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5" r:id="rId3"/>
    <p:sldId id="283" r:id="rId4"/>
    <p:sldId id="284" r:id="rId5"/>
    <p:sldId id="257" r:id="rId6"/>
    <p:sldId id="258" r:id="rId7"/>
    <p:sldId id="259" r:id="rId8"/>
    <p:sldId id="260" r:id="rId9"/>
    <p:sldId id="261" r:id="rId10"/>
    <p:sldId id="262" r:id="rId11"/>
    <p:sldId id="263" r:id="rId12"/>
    <p:sldId id="264" r:id="rId13"/>
    <p:sldId id="266" r:id="rId14"/>
    <p:sldId id="267" r:id="rId15"/>
    <p:sldId id="268" r:id="rId16"/>
    <p:sldId id="285"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6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301" r:id="rId45"/>
    <p:sldId id="298" r:id="rId46"/>
    <p:sldId id="302" r:id="rId47"/>
    <p:sldId id="299" r:id="rId48"/>
    <p:sldId id="303" r:id="rId49"/>
    <p:sldId id="300" r:id="rId50"/>
    <p:sldId id="304" r:id="rId5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9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BC6F91-11A0-4810-A587-75F0E2C4CC30}" type="datetimeFigureOut">
              <a:rPr lang="id-ID" smtClean="0"/>
              <a:t>05/10/2020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87F846-DD62-4516-B9D2-E08907E4C405}"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BC6F91-11A0-4810-A587-75F0E2C4CC30}" type="datetimeFigureOut">
              <a:rPr lang="id-ID" smtClean="0"/>
              <a:t>05/10/2020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BC6F91-11A0-4810-A587-75F0E2C4CC30}" type="datetimeFigureOut">
              <a:rPr lang="id-ID" smtClean="0"/>
              <a:t>05/10/2020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BC6F91-11A0-4810-A587-75F0E2C4CC30}" type="datetimeFigureOut">
              <a:rPr lang="id-ID" smtClean="0"/>
              <a:t>05/10/2020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87F846-DD62-4516-B9D2-E08907E4C405}"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BC6F91-11A0-4810-A587-75F0E2C4CC30}" type="datetimeFigureOut">
              <a:rPr lang="id-ID" smtClean="0"/>
              <a:t>05/10/2020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9BC6F91-11A0-4810-A587-75F0E2C4CC30}" type="datetimeFigureOut">
              <a:rPr lang="id-ID" smtClean="0"/>
              <a:t>05/10/2020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487F846-DD62-4516-B9D2-E08907E4C405}"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BC6F91-11A0-4810-A587-75F0E2C4CC30}" type="datetimeFigureOut">
              <a:rPr lang="id-ID" smtClean="0"/>
              <a:t>05/10/2020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487F846-DD62-4516-B9D2-E08907E4C405}"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BC6F91-11A0-4810-A587-75F0E2C4CC30}" type="datetimeFigureOut">
              <a:rPr lang="id-ID" smtClean="0"/>
              <a:t>05/10/2020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BC6F91-11A0-4810-A587-75F0E2C4CC30}" type="datetimeFigureOut">
              <a:rPr lang="id-ID" smtClean="0"/>
              <a:t>05/10/2020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C6F91-11A0-4810-A587-75F0E2C4CC30}" type="datetimeFigureOut">
              <a:rPr lang="id-ID" smtClean="0"/>
              <a:t>05/10/2020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487F846-DD62-4516-B9D2-E08907E4C405}"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C6F91-11A0-4810-A587-75F0E2C4CC30}" type="datetimeFigureOut">
              <a:rPr lang="id-ID" smtClean="0"/>
              <a:t>05/10/2020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487F846-DD62-4516-B9D2-E08907E4C405}"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39BC6F91-11A0-4810-A587-75F0E2C4CC30}" type="datetimeFigureOut">
              <a:rPr lang="id-ID" smtClean="0"/>
              <a:t>05/10/2020</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487F846-DD62-4516-B9D2-E08907E4C405}"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jpg"/><Relationship Id="rId4" Type="http://schemas.openxmlformats.org/officeDocument/2006/relationships/image" Target="../media/image11.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3"/>
          <p:cNvSpPr txBox="1"/>
          <p:nvPr/>
        </p:nvSpPr>
        <p:spPr>
          <a:xfrm>
            <a:off x="2123728" y="1772816"/>
            <a:ext cx="4955400" cy="1854408"/>
          </a:xfrm>
          <a:prstGeom prst="roundRect">
            <a:avLst/>
          </a:prstGeom>
          <a:ln>
            <a:solidFill>
              <a:srgbClr val="C00000"/>
            </a:solidFill>
          </a:ln>
        </p:spPr>
        <p:txBody>
          <a:bodyPr vert="horz" wrap="square" lIns="0" tIns="13970" rIns="0" bIns="0" rtlCol="0">
            <a:spAutoFit/>
          </a:bodyPr>
          <a:lstStyle/>
          <a:p>
            <a:pPr marL="12065" marR="5080" algn="ctr">
              <a:lnSpc>
                <a:spcPct val="100000"/>
              </a:lnSpc>
              <a:spcBef>
                <a:spcPts val="110"/>
              </a:spcBef>
            </a:pPr>
            <a:r>
              <a:rPr sz="5400" b="1" spc="-55" dirty="0" smtClean="0">
                <a:solidFill>
                  <a:srgbClr val="002060"/>
                </a:solidFill>
                <a:latin typeface="Cooper Black" panose="0208090404030B020404" pitchFamily="18" charset="0"/>
                <a:cs typeface="Arial"/>
              </a:rPr>
              <a:t>BANK INDONESIA</a:t>
            </a:r>
            <a:endParaRPr sz="5400" dirty="0">
              <a:solidFill>
                <a:srgbClr val="002060"/>
              </a:solidFill>
              <a:latin typeface="Cooper Black" panose="0208090404030B020404" pitchFamily="18" charset="0"/>
              <a:cs typeface="Arial"/>
            </a:endParaRPr>
          </a:p>
        </p:txBody>
      </p:sp>
    </p:spTree>
    <p:extLst>
      <p:ext uri="{BB962C8B-B14F-4D97-AF65-F5344CB8AC3E}">
        <p14:creationId xmlns:p14="http://schemas.microsoft.com/office/powerpoint/2010/main" val="270928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6632"/>
            <a:ext cx="8748464" cy="6912531"/>
          </a:xfrm>
          <a:prstGeom prst="roundRect">
            <a:avLst/>
          </a:prstGeom>
          <a:noFill/>
          <a:ln>
            <a:solidFill>
              <a:srgbClr val="C00000"/>
            </a:solidFill>
          </a:ln>
        </p:spPr>
        <p:txBody>
          <a:bodyPr wrap="square" rtlCol="0">
            <a:spAutoFit/>
          </a:bodyPr>
          <a:lstStyle/>
          <a:p>
            <a:r>
              <a:rPr lang="id-ID" sz="2000" b="1" dirty="0">
                <a:solidFill>
                  <a:srgbClr val="C00000"/>
                </a:solidFill>
              </a:rPr>
              <a:t>Ketiga</a:t>
            </a:r>
            <a:r>
              <a:rPr lang="id-ID" sz="2000" dirty="0"/>
              <a:t>, </a:t>
            </a:r>
            <a:endParaRPr lang="id-ID" sz="2000" dirty="0" smtClean="0"/>
          </a:p>
          <a:p>
            <a:pPr marL="342900" indent="-342900" algn="just">
              <a:buFont typeface="Wingdings" panose="05000000000000000000" pitchFamily="2" charset="2"/>
              <a:buChar char="§"/>
            </a:pPr>
            <a:r>
              <a:rPr lang="id-ID" sz="2000" dirty="0" smtClean="0"/>
              <a:t>Bank </a:t>
            </a:r>
            <a:r>
              <a:rPr lang="id-ID" sz="2000" dirty="0"/>
              <a:t>Indonesia memiliki kewenangan untuk mengatur dan menjaga kelancaran sistem pembayaran. </a:t>
            </a:r>
            <a:endParaRPr lang="id-ID" sz="2000" dirty="0" smtClean="0"/>
          </a:p>
          <a:p>
            <a:pPr marL="342900" indent="-342900" algn="just">
              <a:buFont typeface="Wingdings" panose="05000000000000000000" pitchFamily="2" charset="2"/>
              <a:buChar char="§"/>
            </a:pPr>
            <a:r>
              <a:rPr lang="id-ID" sz="2000" dirty="0" smtClean="0"/>
              <a:t>Bila </a:t>
            </a:r>
            <a:r>
              <a:rPr lang="id-ID" sz="2000" dirty="0"/>
              <a:t>terjadi gagal bayar (failure to settle) pada salah satu peserta dalam sistem sistem pembayaran, maka akan timbul risiko potensial yang cukup serius dan mengganggu kelancaran sistem pembayaran. </a:t>
            </a:r>
            <a:endParaRPr lang="id-ID" sz="2000" dirty="0" smtClean="0"/>
          </a:p>
          <a:p>
            <a:pPr marL="342900" indent="-342900" algn="just">
              <a:buFont typeface="Wingdings" panose="05000000000000000000" pitchFamily="2" charset="2"/>
              <a:buChar char="§"/>
            </a:pPr>
            <a:r>
              <a:rPr lang="id-ID" sz="2000" dirty="0" smtClean="0"/>
              <a:t>Kegagalan </a:t>
            </a:r>
            <a:r>
              <a:rPr lang="id-ID" sz="2000" dirty="0"/>
              <a:t>tersebut dapat menimbulkan risiko yang bersifat menular (contagion risk) sehingga menimbulkan gangguan yang bersifat sistemik. </a:t>
            </a:r>
            <a:endParaRPr lang="id-ID" sz="2000" dirty="0" smtClean="0"/>
          </a:p>
          <a:p>
            <a:pPr marL="342900" indent="-342900" algn="just">
              <a:buFont typeface="Wingdings" panose="05000000000000000000" pitchFamily="2" charset="2"/>
              <a:buChar char="§"/>
            </a:pPr>
            <a:r>
              <a:rPr lang="id-ID" sz="2000" dirty="0" smtClean="0"/>
              <a:t>Bank </a:t>
            </a:r>
            <a:r>
              <a:rPr lang="id-ID" sz="2000" dirty="0"/>
              <a:t>Indonesia mengembangkan mekanisme dan pengaturan untuk mengurangi risiko dalam sistem pembayaran yang cenderung semakin meningkat. </a:t>
            </a:r>
            <a:endParaRPr lang="id-ID" sz="2000" dirty="0" smtClean="0"/>
          </a:p>
          <a:p>
            <a:pPr marL="342900" indent="-342900" algn="just">
              <a:buFont typeface="Wingdings" panose="05000000000000000000" pitchFamily="2" charset="2"/>
              <a:buChar char="§"/>
            </a:pPr>
            <a:r>
              <a:rPr lang="id-ID" sz="2000" dirty="0" smtClean="0"/>
              <a:t>Antara </a:t>
            </a:r>
            <a:r>
              <a:rPr lang="id-ID" sz="2000" dirty="0"/>
              <a:t>lain dengan menerapkan sistem pembayaran yang bersifat real time atau dikenal dengan nama sistem RTGS (Real Time Gross Settlement) yang dapat lebih meningkatkan keamanan dan kecepatan sistem pembayaran. </a:t>
            </a:r>
            <a:endParaRPr lang="id-ID" sz="2000" dirty="0" smtClean="0"/>
          </a:p>
          <a:p>
            <a:pPr marL="342900" indent="-342900" algn="just">
              <a:buFont typeface="Wingdings" panose="05000000000000000000" pitchFamily="2" charset="2"/>
              <a:buChar char="§"/>
            </a:pPr>
            <a:r>
              <a:rPr lang="id-ID" sz="2000" dirty="0" smtClean="0"/>
              <a:t>Sebagai </a:t>
            </a:r>
            <a:r>
              <a:rPr lang="id-ID" sz="2000" dirty="0"/>
              <a:t>otoritas dalam sistem pembayaran, Bank Indonesia memiliki informasi dan keahlian untuk mengidentifikasi risiko potensial dalam sistem pembayaran</a:t>
            </a:r>
            <a:r>
              <a:rPr lang="id-ID" sz="2000" dirty="0" smtClean="0"/>
              <a:t>.</a:t>
            </a:r>
            <a:endParaRPr lang="id-ID" sz="2000" dirty="0"/>
          </a:p>
        </p:txBody>
      </p:sp>
    </p:spTree>
    <p:extLst>
      <p:ext uri="{BB962C8B-B14F-4D97-AF65-F5344CB8AC3E}">
        <p14:creationId xmlns:p14="http://schemas.microsoft.com/office/powerpoint/2010/main" val="535588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136904" cy="5720715"/>
          </a:xfrm>
          <a:prstGeom prst="roundRect">
            <a:avLst/>
          </a:prstGeom>
          <a:noFill/>
          <a:ln>
            <a:solidFill>
              <a:srgbClr val="C00000"/>
            </a:solidFill>
          </a:ln>
        </p:spPr>
        <p:txBody>
          <a:bodyPr wrap="square" rtlCol="0">
            <a:spAutoFit/>
          </a:bodyPr>
          <a:lstStyle/>
          <a:p>
            <a:pPr algn="just"/>
            <a:r>
              <a:rPr lang="id-ID" sz="2200" b="1" dirty="0" smtClean="0">
                <a:solidFill>
                  <a:srgbClr val="C00000"/>
                </a:solidFill>
              </a:rPr>
              <a:t>Keempat</a:t>
            </a:r>
            <a:endParaRPr lang="id-ID" sz="2200" b="1" dirty="0">
              <a:solidFill>
                <a:srgbClr val="C00000"/>
              </a:solidFill>
            </a:endParaRPr>
          </a:p>
          <a:p>
            <a:pPr marL="342900" indent="-342900" algn="just">
              <a:buFont typeface="Wingdings" panose="05000000000000000000" pitchFamily="2" charset="2"/>
              <a:buChar char="§"/>
            </a:pPr>
            <a:r>
              <a:rPr lang="id-ID" sz="2200" b="1" dirty="0" smtClean="0"/>
              <a:t>M</a:t>
            </a:r>
            <a:r>
              <a:rPr lang="id-ID" sz="2200" dirty="0" smtClean="0"/>
              <a:t>elalui </a:t>
            </a:r>
            <a:r>
              <a:rPr lang="id-ID" sz="2200" dirty="0"/>
              <a:t>fungsinya dalam riset dan pemantauan, Bank Indonesia dapat mengakses informasi-informasi yang dinilai mengancam stabilitas keuangan. </a:t>
            </a:r>
            <a:endParaRPr lang="id-ID" sz="2200" dirty="0" smtClean="0"/>
          </a:p>
          <a:p>
            <a:pPr marL="342900" indent="-342900" algn="just">
              <a:buFont typeface="Wingdings" panose="05000000000000000000" pitchFamily="2" charset="2"/>
              <a:buChar char="§"/>
            </a:pPr>
            <a:r>
              <a:rPr lang="id-ID" sz="2200" dirty="0" smtClean="0"/>
              <a:t>Melalui </a:t>
            </a:r>
            <a:r>
              <a:rPr lang="id-ID" sz="2200" dirty="0"/>
              <a:t>pemantauan secara macroprudential, Bank Indonesia dapat memonitor kerentanan sektor keuangan dan mendeteksi potensi kejutan (potential shock) yang berdampak pada stabilitas sistem keuangan. </a:t>
            </a:r>
            <a:endParaRPr lang="id-ID" sz="2200" dirty="0" smtClean="0"/>
          </a:p>
          <a:p>
            <a:pPr marL="342900" indent="-342900" algn="just">
              <a:buFont typeface="Wingdings" panose="05000000000000000000" pitchFamily="2" charset="2"/>
              <a:buChar char="§"/>
            </a:pPr>
            <a:r>
              <a:rPr lang="id-ID" sz="2200" dirty="0" smtClean="0"/>
              <a:t>Melalui </a:t>
            </a:r>
            <a:r>
              <a:rPr lang="id-ID" sz="2200" dirty="0"/>
              <a:t>riset, Bank Indonesia dapat mengembangkan instrumen dan indikator macroprudential untuk mendeteksi kerentanan sektor keuangan. </a:t>
            </a:r>
            <a:endParaRPr lang="id-ID" sz="2200" dirty="0" smtClean="0"/>
          </a:p>
          <a:p>
            <a:pPr marL="342900" indent="-342900" algn="just">
              <a:buFont typeface="Wingdings" panose="05000000000000000000" pitchFamily="2" charset="2"/>
              <a:buChar char="§"/>
            </a:pPr>
            <a:r>
              <a:rPr lang="id-ID" sz="2200" dirty="0" smtClean="0"/>
              <a:t>Hasil </a:t>
            </a:r>
            <a:r>
              <a:rPr lang="id-ID" sz="2200" dirty="0"/>
              <a:t>riset dan pemantauan tersebut, selanjutnya akan menjadi rekomendasi bagi otoritas terkait dalam mengambil langkah-langkah yang tepat untuk meredam gangguan dalam sektor keuangan</a:t>
            </a:r>
            <a:r>
              <a:rPr lang="id-ID" sz="2200" dirty="0" smtClean="0"/>
              <a:t>.</a:t>
            </a:r>
            <a:endParaRPr lang="id-ID" sz="2200" dirty="0"/>
          </a:p>
        </p:txBody>
      </p:sp>
    </p:spTree>
    <p:extLst>
      <p:ext uri="{BB962C8B-B14F-4D97-AF65-F5344CB8AC3E}">
        <p14:creationId xmlns:p14="http://schemas.microsoft.com/office/powerpoint/2010/main" val="49459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6632"/>
            <a:ext cx="8784976" cy="6572012"/>
          </a:xfrm>
          <a:prstGeom prst="roundRect">
            <a:avLst/>
          </a:prstGeom>
          <a:noFill/>
          <a:ln>
            <a:solidFill>
              <a:srgbClr val="C00000"/>
            </a:solidFill>
          </a:ln>
        </p:spPr>
        <p:txBody>
          <a:bodyPr wrap="square" rtlCol="0">
            <a:spAutoFit/>
          </a:bodyPr>
          <a:lstStyle/>
          <a:p>
            <a:r>
              <a:rPr lang="id-ID" sz="2000" b="1" dirty="0" smtClean="0">
                <a:solidFill>
                  <a:srgbClr val="C00000"/>
                </a:solidFill>
              </a:rPr>
              <a:t>Kelima</a:t>
            </a:r>
            <a:endParaRPr lang="id-ID" sz="2000" dirty="0">
              <a:solidFill>
                <a:srgbClr val="C00000"/>
              </a:solidFill>
            </a:endParaRPr>
          </a:p>
          <a:p>
            <a:pPr marL="342900" indent="-342900" algn="just">
              <a:buFont typeface="Wingdings" panose="05000000000000000000" pitchFamily="2" charset="2"/>
              <a:buChar char="§"/>
            </a:pPr>
            <a:r>
              <a:rPr lang="id-ID" sz="2000" dirty="0" smtClean="0"/>
              <a:t>Bank </a:t>
            </a:r>
            <a:r>
              <a:rPr lang="id-ID" sz="2000" dirty="0"/>
              <a:t>Indonesia memiliki fungsi sebagai jaring pengaman sistim keuangan melalui fungsi bank sentral sebagai lender of the last resort (LoLR). </a:t>
            </a:r>
            <a:endParaRPr lang="id-ID" sz="2000" dirty="0" smtClean="0"/>
          </a:p>
          <a:p>
            <a:pPr marL="342900" indent="-342900" algn="just">
              <a:buFont typeface="Wingdings" panose="05000000000000000000" pitchFamily="2" charset="2"/>
              <a:buChar char="§"/>
            </a:pPr>
            <a:r>
              <a:rPr lang="id-ID" sz="2000" dirty="0" smtClean="0"/>
              <a:t>Fungsi </a:t>
            </a:r>
            <a:r>
              <a:rPr lang="id-ID" sz="2000" dirty="0"/>
              <a:t>LoLR merupakan peran tradisional Bank Indonesia sebagai bank sentral dalam mengelola krisis guna menghindari terjadinya ketidakstabilan sistem keuangan. </a:t>
            </a:r>
            <a:endParaRPr lang="id-ID" sz="2000" dirty="0" smtClean="0"/>
          </a:p>
          <a:p>
            <a:pPr marL="342900" indent="-342900" algn="just">
              <a:buFont typeface="Wingdings" panose="05000000000000000000" pitchFamily="2" charset="2"/>
              <a:buChar char="§"/>
            </a:pPr>
            <a:r>
              <a:rPr lang="id-ID" sz="2000" dirty="0" smtClean="0"/>
              <a:t>Fungsi </a:t>
            </a:r>
            <a:r>
              <a:rPr lang="id-ID" sz="2000" dirty="0"/>
              <a:t>sebagai LoLR mencakup penyediaan likuiditas pada kondisi normal maupun krisis. </a:t>
            </a:r>
            <a:endParaRPr lang="id-ID" sz="2000" dirty="0" smtClean="0"/>
          </a:p>
          <a:p>
            <a:pPr marL="342900" indent="-342900" algn="just">
              <a:buFont typeface="Wingdings" panose="05000000000000000000" pitchFamily="2" charset="2"/>
              <a:buChar char="§"/>
            </a:pPr>
            <a:r>
              <a:rPr lang="id-ID" sz="2000" dirty="0" smtClean="0"/>
              <a:t>Fungsi </a:t>
            </a:r>
            <a:r>
              <a:rPr lang="id-ID" sz="2000" dirty="0"/>
              <a:t>ini hanya diberikan kepada bank yang menghadapi masalah likuiditas dan berpotensi memicu terjadinya krisis yang bersifat sistemik. </a:t>
            </a:r>
            <a:endParaRPr lang="id-ID" sz="2000" dirty="0" smtClean="0"/>
          </a:p>
          <a:p>
            <a:pPr marL="342900" indent="-342900" algn="just">
              <a:buFont typeface="Wingdings" panose="05000000000000000000" pitchFamily="2" charset="2"/>
              <a:buChar char="§"/>
            </a:pPr>
            <a:r>
              <a:rPr lang="id-ID" sz="2000" dirty="0" smtClean="0"/>
              <a:t>Pada </a:t>
            </a:r>
            <a:r>
              <a:rPr lang="id-ID" sz="2000" dirty="0"/>
              <a:t>kondisi normal, fungsi LoLR dapat diterapkan pada bank yang mengalami kesulitan likuiditas temporer namun masih memiliki kemampuan untuk membayar kembali. </a:t>
            </a:r>
            <a:endParaRPr lang="id-ID" sz="2000" dirty="0" smtClean="0"/>
          </a:p>
          <a:p>
            <a:pPr marL="342900" indent="-342900" algn="just">
              <a:buFont typeface="Wingdings" panose="05000000000000000000" pitchFamily="2" charset="2"/>
              <a:buChar char="§"/>
            </a:pPr>
            <a:r>
              <a:rPr lang="id-ID" sz="2000" dirty="0" smtClean="0"/>
              <a:t>Dalam </a:t>
            </a:r>
            <a:r>
              <a:rPr lang="id-ID" sz="2000" dirty="0"/>
              <a:t>menjalankan fungsinya sebagai LoLR, Bank Indonesia harus menghindari terjadinya moral hazard. Oleh karena itu, pertimbangan risiko sistemik dan persyaratan yang ketat harus diterapkan dalam penyediaan likuiditas tersebut</a:t>
            </a:r>
            <a:r>
              <a:rPr lang="id-ID" sz="2000" dirty="0" smtClean="0"/>
              <a:t>.</a:t>
            </a:r>
            <a:endParaRPr lang="id-ID" sz="2000" dirty="0"/>
          </a:p>
        </p:txBody>
      </p:sp>
    </p:spTree>
    <p:extLst>
      <p:ext uri="{BB962C8B-B14F-4D97-AF65-F5344CB8AC3E}">
        <p14:creationId xmlns:p14="http://schemas.microsoft.com/office/powerpoint/2010/main" val="3350509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764704"/>
            <a:ext cx="7704856" cy="3371136"/>
          </a:xfrm>
          <a:prstGeom prst="roundRect">
            <a:avLst/>
          </a:prstGeom>
          <a:noFill/>
          <a:ln>
            <a:solidFill>
              <a:srgbClr val="C00000"/>
            </a:solidFill>
          </a:ln>
        </p:spPr>
        <p:txBody>
          <a:bodyPr wrap="square" rtlCol="0">
            <a:spAutoFit/>
          </a:bodyPr>
          <a:lstStyle/>
          <a:p>
            <a:pPr algn="ctr"/>
            <a:r>
              <a:rPr lang="id-ID" sz="3200" b="1" dirty="0">
                <a:solidFill>
                  <a:srgbClr val="002060"/>
                </a:solidFill>
                <a:latin typeface="Cooper Black" panose="0208090404030B020404" pitchFamily="18" charset="0"/>
              </a:rPr>
              <a:t>FUNGSI BANK INDONESIA</a:t>
            </a:r>
            <a:endParaRPr lang="id-ID" sz="3200" dirty="0">
              <a:solidFill>
                <a:srgbClr val="002060"/>
              </a:solidFill>
              <a:latin typeface="Cooper Black" panose="0208090404030B020404" pitchFamily="18" charset="0"/>
            </a:endParaRPr>
          </a:p>
          <a:p>
            <a:pPr algn="ctr"/>
            <a:endParaRPr lang="id-ID" sz="3200" b="1" dirty="0" smtClean="0">
              <a:solidFill>
                <a:srgbClr val="002060"/>
              </a:solidFill>
              <a:latin typeface="Cooper Black" panose="0208090404030B020404" pitchFamily="18" charset="0"/>
            </a:endParaRPr>
          </a:p>
          <a:p>
            <a:pPr algn="ctr"/>
            <a:r>
              <a:rPr lang="id-ID" sz="3200" b="1" dirty="0" smtClean="0">
                <a:solidFill>
                  <a:srgbClr val="002060"/>
                </a:solidFill>
                <a:latin typeface="Cooper Black" panose="0208090404030B020404" pitchFamily="18" charset="0"/>
              </a:rPr>
              <a:t>MENETAPKAN </a:t>
            </a:r>
          </a:p>
          <a:p>
            <a:pPr algn="ctr"/>
            <a:r>
              <a:rPr lang="id-ID" sz="3200" b="1" dirty="0" smtClean="0">
                <a:solidFill>
                  <a:srgbClr val="002060"/>
                </a:solidFill>
                <a:latin typeface="Cooper Black" panose="0208090404030B020404" pitchFamily="18" charset="0"/>
              </a:rPr>
              <a:t>DAN </a:t>
            </a:r>
          </a:p>
          <a:p>
            <a:pPr algn="ctr"/>
            <a:r>
              <a:rPr lang="id-ID" sz="3200" b="1" dirty="0" smtClean="0">
                <a:solidFill>
                  <a:srgbClr val="002060"/>
                </a:solidFill>
                <a:latin typeface="Cooper Black" panose="0208090404030B020404" pitchFamily="18" charset="0"/>
              </a:rPr>
              <a:t>MELAKSANAKAN </a:t>
            </a:r>
            <a:r>
              <a:rPr lang="id-ID" sz="3200" b="1" dirty="0">
                <a:solidFill>
                  <a:srgbClr val="002060"/>
                </a:solidFill>
                <a:latin typeface="Cooper Black" panose="0208090404030B020404" pitchFamily="18" charset="0"/>
              </a:rPr>
              <a:t>KEBIJAKAN </a:t>
            </a:r>
            <a:r>
              <a:rPr lang="id-ID" sz="3200" b="1" dirty="0" smtClean="0">
                <a:solidFill>
                  <a:srgbClr val="002060"/>
                </a:solidFill>
                <a:latin typeface="Cooper Black" panose="0208090404030B020404" pitchFamily="18" charset="0"/>
              </a:rPr>
              <a:t>MONETER</a:t>
            </a:r>
            <a:endParaRPr lang="id-ID" sz="3200" dirty="0">
              <a:solidFill>
                <a:srgbClr val="002060"/>
              </a:solidFill>
              <a:latin typeface="Cooper Black" panose="0208090404030B020404" pitchFamily="18" charset="0"/>
            </a:endParaRPr>
          </a:p>
        </p:txBody>
      </p:sp>
    </p:spTree>
    <p:extLst>
      <p:ext uri="{BB962C8B-B14F-4D97-AF65-F5344CB8AC3E}">
        <p14:creationId xmlns:p14="http://schemas.microsoft.com/office/powerpoint/2010/main" val="3222398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6606064"/>
          </a:xfrm>
          <a:prstGeom prst="roundRect">
            <a:avLst/>
          </a:prstGeom>
          <a:noFill/>
          <a:ln>
            <a:solidFill>
              <a:srgbClr val="C00000"/>
            </a:solidFill>
          </a:ln>
        </p:spPr>
        <p:txBody>
          <a:bodyPr wrap="square" rtlCol="0">
            <a:spAutoFit/>
          </a:bodyPr>
          <a:lstStyle/>
          <a:p>
            <a:pPr marL="342900" indent="-342900" algn="just">
              <a:buFont typeface="Wingdings" panose="05000000000000000000" pitchFamily="2" charset="2"/>
              <a:buChar char="§"/>
            </a:pPr>
            <a:r>
              <a:rPr lang="id-ID" sz="2200" dirty="0"/>
              <a:t>Sebagai otoritas moneter, Bank Indonesia menetapkan dan melaksanakan kebijakan moneter untuk mencapai dan memelihara kestabilan nilai rupiah. </a:t>
            </a:r>
            <a:endParaRPr lang="id-ID" sz="2200" dirty="0" smtClean="0"/>
          </a:p>
          <a:p>
            <a:pPr marL="342900" indent="-342900" algn="just">
              <a:buFont typeface="Wingdings" panose="05000000000000000000" pitchFamily="2" charset="2"/>
              <a:buChar char="§"/>
            </a:pPr>
            <a:r>
              <a:rPr lang="id-ID" sz="2200" dirty="0" smtClean="0"/>
              <a:t>Arah </a:t>
            </a:r>
            <a:r>
              <a:rPr lang="id-ID" sz="2200" dirty="0"/>
              <a:t>kebijakan didasarkan pada sasaran laju inflasi yang ingin dicapai dengan memperhatikan berbagai sasaran ekonomi makro lainnya, baik dalam jangka pendek, menengah, maupun panjang. </a:t>
            </a:r>
            <a:endParaRPr lang="id-ID" sz="2200" dirty="0" smtClean="0"/>
          </a:p>
          <a:p>
            <a:pPr marL="342900" indent="-342900" algn="just">
              <a:buFont typeface="Wingdings" panose="05000000000000000000" pitchFamily="2" charset="2"/>
              <a:buChar char="§"/>
            </a:pPr>
            <a:r>
              <a:rPr lang="id-ID" sz="2200" dirty="0" smtClean="0"/>
              <a:t>Implementasi </a:t>
            </a:r>
            <a:r>
              <a:rPr lang="id-ID" sz="2200" dirty="0"/>
              <a:t>kebijakan moneter dilakukan dengan menetapkan suku bunga (BI Rate</a:t>
            </a:r>
            <a:r>
              <a:rPr lang="id-ID" sz="2200" dirty="0" smtClean="0"/>
              <a:t>).</a:t>
            </a:r>
            <a:endParaRPr lang="id-ID" sz="2200" dirty="0"/>
          </a:p>
          <a:p>
            <a:pPr marL="342900" indent="-342900" algn="just">
              <a:buFont typeface="Wingdings" panose="05000000000000000000" pitchFamily="2" charset="2"/>
              <a:buChar char="§"/>
            </a:pPr>
            <a:r>
              <a:rPr lang="id-ID" sz="2200" dirty="0" smtClean="0"/>
              <a:t>Perkembangan </a:t>
            </a:r>
            <a:r>
              <a:rPr lang="id-ID" sz="2200" dirty="0"/>
              <a:t>indikator tersebut dikendalikan melalui piranti moneter tidak langsung, yaitu menggunakan operasi pasar terbuka, penentuan tingkat diskonto, dan penetapan cadangan wajib minimum bagi perbankan</a:t>
            </a:r>
            <a:r>
              <a:rPr lang="id-ID" sz="2200" dirty="0" smtClean="0"/>
              <a:t>.</a:t>
            </a:r>
          </a:p>
          <a:p>
            <a:pPr marL="342900" indent="-342900" algn="just">
              <a:buFont typeface="Wingdings" panose="05000000000000000000" pitchFamily="2" charset="2"/>
              <a:buChar char="§"/>
            </a:pPr>
            <a:r>
              <a:rPr lang="id-ID" sz="2200" dirty="0"/>
              <a:t>Pendekatan pegendalian moneter secara tidak langsung ini telah dilakukan sejak 1983 dengan mekanisme operasional yang disesuaikan dengan dinamika perkembangan pasar uang di dalam negeri</a:t>
            </a:r>
            <a:r>
              <a:rPr lang="id-ID" sz="2200" dirty="0" smtClean="0"/>
              <a:t>.</a:t>
            </a:r>
            <a:endParaRPr lang="id-ID" sz="2200" dirty="0"/>
          </a:p>
        </p:txBody>
      </p:sp>
    </p:spTree>
    <p:extLst>
      <p:ext uri="{BB962C8B-B14F-4D97-AF65-F5344CB8AC3E}">
        <p14:creationId xmlns:p14="http://schemas.microsoft.com/office/powerpoint/2010/main" val="3168928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7992888" cy="5346144"/>
          </a:xfrm>
          <a:prstGeom prst="roundRect">
            <a:avLst/>
          </a:prstGeom>
          <a:noFill/>
          <a:ln>
            <a:solidFill>
              <a:srgbClr val="C00000"/>
            </a:solidFill>
          </a:ln>
        </p:spPr>
        <p:txBody>
          <a:bodyPr wrap="square" rtlCol="0">
            <a:spAutoFit/>
          </a:bodyPr>
          <a:lstStyle/>
          <a:p>
            <a:r>
              <a:rPr lang="id-ID" sz="2200" b="1" dirty="0" smtClean="0">
                <a:solidFill>
                  <a:srgbClr val="7030A0"/>
                </a:solidFill>
              </a:rPr>
              <a:t>OPERASI PASAR TERBUKA</a:t>
            </a:r>
          </a:p>
          <a:p>
            <a:endParaRPr lang="id-ID" sz="2200" dirty="0" smtClean="0"/>
          </a:p>
          <a:p>
            <a:pPr marL="342900" indent="-342900" algn="just">
              <a:buFont typeface="Wingdings" panose="05000000000000000000" pitchFamily="2" charset="2"/>
              <a:buChar char="§"/>
            </a:pPr>
            <a:r>
              <a:rPr lang="id-ID" sz="2200" dirty="0" smtClean="0"/>
              <a:t>Operasi </a:t>
            </a:r>
            <a:r>
              <a:rPr lang="id-ID" sz="2200" dirty="0"/>
              <a:t>Pasar Terbuka (OPT) dilaksanakan untuk mempengaruhi likuiditas rupiah di pasar uang, yang pada gilirannya akan mempengaruhi tingkat suku bunga. OPT dilakukan melalui dua cara, yaitu melalui penjualan Sertifikat Bank Indonesia (SBI) dan Intervensi Rupiah. </a:t>
            </a:r>
            <a:endParaRPr lang="id-ID" sz="2200" dirty="0" smtClean="0"/>
          </a:p>
          <a:p>
            <a:pPr marL="342900" indent="-342900" algn="just">
              <a:buFont typeface="Wingdings" panose="05000000000000000000" pitchFamily="2" charset="2"/>
              <a:buChar char="§"/>
            </a:pPr>
            <a:r>
              <a:rPr lang="id-ID" sz="2200" dirty="0" smtClean="0"/>
              <a:t>Penjualan </a:t>
            </a:r>
            <a:r>
              <a:rPr lang="id-ID" sz="2200" dirty="0"/>
              <a:t>SBI dilakukan melalui lelang sehingga tingkat diskonto yang terjadi benar-benar mencerminkan kondisi likuiditas pasar </a:t>
            </a:r>
            <a:r>
              <a:rPr lang="id-ID" sz="2200" dirty="0" smtClean="0"/>
              <a:t>uang.</a:t>
            </a:r>
          </a:p>
          <a:p>
            <a:pPr marL="342900" indent="-342900" algn="just">
              <a:buFont typeface="Wingdings" panose="05000000000000000000" pitchFamily="2" charset="2"/>
              <a:buChar char="§"/>
            </a:pPr>
            <a:r>
              <a:rPr lang="id-ID" sz="2200" dirty="0" smtClean="0"/>
              <a:t>Sedangkan </a:t>
            </a:r>
            <a:r>
              <a:rPr lang="id-ID" sz="2200" dirty="0"/>
              <a:t>kegiatan intervensi rupiah dilakukan oleh Bank Indonesia untuk menyesuaikan kondisi pasar uang, baik likuiditas maupun tingkat suku bunga. </a:t>
            </a:r>
          </a:p>
        </p:txBody>
      </p:sp>
    </p:spTree>
    <p:extLst>
      <p:ext uri="{BB962C8B-B14F-4D97-AF65-F5344CB8AC3E}">
        <p14:creationId xmlns:p14="http://schemas.microsoft.com/office/powerpoint/2010/main" val="3866426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ttps://www.bi.go.id/id/moneter/operasi/penjelasan/PublishingImages/instrumen_om.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3" name="AutoShape 4" descr="https://www.bi.go.id/id/moneter/operasi/penjelasan/PublishingImages/instrumen_om.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44" y="1484784"/>
            <a:ext cx="8904344"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907704" y="404664"/>
            <a:ext cx="5832648" cy="523220"/>
          </a:xfrm>
          <a:prstGeom prst="rect">
            <a:avLst/>
          </a:prstGeom>
          <a:noFill/>
        </p:spPr>
        <p:txBody>
          <a:bodyPr wrap="square" rtlCol="0">
            <a:spAutoFit/>
          </a:bodyPr>
          <a:lstStyle/>
          <a:p>
            <a:pPr algn="ctr"/>
            <a:r>
              <a:rPr lang="id-ID" sz="2800" b="1" dirty="0">
                <a:solidFill>
                  <a:srgbClr val="002060"/>
                </a:solidFill>
              </a:rPr>
              <a:t>Instrumen Operasi Moneter</a:t>
            </a:r>
            <a:endParaRPr lang="id-ID" sz="2800" dirty="0">
              <a:solidFill>
                <a:srgbClr val="002060"/>
              </a:solidFill>
            </a:endParaRPr>
          </a:p>
        </p:txBody>
      </p:sp>
    </p:spTree>
    <p:extLst>
      <p:ext uri="{BB962C8B-B14F-4D97-AF65-F5344CB8AC3E}">
        <p14:creationId xmlns:p14="http://schemas.microsoft.com/office/powerpoint/2010/main" val="2333492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208912" cy="4971574"/>
          </a:xfrm>
          <a:prstGeom prst="roundRect">
            <a:avLst/>
          </a:prstGeom>
          <a:noFill/>
          <a:ln>
            <a:solidFill>
              <a:srgbClr val="C00000"/>
            </a:solidFill>
          </a:ln>
        </p:spPr>
        <p:txBody>
          <a:bodyPr wrap="square" rtlCol="0">
            <a:spAutoFit/>
          </a:bodyPr>
          <a:lstStyle/>
          <a:p>
            <a:r>
              <a:rPr lang="id-ID" sz="2200" b="1" dirty="0" smtClean="0">
                <a:solidFill>
                  <a:srgbClr val="C00000"/>
                </a:solidFill>
              </a:rPr>
              <a:t>PENETAPAN CADANGAN WAJIB MINIMUM</a:t>
            </a:r>
            <a:endParaRPr lang="id-ID" sz="2200" dirty="0">
              <a:solidFill>
                <a:srgbClr val="C00000"/>
              </a:solidFill>
            </a:endParaRPr>
          </a:p>
          <a:p>
            <a:endParaRPr lang="id-ID" sz="2200" dirty="0" smtClean="0"/>
          </a:p>
          <a:p>
            <a:pPr marL="342900" indent="-342900" algn="just">
              <a:buFont typeface="Wingdings" panose="05000000000000000000" pitchFamily="2" charset="2"/>
              <a:buChar char="§"/>
            </a:pPr>
            <a:r>
              <a:rPr lang="id-ID" sz="2200" dirty="0" smtClean="0"/>
              <a:t>Kebijakan </a:t>
            </a:r>
            <a:r>
              <a:rPr lang="id-ID" sz="2200" dirty="0"/>
              <a:t>ini mewajibkan setiap bank mencadangkan sejumlah aktiva lancar yang besarnya adalah persentasi tertentu dari kewajiban segeranya. </a:t>
            </a:r>
            <a:endParaRPr lang="id-ID" sz="2200" dirty="0" smtClean="0"/>
          </a:p>
          <a:p>
            <a:pPr marL="342900" indent="-342900" algn="just">
              <a:buFont typeface="Wingdings" panose="05000000000000000000" pitchFamily="2" charset="2"/>
              <a:buChar char="§"/>
            </a:pPr>
            <a:r>
              <a:rPr lang="id-ID" sz="2200" dirty="0" smtClean="0"/>
              <a:t>Saat </a:t>
            </a:r>
            <a:r>
              <a:rPr lang="id-ID" sz="2200" dirty="0"/>
              <a:t>ini, kebijakan ini tertuang dalam ketentuan Giro Wajib Minimum (GWM) sebesar 5% dari dana pihak ketiga yang diterima bank, yang wajib dipelihara dalam rekening bank yang bersangkutan di Bank Indonesia. </a:t>
            </a:r>
            <a:endParaRPr lang="id-ID" sz="2200" dirty="0" smtClean="0"/>
          </a:p>
          <a:p>
            <a:pPr marL="342900" indent="-342900" algn="just">
              <a:buFont typeface="Wingdings" panose="05000000000000000000" pitchFamily="2" charset="2"/>
              <a:buChar char="§"/>
            </a:pPr>
            <a:r>
              <a:rPr lang="id-ID" sz="2200" dirty="0" smtClean="0"/>
              <a:t>Apabila </a:t>
            </a:r>
            <a:r>
              <a:rPr lang="id-ID" sz="2200" dirty="0"/>
              <a:t>Bank Indonesia memandang perlu untuk mengetatkan kebijakan moneter maka cadangan wajib tersebut dapat ditingkatkan, dan demikian pula sebaliknya.  </a:t>
            </a:r>
          </a:p>
        </p:txBody>
      </p:sp>
    </p:spTree>
    <p:extLst>
      <p:ext uri="{BB962C8B-B14F-4D97-AF65-F5344CB8AC3E}">
        <p14:creationId xmlns:p14="http://schemas.microsoft.com/office/powerpoint/2010/main" val="3170921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8064896" cy="5720715"/>
          </a:xfrm>
          <a:prstGeom prst="roundRect">
            <a:avLst/>
          </a:prstGeom>
          <a:noFill/>
          <a:ln>
            <a:solidFill>
              <a:srgbClr val="C00000"/>
            </a:solidFill>
          </a:ln>
        </p:spPr>
        <p:txBody>
          <a:bodyPr wrap="square" rtlCol="0">
            <a:spAutoFit/>
          </a:bodyPr>
          <a:lstStyle/>
          <a:p>
            <a:r>
              <a:rPr lang="id-ID" sz="2200" b="1" dirty="0" smtClean="0">
                <a:solidFill>
                  <a:srgbClr val="002060"/>
                </a:solidFill>
              </a:rPr>
              <a:t>PERAN SEBAGAI LENDER OF LAST RESORT</a:t>
            </a:r>
            <a:endParaRPr lang="id-ID" sz="2200" dirty="0">
              <a:solidFill>
                <a:srgbClr val="002060"/>
              </a:solidFill>
            </a:endParaRPr>
          </a:p>
          <a:p>
            <a:endParaRPr lang="id-ID" sz="2200" dirty="0" smtClean="0"/>
          </a:p>
          <a:p>
            <a:pPr marL="342900" indent="-342900" algn="just">
              <a:buFont typeface="Wingdings" panose="05000000000000000000" pitchFamily="2" charset="2"/>
              <a:buChar char="§"/>
            </a:pPr>
            <a:r>
              <a:rPr lang="id-ID" sz="2200" dirty="0" smtClean="0"/>
              <a:t>Bank </a:t>
            </a:r>
            <a:r>
              <a:rPr lang="id-ID" sz="2200" dirty="0"/>
              <a:t>Indonesia juga berfungsi sebagai lender of the last resort. </a:t>
            </a:r>
            <a:endParaRPr lang="id-ID" sz="2200" dirty="0" smtClean="0"/>
          </a:p>
          <a:p>
            <a:pPr marL="342900" indent="-342900" algn="just">
              <a:buFont typeface="Wingdings" panose="05000000000000000000" pitchFamily="2" charset="2"/>
              <a:buChar char="§"/>
            </a:pPr>
            <a:r>
              <a:rPr lang="id-ID" sz="2200" dirty="0" smtClean="0"/>
              <a:t>Dalam </a:t>
            </a:r>
            <a:r>
              <a:rPr lang="id-ID" sz="2200" dirty="0"/>
              <a:t>melaksanakan fungsi ini, Bank Indonesia dapat memberikan kredit atau pembiayaan berdasarkan prinsip syariah kepada bank yang mengalami kesulitan likuiditas jangka pendek yang disebabkan oleh terjadinya mismatch dalam pengelolaan dana. </a:t>
            </a:r>
            <a:endParaRPr lang="id-ID" sz="2200" dirty="0" smtClean="0"/>
          </a:p>
          <a:p>
            <a:pPr marL="342900" indent="-342900" algn="just">
              <a:buFont typeface="Wingdings" panose="05000000000000000000" pitchFamily="2" charset="2"/>
              <a:buChar char="§"/>
            </a:pPr>
            <a:r>
              <a:rPr lang="id-ID" sz="2200" dirty="0" smtClean="0"/>
              <a:t>Pinjaman </a:t>
            </a:r>
            <a:r>
              <a:rPr lang="id-ID" sz="2200" dirty="0"/>
              <a:t>tersebut berjangka waktu maksimal 90 hari, dan bank penerima pinjaman wajib menyediakan agunan yang berkualitas tinggi serta mudah dicairkan dengan nilai sekurang-kurangnya sama dengan jumlah pinjaman. </a:t>
            </a:r>
          </a:p>
          <a:p>
            <a:endParaRPr lang="id-ID" sz="2200" dirty="0"/>
          </a:p>
        </p:txBody>
      </p:sp>
    </p:spTree>
    <p:extLst>
      <p:ext uri="{BB962C8B-B14F-4D97-AF65-F5344CB8AC3E}">
        <p14:creationId xmlns:p14="http://schemas.microsoft.com/office/powerpoint/2010/main" val="146617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856984" cy="6572012"/>
          </a:xfrm>
          <a:prstGeom prst="roundRect">
            <a:avLst/>
          </a:prstGeom>
          <a:noFill/>
          <a:ln>
            <a:solidFill>
              <a:srgbClr val="C00000"/>
            </a:solidFill>
          </a:ln>
        </p:spPr>
        <p:txBody>
          <a:bodyPr wrap="square" rtlCol="0">
            <a:spAutoFit/>
          </a:bodyPr>
          <a:lstStyle/>
          <a:p>
            <a:r>
              <a:rPr lang="id-ID" sz="2000" b="1" dirty="0" smtClean="0"/>
              <a:t>KEBIJAKAN NILAI TUKAR</a:t>
            </a:r>
            <a:endParaRPr lang="id-ID" sz="2000" dirty="0"/>
          </a:p>
          <a:p>
            <a:endParaRPr lang="id-ID" sz="2000" dirty="0" smtClean="0"/>
          </a:p>
          <a:p>
            <a:pPr marL="342900" indent="-342900" algn="just">
              <a:buFont typeface="Wingdings" panose="05000000000000000000" pitchFamily="2" charset="2"/>
              <a:buChar char="§"/>
            </a:pPr>
            <a:r>
              <a:rPr lang="id-ID" sz="2000" dirty="0" smtClean="0"/>
              <a:t>Nilai </a:t>
            </a:r>
            <a:r>
              <a:rPr lang="id-ID" sz="2000" dirty="0"/>
              <a:t>tukar yang lazim disebut kurs, mempunyai peran penting dalam rangka tercapainya stabilitas moneter dan dalam mendukung kegiatan ekonomi. </a:t>
            </a:r>
            <a:endParaRPr lang="id-ID" sz="2000" dirty="0" smtClean="0"/>
          </a:p>
          <a:p>
            <a:pPr marL="342900" indent="-342900" algn="just">
              <a:buFont typeface="Wingdings" panose="05000000000000000000" pitchFamily="2" charset="2"/>
              <a:buChar char="§"/>
            </a:pPr>
            <a:r>
              <a:rPr lang="id-ID" sz="2000" dirty="0" smtClean="0"/>
              <a:t>Nilai </a:t>
            </a:r>
            <a:r>
              <a:rPr lang="id-ID" sz="2000" dirty="0"/>
              <a:t>tukar yang stabil diperlukan untuk terciptanya iklim yang kondusif bagi peningkatan kegiatan dunia usaha. </a:t>
            </a:r>
            <a:endParaRPr lang="id-ID" sz="2000" dirty="0" smtClean="0"/>
          </a:p>
          <a:p>
            <a:pPr marL="342900" indent="-342900" algn="just">
              <a:buFont typeface="Wingdings" panose="05000000000000000000" pitchFamily="2" charset="2"/>
              <a:buChar char="§"/>
            </a:pPr>
            <a:r>
              <a:rPr lang="id-ID" sz="2000" dirty="0" smtClean="0"/>
              <a:t>Secara </a:t>
            </a:r>
            <a:r>
              <a:rPr lang="id-ID" sz="2000" dirty="0"/>
              <a:t>garis besar, sejak tahun 1970, Indonesia telah menerapkan tiga sistem nilai tukar, yaitu sistem nilai tukar tetap mulai tahun 1970 sampai tahun 1978, sistem nilai tukar mengambang terkendali sejak tahun 1978, dan sistem nilai tukar mengambang bebas (free floating exchange rate system) sejak 14 Agustus 1997. </a:t>
            </a:r>
            <a:endParaRPr lang="id-ID" sz="2000" dirty="0" smtClean="0"/>
          </a:p>
          <a:p>
            <a:pPr marL="342900" indent="-342900" algn="just">
              <a:buFont typeface="Wingdings" panose="05000000000000000000" pitchFamily="2" charset="2"/>
              <a:buChar char="§"/>
            </a:pPr>
            <a:r>
              <a:rPr lang="id-ID" sz="2000" dirty="0" smtClean="0"/>
              <a:t>Dengan </a:t>
            </a:r>
            <a:r>
              <a:rPr lang="id-ID" sz="2000" dirty="0"/>
              <a:t>diberlakukannya sistem yang terakhir ini, nilai tukar rupiah sepenuhnya ditentukan oleh pasar sehingga kurs yang berlaku adalah benar-benar pencerminan keseimbangan antara kekuatan penawaran dan permintaan. </a:t>
            </a:r>
            <a:endParaRPr lang="id-ID" sz="2000" dirty="0" smtClean="0"/>
          </a:p>
          <a:p>
            <a:pPr marL="342900" indent="-342900" algn="just">
              <a:buFont typeface="Wingdings" panose="05000000000000000000" pitchFamily="2" charset="2"/>
              <a:buChar char="§"/>
            </a:pPr>
            <a:r>
              <a:rPr lang="id-ID" sz="2000" dirty="0" smtClean="0"/>
              <a:t>Untuk </a:t>
            </a:r>
            <a:r>
              <a:rPr lang="id-ID" sz="2000" dirty="0"/>
              <a:t>menjaga stabilitas nilai tukar, Bank Indonesia pada waktu-waktu tertentu melakukan sterilisasi di pasar valuta asing, khususnya pada saat terjadi gejolak kurs yang berlebihan. </a:t>
            </a:r>
          </a:p>
        </p:txBody>
      </p:sp>
    </p:spTree>
    <p:extLst>
      <p:ext uri="{BB962C8B-B14F-4D97-AF65-F5344CB8AC3E}">
        <p14:creationId xmlns:p14="http://schemas.microsoft.com/office/powerpoint/2010/main" val="44200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4"/>
          <p:cNvSpPr/>
          <p:nvPr/>
        </p:nvSpPr>
        <p:spPr>
          <a:xfrm>
            <a:off x="2411760" y="476672"/>
            <a:ext cx="3888432" cy="648072"/>
          </a:xfrm>
          <a:prstGeom prst="roundRect">
            <a:avLst/>
          </a:prstGeom>
          <a:blipFill>
            <a:blip r:embed="rId2" cstate="print"/>
            <a:stretch>
              <a:fillRect/>
            </a:stretch>
          </a:blipFill>
          <a:ln>
            <a:solidFill>
              <a:srgbClr val="C00000"/>
            </a:solidFill>
          </a:ln>
        </p:spPr>
        <p:txBody>
          <a:bodyPr wrap="square" lIns="0" tIns="0" rIns="0" bIns="0" rtlCol="0"/>
          <a:lstStyle/>
          <a:p>
            <a:endParaRPr>
              <a:solidFill>
                <a:srgbClr val="FF0000"/>
              </a:solidFill>
            </a:endParaRPr>
          </a:p>
        </p:txBody>
      </p:sp>
      <p:sp>
        <p:nvSpPr>
          <p:cNvPr id="3" name="object 23"/>
          <p:cNvSpPr txBox="1"/>
          <p:nvPr/>
        </p:nvSpPr>
        <p:spPr>
          <a:xfrm>
            <a:off x="2123728" y="4215462"/>
            <a:ext cx="4955400" cy="1445786"/>
          </a:xfrm>
          <a:prstGeom prst="roundRect">
            <a:avLst/>
          </a:prstGeom>
          <a:ln>
            <a:solidFill>
              <a:srgbClr val="C00000"/>
            </a:solidFill>
          </a:ln>
        </p:spPr>
        <p:txBody>
          <a:bodyPr vert="horz" wrap="square" lIns="0" tIns="13970" rIns="0" bIns="0" rtlCol="0">
            <a:spAutoFit/>
          </a:bodyPr>
          <a:lstStyle/>
          <a:p>
            <a:pPr marL="12065" marR="5080" algn="ctr">
              <a:lnSpc>
                <a:spcPct val="100000"/>
              </a:lnSpc>
              <a:spcBef>
                <a:spcPts val="110"/>
              </a:spcBef>
            </a:pPr>
            <a:r>
              <a:rPr sz="2800" b="1" spc="-55" dirty="0">
                <a:solidFill>
                  <a:srgbClr val="002060"/>
                </a:solidFill>
                <a:latin typeface="Arial"/>
                <a:cs typeface="Arial"/>
              </a:rPr>
              <a:t>MENCAPAI</a:t>
            </a:r>
            <a:r>
              <a:rPr sz="2800" b="1" spc="-95" dirty="0">
                <a:solidFill>
                  <a:srgbClr val="002060"/>
                </a:solidFill>
                <a:latin typeface="Arial"/>
                <a:cs typeface="Arial"/>
              </a:rPr>
              <a:t> </a:t>
            </a:r>
            <a:r>
              <a:rPr sz="2800" b="1" spc="40" dirty="0">
                <a:solidFill>
                  <a:srgbClr val="002060"/>
                </a:solidFill>
                <a:latin typeface="Arial"/>
                <a:cs typeface="Arial"/>
              </a:rPr>
              <a:t>DAN  </a:t>
            </a:r>
            <a:r>
              <a:rPr sz="2800" b="1" spc="-45" dirty="0">
                <a:solidFill>
                  <a:srgbClr val="002060"/>
                </a:solidFill>
                <a:latin typeface="Arial"/>
                <a:cs typeface="Arial"/>
              </a:rPr>
              <a:t>MEMELIHARA  </a:t>
            </a:r>
            <a:r>
              <a:rPr sz="2800" b="1" spc="-140" dirty="0">
                <a:solidFill>
                  <a:srgbClr val="002060"/>
                </a:solidFill>
                <a:latin typeface="Arial"/>
                <a:cs typeface="Arial"/>
              </a:rPr>
              <a:t>KESTABILAN  </a:t>
            </a:r>
            <a:r>
              <a:rPr sz="2800" b="1" spc="30" dirty="0">
                <a:solidFill>
                  <a:srgbClr val="002060"/>
                </a:solidFill>
                <a:latin typeface="Arial"/>
                <a:cs typeface="Arial"/>
              </a:rPr>
              <a:t>NILAI</a:t>
            </a:r>
            <a:r>
              <a:rPr sz="2800" b="1" spc="-45" dirty="0">
                <a:solidFill>
                  <a:srgbClr val="002060"/>
                </a:solidFill>
                <a:latin typeface="Arial"/>
                <a:cs typeface="Arial"/>
              </a:rPr>
              <a:t> </a:t>
            </a:r>
            <a:r>
              <a:rPr sz="2800" b="1" spc="-30" dirty="0">
                <a:solidFill>
                  <a:srgbClr val="002060"/>
                </a:solidFill>
                <a:latin typeface="Arial"/>
                <a:cs typeface="Arial"/>
              </a:rPr>
              <a:t>RUPIAH</a:t>
            </a:r>
            <a:endParaRPr sz="2800" dirty="0">
              <a:solidFill>
                <a:srgbClr val="002060"/>
              </a:solidFill>
              <a:latin typeface="Arial"/>
              <a:cs typeface="Arial"/>
            </a:endParaRPr>
          </a:p>
        </p:txBody>
      </p:sp>
      <p:sp>
        <p:nvSpPr>
          <p:cNvPr id="4" name="object 18"/>
          <p:cNvSpPr txBox="1"/>
          <p:nvPr/>
        </p:nvSpPr>
        <p:spPr>
          <a:xfrm>
            <a:off x="2051720" y="2295346"/>
            <a:ext cx="5045184" cy="845622"/>
          </a:xfrm>
          <a:prstGeom prst="roundRect">
            <a:avLst/>
          </a:prstGeom>
          <a:ln>
            <a:solidFill>
              <a:srgbClr val="C00000"/>
            </a:solidFill>
          </a:ln>
        </p:spPr>
        <p:txBody>
          <a:bodyPr vert="horz" wrap="square" lIns="0" tIns="12700" rIns="0" bIns="0" rtlCol="0">
            <a:spAutoFit/>
          </a:bodyPr>
          <a:lstStyle/>
          <a:p>
            <a:pPr marR="5080" indent="12700" algn="ctr">
              <a:lnSpc>
                <a:spcPct val="100000"/>
              </a:lnSpc>
              <a:spcBef>
                <a:spcPts val="100"/>
              </a:spcBef>
            </a:pPr>
            <a:r>
              <a:rPr sz="2400" b="1" spc="-55" dirty="0" smtClean="0">
                <a:solidFill>
                  <a:srgbClr val="163675"/>
                </a:solidFill>
                <a:latin typeface="Arial"/>
                <a:cs typeface="Arial"/>
              </a:rPr>
              <a:t>TUJUAN TUNGGAL </a:t>
            </a:r>
          </a:p>
          <a:p>
            <a:pPr marR="5080" indent="12700" algn="ctr">
              <a:lnSpc>
                <a:spcPct val="100000"/>
              </a:lnSpc>
              <a:spcBef>
                <a:spcPts val="100"/>
              </a:spcBef>
            </a:pPr>
            <a:r>
              <a:rPr sz="2400" b="1" spc="-55" dirty="0" smtClean="0">
                <a:solidFill>
                  <a:srgbClr val="163675"/>
                </a:solidFill>
                <a:latin typeface="Arial"/>
                <a:cs typeface="Arial"/>
              </a:rPr>
              <a:t>BANK INDONESIA</a:t>
            </a:r>
            <a:r>
              <a:rPr sz="2400" b="1" spc="-114" dirty="0" smtClean="0">
                <a:solidFill>
                  <a:srgbClr val="163675"/>
                </a:solidFill>
                <a:latin typeface="Arial"/>
                <a:cs typeface="Arial"/>
              </a:rPr>
              <a:t>:</a:t>
            </a:r>
            <a:endParaRPr sz="2400" dirty="0">
              <a:latin typeface="Arial"/>
              <a:cs typeface="Arial"/>
            </a:endParaRPr>
          </a:p>
        </p:txBody>
      </p:sp>
      <p:sp>
        <p:nvSpPr>
          <p:cNvPr id="5" name="Down Arrow 4"/>
          <p:cNvSpPr/>
          <p:nvPr/>
        </p:nvSpPr>
        <p:spPr>
          <a:xfrm>
            <a:off x="4211960" y="1412776"/>
            <a:ext cx="79208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Down Arrow 5"/>
          <p:cNvSpPr/>
          <p:nvPr/>
        </p:nvSpPr>
        <p:spPr>
          <a:xfrm>
            <a:off x="4139952" y="3429000"/>
            <a:ext cx="79208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534674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6632"/>
            <a:ext cx="8640960" cy="6572012"/>
          </a:xfrm>
          <a:prstGeom prst="roundRect">
            <a:avLst/>
          </a:prstGeom>
          <a:noFill/>
          <a:ln>
            <a:solidFill>
              <a:srgbClr val="C00000"/>
            </a:solidFill>
          </a:ln>
        </p:spPr>
        <p:txBody>
          <a:bodyPr wrap="square" rtlCol="0">
            <a:spAutoFit/>
          </a:bodyPr>
          <a:lstStyle/>
          <a:p>
            <a:r>
              <a:rPr lang="id-ID" sz="2000" b="1" dirty="0" smtClean="0">
                <a:solidFill>
                  <a:srgbClr val="0070C0"/>
                </a:solidFill>
              </a:rPr>
              <a:t>PENGELOLAAN CADANGAN DEVISA</a:t>
            </a:r>
            <a:endParaRPr lang="id-ID" sz="2000" dirty="0">
              <a:solidFill>
                <a:srgbClr val="0070C0"/>
              </a:solidFill>
            </a:endParaRPr>
          </a:p>
          <a:p>
            <a:endParaRPr lang="id-ID" sz="2000" dirty="0" smtClean="0"/>
          </a:p>
          <a:p>
            <a:pPr marL="342900" indent="-342900" algn="just">
              <a:buFont typeface="Wingdings" panose="05000000000000000000" pitchFamily="2" charset="2"/>
              <a:buChar char="§"/>
            </a:pPr>
            <a:r>
              <a:rPr lang="id-ID" sz="2000" dirty="0" smtClean="0"/>
              <a:t>Cadangan </a:t>
            </a:r>
            <a:r>
              <a:rPr lang="id-ID" sz="2000" dirty="0"/>
              <a:t>devisa merupakan posisi bersih aktiva luar negeri Pemerintah dan bank-bank devisa, yang harus dipelihara untuk keperluan transaksi internasional. </a:t>
            </a:r>
            <a:endParaRPr lang="id-ID" sz="2000" dirty="0" smtClean="0"/>
          </a:p>
          <a:p>
            <a:pPr marL="342900" indent="-342900" algn="just">
              <a:buFont typeface="Wingdings" panose="05000000000000000000" pitchFamily="2" charset="2"/>
              <a:buChar char="§"/>
            </a:pPr>
            <a:r>
              <a:rPr lang="id-ID" sz="2000" dirty="0" smtClean="0"/>
              <a:t>Dalam </a:t>
            </a:r>
            <a:r>
              <a:rPr lang="id-ID" sz="2000" dirty="0"/>
              <a:t>mengelola cadangan devisa ini, Bank Indonesia lebih mengutamakan tercapainya tujuan likuiditas dan keamanan daripada keuntungan yang tinggi. Walaupun demikian, Bank Indonesia tetap mempertimbangkan perkembangan yang terjadi di pasar internasional, sehingga tidak tertutup kemungkinan terjadinya pergeseran dalam portfolio komposisi jenis penempatan cadangan devisa. </a:t>
            </a:r>
            <a:endParaRPr lang="id-ID" sz="2000" dirty="0" smtClean="0"/>
          </a:p>
          <a:p>
            <a:pPr marL="342900" indent="-342900" algn="just">
              <a:buFont typeface="Wingdings" panose="05000000000000000000" pitchFamily="2" charset="2"/>
              <a:buChar char="§"/>
            </a:pPr>
            <a:r>
              <a:rPr lang="id-ID" sz="2000" dirty="0" smtClean="0"/>
              <a:t>Dalam </a:t>
            </a:r>
            <a:r>
              <a:rPr lang="id-ID" sz="2000" dirty="0"/>
              <a:t>mengelola cadangan devisa yang optimal, Bank Indonesia menerapkan sistem diversifikasi, baik berdasarkan jenis valuta asing maupun berdasarkan jenis investasi surat berharga. Dengan cara tersebut diharapkan penurunan nilai dalam salah satu mata uang dapat dikompensasi oleh jenis mata uang lainnya atau penempatan lain yang mempunyai nilai yang lebih baik. </a:t>
            </a:r>
          </a:p>
          <a:p>
            <a:endParaRPr lang="id-ID" sz="2000" dirty="0"/>
          </a:p>
        </p:txBody>
      </p:sp>
    </p:spTree>
    <p:extLst>
      <p:ext uri="{BB962C8B-B14F-4D97-AF65-F5344CB8AC3E}">
        <p14:creationId xmlns:p14="http://schemas.microsoft.com/office/powerpoint/2010/main" val="3915136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208912" cy="5346144"/>
          </a:xfrm>
          <a:prstGeom prst="roundRect">
            <a:avLst/>
          </a:prstGeom>
          <a:noFill/>
          <a:ln>
            <a:solidFill>
              <a:srgbClr val="C00000"/>
            </a:solidFill>
          </a:ln>
        </p:spPr>
        <p:txBody>
          <a:bodyPr wrap="square" rtlCol="0">
            <a:spAutoFit/>
          </a:bodyPr>
          <a:lstStyle/>
          <a:p>
            <a:r>
              <a:rPr lang="id-ID" sz="2200" b="1" dirty="0" smtClean="0">
                <a:solidFill>
                  <a:srgbClr val="C00000"/>
                </a:solidFill>
              </a:rPr>
              <a:t>KREDIT PROGRAM</a:t>
            </a:r>
            <a:endParaRPr lang="id-ID" sz="2200" dirty="0">
              <a:solidFill>
                <a:srgbClr val="C00000"/>
              </a:solidFill>
            </a:endParaRPr>
          </a:p>
          <a:p>
            <a:endParaRPr lang="id-ID" sz="2200" dirty="0" smtClean="0"/>
          </a:p>
          <a:p>
            <a:pPr marL="342900" indent="-342900" algn="just">
              <a:buFont typeface="Wingdings" panose="05000000000000000000" pitchFamily="2" charset="2"/>
              <a:buChar char="§"/>
            </a:pPr>
            <a:r>
              <a:rPr lang="id-ID" sz="2200" dirty="0" smtClean="0"/>
              <a:t>Dengan </a:t>
            </a:r>
            <a:r>
              <a:rPr lang="id-ID" sz="2200" dirty="0"/>
              <a:t>status Bank Indonesia sebagai otoritas moneter yang independen, pemberian kredit program yang selama ini dilakukan selanjutnya berada di luar lingkup tugas Bank Indonesia. </a:t>
            </a:r>
            <a:endParaRPr lang="id-ID" sz="2200" dirty="0" smtClean="0"/>
          </a:p>
          <a:p>
            <a:pPr marL="342900" indent="-342900" algn="just">
              <a:buFont typeface="Wingdings" panose="05000000000000000000" pitchFamily="2" charset="2"/>
              <a:buChar char="§"/>
            </a:pPr>
            <a:r>
              <a:rPr lang="id-ID" sz="2200" dirty="0" smtClean="0"/>
              <a:t>Tugas </a:t>
            </a:r>
            <a:r>
              <a:rPr lang="id-ID" sz="2200" dirty="0"/>
              <a:t>pemberian kredit program akan dilakukan oleh Badan Usaha Milik Negara (BUMN) yang ditunjuk Pemerintah. </a:t>
            </a:r>
            <a:endParaRPr lang="id-ID" sz="2200" dirty="0" smtClean="0"/>
          </a:p>
          <a:p>
            <a:pPr marL="342900" indent="-342900" algn="just">
              <a:buFont typeface="Wingdings" panose="05000000000000000000" pitchFamily="2" charset="2"/>
              <a:buChar char="§"/>
            </a:pPr>
            <a:r>
              <a:rPr lang="id-ID" sz="2200" dirty="0" smtClean="0"/>
              <a:t>Pengalihan </a:t>
            </a:r>
            <a:r>
              <a:rPr lang="id-ID" sz="2200" dirty="0"/>
              <a:t>tugas ini dimaksudkan agar Bank Indonesia dapat lebih memfokuskan perhatian pada pencapaian sasaran-sasaran moneter serta agar dapat tercipta pembagian tugas yang baik antara Pemerintah dan Bank Indonesia. </a:t>
            </a:r>
          </a:p>
        </p:txBody>
      </p:sp>
    </p:spTree>
    <p:extLst>
      <p:ext uri="{BB962C8B-B14F-4D97-AF65-F5344CB8AC3E}">
        <p14:creationId xmlns:p14="http://schemas.microsoft.com/office/powerpoint/2010/main" val="4105367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1340768"/>
            <a:ext cx="6480720" cy="2553891"/>
          </a:xfrm>
          <a:prstGeom prst="roundRect">
            <a:avLst/>
          </a:prstGeom>
          <a:noFill/>
          <a:ln>
            <a:solidFill>
              <a:srgbClr val="C00000"/>
            </a:solidFill>
          </a:ln>
        </p:spPr>
        <p:txBody>
          <a:bodyPr wrap="square" rtlCol="0">
            <a:spAutoFit/>
          </a:bodyPr>
          <a:lstStyle/>
          <a:p>
            <a:pPr algn="ctr"/>
            <a:r>
              <a:rPr lang="id-ID" sz="4800" b="1" dirty="0" smtClean="0">
                <a:solidFill>
                  <a:srgbClr val="0070C0"/>
                </a:solidFill>
                <a:latin typeface="Cooper Black" panose="0208090404030B020404" pitchFamily="18" charset="0"/>
              </a:rPr>
              <a:t>STABILITAS SISTEM PEMBAYARAN</a:t>
            </a:r>
            <a:endParaRPr lang="id-ID" sz="4800" b="1" dirty="0">
              <a:solidFill>
                <a:srgbClr val="0070C0"/>
              </a:solidFill>
              <a:latin typeface="Cooper Black" panose="0208090404030B020404" pitchFamily="18" charset="0"/>
            </a:endParaRPr>
          </a:p>
        </p:txBody>
      </p:sp>
    </p:spTree>
    <p:extLst>
      <p:ext uri="{BB962C8B-B14F-4D97-AF65-F5344CB8AC3E}">
        <p14:creationId xmlns:p14="http://schemas.microsoft.com/office/powerpoint/2010/main" val="315338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6024" y="260648"/>
            <a:ext cx="8748464" cy="6469856"/>
          </a:xfrm>
          <a:prstGeom prst="roundRect">
            <a:avLst/>
          </a:prstGeom>
          <a:noFill/>
          <a:ln>
            <a:solidFill>
              <a:srgbClr val="C00000"/>
            </a:solidFill>
          </a:ln>
        </p:spPr>
        <p:txBody>
          <a:bodyPr wrap="square" rtlCol="0">
            <a:spAutoFit/>
          </a:bodyPr>
          <a:lstStyle/>
          <a:p>
            <a:pPr marL="342900" lvl="0" indent="-342900" algn="just">
              <a:buFont typeface="Wingdings" panose="05000000000000000000" pitchFamily="2" charset="2"/>
              <a:buChar char="§"/>
            </a:pPr>
            <a:r>
              <a:rPr lang="id-ID" sz="2200" b="1" dirty="0"/>
              <a:t>Sistem pembayaran</a:t>
            </a:r>
            <a:r>
              <a:rPr lang="id-ID" sz="2200" dirty="0"/>
              <a:t> merupakan sebuah sistem yang behubungan dengan pemindahan sejumlah uang dari satu pihak ke pihak lainnya. </a:t>
            </a:r>
            <a:endParaRPr lang="id-ID" sz="2200" dirty="0" smtClean="0"/>
          </a:p>
          <a:p>
            <a:pPr marL="342900" lvl="0" indent="-342900" algn="just">
              <a:buFont typeface="Wingdings" panose="05000000000000000000" pitchFamily="2" charset="2"/>
              <a:buChar char="§"/>
            </a:pPr>
            <a:r>
              <a:rPr lang="id-ID" sz="2200" dirty="0" smtClean="0"/>
              <a:t>Secara </a:t>
            </a:r>
            <a:r>
              <a:rPr lang="id-ID" sz="2200" dirty="0"/>
              <a:t>singkat dapat diartikan sebagai cara melakukan pembayaran. </a:t>
            </a:r>
            <a:endParaRPr lang="id-ID" sz="2200" dirty="0" smtClean="0"/>
          </a:p>
          <a:p>
            <a:pPr marL="342900" lvl="0" indent="-342900" algn="just">
              <a:buFont typeface="Wingdings" panose="05000000000000000000" pitchFamily="2" charset="2"/>
              <a:buChar char="§"/>
            </a:pPr>
            <a:r>
              <a:rPr lang="id-ID" sz="2200" dirty="0" smtClean="0"/>
              <a:t>Pembayaran </a:t>
            </a:r>
            <a:r>
              <a:rPr lang="id-ID" sz="2200" dirty="0"/>
              <a:t>yang dilakukan sendiri dapat berupa pembayaran untuk kegiatan sehari-hari seperti pembelian barang dan jasa, pembayaran berbagai tagihan seperti listrik, air, internet, telepon, kartu kredit dan lain-lain. </a:t>
            </a:r>
            <a:endParaRPr lang="id-ID" sz="2200" dirty="0" smtClean="0"/>
          </a:p>
          <a:p>
            <a:pPr marL="342900" lvl="0" indent="-342900" algn="just">
              <a:buFont typeface="Wingdings" panose="05000000000000000000" pitchFamily="2" charset="2"/>
              <a:buChar char="§"/>
            </a:pPr>
            <a:r>
              <a:rPr lang="id-ID" sz="2200" dirty="0" smtClean="0"/>
              <a:t>Ada </a:t>
            </a:r>
            <a:r>
              <a:rPr lang="id-ID" sz="2200" dirty="0"/>
              <a:t>banyak cara yang dapat digunakan sebagai media pemindahan uang tersebut, baik menggunakan tunai maupun non-tunai. </a:t>
            </a:r>
            <a:endParaRPr lang="id-ID" sz="2200" dirty="0" smtClean="0"/>
          </a:p>
          <a:p>
            <a:pPr marL="342900" lvl="0" indent="-342900" algn="just">
              <a:buFont typeface="Wingdings" panose="05000000000000000000" pitchFamily="2" charset="2"/>
              <a:buChar char="§"/>
            </a:pPr>
            <a:r>
              <a:rPr lang="id-ID" sz="2200" dirty="0" smtClean="0"/>
              <a:t>Sedangkan </a:t>
            </a:r>
            <a:r>
              <a:rPr lang="id-ID" sz="2200" dirty="0"/>
              <a:t>sistem pembayarannya sendiri dapat menggunakan sistem yang sederhana hingga sistem yang kompleks dimana harus melibatkan beberapa pihak dalam transaksinya (seperti bank, lembaga keuangan selain bank, bank sentral, dll).</a:t>
            </a:r>
          </a:p>
        </p:txBody>
      </p:sp>
    </p:spTree>
    <p:extLst>
      <p:ext uri="{BB962C8B-B14F-4D97-AF65-F5344CB8AC3E}">
        <p14:creationId xmlns:p14="http://schemas.microsoft.com/office/powerpoint/2010/main" val="1767115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136904" cy="6095286"/>
          </a:xfrm>
          <a:prstGeom prst="roundRect">
            <a:avLst/>
          </a:prstGeom>
          <a:noFill/>
          <a:ln>
            <a:solidFill>
              <a:srgbClr val="C00000"/>
            </a:solidFill>
          </a:ln>
        </p:spPr>
        <p:txBody>
          <a:bodyPr wrap="square" rtlCol="0">
            <a:spAutoFit/>
          </a:bodyPr>
          <a:lstStyle/>
          <a:p>
            <a:r>
              <a:rPr lang="id-ID" sz="2200" b="1" dirty="0">
                <a:solidFill>
                  <a:srgbClr val="0070C0"/>
                </a:solidFill>
              </a:rPr>
              <a:t>Peran Bank Indonesia dalam Sistem Pembayaran</a:t>
            </a:r>
          </a:p>
          <a:p>
            <a:r>
              <a:rPr lang="id-ID" sz="2200" dirty="0"/>
              <a:t> </a:t>
            </a:r>
          </a:p>
          <a:p>
            <a:pPr marL="342900" lvl="0" indent="-342900" algn="just">
              <a:buFont typeface="Wingdings" panose="05000000000000000000" pitchFamily="2" charset="2"/>
              <a:buChar char="§"/>
            </a:pPr>
            <a:r>
              <a:rPr lang="id-ID" sz="2200" dirty="0"/>
              <a:t>Di Indonesia, kewenangan mengatur dan menjaga kelancaran sistem pembayaran dilaksanakan oleh bank sentral Indonesia yaitu Bank Indonesia. </a:t>
            </a:r>
            <a:endParaRPr lang="id-ID" sz="2200" dirty="0" smtClean="0"/>
          </a:p>
          <a:p>
            <a:pPr marL="342900" lvl="0" indent="-342900" algn="just">
              <a:buFont typeface="Wingdings" panose="05000000000000000000" pitchFamily="2" charset="2"/>
              <a:buChar char="§"/>
            </a:pPr>
            <a:r>
              <a:rPr lang="id-ID" sz="2200" dirty="0" smtClean="0"/>
              <a:t>Mengatur </a:t>
            </a:r>
            <a:r>
              <a:rPr lang="id-ID" sz="2200" dirty="0"/>
              <a:t>serta menjaga kelancarannya sendiri dilakukan sebagai salah satu upaya dalam mewujudkan tujuan dari Bank Indonesia yaitu untuk menjaga stabilitas rupiah demi mendukung peningkatan perekonomian nasional. </a:t>
            </a:r>
            <a:endParaRPr lang="id-ID" sz="2200" dirty="0" smtClean="0"/>
          </a:p>
          <a:p>
            <a:pPr marL="342900" lvl="0" indent="-342900" algn="just">
              <a:buFont typeface="Wingdings" panose="05000000000000000000" pitchFamily="2" charset="2"/>
              <a:buChar char="§"/>
            </a:pPr>
            <a:r>
              <a:rPr lang="id-ID" sz="2200" dirty="0" smtClean="0"/>
              <a:t>Berdasarkan </a:t>
            </a:r>
            <a:r>
              <a:rPr lang="id-ID" sz="2200" dirty="0"/>
              <a:t>kewenangan tersebut, Bank Indonesia memiliki hak untuk menetapkan dan memberlakukan kebijakan sistem pembayaran di Indonesia melalui Undang-Undang Bank Indonesia pada Undang-Undang Nomor  23 Tahun 1999 yang kemudian direvisi pada Undang-Undang Nomor 6 Tahun 2009. </a:t>
            </a:r>
          </a:p>
        </p:txBody>
      </p:sp>
    </p:spTree>
    <p:extLst>
      <p:ext uri="{BB962C8B-B14F-4D97-AF65-F5344CB8AC3E}">
        <p14:creationId xmlns:p14="http://schemas.microsoft.com/office/powerpoint/2010/main" val="3757749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6095286"/>
          </a:xfrm>
          <a:prstGeom prst="roundRect">
            <a:avLst/>
          </a:prstGeom>
          <a:noFill/>
          <a:ln>
            <a:solidFill>
              <a:srgbClr val="C00000"/>
            </a:solidFill>
          </a:ln>
        </p:spPr>
        <p:txBody>
          <a:bodyPr wrap="square" rtlCol="0">
            <a:spAutoFit/>
          </a:bodyPr>
          <a:lstStyle/>
          <a:p>
            <a:pPr lvl="0"/>
            <a:r>
              <a:rPr lang="id-ID" sz="2200" b="1" dirty="0">
                <a:solidFill>
                  <a:srgbClr val="0070C0"/>
                </a:solidFill>
              </a:rPr>
              <a:t>Peran Bank Indonesia dalam sistem pembayaran mencakup:</a:t>
            </a:r>
          </a:p>
          <a:p>
            <a:pPr lvl="0"/>
            <a:endParaRPr lang="id-ID" sz="2200" dirty="0" smtClean="0"/>
          </a:p>
          <a:p>
            <a:pPr marL="342900" lvl="0" indent="-342900" algn="just">
              <a:buFont typeface="Wingdings" panose="05000000000000000000" pitchFamily="2" charset="2"/>
              <a:buChar char="§"/>
            </a:pPr>
            <a:r>
              <a:rPr lang="id-ID" sz="2200" dirty="0" smtClean="0"/>
              <a:t>Kewenangan </a:t>
            </a:r>
            <a:r>
              <a:rPr lang="id-ID" sz="2200" dirty="0"/>
              <a:t>untuk memberikan izin dan persetujuan kepada penyedia jasa pembayaran untuk ikut didalam sistem pembayaran (Siapa saja yang dapat menerbitkan atau memproses alat-alat pembayaran </a:t>
            </a:r>
            <a:r>
              <a:rPr lang="id-ID" sz="2200" dirty="0" smtClean="0"/>
              <a:t>tersebut)</a:t>
            </a:r>
          </a:p>
          <a:p>
            <a:pPr marL="342900" lvl="0" indent="-342900" algn="just">
              <a:buFont typeface="Wingdings" panose="05000000000000000000" pitchFamily="2" charset="2"/>
              <a:buChar char="§"/>
            </a:pPr>
            <a:r>
              <a:rPr lang="id-ID" sz="2200" dirty="0" smtClean="0"/>
              <a:t>Pengawasan</a:t>
            </a:r>
            <a:r>
              <a:rPr lang="id-ID" sz="2200" dirty="0"/>
              <a:t>.</a:t>
            </a:r>
          </a:p>
          <a:p>
            <a:pPr marL="708025" indent="-342900" algn="just">
              <a:buFont typeface="Wingdings" panose="05000000000000000000" pitchFamily="2" charset="2"/>
              <a:buChar char="ü"/>
            </a:pPr>
            <a:r>
              <a:rPr lang="id-ID" sz="2200" dirty="0"/>
              <a:t>Menentukan standar-standar tertentu pada alat pembayaran dan menentukan alat pembayaran apa saja yang dapat digunakan pada sistem pembayaran di Indonesia.</a:t>
            </a:r>
          </a:p>
          <a:p>
            <a:pPr marL="708025" indent="-342900" algn="just">
              <a:buFont typeface="Wingdings" panose="05000000000000000000" pitchFamily="2" charset="2"/>
              <a:buChar char="ü"/>
            </a:pPr>
            <a:r>
              <a:rPr lang="id-ID" sz="2200" dirty="0"/>
              <a:t>Mengatur dan mengawasi lembaga apa saja yang boleh menyelenggarakan sistem pembayaran (baik bank dan lembaga selain bank).</a:t>
            </a:r>
          </a:p>
          <a:p>
            <a:pPr marL="708025" indent="-342900" algn="just">
              <a:buFont typeface="Wingdings" panose="05000000000000000000" pitchFamily="2" charset="2"/>
              <a:buChar char="ü"/>
            </a:pPr>
            <a:r>
              <a:rPr lang="id-ID" sz="2200" dirty="0"/>
              <a:t>Kebijakan pengendalian resiko, efisiensi, tata kelola, dll</a:t>
            </a:r>
            <a:r>
              <a:rPr lang="id-ID" sz="2200" dirty="0" smtClean="0"/>
              <a:t>.</a:t>
            </a:r>
            <a:endParaRPr lang="id-ID" sz="2200" dirty="0"/>
          </a:p>
        </p:txBody>
      </p:sp>
    </p:spTree>
    <p:extLst>
      <p:ext uri="{BB962C8B-B14F-4D97-AF65-F5344CB8AC3E}">
        <p14:creationId xmlns:p14="http://schemas.microsoft.com/office/powerpoint/2010/main" val="1495752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280920" cy="3847862"/>
          </a:xfrm>
          <a:prstGeom prst="roundRect">
            <a:avLst/>
          </a:prstGeom>
          <a:noFill/>
          <a:ln>
            <a:solidFill>
              <a:srgbClr val="C00000"/>
            </a:solidFill>
          </a:ln>
        </p:spPr>
        <p:txBody>
          <a:bodyPr wrap="square" rtlCol="0">
            <a:spAutoFit/>
          </a:bodyPr>
          <a:lstStyle/>
          <a:p>
            <a:pPr marL="342900" lvl="0" indent="-342900" algn="just">
              <a:buFont typeface="Wingdings" panose="05000000000000000000" pitchFamily="2" charset="2"/>
              <a:buChar char="§"/>
            </a:pPr>
            <a:r>
              <a:rPr lang="id-ID" sz="2200" dirty="0"/>
              <a:t>Kewenangan dalam menjalankan sistem Bank Indonesia – Real Time Gross Settlement atau BI-RTGS. BI-RTGS sendiri digunakan untuk melakukan transaksi non-tunai yang bernilai besar. Menurut data Bank Indonesia, pada tahun 2010, transaksi yang dilakukan BI-RTGS sendiri dapat mencapai setidaknya Rp 174,3 triliun.</a:t>
            </a:r>
          </a:p>
          <a:p>
            <a:pPr lvl="0"/>
            <a:endParaRPr lang="id-ID" sz="2200" dirty="0" smtClean="0"/>
          </a:p>
          <a:p>
            <a:pPr marL="342900" lvl="0" indent="-342900" algn="just">
              <a:buFont typeface="Wingdings" panose="05000000000000000000" pitchFamily="2" charset="2"/>
              <a:buChar char="§"/>
            </a:pPr>
            <a:r>
              <a:rPr lang="id-ID" sz="2200" dirty="0" smtClean="0"/>
              <a:t>Kewenangan </a:t>
            </a:r>
            <a:r>
              <a:rPr lang="id-ID" sz="2200" dirty="0"/>
              <a:t>sebagai penyelenggara sistem kliring antarbank untuk jenis-jenis alat pembayaran tertentu melalui Sistem Kliring Nasional Bank Indonesia atau SKNBI</a:t>
            </a:r>
            <a:r>
              <a:rPr lang="id-ID" sz="2200" dirty="0" smtClean="0"/>
              <a:t>.</a:t>
            </a:r>
            <a:endParaRPr lang="id-ID" sz="2200" dirty="0"/>
          </a:p>
        </p:txBody>
      </p:sp>
    </p:spTree>
    <p:extLst>
      <p:ext uri="{BB962C8B-B14F-4D97-AF65-F5344CB8AC3E}">
        <p14:creationId xmlns:p14="http://schemas.microsoft.com/office/powerpoint/2010/main" val="40740691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8208912" cy="4971574"/>
          </a:xfrm>
          <a:prstGeom prst="roundRect">
            <a:avLst/>
          </a:prstGeom>
          <a:noFill/>
          <a:ln>
            <a:solidFill>
              <a:srgbClr val="C00000"/>
            </a:solidFill>
          </a:ln>
        </p:spPr>
        <p:txBody>
          <a:bodyPr wrap="square" rtlCol="0">
            <a:spAutoFit/>
          </a:bodyPr>
          <a:lstStyle/>
          <a:p>
            <a:r>
              <a:rPr lang="id-ID" sz="2200" b="1" dirty="0">
                <a:solidFill>
                  <a:srgbClr val="002060"/>
                </a:solidFill>
              </a:rPr>
              <a:t>Prinsip Kebijakan Sistem Pembayaran Bank Indonesia</a:t>
            </a:r>
            <a:endParaRPr lang="id-ID" sz="2200" dirty="0">
              <a:solidFill>
                <a:srgbClr val="002060"/>
              </a:solidFill>
            </a:endParaRPr>
          </a:p>
          <a:p>
            <a:r>
              <a:rPr lang="id-ID" sz="2200" dirty="0"/>
              <a:t> </a:t>
            </a:r>
          </a:p>
          <a:p>
            <a:r>
              <a:rPr lang="id-ID" sz="2200" dirty="0"/>
              <a:t>Dalam melaksanakan kewenangan tersebut, Bank Indonesia mengacu kepada empat prinsip kebijakan, yaitu:</a:t>
            </a:r>
          </a:p>
          <a:p>
            <a:r>
              <a:rPr lang="id-ID" sz="2200" dirty="0"/>
              <a:t> </a:t>
            </a:r>
          </a:p>
          <a:p>
            <a:pPr marL="534988" indent="-534988"/>
            <a:r>
              <a:rPr lang="id-ID" sz="2200" b="1" dirty="0">
                <a:solidFill>
                  <a:srgbClr val="C00000"/>
                </a:solidFill>
              </a:rPr>
              <a:t>1. 	Keamanan</a:t>
            </a:r>
            <a:endParaRPr lang="id-ID" sz="2200" dirty="0">
              <a:solidFill>
                <a:srgbClr val="C00000"/>
              </a:solidFill>
            </a:endParaRPr>
          </a:p>
          <a:p>
            <a:endParaRPr lang="id-ID" sz="2200" dirty="0" smtClean="0"/>
          </a:p>
          <a:p>
            <a:pPr marL="534988" algn="just"/>
            <a:r>
              <a:rPr lang="id-ID" sz="2200" dirty="0" smtClean="0"/>
              <a:t>Dari </a:t>
            </a:r>
            <a:r>
              <a:rPr lang="id-ID" sz="2200" dirty="0"/>
              <a:t>prinsip keamanan, Bank Indonesia harus dapat mengelola segala resiko dalam sistem pembayaran seperti resiko likuiditas, resiko kredit, resiko fraud (kecurangan yang dapat menimbulkan kerugian finansial) dll.</a:t>
            </a:r>
          </a:p>
          <a:p>
            <a:endParaRPr lang="id-ID" sz="2200" dirty="0"/>
          </a:p>
        </p:txBody>
      </p:sp>
    </p:spTree>
    <p:extLst>
      <p:ext uri="{BB962C8B-B14F-4D97-AF65-F5344CB8AC3E}">
        <p14:creationId xmlns:p14="http://schemas.microsoft.com/office/powerpoint/2010/main" val="4021834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720715"/>
          </a:xfrm>
          <a:prstGeom prst="roundRect">
            <a:avLst/>
          </a:prstGeom>
          <a:noFill/>
          <a:ln>
            <a:solidFill>
              <a:srgbClr val="C00000"/>
            </a:solidFill>
          </a:ln>
        </p:spPr>
        <p:txBody>
          <a:bodyPr wrap="square" rtlCol="0">
            <a:spAutoFit/>
          </a:bodyPr>
          <a:lstStyle/>
          <a:p>
            <a:pPr marL="534988" indent="-534988"/>
            <a:r>
              <a:rPr lang="id-ID" sz="2200" b="1" dirty="0">
                <a:solidFill>
                  <a:srgbClr val="C00000"/>
                </a:solidFill>
              </a:rPr>
              <a:t>2. 	Efisiensi</a:t>
            </a:r>
            <a:endParaRPr lang="id-ID" sz="2200" dirty="0">
              <a:solidFill>
                <a:srgbClr val="C00000"/>
              </a:solidFill>
            </a:endParaRPr>
          </a:p>
          <a:p>
            <a:endParaRPr lang="id-ID" sz="2200" dirty="0" smtClean="0"/>
          </a:p>
          <a:p>
            <a:pPr marL="450850" algn="just"/>
            <a:r>
              <a:rPr lang="id-ID" sz="2200" dirty="0" smtClean="0"/>
              <a:t>Dari </a:t>
            </a:r>
            <a:r>
              <a:rPr lang="id-ID" sz="2200" dirty="0"/>
              <a:t>prinsip efisiensi, Bank Indonesia harus menjamin bahwa penyelenggaraan sistem pembayaran bersifat efisien yaitu harus dapat digunakan secara luas dan menyeluruh, sehingga biaya yang harus ditanggung oleh masyarakat akan menjadi lebih murah.</a:t>
            </a:r>
          </a:p>
          <a:p>
            <a:r>
              <a:rPr lang="id-ID" sz="2200" dirty="0"/>
              <a:t> </a:t>
            </a:r>
          </a:p>
          <a:p>
            <a:pPr marL="534988" indent="-534988"/>
            <a:r>
              <a:rPr lang="id-ID" sz="2200" b="1" dirty="0">
                <a:solidFill>
                  <a:srgbClr val="C00000"/>
                </a:solidFill>
              </a:rPr>
              <a:t>3. 	Kesetaraan akses</a:t>
            </a:r>
            <a:endParaRPr lang="id-ID" sz="2200" dirty="0">
              <a:solidFill>
                <a:srgbClr val="C00000"/>
              </a:solidFill>
            </a:endParaRPr>
          </a:p>
          <a:p>
            <a:endParaRPr lang="id-ID" sz="2200" dirty="0" smtClean="0"/>
          </a:p>
          <a:p>
            <a:pPr marL="450850" algn="just"/>
            <a:r>
              <a:rPr lang="id-ID" sz="2200" dirty="0" smtClean="0"/>
              <a:t>Bank </a:t>
            </a:r>
            <a:r>
              <a:rPr lang="id-ID" sz="2200" dirty="0"/>
              <a:t>Indonesia menjamin kesetaraan akses dimana BI tidak menyetujui segala praktek monopoli pada penyelenggaraan suatu sistem pembayaraan yang dapat menghambat pelaku ekonomi lain untuk ikut masuk dan ikut menyelenggarakan sistem pembayaran</a:t>
            </a:r>
            <a:r>
              <a:rPr lang="id-ID" sz="2200" dirty="0" smtClean="0"/>
              <a:t>.</a:t>
            </a:r>
            <a:endParaRPr lang="id-ID" sz="2200" dirty="0"/>
          </a:p>
        </p:txBody>
      </p:sp>
    </p:spTree>
    <p:extLst>
      <p:ext uri="{BB962C8B-B14F-4D97-AF65-F5344CB8AC3E}">
        <p14:creationId xmlns:p14="http://schemas.microsoft.com/office/powerpoint/2010/main" val="18434820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548680"/>
            <a:ext cx="8064896" cy="3847862"/>
          </a:xfrm>
          <a:prstGeom prst="roundRect">
            <a:avLst/>
          </a:prstGeom>
          <a:noFill/>
          <a:ln>
            <a:solidFill>
              <a:srgbClr val="C00000"/>
            </a:solidFill>
          </a:ln>
        </p:spPr>
        <p:txBody>
          <a:bodyPr wrap="square" rtlCol="0">
            <a:spAutoFit/>
          </a:bodyPr>
          <a:lstStyle/>
          <a:p>
            <a:pPr marL="534988" indent="-534988"/>
            <a:r>
              <a:rPr lang="id-ID" sz="2200" b="1" dirty="0">
                <a:solidFill>
                  <a:srgbClr val="C00000"/>
                </a:solidFill>
              </a:rPr>
              <a:t>4. 	Perlindungan konsumen</a:t>
            </a:r>
            <a:endParaRPr lang="id-ID" sz="2200" dirty="0">
              <a:solidFill>
                <a:srgbClr val="C00000"/>
              </a:solidFill>
            </a:endParaRPr>
          </a:p>
          <a:p>
            <a:endParaRPr lang="id-ID" sz="2200" dirty="0" smtClean="0"/>
          </a:p>
          <a:p>
            <a:pPr marL="534988" algn="just"/>
            <a:r>
              <a:rPr lang="id-ID" sz="2200" dirty="0" smtClean="0"/>
              <a:t>Bank </a:t>
            </a:r>
            <a:r>
              <a:rPr lang="id-ID" sz="2200" dirty="0"/>
              <a:t>Indonesia harus dapat menjamin seluruh aspek-aspek dalam perlindungan konsumen yaitu menjamin adanya kepastian hukum kepada konsumen serta pembuat jasa melalui Divisi Perlindungan Konsumen. Konsumen serta pembuat jasa sistem pembayaran dapat menghubungi Bank Indonesia secara langsung untuk melakukan pengaduan jika mengalami hal-hal yang dirasa merugikan</a:t>
            </a:r>
            <a:r>
              <a:rPr lang="id-ID" sz="2200" dirty="0" smtClean="0"/>
              <a:t>.</a:t>
            </a:r>
            <a:endParaRPr lang="id-ID" sz="2200" dirty="0"/>
          </a:p>
        </p:txBody>
      </p:sp>
    </p:spTree>
    <p:extLst>
      <p:ext uri="{BB962C8B-B14F-4D97-AF65-F5344CB8AC3E}">
        <p14:creationId xmlns:p14="http://schemas.microsoft.com/office/powerpoint/2010/main" val="946830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8"/>
          <p:cNvSpPr txBox="1">
            <a:spLocks/>
          </p:cNvSpPr>
          <p:nvPr/>
        </p:nvSpPr>
        <p:spPr>
          <a:xfrm>
            <a:off x="2187633" y="104012"/>
            <a:ext cx="4817110" cy="380873"/>
          </a:xfrm>
          <a:prstGeom prst="rect">
            <a:avLst/>
          </a:prstGeom>
        </p:spPr>
        <p:txBody>
          <a:bodyPr vert="horz" wrap="square" lIns="0" tIns="11430" rIns="0" bIns="0" rtlCol="0">
            <a:sp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ctr">
              <a:spcBef>
                <a:spcPts val="90"/>
              </a:spcBef>
              <a:buNone/>
            </a:pPr>
            <a:r>
              <a:rPr lang="id-ID" sz="2400" spc="-345" dirty="0" smtClean="0"/>
              <a:t>T U G A S    </a:t>
            </a:r>
            <a:r>
              <a:rPr lang="id-ID" sz="2400" spc="-245" dirty="0" smtClean="0"/>
              <a:t>D A N    </a:t>
            </a:r>
            <a:r>
              <a:rPr lang="id-ID" sz="2400" spc="-355" dirty="0" smtClean="0"/>
              <a:t>W E W E N A N G  </a:t>
            </a:r>
            <a:r>
              <a:rPr lang="id-ID" sz="2400" spc="-95" dirty="0" smtClean="0"/>
              <a:t> </a:t>
            </a:r>
            <a:r>
              <a:rPr lang="id-ID" sz="2400" spc="-350" dirty="0" smtClean="0"/>
              <a:t>B I  </a:t>
            </a:r>
            <a:endParaRPr lang="id-ID" sz="2400" spc="-350" dirty="0"/>
          </a:p>
        </p:txBody>
      </p:sp>
      <p:grpSp>
        <p:nvGrpSpPr>
          <p:cNvPr id="7" name="object 13"/>
          <p:cNvGrpSpPr/>
          <p:nvPr/>
        </p:nvGrpSpPr>
        <p:grpSpPr>
          <a:xfrm>
            <a:off x="827584" y="2852936"/>
            <a:ext cx="2888544" cy="1969998"/>
            <a:chOff x="1189720" y="3009106"/>
            <a:chExt cx="2897505" cy="2821940"/>
          </a:xfrm>
        </p:grpSpPr>
        <p:sp>
          <p:nvSpPr>
            <p:cNvPr id="8" name="object 14"/>
            <p:cNvSpPr/>
            <p:nvPr/>
          </p:nvSpPr>
          <p:spPr>
            <a:xfrm>
              <a:off x="1189720" y="3009106"/>
              <a:ext cx="2897505" cy="2821940"/>
            </a:xfrm>
            <a:custGeom>
              <a:avLst/>
              <a:gdLst/>
              <a:ahLst/>
              <a:cxnLst/>
              <a:rect l="l" t="t" r="r" b="b"/>
              <a:pathLst>
                <a:path w="2897504" h="2821940">
                  <a:moveTo>
                    <a:pt x="1448879" y="0"/>
                  </a:moveTo>
                  <a:lnTo>
                    <a:pt x="1401444" y="2105"/>
                  </a:lnTo>
                  <a:lnTo>
                    <a:pt x="1354302" y="8420"/>
                  </a:lnTo>
                  <a:lnTo>
                    <a:pt x="1307744" y="18946"/>
                  </a:lnTo>
                  <a:lnTo>
                    <a:pt x="1262066" y="33683"/>
                  </a:lnTo>
                  <a:lnTo>
                    <a:pt x="1217559" y="52630"/>
                  </a:lnTo>
                  <a:lnTo>
                    <a:pt x="1174518" y="75787"/>
                  </a:lnTo>
                  <a:lnTo>
                    <a:pt x="1133236" y="103155"/>
                  </a:lnTo>
                  <a:lnTo>
                    <a:pt x="219090" y="771302"/>
                  </a:lnTo>
                  <a:lnTo>
                    <a:pt x="180814" y="801978"/>
                  </a:lnTo>
                  <a:lnTo>
                    <a:pt x="145938" y="835583"/>
                  </a:lnTo>
                  <a:lnTo>
                    <a:pt x="114553" y="871844"/>
                  </a:lnTo>
                  <a:lnTo>
                    <a:pt x="86748" y="910487"/>
                  </a:lnTo>
                  <a:lnTo>
                    <a:pt x="62615" y="951238"/>
                  </a:lnTo>
                  <a:lnTo>
                    <a:pt x="42244" y="993824"/>
                  </a:lnTo>
                  <a:lnTo>
                    <a:pt x="25726" y="1037970"/>
                  </a:lnTo>
                  <a:lnTo>
                    <a:pt x="13152" y="1083404"/>
                  </a:lnTo>
                  <a:lnTo>
                    <a:pt x="4613" y="1129850"/>
                  </a:lnTo>
                  <a:lnTo>
                    <a:pt x="198" y="1177036"/>
                  </a:lnTo>
                  <a:lnTo>
                    <a:pt x="0" y="1224687"/>
                  </a:lnTo>
                  <a:lnTo>
                    <a:pt x="4107" y="1272529"/>
                  </a:lnTo>
                  <a:lnTo>
                    <a:pt x="12613" y="1320290"/>
                  </a:lnTo>
                  <a:lnTo>
                    <a:pt x="25606" y="1367694"/>
                  </a:lnTo>
                  <a:lnTo>
                    <a:pt x="375808" y="2451258"/>
                  </a:lnTo>
                  <a:lnTo>
                    <a:pt x="393093" y="2497465"/>
                  </a:lnTo>
                  <a:lnTo>
                    <a:pt x="414256" y="2541319"/>
                  </a:lnTo>
                  <a:lnTo>
                    <a:pt x="439062" y="2582650"/>
                  </a:lnTo>
                  <a:lnTo>
                    <a:pt x="467277" y="2621285"/>
                  </a:lnTo>
                  <a:lnTo>
                    <a:pt x="498665" y="2657054"/>
                  </a:lnTo>
                  <a:lnTo>
                    <a:pt x="532992" y="2689785"/>
                  </a:lnTo>
                  <a:lnTo>
                    <a:pt x="570023" y="2719308"/>
                  </a:lnTo>
                  <a:lnTo>
                    <a:pt x="609522" y="2745449"/>
                  </a:lnTo>
                  <a:lnTo>
                    <a:pt x="651255" y="2768040"/>
                  </a:lnTo>
                  <a:lnTo>
                    <a:pt x="694987" y="2786907"/>
                  </a:lnTo>
                  <a:lnTo>
                    <a:pt x="740483" y="2801879"/>
                  </a:lnTo>
                  <a:lnTo>
                    <a:pt x="787508" y="2812786"/>
                  </a:lnTo>
                  <a:lnTo>
                    <a:pt x="835827" y="2819456"/>
                  </a:lnTo>
                  <a:lnTo>
                    <a:pt x="885205" y="2821717"/>
                  </a:lnTo>
                  <a:lnTo>
                    <a:pt x="2012076" y="2821717"/>
                  </a:lnTo>
                  <a:lnTo>
                    <a:pt x="2061328" y="2819456"/>
                  </a:lnTo>
                  <a:lnTo>
                    <a:pt x="2109540" y="2812786"/>
                  </a:lnTo>
                  <a:lnTo>
                    <a:pt x="2156477" y="2801879"/>
                  </a:lnTo>
                  <a:lnTo>
                    <a:pt x="2201905" y="2786907"/>
                  </a:lnTo>
                  <a:lnTo>
                    <a:pt x="2245588" y="2768040"/>
                  </a:lnTo>
                  <a:lnTo>
                    <a:pt x="2287292" y="2745449"/>
                  </a:lnTo>
                  <a:lnTo>
                    <a:pt x="2326782" y="2719308"/>
                  </a:lnTo>
                  <a:lnTo>
                    <a:pt x="2363822" y="2689785"/>
                  </a:lnTo>
                  <a:lnTo>
                    <a:pt x="2398178" y="2657054"/>
                  </a:lnTo>
                  <a:lnTo>
                    <a:pt x="2429615" y="2621285"/>
                  </a:lnTo>
                  <a:lnTo>
                    <a:pt x="2457898" y="2582650"/>
                  </a:lnTo>
                  <a:lnTo>
                    <a:pt x="2482792" y="2541319"/>
                  </a:lnTo>
                  <a:lnTo>
                    <a:pt x="2504062" y="2497465"/>
                  </a:lnTo>
                  <a:lnTo>
                    <a:pt x="2521473" y="2451258"/>
                  </a:lnTo>
                  <a:lnTo>
                    <a:pt x="2871612" y="1367694"/>
                  </a:lnTo>
                  <a:lnTo>
                    <a:pt x="2884604" y="1320290"/>
                  </a:lnTo>
                  <a:lnTo>
                    <a:pt x="2893108" y="1272528"/>
                  </a:lnTo>
                  <a:lnTo>
                    <a:pt x="2897213" y="1224682"/>
                  </a:lnTo>
                  <a:lnTo>
                    <a:pt x="2897011" y="1177024"/>
                  </a:lnTo>
                  <a:lnTo>
                    <a:pt x="2892593" y="1129827"/>
                  </a:lnTo>
                  <a:lnTo>
                    <a:pt x="2884048" y="1083364"/>
                  </a:lnTo>
                  <a:lnTo>
                    <a:pt x="2871469" y="1037907"/>
                  </a:lnTo>
                  <a:lnTo>
                    <a:pt x="2854946" y="993729"/>
                  </a:lnTo>
                  <a:lnTo>
                    <a:pt x="2834569" y="951103"/>
                  </a:lnTo>
                  <a:lnTo>
                    <a:pt x="2810430" y="910302"/>
                  </a:lnTo>
                  <a:lnTo>
                    <a:pt x="2782619" y="871597"/>
                  </a:lnTo>
                  <a:lnTo>
                    <a:pt x="2751227" y="835263"/>
                  </a:lnTo>
                  <a:lnTo>
                    <a:pt x="2716345" y="801571"/>
                  </a:lnTo>
                  <a:lnTo>
                    <a:pt x="2678064" y="770794"/>
                  </a:lnTo>
                  <a:lnTo>
                    <a:pt x="1764426" y="103155"/>
                  </a:lnTo>
                  <a:lnTo>
                    <a:pt x="1723169" y="75787"/>
                  </a:lnTo>
                  <a:lnTo>
                    <a:pt x="1680150" y="52630"/>
                  </a:lnTo>
                  <a:lnTo>
                    <a:pt x="1635661" y="33683"/>
                  </a:lnTo>
                  <a:lnTo>
                    <a:pt x="1589995" y="18946"/>
                  </a:lnTo>
                  <a:lnTo>
                    <a:pt x="1543448" y="8420"/>
                  </a:lnTo>
                  <a:lnTo>
                    <a:pt x="1496311" y="2105"/>
                  </a:lnTo>
                  <a:lnTo>
                    <a:pt x="1448879" y="0"/>
                  </a:lnTo>
                  <a:close/>
                </a:path>
              </a:pathLst>
            </a:custGeom>
            <a:solidFill>
              <a:srgbClr val="163675"/>
            </a:solidFill>
          </p:spPr>
          <p:txBody>
            <a:bodyPr wrap="square" lIns="0" tIns="0" rIns="0" bIns="0" rtlCol="0"/>
            <a:lstStyle/>
            <a:p>
              <a:endParaRPr/>
            </a:p>
          </p:txBody>
        </p:sp>
        <p:sp>
          <p:nvSpPr>
            <p:cNvPr id="9" name="object 15"/>
            <p:cNvSpPr/>
            <p:nvPr/>
          </p:nvSpPr>
          <p:spPr>
            <a:xfrm>
              <a:off x="1289304" y="3102864"/>
              <a:ext cx="2698242" cy="2634234"/>
            </a:xfrm>
            <a:prstGeom prst="rect">
              <a:avLst/>
            </a:prstGeom>
            <a:blipFill>
              <a:blip r:embed="rId2" cstate="print"/>
              <a:stretch>
                <a:fillRect/>
              </a:stretch>
            </a:blipFill>
          </p:spPr>
          <p:txBody>
            <a:bodyPr wrap="square" lIns="0" tIns="0" rIns="0" bIns="0" rtlCol="0"/>
            <a:lstStyle/>
            <a:p>
              <a:endParaRPr/>
            </a:p>
          </p:txBody>
        </p:sp>
        <p:sp>
          <p:nvSpPr>
            <p:cNvPr id="10" name="object 16"/>
            <p:cNvSpPr/>
            <p:nvPr/>
          </p:nvSpPr>
          <p:spPr>
            <a:xfrm>
              <a:off x="1380561" y="3194367"/>
              <a:ext cx="2518410" cy="2453640"/>
            </a:xfrm>
            <a:custGeom>
              <a:avLst/>
              <a:gdLst/>
              <a:ahLst/>
              <a:cxnLst/>
              <a:rect l="l" t="t" r="r" b="b"/>
              <a:pathLst>
                <a:path w="2518410" h="2453640">
                  <a:moveTo>
                    <a:pt x="1259133" y="0"/>
                  </a:moveTo>
                  <a:lnTo>
                    <a:pt x="1211068" y="2492"/>
                  </a:lnTo>
                  <a:lnTo>
                    <a:pt x="1163408" y="9969"/>
                  </a:lnTo>
                  <a:lnTo>
                    <a:pt x="1116560" y="22431"/>
                  </a:lnTo>
                  <a:lnTo>
                    <a:pt x="1070928" y="39877"/>
                  </a:lnTo>
                  <a:lnTo>
                    <a:pt x="1026920" y="62309"/>
                  </a:lnTo>
                  <a:lnTo>
                    <a:pt x="984940" y="89725"/>
                  </a:lnTo>
                  <a:lnTo>
                    <a:pt x="190809" y="670623"/>
                  </a:lnTo>
                  <a:lnTo>
                    <a:pt x="152275" y="702014"/>
                  </a:lnTo>
                  <a:lnTo>
                    <a:pt x="117782" y="736815"/>
                  </a:lnTo>
                  <a:lnTo>
                    <a:pt x="87455" y="774650"/>
                  </a:lnTo>
                  <a:lnTo>
                    <a:pt x="61420" y="815140"/>
                  </a:lnTo>
                  <a:lnTo>
                    <a:pt x="39801" y="857906"/>
                  </a:lnTo>
                  <a:lnTo>
                    <a:pt x="22725" y="902573"/>
                  </a:lnTo>
                  <a:lnTo>
                    <a:pt x="10315" y="948760"/>
                  </a:lnTo>
                  <a:lnTo>
                    <a:pt x="2699" y="996091"/>
                  </a:lnTo>
                  <a:lnTo>
                    <a:pt x="0" y="1044188"/>
                  </a:lnTo>
                  <a:lnTo>
                    <a:pt x="2343" y="1092672"/>
                  </a:lnTo>
                  <a:lnTo>
                    <a:pt x="9856" y="1141165"/>
                  </a:lnTo>
                  <a:lnTo>
                    <a:pt x="22661" y="1189291"/>
                  </a:lnTo>
                  <a:lnTo>
                    <a:pt x="326826" y="2131504"/>
                  </a:lnTo>
                  <a:lnTo>
                    <a:pt x="344697" y="2178179"/>
                  </a:lnTo>
                  <a:lnTo>
                    <a:pt x="367107" y="2222036"/>
                  </a:lnTo>
                  <a:lnTo>
                    <a:pt x="393731" y="2262838"/>
                  </a:lnTo>
                  <a:lnTo>
                    <a:pt x="424244" y="2300348"/>
                  </a:lnTo>
                  <a:lnTo>
                    <a:pt x="458323" y="2334331"/>
                  </a:lnTo>
                  <a:lnTo>
                    <a:pt x="495641" y="2364549"/>
                  </a:lnTo>
                  <a:lnTo>
                    <a:pt x="535875" y="2390767"/>
                  </a:lnTo>
                  <a:lnTo>
                    <a:pt x="578700" y="2412748"/>
                  </a:lnTo>
                  <a:lnTo>
                    <a:pt x="623792" y="2430256"/>
                  </a:lnTo>
                  <a:lnTo>
                    <a:pt x="670826" y="2443054"/>
                  </a:lnTo>
                  <a:lnTo>
                    <a:pt x="719477" y="2450906"/>
                  </a:lnTo>
                  <a:lnTo>
                    <a:pt x="769421" y="2453576"/>
                  </a:lnTo>
                  <a:lnTo>
                    <a:pt x="1748464" y="2453576"/>
                  </a:lnTo>
                  <a:lnTo>
                    <a:pt x="1798292" y="2450906"/>
                  </a:lnTo>
                  <a:lnTo>
                    <a:pt x="1846847" y="2443054"/>
                  </a:lnTo>
                  <a:lnTo>
                    <a:pt x="1893806" y="2430256"/>
                  </a:lnTo>
                  <a:lnTo>
                    <a:pt x="1938842" y="2412748"/>
                  </a:lnTo>
                  <a:lnTo>
                    <a:pt x="1981631" y="2390767"/>
                  </a:lnTo>
                  <a:lnTo>
                    <a:pt x="2021847" y="2364549"/>
                  </a:lnTo>
                  <a:lnTo>
                    <a:pt x="2059167" y="2334331"/>
                  </a:lnTo>
                  <a:lnTo>
                    <a:pt x="2093264" y="2300348"/>
                  </a:lnTo>
                  <a:lnTo>
                    <a:pt x="2123815" y="2262838"/>
                  </a:lnTo>
                  <a:lnTo>
                    <a:pt x="2150493" y="2222036"/>
                  </a:lnTo>
                  <a:lnTo>
                    <a:pt x="2172973" y="2178179"/>
                  </a:lnTo>
                  <a:lnTo>
                    <a:pt x="2190932" y="2131504"/>
                  </a:lnTo>
                  <a:lnTo>
                    <a:pt x="2495224" y="1189291"/>
                  </a:lnTo>
                  <a:lnTo>
                    <a:pt x="2508000" y="1141165"/>
                  </a:lnTo>
                  <a:lnTo>
                    <a:pt x="2515489" y="1092670"/>
                  </a:lnTo>
                  <a:lnTo>
                    <a:pt x="2517814" y="1044182"/>
                  </a:lnTo>
                  <a:lnTo>
                    <a:pt x="2515102" y="996077"/>
                  </a:lnTo>
                  <a:lnTo>
                    <a:pt x="2507477" y="948733"/>
                  </a:lnTo>
                  <a:lnTo>
                    <a:pt x="2495065" y="902525"/>
                  </a:lnTo>
                  <a:lnTo>
                    <a:pt x="2477991" y="857831"/>
                  </a:lnTo>
                  <a:lnTo>
                    <a:pt x="2456381" y="815027"/>
                  </a:lnTo>
                  <a:lnTo>
                    <a:pt x="2430359" y="774489"/>
                  </a:lnTo>
                  <a:lnTo>
                    <a:pt x="2400050" y="736595"/>
                  </a:lnTo>
                  <a:lnTo>
                    <a:pt x="2365581" y="701720"/>
                  </a:lnTo>
                  <a:lnTo>
                    <a:pt x="2327076" y="670242"/>
                  </a:lnTo>
                  <a:lnTo>
                    <a:pt x="1533326" y="89725"/>
                  </a:lnTo>
                  <a:lnTo>
                    <a:pt x="1491346" y="62309"/>
                  </a:lnTo>
                  <a:lnTo>
                    <a:pt x="1447338" y="39877"/>
                  </a:lnTo>
                  <a:lnTo>
                    <a:pt x="1401706" y="22431"/>
                  </a:lnTo>
                  <a:lnTo>
                    <a:pt x="1354858" y="9969"/>
                  </a:lnTo>
                  <a:lnTo>
                    <a:pt x="1307198" y="2492"/>
                  </a:lnTo>
                  <a:lnTo>
                    <a:pt x="1259133" y="0"/>
                  </a:lnTo>
                  <a:close/>
                </a:path>
              </a:pathLst>
            </a:custGeom>
            <a:solidFill>
              <a:srgbClr val="FFFFFF"/>
            </a:solidFill>
          </p:spPr>
          <p:txBody>
            <a:bodyPr wrap="square" lIns="0" tIns="0" rIns="0" bIns="0" rtlCol="0"/>
            <a:lstStyle/>
            <a:p>
              <a:endParaRPr/>
            </a:p>
          </p:txBody>
        </p:sp>
      </p:grpSp>
      <p:sp>
        <p:nvSpPr>
          <p:cNvPr id="11" name="object 17"/>
          <p:cNvSpPr txBox="1"/>
          <p:nvPr/>
        </p:nvSpPr>
        <p:spPr>
          <a:xfrm>
            <a:off x="1259632" y="3573016"/>
            <a:ext cx="2266245" cy="552074"/>
          </a:xfrm>
          <a:prstGeom prst="rect">
            <a:avLst/>
          </a:prstGeom>
        </p:spPr>
        <p:txBody>
          <a:bodyPr vert="horz" wrap="square" lIns="0" tIns="38735" rIns="0" bIns="0" rtlCol="0">
            <a:spAutoFit/>
          </a:bodyPr>
          <a:lstStyle/>
          <a:p>
            <a:pPr marL="369570" marR="5080" indent="-357505">
              <a:lnSpc>
                <a:spcPts val="1989"/>
              </a:lnSpc>
              <a:spcBef>
                <a:spcPts val="305"/>
              </a:spcBef>
            </a:pPr>
            <a:r>
              <a:rPr sz="2000" b="1" spc="-5" dirty="0">
                <a:latin typeface="Trebuchet MS"/>
                <a:cs typeface="Trebuchet MS"/>
              </a:rPr>
              <a:t>Stabilitas</a:t>
            </a:r>
            <a:r>
              <a:rPr sz="2000" b="1" spc="-70" dirty="0">
                <a:latin typeface="Trebuchet MS"/>
                <a:cs typeface="Trebuchet MS"/>
              </a:rPr>
              <a:t> </a:t>
            </a:r>
            <a:r>
              <a:rPr sz="2000" b="1" spc="-5" dirty="0">
                <a:latin typeface="Trebuchet MS"/>
                <a:cs typeface="Trebuchet MS"/>
              </a:rPr>
              <a:t>Sistem  Keuangan</a:t>
            </a:r>
            <a:endParaRPr sz="2000" dirty="0">
              <a:latin typeface="Trebuchet MS"/>
              <a:cs typeface="Trebuchet MS"/>
            </a:endParaRPr>
          </a:p>
        </p:txBody>
      </p:sp>
      <p:grpSp>
        <p:nvGrpSpPr>
          <p:cNvPr id="12" name="object 18"/>
          <p:cNvGrpSpPr/>
          <p:nvPr/>
        </p:nvGrpSpPr>
        <p:grpSpPr>
          <a:xfrm>
            <a:off x="3189651" y="902135"/>
            <a:ext cx="2811185" cy="1689227"/>
            <a:chOff x="4637013" y="1180306"/>
            <a:chExt cx="2900680" cy="2821940"/>
          </a:xfrm>
        </p:grpSpPr>
        <p:sp>
          <p:nvSpPr>
            <p:cNvPr id="14" name="object 20"/>
            <p:cNvSpPr/>
            <p:nvPr/>
          </p:nvSpPr>
          <p:spPr>
            <a:xfrm>
              <a:off x="4637013" y="1180306"/>
              <a:ext cx="2900680" cy="2821940"/>
            </a:xfrm>
            <a:custGeom>
              <a:avLst/>
              <a:gdLst/>
              <a:ahLst/>
              <a:cxnLst/>
              <a:rect l="l" t="t" r="r" b="b"/>
              <a:pathLst>
                <a:path w="2900679" h="2821940">
                  <a:moveTo>
                    <a:pt x="1450366" y="0"/>
                  </a:moveTo>
                  <a:lnTo>
                    <a:pt x="1402879" y="2105"/>
                  </a:lnTo>
                  <a:lnTo>
                    <a:pt x="1355689" y="8420"/>
                  </a:lnTo>
                  <a:lnTo>
                    <a:pt x="1309091" y="18946"/>
                  </a:lnTo>
                  <a:lnTo>
                    <a:pt x="1263378" y="33683"/>
                  </a:lnTo>
                  <a:lnTo>
                    <a:pt x="1218845" y="52630"/>
                  </a:lnTo>
                  <a:lnTo>
                    <a:pt x="1175788" y="75787"/>
                  </a:lnTo>
                  <a:lnTo>
                    <a:pt x="1134501" y="103155"/>
                  </a:lnTo>
                  <a:lnTo>
                    <a:pt x="219339" y="771302"/>
                  </a:lnTo>
                  <a:lnTo>
                    <a:pt x="181007" y="801978"/>
                  </a:lnTo>
                  <a:lnTo>
                    <a:pt x="146082" y="835583"/>
                  </a:lnTo>
                  <a:lnTo>
                    <a:pt x="114654" y="871844"/>
                  </a:lnTo>
                  <a:lnTo>
                    <a:pt x="86814" y="910487"/>
                  </a:lnTo>
                  <a:lnTo>
                    <a:pt x="62653" y="951238"/>
                  </a:lnTo>
                  <a:lnTo>
                    <a:pt x="42260" y="993824"/>
                  </a:lnTo>
                  <a:lnTo>
                    <a:pt x="25727" y="1037970"/>
                  </a:lnTo>
                  <a:lnTo>
                    <a:pt x="13144" y="1083404"/>
                  </a:lnTo>
                  <a:lnTo>
                    <a:pt x="4601" y="1129850"/>
                  </a:lnTo>
                  <a:lnTo>
                    <a:pt x="190" y="1177036"/>
                  </a:lnTo>
                  <a:lnTo>
                    <a:pt x="0" y="1224687"/>
                  </a:lnTo>
                  <a:lnTo>
                    <a:pt x="4121" y="1272529"/>
                  </a:lnTo>
                  <a:lnTo>
                    <a:pt x="12646" y="1320290"/>
                  </a:lnTo>
                  <a:lnTo>
                    <a:pt x="25664" y="1367694"/>
                  </a:lnTo>
                  <a:lnTo>
                    <a:pt x="376184" y="2451258"/>
                  </a:lnTo>
                  <a:lnTo>
                    <a:pt x="393497" y="2497465"/>
                  </a:lnTo>
                  <a:lnTo>
                    <a:pt x="414693" y="2541319"/>
                  </a:lnTo>
                  <a:lnTo>
                    <a:pt x="439534" y="2582650"/>
                  </a:lnTo>
                  <a:lnTo>
                    <a:pt x="467787" y="2621285"/>
                  </a:lnTo>
                  <a:lnTo>
                    <a:pt x="499214" y="2657054"/>
                  </a:lnTo>
                  <a:lnTo>
                    <a:pt x="533581" y="2689785"/>
                  </a:lnTo>
                  <a:lnTo>
                    <a:pt x="570652" y="2719308"/>
                  </a:lnTo>
                  <a:lnTo>
                    <a:pt x="610192" y="2745449"/>
                  </a:lnTo>
                  <a:lnTo>
                    <a:pt x="651966" y="2768040"/>
                  </a:lnTo>
                  <a:lnTo>
                    <a:pt x="695737" y="2786907"/>
                  </a:lnTo>
                  <a:lnTo>
                    <a:pt x="741270" y="2801879"/>
                  </a:lnTo>
                  <a:lnTo>
                    <a:pt x="788330" y="2812786"/>
                  </a:lnTo>
                  <a:lnTo>
                    <a:pt x="836682" y="2819456"/>
                  </a:lnTo>
                  <a:lnTo>
                    <a:pt x="886089" y="2821717"/>
                  </a:lnTo>
                  <a:lnTo>
                    <a:pt x="2014103" y="2821717"/>
                  </a:lnTo>
                  <a:lnTo>
                    <a:pt x="2063434" y="2819456"/>
                  </a:lnTo>
                  <a:lnTo>
                    <a:pt x="2111721" y="2812786"/>
                  </a:lnTo>
                  <a:lnTo>
                    <a:pt x="2158729" y="2801879"/>
                  </a:lnTo>
                  <a:lnTo>
                    <a:pt x="2204221" y="2786907"/>
                  </a:lnTo>
                  <a:lnTo>
                    <a:pt x="2247963" y="2768040"/>
                  </a:lnTo>
                  <a:lnTo>
                    <a:pt x="2289719" y="2745449"/>
                  </a:lnTo>
                  <a:lnTo>
                    <a:pt x="2329253" y="2719308"/>
                  </a:lnTo>
                  <a:lnTo>
                    <a:pt x="2366330" y="2689785"/>
                  </a:lnTo>
                  <a:lnTo>
                    <a:pt x="2400715" y="2657054"/>
                  </a:lnTo>
                  <a:lnTo>
                    <a:pt x="2432172" y="2621285"/>
                  </a:lnTo>
                  <a:lnTo>
                    <a:pt x="2460465" y="2582650"/>
                  </a:lnTo>
                  <a:lnTo>
                    <a:pt x="2485359" y="2541319"/>
                  </a:lnTo>
                  <a:lnTo>
                    <a:pt x="2506618" y="2497465"/>
                  </a:lnTo>
                  <a:lnTo>
                    <a:pt x="2524008" y="2451258"/>
                  </a:lnTo>
                  <a:lnTo>
                    <a:pt x="2874655" y="1367694"/>
                  </a:lnTo>
                  <a:lnTo>
                    <a:pt x="2887647" y="1320290"/>
                  </a:lnTo>
                  <a:lnTo>
                    <a:pt x="2896150" y="1272528"/>
                  </a:lnTo>
                  <a:lnTo>
                    <a:pt x="2900253" y="1224682"/>
                  </a:lnTo>
                  <a:lnTo>
                    <a:pt x="2900048" y="1177024"/>
                  </a:lnTo>
                  <a:lnTo>
                    <a:pt x="2895624" y="1129827"/>
                  </a:lnTo>
                  <a:lnTo>
                    <a:pt x="2887071" y="1083364"/>
                  </a:lnTo>
                  <a:lnTo>
                    <a:pt x="2874480" y="1037907"/>
                  </a:lnTo>
                  <a:lnTo>
                    <a:pt x="2857941" y="993729"/>
                  </a:lnTo>
                  <a:lnTo>
                    <a:pt x="2837544" y="951103"/>
                  </a:lnTo>
                  <a:lnTo>
                    <a:pt x="2813380" y="910302"/>
                  </a:lnTo>
                  <a:lnTo>
                    <a:pt x="2785538" y="871597"/>
                  </a:lnTo>
                  <a:lnTo>
                    <a:pt x="2754110" y="835263"/>
                  </a:lnTo>
                  <a:lnTo>
                    <a:pt x="2719185" y="801571"/>
                  </a:lnTo>
                  <a:lnTo>
                    <a:pt x="2680853" y="770794"/>
                  </a:lnTo>
                  <a:lnTo>
                    <a:pt x="1766326" y="103155"/>
                  </a:lnTo>
                  <a:lnTo>
                    <a:pt x="1725013" y="75787"/>
                  </a:lnTo>
                  <a:lnTo>
                    <a:pt x="1681934" y="52630"/>
                  </a:lnTo>
                  <a:lnTo>
                    <a:pt x="1637385" y="33683"/>
                  </a:lnTo>
                  <a:lnTo>
                    <a:pt x="1591658" y="18946"/>
                  </a:lnTo>
                  <a:lnTo>
                    <a:pt x="1545050" y="8420"/>
                  </a:lnTo>
                  <a:lnTo>
                    <a:pt x="1497854" y="2105"/>
                  </a:lnTo>
                  <a:lnTo>
                    <a:pt x="1450366" y="0"/>
                  </a:lnTo>
                  <a:close/>
                </a:path>
              </a:pathLst>
            </a:custGeom>
            <a:solidFill>
              <a:srgbClr val="B01116"/>
            </a:solidFill>
          </p:spPr>
          <p:txBody>
            <a:bodyPr wrap="square" lIns="0" tIns="0" rIns="0" bIns="0" rtlCol="0"/>
            <a:lstStyle/>
            <a:p>
              <a:endParaRPr/>
            </a:p>
          </p:txBody>
        </p:sp>
        <p:sp>
          <p:nvSpPr>
            <p:cNvPr id="15" name="object 21"/>
            <p:cNvSpPr/>
            <p:nvPr/>
          </p:nvSpPr>
          <p:spPr>
            <a:xfrm>
              <a:off x="4736591" y="1277111"/>
              <a:ext cx="2701290" cy="2631186"/>
            </a:xfrm>
            <a:prstGeom prst="rect">
              <a:avLst/>
            </a:prstGeom>
            <a:blipFill>
              <a:blip r:embed="rId3" cstate="print"/>
              <a:stretch>
                <a:fillRect/>
              </a:stretch>
            </a:blipFill>
          </p:spPr>
          <p:txBody>
            <a:bodyPr wrap="square" lIns="0" tIns="0" rIns="0" bIns="0" rtlCol="0"/>
            <a:lstStyle/>
            <a:p>
              <a:endParaRPr/>
            </a:p>
          </p:txBody>
        </p:sp>
        <p:sp>
          <p:nvSpPr>
            <p:cNvPr id="16" name="object 22"/>
            <p:cNvSpPr/>
            <p:nvPr/>
          </p:nvSpPr>
          <p:spPr>
            <a:xfrm>
              <a:off x="4827853" y="1368679"/>
              <a:ext cx="2520950" cy="2450465"/>
            </a:xfrm>
            <a:custGeom>
              <a:avLst/>
              <a:gdLst/>
              <a:ahLst/>
              <a:cxnLst/>
              <a:rect l="l" t="t" r="r" b="b"/>
              <a:pathLst>
                <a:path w="2520950" h="2450465">
                  <a:moveTo>
                    <a:pt x="1260653" y="0"/>
                  </a:moveTo>
                  <a:lnTo>
                    <a:pt x="1212540" y="2487"/>
                  </a:lnTo>
                  <a:lnTo>
                    <a:pt x="1164834" y="9948"/>
                  </a:lnTo>
                  <a:lnTo>
                    <a:pt x="1117941" y="22383"/>
                  </a:lnTo>
                  <a:lnTo>
                    <a:pt x="1072267" y="39793"/>
                  </a:lnTo>
                  <a:lnTo>
                    <a:pt x="1028220" y="62177"/>
                  </a:lnTo>
                  <a:lnTo>
                    <a:pt x="986206" y="89534"/>
                  </a:lnTo>
                  <a:lnTo>
                    <a:pt x="191059" y="669797"/>
                  </a:lnTo>
                  <a:lnTo>
                    <a:pt x="152467" y="701154"/>
                  </a:lnTo>
                  <a:lnTo>
                    <a:pt x="117925" y="735916"/>
                  </a:lnTo>
                  <a:lnTo>
                    <a:pt x="87558" y="773705"/>
                  </a:lnTo>
                  <a:lnTo>
                    <a:pt x="61491" y="814145"/>
                  </a:lnTo>
                  <a:lnTo>
                    <a:pt x="39848" y="856856"/>
                  </a:lnTo>
                  <a:lnTo>
                    <a:pt x="22752" y="901461"/>
                  </a:lnTo>
                  <a:lnTo>
                    <a:pt x="10330" y="947583"/>
                  </a:lnTo>
                  <a:lnTo>
                    <a:pt x="2704" y="994842"/>
                  </a:lnTo>
                  <a:lnTo>
                    <a:pt x="0" y="1042862"/>
                  </a:lnTo>
                  <a:lnTo>
                    <a:pt x="2341" y="1091264"/>
                  </a:lnTo>
                  <a:lnTo>
                    <a:pt x="9852" y="1139671"/>
                  </a:lnTo>
                  <a:lnTo>
                    <a:pt x="22657" y="1187703"/>
                  </a:lnTo>
                  <a:lnTo>
                    <a:pt x="327203" y="2128773"/>
                  </a:lnTo>
                  <a:lnTo>
                    <a:pt x="345080" y="2175388"/>
                  </a:lnTo>
                  <a:lnTo>
                    <a:pt x="367504" y="2219189"/>
                  </a:lnTo>
                  <a:lnTo>
                    <a:pt x="394152" y="2259941"/>
                  </a:lnTo>
                  <a:lnTo>
                    <a:pt x="424697" y="2297406"/>
                  </a:lnTo>
                  <a:lnTo>
                    <a:pt x="458813" y="2331349"/>
                  </a:lnTo>
                  <a:lnTo>
                    <a:pt x="496177" y="2361533"/>
                  </a:lnTo>
                  <a:lnTo>
                    <a:pt x="536461" y="2387722"/>
                  </a:lnTo>
                  <a:lnTo>
                    <a:pt x="579340" y="2409679"/>
                  </a:lnTo>
                  <a:lnTo>
                    <a:pt x="624490" y="2427168"/>
                  </a:lnTo>
                  <a:lnTo>
                    <a:pt x="671585" y="2439953"/>
                  </a:lnTo>
                  <a:lnTo>
                    <a:pt x="720299" y="2447797"/>
                  </a:lnTo>
                  <a:lnTo>
                    <a:pt x="770306" y="2450464"/>
                  </a:lnTo>
                  <a:lnTo>
                    <a:pt x="1750492" y="2450464"/>
                  </a:lnTo>
                  <a:lnTo>
                    <a:pt x="1800412" y="2447797"/>
                  </a:lnTo>
                  <a:lnTo>
                    <a:pt x="1849055" y="2439953"/>
                  </a:lnTo>
                  <a:lnTo>
                    <a:pt x="1896094" y="2427168"/>
                  </a:lnTo>
                  <a:lnTo>
                    <a:pt x="1941204" y="2409679"/>
                  </a:lnTo>
                  <a:lnTo>
                    <a:pt x="1984060" y="2387722"/>
                  </a:lnTo>
                  <a:lnTo>
                    <a:pt x="2024336" y="2361533"/>
                  </a:lnTo>
                  <a:lnTo>
                    <a:pt x="2061707" y="2331349"/>
                  </a:lnTo>
                  <a:lnTo>
                    <a:pt x="2095847" y="2297406"/>
                  </a:lnTo>
                  <a:lnTo>
                    <a:pt x="2126432" y="2259941"/>
                  </a:lnTo>
                  <a:lnTo>
                    <a:pt x="2153135" y="2219189"/>
                  </a:lnTo>
                  <a:lnTo>
                    <a:pt x="2175631" y="2175388"/>
                  </a:lnTo>
                  <a:lnTo>
                    <a:pt x="2193595" y="2128773"/>
                  </a:lnTo>
                  <a:lnTo>
                    <a:pt x="2498268" y="1187703"/>
                  </a:lnTo>
                  <a:lnTo>
                    <a:pt x="2511071" y="1139670"/>
                  </a:lnTo>
                  <a:lnTo>
                    <a:pt x="2518576" y="1091262"/>
                  </a:lnTo>
                  <a:lnTo>
                    <a:pt x="2520908" y="1042856"/>
                  </a:lnTo>
                  <a:lnTo>
                    <a:pt x="2518193" y="994828"/>
                  </a:lnTo>
                  <a:lnTo>
                    <a:pt x="2510557" y="947555"/>
                  </a:lnTo>
                  <a:lnTo>
                    <a:pt x="2498125" y="901414"/>
                  </a:lnTo>
                  <a:lnTo>
                    <a:pt x="2481024" y="856780"/>
                  </a:lnTo>
                  <a:lnTo>
                    <a:pt x="2459378" y="814032"/>
                  </a:lnTo>
                  <a:lnTo>
                    <a:pt x="2433314" y="773545"/>
                  </a:lnTo>
                  <a:lnTo>
                    <a:pt x="2402956" y="735695"/>
                  </a:lnTo>
                  <a:lnTo>
                    <a:pt x="2368432" y="700860"/>
                  </a:lnTo>
                  <a:lnTo>
                    <a:pt x="2329866" y="669416"/>
                  </a:lnTo>
                  <a:lnTo>
                    <a:pt x="1535100" y="89534"/>
                  </a:lnTo>
                  <a:lnTo>
                    <a:pt x="1493086" y="62177"/>
                  </a:lnTo>
                  <a:lnTo>
                    <a:pt x="1449039" y="39793"/>
                  </a:lnTo>
                  <a:lnTo>
                    <a:pt x="1403365" y="22383"/>
                  </a:lnTo>
                  <a:lnTo>
                    <a:pt x="1356472" y="9948"/>
                  </a:lnTo>
                  <a:lnTo>
                    <a:pt x="1308766" y="2487"/>
                  </a:lnTo>
                  <a:lnTo>
                    <a:pt x="1260653" y="0"/>
                  </a:lnTo>
                  <a:close/>
                </a:path>
              </a:pathLst>
            </a:custGeom>
            <a:solidFill>
              <a:srgbClr val="FFFFFF"/>
            </a:solidFill>
          </p:spPr>
          <p:txBody>
            <a:bodyPr wrap="square" lIns="0" tIns="0" rIns="0" bIns="0" rtlCol="0"/>
            <a:lstStyle/>
            <a:p>
              <a:endParaRPr/>
            </a:p>
          </p:txBody>
        </p:sp>
      </p:grpSp>
      <p:sp>
        <p:nvSpPr>
          <p:cNvPr id="17" name="object 23"/>
          <p:cNvSpPr txBox="1"/>
          <p:nvPr/>
        </p:nvSpPr>
        <p:spPr>
          <a:xfrm>
            <a:off x="3922921" y="1498536"/>
            <a:ext cx="1441167" cy="551433"/>
          </a:xfrm>
          <a:prstGeom prst="rect">
            <a:avLst/>
          </a:prstGeom>
        </p:spPr>
        <p:txBody>
          <a:bodyPr vert="horz" wrap="square" lIns="0" tIns="12700" rIns="0" bIns="0" rtlCol="0">
            <a:spAutoFit/>
          </a:bodyPr>
          <a:lstStyle/>
          <a:p>
            <a:pPr marL="12700">
              <a:lnSpc>
                <a:spcPts val="2075"/>
              </a:lnSpc>
              <a:spcBef>
                <a:spcPts val="100"/>
              </a:spcBef>
            </a:pPr>
            <a:r>
              <a:rPr sz="2000" b="1" spc="-5" dirty="0">
                <a:latin typeface="Trebuchet MS"/>
                <a:cs typeface="Trebuchet MS"/>
              </a:rPr>
              <a:t>Stabilitas</a:t>
            </a:r>
            <a:endParaRPr sz="2000" dirty="0">
              <a:latin typeface="Trebuchet MS"/>
              <a:cs typeface="Trebuchet MS"/>
            </a:endParaRPr>
          </a:p>
          <a:p>
            <a:pPr marL="57785">
              <a:lnSpc>
                <a:spcPts val="2075"/>
              </a:lnSpc>
            </a:pPr>
            <a:r>
              <a:rPr sz="2000" b="1" spc="-5" dirty="0">
                <a:latin typeface="Trebuchet MS"/>
                <a:cs typeface="Trebuchet MS"/>
              </a:rPr>
              <a:t>Moneter</a:t>
            </a:r>
            <a:endParaRPr sz="2000" dirty="0">
              <a:latin typeface="Trebuchet MS"/>
              <a:cs typeface="Trebuchet MS"/>
            </a:endParaRPr>
          </a:p>
        </p:txBody>
      </p:sp>
      <p:grpSp>
        <p:nvGrpSpPr>
          <p:cNvPr id="18" name="object 24"/>
          <p:cNvGrpSpPr/>
          <p:nvPr/>
        </p:nvGrpSpPr>
        <p:grpSpPr>
          <a:xfrm>
            <a:off x="5148065" y="3024420"/>
            <a:ext cx="2996093" cy="1916748"/>
            <a:chOff x="8087285" y="3009106"/>
            <a:chExt cx="2897505" cy="2821940"/>
          </a:xfrm>
        </p:grpSpPr>
        <p:sp>
          <p:nvSpPr>
            <p:cNvPr id="20" name="object 26"/>
            <p:cNvSpPr/>
            <p:nvPr/>
          </p:nvSpPr>
          <p:spPr>
            <a:xfrm>
              <a:off x="8087285" y="3009106"/>
              <a:ext cx="2897505" cy="2821940"/>
            </a:xfrm>
            <a:custGeom>
              <a:avLst/>
              <a:gdLst/>
              <a:ahLst/>
              <a:cxnLst/>
              <a:rect l="l" t="t" r="r" b="b"/>
              <a:pathLst>
                <a:path w="2897504" h="2821940">
                  <a:moveTo>
                    <a:pt x="1448937" y="0"/>
                  </a:moveTo>
                  <a:lnTo>
                    <a:pt x="1401503" y="2105"/>
                  </a:lnTo>
                  <a:lnTo>
                    <a:pt x="1354361" y="8420"/>
                  </a:lnTo>
                  <a:lnTo>
                    <a:pt x="1307803" y="18946"/>
                  </a:lnTo>
                  <a:lnTo>
                    <a:pt x="1262124" y="33683"/>
                  </a:lnTo>
                  <a:lnTo>
                    <a:pt x="1217618" y="52630"/>
                  </a:lnTo>
                  <a:lnTo>
                    <a:pt x="1174577" y="75787"/>
                  </a:lnTo>
                  <a:lnTo>
                    <a:pt x="1133295" y="103155"/>
                  </a:lnTo>
                  <a:lnTo>
                    <a:pt x="219149" y="771302"/>
                  </a:lnTo>
                  <a:lnTo>
                    <a:pt x="180868" y="801978"/>
                  </a:lnTo>
                  <a:lnTo>
                    <a:pt x="145986" y="835583"/>
                  </a:lnTo>
                  <a:lnTo>
                    <a:pt x="114594" y="871844"/>
                  </a:lnTo>
                  <a:lnTo>
                    <a:pt x="86783" y="910487"/>
                  </a:lnTo>
                  <a:lnTo>
                    <a:pt x="62644" y="951238"/>
                  </a:lnTo>
                  <a:lnTo>
                    <a:pt x="42267" y="993824"/>
                  </a:lnTo>
                  <a:lnTo>
                    <a:pt x="25744" y="1037970"/>
                  </a:lnTo>
                  <a:lnTo>
                    <a:pt x="13164" y="1083404"/>
                  </a:lnTo>
                  <a:lnTo>
                    <a:pt x="4620" y="1129850"/>
                  </a:lnTo>
                  <a:lnTo>
                    <a:pt x="202" y="1177036"/>
                  </a:lnTo>
                  <a:lnTo>
                    <a:pt x="0" y="1224687"/>
                  </a:lnTo>
                  <a:lnTo>
                    <a:pt x="4105" y="1272529"/>
                  </a:lnTo>
                  <a:lnTo>
                    <a:pt x="12608" y="1320290"/>
                  </a:lnTo>
                  <a:lnTo>
                    <a:pt x="25601" y="1367694"/>
                  </a:lnTo>
                  <a:lnTo>
                    <a:pt x="375867" y="2451258"/>
                  </a:lnTo>
                  <a:lnTo>
                    <a:pt x="393151" y="2497465"/>
                  </a:lnTo>
                  <a:lnTo>
                    <a:pt x="414314" y="2541319"/>
                  </a:lnTo>
                  <a:lnTo>
                    <a:pt x="439121" y="2582650"/>
                  </a:lnTo>
                  <a:lnTo>
                    <a:pt x="467336" y="2621285"/>
                  </a:lnTo>
                  <a:lnTo>
                    <a:pt x="498724" y="2657054"/>
                  </a:lnTo>
                  <a:lnTo>
                    <a:pt x="533051" y="2689785"/>
                  </a:lnTo>
                  <a:lnTo>
                    <a:pt x="570082" y="2719308"/>
                  </a:lnTo>
                  <a:lnTo>
                    <a:pt x="609581" y="2745449"/>
                  </a:lnTo>
                  <a:lnTo>
                    <a:pt x="651314" y="2768040"/>
                  </a:lnTo>
                  <a:lnTo>
                    <a:pt x="695046" y="2786907"/>
                  </a:lnTo>
                  <a:lnTo>
                    <a:pt x="740542" y="2801879"/>
                  </a:lnTo>
                  <a:lnTo>
                    <a:pt x="787567" y="2812786"/>
                  </a:lnTo>
                  <a:lnTo>
                    <a:pt x="835886" y="2819456"/>
                  </a:lnTo>
                  <a:lnTo>
                    <a:pt x="885264" y="2821717"/>
                  </a:lnTo>
                  <a:lnTo>
                    <a:pt x="2012135" y="2821717"/>
                  </a:lnTo>
                  <a:lnTo>
                    <a:pt x="2061387" y="2819456"/>
                  </a:lnTo>
                  <a:lnTo>
                    <a:pt x="2109599" y="2812786"/>
                  </a:lnTo>
                  <a:lnTo>
                    <a:pt x="2156536" y="2801879"/>
                  </a:lnTo>
                  <a:lnTo>
                    <a:pt x="2201964" y="2786907"/>
                  </a:lnTo>
                  <a:lnTo>
                    <a:pt x="2245647" y="2768040"/>
                  </a:lnTo>
                  <a:lnTo>
                    <a:pt x="2287351" y="2745449"/>
                  </a:lnTo>
                  <a:lnTo>
                    <a:pt x="2326841" y="2719308"/>
                  </a:lnTo>
                  <a:lnTo>
                    <a:pt x="2363881" y="2689785"/>
                  </a:lnTo>
                  <a:lnTo>
                    <a:pt x="2398237" y="2657054"/>
                  </a:lnTo>
                  <a:lnTo>
                    <a:pt x="2429674" y="2621285"/>
                  </a:lnTo>
                  <a:lnTo>
                    <a:pt x="2457957" y="2582650"/>
                  </a:lnTo>
                  <a:lnTo>
                    <a:pt x="2482851" y="2541319"/>
                  </a:lnTo>
                  <a:lnTo>
                    <a:pt x="2504121" y="2497465"/>
                  </a:lnTo>
                  <a:lnTo>
                    <a:pt x="2521532" y="2451258"/>
                  </a:lnTo>
                  <a:lnTo>
                    <a:pt x="2871671" y="1367694"/>
                  </a:lnTo>
                  <a:lnTo>
                    <a:pt x="2884663" y="1320290"/>
                  </a:lnTo>
                  <a:lnTo>
                    <a:pt x="2893167" y="1272528"/>
                  </a:lnTo>
                  <a:lnTo>
                    <a:pt x="2897272" y="1224682"/>
                  </a:lnTo>
                  <a:lnTo>
                    <a:pt x="2897070" y="1177024"/>
                  </a:lnTo>
                  <a:lnTo>
                    <a:pt x="2892651" y="1129827"/>
                  </a:lnTo>
                  <a:lnTo>
                    <a:pt x="2884107" y="1083364"/>
                  </a:lnTo>
                  <a:lnTo>
                    <a:pt x="2871528" y="1037907"/>
                  </a:lnTo>
                  <a:lnTo>
                    <a:pt x="2855005" y="993729"/>
                  </a:lnTo>
                  <a:lnTo>
                    <a:pt x="2834628" y="951103"/>
                  </a:lnTo>
                  <a:lnTo>
                    <a:pt x="2810489" y="910302"/>
                  </a:lnTo>
                  <a:lnTo>
                    <a:pt x="2782678" y="871597"/>
                  </a:lnTo>
                  <a:lnTo>
                    <a:pt x="2751286" y="835263"/>
                  </a:lnTo>
                  <a:lnTo>
                    <a:pt x="2716404" y="801571"/>
                  </a:lnTo>
                  <a:lnTo>
                    <a:pt x="2678123" y="770794"/>
                  </a:lnTo>
                  <a:lnTo>
                    <a:pt x="1764485" y="103155"/>
                  </a:lnTo>
                  <a:lnTo>
                    <a:pt x="1723228" y="75787"/>
                  </a:lnTo>
                  <a:lnTo>
                    <a:pt x="1680209" y="52630"/>
                  </a:lnTo>
                  <a:lnTo>
                    <a:pt x="1635719" y="33683"/>
                  </a:lnTo>
                  <a:lnTo>
                    <a:pt x="1590054" y="18946"/>
                  </a:lnTo>
                  <a:lnTo>
                    <a:pt x="1543506" y="8420"/>
                  </a:lnTo>
                  <a:lnTo>
                    <a:pt x="1496370" y="2105"/>
                  </a:lnTo>
                  <a:lnTo>
                    <a:pt x="1448937" y="0"/>
                  </a:lnTo>
                  <a:close/>
                </a:path>
              </a:pathLst>
            </a:custGeom>
            <a:solidFill>
              <a:srgbClr val="257CC1"/>
            </a:solidFill>
          </p:spPr>
          <p:txBody>
            <a:bodyPr wrap="square" lIns="0" tIns="0" rIns="0" bIns="0" rtlCol="0"/>
            <a:lstStyle/>
            <a:p>
              <a:endParaRPr/>
            </a:p>
          </p:txBody>
        </p:sp>
        <p:sp>
          <p:nvSpPr>
            <p:cNvPr id="21" name="object 27"/>
            <p:cNvSpPr/>
            <p:nvPr/>
          </p:nvSpPr>
          <p:spPr>
            <a:xfrm>
              <a:off x="8186928" y="3102864"/>
              <a:ext cx="2698242" cy="2634234"/>
            </a:xfrm>
            <a:prstGeom prst="rect">
              <a:avLst/>
            </a:prstGeom>
            <a:blipFill>
              <a:blip r:embed="rId2" cstate="print"/>
              <a:stretch>
                <a:fillRect/>
              </a:stretch>
            </a:blipFill>
          </p:spPr>
          <p:txBody>
            <a:bodyPr wrap="square" lIns="0" tIns="0" rIns="0" bIns="0" rtlCol="0"/>
            <a:lstStyle/>
            <a:p>
              <a:endParaRPr/>
            </a:p>
          </p:txBody>
        </p:sp>
        <p:sp>
          <p:nvSpPr>
            <p:cNvPr id="22" name="object 28"/>
            <p:cNvSpPr/>
            <p:nvPr/>
          </p:nvSpPr>
          <p:spPr>
            <a:xfrm>
              <a:off x="8278185" y="3194367"/>
              <a:ext cx="2518410" cy="2453640"/>
            </a:xfrm>
            <a:custGeom>
              <a:avLst/>
              <a:gdLst/>
              <a:ahLst/>
              <a:cxnLst/>
              <a:rect l="l" t="t" r="r" b="b"/>
              <a:pathLst>
                <a:path w="2518409" h="2453640">
                  <a:moveTo>
                    <a:pt x="1259133" y="0"/>
                  </a:moveTo>
                  <a:lnTo>
                    <a:pt x="1211068" y="2492"/>
                  </a:lnTo>
                  <a:lnTo>
                    <a:pt x="1163408" y="9969"/>
                  </a:lnTo>
                  <a:lnTo>
                    <a:pt x="1116560" y="22431"/>
                  </a:lnTo>
                  <a:lnTo>
                    <a:pt x="1070928" y="39877"/>
                  </a:lnTo>
                  <a:lnTo>
                    <a:pt x="1026920" y="62309"/>
                  </a:lnTo>
                  <a:lnTo>
                    <a:pt x="984940" y="89725"/>
                  </a:lnTo>
                  <a:lnTo>
                    <a:pt x="190809" y="670623"/>
                  </a:lnTo>
                  <a:lnTo>
                    <a:pt x="152275" y="702014"/>
                  </a:lnTo>
                  <a:lnTo>
                    <a:pt x="117782" y="736815"/>
                  </a:lnTo>
                  <a:lnTo>
                    <a:pt x="87455" y="774650"/>
                  </a:lnTo>
                  <a:lnTo>
                    <a:pt x="61420" y="815140"/>
                  </a:lnTo>
                  <a:lnTo>
                    <a:pt x="39801" y="857906"/>
                  </a:lnTo>
                  <a:lnTo>
                    <a:pt x="22725" y="902573"/>
                  </a:lnTo>
                  <a:lnTo>
                    <a:pt x="10315" y="948760"/>
                  </a:lnTo>
                  <a:lnTo>
                    <a:pt x="2699" y="996091"/>
                  </a:lnTo>
                  <a:lnTo>
                    <a:pt x="0" y="1044188"/>
                  </a:lnTo>
                  <a:lnTo>
                    <a:pt x="2343" y="1092672"/>
                  </a:lnTo>
                  <a:lnTo>
                    <a:pt x="9856" y="1141165"/>
                  </a:lnTo>
                  <a:lnTo>
                    <a:pt x="22661" y="1189291"/>
                  </a:lnTo>
                  <a:lnTo>
                    <a:pt x="326826" y="2131504"/>
                  </a:lnTo>
                  <a:lnTo>
                    <a:pt x="344697" y="2178179"/>
                  </a:lnTo>
                  <a:lnTo>
                    <a:pt x="367107" y="2222036"/>
                  </a:lnTo>
                  <a:lnTo>
                    <a:pt x="393731" y="2262838"/>
                  </a:lnTo>
                  <a:lnTo>
                    <a:pt x="424244" y="2300348"/>
                  </a:lnTo>
                  <a:lnTo>
                    <a:pt x="458323" y="2334331"/>
                  </a:lnTo>
                  <a:lnTo>
                    <a:pt x="495641" y="2364549"/>
                  </a:lnTo>
                  <a:lnTo>
                    <a:pt x="535875" y="2390767"/>
                  </a:lnTo>
                  <a:lnTo>
                    <a:pt x="578700" y="2412748"/>
                  </a:lnTo>
                  <a:lnTo>
                    <a:pt x="623792" y="2430256"/>
                  </a:lnTo>
                  <a:lnTo>
                    <a:pt x="670826" y="2443054"/>
                  </a:lnTo>
                  <a:lnTo>
                    <a:pt x="719477" y="2450906"/>
                  </a:lnTo>
                  <a:lnTo>
                    <a:pt x="769421" y="2453576"/>
                  </a:lnTo>
                  <a:lnTo>
                    <a:pt x="1748464" y="2453576"/>
                  </a:lnTo>
                  <a:lnTo>
                    <a:pt x="1798292" y="2450906"/>
                  </a:lnTo>
                  <a:lnTo>
                    <a:pt x="1846847" y="2443054"/>
                  </a:lnTo>
                  <a:lnTo>
                    <a:pt x="1893806" y="2430256"/>
                  </a:lnTo>
                  <a:lnTo>
                    <a:pt x="1938842" y="2412748"/>
                  </a:lnTo>
                  <a:lnTo>
                    <a:pt x="1981631" y="2390767"/>
                  </a:lnTo>
                  <a:lnTo>
                    <a:pt x="2021847" y="2364549"/>
                  </a:lnTo>
                  <a:lnTo>
                    <a:pt x="2059167" y="2334331"/>
                  </a:lnTo>
                  <a:lnTo>
                    <a:pt x="2093264" y="2300348"/>
                  </a:lnTo>
                  <a:lnTo>
                    <a:pt x="2123815" y="2262838"/>
                  </a:lnTo>
                  <a:lnTo>
                    <a:pt x="2150493" y="2222036"/>
                  </a:lnTo>
                  <a:lnTo>
                    <a:pt x="2172973" y="2178179"/>
                  </a:lnTo>
                  <a:lnTo>
                    <a:pt x="2190932" y="2131504"/>
                  </a:lnTo>
                  <a:lnTo>
                    <a:pt x="2495224" y="1189291"/>
                  </a:lnTo>
                  <a:lnTo>
                    <a:pt x="2508000" y="1141165"/>
                  </a:lnTo>
                  <a:lnTo>
                    <a:pt x="2515489" y="1092670"/>
                  </a:lnTo>
                  <a:lnTo>
                    <a:pt x="2517814" y="1044182"/>
                  </a:lnTo>
                  <a:lnTo>
                    <a:pt x="2515102" y="996077"/>
                  </a:lnTo>
                  <a:lnTo>
                    <a:pt x="2507477" y="948733"/>
                  </a:lnTo>
                  <a:lnTo>
                    <a:pt x="2495065" y="902525"/>
                  </a:lnTo>
                  <a:lnTo>
                    <a:pt x="2477991" y="857831"/>
                  </a:lnTo>
                  <a:lnTo>
                    <a:pt x="2456381" y="815027"/>
                  </a:lnTo>
                  <a:lnTo>
                    <a:pt x="2430359" y="774489"/>
                  </a:lnTo>
                  <a:lnTo>
                    <a:pt x="2400050" y="736595"/>
                  </a:lnTo>
                  <a:lnTo>
                    <a:pt x="2365581" y="701720"/>
                  </a:lnTo>
                  <a:lnTo>
                    <a:pt x="2327076" y="670242"/>
                  </a:lnTo>
                  <a:lnTo>
                    <a:pt x="1533326" y="89725"/>
                  </a:lnTo>
                  <a:lnTo>
                    <a:pt x="1491346" y="62309"/>
                  </a:lnTo>
                  <a:lnTo>
                    <a:pt x="1447338" y="39877"/>
                  </a:lnTo>
                  <a:lnTo>
                    <a:pt x="1401706" y="22431"/>
                  </a:lnTo>
                  <a:lnTo>
                    <a:pt x="1354858" y="9969"/>
                  </a:lnTo>
                  <a:lnTo>
                    <a:pt x="1307198" y="2492"/>
                  </a:lnTo>
                  <a:lnTo>
                    <a:pt x="1259133" y="0"/>
                  </a:lnTo>
                  <a:close/>
                </a:path>
              </a:pathLst>
            </a:custGeom>
            <a:solidFill>
              <a:srgbClr val="FFFFFF"/>
            </a:solidFill>
          </p:spPr>
          <p:txBody>
            <a:bodyPr wrap="square" lIns="0" tIns="0" rIns="0" bIns="0" rtlCol="0"/>
            <a:lstStyle/>
            <a:p>
              <a:endParaRPr/>
            </a:p>
          </p:txBody>
        </p:sp>
      </p:grpSp>
      <p:sp>
        <p:nvSpPr>
          <p:cNvPr id="23" name="object 29"/>
          <p:cNvSpPr txBox="1"/>
          <p:nvPr/>
        </p:nvSpPr>
        <p:spPr>
          <a:xfrm>
            <a:off x="5760604" y="3544366"/>
            <a:ext cx="1771014" cy="820738"/>
          </a:xfrm>
          <a:prstGeom prst="rect">
            <a:avLst/>
          </a:prstGeom>
        </p:spPr>
        <p:txBody>
          <a:bodyPr vert="horz" wrap="square" lIns="0" tIns="12700" rIns="0" bIns="0" rtlCol="0">
            <a:spAutoFit/>
          </a:bodyPr>
          <a:lstStyle/>
          <a:p>
            <a:pPr algn="ctr">
              <a:lnSpc>
                <a:spcPts val="2075"/>
              </a:lnSpc>
              <a:spcBef>
                <a:spcPts val="100"/>
              </a:spcBef>
            </a:pPr>
            <a:r>
              <a:rPr sz="2000" b="1" spc="-5" dirty="0">
                <a:latin typeface="Trebuchet MS"/>
                <a:cs typeface="Trebuchet MS"/>
              </a:rPr>
              <a:t>Stabilitas</a:t>
            </a:r>
            <a:r>
              <a:rPr sz="2000" b="1" spc="-65" dirty="0">
                <a:latin typeface="Trebuchet MS"/>
                <a:cs typeface="Trebuchet MS"/>
              </a:rPr>
              <a:t> </a:t>
            </a:r>
            <a:r>
              <a:rPr sz="2000" b="1" spc="-5" dirty="0">
                <a:latin typeface="Trebuchet MS"/>
                <a:cs typeface="Trebuchet MS"/>
              </a:rPr>
              <a:t>Sistem</a:t>
            </a:r>
            <a:endParaRPr sz="2000" dirty="0">
              <a:latin typeface="Trebuchet MS"/>
              <a:cs typeface="Trebuchet MS"/>
            </a:endParaRPr>
          </a:p>
          <a:p>
            <a:pPr algn="ctr">
              <a:lnSpc>
                <a:spcPts val="2075"/>
              </a:lnSpc>
            </a:pPr>
            <a:r>
              <a:rPr sz="2000" b="1" spc="-15" dirty="0">
                <a:latin typeface="Trebuchet MS"/>
                <a:cs typeface="Trebuchet MS"/>
              </a:rPr>
              <a:t>Pembayaran</a:t>
            </a:r>
            <a:endParaRPr sz="2000" dirty="0">
              <a:latin typeface="Trebuchet MS"/>
              <a:cs typeface="Trebuchet MS"/>
            </a:endParaRPr>
          </a:p>
        </p:txBody>
      </p:sp>
      <p:sp>
        <p:nvSpPr>
          <p:cNvPr id="25" name="object 31"/>
          <p:cNvSpPr txBox="1"/>
          <p:nvPr/>
        </p:nvSpPr>
        <p:spPr>
          <a:xfrm>
            <a:off x="9930090" y="6403781"/>
            <a:ext cx="157480" cy="228600"/>
          </a:xfrm>
          <a:prstGeom prst="rect">
            <a:avLst/>
          </a:prstGeom>
        </p:spPr>
        <p:txBody>
          <a:bodyPr vert="horz" wrap="square" lIns="0" tIns="635" rIns="0" bIns="0" rtlCol="0">
            <a:spAutoFit/>
          </a:bodyPr>
          <a:lstStyle/>
          <a:p>
            <a:pPr marL="38100">
              <a:lnSpc>
                <a:spcPct val="100000"/>
              </a:lnSpc>
              <a:spcBef>
                <a:spcPts val="5"/>
              </a:spcBef>
            </a:pPr>
            <a:fld id="{81D60167-4931-47E6-BA6A-407CBD079E47}" type="slidenum">
              <a:rPr sz="1400" b="1" spc="-5" dirty="0">
                <a:solidFill>
                  <a:srgbClr val="FFFFFF"/>
                </a:solidFill>
                <a:latin typeface="Liberation Sans Narrow"/>
                <a:cs typeface="Liberation Sans Narrow"/>
              </a:rPr>
              <a:t>3</a:t>
            </a:fld>
            <a:endParaRPr sz="1400">
              <a:latin typeface="Liberation Sans Narrow"/>
              <a:cs typeface="Liberation Sans Narrow"/>
            </a:endParaRPr>
          </a:p>
        </p:txBody>
      </p:sp>
      <p:sp>
        <p:nvSpPr>
          <p:cNvPr id="26" name="Block Arc 25"/>
          <p:cNvSpPr/>
          <p:nvPr/>
        </p:nvSpPr>
        <p:spPr>
          <a:xfrm>
            <a:off x="3059832" y="2070335"/>
            <a:ext cx="2966525" cy="3035215"/>
          </a:xfrm>
          <a:prstGeom prst="blockArc">
            <a:avLst>
              <a:gd name="adj1" fmla="val 10627848"/>
              <a:gd name="adj2" fmla="val 0"/>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27" name="TextBox 26"/>
          <p:cNvSpPr txBox="1"/>
          <p:nvPr/>
        </p:nvSpPr>
        <p:spPr>
          <a:xfrm>
            <a:off x="2771800" y="5085184"/>
            <a:ext cx="3168352" cy="1384995"/>
          </a:xfrm>
          <a:prstGeom prst="rect">
            <a:avLst/>
          </a:prstGeom>
          <a:noFill/>
        </p:spPr>
        <p:txBody>
          <a:bodyPr wrap="square" rtlCol="0">
            <a:spAutoFit/>
          </a:bodyPr>
          <a:lstStyle/>
          <a:p>
            <a:pPr algn="ctr"/>
            <a:r>
              <a:rPr lang="id-ID" sz="2800" dirty="0" smtClean="0">
                <a:solidFill>
                  <a:srgbClr val="006600"/>
                </a:solidFill>
                <a:latin typeface="Cooper Black" panose="0208090404030B020404" pitchFamily="18" charset="0"/>
              </a:rPr>
              <a:t>TUGAS </a:t>
            </a:r>
          </a:p>
          <a:p>
            <a:pPr algn="ctr"/>
            <a:r>
              <a:rPr lang="id-ID" sz="2800" dirty="0" smtClean="0">
                <a:solidFill>
                  <a:srgbClr val="006600"/>
                </a:solidFill>
                <a:latin typeface="Cooper Black" panose="0208090404030B020404" pitchFamily="18" charset="0"/>
              </a:rPr>
              <a:t>BANK INDONESIA</a:t>
            </a:r>
            <a:endParaRPr lang="id-ID" sz="2800" dirty="0">
              <a:solidFill>
                <a:srgbClr val="006600"/>
              </a:solidFill>
              <a:latin typeface="Cooper Black" panose="0208090404030B020404" pitchFamily="18" charset="0"/>
            </a:endParaRPr>
          </a:p>
        </p:txBody>
      </p:sp>
    </p:spTree>
    <p:extLst>
      <p:ext uri="{BB962C8B-B14F-4D97-AF65-F5344CB8AC3E}">
        <p14:creationId xmlns:p14="http://schemas.microsoft.com/office/powerpoint/2010/main" val="808865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016" y="260648"/>
            <a:ext cx="8748464" cy="6469856"/>
          </a:xfrm>
          <a:prstGeom prst="roundRect">
            <a:avLst/>
          </a:prstGeom>
          <a:noFill/>
          <a:ln>
            <a:solidFill>
              <a:srgbClr val="C00000"/>
            </a:solidFill>
          </a:ln>
        </p:spPr>
        <p:txBody>
          <a:bodyPr wrap="square" rtlCol="0">
            <a:spAutoFit/>
          </a:bodyPr>
          <a:lstStyle/>
          <a:p>
            <a:pPr algn="just"/>
            <a:r>
              <a:rPr lang="id-ID" sz="2200" b="1" dirty="0">
                <a:solidFill>
                  <a:srgbClr val="7030A0"/>
                </a:solidFill>
              </a:rPr>
              <a:t>Penyedia Jasa Sistem Pembayaran di Indonesia</a:t>
            </a:r>
            <a:endParaRPr lang="id-ID" sz="2200" dirty="0">
              <a:solidFill>
                <a:srgbClr val="7030A0"/>
              </a:solidFill>
            </a:endParaRPr>
          </a:p>
          <a:p>
            <a:pPr algn="just"/>
            <a:r>
              <a:rPr lang="id-ID" sz="2200" dirty="0"/>
              <a:t> </a:t>
            </a:r>
          </a:p>
          <a:p>
            <a:pPr marL="342900" lvl="0" indent="-342900" algn="just">
              <a:buFont typeface="Wingdings" panose="05000000000000000000" pitchFamily="2" charset="2"/>
              <a:buChar char="§"/>
            </a:pPr>
            <a:r>
              <a:rPr lang="id-ID" sz="2200" dirty="0"/>
              <a:t>Ada begitu banyak lembaga serta penyedia jasa pada sistem pembayaran di </a:t>
            </a:r>
            <a:r>
              <a:rPr lang="id-ID" sz="2200" dirty="0" smtClean="0"/>
              <a:t>Indonesia.</a:t>
            </a:r>
          </a:p>
          <a:p>
            <a:pPr marL="342900" lvl="0" indent="-342900" algn="just">
              <a:buFont typeface="Wingdings" panose="05000000000000000000" pitchFamily="2" charset="2"/>
              <a:buChar char="§"/>
            </a:pPr>
            <a:r>
              <a:rPr lang="id-ID" sz="2200" dirty="0" smtClean="0"/>
              <a:t>Seiring </a:t>
            </a:r>
            <a:r>
              <a:rPr lang="id-ID" sz="2200" dirty="0"/>
              <a:t>berjalannya waktu serta teknologi, lembaga-lembaga tersebut mulai menggunakan media digital dalam menyelenggarakannya. </a:t>
            </a:r>
            <a:endParaRPr lang="id-ID" sz="2200" dirty="0" smtClean="0"/>
          </a:p>
          <a:p>
            <a:pPr marL="342900" lvl="0" indent="-342900" algn="just">
              <a:buFont typeface="Wingdings" panose="05000000000000000000" pitchFamily="2" charset="2"/>
              <a:buChar char="§"/>
            </a:pPr>
            <a:r>
              <a:rPr lang="id-ID" sz="2200" dirty="0" smtClean="0"/>
              <a:t>Seluruh </a:t>
            </a:r>
            <a:r>
              <a:rPr lang="id-ID" sz="2200" dirty="0"/>
              <a:t>lembaga keuangan dan penyedia jasa ini harus memiliki izin dari Bank Indonesia untuk berpartisipasi dan ikut serta dalam penyelenggaraan sistem pembayaran di Indonesia. </a:t>
            </a:r>
            <a:endParaRPr lang="id-ID" sz="2200" dirty="0" smtClean="0"/>
          </a:p>
          <a:p>
            <a:pPr marL="342900" lvl="0" indent="-342900" algn="just">
              <a:buFont typeface="Wingdings" panose="05000000000000000000" pitchFamily="2" charset="2"/>
              <a:buChar char="§"/>
            </a:pPr>
            <a:r>
              <a:rPr lang="id-ID" sz="2200" dirty="0" smtClean="0"/>
              <a:t>Beberapa </a:t>
            </a:r>
            <a:r>
              <a:rPr lang="id-ID" sz="2200" dirty="0"/>
              <a:t>lembaga tersebut adalah lembaga keuangan baik bank yaitu bank umum (Mandiri, BCA, BNI, BTPN, BRI, dll) maupun lembaga keuangan non-bank (digital wallet</a:t>
            </a:r>
            <a:r>
              <a:rPr lang="id-ID" sz="2200" dirty="0" smtClean="0"/>
              <a:t>/ electronic </a:t>
            </a:r>
            <a:r>
              <a:rPr lang="id-ID" sz="2200" dirty="0"/>
              <a:t>money seperti GO-PAY, OVO, Doku Wallet, Dana, dll, perusahaan asuransi, koperasi simpan pinjam, pasar modal, dll</a:t>
            </a:r>
            <a:r>
              <a:rPr lang="id-ID" sz="2200" dirty="0" smtClean="0"/>
              <a:t>).</a:t>
            </a:r>
            <a:endParaRPr lang="id-ID" sz="2200" dirty="0"/>
          </a:p>
        </p:txBody>
      </p:sp>
    </p:spTree>
    <p:extLst>
      <p:ext uri="{BB962C8B-B14F-4D97-AF65-F5344CB8AC3E}">
        <p14:creationId xmlns:p14="http://schemas.microsoft.com/office/powerpoint/2010/main" val="304856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3"/>
          <p:cNvPicPr/>
          <p:nvPr/>
        </p:nvPicPr>
        <p:blipFill>
          <a:blip r:embed="rId2" cstate="print"/>
          <a:stretch>
            <a:fillRect/>
          </a:stretch>
        </p:blipFill>
        <p:spPr>
          <a:xfrm>
            <a:off x="2339752" y="1340768"/>
            <a:ext cx="5285232" cy="35250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5897601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060848"/>
            <a:ext cx="6696744" cy="1514773"/>
          </a:xfrm>
          <a:prstGeom prst="ellipse">
            <a:avLst/>
          </a:prstGeom>
          <a:noFill/>
          <a:ln>
            <a:solidFill>
              <a:schemeClr val="tx2">
                <a:lumMod val="50000"/>
              </a:schemeClr>
            </a:solidFill>
          </a:ln>
        </p:spPr>
        <p:txBody>
          <a:bodyPr wrap="square" rtlCol="0">
            <a:spAutoFit/>
          </a:bodyPr>
          <a:lstStyle/>
          <a:p>
            <a:pPr algn="ctr"/>
            <a:r>
              <a:rPr lang="id-ID" sz="3200" dirty="0" smtClean="0">
                <a:latin typeface="Cooper Black" panose="0208090404030B020404" pitchFamily="18" charset="0"/>
              </a:rPr>
              <a:t>MAKROPRUDENSIAL </a:t>
            </a:r>
          </a:p>
          <a:p>
            <a:pPr algn="ctr"/>
            <a:r>
              <a:rPr lang="id-ID" sz="3200" dirty="0" smtClean="0">
                <a:latin typeface="Cooper Black" panose="0208090404030B020404" pitchFamily="18" charset="0"/>
              </a:rPr>
              <a:t>BANK INDONESIA</a:t>
            </a:r>
            <a:endParaRPr lang="id-ID" sz="3200" dirty="0">
              <a:latin typeface="Cooper Black" panose="0208090404030B020404" pitchFamily="18" charset="0"/>
            </a:endParaRPr>
          </a:p>
        </p:txBody>
      </p:sp>
    </p:spTree>
    <p:extLst>
      <p:ext uri="{BB962C8B-B14F-4D97-AF65-F5344CB8AC3E}">
        <p14:creationId xmlns:p14="http://schemas.microsoft.com/office/powerpoint/2010/main" val="3294793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5"/>
          <p:cNvSpPr/>
          <p:nvPr/>
        </p:nvSpPr>
        <p:spPr>
          <a:xfrm>
            <a:off x="3818001" y="2774060"/>
            <a:ext cx="603885" cy="412750"/>
          </a:xfrm>
          <a:custGeom>
            <a:avLst/>
            <a:gdLst/>
            <a:ahLst/>
            <a:cxnLst/>
            <a:rect l="l" t="t" r="r" b="b"/>
            <a:pathLst>
              <a:path w="603885" h="412750">
                <a:moveTo>
                  <a:pt x="603123" y="412496"/>
                </a:moveTo>
                <a:lnTo>
                  <a:pt x="411734" y="412114"/>
                </a:lnTo>
                <a:lnTo>
                  <a:pt x="459613" y="364363"/>
                </a:lnTo>
                <a:lnTo>
                  <a:pt x="287654" y="191515"/>
                </a:lnTo>
                <a:lnTo>
                  <a:pt x="143763" y="334772"/>
                </a:lnTo>
                <a:lnTo>
                  <a:pt x="191515" y="382777"/>
                </a:lnTo>
                <a:lnTo>
                  <a:pt x="0" y="382269"/>
                </a:lnTo>
                <a:lnTo>
                  <a:pt x="508" y="190880"/>
                </a:lnTo>
                <a:lnTo>
                  <a:pt x="48260" y="238760"/>
                </a:lnTo>
                <a:lnTo>
                  <a:pt x="288163" y="0"/>
                </a:lnTo>
                <a:lnTo>
                  <a:pt x="555625" y="268731"/>
                </a:lnTo>
                <a:lnTo>
                  <a:pt x="603631" y="220979"/>
                </a:lnTo>
                <a:lnTo>
                  <a:pt x="603123" y="412496"/>
                </a:lnTo>
                <a:close/>
              </a:path>
            </a:pathLst>
          </a:custGeom>
          <a:ln w="9525">
            <a:solidFill>
              <a:srgbClr val="000000"/>
            </a:solidFill>
          </a:ln>
        </p:spPr>
        <p:txBody>
          <a:bodyPr wrap="square" lIns="0" tIns="0" rIns="0" bIns="0" rtlCol="0"/>
          <a:lstStyle/>
          <a:p>
            <a:endParaRPr/>
          </a:p>
        </p:txBody>
      </p:sp>
      <p:sp>
        <p:nvSpPr>
          <p:cNvPr id="3" name="object 6"/>
          <p:cNvSpPr/>
          <p:nvPr/>
        </p:nvSpPr>
        <p:spPr>
          <a:xfrm>
            <a:off x="458076" y="2929127"/>
            <a:ext cx="2842895" cy="710565"/>
          </a:xfrm>
          <a:custGeom>
            <a:avLst/>
            <a:gdLst/>
            <a:ahLst/>
            <a:cxnLst/>
            <a:rect l="l" t="t" r="r" b="b"/>
            <a:pathLst>
              <a:path w="2842895" h="710564">
                <a:moveTo>
                  <a:pt x="2771914" y="0"/>
                </a:moveTo>
                <a:lnTo>
                  <a:pt x="71043" y="0"/>
                </a:lnTo>
                <a:lnTo>
                  <a:pt x="43387" y="5574"/>
                </a:lnTo>
                <a:lnTo>
                  <a:pt x="20805" y="20780"/>
                </a:lnTo>
                <a:lnTo>
                  <a:pt x="5582" y="43344"/>
                </a:lnTo>
                <a:lnTo>
                  <a:pt x="0" y="70993"/>
                </a:lnTo>
                <a:lnTo>
                  <a:pt x="0" y="639445"/>
                </a:lnTo>
                <a:lnTo>
                  <a:pt x="5582" y="667093"/>
                </a:lnTo>
                <a:lnTo>
                  <a:pt x="20805" y="689657"/>
                </a:lnTo>
                <a:lnTo>
                  <a:pt x="43387" y="704863"/>
                </a:lnTo>
                <a:lnTo>
                  <a:pt x="71043" y="710438"/>
                </a:lnTo>
                <a:lnTo>
                  <a:pt x="2771914" y="710438"/>
                </a:lnTo>
                <a:lnTo>
                  <a:pt x="2799562" y="704863"/>
                </a:lnTo>
                <a:lnTo>
                  <a:pt x="2822127" y="689657"/>
                </a:lnTo>
                <a:lnTo>
                  <a:pt x="2837333" y="667093"/>
                </a:lnTo>
                <a:lnTo>
                  <a:pt x="2842907" y="639445"/>
                </a:lnTo>
                <a:lnTo>
                  <a:pt x="2842907" y="70993"/>
                </a:lnTo>
                <a:lnTo>
                  <a:pt x="2837333" y="43344"/>
                </a:lnTo>
                <a:lnTo>
                  <a:pt x="2822127" y="20780"/>
                </a:lnTo>
                <a:lnTo>
                  <a:pt x="2799562" y="5574"/>
                </a:lnTo>
                <a:lnTo>
                  <a:pt x="2771914" y="0"/>
                </a:lnTo>
                <a:close/>
              </a:path>
            </a:pathLst>
          </a:custGeom>
          <a:solidFill>
            <a:srgbClr val="0099CC"/>
          </a:solidFill>
        </p:spPr>
        <p:txBody>
          <a:bodyPr wrap="square" lIns="0" tIns="0" rIns="0" bIns="0" rtlCol="0"/>
          <a:lstStyle/>
          <a:p>
            <a:endParaRPr/>
          </a:p>
        </p:txBody>
      </p:sp>
      <p:sp>
        <p:nvSpPr>
          <p:cNvPr id="4" name="object 7"/>
          <p:cNvSpPr txBox="1"/>
          <p:nvPr/>
        </p:nvSpPr>
        <p:spPr>
          <a:xfrm>
            <a:off x="909015" y="3125470"/>
            <a:ext cx="1942464" cy="285115"/>
          </a:xfrm>
          <a:prstGeom prst="rect">
            <a:avLst/>
          </a:prstGeom>
        </p:spPr>
        <p:txBody>
          <a:bodyPr vert="horz" wrap="square" lIns="0" tIns="0" rIns="0" bIns="0" rtlCol="0">
            <a:spAutoFit/>
          </a:bodyPr>
          <a:lstStyle/>
          <a:p>
            <a:pPr marL="12700">
              <a:lnSpc>
                <a:spcPct val="100000"/>
              </a:lnSpc>
            </a:pPr>
            <a:r>
              <a:rPr sz="1800" dirty="0">
                <a:latin typeface="Cambria"/>
                <a:cs typeface="Cambria"/>
              </a:rPr>
              <a:t>Mandat</a:t>
            </a:r>
            <a:r>
              <a:rPr sz="1800" spc="-90" dirty="0">
                <a:latin typeface="Cambria"/>
                <a:cs typeface="Cambria"/>
              </a:rPr>
              <a:t> </a:t>
            </a:r>
            <a:r>
              <a:rPr sz="1800" spc="-10" dirty="0">
                <a:latin typeface="Cambria"/>
                <a:cs typeface="Cambria"/>
              </a:rPr>
              <a:t>Pengaturan</a:t>
            </a:r>
            <a:endParaRPr sz="1800">
              <a:latin typeface="Cambria"/>
              <a:cs typeface="Cambria"/>
            </a:endParaRPr>
          </a:p>
        </p:txBody>
      </p:sp>
      <p:sp>
        <p:nvSpPr>
          <p:cNvPr id="5" name="object 8"/>
          <p:cNvSpPr/>
          <p:nvPr/>
        </p:nvSpPr>
        <p:spPr>
          <a:xfrm>
            <a:off x="742365" y="3639565"/>
            <a:ext cx="284480" cy="1249045"/>
          </a:xfrm>
          <a:custGeom>
            <a:avLst/>
            <a:gdLst/>
            <a:ahLst/>
            <a:cxnLst/>
            <a:rect l="l" t="t" r="r" b="b"/>
            <a:pathLst>
              <a:path w="284480" h="1249045">
                <a:moveTo>
                  <a:pt x="0" y="0"/>
                </a:moveTo>
                <a:lnTo>
                  <a:pt x="0" y="1248536"/>
                </a:lnTo>
                <a:lnTo>
                  <a:pt x="284289" y="1248536"/>
                </a:lnTo>
              </a:path>
            </a:pathLst>
          </a:custGeom>
          <a:ln w="25400">
            <a:solidFill>
              <a:srgbClr val="93B1B5"/>
            </a:solidFill>
          </a:ln>
        </p:spPr>
        <p:txBody>
          <a:bodyPr wrap="square" lIns="0" tIns="0" rIns="0" bIns="0" rtlCol="0"/>
          <a:lstStyle/>
          <a:p>
            <a:endParaRPr/>
          </a:p>
        </p:txBody>
      </p:sp>
      <p:sp>
        <p:nvSpPr>
          <p:cNvPr id="6" name="object 9"/>
          <p:cNvSpPr/>
          <p:nvPr/>
        </p:nvSpPr>
        <p:spPr>
          <a:xfrm>
            <a:off x="1026655" y="3994911"/>
            <a:ext cx="3661410" cy="1786889"/>
          </a:xfrm>
          <a:custGeom>
            <a:avLst/>
            <a:gdLst/>
            <a:ahLst/>
            <a:cxnLst/>
            <a:rect l="l" t="t" r="r" b="b"/>
            <a:pathLst>
              <a:path w="3661410" h="1786889">
                <a:moveTo>
                  <a:pt x="3482733" y="0"/>
                </a:moveTo>
                <a:lnTo>
                  <a:pt x="178638" y="0"/>
                </a:lnTo>
                <a:lnTo>
                  <a:pt x="131151" y="6383"/>
                </a:lnTo>
                <a:lnTo>
                  <a:pt x="88478" y="24398"/>
                </a:lnTo>
                <a:lnTo>
                  <a:pt x="52324" y="52339"/>
                </a:lnTo>
                <a:lnTo>
                  <a:pt x="24390" y="88504"/>
                </a:lnTo>
                <a:lnTo>
                  <a:pt x="6381" y="131189"/>
                </a:lnTo>
                <a:lnTo>
                  <a:pt x="0" y="178688"/>
                </a:lnTo>
                <a:lnTo>
                  <a:pt x="0" y="1607731"/>
                </a:lnTo>
                <a:lnTo>
                  <a:pt x="6381" y="1655217"/>
                </a:lnTo>
                <a:lnTo>
                  <a:pt x="24390" y="1697887"/>
                </a:lnTo>
                <a:lnTo>
                  <a:pt x="52324" y="1734038"/>
                </a:lnTo>
                <a:lnTo>
                  <a:pt x="88478" y="1761969"/>
                </a:lnTo>
                <a:lnTo>
                  <a:pt x="131151" y="1779976"/>
                </a:lnTo>
                <a:lnTo>
                  <a:pt x="178638" y="1786356"/>
                </a:lnTo>
                <a:lnTo>
                  <a:pt x="3482733" y="1786356"/>
                </a:lnTo>
                <a:lnTo>
                  <a:pt x="3530233" y="1779976"/>
                </a:lnTo>
                <a:lnTo>
                  <a:pt x="3572917" y="1761969"/>
                </a:lnTo>
                <a:lnTo>
                  <a:pt x="3609082" y="1734038"/>
                </a:lnTo>
                <a:lnTo>
                  <a:pt x="3637024" y="1697887"/>
                </a:lnTo>
                <a:lnTo>
                  <a:pt x="3655039" y="1655217"/>
                </a:lnTo>
                <a:lnTo>
                  <a:pt x="3661422" y="1607731"/>
                </a:lnTo>
                <a:lnTo>
                  <a:pt x="3661422" y="178688"/>
                </a:lnTo>
                <a:lnTo>
                  <a:pt x="3655039" y="131189"/>
                </a:lnTo>
                <a:lnTo>
                  <a:pt x="3637024" y="88504"/>
                </a:lnTo>
                <a:lnTo>
                  <a:pt x="3609082" y="52339"/>
                </a:lnTo>
                <a:lnTo>
                  <a:pt x="3572917" y="24398"/>
                </a:lnTo>
                <a:lnTo>
                  <a:pt x="3530233" y="6383"/>
                </a:lnTo>
                <a:lnTo>
                  <a:pt x="3482733" y="0"/>
                </a:lnTo>
                <a:close/>
              </a:path>
            </a:pathLst>
          </a:custGeom>
          <a:solidFill>
            <a:srgbClr val="FFFFFF">
              <a:alpha val="90194"/>
            </a:srgbClr>
          </a:solidFill>
        </p:spPr>
        <p:txBody>
          <a:bodyPr wrap="square" lIns="0" tIns="0" rIns="0" bIns="0" rtlCol="0"/>
          <a:lstStyle/>
          <a:p>
            <a:endParaRPr/>
          </a:p>
        </p:txBody>
      </p:sp>
      <p:sp>
        <p:nvSpPr>
          <p:cNvPr id="7" name="object 10"/>
          <p:cNvSpPr/>
          <p:nvPr/>
        </p:nvSpPr>
        <p:spPr>
          <a:xfrm>
            <a:off x="1026655" y="3994911"/>
            <a:ext cx="3661410" cy="1786889"/>
          </a:xfrm>
          <a:custGeom>
            <a:avLst/>
            <a:gdLst/>
            <a:ahLst/>
            <a:cxnLst/>
            <a:rect l="l" t="t" r="r" b="b"/>
            <a:pathLst>
              <a:path w="3661410" h="1786889">
                <a:moveTo>
                  <a:pt x="0" y="178688"/>
                </a:moveTo>
                <a:lnTo>
                  <a:pt x="6381" y="131189"/>
                </a:lnTo>
                <a:lnTo>
                  <a:pt x="24390" y="88504"/>
                </a:lnTo>
                <a:lnTo>
                  <a:pt x="52324" y="52339"/>
                </a:lnTo>
                <a:lnTo>
                  <a:pt x="88478" y="24398"/>
                </a:lnTo>
                <a:lnTo>
                  <a:pt x="131151" y="6383"/>
                </a:lnTo>
                <a:lnTo>
                  <a:pt x="178638" y="0"/>
                </a:lnTo>
                <a:lnTo>
                  <a:pt x="3482733" y="0"/>
                </a:lnTo>
                <a:lnTo>
                  <a:pt x="3530233" y="6383"/>
                </a:lnTo>
                <a:lnTo>
                  <a:pt x="3572917" y="24398"/>
                </a:lnTo>
                <a:lnTo>
                  <a:pt x="3609082" y="52339"/>
                </a:lnTo>
                <a:lnTo>
                  <a:pt x="3637024" y="88504"/>
                </a:lnTo>
                <a:lnTo>
                  <a:pt x="3655039" y="131189"/>
                </a:lnTo>
                <a:lnTo>
                  <a:pt x="3661422" y="178688"/>
                </a:lnTo>
                <a:lnTo>
                  <a:pt x="3661422" y="1607731"/>
                </a:lnTo>
                <a:lnTo>
                  <a:pt x="3655039" y="1655217"/>
                </a:lnTo>
                <a:lnTo>
                  <a:pt x="3637024" y="1697887"/>
                </a:lnTo>
                <a:lnTo>
                  <a:pt x="3609082" y="1734038"/>
                </a:lnTo>
                <a:lnTo>
                  <a:pt x="3572917" y="1761969"/>
                </a:lnTo>
                <a:lnTo>
                  <a:pt x="3530233" y="1779976"/>
                </a:lnTo>
                <a:lnTo>
                  <a:pt x="3482733" y="1786356"/>
                </a:lnTo>
                <a:lnTo>
                  <a:pt x="178638" y="1786356"/>
                </a:lnTo>
                <a:lnTo>
                  <a:pt x="131151" y="1779976"/>
                </a:lnTo>
                <a:lnTo>
                  <a:pt x="88478" y="1761969"/>
                </a:lnTo>
                <a:lnTo>
                  <a:pt x="52324" y="1734038"/>
                </a:lnTo>
                <a:lnTo>
                  <a:pt x="24390" y="1697887"/>
                </a:lnTo>
                <a:lnTo>
                  <a:pt x="6381" y="1655217"/>
                </a:lnTo>
                <a:lnTo>
                  <a:pt x="0" y="1607731"/>
                </a:lnTo>
                <a:lnTo>
                  <a:pt x="0" y="178688"/>
                </a:lnTo>
                <a:close/>
              </a:path>
            </a:pathLst>
          </a:custGeom>
          <a:ln w="25400">
            <a:solidFill>
              <a:srgbClr val="BADFE2"/>
            </a:solidFill>
          </a:ln>
        </p:spPr>
        <p:txBody>
          <a:bodyPr wrap="square" lIns="0" tIns="0" rIns="0" bIns="0" rtlCol="0"/>
          <a:lstStyle/>
          <a:p>
            <a:endParaRPr/>
          </a:p>
        </p:txBody>
      </p:sp>
      <p:sp>
        <p:nvSpPr>
          <p:cNvPr id="8" name="object 11"/>
          <p:cNvSpPr txBox="1"/>
          <p:nvPr/>
        </p:nvSpPr>
        <p:spPr>
          <a:xfrm>
            <a:off x="1095247" y="4102430"/>
            <a:ext cx="3378200" cy="1576705"/>
          </a:xfrm>
          <a:prstGeom prst="rect">
            <a:avLst/>
          </a:prstGeom>
        </p:spPr>
        <p:txBody>
          <a:bodyPr vert="horz" wrap="square" lIns="0" tIns="4445" rIns="0" bIns="0" rtlCol="0">
            <a:spAutoFit/>
          </a:bodyPr>
          <a:lstStyle/>
          <a:p>
            <a:pPr marL="12700" marR="5080">
              <a:lnSpc>
                <a:spcPts val="1780"/>
              </a:lnSpc>
              <a:spcBef>
                <a:spcPts val="35"/>
              </a:spcBef>
            </a:pPr>
            <a:r>
              <a:rPr sz="1500" spc="5" dirty="0">
                <a:latin typeface="Cambria"/>
                <a:cs typeface="Cambria"/>
              </a:rPr>
              <a:t>Design dan </a:t>
            </a:r>
            <a:r>
              <a:rPr sz="1500" dirty="0">
                <a:latin typeface="Cambria"/>
                <a:cs typeface="Cambria"/>
              </a:rPr>
              <a:t>implementasi </a:t>
            </a:r>
            <a:r>
              <a:rPr sz="1500" spc="5" dirty="0">
                <a:latin typeface="Cambria"/>
                <a:cs typeface="Cambria"/>
              </a:rPr>
              <a:t>dari </a:t>
            </a:r>
            <a:r>
              <a:rPr sz="1500" dirty="0">
                <a:latin typeface="Cambria"/>
                <a:cs typeface="Cambria"/>
              </a:rPr>
              <a:t>instrumen  </a:t>
            </a:r>
            <a:r>
              <a:rPr sz="1500" spc="-5" dirty="0">
                <a:latin typeface="Cambria"/>
                <a:cs typeface="Cambria"/>
              </a:rPr>
              <a:t>makroprudensial antara </a:t>
            </a:r>
            <a:r>
              <a:rPr sz="1500" spc="5" dirty="0">
                <a:latin typeface="Cambria"/>
                <a:cs typeface="Cambria"/>
              </a:rPr>
              <a:t>lain (i) </a:t>
            </a:r>
            <a:r>
              <a:rPr sz="1500" spc="-45" dirty="0">
                <a:latin typeface="Cambria"/>
                <a:cs typeface="Cambria"/>
              </a:rPr>
              <a:t>LTV</a:t>
            </a:r>
            <a:r>
              <a:rPr sz="1500" spc="-200" dirty="0">
                <a:latin typeface="Cambria"/>
                <a:cs typeface="Cambria"/>
              </a:rPr>
              <a:t> </a:t>
            </a:r>
            <a:r>
              <a:rPr sz="1500" spc="5" dirty="0">
                <a:latin typeface="Cambria"/>
                <a:cs typeface="Cambria"/>
              </a:rPr>
              <a:t>pada</a:t>
            </a:r>
            <a:endParaRPr sz="1500">
              <a:latin typeface="Cambria"/>
              <a:cs typeface="Cambria"/>
            </a:endParaRPr>
          </a:p>
          <a:p>
            <a:pPr marL="12700">
              <a:lnSpc>
                <a:spcPts val="1675"/>
              </a:lnSpc>
            </a:pPr>
            <a:r>
              <a:rPr sz="1500" spc="-5" dirty="0">
                <a:latin typeface="Cambria"/>
                <a:cs typeface="Cambria"/>
              </a:rPr>
              <a:t>properti </a:t>
            </a:r>
            <a:r>
              <a:rPr sz="1500" spc="5" dirty="0">
                <a:latin typeface="Cambria"/>
                <a:cs typeface="Cambria"/>
              </a:rPr>
              <a:t>dan </a:t>
            </a:r>
            <a:r>
              <a:rPr sz="1500" spc="-5" dirty="0">
                <a:latin typeface="Cambria"/>
                <a:cs typeface="Cambria"/>
              </a:rPr>
              <a:t>otomotif; </a:t>
            </a:r>
            <a:r>
              <a:rPr sz="1500" spc="5" dirty="0">
                <a:latin typeface="Cambria"/>
                <a:cs typeface="Cambria"/>
              </a:rPr>
              <a:t>(ii) LDR-RR;</a:t>
            </a:r>
            <a:r>
              <a:rPr sz="1500" spc="-195" dirty="0">
                <a:latin typeface="Cambria"/>
                <a:cs typeface="Cambria"/>
              </a:rPr>
              <a:t> </a:t>
            </a:r>
            <a:r>
              <a:rPr sz="1500" spc="5" dirty="0">
                <a:latin typeface="Cambria"/>
                <a:cs typeface="Cambria"/>
              </a:rPr>
              <a:t>(iii)</a:t>
            </a:r>
            <a:endParaRPr sz="1500">
              <a:latin typeface="Cambria"/>
              <a:cs typeface="Cambria"/>
            </a:endParaRPr>
          </a:p>
          <a:p>
            <a:pPr marL="12700" marR="6985">
              <a:lnSpc>
                <a:spcPct val="97800"/>
              </a:lnSpc>
              <a:spcBef>
                <a:spcPts val="15"/>
              </a:spcBef>
            </a:pPr>
            <a:r>
              <a:rPr sz="1500" spc="-5" dirty="0">
                <a:latin typeface="Cambria"/>
                <a:cs typeface="Cambria"/>
              </a:rPr>
              <a:t>pengaturan </a:t>
            </a:r>
            <a:r>
              <a:rPr sz="1500" dirty="0">
                <a:latin typeface="Cambria"/>
                <a:cs typeface="Cambria"/>
              </a:rPr>
              <a:t>pembatasan eksposur </a:t>
            </a:r>
            <a:r>
              <a:rPr sz="1500" spc="-5" dirty="0">
                <a:latin typeface="Cambria"/>
                <a:cs typeface="Cambria"/>
              </a:rPr>
              <a:t>valas  </a:t>
            </a:r>
            <a:r>
              <a:rPr sz="1500" dirty="0">
                <a:latin typeface="Cambria"/>
                <a:cs typeface="Cambria"/>
              </a:rPr>
              <a:t>bank </a:t>
            </a:r>
            <a:r>
              <a:rPr sz="1500" spc="5" dirty="0">
                <a:latin typeface="Cambria"/>
                <a:cs typeface="Cambria"/>
              </a:rPr>
              <a:t>(Net </a:t>
            </a:r>
            <a:r>
              <a:rPr sz="1500" dirty="0">
                <a:latin typeface="Cambria"/>
                <a:cs typeface="Cambria"/>
              </a:rPr>
              <a:t>Open </a:t>
            </a:r>
            <a:r>
              <a:rPr sz="1500" spc="-5" dirty="0">
                <a:latin typeface="Cambria"/>
                <a:cs typeface="Cambria"/>
              </a:rPr>
              <a:t>Position, </a:t>
            </a:r>
            <a:r>
              <a:rPr sz="1500" spc="5" dirty="0">
                <a:latin typeface="Cambria"/>
                <a:cs typeface="Cambria"/>
              </a:rPr>
              <a:t>NOP); </a:t>
            </a:r>
            <a:r>
              <a:rPr sz="1500" dirty="0">
                <a:latin typeface="Cambria"/>
                <a:cs typeface="Cambria"/>
              </a:rPr>
              <a:t>(iv)  </a:t>
            </a:r>
            <a:r>
              <a:rPr sz="1500" spc="-5" dirty="0">
                <a:latin typeface="Cambria"/>
                <a:cs typeface="Cambria"/>
              </a:rPr>
              <a:t>Countercyclical </a:t>
            </a:r>
            <a:r>
              <a:rPr sz="1500" dirty="0">
                <a:latin typeface="Cambria"/>
                <a:cs typeface="Cambria"/>
              </a:rPr>
              <a:t>Capital Buffer; </a:t>
            </a:r>
            <a:r>
              <a:rPr sz="1500" spc="5" dirty="0">
                <a:latin typeface="Cambria"/>
                <a:cs typeface="Cambria"/>
              </a:rPr>
              <a:t>(v)</a:t>
            </a:r>
            <a:r>
              <a:rPr sz="1500" spc="-180" dirty="0">
                <a:latin typeface="Cambria"/>
                <a:cs typeface="Cambria"/>
              </a:rPr>
              <a:t> </a:t>
            </a:r>
            <a:r>
              <a:rPr sz="1500" dirty="0">
                <a:latin typeface="Cambria"/>
                <a:cs typeface="Cambria"/>
              </a:rPr>
              <a:t>Capital  Surcharge,</a:t>
            </a:r>
            <a:r>
              <a:rPr sz="1500" spc="-150" dirty="0">
                <a:latin typeface="Cambria"/>
                <a:cs typeface="Cambria"/>
              </a:rPr>
              <a:t> </a:t>
            </a:r>
            <a:r>
              <a:rPr sz="1500" dirty="0">
                <a:latin typeface="Cambria"/>
                <a:cs typeface="Cambria"/>
              </a:rPr>
              <a:t>dll</a:t>
            </a:r>
            <a:endParaRPr sz="1500">
              <a:latin typeface="Cambria"/>
              <a:cs typeface="Cambria"/>
            </a:endParaRPr>
          </a:p>
        </p:txBody>
      </p:sp>
      <p:sp>
        <p:nvSpPr>
          <p:cNvPr id="9" name="object 12"/>
          <p:cNvSpPr/>
          <p:nvPr/>
        </p:nvSpPr>
        <p:spPr>
          <a:xfrm>
            <a:off x="4777232" y="2929127"/>
            <a:ext cx="3108325" cy="710565"/>
          </a:xfrm>
          <a:custGeom>
            <a:avLst/>
            <a:gdLst/>
            <a:ahLst/>
            <a:cxnLst/>
            <a:rect l="l" t="t" r="r" b="b"/>
            <a:pathLst>
              <a:path w="3108325" h="710564">
                <a:moveTo>
                  <a:pt x="3036823" y="0"/>
                </a:moveTo>
                <a:lnTo>
                  <a:pt x="70992" y="0"/>
                </a:lnTo>
                <a:lnTo>
                  <a:pt x="43344" y="5574"/>
                </a:lnTo>
                <a:lnTo>
                  <a:pt x="20780" y="20780"/>
                </a:lnTo>
                <a:lnTo>
                  <a:pt x="5574" y="43344"/>
                </a:lnTo>
                <a:lnTo>
                  <a:pt x="0" y="70993"/>
                </a:lnTo>
                <a:lnTo>
                  <a:pt x="0" y="639445"/>
                </a:lnTo>
                <a:lnTo>
                  <a:pt x="5574" y="667093"/>
                </a:lnTo>
                <a:lnTo>
                  <a:pt x="20780" y="689657"/>
                </a:lnTo>
                <a:lnTo>
                  <a:pt x="43344" y="704863"/>
                </a:lnTo>
                <a:lnTo>
                  <a:pt x="70992" y="710438"/>
                </a:lnTo>
                <a:lnTo>
                  <a:pt x="3036823" y="710438"/>
                </a:lnTo>
                <a:lnTo>
                  <a:pt x="3064472" y="704863"/>
                </a:lnTo>
                <a:lnTo>
                  <a:pt x="3087036" y="689657"/>
                </a:lnTo>
                <a:lnTo>
                  <a:pt x="3102242" y="667093"/>
                </a:lnTo>
                <a:lnTo>
                  <a:pt x="3107816" y="639445"/>
                </a:lnTo>
                <a:lnTo>
                  <a:pt x="3107816" y="70993"/>
                </a:lnTo>
                <a:lnTo>
                  <a:pt x="3102242" y="43344"/>
                </a:lnTo>
                <a:lnTo>
                  <a:pt x="3087036" y="20780"/>
                </a:lnTo>
                <a:lnTo>
                  <a:pt x="3064472" y="5574"/>
                </a:lnTo>
                <a:lnTo>
                  <a:pt x="3036823" y="0"/>
                </a:lnTo>
                <a:close/>
              </a:path>
            </a:pathLst>
          </a:custGeom>
          <a:solidFill>
            <a:srgbClr val="0099CC"/>
          </a:solidFill>
        </p:spPr>
        <p:txBody>
          <a:bodyPr wrap="square" lIns="0" tIns="0" rIns="0" bIns="0" rtlCol="0"/>
          <a:lstStyle/>
          <a:p>
            <a:endParaRPr/>
          </a:p>
        </p:txBody>
      </p:sp>
      <p:sp>
        <p:nvSpPr>
          <p:cNvPr id="10" name="object 13"/>
          <p:cNvSpPr txBox="1"/>
          <p:nvPr/>
        </p:nvSpPr>
        <p:spPr>
          <a:xfrm>
            <a:off x="5317997" y="3125470"/>
            <a:ext cx="2030730" cy="285115"/>
          </a:xfrm>
          <a:prstGeom prst="rect">
            <a:avLst/>
          </a:prstGeom>
        </p:spPr>
        <p:txBody>
          <a:bodyPr vert="horz" wrap="square" lIns="0" tIns="0" rIns="0" bIns="0" rtlCol="0">
            <a:spAutoFit/>
          </a:bodyPr>
          <a:lstStyle/>
          <a:p>
            <a:pPr marL="12700">
              <a:lnSpc>
                <a:spcPct val="100000"/>
              </a:lnSpc>
            </a:pPr>
            <a:r>
              <a:rPr sz="1800" dirty="0">
                <a:latin typeface="Cambria"/>
                <a:cs typeface="Cambria"/>
              </a:rPr>
              <a:t>Mandat</a:t>
            </a:r>
            <a:r>
              <a:rPr sz="1800" spc="-90" dirty="0">
                <a:latin typeface="Cambria"/>
                <a:cs typeface="Cambria"/>
              </a:rPr>
              <a:t> </a:t>
            </a:r>
            <a:r>
              <a:rPr sz="1800" spc="-10" dirty="0">
                <a:latin typeface="Cambria"/>
                <a:cs typeface="Cambria"/>
              </a:rPr>
              <a:t>Pengawasan</a:t>
            </a:r>
            <a:endParaRPr sz="1800">
              <a:latin typeface="Cambria"/>
              <a:cs typeface="Cambria"/>
            </a:endParaRPr>
          </a:p>
        </p:txBody>
      </p:sp>
      <p:sp>
        <p:nvSpPr>
          <p:cNvPr id="11" name="object 14"/>
          <p:cNvSpPr/>
          <p:nvPr/>
        </p:nvSpPr>
        <p:spPr>
          <a:xfrm>
            <a:off x="5088001" y="3639565"/>
            <a:ext cx="311150" cy="1187450"/>
          </a:xfrm>
          <a:custGeom>
            <a:avLst/>
            <a:gdLst/>
            <a:ahLst/>
            <a:cxnLst/>
            <a:rect l="l" t="t" r="r" b="b"/>
            <a:pathLst>
              <a:path w="311150" h="1187450">
                <a:moveTo>
                  <a:pt x="0" y="0"/>
                </a:moveTo>
                <a:lnTo>
                  <a:pt x="0" y="1187449"/>
                </a:lnTo>
                <a:lnTo>
                  <a:pt x="310769" y="1187449"/>
                </a:lnTo>
              </a:path>
            </a:pathLst>
          </a:custGeom>
          <a:ln w="25400">
            <a:solidFill>
              <a:srgbClr val="93B1B5"/>
            </a:solidFill>
          </a:ln>
        </p:spPr>
        <p:txBody>
          <a:bodyPr wrap="square" lIns="0" tIns="0" rIns="0" bIns="0" rtlCol="0"/>
          <a:lstStyle/>
          <a:p>
            <a:endParaRPr/>
          </a:p>
        </p:txBody>
      </p:sp>
      <p:sp>
        <p:nvSpPr>
          <p:cNvPr id="12" name="object 15"/>
          <p:cNvSpPr/>
          <p:nvPr/>
        </p:nvSpPr>
        <p:spPr>
          <a:xfrm>
            <a:off x="5398770" y="3994911"/>
            <a:ext cx="3363595" cy="1664335"/>
          </a:xfrm>
          <a:custGeom>
            <a:avLst/>
            <a:gdLst/>
            <a:ahLst/>
            <a:cxnLst/>
            <a:rect l="l" t="t" r="r" b="b"/>
            <a:pathLst>
              <a:path w="3363595" h="1664335">
                <a:moveTo>
                  <a:pt x="3196971" y="0"/>
                </a:moveTo>
                <a:lnTo>
                  <a:pt x="166369" y="0"/>
                </a:lnTo>
                <a:lnTo>
                  <a:pt x="122164" y="5947"/>
                </a:lnTo>
                <a:lnTo>
                  <a:pt x="82427" y="22732"/>
                </a:lnTo>
                <a:lnTo>
                  <a:pt x="48752" y="48768"/>
                </a:lnTo>
                <a:lnTo>
                  <a:pt x="22728" y="82465"/>
                </a:lnTo>
                <a:lnTo>
                  <a:pt x="5947" y="122237"/>
                </a:lnTo>
                <a:lnTo>
                  <a:pt x="0" y="166496"/>
                </a:lnTo>
                <a:lnTo>
                  <a:pt x="0" y="1497711"/>
                </a:lnTo>
                <a:lnTo>
                  <a:pt x="5947" y="1541963"/>
                </a:lnTo>
                <a:lnTo>
                  <a:pt x="22728" y="1581719"/>
                </a:lnTo>
                <a:lnTo>
                  <a:pt x="48752" y="1615395"/>
                </a:lnTo>
                <a:lnTo>
                  <a:pt x="82427" y="1641409"/>
                </a:lnTo>
                <a:lnTo>
                  <a:pt x="122164" y="1658177"/>
                </a:lnTo>
                <a:lnTo>
                  <a:pt x="166369" y="1664119"/>
                </a:lnTo>
                <a:lnTo>
                  <a:pt x="3196971" y="1664119"/>
                </a:lnTo>
                <a:lnTo>
                  <a:pt x="3241176" y="1658177"/>
                </a:lnTo>
                <a:lnTo>
                  <a:pt x="3280913" y="1641409"/>
                </a:lnTo>
                <a:lnTo>
                  <a:pt x="3314588" y="1615395"/>
                </a:lnTo>
                <a:lnTo>
                  <a:pt x="3340612" y="1581719"/>
                </a:lnTo>
                <a:lnTo>
                  <a:pt x="3357393" y="1541963"/>
                </a:lnTo>
                <a:lnTo>
                  <a:pt x="3363340" y="1497711"/>
                </a:lnTo>
                <a:lnTo>
                  <a:pt x="3363340" y="166496"/>
                </a:lnTo>
                <a:lnTo>
                  <a:pt x="3357393" y="122237"/>
                </a:lnTo>
                <a:lnTo>
                  <a:pt x="3340612" y="82465"/>
                </a:lnTo>
                <a:lnTo>
                  <a:pt x="3314588" y="48768"/>
                </a:lnTo>
                <a:lnTo>
                  <a:pt x="3280913" y="22732"/>
                </a:lnTo>
                <a:lnTo>
                  <a:pt x="3241176" y="5947"/>
                </a:lnTo>
                <a:lnTo>
                  <a:pt x="3196971" y="0"/>
                </a:lnTo>
                <a:close/>
              </a:path>
            </a:pathLst>
          </a:custGeom>
          <a:solidFill>
            <a:srgbClr val="FFFFFF">
              <a:alpha val="90194"/>
            </a:srgbClr>
          </a:solidFill>
        </p:spPr>
        <p:txBody>
          <a:bodyPr wrap="square" lIns="0" tIns="0" rIns="0" bIns="0" rtlCol="0"/>
          <a:lstStyle/>
          <a:p>
            <a:endParaRPr/>
          </a:p>
        </p:txBody>
      </p:sp>
      <p:sp>
        <p:nvSpPr>
          <p:cNvPr id="13" name="object 16"/>
          <p:cNvSpPr/>
          <p:nvPr/>
        </p:nvSpPr>
        <p:spPr>
          <a:xfrm>
            <a:off x="5398770" y="3994911"/>
            <a:ext cx="3363595" cy="1664335"/>
          </a:xfrm>
          <a:custGeom>
            <a:avLst/>
            <a:gdLst/>
            <a:ahLst/>
            <a:cxnLst/>
            <a:rect l="l" t="t" r="r" b="b"/>
            <a:pathLst>
              <a:path w="3363595" h="1664335">
                <a:moveTo>
                  <a:pt x="0" y="166496"/>
                </a:moveTo>
                <a:lnTo>
                  <a:pt x="5947" y="122237"/>
                </a:lnTo>
                <a:lnTo>
                  <a:pt x="22728" y="82465"/>
                </a:lnTo>
                <a:lnTo>
                  <a:pt x="48752" y="48768"/>
                </a:lnTo>
                <a:lnTo>
                  <a:pt x="82427" y="22732"/>
                </a:lnTo>
                <a:lnTo>
                  <a:pt x="122164" y="5947"/>
                </a:lnTo>
                <a:lnTo>
                  <a:pt x="166369" y="0"/>
                </a:lnTo>
                <a:lnTo>
                  <a:pt x="3196971" y="0"/>
                </a:lnTo>
                <a:lnTo>
                  <a:pt x="3241176" y="5947"/>
                </a:lnTo>
                <a:lnTo>
                  <a:pt x="3280913" y="22732"/>
                </a:lnTo>
                <a:lnTo>
                  <a:pt x="3314588" y="48768"/>
                </a:lnTo>
                <a:lnTo>
                  <a:pt x="3340612" y="82465"/>
                </a:lnTo>
                <a:lnTo>
                  <a:pt x="3357393" y="122237"/>
                </a:lnTo>
                <a:lnTo>
                  <a:pt x="3363340" y="166496"/>
                </a:lnTo>
                <a:lnTo>
                  <a:pt x="3363340" y="1497711"/>
                </a:lnTo>
                <a:lnTo>
                  <a:pt x="3357393" y="1541963"/>
                </a:lnTo>
                <a:lnTo>
                  <a:pt x="3340612" y="1581719"/>
                </a:lnTo>
                <a:lnTo>
                  <a:pt x="3314588" y="1615395"/>
                </a:lnTo>
                <a:lnTo>
                  <a:pt x="3280913" y="1641409"/>
                </a:lnTo>
                <a:lnTo>
                  <a:pt x="3241176" y="1658177"/>
                </a:lnTo>
                <a:lnTo>
                  <a:pt x="3196971" y="1664119"/>
                </a:lnTo>
                <a:lnTo>
                  <a:pt x="166369" y="1664119"/>
                </a:lnTo>
                <a:lnTo>
                  <a:pt x="122164" y="1658177"/>
                </a:lnTo>
                <a:lnTo>
                  <a:pt x="82427" y="1641409"/>
                </a:lnTo>
                <a:lnTo>
                  <a:pt x="48752" y="1615395"/>
                </a:lnTo>
                <a:lnTo>
                  <a:pt x="22728" y="1581719"/>
                </a:lnTo>
                <a:lnTo>
                  <a:pt x="5947" y="1541963"/>
                </a:lnTo>
                <a:lnTo>
                  <a:pt x="0" y="1497711"/>
                </a:lnTo>
                <a:lnTo>
                  <a:pt x="0" y="166496"/>
                </a:lnTo>
                <a:close/>
              </a:path>
            </a:pathLst>
          </a:custGeom>
          <a:ln w="25400">
            <a:solidFill>
              <a:srgbClr val="BADFE2"/>
            </a:solidFill>
          </a:ln>
        </p:spPr>
        <p:txBody>
          <a:bodyPr wrap="square" lIns="0" tIns="0" rIns="0" bIns="0" rtlCol="0"/>
          <a:lstStyle/>
          <a:p>
            <a:endParaRPr/>
          </a:p>
        </p:txBody>
      </p:sp>
      <p:sp>
        <p:nvSpPr>
          <p:cNvPr id="14" name="object 17"/>
          <p:cNvSpPr txBox="1"/>
          <p:nvPr/>
        </p:nvSpPr>
        <p:spPr>
          <a:xfrm>
            <a:off x="5465190" y="4221226"/>
            <a:ext cx="3211830" cy="1218565"/>
          </a:xfrm>
          <a:prstGeom prst="rect">
            <a:avLst/>
          </a:prstGeom>
        </p:spPr>
        <p:txBody>
          <a:bodyPr vert="horz" wrap="square" lIns="0" tIns="2540" rIns="0" bIns="0" rtlCol="0">
            <a:spAutoFit/>
          </a:bodyPr>
          <a:lstStyle/>
          <a:p>
            <a:pPr marL="12700" marR="5080">
              <a:lnSpc>
                <a:spcPts val="1580"/>
              </a:lnSpc>
              <a:spcBef>
                <a:spcPts val="20"/>
              </a:spcBef>
            </a:pPr>
            <a:r>
              <a:rPr sz="1500" spc="-15" dirty="0">
                <a:latin typeface="Cambria"/>
                <a:cs typeface="Cambria"/>
              </a:rPr>
              <a:t>Termasuk </a:t>
            </a:r>
            <a:r>
              <a:rPr sz="1500" spc="-5" dirty="0">
                <a:latin typeface="Cambria"/>
                <a:cs typeface="Cambria"/>
              </a:rPr>
              <a:t>off-site </a:t>
            </a:r>
            <a:r>
              <a:rPr sz="1500" spc="5" dirty="0">
                <a:latin typeface="Cambria"/>
                <a:cs typeface="Cambria"/>
              </a:rPr>
              <a:t>dan </a:t>
            </a:r>
            <a:r>
              <a:rPr sz="1500" spc="-5" dirty="0">
                <a:latin typeface="Cambria"/>
                <a:cs typeface="Cambria"/>
              </a:rPr>
              <a:t>on-site  </a:t>
            </a:r>
            <a:r>
              <a:rPr sz="1500" spc="5" dirty="0">
                <a:latin typeface="Cambria"/>
                <a:cs typeface="Cambria"/>
              </a:rPr>
              <a:t>supervision </a:t>
            </a:r>
            <a:r>
              <a:rPr sz="1500" spc="-5" dirty="0">
                <a:latin typeface="Cambria"/>
                <a:cs typeface="Cambria"/>
              </a:rPr>
              <a:t>terutama </a:t>
            </a:r>
            <a:r>
              <a:rPr sz="1500" dirty="0">
                <a:latin typeface="Cambria"/>
                <a:cs typeface="Cambria"/>
              </a:rPr>
              <a:t>untuk</a:t>
            </a:r>
            <a:r>
              <a:rPr sz="1500" spc="-185" dirty="0">
                <a:latin typeface="Cambria"/>
                <a:cs typeface="Cambria"/>
              </a:rPr>
              <a:t> </a:t>
            </a:r>
            <a:r>
              <a:rPr sz="1500" dirty="0">
                <a:latin typeface="Cambria"/>
                <a:cs typeface="Cambria"/>
              </a:rPr>
              <a:t>bank-bank</a:t>
            </a:r>
            <a:endParaRPr sz="1500">
              <a:latin typeface="Cambria"/>
              <a:cs typeface="Cambria"/>
            </a:endParaRPr>
          </a:p>
          <a:p>
            <a:pPr marL="12700" marR="362585">
              <a:lnSpc>
                <a:spcPts val="1580"/>
              </a:lnSpc>
              <a:spcBef>
                <a:spcPts val="5"/>
              </a:spcBef>
            </a:pPr>
            <a:r>
              <a:rPr sz="1500" dirty="0">
                <a:latin typeface="Cambria"/>
                <a:cs typeface="Cambria"/>
              </a:rPr>
              <a:t>yang termasuk </a:t>
            </a:r>
            <a:r>
              <a:rPr sz="1500" spc="5" dirty="0">
                <a:latin typeface="Cambria"/>
                <a:cs typeface="Cambria"/>
              </a:rPr>
              <a:t>dalam </a:t>
            </a:r>
            <a:r>
              <a:rPr sz="1500" dirty="0">
                <a:latin typeface="Cambria"/>
                <a:cs typeface="Cambria"/>
              </a:rPr>
              <a:t>D-SIBs serta  bank –bank </a:t>
            </a:r>
            <a:r>
              <a:rPr sz="1500" spc="5" dirty="0">
                <a:latin typeface="Cambria"/>
                <a:cs typeface="Cambria"/>
              </a:rPr>
              <a:t>lain dalam </a:t>
            </a:r>
            <a:r>
              <a:rPr sz="1500" spc="-5" dirty="0">
                <a:latin typeface="Cambria"/>
                <a:cs typeface="Cambria"/>
              </a:rPr>
              <a:t>kaitannya  </a:t>
            </a:r>
            <a:r>
              <a:rPr sz="1500" dirty="0">
                <a:latin typeface="Cambria"/>
                <a:cs typeface="Cambria"/>
              </a:rPr>
              <a:t>dengan pelaksanaan</a:t>
            </a:r>
            <a:r>
              <a:rPr sz="1500" spc="170" dirty="0">
                <a:latin typeface="Cambria"/>
                <a:cs typeface="Cambria"/>
              </a:rPr>
              <a:t> </a:t>
            </a:r>
            <a:r>
              <a:rPr sz="1500" dirty="0">
                <a:latin typeface="Cambria"/>
                <a:cs typeface="Cambria"/>
              </a:rPr>
              <a:t>mandat</a:t>
            </a:r>
            <a:endParaRPr sz="1500">
              <a:latin typeface="Cambria"/>
              <a:cs typeface="Cambria"/>
            </a:endParaRPr>
          </a:p>
          <a:p>
            <a:pPr marL="12700">
              <a:lnSpc>
                <a:spcPts val="1570"/>
              </a:lnSpc>
            </a:pPr>
            <a:r>
              <a:rPr sz="1500" dirty="0">
                <a:latin typeface="Cambria"/>
                <a:cs typeface="Cambria"/>
              </a:rPr>
              <a:t>makroprudensial</a:t>
            </a:r>
            <a:r>
              <a:rPr sz="1500" spc="175" dirty="0">
                <a:latin typeface="Cambria"/>
                <a:cs typeface="Cambria"/>
              </a:rPr>
              <a:t> </a:t>
            </a:r>
            <a:r>
              <a:rPr sz="1500" dirty="0">
                <a:latin typeface="Cambria"/>
                <a:cs typeface="Cambria"/>
              </a:rPr>
              <a:t>BI.</a:t>
            </a:r>
            <a:endParaRPr sz="1500">
              <a:latin typeface="Cambria"/>
              <a:cs typeface="Cambria"/>
            </a:endParaRPr>
          </a:p>
        </p:txBody>
      </p:sp>
      <p:sp>
        <p:nvSpPr>
          <p:cNvPr id="15" name="object 18"/>
          <p:cNvSpPr/>
          <p:nvPr/>
        </p:nvSpPr>
        <p:spPr>
          <a:xfrm>
            <a:off x="1955038" y="914400"/>
            <a:ext cx="4272280" cy="774065"/>
          </a:xfrm>
          <a:custGeom>
            <a:avLst/>
            <a:gdLst/>
            <a:ahLst/>
            <a:cxnLst/>
            <a:rect l="l" t="t" r="r" b="b"/>
            <a:pathLst>
              <a:path w="4272280" h="774064">
                <a:moveTo>
                  <a:pt x="4194556" y="0"/>
                </a:moveTo>
                <a:lnTo>
                  <a:pt x="77343" y="0"/>
                </a:lnTo>
                <a:lnTo>
                  <a:pt x="47255" y="6084"/>
                </a:lnTo>
                <a:lnTo>
                  <a:pt x="22669" y="22669"/>
                </a:lnTo>
                <a:lnTo>
                  <a:pt x="6084" y="47255"/>
                </a:lnTo>
                <a:lnTo>
                  <a:pt x="0" y="77342"/>
                </a:lnTo>
                <a:lnTo>
                  <a:pt x="0" y="696213"/>
                </a:lnTo>
                <a:lnTo>
                  <a:pt x="6084" y="726301"/>
                </a:lnTo>
                <a:lnTo>
                  <a:pt x="22669" y="750887"/>
                </a:lnTo>
                <a:lnTo>
                  <a:pt x="47255" y="767472"/>
                </a:lnTo>
                <a:lnTo>
                  <a:pt x="77343" y="773557"/>
                </a:lnTo>
                <a:lnTo>
                  <a:pt x="4194556" y="773557"/>
                </a:lnTo>
                <a:lnTo>
                  <a:pt x="4224643" y="767472"/>
                </a:lnTo>
                <a:lnTo>
                  <a:pt x="4249229" y="750887"/>
                </a:lnTo>
                <a:lnTo>
                  <a:pt x="4265814" y="726301"/>
                </a:lnTo>
                <a:lnTo>
                  <a:pt x="4271899" y="696213"/>
                </a:lnTo>
                <a:lnTo>
                  <a:pt x="4271899" y="77342"/>
                </a:lnTo>
                <a:lnTo>
                  <a:pt x="4265814" y="47255"/>
                </a:lnTo>
                <a:lnTo>
                  <a:pt x="4249229" y="22669"/>
                </a:lnTo>
                <a:lnTo>
                  <a:pt x="4224643" y="6084"/>
                </a:lnTo>
                <a:lnTo>
                  <a:pt x="4194556" y="0"/>
                </a:lnTo>
                <a:close/>
              </a:path>
            </a:pathLst>
          </a:custGeom>
          <a:solidFill>
            <a:srgbClr val="99CCFF"/>
          </a:solidFill>
        </p:spPr>
        <p:txBody>
          <a:bodyPr wrap="square" lIns="0" tIns="0" rIns="0" bIns="0" rtlCol="0"/>
          <a:lstStyle/>
          <a:p>
            <a:endParaRPr/>
          </a:p>
        </p:txBody>
      </p:sp>
      <p:sp>
        <p:nvSpPr>
          <p:cNvPr id="16" name="object 19"/>
          <p:cNvSpPr/>
          <p:nvPr/>
        </p:nvSpPr>
        <p:spPr>
          <a:xfrm>
            <a:off x="3978909" y="1759076"/>
            <a:ext cx="234315" cy="201930"/>
          </a:xfrm>
          <a:custGeom>
            <a:avLst/>
            <a:gdLst/>
            <a:ahLst/>
            <a:cxnLst/>
            <a:rect l="l" t="t" r="r" b="b"/>
            <a:pathLst>
              <a:path w="234314" h="201930">
                <a:moveTo>
                  <a:pt x="187070" y="0"/>
                </a:moveTo>
                <a:lnTo>
                  <a:pt x="187070" y="100964"/>
                </a:lnTo>
                <a:lnTo>
                  <a:pt x="233806" y="100964"/>
                </a:lnTo>
                <a:lnTo>
                  <a:pt x="116966" y="201802"/>
                </a:lnTo>
                <a:lnTo>
                  <a:pt x="0" y="100964"/>
                </a:lnTo>
                <a:lnTo>
                  <a:pt x="46862" y="100964"/>
                </a:lnTo>
                <a:lnTo>
                  <a:pt x="46862" y="0"/>
                </a:lnTo>
                <a:lnTo>
                  <a:pt x="187070" y="0"/>
                </a:lnTo>
                <a:close/>
              </a:path>
            </a:pathLst>
          </a:custGeom>
          <a:ln w="9525">
            <a:solidFill>
              <a:srgbClr val="404040"/>
            </a:solidFill>
          </a:ln>
        </p:spPr>
        <p:txBody>
          <a:bodyPr wrap="square" lIns="0" tIns="0" rIns="0" bIns="0" rtlCol="0"/>
          <a:lstStyle/>
          <a:p>
            <a:endParaRPr/>
          </a:p>
        </p:txBody>
      </p:sp>
      <p:sp>
        <p:nvSpPr>
          <p:cNvPr id="17" name="object 20"/>
          <p:cNvSpPr/>
          <p:nvPr/>
        </p:nvSpPr>
        <p:spPr>
          <a:xfrm>
            <a:off x="2315972" y="2115820"/>
            <a:ext cx="3550285" cy="594360"/>
          </a:xfrm>
          <a:custGeom>
            <a:avLst/>
            <a:gdLst/>
            <a:ahLst/>
            <a:cxnLst/>
            <a:rect l="l" t="t" r="r" b="b"/>
            <a:pathLst>
              <a:path w="3550285" h="594360">
                <a:moveTo>
                  <a:pt x="3490594" y="0"/>
                </a:moveTo>
                <a:lnTo>
                  <a:pt x="59435" y="0"/>
                </a:lnTo>
                <a:lnTo>
                  <a:pt x="36325" y="4661"/>
                </a:lnTo>
                <a:lnTo>
                  <a:pt x="17430" y="17383"/>
                </a:lnTo>
                <a:lnTo>
                  <a:pt x="4679" y="36272"/>
                </a:lnTo>
                <a:lnTo>
                  <a:pt x="0" y="59435"/>
                </a:lnTo>
                <a:lnTo>
                  <a:pt x="0" y="534796"/>
                </a:lnTo>
                <a:lnTo>
                  <a:pt x="4679" y="557960"/>
                </a:lnTo>
                <a:lnTo>
                  <a:pt x="17430" y="576849"/>
                </a:lnTo>
                <a:lnTo>
                  <a:pt x="36325" y="589571"/>
                </a:lnTo>
                <a:lnTo>
                  <a:pt x="59435" y="594232"/>
                </a:lnTo>
                <a:lnTo>
                  <a:pt x="3490594" y="594232"/>
                </a:lnTo>
                <a:lnTo>
                  <a:pt x="3513705" y="589571"/>
                </a:lnTo>
                <a:lnTo>
                  <a:pt x="3532600" y="576849"/>
                </a:lnTo>
                <a:lnTo>
                  <a:pt x="3545351" y="557960"/>
                </a:lnTo>
                <a:lnTo>
                  <a:pt x="3550030" y="534796"/>
                </a:lnTo>
                <a:lnTo>
                  <a:pt x="3550030" y="59435"/>
                </a:lnTo>
                <a:lnTo>
                  <a:pt x="3545351" y="36272"/>
                </a:lnTo>
                <a:lnTo>
                  <a:pt x="3532600" y="17383"/>
                </a:lnTo>
                <a:lnTo>
                  <a:pt x="3513705" y="4661"/>
                </a:lnTo>
                <a:lnTo>
                  <a:pt x="3490594" y="0"/>
                </a:lnTo>
                <a:close/>
              </a:path>
            </a:pathLst>
          </a:custGeom>
          <a:solidFill>
            <a:srgbClr val="99CCFF"/>
          </a:solidFill>
        </p:spPr>
        <p:txBody>
          <a:bodyPr wrap="square" lIns="0" tIns="0" rIns="0" bIns="0" rtlCol="0"/>
          <a:lstStyle/>
          <a:p>
            <a:endParaRPr/>
          </a:p>
        </p:txBody>
      </p:sp>
      <p:sp>
        <p:nvSpPr>
          <p:cNvPr id="18" name="object 21"/>
          <p:cNvSpPr/>
          <p:nvPr/>
        </p:nvSpPr>
        <p:spPr>
          <a:xfrm>
            <a:off x="2315972" y="2115820"/>
            <a:ext cx="3550285" cy="594360"/>
          </a:xfrm>
          <a:custGeom>
            <a:avLst/>
            <a:gdLst/>
            <a:ahLst/>
            <a:cxnLst/>
            <a:rect l="l" t="t" r="r" b="b"/>
            <a:pathLst>
              <a:path w="3550285" h="594360">
                <a:moveTo>
                  <a:pt x="0" y="59435"/>
                </a:moveTo>
                <a:lnTo>
                  <a:pt x="4679" y="36272"/>
                </a:lnTo>
                <a:lnTo>
                  <a:pt x="17430" y="17383"/>
                </a:lnTo>
                <a:lnTo>
                  <a:pt x="36325" y="4661"/>
                </a:lnTo>
                <a:lnTo>
                  <a:pt x="59435" y="0"/>
                </a:lnTo>
                <a:lnTo>
                  <a:pt x="3490594" y="0"/>
                </a:lnTo>
                <a:lnTo>
                  <a:pt x="3513705" y="4661"/>
                </a:lnTo>
                <a:lnTo>
                  <a:pt x="3532600" y="17383"/>
                </a:lnTo>
                <a:lnTo>
                  <a:pt x="3545351" y="36272"/>
                </a:lnTo>
                <a:lnTo>
                  <a:pt x="3550030" y="59435"/>
                </a:lnTo>
                <a:lnTo>
                  <a:pt x="3550030" y="534796"/>
                </a:lnTo>
                <a:lnTo>
                  <a:pt x="3545351" y="557960"/>
                </a:lnTo>
                <a:lnTo>
                  <a:pt x="3532600" y="576849"/>
                </a:lnTo>
                <a:lnTo>
                  <a:pt x="3513705" y="589571"/>
                </a:lnTo>
                <a:lnTo>
                  <a:pt x="3490594" y="594232"/>
                </a:lnTo>
                <a:lnTo>
                  <a:pt x="59435" y="594232"/>
                </a:lnTo>
                <a:lnTo>
                  <a:pt x="36325" y="589571"/>
                </a:lnTo>
                <a:lnTo>
                  <a:pt x="17430" y="576849"/>
                </a:lnTo>
                <a:lnTo>
                  <a:pt x="4679" y="557960"/>
                </a:lnTo>
                <a:lnTo>
                  <a:pt x="0" y="534796"/>
                </a:lnTo>
                <a:lnTo>
                  <a:pt x="0" y="59435"/>
                </a:lnTo>
                <a:close/>
              </a:path>
            </a:pathLst>
          </a:custGeom>
          <a:ln w="12700">
            <a:solidFill>
              <a:srgbClr val="585858"/>
            </a:solidFill>
          </a:ln>
        </p:spPr>
        <p:txBody>
          <a:bodyPr wrap="square" lIns="0" tIns="0" rIns="0" bIns="0" rtlCol="0"/>
          <a:lstStyle/>
          <a:p>
            <a:endParaRPr/>
          </a:p>
        </p:txBody>
      </p:sp>
      <p:sp>
        <p:nvSpPr>
          <p:cNvPr id="19" name="object 22"/>
          <p:cNvSpPr txBox="1"/>
          <p:nvPr/>
        </p:nvSpPr>
        <p:spPr>
          <a:xfrm>
            <a:off x="2466213" y="1000378"/>
            <a:ext cx="3251200" cy="1661795"/>
          </a:xfrm>
          <a:prstGeom prst="rect">
            <a:avLst/>
          </a:prstGeom>
        </p:spPr>
        <p:txBody>
          <a:bodyPr vert="horz" wrap="square" lIns="0" tIns="0" rIns="0" bIns="0" rtlCol="0">
            <a:spAutoFit/>
          </a:bodyPr>
          <a:lstStyle/>
          <a:p>
            <a:pPr marL="12065" marR="5080" indent="-1905" algn="ctr">
              <a:lnSpc>
                <a:spcPts val="2310"/>
              </a:lnSpc>
            </a:pPr>
            <a:r>
              <a:rPr sz="1800" b="1" dirty="0">
                <a:latin typeface="Cambria"/>
                <a:cs typeface="Cambria"/>
              </a:rPr>
              <a:t>UU </a:t>
            </a:r>
            <a:r>
              <a:rPr sz="1800" b="1" spc="-5" dirty="0">
                <a:latin typeface="Cambria"/>
                <a:cs typeface="Cambria"/>
              </a:rPr>
              <a:t>No 21 </a:t>
            </a:r>
            <a:r>
              <a:rPr sz="1800" b="1" spc="-30" dirty="0">
                <a:latin typeface="Cambria"/>
                <a:cs typeface="Cambria"/>
              </a:rPr>
              <a:t>Tahun </a:t>
            </a:r>
            <a:r>
              <a:rPr sz="1800" b="1" spc="-15" dirty="0">
                <a:latin typeface="Cambria"/>
                <a:cs typeface="Cambria"/>
              </a:rPr>
              <a:t>2011 </a:t>
            </a:r>
            <a:r>
              <a:rPr sz="1800" b="1" spc="-10" dirty="0">
                <a:latin typeface="Cambria"/>
                <a:cs typeface="Cambria"/>
              </a:rPr>
              <a:t>tentang  Otoritas </a:t>
            </a:r>
            <a:r>
              <a:rPr sz="1800" b="1" spc="-5" dirty="0">
                <a:latin typeface="Cambria"/>
                <a:cs typeface="Cambria"/>
              </a:rPr>
              <a:t>Jasa </a:t>
            </a:r>
            <a:r>
              <a:rPr sz="1800" b="1" spc="-10" dirty="0">
                <a:latin typeface="Cambria"/>
                <a:cs typeface="Cambria"/>
              </a:rPr>
              <a:t>Keuangan</a:t>
            </a:r>
            <a:r>
              <a:rPr sz="1800" b="1" spc="-20" dirty="0">
                <a:latin typeface="Cambria"/>
                <a:cs typeface="Cambria"/>
              </a:rPr>
              <a:t> </a:t>
            </a:r>
            <a:r>
              <a:rPr sz="1800" b="1" dirty="0">
                <a:latin typeface="Cambria"/>
                <a:cs typeface="Cambria"/>
              </a:rPr>
              <a:t>(OJK</a:t>
            </a:r>
            <a:r>
              <a:rPr sz="2000" b="1" dirty="0">
                <a:latin typeface="Cambria"/>
                <a:cs typeface="Cambria"/>
              </a:rPr>
              <a:t>)</a:t>
            </a:r>
            <a:endParaRPr sz="2000">
              <a:latin typeface="Cambria"/>
              <a:cs typeface="Cambria"/>
            </a:endParaRPr>
          </a:p>
          <a:p>
            <a:pPr>
              <a:lnSpc>
                <a:spcPct val="100000"/>
              </a:lnSpc>
            </a:pPr>
            <a:endParaRPr sz="2000">
              <a:latin typeface="Times New Roman"/>
              <a:cs typeface="Times New Roman"/>
            </a:endParaRPr>
          </a:p>
          <a:p>
            <a:pPr>
              <a:lnSpc>
                <a:spcPct val="100000"/>
              </a:lnSpc>
              <a:spcBef>
                <a:spcPts val="45"/>
              </a:spcBef>
            </a:pPr>
            <a:endParaRPr sz="1700">
              <a:latin typeface="Times New Roman"/>
              <a:cs typeface="Times New Roman"/>
            </a:endParaRPr>
          </a:p>
          <a:p>
            <a:pPr algn="ctr">
              <a:lnSpc>
                <a:spcPts val="2039"/>
              </a:lnSpc>
            </a:pPr>
            <a:r>
              <a:rPr sz="1800" dirty="0">
                <a:latin typeface="Cambria"/>
                <a:cs typeface="Cambria"/>
              </a:rPr>
              <a:t>Bank Indonesia </a:t>
            </a:r>
            <a:r>
              <a:rPr sz="1800" spc="-5" dirty="0">
                <a:latin typeface="Cambria"/>
                <a:cs typeface="Cambria"/>
              </a:rPr>
              <a:t>memiliki</a:t>
            </a:r>
            <a:r>
              <a:rPr sz="1800" spc="-75" dirty="0">
                <a:latin typeface="Cambria"/>
                <a:cs typeface="Cambria"/>
              </a:rPr>
              <a:t> </a:t>
            </a:r>
            <a:r>
              <a:rPr sz="1800" dirty="0">
                <a:latin typeface="Cambria"/>
                <a:cs typeface="Cambria"/>
              </a:rPr>
              <a:t>mandat</a:t>
            </a:r>
            <a:endParaRPr sz="1800">
              <a:latin typeface="Cambria"/>
              <a:cs typeface="Cambria"/>
            </a:endParaRPr>
          </a:p>
          <a:p>
            <a:pPr algn="ctr">
              <a:lnSpc>
                <a:spcPts val="2039"/>
              </a:lnSpc>
            </a:pPr>
            <a:r>
              <a:rPr sz="1800" spc="-5" dirty="0">
                <a:latin typeface="Cambria"/>
                <a:cs typeface="Cambria"/>
              </a:rPr>
              <a:t>makroprudensial</a:t>
            </a:r>
            <a:endParaRPr sz="1800">
              <a:latin typeface="Cambria"/>
              <a:cs typeface="Cambria"/>
            </a:endParaRPr>
          </a:p>
        </p:txBody>
      </p:sp>
    </p:spTree>
    <p:extLst>
      <p:ext uri="{BB962C8B-B14F-4D97-AF65-F5344CB8AC3E}">
        <p14:creationId xmlns:p14="http://schemas.microsoft.com/office/powerpoint/2010/main" val="531293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6"/>
          <p:cNvSpPr/>
          <p:nvPr/>
        </p:nvSpPr>
        <p:spPr>
          <a:xfrm>
            <a:off x="1828800" y="666623"/>
            <a:ext cx="5562600" cy="1162685"/>
          </a:xfrm>
          <a:custGeom>
            <a:avLst/>
            <a:gdLst/>
            <a:ahLst/>
            <a:cxnLst/>
            <a:rect l="l" t="t" r="r" b="b"/>
            <a:pathLst>
              <a:path w="5562600" h="1162685">
                <a:moveTo>
                  <a:pt x="2781300" y="0"/>
                </a:moveTo>
                <a:lnTo>
                  <a:pt x="2560473" y="1804"/>
                </a:lnTo>
                <a:lnTo>
                  <a:pt x="2487884" y="3194"/>
                </a:lnTo>
                <a:lnTo>
                  <a:pt x="2415846" y="4970"/>
                </a:lnTo>
                <a:lnTo>
                  <a:pt x="2344381" y="7126"/>
                </a:lnTo>
                <a:lnTo>
                  <a:pt x="2273515" y="9659"/>
                </a:lnTo>
                <a:lnTo>
                  <a:pt x="2203270" y="12563"/>
                </a:lnTo>
                <a:lnTo>
                  <a:pt x="2133672" y="15832"/>
                </a:lnTo>
                <a:lnTo>
                  <a:pt x="1996511" y="23448"/>
                </a:lnTo>
                <a:lnTo>
                  <a:pt x="1928995" y="27785"/>
                </a:lnTo>
                <a:lnTo>
                  <a:pt x="1862222" y="32468"/>
                </a:lnTo>
                <a:lnTo>
                  <a:pt x="1796215" y="37491"/>
                </a:lnTo>
                <a:lnTo>
                  <a:pt x="1730998" y="42850"/>
                </a:lnTo>
                <a:lnTo>
                  <a:pt x="1666596" y="48540"/>
                </a:lnTo>
                <a:lnTo>
                  <a:pt x="1603032" y="54555"/>
                </a:lnTo>
                <a:lnTo>
                  <a:pt x="1540331" y="60892"/>
                </a:lnTo>
                <a:lnTo>
                  <a:pt x="1478516" y="67544"/>
                </a:lnTo>
                <a:lnTo>
                  <a:pt x="1357641" y="81774"/>
                </a:lnTo>
                <a:lnTo>
                  <a:pt x="1240601" y="97208"/>
                </a:lnTo>
                <a:lnTo>
                  <a:pt x="1127587" y="113803"/>
                </a:lnTo>
                <a:lnTo>
                  <a:pt x="1018792" y="131521"/>
                </a:lnTo>
                <a:lnTo>
                  <a:pt x="914407" y="150322"/>
                </a:lnTo>
                <a:lnTo>
                  <a:pt x="814625" y="170164"/>
                </a:lnTo>
                <a:lnTo>
                  <a:pt x="766520" y="180463"/>
                </a:lnTo>
                <a:lnTo>
                  <a:pt x="719639" y="191008"/>
                </a:lnTo>
                <a:lnTo>
                  <a:pt x="674004" y="201793"/>
                </a:lnTo>
                <a:lnTo>
                  <a:pt x="629639" y="212813"/>
                </a:lnTo>
                <a:lnTo>
                  <a:pt x="586570" y="224064"/>
                </a:lnTo>
                <a:lnTo>
                  <a:pt x="544820" y="235541"/>
                </a:lnTo>
                <a:lnTo>
                  <a:pt x="504413" y="247237"/>
                </a:lnTo>
                <a:lnTo>
                  <a:pt x="465372" y="259149"/>
                </a:lnTo>
                <a:lnTo>
                  <a:pt x="427723" y="271272"/>
                </a:lnTo>
                <a:lnTo>
                  <a:pt x="391489" y="283599"/>
                </a:lnTo>
                <a:lnTo>
                  <a:pt x="323362" y="308851"/>
                </a:lnTo>
                <a:lnTo>
                  <a:pt x="261183" y="334863"/>
                </a:lnTo>
                <a:lnTo>
                  <a:pt x="205145" y="361596"/>
                </a:lnTo>
                <a:lnTo>
                  <a:pt x="155440" y="389010"/>
                </a:lnTo>
                <a:lnTo>
                  <a:pt x="112261" y="417065"/>
                </a:lnTo>
                <a:lnTo>
                  <a:pt x="75798" y="445720"/>
                </a:lnTo>
                <a:lnTo>
                  <a:pt x="46245" y="474936"/>
                </a:lnTo>
                <a:lnTo>
                  <a:pt x="15292" y="519722"/>
                </a:lnTo>
                <a:lnTo>
                  <a:pt x="967" y="565544"/>
                </a:lnTo>
                <a:lnTo>
                  <a:pt x="0" y="581025"/>
                </a:lnTo>
                <a:lnTo>
                  <a:pt x="967" y="596505"/>
                </a:lnTo>
                <a:lnTo>
                  <a:pt x="15292" y="642328"/>
                </a:lnTo>
                <a:lnTo>
                  <a:pt x="46245" y="687118"/>
                </a:lnTo>
                <a:lnTo>
                  <a:pt x="75798" y="716336"/>
                </a:lnTo>
                <a:lnTo>
                  <a:pt x="112261" y="744995"/>
                </a:lnTo>
                <a:lnTo>
                  <a:pt x="155440" y="773053"/>
                </a:lnTo>
                <a:lnTo>
                  <a:pt x="205145" y="800472"/>
                </a:lnTo>
                <a:lnTo>
                  <a:pt x="261183" y="827210"/>
                </a:lnTo>
                <a:lnTo>
                  <a:pt x="323362" y="853227"/>
                </a:lnTo>
                <a:lnTo>
                  <a:pt x="391489" y="878484"/>
                </a:lnTo>
                <a:lnTo>
                  <a:pt x="427723" y="890814"/>
                </a:lnTo>
                <a:lnTo>
                  <a:pt x="465372" y="902939"/>
                </a:lnTo>
                <a:lnTo>
                  <a:pt x="504413" y="914854"/>
                </a:lnTo>
                <a:lnTo>
                  <a:pt x="544820" y="926554"/>
                </a:lnTo>
                <a:lnTo>
                  <a:pt x="586570" y="938033"/>
                </a:lnTo>
                <a:lnTo>
                  <a:pt x="629639" y="949287"/>
                </a:lnTo>
                <a:lnTo>
                  <a:pt x="674004" y="960311"/>
                </a:lnTo>
                <a:lnTo>
                  <a:pt x="719639" y="971099"/>
                </a:lnTo>
                <a:lnTo>
                  <a:pt x="766520" y="981647"/>
                </a:lnTo>
                <a:lnTo>
                  <a:pt x="814625" y="991949"/>
                </a:lnTo>
                <a:lnTo>
                  <a:pt x="863929" y="1002001"/>
                </a:lnTo>
                <a:lnTo>
                  <a:pt x="966036" y="1021333"/>
                </a:lnTo>
                <a:lnTo>
                  <a:pt x="1072650" y="1039603"/>
                </a:lnTo>
                <a:lnTo>
                  <a:pt x="1183579" y="1056771"/>
                </a:lnTo>
                <a:lnTo>
                  <a:pt x="1298630" y="1072796"/>
                </a:lnTo>
                <a:lnTo>
                  <a:pt x="1417611" y="1087639"/>
                </a:lnTo>
                <a:lnTo>
                  <a:pt x="1540331" y="1101258"/>
                </a:lnTo>
                <a:lnTo>
                  <a:pt x="1730998" y="1119307"/>
                </a:lnTo>
                <a:lnTo>
                  <a:pt x="1928995" y="1134378"/>
                </a:lnTo>
                <a:lnTo>
                  <a:pt x="2133672" y="1146337"/>
                </a:lnTo>
                <a:lnTo>
                  <a:pt x="2344381" y="1155046"/>
                </a:lnTo>
                <a:lnTo>
                  <a:pt x="2560473" y="1160371"/>
                </a:lnTo>
                <a:lnTo>
                  <a:pt x="2781300" y="1162177"/>
                </a:lnTo>
                <a:lnTo>
                  <a:pt x="2855394" y="1161974"/>
                </a:lnTo>
                <a:lnTo>
                  <a:pt x="2929011" y="1161371"/>
                </a:lnTo>
                <a:lnTo>
                  <a:pt x="3002126" y="1160371"/>
                </a:lnTo>
                <a:lnTo>
                  <a:pt x="3074715" y="1158981"/>
                </a:lnTo>
                <a:lnTo>
                  <a:pt x="3146753" y="1157204"/>
                </a:lnTo>
                <a:lnTo>
                  <a:pt x="3218218" y="1155046"/>
                </a:lnTo>
                <a:lnTo>
                  <a:pt x="3289084" y="1152512"/>
                </a:lnTo>
                <a:lnTo>
                  <a:pt x="3359329" y="1149608"/>
                </a:lnTo>
                <a:lnTo>
                  <a:pt x="3428927" y="1146337"/>
                </a:lnTo>
                <a:lnTo>
                  <a:pt x="3497855" y="1142705"/>
                </a:lnTo>
                <a:lnTo>
                  <a:pt x="3566088" y="1138717"/>
                </a:lnTo>
                <a:lnTo>
                  <a:pt x="3633604" y="1134378"/>
                </a:lnTo>
                <a:lnTo>
                  <a:pt x="3700377" y="1129694"/>
                </a:lnTo>
                <a:lnTo>
                  <a:pt x="3766384" y="1124668"/>
                </a:lnTo>
                <a:lnTo>
                  <a:pt x="3831601" y="1119307"/>
                </a:lnTo>
                <a:lnTo>
                  <a:pt x="3896003" y="1113615"/>
                </a:lnTo>
                <a:lnTo>
                  <a:pt x="3959567" y="1107597"/>
                </a:lnTo>
                <a:lnTo>
                  <a:pt x="4022268" y="1101258"/>
                </a:lnTo>
                <a:lnTo>
                  <a:pt x="4084083" y="1094604"/>
                </a:lnTo>
                <a:lnTo>
                  <a:pt x="4144988" y="1087639"/>
                </a:lnTo>
                <a:lnTo>
                  <a:pt x="4204958" y="1080368"/>
                </a:lnTo>
                <a:lnTo>
                  <a:pt x="4263969" y="1072796"/>
                </a:lnTo>
                <a:lnTo>
                  <a:pt x="4321998" y="1064929"/>
                </a:lnTo>
                <a:lnTo>
                  <a:pt x="4379020" y="1056771"/>
                </a:lnTo>
                <a:lnTo>
                  <a:pt x="4435012" y="1048327"/>
                </a:lnTo>
                <a:lnTo>
                  <a:pt x="4489949" y="1039603"/>
                </a:lnTo>
                <a:lnTo>
                  <a:pt x="4543807" y="1030603"/>
                </a:lnTo>
                <a:lnTo>
                  <a:pt x="4648192" y="1011797"/>
                </a:lnTo>
                <a:lnTo>
                  <a:pt x="4747974" y="991949"/>
                </a:lnTo>
                <a:lnTo>
                  <a:pt x="4796079" y="981647"/>
                </a:lnTo>
                <a:lnTo>
                  <a:pt x="4842960" y="971099"/>
                </a:lnTo>
                <a:lnTo>
                  <a:pt x="4888595" y="960311"/>
                </a:lnTo>
                <a:lnTo>
                  <a:pt x="4932960" y="949287"/>
                </a:lnTo>
                <a:lnTo>
                  <a:pt x="4976029" y="938033"/>
                </a:lnTo>
                <a:lnTo>
                  <a:pt x="5017779" y="926554"/>
                </a:lnTo>
                <a:lnTo>
                  <a:pt x="5058186" y="914854"/>
                </a:lnTo>
                <a:lnTo>
                  <a:pt x="5097227" y="902939"/>
                </a:lnTo>
                <a:lnTo>
                  <a:pt x="5134876" y="890814"/>
                </a:lnTo>
                <a:lnTo>
                  <a:pt x="5171110" y="878484"/>
                </a:lnTo>
                <a:lnTo>
                  <a:pt x="5239237" y="853227"/>
                </a:lnTo>
                <a:lnTo>
                  <a:pt x="5301416" y="827210"/>
                </a:lnTo>
                <a:lnTo>
                  <a:pt x="5357454" y="800472"/>
                </a:lnTo>
                <a:lnTo>
                  <a:pt x="5407159" y="773053"/>
                </a:lnTo>
                <a:lnTo>
                  <a:pt x="5450338" y="744995"/>
                </a:lnTo>
                <a:lnTo>
                  <a:pt x="5486801" y="716336"/>
                </a:lnTo>
                <a:lnTo>
                  <a:pt x="5516354" y="687118"/>
                </a:lnTo>
                <a:lnTo>
                  <a:pt x="5547307" y="642328"/>
                </a:lnTo>
                <a:lnTo>
                  <a:pt x="5561632" y="596505"/>
                </a:lnTo>
                <a:lnTo>
                  <a:pt x="5562600" y="581025"/>
                </a:lnTo>
                <a:lnTo>
                  <a:pt x="5561632" y="565544"/>
                </a:lnTo>
                <a:lnTo>
                  <a:pt x="5547307" y="519722"/>
                </a:lnTo>
                <a:lnTo>
                  <a:pt x="5516354" y="474936"/>
                </a:lnTo>
                <a:lnTo>
                  <a:pt x="5486801" y="445720"/>
                </a:lnTo>
                <a:lnTo>
                  <a:pt x="5450338" y="417065"/>
                </a:lnTo>
                <a:lnTo>
                  <a:pt x="5407159" y="389010"/>
                </a:lnTo>
                <a:lnTo>
                  <a:pt x="5357454" y="361596"/>
                </a:lnTo>
                <a:lnTo>
                  <a:pt x="5301416" y="334863"/>
                </a:lnTo>
                <a:lnTo>
                  <a:pt x="5239237" y="308851"/>
                </a:lnTo>
                <a:lnTo>
                  <a:pt x="5171110" y="283599"/>
                </a:lnTo>
                <a:lnTo>
                  <a:pt x="5134876" y="271272"/>
                </a:lnTo>
                <a:lnTo>
                  <a:pt x="5097227" y="259149"/>
                </a:lnTo>
                <a:lnTo>
                  <a:pt x="5058186" y="247237"/>
                </a:lnTo>
                <a:lnTo>
                  <a:pt x="5017779" y="235541"/>
                </a:lnTo>
                <a:lnTo>
                  <a:pt x="4976029" y="224064"/>
                </a:lnTo>
                <a:lnTo>
                  <a:pt x="4932960" y="212813"/>
                </a:lnTo>
                <a:lnTo>
                  <a:pt x="4888595" y="201793"/>
                </a:lnTo>
                <a:lnTo>
                  <a:pt x="4842960" y="191008"/>
                </a:lnTo>
                <a:lnTo>
                  <a:pt x="4796079" y="180463"/>
                </a:lnTo>
                <a:lnTo>
                  <a:pt x="4747974" y="170164"/>
                </a:lnTo>
                <a:lnTo>
                  <a:pt x="4648192" y="150322"/>
                </a:lnTo>
                <a:lnTo>
                  <a:pt x="4543807" y="131521"/>
                </a:lnTo>
                <a:lnTo>
                  <a:pt x="4435012" y="113803"/>
                </a:lnTo>
                <a:lnTo>
                  <a:pt x="4321998" y="97208"/>
                </a:lnTo>
                <a:lnTo>
                  <a:pt x="4204958" y="81774"/>
                </a:lnTo>
                <a:lnTo>
                  <a:pt x="4084083" y="67544"/>
                </a:lnTo>
                <a:lnTo>
                  <a:pt x="3896003" y="48540"/>
                </a:lnTo>
                <a:lnTo>
                  <a:pt x="3700377" y="32468"/>
                </a:lnTo>
                <a:lnTo>
                  <a:pt x="3497855" y="19462"/>
                </a:lnTo>
                <a:lnTo>
                  <a:pt x="3289084" y="9659"/>
                </a:lnTo>
                <a:lnTo>
                  <a:pt x="3074715" y="3194"/>
                </a:lnTo>
                <a:lnTo>
                  <a:pt x="2855394" y="202"/>
                </a:lnTo>
                <a:lnTo>
                  <a:pt x="2781300" y="0"/>
                </a:lnTo>
                <a:close/>
              </a:path>
            </a:pathLst>
          </a:custGeom>
          <a:solidFill>
            <a:srgbClr val="CC3300"/>
          </a:solidFill>
        </p:spPr>
        <p:txBody>
          <a:bodyPr wrap="square" lIns="0" tIns="0" rIns="0" bIns="0" rtlCol="0"/>
          <a:lstStyle/>
          <a:p>
            <a:endParaRPr/>
          </a:p>
        </p:txBody>
      </p:sp>
      <p:sp>
        <p:nvSpPr>
          <p:cNvPr id="3" name="object 7"/>
          <p:cNvSpPr txBox="1"/>
          <p:nvPr/>
        </p:nvSpPr>
        <p:spPr>
          <a:xfrm>
            <a:off x="2232151" y="854709"/>
            <a:ext cx="4909185" cy="833755"/>
          </a:xfrm>
          <a:prstGeom prst="rect">
            <a:avLst/>
          </a:prstGeom>
        </p:spPr>
        <p:txBody>
          <a:bodyPr vert="horz" wrap="square" lIns="0" tIns="0" rIns="0" bIns="0" rtlCol="0">
            <a:spAutoFit/>
          </a:bodyPr>
          <a:lstStyle/>
          <a:p>
            <a:pPr marL="12700" marR="5080" indent="716280">
              <a:lnSpc>
                <a:spcPct val="100000"/>
              </a:lnSpc>
            </a:pPr>
            <a:r>
              <a:rPr sz="1800" b="1" dirty="0">
                <a:solidFill>
                  <a:srgbClr val="FFFFFF"/>
                </a:solidFill>
                <a:latin typeface="Cambria"/>
                <a:cs typeface="Cambria"/>
              </a:rPr>
              <a:t>PBI </a:t>
            </a:r>
            <a:r>
              <a:rPr sz="1800" b="1" spc="-10" dirty="0">
                <a:solidFill>
                  <a:srgbClr val="FFFFFF"/>
                </a:solidFill>
                <a:latin typeface="Cambria"/>
                <a:cs typeface="Cambria"/>
              </a:rPr>
              <a:t>No. 16/11/PBI/2014 tentang  </a:t>
            </a:r>
            <a:r>
              <a:rPr sz="1800" b="1" spc="-15" dirty="0">
                <a:solidFill>
                  <a:srgbClr val="FFFFFF"/>
                </a:solidFill>
                <a:latin typeface="Cambria"/>
                <a:cs typeface="Cambria"/>
              </a:rPr>
              <a:t>Pengaturan </a:t>
            </a:r>
            <a:r>
              <a:rPr sz="1800" b="1" spc="-5" dirty="0">
                <a:solidFill>
                  <a:srgbClr val="FFFFFF"/>
                </a:solidFill>
                <a:latin typeface="Cambria"/>
                <a:cs typeface="Cambria"/>
              </a:rPr>
              <a:t>dan </a:t>
            </a:r>
            <a:r>
              <a:rPr sz="1800" b="1" spc="-20" dirty="0">
                <a:solidFill>
                  <a:srgbClr val="FFFFFF"/>
                </a:solidFill>
                <a:latin typeface="Cambria"/>
                <a:cs typeface="Cambria"/>
              </a:rPr>
              <a:t>Pengawasan</a:t>
            </a:r>
            <a:r>
              <a:rPr sz="1800" b="1" spc="-10" dirty="0">
                <a:solidFill>
                  <a:srgbClr val="FFFFFF"/>
                </a:solidFill>
                <a:latin typeface="Cambria"/>
                <a:cs typeface="Cambria"/>
              </a:rPr>
              <a:t> </a:t>
            </a:r>
            <a:r>
              <a:rPr sz="1800" b="1" spc="-5" dirty="0">
                <a:solidFill>
                  <a:srgbClr val="FFFFFF"/>
                </a:solidFill>
                <a:latin typeface="Cambria"/>
                <a:cs typeface="Cambria"/>
              </a:rPr>
              <a:t>Makroprudensial</a:t>
            </a:r>
            <a:endParaRPr sz="1800" dirty="0">
              <a:latin typeface="Cambria"/>
              <a:cs typeface="Cambria"/>
            </a:endParaRPr>
          </a:p>
          <a:p>
            <a:pPr marL="1478915">
              <a:lnSpc>
                <a:spcPct val="100000"/>
              </a:lnSpc>
            </a:pPr>
            <a:r>
              <a:rPr sz="1800" b="1" spc="-10" dirty="0">
                <a:solidFill>
                  <a:srgbClr val="FFFFFF"/>
                </a:solidFill>
                <a:latin typeface="Cambria"/>
                <a:cs typeface="Cambria"/>
              </a:rPr>
              <a:t>tanggal </a:t>
            </a:r>
            <a:r>
              <a:rPr sz="1800" b="1" dirty="0">
                <a:solidFill>
                  <a:srgbClr val="FFFFFF"/>
                </a:solidFill>
                <a:latin typeface="Cambria"/>
                <a:cs typeface="Cambria"/>
              </a:rPr>
              <a:t>1 </a:t>
            </a:r>
            <a:r>
              <a:rPr sz="1800" b="1" spc="-5" dirty="0">
                <a:solidFill>
                  <a:srgbClr val="FFFFFF"/>
                </a:solidFill>
                <a:latin typeface="Cambria"/>
                <a:cs typeface="Cambria"/>
              </a:rPr>
              <a:t>Juli</a:t>
            </a:r>
            <a:r>
              <a:rPr sz="1800" b="1" spc="-50" dirty="0">
                <a:solidFill>
                  <a:srgbClr val="FFFFFF"/>
                </a:solidFill>
                <a:latin typeface="Cambria"/>
                <a:cs typeface="Cambria"/>
              </a:rPr>
              <a:t> </a:t>
            </a:r>
            <a:r>
              <a:rPr sz="1800" b="1" spc="-15" dirty="0">
                <a:solidFill>
                  <a:srgbClr val="FFFFFF"/>
                </a:solidFill>
                <a:latin typeface="Cambria"/>
                <a:cs typeface="Cambria"/>
              </a:rPr>
              <a:t>2014</a:t>
            </a:r>
            <a:endParaRPr sz="1800" dirty="0">
              <a:latin typeface="Cambria"/>
              <a:cs typeface="Cambria"/>
            </a:endParaRPr>
          </a:p>
        </p:txBody>
      </p:sp>
      <p:sp>
        <p:nvSpPr>
          <p:cNvPr id="4" name="object 8"/>
          <p:cNvSpPr txBox="1"/>
          <p:nvPr/>
        </p:nvSpPr>
        <p:spPr>
          <a:xfrm>
            <a:off x="1219200" y="2286000"/>
            <a:ext cx="6848475" cy="609600"/>
          </a:xfrm>
          <a:prstGeom prst="rect">
            <a:avLst/>
          </a:prstGeom>
          <a:ln w="25400">
            <a:solidFill>
              <a:srgbClr val="800000"/>
            </a:solidFill>
          </a:ln>
        </p:spPr>
        <p:txBody>
          <a:bodyPr vert="horz" wrap="square" lIns="0" tIns="48895" rIns="0" bIns="0" rtlCol="0">
            <a:spAutoFit/>
          </a:bodyPr>
          <a:lstStyle/>
          <a:p>
            <a:pPr marL="426720">
              <a:lnSpc>
                <a:spcPct val="100000"/>
              </a:lnSpc>
              <a:spcBef>
                <a:spcPts val="385"/>
              </a:spcBef>
            </a:pPr>
            <a:r>
              <a:rPr sz="2200" b="1" spc="-15" dirty="0">
                <a:latin typeface="Cambria"/>
                <a:cs typeface="Cambria"/>
              </a:rPr>
              <a:t>Pengaturan </a:t>
            </a:r>
            <a:r>
              <a:rPr sz="2200" b="1" dirty="0">
                <a:latin typeface="Cambria"/>
                <a:cs typeface="Cambria"/>
              </a:rPr>
              <a:t>dan </a:t>
            </a:r>
            <a:r>
              <a:rPr sz="2200" b="1" spc="-20" dirty="0">
                <a:latin typeface="Cambria"/>
                <a:cs typeface="Cambria"/>
              </a:rPr>
              <a:t>Pengawasan</a:t>
            </a:r>
            <a:r>
              <a:rPr sz="2200" b="1" spc="-75" dirty="0">
                <a:latin typeface="Cambria"/>
                <a:cs typeface="Cambria"/>
              </a:rPr>
              <a:t> </a:t>
            </a:r>
            <a:r>
              <a:rPr sz="2200" b="1" spc="-5" dirty="0">
                <a:latin typeface="Cambria"/>
                <a:cs typeface="Cambria"/>
              </a:rPr>
              <a:t>Makroprudensial</a:t>
            </a:r>
            <a:endParaRPr sz="2200">
              <a:latin typeface="Cambria"/>
              <a:cs typeface="Cambria"/>
            </a:endParaRPr>
          </a:p>
        </p:txBody>
      </p:sp>
      <p:sp>
        <p:nvSpPr>
          <p:cNvPr id="5" name="object 9"/>
          <p:cNvSpPr/>
          <p:nvPr/>
        </p:nvSpPr>
        <p:spPr>
          <a:xfrm>
            <a:off x="2147697" y="3050413"/>
            <a:ext cx="381000" cy="457200"/>
          </a:xfrm>
          <a:custGeom>
            <a:avLst/>
            <a:gdLst/>
            <a:ahLst/>
            <a:cxnLst/>
            <a:rect l="l" t="t" r="r" b="b"/>
            <a:pathLst>
              <a:path w="381000" h="457200">
                <a:moveTo>
                  <a:pt x="381000" y="266700"/>
                </a:moveTo>
                <a:lnTo>
                  <a:pt x="0" y="266700"/>
                </a:lnTo>
                <a:lnTo>
                  <a:pt x="190500" y="457200"/>
                </a:lnTo>
                <a:lnTo>
                  <a:pt x="381000" y="266700"/>
                </a:lnTo>
                <a:close/>
              </a:path>
              <a:path w="381000" h="457200">
                <a:moveTo>
                  <a:pt x="285750" y="0"/>
                </a:moveTo>
                <a:lnTo>
                  <a:pt x="95250" y="0"/>
                </a:lnTo>
                <a:lnTo>
                  <a:pt x="95250" y="266700"/>
                </a:lnTo>
                <a:lnTo>
                  <a:pt x="285750" y="266700"/>
                </a:lnTo>
                <a:lnTo>
                  <a:pt x="285750" y="0"/>
                </a:lnTo>
                <a:close/>
              </a:path>
            </a:pathLst>
          </a:custGeom>
          <a:solidFill>
            <a:srgbClr val="FF9933"/>
          </a:solidFill>
        </p:spPr>
        <p:txBody>
          <a:bodyPr wrap="square" lIns="0" tIns="0" rIns="0" bIns="0" rtlCol="0"/>
          <a:lstStyle/>
          <a:p>
            <a:endParaRPr/>
          </a:p>
        </p:txBody>
      </p:sp>
      <p:sp>
        <p:nvSpPr>
          <p:cNvPr id="6" name="object 10"/>
          <p:cNvSpPr/>
          <p:nvPr/>
        </p:nvSpPr>
        <p:spPr>
          <a:xfrm>
            <a:off x="2147697" y="3050413"/>
            <a:ext cx="381000" cy="457200"/>
          </a:xfrm>
          <a:custGeom>
            <a:avLst/>
            <a:gdLst/>
            <a:ahLst/>
            <a:cxnLst/>
            <a:rect l="l" t="t" r="r" b="b"/>
            <a:pathLst>
              <a:path w="381000" h="457200">
                <a:moveTo>
                  <a:pt x="0" y="266700"/>
                </a:moveTo>
                <a:lnTo>
                  <a:pt x="95250" y="266700"/>
                </a:lnTo>
                <a:lnTo>
                  <a:pt x="95250" y="0"/>
                </a:lnTo>
                <a:lnTo>
                  <a:pt x="285750" y="0"/>
                </a:lnTo>
                <a:lnTo>
                  <a:pt x="285750" y="266700"/>
                </a:lnTo>
                <a:lnTo>
                  <a:pt x="381000" y="266700"/>
                </a:lnTo>
                <a:lnTo>
                  <a:pt x="190500" y="457200"/>
                </a:lnTo>
                <a:lnTo>
                  <a:pt x="0" y="266700"/>
                </a:lnTo>
                <a:close/>
              </a:path>
            </a:pathLst>
          </a:custGeom>
          <a:ln w="25400">
            <a:solidFill>
              <a:srgbClr val="000000"/>
            </a:solidFill>
          </a:ln>
        </p:spPr>
        <p:txBody>
          <a:bodyPr wrap="square" lIns="0" tIns="0" rIns="0" bIns="0" rtlCol="0"/>
          <a:lstStyle/>
          <a:p>
            <a:endParaRPr/>
          </a:p>
        </p:txBody>
      </p:sp>
      <p:sp>
        <p:nvSpPr>
          <p:cNvPr id="7" name="object 11"/>
          <p:cNvSpPr/>
          <p:nvPr/>
        </p:nvSpPr>
        <p:spPr>
          <a:xfrm>
            <a:off x="1361821" y="4241406"/>
            <a:ext cx="1828800" cy="1805939"/>
          </a:xfrm>
          <a:custGeom>
            <a:avLst/>
            <a:gdLst/>
            <a:ahLst/>
            <a:cxnLst/>
            <a:rect l="l" t="t" r="r" b="b"/>
            <a:pathLst>
              <a:path w="1828800" h="1805939">
                <a:moveTo>
                  <a:pt x="0" y="1805432"/>
                </a:moveTo>
                <a:lnTo>
                  <a:pt x="1828800" y="1805432"/>
                </a:lnTo>
                <a:lnTo>
                  <a:pt x="1828800" y="0"/>
                </a:lnTo>
                <a:lnTo>
                  <a:pt x="0" y="0"/>
                </a:lnTo>
                <a:lnTo>
                  <a:pt x="0" y="1805432"/>
                </a:lnTo>
                <a:close/>
              </a:path>
            </a:pathLst>
          </a:custGeom>
          <a:ln w="25400">
            <a:solidFill>
              <a:srgbClr val="800000"/>
            </a:solidFill>
          </a:ln>
        </p:spPr>
        <p:txBody>
          <a:bodyPr wrap="square" lIns="0" tIns="0" rIns="0" bIns="0" rtlCol="0"/>
          <a:lstStyle/>
          <a:p>
            <a:endParaRPr/>
          </a:p>
        </p:txBody>
      </p:sp>
      <p:sp>
        <p:nvSpPr>
          <p:cNvPr id="8" name="object 12"/>
          <p:cNvSpPr txBox="1"/>
          <p:nvPr/>
        </p:nvSpPr>
        <p:spPr>
          <a:xfrm>
            <a:off x="1471930" y="4613402"/>
            <a:ext cx="1607820" cy="924560"/>
          </a:xfrm>
          <a:prstGeom prst="rect">
            <a:avLst/>
          </a:prstGeom>
        </p:spPr>
        <p:txBody>
          <a:bodyPr vert="horz" wrap="square" lIns="0" tIns="0" rIns="0" bIns="0" rtlCol="0">
            <a:spAutoFit/>
          </a:bodyPr>
          <a:lstStyle/>
          <a:p>
            <a:pPr marL="12700" marR="5080" indent="4445" algn="ctr">
              <a:lnSpc>
                <a:spcPct val="100000"/>
              </a:lnSpc>
            </a:pPr>
            <a:r>
              <a:rPr sz="2000" spc="-10" dirty="0">
                <a:latin typeface="Cambria"/>
                <a:cs typeface="Cambria"/>
              </a:rPr>
              <a:t>mencegah </a:t>
            </a:r>
            <a:r>
              <a:rPr sz="2000" spc="-5" dirty="0">
                <a:latin typeface="Cambria"/>
                <a:cs typeface="Cambria"/>
              </a:rPr>
              <a:t>dan  </a:t>
            </a:r>
            <a:r>
              <a:rPr sz="2000" spc="-15" dirty="0">
                <a:latin typeface="Cambria"/>
                <a:cs typeface="Cambria"/>
              </a:rPr>
              <a:t>mengurangi  </a:t>
            </a:r>
            <a:r>
              <a:rPr sz="2000" spc="-10" dirty="0">
                <a:latin typeface="Cambria"/>
                <a:cs typeface="Cambria"/>
              </a:rPr>
              <a:t>risiko</a:t>
            </a:r>
            <a:r>
              <a:rPr sz="2000" spc="-70" dirty="0">
                <a:latin typeface="Cambria"/>
                <a:cs typeface="Cambria"/>
              </a:rPr>
              <a:t> </a:t>
            </a:r>
            <a:r>
              <a:rPr sz="2000" spc="-10" dirty="0">
                <a:latin typeface="Cambria"/>
                <a:cs typeface="Cambria"/>
              </a:rPr>
              <a:t>sistemik</a:t>
            </a:r>
            <a:endParaRPr sz="2000">
              <a:latin typeface="Cambria"/>
              <a:cs typeface="Cambria"/>
            </a:endParaRPr>
          </a:p>
        </p:txBody>
      </p:sp>
      <p:sp>
        <p:nvSpPr>
          <p:cNvPr id="9" name="object 13"/>
          <p:cNvSpPr/>
          <p:nvPr/>
        </p:nvSpPr>
        <p:spPr>
          <a:xfrm>
            <a:off x="3568191" y="4270997"/>
            <a:ext cx="1988185" cy="1776095"/>
          </a:xfrm>
          <a:custGeom>
            <a:avLst/>
            <a:gdLst/>
            <a:ahLst/>
            <a:cxnLst/>
            <a:rect l="l" t="t" r="r" b="b"/>
            <a:pathLst>
              <a:path w="1988185" h="1776095">
                <a:moveTo>
                  <a:pt x="0" y="1775841"/>
                </a:moveTo>
                <a:lnTo>
                  <a:pt x="1987931" y="1775841"/>
                </a:lnTo>
                <a:lnTo>
                  <a:pt x="1987931" y="0"/>
                </a:lnTo>
                <a:lnTo>
                  <a:pt x="0" y="0"/>
                </a:lnTo>
                <a:lnTo>
                  <a:pt x="0" y="1775841"/>
                </a:lnTo>
                <a:close/>
              </a:path>
            </a:pathLst>
          </a:custGeom>
          <a:ln w="25400">
            <a:solidFill>
              <a:srgbClr val="820000"/>
            </a:solidFill>
          </a:ln>
        </p:spPr>
        <p:txBody>
          <a:bodyPr wrap="square" lIns="0" tIns="0" rIns="0" bIns="0" rtlCol="0"/>
          <a:lstStyle/>
          <a:p>
            <a:endParaRPr/>
          </a:p>
        </p:txBody>
      </p:sp>
      <p:sp>
        <p:nvSpPr>
          <p:cNvPr id="10" name="object 14"/>
          <p:cNvSpPr txBox="1"/>
          <p:nvPr/>
        </p:nvSpPr>
        <p:spPr>
          <a:xfrm>
            <a:off x="3708908" y="4323207"/>
            <a:ext cx="1706245" cy="1534795"/>
          </a:xfrm>
          <a:prstGeom prst="rect">
            <a:avLst/>
          </a:prstGeom>
        </p:spPr>
        <p:txBody>
          <a:bodyPr vert="horz" wrap="square" lIns="0" tIns="0" rIns="0" bIns="0" rtlCol="0">
            <a:spAutoFit/>
          </a:bodyPr>
          <a:lstStyle/>
          <a:p>
            <a:pPr marL="12065" marR="5080" indent="-1905" algn="ctr">
              <a:lnSpc>
                <a:spcPct val="100000"/>
              </a:lnSpc>
            </a:pPr>
            <a:r>
              <a:rPr sz="2000" spc="-15" dirty="0">
                <a:latin typeface="Cambria"/>
                <a:cs typeface="Cambria"/>
              </a:rPr>
              <a:t>mendorong  </a:t>
            </a:r>
            <a:r>
              <a:rPr sz="2000" spc="-10" dirty="0">
                <a:latin typeface="Cambria"/>
                <a:cs typeface="Cambria"/>
              </a:rPr>
              <a:t>fungsi  intermediasi  </a:t>
            </a:r>
            <a:r>
              <a:rPr sz="2000" spc="-20" dirty="0">
                <a:latin typeface="Cambria"/>
                <a:cs typeface="Cambria"/>
              </a:rPr>
              <a:t>yang </a:t>
            </a:r>
            <a:r>
              <a:rPr sz="2000" spc="-10" dirty="0">
                <a:latin typeface="Cambria"/>
                <a:cs typeface="Cambria"/>
              </a:rPr>
              <a:t>seimbang  </a:t>
            </a:r>
            <a:r>
              <a:rPr sz="2000" spc="-5" dirty="0">
                <a:latin typeface="Cambria"/>
                <a:cs typeface="Cambria"/>
              </a:rPr>
              <a:t>dan</a:t>
            </a:r>
            <a:r>
              <a:rPr sz="2000" spc="-60" dirty="0">
                <a:latin typeface="Cambria"/>
                <a:cs typeface="Cambria"/>
              </a:rPr>
              <a:t> </a:t>
            </a:r>
            <a:r>
              <a:rPr sz="2000" spc="-10" dirty="0">
                <a:latin typeface="Cambria"/>
                <a:cs typeface="Cambria"/>
              </a:rPr>
              <a:t>berkualitas</a:t>
            </a:r>
            <a:endParaRPr sz="2000">
              <a:latin typeface="Cambria"/>
              <a:cs typeface="Cambria"/>
            </a:endParaRPr>
          </a:p>
        </p:txBody>
      </p:sp>
      <p:sp>
        <p:nvSpPr>
          <p:cNvPr id="11" name="object 15"/>
          <p:cNvSpPr/>
          <p:nvPr/>
        </p:nvSpPr>
        <p:spPr>
          <a:xfrm>
            <a:off x="5905246" y="4261091"/>
            <a:ext cx="2096135" cy="1786255"/>
          </a:xfrm>
          <a:custGeom>
            <a:avLst/>
            <a:gdLst/>
            <a:ahLst/>
            <a:cxnLst/>
            <a:rect l="l" t="t" r="r" b="b"/>
            <a:pathLst>
              <a:path w="2096134" h="1786254">
                <a:moveTo>
                  <a:pt x="0" y="1785746"/>
                </a:moveTo>
                <a:lnTo>
                  <a:pt x="2096134" y="1785746"/>
                </a:lnTo>
                <a:lnTo>
                  <a:pt x="2096134" y="0"/>
                </a:lnTo>
                <a:lnTo>
                  <a:pt x="0" y="0"/>
                </a:lnTo>
                <a:lnTo>
                  <a:pt x="0" y="1785746"/>
                </a:lnTo>
                <a:close/>
              </a:path>
            </a:pathLst>
          </a:custGeom>
          <a:ln w="25400">
            <a:solidFill>
              <a:srgbClr val="800000"/>
            </a:solidFill>
          </a:ln>
        </p:spPr>
        <p:txBody>
          <a:bodyPr wrap="square" lIns="0" tIns="0" rIns="0" bIns="0" rtlCol="0"/>
          <a:lstStyle/>
          <a:p>
            <a:endParaRPr/>
          </a:p>
        </p:txBody>
      </p:sp>
      <p:sp>
        <p:nvSpPr>
          <p:cNvPr id="12" name="object 16"/>
          <p:cNvSpPr txBox="1"/>
          <p:nvPr/>
        </p:nvSpPr>
        <p:spPr>
          <a:xfrm>
            <a:off x="6092444" y="4470654"/>
            <a:ext cx="1727200" cy="1229995"/>
          </a:xfrm>
          <a:prstGeom prst="rect">
            <a:avLst/>
          </a:prstGeom>
        </p:spPr>
        <p:txBody>
          <a:bodyPr vert="horz" wrap="square" lIns="0" tIns="0" rIns="0" bIns="0" rtlCol="0">
            <a:spAutoFit/>
          </a:bodyPr>
          <a:lstStyle/>
          <a:p>
            <a:pPr marL="12700" marR="5080" indent="78740" algn="just">
              <a:lnSpc>
                <a:spcPct val="100000"/>
              </a:lnSpc>
            </a:pPr>
            <a:r>
              <a:rPr sz="2000" spc="-15" dirty="0">
                <a:latin typeface="Cambria"/>
                <a:cs typeface="Cambria"/>
              </a:rPr>
              <a:t>meningkatkan  </a:t>
            </a:r>
            <a:r>
              <a:rPr sz="2000" spc="-10" dirty="0">
                <a:latin typeface="Cambria"/>
                <a:cs typeface="Cambria"/>
              </a:rPr>
              <a:t>efisiensi sistem  </a:t>
            </a:r>
            <a:r>
              <a:rPr sz="2000" spc="-15" dirty="0">
                <a:latin typeface="Cambria"/>
                <a:cs typeface="Cambria"/>
              </a:rPr>
              <a:t>keuangan </a:t>
            </a:r>
            <a:r>
              <a:rPr sz="2000" spc="-5" dirty="0">
                <a:latin typeface="Cambria"/>
                <a:cs typeface="Cambria"/>
              </a:rPr>
              <a:t>dan  </a:t>
            </a:r>
            <a:r>
              <a:rPr sz="2000" spc="-10" dirty="0">
                <a:latin typeface="Cambria"/>
                <a:cs typeface="Cambria"/>
              </a:rPr>
              <a:t>akses</a:t>
            </a:r>
            <a:r>
              <a:rPr sz="2000" spc="-35" dirty="0">
                <a:latin typeface="Cambria"/>
                <a:cs typeface="Cambria"/>
              </a:rPr>
              <a:t> </a:t>
            </a:r>
            <a:r>
              <a:rPr sz="2000" spc="-15" dirty="0">
                <a:latin typeface="Cambria"/>
                <a:cs typeface="Cambria"/>
              </a:rPr>
              <a:t>keuangan</a:t>
            </a:r>
            <a:endParaRPr sz="2000">
              <a:latin typeface="Cambria"/>
              <a:cs typeface="Cambria"/>
            </a:endParaRPr>
          </a:p>
        </p:txBody>
      </p:sp>
      <p:sp>
        <p:nvSpPr>
          <p:cNvPr id="13" name="object 17"/>
          <p:cNvSpPr/>
          <p:nvPr/>
        </p:nvSpPr>
        <p:spPr>
          <a:xfrm>
            <a:off x="4371721" y="3040633"/>
            <a:ext cx="381000" cy="457200"/>
          </a:xfrm>
          <a:custGeom>
            <a:avLst/>
            <a:gdLst/>
            <a:ahLst/>
            <a:cxnLst/>
            <a:rect l="l" t="t" r="r" b="b"/>
            <a:pathLst>
              <a:path w="381000" h="457200">
                <a:moveTo>
                  <a:pt x="381000" y="266700"/>
                </a:moveTo>
                <a:lnTo>
                  <a:pt x="0" y="266700"/>
                </a:lnTo>
                <a:lnTo>
                  <a:pt x="190500" y="457200"/>
                </a:lnTo>
                <a:lnTo>
                  <a:pt x="381000" y="266700"/>
                </a:lnTo>
                <a:close/>
              </a:path>
              <a:path w="381000" h="457200">
                <a:moveTo>
                  <a:pt x="285750" y="0"/>
                </a:moveTo>
                <a:lnTo>
                  <a:pt x="95250" y="0"/>
                </a:lnTo>
                <a:lnTo>
                  <a:pt x="95250" y="266700"/>
                </a:lnTo>
                <a:lnTo>
                  <a:pt x="285750" y="266700"/>
                </a:lnTo>
                <a:lnTo>
                  <a:pt x="285750" y="0"/>
                </a:lnTo>
                <a:close/>
              </a:path>
            </a:pathLst>
          </a:custGeom>
          <a:solidFill>
            <a:srgbClr val="FF9933"/>
          </a:solidFill>
        </p:spPr>
        <p:txBody>
          <a:bodyPr wrap="square" lIns="0" tIns="0" rIns="0" bIns="0" rtlCol="0"/>
          <a:lstStyle/>
          <a:p>
            <a:endParaRPr/>
          </a:p>
        </p:txBody>
      </p:sp>
      <p:sp>
        <p:nvSpPr>
          <p:cNvPr id="14" name="object 18"/>
          <p:cNvSpPr/>
          <p:nvPr/>
        </p:nvSpPr>
        <p:spPr>
          <a:xfrm>
            <a:off x="4371721" y="3040633"/>
            <a:ext cx="381000" cy="457200"/>
          </a:xfrm>
          <a:custGeom>
            <a:avLst/>
            <a:gdLst/>
            <a:ahLst/>
            <a:cxnLst/>
            <a:rect l="l" t="t" r="r" b="b"/>
            <a:pathLst>
              <a:path w="381000" h="457200">
                <a:moveTo>
                  <a:pt x="0" y="266700"/>
                </a:moveTo>
                <a:lnTo>
                  <a:pt x="95250" y="266700"/>
                </a:lnTo>
                <a:lnTo>
                  <a:pt x="95250" y="0"/>
                </a:lnTo>
                <a:lnTo>
                  <a:pt x="285750" y="0"/>
                </a:lnTo>
                <a:lnTo>
                  <a:pt x="285750" y="266700"/>
                </a:lnTo>
                <a:lnTo>
                  <a:pt x="381000" y="266700"/>
                </a:lnTo>
                <a:lnTo>
                  <a:pt x="190500" y="457200"/>
                </a:lnTo>
                <a:lnTo>
                  <a:pt x="0" y="266700"/>
                </a:lnTo>
                <a:close/>
              </a:path>
            </a:pathLst>
          </a:custGeom>
          <a:ln w="25400">
            <a:solidFill>
              <a:srgbClr val="000000"/>
            </a:solidFill>
          </a:ln>
        </p:spPr>
        <p:txBody>
          <a:bodyPr wrap="square" lIns="0" tIns="0" rIns="0" bIns="0" rtlCol="0"/>
          <a:lstStyle/>
          <a:p>
            <a:endParaRPr/>
          </a:p>
        </p:txBody>
      </p:sp>
      <p:sp>
        <p:nvSpPr>
          <p:cNvPr id="15" name="object 19"/>
          <p:cNvSpPr/>
          <p:nvPr/>
        </p:nvSpPr>
        <p:spPr>
          <a:xfrm>
            <a:off x="6762750" y="3040633"/>
            <a:ext cx="381000" cy="457200"/>
          </a:xfrm>
          <a:custGeom>
            <a:avLst/>
            <a:gdLst/>
            <a:ahLst/>
            <a:cxnLst/>
            <a:rect l="l" t="t" r="r" b="b"/>
            <a:pathLst>
              <a:path w="381000" h="457200">
                <a:moveTo>
                  <a:pt x="381000" y="266700"/>
                </a:moveTo>
                <a:lnTo>
                  <a:pt x="0" y="266700"/>
                </a:lnTo>
                <a:lnTo>
                  <a:pt x="190500" y="457200"/>
                </a:lnTo>
                <a:lnTo>
                  <a:pt x="381000" y="266700"/>
                </a:lnTo>
                <a:close/>
              </a:path>
              <a:path w="381000" h="457200">
                <a:moveTo>
                  <a:pt x="285750" y="0"/>
                </a:moveTo>
                <a:lnTo>
                  <a:pt x="95250" y="0"/>
                </a:lnTo>
                <a:lnTo>
                  <a:pt x="95250" y="266700"/>
                </a:lnTo>
                <a:lnTo>
                  <a:pt x="285750" y="266700"/>
                </a:lnTo>
                <a:lnTo>
                  <a:pt x="285750" y="0"/>
                </a:lnTo>
                <a:close/>
              </a:path>
            </a:pathLst>
          </a:custGeom>
          <a:solidFill>
            <a:srgbClr val="FF9933"/>
          </a:solidFill>
        </p:spPr>
        <p:txBody>
          <a:bodyPr wrap="square" lIns="0" tIns="0" rIns="0" bIns="0" rtlCol="0"/>
          <a:lstStyle/>
          <a:p>
            <a:endParaRPr/>
          </a:p>
        </p:txBody>
      </p:sp>
      <p:sp>
        <p:nvSpPr>
          <p:cNvPr id="16" name="object 20"/>
          <p:cNvSpPr/>
          <p:nvPr/>
        </p:nvSpPr>
        <p:spPr>
          <a:xfrm>
            <a:off x="6762750" y="3040633"/>
            <a:ext cx="381000" cy="457200"/>
          </a:xfrm>
          <a:custGeom>
            <a:avLst/>
            <a:gdLst/>
            <a:ahLst/>
            <a:cxnLst/>
            <a:rect l="l" t="t" r="r" b="b"/>
            <a:pathLst>
              <a:path w="381000" h="457200">
                <a:moveTo>
                  <a:pt x="0" y="266700"/>
                </a:moveTo>
                <a:lnTo>
                  <a:pt x="95250" y="266700"/>
                </a:lnTo>
                <a:lnTo>
                  <a:pt x="95250" y="0"/>
                </a:lnTo>
                <a:lnTo>
                  <a:pt x="285750" y="0"/>
                </a:lnTo>
                <a:lnTo>
                  <a:pt x="285750" y="266700"/>
                </a:lnTo>
                <a:lnTo>
                  <a:pt x="381000" y="266700"/>
                </a:lnTo>
                <a:lnTo>
                  <a:pt x="190500" y="457200"/>
                </a:lnTo>
                <a:lnTo>
                  <a:pt x="0" y="266700"/>
                </a:lnTo>
                <a:close/>
              </a:path>
            </a:pathLst>
          </a:custGeom>
          <a:ln w="25400">
            <a:solidFill>
              <a:srgbClr val="000000"/>
            </a:solidFill>
          </a:ln>
        </p:spPr>
        <p:txBody>
          <a:bodyPr wrap="square" lIns="0" tIns="0" rIns="0" bIns="0" rtlCol="0"/>
          <a:lstStyle/>
          <a:p>
            <a:endParaRPr/>
          </a:p>
        </p:txBody>
      </p:sp>
      <p:sp>
        <p:nvSpPr>
          <p:cNvPr id="17" name="object 21"/>
          <p:cNvSpPr/>
          <p:nvPr/>
        </p:nvSpPr>
        <p:spPr>
          <a:xfrm>
            <a:off x="1361821" y="3760787"/>
            <a:ext cx="1828800" cy="480631"/>
          </a:xfrm>
          <a:prstGeom prst="rect">
            <a:avLst/>
          </a:prstGeom>
          <a:blipFill>
            <a:blip r:embed="rId2" cstate="print"/>
            <a:stretch>
              <a:fillRect/>
            </a:stretch>
          </a:blipFill>
        </p:spPr>
        <p:txBody>
          <a:bodyPr wrap="square" lIns="0" tIns="0" rIns="0" bIns="0" rtlCol="0"/>
          <a:lstStyle/>
          <a:p>
            <a:endParaRPr/>
          </a:p>
        </p:txBody>
      </p:sp>
      <p:sp>
        <p:nvSpPr>
          <p:cNvPr id="18" name="object 22"/>
          <p:cNvSpPr/>
          <p:nvPr/>
        </p:nvSpPr>
        <p:spPr>
          <a:xfrm>
            <a:off x="1361821" y="3760787"/>
            <a:ext cx="1828800" cy="480695"/>
          </a:xfrm>
          <a:custGeom>
            <a:avLst/>
            <a:gdLst/>
            <a:ahLst/>
            <a:cxnLst/>
            <a:rect l="l" t="t" r="r" b="b"/>
            <a:pathLst>
              <a:path w="1828800" h="480695">
                <a:moveTo>
                  <a:pt x="0" y="480631"/>
                </a:moveTo>
                <a:lnTo>
                  <a:pt x="1828800" y="480631"/>
                </a:lnTo>
                <a:lnTo>
                  <a:pt x="1828800" y="0"/>
                </a:lnTo>
                <a:lnTo>
                  <a:pt x="0" y="0"/>
                </a:lnTo>
                <a:lnTo>
                  <a:pt x="0" y="480631"/>
                </a:lnTo>
                <a:close/>
              </a:path>
            </a:pathLst>
          </a:custGeom>
          <a:ln w="25400">
            <a:solidFill>
              <a:srgbClr val="800000"/>
            </a:solidFill>
          </a:ln>
        </p:spPr>
        <p:txBody>
          <a:bodyPr wrap="square" lIns="0" tIns="0" rIns="0" bIns="0" rtlCol="0"/>
          <a:lstStyle/>
          <a:p>
            <a:endParaRPr/>
          </a:p>
        </p:txBody>
      </p:sp>
      <p:sp>
        <p:nvSpPr>
          <p:cNvPr id="19" name="object 23"/>
          <p:cNvSpPr txBox="1"/>
          <p:nvPr/>
        </p:nvSpPr>
        <p:spPr>
          <a:xfrm>
            <a:off x="2200782" y="3867784"/>
            <a:ext cx="153670" cy="269875"/>
          </a:xfrm>
          <a:prstGeom prst="rect">
            <a:avLst/>
          </a:prstGeom>
        </p:spPr>
        <p:txBody>
          <a:bodyPr vert="horz" wrap="square" lIns="0" tIns="0" rIns="0" bIns="0" rtlCol="0">
            <a:spAutoFit/>
          </a:bodyPr>
          <a:lstStyle/>
          <a:p>
            <a:pPr marL="12700">
              <a:lnSpc>
                <a:spcPct val="100000"/>
              </a:lnSpc>
            </a:pPr>
            <a:r>
              <a:rPr sz="1700" b="1" dirty="0">
                <a:latin typeface="Cambria"/>
                <a:cs typeface="Cambria"/>
              </a:rPr>
              <a:t>1</a:t>
            </a:r>
            <a:endParaRPr sz="1700">
              <a:latin typeface="Cambria"/>
              <a:cs typeface="Cambria"/>
            </a:endParaRPr>
          </a:p>
        </p:txBody>
      </p:sp>
      <p:sp>
        <p:nvSpPr>
          <p:cNvPr id="20" name="object 24"/>
          <p:cNvSpPr/>
          <p:nvPr/>
        </p:nvSpPr>
        <p:spPr>
          <a:xfrm>
            <a:off x="3568191" y="3780472"/>
            <a:ext cx="1987931" cy="480631"/>
          </a:xfrm>
          <a:prstGeom prst="rect">
            <a:avLst/>
          </a:prstGeom>
          <a:blipFill>
            <a:blip r:embed="rId3" cstate="print"/>
            <a:stretch>
              <a:fillRect/>
            </a:stretch>
          </a:blipFill>
        </p:spPr>
        <p:txBody>
          <a:bodyPr wrap="square" lIns="0" tIns="0" rIns="0" bIns="0" rtlCol="0"/>
          <a:lstStyle/>
          <a:p>
            <a:endParaRPr/>
          </a:p>
        </p:txBody>
      </p:sp>
      <p:sp>
        <p:nvSpPr>
          <p:cNvPr id="21" name="object 25"/>
          <p:cNvSpPr/>
          <p:nvPr/>
        </p:nvSpPr>
        <p:spPr>
          <a:xfrm>
            <a:off x="3568191" y="3780472"/>
            <a:ext cx="1988185" cy="480695"/>
          </a:xfrm>
          <a:custGeom>
            <a:avLst/>
            <a:gdLst/>
            <a:ahLst/>
            <a:cxnLst/>
            <a:rect l="l" t="t" r="r" b="b"/>
            <a:pathLst>
              <a:path w="1988185" h="480695">
                <a:moveTo>
                  <a:pt x="0" y="480631"/>
                </a:moveTo>
                <a:lnTo>
                  <a:pt x="1987931" y="480631"/>
                </a:lnTo>
                <a:lnTo>
                  <a:pt x="1987931" y="0"/>
                </a:lnTo>
                <a:lnTo>
                  <a:pt x="0" y="0"/>
                </a:lnTo>
                <a:lnTo>
                  <a:pt x="0" y="480631"/>
                </a:lnTo>
                <a:close/>
              </a:path>
            </a:pathLst>
          </a:custGeom>
          <a:ln w="25400">
            <a:solidFill>
              <a:srgbClr val="800000"/>
            </a:solidFill>
          </a:ln>
        </p:spPr>
        <p:txBody>
          <a:bodyPr wrap="square" lIns="0" tIns="0" rIns="0" bIns="0" rtlCol="0"/>
          <a:lstStyle/>
          <a:p>
            <a:endParaRPr/>
          </a:p>
        </p:txBody>
      </p:sp>
      <p:sp>
        <p:nvSpPr>
          <p:cNvPr id="22" name="object 26"/>
          <p:cNvSpPr txBox="1"/>
          <p:nvPr/>
        </p:nvSpPr>
        <p:spPr>
          <a:xfrm>
            <a:off x="4486402" y="3899789"/>
            <a:ext cx="151765" cy="259715"/>
          </a:xfrm>
          <a:prstGeom prst="rect">
            <a:avLst/>
          </a:prstGeom>
        </p:spPr>
        <p:txBody>
          <a:bodyPr vert="horz" wrap="square" lIns="0" tIns="0" rIns="0" bIns="0" rtlCol="0">
            <a:spAutoFit/>
          </a:bodyPr>
          <a:lstStyle/>
          <a:p>
            <a:pPr marL="12700">
              <a:lnSpc>
                <a:spcPct val="100000"/>
              </a:lnSpc>
            </a:pPr>
            <a:r>
              <a:rPr sz="1700" b="1" spc="20" dirty="0">
                <a:latin typeface="Dotum"/>
                <a:cs typeface="Dotum"/>
              </a:rPr>
              <a:t>2</a:t>
            </a:r>
            <a:endParaRPr sz="1700">
              <a:latin typeface="Dotum"/>
              <a:cs typeface="Dotum"/>
            </a:endParaRPr>
          </a:p>
        </p:txBody>
      </p:sp>
      <p:sp>
        <p:nvSpPr>
          <p:cNvPr id="23" name="object 27"/>
          <p:cNvSpPr/>
          <p:nvPr/>
        </p:nvSpPr>
        <p:spPr>
          <a:xfrm>
            <a:off x="5905246" y="3790378"/>
            <a:ext cx="2096134" cy="480631"/>
          </a:xfrm>
          <a:prstGeom prst="rect">
            <a:avLst/>
          </a:prstGeom>
          <a:blipFill>
            <a:blip r:embed="rId4" cstate="print"/>
            <a:stretch>
              <a:fillRect/>
            </a:stretch>
          </a:blipFill>
        </p:spPr>
        <p:txBody>
          <a:bodyPr wrap="square" lIns="0" tIns="0" rIns="0" bIns="0" rtlCol="0"/>
          <a:lstStyle/>
          <a:p>
            <a:endParaRPr/>
          </a:p>
        </p:txBody>
      </p:sp>
      <p:sp>
        <p:nvSpPr>
          <p:cNvPr id="24" name="object 28"/>
          <p:cNvSpPr/>
          <p:nvPr/>
        </p:nvSpPr>
        <p:spPr>
          <a:xfrm>
            <a:off x="5905246" y="3790378"/>
            <a:ext cx="2096135" cy="480695"/>
          </a:xfrm>
          <a:custGeom>
            <a:avLst/>
            <a:gdLst/>
            <a:ahLst/>
            <a:cxnLst/>
            <a:rect l="l" t="t" r="r" b="b"/>
            <a:pathLst>
              <a:path w="2096134" h="480695">
                <a:moveTo>
                  <a:pt x="0" y="480631"/>
                </a:moveTo>
                <a:lnTo>
                  <a:pt x="2096134" y="480631"/>
                </a:lnTo>
                <a:lnTo>
                  <a:pt x="2096134" y="0"/>
                </a:lnTo>
                <a:lnTo>
                  <a:pt x="0" y="0"/>
                </a:lnTo>
                <a:lnTo>
                  <a:pt x="0" y="480631"/>
                </a:lnTo>
                <a:close/>
              </a:path>
            </a:pathLst>
          </a:custGeom>
          <a:ln w="25400">
            <a:solidFill>
              <a:srgbClr val="800000"/>
            </a:solidFill>
          </a:ln>
        </p:spPr>
        <p:txBody>
          <a:bodyPr wrap="square" lIns="0" tIns="0" rIns="0" bIns="0" rtlCol="0"/>
          <a:lstStyle/>
          <a:p>
            <a:endParaRPr/>
          </a:p>
        </p:txBody>
      </p:sp>
      <p:sp>
        <p:nvSpPr>
          <p:cNvPr id="25" name="object 29"/>
          <p:cNvSpPr txBox="1"/>
          <p:nvPr/>
        </p:nvSpPr>
        <p:spPr>
          <a:xfrm>
            <a:off x="6879081" y="3909567"/>
            <a:ext cx="151765" cy="259715"/>
          </a:xfrm>
          <a:prstGeom prst="rect">
            <a:avLst/>
          </a:prstGeom>
        </p:spPr>
        <p:txBody>
          <a:bodyPr vert="horz" wrap="square" lIns="0" tIns="0" rIns="0" bIns="0" rtlCol="0">
            <a:spAutoFit/>
          </a:bodyPr>
          <a:lstStyle/>
          <a:p>
            <a:pPr marL="12700">
              <a:lnSpc>
                <a:spcPct val="100000"/>
              </a:lnSpc>
            </a:pPr>
            <a:r>
              <a:rPr sz="1700" b="1" spc="20" dirty="0">
                <a:latin typeface="Dotum"/>
                <a:cs typeface="Dotum"/>
              </a:rPr>
              <a:t>3</a:t>
            </a:r>
            <a:endParaRPr sz="1700">
              <a:latin typeface="Dotum"/>
              <a:cs typeface="Dotum"/>
            </a:endParaRPr>
          </a:p>
        </p:txBody>
      </p:sp>
    </p:spTree>
    <p:extLst>
      <p:ext uri="{BB962C8B-B14F-4D97-AF65-F5344CB8AC3E}">
        <p14:creationId xmlns:p14="http://schemas.microsoft.com/office/powerpoint/2010/main" val="575692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4"/>
          <p:cNvSpPr txBox="1"/>
          <p:nvPr/>
        </p:nvSpPr>
        <p:spPr>
          <a:xfrm>
            <a:off x="304800" y="609600"/>
            <a:ext cx="4032250" cy="400050"/>
          </a:xfrm>
          <a:prstGeom prst="rect">
            <a:avLst/>
          </a:prstGeom>
          <a:solidFill>
            <a:srgbClr val="006FC0"/>
          </a:solidFill>
        </p:spPr>
        <p:txBody>
          <a:bodyPr vert="horz" wrap="square" lIns="0" tIns="38735" rIns="0" bIns="0" rtlCol="0">
            <a:spAutoFit/>
          </a:bodyPr>
          <a:lstStyle/>
          <a:p>
            <a:pPr marL="1033780">
              <a:lnSpc>
                <a:spcPct val="100000"/>
              </a:lnSpc>
              <a:spcBef>
                <a:spcPts val="305"/>
              </a:spcBef>
            </a:pPr>
            <a:r>
              <a:rPr sz="2000" b="1" spc="-10" dirty="0">
                <a:solidFill>
                  <a:srgbClr val="FFFFFF"/>
                </a:solidFill>
                <a:latin typeface="Cambria"/>
                <a:cs typeface="Cambria"/>
              </a:rPr>
              <a:t>Mikroprudensial</a:t>
            </a:r>
            <a:endParaRPr sz="2000">
              <a:latin typeface="Cambria"/>
              <a:cs typeface="Cambria"/>
            </a:endParaRPr>
          </a:p>
        </p:txBody>
      </p:sp>
      <p:sp>
        <p:nvSpPr>
          <p:cNvPr id="3" name="object 5"/>
          <p:cNvSpPr/>
          <p:nvPr/>
        </p:nvSpPr>
        <p:spPr>
          <a:xfrm>
            <a:off x="4303776" y="1167383"/>
            <a:ext cx="591312" cy="2215896"/>
          </a:xfrm>
          <a:prstGeom prst="rect">
            <a:avLst/>
          </a:prstGeom>
          <a:blipFill>
            <a:blip r:embed="rId2" cstate="print"/>
            <a:stretch>
              <a:fillRect/>
            </a:stretch>
          </a:blipFill>
        </p:spPr>
        <p:txBody>
          <a:bodyPr wrap="square" lIns="0" tIns="0" rIns="0" bIns="0" rtlCol="0"/>
          <a:lstStyle/>
          <a:p>
            <a:endParaRPr/>
          </a:p>
        </p:txBody>
      </p:sp>
      <p:sp>
        <p:nvSpPr>
          <p:cNvPr id="4" name="object 6"/>
          <p:cNvSpPr/>
          <p:nvPr/>
        </p:nvSpPr>
        <p:spPr>
          <a:xfrm>
            <a:off x="4343400" y="1295400"/>
            <a:ext cx="457200" cy="1905000"/>
          </a:xfrm>
          <a:custGeom>
            <a:avLst/>
            <a:gdLst/>
            <a:ahLst/>
            <a:cxnLst/>
            <a:rect l="l" t="t" r="r" b="b"/>
            <a:pathLst>
              <a:path w="457200" h="1905000">
                <a:moveTo>
                  <a:pt x="218059" y="0"/>
                </a:moveTo>
                <a:lnTo>
                  <a:pt x="218059" y="476250"/>
                </a:lnTo>
                <a:lnTo>
                  <a:pt x="0" y="476250"/>
                </a:lnTo>
                <a:lnTo>
                  <a:pt x="0" y="1428750"/>
                </a:lnTo>
                <a:lnTo>
                  <a:pt x="218059" y="1428750"/>
                </a:lnTo>
                <a:lnTo>
                  <a:pt x="218059" y="1905000"/>
                </a:lnTo>
                <a:lnTo>
                  <a:pt x="457200" y="952500"/>
                </a:lnTo>
                <a:lnTo>
                  <a:pt x="218059" y="0"/>
                </a:lnTo>
                <a:close/>
              </a:path>
            </a:pathLst>
          </a:custGeom>
          <a:solidFill>
            <a:srgbClr val="71BEC5"/>
          </a:solidFill>
        </p:spPr>
        <p:txBody>
          <a:bodyPr wrap="square" lIns="0" tIns="0" rIns="0" bIns="0" rtlCol="0"/>
          <a:lstStyle/>
          <a:p>
            <a:endParaRPr/>
          </a:p>
        </p:txBody>
      </p:sp>
      <p:sp>
        <p:nvSpPr>
          <p:cNvPr id="5" name="object 7"/>
          <p:cNvSpPr/>
          <p:nvPr/>
        </p:nvSpPr>
        <p:spPr>
          <a:xfrm>
            <a:off x="4343400" y="1295400"/>
            <a:ext cx="457200" cy="1905000"/>
          </a:xfrm>
          <a:custGeom>
            <a:avLst/>
            <a:gdLst/>
            <a:ahLst/>
            <a:cxnLst/>
            <a:rect l="l" t="t" r="r" b="b"/>
            <a:pathLst>
              <a:path w="457200" h="1905000">
                <a:moveTo>
                  <a:pt x="218059" y="1905000"/>
                </a:moveTo>
                <a:lnTo>
                  <a:pt x="218059" y="1428750"/>
                </a:lnTo>
                <a:lnTo>
                  <a:pt x="0" y="1428750"/>
                </a:lnTo>
                <a:lnTo>
                  <a:pt x="0" y="476250"/>
                </a:lnTo>
                <a:lnTo>
                  <a:pt x="218059" y="476250"/>
                </a:lnTo>
                <a:lnTo>
                  <a:pt x="218059" y="0"/>
                </a:lnTo>
                <a:lnTo>
                  <a:pt x="457200" y="952500"/>
                </a:lnTo>
                <a:lnTo>
                  <a:pt x="218059" y="1905000"/>
                </a:lnTo>
                <a:close/>
              </a:path>
            </a:pathLst>
          </a:custGeom>
          <a:ln w="25400">
            <a:solidFill>
              <a:srgbClr val="FFFFFF"/>
            </a:solidFill>
          </a:ln>
        </p:spPr>
        <p:txBody>
          <a:bodyPr wrap="square" lIns="0" tIns="0" rIns="0" bIns="0" rtlCol="0"/>
          <a:lstStyle/>
          <a:p>
            <a:endParaRPr/>
          </a:p>
        </p:txBody>
      </p:sp>
      <p:sp>
        <p:nvSpPr>
          <p:cNvPr id="6" name="object 8"/>
          <p:cNvSpPr txBox="1"/>
          <p:nvPr/>
        </p:nvSpPr>
        <p:spPr>
          <a:xfrm>
            <a:off x="277469" y="3925570"/>
            <a:ext cx="3711575" cy="500380"/>
          </a:xfrm>
          <a:prstGeom prst="rect">
            <a:avLst/>
          </a:prstGeom>
        </p:spPr>
        <p:txBody>
          <a:bodyPr vert="horz" wrap="square" lIns="0" tIns="0" rIns="0" bIns="0" rtlCol="0">
            <a:spAutoFit/>
          </a:bodyPr>
          <a:lstStyle/>
          <a:p>
            <a:pPr marL="213995" marR="5080" indent="-201930">
              <a:lnSpc>
                <a:spcPct val="100000"/>
              </a:lnSpc>
            </a:pPr>
            <a:r>
              <a:rPr sz="1600" i="1" spc="-5" dirty="0">
                <a:latin typeface="Gill Sans MT"/>
                <a:cs typeface="Gill Sans MT"/>
              </a:rPr>
              <a:t>Mikroprudensial </a:t>
            </a:r>
            <a:r>
              <a:rPr sz="1600" i="1" dirty="0">
                <a:latin typeface="Gill Sans MT"/>
                <a:cs typeface="Gill Sans MT"/>
              </a:rPr>
              <a:t>lebih </a:t>
            </a:r>
            <a:r>
              <a:rPr sz="1600" i="1" spc="-5" dirty="0">
                <a:latin typeface="Gill Sans MT"/>
                <a:cs typeface="Gill Sans MT"/>
              </a:rPr>
              <a:t>mengarah </a:t>
            </a:r>
            <a:r>
              <a:rPr sz="1600" i="1" spc="-15" dirty="0">
                <a:latin typeface="Gill Sans MT"/>
                <a:cs typeface="Gill Sans MT"/>
              </a:rPr>
              <a:t>kepada </a:t>
            </a:r>
            <a:r>
              <a:rPr sz="1600" i="1" dirty="0">
                <a:latin typeface="Gill Sans MT"/>
                <a:cs typeface="Gill Sans MT"/>
              </a:rPr>
              <a:t>analisis  </a:t>
            </a:r>
            <a:r>
              <a:rPr sz="1600" i="1" spc="-5" dirty="0">
                <a:latin typeface="Gill Sans MT"/>
                <a:cs typeface="Gill Sans MT"/>
              </a:rPr>
              <a:t>perkembangan </a:t>
            </a:r>
            <a:r>
              <a:rPr sz="1600" i="1" dirty="0">
                <a:latin typeface="Gill Sans MT"/>
                <a:cs typeface="Gill Sans MT"/>
              </a:rPr>
              <a:t>individu lembaga</a:t>
            </a:r>
            <a:r>
              <a:rPr sz="1600" i="1" spc="-105" dirty="0">
                <a:latin typeface="Gill Sans MT"/>
                <a:cs typeface="Gill Sans MT"/>
              </a:rPr>
              <a:t> </a:t>
            </a:r>
            <a:r>
              <a:rPr sz="1600" i="1" spc="-15" dirty="0">
                <a:latin typeface="Gill Sans MT"/>
                <a:cs typeface="Gill Sans MT"/>
              </a:rPr>
              <a:t>keuangan.</a:t>
            </a:r>
            <a:endParaRPr sz="1600">
              <a:latin typeface="Gill Sans MT"/>
              <a:cs typeface="Gill Sans MT"/>
            </a:endParaRPr>
          </a:p>
        </p:txBody>
      </p:sp>
      <p:sp>
        <p:nvSpPr>
          <p:cNvPr id="7" name="object 14"/>
          <p:cNvSpPr/>
          <p:nvPr/>
        </p:nvSpPr>
        <p:spPr>
          <a:xfrm>
            <a:off x="2286000" y="1108057"/>
            <a:ext cx="1888102" cy="2541854"/>
          </a:xfrm>
          <a:prstGeom prst="rect">
            <a:avLst/>
          </a:prstGeom>
          <a:blipFill>
            <a:blip r:embed="rId3" cstate="print"/>
            <a:stretch>
              <a:fillRect/>
            </a:stretch>
          </a:blipFill>
        </p:spPr>
        <p:txBody>
          <a:bodyPr wrap="square" lIns="0" tIns="0" rIns="0" bIns="0" rtlCol="0"/>
          <a:lstStyle/>
          <a:p>
            <a:endParaRPr/>
          </a:p>
        </p:txBody>
      </p:sp>
      <p:sp>
        <p:nvSpPr>
          <p:cNvPr id="8" name="object 15"/>
          <p:cNvSpPr txBox="1"/>
          <p:nvPr/>
        </p:nvSpPr>
        <p:spPr>
          <a:xfrm>
            <a:off x="5046090" y="3848861"/>
            <a:ext cx="3627754" cy="1049655"/>
          </a:xfrm>
          <a:prstGeom prst="rect">
            <a:avLst/>
          </a:prstGeom>
        </p:spPr>
        <p:txBody>
          <a:bodyPr vert="horz" wrap="square" lIns="0" tIns="0" rIns="0" bIns="0" rtlCol="0">
            <a:spAutoFit/>
          </a:bodyPr>
          <a:lstStyle/>
          <a:p>
            <a:pPr marL="12700" marR="5080" algn="ctr">
              <a:lnSpc>
                <a:spcPct val="100000"/>
              </a:lnSpc>
            </a:pPr>
            <a:r>
              <a:rPr sz="1700" i="1" spc="-5" dirty="0">
                <a:latin typeface="Gill Sans MT"/>
                <a:cs typeface="Gill Sans MT"/>
              </a:rPr>
              <a:t>Makroprudensial </a:t>
            </a:r>
            <a:r>
              <a:rPr sz="1700" i="1" spc="-10" dirty="0">
                <a:latin typeface="Gill Sans MT"/>
                <a:cs typeface="Gill Sans MT"/>
              </a:rPr>
              <a:t>lebih mengarah </a:t>
            </a:r>
            <a:r>
              <a:rPr sz="1700" i="1" spc="-20" dirty="0">
                <a:latin typeface="Gill Sans MT"/>
                <a:cs typeface="Gill Sans MT"/>
              </a:rPr>
              <a:t>kepada  </a:t>
            </a:r>
            <a:r>
              <a:rPr sz="1700" i="1" spc="-10" dirty="0">
                <a:latin typeface="Gill Sans MT"/>
                <a:cs typeface="Gill Sans MT"/>
              </a:rPr>
              <a:t>analisis </a:t>
            </a:r>
            <a:r>
              <a:rPr sz="1700" i="1" spc="-5" dirty="0">
                <a:latin typeface="Gill Sans MT"/>
                <a:cs typeface="Gill Sans MT"/>
              </a:rPr>
              <a:t>sistem </a:t>
            </a:r>
            <a:r>
              <a:rPr sz="1700" i="1" spc="-20" dirty="0">
                <a:latin typeface="Gill Sans MT"/>
                <a:cs typeface="Gill Sans MT"/>
              </a:rPr>
              <a:t>keuangan </a:t>
            </a:r>
            <a:r>
              <a:rPr sz="1700" i="1" spc="-10" dirty="0">
                <a:latin typeface="Gill Sans MT"/>
                <a:cs typeface="Gill Sans MT"/>
              </a:rPr>
              <a:t>secara </a:t>
            </a:r>
            <a:r>
              <a:rPr sz="1700" i="1" spc="-15" dirty="0">
                <a:latin typeface="Gill Sans MT"/>
                <a:cs typeface="Gill Sans MT"/>
              </a:rPr>
              <a:t>keseluruhan  </a:t>
            </a:r>
            <a:r>
              <a:rPr sz="1700" i="1" spc="-5" dirty="0">
                <a:latin typeface="Gill Sans MT"/>
                <a:cs typeface="Gill Sans MT"/>
              </a:rPr>
              <a:t>sebagai kumpulan </a:t>
            </a:r>
            <a:r>
              <a:rPr sz="1700" i="1" dirty="0">
                <a:latin typeface="Gill Sans MT"/>
                <a:cs typeface="Gill Sans MT"/>
              </a:rPr>
              <a:t>dari </a:t>
            </a:r>
            <a:r>
              <a:rPr sz="1700" i="1" spc="-5" dirty="0">
                <a:latin typeface="Gill Sans MT"/>
                <a:cs typeface="Gill Sans MT"/>
              </a:rPr>
              <a:t>individu lembaga  </a:t>
            </a:r>
            <a:r>
              <a:rPr sz="1700" i="1" spc="-20" dirty="0">
                <a:latin typeface="Gill Sans MT"/>
                <a:cs typeface="Gill Sans MT"/>
              </a:rPr>
              <a:t>keuangan.</a:t>
            </a:r>
            <a:endParaRPr sz="1700">
              <a:latin typeface="Gill Sans MT"/>
              <a:cs typeface="Gill Sans MT"/>
            </a:endParaRPr>
          </a:p>
        </p:txBody>
      </p:sp>
      <p:sp>
        <p:nvSpPr>
          <p:cNvPr id="9" name="object 16"/>
          <p:cNvSpPr/>
          <p:nvPr/>
        </p:nvSpPr>
        <p:spPr>
          <a:xfrm>
            <a:off x="5191125" y="1095375"/>
            <a:ext cx="3419475" cy="2638425"/>
          </a:xfrm>
          <a:prstGeom prst="rect">
            <a:avLst/>
          </a:prstGeom>
          <a:blipFill>
            <a:blip r:embed="rId4" cstate="print"/>
            <a:stretch>
              <a:fillRect/>
            </a:stretch>
          </a:blipFill>
        </p:spPr>
        <p:txBody>
          <a:bodyPr wrap="square" lIns="0" tIns="0" rIns="0" bIns="0" rtlCol="0"/>
          <a:lstStyle/>
          <a:p>
            <a:endParaRPr/>
          </a:p>
        </p:txBody>
      </p:sp>
      <p:sp>
        <p:nvSpPr>
          <p:cNvPr id="10" name="object 17"/>
          <p:cNvSpPr txBox="1"/>
          <p:nvPr/>
        </p:nvSpPr>
        <p:spPr>
          <a:xfrm>
            <a:off x="4495800" y="609600"/>
            <a:ext cx="4500880" cy="400050"/>
          </a:xfrm>
          <a:prstGeom prst="rect">
            <a:avLst/>
          </a:prstGeom>
          <a:solidFill>
            <a:srgbClr val="006FC0"/>
          </a:solidFill>
        </p:spPr>
        <p:txBody>
          <a:bodyPr vert="horz" wrap="square" lIns="0" tIns="38735" rIns="0" bIns="0" rtlCol="0">
            <a:spAutoFit/>
          </a:bodyPr>
          <a:lstStyle/>
          <a:p>
            <a:pPr marL="1239520">
              <a:lnSpc>
                <a:spcPct val="100000"/>
              </a:lnSpc>
              <a:spcBef>
                <a:spcPts val="305"/>
              </a:spcBef>
            </a:pPr>
            <a:r>
              <a:rPr sz="2000" b="1" spc="-10" dirty="0">
                <a:solidFill>
                  <a:srgbClr val="FFFFFF"/>
                </a:solidFill>
                <a:latin typeface="Cambria"/>
                <a:cs typeface="Cambria"/>
              </a:rPr>
              <a:t>Makroprudensial</a:t>
            </a:r>
            <a:endParaRPr sz="2000">
              <a:latin typeface="Cambria"/>
              <a:cs typeface="Cambria"/>
            </a:endParaRPr>
          </a:p>
        </p:txBody>
      </p:sp>
      <p:sp>
        <p:nvSpPr>
          <p:cNvPr id="11" name="object 18"/>
          <p:cNvSpPr/>
          <p:nvPr/>
        </p:nvSpPr>
        <p:spPr>
          <a:xfrm>
            <a:off x="409575" y="1066800"/>
            <a:ext cx="1800225" cy="2667000"/>
          </a:xfrm>
          <a:prstGeom prst="rect">
            <a:avLst/>
          </a:prstGeom>
          <a:blipFill>
            <a:blip r:embed="rId5" cstate="print"/>
            <a:stretch>
              <a:fillRect/>
            </a:stretch>
          </a:blipFill>
        </p:spPr>
        <p:txBody>
          <a:bodyPr wrap="square" lIns="0" tIns="0" rIns="0" bIns="0" rtlCol="0"/>
          <a:lstStyle/>
          <a:p>
            <a:endParaRPr/>
          </a:p>
        </p:txBody>
      </p:sp>
      <p:sp>
        <p:nvSpPr>
          <p:cNvPr id="12" name="object 19"/>
          <p:cNvSpPr/>
          <p:nvPr/>
        </p:nvSpPr>
        <p:spPr>
          <a:xfrm>
            <a:off x="149352" y="4919471"/>
            <a:ext cx="8927592" cy="765048"/>
          </a:xfrm>
          <a:prstGeom prst="rect">
            <a:avLst/>
          </a:prstGeom>
          <a:blipFill>
            <a:blip r:embed="rId6" cstate="print"/>
            <a:stretch>
              <a:fillRect/>
            </a:stretch>
          </a:blipFill>
        </p:spPr>
        <p:txBody>
          <a:bodyPr wrap="square" lIns="0" tIns="0" rIns="0" bIns="0" rtlCol="0"/>
          <a:lstStyle/>
          <a:p>
            <a:endParaRPr/>
          </a:p>
        </p:txBody>
      </p:sp>
      <p:sp>
        <p:nvSpPr>
          <p:cNvPr id="13" name="object 21"/>
          <p:cNvSpPr txBox="1"/>
          <p:nvPr/>
        </p:nvSpPr>
        <p:spPr>
          <a:xfrm>
            <a:off x="180975" y="4953000"/>
            <a:ext cx="8810625" cy="646430"/>
          </a:xfrm>
          <a:prstGeom prst="rect">
            <a:avLst/>
          </a:prstGeom>
          <a:ln w="9525">
            <a:solidFill>
              <a:srgbClr val="000000"/>
            </a:solidFill>
          </a:ln>
        </p:spPr>
        <p:txBody>
          <a:bodyPr vert="horz" wrap="square" lIns="0" tIns="34290" rIns="0" bIns="0" rtlCol="0">
            <a:spAutoFit/>
          </a:bodyPr>
          <a:lstStyle/>
          <a:p>
            <a:pPr algn="ctr">
              <a:lnSpc>
                <a:spcPct val="100000"/>
              </a:lnSpc>
              <a:spcBef>
                <a:spcPts val="270"/>
              </a:spcBef>
            </a:pPr>
            <a:r>
              <a:rPr sz="1800" b="1" spc="-20" dirty="0">
                <a:latin typeface="Gill Sans MT"/>
                <a:cs typeface="Gill Sans MT"/>
              </a:rPr>
              <a:t>Kegagalan </a:t>
            </a:r>
            <a:r>
              <a:rPr sz="1800" b="1" spc="-10" dirty="0">
                <a:latin typeface="Gill Sans MT"/>
                <a:cs typeface="Gill Sans MT"/>
              </a:rPr>
              <a:t>kebijakan makroekonomi, kegagalan regulasi </a:t>
            </a:r>
            <a:r>
              <a:rPr sz="1800" b="1" dirty="0">
                <a:latin typeface="Gill Sans MT"/>
                <a:cs typeface="Gill Sans MT"/>
              </a:rPr>
              <a:t>maupun </a:t>
            </a:r>
            <a:r>
              <a:rPr sz="1800" b="1" spc="-10" dirty="0">
                <a:latin typeface="Gill Sans MT"/>
                <a:cs typeface="Gill Sans MT"/>
              </a:rPr>
              <a:t>kegagalan</a:t>
            </a:r>
            <a:r>
              <a:rPr sz="1800" b="1" spc="-290" dirty="0">
                <a:latin typeface="Gill Sans MT"/>
                <a:cs typeface="Gill Sans MT"/>
              </a:rPr>
              <a:t> </a:t>
            </a:r>
            <a:r>
              <a:rPr sz="1800" b="1" dirty="0">
                <a:latin typeface="Gill Sans MT"/>
                <a:cs typeface="Gill Sans MT"/>
              </a:rPr>
              <a:t>pasar</a:t>
            </a:r>
            <a:endParaRPr sz="1800">
              <a:latin typeface="Gill Sans MT"/>
              <a:cs typeface="Gill Sans MT"/>
            </a:endParaRPr>
          </a:p>
          <a:p>
            <a:pPr algn="ctr">
              <a:lnSpc>
                <a:spcPct val="100000"/>
              </a:lnSpc>
            </a:pPr>
            <a:r>
              <a:rPr sz="1800" b="1" spc="-10" dirty="0">
                <a:latin typeface="Gill Sans MT"/>
                <a:cs typeface="Gill Sans MT"/>
              </a:rPr>
              <a:t>yang </a:t>
            </a:r>
            <a:r>
              <a:rPr sz="1800" b="1" spc="-15" dirty="0">
                <a:latin typeface="Gill Sans MT"/>
                <a:cs typeface="Gill Sans MT"/>
              </a:rPr>
              <a:t>menyebabkan </a:t>
            </a:r>
            <a:r>
              <a:rPr sz="1800" b="1" spc="-5" dirty="0">
                <a:latin typeface="Gill Sans MT"/>
                <a:cs typeface="Gill Sans MT"/>
              </a:rPr>
              <a:t>krisis mendorong </a:t>
            </a:r>
            <a:r>
              <a:rPr sz="1800" b="1" spc="-15" dirty="0">
                <a:latin typeface="Gill Sans MT"/>
                <a:cs typeface="Gill Sans MT"/>
              </a:rPr>
              <a:t>perlunya </a:t>
            </a:r>
            <a:r>
              <a:rPr sz="1800" b="1" spc="-10" dirty="0">
                <a:latin typeface="Gill Sans MT"/>
                <a:cs typeface="Gill Sans MT"/>
              </a:rPr>
              <a:t>kebijakan</a:t>
            </a:r>
            <a:r>
              <a:rPr sz="1800" b="1" spc="10" dirty="0">
                <a:latin typeface="Gill Sans MT"/>
                <a:cs typeface="Gill Sans MT"/>
              </a:rPr>
              <a:t> </a:t>
            </a:r>
            <a:r>
              <a:rPr sz="1800" b="1" spc="-5" dirty="0">
                <a:latin typeface="Gill Sans MT"/>
                <a:cs typeface="Gill Sans MT"/>
              </a:rPr>
              <a:t>makroprudensial</a:t>
            </a:r>
            <a:endParaRPr sz="1800">
              <a:latin typeface="Gill Sans MT"/>
              <a:cs typeface="Gill Sans MT"/>
            </a:endParaRPr>
          </a:p>
        </p:txBody>
      </p:sp>
    </p:spTree>
    <p:extLst>
      <p:ext uri="{BB962C8B-B14F-4D97-AF65-F5344CB8AC3E}">
        <p14:creationId xmlns:p14="http://schemas.microsoft.com/office/powerpoint/2010/main" val="2127148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7"/>
          <p:cNvSpPr txBox="1"/>
          <p:nvPr/>
        </p:nvSpPr>
        <p:spPr>
          <a:xfrm>
            <a:off x="107504" y="1035888"/>
            <a:ext cx="8883015" cy="5201424"/>
          </a:xfrm>
          <a:prstGeom prst="rect">
            <a:avLst/>
          </a:prstGeom>
          <a:ln>
            <a:solidFill>
              <a:schemeClr val="tx2">
                <a:lumMod val="50000"/>
              </a:schemeClr>
            </a:solidFill>
          </a:ln>
        </p:spPr>
        <p:txBody>
          <a:bodyPr vert="horz" wrap="square" lIns="0" tIns="0" rIns="0" bIns="0" rtlCol="0">
            <a:spAutoFit/>
          </a:bodyPr>
          <a:lstStyle/>
          <a:p>
            <a:pPr marL="374650" indent="-285750">
              <a:lnSpc>
                <a:spcPct val="100000"/>
              </a:lnSpc>
              <a:spcBef>
                <a:spcPts val="434"/>
              </a:spcBef>
              <a:buFont typeface="Arial" panose="020B0604020202020204" pitchFamily="34" charset="0"/>
              <a:buChar char="•"/>
              <a:tabLst>
                <a:tab pos="327025" algn="l"/>
              </a:tabLst>
            </a:pPr>
            <a:r>
              <a:rPr b="1" spc="-5" dirty="0" smtClean="0">
                <a:solidFill>
                  <a:srgbClr val="C00000"/>
                </a:solidFill>
                <a:latin typeface="Cambria"/>
                <a:cs typeface="Cambria"/>
              </a:rPr>
              <a:t>Credit</a:t>
            </a:r>
            <a:r>
              <a:rPr b="1" spc="-80" dirty="0" smtClean="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algn="just">
              <a:lnSpc>
                <a:spcPct val="100000"/>
              </a:lnSpc>
              <a:spcBef>
                <a:spcPts val="20"/>
              </a:spcBef>
            </a:pPr>
            <a:r>
              <a:rPr spc="-5" dirty="0">
                <a:latin typeface="Cambria"/>
                <a:cs typeface="Cambria"/>
              </a:rPr>
              <a:t>Risiko kerugian karena debitur </a:t>
            </a:r>
            <a:r>
              <a:rPr dirty="0">
                <a:latin typeface="Cambria"/>
                <a:cs typeface="Cambria"/>
              </a:rPr>
              <a:t>tidak </a:t>
            </a:r>
            <a:r>
              <a:rPr spc="-5" dirty="0">
                <a:latin typeface="Cambria"/>
                <a:cs typeface="Cambria"/>
              </a:rPr>
              <a:t>melakukan </a:t>
            </a:r>
            <a:r>
              <a:rPr dirty="0">
                <a:latin typeface="Cambria"/>
                <a:cs typeface="Cambria"/>
              </a:rPr>
              <a:t>pembayaran (prinsip </a:t>
            </a:r>
            <a:r>
              <a:rPr spc="-5" dirty="0">
                <a:latin typeface="Cambria"/>
                <a:cs typeface="Cambria"/>
              </a:rPr>
              <a:t>maupun</a:t>
            </a:r>
            <a:r>
              <a:rPr spc="110" dirty="0">
                <a:latin typeface="Cambria"/>
                <a:cs typeface="Cambria"/>
              </a:rPr>
              <a:t> </a:t>
            </a:r>
            <a:r>
              <a:rPr spc="-5" dirty="0">
                <a:latin typeface="Cambria"/>
                <a:cs typeface="Cambria"/>
              </a:rPr>
              <a:t>bunga).</a:t>
            </a:r>
            <a:endParaRPr dirty="0">
              <a:latin typeface="Cambria"/>
              <a:cs typeface="Cambria"/>
            </a:endParaRPr>
          </a:p>
          <a:p>
            <a:pPr marL="326390" indent="-237490">
              <a:lnSpc>
                <a:spcPct val="100000"/>
              </a:lnSpc>
              <a:spcBef>
                <a:spcPts val="1180"/>
              </a:spcBef>
              <a:buFont typeface="Cambria"/>
              <a:buChar char="•"/>
              <a:tabLst>
                <a:tab pos="327025" algn="l"/>
              </a:tabLst>
            </a:pPr>
            <a:r>
              <a:rPr b="1" dirty="0">
                <a:solidFill>
                  <a:srgbClr val="C00000"/>
                </a:solidFill>
                <a:latin typeface="Cambria"/>
                <a:cs typeface="Cambria"/>
              </a:rPr>
              <a:t>Interest Rate</a:t>
            </a:r>
            <a:r>
              <a:rPr b="1" spc="-120" dirty="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algn="just">
              <a:lnSpc>
                <a:spcPct val="100000"/>
              </a:lnSpc>
              <a:spcBef>
                <a:spcPts val="20"/>
              </a:spcBef>
            </a:pPr>
            <a:r>
              <a:rPr dirty="0">
                <a:latin typeface="Cambria"/>
                <a:cs typeface="Cambria"/>
              </a:rPr>
              <a:t>Risiko </a:t>
            </a:r>
            <a:r>
              <a:rPr spc="-5" dirty="0">
                <a:latin typeface="Cambria"/>
                <a:cs typeface="Cambria"/>
              </a:rPr>
              <a:t>nilai investasi </a:t>
            </a:r>
            <a:r>
              <a:rPr dirty="0">
                <a:latin typeface="Cambria"/>
                <a:cs typeface="Cambria"/>
              </a:rPr>
              <a:t>akan </a:t>
            </a:r>
            <a:r>
              <a:rPr spc="-5" dirty="0">
                <a:latin typeface="Cambria"/>
                <a:cs typeface="Cambria"/>
              </a:rPr>
              <a:t>berubah karena perubahan tingkat bunga </a:t>
            </a:r>
            <a:r>
              <a:rPr dirty="0">
                <a:latin typeface="Cambria"/>
                <a:cs typeface="Cambria"/>
              </a:rPr>
              <a:t>dari</a:t>
            </a:r>
            <a:r>
              <a:rPr spc="100" dirty="0">
                <a:latin typeface="Cambria"/>
                <a:cs typeface="Cambria"/>
              </a:rPr>
              <a:t> </a:t>
            </a:r>
            <a:r>
              <a:rPr spc="-5" dirty="0">
                <a:latin typeface="Cambria"/>
                <a:cs typeface="Cambria"/>
              </a:rPr>
              <a:t>asset.</a:t>
            </a:r>
            <a:endParaRPr dirty="0">
              <a:latin typeface="Cambria"/>
              <a:cs typeface="Cambria"/>
            </a:endParaRPr>
          </a:p>
          <a:p>
            <a:pPr marL="326390" indent="-237490">
              <a:lnSpc>
                <a:spcPct val="100000"/>
              </a:lnSpc>
              <a:spcBef>
                <a:spcPts val="1180"/>
              </a:spcBef>
              <a:buFont typeface="Cambria"/>
              <a:buChar char="•"/>
              <a:tabLst>
                <a:tab pos="327025" algn="l"/>
              </a:tabLst>
            </a:pPr>
            <a:r>
              <a:rPr b="1" spc="-5" dirty="0">
                <a:solidFill>
                  <a:srgbClr val="C00000"/>
                </a:solidFill>
                <a:latin typeface="Cambria"/>
                <a:cs typeface="Cambria"/>
              </a:rPr>
              <a:t>Exchange </a:t>
            </a:r>
            <a:r>
              <a:rPr b="1" dirty="0">
                <a:solidFill>
                  <a:srgbClr val="C00000"/>
                </a:solidFill>
                <a:latin typeface="Cambria"/>
                <a:cs typeface="Cambria"/>
              </a:rPr>
              <a:t>Rate / </a:t>
            </a:r>
            <a:r>
              <a:rPr b="1" spc="-5" dirty="0">
                <a:solidFill>
                  <a:srgbClr val="C00000"/>
                </a:solidFill>
                <a:latin typeface="Cambria"/>
                <a:cs typeface="Cambria"/>
              </a:rPr>
              <a:t>Currency</a:t>
            </a:r>
            <a:r>
              <a:rPr b="1" spc="-30" dirty="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algn="just">
              <a:lnSpc>
                <a:spcPct val="100000"/>
              </a:lnSpc>
              <a:spcBef>
                <a:spcPts val="20"/>
              </a:spcBef>
            </a:pPr>
            <a:r>
              <a:rPr dirty="0">
                <a:latin typeface="Cambria"/>
                <a:cs typeface="Cambria"/>
              </a:rPr>
              <a:t>Risiko </a:t>
            </a:r>
            <a:r>
              <a:rPr spc="-5" dirty="0">
                <a:latin typeface="Cambria"/>
                <a:cs typeface="Cambria"/>
              </a:rPr>
              <a:t>nilai investasi </a:t>
            </a:r>
            <a:r>
              <a:rPr dirty="0">
                <a:latin typeface="Cambria"/>
                <a:cs typeface="Cambria"/>
              </a:rPr>
              <a:t>akan </a:t>
            </a:r>
            <a:r>
              <a:rPr spc="-5" dirty="0">
                <a:latin typeface="Cambria"/>
                <a:cs typeface="Cambria"/>
              </a:rPr>
              <a:t>berubah karena perubahan nilai tukar </a:t>
            </a:r>
            <a:r>
              <a:rPr dirty="0">
                <a:latin typeface="Cambria"/>
                <a:cs typeface="Cambria"/>
              </a:rPr>
              <a:t>dari</a:t>
            </a:r>
            <a:r>
              <a:rPr spc="90" dirty="0">
                <a:latin typeface="Cambria"/>
                <a:cs typeface="Cambria"/>
              </a:rPr>
              <a:t> </a:t>
            </a:r>
            <a:r>
              <a:rPr spc="-5" dirty="0">
                <a:latin typeface="Cambria"/>
                <a:cs typeface="Cambria"/>
              </a:rPr>
              <a:t>asset.</a:t>
            </a:r>
            <a:endParaRPr dirty="0">
              <a:latin typeface="Cambria"/>
              <a:cs typeface="Cambria"/>
            </a:endParaRPr>
          </a:p>
          <a:p>
            <a:pPr marL="326390" indent="-237490">
              <a:lnSpc>
                <a:spcPct val="100000"/>
              </a:lnSpc>
              <a:spcBef>
                <a:spcPts val="1180"/>
              </a:spcBef>
              <a:buFont typeface="Cambria"/>
              <a:buChar char="•"/>
              <a:tabLst>
                <a:tab pos="327025" algn="l"/>
              </a:tabLst>
            </a:pPr>
            <a:r>
              <a:rPr b="1" spc="-5" dirty="0">
                <a:solidFill>
                  <a:srgbClr val="C00000"/>
                </a:solidFill>
                <a:latin typeface="Cambria"/>
                <a:cs typeface="Cambria"/>
              </a:rPr>
              <a:t>Liquidity</a:t>
            </a:r>
            <a:r>
              <a:rPr b="1" spc="-50" dirty="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algn="just">
              <a:lnSpc>
                <a:spcPct val="100000"/>
              </a:lnSpc>
              <a:spcBef>
                <a:spcPts val="20"/>
              </a:spcBef>
            </a:pPr>
            <a:r>
              <a:rPr dirty="0">
                <a:latin typeface="Cambria"/>
                <a:cs typeface="Cambria"/>
              </a:rPr>
              <a:t>Risiko </a:t>
            </a:r>
            <a:r>
              <a:rPr spc="-5" dirty="0">
                <a:latin typeface="Cambria"/>
                <a:cs typeface="Cambria"/>
              </a:rPr>
              <a:t>dimana suatu asset </a:t>
            </a:r>
            <a:r>
              <a:rPr dirty="0">
                <a:latin typeface="Cambria"/>
                <a:cs typeface="Cambria"/>
              </a:rPr>
              <a:t>tidak dapat </a:t>
            </a:r>
            <a:r>
              <a:rPr spc="-5" dirty="0">
                <a:latin typeface="Cambria"/>
                <a:cs typeface="Cambria"/>
              </a:rPr>
              <a:t>diperdagangkan karena </a:t>
            </a:r>
            <a:r>
              <a:rPr dirty="0">
                <a:latin typeface="Cambria"/>
                <a:cs typeface="Cambria"/>
              </a:rPr>
              <a:t>tidak </a:t>
            </a:r>
            <a:r>
              <a:rPr spc="-5" dirty="0">
                <a:latin typeface="Cambria"/>
                <a:cs typeface="Cambria"/>
              </a:rPr>
              <a:t>ada yang </a:t>
            </a:r>
            <a:r>
              <a:rPr spc="245" dirty="0">
                <a:latin typeface="Cambria"/>
                <a:cs typeface="Cambria"/>
              </a:rPr>
              <a:t> </a:t>
            </a:r>
            <a:r>
              <a:rPr spc="-5" dirty="0">
                <a:latin typeface="Cambria"/>
                <a:cs typeface="Cambria"/>
              </a:rPr>
              <a:t>berminat</a:t>
            </a:r>
            <a:endParaRPr dirty="0">
              <a:latin typeface="Cambria"/>
              <a:cs typeface="Cambria"/>
            </a:endParaRPr>
          </a:p>
          <a:p>
            <a:pPr marL="326390" algn="just">
              <a:lnSpc>
                <a:spcPct val="100000"/>
              </a:lnSpc>
            </a:pPr>
            <a:r>
              <a:rPr spc="-5" dirty="0">
                <a:latin typeface="Cambria"/>
                <a:cs typeface="Cambria"/>
              </a:rPr>
              <a:t>memperdagangkan </a:t>
            </a:r>
            <a:r>
              <a:rPr dirty="0">
                <a:latin typeface="Cambria"/>
                <a:cs typeface="Cambria"/>
              </a:rPr>
              <a:t>asset </a:t>
            </a:r>
            <a:r>
              <a:rPr spc="-5" dirty="0">
                <a:latin typeface="Cambria"/>
                <a:cs typeface="Cambria"/>
              </a:rPr>
              <a:t>tersebut </a:t>
            </a:r>
            <a:r>
              <a:rPr dirty="0">
                <a:latin typeface="Cambria"/>
                <a:cs typeface="Cambria"/>
              </a:rPr>
              <a:t>di</a:t>
            </a:r>
            <a:r>
              <a:rPr spc="-10" dirty="0">
                <a:latin typeface="Cambria"/>
                <a:cs typeface="Cambria"/>
              </a:rPr>
              <a:t> </a:t>
            </a:r>
            <a:r>
              <a:rPr dirty="0">
                <a:latin typeface="Cambria"/>
                <a:cs typeface="Cambria"/>
              </a:rPr>
              <a:t>pasar.</a:t>
            </a:r>
          </a:p>
          <a:p>
            <a:pPr marL="326390" indent="-237490">
              <a:lnSpc>
                <a:spcPct val="100000"/>
              </a:lnSpc>
              <a:spcBef>
                <a:spcPts val="1180"/>
              </a:spcBef>
              <a:buFont typeface="Cambria"/>
              <a:buChar char="•"/>
              <a:tabLst>
                <a:tab pos="327025" algn="l"/>
              </a:tabLst>
            </a:pPr>
            <a:r>
              <a:rPr b="1" dirty="0">
                <a:solidFill>
                  <a:srgbClr val="C00000"/>
                </a:solidFill>
                <a:latin typeface="Cambria"/>
                <a:cs typeface="Cambria"/>
              </a:rPr>
              <a:t>Settlement</a:t>
            </a:r>
            <a:r>
              <a:rPr b="1" spc="-95" dirty="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marR="5080" algn="just">
              <a:lnSpc>
                <a:spcPct val="100000"/>
              </a:lnSpc>
              <a:spcBef>
                <a:spcPts val="20"/>
              </a:spcBef>
            </a:pPr>
            <a:r>
              <a:rPr spc="-5" dirty="0">
                <a:latin typeface="Cambria"/>
                <a:cs typeface="Cambria"/>
              </a:rPr>
              <a:t>Risiko dimana </a:t>
            </a:r>
            <a:r>
              <a:rPr spc="-10" dirty="0">
                <a:latin typeface="Cambria"/>
                <a:cs typeface="Cambria"/>
              </a:rPr>
              <a:t>transaksi </a:t>
            </a:r>
            <a:r>
              <a:rPr dirty="0">
                <a:latin typeface="Cambria"/>
                <a:cs typeface="Cambria"/>
              </a:rPr>
              <a:t>asset tidak dapat </a:t>
            </a:r>
            <a:r>
              <a:rPr spc="-5" dirty="0">
                <a:latin typeface="Cambria"/>
                <a:cs typeface="Cambria"/>
              </a:rPr>
              <a:t>diselesaikan sesuai dengan perjanjian yang  telah dicapai sebelumnya, </a:t>
            </a:r>
            <a:r>
              <a:rPr dirty="0">
                <a:latin typeface="Cambria"/>
                <a:cs typeface="Cambria"/>
              </a:rPr>
              <a:t>yaitu </a:t>
            </a:r>
            <a:r>
              <a:rPr spc="-5" dirty="0">
                <a:latin typeface="Cambria"/>
                <a:cs typeface="Cambria"/>
              </a:rPr>
              <a:t>assetnya </a:t>
            </a:r>
            <a:r>
              <a:rPr dirty="0">
                <a:latin typeface="Cambria"/>
                <a:cs typeface="Cambria"/>
              </a:rPr>
              <a:t>tidak </a:t>
            </a:r>
            <a:r>
              <a:rPr spc="-5" dirty="0">
                <a:latin typeface="Cambria"/>
                <a:cs typeface="Cambria"/>
              </a:rPr>
              <a:t>disampaikan ketika uang tunai sudah  </a:t>
            </a:r>
            <a:r>
              <a:rPr dirty="0">
                <a:latin typeface="Cambria"/>
                <a:cs typeface="Cambria"/>
              </a:rPr>
              <a:t>dibayarkan atau </a:t>
            </a:r>
            <a:r>
              <a:rPr spc="-5" dirty="0">
                <a:latin typeface="Cambria"/>
                <a:cs typeface="Cambria"/>
              </a:rPr>
              <a:t>uang tunainya </a:t>
            </a:r>
            <a:r>
              <a:rPr dirty="0">
                <a:latin typeface="Cambria"/>
                <a:cs typeface="Cambria"/>
              </a:rPr>
              <a:t>tidak diberikan </a:t>
            </a:r>
            <a:r>
              <a:rPr spc="-5" dirty="0">
                <a:latin typeface="Cambria"/>
                <a:cs typeface="Cambria"/>
              </a:rPr>
              <a:t>ketika assetnya sudah</a:t>
            </a:r>
            <a:r>
              <a:rPr spc="95" dirty="0">
                <a:latin typeface="Cambria"/>
                <a:cs typeface="Cambria"/>
              </a:rPr>
              <a:t> </a:t>
            </a:r>
            <a:r>
              <a:rPr dirty="0">
                <a:latin typeface="Cambria"/>
                <a:cs typeface="Cambria"/>
              </a:rPr>
              <a:t>disampaikan.</a:t>
            </a:r>
          </a:p>
          <a:p>
            <a:pPr marL="326390" indent="-237490">
              <a:lnSpc>
                <a:spcPct val="100000"/>
              </a:lnSpc>
              <a:spcBef>
                <a:spcPts val="1180"/>
              </a:spcBef>
              <a:buFont typeface="Cambria"/>
              <a:buChar char="•"/>
              <a:tabLst>
                <a:tab pos="327025" algn="l"/>
              </a:tabLst>
            </a:pPr>
            <a:r>
              <a:rPr b="1" spc="-5" dirty="0">
                <a:solidFill>
                  <a:srgbClr val="C00000"/>
                </a:solidFill>
                <a:latin typeface="Cambria"/>
                <a:cs typeface="Cambria"/>
              </a:rPr>
              <a:t>Market</a:t>
            </a:r>
            <a:r>
              <a:rPr b="1" spc="-60" dirty="0">
                <a:solidFill>
                  <a:srgbClr val="C00000"/>
                </a:solidFill>
                <a:latin typeface="Cambria"/>
                <a:cs typeface="Cambria"/>
              </a:rPr>
              <a:t> </a:t>
            </a:r>
            <a:r>
              <a:rPr b="1" dirty="0">
                <a:solidFill>
                  <a:srgbClr val="C00000"/>
                </a:solidFill>
                <a:latin typeface="Cambria"/>
                <a:cs typeface="Cambria"/>
              </a:rPr>
              <a:t>Risk</a:t>
            </a:r>
            <a:endParaRPr dirty="0">
              <a:latin typeface="Cambria"/>
              <a:cs typeface="Cambria"/>
            </a:endParaRPr>
          </a:p>
          <a:p>
            <a:pPr marL="326390" algn="just">
              <a:lnSpc>
                <a:spcPct val="100000"/>
              </a:lnSpc>
              <a:spcBef>
                <a:spcPts val="20"/>
              </a:spcBef>
            </a:pPr>
            <a:r>
              <a:rPr spc="-5" dirty="0">
                <a:latin typeface="Cambria"/>
                <a:cs typeface="Cambria"/>
              </a:rPr>
              <a:t>Risiko  </a:t>
            </a:r>
            <a:r>
              <a:rPr spc="-10" dirty="0">
                <a:latin typeface="Cambria"/>
                <a:cs typeface="Cambria"/>
              </a:rPr>
              <a:t>nilai  </a:t>
            </a:r>
            <a:r>
              <a:rPr spc="-5" dirty="0">
                <a:latin typeface="Cambria"/>
                <a:cs typeface="Cambria"/>
              </a:rPr>
              <a:t>investasi  </a:t>
            </a:r>
            <a:r>
              <a:rPr dirty="0">
                <a:latin typeface="Cambria"/>
                <a:cs typeface="Cambria"/>
              </a:rPr>
              <a:t>akan  </a:t>
            </a:r>
            <a:r>
              <a:rPr spc="-10" dirty="0">
                <a:latin typeface="Cambria"/>
                <a:cs typeface="Cambria"/>
              </a:rPr>
              <a:t>berubah  </a:t>
            </a:r>
            <a:r>
              <a:rPr spc="-5" dirty="0">
                <a:latin typeface="Cambria"/>
                <a:cs typeface="Cambria"/>
              </a:rPr>
              <a:t>karena  adanya  pergerakan  faktor-faktor    </a:t>
            </a:r>
            <a:r>
              <a:rPr spc="95" dirty="0">
                <a:latin typeface="Cambria"/>
                <a:cs typeface="Cambria"/>
              </a:rPr>
              <a:t> </a:t>
            </a:r>
            <a:r>
              <a:rPr dirty="0">
                <a:latin typeface="Cambria"/>
                <a:cs typeface="Cambria"/>
              </a:rPr>
              <a:t>pasar</a:t>
            </a:r>
          </a:p>
          <a:p>
            <a:pPr marL="326390" algn="just">
              <a:lnSpc>
                <a:spcPct val="100000"/>
              </a:lnSpc>
            </a:pPr>
            <a:r>
              <a:rPr dirty="0">
                <a:latin typeface="Cambria"/>
                <a:cs typeface="Cambria"/>
              </a:rPr>
              <a:t>(biasanya </a:t>
            </a:r>
            <a:r>
              <a:rPr spc="-5" dirty="0">
                <a:latin typeface="Cambria"/>
                <a:cs typeface="Cambria"/>
              </a:rPr>
              <a:t>karena sentimen </a:t>
            </a:r>
            <a:r>
              <a:rPr dirty="0">
                <a:latin typeface="Cambria"/>
                <a:cs typeface="Cambria"/>
              </a:rPr>
              <a:t>atau </a:t>
            </a:r>
            <a:r>
              <a:rPr spc="-5" dirty="0">
                <a:latin typeface="Cambria"/>
                <a:cs typeface="Cambria"/>
              </a:rPr>
              <a:t>karena fundamental</a:t>
            </a:r>
            <a:r>
              <a:rPr spc="40" dirty="0">
                <a:latin typeface="Cambria"/>
                <a:cs typeface="Cambria"/>
              </a:rPr>
              <a:t> </a:t>
            </a:r>
            <a:r>
              <a:rPr spc="-5" dirty="0">
                <a:latin typeface="Cambria"/>
                <a:cs typeface="Cambria"/>
              </a:rPr>
              <a:t>makroekonomi).</a:t>
            </a:r>
            <a:endParaRPr dirty="0">
              <a:latin typeface="Cambria"/>
              <a:cs typeface="Cambria"/>
            </a:endParaRPr>
          </a:p>
        </p:txBody>
      </p:sp>
      <p:sp>
        <p:nvSpPr>
          <p:cNvPr id="3" name="object 6"/>
          <p:cNvSpPr txBox="1">
            <a:spLocks/>
          </p:cNvSpPr>
          <p:nvPr/>
        </p:nvSpPr>
        <p:spPr>
          <a:xfrm>
            <a:off x="78739" y="163747"/>
            <a:ext cx="8986520" cy="553998"/>
          </a:xfrm>
          <a:prstGeom prst="rect">
            <a:avLst/>
          </a:prstGeom>
        </p:spPr>
        <p:txBody>
          <a:bodyPr vert="horz" wrap="square" lIns="0" tIns="0" rIns="0" bIns="0" rtlCol="0">
            <a:sp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ctr">
              <a:buNone/>
            </a:pPr>
            <a:r>
              <a:rPr lang="id-ID" sz="1800" spc="-5" dirty="0" smtClean="0">
                <a:solidFill>
                  <a:srgbClr val="002060"/>
                </a:solidFill>
              </a:rPr>
              <a:t>Risiko </a:t>
            </a:r>
            <a:r>
              <a:rPr lang="id-ID" sz="1800" dirty="0" smtClean="0">
                <a:solidFill>
                  <a:srgbClr val="002060"/>
                </a:solidFill>
              </a:rPr>
              <a:t>– </a:t>
            </a:r>
            <a:r>
              <a:rPr lang="id-ID" sz="1800" spc="-5" dirty="0" smtClean="0">
                <a:solidFill>
                  <a:srgbClr val="002060"/>
                </a:solidFill>
              </a:rPr>
              <a:t>risiko  dalam mikroprudensial diagregatkan </a:t>
            </a:r>
            <a:r>
              <a:rPr lang="id-ID" sz="1800" dirty="0" smtClean="0">
                <a:solidFill>
                  <a:srgbClr val="002060"/>
                </a:solidFill>
              </a:rPr>
              <a:t>menjadi </a:t>
            </a:r>
            <a:r>
              <a:rPr lang="id-ID" sz="1800" spc="-5" dirty="0" smtClean="0">
                <a:solidFill>
                  <a:srgbClr val="002060"/>
                </a:solidFill>
              </a:rPr>
              <a:t>risiko</a:t>
            </a:r>
            <a:r>
              <a:rPr lang="id-ID" sz="1800" spc="-10" dirty="0" smtClean="0">
                <a:solidFill>
                  <a:srgbClr val="002060"/>
                </a:solidFill>
              </a:rPr>
              <a:t> </a:t>
            </a:r>
            <a:r>
              <a:rPr lang="id-ID" sz="1800" spc="-5" dirty="0" smtClean="0">
                <a:solidFill>
                  <a:srgbClr val="002060"/>
                </a:solidFill>
              </a:rPr>
              <a:t>sistemik </a:t>
            </a:r>
            <a:r>
              <a:rPr lang="id-ID" sz="1800" spc="-5" dirty="0">
                <a:solidFill>
                  <a:srgbClr val="002060"/>
                </a:solidFill>
                <a:latin typeface="Cambria"/>
                <a:cs typeface="Cambria"/>
              </a:rPr>
              <a:t>dan dimitigasi oleh Kebijakan </a:t>
            </a:r>
            <a:r>
              <a:rPr lang="id-ID" sz="1800" spc="-5" dirty="0" smtClean="0">
                <a:solidFill>
                  <a:srgbClr val="002060"/>
                </a:solidFill>
                <a:latin typeface="Cambria"/>
                <a:cs typeface="Cambria"/>
              </a:rPr>
              <a:t>Makroprudensial</a:t>
            </a:r>
            <a:endParaRPr lang="id-ID" sz="1800" dirty="0">
              <a:solidFill>
                <a:srgbClr val="002060"/>
              </a:solidFill>
              <a:latin typeface="Cambria"/>
              <a:cs typeface="Cambria"/>
            </a:endParaRPr>
          </a:p>
        </p:txBody>
      </p:sp>
    </p:spTree>
    <p:extLst>
      <p:ext uri="{BB962C8B-B14F-4D97-AF65-F5344CB8AC3E}">
        <p14:creationId xmlns:p14="http://schemas.microsoft.com/office/powerpoint/2010/main" val="17846741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6632"/>
            <a:ext cx="8784976" cy="6572012"/>
          </a:xfrm>
          <a:prstGeom prst="roundRect">
            <a:avLst/>
          </a:prstGeom>
          <a:noFill/>
          <a:ln>
            <a:solidFill>
              <a:schemeClr val="tx2">
                <a:lumMod val="50000"/>
              </a:schemeClr>
            </a:solidFill>
          </a:ln>
        </p:spPr>
        <p:txBody>
          <a:bodyPr wrap="square" rtlCol="0">
            <a:spAutoFit/>
          </a:bodyPr>
          <a:lstStyle/>
          <a:p>
            <a:pPr marL="342900" indent="-342900" algn="just">
              <a:buFont typeface="Wingdings" panose="05000000000000000000" pitchFamily="2" charset="2"/>
              <a:buChar char="§"/>
            </a:pPr>
            <a:r>
              <a:rPr lang="en-US" sz="2000" dirty="0" err="1"/>
              <a:t>Guna</a:t>
            </a:r>
            <a:r>
              <a:rPr lang="en-US" sz="2000" dirty="0"/>
              <a:t> </a:t>
            </a:r>
            <a:r>
              <a:rPr lang="en-US" sz="2000" dirty="0" err="1"/>
              <a:t>memitigasi</a:t>
            </a:r>
            <a:r>
              <a:rPr lang="en-US" sz="2000" dirty="0"/>
              <a:t> </a:t>
            </a:r>
            <a:r>
              <a:rPr lang="en-US" sz="2000" dirty="0" err="1"/>
              <a:t>risiko</a:t>
            </a:r>
            <a:r>
              <a:rPr lang="en-US" sz="2000" dirty="0"/>
              <a:t> </a:t>
            </a:r>
            <a:r>
              <a:rPr lang="en-US" sz="2000" dirty="0" err="1"/>
              <a:t>sistemik</a:t>
            </a:r>
            <a:r>
              <a:rPr lang="en-US" sz="2000" dirty="0"/>
              <a:t> di </a:t>
            </a:r>
            <a:r>
              <a:rPr lang="en-US" sz="2000" dirty="0" err="1"/>
              <a:t>sektor</a:t>
            </a:r>
            <a:r>
              <a:rPr lang="en-US" sz="2000" dirty="0"/>
              <a:t> </a:t>
            </a:r>
            <a:r>
              <a:rPr lang="en-US" sz="2000" dirty="0" err="1"/>
              <a:t>keuangan</a:t>
            </a:r>
            <a:r>
              <a:rPr lang="en-US" sz="2000" dirty="0"/>
              <a:t>, Bank Indonesia (BI) </a:t>
            </a:r>
            <a:r>
              <a:rPr lang="en-US" sz="2000" dirty="0" err="1"/>
              <a:t>terus</a:t>
            </a:r>
            <a:r>
              <a:rPr lang="en-US" sz="2000" dirty="0"/>
              <a:t> </a:t>
            </a:r>
            <a:r>
              <a:rPr lang="en-US" sz="2000" dirty="0" err="1"/>
              <a:t>memperkuat</a:t>
            </a:r>
            <a:r>
              <a:rPr lang="en-US" sz="2000" dirty="0"/>
              <a:t> </a:t>
            </a:r>
            <a:r>
              <a:rPr lang="en-US" sz="2000" dirty="0" err="1"/>
              <a:t>kebijakan</a:t>
            </a:r>
            <a:r>
              <a:rPr lang="en-US" sz="2000" dirty="0"/>
              <a:t> </a:t>
            </a:r>
            <a:r>
              <a:rPr lang="en-US" sz="2000" dirty="0" err="1"/>
              <a:t>makroprudensial</a:t>
            </a:r>
            <a:r>
              <a:rPr lang="en-US" sz="2000" dirty="0"/>
              <a:t>. </a:t>
            </a:r>
            <a:r>
              <a:rPr lang="en-US" sz="2000" dirty="0" err="1"/>
              <a:t>Kebijakan</a:t>
            </a:r>
            <a:r>
              <a:rPr lang="en-US" sz="2000" dirty="0"/>
              <a:t> </a:t>
            </a:r>
            <a:r>
              <a:rPr lang="en-US" sz="2000" dirty="0" err="1"/>
              <a:t>ini</a:t>
            </a:r>
            <a:r>
              <a:rPr lang="en-US" sz="2000" dirty="0"/>
              <a:t> </a:t>
            </a:r>
            <a:r>
              <a:rPr lang="en-US" sz="2000" dirty="0" err="1"/>
              <a:t>ditempuh</a:t>
            </a:r>
            <a:r>
              <a:rPr lang="en-US" sz="2000" dirty="0"/>
              <a:t> </a:t>
            </a:r>
            <a:r>
              <a:rPr lang="en-US" sz="2000" dirty="0" err="1"/>
              <a:t>dengan</a:t>
            </a:r>
            <a:r>
              <a:rPr lang="en-US" sz="2000" dirty="0"/>
              <a:t> </a:t>
            </a:r>
            <a:r>
              <a:rPr lang="en-US" sz="2000" dirty="0" err="1"/>
              <a:t>mengarahkan</a:t>
            </a:r>
            <a:r>
              <a:rPr lang="en-US" sz="2000" dirty="0"/>
              <a:t> </a:t>
            </a:r>
            <a:r>
              <a:rPr lang="en-US" sz="2000" dirty="0" err="1"/>
              <a:t>pengendalian</a:t>
            </a:r>
            <a:r>
              <a:rPr lang="en-US" sz="2000" dirty="0"/>
              <a:t> </a:t>
            </a:r>
            <a:r>
              <a:rPr lang="en-US" sz="2000" dirty="0" err="1"/>
              <a:t>kredit</a:t>
            </a:r>
            <a:r>
              <a:rPr lang="en-US" sz="2000" dirty="0"/>
              <a:t> </a:t>
            </a:r>
            <a:r>
              <a:rPr lang="en-US" sz="2000" dirty="0" err="1"/>
              <a:t>dan</a:t>
            </a:r>
            <a:r>
              <a:rPr lang="en-US" sz="2000" dirty="0"/>
              <a:t> </a:t>
            </a:r>
            <a:r>
              <a:rPr lang="en-US" sz="2000" dirty="0" err="1"/>
              <a:t>likuiditas</a:t>
            </a:r>
            <a:r>
              <a:rPr lang="en-US" sz="2000" dirty="0"/>
              <a:t> agar </a:t>
            </a:r>
            <a:r>
              <a:rPr lang="en-US" sz="2000" dirty="0" err="1"/>
              <a:t>sejalan</a:t>
            </a:r>
            <a:r>
              <a:rPr lang="en-US" sz="2000" dirty="0"/>
              <a:t> </a:t>
            </a:r>
            <a:r>
              <a:rPr lang="en-US" sz="2000" dirty="0" err="1"/>
              <a:t>dengan</a:t>
            </a:r>
            <a:r>
              <a:rPr lang="en-US" sz="2000" dirty="0"/>
              <a:t> </a:t>
            </a:r>
            <a:r>
              <a:rPr lang="en-US" sz="2000" dirty="0" err="1"/>
              <a:t>pengelolaan</a:t>
            </a:r>
            <a:r>
              <a:rPr lang="en-US" sz="2000" dirty="0"/>
              <a:t> </a:t>
            </a:r>
            <a:r>
              <a:rPr lang="en-US" sz="2000" dirty="0" err="1"/>
              <a:t>stabilitas</a:t>
            </a:r>
            <a:r>
              <a:rPr lang="en-US" sz="2000" dirty="0"/>
              <a:t> </a:t>
            </a:r>
            <a:r>
              <a:rPr lang="en-US" sz="2000" dirty="0" err="1" smtClean="0"/>
              <a:t>makroekonomi</a:t>
            </a:r>
            <a:endParaRPr lang="id-ID" sz="2000" dirty="0"/>
          </a:p>
          <a:p>
            <a:pPr marL="342900" indent="-342900" algn="just">
              <a:buFont typeface="Wingdings" panose="05000000000000000000" pitchFamily="2" charset="2"/>
              <a:buChar char="§"/>
            </a:pPr>
            <a:r>
              <a:rPr lang="en-US" sz="2000" dirty="0" err="1" smtClean="0"/>
              <a:t>Kondisi</a:t>
            </a:r>
            <a:r>
              <a:rPr lang="en-US" sz="2000" dirty="0" smtClean="0"/>
              <a:t> </a:t>
            </a:r>
            <a:r>
              <a:rPr lang="en-US" sz="2000" dirty="0" err="1"/>
              <a:t>perekonomian</a:t>
            </a:r>
            <a:r>
              <a:rPr lang="en-US" sz="2000" dirty="0"/>
              <a:t> </a:t>
            </a:r>
            <a:r>
              <a:rPr lang="en-US" sz="2000" dirty="0" err="1"/>
              <a:t>sangat</a:t>
            </a:r>
            <a:r>
              <a:rPr lang="en-US" sz="2000" dirty="0"/>
              <a:t> </a:t>
            </a:r>
            <a:r>
              <a:rPr lang="en-US" sz="2000" dirty="0" err="1"/>
              <a:t>dipengaruhi</a:t>
            </a:r>
            <a:r>
              <a:rPr lang="en-US" sz="2000" dirty="0"/>
              <a:t> </a:t>
            </a:r>
            <a:r>
              <a:rPr lang="en-US" sz="2000" dirty="0" err="1"/>
              <a:t>oleh</a:t>
            </a:r>
            <a:r>
              <a:rPr lang="en-US" sz="2000" dirty="0"/>
              <a:t> </a:t>
            </a:r>
            <a:r>
              <a:rPr lang="en-US" sz="2000" dirty="0" err="1"/>
              <a:t>berbagai</a:t>
            </a:r>
            <a:r>
              <a:rPr lang="en-US" sz="2000" dirty="0"/>
              <a:t> </a:t>
            </a:r>
            <a:r>
              <a:rPr lang="en-US" sz="2000" dirty="0" err="1"/>
              <a:t>sektor</a:t>
            </a:r>
            <a:r>
              <a:rPr lang="en-US" sz="2000" dirty="0"/>
              <a:t>. </a:t>
            </a:r>
            <a:r>
              <a:rPr lang="en-US" sz="2000" dirty="0" err="1"/>
              <a:t>Sektor</a:t>
            </a:r>
            <a:r>
              <a:rPr lang="en-US" sz="2000" dirty="0"/>
              <a:t> yang </a:t>
            </a:r>
            <a:r>
              <a:rPr lang="en-US" sz="2000" dirty="0" err="1"/>
              <a:t>sangat</a:t>
            </a:r>
            <a:r>
              <a:rPr lang="en-US" sz="2000" dirty="0"/>
              <a:t> </a:t>
            </a:r>
            <a:r>
              <a:rPr lang="en-US" sz="2000" dirty="0" err="1"/>
              <a:t>berpengaruh</a:t>
            </a:r>
            <a:r>
              <a:rPr lang="en-US" sz="2000" dirty="0"/>
              <a:t> </a:t>
            </a:r>
            <a:r>
              <a:rPr lang="en-US" sz="2000" dirty="0" err="1"/>
              <a:t>adalah</a:t>
            </a:r>
            <a:r>
              <a:rPr lang="en-US" sz="2000" dirty="0"/>
              <a:t> </a:t>
            </a:r>
            <a:r>
              <a:rPr lang="en-US" sz="2000" dirty="0" err="1"/>
              <a:t>sektor</a:t>
            </a:r>
            <a:r>
              <a:rPr lang="en-US" sz="2000" dirty="0"/>
              <a:t> </a:t>
            </a:r>
            <a:r>
              <a:rPr lang="en-US" sz="2000" dirty="0" err="1"/>
              <a:t>keuangan</a:t>
            </a:r>
            <a:r>
              <a:rPr lang="en-US" sz="2000" dirty="0"/>
              <a:t>. </a:t>
            </a:r>
            <a:r>
              <a:rPr lang="en-US" sz="2000" dirty="0" err="1"/>
              <a:t>Ancaman</a:t>
            </a:r>
            <a:r>
              <a:rPr lang="en-US" sz="2000" dirty="0"/>
              <a:t> </a:t>
            </a:r>
            <a:r>
              <a:rPr lang="en-US" sz="2000" dirty="0" err="1"/>
              <a:t>sektor</a:t>
            </a:r>
            <a:r>
              <a:rPr lang="en-US" sz="2000" dirty="0"/>
              <a:t> </a:t>
            </a:r>
            <a:r>
              <a:rPr lang="en-US" sz="2000" dirty="0" err="1"/>
              <a:t>keuangan</a:t>
            </a:r>
            <a:r>
              <a:rPr lang="en-US" sz="2000" dirty="0"/>
              <a:t> pun </a:t>
            </a:r>
            <a:r>
              <a:rPr lang="en-US" sz="2000" dirty="0" err="1"/>
              <a:t>pernah</a:t>
            </a:r>
            <a:r>
              <a:rPr lang="en-US" sz="2000" dirty="0"/>
              <a:t> </a:t>
            </a:r>
            <a:r>
              <a:rPr lang="en-US" sz="2000" dirty="0" err="1"/>
              <a:t>mendera</a:t>
            </a:r>
            <a:r>
              <a:rPr lang="en-US" sz="2000" dirty="0"/>
              <a:t> </a:t>
            </a:r>
            <a:r>
              <a:rPr lang="en-US" sz="2000" dirty="0" err="1"/>
              <a:t>bangsa</a:t>
            </a:r>
            <a:r>
              <a:rPr lang="en-US" sz="2000" dirty="0"/>
              <a:t> Indonesia. </a:t>
            </a:r>
            <a:endParaRPr lang="id-ID" sz="2000" dirty="0"/>
          </a:p>
          <a:p>
            <a:pPr marL="342900" indent="-342900" algn="just">
              <a:buFont typeface="Wingdings" panose="05000000000000000000" pitchFamily="2" charset="2"/>
              <a:buChar char="§"/>
            </a:pPr>
            <a:r>
              <a:rPr lang="en-US" sz="2000" dirty="0" err="1" smtClean="0"/>
              <a:t>Betapa</a:t>
            </a:r>
            <a:r>
              <a:rPr lang="en-US" sz="2000" dirty="0" smtClean="0"/>
              <a:t> </a:t>
            </a:r>
            <a:r>
              <a:rPr lang="en-US" sz="2000" dirty="0" err="1"/>
              <a:t>kerasnya</a:t>
            </a:r>
            <a:r>
              <a:rPr lang="en-US" sz="2000" dirty="0"/>
              <a:t> </a:t>
            </a:r>
            <a:r>
              <a:rPr lang="en-US" sz="2000" dirty="0" err="1"/>
              <a:t>bangsa</a:t>
            </a:r>
            <a:r>
              <a:rPr lang="en-US" sz="2000" dirty="0"/>
              <a:t> Indonesia </a:t>
            </a:r>
            <a:r>
              <a:rPr lang="en-US" sz="2000" dirty="0" err="1"/>
              <a:t>untuk</a:t>
            </a:r>
            <a:r>
              <a:rPr lang="en-US" sz="2000" dirty="0"/>
              <a:t> </a:t>
            </a:r>
            <a:r>
              <a:rPr lang="en-US" sz="2000" dirty="0" err="1"/>
              <a:t>bangkit</a:t>
            </a:r>
            <a:r>
              <a:rPr lang="en-US" sz="2000" dirty="0"/>
              <a:t> </a:t>
            </a:r>
            <a:r>
              <a:rPr lang="en-US" sz="2000" dirty="0" err="1"/>
              <a:t>dari</a:t>
            </a:r>
            <a:r>
              <a:rPr lang="en-US" sz="2000" dirty="0"/>
              <a:t> </a:t>
            </a:r>
            <a:r>
              <a:rPr lang="en-US" sz="2000" dirty="0" err="1"/>
              <a:t>krisis</a:t>
            </a:r>
            <a:r>
              <a:rPr lang="en-US" sz="2000" dirty="0"/>
              <a:t> yang </a:t>
            </a:r>
            <a:r>
              <a:rPr lang="en-US" sz="2000" dirty="0" err="1"/>
              <a:t>terjadi</a:t>
            </a:r>
            <a:r>
              <a:rPr lang="en-US" sz="2000" dirty="0"/>
              <a:t> </a:t>
            </a:r>
            <a:r>
              <a:rPr lang="en-US" sz="2000" dirty="0" err="1"/>
              <a:t>pada</a:t>
            </a:r>
            <a:r>
              <a:rPr lang="en-US" sz="2000" dirty="0"/>
              <a:t> </a:t>
            </a:r>
            <a:r>
              <a:rPr lang="en-US" sz="2000" dirty="0" err="1"/>
              <a:t>tahun</a:t>
            </a:r>
            <a:r>
              <a:rPr lang="en-US" sz="2000" dirty="0"/>
              <a:t> 1998 </a:t>
            </a:r>
            <a:r>
              <a:rPr lang="en-US" sz="2000" dirty="0" err="1"/>
              <a:t>menjadi</a:t>
            </a:r>
            <a:r>
              <a:rPr lang="en-US" sz="2000" dirty="0"/>
              <a:t> </a:t>
            </a:r>
            <a:r>
              <a:rPr lang="en-US" sz="2000" dirty="0" err="1"/>
              <a:t>sebuah</a:t>
            </a:r>
            <a:r>
              <a:rPr lang="en-US" sz="2000" dirty="0"/>
              <a:t> </a:t>
            </a:r>
            <a:r>
              <a:rPr lang="en-US" sz="2000" dirty="0" err="1"/>
              <a:t>pelajaran</a:t>
            </a:r>
            <a:r>
              <a:rPr lang="en-US" sz="2000" dirty="0"/>
              <a:t> yang </a:t>
            </a:r>
            <a:r>
              <a:rPr lang="en-US" sz="2000" dirty="0" err="1"/>
              <a:t>berharga</a:t>
            </a:r>
            <a:r>
              <a:rPr lang="en-US" sz="2000" dirty="0"/>
              <a:t>. </a:t>
            </a:r>
            <a:r>
              <a:rPr lang="en-US" sz="2000" dirty="0" err="1"/>
              <a:t>Bangkit</a:t>
            </a:r>
            <a:r>
              <a:rPr lang="en-US" sz="2000" dirty="0"/>
              <a:t> </a:t>
            </a:r>
            <a:r>
              <a:rPr lang="en-US" sz="2000" dirty="0" err="1"/>
              <a:t>dari</a:t>
            </a:r>
            <a:r>
              <a:rPr lang="en-US" sz="2000" dirty="0"/>
              <a:t> </a:t>
            </a:r>
            <a:r>
              <a:rPr lang="en-US" sz="2000" dirty="0" err="1"/>
              <a:t>keterpurukan</a:t>
            </a:r>
            <a:r>
              <a:rPr lang="en-US" sz="2000" dirty="0"/>
              <a:t> </a:t>
            </a:r>
            <a:r>
              <a:rPr lang="en-US" sz="2000" dirty="0" err="1"/>
              <a:t>krisis</a:t>
            </a:r>
            <a:r>
              <a:rPr lang="en-US" sz="2000" dirty="0"/>
              <a:t> </a:t>
            </a:r>
            <a:r>
              <a:rPr lang="en-US" sz="2000" dirty="0" err="1"/>
              <a:t>keuangan</a:t>
            </a:r>
            <a:r>
              <a:rPr lang="en-US" sz="2000" dirty="0"/>
              <a:t> </a:t>
            </a:r>
            <a:r>
              <a:rPr lang="en-US" sz="2000" dirty="0" err="1"/>
              <a:t>tersebut</a:t>
            </a:r>
            <a:r>
              <a:rPr lang="en-US" sz="2000" dirty="0"/>
              <a:t> </a:t>
            </a:r>
            <a:r>
              <a:rPr lang="en-US" sz="2000" dirty="0" err="1"/>
              <a:t>membutuhkan</a:t>
            </a:r>
            <a:r>
              <a:rPr lang="en-US" sz="2000" dirty="0"/>
              <a:t> </a:t>
            </a:r>
            <a:r>
              <a:rPr lang="en-US" sz="2000" dirty="0" err="1"/>
              <a:t>biaya</a:t>
            </a:r>
            <a:r>
              <a:rPr lang="en-US" sz="2000" dirty="0"/>
              <a:t> yang </a:t>
            </a:r>
            <a:r>
              <a:rPr lang="en-US" sz="2000" dirty="0" err="1"/>
              <a:t>mahal</a:t>
            </a:r>
            <a:r>
              <a:rPr lang="en-US" sz="2000" dirty="0"/>
              <a:t>. </a:t>
            </a:r>
            <a:endParaRPr lang="id-ID" sz="2000" dirty="0"/>
          </a:p>
          <a:p>
            <a:pPr marL="342900" indent="-342900" algn="just">
              <a:buFont typeface="Wingdings" panose="05000000000000000000" pitchFamily="2" charset="2"/>
              <a:buChar char="§"/>
            </a:pPr>
            <a:r>
              <a:rPr lang="en-US" sz="2000" dirty="0" err="1" smtClean="0"/>
              <a:t>Bukan</a:t>
            </a:r>
            <a:r>
              <a:rPr lang="en-US" sz="2000" dirty="0" smtClean="0"/>
              <a:t> </a:t>
            </a:r>
            <a:r>
              <a:rPr lang="en-US" sz="2000" dirty="0" err="1"/>
              <a:t>hanya</a:t>
            </a:r>
            <a:r>
              <a:rPr lang="en-US" sz="2000" dirty="0"/>
              <a:t> </a:t>
            </a:r>
            <a:r>
              <a:rPr lang="en-US" sz="2000" dirty="0" err="1"/>
              <a:t>itu</a:t>
            </a:r>
            <a:r>
              <a:rPr lang="en-US" sz="2000" dirty="0"/>
              <a:t>, </a:t>
            </a:r>
            <a:r>
              <a:rPr lang="en-US" sz="2000" dirty="0" err="1"/>
              <a:t>waktu</a:t>
            </a:r>
            <a:r>
              <a:rPr lang="en-US" sz="2000" dirty="0"/>
              <a:t> </a:t>
            </a:r>
            <a:r>
              <a:rPr lang="en-US" sz="2000" dirty="0" err="1"/>
              <a:t>untuk</a:t>
            </a:r>
            <a:r>
              <a:rPr lang="en-US" sz="2000" dirty="0"/>
              <a:t> recovery-pun </a:t>
            </a:r>
            <a:r>
              <a:rPr lang="en-US" sz="2000" dirty="0" err="1"/>
              <a:t>membutuhkan</a:t>
            </a:r>
            <a:r>
              <a:rPr lang="en-US" sz="2000" dirty="0"/>
              <a:t> </a:t>
            </a:r>
            <a:r>
              <a:rPr lang="en-US" sz="2000" dirty="0" err="1"/>
              <a:t>waktu</a:t>
            </a:r>
            <a:r>
              <a:rPr lang="en-US" sz="2000" dirty="0"/>
              <a:t> yang lama. </a:t>
            </a:r>
            <a:r>
              <a:rPr lang="en-US" sz="2000" dirty="0" err="1"/>
              <a:t>Dengan</a:t>
            </a:r>
            <a:r>
              <a:rPr lang="en-US" sz="2000" dirty="0"/>
              <a:t> </a:t>
            </a:r>
            <a:r>
              <a:rPr lang="en-US" sz="2000" dirty="0" err="1"/>
              <a:t>adanya</a:t>
            </a:r>
            <a:r>
              <a:rPr lang="en-US" sz="2000" dirty="0"/>
              <a:t> </a:t>
            </a:r>
            <a:r>
              <a:rPr lang="en-US" sz="2000" dirty="0" err="1"/>
              <a:t>krisis</a:t>
            </a:r>
            <a:r>
              <a:rPr lang="en-US" sz="2000" dirty="0"/>
              <a:t> </a:t>
            </a:r>
            <a:r>
              <a:rPr lang="en-US" sz="2000" dirty="0" err="1"/>
              <a:t>tahun</a:t>
            </a:r>
            <a:r>
              <a:rPr lang="en-US" sz="2000" dirty="0"/>
              <a:t> 1998 </a:t>
            </a:r>
            <a:r>
              <a:rPr lang="en-US" sz="2000" dirty="0" err="1"/>
              <a:t>memberikan</a:t>
            </a:r>
            <a:r>
              <a:rPr lang="en-US" sz="2000" dirty="0"/>
              <a:t> </a:t>
            </a:r>
            <a:r>
              <a:rPr lang="en-US" sz="2000" dirty="0" err="1"/>
              <a:t>bukti</a:t>
            </a:r>
            <a:r>
              <a:rPr lang="en-US" sz="2000" dirty="0"/>
              <a:t> </a:t>
            </a:r>
            <a:r>
              <a:rPr lang="en-US" sz="2000" dirty="0" err="1"/>
              <a:t>bahwa</a:t>
            </a:r>
            <a:r>
              <a:rPr lang="en-US" sz="2000" dirty="0"/>
              <a:t> </a:t>
            </a:r>
            <a:r>
              <a:rPr lang="en-US" sz="2000" dirty="0" err="1"/>
              <a:t>ketahanan</a:t>
            </a:r>
            <a:r>
              <a:rPr lang="en-US" sz="2000" dirty="0"/>
              <a:t> di </a:t>
            </a:r>
            <a:r>
              <a:rPr lang="en-US" sz="2000" dirty="0" err="1"/>
              <a:t>sektor</a:t>
            </a:r>
            <a:r>
              <a:rPr lang="en-US" sz="2000" dirty="0"/>
              <a:t> </a:t>
            </a:r>
            <a:r>
              <a:rPr lang="en-US" sz="2000" dirty="0" err="1"/>
              <a:t>keuangan</a:t>
            </a:r>
            <a:r>
              <a:rPr lang="en-US" sz="2000" dirty="0"/>
              <a:t> </a:t>
            </a:r>
            <a:r>
              <a:rPr lang="en-US" sz="2000" dirty="0" err="1"/>
              <a:t>merupakan</a:t>
            </a:r>
            <a:r>
              <a:rPr lang="en-US" sz="2000" dirty="0"/>
              <a:t> </a:t>
            </a:r>
            <a:r>
              <a:rPr lang="en-US" sz="2000" dirty="0" err="1"/>
              <a:t>aspek</a:t>
            </a:r>
            <a:r>
              <a:rPr lang="en-US" sz="2000" dirty="0"/>
              <a:t> yang </a:t>
            </a:r>
            <a:r>
              <a:rPr lang="en-US" sz="2000" dirty="0" err="1"/>
              <a:t>sangat</a:t>
            </a:r>
            <a:r>
              <a:rPr lang="en-US" sz="2000" dirty="0"/>
              <a:t> </a:t>
            </a:r>
            <a:r>
              <a:rPr lang="en-US" sz="2000" dirty="0" err="1"/>
              <a:t>penting</a:t>
            </a:r>
            <a:r>
              <a:rPr lang="en-US" sz="2000" dirty="0"/>
              <a:t> </a:t>
            </a:r>
            <a:r>
              <a:rPr lang="en-US" sz="2000" dirty="0" err="1"/>
              <a:t>dalam</a:t>
            </a:r>
            <a:r>
              <a:rPr lang="en-US" sz="2000" dirty="0"/>
              <a:t> </a:t>
            </a:r>
            <a:r>
              <a:rPr lang="en-US" sz="2000" dirty="0" err="1"/>
              <a:t>membentuk</a:t>
            </a:r>
            <a:r>
              <a:rPr lang="en-US" sz="2000" dirty="0"/>
              <a:t> </a:t>
            </a:r>
            <a:r>
              <a:rPr lang="en-US" sz="2000" dirty="0" err="1"/>
              <a:t>dan</a:t>
            </a:r>
            <a:r>
              <a:rPr lang="en-US" sz="2000" dirty="0"/>
              <a:t> </a:t>
            </a:r>
            <a:r>
              <a:rPr lang="en-US" sz="2000" dirty="0" err="1"/>
              <a:t>menjaga</a:t>
            </a:r>
            <a:r>
              <a:rPr lang="en-US" sz="2000" dirty="0"/>
              <a:t> </a:t>
            </a:r>
            <a:r>
              <a:rPr lang="en-US" sz="2000" dirty="0" err="1"/>
              <a:t>perekonomian</a:t>
            </a:r>
            <a:r>
              <a:rPr lang="en-US" sz="2000" dirty="0"/>
              <a:t> yang </a:t>
            </a:r>
            <a:r>
              <a:rPr lang="en-US" sz="2000" dirty="0" err="1"/>
              <a:t>berkelanjutan</a:t>
            </a:r>
            <a:r>
              <a:rPr lang="en-US" sz="2000" dirty="0"/>
              <a:t>. </a:t>
            </a:r>
            <a:endParaRPr lang="id-ID" sz="2000" dirty="0"/>
          </a:p>
          <a:p>
            <a:pPr marL="342900" indent="-342900" algn="just">
              <a:buFont typeface="Wingdings" panose="05000000000000000000" pitchFamily="2" charset="2"/>
              <a:buChar char="§"/>
            </a:pPr>
            <a:r>
              <a:rPr lang="en-US" sz="2000" dirty="0" err="1" smtClean="0"/>
              <a:t>Sistem</a:t>
            </a:r>
            <a:r>
              <a:rPr lang="en-US" sz="2000" dirty="0" smtClean="0"/>
              <a:t> </a:t>
            </a:r>
            <a:r>
              <a:rPr lang="en-US" sz="2000" dirty="0" err="1"/>
              <a:t>keuangan</a:t>
            </a:r>
            <a:r>
              <a:rPr lang="en-US" sz="2000" dirty="0"/>
              <a:t> yang </a:t>
            </a:r>
            <a:r>
              <a:rPr lang="en-US" sz="2000" dirty="0" err="1"/>
              <a:t>tidak</a:t>
            </a:r>
            <a:r>
              <a:rPr lang="en-US" sz="2000" dirty="0"/>
              <a:t> </a:t>
            </a:r>
            <a:r>
              <a:rPr lang="en-US" sz="2000" dirty="0" err="1"/>
              <a:t>stabil</a:t>
            </a:r>
            <a:r>
              <a:rPr lang="en-US" sz="2000" dirty="0"/>
              <a:t> </a:t>
            </a:r>
            <a:r>
              <a:rPr lang="en-US" sz="2000" dirty="0" err="1"/>
              <a:t>akan</a:t>
            </a:r>
            <a:r>
              <a:rPr lang="en-US" sz="2000" dirty="0"/>
              <a:t> </a:t>
            </a:r>
            <a:r>
              <a:rPr lang="en-US" sz="2000" dirty="0" err="1"/>
              <a:t>mengganggu</a:t>
            </a:r>
            <a:r>
              <a:rPr lang="en-US" sz="2000" dirty="0"/>
              <a:t> </a:t>
            </a:r>
            <a:r>
              <a:rPr lang="en-US" sz="2000" dirty="0" err="1"/>
              <a:t>jalannya</a:t>
            </a:r>
            <a:r>
              <a:rPr lang="en-US" sz="2000" dirty="0"/>
              <a:t> </a:t>
            </a:r>
            <a:r>
              <a:rPr lang="en-US" sz="2000" dirty="0" err="1"/>
              <a:t>perekonomian</a:t>
            </a:r>
            <a:r>
              <a:rPr lang="en-US" sz="2000" dirty="0"/>
              <a:t> </a:t>
            </a:r>
            <a:endParaRPr lang="id-ID" sz="2000" dirty="0"/>
          </a:p>
        </p:txBody>
      </p:sp>
    </p:spTree>
    <p:extLst>
      <p:ext uri="{BB962C8B-B14F-4D97-AF65-F5344CB8AC3E}">
        <p14:creationId xmlns:p14="http://schemas.microsoft.com/office/powerpoint/2010/main" val="27578173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6632"/>
            <a:ext cx="8712968" cy="6572012"/>
          </a:xfrm>
          <a:prstGeom prst="roundRect">
            <a:avLst/>
          </a:prstGeom>
          <a:noFill/>
          <a:ln>
            <a:solidFill>
              <a:schemeClr val="tx2">
                <a:lumMod val="50000"/>
              </a:schemeClr>
            </a:solidFill>
          </a:ln>
        </p:spPr>
        <p:txBody>
          <a:bodyPr wrap="square" rtlCol="0">
            <a:spAutoFit/>
          </a:bodyPr>
          <a:lstStyle/>
          <a:p>
            <a:pPr marL="342900" indent="-342900" algn="just">
              <a:buFont typeface="Wingdings" panose="05000000000000000000" pitchFamily="2" charset="2"/>
              <a:buChar char="§"/>
            </a:pPr>
            <a:r>
              <a:rPr lang="en-US" sz="2000" dirty="0" err="1"/>
              <a:t>Tindakan</a:t>
            </a:r>
            <a:r>
              <a:rPr lang="en-US" sz="2000" dirty="0"/>
              <a:t> yang </a:t>
            </a:r>
            <a:r>
              <a:rPr lang="en-US" sz="2000" dirty="0" err="1"/>
              <a:t>dilakukan</a:t>
            </a:r>
            <a:r>
              <a:rPr lang="en-US" sz="2000" dirty="0"/>
              <a:t> </a:t>
            </a:r>
            <a:r>
              <a:rPr lang="en-US" sz="2000" dirty="0" err="1"/>
              <a:t>untuk</a:t>
            </a:r>
            <a:r>
              <a:rPr lang="en-US" sz="2000" dirty="0"/>
              <a:t> </a:t>
            </a:r>
            <a:r>
              <a:rPr lang="en-US" sz="2000" dirty="0" err="1"/>
              <a:t>mengantisipasi</a:t>
            </a:r>
            <a:r>
              <a:rPr lang="en-US" sz="2000" dirty="0"/>
              <a:t> </a:t>
            </a:r>
            <a:r>
              <a:rPr lang="en-US" sz="2000" dirty="0" err="1"/>
              <a:t>terulangnya</a:t>
            </a:r>
            <a:r>
              <a:rPr lang="en-US" sz="2000" dirty="0"/>
              <a:t> </a:t>
            </a:r>
            <a:r>
              <a:rPr lang="en-US" sz="2000" dirty="0" err="1"/>
              <a:t>krisis</a:t>
            </a:r>
            <a:r>
              <a:rPr lang="en-US" sz="2000" dirty="0"/>
              <a:t> </a:t>
            </a:r>
            <a:r>
              <a:rPr lang="en-US" sz="2000" dirty="0" err="1"/>
              <a:t>tahun</a:t>
            </a:r>
            <a:r>
              <a:rPr lang="en-US" sz="2000" dirty="0"/>
              <a:t> 1998 </a:t>
            </a:r>
            <a:r>
              <a:rPr lang="en-US" sz="2000" dirty="0" err="1"/>
              <a:t>dilakukan</a:t>
            </a:r>
            <a:r>
              <a:rPr lang="en-US" sz="2000" dirty="0"/>
              <a:t> </a:t>
            </a:r>
            <a:r>
              <a:rPr lang="en-US" sz="2000" dirty="0" err="1"/>
              <a:t>dengan</a:t>
            </a:r>
            <a:r>
              <a:rPr lang="en-US" sz="2000" dirty="0"/>
              <a:t> </a:t>
            </a:r>
            <a:r>
              <a:rPr lang="en-US" sz="2000" dirty="0" err="1"/>
              <a:t>memperkuat</a:t>
            </a:r>
            <a:r>
              <a:rPr lang="en-US" sz="2000" dirty="0"/>
              <a:t> </a:t>
            </a:r>
            <a:r>
              <a:rPr lang="en-US" sz="2000" dirty="0" err="1"/>
              <a:t>Stabilitas</a:t>
            </a:r>
            <a:r>
              <a:rPr lang="en-US" sz="2000" dirty="0"/>
              <a:t> </a:t>
            </a:r>
            <a:r>
              <a:rPr lang="en-US" sz="2000" dirty="0" err="1"/>
              <a:t>Sistem</a:t>
            </a:r>
            <a:r>
              <a:rPr lang="en-US" sz="2000" dirty="0"/>
              <a:t> </a:t>
            </a:r>
            <a:r>
              <a:rPr lang="en-US" sz="2000" dirty="0" err="1"/>
              <a:t>Keuangan</a:t>
            </a:r>
            <a:r>
              <a:rPr lang="en-US" sz="2000" dirty="0"/>
              <a:t> (SSK) </a:t>
            </a:r>
            <a:r>
              <a:rPr lang="en-US" sz="2000" dirty="0" err="1"/>
              <a:t>terhadap</a:t>
            </a:r>
            <a:r>
              <a:rPr lang="en-US" sz="2000" dirty="0"/>
              <a:t> </a:t>
            </a:r>
            <a:r>
              <a:rPr lang="en-US" sz="2000" dirty="0" err="1"/>
              <a:t>perkembangan</a:t>
            </a:r>
            <a:r>
              <a:rPr lang="en-US" sz="2000" dirty="0"/>
              <a:t> </a:t>
            </a:r>
            <a:r>
              <a:rPr lang="en-US" sz="2000" dirty="0" err="1"/>
              <a:t>perbankan</a:t>
            </a:r>
            <a:r>
              <a:rPr lang="en-US" sz="2000" dirty="0"/>
              <a:t> Indonesia. </a:t>
            </a:r>
            <a:endParaRPr lang="id-ID" sz="2000" dirty="0"/>
          </a:p>
          <a:p>
            <a:pPr marL="342900" lvl="0" indent="-342900" algn="just">
              <a:buFont typeface="Wingdings" panose="05000000000000000000" pitchFamily="2" charset="2"/>
              <a:buChar char="§"/>
            </a:pPr>
            <a:r>
              <a:rPr lang="id-ID" sz="2000" dirty="0" smtClean="0"/>
              <a:t>P</a:t>
            </a:r>
            <a:r>
              <a:rPr lang="en-US" sz="2000" dirty="0" err="1" smtClean="0"/>
              <a:t>erekonomian</a:t>
            </a:r>
            <a:r>
              <a:rPr lang="en-US" sz="2000" dirty="0" smtClean="0"/>
              <a:t> </a:t>
            </a:r>
            <a:r>
              <a:rPr lang="en-US" sz="2000" dirty="0"/>
              <a:t>Indonesia </a:t>
            </a:r>
            <a:r>
              <a:rPr lang="en-US" sz="2000" dirty="0" err="1"/>
              <a:t>dipengaruhi</a:t>
            </a:r>
            <a:r>
              <a:rPr lang="en-US" sz="2000" dirty="0"/>
              <a:t> </a:t>
            </a:r>
            <a:r>
              <a:rPr lang="en-US" sz="2000" dirty="0" err="1"/>
              <a:t>oleh</a:t>
            </a:r>
            <a:r>
              <a:rPr lang="en-US" sz="2000" dirty="0"/>
              <a:t> </a:t>
            </a:r>
            <a:r>
              <a:rPr lang="en-US" sz="2000" dirty="0" err="1"/>
              <a:t>perubahan</a:t>
            </a:r>
            <a:r>
              <a:rPr lang="en-US" sz="2000" dirty="0"/>
              <a:t> </a:t>
            </a:r>
            <a:r>
              <a:rPr lang="en-US" sz="2000" dirty="0" err="1"/>
              <a:t>ekonomi</a:t>
            </a:r>
            <a:r>
              <a:rPr lang="en-US" sz="2000" dirty="0"/>
              <a:t> global </a:t>
            </a:r>
            <a:r>
              <a:rPr lang="en-US" sz="2000" dirty="0" err="1"/>
              <a:t>dengan</a:t>
            </a:r>
            <a:r>
              <a:rPr lang="en-US" sz="2000" dirty="0"/>
              <a:t> </a:t>
            </a:r>
            <a:r>
              <a:rPr lang="en-US" sz="2000" dirty="0" err="1"/>
              <a:t>anjloknya</a:t>
            </a:r>
            <a:r>
              <a:rPr lang="en-US" sz="2000" dirty="0"/>
              <a:t> </a:t>
            </a:r>
            <a:r>
              <a:rPr lang="en-US" sz="2000" dirty="0" err="1"/>
              <a:t>komoditas</a:t>
            </a:r>
            <a:r>
              <a:rPr lang="en-US" sz="2000" dirty="0"/>
              <a:t> yang </a:t>
            </a:r>
            <a:r>
              <a:rPr lang="en-US" sz="2000" dirty="0" err="1"/>
              <a:t>mempengaruhi</a:t>
            </a:r>
            <a:r>
              <a:rPr lang="en-US" sz="2000" dirty="0"/>
              <a:t> </a:t>
            </a:r>
            <a:r>
              <a:rPr lang="en-US" sz="2000" dirty="0" err="1"/>
              <a:t>nilai</a:t>
            </a:r>
            <a:r>
              <a:rPr lang="en-US" sz="2000" dirty="0"/>
              <a:t> </a:t>
            </a:r>
            <a:r>
              <a:rPr lang="en-US" sz="2000" dirty="0" err="1"/>
              <a:t>ekspor</a:t>
            </a:r>
            <a:r>
              <a:rPr lang="en-US" sz="2000" dirty="0"/>
              <a:t> Indonesia</a:t>
            </a:r>
            <a:r>
              <a:rPr lang="en-US" sz="2000" dirty="0" smtClean="0"/>
              <a:t>.</a:t>
            </a:r>
            <a:endParaRPr lang="id-ID" sz="2000" dirty="0" smtClean="0"/>
          </a:p>
          <a:p>
            <a:pPr marL="342900" indent="-342900" algn="just">
              <a:buFont typeface="Wingdings" panose="05000000000000000000" pitchFamily="2" charset="2"/>
              <a:buChar char="§"/>
            </a:pPr>
            <a:r>
              <a:rPr lang="en-US" sz="2000" dirty="0" err="1"/>
              <a:t>Dengan</a:t>
            </a:r>
            <a:r>
              <a:rPr lang="en-US" sz="2000" dirty="0"/>
              <a:t> </a:t>
            </a:r>
            <a:r>
              <a:rPr lang="en-US" sz="2000" dirty="0" err="1"/>
              <a:t>Stabilitas</a:t>
            </a:r>
            <a:r>
              <a:rPr lang="en-US" sz="2000" dirty="0"/>
              <a:t> </a:t>
            </a:r>
            <a:r>
              <a:rPr lang="en-US" sz="2000" dirty="0" err="1"/>
              <a:t>Sistem</a:t>
            </a:r>
            <a:r>
              <a:rPr lang="en-US" sz="2000" dirty="0"/>
              <a:t> </a:t>
            </a:r>
            <a:r>
              <a:rPr lang="en-US" sz="2000" dirty="0" err="1"/>
              <a:t>Keuangan</a:t>
            </a:r>
            <a:r>
              <a:rPr lang="en-US" sz="2000" dirty="0"/>
              <a:t> (SSK) yang </a:t>
            </a:r>
            <a:r>
              <a:rPr lang="en-US" sz="2000" dirty="0" err="1"/>
              <a:t>akan</a:t>
            </a:r>
            <a:r>
              <a:rPr lang="en-US" sz="2000" dirty="0"/>
              <a:t> </a:t>
            </a:r>
            <a:r>
              <a:rPr lang="en-US" sz="2000" dirty="0" err="1"/>
              <a:t>dijalankan</a:t>
            </a:r>
            <a:r>
              <a:rPr lang="en-US" sz="2000" dirty="0"/>
              <a:t> </a:t>
            </a:r>
            <a:r>
              <a:rPr lang="en-US" sz="2000" dirty="0" err="1"/>
              <a:t>mulai</a:t>
            </a:r>
            <a:r>
              <a:rPr lang="en-US" sz="2000" dirty="0"/>
              <a:t> </a:t>
            </a:r>
            <a:r>
              <a:rPr lang="en-US" sz="2000" dirty="0" err="1"/>
              <a:t>tahun</a:t>
            </a:r>
            <a:r>
              <a:rPr lang="en-US" sz="2000" dirty="0"/>
              <a:t> 2013, </a:t>
            </a:r>
            <a:r>
              <a:rPr lang="en-US" sz="2000" dirty="0" err="1"/>
              <a:t>supaya</a:t>
            </a:r>
            <a:r>
              <a:rPr lang="en-US" sz="2000" dirty="0"/>
              <a:t> </a:t>
            </a:r>
            <a:r>
              <a:rPr lang="en-US" sz="2000" dirty="0" err="1"/>
              <a:t>krisis</a:t>
            </a:r>
            <a:r>
              <a:rPr lang="en-US" sz="2000" dirty="0"/>
              <a:t> </a:t>
            </a:r>
            <a:r>
              <a:rPr lang="en-US" sz="2000" dirty="0" err="1"/>
              <a:t>ekonomi</a:t>
            </a:r>
            <a:r>
              <a:rPr lang="en-US" sz="2000" dirty="0"/>
              <a:t>, </a:t>
            </a:r>
            <a:r>
              <a:rPr lang="en-US" sz="2000" dirty="0" err="1"/>
              <a:t>inflasi</a:t>
            </a:r>
            <a:r>
              <a:rPr lang="en-US" sz="2000" dirty="0"/>
              <a:t> </a:t>
            </a:r>
            <a:r>
              <a:rPr lang="en-US" sz="2000" dirty="0" err="1"/>
              <a:t>dan</a:t>
            </a:r>
            <a:r>
              <a:rPr lang="en-US" sz="2000" dirty="0"/>
              <a:t> </a:t>
            </a:r>
            <a:r>
              <a:rPr lang="en-US" sz="2000" dirty="0" err="1"/>
              <a:t>pengangguran</a:t>
            </a:r>
            <a:r>
              <a:rPr lang="en-US" sz="2000" dirty="0"/>
              <a:t> </a:t>
            </a:r>
            <a:r>
              <a:rPr lang="en-US" sz="2000" dirty="0" err="1"/>
              <a:t>tinggi</a:t>
            </a:r>
            <a:r>
              <a:rPr lang="en-US" sz="2000" dirty="0"/>
              <a:t> </a:t>
            </a:r>
            <a:r>
              <a:rPr lang="en-US" sz="2000" dirty="0" err="1"/>
              <a:t>seperti</a:t>
            </a:r>
            <a:r>
              <a:rPr lang="en-US" sz="2000" dirty="0"/>
              <a:t> </a:t>
            </a:r>
            <a:r>
              <a:rPr lang="en-US" sz="2000" dirty="0" err="1"/>
              <a:t>tahun</a:t>
            </a:r>
            <a:r>
              <a:rPr lang="en-US" sz="2000" dirty="0"/>
              <a:t> 1998 </a:t>
            </a:r>
            <a:r>
              <a:rPr lang="en-US" sz="2000" dirty="0" err="1"/>
              <a:t>tidak</a:t>
            </a:r>
            <a:r>
              <a:rPr lang="en-US" sz="2000" dirty="0"/>
              <a:t> </a:t>
            </a:r>
            <a:r>
              <a:rPr lang="en-US" sz="2000" dirty="0" err="1"/>
              <a:t>terjadi</a:t>
            </a:r>
            <a:r>
              <a:rPr lang="en-US" sz="2000" dirty="0"/>
              <a:t>. </a:t>
            </a:r>
            <a:endParaRPr lang="id-ID" sz="2000" dirty="0"/>
          </a:p>
          <a:p>
            <a:pPr marL="342900" indent="-342900" algn="just">
              <a:buFont typeface="Wingdings" panose="05000000000000000000" pitchFamily="2" charset="2"/>
              <a:buChar char="§"/>
            </a:pPr>
            <a:r>
              <a:rPr lang="en-US" sz="2000" dirty="0" err="1" smtClean="0"/>
              <a:t>Sistem</a:t>
            </a:r>
            <a:r>
              <a:rPr lang="en-US" sz="2000" dirty="0" smtClean="0"/>
              <a:t> </a:t>
            </a:r>
            <a:r>
              <a:rPr lang="en-US" sz="2000" dirty="0" err="1"/>
              <a:t>keuangan</a:t>
            </a:r>
            <a:r>
              <a:rPr lang="en-US" sz="2000" dirty="0"/>
              <a:t> </a:t>
            </a:r>
            <a:r>
              <a:rPr lang="en-US" sz="2000" dirty="0" err="1"/>
              <a:t>dapat</a:t>
            </a:r>
            <a:r>
              <a:rPr lang="en-US" sz="2000" dirty="0"/>
              <a:t> </a:t>
            </a:r>
            <a:r>
              <a:rPr lang="en-US" sz="2000" dirty="0" err="1"/>
              <a:t>diartikan</a:t>
            </a:r>
            <a:r>
              <a:rPr lang="en-US" sz="2000" dirty="0"/>
              <a:t> </a:t>
            </a:r>
            <a:r>
              <a:rPr lang="en-US" sz="2000" dirty="0" err="1"/>
              <a:t>sebagai</a:t>
            </a:r>
            <a:r>
              <a:rPr lang="en-US" sz="2000" dirty="0"/>
              <a:t> </a:t>
            </a:r>
            <a:r>
              <a:rPr lang="en-US" sz="2000" dirty="0" err="1"/>
              <a:t>kumpulan</a:t>
            </a:r>
            <a:r>
              <a:rPr lang="en-US" sz="2000" dirty="0"/>
              <a:t> </a:t>
            </a:r>
            <a:r>
              <a:rPr lang="en-US" sz="2000" dirty="0" err="1"/>
              <a:t>institusi</a:t>
            </a:r>
            <a:r>
              <a:rPr lang="en-US" sz="2000" dirty="0"/>
              <a:t>, </a:t>
            </a:r>
            <a:r>
              <a:rPr lang="en-US" sz="2000" dirty="0" err="1"/>
              <a:t>pasar</a:t>
            </a:r>
            <a:r>
              <a:rPr lang="en-US" sz="2000" dirty="0"/>
              <a:t>, </a:t>
            </a:r>
            <a:r>
              <a:rPr lang="en-US" sz="2000" dirty="0" err="1"/>
              <a:t>ketentuan</a:t>
            </a:r>
            <a:r>
              <a:rPr lang="en-US" sz="2000" dirty="0"/>
              <a:t> </a:t>
            </a:r>
            <a:r>
              <a:rPr lang="en-US" sz="2000" dirty="0" err="1"/>
              <a:t>perundangan</a:t>
            </a:r>
            <a:r>
              <a:rPr lang="en-US" sz="2000" dirty="0"/>
              <a:t>, </a:t>
            </a:r>
            <a:r>
              <a:rPr lang="en-US" sz="2000" dirty="0" err="1"/>
              <a:t>peraturan-peraturan</a:t>
            </a:r>
            <a:r>
              <a:rPr lang="en-US" sz="2000" dirty="0"/>
              <a:t>, </a:t>
            </a:r>
            <a:r>
              <a:rPr lang="en-US" sz="2000" dirty="0" err="1"/>
              <a:t>dan</a:t>
            </a:r>
            <a:r>
              <a:rPr lang="en-US" sz="2000" dirty="0"/>
              <a:t> </a:t>
            </a:r>
            <a:r>
              <a:rPr lang="en-US" sz="2000" dirty="0" err="1"/>
              <a:t>teknik-teknik</a:t>
            </a:r>
            <a:r>
              <a:rPr lang="en-US" sz="2000" dirty="0"/>
              <a:t> di mana </a:t>
            </a:r>
            <a:r>
              <a:rPr lang="en-US" sz="2000" dirty="0" err="1"/>
              <a:t>surat</a:t>
            </a:r>
            <a:r>
              <a:rPr lang="en-US" sz="2000" dirty="0"/>
              <a:t> </a:t>
            </a:r>
            <a:r>
              <a:rPr lang="en-US" sz="2000" dirty="0" err="1"/>
              <a:t>berharga</a:t>
            </a:r>
            <a:r>
              <a:rPr lang="en-US" sz="2000" dirty="0"/>
              <a:t> </a:t>
            </a:r>
            <a:r>
              <a:rPr lang="en-US" sz="2000" dirty="0" err="1"/>
              <a:t>diperdagangkan</a:t>
            </a:r>
            <a:r>
              <a:rPr lang="en-US" sz="2000" dirty="0"/>
              <a:t>, </a:t>
            </a:r>
            <a:r>
              <a:rPr lang="en-US" sz="2000" dirty="0" err="1"/>
              <a:t>tingkat</a:t>
            </a:r>
            <a:r>
              <a:rPr lang="en-US" sz="2000" dirty="0"/>
              <a:t> </a:t>
            </a:r>
            <a:r>
              <a:rPr lang="en-US" sz="2000" dirty="0" err="1"/>
              <a:t>bunga</a:t>
            </a:r>
            <a:r>
              <a:rPr lang="en-US" sz="2000" dirty="0"/>
              <a:t> </a:t>
            </a:r>
            <a:r>
              <a:rPr lang="en-US" sz="2000" dirty="0" err="1"/>
              <a:t>ditetapkan</a:t>
            </a:r>
            <a:r>
              <a:rPr lang="en-US" sz="2000" dirty="0"/>
              <a:t>, </a:t>
            </a:r>
            <a:r>
              <a:rPr lang="en-US" sz="2000" dirty="0" err="1"/>
              <a:t>dan</a:t>
            </a:r>
            <a:r>
              <a:rPr lang="en-US" sz="2000" dirty="0"/>
              <a:t> </a:t>
            </a:r>
            <a:r>
              <a:rPr lang="en-US" sz="2000" dirty="0" err="1"/>
              <a:t>jasa-jasa</a:t>
            </a:r>
            <a:r>
              <a:rPr lang="en-US" sz="2000" dirty="0"/>
              <a:t> </a:t>
            </a:r>
            <a:r>
              <a:rPr lang="en-US" sz="2000" dirty="0" err="1"/>
              <a:t>keuangan</a:t>
            </a:r>
            <a:r>
              <a:rPr lang="en-US" sz="2000" dirty="0"/>
              <a:t> (financial services) </a:t>
            </a:r>
            <a:r>
              <a:rPr lang="en-US" sz="2000" dirty="0" err="1"/>
              <a:t>dihasilkan</a:t>
            </a:r>
            <a:r>
              <a:rPr lang="en-US" sz="2000" dirty="0"/>
              <a:t> </a:t>
            </a:r>
            <a:r>
              <a:rPr lang="en-US" sz="2000" dirty="0" err="1"/>
              <a:t>serta</a:t>
            </a:r>
            <a:r>
              <a:rPr lang="en-US" sz="2000" dirty="0"/>
              <a:t> </a:t>
            </a:r>
            <a:r>
              <a:rPr lang="en-US" sz="2000" dirty="0" err="1"/>
              <a:t>ditawarkan</a:t>
            </a:r>
            <a:r>
              <a:rPr lang="en-US" sz="2000" dirty="0"/>
              <a:t> </a:t>
            </a:r>
            <a:r>
              <a:rPr lang="en-US" sz="2000" dirty="0" err="1"/>
              <a:t>ke</a:t>
            </a:r>
            <a:r>
              <a:rPr lang="en-US" sz="2000" dirty="0"/>
              <a:t> </a:t>
            </a:r>
            <a:r>
              <a:rPr lang="en-US" sz="2000" dirty="0" err="1"/>
              <a:t>seluruh</a:t>
            </a:r>
            <a:r>
              <a:rPr lang="en-US" sz="2000" dirty="0"/>
              <a:t> </a:t>
            </a:r>
            <a:r>
              <a:rPr lang="en-US" sz="2000" dirty="0" err="1"/>
              <a:t>bagian</a:t>
            </a:r>
            <a:r>
              <a:rPr lang="en-US" sz="2000" dirty="0"/>
              <a:t> </a:t>
            </a:r>
            <a:r>
              <a:rPr lang="en-US" sz="2000" dirty="0" err="1"/>
              <a:t>dunia</a:t>
            </a:r>
            <a:r>
              <a:rPr lang="en-US" sz="2000" dirty="0"/>
              <a:t>. </a:t>
            </a:r>
            <a:endParaRPr lang="id-ID" sz="2000" dirty="0"/>
          </a:p>
          <a:p>
            <a:pPr marL="342900" indent="-342900" algn="just">
              <a:buFont typeface="Wingdings" panose="05000000000000000000" pitchFamily="2" charset="2"/>
              <a:buChar char="§"/>
            </a:pPr>
            <a:r>
              <a:rPr lang="en-US" sz="2000" dirty="0" err="1" smtClean="0"/>
              <a:t>Dalam</a:t>
            </a:r>
            <a:r>
              <a:rPr lang="en-US" sz="2000" dirty="0" smtClean="0"/>
              <a:t> </a:t>
            </a:r>
            <a:r>
              <a:rPr lang="en-US" sz="2000" dirty="0" err="1"/>
              <a:t>prosesnya</a:t>
            </a:r>
            <a:r>
              <a:rPr lang="en-US" sz="2000" dirty="0"/>
              <a:t>, </a:t>
            </a:r>
            <a:r>
              <a:rPr lang="en-US" sz="2000" dirty="0" err="1"/>
              <a:t>sistem</a:t>
            </a:r>
            <a:r>
              <a:rPr lang="en-US" sz="2000" dirty="0"/>
              <a:t> </a:t>
            </a:r>
            <a:r>
              <a:rPr lang="en-US" sz="2000" dirty="0" err="1"/>
              <a:t>keuangan</a:t>
            </a:r>
            <a:r>
              <a:rPr lang="en-US" sz="2000" dirty="0"/>
              <a:t> </a:t>
            </a:r>
            <a:r>
              <a:rPr lang="en-US" sz="2000" dirty="0" err="1"/>
              <a:t>terdiri</a:t>
            </a:r>
            <a:r>
              <a:rPr lang="en-US" sz="2000" dirty="0"/>
              <a:t> </a:t>
            </a:r>
            <a:r>
              <a:rPr lang="en-US" sz="2000" dirty="0" err="1"/>
              <a:t>dari</a:t>
            </a:r>
            <a:r>
              <a:rPr lang="en-US" sz="2000" dirty="0"/>
              <a:t> </a:t>
            </a:r>
            <a:r>
              <a:rPr lang="en-US" sz="2000" dirty="0" err="1"/>
              <a:t>otoritas</a:t>
            </a:r>
            <a:r>
              <a:rPr lang="en-US" sz="2000" dirty="0"/>
              <a:t> </a:t>
            </a:r>
            <a:r>
              <a:rPr lang="en-US" sz="2000" dirty="0" err="1"/>
              <a:t>keuangan</a:t>
            </a:r>
            <a:r>
              <a:rPr lang="en-US" sz="2000" dirty="0"/>
              <a:t>, </a:t>
            </a:r>
            <a:r>
              <a:rPr lang="en-US" sz="2000" dirty="0" err="1"/>
              <a:t>sistem</a:t>
            </a:r>
            <a:r>
              <a:rPr lang="en-US" sz="2000" dirty="0"/>
              <a:t> </a:t>
            </a:r>
            <a:r>
              <a:rPr lang="en-US" sz="2000" dirty="0" err="1"/>
              <a:t>perbankan</a:t>
            </a:r>
            <a:r>
              <a:rPr lang="en-US" sz="2000" dirty="0"/>
              <a:t>, </a:t>
            </a:r>
            <a:r>
              <a:rPr lang="en-US" sz="2000" dirty="0" err="1"/>
              <a:t>dan</a:t>
            </a:r>
            <a:r>
              <a:rPr lang="en-US" sz="2000" dirty="0"/>
              <a:t> </a:t>
            </a:r>
            <a:r>
              <a:rPr lang="en-US" sz="2000" dirty="0" err="1"/>
              <a:t>sistem</a:t>
            </a:r>
            <a:r>
              <a:rPr lang="en-US" sz="2000" dirty="0"/>
              <a:t> </a:t>
            </a:r>
            <a:r>
              <a:rPr lang="en-US" sz="2000" dirty="0" err="1"/>
              <a:t>lembaga</a:t>
            </a:r>
            <a:r>
              <a:rPr lang="en-US" sz="2000" dirty="0"/>
              <a:t> </a:t>
            </a:r>
            <a:r>
              <a:rPr lang="en-US" sz="2000" dirty="0" err="1"/>
              <a:t>keuangan</a:t>
            </a:r>
            <a:r>
              <a:rPr lang="en-US" sz="2000" dirty="0"/>
              <a:t> </a:t>
            </a:r>
            <a:r>
              <a:rPr lang="en-US" sz="2000" dirty="0" err="1"/>
              <a:t>bukan</a:t>
            </a:r>
            <a:r>
              <a:rPr lang="en-US" sz="2000" dirty="0"/>
              <a:t> bank, </a:t>
            </a:r>
            <a:r>
              <a:rPr lang="en-US" sz="2000" dirty="0" err="1"/>
              <a:t>pada</a:t>
            </a:r>
            <a:r>
              <a:rPr lang="en-US" sz="2000" dirty="0"/>
              <a:t> </a:t>
            </a:r>
            <a:r>
              <a:rPr lang="en-US" sz="2000" dirty="0" err="1"/>
              <a:t>dasarnya</a:t>
            </a:r>
            <a:r>
              <a:rPr lang="en-US" sz="2000" dirty="0"/>
              <a:t> </a:t>
            </a:r>
            <a:r>
              <a:rPr lang="en-US" sz="2000" dirty="0" err="1"/>
              <a:t>merupakan</a:t>
            </a:r>
            <a:r>
              <a:rPr lang="en-US" sz="2000" dirty="0"/>
              <a:t> </a:t>
            </a:r>
            <a:r>
              <a:rPr lang="en-US" sz="2000" dirty="0" err="1"/>
              <a:t>tatanan</a:t>
            </a:r>
            <a:r>
              <a:rPr lang="en-US" sz="2000" dirty="0"/>
              <a:t> </a:t>
            </a:r>
            <a:r>
              <a:rPr lang="en-US" sz="2000" dirty="0" err="1"/>
              <a:t>dalam</a:t>
            </a:r>
            <a:r>
              <a:rPr lang="en-US" sz="2000" dirty="0"/>
              <a:t> </a:t>
            </a:r>
            <a:r>
              <a:rPr lang="en-US" sz="2000" dirty="0" err="1"/>
              <a:t>perekonomian</a:t>
            </a:r>
            <a:r>
              <a:rPr lang="en-US" sz="2000" dirty="0"/>
              <a:t> </a:t>
            </a:r>
            <a:r>
              <a:rPr lang="en-US" sz="2000" dirty="0" err="1"/>
              <a:t>suatu</a:t>
            </a:r>
            <a:r>
              <a:rPr lang="en-US" sz="2000" dirty="0"/>
              <a:t> </a:t>
            </a:r>
            <a:r>
              <a:rPr lang="en-US" sz="2000" dirty="0" err="1"/>
              <a:t>negara</a:t>
            </a:r>
            <a:r>
              <a:rPr lang="en-US" sz="2000" dirty="0"/>
              <a:t> yang </a:t>
            </a:r>
            <a:r>
              <a:rPr lang="en-US" sz="2000" dirty="0" err="1"/>
              <a:t>memiliki</a:t>
            </a:r>
            <a:r>
              <a:rPr lang="en-US" sz="2000" dirty="0"/>
              <a:t> </a:t>
            </a:r>
            <a:r>
              <a:rPr lang="en-US" sz="2000" dirty="0" err="1"/>
              <a:t>peran</a:t>
            </a:r>
            <a:r>
              <a:rPr lang="en-US" sz="2000" dirty="0"/>
              <a:t> </a:t>
            </a:r>
            <a:r>
              <a:rPr lang="en-US" sz="2000" dirty="0" err="1"/>
              <a:t>utama</a:t>
            </a:r>
            <a:r>
              <a:rPr lang="en-US" sz="2000" dirty="0"/>
              <a:t> </a:t>
            </a:r>
            <a:r>
              <a:rPr lang="en-US" sz="2000" dirty="0" err="1"/>
              <a:t>dalam</a:t>
            </a:r>
            <a:r>
              <a:rPr lang="en-US" sz="2000" dirty="0"/>
              <a:t> </a:t>
            </a:r>
            <a:r>
              <a:rPr lang="en-US" sz="2000" dirty="0" err="1"/>
              <a:t>menyediakan</a:t>
            </a:r>
            <a:r>
              <a:rPr lang="en-US" sz="2000" dirty="0"/>
              <a:t> </a:t>
            </a:r>
            <a:r>
              <a:rPr lang="en-US" sz="2000" b="1" dirty="0" err="1"/>
              <a:t>fasilitas</a:t>
            </a:r>
            <a:r>
              <a:rPr lang="en-US" sz="2000" b="1" dirty="0"/>
              <a:t> </a:t>
            </a:r>
            <a:r>
              <a:rPr lang="en-US" sz="2000" b="1" dirty="0" err="1"/>
              <a:t>jasa-jasa</a:t>
            </a:r>
            <a:r>
              <a:rPr lang="en-US" sz="2000" b="1" dirty="0"/>
              <a:t> </a:t>
            </a:r>
            <a:r>
              <a:rPr lang="en-US" sz="2000" b="1" dirty="0" err="1"/>
              <a:t>keuangan</a:t>
            </a:r>
            <a:r>
              <a:rPr lang="en-US" sz="2000" dirty="0"/>
              <a:t>. </a:t>
            </a:r>
            <a:endParaRPr lang="id-ID" sz="2000" dirty="0"/>
          </a:p>
        </p:txBody>
      </p:sp>
    </p:spTree>
    <p:extLst>
      <p:ext uri="{BB962C8B-B14F-4D97-AF65-F5344CB8AC3E}">
        <p14:creationId xmlns:p14="http://schemas.microsoft.com/office/powerpoint/2010/main" val="35435680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064896" cy="5346144"/>
          </a:xfrm>
          <a:prstGeom prst="roundRect">
            <a:avLst/>
          </a:prstGeom>
          <a:noFill/>
          <a:ln>
            <a:solidFill>
              <a:schemeClr val="tx2">
                <a:lumMod val="50000"/>
              </a:schemeClr>
            </a:solidFill>
          </a:ln>
        </p:spPr>
        <p:txBody>
          <a:bodyPr wrap="square" rtlCol="0">
            <a:spAutoFit/>
          </a:bodyPr>
          <a:lstStyle/>
          <a:p>
            <a:pPr marL="342900" indent="-342900" algn="just">
              <a:buFont typeface="Wingdings" panose="05000000000000000000" pitchFamily="2" charset="2"/>
              <a:buChar char="§"/>
            </a:pPr>
            <a:r>
              <a:rPr lang="en-US" sz="2200" dirty="0" err="1"/>
              <a:t>Fasilitas</a:t>
            </a:r>
            <a:r>
              <a:rPr lang="en-US" sz="2200" dirty="0"/>
              <a:t> </a:t>
            </a:r>
            <a:r>
              <a:rPr lang="en-US" sz="2200" dirty="0" err="1"/>
              <a:t>jasa</a:t>
            </a:r>
            <a:r>
              <a:rPr lang="en-US" sz="2200" dirty="0"/>
              <a:t> </a:t>
            </a:r>
            <a:r>
              <a:rPr lang="en-US" sz="2200" dirty="0" err="1"/>
              <a:t>keuangan</a:t>
            </a:r>
            <a:r>
              <a:rPr lang="en-US" sz="2200" dirty="0"/>
              <a:t> </a:t>
            </a:r>
            <a:r>
              <a:rPr lang="en-US" sz="2200" dirty="0" err="1"/>
              <a:t>tersebut</a:t>
            </a:r>
            <a:r>
              <a:rPr lang="en-US" sz="2200" dirty="0"/>
              <a:t> </a:t>
            </a:r>
            <a:r>
              <a:rPr lang="en-US" sz="2200" dirty="0" err="1"/>
              <a:t>diberikan</a:t>
            </a:r>
            <a:r>
              <a:rPr lang="en-US" sz="2200" dirty="0"/>
              <a:t> </a:t>
            </a:r>
            <a:r>
              <a:rPr lang="en-US" sz="2200" dirty="0" err="1"/>
              <a:t>oleh</a:t>
            </a:r>
            <a:r>
              <a:rPr lang="en-US" sz="2200" dirty="0"/>
              <a:t> </a:t>
            </a:r>
            <a:r>
              <a:rPr lang="en-US" sz="2200" dirty="0" err="1"/>
              <a:t>lembaga-lembaga</a:t>
            </a:r>
            <a:r>
              <a:rPr lang="en-US" sz="2200" dirty="0"/>
              <a:t> </a:t>
            </a:r>
            <a:r>
              <a:rPr lang="en-US" sz="2200" dirty="0" err="1"/>
              <a:t>keuangan</a:t>
            </a:r>
            <a:r>
              <a:rPr lang="en-US" sz="2200" dirty="0"/>
              <a:t>, </a:t>
            </a:r>
            <a:r>
              <a:rPr lang="en-US" sz="2200" dirty="0" err="1"/>
              <a:t>termasuk</a:t>
            </a:r>
            <a:r>
              <a:rPr lang="en-US" sz="2200" dirty="0"/>
              <a:t> </a:t>
            </a:r>
            <a:r>
              <a:rPr lang="en-US" sz="2200" dirty="0" err="1"/>
              <a:t>pasar</a:t>
            </a:r>
            <a:r>
              <a:rPr lang="en-US" sz="2200" dirty="0"/>
              <a:t> </a:t>
            </a:r>
            <a:r>
              <a:rPr lang="en-US" sz="2200" dirty="0" err="1"/>
              <a:t>uang</a:t>
            </a:r>
            <a:r>
              <a:rPr lang="en-US" sz="2200" dirty="0"/>
              <a:t> </a:t>
            </a:r>
            <a:r>
              <a:rPr lang="en-US" sz="2200" dirty="0" err="1"/>
              <a:t>dan</a:t>
            </a:r>
            <a:r>
              <a:rPr lang="en-US" sz="2200" dirty="0"/>
              <a:t> </a:t>
            </a:r>
            <a:r>
              <a:rPr lang="en-US" sz="2200" dirty="0" err="1"/>
              <a:t>pasar</a:t>
            </a:r>
            <a:r>
              <a:rPr lang="en-US" sz="2200" dirty="0"/>
              <a:t> </a:t>
            </a:r>
            <a:r>
              <a:rPr lang="en-US" sz="2200" dirty="0" smtClean="0"/>
              <a:t>modal</a:t>
            </a:r>
            <a:r>
              <a:rPr lang="id-ID" sz="2200" dirty="0" smtClean="0"/>
              <a:t>.</a:t>
            </a:r>
          </a:p>
          <a:p>
            <a:pPr marL="342900" indent="-342900" algn="just">
              <a:buFont typeface="Wingdings" panose="05000000000000000000" pitchFamily="2" charset="2"/>
              <a:buChar char="§"/>
            </a:pPr>
            <a:r>
              <a:rPr lang="en-US" sz="2200" dirty="0" err="1" smtClean="0"/>
              <a:t>Sistem</a:t>
            </a:r>
            <a:r>
              <a:rPr lang="en-US" sz="2200" dirty="0" smtClean="0"/>
              <a:t> </a:t>
            </a:r>
            <a:r>
              <a:rPr lang="en-US" sz="2200" dirty="0" err="1"/>
              <a:t>keuangan</a:t>
            </a:r>
            <a:r>
              <a:rPr lang="en-US" sz="2200" dirty="0"/>
              <a:t> </a:t>
            </a:r>
            <a:r>
              <a:rPr lang="en-US" sz="2200" dirty="0" err="1"/>
              <a:t>berfungsi</a:t>
            </a:r>
            <a:r>
              <a:rPr lang="en-US" sz="2200" dirty="0"/>
              <a:t> </a:t>
            </a:r>
            <a:r>
              <a:rPr lang="en-US" sz="2200" dirty="0" err="1"/>
              <a:t>dalam</a:t>
            </a:r>
            <a:r>
              <a:rPr lang="en-US" sz="2200" dirty="0"/>
              <a:t> </a:t>
            </a:r>
            <a:r>
              <a:rPr lang="en-US" sz="2200" dirty="0" err="1"/>
              <a:t>mengalokasikan</a:t>
            </a:r>
            <a:r>
              <a:rPr lang="en-US" sz="2200" dirty="0"/>
              <a:t> dana </a:t>
            </a:r>
            <a:r>
              <a:rPr lang="en-US" sz="2200" dirty="0" err="1"/>
              <a:t>dari</a:t>
            </a:r>
            <a:r>
              <a:rPr lang="en-US" sz="2200" dirty="0"/>
              <a:t> </a:t>
            </a:r>
            <a:r>
              <a:rPr lang="en-US" sz="2200" dirty="0" err="1"/>
              <a:t>pihak</a:t>
            </a:r>
            <a:r>
              <a:rPr lang="en-US" sz="2200" dirty="0"/>
              <a:t> yang </a:t>
            </a:r>
            <a:r>
              <a:rPr lang="en-US" sz="2200" dirty="0" err="1"/>
              <a:t>mengalami</a:t>
            </a:r>
            <a:r>
              <a:rPr lang="en-US" sz="2200" dirty="0"/>
              <a:t> surplus </a:t>
            </a:r>
            <a:r>
              <a:rPr lang="en-US" sz="2200" dirty="0" err="1"/>
              <a:t>kepada</a:t>
            </a:r>
            <a:r>
              <a:rPr lang="en-US" sz="2200" dirty="0"/>
              <a:t> </a:t>
            </a:r>
            <a:r>
              <a:rPr lang="en-US" sz="2200" dirty="0" err="1"/>
              <a:t>pihak</a:t>
            </a:r>
            <a:r>
              <a:rPr lang="en-US" sz="2200" dirty="0"/>
              <a:t> yang </a:t>
            </a:r>
            <a:r>
              <a:rPr lang="en-US" sz="2200" dirty="0" err="1"/>
              <a:t>mengalami</a:t>
            </a:r>
            <a:r>
              <a:rPr lang="en-US" sz="2200" dirty="0"/>
              <a:t> </a:t>
            </a:r>
            <a:r>
              <a:rPr lang="en-US" sz="2200" dirty="0" err="1"/>
              <a:t>defisit</a:t>
            </a:r>
            <a:r>
              <a:rPr lang="en-US" sz="2200" dirty="0"/>
              <a:t>. </a:t>
            </a:r>
            <a:endParaRPr lang="id-ID" sz="2200" dirty="0" smtClean="0"/>
          </a:p>
          <a:p>
            <a:pPr marL="342900" indent="-342900" algn="just">
              <a:buFont typeface="Wingdings" panose="05000000000000000000" pitchFamily="2" charset="2"/>
              <a:buChar char="§"/>
            </a:pPr>
            <a:r>
              <a:rPr lang="en-US" sz="2200" dirty="0" err="1" smtClean="0"/>
              <a:t>Jika</a:t>
            </a:r>
            <a:r>
              <a:rPr lang="en-US" sz="2200" dirty="0"/>
              <a:t>, </a:t>
            </a:r>
            <a:r>
              <a:rPr lang="en-US" sz="2200" dirty="0" err="1"/>
              <a:t>sistem</a:t>
            </a:r>
            <a:r>
              <a:rPr lang="en-US" sz="2200" dirty="0"/>
              <a:t> </a:t>
            </a:r>
            <a:r>
              <a:rPr lang="en-US" sz="2200" dirty="0" err="1"/>
              <a:t>keuangan</a:t>
            </a:r>
            <a:r>
              <a:rPr lang="en-US" sz="2200" dirty="0"/>
              <a:t> </a:t>
            </a:r>
            <a:r>
              <a:rPr lang="en-US" sz="2200" dirty="0" err="1"/>
              <a:t>tidak</a:t>
            </a:r>
            <a:r>
              <a:rPr lang="en-US" sz="2200" dirty="0"/>
              <a:t> </a:t>
            </a:r>
            <a:r>
              <a:rPr lang="en-US" sz="2200" dirty="0" err="1"/>
              <a:t>stabil</a:t>
            </a:r>
            <a:r>
              <a:rPr lang="en-US" sz="2200" dirty="0"/>
              <a:t> </a:t>
            </a:r>
            <a:r>
              <a:rPr lang="en-US" sz="2200" dirty="0" err="1"/>
              <a:t>dan</a:t>
            </a:r>
            <a:r>
              <a:rPr lang="en-US" sz="2200" dirty="0"/>
              <a:t> </a:t>
            </a:r>
            <a:r>
              <a:rPr lang="en-US" sz="2200" dirty="0" err="1"/>
              <a:t>tidak</a:t>
            </a:r>
            <a:r>
              <a:rPr lang="en-US" sz="2200" dirty="0"/>
              <a:t> </a:t>
            </a:r>
            <a:r>
              <a:rPr lang="en-US" sz="2200" dirty="0" err="1"/>
              <a:t>berfungsi</a:t>
            </a:r>
            <a:r>
              <a:rPr lang="en-US" sz="2200" dirty="0"/>
              <a:t> </a:t>
            </a:r>
            <a:r>
              <a:rPr lang="en-US" sz="2200" dirty="0" err="1"/>
              <a:t>secara</a:t>
            </a:r>
            <a:r>
              <a:rPr lang="en-US" sz="2200" dirty="0"/>
              <a:t> </a:t>
            </a:r>
            <a:r>
              <a:rPr lang="en-US" sz="2200" dirty="0" err="1"/>
              <a:t>efisien</a:t>
            </a:r>
            <a:r>
              <a:rPr lang="en-US" sz="2200" dirty="0"/>
              <a:t>, </a:t>
            </a:r>
            <a:r>
              <a:rPr lang="en-US" sz="2200" dirty="0" err="1"/>
              <a:t>pengalokasian</a:t>
            </a:r>
            <a:r>
              <a:rPr lang="en-US" sz="2200" dirty="0"/>
              <a:t> dana </a:t>
            </a:r>
            <a:r>
              <a:rPr lang="en-US" sz="2200" dirty="0" err="1"/>
              <a:t>tidak</a:t>
            </a:r>
            <a:r>
              <a:rPr lang="en-US" sz="2200" dirty="0"/>
              <a:t> </a:t>
            </a:r>
            <a:r>
              <a:rPr lang="en-US" sz="2200" dirty="0" err="1"/>
              <a:t>akan</a:t>
            </a:r>
            <a:r>
              <a:rPr lang="en-US" sz="2200" dirty="0"/>
              <a:t> </a:t>
            </a:r>
            <a:r>
              <a:rPr lang="en-US" sz="2200" dirty="0" err="1"/>
              <a:t>berjalan</a:t>
            </a:r>
            <a:r>
              <a:rPr lang="en-US" sz="2200" dirty="0"/>
              <a:t> </a:t>
            </a:r>
            <a:r>
              <a:rPr lang="en-US" sz="2200" dirty="0" err="1"/>
              <a:t>dengan</a:t>
            </a:r>
            <a:r>
              <a:rPr lang="en-US" sz="2200" dirty="0"/>
              <a:t> </a:t>
            </a:r>
            <a:r>
              <a:rPr lang="en-US" sz="2200" dirty="0" err="1"/>
              <a:t>baik</a:t>
            </a:r>
            <a:r>
              <a:rPr lang="en-US" sz="2200" dirty="0"/>
              <a:t> </a:t>
            </a:r>
            <a:r>
              <a:rPr lang="en-US" sz="2200" dirty="0" err="1"/>
              <a:t>sehingga</a:t>
            </a:r>
            <a:r>
              <a:rPr lang="en-US" sz="2200" dirty="0"/>
              <a:t> </a:t>
            </a:r>
            <a:r>
              <a:rPr lang="en-US" sz="2200" dirty="0" err="1"/>
              <a:t>dapat</a:t>
            </a:r>
            <a:r>
              <a:rPr lang="en-US" sz="2200" dirty="0"/>
              <a:t> </a:t>
            </a:r>
            <a:r>
              <a:rPr lang="en-US" sz="2200" dirty="0" err="1"/>
              <a:t>menghambat</a:t>
            </a:r>
            <a:r>
              <a:rPr lang="en-US" sz="2200" dirty="0"/>
              <a:t> </a:t>
            </a:r>
            <a:r>
              <a:rPr lang="en-US" sz="2200" dirty="0" err="1"/>
              <a:t>pertumbuhan</a:t>
            </a:r>
            <a:r>
              <a:rPr lang="en-US" sz="2200" dirty="0"/>
              <a:t> </a:t>
            </a:r>
            <a:r>
              <a:rPr lang="en-US" sz="2200" dirty="0" err="1"/>
              <a:t>ekonomi</a:t>
            </a:r>
            <a:r>
              <a:rPr lang="en-US" sz="2200" dirty="0"/>
              <a:t>. </a:t>
            </a:r>
            <a:endParaRPr lang="id-ID" sz="2200" dirty="0" smtClean="0"/>
          </a:p>
          <a:p>
            <a:pPr marL="342900" indent="-342900" algn="just">
              <a:buFont typeface="Wingdings" panose="05000000000000000000" pitchFamily="2" charset="2"/>
              <a:buChar char="§"/>
            </a:pPr>
            <a:r>
              <a:rPr lang="en-US" sz="2200" dirty="0" err="1" smtClean="0"/>
              <a:t>Pengalaman</a:t>
            </a:r>
            <a:r>
              <a:rPr lang="en-US" sz="2200" dirty="0" smtClean="0"/>
              <a:t> </a:t>
            </a:r>
            <a:r>
              <a:rPr lang="en-US" sz="2200" dirty="0" err="1"/>
              <a:t>menunjukkan</a:t>
            </a:r>
            <a:r>
              <a:rPr lang="en-US" sz="2200" dirty="0"/>
              <a:t>, </a:t>
            </a:r>
            <a:r>
              <a:rPr lang="en-US" sz="2200" dirty="0" err="1"/>
              <a:t>sistem</a:t>
            </a:r>
            <a:r>
              <a:rPr lang="en-US" sz="2200" dirty="0"/>
              <a:t> </a:t>
            </a:r>
            <a:r>
              <a:rPr lang="en-US" sz="2200" dirty="0" err="1"/>
              <a:t>keuangan</a:t>
            </a:r>
            <a:r>
              <a:rPr lang="en-US" sz="2200" dirty="0"/>
              <a:t> yang </a:t>
            </a:r>
            <a:r>
              <a:rPr lang="en-US" sz="2200" dirty="0" err="1"/>
              <a:t>tidak</a:t>
            </a:r>
            <a:r>
              <a:rPr lang="en-US" sz="2200" dirty="0"/>
              <a:t> </a:t>
            </a:r>
            <a:r>
              <a:rPr lang="en-US" sz="2200" dirty="0" err="1"/>
              <a:t>stabil</a:t>
            </a:r>
            <a:r>
              <a:rPr lang="en-US" sz="2200" dirty="0"/>
              <a:t>, </a:t>
            </a:r>
            <a:r>
              <a:rPr lang="en-US" sz="2200" dirty="0" err="1"/>
              <a:t>terlebih</a:t>
            </a:r>
            <a:r>
              <a:rPr lang="en-US" sz="2200" dirty="0"/>
              <a:t> </a:t>
            </a:r>
            <a:r>
              <a:rPr lang="en-US" sz="2200" dirty="0" err="1"/>
              <a:t>lagi</a:t>
            </a:r>
            <a:r>
              <a:rPr lang="en-US" sz="2200" dirty="0"/>
              <a:t> </a:t>
            </a:r>
            <a:r>
              <a:rPr lang="en-US" sz="2200" dirty="0" err="1"/>
              <a:t>jika</a:t>
            </a:r>
            <a:r>
              <a:rPr lang="en-US" sz="2200" dirty="0"/>
              <a:t> </a:t>
            </a:r>
            <a:r>
              <a:rPr lang="en-US" sz="2200" dirty="0" err="1"/>
              <a:t>mengakibatkan</a:t>
            </a:r>
            <a:r>
              <a:rPr lang="en-US" sz="2200" dirty="0"/>
              <a:t> </a:t>
            </a:r>
            <a:r>
              <a:rPr lang="en-US" sz="2200" dirty="0" err="1"/>
              <a:t>terjadinya</a:t>
            </a:r>
            <a:r>
              <a:rPr lang="en-US" sz="2200" dirty="0"/>
              <a:t> </a:t>
            </a:r>
            <a:r>
              <a:rPr lang="en-US" sz="2200" dirty="0" err="1"/>
              <a:t>krisis</a:t>
            </a:r>
            <a:r>
              <a:rPr lang="en-US" sz="2200" dirty="0"/>
              <a:t>, </a:t>
            </a:r>
            <a:r>
              <a:rPr lang="en-US" sz="2200" dirty="0" err="1"/>
              <a:t>memerlukan</a:t>
            </a:r>
            <a:r>
              <a:rPr lang="en-US" sz="2200" dirty="0"/>
              <a:t> </a:t>
            </a:r>
            <a:r>
              <a:rPr lang="en-US" sz="2200" dirty="0" err="1"/>
              <a:t>biaya</a:t>
            </a:r>
            <a:r>
              <a:rPr lang="en-US" sz="2200" dirty="0"/>
              <a:t> yang </a:t>
            </a:r>
            <a:r>
              <a:rPr lang="en-US" sz="2200" dirty="0" err="1"/>
              <a:t>sangat</a:t>
            </a:r>
            <a:r>
              <a:rPr lang="en-US" sz="2200" dirty="0"/>
              <a:t> </a:t>
            </a:r>
            <a:r>
              <a:rPr lang="en-US" sz="2200" dirty="0" err="1"/>
              <a:t>tinggi</a:t>
            </a:r>
            <a:r>
              <a:rPr lang="en-US" sz="2200" dirty="0"/>
              <a:t> </a:t>
            </a:r>
            <a:r>
              <a:rPr lang="en-US" sz="2200" dirty="0" err="1"/>
              <a:t>untuk</a:t>
            </a:r>
            <a:r>
              <a:rPr lang="en-US" sz="2200" dirty="0"/>
              <a:t> </a:t>
            </a:r>
            <a:r>
              <a:rPr lang="en-US" sz="2200" dirty="0" err="1"/>
              <a:t>upaya</a:t>
            </a:r>
            <a:r>
              <a:rPr lang="en-US" sz="2200" dirty="0"/>
              <a:t> </a:t>
            </a:r>
            <a:r>
              <a:rPr lang="en-US" sz="2200" dirty="0" err="1"/>
              <a:t>penyelamatannya</a:t>
            </a:r>
            <a:endParaRPr lang="id-ID" sz="2200" dirty="0"/>
          </a:p>
        </p:txBody>
      </p:sp>
    </p:spTree>
    <p:extLst>
      <p:ext uri="{BB962C8B-B14F-4D97-AF65-F5344CB8AC3E}">
        <p14:creationId xmlns:p14="http://schemas.microsoft.com/office/powerpoint/2010/main" val="60557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811213"/>
            <a:ext cx="7992888" cy="2553891"/>
          </a:xfrm>
          <a:prstGeom prst="roundRect">
            <a:avLst/>
          </a:prstGeom>
          <a:noFill/>
          <a:ln>
            <a:solidFill>
              <a:schemeClr val="accent1"/>
            </a:solidFill>
          </a:ln>
        </p:spPr>
        <p:txBody>
          <a:bodyPr wrap="square" rtlCol="0">
            <a:spAutoFit/>
          </a:bodyPr>
          <a:lstStyle/>
          <a:p>
            <a:pPr algn="ctr"/>
            <a:r>
              <a:rPr lang="id-ID" sz="3600" b="1" dirty="0">
                <a:solidFill>
                  <a:srgbClr val="002060"/>
                </a:solidFill>
                <a:latin typeface="Cooper Black" panose="0208090404030B020404" pitchFamily="18" charset="0"/>
              </a:rPr>
              <a:t>PERAN </a:t>
            </a:r>
            <a:endParaRPr lang="id-ID" sz="3600" b="1" dirty="0" smtClean="0">
              <a:solidFill>
                <a:srgbClr val="002060"/>
              </a:solidFill>
              <a:latin typeface="Cooper Black" panose="0208090404030B020404" pitchFamily="18" charset="0"/>
            </a:endParaRPr>
          </a:p>
          <a:p>
            <a:pPr algn="ctr"/>
            <a:r>
              <a:rPr lang="id-ID" sz="3600" b="1" dirty="0" smtClean="0">
                <a:solidFill>
                  <a:srgbClr val="002060"/>
                </a:solidFill>
                <a:latin typeface="Cooper Black" panose="0208090404030B020404" pitchFamily="18" charset="0"/>
              </a:rPr>
              <a:t>BANK </a:t>
            </a:r>
            <a:r>
              <a:rPr lang="id-ID" sz="3600" b="1" dirty="0">
                <a:solidFill>
                  <a:srgbClr val="002060"/>
                </a:solidFill>
                <a:latin typeface="Cooper Black" panose="0208090404030B020404" pitchFamily="18" charset="0"/>
              </a:rPr>
              <a:t>INDONESIA </a:t>
            </a:r>
            <a:endParaRPr lang="id-ID" sz="3600" b="1" dirty="0" smtClean="0">
              <a:solidFill>
                <a:srgbClr val="002060"/>
              </a:solidFill>
              <a:latin typeface="Cooper Black" panose="0208090404030B020404" pitchFamily="18" charset="0"/>
            </a:endParaRPr>
          </a:p>
          <a:p>
            <a:pPr algn="ctr"/>
            <a:r>
              <a:rPr lang="id-ID" sz="3600" b="1" dirty="0" smtClean="0">
                <a:solidFill>
                  <a:srgbClr val="002060"/>
                </a:solidFill>
                <a:latin typeface="Cooper Black" panose="0208090404030B020404" pitchFamily="18" charset="0"/>
              </a:rPr>
              <a:t>DALAM </a:t>
            </a:r>
          </a:p>
          <a:p>
            <a:pPr algn="ctr"/>
            <a:r>
              <a:rPr lang="id-ID" sz="3600" b="1" dirty="0" smtClean="0">
                <a:solidFill>
                  <a:srgbClr val="002060"/>
                </a:solidFill>
                <a:latin typeface="Cooper Black" panose="0208090404030B020404" pitchFamily="18" charset="0"/>
              </a:rPr>
              <a:t>STABILITAS KEUANGAN</a:t>
            </a:r>
            <a:endParaRPr lang="id-ID" sz="3600" b="1" dirty="0">
              <a:solidFill>
                <a:srgbClr val="002060"/>
              </a:solidFill>
              <a:latin typeface="Cooper Black" panose="0208090404030B020404" pitchFamily="18" charset="0"/>
            </a:endParaRPr>
          </a:p>
        </p:txBody>
      </p:sp>
    </p:spTree>
    <p:extLst>
      <p:ext uri="{BB962C8B-B14F-4D97-AF65-F5344CB8AC3E}">
        <p14:creationId xmlns:p14="http://schemas.microsoft.com/office/powerpoint/2010/main" val="25587874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7992888" cy="3371136"/>
          </a:xfrm>
          <a:prstGeom prst="roundRect">
            <a:avLst/>
          </a:prstGeom>
          <a:noFill/>
          <a:ln>
            <a:solidFill>
              <a:schemeClr val="tx2">
                <a:lumMod val="50000"/>
              </a:schemeClr>
            </a:solidFill>
          </a:ln>
        </p:spPr>
        <p:txBody>
          <a:bodyPr wrap="square" rtlCol="0">
            <a:spAutoFit/>
          </a:bodyPr>
          <a:lstStyle/>
          <a:p>
            <a:pPr lvl="0" algn="just"/>
            <a:r>
              <a:rPr lang="en-US" sz="2400" dirty="0"/>
              <a:t>Hal-</a:t>
            </a:r>
            <a:r>
              <a:rPr lang="en-US" sz="2400" dirty="0" err="1"/>
              <a:t>hal</a:t>
            </a:r>
            <a:r>
              <a:rPr lang="en-US" sz="2400" dirty="0"/>
              <a:t> yang </a:t>
            </a:r>
            <a:r>
              <a:rPr lang="en-US" sz="2400" dirty="0" err="1"/>
              <a:t>berhubungan</a:t>
            </a:r>
            <a:r>
              <a:rPr lang="en-US" sz="2400" dirty="0"/>
              <a:t> </a:t>
            </a:r>
            <a:r>
              <a:rPr lang="en-US" sz="2400" dirty="0" err="1"/>
              <a:t>dengan</a:t>
            </a:r>
            <a:r>
              <a:rPr lang="en-US" sz="2400" dirty="0"/>
              <a:t> </a:t>
            </a:r>
            <a:r>
              <a:rPr lang="id-ID" sz="2400" dirty="0" err="1"/>
              <a:t>S</a:t>
            </a:r>
            <a:r>
              <a:rPr lang="en-US" sz="2400" dirty="0" err="1" smtClean="0"/>
              <a:t>tabilitas</a:t>
            </a:r>
            <a:r>
              <a:rPr lang="en-US" sz="2400" dirty="0" smtClean="0"/>
              <a:t> </a:t>
            </a:r>
            <a:r>
              <a:rPr lang="id-ID" sz="2400" dirty="0" err="1"/>
              <a:t>K</a:t>
            </a:r>
            <a:r>
              <a:rPr lang="en-US" sz="2400" dirty="0" err="1" smtClean="0"/>
              <a:t>euangan</a:t>
            </a:r>
            <a:r>
              <a:rPr lang="en-US" sz="2400" dirty="0" smtClean="0"/>
              <a:t> </a:t>
            </a:r>
            <a:r>
              <a:rPr lang="en-US" sz="2400" dirty="0" err="1"/>
              <a:t>akan</a:t>
            </a:r>
            <a:r>
              <a:rPr lang="en-US" sz="2400" dirty="0"/>
              <a:t> </a:t>
            </a:r>
            <a:r>
              <a:rPr lang="en-US" sz="2400" dirty="0" err="1"/>
              <a:t>berkaitan</a:t>
            </a:r>
            <a:r>
              <a:rPr lang="en-US" sz="2400" dirty="0"/>
              <a:t> </a:t>
            </a:r>
            <a:r>
              <a:rPr lang="en-US" sz="2400" dirty="0" err="1"/>
              <a:t>dengan</a:t>
            </a:r>
            <a:r>
              <a:rPr lang="en-US" sz="2400" dirty="0"/>
              <a:t> 2 </a:t>
            </a:r>
            <a:r>
              <a:rPr lang="en-US" sz="2400" dirty="0" err="1"/>
              <a:t>elemen</a:t>
            </a:r>
            <a:r>
              <a:rPr lang="en-US" sz="2400" dirty="0"/>
              <a:t> </a:t>
            </a:r>
            <a:r>
              <a:rPr lang="en-US" sz="2400" dirty="0" err="1"/>
              <a:t>penting</a:t>
            </a:r>
            <a:r>
              <a:rPr lang="en-US" sz="2400" dirty="0"/>
              <a:t>, </a:t>
            </a:r>
            <a:r>
              <a:rPr lang="en-US" sz="2400" dirty="0" err="1"/>
              <a:t>yaitu</a:t>
            </a:r>
            <a:r>
              <a:rPr lang="en-US" sz="2400" dirty="0"/>
              <a:t> </a:t>
            </a:r>
            <a:endParaRPr lang="id-ID" sz="2400" dirty="0"/>
          </a:p>
          <a:p>
            <a:pPr algn="just"/>
            <a:r>
              <a:rPr lang="id-ID" sz="2400" dirty="0"/>
              <a:t> </a:t>
            </a:r>
          </a:p>
          <a:p>
            <a:pPr marL="534988" indent="-534988" algn="just">
              <a:buAutoNum type="arabicPeriod"/>
            </a:pPr>
            <a:r>
              <a:rPr lang="id-ID" sz="2400" b="1" dirty="0" smtClean="0">
                <a:solidFill>
                  <a:srgbClr val="006600"/>
                </a:solidFill>
              </a:rPr>
              <a:t>S</a:t>
            </a:r>
            <a:r>
              <a:rPr lang="en-US" sz="2400" b="1" dirty="0" err="1" smtClean="0">
                <a:solidFill>
                  <a:srgbClr val="006600"/>
                </a:solidFill>
              </a:rPr>
              <a:t>tabilitas</a:t>
            </a:r>
            <a:r>
              <a:rPr lang="en-US" sz="2400" b="1" dirty="0" smtClean="0">
                <a:solidFill>
                  <a:srgbClr val="006600"/>
                </a:solidFill>
              </a:rPr>
              <a:t> </a:t>
            </a:r>
            <a:r>
              <a:rPr lang="en-US" sz="2400" b="1" dirty="0" err="1">
                <a:solidFill>
                  <a:srgbClr val="006600"/>
                </a:solidFill>
              </a:rPr>
              <a:t>harga</a:t>
            </a:r>
            <a:r>
              <a:rPr lang="en-US" sz="2400" dirty="0"/>
              <a:t>; </a:t>
            </a:r>
            <a:r>
              <a:rPr lang="en-US" sz="2400" dirty="0" err="1"/>
              <a:t>dan</a:t>
            </a:r>
            <a:r>
              <a:rPr lang="en-US" sz="2400" dirty="0"/>
              <a:t> </a:t>
            </a:r>
            <a:endParaRPr lang="id-ID" sz="2400" dirty="0"/>
          </a:p>
          <a:p>
            <a:pPr marL="534988" indent="-534988" algn="just">
              <a:buAutoNum type="arabicPeriod"/>
            </a:pPr>
            <a:r>
              <a:rPr lang="id-ID" sz="2400" b="1" dirty="0" smtClean="0">
                <a:solidFill>
                  <a:srgbClr val="7030A0"/>
                </a:solidFill>
              </a:rPr>
              <a:t>S</a:t>
            </a:r>
            <a:r>
              <a:rPr lang="en-US" sz="2400" b="1" dirty="0" err="1" smtClean="0">
                <a:solidFill>
                  <a:srgbClr val="7030A0"/>
                </a:solidFill>
              </a:rPr>
              <a:t>tabilitas</a:t>
            </a:r>
            <a:r>
              <a:rPr lang="en-US" sz="2400" b="1" dirty="0" smtClean="0">
                <a:solidFill>
                  <a:srgbClr val="7030A0"/>
                </a:solidFill>
              </a:rPr>
              <a:t> </a:t>
            </a:r>
            <a:r>
              <a:rPr lang="en-US" sz="2400" b="1" dirty="0" err="1">
                <a:solidFill>
                  <a:srgbClr val="7030A0"/>
                </a:solidFill>
              </a:rPr>
              <a:t>sektor</a:t>
            </a:r>
            <a:r>
              <a:rPr lang="en-US" sz="2400" b="1" dirty="0">
                <a:solidFill>
                  <a:srgbClr val="7030A0"/>
                </a:solidFill>
              </a:rPr>
              <a:t> </a:t>
            </a:r>
            <a:r>
              <a:rPr lang="en-US" sz="2400" b="1" dirty="0" err="1">
                <a:solidFill>
                  <a:srgbClr val="7030A0"/>
                </a:solidFill>
              </a:rPr>
              <a:t>keuangan</a:t>
            </a:r>
            <a:r>
              <a:rPr lang="en-US" sz="2400" dirty="0"/>
              <a:t>, yang </a:t>
            </a:r>
            <a:r>
              <a:rPr lang="en-US" sz="2400" dirty="0" err="1"/>
              <a:t>mencakup</a:t>
            </a:r>
            <a:r>
              <a:rPr lang="en-US" sz="2400" dirty="0"/>
              <a:t> </a:t>
            </a:r>
            <a:r>
              <a:rPr lang="en-US" sz="2400" dirty="0" err="1"/>
              <a:t>lembaga</a:t>
            </a:r>
            <a:r>
              <a:rPr lang="en-US" sz="2400" dirty="0"/>
              <a:t> </a:t>
            </a:r>
            <a:r>
              <a:rPr lang="en-US" sz="2400" dirty="0" err="1"/>
              <a:t>keuangan</a:t>
            </a:r>
            <a:r>
              <a:rPr lang="en-US" sz="2400" dirty="0"/>
              <a:t> </a:t>
            </a:r>
            <a:r>
              <a:rPr lang="en-US" sz="2400" dirty="0" err="1"/>
              <a:t>serta</a:t>
            </a:r>
            <a:r>
              <a:rPr lang="en-US" sz="2400" dirty="0"/>
              <a:t> </a:t>
            </a:r>
            <a:r>
              <a:rPr lang="en-US" sz="2400" dirty="0" err="1"/>
              <a:t>pasar</a:t>
            </a:r>
            <a:r>
              <a:rPr lang="en-US" sz="2400" dirty="0"/>
              <a:t> </a:t>
            </a:r>
            <a:r>
              <a:rPr lang="en-US" sz="2400" dirty="0" err="1"/>
              <a:t>keuangan</a:t>
            </a:r>
            <a:r>
              <a:rPr lang="en-US" sz="2400" dirty="0"/>
              <a:t> yang </a:t>
            </a:r>
            <a:r>
              <a:rPr lang="en-US" sz="2400" dirty="0" err="1"/>
              <a:t>secara</a:t>
            </a:r>
            <a:r>
              <a:rPr lang="en-US" sz="2400" dirty="0"/>
              <a:t> </a:t>
            </a:r>
            <a:r>
              <a:rPr lang="en-US" sz="2400" dirty="0" err="1"/>
              <a:t>keseluruhan</a:t>
            </a:r>
            <a:r>
              <a:rPr lang="en-US" sz="2400" dirty="0"/>
              <a:t> </a:t>
            </a:r>
            <a:r>
              <a:rPr lang="en-US" sz="2400" dirty="0" err="1"/>
              <a:t>mendukung</a:t>
            </a:r>
            <a:r>
              <a:rPr lang="en-US" sz="2400" dirty="0"/>
              <a:t> </a:t>
            </a:r>
            <a:r>
              <a:rPr lang="en-US" sz="2400" dirty="0" err="1"/>
              <a:t>jalannya</a:t>
            </a:r>
            <a:r>
              <a:rPr lang="en-US" sz="2400" dirty="0"/>
              <a:t> </a:t>
            </a:r>
            <a:r>
              <a:rPr lang="en-US" sz="2400" dirty="0" err="1"/>
              <a:t>sistem</a:t>
            </a:r>
            <a:r>
              <a:rPr lang="en-US" sz="2400" dirty="0"/>
              <a:t> </a:t>
            </a:r>
            <a:r>
              <a:rPr lang="en-US" sz="2400" dirty="0" err="1"/>
              <a:t>keuangan</a:t>
            </a:r>
            <a:r>
              <a:rPr lang="en-US" sz="2400" dirty="0"/>
              <a:t>. </a:t>
            </a:r>
            <a:endParaRPr lang="id-ID" sz="2400" dirty="0"/>
          </a:p>
        </p:txBody>
      </p:sp>
      <p:sp>
        <p:nvSpPr>
          <p:cNvPr id="3" name="TextBox 2"/>
          <p:cNvSpPr txBox="1"/>
          <p:nvPr/>
        </p:nvSpPr>
        <p:spPr>
          <a:xfrm>
            <a:off x="539552" y="4149080"/>
            <a:ext cx="8208912" cy="2145268"/>
          </a:xfrm>
          <a:prstGeom prst="roundRect">
            <a:avLst/>
          </a:prstGeom>
          <a:noFill/>
          <a:ln>
            <a:solidFill>
              <a:schemeClr val="tx2">
                <a:lumMod val="50000"/>
              </a:schemeClr>
            </a:solidFill>
          </a:ln>
        </p:spPr>
        <p:txBody>
          <a:bodyPr wrap="square" rtlCol="0">
            <a:spAutoFit/>
          </a:bodyPr>
          <a:lstStyle/>
          <a:p>
            <a:pPr marL="342900" lvl="0" indent="-342900" algn="just">
              <a:buFont typeface="Wingdings" panose="05000000000000000000" pitchFamily="2" charset="2"/>
              <a:buChar char="§"/>
            </a:pPr>
            <a:r>
              <a:rPr lang="en-US" sz="2000" dirty="0" err="1"/>
              <a:t>Dengan</a:t>
            </a:r>
            <a:r>
              <a:rPr lang="en-US" sz="2000" dirty="0"/>
              <a:t> </a:t>
            </a:r>
            <a:r>
              <a:rPr lang="en-US" sz="2000" dirty="0" err="1"/>
              <a:t>demikian</a:t>
            </a:r>
            <a:r>
              <a:rPr lang="en-US" sz="2000" dirty="0"/>
              <a:t>, </a:t>
            </a:r>
            <a:r>
              <a:rPr lang="en-US" sz="2000" dirty="0" err="1"/>
              <a:t>jika</a:t>
            </a:r>
            <a:r>
              <a:rPr lang="en-US" sz="2000" dirty="0"/>
              <a:t> </a:t>
            </a:r>
            <a:r>
              <a:rPr lang="en-US" sz="2000" dirty="0" err="1"/>
              <a:t>salah</a:t>
            </a:r>
            <a:r>
              <a:rPr lang="en-US" sz="2000" dirty="0"/>
              <a:t> </a:t>
            </a:r>
            <a:r>
              <a:rPr lang="en-US" sz="2000" dirty="0" err="1"/>
              <a:t>satu</a:t>
            </a:r>
            <a:r>
              <a:rPr lang="en-US" sz="2000" dirty="0"/>
              <a:t> </a:t>
            </a:r>
            <a:r>
              <a:rPr lang="en-US" sz="2000" dirty="0" err="1"/>
              <a:t>elemen</a:t>
            </a:r>
            <a:r>
              <a:rPr lang="en-US" sz="2000" dirty="0"/>
              <a:t> </a:t>
            </a:r>
            <a:r>
              <a:rPr lang="en-US" sz="2000" dirty="0" err="1"/>
              <a:t>tersebut</a:t>
            </a:r>
            <a:r>
              <a:rPr lang="en-US" sz="2000" dirty="0"/>
              <a:t> </a:t>
            </a:r>
            <a:r>
              <a:rPr lang="en-US" sz="2000" dirty="0" err="1"/>
              <a:t>terganggu</a:t>
            </a:r>
            <a:r>
              <a:rPr lang="en-US" sz="2000" dirty="0"/>
              <a:t> </a:t>
            </a:r>
            <a:r>
              <a:rPr lang="en-US" sz="2000" dirty="0" err="1"/>
              <a:t>ataupun</a:t>
            </a:r>
            <a:r>
              <a:rPr lang="en-US" sz="2000" dirty="0"/>
              <a:t> </a:t>
            </a:r>
            <a:r>
              <a:rPr lang="en-US" sz="2000" dirty="0" err="1"/>
              <a:t>tidak</a:t>
            </a:r>
            <a:r>
              <a:rPr lang="en-US" sz="2000" dirty="0"/>
              <a:t> </a:t>
            </a:r>
            <a:r>
              <a:rPr lang="en-US" sz="2000" dirty="0" err="1"/>
              <a:t>dapat</a:t>
            </a:r>
            <a:r>
              <a:rPr lang="en-US" sz="2000" dirty="0"/>
              <a:t> </a:t>
            </a:r>
            <a:r>
              <a:rPr lang="en-US" sz="2000" dirty="0" err="1"/>
              <a:t>berfungsi</a:t>
            </a:r>
            <a:r>
              <a:rPr lang="en-US" sz="2000" dirty="0"/>
              <a:t> </a:t>
            </a:r>
            <a:r>
              <a:rPr lang="en-US" sz="2000" dirty="0" err="1"/>
              <a:t>dengan</a:t>
            </a:r>
            <a:r>
              <a:rPr lang="en-US" sz="2000" dirty="0"/>
              <a:t> </a:t>
            </a:r>
            <a:r>
              <a:rPr lang="en-US" sz="2000" dirty="0" err="1"/>
              <a:t>baik</a:t>
            </a:r>
            <a:r>
              <a:rPr lang="en-US" sz="2000" dirty="0"/>
              <a:t>, </a:t>
            </a:r>
            <a:r>
              <a:rPr lang="en-US" sz="2000" dirty="0" err="1" smtClean="0"/>
              <a:t>maka</a:t>
            </a:r>
            <a:r>
              <a:rPr lang="id-ID" sz="2000" dirty="0" smtClean="0"/>
              <a:t> </a:t>
            </a:r>
            <a:r>
              <a:rPr lang="en-US" sz="2000" dirty="0" err="1" smtClean="0"/>
              <a:t>elemen</a:t>
            </a:r>
            <a:r>
              <a:rPr lang="id-ID" sz="2000" dirty="0" smtClean="0"/>
              <a:t> </a:t>
            </a:r>
            <a:r>
              <a:rPr lang="en-US" sz="2000" dirty="0" err="1" smtClean="0"/>
              <a:t>lainnya</a:t>
            </a:r>
            <a:r>
              <a:rPr lang="id-ID" sz="2000" dirty="0" smtClean="0"/>
              <a:t> </a:t>
            </a:r>
            <a:r>
              <a:rPr lang="en-US" sz="2000" dirty="0" err="1" smtClean="0"/>
              <a:t>akan</a:t>
            </a:r>
            <a:r>
              <a:rPr lang="id-ID" sz="2000" dirty="0" smtClean="0"/>
              <a:t> </a:t>
            </a:r>
            <a:r>
              <a:rPr lang="en-US" sz="2000" dirty="0" err="1" smtClean="0"/>
              <a:t>terpengaruh</a:t>
            </a:r>
            <a:r>
              <a:rPr lang="en-US" sz="2000" dirty="0"/>
              <a:t>. </a:t>
            </a:r>
            <a:endParaRPr lang="id-ID" sz="2000" dirty="0" smtClean="0"/>
          </a:p>
          <a:p>
            <a:pPr marL="342900" lvl="0" indent="-342900" algn="just">
              <a:buFont typeface="Wingdings" panose="05000000000000000000" pitchFamily="2" charset="2"/>
              <a:buChar char="§"/>
            </a:pPr>
            <a:r>
              <a:rPr lang="en-US" sz="2000" dirty="0" err="1" smtClean="0"/>
              <a:t>Meskipun</a:t>
            </a:r>
            <a:r>
              <a:rPr lang="en-US" sz="2000" dirty="0"/>
              <a:t>, </a:t>
            </a:r>
            <a:r>
              <a:rPr lang="en-US" sz="2000" dirty="0" err="1"/>
              <a:t>stabilitas</a:t>
            </a:r>
            <a:r>
              <a:rPr lang="en-US" sz="2000" dirty="0"/>
              <a:t> </a:t>
            </a:r>
            <a:r>
              <a:rPr lang="en-US" sz="2000" dirty="0" err="1"/>
              <a:t>keuangan</a:t>
            </a:r>
            <a:r>
              <a:rPr lang="en-US" sz="2000" dirty="0"/>
              <a:t> </a:t>
            </a:r>
            <a:r>
              <a:rPr lang="en-US" sz="2000" dirty="0" err="1"/>
              <a:t>bukanlah</a:t>
            </a:r>
            <a:r>
              <a:rPr lang="en-US" sz="2000" dirty="0"/>
              <a:t> </a:t>
            </a:r>
            <a:r>
              <a:rPr lang="en-US" sz="2000" dirty="0" err="1"/>
              <a:t>merupakan</a:t>
            </a:r>
            <a:r>
              <a:rPr lang="en-US" sz="2000" dirty="0"/>
              <a:t> </a:t>
            </a:r>
            <a:r>
              <a:rPr lang="en-US" sz="2000" dirty="0" err="1"/>
              <a:t>suatu</a:t>
            </a:r>
            <a:r>
              <a:rPr lang="en-US" sz="2000" dirty="0"/>
              <a:t> target </a:t>
            </a:r>
            <a:r>
              <a:rPr lang="en-US" sz="2000" dirty="0" err="1"/>
              <a:t>akhir</a:t>
            </a:r>
            <a:r>
              <a:rPr lang="en-US" sz="2000" dirty="0"/>
              <a:t>, </a:t>
            </a:r>
            <a:r>
              <a:rPr lang="en-US" sz="2000" dirty="0" err="1"/>
              <a:t>namun</a:t>
            </a:r>
            <a:r>
              <a:rPr lang="en-US" sz="2000" dirty="0"/>
              <a:t> </a:t>
            </a:r>
            <a:r>
              <a:rPr lang="en-US" sz="2000" dirty="0" err="1"/>
              <a:t>lebih</a:t>
            </a:r>
            <a:r>
              <a:rPr lang="en-US" sz="2000" dirty="0"/>
              <a:t> </a:t>
            </a:r>
            <a:r>
              <a:rPr lang="en-US" sz="2000" dirty="0" err="1"/>
              <a:t>kepada</a:t>
            </a:r>
            <a:r>
              <a:rPr lang="en-US" sz="2000" dirty="0"/>
              <a:t> </a:t>
            </a:r>
            <a:r>
              <a:rPr lang="en-US" sz="2000" dirty="0" err="1"/>
              <a:t>suatu</a:t>
            </a:r>
            <a:r>
              <a:rPr lang="en-US" sz="2000" dirty="0"/>
              <a:t> </a:t>
            </a:r>
            <a:r>
              <a:rPr lang="en-US" sz="2000" dirty="0" err="1"/>
              <a:t>persyaratan</a:t>
            </a:r>
            <a:r>
              <a:rPr lang="en-US" sz="2000" dirty="0"/>
              <a:t> </a:t>
            </a:r>
            <a:r>
              <a:rPr lang="en-US" sz="2000" dirty="0" err="1"/>
              <a:t>prakondisi</a:t>
            </a:r>
            <a:r>
              <a:rPr lang="en-US" sz="2000" dirty="0"/>
              <a:t> yang </a:t>
            </a:r>
            <a:r>
              <a:rPr lang="en-US" sz="2000" dirty="0" err="1"/>
              <a:t>penting</a:t>
            </a:r>
            <a:r>
              <a:rPr lang="en-US" sz="2000" dirty="0"/>
              <a:t> </a:t>
            </a:r>
            <a:r>
              <a:rPr lang="en-US" sz="2000" dirty="0" err="1"/>
              <a:t>bagi</a:t>
            </a:r>
            <a:r>
              <a:rPr lang="en-US" sz="2000" dirty="0"/>
              <a:t> </a:t>
            </a:r>
            <a:r>
              <a:rPr lang="en-US" sz="2000" dirty="0" err="1"/>
              <a:t>pertumbuhan</a:t>
            </a:r>
            <a:r>
              <a:rPr lang="en-US" sz="2000" dirty="0"/>
              <a:t> </a:t>
            </a:r>
            <a:r>
              <a:rPr lang="en-US" sz="2000" dirty="0" err="1"/>
              <a:t>perekonomian</a:t>
            </a:r>
            <a:r>
              <a:rPr lang="en-US" sz="2000" dirty="0"/>
              <a:t>. </a:t>
            </a:r>
            <a:endParaRPr lang="id-ID" sz="2000" dirty="0"/>
          </a:p>
        </p:txBody>
      </p:sp>
    </p:spTree>
    <p:extLst>
      <p:ext uri="{BB962C8B-B14F-4D97-AF65-F5344CB8AC3E}">
        <p14:creationId xmlns:p14="http://schemas.microsoft.com/office/powerpoint/2010/main" val="40172993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208912" cy="2145268"/>
          </a:xfrm>
          <a:prstGeom prst="roundRect">
            <a:avLst/>
          </a:prstGeom>
          <a:noFill/>
          <a:ln>
            <a:solidFill>
              <a:schemeClr val="tx2">
                <a:lumMod val="50000"/>
              </a:schemeClr>
            </a:solidFill>
          </a:ln>
        </p:spPr>
        <p:txBody>
          <a:bodyPr wrap="square" rtlCol="0">
            <a:spAutoFit/>
          </a:bodyPr>
          <a:lstStyle/>
          <a:p>
            <a:pPr lvl="0" algn="just"/>
            <a:r>
              <a:rPr lang="id-ID" sz="2000" dirty="0" err="1"/>
              <a:t>U</a:t>
            </a:r>
            <a:r>
              <a:rPr lang="en-US" sz="2000" dirty="0" err="1" smtClean="0"/>
              <a:t>ntuk</a:t>
            </a:r>
            <a:r>
              <a:rPr lang="en-US" sz="2000" dirty="0" smtClean="0"/>
              <a:t> </a:t>
            </a:r>
            <a:r>
              <a:rPr lang="en-US" sz="2000" dirty="0" err="1"/>
              <a:t>mencapai</a:t>
            </a:r>
            <a:r>
              <a:rPr lang="en-US" sz="2000" dirty="0"/>
              <a:t> </a:t>
            </a:r>
            <a:r>
              <a:rPr lang="en-US" sz="2000" dirty="0" err="1"/>
              <a:t>kondisi</a:t>
            </a:r>
            <a:r>
              <a:rPr lang="en-US" sz="2000" dirty="0"/>
              <a:t> </a:t>
            </a:r>
            <a:r>
              <a:rPr lang="en-US" sz="2000" dirty="0" err="1"/>
              <a:t>sektor</a:t>
            </a:r>
            <a:r>
              <a:rPr lang="en-US" sz="2000" dirty="0"/>
              <a:t> </a:t>
            </a:r>
            <a:r>
              <a:rPr lang="en-US" sz="2000" dirty="0" err="1"/>
              <a:t>keuangan</a:t>
            </a:r>
            <a:r>
              <a:rPr lang="en-US" sz="2000" dirty="0"/>
              <a:t> yang </a:t>
            </a:r>
            <a:r>
              <a:rPr lang="en-US" sz="2000" dirty="0" err="1"/>
              <a:t>stabil</a:t>
            </a:r>
            <a:r>
              <a:rPr lang="en-US" sz="2000" dirty="0"/>
              <a:t> paling </a:t>
            </a:r>
            <a:r>
              <a:rPr lang="en-US" sz="2000" dirty="0" err="1"/>
              <a:t>tidak</a:t>
            </a:r>
            <a:r>
              <a:rPr lang="en-US" sz="2000" dirty="0"/>
              <a:t> </a:t>
            </a:r>
            <a:r>
              <a:rPr lang="en-US" sz="2000" dirty="0" err="1"/>
              <a:t>diperlukan</a:t>
            </a:r>
            <a:r>
              <a:rPr lang="en-US" sz="2000" dirty="0"/>
              <a:t> </a:t>
            </a:r>
            <a:r>
              <a:rPr lang="en-US" sz="2000" dirty="0" err="1"/>
              <a:t>beberapa</a:t>
            </a:r>
            <a:r>
              <a:rPr lang="en-US" sz="2000" dirty="0"/>
              <a:t> </a:t>
            </a:r>
            <a:r>
              <a:rPr lang="en-US" sz="2000" dirty="0" err="1"/>
              <a:t>prasyarat</a:t>
            </a:r>
            <a:r>
              <a:rPr lang="en-US" sz="2000" dirty="0"/>
              <a:t> </a:t>
            </a:r>
            <a:r>
              <a:rPr lang="en-US" sz="2000" dirty="0" err="1"/>
              <a:t>berikut</a:t>
            </a:r>
            <a:r>
              <a:rPr lang="en-US" sz="2000" dirty="0"/>
              <a:t>: </a:t>
            </a:r>
            <a:endParaRPr lang="id-ID" sz="2000" dirty="0"/>
          </a:p>
          <a:p>
            <a:pPr algn="just"/>
            <a:r>
              <a:rPr lang="id-ID" sz="2000" dirty="0"/>
              <a:t> </a:t>
            </a:r>
          </a:p>
          <a:p>
            <a:pPr marL="534988" indent="-534988" algn="just"/>
            <a:r>
              <a:rPr lang="en-US" sz="2000" dirty="0"/>
              <a:t>1) </a:t>
            </a:r>
            <a:r>
              <a:rPr lang="id-ID" sz="2000" dirty="0"/>
              <a:t>	</a:t>
            </a:r>
            <a:r>
              <a:rPr lang="en-US" sz="2000" dirty="0" err="1"/>
              <a:t>Lembaga</a:t>
            </a:r>
            <a:r>
              <a:rPr lang="en-US" sz="2000" dirty="0"/>
              <a:t> </a:t>
            </a:r>
            <a:r>
              <a:rPr lang="en-US" sz="2000" dirty="0" err="1"/>
              <a:t>Keuangan</a:t>
            </a:r>
            <a:r>
              <a:rPr lang="en-US" sz="2000" dirty="0"/>
              <a:t> yang </a:t>
            </a:r>
            <a:r>
              <a:rPr lang="en-US" sz="2000" dirty="0" err="1"/>
              <a:t>Sehat</a:t>
            </a:r>
            <a:r>
              <a:rPr lang="en-US" sz="2000" dirty="0"/>
              <a:t>; </a:t>
            </a:r>
            <a:endParaRPr lang="id-ID" sz="2000" dirty="0"/>
          </a:p>
          <a:p>
            <a:pPr marL="534988" indent="-534988" algn="just"/>
            <a:r>
              <a:rPr lang="en-US" sz="2000" dirty="0"/>
              <a:t>2) </a:t>
            </a:r>
            <a:r>
              <a:rPr lang="id-ID" sz="2000" dirty="0"/>
              <a:t>	</a:t>
            </a:r>
            <a:r>
              <a:rPr lang="en-US" sz="2000" dirty="0" err="1"/>
              <a:t>Pasar</a:t>
            </a:r>
            <a:r>
              <a:rPr lang="en-US" sz="2000" dirty="0"/>
              <a:t> </a:t>
            </a:r>
            <a:r>
              <a:rPr lang="en-US" sz="2000" dirty="0" err="1"/>
              <a:t>Keuangan</a:t>
            </a:r>
            <a:r>
              <a:rPr lang="en-US" sz="2000" dirty="0"/>
              <a:t> yang Stabil; </a:t>
            </a:r>
            <a:r>
              <a:rPr lang="en-US" sz="2000" dirty="0" err="1"/>
              <a:t>dan</a:t>
            </a:r>
            <a:r>
              <a:rPr lang="en-US" sz="2000" dirty="0"/>
              <a:t> </a:t>
            </a:r>
            <a:endParaRPr lang="id-ID" sz="2000" dirty="0"/>
          </a:p>
          <a:p>
            <a:pPr marL="534988" indent="-534988" algn="just"/>
            <a:r>
              <a:rPr lang="en-US" sz="2000" dirty="0"/>
              <a:t>3) </a:t>
            </a:r>
            <a:r>
              <a:rPr lang="id-ID" sz="2000" dirty="0"/>
              <a:t>	</a:t>
            </a:r>
            <a:r>
              <a:rPr lang="en-US" sz="2000" dirty="0" err="1"/>
              <a:t>Lembaga</a:t>
            </a:r>
            <a:r>
              <a:rPr lang="en-US" sz="2000" dirty="0"/>
              <a:t> </a:t>
            </a:r>
            <a:r>
              <a:rPr lang="en-US" sz="2000" dirty="0" err="1"/>
              <a:t>Pengaturan</a:t>
            </a:r>
            <a:r>
              <a:rPr lang="en-US" sz="2000" dirty="0"/>
              <a:t> </a:t>
            </a:r>
            <a:r>
              <a:rPr lang="en-US" sz="2000" dirty="0" err="1"/>
              <a:t>dan</a:t>
            </a:r>
            <a:r>
              <a:rPr lang="en-US" sz="2000" dirty="0"/>
              <a:t> </a:t>
            </a:r>
            <a:r>
              <a:rPr lang="en-US" sz="2000" dirty="0" err="1"/>
              <a:t>Pengawasan</a:t>
            </a:r>
            <a:r>
              <a:rPr lang="en-US" sz="2000" dirty="0"/>
              <a:t> yang </a:t>
            </a:r>
            <a:r>
              <a:rPr lang="en-US" sz="2000" dirty="0" err="1" smtClean="0"/>
              <a:t>Kompeten</a:t>
            </a:r>
            <a:endParaRPr lang="id-ID" sz="2000" dirty="0"/>
          </a:p>
        </p:txBody>
      </p:sp>
      <p:pic>
        <p:nvPicPr>
          <p:cNvPr id="3" name="Picture 2" descr="1412929551279091663"/>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780928"/>
            <a:ext cx="5904656" cy="4077072"/>
          </a:xfrm>
          <a:prstGeom prst="rect">
            <a:avLst/>
          </a:prstGeom>
          <a:noFill/>
          <a:ln>
            <a:noFill/>
          </a:ln>
        </p:spPr>
      </p:pic>
    </p:spTree>
    <p:extLst>
      <p:ext uri="{BB962C8B-B14F-4D97-AF65-F5344CB8AC3E}">
        <p14:creationId xmlns:p14="http://schemas.microsoft.com/office/powerpoint/2010/main" val="40114436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836712"/>
            <a:ext cx="7848872" cy="4460796"/>
          </a:xfrm>
          <a:prstGeom prst="roundRect">
            <a:avLst/>
          </a:prstGeom>
          <a:noFill/>
          <a:ln>
            <a:solidFill>
              <a:schemeClr val="tx2">
                <a:lumMod val="50000"/>
              </a:schemeClr>
            </a:solidFill>
          </a:ln>
        </p:spPr>
        <p:txBody>
          <a:bodyPr wrap="square" rtlCol="0">
            <a:spAutoFit/>
          </a:bodyPr>
          <a:lstStyle/>
          <a:p>
            <a:pPr lvl="2" algn="ctr"/>
            <a:r>
              <a:rPr lang="id-ID" sz="3200" b="1" dirty="0">
                <a:solidFill>
                  <a:srgbClr val="7030A0"/>
                </a:solidFill>
              </a:rPr>
              <a:t>Instrumen Kebijakan Makroprudensial di </a:t>
            </a:r>
            <a:r>
              <a:rPr lang="id-ID" sz="3200" b="1" dirty="0" smtClean="0">
                <a:solidFill>
                  <a:srgbClr val="7030A0"/>
                </a:solidFill>
              </a:rPr>
              <a:t>Indonesia</a:t>
            </a:r>
          </a:p>
          <a:p>
            <a:pPr lvl="2"/>
            <a:endParaRPr lang="id-ID" sz="3200" b="1" dirty="0"/>
          </a:p>
          <a:p>
            <a:pPr algn="just"/>
            <a:r>
              <a:rPr lang="id-ID" sz="3200" dirty="0"/>
              <a:t>Berikut ini beberapa contoh instrumen kebijakan makroprudensial yang telah diimplementasikan di Indonesia yang pengaturannya dilakukan oleh Bank Indonesia</a:t>
            </a:r>
            <a:r>
              <a:rPr lang="id-ID" sz="3200" dirty="0" smtClean="0"/>
              <a:t>:</a:t>
            </a:r>
            <a:endParaRPr lang="id-ID" sz="3200" dirty="0"/>
          </a:p>
        </p:txBody>
      </p:sp>
    </p:spTree>
    <p:extLst>
      <p:ext uri="{BB962C8B-B14F-4D97-AF65-F5344CB8AC3E}">
        <p14:creationId xmlns:p14="http://schemas.microsoft.com/office/powerpoint/2010/main" val="37554742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548680"/>
            <a:ext cx="8352928" cy="5890974"/>
          </a:xfrm>
          <a:prstGeom prst="roundRect">
            <a:avLst/>
          </a:prstGeom>
          <a:noFill/>
          <a:ln>
            <a:solidFill>
              <a:schemeClr val="tx2">
                <a:lumMod val="50000"/>
              </a:schemeClr>
            </a:solidFill>
          </a:ln>
        </p:spPr>
        <p:txBody>
          <a:bodyPr wrap="square" rtlCol="0">
            <a:spAutoFit/>
          </a:bodyPr>
          <a:lstStyle/>
          <a:p>
            <a:pPr marL="0" lvl="3" algn="ctr"/>
            <a:r>
              <a:rPr lang="id-ID" sz="2000" b="1" i="1" dirty="0">
                <a:solidFill>
                  <a:srgbClr val="00B050"/>
                </a:solidFill>
              </a:rPr>
              <a:t>Loan-to-Value Ratio </a:t>
            </a:r>
            <a:r>
              <a:rPr lang="id-ID" sz="2000" b="1" dirty="0">
                <a:solidFill>
                  <a:srgbClr val="00B050"/>
                </a:solidFill>
              </a:rPr>
              <a:t>(LTV) atas Kredit Kepemilikan Rumah (KPR) dan Penentuan </a:t>
            </a:r>
            <a:r>
              <a:rPr lang="id-ID" sz="2000" b="1" i="1" dirty="0">
                <a:solidFill>
                  <a:srgbClr val="00B050"/>
                </a:solidFill>
              </a:rPr>
              <a:t>Down Payment </a:t>
            </a:r>
            <a:r>
              <a:rPr lang="id-ID" sz="2000" b="1" dirty="0">
                <a:solidFill>
                  <a:srgbClr val="00B050"/>
                </a:solidFill>
              </a:rPr>
              <a:t>(DP) atas Kredit Kendaraan Bermotor (KKB)</a:t>
            </a:r>
            <a:endParaRPr lang="id-ID" sz="2000" dirty="0">
              <a:solidFill>
                <a:srgbClr val="00B050"/>
              </a:solidFill>
            </a:endParaRPr>
          </a:p>
          <a:p>
            <a:endParaRPr lang="id-ID" sz="2000" dirty="0" smtClean="0"/>
          </a:p>
          <a:p>
            <a:pPr marL="342900" indent="-342900" algn="just">
              <a:buFont typeface="Wingdings" panose="05000000000000000000" pitchFamily="2" charset="2"/>
              <a:buChar char="§"/>
            </a:pPr>
            <a:r>
              <a:rPr lang="id-ID" sz="2000" dirty="0" smtClean="0"/>
              <a:t>Perumusan </a:t>
            </a:r>
            <a:r>
              <a:rPr lang="id-ID" sz="2000" dirty="0"/>
              <a:t>kebijakan LTV atas KPR dan DP atas KKB dilatarbelakangi oleh pertumbuhan kredit sektor properti dan kendaraan bermotor yang   cukup   tinggi   saat   itu,   sehingga   berpotensi   menimbulkan terjadinya   pembentukan   risiko   sistemik   akibat   perilaku   ambil risiko  yang  berlebihan  (</a:t>
            </a:r>
            <a:r>
              <a:rPr lang="id-ID" sz="2000" i="1" dirty="0"/>
              <a:t>excessive  risk  taking  behaviour</a:t>
            </a:r>
            <a:r>
              <a:rPr lang="id-ID" sz="2000" dirty="0" smtClean="0"/>
              <a:t>).</a:t>
            </a:r>
          </a:p>
          <a:p>
            <a:pPr marL="342900" indent="-342900" algn="just">
              <a:buFont typeface="Wingdings" panose="05000000000000000000" pitchFamily="2" charset="2"/>
              <a:buChar char="§"/>
            </a:pPr>
            <a:r>
              <a:rPr lang="id-ID" sz="2000" dirty="0" smtClean="0"/>
              <a:t>Kebijakan </a:t>
            </a:r>
            <a:r>
              <a:rPr lang="id-ID" sz="2000" dirty="0"/>
              <a:t>batasan minimum atas LTV untuk KPR dan DP untuk KKB pertama kali diimplementasikan pada tahun </a:t>
            </a:r>
            <a:r>
              <a:rPr lang="id-ID" sz="2000" cap="small" dirty="0" smtClean="0"/>
              <a:t>2012.</a:t>
            </a:r>
            <a:endParaRPr lang="id-ID" sz="2000" dirty="0"/>
          </a:p>
          <a:p>
            <a:pPr marL="342900" indent="-342900" algn="just">
              <a:buFont typeface="Wingdings" panose="05000000000000000000" pitchFamily="2" charset="2"/>
              <a:buChar char="§"/>
            </a:pPr>
            <a:r>
              <a:rPr lang="id-ID" sz="2000" dirty="0" smtClean="0"/>
              <a:t>Hingga </a:t>
            </a:r>
            <a:r>
              <a:rPr lang="id-ID" sz="2000" dirty="0"/>
              <a:t>saat ini, kebijakan tersebut telah disesuaikan </a:t>
            </a:r>
            <a:r>
              <a:rPr lang="id-ID" sz="2000" cap="small" dirty="0"/>
              <a:t>2</a:t>
            </a:r>
            <a:r>
              <a:rPr lang="id-ID" sz="2000" dirty="0"/>
              <a:t> (dua) kali pada tahun </a:t>
            </a:r>
            <a:r>
              <a:rPr lang="id-ID" sz="2000" cap="small" dirty="0"/>
              <a:t>2013</a:t>
            </a:r>
            <a:r>
              <a:rPr lang="id-ID" sz="2000" dirty="0"/>
              <a:t> dan </a:t>
            </a:r>
            <a:r>
              <a:rPr lang="id-ID" sz="2000" cap="small" dirty="0"/>
              <a:t>2015,</a:t>
            </a:r>
            <a:r>
              <a:rPr lang="id-ID" sz="2000" dirty="0"/>
              <a:t> yakni dengan melakukan perubahan atas besaran nilai minimum LTV dan DP yang disesuaikan dengan siklus perekonomian dan pertumbuhan kredit.  </a:t>
            </a:r>
          </a:p>
        </p:txBody>
      </p:sp>
    </p:spTree>
    <p:extLst>
      <p:ext uri="{BB962C8B-B14F-4D97-AF65-F5344CB8AC3E}">
        <p14:creationId xmlns:p14="http://schemas.microsoft.com/office/powerpoint/2010/main" val="525300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188640"/>
            <a:ext cx="8676456" cy="3166824"/>
          </a:xfrm>
          <a:prstGeom prst="roundRect">
            <a:avLst/>
          </a:prstGeom>
          <a:noFill/>
          <a:ln>
            <a:solidFill>
              <a:schemeClr val="tx2">
                <a:lumMod val="50000"/>
              </a:schemeClr>
            </a:solidFill>
          </a:ln>
        </p:spPr>
        <p:txBody>
          <a:bodyPr wrap="square" rtlCol="0">
            <a:spAutoFit/>
          </a:bodyPr>
          <a:lstStyle/>
          <a:p>
            <a:pPr marL="342900" indent="-342900" algn="just">
              <a:buFont typeface="Wingdings" panose="05000000000000000000" pitchFamily="2" charset="2"/>
              <a:buChar char="§"/>
            </a:pPr>
            <a:r>
              <a:rPr lang="id-ID" sz="2000" dirty="0"/>
              <a:t>Perubahan  terakhir  yang  dilakukan  bersifat  pelonggaran (ekspansi) dengan tujuan untuk menjaga momentum pertumbuhan perekonomian melalui peningkatan fungsi intermediasi, agar bank dapat   mengucurkan   lebih   banyak   kredit.   </a:t>
            </a:r>
            <a:endParaRPr lang="id-ID" sz="2000" dirty="0" smtClean="0"/>
          </a:p>
          <a:p>
            <a:pPr marL="342900" indent="-342900" algn="just">
              <a:buFont typeface="Wingdings" panose="05000000000000000000" pitchFamily="2" charset="2"/>
              <a:buChar char="§"/>
            </a:pPr>
            <a:r>
              <a:rPr lang="id-ID" sz="2000" dirty="0" smtClean="0"/>
              <a:t>Adapun   </a:t>
            </a:r>
            <a:r>
              <a:rPr lang="id-ID" sz="2000" dirty="0"/>
              <a:t>besaran   nilai minimum LTV dan DP yang saat ini berlaku diatur dalam Peraturan Bank  Indonesia  No.  </a:t>
            </a:r>
            <a:r>
              <a:rPr lang="id-ID" sz="2000" cap="small" dirty="0"/>
              <a:t>17/10/PBI/2015</a:t>
            </a:r>
            <a:r>
              <a:rPr lang="id-ID" sz="2000" dirty="0"/>
              <a:t>  tanggal  18  Juni  </a:t>
            </a:r>
            <a:r>
              <a:rPr lang="id-ID" sz="2000" cap="small" dirty="0"/>
              <a:t>2015</a:t>
            </a:r>
            <a:r>
              <a:rPr lang="id-ID" sz="2000" dirty="0"/>
              <a:t>  tentang Rasio </a:t>
            </a:r>
            <a:r>
              <a:rPr lang="id-ID" sz="2000" i="1" dirty="0"/>
              <a:t>Loan-to-Value </a:t>
            </a:r>
            <a:r>
              <a:rPr lang="id-ID" sz="2000" dirty="0"/>
              <a:t>atau Rasio </a:t>
            </a:r>
            <a:r>
              <a:rPr lang="id-ID" sz="2000" i="1" dirty="0"/>
              <a:t>Financiang-to-Value </a:t>
            </a:r>
            <a:r>
              <a:rPr lang="id-ID" sz="2000" dirty="0"/>
              <a:t>untuk Kredit atau Pembiayaan Properti dan Uang Muka untuk Kredit atau Pembiayaan Kendaraan Bermotor</a:t>
            </a:r>
            <a:r>
              <a:rPr lang="id-ID" sz="2000" dirty="0" smtClean="0"/>
              <a:t>.</a:t>
            </a:r>
          </a:p>
        </p:txBody>
      </p:sp>
      <p:sp>
        <p:nvSpPr>
          <p:cNvPr id="3" name="TextBox 2"/>
          <p:cNvSpPr txBox="1"/>
          <p:nvPr/>
        </p:nvSpPr>
        <p:spPr>
          <a:xfrm>
            <a:off x="288032" y="3501008"/>
            <a:ext cx="8676456" cy="2826306"/>
          </a:xfrm>
          <a:prstGeom prst="roundRect">
            <a:avLst/>
          </a:prstGeom>
          <a:noFill/>
          <a:ln>
            <a:solidFill>
              <a:schemeClr val="accent1"/>
            </a:solidFill>
          </a:ln>
        </p:spPr>
        <p:txBody>
          <a:bodyPr wrap="square" rtlCol="0">
            <a:spAutoFit/>
          </a:bodyPr>
          <a:lstStyle/>
          <a:p>
            <a:pPr algn="just"/>
            <a:endParaRPr lang="id-ID" sz="2000" b="1" dirty="0" smtClean="0"/>
          </a:p>
          <a:p>
            <a:pPr algn="just"/>
            <a:r>
              <a:rPr lang="id-ID" sz="2000" b="1" dirty="0" smtClean="0">
                <a:solidFill>
                  <a:srgbClr val="006600"/>
                </a:solidFill>
              </a:rPr>
              <a:t>Contoh :</a:t>
            </a:r>
          </a:p>
          <a:p>
            <a:pPr marL="342900" indent="-342900" algn="just">
              <a:buFont typeface="Wingdings" panose="05000000000000000000" pitchFamily="2" charset="2"/>
              <a:buChar char="§"/>
            </a:pPr>
            <a:r>
              <a:rPr lang="id-ID" sz="2000" b="1" dirty="0" smtClean="0"/>
              <a:t>2015 </a:t>
            </a:r>
            <a:r>
              <a:rPr lang="id-ID" sz="2000" b="1" dirty="0" smtClean="0">
                <a:sym typeface="Wingdings" panose="05000000000000000000" pitchFamily="2" charset="2"/>
              </a:rPr>
              <a:t> </a:t>
            </a:r>
            <a:r>
              <a:rPr lang="id-ID" sz="2000" b="1" dirty="0">
                <a:sym typeface="Wingdings" panose="05000000000000000000" pitchFamily="2" charset="2"/>
              </a:rPr>
              <a:t>U</a:t>
            </a:r>
            <a:r>
              <a:rPr lang="id-ID" sz="2000" b="1" dirty="0" smtClean="0"/>
              <a:t>ntuk </a:t>
            </a:r>
            <a:r>
              <a:rPr lang="id-ID" sz="2000" b="1" dirty="0"/>
              <a:t>kepemilikan rumah atau kendaraan pertama, besaran LTV dinaikkan dari 80% menjadi 90% sehingga besaran uang muka atau down payment (DP) yang harus ditanggung konsumen turun dari 20% hingga 30% menjadi 10</a:t>
            </a:r>
            <a:r>
              <a:rPr lang="id-ID" sz="2000" b="1" dirty="0" smtClean="0"/>
              <a:t>%</a:t>
            </a:r>
          </a:p>
          <a:p>
            <a:pPr marL="342900" indent="-342900" algn="just">
              <a:buFont typeface="Wingdings" panose="05000000000000000000" pitchFamily="2" charset="2"/>
              <a:buChar char="§"/>
            </a:pPr>
            <a:r>
              <a:rPr lang="id-ID" sz="2000" b="1" dirty="0" smtClean="0"/>
              <a:t>2019 </a:t>
            </a:r>
            <a:r>
              <a:rPr lang="id-ID" sz="2000" b="1" dirty="0" smtClean="0">
                <a:sym typeface="Wingdings" panose="05000000000000000000" pitchFamily="2" charset="2"/>
              </a:rPr>
              <a:t> </a:t>
            </a:r>
            <a:r>
              <a:rPr lang="id-ID" sz="2000" dirty="0"/>
              <a:t>pelonggaran LTV akan meringankan DP KPR sebesar 5 persen dan kendaraan bermotor sebesar 5-10 persen</a:t>
            </a:r>
            <a:endParaRPr lang="id-ID" sz="2000" b="1" dirty="0"/>
          </a:p>
        </p:txBody>
      </p:sp>
    </p:spTree>
    <p:extLst>
      <p:ext uri="{BB962C8B-B14F-4D97-AF65-F5344CB8AC3E}">
        <p14:creationId xmlns:p14="http://schemas.microsoft.com/office/powerpoint/2010/main" val="34118460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136391"/>
            <a:ext cx="8676456" cy="4528899"/>
          </a:xfrm>
          <a:prstGeom prst="roundRect">
            <a:avLst/>
          </a:prstGeom>
          <a:noFill/>
          <a:ln>
            <a:solidFill>
              <a:schemeClr val="tx2">
                <a:lumMod val="50000"/>
              </a:schemeClr>
            </a:solidFill>
          </a:ln>
        </p:spPr>
        <p:txBody>
          <a:bodyPr wrap="square" rtlCol="0">
            <a:spAutoFit/>
          </a:bodyPr>
          <a:lstStyle/>
          <a:p>
            <a:pPr marL="0" lvl="3" algn="ctr"/>
            <a:r>
              <a:rPr lang="id-ID" sz="2000" b="1" dirty="0">
                <a:solidFill>
                  <a:srgbClr val="002060"/>
                </a:solidFill>
              </a:rPr>
              <a:t>Giro Wajib Minimum (GWM) berdasarkan </a:t>
            </a:r>
            <a:r>
              <a:rPr lang="id-ID" sz="2000" b="1" i="1" dirty="0">
                <a:solidFill>
                  <a:srgbClr val="002060"/>
                </a:solidFill>
              </a:rPr>
              <a:t>Loan-to-Funding </a:t>
            </a:r>
            <a:r>
              <a:rPr lang="id-ID" sz="2000" b="1" i="1" dirty="0" smtClean="0">
                <a:solidFill>
                  <a:srgbClr val="002060"/>
                </a:solidFill>
              </a:rPr>
              <a:t>Ratio</a:t>
            </a:r>
            <a:r>
              <a:rPr lang="id-ID" sz="2000" dirty="0">
                <a:solidFill>
                  <a:srgbClr val="002060"/>
                </a:solidFill>
              </a:rPr>
              <a:t> </a:t>
            </a:r>
            <a:r>
              <a:rPr lang="id-ID" sz="2000" b="1" dirty="0" smtClean="0">
                <a:solidFill>
                  <a:srgbClr val="002060"/>
                </a:solidFill>
              </a:rPr>
              <a:t>(LFR</a:t>
            </a:r>
            <a:r>
              <a:rPr lang="id-ID" sz="2000" b="1" dirty="0">
                <a:solidFill>
                  <a:srgbClr val="002060"/>
                </a:solidFill>
              </a:rPr>
              <a:t>)</a:t>
            </a:r>
          </a:p>
          <a:p>
            <a:endParaRPr lang="id-ID" sz="2000" dirty="0" smtClean="0"/>
          </a:p>
          <a:p>
            <a:pPr marL="342900" indent="-342900" algn="just">
              <a:buFont typeface="Wingdings" panose="05000000000000000000" pitchFamily="2" charset="2"/>
              <a:buChar char="§"/>
            </a:pPr>
            <a:r>
              <a:rPr lang="id-ID" sz="2000" dirty="0" smtClean="0"/>
              <a:t>GWM  </a:t>
            </a:r>
            <a:r>
              <a:rPr lang="id-ID" sz="2000" dirty="0"/>
              <a:t>LFR  adalah  simpanan  minimum  dalam  Rupiah  yang  wajib dipelihara oleh bank dalam bentuk saldo rekening giro pada Bank Indonesia,   sebesar   persentase   tertentu   dari   dana   pihak   ketiga (DPK) yang dihitung berdasarkan selisih antara </a:t>
            </a:r>
            <a:r>
              <a:rPr lang="id-ID" sz="2000" dirty="0" smtClean="0"/>
              <a:t>LFR     </a:t>
            </a:r>
            <a:r>
              <a:rPr lang="id-ID" sz="2000" dirty="0"/>
              <a:t>yang dimiliki oleh  bank  dengan  LFR  </a:t>
            </a:r>
            <a:r>
              <a:rPr lang="id-ID" sz="2000" dirty="0" smtClean="0"/>
              <a:t>target.</a:t>
            </a:r>
          </a:p>
          <a:p>
            <a:pPr marL="342900" indent="-342900" algn="just">
              <a:buFont typeface="Wingdings" panose="05000000000000000000" pitchFamily="2" charset="2"/>
              <a:buChar char="§"/>
            </a:pPr>
            <a:r>
              <a:rPr lang="id-ID" sz="2000" dirty="0" smtClean="0"/>
              <a:t>Kebijakan  </a:t>
            </a:r>
            <a:r>
              <a:rPr lang="id-ID" sz="2000" dirty="0"/>
              <a:t>tersebut  dikembangkan dengan  tujuan  untuk  mengurangi  </a:t>
            </a:r>
            <a:r>
              <a:rPr lang="id-ID" sz="2000" i="1" dirty="0"/>
              <a:t>build-up  </a:t>
            </a:r>
            <a:r>
              <a:rPr lang="id-ID" sz="2000" dirty="0"/>
              <a:t>risiko  sistemik  melalui pengendalian    fungsi    intermediasi    perbankan    sesuai    dengan kapasitas  dan  target  pertumbuhan  perekonomian,  serta  menjaga likuiditas  </a:t>
            </a:r>
            <a:r>
              <a:rPr lang="id-ID" sz="2000" dirty="0" smtClean="0"/>
              <a:t>perbankan</a:t>
            </a:r>
            <a:r>
              <a:rPr lang="id-ID" sz="2000" dirty="0" smtClean="0"/>
              <a:t>.</a:t>
            </a:r>
            <a:endParaRPr lang="id-ID" sz="2000" dirty="0" smtClean="0"/>
          </a:p>
        </p:txBody>
      </p:sp>
    </p:spTree>
    <p:extLst>
      <p:ext uri="{BB962C8B-B14F-4D97-AF65-F5344CB8AC3E}">
        <p14:creationId xmlns:p14="http://schemas.microsoft.com/office/powerpoint/2010/main" val="33215149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3166824"/>
          </a:xfrm>
          <a:prstGeom prst="roundRect">
            <a:avLst/>
          </a:prstGeom>
          <a:noFill/>
          <a:ln>
            <a:solidFill>
              <a:schemeClr val="accent1"/>
            </a:solidFill>
          </a:ln>
        </p:spPr>
        <p:txBody>
          <a:bodyPr wrap="square" rtlCol="0">
            <a:spAutoFit/>
          </a:bodyPr>
          <a:lstStyle/>
          <a:p>
            <a:pPr marL="342900" indent="-342900" algn="just">
              <a:buFont typeface="Wingdings" panose="05000000000000000000" pitchFamily="2" charset="2"/>
              <a:buChar char="§"/>
            </a:pPr>
            <a:r>
              <a:rPr lang="id-ID" sz="2000" dirty="0"/>
              <a:t>Dengan  demikian,  kebijakan  ini  diharapkan mampu mendorong terciptanya fungsi intermediasi yang seimbang dan  berkualitas,  dengan  tetap  menjaga  kondisi  likuiditas  bank</a:t>
            </a:r>
            <a:r>
              <a:rPr lang="id-ID" sz="2000" dirty="0" smtClean="0"/>
              <a:t>.</a:t>
            </a:r>
          </a:p>
          <a:p>
            <a:pPr algn="just"/>
            <a:endParaRPr lang="id-ID" sz="2000" dirty="0"/>
          </a:p>
          <a:p>
            <a:pPr marL="342900" indent="-342900" algn="just">
              <a:buFont typeface="Wingdings" panose="05000000000000000000" pitchFamily="2" charset="2"/>
              <a:buChar char="§"/>
            </a:pPr>
            <a:r>
              <a:rPr lang="id-ID" sz="2000" dirty="0"/>
              <a:t>Kebijakan  mengenai  GWM  LFR  dituangkan  dalam  Peraturan  Bank Indonesia No. </a:t>
            </a:r>
            <a:r>
              <a:rPr lang="id-ID" sz="2000" cap="small" dirty="0"/>
              <a:t>17/11/PBI/2015</a:t>
            </a:r>
            <a:r>
              <a:rPr lang="id-ID" sz="2000" dirty="0"/>
              <a:t> tanggal </a:t>
            </a:r>
            <a:r>
              <a:rPr lang="id-ID" sz="2000" cap="small" dirty="0"/>
              <a:t>26</a:t>
            </a:r>
            <a:r>
              <a:rPr lang="id-ID" sz="2000" dirty="0"/>
              <a:t> Juni </a:t>
            </a:r>
            <a:r>
              <a:rPr lang="id-ID" sz="2000" cap="small" dirty="0"/>
              <a:t>2015</a:t>
            </a:r>
            <a:r>
              <a:rPr lang="id-ID" sz="2000" dirty="0"/>
              <a:t> tentang Perubahan atas PBI No. </a:t>
            </a:r>
            <a:r>
              <a:rPr lang="id-ID" sz="2000" cap="small" dirty="0"/>
              <a:t>15/15/PBI/2015</a:t>
            </a:r>
            <a:r>
              <a:rPr lang="id-ID" sz="2000" dirty="0"/>
              <a:t> tentang Giro Wajib Minimum Bank Umum dalam Rupiah dan Valuta Asing bagi Bank Umum Konvensional</a:t>
            </a:r>
            <a:r>
              <a:rPr lang="id-ID" sz="2000" dirty="0" smtClean="0"/>
              <a:t>.</a:t>
            </a:r>
            <a:endParaRPr lang="id-ID" sz="2000" dirty="0"/>
          </a:p>
        </p:txBody>
      </p:sp>
    </p:spTree>
    <p:extLst>
      <p:ext uri="{BB962C8B-B14F-4D97-AF65-F5344CB8AC3E}">
        <p14:creationId xmlns:p14="http://schemas.microsoft.com/office/powerpoint/2010/main" val="34962847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550456"/>
          </a:xfrm>
          <a:prstGeom prst="roundRect">
            <a:avLst/>
          </a:prstGeom>
          <a:noFill/>
          <a:ln>
            <a:solidFill>
              <a:schemeClr val="accent1"/>
            </a:solidFill>
          </a:ln>
        </p:spPr>
        <p:txBody>
          <a:bodyPr wrap="square" rtlCol="0">
            <a:spAutoFit/>
          </a:bodyPr>
          <a:lstStyle/>
          <a:p>
            <a:pPr lvl="3"/>
            <a:r>
              <a:rPr lang="id-ID" sz="2000" b="1" i="1" dirty="0">
                <a:solidFill>
                  <a:srgbClr val="0070C0"/>
                </a:solidFill>
              </a:rPr>
              <a:t>Countercyclical Capital Buffer </a:t>
            </a:r>
            <a:r>
              <a:rPr lang="id-ID" sz="2000" b="1" dirty="0">
                <a:solidFill>
                  <a:srgbClr val="0070C0"/>
                </a:solidFill>
              </a:rPr>
              <a:t>(CCB)</a:t>
            </a:r>
            <a:endParaRPr lang="id-ID" sz="2000" b="1" i="1" dirty="0">
              <a:solidFill>
                <a:srgbClr val="0070C0"/>
              </a:solidFill>
            </a:endParaRPr>
          </a:p>
          <a:p>
            <a:endParaRPr lang="id-ID" sz="2000" dirty="0" smtClean="0"/>
          </a:p>
          <a:p>
            <a:pPr marL="342900" indent="-342900" algn="just">
              <a:buFont typeface="Wingdings" panose="05000000000000000000" pitchFamily="2" charset="2"/>
              <a:buChar char="§"/>
            </a:pPr>
            <a:r>
              <a:rPr lang="id-ID" sz="2000" dirty="0" smtClean="0"/>
              <a:t>CCB </a:t>
            </a:r>
            <a:r>
              <a:rPr lang="id-ID" sz="2000" dirty="0"/>
              <a:t>merupakan tambahan modal yang berfungsi sebagai penyangga (</a:t>
            </a:r>
            <a:r>
              <a:rPr lang="id-ID" sz="2000" i="1" dirty="0"/>
              <a:t>buffer</a:t>
            </a:r>
            <a:r>
              <a:rPr lang="id-ID" sz="2000" dirty="0"/>
              <a:t>) untuk mengantisipasi kerugian apabila terjadi pertumbuhan kredit dan/atau pembiayaan perbankan yang berlebihan sehingga berpotensi mengganggu stabilitas sistem keuangan. </a:t>
            </a:r>
            <a:endParaRPr lang="id-ID" sz="2000" dirty="0" smtClean="0"/>
          </a:p>
          <a:p>
            <a:pPr marL="342900" indent="-342900" algn="just">
              <a:buFont typeface="Wingdings" panose="05000000000000000000" pitchFamily="2" charset="2"/>
              <a:buChar char="§"/>
            </a:pPr>
            <a:r>
              <a:rPr lang="id-ID" sz="2000" dirty="0" smtClean="0"/>
              <a:t>Sebagaimana </a:t>
            </a:r>
            <a:r>
              <a:rPr lang="id-ID" sz="2000" dirty="0"/>
              <a:t>disampaikan sebelumnya, kebijakan ini merupakan salah satu kebijakan yang dirumuskan dalam mandat internasional, dengan melihat fenomena adanya kecenderungan pertumbuhan kredit yang bersifat prosiklikal, yaitu pertumbuhan pesat pada saat ekonomi sedang bertumbuh dengan cepat (</a:t>
            </a:r>
            <a:r>
              <a:rPr lang="id-ID" sz="2000" i="1" dirty="0"/>
              <a:t>boom</a:t>
            </a:r>
            <a:r>
              <a:rPr lang="id-ID" sz="2000" dirty="0"/>
              <a:t>) dan pertumbuhan menurun bahkan negatif pada saat ekonomi menurun (</a:t>
            </a:r>
            <a:r>
              <a:rPr lang="id-ID" sz="2000" i="1" dirty="0"/>
              <a:t>bust</a:t>
            </a:r>
            <a:r>
              <a:rPr lang="id-ID" sz="2000" dirty="0" smtClean="0"/>
              <a:t>), sehingga   </a:t>
            </a:r>
            <a:r>
              <a:rPr lang="id-ID" sz="2000" dirty="0"/>
              <a:t>berpotensi   menyebabkan   peningkatan   risiko   sistemik dalam   kondisi   ekonomi   boom.   </a:t>
            </a:r>
          </a:p>
        </p:txBody>
      </p:sp>
    </p:spTree>
    <p:extLst>
      <p:ext uri="{BB962C8B-B14F-4D97-AF65-F5344CB8AC3E}">
        <p14:creationId xmlns:p14="http://schemas.microsoft.com/office/powerpoint/2010/main" val="4595048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7992888" cy="4528899"/>
          </a:xfrm>
          <a:prstGeom prst="roundRect">
            <a:avLst/>
          </a:prstGeom>
          <a:noFill/>
          <a:ln>
            <a:solidFill>
              <a:schemeClr val="accent1"/>
            </a:solidFill>
          </a:ln>
        </p:spPr>
        <p:txBody>
          <a:bodyPr wrap="square" rtlCol="0">
            <a:spAutoFit/>
          </a:bodyPr>
          <a:lstStyle/>
          <a:p>
            <a:pPr marL="342900" indent="-342900" algn="just">
              <a:buFont typeface="Wingdings" panose="05000000000000000000" pitchFamily="2" charset="2"/>
              <a:buChar char="§"/>
            </a:pPr>
            <a:r>
              <a:rPr lang="id-ID" sz="2000" dirty="0"/>
              <a:t>Implementasi   kebijakan   CCB   di Indonesia diatur dalam Peraturan Bank Indonesia No. </a:t>
            </a:r>
            <a:r>
              <a:rPr lang="id-ID" sz="2000" cap="small" dirty="0"/>
              <a:t>17/22/PBI/2015</a:t>
            </a:r>
            <a:r>
              <a:rPr lang="id-ID" sz="2000" dirty="0"/>
              <a:t> tanggal   </a:t>
            </a:r>
            <a:r>
              <a:rPr lang="id-ID" sz="2000" cap="small" dirty="0"/>
              <a:t>23</a:t>
            </a:r>
            <a:r>
              <a:rPr lang="id-ID" sz="2000" dirty="0"/>
              <a:t>   Desember   </a:t>
            </a:r>
            <a:r>
              <a:rPr lang="id-ID" sz="2000" cap="small" dirty="0"/>
              <a:t>2015</a:t>
            </a:r>
            <a:r>
              <a:rPr lang="id-ID" sz="2000" dirty="0"/>
              <a:t>   tentang   Kewajiban   Pembentukan </a:t>
            </a:r>
            <a:r>
              <a:rPr lang="id-ID" sz="2000" i="1" dirty="0"/>
              <a:t>Countercyclical  Buffer</a:t>
            </a:r>
            <a:r>
              <a:rPr lang="id-ID" sz="2000" dirty="0"/>
              <a:t>.  (Baca  juga  Boks  4.4.  </a:t>
            </a:r>
            <a:r>
              <a:rPr lang="id-ID" sz="2000" i="1" dirty="0"/>
              <a:t>Countercyclical  Capital Buffer</a:t>
            </a:r>
            <a:r>
              <a:rPr lang="id-ID" sz="2000" dirty="0"/>
              <a:t>: Solusi Redam </a:t>
            </a:r>
            <a:r>
              <a:rPr lang="id-ID" sz="2000" dirty="0" smtClean="0"/>
              <a:t>Rugi)</a:t>
            </a:r>
          </a:p>
          <a:p>
            <a:pPr marL="342900" indent="-342900" algn="just">
              <a:buFont typeface="Wingdings" panose="05000000000000000000" pitchFamily="2" charset="2"/>
              <a:buChar char="§"/>
            </a:pPr>
            <a:r>
              <a:rPr lang="id-ID" sz="2000" dirty="0" smtClean="0"/>
              <a:t>Sebagai </a:t>
            </a:r>
            <a:r>
              <a:rPr lang="id-ID" sz="2000" dirty="0"/>
              <a:t>tambahan, kebijakan lain yang dikeluarkan terkait dengan mitigasi   risiko   sistemik   adalah   kebijakan   mengenai   </a:t>
            </a:r>
            <a:r>
              <a:rPr lang="id-ID" sz="2000" b="1" i="1" dirty="0">
                <a:solidFill>
                  <a:srgbClr val="0070C0"/>
                </a:solidFill>
              </a:rPr>
              <a:t>Domestic Systemically    Important    Banks    </a:t>
            </a:r>
            <a:r>
              <a:rPr lang="id-ID" sz="2000" dirty="0"/>
              <a:t>(DSIBs).    </a:t>
            </a:r>
            <a:endParaRPr lang="id-ID" sz="2000" dirty="0" smtClean="0"/>
          </a:p>
          <a:p>
            <a:pPr marL="342900" indent="-342900" algn="just">
              <a:buFont typeface="Wingdings" panose="05000000000000000000" pitchFamily="2" charset="2"/>
              <a:buChar char="§"/>
            </a:pPr>
            <a:r>
              <a:rPr lang="id-ID" sz="2000" dirty="0" smtClean="0"/>
              <a:t>Berdasarkan    </a:t>
            </a:r>
            <a:r>
              <a:rPr lang="id-ID" sz="2000" dirty="0"/>
              <a:t>UU    OJK, ketentuan terkait SIBs, seperti penentuan bank yang masuk dalam kategori SIBs, dikeluarkan oleh OJK melalui koordinasi dengan Bank Indonesia (Baca juga Boks </a:t>
            </a:r>
            <a:r>
              <a:rPr lang="id-ID" sz="2000" cap="small" dirty="0"/>
              <a:t>4.5.</a:t>
            </a:r>
            <a:r>
              <a:rPr lang="id-ID" sz="2000" dirty="0"/>
              <a:t> Tidak Ada Lagi “</a:t>
            </a:r>
            <a:r>
              <a:rPr lang="id-ID" sz="2000" i="1" dirty="0"/>
              <a:t>Too Big To Fail</a:t>
            </a:r>
            <a:r>
              <a:rPr lang="id-ID" sz="2000" dirty="0" smtClean="0"/>
              <a:t>”).</a:t>
            </a:r>
            <a:endParaRPr lang="id-ID" sz="2000" dirty="0"/>
          </a:p>
        </p:txBody>
      </p:sp>
    </p:spTree>
    <p:extLst>
      <p:ext uri="{BB962C8B-B14F-4D97-AF65-F5344CB8AC3E}">
        <p14:creationId xmlns:p14="http://schemas.microsoft.com/office/powerpoint/2010/main" val="30757264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136904" cy="4869418"/>
          </a:xfrm>
          <a:prstGeom prst="roundRect">
            <a:avLst/>
          </a:prstGeom>
          <a:noFill/>
          <a:ln>
            <a:solidFill>
              <a:schemeClr val="accent1"/>
            </a:solidFill>
          </a:ln>
        </p:spPr>
        <p:txBody>
          <a:bodyPr wrap="square" rtlCol="0">
            <a:spAutoFit/>
          </a:bodyPr>
          <a:lstStyle/>
          <a:p>
            <a:pPr marL="342900" lvl="0" indent="-342900" algn="just">
              <a:buFont typeface="Wingdings" panose="05000000000000000000" pitchFamily="2" charset="2"/>
              <a:buChar char="§"/>
            </a:pPr>
            <a:r>
              <a:rPr lang="id-ID" sz="2000" dirty="0"/>
              <a:t>Rasio LFR merupakan rasio yang mencerminkan besarnya jumlah pembiayaan (kredit) yang telah diberikan oleh bank terhadap jumlah pendanaan yang diperoleh bank. Dalam hal ini, pendanaan terdiri dari dana pihak ketiga </a:t>
            </a:r>
            <a:endParaRPr lang="id-ID" sz="2000" dirty="0" smtClean="0"/>
          </a:p>
          <a:p>
            <a:pPr marL="342900" lvl="0" indent="-342900" algn="just">
              <a:buFont typeface="Wingdings" panose="05000000000000000000" pitchFamily="2" charset="2"/>
              <a:buChar char="§"/>
            </a:pPr>
            <a:r>
              <a:rPr lang="id-ID" sz="2000" dirty="0" smtClean="0"/>
              <a:t>(DPK) yang diterima oleh bank ditambah dengan sumber pendanaan yang berasal dari surat berharga yang diterbitkan oleh bank.Besarnya LFR target saat ini adalah 78% - </a:t>
            </a:r>
            <a:r>
              <a:rPr lang="id-ID" sz="2000" cap="small" dirty="0" smtClean="0"/>
              <a:t>92%.</a:t>
            </a:r>
            <a:endParaRPr lang="id-ID" sz="2000" dirty="0"/>
          </a:p>
          <a:p>
            <a:pPr marL="342900" lvl="0" indent="-342900" algn="just">
              <a:buFont typeface="Wingdings" panose="05000000000000000000" pitchFamily="2" charset="2"/>
              <a:buChar char="§"/>
            </a:pPr>
            <a:r>
              <a:rPr lang="id-ID" sz="2000" dirty="0" smtClean="0"/>
              <a:t>Terdapat insentif pelonggaran batas atas menjadi 94% apabila bank telah menyalurkan kredit UMKM sebagaimana yang disyaratkan dalam PBI No.</a:t>
            </a:r>
            <a:r>
              <a:rPr lang="id-ID" sz="2000" cap="small" dirty="0" smtClean="0"/>
              <a:t> 17/12/PBI/2015</a:t>
            </a:r>
            <a:r>
              <a:rPr lang="id-ID" sz="2000" dirty="0" smtClean="0"/>
              <a:t> tentang Perubahan atas PBI No.</a:t>
            </a:r>
            <a:r>
              <a:rPr lang="id-ID" sz="2000" cap="small" dirty="0" smtClean="0"/>
              <a:t> 14/22/PBI/2012</a:t>
            </a:r>
            <a:r>
              <a:rPr lang="id-ID" sz="2000" dirty="0" smtClean="0"/>
              <a:t> tentang Pemberian Kredit atau Pembiayaan oleh Bank Umum dan Bantuan Teknis dalam Rangka Pengembangan Usaha Mikro, Kecil, dan Menengah; dengan kualitas kredit yang tetap terjaga.</a:t>
            </a:r>
            <a:endParaRPr lang="id-ID" sz="2000" dirty="0"/>
          </a:p>
        </p:txBody>
      </p:sp>
    </p:spTree>
    <p:extLst>
      <p:ext uri="{BB962C8B-B14F-4D97-AF65-F5344CB8AC3E}">
        <p14:creationId xmlns:p14="http://schemas.microsoft.com/office/powerpoint/2010/main" val="341718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352928" cy="5346144"/>
          </a:xfrm>
          <a:prstGeom prst="roundRect">
            <a:avLst/>
          </a:prstGeom>
          <a:noFill/>
          <a:ln>
            <a:solidFill>
              <a:srgbClr val="C00000"/>
            </a:solidFill>
          </a:ln>
        </p:spPr>
        <p:txBody>
          <a:bodyPr wrap="square" rtlCol="0">
            <a:spAutoFit/>
          </a:bodyPr>
          <a:lstStyle/>
          <a:p>
            <a:pPr marL="342900" indent="-342900" algn="just">
              <a:buFont typeface="Wingdings" panose="05000000000000000000" pitchFamily="2" charset="2"/>
              <a:buChar char="§"/>
            </a:pPr>
            <a:r>
              <a:rPr lang="id-ID" sz="2200" dirty="0"/>
              <a:t>Sebagai </a:t>
            </a:r>
            <a:r>
              <a:rPr lang="id-ID" sz="2200" dirty="0" smtClean="0"/>
              <a:t>Otoritas </a:t>
            </a:r>
            <a:r>
              <a:rPr lang="id-ID" sz="2200" dirty="0"/>
              <a:t>M</a:t>
            </a:r>
            <a:r>
              <a:rPr lang="id-ID" sz="2200" dirty="0" smtClean="0"/>
              <a:t>oneter</a:t>
            </a:r>
            <a:r>
              <a:rPr lang="id-ID" sz="2200" dirty="0"/>
              <a:t>, perbankan dan sistem pembayaran, tugas utama Bank Indonesia tidak saja menjaga </a:t>
            </a:r>
            <a:r>
              <a:rPr lang="id-ID" sz="2200" dirty="0">
                <a:solidFill>
                  <a:srgbClr val="C00000"/>
                </a:solidFill>
              </a:rPr>
              <a:t>stabilitas moneter</a:t>
            </a:r>
            <a:r>
              <a:rPr lang="id-ID" sz="2200" dirty="0"/>
              <a:t>, namun juga </a:t>
            </a:r>
            <a:r>
              <a:rPr lang="id-ID" sz="2200" dirty="0">
                <a:solidFill>
                  <a:srgbClr val="7030A0"/>
                </a:solidFill>
              </a:rPr>
              <a:t>stabilitas sistem keuangan</a:t>
            </a:r>
            <a:r>
              <a:rPr lang="id-ID" sz="2200" dirty="0"/>
              <a:t> (</a:t>
            </a:r>
            <a:r>
              <a:rPr lang="id-ID" sz="2200" dirty="0" smtClean="0"/>
              <a:t>perbankan </a:t>
            </a:r>
            <a:r>
              <a:rPr lang="id-ID" sz="2200" dirty="0"/>
              <a:t>dan </a:t>
            </a:r>
            <a:r>
              <a:rPr lang="id-ID" sz="2200" b="1" dirty="0">
                <a:solidFill>
                  <a:srgbClr val="006600"/>
                </a:solidFill>
              </a:rPr>
              <a:t>sistem </a:t>
            </a:r>
            <a:r>
              <a:rPr lang="id-ID" sz="2200" b="1" dirty="0" smtClean="0">
                <a:solidFill>
                  <a:srgbClr val="006600"/>
                </a:solidFill>
              </a:rPr>
              <a:t>pembayaran</a:t>
            </a:r>
            <a:r>
              <a:rPr lang="id-ID" sz="2200" dirty="0" smtClean="0"/>
              <a:t>).</a:t>
            </a:r>
          </a:p>
          <a:p>
            <a:pPr marL="342900" indent="-342900" algn="just">
              <a:buFont typeface="Wingdings" panose="05000000000000000000" pitchFamily="2" charset="2"/>
              <a:buChar char="§"/>
            </a:pPr>
            <a:r>
              <a:rPr lang="id-ID" sz="2200" dirty="0" smtClean="0"/>
              <a:t>Keberhasilan </a:t>
            </a:r>
            <a:r>
              <a:rPr lang="id-ID" sz="2200" dirty="0"/>
              <a:t>Bank Indonesia dalam menjaga stabilitas moneter tanpa diikuti oleh stabilitas sistem keuangan, tidak akan banyak artinya dalam mendukung pertumbuhan ekonomi yang berkelanjutan. </a:t>
            </a:r>
            <a:endParaRPr lang="id-ID" sz="2200" dirty="0" smtClean="0"/>
          </a:p>
          <a:p>
            <a:pPr marL="342900" indent="-342900" algn="just">
              <a:buFont typeface="Wingdings" panose="05000000000000000000" pitchFamily="2" charset="2"/>
              <a:buChar char="§"/>
            </a:pPr>
            <a:r>
              <a:rPr lang="id-ID" sz="2200" dirty="0" smtClean="0"/>
              <a:t>Stabilitas </a:t>
            </a:r>
            <a:r>
              <a:rPr lang="id-ID" sz="2200" dirty="0"/>
              <a:t>moneter dan stabilitas keuangan ibarat dua sisi mata uang yang tidak dapat dipisahkan. Kebijakan moneter memiliki dampak yang signifikan terhadap stabilitas keuangan begitu pula sebaliknya, stabilitas keuangan merupakan pilar yang mendasari efektivitas kebijakan moneter. </a:t>
            </a:r>
          </a:p>
        </p:txBody>
      </p:sp>
    </p:spTree>
    <p:extLst>
      <p:ext uri="{BB962C8B-B14F-4D97-AF65-F5344CB8AC3E}">
        <p14:creationId xmlns:p14="http://schemas.microsoft.com/office/powerpoint/2010/main" val="18740744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7784" y="1772816"/>
            <a:ext cx="3816424" cy="1081980"/>
          </a:xfrm>
          <a:prstGeom prst="ellipse">
            <a:avLst/>
          </a:prstGeom>
          <a:noFill/>
          <a:ln>
            <a:solidFill>
              <a:schemeClr val="accent1"/>
            </a:solidFill>
          </a:ln>
        </p:spPr>
        <p:txBody>
          <a:bodyPr wrap="square" rtlCol="0">
            <a:spAutoFit/>
          </a:bodyPr>
          <a:lstStyle/>
          <a:p>
            <a:pPr algn="ctr"/>
            <a:r>
              <a:rPr lang="id-ID" sz="4400" dirty="0" smtClean="0">
                <a:latin typeface="Cooper Black" panose="0208090404030B020404" pitchFamily="18" charset="0"/>
              </a:rPr>
              <a:t>DANKE</a:t>
            </a:r>
            <a:endParaRPr lang="id-ID" sz="4400" dirty="0">
              <a:latin typeface="Cooper Black" panose="0208090404030B020404" pitchFamily="18" charset="0"/>
            </a:endParaRPr>
          </a:p>
        </p:txBody>
      </p:sp>
    </p:spTree>
    <p:extLst>
      <p:ext uri="{BB962C8B-B14F-4D97-AF65-F5344CB8AC3E}">
        <p14:creationId xmlns:p14="http://schemas.microsoft.com/office/powerpoint/2010/main" val="145792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280920" cy="3847862"/>
          </a:xfrm>
          <a:prstGeom prst="roundRect">
            <a:avLst/>
          </a:prstGeom>
          <a:noFill/>
          <a:ln>
            <a:solidFill>
              <a:srgbClr val="C00000"/>
            </a:solidFill>
          </a:ln>
        </p:spPr>
        <p:txBody>
          <a:bodyPr wrap="square" rtlCol="0">
            <a:spAutoFit/>
          </a:bodyPr>
          <a:lstStyle/>
          <a:p>
            <a:pPr marL="342900" indent="-342900" algn="just">
              <a:buFont typeface="Wingdings" panose="05000000000000000000" pitchFamily="2" charset="2"/>
              <a:buChar char="§"/>
            </a:pPr>
            <a:r>
              <a:rPr lang="id-ID" sz="2200" dirty="0" smtClean="0"/>
              <a:t>Sistem keuangan merupakan salah satu alur transmisi kebijakan moneter, sehingga bila terjadi ketidakstabilan sistem keuangan maka transmisi kebijakan moneter tidak dapat berjalan secara normal. </a:t>
            </a:r>
          </a:p>
          <a:p>
            <a:pPr marL="342900" indent="-342900" algn="just">
              <a:buFont typeface="Wingdings" panose="05000000000000000000" pitchFamily="2" charset="2"/>
              <a:buChar char="§"/>
            </a:pPr>
            <a:r>
              <a:rPr lang="id-ID" sz="2200" dirty="0" smtClean="0"/>
              <a:t>Sebaliknya, ketidakstabilan moneter secara fundamental akan mempengaruhi stabilitas sistem keuangan akibat tidak efektifnya fungsi sistem keuangan. </a:t>
            </a:r>
          </a:p>
          <a:p>
            <a:pPr marL="342900" indent="-342900" algn="just">
              <a:buFont typeface="Wingdings" panose="05000000000000000000" pitchFamily="2" charset="2"/>
              <a:buChar char="§"/>
            </a:pPr>
            <a:r>
              <a:rPr lang="id-ID" sz="2200" dirty="0" smtClean="0">
                <a:solidFill>
                  <a:srgbClr val="C00000"/>
                </a:solidFill>
              </a:rPr>
              <a:t>Inilah yang menjadi latar belakang mengapa stabilitas sistem keuangan juga masih merupakan tugas dan tanggung jawab Bank Indonesia.</a:t>
            </a:r>
          </a:p>
        </p:txBody>
      </p:sp>
    </p:spTree>
    <p:extLst>
      <p:ext uri="{BB962C8B-B14F-4D97-AF65-F5344CB8AC3E}">
        <p14:creationId xmlns:p14="http://schemas.microsoft.com/office/powerpoint/2010/main" val="3527343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6708219"/>
          </a:xfrm>
          <a:prstGeom prst="roundRect">
            <a:avLst/>
          </a:prstGeom>
          <a:noFill/>
          <a:ln>
            <a:solidFill>
              <a:srgbClr val="C00000"/>
            </a:solidFill>
          </a:ln>
        </p:spPr>
        <p:txBody>
          <a:bodyPr wrap="square" rtlCol="0">
            <a:spAutoFit/>
          </a:bodyPr>
          <a:lstStyle/>
          <a:p>
            <a:pPr marL="342900" indent="-342900" algn="just">
              <a:buFont typeface="Wingdings" panose="05000000000000000000" pitchFamily="2" charset="2"/>
              <a:buChar char="§"/>
            </a:pPr>
            <a:r>
              <a:rPr lang="id-ID" sz="2200" dirty="0"/>
              <a:t>B</a:t>
            </a:r>
            <a:r>
              <a:rPr lang="id-ID" sz="2200" dirty="0" smtClean="0"/>
              <a:t>agaimana </a:t>
            </a:r>
            <a:r>
              <a:rPr lang="id-ID" sz="2200" dirty="0"/>
              <a:t>peranan Bank Indonesia dalam memelihara stabilitas sistem </a:t>
            </a:r>
            <a:r>
              <a:rPr lang="id-ID" sz="2200" dirty="0" smtClean="0"/>
              <a:t>keuangan ? </a:t>
            </a:r>
            <a:r>
              <a:rPr lang="id-ID" sz="2200" dirty="0"/>
              <a:t>Sebagai bank sentral, Bank Indonesia </a:t>
            </a:r>
            <a:r>
              <a:rPr lang="id-ID" sz="2200" b="1" dirty="0">
                <a:solidFill>
                  <a:srgbClr val="006600"/>
                </a:solidFill>
              </a:rPr>
              <a:t>memiliki </a:t>
            </a:r>
            <a:r>
              <a:rPr lang="id-ID" sz="2200" b="1" dirty="0" smtClean="0">
                <a:solidFill>
                  <a:srgbClr val="006600"/>
                </a:solidFill>
              </a:rPr>
              <a:t>5 (lima) </a:t>
            </a:r>
            <a:r>
              <a:rPr lang="id-ID" sz="2200" b="1" dirty="0">
                <a:solidFill>
                  <a:srgbClr val="006600"/>
                </a:solidFill>
              </a:rPr>
              <a:t>peran utama </a:t>
            </a:r>
            <a:r>
              <a:rPr lang="id-ID" sz="2200" dirty="0"/>
              <a:t>dalam menjaga stabilitas sistem keuangan. Kelima peran utama yang mencakup kebijakan dan instrumen dalam menjaga stabilitas sistem keuangan itu </a:t>
            </a:r>
            <a:r>
              <a:rPr lang="id-ID" sz="2200" dirty="0" smtClean="0"/>
              <a:t>adalah :</a:t>
            </a:r>
          </a:p>
          <a:p>
            <a:pPr marL="342900" indent="-342900" algn="just">
              <a:buFont typeface="Wingdings" panose="05000000000000000000" pitchFamily="2" charset="2"/>
              <a:buChar char="§"/>
            </a:pPr>
            <a:endParaRPr lang="id-ID" sz="2200" dirty="0"/>
          </a:p>
          <a:p>
            <a:pPr algn="just"/>
            <a:r>
              <a:rPr lang="id-ID" b="1" dirty="0" smtClean="0">
                <a:solidFill>
                  <a:srgbClr val="C00000"/>
                </a:solidFill>
              </a:rPr>
              <a:t>Pertama</a:t>
            </a:r>
          </a:p>
          <a:p>
            <a:pPr marL="342900" indent="-342900" algn="just">
              <a:buFont typeface="Wingdings" panose="05000000000000000000" pitchFamily="2" charset="2"/>
              <a:buChar char="§"/>
            </a:pPr>
            <a:r>
              <a:rPr lang="id-ID" b="1" dirty="0" smtClean="0"/>
              <a:t>Bank </a:t>
            </a:r>
            <a:r>
              <a:rPr lang="id-ID" b="1" dirty="0"/>
              <a:t>Indonesia memiliki tugas untuk menjaga stabilitas moneter antara lain melalui instrumen suku bunga dalam operasi pasar terbuka. </a:t>
            </a:r>
            <a:endParaRPr lang="id-ID" b="1" dirty="0" smtClean="0"/>
          </a:p>
          <a:p>
            <a:pPr marL="342900" indent="-342900" algn="just">
              <a:buFont typeface="Wingdings" panose="05000000000000000000" pitchFamily="2" charset="2"/>
              <a:buChar char="§"/>
            </a:pPr>
            <a:r>
              <a:rPr lang="id-ID" b="1" dirty="0" smtClean="0"/>
              <a:t>Bank </a:t>
            </a:r>
            <a:r>
              <a:rPr lang="id-ID" b="1" dirty="0"/>
              <a:t>Indonesia dituntut untuk mampu menetapkan kebijakan moneter secara tepat dan berimbang. </a:t>
            </a:r>
            <a:endParaRPr lang="id-ID" b="1" dirty="0" smtClean="0"/>
          </a:p>
          <a:p>
            <a:pPr marL="342900" indent="-342900" algn="just">
              <a:buFont typeface="Wingdings" panose="05000000000000000000" pitchFamily="2" charset="2"/>
              <a:buChar char="§"/>
            </a:pPr>
            <a:r>
              <a:rPr lang="id-ID" b="1" dirty="0" smtClean="0"/>
              <a:t>Hal </a:t>
            </a:r>
            <a:r>
              <a:rPr lang="id-ID" b="1" dirty="0"/>
              <a:t>ini mengingat gangguan stabilitas moneter memiliki dampak langsung terhadap berbagai aspek ekonomi. Kebijakan moneter melalui penerapan suku bunga yang terlalu ketat, akan cenderung bersifat mematikan kegiatan ekonomi. Begitu pula sebaliknya. </a:t>
            </a:r>
            <a:endParaRPr lang="id-ID" b="1" dirty="0" smtClean="0"/>
          </a:p>
          <a:p>
            <a:pPr marL="342900" indent="-342900" algn="just">
              <a:buFont typeface="Wingdings" panose="05000000000000000000" pitchFamily="2" charset="2"/>
              <a:buChar char="§"/>
            </a:pPr>
            <a:r>
              <a:rPr lang="id-ID" b="1" dirty="0" smtClean="0"/>
              <a:t>Oleh </a:t>
            </a:r>
            <a:r>
              <a:rPr lang="id-ID" b="1" dirty="0"/>
              <a:t>karena itu, untuk menciptakan stabilitas moneter, Bank Indonesia telah menerapkan suatu kebijakan yang disebut inflation targeting framework</a:t>
            </a:r>
            <a:r>
              <a:rPr lang="id-ID" b="1" dirty="0" smtClean="0"/>
              <a:t>.</a:t>
            </a:r>
            <a:endParaRPr lang="id-ID" b="1" dirty="0"/>
          </a:p>
        </p:txBody>
      </p:sp>
    </p:spTree>
    <p:extLst>
      <p:ext uri="{BB962C8B-B14F-4D97-AF65-F5344CB8AC3E}">
        <p14:creationId xmlns:p14="http://schemas.microsoft.com/office/powerpoint/2010/main" val="1670716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352928" cy="5346144"/>
          </a:xfrm>
          <a:prstGeom prst="roundRect">
            <a:avLst/>
          </a:prstGeom>
          <a:noFill/>
          <a:ln>
            <a:solidFill>
              <a:srgbClr val="C00000"/>
            </a:solidFill>
          </a:ln>
        </p:spPr>
        <p:txBody>
          <a:bodyPr wrap="square" rtlCol="0">
            <a:spAutoFit/>
          </a:bodyPr>
          <a:lstStyle/>
          <a:p>
            <a:pPr algn="just"/>
            <a:r>
              <a:rPr lang="id-ID" sz="2200" b="1" dirty="0">
                <a:solidFill>
                  <a:srgbClr val="C00000"/>
                </a:solidFill>
              </a:rPr>
              <a:t>Kedua,</a:t>
            </a:r>
            <a:r>
              <a:rPr lang="id-ID" sz="2200" dirty="0"/>
              <a:t> </a:t>
            </a:r>
            <a:endParaRPr lang="id-ID" sz="2200" dirty="0" smtClean="0"/>
          </a:p>
          <a:p>
            <a:pPr marL="285750" indent="-285750" algn="just">
              <a:buFont typeface="Wingdings" panose="05000000000000000000" pitchFamily="2" charset="2"/>
              <a:buChar char="§"/>
            </a:pPr>
            <a:r>
              <a:rPr lang="id-ID" sz="2200" dirty="0" smtClean="0"/>
              <a:t>Bank </a:t>
            </a:r>
            <a:r>
              <a:rPr lang="id-ID" sz="2200" dirty="0"/>
              <a:t>Indonesia memiliki peran vital dalam menciptakan kinerja lembaga keuangan yang sehat, khususnya perbankan. </a:t>
            </a:r>
            <a:endParaRPr lang="id-ID" sz="2200" dirty="0" smtClean="0"/>
          </a:p>
          <a:p>
            <a:pPr marL="285750" indent="-285750" algn="just">
              <a:buFont typeface="Wingdings" panose="05000000000000000000" pitchFamily="2" charset="2"/>
              <a:buChar char="§"/>
            </a:pPr>
            <a:r>
              <a:rPr lang="id-ID" sz="2200" dirty="0" smtClean="0"/>
              <a:t>Penciptaan </a:t>
            </a:r>
            <a:r>
              <a:rPr lang="id-ID" sz="2200" dirty="0"/>
              <a:t>kinerja lembaga perbankan seperti itu dilakukan melalui mekanisme pengawasan dan regulasi. </a:t>
            </a:r>
            <a:endParaRPr lang="id-ID" sz="2200" dirty="0" smtClean="0"/>
          </a:p>
          <a:p>
            <a:pPr marL="285750" indent="-285750" algn="just">
              <a:buFont typeface="Wingdings" panose="05000000000000000000" pitchFamily="2" charset="2"/>
              <a:buChar char="§"/>
            </a:pPr>
            <a:r>
              <a:rPr lang="id-ID" sz="2200" dirty="0" smtClean="0"/>
              <a:t>Seperti </a:t>
            </a:r>
            <a:r>
              <a:rPr lang="id-ID" sz="2200" dirty="0"/>
              <a:t>halnya di negara-negara lain, sektor perbankan memiliki pangsa yang dominan dalam sistem keuangan. </a:t>
            </a:r>
            <a:endParaRPr lang="id-ID" sz="2200" dirty="0" smtClean="0"/>
          </a:p>
          <a:p>
            <a:pPr marL="285750" indent="-285750" algn="just">
              <a:buFont typeface="Wingdings" panose="05000000000000000000" pitchFamily="2" charset="2"/>
              <a:buChar char="§"/>
            </a:pPr>
            <a:r>
              <a:rPr lang="id-ID" sz="2200" dirty="0" smtClean="0"/>
              <a:t>Oleh </a:t>
            </a:r>
            <a:r>
              <a:rPr lang="id-ID" sz="2200" dirty="0"/>
              <a:t>sebab itu, kegagalan di sektor ini dapat menimbulkan ketidakstabilan keuangan dan mengganggu perekonomian. </a:t>
            </a:r>
            <a:endParaRPr lang="id-ID" sz="2200" dirty="0" smtClean="0"/>
          </a:p>
          <a:p>
            <a:pPr marL="285750" indent="-285750" algn="just">
              <a:buFont typeface="Wingdings" panose="05000000000000000000" pitchFamily="2" charset="2"/>
              <a:buChar char="§"/>
            </a:pPr>
            <a:r>
              <a:rPr lang="id-ID" sz="2200" dirty="0" smtClean="0"/>
              <a:t>Untuk </a:t>
            </a:r>
            <a:r>
              <a:rPr lang="id-ID" sz="2200" dirty="0"/>
              <a:t>mencegah terjadinya kegagalan tersebut, sistem pengawasan dan kebijakan perbankan yang efektif haruslah ditegakkan. </a:t>
            </a:r>
            <a:endParaRPr lang="id-ID" sz="2200" dirty="0" smtClean="0"/>
          </a:p>
        </p:txBody>
      </p:sp>
    </p:spTree>
    <p:extLst>
      <p:ext uri="{BB962C8B-B14F-4D97-AF65-F5344CB8AC3E}">
        <p14:creationId xmlns:p14="http://schemas.microsoft.com/office/powerpoint/2010/main" val="296854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280920" cy="4597003"/>
          </a:xfrm>
          <a:prstGeom prst="roundRect">
            <a:avLst/>
          </a:prstGeom>
          <a:noFill/>
          <a:ln>
            <a:solidFill>
              <a:srgbClr val="C00000"/>
            </a:solidFill>
          </a:ln>
        </p:spPr>
        <p:txBody>
          <a:bodyPr wrap="square" rtlCol="0">
            <a:spAutoFit/>
          </a:bodyPr>
          <a:lstStyle/>
          <a:p>
            <a:pPr marL="285750" indent="-285750" algn="just">
              <a:buFont typeface="Wingdings" panose="05000000000000000000" pitchFamily="2" charset="2"/>
              <a:buChar char="§"/>
            </a:pPr>
            <a:r>
              <a:rPr lang="id-ID" sz="2200" dirty="0" smtClean="0"/>
              <a:t>Selain itu, disiplin pasar melalui kewenangan dalam pengawasan dan pembuat kebijakan serta penegakan hukum (law enforcement) harus dijalankan. </a:t>
            </a:r>
          </a:p>
          <a:p>
            <a:pPr marL="285750" indent="-285750" algn="just">
              <a:buFont typeface="Wingdings" panose="05000000000000000000" pitchFamily="2" charset="2"/>
              <a:buChar char="§"/>
            </a:pPr>
            <a:r>
              <a:rPr lang="id-ID" sz="2200" dirty="0" smtClean="0"/>
              <a:t>Bukti yang ada menunjukkan bahwa negara-negara yang menerapkan disiplin pasar, memiliki stabilitas sistem keuangan yang kokoh. Sementara itu, upaya penegakan hukum (law enforcement) dimaksudkan untuk melindungi perbankan dan stakeholder serta sekaligus mendorong kepercayaan terhadap sistem keuangan. </a:t>
            </a:r>
          </a:p>
          <a:p>
            <a:pPr marL="285750" indent="-285750" algn="just">
              <a:buFont typeface="Wingdings" panose="05000000000000000000" pitchFamily="2" charset="2"/>
              <a:buChar char="§"/>
            </a:pPr>
            <a:r>
              <a:rPr lang="id-ID" sz="2200" dirty="0" smtClean="0"/>
              <a:t>Untuk menciptakan stabilitas di sektor perbankan secara berkelanjutan, Bank Indonesia telah menyusun Arsitektur Perbankan Indonesia dan rencana implementasi Basel II.</a:t>
            </a:r>
          </a:p>
        </p:txBody>
      </p:sp>
    </p:spTree>
    <p:extLst>
      <p:ext uri="{BB962C8B-B14F-4D97-AF65-F5344CB8AC3E}">
        <p14:creationId xmlns:p14="http://schemas.microsoft.com/office/powerpoint/2010/main" val="3393628748"/>
      </p:ext>
    </p:extLst>
  </p:cSld>
  <p:clrMapOvr>
    <a:masterClrMapping/>
  </p:clrMapOvr>
</p:sld>
</file>

<file path=ppt/theme/theme1.xml><?xml version="1.0" encoding="utf-8"?>
<a:theme xmlns:a="http://schemas.openxmlformats.org/drawingml/2006/main" name="Theme1">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1276</TotalTime>
  <Words>3372</Words>
  <Application>Microsoft Office PowerPoint</Application>
  <PresentationFormat>On-screen Show (4:3)</PresentationFormat>
  <Paragraphs>247</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Jiper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Haryono Hary</dc:creator>
  <cp:lastModifiedBy>Haryono Hary</cp:lastModifiedBy>
  <cp:revision>35</cp:revision>
  <dcterms:created xsi:type="dcterms:W3CDTF">2020-09-02T05:26:24Z</dcterms:created>
  <dcterms:modified xsi:type="dcterms:W3CDTF">2020-10-05T08:29:40Z</dcterms:modified>
</cp:coreProperties>
</file>