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0" r:id="rId2"/>
    <p:sldId id="261" r:id="rId3"/>
    <p:sldId id="257" r:id="rId4"/>
    <p:sldId id="258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D174100-F012-4D30-9E72-0D49C7319B6A}">
          <p14:sldIdLst>
            <p14:sldId id="260"/>
            <p14:sldId id="261"/>
            <p14:sldId id="257"/>
            <p14:sldId id="258"/>
            <p14:sldId id="25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9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2358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61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250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03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5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9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8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1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7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6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5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2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68F9-8442-415C-8AE3-1CAFB434368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0A228B-A390-48BA-94ED-BE22DE56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840" y="216310"/>
            <a:ext cx="8596668" cy="707923"/>
          </a:xfrm>
        </p:spPr>
        <p:txBody>
          <a:bodyPr/>
          <a:lstStyle/>
          <a:p>
            <a:pPr marL="0" indent="0"/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Pembelajaran</a:t>
            </a:r>
            <a:r>
              <a:rPr lang="en-US" dirty="0">
                <a:solidFill>
                  <a:schemeClr val="tx1"/>
                </a:solidFill>
              </a:rPr>
              <a:t> Semester (RPS)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919" y="1160208"/>
            <a:ext cx="9625782" cy="3008670"/>
          </a:xfrm>
        </p:spPr>
        <p:txBody>
          <a:bodyPr/>
          <a:lstStyle/>
          <a:p>
            <a:pPr>
              <a:buClrTx/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Ruang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			8.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Liquiditas</a:t>
            </a:r>
            <a:endParaRPr lang="en-US" dirty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 					9.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Strategis</a:t>
            </a:r>
            <a:r>
              <a:rPr lang="en-US" dirty="0" smtClean="0">
                <a:solidFill>
                  <a:schemeClr val="tx1"/>
                </a:solidFill>
              </a:rPr>
              <a:t> 				10.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Asuransi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Operasional</a:t>
            </a:r>
            <a:r>
              <a:rPr lang="en-US" dirty="0" smtClean="0">
                <a:solidFill>
                  <a:schemeClr val="tx1"/>
                </a:solidFill>
              </a:rPr>
              <a:t> 				11.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Dana </a:t>
            </a:r>
            <a:r>
              <a:rPr lang="en-US" dirty="0" err="1" smtClean="0">
                <a:solidFill>
                  <a:schemeClr val="tx1"/>
                </a:solidFill>
              </a:rPr>
              <a:t>Pensiun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					12. </a:t>
            </a:r>
            <a:r>
              <a:rPr lang="en-US" dirty="0">
                <a:solidFill>
                  <a:schemeClr val="tx1"/>
                </a:solidFill>
              </a:rPr>
              <a:t>Tata </a:t>
            </a:r>
            <a:r>
              <a:rPr lang="en-US" dirty="0" err="1">
                <a:solidFill>
                  <a:schemeClr val="tx1"/>
                </a:solidFill>
              </a:rPr>
              <a:t>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Kepatuhan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ClrTx/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Reputasi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6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308" y="98323"/>
            <a:ext cx="8596668" cy="9832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6" y="1091382"/>
            <a:ext cx="9566787" cy="2979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Referensi</a:t>
            </a:r>
            <a:endParaRPr lang="en-US" sz="2400" dirty="0" smtClean="0"/>
          </a:p>
          <a:p>
            <a:pPr>
              <a:buClrTx/>
            </a:pP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: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, </a:t>
            </a:r>
            <a:r>
              <a:rPr lang="en-US" sz="2400" dirty="0" err="1" smtClean="0"/>
              <a:t>Penerapan</a:t>
            </a:r>
            <a:r>
              <a:rPr lang="en-US" sz="2400" dirty="0" smtClean="0"/>
              <a:t>, </a:t>
            </a:r>
            <a:r>
              <a:rPr lang="en-US" sz="2400" dirty="0" err="1" smtClean="0"/>
              <a:t>Bambang</a:t>
            </a:r>
            <a:r>
              <a:rPr lang="en-US" sz="2400" dirty="0" smtClean="0"/>
              <a:t> </a:t>
            </a:r>
            <a:r>
              <a:rPr lang="en-US" sz="2400" dirty="0" err="1" smtClean="0"/>
              <a:t>Rianto</a:t>
            </a:r>
            <a:r>
              <a:rPr lang="en-US" sz="2400" dirty="0" smtClean="0"/>
              <a:t>, </a:t>
            </a:r>
            <a:r>
              <a:rPr lang="en-US" sz="2400" dirty="0" err="1" smtClean="0"/>
              <a:t>Salemba</a:t>
            </a:r>
            <a:r>
              <a:rPr lang="en-US" sz="2400" dirty="0" smtClean="0"/>
              <a:t> </a:t>
            </a:r>
            <a:r>
              <a:rPr lang="en-US" sz="2400" dirty="0" err="1" smtClean="0"/>
              <a:t>Empat</a:t>
            </a:r>
            <a:endParaRPr lang="en-US" sz="2400" dirty="0" smtClean="0"/>
          </a:p>
          <a:p>
            <a:pPr>
              <a:buClrTx/>
            </a:pPr>
            <a:r>
              <a:rPr lang="en-US" sz="2400" dirty="0" err="1" smtClean="0"/>
              <a:t>Undang</a:t>
            </a:r>
            <a:r>
              <a:rPr lang="en-US" sz="2400" dirty="0" smtClean="0"/>
              <a:t> – </a:t>
            </a:r>
            <a:r>
              <a:rPr lang="en-US" sz="2400" dirty="0" err="1" smtClean="0"/>
              <a:t>Undang</a:t>
            </a:r>
            <a:r>
              <a:rPr lang="en-US" sz="2400" dirty="0" smtClean="0"/>
              <a:t> </a:t>
            </a:r>
            <a:r>
              <a:rPr lang="en-US" sz="2400" dirty="0" err="1" smtClean="0"/>
              <a:t>Perbankan</a:t>
            </a:r>
            <a:endParaRPr lang="en-US" sz="2400" dirty="0" smtClean="0"/>
          </a:p>
          <a:p>
            <a:pPr>
              <a:buClrTx/>
            </a:pP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, </a:t>
            </a:r>
            <a:r>
              <a:rPr lang="en-US" sz="2400" dirty="0" err="1" smtClean="0"/>
              <a:t>Dahlan</a:t>
            </a:r>
            <a:r>
              <a:rPr lang="en-US" sz="2400" dirty="0" smtClean="0"/>
              <a:t> </a:t>
            </a:r>
            <a:r>
              <a:rPr lang="en-US" sz="2400" dirty="0" err="1" smtClean="0"/>
              <a:t>Siamat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386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13" y="167149"/>
            <a:ext cx="8799871" cy="6164825"/>
          </a:xfrm>
        </p:spPr>
        <p:txBody>
          <a:bodyPr>
            <a:normAutofit/>
          </a:bodyPr>
          <a:lstStyle/>
          <a:p>
            <a:pPr marL="514350" indent="-514350" algn="just">
              <a:buClrTx/>
              <a:buFont typeface="+mj-lt"/>
              <a:buAutoNum type="romanUcPeriod"/>
            </a:pP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Resiko</a:t>
            </a:r>
            <a:endParaRPr lang="en-US" sz="2000" dirty="0" smtClean="0"/>
          </a:p>
          <a:p>
            <a:pPr marL="0" indent="511175" algn="just">
              <a:buNone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kerugian</a:t>
            </a:r>
            <a:r>
              <a:rPr lang="en-US" sz="2000" dirty="0" smtClean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800" dirty="0" smtClean="0"/>
              <a:t>. </a:t>
            </a:r>
            <a:r>
              <a:rPr lang="en-US" sz="2000" dirty="0" smtClean="0"/>
              <a:t>(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OJK 2016)</a:t>
            </a:r>
          </a:p>
          <a:p>
            <a:pPr marL="0" indent="511175" algn="just">
              <a:buNone/>
            </a:pP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serangkaian</a:t>
            </a:r>
            <a:r>
              <a:rPr lang="en-US" sz="2000" dirty="0" smtClean="0"/>
              <a:t> </a:t>
            </a:r>
            <a:r>
              <a:rPr lang="en-US" sz="2000" dirty="0" err="1" smtClean="0"/>
              <a:t>metodologi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prosedur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meindentifikasi</a:t>
            </a:r>
            <a:r>
              <a:rPr lang="en-US" sz="2000" dirty="0" smtClean="0"/>
              <a:t>, </a:t>
            </a:r>
            <a:r>
              <a:rPr lang="en-US" sz="2000" dirty="0" err="1" smtClean="0"/>
              <a:t>mengukur</a:t>
            </a:r>
            <a:r>
              <a:rPr lang="en-US" sz="2000" dirty="0" smtClean="0"/>
              <a:t>, </a:t>
            </a:r>
            <a:r>
              <a:rPr lang="en-US" sz="2000" dirty="0" err="1" smtClean="0"/>
              <a:t>memmantau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mengendalikan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sekuruh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94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87" y="334297"/>
            <a:ext cx="8851215" cy="5928851"/>
          </a:xfrm>
        </p:spPr>
        <p:txBody>
          <a:bodyPr>
            <a:normAutofit/>
          </a:bodyPr>
          <a:lstStyle/>
          <a:p>
            <a:pPr marL="571500" indent="-571500">
              <a:buClrTx/>
              <a:buAutoNum type="romanUcPeriod" startAt="2"/>
            </a:pPr>
            <a:r>
              <a:rPr lang="en-US" sz="2800" dirty="0" err="1" smtClean="0"/>
              <a:t>Klasifikasi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Resiko</a:t>
            </a:r>
            <a:endParaRPr lang="en-US" sz="2800" dirty="0" smtClean="0"/>
          </a:p>
          <a:p>
            <a:pPr marL="0" indent="569913">
              <a:buNone/>
            </a:pPr>
            <a:r>
              <a:rPr lang="en-US" sz="2000" dirty="0" smtClean="0"/>
              <a:t>Ada 9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dikelola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di Indonesia,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:</a:t>
            </a:r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strategis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operasional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kepatuhan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reputasi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likuiditas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endParaRPr lang="en-US" sz="2000" dirty="0" smtClean="0"/>
          </a:p>
          <a:p>
            <a:pPr marL="914400" indent="-344488">
              <a:buClrTx/>
              <a:buAutoNum type="arabicPeriod"/>
            </a:pP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kredit</a:t>
            </a:r>
            <a:endParaRPr lang="en-US" sz="2000" dirty="0" smtClean="0"/>
          </a:p>
          <a:p>
            <a:pPr marL="457200" indent="53975"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3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4297"/>
            <a:ext cx="8596668" cy="5958348"/>
          </a:xfrm>
        </p:spPr>
        <p:txBody>
          <a:bodyPr>
            <a:normAutofit/>
          </a:bodyPr>
          <a:lstStyle/>
          <a:p>
            <a:pPr marL="571500" indent="-571500">
              <a:buClrTx/>
              <a:buAutoNum type="romanUcPeriod" startAt="3"/>
            </a:pPr>
            <a:r>
              <a:rPr lang="en-US" sz="2800" dirty="0" smtClean="0"/>
              <a:t>Proses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Resiko</a:t>
            </a:r>
            <a:endParaRPr lang="en-US" sz="2800" dirty="0"/>
          </a:p>
          <a:p>
            <a:pPr marL="919162" indent="-457200">
              <a:buClrTx/>
              <a:buFont typeface="+mj-lt"/>
              <a:buAutoNum type="arabicPeriod"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identifikasi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 smtClean="0"/>
          </a:p>
          <a:p>
            <a:pPr marL="461962" indent="0">
              <a:buClrTx/>
              <a:buNone/>
            </a:pP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 smtClean="0"/>
          </a:p>
          <a:p>
            <a:pPr marL="919162" indent="-457200">
              <a:buClrTx/>
              <a:buFont typeface="+mj-lt"/>
              <a:buAutoNum type="arabicPeriod" startAt="2"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 smtClean="0"/>
          </a:p>
          <a:p>
            <a:pPr marL="461962" indent="0">
              <a:buClrTx/>
              <a:buNone/>
            </a:pPr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berkala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kualitatif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kuantitatif</a:t>
            </a:r>
            <a:endParaRPr lang="en-US" sz="2000" dirty="0" smtClean="0"/>
          </a:p>
          <a:p>
            <a:pPr marL="919162" indent="-457200">
              <a:buClrTx/>
              <a:buFont typeface="+mj-lt"/>
              <a:buAutoNum type="arabicPeriod" startAt="3"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pemantauan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 smtClean="0"/>
          </a:p>
          <a:p>
            <a:pPr marL="461962" indent="0">
              <a:buClrTx/>
              <a:buNone/>
            </a:pPr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eksposur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pelaporan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pemantauan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 smtClean="0"/>
          </a:p>
          <a:p>
            <a:pPr marL="919162" indent="-457200">
              <a:buClrTx/>
              <a:buFont typeface="+mj-lt"/>
              <a:buAutoNum type="arabicPeriod" startAt="4"/>
            </a:pP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endParaRPr lang="en-US" sz="2000" dirty="0"/>
          </a:p>
          <a:p>
            <a:pPr marL="461962" indent="0">
              <a:buNone/>
            </a:pP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metode</a:t>
            </a:r>
            <a:r>
              <a:rPr lang="en-US" sz="2000" dirty="0" smtClean="0"/>
              <a:t> </a:t>
            </a:r>
            <a:r>
              <a:rPr lang="en-US" sz="2000" dirty="0" err="1" smtClean="0"/>
              <a:t>mitigasi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pertambahan</a:t>
            </a:r>
            <a:r>
              <a:rPr lang="en-US" sz="2000" dirty="0" smtClean="0"/>
              <a:t> modal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mengurangi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kerugian</a:t>
            </a:r>
            <a:r>
              <a:rPr lang="en-US" sz="2000" dirty="0" smtClean="0"/>
              <a:t>,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lindung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(hedging)</a:t>
            </a:r>
          </a:p>
        </p:txBody>
      </p:sp>
    </p:spTree>
    <p:extLst>
      <p:ext uri="{BB962C8B-B14F-4D97-AF65-F5344CB8AC3E}">
        <p14:creationId xmlns:p14="http://schemas.microsoft.com/office/powerpoint/2010/main" val="283901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92" y="167149"/>
            <a:ext cx="8596668" cy="10815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806" y="717755"/>
            <a:ext cx="10972800" cy="5378245"/>
          </a:xfrm>
        </p:spPr>
        <p:txBody>
          <a:bodyPr/>
          <a:lstStyle/>
          <a:p>
            <a:pPr marL="400050" indent="-400050">
              <a:buClrTx/>
              <a:buFont typeface="+mj-lt"/>
              <a:buAutoNum type="romanUcPeriod" startAt="4"/>
            </a:pPr>
            <a:r>
              <a:rPr lang="en-US" dirty="0" err="1" smtClean="0"/>
              <a:t>Komite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0" indent="0">
              <a:buClrTx/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OJK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komite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(SKMR)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KMR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/>
          </a:p>
          <a:p>
            <a:pPr>
              <a:buClrTx/>
              <a:buAutoNum type="arabicPeriod"/>
            </a:pP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stategi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>
              <a:buClrTx/>
              <a:buAutoNum type="arabicPeriod"/>
            </a:pP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>
              <a:buClrTx/>
              <a:buAutoNum type="arabicPeriod"/>
            </a:pP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–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normal</a:t>
            </a:r>
          </a:p>
          <a:p>
            <a:pPr marL="0" indent="0">
              <a:buClrTx/>
              <a:buNone/>
            </a:pPr>
            <a:endParaRPr lang="en-US" smtClean="0"/>
          </a:p>
          <a:p>
            <a:pPr marL="0" indent="0">
              <a:buClrTx/>
              <a:buNone/>
            </a:pPr>
            <a:r>
              <a:rPr lang="en-US" smtClean="0"/>
              <a:t>SKMR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stategi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direksi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35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53</TotalTime>
  <Words>261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Rencana Pembelajaran Semester (RPS)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Ruang Lingkup Manajemen Resiko</dc:title>
  <dc:creator>Syifa asqia</dc:creator>
  <cp:lastModifiedBy>Syifa asqia</cp:lastModifiedBy>
  <cp:revision>8</cp:revision>
  <dcterms:created xsi:type="dcterms:W3CDTF">2020-09-14T09:22:02Z</dcterms:created>
  <dcterms:modified xsi:type="dcterms:W3CDTF">2020-10-02T13:23:20Z</dcterms:modified>
</cp:coreProperties>
</file>