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346" r:id="rId15"/>
    <p:sldId id="269" r:id="rId16"/>
    <p:sldId id="270" r:id="rId17"/>
    <p:sldId id="271" r:id="rId18"/>
    <p:sldId id="272" r:id="rId19"/>
    <p:sldId id="273" r:id="rId20"/>
    <p:sldId id="274" r:id="rId21"/>
    <p:sldId id="275" r:id="rId22"/>
    <p:sldId id="276" r:id="rId23"/>
    <p:sldId id="277" r:id="rId24"/>
    <p:sldId id="347" r:id="rId25"/>
    <p:sldId id="278" r:id="rId26"/>
    <p:sldId id="279" r:id="rId27"/>
    <p:sldId id="280" r:id="rId28"/>
    <p:sldId id="281" r:id="rId29"/>
    <p:sldId id="282" r:id="rId30"/>
    <p:sldId id="283" r:id="rId31"/>
    <p:sldId id="284" r:id="rId32"/>
    <p:sldId id="285" r:id="rId33"/>
    <p:sldId id="286" r:id="rId34"/>
    <p:sldId id="287" r:id="rId35"/>
    <p:sldId id="348" r:id="rId36"/>
    <p:sldId id="288" r:id="rId37"/>
    <p:sldId id="289" r:id="rId38"/>
    <p:sldId id="290" r:id="rId39"/>
    <p:sldId id="291" r:id="rId40"/>
    <p:sldId id="292" r:id="rId41"/>
    <p:sldId id="293" r:id="rId42"/>
    <p:sldId id="294" r:id="rId43"/>
    <p:sldId id="295" r:id="rId44"/>
    <p:sldId id="296" r:id="rId45"/>
    <p:sldId id="349" r:id="rId46"/>
    <p:sldId id="297" r:id="rId47"/>
    <p:sldId id="350" r:id="rId48"/>
    <p:sldId id="298" r:id="rId49"/>
    <p:sldId id="299" r:id="rId50"/>
    <p:sldId id="300" r:id="rId51"/>
    <p:sldId id="301" r:id="rId52"/>
    <p:sldId id="302" r:id="rId53"/>
    <p:sldId id="303" r:id="rId54"/>
    <p:sldId id="304" r:id="rId55"/>
    <p:sldId id="305" r:id="rId56"/>
    <p:sldId id="351" r:id="rId57"/>
    <p:sldId id="306" r:id="rId58"/>
    <p:sldId id="307" r:id="rId59"/>
    <p:sldId id="352" r:id="rId60"/>
    <p:sldId id="308" r:id="rId61"/>
    <p:sldId id="315" r:id="rId62"/>
    <p:sldId id="309" r:id="rId63"/>
    <p:sldId id="353" r:id="rId64"/>
    <p:sldId id="310" r:id="rId65"/>
    <p:sldId id="311" r:id="rId66"/>
    <p:sldId id="312" r:id="rId67"/>
    <p:sldId id="354" r:id="rId68"/>
    <p:sldId id="313" r:id="rId69"/>
    <p:sldId id="314" r:id="rId70"/>
    <p:sldId id="316" r:id="rId71"/>
    <p:sldId id="317" r:id="rId72"/>
    <p:sldId id="318" r:id="rId73"/>
    <p:sldId id="319" r:id="rId74"/>
    <p:sldId id="320" r:id="rId75"/>
    <p:sldId id="321" r:id="rId76"/>
    <p:sldId id="322" r:id="rId77"/>
    <p:sldId id="323" r:id="rId78"/>
    <p:sldId id="324" r:id="rId79"/>
    <p:sldId id="325" r:id="rId80"/>
    <p:sldId id="326" r:id="rId81"/>
    <p:sldId id="329" r:id="rId82"/>
    <p:sldId id="330" r:id="rId83"/>
    <p:sldId id="331" r:id="rId84"/>
    <p:sldId id="332" r:id="rId85"/>
    <p:sldId id="333" r:id="rId86"/>
    <p:sldId id="334" r:id="rId87"/>
    <p:sldId id="335" r:id="rId88"/>
    <p:sldId id="336" r:id="rId89"/>
    <p:sldId id="355" r:id="rId90"/>
    <p:sldId id="337" r:id="rId91"/>
    <p:sldId id="338" r:id="rId92"/>
    <p:sldId id="339" r:id="rId93"/>
    <p:sldId id="340" r:id="rId94"/>
    <p:sldId id="356" r:id="rId95"/>
    <p:sldId id="357" r:id="rId96"/>
    <p:sldId id="358" r:id="rId97"/>
    <p:sldId id="359" r:id="rId98"/>
    <p:sldId id="360" r:id="rId99"/>
    <p:sldId id="361" r:id="rId100"/>
    <p:sldId id="341" r:id="rId10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00FF"/>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29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04E5EC7E-CB3C-4D94-B303-9393FEFDCCD8}" type="datetimeFigureOut">
              <a:rPr lang="id-ID" smtClean="0"/>
              <a:t>27/09/2020</a:t>
            </a:fld>
            <a:endParaRPr lang="id-ID"/>
          </a:p>
        </p:txBody>
      </p:sp>
      <p:sp>
        <p:nvSpPr>
          <p:cNvPr id="17" name="Slide Number Placeholder 16"/>
          <p:cNvSpPr>
            <a:spLocks noGrp="1"/>
          </p:cNvSpPr>
          <p:nvPr>
            <p:ph type="sldNum" sz="quarter" idx="11"/>
          </p:nvPr>
        </p:nvSpPr>
        <p:spPr/>
        <p:txBody>
          <a:bodyPr/>
          <a:lstStyle/>
          <a:p>
            <a:fld id="{68AE3632-028A-45D6-9E02-F61518D459AC}" type="slidenum">
              <a:rPr lang="id-ID" smtClean="0"/>
              <a:t>‹#›</a:t>
            </a:fld>
            <a:endParaRPr lang="id-ID"/>
          </a:p>
        </p:txBody>
      </p:sp>
      <p:sp>
        <p:nvSpPr>
          <p:cNvPr id="19" name="Footer Placeholder 18"/>
          <p:cNvSpPr>
            <a:spLocks noGrp="1"/>
          </p:cNvSpPr>
          <p:nvPr>
            <p:ph type="ftr" sz="quarter" idx="12"/>
          </p:nvPr>
        </p:nvSpPr>
        <p:spPr/>
        <p:txBody>
          <a:bodyPr/>
          <a:lstStyle/>
          <a:p>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E5EC7E-CB3C-4D94-B303-9393FEFDCCD8}" type="datetimeFigureOut">
              <a:rPr lang="id-ID" smtClean="0"/>
              <a:t>27/09/2020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8AE3632-028A-45D6-9E02-F61518D459AC}"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E5EC7E-CB3C-4D94-B303-9393FEFDCCD8}" type="datetimeFigureOut">
              <a:rPr lang="id-ID" smtClean="0"/>
              <a:t>27/09/2020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8AE3632-028A-45D6-9E02-F61518D459AC}" type="slidenum">
              <a:rPr lang="id-ID" smtClean="0"/>
              <a:t>‹#›</a:t>
            </a:fld>
            <a:endParaRPr lang="id-ID"/>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04E5EC7E-CB3C-4D94-B303-9393FEFDCCD8}" type="datetimeFigureOut">
              <a:rPr lang="id-ID" smtClean="0"/>
              <a:t>27/09/2020</a:t>
            </a:fld>
            <a:endParaRPr lang="id-ID"/>
          </a:p>
        </p:txBody>
      </p:sp>
      <p:sp>
        <p:nvSpPr>
          <p:cNvPr id="12" name="Slide Number Placeholder 11"/>
          <p:cNvSpPr>
            <a:spLocks noGrp="1"/>
          </p:cNvSpPr>
          <p:nvPr>
            <p:ph type="sldNum" sz="quarter" idx="15"/>
          </p:nvPr>
        </p:nvSpPr>
        <p:spPr/>
        <p:txBody>
          <a:bodyPr/>
          <a:lstStyle/>
          <a:p>
            <a:fld id="{68AE3632-028A-45D6-9E02-F61518D459AC}" type="slidenum">
              <a:rPr lang="id-ID" smtClean="0"/>
              <a:t>‹#›</a:t>
            </a:fld>
            <a:endParaRPr lang="id-ID"/>
          </a:p>
        </p:txBody>
      </p:sp>
      <p:sp>
        <p:nvSpPr>
          <p:cNvPr id="13" name="Footer Placeholder 12"/>
          <p:cNvSpPr>
            <a:spLocks noGrp="1"/>
          </p:cNvSpPr>
          <p:nvPr>
            <p:ph type="ftr" sz="quarter" idx="16"/>
          </p:nvPr>
        </p:nvSpPr>
        <p:spPr/>
        <p:txBody>
          <a:bodyPr/>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04E5EC7E-CB3C-4D94-B303-9393FEFDCCD8}" type="datetimeFigureOut">
              <a:rPr lang="id-ID" smtClean="0"/>
              <a:t>27/09/2020</a:t>
            </a:fld>
            <a:endParaRPr lang="id-ID"/>
          </a:p>
        </p:txBody>
      </p:sp>
      <p:sp>
        <p:nvSpPr>
          <p:cNvPr id="14" name="Slide Number Placeholder 13"/>
          <p:cNvSpPr>
            <a:spLocks noGrp="1"/>
          </p:cNvSpPr>
          <p:nvPr>
            <p:ph type="sldNum" sz="quarter" idx="11"/>
          </p:nvPr>
        </p:nvSpPr>
        <p:spPr/>
        <p:txBody>
          <a:bodyPr/>
          <a:lstStyle/>
          <a:p>
            <a:fld id="{68AE3632-028A-45D6-9E02-F61518D459AC}" type="slidenum">
              <a:rPr lang="id-ID" smtClean="0"/>
              <a:t>‹#›</a:t>
            </a:fld>
            <a:endParaRPr lang="id-ID"/>
          </a:p>
        </p:txBody>
      </p:sp>
      <p:sp>
        <p:nvSpPr>
          <p:cNvPr id="15" name="Footer Placeholder 14"/>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04E5EC7E-CB3C-4D94-B303-9393FEFDCCD8}" type="datetimeFigureOut">
              <a:rPr lang="id-ID" smtClean="0"/>
              <a:t>27/09/2020</a:t>
            </a:fld>
            <a:endParaRPr lang="id-ID"/>
          </a:p>
        </p:txBody>
      </p:sp>
      <p:sp>
        <p:nvSpPr>
          <p:cNvPr id="12" name="Slide Number Placeholder 11"/>
          <p:cNvSpPr>
            <a:spLocks noGrp="1"/>
          </p:cNvSpPr>
          <p:nvPr>
            <p:ph type="sldNum" sz="quarter" idx="16"/>
          </p:nvPr>
        </p:nvSpPr>
        <p:spPr/>
        <p:txBody>
          <a:bodyPr/>
          <a:lstStyle/>
          <a:p>
            <a:fld id="{68AE3632-028A-45D6-9E02-F61518D459AC}" type="slidenum">
              <a:rPr lang="id-ID" smtClean="0"/>
              <a:t>‹#›</a:t>
            </a:fld>
            <a:endParaRPr lang="id-ID"/>
          </a:p>
        </p:txBody>
      </p:sp>
      <p:sp>
        <p:nvSpPr>
          <p:cNvPr id="13" name="Footer Placeholder 12"/>
          <p:cNvSpPr>
            <a:spLocks noGrp="1"/>
          </p:cNvSpPr>
          <p:nvPr>
            <p:ph type="ftr" sz="quarter" idx="17"/>
          </p:nvPr>
        </p:nvSpPr>
        <p:spPr/>
        <p:txBody>
          <a:bodyPr/>
          <a:lstStyle/>
          <a:p>
            <a:endParaRPr lang="id-ID"/>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04E5EC7E-CB3C-4D94-B303-9393FEFDCCD8}" type="datetimeFigureOut">
              <a:rPr lang="id-ID" smtClean="0"/>
              <a:t>27/09/2020</a:t>
            </a:fld>
            <a:endParaRPr lang="id-ID"/>
          </a:p>
        </p:txBody>
      </p:sp>
      <p:sp>
        <p:nvSpPr>
          <p:cNvPr id="12" name="Slide Number Placeholder 11"/>
          <p:cNvSpPr>
            <a:spLocks noGrp="1"/>
          </p:cNvSpPr>
          <p:nvPr>
            <p:ph type="sldNum" sz="quarter" idx="17"/>
          </p:nvPr>
        </p:nvSpPr>
        <p:spPr/>
        <p:txBody>
          <a:bodyPr/>
          <a:lstStyle/>
          <a:p>
            <a:fld id="{68AE3632-028A-45D6-9E02-F61518D459AC}" type="slidenum">
              <a:rPr lang="id-ID" smtClean="0"/>
              <a:t>‹#›</a:t>
            </a:fld>
            <a:endParaRPr lang="id-ID"/>
          </a:p>
        </p:txBody>
      </p:sp>
      <p:sp>
        <p:nvSpPr>
          <p:cNvPr id="13" name="Footer Placeholder 12"/>
          <p:cNvSpPr>
            <a:spLocks noGrp="1"/>
          </p:cNvSpPr>
          <p:nvPr>
            <p:ph type="ftr" sz="quarter" idx="18"/>
          </p:nvPr>
        </p:nvSpPr>
        <p:spPr/>
        <p:txBody>
          <a:bodyPr/>
          <a:lstStyle/>
          <a:p>
            <a:endParaRPr lang="id-ID"/>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04E5EC7E-CB3C-4D94-B303-9393FEFDCCD8}" type="datetimeFigureOut">
              <a:rPr lang="id-ID" smtClean="0"/>
              <a:t>27/09/2020</a:t>
            </a:fld>
            <a:endParaRPr lang="id-ID"/>
          </a:p>
        </p:txBody>
      </p:sp>
      <p:sp>
        <p:nvSpPr>
          <p:cNvPr id="16" name="Slide Number Placeholder 15"/>
          <p:cNvSpPr>
            <a:spLocks noGrp="1"/>
          </p:cNvSpPr>
          <p:nvPr>
            <p:ph type="sldNum" sz="quarter" idx="11"/>
          </p:nvPr>
        </p:nvSpPr>
        <p:spPr/>
        <p:txBody>
          <a:bodyPr/>
          <a:lstStyle/>
          <a:p>
            <a:fld id="{68AE3632-028A-45D6-9E02-F61518D459AC}" type="slidenum">
              <a:rPr lang="id-ID" smtClean="0"/>
              <a:t>‹#›</a:t>
            </a:fld>
            <a:endParaRPr lang="id-ID"/>
          </a:p>
        </p:txBody>
      </p:sp>
      <p:sp>
        <p:nvSpPr>
          <p:cNvPr id="17" name="Footer Placeholder 16"/>
          <p:cNvSpPr>
            <a:spLocks noGrp="1"/>
          </p:cNvSpPr>
          <p:nvPr>
            <p:ph type="ftr" sz="quarter" idx="12"/>
          </p:nvPr>
        </p:nvSpPr>
        <p:spPr/>
        <p:txBody>
          <a:bodyPr/>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04E5EC7E-CB3C-4D94-B303-9393FEFDCCD8}" type="datetimeFigureOut">
              <a:rPr lang="id-ID" smtClean="0"/>
              <a:t>27/09/2020</a:t>
            </a:fld>
            <a:endParaRPr lang="id-ID"/>
          </a:p>
        </p:txBody>
      </p:sp>
      <p:sp>
        <p:nvSpPr>
          <p:cNvPr id="8" name="Slide Number Placeholder 7"/>
          <p:cNvSpPr>
            <a:spLocks noGrp="1"/>
          </p:cNvSpPr>
          <p:nvPr>
            <p:ph type="sldNum" sz="quarter" idx="11"/>
          </p:nvPr>
        </p:nvSpPr>
        <p:spPr/>
        <p:txBody>
          <a:bodyPr/>
          <a:lstStyle/>
          <a:p>
            <a:fld id="{68AE3632-028A-45D6-9E02-F61518D459AC}" type="slidenum">
              <a:rPr lang="id-ID" smtClean="0"/>
              <a:t>‹#›</a:t>
            </a:fld>
            <a:endParaRPr lang="id-ID"/>
          </a:p>
        </p:txBody>
      </p:sp>
      <p:sp>
        <p:nvSpPr>
          <p:cNvPr id="9" name="Footer Placeholder 8"/>
          <p:cNvSpPr>
            <a:spLocks noGrp="1"/>
          </p:cNvSpPr>
          <p:nvPr>
            <p:ph type="ftr" sz="quarter" idx="12"/>
          </p:nvPr>
        </p:nvSpPr>
        <p:spPr/>
        <p:txBody>
          <a:bodyPr/>
          <a:lstStyle/>
          <a:p>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04E5EC7E-CB3C-4D94-B303-9393FEFDCCD8}" type="datetimeFigureOut">
              <a:rPr lang="id-ID" smtClean="0"/>
              <a:t>27/09/2020</a:t>
            </a:fld>
            <a:endParaRPr lang="id-ID"/>
          </a:p>
        </p:txBody>
      </p:sp>
      <p:sp>
        <p:nvSpPr>
          <p:cNvPr id="19" name="Slide Number Placeholder 18"/>
          <p:cNvSpPr>
            <a:spLocks noGrp="1"/>
          </p:cNvSpPr>
          <p:nvPr>
            <p:ph type="sldNum" sz="quarter" idx="16"/>
          </p:nvPr>
        </p:nvSpPr>
        <p:spPr/>
        <p:txBody>
          <a:bodyPr/>
          <a:lstStyle/>
          <a:p>
            <a:fld id="{68AE3632-028A-45D6-9E02-F61518D459AC}" type="slidenum">
              <a:rPr lang="id-ID" smtClean="0"/>
              <a:t>‹#›</a:t>
            </a:fld>
            <a:endParaRPr lang="id-ID"/>
          </a:p>
        </p:txBody>
      </p:sp>
      <p:sp>
        <p:nvSpPr>
          <p:cNvPr id="23" name="Footer Placeholder 22"/>
          <p:cNvSpPr>
            <a:spLocks noGrp="1"/>
          </p:cNvSpPr>
          <p:nvPr>
            <p:ph type="ftr" sz="quarter" idx="17"/>
          </p:nvPr>
        </p:nvSpPr>
        <p:spPr/>
        <p:txBody>
          <a:bodyPr/>
          <a:lstStyle/>
          <a:p>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04E5EC7E-CB3C-4D94-B303-9393FEFDCCD8}" type="datetimeFigureOut">
              <a:rPr lang="id-ID" smtClean="0"/>
              <a:t>27/09/2020</a:t>
            </a:fld>
            <a:endParaRPr lang="id-ID"/>
          </a:p>
        </p:txBody>
      </p:sp>
      <p:sp>
        <p:nvSpPr>
          <p:cNvPr id="14" name="Slide Number Placeholder 13"/>
          <p:cNvSpPr>
            <a:spLocks noGrp="1"/>
          </p:cNvSpPr>
          <p:nvPr>
            <p:ph type="sldNum" sz="quarter" idx="15"/>
          </p:nvPr>
        </p:nvSpPr>
        <p:spPr>
          <a:xfrm>
            <a:off x="4038600" y="6172200"/>
            <a:ext cx="1066800" cy="304800"/>
          </a:xfrm>
        </p:spPr>
        <p:txBody>
          <a:bodyPr/>
          <a:lstStyle/>
          <a:p>
            <a:fld id="{68AE3632-028A-45D6-9E02-F61518D459AC}" type="slidenum">
              <a:rPr lang="id-ID" smtClean="0"/>
              <a:t>‹#›</a:t>
            </a:fld>
            <a:endParaRPr lang="id-ID"/>
          </a:p>
        </p:txBody>
      </p:sp>
      <p:sp>
        <p:nvSpPr>
          <p:cNvPr id="15" name="Footer Placeholder 14"/>
          <p:cNvSpPr>
            <a:spLocks noGrp="1"/>
          </p:cNvSpPr>
          <p:nvPr>
            <p:ph type="ftr" sz="quarter" idx="16"/>
          </p:nvPr>
        </p:nvSpPr>
        <p:spPr>
          <a:xfrm>
            <a:off x="1447800" y="6486525"/>
            <a:ext cx="6248400" cy="292100"/>
          </a:xfrm>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04E5EC7E-CB3C-4D94-B303-9393FEFDCCD8}" type="datetimeFigureOut">
              <a:rPr lang="id-ID" smtClean="0"/>
              <a:t>27/09/2020</a:t>
            </a:fld>
            <a:endParaRPr lang="id-ID"/>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id-ID"/>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68AE3632-028A-45D6-9E02-F61518D459AC}" type="slidenum">
              <a:rPr lang="id-ID" smtClean="0"/>
              <a:t>‹#›</a:t>
            </a:fld>
            <a:endParaRPr lang="id-ID"/>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700808"/>
            <a:ext cx="7471396" cy="3575447"/>
          </a:xfrm>
          <a:prstGeom prst="roundRect">
            <a:avLst/>
          </a:prstGeom>
          <a:noFill/>
          <a:ln w="38100">
            <a:solidFill>
              <a:srgbClr val="7030A0"/>
            </a:solidFill>
          </a:ln>
        </p:spPr>
        <p:txBody>
          <a:bodyPr wrap="square" rtlCol="0">
            <a:spAutoFit/>
          </a:bodyPr>
          <a:lstStyle/>
          <a:p>
            <a:pPr algn="ctr"/>
            <a:endParaRPr lang="id-ID" sz="4400" dirty="0" smtClean="0">
              <a:solidFill>
                <a:srgbClr val="00B0F0"/>
              </a:solidFill>
              <a:latin typeface="Cooper Black" panose="0208090404030B020404" pitchFamily="18" charset="0"/>
            </a:endParaRPr>
          </a:p>
          <a:p>
            <a:pPr algn="ctr"/>
            <a:r>
              <a:rPr lang="id-ID" sz="4400" dirty="0" smtClean="0">
                <a:solidFill>
                  <a:srgbClr val="7030A0"/>
                </a:solidFill>
                <a:latin typeface="Cooper Black" panose="0208090404030B020404" pitchFamily="18" charset="0"/>
              </a:rPr>
              <a:t>INSURANCE</a:t>
            </a:r>
          </a:p>
          <a:p>
            <a:pPr algn="ctr"/>
            <a:endParaRPr lang="id-ID" sz="4400" dirty="0" smtClean="0">
              <a:solidFill>
                <a:srgbClr val="00B0F0"/>
              </a:solidFill>
              <a:latin typeface="Cooper Black" panose="0208090404030B020404" pitchFamily="18" charset="0"/>
            </a:endParaRPr>
          </a:p>
          <a:p>
            <a:pPr algn="ctr"/>
            <a:r>
              <a:rPr lang="id-ID" sz="7200" dirty="0" smtClean="0">
                <a:solidFill>
                  <a:srgbClr val="009900"/>
                </a:solidFill>
                <a:latin typeface="Cooper Black" panose="0208090404030B020404" pitchFamily="18" charset="0"/>
              </a:rPr>
              <a:t>ASURANSI</a:t>
            </a:r>
            <a:endParaRPr lang="id-ID" sz="7200" dirty="0">
              <a:solidFill>
                <a:srgbClr val="009900"/>
              </a:solidFill>
              <a:latin typeface="Cooper Black" panose="0208090404030B020404" pitchFamily="18" charset="0"/>
            </a:endParaRPr>
          </a:p>
        </p:txBody>
      </p:sp>
      <p:cxnSp>
        <p:nvCxnSpPr>
          <p:cNvPr id="6" name="Straight Connector 5"/>
          <p:cNvCxnSpPr/>
          <p:nvPr/>
        </p:nvCxnSpPr>
        <p:spPr>
          <a:xfrm>
            <a:off x="1259632" y="3717032"/>
            <a:ext cx="6408712" cy="0"/>
          </a:xfrm>
          <a:prstGeom prst="line">
            <a:avLst/>
          </a:prstGeom>
          <a:ln>
            <a:solidFill>
              <a:srgbClr val="FFFF00"/>
            </a:solidFill>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423365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476672"/>
            <a:ext cx="7992888" cy="4597003"/>
          </a:xfrm>
          <a:prstGeom prst="roundRect">
            <a:avLst/>
          </a:prstGeom>
          <a:noFill/>
          <a:ln>
            <a:solidFill>
              <a:srgbClr val="FFFF00"/>
            </a:solidFill>
          </a:ln>
        </p:spPr>
        <p:txBody>
          <a:bodyPr wrap="square" rtlCol="0">
            <a:spAutoFit/>
          </a:bodyPr>
          <a:lstStyle/>
          <a:p>
            <a:pPr marL="365125" lvl="1" indent="-365125">
              <a:buAutoNum type="alphaLcPeriod" startAt="3"/>
            </a:pPr>
            <a:r>
              <a:rPr lang="id-ID" sz="2200" b="1" dirty="0" smtClean="0">
                <a:solidFill>
                  <a:srgbClr val="FFFF00"/>
                </a:solidFill>
              </a:rPr>
              <a:t>Risiko </a:t>
            </a:r>
            <a:r>
              <a:rPr lang="id-ID" sz="2200" b="1" dirty="0">
                <a:solidFill>
                  <a:srgbClr val="FFFF00"/>
                </a:solidFill>
              </a:rPr>
              <a:t>Tanggung Gugat</a:t>
            </a:r>
            <a:r>
              <a:rPr lang="id-ID" sz="2200" b="1" dirty="0" smtClean="0">
                <a:solidFill>
                  <a:srgbClr val="FFFF00"/>
                </a:solidFill>
              </a:rPr>
              <a:t>.</a:t>
            </a:r>
          </a:p>
          <a:p>
            <a:r>
              <a:rPr lang="id-ID" sz="2200" dirty="0"/>
              <a:t>	 </a:t>
            </a:r>
          </a:p>
          <a:p>
            <a:pPr marL="708025" indent="-342900" algn="just">
              <a:buFont typeface="Wingdings" panose="05000000000000000000" pitchFamily="2" charset="2"/>
              <a:buChar char="§"/>
            </a:pPr>
            <a:r>
              <a:rPr lang="id-ID" sz="2200" dirty="0"/>
              <a:t>Risiko tanggung gugat atau liability risk adalah risiko yang mungkin kita alami atau derita sebagai tanggung jawab akibat kerugian atau lukanya pihak lain. </a:t>
            </a:r>
            <a:endParaRPr lang="id-ID" sz="2200" dirty="0" smtClean="0"/>
          </a:p>
          <a:p>
            <a:pPr marL="708025" indent="-342900" algn="just">
              <a:buFont typeface="Wingdings" panose="05000000000000000000" pitchFamily="2" charset="2"/>
              <a:buChar char="§"/>
            </a:pPr>
            <a:r>
              <a:rPr lang="id-ID" sz="2200" dirty="0" smtClean="0"/>
              <a:t>Jika </a:t>
            </a:r>
            <a:r>
              <a:rPr lang="id-ID" sz="2200" dirty="0"/>
              <a:t>kita menanggung kerugian seseorang, maka kita harus membayarnya, sehingga kerugian seseorang tersebut menyebabkan kita mengalami kerugian finansial. </a:t>
            </a:r>
            <a:endParaRPr lang="id-ID" sz="2200" dirty="0" smtClean="0"/>
          </a:p>
          <a:p>
            <a:pPr marL="708025" indent="-342900" algn="just">
              <a:buFont typeface="Wingdings" panose="05000000000000000000" pitchFamily="2" charset="2"/>
              <a:buChar char="§"/>
            </a:pPr>
            <a:r>
              <a:rPr lang="id-ID" sz="2200" dirty="0" smtClean="0"/>
              <a:t>Contoh</a:t>
            </a:r>
            <a:r>
              <a:rPr lang="id-ID" sz="2200" dirty="0"/>
              <a:t>, memberi ganti rugi kepada seseorang akibat anjing Anda menggigit pejalan kaki, atau Anda harus membayar biaya berobat seseorang akibat kelalaian Anda menabraknya di jalan</a:t>
            </a:r>
            <a:r>
              <a:rPr lang="id-ID" sz="2200" dirty="0" smtClean="0"/>
              <a:t>.</a:t>
            </a:r>
            <a:endParaRPr lang="id-ID" sz="2200" dirty="0"/>
          </a:p>
        </p:txBody>
      </p:sp>
    </p:spTree>
    <p:extLst>
      <p:ext uri="{BB962C8B-B14F-4D97-AF65-F5344CB8AC3E}">
        <p14:creationId xmlns:p14="http://schemas.microsoft.com/office/powerpoint/2010/main" val="167901675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19672" y="2060848"/>
            <a:ext cx="5040560" cy="1428214"/>
          </a:xfrm>
          <a:prstGeom prst="ellipse">
            <a:avLst/>
          </a:prstGeom>
          <a:noFill/>
          <a:ln>
            <a:solidFill>
              <a:srgbClr val="FFFF00"/>
            </a:solidFill>
          </a:ln>
        </p:spPr>
        <p:txBody>
          <a:bodyPr wrap="square" rtlCol="0">
            <a:spAutoFit/>
          </a:bodyPr>
          <a:lstStyle/>
          <a:p>
            <a:pPr algn="ctr"/>
            <a:r>
              <a:rPr lang="id-ID" sz="6000" dirty="0" smtClean="0">
                <a:solidFill>
                  <a:srgbClr val="FF9900"/>
                </a:solidFill>
                <a:latin typeface="Cooper Black" panose="0208090404030B020404" pitchFamily="18" charset="0"/>
              </a:rPr>
              <a:t>DANKE</a:t>
            </a:r>
            <a:endParaRPr lang="id-ID" sz="6000" dirty="0">
              <a:solidFill>
                <a:srgbClr val="FF9900"/>
              </a:solidFill>
              <a:latin typeface="Cooper Black" panose="0208090404030B020404" pitchFamily="18" charset="0"/>
            </a:endParaRPr>
          </a:p>
        </p:txBody>
      </p:sp>
    </p:spTree>
    <p:extLst>
      <p:ext uri="{BB962C8B-B14F-4D97-AF65-F5344CB8AC3E}">
        <p14:creationId xmlns:p14="http://schemas.microsoft.com/office/powerpoint/2010/main" val="2889903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8064896" cy="4597003"/>
          </a:xfrm>
          <a:prstGeom prst="roundRect">
            <a:avLst/>
          </a:prstGeom>
          <a:noFill/>
          <a:ln>
            <a:solidFill>
              <a:srgbClr val="FFFF00"/>
            </a:solidFill>
          </a:ln>
        </p:spPr>
        <p:txBody>
          <a:bodyPr wrap="square" rtlCol="0">
            <a:spAutoFit/>
          </a:bodyPr>
          <a:lstStyle/>
          <a:p>
            <a:r>
              <a:rPr lang="pt-BR" sz="2400" b="1" dirty="0">
                <a:solidFill>
                  <a:srgbClr val="FFFF00"/>
                </a:solidFill>
              </a:rPr>
              <a:t>CARA PENANGGULANGAN </a:t>
            </a:r>
            <a:r>
              <a:rPr lang="pt-BR" sz="2400" b="1" dirty="0" smtClean="0">
                <a:solidFill>
                  <a:srgbClr val="FFFF00"/>
                </a:solidFill>
              </a:rPr>
              <a:t>RISIKO</a:t>
            </a:r>
            <a:endParaRPr lang="id-ID" sz="2400" dirty="0">
              <a:solidFill>
                <a:srgbClr val="FFFF00"/>
              </a:solidFill>
            </a:endParaRPr>
          </a:p>
          <a:p>
            <a:endParaRPr lang="id-ID" sz="2400" dirty="0" smtClean="0"/>
          </a:p>
          <a:p>
            <a:r>
              <a:rPr lang="pt-BR" sz="2400" dirty="0" smtClean="0"/>
              <a:t>Risiko </a:t>
            </a:r>
            <a:r>
              <a:rPr lang="pt-BR" sz="2400" dirty="0"/>
              <a:t>pada prinsipnya senantiasa ada dan selalu bersama kita. Dalam menangani risiko ini sekurang-kurangnya ada 5 (lima) cara yang dapat dilakukan </a:t>
            </a:r>
            <a:r>
              <a:rPr lang="pt-BR" sz="2400" dirty="0" smtClean="0"/>
              <a:t>yaitu</a:t>
            </a:r>
            <a:r>
              <a:rPr lang="id-ID" sz="2400" dirty="0" smtClean="0"/>
              <a:t> </a:t>
            </a:r>
            <a:r>
              <a:rPr lang="pt-BR" sz="2400" dirty="0" smtClean="0"/>
              <a:t>:</a:t>
            </a:r>
            <a:endParaRPr lang="id-ID" sz="2400" dirty="0" smtClean="0"/>
          </a:p>
          <a:p>
            <a:endParaRPr lang="id-ID" sz="2400" dirty="0"/>
          </a:p>
          <a:p>
            <a:pPr marL="365125" indent="-365125"/>
            <a:r>
              <a:rPr lang="id-ID" sz="2400" dirty="0"/>
              <a:t>1.  </a:t>
            </a:r>
            <a:r>
              <a:rPr lang="id-ID" sz="2400" dirty="0" smtClean="0"/>
              <a:t>	Menghindari </a:t>
            </a:r>
            <a:r>
              <a:rPr lang="id-ID" sz="2400" dirty="0"/>
              <a:t>risiko (risk avoidance). </a:t>
            </a:r>
          </a:p>
          <a:p>
            <a:pPr marL="365125" indent="-365125"/>
            <a:r>
              <a:rPr lang="id-ID" sz="2400" dirty="0"/>
              <a:t>2.  </a:t>
            </a:r>
            <a:r>
              <a:rPr lang="id-ID" sz="2400" dirty="0" smtClean="0"/>
              <a:t>	Mengurangi </a:t>
            </a:r>
            <a:r>
              <a:rPr lang="id-ID" sz="2400" dirty="0"/>
              <a:t>risiko (risk reduction). </a:t>
            </a:r>
          </a:p>
          <a:p>
            <a:pPr marL="365125" indent="-365125"/>
            <a:r>
              <a:rPr lang="id-ID" sz="2400" dirty="0"/>
              <a:t>3.  </a:t>
            </a:r>
            <a:r>
              <a:rPr lang="id-ID" sz="2400" dirty="0" smtClean="0"/>
              <a:t>	Retensi </a:t>
            </a:r>
            <a:r>
              <a:rPr lang="id-ID" sz="2400" dirty="0"/>
              <a:t>risiko (risk retention). </a:t>
            </a:r>
          </a:p>
          <a:p>
            <a:pPr marL="365125" indent="-365125"/>
            <a:r>
              <a:rPr lang="id-ID" sz="2400" dirty="0"/>
              <a:t>4.  </a:t>
            </a:r>
            <a:r>
              <a:rPr lang="id-ID" sz="2400" dirty="0" smtClean="0"/>
              <a:t>	Membagi </a:t>
            </a:r>
            <a:r>
              <a:rPr lang="id-ID" sz="2400" dirty="0"/>
              <a:t>risiko (risk sharing). </a:t>
            </a:r>
          </a:p>
          <a:p>
            <a:pPr marL="365125" indent="-365125"/>
            <a:r>
              <a:rPr lang="id-ID" sz="2400" dirty="0"/>
              <a:t>5.  </a:t>
            </a:r>
            <a:r>
              <a:rPr lang="id-ID" sz="2400" dirty="0" smtClean="0"/>
              <a:t>	Mentransfer </a:t>
            </a:r>
            <a:r>
              <a:rPr lang="id-ID" sz="2400" dirty="0"/>
              <a:t>risiko (risk transfer</a:t>
            </a:r>
            <a:r>
              <a:rPr lang="id-ID" sz="2400" dirty="0" smtClean="0"/>
              <a:t>).</a:t>
            </a:r>
            <a:endParaRPr lang="id-ID" sz="2400" dirty="0"/>
          </a:p>
        </p:txBody>
      </p:sp>
    </p:spTree>
    <p:extLst>
      <p:ext uri="{BB962C8B-B14F-4D97-AF65-F5344CB8AC3E}">
        <p14:creationId xmlns:p14="http://schemas.microsoft.com/office/powerpoint/2010/main" val="1253725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568952" cy="6231493"/>
          </a:xfrm>
          <a:prstGeom prst="roundRect">
            <a:avLst/>
          </a:prstGeom>
          <a:noFill/>
          <a:ln>
            <a:solidFill>
              <a:srgbClr val="FFFF00"/>
            </a:solidFill>
          </a:ln>
        </p:spPr>
        <p:txBody>
          <a:bodyPr wrap="square" rtlCol="0">
            <a:spAutoFit/>
          </a:bodyPr>
          <a:lstStyle/>
          <a:p>
            <a:pPr marL="365125" indent="-365125">
              <a:buAutoNum type="arabicPeriod"/>
            </a:pPr>
            <a:r>
              <a:rPr lang="id-ID" sz="2000" b="1" dirty="0" smtClean="0">
                <a:solidFill>
                  <a:srgbClr val="FFFF00"/>
                </a:solidFill>
              </a:rPr>
              <a:t>Menghindari Risiko</a:t>
            </a:r>
          </a:p>
          <a:p>
            <a:endParaRPr lang="id-ID" sz="2000" dirty="0"/>
          </a:p>
          <a:p>
            <a:pPr marL="708025" indent="-342900" algn="just">
              <a:buFont typeface="Wingdings" panose="05000000000000000000" pitchFamily="2" charset="2"/>
              <a:buChar char="§"/>
            </a:pPr>
            <a:r>
              <a:rPr lang="id-ID" sz="2000" dirty="0"/>
              <a:t>Menghindari risiko atau risk avoidance berkaitan dengan cara menghindari risiko itu sendiri. </a:t>
            </a:r>
            <a:endParaRPr lang="id-ID" sz="2000" dirty="0" smtClean="0"/>
          </a:p>
          <a:p>
            <a:pPr marL="708025" indent="-342900" algn="just">
              <a:buFont typeface="Wingdings" panose="05000000000000000000" pitchFamily="2" charset="2"/>
              <a:buChar char="§"/>
            </a:pPr>
            <a:r>
              <a:rPr lang="id-ID" sz="2000" dirty="0" smtClean="0"/>
              <a:t>Hal </a:t>
            </a:r>
            <a:r>
              <a:rPr lang="id-ID" sz="2000" dirty="0"/>
              <a:t>tersebut dapat diartikan bahwa untuk menghindari risiko jangan melakukan kegiatan apa pun yang memungkinkan terjadinya risiko atau memberi peluang rugi. </a:t>
            </a:r>
            <a:endParaRPr lang="id-ID" sz="2000" dirty="0" smtClean="0"/>
          </a:p>
          <a:p>
            <a:pPr marL="708025" indent="-342900" algn="just">
              <a:buFont typeface="Wingdings" panose="05000000000000000000" pitchFamily="2" charset="2"/>
              <a:buChar char="§"/>
            </a:pPr>
            <a:r>
              <a:rPr lang="id-ID" sz="2000" dirty="0" smtClean="0"/>
              <a:t>Cara </a:t>
            </a:r>
            <a:r>
              <a:rPr lang="id-ID" sz="2000" dirty="0"/>
              <a:t>ini tentunya lebih negatif dalam usaha menghindari risiko karena mengurangi semangat orang untuk melakukan atau menjalankan usaha. </a:t>
            </a:r>
          </a:p>
          <a:p>
            <a:r>
              <a:rPr lang="id-ID" sz="2000" dirty="0"/>
              <a:t> </a:t>
            </a:r>
          </a:p>
          <a:p>
            <a:pPr marL="365125" indent="-365125"/>
            <a:r>
              <a:rPr lang="id-ID" sz="2000" b="1" dirty="0">
                <a:solidFill>
                  <a:srgbClr val="FF0000"/>
                </a:solidFill>
              </a:rPr>
              <a:t>2. </a:t>
            </a:r>
            <a:r>
              <a:rPr lang="id-ID" sz="2000" b="1" dirty="0" smtClean="0">
                <a:solidFill>
                  <a:srgbClr val="FF0000"/>
                </a:solidFill>
              </a:rPr>
              <a:t>	Mengurangi Risiko</a:t>
            </a:r>
          </a:p>
          <a:p>
            <a:endParaRPr lang="id-ID" sz="2000" dirty="0" smtClean="0"/>
          </a:p>
          <a:p>
            <a:pPr marL="708025" indent="-342900" algn="just">
              <a:buFont typeface="Wingdings" panose="05000000000000000000" pitchFamily="2" charset="2"/>
              <a:buChar char="§"/>
            </a:pPr>
            <a:r>
              <a:rPr lang="id-ID" sz="2000" dirty="0" smtClean="0"/>
              <a:t>Mengurangi </a:t>
            </a:r>
            <a:r>
              <a:rPr lang="id-ID" sz="2000" dirty="0"/>
              <a:t>risiko atau risk reduction, yaitu tindakan yang dapat diambil untuk mengurangi risiko kerugian yang mungkin timbul. </a:t>
            </a:r>
            <a:endParaRPr lang="id-ID" sz="2000" dirty="0" smtClean="0"/>
          </a:p>
          <a:p>
            <a:pPr marL="708025" indent="-342900" algn="just">
              <a:buFont typeface="Wingdings" panose="05000000000000000000" pitchFamily="2" charset="2"/>
              <a:buChar char="§"/>
            </a:pPr>
            <a:r>
              <a:rPr lang="id-ID" sz="2000" dirty="0" smtClean="0"/>
              <a:t>Artinya</a:t>
            </a:r>
            <a:r>
              <a:rPr lang="id-ID" sz="2000" dirty="0"/>
              <a:t>, kemungkinan rugi tidak dihilangkan, akan tetapi sedapat mungkin diperkecil kemungkinan terjadinya. Misalnya, alarm penyemprot pemadam kebakaran otomatis dalam suatu perkantoran tidak menghilangkan kemungkinan terjadinya suatu </a:t>
            </a:r>
            <a:r>
              <a:rPr lang="id-ID" sz="2000" dirty="0" smtClean="0"/>
              <a:t>kebakaran</a:t>
            </a:r>
          </a:p>
        </p:txBody>
      </p:sp>
    </p:spTree>
    <p:extLst>
      <p:ext uri="{BB962C8B-B14F-4D97-AF65-F5344CB8AC3E}">
        <p14:creationId xmlns:p14="http://schemas.microsoft.com/office/powerpoint/2010/main" val="4199814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88640"/>
            <a:ext cx="8208912" cy="4528899"/>
          </a:xfrm>
          <a:prstGeom prst="roundRect">
            <a:avLst/>
          </a:prstGeom>
          <a:noFill/>
          <a:ln>
            <a:solidFill>
              <a:srgbClr val="FFFF00"/>
            </a:solidFill>
          </a:ln>
        </p:spPr>
        <p:txBody>
          <a:bodyPr wrap="square" rtlCol="0">
            <a:spAutoFit/>
          </a:bodyPr>
          <a:lstStyle/>
          <a:p>
            <a:pPr marL="457200" indent="-457200" algn="just">
              <a:buAutoNum type="arabicPeriod" startAt="3"/>
            </a:pPr>
            <a:r>
              <a:rPr lang="id-ID" sz="2000" b="1" dirty="0" smtClean="0">
                <a:solidFill>
                  <a:srgbClr val="FF9900"/>
                </a:solidFill>
              </a:rPr>
              <a:t>Retensi Risiko</a:t>
            </a:r>
          </a:p>
          <a:p>
            <a:pPr algn="just"/>
            <a:endParaRPr lang="id-ID" sz="2000" dirty="0"/>
          </a:p>
          <a:p>
            <a:pPr marL="708025" indent="-342900" algn="just">
              <a:buFont typeface="Wingdings" panose="05000000000000000000" pitchFamily="2" charset="2"/>
              <a:buChar char="§"/>
            </a:pPr>
            <a:r>
              <a:rPr lang="id-ID" sz="2000" dirty="0"/>
              <a:t>Retensi risiko atau risk retention merupakan cara yang paling umum dalam menangani masalah risiko. </a:t>
            </a:r>
            <a:endParaRPr lang="id-ID" sz="2000" dirty="0" smtClean="0"/>
          </a:p>
          <a:p>
            <a:pPr marL="708025" indent="-342900" algn="just">
              <a:buFont typeface="Wingdings" panose="05000000000000000000" pitchFamily="2" charset="2"/>
              <a:buChar char="§"/>
            </a:pPr>
            <a:r>
              <a:rPr lang="id-ID" sz="2000" dirty="0" smtClean="0"/>
              <a:t>Retensi </a:t>
            </a:r>
            <a:r>
              <a:rPr lang="id-ID" sz="2000" dirty="0"/>
              <a:t>risiko berarti kita tidak melakukan apa-apa terhadap risiko tersebut. </a:t>
            </a:r>
            <a:endParaRPr lang="id-ID" sz="2000" dirty="0" smtClean="0"/>
          </a:p>
          <a:p>
            <a:pPr marL="708025" indent="-342900" algn="just">
              <a:buFont typeface="Wingdings" panose="05000000000000000000" pitchFamily="2" charset="2"/>
              <a:buChar char="§"/>
            </a:pPr>
            <a:r>
              <a:rPr lang="id-ID" sz="2000" dirty="0" smtClean="0"/>
              <a:t>Kita </a:t>
            </a:r>
            <a:r>
              <a:rPr lang="id-ID" sz="2000" dirty="0"/>
              <a:t>menyadari bahwa kita memiliki risiko, tetapi diputuskan untuk tidak melakukan apa-apa terhadapnya. Ini adalah retensi risiko yang bersifat volunter. </a:t>
            </a:r>
            <a:endParaRPr lang="id-ID" sz="2000" dirty="0" smtClean="0"/>
          </a:p>
          <a:p>
            <a:pPr marL="708025" indent="-342900" algn="just">
              <a:buFont typeface="Wingdings" panose="05000000000000000000" pitchFamily="2" charset="2"/>
              <a:buChar char="§"/>
            </a:pPr>
            <a:r>
              <a:rPr lang="id-ID" sz="2000" dirty="0" smtClean="0"/>
              <a:t>Retensi </a:t>
            </a:r>
            <a:r>
              <a:rPr lang="id-ID" sz="2000" dirty="0"/>
              <a:t>risiko secara voluntary ini adalah risiko yang biasanya dapat menimbulkan kerugian yang relatif kecil secara finansial, atau bila ada peluang kerugian biasanya nilainya sangat kecil.</a:t>
            </a:r>
          </a:p>
          <a:p>
            <a:pPr algn="just"/>
            <a:r>
              <a:rPr lang="id-ID" sz="2000" dirty="0"/>
              <a:t> </a:t>
            </a:r>
          </a:p>
        </p:txBody>
      </p:sp>
    </p:spTree>
    <p:extLst>
      <p:ext uri="{BB962C8B-B14F-4D97-AF65-F5344CB8AC3E}">
        <p14:creationId xmlns:p14="http://schemas.microsoft.com/office/powerpoint/2010/main" val="955362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76672"/>
            <a:ext cx="8136904" cy="4971574"/>
          </a:xfrm>
          <a:prstGeom prst="roundRect">
            <a:avLst/>
          </a:prstGeom>
          <a:noFill/>
          <a:ln>
            <a:solidFill>
              <a:srgbClr val="FFFF00"/>
            </a:solidFill>
          </a:ln>
        </p:spPr>
        <p:txBody>
          <a:bodyPr wrap="square" rtlCol="0">
            <a:spAutoFit/>
          </a:bodyPr>
          <a:lstStyle/>
          <a:p>
            <a:pPr marL="365125" indent="-365125" algn="just"/>
            <a:r>
              <a:rPr lang="id-ID" sz="2200" b="1" dirty="0" smtClean="0">
                <a:solidFill>
                  <a:srgbClr val="92D050"/>
                </a:solidFill>
              </a:rPr>
              <a:t>4. 	Membagi Risiko</a:t>
            </a:r>
          </a:p>
          <a:p>
            <a:pPr algn="just"/>
            <a:endParaRPr lang="id-ID" sz="2200" dirty="0" smtClean="0"/>
          </a:p>
          <a:p>
            <a:pPr marL="650875" indent="-285750" algn="just">
              <a:buFont typeface="Wingdings" panose="05000000000000000000" pitchFamily="2" charset="2"/>
              <a:buChar char="§"/>
            </a:pPr>
            <a:r>
              <a:rPr lang="id-ID" sz="2200" dirty="0" smtClean="0"/>
              <a:t>Kadang-kadang, bila suatu risiko tidak dapat dihindari, dan retensi akan memberikan peluang kerugian yang amat besar, kita dapat memilih risk sharing atau membagi risiko sebagai salah satu cara menangani risiko. </a:t>
            </a:r>
          </a:p>
          <a:p>
            <a:pPr marL="650875" indent="-285750" algn="just">
              <a:buFont typeface="Wingdings" panose="05000000000000000000" pitchFamily="2" charset="2"/>
              <a:buChar char="§"/>
            </a:pPr>
            <a:r>
              <a:rPr lang="id-ID" sz="2200" dirty="0" smtClean="0"/>
              <a:t>Dengan membagi risiko dengan pihak-pihak lain, maka potensi kerugian dapat dibagi dengan pihak yang bersangkutan. </a:t>
            </a:r>
          </a:p>
          <a:p>
            <a:pPr marL="650875" indent="-285750" algn="just">
              <a:buFont typeface="Wingdings" panose="05000000000000000000" pitchFamily="2" charset="2"/>
              <a:buChar char="§"/>
            </a:pPr>
            <a:r>
              <a:rPr lang="id-ID" sz="2200" dirty="0" smtClean="0"/>
              <a:t>Contoh, seseorang merencanakan membuka usaha bengkel, tetapi ia masih ragu atau takut menggunakan seluruh modalnya ke dalam bidang usaha tersebut, yaitu khawatir seandainya tei jadi kegagalan atau tidak laku. Untuk itu, ia mengajak orang lain yang akan melakukan bisnis serupa untuk bekerja sama.</a:t>
            </a:r>
          </a:p>
        </p:txBody>
      </p:sp>
    </p:spTree>
    <p:extLst>
      <p:ext uri="{BB962C8B-B14F-4D97-AF65-F5344CB8AC3E}">
        <p14:creationId xmlns:p14="http://schemas.microsoft.com/office/powerpoint/2010/main" val="1810881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692696"/>
            <a:ext cx="7560840" cy="4597003"/>
          </a:xfrm>
          <a:prstGeom prst="roundRect">
            <a:avLst/>
          </a:prstGeom>
          <a:noFill/>
          <a:ln>
            <a:solidFill>
              <a:srgbClr val="FFFF00"/>
            </a:solidFill>
          </a:ln>
        </p:spPr>
        <p:txBody>
          <a:bodyPr wrap="square" rtlCol="0">
            <a:spAutoFit/>
          </a:bodyPr>
          <a:lstStyle/>
          <a:p>
            <a:pPr marL="365125" indent="-365125"/>
            <a:r>
              <a:rPr lang="id-ID" sz="2400" b="1" dirty="0">
                <a:solidFill>
                  <a:srgbClr val="FFFF00"/>
                </a:solidFill>
              </a:rPr>
              <a:t>5. </a:t>
            </a:r>
            <a:r>
              <a:rPr lang="id-ID" sz="2400" b="1" dirty="0" smtClean="0">
                <a:solidFill>
                  <a:srgbClr val="FFFF00"/>
                </a:solidFill>
              </a:rPr>
              <a:t>	Mentransfer </a:t>
            </a:r>
            <a:r>
              <a:rPr lang="id-ID" sz="2400" b="1" dirty="0">
                <a:solidFill>
                  <a:srgbClr val="FFFF00"/>
                </a:solidFill>
              </a:rPr>
              <a:t>Risiko</a:t>
            </a:r>
            <a:endParaRPr lang="id-ID" sz="2400" dirty="0">
              <a:solidFill>
                <a:srgbClr val="FFFF00"/>
              </a:solidFill>
            </a:endParaRPr>
          </a:p>
          <a:p>
            <a:endParaRPr lang="id-ID" sz="2400" dirty="0" smtClean="0"/>
          </a:p>
          <a:p>
            <a:pPr marL="708025" indent="-342900" algn="just">
              <a:buFont typeface="Wingdings" panose="05000000000000000000" pitchFamily="2" charset="2"/>
              <a:buChar char="§"/>
            </a:pPr>
            <a:r>
              <a:rPr lang="id-ID" sz="2400" dirty="0" smtClean="0"/>
              <a:t>Cara </a:t>
            </a:r>
            <a:r>
              <a:rPr lang="id-ID" sz="2400" dirty="0"/>
              <a:t>penanganan risiko terakhir ini adalah yang paling dekat kaitannya dengan asuransi, yaitu melakukan transfer risiko atau risk transfer. </a:t>
            </a:r>
            <a:endParaRPr lang="id-ID" sz="2400" dirty="0" smtClean="0"/>
          </a:p>
          <a:p>
            <a:pPr marL="708025" indent="-342900" algn="just">
              <a:buFont typeface="Wingdings" panose="05000000000000000000" pitchFamily="2" charset="2"/>
              <a:buChar char="§"/>
            </a:pPr>
            <a:r>
              <a:rPr lang="id-ID" sz="2400" dirty="0" smtClean="0"/>
              <a:t>Transfer </a:t>
            </a:r>
            <a:r>
              <a:rPr lang="id-ID" sz="2400" dirty="0"/>
              <a:t>risiko berarti memindahkan risiko kerugian kepada pihak lain, biasanya kepada perusahaan asuransi yang bersedia dan mampu memikul beban risiko. </a:t>
            </a:r>
            <a:endParaRPr lang="id-ID" sz="2400" dirty="0" smtClean="0"/>
          </a:p>
          <a:p>
            <a:pPr marL="708025" indent="-342900" algn="just">
              <a:buFont typeface="Wingdings" panose="05000000000000000000" pitchFamily="2" charset="2"/>
              <a:buChar char="§"/>
            </a:pPr>
            <a:r>
              <a:rPr lang="id-ID" sz="2400" dirty="0" smtClean="0"/>
              <a:t>Pengalihan </a:t>
            </a:r>
            <a:r>
              <a:rPr lang="id-ID" sz="2400" dirty="0"/>
              <a:t>atau pemindahan tersebut dapat berupa risiko spekulatif maupun risiko murni. </a:t>
            </a:r>
          </a:p>
        </p:txBody>
      </p:sp>
    </p:spTree>
    <p:extLst>
      <p:ext uri="{BB962C8B-B14F-4D97-AF65-F5344CB8AC3E}">
        <p14:creationId xmlns:p14="http://schemas.microsoft.com/office/powerpoint/2010/main" val="31119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8208912" cy="4971574"/>
          </a:xfrm>
          <a:prstGeom prst="roundRect">
            <a:avLst/>
          </a:prstGeom>
          <a:noFill/>
          <a:ln>
            <a:solidFill>
              <a:srgbClr val="FFFF00"/>
            </a:solidFill>
          </a:ln>
        </p:spPr>
        <p:txBody>
          <a:bodyPr wrap="square" rtlCol="0">
            <a:spAutoFit/>
          </a:bodyPr>
          <a:lstStyle/>
          <a:p>
            <a:r>
              <a:rPr lang="id-ID" sz="2200" b="1" dirty="0"/>
              <a:t> </a:t>
            </a:r>
            <a:endParaRPr lang="id-ID" sz="2200" dirty="0"/>
          </a:p>
          <a:p>
            <a:r>
              <a:rPr lang="id-ID" sz="2200" b="1" dirty="0">
                <a:solidFill>
                  <a:srgbClr val="FF0000"/>
                </a:solidFill>
              </a:rPr>
              <a:t>CIRI – CIRI RISIKO YANG DAPAT DIASURANSIKAN</a:t>
            </a:r>
            <a:r>
              <a:rPr lang="id-ID" sz="2200" dirty="0">
                <a:solidFill>
                  <a:srgbClr val="FF0000"/>
                </a:solidFill>
              </a:rPr>
              <a:t> </a:t>
            </a:r>
            <a:endParaRPr lang="id-ID" sz="2200" dirty="0" smtClean="0">
              <a:solidFill>
                <a:srgbClr val="FF0000"/>
              </a:solidFill>
            </a:endParaRPr>
          </a:p>
          <a:p>
            <a:r>
              <a:rPr lang="id-ID" sz="2200" dirty="0" smtClean="0"/>
              <a:t>antara </a:t>
            </a:r>
            <a:r>
              <a:rPr lang="id-ID" sz="2200" dirty="0"/>
              <a:t>lain : </a:t>
            </a:r>
          </a:p>
          <a:p>
            <a:endParaRPr lang="id-ID" sz="2200" dirty="0" smtClean="0"/>
          </a:p>
          <a:p>
            <a:r>
              <a:rPr lang="id-ID" sz="2200" dirty="0" smtClean="0"/>
              <a:t>Risiko </a:t>
            </a:r>
            <a:r>
              <a:rPr lang="id-ID" sz="2200" dirty="0"/>
              <a:t>tersebut harus memenuhi hal-hal </a:t>
            </a:r>
            <a:r>
              <a:rPr lang="id-ID" sz="2200" dirty="0" smtClean="0"/>
              <a:t>berikut :</a:t>
            </a:r>
            <a:endParaRPr lang="id-ID" sz="2200" dirty="0"/>
          </a:p>
          <a:p>
            <a:pPr lvl="0"/>
            <a:endParaRPr lang="id-ID" sz="2200" dirty="0" smtClean="0"/>
          </a:p>
          <a:p>
            <a:pPr marL="342900" lvl="0" indent="-342900">
              <a:buBlip>
                <a:blip r:embed="rId2"/>
              </a:buBlip>
            </a:pPr>
            <a:r>
              <a:rPr lang="id-ID" sz="2200" dirty="0" smtClean="0"/>
              <a:t>Dapat </a:t>
            </a:r>
            <a:r>
              <a:rPr lang="id-ID" sz="2200" dirty="0"/>
              <a:t>dinilai dengan uang.</a:t>
            </a:r>
          </a:p>
          <a:p>
            <a:pPr marL="342900" lvl="0" indent="-342900">
              <a:buBlip>
                <a:blip r:embed="rId2"/>
              </a:buBlip>
            </a:pPr>
            <a:r>
              <a:rPr lang="id-ID" sz="2200" dirty="0"/>
              <a:t>Serupa dan dalam jumlah yang memadai.</a:t>
            </a:r>
          </a:p>
          <a:p>
            <a:pPr marL="342900" lvl="0" indent="-342900">
              <a:buBlip>
                <a:blip r:embed="rId2"/>
              </a:buBlip>
            </a:pPr>
            <a:r>
              <a:rPr lang="id-ID" sz="2200" dirty="0"/>
              <a:t>Harus bersifat murni.</a:t>
            </a:r>
          </a:p>
          <a:p>
            <a:pPr marL="342900" lvl="0" indent="-342900">
              <a:buBlip>
                <a:blip r:embed="rId2"/>
              </a:buBlip>
            </a:pPr>
            <a:r>
              <a:rPr lang="id-ID" sz="2200" dirty="0"/>
              <a:t>Kerugian terjadi dengan kebetulan dan tidak direncanakan.</a:t>
            </a:r>
          </a:p>
          <a:p>
            <a:pPr marL="342900" lvl="0" indent="-342900">
              <a:buBlip>
                <a:blip r:embed="rId2"/>
              </a:buBlip>
            </a:pPr>
            <a:r>
              <a:rPr lang="id-ID" sz="2200" dirty="0"/>
              <a:t>Tidak bertentangan dengan kepentingan umum.</a:t>
            </a:r>
          </a:p>
          <a:p>
            <a:pPr marL="342900" lvl="0" indent="-342900">
              <a:buBlip>
                <a:blip r:embed="rId2"/>
              </a:buBlip>
            </a:pPr>
            <a:r>
              <a:rPr lang="id-ID" sz="2200" dirty="0"/>
              <a:t>Premi asuransi yang dikenakan cukup wajar.</a:t>
            </a:r>
          </a:p>
          <a:p>
            <a:pPr marL="342900" lvl="0" indent="-342900">
              <a:buBlip>
                <a:blip r:embed="rId2"/>
              </a:buBlip>
            </a:pPr>
            <a:r>
              <a:rPr lang="id-ID" sz="2200" dirty="0"/>
              <a:t>Pihak yang mengasuransikan harus memiliki insurable interest</a:t>
            </a:r>
            <a:r>
              <a:rPr lang="id-ID" sz="2200" dirty="0" smtClean="0"/>
              <a:t>.</a:t>
            </a:r>
            <a:endParaRPr lang="id-ID" sz="2200" dirty="0"/>
          </a:p>
        </p:txBody>
      </p:sp>
    </p:spTree>
    <p:extLst>
      <p:ext uri="{BB962C8B-B14F-4D97-AF65-F5344CB8AC3E}">
        <p14:creationId xmlns:p14="http://schemas.microsoft.com/office/powerpoint/2010/main" val="401227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76672"/>
            <a:ext cx="8496944" cy="6299597"/>
          </a:xfrm>
          <a:prstGeom prst="roundRect">
            <a:avLst/>
          </a:prstGeom>
          <a:noFill/>
          <a:ln>
            <a:solidFill>
              <a:srgbClr val="FFFF00"/>
            </a:solidFill>
          </a:ln>
        </p:spPr>
        <p:txBody>
          <a:bodyPr wrap="square" rtlCol="0">
            <a:spAutoFit/>
          </a:bodyPr>
          <a:lstStyle/>
          <a:p>
            <a:pPr algn="just"/>
            <a:r>
              <a:rPr lang="id-ID" sz="2800" b="1" dirty="0" smtClean="0">
                <a:solidFill>
                  <a:srgbClr val="FFFF00"/>
                </a:solidFill>
              </a:rPr>
              <a:t>PRINSIP ASURANSI</a:t>
            </a:r>
          </a:p>
          <a:p>
            <a:pPr algn="just"/>
            <a:endParaRPr lang="id-ID" sz="2800" dirty="0"/>
          </a:p>
          <a:p>
            <a:pPr algn="just"/>
            <a:r>
              <a:rPr lang="id-ID" sz="2800" dirty="0"/>
              <a:t>Prinsip-prinsip asuransi atau kadang-kadang disebut sebagai doktrin asuransi, meliputi hal-hal sebagai </a:t>
            </a:r>
            <a:r>
              <a:rPr lang="id-ID" sz="2800" dirty="0" smtClean="0"/>
              <a:t>berikut :</a:t>
            </a:r>
            <a:endParaRPr lang="id-ID" sz="2800" dirty="0"/>
          </a:p>
          <a:p>
            <a:pPr marL="534988" indent="-534988" algn="just"/>
            <a:r>
              <a:rPr lang="id-ID" sz="2800" dirty="0">
                <a:solidFill>
                  <a:srgbClr val="92D050"/>
                </a:solidFill>
              </a:rPr>
              <a:t>1.  </a:t>
            </a:r>
            <a:r>
              <a:rPr lang="id-ID" sz="2800" dirty="0" smtClean="0">
                <a:solidFill>
                  <a:srgbClr val="92D050"/>
                </a:solidFill>
              </a:rPr>
              <a:t>	Insurable </a:t>
            </a:r>
            <a:r>
              <a:rPr lang="id-ID" sz="2800" dirty="0">
                <a:solidFill>
                  <a:srgbClr val="92D050"/>
                </a:solidFill>
              </a:rPr>
              <a:t>interest.</a:t>
            </a:r>
          </a:p>
          <a:p>
            <a:pPr marL="534988" indent="-534988" algn="just"/>
            <a:r>
              <a:rPr lang="id-ID" sz="2800" dirty="0">
                <a:solidFill>
                  <a:srgbClr val="92D050"/>
                </a:solidFill>
              </a:rPr>
              <a:t>2.  </a:t>
            </a:r>
            <a:r>
              <a:rPr lang="id-ID" sz="2800" dirty="0" smtClean="0">
                <a:solidFill>
                  <a:srgbClr val="92D050"/>
                </a:solidFill>
              </a:rPr>
              <a:t>	Utmost </a:t>
            </a:r>
            <a:r>
              <a:rPr lang="id-ID" sz="2800" dirty="0">
                <a:solidFill>
                  <a:srgbClr val="92D050"/>
                </a:solidFill>
              </a:rPr>
              <a:t>good faith. </a:t>
            </a:r>
          </a:p>
          <a:p>
            <a:pPr marL="534988" indent="-534988" algn="just"/>
            <a:r>
              <a:rPr lang="id-ID" sz="2800" dirty="0">
                <a:solidFill>
                  <a:srgbClr val="92D050"/>
                </a:solidFill>
              </a:rPr>
              <a:t>3.  </a:t>
            </a:r>
            <a:r>
              <a:rPr lang="id-ID" sz="2800" dirty="0" smtClean="0">
                <a:solidFill>
                  <a:srgbClr val="92D050"/>
                </a:solidFill>
              </a:rPr>
              <a:t>	Indemnity</a:t>
            </a:r>
            <a:endParaRPr lang="id-ID" sz="2800" dirty="0">
              <a:solidFill>
                <a:srgbClr val="92D050"/>
              </a:solidFill>
            </a:endParaRPr>
          </a:p>
          <a:p>
            <a:pPr marL="534988" indent="-534988" algn="just"/>
            <a:r>
              <a:rPr lang="id-ID" sz="2800" dirty="0">
                <a:solidFill>
                  <a:srgbClr val="92D050"/>
                </a:solidFill>
              </a:rPr>
              <a:t>4.  </a:t>
            </a:r>
            <a:r>
              <a:rPr lang="id-ID" sz="2800" dirty="0" smtClean="0">
                <a:solidFill>
                  <a:srgbClr val="92D050"/>
                </a:solidFill>
              </a:rPr>
              <a:t>	Proximate </a:t>
            </a:r>
            <a:r>
              <a:rPr lang="id-ID" sz="2800" dirty="0">
                <a:solidFill>
                  <a:srgbClr val="92D050"/>
                </a:solidFill>
              </a:rPr>
              <a:t>cause.</a:t>
            </a:r>
          </a:p>
          <a:p>
            <a:pPr marL="534988" indent="-534988" algn="just"/>
            <a:r>
              <a:rPr lang="id-ID" sz="2800" dirty="0">
                <a:solidFill>
                  <a:srgbClr val="92D050"/>
                </a:solidFill>
              </a:rPr>
              <a:t>5.  </a:t>
            </a:r>
            <a:r>
              <a:rPr lang="id-ID" sz="2800" dirty="0" smtClean="0">
                <a:solidFill>
                  <a:srgbClr val="92D050"/>
                </a:solidFill>
              </a:rPr>
              <a:t>	Subrogation </a:t>
            </a:r>
            <a:r>
              <a:rPr lang="id-ID" sz="2800" dirty="0">
                <a:solidFill>
                  <a:srgbClr val="92D050"/>
                </a:solidFill>
              </a:rPr>
              <a:t>and contribution</a:t>
            </a:r>
            <a:r>
              <a:rPr lang="id-ID" sz="2800" dirty="0">
                <a:solidFill>
                  <a:srgbClr val="00B050"/>
                </a:solidFill>
              </a:rPr>
              <a:t>.</a:t>
            </a:r>
          </a:p>
          <a:p>
            <a:pPr algn="just"/>
            <a:endParaRPr lang="id-ID" sz="2800" dirty="0" smtClean="0"/>
          </a:p>
          <a:p>
            <a:pPr algn="just"/>
            <a:r>
              <a:rPr lang="id-ID" sz="2800" dirty="0" smtClean="0"/>
              <a:t>Kelima </a:t>
            </a:r>
            <a:r>
              <a:rPr lang="id-ID" sz="2800" dirty="0"/>
              <a:t>prinsip dasar itu disebut pula dengan doktrin asuransi. </a:t>
            </a:r>
          </a:p>
        </p:txBody>
      </p:sp>
    </p:spTree>
    <p:extLst>
      <p:ext uri="{BB962C8B-B14F-4D97-AF65-F5344CB8AC3E}">
        <p14:creationId xmlns:p14="http://schemas.microsoft.com/office/powerpoint/2010/main" val="1208257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548680"/>
            <a:ext cx="7992888" cy="5550456"/>
          </a:xfrm>
          <a:prstGeom prst="roundRect">
            <a:avLst/>
          </a:prstGeom>
          <a:noFill/>
          <a:ln>
            <a:solidFill>
              <a:srgbClr val="FFFF00"/>
            </a:solidFill>
          </a:ln>
        </p:spPr>
        <p:txBody>
          <a:bodyPr wrap="square" rtlCol="0">
            <a:spAutoFit/>
          </a:bodyPr>
          <a:lstStyle/>
          <a:p>
            <a:pPr marL="365125" indent="-365125"/>
            <a:r>
              <a:rPr lang="id-ID" sz="2000" b="1" dirty="0">
                <a:solidFill>
                  <a:srgbClr val="FFFF00"/>
                </a:solidFill>
              </a:rPr>
              <a:t>1. </a:t>
            </a:r>
            <a:r>
              <a:rPr lang="id-ID" sz="2000" b="1" dirty="0" smtClean="0">
                <a:solidFill>
                  <a:srgbClr val="FFFF00"/>
                </a:solidFill>
              </a:rPr>
              <a:t>	INSURABLE INTERST</a:t>
            </a:r>
            <a:endParaRPr lang="id-ID" sz="2000" b="1" dirty="0">
              <a:solidFill>
                <a:srgbClr val="FFFF00"/>
              </a:solidFill>
            </a:endParaRPr>
          </a:p>
          <a:p>
            <a:endParaRPr lang="id-ID" sz="2000" dirty="0" smtClean="0"/>
          </a:p>
          <a:p>
            <a:pPr marL="708025" indent="-342900" algn="just">
              <a:buFont typeface="Wingdings" panose="05000000000000000000" pitchFamily="2" charset="2"/>
              <a:buChar char="§"/>
            </a:pPr>
            <a:r>
              <a:rPr lang="id-ID" sz="2000" dirty="0" smtClean="0"/>
              <a:t>Insurable </a:t>
            </a:r>
            <a:r>
              <a:rPr lang="id-ID" sz="2000" dirty="0"/>
              <a:t>interest pada prinsipnya merupakan hak berdasarkan hukum untuk mempertanggung­kan suatu risiko yang berkaitan dengan keuangan, yang diakui sah secara hukum antara tertanggung dan sesuatu yang dipertanggungkan. </a:t>
            </a:r>
            <a:endParaRPr lang="id-ID" sz="2000" dirty="0" smtClean="0"/>
          </a:p>
          <a:p>
            <a:pPr marL="708025" indent="-342900" algn="just">
              <a:buFont typeface="Wingdings" panose="05000000000000000000" pitchFamily="2" charset="2"/>
              <a:buChar char="§"/>
            </a:pPr>
            <a:r>
              <a:rPr lang="id-ID" sz="2000" dirty="0" smtClean="0"/>
              <a:t>Masalah </a:t>
            </a:r>
            <a:r>
              <a:rPr lang="id-ID" sz="2000" dirty="0"/>
              <a:t>insurable interest merupakan prinsip yang paling fundamental karena menyangkut bentuk atau rupa pertanggungan yang dijamin dalam suatu kontrak </a:t>
            </a:r>
            <a:r>
              <a:rPr lang="id-ID" sz="2000" dirty="0" smtClean="0"/>
              <a:t>asuransi.</a:t>
            </a:r>
          </a:p>
          <a:p>
            <a:pPr marL="708025" indent="-342900" algn="just">
              <a:buFont typeface="Wingdings" panose="05000000000000000000" pitchFamily="2" charset="2"/>
              <a:buChar char="§"/>
            </a:pPr>
            <a:r>
              <a:rPr lang="id-ID" sz="2000" dirty="0" smtClean="0"/>
              <a:t>Sesuatu </a:t>
            </a:r>
            <a:r>
              <a:rPr lang="id-ID" sz="2000" dirty="0"/>
              <a:t>yang dipertanggungkan tersebut dapat berupa benda, harta, atau suatu kejadian yang dapat me­nimbulkan hak dan kewajiban keuangan secara hukum. </a:t>
            </a:r>
            <a:endParaRPr lang="id-ID" sz="2000" dirty="0" smtClean="0"/>
          </a:p>
          <a:p>
            <a:pPr marL="708025" indent="-342900" algn="just">
              <a:buFont typeface="Wingdings" panose="05000000000000000000" pitchFamily="2" charset="2"/>
              <a:buChar char="§"/>
            </a:pPr>
            <a:r>
              <a:rPr lang="id-ID" sz="2000" dirty="0" smtClean="0"/>
              <a:t>Dalam </a:t>
            </a:r>
            <a:r>
              <a:rPr lang="id-ID" sz="2000" dirty="0"/>
              <a:t>prinsip ini, yang perlu diperhatikan adalah pada dasarnya sesuatu yang dipertanggungkan itu semata-mata menyangkut kepentingan yang menimbulkan kerugian keuangan tertanggung atas sesuatu yang dipertanggungkan tersebut</a:t>
            </a:r>
            <a:r>
              <a:rPr lang="id-ID" sz="2000" dirty="0" smtClean="0"/>
              <a:t>.</a:t>
            </a:r>
          </a:p>
        </p:txBody>
      </p:sp>
    </p:spTree>
    <p:extLst>
      <p:ext uri="{BB962C8B-B14F-4D97-AF65-F5344CB8AC3E}">
        <p14:creationId xmlns:p14="http://schemas.microsoft.com/office/powerpoint/2010/main" val="1581471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76672"/>
            <a:ext cx="7992888" cy="6095286"/>
          </a:xfrm>
          <a:prstGeom prst="roundRect">
            <a:avLst/>
          </a:prstGeom>
          <a:noFill/>
          <a:ln>
            <a:solidFill>
              <a:srgbClr val="FFFF00"/>
            </a:solidFill>
          </a:ln>
        </p:spPr>
        <p:txBody>
          <a:bodyPr wrap="square" rtlCol="0">
            <a:spAutoFit/>
          </a:bodyPr>
          <a:lstStyle/>
          <a:p>
            <a:pPr algn="just"/>
            <a:r>
              <a:rPr lang="id-ID" sz="2200" b="1" dirty="0">
                <a:solidFill>
                  <a:srgbClr val="FFC000"/>
                </a:solidFill>
              </a:rPr>
              <a:t>Unsur-unsur Insurable Interest</a:t>
            </a:r>
          </a:p>
          <a:p>
            <a:pPr algn="just"/>
            <a:endParaRPr lang="id-ID" sz="2200" dirty="0" smtClean="0"/>
          </a:p>
          <a:p>
            <a:pPr algn="just"/>
            <a:r>
              <a:rPr lang="id-ID" sz="2200" dirty="0" smtClean="0"/>
              <a:t>Unsur-unsur </a:t>
            </a:r>
            <a:r>
              <a:rPr lang="id-ID" sz="2200" dirty="0"/>
              <a:t>yang terkandung dalam prinsip insurable interest </a:t>
            </a:r>
            <a:r>
              <a:rPr lang="id-ID" sz="2200" dirty="0" smtClean="0"/>
              <a:t>meliputi :</a:t>
            </a:r>
          </a:p>
          <a:p>
            <a:pPr algn="just"/>
            <a:endParaRPr lang="id-ID" sz="2200" dirty="0"/>
          </a:p>
          <a:p>
            <a:pPr marL="342900" lvl="0" indent="-342900" algn="just">
              <a:buFont typeface="Wingdings" panose="05000000000000000000" pitchFamily="2" charset="2"/>
              <a:buChar char="§"/>
            </a:pPr>
            <a:r>
              <a:rPr lang="pt-BR" sz="2200" dirty="0"/>
              <a:t>Harus berupa suatu harta, hak, kepentingan, jiwa, atau tanggung gugat.</a:t>
            </a:r>
            <a:endParaRPr lang="id-ID" sz="2200" dirty="0"/>
          </a:p>
          <a:p>
            <a:pPr marL="342900" lvl="0" indent="-342900" algn="just">
              <a:buFont typeface="Wingdings" panose="05000000000000000000" pitchFamily="2" charset="2"/>
              <a:buChar char="§"/>
            </a:pPr>
            <a:r>
              <a:rPr lang="id-ID" sz="2200" dirty="0"/>
              <a:t>Keadaan pada butir a harus merupakan sesuatu yang dapat dipertanggungkan (subject matter of insurance).</a:t>
            </a:r>
          </a:p>
          <a:p>
            <a:pPr marL="342900" lvl="0" indent="-342900" algn="just">
              <a:buFont typeface="Wingdings" panose="05000000000000000000" pitchFamily="2" charset="2"/>
              <a:buChar char="§"/>
            </a:pPr>
            <a:r>
              <a:rPr lang="id-ID" sz="2200" dirty="0"/>
              <a:t>Tertanggung harus memiliki hubungan hukum dengan sesuatu yang dapat dipertanggungkan. Di mana pihak tertanggung memperoleh manfaat dari tidak terjadinya peristiwa kerusakan dan menderita kenigian bila yang dipertanggungkan mengalami kerusakan.</a:t>
            </a:r>
          </a:p>
          <a:p>
            <a:pPr marL="342900" lvl="0" indent="-342900" algn="just">
              <a:buFont typeface="Wingdings" panose="05000000000000000000" pitchFamily="2" charset="2"/>
              <a:buChar char="§"/>
            </a:pPr>
            <a:r>
              <a:rPr lang="id-ID" sz="2200" dirty="0"/>
              <a:t>Antara pihak tertanggung dan sesuatu yang dipertanggungkan harus memiliki hubungan sah menurut hukum</a:t>
            </a:r>
            <a:r>
              <a:rPr lang="id-ID" sz="2200" dirty="0" smtClean="0"/>
              <a:t>.</a:t>
            </a:r>
            <a:endParaRPr lang="id-ID" sz="2200" dirty="0"/>
          </a:p>
        </p:txBody>
      </p:sp>
    </p:spTree>
    <p:extLst>
      <p:ext uri="{BB962C8B-B14F-4D97-AF65-F5344CB8AC3E}">
        <p14:creationId xmlns:p14="http://schemas.microsoft.com/office/powerpoint/2010/main" val="3268775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243408"/>
            <a:ext cx="9036496" cy="7400746"/>
          </a:xfrm>
          <a:prstGeom prst="ellipse">
            <a:avLst/>
          </a:prstGeom>
          <a:noFill/>
          <a:ln w="38100">
            <a:solidFill>
              <a:srgbClr val="7030A0"/>
            </a:solidFill>
          </a:ln>
        </p:spPr>
        <p:txBody>
          <a:bodyPr wrap="square" rtlCol="0">
            <a:spAutoFit/>
          </a:bodyPr>
          <a:lstStyle/>
          <a:p>
            <a:pPr algn="ctr"/>
            <a:r>
              <a:rPr lang="id-ID" sz="2400" b="1" dirty="0" smtClean="0">
                <a:solidFill>
                  <a:srgbClr val="FFFF00"/>
                </a:solidFill>
              </a:rPr>
              <a:t>PENGERTIAN</a:t>
            </a:r>
          </a:p>
          <a:p>
            <a:pPr algn="ctr"/>
            <a:r>
              <a:rPr lang="id-ID" sz="2400" b="1" dirty="0" smtClean="0"/>
              <a:t>Asuransi </a:t>
            </a:r>
            <a:r>
              <a:rPr lang="id-ID" sz="2400" b="1" dirty="0"/>
              <a:t>atau pertanggungan adalah perjanjian antara dua pihak atau lebih, dengan mana pihak penanggung mengikatkan diri kepada tertanggung, dengan menerima premi asuransi, untuk memberikan penggantian kepada tertanggung karena kerugian, kerusakan, atau kehilangan keuntungan yang diharapkan, atau tanggung jawab hukum kepada pihak ketiga yang nnrngkin akan diderita tertanggung, yang timbul dari suatu peristiwa yang tidak pasti, atau untuk memberikan suatu pembayaran yang didasarkan atas meninggal atau hidupnya seseorang yang dipertanggungkan</a:t>
            </a:r>
            <a:r>
              <a:rPr lang="id-ID" sz="2400" b="1" dirty="0" smtClean="0"/>
              <a:t>.</a:t>
            </a:r>
            <a:endParaRPr lang="id-ID" sz="2400" b="1" dirty="0"/>
          </a:p>
        </p:txBody>
      </p:sp>
    </p:spTree>
    <p:extLst>
      <p:ext uri="{BB962C8B-B14F-4D97-AF65-F5344CB8AC3E}">
        <p14:creationId xmlns:p14="http://schemas.microsoft.com/office/powerpoint/2010/main" val="3976070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064896" cy="5822871"/>
          </a:xfrm>
          <a:prstGeom prst="roundRect">
            <a:avLst/>
          </a:prstGeom>
          <a:noFill/>
          <a:ln>
            <a:solidFill>
              <a:srgbClr val="FFFF00"/>
            </a:solidFill>
          </a:ln>
        </p:spPr>
        <p:txBody>
          <a:bodyPr wrap="square" rtlCol="0">
            <a:spAutoFit/>
          </a:bodyPr>
          <a:lstStyle/>
          <a:p>
            <a:pPr marL="365125" indent="-365125" algn="just"/>
            <a:r>
              <a:rPr lang="id-ID" sz="2400" b="1" dirty="0">
                <a:solidFill>
                  <a:srgbClr val="FFC000"/>
                </a:solidFill>
              </a:rPr>
              <a:t>2. </a:t>
            </a:r>
            <a:r>
              <a:rPr lang="id-ID" sz="2400" b="1" dirty="0" smtClean="0">
                <a:solidFill>
                  <a:srgbClr val="FFC000"/>
                </a:solidFill>
              </a:rPr>
              <a:t>	UTMOST GOOD FAITH</a:t>
            </a:r>
            <a:endParaRPr lang="id-ID" sz="2400" b="1" dirty="0">
              <a:solidFill>
                <a:srgbClr val="FFC000"/>
              </a:solidFill>
            </a:endParaRPr>
          </a:p>
          <a:p>
            <a:pPr algn="just"/>
            <a:endParaRPr lang="id-ID" sz="2400" dirty="0" smtClean="0"/>
          </a:p>
          <a:p>
            <a:pPr marL="793750" indent="-342900" algn="just">
              <a:buFont typeface="Wingdings" panose="05000000000000000000" pitchFamily="2" charset="2"/>
              <a:buChar char="§"/>
            </a:pPr>
            <a:r>
              <a:rPr lang="id-ID" sz="2400" dirty="0" smtClean="0"/>
              <a:t>Terjemahan </a:t>
            </a:r>
            <a:r>
              <a:rPr lang="id-ID" sz="2400" dirty="0"/>
              <a:t>bebas prinsip utmostgoodfaith ini adalah "iktikad baik". </a:t>
            </a:r>
            <a:endParaRPr lang="id-ID" sz="2400" dirty="0" smtClean="0"/>
          </a:p>
          <a:p>
            <a:pPr marL="793750" indent="-342900" algn="just">
              <a:buFont typeface="Wingdings" panose="05000000000000000000" pitchFamily="2" charset="2"/>
              <a:buChar char="§"/>
            </a:pPr>
            <a:r>
              <a:rPr lang="id-ID" sz="2400" dirty="0" smtClean="0"/>
              <a:t>Maksudnya</a:t>
            </a:r>
            <a:r>
              <a:rPr lang="id-ID" sz="2400" dirty="0"/>
              <a:t>, dalam menetapkan suatu kontrak atau persetujuan, harus dilakukan dengan iktikad </a:t>
            </a:r>
            <a:r>
              <a:rPr lang="id-ID" sz="2400" dirty="0" smtClean="0"/>
              <a:t>baik.</a:t>
            </a:r>
          </a:p>
          <a:p>
            <a:pPr marL="793750" indent="-342900" algn="just">
              <a:buFont typeface="Wingdings" panose="05000000000000000000" pitchFamily="2" charset="2"/>
              <a:buChar char="§"/>
            </a:pPr>
            <a:r>
              <a:rPr lang="id-ID" sz="2400" dirty="0" smtClean="0"/>
              <a:t>Tertanggung </a:t>
            </a:r>
            <a:r>
              <a:rPr lang="id-ID" sz="2400" dirty="0"/>
              <a:t>dan penanggung tidak diperbolehkan menyembunyikan suatu fakta yang dapat menyebabkan timbulnya kerugian bagi pihak lain. Prinsip iktikad baik ini sebenarnya dapat berlaku umum pada setiap perjanjian atau persetujuan. </a:t>
            </a:r>
            <a:endParaRPr lang="id-ID" sz="2400" dirty="0" smtClean="0"/>
          </a:p>
          <a:p>
            <a:pPr marL="793750" indent="-342900" algn="just">
              <a:buFont typeface="Wingdings" panose="05000000000000000000" pitchFamily="2" charset="2"/>
              <a:buChar char="§"/>
            </a:pPr>
            <a:r>
              <a:rPr lang="id-ID" sz="2400" dirty="0" smtClean="0"/>
              <a:t>Kewajiban </a:t>
            </a:r>
            <a:r>
              <a:rPr lang="id-ID" sz="2400" dirty="0"/>
              <a:t>memberikan informasi dan fakta oleh kedua belah pihak, tertanggung dan penanggung, disebut </a:t>
            </a:r>
            <a:r>
              <a:rPr lang="id-ID" sz="2400" b="1" dirty="0"/>
              <a:t>duty of disclosure</a:t>
            </a:r>
            <a:r>
              <a:rPr lang="id-ID" sz="2400" dirty="0"/>
              <a:t>. </a:t>
            </a:r>
          </a:p>
        </p:txBody>
      </p:sp>
    </p:spTree>
    <p:extLst>
      <p:ext uri="{BB962C8B-B14F-4D97-AF65-F5344CB8AC3E}">
        <p14:creationId xmlns:p14="http://schemas.microsoft.com/office/powerpoint/2010/main" val="19330814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640960" cy="6469856"/>
          </a:xfrm>
          <a:prstGeom prst="roundRect">
            <a:avLst/>
          </a:prstGeom>
          <a:noFill/>
          <a:ln>
            <a:solidFill>
              <a:srgbClr val="FFFF00"/>
            </a:solidFill>
          </a:ln>
        </p:spPr>
        <p:txBody>
          <a:bodyPr wrap="square" rtlCol="0">
            <a:spAutoFit/>
          </a:bodyPr>
          <a:lstStyle/>
          <a:p>
            <a:pPr algn="just"/>
            <a:r>
              <a:rPr lang="id-ID" sz="2200" dirty="0"/>
              <a:t>Unsur-unsur di bawah ini merupakan pelanggaran terhadap prinsip utmost good </a:t>
            </a:r>
            <a:r>
              <a:rPr lang="id-ID" sz="2200" dirty="0" smtClean="0"/>
              <a:t>faith :</a:t>
            </a:r>
          </a:p>
          <a:p>
            <a:pPr algn="just"/>
            <a:endParaRPr lang="id-ID" sz="2200" dirty="0"/>
          </a:p>
          <a:p>
            <a:pPr marL="365125" indent="-365125" algn="just"/>
            <a:r>
              <a:rPr lang="id-ID" sz="2200" b="1" dirty="0">
                <a:solidFill>
                  <a:srgbClr val="FFC000"/>
                </a:solidFill>
              </a:rPr>
              <a:t>a. 	Non-disclosure. </a:t>
            </a:r>
            <a:endParaRPr lang="id-ID" sz="2200" dirty="0">
              <a:solidFill>
                <a:srgbClr val="FFC000"/>
              </a:solidFill>
            </a:endParaRPr>
          </a:p>
          <a:p>
            <a:pPr marL="365125" indent="-365125" algn="just"/>
            <a:r>
              <a:rPr lang="id-ID" sz="2200" dirty="0" smtClean="0"/>
              <a:t>	Unsur </a:t>
            </a:r>
            <a:r>
              <a:rPr lang="id-ID" sz="2200" dirty="0"/>
              <a:t>ini pada dasarnya mengemukakan bahwa tidak diungkapkannya suatu informasi atau fakta karena tidak mengetahui atau karena dianggapnya fakta tersebut tidak diperlukan atau penting, merupakan pelanggaran atas prinsip utmost good faith.</a:t>
            </a:r>
          </a:p>
          <a:p>
            <a:pPr marL="365125" indent="-365125" algn="just"/>
            <a:r>
              <a:rPr lang="id-ID" sz="2200" b="1" dirty="0">
                <a:solidFill>
                  <a:srgbClr val="92D050"/>
                </a:solidFill>
              </a:rPr>
              <a:t>b. 	Concealment</a:t>
            </a:r>
            <a:r>
              <a:rPr lang="id-ID" sz="2200" b="1" dirty="0"/>
              <a:t>. </a:t>
            </a:r>
            <a:endParaRPr lang="id-ID" sz="2200" dirty="0"/>
          </a:p>
          <a:p>
            <a:pPr marL="365125" indent="-365125" algn="just"/>
            <a:r>
              <a:rPr lang="id-ID" sz="2200" dirty="0" smtClean="0"/>
              <a:t>	Kesengajaan </a:t>
            </a:r>
            <a:r>
              <a:rPr lang="id-ID" sz="2200" dirty="0"/>
              <a:t>tidak mengungkapkan atau menginformasikan suatu fakta yang materiil dengan maksud untuk menyembunyikannya.</a:t>
            </a:r>
          </a:p>
          <a:p>
            <a:pPr marL="365125" indent="-365125" algn="just"/>
            <a:r>
              <a:rPr lang="id-ID" sz="2200" b="1" dirty="0">
                <a:solidFill>
                  <a:srgbClr val="FF0000"/>
                </a:solidFill>
              </a:rPr>
              <a:t>c. 	Fraudulent misrepresentation. </a:t>
            </a:r>
            <a:endParaRPr lang="id-ID" sz="2200" dirty="0">
              <a:solidFill>
                <a:srgbClr val="FF0000"/>
              </a:solidFill>
            </a:endParaRPr>
          </a:p>
          <a:p>
            <a:pPr marL="365125" indent="-365125" algn="just"/>
            <a:r>
              <a:rPr lang="id-ID" sz="2200" dirty="0" smtClean="0"/>
              <a:t>	Kesengajaan </a:t>
            </a:r>
            <a:r>
              <a:rPr lang="id-ID" sz="2200" dirty="0"/>
              <a:t>memberi gambaran yang tidak sebenarnya atas suatu fakta yang materiil.</a:t>
            </a:r>
          </a:p>
          <a:p>
            <a:pPr marL="365125" indent="-365125" algn="just"/>
            <a:r>
              <a:rPr lang="id-ID" sz="2200" b="1" dirty="0">
                <a:solidFill>
                  <a:srgbClr val="FFC000"/>
                </a:solidFill>
              </a:rPr>
              <a:t>d. 	Innocent misrepresentation</a:t>
            </a:r>
            <a:r>
              <a:rPr lang="id-ID" sz="2200" dirty="0"/>
              <a:t>. </a:t>
            </a:r>
          </a:p>
          <a:p>
            <a:pPr marL="365125" algn="just"/>
            <a:r>
              <a:rPr lang="id-ID" sz="2200" dirty="0" smtClean="0"/>
              <a:t>Ketidaksengajaan </a:t>
            </a:r>
            <a:r>
              <a:rPr lang="id-ID" sz="2200" dirty="0"/>
              <a:t>memberi gambaran atau keterangan yang salah tentang fakta yang materiil</a:t>
            </a:r>
            <a:r>
              <a:rPr lang="id-ID" sz="2200" dirty="0" smtClean="0"/>
              <a:t>.</a:t>
            </a:r>
            <a:endParaRPr lang="id-ID" sz="2200" dirty="0"/>
          </a:p>
        </p:txBody>
      </p:sp>
    </p:spTree>
    <p:extLst>
      <p:ext uri="{BB962C8B-B14F-4D97-AF65-F5344CB8AC3E}">
        <p14:creationId xmlns:p14="http://schemas.microsoft.com/office/powerpoint/2010/main" val="2665326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136904" cy="5346144"/>
          </a:xfrm>
          <a:prstGeom prst="roundRect">
            <a:avLst/>
          </a:prstGeom>
          <a:noFill/>
          <a:ln>
            <a:solidFill>
              <a:srgbClr val="FFFF00"/>
            </a:solidFill>
          </a:ln>
        </p:spPr>
        <p:txBody>
          <a:bodyPr wrap="square" rtlCol="0">
            <a:spAutoFit/>
          </a:bodyPr>
          <a:lstStyle/>
          <a:p>
            <a:pPr marL="365125" indent="-365125"/>
            <a:r>
              <a:rPr lang="id-ID" sz="2200" b="1" dirty="0">
                <a:solidFill>
                  <a:srgbClr val="FFC000"/>
                </a:solidFill>
              </a:rPr>
              <a:t>3. </a:t>
            </a:r>
            <a:r>
              <a:rPr lang="id-ID" sz="2200" b="1" dirty="0" smtClean="0">
                <a:solidFill>
                  <a:srgbClr val="FFC000"/>
                </a:solidFill>
              </a:rPr>
              <a:t>	INDEMNITY</a:t>
            </a:r>
            <a:endParaRPr lang="id-ID" sz="2200" dirty="0">
              <a:solidFill>
                <a:srgbClr val="FFC000"/>
              </a:solidFill>
            </a:endParaRPr>
          </a:p>
          <a:p>
            <a:endParaRPr lang="id-ID" sz="2200" dirty="0" smtClean="0"/>
          </a:p>
          <a:p>
            <a:pPr marL="708025" indent="-342900" algn="just">
              <a:buFont typeface="Wingdings" panose="05000000000000000000" pitchFamily="2" charset="2"/>
              <a:buChar char="§"/>
            </a:pPr>
            <a:r>
              <a:rPr lang="id-ID" sz="2200" dirty="0" smtClean="0"/>
              <a:t>Indemnity </a:t>
            </a:r>
            <a:r>
              <a:rPr lang="id-ID" sz="2200" dirty="0"/>
              <a:t>berarti mengembalikan posisi finansial tertanggung setelah terjadi kerugian seperti pada posisi sebelum terjadinya kerugian tersebut. </a:t>
            </a:r>
            <a:endParaRPr lang="id-ID" sz="2200" dirty="0" smtClean="0"/>
          </a:p>
          <a:p>
            <a:pPr marL="708025" indent="-342900" algn="just">
              <a:buFont typeface="Wingdings" panose="05000000000000000000" pitchFamily="2" charset="2"/>
              <a:buChar char="§"/>
            </a:pPr>
            <a:r>
              <a:rPr lang="id-ID" sz="2200" dirty="0" smtClean="0"/>
              <a:t>Dengan </a:t>
            </a:r>
            <a:r>
              <a:rPr lang="id-ID" sz="2200" dirty="0"/>
              <a:t>demikian, indemnity merupakan prinsip ganti rugi oleh penanggung terhadap tertanggung. </a:t>
            </a:r>
            <a:endParaRPr lang="id-ID" sz="2200" dirty="0" smtClean="0"/>
          </a:p>
          <a:p>
            <a:pPr marL="708025" indent="-342900" algn="just">
              <a:buFont typeface="Wingdings" panose="05000000000000000000" pitchFamily="2" charset="2"/>
              <a:buChar char="§"/>
            </a:pPr>
            <a:r>
              <a:rPr lang="id-ID" sz="2200" dirty="0" smtClean="0"/>
              <a:t>Prinsip </a:t>
            </a:r>
            <a:r>
              <a:rPr lang="id-ID" sz="2200" dirty="0"/>
              <a:t>ini tidak berlaku bagi kontrak asuransi jiwa atau asuransi kecelakaan karena prinsip indemnity ini berkaitan dengan penggantian kerugian finansial yang dialami tertanggung. </a:t>
            </a:r>
            <a:endParaRPr lang="id-ID" sz="2200" dirty="0" smtClean="0"/>
          </a:p>
          <a:p>
            <a:pPr marL="708025" indent="-342900" algn="just">
              <a:buFont typeface="Wingdings" panose="05000000000000000000" pitchFamily="2" charset="2"/>
              <a:buChar char="§"/>
            </a:pPr>
            <a:r>
              <a:rPr lang="id-ID" sz="2200" dirty="0" smtClean="0"/>
              <a:t>Menurut </a:t>
            </a:r>
            <a:r>
              <a:rPr lang="id-ID" sz="2200" dirty="0"/>
              <a:t>prinsip ini, tertanggung tidak dibenarkan memperoleh pembayaran ganti rugi melebihi kepentingan tertanggung terhadap objek yang dipertanggungkan tersebut</a:t>
            </a:r>
            <a:r>
              <a:rPr lang="id-ID" sz="2200" dirty="0" smtClean="0"/>
              <a:t>.</a:t>
            </a:r>
            <a:endParaRPr lang="id-ID" sz="2200" dirty="0"/>
          </a:p>
        </p:txBody>
      </p:sp>
    </p:spTree>
    <p:extLst>
      <p:ext uri="{BB962C8B-B14F-4D97-AF65-F5344CB8AC3E}">
        <p14:creationId xmlns:p14="http://schemas.microsoft.com/office/powerpoint/2010/main" val="28457706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404664"/>
            <a:ext cx="8568952" cy="6095286"/>
          </a:xfrm>
          <a:prstGeom prst="roundRect">
            <a:avLst/>
          </a:prstGeom>
          <a:noFill/>
          <a:ln>
            <a:solidFill>
              <a:srgbClr val="FFFF00"/>
            </a:solidFill>
          </a:ln>
        </p:spPr>
        <p:txBody>
          <a:bodyPr wrap="square" rtlCol="0">
            <a:spAutoFit/>
          </a:bodyPr>
          <a:lstStyle/>
          <a:p>
            <a:r>
              <a:rPr lang="id-ID" sz="2200" b="1" dirty="0">
                <a:solidFill>
                  <a:srgbClr val="FF0000"/>
                </a:solidFill>
              </a:rPr>
              <a:t>Cara Pelaksanaan Prinsip Indemnity</a:t>
            </a:r>
            <a:endParaRPr lang="id-ID" sz="2200" dirty="0">
              <a:solidFill>
                <a:srgbClr val="FF0000"/>
              </a:solidFill>
            </a:endParaRPr>
          </a:p>
          <a:p>
            <a:endParaRPr lang="id-ID" sz="2200" dirty="0" smtClean="0"/>
          </a:p>
          <a:p>
            <a:pPr algn="just"/>
            <a:r>
              <a:rPr lang="id-ID" sz="2200" dirty="0" smtClean="0"/>
              <a:t>Pelaksanaan </a:t>
            </a:r>
            <a:r>
              <a:rPr lang="id-ID" sz="2200" dirty="0"/>
              <a:t>pemberian ganti rugi berdasarkan prinsip indemnity ini pada dasarnya dapat dilakukan melalui 4 (empat) cara sebagai </a:t>
            </a:r>
            <a:r>
              <a:rPr lang="id-ID" sz="2200" dirty="0" smtClean="0"/>
              <a:t>berikut :</a:t>
            </a:r>
          </a:p>
          <a:p>
            <a:pPr algn="just"/>
            <a:endParaRPr lang="id-ID" sz="2200" dirty="0"/>
          </a:p>
          <a:p>
            <a:pPr marL="365125" indent="-365125"/>
            <a:r>
              <a:rPr lang="id-ID" sz="2200" dirty="0">
                <a:solidFill>
                  <a:srgbClr val="FFFF00"/>
                </a:solidFill>
              </a:rPr>
              <a:t>a. 	Pembayaran tunai, yaitu </a:t>
            </a:r>
          </a:p>
          <a:p>
            <a:pPr marL="365125" algn="just"/>
            <a:r>
              <a:rPr lang="id-ID" sz="2200" dirty="0"/>
              <a:t>Penggantian kerugian atas suatu klaim dengan penyerahan kepada tertanggung atau pihak ketiga dalam hat asuransi tanggung gugat (liabiity insurance). </a:t>
            </a:r>
            <a:r>
              <a:rPr lang="pt-BR" sz="2200" dirty="0"/>
              <a:t>Cara penyelesaian klaim ganti rugi semacam ini sebenarnya yang paling praktis.</a:t>
            </a:r>
            <a:endParaRPr lang="id-ID" sz="2200" dirty="0"/>
          </a:p>
          <a:p>
            <a:pPr marL="365125" indent="-365125"/>
            <a:r>
              <a:rPr lang="id-ID" sz="2200" dirty="0">
                <a:solidFill>
                  <a:srgbClr val="FFFF00"/>
                </a:solidFill>
              </a:rPr>
              <a:t>b. 	Penggantian atau replacement, yaitu </a:t>
            </a:r>
          </a:p>
          <a:p>
            <a:pPr marL="365125" algn="just"/>
            <a:r>
              <a:rPr lang="id-ID" sz="2200" dirty="0"/>
              <a:t>Ganti rugi atas klaim yang dilakukan dengan mengganti barang tertanggung dalam bentuk barang yang sama. Misalnya, kendaraan bermotor yang masih baru diasuransikan kemudian mengalami tabrakan yang menyebabkan kendaraan tersebut nisak total atau hilang. Untuk kondisi seperti ini dapat dilakukan penggantian</a:t>
            </a:r>
            <a:r>
              <a:rPr lang="id-ID" sz="2200" dirty="0" smtClean="0"/>
              <a:t>.</a:t>
            </a:r>
            <a:endParaRPr lang="id-ID" sz="2200" dirty="0"/>
          </a:p>
        </p:txBody>
      </p:sp>
    </p:spTree>
    <p:extLst>
      <p:ext uri="{BB962C8B-B14F-4D97-AF65-F5344CB8AC3E}">
        <p14:creationId xmlns:p14="http://schemas.microsoft.com/office/powerpoint/2010/main" val="28322633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60648"/>
            <a:ext cx="8352928" cy="6469856"/>
          </a:xfrm>
          <a:prstGeom prst="roundRect">
            <a:avLst/>
          </a:prstGeom>
          <a:noFill/>
          <a:ln>
            <a:solidFill>
              <a:srgbClr val="FFFF00"/>
            </a:solidFill>
          </a:ln>
        </p:spPr>
        <p:txBody>
          <a:bodyPr wrap="square" rtlCol="0">
            <a:spAutoFit/>
          </a:bodyPr>
          <a:lstStyle/>
          <a:p>
            <a:pPr marL="365125" indent="-365125"/>
            <a:r>
              <a:rPr lang="id-ID" sz="2200" b="1" dirty="0" smtClean="0">
                <a:solidFill>
                  <a:srgbClr val="FFFF00"/>
                </a:solidFill>
              </a:rPr>
              <a:t>c. 	Perbaikan atau repair adalah </a:t>
            </a:r>
          </a:p>
          <a:p>
            <a:endParaRPr lang="id-ID" sz="2200" dirty="0" smtClean="0"/>
          </a:p>
          <a:p>
            <a:pPr marL="708025" indent="-342900" algn="just">
              <a:buFont typeface="Wingdings" panose="05000000000000000000" pitchFamily="2" charset="2"/>
              <a:buChar char="§"/>
            </a:pPr>
            <a:r>
              <a:rPr lang="id-ID" sz="2200" dirty="0" smtClean="0"/>
              <a:t>Pelaksanaan prinsip ganti rugi dengan cara melakukan perbaikan atas kerugian yang dialami tertanggung.</a:t>
            </a:r>
          </a:p>
          <a:p>
            <a:pPr marL="708025" indent="-342900" algn="just">
              <a:buFont typeface="Wingdings" panose="05000000000000000000" pitchFamily="2" charset="2"/>
              <a:buChar char="§"/>
            </a:pPr>
            <a:r>
              <a:rPr lang="id-ID" sz="2200" dirty="0" smtClean="0"/>
              <a:t>PertanggLmgan kendaraan bermotor misalnya, dapat dilakukan dengan cara memperbaiki semua kerusakan/kerugian yang dialami oleh tertanggung.</a:t>
            </a:r>
          </a:p>
          <a:p>
            <a:pPr marL="365125" algn="just"/>
            <a:endParaRPr lang="id-ID" sz="2200" dirty="0" smtClean="0"/>
          </a:p>
          <a:p>
            <a:pPr marL="365125" indent="-365125"/>
            <a:r>
              <a:rPr lang="id-ID" sz="2200" b="1" dirty="0" smtClean="0">
                <a:solidFill>
                  <a:srgbClr val="00B050"/>
                </a:solidFill>
              </a:rPr>
              <a:t>d. 	Pembangunan kembali (reinstatement). </a:t>
            </a:r>
          </a:p>
          <a:p>
            <a:endParaRPr lang="id-ID" sz="2200" dirty="0" smtClean="0"/>
          </a:p>
          <a:p>
            <a:pPr marL="708025" indent="-342900" algn="just">
              <a:buFont typeface="Wingdings" panose="05000000000000000000" pitchFamily="2" charset="2"/>
              <a:buChar char="§"/>
            </a:pPr>
            <a:r>
              <a:rPr lang="id-ID" sz="2200" dirty="0" smtClean="0"/>
              <a:t>Penyelesaian ganti rugi menurut cara ini lebih banyak ditemukan dalam asuransi harta atau property insurance, misalnya gedung atau bangunan, dan dilakukan dengan cara membangun atau memperbaiki kembali bangunan yang rusak. </a:t>
            </a:r>
          </a:p>
          <a:p>
            <a:pPr marL="708025" indent="-342900" algn="just">
              <a:buFont typeface="Wingdings" panose="05000000000000000000" pitchFamily="2" charset="2"/>
              <a:buChar char="§"/>
            </a:pPr>
            <a:r>
              <a:rPr lang="id-ID" sz="2200" dirty="0" smtClean="0"/>
              <a:t>Pelaksanaan prinsip indemnity dengan cara reinstatement dilakukan oleh penanggung berdasarkan kontrak atau persyaratan dalam polis.</a:t>
            </a:r>
          </a:p>
        </p:txBody>
      </p:sp>
    </p:spTree>
    <p:extLst>
      <p:ext uri="{BB962C8B-B14F-4D97-AF65-F5344CB8AC3E}">
        <p14:creationId xmlns:p14="http://schemas.microsoft.com/office/powerpoint/2010/main" val="13409385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44624"/>
            <a:ext cx="8712968" cy="6572012"/>
          </a:xfrm>
          <a:prstGeom prst="roundRect">
            <a:avLst/>
          </a:prstGeom>
          <a:noFill/>
          <a:ln>
            <a:solidFill>
              <a:srgbClr val="FFFF00"/>
            </a:solidFill>
          </a:ln>
        </p:spPr>
        <p:txBody>
          <a:bodyPr wrap="square" rtlCol="0">
            <a:spAutoFit/>
          </a:bodyPr>
          <a:lstStyle/>
          <a:p>
            <a:pPr marL="365125" indent="-365125"/>
            <a:r>
              <a:rPr lang="id-ID" sz="2000" b="1" dirty="0">
                <a:solidFill>
                  <a:srgbClr val="FF0000"/>
                </a:solidFill>
              </a:rPr>
              <a:t>4. </a:t>
            </a:r>
            <a:r>
              <a:rPr lang="id-ID" sz="2000" b="1" dirty="0" smtClean="0">
                <a:solidFill>
                  <a:srgbClr val="FF0000"/>
                </a:solidFill>
              </a:rPr>
              <a:t>	PROXIMATE CAUSE</a:t>
            </a:r>
            <a:endParaRPr lang="id-ID" sz="2000" dirty="0">
              <a:solidFill>
                <a:srgbClr val="FF0000"/>
              </a:solidFill>
            </a:endParaRPr>
          </a:p>
          <a:p>
            <a:endParaRPr lang="id-ID" sz="2000" dirty="0" smtClean="0"/>
          </a:p>
          <a:p>
            <a:pPr marL="708025" indent="-342900" algn="just">
              <a:buFont typeface="Wingdings" panose="05000000000000000000" pitchFamily="2" charset="2"/>
              <a:buChar char="§"/>
            </a:pPr>
            <a:r>
              <a:rPr lang="id-ID" sz="2000" dirty="0" smtClean="0"/>
              <a:t>Proximate </a:t>
            </a:r>
            <a:r>
              <a:rPr lang="id-ID" sz="2000" dirty="0"/>
              <a:t>cause adalah suatu sebab aktif, efisien, yang mengakibatkan terjadinya suatu peristiwa secara berantai tanpa intervensi suatu kekuatan lain, yang diawali dan bekerja dengan aktif dari suatu sumber baru dan independen. </a:t>
            </a:r>
            <a:endParaRPr lang="id-ID" sz="2000" dirty="0" smtClean="0"/>
          </a:p>
          <a:p>
            <a:pPr marL="708025" indent="-342900" algn="just">
              <a:buFont typeface="Wingdings" panose="05000000000000000000" pitchFamily="2" charset="2"/>
              <a:buChar char="§"/>
            </a:pPr>
            <a:r>
              <a:rPr lang="id-ID" sz="2000" dirty="0" smtClean="0"/>
              <a:t>Asuransi </a:t>
            </a:r>
            <a:r>
              <a:rPr lang="id-ID" sz="2000" dirty="0"/>
              <a:t>harus memahami betul hubungan antara risiko yang merupakan bagian yang dijamin oleh polis dengan prinsip proximate cause ini. </a:t>
            </a:r>
            <a:endParaRPr lang="id-ID" sz="2000" dirty="0" smtClean="0"/>
          </a:p>
          <a:p>
            <a:pPr marL="708025" indent="-342900" algn="just">
              <a:buFont typeface="Wingdings" panose="05000000000000000000" pitchFamily="2" charset="2"/>
              <a:buChar char="§"/>
            </a:pPr>
            <a:r>
              <a:rPr lang="id-ID" sz="2000" dirty="0" smtClean="0"/>
              <a:t>Dalam </a:t>
            </a:r>
            <a:r>
              <a:rPr lang="id-ID" sz="2000" dirty="0"/>
              <a:t>suatu kejadian misalnya, sering kita lihat secara jelas yang menjadi pokok kejadian dan akhir dari kejadian tersebut. </a:t>
            </a:r>
            <a:endParaRPr lang="id-ID" sz="2000" dirty="0" smtClean="0"/>
          </a:p>
          <a:p>
            <a:pPr marL="708025" indent="-342900" algn="just">
              <a:buFont typeface="Wingdings" panose="05000000000000000000" pitchFamily="2" charset="2"/>
              <a:buChar char="§"/>
            </a:pPr>
            <a:r>
              <a:rPr lang="id-ID" sz="2000" dirty="0" smtClean="0"/>
              <a:t>Namun</a:t>
            </a:r>
            <a:r>
              <a:rPr lang="id-ID" sz="2000" dirty="0"/>
              <a:t>, yang menjadi masalah adalah bagaimana bila terdapat suatu rentetan peristiwa atau kejadian, dan dalam kejadian tersebut terdapat intervensi kekuatan baru yang ikut secara langsung dan merupakan penyebab kejadian yang </a:t>
            </a:r>
            <a:r>
              <a:rPr lang="id-ID" sz="2000" dirty="0" smtClean="0"/>
              <a:t>merugikan.</a:t>
            </a:r>
          </a:p>
          <a:p>
            <a:pPr marL="708025" indent="-342900" algn="just">
              <a:buFont typeface="Wingdings" panose="05000000000000000000" pitchFamily="2" charset="2"/>
              <a:buChar char="§"/>
            </a:pPr>
            <a:r>
              <a:rPr lang="id-ID" sz="2000" dirty="0" smtClean="0"/>
              <a:t>Untuk </a:t>
            </a:r>
            <a:r>
              <a:rPr lang="id-ID" sz="2000" dirty="0"/>
              <a:t>dapat menentukan proximate cause terhadap suatu rentetan peristiwa adalah dengan cara memperhatikan peristiwa pertama, kemudian secara logika memperhatikan kejadian apa yang mungkin terjadi pada peristiwa berikutnya. </a:t>
            </a:r>
            <a:endParaRPr lang="id-ID" sz="2000" dirty="0" smtClean="0"/>
          </a:p>
        </p:txBody>
      </p:sp>
    </p:spTree>
    <p:extLst>
      <p:ext uri="{BB962C8B-B14F-4D97-AF65-F5344CB8AC3E}">
        <p14:creationId xmlns:p14="http://schemas.microsoft.com/office/powerpoint/2010/main" val="35227249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352928" cy="6469856"/>
          </a:xfrm>
          <a:prstGeom prst="roundRect">
            <a:avLst/>
          </a:prstGeom>
          <a:noFill/>
          <a:ln>
            <a:solidFill>
              <a:srgbClr val="FFFF00"/>
            </a:solidFill>
          </a:ln>
        </p:spPr>
        <p:txBody>
          <a:bodyPr wrap="square" rtlCol="0">
            <a:spAutoFit/>
          </a:bodyPr>
          <a:lstStyle/>
          <a:p>
            <a:pPr algn="just"/>
            <a:r>
              <a:rPr lang="id-ID" sz="2200" dirty="0" smtClean="0"/>
              <a:t>Contoh prinsip proximate cause dapat dijelaskan dengan mengambil skenario peristiwa sebagai berikut :</a:t>
            </a:r>
          </a:p>
          <a:p>
            <a:pPr algn="just"/>
            <a:endParaRPr lang="id-ID" sz="2200" dirty="0" smtClean="0"/>
          </a:p>
          <a:p>
            <a:pPr marL="365125" indent="-365125"/>
            <a:r>
              <a:rPr lang="id-ID" sz="2200" b="1" dirty="0" smtClean="0">
                <a:solidFill>
                  <a:srgbClr val="FFC000"/>
                </a:solidFill>
              </a:rPr>
              <a:t>A</a:t>
            </a:r>
            <a:r>
              <a:rPr lang="id-ID" sz="2200" b="1" dirty="0">
                <a:solidFill>
                  <a:srgbClr val="FFC000"/>
                </a:solidFill>
              </a:rPr>
              <a:t>.  </a:t>
            </a:r>
            <a:r>
              <a:rPr lang="id-ID" sz="2200" b="1" dirty="0" smtClean="0">
                <a:solidFill>
                  <a:srgbClr val="FFC000"/>
                </a:solidFill>
              </a:rPr>
              <a:t>Proximate Cause Badai</a:t>
            </a:r>
          </a:p>
          <a:p>
            <a:endParaRPr lang="id-ID" sz="2200" dirty="0"/>
          </a:p>
          <a:p>
            <a:pPr marL="822325" indent="-457200">
              <a:buFont typeface="+mj-lt"/>
              <a:buAutoNum type="arabicPeriod"/>
            </a:pPr>
            <a:r>
              <a:rPr lang="id-ID" sz="2200" dirty="0" smtClean="0"/>
              <a:t>badai </a:t>
            </a:r>
            <a:r>
              <a:rPr lang="id-ID" sz="2200" dirty="0"/>
              <a:t>menerpa dan menghantam tembok</a:t>
            </a:r>
          </a:p>
          <a:p>
            <a:pPr marL="822325" indent="-457200">
              <a:buFont typeface="+mj-lt"/>
              <a:buAutoNum type="arabicPeriod"/>
            </a:pPr>
            <a:r>
              <a:rPr lang="id-ID" sz="2200" dirty="0" smtClean="0"/>
              <a:t>tembok </a:t>
            </a:r>
            <a:r>
              <a:rPr lang="id-ID" sz="2200" dirty="0"/>
              <a:t>roboh dan menyebabkan rusaknya instalasi listrik</a:t>
            </a:r>
          </a:p>
          <a:p>
            <a:pPr marL="822325" indent="-457200">
              <a:buFont typeface="+mj-lt"/>
              <a:buAutoNum type="arabicPeriod"/>
            </a:pPr>
            <a:r>
              <a:rPr lang="id-ID" sz="2200" dirty="0" smtClean="0"/>
              <a:t>rusaknya </a:t>
            </a:r>
            <a:r>
              <a:rPr lang="id-ID" sz="2200" dirty="0"/>
              <a:t>instalasi listrik menimbulkan korsleting dan terjadi percikan api </a:t>
            </a:r>
          </a:p>
          <a:p>
            <a:pPr marL="822325" indent="-457200">
              <a:buFont typeface="+mj-lt"/>
              <a:buAutoNum type="arabicPeriod"/>
            </a:pPr>
            <a:r>
              <a:rPr lang="id-ID" sz="2200" dirty="0" smtClean="0"/>
              <a:t>percikan </a:t>
            </a:r>
            <a:r>
              <a:rPr lang="id-ID" sz="2200" dirty="0"/>
              <a:t>api menimbulkan kebakaran</a:t>
            </a:r>
          </a:p>
          <a:p>
            <a:pPr marL="822325" indent="-457200">
              <a:buFont typeface="+mj-lt"/>
              <a:buAutoNum type="arabicPeriod"/>
            </a:pPr>
            <a:r>
              <a:rPr lang="id-ID" sz="2200" dirty="0" smtClean="0"/>
              <a:t>pemadam </a:t>
            </a:r>
            <a:r>
              <a:rPr lang="id-ID" sz="2200" dirty="0"/>
              <a:t>kebakaran melakukan penyemprotan air</a:t>
            </a:r>
          </a:p>
          <a:p>
            <a:pPr marL="822325" indent="-457200">
              <a:buFont typeface="+mj-lt"/>
              <a:buAutoNum type="arabicPeriod"/>
            </a:pPr>
            <a:r>
              <a:rPr lang="id-ID" sz="2200" dirty="0" smtClean="0"/>
              <a:t>air </a:t>
            </a:r>
            <a:r>
              <a:rPr lang="id-ID" sz="2200" dirty="0"/>
              <a:t>yang disemprotkan menimbulkan kerusakan barang yang tidak terbakar.</a:t>
            </a:r>
          </a:p>
          <a:p>
            <a:endParaRPr lang="id-ID" sz="2200" dirty="0" smtClean="0"/>
          </a:p>
          <a:p>
            <a:r>
              <a:rPr lang="id-ID" sz="2200" dirty="0" smtClean="0"/>
              <a:t>Rentetan </a:t>
            </a:r>
            <a:r>
              <a:rPr lang="id-ID" sz="2200" dirty="0"/>
              <a:t>peristiwa ini penyebabnya adalah </a:t>
            </a:r>
            <a:r>
              <a:rPr lang="id-ID" sz="2200" dirty="0" smtClean="0"/>
              <a:t>BADAI. </a:t>
            </a:r>
            <a:endParaRPr lang="id-ID" sz="2200" dirty="0"/>
          </a:p>
          <a:p>
            <a:r>
              <a:rPr lang="id-ID" sz="2200" dirty="0"/>
              <a:t>Jadi, kalau dalam polis asuransi kebakaran, badai dikecualikan dan </a:t>
            </a:r>
            <a:r>
              <a:rPr lang="id-ID" sz="2200" b="1" dirty="0">
                <a:solidFill>
                  <a:srgbClr val="FF0000"/>
                </a:solidFill>
              </a:rPr>
              <a:t>kerugian tidak diganti</a:t>
            </a:r>
          </a:p>
        </p:txBody>
      </p:sp>
    </p:spTree>
    <p:extLst>
      <p:ext uri="{BB962C8B-B14F-4D97-AF65-F5344CB8AC3E}">
        <p14:creationId xmlns:p14="http://schemas.microsoft.com/office/powerpoint/2010/main" val="15973283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76672"/>
            <a:ext cx="8496944" cy="5890974"/>
          </a:xfrm>
          <a:prstGeom prst="roundRect">
            <a:avLst/>
          </a:prstGeom>
          <a:noFill/>
          <a:ln>
            <a:solidFill>
              <a:srgbClr val="FFFF00"/>
            </a:solidFill>
          </a:ln>
        </p:spPr>
        <p:txBody>
          <a:bodyPr wrap="square" rtlCol="0">
            <a:spAutoFit/>
          </a:bodyPr>
          <a:lstStyle/>
          <a:p>
            <a:pPr marL="365125" indent="-365125" algn="just"/>
            <a:r>
              <a:rPr lang="pt-BR" sz="2000" b="1" dirty="0">
                <a:solidFill>
                  <a:srgbClr val="FFC000"/>
                </a:solidFill>
              </a:rPr>
              <a:t>B.  </a:t>
            </a:r>
            <a:r>
              <a:rPr lang="id-ID" sz="2000" b="1" dirty="0" smtClean="0">
                <a:solidFill>
                  <a:srgbClr val="FFC000"/>
                </a:solidFill>
              </a:rPr>
              <a:t>PROXIMATE CAUSE GEMPA BUMI</a:t>
            </a:r>
          </a:p>
          <a:p>
            <a:pPr algn="just"/>
            <a:endParaRPr lang="id-ID" sz="2000" dirty="0"/>
          </a:p>
          <a:p>
            <a:pPr marL="717550" indent="-352425" algn="just">
              <a:buFont typeface="+mj-lt"/>
              <a:buAutoNum type="arabicPeriod"/>
            </a:pPr>
            <a:r>
              <a:rPr lang="pt-BR" sz="2000" dirty="0" smtClean="0"/>
              <a:t>gempa </a:t>
            </a:r>
            <a:r>
              <a:rPr lang="pt-BR" sz="2000" dirty="0"/>
              <a:t>bumi mengguncangkan kompor minyak </a:t>
            </a:r>
            <a:endParaRPr lang="id-ID" sz="2000" dirty="0"/>
          </a:p>
          <a:p>
            <a:pPr marL="717550" indent="-352425" algn="just">
              <a:buFont typeface="+mj-lt"/>
              <a:buAutoNum type="arabicPeriod"/>
            </a:pPr>
            <a:r>
              <a:rPr lang="id-ID" sz="2000" dirty="0" smtClean="0"/>
              <a:t>minyak </a:t>
            </a:r>
            <a:r>
              <a:rPr lang="id-ID" sz="2000" dirty="0"/>
              <a:t>kompor tumpah dan terbakar </a:t>
            </a:r>
          </a:p>
          <a:p>
            <a:pPr marL="717550" indent="-352425" algn="just">
              <a:buFont typeface="+mj-lt"/>
              <a:buAutoNum type="arabicPeriod"/>
            </a:pPr>
            <a:r>
              <a:rPr lang="id-ID" sz="2000" dirty="0" smtClean="0"/>
              <a:t>kebakaran </a:t>
            </a:r>
            <a:r>
              <a:rPr lang="id-ID" sz="2000" dirty="0"/>
              <a:t>terjadi</a:t>
            </a:r>
          </a:p>
          <a:p>
            <a:pPr marL="717550" indent="-352425" algn="just">
              <a:buFont typeface="+mj-lt"/>
              <a:buAutoNum type="arabicPeriod"/>
            </a:pPr>
            <a:r>
              <a:rPr lang="id-ID" sz="2000" dirty="0" smtClean="0"/>
              <a:t>karena </a:t>
            </a:r>
            <a:r>
              <a:rPr lang="id-ID" sz="2000" dirty="0"/>
              <a:t>pengaruh panas, bangunan sekitarnya ikut terbakar</a:t>
            </a:r>
          </a:p>
          <a:p>
            <a:pPr marL="717550" indent="-352425" algn="just">
              <a:buFont typeface="+mj-lt"/>
              <a:buAutoNum type="arabicPeriod"/>
            </a:pPr>
            <a:r>
              <a:rPr lang="id-ID" sz="2000" dirty="0" smtClean="0"/>
              <a:t>letupan </a:t>
            </a:r>
            <a:r>
              <a:rPr lang="id-ID" sz="2000" dirty="0"/>
              <a:t>atau percikan api merembet ke bangunan berikutnya</a:t>
            </a:r>
          </a:p>
          <a:p>
            <a:pPr marL="717550" indent="-352425" algn="just">
              <a:buFont typeface="+mj-lt"/>
              <a:buAutoNum type="arabicPeriod"/>
            </a:pPr>
            <a:r>
              <a:rPr lang="id-ID" sz="2000" dirty="0" smtClean="0"/>
              <a:t>proses </a:t>
            </a:r>
            <a:r>
              <a:rPr lang="id-ID" sz="2000" dirty="0"/>
              <a:t>4 dan 5 berulang beberapa kali</a:t>
            </a:r>
          </a:p>
          <a:p>
            <a:pPr marL="717550" indent="-352425" algn="just">
              <a:buFont typeface="+mj-lt"/>
              <a:buAutoNum type="arabicPeriod"/>
            </a:pPr>
            <a:r>
              <a:rPr lang="id-ID" sz="2000" dirty="0" smtClean="0"/>
              <a:t>akhirnya </a:t>
            </a:r>
            <a:r>
              <a:rPr lang="id-ID" sz="2000" dirty="0"/>
              <a:t>bangunan yang berada dalam radius 500 meter ikut terbakar.</a:t>
            </a:r>
          </a:p>
          <a:p>
            <a:pPr algn="just"/>
            <a:endParaRPr lang="id-ID" sz="2000" dirty="0" smtClean="0"/>
          </a:p>
          <a:p>
            <a:pPr algn="just"/>
            <a:r>
              <a:rPr lang="id-ID" sz="2000" dirty="0" smtClean="0"/>
              <a:t>Proximate </a:t>
            </a:r>
            <a:r>
              <a:rPr lang="id-ID" sz="2000" dirty="0"/>
              <a:t>cause dari kebakaran tersebut adalah </a:t>
            </a:r>
            <a:r>
              <a:rPr lang="id-ID" sz="2000" dirty="0" smtClean="0"/>
              <a:t>GEMPA BUMI,  </a:t>
            </a:r>
            <a:r>
              <a:rPr lang="id-ID" sz="2000" dirty="0"/>
              <a:t>Polis asuransi kebakaran menge­cualikan risiko gempa bumi, maka asuransinya tidak dibayar. </a:t>
            </a:r>
            <a:r>
              <a:rPr lang="pt-BR" sz="2000" dirty="0"/>
              <a:t>Prinsip indemnity atau ganti rugi menimbulkan suatu konsekuensi wajar atas suatu klaim. Akibat wajar tersebut merupakan prinsip dalam proses ganti rugi yang terdiri atas subrogasi (subrogation) dan kontribusi (contribution).</a:t>
            </a:r>
            <a:endParaRPr lang="id-ID" sz="2000" dirty="0"/>
          </a:p>
          <a:p>
            <a:pPr algn="just"/>
            <a:endParaRPr lang="id-ID" sz="2000" dirty="0"/>
          </a:p>
        </p:txBody>
      </p:sp>
    </p:spTree>
    <p:extLst>
      <p:ext uri="{BB962C8B-B14F-4D97-AF65-F5344CB8AC3E}">
        <p14:creationId xmlns:p14="http://schemas.microsoft.com/office/powerpoint/2010/main" val="2832888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496944" cy="6469856"/>
          </a:xfrm>
          <a:prstGeom prst="roundRect">
            <a:avLst/>
          </a:prstGeom>
          <a:noFill/>
          <a:ln>
            <a:solidFill>
              <a:srgbClr val="FFFF00"/>
            </a:solidFill>
          </a:ln>
        </p:spPr>
        <p:txBody>
          <a:bodyPr wrap="square" rtlCol="0">
            <a:spAutoFit/>
          </a:bodyPr>
          <a:lstStyle/>
          <a:p>
            <a:pPr marL="365125" indent="-365125"/>
            <a:r>
              <a:rPr lang="pt-BR" sz="2200" b="1" dirty="0">
                <a:solidFill>
                  <a:srgbClr val="FFC000"/>
                </a:solidFill>
              </a:rPr>
              <a:t>5. </a:t>
            </a:r>
            <a:r>
              <a:rPr lang="id-ID" sz="2200" b="1" dirty="0" smtClean="0">
                <a:solidFill>
                  <a:srgbClr val="FFC000"/>
                </a:solidFill>
              </a:rPr>
              <a:t>	</a:t>
            </a:r>
            <a:r>
              <a:rPr lang="pt-BR" sz="2200" b="1" dirty="0" smtClean="0">
                <a:solidFill>
                  <a:srgbClr val="FFC000"/>
                </a:solidFill>
              </a:rPr>
              <a:t>S</a:t>
            </a:r>
            <a:r>
              <a:rPr lang="id-ID" sz="2200" b="1" dirty="0" smtClean="0">
                <a:solidFill>
                  <a:srgbClr val="FFC000"/>
                </a:solidFill>
              </a:rPr>
              <a:t>UBROGASI</a:t>
            </a:r>
          </a:p>
          <a:p>
            <a:endParaRPr lang="id-ID" sz="2200" dirty="0"/>
          </a:p>
          <a:p>
            <a:pPr marL="708025" indent="-342900" algn="just">
              <a:buFont typeface="Wingdings" panose="05000000000000000000" pitchFamily="2" charset="2"/>
              <a:buChar char="§"/>
            </a:pPr>
            <a:r>
              <a:rPr lang="pt-BR" sz="2200" dirty="0"/>
              <a:t>Subrogasi atau subrogation pada prinsipnya merupakan hak penanggung, yang telah memberikan ganti rugi kepada tertanggung, untuk menuntut pihak lain yang mengakibatkan kepentingan asuransinya mengalami suatu peristiwa kerugian. </a:t>
            </a:r>
            <a:endParaRPr lang="id-ID" sz="2200" dirty="0" smtClean="0"/>
          </a:p>
          <a:p>
            <a:pPr marL="708025" indent="-342900" algn="just">
              <a:buFont typeface="Wingdings" panose="05000000000000000000" pitchFamily="2" charset="2"/>
              <a:buChar char="§"/>
            </a:pPr>
            <a:r>
              <a:rPr lang="pt-BR" sz="2200" dirty="0" smtClean="0"/>
              <a:t>Dengan </a:t>
            </a:r>
            <a:r>
              <a:rPr lang="pt-BR" sz="2200" dirty="0"/>
              <a:t>adanya prinsip subrogasi ini, tertanggung tidak dimungkinkan memperoleh ganti rugi yang lebih besar daripada kerugian yang benar-benar dideritanya. </a:t>
            </a:r>
            <a:endParaRPr lang="id-ID" sz="2200" dirty="0" smtClean="0"/>
          </a:p>
          <a:p>
            <a:pPr marL="708025" indent="-342900" algn="just">
              <a:buFont typeface="Wingdings" panose="05000000000000000000" pitchFamily="2" charset="2"/>
              <a:buChar char="§"/>
            </a:pPr>
            <a:r>
              <a:rPr lang="pt-BR" sz="2200" dirty="0" smtClean="0"/>
              <a:t>Misalnya</a:t>
            </a:r>
            <a:r>
              <a:rPr lang="pt-BR" sz="2200" dirty="0"/>
              <a:t>, dalam asuransi kendaraan bermotor, apabila mobilnya rusak karena ditabrak oleh pengendara lain, maka proses pembayaran ganti rugi dapat dilakukan dengan penanggung mengganti kerugian/kerusakan pihak tertanggung. </a:t>
            </a:r>
            <a:endParaRPr lang="id-ID" sz="2200" dirty="0" smtClean="0"/>
          </a:p>
          <a:p>
            <a:pPr marL="708025" indent="-342900" algn="just">
              <a:buFont typeface="Wingdings" panose="05000000000000000000" pitchFamily="2" charset="2"/>
              <a:buChar char="§"/>
            </a:pPr>
            <a:r>
              <a:rPr lang="pt-BR" sz="2200" dirty="0" smtClean="0"/>
              <a:t>Dalam </a:t>
            </a:r>
            <a:r>
              <a:rPr lang="pt-BR" sz="2200" dirty="0"/>
              <a:t>hal ini, tertanggung tidak berhak lagi meminta ganti rugi dari penabrak. </a:t>
            </a:r>
            <a:endParaRPr lang="id-ID" sz="2200" dirty="0" smtClean="0"/>
          </a:p>
          <a:p>
            <a:pPr marL="708025" indent="-342900" algn="just">
              <a:buFont typeface="Wingdings" panose="05000000000000000000" pitchFamily="2" charset="2"/>
              <a:buChar char="§"/>
            </a:pPr>
            <a:r>
              <a:rPr lang="pt-BR" sz="2200" dirty="0" smtClean="0"/>
              <a:t>Hak </a:t>
            </a:r>
            <a:r>
              <a:rPr lang="pt-BR" sz="2200" dirty="0"/>
              <a:t>melakukan tuntutan ganti rugi kepada penabrak oleh penanggung disebut hak subrogasi</a:t>
            </a:r>
            <a:r>
              <a:rPr lang="pt-BR" sz="2200" dirty="0" smtClean="0"/>
              <a:t>.</a:t>
            </a:r>
            <a:endParaRPr lang="id-ID" sz="2200" dirty="0"/>
          </a:p>
        </p:txBody>
      </p:sp>
    </p:spTree>
    <p:extLst>
      <p:ext uri="{BB962C8B-B14F-4D97-AF65-F5344CB8AC3E}">
        <p14:creationId xmlns:p14="http://schemas.microsoft.com/office/powerpoint/2010/main" val="10207478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424936" cy="6265545"/>
          </a:xfrm>
          <a:prstGeom prst="roundRect">
            <a:avLst/>
          </a:prstGeom>
          <a:noFill/>
          <a:ln>
            <a:solidFill>
              <a:srgbClr val="FFFF00"/>
            </a:solidFill>
          </a:ln>
        </p:spPr>
        <p:txBody>
          <a:bodyPr wrap="square" rtlCol="0">
            <a:spAutoFit/>
          </a:bodyPr>
          <a:lstStyle/>
          <a:p>
            <a:r>
              <a:rPr lang="pt-BR" b="1" dirty="0" smtClean="0">
                <a:solidFill>
                  <a:srgbClr val="FFC000"/>
                </a:solidFill>
              </a:rPr>
              <a:t>K</a:t>
            </a:r>
            <a:r>
              <a:rPr lang="id-ID" b="1" dirty="0" smtClean="0">
                <a:solidFill>
                  <a:srgbClr val="FFC000"/>
                </a:solidFill>
              </a:rPr>
              <a:t>ONTRIBUSI</a:t>
            </a:r>
            <a:endParaRPr lang="id-ID" b="1" dirty="0">
              <a:solidFill>
                <a:srgbClr val="FFC000"/>
              </a:solidFill>
            </a:endParaRPr>
          </a:p>
          <a:p>
            <a:endParaRPr lang="id-ID" dirty="0" smtClean="0"/>
          </a:p>
          <a:p>
            <a:pPr marL="365125" indent="-365125" algn="just">
              <a:buFont typeface="Wingdings" panose="05000000000000000000" pitchFamily="2" charset="2"/>
              <a:buChar char="§"/>
            </a:pPr>
            <a:r>
              <a:rPr lang="pt-BR" dirty="0" smtClean="0"/>
              <a:t>Prinsip </a:t>
            </a:r>
            <a:r>
              <a:rPr lang="pt-BR" dirty="0"/>
              <a:t>kontribusi merupakan salah satu akibat wajar dari prinsip </a:t>
            </a:r>
            <a:r>
              <a:rPr lang="pt-BR" dirty="0" smtClean="0"/>
              <a:t>indemnity.</a:t>
            </a:r>
            <a:endParaRPr lang="id-ID" dirty="0" smtClean="0"/>
          </a:p>
          <a:p>
            <a:pPr marL="365125" indent="-365125" algn="just">
              <a:buFont typeface="Wingdings" panose="05000000000000000000" pitchFamily="2" charset="2"/>
              <a:buChar char="§"/>
            </a:pPr>
            <a:r>
              <a:rPr lang="pt-BR" dirty="0" smtClean="0"/>
              <a:t>Prinsip </a:t>
            </a:r>
            <a:r>
              <a:rPr lang="pt-BR" dirty="0"/>
              <a:t>kontribusi pada dasarnya adalah suatu prinsip di mana penanggung berhak mengajak penanggung-penanggung lain yang memiliki kepentingan yang sama untuk ikut serta membayar ganti rugi kepada seorang ter­tanggung meskipun jumlah tanggungan masing-masing penanggung belum tentu sama besar. </a:t>
            </a:r>
            <a:endParaRPr lang="id-ID" dirty="0" smtClean="0"/>
          </a:p>
          <a:p>
            <a:pPr marL="365125" indent="-365125" algn="just">
              <a:buFont typeface="Wingdings" panose="05000000000000000000" pitchFamily="2" charset="2"/>
              <a:buChar char="§"/>
            </a:pPr>
            <a:r>
              <a:rPr lang="pt-BR" dirty="0" smtClean="0"/>
              <a:t>Hal </a:t>
            </a:r>
            <a:r>
              <a:rPr lang="pt-BR" dirty="0"/>
              <a:t>tersebut dapat saja terjadi apabila tertanggung, dalam waktu yang bersamaan mempertanggungkan suatu benda atas suatu risiko yang sama kepada beberapa penanggung. </a:t>
            </a:r>
            <a:endParaRPr lang="id-ID" dirty="0" smtClean="0"/>
          </a:p>
          <a:p>
            <a:pPr marL="365125" indent="-365125" algn="just">
              <a:buFont typeface="Wingdings" panose="05000000000000000000" pitchFamily="2" charset="2"/>
              <a:buChar char="§"/>
            </a:pPr>
            <a:r>
              <a:rPr lang="pt-BR" dirty="0" smtClean="0"/>
              <a:t>Dalam </a:t>
            </a:r>
            <a:r>
              <a:rPr lang="pt-BR" dirty="0"/>
              <a:t>kondisi tersebut, apabila terjadi klaim maka masing-masing penanggung harus membayar ganti rugi secara propor­sional dengan jumlah yang ditanggungnya.</a:t>
            </a:r>
            <a:endParaRPr lang="id-ID" dirty="0"/>
          </a:p>
          <a:p>
            <a:r>
              <a:rPr lang="pt-BR" dirty="0"/>
              <a:t> </a:t>
            </a:r>
            <a:endParaRPr lang="id-ID" dirty="0"/>
          </a:p>
          <a:p>
            <a:r>
              <a:rPr lang="id-ID" b="1" dirty="0">
                <a:solidFill>
                  <a:srgbClr val="00B0F0"/>
                </a:solidFill>
              </a:rPr>
              <a:t>Dari pengertian tersebut, maka sebab timbulnya kontribusi </a:t>
            </a:r>
            <a:r>
              <a:rPr lang="id-ID" b="1" dirty="0" smtClean="0">
                <a:solidFill>
                  <a:srgbClr val="00B0F0"/>
                </a:solidFill>
              </a:rPr>
              <a:t>adalah :</a:t>
            </a:r>
            <a:r>
              <a:rPr lang="id-ID" dirty="0" smtClean="0"/>
              <a:t> </a:t>
            </a:r>
            <a:endParaRPr lang="id-ID" dirty="0"/>
          </a:p>
          <a:p>
            <a:pPr marL="365125" indent="-365125"/>
            <a:r>
              <a:rPr lang="pt-BR" dirty="0"/>
              <a:t>a. </a:t>
            </a:r>
            <a:r>
              <a:rPr lang="id-ID" dirty="0" smtClean="0"/>
              <a:t>	</a:t>
            </a:r>
            <a:r>
              <a:rPr lang="pt-BR" dirty="0" smtClean="0"/>
              <a:t>adanya </a:t>
            </a:r>
            <a:r>
              <a:rPr lang="pt-BR" dirty="0"/>
              <a:t>dua atau lebih polis indemnity:</a:t>
            </a:r>
            <a:endParaRPr lang="id-ID" dirty="0"/>
          </a:p>
          <a:p>
            <a:pPr marL="365125" indent="-365125"/>
            <a:r>
              <a:rPr lang="id-ID" dirty="0"/>
              <a:t>b. </a:t>
            </a:r>
            <a:r>
              <a:rPr lang="id-ID" dirty="0" smtClean="0"/>
              <a:t>	polis </a:t>
            </a:r>
            <a:r>
              <a:rPr lang="id-ID" dirty="0"/>
              <a:t>menutup kepentingan yang sama (common interest); </a:t>
            </a:r>
          </a:p>
          <a:p>
            <a:pPr marL="365125" indent="-365125"/>
            <a:r>
              <a:rPr lang="id-ID" dirty="0"/>
              <a:t>c. </a:t>
            </a:r>
            <a:r>
              <a:rPr lang="id-ID" dirty="0" smtClean="0"/>
              <a:t>	polis </a:t>
            </a:r>
            <a:r>
              <a:rPr lang="id-ID" dirty="0"/>
              <a:t>menutup risiko yang sama (common peril);</a:t>
            </a:r>
          </a:p>
          <a:p>
            <a:pPr marL="365125" indent="-365125"/>
            <a:r>
              <a:rPr lang="id-ID" dirty="0"/>
              <a:t>d. </a:t>
            </a:r>
            <a:r>
              <a:rPr lang="id-ID" dirty="0" smtClean="0"/>
              <a:t>	polis </a:t>
            </a:r>
            <a:r>
              <a:rPr lang="id-ID" dirty="0"/>
              <a:t>menutup kepentingan asuransi yang sama;</a:t>
            </a:r>
          </a:p>
          <a:p>
            <a:pPr marL="365125" indent="-365125"/>
            <a:r>
              <a:rPr lang="id-ID" dirty="0"/>
              <a:t>e. </a:t>
            </a:r>
            <a:r>
              <a:rPr lang="id-ID" dirty="0" smtClean="0"/>
              <a:t>	</a:t>
            </a:r>
            <a:r>
              <a:rPr lang="id-ID" sz="2000" dirty="0" smtClean="0"/>
              <a:t>masing-masing</a:t>
            </a:r>
            <a:r>
              <a:rPr lang="id-ID" dirty="0" smtClean="0"/>
              <a:t> </a:t>
            </a:r>
            <a:r>
              <a:rPr lang="id-ID" dirty="0"/>
              <a:t>polis harus bertanggung jawab atas kerugian</a:t>
            </a:r>
          </a:p>
        </p:txBody>
      </p:sp>
    </p:spTree>
    <p:extLst>
      <p:ext uri="{BB962C8B-B14F-4D97-AF65-F5344CB8AC3E}">
        <p14:creationId xmlns:p14="http://schemas.microsoft.com/office/powerpoint/2010/main" val="2235178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712967" cy="6912531"/>
          </a:xfrm>
          <a:prstGeom prst="roundRect">
            <a:avLst/>
          </a:prstGeom>
          <a:noFill/>
          <a:ln>
            <a:solidFill>
              <a:srgbClr val="FFFF00"/>
            </a:solidFill>
          </a:ln>
        </p:spPr>
        <p:txBody>
          <a:bodyPr wrap="square" rtlCol="0">
            <a:spAutoFit/>
          </a:bodyPr>
          <a:lstStyle/>
          <a:p>
            <a:pPr algn="just"/>
            <a:r>
              <a:rPr lang="id-ID" sz="2000" b="1" dirty="0">
                <a:solidFill>
                  <a:srgbClr val="92D050"/>
                </a:solidFill>
              </a:rPr>
              <a:t>MANFAAT  </a:t>
            </a:r>
            <a:r>
              <a:rPr lang="id-ID" sz="2000" b="1" dirty="0" smtClean="0">
                <a:solidFill>
                  <a:srgbClr val="92D050"/>
                </a:solidFill>
              </a:rPr>
              <a:t>ASURANSI</a:t>
            </a:r>
          </a:p>
          <a:p>
            <a:pPr algn="just"/>
            <a:endParaRPr lang="id-ID" sz="2000" b="1" dirty="0"/>
          </a:p>
          <a:p>
            <a:pPr algn="just"/>
            <a:r>
              <a:rPr lang="id-ID" sz="2000" b="1" dirty="0"/>
              <a:t>Asuransi pada dasarnya dapat memberi manfaat bagi tertanggung (insured) antara lain sebagai </a:t>
            </a:r>
            <a:r>
              <a:rPr lang="id-ID" sz="2000" b="1" dirty="0" smtClean="0"/>
              <a:t>berikut :</a:t>
            </a:r>
            <a:endParaRPr lang="id-ID" sz="2000" b="1" dirty="0"/>
          </a:p>
          <a:p>
            <a:pPr marL="365125" indent="-365125" algn="just"/>
            <a:r>
              <a:rPr lang="id-ID" sz="2000" b="1" dirty="0"/>
              <a:t>a.  </a:t>
            </a:r>
            <a:r>
              <a:rPr lang="id-ID" sz="2000" b="1" dirty="0" smtClean="0"/>
              <a:t>Rasa </a:t>
            </a:r>
            <a:r>
              <a:rPr lang="id-ID" sz="2000" b="1" dirty="0"/>
              <a:t>aman dan perlindungan. Dengan memiliki polis asuransi maka tertanggung akan terhindar dari kerugian-kerugian yang mungkin timbul.</a:t>
            </a:r>
          </a:p>
          <a:p>
            <a:pPr marL="365125" indent="-365125" algn="just"/>
            <a:r>
              <a:rPr lang="id-ID" sz="2000" b="1" dirty="0"/>
              <a:t>b.  </a:t>
            </a:r>
            <a:r>
              <a:rPr lang="id-ID" sz="2000" b="1" dirty="0" smtClean="0"/>
              <a:t>Pendistribusian </a:t>
            </a:r>
            <a:r>
              <a:rPr lang="id-ID" sz="2000" b="1" dirty="0"/>
              <a:t>biaya dan manfaat Yang lebih adil. Semakin besar kemungkinan terjadinya suatu kerugian dan semakin besar kerugian yang mungkin ditimbulkannya, makin besar pula premi pertanggungannya.</a:t>
            </a:r>
          </a:p>
          <a:p>
            <a:pPr marL="365125" indent="-365125" algn="just"/>
            <a:r>
              <a:rPr lang="id-ID" sz="2000" b="1" dirty="0"/>
              <a:t>c.   </a:t>
            </a:r>
            <a:r>
              <a:rPr lang="id-ID" sz="2000" b="1" dirty="0" smtClean="0"/>
              <a:t>Polis </a:t>
            </a:r>
            <a:r>
              <a:rPr lang="id-ID" sz="2000" b="1" dirty="0"/>
              <a:t>asuransi dapat dijadikan sebagai jaminan untuk memperoleh kredit. </a:t>
            </a:r>
          </a:p>
          <a:p>
            <a:pPr marL="365125" indent="-365125" algn="just"/>
            <a:r>
              <a:rPr lang="id-ID" sz="2000" b="1" dirty="0"/>
              <a:t>d.  </a:t>
            </a:r>
            <a:r>
              <a:rPr lang="id-ID" sz="2000" b="1" dirty="0" smtClean="0"/>
              <a:t>Berfungsi </a:t>
            </a:r>
            <a:r>
              <a:rPr lang="id-ID" sz="2000" b="1" dirty="0"/>
              <a:t>sebagai tabungan.</a:t>
            </a:r>
          </a:p>
          <a:p>
            <a:pPr marL="365125" indent="-365125" algn="just"/>
            <a:r>
              <a:rPr lang="id-ID" sz="2000" b="1" dirty="0"/>
              <a:t>e.  </a:t>
            </a:r>
            <a:r>
              <a:rPr lang="id-ID" sz="2000" b="1" dirty="0" smtClean="0"/>
              <a:t>	Alat </a:t>
            </a:r>
            <a:r>
              <a:rPr lang="id-ID" sz="2000" b="1" dirty="0"/>
              <a:t>penyebaran risiko. Dengan asuransi, risiko kerugian dapat disebarkan kepada penanggung. </a:t>
            </a:r>
          </a:p>
          <a:p>
            <a:pPr marL="365125" indent="-365125" algn="just"/>
            <a:r>
              <a:rPr lang="id-ID" sz="2000" b="1" dirty="0"/>
              <a:t>f.   </a:t>
            </a:r>
            <a:r>
              <a:rPr lang="id-ID" sz="2000" b="1" dirty="0" smtClean="0"/>
              <a:t>	Membantu </a:t>
            </a:r>
            <a:r>
              <a:rPr lang="id-ID" sz="2000" b="1" dirty="0"/>
              <a:t>meningkatkan kegiatan usaha. Tertanggung akan melakukan investasi atas suatu bidang usaha apabila investasi tersebut dapat ditutup oleh asuransi yang dimaksudkan untuk mengurangi risiko</a:t>
            </a:r>
            <a:r>
              <a:rPr lang="id-ID" sz="2000" b="1" dirty="0" smtClean="0"/>
              <a:t>.</a:t>
            </a:r>
            <a:endParaRPr lang="id-ID" sz="2000" b="1" dirty="0"/>
          </a:p>
        </p:txBody>
      </p:sp>
    </p:spTree>
    <p:extLst>
      <p:ext uri="{BB962C8B-B14F-4D97-AF65-F5344CB8AC3E}">
        <p14:creationId xmlns:p14="http://schemas.microsoft.com/office/powerpoint/2010/main" val="12022455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332656"/>
            <a:ext cx="8784976" cy="6231493"/>
          </a:xfrm>
          <a:prstGeom prst="roundRect">
            <a:avLst/>
          </a:prstGeom>
          <a:noFill/>
          <a:ln>
            <a:solidFill>
              <a:srgbClr val="FFFF00"/>
            </a:solidFill>
          </a:ln>
        </p:spPr>
        <p:txBody>
          <a:bodyPr wrap="square" rtlCol="0">
            <a:spAutoFit/>
          </a:bodyPr>
          <a:lstStyle/>
          <a:p>
            <a:r>
              <a:rPr lang="id-ID" sz="2000" b="1" dirty="0">
                <a:solidFill>
                  <a:srgbClr val="FFC000"/>
                </a:solidFill>
              </a:rPr>
              <a:t>PENGHITUNGAN KONTRIBUSI</a:t>
            </a:r>
            <a:endParaRPr lang="id-ID" sz="2000" dirty="0">
              <a:solidFill>
                <a:srgbClr val="FFC000"/>
              </a:solidFill>
            </a:endParaRPr>
          </a:p>
          <a:p>
            <a:r>
              <a:rPr lang="id-ID" sz="2000" dirty="0">
                <a:solidFill>
                  <a:srgbClr val="FFC000"/>
                </a:solidFill>
              </a:rPr>
              <a:t> </a:t>
            </a:r>
          </a:p>
          <a:p>
            <a:r>
              <a:rPr lang="id-ID" sz="2000" b="1" dirty="0">
                <a:solidFill>
                  <a:srgbClr val="FF0000"/>
                </a:solidFill>
              </a:rPr>
              <a:t>Metode Proporsional</a:t>
            </a:r>
            <a:endParaRPr lang="id-ID" sz="2000" dirty="0">
              <a:solidFill>
                <a:srgbClr val="FF0000"/>
              </a:solidFill>
            </a:endParaRPr>
          </a:p>
          <a:p>
            <a:r>
              <a:rPr lang="id-ID" sz="2000" dirty="0"/>
              <a:t> </a:t>
            </a:r>
          </a:p>
          <a:p>
            <a:r>
              <a:rPr lang="id-ID" sz="2000" dirty="0"/>
              <a:t>Untuk menghitung kontribusi dengan metode ini dapat digunakan rumus sederhana sbb. :</a:t>
            </a:r>
          </a:p>
          <a:p>
            <a:r>
              <a:rPr lang="id-ID" sz="2000" dirty="0"/>
              <a:t> </a:t>
            </a:r>
          </a:p>
          <a:p>
            <a:r>
              <a:rPr lang="id-ID" sz="2000" dirty="0" smtClean="0"/>
              <a:t>		Jumlah </a:t>
            </a:r>
            <a:r>
              <a:rPr lang="id-ID" sz="2000" dirty="0"/>
              <a:t>pertanggungan Polis tertentu</a:t>
            </a:r>
          </a:p>
          <a:p>
            <a:r>
              <a:rPr lang="id-ID" sz="2000" dirty="0"/>
              <a:t>Kontribusi = ----------------------------------------------   x Jumlah Kerugian</a:t>
            </a:r>
          </a:p>
          <a:p>
            <a:r>
              <a:rPr lang="id-ID" sz="2000" dirty="0"/>
              <a:t>		Jumlah pertanggungan semua polis</a:t>
            </a:r>
          </a:p>
          <a:p>
            <a:r>
              <a:rPr lang="id-ID" sz="2000" dirty="0"/>
              <a:t> </a:t>
            </a:r>
          </a:p>
          <a:p>
            <a:r>
              <a:rPr lang="id-ID" sz="2000" dirty="0"/>
              <a:t>Ilustrasi perhitungan kontribusi dapat dilakukan dengan asumsi </a:t>
            </a:r>
            <a:r>
              <a:rPr lang="id-ID" sz="2000" dirty="0" smtClean="0"/>
              <a:t>sebagai berikut </a:t>
            </a:r>
            <a:r>
              <a:rPr lang="id-ID" sz="2000" dirty="0"/>
              <a:t>:</a:t>
            </a:r>
          </a:p>
          <a:p>
            <a:pPr lvl="0"/>
            <a:r>
              <a:rPr lang="id-ID" sz="2000" dirty="0"/>
              <a:t>Jenis </a:t>
            </a:r>
            <a:r>
              <a:rPr lang="id-ID" sz="2000" dirty="0" smtClean="0"/>
              <a:t>Pertanggungan : </a:t>
            </a:r>
            <a:r>
              <a:rPr lang="id-ID" sz="2000" dirty="0"/>
              <a:t>Kebakaran</a:t>
            </a:r>
          </a:p>
          <a:p>
            <a:pPr lvl="0"/>
            <a:r>
              <a:rPr lang="id-ID" sz="2000" dirty="0"/>
              <a:t>Jumlah pertanggungan sebesar Rp 300 juta yang ditutup oleh :</a:t>
            </a:r>
          </a:p>
          <a:p>
            <a:pPr lvl="0"/>
            <a:r>
              <a:rPr lang="id-ID" sz="2000" dirty="0"/>
              <a:t>PT Asuransi A	= Rp 100 juta</a:t>
            </a:r>
          </a:p>
          <a:p>
            <a:pPr lvl="0"/>
            <a:r>
              <a:rPr lang="id-ID" sz="2000" dirty="0"/>
              <a:t>PT Asuransi B	= Rp 200 juta</a:t>
            </a:r>
          </a:p>
          <a:p>
            <a:pPr lvl="0"/>
            <a:r>
              <a:rPr lang="id-ID" sz="2000" dirty="0"/>
              <a:t>Jumlah kerugian sebesar Rp 120 juta</a:t>
            </a:r>
          </a:p>
          <a:p>
            <a:endParaRPr lang="id-ID" sz="2000" dirty="0"/>
          </a:p>
        </p:txBody>
      </p:sp>
    </p:spTree>
    <p:extLst>
      <p:ext uri="{BB962C8B-B14F-4D97-AF65-F5344CB8AC3E}">
        <p14:creationId xmlns:p14="http://schemas.microsoft.com/office/powerpoint/2010/main" val="15382471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32656"/>
            <a:ext cx="8064896" cy="4222433"/>
          </a:xfrm>
          <a:prstGeom prst="roundRect">
            <a:avLst/>
          </a:prstGeom>
          <a:noFill/>
          <a:ln>
            <a:solidFill>
              <a:srgbClr val="FFFF00"/>
            </a:solidFill>
          </a:ln>
        </p:spPr>
        <p:txBody>
          <a:bodyPr wrap="square" rtlCol="0">
            <a:spAutoFit/>
          </a:bodyPr>
          <a:lstStyle/>
          <a:p>
            <a:r>
              <a:rPr lang="id-ID" sz="2200" dirty="0"/>
              <a:t>Dengan menggunakan rumus diatas, dapat dihitung kontribusi masing-masing penanggung sebagai berikut </a:t>
            </a:r>
            <a:r>
              <a:rPr lang="id-ID" sz="2200" dirty="0" smtClean="0"/>
              <a:t>:</a:t>
            </a:r>
          </a:p>
          <a:p>
            <a:endParaRPr lang="id-ID" sz="2200" dirty="0"/>
          </a:p>
          <a:p>
            <a:r>
              <a:rPr lang="id-ID" sz="2200" dirty="0"/>
              <a:t>		</a:t>
            </a:r>
            <a:r>
              <a:rPr lang="id-ID" sz="2200" dirty="0" smtClean="0"/>
              <a:t>   Rp </a:t>
            </a:r>
            <a:r>
              <a:rPr lang="id-ID" sz="2200" dirty="0"/>
              <a:t>100 juta</a:t>
            </a:r>
          </a:p>
          <a:p>
            <a:pPr lvl="0"/>
            <a:r>
              <a:rPr lang="id-ID" sz="2200" dirty="0"/>
              <a:t>PT Asuransi A	= ---------------  x Rp 120 juta	= Rp 40 juta</a:t>
            </a:r>
          </a:p>
          <a:p>
            <a:r>
              <a:rPr lang="id-ID" sz="2200" dirty="0"/>
              <a:t>   </a:t>
            </a:r>
            <a:r>
              <a:rPr lang="id-ID" sz="2200" dirty="0" smtClean="0"/>
              <a:t>		   Rp </a:t>
            </a:r>
            <a:r>
              <a:rPr lang="id-ID" sz="2200" dirty="0"/>
              <a:t>300 juta</a:t>
            </a:r>
          </a:p>
          <a:p>
            <a:r>
              <a:rPr lang="id-ID" sz="2200" dirty="0"/>
              <a:t> </a:t>
            </a:r>
          </a:p>
          <a:p>
            <a:r>
              <a:rPr lang="id-ID" sz="2200" dirty="0"/>
              <a:t>	</a:t>
            </a:r>
            <a:r>
              <a:rPr lang="id-ID" sz="2200" dirty="0" smtClean="0"/>
              <a:t>	   Rp </a:t>
            </a:r>
            <a:r>
              <a:rPr lang="id-ID" sz="2200" dirty="0"/>
              <a:t>200 juta</a:t>
            </a:r>
          </a:p>
          <a:p>
            <a:pPr lvl="0"/>
            <a:r>
              <a:rPr lang="id-ID" sz="2200" dirty="0"/>
              <a:t>PT Asuransi B	= ---------------  x Rp 120 juta = Rp 80 juta</a:t>
            </a:r>
          </a:p>
          <a:p>
            <a:r>
              <a:rPr lang="id-ID" sz="2200" dirty="0"/>
              <a:t>  </a:t>
            </a:r>
            <a:r>
              <a:rPr lang="id-ID" sz="2200" dirty="0" smtClean="0"/>
              <a:t>		   Rp </a:t>
            </a:r>
            <a:r>
              <a:rPr lang="id-ID" sz="2200" dirty="0"/>
              <a:t>300 juta</a:t>
            </a:r>
          </a:p>
          <a:p>
            <a:endParaRPr lang="id-ID" sz="2200" dirty="0"/>
          </a:p>
        </p:txBody>
      </p:sp>
    </p:spTree>
    <p:extLst>
      <p:ext uri="{BB962C8B-B14F-4D97-AF65-F5344CB8AC3E}">
        <p14:creationId xmlns:p14="http://schemas.microsoft.com/office/powerpoint/2010/main" val="12126459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136904" cy="5005626"/>
          </a:xfrm>
          <a:prstGeom prst="roundRect">
            <a:avLst/>
          </a:prstGeom>
          <a:noFill/>
          <a:ln>
            <a:solidFill>
              <a:srgbClr val="FFFF00"/>
            </a:solidFill>
          </a:ln>
        </p:spPr>
        <p:txBody>
          <a:bodyPr wrap="square" rtlCol="0">
            <a:spAutoFit/>
          </a:bodyPr>
          <a:lstStyle/>
          <a:p>
            <a:r>
              <a:rPr lang="id-ID" b="1" dirty="0">
                <a:solidFill>
                  <a:srgbClr val="FFFF00"/>
                </a:solidFill>
              </a:rPr>
              <a:t>Metode Independent Liability</a:t>
            </a:r>
          </a:p>
          <a:p>
            <a:r>
              <a:rPr lang="id-ID" b="1" dirty="0"/>
              <a:t> </a:t>
            </a:r>
            <a:endParaRPr lang="id-ID" dirty="0"/>
          </a:p>
          <a:p>
            <a:r>
              <a:rPr lang="id-ID" dirty="0"/>
              <a:t>Untuk menghitung kontribusi dengan metode ini dapat digunakan rumus sederhana </a:t>
            </a:r>
            <a:r>
              <a:rPr lang="id-ID" dirty="0" smtClean="0"/>
              <a:t>sebagai berikut  </a:t>
            </a:r>
            <a:r>
              <a:rPr lang="id-ID" dirty="0"/>
              <a:t>:</a:t>
            </a:r>
          </a:p>
          <a:p>
            <a:r>
              <a:rPr lang="id-ID" dirty="0"/>
              <a:t> </a:t>
            </a:r>
          </a:p>
          <a:p>
            <a:r>
              <a:rPr lang="id-ID" dirty="0" smtClean="0"/>
              <a:t>		Jumlah </a:t>
            </a:r>
            <a:r>
              <a:rPr lang="id-ID" dirty="0"/>
              <a:t>yang dipertanggungkan </a:t>
            </a:r>
          </a:p>
          <a:p>
            <a:r>
              <a:rPr lang="id-ID" dirty="0"/>
              <a:t>Kontribusi = ----------------------------------------------   x Jumlah Kerugian</a:t>
            </a:r>
          </a:p>
          <a:p>
            <a:r>
              <a:rPr lang="id-ID" dirty="0"/>
              <a:t>		Jumlah saat terjadi kerugian</a:t>
            </a:r>
          </a:p>
          <a:p>
            <a:r>
              <a:rPr lang="id-ID" dirty="0"/>
              <a:t> </a:t>
            </a:r>
          </a:p>
          <a:p>
            <a:r>
              <a:rPr lang="id-ID" dirty="0"/>
              <a:t>Ilustrasi perhitungan kontribusi dapat dilakukan dengan asumsi sebagai berikut :</a:t>
            </a:r>
          </a:p>
          <a:p>
            <a:r>
              <a:rPr lang="id-ID" dirty="0"/>
              <a:t> </a:t>
            </a:r>
          </a:p>
          <a:p>
            <a:pPr lvl="0"/>
            <a:r>
              <a:rPr lang="id-ID" dirty="0"/>
              <a:t>Nilai barang saat terjadi kerugian Rp 135 juta</a:t>
            </a:r>
          </a:p>
          <a:p>
            <a:pPr lvl="0"/>
            <a:r>
              <a:rPr lang="id-ID" dirty="0"/>
              <a:t>Jumlah </a:t>
            </a:r>
            <a:r>
              <a:rPr lang="id-ID" dirty="0" smtClean="0"/>
              <a:t>kerugian </a:t>
            </a:r>
            <a:r>
              <a:rPr lang="id-ID" dirty="0"/>
              <a:t>Rp 13,5  juta</a:t>
            </a:r>
          </a:p>
          <a:p>
            <a:pPr lvl="0"/>
            <a:r>
              <a:rPr lang="id-ID" dirty="0"/>
              <a:t>Jumlah pertanggungan sebesar Rp 90 juta yang ditutup oleh :</a:t>
            </a:r>
          </a:p>
          <a:p>
            <a:pPr lvl="0"/>
            <a:r>
              <a:rPr lang="id-ID" dirty="0"/>
              <a:t>PT Asuransi A	= Rp 60 juta</a:t>
            </a:r>
          </a:p>
          <a:p>
            <a:pPr lvl="0"/>
            <a:r>
              <a:rPr lang="id-ID" dirty="0"/>
              <a:t>PT Asuransi B	= Rp 30 </a:t>
            </a:r>
            <a:r>
              <a:rPr lang="id-ID" dirty="0" smtClean="0"/>
              <a:t>juta</a:t>
            </a:r>
            <a:endParaRPr lang="id-ID" dirty="0"/>
          </a:p>
        </p:txBody>
      </p:sp>
    </p:spTree>
    <p:extLst>
      <p:ext uri="{BB962C8B-B14F-4D97-AF65-F5344CB8AC3E}">
        <p14:creationId xmlns:p14="http://schemas.microsoft.com/office/powerpoint/2010/main" val="1287917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404664"/>
            <a:ext cx="7992888" cy="6095286"/>
          </a:xfrm>
          <a:prstGeom prst="roundRect">
            <a:avLst/>
          </a:prstGeom>
          <a:noFill/>
          <a:ln>
            <a:solidFill>
              <a:srgbClr val="FFFF00"/>
            </a:solidFill>
          </a:ln>
        </p:spPr>
        <p:txBody>
          <a:bodyPr wrap="square" rtlCol="0">
            <a:spAutoFit/>
          </a:bodyPr>
          <a:lstStyle/>
          <a:p>
            <a:pPr algn="just"/>
            <a:r>
              <a:rPr lang="id-ID" sz="2200" dirty="0"/>
              <a:t>Dengan menggunakan rumus diatas, dapat dihitung kontribusi atau kewajiban masing-masing penanggung dapat dihitung </a:t>
            </a:r>
            <a:r>
              <a:rPr lang="id-ID" sz="2200" dirty="0" smtClean="0"/>
              <a:t>:</a:t>
            </a:r>
          </a:p>
          <a:p>
            <a:pPr algn="just"/>
            <a:endParaRPr lang="id-ID" sz="2200" dirty="0"/>
          </a:p>
          <a:p>
            <a:pPr algn="just"/>
            <a:r>
              <a:rPr lang="id-ID" sz="2200" dirty="0"/>
              <a:t>		 </a:t>
            </a:r>
            <a:r>
              <a:rPr lang="id-ID" sz="2200" dirty="0" smtClean="0"/>
              <a:t>   Rp </a:t>
            </a:r>
            <a:r>
              <a:rPr lang="id-ID" sz="2200" dirty="0"/>
              <a:t>60 juta</a:t>
            </a:r>
          </a:p>
          <a:p>
            <a:pPr lvl="0" algn="just"/>
            <a:r>
              <a:rPr lang="id-ID" sz="2200" dirty="0"/>
              <a:t>PT Asuransi A	= ---------------  x Rp 13,5 juta	= Rp 6 juta</a:t>
            </a:r>
          </a:p>
          <a:p>
            <a:pPr algn="just"/>
            <a:r>
              <a:rPr lang="id-ID" sz="2200" dirty="0"/>
              <a:t>   </a:t>
            </a:r>
            <a:r>
              <a:rPr lang="id-ID" sz="2200" dirty="0" smtClean="0"/>
              <a:t>		    Rp </a:t>
            </a:r>
            <a:r>
              <a:rPr lang="id-ID" sz="2200" dirty="0"/>
              <a:t>135 juta</a:t>
            </a:r>
          </a:p>
          <a:p>
            <a:pPr algn="just"/>
            <a:r>
              <a:rPr lang="id-ID" sz="2200" dirty="0"/>
              <a:t> </a:t>
            </a:r>
          </a:p>
          <a:p>
            <a:pPr algn="just"/>
            <a:r>
              <a:rPr lang="id-ID" sz="2200" dirty="0"/>
              <a:t>		</a:t>
            </a:r>
            <a:r>
              <a:rPr lang="id-ID" sz="2200" dirty="0" smtClean="0"/>
              <a:t>    Rp </a:t>
            </a:r>
            <a:r>
              <a:rPr lang="id-ID" sz="2200" dirty="0"/>
              <a:t>30 juta</a:t>
            </a:r>
          </a:p>
          <a:p>
            <a:pPr lvl="0" algn="just"/>
            <a:r>
              <a:rPr lang="id-ID" sz="2200" dirty="0"/>
              <a:t>PT Asuransi B	= ---------------  x Rp 13,5 juta </a:t>
            </a:r>
            <a:r>
              <a:rPr lang="id-ID" sz="2200" dirty="0" smtClean="0"/>
              <a:t>	= </a:t>
            </a:r>
            <a:r>
              <a:rPr lang="id-ID" sz="2200" dirty="0"/>
              <a:t>Rp 3 juta</a:t>
            </a:r>
          </a:p>
          <a:p>
            <a:pPr algn="just"/>
            <a:r>
              <a:rPr lang="id-ID" sz="2200" dirty="0"/>
              <a:t>  </a:t>
            </a:r>
            <a:r>
              <a:rPr lang="id-ID" sz="2200" dirty="0" smtClean="0"/>
              <a:t>		    Rp </a:t>
            </a:r>
            <a:r>
              <a:rPr lang="id-ID" sz="2200" dirty="0"/>
              <a:t>135 juta</a:t>
            </a:r>
          </a:p>
          <a:p>
            <a:pPr algn="just"/>
            <a:r>
              <a:rPr lang="id-ID" sz="2200" b="1" dirty="0"/>
              <a:t> </a:t>
            </a:r>
            <a:endParaRPr lang="id-ID" sz="2200" dirty="0"/>
          </a:p>
          <a:p>
            <a:pPr algn="just"/>
            <a:r>
              <a:rPr lang="id-ID" sz="2200" b="1" dirty="0"/>
              <a:t>				</a:t>
            </a:r>
            <a:r>
              <a:rPr lang="id-ID" sz="2200" b="1" dirty="0" smtClean="0">
                <a:solidFill>
                  <a:srgbClr val="FF0000"/>
                </a:solidFill>
              </a:rPr>
              <a:t>Jumlah </a:t>
            </a:r>
            <a:r>
              <a:rPr lang="id-ID" sz="2200" b="1" dirty="0">
                <a:solidFill>
                  <a:srgbClr val="FF0000"/>
                </a:solidFill>
              </a:rPr>
              <a:t>	= Rp 9 juta</a:t>
            </a:r>
          </a:p>
          <a:p>
            <a:pPr algn="just"/>
            <a:r>
              <a:rPr lang="id-ID" sz="2200" dirty="0"/>
              <a:t> </a:t>
            </a:r>
          </a:p>
          <a:p>
            <a:pPr algn="just"/>
            <a:r>
              <a:rPr lang="id-ID" sz="2200" dirty="0"/>
              <a:t>Karena jumlah seluruh kerugian sebesar Rp 13,5, maka kekurangannya Rp 4,5 juta akan ditanggung sendiri oleh tertanggung</a:t>
            </a:r>
            <a:r>
              <a:rPr lang="id-ID" sz="2200" dirty="0" smtClean="0"/>
              <a:t>.</a:t>
            </a:r>
            <a:endParaRPr lang="id-ID" sz="2200" dirty="0"/>
          </a:p>
        </p:txBody>
      </p:sp>
    </p:spTree>
    <p:extLst>
      <p:ext uri="{BB962C8B-B14F-4D97-AF65-F5344CB8AC3E}">
        <p14:creationId xmlns:p14="http://schemas.microsoft.com/office/powerpoint/2010/main" val="17435409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640960" cy="5720715"/>
          </a:xfrm>
          <a:prstGeom prst="roundRect">
            <a:avLst/>
          </a:prstGeom>
          <a:noFill/>
          <a:ln>
            <a:solidFill>
              <a:srgbClr val="FFFF00"/>
            </a:solidFill>
          </a:ln>
        </p:spPr>
        <p:txBody>
          <a:bodyPr wrap="square" rtlCol="0">
            <a:spAutoFit/>
          </a:bodyPr>
          <a:lstStyle/>
          <a:p>
            <a:r>
              <a:rPr lang="id-ID" sz="2200" b="1" dirty="0">
                <a:solidFill>
                  <a:srgbClr val="FF00FF"/>
                </a:solidFill>
              </a:rPr>
              <a:t>KONSEP THE LAW OF LARGE  NUMBERS</a:t>
            </a:r>
            <a:endParaRPr lang="id-ID" sz="2200" dirty="0">
              <a:solidFill>
                <a:srgbClr val="FF00FF"/>
              </a:solidFill>
            </a:endParaRPr>
          </a:p>
          <a:p>
            <a:endParaRPr lang="id-ID" sz="2200" dirty="0" smtClean="0"/>
          </a:p>
          <a:p>
            <a:pPr marL="342900" indent="-342900">
              <a:buFont typeface="Wingdings" panose="05000000000000000000" pitchFamily="2" charset="2"/>
              <a:buChar char="§"/>
            </a:pPr>
            <a:r>
              <a:rPr lang="id-ID" sz="2200" dirty="0" smtClean="0"/>
              <a:t>Prinsip </a:t>
            </a:r>
            <a:r>
              <a:rPr lang="id-ID" sz="2200" dirty="0"/>
              <a:t>dasar asuransi sebagaimana telah disebutkan adalah pengalihan risiko kerugian dari suatu individu kepada suatu kelompok yang diwakili oleh perusahaan asuransi. </a:t>
            </a:r>
            <a:endParaRPr lang="id-ID" sz="2200" dirty="0" smtClean="0"/>
          </a:p>
          <a:p>
            <a:endParaRPr lang="id-ID" sz="2200" dirty="0" smtClean="0"/>
          </a:p>
          <a:p>
            <a:pPr marL="342900" indent="-342900">
              <a:buFont typeface="Wingdings" panose="05000000000000000000" pitchFamily="2" charset="2"/>
              <a:buChar char="§"/>
            </a:pPr>
            <a:r>
              <a:rPr lang="id-ID" sz="2200" dirty="0" smtClean="0"/>
              <a:t>Di </a:t>
            </a:r>
            <a:r>
              <a:rPr lang="id-ID" sz="2200" dirty="0"/>
              <a:t>samping itu, asuransi merupakan suatu alat sosial untuk mengurangi risiko di mana yang banyak membagi kerugian yang sedikit atau many share the losses of a few. Semakin besar jumlah kelompok yang membagi kerugian, semakin kecil jumlah beban kerugian setiap kelompok </a:t>
            </a:r>
            <a:r>
              <a:rPr lang="id-ID" sz="2200" dirty="0" smtClean="0"/>
              <a:t>individu.</a:t>
            </a:r>
          </a:p>
          <a:p>
            <a:endParaRPr lang="id-ID" sz="2200" dirty="0" smtClean="0"/>
          </a:p>
          <a:p>
            <a:pPr marL="342900" indent="-342900">
              <a:buFont typeface="Wingdings" panose="05000000000000000000" pitchFamily="2" charset="2"/>
              <a:buChar char="§"/>
            </a:pPr>
            <a:r>
              <a:rPr lang="id-ID" sz="2200" dirty="0" smtClean="0"/>
              <a:t>Dengan </a:t>
            </a:r>
            <a:r>
              <a:rPr lang="id-ID" sz="2200" dirty="0"/>
              <a:t>demikian, besar­kecilnya kelompok dalam masalah penanganan risiko ini disebut "hukum bilangan besar" atau dalam praktik asuransi dikenal dengan the law of large numbers</a:t>
            </a:r>
            <a:r>
              <a:rPr lang="id-ID" sz="2200" dirty="0" smtClean="0"/>
              <a:t>.</a:t>
            </a:r>
          </a:p>
        </p:txBody>
      </p:sp>
    </p:spTree>
    <p:extLst>
      <p:ext uri="{BB962C8B-B14F-4D97-AF65-F5344CB8AC3E}">
        <p14:creationId xmlns:p14="http://schemas.microsoft.com/office/powerpoint/2010/main" val="34427004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32656"/>
            <a:ext cx="8280920" cy="4222433"/>
          </a:xfrm>
          <a:prstGeom prst="roundRect">
            <a:avLst/>
          </a:prstGeom>
          <a:noFill/>
          <a:ln>
            <a:solidFill>
              <a:srgbClr val="FFFF00"/>
            </a:solidFill>
          </a:ln>
        </p:spPr>
        <p:txBody>
          <a:bodyPr wrap="square" rtlCol="0">
            <a:spAutoFit/>
          </a:bodyPr>
          <a:lstStyle/>
          <a:p>
            <a:pPr marL="342900" indent="-342900">
              <a:buFont typeface="Wingdings" panose="05000000000000000000" pitchFamily="2" charset="2"/>
              <a:buChar char="§"/>
            </a:pPr>
            <a:r>
              <a:rPr lang="id-ID" sz="2200" dirty="0" smtClean="0"/>
              <a:t>"Semakin besar jumlah risiko, semakin mendekati hasil atau kerugian sesungguhnya sesuai dengan hasil atau kerugian yang diperkirakan". Perlu diingat bahwa sistem asuransi secara keseluruhan didasarkan pada pandangan bahwa banyak orang membayar dalam jumlah kecil untuk memperoleh bayaran atas kerugian. </a:t>
            </a:r>
          </a:p>
          <a:p>
            <a:endParaRPr lang="id-ID" sz="2200" dirty="0" smtClean="0"/>
          </a:p>
          <a:p>
            <a:pPr marL="342900" indent="-342900">
              <a:buFont typeface="Wingdings" panose="05000000000000000000" pitchFamily="2" charset="2"/>
              <a:buChar char="§"/>
            </a:pPr>
            <a:r>
              <a:rPr lang="id-ID" sz="2200" dirty="0" smtClean="0"/>
              <a:t>Kita dapat mengetahui berapa besarnya orang yang harus bayar bila kita dapat memprediksi berapa besarnya jumlah kerugian yang akan terjadi. Semakin akurat kita dapat memperkirakan jumlah kerugian, semakin akurat pula jumlah uang yang harus dibayar orang.</a:t>
            </a:r>
          </a:p>
        </p:txBody>
      </p:sp>
    </p:spTree>
    <p:extLst>
      <p:ext uri="{BB962C8B-B14F-4D97-AF65-F5344CB8AC3E}">
        <p14:creationId xmlns:p14="http://schemas.microsoft.com/office/powerpoint/2010/main" val="9474131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476672"/>
            <a:ext cx="8280920" cy="6095286"/>
          </a:xfrm>
          <a:prstGeom prst="roundRect">
            <a:avLst/>
          </a:prstGeom>
          <a:noFill/>
          <a:ln>
            <a:solidFill>
              <a:srgbClr val="FFFF00"/>
            </a:solidFill>
          </a:ln>
        </p:spPr>
        <p:txBody>
          <a:bodyPr wrap="square" rtlCol="0">
            <a:spAutoFit/>
          </a:bodyPr>
          <a:lstStyle/>
          <a:p>
            <a:pPr algn="just"/>
            <a:r>
              <a:rPr lang="id-ID" sz="2200" b="1" dirty="0">
                <a:solidFill>
                  <a:srgbClr val="FF0000"/>
                </a:solidFill>
              </a:rPr>
              <a:t>INSURABLE RISKS</a:t>
            </a:r>
            <a:endParaRPr lang="id-ID" sz="2200" dirty="0">
              <a:solidFill>
                <a:srgbClr val="FF0000"/>
              </a:solidFill>
            </a:endParaRPr>
          </a:p>
          <a:p>
            <a:pPr algn="just"/>
            <a:endParaRPr lang="id-ID" sz="2200" dirty="0" smtClean="0"/>
          </a:p>
          <a:p>
            <a:pPr marL="342900" indent="-342900" algn="just">
              <a:buFont typeface="Wingdings" panose="05000000000000000000" pitchFamily="2" charset="2"/>
              <a:buChar char="§"/>
            </a:pPr>
            <a:r>
              <a:rPr lang="id-ID" sz="2200" dirty="0" smtClean="0"/>
              <a:t>Insur­able </a:t>
            </a:r>
            <a:r>
              <a:rPr lang="id-ID" sz="2200" dirty="0"/>
              <a:t>interest pada prinsipnya adalah semua risiko yang dapat dipertanggungkan. </a:t>
            </a:r>
            <a:endParaRPr lang="id-ID" sz="2200" dirty="0" smtClean="0"/>
          </a:p>
          <a:p>
            <a:pPr marL="342900" indent="-342900" algn="just">
              <a:buFont typeface="Wingdings" panose="05000000000000000000" pitchFamily="2" charset="2"/>
              <a:buChar char="§"/>
            </a:pPr>
            <a:r>
              <a:rPr lang="id-ID" sz="2200" dirty="0" smtClean="0"/>
              <a:t>Oleh </a:t>
            </a:r>
            <a:r>
              <a:rPr lang="id-ID" sz="2200" dirty="0"/>
              <a:t>karena itu, untuk mengasuransikan suatu risiko, beberapa karakteristik atau ciri harus dipenuhi. </a:t>
            </a:r>
            <a:endParaRPr lang="id-ID" sz="2200" dirty="0" smtClean="0"/>
          </a:p>
          <a:p>
            <a:pPr marL="342900" indent="-342900" algn="just">
              <a:buFont typeface="Wingdings" panose="05000000000000000000" pitchFamily="2" charset="2"/>
              <a:buChar char="§"/>
            </a:pPr>
            <a:r>
              <a:rPr lang="id-ID" sz="2200" dirty="0" smtClean="0"/>
              <a:t>Sepanjang </a:t>
            </a:r>
            <a:r>
              <a:rPr lang="id-ID" sz="2200" dirty="0"/>
              <a:t>risiko tersebut memenuhi sifat ini, maka risiko yang bersangkutan dikatakan insurable risks, yang  disingkat dengan </a:t>
            </a:r>
            <a:r>
              <a:rPr lang="id-ID" sz="2200" dirty="0" smtClean="0"/>
              <a:t>LURCH.</a:t>
            </a:r>
          </a:p>
          <a:p>
            <a:pPr marL="342900" indent="-342900" algn="just">
              <a:buFont typeface="Wingdings" panose="05000000000000000000" pitchFamily="2" charset="2"/>
              <a:buChar char="§"/>
            </a:pPr>
            <a:r>
              <a:rPr lang="id-ID" sz="2200" dirty="0" smtClean="0"/>
              <a:t>Setiap </a:t>
            </a:r>
            <a:r>
              <a:rPr lang="id-ID" sz="2200" dirty="0"/>
              <a:t>huruf merupakan singkatan dari suatu ciri dari risiko yang dapat diasuransikan </a:t>
            </a:r>
            <a:r>
              <a:rPr lang="id-ID" sz="2200" dirty="0" smtClean="0"/>
              <a:t>yaitu :</a:t>
            </a:r>
            <a:endParaRPr lang="id-ID" sz="2200" dirty="0"/>
          </a:p>
          <a:p>
            <a:pPr marL="365125" algn="just"/>
            <a:r>
              <a:rPr lang="id-ID" sz="2200" dirty="0"/>
              <a:t>1. L - Loss</a:t>
            </a:r>
          </a:p>
          <a:p>
            <a:pPr marL="365125" algn="just"/>
            <a:r>
              <a:rPr lang="id-ID" sz="2200" dirty="0"/>
              <a:t>2. U - Unexpected </a:t>
            </a:r>
          </a:p>
          <a:p>
            <a:pPr marL="365125" algn="just"/>
            <a:r>
              <a:rPr lang="id-ID" sz="2200" dirty="0"/>
              <a:t>3. R - Reasonable </a:t>
            </a:r>
          </a:p>
          <a:p>
            <a:pPr marL="365125" algn="just"/>
            <a:r>
              <a:rPr lang="id-ID" sz="2200" dirty="0"/>
              <a:t>4. C - Catastrophic </a:t>
            </a:r>
          </a:p>
          <a:p>
            <a:pPr marL="365125" algn="just"/>
            <a:r>
              <a:rPr lang="id-ID" sz="2200" dirty="0"/>
              <a:t>5. H - </a:t>
            </a:r>
            <a:r>
              <a:rPr lang="id-ID" sz="2200" dirty="0" smtClean="0"/>
              <a:t>Homogeneous</a:t>
            </a:r>
            <a:endParaRPr lang="id-ID" sz="2200" dirty="0"/>
          </a:p>
        </p:txBody>
      </p:sp>
    </p:spTree>
    <p:extLst>
      <p:ext uri="{BB962C8B-B14F-4D97-AF65-F5344CB8AC3E}">
        <p14:creationId xmlns:p14="http://schemas.microsoft.com/office/powerpoint/2010/main" val="4122037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548680"/>
            <a:ext cx="8496944" cy="5346144"/>
          </a:xfrm>
          <a:prstGeom prst="roundRect">
            <a:avLst/>
          </a:prstGeom>
          <a:noFill/>
          <a:ln>
            <a:solidFill>
              <a:srgbClr val="FFFF00"/>
            </a:solidFill>
          </a:ln>
        </p:spPr>
        <p:txBody>
          <a:bodyPr wrap="square" rtlCol="0">
            <a:spAutoFit/>
          </a:bodyPr>
          <a:lstStyle/>
          <a:p>
            <a:pPr marL="365125" indent="-365125"/>
            <a:r>
              <a:rPr lang="id-ID" sz="2200" b="1" dirty="0">
                <a:solidFill>
                  <a:srgbClr val="FFC000"/>
                </a:solidFill>
              </a:rPr>
              <a:t>1. </a:t>
            </a:r>
            <a:r>
              <a:rPr lang="id-ID" sz="2200" b="1" dirty="0" smtClean="0">
                <a:solidFill>
                  <a:srgbClr val="FFC000"/>
                </a:solidFill>
              </a:rPr>
              <a:t>	Loss </a:t>
            </a:r>
            <a:r>
              <a:rPr lang="id-ID" sz="2200" b="1" dirty="0">
                <a:solidFill>
                  <a:srgbClr val="FFC000"/>
                </a:solidFill>
              </a:rPr>
              <a:t>– 2. Unexpected</a:t>
            </a:r>
          </a:p>
          <a:p>
            <a:endParaRPr lang="id-ID" sz="2200" b="1" dirty="0" smtClean="0">
              <a:solidFill>
                <a:srgbClr val="FFC000"/>
              </a:solidFill>
            </a:endParaRPr>
          </a:p>
          <a:p>
            <a:pPr marL="708025" indent="-342900" algn="just">
              <a:buFont typeface="Wingdings" panose="05000000000000000000" pitchFamily="2" charset="2"/>
              <a:buChar char="§"/>
            </a:pPr>
            <a:r>
              <a:rPr lang="id-ID" sz="2200" dirty="0" smtClean="0"/>
              <a:t>Risiko </a:t>
            </a:r>
            <a:r>
              <a:rPr lang="id-ID" sz="2200" dirty="0"/>
              <a:t>yang dapat diasuransikan atau insurable risks harus berkaitan dengan kemungkinan terjadinya kerugian (loss</a:t>
            </a:r>
            <a:r>
              <a:rPr lang="id-ID" sz="2200" dirty="0" smtClean="0"/>
              <a:t>).</a:t>
            </a:r>
          </a:p>
          <a:p>
            <a:pPr marL="708025" indent="-342900" algn="just">
              <a:buFont typeface="Wingdings" panose="05000000000000000000" pitchFamily="2" charset="2"/>
              <a:buChar char="§"/>
            </a:pPr>
            <a:r>
              <a:rPr lang="id-ID" sz="2200" dirty="0" smtClean="0"/>
              <a:t>Kerugian </a:t>
            </a:r>
            <a:r>
              <a:rPr lang="id-ID" sz="2200" dirty="0"/>
              <a:t>tersebut harus dapat diukur dan harus dapat dipastikan waktu dan tempatnya. </a:t>
            </a:r>
            <a:endParaRPr lang="id-ID" sz="2200" dirty="0" smtClean="0"/>
          </a:p>
          <a:p>
            <a:pPr marL="708025" indent="-342900" algn="just">
              <a:buFont typeface="Wingdings" panose="05000000000000000000" pitchFamily="2" charset="2"/>
              <a:buChar char="§"/>
            </a:pPr>
            <a:r>
              <a:rPr lang="id-ID" sz="2200" dirty="0" smtClean="0"/>
              <a:t>Harus </a:t>
            </a:r>
            <a:r>
              <a:rPr lang="id-ID" sz="2200" dirty="0"/>
              <a:t>disebut kapan atau di mana risiko tersebut akan terjadi dan berapa banyak kira-kira jumlah kerugian finansial. </a:t>
            </a:r>
            <a:endParaRPr lang="id-ID" sz="2200" dirty="0" smtClean="0"/>
          </a:p>
          <a:p>
            <a:pPr marL="708025" indent="-342900" algn="just">
              <a:buFont typeface="Wingdings" panose="05000000000000000000" pitchFamily="2" charset="2"/>
              <a:buChar char="§"/>
            </a:pPr>
            <a:r>
              <a:rPr lang="id-ID" sz="2200" dirty="0" smtClean="0"/>
              <a:t>Contoh </a:t>
            </a:r>
            <a:r>
              <a:rPr lang="id-ID" sz="2200" dirty="0"/>
              <a:t>sifat insurable risk akibat terjadinya kerugian yang tidak diperkirakan, </a:t>
            </a:r>
            <a:r>
              <a:rPr lang="id-ID" sz="2200" dirty="0" smtClean="0"/>
              <a:t>yaitu : </a:t>
            </a:r>
            <a:endParaRPr lang="id-ID" sz="2200" dirty="0"/>
          </a:p>
          <a:p>
            <a:pPr marL="1060450" lvl="0" indent="-342900">
              <a:buBlip>
                <a:blip r:embed="rId2"/>
              </a:buBlip>
            </a:pPr>
            <a:r>
              <a:rPr lang="id-ID" sz="2200" dirty="0"/>
              <a:t>Mengasuransikan kerugian dari kemungkinan terbakarnya rumah tempat tinggal. </a:t>
            </a:r>
            <a:endParaRPr lang="id-ID" sz="2200" dirty="0" smtClean="0"/>
          </a:p>
          <a:p>
            <a:pPr marL="1060450" lvl="0" indent="-342900">
              <a:buBlip>
                <a:blip r:embed="rId2"/>
              </a:buBlip>
            </a:pPr>
            <a:r>
              <a:rPr lang="pt-BR" sz="2200" dirty="0" smtClean="0"/>
              <a:t>Mengasuransikan </a:t>
            </a:r>
            <a:r>
              <a:rPr lang="pt-BR" sz="2200" dirty="0"/>
              <a:t>tanaman/panen dari serangan hama/bencana alam</a:t>
            </a:r>
            <a:r>
              <a:rPr lang="pt-BR" sz="2200" dirty="0" smtClean="0"/>
              <a:t>.</a:t>
            </a:r>
            <a:endParaRPr lang="id-ID" sz="2200" dirty="0"/>
          </a:p>
        </p:txBody>
      </p:sp>
    </p:spTree>
    <p:extLst>
      <p:ext uri="{BB962C8B-B14F-4D97-AF65-F5344CB8AC3E}">
        <p14:creationId xmlns:p14="http://schemas.microsoft.com/office/powerpoint/2010/main" val="23624608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77951"/>
            <a:ext cx="8568952" cy="5925026"/>
          </a:xfrm>
          <a:prstGeom prst="roundRect">
            <a:avLst/>
          </a:prstGeom>
          <a:noFill/>
          <a:ln>
            <a:solidFill>
              <a:srgbClr val="FFFF00"/>
            </a:solidFill>
          </a:ln>
        </p:spPr>
        <p:txBody>
          <a:bodyPr wrap="square" rtlCol="0">
            <a:spAutoFit/>
          </a:bodyPr>
          <a:lstStyle/>
          <a:p>
            <a:pPr marL="365125" indent="-365125"/>
            <a:r>
              <a:rPr lang="pt-BR" b="1" dirty="0">
                <a:solidFill>
                  <a:srgbClr val="FFC000"/>
                </a:solidFill>
              </a:rPr>
              <a:t>3. </a:t>
            </a:r>
            <a:r>
              <a:rPr lang="id-ID" b="1" dirty="0" smtClean="0">
                <a:solidFill>
                  <a:srgbClr val="FFC000"/>
                </a:solidFill>
              </a:rPr>
              <a:t>	</a:t>
            </a:r>
            <a:r>
              <a:rPr lang="pt-BR" b="1" dirty="0" smtClean="0">
                <a:solidFill>
                  <a:srgbClr val="FFC000"/>
                </a:solidFill>
              </a:rPr>
              <a:t>Reasonable</a:t>
            </a:r>
            <a:endParaRPr lang="id-ID" b="1" dirty="0">
              <a:solidFill>
                <a:srgbClr val="FFC000"/>
              </a:solidFill>
            </a:endParaRPr>
          </a:p>
          <a:p>
            <a:pPr marL="708025" indent="-342900">
              <a:buFont typeface="Wingdings" panose="05000000000000000000" pitchFamily="2" charset="2"/>
              <a:buChar char="§"/>
            </a:pPr>
            <a:r>
              <a:rPr lang="pt-BR" dirty="0"/>
              <a:t>Risiko yang dapat dipertanggungkan adalah benda yang memiliki nilai, baik dari pihak penanggung maupun dari pihak tertanggung. </a:t>
            </a:r>
            <a:endParaRPr lang="id-ID" dirty="0" smtClean="0"/>
          </a:p>
          <a:p>
            <a:pPr marL="708025" indent="-342900">
              <a:buFont typeface="Wingdings" panose="05000000000000000000" pitchFamily="2" charset="2"/>
              <a:buChar char="§"/>
            </a:pPr>
            <a:r>
              <a:rPr lang="pt-BR" dirty="0" smtClean="0"/>
              <a:t>Misalnya</a:t>
            </a:r>
            <a:r>
              <a:rPr lang="pt-BR" dirty="0"/>
              <a:t>, mengasuransikan pulpen yang nilainya hanya Rp 1000. </a:t>
            </a:r>
            <a:endParaRPr lang="id-ID" dirty="0" smtClean="0"/>
          </a:p>
          <a:p>
            <a:pPr marL="708025" indent="-342900">
              <a:buFont typeface="Wingdings" panose="05000000000000000000" pitchFamily="2" charset="2"/>
              <a:buChar char="§"/>
            </a:pPr>
            <a:r>
              <a:rPr lang="pt-BR" dirty="0" smtClean="0"/>
              <a:t>Benda </a:t>
            </a:r>
            <a:r>
              <a:rPr lang="pt-BR" dirty="0"/>
              <a:t>tersebut sudah jelas tidak bernilai untuk diasuransikan karena pengurusan, biaya polis, kemungkinan lebih seringnya pulpen tersebut hilang, akan mengakibatkan pembayaran klaim dan biaya polis akan lebih mahal daripada nilai barang yang dipertanggungkan tersebut.</a:t>
            </a:r>
            <a:endParaRPr lang="id-ID" dirty="0"/>
          </a:p>
          <a:p>
            <a:r>
              <a:rPr lang="id-ID" dirty="0"/>
              <a:t> </a:t>
            </a:r>
          </a:p>
          <a:p>
            <a:pPr marL="365125" indent="-365125"/>
            <a:r>
              <a:rPr lang="pt-BR" b="1" dirty="0">
                <a:solidFill>
                  <a:srgbClr val="92D050"/>
                </a:solidFill>
              </a:rPr>
              <a:t>4. </a:t>
            </a:r>
            <a:r>
              <a:rPr lang="id-ID" b="1" dirty="0" smtClean="0">
                <a:solidFill>
                  <a:srgbClr val="92D050"/>
                </a:solidFill>
              </a:rPr>
              <a:t>	</a:t>
            </a:r>
            <a:r>
              <a:rPr lang="pt-BR" b="1" dirty="0" smtClean="0">
                <a:solidFill>
                  <a:srgbClr val="92D050"/>
                </a:solidFill>
              </a:rPr>
              <a:t>Catastrophic</a:t>
            </a:r>
            <a:endParaRPr lang="id-ID" dirty="0">
              <a:solidFill>
                <a:srgbClr val="92D050"/>
              </a:solidFill>
            </a:endParaRPr>
          </a:p>
          <a:p>
            <a:pPr marL="708025" indent="-342900" algn="just">
              <a:buFont typeface="Wingdings" panose="05000000000000000000" pitchFamily="2" charset="2"/>
              <a:buChar char="§"/>
            </a:pPr>
            <a:r>
              <a:rPr lang="pt-BR" dirty="0"/>
              <a:t>Supaya suatu risiko dapat digolongkan sebagai insurable, risiko tersebut haruslah tidak akan menimbulkan suatu kemungkinan rugi yang sangat besar. </a:t>
            </a:r>
            <a:endParaRPr lang="id-ID" dirty="0" smtClean="0"/>
          </a:p>
          <a:p>
            <a:pPr marL="708025" indent="-342900" algn="just">
              <a:buFont typeface="Wingdings" panose="05000000000000000000" pitchFamily="2" charset="2"/>
              <a:buChar char="§"/>
            </a:pPr>
            <a:r>
              <a:rPr lang="pt-BR" dirty="0" smtClean="0"/>
              <a:t>Jika </a:t>
            </a:r>
            <a:r>
              <a:rPr lang="pt-BR" dirty="0"/>
              <a:t>sebagian besar pertanggungan ke­mungkinan akan mengalami kerugian pada waktu bersamaan akibat suatu bencana, hal tersebut tidak digolongkan sebagai insurable risk, yaitu risiko tersebut tidak dapat dipertanggungkan. </a:t>
            </a:r>
            <a:endParaRPr lang="id-ID" dirty="0" smtClean="0"/>
          </a:p>
          <a:p>
            <a:pPr marL="708025" indent="-342900" algn="just">
              <a:buFont typeface="Wingdings" panose="05000000000000000000" pitchFamily="2" charset="2"/>
              <a:buChar char="§"/>
            </a:pPr>
            <a:r>
              <a:rPr lang="pt-BR" dirty="0" smtClean="0"/>
              <a:t>Contoh </a:t>
            </a:r>
            <a:r>
              <a:rPr lang="pt-BR" dirty="0"/>
              <a:t>insurable risk untuk karakteristik ini adalah menerima pertanggungan semua rumah yang dibangun di suatu wilayah berpantai yang sering terjadi gelombang pasang dan badai topan yang dapat merubuhkan dan menghancurkan semua nimah di wilayah tersebut</a:t>
            </a:r>
            <a:r>
              <a:rPr lang="pt-BR" dirty="0" smtClean="0"/>
              <a:t>.</a:t>
            </a:r>
            <a:endParaRPr lang="id-ID" dirty="0"/>
          </a:p>
        </p:txBody>
      </p:sp>
    </p:spTree>
    <p:extLst>
      <p:ext uri="{BB962C8B-B14F-4D97-AF65-F5344CB8AC3E}">
        <p14:creationId xmlns:p14="http://schemas.microsoft.com/office/powerpoint/2010/main" val="5098246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332656"/>
            <a:ext cx="8424936" cy="5720715"/>
          </a:xfrm>
          <a:prstGeom prst="roundRect">
            <a:avLst/>
          </a:prstGeom>
          <a:noFill/>
          <a:ln>
            <a:solidFill>
              <a:srgbClr val="FFFF00"/>
            </a:solidFill>
          </a:ln>
        </p:spPr>
        <p:txBody>
          <a:bodyPr wrap="square" rtlCol="0">
            <a:spAutoFit/>
          </a:bodyPr>
          <a:lstStyle/>
          <a:p>
            <a:pPr marL="365125" indent="-365125"/>
            <a:r>
              <a:rPr lang="pt-BR" sz="2200" b="1" dirty="0">
                <a:solidFill>
                  <a:srgbClr val="FFC000"/>
                </a:solidFill>
              </a:rPr>
              <a:t>5. </a:t>
            </a:r>
            <a:r>
              <a:rPr lang="id-ID" sz="2200" b="1" dirty="0" smtClean="0">
                <a:solidFill>
                  <a:srgbClr val="FFC000"/>
                </a:solidFill>
              </a:rPr>
              <a:t>	</a:t>
            </a:r>
            <a:r>
              <a:rPr lang="pt-BR" sz="2200" b="1" dirty="0" smtClean="0">
                <a:solidFill>
                  <a:srgbClr val="FFC000"/>
                </a:solidFill>
              </a:rPr>
              <a:t>Homogeneous</a:t>
            </a:r>
            <a:endParaRPr lang="id-ID" sz="2200" dirty="0">
              <a:solidFill>
                <a:srgbClr val="FFC000"/>
              </a:solidFill>
            </a:endParaRPr>
          </a:p>
          <a:p>
            <a:endParaRPr lang="id-ID" sz="2200" dirty="0" smtClean="0"/>
          </a:p>
          <a:p>
            <a:pPr marL="708025" indent="-342900" algn="just">
              <a:buFont typeface="Wingdings" panose="05000000000000000000" pitchFamily="2" charset="2"/>
              <a:buChar char="§"/>
            </a:pPr>
            <a:r>
              <a:rPr lang="pt-BR" sz="2200" dirty="0" smtClean="0"/>
              <a:t>Homogeneous </a:t>
            </a:r>
            <a:r>
              <a:rPr lang="pt-BR" sz="2200" dirty="0"/>
              <a:t>berarti sama atau serupa dalam bentuk atau sifat. Supaya dapat memenuhi sifat insurable, maka barang atau benda yang akan dipertanggungkan haruslah homogen, artinya banyak barang yang serupa atau sejenis. Hal tersebut berkaitan dengan prinsip bahwa asuransi menutup sejumlah besar risiko supaya dapat membayar beberapa kerugian dari yang dipertanggungkan tersebut.</a:t>
            </a:r>
            <a:endParaRPr lang="id-ID" sz="2200" dirty="0"/>
          </a:p>
          <a:p>
            <a:pPr marL="708025" indent="-342900" algn="just">
              <a:buFont typeface="Wingdings" panose="05000000000000000000" pitchFamily="2" charset="2"/>
              <a:buChar char="§"/>
            </a:pPr>
            <a:r>
              <a:rPr lang="pt-BR" sz="2200" dirty="0"/>
              <a:t>Apabila terdapat banyak risiko dalam suatu kelompok pertanggungan, maka asuransi tidak akan berfungsi sebagaimana mestinya. </a:t>
            </a:r>
            <a:r>
              <a:rPr lang="id-ID" sz="2200" dirty="0"/>
              <a:t>Hal ini juga berkaitan dengan prinsip the law of large numbers. Jadi, apabila sesuatu yang dipertanggungkan tidak umum atau semacamnya pada dasarnya tidak termasuk insurable</a:t>
            </a:r>
            <a:r>
              <a:rPr lang="id-ID" sz="2200" dirty="0" smtClean="0"/>
              <a:t>.</a:t>
            </a:r>
            <a:endParaRPr lang="id-ID" sz="2200" dirty="0"/>
          </a:p>
        </p:txBody>
      </p:sp>
    </p:spTree>
    <p:extLst>
      <p:ext uri="{BB962C8B-B14F-4D97-AF65-F5344CB8AC3E}">
        <p14:creationId xmlns:p14="http://schemas.microsoft.com/office/powerpoint/2010/main" val="156124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476672"/>
            <a:ext cx="7920880" cy="5720715"/>
          </a:xfrm>
          <a:prstGeom prst="roundRect">
            <a:avLst/>
          </a:prstGeom>
          <a:noFill/>
          <a:ln>
            <a:solidFill>
              <a:srgbClr val="FFFF00"/>
            </a:solidFill>
          </a:ln>
        </p:spPr>
        <p:txBody>
          <a:bodyPr wrap="square" rtlCol="0">
            <a:spAutoFit/>
          </a:bodyPr>
          <a:lstStyle/>
          <a:p>
            <a:pPr algn="just"/>
            <a:r>
              <a:rPr lang="id-ID" sz="2200" b="1" dirty="0">
                <a:solidFill>
                  <a:srgbClr val="FFC000"/>
                </a:solidFill>
              </a:rPr>
              <a:t>RISIKO DAN KETIDAK </a:t>
            </a:r>
            <a:r>
              <a:rPr lang="id-ID" sz="2200" b="1" dirty="0" smtClean="0">
                <a:solidFill>
                  <a:srgbClr val="FFC000"/>
                </a:solidFill>
              </a:rPr>
              <a:t>PASTIAN</a:t>
            </a:r>
          </a:p>
          <a:p>
            <a:pPr algn="just"/>
            <a:endParaRPr lang="id-ID" sz="2200" dirty="0"/>
          </a:p>
          <a:p>
            <a:pPr marL="342900" indent="-342900" algn="just">
              <a:buFont typeface="Wingdings" panose="05000000000000000000" pitchFamily="2" charset="2"/>
              <a:buChar char="§"/>
            </a:pPr>
            <a:r>
              <a:rPr lang="id-ID" sz="2200" dirty="0"/>
              <a:t>Risiko selalu melibatkan dua istilah, yaitu </a:t>
            </a:r>
            <a:r>
              <a:rPr lang="id-ID" sz="2200" b="1" dirty="0"/>
              <a:t>ketidakpastian</a:t>
            </a:r>
            <a:r>
              <a:rPr lang="id-ID" sz="2200" dirty="0"/>
              <a:t> dan </a:t>
            </a:r>
            <a:r>
              <a:rPr lang="id-ID" sz="2200" b="1" dirty="0"/>
              <a:t>peluang kerugian</a:t>
            </a:r>
            <a:r>
              <a:rPr lang="id-ID" sz="2200" dirty="0"/>
              <a:t> </a:t>
            </a:r>
            <a:r>
              <a:rPr lang="id-ID" sz="2200" dirty="0" smtClean="0"/>
              <a:t>finansial.</a:t>
            </a:r>
          </a:p>
          <a:p>
            <a:pPr marL="342900" indent="-342900" algn="just">
              <a:buFont typeface="Wingdings" panose="05000000000000000000" pitchFamily="2" charset="2"/>
              <a:buChar char="§"/>
            </a:pPr>
            <a:r>
              <a:rPr lang="id-ID" sz="2200" dirty="0" smtClean="0"/>
              <a:t>Ketidakpastian </a:t>
            </a:r>
            <a:r>
              <a:rPr lang="id-ID" sz="2200" dirty="0"/>
              <a:t>dan peluang kerugian ini dapat dibedakan sebagai berikut:</a:t>
            </a:r>
          </a:p>
          <a:p>
            <a:pPr marL="717550" lvl="0" indent="-352425" algn="just">
              <a:buBlip>
                <a:blip r:embed="rId2"/>
              </a:buBlip>
            </a:pPr>
            <a:r>
              <a:rPr lang="id-ID" sz="2200" dirty="0"/>
              <a:t>Ketidakpastian </a:t>
            </a:r>
            <a:r>
              <a:rPr lang="id-ID" sz="2200" b="1" dirty="0"/>
              <a:t>ekonomis;</a:t>
            </a:r>
            <a:r>
              <a:rPr lang="id-ID" sz="2200" dirty="0"/>
              <a:t> yaitu ketidakpastian dari kebijakan ekonomi yang pada gilirannya mempengaruhi konsumsi, harga, atau perkembangan teknologi.</a:t>
            </a:r>
          </a:p>
          <a:p>
            <a:pPr marL="717550" lvl="0" indent="-352425" algn="just">
              <a:buBlip>
                <a:blip r:embed="rId2"/>
              </a:buBlip>
            </a:pPr>
            <a:r>
              <a:rPr lang="id-ID" sz="2200" dirty="0"/>
              <a:t>Ketidakpastian yang berkaitan dengan </a:t>
            </a:r>
            <a:r>
              <a:rPr lang="id-ID" sz="2200" b="1" dirty="0"/>
              <a:t>alam;</a:t>
            </a:r>
            <a:r>
              <a:rPr lang="id-ID" sz="2200" dirty="0"/>
              <a:t> yaitu ketidakpastian akan terjadinya badai, banjir, kebakaran, atau bencana alam lainnya.</a:t>
            </a:r>
          </a:p>
          <a:p>
            <a:pPr marL="717550" lvl="0" indent="-352425" algn="just">
              <a:buBlip>
                <a:blip r:embed="rId2"/>
              </a:buBlip>
            </a:pPr>
            <a:r>
              <a:rPr lang="id-ID" sz="2200" dirty="0"/>
              <a:t>Ketidakpastian yang </a:t>
            </a:r>
            <a:r>
              <a:rPr lang="id-ID" sz="2200" b="1" dirty="0"/>
              <a:t>manusiawi;</a:t>
            </a:r>
            <a:r>
              <a:rPr lang="id-ID" sz="2200" dirty="0"/>
              <a:t> yaitu ketidakpastian terhadap terjadinya perang, pembunuhan, pencurian, dan sebagainya</a:t>
            </a:r>
            <a:r>
              <a:rPr lang="id-ID" sz="2200" dirty="0" smtClean="0"/>
              <a:t>.</a:t>
            </a:r>
            <a:endParaRPr lang="id-ID" sz="2200" dirty="0"/>
          </a:p>
        </p:txBody>
      </p:sp>
    </p:spTree>
    <p:extLst>
      <p:ext uri="{BB962C8B-B14F-4D97-AF65-F5344CB8AC3E}">
        <p14:creationId xmlns:p14="http://schemas.microsoft.com/office/powerpoint/2010/main" val="3800436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04664"/>
            <a:ext cx="8640960" cy="5550456"/>
          </a:xfrm>
          <a:prstGeom prst="roundRect">
            <a:avLst/>
          </a:prstGeom>
          <a:noFill/>
          <a:ln>
            <a:solidFill>
              <a:srgbClr val="FFFF00"/>
            </a:solidFill>
          </a:ln>
        </p:spPr>
        <p:txBody>
          <a:bodyPr wrap="square" rtlCol="0">
            <a:spAutoFit/>
          </a:bodyPr>
          <a:lstStyle/>
          <a:p>
            <a:pPr algn="just"/>
            <a:r>
              <a:rPr lang="id-ID" sz="2000" b="1" dirty="0">
                <a:solidFill>
                  <a:srgbClr val="FF00FF"/>
                </a:solidFill>
              </a:rPr>
              <a:t>PERIL DAN HAZARDS</a:t>
            </a:r>
          </a:p>
          <a:p>
            <a:pPr algn="just"/>
            <a:endParaRPr lang="id-ID" sz="2000" dirty="0" smtClean="0"/>
          </a:p>
          <a:p>
            <a:pPr marL="342900" indent="-342900" algn="just">
              <a:buFont typeface="Wingdings" panose="05000000000000000000" pitchFamily="2" charset="2"/>
              <a:buChar char="§"/>
            </a:pPr>
            <a:r>
              <a:rPr lang="id-ID" sz="2000" dirty="0" smtClean="0"/>
              <a:t>Peril </a:t>
            </a:r>
            <a:r>
              <a:rPr lang="id-ID" sz="2000" dirty="0"/>
              <a:t>dan hazards berkaitan dengan risiko dan ketidakpastian yang telah dijelaskan terlebih dahulu. </a:t>
            </a:r>
            <a:endParaRPr lang="id-ID" sz="2000" dirty="0" smtClean="0"/>
          </a:p>
          <a:p>
            <a:pPr marL="342900" indent="-342900" algn="just">
              <a:buFont typeface="Wingdings" panose="05000000000000000000" pitchFamily="2" charset="2"/>
              <a:buChar char="§"/>
            </a:pPr>
            <a:r>
              <a:rPr lang="id-ID" sz="2000" b="1" dirty="0" smtClean="0">
                <a:solidFill>
                  <a:srgbClr val="FFC000"/>
                </a:solidFill>
              </a:rPr>
              <a:t>Peril</a:t>
            </a:r>
            <a:r>
              <a:rPr lang="id-ID" sz="2000" dirty="0" smtClean="0"/>
              <a:t> </a:t>
            </a:r>
            <a:r>
              <a:rPr lang="id-ID" sz="2000" dirty="0"/>
              <a:t>secara sederhana dapat diartikan sebagai penyebab atau yang mungkin dapat menyebabkan suatu kerugian. </a:t>
            </a:r>
            <a:endParaRPr lang="id-ID" sz="2000" dirty="0" smtClean="0"/>
          </a:p>
          <a:p>
            <a:pPr marL="342900" indent="-342900" algn="just">
              <a:buFont typeface="Wingdings" panose="05000000000000000000" pitchFamily="2" charset="2"/>
              <a:buChar char="§"/>
            </a:pPr>
            <a:r>
              <a:rPr lang="id-ID" sz="2000" dirty="0" smtClean="0"/>
              <a:t>Dalam </a:t>
            </a:r>
            <a:r>
              <a:rPr lang="id-ID" sz="2000" dirty="0"/>
              <a:t>praktiknya, istilah "penyebab kerugian" kadang-kadang digunakan dalam polis asuransi yang pada dasarnya dimaksudkan sebagai peril. </a:t>
            </a:r>
            <a:endParaRPr lang="id-ID" sz="2000" dirty="0" smtClean="0"/>
          </a:p>
          <a:p>
            <a:pPr marL="342900" indent="-342900" algn="just">
              <a:buFont typeface="Wingdings" panose="05000000000000000000" pitchFamily="2" charset="2"/>
              <a:buChar char="§"/>
            </a:pPr>
            <a:r>
              <a:rPr lang="id-ID" sz="2000" dirty="0" smtClean="0"/>
              <a:t>Peril </a:t>
            </a:r>
            <a:r>
              <a:rPr lang="id-ID" sz="2000" dirty="0"/>
              <a:t>yang umum adalah kebakaran, kemalingan, badai, banjir, dan ledakan. </a:t>
            </a:r>
            <a:endParaRPr lang="id-ID" sz="2000" dirty="0" smtClean="0"/>
          </a:p>
          <a:p>
            <a:pPr marL="342900" indent="-342900" algn="just">
              <a:buFont typeface="Wingdings" panose="05000000000000000000" pitchFamily="2" charset="2"/>
              <a:buChar char="§"/>
            </a:pPr>
            <a:r>
              <a:rPr lang="id-ID" sz="2000" dirty="0" smtClean="0"/>
              <a:t>Penyebab </a:t>
            </a:r>
            <a:r>
              <a:rPr lang="id-ID" sz="2000" dirty="0"/>
              <a:t>kerugian dalam hubungannya dengan asuransi dinamakan peril. </a:t>
            </a:r>
            <a:endParaRPr lang="id-ID" sz="2000" dirty="0" smtClean="0"/>
          </a:p>
          <a:p>
            <a:pPr marL="342900" indent="-342900" algn="just">
              <a:buFont typeface="Wingdings" panose="05000000000000000000" pitchFamily="2" charset="2"/>
              <a:buChar char="§"/>
            </a:pPr>
            <a:r>
              <a:rPr lang="id-ID" sz="2000" b="1" dirty="0" smtClean="0">
                <a:solidFill>
                  <a:srgbClr val="FFC000"/>
                </a:solidFill>
              </a:rPr>
              <a:t>Hazard </a:t>
            </a:r>
            <a:r>
              <a:rPr lang="id-ID" sz="2000" dirty="0"/>
              <a:t>adalah setiap keadaan yang dapat menciptakan atau mendorong kesempatan timbulnya kerugian dari suatu peril. Misalnya, kebakaran adalah suatu peril atau penyebab kerugian. </a:t>
            </a:r>
            <a:endParaRPr lang="id-ID" sz="2000" dirty="0" smtClean="0"/>
          </a:p>
          <a:p>
            <a:pPr marL="342900" indent="-342900" algn="just">
              <a:buFont typeface="Wingdings" panose="05000000000000000000" pitchFamily="2" charset="2"/>
              <a:buChar char="§"/>
            </a:pPr>
            <a:r>
              <a:rPr lang="id-ID" sz="2000" dirty="0" smtClean="0"/>
              <a:t>Akan </a:t>
            </a:r>
            <a:r>
              <a:rPr lang="id-ID" sz="2000" dirty="0"/>
              <a:t>tetapi, bensin yang disimpan dekat kompor merupakan suatu hazard, yaitu sesuatu yang dapat memberi atau mempercepat peluang peril kebakaran yang akan menyebabkan suatu kerugian</a:t>
            </a:r>
            <a:r>
              <a:rPr lang="id-ID" sz="2000" dirty="0" smtClean="0"/>
              <a:t>.</a:t>
            </a:r>
            <a:endParaRPr lang="id-ID" sz="2000" dirty="0"/>
          </a:p>
        </p:txBody>
      </p:sp>
    </p:spTree>
    <p:extLst>
      <p:ext uri="{BB962C8B-B14F-4D97-AF65-F5344CB8AC3E}">
        <p14:creationId xmlns:p14="http://schemas.microsoft.com/office/powerpoint/2010/main" val="30185654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76672"/>
            <a:ext cx="7920880" cy="3371136"/>
          </a:xfrm>
          <a:prstGeom prst="roundRect">
            <a:avLst/>
          </a:prstGeom>
          <a:noFill/>
          <a:ln>
            <a:solidFill>
              <a:srgbClr val="FFFF00"/>
            </a:solidFill>
          </a:ln>
        </p:spPr>
        <p:txBody>
          <a:bodyPr wrap="square" rtlCol="0">
            <a:spAutoFit/>
          </a:bodyPr>
          <a:lstStyle/>
          <a:p>
            <a:r>
              <a:rPr lang="id-ID" sz="2400" b="1" dirty="0">
                <a:solidFill>
                  <a:srgbClr val="FFC000"/>
                </a:solidFill>
              </a:rPr>
              <a:t>Contoh bentuk peril dan </a:t>
            </a:r>
            <a:r>
              <a:rPr lang="id-ID" sz="2400" b="1" dirty="0" smtClean="0">
                <a:solidFill>
                  <a:srgbClr val="FFC000"/>
                </a:solidFill>
              </a:rPr>
              <a:t>hazard </a:t>
            </a:r>
            <a:r>
              <a:rPr lang="id-ID" sz="2400" dirty="0" smtClean="0"/>
              <a:t>:</a:t>
            </a:r>
          </a:p>
          <a:p>
            <a:endParaRPr lang="id-ID" sz="2400" dirty="0"/>
          </a:p>
          <a:p>
            <a:pPr marL="534988" indent="-534988"/>
            <a:r>
              <a:rPr lang="pt-BR" sz="2400" dirty="0"/>
              <a:t>a. </a:t>
            </a:r>
            <a:r>
              <a:rPr lang="id-ID" sz="2400" dirty="0" smtClean="0"/>
              <a:t>	</a:t>
            </a:r>
            <a:r>
              <a:rPr lang="pt-BR" sz="2400" dirty="0" smtClean="0"/>
              <a:t>Merokok </a:t>
            </a:r>
            <a:r>
              <a:rPr lang="pt-BR" sz="2400" dirty="0"/>
              <a:t>di dalam pabrik dinamit (hazard).</a:t>
            </a:r>
            <a:endParaRPr lang="id-ID" sz="2400" dirty="0"/>
          </a:p>
          <a:p>
            <a:pPr marL="534988" indent="-534988"/>
            <a:r>
              <a:rPr lang="id-ID" sz="2400" dirty="0"/>
              <a:t>b. </a:t>
            </a:r>
            <a:r>
              <a:rPr lang="id-ID" sz="2400" dirty="0" smtClean="0"/>
              <a:t>	Terjadi </a:t>
            </a:r>
            <a:r>
              <a:rPr lang="id-ID" sz="2400" dirty="0"/>
              <a:t>letusan di dalam ruang mesin (peril). </a:t>
            </a:r>
          </a:p>
          <a:p>
            <a:pPr marL="534988" indent="-534988"/>
            <a:r>
              <a:rPr lang="id-ID" sz="2400" dirty="0"/>
              <a:t>c. </a:t>
            </a:r>
            <a:r>
              <a:rPr lang="id-ID" sz="2400" dirty="0" smtClean="0"/>
              <a:t>	Rem </a:t>
            </a:r>
            <a:r>
              <a:rPr lang="id-ID" sz="2400" dirty="0"/>
              <a:t>mobil yang tidak berfungsi (hazard).</a:t>
            </a:r>
          </a:p>
          <a:p>
            <a:pPr marL="534988" indent="-534988"/>
            <a:r>
              <a:rPr lang="id-ID" sz="2400" dirty="0"/>
              <a:t>d. </a:t>
            </a:r>
            <a:r>
              <a:rPr lang="id-ID" sz="2400" dirty="0" smtClean="0"/>
              <a:t>	Tabrakan </a:t>
            </a:r>
            <a:r>
              <a:rPr lang="id-ID" sz="2400" dirty="0"/>
              <a:t>yang melibatkan bus dan kendaraan lain (peril).</a:t>
            </a:r>
          </a:p>
          <a:p>
            <a:pPr marL="534988" indent="-534988"/>
            <a:r>
              <a:rPr lang="id-ID" sz="2400" dirty="0"/>
              <a:t>e. </a:t>
            </a:r>
            <a:r>
              <a:rPr lang="id-ID" sz="2400" dirty="0" smtClean="0"/>
              <a:t>	Kebanjiran </a:t>
            </a:r>
            <a:r>
              <a:rPr lang="id-ID" sz="2400" dirty="0"/>
              <a:t>yang mengakibatkan kerugian besar para petani (peril</a:t>
            </a:r>
            <a:r>
              <a:rPr lang="id-ID" sz="2400" dirty="0" smtClean="0"/>
              <a:t>).</a:t>
            </a:r>
            <a:endParaRPr lang="id-ID" sz="2400" dirty="0"/>
          </a:p>
        </p:txBody>
      </p:sp>
    </p:spTree>
    <p:extLst>
      <p:ext uri="{BB962C8B-B14F-4D97-AF65-F5344CB8AC3E}">
        <p14:creationId xmlns:p14="http://schemas.microsoft.com/office/powerpoint/2010/main" val="23113756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548680"/>
            <a:ext cx="7848872" cy="5822871"/>
          </a:xfrm>
          <a:prstGeom prst="roundRect">
            <a:avLst/>
          </a:prstGeom>
          <a:noFill/>
          <a:ln>
            <a:solidFill>
              <a:srgbClr val="FFFF00"/>
            </a:solidFill>
          </a:ln>
        </p:spPr>
        <p:txBody>
          <a:bodyPr wrap="square" rtlCol="0">
            <a:spAutoFit/>
          </a:bodyPr>
          <a:lstStyle/>
          <a:p>
            <a:pPr algn="just"/>
            <a:r>
              <a:rPr lang="id-ID" sz="2400" dirty="0"/>
              <a:t>Selanjutnya hazard dapat dibedakan dalam 3 macam bentuk sebagai </a:t>
            </a:r>
            <a:r>
              <a:rPr lang="id-ID" sz="2400" dirty="0" smtClean="0"/>
              <a:t>berikut : </a:t>
            </a:r>
            <a:endParaRPr lang="id-ID" sz="2400" dirty="0"/>
          </a:p>
          <a:p>
            <a:pPr marL="365125" indent="-365125" algn="just"/>
            <a:r>
              <a:rPr lang="id-ID" sz="2400" dirty="0"/>
              <a:t>a. </a:t>
            </a:r>
            <a:r>
              <a:rPr lang="id-ID" sz="2400" dirty="0" smtClean="0"/>
              <a:t>	physical </a:t>
            </a:r>
            <a:r>
              <a:rPr lang="id-ID" sz="2400" dirty="0"/>
              <a:t>hazard;</a:t>
            </a:r>
          </a:p>
          <a:p>
            <a:pPr marL="365125" indent="-365125" algn="just"/>
            <a:r>
              <a:rPr lang="id-ID" sz="2400" dirty="0"/>
              <a:t>b. </a:t>
            </a:r>
            <a:r>
              <a:rPr lang="id-ID" sz="2400" dirty="0" smtClean="0"/>
              <a:t>	morale </a:t>
            </a:r>
            <a:r>
              <a:rPr lang="id-ID" sz="2400" dirty="0"/>
              <a:t>hazard;</a:t>
            </a:r>
          </a:p>
          <a:p>
            <a:pPr marL="365125" indent="-365125" algn="just"/>
            <a:r>
              <a:rPr lang="id-ID" sz="2400" dirty="0"/>
              <a:t>c. </a:t>
            </a:r>
            <a:r>
              <a:rPr lang="id-ID" sz="2400" dirty="0" smtClean="0"/>
              <a:t>	moral </a:t>
            </a:r>
            <a:r>
              <a:rPr lang="id-ID" sz="2400" dirty="0"/>
              <a:t>hazard.</a:t>
            </a:r>
          </a:p>
          <a:p>
            <a:pPr algn="just"/>
            <a:r>
              <a:rPr lang="id-ID" sz="2400" dirty="0"/>
              <a:t> </a:t>
            </a:r>
          </a:p>
          <a:p>
            <a:pPr marL="534988" indent="-534988" algn="just"/>
            <a:r>
              <a:rPr lang="id-ID" sz="2400" b="1" dirty="0">
                <a:solidFill>
                  <a:srgbClr val="FFC000"/>
                </a:solidFill>
              </a:rPr>
              <a:t>a. </a:t>
            </a:r>
            <a:r>
              <a:rPr lang="id-ID" sz="2400" b="1" dirty="0" smtClean="0">
                <a:solidFill>
                  <a:srgbClr val="FFC000"/>
                </a:solidFill>
              </a:rPr>
              <a:t>	Physical </a:t>
            </a:r>
            <a:r>
              <a:rPr lang="id-ID" sz="2400" b="1" dirty="0">
                <a:solidFill>
                  <a:srgbClr val="FFC000"/>
                </a:solidFill>
              </a:rPr>
              <a:t>hazard</a:t>
            </a:r>
            <a:endParaRPr lang="id-ID" sz="2400" dirty="0">
              <a:solidFill>
                <a:srgbClr val="FFC000"/>
              </a:solidFill>
            </a:endParaRPr>
          </a:p>
          <a:p>
            <a:pPr marL="877888" indent="-342900" algn="just">
              <a:buFont typeface="Wingdings" panose="05000000000000000000" pitchFamily="2" charset="2"/>
              <a:buChar char="§"/>
            </a:pPr>
            <a:r>
              <a:rPr lang="id-ID" sz="2400" dirty="0"/>
              <a:t>Physical hazard adalah hazard yang timbul dari kondisi fisik penggunaan barang yang diper­tanggungkan. </a:t>
            </a:r>
            <a:endParaRPr lang="id-ID" sz="2400" dirty="0" smtClean="0"/>
          </a:p>
          <a:p>
            <a:pPr marL="877888" indent="-342900" algn="just">
              <a:buFont typeface="Wingdings" panose="05000000000000000000" pitchFamily="2" charset="2"/>
              <a:buChar char="§"/>
            </a:pPr>
            <a:r>
              <a:rPr lang="id-ID" sz="2400" dirty="0" smtClean="0"/>
              <a:t>Contoh</a:t>
            </a:r>
            <a:r>
              <a:rPr lang="id-ID" sz="2400" dirty="0"/>
              <a:t>, bensin yang disimpan dalam garasi atau menggunakan gudang untuk pabrik </a:t>
            </a:r>
            <a:r>
              <a:rPr lang="id-ID" sz="2400" dirty="0" smtClean="0"/>
              <a:t>petasan.</a:t>
            </a:r>
          </a:p>
          <a:p>
            <a:pPr marL="877888" indent="-342900" algn="just">
              <a:buFont typeface="Wingdings" panose="05000000000000000000" pitchFamily="2" charset="2"/>
              <a:buChar char="§"/>
            </a:pPr>
            <a:r>
              <a:rPr lang="id-ID" sz="2400" dirty="0" smtClean="0"/>
              <a:t>Keadaan-keadaan </a:t>
            </a:r>
            <a:r>
              <a:rPr lang="id-ID" sz="2400" dirty="0"/>
              <a:t>tersebut di atas dapat menjadi penyebab terjadinya suatu kerugian</a:t>
            </a:r>
            <a:r>
              <a:rPr lang="id-ID" sz="2400" dirty="0" smtClean="0"/>
              <a:t>.</a:t>
            </a:r>
            <a:endParaRPr lang="id-ID" sz="2400" dirty="0"/>
          </a:p>
        </p:txBody>
      </p:sp>
    </p:spTree>
    <p:extLst>
      <p:ext uri="{BB962C8B-B14F-4D97-AF65-F5344CB8AC3E}">
        <p14:creationId xmlns:p14="http://schemas.microsoft.com/office/powerpoint/2010/main" val="42913522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476672"/>
            <a:ext cx="8568952" cy="5890974"/>
          </a:xfrm>
          <a:prstGeom prst="roundRect">
            <a:avLst/>
          </a:prstGeom>
          <a:noFill/>
          <a:ln>
            <a:solidFill>
              <a:srgbClr val="FFFF00"/>
            </a:solidFill>
          </a:ln>
        </p:spPr>
        <p:txBody>
          <a:bodyPr wrap="square" rtlCol="0">
            <a:spAutoFit/>
          </a:bodyPr>
          <a:lstStyle/>
          <a:p>
            <a:pPr marL="365125" indent="-365125"/>
            <a:r>
              <a:rPr lang="id-ID" sz="2000" b="1" dirty="0">
                <a:solidFill>
                  <a:srgbClr val="FFC000"/>
                </a:solidFill>
              </a:rPr>
              <a:t>b. </a:t>
            </a:r>
            <a:r>
              <a:rPr lang="id-ID" sz="2000" b="1" dirty="0" smtClean="0">
                <a:solidFill>
                  <a:srgbClr val="FFC000"/>
                </a:solidFill>
              </a:rPr>
              <a:t>	Morale </a:t>
            </a:r>
            <a:r>
              <a:rPr lang="id-ID" sz="2000" b="1" dirty="0">
                <a:solidFill>
                  <a:srgbClr val="FFC000"/>
                </a:solidFill>
              </a:rPr>
              <a:t>hazards dan </a:t>
            </a:r>
          </a:p>
          <a:p>
            <a:pPr marL="365125" indent="-365125"/>
            <a:r>
              <a:rPr lang="id-ID" sz="2000" b="1" dirty="0">
                <a:solidFill>
                  <a:srgbClr val="FFC000"/>
                </a:solidFill>
              </a:rPr>
              <a:t>c. </a:t>
            </a:r>
            <a:r>
              <a:rPr lang="id-ID" sz="2000" b="1" dirty="0" smtClean="0">
                <a:solidFill>
                  <a:srgbClr val="FFC000"/>
                </a:solidFill>
              </a:rPr>
              <a:t>	Moral </a:t>
            </a:r>
            <a:r>
              <a:rPr lang="id-ID" sz="2000" b="1" dirty="0">
                <a:solidFill>
                  <a:srgbClr val="FFC000"/>
                </a:solidFill>
              </a:rPr>
              <a:t>hazards</a:t>
            </a:r>
          </a:p>
          <a:p>
            <a:endParaRPr lang="id-ID" sz="2000" dirty="0" smtClean="0"/>
          </a:p>
          <a:p>
            <a:pPr marL="708025" indent="-342900">
              <a:buFont typeface="Wingdings" panose="05000000000000000000" pitchFamily="2" charset="2"/>
              <a:buChar char="§"/>
            </a:pPr>
            <a:r>
              <a:rPr lang="id-ID" sz="2000" dirty="0" smtClean="0"/>
              <a:t>Morale </a:t>
            </a:r>
            <a:r>
              <a:rPr lang="id-ID" sz="2000" dirty="0"/>
              <a:t>hazards dan moral hazard bukan merupakan keadaan yang bersifat fisik yang dapat memperbesar peluang terjadinya suatu kerugian, akan tetapi lebih berkaitan dengan sifat dan tindakan tertanggung. </a:t>
            </a:r>
            <a:endParaRPr lang="id-ID" sz="2000" dirty="0" smtClean="0"/>
          </a:p>
          <a:p>
            <a:pPr marL="708025" indent="-342900">
              <a:buFont typeface="Wingdings" panose="05000000000000000000" pitchFamily="2" charset="2"/>
              <a:buChar char="§"/>
            </a:pPr>
            <a:r>
              <a:rPr lang="id-ID" sz="2000" dirty="0" smtClean="0"/>
              <a:t>Morale </a:t>
            </a:r>
            <a:r>
              <a:rPr lang="id-ID" sz="2000" dirty="0"/>
              <a:t>hazards adalah hazard akibat kelalaian dan tindakan yang tidak bertanggung jawab yang akan menyebabkan terjadinya suatu kerugian. </a:t>
            </a:r>
            <a:endParaRPr lang="id-ID" sz="2000" dirty="0" smtClean="0"/>
          </a:p>
          <a:p>
            <a:pPr marL="708025" indent="-342900">
              <a:buFont typeface="Wingdings" panose="05000000000000000000" pitchFamily="2" charset="2"/>
              <a:buChar char="§"/>
            </a:pPr>
            <a:r>
              <a:rPr lang="id-ID" sz="2000" dirty="0" smtClean="0"/>
              <a:t>Moral </a:t>
            </a:r>
            <a:r>
              <a:rPr lang="id-ID" sz="2000" dirty="0"/>
              <a:t>hazard adalah hazard di mana seseorang dengan sengaja menyebabkan suatu kerugian dengan maksud memperoleh uang asuransi atau kompensasi </a:t>
            </a:r>
            <a:r>
              <a:rPr lang="id-ID" sz="2000" dirty="0" smtClean="0"/>
              <a:t>lain.</a:t>
            </a:r>
          </a:p>
          <a:p>
            <a:pPr marL="708025" indent="-342900">
              <a:buFont typeface="Wingdings" panose="05000000000000000000" pitchFamily="2" charset="2"/>
              <a:buChar char="§"/>
            </a:pPr>
            <a:r>
              <a:rPr lang="id-ID" sz="2000" dirty="0" smtClean="0"/>
              <a:t>Contoh </a:t>
            </a:r>
            <a:r>
              <a:rPr lang="id-ID" sz="2000" dirty="0"/>
              <a:t>morale dan moral </a:t>
            </a:r>
            <a:r>
              <a:rPr lang="id-ID" sz="2000" dirty="0" smtClean="0"/>
              <a:t>hazards :</a:t>
            </a:r>
            <a:endParaRPr lang="id-ID" sz="2000" dirty="0"/>
          </a:p>
          <a:p>
            <a:pPr marL="1082675" indent="-365125">
              <a:buFont typeface="+mj-lt"/>
              <a:buAutoNum type="arabicPeriod"/>
            </a:pPr>
            <a:r>
              <a:rPr lang="id-ID" sz="2000" dirty="0" smtClean="0"/>
              <a:t>Tidak </a:t>
            </a:r>
            <a:r>
              <a:rPr lang="id-ID" sz="2000" dirty="0"/>
              <a:t>menggunakan sabuk pengaman saat mengendarai mobil karena hanya mengganggu posisi duduk (morale hazard).</a:t>
            </a:r>
          </a:p>
          <a:p>
            <a:pPr marL="1082675" indent="-365125">
              <a:buFont typeface="+mj-lt"/>
              <a:buAutoNum type="arabicPeriod"/>
            </a:pPr>
            <a:r>
              <a:rPr lang="id-ID" sz="2000" dirty="0" smtClean="0"/>
              <a:t>Meninggalkan </a:t>
            </a:r>
            <a:r>
              <a:rPr lang="id-ID" sz="2000" dirty="0"/>
              <a:t>mobil tanpa terkunci sama sekali karena mobil tersebut telah diasuransikan (morale hazard</a:t>
            </a:r>
            <a:r>
              <a:rPr lang="id-ID" sz="2000" dirty="0" smtClean="0"/>
              <a:t>).</a:t>
            </a:r>
            <a:endParaRPr lang="id-ID" sz="2000" dirty="0"/>
          </a:p>
        </p:txBody>
      </p:sp>
    </p:spTree>
    <p:extLst>
      <p:ext uri="{BB962C8B-B14F-4D97-AF65-F5344CB8AC3E}">
        <p14:creationId xmlns:p14="http://schemas.microsoft.com/office/powerpoint/2010/main" val="418243318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8352928" cy="3847862"/>
          </a:xfrm>
          <a:prstGeom prst="roundRect">
            <a:avLst/>
          </a:prstGeom>
          <a:noFill/>
          <a:ln>
            <a:solidFill>
              <a:srgbClr val="FFFF00"/>
            </a:solidFill>
          </a:ln>
        </p:spPr>
        <p:txBody>
          <a:bodyPr wrap="square" rtlCol="0">
            <a:spAutoFit/>
          </a:bodyPr>
          <a:lstStyle/>
          <a:p>
            <a:r>
              <a:rPr lang="id-ID" sz="2200" b="1" dirty="0">
                <a:solidFill>
                  <a:srgbClr val="FFC000"/>
                </a:solidFill>
              </a:rPr>
              <a:t>JENIS USAHA PERASURANSIAN</a:t>
            </a:r>
          </a:p>
          <a:p>
            <a:endParaRPr lang="id-ID" sz="2200" dirty="0" smtClean="0"/>
          </a:p>
          <a:p>
            <a:r>
              <a:rPr lang="id-ID" sz="2200" dirty="0" smtClean="0"/>
              <a:t>Penggolongan </a:t>
            </a:r>
            <a:r>
              <a:rPr lang="id-ID" sz="2200" dirty="0"/>
              <a:t>asuransi dapat dilakukan dengan melihat aspek jenis usahan perasuransian </a:t>
            </a:r>
            <a:r>
              <a:rPr lang="id-ID" sz="2200" dirty="0" smtClean="0"/>
              <a:t>meliputi :</a:t>
            </a:r>
            <a:endParaRPr lang="id-ID" sz="2200" dirty="0"/>
          </a:p>
          <a:p>
            <a:r>
              <a:rPr lang="id-ID" sz="2200" dirty="0"/>
              <a:t> </a:t>
            </a:r>
          </a:p>
          <a:p>
            <a:r>
              <a:rPr lang="id-ID" sz="2200" b="1" dirty="0"/>
              <a:t>Usaha asuransi, terdiri atas:</a:t>
            </a:r>
            <a:endParaRPr lang="id-ID" sz="2200" dirty="0"/>
          </a:p>
          <a:p>
            <a:pPr marL="534988" indent="-534988"/>
            <a:r>
              <a:rPr lang="id-ID" sz="2200" dirty="0"/>
              <a:t>A. </a:t>
            </a:r>
            <a:r>
              <a:rPr lang="id-ID" sz="2200" dirty="0" smtClean="0"/>
              <a:t>	Asuransi </a:t>
            </a:r>
            <a:r>
              <a:rPr lang="id-ID" sz="2200" dirty="0"/>
              <a:t>kerugian (non life insurance). </a:t>
            </a:r>
          </a:p>
          <a:p>
            <a:pPr marL="534988" indent="-534988"/>
            <a:r>
              <a:rPr lang="pt-BR" sz="2200" dirty="0"/>
              <a:t>B. </a:t>
            </a:r>
            <a:r>
              <a:rPr lang="id-ID" sz="2200" dirty="0" smtClean="0"/>
              <a:t>	</a:t>
            </a:r>
            <a:r>
              <a:rPr lang="pt-BR" sz="2200" dirty="0" smtClean="0"/>
              <a:t>Reasuransi </a:t>
            </a:r>
            <a:r>
              <a:rPr lang="pt-BR" sz="2200" dirty="0"/>
              <a:t>(reinsurance).</a:t>
            </a:r>
            <a:endParaRPr lang="id-ID" sz="2200" dirty="0"/>
          </a:p>
          <a:p>
            <a:pPr marL="534988" indent="-534988"/>
            <a:r>
              <a:rPr lang="pt-BR" sz="2200" dirty="0"/>
              <a:t>C. </a:t>
            </a:r>
            <a:r>
              <a:rPr lang="id-ID" sz="2200" dirty="0" smtClean="0"/>
              <a:t>	</a:t>
            </a:r>
            <a:r>
              <a:rPr lang="pt-BR" sz="2200" dirty="0" smtClean="0"/>
              <a:t>Asuransi </a:t>
            </a:r>
            <a:r>
              <a:rPr lang="pt-BR" sz="2200" dirty="0"/>
              <a:t>jiwa (life insurance). </a:t>
            </a:r>
            <a:endParaRPr lang="id-ID" sz="2200" dirty="0"/>
          </a:p>
          <a:p>
            <a:r>
              <a:rPr lang="pt-BR" sz="2200" dirty="0"/>
              <a:t> </a:t>
            </a:r>
            <a:endParaRPr lang="id-ID" sz="2200" dirty="0"/>
          </a:p>
        </p:txBody>
      </p:sp>
    </p:spTree>
    <p:extLst>
      <p:ext uri="{BB962C8B-B14F-4D97-AF65-F5344CB8AC3E}">
        <p14:creationId xmlns:p14="http://schemas.microsoft.com/office/powerpoint/2010/main" val="123251829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791830"/>
            <a:ext cx="8424936" cy="4869418"/>
          </a:xfrm>
          <a:prstGeom prst="roundRect">
            <a:avLst/>
          </a:prstGeom>
          <a:noFill/>
          <a:ln>
            <a:solidFill>
              <a:srgbClr val="FFFF00"/>
            </a:solidFill>
          </a:ln>
        </p:spPr>
        <p:txBody>
          <a:bodyPr wrap="square" rtlCol="0">
            <a:spAutoFit/>
          </a:bodyPr>
          <a:lstStyle/>
          <a:p>
            <a:r>
              <a:rPr lang="pt-BR" sz="2000" b="1" dirty="0" smtClean="0">
                <a:solidFill>
                  <a:srgbClr val="FFC000"/>
                </a:solidFill>
              </a:rPr>
              <a:t>Usaha penunjang usaha asuransi, terdiri atas</a:t>
            </a:r>
            <a:r>
              <a:rPr lang="id-ID" sz="2000" b="1" dirty="0" smtClean="0">
                <a:solidFill>
                  <a:srgbClr val="FFC000"/>
                </a:solidFill>
              </a:rPr>
              <a:t> </a:t>
            </a:r>
            <a:r>
              <a:rPr lang="pt-BR" sz="2000" b="1" dirty="0" smtClean="0">
                <a:solidFill>
                  <a:srgbClr val="FFC000"/>
                </a:solidFill>
              </a:rPr>
              <a:t>:</a:t>
            </a:r>
            <a:endParaRPr lang="id-ID" sz="2000" b="1" dirty="0" smtClean="0">
              <a:solidFill>
                <a:srgbClr val="FFC000"/>
              </a:solidFill>
            </a:endParaRPr>
          </a:p>
          <a:p>
            <a:endParaRPr lang="id-ID" sz="2000" dirty="0" smtClean="0"/>
          </a:p>
          <a:p>
            <a:pPr marL="365125" indent="-365125"/>
            <a:r>
              <a:rPr lang="pt-BR" sz="2000" b="1" dirty="0" smtClean="0">
                <a:solidFill>
                  <a:srgbClr val="92D050"/>
                </a:solidFill>
              </a:rPr>
              <a:t>a. </a:t>
            </a:r>
            <a:r>
              <a:rPr lang="id-ID" sz="2000" b="1" dirty="0" smtClean="0">
                <a:solidFill>
                  <a:srgbClr val="92D050"/>
                </a:solidFill>
              </a:rPr>
              <a:t>	</a:t>
            </a:r>
            <a:r>
              <a:rPr lang="pt-BR" sz="2000" b="1" dirty="0" smtClean="0">
                <a:solidFill>
                  <a:srgbClr val="92D050"/>
                </a:solidFill>
              </a:rPr>
              <a:t>Pialang asuransi</a:t>
            </a:r>
            <a:r>
              <a:rPr lang="pt-BR" sz="2000" dirty="0" smtClean="0"/>
              <a:t>, yaitu usaha yang memberikan jasa keperantaraan dalam penutupan asuransi dan penanganan penyelesaian ganti rugi asuransi dengan bertindak untuk kepentingan tertanggung.</a:t>
            </a:r>
            <a:endParaRPr lang="id-ID" sz="2000" dirty="0" smtClean="0"/>
          </a:p>
          <a:p>
            <a:pPr marL="365125" indent="-365125"/>
            <a:r>
              <a:rPr lang="pt-BR" sz="2000" b="1" dirty="0" smtClean="0">
                <a:solidFill>
                  <a:srgbClr val="FFFF00"/>
                </a:solidFill>
              </a:rPr>
              <a:t>b. </a:t>
            </a:r>
            <a:r>
              <a:rPr lang="id-ID" sz="2000" b="1" dirty="0" smtClean="0">
                <a:solidFill>
                  <a:srgbClr val="FFFF00"/>
                </a:solidFill>
              </a:rPr>
              <a:t>	</a:t>
            </a:r>
            <a:r>
              <a:rPr lang="pt-BR" sz="2000" b="1" dirty="0" smtClean="0">
                <a:solidFill>
                  <a:srgbClr val="FFFF00"/>
                </a:solidFill>
              </a:rPr>
              <a:t>Pialang reasuransi</a:t>
            </a:r>
            <a:r>
              <a:rPr lang="pt-BR" sz="2000" dirty="0" smtClean="0"/>
              <a:t>, yaitu usaha yang memberikan jasa keperantaraan dalam penempatan reasuransi dan penanganan penyelesaian ganti rugi reasuransi dengan bertindak untuk ke­pentingan perusahaan asuransi.</a:t>
            </a:r>
            <a:endParaRPr lang="id-ID" sz="2000" dirty="0" smtClean="0"/>
          </a:p>
          <a:p>
            <a:pPr marL="365125" indent="-365125"/>
            <a:r>
              <a:rPr lang="pt-BR" sz="2000" b="1" dirty="0" smtClean="0">
                <a:solidFill>
                  <a:srgbClr val="FF00FF"/>
                </a:solidFill>
              </a:rPr>
              <a:t>c. </a:t>
            </a:r>
            <a:r>
              <a:rPr lang="id-ID" sz="2000" b="1" dirty="0" smtClean="0">
                <a:solidFill>
                  <a:srgbClr val="FF00FF"/>
                </a:solidFill>
              </a:rPr>
              <a:t>	</a:t>
            </a:r>
            <a:r>
              <a:rPr lang="pt-BR" sz="2000" b="1" dirty="0" smtClean="0">
                <a:solidFill>
                  <a:srgbClr val="FF00FF"/>
                </a:solidFill>
              </a:rPr>
              <a:t>Penilai kerugian asuransi</a:t>
            </a:r>
            <a:r>
              <a:rPr lang="pt-BR" sz="2000" dirty="0" smtClean="0"/>
              <a:t>, yaitu usaha yang memberikan jasa penilaian terhadap kerugian pada objek asuransi yang dipertanggungkan.</a:t>
            </a:r>
            <a:endParaRPr lang="id-ID" sz="2000" dirty="0" smtClean="0"/>
          </a:p>
          <a:p>
            <a:pPr marL="365125" indent="-365125"/>
            <a:r>
              <a:rPr lang="pt-BR" sz="2000" b="1" dirty="0" smtClean="0">
                <a:solidFill>
                  <a:srgbClr val="FF9900"/>
                </a:solidFill>
              </a:rPr>
              <a:t>d. </a:t>
            </a:r>
            <a:r>
              <a:rPr lang="id-ID" sz="2000" b="1" dirty="0" smtClean="0">
                <a:solidFill>
                  <a:srgbClr val="FF9900"/>
                </a:solidFill>
              </a:rPr>
              <a:t>	</a:t>
            </a:r>
            <a:r>
              <a:rPr lang="pt-BR" sz="2000" b="1" dirty="0" smtClean="0">
                <a:solidFill>
                  <a:srgbClr val="FF9900"/>
                </a:solidFill>
              </a:rPr>
              <a:t>Konsultan aktuaria</a:t>
            </a:r>
            <a:r>
              <a:rPr lang="pt-BR" sz="2000" dirty="0" smtClean="0"/>
              <a:t>, yaitu usaha yang memberikan jasa konsultan aktuaria.</a:t>
            </a:r>
            <a:endParaRPr lang="id-ID" sz="2000" dirty="0" smtClean="0"/>
          </a:p>
          <a:p>
            <a:pPr marL="365125" indent="-365125"/>
            <a:r>
              <a:rPr lang="pt-BR" sz="2000" b="1" dirty="0" smtClean="0">
                <a:solidFill>
                  <a:srgbClr val="FFFF00"/>
                </a:solidFill>
              </a:rPr>
              <a:t>e. </a:t>
            </a:r>
            <a:r>
              <a:rPr lang="id-ID" sz="2000" b="1" dirty="0" smtClean="0">
                <a:solidFill>
                  <a:srgbClr val="FFFF00"/>
                </a:solidFill>
              </a:rPr>
              <a:t>	</a:t>
            </a:r>
            <a:r>
              <a:rPr lang="pt-BR" sz="2000" b="1" dirty="0" smtClean="0">
                <a:solidFill>
                  <a:srgbClr val="FFFF00"/>
                </a:solidFill>
              </a:rPr>
              <a:t>Agen asuransi</a:t>
            </a:r>
            <a:r>
              <a:rPr lang="pt-BR" sz="2000" dirty="0" smtClean="0"/>
              <a:t>, yaitu pihak yang memberikan jasa keperantaraan dalam rangka pemasaran jasa asuransi untuk dan atas nama penanggung. </a:t>
            </a:r>
            <a:endParaRPr lang="id-ID" sz="2000" dirty="0" smtClean="0"/>
          </a:p>
        </p:txBody>
      </p:sp>
    </p:spTree>
    <p:extLst>
      <p:ext uri="{BB962C8B-B14F-4D97-AF65-F5344CB8AC3E}">
        <p14:creationId xmlns:p14="http://schemas.microsoft.com/office/powerpoint/2010/main" val="17905462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8064896" cy="5414248"/>
          </a:xfrm>
          <a:prstGeom prst="roundRect">
            <a:avLst/>
          </a:prstGeom>
          <a:noFill/>
          <a:ln>
            <a:solidFill>
              <a:srgbClr val="FFFF00"/>
            </a:solidFill>
          </a:ln>
        </p:spPr>
        <p:txBody>
          <a:bodyPr wrap="square" rtlCol="0">
            <a:spAutoFit/>
          </a:bodyPr>
          <a:lstStyle/>
          <a:p>
            <a:pPr marL="534988" indent="-534988"/>
            <a:r>
              <a:rPr lang="pt-BR" sz="2400" b="1" dirty="0">
                <a:solidFill>
                  <a:srgbClr val="FF9900"/>
                </a:solidFill>
              </a:rPr>
              <a:t>A.  </a:t>
            </a:r>
            <a:r>
              <a:rPr lang="id-ID" sz="2400" b="1" dirty="0" smtClean="0">
                <a:solidFill>
                  <a:srgbClr val="FF9900"/>
                </a:solidFill>
              </a:rPr>
              <a:t>	</a:t>
            </a:r>
            <a:r>
              <a:rPr lang="pt-BR" sz="2400" b="1" dirty="0" smtClean="0">
                <a:solidFill>
                  <a:srgbClr val="FF9900"/>
                </a:solidFill>
              </a:rPr>
              <a:t>Asuransi </a:t>
            </a:r>
            <a:r>
              <a:rPr lang="pt-BR" sz="2400" b="1" dirty="0">
                <a:solidFill>
                  <a:srgbClr val="FF9900"/>
                </a:solidFill>
              </a:rPr>
              <a:t>Kerugian</a:t>
            </a:r>
            <a:endParaRPr lang="id-ID" sz="2400" b="1" dirty="0">
              <a:solidFill>
                <a:srgbClr val="FF9900"/>
              </a:solidFill>
            </a:endParaRPr>
          </a:p>
          <a:p>
            <a:endParaRPr lang="id-ID" sz="2400" dirty="0" smtClean="0"/>
          </a:p>
          <a:p>
            <a:pPr marL="877888" indent="-342900" algn="just">
              <a:buFont typeface="Wingdings" panose="05000000000000000000" pitchFamily="2" charset="2"/>
              <a:buChar char="§"/>
            </a:pPr>
            <a:r>
              <a:rPr lang="pt-BR" sz="2400" dirty="0" smtClean="0"/>
              <a:t>Usaha </a:t>
            </a:r>
            <a:r>
              <a:rPr lang="pt-BR" sz="2400" dirty="0"/>
              <a:t>asuransi kerugian adalah usaha yang memberikan jasa jasa dalam penanggulangan risiko atas kerugian, kehilangan manfaat, dan tanggung jawab hukum kepada pihak ketiga yang timliul dari peristiwa yang tidak </a:t>
            </a:r>
            <a:r>
              <a:rPr lang="pt-BR" sz="2400" dirty="0" smtClean="0"/>
              <a:t>pasti.</a:t>
            </a:r>
            <a:endParaRPr lang="id-ID" sz="2400" dirty="0" smtClean="0"/>
          </a:p>
          <a:p>
            <a:pPr marL="534988" algn="just"/>
            <a:endParaRPr lang="id-ID" sz="2400" dirty="0" smtClean="0"/>
          </a:p>
          <a:p>
            <a:pPr marL="877888" indent="-342900" algn="just">
              <a:buFont typeface="Wingdings" panose="05000000000000000000" pitchFamily="2" charset="2"/>
              <a:buChar char="§"/>
            </a:pPr>
            <a:r>
              <a:rPr lang="pt-BR" sz="2400" dirty="0" smtClean="0"/>
              <a:t>Sedangkan </a:t>
            </a:r>
            <a:r>
              <a:rPr lang="pt-BR" sz="2400" dirty="0"/>
              <a:t>perusahaan asuransi kerugian adalah perusahaan yang hanya dapat menyelenggarakan usaha dalam bidang usaha asuransi kerugian termasuk reasuransi. </a:t>
            </a:r>
            <a:endParaRPr lang="id-ID" sz="2400" dirty="0" smtClean="0"/>
          </a:p>
          <a:p>
            <a:pPr marL="534988" algn="just"/>
            <a:endParaRPr lang="id-ID" sz="2400" dirty="0" smtClean="0"/>
          </a:p>
        </p:txBody>
      </p:sp>
    </p:spTree>
    <p:extLst>
      <p:ext uri="{BB962C8B-B14F-4D97-AF65-F5344CB8AC3E}">
        <p14:creationId xmlns:p14="http://schemas.microsoft.com/office/powerpoint/2010/main" val="18746754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352928" cy="6095286"/>
          </a:xfrm>
          <a:prstGeom prst="roundRect">
            <a:avLst/>
          </a:prstGeom>
          <a:noFill/>
          <a:ln>
            <a:solidFill>
              <a:srgbClr val="FFFF00"/>
            </a:solidFill>
          </a:ln>
        </p:spPr>
        <p:txBody>
          <a:bodyPr wrap="square" rtlCol="0">
            <a:spAutoFit/>
          </a:bodyPr>
          <a:lstStyle/>
          <a:p>
            <a:pPr marL="717550" indent="-352425" algn="just">
              <a:buFont typeface="Wingdings" panose="05000000000000000000" pitchFamily="2" charset="2"/>
              <a:buChar char="§"/>
            </a:pPr>
            <a:r>
              <a:rPr lang="pt-BR" sz="2200" dirty="0" smtClean="0"/>
              <a:t>Selanjutnya, usaha asuransi kerugian dalam praktiknya di Indonesia dapat dibagi sebagai berikut</a:t>
            </a:r>
            <a:r>
              <a:rPr lang="id-ID" sz="2200" dirty="0" smtClean="0"/>
              <a:t> :</a:t>
            </a:r>
          </a:p>
          <a:p>
            <a:pPr marL="534988" algn="just"/>
            <a:endParaRPr lang="id-ID" sz="2200" dirty="0" smtClean="0"/>
          </a:p>
          <a:p>
            <a:pPr marL="1082675" indent="-365125" algn="just" defTabSz="266700"/>
            <a:r>
              <a:rPr lang="pt-BR" sz="2200" dirty="0" smtClean="0">
                <a:solidFill>
                  <a:srgbClr val="FF9900"/>
                </a:solidFill>
              </a:rPr>
              <a:t>1 . </a:t>
            </a:r>
            <a:r>
              <a:rPr lang="id-ID" sz="2200" dirty="0" smtClean="0">
                <a:solidFill>
                  <a:srgbClr val="FF9900"/>
                </a:solidFill>
              </a:rPr>
              <a:t>	</a:t>
            </a:r>
            <a:r>
              <a:rPr lang="pt-BR" sz="2200" dirty="0" smtClean="0">
                <a:solidFill>
                  <a:srgbClr val="FF9900"/>
                </a:solidFill>
              </a:rPr>
              <a:t>Asuransi kebakaran</a:t>
            </a:r>
            <a:r>
              <a:rPr lang="pt-BR" sz="2200" dirty="0" smtClean="0"/>
              <a:t>.</a:t>
            </a:r>
            <a:endParaRPr lang="id-ID" sz="2200" dirty="0" smtClean="0"/>
          </a:p>
          <a:p>
            <a:pPr marL="1082675" indent="-365125" algn="just" defTabSz="266700"/>
            <a:r>
              <a:rPr lang="pt-BR" sz="2200" dirty="0" smtClean="0">
                <a:solidFill>
                  <a:srgbClr val="FF00FF"/>
                </a:solidFill>
              </a:rPr>
              <a:t>2. </a:t>
            </a:r>
            <a:r>
              <a:rPr lang="id-ID" sz="2200" dirty="0" smtClean="0">
                <a:solidFill>
                  <a:srgbClr val="FF00FF"/>
                </a:solidFill>
              </a:rPr>
              <a:t>	</a:t>
            </a:r>
            <a:r>
              <a:rPr lang="pt-BR" sz="2200" dirty="0" smtClean="0">
                <a:solidFill>
                  <a:srgbClr val="FF00FF"/>
                </a:solidFill>
              </a:rPr>
              <a:t>Asuransi pengangkutan</a:t>
            </a:r>
            <a:r>
              <a:rPr lang="pt-BR" sz="2200" dirty="0" smtClean="0"/>
              <a:t>.</a:t>
            </a:r>
            <a:endParaRPr lang="id-ID" sz="2200" dirty="0" smtClean="0"/>
          </a:p>
          <a:p>
            <a:pPr marL="1082675" indent="-365125" algn="just" defTabSz="266700"/>
            <a:r>
              <a:rPr lang="pt-BR" sz="2200" dirty="0" smtClean="0">
                <a:solidFill>
                  <a:srgbClr val="00B0F0"/>
                </a:solidFill>
              </a:rPr>
              <a:t>3. </a:t>
            </a:r>
            <a:r>
              <a:rPr lang="id-ID" sz="2200" dirty="0" smtClean="0">
                <a:solidFill>
                  <a:srgbClr val="00B0F0"/>
                </a:solidFill>
              </a:rPr>
              <a:t>	</a:t>
            </a:r>
            <a:r>
              <a:rPr lang="pt-BR" sz="2200" dirty="0" smtClean="0">
                <a:solidFill>
                  <a:srgbClr val="00B0F0"/>
                </a:solidFill>
              </a:rPr>
              <a:t>Asuransi aneka</a:t>
            </a:r>
            <a:r>
              <a:rPr lang="pt-BR" sz="2200" dirty="0" smtClean="0"/>
              <a:t>, yaitu jenis asuransi kerugian yang tidak dapat digolongkan ke dalam asuransi kebakaran dan asuransi pengangkutan. Jenis asuransi aneka ini antara lain meliputi: </a:t>
            </a:r>
            <a:endParaRPr lang="id-ID" sz="2200" dirty="0" smtClean="0"/>
          </a:p>
          <a:p>
            <a:pPr marL="1435100" indent="-352425" algn="just"/>
            <a:r>
              <a:rPr lang="pt-BR" sz="2200" dirty="0" smtClean="0"/>
              <a:t>a. </a:t>
            </a:r>
            <a:r>
              <a:rPr lang="id-ID" sz="2200" dirty="0" smtClean="0"/>
              <a:t>	</a:t>
            </a:r>
            <a:r>
              <a:rPr lang="pt-BR" sz="2200" dirty="0" smtClean="0"/>
              <a:t>Asuransi kendaraan bermotor.</a:t>
            </a:r>
            <a:endParaRPr lang="id-ID" sz="2200" dirty="0" smtClean="0"/>
          </a:p>
          <a:p>
            <a:pPr marL="1435100" indent="-352425" algn="just"/>
            <a:r>
              <a:rPr lang="pt-BR" sz="2200" dirty="0" smtClean="0"/>
              <a:t>b. </a:t>
            </a:r>
            <a:r>
              <a:rPr lang="id-ID" sz="2200" dirty="0" smtClean="0"/>
              <a:t>	</a:t>
            </a:r>
            <a:r>
              <a:rPr lang="pt-BR" sz="2200" dirty="0" smtClean="0"/>
              <a:t>Asuransi kecelakaan diri. </a:t>
            </a:r>
            <a:endParaRPr lang="id-ID" sz="2200" dirty="0" smtClean="0"/>
          </a:p>
          <a:p>
            <a:pPr marL="1435100" indent="-352425" algn="just"/>
            <a:r>
              <a:rPr lang="pt-BR" sz="2200" dirty="0" smtClean="0"/>
              <a:t>c. </a:t>
            </a:r>
            <a:r>
              <a:rPr lang="id-ID" sz="2200" dirty="0" smtClean="0"/>
              <a:t>	</a:t>
            </a:r>
            <a:r>
              <a:rPr lang="pt-BR" sz="2200" dirty="0" smtClean="0"/>
              <a:t>Pencurian.</a:t>
            </a:r>
            <a:endParaRPr lang="id-ID" sz="2200" dirty="0" smtClean="0"/>
          </a:p>
          <a:p>
            <a:pPr marL="1435100" indent="-352425" algn="just"/>
            <a:r>
              <a:rPr lang="pt-BR" sz="2200" dirty="0" smtClean="0"/>
              <a:t>d. </a:t>
            </a:r>
            <a:r>
              <a:rPr lang="id-ID" sz="2200" dirty="0" smtClean="0"/>
              <a:t>	</a:t>
            </a:r>
            <a:r>
              <a:rPr lang="pt-BR" sz="2200" dirty="0" smtClean="0"/>
              <a:t>Uang dalam pengangkutan. </a:t>
            </a:r>
            <a:endParaRPr lang="id-ID" sz="2200" dirty="0" smtClean="0"/>
          </a:p>
          <a:p>
            <a:pPr marL="1435100" indent="-352425" algn="just"/>
            <a:r>
              <a:rPr lang="pt-BR" sz="2200" dirty="0" smtClean="0"/>
              <a:t>e. </a:t>
            </a:r>
            <a:r>
              <a:rPr lang="id-ID" sz="2200" dirty="0" smtClean="0"/>
              <a:t>	</a:t>
            </a:r>
            <a:r>
              <a:rPr lang="pt-BR" sz="2200" dirty="0" smtClean="0"/>
              <a:t>Uang dalam penyimpanan. </a:t>
            </a:r>
            <a:endParaRPr lang="id-ID" sz="2200" dirty="0" smtClean="0"/>
          </a:p>
          <a:p>
            <a:pPr marL="1435100" indent="-352425" algn="just"/>
            <a:r>
              <a:rPr lang="pt-BR" sz="2200" dirty="0" smtClean="0"/>
              <a:t>f. </a:t>
            </a:r>
            <a:r>
              <a:rPr lang="id-ID" sz="2200" dirty="0" smtClean="0"/>
              <a:t>	</a:t>
            </a:r>
            <a:r>
              <a:rPr lang="pt-BR" sz="2200" dirty="0" smtClean="0"/>
              <a:t>Kecurangan. </a:t>
            </a:r>
            <a:endParaRPr lang="id-ID" sz="2200" dirty="0" smtClean="0"/>
          </a:p>
          <a:p>
            <a:pPr marL="1435100" indent="-352425" algn="just"/>
            <a:r>
              <a:rPr lang="pt-BR" sz="2200" dirty="0" smtClean="0"/>
              <a:t>g. </a:t>
            </a:r>
            <a:r>
              <a:rPr lang="id-ID" sz="2200" dirty="0" smtClean="0"/>
              <a:t>	</a:t>
            </a:r>
            <a:r>
              <a:rPr lang="pt-BR" sz="2200" dirty="0" smtClean="0"/>
              <a:t>dan sebagainya.</a:t>
            </a:r>
            <a:endParaRPr lang="id-ID" sz="2200" dirty="0" smtClean="0"/>
          </a:p>
        </p:txBody>
      </p:sp>
    </p:spTree>
    <p:extLst>
      <p:ext uri="{BB962C8B-B14F-4D97-AF65-F5344CB8AC3E}">
        <p14:creationId xmlns:p14="http://schemas.microsoft.com/office/powerpoint/2010/main" val="14262065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476672"/>
            <a:ext cx="7992888" cy="5720715"/>
          </a:xfrm>
          <a:prstGeom prst="roundRect">
            <a:avLst/>
          </a:prstGeom>
          <a:noFill/>
          <a:ln>
            <a:solidFill>
              <a:srgbClr val="FFFF00"/>
            </a:solidFill>
          </a:ln>
        </p:spPr>
        <p:txBody>
          <a:bodyPr wrap="square" rtlCol="0">
            <a:spAutoFit/>
          </a:bodyPr>
          <a:lstStyle/>
          <a:p>
            <a:r>
              <a:rPr lang="pt-BR" sz="2200" b="1" dirty="0">
                <a:solidFill>
                  <a:srgbClr val="FF9900"/>
                </a:solidFill>
              </a:rPr>
              <a:t>Asuransi Kebakaran</a:t>
            </a:r>
            <a:endParaRPr lang="id-ID" sz="2200" b="1" dirty="0">
              <a:solidFill>
                <a:srgbClr val="FF9900"/>
              </a:solidFill>
            </a:endParaRPr>
          </a:p>
          <a:p>
            <a:endParaRPr lang="id-ID" sz="2200" dirty="0" smtClean="0"/>
          </a:p>
          <a:p>
            <a:pPr marL="342900" indent="-342900" algn="just">
              <a:buFont typeface="Wingdings" panose="05000000000000000000" pitchFamily="2" charset="2"/>
              <a:buChar char="§"/>
            </a:pPr>
            <a:r>
              <a:rPr lang="pt-BR" sz="2200" dirty="0" smtClean="0"/>
              <a:t>Kebakaran </a:t>
            </a:r>
            <a:r>
              <a:rPr lang="pt-BR" sz="2200" dirty="0"/>
              <a:t>adalah sesuatu yang terbakar yang seharusnya tidak terbakar, yang kejadiannya me­rupakan suatu kecelakaan bukan secara tiba-tiba, tidak ada unsur kesengajaan dan atau tidak dapat diperkirakan. </a:t>
            </a:r>
            <a:endParaRPr lang="id-ID" sz="2200" dirty="0" smtClean="0"/>
          </a:p>
          <a:p>
            <a:pPr marL="342900" indent="-342900" algn="just">
              <a:buFont typeface="Wingdings" panose="05000000000000000000" pitchFamily="2" charset="2"/>
              <a:buChar char="§"/>
            </a:pPr>
            <a:r>
              <a:rPr lang="pt-BR" sz="2200" dirty="0" smtClean="0"/>
              <a:t>Asuransi </a:t>
            </a:r>
            <a:r>
              <a:rPr lang="pt-BR" sz="2200" dirty="0"/>
              <a:t>kebakaran pada dasarnya memberi penutupan atas hazards yang berupa kebakaran dan kena petir. </a:t>
            </a:r>
            <a:endParaRPr lang="id-ID" sz="2200" dirty="0" smtClean="0"/>
          </a:p>
          <a:p>
            <a:pPr marL="342900" indent="-342900" algn="just">
              <a:buFont typeface="Wingdings" panose="05000000000000000000" pitchFamily="2" charset="2"/>
              <a:buChar char="§"/>
            </a:pPr>
            <a:r>
              <a:rPr lang="pt-BR" sz="2200" dirty="0" smtClean="0"/>
              <a:t>Namun </a:t>
            </a:r>
            <a:r>
              <a:rPr lang="pt-BR" sz="2200" dirty="0"/>
              <a:t>demikian, sejalan dengan perkembangan teknologi dan kebutuhan industri, perusahaan asuransi umumnya telah memasukkan juga peledakan clan kebakaran secara mendadak, heating atau fermentation, kilat, kebanjiran, gempa bumi, dan berbagai peril dalam asuransi kebakaran. </a:t>
            </a:r>
            <a:endParaRPr lang="id-ID" sz="2200" dirty="0" smtClean="0"/>
          </a:p>
          <a:p>
            <a:pPr marL="342900" indent="-342900" algn="just">
              <a:buFont typeface="Wingdings" panose="05000000000000000000" pitchFamily="2" charset="2"/>
              <a:buChar char="§"/>
            </a:pPr>
            <a:r>
              <a:rPr lang="id-ID" sz="2200" dirty="0" smtClean="0"/>
              <a:t>Polis </a:t>
            </a:r>
            <a:r>
              <a:rPr lang="id-ID" sz="2200" dirty="0"/>
              <a:t>asuransi kebakaran biasanya menutupi properti seperti pabrik, gedung kantor, gudang, toko dan rumah</a:t>
            </a:r>
            <a:r>
              <a:rPr lang="id-ID" sz="2200" dirty="0" smtClean="0"/>
              <a:t>.</a:t>
            </a:r>
            <a:endParaRPr lang="id-ID" sz="2200" dirty="0"/>
          </a:p>
        </p:txBody>
      </p:sp>
    </p:spTree>
    <p:extLst>
      <p:ext uri="{BB962C8B-B14F-4D97-AF65-F5344CB8AC3E}">
        <p14:creationId xmlns:p14="http://schemas.microsoft.com/office/powerpoint/2010/main" val="16519324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44624"/>
            <a:ext cx="8820472" cy="6912531"/>
          </a:xfrm>
          <a:prstGeom prst="roundRect">
            <a:avLst/>
          </a:prstGeom>
          <a:noFill/>
          <a:ln>
            <a:solidFill>
              <a:srgbClr val="FFFF00"/>
            </a:solidFill>
          </a:ln>
        </p:spPr>
        <p:txBody>
          <a:bodyPr wrap="square" rtlCol="0">
            <a:spAutoFit/>
          </a:bodyPr>
          <a:lstStyle/>
          <a:p>
            <a:pPr algn="just"/>
            <a:r>
              <a:rPr lang="id-ID" sz="2000" b="1" dirty="0"/>
              <a:t>Polis Asuransi Kebakaran</a:t>
            </a:r>
            <a:endParaRPr lang="id-ID" sz="2000" dirty="0"/>
          </a:p>
          <a:p>
            <a:pPr algn="just"/>
            <a:endParaRPr lang="id-ID" sz="2000" dirty="0" smtClean="0"/>
          </a:p>
          <a:p>
            <a:pPr marL="342900" indent="-342900" algn="just">
              <a:buFont typeface="Wingdings" panose="05000000000000000000" pitchFamily="2" charset="2"/>
              <a:buChar char="§"/>
            </a:pPr>
            <a:r>
              <a:rPr lang="id-ID" sz="2000" dirty="0" smtClean="0"/>
              <a:t>Polis </a:t>
            </a:r>
            <a:r>
              <a:rPr lang="id-ID" sz="2000" dirty="0"/>
              <a:t>asuransi kebakaran yang berlaku di Indonesia sejak tahun 1982 adalah Polis Standar Kebakaran Indonesia. Polis tersebut merupakan polis kebakaran yang diakui di Indonesia. </a:t>
            </a:r>
            <a:endParaRPr lang="id-ID" sz="2000" dirty="0" smtClean="0"/>
          </a:p>
          <a:p>
            <a:pPr marL="342900" indent="-342900" algn="just">
              <a:buFont typeface="Wingdings" panose="05000000000000000000" pitchFamily="2" charset="2"/>
              <a:buChar char="§"/>
            </a:pPr>
            <a:r>
              <a:rPr lang="id-ID" sz="2000" dirty="0" smtClean="0"/>
              <a:t>Dalam </a:t>
            </a:r>
            <a:r>
              <a:rPr lang="id-ID" sz="2000" dirty="0"/>
              <a:t>polis standar kebakaran ini dimuat risiko yang masuk dalam pertanggungan akibat terjadinya kerugian atau kerusakan harta benda dan atau kepentingan yang </a:t>
            </a:r>
            <a:r>
              <a:rPr lang="id-ID" sz="2000" dirty="0" smtClean="0"/>
              <a:t>dipertanggungkan.</a:t>
            </a:r>
          </a:p>
          <a:p>
            <a:pPr marL="342900" indent="-342900" algn="just">
              <a:buFont typeface="Wingdings" panose="05000000000000000000" pitchFamily="2" charset="2"/>
              <a:buChar char="§"/>
            </a:pPr>
            <a:r>
              <a:rPr lang="id-ID" sz="2000" dirty="0" smtClean="0"/>
              <a:t>Risiko </a:t>
            </a:r>
            <a:r>
              <a:rPr lang="id-ID" sz="2000" dirty="0"/>
              <a:t>yang dipertanggungkan dalam asuransi kebakaran meliputi risiko kerusakan atau kerugian yang </a:t>
            </a:r>
            <a:r>
              <a:rPr lang="id-ID" sz="2000" dirty="0" smtClean="0"/>
              <a:t>disebabkan : </a:t>
            </a:r>
            <a:endParaRPr lang="id-ID" sz="2000" dirty="0"/>
          </a:p>
          <a:p>
            <a:pPr marL="717550" indent="-352425" algn="just"/>
            <a:r>
              <a:rPr lang="id-ID" sz="2000" dirty="0"/>
              <a:t>a. </a:t>
            </a:r>
            <a:r>
              <a:rPr lang="id-ID" sz="2000" dirty="0" smtClean="0"/>
              <a:t>	Kebakaran</a:t>
            </a:r>
            <a:r>
              <a:rPr lang="id-ID" sz="2000" dirty="0"/>
              <a:t>.</a:t>
            </a:r>
          </a:p>
          <a:p>
            <a:pPr marL="717550" indent="-352425" algn="just"/>
            <a:r>
              <a:rPr lang="id-ID" sz="2000" dirty="0" smtClean="0"/>
              <a:t>	Kebakaran </a:t>
            </a:r>
            <a:r>
              <a:rPr lang="id-ID" sz="2000" dirty="0"/>
              <a:t>dapat terjadi karena api sendiri, keteledoran, tetangga, musuh, perampok, clan lain sebagainya, atau karena sebab kebakaran lain yang tidak diketahui. Dalam kategori ini termasuk pula kebakaran yang terjadi karena kebakaran benda lain yang berdekatan, seperti kerusakan harta benda karena air atau alat-alat lain yang digunakan untuk memadamkan kebakaran.</a:t>
            </a:r>
          </a:p>
          <a:p>
            <a:pPr marL="717550" indent="-352425" algn="just"/>
            <a:r>
              <a:rPr lang="id-ID" sz="2000" dirty="0"/>
              <a:t>b. </a:t>
            </a:r>
            <a:r>
              <a:rPr lang="id-ID" sz="2000" dirty="0" smtClean="0"/>
              <a:t>	Peledakan</a:t>
            </a:r>
            <a:r>
              <a:rPr lang="id-ID" sz="2000" dirty="0"/>
              <a:t>.</a:t>
            </a:r>
          </a:p>
          <a:p>
            <a:pPr marL="717550" indent="-352425" algn="just"/>
            <a:r>
              <a:rPr lang="id-ID" sz="2000" dirty="0"/>
              <a:t>c. </a:t>
            </a:r>
            <a:r>
              <a:rPr lang="id-ID" sz="2000" dirty="0" smtClean="0"/>
              <a:t>	Petir</a:t>
            </a:r>
            <a:r>
              <a:rPr lang="id-ID" sz="2000" dirty="0"/>
              <a:t>.</a:t>
            </a:r>
          </a:p>
          <a:p>
            <a:pPr marL="717550" indent="-352425" algn="just"/>
            <a:r>
              <a:rPr lang="id-ID" sz="2000" dirty="0"/>
              <a:t>d. </a:t>
            </a:r>
            <a:r>
              <a:rPr lang="id-ID" sz="2000" dirty="0" smtClean="0"/>
              <a:t>	Kejatuhan </a:t>
            </a:r>
            <a:r>
              <a:rPr lang="id-ID" sz="2000" dirty="0"/>
              <a:t>kapal terbang</a:t>
            </a:r>
            <a:r>
              <a:rPr lang="id-ID" sz="2000" dirty="0" smtClean="0"/>
              <a:t>.</a:t>
            </a:r>
            <a:endParaRPr lang="id-ID" sz="2000" dirty="0"/>
          </a:p>
        </p:txBody>
      </p:sp>
    </p:spTree>
    <p:extLst>
      <p:ext uri="{BB962C8B-B14F-4D97-AF65-F5344CB8AC3E}">
        <p14:creationId xmlns:p14="http://schemas.microsoft.com/office/powerpoint/2010/main" val="941440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476672"/>
            <a:ext cx="7704856" cy="3915966"/>
          </a:xfrm>
          <a:prstGeom prst="roundRect">
            <a:avLst/>
          </a:prstGeom>
          <a:noFill/>
          <a:ln>
            <a:solidFill>
              <a:srgbClr val="FFFF00"/>
            </a:solidFill>
          </a:ln>
        </p:spPr>
        <p:txBody>
          <a:bodyPr wrap="square" rtlCol="0">
            <a:spAutoFit/>
          </a:bodyPr>
          <a:lstStyle/>
          <a:p>
            <a:pPr algn="just"/>
            <a:r>
              <a:rPr lang="id-ID" sz="2800" b="1" dirty="0">
                <a:solidFill>
                  <a:srgbClr val="FFFF00"/>
                </a:solidFill>
              </a:rPr>
              <a:t>JENIS-JENIS RISIKO</a:t>
            </a:r>
            <a:r>
              <a:rPr lang="id-ID" sz="2800" dirty="0">
                <a:solidFill>
                  <a:srgbClr val="FFFF00"/>
                </a:solidFill>
              </a:rPr>
              <a:t> </a:t>
            </a:r>
          </a:p>
          <a:p>
            <a:pPr algn="just"/>
            <a:endParaRPr lang="id-ID" sz="2800" dirty="0" smtClean="0"/>
          </a:p>
          <a:p>
            <a:pPr algn="just"/>
            <a:r>
              <a:rPr lang="id-ID" sz="2800" dirty="0" smtClean="0"/>
              <a:t>Jenis risiko yang </a:t>
            </a:r>
            <a:r>
              <a:rPr lang="id-ID" sz="2800" dirty="0"/>
              <a:t>umum dikenal dalam usaha perasuransian antara lain meliputi: </a:t>
            </a:r>
          </a:p>
          <a:p>
            <a:pPr lvl="0" algn="just"/>
            <a:endParaRPr lang="id-ID" sz="2800" dirty="0" smtClean="0"/>
          </a:p>
          <a:p>
            <a:pPr marL="514350" lvl="0" indent="-514350" algn="just">
              <a:buFont typeface="+mj-lt"/>
              <a:buAutoNum type="arabicPeriod"/>
            </a:pPr>
            <a:r>
              <a:rPr lang="id-ID" sz="2800" dirty="0" smtClean="0"/>
              <a:t>Risiko </a:t>
            </a:r>
            <a:r>
              <a:rPr lang="id-ID" sz="2800" dirty="0"/>
              <a:t>murni (pure risk).</a:t>
            </a:r>
          </a:p>
          <a:p>
            <a:pPr marL="514350" lvl="0" indent="-514350" algn="just">
              <a:buFont typeface="+mj-lt"/>
              <a:buAutoNum type="arabicPeriod"/>
            </a:pPr>
            <a:r>
              <a:rPr lang="id-ID" sz="2800" dirty="0"/>
              <a:t>Risiko spekulatif (speculative risk).</a:t>
            </a:r>
          </a:p>
          <a:p>
            <a:pPr marL="514350" lvl="0" indent="-514350" algn="just">
              <a:buFont typeface="+mj-lt"/>
              <a:buAutoNum type="arabicPeriod"/>
            </a:pPr>
            <a:r>
              <a:rPr lang="id-ID" sz="2800" dirty="0"/>
              <a:t>Risiko individu (individual risk</a:t>
            </a:r>
            <a:r>
              <a:rPr lang="id-ID" sz="2800" dirty="0" smtClean="0"/>
              <a:t>).</a:t>
            </a:r>
            <a:endParaRPr lang="id-ID" sz="2800" dirty="0"/>
          </a:p>
        </p:txBody>
      </p:sp>
    </p:spTree>
    <p:extLst>
      <p:ext uri="{BB962C8B-B14F-4D97-AF65-F5344CB8AC3E}">
        <p14:creationId xmlns:p14="http://schemas.microsoft.com/office/powerpoint/2010/main" val="27322162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404664"/>
            <a:ext cx="7920880" cy="5346144"/>
          </a:xfrm>
          <a:prstGeom prst="roundRect">
            <a:avLst/>
          </a:prstGeom>
          <a:noFill/>
          <a:ln>
            <a:solidFill>
              <a:srgbClr val="FFFF00"/>
            </a:solidFill>
          </a:ln>
        </p:spPr>
        <p:txBody>
          <a:bodyPr wrap="square" rtlCol="0">
            <a:spAutoFit/>
          </a:bodyPr>
          <a:lstStyle/>
          <a:p>
            <a:pPr marL="342900" indent="-342900" algn="just">
              <a:buFont typeface="Wingdings" panose="05000000000000000000" pitchFamily="2" charset="2"/>
              <a:buChar char="§"/>
            </a:pPr>
            <a:r>
              <a:rPr lang="id-ID" sz="2200" dirty="0"/>
              <a:t>Dalam polis asuransi kebakaran, terdapat hal-hal yang tidak dimasukkan atau dikecualikan dari pertanggungan, yaitu semua kerugian atau kerusakan harta benda dan atau kepentingan yang dipertanggungkan yang disebabkan </a:t>
            </a:r>
            <a:r>
              <a:rPr lang="id-ID" sz="2200" dirty="0" smtClean="0"/>
              <a:t>oleh :</a:t>
            </a:r>
          </a:p>
          <a:p>
            <a:pPr algn="just"/>
            <a:endParaRPr lang="id-ID" sz="2200" dirty="0"/>
          </a:p>
          <a:p>
            <a:pPr marL="717550" indent="-352425" algn="just"/>
            <a:r>
              <a:rPr lang="id-ID" sz="2200" dirty="0"/>
              <a:t>a. Kebakaran atau peledakan yang disebabkan dari suatu cacat, kebusukan sendiri, atau yang langsung ditimbulkan dari sifat barang itu.</a:t>
            </a:r>
          </a:p>
          <a:p>
            <a:pPr marL="717550" indent="-352425" algn="just"/>
            <a:r>
              <a:rPr lang="id-ID" sz="2200" dirty="0"/>
              <a:t>b. Perang, penyerbuan, pemberontakan, revolusi, huru-hara, pemberontakan militer, dan sebagainya.</a:t>
            </a:r>
          </a:p>
          <a:p>
            <a:pPr marL="717550" indent="-352425" algn="just"/>
            <a:r>
              <a:rPr lang="id-ID" sz="2200" dirty="0"/>
              <a:t>c. Kerusuhan, pemogokan, perbuatan jahat, tertabrak kendaraan, letusan gunung berapi, gempa bumi, banjir, angin topan, kerusakan karena air.</a:t>
            </a:r>
          </a:p>
          <a:p>
            <a:pPr marL="717550" indent="-352425" algn="just"/>
            <a:r>
              <a:rPr lang="id-ID" sz="2200" dirty="0"/>
              <a:t>d. Radiasi nuklir, reaksi nuklir, atau pencemaran radio aktif</a:t>
            </a:r>
            <a:r>
              <a:rPr lang="id-ID" sz="2200" dirty="0" smtClean="0"/>
              <a:t>.</a:t>
            </a:r>
            <a:endParaRPr lang="id-ID" sz="2200" dirty="0"/>
          </a:p>
        </p:txBody>
      </p:sp>
    </p:spTree>
    <p:extLst>
      <p:ext uri="{BB962C8B-B14F-4D97-AF65-F5344CB8AC3E}">
        <p14:creationId xmlns:p14="http://schemas.microsoft.com/office/powerpoint/2010/main" val="36175611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352928" cy="5720715"/>
          </a:xfrm>
          <a:prstGeom prst="roundRect">
            <a:avLst/>
          </a:prstGeom>
          <a:noFill/>
          <a:ln>
            <a:solidFill>
              <a:srgbClr val="FFFF00"/>
            </a:solidFill>
          </a:ln>
        </p:spPr>
        <p:txBody>
          <a:bodyPr wrap="square" rtlCol="0">
            <a:spAutoFit/>
          </a:bodyPr>
          <a:lstStyle/>
          <a:p>
            <a:pPr algn="just"/>
            <a:r>
              <a:rPr lang="id-ID" sz="2200" b="1" dirty="0">
                <a:solidFill>
                  <a:srgbClr val="FF9900"/>
                </a:solidFill>
              </a:rPr>
              <a:t>Extended </a:t>
            </a:r>
            <a:r>
              <a:rPr lang="id-ID" sz="2200" b="1" dirty="0" smtClean="0">
                <a:solidFill>
                  <a:srgbClr val="FF9900"/>
                </a:solidFill>
              </a:rPr>
              <a:t>Coverage</a:t>
            </a:r>
          </a:p>
          <a:p>
            <a:pPr algn="just"/>
            <a:endParaRPr lang="id-ID" sz="2200" dirty="0"/>
          </a:p>
          <a:p>
            <a:pPr marL="342900" indent="-342900" algn="just">
              <a:buFont typeface="Wingdings" panose="05000000000000000000" pitchFamily="2" charset="2"/>
              <a:buChar char="§"/>
            </a:pPr>
            <a:r>
              <a:rPr lang="id-ID" sz="2200" dirty="0"/>
              <a:t>Sejak lama sekelompok peril di luar penutupan dalam standar polis kebakaran (yang hanya menutup risiko, kebakaran, petir, dan kerusakan akibat diangkatnya barang-barang dari gedung untuk menghindari kebakaran) telah dijual/ditutup bersama dengan nama extended coverage atau penutupan risiko tambahan. </a:t>
            </a:r>
          </a:p>
          <a:p>
            <a:pPr algn="just"/>
            <a:r>
              <a:rPr lang="id-ID" sz="2200" dirty="0"/>
              <a:t> </a:t>
            </a:r>
          </a:p>
          <a:p>
            <a:pPr marL="365125" algn="just"/>
            <a:r>
              <a:rPr lang="id-ID" sz="2200" dirty="0"/>
              <a:t>Contoh kerugian yang dapat ditutup dengan extended </a:t>
            </a:r>
            <a:r>
              <a:rPr lang="id-ID" sz="2200" dirty="0" smtClean="0"/>
              <a:t>coverage : </a:t>
            </a:r>
            <a:endParaRPr lang="id-ID" sz="2200" dirty="0"/>
          </a:p>
          <a:p>
            <a:pPr marL="717550" indent="-352425" algn="just"/>
            <a:r>
              <a:rPr lang="id-ID" sz="2200" dirty="0"/>
              <a:t>a. </a:t>
            </a:r>
            <a:r>
              <a:rPr lang="id-ID" sz="2200" dirty="0" smtClean="0"/>
              <a:t>	angin </a:t>
            </a:r>
            <a:r>
              <a:rPr lang="id-ID" sz="2200" dirty="0"/>
              <a:t>topan yang merubuhkan sebagian bangunan;</a:t>
            </a:r>
          </a:p>
          <a:p>
            <a:pPr marL="717550" indent="-352425" algn="just"/>
            <a:r>
              <a:rPr lang="id-ID" sz="2200" dirty="0"/>
              <a:t>b. </a:t>
            </a:r>
            <a:r>
              <a:rPr lang="id-ID" sz="2200" dirty="0" smtClean="0"/>
              <a:t>	rumah </a:t>
            </a:r>
            <a:r>
              <a:rPr lang="id-ID" sz="2200" dirty="0"/>
              <a:t>hancur karena kejatuhan pesawat;</a:t>
            </a:r>
          </a:p>
          <a:p>
            <a:pPr marL="717550" indent="-352425" algn="just"/>
            <a:r>
              <a:rPr lang="id-ID" sz="2200" dirty="0"/>
              <a:t>c. </a:t>
            </a:r>
            <a:r>
              <a:rPr lang="id-ID" sz="2200" dirty="0" smtClean="0"/>
              <a:t>	kompor </a:t>
            </a:r>
            <a:r>
              <a:rPr lang="id-ID" sz="2200" dirty="0"/>
              <a:t>gas meledak menyebabkan kerusakan pada dapur;</a:t>
            </a:r>
          </a:p>
          <a:p>
            <a:pPr marL="717550" indent="-352425" algn="just"/>
            <a:r>
              <a:rPr lang="id-ID" sz="2200" dirty="0"/>
              <a:t>d. </a:t>
            </a:r>
            <a:r>
              <a:rPr lang="id-ID" sz="2200" dirty="0" smtClean="0"/>
              <a:t>	mobil </a:t>
            </a:r>
            <a:r>
              <a:rPr lang="id-ID" sz="2200" dirty="0"/>
              <a:t>hancur karena lemparan ketika tiba-tiba terjadi kerusuhan di suatu wilayah; e. cat rumah rusak dan kotor pada saat rumah telah terbakar habis</a:t>
            </a:r>
            <a:r>
              <a:rPr lang="id-ID" sz="2200" dirty="0" smtClean="0"/>
              <a:t>.</a:t>
            </a:r>
            <a:endParaRPr lang="id-ID" sz="2200" dirty="0"/>
          </a:p>
        </p:txBody>
      </p:sp>
    </p:spTree>
    <p:extLst>
      <p:ext uri="{BB962C8B-B14F-4D97-AF65-F5344CB8AC3E}">
        <p14:creationId xmlns:p14="http://schemas.microsoft.com/office/powerpoint/2010/main" val="33514891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188640"/>
            <a:ext cx="8424936" cy="6844427"/>
          </a:xfrm>
          <a:prstGeom prst="roundRect">
            <a:avLst/>
          </a:prstGeom>
          <a:noFill/>
          <a:ln>
            <a:solidFill>
              <a:srgbClr val="FFFF00"/>
            </a:solidFill>
          </a:ln>
        </p:spPr>
        <p:txBody>
          <a:bodyPr wrap="square" rtlCol="0">
            <a:spAutoFit/>
          </a:bodyPr>
          <a:lstStyle/>
          <a:p>
            <a:r>
              <a:rPr lang="id-ID" sz="2200" b="1" dirty="0">
                <a:solidFill>
                  <a:srgbClr val="FF9900"/>
                </a:solidFill>
              </a:rPr>
              <a:t>Time Element Coverage</a:t>
            </a:r>
            <a:endParaRPr lang="id-ID" sz="2200" dirty="0">
              <a:solidFill>
                <a:srgbClr val="FF9900"/>
              </a:solidFill>
            </a:endParaRPr>
          </a:p>
          <a:p>
            <a:endParaRPr lang="id-ID" sz="2200" dirty="0" smtClean="0"/>
          </a:p>
          <a:p>
            <a:pPr marL="342900" indent="-342900" algn="just">
              <a:buFont typeface="Wingdings" panose="05000000000000000000" pitchFamily="2" charset="2"/>
              <a:buChar char="§"/>
            </a:pPr>
            <a:r>
              <a:rPr lang="id-ID" sz="2200" dirty="0" smtClean="0"/>
              <a:t>Salah </a:t>
            </a:r>
            <a:r>
              <a:rPr lang="id-ID" sz="2200" dirty="0"/>
              <a:t>satu penentuan risiko tambahan untuk suatu usaha adalah time element insurance. </a:t>
            </a:r>
            <a:endParaRPr lang="id-ID" sz="2200" dirty="0" smtClean="0"/>
          </a:p>
          <a:p>
            <a:pPr marL="342900" indent="-342900" algn="just">
              <a:buFont typeface="Wingdings" panose="05000000000000000000" pitchFamily="2" charset="2"/>
              <a:buChar char="§"/>
            </a:pPr>
            <a:r>
              <a:rPr lang="id-ID" sz="2200" dirty="0" smtClean="0"/>
              <a:t>Jika </a:t>
            </a:r>
            <a:r>
              <a:rPr lang="id-ID" sz="2200" dirty="0"/>
              <a:t>suatu rumah rusak disebabkan oleh suatu peril, pemiliknya akan mengalami kerugian atas barang tersebut dan mungkin akan menimbulkan biaya tambahan sementara rumah tersebut diperbaiki. </a:t>
            </a:r>
            <a:endParaRPr lang="id-ID" sz="2200" dirty="0" smtClean="0"/>
          </a:p>
          <a:p>
            <a:pPr marL="342900" indent="-342900" algn="just">
              <a:buFont typeface="Wingdings" panose="05000000000000000000" pitchFamily="2" charset="2"/>
              <a:buChar char="§"/>
            </a:pPr>
            <a:r>
              <a:rPr lang="id-ID" sz="2200" dirty="0" smtClean="0"/>
              <a:t>Sama </a:t>
            </a:r>
            <a:r>
              <a:rPr lang="id-ID" sz="2200" dirty="0"/>
              <a:t>halnya dengan suatu usaha yang mengalami kerugian serupa, di samping rugi uang, ia juga akan mengalami kerugian akibat berhentinya atau menurunnya kapasitas produksi, yang berarti secara langsung akan mempengaruhi jumlah </a:t>
            </a:r>
            <a:r>
              <a:rPr lang="id-ID" sz="2200" dirty="0" smtClean="0"/>
              <a:t>penjualan.</a:t>
            </a:r>
          </a:p>
          <a:p>
            <a:pPr marL="342900" indent="-342900" algn="just">
              <a:buFont typeface="Wingdings" panose="05000000000000000000" pitchFamily="2" charset="2"/>
              <a:buChar char="§"/>
            </a:pPr>
            <a:r>
              <a:rPr lang="id-ID" sz="2200" dirty="0" smtClean="0"/>
              <a:t>Bahkan </a:t>
            </a:r>
            <a:r>
              <a:rPr lang="id-ID" sz="2200" dirty="0"/>
              <a:t>dampaknya akan menyebabkan banyak nasabah yang akan mencari dan pindah ke pemasok </a:t>
            </a:r>
            <a:r>
              <a:rPr lang="id-ID" sz="2200" dirty="0" smtClean="0"/>
              <a:t>lain.</a:t>
            </a:r>
          </a:p>
          <a:p>
            <a:pPr marL="342900" indent="-342900" algn="just">
              <a:buFont typeface="Wingdings" panose="05000000000000000000" pitchFamily="2" charset="2"/>
              <a:buChar char="§"/>
            </a:pPr>
            <a:r>
              <a:rPr lang="id-ID" sz="2200" dirty="0" smtClean="0"/>
              <a:t>Time </a:t>
            </a:r>
            <a:r>
              <a:rPr lang="id-ID" sz="2200" dirty="0"/>
              <a:t>element insurance yang paling umum digunakan dalam usaha adalah penutupan pendapatan usaha atau business income coverage. Penutupan ini dapat dilakukan pada polis yang terpisah atau digabung</a:t>
            </a:r>
            <a:r>
              <a:rPr lang="id-ID" sz="2200" dirty="0" smtClean="0"/>
              <a:t>.</a:t>
            </a:r>
            <a:endParaRPr lang="id-ID" sz="2200" dirty="0"/>
          </a:p>
        </p:txBody>
      </p:sp>
    </p:spTree>
    <p:extLst>
      <p:ext uri="{BB962C8B-B14F-4D97-AF65-F5344CB8AC3E}">
        <p14:creationId xmlns:p14="http://schemas.microsoft.com/office/powerpoint/2010/main" val="29843553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548680"/>
            <a:ext cx="7848872" cy="4597003"/>
          </a:xfrm>
          <a:prstGeom prst="roundRect">
            <a:avLst/>
          </a:prstGeom>
          <a:noFill/>
          <a:ln>
            <a:solidFill>
              <a:srgbClr val="FFFF00"/>
            </a:solidFill>
          </a:ln>
        </p:spPr>
        <p:txBody>
          <a:bodyPr wrap="square" rtlCol="0">
            <a:spAutoFit/>
          </a:bodyPr>
          <a:lstStyle/>
          <a:p>
            <a:pPr algn="just"/>
            <a:r>
              <a:rPr lang="id-ID" sz="2400" b="1" dirty="0">
                <a:solidFill>
                  <a:srgbClr val="FF00FF"/>
                </a:solidFill>
              </a:rPr>
              <a:t>Asuransi Pengangkutan</a:t>
            </a:r>
            <a:endParaRPr lang="id-ID" sz="2400" dirty="0">
              <a:solidFill>
                <a:srgbClr val="FF00FF"/>
              </a:solidFill>
            </a:endParaRPr>
          </a:p>
          <a:p>
            <a:pPr algn="just"/>
            <a:endParaRPr lang="id-ID" sz="2400" dirty="0" smtClean="0"/>
          </a:p>
          <a:p>
            <a:pPr algn="just"/>
            <a:r>
              <a:rPr lang="id-ID" sz="2400" dirty="0" smtClean="0"/>
              <a:t>Dalam </a:t>
            </a:r>
            <a:r>
              <a:rPr lang="id-ID" sz="2400" dirty="0"/>
              <a:t>polis asuransi pengangkutan atau marine insurance, penanggung atau perusahaan asuransi akan menjamin kerugian yang dialami tertanggung akibat terjadinya kehilangan atau kerusakan pada saat pelayaran. Polis asuransi pengangkutan meliputi tiga bidang pokok sebagai </a:t>
            </a:r>
            <a:r>
              <a:rPr lang="id-ID" sz="2400" dirty="0" smtClean="0"/>
              <a:t>berikut :</a:t>
            </a:r>
          </a:p>
          <a:p>
            <a:pPr algn="just"/>
            <a:endParaRPr lang="id-ID" sz="2400" dirty="0"/>
          </a:p>
          <a:p>
            <a:pPr marL="534988" indent="-534988" algn="just"/>
            <a:r>
              <a:rPr lang="id-ID" sz="2400" dirty="0"/>
              <a:t>a. </a:t>
            </a:r>
            <a:r>
              <a:rPr lang="id-ID" sz="2400" dirty="0" smtClean="0"/>
              <a:t>	Marine </a:t>
            </a:r>
            <a:r>
              <a:rPr lang="id-ID" sz="2400" dirty="0"/>
              <a:t>hull policy. </a:t>
            </a:r>
          </a:p>
          <a:p>
            <a:pPr marL="534988" indent="-534988" algn="just"/>
            <a:r>
              <a:rPr lang="id-ID" sz="2400" dirty="0"/>
              <a:t>b. </a:t>
            </a:r>
            <a:r>
              <a:rPr lang="id-ID" sz="2400" dirty="0" smtClean="0"/>
              <a:t>	Marine </a:t>
            </a:r>
            <a:r>
              <a:rPr lang="id-ID" sz="2400" dirty="0"/>
              <a:t>cargo policy. </a:t>
            </a:r>
          </a:p>
          <a:p>
            <a:pPr marL="534988" indent="-534988" algn="just"/>
            <a:r>
              <a:rPr lang="id-ID" sz="2400" dirty="0"/>
              <a:t>c. </a:t>
            </a:r>
            <a:r>
              <a:rPr lang="id-ID" sz="2400" dirty="0" smtClean="0"/>
              <a:t>	Freight.</a:t>
            </a:r>
            <a:endParaRPr lang="id-ID" sz="2400" dirty="0"/>
          </a:p>
        </p:txBody>
      </p:sp>
    </p:spTree>
    <p:extLst>
      <p:ext uri="{BB962C8B-B14F-4D97-AF65-F5344CB8AC3E}">
        <p14:creationId xmlns:p14="http://schemas.microsoft.com/office/powerpoint/2010/main" val="162407216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32656"/>
            <a:ext cx="8064896" cy="6231493"/>
          </a:xfrm>
          <a:prstGeom prst="roundRect">
            <a:avLst/>
          </a:prstGeom>
          <a:noFill/>
          <a:ln>
            <a:solidFill>
              <a:srgbClr val="FFFF00"/>
            </a:solidFill>
          </a:ln>
        </p:spPr>
        <p:txBody>
          <a:bodyPr wrap="square" rtlCol="0">
            <a:spAutoFit/>
          </a:bodyPr>
          <a:lstStyle/>
          <a:p>
            <a:pPr algn="just"/>
            <a:r>
              <a:rPr lang="id-ID" sz="2000" b="1" dirty="0">
                <a:solidFill>
                  <a:srgbClr val="FF00FF"/>
                </a:solidFill>
              </a:rPr>
              <a:t>Marine Hull Policy</a:t>
            </a:r>
          </a:p>
          <a:p>
            <a:pPr algn="just"/>
            <a:endParaRPr lang="id-ID" sz="2000" dirty="0" smtClean="0"/>
          </a:p>
          <a:p>
            <a:pPr algn="just"/>
            <a:r>
              <a:rPr lang="id-ID" sz="2000" dirty="0" smtClean="0"/>
              <a:t>Dalam </a:t>
            </a:r>
            <a:r>
              <a:rPr lang="id-ID" sz="2000" dirty="0"/>
              <a:t>polis ini dapat dibedakan 2 (dua)jenis penutupan pertanggungan </a:t>
            </a:r>
            <a:r>
              <a:rPr lang="id-ID" sz="2000" dirty="0" smtClean="0"/>
              <a:t>yaitu :</a:t>
            </a:r>
            <a:endParaRPr lang="id-ID" sz="2000" dirty="0"/>
          </a:p>
          <a:p>
            <a:pPr marL="365125" indent="-365125" algn="just"/>
            <a:r>
              <a:rPr lang="id-ID" sz="2000" dirty="0"/>
              <a:t>a. </a:t>
            </a:r>
            <a:r>
              <a:rPr lang="id-ID" sz="2000" dirty="0" smtClean="0"/>
              <a:t>	Pertanggungan </a:t>
            </a:r>
            <a:r>
              <a:rPr lang="id-ID" sz="2000" dirty="0"/>
              <a:t>yang berkaitan langsung dengan kepentingan yang mungkin diderita pemilik kapal.</a:t>
            </a:r>
          </a:p>
          <a:p>
            <a:pPr marL="365125" indent="-365125" algn="just"/>
            <a:r>
              <a:rPr lang="id-ID" sz="2000" dirty="0"/>
              <a:t>b. </a:t>
            </a:r>
            <a:r>
              <a:rPr lang="id-ID" sz="2000" dirty="0" smtClean="0"/>
              <a:t>	Pertanggungan </a:t>
            </a:r>
            <a:r>
              <a:rPr lang="id-ID" sz="2000" dirty="0"/>
              <a:t>yang berkaitan dengan tanggung jawab pemilik kapal.</a:t>
            </a:r>
          </a:p>
          <a:p>
            <a:pPr algn="just"/>
            <a:r>
              <a:rPr lang="id-ID" sz="2000" dirty="0"/>
              <a:t> </a:t>
            </a:r>
          </a:p>
          <a:p>
            <a:pPr algn="just"/>
            <a:r>
              <a:rPr lang="id-ID" sz="2000" b="1" dirty="0">
                <a:solidFill>
                  <a:srgbClr val="FF9900"/>
                </a:solidFill>
              </a:rPr>
              <a:t>Marine Cargo Policy</a:t>
            </a:r>
            <a:endParaRPr lang="id-ID" sz="2000" dirty="0">
              <a:solidFill>
                <a:srgbClr val="FF9900"/>
              </a:solidFill>
            </a:endParaRPr>
          </a:p>
          <a:p>
            <a:pPr algn="just"/>
            <a:r>
              <a:rPr lang="id-ID" sz="2000" dirty="0"/>
              <a:t>Polis ini memberikan jaminan atau pertanggungan atas barang-barang yang dikirim melalui kapal. Di samping pertanggungan atas barang-barang, biaya pengangkutan dan keuntungan yang diharapkan dapat pula dimasukkan sebagai objek pertanggungan.</a:t>
            </a:r>
          </a:p>
          <a:p>
            <a:pPr algn="just"/>
            <a:r>
              <a:rPr lang="id-ID" sz="2000" dirty="0"/>
              <a:t> </a:t>
            </a:r>
          </a:p>
          <a:p>
            <a:pPr algn="just"/>
            <a:r>
              <a:rPr lang="id-ID" sz="2000" b="1" dirty="0">
                <a:solidFill>
                  <a:srgbClr val="00B0F0"/>
                </a:solidFill>
              </a:rPr>
              <a:t>Freight</a:t>
            </a:r>
            <a:endParaRPr lang="id-ID" sz="2000" dirty="0">
              <a:solidFill>
                <a:srgbClr val="00B0F0"/>
              </a:solidFill>
            </a:endParaRPr>
          </a:p>
          <a:p>
            <a:pPr algn="just"/>
            <a:r>
              <a:rPr lang="id-ID" sz="2000" dirty="0"/>
              <a:t>Yang paling penting dalam polis ini adalah bill of loading freight, yaitu terjadinya kerugian/kehilangan muatan yang berarti kerugian pada pembayaran uang tambang</a:t>
            </a:r>
          </a:p>
        </p:txBody>
      </p:sp>
    </p:spTree>
    <p:extLst>
      <p:ext uri="{BB962C8B-B14F-4D97-AF65-F5344CB8AC3E}">
        <p14:creationId xmlns:p14="http://schemas.microsoft.com/office/powerpoint/2010/main" val="416844987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136904" cy="5822871"/>
          </a:xfrm>
          <a:prstGeom prst="roundRect">
            <a:avLst/>
          </a:prstGeom>
          <a:noFill/>
          <a:ln>
            <a:solidFill>
              <a:srgbClr val="FFFF00"/>
            </a:solidFill>
          </a:ln>
        </p:spPr>
        <p:txBody>
          <a:bodyPr wrap="square" rtlCol="0">
            <a:spAutoFit/>
          </a:bodyPr>
          <a:lstStyle/>
          <a:p>
            <a:pPr marL="365125" indent="-365125"/>
            <a:r>
              <a:rPr lang="id-ID" sz="2400" b="1" dirty="0">
                <a:solidFill>
                  <a:srgbClr val="FF00FF"/>
                </a:solidFill>
              </a:rPr>
              <a:t>B. </a:t>
            </a:r>
            <a:r>
              <a:rPr lang="id-ID" sz="2400" b="1" dirty="0" smtClean="0">
                <a:solidFill>
                  <a:srgbClr val="FF00FF"/>
                </a:solidFill>
              </a:rPr>
              <a:t>	REASURANSI</a:t>
            </a:r>
            <a:endParaRPr lang="id-ID" sz="2400" dirty="0">
              <a:solidFill>
                <a:srgbClr val="FF00FF"/>
              </a:solidFill>
            </a:endParaRPr>
          </a:p>
          <a:p>
            <a:endParaRPr lang="id-ID" sz="2400" dirty="0" smtClean="0"/>
          </a:p>
          <a:p>
            <a:pPr marL="708025" indent="-342900" algn="just">
              <a:buFont typeface="Wingdings" panose="05000000000000000000" pitchFamily="2" charset="2"/>
              <a:buChar char="§"/>
            </a:pPr>
            <a:r>
              <a:rPr lang="id-ID" sz="2400" dirty="0" smtClean="0"/>
              <a:t>Pengertian </a:t>
            </a:r>
            <a:r>
              <a:rPr lang="id-ID" sz="2400" dirty="0"/>
              <a:t>sederhana reasuransi (reinsurance) pada prinsipnya adalah pertanggungan ulang atau pertanggungan yang dipertanggungkan atau sering disebut asuransi dari asuransi. </a:t>
            </a:r>
            <a:endParaRPr lang="id-ID" sz="2400" dirty="0" smtClean="0"/>
          </a:p>
          <a:p>
            <a:pPr marL="708025" indent="-342900" algn="just">
              <a:buFont typeface="Wingdings" panose="05000000000000000000" pitchFamily="2" charset="2"/>
              <a:buChar char="§"/>
            </a:pPr>
            <a:r>
              <a:rPr lang="id-ID" sz="2400" dirty="0" smtClean="0"/>
              <a:t>Pengertian </a:t>
            </a:r>
            <a:r>
              <a:rPr lang="id-ID" sz="2400" dirty="0"/>
              <a:t>reasuransi, yaitu suatu sistem penyebaran risiko di mana penanggung menyebarkan seluruh atau sebagian dari pertanggungan yang ditutupnya kepada penanggung lain. </a:t>
            </a:r>
            <a:endParaRPr lang="id-ID" sz="2400" dirty="0" smtClean="0"/>
          </a:p>
          <a:p>
            <a:pPr marL="708025" indent="-342900" algn="just">
              <a:buFont typeface="Wingdings" panose="05000000000000000000" pitchFamily="2" charset="2"/>
              <a:buChar char="§"/>
            </a:pPr>
            <a:r>
              <a:rPr lang="id-ID" sz="2400" dirty="0" smtClean="0"/>
              <a:t>Pihak </a:t>
            </a:r>
            <a:r>
              <a:rPr lang="id-ID" sz="2400" dirty="0"/>
              <a:t>yang menyerahkan pertanggungan (tertanggung) disebut dengan </a:t>
            </a:r>
            <a:r>
              <a:rPr lang="id-ID" sz="2400" b="1" dirty="0"/>
              <a:t>ceding company</a:t>
            </a:r>
            <a:r>
              <a:rPr lang="id-ID" sz="2400" dirty="0"/>
              <a:t> dan yang menerima pertanggungan (penanggung) disebut rein­surer atau disebut juga reasurader. </a:t>
            </a:r>
            <a:endParaRPr lang="id-ID" sz="2400" dirty="0" smtClean="0"/>
          </a:p>
        </p:txBody>
      </p:sp>
    </p:spTree>
    <p:extLst>
      <p:ext uri="{BB962C8B-B14F-4D97-AF65-F5344CB8AC3E}">
        <p14:creationId xmlns:p14="http://schemas.microsoft.com/office/powerpoint/2010/main" val="37198734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7920880" cy="6095286"/>
          </a:xfrm>
          <a:prstGeom prst="roundRect">
            <a:avLst/>
          </a:prstGeom>
          <a:noFill/>
          <a:ln>
            <a:solidFill>
              <a:srgbClr val="FFFF00"/>
            </a:solidFill>
          </a:ln>
        </p:spPr>
        <p:txBody>
          <a:bodyPr wrap="square" rtlCol="0">
            <a:spAutoFit/>
          </a:bodyPr>
          <a:lstStyle/>
          <a:p>
            <a:pPr marL="708025" indent="-342900" algn="just">
              <a:buFont typeface="Wingdings" panose="05000000000000000000" pitchFamily="2" charset="2"/>
              <a:buChar char="§"/>
            </a:pPr>
            <a:r>
              <a:rPr lang="id-ID" sz="2200" dirty="0" smtClean="0"/>
              <a:t>Sedangkan menurut UU No. 2 Tahun 1992, perusahaan reasuransi adalah perusahaan yang memberikan jasa dalam pertanggungan ulang terhadap risiko yang dihadapi oleh perusahaan asuransi kerugian atau perusahaan asuransi jiwa.</a:t>
            </a:r>
          </a:p>
          <a:p>
            <a:pPr marL="365125" algn="just"/>
            <a:endParaRPr lang="id-ID" sz="2200" dirty="0" smtClean="0"/>
          </a:p>
          <a:p>
            <a:pPr marL="708025" indent="-342900" algn="just">
              <a:buFont typeface="Wingdings" panose="05000000000000000000" pitchFamily="2" charset="2"/>
              <a:buChar char="§"/>
            </a:pPr>
            <a:r>
              <a:rPr lang="id-ID" sz="2200" dirty="0" smtClean="0"/>
              <a:t>Segala masalah yang berkaitan dengan tertanggung, reasurader hanya akan berurusan dengan perusahaan asuransi yang melakukan penutupan langsung, dalam hal ini perusahaan asuransi yang menerbitkan polisnya atau ceding company.</a:t>
            </a:r>
          </a:p>
          <a:p>
            <a:pPr marL="365125" algn="just"/>
            <a:r>
              <a:rPr lang="id-ID" sz="2200" dirty="0" smtClean="0"/>
              <a:t> </a:t>
            </a:r>
          </a:p>
          <a:p>
            <a:pPr marL="708025" indent="-342900" algn="just">
              <a:buFont typeface="Wingdings" panose="05000000000000000000" pitchFamily="2" charset="2"/>
              <a:buChar char="§"/>
            </a:pPr>
            <a:r>
              <a:rPr lang="id-ID" sz="2200" dirty="0" smtClean="0"/>
              <a:t>Oleh karena itu jika klaim, perusahaan asuransi bertanggung jawab penuh kepada tertanggung. Sedangkan resurader hanya akan bertanggung jawab pada ceding company sesuai dengan besarnya bagian klaim tersebut.</a:t>
            </a:r>
          </a:p>
        </p:txBody>
      </p:sp>
    </p:spTree>
    <p:extLst>
      <p:ext uri="{BB962C8B-B14F-4D97-AF65-F5344CB8AC3E}">
        <p14:creationId xmlns:p14="http://schemas.microsoft.com/office/powerpoint/2010/main" val="42632374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8064896" cy="5720715"/>
          </a:xfrm>
          <a:prstGeom prst="roundRect">
            <a:avLst/>
          </a:prstGeom>
          <a:noFill/>
          <a:ln>
            <a:solidFill>
              <a:srgbClr val="FFFF00"/>
            </a:solidFill>
          </a:ln>
        </p:spPr>
        <p:txBody>
          <a:bodyPr wrap="square" rtlCol="0">
            <a:spAutoFit/>
          </a:bodyPr>
          <a:lstStyle/>
          <a:p>
            <a:r>
              <a:rPr lang="id-ID" sz="2200" b="1" dirty="0">
                <a:solidFill>
                  <a:srgbClr val="FF9900"/>
                </a:solidFill>
              </a:rPr>
              <a:t>Koasuransi Dan Reasuransi</a:t>
            </a:r>
          </a:p>
          <a:p>
            <a:endParaRPr lang="id-ID" sz="2200" dirty="0" smtClean="0"/>
          </a:p>
          <a:p>
            <a:pPr marL="342900" indent="-342900" algn="just">
              <a:buFont typeface="Wingdings" panose="05000000000000000000" pitchFamily="2" charset="2"/>
              <a:buChar char="§"/>
            </a:pPr>
            <a:r>
              <a:rPr lang="id-ID" sz="2200" dirty="0" smtClean="0"/>
              <a:t>Dalam </a:t>
            </a:r>
            <a:r>
              <a:rPr lang="id-ID" sz="2200" dirty="0"/>
              <a:t>kegiatan usaha perasuransian, terutama dalam hal penutupan asuransi, merupakan suatu prinsip bahwa risiko yang ditutup harus disebarkan kepada pihak lain untuk menghindari beban risiko melebihi batas kemampuannya. </a:t>
            </a:r>
            <a:endParaRPr lang="id-ID" sz="2200" dirty="0" smtClean="0"/>
          </a:p>
          <a:p>
            <a:pPr marL="342900" indent="-342900" algn="just">
              <a:buFont typeface="Wingdings" panose="05000000000000000000" pitchFamily="2" charset="2"/>
              <a:buChar char="§"/>
            </a:pPr>
            <a:r>
              <a:rPr lang="id-ID" sz="2200" dirty="0" smtClean="0"/>
              <a:t>Dengan </a:t>
            </a:r>
            <a:r>
              <a:rPr lang="id-ID" sz="2200" dirty="0"/>
              <a:t>adanya penyebaran risiko tersebut, maka sebagian risiko yang ditutupnya itu akan ditanggung sendiri, sementara sebagian lainnya dibebankan pada perusahaan asuransi lain yang ikut menanggung. </a:t>
            </a:r>
            <a:endParaRPr lang="id-ID" sz="2200" dirty="0" smtClean="0"/>
          </a:p>
          <a:p>
            <a:pPr marL="342900" indent="-342900" algn="just">
              <a:buFont typeface="Wingdings" panose="05000000000000000000" pitchFamily="2" charset="2"/>
              <a:buChar char="§"/>
            </a:pPr>
            <a:r>
              <a:rPr lang="id-ID" sz="2200" dirty="0" smtClean="0"/>
              <a:t>Prinsip </a:t>
            </a:r>
            <a:r>
              <a:rPr lang="id-ID" sz="2200" dirty="0"/>
              <a:t>ini disebut dengan </a:t>
            </a:r>
            <a:r>
              <a:rPr lang="id-ID" sz="2200" b="1" dirty="0">
                <a:solidFill>
                  <a:srgbClr val="FF00FF"/>
                </a:solidFill>
              </a:rPr>
              <a:t>spreading of risk </a:t>
            </a:r>
            <a:r>
              <a:rPr lang="id-ID" sz="2200" b="1" dirty="0" smtClean="0">
                <a:solidFill>
                  <a:srgbClr val="FF00FF"/>
                </a:solidFill>
              </a:rPr>
              <a:t>principle.</a:t>
            </a:r>
          </a:p>
          <a:p>
            <a:pPr marL="342900" indent="-342900" algn="just">
              <a:buFont typeface="Wingdings" panose="05000000000000000000" pitchFamily="2" charset="2"/>
              <a:buChar char="§"/>
            </a:pPr>
            <a:r>
              <a:rPr lang="id-ID" sz="2200" dirty="0" smtClean="0"/>
              <a:t>Selanjutnya</a:t>
            </a:r>
            <a:r>
              <a:rPr lang="id-ID" sz="2200" dirty="0"/>
              <a:t>, penyebaran risiko tersebut dapat dilakukan dengan menggunakan 2 (dua) cara, </a:t>
            </a:r>
            <a:r>
              <a:rPr lang="id-ID" sz="2200" dirty="0" smtClean="0"/>
              <a:t>yaitu :</a:t>
            </a:r>
            <a:endParaRPr lang="id-ID" sz="2200" dirty="0"/>
          </a:p>
          <a:p>
            <a:pPr marL="717550" indent="-352425"/>
            <a:r>
              <a:rPr lang="pt-BR" sz="2200" dirty="0"/>
              <a:t>a. </a:t>
            </a:r>
            <a:r>
              <a:rPr lang="id-ID" sz="2200" dirty="0" smtClean="0"/>
              <a:t>	</a:t>
            </a:r>
            <a:r>
              <a:rPr lang="pt-BR" sz="2200" dirty="0" smtClean="0"/>
              <a:t>koasuransi </a:t>
            </a:r>
            <a:r>
              <a:rPr lang="pt-BR" sz="2200" dirty="0"/>
              <a:t>(co-insurance) </a:t>
            </a:r>
            <a:endParaRPr lang="id-ID" sz="2200" dirty="0"/>
          </a:p>
          <a:p>
            <a:pPr marL="717550" indent="-352425"/>
            <a:r>
              <a:rPr lang="pt-BR" sz="2200" dirty="0"/>
              <a:t>b. </a:t>
            </a:r>
            <a:r>
              <a:rPr lang="id-ID" sz="2200" dirty="0" smtClean="0"/>
              <a:t>	</a:t>
            </a:r>
            <a:r>
              <a:rPr lang="pt-BR" sz="2200" dirty="0" smtClean="0"/>
              <a:t>reasuransi </a:t>
            </a:r>
            <a:r>
              <a:rPr lang="pt-BR" sz="2200" dirty="0"/>
              <a:t>(reinsurance</a:t>
            </a:r>
            <a:r>
              <a:rPr lang="pt-BR" sz="2200" dirty="0" smtClean="0"/>
              <a:t>).</a:t>
            </a:r>
            <a:endParaRPr lang="id-ID" sz="2200" dirty="0"/>
          </a:p>
        </p:txBody>
      </p:sp>
    </p:spTree>
    <p:extLst>
      <p:ext uri="{BB962C8B-B14F-4D97-AF65-F5344CB8AC3E}">
        <p14:creationId xmlns:p14="http://schemas.microsoft.com/office/powerpoint/2010/main" val="13111411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8280920" cy="4971574"/>
          </a:xfrm>
          <a:prstGeom prst="roundRect">
            <a:avLst/>
          </a:prstGeom>
          <a:noFill/>
          <a:ln>
            <a:solidFill>
              <a:srgbClr val="FFFF00"/>
            </a:solidFill>
          </a:ln>
        </p:spPr>
        <p:txBody>
          <a:bodyPr wrap="square" rtlCol="0">
            <a:spAutoFit/>
          </a:bodyPr>
          <a:lstStyle/>
          <a:p>
            <a:pPr marL="342900" indent="-342900" algn="just">
              <a:buFont typeface="Wingdings" panose="05000000000000000000" pitchFamily="2" charset="2"/>
              <a:buChar char="§"/>
            </a:pPr>
            <a:r>
              <a:rPr lang="pt-BR" sz="2200" b="1" dirty="0"/>
              <a:t>Koasuransi </a:t>
            </a:r>
            <a:r>
              <a:rPr lang="pt-BR" sz="2200" dirty="0"/>
              <a:t>pada dasarnya adalah pertanggungan yang dilakukan secara bersama atas suatu objek asuransi. </a:t>
            </a:r>
            <a:endParaRPr lang="id-ID" sz="2200" dirty="0" smtClean="0"/>
          </a:p>
          <a:p>
            <a:pPr marL="342900" indent="-342900" algn="just">
              <a:buFont typeface="Wingdings" panose="05000000000000000000" pitchFamily="2" charset="2"/>
              <a:buChar char="§"/>
            </a:pPr>
            <a:r>
              <a:rPr lang="pt-BR" sz="2200" dirty="0" smtClean="0"/>
              <a:t>Biasanya </a:t>
            </a:r>
            <a:r>
              <a:rPr lang="pt-BR" sz="2200" dirty="0"/>
              <a:t>nilai pertanggungan berjumlah besar sehingga perusahaan asuransi tersebut, dalam rangka menyebarkan risikonya, perlu menawarkan atau mengajak beberapa perusahaan asuransi lain untuk ikut mengambil bagian pertanggungan atas penutupan risiko </a:t>
            </a:r>
            <a:r>
              <a:rPr lang="pt-BR" sz="2200" dirty="0" smtClean="0"/>
              <a:t>tersebut.</a:t>
            </a:r>
            <a:endParaRPr lang="id-ID" sz="2200" dirty="0" smtClean="0"/>
          </a:p>
          <a:p>
            <a:pPr marL="342900" indent="-342900" algn="just">
              <a:buFont typeface="Wingdings" panose="05000000000000000000" pitchFamily="2" charset="2"/>
              <a:buChar char="§"/>
            </a:pPr>
            <a:r>
              <a:rPr lang="pt-BR" sz="2200" dirty="0" smtClean="0"/>
              <a:t>Suatu </a:t>
            </a:r>
            <a:r>
              <a:rPr lang="pt-BR" sz="2200" dirty="0"/>
              <a:t>perusahaan asuransi yang akan melakukan penutupan risiko dalam jumlah besar yang melebihi kemampuan keuangannya, akan melakukan cara koasuransi sebelum melakukan reasuransi. </a:t>
            </a:r>
            <a:endParaRPr lang="id-ID" sz="2200" dirty="0" smtClean="0"/>
          </a:p>
          <a:p>
            <a:pPr marL="342900" indent="-342900" algn="just">
              <a:buFont typeface="Wingdings" panose="05000000000000000000" pitchFamily="2" charset="2"/>
              <a:buChar char="§"/>
            </a:pPr>
            <a:r>
              <a:rPr lang="pt-BR" sz="2200" dirty="0" smtClean="0"/>
              <a:t>Selanjutnya</a:t>
            </a:r>
            <a:r>
              <a:rPr lang="pt-BR" sz="2200" dirty="0"/>
              <a:t>, setelah koasuransi dilakukan, barulah kemudian mencari perusahaan reasuransi untuk menyebarkan risiko untuk bagian yang ditutupnya. </a:t>
            </a:r>
            <a:endParaRPr lang="id-ID" sz="2200" dirty="0" smtClean="0"/>
          </a:p>
        </p:txBody>
      </p:sp>
    </p:spTree>
    <p:extLst>
      <p:ext uri="{BB962C8B-B14F-4D97-AF65-F5344CB8AC3E}">
        <p14:creationId xmlns:p14="http://schemas.microsoft.com/office/powerpoint/2010/main" val="9440823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548680"/>
            <a:ext cx="7848872" cy="4222433"/>
          </a:xfrm>
          <a:prstGeom prst="roundRect">
            <a:avLst/>
          </a:prstGeom>
          <a:noFill/>
          <a:ln>
            <a:solidFill>
              <a:srgbClr val="FFFF00"/>
            </a:solidFill>
          </a:ln>
        </p:spPr>
        <p:txBody>
          <a:bodyPr wrap="square" rtlCol="0">
            <a:spAutoFit/>
          </a:bodyPr>
          <a:lstStyle/>
          <a:p>
            <a:pPr marL="342900" indent="-342900" algn="just">
              <a:buFont typeface="Wingdings" panose="05000000000000000000" pitchFamily="2" charset="2"/>
              <a:buChar char="§"/>
            </a:pPr>
            <a:r>
              <a:rPr lang="pt-BR" sz="2200" dirty="0" smtClean="0"/>
              <a:t>Dalam melakukan koasuransi ini terdapat 2 (dua) cara penutupan, yaitu </a:t>
            </a:r>
            <a:endParaRPr lang="id-ID" sz="2200" dirty="0" smtClean="0"/>
          </a:p>
          <a:p>
            <a:pPr marL="717550" indent="-352425" algn="just">
              <a:buAutoNum type="arabicPeriod"/>
            </a:pPr>
            <a:r>
              <a:rPr lang="pt-BR" sz="2200" dirty="0" smtClean="0"/>
              <a:t>koasuransi yang penutupannya menggunakan satu polis saja dan</a:t>
            </a:r>
            <a:endParaRPr lang="id-ID" sz="2200" dirty="0" smtClean="0"/>
          </a:p>
          <a:p>
            <a:pPr marL="717550" indent="-352425" algn="just">
              <a:buAutoNum type="arabicPeriod"/>
            </a:pPr>
            <a:r>
              <a:rPr lang="pt-BR" sz="2200" dirty="0" smtClean="0"/>
              <a:t>koasuransi dengan menggunakan polis masing-masing sesuai dengan besarnya jumlah bagian yang ditutup. </a:t>
            </a:r>
            <a:endParaRPr lang="id-ID" sz="2200" dirty="0" smtClean="0"/>
          </a:p>
          <a:p>
            <a:pPr marL="342900" indent="-342900" algn="just">
              <a:buFont typeface="Wingdings" panose="05000000000000000000" pitchFamily="2" charset="2"/>
              <a:buChar char="§"/>
            </a:pPr>
            <a:r>
              <a:rPr lang="id-ID" sz="2200" dirty="0" smtClean="0"/>
              <a:t>Cara penutupan manapun dipilih sangat tergantung pada kesepakatan perusahaan asuransi yang terlibat. </a:t>
            </a:r>
          </a:p>
          <a:p>
            <a:pPr marL="342900" indent="-342900" algn="just">
              <a:buFont typeface="Wingdings" panose="05000000000000000000" pitchFamily="2" charset="2"/>
              <a:buChar char="§"/>
            </a:pPr>
            <a:r>
              <a:rPr lang="id-ID" sz="2200" dirty="0" smtClean="0"/>
              <a:t>Selanjutnya, skema koasuransi dan reasuransi masing-masing dapat diikuti pada Gambar 1 dan Gambar 2. Sedangkan mekanisme reasuransi dapat dilihat pada Gambar 3.</a:t>
            </a:r>
          </a:p>
        </p:txBody>
      </p:sp>
    </p:spTree>
    <p:extLst>
      <p:ext uri="{BB962C8B-B14F-4D97-AF65-F5344CB8AC3E}">
        <p14:creationId xmlns:p14="http://schemas.microsoft.com/office/powerpoint/2010/main" val="591516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496944" cy="6231493"/>
          </a:xfrm>
          <a:prstGeom prst="roundRect">
            <a:avLst/>
          </a:prstGeom>
          <a:noFill/>
          <a:ln>
            <a:solidFill>
              <a:srgbClr val="FFFF00"/>
            </a:solidFill>
          </a:ln>
        </p:spPr>
        <p:txBody>
          <a:bodyPr wrap="square" rtlCol="0">
            <a:spAutoFit/>
          </a:bodyPr>
          <a:lstStyle/>
          <a:p>
            <a:pPr marL="365125" indent="-365125" algn="just"/>
            <a:r>
              <a:rPr lang="id-ID" sz="2000" b="1" dirty="0">
                <a:solidFill>
                  <a:srgbClr val="00B0F0"/>
                </a:solidFill>
              </a:rPr>
              <a:t>A. </a:t>
            </a:r>
            <a:r>
              <a:rPr lang="id-ID" sz="2000" b="1" dirty="0" smtClean="0">
                <a:solidFill>
                  <a:srgbClr val="00B0F0"/>
                </a:solidFill>
              </a:rPr>
              <a:t>Risiko </a:t>
            </a:r>
            <a:r>
              <a:rPr lang="id-ID" sz="2000" b="1" dirty="0">
                <a:solidFill>
                  <a:srgbClr val="00B0F0"/>
                </a:solidFill>
              </a:rPr>
              <a:t>Murni</a:t>
            </a:r>
            <a:endParaRPr lang="id-ID" sz="2000" dirty="0">
              <a:solidFill>
                <a:srgbClr val="00B0F0"/>
              </a:solidFill>
            </a:endParaRPr>
          </a:p>
          <a:p>
            <a:pPr marL="708025" indent="-342900" algn="just">
              <a:buFont typeface="Wingdings" panose="05000000000000000000" pitchFamily="2" charset="2"/>
              <a:buChar char="§"/>
            </a:pPr>
            <a:r>
              <a:rPr lang="id-ID" sz="2000" dirty="0"/>
              <a:t>Risiko murni atau pure risk berarti ada ketidakpastian terjadinya suatu kerugian atau dengan kata lain hanya ada peluang merugi dan bukan suatu peluang keuntungan. </a:t>
            </a:r>
            <a:endParaRPr lang="id-ID" sz="2000" dirty="0" smtClean="0"/>
          </a:p>
          <a:p>
            <a:pPr marL="708025" indent="-342900" algn="just">
              <a:buFont typeface="Wingdings" panose="05000000000000000000" pitchFamily="2" charset="2"/>
              <a:buChar char="§"/>
            </a:pPr>
            <a:r>
              <a:rPr lang="id-ID" sz="2000" dirty="0" smtClean="0"/>
              <a:t>Risiko </a:t>
            </a:r>
            <a:r>
              <a:rPr lang="id-ID" sz="2000" dirty="0"/>
              <a:t>murni adalah suatu risiko yang bilamana terjadi akan memberikan kerugian dan apabila tidak terjadi tidak menimbulkan kerugian akan tetapi juga tidak memberikan keuntungan. </a:t>
            </a:r>
            <a:endParaRPr lang="id-ID" sz="2000" dirty="0" smtClean="0"/>
          </a:p>
          <a:p>
            <a:pPr marL="708025" indent="-342900" algn="just">
              <a:buFont typeface="Wingdings" panose="05000000000000000000" pitchFamily="2" charset="2"/>
              <a:buChar char="§"/>
            </a:pPr>
            <a:r>
              <a:rPr lang="id-ID" sz="2000" dirty="0" smtClean="0"/>
              <a:t>Contoh</a:t>
            </a:r>
            <a:r>
              <a:rPr lang="id-ID" sz="2000" dirty="0"/>
              <a:t>, kapal dan muatannya mungkin akan tenggelam. </a:t>
            </a:r>
          </a:p>
          <a:p>
            <a:pPr algn="just"/>
            <a:r>
              <a:rPr lang="id-ID" sz="2000" dirty="0"/>
              <a:t> </a:t>
            </a:r>
          </a:p>
          <a:p>
            <a:pPr marL="365125" indent="-365125" algn="just"/>
            <a:r>
              <a:rPr lang="id-ID" sz="2000" b="1" dirty="0">
                <a:solidFill>
                  <a:srgbClr val="92D050"/>
                </a:solidFill>
              </a:rPr>
              <a:t>B. Risiko Spekulatif</a:t>
            </a:r>
            <a:endParaRPr lang="id-ID" sz="2000" dirty="0">
              <a:solidFill>
                <a:srgbClr val="92D050"/>
              </a:solidFill>
            </a:endParaRPr>
          </a:p>
          <a:p>
            <a:pPr marL="708025" indent="-342900" algn="just">
              <a:buFont typeface="Wingdings" panose="05000000000000000000" pitchFamily="2" charset="2"/>
              <a:buChar char="§"/>
            </a:pPr>
            <a:r>
              <a:rPr lang="id-ID" sz="2000" dirty="0"/>
              <a:t>Risiko spekulatif atau speculative risk adalah risiko yang berkaitan dengan terjadinya dua kemungkinan, yaitu peluang mengalami kerugian finansil atau peluang memperoleh keuntungan. </a:t>
            </a:r>
            <a:endParaRPr lang="id-ID" sz="2000" dirty="0" smtClean="0"/>
          </a:p>
          <a:p>
            <a:pPr marL="708025" indent="-342900" algn="just">
              <a:buFont typeface="Wingdings" panose="05000000000000000000" pitchFamily="2" charset="2"/>
              <a:buChar char="§"/>
            </a:pPr>
            <a:r>
              <a:rPr lang="id-ID" sz="2000" dirty="0" smtClean="0"/>
              <a:t>Perbedaan </a:t>
            </a:r>
            <a:r>
              <a:rPr lang="id-ID" sz="2000" dirty="0"/>
              <a:t>risiko murni dan risiko spekutatif adalah dalam risiko murni, kerugian terjadi atau tidak terjadi sama </a:t>
            </a:r>
            <a:r>
              <a:rPr lang="id-ID" sz="2000" dirty="0" smtClean="0"/>
              <a:t>sekali.</a:t>
            </a:r>
          </a:p>
          <a:p>
            <a:pPr marL="708025" indent="-342900" algn="just">
              <a:buFont typeface="Wingdings" panose="05000000000000000000" pitchFamily="2" charset="2"/>
              <a:buChar char="§"/>
            </a:pPr>
            <a:r>
              <a:rPr lang="id-ID" sz="2000" dirty="0" smtClean="0"/>
              <a:t>Sedangkan </a:t>
            </a:r>
            <a:r>
              <a:rPr lang="id-ID" sz="2000" dirty="0"/>
              <a:t>dalam risiko spekulatif, kemungkinan terjadi kerugian atau keuntungan, misalnya melakukan investasi saham di bursa efek atau membeli undian, dan sebagainya</a:t>
            </a:r>
            <a:r>
              <a:rPr lang="id-ID" sz="2000" dirty="0" smtClean="0"/>
              <a:t>.</a:t>
            </a:r>
          </a:p>
        </p:txBody>
      </p:sp>
    </p:spTree>
    <p:extLst>
      <p:ext uri="{BB962C8B-B14F-4D97-AF65-F5344CB8AC3E}">
        <p14:creationId xmlns:p14="http://schemas.microsoft.com/office/powerpoint/2010/main" val="179790013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www.sylabus.web44.net/blk2file/kuliah8_files/image002.jpg"/>
          <p:cNvPicPr/>
          <p:nvPr/>
        </p:nvPicPr>
        <p:blipFill>
          <a:blip r:embed="rId2" cstate="print">
            <a:biLevel thresh="75000"/>
            <a:extLst>
              <a:ext uri="{28A0092B-C50C-407E-A947-70E740481C1C}">
                <a14:useLocalDpi xmlns:a14="http://schemas.microsoft.com/office/drawing/2010/main" val="0"/>
              </a:ext>
            </a:extLst>
          </a:blip>
          <a:srcRect/>
          <a:stretch>
            <a:fillRect/>
          </a:stretch>
        </p:blipFill>
        <p:spPr bwMode="auto">
          <a:xfrm>
            <a:off x="611560" y="227112"/>
            <a:ext cx="7848872" cy="2625824"/>
          </a:xfrm>
          <a:prstGeom prst="rect">
            <a:avLst/>
          </a:prstGeom>
          <a:noFill/>
          <a:ln>
            <a:noFill/>
          </a:ln>
        </p:spPr>
      </p:pic>
      <p:pic>
        <p:nvPicPr>
          <p:cNvPr id="3" name="Picture 2" descr="http://www.sylabus.web44.net/blk2file/kuliah8_files/image004.jpg"/>
          <p:cNvPicPr/>
          <p:nvPr/>
        </p:nvPicPr>
        <p:blipFill>
          <a:blip r:embed="rId3" cstate="print">
            <a:biLevel thresh="75000"/>
            <a:extLst>
              <a:ext uri="{28A0092B-C50C-407E-A947-70E740481C1C}">
                <a14:useLocalDpi xmlns:a14="http://schemas.microsoft.com/office/drawing/2010/main" val="0"/>
              </a:ext>
            </a:extLst>
          </a:blip>
          <a:srcRect/>
          <a:stretch>
            <a:fillRect/>
          </a:stretch>
        </p:blipFill>
        <p:spPr bwMode="auto">
          <a:xfrm>
            <a:off x="539552" y="3429000"/>
            <a:ext cx="8064896" cy="3240360"/>
          </a:xfrm>
          <a:prstGeom prst="rect">
            <a:avLst/>
          </a:prstGeom>
          <a:noFill/>
          <a:ln>
            <a:noFill/>
          </a:ln>
        </p:spPr>
      </p:pic>
      <p:sp>
        <p:nvSpPr>
          <p:cNvPr id="5" name="TextBox 4"/>
          <p:cNvSpPr txBox="1"/>
          <p:nvPr/>
        </p:nvSpPr>
        <p:spPr>
          <a:xfrm>
            <a:off x="537142" y="3460938"/>
            <a:ext cx="2592288" cy="400110"/>
          </a:xfrm>
          <a:prstGeom prst="rect">
            <a:avLst/>
          </a:prstGeom>
          <a:noFill/>
        </p:spPr>
        <p:txBody>
          <a:bodyPr wrap="square" rtlCol="0">
            <a:spAutoFit/>
          </a:bodyPr>
          <a:lstStyle/>
          <a:p>
            <a:r>
              <a:rPr lang="id-ID" sz="2000" b="1" dirty="0" smtClean="0">
                <a:solidFill>
                  <a:srgbClr val="002060"/>
                </a:solidFill>
              </a:rPr>
              <a:t>REASURANSI</a:t>
            </a:r>
            <a:endParaRPr lang="id-ID" sz="2000" b="1" dirty="0">
              <a:solidFill>
                <a:srgbClr val="002060"/>
              </a:solidFill>
            </a:endParaRPr>
          </a:p>
        </p:txBody>
      </p:sp>
      <p:sp>
        <p:nvSpPr>
          <p:cNvPr id="6" name="TextBox 5"/>
          <p:cNvSpPr txBox="1"/>
          <p:nvPr/>
        </p:nvSpPr>
        <p:spPr>
          <a:xfrm>
            <a:off x="691952" y="188640"/>
            <a:ext cx="2592288" cy="400110"/>
          </a:xfrm>
          <a:prstGeom prst="rect">
            <a:avLst/>
          </a:prstGeom>
          <a:noFill/>
        </p:spPr>
        <p:txBody>
          <a:bodyPr wrap="square" rtlCol="0">
            <a:spAutoFit/>
          </a:bodyPr>
          <a:lstStyle/>
          <a:p>
            <a:r>
              <a:rPr lang="id-ID" sz="2000" b="1" dirty="0" smtClean="0">
                <a:solidFill>
                  <a:srgbClr val="7030A0"/>
                </a:solidFill>
              </a:rPr>
              <a:t>KOASURANSI</a:t>
            </a:r>
            <a:endParaRPr lang="id-ID" sz="2000" b="1" dirty="0">
              <a:solidFill>
                <a:srgbClr val="7030A0"/>
              </a:solidFill>
            </a:endParaRPr>
          </a:p>
        </p:txBody>
      </p:sp>
    </p:spTree>
    <p:extLst>
      <p:ext uri="{BB962C8B-B14F-4D97-AF65-F5344CB8AC3E}">
        <p14:creationId xmlns:p14="http://schemas.microsoft.com/office/powerpoint/2010/main" val="229467913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www.sylabus.web44.net/blk2file/kuliah8_files/image006.jpg"/>
          <p:cNvPicPr/>
          <p:nvPr/>
        </p:nvPicPr>
        <p:blipFill>
          <a:blip r:embed="rId2" cstate="print">
            <a:biLevel thresh="75000"/>
            <a:extLst>
              <a:ext uri="{28A0092B-C50C-407E-A947-70E740481C1C}">
                <a14:useLocalDpi xmlns:a14="http://schemas.microsoft.com/office/drawing/2010/main" val="0"/>
              </a:ext>
            </a:extLst>
          </a:blip>
          <a:srcRect/>
          <a:stretch>
            <a:fillRect/>
          </a:stretch>
        </p:blipFill>
        <p:spPr bwMode="auto">
          <a:xfrm>
            <a:off x="179512" y="1196752"/>
            <a:ext cx="8568952" cy="5112568"/>
          </a:xfrm>
          <a:prstGeom prst="rect">
            <a:avLst/>
          </a:prstGeom>
          <a:noFill/>
          <a:ln>
            <a:noFill/>
          </a:ln>
        </p:spPr>
      </p:pic>
      <p:sp>
        <p:nvSpPr>
          <p:cNvPr id="3" name="TextBox 2"/>
          <p:cNvSpPr txBox="1"/>
          <p:nvPr/>
        </p:nvSpPr>
        <p:spPr>
          <a:xfrm>
            <a:off x="2483768" y="476672"/>
            <a:ext cx="3960440" cy="400110"/>
          </a:xfrm>
          <a:prstGeom prst="rect">
            <a:avLst/>
          </a:prstGeom>
          <a:noFill/>
        </p:spPr>
        <p:txBody>
          <a:bodyPr wrap="square" rtlCol="0">
            <a:spAutoFit/>
          </a:bodyPr>
          <a:lstStyle/>
          <a:p>
            <a:pPr algn="ctr"/>
            <a:r>
              <a:rPr lang="id-ID" sz="2000" b="1" dirty="0" smtClean="0">
                <a:solidFill>
                  <a:srgbClr val="FF9900"/>
                </a:solidFill>
              </a:rPr>
              <a:t>MEKANISME REASURANSI</a:t>
            </a:r>
            <a:endParaRPr lang="id-ID" sz="2000" b="1" dirty="0">
              <a:solidFill>
                <a:srgbClr val="FF9900"/>
              </a:solidFill>
            </a:endParaRPr>
          </a:p>
        </p:txBody>
      </p:sp>
    </p:spTree>
    <p:extLst>
      <p:ext uri="{BB962C8B-B14F-4D97-AF65-F5344CB8AC3E}">
        <p14:creationId xmlns:p14="http://schemas.microsoft.com/office/powerpoint/2010/main" val="28304998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064896" cy="6095286"/>
          </a:xfrm>
          <a:prstGeom prst="roundRect">
            <a:avLst/>
          </a:prstGeom>
          <a:noFill/>
          <a:ln>
            <a:solidFill>
              <a:srgbClr val="FFFF00"/>
            </a:solidFill>
          </a:ln>
        </p:spPr>
        <p:txBody>
          <a:bodyPr wrap="square" rtlCol="0">
            <a:spAutoFit/>
          </a:bodyPr>
          <a:lstStyle/>
          <a:p>
            <a:r>
              <a:rPr lang="id-ID" sz="2200" b="1" dirty="0" smtClean="0">
                <a:solidFill>
                  <a:srgbClr val="FF9900"/>
                </a:solidFill>
              </a:rPr>
              <a:t>FUNGSI REASURANSI</a:t>
            </a:r>
            <a:endParaRPr lang="id-ID" sz="2200" b="1" dirty="0">
              <a:solidFill>
                <a:srgbClr val="FF9900"/>
              </a:solidFill>
            </a:endParaRPr>
          </a:p>
          <a:p>
            <a:endParaRPr lang="id-ID" sz="2200" dirty="0" smtClean="0"/>
          </a:p>
          <a:p>
            <a:pPr algn="just"/>
            <a:r>
              <a:rPr lang="id-ID" sz="2200" dirty="0" smtClean="0"/>
              <a:t>Dari </a:t>
            </a:r>
            <a:r>
              <a:rPr lang="id-ID" sz="2200" dirty="0"/>
              <a:t>penjelasan dan definisi reasuransi seperti yang telah dijelaskan di atas, maka fungsi reasuransi antara lain adalah sebagai </a:t>
            </a:r>
            <a:r>
              <a:rPr lang="id-ID" sz="2200" dirty="0" smtClean="0"/>
              <a:t>berikut :</a:t>
            </a:r>
          </a:p>
          <a:p>
            <a:pPr algn="just"/>
            <a:endParaRPr lang="id-ID" sz="2200" dirty="0"/>
          </a:p>
          <a:p>
            <a:pPr marL="365125" indent="-365125"/>
            <a:r>
              <a:rPr lang="id-ID" sz="2200" b="1" dirty="0">
                <a:solidFill>
                  <a:srgbClr val="00B050"/>
                </a:solidFill>
              </a:rPr>
              <a:t>a. </a:t>
            </a:r>
            <a:r>
              <a:rPr lang="id-ID" sz="2200" b="1" dirty="0" smtClean="0">
                <a:solidFill>
                  <a:srgbClr val="00B050"/>
                </a:solidFill>
              </a:rPr>
              <a:t>	Meningkatkan </a:t>
            </a:r>
            <a:r>
              <a:rPr lang="id-ID" sz="2200" b="1" dirty="0">
                <a:solidFill>
                  <a:srgbClr val="00B050"/>
                </a:solidFill>
              </a:rPr>
              <a:t>Kapasitas Akseptasi</a:t>
            </a:r>
          </a:p>
          <a:p>
            <a:pPr marL="708025" indent="-342900" algn="just">
              <a:buFont typeface="Wingdings" panose="05000000000000000000" pitchFamily="2" charset="2"/>
              <a:buChar char="§"/>
            </a:pPr>
            <a:r>
              <a:rPr lang="id-ID" sz="2200" dirty="0"/>
              <a:t>Dengan melakukan reasuransi, penanggung dapat meningkatkan akseptasi sehingga pemasukan asuransi tersebut dapat memperbesar jumlah nilai pertanggungan melampaui batas kemampuannya. </a:t>
            </a:r>
            <a:endParaRPr lang="id-ID" sz="2200" dirty="0" smtClean="0"/>
          </a:p>
          <a:p>
            <a:pPr marL="708025" indent="-342900" algn="just">
              <a:buFont typeface="Wingdings" panose="05000000000000000000" pitchFamily="2" charset="2"/>
              <a:buChar char="§"/>
            </a:pPr>
            <a:r>
              <a:rPr lang="id-ID" sz="2200" dirty="0" smtClean="0"/>
              <a:t>Dalam </a:t>
            </a:r>
            <a:r>
              <a:rPr lang="id-ID" sz="2200" dirty="0"/>
              <a:t>praktiknya, perusahaan asuransi menetapkan jumlah retensi sendiri (own retention), yaitu jumlah kemampuan finansial perusahaan untuk memenuhi klaim dari setiap penutupan asuransi, dan jumlah retensi sendiri biasanya jauh lebih kecil dibanding jumlah klaim yang harus ditanggulangi untuk setiap penutupan asuransi. </a:t>
            </a:r>
            <a:endParaRPr lang="id-ID" sz="2200" dirty="0" smtClean="0"/>
          </a:p>
        </p:txBody>
      </p:sp>
    </p:spTree>
    <p:extLst>
      <p:ext uri="{BB962C8B-B14F-4D97-AF65-F5344CB8AC3E}">
        <p14:creationId xmlns:p14="http://schemas.microsoft.com/office/powerpoint/2010/main" val="2558564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476672"/>
            <a:ext cx="7488832" cy="4222433"/>
          </a:xfrm>
          <a:prstGeom prst="roundRect">
            <a:avLst/>
          </a:prstGeom>
          <a:noFill/>
          <a:ln>
            <a:solidFill>
              <a:srgbClr val="FFFF00"/>
            </a:solidFill>
          </a:ln>
        </p:spPr>
        <p:txBody>
          <a:bodyPr wrap="square" rtlCol="0">
            <a:spAutoFit/>
          </a:bodyPr>
          <a:lstStyle/>
          <a:p>
            <a:pPr marL="717550" indent="-352425" algn="just">
              <a:buFont typeface="Wingdings" panose="05000000000000000000" pitchFamily="2" charset="2"/>
              <a:buChar char="§"/>
            </a:pPr>
            <a:r>
              <a:rPr lang="id-ID" sz="2200" dirty="0" smtClean="0"/>
              <a:t>Untuk dapat menampung setiap risiko yang diminta oleh calon tertanggung, maka perusahaan asuransi akan menyebarkan risiko tersebut sejumlah kelebihan retensi sendiri. </a:t>
            </a:r>
          </a:p>
          <a:p>
            <a:pPr marL="717550" indent="-352425" algn="just">
              <a:buFont typeface="Wingdings" panose="05000000000000000000" pitchFamily="2" charset="2"/>
              <a:buChar char="§"/>
            </a:pPr>
            <a:r>
              <a:rPr lang="id-ID" sz="2200" dirty="0" smtClean="0"/>
              <a:t>Misalnya, jumlah retensi sendiri perusahaan PT Asuransi ABC sebesar Rp500 juta dan akan menutup pertanggungan senilai Rp5 miliar. </a:t>
            </a:r>
          </a:p>
          <a:p>
            <a:pPr marL="717550" indent="-352425" algn="just">
              <a:buFont typeface="Wingdings" panose="05000000000000000000" pitchFamily="2" charset="2"/>
              <a:buChar char="§"/>
            </a:pPr>
            <a:r>
              <a:rPr lang="id-ID" sz="2200" dirty="0" smtClean="0"/>
              <a:t>Untuk mengatasi risiko, dilakukan reasuransi atas jumlah yang melebihi retensinya sendiri, sehingga kemampuan atau kapasitas PT Asuransi ABC untuk menampung risiko semakin besar.</a:t>
            </a:r>
          </a:p>
        </p:txBody>
      </p:sp>
    </p:spTree>
    <p:extLst>
      <p:ext uri="{BB962C8B-B14F-4D97-AF65-F5344CB8AC3E}">
        <p14:creationId xmlns:p14="http://schemas.microsoft.com/office/powerpoint/2010/main" val="356336263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136904" cy="5720715"/>
          </a:xfrm>
          <a:prstGeom prst="roundRect">
            <a:avLst/>
          </a:prstGeom>
          <a:noFill/>
          <a:ln>
            <a:solidFill>
              <a:srgbClr val="FFFF00"/>
            </a:solidFill>
          </a:ln>
        </p:spPr>
        <p:txBody>
          <a:bodyPr wrap="square" rtlCol="0">
            <a:spAutoFit/>
          </a:bodyPr>
          <a:lstStyle/>
          <a:p>
            <a:pPr marL="365125" indent="-365125" algn="just"/>
            <a:r>
              <a:rPr lang="pt-BR" sz="2200" b="1" dirty="0">
                <a:solidFill>
                  <a:srgbClr val="FFC000"/>
                </a:solidFill>
              </a:rPr>
              <a:t>b. Alat Penyebaran Risiko</a:t>
            </a:r>
            <a:endParaRPr lang="id-ID" sz="2200" b="1" dirty="0">
              <a:solidFill>
                <a:srgbClr val="FFC000"/>
              </a:solidFill>
            </a:endParaRPr>
          </a:p>
          <a:p>
            <a:pPr marL="365125" indent="-365125" algn="just"/>
            <a:r>
              <a:rPr lang="id-ID" sz="2200" dirty="0" smtClean="0"/>
              <a:t>	</a:t>
            </a:r>
            <a:r>
              <a:rPr lang="pt-BR" sz="2200" dirty="0" smtClean="0"/>
              <a:t>Penyebaran </a:t>
            </a:r>
            <a:r>
              <a:rPr lang="pt-BR" sz="2200" dirty="0"/>
              <a:t>asuransi pada prinsipnya tidak menghendaki terkonsentrasi pada suatu jenis risiko atau asuransi. </a:t>
            </a:r>
            <a:r>
              <a:rPr lang="id-ID" sz="2200" dirty="0"/>
              <a:t>Dengan reasuransi, konsentrasi kerugian tersebut dapat diminimalkan.</a:t>
            </a:r>
          </a:p>
          <a:p>
            <a:pPr marL="365125" indent="-365125" algn="just"/>
            <a:r>
              <a:rPr lang="id-ID" sz="2200" b="1" dirty="0">
                <a:solidFill>
                  <a:srgbClr val="00B0F0"/>
                </a:solidFill>
              </a:rPr>
              <a:t>c. Meningkatkan Stabilitas Usaha</a:t>
            </a:r>
          </a:p>
          <a:p>
            <a:pPr marL="365125" indent="-365125" algn="just"/>
            <a:r>
              <a:rPr lang="id-ID" sz="2200" dirty="0" smtClean="0"/>
              <a:t>	Apabila </a:t>
            </a:r>
            <a:r>
              <a:rPr lang="id-ID" sz="2200" dirty="0"/>
              <a:t>terjadi klaim yang jumlahnya jauh melebihi yang diperkirakan, jelas akan sangat mempengaruhi stabilitas usaha dan kemungkinan menyebabkan kegiatan usaha terganggu. Namun dengan adanya reasuransi, maka kemungkinan atau kekhawatiran terganggunya stabilitas operasional perusahaan dapat diatasi.</a:t>
            </a:r>
          </a:p>
          <a:p>
            <a:pPr marL="365125" indent="-365125" algn="just"/>
            <a:r>
              <a:rPr lang="id-ID" sz="2200" b="1" dirty="0">
                <a:solidFill>
                  <a:srgbClr val="FF0000"/>
                </a:solidFill>
              </a:rPr>
              <a:t>d. Meningkatkan Kepercayaan</a:t>
            </a:r>
          </a:p>
          <a:p>
            <a:pPr marL="365125" algn="just"/>
            <a:r>
              <a:rPr lang="id-ID" sz="2200" dirty="0"/>
              <a:t>Pada prinsipnya asuransi menambah kepercayaan bagi tertanggung karena kemungkinan risiko yang akan dialami mendapat jaminan dari perusahaan asuransi</a:t>
            </a:r>
            <a:r>
              <a:rPr lang="id-ID" sz="2200" dirty="0" smtClean="0"/>
              <a:t>.</a:t>
            </a:r>
            <a:endParaRPr lang="id-ID" sz="2200" dirty="0"/>
          </a:p>
        </p:txBody>
      </p:sp>
    </p:spTree>
    <p:extLst>
      <p:ext uri="{BB962C8B-B14F-4D97-AF65-F5344CB8AC3E}">
        <p14:creationId xmlns:p14="http://schemas.microsoft.com/office/powerpoint/2010/main" val="40970062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www.sylabus.web44.net/blk2file/kuliah8_files/image008.jpg"/>
          <p:cNvPicPr/>
          <p:nvPr/>
        </p:nvPicPr>
        <p:blipFill>
          <a:blip r:embed="rId2" cstate="print">
            <a:biLevel thresh="75000"/>
            <a:extLst>
              <a:ext uri="{28A0092B-C50C-407E-A947-70E740481C1C}">
                <a14:useLocalDpi xmlns:a14="http://schemas.microsoft.com/office/drawing/2010/main" val="0"/>
              </a:ext>
            </a:extLst>
          </a:blip>
          <a:srcRect/>
          <a:stretch>
            <a:fillRect/>
          </a:stretch>
        </p:blipFill>
        <p:spPr bwMode="auto">
          <a:xfrm>
            <a:off x="611560" y="1916832"/>
            <a:ext cx="7776864" cy="4752528"/>
          </a:xfrm>
          <a:prstGeom prst="rect">
            <a:avLst/>
          </a:prstGeom>
          <a:noFill/>
          <a:ln>
            <a:noFill/>
          </a:ln>
        </p:spPr>
      </p:pic>
      <p:sp>
        <p:nvSpPr>
          <p:cNvPr id="3" name="TextBox 2"/>
          <p:cNvSpPr txBox="1"/>
          <p:nvPr/>
        </p:nvSpPr>
        <p:spPr>
          <a:xfrm>
            <a:off x="611560" y="188640"/>
            <a:ext cx="7776864" cy="1631216"/>
          </a:xfrm>
          <a:prstGeom prst="rect">
            <a:avLst/>
          </a:prstGeom>
          <a:noFill/>
        </p:spPr>
        <p:txBody>
          <a:bodyPr wrap="square" rtlCol="0">
            <a:spAutoFit/>
          </a:bodyPr>
          <a:lstStyle/>
          <a:p>
            <a:r>
              <a:rPr lang="id-ID" sz="2000" dirty="0" smtClean="0">
                <a:solidFill>
                  <a:srgbClr val="FFC000"/>
                </a:solidFill>
              </a:rPr>
              <a:t>JENIS REASURANSI</a:t>
            </a:r>
            <a:endParaRPr lang="id-ID" sz="2000" dirty="0">
              <a:solidFill>
                <a:srgbClr val="FFC000"/>
              </a:solidFill>
            </a:endParaRPr>
          </a:p>
          <a:p>
            <a:pPr algn="just"/>
            <a:endParaRPr lang="id-ID" sz="2000" dirty="0" smtClean="0"/>
          </a:p>
          <a:p>
            <a:pPr algn="just"/>
            <a:r>
              <a:rPr lang="id-ID" sz="2000" dirty="0" smtClean="0"/>
              <a:t>Reasuransi </a:t>
            </a:r>
            <a:r>
              <a:rPr lang="id-ID" sz="2000" dirty="0"/>
              <a:t>dapat digolongkan ke dalam beberapa jenis yaitu: treaty dan facultative reasurance atau kombinasi antara keduanya. Untuk lebih jelasnya lihat Gambar 4</a:t>
            </a:r>
            <a:r>
              <a:rPr lang="id-ID" sz="2000" dirty="0" smtClean="0"/>
              <a:t>.</a:t>
            </a:r>
            <a:endParaRPr lang="id-ID" sz="2000" dirty="0"/>
          </a:p>
        </p:txBody>
      </p:sp>
    </p:spTree>
    <p:extLst>
      <p:ext uri="{BB962C8B-B14F-4D97-AF65-F5344CB8AC3E}">
        <p14:creationId xmlns:p14="http://schemas.microsoft.com/office/powerpoint/2010/main" val="174389127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136904" cy="5550456"/>
          </a:xfrm>
          <a:prstGeom prst="roundRect">
            <a:avLst/>
          </a:prstGeom>
          <a:noFill/>
          <a:ln>
            <a:solidFill>
              <a:srgbClr val="FFFF00"/>
            </a:solidFill>
          </a:ln>
        </p:spPr>
        <p:txBody>
          <a:bodyPr wrap="square" rtlCol="0">
            <a:spAutoFit/>
          </a:bodyPr>
          <a:lstStyle/>
          <a:p>
            <a:r>
              <a:rPr lang="id-ID" sz="2000" b="1" dirty="0">
                <a:solidFill>
                  <a:srgbClr val="FF9900"/>
                </a:solidFill>
              </a:rPr>
              <a:t>Treaty, Facultative Reinsurance, Hybrid</a:t>
            </a:r>
            <a:endParaRPr lang="id-ID" sz="2000" dirty="0">
              <a:solidFill>
                <a:srgbClr val="FF9900"/>
              </a:solidFill>
            </a:endParaRPr>
          </a:p>
          <a:p>
            <a:endParaRPr lang="id-ID" sz="2000" dirty="0" smtClean="0"/>
          </a:p>
          <a:p>
            <a:pPr marL="342900" indent="-342900" algn="just">
              <a:buFont typeface="Wingdings" panose="05000000000000000000" pitchFamily="2" charset="2"/>
              <a:buChar char="§"/>
            </a:pPr>
            <a:r>
              <a:rPr lang="id-ID" sz="2000" dirty="0" smtClean="0"/>
              <a:t>Dengan </a:t>
            </a:r>
            <a:r>
              <a:rPr lang="id-ID" sz="2000" dirty="0"/>
              <a:t>cara treaty reinsurance, yang disebut juga automatic reinsurance, reasurader harus menyediakan sejumlah pertanggungan yang diinginkan dengan perjanjian kontrak, dan reasurader harus menerima jumlah pertanggungan yang ditawarkan tersebut. Perjanjian kontrak meliputi sejumlah peril. </a:t>
            </a:r>
            <a:endParaRPr lang="id-ID" sz="2000" dirty="0" smtClean="0"/>
          </a:p>
          <a:p>
            <a:pPr marL="342900" indent="-342900" algn="just">
              <a:buFont typeface="Wingdings" panose="05000000000000000000" pitchFamily="2" charset="2"/>
              <a:buChar char="§"/>
            </a:pPr>
            <a:r>
              <a:rPr lang="id-ID" sz="2000" dirty="0" smtClean="0"/>
              <a:t>Dengan </a:t>
            </a:r>
            <a:r>
              <a:rPr lang="id-ID" sz="2000" dirty="0"/>
              <a:t>kontrak, treaty ini dapat menghindari penggunaan waktu negosiasi yang biasanya memakan waktu cukup lama untuk menyepakati setiap kontrak. </a:t>
            </a:r>
            <a:endParaRPr lang="id-ID" sz="2000" dirty="0" smtClean="0"/>
          </a:p>
          <a:p>
            <a:pPr marL="342900" indent="-342900" algn="just">
              <a:buFont typeface="Wingdings" panose="05000000000000000000" pitchFamily="2" charset="2"/>
              <a:buChar char="§"/>
            </a:pPr>
            <a:r>
              <a:rPr lang="id-ID" sz="2000" dirty="0" smtClean="0"/>
              <a:t>Selanjutnya</a:t>
            </a:r>
            <a:r>
              <a:rPr lang="id-ID" sz="2000" dirty="0"/>
              <a:t>, dengan facultative reinsurance, asurader menentukan setiap kontrak yang diinginkan, dan berhak menolak atau menerima setiap tawaran berdasarkan pertimbangan. </a:t>
            </a:r>
            <a:endParaRPr lang="id-ID" sz="2000" dirty="0" smtClean="0"/>
          </a:p>
          <a:p>
            <a:pPr marL="342900" indent="-342900" algn="just">
              <a:buFont typeface="Wingdings" panose="05000000000000000000" pitchFamily="2" charset="2"/>
              <a:buChar char="§"/>
            </a:pPr>
            <a:r>
              <a:rPr lang="id-ID" sz="2000" dirty="0" smtClean="0"/>
              <a:t>Sebagaimana </a:t>
            </a:r>
            <a:r>
              <a:rPr lang="id-ID" sz="2000" dirty="0"/>
              <a:t>dalam Gambar 4, di samping 2 jenis reasuransi tersebut, juga dikenal </a:t>
            </a:r>
            <a:r>
              <a:rPr lang="id-ID" sz="2000" b="1" dirty="0"/>
              <a:t>hybrid reinsurance</a:t>
            </a:r>
            <a:r>
              <a:rPr lang="id-ID" sz="2000" dirty="0"/>
              <a:t> yang merupakan kombinasi antara </a:t>
            </a:r>
            <a:r>
              <a:rPr lang="id-ID" sz="2000" b="1" dirty="0"/>
              <a:t>treaty</a:t>
            </a:r>
            <a:r>
              <a:rPr lang="id-ID" sz="2000" dirty="0"/>
              <a:t> dan </a:t>
            </a:r>
            <a:r>
              <a:rPr lang="id-ID" sz="2000" b="1" dirty="0"/>
              <a:t>facultative reinsurance</a:t>
            </a:r>
            <a:r>
              <a:rPr lang="id-ID" sz="2000" dirty="0"/>
              <a:t>. </a:t>
            </a:r>
          </a:p>
        </p:txBody>
      </p:sp>
    </p:spTree>
    <p:extLst>
      <p:ext uri="{BB962C8B-B14F-4D97-AF65-F5344CB8AC3E}">
        <p14:creationId xmlns:p14="http://schemas.microsoft.com/office/powerpoint/2010/main" val="327716168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136904" cy="4971574"/>
          </a:xfrm>
          <a:prstGeom prst="roundRect">
            <a:avLst/>
          </a:prstGeom>
          <a:noFill/>
          <a:ln>
            <a:solidFill>
              <a:srgbClr val="FFFF00"/>
            </a:solidFill>
          </a:ln>
        </p:spPr>
        <p:txBody>
          <a:bodyPr wrap="square" rtlCol="0">
            <a:spAutoFit/>
          </a:bodyPr>
          <a:lstStyle/>
          <a:p>
            <a:pPr algn="just"/>
            <a:r>
              <a:rPr lang="id-ID" sz="2200" dirty="0" smtClean="0">
                <a:solidFill>
                  <a:srgbClr val="FF00FF"/>
                </a:solidFill>
              </a:rPr>
              <a:t>Selanjutnya, hybrid reasurance memiliki 2 (dua) alternatif, yaitu :</a:t>
            </a:r>
          </a:p>
          <a:p>
            <a:pPr algn="just"/>
            <a:endParaRPr lang="id-ID" sz="2200" dirty="0" smtClean="0"/>
          </a:p>
          <a:p>
            <a:pPr marL="457200" indent="-457200" algn="just">
              <a:buAutoNum type="alphaLcPeriod"/>
            </a:pPr>
            <a:r>
              <a:rPr lang="id-ID" sz="2200" dirty="0" smtClean="0"/>
              <a:t>Asurader memiliki opsi untuk memberikan suatu kontrak pertanggungan tetapi reasurader harus menerima semua reasuransi yang ditawarkan dan tunduk pada perjanjian, dan</a:t>
            </a:r>
          </a:p>
          <a:p>
            <a:pPr algn="just"/>
            <a:endParaRPr lang="id-ID" sz="2200" dirty="0" smtClean="0"/>
          </a:p>
          <a:p>
            <a:pPr marL="365125" indent="-365125" algn="just"/>
            <a:r>
              <a:rPr lang="id-ID" sz="2200" dirty="0" smtClean="0"/>
              <a:t>b. 	Asurader memiliki opsi untuk menyerahkan suatu kontrak pertanggungan atau menahan, dan reasurader memiliki opsi untuk menerima atatt mengurangi setiap penyerahan pertanggungan.</a:t>
            </a:r>
          </a:p>
          <a:p>
            <a:pPr algn="just"/>
            <a:r>
              <a:rPr lang="id-ID" sz="2200" dirty="0" smtClean="0"/>
              <a:t> </a:t>
            </a:r>
          </a:p>
          <a:p>
            <a:pPr algn="just"/>
            <a:r>
              <a:rPr lang="id-ID" sz="2200" dirty="0" smtClean="0"/>
              <a:t>Jenis jenis reasuransi sebagaimana disebutkan dalam Gambar 4 dapat dijelaskan sebagai berikut : </a:t>
            </a:r>
          </a:p>
        </p:txBody>
      </p:sp>
    </p:spTree>
    <p:extLst>
      <p:ext uri="{BB962C8B-B14F-4D97-AF65-F5344CB8AC3E}">
        <p14:creationId xmlns:p14="http://schemas.microsoft.com/office/powerpoint/2010/main" val="25251100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8032" y="260648"/>
            <a:ext cx="8532440" cy="6231493"/>
          </a:xfrm>
          <a:prstGeom prst="roundRect">
            <a:avLst/>
          </a:prstGeom>
          <a:noFill/>
          <a:ln>
            <a:solidFill>
              <a:srgbClr val="FFFF00"/>
            </a:solidFill>
          </a:ln>
        </p:spPr>
        <p:txBody>
          <a:bodyPr wrap="square" rtlCol="0">
            <a:spAutoFit/>
          </a:bodyPr>
          <a:lstStyle/>
          <a:p>
            <a:pPr algn="just"/>
            <a:r>
              <a:rPr lang="id-ID" sz="2000" b="1" dirty="0">
                <a:solidFill>
                  <a:srgbClr val="FFC000"/>
                </a:solidFill>
              </a:rPr>
              <a:t>Reasuransi Proporsional</a:t>
            </a:r>
          </a:p>
          <a:p>
            <a:pPr marL="342900" indent="-342900" algn="just">
              <a:buFont typeface="Wingdings" panose="05000000000000000000" pitchFamily="2" charset="2"/>
              <a:buChar char="§"/>
            </a:pPr>
            <a:r>
              <a:rPr lang="id-ID" sz="2000" dirty="0"/>
              <a:t>Sesuai dengan namanya, pembagian risiko antara perusahaan asuransi (ceding company) dengan perusahaan reasuransi atau reasurader dilakukan secara proporsional berdasarkan jumlah retensi yang telah ditetapkan. </a:t>
            </a:r>
            <a:endParaRPr lang="id-ID" sz="2000" dirty="0" smtClean="0"/>
          </a:p>
          <a:p>
            <a:pPr marL="342900" indent="-342900" algn="just">
              <a:buFont typeface="Wingdings" panose="05000000000000000000" pitchFamily="2" charset="2"/>
              <a:buChar char="§"/>
            </a:pPr>
            <a:r>
              <a:rPr lang="id-ID" sz="2000" dirty="0" smtClean="0"/>
              <a:t>Bentuk </a:t>
            </a:r>
            <a:r>
              <a:rPr lang="id-ID" sz="2000" dirty="0"/>
              <a:t>reasuransi proporsional ini lebih lanjut dapat dibedakan dalam 2 (dua) bentuk treaty, yaitu: </a:t>
            </a:r>
            <a:r>
              <a:rPr lang="id-ID" sz="2000" b="1" dirty="0"/>
              <a:t>Quota share treaty reinsurance</a:t>
            </a:r>
            <a:r>
              <a:rPr lang="id-ID" sz="2000" dirty="0"/>
              <a:t> dan </a:t>
            </a:r>
            <a:r>
              <a:rPr lang="id-ID" sz="2000" b="1" dirty="0"/>
              <a:t>surplus treaty reinsurance.</a:t>
            </a:r>
            <a:endParaRPr lang="id-ID" sz="2000" dirty="0"/>
          </a:p>
          <a:p>
            <a:pPr algn="just"/>
            <a:r>
              <a:rPr lang="id-ID" sz="2000" b="1" dirty="0"/>
              <a:t> </a:t>
            </a:r>
            <a:endParaRPr lang="id-ID" sz="2000" dirty="0"/>
          </a:p>
          <a:p>
            <a:pPr algn="just"/>
            <a:r>
              <a:rPr lang="id-ID" sz="2000" b="1" dirty="0">
                <a:solidFill>
                  <a:srgbClr val="FF00FF"/>
                </a:solidFill>
              </a:rPr>
              <a:t>Quota Share. </a:t>
            </a:r>
            <a:endParaRPr lang="id-ID" sz="2000" dirty="0">
              <a:solidFill>
                <a:srgbClr val="FF00FF"/>
              </a:solidFill>
            </a:endParaRPr>
          </a:p>
          <a:p>
            <a:pPr marL="342900" indent="-342900" algn="just">
              <a:buFont typeface="Wingdings" panose="05000000000000000000" pitchFamily="2" charset="2"/>
              <a:buChar char="§"/>
            </a:pPr>
            <a:r>
              <a:rPr lang="id-ID" sz="2000" dirty="0"/>
              <a:t>Quota share treaty reinsurance adalah suatu perjanjian di mana ceding company mengikatkan diri untuk memberikan dan reasurader wajib mengakseptasi suatu bagian yang tetap dari setiap risiko yang diakseptasi atau ditutup oleh ceding company. </a:t>
            </a:r>
            <a:endParaRPr lang="id-ID" sz="2000" dirty="0" smtClean="0"/>
          </a:p>
          <a:p>
            <a:pPr marL="342900" indent="-342900" algn="just">
              <a:buFont typeface="Wingdings" panose="05000000000000000000" pitchFamily="2" charset="2"/>
              <a:buChar char="§"/>
            </a:pPr>
            <a:r>
              <a:rPr lang="id-ID" sz="2000" dirty="0" smtClean="0"/>
              <a:t>Atau </a:t>
            </a:r>
            <a:r>
              <a:rPr lang="id-ID" sz="2000" dirty="0"/>
              <a:t>dengan kata lain, asurader akan menempatkan reasuransinya kepada reasurader secara proporsional dari setiap penutupan/akseptasi. </a:t>
            </a:r>
            <a:endParaRPr lang="id-ID" sz="2000" dirty="0" smtClean="0"/>
          </a:p>
          <a:p>
            <a:pPr marL="342900" indent="-342900" algn="just">
              <a:buFont typeface="Wingdings" panose="05000000000000000000" pitchFamily="2" charset="2"/>
              <a:buChar char="§"/>
            </a:pPr>
            <a:r>
              <a:rPr lang="id-ID" sz="2000" dirty="0" smtClean="0"/>
              <a:t>Retensi </a:t>
            </a:r>
            <a:r>
              <a:rPr lang="id-ID" sz="2000" dirty="0"/>
              <a:t>tersebut masing-masing ditetapkan dalam persentase. Oleh karena itu, dalam hal terjadi kerugian reasurader akan menanggung semua kerugian secara proporsional pula</a:t>
            </a:r>
            <a:r>
              <a:rPr lang="id-ID" sz="2000" dirty="0" smtClean="0"/>
              <a:t>.</a:t>
            </a:r>
            <a:endParaRPr lang="id-ID" sz="2000" dirty="0"/>
          </a:p>
        </p:txBody>
      </p:sp>
    </p:spTree>
    <p:extLst>
      <p:ext uri="{BB962C8B-B14F-4D97-AF65-F5344CB8AC3E}">
        <p14:creationId xmlns:p14="http://schemas.microsoft.com/office/powerpoint/2010/main" val="96539548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76672"/>
            <a:ext cx="7920880" cy="6095286"/>
          </a:xfrm>
          <a:prstGeom prst="roundRect">
            <a:avLst/>
          </a:prstGeom>
          <a:noFill/>
          <a:ln>
            <a:solidFill>
              <a:srgbClr val="FFFF00"/>
            </a:solidFill>
          </a:ln>
        </p:spPr>
        <p:txBody>
          <a:bodyPr wrap="square" rtlCol="0">
            <a:spAutoFit/>
          </a:bodyPr>
          <a:lstStyle/>
          <a:p>
            <a:r>
              <a:rPr lang="id-ID" sz="2200" b="1" dirty="0">
                <a:solidFill>
                  <a:srgbClr val="FF00FF"/>
                </a:solidFill>
              </a:rPr>
              <a:t>Treaty, Ceding, Retensi</a:t>
            </a:r>
            <a:r>
              <a:rPr lang="id-ID" sz="2200" dirty="0">
                <a:solidFill>
                  <a:srgbClr val="FF00FF"/>
                </a:solidFill>
              </a:rPr>
              <a:t>. </a:t>
            </a:r>
          </a:p>
          <a:p>
            <a:pPr marL="342900" indent="-342900" algn="just">
              <a:buFont typeface="Wingdings" panose="05000000000000000000" pitchFamily="2" charset="2"/>
              <a:buChar char="§"/>
            </a:pPr>
            <a:r>
              <a:rPr lang="id-ID" sz="2200" dirty="0"/>
              <a:t>Treaty dalam mekanisme reasuransi adalah pertanggungan yang dilakukan berdasarkan ketentuan-ketentuan dan syarat-syarat yang dituangkan dalam suatu perjanjian antara ceding company dan perusahaan reasuransi di mana reasurader mengikatkan diri untuk menerima setiap penutupan yang diberikan oleh ceding company. </a:t>
            </a:r>
          </a:p>
          <a:p>
            <a:r>
              <a:rPr lang="id-ID" sz="2200" dirty="0"/>
              <a:t> </a:t>
            </a:r>
          </a:p>
          <a:p>
            <a:r>
              <a:rPr lang="id-ID" sz="2200" b="1" dirty="0">
                <a:solidFill>
                  <a:srgbClr val="FFFF00"/>
                </a:solidFill>
              </a:rPr>
              <a:t>Ceding company </a:t>
            </a:r>
            <a:r>
              <a:rPr lang="id-ID" sz="2200" dirty="0">
                <a:solidFill>
                  <a:srgbClr val="FFFF00"/>
                </a:solidFill>
              </a:rPr>
              <a:t>adalah </a:t>
            </a:r>
          </a:p>
          <a:p>
            <a:pPr marL="342900" indent="-342900" algn="just">
              <a:buFont typeface="Wingdings" panose="05000000000000000000" pitchFamily="2" charset="2"/>
              <a:buChar char="§"/>
            </a:pPr>
            <a:r>
              <a:rPr lang="id-ID" sz="2200" dirty="0"/>
              <a:t>Perusahaan asuransi yang menempatkan sebagian risiko yang dit«tupnya kepada perusahaan reasuransi. </a:t>
            </a:r>
            <a:endParaRPr lang="id-ID" sz="2200" dirty="0" smtClean="0"/>
          </a:p>
          <a:p>
            <a:pPr marL="342900" indent="-342900" algn="just">
              <a:buFont typeface="Wingdings" panose="05000000000000000000" pitchFamily="2" charset="2"/>
              <a:buChar char="§"/>
            </a:pPr>
            <a:r>
              <a:rPr lang="id-ID" sz="2200" dirty="0" smtClean="0"/>
              <a:t>Sedangkan </a:t>
            </a:r>
            <a:r>
              <a:rPr lang="id-ID" sz="2200" dirty="0"/>
              <a:t>retensi adalah jumlah maksimum risiko yang ditahan atau ditanggung oleh ceding company. Atau retensi sendiri adalah bagian dari jumlah pertanggungan atau setiap risiko yang menjadi tanggungan sendiri tanpa dukungan reasuransi</a:t>
            </a:r>
            <a:r>
              <a:rPr lang="id-ID" sz="2200" dirty="0" smtClean="0"/>
              <a:t>.</a:t>
            </a:r>
            <a:endParaRPr lang="id-ID" sz="2200" dirty="0"/>
          </a:p>
        </p:txBody>
      </p:sp>
    </p:spTree>
    <p:extLst>
      <p:ext uri="{BB962C8B-B14F-4D97-AF65-F5344CB8AC3E}">
        <p14:creationId xmlns:p14="http://schemas.microsoft.com/office/powerpoint/2010/main" val="4066698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76672"/>
            <a:ext cx="7848872" cy="4971574"/>
          </a:xfrm>
          <a:prstGeom prst="roundRect">
            <a:avLst/>
          </a:prstGeom>
          <a:noFill/>
          <a:ln>
            <a:solidFill>
              <a:srgbClr val="FFFF00"/>
            </a:solidFill>
          </a:ln>
        </p:spPr>
        <p:txBody>
          <a:bodyPr wrap="square" rtlCol="0">
            <a:spAutoFit/>
          </a:bodyPr>
          <a:lstStyle/>
          <a:p>
            <a:pPr marL="365125" indent="-365125" algn="just"/>
            <a:r>
              <a:rPr lang="id-ID" sz="2200" b="1" dirty="0">
                <a:solidFill>
                  <a:srgbClr val="FFFF00"/>
                </a:solidFill>
              </a:rPr>
              <a:t>C. </a:t>
            </a:r>
            <a:r>
              <a:rPr lang="id-ID" sz="2200" b="1" dirty="0" smtClean="0">
                <a:solidFill>
                  <a:srgbClr val="FFFF00"/>
                </a:solidFill>
              </a:rPr>
              <a:t>	Risiko Individu</a:t>
            </a:r>
          </a:p>
          <a:p>
            <a:pPr algn="just"/>
            <a:endParaRPr lang="id-ID" sz="2200" dirty="0"/>
          </a:p>
          <a:p>
            <a:pPr marL="708025" indent="-342900" algn="just">
              <a:buBlip>
                <a:blip r:embed="rId2"/>
              </a:buBlip>
            </a:pPr>
            <a:r>
              <a:rPr lang="id-ID" sz="2200" dirty="0"/>
              <a:t>Pada prinsipnya, kita senantiasa dihadapkan pada risiko di dalam kehidupan sehari-hari, misalnya </a:t>
            </a:r>
            <a:r>
              <a:rPr lang="id-ID" sz="2200" dirty="0" smtClean="0"/>
              <a:t>: risiko </a:t>
            </a:r>
            <a:r>
              <a:rPr lang="id-ID" sz="2200" dirty="0"/>
              <a:t>yang akan timbul bila memiliki mobil, membeli rumah, melakukan investasi dalam suatu usaha, atau menyewa </a:t>
            </a:r>
            <a:r>
              <a:rPr lang="id-ID" sz="2200" dirty="0" smtClean="0"/>
              <a:t>apartemen.</a:t>
            </a:r>
          </a:p>
          <a:p>
            <a:pPr marL="365125" algn="just"/>
            <a:endParaRPr lang="id-ID" sz="2200" dirty="0" smtClean="0"/>
          </a:p>
          <a:p>
            <a:pPr marL="708025" indent="-342900" algn="just">
              <a:buBlip>
                <a:blip r:embed="rId2"/>
              </a:buBlip>
            </a:pPr>
            <a:r>
              <a:rPr lang="pt-BR" sz="2200" dirty="0" smtClean="0"/>
              <a:t>Risiko </a:t>
            </a:r>
            <a:r>
              <a:rPr lang="pt-BR" sz="2200" dirty="0"/>
              <a:t>individu ini dapat dibagi menjadi 3 (tiga) macam risiko, </a:t>
            </a:r>
            <a:r>
              <a:rPr lang="pt-BR" sz="2200" dirty="0" smtClean="0"/>
              <a:t>yaitu</a:t>
            </a:r>
            <a:r>
              <a:rPr lang="id-ID" sz="2200" dirty="0" smtClean="0"/>
              <a:t> </a:t>
            </a:r>
            <a:r>
              <a:rPr lang="pt-BR" sz="2200" dirty="0" smtClean="0"/>
              <a:t>:</a:t>
            </a:r>
            <a:endParaRPr lang="id-ID" sz="2200" dirty="0" smtClean="0"/>
          </a:p>
          <a:p>
            <a:pPr marL="365125" algn="just"/>
            <a:r>
              <a:rPr lang="id-ID" sz="2200" dirty="0" smtClean="0"/>
              <a:t> </a:t>
            </a:r>
            <a:r>
              <a:rPr lang="pt-BR" sz="2200" dirty="0" smtClean="0"/>
              <a:t> </a:t>
            </a:r>
            <a:endParaRPr lang="id-ID" sz="2200" dirty="0"/>
          </a:p>
          <a:p>
            <a:pPr marL="1082675" lvl="0" indent="-365125" algn="just">
              <a:buFont typeface="+mj-lt"/>
              <a:buAutoNum type="arabicPeriod"/>
            </a:pPr>
            <a:r>
              <a:rPr lang="id-ID" sz="2200" dirty="0"/>
              <a:t>Risiko pribadi (personal risk).</a:t>
            </a:r>
          </a:p>
          <a:p>
            <a:pPr marL="1082675" lvl="0" indent="-365125" algn="just">
              <a:buFont typeface="+mj-lt"/>
              <a:buAutoNum type="arabicPeriod"/>
            </a:pPr>
            <a:r>
              <a:rPr lang="id-ID" sz="2200" dirty="0"/>
              <a:t>Risiko harta (property risk).</a:t>
            </a:r>
          </a:p>
          <a:p>
            <a:pPr marL="1082675" lvl="0" indent="-365125" algn="just">
              <a:buFont typeface="+mj-lt"/>
              <a:buAutoNum type="arabicPeriod"/>
            </a:pPr>
            <a:r>
              <a:rPr lang="id-ID" sz="2200" dirty="0"/>
              <a:t>Risiko tanggung gugat (liability risk</a:t>
            </a:r>
            <a:r>
              <a:rPr lang="id-ID" sz="2200" dirty="0" smtClean="0"/>
              <a:t>).</a:t>
            </a:r>
            <a:endParaRPr lang="id-ID" sz="2200" dirty="0"/>
          </a:p>
        </p:txBody>
      </p:sp>
    </p:spTree>
    <p:extLst>
      <p:ext uri="{BB962C8B-B14F-4D97-AF65-F5344CB8AC3E}">
        <p14:creationId xmlns:p14="http://schemas.microsoft.com/office/powerpoint/2010/main" val="244808347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7504" y="404664"/>
            <a:ext cx="8784976" cy="6231493"/>
          </a:xfrm>
          <a:prstGeom prst="roundRect">
            <a:avLst/>
          </a:prstGeom>
          <a:noFill/>
          <a:ln>
            <a:solidFill>
              <a:srgbClr val="FFFF00"/>
            </a:solidFill>
          </a:ln>
        </p:spPr>
        <p:txBody>
          <a:bodyPr wrap="square" rtlCol="0">
            <a:spAutoFit/>
          </a:bodyPr>
          <a:lstStyle/>
          <a:p>
            <a:pPr algn="just"/>
            <a:r>
              <a:rPr lang="id-ID" sz="2000" b="1" dirty="0">
                <a:solidFill>
                  <a:srgbClr val="FF9900"/>
                </a:solidFill>
              </a:rPr>
              <a:t>Surplus Treaty Reinsurance. </a:t>
            </a:r>
          </a:p>
          <a:p>
            <a:pPr algn="just"/>
            <a:endParaRPr lang="id-ID" sz="2000" b="1" dirty="0" smtClean="0">
              <a:solidFill>
                <a:srgbClr val="FF9900"/>
              </a:solidFill>
            </a:endParaRPr>
          </a:p>
          <a:p>
            <a:pPr marL="342900" indent="-342900" algn="just">
              <a:buFont typeface="Wingdings" panose="05000000000000000000" pitchFamily="2" charset="2"/>
              <a:buChar char="§"/>
            </a:pPr>
            <a:r>
              <a:rPr lang="id-ID" sz="2000" dirty="0" smtClean="0"/>
              <a:t>Surplus </a:t>
            </a:r>
            <a:r>
              <a:rPr lang="id-ID" sz="2000" dirty="0"/>
              <a:t>treaty adalah suatu perjanjian pertanggungan ulang di mana ceding company mengikatkan diri untuk menyerahkan kepada reasurader, dan reasurader menerima semua jumlah kelebihan dari nilai pertanggungan yang ditutup oleh ceding company setelah dikurangi retensi sendiri. </a:t>
            </a:r>
            <a:endParaRPr lang="id-ID" sz="2000" dirty="0" smtClean="0"/>
          </a:p>
          <a:p>
            <a:pPr marL="342900" indent="-342900" algn="just">
              <a:buFont typeface="Wingdings" panose="05000000000000000000" pitchFamily="2" charset="2"/>
              <a:buChar char="§"/>
            </a:pPr>
            <a:r>
              <a:rPr lang="id-ID" sz="2000" dirty="0" smtClean="0"/>
              <a:t>Retensi </a:t>
            </a:r>
            <a:r>
              <a:rPr lang="id-ID" sz="2000" dirty="0"/>
              <a:t>sendiri sering pula disingkat dengan O/R atau owned retention. </a:t>
            </a:r>
            <a:endParaRPr lang="id-ID" sz="2000" dirty="0" smtClean="0"/>
          </a:p>
          <a:p>
            <a:pPr marL="342900" indent="-342900" algn="just">
              <a:buFont typeface="Wingdings" panose="05000000000000000000" pitchFamily="2" charset="2"/>
              <a:buChar char="§"/>
            </a:pPr>
            <a:r>
              <a:rPr lang="id-ID" sz="2000" dirty="0" smtClean="0"/>
              <a:t>Dengan </a:t>
            </a:r>
            <a:r>
              <a:rPr lang="id-ID" sz="2000" dirty="0"/>
              <a:t>kata lain, asurader atau ceding company mereasuransikan setiap akseptasi yang melebihi retensi sendiri. </a:t>
            </a:r>
            <a:endParaRPr lang="id-ID" sz="2000" dirty="0" smtClean="0"/>
          </a:p>
          <a:p>
            <a:pPr marL="342900" indent="-342900" algn="just">
              <a:buFont typeface="Wingdings" panose="05000000000000000000" pitchFamily="2" charset="2"/>
              <a:buChar char="§"/>
            </a:pPr>
            <a:r>
              <a:rPr lang="id-ID" sz="2000" dirty="0" smtClean="0"/>
              <a:t>Jumlah </a:t>
            </a:r>
            <a:r>
              <a:rPr lang="id-ID" sz="2000" dirty="0"/>
              <a:t>penutupan risiko atau akseptasi yang lebih kecil daripada retensi sendiri akan ditutup sendiri oleh ceding company sehingga tidak ada jumlah yang perlu direasuransikan karena semua akseptasi akan ditahan sendiri. </a:t>
            </a:r>
            <a:endParaRPr lang="id-ID" sz="2000" dirty="0" smtClean="0"/>
          </a:p>
          <a:p>
            <a:pPr marL="342900" indent="-342900" algn="just">
              <a:buFont typeface="Wingdings" panose="05000000000000000000" pitchFamily="2" charset="2"/>
              <a:buChar char="§"/>
            </a:pPr>
            <a:r>
              <a:rPr lang="id-ID" sz="2000" dirty="0" smtClean="0"/>
              <a:t>Akan </a:t>
            </a:r>
            <a:r>
              <a:rPr lang="id-ID" sz="2000" dirty="0"/>
              <a:t>tetapi, apabila jumlah akseptasi melebihi jumlah retensi sendiri (ceding company) yang telah ditetapkan, maka jumlah kelebihan (surplus) tersebut wajib diserahkan kepada reasurader sampai limit yang disepakati bersama dalam treaty. Apabila surplus tersebut melebihi jumlah yang ditetapkan dalam treaty, maka kelebihan tersebut dapat direasuransikan dengan cara fakultatif atau dengan treaty lain. </a:t>
            </a:r>
          </a:p>
        </p:txBody>
      </p:sp>
    </p:spTree>
    <p:extLst>
      <p:ext uri="{BB962C8B-B14F-4D97-AF65-F5344CB8AC3E}">
        <p14:creationId xmlns:p14="http://schemas.microsoft.com/office/powerpoint/2010/main" val="403547213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32656"/>
            <a:ext cx="8496944" cy="6469856"/>
          </a:xfrm>
          <a:prstGeom prst="roundRect">
            <a:avLst/>
          </a:prstGeom>
          <a:noFill/>
          <a:ln>
            <a:solidFill>
              <a:srgbClr val="FFFF00"/>
            </a:solidFill>
          </a:ln>
        </p:spPr>
        <p:txBody>
          <a:bodyPr wrap="square" rtlCol="0">
            <a:spAutoFit/>
          </a:bodyPr>
          <a:lstStyle/>
          <a:p>
            <a:pPr algn="just"/>
            <a:r>
              <a:rPr lang="id-ID" sz="2200" b="1" dirty="0">
                <a:solidFill>
                  <a:srgbClr val="FF9900"/>
                </a:solidFill>
              </a:rPr>
              <a:t>KONTRAK  ASURANSI</a:t>
            </a:r>
            <a:endParaRPr lang="id-ID" sz="2200" dirty="0">
              <a:solidFill>
                <a:srgbClr val="FF9900"/>
              </a:solidFill>
            </a:endParaRPr>
          </a:p>
          <a:p>
            <a:pPr algn="just"/>
            <a:endParaRPr lang="id-ID" sz="2200" b="1" dirty="0" smtClean="0"/>
          </a:p>
          <a:p>
            <a:pPr algn="just"/>
            <a:r>
              <a:rPr lang="id-ID" sz="2200" b="1" dirty="0" smtClean="0">
                <a:solidFill>
                  <a:srgbClr val="FF00FF"/>
                </a:solidFill>
              </a:rPr>
              <a:t>Sifat </a:t>
            </a:r>
            <a:r>
              <a:rPr lang="id-ID" sz="2200" b="1" dirty="0">
                <a:solidFill>
                  <a:srgbClr val="FF00FF"/>
                </a:solidFill>
              </a:rPr>
              <a:t>Kontrak</a:t>
            </a:r>
            <a:endParaRPr lang="id-ID" sz="2200" dirty="0">
              <a:solidFill>
                <a:srgbClr val="FF00FF"/>
              </a:solidFill>
            </a:endParaRPr>
          </a:p>
          <a:p>
            <a:pPr algn="just"/>
            <a:endParaRPr lang="id-ID" sz="2200" dirty="0" smtClean="0"/>
          </a:p>
          <a:p>
            <a:pPr marL="342900" indent="-342900" algn="just">
              <a:buFont typeface="Wingdings" panose="05000000000000000000" pitchFamily="2" charset="2"/>
              <a:buChar char="§"/>
            </a:pPr>
            <a:r>
              <a:rPr lang="id-ID" sz="2200" dirty="0" smtClean="0"/>
              <a:t>Definisi </a:t>
            </a:r>
            <a:r>
              <a:rPr lang="id-ID" sz="2200" dirty="0"/>
              <a:t>kontrak adalah suatu perjanjian hukum antara dua pihak atau lebih, menjanjikan suatu prestasi tertentu sebagai imbalan pembayaran tertentu, misalnya uang atau premi. </a:t>
            </a:r>
            <a:endParaRPr lang="id-ID" sz="2200" dirty="0" smtClean="0"/>
          </a:p>
          <a:p>
            <a:pPr marL="342900" indent="-342900" algn="just">
              <a:buFont typeface="Wingdings" panose="05000000000000000000" pitchFamily="2" charset="2"/>
              <a:buChar char="§"/>
            </a:pPr>
            <a:r>
              <a:rPr lang="pt-BR" sz="2200" dirty="0" smtClean="0"/>
              <a:t>Dari </a:t>
            </a:r>
            <a:r>
              <a:rPr lang="pt-BR" sz="2200" dirty="0"/>
              <a:t>definisi tersebut dapat dilihat bahwa ada suatu janji timbal balik. Satu pihak berjanji melakukan sesuatu, sementara yang lainnya berjanji memberi pembayaran. </a:t>
            </a:r>
            <a:endParaRPr lang="id-ID" sz="2200" dirty="0" smtClean="0"/>
          </a:p>
          <a:p>
            <a:pPr marL="342900" indent="-342900" algn="just">
              <a:buFont typeface="Wingdings" panose="05000000000000000000" pitchFamily="2" charset="2"/>
              <a:buChar char="§"/>
            </a:pPr>
            <a:r>
              <a:rPr lang="pt-BR" sz="2200" dirty="0" smtClean="0"/>
              <a:t>Kontrak </a:t>
            </a:r>
            <a:r>
              <a:rPr lang="pt-BR" sz="2200" dirty="0"/>
              <a:t>asuransi disebut juga dengan contingent contract, yaitu kontrak atau janji di mana perusahaan asuransi akan melakukan sesuatu tergantung pada terjadinya suatu peristiwa, misalnya terbakarnya rumah yang dipertanggungkan. </a:t>
            </a:r>
            <a:endParaRPr lang="id-ID" sz="2200" dirty="0" smtClean="0"/>
          </a:p>
          <a:p>
            <a:pPr marL="342900" indent="-342900" algn="just">
              <a:buFont typeface="Wingdings" panose="05000000000000000000" pitchFamily="2" charset="2"/>
              <a:buChar char="§"/>
            </a:pPr>
            <a:r>
              <a:rPr lang="pt-BR" sz="2200" dirty="0" smtClean="0"/>
              <a:t>Dalam </a:t>
            </a:r>
            <a:r>
              <a:rPr lang="pt-BR" sz="2200" dirty="0"/>
              <a:t>pe­ngertian ini pula, tertanggung tetap harus membayar terus preminyaterlepas dari apakah perusahaan asuransi melaksanakan janjinya atau tidak</a:t>
            </a:r>
            <a:r>
              <a:rPr lang="pt-BR" sz="2200" dirty="0" smtClean="0"/>
              <a:t>.</a:t>
            </a:r>
            <a:endParaRPr lang="id-ID" sz="2200" dirty="0"/>
          </a:p>
        </p:txBody>
      </p:sp>
    </p:spTree>
    <p:extLst>
      <p:ext uri="{BB962C8B-B14F-4D97-AF65-F5344CB8AC3E}">
        <p14:creationId xmlns:p14="http://schemas.microsoft.com/office/powerpoint/2010/main" val="362093244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7384"/>
            <a:ext cx="8712968" cy="7253049"/>
          </a:xfrm>
          <a:prstGeom prst="roundRect">
            <a:avLst/>
          </a:prstGeom>
          <a:noFill/>
          <a:ln>
            <a:solidFill>
              <a:srgbClr val="FFFF00"/>
            </a:solidFill>
          </a:ln>
        </p:spPr>
        <p:txBody>
          <a:bodyPr wrap="square" rtlCol="0">
            <a:spAutoFit/>
          </a:bodyPr>
          <a:lstStyle/>
          <a:p>
            <a:pPr algn="just"/>
            <a:r>
              <a:rPr lang="pt-BR" sz="2000" b="1" dirty="0">
                <a:solidFill>
                  <a:srgbClr val="FFFF00"/>
                </a:solidFill>
              </a:rPr>
              <a:t>Asuransi dan Indemnifikasi</a:t>
            </a:r>
            <a:endParaRPr lang="id-ID" sz="2000" dirty="0">
              <a:solidFill>
                <a:srgbClr val="FFFF00"/>
              </a:solidFill>
            </a:endParaRPr>
          </a:p>
          <a:p>
            <a:pPr marL="342900" indent="-342900" algn="just">
              <a:buFont typeface="Wingdings" panose="05000000000000000000" pitchFamily="2" charset="2"/>
              <a:buChar char="§"/>
            </a:pPr>
            <a:r>
              <a:rPr lang="pt-BR" sz="2000" dirty="0"/>
              <a:t>Dasar dari seluruh kontrak asuransi adalah prinsip indemnifikasi atau principle of indemnifica­tion, yaitu suatu kontrak untuk mengganti kerugian pihak tertanggung. </a:t>
            </a:r>
            <a:endParaRPr lang="id-ID" sz="2000" dirty="0" smtClean="0"/>
          </a:p>
          <a:p>
            <a:pPr marL="342900" indent="-342900" algn="just">
              <a:buFont typeface="Wingdings" panose="05000000000000000000" pitchFamily="2" charset="2"/>
              <a:buChar char="§"/>
            </a:pPr>
            <a:r>
              <a:rPr lang="pt-BR" sz="2000" dirty="0" smtClean="0"/>
              <a:t>Penggantian </a:t>
            </a:r>
            <a:r>
              <a:rPr lang="pt-BR" sz="2000" dirty="0"/>
              <a:t>kerugian atau indemnifikasi berarti mengembalikan pihak tertanggung kepada posisi keuangan yang sama seperti sebelum ia mengalami suatu kerugian. </a:t>
            </a:r>
            <a:endParaRPr lang="id-ID" sz="2000" dirty="0" smtClean="0"/>
          </a:p>
          <a:p>
            <a:pPr marL="342900" indent="-342900" algn="just">
              <a:buFont typeface="Wingdings" panose="05000000000000000000" pitchFamily="2" charset="2"/>
              <a:buChar char="§"/>
            </a:pPr>
            <a:r>
              <a:rPr lang="pt-BR" sz="2000" dirty="0" smtClean="0"/>
              <a:t>Misalnya</a:t>
            </a:r>
            <a:r>
              <a:rPr lang="pt-BR" sz="2000" dirty="0"/>
              <a:t>, rumah tertanggung senilai Rp 100 juta terbakar habis. Berdasarkan prinsip indemnifikasi, pemilik rumah, yaitu tertanggung menerima uang Rp 100 juta dari perusahaan asuransi sejumlah nilai kerugian yang dialaminya.</a:t>
            </a:r>
            <a:endParaRPr lang="id-ID" sz="2000" dirty="0"/>
          </a:p>
          <a:p>
            <a:pPr algn="just"/>
            <a:r>
              <a:rPr lang="pt-BR" sz="2000" dirty="0"/>
              <a:t> </a:t>
            </a:r>
            <a:endParaRPr lang="id-ID" sz="2000" dirty="0"/>
          </a:p>
          <a:p>
            <a:pPr algn="just"/>
            <a:r>
              <a:rPr lang="id-ID" sz="2000" b="1" dirty="0">
                <a:solidFill>
                  <a:srgbClr val="FF9900"/>
                </a:solidFill>
              </a:rPr>
              <a:t>Indemnifikasi dan Prevensi Kerugian</a:t>
            </a:r>
            <a:endParaRPr lang="id-ID" sz="2000" dirty="0">
              <a:solidFill>
                <a:srgbClr val="FF9900"/>
              </a:solidFill>
            </a:endParaRPr>
          </a:p>
          <a:p>
            <a:pPr marL="342900" indent="-342900" algn="just">
              <a:buFont typeface="Wingdings" panose="05000000000000000000" pitchFamily="2" charset="2"/>
              <a:buChar char="§"/>
            </a:pPr>
            <a:r>
              <a:rPr lang="id-ID" sz="2000" dirty="0"/>
              <a:t>Salah satu peran penting asuransi dalam masyarakat modern adalah pencegahan kerugian. </a:t>
            </a:r>
            <a:endParaRPr lang="id-ID" sz="2000" dirty="0" smtClean="0"/>
          </a:p>
          <a:p>
            <a:pPr marL="342900" indent="-342900" algn="just">
              <a:buFont typeface="Wingdings" panose="05000000000000000000" pitchFamily="2" charset="2"/>
              <a:buChar char="§"/>
            </a:pPr>
            <a:r>
              <a:rPr lang="id-ID" sz="2000" dirty="0" smtClean="0"/>
              <a:t>Dengan </a:t>
            </a:r>
            <a:r>
              <a:rPr lang="id-ID" sz="2000" dirty="0"/>
              <a:t>mengganti kerugian tertanggung, ia akan tercegah dari kerugian finansial. </a:t>
            </a:r>
            <a:endParaRPr lang="id-ID" sz="2000" dirty="0" smtClean="0"/>
          </a:p>
          <a:p>
            <a:pPr marL="342900" indent="-342900" algn="just">
              <a:buFont typeface="Wingdings" panose="05000000000000000000" pitchFamily="2" charset="2"/>
              <a:buChar char="§"/>
            </a:pPr>
            <a:r>
              <a:rPr lang="id-ID" sz="2000" dirty="0" smtClean="0"/>
              <a:t>Penggantian </a:t>
            </a:r>
            <a:r>
              <a:rPr lang="id-ID" sz="2000" dirty="0"/>
              <a:t>kerugian haruslah tidak melebihi jumlah kerugian sebenarnya karena dapat mengurangi kemungkinan tertanggung dengan sengaja melakukan tindakan kelalaian atau dengan sengaja untuk memperoleh keuntungan dari pembayaran asuransi</a:t>
            </a:r>
            <a:r>
              <a:rPr lang="id-ID" sz="2000" dirty="0" smtClean="0"/>
              <a:t>.</a:t>
            </a:r>
            <a:endParaRPr lang="id-ID" sz="2000" dirty="0"/>
          </a:p>
        </p:txBody>
      </p:sp>
    </p:spTree>
    <p:extLst>
      <p:ext uri="{BB962C8B-B14F-4D97-AF65-F5344CB8AC3E}">
        <p14:creationId xmlns:p14="http://schemas.microsoft.com/office/powerpoint/2010/main" val="1108206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568952" cy="6231493"/>
          </a:xfrm>
          <a:prstGeom prst="roundRect">
            <a:avLst/>
          </a:prstGeom>
          <a:noFill/>
          <a:ln>
            <a:solidFill>
              <a:srgbClr val="FFFF00"/>
            </a:solidFill>
          </a:ln>
        </p:spPr>
        <p:txBody>
          <a:bodyPr wrap="square" rtlCol="0">
            <a:spAutoFit/>
          </a:bodyPr>
          <a:lstStyle/>
          <a:p>
            <a:r>
              <a:rPr lang="id-ID" b="1" dirty="0" smtClean="0">
                <a:solidFill>
                  <a:srgbClr val="FF9900"/>
                </a:solidFill>
              </a:rPr>
              <a:t>POLIS ASURANSI  </a:t>
            </a:r>
            <a:r>
              <a:rPr lang="id-ID" b="1" dirty="0">
                <a:solidFill>
                  <a:srgbClr val="FF9900"/>
                </a:solidFill>
              </a:rPr>
              <a:t>(Policy)</a:t>
            </a:r>
          </a:p>
          <a:p>
            <a:endParaRPr lang="id-ID" dirty="0" smtClean="0"/>
          </a:p>
          <a:p>
            <a:pPr marL="365125" indent="-365125" algn="just">
              <a:buFont typeface="Wingdings" panose="05000000000000000000" pitchFamily="2" charset="2"/>
              <a:buChar char="§"/>
            </a:pPr>
            <a:r>
              <a:rPr lang="id-ID" dirty="0" smtClean="0"/>
              <a:t>Dokumen </a:t>
            </a:r>
            <a:r>
              <a:rPr lang="id-ID" dirty="0"/>
              <a:t>dasar dalam melakukan suatu pertanggungan adalah surat permohonan tertulis atau aplikasi yang diajukan tertanggung kepada perusahaan asuransi. </a:t>
            </a:r>
            <a:endParaRPr lang="id-ID" dirty="0" smtClean="0"/>
          </a:p>
          <a:p>
            <a:pPr marL="365125" indent="-365125" algn="just">
              <a:buFont typeface="Wingdings" panose="05000000000000000000" pitchFamily="2" charset="2"/>
              <a:buChar char="§"/>
            </a:pPr>
            <a:r>
              <a:rPr lang="id-ID" dirty="0" smtClean="0"/>
              <a:t>Formulir </a:t>
            </a:r>
            <a:r>
              <a:rPr lang="id-ID" dirty="0"/>
              <a:t>aplikasi ini umumnya telah disiapkan oleh perusahaan asuransi. </a:t>
            </a:r>
            <a:endParaRPr lang="id-ID" dirty="0" smtClean="0"/>
          </a:p>
          <a:p>
            <a:pPr marL="365125" indent="-365125" algn="just">
              <a:buFont typeface="Wingdings" panose="05000000000000000000" pitchFamily="2" charset="2"/>
              <a:buChar char="§"/>
            </a:pPr>
            <a:r>
              <a:rPr lang="id-ID" dirty="0" smtClean="0"/>
              <a:t>Dalam </a:t>
            </a:r>
            <a:r>
              <a:rPr lang="id-ID" dirty="0"/>
              <a:t>aplikasi tersebut memuat informasi lengkap, antara lain mengenai jenis dan jumlah asuransi yang diinginkan, premi yang dibayarkan, dan informasi lainnya mengenai timbulnya kerugian. Informasi ini bagi perusahaan asuransi digunakan terutama untuk tujuan underwriting dan identifikasi. </a:t>
            </a:r>
            <a:endParaRPr lang="id-ID" dirty="0" smtClean="0"/>
          </a:p>
          <a:p>
            <a:pPr marL="365125" indent="-365125" algn="just">
              <a:buFont typeface="Wingdings" panose="05000000000000000000" pitchFamily="2" charset="2"/>
              <a:buChar char="§"/>
            </a:pPr>
            <a:r>
              <a:rPr lang="id-ID" dirty="0" smtClean="0"/>
              <a:t>Di </a:t>
            </a:r>
            <a:r>
              <a:rPr lang="id-ID" dirty="0"/>
              <a:t>samping dokumen aplikasi juga dikenal binder, yaitu kontrak sementara sebelum polis asuransi diterbitkan. Kontrak ini dapat berupa lisan ataupun tertulis. </a:t>
            </a:r>
            <a:endParaRPr lang="id-ID" dirty="0" smtClean="0"/>
          </a:p>
          <a:p>
            <a:pPr marL="365125" indent="-365125" algn="just">
              <a:buFont typeface="Wingdings" panose="05000000000000000000" pitchFamily="2" charset="2"/>
              <a:buChar char="§"/>
            </a:pPr>
            <a:r>
              <a:rPr lang="id-ID" dirty="0" smtClean="0"/>
              <a:t>Dalam </a:t>
            </a:r>
            <a:r>
              <a:rPr lang="id-ID" dirty="0"/>
              <a:t>praktiknya, kontrak yang tidak tertulis sulit untuk dibuktikan keberadaannya. Namun biasanya binder ini dibuat sebelum diterbitkannya polis oleh perusahaan </a:t>
            </a:r>
            <a:r>
              <a:rPr lang="id-ID" dirty="0" smtClean="0"/>
              <a:t>asuransi.</a:t>
            </a:r>
          </a:p>
          <a:p>
            <a:pPr marL="365125" indent="-365125" algn="just">
              <a:buFont typeface="Wingdings" panose="05000000000000000000" pitchFamily="2" charset="2"/>
              <a:buChar char="§"/>
            </a:pPr>
            <a:r>
              <a:rPr lang="id-ID" dirty="0" smtClean="0"/>
              <a:t>Kontrak </a:t>
            </a:r>
            <a:r>
              <a:rPr lang="id-ID" dirty="0"/>
              <a:t>asuransi yang dinyatakan dalam bentuk polis pada umumnya terdiri atas 4 (empat) bagian terpisah yang sering disingkat dengan DICE, yaitu:</a:t>
            </a:r>
          </a:p>
          <a:p>
            <a:pPr marL="552450" indent="-187325">
              <a:buBlip>
                <a:blip r:embed="rId2"/>
              </a:buBlip>
            </a:pPr>
            <a:r>
              <a:rPr lang="id-ID" dirty="0"/>
              <a:t>- </a:t>
            </a:r>
            <a:r>
              <a:rPr lang="id-ID" b="1" dirty="0"/>
              <a:t>D</a:t>
            </a:r>
            <a:r>
              <a:rPr lang="id-ID" dirty="0"/>
              <a:t>eclarations.</a:t>
            </a:r>
          </a:p>
          <a:p>
            <a:pPr marL="552450" indent="-187325">
              <a:buBlip>
                <a:blip r:embed="rId2"/>
              </a:buBlip>
            </a:pPr>
            <a:r>
              <a:rPr lang="id-ID" dirty="0"/>
              <a:t>- </a:t>
            </a:r>
            <a:r>
              <a:rPr lang="id-ID" b="1" dirty="0"/>
              <a:t>I</a:t>
            </a:r>
            <a:r>
              <a:rPr lang="id-ID" dirty="0"/>
              <a:t>nsuring agreements. </a:t>
            </a:r>
          </a:p>
          <a:p>
            <a:pPr marL="552450" indent="-187325">
              <a:buBlip>
                <a:blip r:embed="rId2"/>
              </a:buBlip>
            </a:pPr>
            <a:r>
              <a:rPr lang="id-ID" dirty="0"/>
              <a:t>- </a:t>
            </a:r>
            <a:r>
              <a:rPr lang="id-ID" b="1" dirty="0"/>
              <a:t>C</a:t>
            </a:r>
            <a:r>
              <a:rPr lang="id-ID" dirty="0"/>
              <a:t>onditions.</a:t>
            </a:r>
          </a:p>
          <a:p>
            <a:pPr marL="552450" indent="-187325">
              <a:buBlip>
                <a:blip r:embed="rId2"/>
              </a:buBlip>
            </a:pPr>
            <a:r>
              <a:rPr lang="id-ID" dirty="0"/>
              <a:t>- </a:t>
            </a:r>
            <a:r>
              <a:rPr lang="id-ID" b="1" dirty="0"/>
              <a:t>E</a:t>
            </a:r>
            <a:r>
              <a:rPr lang="id-ID" dirty="0"/>
              <a:t>xclusions</a:t>
            </a:r>
            <a:r>
              <a:rPr lang="id-ID" dirty="0" smtClean="0"/>
              <a:t>.</a:t>
            </a:r>
            <a:endParaRPr lang="id-ID" dirty="0"/>
          </a:p>
        </p:txBody>
      </p:sp>
    </p:spTree>
    <p:extLst>
      <p:ext uri="{BB962C8B-B14F-4D97-AF65-F5344CB8AC3E}">
        <p14:creationId xmlns:p14="http://schemas.microsoft.com/office/powerpoint/2010/main" val="387627757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8136904" cy="6095286"/>
          </a:xfrm>
          <a:prstGeom prst="roundRect">
            <a:avLst/>
          </a:prstGeom>
          <a:noFill/>
          <a:ln>
            <a:solidFill>
              <a:srgbClr val="FFFF00"/>
            </a:solidFill>
          </a:ln>
        </p:spPr>
        <p:txBody>
          <a:bodyPr wrap="square" rtlCol="0">
            <a:spAutoFit/>
          </a:bodyPr>
          <a:lstStyle/>
          <a:p>
            <a:r>
              <a:rPr lang="id-ID" sz="2200" b="1" dirty="0" smtClean="0">
                <a:solidFill>
                  <a:srgbClr val="FF00FF"/>
                </a:solidFill>
              </a:rPr>
              <a:t>DECLARATIONS</a:t>
            </a:r>
            <a:endParaRPr lang="id-ID" sz="2200" dirty="0">
              <a:solidFill>
                <a:srgbClr val="FF00FF"/>
              </a:solidFill>
            </a:endParaRPr>
          </a:p>
          <a:p>
            <a:endParaRPr lang="id-ID" sz="2200" dirty="0" smtClean="0"/>
          </a:p>
          <a:p>
            <a:pPr marL="342900" indent="-342900" algn="just">
              <a:buFont typeface="Wingdings" panose="05000000000000000000" pitchFamily="2" charset="2"/>
              <a:buChar char="§"/>
            </a:pPr>
            <a:r>
              <a:rPr lang="id-ID" sz="2200" dirty="0" smtClean="0"/>
              <a:t>Declaration </a:t>
            </a:r>
            <a:r>
              <a:rPr lang="id-ID" sz="2200" dirty="0"/>
              <a:t>atau deklarasi merupakan suatu pernyataan yang bersifat informasi mengenai risiko yang akan diasuransikan dan digunakan sebagai dasar untuk menetapkan premi dan penerbitan </a:t>
            </a:r>
            <a:r>
              <a:rPr lang="id-ID" sz="2200" dirty="0" smtClean="0"/>
              <a:t>polis.</a:t>
            </a:r>
          </a:p>
          <a:p>
            <a:pPr marL="342900" indent="-342900" algn="just">
              <a:buFont typeface="Wingdings" panose="05000000000000000000" pitchFamily="2" charset="2"/>
              <a:buChar char="§"/>
            </a:pPr>
            <a:r>
              <a:rPr lang="id-ID" sz="2200" dirty="0" smtClean="0"/>
              <a:t>Halaman </a:t>
            </a:r>
            <a:r>
              <a:rPr lang="id-ID" sz="2200" dirty="0"/>
              <a:t>pertama dari suatu polis disebut halaman deklarasi atau sering disingkat dengan "Dec Sheet" saja. Deklarasi tersebut menerangkan hal-hal </a:t>
            </a:r>
            <a:r>
              <a:rPr lang="id-ID" sz="2200" dirty="0" smtClean="0"/>
              <a:t>mengenai  : </a:t>
            </a:r>
            <a:endParaRPr lang="id-ID" sz="2200" dirty="0"/>
          </a:p>
          <a:p>
            <a:pPr marL="717550" indent="-352425"/>
            <a:r>
              <a:rPr lang="id-ID" sz="2200" dirty="0"/>
              <a:t>a. </a:t>
            </a:r>
            <a:r>
              <a:rPr lang="id-ID" sz="2200" dirty="0" smtClean="0"/>
              <a:t>	perusahaan </a:t>
            </a:r>
            <a:r>
              <a:rPr lang="id-ID" sz="2200" dirty="0"/>
              <a:t>asuransi yang bersangkutan sebagai penanggung; </a:t>
            </a:r>
          </a:p>
          <a:p>
            <a:pPr marL="717550" indent="-352425"/>
            <a:r>
              <a:rPr lang="id-ID" sz="2200" dirty="0"/>
              <a:t>b. </a:t>
            </a:r>
            <a:r>
              <a:rPr lang="id-ID" sz="2200" dirty="0" smtClean="0"/>
              <a:t>	siapa </a:t>
            </a:r>
            <a:r>
              <a:rPr lang="id-ID" sz="2200" dirty="0"/>
              <a:t>yang ditanggung</a:t>
            </a:r>
            <a:r>
              <a:rPr lang="id-ID" sz="2200" dirty="0" smtClean="0"/>
              <a:t>;</a:t>
            </a:r>
            <a:endParaRPr lang="id-ID" sz="2200" dirty="0"/>
          </a:p>
          <a:p>
            <a:pPr marL="717550" indent="-352425"/>
            <a:r>
              <a:rPr lang="id-ID" sz="2200" dirty="0"/>
              <a:t>c. </a:t>
            </a:r>
            <a:r>
              <a:rPr lang="id-ID" sz="2200" dirty="0" smtClean="0"/>
              <a:t>	apa </a:t>
            </a:r>
            <a:r>
              <a:rPr lang="id-ID" sz="2200" dirty="0"/>
              <a:t>yang ditanggung (termasuk lokasi terjadinya risiko);</a:t>
            </a:r>
          </a:p>
          <a:p>
            <a:pPr marL="717550" indent="-352425"/>
            <a:r>
              <a:rPr lang="pt-BR" sz="2200" dirty="0"/>
              <a:t>d. </a:t>
            </a:r>
            <a:r>
              <a:rPr lang="id-ID" sz="2200" dirty="0" smtClean="0"/>
              <a:t>	</a:t>
            </a:r>
            <a:r>
              <a:rPr lang="pt-BR" sz="2200" dirty="0" smtClean="0"/>
              <a:t>untuk </a:t>
            </a:r>
            <a:r>
              <a:rPr lang="pt-BR" sz="2200" dirty="0"/>
              <a:t>berapa lama jangka waktu pertanggungan;</a:t>
            </a:r>
            <a:endParaRPr lang="id-ID" sz="2200" dirty="0"/>
          </a:p>
          <a:p>
            <a:pPr marL="717550" indent="-352425"/>
            <a:r>
              <a:rPr lang="id-ID" sz="2200" dirty="0"/>
              <a:t>e. </a:t>
            </a:r>
            <a:r>
              <a:rPr lang="id-ID" sz="2200" dirty="0" smtClean="0"/>
              <a:t>	jenis </a:t>
            </a:r>
            <a:r>
              <a:rPr lang="id-ID" sz="2200" dirty="0"/>
              <a:t>bisnis;</a:t>
            </a:r>
          </a:p>
          <a:p>
            <a:pPr marL="717550" indent="-352425"/>
            <a:r>
              <a:rPr lang="id-ID" sz="2200" dirty="0"/>
              <a:t>f. </a:t>
            </a:r>
            <a:r>
              <a:rPr lang="id-ID" sz="2200" dirty="0" smtClean="0"/>
              <a:t>	berapa </a:t>
            </a:r>
            <a:r>
              <a:rPr lang="id-ID" sz="2200" dirty="0"/>
              <a:t>banyak yang dipertanggungkan;</a:t>
            </a:r>
          </a:p>
          <a:p>
            <a:pPr marL="717550" indent="-352425"/>
            <a:r>
              <a:rPr lang="id-ID" sz="2200" dirty="0"/>
              <a:t>g. </a:t>
            </a:r>
            <a:r>
              <a:rPr lang="id-ID" sz="2200" dirty="0" smtClean="0"/>
              <a:t>	berapa </a:t>
            </a:r>
            <a:r>
              <a:rPr lang="id-ID" sz="2200" dirty="0"/>
              <a:t>besar preminya</a:t>
            </a:r>
            <a:r>
              <a:rPr lang="id-ID" sz="2200" dirty="0" smtClean="0"/>
              <a:t>.</a:t>
            </a:r>
            <a:endParaRPr lang="id-ID" sz="2200" dirty="0"/>
          </a:p>
        </p:txBody>
      </p:sp>
    </p:spTree>
    <p:extLst>
      <p:ext uri="{BB962C8B-B14F-4D97-AF65-F5344CB8AC3E}">
        <p14:creationId xmlns:p14="http://schemas.microsoft.com/office/powerpoint/2010/main" val="54341242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7992888" cy="5312093"/>
          </a:xfrm>
          <a:prstGeom prst="roundRect">
            <a:avLst/>
          </a:prstGeom>
          <a:noFill/>
          <a:ln>
            <a:solidFill>
              <a:srgbClr val="FFFF00"/>
            </a:solidFill>
          </a:ln>
        </p:spPr>
        <p:txBody>
          <a:bodyPr wrap="square" rtlCol="0">
            <a:spAutoFit/>
          </a:bodyPr>
          <a:lstStyle/>
          <a:p>
            <a:pPr algn="just"/>
            <a:r>
              <a:rPr lang="id-ID" b="1" dirty="0">
                <a:solidFill>
                  <a:srgbClr val="FF00FF"/>
                </a:solidFill>
              </a:rPr>
              <a:t>InsuringAgreement.</a:t>
            </a:r>
            <a:r>
              <a:rPr lang="id-ID" dirty="0">
                <a:solidFill>
                  <a:srgbClr val="FF00FF"/>
                </a:solidFill>
              </a:rPr>
              <a:t> </a:t>
            </a:r>
          </a:p>
          <a:p>
            <a:pPr algn="just"/>
            <a:r>
              <a:rPr lang="id-ID" dirty="0"/>
              <a:t>Insuring agreement adalah perjanjian pertanggungan yang merupakan bagian yang mengatur ketentuan kedua pihak, tertanggung dan penanggung.</a:t>
            </a:r>
          </a:p>
          <a:p>
            <a:pPr algn="just"/>
            <a:r>
              <a:rPr lang="id-ID" dirty="0"/>
              <a:t> </a:t>
            </a:r>
          </a:p>
          <a:p>
            <a:pPr algn="just"/>
            <a:r>
              <a:rPr lang="id-ID" b="1" dirty="0">
                <a:solidFill>
                  <a:srgbClr val="FF9900"/>
                </a:solidFill>
              </a:rPr>
              <a:t>Conditions.</a:t>
            </a:r>
            <a:r>
              <a:rPr lang="id-ID" dirty="0">
                <a:solidFill>
                  <a:srgbClr val="FF9900"/>
                </a:solidFill>
              </a:rPr>
              <a:t> </a:t>
            </a:r>
          </a:p>
          <a:p>
            <a:pPr algn="just"/>
            <a:r>
              <a:rPr lang="id-ID" dirty="0"/>
              <a:t>Bagian ini mengatur ketentuan kedua pihak, tertanggung dan penanggtmg, dalam menyetujui untuk melakukan pemeriksaan atas suatu kejadian. Misalnya, pemegang polis harus memberitahukan perusahaan asuransi segera setelah terjadinya suatu kerugian. Atau dapat juga diatur bahwa perusahaan asuransi memiliki hak untuk memeriksa barang yang dipertanggungkan sewaktu-waktu. Atau ketentuan lain, misalnya si tertanggung harus menyerahkan bukti laporan tertulis kerugian dalam waktu 30 hari.</a:t>
            </a:r>
          </a:p>
          <a:p>
            <a:pPr algn="just"/>
            <a:r>
              <a:rPr lang="id-ID" dirty="0"/>
              <a:t> </a:t>
            </a:r>
          </a:p>
          <a:p>
            <a:pPr algn="just"/>
            <a:r>
              <a:rPr lang="id-ID" b="1" dirty="0">
                <a:solidFill>
                  <a:srgbClr val="FFFF00"/>
                </a:solidFill>
              </a:rPr>
              <a:t>Exclusions atau pengecualian</a:t>
            </a:r>
            <a:r>
              <a:rPr lang="id-ID" dirty="0"/>
              <a:t>. </a:t>
            </a:r>
          </a:p>
          <a:p>
            <a:pPr algn="just"/>
            <a:r>
              <a:rPr lang="id-ID" dirty="0"/>
              <a:t>Pada bagian ini harus disebutkan dengan jelas bentuk peril apa saja yang tidak ditutup atau di luar penutupan pertanggungan. Bagian polis yang menyatakan hal­hal tersebut dinamakan exclusions</a:t>
            </a:r>
            <a:r>
              <a:rPr lang="id-ID" dirty="0" smtClean="0"/>
              <a:t>.</a:t>
            </a:r>
            <a:endParaRPr lang="id-ID" dirty="0"/>
          </a:p>
        </p:txBody>
      </p:sp>
    </p:spTree>
    <p:extLst>
      <p:ext uri="{BB962C8B-B14F-4D97-AF65-F5344CB8AC3E}">
        <p14:creationId xmlns:p14="http://schemas.microsoft.com/office/powerpoint/2010/main" val="284884529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620688"/>
            <a:ext cx="7704856" cy="4188381"/>
          </a:xfrm>
          <a:prstGeom prst="roundRect">
            <a:avLst/>
          </a:prstGeom>
          <a:noFill/>
          <a:ln>
            <a:solidFill>
              <a:srgbClr val="FFFF00"/>
            </a:solidFill>
          </a:ln>
        </p:spPr>
        <p:txBody>
          <a:bodyPr wrap="square" rtlCol="0">
            <a:spAutoFit/>
          </a:bodyPr>
          <a:lstStyle/>
          <a:p>
            <a:pPr algn="just"/>
            <a:r>
              <a:rPr lang="id-ID" sz="2400" b="1" dirty="0" smtClean="0">
                <a:solidFill>
                  <a:srgbClr val="FFFF00"/>
                </a:solidFill>
              </a:rPr>
              <a:t>ASPEK HUKUM KONTRAK</a:t>
            </a:r>
            <a:endParaRPr lang="id-ID" sz="2400" b="1" dirty="0">
              <a:solidFill>
                <a:srgbClr val="FFFF00"/>
              </a:solidFill>
            </a:endParaRPr>
          </a:p>
          <a:p>
            <a:pPr algn="just"/>
            <a:endParaRPr lang="id-ID" sz="2400" dirty="0" smtClean="0"/>
          </a:p>
          <a:p>
            <a:pPr algn="just"/>
            <a:r>
              <a:rPr lang="pt-BR" sz="2400" dirty="0" smtClean="0"/>
              <a:t>Karena </a:t>
            </a:r>
            <a:r>
              <a:rPr lang="pt-BR" sz="2400" dirty="0"/>
              <a:t>asuransi pada prinsipnya merupakan suatu kontrak hukum, ada beberapa ketentuan yang mempengaruhi suatu kontrak. Beberapa di antaranya </a:t>
            </a:r>
            <a:r>
              <a:rPr lang="pt-BR" sz="2400" dirty="0" smtClean="0"/>
              <a:t>adalah</a:t>
            </a:r>
            <a:r>
              <a:rPr lang="id-ID" sz="2400" dirty="0" smtClean="0"/>
              <a:t> </a:t>
            </a:r>
            <a:r>
              <a:rPr lang="pt-BR" sz="2400" dirty="0" smtClean="0"/>
              <a:t>:</a:t>
            </a:r>
            <a:endParaRPr lang="id-ID" sz="2400" dirty="0" smtClean="0"/>
          </a:p>
          <a:p>
            <a:pPr algn="just"/>
            <a:endParaRPr lang="id-ID" sz="2400" dirty="0"/>
          </a:p>
          <a:p>
            <a:pPr marL="365125" indent="-365125" algn="just"/>
            <a:r>
              <a:rPr lang="pt-BR" sz="2400" dirty="0"/>
              <a:t>a. </a:t>
            </a:r>
            <a:r>
              <a:rPr lang="id-ID" sz="2400" dirty="0" smtClean="0"/>
              <a:t>	</a:t>
            </a:r>
            <a:r>
              <a:rPr lang="pt-BR" sz="2400" dirty="0" smtClean="0"/>
              <a:t>Warranties</a:t>
            </a:r>
            <a:endParaRPr lang="id-ID" sz="2400" dirty="0"/>
          </a:p>
          <a:p>
            <a:pPr marL="365125" indent="-365125" algn="just"/>
            <a:r>
              <a:rPr lang="pt-BR" sz="2400" dirty="0"/>
              <a:t>b. </a:t>
            </a:r>
            <a:r>
              <a:rPr lang="id-ID" sz="2400" dirty="0" smtClean="0"/>
              <a:t>	</a:t>
            </a:r>
            <a:r>
              <a:rPr lang="pt-BR" sz="2400" dirty="0" smtClean="0"/>
              <a:t>Representations</a:t>
            </a:r>
            <a:endParaRPr lang="id-ID" sz="2400" dirty="0"/>
          </a:p>
          <a:p>
            <a:pPr marL="365125" indent="-365125" algn="just"/>
            <a:r>
              <a:rPr lang="pt-BR" sz="2400" dirty="0"/>
              <a:t>c. </a:t>
            </a:r>
            <a:r>
              <a:rPr lang="id-ID" sz="2400" dirty="0" smtClean="0"/>
              <a:t>	</a:t>
            </a:r>
            <a:r>
              <a:rPr lang="pt-BR" sz="2400" dirty="0" smtClean="0"/>
              <a:t>Concealment</a:t>
            </a:r>
            <a:endParaRPr lang="id-ID" sz="2400" dirty="0"/>
          </a:p>
          <a:p>
            <a:pPr marL="365125" indent="-365125" algn="just"/>
            <a:r>
              <a:rPr lang="pt-BR" sz="2400" dirty="0"/>
              <a:t>d. </a:t>
            </a:r>
            <a:r>
              <a:rPr lang="id-ID" sz="2400" dirty="0" smtClean="0"/>
              <a:t>	</a:t>
            </a:r>
            <a:r>
              <a:rPr lang="pt-BR" sz="2400" dirty="0" smtClean="0"/>
              <a:t>Fraud</a:t>
            </a:r>
            <a:endParaRPr lang="id-ID" sz="2400" dirty="0"/>
          </a:p>
        </p:txBody>
      </p:sp>
    </p:spTree>
    <p:extLst>
      <p:ext uri="{BB962C8B-B14F-4D97-AF65-F5344CB8AC3E}">
        <p14:creationId xmlns:p14="http://schemas.microsoft.com/office/powerpoint/2010/main" val="357501630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7384"/>
            <a:ext cx="8568952" cy="7218998"/>
          </a:xfrm>
          <a:prstGeom prst="roundRect">
            <a:avLst/>
          </a:prstGeom>
          <a:noFill/>
          <a:ln>
            <a:solidFill>
              <a:srgbClr val="FFFF00"/>
            </a:solidFill>
          </a:ln>
        </p:spPr>
        <p:txBody>
          <a:bodyPr wrap="square" rtlCol="0">
            <a:spAutoFit/>
          </a:bodyPr>
          <a:lstStyle/>
          <a:p>
            <a:r>
              <a:rPr lang="pt-BR" sz="2200" b="1" dirty="0">
                <a:solidFill>
                  <a:srgbClr val="FF9900"/>
                </a:solidFill>
              </a:rPr>
              <a:t>Warranties. </a:t>
            </a:r>
            <a:endParaRPr lang="id-ID" sz="2200" b="1" dirty="0">
              <a:solidFill>
                <a:srgbClr val="FF9900"/>
              </a:solidFill>
            </a:endParaRPr>
          </a:p>
          <a:p>
            <a:endParaRPr lang="id-ID" sz="2200" dirty="0" smtClean="0"/>
          </a:p>
          <a:p>
            <a:pPr marL="342900" indent="-342900" algn="just">
              <a:buFont typeface="Wingdings" panose="05000000000000000000" pitchFamily="2" charset="2"/>
              <a:buChar char="§"/>
            </a:pPr>
            <a:r>
              <a:rPr lang="pt-BR" sz="2200" dirty="0" smtClean="0"/>
              <a:t>Warranty </a:t>
            </a:r>
            <a:r>
              <a:rPr lang="pt-BR" sz="2200" dirty="0"/>
              <a:t>adalah suatu ketentuan khusus atau pernyataan di dalam polis yang ber­kaitan dengan sifat risiko. </a:t>
            </a:r>
            <a:endParaRPr lang="id-ID" sz="2200" dirty="0" smtClean="0"/>
          </a:p>
          <a:p>
            <a:pPr marL="342900" indent="-342900" algn="just">
              <a:buFont typeface="Wingdings" panose="05000000000000000000" pitchFamily="2" charset="2"/>
              <a:buChar char="§"/>
            </a:pPr>
            <a:r>
              <a:rPr lang="pt-BR" sz="2200" dirty="0" smtClean="0"/>
              <a:t>Contoh</a:t>
            </a:r>
            <a:r>
              <a:rPr lang="pt-BR" sz="2200" dirty="0"/>
              <a:t>, suatu </a:t>
            </a:r>
            <a:r>
              <a:rPr lang="pt-BR" sz="2200" dirty="0" smtClean="0"/>
              <a:t>pol</a:t>
            </a:r>
            <a:r>
              <a:rPr lang="id-ID" sz="2200" dirty="0" smtClean="0"/>
              <a:t>i</a:t>
            </a:r>
            <a:r>
              <a:rPr lang="pt-BR" sz="2200" dirty="0" smtClean="0"/>
              <a:t>s </a:t>
            </a:r>
            <a:r>
              <a:rPr lang="pt-BR" sz="2200" dirty="0"/>
              <a:t>mungkin berisi suatu warranty atau janji yang menyatakan bahwa tertanggung tidak akan meninggalkan atau membiarkan kosong rumah yang dipertanggungkan lebih dari 30 hari. </a:t>
            </a:r>
            <a:endParaRPr lang="id-ID" sz="2200" dirty="0" smtClean="0"/>
          </a:p>
          <a:p>
            <a:pPr marL="342900" indent="-342900" algn="just">
              <a:buFont typeface="Wingdings" panose="05000000000000000000" pitchFamily="2" charset="2"/>
              <a:buChar char="§"/>
            </a:pPr>
            <a:r>
              <a:rPr lang="pt-BR" sz="2200" dirty="0" smtClean="0"/>
              <a:t>Hal </a:t>
            </a:r>
            <a:r>
              <a:rPr lang="pt-BR" sz="2200" dirty="0"/>
              <a:t>ini dimaksudkan untuk memberi keyakinan perusahaan asuransi bahwa sangat kecil kesempatan tidak terdeteksinya kesalahan terjadinya pencurian, atau kemungkinan pengrusakan yang menyebabkan suatu kerugian. </a:t>
            </a:r>
            <a:endParaRPr lang="id-ID" sz="2200" dirty="0" smtClean="0"/>
          </a:p>
          <a:p>
            <a:pPr marL="342900" indent="-342900" algn="just">
              <a:buFont typeface="Wingdings" panose="05000000000000000000" pitchFamily="2" charset="2"/>
              <a:buChar char="§"/>
            </a:pPr>
            <a:r>
              <a:rPr lang="pt-BR" sz="2200" dirty="0" smtClean="0"/>
              <a:t>Jika </a:t>
            </a:r>
            <a:r>
              <a:rPr lang="pt-BR" sz="2200" dirty="0"/>
              <a:t>tertanggung pindah ke tempat lain dengan meninggalkan dan membiarkan rumahnya tidak ditempati selama 6 (enam) bulan misalnya, berarti perusahaan asuransi menanggung risiko lebih besar daripada yang disepakati. </a:t>
            </a:r>
            <a:endParaRPr lang="id-ID" sz="2200" dirty="0" smtClean="0"/>
          </a:p>
          <a:p>
            <a:pPr marL="342900" indent="-342900" algn="just">
              <a:buFont typeface="Wingdings" panose="05000000000000000000" pitchFamily="2" charset="2"/>
              <a:buChar char="§"/>
            </a:pPr>
            <a:r>
              <a:rPr lang="pt-BR" sz="2200" dirty="0" smtClean="0"/>
              <a:t>Dengan </a:t>
            </a:r>
            <a:r>
              <a:rPr lang="pt-BR" sz="2200" dirty="0"/>
              <a:t>demi­kian, kontrak asuransi dapat secara hukum dinyatakan tidak valid apabila suatu warranty nyata­nyata dilanggar oleh tertanggung</a:t>
            </a:r>
            <a:r>
              <a:rPr lang="pt-BR" sz="2200" dirty="0" smtClean="0"/>
              <a:t>.</a:t>
            </a:r>
            <a:endParaRPr lang="id-ID" sz="2200" dirty="0"/>
          </a:p>
        </p:txBody>
      </p:sp>
    </p:spTree>
    <p:extLst>
      <p:ext uri="{BB962C8B-B14F-4D97-AF65-F5344CB8AC3E}">
        <p14:creationId xmlns:p14="http://schemas.microsoft.com/office/powerpoint/2010/main" val="123912916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476672"/>
            <a:ext cx="7920880" cy="4597003"/>
          </a:xfrm>
          <a:prstGeom prst="roundRect">
            <a:avLst/>
          </a:prstGeom>
          <a:noFill/>
          <a:ln>
            <a:solidFill>
              <a:srgbClr val="FFFF00"/>
            </a:solidFill>
          </a:ln>
        </p:spPr>
        <p:txBody>
          <a:bodyPr wrap="square" rtlCol="0">
            <a:spAutoFit/>
          </a:bodyPr>
          <a:lstStyle/>
          <a:p>
            <a:pPr algn="just"/>
            <a:r>
              <a:rPr lang="pt-BR" sz="2400" b="1" dirty="0">
                <a:solidFill>
                  <a:srgbClr val="FF9900"/>
                </a:solidFill>
              </a:rPr>
              <a:t>Contoh </a:t>
            </a:r>
            <a:r>
              <a:rPr lang="pt-BR" sz="2400" b="1" dirty="0" smtClean="0">
                <a:solidFill>
                  <a:srgbClr val="FF9900"/>
                </a:solidFill>
              </a:rPr>
              <a:t>warranty</a:t>
            </a:r>
            <a:endParaRPr lang="id-ID" sz="2400" b="1" dirty="0" smtClean="0">
              <a:solidFill>
                <a:srgbClr val="FF9900"/>
              </a:solidFill>
            </a:endParaRPr>
          </a:p>
          <a:p>
            <a:pPr algn="just"/>
            <a:endParaRPr lang="id-ID" sz="2400" dirty="0"/>
          </a:p>
          <a:p>
            <a:pPr marL="457200" indent="-457200" algn="just">
              <a:buAutoNum type="alphaLcPeriod"/>
            </a:pPr>
            <a:r>
              <a:rPr lang="pt-BR" sz="2400" dirty="0" smtClean="0"/>
              <a:t>Polis </a:t>
            </a:r>
            <a:r>
              <a:rPr lang="pt-BR" sz="2400" dirty="0"/>
              <a:t>asuransi berisi suatu pernyataan bahwa pemilik polis berjanji merawat suatu sistem deteksi kebakaran dalam gedung yang ia asuransikan</a:t>
            </a:r>
            <a:r>
              <a:rPr lang="pt-BR" sz="2400" dirty="0" smtClean="0"/>
              <a:t>.</a:t>
            </a:r>
            <a:endParaRPr lang="id-ID" sz="2400" dirty="0" smtClean="0"/>
          </a:p>
          <a:p>
            <a:pPr algn="just"/>
            <a:endParaRPr lang="id-ID" sz="2400" dirty="0"/>
          </a:p>
          <a:p>
            <a:pPr marL="365125" indent="-365125" algn="just"/>
            <a:r>
              <a:rPr lang="pt-BR" sz="2400" dirty="0"/>
              <a:t>b. </a:t>
            </a:r>
            <a:r>
              <a:rPr lang="id-ID" sz="2400" dirty="0"/>
              <a:t>	</a:t>
            </a:r>
            <a:r>
              <a:rPr lang="pt-BR" sz="2400" dirty="0"/>
              <a:t>Polis asuransi kapal tunda/penarik memuat pernyataan bahwa kapal tersebut dalam keadaan laik laut dan tidak akan digunakan untuk memuat kargo yang sifatnya berbahaya.</a:t>
            </a:r>
            <a:endParaRPr lang="id-ID" sz="2400" dirty="0"/>
          </a:p>
          <a:p>
            <a:pPr algn="just"/>
            <a:endParaRPr lang="id-ID" sz="2400" dirty="0"/>
          </a:p>
        </p:txBody>
      </p:sp>
    </p:spTree>
    <p:extLst>
      <p:ext uri="{BB962C8B-B14F-4D97-AF65-F5344CB8AC3E}">
        <p14:creationId xmlns:p14="http://schemas.microsoft.com/office/powerpoint/2010/main" val="37207030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8032" y="188640"/>
            <a:ext cx="8460432" cy="6572012"/>
          </a:xfrm>
          <a:prstGeom prst="roundRect">
            <a:avLst/>
          </a:prstGeom>
          <a:noFill/>
          <a:ln>
            <a:solidFill>
              <a:srgbClr val="FFFF00"/>
            </a:solidFill>
          </a:ln>
        </p:spPr>
        <p:txBody>
          <a:bodyPr wrap="square" rtlCol="0">
            <a:spAutoFit/>
          </a:bodyPr>
          <a:lstStyle/>
          <a:p>
            <a:pPr algn="just"/>
            <a:r>
              <a:rPr lang="id-ID" sz="2000" b="1" dirty="0">
                <a:solidFill>
                  <a:srgbClr val="FF9900"/>
                </a:solidFill>
              </a:rPr>
              <a:t>Representations. </a:t>
            </a:r>
          </a:p>
          <a:p>
            <a:pPr algn="just"/>
            <a:endParaRPr lang="id-ID" sz="2000" dirty="0" smtClean="0"/>
          </a:p>
          <a:p>
            <a:pPr marL="342900" indent="-342900" algn="just">
              <a:buFont typeface="Wingdings" panose="05000000000000000000" pitchFamily="2" charset="2"/>
              <a:buChar char="§"/>
            </a:pPr>
            <a:r>
              <a:rPr lang="id-ID" sz="2000" dirty="0" smtClean="0"/>
              <a:t>Warranty </a:t>
            </a:r>
            <a:r>
              <a:rPr lang="id-ID" sz="2000" dirty="0"/>
              <a:t>seperti disebutkan di atas merupakan pernyataan bagian dalam polis itu sendiri. </a:t>
            </a:r>
            <a:endParaRPr lang="id-ID" sz="2000" dirty="0" smtClean="0"/>
          </a:p>
          <a:p>
            <a:pPr marL="342900" indent="-342900" algn="just">
              <a:buFont typeface="Wingdings" panose="05000000000000000000" pitchFamily="2" charset="2"/>
              <a:buChar char="§"/>
            </a:pPr>
            <a:r>
              <a:rPr lang="id-ID" sz="2000" dirty="0" smtClean="0"/>
              <a:t>Karena </a:t>
            </a:r>
            <a:r>
              <a:rPr lang="id-ID" sz="2000" dirty="0"/>
              <a:t>Warranty merupakan bagian dari kontrak hukum atau polis, maka warranty merupakan suatu kepastian, pernyataan yang harus diakui dan dapat dibuktikan. </a:t>
            </a:r>
            <a:endParaRPr lang="id-ID" sz="2000" dirty="0" smtClean="0"/>
          </a:p>
          <a:p>
            <a:pPr marL="342900" indent="-342900" algn="just">
              <a:buFont typeface="Wingdings" panose="05000000000000000000" pitchFamily="2" charset="2"/>
              <a:buChar char="§"/>
            </a:pPr>
            <a:r>
              <a:rPr lang="id-ID" sz="2000" dirty="0" smtClean="0"/>
              <a:t>Sedangkan </a:t>
            </a:r>
            <a:r>
              <a:rPr lang="id-ID" sz="2000" dirty="0"/>
              <a:t>ketentuan mengenai representations dapat dikatakan lebih lunak. </a:t>
            </a:r>
            <a:endParaRPr lang="id-ID" sz="2000" dirty="0" smtClean="0"/>
          </a:p>
          <a:p>
            <a:pPr marL="342900" indent="-342900" algn="just">
              <a:buFont typeface="Wingdings" panose="05000000000000000000" pitchFamily="2" charset="2"/>
              <a:buChar char="§"/>
            </a:pPr>
            <a:r>
              <a:rPr lang="id-ID" sz="2000" dirty="0" smtClean="0"/>
              <a:t>Representations </a:t>
            </a:r>
            <a:r>
              <a:rPr lang="id-ID" sz="2000" dirty="0"/>
              <a:t>pada prinsipnya adalah suatu masalah pendapat, opini atau keyakinan, yaitu tertanggung meyakini kebenaran pernyataan apakah hal tersebut dapat dibuktikan atau tidak. </a:t>
            </a:r>
            <a:endParaRPr lang="id-ID" sz="2000" dirty="0" smtClean="0"/>
          </a:p>
          <a:p>
            <a:pPr marL="342900" indent="-342900" algn="just">
              <a:buFont typeface="Wingdings" panose="05000000000000000000" pitchFamily="2" charset="2"/>
              <a:buChar char="§"/>
            </a:pPr>
            <a:r>
              <a:rPr lang="id-ID" sz="2000" dirty="0" smtClean="0"/>
              <a:t>Representations </a:t>
            </a:r>
            <a:r>
              <a:rPr lang="id-ID" sz="2000" dirty="0"/>
              <a:t>bukanlah suatu bagian dari polis sebagaimana halnya dengan warranty, tetapi hanyalah suatu pernyataan yang dibuat oleh tertanggung supaya memperoleh polis asuransi. </a:t>
            </a:r>
            <a:endParaRPr lang="id-ID" sz="2000" dirty="0" smtClean="0"/>
          </a:p>
          <a:p>
            <a:pPr marL="342900" indent="-342900" algn="just">
              <a:buFont typeface="Wingdings" panose="05000000000000000000" pitchFamily="2" charset="2"/>
              <a:buChar char="§"/>
            </a:pPr>
            <a:r>
              <a:rPr lang="id-ID" sz="2000" dirty="0" smtClean="0"/>
              <a:t>Dengan </a:t>
            </a:r>
            <a:r>
              <a:rPr lang="id-ID" sz="2000" dirty="0"/>
              <a:t>demikian, dapat dibedakan dengan jelas bahwa repre­sentations adalah suatu pernyataan yang dibuat untuk mendapatkan polis asuransi, sementara warranty adalah suatu pernyataan yang dibuat dan tertera dalam polis itu sendiri</a:t>
            </a:r>
            <a:r>
              <a:rPr lang="id-ID" sz="2000" dirty="0" smtClean="0"/>
              <a:t>.</a:t>
            </a:r>
            <a:endParaRPr lang="id-ID" sz="2000" dirty="0"/>
          </a:p>
        </p:txBody>
      </p:sp>
    </p:spTree>
    <p:extLst>
      <p:ext uri="{BB962C8B-B14F-4D97-AF65-F5344CB8AC3E}">
        <p14:creationId xmlns:p14="http://schemas.microsoft.com/office/powerpoint/2010/main" val="3423112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548680"/>
            <a:ext cx="8064896" cy="5720715"/>
          </a:xfrm>
          <a:prstGeom prst="roundRect">
            <a:avLst/>
          </a:prstGeom>
          <a:noFill/>
          <a:ln>
            <a:solidFill>
              <a:srgbClr val="FFFF00"/>
            </a:solidFill>
          </a:ln>
        </p:spPr>
        <p:txBody>
          <a:bodyPr wrap="square" rtlCol="0">
            <a:spAutoFit/>
          </a:bodyPr>
          <a:lstStyle/>
          <a:p>
            <a:pPr marL="365125" indent="-365125"/>
            <a:r>
              <a:rPr lang="id-ID" sz="2200" b="1" dirty="0">
                <a:solidFill>
                  <a:srgbClr val="FFFF00"/>
                </a:solidFill>
              </a:rPr>
              <a:t>a. 	Risiko Pribadi</a:t>
            </a:r>
          </a:p>
          <a:p>
            <a:endParaRPr lang="id-ID" sz="2200" dirty="0" smtClean="0"/>
          </a:p>
          <a:p>
            <a:pPr marL="708025" indent="-342900" algn="just">
              <a:buFont typeface="Wingdings" panose="05000000000000000000" pitchFamily="2" charset="2"/>
              <a:buChar char="§"/>
            </a:pPr>
            <a:r>
              <a:rPr lang="id-ID" sz="2200" dirty="0" smtClean="0"/>
              <a:t>Risiko </a:t>
            </a:r>
            <a:r>
              <a:rPr lang="id-ID" sz="2200" dirty="0"/>
              <a:t>pribadi atau personal risk adalah risiko yang mempengaruhi kapasitas atau kemampuan seseorang memperoleh keuntungan. </a:t>
            </a:r>
            <a:endParaRPr lang="id-ID" sz="2200" dirty="0" smtClean="0"/>
          </a:p>
          <a:p>
            <a:pPr marL="708025" indent="-342900" algn="just">
              <a:buFont typeface="Wingdings" panose="05000000000000000000" pitchFamily="2" charset="2"/>
              <a:buChar char="§"/>
            </a:pPr>
            <a:r>
              <a:rPr lang="id-ID" sz="2200" dirty="0" smtClean="0"/>
              <a:t>Contoh</a:t>
            </a:r>
            <a:r>
              <a:rPr lang="id-ID" sz="2200" dirty="0"/>
              <a:t>: risiko dirawat di rumah sakit akibat penyakit serius/kecelakaan di jalan atau pabrik sehingga menjadi cacat vang mengakibatkan berkurangnya atau hilangnya kapasitas seseorang. </a:t>
            </a:r>
            <a:endParaRPr lang="id-ID" sz="2200" dirty="0" smtClean="0"/>
          </a:p>
          <a:p>
            <a:pPr marL="708025" indent="-342900" algn="just">
              <a:buFont typeface="Wingdings" panose="05000000000000000000" pitchFamily="2" charset="2"/>
              <a:buChar char="§"/>
            </a:pPr>
            <a:r>
              <a:rPr lang="id-ID" sz="2200" dirty="0" smtClean="0"/>
              <a:t>Risiko </a:t>
            </a:r>
            <a:r>
              <a:rPr lang="id-ID" sz="2200" dirty="0"/>
              <a:t>yang mempengaruhi kemampuan seseorang mendapatkan keuntungan dapat disebabkan oleh:</a:t>
            </a:r>
          </a:p>
          <a:p>
            <a:pPr marL="1060450" lvl="0" indent="-342900">
              <a:buBlip>
                <a:blip r:embed="rId2"/>
              </a:buBlip>
            </a:pPr>
            <a:r>
              <a:rPr lang="id-ID" sz="2200" dirty="0"/>
              <a:t>mati muda; </a:t>
            </a:r>
          </a:p>
          <a:p>
            <a:pPr marL="1060450" lvl="0" indent="-342900">
              <a:buBlip>
                <a:blip r:embed="rId2"/>
              </a:buBlip>
            </a:pPr>
            <a:r>
              <a:rPr lang="id-ID" sz="2200" dirty="0"/>
              <a:t>uzur;</a:t>
            </a:r>
          </a:p>
          <a:p>
            <a:pPr marL="1060450" lvl="0" indent="-342900">
              <a:buBlip>
                <a:blip r:embed="rId2"/>
              </a:buBlip>
            </a:pPr>
            <a:r>
              <a:rPr lang="id-ID" sz="2200" dirty="0"/>
              <a:t>cacat fisik; dan</a:t>
            </a:r>
          </a:p>
          <a:p>
            <a:pPr marL="1060450" lvl="0" indent="-342900">
              <a:buBlip>
                <a:blip r:embed="rId2"/>
              </a:buBlip>
            </a:pPr>
            <a:r>
              <a:rPr lang="id-ID" sz="2200" dirty="0"/>
              <a:t>kehilangan pekerjaan</a:t>
            </a:r>
            <a:r>
              <a:rPr lang="id-ID" sz="2200" dirty="0" smtClean="0"/>
              <a:t>.</a:t>
            </a:r>
            <a:endParaRPr lang="id-ID" sz="2200" dirty="0"/>
          </a:p>
        </p:txBody>
      </p:sp>
    </p:spTree>
    <p:extLst>
      <p:ext uri="{BB962C8B-B14F-4D97-AF65-F5344CB8AC3E}">
        <p14:creationId xmlns:p14="http://schemas.microsoft.com/office/powerpoint/2010/main" val="305446282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548680"/>
            <a:ext cx="8280920" cy="5890974"/>
          </a:xfrm>
          <a:prstGeom prst="roundRect">
            <a:avLst/>
          </a:prstGeom>
          <a:noFill/>
          <a:ln>
            <a:solidFill>
              <a:srgbClr val="FFFF00"/>
            </a:solidFill>
          </a:ln>
        </p:spPr>
        <p:txBody>
          <a:bodyPr wrap="square" rtlCol="0">
            <a:spAutoFit/>
          </a:bodyPr>
          <a:lstStyle/>
          <a:p>
            <a:r>
              <a:rPr lang="id-ID" sz="2000" b="1" dirty="0" smtClean="0">
                <a:solidFill>
                  <a:srgbClr val="FF00FF"/>
                </a:solidFill>
              </a:rPr>
              <a:t>Fraud.</a:t>
            </a:r>
            <a:r>
              <a:rPr lang="id-ID" sz="2000" dirty="0" smtClean="0">
                <a:solidFill>
                  <a:srgbClr val="FF00FF"/>
                </a:solidFill>
              </a:rPr>
              <a:t> </a:t>
            </a:r>
          </a:p>
          <a:p>
            <a:r>
              <a:rPr lang="id-ID" sz="2000" dirty="0" smtClean="0"/>
              <a:t>Fraud secara hukum juga disebut fraudulent misrepresentation, yaitu suatu tindakan sengaja membuat suatu pernyataan palsu atau sengaja menyembunyikan fakta yang dapat meng­akibatkan penolakan pihak perusahaan asuransi. Fakta yang tidak disebutkan atau disembunyikan tersebut haruslah material atau penting.</a:t>
            </a:r>
          </a:p>
          <a:p>
            <a:endParaRPr lang="id-ID" sz="2000" b="1" dirty="0" smtClean="0"/>
          </a:p>
          <a:p>
            <a:pPr marL="365125" indent="-365125"/>
            <a:r>
              <a:rPr lang="id-ID" sz="2000" b="1" dirty="0" smtClean="0">
                <a:solidFill>
                  <a:srgbClr val="FF9900"/>
                </a:solidFill>
              </a:rPr>
              <a:t>C</a:t>
            </a:r>
            <a:r>
              <a:rPr lang="id-ID" sz="2000" b="1" dirty="0">
                <a:solidFill>
                  <a:srgbClr val="FF9900"/>
                </a:solidFill>
              </a:rPr>
              <a:t>. </a:t>
            </a:r>
            <a:r>
              <a:rPr lang="id-ID" sz="2000" b="1" dirty="0" smtClean="0">
                <a:solidFill>
                  <a:srgbClr val="FF9900"/>
                </a:solidFill>
              </a:rPr>
              <a:t>	ASURANSI </a:t>
            </a:r>
            <a:r>
              <a:rPr lang="id-ID" sz="2000" b="1" dirty="0">
                <a:solidFill>
                  <a:srgbClr val="FF9900"/>
                </a:solidFill>
              </a:rPr>
              <a:t>JIWA</a:t>
            </a:r>
          </a:p>
          <a:p>
            <a:pPr marL="708025" indent="-342900" algn="just">
              <a:buFont typeface="Wingdings" panose="05000000000000000000" pitchFamily="2" charset="2"/>
              <a:buChar char="§"/>
            </a:pPr>
            <a:r>
              <a:rPr lang="id-ID" sz="2000" dirty="0"/>
              <a:t>Asuransi jiwa adalah suatu jasa yang diberikan oleh perusahaan asuransi dalam penanggulangan risiko yang dikaitkan dengan jiwa atau meninggalnya seseorang yang dipertanggungkan.</a:t>
            </a:r>
          </a:p>
          <a:p>
            <a:pPr marL="708025" indent="-342900" algn="just">
              <a:buFont typeface="Wingdings" panose="05000000000000000000" pitchFamily="2" charset="2"/>
              <a:buChar char="§"/>
            </a:pPr>
            <a:r>
              <a:rPr lang="id-ID" sz="2000" dirty="0"/>
              <a:t>Menurut UU No. 2 Tahun 1992 tentang usaha perasuransian, hanya perusahaan asuransi jiwa yang telah memperoleh izin usaha dari Menteri Keuangan yang dapat melakukan kegiatan pertanggungan jiwa. </a:t>
            </a:r>
            <a:endParaRPr lang="id-ID" sz="2000" dirty="0" smtClean="0"/>
          </a:p>
          <a:p>
            <a:pPr marL="708025" indent="-342900" algn="just">
              <a:buFont typeface="Wingdings" panose="05000000000000000000" pitchFamily="2" charset="2"/>
              <a:buChar char="§"/>
            </a:pPr>
            <a:r>
              <a:rPr lang="id-ID" sz="2000" dirty="0" smtClean="0"/>
              <a:t>Oleh </a:t>
            </a:r>
            <a:r>
              <a:rPr lang="id-ID" sz="2000" dirty="0"/>
              <a:t>karena itu, perusahaan asuransi kerugian tidak diperkenankan melakukan kegiatan penutupan dalam bidang asuransi </a:t>
            </a:r>
            <a:r>
              <a:rPr lang="id-ID" sz="2000" dirty="0" smtClean="0"/>
              <a:t>jiwa.</a:t>
            </a:r>
          </a:p>
        </p:txBody>
      </p:sp>
    </p:spTree>
    <p:extLst>
      <p:ext uri="{BB962C8B-B14F-4D97-AF65-F5344CB8AC3E}">
        <p14:creationId xmlns:p14="http://schemas.microsoft.com/office/powerpoint/2010/main" val="196021499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332656"/>
            <a:ext cx="8280920" cy="6231493"/>
          </a:xfrm>
          <a:prstGeom prst="roundRect">
            <a:avLst/>
          </a:prstGeom>
          <a:noFill/>
          <a:ln>
            <a:solidFill>
              <a:srgbClr val="FFFF00"/>
            </a:solidFill>
          </a:ln>
        </p:spPr>
        <p:txBody>
          <a:bodyPr wrap="square" rtlCol="0">
            <a:spAutoFit/>
          </a:bodyPr>
          <a:lstStyle/>
          <a:p>
            <a:pPr algn="just"/>
            <a:r>
              <a:rPr lang="id-ID" sz="2000" b="1" dirty="0">
                <a:solidFill>
                  <a:srgbClr val="FF9900"/>
                </a:solidFill>
              </a:rPr>
              <a:t>Manfaat Asuransi Jiwa</a:t>
            </a:r>
            <a:endParaRPr lang="id-ID" sz="2000" dirty="0">
              <a:solidFill>
                <a:srgbClr val="FF9900"/>
              </a:solidFill>
            </a:endParaRPr>
          </a:p>
          <a:p>
            <a:pPr algn="just"/>
            <a:endParaRPr lang="id-ID" sz="2000" dirty="0" smtClean="0"/>
          </a:p>
          <a:p>
            <a:pPr algn="just"/>
            <a:r>
              <a:rPr lang="id-ID" sz="2000" dirty="0" smtClean="0"/>
              <a:t>Pada </a:t>
            </a:r>
            <a:r>
              <a:rPr lang="id-ID" sz="2000" dirty="0"/>
              <a:t>prinsipnya manusia menghadapi 4 (empat) macam ketidakpastian yang berkaitan dengan produktivitas ekonomisnya, yaitu: kematian, cacat, pemutusan hubungan kerja, dan pengangguran. Dalam menghadapi kemungkinan ketidakpastian tersebut, asuransi jiwa merupakan instrumen finansial </a:t>
            </a:r>
            <a:r>
              <a:rPr lang="id-ID" sz="2000" dirty="0" smtClean="0"/>
              <a:t>untuk :</a:t>
            </a:r>
            <a:endParaRPr lang="id-ID" sz="2000" dirty="0"/>
          </a:p>
          <a:p>
            <a:pPr marL="365125" indent="-365125" algn="just"/>
            <a:r>
              <a:rPr lang="id-ID" sz="2000" dirty="0"/>
              <a:t>a.  	memberikan dukungan bagi pihak yang selamat dari suatu kecelakaan; </a:t>
            </a:r>
          </a:p>
          <a:p>
            <a:pPr marL="365125" indent="-365125" algn="just"/>
            <a:r>
              <a:rPr lang="id-ID" sz="2000" dirty="0"/>
              <a:t>b.  	membayar santunan bagi tertanggung yang meninggal;</a:t>
            </a:r>
          </a:p>
          <a:p>
            <a:pPr marL="365125" indent="-365125" algn="just"/>
            <a:r>
              <a:rPr lang="id-ID" sz="2000" dirty="0"/>
              <a:t>c. 	membantu usaha dari kerugian yang disebabkan meninggalnya pejabat kunci perusahaan;</a:t>
            </a:r>
          </a:p>
          <a:p>
            <a:pPr marL="365125" indent="-365125" algn="just"/>
            <a:r>
              <a:rPr lang="id-ID" sz="2000" dirty="0"/>
              <a:t>d.  	penghimpunan dana untuk persiapan pensiun, keperluan penting, dan penggunaan untuk bisnis;</a:t>
            </a:r>
          </a:p>
          <a:p>
            <a:pPr marL="365125" indent="-365125" algn="just"/>
            <a:r>
              <a:rPr lang="pt-BR" sz="2000" dirty="0"/>
              <a:t>e. </a:t>
            </a:r>
            <a:r>
              <a:rPr lang="id-ID" sz="2000" dirty="0"/>
              <a:t>	</a:t>
            </a:r>
            <a:r>
              <a:rPr lang="pt-BR" sz="2000" dirty="0"/>
              <a:t>menunda atau menghindari pajak pendapatan.</a:t>
            </a:r>
            <a:endParaRPr lang="id-ID" sz="2000" dirty="0"/>
          </a:p>
          <a:p>
            <a:pPr algn="just"/>
            <a:endParaRPr lang="id-ID" sz="2000" dirty="0" smtClean="0"/>
          </a:p>
          <a:p>
            <a:pPr algn="just"/>
            <a:r>
              <a:rPr lang="pt-BR" sz="2000" dirty="0" smtClean="0"/>
              <a:t>Fungsi-fungsi </a:t>
            </a:r>
            <a:r>
              <a:rPr lang="pt-BR" sz="2000" dirty="0"/>
              <a:t>asuransi jiwa tersebut di atas merupakan alasan atau sebab yang mendorong orang untuk membeli polis asuransi jiwa yang dapat memenuhi kebutuhan mereka masing-masing</a:t>
            </a:r>
            <a:endParaRPr lang="id-ID" sz="2000" dirty="0"/>
          </a:p>
        </p:txBody>
      </p:sp>
    </p:spTree>
    <p:extLst>
      <p:ext uri="{BB962C8B-B14F-4D97-AF65-F5344CB8AC3E}">
        <p14:creationId xmlns:p14="http://schemas.microsoft.com/office/powerpoint/2010/main" val="4571192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04664"/>
            <a:ext cx="8676456" cy="5890974"/>
          </a:xfrm>
          <a:prstGeom prst="roundRect">
            <a:avLst/>
          </a:prstGeom>
          <a:noFill/>
          <a:ln>
            <a:solidFill>
              <a:srgbClr val="FFFF00"/>
            </a:solidFill>
          </a:ln>
        </p:spPr>
        <p:txBody>
          <a:bodyPr wrap="square" rtlCol="0">
            <a:spAutoFit/>
          </a:bodyPr>
          <a:lstStyle/>
          <a:p>
            <a:pPr algn="just"/>
            <a:r>
              <a:rPr lang="pt-BR" sz="2000" b="1" dirty="0">
                <a:solidFill>
                  <a:srgbClr val="FF9900"/>
                </a:solidFill>
              </a:rPr>
              <a:t>Jenis-Jenis Polis Asuransi </a:t>
            </a:r>
            <a:r>
              <a:rPr lang="pt-BR" sz="2000" b="1" dirty="0" smtClean="0">
                <a:solidFill>
                  <a:srgbClr val="FF9900"/>
                </a:solidFill>
              </a:rPr>
              <a:t>Jiwa</a:t>
            </a:r>
            <a:endParaRPr lang="id-ID" sz="2000" b="1" dirty="0" smtClean="0">
              <a:solidFill>
                <a:srgbClr val="FF9900"/>
              </a:solidFill>
            </a:endParaRPr>
          </a:p>
          <a:p>
            <a:pPr algn="just"/>
            <a:endParaRPr lang="id-ID" sz="2000" dirty="0"/>
          </a:p>
          <a:p>
            <a:pPr algn="just"/>
            <a:r>
              <a:rPr lang="pt-BR" sz="2000" dirty="0"/>
              <a:t>Polis asuransi jiwa dapat dibagi menjadi 4 (empat)jenis, sebagai berikut: </a:t>
            </a:r>
            <a:endParaRPr lang="id-ID" sz="2000" dirty="0"/>
          </a:p>
          <a:p>
            <a:pPr marL="365125" indent="-365125" algn="just"/>
            <a:r>
              <a:rPr lang="pt-BR" sz="2000" dirty="0"/>
              <a:t>1. </a:t>
            </a:r>
            <a:r>
              <a:rPr lang="id-ID" sz="2000" dirty="0"/>
              <a:t>	</a:t>
            </a:r>
            <a:r>
              <a:rPr lang="pt-BR" sz="2000" dirty="0"/>
              <a:t>Term.</a:t>
            </a:r>
            <a:endParaRPr lang="id-ID" sz="2000" dirty="0"/>
          </a:p>
          <a:p>
            <a:pPr marL="365125" indent="-365125" algn="just"/>
            <a:r>
              <a:rPr lang="pt-BR" sz="2000" dirty="0"/>
              <a:t>2. </a:t>
            </a:r>
            <a:r>
              <a:rPr lang="id-ID" sz="2000" dirty="0"/>
              <a:t>	</a:t>
            </a:r>
            <a:r>
              <a:rPr lang="pt-BR" sz="2000" dirty="0"/>
              <a:t>Endowment.</a:t>
            </a:r>
            <a:endParaRPr lang="id-ID" sz="2000" dirty="0"/>
          </a:p>
          <a:p>
            <a:pPr marL="365125" indent="-365125" algn="just"/>
            <a:r>
              <a:rPr lang="id-ID" sz="2000" dirty="0"/>
              <a:t>3. 	Whole life dan Universal life.</a:t>
            </a:r>
          </a:p>
          <a:p>
            <a:pPr marL="365125" indent="-365125" algn="just"/>
            <a:r>
              <a:rPr lang="id-ID" sz="2000" dirty="0"/>
              <a:t>4. 	Annuity contract.</a:t>
            </a:r>
          </a:p>
          <a:p>
            <a:pPr algn="just"/>
            <a:r>
              <a:rPr lang="id-ID" sz="2000" dirty="0"/>
              <a:t> </a:t>
            </a:r>
          </a:p>
          <a:p>
            <a:pPr marL="342900" indent="-342900" algn="just">
              <a:buFont typeface="Wingdings" panose="05000000000000000000" pitchFamily="2" charset="2"/>
              <a:buChar char="§"/>
            </a:pPr>
            <a:r>
              <a:rPr lang="id-ID" sz="2000" dirty="0"/>
              <a:t>Perbedaan pokok keempat jenis polis tersebut pada dasarnya terletak pada jangka waktunya, keuntungan, dan fleksibilitasnya. </a:t>
            </a:r>
            <a:endParaRPr lang="id-ID" sz="2000" dirty="0" smtClean="0"/>
          </a:p>
          <a:p>
            <a:pPr marL="342900" indent="-342900" algn="just">
              <a:buFont typeface="Wingdings" panose="05000000000000000000" pitchFamily="2" charset="2"/>
              <a:buChar char="§"/>
            </a:pPr>
            <a:r>
              <a:rPr lang="id-ID" sz="2000" dirty="0" smtClean="0"/>
              <a:t>Keempat </a:t>
            </a:r>
            <a:r>
              <a:rPr lang="id-ID" sz="2000" dirty="0"/>
              <a:t>jenis asuransi jiwa ini digolongkan sebagai asuransi jiwa biasa atau ordinary life </a:t>
            </a:r>
            <a:r>
              <a:rPr lang="id-ID" sz="2000" dirty="0" smtClean="0"/>
              <a:t>insurance.</a:t>
            </a:r>
          </a:p>
          <a:p>
            <a:pPr marL="342900" indent="-342900" algn="just">
              <a:buFont typeface="Wingdings" panose="05000000000000000000" pitchFamily="2" charset="2"/>
              <a:buChar char="§"/>
            </a:pPr>
            <a:r>
              <a:rPr lang="id-ID" sz="2000" dirty="0" smtClean="0"/>
              <a:t>Term </a:t>
            </a:r>
            <a:r>
              <a:rPr lang="id-ID" sz="2000" dirty="0"/>
              <a:t>Insurance. Asuransi berjangka atau term insurance mewajibkan penanggung untuk membayar jumlah nominal polis apabila tertanggung meninggal dalam suatu periode tertentu. </a:t>
            </a:r>
            <a:endParaRPr lang="id-ID" sz="2000" dirty="0" smtClean="0"/>
          </a:p>
          <a:p>
            <a:pPr marL="342900" indent="-342900" algn="just">
              <a:buFont typeface="Wingdings" panose="05000000000000000000" pitchFamily="2" charset="2"/>
              <a:buChar char="§"/>
            </a:pPr>
            <a:r>
              <a:rPr lang="id-ID" sz="2000" dirty="0" smtClean="0"/>
              <a:t>Apabila </a:t>
            </a:r>
            <a:r>
              <a:rPr lang="id-ID" sz="2000" dirty="0"/>
              <a:t>tertanggung tetap hidup sampai jangka waktu yang ditetapkan dalam polis, maka kontrak berakhir dengan tanpa nilai. </a:t>
            </a:r>
          </a:p>
        </p:txBody>
      </p:sp>
    </p:spTree>
    <p:extLst>
      <p:ext uri="{BB962C8B-B14F-4D97-AF65-F5344CB8AC3E}">
        <p14:creationId xmlns:p14="http://schemas.microsoft.com/office/powerpoint/2010/main" val="387458396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404664"/>
            <a:ext cx="8208912" cy="5346144"/>
          </a:xfrm>
          <a:prstGeom prst="roundRect">
            <a:avLst/>
          </a:prstGeom>
          <a:noFill/>
          <a:ln>
            <a:solidFill>
              <a:srgbClr val="FFFF00"/>
            </a:solidFill>
          </a:ln>
        </p:spPr>
        <p:txBody>
          <a:bodyPr wrap="square" rtlCol="0">
            <a:spAutoFit/>
          </a:bodyPr>
          <a:lstStyle/>
          <a:p>
            <a:pPr marL="365125" indent="-365125">
              <a:buAutoNum type="arabicPeriod"/>
            </a:pPr>
            <a:r>
              <a:rPr lang="pt-BR" sz="2200" b="1" dirty="0" smtClean="0">
                <a:solidFill>
                  <a:srgbClr val="00B050"/>
                </a:solidFill>
              </a:rPr>
              <a:t>Term </a:t>
            </a:r>
            <a:r>
              <a:rPr lang="pt-BR" sz="2200" b="1" dirty="0">
                <a:solidFill>
                  <a:srgbClr val="00B050"/>
                </a:solidFill>
              </a:rPr>
              <a:t>insurance atau asuransi berjangka terdiri </a:t>
            </a:r>
            <a:r>
              <a:rPr lang="pt-BR" sz="2200" b="1" dirty="0" smtClean="0">
                <a:solidFill>
                  <a:srgbClr val="00B050"/>
                </a:solidFill>
              </a:rPr>
              <a:t>atas</a:t>
            </a:r>
            <a:r>
              <a:rPr lang="id-ID" sz="2200" b="1" dirty="0" smtClean="0">
                <a:solidFill>
                  <a:srgbClr val="00B050"/>
                </a:solidFill>
              </a:rPr>
              <a:t> </a:t>
            </a:r>
            <a:r>
              <a:rPr lang="pt-BR" sz="2200" b="1" dirty="0" smtClean="0">
                <a:solidFill>
                  <a:srgbClr val="00B050"/>
                </a:solidFill>
              </a:rPr>
              <a:t>:</a:t>
            </a:r>
            <a:endParaRPr lang="id-ID" sz="2200" b="1" dirty="0" smtClean="0">
              <a:solidFill>
                <a:srgbClr val="00B050"/>
              </a:solidFill>
            </a:endParaRPr>
          </a:p>
          <a:p>
            <a:endParaRPr lang="id-ID" sz="2200" dirty="0"/>
          </a:p>
          <a:p>
            <a:pPr marL="822325" indent="-457200" algn="just">
              <a:buAutoNum type="alphaLcPeriod"/>
            </a:pPr>
            <a:r>
              <a:rPr lang="pt-BR" sz="2200" b="1" dirty="0" smtClean="0">
                <a:solidFill>
                  <a:srgbClr val="FFFF00"/>
                </a:solidFill>
              </a:rPr>
              <a:t>Straight </a:t>
            </a:r>
            <a:r>
              <a:rPr lang="pt-BR" sz="2200" b="1" dirty="0">
                <a:solidFill>
                  <a:srgbClr val="FFFF00"/>
                </a:solidFill>
              </a:rPr>
              <a:t>term insurance</a:t>
            </a:r>
            <a:r>
              <a:rPr lang="pt-BR" sz="2200" b="1" dirty="0"/>
              <a:t>,</a:t>
            </a:r>
            <a:r>
              <a:rPr lang="pt-BR" sz="2200" dirty="0"/>
              <a:t> yaitu asuransi yang berjangka waktu satu atau beberapa tahun dan berakhir pada periode yang telah ditetapkan. Jangka waktu polis yang dimulai dari 1, 5, 10, atau 20 tahun dan berakhir pada umur 65 atau 70 tahun merupakan jenis polis yang cukup populer</a:t>
            </a:r>
            <a:r>
              <a:rPr lang="pt-BR" sz="2200" dirty="0" smtClean="0"/>
              <a:t>.</a:t>
            </a:r>
            <a:endParaRPr lang="id-ID" sz="2200" dirty="0" smtClean="0"/>
          </a:p>
          <a:p>
            <a:pPr marL="365125" algn="just"/>
            <a:endParaRPr lang="id-ID" sz="2200" dirty="0"/>
          </a:p>
          <a:p>
            <a:pPr marL="717550" indent="-352425" algn="just"/>
            <a:r>
              <a:rPr lang="pt-BR" sz="2200" dirty="0">
                <a:solidFill>
                  <a:srgbClr val="FF00FF"/>
                </a:solidFill>
              </a:rPr>
              <a:t>b. </a:t>
            </a:r>
            <a:r>
              <a:rPr lang="id-ID" sz="2200" dirty="0">
                <a:solidFill>
                  <a:srgbClr val="FF00FF"/>
                </a:solidFill>
              </a:rPr>
              <a:t>	</a:t>
            </a:r>
            <a:r>
              <a:rPr lang="pt-BR" sz="2200" b="1" dirty="0">
                <a:solidFill>
                  <a:srgbClr val="FF00FF"/>
                </a:solidFill>
              </a:rPr>
              <a:t>Renewable term insurance</a:t>
            </a:r>
            <a:r>
              <a:rPr lang="pt-BR" sz="2200" dirty="0">
                <a:solidFill>
                  <a:srgbClr val="FF00FF"/>
                </a:solidFill>
              </a:rPr>
              <a:t> </a:t>
            </a:r>
            <a:r>
              <a:rPr lang="pt-BR" sz="2200" dirty="0"/>
              <a:t>memungkinkan pemilik polis untuk memperpanjang polis sebelum jangka waktunya berakhir tanpa perlu membuktikan atau memenuhi kembali persyaratan, seperti pembuktian kesehatan tertanggung dalam keadaan baik yang biasanya dalam bentuk pernyataan sehat dari dokter (insurability</a:t>
            </a:r>
            <a:r>
              <a:rPr lang="pt-BR" sz="2200" dirty="0" smtClean="0"/>
              <a:t>).</a:t>
            </a:r>
            <a:endParaRPr lang="id-ID" sz="2200" dirty="0"/>
          </a:p>
        </p:txBody>
      </p:sp>
    </p:spTree>
    <p:extLst>
      <p:ext uri="{BB962C8B-B14F-4D97-AF65-F5344CB8AC3E}">
        <p14:creationId xmlns:p14="http://schemas.microsoft.com/office/powerpoint/2010/main" val="402050780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8208912" cy="6231493"/>
          </a:xfrm>
          <a:prstGeom prst="roundRect">
            <a:avLst/>
          </a:prstGeom>
          <a:noFill/>
          <a:ln>
            <a:solidFill>
              <a:srgbClr val="FFFF00"/>
            </a:solidFill>
          </a:ln>
        </p:spPr>
        <p:txBody>
          <a:bodyPr wrap="square" rtlCol="0">
            <a:spAutoFit/>
          </a:bodyPr>
          <a:lstStyle/>
          <a:p>
            <a:pPr marL="717550" indent="-352425" algn="just"/>
            <a:r>
              <a:rPr lang="id-ID" sz="2000" b="1" dirty="0" smtClean="0">
                <a:solidFill>
                  <a:srgbClr val="FFC000"/>
                </a:solidFill>
              </a:rPr>
              <a:t>c. Yearly renewable term </a:t>
            </a:r>
            <a:r>
              <a:rPr lang="id-ID" sz="2000" dirty="0" smtClean="0"/>
              <a:t>pada prinsipnya merupakan bentuk asli dari asuransi berjangka. Atas opsi dari pemilik tanpa perlu pembuktian insurability, polis dapat diperpanjang setiap tahun. </a:t>
            </a:r>
            <a:r>
              <a:rPr lang="pt-BR" sz="2000" dirty="0" smtClean="0"/>
              <a:t>Fasilitas perpanjangan tersebut terbatas sampai jangka waktu tertentu atau sampai dengan umur tertentu, sesuai dengan jangka waktu berakhirnya kontrak. Umumnya asurader membatasi perpanjangan tersebut pada umur 65 atau 70 tahun.</a:t>
            </a:r>
            <a:endParaRPr lang="id-ID" sz="2000" dirty="0" smtClean="0"/>
          </a:p>
          <a:p>
            <a:pPr marL="717550" indent="-352425" algn="just"/>
            <a:r>
              <a:rPr lang="pt-BR" sz="2000" b="1" dirty="0" smtClean="0">
                <a:solidFill>
                  <a:srgbClr val="FF00FF"/>
                </a:solidFill>
              </a:rPr>
              <a:t>d. </a:t>
            </a:r>
            <a:r>
              <a:rPr lang="id-ID" sz="2000" b="1" dirty="0" smtClean="0">
                <a:solidFill>
                  <a:srgbClr val="FF00FF"/>
                </a:solidFill>
              </a:rPr>
              <a:t>	</a:t>
            </a:r>
            <a:r>
              <a:rPr lang="pt-BR" sz="2000" b="1" dirty="0" smtClean="0">
                <a:solidFill>
                  <a:srgbClr val="FF00FF"/>
                </a:solidFill>
              </a:rPr>
              <a:t>Convertible term</a:t>
            </a:r>
            <a:r>
              <a:rPr lang="pt-BR" sz="2000" dirty="0" smtClean="0">
                <a:solidFill>
                  <a:srgbClr val="FF00FF"/>
                </a:solidFill>
              </a:rPr>
              <a:t> </a:t>
            </a:r>
            <a:r>
              <a:rPr lang="pt-BR" sz="2000" dirty="0" smtClean="0"/>
              <a:t>memungkinkan polis untuk dikonversi menjadi program lainnya -- misalnya, program asuransi seumur hidup, endowment -- dalam suatu periode tertentu tanpa pembuktian insurability. Dalam hal ini, beberapa perusahaan asuransi j iwa meniadakan kemungkinan konversi oleh pemilik polis dengan cara menawarkan convertible term otomatis sebagai suatu opsi, yaitu konversi otomatis tersebut dinyatakan pada suatu tanggal tertentu dalam polis. </a:t>
            </a:r>
            <a:r>
              <a:rPr lang="id-ID" sz="2000" dirty="0" smtClean="0"/>
              <a:t>Polis renewable dan convertible dapat digabung kedalam satu polis yang disebut dengan renewable and con­vertible term. Misalnya, polis dapat diperpanjang sampai 70 tahun dan dapat dikonversi sebelum umur 65 tahun.</a:t>
            </a:r>
          </a:p>
        </p:txBody>
      </p:sp>
    </p:spTree>
    <p:extLst>
      <p:ext uri="{BB962C8B-B14F-4D97-AF65-F5344CB8AC3E}">
        <p14:creationId xmlns:p14="http://schemas.microsoft.com/office/powerpoint/2010/main" val="390411240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8032" y="404664"/>
            <a:ext cx="8532440" cy="6469856"/>
          </a:xfrm>
          <a:prstGeom prst="roundRect">
            <a:avLst/>
          </a:prstGeom>
          <a:noFill/>
          <a:ln>
            <a:solidFill>
              <a:srgbClr val="FFFF00"/>
            </a:solidFill>
          </a:ln>
        </p:spPr>
        <p:txBody>
          <a:bodyPr wrap="square" rtlCol="0">
            <a:spAutoFit/>
          </a:bodyPr>
          <a:lstStyle/>
          <a:p>
            <a:pPr marL="365125" indent="-365125"/>
            <a:r>
              <a:rPr lang="id-ID" sz="2200" b="1" dirty="0">
                <a:solidFill>
                  <a:srgbClr val="FF9900"/>
                </a:solidFill>
              </a:rPr>
              <a:t>2. 	Endowment Insurance</a:t>
            </a:r>
            <a:r>
              <a:rPr lang="id-ID" sz="2200" b="1" dirty="0"/>
              <a:t>.</a:t>
            </a:r>
            <a:r>
              <a:rPr lang="id-ID" sz="2200" dirty="0"/>
              <a:t> </a:t>
            </a:r>
          </a:p>
          <a:p>
            <a:endParaRPr lang="id-ID" sz="2200" dirty="0" smtClean="0"/>
          </a:p>
          <a:p>
            <a:pPr marL="708025" indent="-342900" algn="just">
              <a:buFont typeface="Wingdings" panose="05000000000000000000" pitchFamily="2" charset="2"/>
              <a:buChar char="§"/>
            </a:pPr>
            <a:r>
              <a:rPr lang="id-ID" sz="2200" dirty="0" smtClean="0"/>
              <a:t>Endowment </a:t>
            </a:r>
            <a:r>
              <a:rPr lang="id-ID" sz="2200" dirty="0"/>
              <a:t>insurance mewajibkan penanggung untuk membayar pihak tertanggung atau keluarga tertanggung (beneficiary) sejumlah uang kepada pemegang polis apabila tertanggung tetap hidup selama periode </a:t>
            </a:r>
            <a:r>
              <a:rPr lang="id-ID" sz="2200" dirty="0" smtClean="0"/>
              <a:t>pertanggungan.</a:t>
            </a:r>
          </a:p>
          <a:p>
            <a:pPr marL="708025" indent="-342900" algn="just">
              <a:buFont typeface="Wingdings" panose="05000000000000000000" pitchFamily="2" charset="2"/>
              <a:buChar char="§"/>
            </a:pPr>
            <a:r>
              <a:rPr lang="id-ID" sz="2200" dirty="0" smtClean="0"/>
              <a:t>Misalnya</a:t>
            </a:r>
            <a:r>
              <a:rPr lang="id-ID" sz="2200" dirty="0"/>
              <a:t>, polis asuransi endowment untuk jangka waktu 20 tahun dengan nilai sebesar </a:t>
            </a:r>
            <a:r>
              <a:rPr lang="id-ID" sz="2200" dirty="0" smtClean="0"/>
              <a:t>Rp 20 </a:t>
            </a:r>
            <a:r>
              <a:rPr lang="id-ID" sz="2200" dirty="0"/>
              <a:t>juta. </a:t>
            </a:r>
            <a:endParaRPr lang="id-ID" sz="2200" dirty="0" smtClean="0"/>
          </a:p>
          <a:p>
            <a:pPr marL="708025" indent="-342900" algn="just">
              <a:buFont typeface="Wingdings" panose="05000000000000000000" pitchFamily="2" charset="2"/>
              <a:buChar char="§"/>
            </a:pPr>
            <a:r>
              <a:rPr lang="id-ID" sz="2200" dirty="0" smtClean="0"/>
              <a:t>Perusahaan </a:t>
            </a:r>
            <a:r>
              <a:rPr lang="id-ID" sz="2200" dirty="0"/>
              <a:t>asuransi akan membayar sejumlah </a:t>
            </a:r>
            <a:r>
              <a:rPr lang="id-ID" sz="2200" dirty="0" smtClean="0"/>
              <a:t>Rp 20 </a:t>
            </a:r>
            <a:r>
              <a:rPr lang="id-ID" sz="2200" dirty="0"/>
              <a:t>juta kepada keluarga tertanggung apabila dalam periode pertanggungan tersebut tertanggung meninggal dunia, atau akan dibayarkan kepada tertanggung apabila ia tetap hidup sampai pada akhir periode pertanggungan. </a:t>
            </a:r>
            <a:endParaRPr lang="id-ID" sz="2200" dirty="0" smtClean="0"/>
          </a:p>
          <a:p>
            <a:pPr marL="708025" indent="-342900" algn="just">
              <a:buFont typeface="Wingdings" panose="05000000000000000000" pitchFamily="2" charset="2"/>
              <a:buChar char="§"/>
            </a:pPr>
            <a:r>
              <a:rPr lang="id-ID" sz="2200" dirty="0" smtClean="0"/>
              <a:t>Oleh </a:t>
            </a:r>
            <a:r>
              <a:rPr lang="id-ID" sz="2200" dirty="0"/>
              <a:t>karena itu, premi jenis pertanggungan ini biasanya lebih tinggi dibandingkan dengan harga polis term insurance. Karena dapat dianggap sebagai program tabungan yang dilindungi dengan asuransi jiwa</a:t>
            </a:r>
            <a:r>
              <a:rPr lang="id-ID" sz="2200" dirty="0" smtClean="0"/>
              <a:t>.</a:t>
            </a:r>
            <a:endParaRPr lang="id-ID" sz="2200" dirty="0"/>
          </a:p>
        </p:txBody>
      </p:sp>
    </p:spTree>
    <p:extLst>
      <p:ext uri="{BB962C8B-B14F-4D97-AF65-F5344CB8AC3E}">
        <p14:creationId xmlns:p14="http://schemas.microsoft.com/office/powerpoint/2010/main" val="62639377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604448" cy="6231493"/>
          </a:xfrm>
          <a:prstGeom prst="roundRect">
            <a:avLst/>
          </a:prstGeom>
          <a:noFill/>
          <a:ln>
            <a:solidFill>
              <a:srgbClr val="FFFF00"/>
            </a:solidFill>
          </a:ln>
        </p:spPr>
        <p:txBody>
          <a:bodyPr wrap="square" rtlCol="0">
            <a:spAutoFit/>
          </a:bodyPr>
          <a:lstStyle/>
          <a:p>
            <a:pPr marL="365125" indent="-365125"/>
            <a:r>
              <a:rPr lang="id-ID" sz="2000" b="1" dirty="0">
                <a:solidFill>
                  <a:srgbClr val="FF9900"/>
                </a:solidFill>
              </a:rPr>
              <a:t>3. 	Whole Life Insurance</a:t>
            </a:r>
            <a:r>
              <a:rPr lang="id-ID" sz="2000" b="1" dirty="0"/>
              <a:t>.</a:t>
            </a:r>
            <a:r>
              <a:rPr lang="id-ID" sz="2000" dirty="0"/>
              <a:t> </a:t>
            </a:r>
          </a:p>
          <a:p>
            <a:endParaRPr lang="id-ID" sz="2000" dirty="0" smtClean="0"/>
          </a:p>
          <a:p>
            <a:pPr marL="708025" indent="-342900" algn="just">
              <a:buFont typeface="Wingdings" panose="05000000000000000000" pitchFamily="2" charset="2"/>
              <a:buChar char="§"/>
            </a:pPr>
            <a:r>
              <a:rPr lang="id-ID" sz="2000" dirty="0" smtClean="0"/>
              <a:t>Asuransi </a:t>
            </a:r>
            <a:r>
              <a:rPr lang="id-ID" sz="2000" dirty="0"/>
              <a:t>seumur hidup atau whole life insurance, juga dikenal dengan asuransi nilai </a:t>
            </a:r>
            <a:r>
              <a:rPr lang="id-ID" sz="2000" dirty="0" smtClean="0"/>
              <a:t>tunai </a:t>
            </a:r>
            <a:r>
              <a:rPr lang="id-ID" sz="2000" dirty="0"/>
              <a:t>atau nilai permanen, menawarkan perbandingan selama masa hidup tertanggung. </a:t>
            </a:r>
            <a:endParaRPr lang="id-ID" sz="2000" dirty="0" smtClean="0"/>
          </a:p>
          <a:p>
            <a:pPr marL="708025" indent="-342900" algn="just">
              <a:buFont typeface="Wingdings" panose="05000000000000000000" pitchFamily="2" charset="2"/>
              <a:buChar char="§"/>
            </a:pPr>
            <a:r>
              <a:rPr lang="id-ID" sz="2000" dirty="0" smtClean="0"/>
              <a:t>Polis </a:t>
            </a:r>
            <a:r>
              <a:rPr lang="id-ID" sz="2000" dirty="0"/>
              <a:t>asuransi ini dapat dipandang sebagai suatu asuransi endowment untuk umur 100 tahun atau berjangka waktu sampai mencapai umur 100 tahun. </a:t>
            </a:r>
            <a:endParaRPr lang="id-ID" sz="2000" dirty="0" smtClean="0"/>
          </a:p>
          <a:p>
            <a:pPr marL="708025" indent="-342900" algn="just">
              <a:buFont typeface="Wingdings" panose="05000000000000000000" pitchFamily="2" charset="2"/>
              <a:buChar char="§"/>
            </a:pPr>
            <a:r>
              <a:rPr lang="id-ID" sz="2000" dirty="0" smtClean="0"/>
              <a:t>Penentuan </a:t>
            </a:r>
            <a:r>
              <a:rPr lang="id-ID" sz="2000" dirty="0"/>
              <a:t>tingkat kematian tersebut dilakukan dengan menggunakan suatu daftar yang disebut Tabel Mortalita. Tabel tersebut mengasumsikan semua orang akan meninggal sebelum mencapai ulang tahunnya yang ke-100.</a:t>
            </a:r>
          </a:p>
          <a:p>
            <a:pPr marL="708025" indent="-342900" algn="just">
              <a:buFont typeface="Wingdings" panose="05000000000000000000" pitchFamily="2" charset="2"/>
              <a:buChar char="§"/>
            </a:pPr>
            <a:r>
              <a:rPr lang="id-ID" sz="2000" dirty="0"/>
              <a:t>Selanjutnya, bagi mereka yang mencapai umur 100 tahun akan dibayar sebesar nilai polis karena mereka dapat tetap hidup sampai umur maksimum yang ditetapkan oleh aktuaris. </a:t>
            </a:r>
            <a:endParaRPr lang="id-ID" sz="2000" dirty="0" smtClean="0"/>
          </a:p>
          <a:p>
            <a:pPr marL="708025" indent="-342900" algn="just">
              <a:buFont typeface="Wingdings" panose="05000000000000000000" pitchFamily="2" charset="2"/>
              <a:buChar char="§"/>
            </a:pPr>
            <a:r>
              <a:rPr lang="id-ID" sz="2000" dirty="0" smtClean="0"/>
              <a:t>Dengan alasan </a:t>
            </a:r>
            <a:r>
              <a:rPr lang="id-ID" sz="2000" dirty="0"/>
              <a:t>­alasan tersebut, polis whole life dapat dipandang sebagai suatu endowment yang jatuh temponya pada saat umur mencapai 100 tahun</a:t>
            </a:r>
            <a:r>
              <a:rPr lang="id-ID" sz="2000" dirty="0" smtClean="0"/>
              <a:t>.</a:t>
            </a:r>
            <a:endParaRPr lang="id-ID" sz="2000" dirty="0"/>
          </a:p>
        </p:txBody>
      </p:sp>
    </p:spTree>
    <p:extLst>
      <p:ext uri="{BB962C8B-B14F-4D97-AF65-F5344CB8AC3E}">
        <p14:creationId xmlns:p14="http://schemas.microsoft.com/office/powerpoint/2010/main" val="218237777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8064896" cy="5550456"/>
          </a:xfrm>
          <a:prstGeom prst="roundRect">
            <a:avLst/>
          </a:prstGeom>
          <a:noFill/>
          <a:ln>
            <a:solidFill>
              <a:srgbClr val="FFFF00"/>
            </a:solidFill>
          </a:ln>
        </p:spPr>
        <p:txBody>
          <a:bodyPr wrap="square" rtlCol="0">
            <a:spAutoFit/>
          </a:bodyPr>
          <a:lstStyle/>
          <a:p>
            <a:r>
              <a:rPr lang="id-ID" sz="2000" dirty="0"/>
              <a:t>Polis asuransi whole life ini dapat dibagi dalam 4 (empat)jenis polis sebagai </a:t>
            </a:r>
            <a:r>
              <a:rPr lang="id-ID" sz="2000" dirty="0" smtClean="0"/>
              <a:t>be-rikut :</a:t>
            </a:r>
          </a:p>
          <a:p>
            <a:endParaRPr lang="id-ID" sz="2000" dirty="0"/>
          </a:p>
          <a:p>
            <a:pPr marL="457200" indent="-457200" algn="just">
              <a:buAutoNum type="alphaLcPeriod"/>
            </a:pPr>
            <a:r>
              <a:rPr lang="id-ID" sz="2000" b="1" dirty="0" smtClean="0">
                <a:solidFill>
                  <a:srgbClr val="FF9900"/>
                </a:solidFill>
              </a:rPr>
              <a:t>Single </a:t>
            </a:r>
            <a:r>
              <a:rPr lang="id-ID" sz="2000" b="1" dirty="0">
                <a:solidFill>
                  <a:srgbClr val="FF9900"/>
                </a:solidFill>
              </a:rPr>
              <a:t>premium plan, </a:t>
            </a:r>
            <a:r>
              <a:rPr lang="id-ID" sz="2000" dirty="0"/>
              <a:t>yaitu polis asuransi seumur hidup yang preminya biasanya dibayarkan sekaligus untuk memperoleh suatu jumlah yang tercantum dalam polls. Misalnya, polis asuransi seumur hidup untuk single premium plan senilai Rp 10 juta yang diterbitkan kepada seorang laki-laki yang berumur 25 tahun. Untuk itu, tertanggung harus membayar premi sebesar Rp2,3 juta untuk memperoleh jumlah sebesar nilai polis tersebut</a:t>
            </a:r>
            <a:r>
              <a:rPr lang="id-ID" sz="2000" dirty="0" smtClean="0"/>
              <a:t>.</a:t>
            </a:r>
          </a:p>
          <a:p>
            <a:pPr algn="just"/>
            <a:endParaRPr lang="id-ID" sz="2000" dirty="0"/>
          </a:p>
          <a:p>
            <a:pPr marL="365125" indent="-365125" algn="just"/>
            <a:r>
              <a:rPr lang="id-ID" sz="2000" b="1" dirty="0">
                <a:solidFill>
                  <a:srgbClr val="FF00FF"/>
                </a:solidFill>
              </a:rPr>
              <a:t>b. 	Limiterd payment plan.</a:t>
            </a:r>
            <a:r>
              <a:rPr lang="id-ID" sz="2000" dirty="0"/>
              <a:t> Limited payment plan meliputi periode-periode pembayaran dengan berbagai macam jangka waktu jatuh temponya, misalnya, 10, 15, atau 20 tahun atau sampai berumur 65 tahun. Periode pembayaran premi dipilih untuk memenuhi kebutuhan pemilik polis</a:t>
            </a:r>
            <a:r>
              <a:rPr lang="id-ID" sz="2000" dirty="0" smtClean="0"/>
              <a:t>.</a:t>
            </a:r>
            <a:endParaRPr lang="id-ID" sz="2000" dirty="0"/>
          </a:p>
        </p:txBody>
      </p:sp>
    </p:spTree>
    <p:extLst>
      <p:ext uri="{BB962C8B-B14F-4D97-AF65-F5344CB8AC3E}">
        <p14:creationId xmlns:p14="http://schemas.microsoft.com/office/powerpoint/2010/main" val="162446667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064896" cy="6095286"/>
          </a:xfrm>
          <a:prstGeom prst="roundRect">
            <a:avLst/>
          </a:prstGeom>
          <a:noFill/>
          <a:ln>
            <a:solidFill>
              <a:srgbClr val="FFFF00"/>
            </a:solidFill>
          </a:ln>
        </p:spPr>
        <p:txBody>
          <a:bodyPr wrap="square" rtlCol="0">
            <a:spAutoFit/>
          </a:bodyPr>
          <a:lstStyle/>
          <a:p>
            <a:pPr marL="365125" indent="-365125" algn="just">
              <a:buAutoNum type="alphaLcPeriod" startAt="3"/>
            </a:pPr>
            <a:r>
              <a:rPr lang="id-ID" sz="2200" b="1" dirty="0" smtClean="0">
                <a:solidFill>
                  <a:srgbClr val="FF00FF"/>
                </a:solidFill>
              </a:rPr>
              <a:t>Continuous </a:t>
            </a:r>
            <a:r>
              <a:rPr lang="id-ID" sz="2200" b="1" dirty="0">
                <a:solidFill>
                  <a:srgbClr val="FF00FF"/>
                </a:solidFill>
              </a:rPr>
              <a:t>premium whole life</a:t>
            </a:r>
            <a:r>
              <a:rPr lang="id-ID" sz="2200" dirty="0"/>
              <a:t>. </a:t>
            </a:r>
            <a:endParaRPr lang="id-ID" sz="2200" dirty="0" smtClean="0"/>
          </a:p>
          <a:p>
            <a:pPr marL="708025" indent="-342900" algn="just">
              <a:buFont typeface="Wingdings" panose="05000000000000000000" pitchFamily="2" charset="2"/>
              <a:buChar char="§"/>
            </a:pPr>
            <a:r>
              <a:rPr lang="id-ID" sz="2200" dirty="0" smtClean="0"/>
              <a:t>Berdasarkan </a:t>
            </a:r>
            <a:r>
              <a:rPr lang="id-ID" sz="2200" dirty="0"/>
              <a:t>polis ini, pemilik polis membayar premi tahunan tetap selama masa hidup tertanggung. </a:t>
            </a:r>
            <a:endParaRPr lang="id-ID" sz="2200" dirty="0" smtClean="0"/>
          </a:p>
          <a:p>
            <a:pPr marL="708025" indent="-342900" algn="just">
              <a:buFont typeface="Wingdings" panose="05000000000000000000" pitchFamily="2" charset="2"/>
              <a:buChar char="§"/>
            </a:pPr>
            <a:r>
              <a:rPr lang="id-ID" sz="2200" dirty="0" smtClean="0"/>
              <a:t>Premi </a:t>
            </a:r>
            <a:r>
              <a:rPr lang="id-ID" sz="2200" dirty="0"/>
              <a:t>untuk polis non participating whole life misalnya sebesar Rp 10 juta yang diterbitkan atas dasar continuous premium plan kepada lelaki berumur 25 tahun dengan harga Rp 10.500 dan dibayarkan secara tahunan</a:t>
            </a:r>
            <a:r>
              <a:rPr lang="id-ID" sz="2200" dirty="0" smtClean="0"/>
              <a:t>.</a:t>
            </a:r>
          </a:p>
          <a:p>
            <a:pPr algn="just"/>
            <a:endParaRPr lang="id-ID" sz="2200" dirty="0"/>
          </a:p>
          <a:p>
            <a:pPr marL="365125" indent="-365125"/>
            <a:r>
              <a:rPr lang="id-ID" sz="2200" b="1" dirty="0">
                <a:solidFill>
                  <a:srgbClr val="FF9900"/>
                </a:solidFill>
              </a:rPr>
              <a:t>d. 	</a:t>
            </a:r>
            <a:r>
              <a:rPr lang="id-ID" sz="2200" b="1" dirty="0" smtClean="0">
                <a:solidFill>
                  <a:srgbClr val="FF9900"/>
                </a:solidFill>
              </a:rPr>
              <a:t>Universal </a:t>
            </a:r>
            <a:r>
              <a:rPr lang="id-ID" sz="2200" b="1" dirty="0">
                <a:solidFill>
                  <a:srgbClr val="FF9900"/>
                </a:solidFill>
              </a:rPr>
              <a:t>life insurance.</a:t>
            </a:r>
            <a:r>
              <a:rPr lang="id-ID" sz="2200" dirty="0"/>
              <a:t> </a:t>
            </a:r>
          </a:p>
          <a:p>
            <a:pPr marL="708025" indent="-342900" algn="just">
              <a:buFont typeface="Wingdings" panose="05000000000000000000" pitchFamily="2" charset="2"/>
              <a:buChar char="§"/>
            </a:pPr>
            <a:r>
              <a:rPr lang="id-ID" sz="2200" dirty="0" smtClean="0"/>
              <a:t>Perusahaan </a:t>
            </a:r>
            <a:r>
              <a:rPr lang="id-ID" sz="2200" dirty="0"/>
              <a:t>asuransi menciptakan atau merancang program-program asuransi jiwa dengan mengombinasikan keunggulan-keunggulan asuransi jiwa nilai tunai (yaitu sifat terpaksa menabung dan sebagainya) dan berbagai pilihan program yang memberikan keuntungan yang lebih </a:t>
            </a:r>
            <a:r>
              <a:rPr lang="id-ID" sz="2200" dirty="0" smtClean="0"/>
              <a:t>tinggi.</a:t>
            </a:r>
          </a:p>
          <a:p>
            <a:pPr marL="708025" indent="-342900" algn="just">
              <a:buFont typeface="Wingdings" panose="05000000000000000000" pitchFamily="2" charset="2"/>
              <a:buChar char="§"/>
            </a:pPr>
            <a:r>
              <a:rPr lang="id-ID" sz="2200" dirty="0" smtClean="0"/>
              <a:t>Program </a:t>
            </a:r>
            <a:r>
              <a:rPr lang="id-ID" sz="2200" dirty="0"/>
              <a:t>ini, pada saat awal diciptakannya dinamakan universal life insurance. </a:t>
            </a:r>
            <a:endParaRPr lang="id-ID" sz="2200" dirty="0" smtClean="0"/>
          </a:p>
        </p:txBody>
      </p:sp>
    </p:spTree>
    <p:extLst>
      <p:ext uri="{BB962C8B-B14F-4D97-AF65-F5344CB8AC3E}">
        <p14:creationId xmlns:p14="http://schemas.microsoft.com/office/powerpoint/2010/main" val="33974176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424936" cy="5209937"/>
          </a:xfrm>
          <a:prstGeom prst="roundRect">
            <a:avLst/>
          </a:prstGeom>
          <a:noFill/>
          <a:ln>
            <a:solidFill>
              <a:srgbClr val="FFFF00"/>
            </a:solidFill>
          </a:ln>
        </p:spPr>
        <p:txBody>
          <a:bodyPr wrap="square" rtlCol="0">
            <a:spAutoFit/>
          </a:bodyPr>
          <a:lstStyle/>
          <a:p>
            <a:pPr marL="717550" indent="-352425" algn="just">
              <a:buFont typeface="Wingdings" panose="05000000000000000000" pitchFamily="2" charset="2"/>
              <a:buChar char="§"/>
            </a:pPr>
            <a:r>
              <a:rPr lang="id-ID" sz="2000" dirty="0" smtClean="0"/>
              <a:t>Dalam perkembangannya, banyak perusahaan asuransi mengeluarkan jenis asuransi jiwa dengan program atau jenis polis yang sama disertai dengan keunggulan-keunggul­annya masing-masing. </a:t>
            </a:r>
          </a:p>
          <a:p>
            <a:pPr marL="717550" indent="-352425" algn="just">
              <a:buFont typeface="Wingdings" panose="05000000000000000000" pitchFamily="2" charset="2"/>
              <a:buChar char="§"/>
            </a:pPr>
            <a:r>
              <a:rPr lang="id-ID" sz="2000" dirty="0" smtClean="0"/>
              <a:t>Asuransi convertible life pada dasarnya pembayaran preminya didesain sebagai polis non participating, fleksibel, yang menawarkan proteksi kematian di bawah suatu kontrak, yang membagi proteksi kematian dan akumulasi nilai tunai ke dalam suatu komponen yang berbeda atau terpisah. Pembagian tersebutlah yang membedakannya dari polis nilai tunai tradisional, yang merupakan kontrak tidak terpisahkan dengan proteksi kematian akumulasi nilai tunai. Hal tersebut menimbulkan suatu perbedaan pokok terhadap polis universal life. </a:t>
            </a:r>
          </a:p>
          <a:p>
            <a:pPr marL="717550" indent="-352425" algn="just">
              <a:buFont typeface="Wingdings" panose="05000000000000000000" pitchFamily="2" charset="2"/>
              <a:buChar char="§"/>
            </a:pPr>
            <a:r>
              <a:rPr lang="id-ID" sz="2000" dirty="0" smtClean="0"/>
              <a:t>Dengan universal life, persaingan tingkat keuntungan dapat terjamin dari tahun ke tahun terhadap akumulasi nilai tunai, dan fleksibilitas yang lebih besar dapat diperoleh dengan cara penyesuaian jumlah tabungan, proteksi, dan premi terhadap kebutuhan pemilik polis.</a:t>
            </a:r>
          </a:p>
        </p:txBody>
      </p:sp>
    </p:spTree>
    <p:extLst>
      <p:ext uri="{BB962C8B-B14F-4D97-AF65-F5344CB8AC3E}">
        <p14:creationId xmlns:p14="http://schemas.microsoft.com/office/powerpoint/2010/main" val="602447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7920880" cy="6095286"/>
          </a:xfrm>
          <a:prstGeom prst="roundRect">
            <a:avLst/>
          </a:prstGeom>
          <a:noFill/>
          <a:ln>
            <a:solidFill>
              <a:srgbClr val="FFFF00"/>
            </a:solidFill>
          </a:ln>
        </p:spPr>
        <p:txBody>
          <a:bodyPr wrap="square" rtlCol="0">
            <a:spAutoFit/>
          </a:bodyPr>
          <a:lstStyle/>
          <a:p>
            <a:pPr marL="365125" indent="-365125"/>
            <a:r>
              <a:rPr lang="id-ID" sz="2200" b="1" dirty="0">
                <a:solidFill>
                  <a:srgbClr val="92D050"/>
                </a:solidFill>
              </a:rPr>
              <a:t>b. 	Risiko Harta</a:t>
            </a:r>
            <a:endParaRPr lang="id-ID" sz="2200" dirty="0">
              <a:solidFill>
                <a:srgbClr val="92D050"/>
              </a:solidFill>
            </a:endParaRPr>
          </a:p>
          <a:p>
            <a:endParaRPr lang="id-ID" sz="2200" dirty="0" smtClean="0"/>
          </a:p>
          <a:p>
            <a:pPr marL="708025" indent="-342900" algn="just">
              <a:buFont typeface="Wingdings" panose="05000000000000000000" pitchFamily="2" charset="2"/>
              <a:buChar char="§"/>
            </a:pPr>
            <a:r>
              <a:rPr lang="id-ID" sz="2200" dirty="0" smtClean="0"/>
              <a:t>Risiko </a:t>
            </a:r>
            <a:r>
              <a:rPr lang="id-ID" sz="2200" dirty="0"/>
              <a:t>harta atau property risk adalah risiko terjadinya kerugian keuangan apabila kita memiliki suatu benda atau harta yaitu adanya peluang harta tersebut untuk hilang, dicuri, atau rusak. Hilangnya suatu harta berarti suatu kerugian </a:t>
            </a:r>
            <a:r>
              <a:rPr lang="id-ID" sz="2200" dirty="0" smtClean="0"/>
              <a:t>finansial.</a:t>
            </a:r>
          </a:p>
          <a:p>
            <a:pPr marL="708025" indent="-342900" algn="just">
              <a:buFont typeface="Wingdings" panose="05000000000000000000" pitchFamily="2" charset="2"/>
              <a:buChar char="§"/>
            </a:pPr>
            <a:r>
              <a:rPr lang="id-ID" sz="2200" dirty="0" smtClean="0"/>
              <a:t>Kehilangan </a:t>
            </a:r>
            <a:r>
              <a:rPr lang="id-ID" sz="2200" dirty="0"/>
              <a:t>suatu harta dapat dibedakan dalam dua jenis:</a:t>
            </a:r>
          </a:p>
          <a:p>
            <a:pPr marL="1060450" lvl="0" indent="-342900" algn="just">
              <a:buBlip>
                <a:blip r:embed="rId2"/>
              </a:buBlip>
            </a:pPr>
            <a:r>
              <a:rPr lang="id-ID" sz="2200" b="1" dirty="0">
                <a:solidFill>
                  <a:srgbClr val="92D050"/>
                </a:solidFill>
              </a:rPr>
              <a:t>Kerugian </a:t>
            </a:r>
            <a:r>
              <a:rPr lang="id-ID" sz="2200" b="1" dirty="0" smtClean="0">
                <a:solidFill>
                  <a:srgbClr val="92D050"/>
                </a:solidFill>
              </a:rPr>
              <a:t>langsung </a:t>
            </a:r>
            <a:r>
              <a:rPr lang="id-ID" sz="2200" dirty="0" smtClean="0">
                <a:sym typeface="Wingdings" panose="05000000000000000000" pitchFamily="2" charset="2"/>
              </a:rPr>
              <a:t></a:t>
            </a:r>
            <a:r>
              <a:rPr lang="id-ID" sz="2200" dirty="0" smtClean="0"/>
              <a:t>Kerugian </a:t>
            </a:r>
            <a:r>
              <a:rPr lang="id-ID" sz="2200" dirty="0"/>
              <a:t>langsung atau direct losses terjadi apabila harta kita hilang atau rusak</a:t>
            </a:r>
          </a:p>
          <a:p>
            <a:pPr marL="1060450" lvl="0" indent="-342900" algn="just">
              <a:buBlip>
                <a:blip r:embed="rId2"/>
              </a:buBlip>
            </a:pPr>
            <a:r>
              <a:rPr lang="id-ID" sz="2200" dirty="0">
                <a:solidFill>
                  <a:srgbClr val="FFFF00"/>
                </a:solidFill>
              </a:rPr>
              <a:t>Kerugian tidak </a:t>
            </a:r>
            <a:r>
              <a:rPr lang="id-ID" sz="2200" dirty="0" smtClean="0">
                <a:solidFill>
                  <a:srgbClr val="FFFF00"/>
                </a:solidFill>
              </a:rPr>
              <a:t>langsung </a:t>
            </a:r>
            <a:r>
              <a:rPr lang="id-ID" sz="2200" dirty="0" smtClean="0">
                <a:sym typeface="Wingdings" panose="05000000000000000000" pitchFamily="2" charset="2"/>
              </a:rPr>
              <a:t> </a:t>
            </a:r>
            <a:r>
              <a:rPr lang="id-ID" sz="2200" dirty="0" smtClean="0"/>
              <a:t>Kerugian </a:t>
            </a:r>
            <a:r>
              <a:rPr lang="id-ID" sz="2200" dirty="0"/>
              <a:t>tidak langsung atau indirect (consequential) loss adalah setiap kerugian akibat terjadinya kerugian asal (original loss). Kerugian asal ini dapat terjadi, misalnya akibat pencurian mobil sehingga untuk ke mana-mana harus dikeluarkan biaya transportasi yang lebih mahal </a:t>
            </a:r>
          </a:p>
        </p:txBody>
      </p:sp>
    </p:spTree>
    <p:extLst>
      <p:ext uri="{BB962C8B-B14F-4D97-AF65-F5344CB8AC3E}">
        <p14:creationId xmlns:p14="http://schemas.microsoft.com/office/powerpoint/2010/main" val="165874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76672"/>
            <a:ext cx="8136904" cy="4971574"/>
          </a:xfrm>
          <a:prstGeom prst="roundRect">
            <a:avLst/>
          </a:prstGeom>
          <a:noFill/>
          <a:ln>
            <a:solidFill>
              <a:srgbClr val="FFFF00"/>
            </a:solidFill>
          </a:ln>
        </p:spPr>
        <p:txBody>
          <a:bodyPr wrap="square" rtlCol="0">
            <a:spAutoFit/>
          </a:bodyPr>
          <a:lstStyle/>
          <a:p>
            <a:pPr marL="365125" indent="-365125" algn="just"/>
            <a:r>
              <a:rPr lang="id-ID" sz="2200" b="1" dirty="0">
                <a:solidFill>
                  <a:srgbClr val="FF9900"/>
                </a:solidFill>
              </a:rPr>
              <a:t>4. 	Annuity. </a:t>
            </a:r>
          </a:p>
          <a:p>
            <a:pPr algn="just"/>
            <a:endParaRPr lang="id-ID" sz="2200" dirty="0" smtClean="0"/>
          </a:p>
          <a:p>
            <a:pPr marL="708025" indent="-342900" algn="just">
              <a:buFont typeface="Wingdings" panose="05000000000000000000" pitchFamily="2" charset="2"/>
              <a:buChar char="§"/>
            </a:pPr>
            <a:r>
              <a:rPr lang="id-ID" sz="2200" dirty="0" smtClean="0"/>
              <a:t>Menyediakan </a:t>
            </a:r>
            <a:r>
              <a:rPr lang="id-ID" sz="2200" dirty="0"/>
              <a:t>pemasukan secara periodic dan teratur bagi tertanggung untuk suatu periode tertentu.   Anuitas yang menyediakan pendapatan selamam hidup disebut </a:t>
            </a:r>
            <a:r>
              <a:rPr lang="id-ID" sz="2200" b="1" dirty="0">
                <a:solidFill>
                  <a:srgbClr val="FF00FF"/>
                </a:solidFill>
              </a:rPr>
              <a:t>Life </a:t>
            </a:r>
            <a:r>
              <a:rPr lang="id-ID" sz="2200" b="1" dirty="0" smtClean="0">
                <a:solidFill>
                  <a:srgbClr val="FF00FF"/>
                </a:solidFill>
              </a:rPr>
              <a:t>Anuity</a:t>
            </a:r>
            <a:r>
              <a:rPr lang="id-ID" sz="2200" dirty="0" smtClean="0"/>
              <a:t>.</a:t>
            </a:r>
          </a:p>
          <a:p>
            <a:pPr marL="708025" indent="-342900" algn="just">
              <a:buFont typeface="Wingdings" panose="05000000000000000000" pitchFamily="2" charset="2"/>
              <a:buChar char="§"/>
            </a:pPr>
            <a:r>
              <a:rPr lang="pt-BR" sz="2200" dirty="0" smtClean="0"/>
              <a:t>Anuitas </a:t>
            </a:r>
            <a:r>
              <a:rPr lang="pt-BR" sz="2200" dirty="0"/>
              <a:t>merupakan program yang penting selama menjalani masa pensiun. </a:t>
            </a:r>
            <a:endParaRPr lang="id-ID" sz="2200" dirty="0" smtClean="0"/>
          </a:p>
          <a:p>
            <a:pPr marL="708025" indent="-342900" algn="just">
              <a:buFont typeface="Wingdings" panose="05000000000000000000" pitchFamily="2" charset="2"/>
              <a:buChar char="§"/>
            </a:pPr>
            <a:r>
              <a:rPr lang="pt-BR" sz="2200" dirty="0" smtClean="0"/>
              <a:t>Program </a:t>
            </a:r>
            <a:r>
              <a:rPr lang="pt-BR" sz="2200" dirty="0"/>
              <a:t>anuitas ada 2 cara :</a:t>
            </a:r>
            <a:endParaRPr lang="id-ID" sz="2200" dirty="0"/>
          </a:p>
          <a:p>
            <a:pPr marL="1060450" lvl="0" indent="-342900" algn="just">
              <a:buBlip>
                <a:blip r:embed="rId2"/>
              </a:buBlip>
            </a:pPr>
            <a:r>
              <a:rPr lang="pt-BR" sz="2200" dirty="0"/>
              <a:t>Immediate annuity :</a:t>
            </a:r>
            <a:endParaRPr lang="id-ID" sz="2200" dirty="0"/>
          </a:p>
          <a:p>
            <a:pPr marL="1082675" algn="just"/>
            <a:r>
              <a:rPr lang="pt-BR" sz="2200" dirty="0" smtClean="0"/>
              <a:t>Yang </a:t>
            </a:r>
            <a:r>
              <a:rPr lang="pt-BR" sz="2200" dirty="0"/>
              <a:t>dibayarkan segera setelah anuitas dibeli.</a:t>
            </a:r>
            <a:endParaRPr lang="id-ID" sz="2200" dirty="0"/>
          </a:p>
          <a:p>
            <a:pPr marL="1060450" lvl="0" indent="-342900" algn="just">
              <a:buBlip>
                <a:blip r:embed="rId2"/>
              </a:buBlip>
            </a:pPr>
            <a:r>
              <a:rPr lang="pt-BR" sz="2200" dirty="0"/>
              <a:t>Deffered Annuity :</a:t>
            </a:r>
            <a:endParaRPr lang="id-ID" sz="2200" dirty="0"/>
          </a:p>
          <a:p>
            <a:pPr marL="1082675" algn="just"/>
            <a:r>
              <a:rPr lang="pt-BR" sz="2200" dirty="0" smtClean="0"/>
              <a:t>Yang </a:t>
            </a:r>
            <a:r>
              <a:rPr lang="pt-BR" sz="2200" dirty="0"/>
              <a:t>dibayarkan setelah berakhirnya suatu periode, umumnya sampai ybs pensiun</a:t>
            </a:r>
            <a:r>
              <a:rPr lang="pt-BR" sz="2200" dirty="0" smtClean="0"/>
              <a:t>.</a:t>
            </a:r>
            <a:endParaRPr lang="id-ID" sz="2200" dirty="0"/>
          </a:p>
        </p:txBody>
      </p:sp>
    </p:spTree>
    <p:extLst>
      <p:ext uri="{BB962C8B-B14F-4D97-AF65-F5344CB8AC3E}">
        <p14:creationId xmlns:p14="http://schemas.microsoft.com/office/powerpoint/2010/main" val="88109564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352928" cy="5618559"/>
          </a:xfrm>
          <a:prstGeom prst="roundRect">
            <a:avLst/>
          </a:prstGeom>
          <a:noFill/>
          <a:ln>
            <a:solidFill>
              <a:srgbClr val="FFFF00"/>
            </a:solidFill>
          </a:ln>
        </p:spPr>
        <p:txBody>
          <a:bodyPr wrap="square" rtlCol="0">
            <a:spAutoFit/>
          </a:bodyPr>
          <a:lstStyle/>
          <a:p>
            <a:pPr algn="just"/>
            <a:r>
              <a:rPr lang="pt-BR" b="1" dirty="0" smtClean="0">
                <a:solidFill>
                  <a:srgbClr val="FF00FF"/>
                </a:solidFill>
              </a:rPr>
              <a:t>P</a:t>
            </a:r>
            <a:r>
              <a:rPr lang="id-ID" b="1" dirty="0" smtClean="0">
                <a:solidFill>
                  <a:srgbClr val="FF00FF"/>
                </a:solidFill>
              </a:rPr>
              <a:t>OLIS POLIS KHUSUS ASURANSI JIWA</a:t>
            </a:r>
          </a:p>
          <a:p>
            <a:pPr algn="just"/>
            <a:endParaRPr lang="id-ID" dirty="0"/>
          </a:p>
          <a:p>
            <a:pPr marL="365125" indent="-365125" algn="just"/>
            <a:r>
              <a:rPr lang="pt-BR" b="1" dirty="0">
                <a:solidFill>
                  <a:srgbClr val="FFC000"/>
                </a:solidFill>
              </a:rPr>
              <a:t>a. </a:t>
            </a:r>
            <a:r>
              <a:rPr lang="id-ID" b="1" dirty="0">
                <a:solidFill>
                  <a:srgbClr val="FFC000"/>
                </a:solidFill>
              </a:rPr>
              <a:t>	</a:t>
            </a:r>
            <a:r>
              <a:rPr lang="pt-BR" b="1" dirty="0">
                <a:solidFill>
                  <a:srgbClr val="FFC000"/>
                </a:solidFill>
              </a:rPr>
              <a:t>Family income policy. </a:t>
            </a:r>
            <a:endParaRPr lang="id-ID" b="1" dirty="0">
              <a:solidFill>
                <a:srgbClr val="FFC000"/>
              </a:solidFill>
            </a:endParaRPr>
          </a:p>
          <a:p>
            <a:pPr marL="365125" indent="-365125" algn="just"/>
            <a:r>
              <a:rPr lang="id-ID" dirty="0" smtClean="0"/>
              <a:t>	</a:t>
            </a:r>
            <a:r>
              <a:rPr lang="pt-BR" dirty="0" smtClean="0"/>
              <a:t>Polis </a:t>
            </a:r>
            <a:r>
              <a:rPr lang="pt-BR" dirty="0"/>
              <a:t>ini menyediakan pendapatan bulanan khusus dari tanggal ke</a:t>
            </a:r>
            <a:r>
              <a:rPr lang="id-ID" dirty="0"/>
              <a:t>matian tertanggung sampai tanggal tertentu yang disebut dalam polis. Pada akhir periode, jumlah nomi­nal polis dibayarkan kepada ahli waris. Apabila tertanggung tetap hidup setelah periode tersebut, ahli waris menerima hanya sebesar jumlah nominal polis pada saat kematian tertanggung.</a:t>
            </a:r>
          </a:p>
          <a:p>
            <a:pPr marL="365125" indent="-365125" algn="just"/>
            <a:r>
              <a:rPr lang="id-ID" b="1" dirty="0">
                <a:solidFill>
                  <a:srgbClr val="00B050"/>
                </a:solidFill>
              </a:rPr>
              <a:t>b. 	Family maintenance policy</a:t>
            </a:r>
            <a:r>
              <a:rPr lang="id-ID" dirty="0"/>
              <a:t>. </a:t>
            </a:r>
          </a:p>
          <a:p>
            <a:pPr marL="365125" indent="-365125" algn="just"/>
            <a:r>
              <a:rPr lang="id-ID" dirty="0" smtClean="0"/>
              <a:t>	Polis </a:t>
            </a:r>
            <a:r>
              <a:rPr lang="id-ID" dirty="0"/>
              <a:t>ini menyediakan pembayaran bulanan untuk suatu periode tertentu begitu tertanggung meninggal.Polis ini adalah whole life ditambah level term.</a:t>
            </a:r>
          </a:p>
          <a:p>
            <a:pPr marL="365125" indent="-365125" algn="just">
              <a:buAutoNum type="alphaLcPeriod" startAt="3"/>
            </a:pPr>
            <a:r>
              <a:rPr lang="id-ID" b="1" dirty="0" smtClean="0">
                <a:solidFill>
                  <a:srgbClr val="FF00FF"/>
                </a:solidFill>
              </a:rPr>
              <a:t>Multiple </a:t>
            </a:r>
            <a:r>
              <a:rPr lang="id-ID" b="1" dirty="0">
                <a:solidFill>
                  <a:srgbClr val="FF00FF"/>
                </a:solidFill>
              </a:rPr>
              <a:t>protection </a:t>
            </a:r>
            <a:r>
              <a:rPr lang="id-ID" b="1" dirty="0" smtClean="0">
                <a:solidFill>
                  <a:srgbClr val="FF00FF"/>
                </a:solidFill>
              </a:rPr>
              <a:t>policy</a:t>
            </a:r>
            <a:r>
              <a:rPr lang="id-ID" dirty="0" smtClean="0">
                <a:solidFill>
                  <a:srgbClr val="FF00FF"/>
                </a:solidFill>
              </a:rPr>
              <a:t> </a:t>
            </a:r>
          </a:p>
          <a:p>
            <a:pPr marL="365125" algn="just"/>
            <a:r>
              <a:rPr lang="id-ID" dirty="0" smtClean="0"/>
              <a:t>Yaitu polis </a:t>
            </a:r>
            <a:r>
              <a:rPr lang="id-ID" dirty="0"/>
              <a:t>asuransi whole life dan term insurance. Perusahaan asuransi menyediakan jumlah nominal polis secara berlipat dari polis asuransi whole life jika tertanggung meninggal dunia setelah berakhirnya periode. Periode perlindungan secara berganda tersebut berakhir setelah beberapa tahun, misalnya 10 atau 15 tahun, atau apabila tertanggung mencapai suatu umur tertentu, misalnya 60 atau 65 tahun</a:t>
            </a:r>
            <a:r>
              <a:rPr lang="id-ID" dirty="0" smtClean="0"/>
              <a:t>.</a:t>
            </a:r>
            <a:endParaRPr lang="id-ID" dirty="0"/>
          </a:p>
        </p:txBody>
      </p:sp>
    </p:spTree>
    <p:extLst>
      <p:ext uri="{BB962C8B-B14F-4D97-AF65-F5344CB8AC3E}">
        <p14:creationId xmlns:p14="http://schemas.microsoft.com/office/powerpoint/2010/main" val="428869670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640960" cy="5652611"/>
          </a:xfrm>
          <a:prstGeom prst="roundRect">
            <a:avLst/>
          </a:prstGeom>
          <a:noFill/>
          <a:ln>
            <a:solidFill>
              <a:srgbClr val="FFFF00"/>
            </a:solidFill>
          </a:ln>
        </p:spPr>
        <p:txBody>
          <a:bodyPr wrap="square" rtlCol="0">
            <a:spAutoFit/>
          </a:bodyPr>
          <a:lstStyle/>
          <a:p>
            <a:pPr marL="365125" indent="-365125" algn="just"/>
            <a:r>
              <a:rPr lang="id-ID" b="1" dirty="0">
                <a:solidFill>
                  <a:srgbClr val="FF00FF"/>
                </a:solidFill>
              </a:rPr>
              <a:t>d. 	Family policy.</a:t>
            </a:r>
            <a:r>
              <a:rPr lang="id-ID" dirty="0">
                <a:solidFill>
                  <a:srgbClr val="FF00FF"/>
                </a:solidFill>
              </a:rPr>
              <a:t> </a:t>
            </a:r>
          </a:p>
          <a:p>
            <a:pPr marL="365125" indent="-365125" algn="just"/>
            <a:r>
              <a:rPr lang="id-ID" dirty="0" smtClean="0"/>
              <a:t>	Dengan </a:t>
            </a:r>
            <a:r>
              <a:rPr lang="id-ID" dirty="0"/>
              <a:t>satu polis dan satu premi, polis ini menutup seluruh jiwa dari semua , anggota </a:t>
            </a:r>
            <a:r>
              <a:rPr lang="id-ID" sz="2000" dirty="0"/>
              <a:t>keluarga</a:t>
            </a:r>
            <a:r>
              <a:rPr lang="id-ID" dirty="0"/>
              <a:t>, yaitu: bapak, ibu, dan anak-anak. Perusahaan asuransi menjual polis dalam bentuk unit-unit, seharga misalnya Rp5 juta, untuk pertanggungan bapak yang biasanya dibuat dalam bentuk continuous premium whole life. Term insurance untuk asuransi jiwa ibu, yang besarnya premi tergantung umur ibu, lebih mahal apabila umurnya masih muda dan lebih murah apabila sudah tua. Term insurance juga ditutup untuk anak-anak yang biasanya sampai berumur 25 tahun.</a:t>
            </a:r>
          </a:p>
          <a:p>
            <a:pPr marL="365125" indent="-365125" algn="just"/>
            <a:r>
              <a:rPr lang="id-ID" b="1" dirty="0">
                <a:solidFill>
                  <a:srgbClr val="FF9900"/>
                </a:solidFill>
              </a:rPr>
              <a:t>e. 	Joint life policy</a:t>
            </a:r>
            <a:r>
              <a:rPr lang="id-ID" dirty="0">
                <a:solidFill>
                  <a:srgbClr val="FF9900"/>
                </a:solidFill>
              </a:rPr>
              <a:t>, </a:t>
            </a:r>
          </a:p>
          <a:p>
            <a:pPr marL="365125" indent="-365125" algn="just"/>
            <a:r>
              <a:rPr lang="id-ID" dirty="0" smtClean="0"/>
              <a:t>	Adalah </a:t>
            </a:r>
            <a:r>
              <a:rPr lang="id-ID" dirty="0"/>
              <a:t>pertanggungan yang dilakukan lebih dari satu jiwa. Biasanya polis menutup dua orang dengan nilai nominal yang dibayarkan atas tertanggung yang meninggal pertama. Premi untuk polls joint life didasarkan pada umur yang dipertanggungkan.</a:t>
            </a:r>
          </a:p>
          <a:p>
            <a:pPr marL="365125" indent="-365125" algn="just"/>
            <a:r>
              <a:rPr lang="id-ID" b="1" dirty="0">
                <a:solidFill>
                  <a:srgbClr val="00B0F0"/>
                </a:solidFill>
              </a:rPr>
              <a:t>f. 	Adjustable life policy,</a:t>
            </a:r>
            <a:r>
              <a:rPr lang="id-ID" dirty="0">
                <a:solidFill>
                  <a:srgbClr val="00B0F0"/>
                </a:solidFill>
              </a:rPr>
              <a:t> </a:t>
            </a:r>
          </a:p>
          <a:p>
            <a:pPr marL="365125" algn="just"/>
            <a:r>
              <a:rPr lang="id-ID" dirty="0" smtClean="0"/>
              <a:t>Yaitu </a:t>
            </a:r>
            <a:r>
              <a:rPr lang="id-ID" dirty="0"/>
              <a:t>polis yang menyediakan fleksibilitas atau memenuhi kebutuhan­kebutuhan yang beragam dari pemilik polis selama masa hidupnya. Polis dapat diubah-ubah sesuai keinginan pemilik polis antara term dan whole life insurance, tergantung dari perlindungan kematian yang diinginkan dan jumlah premi yang dapat dibayarkan pemilik polis</a:t>
            </a:r>
            <a:r>
              <a:rPr lang="id-ID" dirty="0" smtClean="0"/>
              <a:t>.</a:t>
            </a:r>
            <a:endParaRPr lang="id-ID" dirty="0"/>
          </a:p>
        </p:txBody>
      </p:sp>
    </p:spTree>
    <p:extLst>
      <p:ext uri="{BB962C8B-B14F-4D97-AF65-F5344CB8AC3E}">
        <p14:creationId xmlns:p14="http://schemas.microsoft.com/office/powerpoint/2010/main" val="186675492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8032" y="332656"/>
            <a:ext cx="8460432" cy="6469856"/>
          </a:xfrm>
          <a:prstGeom prst="roundRect">
            <a:avLst/>
          </a:prstGeom>
          <a:noFill/>
          <a:ln>
            <a:solidFill>
              <a:srgbClr val="FFFF00"/>
            </a:solidFill>
          </a:ln>
        </p:spPr>
        <p:txBody>
          <a:bodyPr wrap="square" rtlCol="0">
            <a:spAutoFit/>
          </a:bodyPr>
          <a:lstStyle/>
          <a:p>
            <a:pPr marL="365125" indent="-365125" algn="just"/>
            <a:r>
              <a:rPr lang="id-ID" sz="2200" b="1" dirty="0">
                <a:solidFill>
                  <a:srgbClr val="FF9900"/>
                </a:solidFill>
              </a:rPr>
              <a:t>g. 	Index linked policy.</a:t>
            </a:r>
            <a:r>
              <a:rPr lang="id-ID" sz="2200" dirty="0">
                <a:solidFill>
                  <a:srgbClr val="FF9900"/>
                </a:solidFill>
              </a:rPr>
              <a:t> </a:t>
            </a:r>
          </a:p>
          <a:p>
            <a:pPr marL="365125" indent="-365125" algn="just"/>
            <a:r>
              <a:rPr lang="id-ID" sz="2200" dirty="0" smtClean="0"/>
              <a:t>	Beberapa </a:t>
            </a:r>
            <a:r>
              <a:rPr lang="id-ID" sz="2200" dirty="0"/>
              <a:t>perusahaan asuransi menawarkan polis-polis yang dikaitkan dengan jumlah manfaat (benefit) atas kematian terhadap Indeks Harga Konsumen resmi guna melindungi jumlah nominal dari asuransi pemilik polis akibat terjadi penurunan nilai disebabkan oleh inflasi.</a:t>
            </a:r>
          </a:p>
          <a:p>
            <a:pPr marL="365125" indent="-365125" algn="just"/>
            <a:endParaRPr lang="id-ID" sz="2200" b="1" dirty="0" smtClean="0"/>
          </a:p>
          <a:p>
            <a:pPr marL="365125" indent="-365125" algn="just"/>
            <a:r>
              <a:rPr lang="id-ID" sz="2200" b="1" dirty="0" smtClean="0">
                <a:solidFill>
                  <a:srgbClr val="FF00FF"/>
                </a:solidFill>
              </a:rPr>
              <a:t>h</a:t>
            </a:r>
            <a:r>
              <a:rPr lang="id-ID" sz="2200" b="1" dirty="0">
                <a:solidFill>
                  <a:srgbClr val="FF00FF"/>
                </a:solidFill>
              </a:rPr>
              <a:t>. 	Deposit </a:t>
            </a:r>
            <a:r>
              <a:rPr lang="id-ID" sz="2200" b="1" dirty="0" smtClean="0">
                <a:solidFill>
                  <a:srgbClr val="FF00FF"/>
                </a:solidFill>
              </a:rPr>
              <a:t>term</a:t>
            </a:r>
            <a:r>
              <a:rPr lang="id-ID" sz="2200" dirty="0" smtClean="0">
                <a:solidFill>
                  <a:srgbClr val="FF00FF"/>
                </a:solidFill>
              </a:rPr>
              <a:t> </a:t>
            </a:r>
            <a:endParaRPr lang="id-ID" sz="2200" dirty="0">
              <a:solidFill>
                <a:srgbClr val="FF00FF"/>
              </a:solidFill>
            </a:endParaRPr>
          </a:p>
          <a:p>
            <a:pPr marL="365125" indent="-365125" algn="just"/>
            <a:r>
              <a:rPr lang="id-ID" sz="2200" dirty="0" smtClean="0"/>
              <a:t>	Yaitu polis </a:t>
            </a:r>
            <a:r>
              <a:rPr lang="id-ID" sz="2200" dirty="0"/>
              <a:t>berjangka yang mewajibkan membayar sejumlah premi (deposit premium) untuk tahun pertama yang melebihi biaya term insurance. Pada akhir periode jangka waktu, perusahaan asuransi menawarkan nilai tunai atas jumlah simpanan premi ditambah dengan pendapatan bunga dan bagian polis simpanan premi sebagai ganti ber-selangnya waktu. Apabila terjadi kematian sebelum berakhirnya periode yang ditentukan, perusahaan asuransi membayar simpanan premi tersebut ditambah bunga majemuk sebagai suatu manfaat tambahan dari kematian</a:t>
            </a:r>
            <a:r>
              <a:rPr lang="id-ID" sz="2200" dirty="0" smtClean="0"/>
              <a:t>.</a:t>
            </a:r>
            <a:endParaRPr lang="id-ID" sz="2200" dirty="0"/>
          </a:p>
        </p:txBody>
      </p:sp>
    </p:spTree>
    <p:extLst>
      <p:ext uri="{BB962C8B-B14F-4D97-AF65-F5344CB8AC3E}">
        <p14:creationId xmlns:p14="http://schemas.microsoft.com/office/powerpoint/2010/main" val="66759151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519277"/>
            <a:ext cx="8352928" cy="2485787"/>
          </a:xfrm>
          <a:prstGeom prst="roundRect">
            <a:avLst/>
          </a:prstGeom>
          <a:noFill/>
          <a:ln>
            <a:solidFill>
              <a:srgbClr val="C00000"/>
            </a:solidFill>
          </a:ln>
        </p:spPr>
        <p:txBody>
          <a:bodyPr wrap="square" rtlCol="0">
            <a:spAutoFit/>
          </a:bodyPr>
          <a:lstStyle/>
          <a:p>
            <a:pPr algn="ctr"/>
            <a:r>
              <a:rPr lang="id-ID" sz="2400" b="1" dirty="0" smtClean="0">
                <a:solidFill>
                  <a:srgbClr val="FF0000"/>
                </a:solidFill>
              </a:rPr>
              <a:t>CARA MENGHITUNG PREMI</a:t>
            </a:r>
          </a:p>
          <a:p>
            <a:pPr algn="ctr"/>
            <a:endParaRPr lang="id-ID" sz="2400" dirty="0"/>
          </a:p>
          <a:p>
            <a:pPr algn="ctr"/>
            <a:r>
              <a:rPr lang="id-ID" sz="2400" dirty="0"/>
              <a:t>Premi umumnya dihitung selama satu tahun (12 bulan) dengan </a:t>
            </a:r>
            <a:r>
              <a:rPr lang="id-ID" sz="2400" dirty="0" smtClean="0"/>
              <a:t>rumus : </a:t>
            </a:r>
          </a:p>
          <a:p>
            <a:pPr algn="ctr"/>
            <a:endParaRPr lang="id-ID" sz="2400" dirty="0"/>
          </a:p>
          <a:p>
            <a:pPr algn="ctr"/>
            <a:r>
              <a:rPr lang="id-ID" sz="2000" b="1" dirty="0" smtClean="0">
                <a:solidFill>
                  <a:srgbClr val="FFFF00"/>
                </a:solidFill>
              </a:rPr>
              <a:t>Jumlah </a:t>
            </a:r>
            <a:r>
              <a:rPr lang="id-ID" sz="2000" b="1" dirty="0">
                <a:solidFill>
                  <a:srgbClr val="FFFF00"/>
                </a:solidFill>
              </a:rPr>
              <a:t>Uang Pertanggungan (JUP) x suku premi per tahun (per seribu</a:t>
            </a:r>
            <a:r>
              <a:rPr lang="id-ID" sz="2000" b="1" dirty="0" smtClean="0">
                <a:solidFill>
                  <a:srgbClr val="FFFF00"/>
                </a:solidFill>
              </a:rPr>
              <a:t>).</a:t>
            </a:r>
            <a:endParaRPr lang="id-ID" sz="2000" b="1" dirty="0">
              <a:solidFill>
                <a:srgbClr val="FFFF00"/>
              </a:solidFill>
            </a:endParaRPr>
          </a:p>
        </p:txBody>
      </p:sp>
    </p:spTree>
    <p:extLst>
      <p:ext uri="{BB962C8B-B14F-4D97-AF65-F5344CB8AC3E}">
        <p14:creationId xmlns:p14="http://schemas.microsoft.com/office/powerpoint/2010/main" val="214022363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18068372"/>
              </p:ext>
            </p:extLst>
          </p:nvPr>
        </p:nvGraphicFramePr>
        <p:xfrm>
          <a:off x="395536" y="188640"/>
          <a:ext cx="8352927" cy="5505852"/>
        </p:xfrm>
        <a:graphic>
          <a:graphicData uri="http://schemas.openxmlformats.org/drawingml/2006/table">
            <a:tbl>
              <a:tblPr firstRow="1" firstCol="1" bandRow="1">
                <a:tableStyleId>{5940675A-B579-460E-94D1-54222C63F5DA}</a:tableStyleId>
              </a:tblPr>
              <a:tblGrid>
                <a:gridCol w="3744416"/>
                <a:gridCol w="2016224"/>
                <a:gridCol w="2592287"/>
              </a:tblGrid>
              <a:tr h="392952">
                <a:tc>
                  <a:txBody>
                    <a:bodyPr/>
                    <a:lstStyle/>
                    <a:p>
                      <a:pPr>
                        <a:lnSpc>
                          <a:spcPct val="115000"/>
                        </a:lnSpc>
                        <a:spcAft>
                          <a:spcPts val="0"/>
                        </a:spcAft>
                      </a:pPr>
                      <a:r>
                        <a:rPr lang="id-ID" sz="1600" b="1" dirty="0">
                          <a:effectLst/>
                        </a:rPr>
                        <a:t/>
                      </a:r>
                      <a:br>
                        <a:rPr lang="id-ID" sz="1600" b="1" dirty="0">
                          <a:effectLst/>
                        </a:rPr>
                      </a:br>
                      <a:r>
                        <a:rPr lang="id-ID" sz="1600" b="1" dirty="0">
                          <a:effectLst/>
                        </a:rPr>
                        <a:t>Okupasi / Penggunaan Bangunan</a:t>
                      </a:r>
                      <a:endParaRPr lang="id-ID" sz="1600" b="1" dirty="0">
                        <a:effectLst/>
                        <a:latin typeface="Calibri"/>
                        <a:ea typeface="Calibri"/>
                        <a:cs typeface="Times New Roman"/>
                      </a:endParaRPr>
                    </a:p>
                  </a:txBody>
                  <a:tcPr marL="0" marR="0" marT="0" marB="0" anchor="ctr"/>
                </a:tc>
                <a:tc>
                  <a:txBody>
                    <a:bodyPr/>
                    <a:lstStyle/>
                    <a:p>
                      <a:pPr marL="179388" indent="0" algn="ctr">
                        <a:lnSpc>
                          <a:spcPct val="115000"/>
                        </a:lnSpc>
                        <a:spcAft>
                          <a:spcPts val="0"/>
                        </a:spcAft>
                      </a:pPr>
                      <a:r>
                        <a:rPr lang="id-ID" sz="1600" b="1" dirty="0" smtClean="0">
                          <a:solidFill>
                            <a:srgbClr val="FFFF00"/>
                          </a:solidFill>
                          <a:effectLst/>
                        </a:rPr>
                        <a:t>RUMAH</a:t>
                      </a:r>
                      <a:r>
                        <a:rPr lang="id-ID" sz="1600" b="1" baseline="0" dirty="0" smtClean="0">
                          <a:solidFill>
                            <a:srgbClr val="FFFF00"/>
                          </a:solidFill>
                          <a:effectLst/>
                        </a:rPr>
                        <a:t> TINGGAL</a:t>
                      </a:r>
                      <a:endParaRPr lang="id-ID" sz="1600" b="1" dirty="0">
                        <a:solidFill>
                          <a:srgbClr val="FFFF00"/>
                        </a:solidFill>
                        <a:effectLst/>
                        <a:latin typeface="Calibri"/>
                        <a:ea typeface="Calibri"/>
                        <a:cs typeface="Times New Roman"/>
                      </a:endParaRPr>
                    </a:p>
                  </a:txBody>
                  <a:tcPr marL="0" marR="0" marT="0" marB="0" anchor="ctr"/>
                </a:tc>
                <a:tc>
                  <a:txBody>
                    <a:bodyPr/>
                    <a:lstStyle/>
                    <a:p>
                      <a:endParaRPr lang="id-ID" sz="1600" b="1"/>
                    </a:p>
                  </a:txBody>
                  <a:tcPr marL="42712" marR="42712" marT="21356" marB="21356"/>
                </a:tc>
              </a:tr>
              <a:tr h="196476">
                <a:tc>
                  <a:txBody>
                    <a:bodyPr/>
                    <a:lstStyle/>
                    <a:p>
                      <a:pPr>
                        <a:lnSpc>
                          <a:spcPct val="115000"/>
                        </a:lnSpc>
                        <a:spcAft>
                          <a:spcPts val="0"/>
                        </a:spcAft>
                      </a:pPr>
                      <a:r>
                        <a:rPr lang="id-ID" sz="1600" b="1">
                          <a:effectLst/>
                        </a:rPr>
                        <a:t>Klas Konstruksi</a:t>
                      </a:r>
                      <a:endParaRPr lang="id-ID" sz="1600" b="1">
                        <a:effectLst/>
                        <a:latin typeface="Calibri"/>
                        <a:ea typeface="Calibri"/>
                        <a:cs typeface="Times New Roman"/>
                      </a:endParaRPr>
                    </a:p>
                  </a:txBody>
                  <a:tcPr marL="0" marR="0" marT="0" marB="0" anchor="ctr"/>
                </a:tc>
                <a:tc>
                  <a:txBody>
                    <a:bodyPr/>
                    <a:lstStyle/>
                    <a:p>
                      <a:pPr marL="179388" indent="0">
                        <a:lnSpc>
                          <a:spcPct val="115000"/>
                        </a:lnSpc>
                        <a:spcAft>
                          <a:spcPts val="0"/>
                        </a:spcAft>
                      </a:pPr>
                      <a:r>
                        <a:rPr lang="id-ID" sz="1600" b="1" dirty="0">
                          <a:effectLst/>
                        </a:rPr>
                        <a:t>Klas I (satu)</a:t>
                      </a:r>
                      <a:endParaRPr lang="id-ID" sz="1600" b="1" dirty="0">
                        <a:effectLst/>
                        <a:latin typeface="Calibri"/>
                        <a:ea typeface="Calibri"/>
                        <a:cs typeface="Times New Roman"/>
                      </a:endParaRPr>
                    </a:p>
                  </a:txBody>
                  <a:tcPr marL="0" marR="0" marT="0" marB="0" anchor="ctr"/>
                </a:tc>
                <a:tc>
                  <a:txBody>
                    <a:bodyPr/>
                    <a:lstStyle/>
                    <a:p>
                      <a:endParaRPr lang="id-ID" sz="1600" b="1"/>
                    </a:p>
                  </a:txBody>
                  <a:tcPr marL="42712" marR="42712" marT="21356" marB="21356"/>
                </a:tc>
              </a:tr>
              <a:tr h="687666">
                <a:tc>
                  <a:txBody>
                    <a:bodyPr/>
                    <a:lstStyle/>
                    <a:p>
                      <a:pPr>
                        <a:lnSpc>
                          <a:spcPct val="115000"/>
                        </a:lnSpc>
                        <a:spcAft>
                          <a:spcPts val="0"/>
                        </a:spcAft>
                      </a:pPr>
                      <a:r>
                        <a:rPr lang="id-ID" sz="1600" b="1">
                          <a:effectLst/>
                        </a:rPr>
                        <a:t>Nilai Pertanggungan</a:t>
                      </a:r>
                    </a:p>
                    <a:p>
                      <a:pPr>
                        <a:lnSpc>
                          <a:spcPct val="115000"/>
                        </a:lnSpc>
                        <a:spcAft>
                          <a:spcPts val="0"/>
                        </a:spcAft>
                      </a:pPr>
                      <a:r>
                        <a:rPr lang="es-ES" sz="1600" b="1">
                          <a:effectLst/>
                        </a:rPr>
                        <a:t>§ Bangunan </a:t>
                      </a:r>
                      <a:endParaRPr lang="id-ID" sz="1600" b="1">
                        <a:effectLst/>
                      </a:endParaRPr>
                    </a:p>
                    <a:p>
                      <a:pPr>
                        <a:lnSpc>
                          <a:spcPct val="115000"/>
                        </a:lnSpc>
                        <a:spcAft>
                          <a:spcPts val="0"/>
                        </a:spcAft>
                      </a:pPr>
                      <a:r>
                        <a:rPr lang="es-ES" sz="1600" b="1">
                          <a:effectLst/>
                        </a:rPr>
                        <a:t>§ Perabot Rumah Tangga </a:t>
                      </a:r>
                      <a:endParaRPr lang="id-ID" sz="1600" b="1">
                        <a:effectLst/>
                        <a:latin typeface="Calibri"/>
                        <a:ea typeface="Calibri"/>
                        <a:cs typeface="Times New Roman"/>
                      </a:endParaRPr>
                    </a:p>
                  </a:txBody>
                  <a:tcPr marL="0" marR="0" marT="0" marB="0" anchor="ctr"/>
                </a:tc>
                <a:tc>
                  <a:txBody>
                    <a:bodyPr/>
                    <a:lstStyle/>
                    <a:p>
                      <a:endParaRPr lang="id-ID" sz="1600" b="1"/>
                    </a:p>
                  </a:txBody>
                  <a:tcPr marL="0" marR="0" marT="0" marB="0" anchor="ctr"/>
                </a:tc>
                <a:tc>
                  <a:txBody>
                    <a:bodyPr/>
                    <a:lstStyle/>
                    <a:p>
                      <a:endParaRPr lang="id-ID" sz="1600" b="1"/>
                    </a:p>
                  </a:txBody>
                  <a:tcPr marL="42712" marR="42712" marT="21356" marB="21356"/>
                </a:tc>
              </a:tr>
              <a:tr h="589428">
                <a:tc>
                  <a:txBody>
                    <a:bodyPr/>
                    <a:lstStyle/>
                    <a:p>
                      <a:pPr>
                        <a:lnSpc>
                          <a:spcPct val="115000"/>
                        </a:lnSpc>
                        <a:spcAft>
                          <a:spcPts val="0"/>
                        </a:spcAft>
                      </a:pPr>
                      <a:r>
                        <a:rPr lang="id-ID" sz="1600" b="1" dirty="0">
                          <a:effectLst/>
                        </a:rPr>
                        <a:t/>
                      </a:r>
                      <a:br>
                        <a:rPr lang="id-ID" sz="1600" b="1" dirty="0">
                          <a:effectLst/>
                        </a:rPr>
                      </a:br>
                      <a:r>
                        <a:rPr lang="id-ID" sz="1600" b="1" dirty="0">
                          <a:effectLst/>
                        </a:rPr>
                        <a:t>RP.</a:t>
                      </a:r>
                    </a:p>
                    <a:p>
                      <a:pPr>
                        <a:lnSpc>
                          <a:spcPct val="115000"/>
                        </a:lnSpc>
                        <a:spcAft>
                          <a:spcPts val="0"/>
                        </a:spcAft>
                      </a:pPr>
                      <a:r>
                        <a:rPr lang="id-ID" sz="1600" b="1" dirty="0">
                          <a:effectLst/>
                        </a:rPr>
                        <a:t>RP.</a:t>
                      </a:r>
                      <a:endParaRPr lang="id-ID" sz="1600" b="1" dirty="0">
                        <a:effectLst/>
                        <a:latin typeface="Calibri"/>
                        <a:ea typeface="Calibri"/>
                        <a:cs typeface="Times New Roman"/>
                      </a:endParaRPr>
                    </a:p>
                  </a:txBody>
                  <a:tcPr marL="0" marR="0" marT="0" marB="0" anchor="ctr"/>
                </a:tc>
                <a:tc>
                  <a:txBody>
                    <a:bodyPr/>
                    <a:lstStyle/>
                    <a:p>
                      <a:pPr marL="179388" indent="0" algn="l">
                        <a:lnSpc>
                          <a:spcPct val="115000"/>
                        </a:lnSpc>
                        <a:spcAft>
                          <a:spcPts val="0"/>
                        </a:spcAft>
                      </a:pPr>
                      <a:r>
                        <a:rPr lang="id-ID" sz="1600" b="1" dirty="0">
                          <a:solidFill>
                            <a:srgbClr val="FF0000"/>
                          </a:solidFill>
                          <a:effectLst/>
                        </a:rPr>
                        <a:t/>
                      </a:r>
                      <a:br>
                        <a:rPr lang="id-ID" sz="1600" b="1" dirty="0">
                          <a:solidFill>
                            <a:srgbClr val="FF0000"/>
                          </a:solidFill>
                          <a:effectLst/>
                        </a:rPr>
                      </a:br>
                      <a:r>
                        <a:rPr lang="id-ID" sz="1600" b="1" dirty="0">
                          <a:effectLst/>
                        </a:rPr>
                        <a:t>100,000,000.-</a:t>
                      </a:r>
                    </a:p>
                    <a:p>
                      <a:pPr marL="179388" indent="0" algn="l">
                        <a:lnSpc>
                          <a:spcPct val="115000"/>
                        </a:lnSpc>
                        <a:spcAft>
                          <a:spcPts val="0"/>
                        </a:spcAft>
                      </a:pPr>
                      <a:r>
                        <a:rPr lang="id-ID" sz="1600" b="1" dirty="0">
                          <a:effectLst/>
                        </a:rPr>
                        <a:t>25,000,000.-</a:t>
                      </a:r>
                      <a:endParaRPr lang="id-ID" sz="1600" b="1" dirty="0">
                        <a:effectLst/>
                        <a:latin typeface="Calibri"/>
                        <a:ea typeface="Calibri"/>
                        <a:cs typeface="Times New Roman"/>
                      </a:endParaRPr>
                    </a:p>
                  </a:txBody>
                  <a:tcPr marL="0" marR="0" marT="0" marB="0" anchor="ctr"/>
                </a:tc>
                <a:tc>
                  <a:txBody>
                    <a:bodyPr/>
                    <a:lstStyle/>
                    <a:p>
                      <a:pPr marL="179388" indent="0">
                        <a:lnSpc>
                          <a:spcPct val="115000"/>
                        </a:lnSpc>
                        <a:spcAft>
                          <a:spcPts val="0"/>
                        </a:spcAft>
                      </a:pPr>
                      <a:r>
                        <a:rPr lang="id-ID" sz="1600" b="1" dirty="0">
                          <a:effectLst/>
                        </a:rPr>
                        <a:t/>
                      </a:r>
                      <a:br>
                        <a:rPr lang="id-ID" sz="1600" b="1" dirty="0">
                          <a:effectLst/>
                        </a:rPr>
                      </a:br>
                      <a:r>
                        <a:rPr lang="id-ID" sz="1600" b="1" dirty="0">
                          <a:effectLst/>
                        </a:rPr>
                        <a:t/>
                      </a:r>
                      <a:br>
                        <a:rPr lang="id-ID" sz="1600" b="1" dirty="0">
                          <a:effectLst/>
                        </a:rPr>
                      </a:br>
                      <a:r>
                        <a:rPr lang="id-ID" sz="1600" b="1" dirty="0">
                          <a:effectLst/>
                        </a:rPr>
                        <a:t/>
                      </a:r>
                      <a:br>
                        <a:rPr lang="id-ID" sz="1600" b="1" dirty="0">
                          <a:effectLst/>
                        </a:rPr>
                      </a:br>
                      <a:r>
                        <a:rPr lang="id-ID" sz="1600" b="1" dirty="0">
                          <a:effectLst/>
                        </a:rPr>
                        <a:t>Tidak termasuk tanah</a:t>
                      </a:r>
                      <a:endParaRPr lang="id-ID" sz="1600" b="1" dirty="0">
                        <a:effectLst/>
                        <a:latin typeface="Calibri"/>
                        <a:ea typeface="Calibri"/>
                        <a:cs typeface="Times New Roman"/>
                      </a:endParaRPr>
                    </a:p>
                  </a:txBody>
                  <a:tcPr marL="0" marR="0" marT="0" marB="0" anchor="ctr"/>
                </a:tc>
              </a:tr>
              <a:tr h="196476">
                <a:tc>
                  <a:txBody>
                    <a:bodyPr/>
                    <a:lstStyle/>
                    <a:p>
                      <a:pPr>
                        <a:lnSpc>
                          <a:spcPct val="115000"/>
                        </a:lnSpc>
                        <a:spcAft>
                          <a:spcPts val="0"/>
                        </a:spcAft>
                      </a:pPr>
                      <a:r>
                        <a:rPr lang="id-ID" sz="1600" b="1">
                          <a:effectLst/>
                        </a:rPr>
                        <a:t>Total Nilai Pertangungan</a:t>
                      </a:r>
                      <a:endParaRPr lang="id-ID" sz="1600" b="1">
                        <a:effectLst/>
                        <a:latin typeface="Calibri"/>
                        <a:ea typeface="Calibri"/>
                        <a:cs typeface="Times New Roman"/>
                      </a:endParaRPr>
                    </a:p>
                  </a:txBody>
                  <a:tcPr marL="0" marR="0" marT="0" marB="0" anchor="ctr"/>
                </a:tc>
                <a:tc>
                  <a:txBody>
                    <a:bodyPr/>
                    <a:lstStyle/>
                    <a:p>
                      <a:endParaRPr lang="id-ID" sz="1600" b="1" dirty="0"/>
                    </a:p>
                  </a:txBody>
                  <a:tcPr marL="0" marR="0" marT="0" marB="0" anchor="ctr"/>
                </a:tc>
                <a:tc>
                  <a:txBody>
                    <a:bodyPr/>
                    <a:lstStyle/>
                    <a:p>
                      <a:endParaRPr lang="id-ID" sz="1600" b="1"/>
                    </a:p>
                  </a:txBody>
                  <a:tcPr marL="42712" marR="42712" marT="21356" marB="21356"/>
                </a:tc>
              </a:tr>
              <a:tr h="98238">
                <a:tc>
                  <a:txBody>
                    <a:bodyPr/>
                    <a:lstStyle/>
                    <a:p>
                      <a:pPr>
                        <a:lnSpc>
                          <a:spcPct val="115000"/>
                        </a:lnSpc>
                        <a:spcAft>
                          <a:spcPts val="0"/>
                        </a:spcAft>
                      </a:pPr>
                      <a:r>
                        <a:rPr lang="id-ID" sz="1600" b="1">
                          <a:effectLst/>
                        </a:rPr>
                        <a:t>RP.</a:t>
                      </a:r>
                      <a:endParaRPr lang="id-ID" sz="1600" b="1">
                        <a:effectLst/>
                        <a:latin typeface="Calibri"/>
                        <a:ea typeface="Calibri"/>
                        <a:cs typeface="Times New Roman"/>
                      </a:endParaRPr>
                    </a:p>
                  </a:txBody>
                  <a:tcPr marL="0" marR="0" marT="0" marB="0" anchor="ctr"/>
                </a:tc>
                <a:tc>
                  <a:txBody>
                    <a:bodyPr/>
                    <a:lstStyle/>
                    <a:p>
                      <a:pPr marL="179388" indent="0">
                        <a:lnSpc>
                          <a:spcPct val="115000"/>
                        </a:lnSpc>
                        <a:spcAft>
                          <a:spcPts val="0"/>
                        </a:spcAft>
                      </a:pPr>
                      <a:r>
                        <a:rPr lang="id-ID" sz="1600" b="1" dirty="0">
                          <a:effectLst/>
                        </a:rPr>
                        <a:t>125,000,000.-</a:t>
                      </a:r>
                      <a:endParaRPr lang="id-ID" sz="1600" b="1" dirty="0">
                        <a:effectLst/>
                        <a:latin typeface="Calibri"/>
                        <a:ea typeface="Calibri"/>
                        <a:cs typeface="Times New Roman"/>
                      </a:endParaRPr>
                    </a:p>
                  </a:txBody>
                  <a:tcPr marL="0" marR="0" marT="0" marB="0" anchor="ctr"/>
                </a:tc>
                <a:tc>
                  <a:txBody>
                    <a:bodyPr/>
                    <a:lstStyle/>
                    <a:p>
                      <a:pPr>
                        <a:lnSpc>
                          <a:spcPct val="115000"/>
                        </a:lnSpc>
                        <a:spcAft>
                          <a:spcPts val="0"/>
                        </a:spcAft>
                      </a:pPr>
                      <a:r>
                        <a:rPr lang="id-ID" sz="1600" b="1">
                          <a:effectLst/>
                        </a:rPr>
                        <a:t> </a:t>
                      </a:r>
                      <a:endParaRPr lang="id-ID" sz="1600" b="1">
                        <a:effectLst/>
                        <a:latin typeface="Calibri"/>
                        <a:ea typeface="Calibri"/>
                        <a:cs typeface="Times New Roman"/>
                      </a:endParaRPr>
                    </a:p>
                  </a:txBody>
                  <a:tcPr marL="0" marR="0" marT="0" marB="0" anchor="ctr"/>
                </a:tc>
              </a:tr>
              <a:tr h="196476">
                <a:tc>
                  <a:txBody>
                    <a:bodyPr/>
                    <a:lstStyle/>
                    <a:p>
                      <a:pPr>
                        <a:lnSpc>
                          <a:spcPct val="115000"/>
                        </a:lnSpc>
                        <a:spcAft>
                          <a:spcPts val="0"/>
                        </a:spcAft>
                      </a:pPr>
                      <a:r>
                        <a:rPr lang="id-ID" sz="1600" b="1">
                          <a:effectLst/>
                        </a:rPr>
                        <a:t>Syarat/Kondisi Polis</a:t>
                      </a:r>
                      <a:endParaRPr lang="id-ID" sz="1600" b="1">
                        <a:effectLst/>
                        <a:latin typeface="Calibri"/>
                        <a:ea typeface="Calibri"/>
                        <a:cs typeface="Times New Roman"/>
                      </a:endParaRPr>
                    </a:p>
                  </a:txBody>
                  <a:tcPr marL="0" marR="0" marT="0" marB="0" anchor="ctr"/>
                </a:tc>
                <a:tc>
                  <a:txBody>
                    <a:bodyPr/>
                    <a:lstStyle/>
                    <a:p>
                      <a:pPr marL="179388" indent="0">
                        <a:lnSpc>
                          <a:spcPct val="115000"/>
                        </a:lnSpc>
                        <a:spcAft>
                          <a:spcPts val="0"/>
                        </a:spcAft>
                      </a:pPr>
                      <a:r>
                        <a:rPr lang="id-ID" sz="1600" b="1" dirty="0">
                          <a:effectLst/>
                        </a:rPr>
                        <a:t>Kebakaran Saja</a:t>
                      </a:r>
                      <a:endParaRPr lang="id-ID" sz="1600" b="1" dirty="0">
                        <a:effectLst/>
                        <a:latin typeface="Calibri"/>
                        <a:ea typeface="Calibri"/>
                        <a:cs typeface="Times New Roman"/>
                      </a:endParaRPr>
                    </a:p>
                  </a:txBody>
                  <a:tcPr marL="0" marR="0" marT="0" marB="0" anchor="ctr"/>
                </a:tc>
                <a:tc>
                  <a:txBody>
                    <a:bodyPr/>
                    <a:lstStyle/>
                    <a:p>
                      <a:endParaRPr lang="id-ID" sz="1600" b="1"/>
                    </a:p>
                  </a:txBody>
                  <a:tcPr marL="42712" marR="42712" marT="21356" marB="21356"/>
                </a:tc>
              </a:tr>
              <a:tr h="170849">
                <a:tc>
                  <a:txBody>
                    <a:bodyPr/>
                    <a:lstStyle/>
                    <a:p>
                      <a:pPr>
                        <a:lnSpc>
                          <a:spcPct val="115000"/>
                        </a:lnSpc>
                        <a:spcAft>
                          <a:spcPts val="0"/>
                        </a:spcAft>
                      </a:pPr>
                      <a:r>
                        <a:rPr lang="id-ID" sz="1600" b="1" dirty="0">
                          <a:effectLst/>
                        </a:rPr>
                        <a:t>Jangka waktu</a:t>
                      </a:r>
                      <a:endParaRPr lang="id-ID" sz="1600" b="1" dirty="0">
                        <a:effectLst/>
                        <a:latin typeface="Calibri"/>
                        <a:ea typeface="Calibri"/>
                        <a:cs typeface="Times New Roman"/>
                      </a:endParaRPr>
                    </a:p>
                  </a:txBody>
                  <a:tcPr marL="0" marR="0" marT="0" marB="0" anchor="ctr"/>
                </a:tc>
                <a:tc>
                  <a:txBody>
                    <a:bodyPr/>
                    <a:lstStyle/>
                    <a:p>
                      <a:pPr marL="179388" indent="0">
                        <a:lnSpc>
                          <a:spcPct val="115000"/>
                        </a:lnSpc>
                        <a:spcAft>
                          <a:spcPts val="0"/>
                        </a:spcAft>
                      </a:pPr>
                      <a:r>
                        <a:rPr lang="id-ID" sz="1600" b="1" dirty="0">
                          <a:effectLst/>
                        </a:rPr>
                        <a:t>12 Bln</a:t>
                      </a:r>
                      <a:endParaRPr lang="id-ID" sz="1600" b="1" dirty="0">
                        <a:effectLst/>
                        <a:latin typeface="Calibri"/>
                        <a:ea typeface="Calibri"/>
                        <a:cs typeface="Times New Roman"/>
                      </a:endParaRPr>
                    </a:p>
                  </a:txBody>
                  <a:tcPr marL="0" marR="0" marT="0" marB="0" anchor="ctr"/>
                </a:tc>
                <a:tc>
                  <a:txBody>
                    <a:bodyPr/>
                    <a:lstStyle/>
                    <a:p>
                      <a:endParaRPr lang="id-ID" sz="1600" b="1"/>
                    </a:p>
                  </a:txBody>
                  <a:tcPr marL="42712" marR="42712" marT="21356" marB="21356"/>
                </a:tc>
              </a:tr>
              <a:tr h="196476">
                <a:tc>
                  <a:txBody>
                    <a:bodyPr/>
                    <a:lstStyle/>
                    <a:p>
                      <a:pPr>
                        <a:lnSpc>
                          <a:spcPct val="115000"/>
                        </a:lnSpc>
                        <a:spcAft>
                          <a:spcPts val="0"/>
                        </a:spcAft>
                      </a:pPr>
                      <a:r>
                        <a:rPr lang="id-ID" sz="1600" b="1" dirty="0">
                          <a:effectLst/>
                        </a:rPr>
                        <a:t>Rate / suku premi</a:t>
                      </a:r>
                      <a:endParaRPr lang="id-ID" sz="1600" b="1" dirty="0">
                        <a:effectLst/>
                        <a:latin typeface="Calibri"/>
                        <a:ea typeface="Calibri"/>
                        <a:cs typeface="Times New Roman"/>
                      </a:endParaRPr>
                    </a:p>
                  </a:txBody>
                  <a:tcPr marL="0" marR="0" marT="0" marB="0" anchor="ctr"/>
                </a:tc>
                <a:tc>
                  <a:txBody>
                    <a:bodyPr/>
                    <a:lstStyle/>
                    <a:p>
                      <a:pPr marL="179388" indent="0">
                        <a:lnSpc>
                          <a:spcPct val="115000"/>
                        </a:lnSpc>
                        <a:spcAft>
                          <a:spcPts val="0"/>
                        </a:spcAft>
                      </a:pPr>
                      <a:r>
                        <a:rPr lang="id-ID" sz="1600" b="1" dirty="0">
                          <a:effectLst/>
                        </a:rPr>
                        <a:t>0.58%</a:t>
                      </a:r>
                      <a:endParaRPr lang="id-ID" sz="1600" b="1" dirty="0">
                        <a:effectLst/>
                        <a:latin typeface="Calibri"/>
                        <a:ea typeface="Calibri"/>
                        <a:cs typeface="Times New Roman"/>
                      </a:endParaRPr>
                    </a:p>
                  </a:txBody>
                  <a:tcPr marL="0" marR="0" marT="0" marB="0" anchor="ctr"/>
                </a:tc>
                <a:tc>
                  <a:txBody>
                    <a:bodyPr/>
                    <a:lstStyle/>
                    <a:p>
                      <a:endParaRPr lang="id-ID" sz="1600" b="1"/>
                    </a:p>
                  </a:txBody>
                  <a:tcPr marL="42712" marR="42712" marT="21356" marB="21356"/>
                </a:tc>
              </a:tr>
              <a:tr h="294714">
                <a:tc>
                  <a:txBody>
                    <a:bodyPr/>
                    <a:lstStyle/>
                    <a:p>
                      <a:pPr>
                        <a:lnSpc>
                          <a:spcPct val="115000"/>
                        </a:lnSpc>
                        <a:spcAft>
                          <a:spcPts val="0"/>
                        </a:spcAft>
                      </a:pPr>
                      <a:r>
                        <a:rPr lang="id-ID" sz="1600" b="1" dirty="0">
                          <a:solidFill>
                            <a:srgbClr val="FF9900"/>
                          </a:solidFill>
                          <a:effectLst/>
                        </a:rPr>
                        <a:t>JUMLAH PREMI ANDA</a:t>
                      </a:r>
                      <a:endParaRPr lang="id-ID" sz="1600" b="1" dirty="0">
                        <a:solidFill>
                          <a:srgbClr val="FF9900"/>
                        </a:solidFill>
                        <a:effectLst/>
                        <a:latin typeface="Calibri"/>
                        <a:ea typeface="Calibri"/>
                        <a:cs typeface="Times New Roman"/>
                      </a:endParaRPr>
                    </a:p>
                  </a:txBody>
                  <a:tcPr marL="0" marR="0" marT="0" marB="0" anchor="ctr"/>
                </a:tc>
                <a:tc>
                  <a:txBody>
                    <a:bodyPr/>
                    <a:lstStyle/>
                    <a:p>
                      <a:endParaRPr lang="id-ID" sz="1600" b="1"/>
                    </a:p>
                  </a:txBody>
                  <a:tcPr marL="0" marR="0" marT="0" marB="0" anchor="ctr"/>
                </a:tc>
                <a:tc>
                  <a:txBody>
                    <a:bodyPr/>
                    <a:lstStyle/>
                    <a:p>
                      <a:endParaRPr lang="id-ID" sz="1600" b="1"/>
                    </a:p>
                  </a:txBody>
                  <a:tcPr marL="42712" marR="42712" marT="21356" marB="21356"/>
                </a:tc>
              </a:tr>
              <a:tr h="294714">
                <a:tc>
                  <a:txBody>
                    <a:bodyPr/>
                    <a:lstStyle/>
                    <a:p>
                      <a:pPr>
                        <a:lnSpc>
                          <a:spcPct val="115000"/>
                        </a:lnSpc>
                        <a:spcAft>
                          <a:spcPts val="0"/>
                        </a:spcAft>
                      </a:pPr>
                      <a:r>
                        <a:rPr lang="id-ID" sz="1600" b="1" dirty="0">
                          <a:solidFill>
                            <a:srgbClr val="FF9900"/>
                          </a:solidFill>
                          <a:effectLst/>
                        </a:rPr>
                        <a:t>RP.125,000,000 X 0.58 / 1000</a:t>
                      </a:r>
                      <a:endParaRPr lang="id-ID" sz="1600" b="1" dirty="0">
                        <a:solidFill>
                          <a:srgbClr val="FF9900"/>
                        </a:solidFill>
                        <a:effectLst/>
                        <a:latin typeface="Calibri"/>
                        <a:ea typeface="Calibri"/>
                        <a:cs typeface="Times New Roman"/>
                      </a:endParaRPr>
                    </a:p>
                  </a:txBody>
                  <a:tcPr marL="0" marR="0" marT="0" marB="0" anchor="ctr"/>
                </a:tc>
                <a:tc>
                  <a:txBody>
                    <a:bodyPr/>
                    <a:lstStyle/>
                    <a:p>
                      <a:endParaRPr lang="id-ID" sz="1600" b="1"/>
                    </a:p>
                  </a:txBody>
                  <a:tcPr marL="42712" marR="42712" marT="21356" marB="21356"/>
                </a:tc>
                <a:tc>
                  <a:txBody>
                    <a:bodyPr/>
                    <a:lstStyle/>
                    <a:p>
                      <a:endParaRPr lang="id-ID" sz="1600" b="1"/>
                    </a:p>
                  </a:txBody>
                  <a:tcPr marL="42712" marR="42712" marT="21356" marB="21356"/>
                </a:tc>
              </a:tr>
              <a:tr h="170849">
                <a:tc>
                  <a:txBody>
                    <a:bodyPr/>
                    <a:lstStyle/>
                    <a:p>
                      <a:pPr>
                        <a:lnSpc>
                          <a:spcPct val="115000"/>
                        </a:lnSpc>
                        <a:spcAft>
                          <a:spcPts val="0"/>
                        </a:spcAft>
                      </a:pPr>
                      <a:r>
                        <a:rPr lang="id-ID" sz="1600" b="1" dirty="0">
                          <a:solidFill>
                            <a:srgbClr val="FF9900"/>
                          </a:solidFill>
                          <a:effectLst/>
                        </a:rPr>
                        <a:t>RP. 72,5000.-</a:t>
                      </a:r>
                      <a:endParaRPr lang="id-ID" sz="1600" b="1" dirty="0">
                        <a:solidFill>
                          <a:srgbClr val="FF9900"/>
                        </a:solidFill>
                        <a:effectLst/>
                        <a:latin typeface="Calibri"/>
                        <a:ea typeface="Calibri"/>
                        <a:cs typeface="Times New Roman"/>
                      </a:endParaRPr>
                    </a:p>
                  </a:txBody>
                  <a:tcPr marL="0" marR="0" marT="0" marB="0" anchor="ctr"/>
                </a:tc>
                <a:tc>
                  <a:txBody>
                    <a:bodyPr/>
                    <a:lstStyle/>
                    <a:p>
                      <a:endParaRPr lang="id-ID" sz="1600" b="1"/>
                    </a:p>
                  </a:txBody>
                  <a:tcPr marL="42712" marR="42712" marT="21356" marB="21356"/>
                </a:tc>
                <a:tc>
                  <a:txBody>
                    <a:bodyPr/>
                    <a:lstStyle/>
                    <a:p>
                      <a:endParaRPr lang="id-ID" sz="1600" b="1"/>
                    </a:p>
                  </a:txBody>
                  <a:tcPr marL="42712" marR="42712" marT="21356" marB="21356"/>
                </a:tc>
              </a:tr>
              <a:tr h="392952">
                <a:tc>
                  <a:txBody>
                    <a:bodyPr/>
                    <a:lstStyle/>
                    <a:p>
                      <a:pPr>
                        <a:lnSpc>
                          <a:spcPct val="115000"/>
                        </a:lnSpc>
                        <a:spcAft>
                          <a:spcPts val="0"/>
                        </a:spcAft>
                      </a:pPr>
                      <a:r>
                        <a:rPr lang="es-ES" sz="1600" b="1" dirty="0">
                          <a:solidFill>
                            <a:srgbClr val="FF9900"/>
                          </a:solidFill>
                          <a:effectLst/>
                        </a:rPr>
                        <a:t>(</a:t>
                      </a:r>
                      <a:r>
                        <a:rPr lang="es-ES" sz="1600" b="1" dirty="0" err="1">
                          <a:solidFill>
                            <a:srgbClr val="FF9900"/>
                          </a:solidFill>
                          <a:effectLst/>
                        </a:rPr>
                        <a:t>belum</a:t>
                      </a:r>
                      <a:r>
                        <a:rPr lang="es-ES" sz="1600" b="1" dirty="0">
                          <a:solidFill>
                            <a:srgbClr val="FF9900"/>
                          </a:solidFill>
                          <a:effectLst/>
                        </a:rPr>
                        <a:t> </a:t>
                      </a:r>
                      <a:r>
                        <a:rPr lang="es-ES" sz="1600" b="1" dirty="0" err="1">
                          <a:solidFill>
                            <a:srgbClr val="FF9900"/>
                          </a:solidFill>
                          <a:effectLst/>
                        </a:rPr>
                        <a:t>termasuk</a:t>
                      </a:r>
                      <a:r>
                        <a:rPr lang="es-ES" sz="1600" b="1" dirty="0">
                          <a:solidFill>
                            <a:srgbClr val="FF9900"/>
                          </a:solidFill>
                          <a:effectLst/>
                        </a:rPr>
                        <a:t> </a:t>
                      </a:r>
                      <a:r>
                        <a:rPr lang="es-ES" sz="1600" b="1" dirty="0" err="1">
                          <a:solidFill>
                            <a:srgbClr val="FF9900"/>
                          </a:solidFill>
                          <a:effectLst/>
                        </a:rPr>
                        <a:t>biaya</a:t>
                      </a:r>
                      <a:r>
                        <a:rPr lang="es-ES" sz="1600" b="1" dirty="0">
                          <a:solidFill>
                            <a:srgbClr val="FF9900"/>
                          </a:solidFill>
                          <a:effectLst/>
                        </a:rPr>
                        <a:t> </a:t>
                      </a:r>
                      <a:r>
                        <a:rPr lang="es-ES" sz="1600" b="1" dirty="0" err="1">
                          <a:solidFill>
                            <a:srgbClr val="FF9900"/>
                          </a:solidFill>
                          <a:effectLst/>
                        </a:rPr>
                        <a:t>administrasi</a:t>
                      </a:r>
                      <a:r>
                        <a:rPr lang="es-ES" sz="1600" b="1" dirty="0">
                          <a:solidFill>
                            <a:srgbClr val="FF9900"/>
                          </a:solidFill>
                          <a:effectLst/>
                        </a:rPr>
                        <a:t>) </a:t>
                      </a:r>
                      <a:endParaRPr lang="id-ID" sz="1600" b="1" dirty="0">
                        <a:solidFill>
                          <a:srgbClr val="FF9900"/>
                        </a:solidFill>
                        <a:effectLst/>
                        <a:latin typeface="Calibri"/>
                        <a:ea typeface="Calibri"/>
                        <a:cs typeface="Times New Roman"/>
                      </a:endParaRPr>
                    </a:p>
                  </a:txBody>
                  <a:tcPr marL="0" marR="0" marT="0" marB="0" anchor="ctr"/>
                </a:tc>
                <a:tc>
                  <a:txBody>
                    <a:bodyPr/>
                    <a:lstStyle/>
                    <a:p>
                      <a:endParaRPr lang="id-ID" sz="1600" b="1"/>
                    </a:p>
                  </a:txBody>
                  <a:tcPr marL="42712" marR="42712" marT="21356" marB="21356"/>
                </a:tc>
                <a:tc>
                  <a:txBody>
                    <a:bodyPr/>
                    <a:lstStyle/>
                    <a:p>
                      <a:endParaRPr lang="id-ID" sz="1600" b="1" dirty="0"/>
                    </a:p>
                  </a:txBody>
                  <a:tcPr marL="42712" marR="42712" marT="21356" marB="21356"/>
                </a:tc>
              </a:tr>
            </a:tbl>
          </a:graphicData>
        </a:graphic>
      </p:graphicFrame>
    </p:spTree>
    <p:extLst>
      <p:ext uri="{BB962C8B-B14F-4D97-AF65-F5344CB8AC3E}">
        <p14:creationId xmlns:p14="http://schemas.microsoft.com/office/powerpoint/2010/main" val="298573210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18942905"/>
              </p:ext>
            </p:extLst>
          </p:nvPr>
        </p:nvGraphicFramePr>
        <p:xfrm>
          <a:off x="323528" y="188640"/>
          <a:ext cx="8568952" cy="6563550"/>
        </p:xfrm>
        <a:graphic>
          <a:graphicData uri="http://schemas.openxmlformats.org/drawingml/2006/table">
            <a:tbl>
              <a:tblPr firstRow="1" firstCol="1" bandRow="1">
                <a:tableStyleId>{5940675A-B579-460E-94D1-54222C63F5DA}</a:tableStyleId>
              </a:tblPr>
              <a:tblGrid>
                <a:gridCol w="2620476"/>
                <a:gridCol w="3860244"/>
                <a:gridCol w="2088232"/>
              </a:tblGrid>
              <a:tr h="372964">
                <a:tc>
                  <a:txBody>
                    <a:bodyPr/>
                    <a:lstStyle/>
                    <a:p>
                      <a:pPr>
                        <a:lnSpc>
                          <a:spcPct val="115000"/>
                        </a:lnSpc>
                        <a:spcAft>
                          <a:spcPts val="0"/>
                        </a:spcAft>
                      </a:pPr>
                      <a:r>
                        <a:rPr lang="id-ID" sz="1400" b="1" dirty="0">
                          <a:effectLst/>
                        </a:rPr>
                        <a:t>Okupasi / Penggunaan Bangunan</a:t>
                      </a:r>
                      <a:endParaRPr lang="id-ID" sz="1400" b="1" dirty="0">
                        <a:effectLst/>
                        <a:latin typeface="Calibri"/>
                        <a:ea typeface="Calibri"/>
                        <a:cs typeface="Times New Roman"/>
                      </a:endParaRPr>
                    </a:p>
                  </a:txBody>
                  <a:tcPr marL="0" marR="0" marT="0" marB="0" anchor="ctr"/>
                </a:tc>
                <a:tc>
                  <a:txBody>
                    <a:bodyPr/>
                    <a:lstStyle/>
                    <a:p>
                      <a:pPr marL="360363" indent="0">
                        <a:lnSpc>
                          <a:spcPct val="115000"/>
                        </a:lnSpc>
                        <a:spcAft>
                          <a:spcPts val="0"/>
                        </a:spcAft>
                      </a:pPr>
                      <a:r>
                        <a:rPr lang="id-ID" sz="1400" b="1" dirty="0">
                          <a:effectLst/>
                        </a:rPr>
                        <a:t>TOKO </a:t>
                      </a:r>
                      <a:r>
                        <a:rPr lang="id-ID" sz="1400" b="1" dirty="0" smtClean="0">
                          <a:effectLst/>
                        </a:rPr>
                        <a:t>(Lokasinya </a:t>
                      </a:r>
                      <a:r>
                        <a:rPr lang="id-ID" sz="1400" b="1" dirty="0">
                          <a:effectLst/>
                        </a:rPr>
                        <a:t>bukan di Shopping Centre)</a:t>
                      </a:r>
                      <a:endParaRPr lang="id-ID" sz="1400" b="1" dirty="0">
                        <a:effectLst/>
                        <a:latin typeface="Calibri"/>
                        <a:ea typeface="Calibri"/>
                        <a:cs typeface="Times New Roman"/>
                      </a:endParaRPr>
                    </a:p>
                  </a:txBody>
                  <a:tcPr marL="0" marR="0" marT="0" marB="0" anchor="ctr"/>
                </a:tc>
                <a:tc>
                  <a:txBody>
                    <a:bodyPr/>
                    <a:lstStyle/>
                    <a:p>
                      <a:endParaRPr lang="id-ID" sz="1400" b="1"/>
                    </a:p>
                  </a:txBody>
                  <a:tcPr marL="36623" marR="36623" marT="18312" marB="18312"/>
                </a:tc>
              </a:tr>
              <a:tr h="248644">
                <a:tc>
                  <a:txBody>
                    <a:bodyPr/>
                    <a:lstStyle/>
                    <a:p>
                      <a:pPr>
                        <a:lnSpc>
                          <a:spcPct val="115000"/>
                        </a:lnSpc>
                        <a:spcAft>
                          <a:spcPts val="0"/>
                        </a:spcAft>
                      </a:pPr>
                      <a:r>
                        <a:rPr lang="id-ID" sz="1400" b="1">
                          <a:effectLst/>
                        </a:rPr>
                        <a:t>Klas Konstruksi</a:t>
                      </a:r>
                      <a:endParaRPr lang="id-ID" sz="1400" b="1">
                        <a:effectLst/>
                        <a:latin typeface="Calibri"/>
                        <a:ea typeface="Calibri"/>
                        <a:cs typeface="Times New Roman"/>
                      </a:endParaRPr>
                    </a:p>
                  </a:txBody>
                  <a:tcPr marL="0" marR="0" marT="0" marB="0" anchor="ctr"/>
                </a:tc>
                <a:tc>
                  <a:txBody>
                    <a:bodyPr/>
                    <a:lstStyle/>
                    <a:p>
                      <a:pPr marL="360363" indent="0">
                        <a:lnSpc>
                          <a:spcPct val="115000"/>
                        </a:lnSpc>
                        <a:spcAft>
                          <a:spcPts val="0"/>
                        </a:spcAft>
                      </a:pPr>
                      <a:r>
                        <a:rPr lang="id-ID" sz="1400" b="1">
                          <a:effectLst/>
                        </a:rPr>
                        <a:t>Klas I (satu)</a:t>
                      </a:r>
                      <a:endParaRPr lang="id-ID" sz="1400" b="1">
                        <a:effectLst/>
                        <a:latin typeface="Calibri"/>
                        <a:ea typeface="Calibri"/>
                        <a:cs typeface="Times New Roman"/>
                      </a:endParaRPr>
                    </a:p>
                  </a:txBody>
                  <a:tcPr marL="0" marR="0" marT="0" marB="0" anchor="ctr"/>
                </a:tc>
                <a:tc>
                  <a:txBody>
                    <a:bodyPr/>
                    <a:lstStyle/>
                    <a:p>
                      <a:endParaRPr lang="id-ID" sz="1400" b="1"/>
                    </a:p>
                  </a:txBody>
                  <a:tcPr marL="36623" marR="36623" marT="18312" marB="18312"/>
                </a:tc>
              </a:tr>
              <a:tr h="1243215">
                <a:tc>
                  <a:txBody>
                    <a:bodyPr/>
                    <a:lstStyle/>
                    <a:p>
                      <a:pPr>
                        <a:lnSpc>
                          <a:spcPct val="115000"/>
                        </a:lnSpc>
                        <a:spcAft>
                          <a:spcPts val="0"/>
                        </a:spcAft>
                      </a:pPr>
                      <a:r>
                        <a:rPr lang="id-ID" sz="1400" b="1" dirty="0">
                          <a:effectLst/>
                        </a:rPr>
                        <a:t>Nilai Pertanggungan</a:t>
                      </a:r>
                    </a:p>
                    <a:p>
                      <a:pPr marL="285750" indent="-285750">
                        <a:lnSpc>
                          <a:spcPct val="115000"/>
                        </a:lnSpc>
                        <a:spcAft>
                          <a:spcPts val="0"/>
                        </a:spcAft>
                        <a:buFont typeface="Wingdings" panose="05000000000000000000" pitchFamily="2" charset="2"/>
                        <a:buChar char="§"/>
                      </a:pPr>
                      <a:r>
                        <a:rPr lang="es-ES" sz="1400" b="1" dirty="0" err="1" smtClean="0">
                          <a:effectLst/>
                        </a:rPr>
                        <a:t>Bangunan</a:t>
                      </a:r>
                      <a:r>
                        <a:rPr lang="es-ES" sz="1400" b="1" dirty="0" smtClean="0">
                          <a:effectLst/>
                        </a:rPr>
                        <a:t> </a:t>
                      </a:r>
                      <a:endParaRPr lang="id-ID" sz="1400" b="1" dirty="0">
                        <a:effectLst/>
                      </a:endParaRPr>
                    </a:p>
                    <a:p>
                      <a:pPr marL="285750" indent="-285750">
                        <a:lnSpc>
                          <a:spcPct val="115000"/>
                        </a:lnSpc>
                        <a:spcAft>
                          <a:spcPts val="0"/>
                        </a:spcAft>
                        <a:buFont typeface="Wingdings" panose="05000000000000000000" pitchFamily="2" charset="2"/>
                        <a:buChar char="§"/>
                      </a:pPr>
                      <a:r>
                        <a:rPr lang="es-ES" sz="1400" b="1" dirty="0" err="1" smtClean="0">
                          <a:effectLst/>
                        </a:rPr>
                        <a:t>Peralatan</a:t>
                      </a:r>
                      <a:r>
                        <a:rPr lang="es-ES" sz="1400" b="1" dirty="0" smtClean="0">
                          <a:effectLst/>
                        </a:rPr>
                        <a:t> </a:t>
                      </a:r>
                      <a:r>
                        <a:rPr lang="es-ES" sz="1400" b="1" dirty="0" err="1">
                          <a:effectLst/>
                        </a:rPr>
                        <a:t>Toko</a:t>
                      </a:r>
                      <a:r>
                        <a:rPr lang="es-ES" sz="1400" b="1" dirty="0">
                          <a:effectLst/>
                        </a:rPr>
                        <a:t> </a:t>
                      </a:r>
                      <a:endParaRPr lang="id-ID" sz="1400" b="1" dirty="0">
                        <a:effectLst/>
                      </a:endParaRPr>
                    </a:p>
                    <a:p>
                      <a:pPr marL="285750" indent="-285750">
                        <a:lnSpc>
                          <a:spcPct val="115000"/>
                        </a:lnSpc>
                        <a:spcAft>
                          <a:spcPts val="0"/>
                        </a:spcAft>
                        <a:buFont typeface="Wingdings" panose="05000000000000000000" pitchFamily="2" charset="2"/>
                        <a:buChar char="§"/>
                      </a:pPr>
                      <a:r>
                        <a:rPr lang="es-ES" sz="1400" b="1" dirty="0" smtClean="0">
                          <a:effectLst/>
                        </a:rPr>
                        <a:t>Stock </a:t>
                      </a:r>
                      <a:r>
                        <a:rPr lang="es-ES" sz="1400" b="1" dirty="0" err="1">
                          <a:effectLst/>
                        </a:rPr>
                        <a:t>Barang</a:t>
                      </a:r>
                      <a:r>
                        <a:rPr lang="es-ES" sz="1400" b="1" dirty="0">
                          <a:effectLst/>
                        </a:rPr>
                        <a:t> </a:t>
                      </a:r>
                      <a:r>
                        <a:rPr lang="es-ES" sz="1400" b="1" dirty="0" err="1">
                          <a:effectLst/>
                        </a:rPr>
                        <a:t>Dagangan</a:t>
                      </a:r>
                      <a:r>
                        <a:rPr lang="es-ES" sz="1400" b="1" dirty="0">
                          <a:effectLst/>
                        </a:rPr>
                        <a:t> </a:t>
                      </a:r>
                      <a:endParaRPr lang="id-ID" sz="1400" b="1" dirty="0">
                        <a:effectLst/>
                        <a:latin typeface="Calibri"/>
                        <a:ea typeface="Calibri"/>
                        <a:cs typeface="Times New Roman"/>
                      </a:endParaRPr>
                    </a:p>
                  </a:txBody>
                  <a:tcPr marL="0" marR="0" marT="0" marB="0" anchor="ctr"/>
                </a:tc>
                <a:tc>
                  <a:txBody>
                    <a:bodyPr/>
                    <a:lstStyle/>
                    <a:p>
                      <a:endParaRPr lang="id-ID" sz="1400" b="1"/>
                    </a:p>
                  </a:txBody>
                  <a:tcPr marL="0" marR="0" marT="0" marB="0" anchor="ctr"/>
                </a:tc>
                <a:tc>
                  <a:txBody>
                    <a:bodyPr/>
                    <a:lstStyle/>
                    <a:p>
                      <a:endParaRPr lang="id-ID" sz="1400" b="1"/>
                    </a:p>
                  </a:txBody>
                  <a:tcPr marL="36623" marR="36623" marT="18312" marB="18312"/>
                </a:tc>
              </a:tr>
              <a:tr h="534898">
                <a:tc>
                  <a:txBody>
                    <a:bodyPr/>
                    <a:lstStyle/>
                    <a:p>
                      <a:pPr>
                        <a:lnSpc>
                          <a:spcPct val="115000"/>
                        </a:lnSpc>
                        <a:spcAft>
                          <a:spcPts val="0"/>
                        </a:spcAft>
                      </a:pPr>
                      <a:r>
                        <a:rPr lang="id-ID" sz="1400" b="1">
                          <a:effectLst/>
                        </a:rPr>
                        <a:t> </a:t>
                      </a:r>
                    </a:p>
                    <a:p>
                      <a:pPr>
                        <a:lnSpc>
                          <a:spcPct val="115000"/>
                        </a:lnSpc>
                        <a:spcAft>
                          <a:spcPts val="0"/>
                        </a:spcAft>
                      </a:pPr>
                      <a:r>
                        <a:rPr lang="id-ID" sz="1400" b="1">
                          <a:effectLst/>
                        </a:rPr>
                        <a:t> RP.</a:t>
                      </a:r>
                    </a:p>
                    <a:p>
                      <a:pPr>
                        <a:lnSpc>
                          <a:spcPct val="115000"/>
                        </a:lnSpc>
                        <a:spcAft>
                          <a:spcPts val="0"/>
                        </a:spcAft>
                      </a:pPr>
                      <a:r>
                        <a:rPr lang="id-ID" sz="1400" b="1">
                          <a:effectLst/>
                        </a:rPr>
                        <a:t>RP.</a:t>
                      </a:r>
                    </a:p>
                    <a:p>
                      <a:pPr>
                        <a:lnSpc>
                          <a:spcPct val="115000"/>
                        </a:lnSpc>
                        <a:spcAft>
                          <a:spcPts val="0"/>
                        </a:spcAft>
                      </a:pPr>
                      <a:r>
                        <a:rPr lang="id-ID" sz="1400" b="1">
                          <a:effectLst/>
                        </a:rPr>
                        <a:t>RP.</a:t>
                      </a:r>
                      <a:endParaRPr lang="id-ID" sz="1400" b="1">
                        <a:effectLst/>
                        <a:latin typeface="Calibri"/>
                        <a:ea typeface="Calibri"/>
                        <a:cs typeface="Times New Roman"/>
                      </a:endParaRPr>
                    </a:p>
                  </a:txBody>
                  <a:tcPr marL="0" marR="0" marT="0" marB="0" anchor="ctr"/>
                </a:tc>
                <a:tc>
                  <a:txBody>
                    <a:bodyPr/>
                    <a:lstStyle/>
                    <a:p>
                      <a:pPr algn="r">
                        <a:lnSpc>
                          <a:spcPct val="115000"/>
                        </a:lnSpc>
                        <a:spcAft>
                          <a:spcPts val="0"/>
                        </a:spcAft>
                      </a:pPr>
                      <a:r>
                        <a:rPr lang="id-ID" sz="1400" b="1" dirty="0">
                          <a:effectLst/>
                        </a:rPr>
                        <a:t> </a:t>
                      </a:r>
                    </a:p>
                    <a:p>
                      <a:pPr marL="179388" indent="0" algn="l">
                        <a:lnSpc>
                          <a:spcPct val="115000"/>
                        </a:lnSpc>
                        <a:spcAft>
                          <a:spcPts val="0"/>
                        </a:spcAft>
                      </a:pPr>
                      <a:r>
                        <a:rPr lang="id-ID" sz="1400" b="1" dirty="0">
                          <a:effectLst/>
                        </a:rPr>
                        <a:t> 75,000,000.-</a:t>
                      </a:r>
                    </a:p>
                    <a:p>
                      <a:pPr marL="179388" indent="0" algn="l">
                        <a:lnSpc>
                          <a:spcPct val="115000"/>
                        </a:lnSpc>
                        <a:spcAft>
                          <a:spcPts val="0"/>
                        </a:spcAft>
                      </a:pPr>
                      <a:r>
                        <a:rPr lang="id-ID" sz="1400" b="1" dirty="0">
                          <a:effectLst/>
                        </a:rPr>
                        <a:t>25,000,000.-</a:t>
                      </a:r>
                    </a:p>
                    <a:p>
                      <a:pPr marL="179388" indent="0" algn="l">
                        <a:lnSpc>
                          <a:spcPct val="115000"/>
                        </a:lnSpc>
                        <a:spcAft>
                          <a:spcPts val="0"/>
                        </a:spcAft>
                      </a:pPr>
                      <a:r>
                        <a:rPr lang="id-ID" sz="1400" b="1" dirty="0">
                          <a:effectLst/>
                        </a:rPr>
                        <a:t>150,000,000.-</a:t>
                      </a:r>
                      <a:endParaRPr lang="id-ID" sz="1400" b="1" dirty="0">
                        <a:effectLst/>
                        <a:latin typeface="Calibri"/>
                        <a:ea typeface="Calibri"/>
                        <a:cs typeface="Times New Roman"/>
                      </a:endParaRPr>
                    </a:p>
                  </a:txBody>
                  <a:tcPr marL="0" marR="0" marT="0" marB="0" anchor="ctr"/>
                </a:tc>
                <a:tc>
                  <a:txBody>
                    <a:bodyPr/>
                    <a:lstStyle/>
                    <a:p>
                      <a:pPr>
                        <a:lnSpc>
                          <a:spcPct val="115000"/>
                        </a:lnSpc>
                        <a:spcAft>
                          <a:spcPts val="0"/>
                        </a:spcAft>
                      </a:pPr>
                      <a:r>
                        <a:rPr lang="id-ID" sz="1400" b="1" dirty="0">
                          <a:effectLst/>
                        </a:rPr>
                        <a:t> </a:t>
                      </a:r>
                    </a:p>
                    <a:p>
                      <a:pPr>
                        <a:lnSpc>
                          <a:spcPct val="115000"/>
                        </a:lnSpc>
                        <a:spcAft>
                          <a:spcPts val="0"/>
                        </a:spcAft>
                      </a:pPr>
                      <a:r>
                        <a:rPr lang="id-ID" sz="1400" b="1" dirty="0">
                          <a:effectLst/>
                        </a:rPr>
                        <a:t> </a:t>
                      </a:r>
                    </a:p>
                    <a:p>
                      <a:pPr marL="179388" indent="0">
                        <a:lnSpc>
                          <a:spcPct val="115000"/>
                        </a:lnSpc>
                        <a:spcAft>
                          <a:spcPts val="0"/>
                        </a:spcAft>
                      </a:pPr>
                      <a:r>
                        <a:rPr lang="id-ID" sz="1400" b="1" dirty="0">
                          <a:effectLst/>
                        </a:rPr>
                        <a:t>Milik Sendiri</a:t>
                      </a:r>
                      <a:endParaRPr lang="id-ID" sz="1400" b="1" dirty="0">
                        <a:effectLst/>
                        <a:latin typeface="Calibri"/>
                        <a:ea typeface="Calibri"/>
                        <a:cs typeface="Times New Roman"/>
                      </a:endParaRPr>
                    </a:p>
                  </a:txBody>
                  <a:tcPr marL="0" marR="0" marT="0" marB="0" anchor="ctr"/>
                </a:tc>
              </a:tr>
              <a:tr h="372964">
                <a:tc>
                  <a:txBody>
                    <a:bodyPr/>
                    <a:lstStyle/>
                    <a:p>
                      <a:pPr>
                        <a:lnSpc>
                          <a:spcPct val="115000"/>
                        </a:lnSpc>
                        <a:spcAft>
                          <a:spcPts val="0"/>
                        </a:spcAft>
                      </a:pPr>
                      <a:r>
                        <a:rPr lang="id-ID" sz="1400" b="1">
                          <a:effectLst/>
                        </a:rPr>
                        <a:t>Total Nilai Pertanggungan</a:t>
                      </a:r>
                      <a:endParaRPr lang="id-ID" sz="1400" b="1">
                        <a:effectLst/>
                        <a:latin typeface="Calibri"/>
                        <a:ea typeface="Calibri"/>
                        <a:cs typeface="Times New Roman"/>
                      </a:endParaRPr>
                    </a:p>
                  </a:txBody>
                  <a:tcPr marL="0" marR="0" marT="0" marB="0" anchor="ctr"/>
                </a:tc>
                <a:tc>
                  <a:txBody>
                    <a:bodyPr/>
                    <a:lstStyle/>
                    <a:p>
                      <a:endParaRPr lang="id-ID" sz="1400" b="1"/>
                    </a:p>
                  </a:txBody>
                  <a:tcPr marL="0" marR="0" marT="0" marB="0" anchor="ctr"/>
                </a:tc>
                <a:tc>
                  <a:txBody>
                    <a:bodyPr/>
                    <a:lstStyle/>
                    <a:p>
                      <a:endParaRPr lang="id-ID" sz="1400" b="1"/>
                    </a:p>
                  </a:txBody>
                  <a:tcPr marL="36623" marR="36623" marT="18312" marB="18312"/>
                </a:tc>
              </a:tr>
              <a:tr h="129334">
                <a:tc>
                  <a:txBody>
                    <a:bodyPr/>
                    <a:lstStyle/>
                    <a:p>
                      <a:pPr>
                        <a:lnSpc>
                          <a:spcPct val="115000"/>
                        </a:lnSpc>
                        <a:spcAft>
                          <a:spcPts val="0"/>
                        </a:spcAft>
                      </a:pPr>
                      <a:r>
                        <a:rPr lang="id-ID" sz="1400" b="1">
                          <a:effectLst/>
                        </a:rPr>
                        <a:t>RP.</a:t>
                      </a:r>
                      <a:endParaRPr lang="id-ID" sz="1400" b="1">
                        <a:effectLst/>
                        <a:latin typeface="Calibri"/>
                        <a:ea typeface="Calibri"/>
                        <a:cs typeface="Times New Roman"/>
                      </a:endParaRPr>
                    </a:p>
                  </a:txBody>
                  <a:tcPr marL="0" marR="0" marT="0" marB="0" anchor="ctr"/>
                </a:tc>
                <a:tc>
                  <a:txBody>
                    <a:bodyPr/>
                    <a:lstStyle/>
                    <a:p>
                      <a:pPr>
                        <a:lnSpc>
                          <a:spcPct val="115000"/>
                        </a:lnSpc>
                        <a:spcAft>
                          <a:spcPts val="0"/>
                        </a:spcAft>
                      </a:pPr>
                      <a:r>
                        <a:rPr lang="id-ID" sz="1400" b="1">
                          <a:effectLst/>
                        </a:rPr>
                        <a:t>250,000,000.-</a:t>
                      </a:r>
                      <a:endParaRPr lang="id-ID" sz="1400" b="1">
                        <a:effectLst/>
                        <a:latin typeface="Calibri"/>
                        <a:ea typeface="Calibri"/>
                        <a:cs typeface="Times New Roman"/>
                      </a:endParaRPr>
                    </a:p>
                  </a:txBody>
                  <a:tcPr marL="0" marR="0" marT="0" marB="0" anchor="ctr"/>
                </a:tc>
                <a:tc>
                  <a:txBody>
                    <a:bodyPr/>
                    <a:lstStyle/>
                    <a:p>
                      <a:pPr>
                        <a:lnSpc>
                          <a:spcPct val="115000"/>
                        </a:lnSpc>
                        <a:spcAft>
                          <a:spcPts val="0"/>
                        </a:spcAft>
                      </a:pPr>
                      <a:r>
                        <a:rPr lang="id-ID" sz="1400" b="1">
                          <a:effectLst/>
                        </a:rPr>
                        <a:t> </a:t>
                      </a:r>
                      <a:endParaRPr lang="id-ID" sz="1400" b="1">
                        <a:effectLst/>
                        <a:latin typeface="Calibri"/>
                        <a:ea typeface="Calibri"/>
                        <a:cs typeface="Times New Roman"/>
                      </a:endParaRPr>
                    </a:p>
                  </a:txBody>
                  <a:tcPr marL="0" marR="0" marT="0" marB="0" anchor="ctr"/>
                </a:tc>
              </a:tr>
              <a:tr h="372964">
                <a:tc>
                  <a:txBody>
                    <a:bodyPr/>
                    <a:lstStyle/>
                    <a:p>
                      <a:pPr>
                        <a:lnSpc>
                          <a:spcPct val="115000"/>
                        </a:lnSpc>
                        <a:spcAft>
                          <a:spcPts val="0"/>
                        </a:spcAft>
                      </a:pPr>
                      <a:r>
                        <a:rPr lang="id-ID" sz="1400" b="1">
                          <a:effectLst/>
                        </a:rPr>
                        <a:t>Syarat/Kondisi Polis</a:t>
                      </a:r>
                      <a:endParaRPr lang="id-ID" sz="1400" b="1">
                        <a:effectLst/>
                        <a:latin typeface="Calibri"/>
                        <a:ea typeface="Calibri"/>
                        <a:cs typeface="Times New Roman"/>
                      </a:endParaRPr>
                    </a:p>
                  </a:txBody>
                  <a:tcPr marL="0" marR="0" marT="0" marB="0" anchor="ctr"/>
                </a:tc>
                <a:tc>
                  <a:txBody>
                    <a:bodyPr/>
                    <a:lstStyle/>
                    <a:p>
                      <a:pPr>
                        <a:lnSpc>
                          <a:spcPct val="115000"/>
                        </a:lnSpc>
                        <a:spcAft>
                          <a:spcPts val="0"/>
                        </a:spcAft>
                      </a:pPr>
                      <a:r>
                        <a:rPr lang="id-ID" sz="1400" b="1">
                          <a:effectLst/>
                        </a:rPr>
                        <a:t>Kebakaran diperluas jaminan Kerusuhan &amp; Huru-hara</a:t>
                      </a:r>
                      <a:endParaRPr lang="id-ID" sz="1400" b="1">
                        <a:effectLst/>
                        <a:latin typeface="Calibri"/>
                        <a:ea typeface="Calibri"/>
                        <a:cs typeface="Times New Roman"/>
                      </a:endParaRPr>
                    </a:p>
                  </a:txBody>
                  <a:tcPr marL="0" marR="0" marT="0" marB="0" anchor="ctr"/>
                </a:tc>
                <a:tc>
                  <a:txBody>
                    <a:bodyPr/>
                    <a:lstStyle/>
                    <a:p>
                      <a:endParaRPr lang="id-ID" sz="1400" b="1"/>
                    </a:p>
                  </a:txBody>
                  <a:tcPr marL="36623" marR="36623" marT="18312" marB="18312"/>
                </a:tc>
              </a:tr>
              <a:tr h="216212">
                <a:tc>
                  <a:txBody>
                    <a:bodyPr/>
                    <a:lstStyle/>
                    <a:p>
                      <a:pPr>
                        <a:lnSpc>
                          <a:spcPct val="115000"/>
                        </a:lnSpc>
                        <a:spcAft>
                          <a:spcPts val="0"/>
                        </a:spcAft>
                      </a:pPr>
                      <a:r>
                        <a:rPr lang="id-ID" sz="1400" b="1">
                          <a:effectLst/>
                        </a:rPr>
                        <a:t>Jangka waktu</a:t>
                      </a:r>
                      <a:endParaRPr lang="id-ID" sz="1400" b="1">
                        <a:effectLst/>
                        <a:latin typeface="Calibri"/>
                        <a:ea typeface="Calibri"/>
                        <a:cs typeface="Times New Roman"/>
                      </a:endParaRPr>
                    </a:p>
                  </a:txBody>
                  <a:tcPr marL="0" marR="0" marT="0" marB="0" anchor="ctr"/>
                </a:tc>
                <a:tc>
                  <a:txBody>
                    <a:bodyPr/>
                    <a:lstStyle/>
                    <a:p>
                      <a:pPr>
                        <a:lnSpc>
                          <a:spcPct val="115000"/>
                        </a:lnSpc>
                        <a:spcAft>
                          <a:spcPts val="0"/>
                        </a:spcAft>
                      </a:pPr>
                      <a:r>
                        <a:rPr lang="id-ID" sz="1400" b="1">
                          <a:effectLst/>
                        </a:rPr>
                        <a:t>12 Bln</a:t>
                      </a:r>
                      <a:endParaRPr lang="id-ID" sz="1400" b="1">
                        <a:effectLst/>
                        <a:latin typeface="Calibri"/>
                        <a:ea typeface="Calibri"/>
                        <a:cs typeface="Times New Roman"/>
                      </a:endParaRPr>
                    </a:p>
                  </a:txBody>
                  <a:tcPr marL="0" marR="0" marT="0" marB="0" anchor="ctr"/>
                </a:tc>
                <a:tc>
                  <a:txBody>
                    <a:bodyPr/>
                    <a:lstStyle/>
                    <a:p>
                      <a:endParaRPr lang="id-ID" sz="1400" b="1"/>
                    </a:p>
                  </a:txBody>
                  <a:tcPr marL="36623" marR="36623" marT="18312" marB="18312"/>
                </a:tc>
              </a:tr>
              <a:tr h="372964">
                <a:tc>
                  <a:txBody>
                    <a:bodyPr/>
                    <a:lstStyle/>
                    <a:p>
                      <a:pPr>
                        <a:lnSpc>
                          <a:spcPct val="115000"/>
                        </a:lnSpc>
                        <a:spcAft>
                          <a:spcPts val="0"/>
                        </a:spcAft>
                      </a:pPr>
                      <a:r>
                        <a:rPr lang="id-ID" sz="1400" b="1">
                          <a:effectLst/>
                        </a:rPr>
                        <a:t>Rate / suku premi</a:t>
                      </a:r>
                      <a:endParaRPr lang="id-ID" sz="1400" b="1">
                        <a:effectLst/>
                        <a:latin typeface="Calibri"/>
                        <a:ea typeface="Calibri"/>
                        <a:cs typeface="Times New Roman"/>
                      </a:endParaRPr>
                    </a:p>
                  </a:txBody>
                  <a:tcPr marL="0" marR="0" marT="0" marB="0" anchor="ctr"/>
                </a:tc>
                <a:tc>
                  <a:txBody>
                    <a:bodyPr/>
                    <a:lstStyle/>
                    <a:p>
                      <a:pPr>
                        <a:lnSpc>
                          <a:spcPct val="115000"/>
                        </a:lnSpc>
                        <a:spcAft>
                          <a:spcPts val="0"/>
                        </a:spcAft>
                      </a:pPr>
                      <a:r>
                        <a:rPr lang="id-ID" sz="1400" b="1">
                          <a:effectLst/>
                        </a:rPr>
                        <a:t>FLEXAS : 5.62 %o   ;   RSMD – 3.40 %o</a:t>
                      </a:r>
                      <a:endParaRPr lang="id-ID" sz="1400" b="1">
                        <a:effectLst/>
                        <a:latin typeface="Calibri"/>
                        <a:ea typeface="Calibri"/>
                        <a:cs typeface="Times New Roman"/>
                      </a:endParaRPr>
                    </a:p>
                  </a:txBody>
                  <a:tcPr marL="0" marR="0" marT="0" marB="0" anchor="ctr"/>
                </a:tc>
                <a:tc>
                  <a:txBody>
                    <a:bodyPr/>
                    <a:lstStyle/>
                    <a:p>
                      <a:endParaRPr lang="id-ID" sz="1400" b="1"/>
                    </a:p>
                  </a:txBody>
                  <a:tcPr marL="36623" marR="36623" marT="18312" marB="18312"/>
                </a:tc>
              </a:tr>
              <a:tr h="372964">
                <a:tc>
                  <a:txBody>
                    <a:bodyPr/>
                    <a:lstStyle/>
                    <a:p>
                      <a:pPr>
                        <a:lnSpc>
                          <a:spcPct val="115000"/>
                        </a:lnSpc>
                        <a:spcAft>
                          <a:spcPts val="0"/>
                        </a:spcAft>
                      </a:pPr>
                      <a:r>
                        <a:rPr lang="id-ID" sz="1400" b="1">
                          <a:effectLst/>
                        </a:rPr>
                        <a:t>JUMLAH PREMI ANDA</a:t>
                      </a:r>
                      <a:endParaRPr lang="id-ID" sz="1400" b="1">
                        <a:effectLst/>
                        <a:latin typeface="Calibri"/>
                        <a:ea typeface="Calibri"/>
                        <a:cs typeface="Times New Roman"/>
                      </a:endParaRPr>
                    </a:p>
                  </a:txBody>
                  <a:tcPr marL="0" marR="0" marT="0" marB="0" anchor="ctr"/>
                </a:tc>
                <a:tc>
                  <a:txBody>
                    <a:bodyPr/>
                    <a:lstStyle/>
                    <a:p>
                      <a:endParaRPr lang="id-ID" sz="1400" b="1"/>
                    </a:p>
                  </a:txBody>
                  <a:tcPr marL="0" marR="0" marT="0" marB="0" anchor="ctr"/>
                </a:tc>
                <a:tc>
                  <a:txBody>
                    <a:bodyPr/>
                    <a:lstStyle/>
                    <a:p>
                      <a:endParaRPr lang="id-ID" sz="1400" b="1"/>
                    </a:p>
                  </a:txBody>
                  <a:tcPr marL="36623" marR="36623" marT="18312" marB="18312"/>
                </a:tc>
              </a:tr>
              <a:tr h="745929">
                <a:tc>
                  <a:txBody>
                    <a:bodyPr/>
                    <a:lstStyle/>
                    <a:p>
                      <a:pPr>
                        <a:lnSpc>
                          <a:spcPct val="115000"/>
                        </a:lnSpc>
                        <a:spcAft>
                          <a:spcPts val="0"/>
                        </a:spcAft>
                      </a:pPr>
                      <a:r>
                        <a:rPr lang="id-ID" sz="1400" b="1">
                          <a:effectLst/>
                        </a:rPr>
                        <a:t>RP.250,000,000 X 5.62 / 1000 </a:t>
                      </a:r>
                    </a:p>
                    <a:p>
                      <a:pPr>
                        <a:lnSpc>
                          <a:spcPct val="115000"/>
                        </a:lnSpc>
                        <a:spcAft>
                          <a:spcPts val="0"/>
                        </a:spcAft>
                      </a:pPr>
                      <a:r>
                        <a:rPr lang="id-ID" sz="1400" b="1">
                          <a:effectLst/>
                        </a:rPr>
                        <a:t>RP.250,000,000 X 3.40 / 1000</a:t>
                      </a:r>
                      <a:endParaRPr lang="id-ID" sz="1400" b="1">
                        <a:effectLst/>
                        <a:latin typeface="Calibri"/>
                        <a:ea typeface="Calibri"/>
                        <a:cs typeface="Times New Roman"/>
                      </a:endParaRPr>
                    </a:p>
                  </a:txBody>
                  <a:tcPr marL="0" marR="0" marT="0" marB="0" anchor="ctr"/>
                </a:tc>
                <a:tc>
                  <a:txBody>
                    <a:bodyPr/>
                    <a:lstStyle/>
                    <a:p>
                      <a:endParaRPr lang="id-ID" sz="1400" b="1"/>
                    </a:p>
                  </a:txBody>
                  <a:tcPr marL="36623" marR="36623" marT="18312" marB="18312"/>
                </a:tc>
                <a:tc>
                  <a:txBody>
                    <a:bodyPr/>
                    <a:lstStyle/>
                    <a:p>
                      <a:endParaRPr lang="id-ID" sz="1400" b="1"/>
                    </a:p>
                  </a:txBody>
                  <a:tcPr marL="36623" marR="36623" marT="18312" marB="18312"/>
                </a:tc>
              </a:tr>
              <a:tr h="248644">
                <a:tc>
                  <a:txBody>
                    <a:bodyPr/>
                    <a:lstStyle/>
                    <a:p>
                      <a:pPr>
                        <a:lnSpc>
                          <a:spcPct val="115000"/>
                        </a:lnSpc>
                        <a:spcAft>
                          <a:spcPts val="0"/>
                        </a:spcAft>
                      </a:pPr>
                      <a:r>
                        <a:rPr lang="id-ID" sz="1400" b="1">
                          <a:effectLst/>
                        </a:rPr>
                        <a:t>RP.  2,255,000.-</a:t>
                      </a:r>
                      <a:endParaRPr lang="id-ID" sz="1400" b="1">
                        <a:effectLst/>
                        <a:latin typeface="Calibri"/>
                        <a:ea typeface="Calibri"/>
                        <a:cs typeface="Times New Roman"/>
                      </a:endParaRPr>
                    </a:p>
                  </a:txBody>
                  <a:tcPr marL="0" marR="0" marT="0" marB="0" anchor="ctr"/>
                </a:tc>
                <a:tc>
                  <a:txBody>
                    <a:bodyPr/>
                    <a:lstStyle/>
                    <a:p>
                      <a:endParaRPr lang="id-ID" sz="1400" b="1"/>
                    </a:p>
                  </a:txBody>
                  <a:tcPr marL="36623" marR="36623" marT="18312" marB="18312"/>
                </a:tc>
                <a:tc>
                  <a:txBody>
                    <a:bodyPr/>
                    <a:lstStyle/>
                    <a:p>
                      <a:endParaRPr lang="id-ID" sz="1400" b="1"/>
                    </a:p>
                  </a:txBody>
                  <a:tcPr marL="36623" marR="36623" marT="18312" marB="18312"/>
                </a:tc>
              </a:tr>
              <a:tr h="497286">
                <a:tc>
                  <a:txBody>
                    <a:bodyPr/>
                    <a:lstStyle/>
                    <a:p>
                      <a:pPr>
                        <a:lnSpc>
                          <a:spcPct val="115000"/>
                        </a:lnSpc>
                        <a:spcAft>
                          <a:spcPts val="0"/>
                        </a:spcAft>
                      </a:pPr>
                      <a:r>
                        <a:rPr lang="es-ES" sz="1400" b="1" dirty="0">
                          <a:effectLst/>
                        </a:rPr>
                        <a:t>(</a:t>
                      </a:r>
                      <a:r>
                        <a:rPr lang="es-ES" sz="1400" b="1" dirty="0" err="1">
                          <a:effectLst/>
                        </a:rPr>
                        <a:t>belum</a:t>
                      </a:r>
                      <a:r>
                        <a:rPr lang="es-ES" sz="1400" b="1" dirty="0">
                          <a:effectLst/>
                        </a:rPr>
                        <a:t> </a:t>
                      </a:r>
                      <a:r>
                        <a:rPr lang="es-ES" sz="1400" b="1" dirty="0" err="1">
                          <a:effectLst/>
                        </a:rPr>
                        <a:t>termasuk</a:t>
                      </a:r>
                      <a:r>
                        <a:rPr lang="es-ES" sz="1400" b="1" dirty="0">
                          <a:effectLst/>
                        </a:rPr>
                        <a:t> </a:t>
                      </a:r>
                      <a:r>
                        <a:rPr lang="es-ES" sz="1400" b="1" dirty="0" err="1">
                          <a:effectLst/>
                        </a:rPr>
                        <a:t>biaya</a:t>
                      </a:r>
                      <a:r>
                        <a:rPr lang="es-ES" sz="1400" b="1" dirty="0">
                          <a:effectLst/>
                        </a:rPr>
                        <a:t> </a:t>
                      </a:r>
                      <a:r>
                        <a:rPr lang="es-ES" sz="1400" b="1" dirty="0" err="1">
                          <a:effectLst/>
                        </a:rPr>
                        <a:t>administrasi</a:t>
                      </a:r>
                      <a:r>
                        <a:rPr lang="es-ES" sz="1400" b="1" dirty="0">
                          <a:effectLst/>
                        </a:rPr>
                        <a:t>) </a:t>
                      </a:r>
                      <a:endParaRPr lang="id-ID" sz="1400" b="1" dirty="0">
                        <a:effectLst/>
                        <a:latin typeface="Calibri"/>
                        <a:ea typeface="Calibri"/>
                        <a:cs typeface="Times New Roman"/>
                      </a:endParaRPr>
                    </a:p>
                  </a:txBody>
                  <a:tcPr marL="0" marR="0" marT="0" marB="0" anchor="ctr"/>
                </a:tc>
                <a:tc>
                  <a:txBody>
                    <a:bodyPr/>
                    <a:lstStyle/>
                    <a:p>
                      <a:endParaRPr lang="id-ID" sz="1400" b="1"/>
                    </a:p>
                  </a:txBody>
                  <a:tcPr marL="36623" marR="36623" marT="18312" marB="18312"/>
                </a:tc>
                <a:tc>
                  <a:txBody>
                    <a:bodyPr/>
                    <a:lstStyle/>
                    <a:p>
                      <a:endParaRPr lang="id-ID" sz="1400" b="1" dirty="0"/>
                    </a:p>
                  </a:txBody>
                  <a:tcPr marL="36623" marR="36623" marT="18312" marB="18312"/>
                </a:tc>
              </a:tr>
            </a:tbl>
          </a:graphicData>
        </a:graphic>
      </p:graphicFrame>
    </p:spTree>
    <p:extLst>
      <p:ext uri="{BB962C8B-B14F-4D97-AF65-F5344CB8AC3E}">
        <p14:creationId xmlns:p14="http://schemas.microsoft.com/office/powerpoint/2010/main" val="416659069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38998448"/>
              </p:ext>
            </p:extLst>
          </p:nvPr>
        </p:nvGraphicFramePr>
        <p:xfrm>
          <a:off x="179513" y="1268761"/>
          <a:ext cx="8784976" cy="3968814"/>
        </p:xfrm>
        <a:graphic>
          <a:graphicData uri="http://schemas.openxmlformats.org/drawingml/2006/table">
            <a:tbl>
              <a:tblPr firstRow="1" firstCol="1" bandRow="1">
                <a:tableStyleId>{5940675A-B579-460E-94D1-54222C63F5DA}</a:tableStyleId>
              </a:tblPr>
              <a:tblGrid>
                <a:gridCol w="1872207"/>
                <a:gridCol w="1133179"/>
                <a:gridCol w="1001795"/>
                <a:gridCol w="1155918"/>
                <a:gridCol w="924734"/>
                <a:gridCol w="770612"/>
                <a:gridCol w="1926531"/>
              </a:tblGrid>
              <a:tr h="517160">
                <a:tc>
                  <a:txBody>
                    <a:bodyPr/>
                    <a:lstStyle/>
                    <a:p>
                      <a:pPr algn="ctr">
                        <a:lnSpc>
                          <a:spcPct val="115000"/>
                        </a:lnSpc>
                        <a:spcAft>
                          <a:spcPts val="0"/>
                        </a:spcAft>
                      </a:pPr>
                      <a:r>
                        <a:rPr lang="id-ID" sz="1400" b="1" dirty="0">
                          <a:effectLst/>
                        </a:rPr>
                        <a:t>INDIKASI RATE / SUKU PREMI</a:t>
                      </a:r>
                      <a:endParaRPr lang="id-ID" sz="1400" b="1" dirty="0">
                        <a:effectLst/>
                        <a:latin typeface="Calibri"/>
                        <a:ea typeface="Calibri"/>
                        <a:cs typeface="Times New Roman"/>
                      </a:endParaRPr>
                    </a:p>
                  </a:txBody>
                  <a:tcPr marL="0" marR="0" marT="0" marB="0" anchor="ctr"/>
                </a:tc>
                <a:tc>
                  <a:txBody>
                    <a:bodyPr/>
                    <a:lstStyle/>
                    <a:p>
                      <a:endParaRPr lang="id-ID" sz="1400" b="1"/>
                    </a:p>
                  </a:txBody>
                  <a:tcPr/>
                </a:tc>
                <a:tc>
                  <a:txBody>
                    <a:bodyPr/>
                    <a:lstStyle/>
                    <a:p>
                      <a:endParaRPr lang="id-ID" sz="1400" b="1"/>
                    </a:p>
                  </a:txBody>
                  <a:tcPr/>
                </a:tc>
                <a:tc>
                  <a:txBody>
                    <a:bodyPr/>
                    <a:lstStyle/>
                    <a:p>
                      <a:endParaRPr lang="id-ID" sz="1400" b="1"/>
                    </a:p>
                  </a:txBody>
                  <a:tcPr/>
                </a:tc>
                <a:tc>
                  <a:txBody>
                    <a:bodyPr/>
                    <a:lstStyle/>
                    <a:p>
                      <a:endParaRPr lang="id-ID" sz="1400" b="1"/>
                    </a:p>
                  </a:txBody>
                  <a:tcPr/>
                </a:tc>
                <a:tc>
                  <a:txBody>
                    <a:bodyPr/>
                    <a:lstStyle/>
                    <a:p>
                      <a:endParaRPr lang="id-ID" sz="1400" b="1"/>
                    </a:p>
                  </a:txBody>
                  <a:tcPr/>
                </a:tc>
                <a:tc>
                  <a:txBody>
                    <a:bodyPr/>
                    <a:lstStyle/>
                    <a:p>
                      <a:endParaRPr lang="id-ID" sz="1400" b="1"/>
                    </a:p>
                  </a:txBody>
                  <a:tcPr/>
                </a:tc>
              </a:tr>
              <a:tr h="517160">
                <a:tc>
                  <a:txBody>
                    <a:bodyPr/>
                    <a:lstStyle/>
                    <a:p>
                      <a:endParaRPr lang="id-ID" sz="1400" b="1"/>
                    </a:p>
                  </a:txBody>
                  <a:tcPr marL="0" marR="0" marT="0" marB="0" anchor="ctr"/>
                </a:tc>
                <a:tc>
                  <a:txBody>
                    <a:bodyPr/>
                    <a:lstStyle/>
                    <a:p>
                      <a:endParaRPr lang="id-ID" sz="1400" b="1"/>
                    </a:p>
                  </a:txBody>
                  <a:tcPr/>
                </a:tc>
                <a:tc>
                  <a:txBody>
                    <a:bodyPr/>
                    <a:lstStyle/>
                    <a:p>
                      <a:endParaRPr lang="id-ID" sz="1400" b="1"/>
                    </a:p>
                  </a:txBody>
                  <a:tcPr/>
                </a:tc>
                <a:tc>
                  <a:txBody>
                    <a:bodyPr/>
                    <a:lstStyle/>
                    <a:p>
                      <a:endParaRPr lang="id-ID" sz="1400" b="1"/>
                    </a:p>
                  </a:txBody>
                  <a:tcPr/>
                </a:tc>
                <a:tc>
                  <a:txBody>
                    <a:bodyPr/>
                    <a:lstStyle/>
                    <a:p>
                      <a:endParaRPr lang="id-ID" sz="1400" b="1"/>
                    </a:p>
                  </a:txBody>
                  <a:tcPr/>
                </a:tc>
                <a:tc>
                  <a:txBody>
                    <a:bodyPr/>
                    <a:lstStyle/>
                    <a:p>
                      <a:endParaRPr lang="id-ID" sz="1400" b="1"/>
                    </a:p>
                  </a:txBody>
                  <a:tcPr/>
                </a:tc>
                <a:tc>
                  <a:txBody>
                    <a:bodyPr/>
                    <a:lstStyle/>
                    <a:p>
                      <a:endParaRPr lang="id-ID" sz="1400" b="1" dirty="0"/>
                    </a:p>
                  </a:txBody>
                  <a:tcPr/>
                </a:tc>
              </a:tr>
              <a:tr h="1274291">
                <a:tc>
                  <a:txBody>
                    <a:bodyPr/>
                    <a:lstStyle/>
                    <a:p>
                      <a:pPr marL="179388" indent="0">
                        <a:lnSpc>
                          <a:spcPct val="115000"/>
                        </a:lnSpc>
                        <a:spcAft>
                          <a:spcPts val="0"/>
                        </a:spcAft>
                      </a:pPr>
                      <a:r>
                        <a:rPr lang="id-ID" sz="1400" b="1" dirty="0">
                          <a:effectLst/>
                        </a:rPr>
                        <a:t>KONSTRUKSI</a:t>
                      </a:r>
                      <a:endParaRPr lang="id-ID" sz="1400" b="1"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dirty="0">
                          <a:effectLst/>
                        </a:rPr>
                        <a:t>RUMAH</a:t>
                      </a:r>
                      <a:endParaRPr lang="id-ID" sz="1400" b="1"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dirty="0">
                          <a:effectLst/>
                        </a:rPr>
                        <a:t>APART</a:t>
                      </a:r>
                      <a:endParaRPr lang="id-ID" sz="1400" b="1"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dirty="0">
                          <a:effectLst/>
                        </a:rPr>
                        <a:t>KANTOR</a:t>
                      </a:r>
                      <a:endParaRPr lang="id-ID" sz="1400" b="1"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dirty="0">
                          <a:effectLst/>
                        </a:rPr>
                        <a:t>TOKO</a:t>
                      </a:r>
                      <a:endParaRPr lang="id-ID" sz="1400" b="1"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dirty="0">
                          <a:effectLst/>
                        </a:rPr>
                        <a:t>RUKO</a:t>
                      </a:r>
                      <a:endParaRPr lang="id-ID" sz="1400" b="1"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dirty="0">
                          <a:effectLst/>
                        </a:rPr>
                        <a:t>RUKAN</a:t>
                      </a:r>
                      <a:endParaRPr lang="id-ID" sz="1400" b="1" dirty="0">
                        <a:effectLst/>
                        <a:latin typeface="Calibri"/>
                        <a:ea typeface="Calibri"/>
                        <a:cs typeface="Times New Roman"/>
                      </a:endParaRPr>
                    </a:p>
                  </a:txBody>
                  <a:tcPr marL="0" marR="0" marT="0" marB="0" anchor="ctr"/>
                </a:tc>
              </a:tr>
              <a:tr h="409223">
                <a:tc>
                  <a:txBody>
                    <a:bodyPr/>
                    <a:lstStyle/>
                    <a:p>
                      <a:pPr marL="179388" indent="0">
                        <a:lnSpc>
                          <a:spcPct val="115000"/>
                        </a:lnSpc>
                        <a:spcAft>
                          <a:spcPts val="0"/>
                        </a:spcAft>
                      </a:pPr>
                      <a:r>
                        <a:rPr lang="id-ID" sz="1400" b="1" dirty="0">
                          <a:effectLst/>
                        </a:rPr>
                        <a:t>KLAS 1</a:t>
                      </a:r>
                      <a:endParaRPr lang="id-ID" sz="1400" b="1"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0.58</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0.50</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0.55</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5.62</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5.62</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5.62</a:t>
                      </a:r>
                      <a:endParaRPr lang="id-ID" sz="1400" b="1">
                        <a:effectLst/>
                        <a:latin typeface="Calibri"/>
                        <a:ea typeface="Calibri"/>
                        <a:cs typeface="Times New Roman"/>
                      </a:endParaRPr>
                    </a:p>
                  </a:txBody>
                  <a:tcPr marL="0" marR="0" marT="0" marB="0" anchor="ctr"/>
                </a:tc>
              </a:tr>
              <a:tr h="409223">
                <a:tc>
                  <a:txBody>
                    <a:bodyPr/>
                    <a:lstStyle/>
                    <a:p>
                      <a:pPr marL="179388" indent="0">
                        <a:lnSpc>
                          <a:spcPct val="115000"/>
                        </a:lnSpc>
                        <a:spcAft>
                          <a:spcPts val="0"/>
                        </a:spcAft>
                      </a:pPr>
                      <a:r>
                        <a:rPr lang="id-ID" sz="1400" b="1" dirty="0">
                          <a:effectLst/>
                        </a:rPr>
                        <a:t>KLAS 2</a:t>
                      </a:r>
                      <a:endParaRPr lang="id-ID" sz="1400" b="1"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0.70</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0.60</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0.65</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9.20</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9.20</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9.20</a:t>
                      </a:r>
                      <a:endParaRPr lang="id-ID" sz="1400" b="1">
                        <a:effectLst/>
                        <a:latin typeface="Calibri"/>
                        <a:ea typeface="Calibri"/>
                        <a:cs typeface="Times New Roman"/>
                      </a:endParaRPr>
                    </a:p>
                  </a:txBody>
                  <a:tcPr marL="0" marR="0" marT="0" marB="0" anchor="ctr"/>
                </a:tc>
              </a:tr>
              <a:tr h="841757">
                <a:tc>
                  <a:txBody>
                    <a:bodyPr/>
                    <a:lstStyle/>
                    <a:p>
                      <a:pPr marL="179388" indent="0">
                        <a:lnSpc>
                          <a:spcPct val="115000"/>
                        </a:lnSpc>
                        <a:spcAft>
                          <a:spcPts val="0"/>
                        </a:spcAft>
                      </a:pPr>
                      <a:r>
                        <a:rPr lang="id-ID" sz="1400" b="1" dirty="0">
                          <a:effectLst/>
                        </a:rPr>
                        <a:t>KLAS 3</a:t>
                      </a:r>
                      <a:endParaRPr lang="id-ID" sz="1400" b="1"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0.90</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0.75</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0.80</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12.00</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a:effectLst/>
                        </a:rPr>
                        <a:t>12.00</a:t>
                      </a:r>
                      <a:endParaRPr lang="id-ID" sz="1400" b="1">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400" b="1" dirty="0">
                          <a:effectLst/>
                        </a:rPr>
                        <a:t>12.00</a:t>
                      </a:r>
                      <a:endParaRPr lang="id-ID" sz="1400" b="1" dirty="0">
                        <a:effectLst/>
                        <a:latin typeface="Calibri"/>
                        <a:ea typeface="Calibri"/>
                        <a:cs typeface="Times New Roman"/>
                      </a:endParaRPr>
                    </a:p>
                  </a:txBody>
                  <a:tcPr marL="0" marR="0" marT="0" marB="0" anchor="ctr"/>
                </a:tc>
              </a:tr>
            </a:tbl>
          </a:graphicData>
        </a:graphic>
      </p:graphicFrame>
    </p:spTree>
    <p:extLst>
      <p:ext uri="{BB962C8B-B14F-4D97-AF65-F5344CB8AC3E}">
        <p14:creationId xmlns:p14="http://schemas.microsoft.com/office/powerpoint/2010/main" val="95279095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87266142"/>
              </p:ext>
            </p:extLst>
          </p:nvPr>
        </p:nvGraphicFramePr>
        <p:xfrm>
          <a:off x="467544" y="476672"/>
          <a:ext cx="8280919" cy="5959467"/>
        </p:xfrm>
        <a:graphic>
          <a:graphicData uri="http://schemas.openxmlformats.org/drawingml/2006/table">
            <a:tbl>
              <a:tblPr firstRow="1" firstCol="1" bandRow="1">
                <a:tableStyleId>{5940675A-B579-460E-94D1-54222C63F5DA}</a:tableStyleId>
              </a:tblPr>
              <a:tblGrid>
                <a:gridCol w="2528610"/>
                <a:gridCol w="3945566"/>
                <a:gridCol w="1806743"/>
              </a:tblGrid>
              <a:tr h="557506">
                <a:tc>
                  <a:txBody>
                    <a:bodyPr/>
                    <a:lstStyle/>
                    <a:p>
                      <a:pPr marL="360363" indent="0">
                        <a:lnSpc>
                          <a:spcPct val="115000"/>
                        </a:lnSpc>
                        <a:spcAft>
                          <a:spcPts val="0"/>
                        </a:spcAft>
                      </a:pPr>
                      <a:r>
                        <a:rPr lang="id-ID" sz="1400" b="1" dirty="0">
                          <a:effectLst/>
                        </a:rPr>
                        <a:t/>
                      </a:r>
                      <a:br>
                        <a:rPr lang="id-ID" sz="1400" b="1" dirty="0">
                          <a:effectLst/>
                        </a:rPr>
                      </a:br>
                      <a:r>
                        <a:rPr lang="id-ID" sz="1400" b="1" dirty="0">
                          <a:effectLst/>
                        </a:rPr>
                        <a:t>Okupasi / Penggunaan Bangunan</a:t>
                      </a:r>
                      <a:endParaRPr lang="id-ID" sz="1400" b="1" dirty="0">
                        <a:effectLst/>
                        <a:latin typeface="Calibri"/>
                        <a:ea typeface="Calibri"/>
                        <a:cs typeface="Times New Roman"/>
                      </a:endParaRPr>
                    </a:p>
                  </a:txBody>
                  <a:tcPr marL="0" marR="0" marT="0" marB="0" anchor="ctr"/>
                </a:tc>
                <a:tc>
                  <a:txBody>
                    <a:bodyPr/>
                    <a:lstStyle/>
                    <a:p>
                      <a:pPr marL="360363" indent="0">
                        <a:lnSpc>
                          <a:spcPct val="115000"/>
                        </a:lnSpc>
                        <a:spcAft>
                          <a:spcPts val="0"/>
                        </a:spcAft>
                      </a:pPr>
                      <a:r>
                        <a:rPr lang="id-ID" sz="1400" b="1" dirty="0">
                          <a:effectLst/>
                        </a:rPr>
                        <a:t>Rumah Tinggal</a:t>
                      </a:r>
                      <a:endParaRPr lang="id-ID" sz="1400" b="1" dirty="0">
                        <a:effectLst/>
                        <a:latin typeface="Calibri"/>
                        <a:ea typeface="Calibri"/>
                        <a:cs typeface="Times New Roman"/>
                      </a:endParaRPr>
                    </a:p>
                  </a:txBody>
                  <a:tcPr marL="0" marR="0" marT="0" marB="0" anchor="ctr"/>
                </a:tc>
                <a:tc>
                  <a:txBody>
                    <a:bodyPr/>
                    <a:lstStyle/>
                    <a:p>
                      <a:endParaRPr lang="id-ID" sz="1400" b="1"/>
                    </a:p>
                  </a:txBody>
                  <a:tcPr marL="42712" marR="42712" marT="21356" marB="21356"/>
                </a:tc>
              </a:tr>
              <a:tr h="278753">
                <a:tc>
                  <a:txBody>
                    <a:bodyPr/>
                    <a:lstStyle/>
                    <a:p>
                      <a:pPr marL="360363" indent="0">
                        <a:lnSpc>
                          <a:spcPct val="115000"/>
                        </a:lnSpc>
                        <a:spcAft>
                          <a:spcPts val="0"/>
                        </a:spcAft>
                      </a:pPr>
                      <a:r>
                        <a:rPr lang="id-ID" sz="1400" b="1" dirty="0">
                          <a:effectLst/>
                        </a:rPr>
                        <a:t>Klas Konstruksi</a:t>
                      </a:r>
                      <a:endParaRPr lang="id-ID" sz="1400" b="1" dirty="0">
                        <a:effectLst/>
                        <a:latin typeface="Calibri"/>
                        <a:ea typeface="Calibri"/>
                        <a:cs typeface="Times New Roman"/>
                      </a:endParaRPr>
                    </a:p>
                  </a:txBody>
                  <a:tcPr marL="0" marR="0" marT="0" marB="0" anchor="ctr"/>
                </a:tc>
                <a:tc>
                  <a:txBody>
                    <a:bodyPr/>
                    <a:lstStyle/>
                    <a:p>
                      <a:pPr marL="360363" indent="0">
                        <a:lnSpc>
                          <a:spcPct val="115000"/>
                        </a:lnSpc>
                        <a:spcAft>
                          <a:spcPts val="0"/>
                        </a:spcAft>
                      </a:pPr>
                      <a:r>
                        <a:rPr lang="id-ID" sz="1400" b="1" dirty="0">
                          <a:effectLst/>
                        </a:rPr>
                        <a:t>Klas I (satu)</a:t>
                      </a:r>
                      <a:endParaRPr lang="id-ID" sz="1400" b="1" dirty="0">
                        <a:effectLst/>
                        <a:latin typeface="Calibri"/>
                        <a:ea typeface="Calibri"/>
                        <a:cs typeface="Times New Roman"/>
                      </a:endParaRPr>
                    </a:p>
                  </a:txBody>
                  <a:tcPr marL="0" marR="0" marT="0" marB="0" anchor="ctr"/>
                </a:tc>
                <a:tc>
                  <a:txBody>
                    <a:bodyPr/>
                    <a:lstStyle/>
                    <a:p>
                      <a:endParaRPr lang="id-ID" sz="1400" b="1"/>
                    </a:p>
                  </a:txBody>
                  <a:tcPr marL="42712" marR="42712" marT="21356" marB="21356"/>
                </a:tc>
              </a:tr>
              <a:tr h="975635">
                <a:tc>
                  <a:txBody>
                    <a:bodyPr/>
                    <a:lstStyle/>
                    <a:p>
                      <a:pPr marL="360363" indent="0">
                        <a:lnSpc>
                          <a:spcPct val="115000"/>
                        </a:lnSpc>
                        <a:spcAft>
                          <a:spcPts val="0"/>
                        </a:spcAft>
                      </a:pPr>
                      <a:r>
                        <a:rPr lang="id-ID" sz="1400" b="1" dirty="0">
                          <a:effectLst/>
                        </a:rPr>
                        <a:t>Nilai Pertanggungan</a:t>
                      </a:r>
                    </a:p>
                    <a:p>
                      <a:pPr marL="360363" indent="0">
                        <a:lnSpc>
                          <a:spcPct val="115000"/>
                        </a:lnSpc>
                        <a:spcAft>
                          <a:spcPts val="0"/>
                        </a:spcAft>
                      </a:pPr>
                      <a:r>
                        <a:rPr lang="es-ES" sz="1400" b="1" dirty="0" err="1" smtClean="0">
                          <a:effectLst/>
                        </a:rPr>
                        <a:t>Bangunan</a:t>
                      </a:r>
                      <a:r>
                        <a:rPr lang="es-ES" sz="1400" b="1" dirty="0" smtClean="0">
                          <a:effectLst/>
                        </a:rPr>
                        <a:t> </a:t>
                      </a:r>
                      <a:endParaRPr lang="id-ID" sz="1400" b="1" dirty="0">
                        <a:effectLst/>
                      </a:endParaRPr>
                    </a:p>
                    <a:p>
                      <a:pPr marL="360363" indent="0">
                        <a:lnSpc>
                          <a:spcPct val="115000"/>
                        </a:lnSpc>
                        <a:spcAft>
                          <a:spcPts val="0"/>
                        </a:spcAft>
                      </a:pPr>
                      <a:r>
                        <a:rPr lang="es-ES" sz="1400" b="1" dirty="0" err="1" smtClean="0">
                          <a:effectLst/>
                        </a:rPr>
                        <a:t>Perabot</a:t>
                      </a:r>
                      <a:r>
                        <a:rPr lang="es-ES" sz="1400" b="1" dirty="0" smtClean="0">
                          <a:effectLst/>
                        </a:rPr>
                        <a:t> </a:t>
                      </a:r>
                      <a:r>
                        <a:rPr lang="es-ES" sz="1400" b="1" dirty="0" err="1">
                          <a:effectLst/>
                        </a:rPr>
                        <a:t>Rumah</a:t>
                      </a:r>
                      <a:r>
                        <a:rPr lang="es-ES" sz="1400" b="1" dirty="0">
                          <a:effectLst/>
                        </a:rPr>
                        <a:t> </a:t>
                      </a:r>
                      <a:r>
                        <a:rPr lang="es-ES" sz="1400" b="1" dirty="0" err="1">
                          <a:effectLst/>
                        </a:rPr>
                        <a:t>Tangga</a:t>
                      </a:r>
                      <a:r>
                        <a:rPr lang="es-ES" sz="1400" b="1" dirty="0">
                          <a:effectLst/>
                        </a:rPr>
                        <a:t> </a:t>
                      </a:r>
                      <a:endParaRPr lang="id-ID" sz="1400" b="1" dirty="0">
                        <a:effectLst/>
                        <a:latin typeface="Calibri"/>
                        <a:ea typeface="Calibri"/>
                        <a:cs typeface="Times New Roman"/>
                      </a:endParaRPr>
                    </a:p>
                  </a:txBody>
                  <a:tcPr marL="0" marR="0" marT="0" marB="0" anchor="ctr"/>
                </a:tc>
                <a:tc>
                  <a:txBody>
                    <a:bodyPr/>
                    <a:lstStyle/>
                    <a:p>
                      <a:endParaRPr lang="id-ID" sz="1400" b="1"/>
                    </a:p>
                  </a:txBody>
                  <a:tcPr marL="0" marR="0" marT="0" marB="0" anchor="ctr"/>
                </a:tc>
                <a:tc>
                  <a:txBody>
                    <a:bodyPr/>
                    <a:lstStyle/>
                    <a:p>
                      <a:endParaRPr lang="id-ID" sz="1400" b="1"/>
                    </a:p>
                  </a:txBody>
                  <a:tcPr marL="42712" marR="42712" marT="21356" marB="21356"/>
                </a:tc>
              </a:tr>
              <a:tr h="836259">
                <a:tc>
                  <a:txBody>
                    <a:bodyPr/>
                    <a:lstStyle/>
                    <a:p>
                      <a:pPr>
                        <a:lnSpc>
                          <a:spcPct val="115000"/>
                        </a:lnSpc>
                        <a:spcAft>
                          <a:spcPts val="0"/>
                        </a:spcAft>
                      </a:pPr>
                      <a:r>
                        <a:rPr lang="id-ID" sz="1400" b="1" dirty="0">
                          <a:effectLst/>
                        </a:rPr>
                        <a:t/>
                      </a:r>
                      <a:br>
                        <a:rPr lang="id-ID" sz="1400" b="1" dirty="0">
                          <a:effectLst/>
                        </a:rPr>
                      </a:br>
                      <a:r>
                        <a:rPr lang="id-ID" sz="1400" b="1" dirty="0">
                          <a:effectLst/>
                        </a:rPr>
                        <a:t/>
                      </a:r>
                      <a:br>
                        <a:rPr lang="id-ID" sz="1400" b="1" dirty="0">
                          <a:effectLst/>
                        </a:rPr>
                      </a:br>
                      <a:r>
                        <a:rPr lang="id-ID" sz="1400" b="1" dirty="0">
                          <a:effectLst/>
                        </a:rPr>
                        <a:t>RP.</a:t>
                      </a:r>
                    </a:p>
                    <a:p>
                      <a:pPr>
                        <a:lnSpc>
                          <a:spcPct val="115000"/>
                        </a:lnSpc>
                        <a:spcAft>
                          <a:spcPts val="0"/>
                        </a:spcAft>
                      </a:pPr>
                      <a:r>
                        <a:rPr lang="id-ID" sz="1400" b="1" dirty="0">
                          <a:effectLst/>
                        </a:rPr>
                        <a:t>RP.</a:t>
                      </a:r>
                      <a:endParaRPr lang="id-ID" sz="1400" b="1" dirty="0">
                        <a:effectLst/>
                        <a:latin typeface="Calibri"/>
                        <a:ea typeface="Calibri"/>
                        <a:cs typeface="Times New Roman"/>
                      </a:endParaRPr>
                    </a:p>
                  </a:txBody>
                  <a:tcPr marL="0" marR="0" marT="0" marB="0" anchor="ctr"/>
                </a:tc>
                <a:tc>
                  <a:txBody>
                    <a:bodyPr/>
                    <a:lstStyle/>
                    <a:p>
                      <a:pPr marL="360363" indent="0" algn="l">
                        <a:lnSpc>
                          <a:spcPct val="115000"/>
                        </a:lnSpc>
                        <a:spcAft>
                          <a:spcPts val="0"/>
                        </a:spcAft>
                      </a:pPr>
                      <a:r>
                        <a:rPr lang="id-ID" sz="1400" b="1" dirty="0">
                          <a:effectLst/>
                        </a:rPr>
                        <a:t/>
                      </a:r>
                      <a:br>
                        <a:rPr lang="id-ID" sz="1400" b="1" dirty="0">
                          <a:effectLst/>
                        </a:rPr>
                      </a:br>
                      <a:r>
                        <a:rPr lang="id-ID" sz="1400" b="1" dirty="0">
                          <a:effectLst/>
                        </a:rPr>
                        <a:t/>
                      </a:r>
                      <a:br>
                        <a:rPr lang="id-ID" sz="1400" b="1" dirty="0">
                          <a:effectLst/>
                        </a:rPr>
                      </a:br>
                      <a:r>
                        <a:rPr lang="id-ID" sz="1400" b="1" dirty="0">
                          <a:effectLst/>
                        </a:rPr>
                        <a:t>100,000,000.-</a:t>
                      </a:r>
                    </a:p>
                    <a:p>
                      <a:pPr marL="360363" indent="0" algn="l">
                        <a:lnSpc>
                          <a:spcPct val="115000"/>
                        </a:lnSpc>
                        <a:spcAft>
                          <a:spcPts val="0"/>
                        </a:spcAft>
                      </a:pPr>
                      <a:r>
                        <a:rPr lang="id-ID" sz="1400" b="1" dirty="0">
                          <a:effectLst/>
                        </a:rPr>
                        <a:t>25,000,000.-</a:t>
                      </a:r>
                      <a:endParaRPr lang="id-ID" sz="1400" b="1" dirty="0">
                        <a:effectLst/>
                        <a:latin typeface="Calibri"/>
                        <a:ea typeface="Calibri"/>
                        <a:cs typeface="Times New Roman"/>
                      </a:endParaRPr>
                    </a:p>
                  </a:txBody>
                  <a:tcPr marL="0" marR="0" marT="0" marB="0" anchor="ctr"/>
                </a:tc>
                <a:tc>
                  <a:txBody>
                    <a:bodyPr/>
                    <a:lstStyle/>
                    <a:p>
                      <a:pPr>
                        <a:lnSpc>
                          <a:spcPct val="115000"/>
                        </a:lnSpc>
                        <a:spcAft>
                          <a:spcPts val="0"/>
                        </a:spcAft>
                      </a:pPr>
                      <a:r>
                        <a:rPr lang="id-ID" sz="1400" b="1">
                          <a:effectLst/>
                        </a:rPr>
                        <a:t/>
                      </a:r>
                      <a:br>
                        <a:rPr lang="id-ID" sz="1400" b="1">
                          <a:effectLst/>
                        </a:rPr>
                      </a:br>
                      <a:r>
                        <a:rPr lang="id-ID" sz="1400" b="1">
                          <a:effectLst/>
                        </a:rPr>
                        <a:t/>
                      </a:r>
                      <a:br>
                        <a:rPr lang="id-ID" sz="1400" b="1">
                          <a:effectLst/>
                        </a:rPr>
                      </a:br>
                      <a:r>
                        <a:rPr lang="id-ID" sz="1400" b="1">
                          <a:effectLst/>
                        </a:rPr>
                        <a:t/>
                      </a:r>
                      <a:br>
                        <a:rPr lang="id-ID" sz="1400" b="1">
                          <a:effectLst/>
                        </a:rPr>
                      </a:br>
                      <a:r>
                        <a:rPr lang="id-ID" sz="1400" b="1">
                          <a:effectLst/>
                        </a:rPr>
                        <a:t>Tidak termasuk tanah</a:t>
                      </a:r>
                      <a:endParaRPr lang="id-ID" sz="1400" b="1">
                        <a:effectLst/>
                        <a:latin typeface="Calibri"/>
                        <a:ea typeface="Calibri"/>
                        <a:cs typeface="Times New Roman"/>
                      </a:endParaRPr>
                    </a:p>
                  </a:txBody>
                  <a:tcPr marL="0" marR="0" marT="0" marB="0" anchor="ctr"/>
                </a:tc>
              </a:tr>
              <a:tr h="278753">
                <a:tc>
                  <a:txBody>
                    <a:bodyPr/>
                    <a:lstStyle/>
                    <a:p>
                      <a:pPr>
                        <a:lnSpc>
                          <a:spcPct val="115000"/>
                        </a:lnSpc>
                        <a:spcAft>
                          <a:spcPts val="0"/>
                        </a:spcAft>
                      </a:pPr>
                      <a:r>
                        <a:rPr lang="id-ID" sz="1400" b="1">
                          <a:effectLst/>
                        </a:rPr>
                        <a:t>Total Nilai Pertangungan</a:t>
                      </a:r>
                      <a:endParaRPr lang="id-ID" sz="1400" b="1">
                        <a:effectLst/>
                        <a:latin typeface="Calibri"/>
                        <a:ea typeface="Calibri"/>
                        <a:cs typeface="Times New Roman"/>
                      </a:endParaRPr>
                    </a:p>
                  </a:txBody>
                  <a:tcPr marL="0" marR="0" marT="0" marB="0" anchor="ctr"/>
                </a:tc>
                <a:tc>
                  <a:txBody>
                    <a:bodyPr/>
                    <a:lstStyle/>
                    <a:p>
                      <a:endParaRPr lang="id-ID" sz="1400" b="1" dirty="0"/>
                    </a:p>
                  </a:txBody>
                  <a:tcPr marL="0" marR="0" marT="0" marB="0" anchor="ctr"/>
                </a:tc>
                <a:tc>
                  <a:txBody>
                    <a:bodyPr/>
                    <a:lstStyle/>
                    <a:p>
                      <a:endParaRPr lang="id-ID" sz="1400" b="1"/>
                    </a:p>
                  </a:txBody>
                  <a:tcPr marL="42712" marR="42712" marT="21356" marB="21356"/>
                </a:tc>
              </a:tr>
              <a:tr h="149191">
                <a:tc>
                  <a:txBody>
                    <a:bodyPr/>
                    <a:lstStyle/>
                    <a:p>
                      <a:pPr>
                        <a:lnSpc>
                          <a:spcPct val="115000"/>
                        </a:lnSpc>
                        <a:spcAft>
                          <a:spcPts val="0"/>
                        </a:spcAft>
                      </a:pPr>
                      <a:r>
                        <a:rPr lang="id-ID" sz="1400" b="1">
                          <a:effectLst/>
                        </a:rPr>
                        <a:t>RP.</a:t>
                      </a:r>
                      <a:endParaRPr lang="id-ID" sz="1400" b="1">
                        <a:effectLst/>
                        <a:latin typeface="Calibri"/>
                        <a:ea typeface="Calibri"/>
                        <a:cs typeface="Times New Roman"/>
                      </a:endParaRPr>
                    </a:p>
                  </a:txBody>
                  <a:tcPr marL="0" marR="0" marT="0" marB="0" anchor="ctr"/>
                </a:tc>
                <a:tc>
                  <a:txBody>
                    <a:bodyPr/>
                    <a:lstStyle/>
                    <a:p>
                      <a:pPr marL="360363" indent="0">
                        <a:lnSpc>
                          <a:spcPct val="115000"/>
                        </a:lnSpc>
                        <a:spcAft>
                          <a:spcPts val="0"/>
                        </a:spcAft>
                      </a:pPr>
                      <a:r>
                        <a:rPr lang="id-ID" sz="1400" b="1" dirty="0">
                          <a:effectLst/>
                        </a:rPr>
                        <a:t>125,000,000.-</a:t>
                      </a:r>
                      <a:endParaRPr lang="id-ID" sz="1400" b="1" dirty="0">
                        <a:effectLst/>
                        <a:latin typeface="Calibri"/>
                        <a:ea typeface="Calibri"/>
                        <a:cs typeface="Times New Roman"/>
                      </a:endParaRPr>
                    </a:p>
                  </a:txBody>
                  <a:tcPr marL="0" marR="0" marT="0" marB="0" anchor="ctr"/>
                </a:tc>
                <a:tc>
                  <a:txBody>
                    <a:bodyPr/>
                    <a:lstStyle/>
                    <a:p>
                      <a:pPr>
                        <a:lnSpc>
                          <a:spcPct val="115000"/>
                        </a:lnSpc>
                        <a:spcAft>
                          <a:spcPts val="0"/>
                        </a:spcAft>
                      </a:pPr>
                      <a:r>
                        <a:rPr lang="id-ID" sz="1400" b="1">
                          <a:effectLst/>
                        </a:rPr>
                        <a:t> </a:t>
                      </a:r>
                      <a:endParaRPr lang="id-ID" sz="1400" b="1">
                        <a:effectLst/>
                        <a:latin typeface="Calibri"/>
                        <a:ea typeface="Calibri"/>
                        <a:cs typeface="Times New Roman"/>
                      </a:endParaRPr>
                    </a:p>
                  </a:txBody>
                  <a:tcPr marL="0" marR="0" marT="0" marB="0" anchor="ctr"/>
                </a:tc>
              </a:tr>
              <a:tr h="278753">
                <a:tc>
                  <a:txBody>
                    <a:bodyPr/>
                    <a:lstStyle/>
                    <a:p>
                      <a:pPr>
                        <a:lnSpc>
                          <a:spcPct val="115000"/>
                        </a:lnSpc>
                        <a:spcAft>
                          <a:spcPts val="0"/>
                        </a:spcAft>
                      </a:pPr>
                      <a:r>
                        <a:rPr lang="id-ID" sz="1400" b="1">
                          <a:effectLst/>
                        </a:rPr>
                        <a:t>Syarat/Kondisi Polis</a:t>
                      </a:r>
                      <a:endParaRPr lang="id-ID" sz="1400" b="1">
                        <a:effectLst/>
                        <a:latin typeface="Calibri"/>
                        <a:ea typeface="Calibri"/>
                        <a:cs typeface="Times New Roman"/>
                      </a:endParaRPr>
                    </a:p>
                  </a:txBody>
                  <a:tcPr marL="0" marR="0" marT="0" marB="0" anchor="ctr"/>
                </a:tc>
                <a:tc>
                  <a:txBody>
                    <a:bodyPr/>
                    <a:lstStyle/>
                    <a:p>
                      <a:pPr marL="360363" indent="0">
                        <a:lnSpc>
                          <a:spcPct val="115000"/>
                        </a:lnSpc>
                        <a:spcAft>
                          <a:spcPts val="0"/>
                        </a:spcAft>
                      </a:pPr>
                      <a:r>
                        <a:rPr lang="id-ID" sz="1400" b="1" dirty="0">
                          <a:effectLst/>
                        </a:rPr>
                        <a:t>Kebakaran Saja</a:t>
                      </a:r>
                      <a:endParaRPr lang="id-ID" sz="1400" b="1" dirty="0">
                        <a:effectLst/>
                        <a:latin typeface="Calibri"/>
                        <a:ea typeface="Calibri"/>
                        <a:cs typeface="Times New Roman"/>
                      </a:endParaRPr>
                    </a:p>
                  </a:txBody>
                  <a:tcPr marL="0" marR="0" marT="0" marB="0" anchor="ctr"/>
                </a:tc>
                <a:tc>
                  <a:txBody>
                    <a:bodyPr/>
                    <a:lstStyle/>
                    <a:p>
                      <a:endParaRPr lang="id-ID" sz="1400" b="1"/>
                    </a:p>
                  </a:txBody>
                  <a:tcPr marL="42712" marR="42712" marT="21356" marB="21356"/>
                </a:tc>
              </a:tr>
              <a:tr h="242394">
                <a:tc>
                  <a:txBody>
                    <a:bodyPr/>
                    <a:lstStyle/>
                    <a:p>
                      <a:pPr>
                        <a:lnSpc>
                          <a:spcPct val="115000"/>
                        </a:lnSpc>
                        <a:spcAft>
                          <a:spcPts val="0"/>
                        </a:spcAft>
                      </a:pPr>
                      <a:r>
                        <a:rPr lang="id-ID" sz="1400" b="1">
                          <a:effectLst/>
                        </a:rPr>
                        <a:t>Jangka waktu</a:t>
                      </a:r>
                      <a:endParaRPr lang="id-ID" sz="1400" b="1">
                        <a:effectLst/>
                        <a:latin typeface="Calibri"/>
                        <a:ea typeface="Calibri"/>
                        <a:cs typeface="Times New Roman"/>
                      </a:endParaRPr>
                    </a:p>
                  </a:txBody>
                  <a:tcPr marL="0" marR="0" marT="0" marB="0" anchor="ctr"/>
                </a:tc>
                <a:tc>
                  <a:txBody>
                    <a:bodyPr/>
                    <a:lstStyle/>
                    <a:p>
                      <a:pPr marL="360363" indent="0">
                        <a:lnSpc>
                          <a:spcPct val="115000"/>
                        </a:lnSpc>
                        <a:spcAft>
                          <a:spcPts val="0"/>
                        </a:spcAft>
                      </a:pPr>
                      <a:r>
                        <a:rPr lang="id-ID" sz="1400" b="1" dirty="0">
                          <a:effectLst/>
                        </a:rPr>
                        <a:t>12 Bln</a:t>
                      </a:r>
                      <a:endParaRPr lang="id-ID" sz="1400" b="1" dirty="0">
                        <a:effectLst/>
                        <a:latin typeface="Calibri"/>
                        <a:ea typeface="Calibri"/>
                        <a:cs typeface="Times New Roman"/>
                      </a:endParaRPr>
                    </a:p>
                  </a:txBody>
                  <a:tcPr marL="0" marR="0" marT="0" marB="0" anchor="ctr"/>
                </a:tc>
                <a:tc>
                  <a:txBody>
                    <a:bodyPr/>
                    <a:lstStyle/>
                    <a:p>
                      <a:endParaRPr lang="id-ID" sz="1400" b="1"/>
                    </a:p>
                  </a:txBody>
                  <a:tcPr marL="42712" marR="42712" marT="21356" marB="21356"/>
                </a:tc>
              </a:tr>
              <a:tr h="278753">
                <a:tc>
                  <a:txBody>
                    <a:bodyPr/>
                    <a:lstStyle/>
                    <a:p>
                      <a:pPr>
                        <a:lnSpc>
                          <a:spcPct val="115000"/>
                        </a:lnSpc>
                        <a:spcAft>
                          <a:spcPts val="0"/>
                        </a:spcAft>
                      </a:pPr>
                      <a:r>
                        <a:rPr lang="id-ID" sz="1400" b="1">
                          <a:effectLst/>
                        </a:rPr>
                        <a:t>Rate / suku premi</a:t>
                      </a:r>
                      <a:endParaRPr lang="id-ID" sz="1400" b="1">
                        <a:effectLst/>
                        <a:latin typeface="Calibri"/>
                        <a:ea typeface="Calibri"/>
                        <a:cs typeface="Times New Roman"/>
                      </a:endParaRPr>
                    </a:p>
                  </a:txBody>
                  <a:tcPr marL="0" marR="0" marT="0" marB="0" anchor="ctr"/>
                </a:tc>
                <a:tc>
                  <a:txBody>
                    <a:bodyPr/>
                    <a:lstStyle/>
                    <a:p>
                      <a:pPr marL="360363" indent="0">
                        <a:lnSpc>
                          <a:spcPct val="115000"/>
                        </a:lnSpc>
                        <a:spcAft>
                          <a:spcPts val="0"/>
                        </a:spcAft>
                      </a:pPr>
                      <a:r>
                        <a:rPr lang="id-ID" sz="1400" b="1" dirty="0">
                          <a:effectLst/>
                        </a:rPr>
                        <a:t>0.58%</a:t>
                      </a:r>
                      <a:endParaRPr lang="id-ID" sz="1400" b="1" dirty="0">
                        <a:effectLst/>
                        <a:latin typeface="Calibri"/>
                        <a:ea typeface="Calibri"/>
                        <a:cs typeface="Times New Roman"/>
                      </a:endParaRPr>
                    </a:p>
                  </a:txBody>
                  <a:tcPr marL="0" marR="0" marT="0" marB="0" anchor="ctr"/>
                </a:tc>
                <a:tc>
                  <a:txBody>
                    <a:bodyPr/>
                    <a:lstStyle/>
                    <a:p>
                      <a:endParaRPr lang="id-ID" sz="1400" b="1"/>
                    </a:p>
                  </a:txBody>
                  <a:tcPr marL="42712" marR="42712" marT="21356" marB="21356"/>
                </a:tc>
              </a:tr>
              <a:tr h="418129">
                <a:tc>
                  <a:txBody>
                    <a:bodyPr/>
                    <a:lstStyle/>
                    <a:p>
                      <a:pPr>
                        <a:lnSpc>
                          <a:spcPct val="115000"/>
                        </a:lnSpc>
                        <a:spcAft>
                          <a:spcPts val="0"/>
                        </a:spcAft>
                      </a:pPr>
                      <a:r>
                        <a:rPr lang="id-ID" sz="1400" b="1">
                          <a:effectLst/>
                        </a:rPr>
                        <a:t>JUMLAH PREMI ANDA</a:t>
                      </a:r>
                      <a:endParaRPr lang="id-ID" sz="1400" b="1">
                        <a:effectLst/>
                        <a:latin typeface="Calibri"/>
                        <a:ea typeface="Calibri"/>
                        <a:cs typeface="Times New Roman"/>
                      </a:endParaRPr>
                    </a:p>
                  </a:txBody>
                  <a:tcPr marL="0" marR="0" marT="0" marB="0" anchor="ctr"/>
                </a:tc>
                <a:tc>
                  <a:txBody>
                    <a:bodyPr/>
                    <a:lstStyle/>
                    <a:p>
                      <a:endParaRPr lang="id-ID" sz="1400" b="1"/>
                    </a:p>
                  </a:txBody>
                  <a:tcPr marL="0" marR="0" marT="0" marB="0" anchor="ctr"/>
                </a:tc>
                <a:tc>
                  <a:txBody>
                    <a:bodyPr/>
                    <a:lstStyle/>
                    <a:p>
                      <a:endParaRPr lang="id-ID" sz="1400" b="1"/>
                    </a:p>
                  </a:txBody>
                  <a:tcPr marL="42712" marR="42712" marT="21356" marB="21356"/>
                </a:tc>
              </a:tr>
              <a:tr h="418129">
                <a:tc>
                  <a:txBody>
                    <a:bodyPr/>
                    <a:lstStyle/>
                    <a:p>
                      <a:pPr>
                        <a:lnSpc>
                          <a:spcPct val="115000"/>
                        </a:lnSpc>
                        <a:spcAft>
                          <a:spcPts val="0"/>
                        </a:spcAft>
                      </a:pPr>
                      <a:r>
                        <a:rPr lang="id-ID" sz="1400" b="1">
                          <a:effectLst/>
                        </a:rPr>
                        <a:t>RP.125,000,000 X 0.58 / 1000</a:t>
                      </a:r>
                      <a:endParaRPr lang="id-ID" sz="1400" b="1">
                        <a:effectLst/>
                        <a:latin typeface="Calibri"/>
                        <a:ea typeface="Calibri"/>
                        <a:cs typeface="Times New Roman"/>
                      </a:endParaRPr>
                    </a:p>
                  </a:txBody>
                  <a:tcPr marL="0" marR="0" marT="0" marB="0" anchor="ctr"/>
                </a:tc>
                <a:tc>
                  <a:txBody>
                    <a:bodyPr/>
                    <a:lstStyle/>
                    <a:p>
                      <a:endParaRPr lang="id-ID" sz="1400" b="1"/>
                    </a:p>
                  </a:txBody>
                  <a:tcPr marL="42712" marR="42712" marT="21356" marB="21356"/>
                </a:tc>
                <a:tc>
                  <a:txBody>
                    <a:bodyPr/>
                    <a:lstStyle/>
                    <a:p>
                      <a:endParaRPr lang="id-ID" sz="1400" b="1"/>
                    </a:p>
                  </a:txBody>
                  <a:tcPr marL="42712" marR="42712" marT="21356" marB="21356"/>
                </a:tc>
              </a:tr>
              <a:tr h="242394">
                <a:tc>
                  <a:txBody>
                    <a:bodyPr/>
                    <a:lstStyle/>
                    <a:p>
                      <a:pPr>
                        <a:lnSpc>
                          <a:spcPct val="115000"/>
                        </a:lnSpc>
                        <a:spcAft>
                          <a:spcPts val="0"/>
                        </a:spcAft>
                      </a:pPr>
                      <a:r>
                        <a:rPr lang="id-ID" sz="1400" b="1">
                          <a:effectLst/>
                        </a:rPr>
                        <a:t>RP. 72,5000.-</a:t>
                      </a:r>
                      <a:endParaRPr lang="id-ID" sz="1400" b="1">
                        <a:effectLst/>
                        <a:latin typeface="Calibri"/>
                        <a:ea typeface="Calibri"/>
                        <a:cs typeface="Times New Roman"/>
                      </a:endParaRPr>
                    </a:p>
                  </a:txBody>
                  <a:tcPr marL="0" marR="0" marT="0" marB="0" anchor="ctr"/>
                </a:tc>
                <a:tc>
                  <a:txBody>
                    <a:bodyPr/>
                    <a:lstStyle/>
                    <a:p>
                      <a:endParaRPr lang="id-ID" sz="1400" b="1"/>
                    </a:p>
                  </a:txBody>
                  <a:tcPr marL="42712" marR="42712" marT="21356" marB="21356"/>
                </a:tc>
                <a:tc>
                  <a:txBody>
                    <a:bodyPr/>
                    <a:lstStyle/>
                    <a:p>
                      <a:endParaRPr lang="id-ID" sz="1400" b="1"/>
                    </a:p>
                  </a:txBody>
                  <a:tcPr marL="42712" marR="42712" marT="21356" marB="21356"/>
                </a:tc>
              </a:tr>
              <a:tr h="557506">
                <a:tc>
                  <a:txBody>
                    <a:bodyPr/>
                    <a:lstStyle/>
                    <a:p>
                      <a:pPr>
                        <a:lnSpc>
                          <a:spcPct val="115000"/>
                        </a:lnSpc>
                        <a:spcAft>
                          <a:spcPts val="0"/>
                        </a:spcAft>
                      </a:pPr>
                      <a:r>
                        <a:rPr lang="es-ES" sz="1400" b="1">
                          <a:effectLst/>
                        </a:rPr>
                        <a:t>(belum termasuk biaya administrasi) </a:t>
                      </a:r>
                      <a:endParaRPr lang="id-ID" sz="1400" b="1">
                        <a:effectLst/>
                        <a:latin typeface="Calibri"/>
                        <a:ea typeface="Calibri"/>
                        <a:cs typeface="Times New Roman"/>
                      </a:endParaRPr>
                    </a:p>
                  </a:txBody>
                  <a:tcPr marL="0" marR="0" marT="0" marB="0" anchor="ctr"/>
                </a:tc>
                <a:tc>
                  <a:txBody>
                    <a:bodyPr/>
                    <a:lstStyle/>
                    <a:p>
                      <a:endParaRPr lang="id-ID" sz="1400" b="1"/>
                    </a:p>
                  </a:txBody>
                  <a:tcPr marL="42712" marR="42712" marT="21356" marB="21356"/>
                </a:tc>
                <a:tc>
                  <a:txBody>
                    <a:bodyPr/>
                    <a:lstStyle/>
                    <a:p>
                      <a:endParaRPr lang="id-ID" sz="1400" b="1" dirty="0"/>
                    </a:p>
                  </a:txBody>
                  <a:tcPr marL="42712" marR="42712" marT="21356" marB="21356"/>
                </a:tc>
              </a:tr>
            </a:tbl>
          </a:graphicData>
        </a:graphic>
      </p:graphicFrame>
    </p:spTree>
    <p:extLst>
      <p:ext uri="{BB962C8B-B14F-4D97-AF65-F5344CB8AC3E}">
        <p14:creationId xmlns:p14="http://schemas.microsoft.com/office/powerpoint/2010/main" val="204202116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75364403"/>
              </p:ext>
            </p:extLst>
          </p:nvPr>
        </p:nvGraphicFramePr>
        <p:xfrm>
          <a:off x="179513" y="1484786"/>
          <a:ext cx="8712971" cy="2962849"/>
        </p:xfrm>
        <a:graphic>
          <a:graphicData uri="http://schemas.openxmlformats.org/drawingml/2006/table">
            <a:tbl>
              <a:tblPr firstRow="1" firstCol="1" bandRow="1">
                <a:tableStyleId>{5940675A-B579-460E-94D1-54222C63F5DA}</a:tableStyleId>
              </a:tblPr>
              <a:tblGrid>
                <a:gridCol w="1872208"/>
                <a:gridCol w="1008112"/>
                <a:gridCol w="936104"/>
                <a:gridCol w="1152128"/>
                <a:gridCol w="936104"/>
                <a:gridCol w="1080120"/>
                <a:gridCol w="1728195"/>
              </a:tblGrid>
              <a:tr h="607764">
                <a:tc gridSpan="7">
                  <a:txBody>
                    <a:bodyPr/>
                    <a:lstStyle/>
                    <a:p>
                      <a:pPr algn="ctr">
                        <a:lnSpc>
                          <a:spcPct val="115000"/>
                        </a:lnSpc>
                        <a:spcAft>
                          <a:spcPts val="0"/>
                        </a:spcAft>
                      </a:pPr>
                      <a:r>
                        <a:rPr lang="id-ID" sz="1600" b="1" dirty="0">
                          <a:effectLst/>
                        </a:rPr>
                        <a:t>INDIKASI RATE / SUKU PREMI</a:t>
                      </a:r>
                      <a:endParaRPr lang="id-ID" sz="1600" b="1" dirty="0">
                        <a:effectLst/>
                        <a:latin typeface="Calibri"/>
                        <a:ea typeface="Calibri"/>
                        <a:cs typeface="Times New Roman"/>
                      </a:endParaRPr>
                    </a:p>
                  </a:txBody>
                  <a:tcPr marL="0" marR="0" marT="0" marB="0" anchor="ctr"/>
                </a:tc>
                <a:tc hMerge="1">
                  <a:txBody>
                    <a:bodyPr/>
                    <a:lstStyle/>
                    <a:p>
                      <a:pPr algn="ctr"/>
                      <a:endParaRPr lang="id-ID" sz="1600" dirty="0"/>
                    </a:p>
                  </a:txBody>
                  <a:tcPr/>
                </a:tc>
                <a:tc hMerge="1">
                  <a:txBody>
                    <a:bodyPr/>
                    <a:lstStyle/>
                    <a:p>
                      <a:pPr algn="ctr"/>
                      <a:endParaRPr lang="id-ID" sz="1600" dirty="0"/>
                    </a:p>
                  </a:txBody>
                  <a:tcPr/>
                </a:tc>
                <a:tc hMerge="1">
                  <a:txBody>
                    <a:bodyPr/>
                    <a:lstStyle/>
                    <a:p>
                      <a:pPr algn="ctr"/>
                      <a:endParaRPr lang="id-ID" sz="1600" dirty="0"/>
                    </a:p>
                  </a:txBody>
                  <a:tcPr/>
                </a:tc>
                <a:tc hMerge="1">
                  <a:txBody>
                    <a:bodyPr/>
                    <a:lstStyle/>
                    <a:p>
                      <a:pPr algn="ctr"/>
                      <a:endParaRPr lang="id-ID" sz="1600" dirty="0"/>
                    </a:p>
                  </a:txBody>
                  <a:tcPr/>
                </a:tc>
                <a:tc hMerge="1">
                  <a:txBody>
                    <a:bodyPr/>
                    <a:lstStyle/>
                    <a:p>
                      <a:pPr algn="ctr"/>
                      <a:endParaRPr lang="id-ID" sz="1600" dirty="0"/>
                    </a:p>
                  </a:txBody>
                  <a:tcPr/>
                </a:tc>
                <a:tc hMerge="1">
                  <a:txBody>
                    <a:bodyPr/>
                    <a:lstStyle/>
                    <a:p>
                      <a:pPr algn="ctr"/>
                      <a:endParaRPr lang="id-ID" sz="1600" dirty="0"/>
                    </a:p>
                  </a:txBody>
                  <a:tcPr/>
                </a:tc>
              </a:tr>
              <a:tr h="607764">
                <a:tc>
                  <a:txBody>
                    <a:bodyPr/>
                    <a:lstStyle/>
                    <a:p>
                      <a:endParaRPr lang="id-ID" sz="1600"/>
                    </a:p>
                  </a:txBody>
                  <a:tcPr marL="0" marR="0" marT="0" marB="0" anchor="ctr"/>
                </a:tc>
                <a:tc>
                  <a:txBody>
                    <a:bodyPr/>
                    <a:lstStyle/>
                    <a:p>
                      <a:pPr algn="ctr"/>
                      <a:endParaRPr lang="id-ID" sz="1600"/>
                    </a:p>
                  </a:txBody>
                  <a:tcPr/>
                </a:tc>
                <a:tc>
                  <a:txBody>
                    <a:bodyPr/>
                    <a:lstStyle/>
                    <a:p>
                      <a:pPr algn="ctr"/>
                      <a:endParaRPr lang="id-ID" sz="1600" dirty="0"/>
                    </a:p>
                  </a:txBody>
                  <a:tcPr/>
                </a:tc>
                <a:tc>
                  <a:txBody>
                    <a:bodyPr/>
                    <a:lstStyle/>
                    <a:p>
                      <a:pPr algn="ctr"/>
                      <a:endParaRPr lang="id-ID" sz="1600" dirty="0"/>
                    </a:p>
                  </a:txBody>
                  <a:tcPr/>
                </a:tc>
                <a:tc>
                  <a:txBody>
                    <a:bodyPr/>
                    <a:lstStyle/>
                    <a:p>
                      <a:pPr algn="ctr"/>
                      <a:endParaRPr lang="id-ID" sz="1600"/>
                    </a:p>
                  </a:txBody>
                  <a:tcPr/>
                </a:tc>
                <a:tc>
                  <a:txBody>
                    <a:bodyPr/>
                    <a:lstStyle/>
                    <a:p>
                      <a:pPr algn="ctr"/>
                      <a:endParaRPr lang="id-ID" sz="1600" dirty="0"/>
                    </a:p>
                  </a:txBody>
                  <a:tcPr/>
                </a:tc>
                <a:tc>
                  <a:txBody>
                    <a:bodyPr/>
                    <a:lstStyle/>
                    <a:p>
                      <a:pPr algn="ctr"/>
                      <a:endParaRPr lang="id-ID" sz="1600"/>
                    </a:p>
                  </a:txBody>
                  <a:tcPr/>
                </a:tc>
              </a:tr>
              <a:tr h="698929">
                <a:tc>
                  <a:txBody>
                    <a:bodyPr/>
                    <a:lstStyle/>
                    <a:p>
                      <a:pPr algn="ctr">
                        <a:lnSpc>
                          <a:spcPct val="115000"/>
                        </a:lnSpc>
                        <a:spcAft>
                          <a:spcPts val="0"/>
                        </a:spcAft>
                      </a:pPr>
                      <a:r>
                        <a:rPr lang="id-ID" sz="1600" dirty="0">
                          <a:effectLst/>
                        </a:rPr>
                        <a:t>KONSTRUKSI</a:t>
                      </a:r>
                      <a:endParaRPr lang="id-ID" sz="1600"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dirty="0">
                          <a:effectLst/>
                        </a:rPr>
                        <a:t>RUMAH</a:t>
                      </a:r>
                      <a:endParaRPr lang="id-ID" sz="1600"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APART</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dirty="0">
                          <a:effectLst/>
                        </a:rPr>
                        <a:t>KANTOR</a:t>
                      </a:r>
                      <a:endParaRPr lang="id-ID" sz="1600"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dirty="0">
                          <a:effectLst/>
                        </a:rPr>
                        <a:t>TOKO</a:t>
                      </a:r>
                      <a:endParaRPr lang="id-ID" sz="1600"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dirty="0">
                          <a:effectLst/>
                        </a:rPr>
                        <a:t>RUKO</a:t>
                      </a:r>
                      <a:endParaRPr lang="id-ID" sz="1600"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RUKAN</a:t>
                      </a:r>
                      <a:endParaRPr lang="id-ID" sz="1600">
                        <a:effectLst/>
                        <a:latin typeface="Calibri"/>
                        <a:ea typeface="Calibri"/>
                        <a:cs typeface="Times New Roman"/>
                      </a:endParaRPr>
                    </a:p>
                  </a:txBody>
                  <a:tcPr marL="0" marR="0" marT="0" marB="0" anchor="ctr"/>
                </a:tc>
              </a:tr>
              <a:tr h="349464">
                <a:tc>
                  <a:txBody>
                    <a:bodyPr/>
                    <a:lstStyle/>
                    <a:p>
                      <a:pPr algn="ctr">
                        <a:lnSpc>
                          <a:spcPct val="115000"/>
                        </a:lnSpc>
                        <a:spcAft>
                          <a:spcPts val="0"/>
                        </a:spcAft>
                      </a:pPr>
                      <a:r>
                        <a:rPr lang="id-ID" sz="1600" dirty="0">
                          <a:effectLst/>
                        </a:rPr>
                        <a:t>KLAS 1</a:t>
                      </a:r>
                      <a:endParaRPr lang="id-ID" sz="1600"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0.58</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0.50</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0.55</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5.62</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dirty="0">
                          <a:effectLst/>
                        </a:rPr>
                        <a:t>5.62</a:t>
                      </a:r>
                      <a:endParaRPr lang="id-ID" sz="1600"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5.62</a:t>
                      </a:r>
                      <a:endParaRPr lang="id-ID" sz="1600">
                        <a:effectLst/>
                        <a:latin typeface="Calibri"/>
                        <a:ea typeface="Calibri"/>
                        <a:cs typeface="Times New Roman"/>
                      </a:endParaRPr>
                    </a:p>
                  </a:txBody>
                  <a:tcPr marL="0" marR="0" marT="0" marB="0" anchor="ctr"/>
                </a:tc>
              </a:tr>
              <a:tr h="349464">
                <a:tc>
                  <a:txBody>
                    <a:bodyPr/>
                    <a:lstStyle/>
                    <a:p>
                      <a:pPr algn="ctr">
                        <a:lnSpc>
                          <a:spcPct val="115000"/>
                        </a:lnSpc>
                        <a:spcAft>
                          <a:spcPts val="0"/>
                        </a:spcAft>
                      </a:pPr>
                      <a:r>
                        <a:rPr lang="id-ID" sz="1600" dirty="0">
                          <a:effectLst/>
                        </a:rPr>
                        <a:t>KLAS 2</a:t>
                      </a:r>
                      <a:endParaRPr lang="id-ID" sz="1600"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0.70</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0.60</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0.65</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9.20</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9.20</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dirty="0">
                          <a:effectLst/>
                        </a:rPr>
                        <a:t>9.20</a:t>
                      </a:r>
                      <a:endParaRPr lang="id-ID" sz="1600" dirty="0">
                        <a:effectLst/>
                        <a:latin typeface="Calibri"/>
                        <a:ea typeface="Calibri"/>
                        <a:cs typeface="Times New Roman"/>
                      </a:endParaRPr>
                    </a:p>
                  </a:txBody>
                  <a:tcPr marL="0" marR="0" marT="0" marB="0" anchor="ctr"/>
                </a:tc>
              </a:tr>
              <a:tr h="349464">
                <a:tc>
                  <a:txBody>
                    <a:bodyPr/>
                    <a:lstStyle/>
                    <a:p>
                      <a:pPr algn="ctr">
                        <a:lnSpc>
                          <a:spcPct val="115000"/>
                        </a:lnSpc>
                        <a:spcAft>
                          <a:spcPts val="0"/>
                        </a:spcAft>
                      </a:pPr>
                      <a:r>
                        <a:rPr lang="id-ID" sz="1600" dirty="0">
                          <a:effectLst/>
                        </a:rPr>
                        <a:t>KLAS 3</a:t>
                      </a:r>
                      <a:endParaRPr lang="id-ID" sz="1600" dirty="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0.90</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0.75</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0.80</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12.00</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a:effectLst/>
                        </a:rPr>
                        <a:t>12.00</a:t>
                      </a:r>
                      <a:endParaRPr lang="id-ID" sz="1600">
                        <a:effectLst/>
                        <a:latin typeface="Calibri"/>
                        <a:ea typeface="Calibri"/>
                        <a:cs typeface="Times New Roman"/>
                      </a:endParaRPr>
                    </a:p>
                  </a:txBody>
                  <a:tcPr marL="0" marR="0" marT="0" marB="0" anchor="ctr"/>
                </a:tc>
                <a:tc>
                  <a:txBody>
                    <a:bodyPr/>
                    <a:lstStyle/>
                    <a:p>
                      <a:pPr algn="ctr">
                        <a:lnSpc>
                          <a:spcPct val="115000"/>
                        </a:lnSpc>
                        <a:spcAft>
                          <a:spcPts val="0"/>
                        </a:spcAft>
                      </a:pPr>
                      <a:r>
                        <a:rPr lang="id-ID" sz="1600" dirty="0">
                          <a:effectLst/>
                        </a:rPr>
                        <a:t>12.00</a:t>
                      </a:r>
                      <a:endParaRPr lang="id-ID" sz="1600" dirty="0">
                        <a:effectLst/>
                        <a:latin typeface="Calibri"/>
                        <a:ea typeface="Calibri"/>
                        <a:cs typeface="Times New Roman"/>
                      </a:endParaRPr>
                    </a:p>
                  </a:txBody>
                  <a:tcPr marL="0" marR="0" marT="0" marB="0" anchor="ctr"/>
                </a:tc>
              </a:tr>
            </a:tbl>
          </a:graphicData>
        </a:graphic>
      </p:graphicFrame>
    </p:spTree>
    <p:extLst>
      <p:ext uri="{BB962C8B-B14F-4D97-AF65-F5344CB8AC3E}">
        <p14:creationId xmlns:p14="http://schemas.microsoft.com/office/powerpoint/2010/main" val="28473462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455</TotalTime>
  <Words>4353</Words>
  <Application>Microsoft Office PowerPoint</Application>
  <PresentationFormat>On-screen Show (4:3)</PresentationFormat>
  <Paragraphs>849</Paragraphs>
  <Slides>100</Slides>
  <Notes>0</Notes>
  <HiddenSlides>0</HiddenSlides>
  <MMClips>0</MMClips>
  <ScaleCrop>false</ScaleCrop>
  <HeadingPairs>
    <vt:vector size="4" baseType="variant">
      <vt:variant>
        <vt:lpstr>Theme</vt:lpstr>
      </vt:variant>
      <vt:variant>
        <vt:i4>1</vt:i4>
      </vt:variant>
      <vt:variant>
        <vt:lpstr>Slide Titles</vt:lpstr>
      </vt:variant>
      <vt:variant>
        <vt:i4>100</vt:i4>
      </vt:variant>
    </vt:vector>
  </HeadingPairs>
  <TitlesOfParts>
    <vt:vector size="101" baseType="lpstr">
      <vt:lpstr>BlackTie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Jiper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Haryono Hary</dc:creator>
  <cp:lastModifiedBy>Haryono Hary</cp:lastModifiedBy>
  <cp:revision>44</cp:revision>
  <dcterms:created xsi:type="dcterms:W3CDTF">2020-09-26T06:15:24Z</dcterms:created>
  <dcterms:modified xsi:type="dcterms:W3CDTF">2020-09-27T01:32:14Z</dcterms:modified>
</cp:coreProperties>
</file>