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906000" cy="6858000" type="A4"/>
  <p:notesSz cx="9906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7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68003"/>
            <a:ext cx="9905999" cy="78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70929"/>
            <a:ext cx="5233670" cy="304800"/>
          </a:xfrm>
          <a:custGeom>
            <a:avLst/>
            <a:gdLst/>
            <a:ahLst/>
            <a:cxnLst/>
            <a:rect l="l" t="t" r="r" b="b"/>
            <a:pathLst>
              <a:path w="5233670" h="304800">
                <a:moveTo>
                  <a:pt x="5233670" y="0"/>
                </a:moveTo>
                <a:lnTo>
                  <a:pt x="0" y="0"/>
                </a:lnTo>
                <a:lnTo>
                  <a:pt x="0" y="304799"/>
                </a:lnTo>
                <a:lnTo>
                  <a:pt x="5233670" y="304799"/>
                </a:lnTo>
                <a:lnTo>
                  <a:pt x="5233670" y="0"/>
                </a:lnTo>
                <a:close/>
              </a:path>
            </a:pathLst>
          </a:custGeom>
          <a:solidFill>
            <a:srgbClr val="832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71534" y="5562597"/>
            <a:ext cx="1021638" cy="1184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57400" y="1523"/>
            <a:ext cx="7848599" cy="150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573011" y="131063"/>
            <a:ext cx="1882140" cy="659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001000" y="131063"/>
            <a:ext cx="1565148" cy="659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1505" y="221361"/>
            <a:ext cx="868298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6939" y="3671696"/>
            <a:ext cx="807212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00650" y="1214373"/>
            <a:ext cx="4193540" cy="4183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Leelawadee"/>
                <a:cs typeface="Leelawade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68003"/>
            <a:ext cx="9905999" cy="789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70929"/>
            <a:ext cx="5233670" cy="304800"/>
          </a:xfrm>
          <a:custGeom>
            <a:avLst/>
            <a:gdLst/>
            <a:ahLst/>
            <a:cxnLst/>
            <a:rect l="l" t="t" r="r" b="b"/>
            <a:pathLst>
              <a:path w="5233670" h="304800">
                <a:moveTo>
                  <a:pt x="5233670" y="0"/>
                </a:moveTo>
                <a:lnTo>
                  <a:pt x="0" y="0"/>
                </a:lnTo>
                <a:lnTo>
                  <a:pt x="0" y="304799"/>
                </a:lnTo>
                <a:lnTo>
                  <a:pt x="5233670" y="304799"/>
                </a:lnTo>
                <a:lnTo>
                  <a:pt x="5233670" y="0"/>
                </a:lnTo>
                <a:close/>
              </a:path>
            </a:pathLst>
          </a:custGeom>
          <a:solidFill>
            <a:srgbClr val="832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71534" y="5562597"/>
            <a:ext cx="1021638" cy="1184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124" y="221361"/>
            <a:ext cx="8683751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6000" y="2133600"/>
            <a:ext cx="5602605" cy="2205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28384" y="6459116"/>
            <a:ext cx="2085975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8655" y="6428714"/>
            <a:ext cx="248856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857622" y="6428714"/>
            <a:ext cx="28067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49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3" Type="http://schemas.openxmlformats.org/officeDocument/2006/relationships/image" Target="../media/image80.jpg"/><Relationship Id="rId7" Type="http://schemas.openxmlformats.org/officeDocument/2006/relationships/image" Target="../media/image83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84.jpg"/><Relationship Id="rId3" Type="http://schemas.openxmlformats.org/officeDocument/2006/relationships/image" Target="../media/image85.jpg"/><Relationship Id="rId7" Type="http://schemas.openxmlformats.org/officeDocument/2006/relationships/image" Target="../media/image88.png"/><Relationship Id="rId12" Type="http://schemas.openxmlformats.org/officeDocument/2006/relationships/image" Target="../media/image93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3.jp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jp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0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50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12" Type="http://schemas.openxmlformats.org/officeDocument/2006/relationships/image" Target="../media/image10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06.png"/><Relationship Id="rId5" Type="http://schemas.openxmlformats.org/officeDocument/2006/relationships/image" Target="../media/image38.png"/><Relationship Id="rId10" Type="http://schemas.openxmlformats.org/officeDocument/2006/relationships/image" Target="../media/image105.jpg"/><Relationship Id="rId4" Type="http://schemas.openxmlformats.org/officeDocument/2006/relationships/image" Target="../media/image102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g"/><Relationship Id="rId3" Type="http://schemas.openxmlformats.org/officeDocument/2006/relationships/image" Target="../media/image108.png"/><Relationship Id="rId7" Type="http://schemas.openxmlformats.org/officeDocument/2006/relationships/image" Target="../media/image1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3.jpg"/><Relationship Id="rId7" Type="http://schemas.openxmlformats.org/officeDocument/2006/relationships/image" Target="../media/image84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7.jpg"/><Relationship Id="rId7" Type="http://schemas.openxmlformats.org/officeDocument/2006/relationships/image" Target="../media/image114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9.jpg"/><Relationship Id="rId10" Type="http://schemas.openxmlformats.org/officeDocument/2006/relationships/image" Target="../media/image80.jpg"/><Relationship Id="rId4" Type="http://schemas.openxmlformats.org/officeDocument/2006/relationships/image" Target="../media/image118.png"/><Relationship Id="rId9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g"/><Relationship Id="rId3" Type="http://schemas.openxmlformats.org/officeDocument/2006/relationships/image" Target="../media/image2.jpg"/><Relationship Id="rId7" Type="http://schemas.openxmlformats.org/officeDocument/2006/relationships/image" Target="../media/image1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4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24.png"/><Relationship Id="rId4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3.jpg"/><Relationship Id="rId7" Type="http://schemas.openxmlformats.org/officeDocument/2006/relationships/image" Target="../media/image132.png"/><Relationship Id="rId12" Type="http://schemas.openxmlformats.org/officeDocument/2006/relationships/image" Target="../media/image137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jpg"/><Relationship Id="rId5" Type="http://schemas.openxmlformats.org/officeDocument/2006/relationships/image" Target="../media/image130.png"/><Relationship Id="rId10" Type="http://schemas.openxmlformats.org/officeDocument/2006/relationships/image" Target="../media/image135.jp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40.jpg"/><Relationship Id="rId21" Type="http://schemas.openxmlformats.org/officeDocument/2006/relationships/image" Target="../media/image157.png"/><Relationship Id="rId7" Type="http://schemas.openxmlformats.org/officeDocument/2006/relationships/image" Target="../media/image144.jp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4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g"/><Relationship Id="rId11" Type="http://schemas.openxmlformats.org/officeDocument/2006/relationships/image" Target="../media/image148.jpg"/><Relationship Id="rId24" Type="http://schemas.openxmlformats.org/officeDocument/2006/relationships/image" Target="../media/image159.png"/><Relationship Id="rId5" Type="http://schemas.openxmlformats.org/officeDocument/2006/relationships/image" Target="../media/image142.jpg"/><Relationship Id="rId15" Type="http://schemas.openxmlformats.org/officeDocument/2006/relationships/image" Target="../media/image152.png"/><Relationship Id="rId23" Type="http://schemas.openxmlformats.org/officeDocument/2006/relationships/image" Target="../media/image51.png"/><Relationship Id="rId10" Type="http://schemas.openxmlformats.org/officeDocument/2006/relationships/image" Target="../media/image147.png"/><Relationship Id="rId19" Type="http://schemas.openxmlformats.org/officeDocument/2006/relationships/image" Target="../media/image3.jp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3" Type="http://schemas.openxmlformats.org/officeDocument/2006/relationships/image" Target="../media/image160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" Type="http://schemas.openxmlformats.org/officeDocument/2006/relationships/image" Target="../media/image3.jpg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66.png"/><Relationship Id="rId5" Type="http://schemas.openxmlformats.org/officeDocument/2006/relationships/image" Target="../media/image157.png"/><Relationship Id="rId15" Type="http://schemas.openxmlformats.org/officeDocument/2006/relationships/image" Target="../media/image170.png"/><Relationship Id="rId10" Type="http://schemas.openxmlformats.org/officeDocument/2006/relationships/image" Target="../media/image165.png"/><Relationship Id="rId4" Type="http://schemas.openxmlformats.org/officeDocument/2006/relationships/image" Target="../media/image161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7" Type="http://schemas.openxmlformats.org/officeDocument/2006/relationships/image" Target="../media/image15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58.png"/><Relationship Id="rId4" Type="http://schemas.openxmlformats.org/officeDocument/2006/relationships/image" Target="../media/image1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6.png"/><Relationship Id="rId4" Type="http://schemas.openxmlformats.org/officeDocument/2006/relationships/image" Target="../media/image1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26" Type="http://schemas.openxmlformats.org/officeDocument/2006/relationships/image" Target="../media/image209.png"/><Relationship Id="rId3" Type="http://schemas.openxmlformats.org/officeDocument/2006/relationships/image" Target="../media/image188.png"/><Relationship Id="rId21" Type="http://schemas.openxmlformats.org/officeDocument/2006/relationships/image" Target="../media/image204.png"/><Relationship Id="rId7" Type="http://schemas.openxmlformats.org/officeDocument/2006/relationships/image" Target="../media/image51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5" Type="http://schemas.openxmlformats.org/officeDocument/2006/relationships/image" Target="../media/image208.png"/><Relationship Id="rId2" Type="http://schemas.openxmlformats.org/officeDocument/2006/relationships/image" Target="../media/image187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29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4.png"/><Relationship Id="rId24" Type="http://schemas.openxmlformats.org/officeDocument/2006/relationships/image" Target="../media/image207.png"/><Relationship Id="rId32" Type="http://schemas.openxmlformats.org/officeDocument/2006/relationships/image" Target="../media/image215.png"/><Relationship Id="rId5" Type="http://schemas.openxmlformats.org/officeDocument/2006/relationships/image" Target="../media/image3.jpg"/><Relationship Id="rId15" Type="http://schemas.openxmlformats.org/officeDocument/2006/relationships/image" Target="../media/image198.png"/><Relationship Id="rId23" Type="http://schemas.openxmlformats.org/officeDocument/2006/relationships/image" Target="../media/image206.png"/><Relationship Id="rId28" Type="http://schemas.openxmlformats.org/officeDocument/2006/relationships/image" Target="../media/image211.png"/><Relationship Id="rId10" Type="http://schemas.openxmlformats.org/officeDocument/2006/relationships/image" Target="../media/image193.png"/><Relationship Id="rId19" Type="http://schemas.openxmlformats.org/officeDocument/2006/relationships/image" Target="../media/image202.png"/><Relationship Id="rId31" Type="http://schemas.openxmlformats.org/officeDocument/2006/relationships/image" Target="../media/image214.png"/><Relationship Id="rId4" Type="http://schemas.openxmlformats.org/officeDocument/2006/relationships/image" Target="../media/image189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Relationship Id="rId27" Type="http://schemas.openxmlformats.org/officeDocument/2006/relationships/image" Target="../media/image210.png"/><Relationship Id="rId30" Type="http://schemas.openxmlformats.org/officeDocument/2006/relationships/image" Target="../media/image2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jk.go.id/" TargetMode="External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x.co.id/" TargetMode="External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sei.co.id/" TargetMode="External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pei.co.id/" TargetMode="External"/><Relationship Id="rId3" Type="http://schemas.openxmlformats.org/officeDocument/2006/relationships/image" Target="../media/image224.png"/><Relationship Id="rId7" Type="http://schemas.openxmlformats.org/officeDocument/2006/relationships/image" Target="../media/image2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6.png"/><Relationship Id="rId4" Type="http://schemas.openxmlformats.org/officeDocument/2006/relationships/image" Target="../media/image2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pei.co.id/" TargetMode="External"/><Relationship Id="rId4" Type="http://schemas.openxmlformats.org/officeDocument/2006/relationships/image" Target="../media/image23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40.jpg"/><Relationship Id="rId7" Type="http://schemas.openxmlformats.org/officeDocument/2006/relationships/image" Target="../media/image243.png"/><Relationship Id="rId2" Type="http://schemas.openxmlformats.org/officeDocument/2006/relationships/image" Target="../media/image23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jp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8.png"/><Relationship Id="rId7" Type="http://schemas.openxmlformats.org/officeDocument/2006/relationships/image" Target="../media/image251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50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akses.ksei.co.id/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256.png"/><Relationship Id="rId2" Type="http://schemas.openxmlformats.org/officeDocument/2006/relationships/image" Target="../media/image25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9.png"/><Relationship Id="rId5" Type="http://schemas.openxmlformats.org/officeDocument/2006/relationships/image" Target="../media/image222.png"/><Relationship Id="rId4" Type="http://schemas.openxmlformats.org/officeDocument/2006/relationships/image" Target="../media/image2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2.png"/><Relationship Id="rId5" Type="http://schemas.openxmlformats.org/officeDocument/2006/relationships/image" Target="../media/image222.png"/><Relationship Id="rId4" Type="http://schemas.openxmlformats.org/officeDocument/2006/relationships/image" Target="../media/image2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5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3.jpg"/><Relationship Id="rId7" Type="http://schemas.openxmlformats.org/officeDocument/2006/relationships/image" Target="../media/image270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jp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4" Type="http://schemas.openxmlformats.org/officeDocument/2006/relationships/image" Target="../media/image2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4.jpg"/><Relationship Id="rId5" Type="http://schemas.openxmlformats.org/officeDocument/2006/relationships/image" Target="../media/image272.png"/><Relationship Id="rId4" Type="http://schemas.openxmlformats.org/officeDocument/2006/relationships/image" Target="../media/image2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7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7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288.jpg"/><Relationship Id="rId3" Type="http://schemas.openxmlformats.org/officeDocument/2006/relationships/image" Target="../media/image2.jpg"/><Relationship Id="rId7" Type="http://schemas.openxmlformats.org/officeDocument/2006/relationships/image" Target="../media/image283.png"/><Relationship Id="rId12" Type="http://schemas.openxmlformats.org/officeDocument/2006/relationships/image" Target="../media/image28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jpg"/><Relationship Id="rId11" Type="http://schemas.openxmlformats.org/officeDocument/2006/relationships/image" Target="../media/image286.jpg"/><Relationship Id="rId5" Type="http://schemas.openxmlformats.org/officeDocument/2006/relationships/image" Target="../media/image281.jpg"/><Relationship Id="rId10" Type="http://schemas.openxmlformats.org/officeDocument/2006/relationships/image" Target="../media/image285.jpg"/><Relationship Id="rId4" Type="http://schemas.openxmlformats.org/officeDocument/2006/relationships/image" Target="../media/image280.jpg"/><Relationship Id="rId9" Type="http://schemas.openxmlformats.org/officeDocument/2006/relationships/image" Target="../media/image284.png"/><Relationship Id="rId14" Type="http://schemas.openxmlformats.org/officeDocument/2006/relationships/image" Target="../media/image28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53.png"/><Relationship Id="rId3" Type="http://schemas.openxmlformats.org/officeDocument/2006/relationships/image" Target="../media/image2.jpg"/><Relationship Id="rId7" Type="http://schemas.openxmlformats.org/officeDocument/2006/relationships/image" Target="../media/image48.jpg"/><Relationship Id="rId12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1.png"/><Relationship Id="rId5" Type="http://schemas.openxmlformats.org/officeDocument/2006/relationships/image" Target="../media/image46.jpg"/><Relationship Id="rId15" Type="http://schemas.openxmlformats.org/officeDocument/2006/relationships/image" Target="../media/image55.jpg"/><Relationship Id="rId10" Type="http://schemas.openxmlformats.org/officeDocument/2006/relationships/image" Target="../media/image50.png"/><Relationship Id="rId4" Type="http://schemas.openxmlformats.org/officeDocument/2006/relationships/image" Target="../media/image45.jpg"/><Relationship Id="rId9" Type="http://schemas.openxmlformats.org/officeDocument/2006/relationships/image" Target="../media/image49.png"/><Relationship Id="rId14" Type="http://schemas.openxmlformats.org/officeDocument/2006/relationships/image" Target="../media/image5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5691" y="5932712"/>
            <a:ext cx="1622621" cy="57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3730" y="5410200"/>
            <a:ext cx="1103198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7721" y="5638800"/>
            <a:ext cx="1013104" cy="810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170" y="4559623"/>
            <a:ext cx="1262210" cy="1898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196083" y="0"/>
            <a:ext cx="7710170" cy="6858000"/>
            <a:chOff x="2196083" y="0"/>
            <a:chExt cx="7710170" cy="6858000"/>
          </a:xfrm>
        </p:grpSpPr>
        <p:sp>
          <p:nvSpPr>
            <p:cNvPr id="7" name="object 7"/>
            <p:cNvSpPr/>
            <p:nvPr/>
          </p:nvSpPr>
          <p:spPr>
            <a:xfrm>
              <a:off x="7238999" y="0"/>
              <a:ext cx="2666999" cy="68579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68523" y="2078735"/>
              <a:ext cx="5777483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96083" y="1572767"/>
              <a:ext cx="4843272" cy="819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71843" y="1572767"/>
              <a:ext cx="2017776" cy="819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97582" y="1689861"/>
            <a:ext cx="5561330" cy="121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4445"/>
              </a:lnSpc>
              <a:spcBef>
                <a:spcPts val="95"/>
              </a:spcBef>
            </a:pPr>
            <a:r>
              <a:rPr sz="4000" b="0" u="sng" spc="-80" dirty="0">
                <a:uFill>
                  <a:solidFill>
                    <a:srgbClr val="205868"/>
                  </a:solidFill>
                </a:uFill>
                <a:latin typeface="Calibri"/>
                <a:cs typeface="Calibri"/>
              </a:rPr>
              <a:t>Sekolah </a:t>
            </a:r>
            <a:r>
              <a:rPr sz="4000" b="0" u="sng" spc="-70" dirty="0">
                <a:uFill>
                  <a:solidFill>
                    <a:srgbClr val="205868"/>
                  </a:solidFill>
                </a:uFill>
                <a:latin typeface="Calibri"/>
                <a:cs typeface="Calibri"/>
              </a:rPr>
              <a:t>Pasar Modal</a:t>
            </a:r>
            <a:r>
              <a:rPr sz="4000" b="0" u="sng" spc="-690" dirty="0">
                <a:uFill>
                  <a:solidFill>
                    <a:srgbClr val="205868"/>
                  </a:solidFill>
                </a:uFill>
                <a:latin typeface="Calibri"/>
                <a:cs typeface="Calibri"/>
              </a:rPr>
              <a:t> </a:t>
            </a:r>
            <a:r>
              <a:rPr sz="4000" b="0" u="sng" spc="-85" dirty="0">
                <a:uFill>
                  <a:solidFill>
                    <a:srgbClr val="205868"/>
                  </a:solidFill>
                </a:uFill>
                <a:latin typeface="Calibri"/>
                <a:cs typeface="Calibri"/>
              </a:rPr>
              <a:t>Level </a:t>
            </a:r>
            <a:r>
              <a:rPr sz="4000" b="0" u="sng" spc="-5" dirty="0">
                <a:uFill>
                  <a:solidFill>
                    <a:srgbClr val="205868"/>
                  </a:solidFill>
                </a:u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  <a:p>
            <a:pPr marR="12065" algn="r">
              <a:lnSpc>
                <a:spcPts val="4925"/>
              </a:lnSpc>
            </a:pPr>
            <a:r>
              <a:rPr sz="4400" spc="60" dirty="0"/>
              <a:t>Bursa </a:t>
            </a:r>
            <a:r>
              <a:rPr sz="4400" spc="20" dirty="0"/>
              <a:t>Efek</a:t>
            </a:r>
            <a:r>
              <a:rPr sz="4400" spc="270" dirty="0"/>
              <a:t> </a:t>
            </a:r>
            <a:r>
              <a:rPr sz="4400" spc="75" dirty="0"/>
              <a:t>Indonesia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809625"/>
            <a:chOff x="2057400" y="1523"/>
            <a:chExt cx="7848600" cy="809625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30751" y="398335"/>
              <a:ext cx="214884" cy="302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62755" y="150876"/>
              <a:ext cx="1895855" cy="6598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5127" y="150876"/>
              <a:ext cx="1962912" cy="6598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33032" y="150876"/>
              <a:ext cx="845820" cy="6598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32320" y="150876"/>
              <a:ext cx="2586228" cy="6598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06495" y="241503"/>
            <a:ext cx="5741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"/>
                <a:cs typeface="Calibri"/>
              </a:rPr>
              <a:t>8 </a:t>
            </a:r>
            <a:r>
              <a:rPr b="0" spc="-15" dirty="0">
                <a:latin typeface="Calibri"/>
                <a:cs typeface="Calibri"/>
              </a:rPr>
              <a:t>Langkah </a:t>
            </a:r>
            <a:r>
              <a:rPr b="0" spc="-20" dirty="0">
                <a:latin typeface="Calibri"/>
                <a:cs typeface="Calibri"/>
              </a:rPr>
              <a:t>Investasi </a:t>
            </a:r>
            <a:r>
              <a:rPr b="0" spc="-5" dirty="0">
                <a:latin typeface="Calibri"/>
                <a:cs typeface="Calibri"/>
              </a:rPr>
              <a:t>di </a:t>
            </a:r>
            <a:r>
              <a:rPr b="0" spc="-15" dirty="0">
                <a:latin typeface="Calibri"/>
                <a:cs typeface="Calibri"/>
              </a:rPr>
              <a:t>Pasar</a:t>
            </a:r>
            <a:r>
              <a:rPr b="0" spc="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Modal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9089" y="1313434"/>
            <a:ext cx="6186170" cy="4126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Pahami </a:t>
            </a:r>
            <a:r>
              <a:rPr sz="1800" b="1" dirty="0">
                <a:latin typeface="Calibri"/>
                <a:cs typeface="Calibri"/>
              </a:rPr>
              <a:t>tujuan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investasi</a:t>
            </a:r>
            <a:endParaRPr sz="1800">
              <a:latin typeface="Calibri"/>
              <a:cs typeface="Calibri"/>
            </a:endParaRPr>
          </a:p>
          <a:p>
            <a:pPr marL="688975" lvl="1" indent="-220345">
              <a:lnSpc>
                <a:spcPct val="100000"/>
              </a:lnSpc>
              <a:buFont typeface="Arial"/>
              <a:buChar char="•"/>
              <a:tabLst>
                <a:tab pos="688975" algn="l"/>
                <a:tab pos="689610" algn="l"/>
              </a:tabLst>
            </a:pPr>
            <a:r>
              <a:rPr sz="1800" spc="-15" dirty="0">
                <a:latin typeface="Calibri"/>
                <a:cs typeface="Calibri"/>
              </a:rPr>
              <a:t>Biaya </a:t>
            </a:r>
            <a:r>
              <a:rPr sz="1800" spc="-10" dirty="0">
                <a:latin typeface="Calibri"/>
                <a:cs typeface="Calibri"/>
              </a:rPr>
              <a:t>Pendidikan, </a:t>
            </a:r>
            <a:r>
              <a:rPr sz="1800" spc="-5" dirty="0">
                <a:latin typeface="Calibri"/>
                <a:cs typeface="Calibri"/>
              </a:rPr>
              <a:t>Dana </a:t>
            </a:r>
            <a:r>
              <a:rPr sz="1800" spc="-10" dirty="0">
                <a:latin typeface="Calibri"/>
                <a:cs typeface="Calibri"/>
              </a:rPr>
              <a:t>Pensiun,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dll</a:t>
            </a:r>
            <a:endParaRPr sz="1800">
              <a:latin typeface="Calibri"/>
              <a:cs typeface="Calibri"/>
            </a:endParaRPr>
          </a:p>
          <a:p>
            <a:pPr marL="688975" lvl="1" indent="-220345">
              <a:lnSpc>
                <a:spcPct val="100000"/>
              </a:lnSpc>
              <a:buFont typeface="Arial"/>
              <a:buChar char="•"/>
              <a:tabLst>
                <a:tab pos="688975" algn="l"/>
                <a:tab pos="689610" algn="l"/>
              </a:tabLst>
            </a:pPr>
            <a:r>
              <a:rPr sz="1800" spc="-5" dirty="0">
                <a:latin typeface="Calibri"/>
                <a:cs typeface="Calibri"/>
              </a:rPr>
              <a:t>Jangka </a:t>
            </a:r>
            <a:r>
              <a:rPr sz="1800" dirty="0">
                <a:latin typeface="Calibri"/>
                <a:cs typeface="Calibri"/>
              </a:rPr>
              <a:t>pendek, </a:t>
            </a:r>
            <a:r>
              <a:rPr sz="1800" spc="-5" dirty="0">
                <a:latin typeface="Calibri"/>
                <a:cs typeface="Calibri"/>
              </a:rPr>
              <a:t>menengah, panjang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Kenali </a:t>
            </a:r>
            <a:r>
              <a:rPr sz="1800" b="1" spc="-5" dirty="0">
                <a:latin typeface="Calibri"/>
                <a:cs typeface="Calibri"/>
              </a:rPr>
              <a:t>profil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risiko</a:t>
            </a:r>
            <a:endParaRPr sz="1800">
              <a:latin typeface="Calibri"/>
              <a:cs typeface="Calibri"/>
            </a:endParaRPr>
          </a:p>
          <a:p>
            <a:pPr marL="688975" lvl="1" indent="-220345">
              <a:lnSpc>
                <a:spcPct val="100000"/>
              </a:lnSpc>
              <a:buFont typeface="Arial"/>
              <a:buChar char="•"/>
              <a:tabLst>
                <a:tab pos="688975" algn="l"/>
                <a:tab pos="689610" algn="l"/>
              </a:tabLst>
            </a:pPr>
            <a:r>
              <a:rPr sz="1800" i="1" spc="-5" dirty="0">
                <a:latin typeface="Calibri"/>
                <a:cs typeface="Calibri"/>
              </a:rPr>
              <a:t>Risk </a:t>
            </a:r>
            <a:r>
              <a:rPr sz="1800" i="1" spc="-30" dirty="0">
                <a:latin typeface="Calibri"/>
                <a:cs typeface="Calibri"/>
              </a:rPr>
              <a:t>Averter, </a:t>
            </a:r>
            <a:r>
              <a:rPr sz="1800" i="1" spc="-5" dirty="0">
                <a:latin typeface="Calibri"/>
                <a:cs typeface="Calibri"/>
              </a:rPr>
              <a:t>Moderate, Risk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50" dirty="0">
                <a:latin typeface="Calibri"/>
                <a:cs typeface="Calibri"/>
              </a:rPr>
              <a:t>Taker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Pelajari alternatif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investasi</a:t>
            </a:r>
            <a:endParaRPr sz="1800">
              <a:latin typeface="Calibri"/>
              <a:cs typeface="Calibri"/>
            </a:endParaRPr>
          </a:p>
          <a:p>
            <a:pPr marL="688975" lvl="1" indent="-2203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8975" algn="l"/>
                <a:tab pos="689610" algn="l"/>
              </a:tabLst>
            </a:pPr>
            <a:r>
              <a:rPr sz="1800" spc="-5" dirty="0">
                <a:latin typeface="Calibri"/>
                <a:cs typeface="Calibri"/>
              </a:rPr>
              <a:t>Saham, </a:t>
            </a:r>
            <a:r>
              <a:rPr sz="1800" spc="-10" dirty="0">
                <a:latin typeface="Calibri"/>
                <a:cs typeface="Calibri"/>
              </a:rPr>
              <a:t>Obligasi, </a:t>
            </a:r>
            <a:r>
              <a:rPr sz="1800" spc="-15" dirty="0">
                <a:latin typeface="Calibri"/>
                <a:cs typeface="Calibri"/>
              </a:rPr>
              <a:t>Reksa </a:t>
            </a:r>
            <a:r>
              <a:rPr sz="1800" spc="-5" dirty="0">
                <a:latin typeface="Calibri"/>
                <a:cs typeface="Calibri"/>
              </a:rPr>
              <a:t>Dana,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ETF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Pahami tingkat </a:t>
            </a:r>
            <a:r>
              <a:rPr sz="1800" b="1" spc="-15" dirty="0">
                <a:latin typeface="Calibri"/>
                <a:cs typeface="Calibri"/>
              </a:rPr>
              <a:t>risiko </a:t>
            </a:r>
            <a:r>
              <a:rPr sz="1800" b="1" spc="-5" dirty="0">
                <a:latin typeface="Calibri"/>
                <a:cs typeface="Calibri"/>
              </a:rPr>
              <a:t>produk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investasi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25" dirty="0">
                <a:latin typeface="Calibri"/>
                <a:cs typeface="Calibri"/>
              </a:rPr>
              <a:t>Tentukan </a:t>
            </a:r>
            <a:r>
              <a:rPr sz="1800" b="1" spc="-10" dirty="0">
                <a:latin typeface="Calibri"/>
                <a:cs typeface="Calibri"/>
              </a:rPr>
              <a:t>batas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investasi</a:t>
            </a:r>
            <a:endParaRPr sz="1800">
              <a:latin typeface="Calibri"/>
              <a:cs typeface="Calibri"/>
            </a:endParaRPr>
          </a:p>
          <a:p>
            <a:pPr marL="688975" lvl="1" indent="-220345">
              <a:lnSpc>
                <a:spcPct val="100000"/>
              </a:lnSpc>
              <a:buFont typeface="Arial"/>
              <a:buChar char="•"/>
              <a:tabLst>
                <a:tab pos="688975" algn="l"/>
                <a:tab pos="689610" algn="l"/>
              </a:tabLst>
            </a:pPr>
            <a:r>
              <a:rPr sz="1800" spc="-10" dirty="0">
                <a:latin typeface="Calibri"/>
                <a:cs typeface="Calibri"/>
              </a:rPr>
              <a:t>Disesuaikan dengan kemampuan </a:t>
            </a:r>
            <a:r>
              <a:rPr sz="1800" spc="-15" dirty="0">
                <a:latin typeface="Calibri"/>
                <a:cs typeface="Calibri"/>
              </a:rPr>
              <a:t>keuangan </a:t>
            </a:r>
            <a:r>
              <a:rPr sz="1800" spc="-5" dirty="0">
                <a:latin typeface="Calibri"/>
                <a:cs typeface="Calibri"/>
              </a:rPr>
              <a:t>dan </a:t>
            </a:r>
            <a:r>
              <a:rPr sz="1800" spc="-10" dirty="0">
                <a:latin typeface="Calibri"/>
                <a:cs typeface="Calibri"/>
              </a:rPr>
              <a:t>profil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risiko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30" dirty="0">
                <a:latin typeface="Calibri"/>
                <a:cs typeface="Calibri"/>
              </a:rPr>
              <a:t>Tentukan </a:t>
            </a:r>
            <a:r>
              <a:rPr sz="1800" b="1" spc="-15" dirty="0">
                <a:latin typeface="Calibri"/>
                <a:cs typeface="Calibri"/>
              </a:rPr>
              <a:t>strategi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investasi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Manfaatkan </a:t>
            </a:r>
            <a:r>
              <a:rPr sz="1800" b="1" spc="-5" dirty="0">
                <a:latin typeface="Calibri"/>
                <a:cs typeface="Calibri"/>
              </a:rPr>
              <a:t>jasa </a:t>
            </a:r>
            <a:r>
              <a:rPr sz="1800" b="1" spc="-10" dirty="0">
                <a:latin typeface="Calibri"/>
                <a:cs typeface="Calibri"/>
              </a:rPr>
              <a:t>profesional </a:t>
            </a:r>
            <a:r>
              <a:rPr sz="1800" spc="-5" dirty="0">
                <a:latin typeface="Calibri"/>
                <a:cs typeface="Calibri"/>
              </a:rPr>
              <a:t>(apabila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diperlukan)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Pertahankan </a:t>
            </a:r>
            <a:r>
              <a:rPr sz="1800" b="1" dirty="0">
                <a:latin typeface="Calibri"/>
                <a:cs typeface="Calibri"/>
              </a:rPr>
              <a:t>tujuan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investasi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1288" y="1523"/>
            <a:ext cx="8745220" cy="782320"/>
            <a:chOff x="1161288" y="1523"/>
            <a:chExt cx="8745220" cy="78232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1288" y="123444"/>
              <a:ext cx="1662683" cy="659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4476" y="123444"/>
              <a:ext cx="664463" cy="6598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09444" y="123444"/>
              <a:ext cx="7309104" cy="6598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01825" y="214630"/>
            <a:ext cx="8040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alibri"/>
                <a:cs typeface="Calibri"/>
              </a:rPr>
              <a:t>Prinsip-Prinsip Dasar </a:t>
            </a:r>
            <a:r>
              <a:rPr b="0" spc="-15" dirty="0">
                <a:latin typeface="Calibri"/>
                <a:cs typeface="Calibri"/>
              </a:rPr>
              <a:t>Berinvestasi </a:t>
            </a:r>
            <a:r>
              <a:rPr b="0" spc="-5" dirty="0">
                <a:latin typeface="Calibri"/>
                <a:cs typeface="Calibri"/>
              </a:rPr>
              <a:t>di </a:t>
            </a:r>
            <a:r>
              <a:rPr b="0" spc="-15" dirty="0">
                <a:latin typeface="Calibri"/>
                <a:cs typeface="Calibri"/>
              </a:rPr>
              <a:t>Pasar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Modal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22044" y="1724046"/>
            <a:ext cx="7165340" cy="28460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872829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spc="-10" dirty="0">
                <a:latin typeface="Calibri"/>
                <a:cs typeface="Calibri"/>
              </a:rPr>
              <a:t>Pergunakan </a:t>
            </a:r>
            <a:r>
              <a:rPr sz="2000" spc="-5" dirty="0">
                <a:latin typeface="Calibri"/>
                <a:cs typeface="Calibri"/>
              </a:rPr>
              <a:t>dana lebih </a:t>
            </a:r>
            <a:r>
              <a:rPr sz="2000" spc="-15" dirty="0">
                <a:latin typeface="Calibri"/>
                <a:cs typeface="Calibri"/>
              </a:rPr>
              <a:t>(</a:t>
            </a:r>
            <a:r>
              <a:rPr sz="2000" i="1" spc="-15" dirty="0">
                <a:latin typeface="Calibri"/>
                <a:cs typeface="Calibri"/>
              </a:rPr>
              <a:t>excess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fund</a:t>
            </a:r>
            <a:r>
              <a:rPr sz="2000" spc="-5" dirty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marL="353695" marR="5080" indent="-341630">
              <a:lnSpc>
                <a:spcPct val="100000"/>
              </a:lnSpc>
              <a:spcBef>
                <a:spcPts val="600"/>
              </a:spcBef>
              <a:buClr>
                <a:srgbClr val="872829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spc="-10" dirty="0">
                <a:latin typeface="Calibri"/>
                <a:cs typeface="Calibri"/>
              </a:rPr>
              <a:t>Dapatkan informasi </a:t>
            </a:r>
            <a:r>
              <a:rPr sz="2000" spc="-5" dirty="0">
                <a:latin typeface="Calibri"/>
                <a:cs typeface="Calibri"/>
              </a:rPr>
              <a:t>mengenai </a:t>
            </a:r>
            <a:r>
              <a:rPr sz="2000" spc="-10" dirty="0">
                <a:latin typeface="Calibri"/>
                <a:cs typeface="Calibri"/>
              </a:rPr>
              <a:t>produk </a:t>
            </a:r>
            <a:r>
              <a:rPr sz="2000" spc="-15" dirty="0">
                <a:latin typeface="Calibri"/>
                <a:cs typeface="Calibri"/>
              </a:rPr>
              <a:t>investasi </a:t>
            </a:r>
            <a:r>
              <a:rPr sz="2000" spc="-10" dirty="0">
                <a:latin typeface="Calibri"/>
                <a:cs typeface="Calibri"/>
              </a:rPr>
              <a:t>sebanyak </a:t>
            </a:r>
            <a:r>
              <a:rPr sz="2000" dirty="0">
                <a:latin typeface="Calibri"/>
                <a:cs typeface="Calibri"/>
              </a:rPr>
              <a:t>mungkin  </a:t>
            </a:r>
            <a:r>
              <a:rPr sz="2000" spc="-5" dirty="0">
                <a:latin typeface="Calibri"/>
                <a:cs typeface="Calibri"/>
              </a:rPr>
              <a:t>sebelum mengambil </a:t>
            </a:r>
            <a:r>
              <a:rPr sz="2000" spc="-10" dirty="0">
                <a:latin typeface="Calibri"/>
                <a:cs typeface="Calibri"/>
              </a:rPr>
              <a:t>keputusan </a:t>
            </a:r>
            <a:r>
              <a:rPr sz="2000" spc="-15" dirty="0">
                <a:latin typeface="Calibri"/>
                <a:cs typeface="Calibri"/>
              </a:rPr>
              <a:t>berinvestasi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product</a:t>
            </a:r>
            <a:r>
              <a:rPr sz="2000" i="1" spc="8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knowledge</a:t>
            </a:r>
            <a:r>
              <a:rPr sz="2000" dirty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marL="353695" marR="598170" indent="-341630">
              <a:lnSpc>
                <a:spcPct val="100000"/>
              </a:lnSpc>
              <a:spcBef>
                <a:spcPts val="600"/>
              </a:spcBef>
              <a:buClr>
                <a:srgbClr val="872829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spc="-5" dirty="0">
                <a:latin typeface="Calibri"/>
                <a:cs typeface="Calibri"/>
              </a:rPr>
              <a:t>Jangan </a:t>
            </a:r>
            <a:r>
              <a:rPr sz="2000" spc="-10" dirty="0">
                <a:latin typeface="Calibri"/>
                <a:cs typeface="Calibri"/>
              </a:rPr>
              <a:t>menempatkan </a:t>
            </a:r>
            <a:r>
              <a:rPr sz="2000" spc="-5" dirty="0">
                <a:latin typeface="Calibri"/>
                <a:cs typeface="Calibri"/>
              </a:rPr>
              <a:t>seluruh </a:t>
            </a:r>
            <a:r>
              <a:rPr sz="2000" dirty="0">
                <a:latin typeface="Calibri"/>
                <a:cs typeface="Calibri"/>
              </a:rPr>
              <a:t>dana </a:t>
            </a:r>
            <a:r>
              <a:rPr sz="2000" spc="-15" dirty="0">
                <a:latin typeface="Calibri"/>
                <a:cs typeface="Calibri"/>
              </a:rPr>
              <a:t>investasi </a:t>
            </a:r>
            <a:r>
              <a:rPr sz="2000" dirty="0">
                <a:latin typeface="Calibri"/>
                <a:cs typeface="Calibri"/>
              </a:rPr>
              <a:t>pada </a:t>
            </a:r>
            <a:r>
              <a:rPr sz="2000" spc="-10" dirty="0">
                <a:latin typeface="Calibri"/>
                <a:cs typeface="Calibri"/>
              </a:rPr>
              <a:t>satu </a:t>
            </a:r>
            <a:r>
              <a:rPr sz="2000" spc="-5" dirty="0">
                <a:latin typeface="Calibri"/>
                <a:cs typeface="Calibri"/>
              </a:rPr>
              <a:t>jenis  instrumen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sama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Don’t </a:t>
            </a:r>
            <a:r>
              <a:rPr sz="2000" i="1" spc="-5" dirty="0">
                <a:latin typeface="Calibri"/>
                <a:cs typeface="Calibri"/>
              </a:rPr>
              <a:t>put </a:t>
            </a:r>
            <a:r>
              <a:rPr sz="2000" i="1" dirty="0">
                <a:latin typeface="Calibri"/>
                <a:cs typeface="Calibri"/>
              </a:rPr>
              <a:t>your eggs in </a:t>
            </a:r>
            <a:r>
              <a:rPr sz="2000" i="1" spc="-5" dirty="0">
                <a:latin typeface="Calibri"/>
                <a:cs typeface="Calibri"/>
              </a:rPr>
              <a:t>one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basket</a:t>
            </a:r>
            <a:r>
              <a:rPr sz="2000" spc="-10" dirty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marL="353695" marR="17145" indent="-341630">
              <a:lnSpc>
                <a:spcPct val="100000"/>
              </a:lnSpc>
              <a:spcBef>
                <a:spcPts val="600"/>
              </a:spcBef>
              <a:buClr>
                <a:srgbClr val="872829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spc="-5" dirty="0">
                <a:latin typeface="Calibri"/>
                <a:cs typeface="Calibri"/>
              </a:rPr>
              <a:t>Kenali perusahaan </a:t>
            </a:r>
            <a:r>
              <a:rPr sz="2000" spc="-10" dirty="0">
                <a:latin typeface="Calibri"/>
                <a:cs typeface="Calibri"/>
              </a:rPr>
              <a:t>sekuritas </a:t>
            </a:r>
            <a:r>
              <a:rPr sz="2000" spc="-5" dirty="0">
                <a:latin typeface="Calibri"/>
                <a:cs typeface="Calibri"/>
              </a:rPr>
              <a:t>dimana </a:t>
            </a:r>
            <a:r>
              <a:rPr sz="2000" dirty="0">
                <a:latin typeface="Calibri"/>
                <a:cs typeface="Calibri"/>
              </a:rPr>
              <a:t>anda </a:t>
            </a:r>
            <a:r>
              <a:rPr sz="2000" spc="-15" dirty="0">
                <a:latin typeface="Calibri"/>
                <a:cs typeface="Calibri"/>
              </a:rPr>
              <a:t>berinvestasi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know </a:t>
            </a:r>
            <a:r>
              <a:rPr sz="2000" i="1" spc="-5" dirty="0">
                <a:latin typeface="Calibri"/>
                <a:cs typeface="Calibri"/>
              </a:rPr>
              <a:t>your  </a:t>
            </a:r>
            <a:r>
              <a:rPr sz="2000" i="1" spc="-15" dirty="0">
                <a:latin typeface="Calibri"/>
                <a:cs typeface="Calibri"/>
              </a:rPr>
              <a:t>broker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principle</a:t>
            </a:r>
            <a:r>
              <a:rPr sz="2000" spc="-5" dirty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872829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spc="-15" dirty="0">
                <a:latin typeface="Calibri"/>
                <a:cs typeface="Calibri"/>
              </a:rPr>
              <a:t>Investasi </a:t>
            </a:r>
            <a:r>
              <a:rPr sz="2000" spc="-10" dirty="0">
                <a:latin typeface="Calibri"/>
                <a:cs typeface="Calibri"/>
              </a:rPr>
              <a:t>secara berkala dengan orientasi jangka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panjang.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03343"/>
            <a:ext cx="9906000" cy="2054860"/>
            <a:chOff x="0" y="4803343"/>
            <a:chExt cx="9906000" cy="2054860"/>
          </a:xfrm>
        </p:grpSpPr>
        <p:sp>
          <p:nvSpPr>
            <p:cNvPr id="3" name="object 3"/>
            <p:cNvSpPr/>
            <p:nvPr/>
          </p:nvSpPr>
          <p:spPr>
            <a:xfrm>
              <a:off x="5038725" y="5046599"/>
              <a:ext cx="2690368" cy="8208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5070" y="4803343"/>
              <a:ext cx="1603628" cy="60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6" name="object 6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15611" y="131063"/>
              <a:ext cx="5215128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55896" y="221361"/>
            <a:ext cx="4703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Calibri"/>
                <a:cs typeface="Calibri"/>
              </a:rPr>
              <a:t>Waspada </a:t>
            </a:r>
            <a:r>
              <a:rPr b="0" spc="-10" dirty="0">
                <a:latin typeface="Calibri"/>
                <a:cs typeface="Calibri"/>
              </a:rPr>
              <a:t>Penipuan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Investasi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0739" y="1477137"/>
            <a:ext cx="7880350" cy="3303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10" dirty="0">
                <a:latin typeface="Calibri"/>
                <a:cs typeface="Calibri"/>
              </a:rPr>
              <a:t>Waspada </a:t>
            </a:r>
            <a:r>
              <a:rPr sz="2000" spc="-5" dirty="0">
                <a:latin typeface="Calibri"/>
                <a:cs typeface="Calibri"/>
              </a:rPr>
              <a:t>dengan </a:t>
            </a:r>
            <a:r>
              <a:rPr sz="2000" spc="-10" dirty="0">
                <a:latin typeface="Calibri"/>
                <a:cs typeface="Calibri"/>
              </a:rPr>
              <a:t>penawaran </a:t>
            </a:r>
            <a:r>
              <a:rPr sz="2000" spc="-15" dirty="0">
                <a:latin typeface="Calibri"/>
                <a:cs typeface="Calibri"/>
              </a:rPr>
              <a:t>investasi </a:t>
            </a:r>
            <a:r>
              <a:rPr sz="2000" spc="-5" dirty="0">
                <a:latin typeface="Calibri"/>
                <a:cs typeface="Calibri"/>
              </a:rPr>
              <a:t>dengan janji-janji palsu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(misalnya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pasti </a:t>
            </a:r>
            <a:r>
              <a:rPr sz="2000" dirty="0">
                <a:latin typeface="Calibri"/>
                <a:cs typeface="Calibri"/>
              </a:rPr>
              <a:t>untung </a:t>
            </a:r>
            <a:r>
              <a:rPr sz="2000" spc="5" dirty="0">
                <a:latin typeface="Calibri"/>
                <a:cs typeface="Calibri"/>
              </a:rPr>
              <a:t>tinggi </a:t>
            </a:r>
            <a:r>
              <a:rPr sz="2000" spc="-5" dirty="0">
                <a:latin typeface="Calibri"/>
                <a:cs typeface="Calibri"/>
              </a:rPr>
              <a:t>dalam </a:t>
            </a:r>
            <a:r>
              <a:rPr sz="2000" spc="-10" dirty="0">
                <a:latin typeface="Calibri"/>
                <a:cs typeface="Calibri"/>
              </a:rPr>
              <a:t>jangka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pendek)</a:t>
            </a:r>
            <a:endParaRPr sz="2000">
              <a:latin typeface="Calibri"/>
              <a:cs typeface="Calibri"/>
            </a:endParaRPr>
          </a:p>
          <a:p>
            <a:pPr marL="469900" marR="230504" indent="-457834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469900" algn="l"/>
                <a:tab pos="470534" algn="l"/>
              </a:tabLst>
            </a:pPr>
            <a:r>
              <a:rPr sz="2000" spc="-10" dirty="0">
                <a:latin typeface="Calibri"/>
                <a:cs typeface="Calibri"/>
              </a:rPr>
              <a:t>Waspada penawaran </a:t>
            </a:r>
            <a:r>
              <a:rPr sz="2000" spc="-15" dirty="0">
                <a:latin typeface="Calibri"/>
                <a:cs typeface="Calibri"/>
              </a:rPr>
              <a:t>investasi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memaksa </a:t>
            </a:r>
            <a:r>
              <a:rPr sz="2000" spc="-15" dirty="0">
                <a:latin typeface="Calibri"/>
                <a:cs typeface="Calibri"/>
              </a:rPr>
              <a:t>atau </a:t>
            </a:r>
            <a:r>
              <a:rPr sz="2000" spc="-5" dirty="0">
                <a:latin typeface="Calibri"/>
                <a:cs typeface="Calibri"/>
              </a:rPr>
              <a:t>dengan </a:t>
            </a:r>
            <a:r>
              <a:rPr sz="2000" dirty="0">
                <a:latin typeface="Calibri"/>
                <a:cs typeface="Calibri"/>
              </a:rPr>
              <a:t>bujuk </a:t>
            </a:r>
            <a:r>
              <a:rPr sz="2000" spc="-20" dirty="0">
                <a:latin typeface="Calibri"/>
                <a:cs typeface="Calibri"/>
              </a:rPr>
              <a:t>rayu  </a:t>
            </a:r>
            <a:r>
              <a:rPr sz="2000" spc="-10" dirty="0">
                <a:latin typeface="Calibri"/>
                <a:cs typeface="Calibri"/>
              </a:rPr>
              <a:t>(biasanya </a:t>
            </a:r>
            <a:r>
              <a:rPr sz="2000" spc="-5" dirty="0">
                <a:latin typeface="Calibri"/>
                <a:cs typeface="Calibri"/>
              </a:rPr>
              <a:t>dengan mengaburkan produk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investasinya)</a:t>
            </a:r>
            <a:endParaRPr sz="20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469900" algn="l"/>
                <a:tab pos="470534" algn="l"/>
              </a:tabLst>
            </a:pPr>
            <a:r>
              <a:rPr sz="2000" spc="-10" dirty="0">
                <a:latin typeface="Calibri"/>
                <a:cs typeface="Calibri"/>
              </a:rPr>
              <a:t>Waspada </a:t>
            </a:r>
            <a:r>
              <a:rPr sz="2000" dirty="0">
                <a:latin typeface="Calibri"/>
                <a:cs typeface="Calibri"/>
              </a:rPr>
              <a:t>modus </a:t>
            </a:r>
            <a:r>
              <a:rPr sz="2000" spc="-15" dirty="0">
                <a:latin typeface="Calibri"/>
                <a:cs typeface="Calibri"/>
              </a:rPr>
              <a:t>investasi </a:t>
            </a:r>
            <a:r>
              <a:rPr sz="2000" spc="-5" dirty="0">
                <a:latin typeface="Calibri"/>
                <a:cs typeface="Calibri"/>
              </a:rPr>
              <a:t>dengan </a:t>
            </a:r>
            <a:r>
              <a:rPr sz="2000" spc="-10" dirty="0">
                <a:latin typeface="Calibri"/>
                <a:cs typeface="Calibri"/>
              </a:rPr>
              <a:t>replikasi (misalnya </a:t>
            </a:r>
            <a:r>
              <a:rPr sz="2000" spc="-15" dirty="0">
                <a:latin typeface="Calibri"/>
                <a:cs typeface="Calibri"/>
              </a:rPr>
              <a:t>investasi </a:t>
            </a:r>
            <a:r>
              <a:rPr sz="2000" spc="-10" dirty="0">
                <a:latin typeface="Calibri"/>
                <a:cs typeface="Calibri"/>
              </a:rPr>
              <a:t>berkedok  </a:t>
            </a:r>
            <a:r>
              <a:rPr sz="2000" dirty="0">
                <a:latin typeface="Calibri"/>
                <a:cs typeface="Calibri"/>
              </a:rPr>
              <a:t>MLM) dan penguncian Dana </a:t>
            </a:r>
            <a:r>
              <a:rPr sz="2000" spc="-10" dirty="0">
                <a:latin typeface="Calibri"/>
                <a:cs typeface="Calibri"/>
              </a:rPr>
              <a:t>(misalnya </a:t>
            </a:r>
            <a:r>
              <a:rPr sz="2000" dirty="0">
                <a:latin typeface="Calibri"/>
                <a:cs typeface="Calibri"/>
              </a:rPr>
              <a:t>uang tidak </a:t>
            </a:r>
            <a:r>
              <a:rPr sz="2000" spc="-5" dirty="0">
                <a:latin typeface="Calibri"/>
                <a:cs typeface="Calibri"/>
              </a:rPr>
              <a:t>boleh </a:t>
            </a:r>
            <a:r>
              <a:rPr sz="2000" dirty="0">
                <a:latin typeface="Calibri"/>
                <a:cs typeface="Calibri"/>
              </a:rPr>
              <a:t>diambil dalam  </a:t>
            </a:r>
            <a:r>
              <a:rPr sz="2000" spc="-5" dirty="0">
                <a:latin typeface="Calibri"/>
                <a:cs typeface="Calibri"/>
              </a:rPr>
              <a:t>jangka </a:t>
            </a:r>
            <a:r>
              <a:rPr sz="2000" spc="-10" dirty="0">
                <a:latin typeface="Calibri"/>
                <a:cs typeface="Calibri"/>
              </a:rPr>
              <a:t>waktu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tertentu)</a:t>
            </a:r>
            <a:endParaRPr sz="2000">
              <a:latin typeface="Calibri"/>
              <a:cs typeface="Calibri"/>
            </a:endParaRPr>
          </a:p>
          <a:p>
            <a:pPr marL="469900" marR="26670" indent="-457834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469900" algn="l"/>
                <a:tab pos="470534" algn="l"/>
              </a:tabLst>
            </a:pPr>
            <a:r>
              <a:rPr sz="2000" spc="-10" dirty="0">
                <a:latin typeface="Calibri"/>
                <a:cs typeface="Calibri"/>
              </a:rPr>
              <a:t>Waspada penawaran </a:t>
            </a:r>
            <a:r>
              <a:rPr sz="2000" spc="-15" dirty="0">
                <a:latin typeface="Calibri"/>
                <a:cs typeface="Calibri"/>
              </a:rPr>
              <a:t>investasi </a:t>
            </a:r>
            <a:r>
              <a:rPr sz="2000" dirty="0">
                <a:latin typeface="Calibri"/>
                <a:cs typeface="Calibri"/>
              </a:rPr>
              <a:t>dari perusahaan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dirty="0">
                <a:latin typeface="Calibri"/>
                <a:cs typeface="Calibri"/>
              </a:rPr>
              <a:t>tidak </a:t>
            </a:r>
            <a:r>
              <a:rPr sz="2000" spc="-5" dirty="0">
                <a:latin typeface="Calibri"/>
                <a:cs typeface="Calibri"/>
              </a:rPr>
              <a:t>jelas </a:t>
            </a:r>
            <a:r>
              <a:rPr sz="2000" dirty="0">
                <a:latin typeface="Calibri"/>
                <a:cs typeface="Calibri"/>
              </a:rPr>
              <a:t>(cek </a:t>
            </a:r>
            <a:r>
              <a:rPr sz="2000" spc="-5" dirty="0">
                <a:latin typeface="Calibri"/>
                <a:cs typeface="Calibri"/>
              </a:rPr>
              <a:t>izin  </a:t>
            </a:r>
            <a:r>
              <a:rPr sz="2000" spc="-30" dirty="0">
                <a:latin typeface="Calibri"/>
                <a:cs typeface="Calibri"/>
              </a:rPr>
              <a:t>ke </a:t>
            </a:r>
            <a:r>
              <a:rPr sz="2000" spc="-10" dirty="0">
                <a:latin typeface="Calibri"/>
                <a:cs typeface="Calibri"/>
              </a:rPr>
              <a:t>Otoritas </a:t>
            </a:r>
            <a:r>
              <a:rPr sz="2000" spc="-5" dirty="0">
                <a:latin typeface="Calibri"/>
                <a:cs typeface="Calibri"/>
              </a:rPr>
              <a:t>Jasa </a:t>
            </a:r>
            <a:r>
              <a:rPr sz="2000" spc="-10" dirty="0">
                <a:latin typeface="Calibri"/>
                <a:cs typeface="Calibri"/>
              </a:rPr>
              <a:t>Keuangan </a:t>
            </a:r>
            <a:r>
              <a:rPr sz="2000" spc="-5" dirty="0">
                <a:latin typeface="Calibri"/>
                <a:cs typeface="Calibri"/>
              </a:rPr>
              <a:t>(OJK) </a:t>
            </a:r>
            <a:r>
              <a:rPr sz="2000" spc="-10" dirty="0">
                <a:latin typeface="Calibri"/>
                <a:cs typeface="Calibri"/>
              </a:rPr>
              <a:t>karena </a:t>
            </a:r>
            <a:r>
              <a:rPr sz="2000" spc="-15" dirty="0">
                <a:latin typeface="Calibri"/>
                <a:cs typeface="Calibri"/>
              </a:rPr>
              <a:t>hanya </a:t>
            </a:r>
            <a:r>
              <a:rPr sz="2000" spc="-5" dirty="0">
                <a:latin typeface="Calibri"/>
                <a:cs typeface="Calibri"/>
              </a:rPr>
              <a:t>OJK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dirty="0">
                <a:latin typeface="Calibri"/>
                <a:cs typeface="Calibri"/>
              </a:rPr>
              <a:t>berhak  </a:t>
            </a:r>
            <a:r>
              <a:rPr sz="2000" spc="-5" dirty="0">
                <a:latin typeface="Calibri"/>
                <a:cs typeface="Calibri"/>
              </a:rPr>
              <a:t>mengeluarkan izin </a:t>
            </a:r>
            <a:r>
              <a:rPr sz="2000" dirty="0">
                <a:latin typeface="Calibri"/>
                <a:cs typeface="Calibri"/>
              </a:rPr>
              <a:t>perusahaan </a:t>
            </a:r>
            <a:r>
              <a:rPr sz="2000" spc="-15" dirty="0">
                <a:latin typeface="Calibri"/>
                <a:cs typeface="Calibri"/>
              </a:rPr>
              <a:t>investasi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Indonesia)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6817" y="1838960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12700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6817" y="2418079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12700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6817" y="3002279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12700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6817" y="3581400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12700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9800" y="2296160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0" y="0"/>
                </a:moveTo>
                <a:lnTo>
                  <a:pt x="523367" y="0"/>
                </a:lnTo>
              </a:path>
            </a:pathLst>
          </a:custGeom>
          <a:ln w="12700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2875279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0" y="0"/>
                </a:moveTo>
                <a:lnTo>
                  <a:pt x="523367" y="0"/>
                </a:lnTo>
              </a:path>
            </a:pathLst>
          </a:custGeom>
          <a:ln w="12700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9800" y="3459479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0" y="0"/>
                </a:moveTo>
                <a:lnTo>
                  <a:pt x="523367" y="0"/>
                </a:lnTo>
              </a:path>
            </a:pathLst>
          </a:custGeom>
          <a:ln w="12700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9800" y="4038600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0" y="0"/>
                </a:moveTo>
                <a:lnTo>
                  <a:pt x="523367" y="0"/>
                </a:lnTo>
              </a:path>
            </a:pathLst>
          </a:custGeom>
          <a:ln w="12700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79091" y="1639316"/>
            <a:ext cx="5442585" cy="248856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39420" indent="-427355">
              <a:lnSpc>
                <a:spcPct val="100000"/>
              </a:lnSpc>
              <a:spcBef>
                <a:spcPts val="1780"/>
              </a:spcBef>
              <a:buFont typeface="Calibri"/>
              <a:buAutoNum type="arabicPlain"/>
              <a:tabLst>
                <a:tab pos="439420" algn="l"/>
                <a:tab pos="440055" algn="l"/>
              </a:tabLst>
            </a:pP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Investasi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di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Pasar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Modal</a:t>
            </a:r>
            <a:endParaRPr sz="2400">
              <a:latin typeface="Calibri"/>
              <a:cs typeface="Calibri"/>
            </a:endParaRPr>
          </a:p>
          <a:p>
            <a:pPr marL="439420" indent="-427355">
              <a:lnSpc>
                <a:spcPct val="100000"/>
              </a:lnSpc>
              <a:spcBef>
                <a:spcPts val="1680"/>
              </a:spcBef>
              <a:buAutoNum type="arabicPlain"/>
              <a:tabLst>
                <a:tab pos="439420" algn="l"/>
                <a:tab pos="440055" algn="l"/>
              </a:tabLst>
            </a:pP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Efek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&amp; </a:t>
            </a:r>
            <a:r>
              <a:rPr sz="2400" b="1" spc="-5" dirty="0">
                <a:solidFill>
                  <a:srgbClr val="205868"/>
                </a:solidFill>
                <a:latin typeface="Calibri"/>
                <a:cs typeface="Calibri"/>
              </a:rPr>
              <a:t>Mekanisme </a:t>
            </a:r>
            <a:r>
              <a:rPr sz="2400" b="1" spc="-15" dirty="0">
                <a:solidFill>
                  <a:srgbClr val="205868"/>
                </a:solidFill>
                <a:latin typeface="Calibri"/>
                <a:cs typeface="Calibri"/>
              </a:rPr>
              <a:t>Perdagangan</a:t>
            </a:r>
            <a:r>
              <a:rPr sz="2400" b="1" spc="-9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Saham</a:t>
            </a:r>
            <a:endParaRPr sz="2400">
              <a:latin typeface="Calibri"/>
              <a:cs typeface="Calibri"/>
            </a:endParaRPr>
          </a:p>
          <a:p>
            <a:pPr marL="439420" indent="-427355">
              <a:lnSpc>
                <a:spcPct val="100000"/>
              </a:lnSpc>
              <a:spcBef>
                <a:spcPts val="1720"/>
              </a:spcBef>
              <a:buAutoNum type="arabicPlain"/>
              <a:tabLst>
                <a:tab pos="439420" algn="l"/>
                <a:tab pos="440055" algn="l"/>
              </a:tabLst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Struktur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Pasar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Modal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Indonesia</a:t>
            </a:r>
            <a:endParaRPr sz="2400">
              <a:latin typeface="Calibri"/>
              <a:cs typeface="Calibri"/>
            </a:endParaRPr>
          </a:p>
          <a:p>
            <a:pPr marL="439420" indent="-427355">
              <a:lnSpc>
                <a:spcPct val="100000"/>
              </a:lnSpc>
              <a:spcBef>
                <a:spcPts val="1680"/>
              </a:spcBef>
              <a:buAutoNum type="arabicPlain"/>
              <a:tabLst>
                <a:tab pos="439420" algn="l"/>
                <a:tab pos="440055" algn="l"/>
              </a:tabLst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Acuan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Kepemilikan Sekuritas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(AKSes)</a:t>
            </a:r>
            <a:endParaRPr sz="24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869"/>
              </a:spcBef>
            </a:pPr>
            <a:r>
              <a:rPr sz="200" b="1" dirty="0">
                <a:solidFill>
                  <a:srgbClr val="C00000"/>
                </a:solidFill>
                <a:latin typeface="Calibri"/>
                <a:cs typeface="Calibri"/>
              </a:rPr>
              <a:t>\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08669" y="5393105"/>
            <a:ext cx="1268717" cy="1236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098"/>
            <a:ext cx="1257300" cy="684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309074" y="922019"/>
            <a:ext cx="4421505" cy="582295"/>
            <a:chOff x="2309074" y="922019"/>
            <a:chExt cx="4421505" cy="582295"/>
          </a:xfrm>
        </p:grpSpPr>
        <p:sp>
          <p:nvSpPr>
            <p:cNvPr id="14" name="object 14"/>
            <p:cNvSpPr/>
            <p:nvPr/>
          </p:nvSpPr>
          <p:spPr>
            <a:xfrm>
              <a:off x="2309074" y="1123715"/>
              <a:ext cx="1157802" cy="2842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13175" y="922019"/>
              <a:ext cx="1275588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97095" y="922019"/>
              <a:ext cx="2532888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288794" y="1001013"/>
            <a:ext cx="4198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Sekolah </a:t>
            </a:r>
            <a:r>
              <a:rPr sz="2800" spc="-15" dirty="0"/>
              <a:t>Pasar </a:t>
            </a:r>
            <a:r>
              <a:rPr sz="2800" spc="-10" dirty="0"/>
              <a:t>Modal </a:t>
            </a:r>
            <a:r>
              <a:rPr sz="2800" spc="-15" dirty="0"/>
              <a:t>Level</a:t>
            </a:r>
            <a:r>
              <a:rPr sz="2800" spc="85" dirty="0"/>
              <a:t> </a:t>
            </a:r>
            <a:r>
              <a:rPr sz="2800" spc="-5" dirty="0"/>
              <a:t>1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3"/>
            <a:ext cx="9906000" cy="6856730"/>
            <a:chOff x="0" y="1523"/>
            <a:chExt cx="9906000" cy="685673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82511" y="131063"/>
              <a:ext cx="1205484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6892" y="131063"/>
              <a:ext cx="1007363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94676" y="131063"/>
              <a:ext cx="1682496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37676" y="131063"/>
              <a:ext cx="728472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23684" y="221361"/>
            <a:ext cx="26695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Apa Itu</a:t>
            </a:r>
            <a:r>
              <a:rPr spc="-125" dirty="0"/>
              <a:t> </a:t>
            </a:r>
            <a:r>
              <a:rPr dirty="0"/>
              <a:t>Saham?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55676" y="502919"/>
            <a:ext cx="4520565" cy="5870575"/>
            <a:chOff x="455676" y="502919"/>
            <a:chExt cx="4520565" cy="5870575"/>
          </a:xfrm>
        </p:grpSpPr>
        <p:sp>
          <p:nvSpPr>
            <p:cNvPr id="10" name="object 10"/>
            <p:cNvSpPr/>
            <p:nvPr/>
          </p:nvSpPr>
          <p:spPr>
            <a:xfrm>
              <a:off x="2868352" y="2852883"/>
              <a:ext cx="1468869" cy="29201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9492" y="502919"/>
              <a:ext cx="2624328" cy="56890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5676" y="1491995"/>
              <a:ext cx="2258568" cy="37109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23259" y="3357371"/>
              <a:ext cx="1752600" cy="30159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18077" y="3552710"/>
              <a:ext cx="1164399" cy="24282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869435" y="3540099"/>
            <a:ext cx="698500" cy="5892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104775" marR="106045">
              <a:lnSpc>
                <a:spcPct val="100000"/>
              </a:lnSpc>
              <a:spcBef>
                <a:spcPts val="55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Jo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nan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yuk...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6636" y="2243327"/>
            <a:ext cx="3101340" cy="3790315"/>
            <a:chOff x="516636" y="2243327"/>
            <a:chExt cx="3101340" cy="3790315"/>
          </a:xfrm>
        </p:grpSpPr>
        <p:sp>
          <p:nvSpPr>
            <p:cNvPr id="17" name="object 17"/>
            <p:cNvSpPr/>
            <p:nvPr/>
          </p:nvSpPr>
          <p:spPr>
            <a:xfrm>
              <a:off x="1431036" y="2243327"/>
              <a:ext cx="2186940" cy="31013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6636" y="2933700"/>
              <a:ext cx="2185416" cy="30998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72990" y="1489943"/>
            <a:ext cx="3723004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8320" algn="r">
              <a:lnSpc>
                <a:spcPct val="150000"/>
              </a:lnSpc>
              <a:spcBef>
                <a:spcPts val="95"/>
              </a:spcBef>
            </a:pPr>
            <a:r>
              <a:rPr sz="2400" b="1" spc="-5" dirty="0">
                <a:latin typeface="Calibri"/>
                <a:cs typeface="Calibri"/>
              </a:rPr>
              <a:t>“Bukti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kepemilikan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suatu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perseroan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(perusahaan)</a:t>
            </a:r>
            <a:r>
              <a:rPr sz="2400" b="1" spc="-10" dirty="0">
                <a:latin typeface="Calibri"/>
                <a:cs typeface="Calibri"/>
              </a:rPr>
              <a:t> yang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merupakan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klaim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atas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penghasilan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440"/>
              </a:spcBef>
            </a:pPr>
            <a:r>
              <a:rPr sz="2400" b="1" spc="-25" dirty="0">
                <a:latin typeface="Calibri"/>
                <a:cs typeface="Calibri"/>
              </a:rPr>
              <a:t>kekayaan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perseroan”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8655" y="6419631"/>
            <a:ext cx="2488565" cy="23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</a:pPr>
            <a:r>
              <a:rPr sz="2400" spc="-22" baseline="1736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2400" spc="-15" baseline="1736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2400" spc="-7" baseline="1736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1200" spc="-175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sz="2400" spc="-262" baseline="173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spc="-175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sz="2400" spc="-262" baseline="1736" dirty="0">
                <a:solidFill>
                  <a:srgbClr val="FFFFFF"/>
                </a:solidFill>
                <a:latin typeface="Calibri"/>
                <a:cs typeface="Calibri"/>
              </a:rPr>
              <a:t>evel</a:t>
            </a:r>
            <a:r>
              <a:rPr sz="2400" spc="-172" baseline="17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7" baseline="173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 baseline="1736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278882" y="4870450"/>
            <a:ext cx="3289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Min. </a:t>
            </a:r>
            <a:r>
              <a:rPr sz="1800" spc="-10" dirty="0">
                <a:latin typeface="Calibri"/>
                <a:cs typeface="Calibri"/>
              </a:rPr>
              <a:t>Pembelian </a:t>
            </a:r>
            <a:r>
              <a:rPr sz="1800" spc="-5" dirty="0">
                <a:latin typeface="Calibri"/>
                <a:cs typeface="Calibri"/>
              </a:rPr>
              <a:t>saham </a:t>
            </a:r>
            <a:r>
              <a:rPr sz="1800" dirty="0">
                <a:latin typeface="Calibri"/>
                <a:cs typeface="Calibri"/>
              </a:rPr>
              <a:t>adalah 1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lot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(100 </a:t>
            </a:r>
            <a:r>
              <a:rPr sz="1800" dirty="0">
                <a:latin typeface="Calibri"/>
                <a:cs typeface="Calibri"/>
              </a:rPr>
              <a:t>lembar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saham)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18814"/>
            <a:ext cx="9906000" cy="3139440"/>
            <a:chOff x="0" y="3718814"/>
            <a:chExt cx="9906000" cy="3139440"/>
          </a:xfrm>
        </p:grpSpPr>
        <p:sp>
          <p:nvSpPr>
            <p:cNvPr id="3" name="object 3"/>
            <p:cNvSpPr/>
            <p:nvPr/>
          </p:nvSpPr>
          <p:spPr>
            <a:xfrm>
              <a:off x="548195" y="3718814"/>
              <a:ext cx="1076325" cy="1843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31083" y="3964178"/>
              <a:ext cx="2151634" cy="16055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057400" y="1523"/>
            <a:ext cx="7848599" cy="150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730240" y="198120"/>
            <a:ext cx="3784600" cy="660400"/>
            <a:chOff x="5730240" y="198120"/>
            <a:chExt cx="3784600" cy="660400"/>
          </a:xfrm>
        </p:grpSpPr>
        <p:sp>
          <p:nvSpPr>
            <p:cNvPr id="7" name="object 7"/>
            <p:cNvSpPr/>
            <p:nvPr/>
          </p:nvSpPr>
          <p:spPr>
            <a:xfrm>
              <a:off x="5730240" y="450162"/>
              <a:ext cx="1234439" cy="3666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78752" y="198120"/>
              <a:ext cx="1505711" cy="6598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31836" y="198120"/>
              <a:ext cx="1682496" cy="6598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92266" y="289001"/>
            <a:ext cx="35502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A40020"/>
                </a:solidFill>
              </a:rPr>
              <a:t>Konsep </a:t>
            </a:r>
            <a:r>
              <a:rPr spc="-5" dirty="0">
                <a:solidFill>
                  <a:srgbClr val="A40020"/>
                </a:solidFill>
              </a:rPr>
              <a:t>Dasar</a:t>
            </a:r>
            <a:r>
              <a:rPr spc="-110" dirty="0">
                <a:solidFill>
                  <a:srgbClr val="A40020"/>
                </a:solidFill>
              </a:rPr>
              <a:t> </a:t>
            </a:r>
            <a:r>
              <a:rPr dirty="0">
                <a:solidFill>
                  <a:srgbClr val="A40020"/>
                </a:solidFill>
              </a:rPr>
              <a:t>Saham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46411" y="43942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54022" y="4238625"/>
            <a:ext cx="787400" cy="216535"/>
            <a:chOff x="1954022" y="4238625"/>
            <a:chExt cx="787400" cy="216535"/>
          </a:xfrm>
        </p:grpSpPr>
        <p:sp>
          <p:nvSpPr>
            <p:cNvPr id="13" name="object 13"/>
            <p:cNvSpPr/>
            <p:nvPr/>
          </p:nvSpPr>
          <p:spPr>
            <a:xfrm>
              <a:off x="1966722" y="4251325"/>
              <a:ext cx="762000" cy="191135"/>
            </a:xfrm>
            <a:custGeom>
              <a:avLst/>
              <a:gdLst/>
              <a:ahLst/>
              <a:cxnLst/>
              <a:rect l="l" t="t" r="r" b="b"/>
              <a:pathLst>
                <a:path w="762000" h="191135">
                  <a:moveTo>
                    <a:pt x="666495" y="0"/>
                  </a:moveTo>
                  <a:lnTo>
                    <a:pt x="666495" y="47751"/>
                  </a:lnTo>
                  <a:lnTo>
                    <a:pt x="0" y="47751"/>
                  </a:lnTo>
                  <a:lnTo>
                    <a:pt x="0" y="143256"/>
                  </a:lnTo>
                  <a:lnTo>
                    <a:pt x="666495" y="143256"/>
                  </a:lnTo>
                  <a:lnTo>
                    <a:pt x="666495" y="191007"/>
                  </a:lnTo>
                  <a:lnTo>
                    <a:pt x="762000" y="95504"/>
                  </a:lnTo>
                  <a:lnTo>
                    <a:pt x="66649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6722" y="4251325"/>
              <a:ext cx="762000" cy="191135"/>
            </a:xfrm>
            <a:custGeom>
              <a:avLst/>
              <a:gdLst/>
              <a:ahLst/>
              <a:cxnLst/>
              <a:rect l="l" t="t" r="r" b="b"/>
              <a:pathLst>
                <a:path w="762000" h="191135">
                  <a:moveTo>
                    <a:pt x="0" y="47751"/>
                  </a:moveTo>
                  <a:lnTo>
                    <a:pt x="666495" y="47751"/>
                  </a:lnTo>
                  <a:lnTo>
                    <a:pt x="666495" y="0"/>
                  </a:lnTo>
                  <a:lnTo>
                    <a:pt x="762000" y="95504"/>
                  </a:lnTo>
                  <a:lnTo>
                    <a:pt x="666495" y="191007"/>
                  </a:lnTo>
                  <a:lnTo>
                    <a:pt x="666495" y="143256"/>
                  </a:lnTo>
                  <a:lnTo>
                    <a:pt x="0" y="143256"/>
                  </a:lnTo>
                  <a:lnTo>
                    <a:pt x="0" y="47751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11148" y="3404361"/>
            <a:ext cx="58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Juta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45178" y="3556761"/>
            <a:ext cx="8394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@ 1</a:t>
            </a:r>
            <a:r>
              <a:rPr sz="18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Juta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32223" y="1105153"/>
            <a:ext cx="2114550" cy="2162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37766" y="4520260"/>
            <a:ext cx="1087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Penawaran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saham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4895" y="1760931"/>
            <a:ext cx="36696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Pak </a:t>
            </a:r>
            <a:r>
              <a:rPr sz="1800" spc="-5" dirty="0">
                <a:latin typeface="Calibri"/>
                <a:cs typeface="Calibri"/>
              </a:rPr>
              <a:t>Bejo </a:t>
            </a:r>
            <a:r>
              <a:rPr sz="1800" spc="-10" dirty="0">
                <a:latin typeface="Calibri"/>
                <a:cs typeface="Calibri"/>
              </a:rPr>
              <a:t>berniat </a:t>
            </a:r>
            <a:r>
              <a:rPr sz="1800" spc="-5" dirty="0">
                <a:latin typeface="Calibri"/>
                <a:cs typeface="Calibri"/>
              </a:rPr>
              <a:t>memiliki </a:t>
            </a:r>
            <a:r>
              <a:rPr sz="1800" b="1" dirty="0">
                <a:latin typeface="Calibri"/>
                <a:cs typeface="Calibri"/>
              </a:rPr>
              <a:t>usaha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Bakso</a:t>
            </a:r>
            <a:r>
              <a:rPr sz="1800" spc="-5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perlu </a:t>
            </a:r>
            <a:r>
              <a:rPr sz="1800" dirty="0">
                <a:latin typeface="Calibri"/>
                <a:cs typeface="Calibri"/>
              </a:rPr>
              <a:t>modal </a:t>
            </a:r>
            <a:r>
              <a:rPr sz="1800" spc="-5" dirty="0">
                <a:latin typeface="Calibri"/>
                <a:cs typeface="Calibri"/>
              </a:rPr>
              <a:t>Rp </a:t>
            </a:r>
            <a:r>
              <a:rPr sz="1800" dirty="0">
                <a:latin typeface="Calibri"/>
                <a:cs typeface="Calibri"/>
              </a:rPr>
              <a:t>8 </a:t>
            </a:r>
            <a:r>
              <a:rPr sz="1800" spc="-10" dirty="0">
                <a:latin typeface="Calibri"/>
                <a:cs typeface="Calibri"/>
              </a:rPr>
              <a:t>juta, </a:t>
            </a:r>
            <a:r>
              <a:rPr sz="1800" spc="-5" dirty="0">
                <a:latin typeface="Calibri"/>
                <a:cs typeface="Calibri"/>
              </a:rPr>
              <a:t>namun </a:t>
            </a:r>
            <a:r>
              <a:rPr sz="1800" spc="-15" dirty="0">
                <a:latin typeface="Calibri"/>
                <a:cs typeface="Calibri"/>
              </a:rPr>
              <a:t>hanya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memiliki dana Rp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 juta.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3921" y="2405253"/>
            <a:ext cx="1165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Rp 8</a:t>
            </a:r>
            <a:r>
              <a:rPr sz="24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Juta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64707" y="3371469"/>
            <a:ext cx="3070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Untuk itu </a:t>
            </a:r>
            <a:r>
              <a:rPr sz="1800" spc="-15" dirty="0">
                <a:latin typeface="Calibri"/>
                <a:cs typeface="Calibri"/>
              </a:rPr>
              <a:t>Pak </a:t>
            </a:r>
            <a:r>
              <a:rPr sz="1800" dirty="0">
                <a:latin typeface="Calibri"/>
                <a:cs typeface="Calibri"/>
              </a:rPr>
              <a:t>Bejo </a:t>
            </a:r>
            <a:r>
              <a:rPr sz="1800" spc="-5" dirty="0">
                <a:latin typeface="Calibri"/>
                <a:cs typeface="Calibri"/>
              </a:rPr>
              <a:t>mengajak </a:t>
            </a:r>
            <a:r>
              <a:rPr sz="1800" dirty="0">
                <a:latin typeface="Calibri"/>
                <a:cs typeface="Calibri"/>
              </a:rPr>
              <a:t>7  </a:t>
            </a:r>
            <a:r>
              <a:rPr sz="1800" spc="-15" dirty="0">
                <a:latin typeface="Calibri"/>
                <a:cs typeface="Calibri"/>
              </a:rPr>
              <a:t>temannya </a:t>
            </a:r>
            <a:r>
              <a:rPr sz="1800" spc="-5" dirty="0">
                <a:latin typeface="Calibri"/>
                <a:cs typeface="Calibri"/>
              </a:rPr>
              <a:t>bersama-sama  menanamkan </a:t>
            </a:r>
            <a:r>
              <a:rPr sz="1800" dirty="0">
                <a:latin typeface="Calibri"/>
                <a:cs typeface="Calibri"/>
              </a:rPr>
              <a:t>modal </a:t>
            </a:r>
            <a:r>
              <a:rPr sz="1800" spc="-5" dirty="0">
                <a:latin typeface="Calibri"/>
                <a:cs typeface="Calibri"/>
              </a:rPr>
              <a:t>@Rp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juta.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4707" y="4469129"/>
            <a:ext cx="30689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0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Sehingga setiap </a:t>
            </a:r>
            <a:r>
              <a:rPr sz="1800" spc="-10" dirty="0">
                <a:latin typeface="Calibri"/>
                <a:cs typeface="Calibri"/>
              </a:rPr>
              <a:t>orang </a:t>
            </a:r>
            <a:r>
              <a:rPr sz="1800" spc="-5" dirty="0">
                <a:latin typeface="Calibri"/>
                <a:cs typeface="Calibri"/>
              </a:rPr>
              <a:t>dalam  per-</a:t>
            </a:r>
            <a:r>
              <a:rPr sz="1800" b="1" spc="-5" dirty="0">
                <a:latin typeface="Calibri"/>
                <a:cs typeface="Calibri"/>
              </a:rPr>
              <a:t>usaha</a:t>
            </a:r>
            <a:r>
              <a:rPr sz="1800" spc="-5" dirty="0">
                <a:latin typeface="Calibri"/>
                <a:cs typeface="Calibri"/>
              </a:rPr>
              <a:t>-an Bakso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tersebut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memiliki </a:t>
            </a:r>
            <a:r>
              <a:rPr sz="1800" b="1" dirty="0">
                <a:latin typeface="Calibri"/>
                <a:cs typeface="Calibri"/>
              </a:rPr>
              <a:t>saham </a:t>
            </a:r>
            <a:r>
              <a:rPr sz="1800" spc="-5" dirty="0">
                <a:latin typeface="Calibri"/>
                <a:cs typeface="Calibri"/>
              </a:rPr>
              <a:t>senilai Rp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juta.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04208"/>
            <a:ext cx="9906000" cy="2753995"/>
            <a:chOff x="0" y="4104208"/>
            <a:chExt cx="9906000" cy="2753995"/>
          </a:xfrm>
        </p:grpSpPr>
        <p:sp>
          <p:nvSpPr>
            <p:cNvPr id="3" name="object 3"/>
            <p:cNvSpPr/>
            <p:nvPr/>
          </p:nvSpPr>
          <p:spPr>
            <a:xfrm>
              <a:off x="2383917" y="4259224"/>
              <a:ext cx="2151634" cy="1605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70520" y="4104208"/>
              <a:ext cx="1956816" cy="12503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057400" y="1523"/>
            <a:ext cx="7848599" cy="150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479803" y="274320"/>
            <a:ext cx="8290559" cy="600710"/>
            <a:chOff x="1479803" y="274320"/>
            <a:chExt cx="8290559" cy="600710"/>
          </a:xfrm>
        </p:grpSpPr>
        <p:sp>
          <p:nvSpPr>
            <p:cNvPr id="7" name="object 7"/>
            <p:cNvSpPr/>
            <p:nvPr/>
          </p:nvSpPr>
          <p:spPr>
            <a:xfrm>
              <a:off x="1479803" y="498918"/>
              <a:ext cx="1124712" cy="339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274320"/>
              <a:ext cx="1365504" cy="6004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87852" y="274320"/>
              <a:ext cx="1892807" cy="6004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2227" y="274320"/>
              <a:ext cx="1382268" cy="6004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46063" y="274320"/>
              <a:ext cx="832104" cy="6004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87439" y="274320"/>
              <a:ext cx="2470404" cy="6004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4839" y="274320"/>
              <a:ext cx="1525524" cy="6004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44497" y="354838"/>
            <a:ext cx="807910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/>
              <a:t>Konsep </a:t>
            </a:r>
            <a:r>
              <a:rPr sz="2900" spc="-5" dirty="0"/>
              <a:t>Dasar </a:t>
            </a:r>
            <a:r>
              <a:rPr sz="2900" spc="-15" dirty="0"/>
              <a:t>Kenaikan Harga </a:t>
            </a:r>
            <a:r>
              <a:rPr sz="2900" dirty="0"/>
              <a:t>&amp; </a:t>
            </a:r>
            <a:r>
              <a:rPr sz="2900" spc="-15" dirty="0"/>
              <a:t>Perdagangan</a:t>
            </a:r>
            <a:r>
              <a:rPr sz="2900" spc="-114" dirty="0"/>
              <a:t> </a:t>
            </a:r>
            <a:r>
              <a:rPr sz="2900" spc="-5" dirty="0"/>
              <a:t>Saham</a:t>
            </a:r>
            <a:endParaRPr sz="2900"/>
          </a:p>
        </p:txBody>
      </p:sp>
      <p:grpSp>
        <p:nvGrpSpPr>
          <p:cNvPr id="15" name="object 15"/>
          <p:cNvGrpSpPr/>
          <p:nvPr/>
        </p:nvGrpSpPr>
        <p:grpSpPr>
          <a:xfrm>
            <a:off x="1070660" y="3319779"/>
            <a:ext cx="596900" cy="304800"/>
            <a:chOff x="1070660" y="3319779"/>
            <a:chExt cx="596900" cy="304800"/>
          </a:xfrm>
        </p:grpSpPr>
        <p:sp>
          <p:nvSpPr>
            <p:cNvPr id="16" name="object 16"/>
            <p:cNvSpPr/>
            <p:nvPr/>
          </p:nvSpPr>
          <p:spPr>
            <a:xfrm>
              <a:off x="1083360" y="3332479"/>
              <a:ext cx="571500" cy="279400"/>
            </a:xfrm>
            <a:custGeom>
              <a:avLst/>
              <a:gdLst/>
              <a:ahLst/>
              <a:cxnLst/>
              <a:rect l="l" t="t" r="r" b="b"/>
              <a:pathLst>
                <a:path w="571500" h="279400">
                  <a:moveTo>
                    <a:pt x="432003" y="0"/>
                  </a:moveTo>
                  <a:lnTo>
                    <a:pt x="432003" y="69723"/>
                  </a:lnTo>
                  <a:lnTo>
                    <a:pt x="0" y="69723"/>
                  </a:lnTo>
                  <a:lnTo>
                    <a:pt x="0" y="209169"/>
                  </a:lnTo>
                  <a:lnTo>
                    <a:pt x="432003" y="209169"/>
                  </a:lnTo>
                  <a:lnTo>
                    <a:pt x="432003" y="278892"/>
                  </a:lnTo>
                  <a:lnTo>
                    <a:pt x="571449" y="139446"/>
                  </a:lnTo>
                  <a:lnTo>
                    <a:pt x="43200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360" y="3332479"/>
              <a:ext cx="571500" cy="279400"/>
            </a:xfrm>
            <a:custGeom>
              <a:avLst/>
              <a:gdLst/>
              <a:ahLst/>
              <a:cxnLst/>
              <a:rect l="l" t="t" r="r" b="b"/>
              <a:pathLst>
                <a:path w="571500" h="279400">
                  <a:moveTo>
                    <a:pt x="0" y="69723"/>
                  </a:moveTo>
                  <a:lnTo>
                    <a:pt x="432003" y="69723"/>
                  </a:lnTo>
                  <a:lnTo>
                    <a:pt x="432003" y="0"/>
                  </a:lnTo>
                  <a:lnTo>
                    <a:pt x="571449" y="139446"/>
                  </a:lnTo>
                  <a:lnTo>
                    <a:pt x="432003" y="278892"/>
                  </a:lnTo>
                  <a:lnTo>
                    <a:pt x="432003" y="209169"/>
                  </a:lnTo>
                  <a:lnTo>
                    <a:pt x="0" y="209169"/>
                  </a:lnTo>
                  <a:lnTo>
                    <a:pt x="0" y="69723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216141" y="3827398"/>
            <a:ext cx="787400" cy="216535"/>
            <a:chOff x="6216141" y="3827398"/>
            <a:chExt cx="787400" cy="216535"/>
          </a:xfrm>
        </p:grpSpPr>
        <p:sp>
          <p:nvSpPr>
            <p:cNvPr id="19" name="object 19"/>
            <p:cNvSpPr/>
            <p:nvPr/>
          </p:nvSpPr>
          <p:spPr>
            <a:xfrm>
              <a:off x="6228841" y="3840098"/>
              <a:ext cx="762000" cy="191135"/>
            </a:xfrm>
            <a:custGeom>
              <a:avLst/>
              <a:gdLst/>
              <a:ahLst/>
              <a:cxnLst/>
              <a:rect l="l" t="t" r="r" b="b"/>
              <a:pathLst>
                <a:path w="762000" h="191135">
                  <a:moveTo>
                    <a:pt x="666496" y="0"/>
                  </a:moveTo>
                  <a:lnTo>
                    <a:pt x="666496" y="47751"/>
                  </a:lnTo>
                  <a:lnTo>
                    <a:pt x="0" y="47751"/>
                  </a:lnTo>
                  <a:lnTo>
                    <a:pt x="0" y="143256"/>
                  </a:lnTo>
                  <a:lnTo>
                    <a:pt x="666496" y="143256"/>
                  </a:lnTo>
                  <a:lnTo>
                    <a:pt x="666496" y="191007"/>
                  </a:lnTo>
                  <a:lnTo>
                    <a:pt x="762000" y="95503"/>
                  </a:lnTo>
                  <a:lnTo>
                    <a:pt x="6664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28841" y="3840098"/>
              <a:ext cx="762000" cy="191135"/>
            </a:xfrm>
            <a:custGeom>
              <a:avLst/>
              <a:gdLst/>
              <a:ahLst/>
              <a:cxnLst/>
              <a:rect l="l" t="t" r="r" b="b"/>
              <a:pathLst>
                <a:path w="762000" h="191135">
                  <a:moveTo>
                    <a:pt x="0" y="47751"/>
                  </a:moveTo>
                  <a:lnTo>
                    <a:pt x="666496" y="47751"/>
                  </a:lnTo>
                  <a:lnTo>
                    <a:pt x="666496" y="0"/>
                  </a:lnTo>
                  <a:lnTo>
                    <a:pt x="762000" y="95503"/>
                  </a:lnTo>
                  <a:lnTo>
                    <a:pt x="666496" y="191007"/>
                  </a:lnTo>
                  <a:lnTo>
                    <a:pt x="666496" y="143256"/>
                  </a:lnTo>
                  <a:lnTo>
                    <a:pt x="0" y="143256"/>
                  </a:lnTo>
                  <a:lnTo>
                    <a:pt x="0" y="47751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5193" y="3274821"/>
            <a:ext cx="58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Juta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9777" y="3274821"/>
            <a:ext cx="58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Juta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21000" y="3883659"/>
            <a:ext cx="596900" cy="304800"/>
            <a:chOff x="2921000" y="3883659"/>
            <a:chExt cx="596900" cy="304800"/>
          </a:xfrm>
        </p:grpSpPr>
        <p:sp>
          <p:nvSpPr>
            <p:cNvPr id="24" name="object 24"/>
            <p:cNvSpPr/>
            <p:nvPr/>
          </p:nvSpPr>
          <p:spPr>
            <a:xfrm>
              <a:off x="2933700" y="3896359"/>
              <a:ext cx="571500" cy="279400"/>
            </a:xfrm>
            <a:custGeom>
              <a:avLst/>
              <a:gdLst/>
              <a:ahLst/>
              <a:cxnLst/>
              <a:rect l="l" t="t" r="r" b="b"/>
              <a:pathLst>
                <a:path w="571500" h="279400">
                  <a:moveTo>
                    <a:pt x="432053" y="0"/>
                  </a:moveTo>
                  <a:lnTo>
                    <a:pt x="432053" y="69722"/>
                  </a:lnTo>
                  <a:lnTo>
                    <a:pt x="0" y="69722"/>
                  </a:lnTo>
                  <a:lnTo>
                    <a:pt x="0" y="209169"/>
                  </a:lnTo>
                  <a:lnTo>
                    <a:pt x="432053" y="209169"/>
                  </a:lnTo>
                  <a:lnTo>
                    <a:pt x="432053" y="279019"/>
                  </a:lnTo>
                  <a:lnTo>
                    <a:pt x="571500" y="139445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33700" y="3896359"/>
              <a:ext cx="571500" cy="279400"/>
            </a:xfrm>
            <a:custGeom>
              <a:avLst/>
              <a:gdLst/>
              <a:ahLst/>
              <a:cxnLst/>
              <a:rect l="l" t="t" r="r" b="b"/>
              <a:pathLst>
                <a:path w="571500" h="279400">
                  <a:moveTo>
                    <a:pt x="0" y="69722"/>
                  </a:moveTo>
                  <a:lnTo>
                    <a:pt x="432053" y="69722"/>
                  </a:lnTo>
                  <a:lnTo>
                    <a:pt x="432053" y="0"/>
                  </a:lnTo>
                  <a:lnTo>
                    <a:pt x="571500" y="139445"/>
                  </a:lnTo>
                  <a:lnTo>
                    <a:pt x="432053" y="279019"/>
                  </a:lnTo>
                  <a:lnTo>
                    <a:pt x="432053" y="209169"/>
                  </a:lnTo>
                  <a:lnTo>
                    <a:pt x="0" y="209169"/>
                  </a:lnTo>
                  <a:lnTo>
                    <a:pt x="0" y="69722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907794" y="3839082"/>
            <a:ext cx="8394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@ 1</a:t>
            </a:r>
            <a:r>
              <a:rPr sz="18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Juta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84575" y="3839082"/>
            <a:ext cx="8394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@ 2</a:t>
            </a:r>
            <a:r>
              <a:rPr sz="18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Juta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6254" y="3719067"/>
            <a:ext cx="1258481" cy="1691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56226" y="3729228"/>
            <a:ext cx="2181225" cy="171831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5095" algn="just">
              <a:lnSpc>
                <a:spcPct val="100000"/>
              </a:lnSpc>
              <a:spcBef>
                <a:spcPts val="28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Jual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saham</a:t>
            </a:r>
            <a:endParaRPr sz="1800">
              <a:latin typeface="Calibri"/>
              <a:cs typeface="Calibri"/>
            </a:endParaRPr>
          </a:p>
          <a:p>
            <a:pPr marL="12700" marR="5080" indent="238760" algn="just">
              <a:lnSpc>
                <a:spcPct val="100000"/>
              </a:lnSpc>
              <a:spcBef>
                <a:spcPts val="185"/>
              </a:spcBef>
            </a:pPr>
            <a:r>
              <a:rPr sz="1800" spc="-15" dirty="0">
                <a:latin typeface="Calibri"/>
                <a:cs typeface="Calibri"/>
              </a:rPr>
              <a:t>Pak </a:t>
            </a:r>
            <a:r>
              <a:rPr sz="1800" dirty="0">
                <a:latin typeface="Calibri"/>
                <a:cs typeface="Calibri"/>
              </a:rPr>
              <a:t>Bejo 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teman-  </a:t>
            </a:r>
            <a:r>
              <a:rPr sz="1800" spc="-15" dirty="0">
                <a:latin typeface="Calibri"/>
                <a:cs typeface="Calibri"/>
              </a:rPr>
              <a:t>temannya </a:t>
            </a:r>
            <a:r>
              <a:rPr sz="1800" spc="-5" dirty="0">
                <a:latin typeface="Calibri"/>
                <a:cs typeface="Calibri"/>
              </a:rPr>
              <a:t>bisa menjual  sebagian </a:t>
            </a:r>
            <a:r>
              <a:rPr sz="1800" spc="-15" dirty="0">
                <a:latin typeface="Calibri"/>
                <a:cs typeface="Calibri"/>
              </a:rPr>
              <a:t>atau </a:t>
            </a:r>
            <a:r>
              <a:rPr sz="1800" spc="-5" dirty="0">
                <a:latin typeface="Calibri"/>
                <a:cs typeface="Calibri"/>
              </a:rPr>
              <a:t>seluruh  saham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dimilikinya</a:t>
            </a:r>
            <a:endParaRPr sz="1800">
              <a:latin typeface="Calibri"/>
              <a:cs typeface="Calibri"/>
            </a:endParaRPr>
          </a:p>
          <a:p>
            <a:pPr marL="928369" algn="just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ke </a:t>
            </a:r>
            <a:r>
              <a:rPr sz="1800" spc="-10" dirty="0">
                <a:latin typeface="Calibri"/>
                <a:cs typeface="Calibri"/>
              </a:rPr>
              <a:t>orang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lain.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4416" y="1485646"/>
            <a:ext cx="346582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975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U</a:t>
            </a:r>
            <a:r>
              <a:rPr sz="1800" b="1" spc="-5" dirty="0">
                <a:latin typeface="Calibri"/>
                <a:cs typeface="Calibri"/>
              </a:rPr>
              <a:t>saha Bakso </a:t>
            </a:r>
            <a:r>
              <a:rPr sz="1800" spc="-15" dirty="0">
                <a:latin typeface="Calibri"/>
                <a:cs typeface="Calibri"/>
              </a:rPr>
              <a:t>Pak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Bejo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berkembang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sehingga </a:t>
            </a:r>
            <a:r>
              <a:rPr sz="1800" spc="-15" dirty="0">
                <a:latin typeface="Calibri"/>
                <a:cs typeface="Calibri"/>
              </a:rPr>
              <a:t>nilainya </a:t>
            </a:r>
            <a:r>
              <a:rPr sz="1800" spc="-5" dirty="0">
                <a:latin typeface="Calibri"/>
                <a:cs typeface="Calibri"/>
              </a:rPr>
              <a:t>menjadi Rp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 </a:t>
            </a:r>
            <a:r>
              <a:rPr sz="1800" spc="-10" dirty="0">
                <a:latin typeface="Calibri"/>
                <a:cs typeface="Calibri"/>
              </a:rPr>
              <a:t>juta.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Nilai saham </a:t>
            </a:r>
            <a:r>
              <a:rPr sz="1800" spc="-15" dirty="0">
                <a:latin typeface="Calibri"/>
                <a:cs typeface="Calibri"/>
              </a:rPr>
              <a:t>Pak </a:t>
            </a:r>
            <a:r>
              <a:rPr sz="1800" dirty="0">
                <a:latin typeface="Calibri"/>
                <a:cs typeface="Calibri"/>
              </a:rPr>
              <a:t>Bejo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 teman-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temannya </a:t>
            </a:r>
            <a:r>
              <a:rPr sz="1800" dirty="0">
                <a:latin typeface="Calibri"/>
                <a:cs typeface="Calibri"/>
              </a:rPr>
              <a:t>pun </a:t>
            </a:r>
            <a:r>
              <a:rPr sz="1800" spc="-5" dirty="0">
                <a:latin typeface="Calibri"/>
                <a:cs typeface="Calibri"/>
              </a:rPr>
              <a:t>naik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10" dirty="0">
                <a:latin typeface="Calibri"/>
                <a:cs typeface="Calibri"/>
              </a:rPr>
              <a:t>kali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lipat.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052442" y="1226819"/>
            <a:ext cx="3712845" cy="1984375"/>
            <a:chOff x="4052442" y="1226819"/>
            <a:chExt cx="3712845" cy="1984375"/>
          </a:xfrm>
        </p:grpSpPr>
        <p:sp>
          <p:nvSpPr>
            <p:cNvPr id="32" name="object 32"/>
            <p:cNvSpPr/>
            <p:nvPr/>
          </p:nvSpPr>
          <p:spPr>
            <a:xfrm>
              <a:off x="4052442" y="1226819"/>
              <a:ext cx="1916557" cy="19597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48730" y="1251330"/>
              <a:ext cx="1916556" cy="19597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961630" y="2177542"/>
            <a:ext cx="406400" cy="302895"/>
            <a:chOff x="7961630" y="2177542"/>
            <a:chExt cx="406400" cy="302895"/>
          </a:xfrm>
        </p:grpSpPr>
        <p:sp>
          <p:nvSpPr>
            <p:cNvPr id="35" name="object 35"/>
            <p:cNvSpPr/>
            <p:nvPr/>
          </p:nvSpPr>
          <p:spPr>
            <a:xfrm>
              <a:off x="7974330" y="2190242"/>
              <a:ext cx="381000" cy="277495"/>
            </a:xfrm>
            <a:custGeom>
              <a:avLst/>
              <a:gdLst/>
              <a:ahLst/>
              <a:cxnLst/>
              <a:rect l="l" t="t" r="r" b="b"/>
              <a:pathLst>
                <a:path w="381000" h="277494">
                  <a:moveTo>
                    <a:pt x="285750" y="0"/>
                  </a:moveTo>
                  <a:lnTo>
                    <a:pt x="95250" y="0"/>
                  </a:lnTo>
                  <a:lnTo>
                    <a:pt x="95250" y="138684"/>
                  </a:lnTo>
                  <a:lnTo>
                    <a:pt x="0" y="138684"/>
                  </a:lnTo>
                  <a:lnTo>
                    <a:pt x="190500" y="277495"/>
                  </a:lnTo>
                  <a:lnTo>
                    <a:pt x="381000" y="138684"/>
                  </a:lnTo>
                  <a:lnTo>
                    <a:pt x="285750" y="13868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74330" y="2190242"/>
              <a:ext cx="381000" cy="277495"/>
            </a:xfrm>
            <a:custGeom>
              <a:avLst/>
              <a:gdLst/>
              <a:ahLst/>
              <a:cxnLst/>
              <a:rect l="l" t="t" r="r" b="b"/>
              <a:pathLst>
                <a:path w="381000" h="277494">
                  <a:moveTo>
                    <a:pt x="285750" y="0"/>
                  </a:moveTo>
                  <a:lnTo>
                    <a:pt x="285750" y="138684"/>
                  </a:lnTo>
                  <a:lnTo>
                    <a:pt x="381000" y="138684"/>
                  </a:lnTo>
                  <a:lnTo>
                    <a:pt x="190500" y="277495"/>
                  </a:lnTo>
                  <a:lnTo>
                    <a:pt x="0" y="138684"/>
                  </a:lnTo>
                  <a:lnTo>
                    <a:pt x="95250" y="138684"/>
                  </a:lnTo>
                  <a:lnTo>
                    <a:pt x="95250" y="0"/>
                  </a:lnTo>
                  <a:lnTo>
                    <a:pt x="285750" y="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698740" y="1633855"/>
            <a:ext cx="1096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Rp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Juta?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713344" y="2518663"/>
            <a:ext cx="1106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Rp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16</a:t>
            </a:r>
            <a:r>
              <a:rPr sz="20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Juta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67555" y="131063"/>
              <a:ext cx="2122931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39384" y="131063"/>
              <a:ext cx="3826764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08475" y="221361"/>
            <a:ext cx="4986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Mengapa </a:t>
            </a:r>
            <a:r>
              <a:rPr sz="3200" b="1" spc="-40" dirty="0">
                <a:solidFill>
                  <a:srgbClr val="C00000"/>
                </a:solidFill>
                <a:latin typeface="Calibri"/>
                <a:cs typeface="Calibri"/>
              </a:rPr>
              <a:t>INVESTASI</a:t>
            </a:r>
            <a:r>
              <a:rPr sz="32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SAHAM?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0053" y="4139895"/>
            <a:ext cx="1481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muda</a:t>
            </a:r>
            <a:r>
              <a:rPr sz="3600" b="1" dirty="0">
                <a:latin typeface="Calibri"/>
                <a:cs typeface="Calibri"/>
              </a:rPr>
              <a:t>h.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52621" y="4139895"/>
            <a:ext cx="2182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Calibri"/>
                <a:cs typeface="Calibri"/>
              </a:rPr>
              <a:t>terjangkau.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2482" y="4173677"/>
            <a:ext cx="2891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menguntungkan.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5175" y="5306669"/>
            <a:ext cx="37090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A40020"/>
                </a:solidFill>
                <a:latin typeface="Calibri"/>
                <a:cs typeface="Calibri"/>
              </a:rPr>
              <a:t>Asalkan </a:t>
            </a:r>
            <a:r>
              <a:rPr sz="3200" b="1" spc="-10" dirty="0">
                <a:solidFill>
                  <a:srgbClr val="A40020"/>
                </a:solidFill>
                <a:latin typeface="Calibri"/>
                <a:cs typeface="Calibri"/>
              </a:rPr>
              <a:t>tahu</a:t>
            </a:r>
            <a:r>
              <a:rPr sz="3200" b="1" spc="-130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A40020"/>
                </a:solidFill>
                <a:latin typeface="Calibri"/>
                <a:cs typeface="Calibri"/>
              </a:rPr>
              <a:t>caranya.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6965" y="1289430"/>
            <a:ext cx="3318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Calibri"/>
                <a:cs typeface="Calibri"/>
              </a:rPr>
              <a:t>INVESTASI </a:t>
            </a:r>
            <a:r>
              <a:rPr sz="2800" b="1" spc="-15" dirty="0">
                <a:latin typeface="Calibri"/>
                <a:cs typeface="Calibri"/>
              </a:rPr>
              <a:t>SAHAM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itu: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9238" y="2337942"/>
            <a:ext cx="2052574" cy="1752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356000" y="2176907"/>
            <a:ext cx="2025014" cy="1941830"/>
            <a:chOff x="3356000" y="2176907"/>
            <a:chExt cx="2025014" cy="1941830"/>
          </a:xfrm>
        </p:grpSpPr>
        <p:sp>
          <p:nvSpPr>
            <p:cNvPr id="14" name="object 14"/>
            <p:cNvSpPr/>
            <p:nvPr/>
          </p:nvSpPr>
          <p:spPr>
            <a:xfrm>
              <a:off x="3356000" y="2176907"/>
              <a:ext cx="2024786" cy="19415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33825" y="2435098"/>
              <a:ext cx="714375" cy="697230"/>
            </a:xfrm>
            <a:custGeom>
              <a:avLst/>
              <a:gdLst/>
              <a:ahLst/>
              <a:cxnLst/>
              <a:rect l="l" t="t" r="r" b="b"/>
              <a:pathLst>
                <a:path w="714375" h="697230">
                  <a:moveTo>
                    <a:pt x="357250" y="0"/>
                  </a:moveTo>
                  <a:lnTo>
                    <a:pt x="308762" y="3182"/>
                  </a:lnTo>
                  <a:lnTo>
                    <a:pt x="262260" y="12453"/>
                  </a:lnTo>
                  <a:lnTo>
                    <a:pt x="218170" y="27396"/>
                  </a:lnTo>
                  <a:lnTo>
                    <a:pt x="176915" y="47596"/>
                  </a:lnTo>
                  <a:lnTo>
                    <a:pt x="138922" y="72639"/>
                  </a:lnTo>
                  <a:lnTo>
                    <a:pt x="104616" y="102108"/>
                  </a:lnTo>
                  <a:lnTo>
                    <a:pt x="74421" y="135587"/>
                  </a:lnTo>
                  <a:lnTo>
                    <a:pt x="48763" y="172663"/>
                  </a:lnTo>
                  <a:lnTo>
                    <a:pt x="28066" y="212919"/>
                  </a:lnTo>
                  <a:lnTo>
                    <a:pt x="12757" y="255940"/>
                  </a:lnTo>
                  <a:lnTo>
                    <a:pt x="3260" y="301310"/>
                  </a:lnTo>
                  <a:lnTo>
                    <a:pt x="0" y="348614"/>
                  </a:lnTo>
                  <a:lnTo>
                    <a:pt x="3260" y="395890"/>
                  </a:lnTo>
                  <a:lnTo>
                    <a:pt x="12757" y="441236"/>
                  </a:lnTo>
                  <a:lnTo>
                    <a:pt x="28066" y="484237"/>
                  </a:lnTo>
                  <a:lnTo>
                    <a:pt x="48763" y="524477"/>
                  </a:lnTo>
                  <a:lnTo>
                    <a:pt x="74421" y="561540"/>
                  </a:lnTo>
                  <a:lnTo>
                    <a:pt x="104616" y="595010"/>
                  </a:lnTo>
                  <a:lnTo>
                    <a:pt x="138922" y="624473"/>
                  </a:lnTo>
                  <a:lnTo>
                    <a:pt x="176915" y="649510"/>
                  </a:lnTo>
                  <a:lnTo>
                    <a:pt x="218170" y="669708"/>
                  </a:lnTo>
                  <a:lnTo>
                    <a:pt x="262260" y="684650"/>
                  </a:lnTo>
                  <a:lnTo>
                    <a:pt x="308762" y="693920"/>
                  </a:lnTo>
                  <a:lnTo>
                    <a:pt x="357250" y="697102"/>
                  </a:lnTo>
                  <a:lnTo>
                    <a:pt x="405709" y="693920"/>
                  </a:lnTo>
                  <a:lnTo>
                    <a:pt x="452187" y="684650"/>
                  </a:lnTo>
                  <a:lnTo>
                    <a:pt x="496258" y="669708"/>
                  </a:lnTo>
                  <a:lnTo>
                    <a:pt x="537496" y="649510"/>
                  </a:lnTo>
                  <a:lnTo>
                    <a:pt x="575477" y="624473"/>
                  </a:lnTo>
                  <a:lnTo>
                    <a:pt x="609774" y="595010"/>
                  </a:lnTo>
                  <a:lnTo>
                    <a:pt x="639962" y="561540"/>
                  </a:lnTo>
                  <a:lnTo>
                    <a:pt x="665616" y="524477"/>
                  </a:lnTo>
                  <a:lnTo>
                    <a:pt x="686309" y="484237"/>
                  </a:lnTo>
                  <a:lnTo>
                    <a:pt x="701617" y="441236"/>
                  </a:lnTo>
                  <a:lnTo>
                    <a:pt x="711114" y="395890"/>
                  </a:lnTo>
                  <a:lnTo>
                    <a:pt x="714375" y="348614"/>
                  </a:lnTo>
                  <a:lnTo>
                    <a:pt x="711114" y="301310"/>
                  </a:lnTo>
                  <a:lnTo>
                    <a:pt x="701617" y="255940"/>
                  </a:lnTo>
                  <a:lnTo>
                    <a:pt x="686309" y="212919"/>
                  </a:lnTo>
                  <a:lnTo>
                    <a:pt x="665616" y="172663"/>
                  </a:lnTo>
                  <a:lnTo>
                    <a:pt x="639962" y="135587"/>
                  </a:lnTo>
                  <a:lnTo>
                    <a:pt x="609774" y="102108"/>
                  </a:lnTo>
                  <a:lnTo>
                    <a:pt x="575477" y="72639"/>
                  </a:lnTo>
                  <a:lnTo>
                    <a:pt x="537496" y="47596"/>
                  </a:lnTo>
                  <a:lnTo>
                    <a:pt x="496258" y="27396"/>
                  </a:lnTo>
                  <a:lnTo>
                    <a:pt x="452187" y="12453"/>
                  </a:lnTo>
                  <a:lnTo>
                    <a:pt x="405709" y="3182"/>
                  </a:lnTo>
                  <a:lnTo>
                    <a:pt x="357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33825" y="2435098"/>
              <a:ext cx="714375" cy="697230"/>
            </a:xfrm>
            <a:custGeom>
              <a:avLst/>
              <a:gdLst/>
              <a:ahLst/>
              <a:cxnLst/>
              <a:rect l="l" t="t" r="r" b="b"/>
              <a:pathLst>
                <a:path w="714375" h="697230">
                  <a:moveTo>
                    <a:pt x="0" y="348614"/>
                  </a:moveTo>
                  <a:lnTo>
                    <a:pt x="3260" y="301310"/>
                  </a:lnTo>
                  <a:lnTo>
                    <a:pt x="12757" y="255940"/>
                  </a:lnTo>
                  <a:lnTo>
                    <a:pt x="28066" y="212919"/>
                  </a:lnTo>
                  <a:lnTo>
                    <a:pt x="48763" y="172663"/>
                  </a:lnTo>
                  <a:lnTo>
                    <a:pt x="74421" y="135587"/>
                  </a:lnTo>
                  <a:lnTo>
                    <a:pt x="104616" y="102108"/>
                  </a:lnTo>
                  <a:lnTo>
                    <a:pt x="138922" y="72639"/>
                  </a:lnTo>
                  <a:lnTo>
                    <a:pt x="176915" y="47596"/>
                  </a:lnTo>
                  <a:lnTo>
                    <a:pt x="218170" y="27396"/>
                  </a:lnTo>
                  <a:lnTo>
                    <a:pt x="262260" y="12453"/>
                  </a:lnTo>
                  <a:lnTo>
                    <a:pt x="308762" y="3182"/>
                  </a:lnTo>
                  <a:lnTo>
                    <a:pt x="357250" y="0"/>
                  </a:lnTo>
                  <a:lnTo>
                    <a:pt x="405709" y="3182"/>
                  </a:lnTo>
                  <a:lnTo>
                    <a:pt x="452187" y="12453"/>
                  </a:lnTo>
                  <a:lnTo>
                    <a:pt x="496258" y="27396"/>
                  </a:lnTo>
                  <a:lnTo>
                    <a:pt x="537496" y="47596"/>
                  </a:lnTo>
                  <a:lnTo>
                    <a:pt x="575477" y="72639"/>
                  </a:lnTo>
                  <a:lnTo>
                    <a:pt x="609774" y="102108"/>
                  </a:lnTo>
                  <a:lnTo>
                    <a:pt x="639962" y="135587"/>
                  </a:lnTo>
                  <a:lnTo>
                    <a:pt x="665616" y="172663"/>
                  </a:lnTo>
                  <a:lnTo>
                    <a:pt x="686309" y="212919"/>
                  </a:lnTo>
                  <a:lnTo>
                    <a:pt x="701617" y="255940"/>
                  </a:lnTo>
                  <a:lnTo>
                    <a:pt x="711114" y="301310"/>
                  </a:lnTo>
                  <a:lnTo>
                    <a:pt x="714375" y="348614"/>
                  </a:lnTo>
                  <a:lnTo>
                    <a:pt x="711114" y="395890"/>
                  </a:lnTo>
                  <a:lnTo>
                    <a:pt x="701617" y="441236"/>
                  </a:lnTo>
                  <a:lnTo>
                    <a:pt x="686309" y="484237"/>
                  </a:lnTo>
                  <a:lnTo>
                    <a:pt x="665616" y="524477"/>
                  </a:lnTo>
                  <a:lnTo>
                    <a:pt x="639962" y="561540"/>
                  </a:lnTo>
                  <a:lnTo>
                    <a:pt x="609774" y="595010"/>
                  </a:lnTo>
                  <a:lnTo>
                    <a:pt x="575477" y="624473"/>
                  </a:lnTo>
                  <a:lnTo>
                    <a:pt x="537496" y="649510"/>
                  </a:lnTo>
                  <a:lnTo>
                    <a:pt x="496258" y="669708"/>
                  </a:lnTo>
                  <a:lnTo>
                    <a:pt x="452187" y="684650"/>
                  </a:lnTo>
                  <a:lnTo>
                    <a:pt x="405709" y="693920"/>
                  </a:lnTo>
                  <a:lnTo>
                    <a:pt x="357250" y="697102"/>
                  </a:lnTo>
                  <a:lnTo>
                    <a:pt x="308762" y="693920"/>
                  </a:lnTo>
                  <a:lnTo>
                    <a:pt x="262260" y="684650"/>
                  </a:lnTo>
                  <a:lnTo>
                    <a:pt x="218170" y="669708"/>
                  </a:lnTo>
                  <a:lnTo>
                    <a:pt x="176915" y="649510"/>
                  </a:lnTo>
                  <a:lnTo>
                    <a:pt x="138922" y="624473"/>
                  </a:lnTo>
                  <a:lnTo>
                    <a:pt x="104616" y="595010"/>
                  </a:lnTo>
                  <a:lnTo>
                    <a:pt x="74421" y="561540"/>
                  </a:lnTo>
                  <a:lnTo>
                    <a:pt x="48763" y="524477"/>
                  </a:lnTo>
                  <a:lnTo>
                    <a:pt x="28066" y="484237"/>
                  </a:lnTo>
                  <a:lnTo>
                    <a:pt x="12757" y="441236"/>
                  </a:lnTo>
                  <a:lnTo>
                    <a:pt x="3260" y="395890"/>
                  </a:lnTo>
                  <a:lnTo>
                    <a:pt x="0" y="34861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998214" y="2417775"/>
            <a:ext cx="582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000000"/>
                </a:solidFill>
              </a:rPr>
              <a:t>Rp</a:t>
            </a:r>
            <a:endParaRPr sz="4000"/>
          </a:p>
        </p:txBody>
      </p:sp>
      <p:sp>
        <p:nvSpPr>
          <p:cNvPr id="18" name="object 18"/>
          <p:cNvSpPr/>
          <p:nvPr/>
        </p:nvSpPr>
        <p:spPr>
          <a:xfrm>
            <a:off x="6317615" y="2217552"/>
            <a:ext cx="2542920" cy="2037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58028" y="131063"/>
              <a:ext cx="2013203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18603" y="131063"/>
              <a:ext cx="1682496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49996" y="131063"/>
              <a:ext cx="999744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0243" y="131063"/>
              <a:ext cx="755903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99201" y="221361"/>
            <a:ext cx="34944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Investasi </a:t>
            </a:r>
            <a:r>
              <a:rPr dirty="0"/>
              <a:t>Saham</a:t>
            </a:r>
            <a:r>
              <a:rPr spc="-100" dirty="0"/>
              <a:t> </a:t>
            </a:r>
            <a:r>
              <a:rPr dirty="0"/>
              <a:t>itu..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27050" y="1136650"/>
          <a:ext cx="7410450" cy="435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2514600"/>
                <a:gridCol w="3048000"/>
              </a:tblGrid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Karena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Sehingga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2118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Mudah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827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Banyak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perusahaan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sekuritas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manajer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Investasi yang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dapat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memberi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rekomendasi  investasi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ada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online 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trading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878840" indent="-287020" algn="just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-"/>
                        <a:tabLst>
                          <a:tab pos="37909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TIDAK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memerlukan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pengetahuan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yang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mendalam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42164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TIDAK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Sulit untuk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melakukan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pemantauan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344170" indent="-287020">
                        <a:lnSpc>
                          <a:spcPct val="100000"/>
                        </a:lnSpc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TIDAK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perlu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pemahaman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yang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kuat atas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teknologi.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25" dirty="0">
                          <a:latin typeface="Calibri"/>
                          <a:cs typeface="Calibri"/>
                        </a:rPr>
                        <a:t>Terjangkau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038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Mulai dari Rp100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ribu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setiap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bulan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333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TIDAK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membutuhkan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modal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yang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besar.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Mengun-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tungkan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1454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Investasi secara berkala  dengan orientasi jangka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panjang.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50"/>
                        </a:spcBef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Investasi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 pasar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modal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BUKAN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judi.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229870" indent="-287020">
                        <a:lnSpc>
                          <a:spcPct val="100000"/>
                        </a:lnSpc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TIDAK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memiliki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risiko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yang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tinggi.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184563" y="1205297"/>
            <a:ext cx="1333549" cy="1985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71343" y="131063"/>
              <a:ext cx="1173480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95244" y="131063"/>
              <a:ext cx="2638044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93792" y="131063"/>
              <a:ext cx="1293876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6564" y="131063"/>
              <a:ext cx="1682495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67955" y="131063"/>
              <a:ext cx="1511807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0267" y="131063"/>
              <a:ext cx="1136903" cy="659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37676" y="131063"/>
              <a:ext cx="728472" cy="659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11882" y="221361"/>
            <a:ext cx="6681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Beli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Motor Tiger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atau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Saham 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Astra</a:t>
            </a:r>
            <a:r>
              <a:rPr sz="32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nya?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46411" y="620643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44295" y="1150696"/>
            <a:ext cx="31984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3080" algn="l"/>
              </a:tabLst>
            </a:pPr>
            <a:r>
              <a:rPr sz="4800" spc="-5" dirty="0">
                <a:solidFill>
                  <a:srgbClr val="000000"/>
                </a:solidFill>
                <a:latin typeface="Leelawadee"/>
                <a:cs typeface="Leelawadee"/>
              </a:rPr>
              <a:t>199</a:t>
            </a:r>
            <a:r>
              <a:rPr sz="4800" dirty="0">
                <a:solidFill>
                  <a:srgbClr val="000000"/>
                </a:solidFill>
                <a:latin typeface="Leelawadee"/>
                <a:cs typeface="Leelawadee"/>
              </a:rPr>
              <a:t>3	</a:t>
            </a:r>
            <a:r>
              <a:rPr sz="4800" spc="-5" dirty="0">
                <a:latin typeface="Leelawadee"/>
                <a:cs typeface="Leelawadee"/>
              </a:rPr>
              <a:t>1993</a:t>
            </a:r>
            <a:endParaRPr sz="4800">
              <a:latin typeface="Leelawadee"/>
              <a:cs typeface="Leelawade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2103" y="2154173"/>
            <a:ext cx="3482340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5145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Leelawadee"/>
                <a:cs typeface="Leelawadee"/>
              </a:rPr>
              <a:t>5.045 </a:t>
            </a:r>
            <a:r>
              <a:rPr sz="1800" b="1" spc="-10" dirty="0">
                <a:latin typeface="Leelawadee"/>
                <a:cs typeface="Leelawadee"/>
              </a:rPr>
              <a:t>lembar  </a:t>
            </a:r>
            <a:r>
              <a:rPr sz="1800" b="1" dirty="0">
                <a:latin typeface="Leelawadee"/>
                <a:cs typeface="Leelawadee"/>
              </a:rPr>
              <a:t>saham </a:t>
            </a:r>
            <a:r>
              <a:rPr sz="1800" b="1" spc="-5" dirty="0">
                <a:solidFill>
                  <a:srgbClr val="001F5F"/>
                </a:solidFill>
                <a:latin typeface="Leelawadee"/>
                <a:cs typeface="Leelawadee"/>
              </a:rPr>
              <a:t>ASII </a:t>
            </a:r>
            <a:r>
              <a:rPr sz="1800" b="1" spc="-5" dirty="0">
                <a:latin typeface="Leelawadee"/>
                <a:cs typeface="Leelawadee"/>
              </a:rPr>
              <a:t> </a:t>
            </a:r>
            <a:r>
              <a:rPr sz="1800" b="1" dirty="0">
                <a:latin typeface="Leelawadee"/>
                <a:cs typeface="Leelawadee"/>
              </a:rPr>
              <a:t>R</a:t>
            </a:r>
            <a:r>
              <a:rPr sz="1800" b="1" spc="-5" dirty="0">
                <a:latin typeface="Leelawadee"/>
                <a:cs typeface="Leelawadee"/>
              </a:rPr>
              <a:t>p</a:t>
            </a:r>
            <a:r>
              <a:rPr sz="1800" b="1" spc="-5" dirty="0">
                <a:solidFill>
                  <a:srgbClr val="001F5F"/>
                </a:solidFill>
                <a:latin typeface="Leelawadee"/>
                <a:cs typeface="Leelawadee"/>
              </a:rPr>
              <a:t>1.54</a:t>
            </a:r>
            <a:r>
              <a:rPr sz="1800" b="1" spc="-10" dirty="0">
                <a:solidFill>
                  <a:srgbClr val="001F5F"/>
                </a:solidFill>
                <a:latin typeface="Leelawadee"/>
                <a:cs typeface="Leelawadee"/>
              </a:rPr>
              <a:t>6</a:t>
            </a:r>
            <a:r>
              <a:rPr sz="1800" b="1" spc="5" dirty="0">
                <a:latin typeface="Leelawadee"/>
                <a:cs typeface="Leelawadee"/>
              </a:rPr>
              <a:t>/</a:t>
            </a:r>
            <a:r>
              <a:rPr sz="1800" b="1" dirty="0">
                <a:latin typeface="Leelawadee"/>
                <a:cs typeface="Leelawadee"/>
              </a:rPr>
              <a:t>saham</a:t>
            </a:r>
            <a:endParaRPr sz="1800">
              <a:latin typeface="Leelawadee"/>
              <a:cs typeface="Leelawade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Leelawadee"/>
              <a:cs typeface="Leelawadee"/>
            </a:endParaRPr>
          </a:p>
          <a:p>
            <a:pPr marL="12700">
              <a:lnSpc>
                <a:spcPct val="100000"/>
              </a:lnSpc>
              <a:tabLst>
                <a:tab pos="1795145" algn="l"/>
              </a:tabLst>
            </a:pPr>
            <a:r>
              <a:rPr sz="3600" spc="-5" dirty="0">
                <a:latin typeface="Leelawadee"/>
                <a:cs typeface="Leelawadee"/>
              </a:rPr>
              <a:t>Rp7,8jt	</a:t>
            </a:r>
            <a:r>
              <a:rPr sz="3600" spc="-10" dirty="0">
                <a:solidFill>
                  <a:srgbClr val="C00000"/>
                </a:solidFill>
                <a:latin typeface="Leelawadee"/>
                <a:cs typeface="Leelawadee"/>
              </a:rPr>
              <a:t>Rp7,8jt</a:t>
            </a:r>
            <a:endParaRPr sz="3600">
              <a:latin typeface="Leelawadee"/>
              <a:cs typeface="Leelawade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0601" y="1871472"/>
            <a:ext cx="2423795" cy="15614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874889" y="2390089"/>
            <a:ext cx="4697095" cy="3159760"/>
            <a:chOff x="4874889" y="2390089"/>
            <a:chExt cx="4697095" cy="3159760"/>
          </a:xfrm>
        </p:grpSpPr>
        <p:sp>
          <p:nvSpPr>
            <p:cNvPr id="17" name="object 17"/>
            <p:cNvSpPr/>
            <p:nvPr/>
          </p:nvSpPr>
          <p:spPr>
            <a:xfrm>
              <a:off x="4874889" y="2390089"/>
              <a:ext cx="1554870" cy="19069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01232" y="3265297"/>
              <a:ext cx="3270758" cy="228434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54195" y="4388307"/>
            <a:ext cx="1705610" cy="1471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 marR="74930" indent="351790" algn="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Leelawadee"/>
                <a:cs typeface="Leelawadee"/>
              </a:rPr>
              <a:t>5.045</a:t>
            </a:r>
            <a:r>
              <a:rPr sz="1600" b="1" spc="-75" dirty="0">
                <a:latin typeface="Leelawadee"/>
                <a:cs typeface="Leelawadee"/>
              </a:rPr>
              <a:t> </a:t>
            </a:r>
            <a:r>
              <a:rPr sz="1600" b="1" spc="-10" dirty="0">
                <a:latin typeface="Leelawadee"/>
                <a:cs typeface="Leelawadee"/>
              </a:rPr>
              <a:t>lembar  </a:t>
            </a:r>
            <a:r>
              <a:rPr sz="1600" b="1" spc="-5" dirty="0">
                <a:latin typeface="Leelawadee"/>
                <a:cs typeface="Leelawadee"/>
              </a:rPr>
              <a:t>saham</a:t>
            </a:r>
            <a:r>
              <a:rPr sz="1600" b="1" spc="-95" dirty="0">
                <a:latin typeface="Leelawadee"/>
                <a:cs typeface="Leelawadee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Leelawadee"/>
                <a:cs typeface="Leelawadee"/>
              </a:rPr>
              <a:t>ASII  </a:t>
            </a:r>
            <a:r>
              <a:rPr sz="1600" b="1" spc="-5" dirty="0">
                <a:latin typeface="Leelawadee"/>
                <a:cs typeface="Leelawadee"/>
              </a:rPr>
              <a:t>R</a:t>
            </a:r>
            <a:r>
              <a:rPr sz="1600" b="1" spc="-10" dirty="0">
                <a:latin typeface="Leelawadee"/>
                <a:cs typeface="Leelawadee"/>
              </a:rPr>
              <a:t>p</a:t>
            </a:r>
            <a:r>
              <a:rPr sz="1600" b="1" spc="-5" dirty="0">
                <a:solidFill>
                  <a:srgbClr val="001F5F"/>
                </a:solidFill>
                <a:latin typeface="Leelawadee"/>
                <a:cs typeface="Leelawadee"/>
              </a:rPr>
              <a:t>66.15</a:t>
            </a:r>
            <a:r>
              <a:rPr sz="1600" b="1" spc="5" dirty="0">
                <a:solidFill>
                  <a:srgbClr val="001F5F"/>
                </a:solidFill>
                <a:latin typeface="Leelawadee"/>
                <a:cs typeface="Leelawadee"/>
              </a:rPr>
              <a:t>0</a:t>
            </a:r>
            <a:r>
              <a:rPr sz="1600" b="1" spc="-5" dirty="0">
                <a:latin typeface="Leelawadee"/>
                <a:cs typeface="Leelawadee"/>
              </a:rPr>
              <a:t>/sa</a:t>
            </a:r>
            <a:r>
              <a:rPr sz="1600" b="1" spc="-10" dirty="0">
                <a:latin typeface="Leelawadee"/>
                <a:cs typeface="Leelawadee"/>
              </a:rPr>
              <a:t>ham</a:t>
            </a:r>
            <a:endParaRPr sz="1600">
              <a:latin typeface="Leelawadee"/>
              <a:cs typeface="Leelawadee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3600" b="1" spc="-5" dirty="0">
                <a:solidFill>
                  <a:srgbClr val="C00000"/>
                </a:solidFill>
                <a:latin typeface="Leelawadee"/>
                <a:cs typeface="Leelawadee"/>
              </a:rPr>
              <a:t>Rp340jt</a:t>
            </a:r>
            <a:endParaRPr sz="3600">
              <a:latin typeface="Leelawadee"/>
              <a:cs typeface="Leelawadee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538973" y="1762745"/>
            <a:ext cx="1614170" cy="153733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R="78740" algn="r">
              <a:lnSpc>
                <a:spcPct val="100000"/>
              </a:lnSpc>
              <a:spcBef>
                <a:spcPts val="285"/>
              </a:spcBef>
            </a:pPr>
            <a:r>
              <a:rPr sz="1600" b="1" spc="20" dirty="0">
                <a:latin typeface="Tahoma"/>
                <a:cs typeface="Tahoma"/>
              </a:rPr>
              <a:t>428%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35" dirty="0">
                <a:latin typeface="Tahoma"/>
                <a:cs typeface="Tahoma"/>
              </a:rPr>
              <a:t>growth</a:t>
            </a:r>
            <a:endParaRPr sz="1600">
              <a:latin typeface="Tahoma"/>
              <a:cs typeface="Tahoma"/>
            </a:endParaRPr>
          </a:p>
          <a:p>
            <a:pPr marR="76200" algn="r">
              <a:lnSpc>
                <a:spcPct val="100000"/>
              </a:lnSpc>
              <a:spcBef>
                <a:spcPts val="190"/>
              </a:spcBef>
            </a:pPr>
            <a:r>
              <a:rPr sz="1600" b="1" spc="-5" dirty="0">
                <a:latin typeface="Leelawadee"/>
                <a:cs typeface="Leelawadee"/>
              </a:rPr>
              <a:t>18</a:t>
            </a:r>
            <a:r>
              <a:rPr sz="1600" b="1" spc="-80" dirty="0">
                <a:latin typeface="Leelawadee"/>
                <a:cs typeface="Leelawadee"/>
              </a:rPr>
              <a:t> </a:t>
            </a:r>
            <a:r>
              <a:rPr sz="1600" b="1" spc="45" dirty="0">
                <a:latin typeface="Tahoma"/>
                <a:cs typeface="Tahoma"/>
              </a:rPr>
              <a:t>tahun</a:t>
            </a:r>
            <a:endParaRPr sz="1600">
              <a:latin typeface="Tahoma"/>
              <a:cs typeface="Tahoma"/>
            </a:endParaRPr>
          </a:p>
          <a:p>
            <a:pPr marR="77470" algn="r">
              <a:lnSpc>
                <a:spcPts val="1880"/>
              </a:lnSpc>
              <a:spcBef>
                <a:spcPts val="90"/>
              </a:spcBef>
            </a:pPr>
            <a:r>
              <a:rPr sz="1600" b="1" spc="-5" dirty="0">
                <a:latin typeface="Leelawadee"/>
                <a:cs typeface="Leelawadee"/>
              </a:rPr>
              <a:t>24% </a:t>
            </a:r>
            <a:r>
              <a:rPr sz="1600" b="1" spc="45" dirty="0">
                <a:latin typeface="Tahoma"/>
                <a:cs typeface="Tahoma"/>
              </a:rPr>
              <a:t>per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45" dirty="0">
                <a:latin typeface="Tahoma"/>
                <a:cs typeface="Tahoma"/>
              </a:rPr>
              <a:t>tahun</a:t>
            </a:r>
            <a:endParaRPr sz="1600">
              <a:latin typeface="Tahoma"/>
              <a:cs typeface="Tahoma"/>
            </a:endParaRPr>
          </a:p>
          <a:p>
            <a:pPr marL="198755">
              <a:lnSpc>
                <a:spcPts val="5720"/>
              </a:lnSpc>
            </a:pPr>
            <a:r>
              <a:rPr sz="4800" b="1" spc="-5" dirty="0">
                <a:solidFill>
                  <a:srgbClr val="C00000"/>
                </a:solidFill>
                <a:latin typeface="Leelawadee"/>
                <a:cs typeface="Leelawadee"/>
              </a:rPr>
              <a:t>2011</a:t>
            </a:r>
            <a:endParaRPr sz="4800">
              <a:latin typeface="Leelawadee"/>
              <a:cs typeface="Leelawad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8669" y="5393105"/>
            <a:ext cx="1268717" cy="1236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86000" y="1991360"/>
          <a:ext cx="5584825" cy="2199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475"/>
                <a:gridCol w="5086350"/>
              </a:tblGrid>
              <a:tr h="45720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5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Investasi </a:t>
                      </a:r>
                      <a:r>
                        <a:rPr sz="2400" b="1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2400" b="1" spc="-10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Pasar </a:t>
                      </a:r>
                      <a:r>
                        <a:rPr sz="2400" b="1" spc="-5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Modal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Efek </a:t>
                      </a:r>
                      <a:r>
                        <a:rPr sz="2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Mekanisme </a:t>
                      </a:r>
                      <a:r>
                        <a:rPr sz="2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Perdagangan</a:t>
                      </a:r>
                      <a:r>
                        <a:rPr sz="24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Saham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Struktur </a:t>
                      </a:r>
                      <a:r>
                        <a:rPr sz="2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Pasar </a:t>
                      </a:r>
                      <a:r>
                        <a:rPr sz="2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Modal</a:t>
                      </a:r>
                      <a:r>
                        <a:rPr sz="24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Indonesia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Acuan </a:t>
                      </a:r>
                      <a:r>
                        <a:rPr sz="2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Kepemilikan Sekuritas</a:t>
                      </a:r>
                      <a:r>
                        <a:rPr sz="24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(AKSes)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9098"/>
            <a:ext cx="1257300" cy="684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385274" y="922019"/>
            <a:ext cx="4421505" cy="582295"/>
            <a:chOff x="2385274" y="922019"/>
            <a:chExt cx="4421505" cy="582295"/>
          </a:xfrm>
        </p:grpSpPr>
        <p:sp>
          <p:nvSpPr>
            <p:cNvPr id="6" name="object 6"/>
            <p:cNvSpPr/>
            <p:nvPr/>
          </p:nvSpPr>
          <p:spPr>
            <a:xfrm>
              <a:off x="2385274" y="1123715"/>
              <a:ext cx="1157802" cy="2842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89375" y="922019"/>
              <a:ext cx="1275588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3295" y="922019"/>
              <a:ext cx="2532888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4994" y="1001013"/>
            <a:ext cx="4198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Sekolah </a:t>
            </a:r>
            <a:r>
              <a:rPr sz="2800" spc="-15" dirty="0"/>
              <a:t>Pasar </a:t>
            </a:r>
            <a:r>
              <a:rPr sz="2800" spc="-10" dirty="0"/>
              <a:t>Modal </a:t>
            </a:r>
            <a:r>
              <a:rPr sz="2800" spc="-15" dirty="0"/>
              <a:t>Level</a:t>
            </a:r>
            <a:r>
              <a:rPr sz="2800" spc="85" dirty="0"/>
              <a:t> </a:t>
            </a:r>
            <a:r>
              <a:rPr sz="2800" spc="-5" dirty="0"/>
              <a:t>1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62000"/>
            <a:chOff x="2057400" y="1523"/>
            <a:chExt cx="7848600" cy="76200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31591" y="102108"/>
              <a:ext cx="3160776" cy="6614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59552" y="102108"/>
              <a:ext cx="1825752" cy="6614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57059" y="102108"/>
              <a:ext cx="2609088" cy="6614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692266" y="4006722"/>
            <a:ext cx="2484627" cy="14799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72129" y="203149"/>
            <a:ext cx="6219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Leelawadee"/>
                <a:cs typeface="Leelawadee"/>
              </a:rPr>
              <a:t>Pertumbuhan Saham </a:t>
            </a:r>
            <a:r>
              <a:rPr spc="-5" dirty="0">
                <a:latin typeface="Leelawadee"/>
                <a:cs typeface="Leelawadee"/>
              </a:rPr>
              <a:t>Unilever</a:t>
            </a:r>
            <a:r>
              <a:rPr spc="-80" dirty="0">
                <a:latin typeface="Leelawadee"/>
                <a:cs typeface="Leelawadee"/>
              </a:rPr>
              <a:t> </a:t>
            </a:r>
            <a:r>
              <a:rPr spc="-5" dirty="0">
                <a:latin typeface="Leelawadee"/>
                <a:cs typeface="Leelawadee"/>
              </a:rPr>
              <a:t>*)</a:t>
            </a:r>
          </a:p>
        </p:txBody>
      </p:sp>
      <p:sp>
        <p:nvSpPr>
          <p:cNvPr id="9" name="object 9"/>
          <p:cNvSpPr/>
          <p:nvPr/>
        </p:nvSpPr>
        <p:spPr>
          <a:xfrm>
            <a:off x="381000" y="2001266"/>
            <a:ext cx="3676269" cy="2408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8314" y="4390135"/>
            <a:ext cx="3061970" cy="1558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1668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9,2jt </a:t>
            </a:r>
            <a:r>
              <a:rPr sz="1600" b="1" spc="-5" dirty="0">
                <a:latin typeface="Calibri"/>
                <a:cs typeface="Calibri"/>
              </a:rPr>
              <a:t>lembar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saham  </a:t>
            </a:r>
            <a:r>
              <a:rPr sz="1600" b="1" spc="-15" dirty="0">
                <a:latin typeface="Calibri"/>
                <a:cs typeface="Calibri"/>
              </a:rPr>
              <a:t>Harga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@Rp30,-</a:t>
            </a:r>
            <a:endParaRPr sz="1600">
              <a:latin typeface="Calibri"/>
              <a:cs typeface="Calibri"/>
            </a:endParaRPr>
          </a:p>
          <a:p>
            <a:pPr marL="12700" marR="734695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Rp </a:t>
            </a:r>
            <a:r>
              <a:rPr sz="1600" b="1" spc="-10" dirty="0">
                <a:latin typeface="Calibri"/>
                <a:cs typeface="Calibri"/>
              </a:rPr>
              <a:t>29,21milyar </a:t>
            </a:r>
            <a:r>
              <a:rPr sz="1600" b="1" spc="-5" dirty="0">
                <a:latin typeface="Calibri"/>
                <a:cs typeface="Calibri"/>
              </a:rPr>
              <a:t>(kapitalisasi  pasar)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A32700"/>
                </a:solidFill>
                <a:latin typeface="Leelawadee"/>
                <a:cs typeface="Leelawadee"/>
              </a:rPr>
              <a:t>*) </a:t>
            </a:r>
            <a:r>
              <a:rPr sz="1400" spc="-5" dirty="0">
                <a:solidFill>
                  <a:srgbClr val="A32700"/>
                </a:solidFill>
                <a:latin typeface="Leelawadee"/>
                <a:cs typeface="Leelawadee"/>
              </a:rPr>
              <a:t>adjusted </a:t>
            </a:r>
            <a:r>
              <a:rPr sz="1400" dirty="0">
                <a:solidFill>
                  <a:srgbClr val="A32700"/>
                </a:solidFill>
                <a:latin typeface="Leelawadee"/>
                <a:cs typeface="Leelawadee"/>
              </a:rPr>
              <a:t>for </a:t>
            </a:r>
            <a:r>
              <a:rPr sz="1400" spc="-5" dirty="0">
                <a:solidFill>
                  <a:srgbClr val="A32700"/>
                </a:solidFill>
                <a:latin typeface="Leelawadee"/>
                <a:cs typeface="Leelawadee"/>
              </a:rPr>
              <a:t>stock </a:t>
            </a:r>
            <a:r>
              <a:rPr sz="1400" dirty="0">
                <a:solidFill>
                  <a:srgbClr val="A32700"/>
                </a:solidFill>
                <a:latin typeface="Leelawadee"/>
                <a:cs typeface="Leelawadee"/>
              </a:rPr>
              <a:t>splits &amp;</a:t>
            </a:r>
            <a:r>
              <a:rPr sz="1400" spc="-50" dirty="0">
                <a:solidFill>
                  <a:srgbClr val="A32700"/>
                </a:solidFill>
                <a:latin typeface="Leelawadee"/>
                <a:cs typeface="Leelawadee"/>
              </a:rPr>
              <a:t> </a:t>
            </a:r>
            <a:r>
              <a:rPr sz="1400" dirty="0">
                <a:solidFill>
                  <a:srgbClr val="A32700"/>
                </a:solidFill>
                <a:latin typeface="Leelawadee"/>
                <a:cs typeface="Leelawadee"/>
              </a:rPr>
              <a:t>dividends</a:t>
            </a:r>
            <a:endParaRPr sz="1400">
              <a:latin typeface="Leelawadee"/>
              <a:cs typeface="Leelawade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64150" y="2357501"/>
            <a:ext cx="1177159" cy="1251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00" baseline="-3600" dirty="0"/>
              <a:t>201</a:t>
            </a:r>
            <a:r>
              <a:rPr sz="8100" spc="112" baseline="-3600" dirty="0"/>
              <a:t>5</a:t>
            </a:r>
            <a:r>
              <a:rPr sz="1800" spc="-5" dirty="0"/>
              <a:t>1</a:t>
            </a:r>
            <a:r>
              <a:rPr sz="1800" dirty="0"/>
              <a:t>8 Sept</a:t>
            </a:r>
            <a:endParaRPr sz="1800"/>
          </a:p>
          <a:p>
            <a:pPr marL="1435100" marR="396240">
              <a:lnSpc>
                <a:spcPct val="100000"/>
              </a:lnSpc>
              <a:spcBef>
                <a:spcPts val="1930"/>
              </a:spcBef>
            </a:pPr>
            <a:r>
              <a:rPr dirty="0">
                <a:latin typeface="Calibri"/>
                <a:cs typeface="Calibri"/>
              </a:rPr>
              <a:t>7,63miliar lembar</a:t>
            </a:r>
            <a:r>
              <a:rPr spc="-1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saham  </a:t>
            </a:r>
            <a:r>
              <a:rPr spc="-15" dirty="0">
                <a:latin typeface="Calibri"/>
                <a:cs typeface="Calibri"/>
              </a:rPr>
              <a:t>Harga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@Rp37.000,-</a:t>
            </a:r>
          </a:p>
          <a:p>
            <a:pPr marL="14351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latin typeface="Calibri"/>
                <a:cs typeface="Calibri"/>
              </a:rPr>
              <a:t>Rp 282,31trilliun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(kapitalisasi</a:t>
            </a:r>
          </a:p>
          <a:p>
            <a:pPr marL="143510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pasar)</a:t>
            </a:r>
          </a:p>
          <a:p>
            <a:pPr>
              <a:lnSpc>
                <a:spcPct val="100000"/>
              </a:lnSpc>
            </a:pPr>
            <a:endParaRPr spc="-5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pc="-5" dirty="0">
              <a:latin typeface="Calibri"/>
              <a:cs typeface="Calibri"/>
            </a:endParaRPr>
          </a:p>
          <a:p>
            <a:pPr marL="720725" marR="1654175" indent="34925">
              <a:lnSpc>
                <a:spcPct val="100899"/>
              </a:lnSpc>
              <a:spcBef>
                <a:spcPts val="1115"/>
              </a:spcBef>
            </a:pPr>
            <a:r>
              <a:rPr sz="2000" spc="-5" dirty="0">
                <a:latin typeface="Calibri"/>
                <a:cs typeface="Calibri"/>
              </a:rPr>
              <a:t>Dalam </a:t>
            </a:r>
            <a:r>
              <a:rPr sz="2800" spc="-5" dirty="0">
                <a:latin typeface="Calibri"/>
                <a:cs typeface="Calibri"/>
              </a:rPr>
              <a:t>19</a:t>
            </a:r>
            <a:r>
              <a:rPr sz="2800" spc="-2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tahun  </a:t>
            </a:r>
            <a:r>
              <a:rPr sz="2000" dirty="0">
                <a:latin typeface="Calibri"/>
                <a:cs typeface="Calibri"/>
              </a:rPr>
              <a:t>naik </a:t>
            </a:r>
            <a:r>
              <a:rPr sz="2800" spc="-10" dirty="0">
                <a:latin typeface="Calibri"/>
                <a:cs typeface="Calibri"/>
              </a:rPr>
              <a:t>1300x  </a:t>
            </a:r>
            <a:r>
              <a:rPr sz="2800" spc="-5" dirty="0">
                <a:solidFill>
                  <a:srgbClr val="C00000"/>
                </a:solidFill>
              </a:rPr>
              <a:t>104</a:t>
            </a:r>
            <a:r>
              <a:rPr sz="2000" spc="-5" dirty="0"/>
              <a:t>%</a:t>
            </a:r>
            <a:r>
              <a:rPr sz="2000" spc="-55" dirty="0"/>
              <a:t> </a:t>
            </a:r>
            <a:r>
              <a:rPr sz="2000" spc="20" dirty="0"/>
              <a:t>CAGR</a:t>
            </a:r>
            <a:r>
              <a:rPr sz="2000" spc="20" dirty="0">
                <a:latin typeface="Tahoma"/>
                <a:cs typeface="Tahoma"/>
              </a:rPr>
              <a:t>!!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7730" y="1005332"/>
            <a:ext cx="2783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00" b="1" baseline="-2057" dirty="0">
                <a:latin typeface="Leelawadee"/>
                <a:cs typeface="Leelawadee"/>
              </a:rPr>
              <a:t>1982</a:t>
            </a:r>
            <a:r>
              <a:rPr sz="8100" b="1" spc="-1372" baseline="-2057" dirty="0">
                <a:latin typeface="Leelawadee"/>
                <a:cs typeface="Leelawadee"/>
              </a:rPr>
              <a:t> </a:t>
            </a:r>
            <a:r>
              <a:rPr sz="1800" b="1" spc="-5" dirty="0">
                <a:latin typeface="Leelawadee"/>
                <a:cs typeface="Leelawadee"/>
              </a:rPr>
              <a:t>IPO UNVR</a:t>
            </a:r>
            <a:endParaRPr sz="1800">
              <a:latin typeface="Leelawadee"/>
              <a:cs typeface="Leelawade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36085"/>
            <a:ext cx="9906000" cy="3122295"/>
            <a:chOff x="0" y="3736085"/>
            <a:chExt cx="9906000" cy="3122295"/>
          </a:xfrm>
        </p:grpSpPr>
        <p:sp>
          <p:nvSpPr>
            <p:cNvPr id="3" name="object 3"/>
            <p:cNvSpPr/>
            <p:nvPr/>
          </p:nvSpPr>
          <p:spPr>
            <a:xfrm>
              <a:off x="4142232" y="3736085"/>
              <a:ext cx="1076325" cy="1843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66028" y="5379211"/>
              <a:ext cx="1038860" cy="280670"/>
            </a:xfrm>
            <a:custGeom>
              <a:avLst/>
              <a:gdLst/>
              <a:ahLst/>
              <a:cxnLst/>
              <a:rect l="l" t="t" r="r" b="b"/>
              <a:pathLst>
                <a:path w="1038859" h="280670">
                  <a:moveTo>
                    <a:pt x="898525" y="0"/>
                  </a:moveTo>
                  <a:lnTo>
                    <a:pt x="898525" y="69976"/>
                  </a:lnTo>
                  <a:lnTo>
                    <a:pt x="0" y="69976"/>
                  </a:lnTo>
                  <a:lnTo>
                    <a:pt x="0" y="210045"/>
                  </a:lnTo>
                  <a:lnTo>
                    <a:pt x="898525" y="210045"/>
                  </a:lnTo>
                  <a:lnTo>
                    <a:pt x="898525" y="280060"/>
                  </a:lnTo>
                  <a:lnTo>
                    <a:pt x="1038478" y="139953"/>
                  </a:lnTo>
                  <a:lnTo>
                    <a:pt x="89852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6028" y="5379211"/>
              <a:ext cx="1038860" cy="280670"/>
            </a:xfrm>
            <a:custGeom>
              <a:avLst/>
              <a:gdLst/>
              <a:ahLst/>
              <a:cxnLst/>
              <a:rect l="l" t="t" r="r" b="b"/>
              <a:pathLst>
                <a:path w="1038859" h="280670">
                  <a:moveTo>
                    <a:pt x="0" y="69976"/>
                  </a:moveTo>
                  <a:lnTo>
                    <a:pt x="898525" y="69976"/>
                  </a:lnTo>
                  <a:lnTo>
                    <a:pt x="898525" y="0"/>
                  </a:lnTo>
                  <a:lnTo>
                    <a:pt x="1038478" y="139953"/>
                  </a:lnTo>
                  <a:lnTo>
                    <a:pt x="898525" y="280060"/>
                  </a:lnTo>
                  <a:lnTo>
                    <a:pt x="898525" y="210045"/>
                  </a:lnTo>
                  <a:lnTo>
                    <a:pt x="0" y="210045"/>
                  </a:lnTo>
                  <a:lnTo>
                    <a:pt x="0" y="6997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7" name="object 7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00472" y="131063"/>
              <a:ext cx="1778507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7876" y="131063"/>
              <a:ext cx="1505712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80959" y="131063"/>
              <a:ext cx="1885188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541645" y="221361"/>
            <a:ext cx="3750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Konsep </a:t>
            </a:r>
            <a:r>
              <a:rPr spc="-5" dirty="0"/>
              <a:t>Dasar</a:t>
            </a:r>
            <a:r>
              <a:rPr spc="-90" dirty="0"/>
              <a:t> </a:t>
            </a:r>
            <a:r>
              <a:rPr spc="-10" dirty="0"/>
              <a:t>Obligasi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46411" y="43942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5947" y="1348181"/>
            <a:ext cx="2633980" cy="4142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spc="-15" dirty="0">
                <a:latin typeface="Calibri"/>
                <a:cs typeface="Calibri"/>
              </a:rPr>
              <a:t>surat </a:t>
            </a:r>
            <a:r>
              <a:rPr sz="2000" b="1" spc="-5" dirty="0">
                <a:latin typeface="Calibri"/>
                <a:cs typeface="Calibri"/>
              </a:rPr>
              <a:t>utang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jangka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menengah-panjang.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Dapat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dipindahtangankan.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Berisi janji untuk  </a:t>
            </a:r>
            <a:r>
              <a:rPr sz="2000" spc="-10" dirty="0">
                <a:latin typeface="Calibri"/>
                <a:cs typeface="Calibri"/>
              </a:rPr>
              <a:t>membayar </a:t>
            </a:r>
            <a:r>
              <a:rPr sz="2000" b="1" dirty="0">
                <a:latin typeface="Calibri"/>
                <a:cs typeface="Calibri"/>
              </a:rPr>
              <a:t>imbalan  berupa </a:t>
            </a:r>
            <a:r>
              <a:rPr sz="2000" b="1" spc="-5" dirty="0">
                <a:latin typeface="Calibri"/>
                <a:cs typeface="Calibri"/>
              </a:rPr>
              <a:t>bunga </a:t>
            </a:r>
            <a:r>
              <a:rPr sz="2000" b="1" dirty="0">
                <a:latin typeface="Calibri"/>
                <a:cs typeface="Calibri"/>
              </a:rPr>
              <a:t>pada  periode </a:t>
            </a:r>
            <a:r>
              <a:rPr sz="2000" b="1" spc="-15" dirty="0">
                <a:latin typeface="Calibri"/>
                <a:cs typeface="Calibri"/>
              </a:rPr>
              <a:t>tertentu </a:t>
            </a:r>
            <a:r>
              <a:rPr sz="2000" spc="-5" dirty="0">
                <a:latin typeface="Calibri"/>
                <a:cs typeface="Calibri"/>
              </a:rPr>
              <a:t>dan  melunasi </a:t>
            </a:r>
            <a:r>
              <a:rPr sz="2000" spc="-15" dirty="0">
                <a:latin typeface="Calibri"/>
                <a:cs typeface="Calibri"/>
              </a:rPr>
              <a:t>pokok </a:t>
            </a:r>
            <a:r>
              <a:rPr sz="2000" spc="-5" dirty="0">
                <a:latin typeface="Calibri"/>
                <a:cs typeface="Calibri"/>
              </a:rPr>
              <a:t>utang  </a:t>
            </a:r>
            <a:r>
              <a:rPr sz="2000" dirty="0">
                <a:latin typeface="Calibri"/>
                <a:cs typeface="Calibri"/>
              </a:rPr>
              <a:t>pada </a:t>
            </a:r>
            <a:r>
              <a:rPr sz="2000" spc="-10" dirty="0">
                <a:latin typeface="Calibri"/>
                <a:cs typeface="Calibri"/>
              </a:rPr>
              <a:t>waktu yang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telah  ditentukan kepada  </a:t>
            </a:r>
            <a:r>
              <a:rPr sz="2000" spc="-5" dirty="0">
                <a:latin typeface="Calibri"/>
                <a:cs typeface="Calibri"/>
              </a:rPr>
              <a:t>pihak pembeli </a:t>
            </a:r>
            <a:r>
              <a:rPr sz="2000" spc="-10" dirty="0">
                <a:latin typeface="Calibri"/>
                <a:cs typeface="Calibri"/>
              </a:rPr>
              <a:t>obligasi  tersebut.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53328" y="4226052"/>
            <a:ext cx="1064260" cy="306070"/>
            <a:chOff x="5553328" y="4226052"/>
            <a:chExt cx="1064260" cy="306070"/>
          </a:xfrm>
        </p:grpSpPr>
        <p:sp>
          <p:nvSpPr>
            <p:cNvPr id="15" name="object 15"/>
            <p:cNvSpPr/>
            <p:nvPr/>
          </p:nvSpPr>
          <p:spPr>
            <a:xfrm>
              <a:off x="5566028" y="4238752"/>
              <a:ext cx="1038860" cy="280670"/>
            </a:xfrm>
            <a:custGeom>
              <a:avLst/>
              <a:gdLst/>
              <a:ahLst/>
              <a:cxnLst/>
              <a:rect l="l" t="t" r="r" b="b"/>
              <a:pathLst>
                <a:path w="1038859" h="280670">
                  <a:moveTo>
                    <a:pt x="140081" y="0"/>
                  </a:moveTo>
                  <a:lnTo>
                    <a:pt x="0" y="140081"/>
                  </a:lnTo>
                  <a:lnTo>
                    <a:pt x="140081" y="280162"/>
                  </a:lnTo>
                  <a:lnTo>
                    <a:pt x="140081" y="210058"/>
                  </a:lnTo>
                  <a:lnTo>
                    <a:pt x="1038478" y="210058"/>
                  </a:lnTo>
                  <a:lnTo>
                    <a:pt x="1038478" y="69977"/>
                  </a:lnTo>
                  <a:lnTo>
                    <a:pt x="140081" y="69977"/>
                  </a:lnTo>
                  <a:lnTo>
                    <a:pt x="14008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6028" y="4238752"/>
              <a:ext cx="1038860" cy="280670"/>
            </a:xfrm>
            <a:custGeom>
              <a:avLst/>
              <a:gdLst/>
              <a:ahLst/>
              <a:cxnLst/>
              <a:rect l="l" t="t" r="r" b="b"/>
              <a:pathLst>
                <a:path w="1038859" h="280670">
                  <a:moveTo>
                    <a:pt x="1038478" y="69977"/>
                  </a:moveTo>
                  <a:lnTo>
                    <a:pt x="140081" y="69977"/>
                  </a:lnTo>
                  <a:lnTo>
                    <a:pt x="140081" y="0"/>
                  </a:lnTo>
                  <a:lnTo>
                    <a:pt x="0" y="140081"/>
                  </a:lnTo>
                  <a:lnTo>
                    <a:pt x="140081" y="280162"/>
                  </a:lnTo>
                  <a:lnTo>
                    <a:pt x="140081" y="210058"/>
                  </a:lnTo>
                  <a:lnTo>
                    <a:pt x="1038478" y="210058"/>
                  </a:lnTo>
                  <a:lnTo>
                    <a:pt x="1038478" y="69977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505705" y="3421760"/>
            <a:ext cx="58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Juta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21981" y="3550107"/>
            <a:ext cx="8394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@ 1</a:t>
            </a:r>
            <a:r>
              <a:rPr sz="18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Juta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77103" y="1169161"/>
            <a:ext cx="2114550" cy="2162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93460" y="3644265"/>
            <a:ext cx="1133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Meminjam-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kan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dana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95209" y="1728342"/>
            <a:ext cx="1165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Rp 8</a:t>
            </a:r>
            <a:r>
              <a:rPr sz="24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Juta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93460" y="4791202"/>
            <a:ext cx="9029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Membe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ri  Kupon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45908" y="4140720"/>
            <a:ext cx="1676400" cy="1263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55959"/>
            <a:ext cx="9906000" cy="2202180"/>
            <a:chOff x="0" y="4655959"/>
            <a:chExt cx="9906000" cy="2202180"/>
          </a:xfrm>
        </p:grpSpPr>
        <p:sp>
          <p:nvSpPr>
            <p:cNvPr id="3" name="object 3"/>
            <p:cNvSpPr/>
            <p:nvPr/>
          </p:nvSpPr>
          <p:spPr>
            <a:xfrm>
              <a:off x="609600" y="4693742"/>
              <a:ext cx="1167638" cy="1193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69997" y="4709172"/>
              <a:ext cx="1295400" cy="10492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4800" y="4693865"/>
              <a:ext cx="1062281" cy="10793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2957" y="4655959"/>
              <a:ext cx="896543" cy="11830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8" name="object 8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4983" y="131063"/>
              <a:ext cx="1778508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52388" y="131063"/>
              <a:ext cx="1505712" cy="659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5471" y="131063"/>
              <a:ext cx="2360676" cy="659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1149172"/>
            <a:ext cx="84874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Reksadana </a:t>
            </a:r>
            <a:r>
              <a:rPr sz="2000" dirty="0">
                <a:latin typeface="Calibri"/>
                <a:cs typeface="Calibri"/>
              </a:rPr>
              <a:t>adalah </a:t>
            </a:r>
            <a:r>
              <a:rPr sz="2000" spc="-10" dirty="0">
                <a:latin typeface="Calibri"/>
                <a:cs typeface="Calibri"/>
              </a:rPr>
              <a:t>sarana </a:t>
            </a:r>
            <a:r>
              <a:rPr sz="2000" spc="-5" dirty="0">
                <a:latin typeface="Calibri"/>
                <a:cs typeface="Calibri"/>
              </a:rPr>
              <a:t>untuk </a:t>
            </a:r>
            <a:r>
              <a:rPr sz="2000" dirty="0">
                <a:latin typeface="Calibri"/>
                <a:cs typeface="Calibri"/>
              </a:rPr>
              <a:t>menghimpun </a:t>
            </a:r>
            <a:r>
              <a:rPr sz="2000" spc="-5" dirty="0">
                <a:latin typeface="Calibri"/>
                <a:cs typeface="Calibri"/>
              </a:rPr>
              <a:t>dana dari </a:t>
            </a:r>
            <a:r>
              <a:rPr sz="2000" spc="-20" dirty="0">
                <a:latin typeface="Calibri"/>
                <a:cs typeface="Calibri"/>
              </a:rPr>
              <a:t>masyarakat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memiliki  </a:t>
            </a:r>
            <a:r>
              <a:rPr sz="2000" dirty="0">
                <a:latin typeface="Calibri"/>
                <a:cs typeface="Calibri"/>
              </a:rPr>
              <a:t>modal </a:t>
            </a:r>
            <a:r>
              <a:rPr sz="2000" spc="-10" dirty="0">
                <a:latin typeface="Calibri"/>
                <a:cs typeface="Calibri"/>
              </a:rPr>
              <a:t>(sebagai </a:t>
            </a:r>
            <a:r>
              <a:rPr sz="2000" dirty="0">
                <a:latin typeface="Calibri"/>
                <a:cs typeface="Calibri"/>
              </a:rPr>
              <a:t>unit </a:t>
            </a:r>
            <a:r>
              <a:rPr sz="2000" spc="-10" dirty="0">
                <a:latin typeface="Calibri"/>
                <a:cs typeface="Calibri"/>
              </a:rPr>
              <a:t>penyertaan) </a:t>
            </a:r>
            <a:r>
              <a:rPr sz="2000" spc="-5" dirty="0">
                <a:latin typeface="Calibri"/>
                <a:cs typeface="Calibri"/>
              </a:rPr>
              <a:t>untuk </a:t>
            </a:r>
            <a:r>
              <a:rPr sz="2000" spc="-15" dirty="0">
                <a:latin typeface="Calibri"/>
                <a:cs typeface="Calibri"/>
              </a:rPr>
              <a:t>diinvestasikan </a:t>
            </a:r>
            <a:r>
              <a:rPr sz="2000" spc="-5" dirty="0">
                <a:latin typeface="Calibri"/>
                <a:cs typeface="Calibri"/>
              </a:rPr>
              <a:t>dalam </a:t>
            </a:r>
            <a:r>
              <a:rPr sz="2000" spc="-10" dirty="0">
                <a:latin typeface="Calibri"/>
                <a:cs typeface="Calibri"/>
              </a:rPr>
              <a:t>berbagai </a:t>
            </a:r>
            <a:r>
              <a:rPr sz="2000" spc="-5" dirty="0">
                <a:latin typeface="Calibri"/>
                <a:cs typeface="Calibri"/>
              </a:rPr>
              <a:t>saham </a:t>
            </a:r>
            <a:r>
              <a:rPr sz="2000" spc="-15" dirty="0">
                <a:latin typeface="Calibri"/>
                <a:cs typeface="Calibri"/>
              </a:rPr>
              <a:t>atau  </a:t>
            </a:r>
            <a:r>
              <a:rPr sz="2000" spc="-5" dirty="0">
                <a:latin typeface="Calibri"/>
                <a:cs typeface="Calibri"/>
              </a:rPr>
              <a:t>instrument </a:t>
            </a:r>
            <a:r>
              <a:rPr sz="2000" spc="-15" dirty="0">
                <a:latin typeface="Calibri"/>
                <a:cs typeface="Calibri"/>
              </a:rPr>
              <a:t>investasi </a:t>
            </a:r>
            <a:r>
              <a:rPr sz="2000" spc="-10" dirty="0">
                <a:latin typeface="Calibri"/>
                <a:cs typeface="Calibri"/>
              </a:rPr>
              <a:t>lainnya </a:t>
            </a:r>
            <a:r>
              <a:rPr sz="2000" spc="-5" dirty="0">
                <a:latin typeface="Calibri"/>
                <a:cs typeface="Calibri"/>
              </a:rPr>
              <a:t>oleh </a:t>
            </a:r>
            <a:r>
              <a:rPr sz="2000" dirty="0">
                <a:latin typeface="Calibri"/>
                <a:cs typeface="Calibri"/>
              </a:rPr>
              <a:t>Manajer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Investasi.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4628" y="2443352"/>
            <a:ext cx="297370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4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Nilai dari pengelolaan </a:t>
            </a:r>
            <a:r>
              <a:rPr sz="2000" dirty="0">
                <a:latin typeface="Calibri"/>
                <a:cs typeface="Calibri"/>
              </a:rPr>
              <a:t>dana  </a:t>
            </a:r>
            <a:r>
              <a:rPr sz="2000" spc="-10" dirty="0">
                <a:latin typeface="Calibri"/>
                <a:cs typeface="Calibri"/>
              </a:rPr>
              <a:t>tersebut dibukukan </a:t>
            </a:r>
            <a:r>
              <a:rPr sz="2000" spc="-5" dirty="0">
                <a:latin typeface="Calibri"/>
                <a:cs typeface="Calibri"/>
              </a:rPr>
              <a:t>dalam  “</a:t>
            </a:r>
            <a:r>
              <a:rPr sz="2000" b="1" spc="-5" dirty="0">
                <a:latin typeface="Calibri"/>
                <a:cs typeface="Calibri"/>
              </a:rPr>
              <a:t>Nilai </a:t>
            </a:r>
            <a:r>
              <a:rPr sz="2000" b="1" spc="-10" dirty="0">
                <a:latin typeface="Calibri"/>
                <a:cs typeface="Calibri"/>
              </a:rPr>
              <a:t>Aktiva </a:t>
            </a:r>
            <a:r>
              <a:rPr sz="2000" b="1" spc="-5" dirty="0">
                <a:latin typeface="Calibri"/>
                <a:cs typeface="Calibri"/>
              </a:rPr>
              <a:t>Bersih</a:t>
            </a:r>
            <a:r>
              <a:rPr sz="2000" spc="-5" dirty="0">
                <a:latin typeface="Calibri"/>
                <a:cs typeface="Calibri"/>
              </a:rPr>
              <a:t>”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b="1" dirty="0">
                <a:latin typeface="Calibri"/>
                <a:cs typeface="Calibri"/>
              </a:rPr>
              <a:t>NAB</a:t>
            </a:r>
            <a:r>
              <a:rPr sz="2000" dirty="0">
                <a:latin typeface="Calibri"/>
                <a:cs typeface="Calibri"/>
              </a:rPr>
              <a:t>)  </a:t>
            </a:r>
            <a:r>
              <a:rPr sz="2000" spc="-15" dirty="0">
                <a:latin typeface="Calibri"/>
                <a:cs typeface="Calibri"/>
              </a:rPr>
              <a:t>Reksa </a:t>
            </a:r>
            <a:r>
              <a:rPr sz="2000" dirty="0">
                <a:latin typeface="Calibri"/>
                <a:cs typeface="Calibri"/>
              </a:rPr>
              <a:t>Dana. NAB </a:t>
            </a:r>
            <a:r>
              <a:rPr sz="2000" spc="-5" dirty="0">
                <a:latin typeface="Calibri"/>
                <a:cs typeface="Calibri"/>
              </a:rPr>
              <a:t>inilah </a:t>
            </a:r>
            <a:r>
              <a:rPr sz="2000" spc="-10" dirty="0">
                <a:latin typeface="Calibri"/>
                <a:cs typeface="Calibri"/>
              </a:rPr>
              <a:t>yang  </a:t>
            </a:r>
            <a:r>
              <a:rPr sz="2000" spc="-5" dirty="0">
                <a:latin typeface="Calibri"/>
                <a:cs typeface="Calibri"/>
              </a:rPr>
              <a:t>digunakan </a:t>
            </a:r>
            <a:r>
              <a:rPr sz="2000" spc="-10" dirty="0">
                <a:latin typeface="Calibri"/>
                <a:cs typeface="Calibri"/>
              </a:rPr>
              <a:t>sebagai indikator  </a:t>
            </a:r>
            <a:r>
              <a:rPr sz="2000" spc="-15" dirty="0">
                <a:latin typeface="Calibri"/>
                <a:cs typeface="Calibri"/>
              </a:rPr>
              <a:t>harga </a:t>
            </a:r>
            <a:r>
              <a:rPr sz="2000" spc="-10" dirty="0">
                <a:latin typeface="Calibri"/>
                <a:cs typeface="Calibri"/>
              </a:rPr>
              <a:t>suatu </a:t>
            </a:r>
            <a:r>
              <a:rPr sz="2000" spc="-15" dirty="0">
                <a:latin typeface="Calibri"/>
                <a:cs typeface="Calibri"/>
              </a:rPr>
              <a:t>Reksa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Dana.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Semakin </a:t>
            </a:r>
            <a:r>
              <a:rPr sz="2000" spc="-10" dirty="0">
                <a:latin typeface="Calibri"/>
                <a:cs typeface="Calibri"/>
              </a:rPr>
              <a:t>meningkat </a:t>
            </a:r>
            <a:r>
              <a:rPr sz="2000" dirty="0">
                <a:latin typeface="Calibri"/>
                <a:cs typeface="Calibri"/>
              </a:rPr>
              <a:t>NAB </a:t>
            </a:r>
            <a:r>
              <a:rPr sz="2000" spc="-5" dirty="0">
                <a:latin typeface="Calibri"/>
                <a:cs typeface="Calibri"/>
              </a:rPr>
              <a:t>per  </a:t>
            </a:r>
            <a:r>
              <a:rPr sz="2000" dirty="0">
                <a:latin typeface="Calibri"/>
                <a:cs typeface="Calibri"/>
              </a:rPr>
              <a:t>Unit </a:t>
            </a:r>
            <a:r>
              <a:rPr sz="2000" spc="-15" dirty="0">
                <a:latin typeface="Calibri"/>
                <a:cs typeface="Calibri"/>
              </a:rPr>
              <a:t>Penyertaan </a:t>
            </a:r>
            <a:r>
              <a:rPr sz="2000" spc="-10" dirty="0">
                <a:latin typeface="Calibri"/>
                <a:cs typeface="Calibri"/>
              </a:rPr>
              <a:t>suatu </a:t>
            </a:r>
            <a:r>
              <a:rPr sz="2000" spc="-15" dirty="0">
                <a:latin typeface="Calibri"/>
                <a:cs typeface="Calibri"/>
              </a:rPr>
              <a:t>Reksa  </a:t>
            </a:r>
            <a:r>
              <a:rPr sz="2000" dirty="0">
                <a:latin typeface="Calibri"/>
                <a:cs typeface="Calibri"/>
              </a:rPr>
              <a:t>Dana, </a:t>
            </a:r>
            <a:r>
              <a:rPr sz="2000" spc="-10" dirty="0">
                <a:latin typeface="Calibri"/>
                <a:cs typeface="Calibri"/>
              </a:rPr>
              <a:t>maka </a:t>
            </a:r>
            <a:r>
              <a:rPr sz="2000" spc="-5" dirty="0">
                <a:latin typeface="Calibri"/>
                <a:cs typeface="Calibri"/>
              </a:rPr>
              <a:t>semakin </a:t>
            </a:r>
            <a:r>
              <a:rPr sz="2000" spc="5" dirty="0">
                <a:latin typeface="Calibri"/>
                <a:cs typeface="Calibri"/>
              </a:rPr>
              <a:t>tinggi  </a:t>
            </a:r>
            <a:r>
              <a:rPr sz="2000" dirty="0">
                <a:latin typeface="Calibri"/>
                <a:cs typeface="Calibri"/>
              </a:rPr>
              <a:t>pula </a:t>
            </a:r>
            <a:r>
              <a:rPr sz="2000" spc="-10" dirty="0">
                <a:latin typeface="Calibri"/>
                <a:cs typeface="Calibri"/>
              </a:rPr>
              <a:t>keuntungan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investor.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65903" y="221361"/>
            <a:ext cx="4227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Konsep </a:t>
            </a:r>
            <a:r>
              <a:rPr spc="-5" dirty="0"/>
              <a:t>Dasar</a:t>
            </a:r>
            <a:r>
              <a:rPr spc="-100" dirty="0"/>
              <a:t> </a:t>
            </a:r>
            <a:r>
              <a:rPr spc="-10" dirty="0"/>
              <a:t>Reksadana</a:t>
            </a:r>
          </a:p>
        </p:txBody>
      </p:sp>
      <p:sp>
        <p:nvSpPr>
          <p:cNvPr id="15" name="object 15"/>
          <p:cNvSpPr/>
          <p:nvPr/>
        </p:nvSpPr>
        <p:spPr>
          <a:xfrm>
            <a:off x="1905000" y="2328545"/>
            <a:ext cx="1817116" cy="1355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7346" y="3782440"/>
            <a:ext cx="3505835" cy="676275"/>
          </a:xfrm>
          <a:custGeom>
            <a:avLst/>
            <a:gdLst/>
            <a:ahLst/>
            <a:cxnLst/>
            <a:rect l="l" t="t" r="r" b="b"/>
            <a:pathLst>
              <a:path w="3505835" h="676275">
                <a:moveTo>
                  <a:pt x="3011093" y="0"/>
                </a:moveTo>
                <a:lnTo>
                  <a:pt x="494207" y="0"/>
                </a:lnTo>
                <a:lnTo>
                  <a:pt x="494207" y="355345"/>
                </a:lnTo>
                <a:lnTo>
                  <a:pt x="0" y="355345"/>
                </a:lnTo>
                <a:lnTo>
                  <a:pt x="1752650" y="676147"/>
                </a:lnTo>
                <a:lnTo>
                  <a:pt x="3505250" y="355345"/>
                </a:lnTo>
                <a:lnTo>
                  <a:pt x="3011093" y="355345"/>
                </a:lnTo>
                <a:lnTo>
                  <a:pt x="301109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94357" y="3881754"/>
            <a:ext cx="1330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68003"/>
            <a:ext cx="9905999" cy="78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8384" y="6439915"/>
            <a:ext cx="2085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Bursa Efek</a:t>
            </a:r>
            <a:r>
              <a:rPr sz="16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Indonesia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70929"/>
            <a:ext cx="5233670" cy="304800"/>
          </a:xfrm>
          <a:custGeom>
            <a:avLst/>
            <a:gdLst/>
            <a:ahLst/>
            <a:cxnLst/>
            <a:rect l="l" t="t" r="r" b="b"/>
            <a:pathLst>
              <a:path w="5233670" h="304800">
                <a:moveTo>
                  <a:pt x="5233670" y="0"/>
                </a:moveTo>
                <a:lnTo>
                  <a:pt x="0" y="0"/>
                </a:lnTo>
                <a:lnTo>
                  <a:pt x="0" y="304799"/>
                </a:lnTo>
                <a:lnTo>
                  <a:pt x="5233670" y="304799"/>
                </a:lnTo>
                <a:lnTo>
                  <a:pt x="5233670" y="0"/>
                </a:lnTo>
                <a:close/>
              </a:path>
            </a:pathLst>
          </a:custGeom>
          <a:solidFill>
            <a:srgbClr val="832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8655" y="6378041"/>
            <a:ext cx="2488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3022" y="637804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71534" y="5562597"/>
            <a:ext cx="1021638" cy="1184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9" name="object 9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59423" y="131063"/>
              <a:ext cx="1778507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86828" y="131063"/>
              <a:ext cx="1505712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39911" y="131063"/>
              <a:ext cx="1126236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300596" y="221361"/>
            <a:ext cx="29933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Konsep </a:t>
            </a:r>
            <a:r>
              <a:rPr spc="-5" dirty="0"/>
              <a:t>Dasar</a:t>
            </a:r>
            <a:r>
              <a:rPr spc="-110" dirty="0"/>
              <a:t> </a:t>
            </a:r>
            <a:r>
              <a:rPr dirty="0"/>
              <a:t>ETF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646411" y="654781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791" y="1353058"/>
            <a:ext cx="8382634" cy="4024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ETF </a:t>
            </a:r>
            <a:r>
              <a:rPr sz="2400" dirty="0">
                <a:latin typeface="Calibri"/>
                <a:cs typeface="Calibri"/>
              </a:rPr>
              <a:t>adalah </a:t>
            </a:r>
            <a:r>
              <a:rPr sz="2400" spc="-10" dirty="0">
                <a:latin typeface="Calibri"/>
                <a:cs typeface="Calibri"/>
              </a:rPr>
              <a:t>reksadana yang </a:t>
            </a:r>
            <a:r>
              <a:rPr sz="2400" spc="-15" dirty="0">
                <a:latin typeface="Calibri"/>
                <a:cs typeface="Calibri"/>
              </a:rPr>
              <a:t>diperdagangkan </a:t>
            </a:r>
            <a:r>
              <a:rPr sz="2400" spc="-5" dirty="0">
                <a:latin typeface="Calibri"/>
                <a:cs typeface="Calibri"/>
              </a:rPr>
              <a:t>seperti </a:t>
            </a:r>
            <a:r>
              <a:rPr sz="2400" spc="-20" dirty="0">
                <a:latin typeface="Calibri"/>
                <a:cs typeface="Calibri"/>
              </a:rPr>
              <a:t>halnya </a:t>
            </a:r>
            <a:r>
              <a:rPr sz="2400" spc="-5" dirty="0">
                <a:latin typeface="Calibri"/>
                <a:cs typeface="Calibri"/>
              </a:rPr>
              <a:t>saham di  </a:t>
            </a:r>
            <a:r>
              <a:rPr sz="2400" spc="-10" dirty="0">
                <a:latin typeface="Calibri"/>
                <a:cs typeface="Calibri"/>
              </a:rPr>
              <a:t>bursa.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Calibri"/>
              <a:cs typeface="Calibri"/>
            </a:endParaRPr>
          </a:p>
          <a:p>
            <a:pPr marL="135890" marR="593026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Exchange </a:t>
            </a:r>
            <a:r>
              <a:rPr sz="2000" spc="-30" dirty="0">
                <a:latin typeface="Calibri"/>
                <a:cs typeface="Calibri"/>
              </a:rPr>
              <a:t>Traded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  (ETF)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menjadi:</a:t>
            </a:r>
            <a:endParaRPr sz="2000">
              <a:latin typeface="Calibri"/>
              <a:cs typeface="Calibri"/>
            </a:endParaRPr>
          </a:p>
          <a:p>
            <a:pPr marL="479425" marR="5565775" indent="-343535">
              <a:lnSpc>
                <a:spcPct val="100000"/>
              </a:lnSpc>
              <a:spcBef>
                <a:spcPts val="5"/>
              </a:spcBef>
              <a:buChar char="-"/>
              <a:tabLst>
                <a:tab pos="479425" algn="l"/>
                <a:tab pos="480059" algn="l"/>
              </a:tabLst>
            </a:pPr>
            <a:r>
              <a:rPr sz="2000" spc="-5" dirty="0">
                <a:latin typeface="Calibri"/>
                <a:cs typeface="Calibri"/>
              </a:rPr>
              <a:t>Alternatif </a:t>
            </a:r>
            <a:r>
              <a:rPr sz="2000" spc="-15" dirty="0">
                <a:latin typeface="Calibri"/>
                <a:cs typeface="Calibri"/>
              </a:rPr>
              <a:t>efek </a:t>
            </a:r>
            <a:r>
              <a:rPr sz="2000" spc="-10" dirty="0">
                <a:latin typeface="Calibri"/>
                <a:cs typeface="Calibri"/>
              </a:rPr>
              <a:t>yang  </a:t>
            </a:r>
            <a:r>
              <a:rPr sz="2000" dirty="0">
                <a:latin typeface="Calibri"/>
                <a:cs typeface="Calibri"/>
              </a:rPr>
              <a:t>mudah </a:t>
            </a:r>
            <a:r>
              <a:rPr sz="2000" spc="-5" dirty="0">
                <a:latin typeface="Calibri"/>
                <a:cs typeface="Calibri"/>
              </a:rPr>
              <a:t>dan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terjangkau</a:t>
            </a:r>
            <a:endParaRPr sz="2000">
              <a:latin typeface="Calibri"/>
              <a:cs typeface="Calibri"/>
            </a:endParaRPr>
          </a:p>
          <a:p>
            <a:pPr marL="479425" marR="5917565" indent="-343535">
              <a:lnSpc>
                <a:spcPct val="100000"/>
              </a:lnSpc>
              <a:buChar char="-"/>
              <a:tabLst>
                <a:tab pos="479425" algn="l"/>
                <a:tab pos="480059" algn="l"/>
              </a:tabLst>
            </a:pPr>
            <a:r>
              <a:rPr sz="2000" spc="-15" dirty="0">
                <a:latin typeface="Calibri"/>
                <a:cs typeface="Calibri"/>
              </a:rPr>
              <a:t>Diversifikasi  </a:t>
            </a:r>
            <a:r>
              <a:rPr sz="2000" spc="-10" dirty="0">
                <a:latin typeface="Calibri"/>
                <a:cs typeface="Calibri"/>
              </a:rPr>
              <a:t>kepemilikan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saham  </a:t>
            </a:r>
            <a:r>
              <a:rPr sz="2000" spc="-15" dirty="0">
                <a:latin typeface="Calibri"/>
                <a:cs typeface="Calibri"/>
              </a:rPr>
              <a:t>hanya</a:t>
            </a:r>
            <a:endParaRPr sz="2000">
              <a:latin typeface="Calibri"/>
              <a:cs typeface="Calibri"/>
            </a:endParaRPr>
          </a:p>
          <a:p>
            <a:pPr marL="479425" marR="583565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dengan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kepemilikan  satu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64279" y="2754698"/>
            <a:ext cx="5616321" cy="2472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91884" y="131063"/>
              <a:ext cx="1642872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83652" y="131063"/>
              <a:ext cx="1682496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1390269"/>
            <a:ext cx="8298180" cy="116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Instrumen </a:t>
            </a:r>
            <a:r>
              <a:rPr sz="1800" spc="-10" dirty="0">
                <a:latin typeface="Calibri"/>
                <a:cs typeface="Calibri"/>
              </a:rPr>
              <a:t>yang digunakan sebagai indikator </a:t>
            </a:r>
            <a:r>
              <a:rPr sz="1800" spc="-5" dirty="0">
                <a:latin typeface="Calibri"/>
                <a:cs typeface="Calibri"/>
              </a:rPr>
              <a:t>dari </a:t>
            </a:r>
            <a:r>
              <a:rPr sz="1800" spc="-15" dirty="0">
                <a:latin typeface="Calibri"/>
                <a:cs typeface="Calibri"/>
              </a:rPr>
              <a:t>pergerakan harga </a:t>
            </a:r>
            <a:r>
              <a:rPr sz="1800" spc="-5" dirty="0">
                <a:latin typeface="Calibri"/>
                <a:cs typeface="Calibri"/>
              </a:rPr>
              <a:t>dan kinerja saham  </a:t>
            </a:r>
            <a:r>
              <a:rPr sz="1800" spc="-15" dirty="0">
                <a:latin typeface="Calibri"/>
                <a:cs typeface="Calibri"/>
              </a:rPr>
              <a:t>atau </a:t>
            </a:r>
            <a:r>
              <a:rPr sz="1800" spc="-10" dirty="0">
                <a:latin typeface="Calibri"/>
                <a:cs typeface="Calibri"/>
              </a:rPr>
              <a:t>sekumpulan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saham</a:t>
            </a:r>
            <a:endParaRPr sz="1800">
              <a:latin typeface="Calibri"/>
              <a:cs typeface="Calibri"/>
            </a:endParaRPr>
          </a:p>
          <a:p>
            <a:pPr marL="355600" marR="67310" indent="-342900">
              <a:lnSpc>
                <a:spcPct val="100000"/>
              </a:lnSpc>
              <a:spcBef>
                <a:spcPts val="300"/>
              </a:spcBef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Dapat berbentuk indeks saham individu </a:t>
            </a:r>
            <a:r>
              <a:rPr sz="1800" dirty="0">
                <a:latin typeface="Calibri"/>
                <a:cs typeface="Calibri"/>
              </a:rPr>
              <a:t>maupun </a:t>
            </a:r>
            <a:r>
              <a:rPr sz="1800" spc="-5" dirty="0">
                <a:latin typeface="Calibri"/>
                <a:cs typeface="Calibri"/>
              </a:rPr>
              <a:t>indeks </a:t>
            </a:r>
            <a:r>
              <a:rPr sz="1800" spc="-10" dirty="0">
                <a:latin typeface="Calibri"/>
                <a:cs typeface="Calibri"/>
              </a:rPr>
              <a:t>sekumpulan </a:t>
            </a:r>
            <a:r>
              <a:rPr sz="1800" spc="-5" dirty="0">
                <a:latin typeface="Calibri"/>
                <a:cs typeface="Calibri"/>
              </a:rPr>
              <a:t>saham </a:t>
            </a:r>
            <a:r>
              <a:rPr sz="1800" spc="-10" dirty="0">
                <a:latin typeface="Calibri"/>
                <a:cs typeface="Calibri"/>
              </a:rPr>
              <a:t>(sektoral  </a:t>
            </a:r>
            <a:r>
              <a:rPr sz="1800" dirty="0">
                <a:latin typeface="Calibri"/>
                <a:cs typeface="Calibri"/>
              </a:rPr>
              <a:t>maupun </a:t>
            </a:r>
            <a:r>
              <a:rPr sz="1800" spc="-5" dirty="0">
                <a:latin typeface="Calibri"/>
                <a:cs typeface="Calibri"/>
              </a:rPr>
              <a:t>non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sektoral)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89456" y="2895600"/>
          <a:ext cx="7731759" cy="235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975"/>
                <a:gridCol w="6280150"/>
              </a:tblGrid>
              <a:tr h="1037209"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832721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800" b="1" spc="-105" dirty="0">
                          <a:solidFill>
                            <a:srgbClr val="8327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832721"/>
                          </a:solidFill>
                          <a:latin typeface="Calibri"/>
                          <a:cs typeface="Calibri"/>
                        </a:rPr>
                        <a:t>Sektoral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C0C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indeks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saham: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9060" marR="1193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IHSG,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LQ45,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ISSI, JII,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MBX,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DBX,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Kompas100,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Sri-Kehati, Bisnis27,  PEFINDO25, INFOBANK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15,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IDX30, SMinfra18,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MNC36,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Investor33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C0C0C0"/>
                      </a:solidFill>
                      <a:prstDash val="solid"/>
                    </a:lnL>
                  </a:tcPr>
                </a:tc>
              </a:tr>
              <a:tr h="1312798"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b="1" dirty="0">
                          <a:solidFill>
                            <a:srgbClr val="832721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5" dirty="0">
                          <a:solidFill>
                            <a:srgbClr val="83272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5" dirty="0">
                          <a:solidFill>
                            <a:srgbClr val="832721"/>
                          </a:solidFill>
                          <a:latin typeface="Calibri"/>
                          <a:cs typeface="Calibri"/>
                        </a:rPr>
                        <a:t>kt</a:t>
                      </a:r>
                      <a:r>
                        <a:rPr sz="1800" b="1" dirty="0">
                          <a:solidFill>
                            <a:srgbClr val="832721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40" dirty="0">
                          <a:solidFill>
                            <a:srgbClr val="83272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832721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R w="12700">
                      <a:solidFill>
                        <a:srgbClr val="C0C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indeks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sektoral: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9060" marR="15748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Agriculture, Mining, Basic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Industry,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Miscellaneous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Industry, 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Consumer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Goods,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Property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Real Estate,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Infrastructure,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Finance,  </a:t>
                      </a:r>
                      <a:r>
                        <a:rPr sz="1800" i="1" spc="-25" dirty="0">
                          <a:latin typeface="Calibri"/>
                          <a:cs typeface="Calibri"/>
                        </a:rPr>
                        <a:t>Trade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Service,</a:t>
                      </a:r>
                      <a:r>
                        <a:rPr sz="1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Manufacturing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C0C0C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33056" y="221361"/>
            <a:ext cx="2362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Indeks</a:t>
            </a:r>
            <a:r>
              <a:rPr spc="-85" dirty="0"/>
              <a:t> </a:t>
            </a:r>
            <a:r>
              <a:rPr dirty="0"/>
              <a:t>Saham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0216" y="131063"/>
              <a:ext cx="2503932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43044" y="131063"/>
              <a:ext cx="2599944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90359" y="131063"/>
              <a:ext cx="1642872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83652" y="131063"/>
              <a:ext cx="1682496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057400" y="1261491"/>
            <a:ext cx="5334000" cy="167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6944" y="1694928"/>
            <a:ext cx="7948930" cy="315658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R="892175" algn="ctr">
              <a:lnSpc>
                <a:spcPct val="100000"/>
              </a:lnSpc>
              <a:spcBef>
                <a:spcPts val="284"/>
              </a:spcBef>
              <a:tabLst>
                <a:tab pos="2596515" algn="l"/>
              </a:tabLst>
            </a:pPr>
            <a:r>
              <a:rPr sz="3600" b="1" spc="-7" baseline="-30092" dirty="0">
                <a:latin typeface="Calibri"/>
                <a:cs typeface="Calibri"/>
              </a:rPr>
              <a:t>IHSG </a:t>
            </a:r>
            <a:r>
              <a:rPr sz="3600" b="1" baseline="-30092" dirty="0">
                <a:latin typeface="Calibri"/>
                <a:cs typeface="Calibri"/>
              </a:rPr>
              <a:t>= 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Nilai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Pasar	</a:t>
            </a:r>
            <a:r>
              <a:rPr sz="3600" b="1" baseline="-34722" dirty="0">
                <a:latin typeface="Calibri"/>
                <a:cs typeface="Calibri"/>
              </a:rPr>
              <a:t>X</a:t>
            </a:r>
            <a:r>
              <a:rPr sz="3600" b="1" spc="-37" baseline="-34722" dirty="0">
                <a:latin typeface="Calibri"/>
                <a:cs typeface="Calibri"/>
              </a:rPr>
              <a:t> </a:t>
            </a:r>
            <a:r>
              <a:rPr sz="3600" b="1" spc="-7" baseline="-34722" dirty="0">
                <a:latin typeface="Calibri"/>
                <a:cs typeface="Calibri"/>
              </a:rPr>
              <a:t>100</a:t>
            </a:r>
            <a:endParaRPr sz="3600" baseline="-34722">
              <a:latin typeface="Calibri"/>
              <a:cs typeface="Calibri"/>
            </a:endParaRPr>
          </a:p>
          <a:p>
            <a:pPr marR="717550" algn="ctr">
              <a:lnSpc>
                <a:spcPct val="100000"/>
              </a:lnSpc>
              <a:spcBef>
                <a:spcPts val="180"/>
              </a:spcBef>
            </a:pPr>
            <a:r>
              <a:rPr sz="2400" b="1" dirty="0">
                <a:latin typeface="Calibri"/>
                <a:cs typeface="Calibri"/>
              </a:rPr>
              <a:t>Nilai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Dasar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Calibri"/>
              <a:cs typeface="Calibri"/>
            </a:endParaRPr>
          </a:p>
          <a:p>
            <a:pPr marL="25400" marR="5397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Nilai </a:t>
            </a:r>
            <a:r>
              <a:rPr sz="2400" b="1" spc="-10" dirty="0">
                <a:latin typeface="Calibri"/>
                <a:cs typeface="Calibri"/>
              </a:rPr>
              <a:t>Pasar </a:t>
            </a:r>
            <a:r>
              <a:rPr sz="2400" dirty="0">
                <a:latin typeface="Calibri"/>
                <a:cs typeface="Calibri"/>
              </a:rPr>
              <a:t>adalah </a:t>
            </a:r>
            <a:r>
              <a:rPr sz="2400" spc="-10" dirty="0">
                <a:latin typeface="Calibri"/>
                <a:cs typeface="Calibri"/>
              </a:rPr>
              <a:t>kumulatif </a:t>
            </a:r>
            <a:r>
              <a:rPr sz="2400" spc="-5" dirty="0">
                <a:latin typeface="Calibri"/>
                <a:cs typeface="Calibri"/>
              </a:rPr>
              <a:t>dari perkalian </a:t>
            </a:r>
            <a:r>
              <a:rPr sz="2400" spc="-20" dirty="0">
                <a:latin typeface="Calibri"/>
                <a:cs typeface="Calibri"/>
              </a:rPr>
              <a:t>harga </a:t>
            </a:r>
            <a:r>
              <a:rPr sz="2400" spc="-5" dirty="0">
                <a:latin typeface="Calibri"/>
                <a:cs typeface="Calibri"/>
              </a:rPr>
              <a:t>saham </a:t>
            </a:r>
            <a:r>
              <a:rPr sz="2400" spc="-15" dirty="0">
                <a:latin typeface="Calibri"/>
                <a:cs typeface="Calibri"/>
              </a:rPr>
              <a:t>dengan  </a:t>
            </a:r>
            <a:r>
              <a:rPr sz="2400" spc="-5" dirty="0">
                <a:latin typeface="Calibri"/>
                <a:cs typeface="Calibri"/>
              </a:rPr>
              <a:t>jumlah saham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tercatat</a:t>
            </a:r>
            <a:r>
              <a:rPr sz="2400" i="1" spc="-2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5400" marR="177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Nilai </a:t>
            </a:r>
            <a:r>
              <a:rPr sz="2400" b="1" spc="-5" dirty="0">
                <a:latin typeface="Calibri"/>
                <a:cs typeface="Calibri"/>
              </a:rPr>
              <a:t>Dasar </a:t>
            </a:r>
            <a:r>
              <a:rPr sz="2400" dirty="0">
                <a:latin typeface="Calibri"/>
                <a:cs typeface="Calibri"/>
              </a:rPr>
              <a:t>adalah </a:t>
            </a:r>
            <a:r>
              <a:rPr sz="2400" spc="-10" dirty="0">
                <a:latin typeface="Calibri"/>
                <a:cs typeface="Calibri"/>
              </a:rPr>
              <a:t>kumulatif </a:t>
            </a:r>
            <a:r>
              <a:rPr sz="2400" spc="-5" dirty="0">
                <a:latin typeface="Calibri"/>
                <a:cs typeface="Calibri"/>
              </a:rPr>
              <a:t>dari perkalian </a:t>
            </a:r>
            <a:r>
              <a:rPr sz="2400" spc="-20" dirty="0">
                <a:latin typeface="Calibri"/>
                <a:cs typeface="Calibri"/>
              </a:rPr>
              <a:t>harga </a:t>
            </a:r>
            <a:r>
              <a:rPr sz="2400" spc="-5" dirty="0">
                <a:latin typeface="Calibri"/>
                <a:cs typeface="Calibri"/>
              </a:rPr>
              <a:t>saham </a:t>
            </a:r>
            <a:r>
              <a:rPr sz="2400" spc="-15" dirty="0">
                <a:latin typeface="Calibri"/>
                <a:cs typeface="Calibri"/>
              </a:rPr>
              <a:t>dengan  </a:t>
            </a:r>
            <a:r>
              <a:rPr sz="2400" spc="-5" dirty="0">
                <a:latin typeface="Calibri"/>
                <a:cs typeface="Calibri"/>
              </a:rPr>
              <a:t>jumlah saham </a:t>
            </a:r>
            <a:r>
              <a:rPr sz="2400" spc="-20" dirty="0">
                <a:latin typeface="Calibri"/>
                <a:cs typeface="Calibri"/>
              </a:rPr>
              <a:t>tercatat </a:t>
            </a:r>
            <a:r>
              <a:rPr sz="2400" b="1" spc="-5" dirty="0">
                <a:latin typeface="Calibri"/>
                <a:cs typeface="Calibri"/>
              </a:rPr>
              <a:t>pada </a:t>
            </a:r>
            <a:r>
              <a:rPr sz="2400" b="1" dirty="0">
                <a:latin typeface="Calibri"/>
                <a:cs typeface="Calibri"/>
              </a:rPr>
              <a:t>hari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dasar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16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Metodologi </a:t>
            </a:r>
            <a:r>
              <a:rPr spc="-15" dirty="0"/>
              <a:t>Perhitungan </a:t>
            </a:r>
            <a:r>
              <a:rPr spc="-10" dirty="0"/>
              <a:t>Indeks</a:t>
            </a:r>
            <a:r>
              <a:rPr spc="-20" dirty="0"/>
              <a:t> </a:t>
            </a:r>
            <a:r>
              <a:rPr dirty="0"/>
              <a:t>Saham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0379" y="4488738"/>
            <a:ext cx="1143000" cy="114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57400" y="1523"/>
            <a:ext cx="7848600" cy="762000"/>
            <a:chOff x="2057400" y="1523"/>
            <a:chExt cx="7848600" cy="762000"/>
          </a:xfrm>
        </p:grpSpPr>
        <p:sp>
          <p:nvSpPr>
            <p:cNvPr id="4" name="object 4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6331" y="103631"/>
              <a:ext cx="2406396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08576" y="103631"/>
              <a:ext cx="2052827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13347" y="103631"/>
              <a:ext cx="1682496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44740" y="103631"/>
              <a:ext cx="1932431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37676" y="103631"/>
              <a:ext cx="728472" cy="659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252722" y="1648959"/>
            <a:ext cx="1365514" cy="7665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2459" y="1170254"/>
            <a:ext cx="11207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Agen  </a:t>
            </a:r>
            <a:r>
              <a:rPr sz="2800" b="1" spc="-5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enjual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33502" y="1471612"/>
            <a:ext cx="1105042" cy="86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08138" y="1815464"/>
            <a:ext cx="1223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35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s</a:t>
            </a:r>
            <a:r>
              <a:rPr sz="2800" b="1" spc="-3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7173" y="2974803"/>
            <a:ext cx="1272413" cy="10669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94557" y="2955747"/>
            <a:ext cx="106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Emi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85179" y="3042157"/>
            <a:ext cx="949325" cy="825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72327" y="2835986"/>
            <a:ext cx="76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Bank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12760" y="4087114"/>
            <a:ext cx="610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Calibri"/>
                <a:cs typeface="Calibri"/>
              </a:rPr>
              <a:t>B</a:t>
            </a:r>
            <a:r>
              <a:rPr sz="2800" b="1" spc="-5" dirty="0">
                <a:latin typeface="Calibri"/>
                <a:cs typeface="Calibri"/>
              </a:rPr>
              <a:t>AE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13429" y="1983358"/>
            <a:ext cx="3837304" cy="228600"/>
          </a:xfrm>
          <a:custGeom>
            <a:avLst/>
            <a:gdLst/>
            <a:ahLst/>
            <a:cxnLst/>
            <a:rect l="l" t="t" r="r" b="b"/>
            <a:pathLst>
              <a:path w="3837304" h="228600">
                <a:moveTo>
                  <a:pt x="152400" y="0"/>
                </a:moveTo>
                <a:lnTo>
                  <a:pt x="0" y="114300"/>
                </a:lnTo>
                <a:lnTo>
                  <a:pt x="152400" y="228600"/>
                </a:lnTo>
                <a:lnTo>
                  <a:pt x="152400" y="152400"/>
                </a:lnTo>
                <a:lnTo>
                  <a:pt x="114300" y="152400"/>
                </a:lnTo>
                <a:lnTo>
                  <a:pt x="114300" y="76200"/>
                </a:lnTo>
                <a:lnTo>
                  <a:pt x="152400" y="76200"/>
                </a:lnTo>
                <a:lnTo>
                  <a:pt x="152400" y="0"/>
                </a:lnTo>
                <a:close/>
              </a:path>
              <a:path w="3837304" h="228600">
                <a:moveTo>
                  <a:pt x="152400" y="76200"/>
                </a:moveTo>
                <a:lnTo>
                  <a:pt x="114300" y="76200"/>
                </a:lnTo>
                <a:lnTo>
                  <a:pt x="114300" y="152400"/>
                </a:lnTo>
                <a:lnTo>
                  <a:pt x="152400" y="152400"/>
                </a:lnTo>
                <a:lnTo>
                  <a:pt x="152400" y="76200"/>
                </a:lnTo>
                <a:close/>
              </a:path>
              <a:path w="3837304" h="228600">
                <a:moveTo>
                  <a:pt x="3836924" y="76200"/>
                </a:moveTo>
                <a:lnTo>
                  <a:pt x="152400" y="76200"/>
                </a:lnTo>
                <a:lnTo>
                  <a:pt x="152400" y="152400"/>
                </a:lnTo>
                <a:lnTo>
                  <a:pt x="3836924" y="152400"/>
                </a:lnTo>
                <a:lnTo>
                  <a:pt x="3836924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49396" y="2090369"/>
            <a:ext cx="30854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-12731" dirty="0">
                <a:solidFill>
                  <a:srgbClr val="00AF50"/>
                </a:solidFill>
                <a:latin typeface="Calibri"/>
                <a:cs typeface="Calibri"/>
              </a:rPr>
              <a:t>2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Formulir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+ Bukti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Setor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+</a:t>
            </a:r>
            <a:r>
              <a:rPr sz="1600" b="1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Identitas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01948" y="1417066"/>
            <a:ext cx="3837304" cy="228600"/>
          </a:xfrm>
          <a:custGeom>
            <a:avLst/>
            <a:gdLst/>
            <a:ahLst/>
            <a:cxnLst/>
            <a:rect l="l" t="t" r="r" b="b"/>
            <a:pathLst>
              <a:path w="3837304" h="228600">
                <a:moveTo>
                  <a:pt x="3684651" y="0"/>
                </a:moveTo>
                <a:lnTo>
                  <a:pt x="3684651" y="228600"/>
                </a:lnTo>
                <a:lnTo>
                  <a:pt x="3786251" y="152400"/>
                </a:lnTo>
                <a:lnTo>
                  <a:pt x="3722751" y="152400"/>
                </a:lnTo>
                <a:lnTo>
                  <a:pt x="3722751" y="76200"/>
                </a:lnTo>
                <a:lnTo>
                  <a:pt x="3786251" y="76200"/>
                </a:lnTo>
                <a:lnTo>
                  <a:pt x="3684651" y="0"/>
                </a:lnTo>
                <a:close/>
              </a:path>
              <a:path w="3837304" h="228600">
                <a:moveTo>
                  <a:pt x="3684651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3684651" y="152400"/>
                </a:lnTo>
                <a:lnTo>
                  <a:pt x="3684651" y="76200"/>
                </a:lnTo>
                <a:close/>
              </a:path>
              <a:path w="3837304" h="228600">
                <a:moveTo>
                  <a:pt x="3786251" y="76200"/>
                </a:moveTo>
                <a:lnTo>
                  <a:pt x="3722751" y="76200"/>
                </a:lnTo>
                <a:lnTo>
                  <a:pt x="3722751" y="152400"/>
                </a:lnTo>
                <a:lnTo>
                  <a:pt x="3786251" y="152400"/>
                </a:lnTo>
                <a:lnTo>
                  <a:pt x="3837051" y="114300"/>
                </a:lnTo>
                <a:lnTo>
                  <a:pt x="3786251" y="7620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23665" y="1452753"/>
            <a:ext cx="2235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-6944" dirty="0">
                <a:solidFill>
                  <a:srgbClr val="0033CC"/>
                </a:solidFill>
                <a:latin typeface="Calibri"/>
                <a:cs typeface="Calibri"/>
              </a:rPr>
              <a:t>7 </a:t>
            </a:r>
            <a:r>
              <a:rPr sz="1600" b="1" spc="-10" dirty="0">
                <a:solidFill>
                  <a:srgbClr val="0033CC"/>
                </a:solidFill>
                <a:latin typeface="Calibri"/>
                <a:cs typeface="Calibri"/>
              </a:rPr>
              <a:t>Konfirmasi</a:t>
            </a:r>
            <a:r>
              <a:rPr sz="1600" b="1" spc="17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33CC"/>
                </a:solidFill>
                <a:latin typeface="Calibri"/>
                <a:cs typeface="Calibri"/>
              </a:rPr>
              <a:t>Penjatahan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39670" y="2516885"/>
            <a:ext cx="228600" cy="1595755"/>
          </a:xfrm>
          <a:custGeom>
            <a:avLst/>
            <a:gdLst/>
            <a:ahLst/>
            <a:cxnLst/>
            <a:rect l="l" t="t" r="r" b="b"/>
            <a:pathLst>
              <a:path w="228600" h="1595754">
                <a:moveTo>
                  <a:pt x="76200" y="1443355"/>
                </a:moveTo>
                <a:lnTo>
                  <a:pt x="0" y="1443355"/>
                </a:lnTo>
                <a:lnTo>
                  <a:pt x="114300" y="1595755"/>
                </a:lnTo>
                <a:lnTo>
                  <a:pt x="200025" y="1481455"/>
                </a:lnTo>
                <a:lnTo>
                  <a:pt x="76200" y="1481455"/>
                </a:lnTo>
                <a:lnTo>
                  <a:pt x="76200" y="1443355"/>
                </a:lnTo>
                <a:close/>
              </a:path>
              <a:path w="228600" h="1595754">
                <a:moveTo>
                  <a:pt x="152400" y="0"/>
                </a:moveTo>
                <a:lnTo>
                  <a:pt x="76200" y="0"/>
                </a:lnTo>
                <a:lnTo>
                  <a:pt x="76200" y="1481455"/>
                </a:lnTo>
                <a:lnTo>
                  <a:pt x="152400" y="1481455"/>
                </a:lnTo>
                <a:lnTo>
                  <a:pt x="152400" y="0"/>
                </a:lnTo>
                <a:close/>
              </a:path>
              <a:path w="228600" h="1595754">
                <a:moveTo>
                  <a:pt x="228600" y="1443355"/>
                </a:moveTo>
                <a:lnTo>
                  <a:pt x="152400" y="1443355"/>
                </a:lnTo>
                <a:lnTo>
                  <a:pt x="152400" y="1481455"/>
                </a:lnTo>
                <a:lnTo>
                  <a:pt x="200025" y="1481455"/>
                </a:lnTo>
                <a:lnTo>
                  <a:pt x="228600" y="144335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69847" y="2477135"/>
            <a:ext cx="228600" cy="1647825"/>
          </a:xfrm>
          <a:custGeom>
            <a:avLst/>
            <a:gdLst/>
            <a:ahLst/>
            <a:cxnLst/>
            <a:rect l="l" t="t" r="r" b="b"/>
            <a:pathLst>
              <a:path w="228600" h="1647825">
                <a:moveTo>
                  <a:pt x="76453" y="114045"/>
                </a:moveTo>
                <a:lnTo>
                  <a:pt x="68579" y="1647189"/>
                </a:lnTo>
                <a:lnTo>
                  <a:pt x="144779" y="1647570"/>
                </a:lnTo>
                <a:lnTo>
                  <a:pt x="152653" y="114426"/>
                </a:lnTo>
                <a:lnTo>
                  <a:pt x="76453" y="114045"/>
                </a:lnTo>
                <a:close/>
              </a:path>
              <a:path w="228600" h="1647825">
                <a:moveTo>
                  <a:pt x="199743" y="114045"/>
                </a:moveTo>
                <a:lnTo>
                  <a:pt x="76453" y="114045"/>
                </a:lnTo>
                <a:lnTo>
                  <a:pt x="152653" y="114426"/>
                </a:lnTo>
                <a:lnTo>
                  <a:pt x="152458" y="152527"/>
                </a:lnTo>
                <a:lnTo>
                  <a:pt x="228600" y="152907"/>
                </a:lnTo>
                <a:lnTo>
                  <a:pt x="199743" y="114045"/>
                </a:lnTo>
                <a:close/>
              </a:path>
              <a:path w="228600" h="1647825">
                <a:moveTo>
                  <a:pt x="152460" y="152146"/>
                </a:moveTo>
                <a:lnTo>
                  <a:pt x="76258" y="152146"/>
                </a:lnTo>
                <a:lnTo>
                  <a:pt x="152458" y="152527"/>
                </a:lnTo>
                <a:lnTo>
                  <a:pt x="152460" y="152146"/>
                </a:lnTo>
                <a:close/>
              </a:path>
              <a:path w="228600" h="1647825">
                <a:moveTo>
                  <a:pt x="115061" y="0"/>
                </a:moveTo>
                <a:lnTo>
                  <a:pt x="0" y="151764"/>
                </a:lnTo>
                <a:lnTo>
                  <a:pt x="76258" y="152146"/>
                </a:lnTo>
                <a:lnTo>
                  <a:pt x="76453" y="114045"/>
                </a:lnTo>
                <a:lnTo>
                  <a:pt x="199743" y="114045"/>
                </a:lnTo>
                <a:lnTo>
                  <a:pt x="115061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85542" y="2471207"/>
            <a:ext cx="466090" cy="13335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10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FPPS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+  DPPS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5777" y="2547709"/>
            <a:ext cx="978535" cy="1068070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R="37465" algn="r">
              <a:lnSpc>
                <a:spcPct val="100000"/>
              </a:lnSpc>
              <a:spcBef>
                <a:spcPts val="995"/>
              </a:spcBef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590"/>
              </a:spcBef>
            </a:pPr>
            <a:r>
              <a:rPr sz="1600" b="1" spc="-10" dirty="0">
                <a:solidFill>
                  <a:srgbClr val="0033CC"/>
                </a:solidFill>
                <a:latin typeface="Calibri"/>
                <a:cs typeface="Calibri"/>
              </a:rPr>
              <a:t>Konfirmasi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30" dirty="0">
                <a:solidFill>
                  <a:srgbClr val="0033CC"/>
                </a:solidFill>
                <a:latin typeface="Calibri"/>
                <a:cs typeface="Calibri"/>
              </a:rPr>
              <a:t>P</a:t>
            </a:r>
            <a:r>
              <a:rPr sz="1600" b="1" spc="-10" dirty="0">
                <a:solidFill>
                  <a:srgbClr val="0033CC"/>
                </a:solidFill>
                <a:latin typeface="Calibri"/>
                <a:cs typeface="Calibri"/>
              </a:rPr>
              <a:t>enj</a:t>
            </a:r>
            <a:r>
              <a:rPr sz="1600" b="1" spc="-20" dirty="0">
                <a:solidFill>
                  <a:srgbClr val="0033CC"/>
                </a:solidFill>
                <a:latin typeface="Calibri"/>
                <a:cs typeface="Calibri"/>
              </a:rPr>
              <a:t>at</a:t>
            </a:r>
            <a:r>
              <a:rPr sz="1600" b="1" spc="-5" dirty="0">
                <a:solidFill>
                  <a:srgbClr val="0033CC"/>
                </a:solidFill>
                <a:latin typeface="Calibri"/>
                <a:cs typeface="Calibri"/>
              </a:rPr>
              <a:t>ahan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20924" y="3778122"/>
            <a:ext cx="778510" cy="583565"/>
          </a:xfrm>
          <a:custGeom>
            <a:avLst/>
            <a:gdLst/>
            <a:ahLst/>
            <a:cxnLst/>
            <a:rect l="l" t="t" r="r" b="b"/>
            <a:pathLst>
              <a:path w="778510" h="583564">
                <a:moveTo>
                  <a:pt x="471170" y="10541"/>
                </a:moveTo>
                <a:lnTo>
                  <a:pt x="280924" y="0"/>
                </a:lnTo>
                <a:lnTo>
                  <a:pt x="323227" y="63449"/>
                </a:lnTo>
                <a:lnTo>
                  <a:pt x="0" y="278892"/>
                </a:lnTo>
                <a:lnTo>
                  <a:pt x="42291" y="342392"/>
                </a:lnTo>
                <a:lnTo>
                  <a:pt x="365506" y="126847"/>
                </a:lnTo>
                <a:lnTo>
                  <a:pt x="407797" y="190246"/>
                </a:lnTo>
                <a:lnTo>
                  <a:pt x="459968" y="42291"/>
                </a:lnTo>
                <a:lnTo>
                  <a:pt x="471170" y="10541"/>
                </a:lnTo>
                <a:close/>
              </a:path>
              <a:path w="778510" h="583564">
                <a:moveTo>
                  <a:pt x="778129" y="227076"/>
                </a:moveTo>
                <a:lnTo>
                  <a:pt x="738378" y="162052"/>
                </a:lnTo>
                <a:lnTo>
                  <a:pt x="261061" y="453390"/>
                </a:lnTo>
                <a:lnTo>
                  <a:pt x="221361" y="388366"/>
                </a:lnTo>
                <a:lnTo>
                  <a:pt x="150876" y="565277"/>
                </a:lnTo>
                <a:lnTo>
                  <a:pt x="340487" y="583438"/>
                </a:lnTo>
                <a:lnTo>
                  <a:pt x="312864" y="538226"/>
                </a:lnTo>
                <a:lnTo>
                  <a:pt x="300786" y="518439"/>
                </a:lnTo>
                <a:lnTo>
                  <a:pt x="778129" y="22707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00189" y="2502154"/>
            <a:ext cx="760730" cy="535305"/>
          </a:xfrm>
          <a:custGeom>
            <a:avLst/>
            <a:gdLst/>
            <a:ahLst/>
            <a:cxnLst/>
            <a:rect l="l" t="t" r="r" b="b"/>
            <a:pathLst>
              <a:path w="760729" h="535305">
                <a:moveTo>
                  <a:pt x="63372" y="344678"/>
                </a:moveTo>
                <a:lnTo>
                  <a:pt x="0" y="524383"/>
                </a:lnTo>
                <a:lnTo>
                  <a:pt x="190245" y="534924"/>
                </a:lnTo>
                <a:lnTo>
                  <a:pt x="162042" y="492633"/>
                </a:lnTo>
                <a:lnTo>
                  <a:pt x="116204" y="492633"/>
                </a:lnTo>
                <a:lnTo>
                  <a:pt x="73913" y="429260"/>
                </a:lnTo>
                <a:lnTo>
                  <a:pt x="105665" y="408096"/>
                </a:lnTo>
                <a:lnTo>
                  <a:pt x="63372" y="344678"/>
                </a:lnTo>
                <a:close/>
              </a:path>
              <a:path w="760729" h="535305">
                <a:moveTo>
                  <a:pt x="105665" y="408096"/>
                </a:moveTo>
                <a:lnTo>
                  <a:pt x="73913" y="429260"/>
                </a:lnTo>
                <a:lnTo>
                  <a:pt x="116204" y="492633"/>
                </a:lnTo>
                <a:lnTo>
                  <a:pt x="147937" y="471482"/>
                </a:lnTo>
                <a:lnTo>
                  <a:pt x="105665" y="408096"/>
                </a:lnTo>
                <a:close/>
              </a:path>
              <a:path w="760729" h="535305">
                <a:moveTo>
                  <a:pt x="147937" y="471482"/>
                </a:moveTo>
                <a:lnTo>
                  <a:pt x="116204" y="492633"/>
                </a:lnTo>
                <a:lnTo>
                  <a:pt x="162042" y="492633"/>
                </a:lnTo>
                <a:lnTo>
                  <a:pt x="147937" y="471482"/>
                </a:lnTo>
                <a:close/>
              </a:path>
              <a:path w="760729" h="535305">
                <a:moveTo>
                  <a:pt x="717930" y="0"/>
                </a:moveTo>
                <a:lnTo>
                  <a:pt x="105665" y="408096"/>
                </a:lnTo>
                <a:lnTo>
                  <a:pt x="147937" y="471482"/>
                </a:lnTo>
                <a:lnTo>
                  <a:pt x="760221" y="63373"/>
                </a:lnTo>
                <a:lnTo>
                  <a:pt x="717930" y="0"/>
                </a:lnTo>
                <a:close/>
              </a:path>
            </a:pathLst>
          </a:custGeom>
          <a:solidFill>
            <a:srgbClr val="C339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93966" y="2283967"/>
            <a:ext cx="546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-11574" dirty="0">
                <a:solidFill>
                  <a:srgbClr val="C3393A"/>
                </a:solidFill>
                <a:latin typeface="Calibri"/>
                <a:cs typeface="Calibri"/>
              </a:rPr>
              <a:t>1</a:t>
            </a:r>
            <a:r>
              <a:rPr sz="3600" b="1" spc="165" baseline="-11574" dirty="0">
                <a:solidFill>
                  <a:srgbClr val="C3393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3393A"/>
                </a:solidFill>
                <a:latin typeface="Calibri"/>
                <a:cs typeface="Calibri"/>
              </a:rPr>
              <a:t>Rp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386073" y="4614671"/>
            <a:ext cx="3853179" cy="594360"/>
            <a:chOff x="3386073" y="4614671"/>
            <a:chExt cx="3853179" cy="594360"/>
          </a:xfrm>
        </p:grpSpPr>
        <p:sp>
          <p:nvSpPr>
            <p:cNvPr id="31" name="object 31"/>
            <p:cNvSpPr/>
            <p:nvPr/>
          </p:nvSpPr>
          <p:spPr>
            <a:xfrm>
              <a:off x="3401948" y="4614671"/>
              <a:ext cx="3837304" cy="228600"/>
            </a:xfrm>
            <a:custGeom>
              <a:avLst/>
              <a:gdLst/>
              <a:ahLst/>
              <a:cxnLst/>
              <a:rect l="l" t="t" r="r" b="b"/>
              <a:pathLst>
                <a:path w="3837304" h="228600">
                  <a:moveTo>
                    <a:pt x="3684524" y="0"/>
                  </a:moveTo>
                  <a:lnTo>
                    <a:pt x="3684524" y="228600"/>
                  </a:lnTo>
                  <a:lnTo>
                    <a:pt x="3786124" y="152400"/>
                  </a:lnTo>
                  <a:lnTo>
                    <a:pt x="3722624" y="152400"/>
                  </a:lnTo>
                  <a:lnTo>
                    <a:pt x="3722624" y="76200"/>
                  </a:lnTo>
                  <a:lnTo>
                    <a:pt x="3786124" y="76200"/>
                  </a:lnTo>
                  <a:lnTo>
                    <a:pt x="3684524" y="0"/>
                  </a:lnTo>
                  <a:close/>
                </a:path>
                <a:path w="3837304" h="228600">
                  <a:moveTo>
                    <a:pt x="3684524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3684524" y="152400"/>
                  </a:lnTo>
                  <a:lnTo>
                    <a:pt x="3684524" y="76200"/>
                  </a:lnTo>
                  <a:close/>
                </a:path>
                <a:path w="3837304" h="228600">
                  <a:moveTo>
                    <a:pt x="3786124" y="76200"/>
                  </a:moveTo>
                  <a:lnTo>
                    <a:pt x="3722624" y="76200"/>
                  </a:lnTo>
                  <a:lnTo>
                    <a:pt x="3722624" y="152400"/>
                  </a:lnTo>
                  <a:lnTo>
                    <a:pt x="3786124" y="152400"/>
                  </a:lnTo>
                  <a:lnTo>
                    <a:pt x="3836924" y="114300"/>
                  </a:lnTo>
                  <a:lnTo>
                    <a:pt x="3786124" y="7620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86073" y="4979923"/>
              <a:ext cx="3837304" cy="228600"/>
            </a:xfrm>
            <a:custGeom>
              <a:avLst/>
              <a:gdLst/>
              <a:ahLst/>
              <a:cxnLst/>
              <a:rect l="l" t="t" r="r" b="b"/>
              <a:pathLst>
                <a:path w="3837304" h="228600">
                  <a:moveTo>
                    <a:pt x="152400" y="0"/>
                  </a:moveTo>
                  <a:lnTo>
                    <a:pt x="0" y="114300"/>
                  </a:lnTo>
                  <a:lnTo>
                    <a:pt x="152400" y="228600"/>
                  </a:lnTo>
                  <a:lnTo>
                    <a:pt x="152400" y="152400"/>
                  </a:lnTo>
                  <a:lnTo>
                    <a:pt x="114300" y="152400"/>
                  </a:lnTo>
                  <a:lnTo>
                    <a:pt x="114300" y="76200"/>
                  </a:lnTo>
                  <a:lnTo>
                    <a:pt x="152400" y="76200"/>
                  </a:lnTo>
                  <a:lnTo>
                    <a:pt x="152400" y="0"/>
                  </a:lnTo>
                  <a:close/>
                </a:path>
                <a:path w="3837304" h="228600">
                  <a:moveTo>
                    <a:pt x="152400" y="76200"/>
                  </a:moveTo>
                  <a:lnTo>
                    <a:pt x="114300" y="7620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152400" y="76200"/>
                  </a:lnTo>
                  <a:close/>
                </a:path>
                <a:path w="3837304" h="228600">
                  <a:moveTo>
                    <a:pt x="3837051" y="76200"/>
                  </a:moveTo>
                  <a:lnTo>
                    <a:pt x="152400" y="76200"/>
                  </a:lnTo>
                  <a:lnTo>
                    <a:pt x="152400" y="152400"/>
                  </a:lnTo>
                  <a:lnTo>
                    <a:pt x="3837051" y="152400"/>
                  </a:lnTo>
                  <a:lnTo>
                    <a:pt x="3837051" y="76200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364863" y="5174107"/>
            <a:ext cx="1931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00CC"/>
                </a:solidFill>
                <a:latin typeface="Calibri"/>
                <a:cs typeface="Calibri"/>
              </a:rPr>
              <a:t>Konfirmasi</a:t>
            </a:r>
            <a:r>
              <a:rPr sz="1600" b="1" spc="-5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0CC"/>
                </a:solidFill>
                <a:latin typeface="Calibri"/>
                <a:cs typeface="Calibri"/>
              </a:rPr>
              <a:t>Penjatahan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39940" y="4631430"/>
            <a:ext cx="1159781" cy="1164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896870" y="194005"/>
            <a:ext cx="63969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Bagaimana Membeli </a:t>
            </a:r>
            <a:r>
              <a:rPr dirty="0"/>
              <a:t>Saham</a:t>
            </a:r>
            <a:r>
              <a:rPr spc="-110" dirty="0"/>
              <a:t> </a:t>
            </a:r>
            <a:r>
              <a:rPr spc="-15" dirty="0"/>
              <a:t>Perdana?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51863" y="4212463"/>
            <a:ext cx="14109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595" marR="5080" indent="-30353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enja</a:t>
            </a:r>
            <a:r>
              <a:rPr sz="2800" b="1" spc="-5" dirty="0">
                <a:latin typeface="Calibri"/>
                <a:cs typeface="Calibri"/>
              </a:rPr>
              <a:t>min  Emisi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44314" y="4260926"/>
            <a:ext cx="1329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4 </a:t>
            </a:r>
            <a:r>
              <a:rPr sz="2400" b="1" spc="-7" baseline="1736" dirty="0">
                <a:solidFill>
                  <a:srgbClr val="00AF50"/>
                </a:solidFill>
                <a:latin typeface="Calibri"/>
                <a:cs typeface="Calibri"/>
              </a:rPr>
              <a:t>FPPS +</a:t>
            </a:r>
            <a:r>
              <a:rPr sz="2400" b="1" spc="405" baseline="173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baseline="1736" dirty="0">
                <a:solidFill>
                  <a:srgbClr val="00AF50"/>
                </a:solidFill>
                <a:latin typeface="Calibri"/>
                <a:cs typeface="Calibri"/>
              </a:rPr>
              <a:t>DPPS</a:t>
            </a:r>
            <a:endParaRPr sz="2400" baseline="1736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81958" y="5124653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55180" y="2643251"/>
            <a:ext cx="1074420" cy="728345"/>
          </a:xfrm>
          <a:custGeom>
            <a:avLst/>
            <a:gdLst/>
            <a:ahLst/>
            <a:cxnLst/>
            <a:rect l="l" t="t" r="r" b="b"/>
            <a:pathLst>
              <a:path w="1074420" h="728345">
                <a:moveTo>
                  <a:pt x="925827" y="63919"/>
                </a:moveTo>
                <a:lnTo>
                  <a:pt x="0" y="663828"/>
                </a:lnTo>
                <a:lnTo>
                  <a:pt x="41528" y="727837"/>
                </a:lnTo>
                <a:lnTo>
                  <a:pt x="967269" y="127904"/>
                </a:lnTo>
                <a:lnTo>
                  <a:pt x="925827" y="63919"/>
                </a:lnTo>
                <a:close/>
              </a:path>
              <a:path w="1074420" h="728345">
                <a:moveTo>
                  <a:pt x="1063338" y="43179"/>
                </a:moveTo>
                <a:lnTo>
                  <a:pt x="957834" y="43179"/>
                </a:lnTo>
                <a:lnTo>
                  <a:pt x="999236" y="107187"/>
                </a:lnTo>
                <a:lnTo>
                  <a:pt x="967269" y="127904"/>
                </a:lnTo>
                <a:lnTo>
                  <a:pt x="1008634" y="191770"/>
                </a:lnTo>
                <a:lnTo>
                  <a:pt x="1063338" y="43179"/>
                </a:lnTo>
                <a:close/>
              </a:path>
              <a:path w="1074420" h="728345">
                <a:moveTo>
                  <a:pt x="957834" y="43179"/>
                </a:moveTo>
                <a:lnTo>
                  <a:pt x="925827" y="63919"/>
                </a:lnTo>
                <a:lnTo>
                  <a:pt x="967269" y="127904"/>
                </a:lnTo>
                <a:lnTo>
                  <a:pt x="999236" y="107187"/>
                </a:lnTo>
                <a:lnTo>
                  <a:pt x="957834" y="43179"/>
                </a:lnTo>
                <a:close/>
              </a:path>
              <a:path w="1074420" h="728345">
                <a:moveTo>
                  <a:pt x="884427" y="0"/>
                </a:moveTo>
                <a:lnTo>
                  <a:pt x="925827" y="63919"/>
                </a:lnTo>
                <a:lnTo>
                  <a:pt x="957834" y="43179"/>
                </a:lnTo>
                <a:lnTo>
                  <a:pt x="1063338" y="43179"/>
                </a:lnTo>
                <a:lnTo>
                  <a:pt x="1074420" y="13081"/>
                </a:lnTo>
                <a:lnTo>
                  <a:pt x="88442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654797" y="3033521"/>
            <a:ext cx="821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baseline="-4629" dirty="0">
                <a:solidFill>
                  <a:srgbClr val="0033CC"/>
                </a:solidFill>
                <a:latin typeface="Calibri"/>
                <a:cs typeface="Calibri"/>
              </a:rPr>
              <a:t>7</a:t>
            </a:r>
            <a:r>
              <a:rPr sz="3600" b="1" spc="-434" baseline="-4629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00CC"/>
                </a:solidFill>
                <a:latin typeface="Calibri"/>
                <a:cs typeface="Calibri"/>
              </a:rPr>
              <a:t>Refund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60450"/>
            <a:ext cx="9906000" cy="5797550"/>
            <a:chOff x="0" y="1060450"/>
            <a:chExt cx="9906000" cy="5797550"/>
          </a:xfrm>
        </p:grpSpPr>
        <p:sp>
          <p:nvSpPr>
            <p:cNvPr id="3" name="object 3"/>
            <p:cNvSpPr/>
            <p:nvPr/>
          </p:nvSpPr>
          <p:spPr>
            <a:xfrm>
              <a:off x="1357883" y="4354067"/>
              <a:ext cx="1749552" cy="17541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3463" y="4549381"/>
              <a:ext cx="1160856" cy="11656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13804" y="4300727"/>
              <a:ext cx="1799844" cy="1766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09510" y="4495787"/>
              <a:ext cx="1211643" cy="11787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41316" y="3156356"/>
              <a:ext cx="1163704" cy="7998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1551" y="4881154"/>
              <a:ext cx="1276985" cy="4799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52800" y="1066800"/>
              <a:ext cx="2960370" cy="4714875"/>
            </a:xfrm>
            <a:custGeom>
              <a:avLst/>
              <a:gdLst/>
              <a:ahLst/>
              <a:cxnLst/>
              <a:rect l="l" t="t" r="r" b="b"/>
              <a:pathLst>
                <a:path w="2960370" h="4714875">
                  <a:moveTo>
                    <a:pt x="0" y="4714875"/>
                  </a:moveTo>
                  <a:lnTo>
                    <a:pt x="2960243" y="4714875"/>
                  </a:lnTo>
                  <a:lnTo>
                    <a:pt x="2960243" y="0"/>
                  </a:lnTo>
                  <a:lnTo>
                    <a:pt x="0" y="0"/>
                  </a:lnTo>
                  <a:lnTo>
                    <a:pt x="0" y="4714875"/>
                  </a:lnTo>
                  <a:close/>
                </a:path>
              </a:pathLst>
            </a:custGeom>
            <a:ln w="127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42765" y="2549628"/>
              <a:ext cx="408278" cy="5609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45863" y="2566924"/>
              <a:ext cx="348615" cy="482600"/>
            </a:xfrm>
            <a:custGeom>
              <a:avLst/>
              <a:gdLst/>
              <a:ahLst/>
              <a:cxnLst/>
              <a:rect l="l" t="t" r="r" b="b"/>
              <a:pathLst>
                <a:path w="348614" h="482600">
                  <a:moveTo>
                    <a:pt x="261112" y="0"/>
                  </a:moveTo>
                  <a:lnTo>
                    <a:pt x="86995" y="0"/>
                  </a:lnTo>
                  <a:lnTo>
                    <a:pt x="86995" y="308101"/>
                  </a:lnTo>
                  <a:lnTo>
                    <a:pt x="0" y="308101"/>
                  </a:lnTo>
                  <a:lnTo>
                    <a:pt x="174116" y="482218"/>
                  </a:lnTo>
                  <a:lnTo>
                    <a:pt x="348234" y="308101"/>
                  </a:lnTo>
                  <a:lnTo>
                    <a:pt x="261112" y="308101"/>
                  </a:lnTo>
                  <a:lnTo>
                    <a:pt x="2611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42765" y="4104108"/>
              <a:ext cx="408278" cy="56090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45863" y="4120769"/>
              <a:ext cx="348615" cy="482600"/>
            </a:xfrm>
            <a:custGeom>
              <a:avLst/>
              <a:gdLst/>
              <a:ahLst/>
              <a:cxnLst/>
              <a:rect l="l" t="t" r="r" b="b"/>
              <a:pathLst>
                <a:path w="348614" h="482600">
                  <a:moveTo>
                    <a:pt x="261112" y="0"/>
                  </a:moveTo>
                  <a:lnTo>
                    <a:pt x="86995" y="0"/>
                  </a:lnTo>
                  <a:lnTo>
                    <a:pt x="86995" y="308101"/>
                  </a:lnTo>
                  <a:lnTo>
                    <a:pt x="0" y="308101"/>
                  </a:lnTo>
                  <a:lnTo>
                    <a:pt x="174116" y="482218"/>
                  </a:lnTo>
                  <a:lnTo>
                    <a:pt x="348234" y="308101"/>
                  </a:lnTo>
                  <a:lnTo>
                    <a:pt x="261112" y="308101"/>
                  </a:lnTo>
                  <a:lnTo>
                    <a:pt x="2611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6547" y="1283208"/>
              <a:ext cx="1819655" cy="14264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5425" y="1441843"/>
              <a:ext cx="1304671" cy="9108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3955" y="2488691"/>
              <a:ext cx="512063" cy="19811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59736" y="2514600"/>
              <a:ext cx="406400" cy="1875789"/>
            </a:xfrm>
            <a:custGeom>
              <a:avLst/>
              <a:gdLst/>
              <a:ahLst/>
              <a:cxnLst/>
              <a:rect l="l" t="t" r="r" b="b"/>
              <a:pathLst>
                <a:path w="406400" h="1875789">
                  <a:moveTo>
                    <a:pt x="203200" y="0"/>
                  </a:moveTo>
                  <a:lnTo>
                    <a:pt x="0" y="203200"/>
                  </a:lnTo>
                  <a:lnTo>
                    <a:pt x="101600" y="203200"/>
                  </a:lnTo>
                  <a:lnTo>
                    <a:pt x="101600" y="1875282"/>
                  </a:lnTo>
                  <a:lnTo>
                    <a:pt x="304800" y="1875282"/>
                  </a:lnTo>
                  <a:lnTo>
                    <a:pt x="304800" y="203200"/>
                  </a:lnTo>
                  <a:lnTo>
                    <a:pt x="406273" y="2032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62072" y="1684019"/>
              <a:ext cx="861060" cy="4267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88488" y="1709673"/>
              <a:ext cx="755015" cy="321945"/>
            </a:xfrm>
            <a:custGeom>
              <a:avLst/>
              <a:gdLst/>
              <a:ahLst/>
              <a:cxnLst/>
              <a:rect l="l" t="t" r="r" b="b"/>
              <a:pathLst>
                <a:path w="755014" h="321944">
                  <a:moveTo>
                    <a:pt x="593851" y="0"/>
                  </a:moveTo>
                  <a:lnTo>
                    <a:pt x="593851" y="80390"/>
                  </a:lnTo>
                  <a:lnTo>
                    <a:pt x="0" y="80390"/>
                  </a:lnTo>
                  <a:lnTo>
                    <a:pt x="0" y="241173"/>
                  </a:lnTo>
                  <a:lnTo>
                    <a:pt x="593851" y="241173"/>
                  </a:lnTo>
                  <a:lnTo>
                    <a:pt x="593851" y="321563"/>
                  </a:lnTo>
                  <a:lnTo>
                    <a:pt x="754507" y="160781"/>
                  </a:lnTo>
                  <a:lnTo>
                    <a:pt x="5938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76615" y="1229832"/>
              <a:ext cx="1895912" cy="14753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35393" y="1388275"/>
              <a:ext cx="1381378" cy="9643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96940" y="1684019"/>
              <a:ext cx="861060" cy="4267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22721" y="1709673"/>
              <a:ext cx="755015" cy="321945"/>
            </a:xfrm>
            <a:custGeom>
              <a:avLst/>
              <a:gdLst/>
              <a:ahLst/>
              <a:cxnLst/>
              <a:rect l="l" t="t" r="r" b="b"/>
              <a:pathLst>
                <a:path w="755015" h="321944">
                  <a:moveTo>
                    <a:pt x="160781" y="0"/>
                  </a:moveTo>
                  <a:lnTo>
                    <a:pt x="0" y="160781"/>
                  </a:lnTo>
                  <a:lnTo>
                    <a:pt x="160781" y="321563"/>
                  </a:lnTo>
                  <a:lnTo>
                    <a:pt x="160781" y="241173"/>
                  </a:lnTo>
                  <a:lnTo>
                    <a:pt x="754633" y="241173"/>
                  </a:lnTo>
                  <a:lnTo>
                    <a:pt x="754633" y="80390"/>
                  </a:lnTo>
                  <a:lnTo>
                    <a:pt x="160781" y="80390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31964" y="2488691"/>
              <a:ext cx="512064" cy="19278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57744" y="2514600"/>
              <a:ext cx="406400" cy="1821814"/>
            </a:xfrm>
            <a:custGeom>
              <a:avLst/>
              <a:gdLst/>
              <a:ahLst/>
              <a:cxnLst/>
              <a:rect l="l" t="t" r="r" b="b"/>
              <a:pathLst>
                <a:path w="406400" h="1821814">
                  <a:moveTo>
                    <a:pt x="203200" y="0"/>
                  </a:moveTo>
                  <a:lnTo>
                    <a:pt x="0" y="203200"/>
                  </a:lnTo>
                  <a:lnTo>
                    <a:pt x="101600" y="203200"/>
                  </a:lnTo>
                  <a:lnTo>
                    <a:pt x="101600" y="1821688"/>
                  </a:lnTo>
                  <a:lnTo>
                    <a:pt x="304800" y="1821688"/>
                  </a:lnTo>
                  <a:lnTo>
                    <a:pt x="304800" y="203200"/>
                  </a:lnTo>
                  <a:lnTo>
                    <a:pt x="406273" y="2032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5855" y="4951476"/>
              <a:ext cx="1267968" cy="4282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32526" y="4978019"/>
              <a:ext cx="1161415" cy="321945"/>
            </a:xfrm>
            <a:custGeom>
              <a:avLst/>
              <a:gdLst/>
              <a:ahLst/>
              <a:cxnLst/>
              <a:rect l="l" t="t" r="r" b="b"/>
              <a:pathLst>
                <a:path w="1161415" h="321945">
                  <a:moveTo>
                    <a:pt x="1000125" y="0"/>
                  </a:moveTo>
                  <a:lnTo>
                    <a:pt x="1000125" y="80390"/>
                  </a:lnTo>
                  <a:lnTo>
                    <a:pt x="0" y="80390"/>
                  </a:lnTo>
                  <a:lnTo>
                    <a:pt x="0" y="241045"/>
                  </a:lnTo>
                  <a:lnTo>
                    <a:pt x="1000125" y="241045"/>
                  </a:lnTo>
                  <a:lnTo>
                    <a:pt x="1000125" y="321436"/>
                  </a:lnTo>
                  <a:lnTo>
                    <a:pt x="1160906" y="160654"/>
                  </a:lnTo>
                  <a:lnTo>
                    <a:pt x="100012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04160" y="4951476"/>
              <a:ext cx="1325880" cy="4282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30448" y="4978019"/>
              <a:ext cx="1219200" cy="321945"/>
            </a:xfrm>
            <a:custGeom>
              <a:avLst/>
              <a:gdLst/>
              <a:ahLst/>
              <a:cxnLst/>
              <a:rect l="l" t="t" r="r" b="b"/>
              <a:pathLst>
                <a:path w="1219200" h="321945">
                  <a:moveTo>
                    <a:pt x="160655" y="0"/>
                  </a:moveTo>
                  <a:lnTo>
                    <a:pt x="0" y="160654"/>
                  </a:lnTo>
                  <a:lnTo>
                    <a:pt x="160655" y="321436"/>
                  </a:lnTo>
                  <a:lnTo>
                    <a:pt x="160655" y="241045"/>
                  </a:lnTo>
                  <a:lnTo>
                    <a:pt x="1218818" y="241045"/>
                  </a:lnTo>
                  <a:lnTo>
                    <a:pt x="1218818" y="80390"/>
                  </a:lnTo>
                  <a:lnTo>
                    <a:pt x="160655" y="80390"/>
                  </a:lnTo>
                  <a:lnTo>
                    <a:pt x="16065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696211" y="1523"/>
            <a:ext cx="8209915" cy="789940"/>
            <a:chOff x="1696211" y="1523"/>
            <a:chExt cx="8209915" cy="789940"/>
          </a:xfrm>
        </p:grpSpPr>
        <p:sp>
          <p:nvSpPr>
            <p:cNvPr id="31" name="object 31"/>
            <p:cNvSpPr/>
            <p:nvPr/>
          </p:nvSpPr>
          <p:spPr>
            <a:xfrm>
              <a:off x="2057399" y="1523"/>
              <a:ext cx="7848599" cy="15093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6211" y="131063"/>
              <a:ext cx="2506980" cy="6598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52088" y="131063"/>
              <a:ext cx="2721864" cy="65989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19800" y="131063"/>
              <a:ext cx="949451" cy="65989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29755" y="131063"/>
              <a:ext cx="1458468" cy="65989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37120" y="131063"/>
              <a:ext cx="2129028" cy="65989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448561" y="1089786"/>
            <a:ext cx="139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Anggota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Bursa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21754" y="1017778"/>
            <a:ext cx="139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Anggota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Bursa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84350" y="5707786"/>
            <a:ext cx="798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Investor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49794" y="5680049"/>
            <a:ext cx="798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Investor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56105" y="3421126"/>
            <a:ext cx="6680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der  </a:t>
            </a:r>
            <a:r>
              <a:rPr sz="1400" b="1" spc="-5" dirty="0">
                <a:latin typeface="Calibri"/>
                <a:cs typeface="Calibri"/>
              </a:rPr>
              <a:t>J</a:t>
            </a:r>
            <a:r>
              <a:rPr sz="1400" b="1" dirty="0">
                <a:latin typeface="Calibri"/>
                <a:cs typeface="Calibri"/>
              </a:rPr>
              <a:t>ua</a:t>
            </a:r>
            <a:r>
              <a:rPr sz="1400" b="1" spc="5" dirty="0">
                <a:latin typeface="Calibri"/>
                <a:cs typeface="Calibri"/>
              </a:rPr>
              <a:t>l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sz="1400" b="1" dirty="0">
                <a:latin typeface="Calibri"/>
                <a:cs typeface="Calibri"/>
              </a:rPr>
              <a:t>B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li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19821" y="3367532"/>
            <a:ext cx="6680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Order  J</a:t>
            </a:r>
            <a:r>
              <a:rPr sz="1400" b="1" dirty="0">
                <a:latin typeface="Calibri"/>
                <a:cs typeface="Calibri"/>
              </a:rPr>
              <a:t>ual/Beli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97833" y="2494788"/>
            <a:ext cx="86995" cy="2454275"/>
          </a:xfrm>
          <a:custGeom>
            <a:avLst/>
            <a:gdLst/>
            <a:ahLst/>
            <a:cxnLst/>
            <a:rect l="l" t="t" r="r" b="b"/>
            <a:pathLst>
              <a:path w="86995" h="2454275">
                <a:moveTo>
                  <a:pt x="28582" y="2368169"/>
                </a:moveTo>
                <a:lnTo>
                  <a:pt x="0" y="2368169"/>
                </a:lnTo>
                <a:lnTo>
                  <a:pt x="42799" y="2453894"/>
                </a:lnTo>
                <a:lnTo>
                  <a:pt x="78538" y="2382520"/>
                </a:lnTo>
                <a:lnTo>
                  <a:pt x="28575" y="2382520"/>
                </a:lnTo>
                <a:lnTo>
                  <a:pt x="28582" y="2368169"/>
                </a:lnTo>
                <a:close/>
              </a:path>
              <a:path w="86995" h="2454275">
                <a:moveTo>
                  <a:pt x="29698" y="82833"/>
                </a:moveTo>
                <a:lnTo>
                  <a:pt x="28575" y="2382520"/>
                </a:lnTo>
                <a:lnTo>
                  <a:pt x="57150" y="2382520"/>
                </a:lnTo>
                <a:lnTo>
                  <a:pt x="58272" y="85725"/>
                </a:lnTo>
                <a:lnTo>
                  <a:pt x="44068" y="85725"/>
                </a:lnTo>
                <a:lnTo>
                  <a:pt x="29698" y="82833"/>
                </a:lnTo>
                <a:close/>
              </a:path>
              <a:path w="86995" h="2454275">
                <a:moveTo>
                  <a:pt x="85725" y="2368169"/>
                </a:moveTo>
                <a:lnTo>
                  <a:pt x="57157" y="2368169"/>
                </a:lnTo>
                <a:lnTo>
                  <a:pt x="57150" y="2382520"/>
                </a:lnTo>
                <a:lnTo>
                  <a:pt x="78538" y="2382520"/>
                </a:lnTo>
                <a:lnTo>
                  <a:pt x="85725" y="2368169"/>
                </a:lnTo>
                <a:close/>
              </a:path>
              <a:path w="86995" h="2454275">
                <a:moveTo>
                  <a:pt x="58292" y="42925"/>
                </a:moveTo>
                <a:lnTo>
                  <a:pt x="29717" y="42925"/>
                </a:lnTo>
                <a:lnTo>
                  <a:pt x="29801" y="82854"/>
                </a:lnTo>
                <a:lnTo>
                  <a:pt x="44068" y="85725"/>
                </a:lnTo>
                <a:lnTo>
                  <a:pt x="58273" y="82854"/>
                </a:lnTo>
                <a:lnTo>
                  <a:pt x="58292" y="42925"/>
                </a:lnTo>
                <a:close/>
              </a:path>
              <a:path w="86995" h="2454275">
                <a:moveTo>
                  <a:pt x="58273" y="82854"/>
                </a:moveTo>
                <a:lnTo>
                  <a:pt x="44068" y="85725"/>
                </a:lnTo>
                <a:lnTo>
                  <a:pt x="58272" y="85725"/>
                </a:lnTo>
                <a:lnTo>
                  <a:pt x="58273" y="82854"/>
                </a:lnTo>
                <a:close/>
              </a:path>
              <a:path w="86995" h="2454275">
                <a:moveTo>
                  <a:pt x="86867" y="42925"/>
                </a:moveTo>
                <a:lnTo>
                  <a:pt x="58292" y="42925"/>
                </a:lnTo>
                <a:lnTo>
                  <a:pt x="58273" y="82854"/>
                </a:lnTo>
                <a:lnTo>
                  <a:pt x="60721" y="82359"/>
                </a:lnTo>
                <a:lnTo>
                  <a:pt x="74326" y="73183"/>
                </a:lnTo>
                <a:lnTo>
                  <a:pt x="83502" y="59578"/>
                </a:lnTo>
                <a:lnTo>
                  <a:pt x="86867" y="42925"/>
                </a:lnTo>
                <a:close/>
              </a:path>
              <a:path w="86995" h="2454275">
                <a:moveTo>
                  <a:pt x="44068" y="0"/>
                </a:moveTo>
                <a:lnTo>
                  <a:pt x="27369" y="3385"/>
                </a:lnTo>
                <a:lnTo>
                  <a:pt x="13747" y="12557"/>
                </a:lnTo>
                <a:lnTo>
                  <a:pt x="4528" y="26199"/>
                </a:lnTo>
                <a:lnTo>
                  <a:pt x="1142" y="42925"/>
                </a:lnTo>
                <a:lnTo>
                  <a:pt x="4510" y="59578"/>
                </a:lnTo>
                <a:lnTo>
                  <a:pt x="13700" y="73183"/>
                </a:lnTo>
                <a:lnTo>
                  <a:pt x="27342" y="82359"/>
                </a:lnTo>
                <a:lnTo>
                  <a:pt x="29698" y="82833"/>
                </a:lnTo>
                <a:lnTo>
                  <a:pt x="29717" y="42925"/>
                </a:lnTo>
                <a:lnTo>
                  <a:pt x="86867" y="42925"/>
                </a:lnTo>
                <a:lnTo>
                  <a:pt x="83502" y="26253"/>
                </a:lnTo>
                <a:lnTo>
                  <a:pt x="74326" y="12604"/>
                </a:lnTo>
                <a:lnTo>
                  <a:pt x="60721" y="3385"/>
                </a:lnTo>
                <a:lnTo>
                  <a:pt x="4406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696080" y="3402583"/>
            <a:ext cx="2933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T+3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297171" y="1202105"/>
            <a:ext cx="1268717" cy="12362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936750" y="221361"/>
            <a:ext cx="7357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Mekanisme </a:t>
            </a:r>
            <a:r>
              <a:rPr spc="-20" dirty="0"/>
              <a:t>Perdagangan </a:t>
            </a:r>
            <a:r>
              <a:rPr dirty="0"/>
              <a:t>di </a:t>
            </a:r>
            <a:r>
              <a:rPr spc="-15" dirty="0"/>
              <a:t>Pasar</a:t>
            </a:r>
            <a:r>
              <a:rPr spc="-114" dirty="0"/>
              <a:t> </a:t>
            </a:r>
            <a:r>
              <a:rPr spc="-10" dirty="0"/>
              <a:t>Sekunder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6567" y="1523"/>
            <a:ext cx="8409940" cy="789940"/>
            <a:chOff x="1496567" y="1523"/>
            <a:chExt cx="8409940" cy="789940"/>
          </a:xfrm>
        </p:grpSpPr>
        <p:sp>
          <p:nvSpPr>
            <p:cNvPr id="3" name="object 3"/>
            <p:cNvSpPr/>
            <p:nvPr/>
          </p:nvSpPr>
          <p:spPr>
            <a:xfrm>
              <a:off x="2057399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6567" y="131063"/>
              <a:ext cx="2145792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88207" y="131063"/>
              <a:ext cx="1845564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82667" y="131063"/>
              <a:ext cx="2721864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0379" y="131063"/>
              <a:ext cx="1682496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83296" y="131063"/>
              <a:ext cx="1482852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5363" y="2526538"/>
            <a:ext cx="8639810" cy="279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3345" indent="-342900">
              <a:lnSpc>
                <a:spcPct val="100000"/>
              </a:lnSpc>
              <a:spcBef>
                <a:spcPts val="100"/>
              </a:spcBef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Transaksi </a:t>
            </a:r>
            <a:r>
              <a:rPr sz="1800" spc="-5" dirty="0">
                <a:latin typeface="Calibri"/>
                <a:cs typeface="Calibri"/>
              </a:rPr>
              <a:t>saham menggunakan </a:t>
            </a:r>
            <a:r>
              <a:rPr sz="1800" i="1" spc="-10" dirty="0">
                <a:latin typeface="Calibri"/>
                <a:cs typeface="Calibri"/>
              </a:rPr>
              <a:t>Continuous </a:t>
            </a:r>
            <a:r>
              <a:rPr sz="1800" i="1" spc="-5" dirty="0">
                <a:latin typeface="Calibri"/>
                <a:cs typeface="Calibri"/>
              </a:rPr>
              <a:t>Auction </a:t>
            </a:r>
            <a:r>
              <a:rPr sz="1800" i="1" spc="-15" dirty="0">
                <a:latin typeface="Calibri"/>
                <a:cs typeface="Calibri"/>
              </a:rPr>
              <a:t>System </a:t>
            </a:r>
            <a:r>
              <a:rPr sz="1800" spc="-15" dirty="0">
                <a:latin typeface="Calibri"/>
                <a:cs typeface="Calibri"/>
              </a:rPr>
              <a:t>(Sistem </a:t>
            </a:r>
            <a:r>
              <a:rPr sz="1800" spc="-5" dirty="0">
                <a:latin typeface="Calibri"/>
                <a:cs typeface="Calibri"/>
              </a:rPr>
              <a:t>lelang </a:t>
            </a:r>
            <a:r>
              <a:rPr sz="1800" spc="-10" dirty="0">
                <a:latin typeface="Calibri"/>
                <a:cs typeface="Calibri"/>
              </a:rPr>
              <a:t>berkelanjutan)  yang didasarkan kepada </a:t>
            </a:r>
            <a:r>
              <a:rPr sz="1800" i="1" spc="-5" dirty="0">
                <a:latin typeface="Calibri"/>
                <a:cs typeface="Calibri"/>
              </a:rPr>
              <a:t>order-driven </a:t>
            </a:r>
            <a:r>
              <a:rPr sz="1800" i="1" spc="-15" dirty="0">
                <a:latin typeface="Calibri"/>
                <a:cs typeface="Calibri"/>
              </a:rPr>
              <a:t>market </a:t>
            </a:r>
            <a:r>
              <a:rPr sz="1800" spc="-5" dirty="0">
                <a:latin typeface="Calibri"/>
                <a:cs typeface="Calibri"/>
              </a:rPr>
              <a:t>melalui </a:t>
            </a:r>
            <a:r>
              <a:rPr sz="1800" spc="-25" dirty="0">
                <a:latin typeface="Calibri"/>
                <a:cs typeface="Calibri"/>
              </a:rPr>
              <a:t>JATS-Next </a:t>
            </a:r>
            <a:r>
              <a:rPr sz="1800" dirty="0">
                <a:latin typeface="Calibri"/>
                <a:cs typeface="Calibri"/>
              </a:rPr>
              <a:t>G </a:t>
            </a:r>
            <a:r>
              <a:rPr sz="1800" spc="-15" dirty="0">
                <a:latin typeface="Calibri"/>
                <a:cs typeface="Calibri"/>
              </a:rPr>
              <a:t>(</a:t>
            </a:r>
            <a:r>
              <a:rPr sz="1800" i="1" spc="-15" dirty="0">
                <a:latin typeface="Calibri"/>
                <a:cs typeface="Calibri"/>
              </a:rPr>
              <a:t>Jakarta </a:t>
            </a:r>
            <a:r>
              <a:rPr sz="1800" i="1" spc="-10" dirty="0">
                <a:latin typeface="Calibri"/>
                <a:cs typeface="Calibri"/>
              </a:rPr>
              <a:t>Automated  </a:t>
            </a:r>
            <a:r>
              <a:rPr sz="1800" i="1" spc="-20" dirty="0">
                <a:latin typeface="Calibri"/>
                <a:cs typeface="Calibri"/>
              </a:rPr>
              <a:t>Trading </a:t>
            </a:r>
            <a:r>
              <a:rPr sz="1800" i="1" spc="-15" dirty="0">
                <a:latin typeface="Calibri"/>
                <a:cs typeface="Calibri"/>
              </a:rPr>
              <a:t>System </a:t>
            </a:r>
            <a:r>
              <a:rPr sz="1800" i="1" spc="-10" dirty="0">
                <a:latin typeface="Calibri"/>
                <a:cs typeface="Calibri"/>
              </a:rPr>
              <a:t>Next</a:t>
            </a:r>
            <a:r>
              <a:rPr sz="1800" i="1" spc="3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Generation</a:t>
            </a:r>
            <a:r>
              <a:rPr sz="1800" spc="-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Pihak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spc="-5" dirty="0">
                <a:latin typeface="Calibri"/>
                <a:cs typeface="Calibri"/>
              </a:rPr>
              <a:t>boleh </a:t>
            </a:r>
            <a:r>
              <a:rPr sz="1800" spc="-10" dirty="0">
                <a:latin typeface="Calibri"/>
                <a:cs typeface="Calibri"/>
              </a:rPr>
              <a:t>melakukan transaksi </a:t>
            </a:r>
            <a:r>
              <a:rPr sz="1800" spc="-15" dirty="0">
                <a:latin typeface="Calibri"/>
                <a:cs typeface="Calibri"/>
              </a:rPr>
              <a:t>atau </a:t>
            </a:r>
            <a:r>
              <a:rPr sz="1800" spc="-5" dirty="0">
                <a:latin typeface="Calibri"/>
                <a:cs typeface="Calibri"/>
              </a:rPr>
              <a:t>memasukkan </a:t>
            </a:r>
            <a:r>
              <a:rPr sz="1800" spc="-10" dirty="0">
                <a:latin typeface="Calibri"/>
                <a:cs typeface="Calibri"/>
              </a:rPr>
              <a:t>order </a:t>
            </a:r>
            <a:r>
              <a:rPr sz="1800" spc="-15" dirty="0">
                <a:latin typeface="Calibri"/>
                <a:cs typeface="Calibri"/>
              </a:rPr>
              <a:t>hanya </a:t>
            </a:r>
            <a:r>
              <a:rPr sz="1800" spc="-5" dirty="0">
                <a:latin typeface="Calibri"/>
                <a:cs typeface="Calibri"/>
              </a:rPr>
              <a:t>Anggota </a:t>
            </a:r>
            <a:r>
              <a:rPr sz="1800" spc="-10" dirty="0">
                <a:latin typeface="Calibri"/>
                <a:cs typeface="Calibri"/>
              </a:rPr>
              <a:t>Bursa </a:t>
            </a:r>
            <a:r>
              <a:rPr sz="1800" spc="-5" dirty="0">
                <a:latin typeface="Calibri"/>
                <a:cs typeface="Calibri"/>
              </a:rPr>
              <a:t>(AB)  </a:t>
            </a:r>
            <a:r>
              <a:rPr sz="1800" spc="-10" dirty="0">
                <a:latin typeface="Calibri"/>
                <a:cs typeface="Calibri"/>
              </a:rPr>
              <a:t>yang juga </a:t>
            </a:r>
            <a:r>
              <a:rPr sz="1800" spc="-5" dirty="0">
                <a:latin typeface="Calibri"/>
                <a:cs typeface="Calibri"/>
              </a:rPr>
              <a:t>menjadi anggota kliring (AB Kliring). </a:t>
            </a:r>
            <a:r>
              <a:rPr sz="1800" spc="-10" dirty="0">
                <a:latin typeface="Calibri"/>
                <a:cs typeface="Calibri"/>
              </a:rPr>
              <a:t>Investor melakukan transaksi </a:t>
            </a:r>
            <a:r>
              <a:rPr sz="1800" spc="-5" dirty="0">
                <a:latin typeface="Calibri"/>
                <a:cs typeface="Calibri"/>
              </a:rPr>
              <a:t>saham  melalui </a:t>
            </a:r>
            <a:r>
              <a:rPr sz="1800" dirty="0">
                <a:latin typeface="Calibri"/>
                <a:cs typeface="Calibri"/>
              </a:rPr>
              <a:t>AB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spc="-5" dirty="0">
                <a:latin typeface="Calibri"/>
                <a:cs typeface="Calibri"/>
              </a:rPr>
              <a:t>memiliki </a:t>
            </a:r>
            <a:r>
              <a:rPr sz="1800" spc="-10" dirty="0">
                <a:latin typeface="Calibri"/>
                <a:cs typeface="Calibri"/>
              </a:rPr>
              <a:t>izin sebagai </a:t>
            </a:r>
            <a:r>
              <a:rPr sz="1800" spc="-20" dirty="0">
                <a:latin typeface="Calibri"/>
                <a:cs typeface="Calibri"/>
              </a:rPr>
              <a:t>Perantara </a:t>
            </a:r>
            <a:r>
              <a:rPr sz="1800" spc="-10" dirty="0">
                <a:latin typeface="Calibri"/>
                <a:cs typeface="Calibri"/>
              </a:rPr>
              <a:t>Pedagang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Efek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AB </a:t>
            </a:r>
            <a:r>
              <a:rPr sz="1800" spc="-10" dirty="0">
                <a:latin typeface="Calibri"/>
                <a:cs typeface="Calibri"/>
              </a:rPr>
              <a:t>akan </a:t>
            </a:r>
            <a:r>
              <a:rPr sz="1800" spc="-5" dirty="0">
                <a:latin typeface="Calibri"/>
                <a:cs typeface="Calibri"/>
              </a:rPr>
              <a:t>mengenakan </a:t>
            </a:r>
            <a:r>
              <a:rPr sz="1800" spc="-15" dirty="0">
                <a:latin typeface="Calibri"/>
                <a:cs typeface="Calibri"/>
              </a:rPr>
              <a:t>biaya </a:t>
            </a:r>
            <a:r>
              <a:rPr sz="1800" spc="-10" dirty="0">
                <a:latin typeface="Calibri"/>
                <a:cs typeface="Calibri"/>
              </a:rPr>
              <a:t>transaksi </a:t>
            </a:r>
            <a:r>
              <a:rPr sz="1800" spc="-5" dirty="0">
                <a:latin typeface="Calibri"/>
                <a:cs typeface="Calibri"/>
              </a:rPr>
              <a:t>untuk setiap </a:t>
            </a:r>
            <a:r>
              <a:rPr sz="1800" spc="-10" dirty="0">
                <a:latin typeface="Calibri"/>
                <a:cs typeface="Calibri"/>
              </a:rPr>
              <a:t>transaksi yang </a:t>
            </a:r>
            <a:r>
              <a:rPr sz="1800" spc="-15" dirty="0">
                <a:latin typeface="Calibri"/>
                <a:cs typeface="Calibri"/>
              </a:rPr>
              <a:t>dilakukan </a:t>
            </a:r>
            <a:r>
              <a:rPr sz="1800" spc="-5" dirty="0">
                <a:latin typeface="Calibri"/>
                <a:cs typeface="Calibri"/>
              </a:rPr>
              <a:t>oleh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investor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Transaksi </a:t>
            </a:r>
            <a:r>
              <a:rPr sz="1800" spc="-15" dirty="0">
                <a:latin typeface="Calibri"/>
                <a:cs typeface="Calibri"/>
              </a:rPr>
              <a:t>dilakukan </a:t>
            </a:r>
            <a:r>
              <a:rPr sz="1800" spc="-5" dirty="0">
                <a:latin typeface="Calibri"/>
                <a:cs typeface="Calibri"/>
              </a:rPr>
              <a:t>dalam bentuk </a:t>
            </a:r>
            <a:r>
              <a:rPr sz="1800" i="1" spc="-10" dirty="0">
                <a:latin typeface="Calibri"/>
                <a:cs typeface="Calibri"/>
              </a:rPr>
              <a:t>scriptless </a:t>
            </a:r>
            <a:r>
              <a:rPr sz="1800" spc="-10" dirty="0">
                <a:latin typeface="Calibri"/>
                <a:cs typeface="Calibri"/>
              </a:rPr>
              <a:t>dengan setelmen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T+3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Transaksi </a:t>
            </a:r>
            <a:r>
              <a:rPr sz="1800" spc="-15" dirty="0">
                <a:latin typeface="Calibri"/>
                <a:cs typeface="Calibri"/>
              </a:rPr>
              <a:t>dilakukan </a:t>
            </a:r>
            <a:r>
              <a:rPr sz="1800" spc="-10" dirty="0">
                <a:latin typeface="Calibri"/>
                <a:cs typeface="Calibri"/>
              </a:rPr>
              <a:t>dengan </a:t>
            </a:r>
            <a:r>
              <a:rPr sz="1800" i="1" spc="-5" dirty="0">
                <a:latin typeface="Calibri"/>
                <a:cs typeface="Calibri"/>
              </a:rPr>
              <a:t>remote trading</a:t>
            </a:r>
            <a:r>
              <a:rPr sz="1800" i="1" spc="7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10411" y="1825879"/>
            <a:ext cx="695325" cy="419734"/>
            <a:chOff x="1010411" y="1825879"/>
            <a:chExt cx="695325" cy="419734"/>
          </a:xfrm>
        </p:grpSpPr>
        <p:sp>
          <p:nvSpPr>
            <p:cNvPr id="11" name="object 11"/>
            <p:cNvSpPr/>
            <p:nvPr/>
          </p:nvSpPr>
          <p:spPr>
            <a:xfrm>
              <a:off x="1010411" y="2126001"/>
              <a:ext cx="694943" cy="1194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4488" y="1825879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34987" y="0"/>
                  </a:moveTo>
                  <a:lnTo>
                    <a:pt x="50800" y="0"/>
                  </a:lnTo>
                  <a:lnTo>
                    <a:pt x="31027" y="3990"/>
                  </a:lnTo>
                  <a:lnTo>
                    <a:pt x="14879" y="14874"/>
                  </a:lnTo>
                  <a:lnTo>
                    <a:pt x="3992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2" y="273778"/>
                  </a:lnTo>
                  <a:lnTo>
                    <a:pt x="14879" y="289925"/>
                  </a:lnTo>
                  <a:lnTo>
                    <a:pt x="31027" y="300809"/>
                  </a:lnTo>
                  <a:lnTo>
                    <a:pt x="50800" y="304800"/>
                  </a:lnTo>
                  <a:lnTo>
                    <a:pt x="634987" y="304800"/>
                  </a:lnTo>
                  <a:lnTo>
                    <a:pt x="654765" y="300809"/>
                  </a:lnTo>
                  <a:lnTo>
                    <a:pt x="670912" y="289925"/>
                  </a:lnTo>
                  <a:lnTo>
                    <a:pt x="681796" y="273778"/>
                  </a:lnTo>
                  <a:lnTo>
                    <a:pt x="685787" y="254000"/>
                  </a:lnTo>
                  <a:lnTo>
                    <a:pt x="685787" y="50800"/>
                  </a:lnTo>
                  <a:lnTo>
                    <a:pt x="681796" y="31021"/>
                  </a:lnTo>
                  <a:lnTo>
                    <a:pt x="670912" y="14874"/>
                  </a:lnTo>
                  <a:lnTo>
                    <a:pt x="654765" y="3990"/>
                  </a:lnTo>
                  <a:lnTo>
                    <a:pt x="634987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38834" y="1847214"/>
            <a:ext cx="434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Senin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84694" y="1460753"/>
            <a:ext cx="2645410" cy="1003935"/>
            <a:chOff x="1184694" y="1460753"/>
            <a:chExt cx="2645410" cy="1003935"/>
          </a:xfrm>
        </p:grpSpPr>
        <p:sp>
          <p:nvSpPr>
            <p:cNvPr id="15" name="object 15"/>
            <p:cNvSpPr/>
            <p:nvPr/>
          </p:nvSpPr>
          <p:spPr>
            <a:xfrm>
              <a:off x="1711442" y="2132055"/>
              <a:ext cx="707155" cy="1228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2627" y="1825878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35000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635000" y="304800"/>
                  </a:lnTo>
                  <a:lnTo>
                    <a:pt x="654778" y="300809"/>
                  </a:lnTo>
                  <a:lnTo>
                    <a:pt x="670925" y="289925"/>
                  </a:lnTo>
                  <a:lnTo>
                    <a:pt x="681809" y="273778"/>
                  </a:lnTo>
                  <a:lnTo>
                    <a:pt x="685800" y="254000"/>
                  </a:lnTo>
                  <a:lnTo>
                    <a:pt x="685800" y="50800"/>
                  </a:lnTo>
                  <a:lnTo>
                    <a:pt x="681809" y="31021"/>
                  </a:lnTo>
                  <a:lnTo>
                    <a:pt x="670925" y="14874"/>
                  </a:lnTo>
                  <a:lnTo>
                    <a:pt x="654778" y="399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22627" y="1825878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635000" y="0"/>
                  </a:lnTo>
                  <a:lnTo>
                    <a:pt x="654778" y="3990"/>
                  </a:lnTo>
                  <a:lnTo>
                    <a:pt x="670925" y="14874"/>
                  </a:lnTo>
                  <a:lnTo>
                    <a:pt x="681809" y="31021"/>
                  </a:lnTo>
                  <a:lnTo>
                    <a:pt x="685800" y="50800"/>
                  </a:lnTo>
                  <a:lnTo>
                    <a:pt x="685800" y="254000"/>
                  </a:lnTo>
                  <a:lnTo>
                    <a:pt x="681809" y="273778"/>
                  </a:lnTo>
                  <a:lnTo>
                    <a:pt x="670925" y="289925"/>
                  </a:lnTo>
                  <a:lnTo>
                    <a:pt x="654778" y="300809"/>
                  </a:lnTo>
                  <a:lnTo>
                    <a:pt x="635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5539" y="2127503"/>
              <a:ext cx="716280" cy="3368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30652" y="1825878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35000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635000" y="304800"/>
                  </a:lnTo>
                  <a:lnTo>
                    <a:pt x="654778" y="300809"/>
                  </a:lnTo>
                  <a:lnTo>
                    <a:pt x="670925" y="289925"/>
                  </a:lnTo>
                  <a:lnTo>
                    <a:pt x="681809" y="273778"/>
                  </a:lnTo>
                  <a:lnTo>
                    <a:pt x="685800" y="254000"/>
                  </a:lnTo>
                  <a:lnTo>
                    <a:pt x="685800" y="50800"/>
                  </a:lnTo>
                  <a:lnTo>
                    <a:pt x="681809" y="31021"/>
                  </a:lnTo>
                  <a:lnTo>
                    <a:pt x="670925" y="14874"/>
                  </a:lnTo>
                  <a:lnTo>
                    <a:pt x="654778" y="399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0652" y="1825878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635000" y="0"/>
                  </a:lnTo>
                  <a:lnTo>
                    <a:pt x="654778" y="3990"/>
                  </a:lnTo>
                  <a:lnTo>
                    <a:pt x="670925" y="14874"/>
                  </a:lnTo>
                  <a:lnTo>
                    <a:pt x="681809" y="31021"/>
                  </a:lnTo>
                  <a:lnTo>
                    <a:pt x="685800" y="50800"/>
                  </a:lnTo>
                  <a:lnTo>
                    <a:pt x="685800" y="254000"/>
                  </a:lnTo>
                  <a:lnTo>
                    <a:pt x="681809" y="273778"/>
                  </a:lnTo>
                  <a:lnTo>
                    <a:pt x="670925" y="289925"/>
                  </a:lnTo>
                  <a:lnTo>
                    <a:pt x="654778" y="300809"/>
                  </a:lnTo>
                  <a:lnTo>
                    <a:pt x="635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4868" y="2126001"/>
              <a:ext cx="694943" cy="1194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38805" y="1825878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34999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634999" y="304800"/>
                  </a:lnTo>
                  <a:lnTo>
                    <a:pt x="654778" y="300809"/>
                  </a:lnTo>
                  <a:lnTo>
                    <a:pt x="670925" y="289925"/>
                  </a:lnTo>
                  <a:lnTo>
                    <a:pt x="681809" y="273778"/>
                  </a:lnTo>
                  <a:lnTo>
                    <a:pt x="685799" y="254000"/>
                  </a:lnTo>
                  <a:lnTo>
                    <a:pt x="685799" y="50800"/>
                  </a:lnTo>
                  <a:lnTo>
                    <a:pt x="681809" y="31021"/>
                  </a:lnTo>
                  <a:lnTo>
                    <a:pt x="670925" y="14874"/>
                  </a:lnTo>
                  <a:lnTo>
                    <a:pt x="654778" y="3990"/>
                  </a:lnTo>
                  <a:lnTo>
                    <a:pt x="634999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91044" y="146710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36054" y="0"/>
                  </a:moveTo>
                  <a:lnTo>
                    <a:pt x="68770" y="0"/>
                  </a:lnTo>
                  <a:lnTo>
                    <a:pt x="68770" y="182118"/>
                  </a:lnTo>
                  <a:lnTo>
                    <a:pt x="0" y="182118"/>
                  </a:lnTo>
                  <a:lnTo>
                    <a:pt x="152361" y="304800"/>
                  </a:lnTo>
                  <a:lnTo>
                    <a:pt x="304761" y="182118"/>
                  </a:lnTo>
                  <a:lnTo>
                    <a:pt x="236054" y="182118"/>
                  </a:lnTo>
                  <a:lnTo>
                    <a:pt x="236054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1044" y="146710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82118"/>
                  </a:moveTo>
                  <a:lnTo>
                    <a:pt x="68770" y="182118"/>
                  </a:lnTo>
                  <a:lnTo>
                    <a:pt x="68770" y="0"/>
                  </a:lnTo>
                  <a:lnTo>
                    <a:pt x="236054" y="0"/>
                  </a:lnTo>
                  <a:lnTo>
                    <a:pt x="236054" y="182118"/>
                  </a:lnTo>
                  <a:lnTo>
                    <a:pt x="304761" y="182118"/>
                  </a:lnTo>
                  <a:lnTo>
                    <a:pt x="152361" y="304800"/>
                  </a:lnTo>
                  <a:lnTo>
                    <a:pt x="0" y="182118"/>
                  </a:lnTo>
                  <a:close/>
                </a:path>
              </a:pathLst>
            </a:custGeom>
            <a:ln w="127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24605" y="1474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36093" y="0"/>
                  </a:moveTo>
                  <a:lnTo>
                    <a:pt x="68834" y="0"/>
                  </a:lnTo>
                  <a:lnTo>
                    <a:pt x="68834" y="182117"/>
                  </a:lnTo>
                  <a:lnTo>
                    <a:pt x="0" y="182117"/>
                  </a:lnTo>
                  <a:lnTo>
                    <a:pt x="152400" y="304800"/>
                  </a:lnTo>
                  <a:lnTo>
                    <a:pt x="304800" y="182117"/>
                  </a:lnTo>
                  <a:lnTo>
                    <a:pt x="236093" y="182117"/>
                  </a:lnTo>
                  <a:lnTo>
                    <a:pt x="236093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24605" y="1474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82117"/>
                  </a:moveTo>
                  <a:lnTo>
                    <a:pt x="68834" y="182117"/>
                  </a:lnTo>
                  <a:lnTo>
                    <a:pt x="68834" y="0"/>
                  </a:lnTo>
                  <a:lnTo>
                    <a:pt x="236093" y="0"/>
                  </a:lnTo>
                  <a:lnTo>
                    <a:pt x="236093" y="182117"/>
                  </a:lnTo>
                  <a:lnTo>
                    <a:pt x="304800" y="182117"/>
                  </a:lnTo>
                  <a:lnTo>
                    <a:pt x="152400" y="304800"/>
                  </a:lnTo>
                  <a:lnTo>
                    <a:pt x="0" y="182117"/>
                  </a:lnTo>
                  <a:close/>
                </a:path>
              </a:pathLst>
            </a:custGeom>
            <a:ln w="127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73276" y="1135760"/>
            <a:ext cx="36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09289" y="1143076"/>
            <a:ext cx="5454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19401" y="1440560"/>
            <a:ext cx="1896745" cy="64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T +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763270" algn="l"/>
                <a:tab pos="1439545" algn="l"/>
              </a:tabLst>
            </a:pP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Sela</a:t>
            </a:r>
            <a:r>
              <a:rPr sz="1400" b="1" spc="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a	Rabu	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K</a:t>
            </a: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amis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09506" y="1841754"/>
            <a:ext cx="707390" cy="436245"/>
            <a:chOff x="4509506" y="1841754"/>
            <a:chExt cx="707390" cy="436245"/>
          </a:xfrm>
        </p:grpSpPr>
        <p:sp>
          <p:nvSpPr>
            <p:cNvPr id="31" name="object 31"/>
            <p:cNvSpPr/>
            <p:nvPr/>
          </p:nvSpPr>
          <p:spPr>
            <a:xfrm>
              <a:off x="4509506" y="2154915"/>
              <a:ext cx="707155" cy="1228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19675" y="1848104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35000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635000" y="304800"/>
                  </a:lnTo>
                  <a:lnTo>
                    <a:pt x="654778" y="300809"/>
                  </a:lnTo>
                  <a:lnTo>
                    <a:pt x="670925" y="289925"/>
                  </a:lnTo>
                  <a:lnTo>
                    <a:pt x="681809" y="273778"/>
                  </a:lnTo>
                  <a:lnTo>
                    <a:pt x="685800" y="254000"/>
                  </a:lnTo>
                  <a:lnTo>
                    <a:pt x="685800" y="50800"/>
                  </a:lnTo>
                  <a:lnTo>
                    <a:pt x="681809" y="31021"/>
                  </a:lnTo>
                  <a:lnTo>
                    <a:pt x="670925" y="14874"/>
                  </a:lnTo>
                  <a:lnTo>
                    <a:pt x="654778" y="399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19675" y="1848104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635000" y="0"/>
                  </a:lnTo>
                  <a:lnTo>
                    <a:pt x="654778" y="3990"/>
                  </a:lnTo>
                  <a:lnTo>
                    <a:pt x="670925" y="14874"/>
                  </a:lnTo>
                  <a:lnTo>
                    <a:pt x="681809" y="31021"/>
                  </a:lnTo>
                  <a:lnTo>
                    <a:pt x="685800" y="50800"/>
                  </a:lnTo>
                  <a:lnTo>
                    <a:pt x="685800" y="254000"/>
                  </a:lnTo>
                  <a:lnTo>
                    <a:pt x="681809" y="273778"/>
                  </a:lnTo>
                  <a:lnTo>
                    <a:pt x="670925" y="289925"/>
                  </a:lnTo>
                  <a:lnTo>
                    <a:pt x="654778" y="300809"/>
                  </a:lnTo>
                  <a:lnTo>
                    <a:pt x="635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127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659884" y="1869439"/>
            <a:ext cx="406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Rabu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89855" y="1483105"/>
            <a:ext cx="3862070" cy="1004569"/>
            <a:chOff x="4689855" y="1483105"/>
            <a:chExt cx="3862070" cy="1004569"/>
          </a:xfrm>
        </p:grpSpPr>
        <p:sp>
          <p:nvSpPr>
            <p:cNvPr id="36" name="object 36"/>
            <p:cNvSpPr/>
            <p:nvPr/>
          </p:nvSpPr>
          <p:spPr>
            <a:xfrm>
              <a:off x="5212079" y="2150363"/>
              <a:ext cx="716279" cy="3368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27827" y="1848103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35000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635000" y="304800"/>
                  </a:lnTo>
                  <a:lnTo>
                    <a:pt x="654778" y="300809"/>
                  </a:lnTo>
                  <a:lnTo>
                    <a:pt x="670925" y="289925"/>
                  </a:lnTo>
                  <a:lnTo>
                    <a:pt x="681809" y="273778"/>
                  </a:lnTo>
                  <a:lnTo>
                    <a:pt x="685800" y="254000"/>
                  </a:lnTo>
                  <a:lnTo>
                    <a:pt x="685800" y="50800"/>
                  </a:lnTo>
                  <a:lnTo>
                    <a:pt x="681809" y="31021"/>
                  </a:lnTo>
                  <a:lnTo>
                    <a:pt x="670925" y="14874"/>
                  </a:lnTo>
                  <a:lnTo>
                    <a:pt x="654778" y="399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27827" y="1848103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635000" y="0"/>
                  </a:lnTo>
                  <a:lnTo>
                    <a:pt x="654778" y="3990"/>
                  </a:lnTo>
                  <a:lnTo>
                    <a:pt x="670925" y="14874"/>
                  </a:lnTo>
                  <a:lnTo>
                    <a:pt x="681809" y="31021"/>
                  </a:lnTo>
                  <a:lnTo>
                    <a:pt x="685800" y="50800"/>
                  </a:lnTo>
                  <a:lnTo>
                    <a:pt x="685800" y="254000"/>
                  </a:lnTo>
                  <a:lnTo>
                    <a:pt x="681809" y="273778"/>
                  </a:lnTo>
                  <a:lnTo>
                    <a:pt x="670925" y="289925"/>
                  </a:lnTo>
                  <a:lnTo>
                    <a:pt x="654778" y="300809"/>
                  </a:lnTo>
                  <a:lnTo>
                    <a:pt x="635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20739" y="2150363"/>
              <a:ext cx="716280" cy="3368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35852" y="1848103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35000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635000" y="304800"/>
                  </a:lnTo>
                  <a:lnTo>
                    <a:pt x="654778" y="300809"/>
                  </a:lnTo>
                  <a:lnTo>
                    <a:pt x="670925" y="289925"/>
                  </a:lnTo>
                  <a:lnTo>
                    <a:pt x="681809" y="273778"/>
                  </a:lnTo>
                  <a:lnTo>
                    <a:pt x="685800" y="254000"/>
                  </a:lnTo>
                  <a:lnTo>
                    <a:pt x="685800" y="50800"/>
                  </a:lnTo>
                  <a:lnTo>
                    <a:pt x="681809" y="31021"/>
                  </a:lnTo>
                  <a:lnTo>
                    <a:pt x="670925" y="14874"/>
                  </a:lnTo>
                  <a:lnTo>
                    <a:pt x="654778" y="399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35852" y="1848103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635000" y="0"/>
                  </a:lnTo>
                  <a:lnTo>
                    <a:pt x="654778" y="3990"/>
                  </a:lnTo>
                  <a:lnTo>
                    <a:pt x="670925" y="14874"/>
                  </a:lnTo>
                  <a:lnTo>
                    <a:pt x="681809" y="31021"/>
                  </a:lnTo>
                  <a:lnTo>
                    <a:pt x="685800" y="50800"/>
                  </a:lnTo>
                  <a:lnTo>
                    <a:pt x="685800" y="254000"/>
                  </a:lnTo>
                  <a:lnTo>
                    <a:pt x="681809" y="273778"/>
                  </a:lnTo>
                  <a:lnTo>
                    <a:pt x="670925" y="289925"/>
                  </a:lnTo>
                  <a:lnTo>
                    <a:pt x="654778" y="300809"/>
                  </a:lnTo>
                  <a:lnTo>
                    <a:pt x="635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96205" y="148945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36093" y="0"/>
                  </a:moveTo>
                  <a:lnTo>
                    <a:pt x="68834" y="0"/>
                  </a:lnTo>
                  <a:lnTo>
                    <a:pt x="68834" y="182118"/>
                  </a:lnTo>
                  <a:lnTo>
                    <a:pt x="0" y="182118"/>
                  </a:lnTo>
                  <a:lnTo>
                    <a:pt x="152400" y="304800"/>
                  </a:lnTo>
                  <a:lnTo>
                    <a:pt x="304800" y="182118"/>
                  </a:lnTo>
                  <a:lnTo>
                    <a:pt x="236093" y="182118"/>
                  </a:lnTo>
                  <a:lnTo>
                    <a:pt x="236093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6205" y="148945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82118"/>
                  </a:moveTo>
                  <a:lnTo>
                    <a:pt x="68834" y="182118"/>
                  </a:lnTo>
                  <a:lnTo>
                    <a:pt x="68834" y="0"/>
                  </a:lnTo>
                  <a:lnTo>
                    <a:pt x="236093" y="0"/>
                  </a:lnTo>
                  <a:lnTo>
                    <a:pt x="236093" y="182118"/>
                  </a:lnTo>
                  <a:lnTo>
                    <a:pt x="304800" y="182118"/>
                  </a:lnTo>
                  <a:lnTo>
                    <a:pt x="152400" y="304800"/>
                  </a:lnTo>
                  <a:lnTo>
                    <a:pt x="0" y="182118"/>
                  </a:lnTo>
                  <a:close/>
                </a:path>
              </a:pathLst>
            </a:custGeom>
            <a:ln w="127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23304" y="2150363"/>
              <a:ext cx="716279" cy="3368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38416" y="1848103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35000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635000" y="304800"/>
                  </a:lnTo>
                  <a:lnTo>
                    <a:pt x="654778" y="300809"/>
                  </a:lnTo>
                  <a:lnTo>
                    <a:pt x="670925" y="289925"/>
                  </a:lnTo>
                  <a:lnTo>
                    <a:pt x="681809" y="273778"/>
                  </a:lnTo>
                  <a:lnTo>
                    <a:pt x="685800" y="254000"/>
                  </a:lnTo>
                  <a:lnTo>
                    <a:pt x="685800" y="50800"/>
                  </a:lnTo>
                  <a:lnTo>
                    <a:pt x="681809" y="31021"/>
                  </a:lnTo>
                  <a:lnTo>
                    <a:pt x="670925" y="14874"/>
                  </a:lnTo>
                  <a:lnTo>
                    <a:pt x="654778" y="399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E0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38416" y="1848103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635000" y="0"/>
                  </a:lnTo>
                  <a:lnTo>
                    <a:pt x="654778" y="3990"/>
                  </a:lnTo>
                  <a:lnTo>
                    <a:pt x="670925" y="14874"/>
                  </a:lnTo>
                  <a:lnTo>
                    <a:pt x="681809" y="31021"/>
                  </a:lnTo>
                  <a:lnTo>
                    <a:pt x="685800" y="50800"/>
                  </a:lnTo>
                  <a:lnTo>
                    <a:pt x="685800" y="254000"/>
                  </a:lnTo>
                  <a:lnTo>
                    <a:pt x="681809" y="273778"/>
                  </a:lnTo>
                  <a:lnTo>
                    <a:pt x="670925" y="289925"/>
                  </a:lnTo>
                  <a:lnTo>
                    <a:pt x="654778" y="300809"/>
                  </a:lnTo>
                  <a:lnTo>
                    <a:pt x="635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12700">
              <a:solidFill>
                <a:srgbClr val="C339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92339" y="2150363"/>
              <a:ext cx="792479" cy="3368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346569" y="1848103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35000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635000" y="304800"/>
                  </a:lnTo>
                  <a:lnTo>
                    <a:pt x="654778" y="300809"/>
                  </a:lnTo>
                  <a:lnTo>
                    <a:pt x="670925" y="289925"/>
                  </a:lnTo>
                  <a:lnTo>
                    <a:pt x="681809" y="273778"/>
                  </a:lnTo>
                  <a:lnTo>
                    <a:pt x="685800" y="254000"/>
                  </a:lnTo>
                  <a:lnTo>
                    <a:pt x="685800" y="50800"/>
                  </a:lnTo>
                  <a:lnTo>
                    <a:pt x="681809" y="31021"/>
                  </a:lnTo>
                  <a:lnTo>
                    <a:pt x="670925" y="14874"/>
                  </a:lnTo>
                  <a:lnTo>
                    <a:pt x="654778" y="399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E0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46569" y="1848103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635000" y="0"/>
                  </a:lnTo>
                  <a:lnTo>
                    <a:pt x="654778" y="3990"/>
                  </a:lnTo>
                  <a:lnTo>
                    <a:pt x="670925" y="14874"/>
                  </a:lnTo>
                  <a:lnTo>
                    <a:pt x="681809" y="31021"/>
                  </a:lnTo>
                  <a:lnTo>
                    <a:pt x="685800" y="50800"/>
                  </a:lnTo>
                  <a:lnTo>
                    <a:pt x="685800" y="254000"/>
                  </a:lnTo>
                  <a:lnTo>
                    <a:pt x="681809" y="273778"/>
                  </a:lnTo>
                  <a:lnTo>
                    <a:pt x="670925" y="289925"/>
                  </a:lnTo>
                  <a:lnTo>
                    <a:pt x="654778" y="300809"/>
                  </a:lnTo>
                  <a:lnTo>
                    <a:pt x="635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12700">
              <a:solidFill>
                <a:srgbClr val="C339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240521" y="149682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35966" y="0"/>
                  </a:moveTo>
                  <a:lnTo>
                    <a:pt x="68706" y="0"/>
                  </a:lnTo>
                  <a:lnTo>
                    <a:pt x="68706" y="182244"/>
                  </a:lnTo>
                  <a:lnTo>
                    <a:pt x="0" y="182244"/>
                  </a:lnTo>
                  <a:lnTo>
                    <a:pt x="152400" y="304800"/>
                  </a:lnTo>
                  <a:lnTo>
                    <a:pt x="304800" y="182244"/>
                  </a:lnTo>
                  <a:lnTo>
                    <a:pt x="235966" y="182244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40521" y="149682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82244"/>
                  </a:moveTo>
                  <a:lnTo>
                    <a:pt x="68706" y="182244"/>
                  </a:lnTo>
                  <a:lnTo>
                    <a:pt x="68706" y="0"/>
                  </a:lnTo>
                  <a:lnTo>
                    <a:pt x="235966" y="0"/>
                  </a:lnTo>
                  <a:lnTo>
                    <a:pt x="235966" y="182244"/>
                  </a:lnTo>
                  <a:lnTo>
                    <a:pt x="304800" y="182244"/>
                  </a:lnTo>
                  <a:lnTo>
                    <a:pt x="152400" y="304800"/>
                  </a:lnTo>
                  <a:lnTo>
                    <a:pt x="0" y="182244"/>
                  </a:lnTo>
                  <a:close/>
                </a:path>
              </a:pathLst>
            </a:custGeom>
            <a:ln w="127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672965" y="1157985"/>
            <a:ext cx="38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Ju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71231" y="1165605"/>
            <a:ext cx="654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96988" y="1869439"/>
            <a:ext cx="5861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Min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335904" y="1440560"/>
            <a:ext cx="1871980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64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T +</a:t>
            </a:r>
            <a:r>
              <a:rPr sz="18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  <a:tabLst>
                <a:tab pos="717550" algn="l"/>
                <a:tab pos="1432560" algn="l"/>
              </a:tabLst>
            </a:pP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K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amis	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J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t	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Sabtu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8039100" y="1843658"/>
            <a:ext cx="716280" cy="645160"/>
            <a:chOff x="8039100" y="1843658"/>
            <a:chExt cx="716280" cy="645160"/>
          </a:xfrm>
        </p:grpSpPr>
        <p:sp>
          <p:nvSpPr>
            <p:cNvPr id="57" name="object 57"/>
            <p:cNvSpPr/>
            <p:nvPr/>
          </p:nvSpPr>
          <p:spPr>
            <a:xfrm>
              <a:off x="8039100" y="2151887"/>
              <a:ext cx="716279" cy="3368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54594" y="1850008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35000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635000" y="304800"/>
                  </a:lnTo>
                  <a:lnTo>
                    <a:pt x="654778" y="300809"/>
                  </a:lnTo>
                  <a:lnTo>
                    <a:pt x="670925" y="289925"/>
                  </a:lnTo>
                  <a:lnTo>
                    <a:pt x="681809" y="273778"/>
                  </a:lnTo>
                  <a:lnTo>
                    <a:pt x="685800" y="254000"/>
                  </a:lnTo>
                  <a:lnTo>
                    <a:pt x="685800" y="50800"/>
                  </a:lnTo>
                  <a:lnTo>
                    <a:pt x="681809" y="31021"/>
                  </a:lnTo>
                  <a:lnTo>
                    <a:pt x="670925" y="14874"/>
                  </a:lnTo>
                  <a:lnTo>
                    <a:pt x="654778" y="399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54594" y="1850008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635000" y="0"/>
                  </a:lnTo>
                  <a:lnTo>
                    <a:pt x="654778" y="3990"/>
                  </a:lnTo>
                  <a:lnTo>
                    <a:pt x="670925" y="14874"/>
                  </a:lnTo>
                  <a:lnTo>
                    <a:pt x="681809" y="31021"/>
                  </a:lnTo>
                  <a:lnTo>
                    <a:pt x="685800" y="50800"/>
                  </a:lnTo>
                  <a:lnTo>
                    <a:pt x="685800" y="254000"/>
                  </a:lnTo>
                  <a:lnTo>
                    <a:pt x="681809" y="273778"/>
                  </a:lnTo>
                  <a:lnTo>
                    <a:pt x="670925" y="289925"/>
                  </a:lnTo>
                  <a:lnTo>
                    <a:pt x="654778" y="300809"/>
                  </a:lnTo>
                  <a:lnTo>
                    <a:pt x="635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127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180069" y="1871218"/>
            <a:ext cx="434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Senin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855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Informasi </a:t>
            </a:r>
            <a:r>
              <a:rPr spc="-15" dirty="0"/>
              <a:t>tentang </a:t>
            </a:r>
            <a:r>
              <a:rPr spc="-20" dirty="0"/>
              <a:t>Perdagangan </a:t>
            </a:r>
            <a:r>
              <a:rPr dirty="0"/>
              <a:t>Saham di</a:t>
            </a:r>
            <a:r>
              <a:rPr spc="-145" dirty="0"/>
              <a:t> </a:t>
            </a:r>
            <a:r>
              <a:rPr dirty="0"/>
              <a:t>BEI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81755" y="131063"/>
              <a:ext cx="1449324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9976" y="131063"/>
              <a:ext cx="2093976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21323" y="131063"/>
              <a:ext cx="949451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79" y="131063"/>
              <a:ext cx="1458468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37120" y="131063"/>
              <a:ext cx="2129028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976376"/>
            <a:ext cx="86906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Komisi </a:t>
            </a:r>
            <a:r>
              <a:rPr sz="1800" spc="-20" dirty="0">
                <a:latin typeface="Calibri"/>
                <a:cs typeface="Calibri"/>
              </a:rPr>
              <a:t>Broker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spc="-15" dirty="0">
                <a:latin typeface="Calibri"/>
                <a:cs typeface="Calibri"/>
              </a:rPr>
              <a:t>dibayarkan </a:t>
            </a:r>
            <a:r>
              <a:rPr sz="1800" spc="-10" dirty="0">
                <a:latin typeface="Calibri"/>
                <a:cs typeface="Calibri"/>
              </a:rPr>
              <a:t>Investor kepada </a:t>
            </a:r>
            <a:r>
              <a:rPr sz="1800" dirty="0">
                <a:latin typeface="Calibri"/>
                <a:cs typeface="Calibri"/>
              </a:rPr>
              <a:t>AB </a:t>
            </a:r>
            <a:r>
              <a:rPr sz="1800" spc="-5" dirty="0">
                <a:latin typeface="Calibri"/>
                <a:cs typeface="Calibri"/>
              </a:rPr>
              <a:t>maksimum </a:t>
            </a:r>
            <a:r>
              <a:rPr sz="1800" dirty="0">
                <a:latin typeface="Calibri"/>
                <a:cs typeface="Calibri"/>
              </a:rPr>
              <a:t>1% </a:t>
            </a:r>
            <a:r>
              <a:rPr sz="1800" spc="-5" dirty="0">
                <a:latin typeface="Calibri"/>
                <a:cs typeface="Calibri"/>
              </a:rPr>
              <a:t>dari nilai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transaksi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Komisi </a:t>
            </a:r>
            <a:r>
              <a:rPr sz="1800" spc="-20" dirty="0">
                <a:latin typeface="Calibri"/>
                <a:cs typeface="Calibri"/>
              </a:rPr>
              <a:t>broker </a:t>
            </a:r>
            <a:r>
              <a:rPr sz="1800" spc="-15" dirty="0">
                <a:latin typeface="Calibri"/>
                <a:cs typeface="Calibri"/>
              </a:rPr>
              <a:t>dikenakan </a:t>
            </a:r>
            <a:r>
              <a:rPr sz="1800" spc="-10" dirty="0">
                <a:latin typeface="Calibri"/>
                <a:cs typeface="Calibri"/>
              </a:rPr>
              <a:t>PPN </a:t>
            </a:r>
            <a:r>
              <a:rPr sz="1800" dirty="0">
                <a:latin typeface="Calibri"/>
                <a:cs typeface="Calibri"/>
              </a:rPr>
              <a:t>10% </a:t>
            </a:r>
            <a:r>
              <a:rPr sz="1800" spc="-10" dirty="0">
                <a:latin typeface="Calibri"/>
                <a:cs typeface="Calibri"/>
              </a:rPr>
              <a:t>yang dibebankan </a:t>
            </a:r>
            <a:r>
              <a:rPr sz="1800" spc="-35" dirty="0">
                <a:latin typeface="Calibri"/>
                <a:cs typeface="Calibri"/>
              </a:rPr>
              <a:t>ke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investor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Nilai </a:t>
            </a:r>
            <a:r>
              <a:rPr sz="1800" spc="-10" dirty="0">
                <a:latin typeface="Calibri"/>
                <a:cs typeface="Calibri"/>
              </a:rPr>
              <a:t>transaksi </a:t>
            </a:r>
            <a:r>
              <a:rPr sz="1800" spc="-15" dirty="0">
                <a:latin typeface="Calibri"/>
                <a:cs typeface="Calibri"/>
              </a:rPr>
              <a:t>dikenakan </a:t>
            </a:r>
            <a:r>
              <a:rPr sz="1800" spc="-10" dirty="0">
                <a:latin typeface="Calibri"/>
                <a:cs typeface="Calibri"/>
              </a:rPr>
              <a:t>Pajak </a:t>
            </a:r>
            <a:r>
              <a:rPr sz="1800" spc="-20" dirty="0">
                <a:latin typeface="Calibri"/>
                <a:cs typeface="Calibri"/>
              </a:rPr>
              <a:t>Transaksi </a:t>
            </a:r>
            <a:r>
              <a:rPr sz="1800" dirty="0">
                <a:latin typeface="Calibri"/>
                <a:cs typeface="Calibri"/>
              </a:rPr>
              <a:t>0.1% </a:t>
            </a:r>
            <a:r>
              <a:rPr sz="1800" spc="-15" dirty="0">
                <a:latin typeface="Calibri"/>
                <a:cs typeface="Calibri"/>
              </a:rPr>
              <a:t>(hanya </a:t>
            </a:r>
            <a:r>
              <a:rPr sz="1800" spc="-5" dirty="0">
                <a:latin typeface="Calibri"/>
                <a:cs typeface="Calibri"/>
              </a:rPr>
              <a:t>untuk </a:t>
            </a:r>
            <a:r>
              <a:rPr sz="1800" spc="-10" dirty="0">
                <a:latin typeface="Calibri"/>
                <a:cs typeface="Calibri"/>
              </a:rPr>
              <a:t>transaksi </a:t>
            </a:r>
            <a:r>
              <a:rPr sz="1800" spc="-5" dirty="0">
                <a:latin typeface="Calibri"/>
                <a:cs typeface="Calibri"/>
              </a:rPr>
              <a:t>penjualan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saham)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Ilustrasi </a:t>
            </a:r>
            <a:r>
              <a:rPr sz="1800" spc="-5" dirty="0">
                <a:latin typeface="Calibri"/>
                <a:cs typeface="Calibri"/>
              </a:rPr>
              <a:t>pengenaan </a:t>
            </a:r>
            <a:r>
              <a:rPr sz="1800" spc="-15" dirty="0">
                <a:latin typeface="Calibri"/>
                <a:cs typeface="Calibri"/>
              </a:rPr>
              <a:t>biaya </a:t>
            </a:r>
            <a:r>
              <a:rPr sz="1800" spc="-5" dirty="0">
                <a:latin typeface="Calibri"/>
                <a:cs typeface="Calibri"/>
              </a:rPr>
              <a:t>dalam </a:t>
            </a:r>
            <a:r>
              <a:rPr sz="1800" spc="-10" dirty="0">
                <a:latin typeface="Calibri"/>
                <a:cs typeface="Calibri"/>
              </a:rPr>
              <a:t>transaksi </a:t>
            </a:r>
            <a:r>
              <a:rPr sz="1800" spc="-5" dirty="0">
                <a:latin typeface="Calibri"/>
                <a:cs typeface="Calibri"/>
              </a:rPr>
              <a:t>jual beli saham </a:t>
            </a:r>
            <a:r>
              <a:rPr sz="1800" spc="-10" dirty="0">
                <a:latin typeface="Calibri"/>
                <a:cs typeface="Calibri"/>
              </a:rPr>
              <a:t>WXYZ sebanyak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5" dirty="0">
                <a:latin typeface="Calibri"/>
                <a:cs typeface="Calibri"/>
              </a:rPr>
              <a:t>(dua) lot pada  </a:t>
            </a:r>
            <a:r>
              <a:rPr sz="1800" spc="-15" dirty="0">
                <a:latin typeface="Calibri"/>
                <a:cs typeface="Calibri"/>
              </a:rPr>
              <a:t>harga </a:t>
            </a:r>
            <a:r>
              <a:rPr sz="1800" spc="-5" dirty="0">
                <a:latin typeface="Calibri"/>
                <a:cs typeface="Calibri"/>
              </a:rPr>
              <a:t>Rp. </a:t>
            </a:r>
            <a:r>
              <a:rPr sz="1800" dirty="0">
                <a:latin typeface="Calibri"/>
                <a:cs typeface="Calibri"/>
              </a:rPr>
              <a:t>5.000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saham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84123" y="2468879"/>
          <a:ext cx="7974330" cy="3428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930"/>
                <a:gridCol w="3488690"/>
                <a:gridCol w="2225675"/>
                <a:gridCol w="1677669"/>
              </a:tblGrid>
              <a:tr h="335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Keterangan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Perhitungan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Nilai Uang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(Rp)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C0504D"/>
                    </a:solidFill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Beli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330835" indent="-232410">
                        <a:lnSpc>
                          <a:spcPct val="100000"/>
                        </a:lnSpc>
                        <a:spcBef>
                          <a:spcPts val="270"/>
                        </a:spcBef>
                        <a:buAutoNum type="alphaLcParenBoth"/>
                        <a:tabLst>
                          <a:tab pos="33147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Nilai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Transaksi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8455" indent="-240029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lphaLcParenBoth"/>
                        <a:tabLst>
                          <a:tab pos="33909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Komisi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Broker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(Mis: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0.3%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dari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Nilai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Transaksi)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0040" indent="-221615">
                        <a:lnSpc>
                          <a:spcPct val="100000"/>
                        </a:lnSpc>
                        <a:buAutoNum type="alphaLcParenBoth" startAt="3"/>
                        <a:tabLst>
                          <a:tab pos="32067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PPN 10% dari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Komisi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Biaya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Pembelian Saham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(b)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(c)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100 Lbr/Lot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5.000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657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0.3%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1.000.000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65100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3.000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895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90170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895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3.3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Uang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dikeluarkan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3.3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</a:tr>
              <a:tr h="1371600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Jual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330835" indent="-232410">
                        <a:lnSpc>
                          <a:spcPct val="100000"/>
                        </a:lnSpc>
                        <a:spcBef>
                          <a:spcPts val="275"/>
                        </a:spcBef>
                        <a:buAutoNum type="alphaLcParenBoth"/>
                        <a:tabLst>
                          <a:tab pos="33147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Nilai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Transaksi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5280" marR="666750" indent="-236220">
                        <a:lnSpc>
                          <a:spcPct val="100000"/>
                        </a:lnSpc>
                        <a:buAutoNum type="alphaLcParenBoth"/>
                        <a:tabLst>
                          <a:tab pos="33909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Komisi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Broker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(Mis: 0.3%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dari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Nilai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Transaksi)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0040" indent="-221615">
                        <a:lnSpc>
                          <a:spcPct val="100000"/>
                        </a:lnSpc>
                        <a:buAutoNum type="alphaLcParenBoth"/>
                        <a:tabLst>
                          <a:tab pos="32067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PPN 10% dari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Komisi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8455" indent="-240029">
                        <a:lnSpc>
                          <a:spcPct val="100000"/>
                        </a:lnSpc>
                        <a:buAutoNum type="alphaLcParenBoth"/>
                        <a:tabLst>
                          <a:tab pos="33909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PPh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0.1%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dari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NilaI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Transaksi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Biaya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Penjualan Saham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(b)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(c)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100 Lbr/Lot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5.000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6510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0.3% x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1.000.000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65100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10%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3.000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6510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0.1% x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1.000.000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895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90170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895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88265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4.3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E7E7E7"/>
                    </a:solidFill>
                  </a:tcPr>
                </a:tc>
              </a:tr>
              <a:tr h="258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65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Uang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diterima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65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995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70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22675" y="221361"/>
            <a:ext cx="56718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Biaya </a:t>
            </a:r>
            <a:r>
              <a:rPr spc="-30" dirty="0"/>
              <a:t>Transaksi </a:t>
            </a:r>
            <a:r>
              <a:rPr dirty="0"/>
              <a:t>di </a:t>
            </a:r>
            <a:r>
              <a:rPr spc="-15" dirty="0"/>
              <a:t>Pasar</a:t>
            </a:r>
            <a:r>
              <a:rPr spc="-85" dirty="0"/>
              <a:t> </a:t>
            </a:r>
            <a:r>
              <a:rPr spc="-10" dirty="0"/>
              <a:t>Sekunder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1523"/>
            <a:ext cx="7848599" cy="150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361632" y="204215"/>
            <a:ext cx="4544695" cy="660400"/>
            <a:chOff x="5361632" y="204215"/>
            <a:chExt cx="4544695" cy="660400"/>
          </a:xfrm>
        </p:grpSpPr>
        <p:sp>
          <p:nvSpPr>
            <p:cNvPr id="4" name="object 4"/>
            <p:cNvSpPr/>
            <p:nvPr/>
          </p:nvSpPr>
          <p:spPr>
            <a:xfrm>
              <a:off x="5361632" y="456258"/>
              <a:ext cx="1569322" cy="3666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54368" y="204215"/>
              <a:ext cx="1417320" cy="6598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22108" y="204215"/>
              <a:ext cx="2013203" cy="6598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95816" y="204215"/>
              <a:ext cx="710183" cy="6598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23713" y="294513"/>
            <a:ext cx="4328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Mengapa </a:t>
            </a:r>
            <a:r>
              <a:rPr spc="-15" dirty="0"/>
              <a:t>Perlu</a:t>
            </a:r>
            <a:r>
              <a:rPr spc="-85" dirty="0"/>
              <a:t> </a:t>
            </a:r>
            <a:r>
              <a:rPr spc="-15" dirty="0"/>
              <a:t>Investasi?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089774" y="990600"/>
            <a:ext cx="7787640" cy="3870325"/>
            <a:chOff x="1089774" y="990600"/>
            <a:chExt cx="7787640" cy="3870325"/>
          </a:xfrm>
        </p:grpSpPr>
        <p:sp>
          <p:nvSpPr>
            <p:cNvPr id="10" name="object 10"/>
            <p:cNvSpPr/>
            <p:nvPr/>
          </p:nvSpPr>
          <p:spPr>
            <a:xfrm>
              <a:off x="1127874" y="990600"/>
              <a:ext cx="7711440" cy="3853179"/>
            </a:xfrm>
            <a:custGeom>
              <a:avLst/>
              <a:gdLst/>
              <a:ahLst/>
              <a:cxnLst/>
              <a:rect l="l" t="t" r="r" b="b"/>
              <a:pathLst>
                <a:path w="7711440" h="3853179">
                  <a:moveTo>
                    <a:pt x="0" y="3853179"/>
                  </a:moveTo>
                  <a:lnTo>
                    <a:pt x="0" y="0"/>
                  </a:lnTo>
                </a:path>
                <a:path w="7711440" h="3853179">
                  <a:moveTo>
                    <a:pt x="0" y="3831717"/>
                  </a:moveTo>
                  <a:lnTo>
                    <a:pt x="7711325" y="3783965"/>
                  </a:lnTo>
                </a:path>
              </a:pathLst>
            </a:custGeom>
            <a:ln w="76200">
              <a:solidFill>
                <a:srgbClr val="8327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7640" y="1301750"/>
              <a:ext cx="6200140" cy="3024505"/>
            </a:xfrm>
            <a:custGeom>
              <a:avLst/>
              <a:gdLst/>
              <a:ahLst/>
              <a:cxnLst/>
              <a:rect l="l" t="t" r="r" b="b"/>
              <a:pathLst>
                <a:path w="6200140" h="3024504">
                  <a:moveTo>
                    <a:pt x="488864" y="2571908"/>
                  </a:moveTo>
                  <a:lnTo>
                    <a:pt x="480432" y="2573972"/>
                  </a:lnTo>
                  <a:lnTo>
                    <a:pt x="472846" y="2578608"/>
                  </a:lnTo>
                  <a:lnTo>
                    <a:pt x="0" y="2980436"/>
                  </a:lnTo>
                  <a:lnTo>
                    <a:pt x="37007" y="3023997"/>
                  </a:lnTo>
                  <a:lnTo>
                    <a:pt x="494429" y="2635235"/>
                  </a:lnTo>
                  <a:lnTo>
                    <a:pt x="476910" y="2624963"/>
                  </a:lnTo>
                  <a:lnTo>
                    <a:pt x="509803" y="2622169"/>
                  </a:lnTo>
                  <a:lnTo>
                    <a:pt x="585040" y="2622169"/>
                  </a:lnTo>
                  <a:lnTo>
                    <a:pt x="505739" y="2575687"/>
                  </a:lnTo>
                  <a:lnTo>
                    <a:pt x="497510" y="2572464"/>
                  </a:lnTo>
                  <a:lnTo>
                    <a:pt x="488864" y="2571908"/>
                  </a:lnTo>
                  <a:close/>
                </a:path>
                <a:path w="6200140" h="3024504">
                  <a:moveTo>
                    <a:pt x="1696076" y="2604181"/>
                  </a:moveTo>
                  <a:lnTo>
                    <a:pt x="1836064" y="2930652"/>
                  </a:lnTo>
                  <a:lnTo>
                    <a:pt x="1865137" y="2947880"/>
                  </a:lnTo>
                  <a:lnTo>
                    <a:pt x="1872116" y="2946304"/>
                  </a:lnTo>
                  <a:lnTo>
                    <a:pt x="1878500" y="2943062"/>
                  </a:lnTo>
                  <a:lnTo>
                    <a:pt x="1883943" y="2938272"/>
                  </a:lnTo>
                  <a:lnTo>
                    <a:pt x="1910140" y="2908173"/>
                  </a:lnTo>
                  <a:lnTo>
                    <a:pt x="1888642" y="2908173"/>
                  </a:lnTo>
                  <a:lnTo>
                    <a:pt x="1840763" y="2900680"/>
                  </a:lnTo>
                  <a:lnTo>
                    <a:pt x="1870717" y="2866370"/>
                  </a:lnTo>
                  <a:lnTo>
                    <a:pt x="1759907" y="2607945"/>
                  </a:lnTo>
                  <a:lnTo>
                    <a:pt x="1699539" y="2607945"/>
                  </a:lnTo>
                  <a:lnTo>
                    <a:pt x="1696076" y="2604181"/>
                  </a:lnTo>
                  <a:close/>
                </a:path>
                <a:path w="6200140" h="3024504">
                  <a:moveTo>
                    <a:pt x="1870717" y="2866370"/>
                  </a:moveTo>
                  <a:lnTo>
                    <a:pt x="1840763" y="2900680"/>
                  </a:lnTo>
                  <a:lnTo>
                    <a:pt x="1888642" y="2908173"/>
                  </a:lnTo>
                  <a:lnTo>
                    <a:pt x="1870717" y="2866370"/>
                  </a:lnTo>
                  <a:close/>
                </a:path>
                <a:path w="6200140" h="3024504">
                  <a:moveTo>
                    <a:pt x="1930756" y="2789070"/>
                  </a:moveTo>
                  <a:lnTo>
                    <a:pt x="1930044" y="2790190"/>
                  </a:lnTo>
                  <a:lnTo>
                    <a:pt x="1927504" y="2794381"/>
                  </a:lnTo>
                  <a:lnTo>
                    <a:pt x="1924583" y="2799080"/>
                  </a:lnTo>
                  <a:lnTo>
                    <a:pt x="1894230" y="2839212"/>
                  </a:lnTo>
                  <a:lnTo>
                    <a:pt x="1870717" y="2866370"/>
                  </a:lnTo>
                  <a:lnTo>
                    <a:pt x="1888642" y="2908173"/>
                  </a:lnTo>
                  <a:lnTo>
                    <a:pt x="1910140" y="2908173"/>
                  </a:lnTo>
                  <a:lnTo>
                    <a:pt x="1919757" y="2897124"/>
                  </a:lnTo>
                  <a:lnTo>
                    <a:pt x="1955317" y="2854960"/>
                  </a:lnTo>
                  <a:lnTo>
                    <a:pt x="1975891" y="2824607"/>
                  </a:lnTo>
                  <a:lnTo>
                    <a:pt x="1978685" y="2820289"/>
                  </a:lnTo>
                  <a:lnTo>
                    <a:pt x="1982241" y="2814574"/>
                  </a:lnTo>
                  <a:lnTo>
                    <a:pt x="1983257" y="2812288"/>
                  </a:lnTo>
                  <a:lnTo>
                    <a:pt x="1984019" y="2810002"/>
                  </a:lnTo>
                  <a:lnTo>
                    <a:pt x="1989645" y="2792476"/>
                  </a:lnTo>
                  <a:lnTo>
                    <a:pt x="1929663" y="2792476"/>
                  </a:lnTo>
                  <a:lnTo>
                    <a:pt x="1930756" y="2789070"/>
                  </a:lnTo>
                  <a:close/>
                </a:path>
                <a:path w="6200140" h="3024504">
                  <a:moveTo>
                    <a:pt x="585040" y="2622169"/>
                  </a:moveTo>
                  <a:lnTo>
                    <a:pt x="509803" y="2622169"/>
                  </a:lnTo>
                  <a:lnTo>
                    <a:pt x="494429" y="2635235"/>
                  </a:lnTo>
                  <a:lnTo>
                    <a:pt x="819556" y="2825877"/>
                  </a:lnTo>
                  <a:lnTo>
                    <a:pt x="827763" y="2829121"/>
                  </a:lnTo>
                  <a:lnTo>
                    <a:pt x="836352" y="2829734"/>
                  </a:lnTo>
                  <a:lnTo>
                    <a:pt x="844702" y="2827752"/>
                  </a:lnTo>
                  <a:lnTo>
                    <a:pt x="852195" y="2823210"/>
                  </a:lnTo>
                  <a:lnTo>
                    <a:pt x="905351" y="2779268"/>
                  </a:lnTo>
                  <a:lnTo>
                    <a:pt x="815873" y="2779268"/>
                  </a:lnTo>
                  <a:lnTo>
                    <a:pt x="831298" y="2766511"/>
                  </a:lnTo>
                  <a:lnTo>
                    <a:pt x="585040" y="2622169"/>
                  </a:lnTo>
                  <a:close/>
                </a:path>
                <a:path w="6200140" h="3024504">
                  <a:moveTo>
                    <a:pt x="1932711" y="2785872"/>
                  </a:moveTo>
                  <a:lnTo>
                    <a:pt x="1931822" y="2787396"/>
                  </a:lnTo>
                  <a:lnTo>
                    <a:pt x="1930756" y="2789070"/>
                  </a:lnTo>
                  <a:lnTo>
                    <a:pt x="1929663" y="2792476"/>
                  </a:lnTo>
                  <a:lnTo>
                    <a:pt x="1932711" y="2785872"/>
                  </a:lnTo>
                  <a:close/>
                </a:path>
                <a:path w="6200140" h="3024504">
                  <a:moveTo>
                    <a:pt x="1991766" y="2785872"/>
                  </a:moveTo>
                  <a:lnTo>
                    <a:pt x="1932711" y="2785872"/>
                  </a:lnTo>
                  <a:lnTo>
                    <a:pt x="1929663" y="2792476"/>
                  </a:lnTo>
                  <a:lnTo>
                    <a:pt x="1989645" y="2792476"/>
                  </a:lnTo>
                  <a:lnTo>
                    <a:pt x="1991766" y="2785872"/>
                  </a:lnTo>
                  <a:close/>
                </a:path>
                <a:path w="6200140" h="3024504">
                  <a:moveTo>
                    <a:pt x="2268372" y="1814449"/>
                  </a:moveTo>
                  <a:lnTo>
                    <a:pt x="2259863" y="1814449"/>
                  </a:lnTo>
                  <a:lnTo>
                    <a:pt x="2252497" y="1817751"/>
                  </a:lnTo>
                  <a:lnTo>
                    <a:pt x="2245131" y="1821179"/>
                  </a:lnTo>
                  <a:lnTo>
                    <a:pt x="2239543" y="1827402"/>
                  </a:lnTo>
                  <a:lnTo>
                    <a:pt x="2237003" y="1835150"/>
                  </a:lnTo>
                  <a:lnTo>
                    <a:pt x="1930756" y="2789070"/>
                  </a:lnTo>
                  <a:lnTo>
                    <a:pt x="1931822" y="2787396"/>
                  </a:lnTo>
                  <a:lnTo>
                    <a:pt x="1932711" y="2785872"/>
                  </a:lnTo>
                  <a:lnTo>
                    <a:pt x="1991766" y="2785872"/>
                  </a:lnTo>
                  <a:lnTo>
                    <a:pt x="2281656" y="1882900"/>
                  </a:lnTo>
                  <a:lnTo>
                    <a:pt x="2252624" y="1870075"/>
                  </a:lnTo>
                  <a:lnTo>
                    <a:pt x="2291359" y="1852676"/>
                  </a:lnTo>
                  <a:lnTo>
                    <a:pt x="2354773" y="1852676"/>
                  </a:lnTo>
                  <a:lnTo>
                    <a:pt x="2268372" y="1814449"/>
                  </a:lnTo>
                  <a:close/>
                </a:path>
                <a:path w="6200140" h="3024504">
                  <a:moveTo>
                    <a:pt x="831298" y="2766511"/>
                  </a:moveTo>
                  <a:lnTo>
                    <a:pt x="815873" y="2779268"/>
                  </a:lnTo>
                  <a:lnTo>
                    <a:pt x="848512" y="2776601"/>
                  </a:lnTo>
                  <a:lnTo>
                    <a:pt x="831298" y="2766511"/>
                  </a:lnTo>
                  <a:close/>
                </a:path>
                <a:path w="6200140" h="3024504">
                  <a:moveTo>
                    <a:pt x="1450619" y="2264537"/>
                  </a:moveTo>
                  <a:lnTo>
                    <a:pt x="1440094" y="2265787"/>
                  </a:lnTo>
                  <a:lnTo>
                    <a:pt x="1430426" y="2271014"/>
                  </a:lnTo>
                  <a:lnTo>
                    <a:pt x="831298" y="2766511"/>
                  </a:lnTo>
                  <a:lnTo>
                    <a:pt x="848512" y="2776601"/>
                  </a:lnTo>
                  <a:lnTo>
                    <a:pt x="815873" y="2779268"/>
                  </a:lnTo>
                  <a:lnTo>
                    <a:pt x="905351" y="2779268"/>
                  </a:lnTo>
                  <a:lnTo>
                    <a:pt x="1445979" y="2332356"/>
                  </a:lnTo>
                  <a:lnTo>
                    <a:pt x="1427632" y="2312416"/>
                  </a:lnTo>
                  <a:lnTo>
                    <a:pt x="1505308" y="2312416"/>
                  </a:lnTo>
                  <a:lnTo>
                    <a:pt x="1469669" y="2273680"/>
                  </a:lnTo>
                  <a:lnTo>
                    <a:pt x="1460858" y="2267192"/>
                  </a:lnTo>
                  <a:lnTo>
                    <a:pt x="1450619" y="2264537"/>
                  </a:lnTo>
                  <a:close/>
                </a:path>
                <a:path w="6200140" h="3024504">
                  <a:moveTo>
                    <a:pt x="509803" y="2622169"/>
                  </a:moveTo>
                  <a:lnTo>
                    <a:pt x="476910" y="2624963"/>
                  </a:lnTo>
                  <a:lnTo>
                    <a:pt x="494429" y="2635235"/>
                  </a:lnTo>
                  <a:lnTo>
                    <a:pt x="509803" y="2622169"/>
                  </a:lnTo>
                  <a:close/>
                </a:path>
                <a:path w="6200140" h="3024504">
                  <a:moveTo>
                    <a:pt x="1694205" y="2599817"/>
                  </a:moveTo>
                  <a:lnTo>
                    <a:pt x="1696076" y="2604181"/>
                  </a:lnTo>
                  <a:lnTo>
                    <a:pt x="1699539" y="2607945"/>
                  </a:lnTo>
                  <a:lnTo>
                    <a:pt x="1694205" y="2599817"/>
                  </a:lnTo>
                  <a:close/>
                </a:path>
                <a:path w="6200140" h="3024504">
                  <a:moveTo>
                    <a:pt x="1756422" y="2599817"/>
                  </a:moveTo>
                  <a:lnTo>
                    <a:pt x="1694205" y="2599817"/>
                  </a:lnTo>
                  <a:lnTo>
                    <a:pt x="1699539" y="2607945"/>
                  </a:lnTo>
                  <a:lnTo>
                    <a:pt x="1759907" y="2607945"/>
                  </a:lnTo>
                  <a:lnTo>
                    <a:pt x="1756422" y="2599817"/>
                  </a:lnTo>
                  <a:close/>
                </a:path>
                <a:path w="6200140" h="3024504">
                  <a:moveTo>
                    <a:pt x="1505308" y="2312416"/>
                  </a:moveTo>
                  <a:lnTo>
                    <a:pt x="1427632" y="2312416"/>
                  </a:lnTo>
                  <a:lnTo>
                    <a:pt x="1466875" y="2315083"/>
                  </a:lnTo>
                  <a:lnTo>
                    <a:pt x="1445979" y="2332356"/>
                  </a:lnTo>
                  <a:lnTo>
                    <a:pt x="1696076" y="2604181"/>
                  </a:lnTo>
                  <a:lnTo>
                    <a:pt x="1694205" y="2599817"/>
                  </a:lnTo>
                  <a:lnTo>
                    <a:pt x="1756422" y="2599817"/>
                  </a:lnTo>
                  <a:lnTo>
                    <a:pt x="1746783" y="2577338"/>
                  </a:lnTo>
                  <a:lnTo>
                    <a:pt x="1745513" y="2574290"/>
                  </a:lnTo>
                  <a:lnTo>
                    <a:pt x="1743735" y="2571623"/>
                  </a:lnTo>
                  <a:lnTo>
                    <a:pt x="1741576" y="2569210"/>
                  </a:lnTo>
                  <a:lnTo>
                    <a:pt x="1505308" y="2312416"/>
                  </a:lnTo>
                  <a:close/>
                </a:path>
                <a:path w="6200140" h="3024504">
                  <a:moveTo>
                    <a:pt x="1427632" y="2312416"/>
                  </a:moveTo>
                  <a:lnTo>
                    <a:pt x="1445979" y="2332356"/>
                  </a:lnTo>
                  <a:lnTo>
                    <a:pt x="1466875" y="2315083"/>
                  </a:lnTo>
                  <a:lnTo>
                    <a:pt x="1427632" y="2312416"/>
                  </a:lnTo>
                  <a:close/>
                </a:path>
                <a:path w="6200140" h="3024504">
                  <a:moveTo>
                    <a:pt x="2354773" y="1852676"/>
                  </a:moveTo>
                  <a:lnTo>
                    <a:pt x="2291359" y="1852676"/>
                  </a:lnTo>
                  <a:lnTo>
                    <a:pt x="2281656" y="1882900"/>
                  </a:lnTo>
                  <a:lnTo>
                    <a:pt x="2768498" y="2098040"/>
                  </a:lnTo>
                  <a:lnTo>
                    <a:pt x="2777388" y="2097913"/>
                  </a:lnTo>
                  <a:lnTo>
                    <a:pt x="2784881" y="2094102"/>
                  </a:lnTo>
                  <a:lnTo>
                    <a:pt x="2792501" y="2090420"/>
                  </a:lnTo>
                  <a:lnTo>
                    <a:pt x="2798089" y="2083562"/>
                  </a:lnTo>
                  <a:lnTo>
                    <a:pt x="2803582" y="2061590"/>
                  </a:lnTo>
                  <a:lnTo>
                    <a:pt x="2744622" y="2061590"/>
                  </a:lnTo>
                  <a:lnTo>
                    <a:pt x="2752877" y="2028593"/>
                  </a:lnTo>
                  <a:lnTo>
                    <a:pt x="2354773" y="1852676"/>
                  </a:lnTo>
                  <a:close/>
                </a:path>
                <a:path w="6200140" h="3024504">
                  <a:moveTo>
                    <a:pt x="2752877" y="2028593"/>
                  </a:moveTo>
                  <a:lnTo>
                    <a:pt x="2744622" y="2061590"/>
                  </a:lnTo>
                  <a:lnTo>
                    <a:pt x="2783865" y="2042287"/>
                  </a:lnTo>
                  <a:lnTo>
                    <a:pt x="2752877" y="2028593"/>
                  </a:lnTo>
                  <a:close/>
                </a:path>
                <a:path w="6200140" h="3024504">
                  <a:moveTo>
                    <a:pt x="3019450" y="1047114"/>
                  </a:moveTo>
                  <a:lnTo>
                    <a:pt x="2809885" y="1800727"/>
                  </a:lnTo>
                  <a:lnTo>
                    <a:pt x="2752877" y="2028593"/>
                  </a:lnTo>
                  <a:lnTo>
                    <a:pt x="2783865" y="2042287"/>
                  </a:lnTo>
                  <a:lnTo>
                    <a:pt x="2744622" y="2061590"/>
                  </a:lnTo>
                  <a:lnTo>
                    <a:pt x="2803582" y="2061590"/>
                  </a:lnTo>
                  <a:lnTo>
                    <a:pt x="3024524" y="1177736"/>
                  </a:lnTo>
                  <a:lnTo>
                    <a:pt x="2993542" y="1084707"/>
                  </a:lnTo>
                  <a:lnTo>
                    <a:pt x="3048279" y="1082675"/>
                  </a:lnTo>
                  <a:lnTo>
                    <a:pt x="3052983" y="1082675"/>
                  </a:lnTo>
                  <a:lnTo>
                    <a:pt x="3047644" y="1066673"/>
                  </a:lnTo>
                  <a:lnTo>
                    <a:pt x="3043364" y="1058455"/>
                  </a:lnTo>
                  <a:lnTo>
                    <a:pt x="3036833" y="1052179"/>
                  </a:lnTo>
                  <a:lnTo>
                    <a:pt x="3028659" y="1048259"/>
                  </a:lnTo>
                  <a:lnTo>
                    <a:pt x="3019450" y="1047114"/>
                  </a:lnTo>
                  <a:close/>
                </a:path>
                <a:path w="6200140" h="3024504">
                  <a:moveTo>
                    <a:pt x="2291359" y="1852676"/>
                  </a:moveTo>
                  <a:lnTo>
                    <a:pt x="2252624" y="1870075"/>
                  </a:lnTo>
                  <a:lnTo>
                    <a:pt x="2281656" y="1882900"/>
                  </a:lnTo>
                  <a:lnTo>
                    <a:pt x="2291359" y="1852676"/>
                  </a:lnTo>
                  <a:close/>
                </a:path>
                <a:path w="6200140" h="3024504">
                  <a:moveTo>
                    <a:pt x="3215234" y="1253871"/>
                  </a:moveTo>
                  <a:lnTo>
                    <a:pt x="3199790" y="1253871"/>
                  </a:lnTo>
                  <a:lnTo>
                    <a:pt x="3176506" y="1300489"/>
                  </a:lnTo>
                  <a:lnTo>
                    <a:pt x="3468903" y="1787778"/>
                  </a:lnTo>
                  <a:lnTo>
                    <a:pt x="3493795" y="1801622"/>
                  </a:lnTo>
                  <a:lnTo>
                    <a:pt x="3501268" y="1800536"/>
                  </a:lnTo>
                  <a:lnTo>
                    <a:pt x="3508051" y="1797605"/>
                  </a:lnTo>
                  <a:lnTo>
                    <a:pt x="3513833" y="1793031"/>
                  </a:lnTo>
                  <a:lnTo>
                    <a:pt x="3518306" y="1787016"/>
                  </a:lnTo>
                  <a:lnTo>
                    <a:pt x="3533950" y="1759077"/>
                  </a:lnTo>
                  <a:lnTo>
                    <a:pt x="3468522" y="1759077"/>
                  </a:lnTo>
                  <a:lnTo>
                    <a:pt x="3492589" y="1716092"/>
                  </a:lnTo>
                  <a:lnTo>
                    <a:pt x="3215234" y="1253871"/>
                  </a:lnTo>
                  <a:close/>
                </a:path>
                <a:path w="6200140" h="3024504">
                  <a:moveTo>
                    <a:pt x="3492589" y="1716092"/>
                  </a:moveTo>
                  <a:lnTo>
                    <a:pt x="3468522" y="1759077"/>
                  </a:lnTo>
                  <a:lnTo>
                    <a:pt x="3517925" y="1758314"/>
                  </a:lnTo>
                  <a:lnTo>
                    <a:pt x="3492589" y="1716092"/>
                  </a:lnTo>
                  <a:close/>
                </a:path>
                <a:path w="6200140" h="3024504">
                  <a:moveTo>
                    <a:pt x="4152925" y="562610"/>
                  </a:moveTo>
                  <a:lnTo>
                    <a:pt x="3492589" y="1716092"/>
                  </a:lnTo>
                  <a:lnTo>
                    <a:pt x="3517925" y="1758314"/>
                  </a:lnTo>
                  <a:lnTo>
                    <a:pt x="3468522" y="1759077"/>
                  </a:lnTo>
                  <a:lnTo>
                    <a:pt x="3533950" y="1759077"/>
                  </a:lnTo>
                  <a:lnTo>
                    <a:pt x="4159244" y="642282"/>
                  </a:lnTo>
                  <a:lnTo>
                    <a:pt x="4132732" y="608711"/>
                  </a:lnTo>
                  <a:lnTo>
                    <a:pt x="4180103" y="605027"/>
                  </a:lnTo>
                  <a:lnTo>
                    <a:pt x="4202659" y="605027"/>
                  </a:lnTo>
                  <a:lnTo>
                    <a:pt x="4177690" y="573404"/>
                  </a:lnTo>
                  <a:lnTo>
                    <a:pt x="4172642" y="568450"/>
                  </a:lnTo>
                  <a:lnTo>
                    <a:pt x="4166641" y="564911"/>
                  </a:lnTo>
                  <a:lnTo>
                    <a:pt x="4159973" y="562921"/>
                  </a:lnTo>
                  <a:lnTo>
                    <a:pt x="4152925" y="562610"/>
                  </a:lnTo>
                  <a:close/>
                </a:path>
                <a:path w="6200140" h="3024504">
                  <a:moveTo>
                    <a:pt x="3052983" y="1082675"/>
                  </a:moveTo>
                  <a:lnTo>
                    <a:pt x="3048279" y="1082675"/>
                  </a:lnTo>
                  <a:lnTo>
                    <a:pt x="3024524" y="1177736"/>
                  </a:lnTo>
                  <a:lnTo>
                    <a:pt x="3088030" y="1368425"/>
                  </a:lnTo>
                  <a:lnTo>
                    <a:pt x="3113176" y="1387855"/>
                  </a:lnTo>
                  <a:lnTo>
                    <a:pt x="3121625" y="1387163"/>
                  </a:lnTo>
                  <a:lnTo>
                    <a:pt x="3129337" y="1384125"/>
                  </a:lnTo>
                  <a:lnTo>
                    <a:pt x="3135857" y="1379015"/>
                  </a:lnTo>
                  <a:lnTo>
                    <a:pt x="3140735" y="1372108"/>
                  </a:lnTo>
                  <a:lnTo>
                    <a:pt x="3151645" y="1350264"/>
                  </a:lnTo>
                  <a:lnTo>
                    <a:pt x="3142259" y="1350264"/>
                  </a:lnTo>
                  <a:lnTo>
                    <a:pt x="3089554" y="1346580"/>
                  </a:lnTo>
                  <a:lnTo>
                    <a:pt x="3120415" y="1284791"/>
                  </a:lnTo>
                  <a:lnTo>
                    <a:pt x="3052983" y="1082675"/>
                  </a:lnTo>
                  <a:close/>
                </a:path>
                <a:path w="6200140" h="3024504">
                  <a:moveTo>
                    <a:pt x="3120415" y="1284791"/>
                  </a:moveTo>
                  <a:lnTo>
                    <a:pt x="3089554" y="1346580"/>
                  </a:lnTo>
                  <a:lnTo>
                    <a:pt x="3142259" y="1350264"/>
                  </a:lnTo>
                  <a:lnTo>
                    <a:pt x="3120415" y="1284791"/>
                  </a:lnTo>
                  <a:close/>
                </a:path>
                <a:path w="6200140" h="3024504">
                  <a:moveTo>
                    <a:pt x="3173120" y="1212596"/>
                  </a:moveTo>
                  <a:lnTo>
                    <a:pt x="3120415" y="1284791"/>
                  </a:lnTo>
                  <a:lnTo>
                    <a:pt x="3142259" y="1350264"/>
                  </a:lnTo>
                  <a:lnTo>
                    <a:pt x="3151645" y="1350264"/>
                  </a:lnTo>
                  <a:lnTo>
                    <a:pt x="3176506" y="1300489"/>
                  </a:lnTo>
                  <a:lnTo>
                    <a:pt x="3149752" y="1255902"/>
                  </a:lnTo>
                  <a:lnTo>
                    <a:pt x="3199790" y="1253871"/>
                  </a:lnTo>
                  <a:lnTo>
                    <a:pt x="3215234" y="1253871"/>
                  </a:lnTo>
                  <a:lnTo>
                    <a:pt x="3198774" y="1226439"/>
                  </a:lnTo>
                  <a:lnTo>
                    <a:pt x="3193926" y="1220471"/>
                  </a:lnTo>
                  <a:lnTo>
                    <a:pt x="3187804" y="1216040"/>
                  </a:lnTo>
                  <a:lnTo>
                    <a:pt x="3180754" y="1213348"/>
                  </a:lnTo>
                  <a:lnTo>
                    <a:pt x="3173120" y="1212596"/>
                  </a:lnTo>
                  <a:close/>
                </a:path>
                <a:path w="6200140" h="3024504">
                  <a:moveTo>
                    <a:pt x="3199790" y="1253871"/>
                  </a:moveTo>
                  <a:lnTo>
                    <a:pt x="3149752" y="1255902"/>
                  </a:lnTo>
                  <a:lnTo>
                    <a:pt x="3176506" y="1300489"/>
                  </a:lnTo>
                  <a:lnTo>
                    <a:pt x="3199790" y="1253871"/>
                  </a:lnTo>
                  <a:close/>
                </a:path>
                <a:path w="6200140" h="3024504">
                  <a:moveTo>
                    <a:pt x="3048279" y="1082675"/>
                  </a:moveTo>
                  <a:lnTo>
                    <a:pt x="2993542" y="1084707"/>
                  </a:lnTo>
                  <a:lnTo>
                    <a:pt x="3024524" y="1177736"/>
                  </a:lnTo>
                  <a:lnTo>
                    <a:pt x="3048279" y="1082675"/>
                  </a:lnTo>
                  <a:close/>
                </a:path>
                <a:path w="6200140" h="3024504">
                  <a:moveTo>
                    <a:pt x="4202659" y="605027"/>
                  </a:moveTo>
                  <a:lnTo>
                    <a:pt x="4180103" y="605027"/>
                  </a:lnTo>
                  <a:lnTo>
                    <a:pt x="4159244" y="642282"/>
                  </a:lnTo>
                  <a:lnTo>
                    <a:pt x="4310151" y="833374"/>
                  </a:lnTo>
                  <a:lnTo>
                    <a:pt x="4317487" y="839944"/>
                  </a:lnTo>
                  <a:lnTo>
                    <a:pt x="4326359" y="843549"/>
                  </a:lnTo>
                  <a:lnTo>
                    <a:pt x="4335922" y="844036"/>
                  </a:lnTo>
                  <a:lnTo>
                    <a:pt x="4345330" y="841248"/>
                  </a:lnTo>
                  <a:lnTo>
                    <a:pt x="4431932" y="797940"/>
                  </a:lnTo>
                  <a:lnTo>
                    <a:pt x="4354982" y="797940"/>
                  </a:lnTo>
                  <a:lnTo>
                    <a:pt x="4319803" y="790066"/>
                  </a:lnTo>
                  <a:lnTo>
                    <a:pt x="4340568" y="779685"/>
                  </a:lnTo>
                  <a:lnTo>
                    <a:pt x="4202659" y="605027"/>
                  </a:lnTo>
                  <a:close/>
                </a:path>
                <a:path w="6200140" h="3024504">
                  <a:moveTo>
                    <a:pt x="4340568" y="779685"/>
                  </a:moveTo>
                  <a:lnTo>
                    <a:pt x="4319803" y="790066"/>
                  </a:lnTo>
                  <a:lnTo>
                    <a:pt x="4354982" y="797940"/>
                  </a:lnTo>
                  <a:lnTo>
                    <a:pt x="4340568" y="779685"/>
                  </a:lnTo>
                  <a:close/>
                </a:path>
                <a:path w="6200140" h="3024504">
                  <a:moveTo>
                    <a:pt x="5251308" y="326314"/>
                  </a:moveTo>
                  <a:lnTo>
                    <a:pt x="5241696" y="329184"/>
                  </a:lnTo>
                  <a:lnTo>
                    <a:pt x="4340568" y="779685"/>
                  </a:lnTo>
                  <a:lnTo>
                    <a:pt x="4354982" y="797940"/>
                  </a:lnTo>
                  <a:lnTo>
                    <a:pt x="4431932" y="797940"/>
                  </a:lnTo>
                  <a:lnTo>
                    <a:pt x="5245925" y="390888"/>
                  </a:lnTo>
                  <a:lnTo>
                    <a:pt x="5231663" y="371855"/>
                  </a:lnTo>
                  <a:lnTo>
                    <a:pt x="5303077" y="371855"/>
                  </a:lnTo>
                  <a:lnTo>
                    <a:pt x="5277383" y="337565"/>
                  </a:lnTo>
                  <a:lnTo>
                    <a:pt x="5270057" y="330719"/>
                  </a:lnTo>
                  <a:lnTo>
                    <a:pt x="5261063" y="326898"/>
                  </a:lnTo>
                  <a:lnTo>
                    <a:pt x="5251308" y="326314"/>
                  </a:lnTo>
                  <a:close/>
                </a:path>
                <a:path w="6200140" h="3024504">
                  <a:moveTo>
                    <a:pt x="5303077" y="371855"/>
                  </a:moveTo>
                  <a:lnTo>
                    <a:pt x="5231663" y="371855"/>
                  </a:lnTo>
                  <a:lnTo>
                    <a:pt x="5267223" y="380238"/>
                  </a:lnTo>
                  <a:lnTo>
                    <a:pt x="5245925" y="390888"/>
                  </a:lnTo>
                  <a:lnTo>
                    <a:pt x="5444261" y="655574"/>
                  </a:lnTo>
                  <a:lnTo>
                    <a:pt x="5450164" y="661402"/>
                  </a:lnTo>
                  <a:lnTo>
                    <a:pt x="5457294" y="665241"/>
                  </a:lnTo>
                  <a:lnTo>
                    <a:pt x="5465210" y="666914"/>
                  </a:lnTo>
                  <a:lnTo>
                    <a:pt x="5473471" y="666241"/>
                  </a:lnTo>
                  <a:lnTo>
                    <a:pt x="5497569" y="632587"/>
                  </a:lnTo>
                  <a:lnTo>
                    <a:pt x="5439181" y="632587"/>
                  </a:lnTo>
                  <a:lnTo>
                    <a:pt x="5451965" y="570550"/>
                  </a:lnTo>
                  <a:lnTo>
                    <a:pt x="5303077" y="371855"/>
                  </a:lnTo>
                  <a:close/>
                </a:path>
                <a:path w="6200140" h="3024504">
                  <a:moveTo>
                    <a:pt x="4180103" y="605027"/>
                  </a:moveTo>
                  <a:lnTo>
                    <a:pt x="4132732" y="608711"/>
                  </a:lnTo>
                  <a:lnTo>
                    <a:pt x="4159244" y="642282"/>
                  </a:lnTo>
                  <a:lnTo>
                    <a:pt x="4180103" y="605027"/>
                  </a:lnTo>
                  <a:close/>
                </a:path>
                <a:path w="6200140" h="3024504">
                  <a:moveTo>
                    <a:pt x="5451965" y="570550"/>
                  </a:moveTo>
                  <a:lnTo>
                    <a:pt x="5439181" y="632587"/>
                  </a:lnTo>
                  <a:lnTo>
                    <a:pt x="5489981" y="621284"/>
                  </a:lnTo>
                  <a:lnTo>
                    <a:pt x="5451965" y="570550"/>
                  </a:lnTo>
                  <a:close/>
                </a:path>
                <a:path w="6200140" h="3024504">
                  <a:moveTo>
                    <a:pt x="5546242" y="208152"/>
                  </a:moveTo>
                  <a:lnTo>
                    <a:pt x="5451965" y="570550"/>
                  </a:lnTo>
                  <a:lnTo>
                    <a:pt x="5489981" y="621284"/>
                  </a:lnTo>
                  <a:lnTo>
                    <a:pt x="5439181" y="632587"/>
                  </a:lnTo>
                  <a:lnTo>
                    <a:pt x="5497569" y="632587"/>
                  </a:lnTo>
                  <a:lnTo>
                    <a:pt x="5561331" y="323167"/>
                  </a:lnTo>
                  <a:lnTo>
                    <a:pt x="5524398" y="249300"/>
                  </a:lnTo>
                  <a:lnTo>
                    <a:pt x="5577992" y="242315"/>
                  </a:lnTo>
                  <a:lnTo>
                    <a:pt x="5584727" y="242315"/>
                  </a:lnTo>
                  <a:lnTo>
                    <a:pt x="5575452" y="223774"/>
                  </a:lnTo>
                  <a:lnTo>
                    <a:pt x="5570334" y="216511"/>
                  </a:lnTo>
                  <a:lnTo>
                    <a:pt x="5563371" y="211296"/>
                  </a:lnTo>
                  <a:lnTo>
                    <a:pt x="5555146" y="208414"/>
                  </a:lnTo>
                  <a:lnTo>
                    <a:pt x="5546242" y="208152"/>
                  </a:lnTo>
                  <a:close/>
                </a:path>
                <a:path w="6200140" h="3024504">
                  <a:moveTo>
                    <a:pt x="5584727" y="242315"/>
                  </a:moveTo>
                  <a:lnTo>
                    <a:pt x="5577992" y="242315"/>
                  </a:lnTo>
                  <a:lnTo>
                    <a:pt x="5561331" y="323167"/>
                  </a:lnTo>
                  <a:lnTo>
                    <a:pt x="5658383" y="517271"/>
                  </a:lnTo>
                  <a:lnTo>
                    <a:pt x="5665876" y="522986"/>
                  </a:lnTo>
                  <a:lnTo>
                    <a:pt x="5674639" y="524637"/>
                  </a:lnTo>
                  <a:lnTo>
                    <a:pt x="5681217" y="525103"/>
                  </a:lnTo>
                  <a:lnTo>
                    <a:pt x="5687641" y="524081"/>
                  </a:lnTo>
                  <a:lnTo>
                    <a:pt x="5693659" y="521654"/>
                  </a:lnTo>
                  <a:lnTo>
                    <a:pt x="5699023" y="517905"/>
                  </a:lnTo>
                  <a:lnTo>
                    <a:pt x="5737207" y="483742"/>
                  </a:lnTo>
                  <a:lnTo>
                    <a:pt x="5705500" y="483742"/>
                  </a:lnTo>
                  <a:lnTo>
                    <a:pt x="5660923" y="475234"/>
                  </a:lnTo>
                  <a:lnTo>
                    <a:pt x="5688777" y="450313"/>
                  </a:lnTo>
                  <a:lnTo>
                    <a:pt x="5584727" y="242315"/>
                  </a:lnTo>
                  <a:close/>
                </a:path>
                <a:path w="6200140" h="3024504">
                  <a:moveTo>
                    <a:pt x="5688777" y="450313"/>
                  </a:moveTo>
                  <a:lnTo>
                    <a:pt x="5660923" y="475234"/>
                  </a:lnTo>
                  <a:lnTo>
                    <a:pt x="5705500" y="483742"/>
                  </a:lnTo>
                  <a:lnTo>
                    <a:pt x="5688777" y="450313"/>
                  </a:lnTo>
                  <a:close/>
                </a:path>
                <a:path w="6200140" h="3024504">
                  <a:moveTo>
                    <a:pt x="6124546" y="84825"/>
                  </a:moveTo>
                  <a:lnTo>
                    <a:pt x="6070846" y="102352"/>
                  </a:lnTo>
                  <a:lnTo>
                    <a:pt x="6044336" y="132207"/>
                  </a:lnTo>
                  <a:lnTo>
                    <a:pt x="5688777" y="450313"/>
                  </a:lnTo>
                  <a:lnTo>
                    <a:pt x="5705500" y="483742"/>
                  </a:lnTo>
                  <a:lnTo>
                    <a:pt x="5737207" y="483742"/>
                  </a:lnTo>
                  <a:lnTo>
                    <a:pt x="6082563" y="174751"/>
                  </a:lnTo>
                  <a:lnTo>
                    <a:pt x="6113381" y="140178"/>
                  </a:lnTo>
                  <a:lnTo>
                    <a:pt x="6124546" y="84825"/>
                  </a:lnTo>
                  <a:close/>
                </a:path>
                <a:path w="6200140" h="3024504">
                  <a:moveTo>
                    <a:pt x="5231663" y="371855"/>
                  </a:moveTo>
                  <a:lnTo>
                    <a:pt x="5245925" y="390888"/>
                  </a:lnTo>
                  <a:lnTo>
                    <a:pt x="5267223" y="380238"/>
                  </a:lnTo>
                  <a:lnTo>
                    <a:pt x="5231663" y="371855"/>
                  </a:lnTo>
                  <a:close/>
                </a:path>
                <a:path w="6200140" h="3024504">
                  <a:moveTo>
                    <a:pt x="5577992" y="242315"/>
                  </a:moveTo>
                  <a:lnTo>
                    <a:pt x="5524398" y="249300"/>
                  </a:lnTo>
                  <a:lnTo>
                    <a:pt x="5561331" y="323167"/>
                  </a:lnTo>
                  <a:lnTo>
                    <a:pt x="5577992" y="242315"/>
                  </a:lnTo>
                  <a:close/>
                </a:path>
                <a:path w="6200140" h="3024504">
                  <a:moveTo>
                    <a:pt x="6195315" y="23367"/>
                  </a:moveTo>
                  <a:lnTo>
                    <a:pt x="6140983" y="23367"/>
                  </a:lnTo>
                  <a:lnTo>
                    <a:pt x="6183655" y="61340"/>
                  </a:lnTo>
                  <a:lnTo>
                    <a:pt x="6113381" y="140178"/>
                  </a:lnTo>
                  <a:lnTo>
                    <a:pt x="6095111" y="230759"/>
                  </a:lnTo>
                  <a:lnTo>
                    <a:pt x="6095037" y="242633"/>
                  </a:lnTo>
                  <a:lnTo>
                    <a:pt x="6099232" y="252761"/>
                  </a:lnTo>
                  <a:lnTo>
                    <a:pt x="6106903" y="260556"/>
                  </a:lnTo>
                  <a:lnTo>
                    <a:pt x="6117361" y="264922"/>
                  </a:lnTo>
                  <a:lnTo>
                    <a:pt x="6128727" y="264947"/>
                  </a:lnTo>
                  <a:lnTo>
                    <a:pt x="6138856" y="260746"/>
                  </a:lnTo>
                  <a:lnTo>
                    <a:pt x="6146650" y="253045"/>
                  </a:lnTo>
                  <a:lnTo>
                    <a:pt x="6150989" y="242633"/>
                  </a:lnTo>
                  <a:lnTo>
                    <a:pt x="6151067" y="242315"/>
                  </a:lnTo>
                  <a:lnTo>
                    <a:pt x="6195315" y="23367"/>
                  </a:lnTo>
                  <a:close/>
                </a:path>
                <a:path w="6200140" h="3024504">
                  <a:moveTo>
                    <a:pt x="6155968" y="36702"/>
                  </a:moveTo>
                  <a:lnTo>
                    <a:pt x="6134252" y="36702"/>
                  </a:lnTo>
                  <a:lnTo>
                    <a:pt x="6171209" y="69596"/>
                  </a:lnTo>
                  <a:lnTo>
                    <a:pt x="6124546" y="84825"/>
                  </a:lnTo>
                  <a:lnTo>
                    <a:pt x="6113381" y="140178"/>
                  </a:lnTo>
                  <a:lnTo>
                    <a:pt x="6183655" y="61340"/>
                  </a:lnTo>
                  <a:lnTo>
                    <a:pt x="6155968" y="36702"/>
                  </a:lnTo>
                  <a:close/>
                </a:path>
                <a:path w="6200140" h="3024504">
                  <a:moveTo>
                    <a:pt x="6200038" y="0"/>
                  </a:moveTo>
                  <a:lnTo>
                    <a:pt x="5964707" y="76835"/>
                  </a:lnTo>
                  <a:lnTo>
                    <a:pt x="5954849" y="82379"/>
                  </a:lnTo>
                  <a:lnTo>
                    <a:pt x="5948133" y="90995"/>
                  </a:lnTo>
                  <a:lnTo>
                    <a:pt x="5945133" y="101516"/>
                  </a:lnTo>
                  <a:lnTo>
                    <a:pt x="5946419" y="112775"/>
                  </a:lnTo>
                  <a:lnTo>
                    <a:pt x="5952037" y="122707"/>
                  </a:lnTo>
                  <a:lnTo>
                    <a:pt x="5960691" y="129460"/>
                  </a:lnTo>
                  <a:lnTo>
                    <a:pt x="5971226" y="132474"/>
                  </a:lnTo>
                  <a:lnTo>
                    <a:pt x="5982487" y="131190"/>
                  </a:lnTo>
                  <a:lnTo>
                    <a:pt x="6070846" y="102352"/>
                  </a:lnTo>
                  <a:lnTo>
                    <a:pt x="6140983" y="23367"/>
                  </a:lnTo>
                  <a:lnTo>
                    <a:pt x="6195315" y="23367"/>
                  </a:lnTo>
                  <a:lnTo>
                    <a:pt x="6200038" y="0"/>
                  </a:lnTo>
                  <a:close/>
                </a:path>
                <a:path w="6200140" h="3024504">
                  <a:moveTo>
                    <a:pt x="6140983" y="23367"/>
                  </a:moveTo>
                  <a:lnTo>
                    <a:pt x="6070846" y="102352"/>
                  </a:lnTo>
                  <a:lnTo>
                    <a:pt x="6124546" y="84825"/>
                  </a:lnTo>
                  <a:lnTo>
                    <a:pt x="6134252" y="36702"/>
                  </a:lnTo>
                  <a:lnTo>
                    <a:pt x="6155968" y="36702"/>
                  </a:lnTo>
                  <a:lnTo>
                    <a:pt x="6140983" y="23367"/>
                  </a:lnTo>
                  <a:close/>
                </a:path>
                <a:path w="6200140" h="3024504">
                  <a:moveTo>
                    <a:pt x="6134252" y="36702"/>
                  </a:moveTo>
                  <a:lnTo>
                    <a:pt x="6124546" y="84825"/>
                  </a:lnTo>
                  <a:lnTo>
                    <a:pt x="6171209" y="69596"/>
                  </a:lnTo>
                  <a:lnTo>
                    <a:pt x="6134252" y="36702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6147" y="1432687"/>
              <a:ext cx="6212205" cy="2625725"/>
            </a:xfrm>
            <a:custGeom>
              <a:avLst/>
              <a:gdLst/>
              <a:ahLst/>
              <a:cxnLst/>
              <a:rect l="l" t="t" r="r" b="b"/>
              <a:pathLst>
                <a:path w="6212205" h="2625725">
                  <a:moveTo>
                    <a:pt x="5788383" y="2421151"/>
                  </a:moveTo>
                  <a:lnTo>
                    <a:pt x="5770111" y="2427859"/>
                  </a:lnTo>
                  <a:lnTo>
                    <a:pt x="5755697" y="2440947"/>
                  </a:lnTo>
                  <a:lnTo>
                    <a:pt x="5747092" y="2459228"/>
                  </a:lnTo>
                  <a:lnTo>
                    <a:pt x="5746245" y="2479351"/>
                  </a:lnTo>
                  <a:lnTo>
                    <a:pt x="5752982" y="2497629"/>
                  </a:lnTo>
                  <a:lnTo>
                    <a:pt x="5766077" y="2512073"/>
                  </a:lnTo>
                  <a:lnTo>
                    <a:pt x="5784303" y="2520696"/>
                  </a:lnTo>
                  <a:lnTo>
                    <a:pt x="6211658" y="2625471"/>
                  </a:lnTo>
                  <a:lnTo>
                    <a:pt x="6202228" y="2591943"/>
                  </a:lnTo>
                  <a:lnTo>
                    <a:pt x="6103835" y="2591943"/>
                  </a:lnTo>
                  <a:lnTo>
                    <a:pt x="6043891" y="2533523"/>
                  </a:lnTo>
                  <a:lnTo>
                    <a:pt x="5941437" y="2454620"/>
                  </a:lnTo>
                  <a:lnTo>
                    <a:pt x="5808560" y="2422017"/>
                  </a:lnTo>
                  <a:lnTo>
                    <a:pt x="5788383" y="2421151"/>
                  </a:lnTo>
                  <a:close/>
                </a:path>
                <a:path w="6212205" h="2625725">
                  <a:moveTo>
                    <a:pt x="5941437" y="2454620"/>
                  </a:moveTo>
                  <a:lnTo>
                    <a:pt x="6043891" y="2533523"/>
                  </a:lnTo>
                  <a:lnTo>
                    <a:pt x="6103835" y="2591943"/>
                  </a:lnTo>
                  <a:lnTo>
                    <a:pt x="6125817" y="2569210"/>
                  </a:lnTo>
                  <a:lnTo>
                    <a:pt x="6090246" y="2569210"/>
                  </a:lnTo>
                  <a:lnTo>
                    <a:pt x="6066671" y="2485348"/>
                  </a:lnTo>
                  <a:lnTo>
                    <a:pt x="5941437" y="2454620"/>
                  </a:lnTo>
                  <a:close/>
                </a:path>
                <a:path w="6212205" h="2625725">
                  <a:moveTo>
                    <a:pt x="6050045" y="2165296"/>
                  </a:moveTo>
                  <a:lnTo>
                    <a:pt x="6029921" y="2166747"/>
                  </a:lnTo>
                  <a:lnTo>
                    <a:pt x="6011941" y="2175960"/>
                  </a:lnTo>
                  <a:lnTo>
                    <a:pt x="5999330" y="2190829"/>
                  </a:lnTo>
                  <a:lnTo>
                    <a:pt x="5993220" y="2209341"/>
                  </a:lnTo>
                  <a:lnTo>
                    <a:pt x="5994742" y="2229485"/>
                  </a:lnTo>
                  <a:lnTo>
                    <a:pt x="6044252" y="2405598"/>
                  </a:lnTo>
                  <a:lnTo>
                    <a:pt x="6105994" y="2453132"/>
                  </a:lnTo>
                  <a:lnTo>
                    <a:pt x="6174447" y="2518918"/>
                  </a:lnTo>
                  <a:lnTo>
                    <a:pt x="6103835" y="2591943"/>
                  </a:lnTo>
                  <a:lnTo>
                    <a:pt x="6202228" y="2591943"/>
                  </a:lnTo>
                  <a:lnTo>
                    <a:pt x="6092532" y="2201926"/>
                  </a:lnTo>
                  <a:lnTo>
                    <a:pt x="6083339" y="2184017"/>
                  </a:lnTo>
                  <a:lnTo>
                    <a:pt x="6068514" y="2171430"/>
                  </a:lnTo>
                  <a:lnTo>
                    <a:pt x="6050045" y="2165296"/>
                  </a:lnTo>
                  <a:close/>
                </a:path>
                <a:path w="6212205" h="2625725">
                  <a:moveTo>
                    <a:pt x="6066671" y="2485348"/>
                  </a:moveTo>
                  <a:lnTo>
                    <a:pt x="6090246" y="2569210"/>
                  </a:lnTo>
                  <a:lnTo>
                    <a:pt x="6151206" y="2506091"/>
                  </a:lnTo>
                  <a:lnTo>
                    <a:pt x="6066671" y="2485348"/>
                  </a:lnTo>
                  <a:close/>
                </a:path>
                <a:path w="6212205" h="2625725">
                  <a:moveTo>
                    <a:pt x="6044252" y="2405598"/>
                  </a:moveTo>
                  <a:lnTo>
                    <a:pt x="6066671" y="2485348"/>
                  </a:lnTo>
                  <a:lnTo>
                    <a:pt x="6151206" y="2506091"/>
                  </a:lnTo>
                  <a:lnTo>
                    <a:pt x="6090246" y="2569210"/>
                  </a:lnTo>
                  <a:lnTo>
                    <a:pt x="6125817" y="2569210"/>
                  </a:lnTo>
                  <a:lnTo>
                    <a:pt x="6174447" y="2518918"/>
                  </a:lnTo>
                  <a:lnTo>
                    <a:pt x="6105994" y="2453132"/>
                  </a:lnTo>
                  <a:lnTo>
                    <a:pt x="6044252" y="2405598"/>
                  </a:lnTo>
                  <a:close/>
                </a:path>
                <a:path w="6212205" h="2625725">
                  <a:moveTo>
                    <a:pt x="5807740" y="2223516"/>
                  </a:moveTo>
                  <a:lnTo>
                    <a:pt x="5735408" y="2223516"/>
                  </a:lnTo>
                  <a:lnTo>
                    <a:pt x="5706338" y="2273565"/>
                  </a:lnTo>
                  <a:lnTo>
                    <a:pt x="5941437" y="2454620"/>
                  </a:lnTo>
                  <a:lnTo>
                    <a:pt x="6066671" y="2485348"/>
                  </a:lnTo>
                  <a:lnTo>
                    <a:pt x="6044252" y="2405598"/>
                  </a:lnTo>
                  <a:lnTo>
                    <a:pt x="5807740" y="2223516"/>
                  </a:lnTo>
                  <a:close/>
                </a:path>
                <a:path w="6212205" h="2625725">
                  <a:moveTo>
                    <a:pt x="5533790" y="2087752"/>
                  </a:moveTo>
                  <a:lnTo>
                    <a:pt x="5429211" y="2087752"/>
                  </a:lnTo>
                  <a:lnTo>
                    <a:pt x="5516968" y="2109342"/>
                  </a:lnTo>
                  <a:lnTo>
                    <a:pt x="5452175" y="2183691"/>
                  </a:lnTo>
                  <a:lnTo>
                    <a:pt x="5512015" y="2433701"/>
                  </a:lnTo>
                  <a:lnTo>
                    <a:pt x="5539483" y="2467723"/>
                  </a:lnTo>
                  <a:lnTo>
                    <a:pt x="5554052" y="2472182"/>
                  </a:lnTo>
                  <a:lnTo>
                    <a:pt x="5569284" y="2472062"/>
                  </a:lnTo>
                  <a:lnTo>
                    <a:pt x="5583516" y="2467610"/>
                  </a:lnTo>
                  <a:lnTo>
                    <a:pt x="5595862" y="2459228"/>
                  </a:lnTo>
                  <a:lnTo>
                    <a:pt x="5605360" y="2447417"/>
                  </a:lnTo>
                  <a:lnTo>
                    <a:pt x="5627047" y="2410079"/>
                  </a:lnTo>
                  <a:lnTo>
                    <a:pt x="5610821" y="2410079"/>
                  </a:lnTo>
                  <a:lnTo>
                    <a:pt x="5517476" y="2396363"/>
                  </a:lnTo>
                  <a:lnTo>
                    <a:pt x="5581298" y="2286544"/>
                  </a:lnTo>
                  <a:lnTo>
                    <a:pt x="5533790" y="2087752"/>
                  </a:lnTo>
                  <a:close/>
                </a:path>
                <a:path w="6212205" h="2625725">
                  <a:moveTo>
                    <a:pt x="5581298" y="2286544"/>
                  </a:moveTo>
                  <a:lnTo>
                    <a:pt x="5517476" y="2396363"/>
                  </a:lnTo>
                  <a:lnTo>
                    <a:pt x="5610821" y="2410079"/>
                  </a:lnTo>
                  <a:lnTo>
                    <a:pt x="5581298" y="2286544"/>
                  </a:lnTo>
                  <a:close/>
                </a:path>
                <a:path w="6212205" h="2625725">
                  <a:moveTo>
                    <a:pt x="5692486" y="2147266"/>
                  </a:moveTo>
                  <a:lnTo>
                    <a:pt x="5653952" y="2163814"/>
                  </a:lnTo>
                  <a:lnTo>
                    <a:pt x="5581298" y="2286544"/>
                  </a:lnTo>
                  <a:lnTo>
                    <a:pt x="5610821" y="2410079"/>
                  </a:lnTo>
                  <a:lnTo>
                    <a:pt x="5627047" y="2410079"/>
                  </a:lnTo>
                  <a:lnTo>
                    <a:pt x="5706338" y="2273565"/>
                  </a:lnTo>
                  <a:lnTo>
                    <a:pt x="5660478" y="2238248"/>
                  </a:lnTo>
                  <a:lnTo>
                    <a:pt x="5735408" y="2223516"/>
                  </a:lnTo>
                  <a:lnTo>
                    <a:pt x="5807740" y="2223516"/>
                  </a:lnTo>
                  <a:lnTo>
                    <a:pt x="5722454" y="2157857"/>
                  </a:lnTo>
                  <a:lnTo>
                    <a:pt x="5713227" y="2152151"/>
                  </a:lnTo>
                  <a:lnTo>
                    <a:pt x="5703119" y="2148601"/>
                  </a:lnTo>
                  <a:lnTo>
                    <a:pt x="5692486" y="2147266"/>
                  </a:lnTo>
                  <a:close/>
                </a:path>
                <a:path w="6212205" h="2625725">
                  <a:moveTo>
                    <a:pt x="4552463" y="1957704"/>
                  </a:moveTo>
                  <a:lnTo>
                    <a:pt x="4381461" y="1957704"/>
                  </a:lnTo>
                  <a:lnTo>
                    <a:pt x="4357079" y="1984287"/>
                  </a:lnTo>
                  <a:lnTo>
                    <a:pt x="5245950" y="2366772"/>
                  </a:lnTo>
                  <a:lnTo>
                    <a:pt x="5261542" y="2370671"/>
                  </a:lnTo>
                  <a:lnTo>
                    <a:pt x="5277240" y="2369581"/>
                  </a:lnTo>
                  <a:lnTo>
                    <a:pt x="5291867" y="2363753"/>
                  </a:lnTo>
                  <a:lnTo>
                    <a:pt x="5304243" y="2353437"/>
                  </a:lnTo>
                  <a:lnTo>
                    <a:pt x="5362461" y="2286635"/>
                  </a:lnTo>
                  <a:lnTo>
                    <a:pt x="5227662" y="2286635"/>
                  </a:lnTo>
                  <a:lnTo>
                    <a:pt x="5251968" y="2258745"/>
                  </a:lnTo>
                  <a:lnTo>
                    <a:pt x="4552463" y="1957704"/>
                  </a:lnTo>
                  <a:close/>
                </a:path>
                <a:path w="6212205" h="2625725">
                  <a:moveTo>
                    <a:pt x="5251968" y="2258745"/>
                  </a:moveTo>
                  <a:lnTo>
                    <a:pt x="5227662" y="2286635"/>
                  </a:lnTo>
                  <a:lnTo>
                    <a:pt x="5286082" y="2273427"/>
                  </a:lnTo>
                  <a:lnTo>
                    <a:pt x="5251968" y="2258745"/>
                  </a:lnTo>
                  <a:close/>
                </a:path>
                <a:path w="6212205" h="2625725">
                  <a:moveTo>
                    <a:pt x="5476856" y="2025199"/>
                  </a:moveTo>
                  <a:lnTo>
                    <a:pt x="5463311" y="2027507"/>
                  </a:lnTo>
                  <a:lnTo>
                    <a:pt x="5450909" y="2033363"/>
                  </a:lnTo>
                  <a:lnTo>
                    <a:pt x="5440387" y="2042540"/>
                  </a:lnTo>
                  <a:lnTo>
                    <a:pt x="5251968" y="2258745"/>
                  </a:lnTo>
                  <a:lnTo>
                    <a:pt x="5286082" y="2273427"/>
                  </a:lnTo>
                  <a:lnTo>
                    <a:pt x="5227662" y="2286635"/>
                  </a:lnTo>
                  <a:lnTo>
                    <a:pt x="5362461" y="2286635"/>
                  </a:lnTo>
                  <a:lnTo>
                    <a:pt x="5452175" y="2183691"/>
                  </a:lnTo>
                  <a:lnTo>
                    <a:pt x="5429211" y="2087752"/>
                  </a:lnTo>
                  <a:lnTo>
                    <a:pt x="5533790" y="2087752"/>
                  </a:lnTo>
                  <a:lnTo>
                    <a:pt x="5523025" y="2051079"/>
                  </a:lnTo>
                  <a:lnTo>
                    <a:pt x="5490806" y="2026665"/>
                  </a:lnTo>
                  <a:lnTo>
                    <a:pt x="5476856" y="2025199"/>
                  </a:lnTo>
                  <a:close/>
                </a:path>
                <a:path w="6212205" h="2625725">
                  <a:moveTo>
                    <a:pt x="5735408" y="2223516"/>
                  </a:moveTo>
                  <a:lnTo>
                    <a:pt x="5660478" y="2238248"/>
                  </a:lnTo>
                  <a:lnTo>
                    <a:pt x="5706338" y="2273565"/>
                  </a:lnTo>
                  <a:lnTo>
                    <a:pt x="5735408" y="2223516"/>
                  </a:lnTo>
                  <a:close/>
                </a:path>
                <a:path w="6212205" h="2625725">
                  <a:moveTo>
                    <a:pt x="5429211" y="2087752"/>
                  </a:moveTo>
                  <a:lnTo>
                    <a:pt x="5452175" y="2183691"/>
                  </a:lnTo>
                  <a:lnTo>
                    <a:pt x="5516968" y="2109342"/>
                  </a:lnTo>
                  <a:lnTo>
                    <a:pt x="5429211" y="2087752"/>
                  </a:lnTo>
                  <a:close/>
                </a:path>
                <a:path w="6212205" h="2625725">
                  <a:moveTo>
                    <a:pt x="3583471" y="1126871"/>
                  </a:moveTo>
                  <a:lnTo>
                    <a:pt x="3462362" y="1126871"/>
                  </a:lnTo>
                  <a:lnTo>
                    <a:pt x="3546563" y="1128140"/>
                  </a:lnTo>
                  <a:lnTo>
                    <a:pt x="3503440" y="1190020"/>
                  </a:lnTo>
                  <a:lnTo>
                    <a:pt x="4124159" y="2144267"/>
                  </a:lnTo>
                  <a:lnTo>
                    <a:pt x="4162513" y="2167254"/>
                  </a:lnTo>
                  <a:lnTo>
                    <a:pt x="4174112" y="2166875"/>
                  </a:lnTo>
                  <a:lnTo>
                    <a:pt x="4185199" y="2163937"/>
                  </a:lnTo>
                  <a:lnTo>
                    <a:pt x="4195357" y="2158593"/>
                  </a:lnTo>
                  <a:lnTo>
                    <a:pt x="4204169" y="2150999"/>
                  </a:lnTo>
                  <a:lnTo>
                    <a:pt x="4261131" y="2088896"/>
                  </a:lnTo>
                  <a:lnTo>
                    <a:pt x="4209249" y="2088896"/>
                  </a:lnTo>
                  <a:lnTo>
                    <a:pt x="4129239" y="2082291"/>
                  </a:lnTo>
                  <a:lnTo>
                    <a:pt x="4173551" y="2034015"/>
                  </a:lnTo>
                  <a:lnTo>
                    <a:pt x="3583471" y="1126871"/>
                  </a:lnTo>
                  <a:close/>
                </a:path>
                <a:path w="6212205" h="2625725">
                  <a:moveTo>
                    <a:pt x="4173551" y="2034015"/>
                  </a:moveTo>
                  <a:lnTo>
                    <a:pt x="4129239" y="2082291"/>
                  </a:lnTo>
                  <a:lnTo>
                    <a:pt x="4209249" y="2088896"/>
                  </a:lnTo>
                  <a:lnTo>
                    <a:pt x="4173551" y="2034015"/>
                  </a:lnTo>
                  <a:close/>
                </a:path>
                <a:path w="6212205" h="2625725">
                  <a:moveTo>
                    <a:pt x="4348842" y="1872781"/>
                  </a:moveTo>
                  <a:lnTo>
                    <a:pt x="4333424" y="1873694"/>
                  </a:lnTo>
                  <a:lnTo>
                    <a:pt x="4319005" y="1879179"/>
                  </a:lnTo>
                  <a:lnTo>
                    <a:pt x="4306658" y="1888998"/>
                  </a:lnTo>
                  <a:lnTo>
                    <a:pt x="4173551" y="2034015"/>
                  </a:lnTo>
                  <a:lnTo>
                    <a:pt x="4209249" y="2088896"/>
                  </a:lnTo>
                  <a:lnTo>
                    <a:pt x="4261131" y="2088896"/>
                  </a:lnTo>
                  <a:lnTo>
                    <a:pt x="4357079" y="1984287"/>
                  </a:lnTo>
                  <a:lnTo>
                    <a:pt x="4323930" y="1970024"/>
                  </a:lnTo>
                  <a:lnTo>
                    <a:pt x="4381461" y="1957704"/>
                  </a:lnTo>
                  <a:lnTo>
                    <a:pt x="4552463" y="1957704"/>
                  </a:lnTo>
                  <a:lnTo>
                    <a:pt x="4364189" y="1876678"/>
                  </a:lnTo>
                  <a:lnTo>
                    <a:pt x="4348842" y="1872781"/>
                  </a:lnTo>
                  <a:close/>
                </a:path>
                <a:path w="6212205" h="2625725">
                  <a:moveTo>
                    <a:pt x="4381461" y="1957704"/>
                  </a:moveTo>
                  <a:lnTo>
                    <a:pt x="4323930" y="1970024"/>
                  </a:lnTo>
                  <a:lnTo>
                    <a:pt x="4357079" y="1984287"/>
                  </a:lnTo>
                  <a:lnTo>
                    <a:pt x="4381461" y="1957704"/>
                  </a:lnTo>
                  <a:close/>
                </a:path>
                <a:path w="6212205" h="2625725">
                  <a:moveTo>
                    <a:pt x="2840923" y="859027"/>
                  </a:moveTo>
                  <a:lnTo>
                    <a:pt x="2735033" y="859027"/>
                  </a:lnTo>
                  <a:lnTo>
                    <a:pt x="2801962" y="892301"/>
                  </a:lnTo>
                  <a:lnTo>
                    <a:pt x="2750402" y="911910"/>
                  </a:lnTo>
                  <a:lnTo>
                    <a:pt x="2929519" y="1528301"/>
                  </a:lnTo>
                  <a:lnTo>
                    <a:pt x="2983318" y="1713611"/>
                  </a:lnTo>
                  <a:lnTo>
                    <a:pt x="2990101" y="1728043"/>
                  </a:lnTo>
                  <a:lnTo>
                    <a:pt x="3000717" y="1739439"/>
                  </a:lnTo>
                  <a:lnTo>
                    <a:pt x="3014287" y="1747097"/>
                  </a:lnTo>
                  <a:lnTo>
                    <a:pt x="3029927" y="1750314"/>
                  </a:lnTo>
                  <a:lnTo>
                    <a:pt x="3045721" y="1748466"/>
                  </a:lnTo>
                  <a:lnTo>
                    <a:pt x="3059884" y="1742011"/>
                  </a:lnTo>
                  <a:lnTo>
                    <a:pt x="3071450" y="1731579"/>
                  </a:lnTo>
                  <a:lnTo>
                    <a:pt x="3079457" y="1717802"/>
                  </a:lnTo>
                  <a:lnTo>
                    <a:pt x="3092004" y="1685416"/>
                  </a:lnTo>
                  <a:lnTo>
                    <a:pt x="3080854" y="1685416"/>
                  </a:lnTo>
                  <a:lnTo>
                    <a:pt x="2984715" y="1681226"/>
                  </a:lnTo>
                  <a:lnTo>
                    <a:pt x="3039001" y="1541104"/>
                  </a:lnTo>
                  <a:lnTo>
                    <a:pt x="2840923" y="859027"/>
                  </a:lnTo>
                  <a:close/>
                </a:path>
                <a:path w="6212205" h="2625725">
                  <a:moveTo>
                    <a:pt x="3039001" y="1541104"/>
                  </a:moveTo>
                  <a:lnTo>
                    <a:pt x="2984715" y="1681226"/>
                  </a:lnTo>
                  <a:lnTo>
                    <a:pt x="3080854" y="1685416"/>
                  </a:lnTo>
                  <a:lnTo>
                    <a:pt x="3039001" y="1541104"/>
                  </a:lnTo>
                  <a:close/>
                </a:path>
                <a:path w="6212205" h="2625725">
                  <a:moveTo>
                    <a:pt x="3122637" y="1404620"/>
                  </a:moveTo>
                  <a:lnTo>
                    <a:pt x="3086311" y="1424443"/>
                  </a:lnTo>
                  <a:lnTo>
                    <a:pt x="3039001" y="1541104"/>
                  </a:lnTo>
                  <a:lnTo>
                    <a:pt x="3080854" y="1685416"/>
                  </a:lnTo>
                  <a:lnTo>
                    <a:pt x="3092004" y="1685416"/>
                  </a:lnTo>
                  <a:lnTo>
                    <a:pt x="3135843" y="1572260"/>
                  </a:lnTo>
                  <a:lnTo>
                    <a:pt x="3082759" y="1480820"/>
                  </a:lnTo>
                  <a:lnTo>
                    <a:pt x="3174072" y="1473580"/>
                  </a:lnTo>
                  <a:lnTo>
                    <a:pt x="3181991" y="1473580"/>
                  </a:lnTo>
                  <a:lnTo>
                    <a:pt x="3189678" y="1462554"/>
                  </a:lnTo>
                  <a:lnTo>
                    <a:pt x="3170643" y="1429765"/>
                  </a:lnTo>
                  <a:lnTo>
                    <a:pt x="3161714" y="1418496"/>
                  </a:lnTo>
                  <a:lnTo>
                    <a:pt x="3150260" y="1410287"/>
                  </a:lnTo>
                  <a:lnTo>
                    <a:pt x="3136996" y="1405530"/>
                  </a:lnTo>
                  <a:lnTo>
                    <a:pt x="3122637" y="1404620"/>
                  </a:lnTo>
                  <a:close/>
                </a:path>
                <a:path w="6212205" h="2625725">
                  <a:moveTo>
                    <a:pt x="3152873" y="1528301"/>
                  </a:moveTo>
                  <a:lnTo>
                    <a:pt x="3135843" y="1572260"/>
                  </a:lnTo>
                  <a:lnTo>
                    <a:pt x="3141814" y="1582547"/>
                  </a:lnTo>
                  <a:lnTo>
                    <a:pt x="3149557" y="1592710"/>
                  </a:lnTo>
                  <a:lnTo>
                    <a:pt x="3159467" y="1600517"/>
                  </a:lnTo>
                  <a:lnTo>
                    <a:pt x="3170997" y="1605657"/>
                  </a:lnTo>
                  <a:lnTo>
                    <a:pt x="3183597" y="1607820"/>
                  </a:lnTo>
                  <a:lnTo>
                    <a:pt x="3196391" y="1606694"/>
                  </a:lnTo>
                  <a:lnTo>
                    <a:pt x="3208315" y="1602533"/>
                  </a:lnTo>
                  <a:lnTo>
                    <a:pt x="3218834" y="1595586"/>
                  </a:lnTo>
                  <a:lnTo>
                    <a:pt x="3227412" y="1586102"/>
                  </a:lnTo>
                  <a:lnTo>
                    <a:pt x="3265470" y="1531492"/>
                  </a:lnTo>
                  <a:lnTo>
                    <a:pt x="3229698" y="1531492"/>
                  </a:lnTo>
                  <a:lnTo>
                    <a:pt x="3152873" y="1528301"/>
                  </a:lnTo>
                  <a:close/>
                </a:path>
                <a:path w="6212205" h="2625725">
                  <a:moveTo>
                    <a:pt x="3174072" y="1473580"/>
                  </a:moveTo>
                  <a:lnTo>
                    <a:pt x="3082759" y="1480820"/>
                  </a:lnTo>
                  <a:lnTo>
                    <a:pt x="3135843" y="1572260"/>
                  </a:lnTo>
                  <a:lnTo>
                    <a:pt x="3152873" y="1528301"/>
                  </a:lnTo>
                  <a:lnTo>
                    <a:pt x="3144100" y="1527937"/>
                  </a:lnTo>
                  <a:lnTo>
                    <a:pt x="3164165" y="1499152"/>
                  </a:lnTo>
                  <a:lnTo>
                    <a:pt x="3174072" y="1473580"/>
                  </a:lnTo>
                  <a:close/>
                </a:path>
                <a:path w="6212205" h="2625725">
                  <a:moveTo>
                    <a:pt x="3189678" y="1462554"/>
                  </a:moveTo>
                  <a:lnTo>
                    <a:pt x="3164165" y="1499152"/>
                  </a:lnTo>
                  <a:lnTo>
                    <a:pt x="3152873" y="1528301"/>
                  </a:lnTo>
                  <a:lnTo>
                    <a:pt x="3229698" y="1531492"/>
                  </a:lnTo>
                  <a:lnTo>
                    <a:pt x="3189678" y="1462554"/>
                  </a:lnTo>
                  <a:close/>
                </a:path>
                <a:path w="6212205" h="2625725">
                  <a:moveTo>
                    <a:pt x="3505669" y="1048385"/>
                  </a:moveTo>
                  <a:lnTo>
                    <a:pt x="3463251" y="1070102"/>
                  </a:lnTo>
                  <a:lnTo>
                    <a:pt x="3189678" y="1462554"/>
                  </a:lnTo>
                  <a:lnTo>
                    <a:pt x="3229698" y="1531492"/>
                  </a:lnTo>
                  <a:lnTo>
                    <a:pt x="3265470" y="1531492"/>
                  </a:lnTo>
                  <a:lnTo>
                    <a:pt x="3503440" y="1190020"/>
                  </a:lnTo>
                  <a:lnTo>
                    <a:pt x="3462362" y="1126871"/>
                  </a:lnTo>
                  <a:lnTo>
                    <a:pt x="3583471" y="1126871"/>
                  </a:lnTo>
                  <a:lnTo>
                    <a:pt x="3547452" y="1071499"/>
                  </a:lnTo>
                  <a:lnTo>
                    <a:pt x="3539441" y="1061922"/>
                  </a:lnTo>
                  <a:lnTo>
                    <a:pt x="3529466" y="1054703"/>
                  </a:lnTo>
                  <a:lnTo>
                    <a:pt x="3518038" y="1050103"/>
                  </a:lnTo>
                  <a:lnTo>
                    <a:pt x="3505669" y="1048385"/>
                  </a:lnTo>
                  <a:close/>
                </a:path>
                <a:path w="6212205" h="2625725">
                  <a:moveTo>
                    <a:pt x="3164165" y="1499152"/>
                  </a:moveTo>
                  <a:lnTo>
                    <a:pt x="3144100" y="1527937"/>
                  </a:lnTo>
                  <a:lnTo>
                    <a:pt x="3152873" y="1528301"/>
                  </a:lnTo>
                  <a:lnTo>
                    <a:pt x="3164165" y="1499152"/>
                  </a:lnTo>
                  <a:close/>
                </a:path>
                <a:path w="6212205" h="2625725">
                  <a:moveTo>
                    <a:pt x="3181991" y="1473580"/>
                  </a:moveTo>
                  <a:lnTo>
                    <a:pt x="3174072" y="1473580"/>
                  </a:lnTo>
                  <a:lnTo>
                    <a:pt x="3164165" y="1499152"/>
                  </a:lnTo>
                  <a:lnTo>
                    <a:pt x="3181991" y="1473580"/>
                  </a:lnTo>
                  <a:close/>
                </a:path>
                <a:path w="6212205" h="2625725">
                  <a:moveTo>
                    <a:pt x="3462362" y="1126871"/>
                  </a:moveTo>
                  <a:lnTo>
                    <a:pt x="3503440" y="1190020"/>
                  </a:lnTo>
                  <a:lnTo>
                    <a:pt x="3546563" y="1128140"/>
                  </a:lnTo>
                  <a:lnTo>
                    <a:pt x="3462362" y="1126871"/>
                  </a:lnTo>
                  <a:close/>
                </a:path>
                <a:path w="6212205" h="2625725">
                  <a:moveTo>
                    <a:pt x="1923009" y="237942"/>
                  </a:moveTo>
                  <a:lnTo>
                    <a:pt x="2228049" y="1055877"/>
                  </a:lnTo>
                  <a:lnTo>
                    <a:pt x="2254719" y="1084326"/>
                  </a:lnTo>
                  <a:lnTo>
                    <a:pt x="2274119" y="1088866"/>
                  </a:lnTo>
                  <a:lnTo>
                    <a:pt x="2284044" y="1088219"/>
                  </a:lnTo>
                  <a:lnTo>
                    <a:pt x="2293708" y="1085596"/>
                  </a:lnTo>
                  <a:lnTo>
                    <a:pt x="2465353" y="1020317"/>
                  </a:lnTo>
                  <a:lnTo>
                    <a:pt x="2323299" y="1020317"/>
                  </a:lnTo>
                  <a:lnTo>
                    <a:pt x="2257640" y="990600"/>
                  </a:lnTo>
                  <a:lnTo>
                    <a:pt x="2305435" y="972418"/>
                  </a:lnTo>
                  <a:lnTo>
                    <a:pt x="2033429" y="243077"/>
                  </a:lnTo>
                  <a:lnTo>
                    <a:pt x="1926678" y="243077"/>
                  </a:lnTo>
                  <a:lnTo>
                    <a:pt x="1924646" y="240157"/>
                  </a:lnTo>
                  <a:lnTo>
                    <a:pt x="1923009" y="237942"/>
                  </a:lnTo>
                  <a:close/>
                </a:path>
                <a:path w="6212205" h="2625725">
                  <a:moveTo>
                    <a:pt x="2305435" y="972418"/>
                  </a:moveTo>
                  <a:lnTo>
                    <a:pt x="2257640" y="990600"/>
                  </a:lnTo>
                  <a:lnTo>
                    <a:pt x="2323299" y="1020317"/>
                  </a:lnTo>
                  <a:lnTo>
                    <a:pt x="2305435" y="972418"/>
                  </a:lnTo>
                  <a:close/>
                </a:path>
                <a:path w="6212205" h="2625725">
                  <a:moveTo>
                    <a:pt x="2786389" y="794083"/>
                  </a:moveTo>
                  <a:lnTo>
                    <a:pt x="2775977" y="794640"/>
                  </a:lnTo>
                  <a:lnTo>
                    <a:pt x="2765767" y="797305"/>
                  </a:lnTo>
                  <a:lnTo>
                    <a:pt x="2305435" y="972418"/>
                  </a:lnTo>
                  <a:lnTo>
                    <a:pt x="2323299" y="1020317"/>
                  </a:lnTo>
                  <a:lnTo>
                    <a:pt x="2465353" y="1020317"/>
                  </a:lnTo>
                  <a:lnTo>
                    <a:pt x="2750402" y="911910"/>
                  </a:lnTo>
                  <a:lnTo>
                    <a:pt x="2735033" y="859027"/>
                  </a:lnTo>
                  <a:lnTo>
                    <a:pt x="2840923" y="859027"/>
                  </a:lnTo>
                  <a:lnTo>
                    <a:pt x="2828680" y="820912"/>
                  </a:lnTo>
                  <a:lnTo>
                    <a:pt x="2796682" y="795645"/>
                  </a:lnTo>
                  <a:lnTo>
                    <a:pt x="2786389" y="794083"/>
                  </a:lnTo>
                  <a:close/>
                </a:path>
                <a:path w="6212205" h="2625725">
                  <a:moveTo>
                    <a:pt x="2735033" y="859027"/>
                  </a:moveTo>
                  <a:lnTo>
                    <a:pt x="2750402" y="911910"/>
                  </a:lnTo>
                  <a:lnTo>
                    <a:pt x="2801962" y="892301"/>
                  </a:lnTo>
                  <a:lnTo>
                    <a:pt x="2735033" y="859027"/>
                  </a:lnTo>
                  <a:close/>
                </a:path>
                <a:path w="6212205" h="2625725">
                  <a:moveTo>
                    <a:pt x="991326" y="255397"/>
                  </a:moveTo>
                  <a:lnTo>
                    <a:pt x="816063" y="255397"/>
                  </a:lnTo>
                  <a:lnTo>
                    <a:pt x="868387" y="259334"/>
                  </a:lnTo>
                  <a:lnTo>
                    <a:pt x="841011" y="273154"/>
                  </a:lnTo>
                  <a:lnTo>
                    <a:pt x="1430743" y="692912"/>
                  </a:lnTo>
                  <a:lnTo>
                    <a:pt x="1446587" y="700452"/>
                  </a:lnTo>
                  <a:lnTo>
                    <a:pt x="1463573" y="702183"/>
                  </a:lnTo>
                  <a:lnTo>
                    <a:pt x="1480178" y="698198"/>
                  </a:lnTo>
                  <a:lnTo>
                    <a:pt x="1494878" y="688593"/>
                  </a:lnTo>
                  <a:lnTo>
                    <a:pt x="1574156" y="614426"/>
                  </a:lnTo>
                  <a:lnTo>
                    <a:pt x="1425409" y="614426"/>
                  </a:lnTo>
                  <a:lnTo>
                    <a:pt x="1455797" y="585997"/>
                  </a:lnTo>
                  <a:lnTo>
                    <a:pt x="991326" y="255397"/>
                  </a:lnTo>
                  <a:close/>
                </a:path>
                <a:path w="6212205" h="2625725">
                  <a:moveTo>
                    <a:pt x="1455797" y="585997"/>
                  </a:moveTo>
                  <a:lnTo>
                    <a:pt x="1425409" y="614426"/>
                  </a:lnTo>
                  <a:lnTo>
                    <a:pt x="1489671" y="610108"/>
                  </a:lnTo>
                  <a:lnTo>
                    <a:pt x="1455797" y="585997"/>
                  </a:lnTo>
                  <a:close/>
                </a:path>
                <a:path w="6212205" h="2625725">
                  <a:moveTo>
                    <a:pt x="1690604" y="366324"/>
                  </a:moveTo>
                  <a:lnTo>
                    <a:pt x="1455797" y="585997"/>
                  </a:lnTo>
                  <a:lnTo>
                    <a:pt x="1489671" y="610108"/>
                  </a:lnTo>
                  <a:lnTo>
                    <a:pt x="1425409" y="614426"/>
                  </a:lnTo>
                  <a:lnTo>
                    <a:pt x="1574156" y="614426"/>
                  </a:lnTo>
                  <a:lnTo>
                    <a:pt x="1771103" y="430149"/>
                  </a:lnTo>
                  <a:lnTo>
                    <a:pt x="1774786" y="425196"/>
                  </a:lnTo>
                  <a:lnTo>
                    <a:pt x="1800012" y="374523"/>
                  </a:lnTo>
                  <a:lnTo>
                    <a:pt x="1686521" y="374523"/>
                  </a:lnTo>
                  <a:lnTo>
                    <a:pt x="1690604" y="366324"/>
                  </a:lnTo>
                  <a:close/>
                </a:path>
                <a:path w="6212205" h="2625725">
                  <a:moveTo>
                    <a:pt x="59994" y="0"/>
                  </a:moveTo>
                  <a:lnTo>
                    <a:pt x="0" y="82041"/>
                  </a:lnTo>
                  <a:lnTo>
                    <a:pt x="472782" y="427989"/>
                  </a:lnTo>
                  <a:lnTo>
                    <a:pt x="485201" y="434647"/>
                  </a:lnTo>
                  <a:lnTo>
                    <a:pt x="498690" y="437626"/>
                  </a:lnTo>
                  <a:lnTo>
                    <a:pt x="512466" y="436866"/>
                  </a:lnTo>
                  <a:lnTo>
                    <a:pt x="525741" y="432308"/>
                  </a:lnTo>
                  <a:lnTo>
                    <a:pt x="696813" y="345948"/>
                  </a:lnTo>
                  <a:lnTo>
                    <a:pt x="532853" y="345948"/>
                  </a:lnTo>
                  <a:lnTo>
                    <a:pt x="479894" y="341629"/>
                  </a:lnTo>
                  <a:lnTo>
                    <a:pt x="507743" y="327576"/>
                  </a:lnTo>
                  <a:lnTo>
                    <a:pt x="59994" y="0"/>
                  </a:lnTo>
                  <a:close/>
                </a:path>
                <a:path w="6212205" h="2625725">
                  <a:moveTo>
                    <a:pt x="1697316" y="360045"/>
                  </a:moveTo>
                  <a:lnTo>
                    <a:pt x="1690604" y="366324"/>
                  </a:lnTo>
                  <a:lnTo>
                    <a:pt x="1686521" y="374523"/>
                  </a:lnTo>
                  <a:lnTo>
                    <a:pt x="1697316" y="360045"/>
                  </a:lnTo>
                  <a:close/>
                </a:path>
                <a:path w="6212205" h="2625725">
                  <a:moveTo>
                    <a:pt x="1807219" y="360045"/>
                  </a:moveTo>
                  <a:lnTo>
                    <a:pt x="1697316" y="360045"/>
                  </a:lnTo>
                  <a:lnTo>
                    <a:pt x="1686521" y="374523"/>
                  </a:lnTo>
                  <a:lnTo>
                    <a:pt x="1800012" y="374523"/>
                  </a:lnTo>
                  <a:lnTo>
                    <a:pt x="1807219" y="360045"/>
                  </a:lnTo>
                  <a:close/>
                </a:path>
                <a:path w="6212205" h="2625725">
                  <a:moveTo>
                    <a:pt x="1877529" y="61553"/>
                  </a:moveTo>
                  <a:lnTo>
                    <a:pt x="1834978" y="79587"/>
                  </a:lnTo>
                  <a:lnTo>
                    <a:pt x="1690604" y="366324"/>
                  </a:lnTo>
                  <a:lnTo>
                    <a:pt x="1697316" y="360045"/>
                  </a:lnTo>
                  <a:lnTo>
                    <a:pt x="1807219" y="360045"/>
                  </a:lnTo>
                  <a:lnTo>
                    <a:pt x="1887959" y="197856"/>
                  </a:lnTo>
                  <a:lnTo>
                    <a:pt x="1873973" y="183768"/>
                  </a:lnTo>
                  <a:lnTo>
                    <a:pt x="1838159" y="148462"/>
                  </a:lnTo>
                  <a:lnTo>
                    <a:pt x="1919312" y="134874"/>
                  </a:lnTo>
                  <a:lnTo>
                    <a:pt x="1968499" y="134874"/>
                  </a:lnTo>
                  <a:lnTo>
                    <a:pt x="1963381" y="129539"/>
                  </a:lnTo>
                  <a:lnTo>
                    <a:pt x="1945347" y="111505"/>
                  </a:lnTo>
                  <a:lnTo>
                    <a:pt x="1909533" y="76073"/>
                  </a:lnTo>
                  <a:lnTo>
                    <a:pt x="1900040" y="68693"/>
                  </a:lnTo>
                  <a:lnTo>
                    <a:pt x="1889213" y="63801"/>
                  </a:lnTo>
                  <a:lnTo>
                    <a:pt x="1877529" y="61553"/>
                  </a:lnTo>
                  <a:close/>
                </a:path>
                <a:path w="6212205" h="2625725">
                  <a:moveTo>
                    <a:pt x="507743" y="327576"/>
                  </a:moveTo>
                  <a:lnTo>
                    <a:pt x="479894" y="341629"/>
                  </a:lnTo>
                  <a:lnTo>
                    <a:pt x="532853" y="345948"/>
                  </a:lnTo>
                  <a:lnTo>
                    <a:pt x="507743" y="327576"/>
                  </a:lnTo>
                  <a:close/>
                </a:path>
                <a:path w="6212205" h="2625725">
                  <a:moveTo>
                    <a:pt x="849353" y="163337"/>
                  </a:moveTo>
                  <a:lnTo>
                    <a:pt x="835754" y="164145"/>
                  </a:lnTo>
                  <a:lnTo>
                    <a:pt x="822667" y="168655"/>
                  </a:lnTo>
                  <a:lnTo>
                    <a:pt x="507743" y="327576"/>
                  </a:lnTo>
                  <a:lnTo>
                    <a:pt x="532853" y="345948"/>
                  </a:lnTo>
                  <a:lnTo>
                    <a:pt x="696813" y="345948"/>
                  </a:lnTo>
                  <a:lnTo>
                    <a:pt x="841011" y="273154"/>
                  </a:lnTo>
                  <a:lnTo>
                    <a:pt x="816063" y="255397"/>
                  </a:lnTo>
                  <a:lnTo>
                    <a:pt x="991326" y="255397"/>
                  </a:lnTo>
                  <a:lnTo>
                    <a:pt x="874991" y="172592"/>
                  </a:lnTo>
                  <a:lnTo>
                    <a:pt x="862690" y="166173"/>
                  </a:lnTo>
                  <a:lnTo>
                    <a:pt x="849353" y="163337"/>
                  </a:lnTo>
                  <a:close/>
                </a:path>
                <a:path w="6212205" h="2625725">
                  <a:moveTo>
                    <a:pt x="816063" y="255397"/>
                  </a:moveTo>
                  <a:lnTo>
                    <a:pt x="841011" y="273154"/>
                  </a:lnTo>
                  <a:lnTo>
                    <a:pt x="868387" y="259334"/>
                  </a:lnTo>
                  <a:lnTo>
                    <a:pt x="816063" y="255397"/>
                  </a:lnTo>
                  <a:close/>
                </a:path>
                <a:path w="6212205" h="2625725">
                  <a:moveTo>
                    <a:pt x="1920709" y="231775"/>
                  </a:moveTo>
                  <a:lnTo>
                    <a:pt x="1923009" y="237942"/>
                  </a:lnTo>
                  <a:lnTo>
                    <a:pt x="1924646" y="240157"/>
                  </a:lnTo>
                  <a:lnTo>
                    <a:pt x="1926678" y="243077"/>
                  </a:lnTo>
                  <a:lnTo>
                    <a:pt x="1920709" y="231775"/>
                  </a:lnTo>
                  <a:close/>
                </a:path>
                <a:path w="6212205" h="2625725">
                  <a:moveTo>
                    <a:pt x="2029213" y="231775"/>
                  </a:moveTo>
                  <a:lnTo>
                    <a:pt x="1920709" y="231775"/>
                  </a:lnTo>
                  <a:lnTo>
                    <a:pt x="1926678" y="243077"/>
                  </a:lnTo>
                  <a:lnTo>
                    <a:pt x="2033429" y="243077"/>
                  </a:lnTo>
                  <a:lnTo>
                    <a:pt x="2029213" y="231775"/>
                  </a:lnTo>
                  <a:close/>
                </a:path>
                <a:path w="6212205" h="2625725">
                  <a:moveTo>
                    <a:pt x="1968499" y="134874"/>
                  </a:moveTo>
                  <a:lnTo>
                    <a:pt x="1919312" y="134874"/>
                  </a:lnTo>
                  <a:lnTo>
                    <a:pt x="1887959" y="197856"/>
                  </a:lnTo>
                  <a:lnTo>
                    <a:pt x="1891372" y="201295"/>
                  </a:lnTo>
                  <a:lnTo>
                    <a:pt x="1908009" y="218693"/>
                  </a:lnTo>
                  <a:lnTo>
                    <a:pt x="1910168" y="221107"/>
                  </a:lnTo>
                  <a:lnTo>
                    <a:pt x="1912835" y="224536"/>
                  </a:lnTo>
                  <a:lnTo>
                    <a:pt x="1919439" y="233172"/>
                  </a:lnTo>
                  <a:lnTo>
                    <a:pt x="1923009" y="237942"/>
                  </a:lnTo>
                  <a:lnTo>
                    <a:pt x="1920709" y="231775"/>
                  </a:lnTo>
                  <a:lnTo>
                    <a:pt x="2029213" y="231775"/>
                  </a:lnTo>
                  <a:lnTo>
                    <a:pt x="2014435" y="192150"/>
                  </a:lnTo>
                  <a:lnTo>
                    <a:pt x="2012403" y="188340"/>
                  </a:lnTo>
                  <a:lnTo>
                    <a:pt x="2009990" y="184912"/>
                  </a:lnTo>
                  <a:lnTo>
                    <a:pt x="2008720" y="183007"/>
                  </a:lnTo>
                  <a:lnTo>
                    <a:pt x="2007069" y="180975"/>
                  </a:lnTo>
                  <a:lnTo>
                    <a:pt x="2003894" y="176529"/>
                  </a:lnTo>
                  <a:lnTo>
                    <a:pt x="2000211" y="171576"/>
                  </a:lnTo>
                  <a:lnTo>
                    <a:pt x="1991448" y="160020"/>
                  </a:lnTo>
                  <a:lnTo>
                    <a:pt x="1986368" y="153924"/>
                  </a:lnTo>
                  <a:lnTo>
                    <a:pt x="1981415" y="148336"/>
                  </a:lnTo>
                  <a:lnTo>
                    <a:pt x="1968499" y="134874"/>
                  </a:lnTo>
                  <a:close/>
                </a:path>
                <a:path w="6212205" h="2625725">
                  <a:moveTo>
                    <a:pt x="1919312" y="134874"/>
                  </a:moveTo>
                  <a:lnTo>
                    <a:pt x="1838159" y="148462"/>
                  </a:lnTo>
                  <a:lnTo>
                    <a:pt x="1873973" y="183768"/>
                  </a:lnTo>
                  <a:lnTo>
                    <a:pt x="1887959" y="197856"/>
                  </a:lnTo>
                  <a:lnTo>
                    <a:pt x="1919312" y="134874"/>
                  </a:lnTo>
                  <a:close/>
                </a:path>
              </a:pathLst>
            </a:custGeom>
            <a:solidFill>
              <a:srgbClr val="B13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04861" y="1278128"/>
            <a:ext cx="1410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7375E"/>
                </a:solidFill>
                <a:latin typeface="Leelawadee"/>
                <a:cs typeface="Leelawadee"/>
              </a:rPr>
              <a:t>Tingkat</a:t>
            </a:r>
            <a:r>
              <a:rPr sz="1600" b="1" spc="-50" dirty="0">
                <a:solidFill>
                  <a:srgbClr val="17375E"/>
                </a:solidFill>
                <a:latin typeface="Leelawadee"/>
                <a:cs typeface="Leelawadee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Leelawadee"/>
                <a:cs typeface="Leelawadee"/>
              </a:rPr>
              <a:t>Inflasi</a:t>
            </a:r>
            <a:endParaRPr sz="1600">
              <a:latin typeface="Leelawadee"/>
              <a:cs typeface="Leelawadee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09692" y="6428714"/>
            <a:ext cx="179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82038" y="2245817"/>
            <a:ext cx="13627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32721"/>
                </a:solidFill>
                <a:latin typeface="Leelawadee"/>
                <a:cs typeface="Leelawadee"/>
              </a:rPr>
              <a:t>Rp</a:t>
            </a:r>
            <a:r>
              <a:rPr sz="2000" b="1" spc="-95" dirty="0">
                <a:solidFill>
                  <a:srgbClr val="832721"/>
                </a:solidFill>
                <a:latin typeface="Leelawadee"/>
                <a:cs typeface="Leelawadee"/>
              </a:rPr>
              <a:t> </a:t>
            </a:r>
            <a:r>
              <a:rPr sz="2000" b="1" spc="-5" dirty="0">
                <a:solidFill>
                  <a:srgbClr val="832721"/>
                </a:solidFill>
                <a:latin typeface="Leelawadee"/>
                <a:cs typeface="Leelawadee"/>
              </a:rPr>
              <a:t>100.000</a:t>
            </a:r>
            <a:endParaRPr sz="2000">
              <a:latin typeface="Leelawadee"/>
              <a:cs typeface="Leelawade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86936" y="3315970"/>
            <a:ext cx="1362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32721"/>
                </a:solidFill>
                <a:latin typeface="Leelawadee"/>
                <a:cs typeface="Leelawadee"/>
              </a:rPr>
              <a:t>Rp</a:t>
            </a:r>
            <a:r>
              <a:rPr sz="2000" b="1" spc="-90" dirty="0">
                <a:solidFill>
                  <a:srgbClr val="832721"/>
                </a:solidFill>
                <a:latin typeface="Leelawadee"/>
                <a:cs typeface="Leelawadee"/>
              </a:rPr>
              <a:t> </a:t>
            </a:r>
            <a:r>
              <a:rPr sz="2000" b="1" spc="-5" dirty="0">
                <a:solidFill>
                  <a:srgbClr val="832721"/>
                </a:solidFill>
                <a:latin typeface="Leelawadee"/>
                <a:cs typeface="Leelawadee"/>
              </a:rPr>
              <a:t>100.00</a:t>
            </a:r>
            <a:r>
              <a:rPr sz="2000" b="1" spc="-5" dirty="0">
                <a:solidFill>
                  <a:srgbClr val="FF9999"/>
                </a:solidFill>
                <a:latin typeface="Leelawadee"/>
                <a:cs typeface="Leelawadee"/>
              </a:rPr>
              <a:t>0</a:t>
            </a:r>
            <a:endParaRPr sz="2000">
              <a:latin typeface="Leelawadee"/>
              <a:cs typeface="Leelawade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7744" y="3699871"/>
            <a:ext cx="7613650" cy="21361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35"/>
              </a:spcBef>
            </a:pPr>
            <a:r>
              <a:rPr sz="1600" b="1" spc="-10" dirty="0">
                <a:solidFill>
                  <a:srgbClr val="A40020"/>
                </a:solidFill>
                <a:latin typeface="Leelawadee"/>
                <a:cs typeface="Leelawadee"/>
              </a:rPr>
              <a:t>Uang</a:t>
            </a:r>
            <a:r>
              <a:rPr sz="1600" b="1" spc="-70" dirty="0">
                <a:solidFill>
                  <a:srgbClr val="A40020"/>
                </a:solidFill>
                <a:latin typeface="Leelawadee"/>
                <a:cs typeface="Leelawadee"/>
              </a:rPr>
              <a:t> </a:t>
            </a:r>
            <a:r>
              <a:rPr sz="1600" b="1" spc="-5" dirty="0">
                <a:solidFill>
                  <a:srgbClr val="A40020"/>
                </a:solidFill>
                <a:latin typeface="Leelawadee"/>
                <a:cs typeface="Leelawadee"/>
              </a:rPr>
              <a:t>Anda!!</a:t>
            </a:r>
            <a:endParaRPr sz="1600">
              <a:latin typeface="Leelawadee"/>
              <a:cs typeface="Leelawadee"/>
            </a:endParaRPr>
          </a:p>
          <a:p>
            <a:pPr marL="4721225">
              <a:lnSpc>
                <a:spcPct val="100000"/>
              </a:lnSpc>
              <a:spcBef>
                <a:spcPts val="805"/>
              </a:spcBef>
            </a:pPr>
            <a:r>
              <a:rPr sz="2000" b="1" dirty="0">
                <a:solidFill>
                  <a:srgbClr val="832721"/>
                </a:solidFill>
                <a:latin typeface="Leelawadee"/>
                <a:cs typeface="Leelawadee"/>
              </a:rPr>
              <a:t>Rp</a:t>
            </a:r>
            <a:r>
              <a:rPr sz="2000" b="1" spc="-35" dirty="0">
                <a:solidFill>
                  <a:srgbClr val="832721"/>
                </a:solidFill>
                <a:latin typeface="Leelawadee"/>
                <a:cs typeface="Leelawadee"/>
              </a:rPr>
              <a:t> </a:t>
            </a:r>
            <a:r>
              <a:rPr sz="2000" b="1" spc="-5" dirty="0">
                <a:solidFill>
                  <a:srgbClr val="832721"/>
                </a:solidFill>
                <a:latin typeface="Leelawadee"/>
                <a:cs typeface="Leelawadee"/>
              </a:rPr>
              <a:t>100.0</a:t>
            </a:r>
            <a:r>
              <a:rPr sz="2000" b="1" spc="-5" dirty="0">
                <a:solidFill>
                  <a:srgbClr val="FF9999"/>
                </a:solidFill>
                <a:latin typeface="Leelawadee"/>
                <a:cs typeface="Leelawadee"/>
              </a:rPr>
              <a:t>00</a:t>
            </a:r>
            <a:endParaRPr sz="2000">
              <a:latin typeface="Leelawadee"/>
              <a:cs typeface="Leelawadee"/>
            </a:endParaRPr>
          </a:p>
          <a:p>
            <a:pPr>
              <a:lnSpc>
                <a:spcPct val="100000"/>
              </a:lnSpc>
            </a:pPr>
            <a:endParaRPr sz="2400">
              <a:latin typeface="Leelawadee"/>
              <a:cs typeface="Leelawadee"/>
            </a:endParaRPr>
          </a:p>
          <a:p>
            <a:pPr marL="12700" marR="282575">
              <a:lnSpc>
                <a:spcPct val="100000"/>
              </a:lnSpc>
              <a:spcBef>
                <a:spcPts val="1505"/>
              </a:spcBef>
            </a:pPr>
            <a:r>
              <a:rPr sz="1800" spc="-5" dirty="0">
                <a:latin typeface="Calibri"/>
                <a:cs typeface="Calibri"/>
              </a:rPr>
              <a:t>Inflasi </a:t>
            </a:r>
            <a:r>
              <a:rPr sz="1800" dirty="0">
                <a:latin typeface="Calibri"/>
                <a:cs typeface="Calibri"/>
              </a:rPr>
              <a:t>adalah </a:t>
            </a:r>
            <a:r>
              <a:rPr sz="1800" spc="-5" dirty="0">
                <a:latin typeface="Calibri"/>
                <a:cs typeface="Calibri"/>
              </a:rPr>
              <a:t>suatu </a:t>
            </a:r>
            <a:r>
              <a:rPr sz="1800" spc="-10" dirty="0">
                <a:latin typeface="Calibri"/>
                <a:cs typeface="Calibri"/>
              </a:rPr>
              <a:t>proses </a:t>
            </a:r>
            <a:r>
              <a:rPr sz="1800" spc="-15" dirty="0">
                <a:latin typeface="Calibri"/>
                <a:cs typeface="Calibri"/>
              </a:rPr>
              <a:t>meningkatnya harga-harga </a:t>
            </a:r>
            <a:r>
              <a:rPr sz="1800" spc="-10" dirty="0">
                <a:latin typeface="Calibri"/>
                <a:cs typeface="Calibri"/>
              </a:rPr>
              <a:t>secara </a:t>
            </a:r>
            <a:r>
              <a:rPr sz="1800" spc="-5" dirty="0">
                <a:latin typeface="Calibri"/>
                <a:cs typeface="Calibri"/>
              </a:rPr>
              <a:t>umum dan </a:t>
            </a:r>
            <a:r>
              <a:rPr sz="1800" spc="-10" dirty="0">
                <a:latin typeface="Calibri"/>
                <a:cs typeface="Calibri"/>
              </a:rPr>
              <a:t>terus  </a:t>
            </a:r>
            <a:r>
              <a:rPr sz="1800" dirty="0">
                <a:latin typeface="Calibri"/>
                <a:cs typeface="Calibri"/>
              </a:rPr>
              <a:t>menerus </a:t>
            </a:r>
            <a:r>
              <a:rPr sz="1800" spc="-10" dirty="0">
                <a:latin typeface="Calibri"/>
                <a:cs typeface="Calibri"/>
              </a:rPr>
              <a:t>(continue) </a:t>
            </a:r>
            <a:r>
              <a:rPr sz="1800" spc="-15" dirty="0">
                <a:latin typeface="Calibri"/>
                <a:cs typeface="Calibri"/>
              </a:rPr>
              <a:t>atau </a:t>
            </a:r>
            <a:r>
              <a:rPr sz="1800" spc="-10" dirty="0">
                <a:latin typeface="Calibri"/>
                <a:cs typeface="Calibri"/>
              </a:rPr>
              <a:t>dengan </a:t>
            </a:r>
            <a:r>
              <a:rPr sz="1800" spc="-25" dirty="0">
                <a:latin typeface="Calibri"/>
                <a:cs typeface="Calibri"/>
              </a:rPr>
              <a:t>kata </a:t>
            </a:r>
            <a:r>
              <a:rPr sz="1800" spc="-5" dirty="0">
                <a:latin typeface="Calibri"/>
                <a:cs typeface="Calibri"/>
              </a:rPr>
              <a:t>lain merupakan </a:t>
            </a:r>
            <a:r>
              <a:rPr sz="1800" spc="-10" dirty="0">
                <a:latin typeface="Calibri"/>
                <a:cs typeface="Calibri"/>
              </a:rPr>
              <a:t>proses menurunnya </a:t>
            </a:r>
            <a:r>
              <a:rPr sz="1800" spc="-5" dirty="0">
                <a:latin typeface="Calibri"/>
                <a:cs typeface="Calibri"/>
              </a:rPr>
              <a:t>nilai  uang </a:t>
            </a:r>
            <a:r>
              <a:rPr sz="1800" spc="-10" dirty="0">
                <a:latin typeface="Calibri"/>
                <a:cs typeface="Calibri"/>
              </a:rPr>
              <a:t>secara terus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menerus.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0876" y="131063"/>
              <a:ext cx="1693164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02935" y="131063"/>
              <a:ext cx="2093975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44284" y="131063"/>
              <a:ext cx="2721864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01795" y="221361"/>
            <a:ext cx="5093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Jadwal </a:t>
            </a:r>
            <a:r>
              <a:rPr spc="-30" dirty="0"/>
              <a:t>Transaksi</a:t>
            </a:r>
            <a:r>
              <a:rPr spc="-90" dirty="0"/>
              <a:t> </a:t>
            </a:r>
            <a:r>
              <a:rPr spc="-20" dirty="0"/>
              <a:t>Perdagangan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2250" y="984250"/>
          <a:ext cx="9391650" cy="4859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1705"/>
                <a:gridCol w="2317749"/>
                <a:gridCol w="4841875"/>
              </a:tblGrid>
              <a:tr h="731520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i="1" spc="-5" dirty="0">
                          <a:latin typeface="Calibri"/>
                          <a:cs typeface="Calibri"/>
                        </a:rPr>
                        <a:t>PRE-OPENING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Senin-Jumat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08.45 - 08.55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429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AB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dapat memasukkan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order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jual/beli namun  tidak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transaksi yang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terjadi.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08.55 - 09.00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7279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Berdasarkan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harga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order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jual/beli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yang  dimasukkan,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sistem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JATS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akan menetapkan 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Opening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Price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saham.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i="1" spc="-5" dirty="0">
                          <a:latin typeface="Calibri"/>
                          <a:cs typeface="Calibri"/>
                        </a:rPr>
                        <a:t>TRADING</a:t>
                      </a:r>
                      <a:r>
                        <a:rPr sz="18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SESSION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 marR="95313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ni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Sesi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09.00 - 12.00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WIB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09.00 - 11.30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Sesi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13.30-15.49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WIB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14.00-15.49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19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i="1" spc="-10" dirty="0">
                          <a:latin typeface="Calibri"/>
                          <a:cs typeface="Calibri"/>
                        </a:rPr>
                        <a:t>PRE-CLOSING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Senin-Jumat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15.50 - 16.00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429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AB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dapat memasukkan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order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jual/beli namun  tidak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transaksi yang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terjadi.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16.00-16.05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727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Berdasarkan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harga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order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jual/beli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yang  dimasukkan,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sistem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JATS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akan menetapkan 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Closing Price</a:t>
                      </a:r>
                      <a:r>
                        <a:rPr sz="1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saham.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i="1" spc="-10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80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TRADING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Senin-Jumat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16.05-16.15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44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Order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dimasukkan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pada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harga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Closing Price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dan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transaksi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terjadi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berdasarkan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Priority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82339" y="131063"/>
              <a:ext cx="1767839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99076" y="131063"/>
              <a:ext cx="2372868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19315" y="131063"/>
              <a:ext cx="665987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45808" y="131063"/>
              <a:ext cx="1519427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25740" y="131063"/>
              <a:ext cx="755903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42147" y="131063"/>
              <a:ext cx="1524000" cy="659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82344" y="1712721"/>
            <a:ext cx="6826884" cy="100139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38125" indent="-22606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1800" spc="-20" dirty="0">
                <a:latin typeface="Calibri"/>
                <a:cs typeface="Calibri"/>
              </a:rPr>
              <a:t>Transaksi </a:t>
            </a:r>
            <a:r>
              <a:rPr sz="1800" spc="-5" dirty="0">
                <a:latin typeface="Calibri"/>
                <a:cs typeface="Calibri"/>
              </a:rPr>
              <a:t>saham </a:t>
            </a:r>
            <a:r>
              <a:rPr sz="1800" spc="-15" dirty="0">
                <a:latin typeface="Calibri"/>
                <a:cs typeface="Calibri"/>
              </a:rPr>
              <a:t>dilakukan </a:t>
            </a:r>
            <a:r>
              <a:rPr sz="1800" spc="-5" dirty="0">
                <a:latin typeface="Calibri"/>
                <a:cs typeface="Calibri"/>
              </a:rPr>
              <a:t>dalam </a:t>
            </a:r>
            <a:r>
              <a:rPr sz="1800" spc="-15" dirty="0">
                <a:latin typeface="Calibri"/>
                <a:cs typeface="Calibri"/>
              </a:rPr>
              <a:t>ukuran </a:t>
            </a:r>
            <a:r>
              <a:rPr sz="1800" spc="-5" dirty="0">
                <a:latin typeface="Calibri"/>
                <a:cs typeface="Calibri"/>
              </a:rPr>
              <a:t>lot, dimana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lot </a:t>
            </a:r>
            <a:r>
              <a:rPr sz="1800" dirty="0">
                <a:latin typeface="Calibri"/>
                <a:cs typeface="Calibri"/>
              </a:rPr>
              <a:t>= 100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saham</a:t>
            </a:r>
            <a:endParaRPr sz="180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Setiap </a:t>
            </a:r>
            <a:r>
              <a:rPr sz="1800" dirty="0">
                <a:latin typeface="Calibri"/>
                <a:cs typeface="Calibri"/>
              </a:rPr>
              <a:t>perubahan </a:t>
            </a:r>
            <a:r>
              <a:rPr sz="1800" spc="-15" dirty="0">
                <a:latin typeface="Calibri"/>
                <a:cs typeface="Calibri"/>
              </a:rPr>
              <a:t>harga </a:t>
            </a:r>
            <a:r>
              <a:rPr sz="1800" spc="-5" dirty="0">
                <a:latin typeface="Calibri"/>
                <a:cs typeface="Calibri"/>
              </a:rPr>
              <a:t>saham harus mengikuti </a:t>
            </a:r>
            <a:r>
              <a:rPr sz="1800" spc="-15" dirty="0">
                <a:latin typeface="Calibri"/>
                <a:cs typeface="Calibri"/>
              </a:rPr>
              <a:t>ukuran fraksi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harga</a:t>
            </a:r>
            <a:endParaRPr sz="1800">
              <a:latin typeface="Calibri"/>
              <a:cs typeface="Calibri"/>
            </a:endParaRPr>
          </a:p>
          <a:p>
            <a:pPr marL="2381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i="1" spc="-10" dirty="0">
                <a:latin typeface="Calibri"/>
                <a:cs typeface="Calibri"/>
              </a:rPr>
              <a:t>tick size</a:t>
            </a:r>
            <a:r>
              <a:rPr sz="1800" spc="-10" dirty="0">
                <a:latin typeface="Calibri"/>
                <a:cs typeface="Calibri"/>
              </a:rPr>
              <a:t>) yang </a:t>
            </a:r>
            <a:r>
              <a:rPr sz="1800" dirty="0">
                <a:latin typeface="Calibri"/>
                <a:cs typeface="Calibri"/>
              </a:rPr>
              <a:t>sudah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ditentukan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727200" y="3158489"/>
          <a:ext cx="6334760" cy="166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7480"/>
                <a:gridCol w="1182370"/>
                <a:gridCol w="2435860"/>
              </a:tblGrid>
              <a:tr h="5791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Harga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Fraksi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491490" marR="483870" indent="101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Maksimum 1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kali  Perubahan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Harga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Rp500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Rp1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Rp20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Rp500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≤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Harga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Rp5000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Rp5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Rp100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≥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Rp5.000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Rp25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Rp500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23259" y="221361"/>
            <a:ext cx="5570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Ukuran </a:t>
            </a:r>
            <a:r>
              <a:rPr spc="-10" dirty="0"/>
              <a:t>Perubahan (Fraksi)</a:t>
            </a:r>
            <a:r>
              <a:rPr spc="-105" dirty="0"/>
              <a:t> </a:t>
            </a:r>
            <a:r>
              <a:rPr spc="-20" dirty="0"/>
              <a:t>Harga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34939" y="131063"/>
              <a:ext cx="4331208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37817" y="1161034"/>
            <a:ext cx="6941820" cy="1626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Untuk mengurangi </a:t>
            </a:r>
            <a:r>
              <a:rPr sz="1800" spc="-10" dirty="0">
                <a:latin typeface="Calibri"/>
                <a:cs typeface="Calibri"/>
              </a:rPr>
              <a:t>tingkat </a:t>
            </a:r>
            <a:r>
              <a:rPr sz="1800" spc="-5" dirty="0">
                <a:latin typeface="Calibri"/>
                <a:cs typeface="Calibri"/>
              </a:rPr>
              <a:t>fluktuasi </a:t>
            </a:r>
            <a:r>
              <a:rPr sz="1800" spc="-15" dirty="0">
                <a:latin typeface="Calibri"/>
                <a:cs typeface="Calibri"/>
              </a:rPr>
              <a:t>harga </a:t>
            </a:r>
            <a:r>
              <a:rPr sz="1800" spc="-5" dirty="0">
                <a:latin typeface="Calibri"/>
                <a:cs typeface="Calibri"/>
              </a:rPr>
              <a:t>saham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berlebihan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Permintaan </a:t>
            </a:r>
            <a:r>
              <a:rPr sz="1800" spc="-15" dirty="0">
                <a:latin typeface="Calibri"/>
                <a:cs typeface="Calibri"/>
              </a:rPr>
              <a:t>harga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spc="-5" dirty="0">
                <a:latin typeface="Calibri"/>
                <a:cs typeface="Calibri"/>
              </a:rPr>
              <a:t>melebihi </a:t>
            </a:r>
            <a:r>
              <a:rPr sz="1800" spc="-15" dirty="0">
                <a:latin typeface="Calibri"/>
                <a:cs typeface="Calibri"/>
              </a:rPr>
              <a:t>ketentuan </a:t>
            </a:r>
            <a:r>
              <a:rPr sz="1800" spc="-10" dirty="0">
                <a:latin typeface="Calibri"/>
                <a:cs typeface="Calibri"/>
              </a:rPr>
              <a:t>batas </a:t>
            </a:r>
            <a:r>
              <a:rPr sz="1800" spc="-5" dirty="0">
                <a:latin typeface="Calibri"/>
                <a:cs typeface="Calibri"/>
              </a:rPr>
              <a:t>maksimal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secara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otomatis akan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tolak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Wingdings"/>
              <a:buChar char="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Untuk </a:t>
            </a:r>
            <a:r>
              <a:rPr sz="1800" dirty="0">
                <a:latin typeface="Calibri"/>
                <a:cs typeface="Calibri"/>
              </a:rPr>
              <a:t>menghindari </a:t>
            </a:r>
            <a:r>
              <a:rPr sz="1800" spc="-10" dirty="0">
                <a:latin typeface="Calibri"/>
                <a:cs typeface="Calibri"/>
              </a:rPr>
              <a:t>terjadinya </a:t>
            </a:r>
            <a:r>
              <a:rPr sz="1800" spc="-5" dirty="0">
                <a:latin typeface="Calibri"/>
                <a:cs typeface="Calibri"/>
              </a:rPr>
              <a:t>manipulasi </a:t>
            </a:r>
            <a:r>
              <a:rPr sz="1800" spc="-15" dirty="0">
                <a:latin typeface="Calibri"/>
                <a:cs typeface="Calibri"/>
              </a:rPr>
              <a:t>harga </a:t>
            </a:r>
            <a:r>
              <a:rPr sz="1800" spc="-10" dirty="0">
                <a:latin typeface="Calibri"/>
                <a:cs typeface="Calibri"/>
              </a:rPr>
              <a:t>dengan menggerakkan  </a:t>
            </a:r>
            <a:r>
              <a:rPr sz="1800" spc="-15" dirty="0">
                <a:latin typeface="Calibri"/>
                <a:cs typeface="Calibri"/>
              </a:rPr>
              <a:t>harga </a:t>
            </a:r>
            <a:r>
              <a:rPr sz="1800" spc="-5" dirty="0">
                <a:latin typeface="Calibri"/>
                <a:cs typeface="Calibri"/>
              </a:rPr>
              <a:t>saham </a:t>
            </a:r>
            <a:r>
              <a:rPr sz="1800" spc="-10" dirty="0">
                <a:latin typeface="Calibri"/>
                <a:cs typeface="Calibri"/>
              </a:rPr>
              <a:t>secara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berlebihan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97000" y="2965450"/>
          <a:ext cx="7193280" cy="1760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7480"/>
                <a:gridCol w="1885315"/>
                <a:gridCol w="2590800"/>
              </a:tblGrid>
              <a:tr h="335279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Price of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Regular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4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Auto Rejection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Percentage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Regular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Condition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Corporate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Action (4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Days)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Rp50 ≤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Harga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≤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Rp200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35%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35%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Rp200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&lt;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Harga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≤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Rp5.000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Rp5.000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358646" y="5048250"/>
            <a:ext cx="6204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dirty="0">
                <a:latin typeface="Wingdings"/>
                <a:cs typeface="Wingdings"/>
              </a:rPr>
              <a:t>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alibri"/>
                <a:cs typeface="Calibri"/>
              </a:rPr>
              <a:t>Pada </a:t>
            </a:r>
            <a:r>
              <a:rPr sz="1800" spc="-5" dirty="0">
                <a:latin typeface="Calibri"/>
                <a:cs typeface="Calibri"/>
              </a:rPr>
              <a:t>saat hari pertama </a:t>
            </a:r>
            <a:r>
              <a:rPr sz="1800" spc="-10" dirty="0">
                <a:latin typeface="Calibri"/>
                <a:cs typeface="Calibri"/>
              </a:rPr>
              <a:t>perdagangan </a:t>
            </a:r>
            <a:r>
              <a:rPr sz="1800" spc="-5" dirty="0">
                <a:latin typeface="Calibri"/>
                <a:cs typeface="Calibri"/>
              </a:rPr>
              <a:t>saham </a:t>
            </a:r>
            <a:r>
              <a:rPr sz="1800" spc="-15" dirty="0">
                <a:latin typeface="Calibri"/>
                <a:cs typeface="Calibri"/>
              </a:rPr>
              <a:t>IPO, </a:t>
            </a:r>
            <a:r>
              <a:rPr sz="1800" i="1" spc="-10" dirty="0">
                <a:latin typeface="Calibri"/>
                <a:cs typeface="Calibri"/>
              </a:rPr>
              <a:t>auto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rejection</a:t>
            </a:r>
            <a:endParaRPr sz="18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ditetapkan </a:t>
            </a:r>
            <a:r>
              <a:rPr sz="1800" b="1" spc="-5" dirty="0">
                <a:latin typeface="Calibri"/>
                <a:cs typeface="Calibri"/>
              </a:rPr>
              <a:t>2x </a:t>
            </a:r>
            <a:r>
              <a:rPr sz="1800" spc="-5" dirty="0">
                <a:latin typeface="Calibri"/>
                <a:cs typeface="Calibri"/>
              </a:rPr>
              <a:t>dari </a:t>
            </a:r>
            <a:r>
              <a:rPr sz="1800" b="1" dirty="0">
                <a:latin typeface="Calibri"/>
                <a:cs typeface="Calibri"/>
              </a:rPr>
              <a:t>%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normal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76113" y="221361"/>
            <a:ext cx="38150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Auto Rejection</a:t>
            </a:r>
            <a:r>
              <a:rPr spc="-60" dirty="0"/>
              <a:t> </a:t>
            </a:r>
            <a:r>
              <a:rPr spc="-30" dirty="0"/>
              <a:t>System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09800" y="1905000"/>
          <a:ext cx="5603240" cy="2205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890"/>
                <a:gridCol w="5085715"/>
              </a:tblGrid>
              <a:tr h="457200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Investasi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2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Pasar</a:t>
                      </a:r>
                      <a:r>
                        <a:rPr sz="2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Modal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Efek </a:t>
                      </a:r>
                      <a:r>
                        <a:rPr sz="2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Mekanisme </a:t>
                      </a:r>
                      <a:r>
                        <a:rPr sz="2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Perdagangan</a:t>
                      </a:r>
                      <a:r>
                        <a:rPr sz="2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Saham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400" b="1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400" b="1" spc="-5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Struktur </a:t>
                      </a:r>
                      <a:r>
                        <a:rPr sz="2400" b="1" spc="-10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Pasar </a:t>
                      </a:r>
                      <a:r>
                        <a:rPr sz="2400" b="1" spc="-5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Modal</a:t>
                      </a:r>
                      <a:r>
                        <a:rPr sz="2400" b="1" spc="-15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Indonesia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Acuan </a:t>
                      </a:r>
                      <a:r>
                        <a:rPr sz="2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Kepemilikan Sekuritas</a:t>
                      </a:r>
                      <a:r>
                        <a:rPr sz="2400" spc="-5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(AKSes)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8408669" y="5393105"/>
            <a:ext cx="1268717" cy="1236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98"/>
            <a:ext cx="1257300" cy="684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385274" y="1007363"/>
            <a:ext cx="4421505" cy="582295"/>
            <a:chOff x="2385274" y="1007363"/>
            <a:chExt cx="4421505" cy="582295"/>
          </a:xfrm>
        </p:grpSpPr>
        <p:sp>
          <p:nvSpPr>
            <p:cNvPr id="6" name="object 6"/>
            <p:cNvSpPr/>
            <p:nvPr/>
          </p:nvSpPr>
          <p:spPr>
            <a:xfrm>
              <a:off x="2385274" y="1213643"/>
              <a:ext cx="1157802" cy="2796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89375" y="1007363"/>
              <a:ext cx="1275588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3295" y="1007363"/>
              <a:ext cx="2532888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4994" y="1087323"/>
            <a:ext cx="4199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Sekolah </a:t>
            </a:r>
            <a:r>
              <a:rPr sz="2800" spc="-15" dirty="0"/>
              <a:t>Pasar </a:t>
            </a:r>
            <a:r>
              <a:rPr sz="2800" spc="-10" dirty="0"/>
              <a:t>Modal </a:t>
            </a:r>
            <a:r>
              <a:rPr sz="2800" spc="-15" dirty="0"/>
              <a:t>Level</a:t>
            </a:r>
            <a:r>
              <a:rPr sz="2800" spc="85" dirty="0"/>
              <a:t> </a:t>
            </a:r>
            <a:r>
              <a:rPr sz="2800" spc="-5" dirty="0"/>
              <a:t>1</a:t>
            </a:r>
            <a:endParaRPr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46708"/>
            <a:ext cx="9906000" cy="6011545"/>
            <a:chOff x="0" y="846708"/>
            <a:chExt cx="9906000" cy="6011545"/>
          </a:xfrm>
        </p:grpSpPr>
        <p:sp>
          <p:nvSpPr>
            <p:cNvPr id="3" name="object 3"/>
            <p:cNvSpPr/>
            <p:nvPr/>
          </p:nvSpPr>
          <p:spPr>
            <a:xfrm>
              <a:off x="113066" y="3648201"/>
              <a:ext cx="9525000" cy="2219325"/>
            </a:xfrm>
            <a:custGeom>
              <a:avLst/>
              <a:gdLst/>
              <a:ahLst/>
              <a:cxnLst/>
              <a:rect l="l" t="t" r="r" b="b"/>
              <a:pathLst>
                <a:path w="9525000" h="2219325">
                  <a:moveTo>
                    <a:pt x="9525000" y="0"/>
                  </a:moveTo>
                  <a:lnTo>
                    <a:pt x="0" y="0"/>
                  </a:lnTo>
                  <a:lnTo>
                    <a:pt x="0" y="2219198"/>
                  </a:lnTo>
                  <a:lnTo>
                    <a:pt x="9525000" y="2219198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BEBEBE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86200" y="2720339"/>
              <a:ext cx="2377440" cy="7818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846708"/>
              <a:ext cx="9525000" cy="1591945"/>
            </a:xfrm>
            <a:custGeom>
              <a:avLst/>
              <a:gdLst/>
              <a:ahLst/>
              <a:cxnLst/>
              <a:rect l="l" t="t" r="r" b="b"/>
              <a:pathLst>
                <a:path w="9525000" h="1591945">
                  <a:moveTo>
                    <a:pt x="9525000" y="0"/>
                  </a:moveTo>
                  <a:lnTo>
                    <a:pt x="0" y="0"/>
                  </a:lnTo>
                  <a:lnTo>
                    <a:pt x="0" y="1591690"/>
                  </a:lnTo>
                  <a:lnTo>
                    <a:pt x="9525000" y="1591690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DCE6F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0844" y="1517903"/>
              <a:ext cx="5458967" cy="827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1647" y="950975"/>
              <a:ext cx="2679192" cy="576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9" name="object 9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3728" y="131063"/>
              <a:ext cx="1933955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26579" y="131063"/>
              <a:ext cx="1458468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2420" y="131063"/>
              <a:ext cx="1633727" cy="659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09288" y="2782951"/>
            <a:ext cx="1753870" cy="578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BEI</a:t>
            </a:r>
            <a:endParaRPr sz="20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  <a:spcBef>
                <a:spcPts val="2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Bursa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Efek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Indonesia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50508" y="2734055"/>
            <a:ext cx="3236975" cy="777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98919" y="2782951"/>
            <a:ext cx="2760980" cy="578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KSEI</a:t>
            </a:r>
            <a:endParaRPr sz="20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  <a:spcBef>
                <a:spcPts val="2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Kustodian Sentral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Efek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Indonesia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3756" y="2747772"/>
            <a:ext cx="3493007" cy="7772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7453" y="2796667"/>
            <a:ext cx="2863215" cy="578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KPEI</a:t>
            </a:r>
            <a:endParaRPr sz="20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  <a:spcBef>
                <a:spcPts val="2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Kliring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Penjaminan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Efek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Indonesia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2648" y="3749040"/>
            <a:ext cx="1801368" cy="5852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7895" y="3860038"/>
            <a:ext cx="1364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Perusahaan</a:t>
            </a:r>
            <a:r>
              <a:rPr sz="1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Efek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28900" y="3735323"/>
            <a:ext cx="2308860" cy="580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57195" y="3843020"/>
            <a:ext cx="1668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Lembaga</a:t>
            </a:r>
            <a:r>
              <a:rPr sz="1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Penunjang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14315" y="3707891"/>
            <a:ext cx="1970532" cy="5806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61203" y="3816477"/>
            <a:ext cx="1492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Profesi</a:t>
            </a:r>
            <a:r>
              <a:rPr sz="1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Penunjang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3691" y="4166615"/>
            <a:ext cx="2007235" cy="1112520"/>
            <a:chOff x="583691" y="4166615"/>
            <a:chExt cx="2007235" cy="1112520"/>
          </a:xfrm>
        </p:grpSpPr>
        <p:sp>
          <p:nvSpPr>
            <p:cNvPr id="25" name="object 25"/>
            <p:cNvSpPr/>
            <p:nvPr/>
          </p:nvSpPr>
          <p:spPr>
            <a:xfrm>
              <a:off x="583691" y="4174235"/>
              <a:ext cx="2007108" cy="11049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8367" y="4166615"/>
              <a:ext cx="1812036" cy="10134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4199928"/>
            <a:ext cx="1900555" cy="9994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181610" marR="218440" indent="42545" algn="ctr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Penjamin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Emisi 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Manajer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Investasi  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Perantara</a:t>
            </a:r>
            <a:r>
              <a:rPr sz="1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Pedagang-  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Efek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65476" y="4166615"/>
            <a:ext cx="2278380" cy="1941830"/>
            <a:chOff x="2665476" y="4166615"/>
            <a:chExt cx="2278380" cy="1941830"/>
          </a:xfrm>
        </p:grpSpPr>
        <p:sp>
          <p:nvSpPr>
            <p:cNvPr id="29" name="object 29"/>
            <p:cNvSpPr/>
            <p:nvPr/>
          </p:nvSpPr>
          <p:spPr>
            <a:xfrm>
              <a:off x="2665476" y="4174235"/>
              <a:ext cx="2278379" cy="19339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79776" y="4166615"/>
              <a:ext cx="2051303" cy="18669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92400" y="4199889"/>
              <a:ext cx="2171700" cy="1828800"/>
            </a:xfrm>
            <a:custGeom>
              <a:avLst/>
              <a:gdLst/>
              <a:ahLst/>
              <a:cxnLst/>
              <a:rect l="l" t="t" r="r" b="b"/>
              <a:pathLst>
                <a:path w="2171700" h="1828800">
                  <a:moveTo>
                    <a:pt x="2171700" y="0"/>
                  </a:moveTo>
                  <a:lnTo>
                    <a:pt x="0" y="0"/>
                  </a:lnTo>
                  <a:lnTo>
                    <a:pt x="0" y="1828673"/>
                  </a:lnTo>
                  <a:lnTo>
                    <a:pt x="2171700" y="1828673"/>
                  </a:lnTo>
                  <a:lnTo>
                    <a:pt x="21717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900298" y="4221556"/>
            <a:ext cx="175768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Kustodian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Badan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Administrasi</a:t>
            </a:r>
            <a:r>
              <a:rPr sz="1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Efek  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Wali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Amanat 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Pemeringkat 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Efek 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Penilai 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Harga 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Perlindungan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Dana- 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Pemodal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BAPMI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038344" y="4166615"/>
            <a:ext cx="1667510" cy="1112520"/>
            <a:chOff x="5038344" y="4166615"/>
            <a:chExt cx="1667510" cy="1112520"/>
          </a:xfrm>
        </p:grpSpPr>
        <p:sp>
          <p:nvSpPr>
            <p:cNvPr id="34" name="object 34"/>
            <p:cNvSpPr/>
            <p:nvPr/>
          </p:nvSpPr>
          <p:spPr>
            <a:xfrm>
              <a:off x="5038344" y="4174235"/>
              <a:ext cx="1667255" cy="1104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73396" y="4166615"/>
              <a:ext cx="1594103" cy="10134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64887" y="4199927"/>
              <a:ext cx="1560195" cy="999490"/>
            </a:xfrm>
            <a:custGeom>
              <a:avLst/>
              <a:gdLst/>
              <a:ahLst/>
              <a:cxnLst/>
              <a:rect l="l" t="t" r="r" b="b"/>
              <a:pathLst>
                <a:path w="1560195" h="999489">
                  <a:moveTo>
                    <a:pt x="1559940" y="0"/>
                  </a:moveTo>
                  <a:lnTo>
                    <a:pt x="0" y="0"/>
                  </a:lnTo>
                  <a:lnTo>
                    <a:pt x="0" y="999197"/>
                  </a:lnTo>
                  <a:lnTo>
                    <a:pt x="1559940" y="999197"/>
                  </a:lnTo>
                  <a:lnTo>
                    <a:pt x="15599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064886" y="4199928"/>
            <a:ext cx="1560195" cy="9994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42240" marR="134620" algn="ctr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Akuntan  Konsultan</a:t>
            </a:r>
            <a:r>
              <a:rPr sz="1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Hukum 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Penilai 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Efek 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Notaris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057400" y="950975"/>
            <a:ext cx="1769364" cy="576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68982" y="1096136"/>
            <a:ext cx="4323715" cy="1167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32965" algn="l"/>
              </a:tabLst>
            </a:pPr>
            <a:r>
              <a:rPr sz="1600" spc="-5" dirty="0">
                <a:latin typeface="Calibri"/>
                <a:cs typeface="Calibri"/>
              </a:rPr>
              <a:t>Bank Indonesia	</a:t>
            </a:r>
            <a:r>
              <a:rPr sz="1600" spc="-10" dirty="0">
                <a:latin typeface="Calibri"/>
                <a:cs typeface="Calibri"/>
              </a:rPr>
              <a:t>Dewan Komisioner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OJK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847090" marR="5080" indent="53594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Otoritas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Jasa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Keuangan 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Bidang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Pengawasan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Pasar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Modal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78408" y="950975"/>
            <a:ext cx="946404" cy="5760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261110" y="1096136"/>
            <a:ext cx="308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LPS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86016" y="950975"/>
            <a:ext cx="2020824" cy="5760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109206" y="1111376"/>
            <a:ext cx="17030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Kementerian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Keuangan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5684901" y="221361"/>
            <a:ext cx="3608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Struktur </a:t>
            </a:r>
            <a:r>
              <a:rPr spc="-15" dirty="0"/>
              <a:t>Pasar</a:t>
            </a:r>
            <a:r>
              <a:rPr spc="-85" dirty="0"/>
              <a:t> </a:t>
            </a:r>
            <a:r>
              <a:rPr spc="-5" dirty="0"/>
              <a:t>Modal</a:t>
            </a:r>
          </a:p>
        </p:txBody>
      </p:sp>
      <p:grpSp>
        <p:nvGrpSpPr>
          <p:cNvPr id="45" name="object 45"/>
          <p:cNvGrpSpPr/>
          <p:nvPr/>
        </p:nvGrpSpPr>
        <p:grpSpPr>
          <a:xfrm>
            <a:off x="6845807" y="4166615"/>
            <a:ext cx="1249680" cy="641985"/>
            <a:chOff x="6845807" y="4166615"/>
            <a:chExt cx="1249680" cy="641985"/>
          </a:xfrm>
        </p:grpSpPr>
        <p:sp>
          <p:nvSpPr>
            <p:cNvPr id="46" name="object 46"/>
            <p:cNvSpPr/>
            <p:nvPr/>
          </p:nvSpPr>
          <p:spPr>
            <a:xfrm>
              <a:off x="6845807" y="4174235"/>
              <a:ext cx="1249679" cy="63398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67143" y="4166615"/>
              <a:ext cx="1205483" cy="58674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71969" y="4199953"/>
              <a:ext cx="1143000" cy="528955"/>
            </a:xfrm>
            <a:custGeom>
              <a:avLst/>
              <a:gdLst/>
              <a:ahLst/>
              <a:cxnLst/>
              <a:rect l="l" t="t" r="r" b="b"/>
              <a:pathLst>
                <a:path w="1143000" h="528954">
                  <a:moveTo>
                    <a:pt x="1143000" y="0"/>
                  </a:moveTo>
                  <a:lnTo>
                    <a:pt x="0" y="0"/>
                  </a:lnTo>
                  <a:lnTo>
                    <a:pt x="0" y="528510"/>
                  </a:lnTo>
                  <a:lnTo>
                    <a:pt x="1143000" y="52851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871969" y="4221556"/>
            <a:ext cx="11430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Perusahaan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Publik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845807" y="4770120"/>
            <a:ext cx="1249680" cy="394970"/>
            <a:chOff x="6845807" y="4770120"/>
            <a:chExt cx="1249680" cy="394970"/>
          </a:xfrm>
        </p:grpSpPr>
        <p:sp>
          <p:nvSpPr>
            <p:cNvPr id="51" name="object 51"/>
            <p:cNvSpPr/>
            <p:nvPr/>
          </p:nvSpPr>
          <p:spPr>
            <a:xfrm>
              <a:off x="6845807" y="4777740"/>
              <a:ext cx="1249679" cy="38709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22007" y="4770120"/>
              <a:ext cx="1094231" cy="37338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71969" y="4804600"/>
              <a:ext cx="1143000" cy="280035"/>
            </a:xfrm>
            <a:custGeom>
              <a:avLst/>
              <a:gdLst/>
              <a:ahLst/>
              <a:cxnLst/>
              <a:rect l="l" t="t" r="r" b="b"/>
              <a:pathLst>
                <a:path w="1143000" h="280035">
                  <a:moveTo>
                    <a:pt x="1143000" y="0"/>
                  </a:moveTo>
                  <a:lnTo>
                    <a:pt x="0" y="0"/>
                  </a:lnTo>
                  <a:lnTo>
                    <a:pt x="0" y="279590"/>
                  </a:lnTo>
                  <a:lnTo>
                    <a:pt x="1143000" y="27959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871969" y="4826634"/>
            <a:ext cx="1143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Reksadana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28600" y="2343023"/>
            <a:ext cx="9525000" cy="1945639"/>
            <a:chOff x="228600" y="2343023"/>
            <a:chExt cx="9525000" cy="1945639"/>
          </a:xfrm>
        </p:grpSpPr>
        <p:sp>
          <p:nvSpPr>
            <p:cNvPr id="56" name="object 56"/>
            <p:cNvSpPr/>
            <p:nvPr/>
          </p:nvSpPr>
          <p:spPr>
            <a:xfrm>
              <a:off x="228600" y="2550045"/>
              <a:ext cx="9525000" cy="1121410"/>
            </a:xfrm>
            <a:custGeom>
              <a:avLst/>
              <a:gdLst/>
              <a:ahLst/>
              <a:cxnLst/>
              <a:rect l="l" t="t" r="r" b="b"/>
              <a:pathLst>
                <a:path w="9525000" h="1121410">
                  <a:moveTo>
                    <a:pt x="9525000" y="0"/>
                  </a:moveTo>
                  <a:lnTo>
                    <a:pt x="0" y="0"/>
                  </a:lnTo>
                  <a:lnTo>
                    <a:pt x="0" y="1120889"/>
                  </a:lnTo>
                  <a:lnTo>
                    <a:pt x="9525000" y="1120889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E6B8B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56429" y="2343023"/>
              <a:ext cx="838200" cy="318770"/>
            </a:xfrm>
            <a:custGeom>
              <a:avLst/>
              <a:gdLst/>
              <a:ahLst/>
              <a:cxnLst/>
              <a:rect l="l" t="t" r="r" b="b"/>
              <a:pathLst>
                <a:path w="838200" h="318769">
                  <a:moveTo>
                    <a:pt x="628650" y="0"/>
                  </a:moveTo>
                  <a:lnTo>
                    <a:pt x="209550" y="0"/>
                  </a:lnTo>
                  <a:lnTo>
                    <a:pt x="209550" y="159130"/>
                  </a:lnTo>
                  <a:lnTo>
                    <a:pt x="0" y="159130"/>
                  </a:lnTo>
                  <a:lnTo>
                    <a:pt x="419100" y="318262"/>
                  </a:lnTo>
                  <a:lnTo>
                    <a:pt x="838200" y="159130"/>
                  </a:lnTo>
                  <a:lnTo>
                    <a:pt x="628650" y="159130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56429" y="3502533"/>
              <a:ext cx="838200" cy="318770"/>
            </a:xfrm>
            <a:custGeom>
              <a:avLst/>
              <a:gdLst/>
              <a:ahLst/>
              <a:cxnLst/>
              <a:rect l="l" t="t" r="r" b="b"/>
              <a:pathLst>
                <a:path w="838200" h="318770">
                  <a:moveTo>
                    <a:pt x="628650" y="0"/>
                  </a:moveTo>
                  <a:lnTo>
                    <a:pt x="209550" y="0"/>
                  </a:lnTo>
                  <a:lnTo>
                    <a:pt x="209550" y="159257"/>
                  </a:lnTo>
                  <a:lnTo>
                    <a:pt x="0" y="159257"/>
                  </a:lnTo>
                  <a:lnTo>
                    <a:pt x="419100" y="318388"/>
                  </a:lnTo>
                  <a:lnTo>
                    <a:pt x="838200" y="159257"/>
                  </a:lnTo>
                  <a:lnTo>
                    <a:pt x="628650" y="159257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B13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60820" y="3707892"/>
              <a:ext cx="1965960" cy="58064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259066" y="3816477"/>
            <a:ext cx="594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Emiten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726680" y="3707891"/>
            <a:ext cx="1970531" cy="58064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8354568" y="3816477"/>
            <a:ext cx="734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emodal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8203692" y="4166615"/>
            <a:ext cx="1249680" cy="440690"/>
            <a:chOff x="8203692" y="4166615"/>
            <a:chExt cx="1249680" cy="440690"/>
          </a:xfrm>
        </p:grpSpPr>
        <p:sp>
          <p:nvSpPr>
            <p:cNvPr id="64" name="object 64"/>
            <p:cNvSpPr/>
            <p:nvPr/>
          </p:nvSpPr>
          <p:spPr>
            <a:xfrm>
              <a:off x="8203692" y="4174235"/>
              <a:ext cx="1249679" cy="43281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382000" y="4166615"/>
              <a:ext cx="890016" cy="37338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229600" y="4199877"/>
              <a:ext cx="1143000" cy="327660"/>
            </a:xfrm>
            <a:custGeom>
              <a:avLst/>
              <a:gdLst/>
              <a:ahLst/>
              <a:cxnLst/>
              <a:rect l="l" t="t" r="r" b="b"/>
              <a:pathLst>
                <a:path w="1143000" h="327660">
                  <a:moveTo>
                    <a:pt x="1143000" y="0"/>
                  </a:moveTo>
                  <a:lnTo>
                    <a:pt x="0" y="0"/>
                  </a:lnTo>
                  <a:lnTo>
                    <a:pt x="0" y="327291"/>
                  </a:lnTo>
                  <a:lnTo>
                    <a:pt x="1143000" y="327291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229600" y="4221556"/>
            <a:ext cx="11430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Institusi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203692" y="4575047"/>
            <a:ext cx="1249680" cy="394970"/>
            <a:chOff x="8203692" y="4575047"/>
            <a:chExt cx="1249680" cy="394970"/>
          </a:xfrm>
        </p:grpSpPr>
        <p:sp>
          <p:nvSpPr>
            <p:cNvPr id="69" name="object 69"/>
            <p:cNvSpPr/>
            <p:nvPr/>
          </p:nvSpPr>
          <p:spPr>
            <a:xfrm>
              <a:off x="8203692" y="4582667"/>
              <a:ext cx="1249679" cy="38709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03920" y="4575047"/>
              <a:ext cx="646176" cy="37338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229600" y="4609782"/>
              <a:ext cx="1143000" cy="280035"/>
            </a:xfrm>
            <a:custGeom>
              <a:avLst/>
              <a:gdLst/>
              <a:ahLst/>
              <a:cxnLst/>
              <a:rect l="l" t="t" r="r" b="b"/>
              <a:pathLst>
                <a:path w="1143000" h="280035">
                  <a:moveTo>
                    <a:pt x="1143000" y="0"/>
                  </a:moveTo>
                  <a:lnTo>
                    <a:pt x="0" y="0"/>
                  </a:lnTo>
                  <a:lnTo>
                    <a:pt x="0" y="279590"/>
                  </a:lnTo>
                  <a:lnTo>
                    <a:pt x="1143000" y="27959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8229600" y="4631816"/>
            <a:ext cx="1143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Ritel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37660" y="131063"/>
              <a:ext cx="1383791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81955" y="131063"/>
              <a:ext cx="1918716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49567" y="131063"/>
              <a:ext cx="1239012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39000" y="131063"/>
              <a:ext cx="2200655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00159" y="131063"/>
              <a:ext cx="665988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41094" y="1389659"/>
            <a:ext cx="7082790" cy="37814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00"/>
              </a:spcBef>
              <a:buFont typeface="Wingdings"/>
              <a:buChar char=""/>
              <a:tabLst>
                <a:tab pos="355600" algn="l"/>
              </a:tabLst>
            </a:pPr>
            <a:r>
              <a:rPr sz="1800" b="1" spc="-30" dirty="0">
                <a:latin typeface="Calibri"/>
                <a:cs typeface="Calibri"/>
              </a:rPr>
              <a:t>Tugas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OJK</a:t>
            </a:r>
            <a:endParaRPr sz="1800">
              <a:latin typeface="Calibri"/>
              <a:cs typeface="Calibri"/>
            </a:endParaRPr>
          </a:p>
          <a:p>
            <a:pPr marL="352425" marR="5715" algn="just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latin typeface="Calibri"/>
                <a:cs typeface="Calibri"/>
              </a:rPr>
              <a:t>Melakukan pengaturan </a:t>
            </a:r>
            <a:r>
              <a:rPr sz="1800" spc="-5" dirty="0">
                <a:latin typeface="Calibri"/>
                <a:cs typeface="Calibri"/>
              </a:rPr>
              <a:t>dan </a:t>
            </a:r>
            <a:r>
              <a:rPr sz="1800" spc="-10" dirty="0">
                <a:latin typeface="Calibri"/>
                <a:cs typeface="Calibri"/>
              </a:rPr>
              <a:t>pengawasan </a:t>
            </a:r>
            <a:r>
              <a:rPr sz="1800" spc="-5" dirty="0">
                <a:latin typeface="Calibri"/>
                <a:cs typeface="Calibri"/>
              </a:rPr>
              <a:t>terhadap </a:t>
            </a:r>
            <a:r>
              <a:rPr sz="1800" spc="-15" dirty="0">
                <a:latin typeface="Calibri"/>
                <a:cs typeface="Calibri"/>
              </a:rPr>
              <a:t>kegiatan </a:t>
            </a:r>
            <a:r>
              <a:rPr sz="1800" spc="-5" dirty="0">
                <a:latin typeface="Calibri"/>
                <a:cs typeface="Calibri"/>
              </a:rPr>
              <a:t>jasa  </a:t>
            </a:r>
            <a:r>
              <a:rPr sz="1800" spc="-15" dirty="0">
                <a:latin typeface="Calibri"/>
                <a:cs typeface="Calibri"/>
              </a:rPr>
              <a:t>keuangan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sektor Perbankan, sektor Pasar Modal, </a:t>
            </a:r>
            <a:r>
              <a:rPr sz="1800" spc="-5" dirty="0">
                <a:latin typeface="Calibri"/>
                <a:cs typeface="Calibri"/>
              </a:rPr>
              <a:t>dan </a:t>
            </a:r>
            <a:r>
              <a:rPr sz="1800" spc="-10" dirty="0">
                <a:latin typeface="Calibri"/>
                <a:cs typeface="Calibri"/>
              </a:rPr>
              <a:t>sektor </a:t>
            </a:r>
            <a:r>
              <a:rPr sz="1800" spc="-5" dirty="0">
                <a:latin typeface="Calibri"/>
                <a:cs typeface="Calibri"/>
              </a:rPr>
              <a:t>Industri  </a:t>
            </a:r>
            <a:r>
              <a:rPr sz="1800" spc="-10" dirty="0">
                <a:latin typeface="Calibri"/>
                <a:cs typeface="Calibri"/>
              </a:rPr>
              <a:t>Keuangan </a:t>
            </a:r>
            <a:r>
              <a:rPr sz="1800" dirty="0">
                <a:latin typeface="Calibri"/>
                <a:cs typeface="Calibri"/>
              </a:rPr>
              <a:t>Non Bank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(IKNB).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"/>
              <a:tabLst>
                <a:tab pos="355600" algn="l"/>
              </a:tabLst>
            </a:pPr>
            <a:r>
              <a:rPr sz="1800" b="1" spc="-20" dirty="0">
                <a:latin typeface="Calibri"/>
                <a:cs typeface="Calibri"/>
              </a:rPr>
              <a:t>Tujuan </a:t>
            </a:r>
            <a:r>
              <a:rPr sz="1800" b="1" spc="-5" dirty="0">
                <a:latin typeface="Calibri"/>
                <a:cs typeface="Calibri"/>
              </a:rPr>
              <a:t>Pendirian</a:t>
            </a:r>
            <a:endParaRPr sz="180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  <a:spcBef>
                <a:spcPts val="605"/>
              </a:spcBef>
            </a:pPr>
            <a:r>
              <a:rPr sz="1800" spc="-10" dirty="0">
                <a:latin typeface="Calibri"/>
                <a:cs typeface="Calibri"/>
              </a:rPr>
              <a:t>OJK </a:t>
            </a:r>
            <a:r>
              <a:rPr sz="1800" spc="-5" dirty="0">
                <a:latin typeface="Calibri"/>
                <a:cs typeface="Calibri"/>
              </a:rPr>
              <a:t>dibentuk dengan </a:t>
            </a:r>
            <a:r>
              <a:rPr sz="1800" dirty="0">
                <a:latin typeface="Calibri"/>
                <a:cs typeface="Calibri"/>
              </a:rPr>
              <a:t>tujuan </a:t>
            </a:r>
            <a:r>
              <a:rPr sz="1800" spc="-10" dirty="0">
                <a:latin typeface="Calibri"/>
                <a:cs typeface="Calibri"/>
              </a:rPr>
              <a:t>agar keseluruhan </a:t>
            </a:r>
            <a:r>
              <a:rPr sz="1800" spc="-15" dirty="0">
                <a:latin typeface="Calibri"/>
                <a:cs typeface="Calibri"/>
              </a:rPr>
              <a:t>kegiatan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5" dirty="0">
                <a:latin typeface="Calibri"/>
                <a:cs typeface="Calibri"/>
              </a:rPr>
              <a:t>dalam </a:t>
            </a:r>
            <a:r>
              <a:rPr sz="1800" spc="-10" dirty="0">
                <a:latin typeface="Calibri"/>
                <a:cs typeface="Calibri"/>
              </a:rPr>
              <a:t>sektor  </a:t>
            </a:r>
            <a:r>
              <a:rPr sz="1800" spc="-5" dirty="0">
                <a:latin typeface="Calibri"/>
                <a:cs typeface="Calibri"/>
              </a:rPr>
              <a:t>jasa </a:t>
            </a:r>
            <a:r>
              <a:rPr sz="1800" spc="-15" dirty="0">
                <a:latin typeface="Calibri"/>
                <a:cs typeface="Calibri"/>
              </a:rPr>
              <a:t>keuangan terselenggara </a:t>
            </a:r>
            <a:r>
              <a:rPr sz="1800" spc="-10" dirty="0">
                <a:latin typeface="Calibri"/>
                <a:cs typeface="Calibri"/>
              </a:rPr>
              <a:t>secara </a:t>
            </a:r>
            <a:r>
              <a:rPr sz="1800" spc="-35" dirty="0">
                <a:latin typeface="Calibri"/>
                <a:cs typeface="Calibri"/>
              </a:rPr>
              <a:t>teratur, </a:t>
            </a:r>
            <a:r>
              <a:rPr sz="1800" dirty="0">
                <a:latin typeface="Calibri"/>
                <a:cs typeface="Calibri"/>
              </a:rPr>
              <a:t>adil, </a:t>
            </a:r>
            <a:r>
              <a:rPr sz="1800" spc="-10" dirty="0">
                <a:latin typeface="Calibri"/>
                <a:cs typeface="Calibri"/>
              </a:rPr>
              <a:t>transparan, </a:t>
            </a:r>
            <a:r>
              <a:rPr sz="1800" spc="-5" dirty="0">
                <a:latin typeface="Calibri"/>
                <a:cs typeface="Calibri"/>
              </a:rPr>
              <a:t>dan  </a:t>
            </a:r>
            <a:r>
              <a:rPr sz="1800" spc="-10" dirty="0">
                <a:latin typeface="Calibri"/>
                <a:cs typeface="Calibri"/>
              </a:rPr>
              <a:t>akuntabel; </a:t>
            </a:r>
            <a:r>
              <a:rPr sz="1800" dirty="0">
                <a:latin typeface="Calibri"/>
                <a:cs typeface="Calibri"/>
              </a:rPr>
              <a:t>mampu </a:t>
            </a:r>
            <a:r>
              <a:rPr sz="1800" spc="-5" dirty="0">
                <a:latin typeface="Calibri"/>
                <a:cs typeface="Calibri"/>
              </a:rPr>
              <a:t>mewujudkan </a:t>
            </a:r>
            <a:r>
              <a:rPr sz="1800" spc="-15" dirty="0">
                <a:latin typeface="Calibri"/>
                <a:cs typeface="Calibri"/>
              </a:rPr>
              <a:t>sistem keuangan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dirty="0">
                <a:latin typeface="Calibri"/>
                <a:cs typeface="Calibri"/>
              </a:rPr>
              <a:t>tumbuh </a:t>
            </a:r>
            <a:r>
              <a:rPr sz="1800" spc="-10" dirty="0">
                <a:latin typeface="Calibri"/>
                <a:cs typeface="Calibri"/>
              </a:rPr>
              <a:t>secara  berkelanjutan </a:t>
            </a:r>
            <a:r>
              <a:rPr sz="1800" spc="-5" dirty="0">
                <a:latin typeface="Calibri"/>
                <a:cs typeface="Calibri"/>
              </a:rPr>
              <a:t>dan </a:t>
            </a:r>
            <a:r>
              <a:rPr sz="1800" spc="-10" dirty="0">
                <a:latin typeface="Calibri"/>
                <a:cs typeface="Calibri"/>
              </a:rPr>
              <a:t>stabil; </a:t>
            </a:r>
            <a:r>
              <a:rPr sz="1800" dirty="0">
                <a:latin typeface="Calibri"/>
                <a:cs typeface="Calibri"/>
              </a:rPr>
              <a:t>dan mampu </a:t>
            </a:r>
            <a:r>
              <a:rPr sz="1800" spc="-5" dirty="0">
                <a:latin typeface="Calibri"/>
                <a:cs typeface="Calibri"/>
              </a:rPr>
              <a:t>melindungi </a:t>
            </a:r>
            <a:r>
              <a:rPr sz="1800" spc="-10" dirty="0">
                <a:latin typeface="Calibri"/>
                <a:cs typeface="Calibri"/>
              </a:rPr>
              <a:t>kepentingan  Konsumen 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masyarakat.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50">
              <a:latin typeface="Calibri"/>
              <a:cs typeface="Calibri"/>
            </a:endParaRPr>
          </a:p>
          <a:p>
            <a:pPr marL="400685">
              <a:lnSpc>
                <a:spcPct val="100000"/>
              </a:lnSpc>
            </a:pP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http://www.ojk.go.id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78578" y="221361"/>
            <a:ext cx="49155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OJK (Otoritas </a:t>
            </a:r>
            <a:r>
              <a:rPr spc="-5" dirty="0"/>
              <a:t>Jasa</a:t>
            </a:r>
            <a:r>
              <a:rPr spc="-75" dirty="0"/>
              <a:t> </a:t>
            </a:r>
            <a:r>
              <a:rPr spc="-15" dirty="0"/>
              <a:t>Keuangan)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61916" y="131063"/>
              <a:ext cx="1577339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9759" y="131063"/>
              <a:ext cx="1246632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01384" y="131063"/>
              <a:ext cx="3064764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07439" y="1277873"/>
            <a:ext cx="7908290" cy="450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5080" indent="-337185">
              <a:lnSpc>
                <a:spcPct val="100000"/>
              </a:lnSpc>
              <a:spcBef>
                <a:spcPts val="100"/>
              </a:spcBef>
              <a:buFont typeface="Wingdings"/>
              <a:buChar char=""/>
              <a:tabLst>
                <a:tab pos="349250" algn="l"/>
                <a:tab pos="349885" algn="l"/>
              </a:tabLst>
            </a:pPr>
            <a:r>
              <a:rPr sz="1800" b="1" spc="-20" dirty="0">
                <a:latin typeface="Calibri"/>
                <a:cs typeface="Calibri"/>
              </a:rPr>
              <a:t>Tujuan </a:t>
            </a:r>
            <a:r>
              <a:rPr sz="1800" b="1" spc="-5" dirty="0">
                <a:latin typeface="Calibri"/>
                <a:cs typeface="Calibri"/>
              </a:rPr>
              <a:t>pendirian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menyelenggarakan perdagangan </a:t>
            </a:r>
            <a:r>
              <a:rPr sz="1800" spc="-30" dirty="0">
                <a:latin typeface="Calibri"/>
                <a:cs typeface="Calibri"/>
              </a:rPr>
              <a:t>Efek </a:t>
            </a:r>
            <a:r>
              <a:rPr sz="1800" spc="-5" dirty="0">
                <a:latin typeface="Calibri"/>
                <a:cs typeface="Calibri"/>
              </a:rPr>
              <a:t>di pasar </a:t>
            </a:r>
            <a:r>
              <a:rPr sz="1800" dirty="0">
                <a:latin typeface="Calibri"/>
                <a:cs typeface="Calibri"/>
              </a:rPr>
              <a:t>modal </a:t>
            </a:r>
            <a:r>
              <a:rPr sz="1800" spc="-5" dirty="0">
                <a:latin typeface="Calibri"/>
                <a:cs typeface="Calibri"/>
              </a:rPr>
              <a:t>Indonesia 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spc="-35" dirty="0">
                <a:latin typeface="Calibri"/>
                <a:cs typeface="Calibri"/>
              </a:rPr>
              <a:t>teratur, wajar, 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efisien</a:t>
            </a:r>
            <a:endParaRPr sz="1800">
              <a:latin typeface="Calibri"/>
              <a:cs typeface="Calibri"/>
            </a:endParaRPr>
          </a:p>
          <a:p>
            <a:pPr marL="349250" indent="-337185">
              <a:lnSpc>
                <a:spcPct val="100000"/>
              </a:lnSpc>
              <a:spcBef>
                <a:spcPts val="600"/>
              </a:spcBef>
              <a:buFont typeface="Wingdings"/>
              <a:buChar char=""/>
              <a:tabLst>
                <a:tab pos="349250" algn="l"/>
                <a:tab pos="349885" algn="l"/>
              </a:tabLst>
            </a:pPr>
            <a:r>
              <a:rPr sz="1800" b="1" spc="-10" dirty="0">
                <a:latin typeface="Calibri"/>
                <a:cs typeface="Calibri"/>
              </a:rPr>
              <a:t>Pemegang </a:t>
            </a:r>
            <a:r>
              <a:rPr sz="1800" b="1" dirty="0">
                <a:latin typeface="Calibri"/>
                <a:cs typeface="Calibri"/>
              </a:rPr>
              <a:t>saham </a:t>
            </a:r>
            <a:r>
              <a:rPr sz="1800" b="1" spc="-5" dirty="0">
                <a:latin typeface="Calibri"/>
                <a:cs typeface="Calibri"/>
              </a:rPr>
              <a:t>BEI </a:t>
            </a:r>
            <a:r>
              <a:rPr sz="1800" dirty="0">
                <a:latin typeface="Calibri"/>
                <a:cs typeface="Calibri"/>
              </a:rPr>
              <a:t>adalah </a:t>
            </a:r>
            <a:r>
              <a:rPr sz="1800" spc="-5" dirty="0">
                <a:latin typeface="Calibri"/>
                <a:cs typeface="Calibri"/>
              </a:rPr>
              <a:t>Perusahaan </a:t>
            </a:r>
            <a:r>
              <a:rPr sz="1800" spc="-30" dirty="0">
                <a:latin typeface="Calibri"/>
                <a:cs typeface="Calibri"/>
              </a:rPr>
              <a:t>Efek </a:t>
            </a:r>
            <a:r>
              <a:rPr sz="1800" spc="-10" dirty="0">
                <a:latin typeface="Calibri"/>
                <a:cs typeface="Calibri"/>
              </a:rPr>
              <a:t>yang telah </a:t>
            </a:r>
            <a:r>
              <a:rPr sz="1800" spc="-5" dirty="0">
                <a:latin typeface="Calibri"/>
                <a:cs typeface="Calibri"/>
              </a:rPr>
              <a:t>memperoleh izin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usaha</a:t>
            </a:r>
            <a:endParaRPr sz="1800">
              <a:latin typeface="Calibri"/>
              <a:cs typeface="Calibri"/>
            </a:endParaRPr>
          </a:p>
          <a:p>
            <a:pPr marL="34925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sebagai </a:t>
            </a:r>
            <a:r>
              <a:rPr sz="1800" spc="-20" dirty="0">
                <a:latin typeface="Calibri"/>
                <a:cs typeface="Calibri"/>
              </a:rPr>
              <a:t>Perantara </a:t>
            </a:r>
            <a:r>
              <a:rPr sz="1800" spc="-10" dirty="0">
                <a:latin typeface="Calibri"/>
                <a:cs typeface="Calibri"/>
              </a:rPr>
              <a:t>Pedagang </a:t>
            </a:r>
            <a:r>
              <a:rPr sz="1800" spc="-20" dirty="0">
                <a:latin typeface="Calibri"/>
                <a:cs typeface="Calibri"/>
              </a:rPr>
              <a:t>Efek, </a:t>
            </a:r>
            <a:r>
              <a:rPr sz="1800" spc="-5" dirty="0">
                <a:latin typeface="Calibri"/>
                <a:cs typeface="Calibri"/>
              </a:rPr>
              <a:t>disebut </a:t>
            </a:r>
            <a:r>
              <a:rPr sz="1800" spc="-10" dirty="0">
                <a:latin typeface="Calibri"/>
                <a:cs typeface="Calibri"/>
              </a:rPr>
              <a:t>sebagai </a:t>
            </a:r>
            <a:r>
              <a:rPr sz="1800" spc="-5" dirty="0">
                <a:latin typeface="Calibri"/>
                <a:cs typeface="Calibri"/>
              </a:rPr>
              <a:t>Anggota </a:t>
            </a:r>
            <a:r>
              <a:rPr sz="1800" spc="-10" dirty="0">
                <a:latin typeface="Calibri"/>
                <a:cs typeface="Calibri"/>
              </a:rPr>
              <a:t>Bursa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(AB)</a:t>
            </a:r>
            <a:endParaRPr sz="1800">
              <a:latin typeface="Calibri"/>
              <a:cs typeface="Calibri"/>
            </a:endParaRPr>
          </a:p>
          <a:p>
            <a:pPr marL="349250" indent="-337185">
              <a:lnSpc>
                <a:spcPct val="100000"/>
              </a:lnSpc>
              <a:spcBef>
                <a:spcPts val="600"/>
              </a:spcBef>
              <a:buFont typeface="Wingdings"/>
              <a:buChar char=""/>
              <a:tabLst>
                <a:tab pos="349250" algn="l"/>
                <a:tab pos="349885" algn="l"/>
              </a:tabLst>
            </a:pPr>
            <a:r>
              <a:rPr sz="1800" dirty="0">
                <a:latin typeface="Calibri"/>
                <a:cs typeface="Calibri"/>
              </a:rPr>
              <a:t>BEI </a:t>
            </a:r>
            <a:r>
              <a:rPr sz="1800" spc="-10" dirty="0">
                <a:latin typeface="Calibri"/>
                <a:cs typeface="Calibri"/>
              </a:rPr>
              <a:t>secara </a:t>
            </a:r>
            <a:r>
              <a:rPr sz="1800" spc="-5" dirty="0">
                <a:latin typeface="Calibri"/>
                <a:cs typeface="Calibri"/>
              </a:rPr>
              <a:t>resmi </a:t>
            </a:r>
            <a:r>
              <a:rPr sz="1800" spc="-10" dirty="0">
                <a:latin typeface="Calibri"/>
                <a:cs typeface="Calibri"/>
              </a:rPr>
              <a:t>didirikan </a:t>
            </a:r>
            <a:r>
              <a:rPr sz="1800" spc="-5" dirty="0">
                <a:latin typeface="Calibri"/>
                <a:cs typeface="Calibri"/>
              </a:rPr>
              <a:t>pada </a:t>
            </a:r>
            <a:r>
              <a:rPr sz="1800" spc="-10" dirty="0">
                <a:latin typeface="Calibri"/>
                <a:cs typeface="Calibri"/>
              </a:rPr>
              <a:t>tanggal </a:t>
            </a:r>
            <a:r>
              <a:rPr sz="1800" dirty="0">
                <a:latin typeface="Calibri"/>
                <a:cs typeface="Calibri"/>
              </a:rPr>
              <a:t>13 Juli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1992</a:t>
            </a:r>
            <a:endParaRPr sz="1800">
              <a:latin typeface="Calibri"/>
              <a:cs typeface="Calibri"/>
            </a:endParaRPr>
          </a:p>
          <a:p>
            <a:pPr marL="349250" indent="-337185">
              <a:lnSpc>
                <a:spcPct val="100000"/>
              </a:lnSpc>
              <a:spcBef>
                <a:spcPts val="600"/>
              </a:spcBef>
              <a:buFont typeface="Wingdings"/>
              <a:buChar char=""/>
              <a:tabLst>
                <a:tab pos="349250" algn="l"/>
                <a:tab pos="349885" algn="l"/>
              </a:tabLst>
            </a:pPr>
            <a:r>
              <a:rPr sz="1800" dirty="0">
                <a:latin typeface="Calibri"/>
                <a:cs typeface="Calibri"/>
              </a:rPr>
              <a:t>BEI adalah </a:t>
            </a:r>
            <a:r>
              <a:rPr sz="1800" spc="-10" dirty="0">
                <a:latin typeface="Calibri"/>
                <a:cs typeface="Calibri"/>
              </a:rPr>
              <a:t>satu-satunya penyelenggara perdagangan </a:t>
            </a:r>
            <a:r>
              <a:rPr sz="1800" spc="-30" dirty="0">
                <a:latin typeface="Calibri"/>
                <a:cs typeface="Calibri"/>
              </a:rPr>
              <a:t>Efek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Indonesia</a:t>
            </a:r>
            <a:endParaRPr sz="1800">
              <a:latin typeface="Calibri"/>
              <a:cs typeface="Calibri"/>
            </a:endParaRPr>
          </a:p>
          <a:p>
            <a:pPr marL="349250" indent="-337185">
              <a:lnSpc>
                <a:spcPct val="100000"/>
              </a:lnSpc>
              <a:spcBef>
                <a:spcPts val="600"/>
              </a:spcBef>
              <a:buFont typeface="Wingdings"/>
              <a:buChar char=""/>
              <a:tabLst>
                <a:tab pos="349250" algn="l"/>
                <a:tab pos="349885" algn="l"/>
              </a:tabLst>
            </a:pPr>
            <a:r>
              <a:rPr sz="1800" dirty="0">
                <a:latin typeface="Calibri"/>
                <a:cs typeface="Calibri"/>
              </a:rPr>
              <a:t>BEI </a:t>
            </a:r>
            <a:r>
              <a:rPr sz="1800" spc="-10" dirty="0">
                <a:latin typeface="Calibri"/>
                <a:cs typeface="Calibri"/>
              </a:rPr>
              <a:t>wajib menetapkan </a:t>
            </a:r>
            <a:r>
              <a:rPr sz="1800" spc="-15" dirty="0">
                <a:latin typeface="Calibri"/>
                <a:cs typeface="Calibri"/>
              </a:rPr>
              <a:t>peraturan </a:t>
            </a:r>
            <a:r>
              <a:rPr sz="1800" dirty="0">
                <a:latin typeface="Calibri"/>
                <a:cs typeface="Calibri"/>
              </a:rPr>
              <a:t>mengenai </a:t>
            </a:r>
            <a:r>
              <a:rPr sz="1800" spc="-10" dirty="0">
                <a:latin typeface="Calibri"/>
                <a:cs typeface="Calibri"/>
              </a:rPr>
              <a:t>keanggotaan, </a:t>
            </a:r>
            <a:r>
              <a:rPr sz="1800" spc="-15" dirty="0">
                <a:latin typeface="Calibri"/>
                <a:cs typeface="Calibri"/>
              </a:rPr>
              <a:t>pencatatan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</a:t>
            </a:r>
            <a:endParaRPr sz="1800">
              <a:latin typeface="Calibri"/>
              <a:cs typeface="Calibri"/>
            </a:endParaRPr>
          </a:p>
          <a:p>
            <a:pPr marL="34925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perdagangan</a:t>
            </a:r>
            <a:endParaRPr sz="1800">
              <a:latin typeface="Calibri"/>
              <a:cs typeface="Calibri"/>
            </a:endParaRPr>
          </a:p>
          <a:p>
            <a:pPr marL="349250" marR="20955" indent="-337185">
              <a:lnSpc>
                <a:spcPct val="100000"/>
              </a:lnSpc>
              <a:spcBef>
                <a:spcPts val="600"/>
              </a:spcBef>
              <a:buFont typeface="Wingdings"/>
              <a:buChar char=""/>
              <a:tabLst>
                <a:tab pos="349250" algn="l"/>
                <a:tab pos="349885" algn="l"/>
              </a:tabLst>
            </a:pPr>
            <a:r>
              <a:rPr sz="1800" spc="-5" dirty="0">
                <a:latin typeface="Calibri"/>
                <a:cs typeface="Calibri"/>
              </a:rPr>
              <a:t>BEI </a:t>
            </a:r>
            <a:r>
              <a:rPr sz="1800" spc="-10" dirty="0">
                <a:latin typeface="Calibri"/>
                <a:cs typeface="Calibri"/>
              </a:rPr>
              <a:t>wajib mempunyai </a:t>
            </a:r>
            <a:r>
              <a:rPr sz="1800" spc="-5" dirty="0">
                <a:latin typeface="Calibri"/>
                <a:cs typeface="Calibri"/>
              </a:rPr>
              <a:t>satuan pemeriksa </a:t>
            </a:r>
            <a:r>
              <a:rPr sz="1800" spc="-10" dirty="0">
                <a:latin typeface="Calibri"/>
                <a:cs typeface="Calibri"/>
              </a:rPr>
              <a:t>yang bertugas </a:t>
            </a:r>
            <a:r>
              <a:rPr sz="1800" spc="-5" dirty="0">
                <a:latin typeface="Calibri"/>
                <a:cs typeface="Calibri"/>
              </a:rPr>
              <a:t>menjalankan pemeriksaan  </a:t>
            </a:r>
            <a:r>
              <a:rPr sz="1800" spc="-10" dirty="0">
                <a:latin typeface="Calibri"/>
                <a:cs typeface="Calibri"/>
              </a:rPr>
              <a:t>berkala </a:t>
            </a:r>
            <a:r>
              <a:rPr sz="1800" spc="-15" dirty="0">
                <a:latin typeface="Calibri"/>
                <a:cs typeface="Calibri"/>
              </a:rPr>
              <a:t>atau </a:t>
            </a:r>
            <a:r>
              <a:rPr sz="1800" spc="-5" dirty="0">
                <a:latin typeface="Calibri"/>
                <a:cs typeface="Calibri"/>
              </a:rPr>
              <a:t>pemeriksaan </a:t>
            </a:r>
            <a:r>
              <a:rPr sz="1800" spc="-10" dirty="0">
                <a:latin typeface="Calibri"/>
                <a:cs typeface="Calibri"/>
              </a:rPr>
              <a:t>sewaktu-waktu </a:t>
            </a:r>
            <a:r>
              <a:rPr sz="1800" spc="-5" dirty="0">
                <a:latin typeface="Calibri"/>
                <a:cs typeface="Calibri"/>
              </a:rPr>
              <a:t>terhadap </a:t>
            </a:r>
            <a:r>
              <a:rPr sz="1800" spc="-10" dirty="0">
                <a:latin typeface="Calibri"/>
                <a:cs typeface="Calibri"/>
              </a:rPr>
              <a:t>anggotanya serta </a:t>
            </a:r>
            <a:r>
              <a:rPr sz="1800" spc="-5" dirty="0">
                <a:latin typeface="Calibri"/>
                <a:cs typeface="Calibri"/>
              </a:rPr>
              <a:t>terhadap  </a:t>
            </a:r>
            <a:r>
              <a:rPr sz="1800" spc="-15" dirty="0">
                <a:latin typeface="Calibri"/>
                <a:cs typeface="Calibri"/>
              </a:rPr>
              <a:t>kegiatan </a:t>
            </a:r>
            <a:r>
              <a:rPr sz="1800" spc="-10" dirty="0">
                <a:latin typeface="Calibri"/>
                <a:cs typeface="Calibri"/>
              </a:rPr>
              <a:t>Bursa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Efek</a:t>
            </a:r>
            <a:endParaRPr sz="1800">
              <a:latin typeface="Calibri"/>
              <a:cs typeface="Calibri"/>
            </a:endParaRPr>
          </a:p>
          <a:p>
            <a:pPr marL="349250" indent="-337185">
              <a:lnSpc>
                <a:spcPct val="100000"/>
              </a:lnSpc>
              <a:spcBef>
                <a:spcPts val="600"/>
              </a:spcBef>
              <a:buFont typeface="Wingdings"/>
              <a:buChar char=""/>
              <a:tabLst>
                <a:tab pos="349250" algn="l"/>
                <a:tab pos="349885" algn="l"/>
              </a:tabLst>
            </a:pPr>
            <a:r>
              <a:rPr sz="1800" dirty="0">
                <a:latin typeface="Calibri"/>
                <a:cs typeface="Calibri"/>
              </a:rPr>
              <a:t>BEI </a:t>
            </a:r>
            <a:r>
              <a:rPr sz="1800" spc="-10" dirty="0">
                <a:latin typeface="Calibri"/>
                <a:cs typeface="Calibri"/>
              </a:rPr>
              <a:t>bekerjasama dengan </a:t>
            </a:r>
            <a:r>
              <a:rPr sz="1800" spc="-5" dirty="0">
                <a:latin typeface="Calibri"/>
                <a:cs typeface="Calibri"/>
              </a:rPr>
              <a:t>DSN-MUI dalam mengembangkan </a:t>
            </a:r>
            <a:r>
              <a:rPr sz="1800" spc="-15" dirty="0">
                <a:latin typeface="Calibri"/>
                <a:cs typeface="Calibri"/>
              </a:rPr>
              <a:t>investasi </a:t>
            </a:r>
            <a:r>
              <a:rPr sz="1800" spc="-10" dirty="0">
                <a:latin typeface="Calibri"/>
                <a:cs typeface="Calibri"/>
              </a:rPr>
              <a:t>Syariah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endParaRPr sz="1800">
              <a:latin typeface="Calibri"/>
              <a:cs typeface="Calibri"/>
            </a:endParaRPr>
          </a:p>
          <a:p>
            <a:pPr marL="34925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pasar </a:t>
            </a:r>
            <a:r>
              <a:rPr sz="1800" dirty="0">
                <a:latin typeface="Calibri"/>
                <a:cs typeface="Calibri"/>
              </a:rPr>
              <a:t>modal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Indonesia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344170">
              <a:lnSpc>
                <a:spcPct val="100000"/>
              </a:lnSpc>
            </a:pP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http://www.idx.co.id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02834" y="221361"/>
            <a:ext cx="4394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Bursa </a:t>
            </a:r>
            <a:r>
              <a:rPr spc="-40" dirty="0"/>
              <a:t>Efek </a:t>
            </a:r>
            <a:r>
              <a:rPr dirty="0"/>
              <a:t>Indonesia</a:t>
            </a:r>
            <a:r>
              <a:rPr spc="-70" dirty="0"/>
              <a:t> </a:t>
            </a:r>
            <a:r>
              <a:rPr dirty="0"/>
              <a:t>(BEI)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7236" y="1523"/>
            <a:ext cx="8399145" cy="789940"/>
            <a:chOff x="1507236" y="1523"/>
            <a:chExt cx="8399145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7236" y="131063"/>
              <a:ext cx="2052827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07436" y="131063"/>
              <a:ext cx="2843784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98591" y="131063"/>
              <a:ext cx="917448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76544" y="131063"/>
              <a:ext cx="2744724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68640" y="131063"/>
              <a:ext cx="1397507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70989" y="1845386"/>
            <a:ext cx="660654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0" indent="-337185">
              <a:lnSpc>
                <a:spcPct val="100000"/>
              </a:lnSpc>
              <a:spcBef>
                <a:spcPts val="105"/>
              </a:spcBef>
              <a:buFont typeface="Wingdings"/>
              <a:buChar char=""/>
              <a:tabLst>
                <a:tab pos="349885" algn="l"/>
              </a:tabLst>
            </a:pPr>
            <a:r>
              <a:rPr sz="2000" b="1" spc="-20" dirty="0">
                <a:latin typeface="Calibri"/>
                <a:cs typeface="Calibri"/>
              </a:rPr>
              <a:t>Tujuan </a:t>
            </a:r>
            <a:r>
              <a:rPr sz="2000" b="1" dirty="0">
                <a:latin typeface="Calibri"/>
                <a:cs typeface="Calibri"/>
              </a:rPr>
              <a:t>pendirian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menyediakan </a:t>
            </a:r>
            <a:r>
              <a:rPr sz="2000" spc="-5" dirty="0">
                <a:latin typeface="Calibri"/>
                <a:cs typeface="Calibri"/>
              </a:rPr>
              <a:t>jasa </a:t>
            </a:r>
            <a:r>
              <a:rPr sz="2000" spc="-10" dirty="0">
                <a:latin typeface="Calibri"/>
                <a:cs typeface="Calibri"/>
              </a:rPr>
              <a:t>kustodian sentral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dan</a:t>
            </a:r>
            <a:endParaRPr sz="2000">
              <a:latin typeface="Calibri"/>
              <a:cs typeface="Calibri"/>
            </a:endParaRPr>
          </a:p>
          <a:p>
            <a:pPr marL="34925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penyelesaian transaksi yang </a:t>
            </a:r>
            <a:r>
              <a:rPr sz="2000" spc="-35" dirty="0">
                <a:latin typeface="Calibri"/>
                <a:cs typeface="Calibri"/>
              </a:rPr>
              <a:t>teratur, wajar, </a:t>
            </a:r>
            <a:r>
              <a:rPr sz="2000" spc="-5" dirty="0">
                <a:latin typeface="Calibri"/>
                <a:cs typeface="Calibri"/>
              </a:rPr>
              <a:t>dan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efisien</a:t>
            </a:r>
            <a:endParaRPr sz="2000">
              <a:latin typeface="Calibri"/>
              <a:cs typeface="Calibri"/>
            </a:endParaRPr>
          </a:p>
          <a:p>
            <a:pPr marL="349250" marR="111125" indent="-337185">
              <a:lnSpc>
                <a:spcPct val="100000"/>
              </a:lnSpc>
              <a:spcBef>
                <a:spcPts val="1200"/>
              </a:spcBef>
              <a:buFont typeface="Wingdings"/>
              <a:buChar char=""/>
              <a:tabLst>
                <a:tab pos="349885" algn="l"/>
              </a:tabLst>
            </a:pPr>
            <a:r>
              <a:rPr sz="2000" dirty="0">
                <a:latin typeface="Calibri"/>
                <a:cs typeface="Calibri"/>
              </a:rPr>
              <a:t>Saham </a:t>
            </a:r>
            <a:r>
              <a:rPr sz="2000" spc="-5" dirty="0">
                <a:latin typeface="Calibri"/>
                <a:cs typeface="Calibri"/>
              </a:rPr>
              <a:t>LPP dapat dimiliki oleh </a:t>
            </a:r>
            <a:r>
              <a:rPr sz="2000" spc="-10" dirty="0">
                <a:latin typeface="Calibri"/>
                <a:cs typeface="Calibri"/>
              </a:rPr>
              <a:t>Bursa </a:t>
            </a:r>
            <a:r>
              <a:rPr sz="2000" spc="-20" dirty="0">
                <a:latin typeface="Calibri"/>
                <a:cs typeface="Calibri"/>
              </a:rPr>
              <a:t>Efek, </a:t>
            </a:r>
            <a:r>
              <a:rPr sz="2000" dirty="0">
                <a:latin typeface="Calibri"/>
                <a:cs typeface="Calibri"/>
              </a:rPr>
              <a:t>Bank </a:t>
            </a:r>
            <a:r>
              <a:rPr sz="2000" spc="-10" dirty="0">
                <a:latin typeface="Calibri"/>
                <a:cs typeface="Calibri"/>
              </a:rPr>
              <a:t>Kustodian,  </a:t>
            </a:r>
            <a:r>
              <a:rPr sz="2000" spc="-5" dirty="0">
                <a:latin typeface="Calibri"/>
                <a:cs typeface="Calibri"/>
              </a:rPr>
              <a:t>AB, Perusahan </a:t>
            </a:r>
            <a:r>
              <a:rPr sz="2000" spc="-20" dirty="0">
                <a:latin typeface="Calibri"/>
                <a:cs typeface="Calibri"/>
              </a:rPr>
              <a:t>Efek, </a:t>
            </a:r>
            <a:r>
              <a:rPr sz="2000" dirty="0">
                <a:latin typeface="Calibri"/>
                <a:cs typeface="Calibri"/>
              </a:rPr>
              <a:t>Badan </a:t>
            </a:r>
            <a:r>
              <a:rPr sz="2000" spc="-10" dirty="0">
                <a:latin typeface="Calibri"/>
                <a:cs typeface="Calibri"/>
              </a:rPr>
              <a:t>Administrasi </a:t>
            </a:r>
            <a:r>
              <a:rPr sz="2000" spc="-25" dirty="0">
                <a:latin typeface="Calibri"/>
                <a:cs typeface="Calibri"/>
              </a:rPr>
              <a:t>Efek </a:t>
            </a:r>
            <a:r>
              <a:rPr sz="2000" spc="-15" dirty="0">
                <a:latin typeface="Calibri"/>
                <a:cs typeface="Calibri"/>
              </a:rPr>
              <a:t>atau </a:t>
            </a:r>
            <a:r>
              <a:rPr sz="2000" spc="-5" dirty="0">
                <a:latin typeface="Calibri"/>
                <a:cs typeface="Calibri"/>
              </a:rPr>
              <a:t>pihak lain 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disetujui </a:t>
            </a:r>
            <a:r>
              <a:rPr sz="2000" dirty="0">
                <a:latin typeface="Calibri"/>
                <a:cs typeface="Calibri"/>
              </a:rPr>
              <a:t>Bapepam </a:t>
            </a:r>
            <a:r>
              <a:rPr sz="2000" spc="-5" dirty="0">
                <a:latin typeface="Calibri"/>
                <a:cs typeface="Calibri"/>
              </a:rPr>
              <a:t>dan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LK</a:t>
            </a:r>
            <a:endParaRPr sz="2000">
              <a:latin typeface="Calibri"/>
              <a:cs typeface="Calibri"/>
            </a:endParaRPr>
          </a:p>
          <a:p>
            <a:pPr marL="349250" marR="5080" indent="-337185">
              <a:lnSpc>
                <a:spcPct val="100000"/>
              </a:lnSpc>
              <a:spcBef>
                <a:spcPts val="1200"/>
              </a:spcBef>
              <a:buFont typeface="Wingdings"/>
              <a:buChar char=""/>
              <a:tabLst>
                <a:tab pos="349885" algn="l"/>
              </a:tabLst>
            </a:pPr>
            <a:r>
              <a:rPr sz="2000" spc="-15" dirty="0">
                <a:latin typeface="Calibri"/>
                <a:cs typeface="Calibri"/>
              </a:rPr>
              <a:t>Dikelola </a:t>
            </a:r>
            <a:r>
              <a:rPr sz="2000" spc="-5" dirty="0">
                <a:latin typeface="Calibri"/>
                <a:cs typeface="Calibri"/>
              </a:rPr>
              <a:t>oleh </a:t>
            </a:r>
            <a:r>
              <a:rPr sz="2000" spc="-10" dirty="0">
                <a:latin typeface="Calibri"/>
                <a:cs typeface="Calibri"/>
              </a:rPr>
              <a:t>PT </a:t>
            </a:r>
            <a:r>
              <a:rPr sz="2000" spc="-15" dirty="0">
                <a:latin typeface="Calibri"/>
                <a:cs typeface="Calibri"/>
              </a:rPr>
              <a:t>Kustodian </a:t>
            </a:r>
            <a:r>
              <a:rPr sz="2000" spc="-10" dirty="0">
                <a:latin typeface="Calibri"/>
                <a:cs typeface="Calibri"/>
              </a:rPr>
              <a:t>Sentral </a:t>
            </a:r>
            <a:r>
              <a:rPr sz="2000" spc="-25" dirty="0">
                <a:latin typeface="Calibri"/>
                <a:cs typeface="Calibri"/>
              </a:rPr>
              <a:t>Efek </a:t>
            </a:r>
            <a:r>
              <a:rPr sz="2000" spc="-5" dirty="0">
                <a:latin typeface="Calibri"/>
                <a:cs typeface="Calibri"/>
              </a:rPr>
              <a:t>Indonesia (KSEI) </a:t>
            </a:r>
            <a:r>
              <a:rPr sz="2000" spc="-10" dirty="0">
                <a:latin typeface="Calibri"/>
                <a:cs typeface="Calibri"/>
              </a:rPr>
              <a:t>yang  didirikan </a:t>
            </a:r>
            <a:r>
              <a:rPr sz="2000" dirty="0">
                <a:latin typeface="Calibri"/>
                <a:cs typeface="Calibri"/>
              </a:rPr>
              <a:t>pada </a:t>
            </a:r>
            <a:r>
              <a:rPr sz="2000" spc="-5" dirty="0">
                <a:latin typeface="Calibri"/>
                <a:cs typeface="Calibri"/>
              </a:rPr>
              <a:t>tanggal </a:t>
            </a:r>
            <a:r>
              <a:rPr sz="2000" dirty="0">
                <a:latin typeface="Calibri"/>
                <a:cs typeface="Calibri"/>
              </a:rPr>
              <a:t>9 Januari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65705" y="5508447"/>
            <a:ext cx="1820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http://www.ksei.co.id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47773" y="221361"/>
            <a:ext cx="75476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Lembaga </a:t>
            </a:r>
            <a:r>
              <a:rPr spc="-15" dirty="0"/>
              <a:t>Penyimpanan </a:t>
            </a:r>
            <a:r>
              <a:rPr dirty="0"/>
              <a:t>&amp; </a:t>
            </a:r>
            <a:r>
              <a:rPr spc="-20" dirty="0"/>
              <a:t>Penyelesaian</a:t>
            </a:r>
            <a:r>
              <a:rPr spc="-50" dirty="0"/>
              <a:t> </a:t>
            </a:r>
            <a:r>
              <a:rPr dirty="0"/>
              <a:t>(LPP)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24555" y="131063"/>
              <a:ext cx="2052827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4755" y="131063"/>
              <a:ext cx="1620012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92140" y="131063"/>
              <a:ext cx="917447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70091" y="131063"/>
              <a:ext cx="2545080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62544" y="131063"/>
              <a:ext cx="1403603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81682" y="1845386"/>
            <a:ext cx="620839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68960" indent="-342900">
              <a:lnSpc>
                <a:spcPct val="100000"/>
              </a:lnSpc>
              <a:spcBef>
                <a:spcPts val="105"/>
              </a:spcBef>
              <a:buFont typeface="Wingdings"/>
              <a:buChar char=""/>
              <a:tabLst>
                <a:tab pos="355600" algn="l"/>
              </a:tabLst>
            </a:pPr>
            <a:r>
              <a:rPr sz="2000" b="1" spc="-20" dirty="0">
                <a:latin typeface="Calibri"/>
                <a:cs typeface="Calibri"/>
              </a:rPr>
              <a:t>Tujuan </a:t>
            </a:r>
            <a:r>
              <a:rPr sz="2000" b="1" dirty="0">
                <a:latin typeface="Calibri"/>
                <a:cs typeface="Calibri"/>
              </a:rPr>
              <a:t>pendirian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menyediakan </a:t>
            </a:r>
            <a:r>
              <a:rPr sz="2000" spc="-5" dirty="0">
                <a:latin typeface="Calibri"/>
                <a:cs typeface="Calibri"/>
              </a:rPr>
              <a:t>jasa kliring dan  penjaminan </a:t>
            </a:r>
            <a:r>
              <a:rPr sz="2000" spc="-10" dirty="0">
                <a:latin typeface="Calibri"/>
                <a:cs typeface="Calibri"/>
              </a:rPr>
              <a:t>penyelesaian transaksi Bursa </a:t>
            </a:r>
            <a:r>
              <a:rPr sz="2000" spc="-25" dirty="0">
                <a:latin typeface="Calibri"/>
                <a:cs typeface="Calibri"/>
              </a:rPr>
              <a:t>Efek </a:t>
            </a:r>
            <a:r>
              <a:rPr sz="2000" spc="-10" dirty="0">
                <a:latin typeface="Calibri"/>
                <a:cs typeface="Calibri"/>
              </a:rPr>
              <a:t>yang  </a:t>
            </a:r>
            <a:r>
              <a:rPr sz="2000" spc="-35" dirty="0">
                <a:latin typeface="Calibri"/>
                <a:cs typeface="Calibri"/>
              </a:rPr>
              <a:t>teratur, wajar, </a:t>
            </a:r>
            <a:r>
              <a:rPr sz="2000" spc="-5" dirty="0">
                <a:latin typeface="Calibri"/>
                <a:cs typeface="Calibri"/>
              </a:rPr>
              <a:t>dan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efisien</a:t>
            </a:r>
            <a:endParaRPr sz="2000">
              <a:latin typeface="Calibri"/>
              <a:cs typeface="Calibri"/>
            </a:endParaRPr>
          </a:p>
          <a:p>
            <a:pPr marL="355600" marR="4826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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Mayoritas </a:t>
            </a:r>
            <a:r>
              <a:rPr sz="2000" spc="-5" dirty="0">
                <a:latin typeface="Calibri"/>
                <a:cs typeface="Calibri"/>
              </a:rPr>
              <a:t>saham </a:t>
            </a:r>
            <a:r>
              <a:rPr sz="2000" spc="-10" dirty="0">
                <a:latin typeface="Calibri"/>
                <a:cs typeface="Calibri"/>
              </a:rPr>
              <a:t>Lembaga </a:t>
            </a:r>
            <a:r>
              <a:rPr sz="2000" spc="-5" dirty="0">
                <a:latin typeface="Calibri"/>
                <a:cs typeface="Calibri"/>
              </a:rPr>
              <a:t>Kliring </a:t>
            </a:r>
            <a:r>
              <a:rPr sz="2000" dirty="0">
                <a:latin typeface="Calibri"/>
                <a:cs typeface="Calibri"/>
              </a:rPr>
              <a:t>dan </a:t>
            </a:r>
            <a:r>
              <a:rPr sz="2000" spc="-5" dirty="0">
                <a:latin typeface="Calibri"/>
                <a:cs typeface="Calibri"/>
              </a:rPr>
              <a:t>Penjaminan wajib  dimiliki oleh </a:t>
            </a:r>
            <a:r>
              <a:rPr sz="2000" spc="-10" dirty="0">
                <a:latin typeface="Calibri"/>
                <a:cs typeface="Calibri"/>
              </a:rPr>
              <a:t>Bursa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Efek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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Dikelola </a:t>
            </a:r>
            <a:r>
              <a:rPr sz="2000" spc="-5" dirty="0">
                <a:latin typeface="Calibri"/>
                <a:cs typeface="Calibri"/>
              </a:rPr>
              <a:t>oleh </a:t>
            </a:r>
            <a:r>
              <a:rPr sz="2000" spc="-10" dirty="0">
                <a:latin typeface="Calibri"/>
                <a:cs typeface="Calibri"/>
              </a:rPr>
              <a:t>PT </a:t>
            </a:r>
            <a:r>
              <a:rPr sz="2000" spc="-5" dirty="0">
                <a:latin typeface="Calibri"/>
                <a:cs typeface="Calibri"/>
              </a:rPr>
              <a:t>Kliring Penjaminan </a:t>
            </a:r>
            <a:r>
              <a:rPr sz="2000" spc="-25" dirty="0">
                <a:latin typeface="Calibri"/>
                <a:cs typeface="Calibri"/>
              </a:rPr>
              <a:t>Efek </a:t>
            </a:r>
            <a:r>
              <a:rPr sz="2000" spc="-5" dirty="0">
                <a:latin typeface="Calibri"/>
                <a:cs typeface="Calibri"/>
              </a:rPr>
              <a:t>Indonesia </a:t>
            </a:r>
            <a:r>
              <a:rPr sz="2000" dirty="0">
                <a:latin typeface="Calibri"/>
                <a:cs typeface="Calibri"/>
              </a:rPr>
              <a:t>(KPEI)  </a:t>
            </a:r>
            <a:r>
              <a:rPr sz="2000" spc="-10" dirty="0">
                <a:latin typeface="Calibri"/>
                <a:cs typeface="Calibri"/>
              </a:rPr>
              <a:t>yang didirikan </a:t>
            </a:r>
            <a:r>
              <a:rPr sz="2000" dirty="0">
                <a:latin typeface="Calibri"/>
                <a:cs typeface="Calibri"/>
              </a:rPr>
              <a:t>pada </a:t>
            </a:r>
            <a:r>
              <a:rPr sz="2000" spc="-5" dirty="0">
                <a:latin typeface="Calibri"/>
                <a:cs typeface="Calibri"/>
              </a:rPr>
              <a:t>tanggal </a:t>
            </a:r>
            <a:r>
              <a:rPr sz="2000" dirty="0">
                <a:latin typeface="Calibri"/>
                <a:cs typeface="Calibri"/>
              </a:rPr>
              <a:t>5 </a:t>
            </a:r>
            <a:r>
              <a:rPr sz="2000" spc="-5" dirty="0">
                <a:latin typeface="Calibri"/>
                <a:cs typeface="Calibri"/>
              </a:rPr>
              <a:t>Agustus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13533" y="5387441"/>
            <a:ext cx="18503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http://www.kpei.co.id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65475" y="221361"/>
            <a:ext cx="6130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Lembaga </a:t>
            </a:r>
            <a:r>
              <a:rPr dirty="0"/>
              <a:t>Kliring &amp; </a:t>
            </a:r>
            <a:r>
              <a:rPr spc="-10" dirty="0"/>
              <a:t>Penjaminan</a:t>
            </a:r>
            <a:r>
              <a:rPr spc="-140" dirty="0"/>
              <a:t> </a:t>
            </a:r>
            <a:r>
              <a:rPr dirty="0"/>
              <a:t>(LKP)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534" y="4620463"/>
            <a:ext cx="4438650" cy="218440"/>
          </a:xfrm>
          <a:custGeom>
            <a:avLst/>
            <a:gdLst/>
            <a:ahLst/>
            <a:cxnLst/>
            <a:rect l="l" t="t" r="r" b="b"/>
            <a:pathLst>
              <a:path w="4438650" h="218439">
                <a:moveTo>
                  <a:pt x="0" y="218363"/>
                </a:moveTo>
                <a:lnTo>
                  <a:pt x="4438523" y="218363"/>
                </a:lnTo>
                <a:lnTo>
                  <a:pt x="4438523" y="0"/>
                </a:lnTo>
                <a:lnTo>
                  <a:pt x="0" y="0"/>
                </a:lnTo>
                <a:lnTo>
                  <a:pt x="0" y="218363"/>
                </a:lnTo>
                <a:close/>
              </a:path>
            </a:pathLst>
          </a:custGeom>
          <a:solidFill>
            <a:srgbClr val="B1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4" name="object 4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2451" y="131063"/>
              <a:ext cx="7473696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006463" y="3276600"/>
            <a:ext cx="2051684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1023873"/>
            <a:ext cx="8987155" cy="1564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marR="5080" indent="-11176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4460" algn="l"/>
              </a:tabLst>
            </a:pPr>
            <a:r>
              <a:rPr sz="1600" spc="-5" dirty="0">
                <a:latin typeface="Calibri"/>
                <a:cs typeface="Calibri"/>
              </a:rPr>
              <a:t>Dana </a:t>
            </a:r>
            <a:r>
              <a:rPr sz="1600" spc="-15" dirty="0">
                <a:latin typeface="Calibri"/>
                <a:cs typeface="Calibri"/>
              </a:rPr>
              <a:t>Perlindungan </a:t>
            </a:r>
            <a:r>
              <a:rPr sz="1600" spc="-10" dirty="0">
                <a:latin typeface="Calibri"/>
                <a:cs typeface="Calibri"/>
              </a:rPr>
              <a:t>Pemodal (SIPF) adalah kumpulan </a:t>
            </a:r>
            <a:r>
              <a:rPr sz="1600" spc="-5" dirty="0">
                <a:latin typeface="Calibri"/>
                <a:cs typeface="Calibri"/>
              </a:rPr>
              <a:t>dana </a:t>
            </a:r>
            <a:r>
              <a:rPr sz="1600" spc="-15" dirty="0">
                <a:latin typeface="Calibri"/>
                <a:cs typeface="Calibri"/>
              </a:rPr>
              <a:t>yang </a:t>
            </a:r>
            <a:r>
              <a:rPr sz="1600" spc="-10" dirty="0">
                <a:latin typeface="Calibri"/>
                <a:cs typeface="Calibri"/>
              </a:rPr>
              <a:t>dibentuk untuk melindungi Pemodal </a:t>
            </a:r>
            <a:r>
              <a:rPr sz="1600" spc="-5" dirty="0">
                <a:latin typeface="Calibri"/>
                <a:cs typeface="Calibri"/>
              </a:rPr>
              <a:t>dari  </a:t>
            </a:r>
            <a:r>
              <a:rPr sz="1600" spc="-10" dirty="0">
                <a:latin typeface="Calibri"/>
                <a:cs typeface="Calibri"/>
              </a:rPr>
              <a:t>hilangnya Aset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Pemodal.</a:t>
            </a:r>
            <a:endParaRPr sz="1600">
              <a:latin typeface="Calibri"/>
              <a:cs typeface="Calibri"/>
            </a:endParaRPr>
          </a:p>
          <a:p>
            <a:pPr marL="123825" marR="5080" indent="-11176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24460" algn="l"/>
              </a:tabLst>
            </a:pPr>
            <a:r>
              <a:rPr sz="1600" spc="-5" dirty="0">
                <a:latin typeface="Calibri"/>
                <a:cs typeface="Calibri"/>
              </a:rPr>
              <a:t>Dana </a:t>
            </a:r>
            <a:r>
              <a:rPr sz="1600" spc="-15" dirty="0">
                <a:latin typeface="Calibri"/>
                <a:cs typeface="Calibri"/>
              </a:rPr>
              <a:t>Perlindungan Pemodal </a:t>
            </a:r>
            <a:r>
              <a:rPr sz="1600" spc="-10" dirty="0">
                <a:latin typeface="Calibri"/>
                <a:cs typeface="Calibri"/>
              </a:rPr>
              <a:t>diadministrasikan dan </a:t>
            </a:r>
            <a:r>
              <a:rPr sz="1600" spc="-15" dirty="0">
                <a:latin typeface="Calibri"/>
                <a:cs typeface="Calibri"/>
              </a:rPr>
              <a:t>dikelola </a:t>
            </a:r>
            <a:r>
              <a:rPr sz="1600" spc="-10" dirty="0">
                <a:latin typeface="Calibri"/>
                <a:cs typeface="Calibri"/>
              </a:rPr>
              <a:t>oleh </a:t>
            </a:r>
            <a:r>
              <a:rPr sz="1600" spc="-15" dirty="0">
                <a:latin typeface="Calibri"/>
                <a:cs typeface="Calibri"/>
              </a:rPr>
              <a:t>Penyelenggara </a:t>
            </a:r>
            <a:r>
              <a:rPr sz="1600" spc="-5" dirty="0">
                <a:latin typeface="Calibri"/>
                <a:cs typeface="Calibri"/>
              </a:rPr>
              <a:t>Dana </a:t>
            </a:r>
            <a:r>
              <a:rPr sz="1600" spc="-10" dirty="0">
                <a:latin typeface="Calibri"/>
                <a:cs typeface="Calibri"/>
              </a:rPr>
              <a:t>Perlindungan  Pemodal yang merupakan </a:t>
            </a:r>
            <a:r>
              <a:rPr sz="1600" spc="-15" dirty="0">
                <a:latin typeface="Calibri"/>
                <a:cs typeface="Calibri"/>
              </a:rPr>
              <a:t>Perseroan </a:t>
            </a:r>
            <a:r>
              <a:rPr sz="1600" spc="-10" dirty="0">
                <a:latin typeface="Calibri"/>
                <a:cs typeface="Calibri"/>
              </a:rPr>
              <a:t>yang telah mendapatkan </a:t>
            </a:r>
            <a:r>
              <a:rPr sz="1600" spc="-5" dirty="0">
                <a:latin typeface="Calibri"/>
                <a:cs typeface="Calibri"/>
              </a:rPr>
              <a:t>izin </a:t>
            </a:r>
            <a:r>
              <a:rPr sz="1600" spc="-10" dirty="0">
                <a:latin typeface="Calibri"/>
                <a:cs typeface="Calibri"/>
              </a:rPr>
              <a:t>usaha </a:t>
            </a:r>
            <a:r>
              <a:rPr sz="1600" spc="-5" dirty="0">
                <a:latin typeface="Calibri"/>
                <a:cs typeface="Calibri"/>
              </a:rPr>
              <a:t>dari </a:t>
            </a:r>
            <a:r>
              <a:rPr sz="1600" spc="-10" dirty="0">
                <a:latin typeface="Calibri"/>
                <a:cs typeface="Calibri"/>
              </a:rPr>
              <a:t>OJK </a:t>
            </a:r>
            <a:r>
              <a:rPr sz="1600" spc="-5" dirty="0">
                <a:latin typeface="Calibri"/>
                <a:cs typeface="Calibri"/>
              </a:rPr>
              <a:t>untuk </a:t>
            </a:r>
            <a:r>
              <a:rPr sz="1600" spc="-10" dirty="0">
                <a:latin typeface="Calibri"/>
                <a:cs typeface="Calibri"/>
              </a:rPr>
              <a:t>menyelenggarakan  </a:t>
            </a:r>
            <a:r>
              <a:rPr sz="1600" spc="-5" dirty="0">
                <a:latin typeface="Calibri"/>
                <a:cs typeface="Calibri"/>
              </a:rPr>
              <a:t>dan mengelola </a:t>
            </a:r>
            <a:r>
              <a:rPr sz="1600" spc="-10" dirty="0">
                <a:latin typeface="Calibri"/>
                <a:cs typeface="Calibri"/>
              </a:rPr>
              <a:t>Dana </a:t>
            </a:r>
            <a:r>
              <a:rPr sz="1600" spc="-15" dirty="0">
                <a:latin typeface="Calibri"/>
                <a:cs typeface="Calibri"/>
              </a:rPr>
              <a:t>Perlindungan </a:t>
            </a:r>
            <a:r>
              <a:rPr sz="1600" spc="-10" dirty="0">
                <a:latin typeface="Calibri"/>
                <a:cs typeface="Calibri"/>
              </a:rPr>
              <a:t>Pemodal dalam hal ini adalah </a:t>
            </a:r>
            <a:r>
              <a:rPr sz="1600" spc="-15" dirty="0">
                <a:latin typeface="Calibri"/>
                <a:cs typeface="Calibri"/>
              </a:rPr>
              <a:t>PT Penyelenggara </a:t>
            </a:r>
            <a:r>
              <a:rPr sz="1600" spc="-10" dirty="0">
                <a:latin typeface="Calibri"/>
                <a:cs typeface="Calibri"/>
              </a:rPr>
              <a:t>Program Perlindungan  </a:t>
            </a:r>
            <a:r>
              <a:rPr sz="1600" spc="-15" dirty="0">
                <a:latin typeface="Calibri"/>
                <a:cs typeface="Calibri"/>
              </a:rPr>
              <a:t>Investor </a:t>
            </a:r>
            <a:r>
              <a:rPr sz="1600" spc="-25" dirty="0">
                <a:latin typeface="Calibri"/>
                <a:cs typeface="Calibri"/>
              </a:rPr>
              <a:t>Efek </a:t>
            </a:r>
            <a:r>
              <a:rPr sz="1600" spc="-5" dirty="0">
                <a:latin typeface="Calibri"/>
                <a:cs typeface="Calibri"/>
              </a:rPr>
              <a:t>Indonesia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i="1" spc="-10" dirty="0">
                <a:latin typeface="Calibri"/>
                <a:cs typeface="Calibri"/>
              </a:rPr>
              <a:t>Indonesia </a:t>
            </a:r>
            <a:r>
              <a:rPr sz="1600" i="1" spc="-5" dirty="0">
                <a:latin typeface="Calibri"/>
                <a:cs typeface="Calibri"/>
              </a:rPr>
              <a:t>Securities </a:t>
            </a:r>
            <a:r>
              <a:rPr sz="1600" i="1" spc="-10" dirty="0">
                <a:latin typeface="Calibri"/>
                <a:cs typeface="Calibri"/>
              </a:rPr>
              <a:t>Investor </a:t>
            </a:r>
            <a:r>
              <a:rPr sz="1600" i="1" spc="-5" dirty="0">
                <a:latin typeface="Calibri"/>
                <a:cs typeface="Calibri"/>
              </a:rPr>
              <a:t>Protection</a:t>
            </a:r>
            <a:r>
              <a:rPr sz="1600" i="1" spc="7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Fund</a:t>
            </a:r>
            <a:r>
              <a:rPr sz="1600" spc="-1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3276549"/>
            <a:ext cx="4438650" cy="219075"/>
          </a:xfrm>
          <a:custGeom>
            <a:avLst/>
            <a:gdLst/>
            <a:ahLst/>
            <a:cxnLst/>
            <a:rect l="l" t="t" r="r" b="b"/>
            <a:pathLst>
              <a:path w="4438650" h="219075">
                <a:moveTo>
                  <a:pt x="0" y="218490"/>
                </a:moveTo>
                <a:lnTo>
                  <a:pt x="4438523" y="218490"/>
                </a:lnTo>
                <a:lnTo>
                  <a:pt x="4438523" y="0"/>
                </a:lnTo>
                <a:lnTo>
                  <a:pt x="0" y="0"/>
                </a:lnTo>
                <a:lnTo>
                  <a:pt x="0" y="218490"/>
                </a:lnTo>
                <a:close/>
              </a:path>
            </a:pathLst>
          </a:custGeom>
          <a:solidFill>
            <a:srgbClr val="B1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2000" y="2971825"/>
            <a:ext cx="4438650" cy="304800"/>
          </a:xfrm>
          <a:prstGeom prst="rect">
            <a:avLst/>
          </a:prstGeom>
          <a:solidFill>
            <a:srgbClr val="B13437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Pemodal </a:t>
            </a: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yang assetnya 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mendapatkan</a:t>
            </a:r>
            <a:r>
              <a:rPr sz="1400" b="1" spc="-9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perlindungan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6124" y="3276561"/>
            <a:ext cx="4873625" cy="917575"/>
          </a:xfrm>
          <a:custGeom>
            <a:avLst/>
            <a:gdLst/>
            <a:ahLst/>
            <a:cxnLst/>
            <a:rect l="l" t="t" r="r" b="b"/>
            <a:pathLst>
              <a:path w="4873625" h="917575">
                <a:moveTo>
                  <a:pt x="4873625" y="609587"/>
                </a:moveTo>
                <a:lnTo>
                  <a:pt x="0" y="609587"/>
                </a:lnTo>
                <a:lnTo>
                  <a:pt x="0" y="917359"/>
                </a:lnTo>
                <a:lnTo>
                  <a:pt x="4873625" y="917359"/>
                </a:lnTo>
                <a:lnTo>
                  <a:pt x="4873625" y="609587"/>
                </a:lnTo>
                <a:close/>
              </a:path>
              <a:path w="4873625" h="917575">
                <a:moveTo>
                  <a:pt x="4873625" y="0"/>
                </a:moveTo>
                <a:lnTo>
                  <a:pt x="0" y="0"/>
                </a:lnTo>
                <a:lnTo>
                  <a:pt x="0" y="307771"/>
                </a:lnTo>
                <a:lnTo>
                  <a:pt x="4873625" y="307771"/>
                </a:lnTo>
                <a:lnTo>
                  <a:pt x="48736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6124" y="3276549"/>
            <a:ext cx="4054475" cy="21907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ts val="1435"/>
              </a:lnSpc>
              <a:spcBef>
                <a:spcPts val="285"/>
              </a:spcBef>
            </a:pPr>
            <a:r>
              <a:rPr sz="1400" spc="-5" dirty="0">
                <a:latin typeface="Arial Narrow"/>
                <a:cs typeface="Arial Narrow"/>
              </a:rPr>
              <a:t>Dibukakan </a:t>
            </a:r>
            <a:r>
              <a:rPr sz="1400" dirty="0">
                <a:latin typeface="Arial Narrow"/>
                <a:cs typeface="Arial Narrow"/>
              </a:rPr>
              <a:t>Sub </a:t>
            </a:r>
            <a:r>
              <a:rPr sz="1400" spc="-5" dirty="0">
                <a:latin typeface="Arial Narrow"/>
                <a:cs typeface="Arial Narrow"/>
              </a:rPr>
              <a:t>Rekening </a:t>
            </a:r>
            <a:r>
              <a:rPr sz="1400" dirty="0">
                <a:latin typeface="Arial Narrow"/>
                <a:cs typeface="Arial Narrow"/>
              </a:rPr>
              <a:t>Efek </a:t>
            </a:r>
            <a:r>
              <a:rPr sz="1400" spc="-5" dirty="0">
                <a:latin typeface="Arial Narrow"/>
                <a:cs typeface="Arial Narrow"/>
              </a:rPr>
              <a:t>pada </a:t>
            </a:r>
            <a:r>
              <a:rPr sz="1400" dirty="0">
                <a:latin typeface="Arial Narrow"/>
                <a:cs typeface="Arial Narrow"/>
              </a:rPr>
              <a:t>KSEI </a:t>
            </a:r>
            <a:r>
              <a:rPr sz="1400" spc="-5" dirty="0">
                <a:latin typeface="Arial Narrow"/>
                <a:cs typeface="Arial Narrow"/>
              </a:rPr>
              <a:t>oleh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Kustodian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6124" y="3581349"/>
            <a:ext cx="4873625" cy="307975"/>
          </a:xfrm>
          <a:custGeom>
            <a:avLst/>
            <a:gdLst/>
            <a:ahLst/>
            <a:cxnLst/>
            <a:rect l="l" t="t" r="r" b="b"/>
            <a:pathLst>
              <a:path w="4873625" h="307975">
                <a:moveTo>
                  <a:pt x="4873625" y="0"/>
                </a:moveTo>
                <a:lnTo>
                  <a:pt x="0" y="0"/>
                </a:lnTo>
                <a:lnTo>
                  <a:pt x="0" y="307771"/>
                </a:lnTo>
                <a:lnTo>
                  <a:pt x="4873625" y="307771"/>
                </a:lnTo>
                <a:lnTo>
                  <a:pt x="48736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46124" y="3495040"/>
            <a:ext cx="4873625" cy="69913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91440" marR="623570">
              <a:lnSpc>
                <a:spcPct val="142900"/>
              </a:lnSpc>
              <a:spcBef>
                <a:spcPts val="245"/>
              </a:spcBef>
            </a:pPr>
            <a:r>
              <a:rPr sz="1400" spc="-5" dirty="0">
                <a:latin typeface="Arial Narrow"/>
                <a:cs typeface="Arial Narrow"/>
              </a:rPr>
              <a:t>Memiliki nomor tunggal identitas pemodal </a:t>
            </a:r>
            <a:r>
              <a:rPr sz="1400" dirty="0">
                <a:latin typeface="Arial Narrow"/>
                <a:cs typeface="Arial Narrow"/>
              </a:rPr>
              <a:t>(SID) </a:t>
            </a:r>
            <a:r>
              <a:rPr sz="1400" spc="-5" dirty="0">
                <a:latin typeface="Arial Narrow"/>
                <a:cs typeface="Arial Narrow"/>
              </a:rPr>
              <a:t>dari </a:t>
            </a:r>
            <a:r>
              <a:rPr sz="1400" dirty="0">
                <a:latin typeface="Arial Narrow"/>
                <a:cs typeface="Arial Narrow"/>
              </a:rPr>
              <a:t>KSEI  </a:t>
            </a:r>
            <a:r>
              <a:rPr sz="1400" spc="-5" dirty="0">
                <a:latin typeface="Arial Narrow"/>
                <a:cs typeface="Arial Narrow"/>
              </a:rPr>
              <a:t>Menitipkan asetnya dan memiliki Rekening </a:t>
            </a:r>
            <a:r>
              <a:rPr sz="1400" dirty="0">
                <a:latin typeface="Arial Narrow"/>
                <a:cs typeface="Arial Narrow"/>
              </a:rPr>
              <a:t>Efek </a:t>
            </a:r>
            <a:r>
              <a:rPr sz="1400" spc="-5" dirty="0">
                <a:latin typeface="Arial Narrow"/>
                <a:cs typeface="Arial Narrow"/>
              </a:rPr>
              <a:t>pada</a:t>
            </a:r>
            <a:r>
              <a:rPr sz="1400" spc="3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Kustodian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534" y="4315612"/>
            <a:ext cx="4438650" cy="305435"/>
          </a:xfrm>
          <a:prstGeom prst="rect">
            <a:avLst/>
          </a:prstGeom>
          <a:solidFill>
            <a:srgbClr val="B13437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Pemodal </a:t>
            </a: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yang assetnya </a:t>
            </a: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tidak 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mendapatkan</a:t>
            </a:r>
            <a:r>
              <a:rPr sz="1400" b="1" spc="-9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perlindungan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1653" y="4620463"/>
            <a:ext cx="4873625" cy="307975"/>
          </a:xfrm>
          <a:custGeom>
            <a:avLst/>
            <a:gdLst/>
            <a:ahLst/>
            <a:cxnLst/>
            <a:rect l="l" t="t" r="r" b="b"/>
            <a:pathLst>
              <a:path w="4873625" h="307975">
                <a:moveTo>
                  <a:pt x="4873625" y="0"/>
                </a:moveTo>
                <a:lnTo>
                  <a:pt x="0" y="0"/>
                </a:lnTo>
                <a:lnTo>
                  <a:pt x="0" y="307771"/>
                </a:lnTo>
                <a:lnTo>
                  <a:pt x="4873625" y="307771"/>
                </a:lnTo>
                <a:lnTo>
                  <a:pt x="48736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41653" y="4620463"/>
            <a:ext cx="4103370" cy="21844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ts val="1430"/>
              </a:lnSpc>
              <a:spcBef>
                <a:spcPts val="290"/>
              </a:spcBef>
            </a:pPr>
            <a:r>
              <a:rPr sz="1400" spc="-5" dirty="0">
                <a:latin typeface="Arial Narrow"/>
                <a:cs typeface="Arial Narrow"/>
              </a:rPr>
              <a:t>Pemodal yang terlibat </a:t>
            </a:r>
            <a:r>
              <a:rPr sz="1400" dirty="0">
                <a:latin typeface="Arial Narrow"/>
                <a:cs typeface="Arial Narrow"/>
              </a:rPr>
              <a:t>atau </a:t>
            </a:r>
            <a:r>
              <a:rPr sz="1400" spc="-5" dirty="0">
                <a:latin typeface="Arial Narrow"/>
                <a:cs typeface="Arial Narrow"/>
              </a:rPr>
              <a:t>menjadi </a:t>
            </a:r>
            <a:r>
              <a:rPr sz="1400" spc="-10" dirty="0">
                <a:latin typeface="Arial Narrow"/>
                <a:cs typeface="Arial Narrow"/>
              </a:rPr>
              <a:t>penyebab </a:t>
            </a:r>
            <a:r>
              <a:rPr sz="1400" spc="-5" dirty="0">
                <a:latin typeface="Arial Narrow"/>
                <a:cs typeface="Arial Narrow"/>
              </a:rPr>
              <a:t>aset pemodal</a:t>
            </a:r>
            <a:r>
              <a:rPr sz="1400" spc="5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32056" y="4620463"/>
            <a:ext cx="783590" cy="21844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6830" rIns="0" bIns="0" rtlCol="0">
            <a:spAutoFit/>
          </a:bodyPr>
          <a:lstStyle/>
          <a:p>
            <a:pPr marL="8255">
              <a:lnSpc>
                <a:spcPts val="1430"/>
              </a:lnSpc>
              <a:spcBef>
                <a:spcPts val="290"/>
              </a:spcBef>
            </a:pPr>
            <a:r>
              <a:rPr sz="1400" spc="-5" dirty="0">
                <a:latin typeface="Arial Narrow"/>
                <a:cs typeface="Arial Narrow"/>
              </a:rPr>
              <a:t>ilang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1653" y="4925212"/>
            <a:ext cx="4873625" cy="793115"/>
          </a:xfrm>
          <a:custGeom>
            <a:avLst/>
            <a:gdLst/>
            <a:ahLst/>
            <a:cxnLst/>
            <a:rect l="l" t="t" r="r" b="b"/>
            <a:pathLst>
              <a:path w="4873625" h="793114">
                <a:moveTo>
                  <a:pt x="4873625" y="0"/>
                </a:moveTo>
                <a:lnTo>
                  <a:pt x="0" y="0"/>
                </a:lnTo>
                <a:lnTo>
                  <a:pt x="0" y="484987"/>
                </a:lnTo>
                <a:lnTo>
                  <a:pt x="0" y="523214"/>
                </a:lnTo>
                <a:lnTo>
                  <a:pt x="0" y="792759"/>
                </a:lnTo>
                <a:lnTo>
                  <a:pt x="4873625" y="792759"/>
                </a:lnTo>
                <a:lnTo>
                  <a:pt x="4873625" y="523214"/>
                </a:lnTo>
                <a:lnTo>
                  <a:pt x="4873625" y="484987"/>
                </a:lnTo>
                <a:lnTo>
                  <a:pt x="48736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41653" y="4838827"/>
            <a:ext cx="4873625" cy="87947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91440" marR="555625">
              <a:lnSpc>
                <a:spcPts val="1630"/>
              </a:lnSpc>
              <a:spcBef>
                <a:spcPts val="1115"/>
              </a:spcBef>
            </a:pPr>
            <a:r>
              <a:rPr sz="1400" spc="-5" dirty="0">
                <a:latin typeface="Arial Narrow"/>
                <a:cs typeface="Arial Narrow"/>
              </a:rPr>
              <a:t>Pemodal merupakan pemegang saham pengendali, </a:t>
            </a:r>
            <a:r>
              <a:rPr sz="1400" spc="-10" dirty="0">
                <a:latin typeface="Arial Narrow"/>
                <a:cs typeface="Arial Narrow"/>
              </a:rPr>
              <a:t>Direktur,  </a:t>
            </a:r>
            <a:r>
              <a:rPr sz="1400" spc="-5" dirty="0">
                <a:latin typeface="Arial Narrow"/>
                <a:cs typeface="Arial Narrow"/>
              </a:rPr>
              <a:t>Komisaris, </a:t>
            </a:r>
            <a:r>
              <a:rPr sz="1400" dirty="0">
                <a:latin typeface="Arial Narrow"/>
                <a:cs typeface="Arial Narrow"/>
              </a:rPr>
              <a:t>atau </a:t>
            </a:r>
            <a:r>
              <a:rPr sz="1400" spc="-5" dirty="0">
                <a:latin typeface="Arial Narrow"/>
                <a:cs typeface="Arial Narrow"/>
              </a:rPr>
              <a:t>pejabat satu tingkat di bawah Direktur</a:t>
            </a:r>
            <a:r>
              <a:rPr sz="1400" spc="10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Kustodian.</a:t>
            </a:r>
            <a:endParaRPr sz="1400">
              <a:latin typeface="Arial Narrow"/>
              <a:cs typeface="Arial Narrow"/>
            </a:endParaRPr>
          </a:p>
          <a:p>
            <a:pPr marL="91440">
              <a:lnSpc>
                <a:spcPct val="100000"/>
              </a:lnSpc>
              <a:spcBef>
                <a:spcPts val="409"/>
              </a:spcBef>
            </a:pPr>
            <a:r>
              <a:rPr sz="1400" spc="-5" dirty="0">
                <a:latin typeface="Arial Narrow"/>
                <a:cs typeface="Arial Narrow"/>
              </a:rPr>
              <a:t>Pemodal merupakan afiliasi dari kedua pihak</a:t>
            </a:r>
            <a:r>
              <a:rPr sz="1400" spc="45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diatas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76135" y="4377944"/>
            <a:ext cx="2581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http://www.indonesiasipf.co.id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332989" y="221361"/>
            <a:ext cx="6960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Securities </a:t>
            </a:r>
            <a:r>
              <a:rPr spc="-20" dirty="0"/>
              <a:t>Investor </a:t>
            </a:r>
            <a:r>
              <a:rPr spc="-10" dirty="0"/>
              <a:t>Protection </a:t>
            </a:r>
            <a:r>
              <a:rPr dirty="0"/>
              <a:t>Fund</a:t>
            </a:r>
            <a:r>
              <a:rPr spc="-85" dirty="0"/>
              <a:t> </a:t>
            </a:r>
            <a:r>
              <a:rPr spc="-5" dirty="0"/>
              <a:t>(SIPF)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39140"/>
            <a:chOff x="2057400" y="1523"/>
            <a:chExt cx="7848600" cy="7391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01083" y="80771"/>
              <a:ext cx="2406395" cy="659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3328" y="80771"/>
              <a:ext cx="1784603" cy="6598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88352" y="80771"/>
              <a:ext cx="2013203" cy="6598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62059" y="80771"/>
              <a:ext cx="728472" cy="6598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257300" y="795908"/>
            <a:ext cx="6558280" cy="4521200"/>
            <a:chOff x="1257300" y="795908"/>
            <a:chExt cx="6558280" cy="4521200"/>
          </a:xfrm>
        </p:grpSpPr>
        <p:sp>
          <p:nvSpPr>
            <p:cNvPr id="9" name="object 9"/>
            <p:cNvSpPr/>
            <p:nvPr/>
          </p:nvSpPr>
          <p:spPr>
            <a:xfrm>
              <a:off x="1295400" y="880744"/>
              <a:ext cx="6482080" cy="4398645"/>
            </a:xfrm>
            <a:custGeom>
              <a:avLst/>
              <a:gdLst/>
              <a:ahLst/>
              <a:cxnLst/>
              <a:rect l="l" t="t" r="r" b="b"/>
              <a:pathLst>
                <a:path w="6482080" h="4398645">
                  <a:moveTo>
                    <a:pt x="0" y="4387595"/>
                  </a:moveTo>
                  <a:lnTo>
                    <a:pt x="0" y="0"/>
                  </a:lnTo>
                </a:path>
                <a:path w="6482080" h="4398645">
                  <a:moveTo>
                    <a:pt x="0" y="4377055"/>
                  </a:moveTo>
                  <a:lnTo>
                    <a:pt x="6481699" y="4398136"/>
                  </a:lnTo>
                </a:path>
              </a:pathLst>
            </a:custGeom>
            <a:ln w="76200">
              <a:solidFill>
                <a:srgbClr val="A400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5178" y="1981072"/>
              <a:ext cx="6036310" cy="2791460"/>
            </a:xfrm>
            <a:custGeom>
              <a:avLst/>
              <a:gdLst/>
              <a:ahLst/>
              <a:cxnLst/>
              <a:rect l="l" t="t" r="r" b="b"/>
              <a:pathLst>
                <a:path w="6036309" h="2791460">
                  <a:moveTo>
                    <a:pt x="475694" y="2369978"/>
                  </a:moveTo>
                  <a:lnTo>
                    <a:pt x="467584" y="2371895"/>
                  </a:lnTo>
                  <a:lnTo>
                    <a:pt x="460247" y="2376170"/>
                  </a:lnTo>
                  <a:lnTo>
                    <a:pt x="0" y="2746756"/>
                  </a:lnTo>
                  <a:lnTo>
                    <a:pt x="35814" y="2791333"/>
                  </a:lnTo>
                  <a:lnTo>
                    <a:pt x="481053" y="2432708"/>
                  </a:lnTo>
                  <a:lnTo>
                    <a:pt x="464312" y="2423414"/>
                  </a:lnTo>
                  <a:lnTo>
                    <a:pt x="496062" y="2420620"/>
                  </a:lnTo>
                  <a:lnTo>
                    <a:pt x="576924" y="2420620"/>
                  </a:lnTo>
                  <a:lnTo>
                    <a:pt x="491997" y="2373503"/>
                  </a:lnTo>
                  <a:lnTo>
                    <a:pt x="484018" y="2370490"/>
                  </a:lnTo>
                  <a:lnTo>
                    <a:pt x="475694" y="2369978"/>
                  </a:lnTo>
                  <a:close/>
                </a:path>
                <a:path w="6036309" h="2791460">
                  <a:moveTo>
                    <a:pt x="1650979" y="2403730"/>
                  </a:moveTo>
                  <a:lnTo>
                    <a:pt x="1787016" y="2704465"/>
                  </a:lnTo>
                  <a:lnTo>
                    <a:pt x="1815576" y="2721229"/>
                  </a:lnTo>
                  <a:lnTo>
                    <a:pt x="1822386" y="2719768"/>
                  </a:lnTo>
                  <a:lnTo>
                    <a:pt x="1828625" y="2716688"/>
                  </a:lnTo>
                  <a:lnTo>
                    <a:pt x="1834007" y="2712085"/>
                  </a:lnTo>
                  <a:lnTo>
                    <a:pt x="1862720" y="2680970"/>
                  </a:lnTo>
                  <a:lnTo>
                    <a:pt x="1839087" y="2680970"/>
                  </a:lnTo>
                  <a:lnTo>
                    <a:pt x="1791970" y="2673350"/>
                  </a:lnTo>
                  <a:lnTo>
                    <a:pt x="1821280" y="2641588"/>
                  </a:lnTo>
                  <a:lnTo>
                    <a:pt x="1715394" y="2407412"/>
                  </a:lnTo>
                  <a:lnTo>
                    <a:pt x="1654556" y="2407412"/>
                  </a:lnTo>
                  <a:lnTo>
                    <a:pt x="1650979" y="2403730"/>
                  </a:lnTo>
                  <a:close/>
                </a:path>
                <a:path w="6036309" h="2791460">
                  <a:moveTo>
                    <a:pt x="1821280" y="2641588"/>
                  </a:moveTo>
                  <a:lnTo>
                    <a:pt x="1791970" y="2673350"/>
                  </a:lnTo>
                  <a:lnTo>
                    <a:pt x="1839087" y="2680970"/>
                  </a:lnTo>
                  <a:lnTo>
                    <a:pt x="1821280" y="2641588"/>
                  </a:lnTo>
                  <a:close/>
                </a:path>
                <a:path w="6036309" h="2791460">
                  <a:moveTo>
                    <a:pt x="1879293" y="2570950"/>
                  </a:moveTo>
                  <a:lnTo>
                    <a:pt x="1844039" y="2616581"/>
                  </a:lnTo>
                  <a:lnTo>
                    <a:pt x="1821280" y="2641588"/>
                  </a:lnTo>
                  <a:lnTo>
                    <a:pt x="1839087" y="2680970"/>
                  </a:lnTo>
                  <a:lnTo>
                    <a:pt x="1862720" y="2680970"/>
                  </a:lnTo>
                  <a:lnTo>
                    <a:pt x="1868932" y="2674239"/>
                  </a:lnTo>
                  <a:lnTo>
                    <a:pt x="1903602" y="2635250"/>
                  </a:lnTo>
                  <a:lnTo>
                    <a:pt x="1926336" y="2603500"/>
                  </a:lnTo>
                  <a:lnTo>
                    <a:pt x="1928507" y="2600071"/>
                  </a:lnTo>
                  <a:lnTo>
                    <a:pt x="1928749" y="2599690"/>
                  </a:lnTo>
                  <a:lnTo>
                    <a:pt x="1930146" y="2597912"/>
                  </a:lnTo>
                  <a:lnTo>
                    <a:pt x="1931289" y="2595372"/>
                  </a:lnTo>
                  <a:lnTo>
                    <a:pt x="1932177" y="2592832"/>
                  </a:lnTo>
                  <a:lnTo>
                    <a:pt x="1938375" y="2574544"/>
                  </a:lnTo>
                  <a:lnTo>
                    <a:pt x="1878076" y="2574544"/>
                  </a:lnTo>
                  <a:lnTo>
                    <a:pt x="1879293" y="2570950"/>
                  </a:lnTo>
                  <a:close/>
                </a:path>
                <a:path w="6036309" h="2791460">
                  <a:moveTo>
                    <a:pt x="576924" y="2420620"/>
                  </a:moveTo>
                  <a:lnTo>
                    <a:pt x="496062" y="2420620"/>
                  </a:lnTo>
                  <a:lnTo>
                    <a:pt x="481053" y="2432708"/>
                  </a:lnTo>
                  <a:lnTo>
                    <a:pt x="798068" y="2608707"/>
                  </a:lnTo>
                  <a:lnTo>
                    <a:pt x="805953" y="2611667"/>
                  </a:lnTo>
                  <a:lnTo>
                    <a:pt x="814197" y="2612199"/>
                  </a:lnTo>
                  <a:lnTo>
                    <a:pt x="822249" y="2610350"/>
                  </a:lnTo>
                  <a:lnTo>
                    <a:pt x="829564" y="2606166"/>
                  </a:lnTo>
                  <a:lnTo>
                    <a:pt x="886946" y="2561209"/>
                  </a:lnTo>
                  <a:lnTo>
                    <a:pt x="794258" y="2561209"/>
                  </a:lnTo>
                  <a:lnTo>
                    <a:pt x="809214" y="2549493"/>
                  </a:lnTo>
                  <a:lnTo>
                    <a:pt x="576924" y="2420620"/>
                  </a:lnTo>
                  <a:close/>
                </a:path>
                <a:path w="6036309" h="2791460">
                  <a:moveTo>
                    <a:pt x="1928786" y="2599690"/>
                  </a:moveTo>
                  <a:lnTo>
                    <a:pt x="1928568" y="2599974"/>
                  </a:lnTo>
                  <a:lnTo>
                    <a:pt x="1928786" y="2599690"/>
                  </a:lnTo>
                  <a:close/>
                </a:path>
                <a:path w="6036309" h="2791460">
                  <a:moveTo>
                    <a:pt x="1881759" y="2567304"/>
                  </a:moveTo>
                  <a:lnTo>
                    <a:pt x="1880235" y="2569591"/>
                  </a:lnTo>
                  <a:lnTo>
                    <a:pt x="1879293" y="2570950"/>
                  </a:lnTo>
                  <a:lnTo>
                    <a:pt x="1878076" y="2574544"/>
                  </a:lnTo>
                  <a:lnTo>
                    <a:pt x="1881759" y="2567304"/>
                  </a:lnTo>
                  <a:close/>
                </a:path>
                <a:path w="6036309" h="2791460">
                  <a:moveTo>
                    <a:pt x="1940828" y="2567304"/>
                  </a:moveTo>
                  <a:lnTo>
                    <a:pt x="1881759" y="2567304"/>
                  </a:lnTo>
                  <a:lnTo>
                    <a:pt x="1878076" y="2574544"/>
                  </a:lnTo>
                  <a:lnTo>
                    <a:pt x="1938375" y="2574544"/>
                  </a:lnTo>
                  <a:lnTo>
                    <a:pt x="1940828" y="2567304"/>
                  </a:lnTo>
                  <a:close/>
                </a:path>
                <a:path w="6036309" h="2791460">
                  <a:moveTo>
                    <a:pt x="2208022" y="1671320"/>
                  </a:moveTo>
                  <a:lnTo>
                    <a:pt x="1879293" y="2570950"/>
                  </a:lnTo>
                  <a:lnTo>
                    <a:pt x="1880235" y="2569591"/>
                  </a:lnTo>
                  <a:lnTo>
                    <a:pt x="1881759" y="2567304"/>
                  </a:lnTo>
                  <a:lnTo>
                    <a:pt x="1940828" y="2567304"/>
                  </a:lnTo>
                  <a:lnTo>
                    <a:pt x="2221567" y="1738911"/>
                  </a:lnTo>
                  <a:lnTo>
                    <a:pt x="2193290" y="1727072"/>
                  </a:lnTo>
                  <a:lnTo>
                    <a:pt x="2231390" y="1709927"/>
                  </a:lnTo>
                  <a:lnTo>
                    <a:pt x="2300330" y="1709927"/>
                  </a:lnTo>
                  <a:lnTo>
                    <a:pt x="2208022" y="1671320"/>
                  </a:lnTo>
                  <a:close/>
                </a:path>
                <a:path w="6036309" h="2791460">
                  <a:moveTo>
                    <a:pt x="809214" y="2549493"/>
                  </a:moveTo>
                  <a:lnTo>
                    <a:pt x="794258" y="2561209"/>
                  </a:lnTo>
                  <a:lnTo>
                    <a:pt x="825754" y="2558669"/>
                  </a:lnTo>
                  <a:lnTo>
                    <a:pt x="809214" y="2549493"/>
                  </a:lnTo>
                  <a:close/>
                </a:path>
                <a:path w="6036309" h="2791460">
                  <a:moveTo>
                    <a:pt x="1412255" y="2086435"/>
                  </a:moveTo>
                  <a:lnTo>
                    <a:pt x="1402081" y="2087580"/>
                  </a:lnTo>
                  <a:lnTo>
                    <a:pt x="1392682" y="2092452"/>
                  </a:lnTo>
                  <a:lnTo>
                    <a:pt x="809214" y="2549493"/>
                  </a:lnTo>
                  <a:lnTo>
                    <a:pt x="825754" y="2558669"/>
                  </a:lnTo>
                  <a:lnTo>
                    <a:pt x="794258" y="2561209"/>
                  </a:lnTo>
                  <a:lnTo>
                    <a:pt x="886946" y="2561209"/>
                  </a:lnTo>
                  <a:lnTo>
                    <a:pt x="1407629" y="2153261"/>
                  </a:lnTo>
                  <a:lnTo>
                    <a:pt x="1389761" y="2134870"/>
                  </a:lnTo>
                  <a:lnTo>
                    <a:pt x="1469507" y="2134870"/>
                  </a:lnTo>
                  <a:lnTo>
                    <a:pt x="1430782" y="2094991"/>
                  </a:lnTo>
                  <a:lnTo>
                    <a:pt x="1422167" y="2088933"/>
                  </a:lnTo>
                  <a:lnTo>
                    <a:pt x="1412255" y="2086435"/>
                  </a:lnTo>
                  <a:close/>
                </a:path>
                <a:path w="6036309" h="2791460">
                  <a:moveTo>
                    <a:pt x="496062" y="2420620"/>
                  </a:moveTo>
                  <a:lnTo>
                    <a:pt x="464312" y="2423414"/>
                  </a:lnTo>
                  <a:lnTo>
                    <a:pt x="481053" y="2432708"/>
                  </a:lnTo>
                  <a:lnTo>
                    <a:pt x="496062" y="2420620"/>
                  </a:lnTo>
                  <a:close/>
                </a:path>
                <a:path w="6036309" h="2791460">
                  <a:moveTo>
                    <a:pt x="1648968" y="2399284"/>
                  </a:moveTo>
                  <a:lnTo>
                    <a:pt x="1650979" y="2403730"/>
                  </a:lnTo>
                  <a:lnTo>
                    <a:pt x="1654556" y="2407412"/>
                  </a:lnTo>
                  <a:lnTo>
                    <a:pt x="1648968" y="2399284"/>
                  </a:lnTo>
                  <a:close/>
                </a:path>
                <a:path w="6036309" h="2791460">
                  <a:moveTo>
                    <a:pt x="1711718" y="2399284"/>
                  </a:moveTo>
                  <a:lnTo>
                    <a:pt x="1648968" y="2399284"/>
                  </a:lnTo>
                  <a:lnTo>
                    <a:pt x="1654556" y="2407412"/>
                  </a:lnTo>
                  <a:lnTo>
                    <a:pt x="1715394" y="2407412"/>
                  </a:lnTo>
                  <a:lnTo>
                    <a:pt x="1711718" y="2399284"/>
                  </a:lnTo>
                  <a:close/>
                </a:path>
                <a:path w="6036309" h="2791460">
                  <a:moveTo>
                    <a:pt x="1469507" y="2134870"/>
                  </a:moveTo>
                  <a:lnTo>
                    <a:pt x="1389761" y="2134870"/>
                  </a:lnTo>
                  <a:lnTo>
                    <a:pt x="1427861" y="2137410"/>
                  </a:lnTo>
                  <a:lnTo>
                    <a:pt x="1407629" y="2153261"/>
                  </a:lnTo>
                  <a:lnTo>
                    <a:pt x="1650979" y="2403730"/>
                  </a:lnTo>
                  <a:lnTo>
                    <a:pt x="1648968" y="2399284"/>
                  </a:lnTo>
                  <a:lnTo>
                    <a:pt x="1711718" y="2399284"/>
                  </a:lnTo>
                  <a:lnTo>
                    <a:pt x="1701038" y="2375662"/>
                  </a:lnTo>
                  <a:lnTo>
                    <a:pt x="1699640" y="2372741"/>
                  </a:lnTo>
                  <a:lnTo>
                    <a:pt x="1697863" y="2369947"/>
                  </a:lnTo>
                  <a:lnTo>
                    <a:pt x="1695450" y="2367534"/>
                  </a:lnTo>
                  <a:lnTo>
                    <a:pt x="1469507" y="2134870"/>
                  </a:lnTo>
                  <a:close/>
                </a:path>
                <a:path w="6036309" h="2791460">
                  <a:moveTo>
                    <a:pt x="1389761" y="2134870"/>
                  </a:moveTo>
                  <a:lnTo>
                    <a:pt x="1407629" y="2153261"/>
                  </a:lnTo>
                  <a:lnTo>
                    <a:pt x="1427861" y="2137410"/>
                  </a:lnTo>
                  <a:lnTo>
                    <a:pt x="1389761" y="2134870"/>
                  </a:lnTo>
                  <a:close/>
                </a:path>
                <a:path w="6036309" h="2791460">
                  <a:moveTo>
                    <a:pt x="2300330" y="1709927"/>
                  </a:moveTo>
                  <a:lnTo>
                    <a:pt x="2231390" y="1709927"/>
                  </a:lnTo>
                  <a:lnTo>
                    <a:pt x="2221567" y="1738911"/>
                  </a:lnTo>
                  <a:lnTo>
                    <a:pt x="2695702" y="1937384"/>
                  </a:lnTo>
                  <a:lnTo>
                    <a:pt x="2704338" y="1937131"/>
                  </a:lnTo>
                  <a:lnTo>
                    <a:pt x="2730671" y="1900554"/>
                  </a:lnTo>
                  <a:lnTo>
                    <a:pt x="2671445" y="1900554"/>
                  </a:lnTo>
                  <a:lnTo>
                    <a:pt x="2679825" y="1868797"/>
                  </a:lnTo>
                  <a:lnTo>
                    <a:pt x="2300330" y="1709927"/>
                  </a:lnTo>
                  <a:close/>
                </a:path>
                <a:path w="6036309" h="2791460">
                  <a:moveTo>
                    <a:pt x="2679825" y="1868797"/>
                  </a:moveTo>
                  <a:lnTo>
                    <a:pt x="2671445" y="1900554"/>
                  </a:lnTo>
                  <a:lnTo>
                    <a:pt x="2710180" y="1881504"/>
                  </a:lnTo>
                  <a:lnTo>
                    <a:pt x="2679825" y="1868797"/>
                  </a:lnTo>
                  <a:close/>
                </a:path>
                <a:path w="6036309" h="2791460">
                  <a:moveTo>
                    <a:pt x="2939669" y="963549"/>
                  </a:moveTo>
                  <a:lnTo>
                    <a:pt x="2679825" y="1868797"/>
                  </a:lnTo>
                  <a:lnTo>
                    <a:pt x="2710180" y="1881504"/>
                  </a:lnTo>
                  <a:lnTo>
                    <a:pt x="2671445" y="1900554"/>
                  </a:lnTo>
                  <a:lnTo>
                    <a:pt x="2730671" y="1900554"/>
                  </a:lnTo>
                  <a:lnTo>
                    <a:pt x="2794153" y="1659985"/>
                  </a:lnTo>
                  <a:lnTo>
                    <a:pt x="2944659" y="1089444"/>
                  </a:lnTo>
                  <a:lnTo>
                    <a:pt x="2913761" y="1001649"/>
                  </a:lnTo>
                  <a:lnTo>
                    <a:pt x="2968371" y="999489"/>
                  </a:lnTo>
                  <a:lnTo>
                    <a:pt x="2973627" y="999489"/>
                  </a:lnTo>
                  <a:lnTo>
                    <a:pt x="2967736" y="982726"/>
                  </a:lnTo>
                  <a:lnTo>
                    <a:pt x="2963332" y="974621"/>
                  </a:lnTo>
                  <a:lnTo>
                    <a:pt x="2956798" y="968470"/>
                  </a:lnTo>
                  <a:lnTo>
                    <a:pt x="2948715" y="964652"/>
                  </a:lnTo>
                  <a:lnTo>
                    <a:pt x="2939669" y="963549"/>
                  </a:lnTo>
                  <a:close/>
                </a:path>
                <a:path w="6036309" h="2791460">
                  <a:moveTo>
                    <a:pt x="2231390" y="1709927"/>
                  </a:moveTo>
                  <a:lnTo>
                    <a:pt x="2193290" y="1727072"/>
                  </a:lnTo>
                  <a:lnTo>
                    <a:pt x="2221567" y="1738911"/>
                  </a:lnTo>
                  <a:lnTo>
                    <a:pt x="2231390" y="1709927"/>
                  </a:lnTo>
                  <a:close/>
                </a:path>
                <a:path w="6036309" h="2791460">
                  <a:moveTo>
                    <a:pt x="3132602" y="1158113"/>
                  </a:moveTo>
                  <a:lnTo>
                    <a:pt x="3115564" y="1158113"/>
                  </a:lnTo>
                  <a:lnTo>
                    <a:pt x="3092557" y="1201688"/>
                  </a:lnTo>
                  <a:lnTo>
                    <a:pt x="3376930" y="1650619"/>
                  </a:lnTo>
                  <a:lnTo>
                    <a:pt x="3401441" y="1663827"/>
                  </a:lnTo>
                  <a:lnTo>
                    <a:pt x="3408747" y="1662787"/>
                  </a:lnTo>
                  <a:lnTo>
                    <a:pt x="3415411" y="1659985"/>
                  </a:lnTo>
                  <a:lnTo>
                    <a:pt x="3421122" y="1655611"/>
                  </a:lnTo>
                  <a:lnTo>
                    <a:pt x="3425571" y="1649857"/>
                  </a:lnTo>
                  <a:lnTo>
                    <a:pt x="3442767" y="1620774"/>
                  </a:lnTo>
                  <a:lnTo>
                    <a:pt x="3376422" y="1620774"/>
                  </a:lnTo>
                  <a:lnTo>
                    <a:pt x="3400199" y="1580560"/>
                  </a:lnTo>
                  <a:lnTo>
                    <a:pt x="3132602" y="1158113"/>
                  </a:lnTo>
                  <a:close/>
                </a:path>
                <a:path w="6036309" h="2791460">
                  <a:moveTo>
                    <a:pt x="3400199" y="1580560"/>
                  </a:moveTo>
                  <a:lnTo>
                    <a:pt x="3376422" y="1620774"/>
                  </a:lnTo>
                  <a:lnTo>
                    <a:pt x="3425190" y="1620012"/>
                  </a:lnTo>
                  <a:lnTo>
                    <a:pt x="3400199" y="1580560"/>
                  </a:lnTo>
                  <a:close/>
                </a:path>
                <a:path w="6036309" h="2791460">
                  <a:moveTo>
                    <a:pt x="4043172" y="516763"/>
                  </a:moveTo>
                  <a:lnTo>
                    <a:pt x="3400199" y="1580560"/>
                  </a:lnTo>
                  <a:lnTo>
                    <a:pt x="3425190" y="1620012"/>
                  </a:lnTo>
                  <a:lnTo>
                    <a:pt x="3376422" y="1620774"/>
                  </a:lnTo>
                  <a:lnTo>
                    <a:pt x="3442767" y="1620774"/>
                  </a:lnTo>
                  <a:lnTo>
                    <a:pt x="4049475" y="594689"/>
                  </a:lnTo>
                  <a:lnTo>
                    <a:pt x="4023487" y="563499"/>
                  </a:lnTo>
                  <a:lnTo>
                    <a:pt x="4070096" y="559815"/>
                  </a:lnTo>
                  <a:lnTo>
                    <a:pt x="4094836" y="559815"/>
                  </a:lnTo>
                  <a:lnTo>
                    <a:pt x="4067429" y="526923"/>
                  </a:lnTo>
                  <a:lnTo>
                    <a:pt x="4062424" y="522227"/>
                  </a:lnTo>
                  <a:lnTo>
                    <a:pt x="4056538" y="518890"/>
                  </a:lnTo>
                  <a:lnTo>
                    <a:pt x="4050033" y="517028"/>
                  </a:lnTo>
                  <a:lnTo>
                    <a:pt x="4043172" y="516763"/>
                  </a:lnTo>
                  <a:close/>
                </a:path>
                <a:path w="6036309" h="2791460">
                  <a:moveTo>
                    <a:pt x="2973627" y="999489"/>
                  </a:moveTo>
                  <a:lnTo>
                    <a:pt x="2968371" y="999489"/>
                  </a:lnTo>
                  <a:lnTo>
                    <a:pt x="2944659" y="1089444"/>
                  </a:lnTo>
                  <a:lnTo>
                    <a:pt x="3005836" y="1263268"/>
                  </a:lnTo>
                  <a:lnTo>
                    <a:pt x="3030728" y="1282318"/>
                  </a:lnTo>
                  <a:lnTo>
                    <a:pt x="3039030" y="1281687"/>
                  </a:lnTo>
                  <a:lnTo>
                    <a:pt x="3046666" y="1278794"/>
                  </a:lnTo>
                  <a:lnTo>
                    <a:pt x="3053159" y="1273853"/>
                  </a:lnTo>
                  <a:lnTo>
                    <a:pt x="3058033" y="1267078"/>
                  </a:lnTo>
                  <a:lnTo>
                    <a:pt x="3070035" y="1244346"/>
                  </a:lnTo>
                  <a:lnTo>
                    <a:pt x="3059684" y="1244346"/>
                  </a:lnTo>
                  <a:lnTo>
                    <a:pt x="3007487" y="1240536"/>
                  </a:lnTo>
                  <a:lnTo>
                    <a:pt x="3038005" y="1182664"/>
                  </a:lnTo>
                  <a:lnTo>
                    <a:pt x="2973627" y="999489"/>
                  </a:lnTo>
                  <a:close/>
                </a:path>
                <a:path w="6036309" h="2791460">
                  <a:moveTo>
                    <a:pt x="3038005" y="1182664"/>
                  </a:moveTo>
                  <a:lnTo>
                    <a:pt x="3007487" y="1240536"/>
                  </a:lnTo>
                  <a:lnTo>
                    <a:pt x="3059684" y="1244346"/>
                  </a:lnTo>
                  <a:lnTo>
                    <a:pt x="3038005" y="1182664"/>
                  </a:lnTo>
                  <a:close/>
                </a:path>
                <a:path w="6036309" h="2791460">
                  <a:moveTo>
                    <a:pt x="3089148" y="1116202"/>
                  </a:moveTo>
                  <a:lnTo>
                    <a:pt x="3038005" y="1182664"/>
                  </a:lnTo>
                  <a:lnTo>
                    <a:pt x="3059684" y="1244346"/>
                  </a:lnTo>
                  <a:lnTo>
                    <a:pt x="3070035" y="1244346"/>
                  </a:lnTo>
                  <a:lnTo>
                    <a:pt x="3092557" y="1201688"/>
                  </a:lnTo>
                  <a:lnTo>
                    <a:pt x="3066161" y="1160017"/>
                  </a:lnTo>
                  <a:lnTo>
                    <a:pt x="3115564" y="1158113"/>
                  </a:lnTo>
                  <a:lnTo>
                    <a:pt x="3132602" y="1158113"/>
                  </a:lnTo>
                  <a:lnTo>
                    <a:pt x="3114421" y="1129411"/>
                  </a:lnTo>
                  <a:lnTo>
                    <a:pt x="3109614" y="1123703"/>
                  </a:lnTo>
                  <a:lnTo>
                    <a:pt x="3103594" y="1119473"/>
                  </a:lnTo>
                  <a:lnTo>
                    <a:pt x="3096668" y="1116909"/>
                  </a:lnTo>
                  <a:lnTo>
                    <a:pt x="3089148" y="1116202"/>
                  </a:lnTo>
                  <a:close/>
                </a:path>
                <a:path w="6036309" h="2791460">
                  <a:moveTo>
                    <a:pt x="3115564" y="1158113"/>
                  </a:moveTo>
                  <a:lnTo>
                    <a:pt x="3066161" y="1160017"/>
                  </a:lnTo>
                  <a:lnTo>
                    <a:pt x="3092557" y="1201688"/>
                  </a:lnTo>
                  <a:lnTo>
                    <a:pt x="3115564" y="1158113"/>
                  </a:lnTo>
                  <a:close/>
                </a:path>
                <a:path w="6036309" h="2791460">
                  <a:moveTo>
                    <a:pt x="2968371" y="999489"/>
                  </a:moveTo>
                  <a:lnTo>
                    <a:pt x="2913761" y="1001649"/>
                  </a:lnTo>
                  <a:lnTo>
                    <a:pt x="2944659" y="1089444"/>
                  </a:lnTo>
                  <a:lnTo>
                    <a:pt x="2968371" y="999489"/>
                  </a:lnTo>
                  <a:close/>
                </a:path>
                <a:path w="6036309" h="2791460">
                  <a:moveTo>
                    <a:pt x="4094836" y="559815"/>
                  </a:moveTo>
                  <a:lnTo>
                    <a:pt x="4070096" y="559815"/>
                  </a:lnTo>
                  <a:lnTo>
                    <a:pt x="4049475" y="594689"/>
                  </a:lnTo>
                  <a:lnTo>
                    <a:pt x="4196080" y="770636"/>
                  </a:lnTo>
                  <a:lnTo>
                    <a:pt x="4203313" y="776825"/>
                  </a:lnTo>
                  <a:lnTo>
                    <a:pt x="4211939" y="780240"/>
                  </a:lnTo>
                  <a:lnTo>
                    <a:pt x="4221208" y="780726"/>
                  </a:lnTo>
                  <a:lnTo>
                    <a:pt x="4230370" y="778128"/>
                  </a:lnTo>
                  <a:lnTo>
                    <a:pt x="4323419" y="734060"/>
                  </a:lnTo>
                  <a:lnTo>
                    <a:pt x="4240022" y="734060"/>
                  </a:lnTo>
                  <a:lnTo>
                    <a:pt x="4205859" y="726439"/>
                  </a:lnTo>
                  <a:lnTo>
                    <a:pt x="4225802" y="716994"/>
                  </a:lnTo>
                  <a:lnTo>
                    <a:pt x="4094836" y="559815"/>
                  </a:lnTo>
                  <a:close/>
                </a:path>
                <a:path w="6036309" h="2791460">
                  <a:moveTo>
                    <a:pt x="4225802" y="716994"/>
                  </a:moveTo>
                  <a:lnTo>
                    <a:pt x="4205859" y="726439"/>
                  </a:lnTo>
                  <a:lnTo>
                    <a:pt x="4240022" y="734060"/>
                  </a:lnTo>
                  <a:lnTo>
                    <a:pt x="4225802" y="716994"/>
                  </a:lnTo>
                  <a:close/>
                </a:path>
                <a:path w="6036309" h="2791460">
                  <a:moveTo>
                    <a:pt x="5112714" y="298765"/>
                  </a:moveTo>
                  <a:lnTo>
                    <a:pt x="5103368" y="301371"/>
                  </a:lnTo>
                  <a:lnTo>
                    <a:pt x="4225802" y="716994"/>
                  </a:lnTo>
                  <a:lnTo>
                    <a:pt x="4240022" y="734060"/>
                  </a:lnTo>
                  <a:lnTo>
                    <a:pt x="4323419" y="734060"/>
                  </a:lnTo>
                  <a:lnTo>
                    <a:pt x="5107343" y="362785"/>
                  </a:lnTo>
                  <a:lnTo>
                    <a:pt x="5093208" y="344931"/>
                  </a:lnTo>
                  <a:lnTo>
                    <a:pt x="5166092" y="344931"/>
                  </a:lnTo>
                  <a:lnTo>
                    <a:pt x="5138039" y="309499"/>
                  </a:lnTo>
                  <a:lnTo>
                    <a:pt x="5130835" y="303031"/>
                  </a:lnTo>
                  <a:lnTo>
                    <a:pt x="5122132" y="299386"/>
                  </a:lnTo>
                  <a:lnTo>
                    <a:pt x="5112714" y="298765"/>
                  </a:lnTo>
                  <a:close/>
                </a:path>
                <a:path w="6036309" h="2791460">
                  <a:moveTo>
                    <a:pt x="5166092" y="344931"/>
                  </a:moveTo>
                  <a:lnTo>
                    <a:pt x="5093208" y="344931"/>
                  </a:lnTo>
                  <a:lnTo>
                    <a:pt x="5127879" y="353060"/>
                  </a:lnTo>
                  <a:lnTo>
                    <a:pt x="5107343" y="362785"/>
                  </a:lnTo>
                  <a:lnTo>
                    <a:pt x="5300345" y="606551"/>
                  </a:lnTo>
                  <a:lnTo>
                    <a:pt x="5306244" y="612193"/>
                  </a:lnTo>
                  <a:lnTo>
                    <a:pt x="5313346" y="615870"/>
                  </a:lnTo>
                  <a:lnTo>
                    <a:pt x="5321186" y="617428"/>
                  </a:lnTo>
                  <a:lnTo>
                    <a:pt x="5329301" y="616712"/>
                  </a:lnTo>
                  <a:lnTo>
                    <a:pt x="5353380" y="582802"/>
                  </a:lnTo>
                  <a:lnTo>
                    <a:pt x="5294884" y="582802"/>
                  </a:lnTo>
                  <a:lnTo>
                    <a:pt x="5307701" y="523788"/>
                  </a:lnTo>
                  <a:lnTo>
                    <a:pt x="5166092" y="344931"/>
                  </a:lnTo>
                  <a:close/>
                </a:path>
                <a:path w="6036309" h="2791460">
                  <a:moveTo>
                    <a:pt x="4070096" y="559815"/>
                  </a:moveTo>
                  <a:lnTo>
                    <a:pt x="4023487" y="563499"/>
                  </a:lnTo>
                  <a:lnTo>
                    <a:pt x="4049475" y="594689"/>
                  </a:lnTo>
                  <a:lnTo>
                    <a:pt x="4070096" y="559815"/>
                  </a:lnTo>
                  <a:close/>
                </a:path>
                <a:path w="6036309" h="2791460">
                  <a:moveTo>
                    <a:pt x="5307701" y="523788"/>
                  </a:moveTo>
                  <a:lnTo>
                    <a:pt x="5294884" y="582802"/>
                  </a:lnTo>
                  <a:lnTo>
                    <a:pt x="5345176" y="571118"/>
                  </a:lnTo>
                  <a:lnTo>
                    <a:pt x="5307701" y="523788"/>
                  </a:lnTo>
                  <a:close/>
                </a:path>
                <a:path w="6036309" h="2791460">
                  <a:moveTo>
                    <a:pt x="5399405" y="189864"/>
                  </a:moveTo>
                  <a:lnTo>
                    <a:pt x="5307701" y="523788"/>
                  </a:lnTo>
                  <a:lnTo>
                    <a:pt x="5345176" y="571118"/>
                  </a:lnTo>
                  <a:lnTo>
                    <a:pt x="5294884" y="582802"/>
                  </a:lnTo>
                  <a:lnTo>
                    <a:pt x="5353380" y="582802"/>
                  </a:lnTo>
                  <a:lnTo>
                    <a:pt x="5414531" y="300810"/>
                  </a:lnTo>
                  <a:lnTo>
                    <a:pt x="5377942" y="231521"/>
                  </a:lnTo>
                  <a:lnTo>
                    <a:pt x="5431155" y="224154"/>
                  </a:lnTo>
                  <a:lnTo>
                    <a:pt x="5438681" y="224154"/>
                  </a:lnTo>
                  <a:lnTo>
                    <a:pt x="5428488" y="204850"/>
                  </a:lnTo>
                  <a:lnTo>
                    <a:pt x="5423265" y="197776"/>
                  </a:lnTo>
                  <a:lnTo>
                    <a:pt x="5416327" y="192738"/>
                  </a:lnTo>
                  <a:lnTo>
                    <a:pt x="5408199" y="190009"/>
                  </a:lnTo>
                  <a:lnTo>
                    <a:pt x="5399405" y="189864"/>
                  </a:lnTo>
                  <a:close/>
                </a:path>
                <a:path w="6036309" h="2791460">
                  <a:moveTo>
                    <a:pt x="5438681" y="224154"/>
                  </a:moveTo>
                  <a:lnTo>
                    <a:pt x="5431155" y="224154"/>
                  </a:lnTo>
                  <a:lnTo>
                    <a:pt x="5414531" y="300810"/>
                  </a:lnTo>
                  <a:lnTo>
                    <a:pt x="5504561" y="471297"/>
                  </a:lnTo>
                  <a:lnTo>
                    <a:pt x="5508625" y="479043"/>
                  </a:lnTo>
                  <a:lnTo>
                    <a:pt x="5515991" y="484377"/>
                  </a:lnTo>
                  <a:lnTo>
                    <a:pt x="5524373" y="486028"/>
                  </a:lnTo>
                  <a:lnTo>
                    <a:pt x="5530784" y="486538"/>
                  </a:lnTo>
                  <a:lnTo>
                    <a:pt x="5537088" y="485632"/>
                  </a:lnTo>
                  <a:lnTo>
                    <a:pt x="5543036" y="483367"/>
                  </a:lnTo>
                  <a:lnTo>
                    <a:pt x="5548376" y="479805"/>
                  </a:lnTo>
                  <a:lnTo>
                    <a:pt x="5589879" y="444626"/>
                  </a:lnTo>
                  <a:lnTo>
                    <a:pt x="5555107" y="444626"/>
                  </a:lnTo>
                  <a:lnTo>
                    <a:pt x="5511419" y="436244"/>
                  </a:lnTo>
                  <a:lnTo>
                    <a:pt x="5538543" y="413261"/>
                  </a:lnTo>
                  <a:lnTo>
                    <a:pt x="5438681" y="224154"/>
                  </a:lnTo>
                  <a:close/>
                </a:path>
                <a:path w="6036309" h="2791460">
                  <a:moveTo>
                    <a:pt x="5538543" y="413261"/>
                  </a:moveTo>
                  <a:lnTo>
                    <a:pt x="5511419" y="436244"/>
                  </a:lnTo>
                  <a:lnTo>
                    <a:pt x="5555107" y="444626"/>
                  </a:lnTo>
                  <a:lnTo>
                    <a:pt x="5538543" y="413261"/>
                  </a:lnTo>
                  <a:close/>
                </a:path>
                <a:path w="6036309" h="2791460">
                  <a:moveTo>
                    <a:pt x="5958669" y="82641"/>
                  </a:moveTo>
                  <a:lnTo>
                    <a:pt x="5904663" y="98684"/>
                  </a:lnTo>
                  <a:lnTo>
                    <a:pt x="5884926" y="119761"/>
                  </a:lnTo>
                  <a:lnTo>
                    <a:pt x="5538543" y="413261"/>
                  </a:lnTo>
                  <a:lnTo>
                    <a:pt x="5555107" y="444626"/>
                  </a:lnTo>
                  <a:lnTo>
                    <a:pt x="5589879" y="444626"/>
                  </a:lnTo>
                  <a:lnTo>
                    <a:pt x="5921756" y="163322"/>
                  </a:lnTo>
                  <a:lnTo>
                    <a:pt x="5946048" y="137558"/>
                  </a:lnTo>
                  <a:lnTo>
                    <a:pt x="5958669" y="82641"/>
                  </a:lnTo>
                  <a:close/>
                </a:path>
                <a:path w="6036309" h="2791460">
                  <a:moveTo>
                    <a:pt x="5093208" y="344931"/>
                  </a:moveTo>
                  <a:lnTo>
                    <a:pt x="5107343" y="362785"/>
                  </a:lnTo>
                  <a:lnTo>
                    <a:pt x="5127879" y="353060"/>
                  </a:lnTo>
                  <a:lnTo>
                    <a:pt x="5093208" y="344931"/>
                  </a:lnTo>
                  <a:close/>
                </a:path>
                <a:path w="6036309" h="2791460">
                  <a:moveTo>
                    <a:pt x="5431155" y="224154"/>
                  </a:moveTo>
                  <a:lnTo>
                    <a:pt x="5377942" y="231521"/>
                  </a:lnTo>
                  <a:lnTo>
                    <a:pt x="5414531" y="300810"/>
                  </a:lnTo>
                  <a:lnTo>
                    <a:pt x="5431155" y="224154"/>
                  </a:lnTo>
                  <a:close/>
                </a:path>
                <a:path w="6036309" h="2791460">
                  <a:moveTo>
                    <a:pt x="6031283" y="21843"/>
                  </a:moveTo>
                  <a:lnTo>
                    <a:pt x="5976620" y="21843"/>
                  </a:lnTo>
                  <a:lnTo>
                    <a:pt x="6018276" y="60960"/>
                  </a:lnTo>
                  <a:lnTo>
                    <a:pt x="5946048" y="137558"/>
                  </a:lnTo>
                  <a:lnTo>
                    <a:pt x="5925185" y="228346"/>
                  </a:lnTo>
                  <a:lnTo>
                    <a:pt x="5924857" y="239686"/>
                  </a:lnTo>
                  <a:lnTo>
                    <a:pt x="5928756" y="249920"/>
                  </a:lnTo>
                  <a:lnTo>
                    <a:pt x="5936204" y="257938"/>
                  </a:lnTo>
                  <a:lnTo>
                    <a:pt x="5946521" y="262636"/>
                  </a:lnTo>
                  <a:lnTo>
                    <a:pt x="5957915" y="262943"/>
                  </a:lnTo>
                  <a:lnTo>
                    <a:pt x="5968142" y="259000"/>
                  </a:lnTo>
                  <a:lnTo>
                    <a:pt x="5976131" y="251509"/>
                  </a:lnTo>
                  <a:lnTo>
                    <a:pt x="5980811" y="241173"/>
                  </a:lnTo>
                  <a:lnTo>
                    <a:pt x="6031283" y="21843"/>
                  </a:lnTo>
                  <a:close/>
                </a:path>
                <a:path w="6036309" h="2791460">
                  <a:moveTo>
                    <a:pt x="5990550" y="34925"/>
                  </a:moveTo>
                  <a:lnTo>
                    <a:pt x="5969635" y="34925"/>
                  </a:lnTo>
                  <a:lnTo>
                    <a:pt x="6005576" y="68706"/>
                  </a:lnTo>
                  <a:lnTo>
                    <a:pt x="5958669" y="82641"/>
                  </a:lnTo>
                  <a:lnTo>
                    <a:pt x="5946048" y="137558"/>
                  </a:lnTo>
                  <a:lnTo>
                    <a:pt x="6018276" y="60960"/>
                  </a:lnTo>
                  <a:lnTo>
                    <a:pt x="5990550" y="34925"/>
                  </a:lnTo>
                  <a:close/>
                </a:path>
                <a:path w="6036309" h="2791460">
                  <a:moveTo>
                    <a:pt x="6036310" y="0"/>
                  </a:moveTo>
                  <a:lnTo>
                    <a:pt x="5799074" y="70485"/>
                  </a:lnTo>
                  <a:lnTo>
                    <a:pt x="5789056" y="75771"/>
                  </a:lnTo>
                  <a:lnTo>
                    <a:pt x="5782087" y="84200"/>
                  </a:lnTo>
                  <a:lnTo>
                    <a:pt x="5778785" y="94630"/>
                  </a:lnTo>
                  <a:lnTo>
                    <a:pt x="5779770" y="105917"/>
                  </a:lnTo>
                  <a:lnTo>
                    <a:pt x="5785129" y="116006"/>
                  </a:lnTo>
                  <a:lnTo>
                    <a:pt x="5793597" y="122999"/>
                  </a:lnTo>
                  <a:lnTo>
                    <a:pt x="5804040" y="126277"/>
                  </a:lnTo>
                  <a:lnTo>
                    <a:pt x="5815330" y="125222"/>
                  </a:lnTo>
                  <a:lnTo>
                    <a:pt x="5904663" y="98684"/>
                  </a:lnTo>
                  <a:lnTo>
                    <a:pt x="5976620" y="21843"/>
                  </a:lnTo>
                  <a:lnTo>
                    <a:pt x="6031283" y="21843"/>
                  </a:lnTo>
                  <a:lnTo>
                    <a:pt x="6036310" y="0"/>
                  </a:lnTo>
                  <a:close/>
                </a:path>
                <a:path w="6036309" h="2791460">
                  <a:moveTo>
                    <a:pt x="5976620" y="21843"/>
                  </a:moveTo>
                  <a:lnTo>
                    <a:pt x="5904663" y="98684"/>
                  </a:lnTo>
                  <a:lnTo>
                    <a:pt x="5958669" y="82641"/>
                  </a:lnTo>
                  <a:lnTo>
                    <a:pt x="5969635" y="34925"/>
                  </a:lnTo>
                  <a:lnTo>
                    <a:pt x="5990550" y="34925"/>
                  </a:lnTo>
                  <a:lnTo>
                    <a:pt x="5976620" y="21843"/>
                  </a:lnTo>
                  <a:close/>
                </a:path>
                <a:path w="6036309" h="2791460">
                  <a:moveTo>
                    <a:pt x="5969635" y="34925"/>
                  </a:moveTo>
                  <a:lnTo>
                    <a:pt x="5958669" y="82641"/>
                  </a:lnTo>
                  <a:lnTo>
                    <a:pt x="6005576" y="68706"/>
                  </a:lnTo>
                  <a:lnTo>
                    <a:pt x="5969635" y="34925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03782" y="2430907"/>
              <a:ext cx="6074410" cy="2078989"/>
            </a:xfrm>
            <a:custGeom>
              <a:avLst/>
              <a:gdLst/>
              <a:ahLst/>
              <a:cxnLst/>
              <a:rect l="l" t="t" r="r" b="b"/>
              <a:pathLst>
                <a:path w="6074409" h="2078989">
                  <a:moveTo>
                    <a:pt x="5757418" y="1958466"/>
                  </a:moveTo>
                  <a:lnTo>
                    <a:pt x="5742336" y="1959459"/>
                  </a:lnTo>
                  <a:lnTo>
                    <a:pt x="5729255" y="1965928"/>
                  </a:lnTo>
                  <a:lnTo>
                    <a:pt x="5719556" y="1976826"/>
                  </a:lnTo>
                  <a:lnTo>
                    <a:pt x="5714619" y="1991105"/>
                  </a:lnTo>
                  <a:lnTo>
                    <a:pt x="5715537" y="2006187"/>
                  </a:lnTo>
                  <a:lnTo>
                    <a:pt x="5721969" y="2019268"/>
                  </a:lnTo>
                  <a:lnTo>
                    <a:pt x="5732853" y="2028967"/>
                  </a:lnTo>
                  <a:lnTo>
                    <a:pt x="5747131" y="2033904"/>
                  </a:lnTo>
                  <a:lnTo>
                    <a:pt x="6074156" y="2078481"/>
                  </a:lnTo>
                  <a:lnTo>
                    <a:pt x="6067519" y="2061844"/>
                  </a:lnTo>
                  <a:lnTo>
                    <a:pt x="5991098" y="2061844"/>
                  </a:lnTo>
                  <a:lnTo>
                    <a:pt x="5920053" y="2006187"/>
                  </a:lnTo>
                  <a:lnTo>
                    <a:pt x="5867434" y="1973437"/>
                  </a:lnTo>
                  <a:lnTo>
                    <a:pt x="5757418" y="1958466"/>
                  </a:lnTo>
                  <a:close/>
                </a:path>
                <a:path w="6074409" h="2078989">
                  <a:moveTo>
                    <a:pt x="5867434" y="1973437"/>
                  </a:moveTo>
                  <a:lnTo>
                    <a:pt x="5920105" y="2006218"/>
                  </a:lnTo>
                  <a:lnTo>
                    <a:pt x="5991098" y="2061844"/>
                  </a:lnTo>
                  <a:lnTo>
                    <a:pt x="6003508" y="2045969"/>
                  </a:lnTo>
                  <a:lnTo>
                    <a:pt x="5979160" y="2045969"/>
                  </a:lnTo>
                  <a:lnTo>
                    <a:pt x="5954974" y="1985350"/>
                  </a:lnTo>
                  <a:lnTo>
                    <a:pt x="5867434" y="1973437"/>
                  </a:lnTo>
                  <a:close/>
                </a:path>
                <a:path w="6074409" h="2078989">
                  <a:moveTo>
                    <a:pt x="5917332" y="1747936"/>
                  </a:moveTo>
                  <a:lnTo>
                    <a:pt x="5902452" y="1750694"/>
                  </a:lnTo>
                  <a:lnTo>
                    <a:pt x="5889777" y="1758951"/>
                  </a:lnTo>
                  <a:lnTo>
                    <a:pt x="5881544" y="1771030"/>
                  </a:lnTo>
                  <a:lnTo>
                    <a:pt x="5878431" y="1785324"/>
                  </a:lnTo>
                  <a:lnTo>
                    <a:pt x="5881116" y="1800224"/>
                  </a:lnTo>
                  <a:lnTo>
                    <a:pt x="5929899" y="1922498"/>
                  </a:lnTo>
                  <a:lnTo>
                    <a:pt x="5960364" y="1941448"/>
                  </a:lnTo>
                  <a:lnTo>
                    <a:pt x="6037961" y="2001900"/>
                  </a:lnTo>
                  <a:lnTo>
                    <a:pt x="5991098" y="2061844"/>
                  </a:lnTo>
                  <a:lnTo>
                    <a:pt x="6067519" y="2061844"/>
                  </a:lnTo>
                  <a:lnTo>
                    <a:pt x="5951855" y="1771903"/>
                  </a:lnTo>
                  <a:lnTo>
                    <a:pt x="5943617" y="1759231"/>
                  </a:lnTo>
                  <a:lnTo>
                    <a:pt x="5931582" y="1751012"/>
                  </a:lnTo>
                  <a:lnTo>
                    <a:pt x="5917332" y="1747936"/>
                  </a:lnTo>
                  <a:close/>
                </a:path>
                <a:path w="6074409" h="2078989">
                  <a:moveTo>
                    <a:pt x="5954974" y="1985350"/>
                  </a:moveTo>
                  <a:lnTo>
                    <a:pt x="5979160" y="2045969"/>
                  </a:lnTo>
                  <a:lnTo>
                    <a:pt x="6019673" y="1994153"/>
                  </a:lnTo>
                  <a:lnTo>
                    <a:pt x="5954974" y="1985350"/>
                  </a:lnTo>
                  <a:close/>
                </a:path>
                <a:path w="6074409" h="2078989">
                  <a:moveTo>
                    <a:pt x="5929899" y="1922498"/>
                  </a:moveTo>
                  <a:lnTo>
                    <a:pt x="5954974" y="1985350"/>
                  </a:lnTo>
                  <a:lnTo>
                    <a:pt x="6019673" y="1994153"/>
                  </a:lnTo>
                  <a:lnTo>
                    <a:pt x="5979160" y="2045969"/>
                  </a:lnTo>
                  <a:lnTo>
                    <a:pt x="6003508" y="2045969"/>
                  </a:lnTo>
                  <a:lnTo>
                    <a:pt x="6037961" y="2001900"/>
                  </a:lnTo>
                  <a:lnTo>
                    <a:pt x="5960364" y="1941448"/>
                  </a:lnTo>
                  <a:lnTo>
                    <a:pt x="5929899" y="1922498"/>
                  </a:lnTo>
                  <a:close/>
                </a:path>
                <a:path w="6074409" h="2078989">
                  <a:moveTo>
                    <a:pt x="5672489" y="1762378"/>
                  </a:moveTo>
                  <a:lnTo>
                    <a:pt x="5595493" y="1762378"/>
                  </a:lnTo>
                  <a:lnTo>
                    <a:pt x="5574740" y="1791271"/>
                  </a:lnTo>
                  <a:lnTo>
                    <a:pt x="5867434" y="1973437"/>
                  </a:lnTo>
                  <a:lnTo>
                    <a:pt x="5954974" y="1985350"/>
                  </a:lnTo>
                  <a:lnTo>
                    <a:pt x="5929899" y="1922498"/>
                  </a:lnTo>
                  <a:lnTo>
                    <a:pt x="5672489" y="1762378"/>
                  </a:lnTo>
                  <a:close/>
                </a:path>
                <a:path w="6074409" h="2078989">
                  <a:moveTo>
                    <a:pt x="5399189" y="1654174"/>
                  </a:moveTo>
                  <a:lnTo>
                    <a:pt x="5319776" y="1654174"/>
                  </a:lnTo>
                  <a:lnTo>
                    <a:pt x="5382133" y="1671319"/>
                  </a:lnTo>
                  <a:lnTo>
                    <a:pt x="5337157" y="1713033"/>
                  </a:lnTo>
                  <a:lnTo>
                    <a:pt x="5400675" y="1928113"/>
                  </a:lnTo>
                  <a:lnTo>
                    <a:pt x="5430901" y="1954783"/>
                  </a:lnTo>
                  <a:lnTo>
                    <a:pt x="5441592" y="1955081"/>
                  </a:lnTo>
                  <a:lnTo>
                    <a:pt x="5451760" y="1952497"/>
                  </a:lnTo>
                  <a:lnTo>
                    <a:pt x="5460833" y="1947247"/>
                  </a:lnTo>
                  <a:lnTo>
                    <a:pt x="5468239" y="1939543"/>
                  </a:lnTo>
                  <a:lnTo>
                    <a:pt x="5492047" y="1906396"/>
                  </a:lnTo>
                  <a:lnTo>
                    <a:pt x="5473827" y="1906396"/>
                  </a:lnTo>
                  <a:lnTo>
                    <a:pt x="5406263" y="1894966"/>
                  </a:lnTo>
                  <a:lnTo>
                    <a:pt x="5451731" y="1831728"/>
                  </a:lnTo>
                  <a:lnTo>
                    <a:pt x="5399189" y="1654174"/>
                  </a:lnTo>
                  <a:close/>
                </a:path>
                <a:path w="6074409" h="2078989">
                  <a:moveTo>
                    <a:pt x="5451731" y="1831728"/>
                  </a:moveTo>
                  <a:lnTo>
                    <a:pt x="5406263" y="1894966"/>
                  </a:lnTo>
                  <a:lnTo>
                    <a:pt x="5473827" y="1906396"/>
                  </a:lnTo>
                  <a:lnTo>
                    <a:pt x="5451731" y="1831728"/>
                  </a:lnTo>
                  <a:close/>
                </a:path>
                <a:path w="6074409" h="2078989">
                  <a:moveTo>
                    <a:pt x="5571184" y="1702550"/>
                  </a:moveTo>
                  <a:lnTo>
                    <a:pt x="5557170" y="1702688"/>
                  </a:lnTo>
                  <a:lnTo>
                    <a:pt x="5544157" y="1707876"/>
                  </a:lnTo>
                  <a:lnTo>
                    <a:pt x="5533644" y="1717801"/>
                  </a:lnTo>
                  <a:lnTo>
                    <a:pt x="5451731" y="1831728"/>
                  </a:lnTo>
                  <a:lnTo>
                    <a:pt x="5473827" y="1906396"/>
                  </a:lnTo>
                  <a:lnTo>
                    <a:pt x="5492047" y="1906396"/>
                  </a:lnTo>
                  <a:lnTo>
                    <a:pt x="5574740" y="1791271"/>
                  </a:lnTo>
                  <a:lnTo>
                    <a:pt x="5544439" y="1772411"/>
                  </a:lnTo>
                  <a:lnTo>
                    <a:pt x="5595493" y="1762378"/>
                  </a:lnTo>
                  <a:lnTo>
                    <a:pt x="5672489" y="1762378"/>
                  </a:lnTo>
                  <a:lnTo>
                    <a:pt x="5584698" y="1707768"/>
                  </a:lnTo>
                  <a:lnTo>
                    <a:pt x="5571184" y="1702550"/>
                  </a:lnTo>
                  <a:close/>
                </a:path>
                <a:path w="6074409" h="2078989">
                  <a:moveTo>
                    <a:pt x="4442907" y="1551177"/>
                  </a:moveTo>
                  <a:lnTo>
                    <a:pt x="4270121" y="1551177"/>
                  </a:lnTo>
                  <a:lnTo>
                    <a:pt x="4253357" y="1565956"/>
                  </a:lnTo>
                  <a:lnTo>
                    <a:pt x="5135372" y="1872614"/>
                  </a:lnTo>
                  <a:lnTo>
                    <a:pt x="5145543" y="1874686"/>
                  </a:lnTo>
                  <a:lnTo>
                    <a:pt x="5155692" y="1873948"/>
                  </a:lnTo>
                  <a:lnTo>
                    <a:pt x="5165268" y="1870543"/>
                  </a:lnTo>
                  <a:lnTo>
                    <a:pt x="5173726" y="1864613"/>
                  </a:lnTo>
                  <a:lnTo>
                    <a:pt x="5233975" y="1808733"/>
                  </a:lnTo>
                  <a:lnTo>
                    <a:pt x="5121909" y="1808733"/>
                  </a:lnTo>
                  <a:lnTo>
                    <a:pt x="5138678" y="1793181"/>
                  </a:lnTo>
                  <a:lnTo>
                    <a:pt x="4442907" y="1551177"/>
                  </a:lnTo>
                  <a:close/>
                </a:path>
                <a:path w="6074409" h="2078989">
                  <a:moveTo>
                    <a:pt x="5138678" y="1793181"/>
                  </a:moveTo>
                  <a:lnTo>
                    <a:pt x="5121909" y="1808733"/>
                  </a:lnTo>
                  <a:lnTo>
                    <a:pt x="5160391" y="1800732"/>
                  </a:lnTo>
                  <a:lnTo>
                    <a:pt x="5138678" y="1793181"/>
                  </a:lnTo>
                  <a:close/>
                </a:path>
                <a:path w="6074409" h="2078989">
                  <a:moveTo>
                    <a:pt x="5356766" y="1605295"/>
                  </a:moveTo>
                  <a:lnTo>
                    <a:pt x="5347255" y="1606391"/>
                  </a:lnTo>
                  <a:lnTo>
                    <a:pt x="5338292" y="1609820"/>
                  </a:lnTo>
                  <a:lnTo>
                    <a:pt x="5330317" y="1615439"/>
                  </a:lnTo>
                  <a:lnTo>
                    <a:pt x="5138678" y="1793181"/>
                  </a:lnTo>
                  <a:lnTo>
                    <a:pt x="5160391" y="1800732"/>
                  </a:lnTo>
                  <a:lnTo>
                    <a:pt x="5121909" y="1808733"/>
                  </a:lnTo>
                  <a:lnTo>
                    <a:pt x="5233975" y="1808733"/>
                  </a:lnTo>
                  <a:lnTo>
                    <a:pt x="5337157" y="1713033"/>
                  </a:lnTo>
                  <a:lnTo>
                    <a:pt x="5319776" y="1654174"/>
                  </a:lnTo>
                  <a:lnTo>
                    <a:pt x="5399189" y="1654174"/>
                  </a:lnTo>
                  <a:lnTo>
                    <a:pt x="5382974" y="1616202"/>
                  </a:lnTo>
                  <a:lnTo>
                    <a:pt x="5366385" y="1606676"/>
                  </a:lnTo>
                  <a:lnTo>
                    <a:pt x="5356766" y="1605295"/>
                  </a:lnTo>
                  <a:close/>
                </a:path>
                <a:path w="6074409" h="2078989">
                  <a:moveTo>
                    <a:pt x="5595493" y="1762378"/>
                  </a:moveTo>
                  <a:lnTo>
                    <a:pt x="5544439" y="1772411"/>
                  </a:lnTo>
                  <a:lnTo>
                    <a:pt x="5574740" y="1791271"/>
                  </a:lnTo>
                  <a:lnTo>
                    <a:pt x="5595493" y="1762378"/>
                  </a:lnTo>
                  <a:close/>
                </a:path>
                <a:path w="6074409" h="2078989">
                  <a:moveTo>
                    <a:pt x="3491058" y="894206"/>
                  </a:moveTo>
                  <a:lnTo>
                    <a:pt x="3393185" y="894206"/>
                  </a:lnTo>
                  <a:lnTo>
                    <a:pt x="3451732" y="895222"/>
                  </a:lnTo>
                  <a:lnTo>
                    <a:pt x="3421870" y="929842"/>
                  </a:lnTo>
                  <a:lnTo>
                    <a:pt x="4041521" y="1699640"/>
                  </a:lnTo>
                  <a:lnTo>
                    <a:pt x="4067937" y="1713610"/>
                  </a:lnTo>
                  <a:lnTo>
                    <a:pt x="4075614" y="1713501"/>
                  </a:lnTo>
                  <a:lnTo>
                    <a:pt x="4083065" y="1711880"/>
                  </a:lnTo>
                  <a:lnTo>
                    <a:pt x="4090064" y="1708806"/>
                  </a:lnTo>
                  <a:lnTo>
                    <a:pt x="4096384" y="1704339"/>
                  </a:lnTo>
                  <a:lnTo>
                    <a:pt x="4156025" y="1651761"/>
                  </a:lnTo>
                  <a:lnTo>
                    <a:pt x="4100829" y="1651761"/>
                  </a:lnTo>
                  <a:lnTo>
                    <a:pt x="4045966" y="1647062"/>
                  </a:lnTo>
                  <a:lnTo>
                    <a:pt x="4075855" y="1620734"/>
                  </a:lnTo>
                  <a:lnTo>
                    <a:pt x="3491058" y="894206"/>
                  </a:lnTo>
                  <a:close/>
                </a:path>
                <a:path w="6074409" h="2078989">
                  <a:moveTo>
                    <a:pt x="5319776" y="1654174"/>
                  </a:moveTo>
                  <a:lnTo>
                    <a:pt x="5337157" y="1713033"/>
                  </a:lnTo>
                  <a:lnTo>
                    <a:pt x="5382133" y="1671319"/>
                  </a:lnTo>
                  <a:lnTo>
                    <a:pt x="5319776" y="1654174"/>
                  </a:lnTo>
                  <a:close/>
                </a:path>
                <a:path w="6074409" h="2078989">
                  <a:moveTo>
                    <a:pt x="4075855" y="1620734"/>
                  </a:moveTo>
                  <a:lnTo>
                    <a:pt x="4045966" y="1647062"/>
                  </a:lnTo>
                  <a:lnTo>
                    <a:pt x="4100829" y="1651761"/>
                  </a:lnTo>
                  <a:lnTo>
                    <a:pt x="4075855" y="1620734"/>
                  </a:lnTo>
                  <a:close/>
                </a:path>
                <a:path w="6074409" h="2078989">
                  <a:moveTo>
                    <a:pt x="4247509" y="1484616"/>
                  </a:moveTo>
                  <a:lnTo>
                    <a:pt x="4237561" y="1485249"/>
                  </a:lnTo>
                  <a:lnTo>
                    <a:pt x="4228113" y="1488430"/>
                  </a:lnTo>
                  <a:lnTo>
                    <a:pt x="4219702" y="1494027"/>
                  </a:lnTo>
                  <a:lnTo>
                    <a:pt x="4075855" y="1620734"/>
                  </a:lnTo>
                  <a:lnTo>
                    <a:pt x="4100829" y="1651761"/>
                  </a:lnTo>
                  <a:lnTo>
                    <a:pt x="4156025" y="1651761"/>
                  </a:lnTo>
                  <a:lnTo>
                    <a:pt x="4253357" y="1565956"/>
                  </a:lnTo>
                  <a:lnTo>
                    <a:pt x="4232402" y="1558670"/>
                  </a:lnTo>
                  <a:lnTo>
                    <a:pt x="4270121" y="1551177"/>
                  </a:lnTo>
                  <a:lnTo>
                    <a:pt x="4442907" y="1551177"/>
                  </a:lnTo>
                  <a:lnTo>
                    <a:pt x="4257421" y="1486661"/>
                  </a:lnTo>
                  <a:lnTo>
                    <a:pt x="4247509" y="1484616"/>
                  </a:lnTo>
                  <a:close/>
                </a:path>
                <a:path w="6074409" h="2078989">
                  <a:moveTo>
                    <a:pt x="4270121" y="1551177"/>
                  </a:moveTo>
                  <a:lnTo>
                    <a:pt x="4232402" y="1558670"/>
                  </a:lnTo>
                  <a:lnTo>
                    <a:pt x="4253357" y="1565956"/>
                  </a:lnTo>
                  <a:lnTo>
                    <a:pt x="4270121" y="1551177"/>
                  </a:lnTo>
                  <a:close/>
                </a:path>
                <a:path w="6074409" h="2078989">
                  <a:moveTo>
                    <a:pt x="2761860" y="681863"/>
                  </a:moveTo>
                  <a:lnTo>
                    <a:pt x="2680843" y="681863"/>
                  </a:lnTo>
                  <a:lnTo>
                    <a:pt x="2727960" y="705357"/>
                  </a:lnTo>
                  <a:lnTo>
                    <a:pt x="2693133" y="716072"/>
                  </a:lnTo>
                  <a:lnTo>
                    <a:pt x="2923921" y="1358391"/>
                  </a:lnTo>
                  <a:lnTo>
                    <a:pt x="2957830" y="1383537"/>
                  </a:lnTo>
                  <a:lnTo>
                    <a:pt x="2969059" y="1382432"/>
                  </a:lnTo>
                  <a:lnTo>
                    <a:pt x="2979277" y="1378219"/>
                  </a:lnTo>
                  <a:lnTo>
                    <a:pt x="2987851" y="1371268"/>
                  </a:lnTo>
                  <a:lnTo>
                    <a:pt x="2994152" y="1361947"/>
                  </a:lnTo>
                  <a:lnTo>
                    <a:pt x="3008222" y="1332610"/>
                  </a:lnTo>
                  <a:lnTo>
                    <a:pt x="2995676" y="1332610"/>
                  </a:lnTo>
                  <a:lnTo>
                    <a:pt x="2925445" y="1329054"/>
                  </a:lnTo>
                  <a:lnTo>
                    <a:pt x="2964862" y="1246872"/>
                  </a:lnTo>
                  <a:lnTo>
                    <a:pt x="2761860" y="681863"/>
                  </a:lnTo>
                  <a:close/>
                </a:path>
                <a:path w="6074409" h="2078989">
                  <a:moveTo>
                    <a:pt x="2964862" y="1246872"/>
                  </a:moveTo>
                  <a:lnTo>
                    <a:pt x="2925445" y="1329054"/>
                  </a:lnTo>
                  <a:lnTo>
                    <a:pt x="2995676" y="1332610"/>
                  </a:lnTo>
                  <a:lnTo>
                    <a:pt x="2964862" y="1246872"/>
                  </a:lnTo>
                  <a:close/>
                </a:path>
                <a:path w="6074409" h="2078989">
                  <a:moveTo>
                    <a:pt x="3049143" y="1114297"/>
                  </a:moveTo>
                  <a:lnTo>
                    <a:pt x="2964862" y="1246872"/>
                  </a:lnTo>
                  <a:lnTo>
                    <a:pt x="2995676" y="1332610"/>
                  </a:lnTo>
                  <a:lnTo>
                    <a:pt x="3008222" y="1332610"/>
                  </a:lnTo>
                  <a:lnTo>
                    <a:pt x="3059056" y="1226627"/>
                  </a:lnTo>
                  <a:lnTo>
                    <a:pt x="3021584" y="1174495"/>
                  </a:lnTo>
                  <a:lnTo>
                    <a:pt x="3086862" y="1168653"/>
                  </a:lnTo>
                  <a:lnTo>
                    <a:pt x="3111231" y="1168653"/>
                  </a:lnTo>
                  <a:lnTo>
                    <a:pt x="3083433" y="1129918"/>
                  </a:lnTo>
                  <a:lnTo>
                    <a:pt x="3076628" y="1122691"/>
                  </a:lnTo>
                  <a:lnTo>
                    <a:pt x="3068335" y="1117536"/>
                  </a:lnTo>
                  <a:lnTo>
                    <a:pt x="3059019" y="1114667"/>
                  </a:lnTo>
                  <a:lnTo>
                    <a:pt x="3049143" y="1114297"/>
                  </a:lnTo>
                  <a:close/>
                </a:path>
                <a:path w="6074409" h="2078989">
                  <a:moveTo>
                    <a:pt x="3111231" y="1168653"/>
                  </a:moveTo>
                  <a:lnTo>
                    <a:pt x="3086862" y="1168653"/>
                  </a:lnTo>
                  <a:lnTo>
                    <a:pt x="3059056" y="1226627"/>
                  </a:lnTo>
                  <a:lnTo>
                    <a:pt x="3085129" y="1261314"/>
                  </a:lnTo>
                  <a:lnTo>
                    <a:pt x="3108579" y="1270761"/>
                  </a:lnTo>
                  <a:lnTo>
                    <a:pt x="3117218" y="1270162"/>
                  </a:lnTo>
                  <a:lnTo>
                    <a:pt x="3125406" y="1267682"/>
                  </a:lnTo>
                  <a:lnTo>
                    <a:pt x="3132832" y="1263439"/>
                  </a:lnTo>
                  <a:lnTo>
                    <a:pt x="3139185" y="1257553"/>
                  </a:lnTo>
                  <a:lnTo>
                    <a:pt x="3179829" y="1210436"/>
                  </a:lnTo>
                  <a:lnTo>
                    <a:pt x="3141218" y="1210436"/>
                  </a:lnTo>
                  <a:lnTo>
                    <a:pt x="3081401" y="1207769"/>
                  </a:lnTo>
                  <a:lnTo>
                    <a:pt x="3113013" y="1171136"/>
                  </a:lnTo>
                  <a:lnTo>
                    <a:pt x="3111231" y="1168653"/>
                  </a:lnTo>
                  <a:close/>
                </a:path>
                <a:path w="6074409" h="2078989">
                  <a:moveTo>
                    <a:pt x="3086862" y="1168653"/>
                  </a:moveTo>
                  <a:lnTo>
                    <a:pt x="3021584" y="1174495"/>
                  </a:lnTo>
                  <a:lnTo>
                    <a:pt x="3059056" y="1226627"/>
                  </a:lnTo>
                  <a:lnTo>
                    <a:pt x="3086862" y="1168653"/>
                  </a:lnTo>
                  <a:close/>
                </a:path>
                <a:path w="6074409" h="2078989">
                  <a:moveTo>
                    <a:pt x="3113013" y="1171136"/>
                  </a:moveTo>
                  <a:lnTo>
                    <a:pt x="3081401" y="1207769"/>
                  </a:lnTo>
                  <a:lnTo>
                    <a:pt x="3141218" y="1210436"/>
                  </a:lnTo>
                  <a:lnTo>
                    <a:pt x="3113013" y="1171136"/>
                  </a:lnTo>
                  <a:close/>
                </a:path>
                <a:path w="6074409" h="2078989">
                  <a:moveTo>
                    <a:pt x="3423539" y="832230"/>
                  </a:moveTo>
                  <a:lnTo>
                    <a:pt x="3113013" y="1171136"/>
                  </a:lnTo>
                  <a:lnTo>
                    <a:pt x="3141218" y="1210436"/>
                  </a:lnTo>
                  <a:lnTo>
                    <a:pt x="3179829" y="1210436"/>
                  </a:lnTo>
                  <a:lnTo>
                    <a:pt x="3421870" y="929842"/>
                  </a:lnTo>
                  <a:lnTo>
                    <a:pt x="3393185" y="894206"/>
                  </a:lnTo>
                  <a:lnTo>
                    <a:pt x="3491058" y="894206"/>
                  </a:lnTo>
                  <a:lnTo>
                    <a:pt x="3452622" y="846454"/>
                  </a:lnTo>
                  <a:lnTo>
                    <a:pt x="3446666" y="840571"/>
                  </a:lnTo>
                  <a:lnTo>
                    <a:pt x="3439652" y="836152"/>
                  </a:lnTo>
                  <a:lnTo>
                    <a:pt x="3431851" y="833328"/>
                  </a:lnTo>
                  <a:lnTo>
                    <a:pt x="3423539" y="832230"/>
                  </a:lnTo>
                  <a:close/>
                </a:path>
                <a:path w="6074409" h="2078989">
                  <a:moveTo>
                    <a:pt x="3393185" y="894206"/>
                  </a:moveTo>
                  <a:lnTo>
                    <a:pt x="3421870" y="929842"/>
                  </a:lnTo>
                  <a:lnTo>
                    <a:pt x="3451732" y="895222"/>
                  </a:lnTo>
                  <a:lnTo>
                    <a:pt x="3393185" y="894206"/>
                  </a:lnTo>
                  <a:close/>
                </a:path>
                <a:path w="6074409" h="2078989">
                  <a:moveTo>
                    <a:pt x="1885790" y="190834"/>
                  </a:moveTo>
                  <a:lnTo>
                    <a:pt x="2184400" y="838072"/>
                  </a:lnTo>
                  <a:lnTo>
                    <a:pt x="2192365" y="849340"/>
                  </a:lnTo>
                  <a:lnTo>
                    <a:pt x="2203450" y="856868"/>
                  </a:lnTo>
                  <a:lnTo>
                    <a:pt x="2216439" y="860111"/>
                  </a:lnTo>
                  <a:lnTo>
                    <a:pt x="2230120" y="858519"/>
                  </a:lnTo>
                  <a:lnTo>
                    <a:pt x="2400607" y="806068"/>
                  </a:lnTo>
                  <a:lnTo>
                    <a:pt x="2253488" y="806068"/>
                  </a:lnTo>
                  <a:lnTo>
                    <a:pt x="2207768" y="785621"/>
                  </a:lnTo>
                  <a:lnTo>
                    <a:pt x="2239544" y="775851"/>
                  </a:lnTo>
                  <a:lnTo>
                    <a:pt x="1971427" y="194817"/>
                  </a:lnTo>
                  <a:lnTo>
                    <a:pt x="1889252" y="194817"/>
                  </a:lnTo>
                  <a:lnTo>
                    <a:pt x="1888998" y="194437"/>
                  </a:lnTo>
                  <a:lnTo>
                    <a:pt x="1887347" y="192531"/>
                  </a:lnTo>
                  <a:lnTo>
                    <a:pt x="1885790" y="190834"/>
                  </a:lnTo>
                  <a:close/>
                </a:path>
                <a:path w="6074409" h="2078989">
                  <a:moveTo>
                    <a:pt x="2239544" y="775851"/>
                  </a:moveTo>
                  <a:lnTo>
                    <a:pt x="2207768" y="785621"/>
                  </a:lnTo>
                  <a:lnTo>
                    <a:pt x="2253488" y="806068"/>
                  </a:lnTo>
                  <a:lnTo>
                    <a:pt x="2239544" y="775851"/>
                  </a:lnTo>
                  <a:close/>
                </a:path>
                <a:path w="6074409" h="2078989">
                  <a:moveTo>
                    <a:pt x="2720076" y="631043"/>
                  </a:moveTo>
                  <a:lnTo>
                    <a:pt x="2705481" y="632587"/>
                  </a:lnTo>
                  <a:lnTo>
                    <a:pt x="2239544" y="775851"/>
                  </a:lnTo>
                  <a:lnTo>
                    <a:pt x="2253488" y="806068"/>
                  </a:lnTo>
                  <a:lnTo>
                    <a:pt x="2400607" y="806068"/>
                  </a:lnTo>
                  <a:lnTo>
                    <a:pt x="2693133" y="716072"/>
                  </a:lnTo>
                  <a:lnTo>
                    <a:pt x="2680843" y="681863"/>
                  </a:lnTo>
                  <a:lnTo>
                    <a:pt x="2761860" y="681863"/>
                  </a:lnTo>
                  <a:lnTo>
                    <a:pt x="2752597" y="656081"/>
                  </a:lnTo>
                  <a:lnTo>
                    <a:pt x="2745075" y="643481"/>
                  </a:lnTo>
                  <a:lnTo>
                    <a:pt x="2733754" y="634904"/>
                  </a:lnTo>
                  <a:lnTo>
                    <a:pt x="2720076" y="631043"/>
                  </a:lnTo>
                  <a:close/>
                </a:path>
                <a:path w="6074409" h="2078989">
                  <a:moveTo>
                    <a:pt x="2680843" y="681863"/>
                  </a:moveTo>
                  <a:lnTo>
                    <a:pt x="2693133" y="716072"/>
                  </a:lnTo>
                  <a:lnTo>
                    <a:pt x="2727960" y="705357"/>
                  </a:lnTo>
                  <a:lnTo>
                    <a:pt x="2680843" y="681863"/>
                  </a:lnTo>
                  <a:close/>
                </a:path>
                <a:path w="6074409" h="2078989">
                  <a:moveTo>
                    <a:pt x="951845" y="202691"/>
                  </a:moveTo>
                  <a:lnTo>
                    <a:pt x="799084" y="202691"/>
                  </a:lnTo>
                  <a:lnTo>
                    <a:pt x="832485" y="204977"/>
                  </a:lnTo>
                  <a:lnTo>
                    <a:pt x="815271" y="212005"/>
                  </a:lnTo>
                  <a:lnTo>
                    <a:pt x="1401064" y="549020"/>
                  </a:lnTo>
                  <a:lnTo>
                    <a:pt x="1411489" y="553124"/>
                  </a:lnTo>
                  <a:lnTo>
                    <a:pt x="1422463" y="554037"/>
                  </a:lnTo>
                  <a:lnTo>
                    <a:pt x="1433246" y="551807"/>
                  </a:lnTo>
                  <a:lnTo>
                    <a:pt x="1443101" y="546480"/>
                  </a:lnTo>
                  <a:lnTo>
                    <a:pt x="1523530" y="485647"/>
                  </a:lnTo>
                  <a:lnTo>
                    <a:pt x="1397127" y="485647"/>
                  </a:lnTo>
                  <a:lnTo>
                    <a:pt x="1417236" y="470438"/>
                  </a:lnTo>
                  <a:lnTo>
                    <a:pt x="951845" y="202691"/>
                  </a:lnTo>
                  <a:close/>
                </a:path>
                <a:path w="6074409" h="2078989">
                  <a:moveTo>
                    <a:pt x="1417236" y="470438"/>
                  </a:moveTo>
                  <a:lnTo>
                    <a:pt x="1397127" y="485647"/>
                  </a:lnTo>
                  <a:lnTo>
                    <a:pt x="1439037" y="482980"/>
                  </a:lnTo>
                  <a:lnTo>
                    <a:pt x="1417236" y="470438"/>
                  </a:lnTo>
                  <a:close/>
                </a:path>
                <a:path w="6074409" h="2078989">
                  <a:moveTo>
                    <a:pt x="1657627" y="288626"/>
                  </a:moveTo>
                  <a:lnTo>
                    <a:pt x="1417236" y="470438"/>
                  </a:lnTo>
                  <a:lnTo>
                    <a:pt x="1439037" y="482980"/>
                  </a:lnTo>
                  <a:lnTo>
                    <a:pt x="1397127" y="485647"/>
                  </a:lnTo>
                  <a:lnTo>
                    <a:pt x="1523530" y="485647"/>
                  </a:lnTo>
                  <a:lnTo>
                    <a:pt x="1713103" y="342264"/>
                  </a:lnTo>
                  <a:lnTo>
                    <a:pt x="1716405" y="338708"/>
                  </a:lnTo>
                  <a:lnTo>
                    <a:pt x="1718818" y="334644"/>
                  </a:lnTo>
                  <a:lnTo>
                    <a:pt x="1743474" y="294639"/>
                  </a:lnTo>
                  <a:lnTo>
                    <a:pt x="1653920" y="294639"/>
                  </a:lnTo>
                  <a:lnTo>
                    <a:pt x="1657627" y="288626"/>
                  </a:lnTo>
                  <a:close/>
                </a:path>
                <a:path w="6074409" h="2078989">
                  <a:moveTo>
                    <a:pt x="38734" y="0"/>
                  </a:moveTo>
                  <a:lnTo>
                    <a:pt x="0" y="65658"/>
                  </a:lnTo>
                  <a:lnTo>
                    <a:pt x="463042" y="339470"/>
                  </a:lnTo>
                  <a:lnTo>
                    <a:pt x="471106" y="343064"/>
                  </a:lnTo>
                  <a:lnTo>
                    <a:pt x="479647" y="344693"/>
                  </a:lnTo>
                  <a:lnTo>
                    <a:pt x="488330" y="344346"/>
                  </a:lnTo>
                  <a:lnTo>
                    <a:pt x="496824" y="342010"/>
                  </a:lnTo>
                  <a:lnTo>
                    <a:pt x="663565" y="273938"/>
                  </a:lnTo>
                  <a:lnTo>
                    <a:pt x="501776" y="273938"/>
                  </a:lnTo>
                  <a:lnTo>
                    <a:pt x="467994" y="271398"/>
                  </a:lnTo>
                  <a:lnTo>
                    <a:pt x="485443" y="264275"/>
                  </a:lnTo>
                  <a:lnTo>
                    <a:pt x="38734" y="0"/>
                  </a:lnTo>
                  <a:close/>
                </a:path>
                <a:path w="6074409" h="2078989">
                  <a:moveTo>
                    <a:pt x="1663445" y="284225"/>
                  </a:moveTo>
                  <a:lnTo>
                    <a:pt x="1657627" y="288626"/>
                  </a:lnTo>
                  <a:lnTo>
                    <a:pt x="1653920" y="294639"/>
                  </a:lnTo>
                  <a:lnTo>
                    <a:pt x="1663445" y="284225"/>
                  </a:lnTo>
                  <a:close/>
                </a:path>
                <a:path w="6074409" h="2078989">
                  <a:moveTo>
                    <a:pt x="1749893" y="284225"/>
                  </a:moveTo>
                  <a:lnTo>
                    <a:pt x="1663445" y="284225"/>
                  </a:lnTo>
                  <a:lnTo>
                    <a:pt x="1653920" y="294639"/>
                  </a:lnTo>
                  <a:lnTo>
                    <a:pt x="1743474" y="294639"/>
                  </a:lnTo>
                  <a:lnTo>
                    <a:pt x="1749893" y="284225"/>
                  </a:lnTo>
                  <a:close/>
                </a:path>
                <a:path w="6074409" h="2078989">
                  <a:moveTo>
                    <a:pt x="1826793" y="51131"/>
                  </a:moveTo>
                  <a:lnTo>
                    <a:pt x="1792859" y="69214"/>
                  </a:lnTo>
                  <a:lnTo>
                    <a:pt x="1657627" y="288626"/>
                  </a:lnTo>
                  <a:lnTo>
                    <a:pt x="1663445" y="284225"/>
                  </a:lnTo>
                  <a:lnTo>
                    <a:pt x="1749893" y="284225"/>
                  </a:lnTo>
                  <a:lnTo>
                    <a:pt x="1835179" y="145849"/>
                  </a:lnTo>
                  <a:lnTo>
                    <a:pt x="1801495" y="118998"/>
                  </a:lnTo>
                  <a:lnTo>
                    <a:pt x="1857756" y="109219"/>
                  </a:lnTo>
                  <a:lnTo>
                    <a:pt x="1910612" y="109219"/>
                  </a:lnTo>
                  <a:lnTo>
                    <a:pt x="1901698" y="101726"/>
                  </a:lnTo>
                  <a:lnTo>
                    <a:pt x="1848993" y="59435"/>
                  </a:lnTo>
                  <a:lnTo>
                    <a:pt x="1842180" y="55064"/>
                  </a:lnTo>
                  <a:lnTo>
                    <a:pt x="1834689" y="52276"/>
                  </a:lnTo>
                  <a:lnTo>
                    <a:pt x="1826793" y="51131"/>
                  </a:lnTo>
                  <a:close/>
                </a:path>
                <a:path w="6074409" h="2078989">
                  <a:moveTo>
                    <a:pt x="485443" y="264275"/>
                  </a:moveTo>
                  <a:lnTo>
                    <a:pt x="467994" y="271398"/>
                  </a:lnTo>
                  <a:lnTo>
                    <a:pt x="501776" y="273938"/>
                  </a:lnTo>
                  <a:lnTo>
                    <a:pt x="485443" y="264275"/>
                  </a:lnTo>
                  <a:close/>
                </a:path>
                <a:path w="6074409" h="2078989">
                  <a:moveTo>
                    <a:pt x="820642" y="131698"/>
                  </a:moveTo>
                  <a:lnTo>
                    <a:pt x="812053" y="132079"/>
                  </a:lnTo>
                  <a:lnTo>
                    <a:pt x="803656" y="134365"/>
                  </a:lnTo>
                  <a:lnTo>
                    <a:pt x="485443" y="264275"/>
                  </a:lnTo>
                  <a:lnTo>
                    <a:pt x="501776" y="273938"/>
                  </a:lnTo>
                  <a:lnTo>
                    <a:pt x="663565" y="273938"/>
                  </a:lnTo>
                  <a:lnTo>
                    <a:pt x="815271" y="212005"/>
                  </a:lnTo>
                  <a:lnTo>
                    <a:pt x="799084" y="202691"/>
                  </a:lnTo>
                  <a:lnTo>
                    <a:pt x="951845" y="202691"/>
                  </a:lnTo>
                  <a:lnTo>
                    <a:pt x="837057" y="136651"/>
                  </a:lnTo>
                  <a:lnTo>
                    <a:pt x="829087" y="133222"/>
                  </a:lnTo>
                  <a:lnTo>
                    <a:pt x="820642" y="131698"/>
                  </a:lnTo>
                  <a:close/>
                </a:path>
                <a:path w="6074409" h="2078989">
                  <a:moveTo>
                    <a:pt x="799084" y="202691"/>
                  </a:moveTo>
                  <a:lnTo>
                    <a:pt x="815271" y="212005"/>
                  </a:lnTo>
                  <a:lnTo>
                    <a:pt x="832485" y="204977"/>
                  </a:lnTo>
                  <a:lnTo>
                    <a:pt x="799084" y="202691"/>
                  </a:lnTo>
                  <a:close/>
                </a:path>
                <a:path w="6074409" h="2078989">
                  <a:moveTo>
                    <a:pt x="1883410" y="185673"/>
                  </a:moveTo>
                  <a:lnTo>
                    <a:pt x="1885790" y="190834"/>
                  </a:lnTo>
                  <a:lnTo>
                    <a:pt x="1887347" y="192531"/>
                  </a:lnTo>
                  <a:lnTo>
                    <a:pt x="1888998" y="194437"/>
                  </a:lnTo>
                  <a:lnTo>
                    <a:pt x="1889252" y="194817"/>
                  </a:lnTo>
                  <a:lnTo>
                    <a:pt x="1883410" y="185673"/>
                  </a:lnTo>
                  <a:close/>
                </a:path>
                <a:path w="6074409" h="2078989">
                  <a:moveTo>
                    <a:pt x="1967207" y="185673"/>
                  </a:moveTo>
                  <a:lnTo>
                    <a:pt x="1883410" y="185673"/>
                  </a:lnTo>
                  <a:lnTo>
                    <a:pt x="1889252" y="194817"/>
                  </a:lnTo>
                  <a:lnTo>
                    <a:pt x="1971427" y="194817"/>
                  </a:lnTo>
                  <a:lnTo>
                    <a:pt x="1967207" y="185673"/>
                  </a:lnTo>
                  <a:close/>
                </a:path>
                <a:path w="6074409" h="2078989">
                  <a:moveTo>
                    <a:pt x="1910612" y="109219"/>
                  </a:moveTo>
                  <a:lnTo>
                    <a:pt x="1857756" y="109219"/>
                  </a:lnTo>
                  <a:lnTo>
                    <a:pt x="1835179" y="145849"/>
                  </a:lnTo>
                  <a:lnTo>
                    <a:pt x="1853819" y="160908"/>
                  </a:lnTo>
                  <a:lnTo>
                    <a:pt x="1870329" y="174751"/>
                  </a:lnTo>
                  <a:lnTo>
                    <a:pt x="1872615" y="176910"/>
                  </a:lnTo>
                  <a:lnTo>
                    <a:pt x="1875155" y="179450"/>
                  </a:lnTo>
                  <a:lnTo>
                    <a:pt x="1882267" y="186943"/>
                  </a:lnTo>
                  <a:lnTo>
                    <a:pt x="1885790" y="190834"/>
                  </a:lnTo>
                  <a:lnTo>
                    <a:pt x="1883410" y="185673"/>
                  </a:lnTo>
                  <a:lnTo>
                    <a:pt x="1967207" y="185673"/>
                  </a:lnTo>
                  <a:lnTo>
                    <a:pt x="1952497" y="153796"/>
                  </a:lnTo>
                  <a:lnTo>
                    <a:pt x="1950973" y="150367"/>
                  </a:lnTo>
                  <a:lnTo>
                    <a:pt x="1949069" y="147319"/>
                  </a:lnTo>
                  <a:lnTo>
                    <a:pt x="1946656" y="144652"/>
                  </a:lnTo>
                  <a:lnTo>
                    <a:pt x="1943862" y="141477"/>
                  </a:lnTo>
                  <a:lnTo>
                    <a:pt x="1941322" y="138683"/>
                  </a:lnTo>
                  <a:lnTo>
                    <a:pt x="1937131" y="133984"/>
                  </a:lnTo>
                  <a:lnTo>
                    <a:pt x="1929003" y="125602"/>
                  </a:lnTo>
                  <a:lnTo>
                    <a:pt x="1924050" y="120776"/>
                  </a:lnTo>
                  <a:lnTo>
                    <a:pt x="1919224" y="116458"/>
                  </a:lnTo>
                  <a:lnTo>
                    <a:pt x="1910612" y="109219"/>
                  </a:lnTo>
                  <a:close/>
                </a:path>
                <a:path w="6074409" h="2078989">
                  <a:moveTo>
                    <a:pt x="1857756" y="109219"/>
                  </a:moveTo>
                  <a:lnTo>
                    <a:pt x="1801495" y="118998"/>
                  </a:lnTo>
                  <a:lnTo>
                    <a:pt x="1835179" y="145849"/>
                  </a:lnTo>
                  <a:lnTo>
                    <a:pt x="1857756" y="109219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72794" y="795908"/>
              <a:ext cx="6021070" cy="4055745"/>
            </a:xfrm>
            <a:custGeom>
              <a:avLst/>
              <a:gdLst/>
              <a:ahLst/>
              <a:cxnLst/>
              <a:rect l="l" t="t" r="r" b="b"/>
              <a:pathLst>
                <a:path w="6021070" h="4055745">
                  <a:moveTo>
                    <a:pt x="1791319" y="3088385"/>
                  </a:moveTo>
                  <a:lnTo>
                    <a:pt x="1674241" y="3088385"/>
                  </a:lnTo>
                  <a:lnTo>
                    <a:pt x="1751330" y="3101721"/>
                  </a:lnTo>
                  <a:lnTo>
                    <a:pt x="1704684" y="3141568"/>
                  </a:lnTo>
                  <a:lnTo>
                    <a:pt x="2213229" y="4029964"/>
                  </a:lnTo>
                  <a:lnTo>
                    <a:pt x="2244018" y="4053716"/>
                  </a:lnTo>
                  <a:lnTo>
                    <a:pt x="2257297" y="4055491"/>
                  </a:lnTo>
                  <a:lnTo>
                    <a:pt x="2270559" y="4053736"/>
                  </a:lnTo>
                  <a:lnTo>
                    <a:pt x="2282713" y="4048696"/>
                  </a:lnTo>
                  <a:lnTo>
                    <a:pt x="2293177" y="4040703"/>
                  </a:lnTo>
                  <a:lnTo>
                    <a:pt x="2301367" y="4030091"/>
                  </a:lnTo>
                  <a:lnTo>
                    <a:pt x="2330567" y="3979417"/>
                  </a:lnTo>
                  <a:lnTo>
                    <a:pt x="2301494" y="3979417"/>
                  </a:lnTo>
                  <a:lnTo>
                    <a:pt x="2213356" y="3979291"/>
                  </a:lnTo>
                  <a:lnTo>
                    <a:pt x="2257529" y="3902633"/>
                  </a:lnTo>
                  <a:lnTo>
                    <a:pt x="1791319" y="3088385"/>
                  </a:lnTo>
                  <a:close/>
                </a:path>
                <a:path w="6021070" h="4055745">
                  <a:moveTo>
                    <a:pt x="2257529" y="3902633"/>
                  </a:moveTo>
                  <a:lnTo>
                    <a:pt x="2213356" y="3979291"/>
                  </a:lnTo>
                  <a:lnTo>
                    <a:pt x="2301494" y="3979417"/>
                  </a:lnTo>
                  <a:lnTo>
                    <a:pt x="2257529" y="3902633"/>
                  </a:lnTo>
                  <a:close/>
                </a:path>
                <a:path w="6021070" h="4055745">
                  <a:moveTo>
                    <a:pt x="2261080" y="3896470"/>
                  </a:moveTo>
                  <a:lnTo>
                    <a:pt x="2257529" y="3902633"/>
                  </a:lnTo>
                  <a:lnTo>
                    <a:pt x="2301494" y="3979417"/>
                  </a:lnTo>
                  <a:lnTo>
                    <a:pt x="2330567" y="3979417"/>
                  </a:lnTo>
                  <a:lnTo>
                    <a:pt x="2351278" y="3943477"/>
                  </a:lnTo>
                  <a:lnTo>
                    <a:pt x="2367818" y="3900551"/>
                  </a:lnTo>
                  <a:lnTo>
                    <a:pt x="2259584" y="3900551"/>
                  </a:lnTo>
                  <a:lnTo>
                    <a:pt x="2261080" y="3896470"/>
                  </a:lnTo>
                  <a:close/>
                </a:path>
                <a:path w="6021070" h="4055745">
                  <a:moveTo>
                    <a:pt x="514369" y="3466998"/>
                  </a:moveTo>
                  <a:lnTo>
                    <a:pt x="501872" y="3467592"/>
                  </a:lnTo>
                  <a:lnTo>
                    <a:pt x="489898" y="3471209"/>
                  </a:lnTo>
                  <a:lnTo>
                    <a:pt x="479044" y="3477767"/>
                  </a:lnTo>
                  <a:lnTo>
                    <a:pt x="0" y="3856608"/>
                  </a:lnTo>
                  <a:lnTo>
                    <a:pt x="62992" y="3936365"/>
                  </a:lnTo>
                  <a:lnTo>
                    <a:pt x="520441" y="3574601"/>
                  </a:lnTo>
                  <a:lnTo>
                    <a:pt x="494283" y="3565779"/>
                  </a:lnTo>
                  <a:lnTo>
                    <a:pt x="542036" y="3557524"/>
                  </a:lnTo>
                  <a:lnTo>
                    <a:pt x="787730" y="3557524"/>
                  </a:lnTo>
                  <a:lnTo>
                    <a:pt x="526795" y="3469513"/>
                  </a:lnTo>
                  <a:lnTo>
                    <a:pt x="514369" y="3466998"/>
                  </a:lnTo>
                  <a:close/>
                </a:path>
                <a:path w="6021070" h="4055745">
                  <a:moveTo>
                    <a:pt x="2263267" y="3892677"/>
                  </a:moveTo>
                  <a:lnTo>
                    <a:pt x="2261080" y="3896470"/>
                  </a:lnTo>
                  <a:lnTo>
                    <a:pt x="2259584" y="3900551"/>
                  </a:lnTo>
                  <a:lnTo>
                    <a:pt x="2263267" y="3892677"/>
                  </a:lnTo>
                  <a:close/>
                </a:path>
                <a:path w="6021070" h="4055745">
                  <a:moveTo>
                    <a:pt x="2370707" y="3892677"/>
                  </a:moveTo>
                  <a:lnTo>
                    <a:pt x="2263267" y="3892677"/>
                  </a:lnTo>
                  <a:lnTo>
                    <a:pt x="2259584" y="3900551"/>
                  </a:lnTo>
                  <a:lnTo>
                    <a:pt x="2367818" y="3900551"/>
                  </a:lnTo>
                  <a:lnTo>
                    <a:pt x="2370707" y="3892677"/>
                  </a:lnTo>
                  <a:close/>
                </a:path>
                <a:path w="6021070" h="4055745">
                  <a:moveTo>
                    <a:pt x="3009773" y="1962626"/>
                  </a:moveTo>
                  <a:lnTo>
                    <a:pt x="2969974" y="1977469"/>
                  </a:lnTo>
                  <a:lnTo>
                    <a:pt x="2261080" y="3896470"/>
                  </a:lnTo>
                  <a:lnTo>
                    <a:pt x="2263267" y="3892677"/>
                  </a:lnTo>
                  <a:lnTo>
                    <a:pt x="2370707" y="3892677"/>
                  </a:lnTo>
                  <a:lnTo>
                    <a:pt x="3033273" y="2086455"/>
                  </a:lnTo>
                  <a:lnTo>
                    <a:pt x="2981325" y="2057653"/>
                  </a:lnTo>
                  <a:lnTo>
                    <a:pt x="3053715" y="2030729"/>
                  </a:lnTo>
                  <a:lnTo>
                    <a:pt x="3142213" y="2030729"/>
                  </a:lnTo>
                  <a:lnTo>
                    <a:pt x="3030601" y="1968880"/>
                  </a:lnTo>
                  <a:lnTo>
                    <a:pt x="3020472" y="1964598"/>
                  </a:lnTo>
                  <a:lnTo>
                    <a:pt x="3009773" y="1962626"/>
                  </a:lnTo>
                  <a:close/>
                </a:path>
                <a:path w="6021070" h="4055745">
                  <a:moveTo>
                    <a:pt x="787730" y="3557524"/>
                  </a:moveTo>
                  <a:lnTo>
                    <a:pt x="542036" y="3557524"/>
                  </a:lnTo>
                  <a:lnTo>
                    <a:pt x="520441" y="3574601"/>
                  </a:lnTo>
                  <a:lnTo>
                    <a:pt x="943482" y="3717290"/>
                  </a:lnTo>
                  <a:lnTo>
                    <a:pt x="952589" y="3719480"/>
                  </a:lnTo>
                  <a:lnTo>
                    <a:pt x="961850" y="3719956"/>
                  </a:lnTo>
                  <a:lnTo>
                    <a:pt x="971040" y="3718718"/>
                  </a:lnTo>
                  <a:lnTo>
                    <a:pt x="979932" y="3715766"/>
                  </a:lnTo>
                  <a:lnTo>
                    <a:pt x="1084453" y="3670427"/>
                  </a:lnTo>
                  <a:lnTo>
                    <a:pt x="1088770" y="3667759"/>
                  </a:lnTo>
                  <a:lnTo>
                    <a:pt x="1092581" y="3664457"/>
                  </a:lnTo>
                  <a:lnTo>
                    <a:pt x="1141641" y="3622548"/>
                  </a:lnTo>
                  <a:lnTo>
                    <a:pt x="939545" y="3622548"/>
                  </a:lnTo>
                  <a:lnTo>
                    <a:pt x="957464" y="3614773"/>
                  </a:lnTo>
                  <a:lnTo>
                    <a:pt x="787730" y="3557524"/>
                  </a:lnTo>
                  <a:close/>
                </a:path>
                <a:path w="6021070" h="4055745">
                  <a:moveTo>
                    <a:pt x="957464" y="3614773"/>
                  </a:moveTo>
                  <a:lnTo>
                    <a:pt x="939545" y="3622548"/>
                  </a:lnTo>
                  <a:lnTo>
                    <a:pt x="975994" y="3621024"/>
                  </a:lnTo>
                  <a:lnTo>
                    <a:pt x="957464" y="3614773"/>
                  </a:lnTo>
                  <a:close/>
                </a:path>
                <a:path w="6021070" h="4055745">
                  <a:moveTo>
                    <a:pt x="1032335" y="3582291"/>
                  </a:moveTo>
                  <a:lnTo>
                    <a:pt x="957464" y="3614773"/>
                  </a:lnTo>
                  <a:lnTo>
                    <a:pt x="975994" y="3621024"/>
                  </a:lnTo>
                  <a:lnTo>
                    <a:pt x="939545" y="3622548"/>
                  </a:lnTo>
                  <a:lnTo>
                    <a:pt x="1141641" y="3622548"/>
                  </a:lnTo>
                  <a:lnTo>
                    <a:pt x="1182971" y="3587241"/>
                  </a:lnTo>
                  <a:lnTo>
                    <a:pt x="1026541" y="3587241"/>
                  </a:lnTo>
                  <a:lnTo>
                    <a:pt x="1032335" y="3582291"/>
                  </a:lnTo>
                  <a:close/>
                </a:path>
                <a:path w="6021070" h="4055745">
                  <a:moveTo>
                    <a:pt x="1039368" y="3579241"/>
                  </a:moveTo>
                  <a:lnTo>
                    <a:pt x="1032335" y="3582291"/>
                  </a:lnTo>
                  <a:lnTo>
                    <a:pt x="1026541" y="3587241"/>
                  </a:lnTo>
                  <a:lnTo>
                    <a:pt x="1039368" y="3579241"/>
                  </a:lnTo>
                  <a:close/>
                </a:path>
                <a:path w="6021070" h="4055745">
                  <a:moveTo>
                    <a:pt x="1192337" y="3579241"/>
                  </a:moveTo>
                  <a:lnTo>
                    <a:pt x="1039368" y="3579241"/>
                  </a:lnTo>
                  <a:lnTo>
                    <a:pt x="1026541" y="3587241"/>
                  </a:lnTo>
                  <a:lnTo>
                    <a:pt x="1182971" y="3587241"/>
                  </a:lnTo>
                  <a:lnTo>
                    <a:pt x="1192337" y="3579241"/>
                  </a:lnTo>
                  <a:close/>
                </a:path>
                <a:path w="6021070" h="4055745">
                  <a:moveTo>
                    <a:pt x="1715847" y="3012342"/>
                  </a:moveTo>
                  <a:lnTo>
                    <a:pt x="1704895" y="3014075"/>
                  </a:lnTo>
                  <a:lnTo>
                    <a:pt x="1694586" y="3018164"/>
                  </a:lnTo>
                  <a:lnTo>
                    <a:pt x="1685289" y="3024504"/>
                  </a:lnTo>
                  <a:lnTo>
                    <a:pt x="1032335" y="3582291"/>
                  </a:lnTo>
                  <a:lnTo>
                    <a:pt x="1039368" y="3579241"/>
                  </a:lnTo>
                  <a:lnTo>
                    <a:pt x="1192337" y="3579241"/>
                  </a:lnTo>
                  <a:lnTo>
                    <a:pt x="1704684" y="3141568"/>
                  </a:lnTo>
                  <a:lnTo>
                    <a:pt x="1674241" y="3088385"/>
                  </a:lnTo>
                  <a:lnTo>
                    <a:pt x="1791319" y="3088385"/>
                  </a:lnTo>
                  <a:lnTo>
                    <a:pt x="1762379" y="3037840"/>
                  </a:lnTo>
                  <a:lnTo>
                    <a:pt x="1727073" y="3013074"/>
                  </a:lnTo>
                  <a:lnTo>
                    <a:pt x="1715847" y="3012342"/>
                  </a:lnTo>
                  <a:close/>
                </a:path>
                <a:path w="6021070" h="4055745">
                  <a:moveTo>
                    <a:pt x="542036" y="3557524"/>
                  </a:moveTo>
                  <a:lnTo>
                    <a:pt x="494283" y="3565779"/>
                  </a:lnTo>
                  <a:lnTo>
                    <a:pt x="520441" y="3574601"/>
                  </a:lnTo>
                  <a:lnTo>
                    <a:pt x="542036" y="3557524"/>
                  </a:lnTo>
                  <a:close/>
                </a:path>
                <a:path w="6021070" h="4055745">
                  <a:moveTo>
                    <a:pt x="1674241" y="3088385"/>
                  </a:moveTo>
                  <a:lnTo>
                    <a:pt x="1704684" y="3141568"/>
                  </a:lnTo>
                  <a:lnTo>
                    <a:pt x="1751330" y="3101721"/>
                  </a:lnTo>
                  <a:lnTo>
                    <a:pt x="1674241" y="3088385"/>
                  </a:lnTo>
                  <a:close/>
                </a:path>
                <a:path w="6021070" h="4055745">
                  <a:moveTo>
                    <a:pt x="3142213" y="2030729"/>
                  </a:moveTo>
                  <a:lnTo>
                    <a:pt x="3053715" y="2030729"/>
                  </a:lnTo>
                  <a:lnTo>
                    <a:pt x="3033273" y="2086455"/>
                  </a:lnTo>
                  <a:lnTo>
                    <a:pt x="3430524" y="2306701"/>
                  </a:lnTo>
                  <a:lnTo>
                    <a:pt x="3448272" y="2312554"/>
                  </a:lnTo>
                  <a:lnTo>
                    <a:pt x="3466401" y="2311717"/>
                  </a:lnTo>
                  <a:lnTo>
                    <a:pt x="3483102" y="2304593"/>
                  </a:lnTo>
                  <a:lnTo>
                    <a:pt x="3496564" y="2291588"/>
                  </a:lnTo>
                  <a:lnTo>
                    <a:pt x="3538380" y="2232787"/>
                  </a:lnTo>
                  <a:lnTo>
                    <a:pt x="3413759" y="2232787"/>
                  </a:lnTo>
                  <a:lnTo>
                    <a:pt x="3440073" y="2195786"/>
                  </a:lnTo>
                  <a:lnTo>
                    <a:pt x="3142213" y="2030729"/>
                  </a:lnTo>
                  <a:close/>
                </a:path>
                <a:path w="6021070" h="4055745">
                  <a:moveTo>
                    <a:pt x="3440073" y="2195786"/>
                  </a:moveTo>
                  <a:lnTo>
                    <a:pt x="3413759" y="2232787"/>
                  </a:lnTo>
                  <a:lnTo>
                    <a:pt x="3479800" y="2217801"/>
                  </a:lnTo>
                  <a:lnTo>
                    <a:pt x="3440073" y="2195786"/>
                  </a:lnTo>
                  <a:close/>
                </a:path>
                <a:path w="6021070" h="4055745">
                  <a:moveTo>
                    <a:pt x="4089020" y="1313370"/>
                  </a:moveTo>
                  <a:lnTo>
                    <a:pt x="4075096" y="1316767"/>
                  </a:lnTo>
                  <a:lnTo>
                    <a:pt x="4062672" y="1323927"/>
                  </a:lnTo>
                  <a:lnTo>
                    <a:pt x="4052570" y="1334515"/>
                  </a:lnTo>
                  <a:lnTo>
                    <a:pt x="3440073" y="2195786"/>
                  </a:lnTo>
                  <a:lnTo>
                    <a:pt x="3479800" y="2217801"/>
                  </a:lnTo>
                  <a:lnTo>
                    <a:pt x="3413759" y="2232787"/>
                  </a:lnTo>
                  <a:lnTo>
                    <a:pt x="3538380" y="2232787"/>
                  </a:lnTo>
                  <a:lnTo>
                    <a:pt x="4116390" y="1420010"/>
                  </a:lnTo>
                  <a:lnTo>
                    <a:pt x="4084320" y="1413764"/>
                  </a:lnTo>
                  <a:lnTo>
                    <a:pt x="4135374" y="1393316"/>
                  </a:lnTo>
                  <a:lnTo>
                    <a:pt x="4457052" y="1393316"/>
                  </a:lnTo>
                  <a:lnTo>
                    <a:pt x="4465458" y="1384405"/>
                  </a:lnTo>
                  <a:lnTo>
                    <a:pt x="4103624" y="1314068"/>
                  </a:lnTo>
                  <a:lnTo>
                    <a:pt x="4089020" y="1313370"/>
                  </a:lnTo>
                  <a:close/>
                </a:path>
                <a:path w="6021070" h="4055745">
                  <a:moveTo>
                    <a:pt x="3053715" y="2030729"/>
                  </a:moveTo>
                  <a:lnTo>
                    <a:pt x="2981325" y="2057653"/>
                  </a:lnTo>
                  <a:lnTo>
                    <a:pt x="3033273" y="2086455"/>
                  </a:lnTo>
                  <a:lnTo>
                    <a:pt x="3053715" y="2030729"/>
                  </a:lnTo>
                  <a:close/>
                </a:path>
                <a:path w="6021070" h="4055745">
                  <a:moveTo>
                    <a:pt x="4457052" y="1393316"/>
                  </a:moveTo>
                  <a:lnTo>
                    <a:pt x="4135374" y="1393316"/>
                  </a:lnTo>
                  <a:lnTo>
                    <a:pt x="4116390" y="1420010"/>
                  </a:lnTo>
                  <a:lnTo>
                    <a:pt x="4473575" y="1489582"/>
                  </a:lnTo>
                  <a:lnTo>
                    <a:pt x="4486358" y="1490400"/>
                  </a:lnTo>
                  <a:lnTo>
                    <a:pt x="4498784" y="1488027"/>
                  </a:lnTo>
                  <a:lnTo>
                    <a:pt x="4510258" y="1482653"/>
                  </a:lnTo>
                  <a:lnTo>
                    <a:pt x="4520183" y="1474469"/>
                  </a:lnTo>
                  <a:lnTo>
                    <a:pt x="4585955" y="1404746"/>
                  </a:lnTo>
                  <a:lnTo>
                    <a:pt x="4446270" y="1404746"/>
                  </a:lnTo>
                  <a:lnTo>
                    <a:pt x="4457052" y="1393316"/>
                  </a:lnTo>
                  <a:close/>
                </a:path>
                <a:path w="6021070" h="4055745">
                  <a:moveTo>
                    <a:pt x="4135374" y="1393316"/>
                  </a:moveTo>
                  <a:lnTo>
                    <a:pt x="4084320" y="1413764"/>
                  </a:lnTo>
                  <a:lnTo>
                    <a:pt x="4116390" y="1420010"/>
                  </a:lnTo>
                  <a:lnTo>
                    <a:pt x="4135374" y="1393316"/>
                  </a:lnTo>
                  <a:close/>
                </a:path>
                <a:path w="6021070" h="4055745">
                  <a:moveTo>
                    <a:pt x="4465458" y="1384405"/>
                  </a:moveTo>
                  <a:lnTo>
                    <a:pt x="4446270" y="1404746"/>
                  </a:lnTo>
                  <a:lnTo>
                    <a:pt x="4493006" y="1389761"/>
                  </a:lnTo>
                  <a:lnTo>
                    <a:pt x="4465458" y="1384405"/>
                  </a:lnTo>
                  <a:close/>
                </a:path>
                <a:path w="6021070" h="4055745">
                  <a:moveTo>
                    <a:pt x="5767777" y="272718"/>
                  </a:moveTo>
                  <a:lnTo>
                    <a:pt x="5355589" y="443102"/>
                  </a:lnTo>
                  <a:lnTo>
                    <a:pt x="5349621" y="447166"/>
                  </a:lnTo>
                  <a:lnTo>
                    <a:pt x="4465458" y="1384405"/>
                  </a:lnTo>
                  <a:lnTo>
                    <a:pt x="4493006" y="1389761"/>
                  </a:lnTo>
                  <a:lnTo>
                    <a:pt x="4446270" y="1404746"/>
                  </a:lnTo>
                  <a:lnTo>
                    <a:pt x="4585955" y="1404746"/>
                  </a:lnTo>
                  <a:lnTo>
                    <a:pt x="5407200" y="534162"/>
                  </a:lnTo>
                  <a:lnTo>
                    <a:pt x="5401056" y="534162"/>
                  </a:lnTo>
                  <a:lnTo>
                    <a:pt x="5418582" y="522096"/>
                  </a:lnTo>
                  <a:lnTo>
                    <a:pt x="5430275" y="522096"/>
                  </a:lnTo>
                  <a:lnTo>
                    <a:pt x="5820283" y="361061"/>
                  </a:lnTo>
                  <a:lnTo>
                    <a:pt x="5883211" y="284988"/>
                  </a:lnTo>
                  <a:lnTo>
                    <a:pt x="5759196" y="284988"/>
                  </a:lnTo>
                  <a:lnTo>
                    <a:pt x="5767777" y="272718"/>
                  </a:lnTo>
                  <a:close/>
                </a:path>
                <a:path w="6021070" h="4055745">
                  <a:moveTo>
                    <a:pt x="5418582" y="522096"/>
                  </a:moveTo>
                  <a:lnTo>
                    <a:pt x="5401056" y="534162"/>
                  </a:lnTo>
                  <a:lnTo>
                    <a:pt x="5411121" y="530006"/>
                  </a:lnTo>
                  <a:lnTo>
                    <a:pt x="5418582" y="522096"/>
                  </a:lnTo>
                  <a:close/>
                </a:path>
                <a:path w="6021070" h="4055745">
                  <a:moveTo>
                    <a:pt x="5411121" y="530006"/>
                  </a:moveTo>
                  <a:lnTo>
                    <a:pt x="5401056" y="534162"/>
                  </a:lnTo>
                  <a:lnTo>
                    <a:pt x="5407200" y="534162"/>
                  </a:lnTo>
                  <a:lnTo>
                    <a:pt x="5411121" y="530006"/>
                  </a:lnTo>
                  <a:close/>
                </a:path>
                <a:path w="6021070" h="4055745">
                  <a:moveTo>
                    <a:pt x="5430275" y="522096"/>
                  </a:moveTo>
                  <a:lnTo>
                    <a:pt x="5418582" y="522096"/>
                  </a:lnTo>
                  <a:lnTo>
                    <a:pt x="5411121" y="530006"/>
                  </a:lnTo>
                  <a:lnTo>
                    <a:pt x="5430275" y="522096"/>
                  </a:lnTo>
                  <a:close/>
                </a:path>
                <a:path w="6021070" h="4055745">
                  <a:moveTo>
                    <a:pt x="6016148" y="53466"/>
                  </a:moveTo>
                  <a:lnTo>
                    <a:pt x="5921121" y="53466"/>
                  </a:lnTo>
                  <a:lnTo>
                    <a:pt x="6004433" y="111760"/>
                  </a:lnTo>
                  <a:lnTo>
                    <a:pt x="5896609" y="265842"/>
                  </a:lnTo>
                  <a:lnTo>
                    <a:pt x="5883021" y="430149"/>
                  </a:lnTo>
                  <a:lnTo>
                    <a:pt x="5885390" y="450167"/>
                  </a:lnTo>
                  <a:lnTo>
                    <a:pt x="5894927" y="467137"/>
                  </a:lnTo>
                  <a:lnTo>
                    <a:pt x="5910131" y="479298"/>
                  </a:lnTo>
                  <a:lnTo>
                    <a:pt x="5929503" y="484886"/>
                  </a:lnTo>
                  <a:lnTo>
                    <a:pt x="5949541" y="482590"/>
                  </a:lnTo>
                  <a:lnTo>
                    <a:pt x="5966555" y="473090"/>
                  </a:lnTo>
                  <a:lnTo>
                    <a:pt x="5978759" y="457900"/>
                  </a:lnTo>
                  <a:lnTo>
                    <a:pt x="5984366" y="438530"/>
                  </a:lnTo>
                  <a:lnTo>
                    <a:pt x="6016148" y="53466"/>
                  </a:lnTo>
                  <a:close/>
                </a:path>
                <a:path w="6021070" h="4055745">
                  <a:moveTo>
                    <a:pt x="5781421" y="267080"/>
                  </a:moveTo>
                  <a:lnTo>
                    <a:pt x="5767777" y="272718"/>
                  </a:lnTo>
                  <a:lnTo>
                    <a:pt x="5759196" y="284988"/>
                  </a:lnTo>
                  <a:lnTo>
                    <a:pt x="5781421" y="267080"/>
                  </a:lnTo>
                  <a:close/>
                </a:path>
                <a:path w="6021070" h="4055745">
                  <a:moveTo>
                    <a:pt x="5895742" y="267080"/>
                  </a:moveTo>
                  <a:lnTo>
                    <a:pt x="5781421" y="267080"/>
                  </a:lnTo>
                  <a:lnTo>
                    <a:pt x="5759196" y="284988"/>
                  </a:lnTo>
                  <a:lnTo>
                    <a:pt x="5883211" y="284988"/>
                  </a:lnTo>
                  <a:lnTo>
                    <a:pt x="5895742" y="267080"/>
                  </a:lnTo>
                  <a:close/>
                </a:path>
                <a:path w="6021070" h="4055745">
                  <a:moveTo>
                    <a:pt x="6020561" y="0"/>
                  </a:moveTo>
                  <a:lnTo>
                    <a:pt x="5621020" y="184276"/>
                  </a:lnTo>
                  <a:lnTo>
                    <a:pt x="5604773" y="196224"/>
                  </a:lnTo>
                  <a:lnTo>
                    <a:pt x="5594683" y="212899"/>
                  </a:lnTo>
                  <a:lnTo>
                    <a:pt x="5591569" y="232122"/>
                  </a:lnTo>
                  <a:lnTo>
                    <a:pt x="5596255" y="251713"/>
                  </a:lnTo>
                  <a:lnTo>
                    <a:pt x="5608129" y="268015"/>
                  </a:lnTo>
                  <a:lnTo>
                    <a:pt x="5624766" y="278114"/>
                  </a:lnTo>
                  <a:lnTo>
                    <a:pt x="5643975" y="281235"/>
                  </a:lnTo>
                  <a:lnTo>
                    <a:pt x="5663564" y="276605"/>
                  </a:lnTo>
                  <a:lnTo>
                    <a:pt x="5813408" y="207474"/>
                  </a:lnTo>
                  <a:lnTo>
                    <a:pt x="5921121" y="53466"/>
                  </a:lnTo>
                  <a:lnTo>
                    <a:pt x="6016148" y="53466"/>
                  </a:lnTo>
                  <a:lnTo>
                    <a:pt x="6020561" y="0"/>
                  </a:lnTo>
                  <a:close/>
                </a:path>
                <a:path w="6021070" h="4055745">
                  <a:moveTo>
                    <a:pt x="5904928" y="165251"/>
                  </a:moveTo>
                  <a:lnTo>
                    <a:pt x="5813408" y="207474"/>
                  </a:lnTo>
                  <a:lnTo>
                    <a:pt x="5767777" y="272718"/>
                  </a:lnTo>
                  <a:lnTo>
                    <a:pt x="5781421" y="267080"/>
                  </a:lnTo>
                  <a:lnTo>
                    <a:pt x="5895742" y="267080"/>
                  </a:lnTo>
                  <a:lnTo>
                    <a:pt x="5896609" y="265842"/>
                  </a:lnTo>
                  <a:lnTo>
                    <a:pt x="5904928" y="165251"/>
                  </a:lnTo>
                  <a:close/>
                </a:path>
                <a:path w="6021070" h="4055745">
                  <a:moveTo>
                    <a:pt x="5956878" y="78486"/>
                  </a:moveTo>
                  <a:lnTo>
                    <a:pt x="5912104" y="78486"/>
                  </a:lnTo>
                  <a:lnTo>
                    <a:pt x="5983985" y="128777"/>
                  </a:lnTo>
                  <a:lnTo>
                    <a:pt x="5904928" y="165251"/>
                  </a:lnTo>
                  <a:lnTo>
                    <a:pt x="5896609" y="265842"/>
                  </a:lnTo>
                  <a:lnTo>
                    <a:pt x="6004433" y="111760"/>
                  </a:lnTo>
                  <a:lnTo>
                    <a:pt x="5956878" y="78486"/>
                  </a:lnTo>
                  <a:close/>
                </a:path>
                <a:path w="6021070" h="4055745">
                  <a:moveTo>
                    <a:pt x="5921121" y="53466"/>
                  </a:moveTo>
                  <a:lnTo>
                    <a:pt x="5813408" y="207474"/>
                  </a:lnTo>
                  <a:lnTo>
                    <a:pt x="5904928" y="165251"/>
                  </a:lnTo>
                  <a:lnTo>
                    <a:pt x="5912104" y="78486"/>
                  </a:lnTo>
                  <a:lnTo>
                    <a:pt x="5956878" y="78486"/>
                  </a:lnTo>
                  <a:lnTo>
                    <a:pt x="5921121" y="53466"/>
                  </a:lnTo>
                  <a:close/>
                </a:path>
                <a:path w="6021070" h="4055745">
                  <a:moveTo>
                    <a:pt x="5912104" y="78486"/>
                  </a:moveTo>
                  <a:lnTo>
                    <a:pt x="5904928" y="165251"/>
                  </a:lnTo>
                  <a:lnTo>
                    <a:pt x="5983985" y="128777"/>
                  </a:lnTo>
                  <a:lnTo>
                    <a:pt x="5912104" y="78486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19593" y="1868804"/>
            <a:ext cx="1265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375E"/>
                </a:solidFill>
                <a:latin typeface="Leelawadee"/>
                <a:cs typeface="Leelawadee"/>
              </a:rPr>
              <a:t>Tingkat</a:t>
            </a:r>
            <a:r>
              <a:rPr sz="1600" spc="-85" dirty="0">
                <a:solidFill>
                  <a:srgbClr val="17375E"/>
                </a:solidFill>
                <a:latin typeface="Leelawadee"/>
                <a:cs typeface="Leelawadee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Leelawadee"/>
                <a:cs typeface="Leelawadee"/>
              </a:rPr>
              <a:t>inflasi</a:t>
            </a:r>
            <a:endParaRPr sz="1600">
              <a:latin typeface="Leelawadee"/>
              <a:cs typeface="Leelawadee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909692" y="6428714"/>
            <a:ext cx="179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76490" y="4253865"/>
            <a:ext cx="1219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A40020"/>
                </a:solidFill>
                <a:latin typeface="Leelawadee"/>
                <a:cs typeface="Leelawadee"/>
              </a:rPr>
              <a:t>Uang</a:t>
            </a:r>
            <a:r>
              <a:rPr sz="1600" b="1" spc="-60" dirty="0">
                <a:solidFill>
                  <a:srgbClr val="A40020"/>
                </a:solidFill>
                <a:latin typeface="Leelawadee"/>
                <a:cs typeface="Leelawadee"/>
              </a:rPr>
              <a:t> </a:t>
            </a:r>
            <a:r>
              <a:rPr sz="1600" b="1" spc="-5" dirty="0">
                <a:solidFill>
                  <a:srgbClr val="A40020"/>
                </a:solidFill>
                <a:latin typeface="Leelawadee"/>
                <a:cs typeface="Leelawadee"/>
              </a:rPr>
              <a:t>Anda!!</a:t>
            </a:r>
            <a:endParaRPr sz="1600">
              <a:latin typeface="Leelawadee"/>
              <a:cs typeface="Leelawade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15530" y="906272"/>
            <a:ext cx="1559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AF50"/>
                </a:solidFill>
                <a:latin typeface="Leelawadee"/>
                <a:cs typeface="Leelawadee"/>
              </a:rPr>
              <a:t>Return</a:t>
            </a:r>
            <a:r>
              <a:rPr sz="1600" b="1" spc="-80" dirty="0">
                <a:solidFill>
                  <a:srgbClr val="00AF50"/>
                </a:solidFill>
                <a:latin typeface="Leelawadee"/>
                <a:cs typeface="Leelawadee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Leelawadee"/>
                <a:cs typeface="Leelawadee"/>
              </a:rPr>
              <a:t>Investasi</a:t>
            </a:r>
            <a:endParaRPr sz="1600">
              <a:latin typeface="Leelawadee"/>
              <a:cs typeface="Leelawadee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41367" y="170814"/>
            <a:ext cx="4975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Bagaimana </a:t>
            </a:r>
            <a:r>
              <a:rPr spc="-10" dirty="0"/>
              <a:t>dengan</a:t>
            </a:r>
            <a:r>
              <a:rPr spc="-145" dirty="0"/>
              <a:t> </a:t>
            </a:r>
            <a:r>
              <a:rPr spc="-15" dirty="0"/>
              <a:t>Investasi?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28140" y="5511495"/>
            <a:ext cx="682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Keuntungan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i="1" spc="-5" dirty="0">
                <a:latin typeface="Calibri"/>
                <a:cs typeface="Calibri"/>
              </a:rPr>
              <a:t>return</a:t>
            </a:r>
            <a:r>
              <a:rPr sz="1800" spc="-5" dirty="0">
                <a:latin typeface="Calibri"/>
                <a:cs typeface="Calibri"/>
              </a:rPr>
              <a:t>) dari </a:t>
            </a:r>
            <a:r>
              <a:rPr sz="1800" spc="-10" dirty="0">
                <a:latin typeface="Calibri"/>
                <a:cs typeface="Calibri"/>
              </a:rPr>
              <a:t>investasi akan meningkatkan </a:t>
            </a:r>
            <a:r>
              <a:rPr sz="1800" spc="-5" dirty="0">
                <a:latin typeface="Calibri"/>
                <a:cs typeface="Calibri"/>
              </a:rPr>
              <a:t>jumlah uang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81272" y="131063"/>
              <a:ext cx="1456944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5588" y="131063"/>
              <a:ext cx="1280160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16167" y="131063"/>
              <a:ext cx="2023872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88935" y="131063"/>
              <a:ext cx="1281683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2564" y="131063"/>
              <a:ext cx="1243583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4540" y="1087881"/>
            <a:ext cx="8530590" cy="1579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Pembayaran </a:t>
            </a:r>
            <a:r>
              <a:rPr sz="1600" spc="-15" dirty="0">
                <a:latin typeface="Calibri"/>
                <a:cs typeface="Calibri"/>
              </a:rPr>
              <a:t>ganti </a:t>
            </a:r>
            <a:r>
              <a:rPr sz="1600" spc="-5" dirty="0">
                <a:latin typeface="Calibri"/>
                <a:cs typeface="Calibri"/>
              </a:rPr>
              <a:t>rugi </a:t>
            </a:r>
            <a:r>
              <a:rPr sz="1600" spc="-15" dirty="0">
                <a:latin typeface="Calibri"/>
                <a:cs typeface="Calibri"/>
              </a:rPr>
              <a:t>kepada </a:t>
            </a:r>
            <a:r>
              <a:rPr sz="1600" spc="-10" dirty="0">
                <a:latin typeface="Calibri"/>
                <a:cs typeface="Calibri"/>
              </a:rPr>
              <a:t>Pemodal </a:t>
            </a:r>
            <a:r>
              <a:rPr sz="1600" spc="-15" dirty="0">
                <a:latin typeface="Calibri"/>
                <a:cs typeface="Calibri"/>
              </a:rPr>
              <a:t>dengan </a:t>
            </a:r>
            <a:r>
              <a:rPr sz="1600" spc="-10" dirty="0">
                <a:latin typeface="Calibri"/>
                <a:cs typeface="Calibri"/>
              </a:rPr>
              <a:t>menggunakan </a:t>
            </a:r>
            <a:r>
              <a:rPr sz="1600" spc="-5" dirty="0">
                <a:latin typeface="Calibri"/>
                <a:cs typeface="Calibri"/>
              </a:rPr>
              <a:t>Dana </a:t>
            </a:r>
            <a:r>
              <a:rPr sz="1600" spc="-10" dirty="0">
                <a:latin typeface="Calibri"/>
                <a:cs typeface="Calibri"/>
              </a:rPr>
              <a:t>Perlindungan </a:t>
            </a:r>
            <a:r>
              <a:rPr sz="1600" spc="-15" dirty="0">
                <a:latin typeface="Calibri"/>
                <a:cs typeface="Calibri"/>
              </a:rPr>
              <a:t>Pemodal dilakukan  </a:t>
            </a:r>
            <a:r>
              <a:rPr sz="1600" spc="-10" dirty="0">
                <a:latin typeface="Calibri"/>
                <a:cs typeface="Calibri"/>
              </a:rPr>
              <a:t>jika </a:t>
            </a:r>
            <a:r>
              <a:rPr sz="1600" spc="-15" dirty="0">
                <a:latin typeface="Calibri"/>
                <a:cs typeface="Calibri"/>
              </a:rPr>
              <a:t>Pemodal </a:t>
            </a:r>
            <a:r>
              <a:rPr sz="1600" spc="-10" dirty="0">
                <a:latin typeface="Calibri"/>
                <a:cs typeface="Calibri"/>
              </a:rPr>
              <a:t>telah mengajukan </a:t>
            </a:r>
            <a:r>
              <a:rPr sz="1600" spc="-5" dirty="0">
                <a:latin typeface="Calibri"/>
                <a:cs typeface="Calibri"/>
              </a:rPr>
              <a:t>permohonan </a:t>
            </a:r>
            <a:r>
              <a:rPr sz="1600" spc="-15" dirty="0">
                <a:latin typeface="Calibri"/>
                <a:cs typeface="Calibri"/>
              </a:rPr>
              <a:t>ganti </a:t>
            </a:r>
            <a:r>
              <a:rPr sz="1600" spc="-10" dirty="0">
                <a:latin typeface="Calibri"/>
                <a:cs typeface="Calibri"/>
              </a:rPr>
              <a:t>rugi </a:t>
            </a:r>
            <a:r>
              <a:rPr sz="1600" spc="-15" dirty="0">
                <a:latin typeface="Calibri"/>
                <a:cs typeface="Calibri"/>
              </a:rPr>
              <a:t>kepada Penyelenggara </a:t>
            </a:r>
            <a:r>
              <a:rPr sz="1600" spc="-5" dirty="0">
                <a:latin typeface="Calibri"/>
                <a:cs typeface="Calibri"/>
              </a:rPr>
              <a:t>Dana </a:t>
            </a:r>
            <a:r>
              <a:rPr sz="1600" spc="-15" dirty="0">
                <a:latin typeface="Calibri"/>
                <a:cs typeface="Calibri"/>
              </a:rPr>
              <a:t>Perlindungan  </a:t>
            </a:r>
            <a:r>
              <a:rPr sz="1600" spc="-10" dirty="0">
                <a:latin typeface="Calibri"/>
                <a:cs typeface="Calibri"/>
              </a:rPr>
              <a:t>Pemodal sesuai dengan </a:t>
            </a:r>
            <a:r>
              <a:rPr sz="1600" spc="-20" dirty="0">
                <a:latin typeface="Calibri"/>
                <a:cs typeface="Calibri"/>
              </a:rPr>
              <a:t>Peraturan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OJK </a:t>
            </a:r>
            <a:r>
              <a:rPr sz="1600" dirty="0">
                <a:latin typeface="Calibri"/>
                <a:cs typeface="Calibri"/>
              </a:rPr>
              <a:t>Nomor VI.A.5 </a:t>
            </a:r>
            <a:r>
              <a:rPr sz="1600" spc="-10" dirty="0">
                <a:latin typeface="Calibri"/>
                <a:cs typeface="Calibri"/>
              </a:rPr>
              <a:t>tentang </a:t>
            </a:r>
            <a:r>
              <a:rPr sz="1600" spc="-15" dirty="0">
                <a:latin typeface="Calibri"/>
                <a:cs typeface="Calibri"/>
              </a:rPr>
              <a:t>Penyelenggara </a:t>
            </a:r>
            <a:r>
              <a:rPr sz="1600" spc="-5" dirty="0">
                <a:latin typeface="Calibri"/>
                <a:cs typeface="Calibri"/>
              </a:rPr>
              <a:t>Dana </a:t>
            </a:r>
            <a:r>
              <a:rPr sz="1600" spc="-15" dirty="0">
                <a:latin typeface="Calibri"/>
                <a:cs typeface="Calibri"/>
              </a:rPr>
              <a:t>Perlindungan  </a:t>
            </a:r>
            <a:r>
              <a:rPr sz="1600" spc="-10" dirty="0">
                <a:latin typeface="Calibri"/>
                <a:cs typeface="Calibri"/>
              </a:rPr>
              <a:t>Pemodal.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720"/>
              </a:spcBef>
            </a:pPr>
            <a:r>
              <a:rPr sz="1600" spc="-10" dirty="0">
                <a:latin typeface="Calibri"/>
                <a:cs typeface="Calibri"/>
              </a:rPr>
              <a:t>Batasan paling tinggi untuk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setiap Pemodal </a:t>
            </a:r>
            <a:r>
              <a:rPr sz="1600" b="1" spc="-5" dirty="0">
                <a:solidFill>
                  <a:srgbClr val="1F487C"/>
                </a:solidFill>
                <a:latin typeface="Calibri"/>
                <a:cs typeface="Calibri"/>
              </a:rPr>
              <a:t>pada satu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Kustodian </a:t>
            </a:r>
            <a:r>
              <a:rPr sz="1600" spc="-5" dirty="0">
                <a:latin typeface="Calibri"/>
                <a:cs typeface="Calibri"/>
              </a:rPr>
              <a:t>dalam </a:t>
            </a:r>
            <a:r>
              <a:rPr sz="1600" spc="-15" dirty="0">
                <a:latin typeface="Calibri"/>
                <a:cs typeface="Calibri"/>
              </a:rPr>
              <a:t>rangka pembayaran ganti </a:t>
            </a:r>
            <a:r>
              <a:rPr sz="1600" spc="-5" dirty="0">
                <a:latin typeface="Calibri"/>
                <a:cs typeface="Calibri"/>
              </a:rPr>
              <a:t>rugi  </a:t>
            </a:r>
            <a:r>
              <a:rPr sz="1600" spc="-15" dirty="0">
                <a:latin typeface="Calibri"/>
                <a:cs typeface="Calibri"/>
              </a:rPr>
              <a:t>kepada Pemodal </a:t>
            </a:r>
            <a:r>
              <a:rPr sz="1600" spc="-10" dirty="0">
                <a:latin typeface="Calibri"/>
                <a:cs typeface="Calibri"/>
              </a:rPr>
              <a:t>dengan </a:t>
            </a:r>
            <a:r>
              <a:rPr sz="1600" spc="-5" dirty="0">
                <a:latin typeface="Calibri"/>
                <a:cs typeface="Calibri"/>
              </a:rPr>
              <a:t>menggunakan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DPP: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4540" y="3449192"/>
            <a:ext cx="84493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Batasan paling tinggi untuk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setiap Kustodian </a:t>
            </a:r>
            <a:r>
              <a:rPr sz="1600" spc="-5" dirty="0">
                <a:latin typeface="Calibri"/>
                <a:cs typeface="Calibri"/>
              </a:rPr>
              <a:t>dalam </a:t>
            </a:r>
            <a:r>
              <a:rPr sz="1600" spc="-15" dirty="0">
                <a:latin typeface="Calibri"/>
                <a:cs typeface="Calibri"/>
              </a:rPr>
              <a:t>rangka pembayaran ganti kepada Pemodal dengan  </a:t>
            </a:r>
            <a:r>
              <a:rPr sz="1600" spc="-5" dirty="0">
                <a:latin typeface="Calibri"/>
                <a:cs typeface="Calibri"/>
              </a:rPr>
              <a:t>menggunakan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DPP: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8176" y="2764472"/>
            <a:ext cx="4542790" cy="58483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3200" b="1" spc="-5" dirty="0">
                <a:solidFill>
                  <a:srgbClr val="F1F1F1"/>
                </a:solidFill>
                <a:latin typeface="Calibri"/>
                <a:cs typeface="Calibri"/>
              </a:rPr>
              <a:t>Rp</a:t>
            </a:r>
            <a:r>
              <a:rPr sz="32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1F1F1"/>
                </a:solidFill>
                <a:latin typeface="Calibri"/>
                <a:cs typeface="Calibri"/>
              </a:rPr>
              <a:t>100.000.000,00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8054" y="4031424"/>
            <a:ext cx="4542790" cy="58483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20955" rIns="0" bIns="0" rtlCol="0">
            <a:spAutoFit/>
          </a:bodyPr>
          <a:lstStyle/>
          <a:p>
            <a:pPr marL="450215">
              <a:lnSpc>
                <a:spcPct val="100000"/>
              </a:lnSpc>
              <a:spcBef>
                <a:spcPts val="165"/>
              </a:spcBef>
            </a:pPr>
            <a:r>
              <a:rPr sz="3200" b="1" spc="-5" dirty="0">
                <a:solidFill>
                  <a:srgbClr val="F1F1F1"/>
                </a:solidFill>
                <a:latin typeface="Calibri"/>
                <a:cs typeface="Calibri"/>
              </a:rPr>
              <a:t>Rp</a:t>
            </a:r>
            <a:r>
              <a:rPr sz="32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1F1F1"/>
                </a:solidFill>
                <a:latin typeface="Calibri"/>
                <a:cs typeface="Calibri"/>
              </a:rPr>
              <a:t>50.000.000.000,00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4949444"/>
            <a:ext cx="836993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Ganti rugi </a:t>
            </a:r>
            <a:r>
              <a:rPr sz="1600" spc="-10" dirty="0">
                <a:latin typeface="Calibri"/>
                <a:cs typeface="Calibri"/>
              </a:rPr>
              <a:t>atas nilai Aset Pemodal yang hilang </a:t>
            </a:r>
            <a:r>
              <a:rPr sz="1600" spc="-5" dirty="0">
                <a:latin typeface="Calibri"/>
                <a:cs typeface="Calibri"/>
              </a:rPr>
              <a:t>tidak </a:t>
            </a:r>
            <a:r>
              <a:rPr sz="1600" spc="-15" dirty="0">
                <a:latin typeface="Calibri"/>
                <a:cs typeface="Calibri"/>
              </a:rPr>
              <a:t>mencakup </a:t>
            </a:r>
            <a:r>
              <a:rPr sz="1600" spc="-5" dirty="0">
                <a:latin typeface="Calibri"/>
                <a:cs typeface="Calibri"/>
              </a:rPr>
              <a:t>nilai </a:t>
            </a:r>
            <a:r>
              <a:rPr sz="1600" spc="-15" dirty="0">
                <a:latin typeface="Calibri"/>
                <a:cs typeface="Calibri"/>
              </a:rPr>
              <a:t>kerugian </a:t>
            </a:r>
            <a:r>
              <a:rPr sz="1600" spc="-10" dirty="0">
                <a:latin typeface="Calibri"/>
                <a:cs typeface="Calibri"/>
              </a:rPr>
              <a:t>atas perkiraan</a:t>
            </a:r>
            <a:r>
              <a:rPr sz="1600" spc="3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nilai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investasi </a:t>
            </a:r>
            <a:r>
              <a:rPr sz="1600" spc="-5" dirty="0">
                <a:latin typeface="Calibri"/>
                <a:cs typeface="Calibri"/>
              </a:rPr>
              <a:t>masa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datang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322190" y="221361"/>
            <a:ext cx="49720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Ganti </a:t>
            </a:r>
            <a:r>
              <a:rPr dirty="0"/>
              <a:t>Rugi </a:t>
            </a:r>
            <a:r>
              <a:rPr spc="-10" dirty="0"/>
              <a:t>Pemodal </a:t>
            </a:r>
            <a:r>
              <a:rPr dirty="0"/>
              <a:t>oleh</a:t>
            </a:r>
            <a:r>
              <a:rPr spc="-95" dirty="0"/>
              <a:t> </a:t>
            </a:r>
            <a:r>
              <a:rPr dirty="0"/>
              <a:t>SIPF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71600"/>
            <a:ext cx="9906000" cy="5486400"/>
            <a:chOff x="0" y="1371600"/>
            <a:chExt cx="9906000" cy="5486400"/>
          </a:xfrm>
        </p:grpSpPr>
        <p:sp>
          <p:nvSpPr>
            <p:cNvPr id="3" name="object 3"/>
            <p:cNvSpPr/>
            <p:nvPr/>
          </p:nvSpPr>
          <p:spPr>
            <a:xfrm>
              <a:off x="1981200" y="1371600"/>
              <a:ext cx="3048000" cy="419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0" y="1371600"/>
              <a:ext cx="3260873" cy="4172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6" name="object 6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4827" y="131063"/>
              <a:ext cx="2081783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3983" y="131063"/>
              <a:ext cx="2147316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51803" y="131063"/>
              <a:ext cx="2740152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37803" y="131063"/>
              <a:ext cx="1228344" cy="659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55366" y="221361"/>
            <a:ext cx="6238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Sertifikat </a:t>
            </a:r>
            <a:r>
              <a:rPr dirty="0"/>
              <a:t>&amp; </a:t>
            </a:r>
            <a:r>
              <a:rPr spc="-15" dirty="0"/>
              <a:t>Sticker </a:t>
            </a:r>
            <a:r>
              <a:rPr spc="-10" dirty="0"/>
              <a:t>Keanggotaan</a:t>
            </a:r>
            <a:r>
              <a:rPr spc="-125" dirty="0"/>
              <a:t> </a:t>
            </a:r>
            <a:r>
              <a:rPr spc="-5" dirty="0"/>
              <a:t>DPP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86000" y="2133600"/>
          <a:ext cx="5602605" cy="2205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890"/>
                <a:gridCol w="5085080"/>
              </a:tblGrid>
              <a:tr h="457200"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Investasi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2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Pasar</a:t>
                      </a:r>
                      <a:r>
                        <a:rPr sz="2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Modal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Efek </a:t>
                      </a:r>
                      <a:r>
                        <a:rPr sz="2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Mekanisme </a:t>
                      </a:r>
                      <a:r>
                        <a:rPr sz="2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Perdagangan</a:t>
                      </a:r>
                      <a:r>
                        <a:rPr sz="24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Saham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84199"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Struktur </a:t>
                      </a:r>
                      <a:r>
                        <a:rPr sz="2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Pasar </a:t>
                      </a:r>
                      <a:r>
                        <a:rPr sz="2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Modal</a:t>
                      </a:r>
                      <a:r>
                        <a:rPr sz="24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Indonesia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b="1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b="1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Acuan </a:t>
                      </a:r>
                      <a:r>
                        <a:rPr sz="2400" b="1" spc="-10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Kepemilikan Sekuritas</a:t>
                      </a:r>
                      <a:r>
                        <a:rPr sz="2400" b="1" spc="-35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205868"/>
                          </a:solidFill>
                          <a:latin typeface="Calibri"/>
                          <a:cs typeface="Calibri"/>
                        </a:rPr>
                        <a:t>(AKSes)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8408669" y="5393105"/>
            <a:ext cx="1268717" cy="1236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98"/>
            <a:ext cx="1257300" cy="684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385274" y="1159763"/>
            <a:ext cx="4421505" cy="582295"/>
            <a:chOff x="2385274" y="1159763"/>
            <a:chExt cx="4421505" cy="582295"/>
          </a:xfrm>
        </p:grpSpPr>
        <p:sp>
          <p:nvSpPr>
            <p:cNvPr id="6" name="object 6"/>
            <p:cNvSpPr/>
            <p:nvPr/>
          </p:nvSpPr>
          <p:spPr>
            <a:xfrm>
              <a:off x="2385274" y="1366043"/>
              <a:ext cx="1157802" cy="2796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89375" y="1159763"/>
              <a:ext cx="1275588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3295" y="1159763"/>
              <a:ext cx="2532888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4994" y="1239723"/>
            <a:ext cx="4199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Sekolah </a:t>
            </a:r>
            <a:r>
              <a:rPr sz="2800" spc="-15" dirty="0"/>
              <a:t>Pasar </a:t>
            </a:r>
            <a:r>
              <a:rPr sz="2800" spc="-10" dirty="0"/>
              <a:t>Modal </a:t>
            </a:r>
            <a:r>
              <a:rPr sz="2800" spc="-15" dirty="0"/>
              <a:t>Level</a:t>
            </a:r>
            <a:r>
              <a:rPr sz="2800" spc="85" dirty="0"/>
              <a:t> </a:t>
            </a:r>
            <a:r>
              <a:rPr sz="2800" spc="-5" dirty="0"/>
              <a:t>1</a:t>
            </a:r>
            <a:endParaRPr sz="2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474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Fasilitas</a:t>
            </a:r>
            <a:r>
              <a:rPr spc="-90" dirty="0"/>
              <a:t> </a:t>
            </a:r>
            <a:r>
              <a:rPr spc="-5" dirty="0"/>
              <a:t>AKSes</a:t>
            </a:r>
          </a:p>
        </p:txBody>
      </p:sp>
      <p:sp>
        <p:nvSpPr>
          <p:cNvPr id="3" name="object 3"/>
          <p:cNvSpPr/>
          <p:nvPr/>
        </p:nvSpPr>
        <p:spPr>
          <a:xfrm>
            <a:off x="4267200" y="1474597"/>
            <a:ext cx="4291711" cy="249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Fasilitas yang </a:t>
            </a:r>
            <a:r>
              <a:rPr spc="-5" dirty="0"/>
              <a:t>diberikan </a:t>
            </a:r>
            <a:r>
              <a:rPr spc="-10" dirty="0"/>
              <a:t>KSEI sebagai </a:t>
            </a:r>
            <a:r>
              <a:rPr dirty="0"/>
              <a:t>perwujudan </a:t>
            </a:r>
            <a:r>
              <a:rPr spc="-5" dirty="0"/>
              <a:t>perlindungan  </a:t>
            </a:r>
            <a:r>
              <a:rPr spc="-15" dirty="0"/>
              <a:t>investor agar investor </a:t>
            </a:r>
            <a:r>
              <a:rPr spc="-10" dirty="0"/>
              <a:t>dapat </a:t>
            </a:r>
            <a:r>
              <a:rPr dirty="0"/>
              <a:t>langsung </a:t>
            </a:r>
            <a:r>
              <a:rPr spc="-5" dirty="0"/>
              <a:t>melihat </a:t>
            </a:r>
            <a:r>
              <a:rPr spc="-15" dirty="0"/>
              <a:t>portofolio </a:t>
            </a:r>
            <a:r>
              <a:rPr spc="-10" dirty="0"/>
              <a:t>yang  dimilikinya </a:t>
            </a:r>
            <a:r>
              <a:rPr spc="-5" dirty="0"/>
              <a:t>di </a:t>
            </a:r>
            <a:r>
              <a:rPr spc="-15" dirty="0"/>
              <a:t>sistem</a:t>
            </a:r>
            <a:r>
              <a:rPr spc="-55" dirty="0"/>
              <a:t> </a:t>
            </a:r>
            <a:r>
              <a:rPr spc="-5" dirty="0"/>
              <a:t>KSEI”</a:t>
            </a:r>
          </a:p>
        </p:txBody>
      </p:sp>
      <p:sp>
        <p:nvSpPr>
          <p:cNvPr id="5" name="object 5"/>
          <p:cNvSpPr/>
          <p:nvPr/>
        </p:nvSpPr>
        <p:spPr>
          <a:xfrm>
            <a:off x="1353438" y="1587246"/>
            <a:ext cx="2532761" cy="1774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05483"/>
            <a:ext cx="9906000" cy="5652770"/>
            <a:chOff x="0" y="1205483"/>
            <a:chExt cx="9906000" cy="5652770"/>
          </a:xfrm>
        </p:grpSpPr>
        <p:sp>
          <p:nvSpPr>
            <p:cNvPr id="3" name="object 3"/>
            <p:cNvSpPr/>
            <p:nvPr/>
          </p:nvSpPr>
          <p:spPr>
            <a:xfrm>
              <a:off x="1967483" y="1205483"/>
              <a:ext cx="5561076" cy="4532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81200" y="1219263"/>
              <a:ext cx="5573268" cy="45429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6860" y="4792980"/>
              <a:ext cx="1900427" cy="3124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2561" y="4870323"/>
              <a:ext cx="1703070" cy="118110"/>
            </a:xfrm>
            <a:custGeom>
              <a:avLst/>
              <a:gdLst/>
              <a:ahLst/>
              <a:cxnLst/>
              <a:rect l="l" t="t" r="r" b="b"/>
              <a:pathLst>
                <a:path w="1703070" h="118110">
                  <a:moveTo>
                    <a:pt x="101092" y="0"/>
                  </a:moveTo>
                  <a:lnTo>
                    <a:pt x="0" y="58800"/>
                  </a:lnTo>
                  <a:lnTo>
                    <a:pt x="100964" y="117856"/>
                  </a:lnTo>
                  <a:lnTo>
                    <a:pt x="108712" y="115824"/>
                  </a:lnTo>
                  <a:lnTo>
                    <a:pt x="112268" y="109854"/>
                  </a:lnTo>
                  <a:lnTo>
                    <a:pt x="115824" y="103758"/>
                  </a:lnTo>
                  <a:lnTo>
                    <a:pt x="113792" y="96012"/>
                  </a:lnTo>
                  <a:lnTo>
                    <a:pt x="72224" y="71670"/>
                  </a:lnTo>
                  <a:lnTo>
                    <a:pt x="25145" y="71627"/>
                  </a:lnTo>
                  <a:lnTo>
                    <a:pt x="25145" y="46227"/>
                  </a:lnTo>
                  <a:lnTo>
                    <a:pt x="72225" y="46227"/>
                  </a:lnTo>
                  <a:lnTo>
                    <a:pt x="113918" y="21970"/>
                  </a:lnTo>
                  <a:lnTo>
                    <a:pt x="115950" y="14224"/>
                  </a:lnTo>
                  <a:lnTo>
                    <a:pt x="108838" y="2031"/>
                  </a:lnTo>
                  <a:lnTo>
                    <a:pt x="101092" y="0"/>
                  </a:lnTo>
                  <a:close/>
                </a:path>
                <a:path w="1703070" h="118110">
                  <a:moveTo>
                    <a:pt x="72151" y="46270"/>
                  </a:moveTo>
                  <a:lnTo>
                    <a:pt x="50437" y="58903"/>
                  </a:lnTo>
                  <a:lnTo>
                    <a:pt x="72224" y="71670"/>
                  </a:lnTo>
                  <a:lnTo>
                    <a:pt x="1702562" y="73151"/>
                  </a:lnTo>
                  <a:lnTo>
                    <a:pt x="1702689" y="47751"/>
                  </a:lnTo>
                  <a:lnTo>
                    <a:pt x="72151" y="46270"/>
                  </a:lnTo>
                  <a:close/>
                </a:path>
                <a:path w="1703070" h="118110">
                  <a:moveTo>
                    <a:pt x="25145" y="46227"/>
                  </a:moveTo>
                  <a:lnTo>
                    <a:pt x="25145" y="71627"/>
                  </a:lnTo>
                  <a:lnTo>
                    <a:pt x="72224" y="71670"/>
                  </a:lnTo>
                  <a:lnTo>
                    <a:pt x="69117" y="69850"/>
                  </a:lnTo>
                  <a:lnTo>
                    <a:pt x="31623" y="69850"/>
                  </a:lnTo>
                  <a:lnTo>
                    <a:pt x="31623" y="47878"/>
                  </a:lnTo>
                  <a:lnTo>
                    <a:pt x="69387" y="47878"/>
                  </a:lnTo>
                  <a:lnTo>
                    <a:pt x="72151" y="46270"/>
                  </a:lnTo>
                  <a:lnTo>
                    <a:pt x="25145" y="46227"/>
                  </a:lnTo>
                  <a:close/>
                </a:path>
                <a:path w="1703070" h="118110">
                  <a:moveTo>
                    <a:pt x="31623" y="47878"/>
                  </a:moveTo>
                  <a:lnTo>
                    <a:pt x="31623" y="69850"/>
                  </a:lnTo>
                  <a:lnTo>
                    <a:pt x="50437" y="58903"/>
                  </a:lnTo>
                  <a:lnTo>
                    <a:pt x="31623" y="47878"/>
                  </a:lnTo>
                  <a:close/>
                </a:path>
                <a:path w="1703070" h="118110">
                  <a:moveTo>
                    <a:pt x="50437" y="58903"/>
                  </a:moveTo>
                  <a:lnTo>
                    <a:pt x="31623" y="69850"/>
                  </a:lnTo>
                  <a:lnTo>
                    <a:pt x="69117" y="69850"/>
                  </a:lnTo>
                  <a:lnTo>
                    <a:pt x="50437" y="58903"/>
                  </a:lnTo>
                  <a:close/>
                </a:path>
                <a:path w="1703070" h="118110">
                  <a:moveTo>
                    <a:pt x="69387" y="47878"/>
                  </a:moveTo>
                  <a:lnTo>
                    <a:pt x="31623" y="47878"/>
                  </a:lnTo>
                  <a:lnTo>
                    <a:pt x="50437" y="58903"/>
                  </a:lnTo>
                  <a:lnTo>
                    <a:pt x="69387" y="47878"/>
                  </a:lnTo>
                  <a:close/>
                </a:path>
                <a:path w="1703070" h="118110">
                  <a:moveTo>
                    <a:pt x="72225" y="46227"/>
                  </a:moveTo>
                  <a:lnTo>
                    <a:pt x="25145" y="46227"/>
                  </a:lnTo>
                  <a:lnTo>
                    <a:pt x="72151" y="46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3788" y="4568951"/>
              <a:ext cx="1978152" cy="3108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66840" y="4645532"/>
              <a:ext cx="1780539" cy="118110"/>
            </a:xfrm>
            <a:custGeom>
              <a:avLst/>
              <a:gdLst/>
              <a:ahLst/>
              <a:cxnLst/>
              <a:rect l="l" t="t" r="r" b="b"/>
              <a:pathLst>
                <a:path w="1780540" h="118110">
                  <a:moveTo>
                    <a:pt x="1679066" y="0"/>
                  </a:moveTo>
                  <a:lnTo>
                    <a:pt x="1671319" y="2032"/>
                  </a:lnTo>
                  <a:lnTo>
                    <a:pt x="1667764" y="8128"/>
                  </a:lnTo>
                  <a:lnTo>
                    <a:pt x="1664208" y="14097"/>
                  </a:lnTo>
                  <a:lnTo>
                    <a:pt x="1666239" y="21844"/>
                  </a:lnTo>
                  <a:lnTo>
                    <a:pt x="1708021" y="46310"/>
                  </a:lnTo>
                  <a:lnTo>
                    <a:pt x="1754886" y="46355"/>
                  </a:lnTo>
                  <a:lnTo>
                    <a:pt x="1754886" y="71755"/>
                  </a:lnTo>
                  <a:lnTo>
                    <a:pt x="1707755" y="71755"/>
                  </a:lnTo>
                  <a:lnTo>
                    <a:pt x="1672209" y="92456"/>
                  </a:lnTo>
                  <a:lnTo>
                    <a:pt x="1666113" y="95885"/>
                  </a:lnTo>
                  <a:lnTo>
                    <a:pt x="1664081" y="103759"/>
                  </a:lnTo>
                  <a:lnTo>
                    <a:pt x="1667637" y="109728"/>
                  </a:lnTo>
                  <a:lnTo>
                    <a:pt x="1671192" y="115824"/>
                  </a:lnTo>
                  <a:lnTo>
                    <a:pt x="1678939" y="117856"/>
                  </a:lnTo>
                  <a:lnTo>
                    <a:pt x="1758197" y="71755"/>
                  </a:lnTo>
                  <a:lnTo>
                    <a:pt x="1754886" y="71755"/>
                  </a:lnTo>
                  <a:lnTo>
                    <a:pt x="1758273" y="71710"/>
                  </a:lnTo>
                  <a:lnTo>
                    <a:pt x="1780032" y="59055"/>
                  </a:lnTo>
                  <a:lnTo>
                    <a:pt x="1679066" y="0"/>
                  </a:lnTo>
                  <a:close/>
                </a:path>
                <a:path w="1780540" h="118110">
                  <a:moveTo>
                    <a:pt x="1729666" y="58994"/>
                  </a:moveTo>
                  <a:lnTo>
                    <a:pt x="1707831" y="71710"/>
                  </a:lnTo>
                  <a:lnTo>
                    <a:pt x="1754886" y="71755"/>
                  </a:lnTo>
                  <a:lnTo>
                    <a:pt x="1754886" y="69977"/>
                  </a:lnTo>
                  <a:lnTo>
                    <a:pt x="1748409" y="69977"/>
                  </a:lnTo>
                  <a:lnTo>
                    <a:pt x="1729666" y="58994"/>
                  </a:lnTo>
                  <a:close/>
                </a:path>
                <a:path w="1780540" h="118110">
                  <a:moveTo>
                    <a:pt x="0" y="44704"/>
                  </a:moveTo>
                  <a:lnTo>
                    <a:pt x="0" y="70104"/>
                  </a:lnTo>
                  <a:lnTo>
                    <a:pt x="1707831" y="71710"/>
                  </a:lnTo>
                  <a:lnTo>
                    <a:pt x="1729666" y="58994"/>
                  </a:lnTo>
                  <a:lnTo>
                    <a:pt x="1708021" y="46310"/>
                  </a:lnTo>
                  <a:lnTo>
                    <a:pt x="0" y="44704"/>
                  </a:lnTo>
                  <a:close/>
                </a:path>
                <a:path w="1780540" h="118110">
                  <a:moveTo>
                    <a:pt x="1748536" y="48006"/>
                  </a:moveTo>
                  <a:lnTo>
                    <a:pt x="1729666" y="58994"/>
                  </a:lnTo>
                  <a:lnTo>
                    <a:pt x="1748409" y="69977"/>
                  </a:lnTo>
                  <a:lnTo>
                    <a:pt x="1748536" y="48006"/>
                  </a:lnTo>
                  <a:close/>
                </a:path>
                <a:path w="1780540" h="118110">
                  <a:moveTo>
                    <a:pt x="1754886" y="48006"/>
                  </a:moveTo>
                  <a:lnTo>
                    <a:pt x="1748536" y="48006"/>
                  </a:lnTo>
                  <a:lnTo>
                    <a:pt x="1748409" y="69977"/>
                  </a:lnTo>
                  <a:lnTo>
                    <a:pt x="1754886" y="69977"/>
                  </a:lnTo>
                  <a:lnTo>
                    <a:pt x="1754886" y="48006"/>
                  </a:lnTo>
                  <a:close/>
                </a:path>
                <a:path w="1780540" h="118110">
                  <a:moveTo>
                    <a:pt x="1708021" y="46310"/>
                  </a:moveTo>
                  <a:lnTo>
                    <a:pt x="1729666" y="58994"/>
                  </a:lnTo>
                  <a:lnTo>
                    <a:pt x="1748536" y="48006"/>
                  </a:lnTo>
                  <a:lnTo>
                    <a:pt x="1754886" y="48006"/>
                  </a:lnTo>
                  <a:lnTo>
                    <a:pt x="1754886" y="46355"/>
                  </a:lnTo>
                  <a:lnTo>
                    <a:pt x="1708021" y="46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10" name="object 10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53555" y="131063"/>
              <a:ext cx="2101596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01000" y="131063"/>
              <a:ext cx="1565148" cy="659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9630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Atributes</a:t>
            </a:r>
            <a:r>
              <a:rPr spc="-114" dirty="0"/>
              <a:t> </a:t>
            </a:r>
            <a:r>
              <a:rPr spc="-5" dirty="0"/>
              <a:t>AKSes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3578" y="4736668"/>
            <a:ext cx="1044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Kartu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AKSes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00847" y="4367529"/>
            <a:ext cx="91503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Panduan  Aktivasi  Kartu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AKSes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70417" y="2807588"/>
            <a:ext cx="7829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Pin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Mailer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45807" y="2795016"/>
            <a:ext cx="1978660" cy="311150"/>
            <a:chOff x="6845807" y="2795016"/>
            <a:chExt cx="1978660" cy="311150"/>
          </a:xfrm>
        </p:grpSpPr>
        <p:sp>
          <p:nvSpPr>
            <p:cNvPr id="18" name="object 18"/>
            <p:cNvSpPr/>
            <p:nvPr/>
          </p:nvSpPr>
          <p:spPr>
            <a:xfrm>
              <a:off x="6845807" y="2795016"/>
              <a:ext cx="1978152" cy="3108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87717" y="2871470"/>
              <a:ext cx="1780539" cy="118110"/>
            </a:xfrm>
            <a:custGeom>
              <a:avLst/>
              <a:gdLst/>
              <a:ahLst/>
              <a:cxnLst/>
              <a:rect l="l" t="t" r="r" b="b"/>
              <a:pathLst>
                <a:path w="1780540" h="118110">
                  <a:moveTo>
                    <a:pt x="1679066" y="0"/>
                  </a:moveTo>
                  <a:lnTo>
                    <a:pt x="1671320" y="2031"/>
                  </a:lnTo>
                  <a:lnTo>
                    <a:pt x="1664207" y="14224"/>
                  </a:lnTo>
                  <a:lnTo>
                    <a:pt x="1666239" y="21970"/>
                  </a:lnTo>
                  <a:lnTo>
                    <a:pt x="1707971" y="46314"/>
                  </a:lnTo>
                  <a:lnTo>
                    <a:pt x="1754885" y="46354"/>
                  </a:lnTo>
                  <a:lnTo>
                    <a:pt x="1754885" y="71754"/>
                  </a:lnTo>
                  <a:lnTo>
                    <a:pt x="1707755" y="71754"/>
                  </a:lnTo>
                  <a:lnTo>
                    <a:pt x="1672208" y="92455"/>
                  </a:lnTo>
                  <a:lnTo>
                    <a:pt x="1666239" y="96012"/>
                  </a:lnTo>
                  <a:lnTo>
                    <a:pt x="1664080" y="103758"/>
                  </a:lnTo>
                  <a:lnTo>
                    <a:pt x="1667636" y="109854"/>
                  </a:lnTo>
                  <a:lnTo>
                    <a:pt x="1671192" y="115824"/>
                  </a:lnTo>
                  <a:lnTo>
                    <a:pt x="1678939" y="117982"/>
                  </a:lnTo>
                  <a:lnTo>
                    <a:pt x="1758244" y="71754"/>
                  </a:lnTo>
                  <a:lnTo>
                    <a:pt x="1754885" y="71754"/>
                  </a:lnTo>
                  <a:lnTo>
                    <a:pt x="1758315" y="71714"/>
                  </a:lnTo>
                  <a:lnTo>
                    <a:pt x="1780031" y="59054"/>
                  </a:lnTo>
                  <a:lnTo>
                    <a:pt x="1679066" y="0"/>
                  </a:lnTo>
                  <a:close/>
                </a:path>
                <a:path w="1780540" h="118110">
                  <a:moveTo>
                    <a:pt x="1729688" y="58982"/>
                  </a:moveTo>
                  <a:lnTo>
                    <a:pt x="1707825" y="71714"/>
                  </a:lnTo>
                  <a:lnTo>
                    <a:pt x="1754885" y="71754"/>
                  </a:lnTo>
                  <a:lnTo>
                    <a:pt x="1754885" y="69976"/>
                  </a:lnTo>
                  <a:lnTo>
                    <a:pt x="1748535" y="69976"/>
                  </a:lnTo>
                  <a:lnTo>
                    <a:pt x="1729688" y="58982"/>
                  </a:lnTo>
                  <a:close/>
                </a:path>
                <a:path w="1780540" h="118110">
                  <a:moveTo>
                    <a:pt x="0" y="44830"/>
                  </a:moveTo>
                  <a:lnTo>
                    <a:pt x="0" y="70230"/>
                  </a:lnTo>
                  <a:lnTo>
                    <a:pt x="1707825" y="71714"/>
                  </a:lnTo>
                  <a:lnTo>
                    <a:pt x="1729688" y="58982"/>
                  </a:lnTo>
                  <a:lnTo>
                    <a:pt x="1707971" y="46314"/>
                  </a:lnTo>
                  <a:lnTo>
                    <a:pt x="0" y="44830"/>
                  </a:lnTo>
                  <a:close/>
                </a:path>
                <a:path w="1780540" h="118110">
                  <a:moveTo>
                    <a:pt x="1748535" y="48005"/>
                  </a:moveTo>
                  <a:lnTo>
                    <a:pt x="1729688" y="58982"/>
                  </a:lnTo>
                  <a:lnTo>
                    <a:pt x="1748535" y="69976"/>
                  </a:lnTo>
                  <a:lnTo>
                    <a:pt x="1748535" y="48005"/>
                  </a:lnTo>
                  <a:close/>
                </a:path>
                <a:path w="1780540" h="118110">
                  <a:moveTo>
                    <a:pt x="1754885" y="48005"/>
                  </a:moveTo>
                  <a:lnTo>
                    <a:pt x="1748535" y="48005"/>
                  </a:lnTo>
                  <a:lnTo>
                    <a:pt x="1748535" y="69976"/>
                  </a:lnTo>
                  <a:lnTo>
                    <a:pt x="1754885" y="69976"/>
                  </a:lnTo>
                  <a:lnTo>
                    <a:pt x="1754885" y="48005"/>
                  </a:lnTo>
                  <a:close/>
                </a:path>
                <a:path w="1780540" h="118110">
                  <a:moveTo>
                    <a:pt x="1707971" y="46314"/>
                  </a:moveTo>
                  <a:lnTo>
                    <a:pt x="1729688" y="58982"/>
                  </a:lnTo>
                  <a:lnTo>
                    <a:pt x="1748535" y="48005"/>
                  </a:lnTo>
                  <a:lnTo>
                    <a:pt x="1754885" y="48005"/>
                  </a:lnTo>
                  <a:lnTo>
                    <a:pt x="1754885" y="46354"/>
                  </a:lnTo>
                  <a:lnTo>
                    <a:pt x="1707971" y="463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846670"/>
            <a:ext cx="9429623" cy="493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88820" y="1523"/>
            <a:ext cx="7917180" cy="789940"/>
            <a:chOff x="1988820" y="1523"/>
            <a:chExt cx="7917180" cy="789940"/>
          </a:xfrm>
        </p:grpSpPr>
        <p:sp>
          <p:nvSpPr>
            <p:cNvPr id="4" name="object 4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8820" y="131063"/>
              <a:ext cx="2080259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14927" y="131063"/>
              <a:ext cx="2008631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4064" y="131063"/>
              <a:ext cx="1565147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63640" y="257555"/>
              <a:ext cx="3233927" cy="5257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29357" y="221361"/>
            <a:ext cx="70650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Tampilan </a:t>
            </a:r>
            <a:r>
              <a:rPr spc="-25" dirty="0"/>
              <a:t>Website </a:t>
            </a:r>
            <a:r>
              <a:rPr spc="-5" dirty="0"/>
              <a:t>AKSes</a:t>
            </a:r>
            <a:r>
              <a:rPr spc="-60" dirty="0"/>
              <a:t> </a:t>
            </a:r>
            <a:r>
              <a:rPr sz="2400" spc="-10" dirty="0">
                <a:hlinkClick r:id="rId8"/>
              </a:rPr>
              <a:t>http://akses.ksei.co.id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93308" y="131063"/>
              <a:ext cx="1857756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99959" y="131063"/>
              <a:ext cx="1470659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19515" y="131063"/>
              <a:ext cx="1246631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59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Melihat </a:t>
            </a:r>
            <a:r>
              <a:rPr dirty="0"/>
              <a:t>Saldo</a:t>
            </a:r>
            <a:r>
              <a:rPr spc="-75" dirty="0"/>
              <a:t> </a:t>
            </a:r>
            <a:r>
              <a:rPr spc="-45" dirty="0"/>
              <a:t>Efek</a:t>
            </a:r>
          </a:p>
        </p:txBody>
      </p:sp>
      <p:sp>
        <p:nvSpPr>
          <p:cNvPr id="8" name="object 8"/>
          <p:cNvSpPr/>
          <p:nvPr/>
        </p:nvSpPr>
        <p:spPr>
          <a:xfrm>
            <a:off x="609600" y="1066800"/>
            <a:ext cx="8915400" cy="4248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8655" y="6428714"/>
            <a:ext cx="2488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1200" spc="-10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spc="-105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evel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8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3022" y="6428714"/>
            <a:ext cx="229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46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49467" y="131063"/>
              <a:ext cx="1857756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56120" y="131063"/>
              <a:ext cx="1714500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19515" y="131063"/>
              <a:ext cx="1246631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20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Melihat Mutasi</a:t>
            </a:r>
            <a:r>
              <a:rPr spc="-55" dirty="0"/>
              <a:t> </a:t>
            </a:r>
            <a:r>
              <a:rPr spc="-45" dirty="0"/>
              <a:t>Efek</a:t>
            </a:r>
          </a:p>
        </p:txBody>
      </p:sp>
      <p:sp>
        <p:nvSpPr>
          <p:cNvPr id="8" name="object 8"/>
          <p:cNvSpPr/>
          <p:nvPr/>
        </p:nvSpPr>
        <p:spPr>
          <a:xfrm>
            <a:off x="381000" y="1371600"/>
            <a:ext cx="9274810" cy="3455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8655" y="6428714"/>
            <a:ext cx="2488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1200" spc="-10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spc="-105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evel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8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3022" y="6428714"/>
            <a:ext cx="229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47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914400"/>
            <a:ext cx="9566347" cy="4643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4" name="object 4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4648" y="131063"/>
              <a:ext cx="1857755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91300" y="131063"/>
              <a:ext cx="1420368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72171" y="131063"/>
              <a:ext cx="2093976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25821" y="221361"/>
            <a:ext cx="3867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Melihat </a:t>
            </a:r>
            <a:r>
              <a:rPr spc="-20" dirty="0"/>
              <a:t>Data</a:t>
            </a:r>
            <a:r>
              <a:rPr spc="-70" dirty="0"/>
              <a:t> </a:t>
            </a:r>
            <a:r>
              <a:rPr spc="-30" dirty="0"/>
              <a:t>Transaksi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8655" y="6428714"/>
            <a:ext cx="2488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1200" spc="-10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spc="-105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evel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8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3022" y="6428714"/>
            <a:ext cx="229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604" y="995299"/>
            <a:ext cx="9592945" cy="4643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68552" y="1523"/>
            <a:ext cx="8537575" cy="807720"/>
            <a:chOff x="1368552" y="1523"/>
            <a:chExt cx="8537575" cy="807720"/>
          </a:xfrm>
        </p:grpSpPr>
        <p:sp>
          <p:nvSpPr>
            <p:cNvPr id="4" name="object 4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8552" y="149352"/>
              <a:ext cx="1857756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75204" y="149352"/>
              <a:ext cx="2770632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06340" y="149352"/>
              <a:ext cx="1191767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58611" y="149352"/>
              <a:ext cx="714756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33872" y="149352"/>
              <a:ext cx="3848100" cy="659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08200" y="240030"/>
            <a:ext cx="7802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Melihat </a:t>
            </a:r>
            <a:r>
              <a:rPr spc="-20" dirty="0"/>
              <a:t>Data </a:t>
            </a:r>
            <a:r>
              <a:rPr spc="-10" dirty="0"/>
              <a:t>Netting</a:t>
            </a:r>
            <a:r>
              <a:rPr spc="5" dirty="0"/>
              <a:t> </a:t>
            </a:r>
            <a:r>
              <a:rPr spc="-20" dirty="0"/>
              <a:t>Hak/KewajibanTransaksi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8655" y="6428714"/>
            <a:ext cx="2488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1200" spc="-1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spc="-175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evel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96235"/>
            <a:ext cx="9906000" cy="4462145"/>
            <a:chOff x="0" y="2396235"/>
            <a:chExt cx="9906000" cy="4462145"/>
          </a:xfrm>
        </p:grpSpPr>
        <p:sp>
          <p:nvSpPr>
            <p:cNvPr id="3" name="object 3"/>
            <p:cNvSpPr/>
            <p:nvPr/>
          </p:nvSpPr>
          <p:spPr>
            <a:xfrm>
              <a:off x="6443471" y="2427731"/>
              <a:ext cx="3336035" cy="33375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67500" y="3107435"/>
              <a:ext cx="2886455" cy="1872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39992" y="2396235"/>
              <a:ext cx="2969132" cy="32847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57400" y="1523"/>
            <a:ext cx="7848600" cy="830580"/>
            <a:chOff x="2057400" y="1523"/>
            <a:chExt cx="7848600" cy="830580"/>
          </a:xfrm>
        </p:grpSpPr>
        <p:sp>
          <p:nvSpPr>
            <p:cNvPr id="7" name="object 7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82760" y="424254"/>
              <a:ext cx="643822" cy="3666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57059" y="172211"/>
              <a:ext cx="981455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93508" y="172211"/>
              <a:ext cx="1962911" cy="659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16923" y="172211"/>
              <a:ext cx="728472" cy="659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462776" y="263397"/>
            <a:ext cx="2908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"/>
                <a:cs typeface="Calibri"/>
              </a:rPr>
              <a:t>Apa </a:t>
            </a:r>
            <a:r>
              <a:rPr b="0" spc="-5" dirty="0">
                <a:latin typeface="Calibri"/>
                <a:cs typeface="Calibri"/>
              </a:rPr>
              <a:t>itu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Investasi?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909692" y="6428714"/>
            <a:ext cx="179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55738" y="3907358"/>
            <a:ext cx="11118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Investasi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99323" y="2725038"/>
            <a:ext cx="4508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ana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45093" y="3037713"/>
            <a:ext cx="600075" cy="7918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540" algn="ctr">
              <a:lnSpc>
                <a:spcPct val="86200"/>
              </a:lnSpc>
              <a:spcBef>
                <a:spcPts val="335"/>
              </a:spcBef>
            </a:pPr>
            <a:r>
              <a:rPr sz="1400" spc="-3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ahan  a    In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esta  </a:t>
            </a:r>
            <a:r>
              <a:rPr sz="1400" spc="5" dirty="0">
                <a:latin typeface="Arial"/>
                <a:cs typeface="Arial"/>
              </a:rPr>
              <a:t>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3127" y="4491685"/>
            <a:ext cx="5638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uju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24647" y="4988814"/>
            <a:ext cx="60134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8895" marR="5080" indent="-36830">
              <a:lnSpc>
                <a:spcPts val="1450"/>
              </a:lnSpc>
              <a:spcBef>
                <a:spcPts val="340"/>
              </a:spcBef>
            </a:pPr>
            <a:r>
              <a:rPr sz="1400" dirty="0">
                <a:latin typeface="Arial"/>
                <a:cs typeface="Arial"/>
              </a:rPr>
              <a:t>Jangka  </a:t>
            </a:r>
            <a:r>
              <a:rPr sz="1400" spc="-10" dirty="0">
                <a:latin typeface="Arial"/>
                <a:cs typeface="Arial"/>
              </a:rPr>
              <a:t>Waktu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5345" y="4491685"/>
            <a:ext cx="6007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ntung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49033" y="3313938"/>
            <a:ext cx="511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isiko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2417" y="1107947"/>
            <a:ext cx="8915400" cy="11430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61925" rIns="0" bIns="0" rtlCol="0">
            <a:spAutoFit/>
          </a:bodyPr>
          <a:lstStyle/>
          <a:p>
            <a:pPr marL="1306830" marR="783590" indent="-509270">
              <a:lnSpc>
                <a:spcPct val="100000"/>
              </a:lnSpc>
              <a:spcBef>
                <a:spcPts val="1275"/>
              </a:spcBef>
            </a:pPr>
            <a:r>
              <a:rPr sz="2400" spc="-15" dirty="0">
                <a:latin typeface="Calibri"/>
                <a:cs typeface="Calibri"/>
              </a:rPr>
              <a:t>Investasi </a:t>
            </a:r>
            <a:r>
              <a:rPr sz="2400" dirty="0">
                <a:latin typeface="Calibri"/>
                <a:cs typeface="Calibri"/>
              </a:rPr>
              <a:t>adalah </a:t>
            </a:r>
            <a:r>
              <a:rPr sz="2400" spc="-5" dirty="0">
                <a:latin typeface="Calibri"/>
                <a:cs typeface="Calibri"/>
              </a:rPr>
              <a:t>mengelola </a:t>
            </a:r>
            <a:r>
              <a:rPr sz="2400" spc="-10" dirty="0">
                <a:latin typeface="Calibri"/>
                <a:cs typeface="Calibri"/>
              </a:rPr>
              <a:t>aset/harta sehingga </a:t>
            </a:r>
            <a:r>
              <a:rPr sz="2400" spc="-5" dirty="0">
                <a:latin typeface="Calibri"/>
                <a:cs typeface="Calibri"/>
              </a:rPr>
              <a:t>asset/harta  </a:t>
            </a:r>
            <a:r>
              <a:rPr sz="2400" spc="-10" dirty="0">
                <a:latin typeface="Calibri"/>
                <a:cs typeface="Calibri"/>
              </a:rPr>
              <a:t>tersebut dapat </a:t>
            </a:r>
            <a:r>
              <a:rPr sz="2400" spc="-5" dirty="0">
                <a:latin typeface="Calibri"/>
                <a:cs typeface="Calibri"/>
              </a:rPr>
              <a:t>memberikan hasil di </a:t>
            </a:r>
            <a:r>
              <a:rPr sz="2400" spc="-15" dirty="0">
                <a:latin typeface="Calibri"/>
                <a:cs typeface="Calibri"/>
              </a:rPr>
              <a:t>kemudian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hari.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0150" y="2531491"/>
            <a:ext cx="4791075" cy="2084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28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10" dirty="0">
                <a:latin typeface="Calibri"/>
                <a:cs typeface="Calibri"/>
              </a:rPr>
              <a:t>Investasi </a:t>
            </a:r>
            <a:r>
              <a:rPr sz="2000" b="1" dirty="0">
                <a:latin typeface="Calibri"/>
                <a:cs typeface="Calibri"/>
              </a:rPr>
              <a:t>di pasar modal </a:t>
            </a:r>
            <a:r>
              <a:rPr sz="2000" dirty="0">
                <a:latin typeface="Calibri"/>
                <a:cs typeface="Calibri"/>
              </a:rPr>
              <a:t>adalah </a:t>
            </a:r>
            <a:r>
              <a:rPr sz="2000" spc="-10" dirty="0">
                <a:latin typeface="Calibri"/>
                <a:cs typeface="Calibri"/>
              </a:rPr>
              <a:t>dengan  </a:t>
            </a:r>
            <a:r>
              <a:rPr sz="2000" spc="-5" dirty="0">
                <a:latin typeface="Calibri"/>
                <a:cs typeface="Calibri"/>
              </a:rPr>
              <a:t>membeli </a:t>
            </a:r>
            <a:r>
              <a:rPr sz="2000" spc="-25" dirty="0">
                <a:latin typeface="Calibri"/>
                <a:cs typeface="Calibri"/>
              </a:rPr>
              <a:t>Efek </a:t>
            </a:r>
            <a:r>
              <a:rPr sz="2000" spc="-5" dirty="0">
                <a:latin typeface="Calibri"/>
                <a:cs typeface="Calibri"/>
              </a:rPr>
              <a:t>untuk </a:t>
            </a:r>
            <a:r>
              <a:rPr sz="2000" spc="-10" dirty="0">
                <a:latin typeface="Calibri"/>
                <a:cs typeface="Calibri"/>
              </a:rPr>
              <a:t>memperoleh  keuntungan </a:t>
            </a:r>
            <a:r>
              <a:rPr sz="2000" spc="-5" dirty="0">
                <a:latin typeface="Calibri"/>
                <a:cs typeface="Calibri"/>
              </a:rPr>
              <a:t>berupa </a:t>
            </a:r>
            <a:r>
              <a:rPr sz="2000" i="1" spc="-10" dirty="0">
                <a:latin typeface="Calibri"/>
                <a:cs typeface="Calibri"/>
              </a:rPr>
              <a:t>capital </a:t>
            </a:r>
            <a:r>
              <a:rPr sz="2000" i="1" spc="-5" dirty="0">
                <a:latin typeface="Calibri"/>
                <a:cs typeface="Calibri"/>
              </a:rPr>
              <a:t>gain </a:t>
            </a:r>
            <a:r>
              <a:rPr sz="2000" spc="-5" dirty="0">
                <a:latin typeface="Calibri"/>
                <a:cs typeface="Calibri"/>
              </a:rPr>
              <a:t>dan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dividen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10" dirty="0">
                <a:latin typeface="Calibri"/>
                <a:cs typeface="Calibri"/>
              </a:rPr>
              <a:t>Investasi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saham</a:t>
            </a:r>
            <a:endParaRPr sz="2000">
              <a:latin typeface="Calibri"/>
              <a:cs typeface="Calibri"/>
            </a:endParaRPr>
          </a:p>
          <a:p>
            <a:pPr marL="585470" lvl="1" indent="-347980">
              <a:lnSpc>
                <a:spcPct val="100000"/>
              </a:lnSpc>
              <a:spcBef>
                <a:spcPts val="600"/>
              </a:spcBef>
              <a:buSzPct val="50000"/>
              <a:buFont typeface="Wingdings"/>
              <a:buChar char=""/>
              <a:tabLst>
                <a:tab pos="585470" algn="l"/>
                <a:tab pos="586105" algn="l"/>
              </a:tabLst>
            </a:pPr>
            <a:r>
              <a:rPr sz="2000" b="1" spc="-5" dirty="0">
                <a:latin typeface="Calibri"/>
                <a:cs typeface="Calibri"/>
              </a:rPr>
              <a:t>Aset </a:t>
            </a:r>
            <a:r>
              <a:rPr sz="2000" b="1" dirty="0">
                <a:latin typeface="Calibri"/>
                <a:cs typeface="Calibri"/>
              </a:rPr>
              <a:t>=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Saham</a:t>
            </a:r>
            <a:endParaRPr sz="2000">
              <a:latin typeface="Calibri"/>
              <a:cs typeface="Calibri"/>
            </a:endParaRPr>
          </a:p>
          <a:p>
            <a:pPr marL="585470" lvl="1" indent="-347980">
              <a:lnSpc>
                <a:spcPct val="100000"/>
              </a:lnSpc>
              <a:spcBef>
                <a:spcPts val="600"/>
              </a:spcBef>
              <a:buSzPct val="50000"/>
              <a:buFont typeface="Wingdings"/>
              <a:buChar char=""/>
              <a:tabLst>
                <a:tab pos="585470" algn="l"/>
                <a:tab pos="586105" algn="l"/>
              </a:tabLst>
            </a:pPr>
            <a:r>
              <a:rPr sz="2000" b="1" spc="-10" dirty="0">
                <a:latin typeface="Calibri"/>
                <a:cs typeface="Calibri"/>
              </a:rPr>
              <a:t>Keuntungan </a:t>
            </a:r>
            <a:r>
              <a:rPr sz="2000" b="1" dirty="0">
                <a:latin typeface="Calibri"/>
                <a:cs typeface="Calibri"/>
              </a:rPr>
              <a:t>= </a:t>
            </a:r>
            <a:r>
              <a:rPr sz="2000" b="1" spc="-10" dirty="0">
                <a:latin typeface="Calibri"/>
                <a:cs typeface="Calibri"/>
              </a:rPr>
              <a:t>Capital </a:t>
            </a:r>
            <a:r>
              <a:rPr sz="2000" b="1" spc="-5" dirty="0">
                <a:latin typeface="Calibri"/>
                <a:cs typeface="Calibri"/>
              </a:rPr>
              <a:t>Gain </a:t>
            </a:r>
            <a:r>
              <a:rPr sz="2000" b="1" dirty="0">
                <a:latin typeface="Calibri"/>
                <a:cs typeface="Calibri"/>
              </a:rPr>
              <a:t>dan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Deviden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540" y="5057546"/>
            <a:ext cx="7132955" cy="7270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800" b="1" spc="-5" dirty="0">
                <a:latin typeface="Calibri"/>
                <a:cs typeface="Calibri"/>
              </a:rPr>
              <a:t>Capital </a:t>
            </a:r>
            <a:r>
              <a:rPr sz="1800" b="1" dirty="0">
                <a:latin typeface="Calibri"/>
                <a:cs typeface="Calibri"/>
              </a:rPr>
              <a:t>Gain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selisih </a:t>
            </a:r>
            <a:r>
              <a:rPr sz="1800" spc="-15" dirty="0">
                <a:latin typeface="Calibri"/>
                <a:cs typeface="Calibri"/>
              </a:rPr>
              <a:t>harga </a:t>
            </a:r>
            <a:r>
              <a:rPr sz="1800" spc="-5" dirty="0">
                <a:latin typeface="Calibri"/>
                <a:cs typeface="Calibri"/>
              </a:rPr>
              <a:t>beli dan </a:t>
            </a:r>
            <a:r>
              <a:rPr sz="1800" spc="-15" dirty="0">
                <a:latin typeface="Calibri"/>
                <a:cs typeface="Calibri"/>
              </a:rPr>
              <a:t>harga </a:t>
            </a:r>
            <a:r>
              <a:rPr sz="1800" spc="-5" dirty="0">
                <a:latin typeface="Calibri"/>
                <a:cs typeface="Calibri"/>
              </a:rPr>
              <a:t>jual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efek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b="1" spc="-5" dirty="0">
                <a:latin typeface="Calibri"/>
                <a:cs typeface="Calibri"/>
              </a:rPr>
              <a:t>Dividen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pembagian </a:t>
            </a:r>
            <a:r>
              <a:rPr sz="1800" spc="-10" dirty="0">
                <a:latin typeface="Calibri"/>
                <a:cs typeface="Calibri"/>
              </a:rPr>
              <a:t>keuntungan </a:t>
            </a:r>
            <a:r>
              <a:rPr sz="1800" spc="-5" dirty="0">
                <a:latin typeface="Calibri"/>
                <a:cs typeface="Calibri"/>
              </a:rPr>
              <a:t>dari perusahaan </a:t>
            </a:r>
            <a:r>
              <a:rPr sz="1800" spc="-10" dirty="0">
                <a:latin typeface="Calibri"/>
                <a:cs typeface="Calibri"/>
              </a:rPr>
              <a:t>kepada </a:t>
            </a:r>
            <a:r>
              <a:rPr sz="1800" spc="-5" dirty="0">
                <a:latin typeface="Calibri"/>
                <a:cs typeface="Calibri"/>
              </a:rPr>
              <a:t>pemegang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saham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24144" y="131063"/>
              <a:ext cx="1857755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0796" y="131063"/>
              <a:ext cx="1470659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0352" y="131063"/>
              <a:ext cx="1415796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65316" y="221361"/>
            <a:ext cx="3328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Melihat </a:t>
            </a:r>
            <a:r>
              <a:rPr dirty="0"/>
              <a:t>Saldo</a:t>
            </a:r>
            <a:r>
              <a:rPr spc="-80" dirty="0"/>
              <a:t> </a:t>
            </a:r>
            <a:r>
              <a:rPr spc="-5" dirty="0"/>
              <a:t>Dana</a:t>
            </a:r>
          </a:p>
        </p:txBody>
      </p:sp>
      <p:sp>
        <p:nvSpPr>
          <p:cNvPr id="8" name="object 8"/>
          <p:cNvSpPr/>
          <p:nvPr/>
        </p:nvSpPr>
        <p:spPr>
          <a:xfrm>
            <a:off x="584022" y="1219200"/>
            <a:ext cx="8772652" cy="3960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8655" y="6428714"/>
            <a:ext cx="2488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1200" spc="-1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spc="-175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evel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80303" y="131063"/>
              <a:ext cx="1857755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86955" y="131063"/>
              <a:ext cx="1714500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0352" y="131063"/>
              <a:ext cx="1415796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21477" y="221361"/>
            <a:ext cx="3571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Melihat Mutasi</a:t>
            </a:r>
            <a:r>
              <a:rPr spc="-65" dirty="0"/>
              <a:t> </a:t>
            </a:r>
            <a:r>
              <a:rPr spc="-5" dirty="0"/>
              <a:t>Dana</a:t>
            </a:r>
          </a:p>
        </p:txBody>
      </p:sp>
      <p:sp>
        <p:nvSpPr>
          <p:cNvPr id="8" name="object 8"/>
          <p:cNvSpPr/>
          <p:nvPr/>
        </p:nvSpPr>
        <p:spPr>
          <a:xfrm>
            <a:off x="381000" y="1371600"/>
            <a:ext cx="9278239" cy="3906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8655" y="6428714"/>
            <a:ext cx="2488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1200" spc="-1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spc="-175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evel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51</a:t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68003"/>
            <a:ext cx="9905999" cy="78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8384" y="6439915"/>
            <a:ext cx="2085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Bursa Efek</a:t>
            </a:r>
            <a:r>
              <a:rPr sz="16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Indonesia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70929"/>
            <a:ext cx="5233670" cy="304800"/>
          </a:xfrm>
          <a:custGeom>
            <a:avLst/>
            <a:gdLst/>
            <a:ahLst/>
            <a:cxnLst/>
            <a:rect l="l" t="t" r="r" b="b"/>
            <a:pathLst>
              <a:path w="5233670" h="304800">
                <a:moveTo>
                  <a:pt x="5233670" y="0"/>
                </a:moveTo>
                <a:lnTo>
                  <a:pt x="0" y="0"/>
                </a:lnTo>
                <a:lnTo>
                  <a:pt x="0" y="304799"/>
                </a:lnTo>
                <a:lnTo>
                  <a:pt x="5233670" y="304799"/>
                </a:lnTo>
                <a:lnTo>
                  <a:pt x="5233670" y="0"/>
                </a:lnTo>
                <a:close/>
              </a:path>
            </a:pathLst>
          </a:custGeom>
          <a:solidFill>
            <a:srgbClr val="832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8655" y="6378041"/>
            <a:ext cx="2488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3022" y="637804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76600" y="2822816"/>
            <a:ext cx="6216650" cy="3924300"/>
            <a:chOff x="3276600" y="2822816"/>
            <a:chExt cx="6216650" cy="3924300"/>
          </a:xfrm>
        </p:grpSpPr>
        <p:sp>
          <p:nvSpPr>
            <p:cNvPr id="8" name="object 8"/>
            <p:cNvSpPr/>
            <p:nvPr/>
          </p:nvSpPr>
          <p:spPr>
            <a:xfrm>
              <a:off x="8471534" y="5562597"/>
              <a:ext cx="1021638" cy="1184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6600" y="2822816"/>
              <a:ext cx="5197348" cy="3031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11" name="object 11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6247" y="131063"/>
              <a:ext cx="1565148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70291" y="131063"/>
              <a:ext cx="1895855" cy="659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797420" y="221361"/>
            <a:ext cx="24968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AKSes via</a:t>
            </a:r>
            <a:r>
              <a:rPr spc="-95" dirty="0"/>
              <a:t> </a:t>
            </a:r>
            <a:r>
              <a:rPr spc="-90" dirty="0"/>
              <a:t>ATM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2924" y="1014346"/>
            <a:ext cx="5062855" cy="8375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1" spc="-15" dirty="0">
                <a:latin typeface="Calibri"/>
                <a:cs typeface="Calibri"/>
              </a:rPr>
              <a:t>Pengembangan Fasilitas</a:t>
            </a:r>
            <a:r>
              <a:rPr sz="2400" b="1" spc="-5" dirty="0">
                <a:latin typeface="Calibri"/>
                <a:cs typeface="Calibri"/>
              </a:rPr>
              <a:t> AKSes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-10" dirty="0">
                <a:latin typeface="Calibri"/>
                <a:cs typeface="Calibri"/>
              </a:rPr>
              <a:t>Fasilitas </a:t>
            </a:r>
            <a:r>
              <a:rPr sz="2000" spc="-5" dirty="0">
                <a:latin typeface="Calibri"/>
                <a:cs typeface="Calibri"/>
              </a:rPr>
              <a:t>AKSes </a:t>
            </a:r>
            <a:r>
              <a:rPr sz="2000" spc="-10" dirty="0">
                <a:latin typeface="Calibri"/>
                <a:cs typeface="Calibri"/>
              </a:rPr>
              <a:t>terintegrasi dengan jaringan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ATM: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2924" y="1826488"/>
            <a:ext cx="2161540" cy="1489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Bank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Permata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Bank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Mandiri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Bank </a:t>
            </a:r>
            <a:r>
              <a:rPr sz="2000" spc="-10" dirty="0">
                <a:latin typeface="Calibri"/>
                <a:cs typeface="Calibri"/>
              </a:rPr>
              <a:t>Central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Asia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Bank </a:t>
            </a:r>
            <a:r>
              <a:rPr sz="2000" spc="-5" dirty="0">
                <a:latin typeface="Calibri"/>
                <a:cs typeface="Calibri"/>
              </a:rPr>
              <a:t>CIMB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Niaga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6901" y="2977489"/>
            <a:ext cx="3840479" cy="2741930"/>
          </a:xfrm>
          <a:prstGeom prst="rect">
            <a:avLst/>
          </a:prstGeom>
          <a:solidFill>
            <a:srgbClr val="000066"/>
          </a:solidFill>
        </p:spPr>
        <p:txBody>
          <a:bodyPr vert="horz" wrap="square" lIns="0" tIns="100965" rIns="0" bIns="0" rtlCol="0">
            <a:spAutoFit/>
          </a:bodyPr>
          <a:lstStyle/>
          <a:p>
            <a:pPr marL="1245235">
              <a:lnSpc>
                <a:spcPct val="100000"/>
              </a:lnSpc>
              <a:spcBef>
                <a:spcPts val="7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AKSes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KSEI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Registrasi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AKSes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KSEI</a:t>
            </a:r>
            <a:endParaRPr sz="1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894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Informasi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Saldo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Efek</a:t>
            </a:r>
            <a:endParaRPr sz="1600">
              <a:latin typeface="Calibri"/>
              <a:cs typeface="Calibri"/>
            </a:endParaRPr>
          </a:p>
          <a:p>
            <a:pPr marL="2000250" marR="86360" indent="-34290">
              <a:lnSpc>
                <a:spcPct val="164300"/>
              </a:lnSpc>
              <a:spcBef>
                <a:spcPts val="40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Informasi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Saldo RDN 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Penarikan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Dana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RDN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4521" y="4985130"/>
            <a:ext cx="2007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Tampilan </a:t>
            </a:r>
            <a:r>
              <a:rPr sz="1600" spc="-10" dirty="0">
                <a:latin typeface="Calibri"/>
                <a:cs typeface="Calibri"/>
              </a:rPr>
              <a:t>Akses </a:t>
            </a:r>
            <a:r>
              <a:rPr sz="1600" spc="-5" dirty="0">
                <a:latin typeface="Calibri"/>
                <a:cs typeface="Calibri"/>
              </a:rPr>
              <a:t>Via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ATM</a:t>
            </a:r>
            <a:endParaRPr sz="1600">
              <a:latin typeface="Calibri"/>
              <a:cs typeface="Calibri"/>
            </a:endParaRPr>
          </a:p>
          <a:p>
            <a:pPr marL="90233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Menu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Umum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68003"/>
            <a:ext cx="9905999" cy="78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8384" y="6439915"/>
            <a:ext cx="2085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Bursa Efek</a:t>
            </a:r>
            <a:r>
              <a:rPr sz="16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Indonesia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70929"/>
            <a:ext cx="5233670" cy="304800"/>
          </a:xfrm>
          <a:custGeom>
            <a:avLst/>
            <a:gdLst/>
            <a:ahLst/>
            <a:cxnLst/>
            <a:rect l="l" t="t" r="r" b="b"/>
            <a:pathLst>
              <a:path w="5233670" h="304800">
                <a:moveTo>
                  <a:pt x="5233670" y="0"/>
                </a:moveTo>
                <a:lnTo>
                  <a:pt x="0" y="0"/>
                </a:lnTo>
                <a:lnTo>
                  <a:pt x="0" y="304799"/>
                </a:lnTo>
                <a:lnTo>
                  <a:pt x="5233670" y="304799"/>
                </a:lnTo>
                <a:lnTo>
                  <a:pt x="5233670" y="0"/>
                </a:lnTo>
                <a:close/>
              </a:path>
            </a:pathLst>
          </a:custGeom>
          <a:solidFill>
            <a:srgbClr val="832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8655" y="6378041"/>
            <a:ext cx="2488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3022" y="637804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71534" y="5562597"/>
            <a:ext cx="1021638" cy="1184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057400" y="1523"/>
            <a:ext cx="7848600" cy="800100"/>
            <a:chOff x="2057400" y="1523"/>
            <a:chExt cx="7848600" cy="800100"/>
          </a:xfrm>
        </p:grpSpPr>
        <p:sp>
          <p:nvSpPr>
            <p:cNvPr id="9" name="object 9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3504" y="60959"/>
              <a:ext cx="2342388" cy="740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4496" y="60959"/>
              <a:ext cx="1693163" cy="740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44155" y="60959"/>
              <a:ext cx="2255520" cy="740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84903" y="164972"/>
            <a:ext cx="4609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Rekening </a:t>
            </a:r>
            <a:r>
              <a:rPr sz="3600" spc="-5" dirty="0"/>
              <a:t>Dana</a:t>
            </a:r>
            <a:r>
              <a:rPr sz="3600" spc="-25" dirty="0"/>
              <a:t> </a:t>
            </a:r>
            <a:r>
              <a:rPr sz="3600" dirty="0"/>
              <a:t>Nasabah</a:t>
            </a:r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9646666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9644" y="1991994"/>
            <a:ext cx="74339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Rekening </a:t>
            </a:r>
            <a:r>
              <a:rPr sz="2800" spc="-10" dirty="0">
                <a:latin typeface="Calibri"/>
                <a:cs typeface="Calibri"/>
              </a:rPr>
              <a:t>Dana </a:t>
            </a:r>
            <a:r>
              <a:rPr sz="2800" spc="-5" dirty="0">
                <a:latin typeface="Calibri"/>
                <a:cs typeface="Calibri"/>
              </a:rPr>
              <a:t>Nasabah adalah </a:t>
            </a:r>
            <a:r>
              <a:rPr sz="2800" spc="-20" dirty="0">
                <a:latin typeface="Calibri"/>
                <a:cs typeface="Calibri"/>
              </a:rPr>
              <a:t>rekening atas </a:t>
            </a:r>
            <a:r>
              <a:rPr sz="2800" spc="-10" dirty="0">
                <a:latin typeface="Calibri"/>
                <a:cs typeface="Calibri"/>
              </a:rPr>
              <a:t>nama  nasabah </a:t>
            </a:r>
            <a:r>
              <a:rPr sz="2800" spc="-20" dirty="0">
                <a:latin typeface="Calibri"/>
                <a:cs typeface="Calibri"/>
              </a:rPr>
              <a:t>yang </a:t>
            </a:r>
            <a:r>
              <a:rPr sz="2800" spc="-10" dirty="0">
                <a:latin typeface="Calibri"/>
                <a:cs typeface="Calibri"/>
              </a:rPr>
              <a:t>disimpan </a:t>
            </a:r>
            <a:r>
              <a:rPr sz="2800" spc="-5" dirty="0">
                <a:latin typeface="Calibri"/>
                <a:cs typeface="Calibri"/>
              </a:rPr>
              <a:t>di Bank </a:t>
            </a:r>
            <a:r>
              <a:rPr sz="2800" spc="-20" dirty="0">
                <a:latin typeface="Calibri"/>
                <a:cs typeface="Calibri"/>
              </a:rPr>
              <a:t>yang </a:t>
            </a:r>
            <a:r>
              <a:rPr sz="2800" spc="-10" dirty="0">
                <a:latin typeface="Calibri"/>
                <a:cs typeface="Calibri"/>
              </a:rPr>
              <a:t>terpisah dari  </a:t>
            </a:r>
            <a:r>
              <a:rPr sz="2800" spc="-25" dirty="0">
                <a:latin typeface="Calibri"/>
                <a:cs typeface="Calibri"/>
              </a:rPr>
              <a:t>rekening </a:t>
            </a:r>
            <a:r>
              <a:rPr sz="2800" spc="-15" dirty="0">
                <a:latin typeface="Calibri"/>
                <a:cs typeface="Calibri"/>
              </a:rPr>
              <a:t>Perusahaan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Efek.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68003"/>
            <a:ext cx="9905999" cy="78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8384" y="6439915"/>
            <a:ext cx="2085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Bursa Efek</a:t>
            </a:r>
            <a:r>
              <a:rPr sz="16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Indonesia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70929"/>
            <a:ext cx="5233670" cy="304800"/>
          </a:xfrm>
          <a:custGeom>
            <a:avLst/>
            <a:gdLst/>
            <a:ahLst/>
            <a:cxnLst/>
            <a:rect l="l" t="t" r="r" b="b"/>
            <a:pathLst>
              <a:path w="5233670" h="304800">
                <a:moveTo>
                  <a:pt x="5233670" y="0"/>
                </a:moveTo>
                <a:lnTo>
                  <a:pt x="0" y="0"/>
                </a:lnTo>
                <a:lnTo>
                  <a:pt x="0" y="304799"/>
                </a:lnTo>
                <a:lnTo>
                  <a:pt x="5233670" y="304799"/>
                </a:lnTo>
                <a:lnTo>
                  <a:pt x="5233670" y="0"/>
                </a:lnTo>
                <a:close/>
              </a:path>
            </a:pathLst>
          </a:custGeom>
          <a:solidFill>
            <a:srgbClr val="832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8655" y="6378041"/>
            <a:ext cx="2488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3022" y="637804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54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89125" y="5263981"/>
            <a:ext cx="8104505" cy="1483360"/>
            <a:chOff x="1389125" y="5263981"/>
            <a:chExt cx="8104505" cy="1483360"/>
          </a:xfrm>
        </p:grpSpPr>
        <p:sp>
          <p:nvSpPr>
            <p:cNvPr id="8" name="object 8"/>
            <p:cNvSpPr/>
            <p:nvPr/>
          </p:nvSpPr>
          <p:spPr>
            <a:xfrm>
              <a:off x="8471534" y="5562597"/>
              <a:ext cx="1021638" cy="1184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77546" y="5263981"/>
              <a:ext cx="1683083" cy="4492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9125" y="5418124"/>
              <a:ext cx="1011732" cy="2952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46725" y="5412739"/>
              <a:ext cx="1164132" cy="3512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81934" y="5443219"/>
              <a:ext cx="1981200" cy="279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057400" y="1523"/>
            <a:ext cx="7848600" cy="822960"/>
            <a:chOff x="2057400" y="1523"/>
            <a:chExt cx="7848600" cy="822960"/>
          </a:xfrm>
        </p:grpSpPr>
        <p:sp>
          <p:nvSpPr>
            <p:cNvPr id="14" name="object 14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1355" y="83820"/>
              <a:ext cx="5608320" cy="7406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60375" y="1170432"/>
            <a:ext cx="8566150" cy="2750185"/>
          </a:xfrm>
          <a:custGeom>
            <a:avLst/>
            <a:gdLst/>
            <a:ahLst/>
            <a:cxnLst/>
            <a:rect l="l" t="t" r="r" b="b"/>
            <a:pathLst>
              <a:path w="8566150" h="2750185">
                <a:moveTo>
                  <a:pt x="8565896" y="0"/>
                </a:moveTo>
                <a:lnTo>
                  <a:pt x="0" y="0"/>
                </a:lnTo>
                <a:lnTo>
                  <a:pt x="0" y="2749677"/>
                </a:lnTo>
                <a:lnTo>
                  <a:pt x="8565896" y="2749677"/>
                </a:lnTo>
                <a:lnTo>
                  <a:pt x="85658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1506" y="4607028"/>
            <a:ext cx="1234173" cy="376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8667" y="4538129"/>
            <a:ext cx="1266044" cy="6393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262754" y="187833"/>
            <a:ext cx="5034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Bank </a:t>
            </a:r>
            <a:r>
              <a:rPr sz="3600" spc="-15" dirty="0"/>
              <a:t>Administrator</a:t>
            </a:r>
            <a:r>
              <a:rPr sz="3600" spc="-95" dirty="0"/>
              <a:t> </a:t>
            </a:r>
            <a:r>
              <a:rPr sz="3600" dirty="0"/>
              <a:t>RDN*)</a:t>
            </a:r>
            <a:endParaRPr sz="3600"/>
          </a:p>
        </p:txBody>
      </p:sp>
      <p:sp>
        <p:nvSpPr>
          <p:cNvPr id="20" name="object 20"/>
          <p:cNvSpPr txBox="1"/>
          <p:nvPr/>
        </p:nvSpPr>
        <p:spPr>
          <a:xfrm>
            <a:off x="6801866" y="3448557"/>
            <a:ext cx="1899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*) </a:t>
            </a:r>
            <a:r>
              <a:rPr sz="1800" spc="-15" dirty="0">
                <a:latin typeface="Calibri"/>
                <a:cs typeface="Calibri"/>
              </a:rPr>
              <a:t>Per </a:t>
            </a:r>
            <a:r>
              <a:rPr sz="1800" spc="-5" dirty="0">
                <a:latin typeface="Calibri"/>
                <a:cs typeface="Calibri"/>
              </a:rPr>
              <a:t>Februari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0692" y="1539366"/>
            <a:ext cx="5312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20" dirty="0">
                <a:solidFill>
                  <a:srgbClr val="333333"/>
                </a:solidFill>
                <a:latin typeface="Calibri"/>
                <a:cs typeface="Calibri"/>
              </a:rPr>
              <a:t>Kerja sama </a:t>
            </a: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KSEI </a:t>
            </a:r>
            <a:r>
              <a:rPr sz="2000" spc="20" dirty="0">
                <a:solidFill>
                  <a:srgbClr val="333333"/>
                </a:solidFill>
                <a:latin typeface="Calibri"/>
                <a:cs typeface="Calibri"/>
              </a:rPr>
              <a:t>dengan </a:t>
            </a: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Bank </a:t>
            </a:r>
            <a:r>
              <a:rPr sz="2000" spc="20" dirty="0">
                <a:solidFill>
                  <a:srgbClr val="333333"/>
                </a:solidFill>
                <a:latin typeface="Calibri"/>
                <a:cs typeface="Calibri"/>
              </a:rPr>
              <a:t>Administrator</a:t>
            </a:r>
            <a:r>
              <a:rPr sz="2000" spc="4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RDN: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0692" y="1844116"/>
            <a:ext cx="218249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42900" algn="l"/>
                <a:tab pos="343535" algn="l"/>
              </a:tabLst>
            </a:pP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Bank</a:t>
            </a:r>
            <a:r>
              <a:rPr sz="2000" spc="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333333"/>
                </a:solidFill>
                <a:latin typeface="Calibri"/>
                <a:cs typeface="Calibri"/>
              </a:rPr>
              <a:t>BCA</a:t>
            </a:r>
            <a:endParaRPr sz="2000">
              <a:latin typeface="Calibri"/>
              <a:cs typeface="Calibri"/>
            </a:endParaRPr>
          </a:p>
          <a:p>
            <a:pPr marL="342900" indent="-343535">
              <a:lnSpc>
                <a:spcPct val="100000"/>
              </a:lnSpc>
              <a:buChar char="-"/>
              <a:tabLst>
                <a:tab pos="342900" algn="l"/>
                <a:tab pos="343535" algn="l"/>
              </a:tabLst>
            </a:pP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Bank CIMB</a:t>
            </a:r>
            <a:r>
              <a:rPr sz="2000" spc="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333333"/>
                </a:solidFill>
                <a:latin typeface="Calibri"/>
                <a:cs typeface="Calibri"/>
              </a:rPr>
              <a:t>Niaga</a:t>
            </a:r>
            <a:endParaRPr sz="2000">
              <a:latin typeface="Calibri"/>
              <a:cs typeface="Calibri"/>
            </a:endParaRPr>
          </a:p>
          <a:p>
            <a:pPr marL="342900" indent="-343535">
              <a:lnSpc>
                <a:spcPct val="100000"/>
              </a:lnSpc>
              <a:buChar char="-"/>
              <a:tabLst>
                <a:tab pos="342900" algn="l"/>
                <a:tab pos="343535" algn="l"/>
              </a:tabLst>
            </a:pP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Bank</a:t>
            </a:r>
            <a:r>
              <a:rPr sz="2000" spc="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Mandiri</a:t>
            </a:r>
            <a:endParaRPr sz="2000">
              <a:latin typeface="Calibri"/>
              <a:cs typeface="Calibri"/>
            </a:endParaRPr>
          </a:p>
          <a:p>
            <a:pPr marL="342900" indent="-343535">
              <a:lnSpc>
                <a:spcPct val="100000"/>
              </a:lnSpc>
              <a:buChar char="-"/>
              <a:tabLst>
                <a:tab pos="342900" algn="l"/>
                <a:tab pos="343535" algn="l"/>
              </a:tabLst>
            </a:pP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Bank</a:t>
            </a:r>
            <a:r>
              <a:rPr sz="2000" spc="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333333"/>
                </a:solidFill>
                <a:latin typeface="Calibri"/>
                <a:cs typeface="Calibri"/>
              </a:rPr>
              <a:t>Permata</a:t>
            </a:r>
            <a:endParaRPr sz="2000">
              <a:latin typeface="Calibri"/>
              <a:cs typeface="Calibri"/>
            </a:endParaRPr>
          </a:p>
          <a:p>
            <a:pPr marL="342900" indent="-343535">
              <a:lnSpc>
                <a:spcPct val="100000"/>
              </a:lnSpc>
              <a:buChar char="-"/>
              <a:tabLst>
                <a:tab pos="342900" algn="l"/>
                <a:tab pos="343535" algn="l"/>
              </a:tabLst>
            </a:pP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Bank</a:t>
            </a:r>
            <a:r>
              <a:rPr sz="2000" spc="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333333"/>
                </a:solidFill>
                <a:latin typeface="Calibri"/>
                <a:cs typeface="Calibri"/>
              </a:rPr>
              <a:t>BRI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02555" y="4766121"/>
            <a:ext cx="1744527" cy="3192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62744" y="4311567"/>
            <a:ext cx="811395" cy="696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91088" y="4619390"/>
            <a:ext cx="1458337" cy="3516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841113" y="1844420"/>
            <a:ext cx="26339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42900" algn="l"/>
                <a:tab pos="343535" algn="l"/>
              </a:tabLst>
            </a:pP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Bank</a:t>
            </a:r>
            <a:r>
              <a:rPr sz="2000" spc="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BNI</a:t>
            </a:r>
            <a:endParaRPr sz="2000">
              <a:latin typeface="Calibri"/>
              <a:cs typeface="Calibri"/>
            </a:endParaRPr>
          </a:p>
          <a:p>
            <a:pPr marL="342900" indent="-343535">
              <a:lnSpc>
                <a:spcPct val="100000"/>
              </a:lnSpc>
              <a:buChar char="-"/>
              <a:tabLst>
                <a:tab pos="342900" algn="l"/>
                <a:tab pos="343535" algn="l"/>
              </a:tabLst>
            </a:pP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Bank</a:t>
            </a:r>
            <a:r>
              <a:rPr sz="2000" spc="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333333"/>
                </a:solidFill>
                <a:latin typeface="Calibri"/>
                <a:cs typeface="Calibri"/>
              </a:rPr>
              <a:t>Sinarmas,</a:t>
            </a:r>
            <a:endParaRPr sz="2000">
              <a:latin typeface="Calibri"/>
              <a:cs typeface="Calibri"/>
            </a:endParaRPr>
          </a:p>
          <a:p>
            <a:pPr marL="342900" indent="-343535">
              <a:lnSpc>
                <a:spcPct val="100000"/>
              </a:lnSpc>
              <a:buChar char="-"/>
              <a:tabLst>
                <a:tab pos="342900" algn="l"/>
                <a:tab pos="343535" algn="l"/>
              </a:tabLst>
            </a:pP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Bank BCA</a:t>
            </a:r>
            <a:r>
              <a:rPr sz="2000" spc="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333333"/>
                </a:solidFill>
                <a:latin typeface="Calibri"/>
                <a:cs typeface="Calibri"/>
              </a:rPr>
              <a:t>Syariah</a:t>
            </a:r>
            <a:endParaRPr sz="2000">
              <a:latin typeface="Calibri"/>
              <a:cs typeface="Calibri"/>
            </a:endParaRPr>
          </a:p>
          <a:p>
            <a:pPr marL="342900" indent="-343535">
              <a:lnSpc>
                <a:spcPct val="100000"/>
              </a:lnSpc>
              <a:buChar char="-"/>
              <a:tabLst>
                <a:tab pos="342900" algn="l"/>
                <a:tab pos="343535" algn="l"/>
              </a:tabLst>
            </a:pPr>
            <a:r>
              <a:rPr sz="2000" spc="25" dirty="0">
                <a:solidFill>
                  <a:srgbClr val="333333"/>
                </a:solidFill>
                <a:latin typeface="Calibri"/>
                <a:cs typeface="Calibri"/>
              </a:rPr>
              <a:t>Bank </a:t>
            </a:r>
            <a:r>
              <a:rPr sz="2000" spc="20" dirty="0">
                <a:solidFill>
                  <a:srgbClr val="333333"/>
                </a:solidFill>
                <a:latin typeface="Calibri"/>
                <a:cs typeface="Calibri"/>
              </a:rPr>
              <a:t>Syariah</a:t>
            </a:r>
            <a:r>
              <a:rPr sz="2000" spc="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333333"/>
                </a:solidFill>
                <a:latin typeface="Calibri"/>
                <a:cs typeface="Calibri"/>
              </a:rPr>
              <a:t>Mandiri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6765"/>
            <a:chOff x="2057400" y="1523"/>
            <a:chExt cx="7848600" cy="786765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13832" y="128016"/>
              <a:ext cx="2330195" cy="659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99020" y="128016"/>
              <a:ext cx="972312" cy="6598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31835" y="128016"/>
              <a:ext cx="1962912" cy="6598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55004" y="218058"/>
            <a:ext cx="3768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"/>
                <a:cs typeface="Calibri"/>
              </a:rPr>
              <a:t>Menabung vs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Investasi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09692" y="6428714"/>
            <a:ext cx="179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25753" y="1600161"/>
          <a:ext cx="7192645" cy="2858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4060"/>
                <a:gridCol w="2537460"/>
                <a:gridCol w="2651125"/>
              </a:tblGrid>
              <a:tr h="533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88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INVESTASI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R w="12700">
                      <a:solidFill>
                        <a:srgbClr val="30859C"/>
                      </a:solidFill>
                      <a:prstDash val="soli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MENABUNG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30859C"/>
                      </a:solidFill>
                      <a:prstDash val="solid"/>
                    </a:lnL>
                    <a:lnR w="12700">
                      <a:solidFill>
                        <a:srgbClr val="30859C"/>
                      </a:solidFill>
                      <a:prstDash val="solid"/>
                    </a:lnR>
                    <a:solidFill>
                      <a:srgbClr val="C00000"/>
                    </a:solidFill>
                  </a:tcPr>
                </a:tc>
              </a:tr>
              <a:tr h="57905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Tujuan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R w="12700">
                      <a:solidFill>
                        <a:srgbClr val="30859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Memperoleh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Untung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30859C"/>
                      </a:solidFill>
                      <a:prstDash val="solid"/>
                    </a:lnL>
                    <a:lnR w="12700">
                      <a:solidFill>
                        <a:srgbClr val="30859C"/>
                      </a:solidFill>
                      <a:prstDash val="solid"/>
                    </a:lnR>
                    <a:lnB w="12700">
                      <a:solidFill>
                        <a:srgbClr val="30859C"/>
                      </a:solidFill>
                      <a:prstDash val="solid"/>
                    </a:lnB>
                    <a:solidFill>
                      <a:srgbClr val="FBF2F2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Menyimpan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30859C"/>
                      </a:solidFill>
                      <a:prstDash val="solid"/>
                    </a:lnL>
                    <a:lnR w="12700">
                      <a:solidFill>
                        <a:srgbClr val="205868"/>
                      </a:solidFill>
                      <a:prstDash val="solid"/>
                    </a:lnR>
                    <a:lnB w="12700">
                      <a:solidFill>
                        <a:srgbClr val="30859C"/>
                      </a:solidFill>
                      <a:prstDash val="solid"/>
                    </a:lnB>
                  </a:tcPr>
                </a:tc>
              </a:tr>
              <a:tr h="58254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Potensi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Risiko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R w="12700">
                      <a:solidFill>
                        <a:srgbClr val="30859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Ada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risiko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30859C"/>
                      </a:solidFill>
                      <a:prstDash val="solid"/>
                    </a:lnL>
                    <a:lnR w="12700">
                      <a:solidFill>
                        <a:srgbClr val="30859C"/>
                      </a:solidFill>
                      <a:prstDash val="solid"/>
                    </a:lnR>
                    <a:lnT w="12700">
                      <a:solidFill>
                        <a:srgbClr val="30859C"/>
                      </a:solidFill>
                      <a:prstDash val="solid"/>
                    </a:lnT>
                    <a:lnB w="12700">
                      <a:solidFill>
                        <a:srgbClr val="30859C"/>
                      </a:solidFill>
                      <a:prstDash val="solid"/>
                    </a:lnB>
                    <a:solidFill>
                      <a:srgbClr val="FBF2F2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Relatif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tidak ada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risiko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30859C"/>
                      </a:solidFill>
                      <a:prstDash val="solid"/>
                    </a:lnL>
                    <a:lnR w="12700">
                      <a:solidFill>
                        <a:srgbClr val="205868"/>
                      </a:solidFill>
                      <a:prstDash val="solid"/>
                    </a:lnR>
                    <a:lnT w="12700">
                      <a:solidFill>
                        <a:srgbClr val="30859C"/>
                      </a:solidFill>
                      <a:prstDash val="solid"/>
                    </a:lnT>
                    <a:lnB w="12700">
                      <a:solidFill>
                        <a:srgbClr val="30859C"/>
                      </a:solidFill>
                      <a:prstDash val="solid"/>
                    </a:lnB>
                  </a:tcPr>
                </a:tc>
              </a:tr>
              <a:tr h="58267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Jenis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Transaksi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R w="12700">
                      <a:solidFill>
                        <a:srgbClr val="30859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Jual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beli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30859C"/>
                      </a:solidFill>
                      <a:prstDash val="solid"/>
                    </a:lnL>
                    <a:lnR w="12700">
                      <a:solidFill>
                        <a:srgbClr val="30859C"/>
                      </a:solidFill>
                      <a:prstDash val="solid"/>
                    </a:lnR>
                    <a:lnT w="12700">
                      <a:solidFill>
                        <a:srgbClr val="30859C"/>
                      </a:solidFill>
                      <a:prstDash val="solid"/>
                    </a:lnT>
                    <a:lnB w="12700">
                      <a:solidFill>
                        <a:srgbClr val="30859C"/>
                      </a:solidFill>
                      <a:prstDash val="solid"/>
                    </a:lnB>
                    <a:solidFill>
                      <a:srgbClr val="FBF2F2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Simpan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pinjam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30859C"/>
                      </a:solidFill>
                      <a:prstDash val="solid"/>
                    </a:lnL>
                    <a:lnR w="12700">
                      <a:solidFill>
                        <a:srgbClr val="205868"/>
                      </a:solidFill>
                      <a:prstDash val="solid"/>
                    </a:lnR>
                    <a:lnT w="12700">
                      <a:solidFill>
                        <a:srgbClr val="30859C"/>
                      </a:solidFill>
                      <a:prstDash val="solid"/>
                    </a:lnT>
                    <a:lnB w="12700">
                      <a:solidFill>
                        <a:srgbClr val="30859C"/>
                      </a:solidFill>
                      <a:prstDash val="solid"/>
                    </a:lnB>
                  </a:tcPr>
                </a:tc>
              </a:tr>
              <a:tr h="58026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spc="-40" dirty="0">
                          <a:latin typeface="Calibri"/>
                          <a:cs typeface="Calibri"/>
                        </a:rPr>
                        <a:t>Tempat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Transaksi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R w="12700">
                      <a:solidFill>
                        <a:srgbClr val="30859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Pasar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Modal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30859C"/>
                      </a:solidFill>
                      <a:prstDash val="solid"/>
                    </a:lnL>
                    <a:lnR w="12700">
                      <a:solidFill>
                        <a:srgbClr val="30859C"/>
                      </a:solidFill>
                      <a:prstDash val="solid"/>
                    </a:lnR>
                    <a:lnT w="12700">
                      <a:solidFill>
                        <a:srgbClr val="30859C"/>
                      </a:solidFill>
                      <a:prstDash val="solid"/>
                    </a:lnT>
                    <a:lnB w="12700">
                      <a:solidFill>
                        <a:srgbClr val="30859C"/>
                      </a:solidFill>
                      <a:prstDash val="solid"/>
                    </a:lnB>
                    <a:solidFill>
                      <a:srgbClr val="FBF2F2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Perbankan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30859C"/>
                      </a:solidFill>
                      <a:prstDash val="solid"/>
                    </a:lnL>
                    <a:lnR w="12700">
                      <a:solidFill>
                        <a:srgbClr val="205868"/>
                      </a:solidFill>
                      <a:prstDash val="solid"/>
                    </a:lnR>
                    <a:lnT w="12700">
                      <a:solidFill>
                        <a:srgbClr val="30859C"/>
                      </a:solidFill>
                      <a:prstDash val="solid"/>
                    </a:lnT>
                    <a:lnB w="12700">
                      <a:solidFill>
                        <a:srgbClr val="30859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7051" y="131063"/>
              <a:ext cx="2365248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19671" y="131063"/>
              <a:ext cx="1293876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63967" y="131063"/>
              <a:ext cx="2013203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37676" y="131063"/>
              <a:ext cx="728472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47971" y="221361"/>
            <a:ext cx="4445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Menabung </a:t>
            </a:r>
            <a:r>
              <a:rPr spc="-15" dirty="0"/>
              <a:t>atau</a:t>
            </a:r>
            <a:r>
              <a:rPr spc="-105" dirty="0"/>
              <a:t> </a:t>
            </a:r>
            <a:r>
              <a:rPr spc="-15" dirty="0"/>
              <a:t>Investasi?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685544" y="1374647"/>
            <a:ext cx="6748780" cy="3485515"/>
            <a:chOff x="1685544" y="1374647"/>
            <a:chExt cx="6748780" cy="3485515"/>
          </a:xfrm>
        </p:grpSpPr>
        <p:sp>
          <p:nvSpPr>
            <p:cNvPr id="10" name="object 10"/>
            <p:cNvSpPr/>
            <p:nvPr/>
          </p:nvSpPr>
          <p:spPr>
            <a:xfrm>
              <a:off x="1685544" y="1379219"/>
              <a:ext cx="6748780" cy="3476625"/>
            </a:xfrm>
            <a:custGeom>
              <a:avLst/>
              <a:gdLst/>
              <a:ahLst/>
              <a:cxnLst/>
              <a:rect l="l" t="t" r="r" b="b"/>
              <a:pathLst>
                <a:path w="6748780" h="3476625">
                  <a:moveTo>
                    <a:pt x="6748272" y="0"/>
                  </a:moveTo>
                  <a:lnTo>
                    <a:pt x="0" y="0"/>
                  </a:lnTo>
                  <a:lnTo>
                    <a:pt x="0" y="3476244"/>
                  </a:lnTo>
                  <a:lnTo>
                    <a:pt x="6748272" y="3476244"/>
                  </a:lnTo>
                  <a:lnTo>
                    <a:pt x="6748272" y="0"/>
                  </a:lnTo>
                  <a:close/>
                </a:path>
              </a:pathLst>
            </a:custGeom>
            <a:solidFill>
              <a:srgbClr val="B8CDE4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5544" y="3861815"/>
              <a:ext cx="6748780" cy="497205"/>
            </a:xfrm>
            <a:custGeom>
              <a:avLst/>
              <a:gdLst/>
              <a:ahLst/>
              <a:cxnLst/>
              <a:rect l="l" t="t" r="r" b="b"/>
              <a:pathLst>
                <a:path w="6748780" h="497204">
                  <a:moveTo>
                    <a:pt x="0" y="496823"/>
                  </a:moveTo>
                  <a:lnTo>
                    <a:pt x="6748272" y="496823"/>
                  </a:lnTo>
                </a:path>
                <a:path w="6748780" h="497204">
                  <a:moveTo>
                    <a:pt x="0" y="0"/>
                  </a:moveTo>
                  <a:lnTo>
                    <a:pt x="6748272" y="0"/>
                  </a:lnTo>
                </a:path>
              </a:pathLst>
            </a:custGeom>
            <a:ln w="9144">
              <a:solidFill>
                <a:srgbClr val="C4BC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5544" y="3364991"/>
              <a:ext cx="6748780" cy="0"/>
            </a:xfrm>
            <a:custGeom>
              <a:avLst/>
              <a:gdLst/>
              <a:ahLst/>
              <a:cxnLst/>
              <a:rect l="l" t="t" r="r" b="b"/>
              <a:pathLst>
                <a:path w="6748780">
                  <a:moveTo>
                    <a:pt x="0" y="0"/>
                  </a:moveTo>
                  <a:lnTo>
                    <a:pt x="967739" y="0"/>
                  </a:lnTo>
                </a:path>
                <a:path w="6748780">
                  <a:moveTo>
                    <a:pt x="1056132" y="0"/>
                  </a:moveTo>
                  <a:lnTo>
                    <a:pt x="6748272" y="0"/>
                  </a:lnTo>
                </a:path>
              </a:pathLst>
            </a:custGeom>
            <a:ln w="9144">
              <a:solidFill>
                <a:srgbClr val="C4BC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5544" y="2869691"/>
              <a:ext cx="6748780" cy="0"/>
            </a:xfrm>
            <a:custGeom>
              <a:avLst/>
              <a:gdLst/>
              <a:ahLst/>
              <a:cxnLst/>
              <a:rect l="l" t="t" r="r" b="b"/>
              <a:pathLst>
                <a:path w="6748780">
                  <a:moveTo>
                    <a:pt x="0" y="0"/>
                  </a:moveTo>
                  <a:lnTo>
                    <a:pt x="6748272" y="0"/>
                  </a:lnTo>
                </a:path>
              </a:pathLst>
            </a:custGeom>
            <a:ln w="9144">
              <a:solidFill>
                <a:srgbClr val="C4BC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5544" y="2371344"/>
              <a:ext cx="6748780" cy="5080"/>
            </a:xfrm>
            <a:custGeom>
              <a:avLst/>
              <a:gdLst/>
              <a:ahLst/>
              <a:cxnLst/>
              <a:rect l="l" t="t" r="r" b="b"/>
              <a:pathLst>
                <a:path w="6748780" h="5080">
                  <a:moveTo>
                    <a:pt x="0" y="0"/>
                  </a:moveTo>
                  <a:lnTo>
                    <a:pt x="6748272" y="0"/>
                  </a:lnTo>
                </a:path>
                <a:path w="6748780" h="5080">
                  <a:moveTo>
                    <a:pt x="0" y="4572"/>
                  </a:moveTo>
                  <a:lnTo>
                    <a:pt x="6748272" y="4572"/>
                  </a:lnTo>
                </a:path>
              </a:pathLst>
            </a:custGeom>
            <a:ln w="6096">
              <a:solidFill>
                <a:srgbClr val="C4BC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5544" y="1379219"/>
              <a:ext cx="6748780" cy="497205"/>
            </a:xfrm>
            <a:custGeom>
              <a:avLst/>
              <a:gdLst/>
              <a:ahLst/>
              <a:cxnLst/>
              <a:rect l="l" t="t" r="r" b="b"/>
              <a:pathLst>
                <a:path w="6748780" h="497205">
                  <a:moveTo>
                    <a:pt x="0" y="496824"/>
                  </a:moveTo>
                  <a:lnTo>
                    <a:pt x="6748272" y="496824"/>
                  </a:lnTo>
                </a:path>
                <a:path w="6748780" h="497205">
                  <a:moveTo>
                    <a:pt x="0" y="0"/>
                  </a:moveTo>
                  <a:lnTo>
                    <a:pt x="6748272" y="0"/>
                  </a:lnTo>
                </a:path>
              </a:pathLst>
            </a:custGeom>
            <a:ln w="9144">
              <a:solidFill>
                <a:srgbClr val="C4BC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85544" y="4855463"/>
              <a:ext cx="6748780" cy="0"/>
            </a:xfrm>
            <a:custGeom>
              <a:avLst/>
              <a:gdLst/>
              <a:ahLst/>
              <a:cxnLst/>
              <a:rect l="l" t="t" r="r" b="b"/>
              <a:pathLst>
                <a:path w="6748780">
                  <a:moveTo>
                    <a:pt x="0" y="0"/>
                  </a:moveTo>
                  <a:lnTo>
                    <a:pt x="674827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73580" y="1932431"/>
              <a:ext cx="6172200" cy="22265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69238" y="2255901"/>
            <a:ext cx="290830" cy="269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250</a:t>
            </a:r>
            <a:endParaRPr sz="1200">
              <a:latin typeface="Leelawadee"/>
              <a:cs typeface="Leelawade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Leelawadee"/>
              <a:cs typeface="Leelawadee"/>
            </a:endParaRPr>
          </a:p>
          <a:p>
            <a:pPr marR="5080" algn="r">
              <a:lnSpc>
                <a:spcPct val="100000"/>
              </a:lnSpc>
            </a:pP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200</a:t>
            </a:r>
            <a:endParaRPr sz="1200">
              <a:latin typeface="Leelawadee"/>
              <a:cs typeface="Leelawade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Leelawadee"/>
              <a:cs typeface="Leelawadee"/>
            </a:endParaRPr>
          </a:p>
          <a:p>
            <a:pPr marR="5080" algn="r">
              <a:lnSpc>
                <a:spcPct val="100000"/>
              </a:lnSpc>
            </a:pP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150</a:t>
            </a:r>
            <a:endParaRPr sz="1200">
              <a:latin typeface="Leelawadee"/>
              <a:cs typeface="Leelawade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Leelawadee"/>
              <a:cs typeface="Leelawadee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100</a:t>
            </a:r>
            <a:endParaRPr sz="1200">
              <a:latin typeface="Leelawadee"/>
              <a:cs typeface="Leelawade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Leelawadee"/>
              <a:cs typeface="Leelawadee"/>
            </a:endParaRPr>
          </a:p>
          <a:p>
            <a:pPr marR="5080" algn="r">
              <a:lnSpc>
                <a:spcPct val="100000"/>
              </a:lnSpc>
            </a:pP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50</a:t>
            </a:r>
            <a:endParaRPr sz="1200">
              <a:latin typeface="Leelawadee"/>
              <a:cs typeface="Leelawade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Leelawadee"/>
              <a:cs typeface="Leelawadee"/>
            </a:endParaRPr>
          </a:p>
          <a:p>
            <a:pPr marR="6350" algn="r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Leelawadee"/>
                <a:cs typeface="Leelawadee"/>
              </a:rPr>
              <a:t>0</a:t>
            </a:r>
            <a:endParaRPr sz="1200">
              <a:latin typeface="Leelawadee"/>
              <a:cs typeface="Leelawade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69238" y="175945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300</a:t>
            </a:r>
            <a:endParaRPr sz="1200">
              <a:latin typeface="Leelawadee"/>
              <a:cs typeface="Leelawade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9238" y="126288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350</a:t>
            </a:r>
            <a:endParaRPr sz="1200">
              <a:latin typeface="Leelawadee"/>
              <a:cs typeface="Leelawade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77211" y="5425440"/>
            <a:ext cx="243839" cy="73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34005" y="5323078"/>
            <a:ext cx="7410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abun</a:t>
            </a: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61359" y="5425440"/>
            <a:ext cx="243839" cy="73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18153" y="5323078"/>
            <a:ext cx="6927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epo</a:t>
            </a:r>
            <a:r>
              <a:rPr sz="1400" b="1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93691" y="5425440"/>
            <a:ext cx="243840" cy="73660"/>
            <a:chOff x="4393691" y="5425440"/>
            <a:chExt cx="243840" cy="73660"/>
          </a:xfrm>
        </p:grpSpPr>
        <p:sp>
          <p:nvSpPr>
            <p:cNvPr id="26" name="object 26"/>
            <p:cNvSpPr/>
            <p:nvPr/>
          </p:nvSpPr>
          <p:spPr>
            <a:xfrm>
              <a:off x="4393691" y="546201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7432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83607" y="5430012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4008" y="6400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83607" y="5430012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0" y="64007"/>
                  </a:moveTo>
                  <a:lnTo>
                    <a:pt x="64008" y="64007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914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651628" y="5323078"/>
            <a:ext cx="417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Emas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54752" y="5425440"/>
            <a:ext cx="243839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833117" y="4976876"/>
            <a:ext cx="6454140" cy="58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7705" algn="l"/>
                <a:tab pos="1362075" algn="l"/>
                <a:tab pos="2037080" algn="l"/>
                <a:tab pos="2712085" algn="l"/>
                <a:tab pos="3387090" algn="l"/>
                <a:tab pos="4062095" algn="l"/>
                <a:tab pos="4737100" algn="l"/>
                <a:tab pos="5412105" algn="l"/>
                <a:tab pos="6087110" algn="l"/>
              </a:tabLst>
            </a:pP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200</a:t>
            </a:r>
            <a:r>
              <a:rPr sz="1200" b="1" dirty="0">
                <a:solidFill>
                  <a:srgbClr val="585858"/>
                </a:solidFill>
                <a:latin typeface="Leelawadee"/>
                <a:cs typeface="Leelawadee"/>
              </a:rPr>
              <a:t>6	</a:t>
            </a: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200</a:t>
            </a:r>
            <a:r>
              <a:rPr sz="1200" b="1" dirty="0">
                <a:solidFill>
                  <a:srgbClr val="585858"/>
                </a:solidFill>
                <a:latin typeface="Leelawadee"/>
                <a:cs typeface="Leelawadee"/>
              </a:rPr>
              <a:t>7	</a:t>
            </a: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200</a:t>
            </a:r>
            <a:r>
              <a:rPr sz="1200" b="1" dirty="0">
                <a:solidFill>
                  <a:srgbClr val="585858"/>
                </a:solidFill>
                <a:latin typeface="Leelawadee"/>
                <a:cs typeface="Leelawadee"/>
              </a:rPr>
              <a:t>8	</a:t>
            </a: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200</a:t>
            </a:r>
            <a:r>
              <a:rPr sz="1200" b="1" dirty="0">
                <a:solidFill>
                  <a:srgbClr val="585858"/>
                </a:solidFill>
                <a:latin typeface="Leelawadee"/>
                <a:cs typeface="Leelawadee"/>
              </a:rPr>
              <a:t>9	</a:t>
            </a: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201</a:t>
            </a:r>
            <a:r>
              <a:rPr sz="1200" b="1" dirty="0">
                <a:solidFill>
                  <a:srgbClr val="585858"/>
                </a:solidFill>
                <a:latin typeface="Leelawadee"/>
                <a:cs typeface="Leelawadee"/>
              </a:rPr>
              <a:t>0	</a:t>
            </a: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201</a:t>
            </a:r>
            <a:r>
              <a:rPr sz="1200" b="1" dirty="0">
                <a:solidFill>
                  <a:srgbClr val="585858"/>
                </a:solidFill>
                <a:latin typeface="Leelawadee"/>
                <a:cs typeface="Leelawadee"/>
              </a:rPr>
              <a:t>1	</a:t>
            </a: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201</a:t>
            </a:r>
            <a:r>
              <a:rPr sz="1200" b="1" dirty="0">
                <a:solidFill>
                  <a:srgbClr val="585858"/>
                </a:solidFill>
                <a:latin typeface="Leelawadee"/>
                <a:cs typeface="Leelawadee"/>
              </a:rPr>
              <a:t>2	</a:t>
            </a: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201</a:t>
            </a:r>
            <a:r>
              <a:rPr sz="1200" b="1" dirty="0">
                <a:solidFill>
                  <a:srgbClr val="585858"/>
                </a:solidFill>
                <a:latin typeface="Leelawadee"/>
                <a:cs typeface="Leelawadee"/>
              </a:rPr>
              <a:t>3	</a:t>
            </a: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201</a:t>
            </a:r>
            <a:r>
              <a:rPr sz="1200" b="1" dirty="0">
                <a:solidFill>
                  <a:srgbClr val="585858"/>
                </a:solidFill>
                <a:latin typeface="Leelawadee"/>
                <a:cs typeface="Leelawadee"/>
              </a:rPr>
              <a:t>4	</a:t>
            </a:r>
            <a:r>
              <a:rPr sz="1200" b="1" spc="5" dirty="0">
                <a:solidFill>
                  <a:srgbClr val="585858"/>
                </a:solidFill>
                <a:latin typeface="Leelawadee"/>
                <a:cs typeface="Leelawadee"/>
              </a:rPr>
              <a:t>2015</a:t>
            </a:r>
            <a:endParaRPr sz="1200">
              <a:latin typeface="Leelawadee"/>
              <a:cs typeface="Leelawade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Leelawadee"/>
              <a:cs typeface="Leelawadee"/>
            </a:endParaRPr>
          </a:p>
          <a:p>
            <a:pPr marL="369189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Obligasi</a:t>
            </a:r>
            <a:r>
              <a:rPr sz="1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Negara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874764" y="5413247"/>
            <a:ext cx="243840" cy="97790"/>
            <a:chOff x="6874764" y="5413247"/>
            <a:chExt cx="243840" cy="97790"/>
          </a:xfrm>
        </p:grpSpPr>
        <p:sp>
          <p:nvSpPr>
            <p:cNvPr id="33" name="object 33"/>
            <p:cNvSpPr/>
            <p:nvPr/>
          </p:nvSpPr>
          <p:spPr>
            <a:xfrm>
              <a:off x="6874764" y="546201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352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52488" y="5417819"/>
              <a:ext cx="90170" cy="88900"/>
            </a:xfrm>
            <a:custGeom>
              <a:avLst/>
              <a:gdLst/>
              <a:ahLst/>
              <a:cxnLst/>
              <a:rect l="l" t="t" r="r" b="b"/>
              <a:pathLst>
                <a:path w="90170" h="88900">
                  <a:moveTo>
                    <a:pt x="89916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89916" y="88391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52488" y="5417819"/>
              <a:ext cx="90170" cy="88900"/>
            </a:xfrm>
            <a:custGeom>
              <a:avLst/>
              <a:gdLst/>
              <a:ahLst/>
              <a:cxnLst/>
              <a:rect l="l" t="t" r="r" b="b"/>
              <a:pathLst>
                <a:path w="90170" h="88900">
                  <a:moveTo>
                    <a:pt x="0" y="88391"/>
                  </a:moveTo>
                  <a:lnTo>
                    <a:pt x="89916" y="88391"/>
                  </a:lnTo>
                  <a:lnTo>
                    <a:pt x="89916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133335" y="5323078"/>
            <a:ext cx="527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Saham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909692" y="6428714"/>
            <a:ext cx="179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7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268848" y="937386"/>
            <a:ext cx="322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9452A"/>
                </a:solidFill>
                <a:latin typeface="Calibri"/>
                <a:cs typeface="Calibri"/>
              </a:rPr>
              <a:t>Rp100.000 </a:t>
            </a:r>
            <a:r>
              <a:rPr sz="1800" b="1" dirty="0">
                <a:solidFill>
                  <a:srgbClr val="49452A"/>
                </a:solidFill>
                <a:latin typeface="Calibri"/>
                <a:cs typeface="Calibri"/>
              </a:rPr>
              <a:t>Anda </a:t>
            </a:r>
            <a:r>
              <a:rPr sz="1800" b="1" spc="-5" dirty="0">
                <a:solidFill>
                  <a:srgbClr val="49452A"/>
                </a:solidFill>
                <a:latin typeface="Calibri"/>
                <a:cs typeface="Calibri"/>
              </a:rPr>
              <a:t>menjadi</a:t>
            </a:r>
            <a:r>
              <a:rPr sz="1800" b="1" spc="-60" dirty="0">
                <a:solidFill>
                  <a:srgbClr val="4945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9452A"/>
                </a:solidFill>
                <a:latin typeface="Calibri"/>
                <a:cs typeface="Calibri"/>
              </a:rPr>
              <a:t>berapa?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5544" y="1383791"/>
            <a:ext cx="6748780" cy="487680"/>
          </a:xfrm>
          <a:prstGeom prst="rect">
            <a:avLst/>
          </a:prstGeom>
          <a:solidFill>
            <a:srgbClr val="B8CDE4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R="370205" algn="r">
              <a:lnSpc>
                <a:spcPct val="100000"/>
              </a:lnSpc>
            </a:pPr>
            <a:r>
              <a:rPr sz="1200" b="1" spc="-15" dirty="0">
                <a:solidFill>
                  <a:srgbClr val="404040"/>
                </a:solidFill>
                <a:latin typeface="Leelawadee"/>
                <a:cs typeface="Leelawadee"/>
              </a:rPr>
              <a:t>Per </a:t>
            </a:r>
            <a:r>
              <a:rPr sz="1200" b="1" dirty="0">
                <a:solidFill>
                  <a:srgbClr val="404040"/>
                </a:solidFill>
                <a:latin typeface="Leelawadee"/>
                <a:cs typeface="Leelawadee"/>
              </a:rPr>
              <a:t>31 </a:t>
            </a:r>
            <a:r>
              <a:rPr sz="1200" b="1" spc="-5" dirty="0">
                <a:solidFill>
                  <a:srgbClr val="404040"/>
                </a:solidFill>
                <a:latin typeface="Leelawadee"/>
                <a:cs typeface="Leelawadee"/>
              </a:rPr>
              <a:t>Desember</a:t>
            </a:r>
            <a:r>
              <a:rPr sz="1200" b="1" spc="-85" dirty="0">
                <a:solidFill>
                  <a:srgbClr val="404040"/>
                </a:solidFill>
                <a:latin typeface="Leelawadee"/>
                <a:cs typeface="Leelawadee"/>
              </a:rPr>
              <a:t> </a:t>
            </a:r>
            <a:r>
              <a:rPr sz="1200" b="1" dirty="0">
                <a:solidFill>
                  <a:srgbClr val="404040"/>
                </a:solidFill>
                <a:latin typeface="Leelawadee"/>
                <a:cs typeface="Leelawadee"/>
              </a:rPr>
              <a:t>2015</a:t>
            </a:r>
            <a:endParaRPr sz="1200">
              <a:latin typeface="Leelawadee"/>
              <a:cs typeface="Leelawad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68003"/>
            <a:ext cx="9905999" cy="78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8384" y="6439915"/>
            <a:ext cx="2085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Bursa Efek</a:t>
            </a:r>
            <a:r>
              <a:rPr sz="16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Indonesia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70929"/>
            <a:ext cx="5233670" cy="304800"/>
          </a:xfrm>
          <a:custGeom>
            <a:avLst/>
            <a:gdLst/>
            <a:ahLst/>
            <a:cxnLst/>
            <a:rect l="l" t="t" r="r" b="b"/>
            <a:pathLst>
              <a:path w="5233670" h="304800">
                <a:moveTo>
                  <a:pt x="5233670" y="0"/>
                </a:moveTo>
                <a:lnTo>
                  <a:pt x="0" y="0"/>
                </a:lnTo>
                <a:lnTo>
                  <a:pt x="0" y="304799"/>
                </a:lnTo>
                <a:lnTo>
                  <a:pt x="5233670" y="304799"/>
                </a:lnTo>
                <a:lnTo>
                  <a:pt x="5233670" y="0"/>
                </a:lnTo>
                <a:close/>
              </a:path>
            </a:pathLst>
          </a:custGeom>
          <a:solidFill>
            <a:srgbClr val="832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35092" y="637804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81148" y="5020817"/>
            <a:ext cx="7412355" cy="1726564"/>
            <a:chOff x="2081148" y="5020817"/>
            <a:chExt cx="7412355" cy="1726564"/>
          </a:xfrm>
        </p:grpSpPr>
        <p:sp>
          <p:nvSpPr>
            <p:cNvPr id="7" name="object 7"/>
            <p:cNvSpPr/>
            <p:nvPr/>
          </p:nvSpPr>
          <p:spPr>
            <a:xfrm>
              <a:off x="8471534" y="5562597"/>
              <a:ext cx="1021638" cy="1184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93848" y="5033517"/>
              <a:ext cx="5602605" cy="894715"/>
            </a:xfrm>
            <a:custGeom>
              <a:avLst/>
              <a:gdLst/>
              <a:ahLst/>
              <a:cxnLst/>
              <a:rect l="l" t="t" r="r" b="b"/>
              <a:pathLst>
                <a:path w="5602605" h="894714">
                  <a:moveTo>
                    <a:pt x="0" y="32003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5570347" y="0"/>
                  </a:lnTo>
                  <a:lnTo>
                    <a:pt x="5582794" y="2518"/>
                  </a:lnTo>
                  <a:lnTo>
                    <a:pt x="5592968" y="9382"/>
                  </a:lnTo>
                  <a:lnTo>
                    <a:pt x="5599832" y="19556"/>
                  </a:lnTo>
                  <a:lnTo>
                    <a:pt x="5602351" y="32003"/>
                  </a:lnTo>
                  <a:lnTo>
                    <a:pt x="5602351" y="862685"/>
                  </a:lnTo>
                  <a:lnTo>
                    <a:pt x="5599832" y="875125"/>
                  </a:lnTo>
                  <a:lnTo>
                    <a:pt x="5592968" y="885282"/>
                  </a:lnTo>
                  <a:lnTo>
                    <a:pt x="5582794" y="892128"/>
                  </a:lnTo>
                  <a:lnTo>
                    <a:pt x="5570347" y="894638"/>
                  </a:lnTo>
                  <a:lnTo>
                    <a:pt x="32003" y="894638"/>
                  </a:lnTo>
                  <a:lnTo>
                    <a:pt x="19556" y="892128"/>
                  </a:lnTo>
                  <a:lnTo>
                    <a:pt x="9382" y="885282"/>
                  </a:lnTo>
                  <a:lnTo>
                    <a:pt x="2518" y="875125"/>
                  </a:lnTo>
                  <a:lnTo>
                    <a:pt x="0" y="862685"/>
                  </a:lnTo>
                  <a:lnTo>
                    <a:pt x="0" y="32003"/>
                  </a:lnTo>
                  <a:close/>
                </a:path>
              </a:pathLst>
            </a:custGeom>
            <a:ln w="25400">
              <a:solidFill>
                <a:srgbClr val="A31A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72943" y="5140756"/>
              <a:ext cx="852855" cy="6504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7786" y="5299105"/>
              <a:ext cx="1336018" cy="4920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2110" y="5163502"/>
              <a:ext cx="932904" cy="6498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77313" y="5131079"/>
              <a:ext cx="513436" cy="6970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8655" y="6381394"/>
            <a:ext cx="2488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22" baseline="1736" dirty="0">
                <a:solidFill>
                  <a:srgbClr val="FFFFFF"/>
                </a:solidFill>
                <a:latin typeface="Calibri"/>
                <a:cs typeface="Calibri"/>
              </a:rPr>
              <a:t>Sekolah </a:t>
            </a:r>
            <a:r>
              <a:rPr sz="2400" spc="-15" baseline="1736" dirty="0">
                <a:solidFill>
                  <a:srgbClr val="FFFFFF"/>
                </a:solidFill>
                <a:latin typeface="Calibri"/>
                <a:cs typeface="Calibri"/>
              </a:rPr>
              <a:t>Pasar </a:t>
            </a:r>
            <a:r>
              <a:rPr sz="2400" spc="-7" baseline="1736" dirty="0">
                <a:solidFill>
                  <a:srgbClr val="FFFFFF"/>
                </a:solidFill>
                <a:latin typeface="Calibri"/>
                <a:cs typeface="Calibri"/>
              </a:rPr>
              <a:t>Modal | </a:t>
            </a:r>
            <a:r>
              <a:rPr sz="2400" spc="-172" baseline="173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spc="-114" dirty="0">
                <a:solidFill>
                  <a:srgbClr val="FFFFFF"/>
                </a:solidFill>
                <a:latin typeface="Segoe UI"/>
                <a:cs typeface="Segoe UI"/>
              </a:rPr>
              <a:t>8</a:t>
            </a:r>
            <a:r>
              <a:rPr sz="2400" spc="-172" baseline="1736" dirty="0">
                <a:solidFill>
                  <a:srgbClr val="FFFFFF"/>
                </a:solidFill>
                <a:latin typeface="Calibri"/>
                <a:cs typeface="Calibri"/>
              </a:rPr>
              <a:t>evel</a:t>
            </a:r>
            <a:r>
              <a:rPr sz="2400" baseline="17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7" baseline="173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 baseline="1736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15" name="object 15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41620" y="131063"/>
              <a:ext cx="1205483" cy="659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6000" y="131063"/>
              <a:ext cx="999744" cy="6598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46164" y="131063"/>
              <a:ext cx="1458468" cy="659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53528" y="131063"/>
              <a:ext cx="1912620" cy="6598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4191000" y="4649978"/>
            <a:ext cx="1158875" cy="304800"/>
          </a:xfrm>
          <a:custGeom>
            <a:avLst/>
            <a:gdLst/>
            <a:ahLst/>
            <a:cxnLst/>
            <a:rect l="l" t="t" r="r" b="b"/>
            <a:pathLst>
              <a:path w="1158875" h="304800">
                <a:moveTo>
                  <a:pt x="579374" y="0"/>
                </a:moveTo>
                <a:lnTo>
                  <a:pt x="0" y="304800"/>
                </a:lnTo>
                <a:lnTo>
                  <a:pt x="1158621" y="304800"/>
                </a:lnTo>
                <a:lnTo>
                  <a:pt x="5793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582792" y="221361"/>
            <a:ext cx="37096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Apa itu </a:t>
            </a:r>
            <a:r>
              <a:rPr spc="-15" dirty="0"/>
              <a:t>Pasar </a:t>
            </a:r>
            <a:r>
              <a:rPr spc="-5" dirty="0"/>
              <a:t>Modal</a:t>
            </a:r>
            <a:r>
              <a:rPr spc="-120" dirty="0"/>
              <a:t> </a:t>
            </a:r>
            <a:r>
              <a:rPr dirty="0"/>
              <a:t>?</a:t>
            </a:r>
          </a:p>
        </p:txBody>
      </p:sp>
      <p:sp>
        <p:nvSpPr>
          <p:cNvPr id="22" name="object 22"/>
          <p:cNvSpPr/>
          <p:nvPr/>
        </p:nvSpPr>
        <p:spPr>
          <a:xfrm>
            <a:off x="1304740" y="2500833"/>
            <a:ext cx="1331667" cy="1836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84122" y="4374007"/>
            <a:ext cx="113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rusa</a:t>
            </a:r>
            <a:r>
              <a:rPr sz="1800" b="1" spc="5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aan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50894" y="2930270"/>
            <a:ext cx="1762887" cy="13369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70375" y="4374007"/>
            <a:ext cx="120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Pasar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Modal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11033" y="4374007"/>
            <a:ext cx="798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Investor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3485" y="1019428"/>
            <a:ext cx="8380730" cy="1447800"/>
          </a:xfrm>
          <a:custGeom>
            <a:avLst/>
            <a:gdLst/>
            <a:ahLst/>
            <a:cxnLst/>
            <a:rect l="l" t="t" r="r" b="b"/>
            <a:pathLst>
              <a:path w="8380730" h="1447800">
                <a:moveTo>
                  <a:pt x="8332635" y="0"/>
                </a:moveTo>
                <a:lnTo>
                  <a:pt x="47879" y="0"/>
                </a:lnTo>
                <a:lnTo>
                  <a:pt x="29242" y="3766"/>
                </a:lnTo>
                <a:lnTo>
                  <a:pt x="14023" y="14033"/>
                </a:lnTo>
                <a:lnTo>
                  <a:pt x="3762" y="29253"/>
                </a:lnTo>
                <a:lnTo>
                  <a:pt x="0" y="47879"/>
                </a:lnTo>
                <a:lnTo>
                  <a:pt x="0" y="1399921"/>
                </a:lnTo>
                <a:lnTo>
                  <a:pt x="3762" y="1418546"/>
                </a:lnTo>
                <a:lnTo>
                  <a:pt x="14023" y="1433766"/>
                </a:lnTo>
                <a:lnTo>
                  <a:pt x="29242" y="1444033"/>
                </a:lnTo>
                <a:lnTo>
                  <a:pt x="47879" y="1447800"/>
                </a:lnTo>
                <a:lnTo>
                  <a:pt x="8332635" y="1447800"/>
                </a:lnTo>
                <a:lnTo>
                  <a:pt x="8351260" y="1444033"/>
                </a:lnTo>
                <a:lnTo>
                  <a:pt x="8366480" y="1433766"/>
                </a:lnTo>
                <a:lnTo>
                  <a:pt x="8376747" y="1418546"/>
                </a:lnTo>
                <a:lnTo>
                  <a:pt x="8380514" y="1399921"/>
                </a:lnTo>
                <a:lnTo>
                  <a:pt x="8380514" y="47879"/>
                </a:lnTo>
                <a:lnTo>
                  <a:pt x="8376747" y="29253"/>
                </a:lnTo>
                <a:lnTo>
                  <a:pt x="8366480" y="14033"/>
                </a:lnTo>
                <a:lnTo>
                  <a:pt x="8351260" y="3766"/>
                </a:lnTo>
                <a:lnTo>
                  <a:pt x="833263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21181" y="1257045"/>
            <a:ext cx="786574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“Mempertemukan </a:t>
            </a:r>
            <a:r>
              <a:rPr sz="2000" b="1" dirty="0">
                <a:latin typeface="Calibri"/>
                <a:cs typeface="Calibri"/>
              </a:rPr>
              <a:t>pihak </a:t>
            </a:r>
            <a:r>
              <a:rPr sz="2000" b="1" spc="-10" dirty="0">
                <a:latin typeface="Calibri"/>
                <a:cs typeface="Calibri"/>
              </a:rPr>
              <a:t>yang </a:t>
            </a:r>
            <a:r>
              <a:rPr sz="2000" b="1" spc="-5" dirty="0">
                <a:latin typeface="Calibri"/>
                <a:cs typeface="Calibri"/>
              </a:rPr>
              <a:t>membutuhkan </a:t>
            </a:r>
            <a:r>
              <a:rPr sz="2000" b="1" dirty="0">
                <a:latin typeface="Calibri"/>
                <a:cs typeface="Calibri"/>
              </a:rPr>
              <a:t>dana </a:t>
            </a:r>
            <a:r>
              <a:rPr sz="2000" b="1" spc="-10" dirty="0">
                <a:latin typeface="Calibri"/>
                <a:cs typeface="Calibri"/>
              </a:rPr>
              <a:t>jangka </a:t>
            </a:r>
            <a:r>
              <a:rPr sz="2000" b="1" dirty="0">
                <a:latin typeface="Calibri"/>
                <a:cs typeface="Calibri"/>
              </a:rPr>
              <a:t>panjang </a:t>
            </a:r>
            <a:r>
              <a:rPr sz="2000" b="1" spc="-5" dirty="0">
                <a:latin typeface="Calibri"/>
                <a:cs typeface="Calibri"/>
              </a:rPr>
              <a:t>dengan  </a:t>
            </a:r>
            <a:r>
              <a:rPr sz="2000" b="1" dirty="0">
                <a:latin typeface="Calibri"/>
                <a:cs typeface="Calibri"/>
              </a:rPr>
              <a:t>pihak </a:t>
            </a:r>
            <a:r>
              <a:rPr sz="2000" b="1" spc="-10" dirty="0">
                <a:latin typeface="Calibri"/>
                <a:cs typeface="Calibri"/>
              </a:rPr>
              <a:t>yang </a:t>
            </a:r>
            <a:r>
              <a:rPr sz="2000" b="1" spc="-5" dirty="0">
                <a:latin typeface="Calibri"/>
                <a:cs typeface="Calibri"/>
              </a:rPr>
              <a:t>membutuhkan </a:t>
            </a:r>
            <a:r>
              <a:rPr sz="2000" b="1" spc="-10" dirty="0">
                <a:latin typeface="Calibri"/>
                <a:cs typeface="Calibri"/>
              </a:rPr>
              <a:t>sarana investasi </a:t>
            </a:r>
            <a:r>
              <a:rPr sz="2000" b="1" dirty="0">
                <a:latin typeface="Calibri"/>
                <a:cs typeface="Calibri"/>
              </a:rPr>
              <a:t>pada </a:t>
            </a:r>
            <a:r>
              <a:rPr sz="2000" b="1" spc="-5" dirty="0">
                <a:latin typeface="Calibri"/>
                <a:cs typeface="Calibri"/>
              </a:rPr>
              <a:t>produk </a:t>
            </a:r>
            <a:r>
              <a:rPr sz="2000" b="1" spc="-15" dirty="0">
                <a:latin typeface="Calibri"/>
                <a:cs typeface="Calibri"/>
              </a:rPr>
              <a:t>keuangan  </a:t>
            </a:r>
            <a:r>
              <a:rPr sz="2000" b="1" dirty="0">
                <a:latin typeface="Calibri"/>
                <a:cs typeface="Calibri"/>
              </a:rPr>
              <a:t>(saham, </a:t>
            </a:r>
            <a:r>
              <a:rPr sz="2000" b="1" spc="-5" dirty="0">
                <a:latin typeface="Calibri"/>
                <a:cs typeface="Calibri"/>
              </a:rPr>
              <a:t>obligasi, </a:t>
            </a:r>
            <a:r>
              <a:rPr sz="2000" b="1" spc="-10" dirty="0">
                <a:latin typeface="Calibri"/>
                <a:cs typeface="Calibri"/>
              </a:rPr>
              <a:t>reksa </a:t>
            </a:r>
            <a:r>
              <a:rPr sz="2000" b="1" dirty="0">
                <a:latin typeface="Calibri"/>
                <a:cs typeface="Calibri"/>
              </a:rPr>
              <a:t>dana dan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lain-lain)”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003550" y="2918841"/>
            <a:ext cx="5825490" cy="1465580"/>
            <a:chOff x="3003550" y="2918841"/>
            <a:chExt cx="5825490" cy="1465580"/>
          </a:xfrm>
        </p:grpSpPr>
        <p:sp>
          <p:nvSpPr>
            <p:cNvPr id="30" name="object 30"/>
            <p:cNvSpPr/>
            <p:nvPr/>
          </p:nvSpPr>
          <p:spPr>
            <a:xfrm>
              <a:off x="3003550" y="3233673"/>
              <a:ext cx="3457575" cy="730250"/>
            </a:xfrm>
            <a:custGeom>
              <a:avLst/>
              <a:gdLst/>
              <a:ahLst/>
              <a:cxnLst/>
              <a:rect l="l" t="t" r="r" b="b"/>
              <a:pathLst>
                <a:path w="3457575" h="730250">
                  <a:moveTo>
                    <a:pt x="349250" y="365125"/>
                  </a:moveTo>
                  <a:lnTo>
                    <a:pt x="0" y="0"/>
                  </a:lnTo>
                  <a:lnTo>
                    <a:pt x="0" y="730250"/>
                  </a:lnTo>
                  <a:lnTo>
                    <a:pt x="349250" y="365125"/>
                  </a:lnTo>
                  <a:close/>
                </a:path>
                <a:path w="3457575" h="730250">
                  <a:moveTo>
                    <a:pt x="3457575" y="0"/>
                  </a:moveTo>
                  <a:lnTo>
                    <a:pt x="3108325" y="365125"/>
                  </a:lnTo>
                  <a:lnTo>
                    <a:pt x="3457575" y="730250"/>
                  </a:lnTo>
                  <a:lnTo>
                    <a:pt x="34575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83780" y="2918841"/>
              <a:ext cx="1945131" cy="146545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523"/>
            <a:ext cx="7848600" cy="789940"/>
            <a:chOff x="2057400" y="1523"/>
            <a:chExt cx="7848600" cy="789940"/>
          </a:xfrm>
        </p:grpSpPr>
        <p:sp>
          <p:nvSpPr>
            <p:cNvPr id="3" name="object 3"/>
            <p:cNvSpPr/>
            <p:nvPr/>
          </p:nvSpPr>
          <p:spPr>
            <a:xfrm>
              <a:off x="2057400" y="1523"/>
              <a:ext cx="7848599" cy="150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95472" y="131063"/>
              <a:ext cx="1930907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9848" y="131063"/>
              <a:ext cx="2508504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0296" y="131063"/>
              <a:ext cx="2587752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5502" y="221361"/>
            <a:ext cx="5619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latin typeface="Calibri"/>
                <a:cs typeface="Calibri"/>
              </a:rPr>
              <a:t>Manfaat </a:t>
            </a:r>
            <a:r>
              <a:rPr b="0" spc="-15" dirty="0">
                <a:latin typeface="Calibri"/>
                <a:cs typeface="Calibri"/>
              </a:rPr>
              <a:t>Keberadaan Pasar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Modal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5" dirty="0"/>
              <a:t>Sekolah </a:t>
            </a:r>
            <a:r>
              <a:rPr spc="-10" dirty="0"/>
              <a:t>Pasar </a:t>
            </a:r>
            <a:r>
              <a:rPr spc="-5" dirty="0"/>
              <a:t>Modal | </a:t>
            </a:r>
            <a:r>
              <a:rPr spc="-10" dirty="0"/>
              <a:t>Level</a:t>
            </a:r>
            <a:r>
              <a:rPr spc="5" dirty="0"/>
              <a:t> </a:t>
            </a:r>
            <a:r>
              <a:rPr spc="-5" dirty="0"/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Bursa Efek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3795" y="1311909"/>
            <a:ext cx="7813675" cy="4051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980" indent="-335915">
              <a:lnSpc>
                <a:spcPct val="100000"/>
              </a:lnSpc>
              <a:spcBef>
                <a:spcPts val="105"/>
              </a:spcBef>
              <a:buFont typeface="Wingdings"/>
              <a:buChar char=""/>
              <a:tabLst>
                <a:tab pos="348615" algn="l"/>
              </a:tabLst>
            </a:pPr>
            <a:r>
              <a:rPr sz="2000" b="1" dirty="0">
                <a:latin typeface="Calibri"/>
                <a:cs typeface="Calibri"/>
              </a:rPr>
              <a:t>Sumber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Pembiayaan</a:t>
            </a:r>
            <a:endParaRPr sz="2000">
              <a:latin typeface="Calibri"/>
              <a:cs typeface="Calibri"/>
            </a:endParaRPr>
          </a:p>
          <a:p>
            <a:pPr marL="349250" marR="50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Sebagai </a:t>
            </a:r>
            <a:r>
              <a:rPr sz="1800" spc="-5" dirty="0">
                <a:latin typeface="Calibri"/>
                <a:cs typeface="Calibri"/>
              </a:rPr>
              <a:t>salah satu </a:t>
            </a:r>
            <a:r>
              <a:rPr sz="1800" dirty="0">
                <a:latin typeface="Calibri"/>
                <a:cs typeface="Calibri"/>
              </a:rPr>
              <a:t>sumber </a:t>
            </a:r>
            <a:r>
              <a:rPr sz="1800" spc="-10" dirty="0">
                <a:latin typeface="Calibri"/>
                <a:cs typeface="Calibri"/>
              </a:rPr>
              <a:t>pembiayaan </a:t>
            </a:r>
            <a:r>
              <a:rPr sz="1800" dirty="0">
                <a:latin typeface="Calibri"/>
                <a:cs typeface="Calibri"/>
              </a:rPr>
              <a:t>(jangka </a:t>
            </a:r>
            <a:r>
              <a:rPr sz="1800" spc="-5" dirty="0">
                <a:latin typeface="Calibri"/>
                <a:cs typeface="Calibri"/>
              </a:rPr>
              <a:t>panjang) bagi </a:t>
            </a:r>
            <a:r>
              <a:rPr sz="1800" dirty="0">
                <a:latin typeface="Calibri"/>
                <a:cs typeface="Calibri"/>
              </a:rPr>
              <a:t>perusahaan </a:t>
            </a:r>
            <a:r>
              <a:rPr sz="1800" spc="-5" dirty="0">
                <a:latin typeface="Calibri"/>
                <a:cs typeface="Calibri"/>
              </a:rPr>
              <a:t>dalam  mengembangkan</a:t>
            </a:r>
            <a:r>
              <a:rPr sz="1800" spc="-10" dirty="0">
                <a:latin typeface="Calibri"/>
                <a:cs typeface="Calibri"/>
              </a:rPr>
              <a:t> usahanya</a:t>
            </a:r>
            <a:endParaRPr sz="1800">
              <a:latin typeface="Calibri"/>
              <a:cs typeface="Calibri"/>
            </a:endParaRPr>
          </a:p>
          <a:p>
            <a:pPr marL="347980" indent="-335915">
              <a:lnSpc>
                <a:spcPct val="100000"/>
              </a:lnSpc>
              <a:spcBef>
                <a:spcPts val="595"/>
              </a:spcBef>
              <a:buFont typeface="Wingdings"/>
              <a:buChar char=""/>
              <a:tabLst>
                <a:tab pos="348615" algn="l"/>
              </a:tabLst>
            </a:pPr>
            <a:r>
              <a:rPr sz="2000" b="1" spc="-15" dirty="0">
                <a:latin typeface="Calibri"/>
                <a:cs typeface="Calibri"/>
              </a:rPr>
              <a:t>Wahana </a:t>
            </a:r>
            <a:r>
              <a:rPr sz="2000" b="1" spc="-10" dirty="0">
                <a:latin typeface="Calibri"/>
                <a:cs typeface="Calibri"/>
              </a:rPr>
              <a:t>Investasi</a:t>
            </a:r>
            <a:endParaRPr sz="2000">
              <a:latin typeface="Calibri"/>
              <a:cs typeface="Calibri"/>
            </a:endParaRPr>
          </a:p>
          <a:p>
            <a:pPr marL="349250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latin typeface="Calibri"/>
                <a:cs typeface="Calibri"/>
              </a:rPr>
              <a:t>Sebagai tempat investasi </a:t>
            </a:r>
            <a:r>
              <a:rPr sz="1800" spc="-5" dirty="0">
                <a:latin typeface="Calibri"/>
                <a:cs typeface="Calibri"/>
              </a:rPr>
              <a:t>bagi </a:t>
            </a:r>
            <a:r>
              <a:rPr sz="1800" spc="-10" dirty="0">
                <a:latin typeface="Calibri"/>
                <a:cs typeface="Calibri"/>
              </a:rPr>
              <a:t>investor yang </a:t>
            </a:r>
            <a:r>
              <a:rPr sz="1800" spc="-5" dirty="0">
                <a:latin typeface="Calibri"/>
                <a:cs typeface="Calibri"/>
              </a:rPr>
              <a:t>ingin </a:t>
            </a:r>
            <a:r>
              <a:rPr sz="1800" spc="-10" dirty="0">
                <a:latin typeface="Calibri"/>
                <a:cs typeface="Calibri"/>
              </a:rPr>
              <a:t>berinvestasi </a:t>
            </a:r>
            <a:r>
              <a:rPr sz="1800" spc="-5" dirty="0">
                <a:latin typeface="Calibri"/>
                <a:cs typeface="Calibri"/>
              </a:rPr>
              <a:t>di aset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keuangan</a:t>
            </a:r>
            <a:endParaRPr sz="1800">
              <a:latin typeface="Calibri"/>
              <a:cs typeface="Calibri"/>
            </a:endParaRPr>
          </a:p>
          <a:p>
            <a:pPr marL="347980" indent="-335915">
              <a:lnSpc>
                <a:spcPct val="100000"/>
              </a:lnSpc>
              <a:spcBef>
                <a:spcPts val="590"/>
              </a:spcBef>
              <a:buFont typeface="Wingdings"/>
              <a:buChar char=""/>
              <a:tabLst>
                <a:tab pos="348615" algn="l"/>
              </a:tabLst>
            </a:pPr>
            <a:r>
              <a:rPr sz="2000" b="1" spc="-20" dirty="0">
                <a:latin typeface="Calibri"/>
                <a:cs typeface="Calibri"/>
              </a:rPr>
              <a:t>Penyebaran </a:t>
            </a:r>
            <a:r>
              <a:rPr sz="2000" b="1" spc="-10" dirty="0">
                <a:latin typeface="Calibri"/>
                <a:cs typeface="Calibri"/>
              </a:rPr>
              <a:t>Kepemilikan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Perusahaan</a:t>
            </a:r>
            <a:endParaRPr sz="2000">
              <a:latin typeface="Calibri"/>
              <a:cs typeface="Calibri"/>
            </a:endParaRPr>
          </a:p>
          <a:p>
            <a:pPr marL="349250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latin typeface="Calibri"/>
                <a:cs typeface="Calibri"/>
              </a:rPr>
              <a:t>Sebagai tempat </a:t>
            </a:r>
            <a:r>
              <a:rPr sz="1800" spc="-5" dirty="0">
                <a:latin typeface="Calibri"/>
                <a:cs typeface="Calibri"/>
              </a:rPr>
              <a:t>untuk </a:t>
            </a:r>
            <a:r>
              <a:rPr sz="1800" spc="-10" dirty="0">
                <a:latin typeface="Calibri"/>
                <a:cs typeface="Calibri"/>
              </a:rPr>
              <a:t>penyebaran </a:t>
            </a:r>
            <a:r>
              <a:rPr sz="1800" spc="-15" dirty="0">
                <a:latin typeface="Calibri"/>
                <a:cs typeface="Calibri"/>
              </a:rPr>
              <a:t>kepemilikan </a:t>
            </a:r>
            <a:r>
              <a:rPr sz="1800" dirty="0">
                <a:latin typeface="Calibri"/>
                <a:cs typeface="Calibri"/>
              </a:rPr>
              <a:t>perusahaan </a:t>
            </a:r>
            <a:r>
              <a:rPr sz="1800" spc="-10" dirty="0">
                <a:latin typeface="Calibri"/>
                <a:cs typeface="Calibri"/>
              </a:rPr>
              <a:t>kepada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masyarakat</a:t>
            </a:r>
            <a:endParaRPr sz="1800">
              <a:latin typeface="Calibri"/>
              <a:cs typeface="Calibri"/>
            </a:endParaRPr>
          </a:p>
          <a:p>
            <a:pPr marL="347980" indent="-335915">
              <a:lnSpc>
                <a:spcPct val="100000"/>
              </a:lnSpc>
              <a:spcBef>
                <a:spcPts val="590"/>
              </a:spcBef>
              <a:buFont typeface="Wingdings"/>
              <a:buChar char=""/>
              <a:tabLst>
                <a:tab pos="348615" algn="l"/>
              </a:tabLst>
            </a:pPr>
            <a:r>
              <a:rPr sz="2000" b="1" spc="-15" dirty="0">
                <a:latin typeface="Calibri"/>
                <a:cs typeface="Calibri"/>
              </a:rPr>
              <a:t>Keterbukaan </a:t>
            </a:r>
            <a:r>
              <a:rPr sz="2000" b="1" dirty="0">
                <a:latin typeface="Calibri"/>
                <a:cs typeface="Calibri"/>
              </a:rPr>
              <a:t>dan </a:t>
            </a:r>
            <a:r>
              <a:rPr sz="2000" b="1" spc="-5" dirty="0">
                <a:latin typeface="Calibri"/>
                <a:cs typeface="Calibri"/>
              </a:rPr>
              <a:t>Profesionalisme</a:t>
            </a:r>
            <a:endParaRPr sz="2000">
              <a:latin typeface="Calibri"/>
              <a:cs typeface="Calibri"/>
            </a:endParaRPr>
          </a:p>
          <a:p>
            <a:pPr marL="349250" marR="16129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Calibri"/>
                <a:cs typeface="Calibri"/>
              </a:rPr>
              <a:t>Salah satu </a:t>
            </a:r>
            <a:r>
              <a:rPr sz="1800" spc="-10" dirty="0">
                <a:latin typeface="Calibri"/>
                <a:cs typeface="Calibri"/>
              </a:rPr>
              <a:t>industri yang sangat terbuka </a:t>
            </a:r>
            <a:r>
              <a:rPr sz="1800" spc="-5" dirty="0">
                <a:latin typeface="Calibri"/>
                <a:cs typeface="Calibri"/>
              </a:rPr>
              <a:t>dan menjunjung </a:t>
            </a:r>
            <a:r>
              <a:rPr sz="1800" dirty="0">
                <a:latin typeface="Calibri"/>
                <a:cs typeface="Calibri"/>
              </a:rPr>
              <a:t>tinggi </a:t>
            </a:r>
            <a:r>
              <a:rPr sz="1800" spc="-10" dirty="0">
                <a:latin typeface="Calibri"/>
                <a:cs typeface="Calibri"/>
              </a:rPr>
              <a:t>profesionalisme  </a:t>
            </a:r>
            <a:r>
              <a:rPr sz="1800" spc="-5" dirty="0">
                <a:latin typeface="Calibri"/>
                <a:cs typeface="Calibri"/>
              </a:rPr>
              <a:t>sehingga </a:t>
            </a:r>
            <a:r>
              <a:rPr sz="1800" spc="-10" dirty="0">
                <a:latin typeface="Calibri"/>
                <a:cs typeface="Calibri"/>
              </a:rPr>
              <a:t>akan </a:t>
            </a:r>
            <a:r>
              <a:rPr sz="1800" spc="-5" dirty="0">
                <a:latin typeface="Calibri"/>
                <a:cs typeface="Calibri"/>
              </a:rPr>
              <a:t>mendorong </a:t>
            </a:r>
            <a:r>
              <a:rPr sz="1800" spc="-20" dirty="0">
                <a:latin typeface="Calibri"/>
                <a:cs typeface="Calibri"/>
              </a:rPr>
              <a:t>terciptanya </a:t>
            </a:r>
            <a:r>
              <a:rPr sz="1800" spc="-5" dirty="0">
                <a:latin typeface="Calibri"/>
                <a:cs typeface="Calibri"/>
              </a:rPr>
              <a:t>iklim usaha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sehat</a:t>
            </a:r>
            <a:endParaRPr sz="1800">
              <a:latin typeface="Calibri"/>
              <a:cs typeface="Calibri"/>
            </a:endParaRPr>
          </a:p>
          <a:p>
            <a:pPr marL="347980" indent="-335915">
              <a:lnSpc>
                <a:spcPct val="100000"/>
              </a:lnSpc>
              <a:spcBef>
                <a:spcPts val="595"/>
              </a:spcBef>
              <a:buFont typeface="Wingdings"/>
              <a:buChar char=""/>
              <a:tabLst>
                <a:tab pos="348615" algn="l"/>
              </a:tabLst>
            </a:pPr>
            <a:r>
              <a:rPr sz="2000" b="1" spc="-5" dirty="0">
                <a:latin typeface="Calibri"/>
                <a:cs typeface="Calibri"/>
              </a:rPr>
              <a:t>Lapangan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Kerja</a:t>
            </a:r>
            <a:endParaRPr sz="2000">
              <a:latin typeface="Calibri"/>
              <a:cs typeface="Calibri"/>
            </a:endParaRPr>
          </a:p>
          <a:p>
            <a:pPr marL="349250" marR="87630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latin typeface="Calibri"/>
                <a:cs typeface="Calibri"/>
              </a:rPr>
              <a:t>Menciptakan </a:t>
            </a:r>
            <a:r>
              <a:rPr sz="1800" spc="-5" dirty="0">
                <a:latin typeface="Calibri"/>
                <a:cs typeface="Calibri"/>
              </a:rPr>
              <a:t>lapangan </a:t>
            </a:r>
            <a:r>
              <a:rPr sz="1800" spc="-15" dirty="0">
                <a:latin typeface="Calibri"/>
                <a:cs typeface="Calibri"/>
              </a:rPr>
              <a:t>kerja/profesi </a:t>
            </a:r>
            <a:r>
              <a:rPr sz="1800" spc="-5" dirty="0">
                <a:latin typeface="Calibri"/>
                <a:cs typeface="Calibri"/>
              </a:rPr>
              <a:t>bagi </a:t>
            </a:r>
            <a:r>
              <a:rPr sz="1800" spc="-15" dirty="0">
                <a:latin typeface="Calibri"/>
                <a:cs typeface="Calibri"/>
              </a:rPr>
              <a:t>masyarakat, </a:t>
            </a:r>
            <a:r>
              <a:rPr sz="1800" spc="-5" dirty="0">
                <a:latin typeface="Calibri"/>
                <a:cs typeface="Calibri"/>
              </a:rPr>
              <a:t>baik </a:t>
            </a:r>
            <a:r>
              <a:rPr sz="1800" spc="-10" dirty="0">
                <a:latin typeface="Calibri"/>
                <a:cs typeface="Calibri"/>
              </a:rPr>
              <a:t>sebagai pelaku </a:t>
            </a:r>
            <a:r>
              <a:rPr sz="1800" spc="-5" dirty="0">
                <a:latin typeface="Calibri"/>
                <a:cs typeface="Calibri"/>
              </a:rPr>
              <a:t>pasar  </a:t>
            </a:r>
            <a:r>
              <a:rPr sz="1800" dirty="0">
                <a:latin typeface="Calibri"/>
                <a:cs typeface="Calibri"/>
              </a:rPr>
              <a:t>maupun </a:t>
            </a:r>
            <a:r>
              <a:rPr sz="1800" spc="-15" dirty="0">
                <a:latin typeface="Calibri"/>
                <a:cs typeface="Calibri"/>
              </a:rPr>
              <a:t>investor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3165</Words>
  <Application>Microsoft Office PowerPoint</Application>
  <PresentationFormat>A4 Paper (210x297 mm)</PresentationFormat>
  <Paragraphs>681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Sekolah Pasar Modal Level 1 Bursa Efek Indonesia</vt:lpstr>
      <vt:lpstr>Sekolah Pasar Modal Level 1</vt:lpstr>
      <vt:lpstr>Mengapa Perlu Investasi?</vt:lpstr>
      <vt:lpstr>Bagaimana dengan Investasi?</vt:lpstr>
      <vt:lpstr>Apa itu Investasi?</vt:lpstr>
      <vt:lpstr>Menabung vs Investasi</vt:lpstr>
      <vt:lpstr>Menabung atau Investasi?</vt:lpstr>
      <vt:lpstr>Apa itu Pasar Modal ?</vt:lpstr>
      <vt:lpstr>Manfaat Keberadaan Pasar Modal</vt:lpstr>
      <vt:lpstr>8 Langkah Investasi di Pasar Modal</vt:lpstr>
      <vt:lpstr>Prinsip-Prinsip Dasar Berinvestasi di Pasar Modal</vt:lpstr>
      <vt:lpstr>Waspada Penipuan Investasi</vt:lpstr>
      <vt:lpstr>Sekolah Pasar Modal Level 1</vt:lpstr>
      <vt:lpstr>Apa Itu Saham?</vt:lpstr>
      <vt:lpstr>Konsep Dasar Saham</vt:lpstr>
      <vt:lpstr>Konsep Dasar Kenaikan Harga &amp; Perdagangan Saham</vt:lpstr>
      <vt:lpstr>Rp</vt:lpstr>
      <vt:lpstr>Investasi Saham itu..</vt:lpstr>
      <vt:lpstr>1993 1993</vt:lpstr>
      <vt:lpstr>Pertumbuhan Saham Unilever *)</vt:lpstr>
      <vt:lpstr>Konsep Dasar Obligasi</vt:lpstr>
      <vt:lpstr>Konsep Dasar Reksadana</vt:lpstr>
      <vt:lpstr>Konsep Dasar ETF</vt:lpstr>
      <vt:lpstr>Indeks Saham</vt:lpstr>
      <vt:lpstr>Metodologi Perhitungan Indeks Saham</vt:lpstr>
      <vt:lpstr>Bagaimana Membeli Saham Perdana?</vt:lpstr>
      <vt:lpstr>Mekanisme Perdagangan di Pasar Sekunder</vt:lpstr>
      <vt:lpstr>Informasi tentang Perdagangan Saham di BEI</vt:lpstr>
      <vt:lpstr>Biaya Transaksi di Pasar Sekunder</vt:lpstr>
      <vt:lpstr>Jadwal Transaksi Perdagangan</vt:lpstr>
      <vt:lpstr>Ukuran Perubahan (Fraksi) Harga</vt:lpstr>
      <vt:lpstr>Auto Rejection System</vt:lpstr>
      <vt:lpstr>Sekolah Pasar Modal Level 1</vt:lpstr>
      <vt:lpstr>Struktur Pasar Modal</vt:lpstr>
      <vt:lpstr>OJK (Otoritas Jasa Keuangan)</vt:lpstr>
      <vt:lpstr>Bursa Efek Indonesia (BEI)</vt:lpstr>
      <vt:lpstr>Lembaga Penyimpanan &amp; Penyelesaian (LPP)</vt:lpstr>
      <vt:lpstr>Lembaga Kliring &amp; Penjaminan (LKP)</vt:lpstr>
      <vt:lpstr>Securities Investor Protection Fund (SIPF)</vt:lpstr>
      <vt:lpstr>Ganti Rugi Pemodal oleh SIPF</vt:lpstr>
      <vt:lpstr>Sertifikat &amp; Sticker Keanggotaan DPP</vt:lpstr>
      <vt:lpstr>Sekolah Pasar Modal Level 1</vt:lpstr>
      <vt:lpstr>Fasilitas AKSes</vt:lpstr>
      <vt:lpstr>Atributes AKSes</vt:lpstr>
      <vt:lpstr>Tampilan Website AKSes http://akses.ksei.co.id</vt:lpstr>
      <vt:lpstr>Melihat Saldo Efek</vt:lpstr>
      <vt:lpstr>Melihat Mutasi Efek</vt:lpstr>
      <vt:lpstr>Melihat Data Transaksi</vt:lpstr>
      <vt:lpstr>Melihat Data Netting Hak/KewajibanTransaksi</vt:lpstr>
      <vt:lpstr>Melihat Saldo Dana</vt:lpstr>
      <vt:lpstr>Melihat Mutasi Dana</vt:lpstr>
      <vt:lpstr>AKSes via ATM</vt:lpstr>
      <vt:lpstr>Rekening Dana Nasabah</vt:lpstr>
      <vt:lpstr>Bank Administrator RDN*)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Verdi</dc:creator>
  <cp:lastModifiedBy>Haryono Hary</cp:lastModifiedBy>
  <cp:revision>1</cp:revision>
  <dcterms:created xsi:type="dcterms:W3CDTF">2020-09-04T06:45:57Z</dcterms:created>
  <dcterms:modified xsi:type="dcterms:W3CDTF">2020-09-04T06:47:05Z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2020-09-04T00:00:00Z</vt:filetime>
  </property>
</Properties>
</file>