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2"/>
    <p:sldMasterId id="2147483676" r:id="rId3"/>
    <p:sldMasterId id="2147483688" r:id="rId4"/>
  </p:sldMasterIdLst>
  <p:notesMasterIdLst>
    <p:notesMasterId r:id="rId29"/>
  </p:notesMasterIdLst>
  <p:sldIdLst>
    <p:sldId id="316" r:id="rId5"/>
    <p:sldId id="548" r:id="rId6"/>
    <p:sldId id="549" r:id="rId7"/>
    <p:sldId id="550" r:id="rId8"/>
    <p:sldId id="552" r:id="rId9"/>
    <p:sldId id="551" r:id="rId10"/>
    <p:sldId id="569" r:id="rId11"/>
    <p:sldId id="553" r:id="rId12"/>
    <p:sldId id="554" r:id="rId13"/>
    <p:sldId id="555" r:id="rId14"/>
    <p:sldId id="556" r:id="rId15"/>
    <p:sldId id="557" r:id="rId16"/>
    <p:sldId id="558" r:id="rId17"/>
    <p:sldId id="559" r:id="rId18"/>
    <p:sldId id="560" r:id="rId19"/>
    <p:sldId id="561" r:id="rId20"/>
    <p:sldId id="562" r:id="rId21"/>
    <p:sldId id="563" r:id="rId22"/>
    <p:sldId id="564" r:id="rId23"/>
    <p:sldId id="565" r:id="rId24"/>
    <p:sldId id="566" r:id="rId25"/>
    <p:sldId id="567" r:id="rId26"/>
    <p:sldId id="568" r:id="rId27"/>
    <p:sldId id="462" r:id="rId2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="" xmlns:p14="http://schemas.microsoft.com/office/powerpoint/2010/main" val="1"/>
      </p:ext>
    </p:extLst>
  </p:showPr>
  <p:clrMru>
    <a:srgbClr val="CCECFF"/>
    <a:srgbClr val="0066FF"/>
    <a:srgbClr val="FFFF00"/>
    <a:srgbClr val="66FF33"/>
    <a:srgbClr val="FF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38" autoAdjust="0"/>
    <p:restoredTop sz="95675"/>
  </p:normalViewPr>
  <p:slideViewPr>
    <p:cSldViewPr showGuides="1">
      <p:cViewPr varScale="1">
        <p:scale>
          <a:sx n="91" d="100"/>
          <a:sy n="91" d="100"/>
        </p:scale>
        <p:origin x="-108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46E6A9-D971-4DE6-ACBB-A380892A442D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id-ID" altLang="en-US" sz="1200" dirty="0">
                <a:latin typeface="Calibri" panose="020F0502020204030204" pitchFamily="34" charset="0"/>
              </a:rPr>
              <a:pPr lvl="0" algn="r" eaLnBrk="1" hangingPunct="1">
                <a:buNone/>
              </a:pPr>
              <a:t>‹#›</a:t>
            </a:fld>
            <a:endParaRPr lang="id-ID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11/26/2025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11/26/2025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11/26/2025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11/26/2025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slow">
    <p:split orient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26/11/2025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</p:sldLayoutIdLst>
  <p:transition spd="slow">
    <p:split orient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Box 1"/>
          <p:cNvSpPr txBox="1">
            <a:spLocks noChangeArrowheads="1"/>
          </p:cNvSpPr>
          <p:nvPr/>
        </p:nvSpPr>
        <p:spPr bwMode="auto">
          <a:xfrm>
            <a:off x="1252538" y="1676400"/>
            <a:ext cx="6943725" cy="6778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Segoe UI" panose="020B0502040204020203" pitchFamily="34" charset="0"/>
              </a:rPr>
              <a:t>ANALISA LAPORAN KEUANGAN BERBASIS DIGITAL 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Program S1 </a:t>
            </a: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Akuntansi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 - FEB</a:t>
            </a:r>
          </a:p>
        </p:txBody>
      </p:sp>
      <p:sp>
        <p:nvSpPr>
          <p:cNvPr id="5" name="Rectangle 4"/>
          <p:cNvSpPr/>
          <p:nvPr/>
        </p:nvSpPr>
        <p:spPr>
          <a:xfrm>
            <a:off x="7086600" y="6324600"/>
            <a:ext cx="1666546" cy="27699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Yusnindar</a:t>
            </a:r>
            <a:r>
              <a:rPr kumimoji="0" lang="en-US" sz="1200" b="1" i="0" u="none" strike="noStrike" kern="1200" cap="none" spc="0" normalizeH="0" baseline="0" noProof="0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SE.,</a:t>
            </a: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M.Ak</a:t>
            </a:r>
            <a:endParaRPr kumimoji="0" lang="en-US" sz="1200" b="1" i="0" u="none" strike="noStrike" kern="1200" cap="none" spc="0" normalizeH="0" baseline="0" noProof="0" dirty="0">
              <a:ln w="10160">
                <a:solidFill>
                  <a:srgbClr val="00B0F0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Rectangle 3"/>
          <p:cNvSpPr txBox="1"/>
          <p:nvPr/>
        </p:nvSpPr>
        <p:spPr>
          <a:xfrm>
            <a:off x="685800" y="2895600"/>
            <a:ext cx="7772400" cy="32004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>
              <a:lnSpc>
                <a:spcPts val="4090"/>
              </a:lnSpc>
            </a:pPr>
            <a:r>
              <a:rPr lang="en-US" sz="3600" b="1" dirty="0">
                <a:solidFill>
                  <a:srgbClr val="3A3E61"/>
                </a:solidFill>
                <a:latin typeface="Arial Black" panose="020B0A04020102020204" charset="0"/>
                <a:ea typeface="Unique"/>
                <a:cs typeface="Arial Black" panose="020B0A04020102020204" charset="0"/>
                <a:sym typeface="Unique"/>
              </a:rPr>
              <a:t>RASIO KEUANGAN </a:t>
            </a:r>
            <a:r>
              <a:rPr lang="en-US" sz="3600" b="1" dirty="0" smtClean="0">
                <a:solidFill>
                  <a:srgbClr val="3A3E61"/>
                </a:solidFill>
                <a:latin typeface="Arial Black" panose="020B0A04020102020204" charset="0"/>
                <a:ea typeface="Unique"/>
                <a:cs typeface="Arial Black" panose="020B0A04020102020204" charset="0"/>
                <a:sym typeface="Unique"/>
              </a:rPr>
              <a:t>SOLVABILITAS,  PROVITABILITAS &amp; </a:t>
            </a:r>
            <a:r>
              <a:rPr lang="en-US" sz="3600" b="1" dirty="0" smtClean="0">
                <a:solidFill>
                  <a:srgbClr val="3A3E61"/>
                </a:solidFill>
                <a:latin typeface="Arial Black" panose="020B0A04020102020204" charset="0"/>
                <a:ea typeface="Unique"/>
                <a:cs typeface="Arial Black" panose="020B0A04020102020204" charset="0"/>
                <a:sym typeface="Unique"/>
              </a:rPr>
              <a:t>AKTIVITAS</a:t>
            </a:r>
            <a:endParaRPr lang="en-US" sz="3600" b="1" dirty="0">
              <a:solidFill>
                <a:srgbClr val="3A3E61"/>
              </a:solidFill>
              <a:latin typeface="Arial Black" panose="020B0A04020102020204" charset="0"/>
              <a:ea typeface="Unique"/>
              <a:cs typeface="Arial Black" panose="020B0A04020102020204" charset="0"/>
              <a:sym typeface="Unique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3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4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0"/>
            <a:ext cx="7772400" cy="12065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484505" indent="0" algn="ctr" eaLnBrk="1" hangingPunct="1"/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r>
              <a:rPr lang="id-ID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TERIMA KASIH </a:t>
            </a:r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endParaRPr lang="id-ID" altLang="en-US" sz="6000" b="1" dirty="0">
              <a:solidFill>
                <a:srgbClr val="002060"/>
              </a:solidFill>
              <a:latin typeface="Britannic Bold" panose="020B0903060703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14357"/>
            <a:ext cx="8158192" cy="6000792"/>
          </a:xfrm>
          <a:solidFill>
            <a:srgbClr val="CCECFF"/>
          </a:solidFill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1600" b="1" dirty="0" err="1" smtClean="0">
                <a:solidFill>
                  <a:schemeClr val="bg1"/>
                </a:solidFill>
              </a:rPr>
              <a:t>Contoh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soal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Rasio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Solvabilitas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Jika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perusahaan</a:t>
            </a:r>
            <a:r>
              <a:rPr lang="en-US" sz="1600" b="1" dirty="0" smtClean="0">
                <a:solidFill>
                  <a:schemeClr val="bg1"/>
                </a:solidFill>
              </a:rPr>
              <a:t> PT.DAYA </a:t>
            </a:r>
            <a:r>
              <a:rPr lang="en-US" sz="1600" b="1" dirty="0" err="1" smtClean="0">
                <a:solidFill>
                  <a:schemeClr val="bg1"/>
                </a:solidFill>
              </a:rPr>
              <a:t>memiliki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neraca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seperti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berikut</a:t>
            </a:r>
            <a:r>
              <a:rPr lang="en-US" sz="1600" b="1" dirty="0" smtClean="0">
                <a:solidFill>
                  <a:schemeClr val="bg1"/>
                </a:solidFill>
              </a:rPr>
              <a:t>: </a:t>
            </a:r>
            <a:r>
              <a:rPr lang="en-US" sz="1600" dirty="0" smtClean="0">
                <a:solidFill>
                  <a:schemeClr val="bg1"/>
                </a:solidFill>
              </a:rPr>
              <a:t/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• </a:t>
            </a:r>
            <a:r>
              <a:rPr lang="en-US" sz="1600" dirty="0" err="1" smtClean="0">
                <a:solidFill>
                  <a:schemeClr val="bg1"/>
                </a:solidFill>
              </a:rPr>
              <a:t>Saham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chemeClr val="bg1"/>
                </a:solidFill>
              </a:rPr>
              <a:t>: Rp.420.000.000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• </a:t>
            </a:r>
            <a:r>
              <a:rPr lang="en-US" sz="1600" dirty="0" err="1" smtClean="0">
                <a:solidFill>
                  <a:schemeClr val="bg1"/>
                </a:solidFill>
              </a:rPr>
              <a:t>Laba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Ditahan</a:t>
            </a:r>
            <a:r>
              <a:rPr lang="en-US" sz="1600" dirty="0" smtClean="0">
                <a:solidFill>
                  <a:schemeClr val="bg1"/>
                </a:solidFill>
              </a:rPr>
              <a:t> : Rp.145.000.000 </a:t>
            </a:r>
            <a:r>
              <a:rPr lang="en-US" sz="1600" dirty="0" smtClean="0">
                <a:solidFill>
                  <a:schemeClr val="bg1"/>
                </a:solidFill>
              </a:rPr>
              <a:t/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.  </a:t>
            </a:r>
            <a:r>
              <a:rPr lang="en-US" sz="1600" dirty="0" smtClean="0">
                <a:solidFill>
                  <a:schemeClr val="bg1"/>
                </a:solidFill>
              </a:rPr>
              <a:t>Total </a:t>
            </a:r>
            <a:r>
              <a:rPr lang="en-US" sz="1600" dirty="0" err="1" smtClean="0">
                <a:solidFill>
                  <a:schemeClr val="bg1"/>
                </a:solidFill>
              </a:rPr>
              <a:t>Hutang</a:t>
            </a:r>
            <a:r>
              <a:rPr lang="en-US" sz="1600" dirty="0" smtClean="0">
                <a:solidFill>
                  <a:schemeClr val="bg1"/>
                </a:solidFill>
              </a:rPr>
              <a:t> : 615.000.000 (HJ </a:t>
            </a:r>
            <a:r>
              <a:rPr lang="en-US" sz="1600" dirty="0" err="1" smtClean="0">
                <a:solidFill>
                  <a:schemeClr val="bg1"/>
                </a:solidFill>
              </a:rPr>
              <a:t>panjang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sebesar</a:t>
            </a:r>
            <a:r>
              <a:rPr lang="en-US" sz="1600" dirty="0" smtClean="0">
                <a:solidFill>
                  <a:schemeClr val="bg1"/>
                </a:solidFill>
              </a:rPr>
              <a:t> 600.000.000 HJ </a:t>
            </a:r>
            <a:r>
              <a:rPr lang="en-US" sz="1600" dirty="0" err="1" smtClean="0">
                <a:solidFill>
                  <a:schemeClr val="bg1"/>
                </a:solidFill>
              </a:rPr>
              <a:t>pendek</a:t>
            </a:r>
            <a:r>
              <a:rPr lang="en-US" sz="1600" dirty="0" smtClean="0">
                <a:solidFill>
                  <a:schemeClr val="bg1"/>
                </a:solidFill>
              </a:rPr>
              <a:t> = 15.000.000)</a:t>
            </a:r>
            <a:r>
              <a:rPr lang="en-US" sz="1600" dirty="0" smtClean="0">
                <a:solidFill>
                  <a:schemeClr val="bg1"/>
                </a:solidFill>
              </a:rPr>
              <a:t/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• 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Kas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Rp.25.000.000 </a:t>
            </a:r>
            <a:b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• 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Piutang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Dagang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Rp.75.000.000 </a:t>
            </a:r>
            <a:b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• 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Barang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dagangan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Rp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. 200.000.000 </a:t>
            </a:r>
            <a:b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• 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Mesin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Rp.250.000.000 </a:t>
            </a:r>
            <a:b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• 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Bangunan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Rp.350.000.000 </a:t>
            </a:r>
            <a:b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• Tanah: Rp.100.000.000 </a:t>
            </a:r>
            <a:b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• 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</a:t>
            </a:r>
            <a:r>
              <a:rPr lang="en-US" sz="1600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eposito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: 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Rp.180.000.000 </a:t>
            </a:r>
            <a:r>
              <a:rPr lang="en-US" sz="1600" dirty="0" smtClean="0">
                <a:solidFill>
                  <a:schemeClr val="bg1"/>
                </a:solidFill>
              </a:rPr>
              <a:t/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/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err="1" smtClean="0">
                <a:solidFill>
                  <a:schemeClr val="bg1"/>
                </a:solidFill>
              </a:rPr>
              <a:t>Maka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berapa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solvabilitas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perusahaan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memakai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Rasio</a:t>
            </a:r>
            <a:r>
              <a:rPr lang="en-US" sz="1600" dirty="0" smtClean="0">
                <a:solidFill>
                  <a:schemeClr val="bg1"/>
                </a:solidFill>
              </a:rPr>
              <a:t> Modal </a:t>
            </a:r>
            <a:r>
              <a:rPr lang="en-US" sz="1600" dirty="0" err="1" smtClean="0">
                <a:solidFill>
                  <a:schemeClr val="bg1"/>
                </a:solidFill>
              </a:rPr>
              <a:t>dengan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Aset</a:t>
            </a:r>
            <a:r>
              <a:rPr lang="en-US" sz="1600" dirty="0" smtClean="0">
                <a:solidFill>
                  <a:schemeClr val="bg1"/>
                </a:solidFill>
              </a:rPr>
              <a:t>? </a:t>
            </a:r>
            <a:r>
              <a:rPr lang="en-US" sz="1600" dirty="0" err="1" smtClean="0">
                <a:solidFill>
                  <a:schemeClr val="bg1"/>
                </a:solidFill>
              </a:rPr>
              <a:t>Ditanya</a:t>
            </a:r>
            <a:r>
              <a:rPr lang="en-US" sz="1600" dirty="0" smtClean="0">
                <a:solidFill>
                  <a:schemeClr val="bg1"/>
                </a:solidFill>
              </a:rPr>
              <a:t>: </a:t>
            </a:r>
            <a:r>
              <a:rPr lang="en-US" sz="1600" dirty="0" err="1" smtClean="0">
                <a:solidFill>
                  <a:schemeClr val="bg1"/>
                </a:solidFill>
              </a:rPr>
              <a:t>Rasio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</a:rPr>
              <a:t>modal </a:t>
            </a:r>
            <a:r>
              <a:rPr lang="en-US" sz="1600" b="1" dirty="0" err="1" smtClean="0">
                <a:solidFill>
                  <a:schemeClr val="bg1"/>
                </a:solidFill>
              </a:rPr>
              <a:t>dengan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aset</a:t>
            </a:r>
            <a:r>
              <a:rPr lang="en-US" sz="1600" dirty="0" smtClean="0">
                <a:solidFill>
                  <a:schemeClr val="bg1"/>
                </a:solidFill>
              </a:rPr>
              <a:t>?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err="1" smtClean="0">
                <a:solidFill>
                  <a:schemeClr val="bg1"/>
                </a:solidFill>
              </a:rPr>
              <a:t>Diketahui</a:t>
            </a:r>
            <a:r>
              <a:rPr lang="en-US" sz="1600" dirty="0" smtClean="0">
                <a:solidFill>
                  <a:schemeClr val="bg1"/>
                </a:solidFill>
              </a:rPr>
              <a:t>: </a:t>
            </a:r>
            <a:r>
              <a:rPr lang="en-US" sz="1600" b="1" dirty="0" smtClean="0">
                <a:solidFill>
                  <a:schemeClr val="bg1"/>
                </a:solidFill>
              </a:rPr>
              <a:t>Modal </a:t>
            </a:r>
            <a:r>
              <a:rPr lang="en-US" sz="1600" b="1" dirty="0" err="1" smtClean="0">
                <a:solidFill>
                  <a:schemeClr val="bg1"/>
                </a:solidFill>
              </a:rPr>
              <a:t>sendiri</a:t>
            </a:r>
            <a:r>
              <a:rPr lang="en-US" sz="1600" b="1" dirty="0" smtClean="0">
                <a:solidFill>
                  <a:schemeClr val="bg1"/>
                </a:solidFill>
              </a:rPr>
              <a:t>= </a:t>
            </a:r>
            <a:r>
              <a:rPr lang="en-US" sz="1600" b="1" dirty="0" err="1" smtClean="0">
                <a:solidFill>
                  <a:schemeClr val="bg1"/>
                </a:solidFill>
              </a:rPr>
              <a:t>Saham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</a:rPr>
              <a:t>+ </a:t>
            </a:r>
            <a:r>
              <a:rPr lang="en-US" sz="1600" b="1" dirty="0" err="1" smtClean="0">
                <a:solidFill>
                  <a:schemeClr val="bg1"/>
                </a:solidFill>
              </a:rPr>
              <a:t>Laba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ditahan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chemeClr val="bg1"/>
                </a:solidFill>
              </a:rPr>
              <a:t>= 420.000.000 + 145.000.000 = 565.000.000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Total </a:t>
            </a:r>
            <a:r>
              <a:rPr lang="en-US" sz="1600" dirty="0" err="1" smtClean="0">
                <a:solidFill>
                  <a:schemeClr val="bg1"/>
                </a:solidFill>
              </a:rPr>
              <a:t>aset</a:t>
            </a:r>
            <a:r>
              <a:rPr lang="en-US" sz="1600" dirty="0" smtClean="0">
                <a:solidFill>
                  <a:schemeClr val="bg1"/>
                </a:solidFill>
              </a:rPr>
              <a:t> : </a:t>
            </a:r>
            <a:r>
              <a:rPr lang="en-US" sz="1600" dirty="0" err="1" smtClean="0">
                <a:solidFill>
                  <a:schemeClr val="bg1"/>
                </a:solidFill>
              </a:rPr>
              <a:t>Kas</a:t>
            </a:r>
            <a:r>
              <a:rPr lang="en-US" sz="1600" dirty="0" smtClean="0">
                <a:solidFill>
                  <a:schemeClr val="bg1"/>
                </a:solidFill>
              </a:rPr>
              <a:t> + </a:t>
            </a:r>
            <a:r>
              <a:rPr lang="en-US" sz="1600" dirty="0" err="1" smtClean="0">
                <a:solidFill>
                  <a:schemeClr val="bg1"/>
                </a:solidFill>
              </a:rPr>
              <a:t>Piutang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dagang</a:t>
            </a:r>
            <a:r>
              <a:rPr lang="en-US" sz="1600" dirty="0" smtClean="0">
                <a:solidFill>
                  <a:schemeClr val="bg1"/>
                </a:solidFill>
              </a:rPr>
              <a:t> + </a:t>
            </a:r>
            <a:r>
              <a:rPr lang="en-US" sz="1600" dirty="0" err="1" smtClean="0">
                <a:solidFill>
                  <a:schemeClr val="bg1"/>
                </a:solidFill>
              </a:rPr>
              <a:t>Barang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dagangan</a:t>
            </a:r>
            <a:r>
              <a:rPr lang="en-US" sz="1600" dirty="0" smtClean="0">
                <a:solidFill>
                  <a:schemeClr val="bg1"/>
                </a:solidFill>
              </a:rPr>
              <a:t> + </a:t>
            </a:r>
            <a:r>
              <a:rPr lang="en-US" sz="1600" dirty="0" err="1" smtClean="0">
                <a:solidFill>
                  <a:schemeClr val="bg1"/>
                </a:solidFill>
              </a:rPr>
              <a:t>Mesin</a:t>
            </a:r>
            <a:r>
              <a:rPr lang="en-US" sz="1600" dirty="0" smtClean="0">
                <a:solidFill>
                  <a:schemeClr val="bg1"/>
                </a:solidFill>
              </a:rPr>
              <a:t> + </a:t>
            </a:r>
            <a:r>
              <a:rPr lang="en-US" sz="1600" dirty="0" err="1" smtClean="0">
                <a:solidFill>
                  <a:schemeClr val="bg1"/>
                </a:solidFill>
              </a:rPr>
              <a:t>Bangunan</a:t>
            </a:r>
            <a:r>
              <a:rPr lang="en-US" sz="1600" dirty="0" smtClean="0">
                <a:solidFill>
                  <a:schemeClr val="bg1"/>
                </a:solidFill>
              </a:rPr>
              <a:t> + </a:t>
            </a:r>
            <a:r>
              <a:rPr lang="en-US" sz="1600" dirty="0" err="1" smtClean="0">
                <a:solidFill>
                  <a:schemeClr val="bg1"/>
                </a:solidFill>
              </a:rPr>
              <a:t>Tanah+deposito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chemeClr val="bg1"/>
                </a:solidFill>
              </a:rPr>
              <a:t>= 25.000.000 + 75.000.000 + 200.000.000 + 250.000.000 + 350.000.000 + </a:t>
            </a:r>
            <a:r>
              <a:rPr lang="en-US" sz="1600" dirty="0" smtClean="0">
                <a:solidFill>
                  <a:schemeClr val="bg1"/>
                </a:solidFill>
              </a:rPr>
              <a:t>100.000.000+180.000.000 </a:t>
            </a:r>
            <a:r>
              <a:rPr lang="en-US" sz="1600" dirty="0" smtClean="0">
                <a:solidFill>
                  <a:schemeClr val="bg1"/>
                </a:solidFill>
              </a:rPr>
              <a:t>= </a:t>
            </a:r>
            <a:r>
              <a:rPr lang="en-US" sz="1600" dirty="0" smtClean="0">
                <a:solidFill>
                  <a:schemeClr val="bg1"/>
                </a:solidFill>
              </a:rPr>
              <a:t>1.180.000.000 </a:t>
            </a:r>
            <a:r>
              <a:rPr lang="en-US" sz="1600" dirty="0" smtClean="0">
                <a:solidFill>
                  <a:schemeClr val="bg1"/>
                </a:solidFill>
              </a:rPr>
              <a:t/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err="1" smtClean="0">
                <a:solidFill>
                  <a:schemeClr val="bg1"/>
                </a:solidFill>
              </a:rPr>
              <a:t>Jawab</a:t>
            </a:r>
            <a:r>
              <a:rPr lang="en-US" sz="1600" dirty="0" smtClean="0">
                <a:solidFill>
                  <a:schemeClr val="bg1"/>
                </a:solidFill>
              </a:rPr>
              <a:t>: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err="1" smtClean="0">
                <a:solidFill>
                  <a:schemeClr val="bg1"/>
                </a:solidFill>
              </a:rPr>
              <a:t>Rasio</a:t>
            </a:r>
            <a:r>
              <a:rPr lang="en-US" sz="1600" dirty="0" smtClean="0">
                <a:solidFill>
                  <a:schemeClr val="bg1"/>
                </a:solidFill>
              </a:rPr>
              <a:t> modal </a:t>
            </a:r>
            <a:r>
              <a:rPr lang="en-US" sz="1600" dirty="0" err="1" smtClean="0">
                <a:solidFill>
                  <a:schemeClr val="bg1"/>
                </a:solidFill>
              </a:rPr>
              <a:t>dengan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aset</a:t>
            </a:r>
            <a:r>
              <a:rPr lang="en-US" sz="1600" dirty="0" smtClean="0">
                <a:solidFill>
                  <a:schemeClr val="bg1"/>
                </a:solidFill>
              </a:rPr>
              <a:t> = Modal </a:t>
            </a:r>
            <a:r>
              <a:rPr lang="en-US" sz="1600" dirty="0" err="1" smtClean="0">
                <a:solidFill>
                  <a:schemeClr val="bg1"/>
                </a:solidFill>
              </a:rPr>
              <a:t>Sendiri</a:t>
            </a:r>
            <a:r>
              <a:rPr lang="en-US" sz="1600" dirty="0" smtClean="0">
                <a:solidFill>
                  <a:schemeClr val="bg1"/>
                </a:solidFill>
              </a:rPr>
              <a:t> /Total </a:t>
            </a:r>
            <a:r>
              <a:rPr lang="en-US" sz="1600" dirty="0" err="1" smtClean="0">
                <a:solidFill>
                  <a:schemeClr val="bg1"/>
                </a:solidFill>
              </a:rPr>
              <a:t>Aktiva</a:t>
            </a:r>
            <a:r>
              <a:rPr lang="en-US" sz="1600" dirty="0" smtClean="0">
                <a:solidFill>
                  <a:schemeClr val="bg1"/>
                </a:solidFill>
              </a:rPr>
              <a:t> X 100%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err="1" smtClean="0">
                <a:solidFill>
                  <a:schemeClr val="bg1"/>
                </a:solidFill>
              </a:rPr>
              <a:t>Rasio</a:t>
            </a:r>
            <a:r>
              <a:rPr lang="en-US" sz="1600" dirty="0" smtClean="0">
                <a:solidFill>
                  <a:schemeClr val="bg1"/>
                </a:solidFill>
              </a:rPr>
              <a:t> modal </a:t>
            </a:r>
            <a:r>
              <a:rPr lang="en-US" sz="1600" dirty="0" err="1" smtClean="0">
                <a:solidFill>
                  <a:schemeClr val="bg1"/>
                </a:solidFill>
              </a:rPr>
              <a:t>dengan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aset</a:t>
            </a:r>
            <a:r>
              <a:rPr lang="en-US" sz="1600" dirty="0" smtClean="0">
                <a:solidFill>
                  <a:schemeClr val="bg1"/>
                </a:solidFill>
              </a:rPr>
              <a:t> = 565.000.000 /</a:t>
            </a:r>
            <a:r>
              <a:rPr lang="en-US" sz="1600" dirty="0" smtClean="0">
                <a:solidFill>
                  <a:schemeClr val="bg1"/>
                </a:solidFill>
              </a:rPr>
              <a:t>1.180.000.000 </a:t>
            </a:r>
            <a:r>
              <a:rPr lang="en-US" sz="1600" dirty="0" smtClean="0">
                <a:solidFill>
                  <a:schemeClr val="bg1"/>
                </a:solidFill>
              </a:rPr>
              <a:t>X 100%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err="1" smtClean="0">
                <a:solidFill>
                  <a:schemeClr val="bg1"/>
                </a:solidFill>
              </a:rPr>
              <a:t>Rasio</a:t>
            </a:r>
            <a:r>
              <a:rPr lang="en-US" sz="1600" dirty="0" smtClean="0">
                <a:solidFill>
                  <a:schemeClr val="bg1"/>
                </a:solidFill>
              </a:rPr>
              <a:t> modal </a:t>
            </a:r>
            <a:r>
              <a:rPr lang="en-US" sz="1600" dirty="0" err="1" smtClean="0">
                <a:solidFill>
                  <a:schemeClr val="bg1"/>
                </a:solidFill>
              </a:rPr>
              <a:t>dengan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aset</a:t>
            </a:r>
            <a:r>
              <a:rPr lang="en-US" sz="1600" dirty="0" smtClean="0">
                <a:solidFill>
                  <a:schemeClr val="bg1"/>
                </a:solidFill>
              </a:rPr>
              <a:t> =  </a:t>
            </a:r>
            <a:r>
              <a:rPr lang="en-US" sz="1600" dirty="0" smtClean="0">
                <a:solidFill>
                  <a:schemeClr val="bg1"/>
                </a:solidFill>
              </a:rPr>
              <a:t>48 %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/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DER = 615.000.000/565.000.000 x 100% = 109%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DCA = 615.000.000/1.180.000.000 x 100% = 52 %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LTDER= 600.000.000/565.000.000 x 100% = 106% </a:t>
            </a:r>
            <a:br>
              <a:rPr lang="en-US" sz="1600" dirty="0" smtClean="0">
                <a:solidFill>
                  <a:schemeClr val="bg1"/>
                </a:solidFill>
              </a:rPr>
            </a:br>
            <a:endParaRPr sz="16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temp_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2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38</Words>
  <Application>WPS Presentation</Application>
  <PresentationFormat>On-screen Show (4:3)</PresentationFormat>
  <Paragraphs>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2_Custom Design</vt:lpstr>
      <vt:lpstr>Custom Design</vt:lpstr>
      <vt:lpstr>1_Custom Design</vt:lpstr>
      <vt:lpstr>3_Custom Design</vt:lpstr>
      <vt:lpstr>Slide 1</vt:lpstr>
      <vt:lpstr>Slide 2</vt:lpstr>
      <vt:lpstr>Slide 3</vt:lpstr>
      <vt:lpstr>Slide 4</vt:lpstr>
      <vt:lpstr>Contoh soal Rasio Solvabilitas Jika perusahaan PT.DAYA memiliki neraca seperti berikut:  • Saham : Rp.420.000.000  • Laba Ditahan : Rp.145.000.000  .  Total Hutang : 615.000.000 (HJ panjang sebesar 600.000.000 HJ pendek = 15.000.000) • Kas: Rp.25.000.000  • Piutang Dagang: Rp.75.000.000  • Barang dagangan: Rp. 200.000.000  • Mesin: Rp.250.000.000  • Bangunan: Rp.350.000.000  • Tanah: Rp.100.000.000  • Deposito: Rp.180.000.000   Maka berapa solvabilitas perusahaan memakai Rasio Modal dengan Aset? Ditanya: Rasio modal dengan aset?  Diketahui: Modal sendiri= Saham + Laba ditahan = 420.000.000 + 145.000.000 = 565.000.000  Total aset : Kas + Piutang dagang + Barang dagangan + Mesin + Bangunan + Tanah+deposito = 25.000.000 + 75.000.000 + 200.000.000 + 250.000.000 + 350.000.000 + 100.000.000+180.000.000 = 1.180.000.000  Jawab:  Rasio modal dengan aset = Modal Sendiri /Total Aktiva X 100%  Rasio modal dengan aset = 565.000.000 /1.180.000.000 X 100% Rasio modal dengan aset =  48 %  DER = 615.000.000/565.000.000 x 100% = 109%  DCA = 615.000.000/1.180.000.000 x 100% = 52 % LTDER= 600.000.000/565.000.000 x 100% = 106% 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***TERIMA KASIH ***</vt:lpstr>
    </vt:vector>
  </TitlesOfParts>
  <Company>signDesign Communications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rimba</dc:creator>
  <cp:lastModifiedBy>user</cp:lastModifiedBy>
  <cp:revision>291</cp:revision>
  <dcterms:created xsi:type="dcterms:W3CDTF">2010-08-24T06:47:00Z</dcterms:created>
  <dcterms:modified xsi:type="dcterms:W3CDTF">2025-11-26T07:57:32Z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7FC8158405AF4A19B326469614B0270C_13</vt:lpwstr>
  </property>
  <property fmtid="{D5CDD505-2E9C-101B-9397-08002B2CF9AE}" pid="3" name="KSOProductBuildVer">
    <vt:lpwstr>1033-12.2.0.23155</vt:lpwstr>
  </property>
</Properties>
</file>