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8288000" cy="10287000"/>
  <p:notesSz cx="6858000" cy="9144000"/>
  <p:embeddedFontLst>
    <p:embeddedFont>
      <p:font typeface="Poppins Bold" charset="0"/>
      <p:regular r:id="rId23"/>
    </p:embeddedFont>
    <p:embeddedFont>
      <p:font typeface="Adventurous" charset="-128"/>
      <p:regular r:id="rId24"/>
    </p:embeddedFont>
    <p:embeddedFont>
      <p:font typeface="Calibri"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622" autoAdjust="0"/>
  </p:normalViewPr>
  <p:slideViewPr>
    <p:cSldViewPr>
      <p:cViewPr varScale="1">
        <p:scale>
          <a:sx n="69" d="100"/>
          <a:sy n="69" d="100"/>
        </p:scale>
        <p:origin x="-75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9EE"/>
        </a:solidFill>
        <a:effectLst/>
      </p:bgPr>
    </p:bg>
    <p:spTree>
      <p:nvGrpSpPr>
        <p:cNvPr id="1" name=""/>
        <p:cNvGrpSpPr/>
        <p:nvPr/>
      </p:nvGrpSpPr>
      <p:grpSpPr>
        <a:xfrm>
          <a:off x="0" y="0"/>
          <a:ext cx="0" cy="0"/>
          <a:chOff x="0" y="0"/>
          <a:chExt cx="0" cy="0"/>
        </a:xfrm>
      </p:grpSpPr>
      <p:sp>
        <p:nvSpPr>
          <p:cNvPr id="2" name="Freeform 2"/>
          <p:cNvSpPr/>
          <p:nvPr/>
        </p:nvSpPr>
        <p:spPr>
          <a:xfrm rot="3494222">
            <a:off x="-1332834" y="4786683"/>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7501919">
            <a:off x="5839417" y="-7052293"/>
            <a:ext cx="12186813" cy="12769914"/>
          </a:xfrm>
          <a:custGeom>
            <a:avLst/>
            <a:gdLst/>
            <a:ahLst/>
            <a:cxnLst/>
            <a:rect l="l" t="t" r="r" b="b"/>
            <a:pathLst>
              <a:path w="12186813" h="12769914">
                <a:moveTo>
                  <a:pt x="0" y="0"/>
                </a:moveTo>
                <a:lnTo>
                  <a:pt x="12186813" y="0"/>
                </a:lnTo>
                <a:lnTo>
                  <a:pt x="12186813" y="12769915"/>
                </a:lnTo>
                <a:lnTo>
                  <a:pt x="0" y="1276991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13244482" y="4048519"/>
            <a:ext cx="9757173" cy="10224023"/>
          </a:xfrm>
          <a:custGeom>
            <a:avLst/>
            <a:gdLst/>
            <a:ahLst/>
            <a:cxnLst/>
            <a:rect l="l" t="t" r="r" b="b"/>
            <a:pathLst>
              <a:path w="9757173" h="10224023">
                <a:moveTo>
                  <a:pt x="0" y="0"/>
                </a:moveTo>
                <a:lnTo>
                  <a:pt x="9757173" y="0"/>
                </a:lnTo>
                <a:lnTo>
                  <a:pt x="9757173" y="10224023"/>
                </a:lnTo>
                <a:lnTo>
                  <a:pt x="0" y="1022402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a:off x="13142621" y="2873343"/>
            <a:ext cx="10290759" cy="10783140"/>
          </a:xfrm>
          <a:custGeom>
            <a:avLst/>
            <a:gdLst/>
            <a:ahLst/>
            <a:cxnLst/>
            <a:rect l="l" t="t" r="r" b="b"/>
            <a:pathLst>
              <a:path w="10290759" h="10783140">
                <a:moveTo>
                  <a:pt x="0" y="0"/>
                </a:moveTo>
                <a:lnTo>
                  <a:pt x="10290758" y="0"/>
                </a:lnTo>
                <a:lnTo>
                  <a:pt x="10290758" y="10783139"/>
                </a:lnTo>
                <a:lnTo>
                  <a:pt x="0" y="10783139"/>
                </a:lnTo>
                <a:lnTo>
                  <a:pt x="0" y="0"/>
                </a:lnTo>
                <a:close/>
              </a:path>
            </a:pathLst>
          </a:custGeom>
          <a:blipFill>
            <a:blip r:embed="rId4">
              <a:alphaModFix amt="56000"/>
              <a:extLst>
                <a:ext uri="{96DAC541-7B7A-43D3-8B79-37D633B846F1}">
                  <asvg:svgBlip xmlns="" xmlns:asvg="http://schemas.microsoft.com/office/drawing/2016/SVG/main" r:embed="rId5"/>
                </a:ext>
              </a:extLst>
            </a:blip>
            <a:stretch>
              <a:fillRect/>
            </a:stretch>
          </a:blipFill>
        </p:spPr>
      </p:sp>
      <p:sp>
        <p:nvSpPr>
          <p:cNvPr id="6" name="Freeform 6"/>
          <p:cNvSpPr/>
          <p:nvPr/>
        </p:nvSpPr>
        <p:spPr>
          <a:xfrm>
            <a:off x="-9689675" y="-4237266"/>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2">
              <a:alphaModFix amt="57000"/>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9329571" y="-4095421"/>
            <a:ext cx="12186813" cy="12769914"/>
          </a:xfrm>
          <a:custGeom>
            <a:avLst/>
            <a:gdLst/>
            <a:ahLst/>
            <a:cxnLst/>
            <a:rect l="l" t="t" r="r" b="b"/>
            <a:pathLst>
              <a:path w="12186813" h="12769914">
                <a:moveTo>
                  <a:pt x="0" y="0"/>
                </a:moveTo>
                <a:lnTo>
                  <a:pt x="12186814" y="0"/>
                </a:lnTo>
                <a:lnTo>
                  <a:pt x="12186814" y="12769915"/>
                </a:lnTo>
                <a:lnTo>
                  <a:pt x="0" y="12769915"/>
                </a:lnTo>
                <a:lnTo>
                  <a:pt x="0" y="0"/>
                </a:lnTo>
                <a:close/>
              </a:path>
            </a:pathLst>
          </a:custGeom>
          <a:blipFill>
            <a:blip r:embed="rId2">
              <a:alphaModFix amt="57000"/>
              <a:extLst>
                <a:ext uri="{96DAC541-7B7A-43D3-8B79-37D633B846F1}">
                  <asvg:svgBlip xmlns="" xmlns:asvg="http://schemas.microsoft.com/office/drawing/2016/SVG/main" r:embed="rId3"/>
                </a:ext>
              </a:extLst>
            </a:blip>
            <a:stretch>
              <a:fillRect/>
            </a:stretch>
          </a:blipFill>
        </p:spPr>
      </p:sp>
      <p:sp>
        <p:nvSpPr>
          <p:cNvPr id="8" name="Freeform 8"/>
          <p:cNvSpPr/>
          <p:nvPr/>
        </p:nvSpPr>
        <p:spPr>
          <a:xfrm rot="1135170">
            <a:off x="-10121544" y="-3511614"/>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4">
              <a:alphaModFix amt="48000"/>
              <a:extLst>
                <a:ext uri="{96DAC541-7B7A-43D3-8B79-37D633B846F1}">
                  <asvg:svgBlip xmlns="" xmlns:asvg="http://schemas.microsoft.com/office/drawing/2016/SVG/main" r:embed="rId5"/>
                </a:ext>
              </a:extLst>
            </a:blip>
            <a:stretch>
              <a:fillRect/>
            </a:stretch>
          </a:blipFill>
        </p:spPr>
      </p:sp>
      <p:sp>
        <p:nvSpPr>
          <p:cNvPr id="9" name="Freeform 9"/>
          <p:cNvSpPr/>
          <p:nvPr/>
        </p:nvSpPr>
        <p:spPr>
          <a:xfrm rot="-7501919">
            <a:off x="5687017" y="-7204693"/>
            <a:ext cx="12186813" cy="12769914"/>
          </a:xfrm>
          <a:custGeom>
            <a:avLst/>
            <a:gdLst/>
            <a:ahLst/>
            <a:cxnLst/>
            <a:rect l="l" t="t" r="r" b="b"/>
            <a:pathLst>
              <a:path w="12186813" h="12769914">
                <a:moveTo>
                  <a:pt x="0" y="0"/>
                </a:moveTo>
                <a:lnTo>
                  <a:pt x="12186813" y="0"/>
                </a:lnTo>
                <a:lnTo>
                  <a:pt x="12186813" y="12769915"/>
                </a:lnTo>
                <a:lnTo>
                  <a:pt x="0" y="12769915"/>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10" name="Freeform 10"/>
          <p:cNvSpPr/>
          <p:nvPr/>
        </p:nvSpPr>
        <p:spPr>
          <a:xfrm rot="-2526040">
            <a:off x="722690" y="4417848"/>
            <a:ext cx="4269105" cy="8229600"/>
          </a:xfrm>
          <a:custGeom>
            <a:avLst/>
            <a:gdLst/>
            <a:ahLst/>
            <a:cxnLst/>
            <a:rect l="l" t="t" r="r" b="b"/>
            <a:pathLst>
              <a:path w="4269105" h="8229600">
                <a:moveTo>
                  <a:pt x="0" y="0"/>
                </a:moveTo>
                <a:lnTo>
                  <a:pt x="4269105" y="0"/>
                </a:lnTo>
                <a:lnTo>
                  <a:pt x="4269105" y="8229600"/>
                </a:lnTo>
                <a:lnTo>
                  <a:pt x="0" y="8229600"/>
                </a:lnTo>
                <a:lnTo>
                  <a:pt x="0" y="0"/>
                </a:lnTo>
                <a:close/>
              </a:path>
            </a:pathLst>
          </a:custGeom>
          <a:blipFill>
            <a:blip r:embed="rId6"/>
            <a:stretch>
              <a:fillRect/>
            </a:stretch>
          </a:blipFill>
        </p:spPr>
      </p:sp>
      <p:sp>
        <p:nvSpPr>
          <p:cNvPr id="11" name="Freeform 11"/>
          <p:cNvSpPr/>
          <p:nvPr/>
        </p:nvSpPr>
        <p:spPr>
          <a:xfrm rot="-2526040" flipH="1" flipV="1">
            <a:off x="13576430" y="-1825264"/>
            <a:ext cx="4269105" cy="8229600"/>
          </a:xfrm>
          <a:custGeom>
            <a:avLst/>
            <a:gdLst/>
            <a:ahLst/>
            <a:cxnLst/>
            <a:rect l="l" t="t" r="r" b="b"/>
            <a:pathLst>
              <a:path w="4269105" h="8229600">
                <a:moveTo>
                  <a:pt x="4269105" y="8229600"/>
                </a:moveTo>
                <a:lnTo>
                  <a:pt x="0" y="8229600"/>
                </a:lnTo>
                <a:lnTo>
                  <a:pt x="0" y="0"/>
                </a:lnTo>
                <a:lnTo>
                  <a:pt x="4269105" y="0"/>
                </a:lnTo>
                <a:lnTo>
                  <a:pt x="4269105" y="8229600"/>
                </a:lnTo>
                <a:close/>
              </a:path>
            </a:pathLst>
          </a:custGeom>
          <a:blipFill>
            <a:blip r:embed="rId6"/>
            <a:stretch>
              <a:fillRect/>
            </a:stretch>
          </a:blipFill>
        </p:spPr>
      </p:sp>
      <p:sp>
        <p:nvSpPr>
          <p:cNvPr id="12" name="Freeform 12"/>
          <p:cNvSpPr/>
          <p:nvPr/>
        </p:nvSpPr>
        <p:spPr>
          <a:xfrm rot="3494222">
            <a:off x="-1485234" y="4634283"/>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13" name="Freeform 13"/>
          <p:cNvSpPr/>
          <p:nvPr/>
        </p:nvSpPr>
        <p:spPr>
          <a:xfrm rot="-9169946">
            <a:off x="2629639" y="-4782136"/>
            <a:ext cx="3957066" cy="8229600"/>
          </a:xfrm>
          <a:custGeom>
            <a:avLst/>
            <a:gdLst/>
            <a:ahLst/>
            <a:cxnLst/>
            <a:rect l="l" t="t" r="r" b="b"/>
            <a:pathLst>
              <a:path w="3957066" h="8229600">
                <a:moveTo>
                  <a:pt x="0" y="0"/>
                </a:moveTo>
                <a:lnTo>
                  <a:pt x="3957066" y="0"/>
                </a:lnTo>
                <a:lnTo>
                  <a:pt x="3957066" y="8229600"/>
                </a:lnTo>
                <a:lnTo>
                  <a:pt x="0" y="8229600"/>
                </a:lnTo>
                <a:lnTo>
                  <a:pt x="0" y="0"/>
                </a:lnTo>
                <a:close/>
              </a:path>
            </a:pathLst>
          </a:custGeom>
          <a:blipFill>
            <a:blip r:embed="rId7"/>
            <a:stretch>
              <a:fillRect/>
            </a:stretch>
          </a:blipFill>
        </p:spPr>
      </p:sp>
      <p:sp>
        <p:nvSpPr>
          <p:cNvPr id="14" name="Freeform 14"/>
          <p:cNvSpPr/>
          <p:nvPr/>
        </p:nvSpPr>
        <p:spPr>
          <a:xfrm rot="-7501919">
            <a:off x="5129758" y="-6384957"/>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15" name="Freeform 15"/>
          <p:cNvSpPr/>
          <p:nvPr/>
        </p:nvSpPr>
        <p:spPr>
          <a:xfrm rot="1880772">
            <a:off x="9389972" y="7202316"/>
            <a:ext cx="3957066" cy="8229600"/>
          </a:xfrm>
          <a:custGeom>
            <a:avLst/>
            <a:gdLst/>
            <a:ahLst/>
            <a:cxnLst/>
            <a:rect l="l" t="t" r="r" b="b"/>
            <a:pathLst>
              <a:path w="3957066" h="8229600">
                <a:moveTo>
                  <a:pt x="0" y="0"/>
                </a:moveTo>
                <a:lnTo>
                  <a:pt x="3957066" y="0"/>
                </a:lnTo>
                <a:lnTo>
                  <a:pt x="3957066" y="8229600"/>
                </a:lnTo>
                <a:lnTo>
                  <a:pt x="0" y="8229600"/>
                </a:lnTo>
                <a:lnTo>
                  <a:pt x="0" y="0"/>
                </a:lnTo>
                <a:close/>
              </a:path>
            </a:pathLst>
          </a:custGeom>
          <a:blipFill>
            <a:blip r:embed="rId7"/>
            <a:stretch>
              <a:fillRect/>
            </a:stretch>
          </a:blipFill>
        </p:spPr>
      </p:sp>
      <p:sp>
        <p:nvSpPr>
          <p:cNvPr id="16" name="TextBox 16"/>
          <p:cNvSpPr txBox="1"/>
          <p:nvPr/>
        </p:nvSpPr>
        <p:spPr>
          <a:xfrm>
            <a:off x="1095789" y="2176266"/>
            <a:ext cx="16096422" cy="2257425"/>
          </a:xfrm>
          <a:prstGeom prst="rect">
            <a:avLst/>
          </a:prstGeom>
        </p:spPr>
        <p:txBody>
          <a:bodyPr lIns="0" tIns="0" rIns="0" bIns="0" rtlCol="0" anchor="t">
            <a:spAutoFit/>
          </a:bodyPr>
          <a:lstStyle/>
          <a:p>
            <a:pPr algn="ctr">
              <a:lnSpc>
                <a:spcPts val="8400"/>
              </a:lnSpc>
            </a:pPr>
            <a:r>
              <a:rPr lang="en-US" sz="8000" b="1">
                <a:solidFill>
                  <a:srgbClr val="6B4F1B"/>
                </a:solidFill>
                <a:latin typeface="Poppins Bold"/>
                <a:ea typeface="Poppins Bold"/>
                <a:cs typeface="Poppins Bold"/>
                <a:sym typeface="Poppins Bold"/>
              </a:rPr>
              <a:t>AUDIT : SDM,KINERJA,KEPATUHAN</a:t>
            </a:r>
          </a:p>
        </p:txBody>
      </p:sp>
      <p:sp>
        <p:nvSpPr>
          <p:cNvPr id="17" name="Freeform 17"/>
          <p:cNvSpPr/>
          <p:nvPr/>
        </p:nvSpPr>
        <p:spPr>
          <a:xfrm>
            <a:off x="5486400" y="7160319"/>
            <a:ext cx="7315200" cy="1349201"/>
          </a:xfrm>
          <a:custGeom>
            <a:avLst/>
            <a:gdLst/>
            <a:ahLst/>
            <a:cxnLst/>
            <a:rect l="l" t="t" r="r" b="b"/>
            <a:pathLst>
              <a:path w="7315200" h="1349201">
                <a:moveTo>
                  <a:pt x="0" y="0"/>
                </a:moveTo>
                <a:lnTo>
                  <a:pt x="7315200" y="0"/>
                </a:lnTo>
                <a:lnTo>
                  <a:pt x="7315200" y="1349201"/>
                </a:lnTo>
                <a:lnTo>
                  <a:pt x="0" y="134920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8" name="TextBox 18"/>
          <p:cNvSpPr txBox="1"/>
          <p:nvPr/>
        </p:nvSpPr>
        <p:spPr>
          <a:xfrm>
            <a:off x="6894452" y="5330327"/>
            <a:ext cx="5286177" cy="1307791"/>
          </a:xfrm>
          <a:prstGeom prst="rect">
            <a:avLst/>
          </a:prstGeom>
        </p:spPr>
        <p:txBody>
          <a:bodyPr lIns="0" tIns="0" rIns="0" bIns="0" rtlCol="0" anchor="t">
            <a:spAutoFit/>
          </a:bodyPr>
          <a:lstStyle/>
          <a:p>
            <a:pPr algn="ctr">
              <a:lnSpc>
                <a:spcPts val="10752"/>
              </a:lnSpc>
            </a:pPr>
            <a:r>
              <a:rPr lang="en-US" sz="7680" b="1">
                <a:solidFill>
                  <a:srgbClr val="6B4F1B"/>
                </a:solidFill>
                <a:latin typeface="HK Grotesk Bold"/>
                <a:ea typeface="HK Grotesk Bold"/>
                <a:cs typeface="HK Grotesk Bold"/>
                <a:sym typeface="HK Grotesk Bold"/>
              </a:rPr>
              <a:t>Kelompok 3</a:t>
            </a:r>
          </a:p>
        </p:txBody>
      </p:sp>
      <p:sp>
        <p:nvSpPr>
          <p:cNvPr id="19" name="Freeform 19"/>
          <p:cNvSpPr/>
          <p:nvPr/>
        </p:nvSpPr>
        <p:spPr>
          <a:xfrm rot="3494222">
            <a:off x="-1332834" y="3902043"/>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9EE"/>
        </a:solidFill>
        <a:effectLst/>
      </p:bgPr>
    </p:bg>
    <p:spTree>
      <p:nvGrpSpPr>
        <p:cNvPr id="1" name=""/>
        <p:cNvGrpSpPr/>
        <p:nvPr/>
      </p:nvGrpSpPr>
      <p:grpSpPr>
        <a:xfrm>
          <a:off x="0" y="0"/>
          <a:ext cx="0" cy="0"/>
          <a:chOff x="0" y="0"/>
          <a:chExt cx="0" cy="0"/>
        </a:xfrm>
      </p:grpSpPr>
      <p:sp>
        <p:nvSpPr>
          <p:cNvPr id="2" name="Freeform 2"/>
          <p:cNvSpPr/>
          <p:nvPr/>
        </p:nvSpPr>
        <p:spPr>
          <a:xfrm rot="3494222">
            <a:off x="-3596268" y="4786683"/>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3" name="Freeform 3"/>
          <p:cNvSpPr/>
          <p:nvPr/>
        </p:nvSpPr>
        <p:spPr>
          <a:xfrm rot="-7501919">
            <a:off x="5489862" y="-6506964"/>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4" name="Freeform 4"/>
          <p:cNvSpPr/>
          <p:nvPr/>
        </p:nvSpPr>
        <p:spPr>
          <a:xfrm rot="3494222">
            <a:off x="-1332834" y="4786683"/>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rot="3494222">
            <a:off x="-1587096" y="3902043"/>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6" name="Freeform 6"/>
          <p:cNvSpPr/>
          <p:nvPr/>
        </p:nvSpPr>
        <p:spPr>
          <a:xfrm rot="-7501919">
            <a:off x="5839417" y="-7052293"/>
            <a:ext cx="12186813" cy="12769914"/>
          </a:xfrm>
          <a:custGeom>
            <a:avLst/>
            <a:gdLst/>
            <a:ahLst/>
            <a:cxnLst/>
            <a:rect l="l" t="t" r="r" b="b"/>
            <a:pathLst>
              <a:path w="12186813" h="12769914">
                <a:moveTo>
                  <a:pt x="0" y="0"/>
                </a:moveTo>
                <a:lnTo>
                  <a:pt x="12186813" y="0"/>
                </a:lnTo>
                <a:lnTo>
                  <a:pt x="12186813" y="12769915"/>
                </a:lnTo>
                <a:lnTo>
                  <a:pt x="0" y="1276991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13244482" y="4048519"/>
            <a:ext cx="9757173" cy="10224023"/>
          </a:xfrm>
          <a:custGeom>
            <a:avLst/>
            <a:gdLst/>
            <a:ahLst/>
            <a:cxnLst/>
            <a:rect l="l" t="t" r="r" b="b"/>
            <a:pathLst>
              <a:path w="9757173" h="10224023">
                <a:moveTo>
                  <a:pt x="0" y="0"/>
                </a:moveTo>
                <a:lnTo>
                  <a:pt x="9757173" y="0"/>
                </a:lnTo>
                <a:lnTo>
                  <a:pt x="9757173" y="10224023"/>
                </a:lnTo>
                <a:lnTo>
                  <a:pt x="0" y="1022402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a:off x="13142621" y="2873343"/>
            <a:ext cx="10290759" cy="10783140"/>
          </a:xfrm>
          <a:custGeom>
            <a:avLst/>
            <a:gdLst/>
            <a:ahLst/>
            <a:cxnLst/>
            <a:rect l="l" t="t" r="r" b="b"/>
            <a:pathLst>
              <a:path w="10290759" h="10783140">
                <a:moveTo>
                  <a:pt x="0" y="0"/>
                </a:moveTo>
                <a:lnTo>
                  <a:pt x="10290758" y="0"/>
                </a:lnTo>
                <a:lnTo>
                  <a:pt x="10290758" y="10783139"/>
                </a:lnTo>
                <a:lnTo>
                  <a:pt x="0" y="10783139"/>
                </a:lnTo>
                <a:lnTo>
                  <a:pt x="0" y="0"/>
                </a:lnTo>
                <a:close/>
              </a:path>
            </a:pathLst>
          </a:custGeom>
          <a:blipFill>
            <a:blip r:embed="rId2">
              <a:alphaModFix amt="56000"/>
              <a:extLst>
                <a:ext uri="{96DAC541-7B7A-43D3-8B79-37D633B846F1}">
                  <asvg:svgBlip xmlns="" xmlns:asvg="http://schemas.microsoft.com/office/drawing/2016/SVG/main" r:embed="rId3"/>
                </a:ext>
              </a:extLst>
            </a:blip>
            <a:stretch>
              <a:fillRect/>
            </a:stretch>
          </a:blipFill>
        </p:spPr>
      </p:sp>
      <p:sp>
        <p:nvSpPr>
          <p:cNvPr id="9" name="Freeform 9"/>
          <p:cNvSpPr/>
          <p:nvPr/>
        </p:nvSpPr>
        <p:spPr>
          <a:xfrm>
            <a:off x="-9689675" y="-4237266"/>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2">
              <a:alphaModFix amt="57000"/>
              <a:extLst>
                <a:ext uri="{96DAC541-7B7A-43D3-8B79-37D633B846F1}">
                  <asvg:svgBlip xmlns="" xmlns:asvg="http://schemas.microsoft.com/office/drawing/2016/SVG/main" r:embed="rId3"/>
                </a:ext>
              </a:extLst>
            </a:blip>
            <a:stretch>
              <a:fillRect/>
            </a:stretch>
          </a:blipFill>
        </p:spPr>
      </p:sp>
      <p:sp>
        <p:nvSpPr>
          <p:cNvPr id="10" name="Freeform 10"/>
          <p:cNvSpPr/>
          <p:nvPr/>
        </p:nvSpPr>
        <p:spPr>
          <a:xfrm>
            <a:off x="-9329571" y="-4095421"/>
            <a:ext cx="12186813" cy="12769914"/>
          </a:xfrm>
          <a:custGeom>
            <a:avLst/>
            <a:gdLst/>
            <a:ahLst/>
            <a:cxnLst/>
            <a:rect l="l" t="t" r="r" b="b"/>
            <a:pathLst>
              <a:path w="12186813" h="12769914">
                <a:moveTo>
                  <a:pt x="0" y="0"/>
                </a:moveTo>
                <a:lnTo>
                  <a:pt x="12186814" y="0"/>
                </a:lnTo>
                <a:lnTo>
                  <a:pt x="12186814" y="12769915"/>
                </a:lnTo>
                <a:lnTo>
                  <a:pt x="0" y="12769915"/>
                </a:lnTo>
                <a:lnTo>
                  <a:pt x="0" y="0"/>
                </a:lnTo>
                <a:close/>
              </a:path>
            </a:pathLst>
          </a:custGeom>
          <a:blipFill>
            <a:blip r:embed="rId2">
              <a:alphaModFix amt="57000"/>
              <a:extLst>
                <a:ext uri="{96DAC541-7B7A-43D3-8B79-37D633B846F1}">
                  <asvg:svgBlip xmlns="" xmlns:asvg="http://schemas.microsoft.com/office/drawing/2016/SVG/main" r:embed="rId3"/>
                </a:ext>
              </a:extLst>
            </a:blip>
            <a:stretch>
              <a:fillRect/>
            </a:stretch>
          </a:blipFill>
        </p:spPr>
      </p:sp>
      <p:sp>
        <p:nvSpPr>
          <p:cNvPr id="11" name="Freeform 11"/>
          <p:cNvSpPr/>
          <p:nvPr/>
        </p:nvSpPr>
        <p:spPr>
          <a:xfrm rot="1135170">
            <a:off x="-10121544" y="-3511614"/>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2">
              <a:alphaModFix amt="48000"/>
              <a:extLst>
                <a:ext uri="{96DAC541-7B7A-43D3-8B79-37D633B846F1}">
                  <asvg:svgBlip xmlns="" xmlns:asvg="http://schemas.microsoft.com/office/drawing/2016/SVG/main" r:embed="rId3"/>
                </a:ext>
              </a:extLst>
            </a:blip>
            <a:stretch>
              <a:fillRect/>
            </a:stretch>
          </a:blipFill>
        </p:spPr>
      </p:sp>
      <p:sp>
        <p:nvSpPr>
          <p:cNvPr id="12" name="Freeform 12"/>
          <p:cNvSpPr/>
          <p:nvPr/>
        </p:nvSpPr>
        <p:spPr>
          <a:xfrm rot="-7501919">
            <a:off x="5687017" y="-7204693"/>
            <a:ext cx="12186813" cy="12769914"/>
          </a:xfrm>
          <a:custGeom>
            <a:avLst/>
            <a:gdLst/>
            <a:ahLst/>
            <a:cxnLst/>
            <a:rect l="l" t="t" r="r" b="b"/>
            <a:pathLst>
              <a:path w="12186813" h="12769914">
                <a:moveTo>
                  <a:pt x="0" y="0"/>
                </a:moveTo>
                <a:lnTo>
                  <a:pt x="12186813" y="0"/>
                </a:lnTo>
                <a:lnTo>
                  <a:pt x="12186813" y="12769915"/>
                </a:lnTo>
                <a:lnTo>
                  <a:pt x="0" y="12769915"/>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17" name="TextBox 17"/>
          <p:cNvSpPr txBox="1"/>
          <p:nvPr/>
        </p:nvSpPr>
        <p:spPr>
          <a:xfrm>
            <a:off x="3806329" y="405614"/>
            <a:ext cx="10675342" cy="1096318"/>
          </a:xfrm>
          <a:prstGeom prst="rect">
            <a:avLst/>
          </a:prstGeom>
        </p:spPr>
        <p:txBody>
          <a:bodyPr lIns="0" tIns="0" rIns="0" bIns="0" rtlCol="0" anchor="t">
            <a:spAutoFit/>
          </a:bodyPr>
          <a:lstStyle/>
          <a:p>
            <a:pPr algn="ctr">
              <a:lnSpc>
                <a:spcPts val="7309"/>
              </a:lnSpc>
            </a:pPr>
            <a:r>
              <a:rPr lang="en-US" sz="6961">
                <a:solidFill>
                  <a:srgbClr val="6B4F1B"/>
                </a:solidFill>
                <a:latin typeface="Adventurous"/>
                <a:ea typeface="Adventurous"/>
                <a:cs typeface="Adventurous"/>
                <a:sym typeface="Adventurous"/>
              </a:rPr>
              <a:t>Audit Kinerja</a:t>
            </a:r>
          </a:p>
        </p:txBody>
      </p:sp>
      <p:sp>
        <p:nvSpPr>
          <p:cNvPr id="18" name="TextBox 18"/>
          <p:cNvSpPr txBox="1"/>
          <p:nvPr/>
        </p:nvSpPr>
        <p:spPr>
          <a:xfrm>
            <a:off x="2857243" y="2038765"/>
            <a:ext cx="13058532" cy="6914056"/>
          </a:xfrm>
          <a:prstGeom prst="rect">
            <a:avLst/>
          </a:prstGeom>
        </p:spPr>
        <p:txBody>
          <a:bodyPr lIns="0" tIns="0" rIns="0" bIns="0" rtlCol="0" anchor="t">
            <a:spAutoFit/>
          </a:bodyPr>
          <a:lstStyle/>
          <a:p>
            <a:pPr algn="just">
              <a:lnSpc>
                <a:spcPts val="4260"/>
              </a:lnSpc>
            </a:pPr>
            <a:r>
              <a:rPr lang="en-US" sz="3043" b="1">
                <a:solidFill>
                  <a:srgbClr val="6B4F1B"/>
                </a:solidFill>
                <a:latin typeface="HK Grotesk Bold"/>
                <a:ea typeface="HK Grotesk Bold"/>
                <a:cs typeface="HK Grotesk Bold"/>
                <a:sym typeface="HK Grotesk Bold"/>
              </a:rPr>
              <a:t>Pengertian dari Audit Kinerja</a:t>
            </a:r>
          </a:p>
          <a:p>
            <a:pPr algn="just">
              <a:lnSpc>
                <a:spcPts val="4260"/>
              </a:lnSpc>
            </a:pPr>
            <a:r>
              <a:rPr lang="en-US" sz="3043">
                <a:solidFill>
                  <a:srgbClr val="6B4F1B"/>
                </a:solidFill>
                <a:latin typeface="HK Grotesk"/>
                <a:ea typeface="HK Grotesk"/>
                <a:cs typeface="HK Grotesk"/>
                <a:sym typeface="HK Grotesk"/>
              </a:rPr>
              <a:t>Berdasarkan Peraturan Pemerintah Nomor 60 tahun 2008 pasal 50 ayat (2), Audit kinerja adalah audit atas pengelolaan keuangan negara dan pelaksanaan tugas dan fungsi instansi pemerintah yang terdiri atas audit aspek ekonomis, efisiensi, dan audit aspek efektivitas, serta ketaatan pada peraturan.</a:t>
            </a:r>
          </a:p>
          <a:p>
            <a:pPr algn="just">
              <a:lnSpc>
                <a:spcPts val="4260"/>
              </a:lnSpc>
            </a:pPr>
            <a:endParaRPr/>
          </a:p>
          <a:p>
            <a:pPr algn="just">
              <a:lnSpc>
                <a:spcPts val="4260"/>
              </a:lnSpc>
            </a:pPr>
            <a:r>
              <a:rPr lang="en-US" sz="3043" b="1">
                <a:solidFill>
                  <a:srgbClr val="6B4F1B"/>
                </a:solidFill>
                <a:latin typeface="HK Grotesk Bold"/>
                <a:ea typeface="HK Grotesk Bold"/>
                <a:cs typeface="HK Grotesk Bold"/>
                <a:sym typeface="HK Grotesk Bold"/>
              </a:rPr>
              <a:t>Tujuan dan Manfaat dari Audit Kinerja</a:t>
            </a:r>
          </a:p>
          <a:p>
            <a:pPr algn="just">
              <a:lnSpc>
                <a:spcPts val="4260"/>
              </a:lnSpc>
            </a:pPr>
            <a:r>
              <a:rPr lang="en-US" sz="3043">
                <a:solidFill>
                  <a:srgbClr val="6B4F1B"/>
                </a:solidFill>
                <a:latin typeface="HK Grotesk"/>
                <a:ea typeface="HK Grotesk"/>
                <a:cs typeface="HK Grotesk"/>
                <a:sym typeface="HK Grotesk"/>
              </a:rPr>
              <a:t>Tujuan dari audit merupakan untuk penilaian terhadap suatu kegiatan/program/projek telah dilaksanakan secara 3E (efektivitas, ekonomis, efisiensi), dan kepatuhan terhadap ketentuan peraturan perundang-undangan. Dalam hal ini juga membantu dalam akuntabilitas, tranparansi, dan bertanggungjawab terhadap pemerintahan dan pengawasan.</a:t>
            </a:r>
          </a:p>
          <a:p>
            <a:pPr algn="ctr">
              <a:lnSpc>
                <a:spcPts val="4260"/>
              </a:lnSpc>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9EE"/>
        </a:solidFill>
        <a:effectLst/>
      </p:bgPr>
    </p:bg>
    <p:spTree>
      <p:nvGrpSpPr>
        <p:cNvPr id="1" name=""/>
        <p:cNvGrpSpPr/>
        <p:nvPr/>
      </p:nvGrpSpPr>
      <p:grpSpPr>
        <a:xfrm>
          <a:off x="0" y="0"/>
          <a:ext cx="0" cy="0"/>
          <a:chOff x="0" y="0"/>
          <a:chExt cx="0" cy="0"/>
        </a:xfrm>
      </p:grpSpPr>
      <p:sp>
        <p:nvSpPr>
          <p:cNvPr id="2" name="Freeform 2"/>
          <p:cNvSpPr/>
          <p:nvPr/>
        </p:nvSpPr>
        <p:spPr>
          <a:xfrm>
            <a:off x="13142621" y="2873343"/>
            <a:ext cx="10290759" cy="10783140"/>
          </a:xfrm>
          <a:custGeom>
            <a:avLst/>
            <a:gdLst/>
            <a:ahLst/>
            <a:cxnLst/>
            <a:rect l="l" t="t" r="r" b="b"/>
            <a:pathLst>
              <a:path w="10290759" h="10783140">
                <a:moveTo>
                  <a:pt x="0" y="0"/>
                </a:moveTo>
                <a:lnTo>
                  <a:pt x="10290758" y="0"/>
                </a:lnTo>
                <a:lnTo>
                  <a:pt x="10290758" y="10783139"/>
                </a:lnTo>
                <a:lnTo>
                  <a:pt x="0" y="10783139"/>
                </a:lnTo>
                <a:lnTo>
                  <a:pt x="0" y="0"/>
                </a:lnTo>
                <a:close/>
              </a:path>
            </a:pathLst>
          </a:custGeom>
          <a:blipFill>
            <a:blip r:embed="rId2">
              <a:alphaModFix amt="56000"/>
              <a:extLst>
                <a:ext uri="{96DAC541-7B7A-43D3-8B79-37D633B846F1}">
                  <asvg:svgBlip xmlns="" xmlns:asvg="http://schemas.microsoft.com/office/drawing/2016/SVG/main" r:embed="rId3"/>
                </a:ext>
              </a:extLst>
            </a:blip>
            <a:stretch>
              <a:fillRect/>
            </a:stretch>
          </a:blipFill>
        </p:spPr>
      </p:sp>
      <p:sp>
        <p:nvSpPr>
          <p:cNvPr id="3" name="Freeform 3"/>
          <p:cNvSpPr/>
          <p:nvPr/>
        </p:nvSpPr>
        <p:spPr>
          <a:xfrm rot="3494222">
            <a:off x="9731711" y="6240937"/>
            <a:ext cx="12186813" cy="12769914"/>
          </a:xfrm>
          <a:custGeom>
            <a:avLst/>
            <a:gdLst/>
            <a:ahLst/>
            <a:cxnLst/>
            <a:rect l="l" t="t" r="r" b="b"/>
            <a:pathLst>
              <a:path w="12186813" h="12769914">
                <a:moveTo>
                  <a:pt x="0" y="0"/>
                </a:moveTo>
                <a:lnTo>
                  <a:pt x="12186813" y="0"/>
                </a:lnTo>
                <a:lnTo>
                  <a:pt x="12186813" y="12769915"/>
                </a:lnTo>
                <a:lnTo>
                  <a:pt x="0" y="12769915"/>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4" name="Freeform 4"/>
          <p:cNvSpPr/>
          <p:nvPr/>
        </p:nvSpPr>
        <p:spPr>
          <a:xfrm rot="3494222">
            <a:off x="-248045" y="4304632"/>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4">
              <a:alphaModFix amt="19999"/>
              <a:extLst>
                <a:ext uri="{96DAC541-7B7A-43D3-8B79-37D633B846F1}">
                  <asvg:svgBlip xmlns="" xmlns:asvg="http://schemas.microsoft.com/office/drawing/2016/SVG/main" r:embed="rId5"/>
                </a:ext>
              </a:extLst>
            </a:blip>
            <a:stretch>
              <a:fillRect/>
            </a:stretch>
          </a:blipFill>
        </p:spPr>
      </p:sp>
      <p:sp>
        <p:nvSpPr>
          <p:cNvPr id="5" name="Freeform 5"/>
          <p:cNvSpPr/>
          <p:nvPr/>
        </p:nvSpPr>
        <p:spPr>
          <a:xfrm rot="-7501919">
            <a:off x="3661319" y="-7052293"/>
            <a:ext cx="12186813" cy="12769914"/>
          </a:xfrm>
          <a:custGeom>
            <a:avLst/>
            <a:gdLst/>
            <a:ahLst/>
            <a:cxnLst/>
            <a:rect l="l" t="t" r="r" b="b"/>
            <a:pathLst>
              <a:path w="12186813" h="12769914">
                <a:moveTo>
                  <a:pt x="0" y="0"/>
                </a:moveTo>
                <a:lnTo>
                  <a:pt x="12186814" y="0"/>
                </a:lnTo>
                <a:lnTo>
                  <a:pt x="12186814" y="12769915"/>
                </a:lnTo>
                <a:lnTo>
                  <a:pt x="0" y="12769915"/>
                </a:lnTo>
                <a:lnTo>
                  <a:pt x="0" y="0"/>
                </a:lnTo>
                <a:close/>
              </a:path>
            </a:pathLst>
          </a:custGeom>
          <a:blipFill>
            <a:blip r:embed="rId4">
              <a:alphaModFix amt="19999"/>
              <a:extLst>
                <a:ext uri="{96DAC541-7B7A-43D3-8B79-37D633B846F1}">
                  <asvg:svgBlip xmlns="" xmlns:asvg="http://schemas.microsoft.com/office/drawing/2016/SVG/main" r:embed="rId5"/>
                </a:ext>
              </a:extLst>
            </a:blip>
            <a:stretch>
              <a:fillRect/>
            </a:stretch>
          </a:blipFill>
        </p:spPr>
      </p:sp>
      <p:sp>
        <p:nvSpPr>
          <p:cNvPr id="6" name="Freeform 6"/>
          <p:cNvSpPr/>
          <p:nvPr/>
        </p:nvSpPr>
        <p:spPr>
          <a:xfrm rot="-8181564">
            <a:off x="1095401" y="-7052293"/>
            <a:ext cx="12186813" cy="12769914"/>
          </a:xfrm>
          <a:custGeom>
            <a:avLst/>
            <a:gdLst/>
            <a:ahLst/>
            <a:cxnLst/>
            <a:rect l="l" t="t" r="r" b="b"/>
            <a:pathLst>
              <a:path w="12186813" h="12769914">
                <a:moveTo>
                  <a:pt x="0" y="0"/>
                </a:moveTo>
                <a:lnTo>
                  <a:pt x="12186813" y="0"/>
                </a:lnTo>
                <a:lnTo>
                  <a:pt x="12186813" y="12769915"/>
                </a:lnTo>
                <a:lnTo>
                  <a:pt x="0" y="12769915"/>
                </a:lnTo>
                <a:lnTo>
                  <a:pt x="0" y="0"/>
                </a:lnTo>
                <a:close/>
              </a:path>
            </a:pathLst>
          </a:custGeom>
          <a:blipFill>
            <a:blip r:embed="rId4">
              <a:alphaModFix amt="19999"/>
              <a:extLst>
                <a:ext uri="{96DAC541-7B7A-43D3-8B79-37D633B846F1}">
                  <asvg:svgBlip xmlns="" xmlns:asvg="http://schemas.microsoft.com/office/drawing/2016/SVG/main" r:embed="rId5"/>
                </a:ext>
              </a:extLst>
            </a:blip>
            <a:stretch>
              <a:fillRect/>
            </a:stretch>
          </a:blipFill>
        </p:spPr>
      </p:sp>
      <p:sp>
        <p:nvSpPr>
          <p:cNvPr id="7" name="Freeform 7"/>
          <p:cNvSpPr/>
          <p:nvPr/>
        </p:nvSpPr>
        <p:spPr>
          <a:xfrm rot="3494222">
            <a:off x="1095401" y="6038925"/>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Freeform 8"/>
          <p:cNvSpPr/>
          <p:nvPr/>
        </p:nvSpPr>
        <p:spPr>
          <a:xfrm rot="-7501919">
            <a:off x="7384082" y="-7641350"/>
            <a:ext cx="12186813" cy="12769914"/>
          </a:xfrm>
          <a:custGeom>
            <a:avLst/>
            <a:gdLst/>
            <a:ahLst/>
            <a:cxnLst/>
            <a:rect l="l" t="t" r="r" b="b"/>
            <a:pathLst>
              <a:path w="12186813" h="12769914">
                <a:moveTo>
                  <a:pt x="0" y="0"/>
                </a:moveTo>
                <a:lnTo>
                  <a:pt x="12186813" y="0"/>
                </a:lnTo>
                <a:lnTo>
                  <a:pt x="12186813" y="12769915"/>
                </a:lnTo>
                <a:lnTo>
                  <a:pt x="0" y="1276991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a:off x="13244482" y="4048519"/>
            <a:ext cx="9757173" cy="10224023"/>
          </a:xfrm>
          <a:custGeom>
            <a:avLst/>
            <a:gdLst/>
            <a:ahLst/>
            <a:cxnLst/>
            <a:rect l="l" t="t" r="r" b="b"/>
            <a:pathLst>
              <a:path w="9757173" h="10224023">
                <a:moveTo>
                  <a:pt x="0" y="0"/>
                </a:moveTo>
                <a:lnTo>
                  <a:pt x="9757173" y="0"/>
                </a:lnTo>
                <a:lnTo>
                  <a:pt x="9757173" y="10224023"/>
                </a:lnTo>
                <a:lnTo>
                  <a:pt x="0" y="1022402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1" name="Freeform 11"/>
          <p:cNvSpPr/>
          <p:nvPr/>
        </p:nvSpPr>
        <p:spPr>
          <a:xfrm>
            <a:off x="-9689675" y="-4237266"/>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4">
              <a:alphaModFix amt="57000"/>
              <a:extLst>
                <a:ext uri="{96DAC541-7B7A-43D3-8B79-37D633B846F1}">
                  <asvg:svgBlip xmlns="" xmlns:asvg="http://schemas.microsoft.com/office/drawing/2016/SVG/main" r:embed="rId5"/>
                </a:ext>
              </a:extLst>
            </a:blip>
            <a:stretch>
              <a:fillRect/>
            </a:stretch>
          </a:blipFill>
        </p:spPr>
      </p:sp>
      <p:sp>
        <p:nvSpPr>
          <p:cNvPr id="12" name="Freeform 12"/>
          <p:cNvSpPr/>
          <p:nvPr/>
        </p:nvSpPr>
        <p:spPr>
          <a:xfrm>
            <a:off x="-9329571" y="-4095421"/>
            <a:ext cx="12186813" cy="12769914"/>
          </a:xfrm>
          <a:custGeom>
            <a:avLst/>
            <a:gdLst/>
            <a:ahLst/>
            <a:cxnLst/>
            <a:rect l="l" t="t" r="r" b="b"/>
            <a:pathLst>
              <a:path w="12186813" h="12769914">
                <a:moveTo>
                  <a:pt x="0" y="0"/>
                </a:moveTo>
                <a:lnTo>
                  <a:pt x="12186814" y="0"/>
                </a:lnTo>
                <a:lnTo>
                  <a:pt x="12186814" y="12769915"/>
                </a:lnTo>
                <a:lnTo>
                  <a:pt x="0" y="12769915"/>
                </a:lnTo>
                <a:lnTo>
                  <a:pt x="0" y="0"/>
                </a:lnTo>
                <a:close/>
              </a:path>
            </a:pathLst>
          </a:custGeom>
          <a:blipFill>
            <a:blip r:embed="rId4">
              <a:alphaModFix amt="57000"/>
              <a:extLst>
                <a:ext uri="{96DAC541-7B7A-43D3-8B79-37D633B846F1}">
                  <asvg:svgBlip xmlns="" xmlns:asvg="http://schemas.microsoft.com/office/drawing/2016/SVG/main" r:embed="rId5"/>
                </a:ext>
              </a:extLst>
            </a:blip>
            <a:stretch>
              <a:fillRect/>
            </a:stretch>
          </a:blipFill>
        </p:spPr>
      </p:sp>
      <p:sp>
        <p:nvSpPr>
          <p:cNvPr id="13" name="Freeform 13"/>
          <p:cNvSpPr/>
          <p:nvPr/>
        </p:nvSpPr>
        <p:spPr>
          <a:xfrm rot="1135170">
            <a:off x="-10121544" y="-3511614"/>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2">
              <a:alphaModFix amt="48000"/>
              <a:extLst>
                <a:ext uri="{96DAC541-7B7A-43D3-8B79-37D633B846F1}">
                  <asvg:svgBlip xmlns="" xmlns:asvg="http://schemas.microsoft.com/office/drawing/2016/SVG/main" r:embed="rId3"/>
                </a:ext>
              </a:extLst>
            </a:blip>
            <a:stretch>
              <a:fillRect/>
            </a:stretch>
          </a:blipFill>
        </p:spPr>
      </p:sp>
      <p:sp>
        <p:nvSpPr>
          <p:cNvPr id="17" name="TextBox 17"/>
          <p:cNvSpPr txBox="1"/>
          <p:nvPr/>
        </p:nvSpPr>
        <p:spPr>
          <a:xfrm>
            <a:off x="4376532" y="777118"/>
            <a:ext cx="9534937" cy="808575"/>
          </a:xfrm>
          <a:prstGeom prst="rect">
            <a:avLst/>
          </a:prstGeom>
        </p:spPr>
        <p:txBody>
          <a:bodyPr lIns="0" tIns="0" rIns="0" bIns="0" rtlCol="0" anchor="t">
            <a:spAutoFit/>
          </a:bodyPr>
          <a:lstStyle/>
          <a:p>
            <a:pPr algn="ctr">
              <a:lnSpc>
                <a:spcPts val="5388"/>
              </a:lnSpc>
            </a:pPr>
            <a:r>
              <a:rPr lang="en-US" sz="5131">
                <a:solidFill>
                  <a:srgbClr val="6B4F1B"/>
                </a:solidFill>
                <a:latin typeface="Adventurous"/>
                <a:ea typeface="Adventurous"/>
                <a:cs typeface="Adventurous"/>
                <a:sym typeface="Adventurous"/>
              </a:rPr>
              <a:t>Prinsip Audit Kinerja</a:t>
            </a:r>
          </a:p>
        </p:txBody>
      </p:sp>
      <p:sp>
        <p:nvSpPr>
          <p:cNvPr id="18" name="TextBox 18"/>
          <p:cNvSpPr txBox="1"/>
          <p:nvPr/>
        </p:nvSpPr>
        <p:spPr>
          <a:xfrm>
            <a:off x="2917007" y="1966084"/>
            <a:ext cx="12453985" cy="8189740"/>
          </a:xfrm>
          <a:prstGeom prst="rect">
            <a:avLst/>
          </a:prstGeom>
        </p:spPr>
        <p:txBody>
          <a:bodyPr lIns="0" tIns="0" rIns="0" bIns="0" rtlCol="0" anchor="t">
            <a:spAutoFit/>
          </a:bodyPr>
          <a:lstStyle/>
          <a:p>
            <a:pPr algn="just">
              <a:lnSpc>
                <a:spcPts val="3247"/>
              </a:lnSpc>
            </a:pPr>
            <a:r>
              <a:rPr lang="en-US" sz="2319">
                <a:solidFill>
                  <a:srgbClr val="6B4F1B"/>
                </a:solidFill>
                <a:latin typeface="HK Grotesk"/>
                <a:ea typeface="HK Grotesk"/>
                <a:cs typeface="HK Grotesk"/>
                <a:sym typeface="HK Grotesk"/>
              </a:rPr>
              <a:t>Prinsip audit kinerja memiliki hubungan antara input, output, proses, dan outcome adalah di antaranya :</a:t>
            </a:r>
          </a:p>
          <a:p>
            <a:pPr marL="500737" lvl="1" indent="-250368" algn="just">
              <a:lnSpc>
                <a:spcPts val="3247"/>
              </a:lnSpc>
              <a:buAutoNum type="arabicPeriod"/>
            </a:pPr>
            <a:r>
              <a:rPr lang="en-US" sz="2319">
                <a:solidFill>
                  <a:srgbClr val="6B4F1B"/>
                </a:solidFill>
                <a:latin typeface="HK Grotesk"/>
                <a:ea typeface="HK Grotesk"/>
                <a:cs typeface="HK Grotesk"/>
                <a:sym typeface="HK Grotesk"/>
              </a:rPr>
              <a:t>Input adalah sumber daya dalam bentuk dana, sumber daya manusia (SDM), peralatan, dan material yang digunakan untuk menghasilkan output.</a:t>
            </a:r>
          </a:p>
          <a:p>
            <a:pPr marL="500737" lvl="1" indent="-250368" algn="just">
              <a:lnSpc>
                <a:spcPts val="3247"/>
              </a:lnSpc>
              <a:buAutoNum type="arabicPeriod"/>
            </a:pPr>
            <a:r>
              <a:rPr lang="en-US" sz="2319">
                <a:solidFill>
                  <a:srgbClr val="6B4F1B"/>
                </a:solidFill>
                <a:latin typeface="HK Grotesk"/>
                <a:ea typeface="HK Grotesk"/>
                <a:cs typeface="HK Grotesk"/>
                <a:sym typeface="HK Grotesk"/>
              </a:rPr>
              <a:t>Output adalah barang-barang yang diproduksi, jasa yang diserahkan atau diberikan, atau hasil-hasil lain dari proses atas input.</a:t>
            </a:r>
          </a:p>
          <a:p>
            <a:pPr marL="500737" lvl="1" indent="-250368" algn="just">
              <a:lnSpc>
                <a:spcPts val="3247"/>
              </a:lnSpc>
              <a:buAutoNum type="arabicPeriod"/>
            </a:pPr>
            <a:r>
              <a:rPr lang="en-US" sz="2319">
                <a:solidFill>
                  <a:srgbClr val="6B4F1B"/>
                </a:solidFill>
                <a:latin typeface="HK Grotesk"/>
                <a:ea typeface="HK Grotesk"/>
                <a:cs typeface="HK Grotesk"/>
                <a:sym typeface="HK Grotesk"/>
              </a:rPr>
              <a:t>Proses adalah kegiatan-kegiatan operasional yang menggunakan input untukmenghasilkan output.</a:t>
            </a:r>
          </a:p>
          <a:p>
            <a:pPr marL="500737" lvl="1" indent="-250368" algn="just">
              <a:lnSpc>
                <a:spcPts val="3247"/>
              </a:lnSpc>
              <a:buAutoNum type="arabicPeriod"/>
            </a:pPr>
            <a:r>
              <a:rPr lang="en-US" sz="2319">
                <a:solidFill>
                  <a:srgbClr val="6B4F1B"/>
                </a:solidFill>
                <a:latin typeface="HK Grotesk"/>
                <a:ea typeface="HK Grotesk"/>
                <a:cs typeface="HK Grotesk"/>
                <a:sym typeface="HK Grotesk"/>
              </a:rPr>
              <a:t>Outcome adalah tujuan atau sasaran yang akan dicapai melalui output</a:t>
            </a:r>
          </a:p>
          <a:p>
            <a:pPr algn="just">
              <a:lnSpc>
                <a:spcPts val="3247"/>
              </a:lnSpc>
            </a:pPr>
            <a:endParaRPr/>
          </a:p>
          <a:p>
            <a:pPr algn="just">
              <a:lnSpc>
                <a:spcPts val="3247"/>
              </a:lnSpc>
            </a:pPr>
            <a:r>
              <a:rPr lang="en-US" sz="2319">
                <a:solidFill>
                  <a:srgbClr val="6B4F1B"/>
                </a:solidFill>
                <a:latin typeface="HK Grotesk"/>
                <a:ea typeface="HK Grotesk"/>
                <a:cs typeface="HK Grotesk"/>
                <a:sym typeface="HK Grotesk"/>
              </a:rPr>
              <a:t>Adapun prinsip 3E dalam melakukan audit kinerja :</a:t>
            </a:r>
          </a:p>
          <a:p>
            <a:pPr marL="500737" lvl="1" indent="-250368" algn="just">
              <a:lnSpc>
                <a:spcPts val="3247"/>
              </a:lnSpc>
              <a:buAutoNum type="arabicPeriod"/>
            </a:pPr>
            <a:r>
              <a:rPr lang="en-US" sz="2319">
                <a:solidFill>
                  <a:srgbClr val="6B4F1B"/>
                </a:solidFill>
                <a:latin typeface="HK Grotesk"/>
                <a:ea typeface="HK Grotesk"/>
                <a:cs typeface="HK Grotesk"/>
                <a:sym typeface="HK Grotesk"/>
              </a:rPr>
              <a:t>Prinsip ekonomis berkaitan dengan perolehan sumber daya yang akan digunakan dalam proses dengan biaya, waktu, tempat, kualitas, dan kuantitas yang tepat.</a:t>
            </a:r>
          </a:p>
          <a:p>
            <a:pPr marL="500737" lvl="1" indent="-250368" algn="just">
              <a:lnSpc>
                <a:spcPts val="3247"/>
              </a:lnSpc>
              <a:buAutoNum type="arabicPeriod"/>
            </a:pPr>
            <a:r>
              <a:rPr lang="en-US" sz="2319">
                <a:solidFill>
                  <a:srgbClr val="6B4F1B"/>
                </a:solidFill>
                <a:latin typeface="HK Grotesk"/>
                <a:ea typeface="HK Grotesk"/>
                <a:cs typeface="HK Grotesk"/>
                <a:sym typeface="HK Grotesk"/>
              </a:rPr>
              <a:t>Prinsip efisiensi adalah hubungan optimal antara input dan output. suatu entitas dikatakan efisien apabila mampu menghasilkan output maksimal dengan jumlah input tertentu atau menghasilkan output tertentu dengan input yang minimal.</a:t>
            </a:r>
          </a:p>
          <a:p>
            <a:pPr marL="500737" lvl="1" indent="-250368" algn="just">
              <a:lnSpc>
                <a:spcPts val="3247"/>
              </a:lnSpc>
              <a:buAutoNum type="arabicPeriod"/>
            </a:pPr>
            <a:r>
              <a:rPr lang="en-US" sz="2319">
                <a:solidFill>
                  <a:srgbClr val="6B4F1B"/>
                </a:solidFill>
                <a:latin typeface="HK Grotesk"/>
                <a:ea typeface="HK Grotesk"/>
                <a:cs typeface="HK Grotesk"/>
                <a:sym typeface="HK Grotesk"/>
              </a:rPr>
              <a:t>Prinsip efektivitas merupakan pencapaian tujuan. Aspek efektivitas ini berkaitan dengan hubungan antara output yang dihasilkan dengan tujuan yang dicapai (outcome).</a:t>
            </a:r>
          </a:p>
          <a:p>
            <a:pPr algn="ctr">
              <a:lnSpc>
                <a:spcPts val="3247"/>
              </a:lnSpc>
            </a:pPr>
            <a:endParaRPr/>
          </a:p>
          <a:p>
            <a:pPr algn="ctr">
              <a:lnSpc>
                <a:spcPts val="3247"/>
              </a:lnSpc>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9EE"/>
        </a:solidFill>
        <a:effectLst/>
      </p:bgPr>
    </p:bg>
    <p:spTree>
      <p:nvGrpSpPr>
        <p:cNvPr id="1" name=""/>
        <p:cNvGrpSpPr/>
        <p:nvPr/>
      </p:nvGrpSpPr>
      <p:grpSpPr>
        <a:xfrm>
          <a:off x="0" y="0"/>
          <a:ext cx="0" cy="0"/>
          <a:chOff x="0" y="0"/>
          <a:chExt cx="0" cy="0"/>
        </a:xfrm>
      </p:grpSpPr>
      <p:sp>
        <p:nvSpPr>
          <p:cNvPr id="2" name="Freeform 2"/>
          <p:cNvSpPr/>
          <p:nvPr/>
        </p:nvSpPr>
        <p:spPr>
          <a:xfrm rot="3494222">
            <a:off x="-3596268" y="4786683"/>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3" name="Freeform 3"/>
          <p:cNvSpPr/>
          <p:nvPr/>
        </p:nvSpPr>
        <p:spPr>
          <a:xfrm rot="-7501919">
            <a:off x="5489862" y="-6506964"/>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4" name="Freeform 4"/>
          <p:cNvSpPr/>
          <p:nvPr/>
        </p:nvSpPr>
        <p:spPr>
          <a:xfrm rot="3494222">
            <a:off x="-1332834" y="4786683"/>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rot="3494222">
            <a:off x="-1587096" y="3902043"/>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6" name="Freeform 6"/>
          <p:cNvSpPr/>
          <p:nvPr/>
        </p:nvSpPr>
        <p:spPr>
          <a:xfrm rot="-7501919">
            <a:off x="5839417" y="-7052293"/>
            <a:ext cx="12186813" cy="12769914"/>
          </a:xfrm>
          <a:custGeom>
            <a:avLst/>
            <a:gdLst/>
            <a:ahLst/>
            <a:cxnLst/>
            <a:rect l="l" t="t" r="r" b="b"/>
            <a:pathLst>
              <a:path w="12186813" h="12769914">
                <a:moveTo>
                  <a:pt x="0" y="0"/>
                </a:moveTo>
                <a:lnTo>
                  <a:pt x="12186813" y="0"/>
                </a:lnTo>
                <a:lnTo>
                  <a:pt x="12186813" y="12769915"/>
                </a:lnTo>
                <a:lnTo>
                  <a:pt x="0" y="1276991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13244482" y="4048519"/>
            <a:ext cx="9757173" cy="10224023"/>
          </a:xfrm>
          <a:custGeom>
            <a:avLst/>
            <a:gdLst/>
            <a:ahLst/>
            <a:cxnLst/>
            <a:rect l="l" t="t" r="r" b="b"/>
            <a:pathLst>
              <a:path w="9757173" h="10224023">
                <a:moveTo>
                  <a:pt x="0" y="0"/>
                </a:moveTo>
                <a:lnTo>
                  <a:pt x="9757173" y="0"/>
                </a:lnTo>
                <a:lnTo>
                  <a:pt x="9757173" y="10224023"/>
                </a:lnTo>
                <a:lnTo>
                  <a:pt x="0" y="1022402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a:off x="13142621" y="2873343"/>
            <a:ext cx="10290759" cy="10783140"/>
          </a:xfrm>
          <a:custGeom>
            <a:avLst/>
            <a:gdLst/>
            <a:ahLst/>
            <a:cxnLst/>
            <a:rect l="l" t="t" r="r" b="b"/>
            <a:pathLst>
              <a:path w="10290759" h="10783140">
                <a:moveTo>
                  <a:pt x="0" y="0"/>
                </a:moveTo>
                <a:lnTo>
                  <a:pt x="10290758" y="0"/>
                </a:lnTo>
                <a:lnTo>
                  <a:pt x="10290758" y="10783139"/>
                </a:lnTo>
                <a:lnTo>
                  <a:pt x="0" y="10783139"/>
                </a:lnTo>
                <a:lnTo>
                  <a:pt x="0" y="0"/>
                </a:lnTo>
                <a:close/>
              </a:path>
            </a:pathLst>
          </a:custGeom>
          <a:blipFill>
            <a:blip r:embed="rId2">
              <a:alphaModFix amt="56000"/>
              <a:extLst>
                <a:ext uri="{96DAC541-7B7A-43D3-8B79-37D633B846F1}">
                  <asvg:svgBlip xmlns="" xmlns:asvg="http://schemas.microsoft.com/office/drawing/2016/SVG/main" r:embed="rId3"/>
                </a:ext>
              </a:extLst>
            </a:blip>
            <a:stretch>
              <a:fillRect/>
            </a:stretch>
          </a:blipFill>
        </p:spPr>
      </p:sp>
      <p:sp>
        <p:nvSpPr>
          <p:cNvPr id="9" name="Freeform 9"/>
          <p:cNvSpPr/>
          <p:nvPr/>
        </p:nvSpPr>
        <p:spPr>
          <a:xfrm>
            <a:off x="-9689675" y="-4237266"/>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2">
              <a:alphaModFix amt="57000"/>
              <a:extLst>
                <a:ext uri="{96DAC541-7B7A-43D3-8B79-37D633B846F1}">
                  <asvg:svgBlip xmlns="" xmlns:asvg="http://schemas.microsoft.com/office/drawing/2016/SVG/main" r:embed="rId3"/>
                </a:ext>
              </a:extLst>
            </a:blip>
            <a:stretch>
              <a:fillRect/>
            </a:stretch>
          </a:blipFill>
        </p:spPr>
      </p:sp>
      <p:sp>
        <p:nvSpPr>
          <p:cNvPr id="10" name="Freeform 10"/>
          <p:cNvSpPr/>
          <p:nvPr/>
        </p:nvSpPr>
        <p:spPr>
          <a:xfrm>
            <a:off x="-9329571" y="-4095421"/>
            <a:ext cx="12186813" cy="12769914"/>
          </a:xfrm>
          <a:custGeom>
            <a:avLst/>
            <a:gdLst/>
            <a:ahLst/>
            <a:cxnLst/>
            <a:rect l="l" t="t" r="r" b="b"/>
            <a:pathLst>
              <a:path w="12186813" h="12769914">
                <a:moveTo>
                  <a:pt x="0" y="0"/>
                </a:moveTo>
                <a:lnTo>
                  <a:pt x="12186814" y="0"/>
                </a:lnTo>
                <a:lnTo>
                  <a:pt x="12186814" y="12769915"/>
                </a:lnTo>
                <a:lnTo>
                  <a:pt x="0" y="12769915"/>
                </a:lnTo>
                <a:lnTo>
                  <a:pt x="0" y="0"/>
                </a:lnTo>
                <a:close/>
              </a:path>
            </a:pathLst>
          </a:custGeom>
          <a:blipFill>
            <a:blip r:embed="rId2">
              <a:alphaModFix amt="57000"/>
              <a:extLst>
                <a:ext uri="{96DAC541-7B7A-43D3-8B79-37D633B846F1}">
                  <asvg:svgBlip xmlns="" xmlns:asvg="http://schemas.microsoft.com/office/drawing/2016/SVG/main" r:embed="rId3"/>
                </a:ext>
              </a:extLst>
            </a:blip>
            <a:stretch>
              <a:fillRect/>
            </a:stretch>
          </a:blipFill>
        </p:spPr>
      </p:sp>
      <p:sp>
        <p:nvSpPr>
          <p:cNvPr id="11" name="Freeform 11"/>
          <p:cNvSpPr/>
          <p:nvPr/>
        </p:nvSpPr>
        <p:spPr>
          <a:xfrm rot="1135170">
            <a:off x="-10121544" y="-3511614"/>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2">
              <a:alphaModFix amt="48000"/>
              <a:extLst>
                <a:ext uri="{96DAC541-7B7A-43D3-8B79-37D633B846F1}">
                  <asvg:svgBlip xmlns="" xmlns:asvg="http://schemas.microsoft.com/office/drawing/2016/SVG/main" r:embed="rId3"/>
                </a:ext>
              </a:extLst>
            </a:blip>
            <a:stretch>
              <a:fillRect/>
            </a:stretch>
          </a:blipFill>
        </p:spPr>
      </p:sp>
      <p:sp>
        <p:nvSpPr>
          <p:cNvPr id="12" name="Freeform 12"/>
          <p:cNvSpPr/>
          <p:nvPr/>
        </p:nvSpPr>
        <p:spPr>
          <a:xfrm rot="-7501919">
            <a:off x="5687017" y="-7204693"/>
            <a:ext cx="12186813" cy="12769914"/>
          </a:xfrm>
          <a:custGeom>
            <a:avLst/>
            <a:gdLst/>
            <a:ahLst/>
            <a:cxnLst/>
            <a:rect l="l" t="t" r="r" b="b"/>
            <a:pathLst>
              <a:path w="12186813" h="12769914">
                <a:moveTo>
                  <a:pt x="0" y="0"/>
                </a:moveTo>
                <a:lnTo>
                  <a:pt x="12186813" y="0"/>
                </a:lnTo>
                <a:lnTo>
                  <a:pt x="12186813" y="12769915"/>
                </a:lnTo>
                <a:lnTo>
                  <a:pt x="0" y="12769915"/>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17" name="TextBox 17"/>
          <p:cNvSpPr txBox="1"/>
          <p:nvPr/>
        </p:nvSpPr>
        <p:spPr>
          <a:xfrm>
            <a:off x="3389737" y="1337724"/>
            <a:ext cx="10675342" cy="758190"/>
          </a:xfrm>
          <a:prstGeom prst="rect">
            <a:avLst/>
          </a:prstGeom>
        </p:spPr>
        <p:txBody>
          <a:bodyPr lIns="0" tIns="0" rIns="0" bIns="0" rtlCol="0" anchor="t">
            <a:spAutoFit/>
          </a:bodyPr>
          <a:lstStyle/>
          <a:p>
            <a:pPr algn="ctr">
              <a:lnSpc>
                <a:spcPts val="5040"/>
              </a:lnSpc>
            </a:pPr>
            <a:r>
              <a:rPr lang="en-US" sz="4800">
                <a:solidFill>
                  <a:srgbClr val="6B4F1B"/>
                </a:solidFill>
                <a:latin typeface="Adventurous"/>
                <a:ea typeface="Adventurous"/>
                <a:cs typeface="Adventurous"/>
                <a:sym typeface="Adventurous"/>
              </a:rPr>
              <a:t>Perencanaan Audit Kinerja</a:t>
            </a:r>
          </a:p>
        </p:txBody>
      </p:sp>
      <p:sp>
        <p:nvSpPr>
          <p:cNvPr id="18" name="TextBox 18"/>
          <p:cNvSpPr txBox="1"/>
          <p:nvPr/>
        </p:nvSpPr>
        <p:spPr>
          <a:xfrm>
            <a:off x="2857243" y="2685392"/>
            <a:ext cx="13058532" cy="5847256"/>
          </a:xfrm>
          <a:prstGeom prst="rect">
            <a:avLst/>
          </a:prstGeom>
        </p:spPr>
        <p:txBody>
          <a:bodyPr lIns="0" tIns="0" rIns="0" bIns="0" rtlCol="0" anchor="t">
            <a:spAutoFit/>
          </a:bodyPr>
          <a:lstStyle/>
          <a:p>
            <a:pPr algn="just">
              <a:lnSpc>
                <a:spcPts val="4260"/>
              </a:lnSpc>
            </a:pPr>
            <a:r>
              <a:rPr lang="en-US" sz="3043">
                <a:solidFill>
                  <a:srgbClr val="6B4F1B"/>
                </a:solidFill>
                <a:latin typeface="HK Grotesk"/>
                <a:ea typeface="HK Grotesk"/>
                <a:cs typeface="HK Grotesk"/>
                <a:sym typeface="HK Grotesk"/>
              </a:rPr>
              <a:t>Tujuan perencanaan audit kinerja adalah mempersiapkan audit secara rinci berdasarkan perencanaan pengawasan APIP sehingga pelaksanaan audit berjalan dengan efisien dan efektif. Pada perencanaan, auditor mengumpulkan informasi untuk menentukan kebijakan awal sebagai berikut :</a:t>
            </a:r>
          </a:p>
          <a:p>
            <a:pPr marL="656996" lvl="1" indent="-328498" algn="just">
              <a:lnSpc>
                <a:spcPts val="4260"/>
              </a:lnSpc>
              <a:buAutoNum type="arabicPeriod"/>
            </a:pPr>
            <a:r>
              <a:rPr lang="en-US" sz="3043">
                <a:solidFill>
                  <a:srgbClr val="6B4F1B"/>
                </a:solidFill>
                <a:latin typeface="HK Grotesk"/>
                <a:ea typeface="HK Grotesk"/>
                <a:cs typeface="HK Grotesk"/>
                <a:sym typeface="HK Grotesk"/>
              </a:rPr>
              <a:t>lingkup audit,</a:t>
            </a:r>
          </a:p>
          <a:p>
            <a:pPr marL="656996" lvl="1" indent="-328498" algn="just">
              <a:lnSpc>
                <a:spcPts val="4260"/>
              </a:lnSpc>
              <a:buAutoNum type="arabicPeriod"/>
            </a:pPr>
            <a:r>
              <a:rPr lang="en-US" sz="3043">
                <a:solidFill>
                  <a:srgbClr val="6B4F1B"/>
                </a:solidFill>
                <a:latin typeface="HK Grotesk"/>
                <a:ea typeface="HK Grotesk"/>
                <a:cs typeface="HK Grotesk"/>
                <a:sym typeface="HK Grotesk"/>
              </a:rPr>
              <a:t>biaya, waktu, dan keahlian yang diperlukan,</a:t>
            </a:r>
          </a:p>
          <a:p>
            <a:pPr marL="656996" lvl="1" indent="-328498" algn="just">
              <a:lnSpc>
                <a:spcPts val="4260"/>
              </a:lnSpc>
              <a:buAutoNum type="arabicPeriod"/>
            </a:pPr>
            <a:r>
              <a:rPr lang="en-US" sz="3043">
                <a:solidFill>
                  <a:srgbClr val="6B4F1B"/>
                </a:solidFill>
                <a:latin typeface="HK Grotesk"/>
                <a:ea typeface="HK Grotesk"/>
                <a:cs typeface="HK Grotesk"/>
                <a:sym typeface="HK Grotesk"/>
              </a:rPr>
              <a:t>tujuan audit,</a:t>
            </a:r>
          </a:p>
          <a:p>
            <a:pPr marL="656996" lvl="1" indent="-328498" algn="just">
              <a:lnSpc>
                <a:spcPts val="4260"/>
              </a:lnSpc>
              <a:buAutoNum type="arabicPeriod"/>
            </a:pPr>
            <a:r>
              <a:rPr lang="en-US" sz="3043">
                <a:solidFill>
                  <a:srgbClr val="6B4F1B"/>
                </a:solidFill>
                <a:latin typeface="HK Grotesk"/>
                <a:ea typeface="HK Grotesk"/>
                <a:cs typeface="HK Grotesk"/>
                <a:sym typeface="HK Grotesk"/>
              </a:rPr>
              <a:t>area audit,</a:t>
            </a:r>
          </a:p>
          <a:p>
            <a:pPr marL="656996" lvl="1" indent="-328498" algn="just">
              <a:lnSpc>
                <a:spcPts val="4260"/>
              </a:lnSpc>
              <a:buAutoNum type="arabicPeriod"/>
            </a:pPr>
            <a:r>
              <a:rPr lang="en-US" sz="3043">
                <a:solidFill>
                  <a:srgbClr val="6B4F1B"/>
                </a:solidFill>
                <a:latin typeface="HK Grotesk"/>
                <a:ea typeface="HK Grotesk"/>
                <a:cs typeface="HK Grotesk"/>
                <a:sym typeface="HK Grotesk"/>
              </a:rPr>
              <a:t>kriteria audit, dan</a:t>
            </a:r>
          </a:p>
          <a:p>
            <a:pPr marL="656996" lvl="1" indent="-328498" algn="just">
              <a:lnSpc>
                <a:spcPts val="4260"/>
              </a:lnSpc>
              <a:buAutoNum type="arabicPeriod"/>
            </a:pPr>
            <a:r>
              <a:rPr lang="en-US" sz="3043">
                <a:solidFill>
                  <a:srgbClr val="6B4F1B"/>
                </a:solidFill>
                <a:latin typeface="HK Grotesk"/>
                <a:ea typeface="HK Grotesk"/>
                <a:cs typeface="HK Grotesk"/>
                <a:sym typeface="HK Grotesk"/>
              </a:rPr>
              <a:t>jenis bukti dan prosedur pengujian yang dilakukan.</a:t>
            </a:r>
          </a:p>
          <a:p>
            <a:pPr algn="ctr">
              <a:lnSpc>
                <a:spcPts val="4260"/>
              </a:lnSpc>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9EE"/>
        </a:solidFill>
        <a:effectLst/>
      </p:bgPr>
    </p:bg>
    <p:spTree>
      <p:nvGrpSpPr>
        <p:cNvPr id="1" name=""/>
        <p:cNvGrpSpPr/>
        <p:nvPr/>
      </p:nvGrpSpPr>
      <p:grpSpPr>
        <a:xfrm>
          <a:off x="0" y="0"/>
          <a:ext cx="0" cy="0"/>
          <a:chOff x="0" y="0"/>
          <a:chExt cx="0" cy="0"/>
        </a:xfrm>
      </p:grpSpPr>
      <p:sp>
        <p:nvSpPr>
          <p:cNvPr id="2" name="Freeform 2"/>
          <p:cNvSpPr/>
          <p:nvPr/>
        </p:nvSpPr>
        <p:spPr>
          <a:xfrm rot="3494222">
            <a:off x="-3596268" y="4786683"/>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3" name="Freeform 3"/>
          <p:cNvSpPr/>
          <p:nvPr/>
        </p:nvSpPr>
        <p:spPr>
          <a:xfrm rot="-7501919">
            <a:off x="5489862" y="-6506964"/>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4" name="Freeform 4"/>
          <p:cNvSpPr/>
          <p:nvPr/>
        </p:nvSpPr>
        <p:spPr>
          <a:xfrm rot="3494222">
            <a:off x="-1332834" y="4786683"/>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rot="3494222">
            <a:off x="-1587096" y="3902043"/>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6" name="Freeform 6"/>
          <p:cNvSpPr/>
          <p:nvPr/>
        </p:nvSpPr>
        <p:spPr>
          <a:xfrm rot="-7501919">
            <a:off x="5839417" y="-7052293"/>
            <a:ext cx="12186813" cy="12769914"/>
          </a:xfrm>
          <a:custGeom>
            <a:avLst/>
            <a:gdLst/>
            <a:ahLst/>
            <a:cxnLst/>
            <a:rect l="l" t="t" r="r" b="b"/>
            <a:pathLst>
              <a:path w="12186813" h="12769914">
                <a:moveTo>
                  <a:pt x="0" y="0"/>
                </a:moveTo>
                <a:lnTo>
                  <a:pt x="12186813" y="0"/>
                </a:lnTo>
                <a:lnTo>
                  <a:pt x="12186813" y="12769915"/>
                </a:lnTo>
                <a:lnTo>
                  <a:pt x="0" y="1276991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13244482" y="4048519"/>
            <a:ext cx="9757173" cy="10224023"/>
          </a:xfrm>
          <a:custGeom>
            <a:avLst/>
            <a:gdLst/>
            <a:ahLst/>
            <a:cxnLst/>
            <a:rect l="l" t="t" r="r" b="b"/>
            <a:pathLst>
              <a:path w="9757173" h="10224023">
                <a:moveTo>
                  <a:pt x="0" y="0"/>
                </a:moveTo>
                <a:lnTo>
                  <a:pt x="9757173" y="0"/>
                </a:lnTo>
                <a:lnTo>
                  <a:pt x="9757173" y="10224023"/>
                </a:lnTo>
                <a:lnTo>
                  <a:pt x="0" y="1022402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a:off x="13142621" y="2873343"/>
            <a:ext cx="10290759" cy="10783140"/>
          </a:xfrm>
          <a:custGeom>
            <a:avLst/>
            <a:gdLst/>
            <a:ahLst/>
            <a:cxnLst/>
            <a:rect l="l" t="t" r="r" b="b"/>
            <a:pathLst>
              <a:path w="10290759" h="10783140">
                <a:moveTo>
                  <a:pt x="0" y="0"/>
                </a:moveTo>
                <a:lnTo>
                  <a:pt x="10290758" y="0"/>
                </a:lnTo>
                <a:lnTo>
                  <a:pt x="10290758" y="10783139"/>
                </a:lnTo>
                <a:lnTo>
                  <a:pt x="0" y="10783139"/>
                </a:lnTo>
                <a:lnTo>
                  <a:pt x="0" y="0"/>
                </a:lnTo>
                <a:close/>
              </a:path>
            </a:pathLst>
          </a:custGeom>
          <a:blipFill>
            <a:blip r:embed="rId2">
              <a:alphaModFix amt="56000"/>
              <a:extLst>
                <a:ext uri="{96DAC541-7B7A-43D3-8B79-37D633B846F1}">
                  <asvg:svgBlip xmlns="" xmlns:asvg="http://schemas.microsoft.com/office/drawing/2016/SVG/main" r:embed="rId3"/>
                </a:ext>
              </a:extLst>
            </a:blip>
            <a:stretch>
              <a:fillRect/>
            </a:stretch>
          </a:blipFill>
        </p:spPr>
      </p:sp>
      <p:sp>
        <p:nvSpPr>
          <p:cNvPr id="9" name="Freeform 9"/>
          <p:cNvSpPr/>
          <p:nvPr/>
        </p:nvSpPr>
        <p:spPr>
          <a:xfrm>
            <a:off x="-9689675" y="-4237266"/>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2">
              <a:alphaModFix amt="57000"/>
              <a:extLst>
                <a:ext uri="{96DAC541-7B7A-43D3-8B79-37D633B846F1}">
                  <asvg:svgBlip xmlns="" xmlns:asvg="http://schemas.microsoft.com/office/drawing/2016/SVG/main" r:embed="rId3"/>
                </a:ext>
              </a:extLst>
            </a:blip>
            <a:stretch>
              <a:fillRect/>
            </a:stretch>
          </a:blipFill>
        </p:spPr>
      </p:sp>
      <p:sp>
        <p:nvSpPr>
          <p:cNvPr id="10" name="Freeform 10"/>
          <p:cNvSpPr/>
          <p:nvPr/>
        </p:nvSpPr>
        <p:spPr>
          <a:xfrm>
            <a:off x="-9329571" y="-4095421"/>
            <a:ext cx="12186813" cy="12769914"/>
          </a:xfrm>
          <a:custGeom>
            <a:avLst/>
            <a:gdLst/>
            <a:ahLst/>
            <a:cxnLst/>
            <a:rect l="l" t="t" r="r" b="b"/>
            <a:pathLst>
              <a:path w="12186813" h="12769914">
                <a:moveTo>
                  <a:pt x="0" y="0"/>
                </a:moveTo>
                <a:lnTo>
                  <a:pt x="12186814" y="0"/>
                </a:lnTo>
                <a:lnTo>
                  <a:pt x="12186814" y="12769915"/>
                </a:lnTo>
                <a:lnTo>
                  <a:pt x="0" y="12769915"/>
                </a:lnTo>
                <a:lnTo>
                  <a:pt x="0" y="0"/>
                </a:lnTo>
                <a:close/>
              </a:path>
            </a:pathLst>
          </a:custGeom>
          <a:blipFill>
            <a:blip r:embed="rId2">
              <a:alphaModFix amt="57000"/>
              <a:extLst>
                <a:ext uri="{96DAC541-7B7A-43D3-8B79-37D633B846F1}">
                  <asvg:svgBlip xmlns="" xmlns:asvg="http://schemas.microsoft.com/office/drawing/2016/SVG/main" r:embed="rId3"/>
                </a:ext>
              </a:extLst>
            </a:blip>
            <a:stretch>
              <a:fillRect/>
            </a:stretch>
          </a:blipFill>
        </p:spPr>
      </p:sp>
      <p:sp>
        <p:nvSpPr>
          <p:cNvPr id="11" name="Freeform 11"/>
          <p:cNvSpPr/>
          <p:nvPr/>
        </p:nvSpPr>
        <p:spPr>
          <a:xfrm rot="1135170">
            <a:off x="-10121544" y="-3511614"/>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2">
              <a:alphaModFix amt="48000"/>
              <a:extLst>
                <a:ext uri="{96DAC541-7B7A-43D3-8B79-37D633B846F1}">
                  <asvg:svgBlip xmlns="" xmlns:asvg="http://schemas.microsoft.com/office/drawing/2016/SVG/main" r:embed="rId3"/>
                </a:ext>
              </a:extLst>
            </a:blip>
            <a:stretch>
              <a:fillRect/>
            </a:stretch>
          </a:blipFill>
        </p:spPr>
      </p:sp>
      <p:sp>
        <p:nvSpPr>
          <p:cNvPr id="12" name="Freeform 12"/>
          <p:cNvSpPr/>
          <p:nvPr/>
        </p:nvSpPr>
        <p:spPr>
          <a:xfrm rot="-7501919">
            <a:off x="5687017" y="-7204693"/>
            <a:ext cx="12186813" cy="12769914"/>
          </a:xfrm>
          <a:custGeom>
            <a:avLst/>
            <a:gdLst/>
            <a:ahLst/>
            <a:cxnLst/>
            <a:rect l="l" t="t" r="r" b="b"/>
            <a:pathLst>
              <a:path w="12186813" h="12769914">
                <a:moveTo>
                  <a:pt x="0" y="0"/>
                </a:moveTo>
                <a:lnTo>
                  <a:pt x="12186813" y="0"/>
                </a:lnTo>
                <a:lnTo>
                  <a:pt x="12186813" y="12769915"/>
                </a:lnTo>
                <a:lnTo>
                  <a:pt x="0" y="12769915"/>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17" name="TextBox 17"/>
          <p:cNvSpPr txBox="1"/>
          <p:nvPr/>
        </p:nvSpPr>
        <p:spPr>
          <a:xfrm>
            <a:off x="3389737" y="1337724"/>
            <a:ext cx="10675342" cy="758190"/>
          </a:xfrm>
          <a:prstGeom prst="rect">
            <a:avLst/>
          </a:prstGeom>
        </p:spPr>
        <p:txBody>
          <a:bodyPr lIns="0" tIns="0" rIns="0" bIns="0" rtlCol="0" anchor="t">
            <a:spAutoFit/>
          </a:bodyPr>
          <a:lstStyle/>
          <a:p>
            <a:pPr algn="ctr">
              <a:lnSpc>
                <a:spcPts val="5040"/>
              </a:lnSpc>
            </a:pPr>
            <a:r>
              <a:rPr lang="en-US" sz="4800">
                <a:solidFill>
                  <a:srgbClr val="6B4F1B"/>
                </a:solidFill>
                <a:latin typeface="Adventurous"/>
                <a:ea typeface="Adventurous"/>
                <a:cs typeface="Adventurous"/>
                <a:sym typeface="Adventurous"/>
              </a:rPr>
              <a:t>Pelaksanaan Audit Kinerja</a:t>
            </a:r>
          </a:p>
        </p:txBody>
      </p:sp>
      <p:sp>
        <p:nvSpPr>
          <p:cNvPr id="18" name="TextBox 18"/>
          <p:cNvSpPr txBox="1"/>
          <p:nvPr/>
        </p:nvSpPr>
        <p:spPr>
          <a:xfrm>
            <a:off x="2857243" y="2685392"/>
            <a:ext cx="13058532" cy="4247056"/>
          </a:xfrm>
          <a:prstGeom prst="rect">
            <a:avLst/>
          </a:prstGeom>
        </p:spPr>
        <p:txBody>
          <a:bodyPr lIns="0" tIns="0" rIns="0" bIns="0" rtlCol="0" anchor="t">
            <a:spAutoFit/>
          </a:bodyPr>
          <a:lstStyle/>
          <a:p>
            <a:pPr algn="just">
              <a:lnSpc>
                <a:spcPts val="4260"/>
              </a:lnSpc>
            </a:pPr>
            <a:r>
              <a:rPr lang="en-US" sz="3043">
                <a:solidFill>
                  <a:srgbClr val="6B4F1B"/>
                </a:solidFill>
                <a:latin typeface="HK Grotesk"/>
                <a:ea typeface="HK Grotesk"/>
                <a:cs typeface="HK Grotesk"/>
                <a:sym typeface="HK Grotesk"/>
              </a:rPr>
              <a:t>Tujuan dari pelaksanaan audit kinerja adalah mendapatkan bukti yang cukup, kompeten, dan relevan sehingga APIP dapat,</a:t>
            </a:r>
          </a:p>
          <a:p>
            <a:pPr marL="656996" lvl="1" indent="-328498" algn="just">
              <a:lnSpc>
                <a:spcPts val="4260"/>
              </a:lnSpc>
              <a:buAutoNum type="arabicPeriod"/>
            </a:pPr>
            <a:r>
              <a:rPr lang="en-US" sz="3043">
                <a:solidFill>
                  <a:srgbClr val="6B4F1B"/>
                </a:solidFill>
                <a:latin typeface="HK Grotesk"/>
                <a:ea typeface="HK Grotesk"/>
                <a:cs typeface="HK Grotesk"/>
                <a:sym typeface="HK Grotesk"/>
              </a:rPr>
              <a:t>menilai apakah kinerja audit sesuai dengan kriteria atau tidak,</a:t>
            </a:r>
          </a:p>
          <a:p>
            <a:pPr marL="656996" lvl="1" indent="-328498" algn="just">
              <a:lnSpc>
                <a:spcPts val="4260"/>
              </a:lnSpc>
              <a:buAutoNum type="arabicPeriod"/>
            </a:pPr>
            <a:r>
              <a:rPr lang="en-US" sz="3043">
                <a:solidFill>
                  <a:srgbClr val="6B4F1B"/>
                </a:solidFill>
                <a:latin typeface="HK Grotesk"/>
                <a:ea typeface="HK Grotesk"/>
                <a:cs typeface="HK Grotesk"/>
                <a:sym typeface="HK Grotesk"/>
              </a:rPr>
              <a:t>menyimpulkan apakah tujuan-tujuan audit tercapai atau tidak,</a:t>
            </a:r>
          </a:p>
          <a:p>
            <a:pPr marL="656996" lvl="1" indent="-328498" algn="just">
              <a:lnSpc>
                <a:spcPts val="4260"/>
              </a:lnSpc>
              <a:buAutoNum type="arabicPeriod"/>
            </a:pPr>
            <a:r>
              <a:rPr lang="en-US" sz="3043">
                <a:solidFill>
                  <a:srgbClr val="6B4F1B"/>
                </a:solidFill>
                <a:latin typeface="HK Grotesk"/>
                <a:ea typeface="HK Grotesk"/>
                <a:cs typeface="HK Grotesk"/>
                <a:sym typeface="HK Grotesk"/>
              </a:rPr>
              <a:t>mengidentifikasi kemungkinan-kemungkinan untuk memperbaiki kinerja</a:t>
            </a:r>
          </a:p>
          <a:p>
            <a:pPr algn="just">
              <a:lnSpc>
                <a:spcPts val="4260"/>
              </a:lnSpc>
            </a:pPr>
            <a:r>
              <a:rPr lang="en-US" sz="3043">
                <a:solidFill>
                  <a:srgbClr val="6B4F1B"/>
                </a:solidFill>
                <a:latin typeface="HK Grotesk"/>
                <a:ea typeface="HK Grotesk"/>
                <a:cs typeface="HK Grotesk"/>
                <a:sym typeface="HK Grotesk"/>
              </a:rPr>
              <a:t>      audit, dan mendukung simpulan, temuan, dan rekomendasi audit.</a:t>
            </a:r>
          </a:p>
          <a:p>
            <a:pPr algn="ctr">
              <a:lnSpc>
                <a:spcPts val="4260"/>
              </a:lnSpc>
            </a:pPr>
            <a:endParaRPr/>
          </a:p>
          <a:p>
            <a:pPr algn="ctr">
              <a:lnSpc>
                <a:spcPts val="4260"/>
              </a:lnSpc>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9EE"/>
        </a:solidFill>
        <a:effectLst/>
      </p:bgPr>
    </p:bg>
    <p:spTree>
      <p:nvGrpSpPr>
        <p:cNvPr id="1" name=""/>
        <p:cNvGrpSpPr/>
        <p:nvPr/>
      </p:nvGrpSpPr>
      <p:grpSpPr>
        <a:xfrm>
          <a:off x="0" y="0"/>
          <a:ext cx="0" cy="0"/>
          <a:chOff x="0" y="0"/>
          <a:chExt cx="0" cy="0"/>
        </a:xfrm>
      </p:grpSpPr>
      <p:sp>
        <p:nvSpPr>
          <p:cNvPr id="2" name="Freeform 2"/>
          <p:cNvSpPr/>
          <p:nvPr/>
        </p:nvSpPr>
        <p:spPr>
          <a:xfrm>
            <a:off x="13142621" y="2873343"/>
            <a:ext cx="10290759" cy="10783140"/>
          </a:xfrm>
          <a:custGeom>
            <a:avLst/>
            <a:gdLst/>
            <a:ahLst/>
            <a:cxnLst/>
            <a:rect l="l" t="t" r="r" b="b"/>
            <a:pathLst>
              <a:path w="10290759" h="10783140">
                <a:moveTo>
                  <a:pt x="0" y="0"/>
                </a:moveTo>
                <a:lnTo>
                  <a:pt x="10290758" y="0"/>
                </a:lnTo>
                <a:lnTo>
                  <a:pt x="10290758" y="10783139"/>
                </a:lnTo>
                <a:lnTo>
                  <a:pt x="0" y="10783139"/>
                </a:lnTo>
                <a:lnTo>
                  <a:pt x="0" y="0"/>
                </a:lnTo>
                <a:close/>
              </a:path>
            </a:pathLst>
          </a:custGeom>
          <a:blipFill>
            <a:blip r:embed="rId2">
              <a:alphaModFix amt="56000"/>
              <a:extLst>
                <a:ext uri="{96DAC541-7B7A-43D3-8B79-37D633B846F1}">
                  <asvg:svgBlip xmlns="" xmlns:asvg="http://schemas.microsoft.com/office/drawing/2016/SVG/main" r:embed="rId3"/>
                </a:ext>
              </a:extLst>
            </a:blip>
            <a:stretch>
              <a:fillRect/>
            </a:stretch>
          </a:blipFill>
        </p:spPr>
      </p:sp>
      <p:sp>
        <p:nvSpPr>
          <p:cNvPr id="3" name="Freeform 3"/>
          <p:cNvSpPr/>
          <p:nvPr/>
        </p:nvSpPr>
        <p:spPr>
          <a:xfrm rot="3494222">
            <a:off x="9731711" y="6240937"/>
            <a:ext cx="12186813" cy="12769914"/>
          </a:xfrm>
          <a:custGeom>
            <a:avLst/>
            <a:gdLst/>
            <a:ahLst/>
            <a:cxnLst/>
            <a:rect l="l" t="t" r="r" b="b"/>
            <a:pathLst>
              <a:path w="12186813" h="12769914">
                <a:moveTo>
                  <a:pt x="0" y="0"/>
                </a:moveTo>
                <a:lnTo>
                  <a:pt x="12186813" y="0"/>
                </a:lnTo>
                <a:lnTo>
                  <a:pt x="12186813" y="12769915"/>
                </a:lnTo>
                <a:lnTo>
                  <a:pt x="0" y="12769915"/>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4" name="Freeform 4"/>
          <p:cNvSpPr/>
          <p:nvPr/>
        </p:nvSpPr>
        <p:spPr>
          <a:xfrm rot="3494222">
            <a:off x="-248045" y="4304632"/>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4">
              <a:alphaModFix amt="19999"/>
              <a:extLst>
                <a:ext uri="{96DAC541-7B7A-43D3-8B79-37D633B846F1}">
                  <asvg:svgBlip xmlns="" xmlns:asvg="http://schemas.microsoft.com/office/drawing/2016/SVG/main" r:embed="rId5"/>
                </a:ext>
              </a:extLst>
            </a:blip>
            <a:stretch>
              <a:fillRect/>
            </a:stretch>
          </a:blipFill>
        </p:spPr>
      </p:sp>
      <p:sp>
        <p:nvSpPr>
          <p:cNvPr id="5" name="Freeform 5"/>
          <p:cNvSpPr/>
          <p:nvPr/>
        </p:nvSpPr>
        <p:spPr>
          <a:xfrm rot="-7501919">
            <a:off x="3661319" y="-7052293"/>
            <a:ext cx="12186813" cy="12769914"/>
          </a:xfrm>
          <a:custGeom>
            <a:avLst/>
            <a:gdLst/>
            <a:ahLst/>
            <a:cxnLst/>
            <a:rect l="l" t="t" r="r" b="b"/>
            <a:pathLst>
              <a:path w="12186813" h="12769914">
                <a:moveTo>
                  <a:pt x="0" y="0"/>
                </a:moveTo>
                <a:lnTo>
                  <a:pt x="12186814" y="0"/>
                </a:lnTo>
                <a:lnTo>
                  <a:pt x="12186814" y="12769915"/>
                </a:lnTo>
                <a:lnTo>
                  <a:pt x="0" y="12769915"/>
                </a:lnTo>
                <a:lnTo>
                  <a:pt x="0" y="0"/>
                </a:lnTo>
                <a:close/>
              </a:path>
            </a:pathLst>
          </a:custGeom>
          <a:blipFill>
            <a:blip r:embed="rId4">
              <a:alphaModFix amt="19999"/>
              <a:extLst>
                <a:ext uri="{96DAC541-7B7A-43D3-8B79-37D633B846F1}">
                  <asvg:svgBlip xmlns="" xmlns:asvg="http://schemas.microsoft.com/office/drawing/2016/SVG/main" r:embed="rId5"/>
                </a:ext>
              </a:extLst>
            </a:blip>
            <a:stretch>
              <a:fillRect/>
            </a:stretch>
          </a:blipFill>
        </p:spPr>
      </p:sp>
      <p:sp>
        <p:nvSpPr>
          <p:cNvPr id="6" name="Freeform 6"/>
          <p:cNvSpPr/>
          <p:nvPr/>
        </p:nvSpPr>
        <p:spPr>
          <a:xfrm rot="-8181564">
            <a:off x="1095401" y="-7052293"/>
            <a:ext cx="12186813" cy="12769914"/>
          </a:xfrm>
          <a:custGeom>
            <a:avLst/>
            <a:gdLst/>
            <a:ahLst/>
            <a:cxnLst/>
            <a:rect l="l" t="t" r="r" b="b"/>
            <a:pathLst>
              <a:path w="12186813" h="12769914">
                <a:moveTo>
                  <a:pt x="0" y="0"/>
                </a:moveTo>
                <a:lnTo>
                  <a:pt x="12186813" y="0"/>
                </a:lnTo>
                <a:lnTo>
                  <a:pt x="12186813" y="12769915"/>
                </a:lnTo>
                <a:lnTo>
                  <a:pt x="0" y="12769915"/>
                </a:lnTo>
                <a:lnTo>
                  <a:pt x="0" y="0"/>
                </a:lnTo>
                <a:close/>
              </a:path>
            </a:pathLst>
          </a:custGeom>
          <a:blipFill>
            <a:blip r:embed="rId4">
              <a:alphaModFix amt="19999"/>
              <a:extLst>
                <a:ext uri="{96DAC541-7B7A-43D3-8B79-37D633B846F1}">
                  <asvg:svgBlip xmlns="" xmlns:asvg="http://schemas.microsoft.com/office/drawing/2016/SVG/main" r:embed="rId5"/>
                </a:ext>
              </a:extLst>
            </a:blip>
            <a:stretch>
              <a:fillRect/>
            </a:stretch>
          </a:blipFill>
        </p:spPr>
      </p:sp>
      <p:sp>
        <p:nvSpPr>
          <p:cNvPr id="7" name="Freeform 7"/>
          <p:cNvSpPr/>
          <p:nvPr/>
        </p:nvSpPr>
        <p:spPr>
          <a:xfrm rot="3494222">
            <a:off x="1095401" y="6038925"/>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Freeform 8"/>
          <p:cNvSpPr/>
          <p:nvPr/>
        </p:nvSpPr>
        <p:spPr>
          <a:xfrm rot="-7501919">
            <a:off x="7384082" y="-7641350"/>
            <a:ext cx="12186813" cy="12769914"/>
          </a:xfrm>
          <a:custGeom>
            <a:avLst/>
            <a:gdLst/>
            <a:ahLst/>
            <a:cxnLst/>
            <a:rect l="l" t="t" r="r" b="b"/>
            <a:pathLst>
              <a:path w="12186813" h="12769914">
                <a:moveTo>
                  <a:pt x="0" y="0"/>
                </a:moveTo>
                <a:lnTo>
                  <a:pt x="12186813" y="0"/>
                </a:lnTo>
                <a:lnTo>
                  <a:pt x="12186813" y="12769915"/>
                </a:lnTo>
                <a:lnTo>
                  <a:pt x="0" y="1276991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a:off x="13244482" y="4048519"/>
            <a:ext cx="9757173" cy="10224023"/>
          </a:xfrm>
          <a:custGeom>
            <a:avLst/>
            <a:gdLst/>
            <a:ahLst/>
            <a:cxnLst/>
            <a:rect l="l" t="t" r="r" b="b"/>
            <a:pathLst>
              <a:path w="9757173" h="10224023">
                <a:moveTo>
                  <a:pt x="0" y="0"/>
                </a:moveTo>
                <a:lnTo>
                  <a:pt x="9757173" y="0"/>
                </a:lnTo>
                <a:lnTo>
                  <a:pt x="9757173" y="10224023"/>
                </a:lnTo>
                <a:lnTo>
                  <a:pt x="0" y="1022402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1" name="Freeform 11"/>
          <p:cNvSpPr/>
          <p:nvPr/>
        </p:nvSpPr>
        <p:spPr>
          <a:xfrm>
            <a:off x="-9689675" y="-4237266"/>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4">
              <a:alphaModFix amt="57000"/>
              <a:extLst>
                <a:ext uri="{96DAC541-7B7A-43D3-8B79-37D633B846F1}">
                  <asvg:svgBlip xmlns="" xmlns:asvg="http://schemas.microsoft.com/office/drawing/2016/SVG/main" r:embed="rId5"/>
                </a:ext>
              </a:extLst>
            </a:blip>
            <a:stretch>
              <a:fillRect/>
            </a:stretch>
          </a:blipFill>
        </p:spPr>
      </p:sp>
      <p:sp>
        <p:nvSpPr>
          <p:cNvPr id="12" name="Freeform 12"/>
          <p:cNvSpPr/>
          <p:nvPr/>
        </p:nvSpPr>
        <p:spPr>
          <a:xfrm>
            <a:off x="-9329571" y="-4095421"/>
            <a:ext cx="12186813" cy="12769914"/>
          </a:xfrm>
          <a:custGeom>
            <a:avLst/>
            <a:gdLst/>
            <a:ahLst/>
            <a:cxnLst/>
            <a:rect l="l" t="t" r="r" b="b"/>
            <a:pathLst>
              <a:path w="12186813" h="12769914">
                <a:moveTo>
                  <a:pt x="0" y="0"/>
                </a:moveTo>
                <a:lnTo>
                  <a:pt x="12186814" y="0"/>
                </a:lnTo>
                <a:lnTo>
                  <a:pt x="12186814" y="12769915"/>
                </a:lnTo>
                <a:lnTo>
                  <a:pt x="0" y="12769915"/>
                </a:lnTo>
                <a:lnTo>
                  <a:pt x="0" y="0"/>
                </a:lnTo>
                <a:close/>
              </a:path>
            </a:pathLst>
          </a:custGeom>
          <a:blipFill>
            <a:blip r:embed="rId4">
              <a:alphaModFix amt="57000"/>
              <a:extLst>
                <a:ext uri="{96DAC541-7B7A-43D3-8B79-37D633B846F1}">
                  <asvg:svgBlip xmlns="" xmlns:asvg="http://schemas.microsoft.com/office/drawing/2016/SVG/main" r:embed="rId5"/>
                </a:ext>
              </a:extLst>
            </a:blip>
            <a:stretch>
              <a:fillRect/>
            </a:stretch>
          </a:blipFill>
        </p:spPr>
      </p:sp>
      <p:sp>
        <p:nvSpPr>
          <p:cNvPr id="13" name="Freeform 13"/>
          <p:cNvSpPr/>
          <p:nvPr/>
        </p:nvSpPr>
        <p:spPr>
          <a:xfrm rot="1135170">
            <a:off x="-10121544" y="-3511614"/>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2">
              <a:alphaModFix amt="48000"/>
              <a:extLst>
                <a:ext uri="{96DAC541-7B7A-43D3-8B79-37D633B846F1}">
                  <asvg:svgBlip xmlns="" xmlns:asvg="http://schemas.microsoft.com/office/drawing/2016/SVG/main" r:embed="rId3"/>
                </a:ext>
              </a:extLst>
            </a:blip>
            <a:stretch>
              <a:fillRect/>
            </a:stretch>
          </a:blipFill>
        </p:spPr>
      </p:sp>
      <p:sp>
        <p:nvSpPr>
          <p:cNvPr id="17" name="TextBox 17"/>
          <p:cNvSpPr txBox="1"/>
          <p:nvPr/>
        </p:nvSpPr>
        <p:spPr>
          <a:xfrm>
            <a:off x="4684487" y="802310"/>
            <a:ext cx="8919025" cy="758190"/>
          </a:xfrm>
          <a:prstGeom prst="rect">
            <a:avLst/>
          </a:prstGeom>
        </p:spPr>
        <p:txBody>
          <a:bodyPr lIns="0" tIns="0" rIns="0" bIns="0" rtlCol="0" anchor="t">
            <a:spAutoFit/>
          </a:bodyPr>
          <a:lstStyle/>
          <a:p>
            <a:pPr algn="ctr">
              <a:lnSpc>
                <a:spcPts val="5040"/>
              </a:lnSpc>
            </a:pPr>
            <a:r>
              <a:rPr lang="en-US" sz="4800">
                <a:solidFill>
                  <a:srgbClr val="6B4F1B"/>
                </a:solidFill>
                <a:latin typeface="Adventurous"/>
                <a:ea typeface="Adventurous"/>
                <a:cs typeface="Adventurous"/>
                <a:sym typeface="Adventurous"/>
              </a:rPr>
              <a:t>Audit Kepatuhan</a:t>
            </a:r>
          </a:p>
        </p:txBody>
      </p:sp>
      <p:sp>
        <p:nvSpPr>
          <p:cNvPr id="18" name="TextBox 18"/>
          <p:cNvSpPr txBox="1"/>
          <p:nvPr/>
        </p:nvSpPr>
        <p:spPr>
          <a:xfrm>
            <a:off x="2917007" y="2232386"/>
            <a:ext cx="12453985" cy="6837190"/>
          </a:xfrm>
          <a:prstGeom prst="rect">
            <a:avLst/>
          </a:prstGeom>
        </p:spPr>
        <p:txBody>
          <a:bodyPr lIns="0" tIns="0" rIns="0" bIns="0" rtlCol="0" anchor="t">
            <a:spAutoFit/>
          </a:bodyPr>
          <a:lstStyle/>
          <a:p>
            <a:pPr algn="just">
              <a:lnSpc>
                <a:spcPts val="3527"/>
              </a:lnSpc>
            </a:pPr>
            <a:r>
              <a:rPr lang="en-US" sz="2519" b="1">
                <a:solidFill>
                  <a:srgbClr val="6B4F1B"/>
                </a:solidFill>
                <a:latin typeface="HK Grotesk Bold"/>
                <a:ea typeface="HK Grotesk Bold"/>
                <a:cs typeface="HK Grotesk Bold"/>
                <a:sym typeface="HK Grotesk Bold"/>
              </a:rPr>
              <a:t>Definisi Audit Kepatuhan</a:t>
            </a:r>
          </a:p>
          <a:p>
            <a:pPr algn="just">
              <a:lnSpc>
                <a:spcPts val="2967"/>
              </a:lnSpc>
            </a:pPr>
            <a:r>
              <a:rPr lang="en-US" sz="2119">
                <a:solidFill>
                  <a:srgbClr val="6B4F1B"/>
                </a:solidFill>
                <a:latin typeface="HK Grotesk"/>
                <a:ea typeface="HK Grotesk"/>
                <a:cs typeface="HK Grotesk"/>
                <a:sym typeface="HK Grotesk"/>
              </a:rPr>
              <a:t>Menurut </a:t>
            </a:r>
            <a:r>
              <a:rPr lang="en-US" sz="2119" b="1">
                <a:solidFill>
                  <a:srgbClr val="6B4F1B"/>
                </a:solidFill>
                <a:latin typeface="HK Grotesk Bold"/>
                <a:ea typeface="HK Grotesk Bold"/>
                <a:cs typeface="HK Grotesk Bold"/>
                <a:sym typeface="HK Grotesk Bold"/>
              </a:rPr>
              <a:t>Ikatan Akuntan Indonesia (IAI)</a:t>
            </a:r>
            <a:r>
              <a:rPr lang="en-US" sz="2119">
                <a:solidFill>
                  <a:srgbClr val="6B4F1B"/>
                </a:solidFill>
                <a:latin typeface="HK Grotesk"/>
                <a:ea typeface="HK Grotesk"/>
                <a:cs typeface="HK Grotesk"/>
                <a:sym typeface="HK Grotesk"/>
              </a:rPr>
              <a:t>, audit kepatuhan berkaitan dengan kegiatan memperoleh dan memeriksa bukti-bukti untuk menetapkan apakah kegiatan keuangan atau operasi suatu entitas telah sesuai dengan persyaratan ketentuan, atau peraturan tertentu </a:t>
            </a:r>
          </a:p>
          <a:p>
            <a:pPr algn="just">
              <a:lnSpc>
                <a:spcPts val="2967"/>
              </a:lnSpc>
            </a:pPr>
            <a:r>
              <a:rPr lang="en-US" sz="2119" b="1">
                <a:solidFill>
                  <a:srgbClr val="6B4F1B"/>
                </a:solidFill>
                <a:latin typeface="HK Grotesk Bold"/>
                <a:ea typeface="HK Grotesk Bold"/>
                <a:cs typeface="HK Grotesk Bold"/>
                <a:sym typeface="HK Grotesk Bold"/>
              </a:rPr>
              <a:t>ISSAI 300 </a:t>
            </a:r>
            <a:r>
              <a:rPr lang="en-US" sz="2119">
                <a:solidFill>
                  <a:srgbClr val="6B4F1B"/>
                </a:solidFill>
                <a:latin typeface="HK Grotesk"/>
                <a:ea typeface="HK Grotesk"/>
                <a:cs typeface="HK Grotesk"/>
                <a:sym typeface="HK Grotesk"/>
              </a:rPr>
              <a:t>memberikan CA berikut definisi: “Audit kepatuhan adalah penilaian independent apakah suatu pokok bahasan tertentu sudah sesuai dengan otoritas yang berlaku düdentifikasi sebagai kriteria. Kepatuhan Audit dilakukan dengan menilai apakah aktivitas, transaksi dan informasi keuangan mematuhi semuanya hal-hal yang bersifat material, dengan otoritas yang mengatur entitas yang diaudit” </a:t>
            </a:r>
            <a:r>
              <a:rPr lang="en-US" sz="2119" b="1">
                <a:solidFill>
                  <a:srgbClr val="6B4F1B"/>
                </a:solidFill>
                <a:latin typeface="HK Grotesk Bold"/>
                <a:ea typeface="HK Grotesk Bold"/>
                <a:cs typeface="HK Grotesk Bold"/>
                <a:sym typeface="HK Grotesk Bold"/>
              </a:rPr>
              <a:t>(ISSAI 300, 2013)</a:t>
            </a:r>
            <a:r>
              <a:rPr lang="en-US" sz="2119">
                <a:solidFill>
                  <a:srgbClr val="6B4F1B"/>
                </a:solidFill>
                <a:latin typeface="HK Grotesk"/>
                <a:ea typeface="HK Grotesk"/>
                <a:cs typeface="HK Grotesk"/>
                <a:sym typeface="HK Grotesk"/>
              </a:rPr>
              <a:t>.</a:t>
            </a:r>
          </a:p>
          <a:p>
            <a:pPr algn="just">
              <a:lnSpc>
                <a:spcPts val="2967"/>
              </a:lnSpc>
            </a:pPr>
            <a:endParaRPr/>
          </a:p>
          <a:p>
            <a:pPr algn="just">
              <a:lnSpc>
                <a:spcPts val="3527"/>
              </a:lnSpc>
            </a:pPr>
            <a:r>
              <a:rPr lang="en-US" sz="2519" b="1">
                <a:solidFill>
                  <a:srgbClr val="6B4F1B"/>
                </a:solidFill>
                <a:latin typeface="HK Grotesk Bold"/>
                <a:ea typeface="HK Grotesk Bold"/>
                <a:cs typeface="HK Grotesk Bold"/>
                <a:sym typeface="HK Grotesk Bold"/>
              </a:rPr>
              <a:t>Tujuan Audit Kepatuhan</a:t>
            </a:r>
          </a:p>
          <a:p>
            <a:pPr algn="just">
              <a:lnSpc>
                <a:spcPts val="2967"/>
              </a:lnSpc>
            </a:pPr>
            <a:r>
              <a:rPr lang="en-US" sz="2119">
                <a:solidFill>
                  <a:srgbClr val="6B4F1B"/>
                </a:solidFill>
                <a:latin typeface="HK Grotesk"/>
                <a:ea typeface="HK Grotesk"/>
                <a:cs typeface="HK Grotesk"/>
                <a:sym typeface="HK Grotesk"/>
              </a:rPr>
              <a:t>Tujuan utama dari pelaksanaan kepatuhan ini adalah untuk menentukan apakah suatu perusahaan menjalankan bisnis dengan cara yang tepat. Beberapa point tujuan yang lebih lengkap diantaranya:</a:t>
            </a:r>
          </a:p>
          <a:p>
            <a:pPr marL="457558" lvl="1" indent="-228779" algn="just">
              <a:lnSpc>
                <a:spcPts val="2967"/>
              </a:lnSpc>
              <a:buFont typeface="Arial"/>
              <a:buChar char="•"/>
            </a:pPr>
            <a:r>
              <a:rPr lang="en-US" sz="2119">
                <a:solidFill>
                  <a:srgbClr val="6B4F1B"/>
                </a:solidFill>
                <a:latin typeface="HK Grotesk"/>
                <a:ea typeface="HK Grotesk"/>
                <a:cs typeface="HK Grotesk"/>
                <a:sym typeface="HK Grotesk"/>
              </a:rPr>
              <a:t>Menilai sejauh mana entitas mematuhi hukum, peraturan, kebijakan, kontrak, dan ketentuan yang berlaku.</a:t>
            </a:r>
          </a:p>
          <a:p>
            <a:pPr marL="457558" lvl="1" indent="-228779" algn="just">
              <a:lnSpc>
                <a:spcPts val="2967"/>
              </a:lnSpc>
              <a:buFont typeface="Arial"/>
              <a:buChar char="•"/>
            </a:pPr>
            <a:r>
              <a:rPr lang="en-US" sz="2119">
                <a:solidFill>
                  <a:srgbClr val="6B4F1B"/>
                </a:solidFill>
                <a:latin typeface="HK Grotesk"/>
                <a:ea typeface="HK Grotesk"/>
                <a:cs typeface="HK Grotesk"/>
                <a:sym typeface="HK Grotesk"/>
              </a:rPr>
              <a:t>Memberikan rekomendasi perbaikan jika ditemukan ketidakpatuhan.</a:t>
            </a:r>
          </a:p>
          <a:p>
            <a:pPr marL="457558" lvl="1" indent="-228779" algn="just">
              <a:lnSpc>
                <a:spcPts val="2967"/>
              </a:lnSpc>
              <a:buFont typeface="Arial"/>
              <a:buChar char="•"/>
            </a:pPr>
            <a:r>
              <a:rPr lang="en-US" sz="2119">
                <a:solidFill>
                  <a:srgbClr val="6B4F1B"/>
                </a:solidFill>
                <a:latin typeface="HK Grotesk"/>
                <a:ea typeface="HK Grotesk"/>
                <a:cs typeface="HK Grotesk"/>
                <a:sym typeface="HK Grotesk"/>
              </a:rPr>
              <a:t>Menelaah dan Menguji Sistem Pengendalian Manajemen</a:t>
            </a:r>
          </a:p>
          <a:p>
            <a:pPr algn="just">
              <a:lnSpc>
                <a:spcPts val="2967"/>
              </a:lnSpc>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9EE"/>
        </a:solidFill>
        <a:effectLst/>
      </p:bgPr>
    </p:bg>
    <p:spTree>
      <p:nvGrpSpPr>
        <p:cNvPr id="1" name=""/>
        <p:cNvGrpSpPr/>
        <p:nvPr/>
      </p:nvGrpSpPr>
      <p:grpSpPr>
        <a:xfrm>
          <a:off x="0" y="0"/>
          <a:ext cx="0" cy="0"/>
          <a:chOff x="0" y="0"/>
          <a:chExt cx="0" cy="0"/>
        </a:xfrm>
      </p:grpSpPr>
      <p:sp>
        <p:nvSpPr>
          <p:cNvPr id="2" name="Freeform 2"/>
          <p:cNvSpPr/>
          <p:nvPr/>
        </p:nvSpPr>
        <p:spPr>
          <a:xfrm>
            <a:off x="13142621" y="2873343"/>
            <a:ext cx="10290759" cy="10783140"/>
          </a:xfrm>
          <a:custGeom>
            <a:avLst/>
            <a:gdLst/>
            <a:ahLst/>
            <a:cxnLst/>
            <a:rect l="l" t="t" r="r" b="b"/>
            <a:pathLst>
              <a:path w="10290759" h="10783140">
                <a:moveTo>
                  <a:pt x="0" y="0"/>
                </a:moveTo>
                <a:lnTo>
                  <a:pt x="10290758" y="0"/>
                </a:lnTo>
                <a:lnTo>
                  <a:pt x="10290758" y="10783139"/>
                </a:lnTo>
                <a:lnTo>
                  <a:pt x="0" y="10783139"/>
                </a:lnTo>
                <a:lnTo>
                  <a:pt x="0" y="0"/>
                </a:lnTo>
                <a:close/>
              </a:path>
            </a:pathLst>
          </a:custGeom>
          <a:blipFill>
            <a:blip r:embed="rId2">
              <a:alphaModFix amt="56000"/>
              <a:extLst>
                <a:ext uri="{96DAC541-7B7A-43D3-8B79-37D633B846F1}">
                  <asvg:svgBlip xmlns="" xmlns:asvg="http://schemas.microsoft.com/office/drawing/2016/SVG/main" r:embed="rId3"/>
                </a:ext>
              </a:extLst>
            </a:blip>
            <a:stretch>
              <a:fillRect/>
            </a:stretch>
          </a:blipFill>
        </p:spPr>
      </p:sp>
      <p:sp>
        <p:nvSpPr>
          <p:cNvPr id="3" name="Freeform 3"/>
          <p:cNvSpPr/>
          <p:nvPr/>
        </p:nvSpPr>
        <p:spPr>
          <a:xfrm rot="3494222">
            <a:off x="9731711" y="6240937"/>
            <a:ext cx="12186813" cy="12769914"/>
          </a:xfrm>
          <a:custGeom>
            <a:avLst/>
            <a:gdLst/>
            <a:ahLst/>
            <a:cxnLst/>
            <a:rect l="l" t="t" r="r" b="b"/>
            <a:pathLst>
              <a:path w="12186813" h="12769914">
                <a:moveTo>
                  <a:pt x="0" y="0"/>
                </a:moveTo>
                <a:lnTo>
                  <a:pt x="12186813" y="0"/>
                </a:lnTo>
                <a:lnTo>
                  <a:pt x="12186813" y="12769915"/>
                </a:lnTo>
                <a:lnTo>
                  <a:pt x="0" y="12769915"/>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4" name="Freeform 4"/>
          <p:cNvSpPr/>
          <p:nvPr/>
        </p:nvSpPr>
        <p:spPr>
          <a:xfrm rot="3494222">
            <a:off x="-248045" y="4304632"/>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4">
              <a:alphaModFix amt="19999"/>
              <a:extLst>
                <a:ext uri="{96DAC541-7B7A-43D3-8B79-37D633B846F1}">
                  <asvg:svgBlip xmlns="" xmlns:asvg="http://schemas.microsoft.com/office/drawing/2016/SVG/main" r:embed="rId5"/>
                </a:ext>
              </a:extLst>
            </a:blip>
            <a:stretch>
              <a:fillRect/>
            </a:stretch>
          </a:blipFill>
        </p:spPr>
      </p:sp>
      <p:sp>
        <p:nvSpPr>
          <p:cNvPr id="5" name="Freeform 5"/>
          <p:cNvSpPr/>
          <p:nvPr/>
        </p:nvSpPr>
        <p:spPr>
          <a:xfrm rot="-7501919">
            <a:off x="3661319" y="-7052293"/>
            <a:ext cx="12186813" cy="12769914"/>
          </a:xfrm>
          <a:custGeom>
            <a:avLst/>
            <a:gdLst/>
            <a:ahLst/>
            <a:cxnLst/>
            <a:rect l="l" t="t" r="r" b="b"/>
            <a:pathLst>
              <a:path w="12186813" h="12769914">
                <a:moveTo>
                  <a:pt x="0" y="0"/>
                </a:moveTo>
                <a:lnTo>
                  <a:pt x="12186814" y="0"/>
                </a:lnTo>
                <a:lnTo>
                  <a:pt x="12186814" y="12769915"/>
                </a:lnTo>
                <a:lnTo>
                  <a:pt x="0" y="12769915"/>
                </a:lnTo>
                <a:lnTo>
                  <a:pt x="0" y="0"/>
                </a:lnTo>
                <a:close/>
              </a:path>
            </a:pathLst>
          </a:custGeom>
          <a:blipFill>
            <a:blip r:embed="rId4">
              <a:alphaModFix amt="19999"/>
              <a:extLst>
                <a:ext uri="{96DAC541-7B7A-43D3-8B79-37D633B846F1}">
                  <asvg:svgBlip xmlns="" xmlns:asvg="http://schemas.microsoft.com/office/drawing/2016/SVG/main" r:embed="rId5"/>
                </a:ext>
              </a:extLst>
            </a:blip>
            <a:stretch>
              <a:fillRect/>
            </a:stretch>
          </a:blipFill>
        </p:spPr>
      </p:sp>
      <p:sp>
        <p:nvSpPr>
          <p:cNvPr id="6" name="Freeform 6"/>
          <p:cNvSpPr/>
          <p:nvPr/>
        </p:nvSpPr>
        <p:spPr>
          <a:xfrm rot="-8181564">
            <a:off x="1095401" y="-7052293"/>
            <a:ext cx="12186813" cy="12769914"/>
          </a:xfrm>
          <a:custGeom>
            <a:avLst/>
            <a:gdLst/>
            <a:ahLst/>
            <a:cxnLst/>
            <a:rect l="l" t="t" r="r" b="b"/>
            <a:pathLst>
              <a:path w="12186813" h="12769914">
                <a:moveTo>
                  <a:pt x="0" y="0"/>
                </a:moveTo>
                <a:lnTo>
                  <a:pt x="12186813" y="0"/>
                </a:lnTo>
                <a:lnTo>
                  <a:pt x="12186813" y="12769915"/>
                </a:lnTo>
                <a:lnTo>
                  <a:pt x="0" y="12769915"/>
                </a:lnTo>
                <a:lnTo>
                  <a:pt x="0" y="0"/>
                </a:lnTo>
                <a:close/>
              </a:path>
            </a:pathLst>
          </a:custGeom>
          <a:blipFill>
            <a:blip r:embed="rId4">
              <a:alphaModFix amt="19999"/>
              <a:extLst>
                <a:ext uri="{96DAC541-7B7A-43D3-8B79-37D633B846F1}">
                  <asvg:svgBlip xmlns="" xmlns:asvg="http://schemas.microsoft.com/office/drawing/2016/SVG/main" r:embed="rId5"/>
                </a:ext>
              </a:extLst>
            </a:blip>
            <a:stretch>
              <a:fillRect/>
            </a:stretch>
          </a:blipFill>
        </p:spPr>
      </p:sp>
      <p:sp>
        <p:nvSpPr>
          <p:cNvPr id="7" name="Freeform 7"/>
          <p:cNvSpPr/>
          <p:nvPr/>
        </p:nvSpPr>
        <p:spPr>
          <a:xfrm rot="3494222">
            <a:off x="1095401" y="6038925"/>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Freeform 8"/>
          <p:cNvSpPr/>
          <p:nvPr/>
        </p:nvSpPr>
        <p:spPr>
          <a:xfrm rot="-7501919">
            <a:off x="7384082" y="-7641350"/>
            <a:ext cx="12186813" cy="12769914"/>
          </a:xfrm>
          <a:custGeom>
            <a:avLst/>
            <a:gdLst/>
            <a:ahLst/>
            <a:cxnLst/>
            <a:rect l="l" t="t" r="r" b="b"/>
            <a:pathLst>
              <a:path w="12186813" h="12769914">
                <a:moveTo>
                  <a:pt x="0" y="0"/>
                </a:moveTo>
                <a:lnTo>
                  <a:pt x="12186813" y="0"/>
                </a:lnTo>
                <a:lnTo>
                  <a:pt x="12186813" y="12769915"/>
                </a:lnTo>
                <a:lnTo>
                  <a:pt x="0" y="1276991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a:off x="13244482" y="4048519"/>
            <a:ext cx="9757173" cy="10224023"/>
          </a:xfrm>
          <a:custGeom>
            <a:avLst/>
            <a:gdLst/>
            <a:ahLst/>
            <a:cxnLst/>
            <a:rect l="l" t="t" r="r" b="b"/>
            <a:pathLst>
              <a:path w="9757173" h="10224023">
                <a:moveTo>
                  <a:pt x="0" y="0"/>
                </a:moveTo>
                <a:lnTo>
                  <a:pt x="9757173" y="0"/>
                </a:lnTo>
                <a:lnTo>
                  <a:pt x="9757173" y="10224023"/>
                </a:lnTo>
                <a:lnTo>
                  <a:pt x="0" y="1022402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1" name="Freeform 11"/>
          <p:cNvSpPr/>
          <p:nvPr/>
        </p:nvSpPr>
        <p:spPr>
          <a:xfrm>
            <a:off x="-9689675" y="-4237266"/>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4">
              <a:alphaModFix amt="57000"/>
              <a:extLst>
                <a:ext uri="{96DAC541-7B7A-43D3-8B79-37D633B846F1}">
                  <asvg:svgBlip xmlns="" xmlns:asvg="http://schemas.microsoft.com/office/drawing/2016/SVG/main" r:embed="rId5"/>
                </a:ext>
              </a:extLst>
            </a:blip>
            <a:stretch>
              <a:fillRect/>
            </a:stretch>
          </a:blipFill>
        </p:spPr>
      </p:sp>
      <p:sp>
        <p:nvSpPr>
          <p:cNvPr id="12" name="Freeform 12"/>
          <p:cNvSpPr/>
          <p:nvPr/>
        </p:nvSpPr>
        <p:spPr>
          <a:xfrm>
            <a:off x="-9329571" y="-4095421"/>
            <a:ext cx="12186813" cy="12769914"/>
          </a:xfrm>
          <a:custGeom>
            <a:avLst/>
            <a:gdLst/>
            <a:ahLst/>
            <a:cxnLst/>
            <a:rect l="l" t="t" r="r" b="b"/>
            <a:pathLst>
              <a:path w="12186813" h="12769914">
                <a:moveTo>
                  <a:pt x="0" y="0"/>
                </a:moveTo>
                <a:lnTo>
                  <a:pt x="12186814" y="0"/>
                </a:lnTo>
                <a:lnTo>
                  <a:pt x="12186814" y="12769915"/>
                </a:lnTo>
                <a:lnTo>
                  <a:pt x="0" y="12769915"/>
                </a:lnTo>
                <a:lnTo>
                  <a:pt x="0" y="0"/>
                </a:lnTo>
                <a:close/>
              </a:path>
            </a:pathLst>
          </a:custGeom>
          <a:blipFill>
            <a:blip r:embed="rId4">
              <a:alphaModFix amt="57000"/>
              <a:extLst>
                <a:ext uri="{96DAC541-7B7A-43D3-8B79-37D633B846F1}">
                  <asvg:svgBlip xmlns="" xmlns:asvg="http://schemas.microsoft.com/office/drawing/2016/SVG/main" r:embed="rId5"/>
                </a:ext>
              </a:extLst>
            </a:blip>
            <a:stretch>
              <a:fillRect/>
            </a:stretch>
          </a:blipFill>
        </p:spPr>
      </p:sp>
      <p:sp>
        <p:nvSpPr>
          <p:cNvPr id="13" name="Freeform 13"/>
          <p:cNvSpPr/>
          <p:nvPr/>
        </p:nvSpPr>
        <p:spPr>
          <a:xfrm rot="1135170">
            <a:off x="-10121544" y="-3511614"/>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2">
              <a:alphaModFix amt="48000"/>
              <a:extLst>
                <a:ext uri="{96DAC541-7B7A-43D3-8B79-37D633B846F1}">
                  <asvg:svgBlip xmlns="" xmlns:asvg="http://schemas.microsoft.com/office/drawing/2016/SVG/main" r:embed="rId3"/>
                </a:ext>
              </a:extLst>
            </a:blip>
            <a:stretch>
              <a:fillRect/>
            </a:stretch>
          </a:blipFill>
        </p:spPr>
      </p:sp>
      <p:sp>
        <p:nvSpPr>
          <p:cNvPr id="17" name="TextBox 17"/>
          <p:cNvSpPr txBox="1"/>
          <p:nvPr/>
        </p:nvSpPr>
        <p:spPr>
          <a:xfrm>
            <a:off x="4684487" y="802310"/>
            <a:ext cx="8919025" cy="1396365"/>
          </a:xfrm>
          <a:prstGeom prst="rect">
            <a:avLst/>
          </a:prstGeom>
        </p:spPr>
        <p:txBody>
          <a:bodyPr lIns="0" tIns="0" rIns="0" bIns="0" rtlCol="0" anchor="t">
            <a:spAutoFit/>
          </a:bodyPr>
          <a:lstStyle/>
          <a:p>
            <a:pPr algn="ctr">
              <a:lnSpc>
                <a:spcPts val="5040"/>
              </a:lnSpc>
            </a:pPr>
            <a:r>
              <a:rPr lang="en-US" sz="4800">
                <a:solidFill>
                  <a:srgbClr val="6B4F1B"/>
                </a:solidFill>
                <a:latin typeface="Adventurous"/>
                <a:ea typeface="Adventurous"/>
                <a:cs typeface="Adventurous"/>
                <a:sym typeface="Adventurous"/>
              </a:rPr>
              <a:t>Dasar Hukum dan Standar Pelaksanaan Audit Kepatuhan</a:t>
            </a:r>
          </a:p>
        </p:txBody>
      </p:sp>
      <p:sp>
        <p:nvSpPr>
          <p:cNvPr id="18" name="TextBox 18"/>
          <p:cNvSpPr txBox="1"/>
          <p:nvPr/>
        </p:nvSpPr>
        <p:spPr>
          <a:xfrm>
            <a:off x="2682674" y="2825718"/>
            <a:ext cx="12453985" cy="5238505"/>
          </a:xfrm>
          <a:prstGeom prst="rect">
            <a:avLst/>
          </a:prstGeom>
        </p:spPr>
        <p:txBody>
          <a:bodyPr lIns="0" tIns="0" rIns="0" bIns="0" rtlCol="0" anchor="t">
            <a:spAutoFit/>
          </a:bodyPr>
          <a:lstStyle/>
          <a:p>
            <a:pPr algn="just">
              <a:lnSpc>
                <a:spcPts val="3359"/>
              </a:lnSpc>
            </a:pPr>
            <a:r>
              <a:rPr lang="en-US" sz="2400" b="1">
                <a:solidFill>
                  <a:srgbClr val="6B4F1B"/>
                </a:solidFill>
                <a:latin typeface="HK Grotesk Bold"/>
                <a:ea typeface="HK Grotesk Bold"/>
                <a:cs typeface="HK Grotesk Bold"/>
                <a:sym typeface="HK Grotesk Bold"/>
              </a:rPr>
              <a:t>Dasar Hukum</a:t>
            </a:r>
          </a:p>
          <a:p>
            <a:pPr algn="just">
              <a:lnSpc>
                <a:spcPts val="2967"/>
              </a:lnSpc>
            </a:pPr>
            <a:r>
              <a:rPr lang="en-US" sz="2119">
                <a:solidFill>
                  <a:srgbClr val="6B4F1B"/>
                </a:solidFill>
                <a:latin typeface="HK Grotesk"/>
                <a:ea typeface="HK Grotesk"/>
                <a:cs typeface="HK Grotesk"/>
                <a:sym typeface="HK Grotesk"/>
              </a:rPr>
              <a:t>Audit kepatuhan di Indonesia umumnya mengacu pada beberapa peraturan berikut:</a:t>
            </a:r>
          </a:p>
          <a:p>
            <a:pPr algn="just">
              <a:lnSpc>
                <a:spcPts val="2967"/>
              </a:lnSpc>
            </a:pPr>
            <a:r>
              <a:rPr lang="en-US" sz="2119">
                <a:solidFill>
                  <a:srgbClr val="6B4F1B"/>
                </a:solidFill>
                <a:latin typeface="HK Grotesk"/>
                <a:ea typeface="HK Grotesk"/>
                <a:cs typeface="HK Grotesk"/>
                <a:sym typeface="HK Grotesk"/>
              </a:rPr>
              <a:t>a. Undang-Undang Nomor 15 Tahun 2004</a:t>
            </a:r>
          </a:p>
          <a:p>
            <a:pPr algn="just">
              <a:lnSpc>
                <a:spcPts val="2967"/>
              </a:lnSpc>
            </a:pPr>
            <a:r>
              <a:rPr lang="en-US" sz="2119">
                <a:solidFill>
                  <a:srgbClr val="6B4F1B"/>
                </a:solidFill>
                <a:latin typeface="HK Grotesk"/>
                <a:ea typeface="HK Grotesk"/>
                <a:cs typeface="HK Grotesk"/>
                <a:sym typeface="HK Grotesk"/>
              </a:rPr>
              <a:t>Tentang Pemeriksaan Pengelolaan dan Tanggung Jawab Keuangan Negara. Mengatur kewenangan BPK dalam melakukan pemeriksaan, termasuk pemeriksaan kepatuhan.</a:t>
            </a:r>
          </a:p>
          <a:p>
            <a:pPr algn="just">
              <a:lnSpc>
                <a:spcPts val="2967"/>
              </a:lnSpc>
            </a:pPr>
            <a:r>
              <a:rPr lang="en-US" sz="2119">
                <a:solidFill>
                  <a:srgbClr val="6B4F1B"/>
                </a:solidFill>
                <a:latin typeface="HK Grotesk"/>
                <a:ea typeface="HK Grotesk"/>
                <a:cs typeface="HK Grotesk"/>
                <a:sym typeface="HK Grotesk"/>
              </a:rPr>
              <a:t>b. Undang-Undang Nomor 15 Tahun 2006</a:t>
            </a:r>
          </a:p>
          <a:p>
            <a:pPr algn="just">
              <a:lnSpc>
                <a:spcPts val="2967"/>
              </a:lnSpc>
            </a:pPr>
            <a:r>
              <a:rPr lang="en-US" sz="2119">
                <a:solidFill>
                  <a:srgbClr val="6B4F1B"/>
                </a:solidFill>
                <a:latin typeface="HK Grotesk"/>
                <a:ea typeface="HK Grotesk"/>
                <a:cs typeface="HK Grotesk"/>
                <a:sym typeface="HK Grotesk"/>
              </a:rPr>
              <a:t>Tentang Badan Pemeriksa Keuangan (BPK). Memberikan mandat pelaksanaan audit kepatuhan atas pengelolaan dan tanggung jawab keuangan negara.</a:t>
            </a:r>
          </a:p>
          <a:p>
            <a:pPr algn="just">
              <a:lnSpc>
                <a:spcPts val="2967"/>
              </a:lnSpc>
            </a:pPr>
            <a:r>
              <a:rPr lang="en-US" sz="2119">
                <a:solidFill>
                  <a:srgbClr val="6B4F1B"/>
                </a:solidFill>
                <a:latin typeface="HK Grotesk"/>
                <a:ea typeface="HK Grotesk"/>
                <a:cs typeface="HK Grotesk"/>
                <a:sym typeface="HK Grotesk"/>
              </a:rPr>
              <a:t>c. Peraturan BPK 1 Tahun 2017 Nomor →Tentang Standar Pemeriksaan Keuangan Negara (SPKN). SPKN jadi pedoman wajib dalam pelaksanaan audit keuangan, audit kinerja, dan audit kepatuhan</a:t>
            </a:r>
          </a:p>
          <a:p>
            <a:pPr algn="just">
              <a:lnSpc>
                <a:spcPts val="2967"/>
              </a:lnSpc>
            </a:pPr>
            <a:endParaRPr/>
          </a:p>
          <a:p>
            <a:pPr algn="just">
              <a:lnSpc>
                <a:spcPts val="2967"/>
              </a:lnSpc>
            </a:pPr>
            <a:endParaRPr/>
          </a:p>
          <a:p>
            <a:pPr algn="just">
              <a:lnSpc>
                <a:spcPts val="2967"/>
              </a:lnSpc>
            </a:pPr>
            <a:endParaRPr/>
          </a:p>
          <a:p>
            <a:pPr algn="just">
              <a:lnSpc>
                <a:spcPts val="2967"/>
              </a:lnSpc>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9EE"/>
        </a:solidFill>
        <a:effectLst/>
      </p:bgPr>
    </p:bg>
    <p:spTree>
      <p:nvGrpSpPr>
        <p:cNvPr id="1" name=""/>
        <p:cNvGrpSpPr/>
        <p:nvPr/>
      </p:nvGrpSpPr>
      <p:grpSpPr>
        <a:xfrm>
          <a:off x="0" y="0"/>
          <a:ext cx="0" cy="0"/>
          <a:chOff x="0" y="0"/>
          <a:chExt cx="0" cy="0"/>
        </a:xfrm>
      </p:grpSpPr>
      <p:sp>
        <p:nvSpPr>
          <p:cNvPr id="2" name="Freeform 2"/>
          <p:cNvSpPr/>
          <p:nvPr/>
        </p:nvSpPr>
        <p:spPr>
          <a:xfrm>
            <a:off x="13142621" y="2873343"/>
            <a:ext cx="10290759" cy="10783140"/>
          </a:xfrm>
          <a:custGeom>
            <a:avLst/>
            <a:gdLst/>
            <a:ahLst/>
            <a:cxnLst/>
            <a:rect l="l" t="t" r="r" b="b"/>
            <a:pathLst>
              <a:path w="10290759" h="10783140">
                <a:moveTo>
                  <a:pt x="0" y="0"/>
                </a:moveTo>
                <a:lnTo>
                  <a:pt x="10290758" y="0"/>
                </a:lnTo>
                <a:lnTo>
                  <a:pt x="10290758" y="10783139"/>
                </a:lnTo>
                <a:lnTo>
                  <a:pt x="0" y="10783139"/>
                </a:lnTo>
                <a:lnTo>
                  <a:pt x="0" y="0"/>
                </a:lnTo>
                <a:close/>
              </a:path>
            </a:pathLst>
          </a:custGeom>
          <a:blipFill>
            <a:blip r:embed="rId2">
              <a:alphaModFix amt="56000"/>
              <a:extLst>
                <a:ext uri="{96DAC541-7B7A-43D3-8B79-37D633B846F1}">
                  <asvg:svgBlip xmlns="" xmlns:asvg="http://schemas.microsoft.com/office/drawing/2016/SVG/main" r:embed="rId3"/>
                </a:ext>
              </a:extLst>
            </a:blip>
            <a:stretch>
              <a:fillRect/>
            </a:stretch>
          </a:blipFill>
        </p:spPr>
      </p:sp>
      <p:sp>
        <p:nvSpPr>
          <p:cNvPr id="3" name="Freeform 3"/>
          <p:cNvSpPr/>
          <p:nvPr/>
        </p:nvSpPr>
        <p:spPr>
          <a:xfrm rot="3494222">
            <a:off x="9731711" y="6240937"/>
            <a:ext cx="12186813" cy="12769914"/>
          </a:xfrm>
          <a:custGeom>
            <a:avLst/>
            <a:gdLst/>
            <a:ahLst/>
            <a:cxnLst/>
            <a:rect l="l" t="t" r="r" b="b"/>
            <a:pathLst>
              <a:path w="12186813" h="12769914">
                <a:moveTo>
                  <a:pt x="0" y="0"/>
                </a:moveTo>
                <a:lnTo>
                  <a:pt x="12186813" y="0"/>
                </a:lnTo>
                <a:lnTo>
                  <a:pt x="12186813" y="12769915"/>
                </a:lnTo>
                <a:lnTo>
                  <a:pt x="0" y="12769915"/>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4" name="Freeform 4"/>
          <p:cNvSpPr/>
          <p:nvPr/>
        </p:nvSpPr>
        <p:spPr>
          <a:xfrm rot="3494222">
            <a:off x="-248045" y="4304632"/>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4">
              <a:alphaModFix amt="19999"/>
              <a:extLst>
                <a:ext uri="{96DAC541-7B7A-43D3-8B79-37D633B846F1}">
                  <asvg:svgBlip xmlns="" xmlns:asvg="http://schemas.microsoft.com/office/drawing/2016/SVG/main" r:embed="rId5"/>
                </a:ext>
              </a:extLst>
            </a:blip>
            <a:stretch>
              <a:fillRect/>
            </a:stretch>
          </a:blipFill>
        </p:spPr>
      </p:sp>
      <p:sp>
        <p:nvSpPr>
          <p:cNvPr id="5" name="Freeform 5"/>
          <p:cNvSpPr/>
          <p:nvPr/>
        </p:nvSpPr>
        <p:spPr>
          <a:xfrm rot="-7501919">
            <a:off x="3661319" y="-7052293"/>
            <a:ext cx="12186813" cy="12769914"/>
          </a:xfrm>
          <a:custGeom>
            <a:avLst/>
            <a:gdLst/>
            <a:ahLst/>
            <a:cxnLst/>
            <a:rect l="l" t="t" r="r" b="b"/>
            <a:pathLst>
              <a:path w="12186813" h="12769914">
                <a:moveTo>
                  <a:pt x="0" y="0"/>
                </a:moveTo>
                <a:lnTo>
                  <a:pt x="12186814" y="0"/>
                </a:lnTo>
                <a:lnTo>
                  <a:pt x="12186814" y="12769915"/>
                </a:lnTo>
                <a:lnTo>
                  <a:pt x="0" y="12769915"/>
                </a:lnTo>
                <a:lnTo>
                  <a:pt x="0" y="0"/>
                </a:lnTo>
                <a:close/>
              </a:path>
            </a:pathLst>
          </a:custGeom>
          <a:blipFill>
            <a:blip r:embed="rId4">
              <a:alphaModFix amt="19999"/>
              <a:extLst>
                <a:ext uri="{96DAC541-7B7A-43D3-8B79-37D633B846F1}">
                  <asvg:svgBlip xmlns="" xmlns:asvg="http://schemas.microsoft.com/office/drawing/2016/SVG/main" r:embed="rId5"/>
                </a:ext>
              </a:extLst>
            </a:blip>
            <a:stretch>
              <a:fillRect/>
            </a:stretch>
          </a:blipFill>
        </p:spPr>
      </p:sp>
      <p:sp>
        <p:nvSpPr>
          <p:cNvPr id="6" name="Freeform 6"/>
          <p:cNvSpPr/>
          <p:nvPr/>
        </p:nvSpPr>
        <p:spPr>
          <a:xfrm rot="-8181564">
            <a:off x="1095401" y="-7052293"/>
            <a:ext cx="12186813" cy="12769914"/>
          </a:xfrm>
          <a:custGeom>
            <a:avLst/>
            <a:gdLst/>
            <a:ahLst/>
            <a:cxnLst/>
            <a:rect l="l" t="t" r="r" b="b"/>
            <a:pathLst>
              <a:path w="12186813" h="12769914">
                <a:moveTo>
                  <a:pt x="0" y="0"/>
                </a:moveTo>
                <a:lnTo>
                  <a:pt x="12186813" y="0"/>
                </a:lnTo>
                <a:lnTo>
                  <a:pt x="12186813" y="12769915"/>
                </a:lnTo>
                <a:lnTo>
                  <a:pt x="0" y="12769915"/>
                </a:lnTo>
                <a:lnTo>
                  <a:pt x="0" y="0"/>
                </a:lnTo>
                <a:close/>
              </a:path>
            </a:pathLst>
          </a:custGeom>
          <a:blipFill>
            <a:blip r:embed="rId4">
              <a:alphaModFix amt="19999"/>
              <a:extLst>
                <a:ext uri="{96DAC541-7B7A-43D3-8B79-37D633B846F1}">
                  <asvg:svgBlip xmlns="" xmlns:asvg="http://schemas.microsoft.com/office/drawing/2016/SVG/main" r:embed="rId5"/>
                </a:ext>
              </a:extLst>
            </a:blip>
            <a:stretch>
              <a:fillRect/>
            </a:stretch>
          </a:blipFill>
        </p:spPr>
      </p:sp>
      <p:sp>
        <p:nvSpPr>
          <p:cNvPr id="7" name="Freeform 7"/>
          <p:cNvSpPr/>
          <p:nvPr/>
        </p:nvSpPr>
        <p:spPr>
          <a:xfrm rot="3494222">
            <a:off x="1095401" y="6038925"/>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Freeform 8"/>
          <p:cNvSpPr/>
          <p:nvPr/>
        </p:nvSpPr>
        <p:spPr>
          <a:xfrm rot="-7501919">
            <a:off x="7384082" y="-7641350"/>
            <a:ext cx="12186813" cy="12769914"/>
          </a:xfrm>
          <a:custGeom>
            <a:avLst/>
            <a:gdLst/>
            <a:ahLst/>
            <a:cxnLst/>
            <a:rect l="l" t="t" r="r" b="b"/>
            <a:pathLst>
              <a:path w="12186813" h="12769914">
                <a:moveTo>
                  <a:pt x="0" y="0"/>
                </a:moveTo>
                <a:lnTo>
                  <a:pt x="12186813" y="0"/>
                </a:lnTo>
                <a:lnTo>
                  <a:pt x="12186813" y="12769915"/>
                </a:lnTo>
                <a:lnTo>
                  <a:pt x="0" y="1276991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a:off x="13244482" y="4048519"/>
            <a:ext cx="9757173" cy="10224023"/>
          </a:xfrm>
          <a:custGeom>
            <a:avLst/>
            <a:gdLst/>
            <a:ahLst/>
            <a:cxnLst/>
            <a:rect l="l" t="t" r="r" b="b"/>
            <a:pathLst>
              <a:path w="9757173" h="10224023">
                <a:moveTo>
                  <a:pt x="0" y="0"/>
                </a:moveTo>
                <a:lnTo>
                  <a:pt x="9757173" y="0"/>
                </a:lnTo>
                <a:lnTo>
                  <a:pt x="9757173" y="10224023"/>
                </a:lnTo>
                <a:lnTo>
                  <a:pt x="0" y="1022402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1" name="Freeform 11"/>
          <p:cNvSpPr/>
          <p:nvPr/>
        </p:nvSpPr>
        <p:spPr>
          <a:xfrm>
            <a:off x="-9689675" y="-4237266"/>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4">
              <a:alphaModFix amt="57000"/>
              <a:extLst>
                <a:ext uri="{96DAC541-7B7A-43D3-8B79-37D633B846F1}">
                  <asvg:svgBlip xmlns="" xmlns:asvg="http://schemas.microsoft.com/office/drawing/2016/SVG/main" r:embed="rId5"/>
                </a:ext>
              </a:extLst>
            </a:blip>
            <a:stretch>
              <a:fillRect/>
            </a:stretch>
          </a:blipFill>
        </p:spPr>
      </p:sp>
      <p:sp>
        <p:nvSpPr>
          <p:cNvPr id="12" name="Freeform 12"/>
          <p:cNvSpPr/>
          <p:nvPr/>
        </p:nvSpPr>
        <p:spPr>
          <a:xfrm>
            <a:off x="-9329571" y="-4095421"/>
            <a:ext cx="12186813" cy="12769914"/>
          </a:xfrm>
          <a:custGeom>
            <a:avLst/>
            <a:gdLst/>
            <a:ahLst/>
            <a:cxnLst/>
            <a:rect l="l" t="t" r="r" b="b"/>
            <a:pathLst>
              <a:path w="12186813" h="12769914">
                <a:moveTo>
                  <a:pt x="0" y="0"/>
                </a:moveTo>
                <a:lnTo>
                  <a:pt x="12186814" y="0"/>
                </a:lnTo>
                <a:lnTo>
                  <a:pt x="12186814" y="12769915"/>
                </a:lnTo>
                <a:lnTo>
                  <a:pt x="0" y="12769915"/>
                </a:lnTo>
                <a:lnTo>
                  <a:pt x="0" y="0"/>
                </a:lnTo>
                <a:close/>
              </a:path>
            </a:pathLst>
          </a:custGeom>
          <a:blipFill>
            <a:blip r:embed="rId4">
              <a:alphaModFix amt="57000"/>
              <a:extLst>
                <a:ext uri="{96DAC541-7B7A-43D3-8B79-37D633B846F1}">
                  <asvg:svgBlip xmlns="" xmlns:asvg="http://schemas.microsoft.com/office/drawing/2016/SVG/main" r:embed="rId5"/>
                </a:ext>
              </a:extLst>
            </a:blip>
            <a:stretch>
              <a:fillRect/>
            </a:stretch>
          </a:blipFill>
        </p:spPr>
      </p:sp>
      <p:sp>
        <p:nvSpPr>
          <p:cNvPr id="13" name="Freeform 13"/>
          <p:cNvSpPr/>
          <p:nvPr/>
        </p:nvSpPr>
        <p:spPr>
          <a:xfrm rot="1135170">
            <a:off x="-10121544" y="-3511614"/>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2">
              <a:alphaModFix amt="48000"/>
              <a:extLst>
                <a:ext uri="{96DAC541-7B7A-43D3-8B79-37D633B846F1}">
                  <asvg:svgBlip xmlns="" xmlns:asvg="http://schemas.microsoft.com/office/drawing/2016/SVG/main" r:embed="rId3"/>
                </a:ext>
              </a:extLst>
            </a:blip>
            <a:stretch>
              <a:fillRect/>
            </a:stretch>
          </a:blipFill>
        </p:spPr>
      </p:sp>
      <p:sp>
        <p:nvSpPr>
          <p:cNvPr id="17" name="TextBox 17"/>
          <p:cNvSpPr txBox="1"/>
          <p:nvPr/>
        </p:nvSpPr>
        <p:spPr>
          <a:xfrm>
            <a:off x="4684487" y="316230"/>
            <a:ext cx="8919025" cy="1396365"/>
          </a:xfrm>
          <a:prstGeom prst="rect">
            <a:avLst/>
          </a:prstGeom>
        </p:spPr>
        <p:txBody>
          <a:bodyPr lIns="0" tIns="0" rIns="0" bIns="0" rtlCol="0" anchor="t">
            <a:spAutoFit/>
          </a:bodyPr>
          <a:lstStyle/>
          <a:p>
            <a:pPr algn="ctr">
              <a:lnSpc>
                <a:spcPts val="5040"/>
              </a:lnSpc>
            </a:pPr>
            <a:r>
              <a:rPr lang="en-US" sz="4800">
                <a:solidFill>
                  <a:srgbClr val="6B4F1B"/>
                </a:solidFill>
                <a:latin typeface="Adventurous"/>
                <a:ea typeface="Adventurous"/>
                <a:cs typeface="Adventurous"/>
                <a:sym typeface="Adventurous"/>
              </a:rPr>
              <a:t>Dasar Hukum dan Standar Pelaksanaan Audit Kepatuhan</a:t>
            </a:r>
          </a:p>
        </p:txBody>
      </p:sp>
      <p:sp>
        <p:nvSpPr>
          <p:cNvPr id="18" name="TextBox 18"/>
          <p:cNvSpPr txBox="1"/>
          <p:nvPr/>
        </p:nvSpPr>
        <p:spPr>
          <a:xfrm>
            <a:off x="2857243" y="1935046"/>
            <a:ext cx="12453985" cy="7838830"/>
          </a:xfrm>
          <a:prstGeom prst="rect">
            <a:avLst/>
          </a:prstGeom>
        </p:spPr>
        <p:txBody>
          <a:bodyPr lIns="0" tIns="0" rIns="0" bIns="0" rtlCol="0" anchor="t">
            <a:spAutoFit/>
          </a:bodyPr>
          <a:lstStyle/>
          <a:p>
            <a:pPr algn="just">
              <a:lnSpc>
                <a:spcPts val="3359"/>
              </a:lnSpc>
            </a:pPr>
            <a:r>
              <a:rPr lang="en-US" sz="2400" b="1">
                <a:solidFill>
                  <a:srgbClr val="6B4F1B"/>
                </a:solidFill>
                <a:latin typeface="HK Grotesk Bold"/>
                <a:ea typeface="HK Grotesk Bold"/>
                <a:cs typeface="HK Grotesk Bold"/>
                <a:sym typeface="HK Grotesk Bold"/>
              </a:rPr>
              <a:t>Standar Pelaksanaan Audit Kepatuhan</a:t>
            </a:r>
          </a:p>
          <a:p>
            <a:pPr algn="just">
              <a:lnSpc>
                <a:spcPts val="2940"/>
              </a:lnSpc>
            </a:pPr>
            <a:r>
              <a:rPr lang="en-US" sz="2100">
                <a:solidFill>
                  <a:srgbClr val="6B4F1B"/>
                </a:solidFill>
                <a:latin typeface="HK Grotesk"/>
                <a:ea typeface="HK Grotesk"/>
                <a:cs typeface="HK Grotesk"/>
                <a:sym typeface="HK Grotesk"/>
              </a:rPr>
              <a:t>Audit kepatuhan wajib dilaksanakan mengikuti Standar Pemeriksaan Keuangan Negara (SPKN) yang meliputi:</a:t>
            </a:r>
          </a:p>
          <a:p>
            <a:pPr marL="453390" lvl="1" indent="-226695" algn="just">
              <a:lnSpc>
                <a:spcPts val="2940"/>
              </a:lnSpc>
              <a:buFont typeface="Arial"/>
              <a:buChar char="•"/>
            </a:pPr>
            <a:r>
              <a:rPr lang="en-US" sz="2100">
                <a:solidFill>
                  <a:srgbClr val="6B4F1B"/>
                </a:solidFill>
                <a:latin typeface="HK Grotesk"/>
                <a:ea typeface="HK Grotesk"/>
                <a:cs typeface="HK Grotesk"/>
                <a:sym typeface="HK Grotesk"/>
              </a:rPr>
              <a:t>Standar Umum</a:t>
            </a:r>
          </a:p>
          <a:p>
            <a:pPr algn="just">
              <a:lnSpc>
                <a:spcPts val="2940"/>
              </a:lnSpc>
            </a:pPr>
            <a:r>
              <a:rPr lang="en-US" sz="2100">
                <a:solidFill>
                  <a:srgbClr val="6B4F1B"/>
                </a:solidFill>
                <a:latin typeface="HK Grotesk"/>
                <a:ea typeface="HK Grotesk"/>
                <a:cs typeface="HK Grotesk"/>
                <a:sym typeface="HK Grotesk"/>
              </a:rPr>
              <a:t>Mengatur kompetensi auditor, integritas, objektivitas, dan independensi dalam pelaksanaan audit. </a:t>
            </a:r>
          </a:p>
          <a:p>
            <a:pPr marL="453390" lvl="1" indent="-226695" algn="just">
              <a:lnSpc>
                <a:spcPts val="2940"/>
              </a:lnSpc>
              <a:buFont typeface="Arial"/>
              <a:buChar char="•"/>
            </a:pPr>
            <a:r>
              <a:rPr lang="en-US" sz="2100">
                <a:solidFill>
                  <a:srgbClr val="6B4F1B"/>
                </a:solidFill>
                <a:latin typeface="HK Grotesk"/>
                <a:ea typeface="HK Grotesk"/>
                <a:cs typeface="HK Grotesk"/>
                <a:sym typeface="HK Grotesk"/>
              </a:rPr>
              <a:t>Standar Pelaksanaan Pemeriksaan</a:t>
            </a:r>
          </a:p>
          <a:p>
            <a:pPr algn="just">
              <a:lnSpc>
                <a:spcPts val="2940"/>
              </a:lnSpc>
            </a:pPr>
            <a:r>
              <a:rPr lang="en-US" sz="2100">
                <a:solidFill>
                  <a:srgbClr val="6B4F1B"/>
                </a:solidFill>
                <a:latin typeface="HK Grotesk"/>
                <a:ea typeface="HK Grotesk"/>
                <a:cs typeface="HK Grotesk"/>
                <a:sym typeface="HK Grotesk"/>
              </a:rPr>
              <a:t>Auditor harus melakukan perencanaan memadai, memperoleh bukti yang cukup. Dan menyusun dokumentasi pemeriksaan.</a:t>
            </a:r>
          </a:p>
          <a:p>
            <a:pPr marL="453390" lvl="1" indent="-226695" algn="just">
              <a:lnSpc>
                <a:spcPts val="2940"/>
              </a:lnSpc>
              <a:buFont typeface="Arial"/>
              <a:buChar char="•"/>
            </a:pPr>
            <a:r>
              <a:rPr lang="en-US" sz="2100">
                <a:solidFill>
                  <a:srgbClr val="6B4F1B"/>
                </a:solidFill>
                <a:latin typeface="HK Grotesk"/>
                <a:ea typeface="HK Grotesk"/>
                <a:cs typeface="HK Grotesk"/>
                <a:sym typeface="HK Grotesk"/>
              </a:rPr>
              <a:t>Standar Pelaporan Pemeriksaan</a:t>
            </a:r>
          </a:p>
          <a:p>
            <a:pPr algn="just">
              <a:lnSpc>
                <a:spcPts val="2940"/>
              </a:lnSpc>
            </a:pPr>
            <a:r>
              <a:rPr lang="en-US" sz="2100">
                <a:solidFill>
                  <a:srgbClr val="6B4F1B"/>
                </a:solidFill>
                <a:latin typeface="HK Grotesk"/>
                <a:ea typeface="HK Grotesk"/>
                <a:cs typeface="HK Grotesk"/>
                <a:sym typeface="HK Grotesk"/>
              </a:rPr>
              <a:t>Auditor wajib menyusun laporan hasil pemeriksaan yang berisi:</a:t>
            </a:r>
          </a:p>
          <a:p>
            <a:pPr marL="453390" lvl="1" indent="-226695" algn="just">
              <a:lnSpc>
                <a:spcPts val="2940"/>
              </a:lnSpc>
              <a:buAutoNum type="arabicPeriod"/>
            </a:pPr>
            <a:r>
              <a:rPr lang="en-US" sz="2100">
                <a:solidFill>
                  <a:srgbClr val="6B4F1B"/>
                </a:solidFill>
                <a:latin typeface="HK Grotesk"/>
                <a:ea typeface="HK Grotesk"/>
                <a:cs typeface="HK Grotesk"/>
                <a:sym typeface="HK Grotesk"/>
              </a:rPr>
              <a:t>Temuan ketidakpatuhan</a:t>
            </a:r>
          </a:p>
          <a:p>
            <a:pPr marL="453390" lvl="1" indent="-226695" algn="just">
              <a:lnSpc>
                <a:spcPts val="2940"/>
              </a:lnSpc>
              <a:buAutoNum type="arabicPeriod"/>
            </a:pPr>
            <a:r>
              <a:rPr lang="en-US" sz="2100">
                <a:solidFill>
                  <a:srgbClr val="6B4F1B"/>
                </a:solidFill>
                <a:latin typeface="HK Grotesk"/>
                <a:ea typeface="HK Grotesk"/>
                <a:cs typeface="HK Grotesk"/>
                <a:sym typeface="HK Grotesk"/>
              </a:rPr>
              <a:t>Kondisi dan akibat</a:t>
            </a:r>
          </a:p>
          <a:p>
            <a:pPr marL="453390" lvl="1" indent="-226695" algn="just">
              <a:lnSpc>
                <a:spcPts val="2940"/>
              </a:lnSpc>
              <a:buAutoNum type="arabicPeriod"/>
            </a:pPr>
            <a:r>
              <a:rPr lang="en-US" sz="2100">
                <a:solidFill>
                  <a:srgbClr val="6B4F1B"/>
                </a:solidFill>
                <a:latin typeface="HK Grotesk"/>
                <a:ea typeface="HK Grotesk"/>
                <a:cs typeface="HK Grotesk"/>
                <a:sym typeface="HK Grotesk"/>
              </a:rPr>
              <a:t>Kriteria yang dilanggar</a:t>
            </a:r>
          </a:p>
          <a:p>
            <a:pPr marL="453390" lvl="1" indent="-226695" algn="just">
              <a:lnSpc>
                <a:spcPts val="2940"/>
              </a:lnSpc>
              <a:buAutoNum type="arabicPeriod"/>
            </a:pPr>
            <a:r>
              <a:rPr lang="en-US" sz="2100">
                <a:solidFill>
                  <a:srgbClr val="6B4F1B"/>
                </a:solidFill>
                <a:latin typeface="HK Grotesk"/>
                <a:ea typeface="HK Grotesk"/>
                <a:cs typeface="HK Grotesk"/>
                <a:sym typeface="HK Grotesk"/>
              </a:rPr>
              <a:t> Penyebab</a:t>
            </a:r>
          </a:p>
          <a:p>
            <a:pPr marL="453390" lvl="1" indent="-226695" algn="just">
              <a:lnSpc>
                <a:spcPts val="2940"/>
              </a:lnSpc>
              <a:buAutoNum type="arabicPeriod"/>
            </a:pPr>
            <a:r>
              <a:rPr lang="en-US" sz="2100">
                <a:solidFill>
                  <a:srgbClr val="6B4F1B"/>
                </a:solidFill>
                <a:latin typeface="HK Grotesk"/>
                <a:ea typeface="HK Grotesk"/>
                <a:cs typeface="HK Grotesk"/>
                <a:sym typeface="HK Grotesk"/>
              </a:rPr>
              <a:t>Rekomendasi perbaikan</a:t>
            </a:r>
          </a:p>
          <a:p>
            <a:pPr marL="453390" lvl="1" indent="-226695" algn="just">
              <a:lnSpc>
                <a:spcPts val="2940"/>
              </a:lnSpc>
              <a:buFont typeface="Arial"/>
              <a:buChar char="•"/>
            </a:pPr>
            <a:r>
              <a:rPr lang="en-US" sz="2100">
                <a:solidFill>
                  <a:srgbClr val="6B4F1B"/>
                </a:solidFill>
                <a:latin typeface="HK Grotesk"/>
                <a:ea typeface="HK Grotesk"/>
                <a:cs typeface="HK Grotesk"/>
                <a:sym typeface="HK Grotesk"/>
              </a:rPr>
              <a:t>Kaidah SPKN (Peraturan BPK No. 1 Tahun 2017 Pasal 9-13)</a:t>
            </a:r>
          </a:p>
          <a:p>
            <a:pPr algn="just">
              <a:lnSpc>
                <a:spcPts val="2940"/>
              </a:lnSpc>
            </a:pPr>
            <a:r>
              <a:rPr lang="en-US" sz="2100">
                <a:solidFill>
                  <a:srgbClr val="6B4F1B"/>
                </a:solidFill>
                <a:latin typeface="HK Grotesk"/>
                <a:ea typeface="HK Grotesk"/>
                <a:cs typeface="HK Grotesk"/>
                <a:sym typeface="HK Grotesk"/>
              </a:rPr>
              <a:t>Menyatakan bahwa audit kepatuhan dilakukan untuk menilai apakah entitas telah mematuhi ketentuan peraturan perundang-undangan dan ketentuan lain yang berlaku.</a:t>
            </a:r>
          </a:p>
          <a:p>
            <a:pPr algn="just">
              <a:lnSpc>
                <a:spcPts val="2940"/>
              </a:lnSpc>
            </a:pPr>
            <a:endParaRPr/>
          </a:p>
          <a:p>
            <a:pPr algn="just">
              <a:lnSpc>
                <a:spcPts val="2967"/>
              </a:lnSpc>
            </a:pPr>
            <a:endParaRPr/>
          </a:p>
          <a:p>
            <a:pPr algn="just">
              <a:lnSpc>
                <a:spcPts val="2967"/>
              </a:lnSpc>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9EE"/>
        </a:solidFill>
        <a:effectLst/>
      </p:bgPr>
    </p:bg>
    <p:spTree>
      <p:nvGrpSpPr>
        <p:cNvPr id="1" name=""/>
        <p:cNvGrpSpPr/>
        <p:nvPr/>
      </p:nvGrpSpPr>
      <p:grpSpPr>
        <a:xfrm>
          <a:off x="0" y="0"/>
          <a:ext cx="0" cy="0"/>
          <a:chOff x="0" y="0"/>
          <a:chExt cx="0" cy="0"/>
        </a:xfrm>
      </p:grpSpPr>
      <p:sp>
        <p:nvSpPr>
          <p:cNvPr id="2" name="Freeform 2"/>
          <p:cNvSpPr/>
          <p:nvPr/>
        </p:nvSpPr>
        <p:spPr>
          <a:xfrm>
            <a:off x="13142621" y="2873343"/>
            <a:ext cx="10290759" cy="10783140"/>
          </a:xfrm>
          <a:custGeom>
            <a:avLst/>
            <a:gdLst/>
            <a:ahLst/>
            <a:cxnLst/>
            <a:rect l="l" t="t" r="r" b="b"/>
            <a:pathLst>
              <a:path w="10290759" h="10783140">
                <a:moveTo>
                  <a:pt x="0" y="0"/>
                </a:moveTo>
                <a:lnTo>
                  <a:pt x="10290758" y="0"/>
                </a:lnTo>
                <a:lnTo>
                  <a:pt x="10290758" y="10783139"/>
                </a:lnTo>
                <a:lnTo>
                  <a:pt x="0" y="10783139"/>
                </a:lnTo>
                <a:lnTo>
                  <a:pt x="0" y="0"/>
                </a:lnTo>
                <a:close/>
              </a:path>
            </a:pathLst>
          </a:custGeom>
          <a:blipFill>
            <a:blip r:embed="rId2">
              <a:alphaModFix amt="56000"/>
              <a:extLst>
                <a:ext uri="{96DAC541-7B7A-43D3-8B79-37D633B846F1}">
                  <asvg:svgBlip xmlns="" xmlns:asvg="http://schemas.microsoft.com/office/drawing/2016/SVG/main" r:embed="rId3"/>
                </a:ext>
              </a:extLst>
            </a:blip>
            <a:stretch>
              <a:fillRect/>
            </a:stretch>
          </a:blipFill>
        </p:spPr>
      </p:sp>
      <p:sp>
        <p:nvSpPr>
          <p:cNvPr id="3" name="Freeform 3"/>
          <p:cNvSpPr/>
          <p:nvPr/>
        </p:nvSpPr>
        <p:spPr>
          <a:xfrm rot="3494222">
            <a:off x="9731711" y="6240937"/>
            <a:ext cx="12186813" cy="12769914"/>
          </a:xfrm>
          <a:custGeom>
            <a:avLst/>
            <a:gdLst/>
            <a:ahLst/>
            <a:cxnLst/>
            <a:rect l="l" t="t" r="r" b="b"/>
            <a:pathLst>
              <a:path w="12186813" h="12769914">
                <a:moveTo>
                  <a:pt x="0" y="0"/>
                </a:moveTo>
                <a:lnTo>
                  <a:pt x="12186813" y="0"/>
                </a:lnTo>
                <a:lnTo>
                  <a:pt x="12186813" y="12769915"/>
                </a:lnTo>
                <a:lnTo>
                  <a:pt x="0" y="12769915"/>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4" name="Freeform 4"/>
          <p:cNvSpPr/>
          <p:nvPr/>
        </p:nvSpPr>
        <p:spPr>
          <a:xfrm rot="3494222">
            <a:off x="-248045" y="4304632"/>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4">
              <a:alphaModFix amt="19999"/>
              <a:extLst>
                <a:ext uri="{96DAC541-7B7A-43D3-8B79-37D633B846F1}">
                  <asvg:svgBlip xmlns="" xmlns:asvg="http://schemas.microsoft.com/office/drawing/2016/SVG/main" r:embed="rId5"/>
                </a:ext>
              </a:extLst>
            </a:blip>
            <a:stretch>
              <a:fillRect/>
            </a:stretch>
          </a:blipFill>
        </p:spPr>
      </p:sp>
      <p:sp>
        <p:nvSpPr>
          <p:cNvPr id="5" name="Freeform 5"/>
          <p:cNvSpPr/>
          <p:nvPr/>
        </p:nvSpPr>
        <p:spPr>
          <a:xfrm rot="-7501919">
            <a:off x="3661319" y="-7052293"/>
            <a:ext cx="12186813" cy="12769914"/>
          </a:xfrm>
          <a:custGeom>
            <a:avLst/>
            <a:gdLst/>
            <a:ahLst/>
            <a:cxnLst/>
            <a:rect l="l" t="t" r="r" b="b"/>
            <a:pathLst>
              <a:path w="12186813" h="12769914">
                <a:moveTo>
                  <a:pt x="0" y="0"/>
                </a:moveTo>
                <a:lnTo>
                  <a:pt x="12186814" y="0"/>
                </a:lnTo>
                <a:lnTo>
                  <a:pt x="12186814" y="12769915"/>
                </a:lnTo>
                <a:lnTo>
                  <a:pt x="0" y="12769915"/>
                </a:lnTo>
                <a:lnTo>
                  <a:pt x="0" y="0"/>
                </a:lnTo>
                <a:close/>
              </a:path>
            </a:pathLst>
          </a:custGeom>
          <a:blipFill>
            <a:blip r:embed="rId4">
              <a:alphaModFix amt="19999"/>
              <a:extLst>
                <a:ext uri="{96DAC541-7B7A-43D3-8B79-37D633B846F1}">
                  <asvg:svgBlip xmlns="" xmlns:asvg="http://schemas.microsoft.com/office/drawing/2016/SVG/main" r:embed="rId5"/>
                </a:ext>
              </a:extLst>
            </a:blip>
            <a:stretch>
              <a:fillRect/>
            </a:stretch>
          </a:blipFill>
        </p:spPr>
      </p:sp>
      <p:sp>
        <p:nvSpPr>
          <p:cNvPr id="6" name="Freeform 6"/>
          <p:cNvSpPr/>
          <p:nvPr/>
        </p:nvSpPr>
        <p:spPr>
          <a:xfrm rot="-8181564">
            <a:off x="1095401" y="-7052293"/>
            <a:ext cx="12186813" cy="12769914"/>
          </a:xfrm>
          <a:custGeom>
            <a:avLst/>
            <a:gdLst/>
            <a:ahLst/>
            <a:cxnLst/>
            <a:rect l="l" t="t" r="r" b="b"/>
            <a:pathLst>
              <a:path w="12186813" h="12769914">
                <a:moveTo>
                  <a:pt x="0" y="0"/>
                </a:moveTo>
                <a:lnTo>
                  <a:pt x="12186813" y="0"/>
                </a:lnTo>
                <a:lnTo>
                  <a:pt x="12186813" y="12769915"/>
                </a:lnTo>
                <a:lnTo>
                  <a:pt x="0" y="12769915"/>
                </a:lnTo>
                <a:lnTo>
                  <a:pt x="0" y="0"/>
                </a:lnTo>
                <a:close/>
              </a:path>
            </a:pathLst>
          </a:custGeom>
          <a:blipFill>
            <a:blip r:embed="rId4">
              <a:alphaModFix amt="19999"/>
              <a:extLst>
                <a:ext uri="{96DAC541-7B7A-43D3-8B79-37D633B846F1}">
                  <asvg:svgBlip xmlns="" xmlns:asvg="http://schemas.microsoft.com/office/drawing/2016/SVG/main" r:embed="rId5"/>
                </a:ext>
              </a:extLst>
            </a:blip>
            <a:stretch>
              <a:fillRect/>
            </a:stretch>
          </a:blipFill>
        </p:spPr>
      </p:sp>
      <p:sp>
        <p:nvSpPr>
          <p:cNvPr id="7" name="Freeform 7"/>
          <p:cNvSpPr/>
          <p:nvPr/>
        </p:nvSpPr>
        <p:spPr>
          <a:xfrm rot="3494222">
            <a:off x="1095401" y="6038925"/>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Freeform 8"/>
          <p:cNvSpPr/>
          <p:nvPr/>
        </p:nvSpPr>
        <p:spPr>
          <a:xfrm rot="-7501919">
            <a:off x="7384082" y="-7641350"/>
            <a:ext cx="12186813" cy="12769914"/>
          </a:xfrm>
          <a:custGeom>
            <a:avLst/>
            <a:gdLst/>
            <a:ahLst/>
            <a:cxnLst/>
            <a:rect l="l" t="t" r="r" b="b"/>
            <a:pathLst>
              <a:path w="12186813" h="12769914">
                <a:moveTo>
                  <a:pt x="0" y="0"/>
                </a:moveTo>
                <a:lnTo>
                  <a:pt x="12186813" y="0"/>
                </a:lnTo>
                <a:lnTo>
                  <a:pt x="12186813" y="12769915"/>
                </a:lnTo>
                <a:lnTo>
                  <a:pt x="0" y="1276991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a:off x="13244482" y="4048519"/>
            <a:ext cx="9757173" cy="10224023"/>
          </a:xfrm>
          <a:custGeom>
            <a:avLst/>
            <a:gdLst/>
            <a:ahLst/>
            <a:cxnLst/>
            <a:rect l="l" t="t" r="r" b="b"/>
            <a:pathLst>
              <a:path w="9757173" h="10224023">
                <a:moveTo>
                  <a:pt x="0" y="0"/>
                </a:moveTo>
                <a:lnTo>
                  <a:pt x="9757173" y="0"/>
                </a:lnTo>
                <a:lnTo>
                  <a:pt x="9757173" y="10224023"/>
                </a:lnTo>
                <a:lnTo>
                  <a:pt x="0" y="1022402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1" name="Freeform 11"/>
          <p:cNvSpPr/>
          <p:nvPr/>
        </p:nvSpPr>
        <p:spPr>
          <a:xfrm>
            <a:off x="-9689675" y="-4237266"/>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4">
              <a:alphaModFix amt="57000"/>
              <a:extLst>
                <a:ext uri="{96DAC541-7B7A-43D3-8B79-37D633B846F1}">
                  <asvg:svgBlip xmlns="" xmlns:asvg="http://schemas.microsoft.com/office/drawing/2016/SVG/main" r:embed="rId5"/>
                </a:ext>
              </a:extLst>
            </a:blip>
            <a:stretch>
              <a:fillRect/>
            </a:stretch>
          </a:blipFill>
        </p:spPr>
      </p:sp>
      <p:sp>
        <p:nvSpPr>
          <p:cNvPr id="12" name="Freeform 12"/>
          <p:cNvSpPr/>
          <p:nvPr/>
        </p:nvSpPr>
        <p:spPr>
          <a:xfrm>
            <a:off x="-9329571" y="-4095421"/>
            <a:ext cx="12186813" cy="12769914"/>
          </a:xfrm>
          <a:custGeom>
            <a:avLst/>
            <a:gdLst/>
            <a:ahLst/>
            <a:cxnLst/>
            <a:rect l="l" t="t" r="r" b="b"/>
            <a:pathLst>
              <a:path w="12186813" h="12769914">
                <a:moveTo>
                  <a:pt x="0" y="0"/>
                </a:moveTo>
                <a:lnTo>
                  <a:pt x="12186814" y="0"/>
                </a:lnTo>
                <a:lnTo>
                  <a:pt x="12186814" y="12769915"/>
                </a:lnTo>
                <a:lnTo>
                  <a:pt x="0" y="12769915"/>
                </a:lnTo>
                <a:lnTo>
                  <a:pt x="0" y="0"/>
                </a:lnTo>
                <a:close/>
              </a:path>
            </a:pathLst>
          </a:custGeom>
          <a:blipFill>
            <a:blip r:embed="rId4">
              <a:alphaModFix amt="57000"/>
              <a:extLst>
                <a:ext uri="{96DAC541-7B7A-43D3-8B79-37D633B846F1}">
                  <asvg:svgBlip xmlns="" xmlns:asvg="http://schemas.microsoft.com/office/drawing/2016/SVG/main" r:embed="rId5"/>
                </a:ext>
              </a:extLst>
            </a:blip>
            <a:stretch>
              <a:fillRect/>
            </a:stretch>
          </a:blipFill>
        </p:spPr>
      </p:sp>
      <p:sp>
        <p:nvSpPr>
          <p:cNvPr id="13" name="Freeform 13"/>
          <p:cNvSpPr/>
          <p:nvPr/>
        </p:nvSpPr>
        <p:spPr>
          <a:xfrm rot="1135170">
            <a:off x="-10121544" y="-3511614"/>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2">
              <a:alphaModFix amt="48000"/>
              <a:extLst>
                <a:ext uri="{96DAC541-7B7A-43D3-8B79-37D633B846F1}">
                  <asvg:svgBlip xmlns="" xmlns:asvg="http://schemas.microsoft.com/office/drawing/2016/SVG/main" r:embed="rId3"/>
                </a:ext>
              </a:extLst>
            </a:blip>
            <a:stretch>
              <a:fillRect/>
            </a:stretch>
          </a:blipFill>
        </p:spPr>
      </p:sp>
      <p:sp>
        <p:nvSpPr>
          <p:cNvPr id="17" name="TextBox 17"/>
          <p:cNvSpPr txBox="1"/>
          <p:nvPr/>
        </p:nvSpPr>
        <p:spPr>
          <a:xfrm>
            <a:off x="4684487" y="316230"/>
            <a:ext cx="8919025" cy="758190"/>
          </a:xfrm>
          <a:prstGeom prst="rect">
            <a:avLst/>
          </a:prstGeom>
        </p:spPr>
        <p:txBody>
          <a:bodyPr lIns="0" tIns="0" rIns="0" bIns="0" rtlCol="0" anchor="t">
            <a:spAutoFit/>
          </a:bodyPr>
          <a:lstStyle/>
          <a:p>
            <a:pPr algn="ctr">
              <a:lnSpc>
                <a:spcPts val="5040"/>
              </a:lnSpc>
            </a:pPr>
            <a:r>
              <a:rPr lang="en-US" sz="4800">
                <a:solidFill>
                  <a:srgbClr val="6B4F1B"/>
                </a:solidFill>
                <a:latin typeface="Adventurous"/>
                <a:ea typeface="Adventurous"/>
                <a:cs typeface="Adventurous"/>
                <a:sym typeface="Adventurous"/>
              </a:rPr>
              <a:t>Prosedur Audit Kepatuhan</a:t>
            </a:r>
          </a:p>
        </p:txBody>
      </p:sp>
      <p:sp>
        <p:nvSpPr>
          <p:cNvPr id="18" name="TextBox 18"/>
          <p:cNvSpPr txBox="1"/>
          <p:nvPr/>
        </p:nvSpPr>
        <p:spPr>
          <a:xfrm>
            <a:off x="2606770" y="1288298"/>
            <a:ext cx="13074459" cy="8787765"/>
          </a:xfrm>
          <a:prstGeom prst="rect">
            <a:avLst/>
          </a:prstGeom>
        </p:spPr>
        <p:txBody>
          <a:bodyPr lIns="0" tIns="0" rIns="0" bIns="0" rtlCol="0" anchor="t">
            <a:spAutoFit/>
          </a:bodyPr>
          <a:lstStyle/>
          <a:p>
            <a:pPr algn="just">
              <a:lnSpc>
                <a:spcPts val="3359"/>
              </a:lnSpc>
            </a:pPr>
            <a:r>
              <a:rPr lang="en-US" sz="2400" b="1">
                <a:solidFill>
                  <a:srgbClr val="6B4F1B"/>
                </a:solidFill>
                <a:latin typeface="HK Grotesk Bold"/>
                <a:ea typeface="HK Grotesk Bold"/>
                <a:cs typeface="HK Grotesk Bold"/>
                <a:sym typeface="HK Grotesk Bold"/>
              </a:rPr>
              <a:t>Perencanaan audit.</a:t>
            </a:r>
          </a:p>
          <a:p>
            <a:pPr algn="just">
              <a:lnSpc>
                <a:spcPts val="3359"/>
              </a:lnSpc>
            </a:pPr>
            <a:r>
              <a:rPr lang="en-US" sz="2400">
                <a:solidFill>
                  <a:srgbClr val="6B4F1B"/>
                </a:solidFill>
                <a:latin typeface="HK Grotesk"/>
                <a:ea typeface="HK Grotesk"/>
                <a:cs typeface="HK Grotesk"/>
                <a:sym typeface="HK Grotesk"/>
              </a:rPr>
              <a:t>Tahap awal di mana auditor menentukan ruang lingkup, tujuan, dan sumber daya audit kepatuhan.</a:t>
            </a:r>
          </a:p>
          <a:p>
            <a:pPr algn="just">
              <a:lnSpc>
                <a:spcPts val="3359"/>
              </a:lnSpc>
            </a:pPr>
            <a:r>
              <a:rPr lang="en-US" sz="2400">
                <a:solidFill>
                  <a:srgbClr val="6B4F1B"/>
                </a:solidFill>
                <a:latin typeface="HK Grotesk"/>
                <a:ea typeface="HK Grotesk"/>
                <a:cs typeface="HK Grotesk"/>
                <a:sym typeface="HK Grotesk"/>
              </a:rPr>
              <a:t>a. Menelaah dokumen peraturan, kontrak, SOP, atau ketentuan yang menjadi dasar kepatuhan.</a:t>
            </a:r>
          </a:p>
          <a:p>
            <a:pPr algn="just">
              <a:lnSpc>
                <a:spcPts val="3359"/>
              </a:lnSpc>
            </a:pPr>
            <a:r>
              <a:rPr lang="en-US" sz="2400">
                <a:solidFill>
                  <a:srgbClr val="6B4F1B"/>
                </a:solidFill>
                <a:latin typeface="HK Grotesk"/>
                <a:ea typeface="HK Grotesk"/>
                <a:cs typeface="HK Grotesk"/>
                <a:sym typeface="HK Grotesk"/>
              </a:rPr>
              <a:t>b. Menyusun program audit.</a:t>
            </a:r>
          </a:p>
          <a:p>
            <a:pPr algn="just">
              <a:lnSpc>
                <a:spcPts val="3359"/>
              </a:lnSpc>
            </a:pPr>
            <a:r>
              <a:rPr lang="en-US" sz="2400">
                <a:solidFill>
                  <a:srgbClr val="6B4F1B"/>
                </a:solidFill>
                <a:latin typeface="HK Grotesk"/>
                <a:ea typeface="HK Grotesk"/>
                <a:cs typeface="HK Grotesk"/>
                <a:sym typeface="HK Grotesk"/>
              </a:rPr>
              <a:t>c. Menentukan area risiko tinggi ketidakpatuhan.</a:t>
            </a:r>
          </a:p>
          <a:p>
            <a:pPr algn="just">
              <a:lnSpc>
                <a:spcPts val="3359"/>
              </a:lnSpc>
            </a:pPr>
            <a:r>
              <a:rPr lang="en-US" sz="2400">
                <a:solidFill>
                  <a:srgbClr val="6B4F1B"/>
                </a:solidFill>
                <a:latin typeface="HK Grotesk"/>
                <a:ea typeface="HK Grotesk"/>
                <a:cs typeface="HK Grotesk"/>
                <a:sym typeface="HK Grotesk"/>
              </a:rPr>
              <a:t>d. Menyusun jadwal kerja dan tim auditor</a:t>
            </a:r>
          </a:p>
          <a:p>
            <a:pPr algn="just">
              <a:lnSpc>
                <a:spcPts val="3359"/>
              </a:lnSpc>
            </a:pPr>
            <a:r>
              <a:rPr lang="en-US" sz="2400" b="1">
                <a:solidFill>
                  <a:srgbClr val="6B4F1B"/>
                </a:solidFill>
                <a:latin typeface="HK Grotesk Bold"/>
                <a:ea typeface="HK Grotesk Bold"/>
                <a:cs typeface="HK Grotesk Bold"/>
                <a:sym typeface="HK Grotesk Bold"/>
              </a:rPr>
              <a:t>Penelahan dan Pengujian atas Sistem dan Pengendalian Manajemen</a:t>
            </a:r>
          </a:p>
          <a:p>
            <a:pPr algn="just">
              <a:lnSpc>
                <a:spcPts val="3359"/>
              </a:lnSpc>
            </a:pPr>
            <a:r>
              <a:rPr lang="en-US" sz="2400">
                <a:solidFill>
                  <a:srgbClr val="6B4F1B"/>
                </a:solidFill>
                <a:latin typeface="HK Grotesk"/>
                <a:ea typeface="HK Grotesk"/>
                <a:cs typeface="HK Grotesk"/>
                <a:sym typeface="HK Grotesk"/>
              </a:rPr>
              <a:t>Pada tahap ini auditor melakukan penelahaan dan pengujian terhadap pengendalian manajemen yang diaudit, dengan tujuan untuk melihat efektifitas pengendalian manajemen dalam mendukung pencapaian tujuan perusahaan. Dari hasil pengujian ini, audior dapat lebih memahami pengendalian yang berlaku pada objek yang diaudit sehingga dapat lebih mudah diketahui potensi-potensi terjadinya kelemahan pada objek aktivitas yang dilakukan.</a:t>
            </a:r>
          </a:p>
          <a:p>
            <a:pPr algn="just">
              <a:lnSpc>
                <a:spcPts val="3359"/>
              </a:lnSpc>
            </a:pPr>
            <a:r>
              <a:rPr lang="en-US" sz="2400" b="1">
                <a:solidFill>
                  <a:srgbClr val="6B4F1B"/>
                </a:solidFill>
                <a:latin typeface="HK Grotesk Bold"/>
                <a:ea typeface="HK Grotesk Bold"/>
                <a:cs typeface="HK Grotesk Bold"/>
                <a:sym typeface="HK Grotesk Bold"/>
              </a:rPr>
              <a:t>Pelaksanaan uji kepatuhan (compliance test).</a:t>
            </a:r>
          </a:p>
          <a:p>
            <a:pPr algn="just">
              <a:lnSpc>
                <a:spcPts val="3359"/>
              </a:lnSpc>
            </a:pPr>
            <a:r>
              <a:rPr lang="en-US" sz="2400">
                <a:solidFill>
                  <a:srgbClr val="6B4F1B"/>
                </a:solidFill>
                <a:latin typeface="HK Grotesk"/>
                <a:ea typeface="HK Grotesk"/>
                <a:cs typeface="HK Grotesk"/>
                <a:sym typeface="HK Grotesk"/>
              </a:rPr>
              <a:t>Tahap ini auditor mengumpulkan bukti-bukti kepatuhan melalui berbagai prosedur:</a:t>
            </a:r>
          </a:p>
          <a:p>
            <a:pPr algn="just">
              <a:lnSpc>
                <a:spcPts val="3359"/>
              </a:lnSpc>
            </a:pPr>
            <a:r>
              <a:rPr lang="en-US" sz="2400" b="1">
                <a:solidFill>
                  <a:srgbClr val="6B4F1B"/>
                </a:solidFill>
                <a:latin typeface="HK Grotesk Bold"/>
                <a:ea typeface="HK Grotesk Bold"/>
                <a:cs typeface="HK Grotesk Bold"/>
                <a:sym typeface="HK Grotesk Bold"/>
              </a:rPr>
              <a:t>Observasi:</a:t>
            </a:r>
            <a:r>
              <a:rPr lang="en-US" sz="2400">
                <a:solidFill>
                  <a:srgbClr val="6B4F1B"/>
                </a:solidFill>
                <a:latin typeface="HK Grotesk"/>
                <a:ea typeface="HK Grotesk"/>
                <a:cs typeface="HK Grotesk"/>
                <a:sym typeface="HK Grotesk"/>
              </a:rPr>
              <a:t> Mengamati langsung proses operasional di lapangan.</a:t>
            </a:r>
          </a:p>
          <a:p>
            <a:pPr algn="just">
              <a:lnSpc>
                <a:spcPts val="3359"/>
              </a:lnSpc>
            </a:pPr>
            <a:r>
              <a:rPr lang="en-US" sz="2400" b="1">
                <a:solidFill>
                  <a:srgbClr val="6B4F1B"/>
                </a:solidFill>
                <a:latin typeface="HK Grotesk Bold"/>
                <a:ea typeface="HK Grotesk Bold"/>
                <a:cs typeface="HK Grotesk Bold"/>
                <a:sym typeface="HK Grotesk Bold"/>
              </a:rPr>
              <a:t>Wawancara:</a:t>
            </a:r>
            <a:r>
              <a:rPr lang="en-US" sz="2400">
                <a:solidFill>
                  <a:srgbClr val="6B4F1B"/>
                </a:solidFill>
                <a:latin typeface="HK Grotesk"/>
                <a:ea typeface="HK Grotesk"/>
                <a:cs typeface="HK Grotesk"/>
                <a:sym typeface="HK Grotesk"/>
              </a:rPr>
              <a:t> Bertanya kepada pihak terkait mengenai pelaksanaan peraturan/kontrak/SOP.</a:t>
            </a:r>
          </a:p>
          <a:p>
            <a:pPr algn="just">
              <a:lnSpc>
                <a:spcPts val="3359"/>
              </a:lnSpc>
            </a:pPr>
            <a:r>
              <a:rPr lang="en-US" sz="2400" b="1">
                <a:solidFill>
                  <a:srgbClr val="6B4F1B"/>
                </a:solidFill>
                <a:latin typeface="HK Grotesk Bold"/>
                <a:ea typeface="HK Grotesk Bold"/>
                <a:cs typeface="HK Grotesk Bold"/>
                <a:sym typeface="HK Grotesk Bold"/>
              </a:rPr>
              <a:t>Inspeksi dokumen</a:t>
            </a:r>
            <a:r>
              <a:rPr lang="en-US" sz="2400">
                <a:solidFill>
                  <a:srgbClr val="6B4F1B"/>
                </a:solidFill>
                <a:latin typeface="HK Grotesk"/>
                <a:ea typeface="HK Grotesk"/>
                <a:cs typeface="HK Grotesk"/>
                <a:sym typeface="HK Grotesk"/>
              </a:rPr>
              <a:t>: Memeriksa bukti administrasi seperti laporan keuangan, kontrak, atau dokumen pelaksanaan.</a:t>
            </a:r>
          </a:p>
          <a:p>
            <a:pPr algn="just">
              <a:lnSpc>
                <a:spcPts val="3359"/>
              </a:lnSpc>
            </a:pPr>
            <a:r>
              <a:rPr lang="en-US" sz="2400" b="1">
                <a:solidFill>
                  <a:srgbClr val="6B4F1B"/>
                </a:solidFill>
                <a:latin typeface="HK Grotesk Bold"/>
                <a:ea typeface="HK Grotesk Bold"/>
                <a:cs typeface="HK Grotesk Bold"/>
                <a:sym typeface="HK Grotesk Bold"/>
              </a:rPr>
              <a:t>Rekonsiliasi</a:t>
            </a:r>
            <a:r>
              <a:rPr lang="en-US" sz="2400">
                <a:solidFill>
                  <a:srgbClr val="6B4F1B"/>
                </a:solidFill>
                <a:latin typeface="HK Grotesk"/>
                <a:ea typeface="HK Grotesk"/>
                <a:cs typeface="HK Grotesk"/>
                <a:sym typeface="HK Grotesk"/>
              </a:rPr>
              <a:t>: Membandingkan antara dokumen pelaporan dengan ketentuan yang berlaku.</a:t>
            </a:r>
          </a:p>
          <a:p>
            <a:pPr algn="just">
              <a:lnSpc>
                <a:spcPts val="3359"/>
              </a:lnSpc>
            </a:pPr>
            <a:endParaRPr/>
          </a:p>
          <a:p>
            <a:pPr algn="just">
              <a:lnSpc>
                <a:spcPts val="3359"/>
              </a:lnSpc>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9EE"/>
        </a:solidFill>
        <a:effectLst/>
      </p:bgPr>
    </p:bg>
    <p:spTree>
      <p:nvGrpSpPr>
        <p:cNvPr id="1" name=""/>
        <p:cNvGrpSpPr/>
        <p:nvPr/>
      </p:nvGrpSpPr>
      <p:grpSpPr>
        <a:xfrm>
          <a:off x="0" y="0"/>
          <a:ext cx="0" cy="0"/>
          <a:chOff x="0" y="0"/>
          <a:chExt cx="0" cy="0"/>
        </a:xfrm>
      </p:grpSpPr>
      <p:sp>
        <p:nvSpPr>
          <p:cNvPr id="2" name="Freeform 2"/>
          <p:cNvSpPr/>
          <p:nvPr/>
        </p:nvSpPr>
        <p:spPr>
          <a:xfrm>
            <a:off x="13142621" y="2873343"/>
            <a:ext cx="10290759" cy="10783140"/>
          </a:xfrm>
          <a:custGeom>
            <a:avLst/>
            <a:gdLst/>
            <a:ahLst/>
            <a:cxnLst/>
            <a:rect l="l" t="t" r="r" b="b"/>
            <a:pathLst>
              <a:path w="10290759" h="10783140">
                <a:moveTo>
                  <a:pt x="0" y="0"/>
                </a:moveTo>
                <a:lnTo>
                  <a:pt x="10290758" y="0"/>
                </a:lnTo>
                <a:lnTo>
                  <a:pt x="10290758" y="10783139"/>
                </a:lnTo>
                <a:lnTo>
                  <a:pt x="0" y="10783139"/>
                </a:lnTo>
                <a:lnTo>
                  <a:pt x="0" y="0"/>
                </a:lnTo>
                <a:close/>
              </a:path>
            </a:pathLst>
          </a:custGeom>
          <a:blipFill>
            <a:blip r:embed="rId2">
              <a:alphaModFix amt="56000"/>
              <a:extLst>
                <a:ext uri="{96DAC541-7B7A-43D3-8B79-37D633B846F1}">
                  <asvg:svgBlip xmlns="" xmlns:asvg="http://schemas.microsoft.com/office/drawing/2016/SVG/main" r:embed="rId3"/>
                </a:ext>
              </a:extLst>
            </a:blip>
            <a:stretch>
              <a:fillRect/>
            </a:stretch>
          </a:blipFill>
        </p:spPr>
      </p:sp>
      <p:sp>
        <p:nvSpPr>
          <p:cNvPr id="3" name="Freeform 3"/>
          <p:cNvSpPr/>
          <p:nvPr/>
        </p:nvSpPr>
        <p:spPr>
          <a:xfrm rot="3494222">
            <a:off x="9731711" y="6240937"/>
            <a:ext cx="12186813" cy="12769914"/>
          </a:xfrm>
          <a:custGeom>
            <a:avLst/>
            <a:gdLst/>
            <a:ahLst/>
            <a:cxnLst/>
            <a:rect l="l" t="t" r="r" b="b"/>
            <a:pathLst>
              <a:path w="12186813" h="12769914">
                <a:moveTo>
                  <a:pt x="0" y="0"/>
                </a:moveTo>
                <a:lnTo>
                  <a:pt x="12186813" y="0"/>
                </a:lnTo>
                <a:lnTo>
                  <a:pt x="12186813" y="12769915"/>
                </a:lnTo>
                <a:lnTo>
                  <a:pt x="0" y="12769915"/>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4" name="Freeform 4"/>
          <p:cNvSpPr/>
          <p:nvPr/>
        </p:nvSpPr>
        <p:spPr>
          <a:xfrm rot="3494222">
            <a:off x="-248045" y="4304632"/>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4">
              <a:alphaModFix amt="19999"/>
              <a:extLst>
                <a:ext uri="{96DAC541-7B7A-43D3-8B79-37D633B846F1}">
                  <asvg:svgBlip xmlns="" xmlns:asvg="http://schemas.microsoft.com/office/drawing/2016/SVG/main" r:embed="rId5"/>
                </a:ext>
              </a:extLst>
            </a:blip>
            <a:stretch>
              <a:fillRect/>
            </a:stretch>
          </a:blipFill>
        </p:spPr>
      </p:sp>
      <p:sp>
        <p:nvSpPr>
          <p:cNvPr id="5" name="Freeform 5"/>
          <p:cNvSpPr/>
          <p:nvPr/>
        </p:nvSpPr>
        <p:spPr>
          <a:xfrm rot="-7501919">
            <a:off x="3661319" y="-7052293"/>
            <a:ext cx="12186813" cy="12769914"/>
          </a:xfrm>
          <a:custGeom>
            <a:avLst/>
            <a:gdLst/>
            <a:ahLst/>
            <a:cxnLst/>
            <a:rect l="l" t="t" r="r" b="b"/>
            <a:pathLst>
              <a:path w="12186813" h="12769914">
                <a:moveTo>
                  <a:pt x="0" y="0"/>
                </a:moveTo>
                <a:lnTo>
                  <a:pt x="12186814" y="0"/>
                </a:lnTo>
                <a:lnTo>
                  <a:pt x="12186814" y="12769915"/>
                </a:lnTo>
                <a:lnTo>
                  <a:pt x="0" y="12769915"/>
                </a:lnTo>
                <a:lnTo>
                  <a:pt x="0" y="0"/>
                </a:lnTo>
                <a:close/>
              </a:path>
            </a:pathLst>
          </a:custGeom>
          <a:blipFill>
            <a:blip r:embed="rId4">
              <a:alphaModFix amt="19999"/>
              <a:extLst>
                <a:ext uri="{96DAC541-7B7A-43D3-8B79-37D633B846F1}">
                  <asvg:svgBlip xmlns="" xmlns:asvg="http://schemas.microsoft.com/office/drawing/2016/SVG/main" r:embed="rId5"/>
                </a:ext>
              </a:extLst>
            </a:blip>
            <a:stretch>
              <a:fillRect/>
            </a:stretch>
          </a:blipFill>
        </p:spPr>
      </p:sp>
      <p:sp>
        <p:nvSpPr>
          <p:cNvPr id="6" name="Freeform 6"/>
          <p:cNvSpPr/>
          <p:nvPr/>
        </p:nvSpPr>
        <p:spPr>
          <a:xfrm rot="-8181564">
            <a:off x="1095401" y="-7052293"/>
            <a:ext cx="12186813" cy="12769914"/>
          </a:xfrm>
          <a:custGeom>
            <a:avLst/>
            <a:gdLst/>
            <a:ahLst/>
            <a:cxnLst/>
            <a:rect l="l" t="t" r="r" b="b"/>
            <a:pathLst>
              <a:path w="12186813" h="12769914">
                <a:moveTo>
                  <a:pt x="0" y="0"/>
                </a:moveTo>
                <a:lnTo>
                  <a:pt x="12186813" y="0"/>
                </a:lnTo>
                <a:lnTo>
                  <a:pt x="12186813" y="12769915"/>
                </a:lnTo>
                <a:lnTo>
                  <a:pt x="0" y="12769915"/>
                </a:lnTo>
                <a:lnTo>
                  <a:pt x="0" y="0"/>
                </a:lnTo>
                <a:close/>
              </a:path>
            </a:pathLst>
          </a:custGeom>
          <a:blipFill>
            <a:blip r:embed="rId4">
              <a:alphaModFix amt="19999"/>
              <a:extLst>
                <a:ext uri="{96DAC541-7B7A-43D3-8B79-37D633B846F1}">
                  <asvg:svgBlip xmlns="" xmlns:asvg="http://schemas.microsoft.com/office/drawing/2016/SVG/main" r:embed="rId5"/>
                </a:ext>
              </a:extLst>
            </a:blip>
            <a:stretch>
              <a:fillRect/>
            </a:stretch>
          </a:blipFill>
        </p:spPr>
      </p:sp>
      <p:sp>
        <p:nvSpPr>
          <p:cNvPr id="7" name="Freeform 7"/>
          <p:cNvSpPr/>
          <p:nvPr/>
        </p:nvSpPr>
        <p:spPr>
          <a:xfrm rot="3494222">
            <a:off x="1095401" y="6038925"/>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Freeform 8"/>
          <p:cNvSpPr/>
          <p:nvPr/>
        </p:nvSpPr>
        <p:spPr>
          <a:xfrm rot="-7501919">
            <a:off x="7384082" y="-7641350"/>
            <a:ext cx="12186813" cy="12769914"/>
          </a:xfrm>
          <a:custGeom>
            <a:avLst/>
            <a:gdLst/>
            <a:ahLst/>
            <a:cxnLst/>
            <a:rect l="l" t="t" r="r" b="b"/>
            <a:pathLst>
              <a:path w="12186813" h="12769914">
                <a:moveTo>
                  <a:pt x="0" y="0"/>
                </a:moveTo>
                <a:lnTo>
                  <a:pt x="12186813" y="0"/>
                </a:lnTo>
                <a:lnTo>
                  <a:pt x="12186813" y="12769915"/>
                </a:lnTo>
                <a:lnTo>
                  <a:pt x="0" y="1276991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a:off x="13244482" y="4048519"/>
            <a:ext cx="9757173" cy="10224023"/>
          </a:xfrm>
          <a:custGeom>
            <a:avLst/>
            <a:gdLst/>
            <a:ahLst/>
            <a:cxnLst/>
            <a:rect l="l" t="t" r="r" b="b"/>
            <a:pathLst>
              <a:path w="9757173" h="10224023">
                <a:moveTo>
                  <a:pt x="0" y="0"/>
                </a:moveTo>
                <a:lnTo>
                  <a:pt x="9757173" y="0"/>
                </a:lnTo>
                <a:lnTo>
                  <a:pt x="9757173" y="10224023"/>
                </a:lnTo>
                <a:lnTo>
                  <a:pt x="0" y="1022402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1" name="Freeform 11"/>
          <p:cNvSpPr/>
          <p:nvPr/>
        </p:nvSpPr>
        <p:spPr>
          <a:xfrm>
            <a:off x="-9689675" y="-4237266"/>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4">
              <a:alphaModFix amt="57000"/>
              <a:extLst>
                <a:ext uri="{96DAC541-7B7A-43D3-8B79-37D633B846F1}">
                  <asvg:svgBlip xmlns="" xmlns:asvg="http://schemas.microsoft.com/office/drawing/2016/SVG/main" r:embed="rId5"/>
                </a:ext>
              </a:extLst>
            </a:blip>
            <a:stretch>
              <a:fillRect/>
            </a:stretch>
          </a:blipFill>
        </p:spPr>
      </p:sp>
      <p:sp>
        <p:nvSpPr>
          <p:cNvPr id="12" name="Freeform 12"/>
          <p:cNvSpPr/>
          <p:nvPr/>
        </p:nvSpPr>
        <p:spPr>
          <a:xfrm>
            <a:off x="-9329571" y="-4095421"/>
            <a:ext cx="12186813" cy="12769914"/>
          </a:xfrm>
          <a:custGeom>
            <a:avLst/>
            <a:gdLst/>
            <a:ahLst/>
            <a:cxnLst/>
            <a:rect l="l" t="t" r="r" b="b"/>
            <a:pathLst>
              <a:path w="12186813" h="12769914">
                <a:moveTo>
                  <a:pt x="0" y="0"/>
                </a:moveTo>
                <a:lnTo>
                  <a:pt x="12186814" y="0"/>
                </a:lnTo>
                <a:lnTo>
                  <a:pt x="12186814" y="12769915"/>
                </a:lnTo>
                <a:lnTo>
                  <a:pt x="0" y="12769915"/>
                </a:lnTo>
                <a:lnTo>
                  <a:pt x="0" y="0"/>
                </a:lnTo>
                <a:close/>
              </a:path>
            </a:pathLst>
          </a:custGeom>
          <a:blipFill>
            <a:blip r:embed="rId4">
              <a:alphaModFix amt="57000"/>
              <a:extLst>
                <a:ext uri="{96DAC541-7B7A-43D3-8B79-37D633B846F1}">
                  <asvg:svgBlip xmlns="" xmlns:asvg="http://schemas.microsoft.com/office/drawing/2016/SVG/main" r:embed="rId5"/>
                </a:ext>
              </a:extLst>
            </a:blip>
            <a:stretch>
              <a:fillRect/>
            </a:stretch>
          </a:blipFill>
        </p:spPr>
      </p:sp>
      <p:sp>
        <p:nvSpPr>
          <p:cNvPr id="13" name="Freeform 13"/>
          <p:cNvSpPr/>
          <p:nvPr/>
        </p:nvSpPr>
        <p:spPr>
          <a:xfrm rot="1135170">
            <a:off x="-10121544" y="-3511614"/>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2">
              <a:alphaModFix amt="48000"/>
              <a:extLst>
                <a:ext uri="{96DAC541-7B7A-43D3-8B79-37D633B846F1}">
                  <asvg:svgBlip xmlns="" xmlns:asvg="http://schemas.microsoft.com/office/drawing/2016/SVG/main" r:embed="rId3"/>
                </a:ext>
              </a:extLst>
            </a:blip>
            <a:stretch>
              <a:fillRect/>
            </a:stretch>
          </a:blipFill>
        </p:spPr>
      </p:sp>
      <p:sp>
        <p:nvSpPr>
          <p:cNvPr id="15" name="TextBox 15"/>
          <p:cNvSpPr txBox="1"/>
          <p:nvPr/>
        </p:nvSpPr>
        <p:spPr>
          <a:xfrm>
            <a:off x="4684487" y="316230"/>
            <a:ext cx="8919025" cy="758190"/>
          </a:xfrm>
          <a:prstGeom prst="rect">
            <a:avLst/>
          </a:prstGeom>
        </p:spPr>
        <p:txBody>
          <a:bodyPr lIns="0" tIns="0" rIns="0" bIns="0" rtlCol="0" anchor="t">
            <a:spAutoFit/>
          </a:bodyPr>
          <a:lstStyle/>
          <a:p>
            <a:pPr algn="ctr">
              <a:lnSpc>
                <a:spcPts val="5040"/>
              </a:lnSpc>
            </a:pPr>
            <a:r>
              <a:rPr lang="en-US" sz="4800">
                <a:solidFill>
                  <a:srgbClr val="6B4F1B"/>
                </a:solidFill>
                <a:latin typeface="Adventurous"/>
                <a:ea typeface="Adventurous"/>
                <a:cs typeface="Adventurous"/>
                <a:sym typeface="Adventurous"/>
              </a:rPr>
              <a:t>Prosedur Audit Kepatuhan</a:t>
            </a:r>
          </a:p>
        </p:txBody>
      </p:sp>
      <p:sp>
        <p:nvSpPr>
          <p:cNvPr id="16" name="TextBox 16"/>
          <p:cNvSpPr txBox="1"/>
          <p:nvPr/>
        </p:nvSpPr>
        <p:spPr>
          <a:xfrm>
            <a:off x="2141820" y="1751763"/>
            <a:ext cx="14004360" cy="7860835"/>
          </a:xfrm>
          <a:prstGeom prst="rect">
            <a:avLst/>
          </a:prstGeom>
        </p:spPr>
        <p:txBody>
          <a:bodyPr lIns="0" tIns="0" rIns="0" bIns="0" rtlCol="0" anchor="t">
            <a:spAutoFit/>
          </a:bodyPr>
          <a:lstStyle/>
          <a:p>
            <a:pPr algn="just">
              <a:lnSpc>
                <a:spcPts val="3154"/>
              </a:lnSpc>
            </a:pPr>
            <a:r>
              <a:rPr lang="en-US" sz="2253" b="1">
                <a:solidFill>
                  <a:srgbClr val="6B4F1B"/>
                </a:solidFill>
                <a:latin typeface="HK Grotesk Bold"/>
                <a:ea typeface="HK Grotesk Bold"/>
                <a:cs typeface="HK Grotesk Bold"/>
                <a:sym typeface="HK Grotesk Bold"/>
              </a:rPr>
              <a:t>Pengujian kepatuhan:</a:t>
            </a:r>
            <a:r>
              <a:rPr lang="en-US" sz="2253">
                <a:solidFill>
                  <a:srgbClr val="6B4F1B"/>
                </a:solidFill>
                <a:latin typeface="HK Grotesk"/>
                <a:ea typeface="HK Grotesk"/>
                <a:cs typeface="HK Grotesk"/>
                <a:sym typeface="HK Grotesk"/>
              </a:rPr>
              <a:t> Sampling dokumen atau transaksi untuk diuji sesuai standar ketentuan</a:t>
            </a:r>
          </a:p>
          <a:p>
            <a:pPr algn="just">
              <a:lnSpc>
                <a:spcPts val="3154"/>
              </a:lnSpc>
            </a:pPr>
            <a:r>
              <a:rPr lang="en-US" sz="2253" b="1">
                <a:solidFill>
                  <a:srgbClr val="6B4F1B"/>
                </a:solidFill>
                <a:latin typeface="HK Grotesk Bold"/>
                <a:ea typeface="HK Grotesk Bold"/>
                <a:cs typeface="HK Grotesk Bold"/>
                <a:sym typeface="HK Grotesk Bold"/>
              </a:rPr>
              <a:t>Pengujian Terperinci:</a:t>
            </a:r>
            <a:r>
              <a:rPr lang="en-US" sz="2253">
                <a:solidFill>
                  <a:srgbClr val="6B4F1B"/>
                </a:solidFill>
                <a:latin typeface="HK Grotesk"/>
                <a:ea typeface="HK Grotesk"/>
                <a:cs typeface="HK Grotesk"/>
                <a:sym typeface="HK Grotesk"/>
              </a:rPr>
              <a:t> Pada tahap ini juga dilakukan pengembangan temuan untuk mencari keterkaitan antar satu temuan dengan yang lain dalam menguji suaru permasalahan yang berkaitan dengan tujuan audit. Temuan yang cukup, relevan dan kompeten dalam tahap ini disajikan dalam suatu kertas audit untuk mendukung kesimpulan audit yang dibuat dan rekomendasi yang diberikan.</a:t>
            </a:r>
          </a:p>
          <a:p>
            <a:pPr algn="just">
              <a:lnSpc>
                <a:spcPts val="3154"/>
              </a:lnSpc>
            </a:pPr>
            <a:r>
              <a:rPr lang="en-US" sz="2253" b="1">
                <a:solidFill>
                  <a:srgbClr val="6B4F1B"/>
                </a:solidFill>
                <a:latin typeface="HK Grotesk Bold"/>
                <a:ea typeface="HK Grotesk Bold"/>
                <a:cs typeface="HK Grotesk Bold"/>
                <a:sym typeface="HK Grotesk Bold"/>
              </a:rPr>
              <a:t>Pengumpulan dan evaluasi bukti.</a:t>
            </a:r>
          </a:p>
          <a:p>
            <a:pPr algn="just">
              <a:lnSpc>
                <a:spcPts val="3154"/>
              </a:lnSpc>
            </a:pPr>
            <a:r>
              <a:rPr lang="en-US" sz="2253">
                <a:solidFill>
                  <a:srgbClr val="6B4F1B"/>
                </a:solidFill>
                <a:latin typeface="HK Grotesk"/>
                <a:ea typeface="HK Grotesk"/>
                <a:cs typeface="HK Grotesk"/>
                <a:sym typeface="HK Grotesk"/>
              </a:rPr>
              <a:t>Menilai tingkat kepatuhan dan mengidentifikasi pelanggaran atau ketidaksesuaian. Mengklasifikasikan temuan berdasarkan tingkat risiko dan dampak.</a:t>
            </a:r>
          </a:p>
          <a:p>
            <a:pPr algn="just">
              <a:lnSpc>
                <a:spcPts val="3154"/>
              </a:lnSpc>
            </a:pPr>
            <a:r>
              <a:rPr lang="en-US" sz="2253">
                <a:solidFill>
                  <a:srgbClr val="6B4F1B"/>
                </a:solidFill>
                <a:latin typeface="HK Grotesk"/>
                <a:ea typeface="HK Grotesk"/>
                <a:cs typeface="HK Grotesk"/>
                <a:sym typeface="HK Grotesk"/>
              </a:rPr>
              <a:t>Menentukan penyebab ketidakpatuhan</a:t>
            </a:r>
          </a:p>
          <a:p>
            <a:pPr algn="just">
              <a:lnSpc>
                <a:spcPts val="3154"/>
              </a:lnSpc>
            </a:pPr>
            <a:r>
              <a:rPr lang="en-US" sz="2253" b="1">
                <a:solidFill>
                  <a:srgbClr val="6B4F1B"/>
                </a:solidFill>
                <a:latin typeface="HK Grotesk Bold"/>
                <a:ea typeface="HK Grotesk Bold"/>
                <a:cs typeface="HK Grotesk Bold"/>
                <a:sym typeface="HK Grotesk Bold"/>
              </a:rPr>
              <a:t>Penyusunan temuan dan rekomendasi.</a:t>
            </a:r>
          </a:p>
          <a:p>
            <a:pPr algn="just">
              <a:lnSpc>
                <a:spcPts val="3154"/>
              </a:lnSpc>
            </a:pPr>
            <a:r>
              <a:rPr lang="en-US" sz="2253">
                <a:solidFill>
                  <a:srgbClr val="6B4F1B"/>
                </a:solidFill>
                <a:latin typeface="HK Grotesk"/>
                <a:ea typeface="HK Grotesk"/>
                <a:cs typeface="HK Grotesk"/>
                <a:sym typeface="HK Grotesk"/>
              </a:rPr>
              <a:t>Tahapan ini bertujuan untuk mengkomunikasikan hasil audit termasuk rekomendasi yang diberikan kepada berbagai pihak yang berkepentingan. Hal ini penting untuk meyakinkan pihak manajemen tentang keabsahan hasil audit dan mendorong pihak-pihak yang berwenang untuk melakukan perbaikan terhadap berbagai kelemahan yang ditemukan.</a:t>
            </a:r>
          </a:p>
          <a:p>
            <a:pPr algn="just">
              <a:lnSpc>
                <a:spcPts val="3154"/>
              </a:lnSpc>
            </a:pPr>
            <a:r>
              <a:rPr lang="en-US" sz="2253">
                <a:solidFill>
                  <a:srgbClr val="6B4F1B"/>
                </a:solidFill>
                <a:latin typeface="HK Grotesk"/>
                <a:ea typeface="HK Grotesk"/>
                <a:cs typeface="HK Grotesk"/>
                <a:sym typeface="HK Grotesk"/>
              </a:rPr>
              <a:t>Penyusunan Laporan Audit:</a:t>
            </a:r>
          </a:p>
          <a:p>
            <a:pPr algn="just">
              <a:lnSpc>
                <a:spcPts val="3154"/>
              </a:lnSpc>
            </a:pPr>
            <a:r>
              <a:rPr lang="en-US" sz="2253">
                <a:solidFill>
                  <a:srgbClr val="6B4F1B"/>
                </a:solidFill>
                <a:latin typeface="HK Grotesk"/>
                <a:ea typeface="HK Grotesk"/>
                <a:cs typeface="HK Grotesk"/>
                <a:sym typeface="HK Grotesk"/>
              </a:rPr>
              <a:t>a. Merangkum temuan-temuan hasil audit.</a:t>
            </a:r>
          </a:p>
          <a:p>
            <a:pPr algn="just">
              <a:lnSpc>
                <a:spcPts val="3154"/>
              </a:lnSpc>
            </a:pPr>
            <a:r>
              <a:rPr lang="en-US" sz="2253">
                <a:solidFill>
                  <a:srgbClr val="6B4F1B"/>
                </a:solidFill>
                <a:latin typeface="HK Grotesk"/>
                <a:ea typeface="HK Grotesk"/>
                <a:cs typeface="HK Grotesk"/>
                <a:sym typeface="HK Grotesk"/>
              </a:rPr>
              <a:t>b. Memberikan rekomendasi perbaikan atas ketidaksesuaian.</a:t>
            </a:r>
          </a:p>
          <a:p>
            <a:pPr algn="just">
              <a:lnSpc>
                <a:spcPts val="3154"/>
              </a:lnSpc>
            </a:pPr>
            <a:r>
              <a:rPr lang="en-US" sz="2253">
                <a:solidFill>
                  <a:srgbClr val="6B4F1B"/>
                </a:solidFill>
                <a:latin typeface="HK Grotesk"/>
                <a:ea typeface="HK Grotesk"/>
                <a:cs typeface="HK Grotesk"/>
                <a:sym typeface="HK Grotesk"/>
              </a:rPr>
              <a:t>c. Menyusun opini kepatuhan (apakah sesuai, ada pengecualian, atau tidak sesuai).</a:t>
            </a:r>
          </a:p>
          <a:p>
            <a:pPr algn="just">
              <a:lnSpc>
                <a:spcPts val="3154"/>
              </a:lnSpc>
            </a:pPr>
            <a:r>
              <a:rPr lang="en-US" sz="2253">
                <a:solidFill>
                  <a:srgbClr val="6B4F1B"/>
                </a:solidFill>
                <a:latin typeface="HK Grotesk"/>
                <a:ea typeface="HK Grotesk"/>
                <a:cs typeface="HK Grotesk"/>
                <a:sym typeface="HK Grotesk"/>
              </a:rPr>
              <a:t>d. Menyampaikan laporan kepada manajemen.</a:t>
            </a:r>
          </a:p>
          <a:p>
            <a:pPr algn="just">
              <a:lnSpc>
                <a:spcPts val="3154"/>
              </a:lnSpc>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9EE"/>
        </a:solidFill>
        <a:effectLst/>
      </p:bgPr>
    </p:bg>
    <p:spTree>
      <p:nvGrpSpPr>
        <p:cNvPr id="1" name=""/>
        <p:cNvGrpSpPr/>
        <p:nvPr/>
      </p:nvGrpSpPr>
      <p:grpSpPr>
        <a:xfrm>
          <a:off x="0" y="0"/>
          <a:ext cx="0" cy="0"/>
          <a:chOff x="0" y="0"/>
          <a:chExt cx="0" cy="0"/>
        </a:xfrm>
      </p:grpSpPr>
      <p:sp>
        <p:nvSpPr>
          <p:cNvPr id="2" name="Freeform 2"/>
          <p:cNvSpPr/>
          <p:nvPr/>
        </p:nvSpPr>
        <p:spPr>
          <a:xfrm rot="3494222">
            <a:off x="-3596268" y="4786683"/>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3" name="Freeform 3"/>
          <p:cNvSpPr/>
          <p:nvPr/>
        </p:nvSpPr>
        <p:spPr>
          <a:xfrm rot="-7501919">
            <a:off x="5489862" y="-6506964"/>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4" name="Freeform 4"/>
          <p:cNvSpPr/>
          <p:nvPr/>
        </p:nvSpPr>
        <p:spPr>
          <a:xfrm rot="3494222">
            <a:off x="-1332834" y="4786683"/>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rot="3494222">
            <a:off x="-1587096" y="3902043"/>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6" name="Freeform 6"/>
          <p:cNvSpPr/>
          <p:nvPr/>
        </p:nvSpPr>
        <p:spPr>
          <a:xfrm rot="-7501919">
            <a:off x="5839417" y="-7052293"/>
            <a:ext cx="12186813" cy="12769914"/>
          </a:xfrm>
          <a:custGeom>
            <a:avLst/>
            <a:gdLst/>
            <a:ahLst/>
            <a:cxnLst/>
            <a:rect l="l" t="t" r="r" b="b"/>
            <a:pathLst>
              <a:path w="12186813" h="12769914">
                <a:moveTo>
                  <a:pt x="0" y="0"/>
                </a:moveTo>
                <a:lnTo>
                  <a:pt x="12186813" y="0"/>
                </a:lnTo>
                <a:lnTo>
                  <a:pt x="12186813" y="12769915"/>
                </a:lnTo>
                <a:lnTo>
                  <a:pt x="0" y="1276991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13244482" y="4048519"/>
            <a:ext cx="9757173" cy="10224023"/>
          </a:xfrm>
          <a:custGeom>
            <a:avLst/>
            <a:gdLst/>
            <a:ahLst/>
            <a:cxnLst/>
            <a:rect l="l" t="t" r="r" b="b"/>
            <a:pathLst>
              <a:path w="9757173" h="10224023">
                <a:moveTo>
                  <a:pt x="0" y="0"/>
                </a:moveTo>
                <a:lnTo>
                  <a:pt x="9757173" y="0"/>
                </a:lnTo>
                <a:lnTo>
                  <a:pt x="9757173" y="10224023"/>
                </a:lnTo>
                <a:lnTo>
                  <a:pt x="0" y="1022402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a:off x="13142621" y="2873343"/>
            <a:ext cx="10290759" cy="10783140"/>
          </a:xfrm>
          <a:custGeom>
            <a:avLst/>
            <a:gdLst/>
            <a:ahLst/>
            <a:cxnLst/>
            <a:rect l="l" t="t" r="r" b="b"/>
            <a:pathLst>
              <a:path w="10290759" h="10783140">
                <a:moveTo>
                  <a:pt x="0" y="0"/>
                </a:moveTo>
                <a:lnTo>
                  <a:pt x="10290758" y="0"/>
                </a:lnTo>
                <a:lnTo>
                  <a:pt x="10290758" y="10783139"/>
                </a:lnTo>
                <a:lnTo>
                  <a:pt x="0" y="10783139"/>
                </a:lnTo>
                <a:lnTo>
                  <a:pt x="0" y="0"/>
                </a:lnTo>
                <a:close/>
              </a:path>
            </a:pathLst>
          </a:custGeom>
          <a:blipFill>
            <a:blip r:embed="rId2">
              <a:alphaModFix amt="56000"/>
              <a:extLst>
                <a:ext uri="{96DAC541-7B7A-43D3-8B79-37D633B846F1}">
                  <asvg:svgBlip xmlns="" xmlns:asvg="http://schemas.microsoft.com/office/drawing/2016/SVG/main" r:embed="rId3"/>
                </a:ext>
              </a:extLst>
            </a:blip>
            <a:stretch>
              <a:fillRect/>
            </a:stretch>
          </a:blipFill>
        </p:spPr>
      </p:sp>
      <p:sp>
        <p:nvSpPr>
          <p:cNvPr id="9" name="Freeform 9"/>
          <p:cNvSpPr/>
          <p:nvPr/>
        </p:nvSpPr>
        <p:spPr>
          <a:xfrm>
            <a:off x="-9689675" y="-4237266"/>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2">
              <a:alphaModFix amt="57000"/>
              <a:extLst>
                <a:ext uri="{96DAC541-7B7A-43D3-8B79-37D633B846F1}">
                  <asvg:svgBlip xmlns="" xmlns:asvg="http://schemas.microsoft.com/office/drawing/2016/SVG/main" r:embed="rId3"/>
                </a:ext>
              </a:extLst>
            </a:blip>
            <a:stretch>
              <a:fillRect/>
            </a:stretch>
          </a:blipFill>
        </p:spPr>
      </p:sp>
      <p:sp>
        <p:nvSpPr>
          <p:cNvPr id="10" name="Freeform 10"/>
          <p:cNvSpPr/>
          <p:nvPr/>
        </p:nvSpPr>
        <p:spPr>
          <a:xfrm>
            <a:off x="-9329571" y="-4095421"/>
            <a:ext cx="12186813" cy="12769914"/>
          </a:xfrm>
          <a:custGeom>
            <a:avLst/>
            <a:gdLst/>
            <a:ahLst/>
            <a:cxnLst/>
            <a:rect l="l" t="t" r="r" b="b"/>
            <a:pathLst>
              <a:path w="12186813" h="12769914">
                <a:moveTo>
                  <a:pt x="0" y="0"/>
                </a:moveTo>
                <a:lnTo>
                  <a:pt x="12186814" y="0"/>
                </a:lnTo>
                <a:lnTo>
                  <a:pt x="12186814" y="12769915"/>
                </a:lnTo>
                <a:lnTo>
                  <a:pt x="0" y="12769915"/>
                </a:lnTo>
                <a:lnTo>
                  <a:pt x="0" y="0"/>
                </a:lnTo>
                <a:close/>
              </a:path>
            </a:pathLst>
          </a:custGeom>
          <a:blipFill>
            <a:blip r:embed="rId2">
              <a:alphaModFix amt="57000"/>
              <a:extLst>
                <a:ext uri="{96DAC541-7B7A-43D3-8B79-37D633B846F1}">
                  <asvg:svgBlip xmlns="" xmlns:asvg="http://schemas.microsoft.com/office/drawing/2016/SVG/main" r:embed="rId3"/>
                </a:ext>
              </a:extLst>
            </a:blip>
            <a:stretch>
              <a:fillRect/>
            </a:stretch>
          </a:blipFill>
        </p:spPr>
      </p:sp>
      <p:sp>
        <p:nvSpPr>
          <p:cNvPr id="11" name="Freeform 11"/>
          <p:cNvSpPr/>
          <p:nvPr/>
        </p:nvSpPr>
        <p:spPr>
          <a:xfrm rot="1135170">
            <a:off x="-10121544" y="-3511614"/>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2">
              <a:alphaModFix amt="48000"/>
              <a:extLst>
                <a:ext uri="{96DAC541-7B7A-43D3-8B79-37D633B846F1}">
                  <asvg:svgBlip xmlns="" xmlns:asvg="http://schemas.microsoft.com/office/drawing/2016/SVG/main" r:embed="rId3"/>
                </a:ext>
              </a:extLst>
            </a:blip>
            <a:stretch>
              <a:fillRect/>
            </a:stretch>
          </a:blipFill>
        </p:spPr>
      </p:sp>
      <p:sp>
        <p:nvSpPr>
          <p:cNvPr id="12" name="Freeform 12"/>
          <p:cNvSpPr/>
          <p:nvPr/>
        </p:nvSpPr>
        <p:spPr>
          <a:xfrm rot="-7501919">
            <a:off x="5687017" y="-7204693"/>
            <a:ext cx="12186813" cy="12769914"/>
          </a:xfrm>
          <a:custGeom>
            <a:avLst/>
            <a:gdLst/>
            <a:ahLst/>
            <a:cxnLst/>
            <a:rect l="l" t="t" r="r" b="b"/>
            <a:pathLst>
              <a:path w="12186813" h="12769914">
                <a:moveTo>
                  <a:pt x="0" y="0"/>
                </a:moveTo>
                <a:lnTo>
                  <a:pt x="12186813" y="0"/>
                </a:lnTo>
                <a:lnTo>
                  <a:pt x="12186813" y="12769915"/>
                </a:lnTo>
                <a:lnTo>
                  <a:pt x="0" y="12769915"/>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17" name="TextBox 17"/>
          <p:cNvSpPr txBox="1"/>
          <p:nvPr/>
        </p:nvSpPr>
        <p:spPr>
          <a:xfrm>
            <a:off x="3206797" y="1702532"/>
            <a:ext cx="11624282" cy="758190"/>
          </a:xfrm>
          <a:prstGeom prst="rect">
            <a:avLst/>
          </a:prstGeom>
        </p:spPr>
        <p:txBody>
          <a:bodyPr lIns="0" tIns="0" rIns="0" bIns="0" rtlCol="0" anchor="t">
            <a:spAutoFit/>
          </a:bodyPr>
          <a:lstStyle/>
          <a:p>
            <a:pPr algn="ctr">
              <a:lnSpc>
                <a:spcPts val="5040"/>
              </a:lnSpc>
            </a:pPr>
            <a:r>
              <a:rPr lang="en-US" sz="4800">
                <a:solidFill>
                  <a:srgbClr val="6B4F1B"/>
                </a:solidFill>
                <a:latin typeface="Adventurous"/>
                <a:ea typeface="Adventurous"/>
                <a:cs typeface="Adventurous"/>
                <a:sym typeface="Adventurous"/>
              </a:rPr>
              <a:t>Aspek Temuan dalam Audit Kepatuhan</a:t>
            </a:r>
          </a:p>
        </p:txBody>
      </p:sp>
      <p:sp>
        <p:nvSpPr>
          <p:cNvPr id="18" name="TextBox 18"/>
          <p:cNvSpPr txBox="1"/>
          <p:nvPr/>
        </p:nvSpPr>
        <p:spPr>
          <a:xfrm>
            <a:off x="2835161" y="2759950"/>
            <a:ext cx="12407607" cy="5313856"/>
          </a:xfrm>
          <a:prstGeom prst="rect">
            <a:avLst/>
          </a:prstGeom>
        </p:spPr>
        <p:txBody>
          <a:bodyPr lIns="0" tIns="0" rIns="0" bIns="0" rtlCol="0" anchor="t">
            <a:spAutoFit/>
          </a:bodyPr>
          <a:lstStyle/>
          <a:p>
            <a:pPr marL="656996" lvl="1" indent="-328498" algn="just">
              <a:lnSpc>
                <a:spcPts val="4260"/>
              </a:lnSpc>
              <a:buFont typeface="Arial"/>
              <a:buChar char="•"/>
            </a:pPr>
            <a:r>
              <a:rPr lang="en-US" sz="3043">
                <a:solidFill>
                  <a:srgbClr val="6B4F1B"/>
                </a:solidFill>
                <a:latin typeface="HK Grotesk"/>
                <a:ea typeface="HK Grotesk"/>
                <a:cs typeface="HK Grotesk"/>
                <a:sym typeface="HK Grotesk"/>
              </a:rPr>
              <a:t>Ketidakpatuhan terhadap ketentuan hukum.</a:t>
            </a:r>
          </a:p>
          <a:p>
            <a:pPr marL="656996" lvl="1" indent="-328498" algn="just">
              <a:lnSpc>
                <a:spcPts val="4260"/>
              </a:lnSpc>
              <a:buFont typeface="Arial"/>
              <a:buChar char="•"/>
            </a:pPr>
            <a:r>
              <a:rPr lang="en-US" sz="3043">
                <a:solidFill>
                  <a:srgbClr val="6B4F1B"/>
                </a:solidFill>
                <a:latin typeface="HK Grotesk"/>
                <a:ea typeface="HK Grotesk"/>
                <a:cs typeface="HK Grotesk"/>
                <a:sym typeface="HK Grotesk"/>
              </a:rPr>
              <a:t>Pelanggaran kontrak.</a:t>
            </a:r>
          </a:p>
          <a:p>
            <a:pPr marL="656996" lvl="1" indent="-328498" algn="just">
              <a:lnSpc>
                <a:spcPts val="4260"/>
              </a:lnSpc>
              <a:buFont typeface="Arial"/>
              <a:buChar char="•"/>
            </a:pPr>
            <a:r>
              <a:rPr lang="en-US" sz="3043">
                <a:solidFill>
                  <a:srgbClr val="6B4F1B"/>
                </a:solidFill>
                <a:latin typeface="HK Grotesk"/>
                <a:ea typeface="HK Grotesk"/>
                <a:cs typeface="HK Grotesk"/>
                <a:sym typeface="HK Grotesk"/>
              </a:rPr>
              <a:t>Penyimpangan terhadap kebijakan internal.</a:t>
            </a:r>
          </a:p>
          <a:p>
            <a:pPr marL="656996" lvl="1" indent="-328498" algn="just">
              <a:lnSpc>
                <a:spcPts val="4260"/>
              </a:lnSpc>
              <a:buFont typeface="Arial"/>
              <a:buChar char="•"/>
            </a:pPr>
            <a:r>
              <a:rPr lang="en-US" sz="3043">
                <a:solidFill>
                  <a:srgbClr val="6B4F1B"/>
                </a:solidFill>
                <a:latin typeface="HK Grotesk"/>
                <a:ea typeface="HK Grotesk"/>
                <a:cs typeface="HK Grotesk"/>
                <a:sym typeface="HK Grotesk"/>
              </a:rPr>
              <a:t>Berikut beberapa dampak dari hasil laporan ketidakpatuhan, diantaranya:</a:t>
            </a:r>
          </a:p>
          <a:p>
            <a:pPr marL="656996" lvl="1" indent="-328498" algn="just">
              <a:lnSpc>
                <a:spcPts val="4260"/>
              </a:lnSpc>
              <a:buFont typeface="Arial"/>
              <a:buChar char="•"/>
            </a:pPr>
            <a:r>
              <a:rPr lang="en-US" sz="3043">
                <a:solidFill>
                  <a:srgbClr val="6B4F1B"/>
                </a:solidFill>
                <a:latin typeface="HK Grotesk"/>
                <a:ea typeface="HK Grotesk"/>
                <a:cs typeface="HK Grotesk"/>
                <a:sym typeface="HK Grotesk"/>
              </a:rPr>
              <a:t>Sanksi administratif.</a:t>
            </a:r>
          </a:p>
          <a:p>
            <a:pPr marL="656996" lvl="1" indent="-328498" algn="just">
              <a:lnSpc>
                <a:spcPts val="4260"/>
              </a:lnSpc>
              <a:buFont typeface="Arial"/>
              <a:buChar char="•"/>
            </a:pPr>
            <a:r>
              <a:rPr lang="en-US" sz="3043">
                <a:solidFill>
                  <a:srgbClr val="6B4F1B"/>
                </a:solidFill>
                <a:latin typeface="HK Grotesk"/>
                <a:ea typeface="HK Grotesk"/>
                <a:cs typeface="HK Grotesk"/>
                <a:sym typeface="HK Grotesk"/>
              </a:rPr>
              <a:t>Denda atau hukuman hukum,</a:t>
            </a:r>
          </a:p>
          <a:p>
            <a:pPr marL="656996" lvl="1" indent="-328498" algn="just">
              <a:lnSpc>
                <a:spcPts val="4260"/>
              </a:lnSpc>
              <a:buFont typeface="Arial"/>
              <a:buChar char="•"/>
            </a:pPr>
            <a:r>
              <a:rPr lang="en-US" sz="3043">
                <a:solidFill>
                  <a:srgbClr val="6B4F1B"/>
                </a:solidFill>
                <a:latin typeface="HK Grotesk"/>
                <a:ea typeface="HK Grotesk"/>
                <a:cs typeface="HK Grotesk"/>
                <a:sym typeface="HK Grotesk"/>
              </a:rPr>
              <a:t>Risiko reputasi dan kerugian finansial.</a:t>
            </a:r>
          </a:p>
          <a:p>
            <a:pPr marL="656996" lvl="1" indent="-328498" algn="just">
              <a:lnSpc>
                <a:spcPts val="4260"/>
              </a:lnSpc>
              <a:buFont typeface="Arial"/>
              <a:buChar char="•"/>
            </a:pPr>
            <a:r>
              <a:rPr lang="en-US" sz="3043">
                <a:solidFill>
                  <a:srgbClr val="6B4F1B"/>
                </a:solidFill>
                <a:latin typeface="HK Grotesk"/>
                <a:ea typeface="HK Grotesk"/>
                <a:cs typeface="HK Grotesk"/>
                <a:sym typeface="HK Grotesk"/>
              </a:rPr>
              <a:t>Perluasan risiko audit ke aspek lain (operasional, keuangan).</a:t>
            </a:r>
          </a:p>
          <a:p>
            <a:pPr algn="just">
              <a:lnSpc>
                <a:spcPts val="4260"/>
              </a:lnSpc>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9EE"/>
        </a:solidFill>
        <a:effectLst/>
      </p:bgPr>
    </p:bg>
    <p:spTree>
      <p:nvGrpSpPr>
        <p:cNvPr id="1" name=""/>
        <p:cNvGrpSpPr/>
        <p:nvPr/>
      </p:nvGrpSpPr>
      <p:grpSpPr>
        <a:xfrm>
          <a:off x="0" y="0"/>
          <a:ext cx="0" cy="0"/>
          <a:chOff x="0" y="0"/>
          <a:chExt cx="0" cy="0"/>
        </a:xfrm>
      </p:grpSpPr>
      <p:sp>
        <p:nvSpPr>
          <p:cNvPr id="2" name="Freeform 2"/>
          <p:cNvSpPr/>
          <p:nvPr/>
        </p:nvSpPr>
        <p:spPr>
          <a:xfrm rot="3494222">
            <a:off x="-1332834" y="4786683"/>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3494222">
            <a:off x="-1587096" y="3902043"/>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4" name="Freeform 4"/>
          <p:cNvSpPr/>
          <p:nvPr/>
        </p:nvSpPr>
        <p:spPr>
          <a:xfrm rot="-7501919">
            <a:off x="5839417" y="-7052293"/>
            <a:ext cx="12186813" cy="12769914"/>
          </a:xfrm>
          <a:custGeom>
            <a:avLst/>
            <a:gdLst/>
            <a:ahLst/>
            <a:cxnLst/>
            <a:rect l="l" t="t" r="r" b="b"/>
            <a:pathLst>
              <a:path w="12186813" h="12769914">
                <a:moveTo>
                  <a:pt x="0" y="0"/>
                </a:moveTo>
                <a:lnTo>
                  <a:pt x="12186813" y="0"/>
                </a:lnTo>
                <a:lnTo>
                  <a:pt x="12186813" y="12769915"/>
                </a:lnTo>
                <a:lnTo>
                  <a:pt x="0" y="1276991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a:off x="13244482" y="4048519"/>
            <a:ext cx="9757173" cy="10224023"/>
          </a:xfrm>
          <a:custGeom>
            <a:avLst/>
            <a:gdLst/>
            <a:ahLst/>
            <a:cxnLst/>
            <a:rect l="l" t="t" r="r" b="b"/>
            <a:pathLst>
              <a:path w="9757173" h="10224023">
                <a:moveTo>
                  <a:pt x="0" y="0"/>
                </a:moveTo>
                <a:lnTo>
                  <a:pt x="9757173" y="0"/>
                </a:lnTo>
                <a:lnTo>
                  <a:pt x="9757173" y="10224023"/>
                </a:lnTo>
                <a:lnTo>
                  <a:pt x="0" y="1022402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13142621" y="2873343"/>
            <a:ext cx="10290759" cy="10783140"/>
          </a:xfrm>
          <a:custGeom>
            <a:avLst/>
            <a:gdLst/>
            <a:ahLst/>
            <a:cxnLst/>
            <a:rect l="l" t="t" r="r" b="b"/>
            <a:pathLst>
              <a:path w="10290759" h="10783140">
                <a:moveTo>
                  <a:pt x="0" y="0"/>
                </a:moveTo>
                <a:lnTo>
                  <a:pt x="10290758" y="0"/>
                </a:lnTo>
                <a:lnTo>
                  <a:pt x="10290758" y="10783139"/>
                </a:lnTo>
                <a:lnTo>
                  <a:pt x="0" y="10783139"/>
                </a:lnTo>
                <a:lnTo>
                  <a:pt x="0" y="0"/>
                </a:lnTo>
                <a:close/>
              </a:path>
            </a:pathLst>
          </a:custGeom>
          <a:blipFill>
            <a:blip r:embed="rId4">
              <a:alphaModFix amt="56000"/>
              <a:extLst>
                <a:ext uri="{96DAC541-7B7A-43D3-8B79-37D633B846F1}">
                  <asvg:svgBlip xmlns="" xmlns:asvg="http://schemas.microsoft.com/office/drawing/2016/SVG/main" r:embed="rId5"/>
                </a:ext>
              </a:extLst>
            </a:blip>
            <a:stretch>
              <a:fillRect/>
            </a:stretch>
          </a:blipFill>
        </p:spPr>
      </p:sp>
      <p:sp>
        <p:nvSpPr>
          <p:cNvPr id="7" name="Freeform 7"/>
          <p:cNvSpPr/>
          <p:nvPr/>
        </p:nvSpPr>
        <p:spPr>
          <a:xfrm>
            <a:off x="-9689675" y="-4237266"/>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2">
              <a:alphaModFix amt="57000"/>
              <a:extLst>
                <a:ext uri="{96DAC541-7B7A-43D3-8B79-37D633B846F1}">
                  <asvg:svgBlip xmlns="" xmlns:asvg="http://schemas.microsoft.com/office/drawing/2016/SVG/main" r:embed="rId3"/>
                </a:ext>
              </a:extLst>
            </a:blip>
            <a:stretch>
              <a:fillRect/>
            </a:stretch>
          </a:blipFill>
        </p:spPr>
      </p:sp>
      <p:sp>
        <p:nvSpPr>
          <p:cNvPr id="8" name="Freeform 8"/>
          <p:cNvSpPr/>
          <p:nvPr/>
        </p:nvSpPr>
        <p:spPr>
          <a:xfrm>
            <a:off x="-9329571" y="-4095421"/>
            <a:ext cx="12186813" cy="12769914"/>
          </a:xfrm>
          <a:custGeom>
            <a:avLst/>
            <a:gdLst/>
            <a:ahLst/>
            <a:cxnLst/>
            <a:rect l="l" t="t" r="r" b="b"/>
            <a:pathLst>
              <a:path w="12186813" h="12769914">
                <a:moveTo>
                  <a:pt x="0" y="0"/>
                </a:moveTo>
                <a:lnTo>
                  <a:pt x="12186814" y="0"/>
                </a:lnTo>
                <a:lnTo>
                  <a:pt x="12186814" y="12769915"/>
                </a:lnTo>
                <a:lnTo>
                  <a:pt x="0" y="12769915"/>
                </a:lnTo>
                <a:lnTo>
                  <a:pt x="0" y="0"/>
                </a:lnTo>
                <a:close/>
              </a:path>
            </a:pathLst>
          </a:custGeom>
          <a:blipFill>
            <a:blip r:embed="rId2">
              <a:alphaModFix amt="57000"/>
              <a:extLst>
                <a:ext uri="{96DAC541-7B7A-43D3-8B79-37D633B846F1}">
                  <asvg:svgBlip xmlns="" xmlns:asvg="http://schemas.microsoft.com/office/drawing/2016/SVG/main" r:embed="rId3"/>
                </a:ext>
              </a:extLst>
            </a:blip>
            <a:stretch>
              <a:fillRect/>
            </a:stretch>
          </a:blipFill>
        </p:spPr>
      </p:sp>
      <p:sp>
        <p:nvSpPr>
          <p:cNvPr id="9" name="Freeform 9"/>
          <p:cNvSpPr/>
          <p:nvPr/>
        </p:nvSpPr>
        <p:spPr>
          <a:xfrm rot="1135170">
            <a:off x="-10121544" y="-3511614"/>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4">
              <a:alphaModFix amt="48000"/>
              <a:extLst>
                <a:ext uri="{96DAC541-7B7A-43D3-8B79-37D633B846F1}">
                  <asvg:svgBlip xmlns="" xmlns:asvg="http://schemas.microsoft.com/office/drawing/2016/SVG/main" r:embed="rId5"/>
                </a:ext>
              </a:extLst>
            </a:blip>
            <a:stretch>
              <a:fillRect/>
            </a:stretch>
          </a:blipFill>
        </p:spPr>
      </p:sp>
      <p:sp>
        <p:nvSpPr>
          <p:cNvPr id="10" name="Freeform 10"/>
          <p:cNvSpPr/>
          <p:nvPr/>
        </p:nvSpPr>
        <p:spPr>
          <a:xfrm rot="-7501919">
            <a:off x="5687017" y="-7204693"/>
            <a:ext cx="12186813" cy="12769914"/>
          </a:xfrm>
          <a:custGeom>
            <a:avLst/>
            <a:gdLst/>
            <a:ahLst/>
            <a:cxnLst/>
            <a:rect l="l" t="t" r="r" b="b"/>
            <a:pathLst>
              <a:path w="12186813" h="12769914">
                <a:moveTo>
                  <a:pt x="0" y="0"/>
                </a:moveTo>
                <a:lnTo>
                  <a:pt x="12186813" y="0"/>
                </a:lnTo>
                <a:lnTo>
                  <a:pt x="12186813" y="12769915"/>
                </a:lnTo>
                <a:lnTo>
                  <a:pt x="0" y="12769915"/>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15" name="Freeform 15"/>
          <p:cNvSpPr/>
          <p:nvPr/>
        </p:nvSpPr>
        <p:spPr>
          <a:xfrm rot="-7501919">
            <a:off x="5489862" y="-6506964"/>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17" name="TextBox 17"/>
          <p:cNvSpPr txBox="1"/>
          <p:nvPr/>
        </p:nvSpPr>
        <p:spPr>
          <a:xfrm>
            <a:off x="3787911" y="2251436"/>
            <a:ext cx="10675342" cy="1096318"/>
          </a:xfrm>
          <a:prstGeom prst="rect">
            <a:avLst/>
          </a:prstGeom>
        </p:spPr>
        <p:txBody>
          <a:bodyPr lIns="0" tIns="0" rIns="0" bIns="0" rtlCol="0" anchor="t">
            <a:spAutoFit/>
          </a:bodyPr>
          <a:lstStyle/>
          <a:p>
            <a:pPr algn="ctr">
              <a:lnSpc>
                <a:spcPts val="7309"/>
              </a:lnSpc>
            </a:pPr>
            <a:r>
              <a:rPr lang="en-US" sz="6961">
                <a:solidFill>
                  <a:srgbClr val="6B4F1B"/>
                </a:solidFill>
                <a:latin typeface="Adventurous"/>
                <a:ea typeface="Adventurous"/>
                <a:cs typeface="Adventurous"/>
                <a:sym typeface="Adventurous"/>
              </a:rPr>
              <a:t>Anggota Kelompok </a:t>
            </a:r>
          </a:p>
        </p:txBody>
      </p:sp>
      <p:sp>
        <p:nvSpPr>
          <p:cNvPr id="18" name="TextBox 18"/>
          <p:cNvSpPr txBox="1"/>
          <p:nvPr/>
        </p:nvSpPr>
        <p:spPr>
          <a:xfrm>
            <a:off x="3645292" y="3743771"/>
            <a:ext cx="10997417" cy="4788877"/>
          </a:xfrm>
          <a:prstGeom prst="rect">
            <a:avLst/>
          </a:prstGeom>
        </p:spPr>
        <p:txBody>
          <a:bodyPr lIns="0" tIns="0" rIns="0" bIns="0" rtlCol="0" anchor="t">
            <a:spAutoFit/>
          </a:bodyPr>
          <a:lstStyle/>
          <a:p>
            <a:pPr algn="just">
              <a:lnSpc>
                <a:spcPts val="7595"/>
              </a:lnSpc>
            </a:pPr>
            <a:r>
              <a:rPr lang="en-US" sz="5425">
                <a:solidFill>
                  <a:srgbClr val="6B4F1B"/>
                </a:solidFill>
                <a:latin typeface="HK Grotesk"/>
                <a:ea typeface="HK Grotesk"/>
                <a:cs typeface="HK Grotesk"/>
                <a:sym typeface="HK Grotesk"/>
              </a:rPr>
              <a:t>Niken Wulandari (2022340350001)</a:t>
            </a:r>
          </a:p>
          <a:p>
            <a:pPr algn="just">
              <a:lnSpc>
                <a:spcPts val="7595"/>
              </a:lnSpc>
            </a:pPr>
            <a:r>
              <a:rPr lang="en-US" sz="5425">
                <a:solidFill>
                  <a:srgbClr val="6B4F1B"/>
                </a:solidFill>
                <a:latin typeface="HK Grotesk"/>
                <a:ea typeface="HK Grotesk"/>
                <a:cs typeface="HK Grotesk"/>
                <a:sym typeface="HK Grotesk"/>
              </a:rPr>
              <a:t>M. Habibie Junior (2022340350004)</a:t>
            </a:r>
          </a:p>
          <a:p>
            <a:pPr algn="just">
              <a:lnSpc>
                <a:spcPts val="7595"/>
              </a:lnSpc>
            </a:pPr>
            <a:r>
              <a:rPr lang="en-US" sz="5425">
                <a:solidFill>
                  <a:srgbClr val="6B4F1B"/>
                </a:solidFill>
                <a:latin typeface="HK Grotesk"/>
                <a:ea typeface="HK Grotesk"/>
                <a:cs typeface="HK Grotesk"/>
                <a:sym typeface="HK Grotesk"/>
              </a:rPr>
              <a:t>Nurul Dwi Latifah (2022340350005)</a:t>
            </a:r>
          </a:p>
          <a:p>
            <a:pPr algn="just">
              <a:lnSpc>
                <a:spcPts val="7595"/>
              </a:lnSpc>
            </a:pPr>
            <a:r>
              <a:rPr lang="en-US" sz="5425">
                <a:solidFill>
                  <a:srgbClr val="6B4F1B"/>
                </a:solidFill>
                <a:latin typeface="HK Grotesk"/>
                <a:ea typeface="HK Grotesk"/>
                <a:cs typeface="HK Grotesk"/>
                <a:sym typeface="HK Grotesk"/>
              </a:rPr>
              <a:t>Alivia Hardiyanti (2022340350009)</a:t>
            </a:r>
          </a:p>
          <a:p>
            <a:pPr algn="ctr">
              <a:lnSpc>
                <a:spcPts val="7595"/>
              </a:lnSpc>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9EE"/>
        </a:solidFill>
        <a:effectLst/>
      </p:bgPr>
    </p:bg>
    <p:spTree>
      <p:nvGrpSpPr>
        <p:cNvPr id="1" name=""/>
        <p:cNvGrpSpPr/>
        <p:nvPr/>
      </p:nvGrpSpPr>
      <p:grpSpPr>
        <a:xfrm>
          <a:off x="0" y="0"/>
          <a:ext cx="0" cy="0"/>
          <a:chOff x="0" y="0"/>
          <a:chExt cx="0" cy="0"/>
        </a:xfrm>
      </p:grpSpPr>
      <p:sp>
        <p:nvSpPr>
          <p:cNvPr id="2" name="Freeform 2"/>
          <p:cNvSpPr/>
          <p:nvPr/>
        </p:nvSpPr>
        <p:spPr>
          <a:xfrm>
            <a:off x="13142621" y="2873343"/>
            <a:ext cx="10290759" cy="10783140"/>
          </a:xfrm>
          <a:custGeom>
            <a:avLst/>
            <a:gdLst/>
            <a:ahLst/>
            <a:cxnLst/>
            <a:rect l="l" t="t" r="r" b="b"/>
            <a:pathLst>
              <a:path w="10290759" h="10783140">
                <a:moveTo>
                  <a:pt x="0" y="0"/>
                </a:moveTo>
                <a:lnTo>
                  <a:pt x="10290758" y="0"/>
                </a:lnTo>
                <a:lnTo>
                  <a:pt x="10290758" y="10783139"/>
                </a:lnTo>
                <a:lnTo>
                  <a:pt x="0" y="10783139"/>
                </a:lnTo>
                <a:lnTo>
                  <a:pt x="0" y="0"/>
                </a:lnTo>
                <a:close/>
              </a:path>
            </a:pathLst>
          </a:custGeom>
          <a:blipFill>
            <a:blip r:embed="rId2">
              <a:alphaModFix amt="56000"/>
              <a:extLst>
                <a:ext uri="{96DAC541-7B7A-43D3-8B79-37D633B846F1}">
                  <asvg:svgBlip xmlns="" xmlns:asvg="http://schemas.microsoft.com/office/drawing/2016/SVG/main" r:embed="rId3"/>
                </a:ext>
              </a:extLst>
            </a:blip>
            <a:stretch>
              <a:fillRect/>
            </a:stretch>
          </a:blipFill>
        </p:spPr>
      </p:sp>
      <p:sp>
        <p:nvSpPr>
          <p:cNvPr id="3" name="Freeform 3"/>
          <p:cNvSpPr/>
          <p:nvPr/>
        </p:nvSpPr>
        <p:spPr>
          <a:xfrm rot="3494222">
            <a:off x="9731711" y="6240937"/>
            <a:ext cx="12186813" cy="12769914"/>
          </a:xfrm>
          <a:custGeom>
            <a:avLst/>
            <a:gdLst/>
            <a:ahLst/>
            <a:cxnLst/>
            <a:rect l="l" t="t" r="r" b="b"/>
            <a:pathLst>
              <a:path w="12186813" h="12769914">
                <a:moveTo>
                  <a:pt x="0" y="0"/>
                </a:moveTo>
                <a:lnTo>
                  <a:pt x="12186813" y="0"/>
                </a:lnTo>
                <a:lnTo>
                  <a:pt x="12186813" y="12769915"/>
                </a:lnTo>
                <a:lnTo>
                  <a:pt x="0" y="12769915"/>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4" name="Freeform 4"/>
          <p:cNvSpPr/>
          <p:nvPr/>
        </p:nvSpPr>
        <p:spPr>
          <a:xfrm rot="3494222">
            <a:off x="-248045" y="4304632"/>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4">
              <a:alphaModFix amt="19999"/>
              <a:extLst>
                <a:ext uri="{96DAC541-7B7A-43D3-8B79-37D633B846F1}">
                  <asvg:svgBlip xmlns="" xmlns:asvg="http://schemas.microsoft.com/office/drawing/2016/SVG/main" r:embed="rId5"/>
                </a:ext>
              </a:extLst>
            </a:blip>
            <a:stretch>
              <a:fillRect/>
            </a:stretch>
          </a:blipFill>
        </p:spPr>
      </p:sp>
      <p:sp>
        <p:nvSpPr>
          <p:cNvPr id="5" name="Freeform 5"/>
          <p:cNvSpPr/>
          <p:nvPr/>
        </p:nvSpPr>
        <p:spPr>
          <a:xfrm rot="-7501919">
            <a:off x="3661319" y="-7052293"/>
            <a:ext cx="12186813" cy="12769914"/>
          </a:xfrm>
          <a:custGeom>
            <a:avLst/>
            <a:gdLst/>
            <a:ahLst/>
            <a:cxnLst/>
            <a:rect l="l" t="t" r="r" b="b"/>
            <a:pathLst>
              <a:path w="12186813" h="12769914">
                <a:moveTo>
                  <a:pt x="0" y="0"/>
                </a:moveTo>
                <a:lnTo>
                  <a:pt x="12186814" y="0"/>
                </a:lnTo>
                <a:lnTo>
                  <a:pt x="12186814" y="12769915"/>
                </a:lnTo>
                <a:lnTo>
                  <a:pt x="0" y="12769915"/>
                </a:lnTo>
                <a:lnTo>
                  <a:pt x="0" y="0"/>
                </a:lnTo>
                <a:close/>
              </a:path>
            </a:pathLst>
          </a:custGeom>
          <a:blipFill>
            <a:blip r:embed="rId4">
              <a:alphaModFix amt="19999"/>
              <a:extLst>
                <a:ext uri="{96DAC541-7B7A-43D3-8B79-37D633B846F1}">
                  <asvg:svgBlip xmlns="" xmlns:asvg="http://schemas.microsoft.com/office/drawing/2016/SVG/main" r:embed="rId5"/>
                </a:ext>
              </a:extLst>
            </a:blip>
            <a:stretch>
              <a:fillRect/>
            </a:stretch>
          </a:blipFill>
        </p:spPr>
      </p:sp>
      <p:sp>
        <p:nvSpPr>
          <p:cNvPr id="6" name="Freeform 6"/>
          <p:cNvSpPr/>
          <p:nvPr/>
        </p:nvSpPr>
        <p:spPr>
          <a:xfrm rot="-8181564">
            <a:off x="1095401" y="-7052293"/>
            <a:ext cx="12186813" cy="12769914"/>
          </a:xfrm>
          <a:custGeom>
            <a:avLst/>
            <a:gdLst/>
            <a:ahLst/>
            <a:cxnLst/>
            <a:rect l="l" t="t" r="r" b="b"/>
            <a:pathLst>
              <a:path w="12186813" h="12769914">
                <a:moveTo>
                  <a:pt x="0" y="0"/>
                </a:moveTo>
                <a:lnTo>
                  <a:pt x="12186813" y="0"/>
                </a:lnTo>
                <a:lnTo>
                  <a:pt x="12186813" y="12769915"/>
                </a:lnTo>
                <a:lnTo>
                  <a:pt x="0" y="12769915"/>
                </a:lnTo>
                <a:lnTo>
                  <a:pt x="0" y="0"/>
                </a:lnTo>
                <a:close/>
              </a:path>
            </a:pathLst>
          </a:custGeom>
          <a:blipFill>
            <a:blip r:embed="rId4">
              <a:alphaModFix amt="19999"/>
              <a:extLst>
                <a:ext uri="{96DAC541-7B7A-43D3-8B79-37D633B846F1}">
                  <asvg:svgBlip xmlns="" xmlns:asvg="http://schemas.microsoft.com/office/drawing/2016/SVG/main" r:embed="rId5"/>
                </a:ext>
              </a:extLst>
            </a:blip>
            <a:stretch>
              <a:fillRect/>
            </a:stretch>
          </a:blipFill>
        </p:spPr>
      </p:sp>
      <p:sp>
        <p:nvSpPr>
          <p:cNvPr id="7" name="Freeform 7"/>
          <p:cNvSpPr/>
          <p:nvPr/>
        </p:nvSpPr>
        <p:spPr>
          <a:xfrm rot="3494222">
            <a:off x="1095401" y="6038925"/>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Freeform 8"/>
          <p:cNvSpPr/>
          <p:nvPr/>
        </p:nvSpPr>
        <p:spPr>
          <a:xfrm rot="-7501919">
            <a:off x="7384082" y="-7641350"/>
            <a:ext cx="12186813" cy="12769914"/>
          </a:xfrm>
          <a:custGeom>
            <a:avLst/>
            <a:gdLst/>
            <a:ahLst/>
            <a:cxnLst/>
            <a:rect l="l" t="t" r="r" b="b"/>
            <a:pathLst>
              <a:path w="12186813" h="12769914">
                <a:moveTo>
                  <a:pt x="0" y="0"/>
                </a:moveTo>
                <a:lnTo>
                  <a:pt x="12186813" y="0"/>
                </a:lnTo>
                <a:lnTo>
                  <a:pt x="12186813" y="12769915"/>
                </a:lnTo>
                <a:lnTo>
                  <a:pt x="0" y="1276991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a:off x="13244482" y="4048519"/>
            <a:ext cx="9757173" cy="10224023"/>
          </a:xfrm>
          <a:custGeom>
            <a:avLst/>
            <a:gdLst/>
            <a:ahLst/>
            <a:cxnLst/>
            <a:rect l="l" t="t" r="r" b="b"/>
            <a:pathLst>
              <a:path w="9757173" h="10224023">
                <a:moveTo>
                  <a:pt x="0" y="0"/>
                </a:moveTo>
                <a:lnTo>
                  <a:pt x="9757173" y="0"/>
                </a:lnTo>
                <a:lnTo>
                  <a:pt x="9757173" y="10224023"/>
                </a:lnTo>
                <a:lnTo>
                  <a:pt x="0" y="1022402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1" name="Freeform 11"/>
          <p:cNvSpPr/>
          <p:nvPr/>
        </p:nvSpPr>
        <p:spPr>
          <a:xfrm>
            <a:off x="-9689675" y="-4237266"/>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4">
              <a:alphaModFix amt="57000"/>
              <a:extLst>
                <a:ext uri="{96DAC541-7B7A-43D3-8B79-37D633B846F1}">
                  <asvg:svgBlip xmlns="" xmlns:asvg="http://schemas.microsoft.com/office/drawing/2016/SVG/main" r:embed="rId5"/>
                </a:ext>
              </a:extLst>
            </a:blip>
            <a:stretch>
              <a:fillRect/>
            </a:stretch>
          </a:blipFill>
        </p:spPr>
      </p:sp>
      <p:sp>
        <p:nvSpPr>
          <p:cNvPr id="12" name="Freeform 12"/>
          <p:cNvSpPr/>
          <p:nvPr/>
        </p:nvSpPr>
        <p:spPr>
          <a:xfrm>
            <a:off x="-9329571" y="-4095421"/>
            <a:ext cx="12186813" cy="12769914"/>
          </a:xfrm>
          <a:custGeom>
            <a:avLst/>
            <a:gdLst/>
            <a:ahLst/>
            <a:cxnLst/>
            <a:rect l="l" t="t" r="r" b="b"/>
            <a:pathLst>
              <a:path w="12186813" h="12769914">
                <a:moveTo>
                  <a:pt x="0" y="0"/>
                </a:moveTo>
                <a:lnTo>
                  <a:pt x="12186814" y="0"/>
                </a:lnTo>
                <a:lnTo>
                  <a:pt x="12186814" y="12769915"/>
                </a:lnTo>
                <a:lnTo>
                  <a:pt x="0" y="12769915"/>
                </a:lnTo>
                <a:lnTo>
                  <a:pt x="0" y="0"/>
                </a:lnTo>
                <a:close/>
              </a:path>
            </a:pathLst>
          </a:custGeom>
          <a:blipFill>
            <a:blip r:embed="rId4">
              <a:alphaModFix amt="57000"/>
              <a:extLst>
                <a:ext uri="{96DAC541-7B7A-43D3-8B79-37D633B846F1}">
                  <asvg:svgBlip xmlns="" xmlns:asvg="http://schemas.microsoft.com/office/drawing/2016/SVG/main" r:embed="rId5"/>
                </a:ext>
              </a:extLst>
            </a:blip>
            <a:stretch>
              <a:fillRect/>
            </a:stretch>
          </a:blipFill>
        </p:spPr>
      </p:sp>
      <p:sp>
        <p:nvSpPr>
          <p:cNvPr id="13" name="Freeform 13"/>
          <p:cNvSpPr/>
          <p:nvPr/>
        </p:nvSpPr>
        <p:spPr>
          <a:xfrm rot="1135170">
            <a:off x="-10121544" y="-3511614"/>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2">
              <a:alphaModFix amt="48000"/>
              <a:extLst>
                <a:ext uri="{96DAC541-7B7A-43D3-8B79-37D633B846F1}">
                  <asvg:svgBlip xmlns="" xmlns:asvg="http://schemas.microsoft.com/office/drawing/2016/SVG/main" r:embed="rId3"/>
                </a:ext>
              </a:extLst>
            </a:blip>
            <a:stretch>
              <a:fillRect/>
            </a:stretch>
          </a:blipFill>
        </p:spPr>
      </p:sp>
      <p:sp>
        <p:nvSpPr>
          <p:cNvPr id="17" name="TextBox 17"/>
          <p:cNvSpPr txBox="1"/>
          <p:nvPr/>
        </p:nvSpPr>
        <p:spPr>
          <a:xfrm>
            <a:off x="3806329" y="1000125"/>
            <a:ext cx="10092158" cy="2034540"/>
          </a:xfrm>
          <a:prstGeom prst="rect">
            <a:avLst/>
          </a:prstGeom>
        </p:spPr>
        <p:txBody>
          <a:bodyPr lIns="0" tIns="0" rIns="0" bIns="0" rtlCol="0" anchor="t">
            <a:spAutoFit/>
          </a:bodyPr>
          <a:lstStyle/>
          <a:p>
            <a:pPr algn="ctr">
              <a:lnSpc>
                <a:spcPts val="5040"/>
              </a:lnSpc>
            </a:pPr>
            <a:r>
              <a:rPr lang="en-US" sz="4800">
                <a:solidFill>
                  <a:srgbClr val="6B4F1B"/>
                </a:solidFill>
                <a:latin typeface="Adventurous"/>
                <a:ea typeface="Adventurous"/>
                <a:cs typeface="Adventurous"/>
                <a:sym typeface="Adventurous"/>
              </a:rPr>
              <a:t>Contoh Contoh Audit SDM, Kinerja &amp; Kepatuhan </a:t>
            </a:r>
          </a:p>
          <a:p>
            <a:pPr algn="ctr">
              <a:lnSpc>
                <a:spcPts val="5040"/>
              </a:lnSpc>
            </a:pPr>
            <a:r>
              <a:rPr lang="en-US" sz="4800">
                <a:solidFill>
                  <a:srgbClr val="6B4F1B"/>
                </a:solidFill>
                <a:latin typeface="Adventurous"/>
                <a:ea typeface="Adventurous"/>
                <a:cs typeface="Adventurous"/>
                <a:sym typeface="Adventurous"/>
              </a:rPr>
              <a:t>(Dengan Verifikasi Badan Resmi)</a:t>
            </a:r>
          </a:p>
        </p:txBody>
      </p:sp>
      <p:sp>
        <p:nvSpPr>
          <p:cNvPr id="18" name="TextBox 18"/>
          <p:cNvSpPr txBox="1"/>
          <p:nvPr/>
        </p:nvSpPr>
        <p:spPr>
          <a:xfrm>
            <a:off x="3750461" y="3380532"/>
            <a:ext cx="12254508" cy="6163280"/>
          </a:xfrm>
          <a:prstGeom prst="rect">
            <a:avLst/>
          </a:prstGeom>
        </p:spPr>
        <p:txBody>
          <a:bodyPr lIns="0" tIns="0" rIns="0" bIns="0" rtlCol="0" anchor="t">
            <a:spAutoFit/>
          </a:bodyPr>
          <a:lstStyle/>
          <a:p>
            <a:pPr algn="just">
              <a:lnSpc>
                <a:spcPts val="4326"/>
              </a:lnSpc>
            </a:pPr>
            <a:r>
              <a:rPr lang="en-US" sz="3090" b="1" dirty="0">
                <a:solidFill>
                  <a:srgbClr val="6B4F1B"/>
                </a:solidFill>
                <a:latin typeface="HK Grotesk Bold"/>
                <a:ea typeface="HK Grotesk Bold"/>
                <a:cs typeface="HK Grotesk Bold"/>
                <a:sym typeface="HK Grotesk Bold"/>
              </a:rPr>
              <a:t>1. Audit SDM – </a:t>
            </a:r>
            <a:r>
              <a:rPr lang="en-US" sz="3090" b="1" dirty="0" err="1">
                <a:solidFill>
                  <a:srgbClr val="6B4F1B"/>
                </a:solidFill>
                <a:latin typeface="HK Grotesk Bold"/>
                <a:ea typeface="HK Grotesk Bold"/>
                <a:cs typeface="HK Grotesk Bold"/>
                <a:sym typeface="HK Grotesk Bold"/>
              </a:rPr>
              <a:t>Disnaker</a:t>
            </a:r>
            <a:endParaRPr lang="en-US" sz="3090" b="1" dirty="0">
              <a:solidFill>
                <a:srgbClr val="6B4F1B"/>
              </a:solidFill>
              <a:latin typeface="HK Grotesk Bold"/>
              <a:ea typeface="HK Grotesk Bold"/>
              <a:cs typeface="HK Grotesk Bold"/>
              <a:sym typeface="HK Grotesk Bold"/>
            </a:endParaRPr>
          </a:p>
          <a:p>
            <a:pPr algn="just">
              <a:lnSpc>
                <a:spcPts val="4326"/>
              </a:lnSpc>
            </a:pPr>
            <a:r>
              <a:rPr lang="en-US" sz="3090" dirty="0">
                <a:solidFill>
                  <a:srgbClr val="6B4F1B"/>
                </a:solidFill>
                <a:latin typeface="HK Grotesk"/>
                <a:ea typeface="HK Grotesk"/>
                <a:cs typeface="HK Grotesk"/>
                <a:sym typeface="HK Grotesk"/>
              </a:rPr>
              <a:t>    • </a:t>
            </a:r>
            <a:r>
              <a:rPr lang="en-US" sz="3090" dirty="0" err="1">
                <a:solidFill>
                  <a:srgbClr val="6B4F1B"/>
                </a:solidFill>
                <a:latin typeface="HK Grotesk"/>
                <a:ea typeface="HK Grotesk"/>
                <a:cs typeface="HK Grotesk"/>
                <a:sym typeface="HK Grotesk"/>
              </a:rPr>
              <a:t>Verifikasi</a:t>
            </a:r>
            <a:r>
              <a:rPr lang="en-US" sz="3090" dirty="0">
                <a:solidFill>
                  <a:srgbClr val="6B4F1B"/>
                </a:solidFill>
                <a:latin typeface="HK Grotesk"/>
                <a:ea typeface="HK Grotesk"/>
                <a:cs typeface="HK Grotesk"/>
                <a:sym typeface="HK Grotesk"/>
              </a:rPr>
              <a:t> PHK &amp; </a:t>
            </a:r>
            <a:r>
              <a:rPr lang="en-US" sz="3090" dirty="0" err="1">
                <a:solidFill>
                  <a:srgbClr val="6B4F1B"/>
                </a:solidFill>
                <a:latin typeface="HK Grotesk"/>
                <a:ea typeface="HK Grotesk"/>
                <a:cs typeface="HK Grotesk"/>
                <a:sym typeface="HK Grotesk"/>
              </a:rPr>
              <a:t>hak</a:t>
            </a:r>
            <a:r>
              <a:rPr lang="en-US" sz="3090" dirty="0">
                <a:solidFill>
                  <a:srgbClr val="6B4F1B"/>
                </a:solidFill>
                <a:latin typeface="HK Grotesk"/>
                <a:ea typeface="HK Grotesk"/>
                <a:cs typeface="HK Grotesk"/>
                <a:sym typeface="HK Grotesk"/>
              </a:rPr>
              <a:t> </a:t>
            </a:r>
            <a:r>
              <a:rPr lang="en-US" sz="3090" dirty="0" err="1">
                <a:solidFill>
                  <a:srgbClr val="6B4F1B"/>
                </a:solidFill>
                <a:latin typeface="HK Grotesk"/>
                <a:ea typeface="HK Grotesk"/>
                <a:cs typeface="HK Grotesk"/>
                <a:sym typeface="HK Grotesk"/>
              </a:rPr>
              <a:t>karyawan</a:t>
            </a:r>
            <a:r>
              <a:rPr lang="en-US" sz="3090" dirty="0">
                <a:solidFill>
                  <a:srgbClr val="6B4F1B"/>
                </a:solidFill>
                <a:latin typeface="HK Grotesk"/>
                <a:ea typeface="HK Grotesk"/>
                <a:cs typeface="HK Grotesk"/>
                <a:sym typeface="HK Grotesk"/>
              </a:rPr>
              <a:t> </a:t>
            </a:r>
            <a:r>
              <a:rPr lang="en-US" sz="3090" dirty="0" err="1">
                <a:solidFill>
                  <a:srgbClr val="6B4F1B"/>
                </a:solidFill>
                <a:latin typeface="HK Grotesk"/>
                <a:ea typeface="HK Grotesk"/>
                <a:cs typeface="HK Grotesk"/>
                <a:sym typeface="HK Grotesk"/>
              </a:rPr>
              <a:t>sesuai</a:t>
            </a:r>
            <a:r>
              <a:rPr lang="en-US" sz="3090" dirty="0">
                <a:solidFill>
                  <a:srgbClr val="6B4F1B"/>
                </a:solidFill>
                <a:latin typeface="HK Grotesk"/>
                <a:ea typeface="HK Grotesk"/>
                <a:cs typeface="HK Grotesk"/>
                <a:sym typeface="HK Grotesk"/>
              </a:rPr>
              <a:t> UU </a:t>
            </a:r>
            <a:r>
              <a:rPr lang="en-US" sz="3090" dirty="0" err="1">
                <a:solidFill>
                  <a:srgbClr val="6B4F1B"/>
                </a:solidFill>
                <a:latin typeface="HK Grotesk"/>
                <a:ea typeface="HK Grotesk"/>
                <a:cs typeface="HK Grotesk"/>
                <a:sym typeface="HK Grotesk"/>
              </a:rPr>
              <a:t>Ketenagakerjaan</a:t>
            </a:r>
            <a:r>
              <a:rPr lang="en-US" sz="3090" dirty="0">
                <a:solidFill>
                  <a:srgbClr val="6B4F1B"/>
                </a:solidFill>
                <a:latin typeface="HK Grotesk"/>
                <a:ea typeface="HK Grotesk"/>
                <a:cs typeface="HK Grotesk"/>
                <a:sym typeface="HK Grotesk"/>
              </a:rPr>
              <a:t>.</a:t>
            </a:r>
          </a:p>
          <a:p>
            <a:pPr algn="just">
              <a:lnSpc>
                <a:spcPts val="4326"/>
              </a:lnSpc>
            </a:pPr>
            <a:r>
              <a:rPr lang="en-US" sz="3090" dirty="0">
                <a:solidFill>
                  <a:srgbClr val="6B4F1B"/>
                </a:solidFill>
                <a:latin typeface="HK Grotesk"/>
                <a:ea typeface="HK Grotesk"/>
                <a:cs typeface="HK Grotesk"/>
                <a:sym typeface="HK Grotesk"/>
              </a:rPr>
              <a:t>    • </a:t>
            </a:r>
            <a:r>
              <a:rPr lang="en-US" sz="3090" dirty="0" err="1">
                <a:solidFill>
                  <a:srgbClr val="6B4F1B"/>
                </a:solidFill>
                <a:latin typeface="HK Grotesk"/>
                <a:ea typeface="HK Grotesk"/>
                <a:cs typeface="HK Grotesk"/>
                <a:sym typeface="HK Grotesk"/>
              </a:rPr>
              <a:t>Temuan</a:t>
            </a:r>
            <a:r>
              <a:rPr lang="en-US" sz="3090" dirty="0">
                <a:solidFill>
                  <a:srgbClr val="6B4F1B"/>
                </a:solidFill>
                <a:latin typeface="HK Grotesk"/>
                <a:ea typeface="HK Grotesk"/>
                <a:cs typeface="HK Grotesk"/>
                <a:sym typeface="HK Grotesk"/>
              </a:rPr>
              <a:t>: </a:t>
            </a:r>
            <a:r>
              <a:rPr lang="en-US" sz="3090" dirty="0" err="1">
                <a:solidFill>
                  <a:srgbClr val="6B4F1B"/>
                </a:solidFill>
                <a:latin typeface="HK Grotesk"/>
                <a:ea typeface="HK Grotesk"/>
                <a:cs typeface="HK Grotesk"/>
                <a:sym typeface="HK Grotesk"/>
              </a:rPr>
              <a:t>pesangon</a:t>
            </a:r>
            <a:r>
              <a:rPr lang="en-US" sz="3090" dirty="0">
                <a:solidFill>
                  <a:srgbClr val="6B4F1B"/>
                </a:solidFill>
                <a:latin typeface="HK Grotesk"/>
                <a:ea typeface="HK Grotesk"/>
                <a:cs typeface="HK Grotesk"/>
                <a:sym typeface="HK Grotesk"/>
              </a:rPr>
              <a:t> </a:t>
            </a:r>
            <a:r>
              <a:rPr lang="en-US" sz="3090" dirty="0" err="1">
                <a:solidFill>
                  <a:srgbClr val="6B4F1B"/>
                </a:solidFill>
                <a:latin typeface="HK Grotesk"/>
                <a:ea typeface="HK Grotesk"/>
                <a:cs typeface="HK Grotesk"/>
                <a:sym typeface="HK Grotesk"/>
              </a:rPr>
              <a:t>kurang</a:t>
            </a:r>
            <a:r>
              <a:rPr lang="en-US" sz="3090" dirty="0">
                <a:solidFill>
                  <a:srgbClr val="6B4F1B"/>
                </a:solidFill>
                <a:latin typeface="HK Grotesk"/>
                <a:ea typeface="HK Grotesk"/>
                <a:cs typeface="HK Grotesk"/>
                <a:sym typeface="HK Grotesk"/>
              </a:rPr>
              <a:t> </a:t>
            </a:r>
            <a:r>
              <a:rPr lang="en-US" sz="3090" dirty="0" err="1">
                <a:solidFill>
                  <a:srgbClr val="6B4F1B"/>
                </a:solidFill>
                <a:latin typeface="HK Grotesk"/>
                <a:ea typeface="HK Grotesk"/>
                <a:cs typeface="HK Grotesk"/>
                <a:sym typeface="HK Grotesk"/>
              </a:rPr>
              <a:t>bayar</a:t>
            </a:r>
            <a:r>
              <a:rPr lang="en-US" sz="3090" dirty="0">
                <a:solidFill>
                  <a:srgbClr val="6B4F1B"/>
                </a:solidFill>
                <a:latin typeface="HK Grotesk"/>
                <a:ea typeface="HK Grotesk"/>
                <a:cs typeface="HK Grotesk"/>
                <a:sym typeface="HK Grotesk"/>
              </a:rPr>
              <a:t>, </a:t>
            </a:r>
            <a:r>
              <a:rPr lang="en-US" sz="3090" dirty="0" err="1">
                <a:solidFill>
                  <a:srgbClr val="6B4F1B"/>
                </a:solidFill>
                <a:latin typeface="HK Grotesk"/>
                <a:ea typeface="HK Grotesk"/>
                <a:cs typeface="HK Grotesk"/>
                <a:sym typeface="HK Grotesk"/>
              </a:rPr>
              <a:t>dokumen</a:t>
            </a:r>
            <a:r>
              <a:rPr lang="en-US" sz="3090" dirty="0">
                <a:solidFill>
                  <a:srgbClr val="6B4F1B"/>
                </a:solidFill>
                <a:latin typeface="HK Grotesk"/>
                <a:ea typeface="HK Grotesk"/>
                <a:cs typeface="HK Grotesk"/>
                <a:sym typeface="HK Grotesk"/>
              </a:rPr>
              <a:t> PHK </a:t>
            </a:r>
            <a:r>
              <a:rPr lang="en-US" sz="3090" dirty="0" err="1">
                <a:solidFill>
                  <a:srgbClr val="6B4F1B"/>
                </a:solidFill>
                <a:latin typeface="HK Grotesk"/>
                <a:ea typeface="HK Grotesk"/>
                <a:cs typeface="HK Grotesk"/>
                <a:sym typeface="HK Grotesk"/>
              </a:rPr>
              <a:t>tidak</a:t>
            </a:r>
            <a:r>
              <a:rPr lang="en-US" sz="3090" dirty="0">
                <a:solidFill>
                  <a:srgbClr val="6B4F1B"/>
                </a:solidFill>
                <a:latin typeface="HK Grotesk"/>
                <a:ea typeface="HK Grotesk"/>
                <a:cs typeface="HK Grotesk"/>
                <a:sym typeface="HK Grotesk"/>
              </a:rPr>
              <a:t> </a:t>
            </a:r>
            <a:r>
              <a:rPr lang="en-US" sz="3090" dirty="0" err="1">
                <a:solidFill>
                  <a:srgbClr val="6B4F1B"/>
                </a:solidFill>
                <a:latin typeface="HK Grotesk"/>
                <a:ea typeface="HK Grotesk"/>
                <a:cs typeface="HK Grotesk"/>
                <a:sym typeface="HK Grotesk"/>
              </a:rPr>
              <a:t>lengkap</a:t>
            </a:r>
            <a:endParaRPr lang="en-US" sz="3090" dirty="0">
              <a:solidFill>
                <a:srgbClr val="6B4F1B"/>
              </a:solidFill>
              <a:latin typeface="HK Grotesk"/>
              <a:ea typeface="HK Grotesk"/>
              <a:cs typeface="HK Grotesk"/>
              <a:sym typeface="HK Grotesk"/>
            </a:endParaRPr>
          </a:p>
          <a:p>
            <a:pPr algn="just">
              <a:lnSpc>
                <a:spcPts val="4007"/>
              </a:lnSpc>
            </a:pPr>
            <a:endParaRPr/>
          </a:p>
          <a:p>
            <a:pPr algn="just">
              <a:lnSpc>
                <a:spcPts val="4007"/>
              </a:lnSpc>
            </a:pPr>
            <a:r>
              <a:rPr lang="en-US" sz="2862" b="1" dirty="0">
                <a:solidFill>
                  <a:srgbClr val="6B4F1B"/>
                </a:solidFill>
                <a:latin typeface="HK Grotesk Bold"/>
                <a:ea typeface="HK Grotesk Bold"/>
                <a:cs typeface="HK Grotesk Bold"/>
                <a:sym typeface="HK Grotesk Bold"/>
              </a:rPr>
              <a:t>2. Audit </a:t>
            </a:r>
            <a:r>
              <a:rPr lang="en-US" sz="2862" b="1" dirty="0" err="1">
                <a:solidFill>
                  <a:srgbClr val="6B4F1B"/>
                </a:solidFill>
                <a:latin typeface="HK Grotesk Bold"/>
                <a:ea typeface="HK Grotesk Bold"/>
                <a:cs typeface="HK Grotesk Bold"/>
                <a:sym typeface="HK Grotesk Bold"/>
              </a:rPr>
              <a:t>Kinerja</a:t>
            </a:r>
            <a:r>
              <a:rPr lang="en-US" sz="2862" b="1" dirty="0">
                <a:solidFill>
                  <a:srgbClr val="6B4F1B"/>
                </a:solidFill>
                <a:latin typeface="HK Grotesk Bold"/>
                <a:ea typeface="HK Grotesk Bold"/>
                <a:cs typeface="HK Grotesk Bold"/>
                <a:sym typeface="HK Grotesk Bold"/>
              </a:rPr>
              <a:t> – BPK</a:t>
            </a:r>
          </a:p>
          <a:p>
            <a:pPr algn="just">
              <a:lnSpc>
                <a:spcPts val="4007"/>
              </a:lnSpc>
            </a:pPr>
            <a:r>
              <a:rPr lang="en-US" sz="2862" dirty="0">
                <a:solidFill>
                  <a:srgbClr val="6B4F1B"/>
                </a:solidFill>
                <a:latin typeface="HK Grotesk"/>
                <a:ea typeface="HK Grotesk"/>
                <a:cs typeface="HK Grotesk"/>
                <a:sym typeface="HK Grotesk"/>
              </a:rPr>
              <a:t>    • </a:t>
            </a:r>
            <a:r>
              <a:rPr lang="en-US" sz="2862" dirty="0" err="1">
                <a:solidFill>
                  <a:srgbClr val="6B4F1B"/>
                </a:solidFill>
                <a:latin typeface="HK Grotesk"/>
                <a:ea typeface="HK Grotesk"/>
                <a:cs typeface="HK Grotesk"/>
                <a:sym typeface="HK Grotesk"/>
              </a:rPr>
              <a:t>Verifikasi</a:t>
            </a:r>
            <a:r>
              <a:rPr lang="en-US" sz="2862" dirty="0">
                <a:solidFill>
                  <a:srgbClr val="6B4F1B"/>
                </a:solidFill>
                <a:latin typeface="HK Grotesk"/>
                <a:ea typeface="HK Grotesk"/>
                <a:cs typeface="HK Grotesk"/>
                <a:sym typeface="HK Grotesk"/>
              </a:rPr>
              <a:t> </a:t>
            </a:r>
            <a:r>
              <a:rPr lang="en-US" sz="2862" dirty="0" err="1">
                <a:solidFill>
                  <a:srgbClr val="6B4F1B"/>
                </a:solidFill>
                <a:latin typeface="HK Grotesk"/>
                <a:ea typeface="HK Grotesk"/>
                <a:cs typeface="HK Grotesk"/>
                <a:sym typeface="HK Grotesk"/>
              </a:rPr>
              <a:t>anggaran</a:t>
            </a:r>
            <a:r>
              <a:rPr lang="en-US" sz="2862" dirty="0">
                <a:solidFill>
                  <a:srgbClr val="6B4F1B"/>
                </a:solidFill>
                <a:latin typeface="HK Grotesk"/>
                <a:ea typeface="HK Grotesk"/>
                <a:cs typeface="HK Grotesk"/>
                <a:sym typeface="HK Grotesk"/>
              </a:rPr>
              <a:t> &amp; output </a:t>
            </a:r>
            <a:r>
              <a:rPr lang="en-US" sz="2862" dirty="0" err="1">
                <a:solidFill>
                  <a:srgbClr val="6B4F1B"/>
                </a:solidFill>
                <a:latin typeface="HK Grotesk"/>
                <a:ea typeface="HK Grotesk"/>
                <a:cs typeface="HK Grotesk"/>
                <a:sym typeface="HK Grotesk"/>
              </a:rPr>
              <a:t>pelatihan</a:t>
            </a:r>
            <a:r>
              <a:rPr lang="en-US" sz="2862" dirty="0">
                <a:solidFill>
                  <a:srgbClr val="6B4F1B"/>
                </a:solidFill>
                <a:latin typeface="HK Grotesk"/>
                <a:ea typeface="HK Grotesk"/>
                <a:cs typeface="HK Grotesk"/>
                <a:sym typeface="HK Grotesk"/>
              </a:rPr>
              <a:t> (</a:t>
            </a:r>
            <a:r>
              <a:rPr lang="en-US" sz="2862" dirty="0" err="1">
                <a:solidFill>
                  <a:srgbClr val="6B4F1B"/>
                </a:solidFill>
                <a:latin typeface="HK Grotesk"/>
                <a:ea typeface="HK Grotesk"/>
                <a:cs typeface="HK Grotesk"/>
                <a:sym typeface="HK Grotesk"/>
              </a:rPr>
              <a:t>kontrak</a:t>
            </a:r>
            <a:r>
              <a:rPr lang="en-US" sz="2862" dirty="0">
                <a:solidFill>
                  <a:srgbClr val="6B4F1B"/>
                </a:solidFill>
                <a:latin typeface="HK Grotesk"/>
                <a:ea typeface="HK Grotesk"/>
                <a:cs typeface="HK Grotesk"/>
                <a:sym typeface="HK Grotesk"/>
              </a:rPr>
              <a:t>, </a:t>
            </a:r>
            <a:r>
              <a:rPr lang="en-US" sz="2862" dirty="0" err="1">
                <a:solidFill>
                  <a:srgbClr val="6B4F1B"/>
                </a:solidFill>
                <a:latin typeface="HK Grotesk"/>
                <a:ea typeface="HK Grotesk"/>
                <a:cs typeface="HK Grotesk"/>
                <a:sym typeface="HK Grotesk"/>
              </a:rPr>
              <a:t>absensi</a:t>
            </a:r>
            <a:r>
              <a:rPr lang="en-US" sz="2862" dirty="0">
                <a:solidFill>
                  <a:srgbClr val="6B4F1B"/>
                </a:solidFill>
                <a:latin typeface="HK Grotesk"/>
                <a:ea typeface="HK Grotesk"/>
                <a:cs typeface="HK Grotesk"/>
                <a:sym typeface="HK Grotesk"/>
              </a:rPr>
              <a:t>, SIMDA).</a:t>
            </a:r>
          </a:p>
          <a:p>
            <a:pPr algn="just">
              <a:lnSpc>
                <a:spcPts val="4007"/>
              </a:lnSpc>
            </a:pPr>
            <a:r>
              <a:rPr lang="en-US" sz="2862" dirty="0">
                <a:solidFill>
                  <a:srgbClr val="6B4F1B"/>
                </a:solidFill>
                <a:latin typeface="HK Grotesk"/>
                <a:ea typeface="HK Grotesk"/>
                <a:cs typeface="HK Grotesk"/>
                <a:sym typeface="HK Grotesk"/>
              </a:rPr>
              <a:t>    • </a:t>
            </a:r>
            <a:r>
              <a:rPr lang="en-US" sz="2862" dirty="0" err="1">
                <a:solidFill>
                  <a:srgbClr val="6B4F1B"/>
                </a:solidFill>
                <a:latin typeface="HK Grotesk"/>
                <a:ea typeface="HK Grotesk"/>
                <a:cs typeface="HK Grotesk"/>
                <a:sym typeface="HK Grotesk"/>
              </a:rPr>
              <a:t>Temuan</a:t>
            </a:r>
            <a:r>
              <a:rPr lang="en-US" sz="2862" dirty="0">
                <a:solidFill>
                  <a:srgbClr val="6B4F1B"/>
                </a:solidFill>
                <a:latin typeface="HK Grotesk"/>
                <a:ea typeface="HK Grotesk"/>
                <a:cs typeface="HK Grotesk"/>
                <a:sym typeface="HK Grotesk"/>
              </a:rPr>
              <a:t>: </a:t>
            </a:r>
            <a:r>
              <a:rPr lang="en-US" sz="2862" dirty="0" err="1">
                <a:solidFill>
                  <a:srgbClr val="6B4F1B"/>
                </a:solidFill>
                <a:latin typeface="HK Grotesk"/>
                <a:ea typeface="HK Grotesk"/>
                <a:cs typeface="HK Grotesk"/>
                <a:sym typeface="HK Grotesk"/>
              </a:rPr>
              <a:t>kehadiran</a:t>
            </a:r>
            <a:r>
              <a:rPr lang="en-US" sz="2862" dirty="0">
                <a:solidFill>
                  <a:srgbClr val="6B4F1B"/>
                </a:solidFill>
                <a:latin typeface="HK Grotesk"/>
                <a:ea typeface="HK Grotesk"/>
                <a:cs typeface="HK Grotesk"/>
                <a:sym typeface="HK Grotesk"/>
              </a:rPr>
              <a:t> 60% </a:t>
            </a:r>
            <a:r>
              <a:rPr lang="en-US" sz="2862" dirty="0" err="1">
                <a:solidFill>
                  <a:srgbClr val="6B4F1B"/>
                </a:solidFill>
                <a:latin typeface="HK Grotesk"/>
                <a:ea typeface="HK Grotesk"/>
                <a:cs typeface="HK Grotesk"/>
                <a:sym typeface="HK Grotesk"/>
              </a:rPr>
              <a:t>tapi</a:t>
            </a:r>
            <a:r>
              <a:rPr lang="en-US" sz="2862" dirty="0">
                <a:solidFill>
                  <a:srgbClr val="6B4F1B"/>
                </a:solidFill>
                <a:latin typeface="HK Grotesk"/>
                <a:ea typeface="HK Grotesk"/>
                <a:cs typeface="HK Grotesk"/>
                <a:sym typeface="HK Grotesk"/>
              </a:rPr>
              <a:t> </a:t>
            </a:r>
            <a:r>
              <a:rPr lang="en-US" sz="2862" dirty="0" err="1">
                <a:solidFill>
                  <a:srgbClr val="6B4F1B"/>
                </a:solidFill>
                <a:latin typeface="HK Grotesk"/>
                <a:ea typeface="HK Grotesk"/>
                <a:cs typeface="HK Grotesk"/>
                <a:sym typeface="HK Grotesk"/>
              </a:rPr>
              <a:t>biaya</a:t>
            </a:r>
            <a:r>
              <a:rPr lang="en-US" sz="2862" dirty="0">
                <a:solidFill>
                  <a:srgbClr val="6B4F1B"/>
                </a:solidFill>
                <a:latin typeface="HK Grotesk"/>
                <a:ea typeface="HK Grotesk"/>
                <a:cs typeface="HK Grotesk"/>
                <a:sym typeface="HK Grotesk"/>
              </a:rPr>
              <a:t> </a:t>
            </a:r>
            <a:r>
              <a:rPr lang="en-US" sz="2862" dirty="0" err="1">
                <a:solidFill>
                  <a:srgbClr val="6B4F1B"/>
                </a:solidFill>
                <a:latin typeface="HK Grotesk"/>
                <a:ea typeface="HK Grotesk"/>
                <a:cs typeface="HK Grotesk"/>
                <a:sym typeface="HK Grotesk"/>
              </a:rPr>
              <a:t>dibayar</a:t>
            </a:r>
            <a:r>
              <a:rPr lang="en-US" sz="2862" dirty="0">
                <a:solidFill>
                  <a:srgbClr val="6B4F1B"/>
                </a:solidFill>
                <a:latin typeface="HK Grotesk"/>
                <a:ea typeface="HK Grotesk"/>
                <a:cs typeface="HK Grotesk"/>
                <a:sym typeface="HK Grotesk"/>
              </a:rPr>
              <a:t> 100%, outcome </a:t>
            </a:r>
            <a:r>
              <a:rPr lang="en-US" sz="2862" dirty="0" err="1">
                <a:solidFill>
                  <a:srgbClr val="6B4F1B"/>
                </a:solidFill>
                <a:latin typeface="HK Grotesk"/>
                <a:ea typeface="HK Grotesk"/>
                <a:cs typeface="HK Grotesk"/>
                <a:sym typeface="HK Grotesk"/>
              </a:rPr>
              <a:t>tak</a:t>
            </a:r>
            <a:r>
              <a:rPr lang="en-US" sz="2862" dirty="0">
                <a:solidFill>
                  <a:srgbClr val="6B4F1B"/>
                </a:solidFill>
                <a:latin typeface="HK Grotesk"/>
                <a:ea typeface="HK Grotesk"/>
                <a:cs typeface="HK Grotesk"/>
                <a:sym typeface="HK Grotesk"/>
              </a:rPr>
              <a:t> </a:t>
            </a:r>
            <a:r>
              <a:rPr lang="en-US" sz="2862" dirty="0" err="1">
                <a:solidFill>
                  <a:srgbClr val="6B4F1B"/>
                </a:solidFill>
                <a:latin typeface="HK Grotesk"/>
                <a:ea typeface="HK Grotesk"/>
                <a:cs typeface="HK Grotesk"/>
                <a:sym typeface="HK Grotesk"/>
              </a:rPr>
              <a:t>tercapai</a:t>
            </a:r>
            <a:r>
              <a:rPr lang="en-US" sz="2862" dirty="0">
                <a:solidFill>
                  <a:srgbClr val="6B4F1B"/>
                </a:solidFill>
                <a:latin typeface="HK Grotesk"/>
                <a:ea typeface="HK Grotesk"/>
                <a:cs typeface="HK Grotesk"/>
                <a:sym typeface="HK Grotesk"/>
              </a:rPr>
              <a:t>.</a:t>
            </a:r>
          </a:p>
          <a:p>
            <a:pPr algn="just">
              <a:lnSpc>
                <a:spcPts val="4007"/>
              </a:lnSpc>
            </a:pPr>
            <a:endParaRPr/>
          </a:p>
          <a:p>
            <a:pPr algn="just">
              <a:lnSpc>
                <a:spcPts val="4007"/>
              </a:lnSpc>
            </a:pPr>
            <a:r>
              <a:rPr lang="en-US" sz="2862" b="1" dirty="0">
                <a:solidFill>
                  <a:srgbClr val="6B4F1B"/>
                </a:solidFill>
                <a:latin typeface="HK Grotesk Bold"/>
                <a:ea typeface="HK Grotesk Bold"/>
                <a:cs typeface="HK Grotesk Bold"/>
                <a:sym typeface="HK Grotesk Bold"/>
              </a:rPr>
              <a:t>3. Audit </a:t>
            </a:r>
            <a:r>
              <a:rPr lang="en-US" sz="2862" b="1" dirty="0" err="1">
                <a:solidFill>
                  <a:srgbClr val="6B4F1B"/>
                </a:solidFill>
                <a:latin typeface="HK Grotesk Bold"/>
                <a:ea typeface="HK Grotesk Bold"/>
                <a:cs typeface="HK Grotesk Bold"/>
                <a:sym typeface="HK Grotesk Bold"/>
              </a:rPr>
              <a:t>Kepatuhan</a:t>
            </a:r>
            <a:r>
              <a:rPr lang="en-US" sz="2862" b="1" dirty="0">
                <a:solidFill>
                  <a:srgbClr val="6B4F1B"/>
                </a:solidFill>
                <a:latin typeface="HK Grotesk Bold"/>
                <a:ea typeface="HK Grotesk Bold"/>
                <a:cs typeface="HK Grotesk Bold"/>
                <a:sym typeface="HK Grotesk Bold"/>
              </a:rPr>
              <a:t> – BPJS &amp; BPKP</a:t>
            </a:r>
          </a:p>
          <a:p>
            <a:pPr algn="just">
              <a:lnSpc>
                <a:spcPts val="4007"/>
              </a:lnSpc>
            </a:pPr>
            <a:r>
              <a:rPr lang="en-US" sz="2862" dirty="0">
                <a:solidFill>
                  <a:srgbClr val="6B4F1B"/>
                </a:solidFill>
                <a:latin typeface="HK Grotesk"/>
                <a:ea typeface="HK Grotesk"/>
                <a:cs typeface="HK Grotesk"/>
                <a:sym typeface="HK Grotesk"/>
              </a:rPr>
              <a:t>    • </a:t>
            </a:r>
            <a:r>
              <a:rPr lang="en-US" sz="2862" dirty="0" err="1">
                <a:solidFill>
                  <a:srgbClr val="6B4F1B"/>
                </a:solidFill>
                <a:latin typeface="HK Grotesk"/>
                <a:ea typeface="HK Grotesk"/>
                <a:cs typeface="HK Grotesk"/>
                <a:sym typeface="HK Grotesk"/>
              </a:rPr>
              <a:t>Cek</a:t>
            </a:r>
            <a:r>
              <a:rPr lang="en-US" sz="2862" dirty="0">
                <a:solidFill>
                  <a:srgbClr val="6B4F1B"/>
                </a:solidFill>
                <a:latin typeface="HK Grotesk"/>
                <a:ea typeface="HK Grotesk"/>
                <a:cs typeface="HK Grotesk"/>
                <a:sym typeface="HK Grotesk"/>
              </a:rPr>
              <a:t> </a:t>
            </a:r>
            <a:r>
              <a:rPr lang="en-US" sz="2862" dirty="0" err="1">
                <a:solidFill>
                  <a:srgbClr val="6B4F1B"/>
                </a:solidFill>
                <a:latin typeface="HK Grotesk"/>
                <a:ea typeface="HK Grotesk"/>
                <a:cs typeface="HK Grotesk"/>
                <a:sym typeface="HK Grotesk"/>
              </a:rPr>
              <a:t>laporan</a:t>
            </a:r>
            <a:r>
              <a:rPr lang="en-US" sz="2862" dirty="0">
                <a:solidFill>
                  <a:srgbClr val="6B4F1B"/>
                </a:solidFill>
                <a:latin typeface="HK Grotesk"/>
                <a:ea typeface="HK Grotesk"/>
                <a:cs typeface="HK Grotesk"/>
                <a:sym typeface="HK Grotesk"/>
              </a:rPr>
              <a:t> </a:t>
            </a:r>
            <a:r>
              <a:rPr lang="en-US" sz="2862" dirty="0" err="1">
                <a:solidFill>
                  <a:srgbClr val="6B4F1B"/>
                </a:solidFill>
                <a:latin typeface="HK Grotesk"/>
                <a:ea typeface="HK Grotesk"/>
                <a:cs typeface="HK Grotesk"/>
                <a:sym typeface="HK Grotesk"/>
              </a:rPr>
              <a:t>upah</a:t>
            </a:r>
            <a:r>
              <a:rPr lang="en-US" sz="2862" dirty="0">
                <a:solidFill>
                  <a:srgbClr val="6B4F1B"/>
                </a:solidFill>
                <a:latin typeface="HK Grotesk"/>
                <a:ea typeface="HK Grotesk"/>
                <a:cs typeface="HK Grotesk"/>
                <a:sym typeface="HK Grotesk"/>
              </a:rPr>
              <a:t>, </a:t>
            </a:r>
            <a:r>
              <a:rPr lang="en-US" sz="2862" dirty="0" err="1">
                <a:solidFill>
                  <a:srgbClr val="6B4F1B"/>
                </a:solidFill>
                <a:latin typeface="HK Grotesk"/>
                <a:ea typeface="HK Grotesk"/>
                <a:cs typeface="HK Grotesk"/>
                <a:sym typeface="HK Grotesk"/>
              </a:rPr>
              <a:t>iuran</a:t>
            </a:r>
            <a:r>
              <a:rPr lang="en-US" sz="2862" dirty="0">
                <a:solidFill>
                  <a:srgbClr val="6B4F1B"/>
                </a:solidFill>
                <a:latin typeface="HK Grotesk"/>
                <a:ea typeface="HK Grotesk"/>
                <a:cs typeface="HK Grotesk"/>
                <a:sym typeface="HK Grotesk"/>
              </a:rPr>
              <a:t> SIPP, </a:t>
            </a:r>
            <a:r>
              <a:rPr lang="en-US" sz="2862" dirty="0" err="1">
                <a:solidFill>
                  <a:srgbClr val="6B4F1B"/>
                </a:solidFill>
                <a:latin typeface="HK Grotesk"/>
                <a:ea typeface="HK Grotesk"/>
                <a:cs typeface="HK Grotesk"/>
                <a:sym typeface="HK Grotesk"/>
              </a:rPr>
              <a:t>dan</a:t>
            </a:r>
            <a:r>
              <a:rPr lang="en-US" sz="2862" dirty="0">
                <a:solidFill>
                  <a:srgbClr val="6B4F1B"/>
                </a:solidFill>
                <a:latin typeface="HK Grotesk"/>
                <a:ea typeface="HK Grotesk"/>
                <a:cs typeface="HK Grotesk"/>
                <a:sym typeface="HK Grotesk"/>
              </a:rPr>
              <a:t> </a:t>
            </a:r>
            <a:r>
              <a:rPr lang="en-US" sz="2862" dirty="0" err="1">
                <a:solidFill>
                  <a:srgbClr val="6B4F1B"/>
                </a:solidFill>
                <a:latin typeface="HK Grotesk"/>
                <a:ea typeface="HK Grotesk"/>
                <a:cs typeface="HK Grotesk"/>
                <a:sym typeface="HK Grotesk"/>
              </a:rPr>
              <a:t>risiko</a:t>
            </a:r>
            <a:r>
              <a:rPr lang="en-US" sz="2862" dirty="0">
                <a:solidFill>
                  <a:srgbClr val="6B4F1B"/>
                </a:solidFill>
                <a:latin typeface="HK Grotesk"/>
                <a:ea typeface="HK Grotesk"/>
                <a:cs typeface="HK Grotesk"/>
                <a:sym typeface="HK Grotesk"/>
              </a:rPr>
              <a:t> </a:t>
            </a:r>
            <a:r>
              <a:rPr lang="en-US" sz="2862" dirty="0" err="1">
                <a:solidFill>
                  <a:srgbClr val="6B4F1B"/>
                </a:solidFill>
                <a:latin typeface="HK Grotesk"/>
                <a:ea typeface="HK Grotesk"/>
                <a:cs typeface="HK Grotesk"/>
                <a:sym typeface="HK Grotesk"/>
              </a:rPr>
              <a:t>ketidakpatuhan</a:t>
            </a:r>
            <a:r>
              <a:rPr lang="en-US" sz="2862" dirty="0">
                <a:solidFill>
                  <a:srgbClr val="6B4F1B"/>
                </a:solidFill>
                <a:latin typeface="HK Grotesk"/>
                <a:ea typeface="HK Grotesk"/>
                <a:cs typeface="HK Grotesk"/>
                <a:sym typeface="HK Grotesk"/>
              </a:rPr>
              <a:t>.</a:t>
            </a:r>
          </a:p>
          <a:p>
            <a:pPr algn="just">
              <a:lnSpc>
                <a:spcPts val="4007"/>
              </a:lnSpc>
            </a:pPr>
            <a:r>
              <a:rPr lang="en-US" sz="2862" dirty="0">
                <a:solidFill>
                  <a:srgbClr val="6B4F1B"/>
                </a:solidFill>
                <a:latin typeface="HK Grotesk"/>
                <a:ea typeface="HK Grotesk"/>
                <a:cs typeface="HK Grotesk"/>
                <a:sym typeface="HK Grotesk"/>
              </a:rPr>
              <a:t>    • </a:t>
            </a:r>
            <a:r>
              <a:rPr lang="en-US" sz="2862" dirty="0" err="1">
                <a:solidFill>
                  <a:srgbClr val="6B4F1B"/>
                </a:solidFill>
                <a:latin typeface="HK Grotesk"/>
                <a:ea typeface="HK Grotesk"/>
                <a:cs typeface="HK Grotesk"/>
                <a:sym typeface="HK Grotesk"/>
              </a:rPr>
              <a:t>Temuan</a:t>
            </a:r>
            <a:r>
              <a:rPr lang="en-US" sz="2862" dirty="0">
                <a:solidFill>
                  <a:srgbClr val="6B4F1B"/>
                </a:solidFill>
                <a:latin typeface="HK Grotesk"/>
                <a:ea typeface="HK Grotesk"/>
                <a:cs typeface="HK Grotesk"/>
                <a:sym typeface="HK Grotesk"/>
              </a:rPr>
              <a:t>: </a:t>
            </a:r>
            <a:r>
              <a:rPr lang="en-US" sz="2862" dirty="0" err="1">
                <a:solidFill>
                  <a:srgbClr val="6B4F1B"/>
                </a:solidFill>
                <a:latin typeface="HK Grotesk"/>
                <a:ea typeface="HK Grotesk"/>
                <a:cs typeface="HK Grotesk"/>
                <a:sym typeface="HK Grotesk"/>
              </a:rPr>
              <a:t>upah</a:t>
            </a:r>
            <a:r>
              <a:rPr lang="en-US" sz="2862" dirty="0">
                <a:solidFill>
                  <a:srgbClr val="6B4F1B"/>
                </a:solidFill>
                <a:latin typeface="HK Grotesk"/>
                <a:ea typeface="HK Grotesk"/>
                <a:cs typeface="HK Grotesk"/>
                <a:sym typeface="HK Grotesk"/>
              </a:rPr>
              <a:t> </a:t>
            </a:r>
            <a:r>
              <a:rPr lang="en-US" sz="2862" dirty="0" err="1">
                <a:solidFill>
                  <a:srgbClr val="6B4F1B"/>
                </a:solidFill>
                <a:latin typeface="HK Grotesk"/>
                <a:ea typeface="HK Grotesk"/>
                <a:cs typeface="HK Grotesk"/>
                <a:sym typeface="HK Grotesk"/>
              </a:rPr>
              <a:t>dilaporkan</a:t>
            </a:r>
            <a:r>
              <a:rPr lang="en-US" sz="2862" dirty="0">
                <a:solidFill>
                  <a:srgbClr val="6B4F1B"/>
                </a:solidFill>
                <a:latin typeface="HK Grotesk"/>
                <a:ea typeface="HK Grotesk"/>
                <a:cs typeface="HK Grotesk"/>
                <a:sym typeface="HK Grotesk"/>
              </a:rPr>
              <a:t> </a:t>
            </a:r>
            <a:r>
              <a:rPr lang="en-US" sz="2862" dirty="0" err="1">
                <a:solidFill>
                  <a:srgbClr val="6B4F1B"/>
                </a:solidFill>
                <a:latin typeface="HK Grotesk"/>
                <a:ea typeface="HK Grotesk"/>
                <a:cs typeface="HK Grotesk"/>
                <a:sym typeface="HK Grotesk"/>
              </a:rPr>
              <a:t>lebih</a:t>
            </a:r>
            <a:r>
              <a:rPr lang="en-US" sz="2862" dirty="0">
                <a:solidFill>
                  <a:srgbClr val="6B4F1B"/>
                </a:solidFill>
                <a:latin typeface="HK Grotesk"/>
                <a:ea typeface="HK Grotesk"/>
                <a:cs typeface="HK Grotesk"/>
                <a:sym typeface="HK Grotesk"/>
              </a:rPr>
              <a:t> </a:t>
            </a:r>
            <a:r>
              <a:rPr lang="en-US" sz="2862" dirty="0" err="1">
                <a:solidFill>
                  <a:srgbClr val="6B4F1B"/>
                </a:solidFill>
                <a:latin typeface="HK Grotesk"/>
                <a:ea typeface="HK Grotesk"/>
                <a:cs typeface="HK Grotesk"/>
                <a:sym typeface="HK Grotesk"/>
              </a:rPr>
              <a:t>rendah</a:t>
            </a:r>
            <a:r>
              <a:rPr lang="en-US" sz="2862" dirty="0">
                <a:solidFill>
                  <a:srgbClr val="6B4F1B"/>
                </a:solidFill>
                <a:latin typeface="HK Grotesk"/>
                <a:ea typeface="HK Grotesk"/>
                <a:cs typeface="HK Grotesk"/>
                <a:sym typeface="HK Grotesk"/>
              </a:rPr>
              <a:t>, </a:t>
            </a:r>
            <a:r>
              <a:rPr lang="en-US" sz="2862" dirty="0" err="1">
                <a:solidFill>
                  <a:srgbClr val="6B4F1B"/>
                </a:solidFill>
                <a:latin typeface="HK Grotesk"/>
                <a:ea typeface="HK Grotesk"/>
                <a:cs typeface="HK Grotesk"/>
                <a:sym typeface="HK Grotesk"/>
              </a:rPr>
              <a:t>iuran</a:t>
            </a:r>
            <a:r>
              <a:rPr lang="en-US" sz="2862" dirty="0">
                <a:solidFill>
                  <a:srgbClr val="6B4F1B"/>
                </a:solidFill>
                <a:latin typeface="HK Grotesk"/>
                <a:ea typeface="HK Grotesk"/>
                <a:cs typeface="HK Grotesk"/>
                <a:sym typeface="HK Grotesk"/>
              </a:rPr>
              <a:t> </a:t>
            </a:r>
            <a:r>
              <a:rPr lang="en-US" sz="2862" dirty="0" err="1">
                <a:solidFill>
                  <a:srgbClr val="6B4F1B"/>
                </a:solidFill>
                <a:latin typeface="HK Grotesk"/>
                <a:ea typeface="HK Grotesk"/>
                <a:cs typeface="HK Grotesk"/>
                <a:sym typeface="HK Grotesk"/>
              </a:rPr>
              <a:t>telat</a:t>
            </a:r>
            <a:r>
              <a:rPr lang="en-US" sz="2862" dirty="0">
                <a:solidFill>
                  <a:srgbClr val="6B4F1B"/>
                </a:solidFill>
                <a:latin typeface="HK Grotesk"/>
                <a:ea typeface="HK Grotesk"/>
                <a:cs typeface="HK Grotesk"/>
                <a:sym typeface="HK Grotesk"/>
              </a:rPr>
              <a:t> 4 </a:t>
            </a:r>
            <a:r>
              <a:rPr lang="en-US" sz="2862" dirty="0" err="1">
                <a:solidFill>
                  <a:srgbClr val="6B4F1B"/>
                </a:solidFill>
                <a:latin typeface="HK Grotesk"/>
                <a:ea typeface="HK Grotesk"/>
                <a:cs typeface="HK Grotesk"/>
                <a:sym typeface="HK Grotesk"/>
              </a:rPr>
              <a:t>bulan</a:t>
            </a:r>
            <a:r>
              <a:rPr lang="en-US" sz="2862" dirty="0">
                <a:solidFill>
                  <a:srgbClr val="6B4F1B"/>
                </a:solidFill>
                <a:latin typeface="HK Grotesk"/>
                <a:ea typeface="HK Grotesk"/>
                <a:cs typeface="HK Grotesk"/>
                <a:sym typeface="HK Grotesk"/>
              </a:rPr>
              <a:t>.</a:t>
            </a:r>
          </a:p>
          <a:p>
            <a:pPr algn="just">
              <a:lnSpc>
                <a:spcPts val="4007"/>
              </a:lnSpc>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9EE"/>
        </a:solidFill>
        <a:effectLst/>
      </p:bgPr>
    </p:bg>
    <p:spTree>
      <p:nvGrpSpPr>
        <p:cNvPr id="1" name=""/>
        <p:cNvGrpSpPr/>
        <p:nvPr/>
      </p:nvGrpSpPr>
      <p:grpSpPr>
        <a:xfrm>
          <a:off x="0" y="0"/>
          <a:ext cx="0" cy="0"/>
          <a:chOff x="0" y="0"/>
          <a:chExt cx="0" cy="0"/>
        </a:xfrm>
      </p:grpSpPr>
      <p:sp>
        <p:nvSpPr>
          <p:cNvPr id="2" name="Freeform 2"/>
          <p:cNvSpPr/>
          <p:nvPr/>
        </p:nvSpPr>
        <p:spPr>
          <a:xfrm rot="3494222">
            <a:off x="-1332834" y="4786683"/>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7501919">
            <a:off x="5839417" y="-7052293"/>
            <a:ext cx="12186813" cy="12769914"/>
          </a:xfrm>
          <a:custGeom>
            <a:avLst/>
            <a:gdLst/>
            <a:ahLst/>
            <a:cxnLst/>
            <a:rect l="l" t="t" r="r" b="b"/>
            <a:pathLst>
              <a:path w="12186813" h="12769914">
                <a:moveTo>
                  <a:pt x="0" y="0"/>
                </a:moveTo>
                <a:lnTo>
                  <a:pt x="12186813" y="0"/>
                </a:lnTo>
                <a:lnTo>
                  <a:pt x="12186813" y="12769915"/>
                </a:lnTo>
                <a:lnTo>
                  <a:pt x="0" y="1276991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13244482" y="4048519"/>
            <a:ext cx="9757173" cy="10224023"/>
          </a:xfrm>
          <a:custGeom>
            <a:avLst/>
            <a:gdLst/>
            <a:ahLst/>
            <a:cxnLst/>
            <a:rect l="l" t="t" r="r" b="b"/>
            <a:pathLst>
              <a:path w="9757173" h="10224023">
                <a:moveTo>
                  <a:pt x="0" y="0"/>
                </a:moveTo>
                <a:lnTo>
                  <a:pt x="9757173" y="0"/>
                </a:lnTo>
                <a:lnTo>
                  <a:pt x="9757173" y="10224023"/>
                </a:lnTo>
                <a:lnTo>
                  <a:pt x="0" y="1022402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a:off x="13142621" y="2873343"/>
            <a:ext cx="10290759" cy="10783140"/>
          </a:xfrm>
          <a:custGeom>
            <a:avLst/>
            <a:gdLst/>
            <a:ahLst/>
            <a:cxnLst/>
            <a:rect l="l" t="t" r="r" b="b"/>
            <a:pathLst>
              <a:path w="10290759" h="10783140">
                <a:moveTo>
                  <a:pt x="0" y="0"/>
                </a:moveTo>
                <a:lnTo>
                  <a:pt x="10290758" y="0"/>
                </a:lnTo>
                <a:lnTo>
                  <a:pt x="10290758" y="10783139"/>
                </a:lnTo>
                <a:lnTo>
                  <a:pt x="0" y="10783139"/>
                </a:lnTo>
                <a:lnTo>
                  <a:pt x="0" y="0"/>
                </a:lnTo>
                <a:close/>
              </a:path>
            </a:pathLst>
          </a:custGeom>
          <a:blipFill>
            <a:blip r:embed="rId4">
              <a:alphaModFix amt="56000"/>
              <a:extLst>
                <a:ext uri="{96DAC541-7B7A-43D3-8B79-37D633B846F1}">
                  <asvg:svgBlip xmlns="" xmlns:asvg="http://schemas.microsoft.com/office/drawing/2016/SVG/main" r:embed="rId5"/>
                </a:ext>
              </a:extLst>
            </a:blip>
            <a:stretch>
              <a:fillRect/>
            </a:stretch>
          </a:blipFill>
        </p:spPr>
      </p:sp>
      <p:sp>
        <p:nvSpPr>
          <p:cNvPr id="6" name="Freeform 6"/>
          <p:cNvSpPr/>
          <p:nvPr/>
        </p:nvSpPr>
        <p:spPr>
          <a:xfrm>
            <a:off x="-9689675" y="-4237266"/>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2">
              <a:alphaModFix amt="57000"/>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9329571" y="-4095421"/>
            <a:ext cx="12186813" cy="12769914"/>
          </a:xfrm>
          <a:custGeom>
            <a:avLst/>
            <a:gdLst/>
            <a:ahLst/>
            <a:cxnLst/>
            <a:rect l="l" t="t" r="r" b="b"/>
            <a:pathLst>
              <a:path w="12186813" h="12769914">
                <a:moveTo>
                  <a:pt x="0" y="0"/>
                </a:moveTo>
                <a:lnTo>
                  <a:pt x="12186814" y="0"/>
                </a:lnTo>
                <a:lnTo>
                  <a:pt x="12186814" y="12769915"/>
                </a:lnTo>
                <a:lnTo>
                  <a:pt x="0" y="12769915"/>
                </a:lnTo>
                <a:lnTo>
                  <a:pt x="0" y="0"/>
                </a:lnTo>
                <a:close/>
              </a:path>
            </a:pathLst>
          </a:custGeom>
          <a:blipFill>
            <a:blip r:embed="rId2">
              <a:alphaModFix amt="57000"/>
              <a:extLst>
                <a:ext uri="{96DAC541-7B7A-43D3-8B79-37D633B846F1}">
                  <asvg:svgBlip xmlns="" xmlns:asvg="http://schemas.microsoft.com/office/drawing/2016/SVG/main" r:embed="rId3"/>
                </a:ext>
              </a:extLst>
            </a:blip>
            <a:stretch>
              <a:fillRect/>
            </a:stretch>
          </a:blipFill>
        </p:spPr>
      </p:sp>
      <p:sp>
        <p:nvSpPr>
          <p:cNvPr id="8" name="Freeform 8"/>
          <p:cNvSpPr/>
          <p:nvPr/>
        </p:nvSpPr>
        <p:spPr>
          <a:xfrm rot="1135170">
            <a:off x="-10121544" y="-3511614"/>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4">
              <a:alphaModFix amt="48000"/>
              <a:extLst>
                <a:ext uri="{96DAC541-7B7A-43D3-8B79-37D633B846F1}">
                  <asvg:svgBlip xmlns="" xmlns:asvg="http://schemas.microsoft.com/office/drawing/2016/SVG/main" r:embed="rId5"/>
                </a:ext>
              </a:extLst>
            </a:blip>
            <a:stretch>
              <a:fillRect/>
            </a:stretch>
          </a:blipFill>
        </p:spPr>
      </p:sp>
      <p:sp>
        <p:nvSpPr>
          <p:cNvPr id="9" name="Freeform 9"/>
          <p:cNvSpPr/>
          <p:nvPr/>
        </p:nvSpPr>
        <p:spPr>
          <a:xfrm rot="-7501919">
            <a:off x="5687017" y="-7204693"/>
            <a:ext cx="12186813" cy="12769914"/>
          </a:xfrm>
          <a:custGeom>
            <a:avLst/>
            <a:gdLst/>
            <a:ahLst/>
            <a:cxnLst/>
            <a:rect l="l" t="t" r="r" b="b"/>
            <a:pathLst>
              <a:path w="12186813" h="12769914">
                <a:moveTo>
                  <a:pt x="0" y="0"/>
                </a:moveTo>
                <a:lnTo>
                  <a:pt x="12186813" y="0"/>
                </a:lnTo>
                <a:lnTo>
                  <a:pt x="12186813" y="12769915"/>
                </a:lnTo>
                <a:lnTo>
                  <a:pt x="0" y="12769915"/>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10" name="Freeform 10"/>
          <p:cNvSpPr/>
          <p:nvPr/>
        </p:nvSpPr>
        <p:spPr>
          <a:xfrm rot="-2526040">
            <a:off x="722690" y="4417848"/>
            <a:ext cx="4269105" cy="8229600"/>
          </a:xfrm>
          <a:custGeom>
            <a:avLst/>
            <a:gdLst/>
            <a:ahLst/>
            <a:cxnLst/>
            <a:rect l="l" t="t" r="r" b="b"/>
            <a:pathLst>
              <a:path w="4269105" h="8229600">
                <a:moveTo>
                  <a:pt x="0" y="0"/>
                </a:moveTo>
                <a:lnTo>
                  <a:pt x="4269105" y="0"/>
                </a:lnTo>
                <a:lnTo>
                  <a:pt x="4269105" y="8229600"/>
                </a:lnTo>
                <a:lnTo>
                  <a:pt x="0" y="8229600"/>
                </a:lnTo>
                <a:lnTo>
                  <a:pt x="0" y="0"/>
                </a:lnTo>
                <a:close/>
              </a:path>
            </a:pathLst>
          </a:custGeom>
          <a:blipFill>
            <a:blip r:embed="rId6"/>
            <a:stretch>
              <a:fillRect/>
            </a:stretch>
          </a:blipFill>
        </p:spPr>
      </p:sp>
      <p:sp>
        <p:nvSpPr>
          <p:cNvPr id="11" name="Freeform 11"/>
          <p:cNvSpPr/>
          <p:nvPr/>
        </p:nvSpPr>
        <p:spPr>
          <a:xfrm rot="-2526040" flipH="1" flipV="1">
            <a:off x="13576430" y="-1825264"/>
            <a:ext cx="4269105" cy="8229600"/>
          </a:xfrm>
          <a:custGeom>
            <a:avLst/>
            <a:gdLst/>
            <a:ahLst/>
            <a:cxnLst/>
            <a:rect l="l" t="t" r="r" b="b"/>
            <a:pathLst>
              <a:path w="4269105" h="8229600">
                <a:moveTo>
                  <a:pt x="4269105" y="8229600"/>
                </a:moveTo>
                <a:lnTo>
                  <a:pt x="0" y="8229600"/>
                </a:lnTo>
                <a:lnTo>
                  <a:pt x="0" y="0"/>
                </a:lnTo>
                <a:lnTo>
                  <a:pt x="4269105" y="0"/>
                </a:lnTo>
                <a:lnTo>
                  <a:pt x="4269105" y="8229600"/>
                </a:lnTo>
                <a:close/>
              </a:path>
            </a:pathLst>
          </a:custGeom>
          <a:blipFill>
            <a:blip r:embed="rId6"/>
            <a:stretch>
              <a:fillRect/>
            </a:stretch>
          </a:blipFill>
        </p:spPr>
      </p:sp>
      <p:sp>
        <p:nvSpPr>
          <p:cNvPr id="12" name="Freeform 12"/>
          <p:cNvSpPr/>
          <p:nvPr/>
        </p:nvSpPr>
        <p:spPr>
          <a:xfrm rot="3494222">
            <a:off x="-1485234" y="4634283"/>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13" name="Freeform 13"/>
          <p:cNvSpPr/>
          <p:nvPr/>
        </p:nvSpPr>
        <p:spPr>
          <a:xfrm rot="-9169946">
            <a:off x="2629639" y="-4782136"/>
            <a:ext cx="3957066" cy="8229600"/>
          </a:xfrm>
          <a:custGeom>
            <a:avLst/>
            <a:gdLst/>
            <a:ahLst/>
            <a:cxnLst/>
            <a:rect l="l" t="t" r="r" b="b"/>
            <a:pathLst>
              <a:path w="3957066" h="8229600">
                <a:moveTo>
                  <a:pt x="0" y="0"/>
                </a:moveTo>
                <a:lnTo>
                  <a:pt x="3957066" y="0"/>
                </a:lnTo>
                <a:lnTo>
                  <a:pt x="3957066" y="8229600"/>
                </a:lnTo>
                <a:lnTo>
                  <a:pt x="0" y="8229600"/>
                </a:lnTo>
                <a:lnTo>
                  <a:pt x="0" y="0"/>
                </a:lnTo>
                <a:close/>
              </a:path>
            </a:pathLst>
          </a:custGeom>
          <a:blipFill>
            <a:blip r:embed="rId7"/>
            <a:stretch>
              <a:fillRect/>
            </a:stretch>
          </a:blipFill>
        </p:spPr>
      </p:sp>
      <p:sp>
        <p:nvSpPr>
          <p:cNvPr id="14" name="Freeform 14"/>
          <p:cNvSpPr/>
          <p:nvPr/>
        </p:nvSpPr>
        <p:spPr>
          <a:xfrm rot="-7501919">
            <a:off x="5129758" y="-6384957"/>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15" name="Freeform 15"/>
          <p:cNvSpPr/>
          <p:nvPr/>
        </p:nvSpPr>
        <p:spPr>
          <a:xfrm rot="1880772">
            <a:off x="9389972" y="7202316"/>
            <a:ext cx="3957066" cy="8229600"/>
          </a:xfrm>
          <a:custGeom>
            <a:avLst/>
            <a:gdLst/>
            <a:ahLst/>
            <a:cxnLst/>
            <a:rect l="l" t="t" r="r" b="b"/>
            <a:pathLst>
              <a:path w="3957066" h="8229600">
                <a:moveTo>
                  <a:pt x="0" y="0"/>
                </a:moveTo>
                <a:lnTo>
                  <a:pt x="3957066" y="0"/>
                </a:lnTo>
                <a:lnTo>
                  <a:pt x="3957066" y="8229600"/>
                </a:lnTo>
                <a:lnTo>
                  <a:pt x="0" y="8229600"/>
                </a:lnTo>
                <a:lnTo>
                  <a:pt x="0" y="0"/>
                </a:lnTo>
                <a:close/>
              </a:path>
            </a:pathLst>
          </a:custGeom>
          <a:blipFill>
            <a:blip r:embed="rId7"/>
            <a:stretch>
              <a:fillRect/>
            </a:stretch>
          </a:blipFill>
        </p:spPr>
      </p:sp>
      <p:sp>
        <p:nvSpPr>
          <p:cNvPr id="16" name="TextBox 16"/>
          <p:cNvSpPr txBox="1"/>
          <p:nvPr/>
        </p:nvSpPr>
        <p:spPr>
          <a:xfrm>
            <a:off x="4030053" y="3636645"/>
            <a:ext cx="9678292" cy="1506855"/>
          </a:xfrm>
          <a:prstGeom prst="rect">
            <a:avLst/>
          </a:prstGeom>
        </p:spPr>
        <p:txBody>
          <a:bodyPr lIns="0" tIns="0" rIns="0" bIns="0" rtlCol="0" anchor="t">
            <a:spAutoFit/>
          </a:bodyPr>
          <a:lstStyle/>
          <a:p>
            <a:pPr algn="ctr">
              <a:lnSpc>
                <a:spcPts val="10080"/>
              </a:lnSpc>
            </a:pPr>
            <a:r>
              <a:rPr lang="en-US" sz="9600">
                <a:solidFill>
                  <a:srgbClr val="6B4F1B"/>
                </a:solidFill>
                <a:latin typeface="Adventurous"/>
                <a:ea typeface="Adventurous"/>
                <a:cs typeface="Adventurous"/>
                <a:sym typeface="Adventurous"/>
              </a:rPr>
              <a:t>TERIMA KASIH</a:t>
            </a:r>
          </a:p>
        </p:txBody>
      </p:sp>
      <p:sp>
        <p:nvSpPr>
          <p:cNvPr id="17" name="Freeform 17"/>
          <p:cNvSpPr/>
          <p:nvPr/>
        </p:nvSpPr>
        <p:spPr>
          <a:xfrm>
            <a:off x="5486400" y="7183447"/>
            <a:ext cx="7315200" cy="1349201"/>
          </a:xfrm>
          <a:custGeom>
            <a:avLst/>
            <a:gdLst/>
            <a:ahLst/>
            <a:cxnLst/>
            <a:rect l="l" t="t" r="r" b="b"/>
            <a:pathLst>
              <a:path w="7315200" h="1349201">
                <a:moveTo>
                  <a:pt x="0" y="0"/>
                </a:moveTo>
                <a:lnTo>
                  <a:pt x="7315200" y="0"/>
                </a:lnTo>
                <a:lnTo>
                  <a:pt x="7315200" y="1349201"/>
                </a:lnTo>
                <a:lnTo>
                  <a:pt x="0" y="134920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8" name="Freeform 18"/>
          <p:cNvSpPr/>
          <p:nvPr/>
        </p:nvSpPr>
        <p:spPr>
          <a:xfrm rot="3494222">
            <a:off x="-1332834" y="3902043"/>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9EE"/>
        </a:solidFill>
        <a:effectLst/>
      </p:bgPr>
    </p:bg>
    <p:spTree>
      <p:nvGrpSpPr>
        <p:cNvPr id="1" name=""/>
        <p:cNvGrpSpPr/>
        <p:nvPr/>
      </p:nvGrpSpPr>
      <p:grpSpPr>
        <a:xfrm>
          <a:off x="0" y="0"/>
          <a:ext cx="0" cy="0"/>
          <a:chOff x="0" y="0"/>
          <a:chExt cx="0" cy="0"/>
        </a:xfrm>
      </p:grpSpPr>
      <p:sp>
        <p:nvSpPr>
          <p:cNvPr id="2" name="Freeform 2"/>
          <p:cNvSpPr/>
          <p:nvPr/>
        </p:nvSpPr>
        <p:spPr>
          <a:xfrm>
            <a:off x="13142621" y="2873343"/>
            <a:ext cx="10290759" cy="10783140"/>
          </a:xfrm>
          <a:custGeom>
            <a:avLst/>
            <a:gdLst/>
            <a:ahLst/>
            <a:cxnLst/>
            <a:rect l="l" t="t" r="r" b="b"/>
            <a:pathLst>
              <a:path w="10290759" h="10783140">
                <a:moveTo>
                  <a:pt x="0" y="0"/>
                </a:moveTo>
                <a:lnTo>
                  <a:pt x="10290758" y="0"/>
                </a:lnTo>
                <a:lnTo>
                  <a:pt x="10290758" y="10783139"/>
                </a:lnTo>
                <a:lnTo>
                  <a:pt x="0" y="10783139"/>
                </a:lnTo>
                <a:lnTo>
                  <a:pt x="0" y="0"/>
                </a:lnTo>
                <a:close/>
              </a:path>
            </a:pathLst>
          </a:custGeom>
          <a:blipFill>
            <a:blip r:embed="rId2">
              <a:alphaModFix amt="56000"/>
              <a:extLst>
                <a:ext uri="{96DAC541-7B7A-43D3-8B79-37D633B846F1}">
                  <asvg:svgBlip xmlns="" xmlns:asvg="http://schemas.microsoft.com/office/drawing/2016/SVG/main" r:embed="rId3"/>
                </a:ext>
              </a:extLst>
            </a:blip>
            <a:stretch>
              <a:fillRect/>
            </a:stretch>
          </a:blipFill>
        </p:spPr>
      </p:sp>
      <p:sp>
        <p:nvSpPr>
          <p:cNvPr id="3" name="Freeform 3"/>
          <p:cNvSpPr/>
          <p:nvPr/>
        </p:nvSpPr>
        <p:spPr>
          <a:xfrm rot="3494222">
            <a:off x="9731711" y="6240937"/>
            <a:ext cx="12186813" cy="12769914"/>
          </a:xfrm>
          <a:custGeom>
            <a:avLst/>
            <a:gdLst/>
            <a:ahLst/>
            <a:cxnLst/>
            <a:rect l="l" t="t" r="r" b="b"/>
            <a:pathLst>
              <a:path w="12186813" h="12769914">
                <a:moveTo>
                  <a:pt x="0" y="0"/>
                </a:moveTo>
                <a:lnTo>
                  <a:pt x="12186813" y="0"/>
                </a:lnTo>
                <a:lnTo>
                  <a:pt x="12186813" y="12769915"/>
                </a:lnTo>
                <a:lnTo>
                  <a:pt x="0" y="12769915"/>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4" name="Freeform 4"/>
          <p:cNvSpPr/>
          <p:nvPr/>
        </p:nvSpPr>
        <p:spPr>
          <a:xfrm rot="3494222">
            <a:off x="-248045" y="4304632"/>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4">
              <a:alphaModFix amt="19999"/>
              <a:extLst>
                <a:ext uri="{96DAC541-7B7A-43D3-8B79-37D633B846F1}">
                  <asvg:svgBlip xmlns="" xmlns:asvg="http://schemas.microsoft.com/office/drawing/2016/SVG/main" r:embed="rId5"/>
                </a:ext>
              </a:extLst>
            </a:blip>
            <a:stretch>
              <a:fillRect/>
            </a:stretch>
          </a:blipFill>
        </p:spPr>
      </p:sp>
      <p:sp>
        <p:nvSpPr>
          <p:cNvPr id="5" name="Freeform 5"/>
          <p:cNvSpPr/>
          <p:nvPr/>
        </p:nvSpPr>
        <p:spPr>
          <a:xfrm rot="-7501919">
            <a:off x="3661319" y="-7052293"/>
            <a:ext cx="12186813" cy="12769914"/>
          </a:xfrm>
          <a:custGeom>
            <a:avLst/>
            <a:gdLst/>
            <a:ahLst/>
            <a:cxnLst/>
            <a:rect l="l" t="t" r="r" b="b"/>
            <a:pathLst>
              <a:path w="12186813" h="12769914">
                <a:moveTo>
                  <a:pt x="0" y="0"/>
                </a:moveTo>
                <a:lnTo>
                  <a:pt x="12186814" y="0"/>
                </a:lnTo>
                <a:lnTo>
                  <a:pt x="12186814" y="12769915"/>
                </a:lnTo>
                <a:lnTo>
                  <a:pt x="0" y="12769915"/>
                </a:lnTo>
                <a:lnTo>
                  <a:pt x="0" y="0"/>
                </a:lnTo>
                <a:close/>
              </a:path>
            </a:pathLst>
          </a:custGeom>
          <a:blipFill>
            <a:blip r:embed="rId4">
              <a:alphaModFix amt="19999"/>
              <a:extLst>
                <a:ext uri="{96DAC541-7B7A-43D3-8B79-37D633B846F1}">
                  <asvg:svgBlip xmlns="" xmlns:asvg="http://schemas.microsoft.com/office/drawing/2016/SVG/main" r:embed="rId5"/>
                </a:ext>
              </a:extLst>
            </a:blip>
            <a:stretch>
              <a:fillRect/>
            </a:stretch>
          </a:blipFill>
        </p:spPr>
      </p:sp>
      <p:sp>
        <p:nvSpPr>
          <p:cNvPr id="6" name="Freeform 6"/>
          <p:cNvSpPr/>
          <p:nvPr/>
        </p:nvSpPr>
        <p:spPr>
          <a:xfrm rot="-8181564">
            <a:off x="1095401" y="-7052293"/>
            <a:ext cx="12186813" cy="12769914"/>
          </a:xfrm>
          <a:custGeom>
            <a:avLst/>
            <a:gdLst/>
            <a:ahLst/>
            <a:cxnLst/>
            <a:rect l="l" t="t" r="r" b="b"/>
            <a:pathLst>
              <a:path w="12186813" h="12769914">
                <a:moveTo>
                  <a:pt x="0" y="0"/>
                </a:moveTo>
                <a:lnTo>
                  <a:pt x="12186813" y="0"/>
                </a:lnTo>
                <a:lnTo>
                  <a:pt x="12186813" y="12769915"/>
                </a:lnTo>
                <a:lnTo>
                  <a:pt x="0" y="12769915"/>
                </a:lnTo>
                <a:lnTo>
                  <a:pt x="0" y="0"/>
                </a:lnTo>
                <a:close/>
              </a:path>
            </a:pathLst>
          </a:custGeom>
          <a:blipFill>
            <a:blip r:embed="rId4">
              <a:alphaModFix amt="19999"/>
              <a:extLst>
                <a:ext uri="{96DAC541-7B7A-43D3-8B79-37D633B846F1}">
                  <asvg:svgBlip xmlns="" xmlns:asvg="http://schemas.microsoft.com/office/drawing/2016/SVG/main" r:embed="rId5"/>
                </a:ext>
              </a:extLst>
            </a:blip>
            <a:stretch>
              <a:fillRect/>
            </a:stretch>
          </a:blipFill>
        </p:spPr>
      </p:sp>
      <p:sp>
        <p:nvSpPr>
          <p:cNvPr id="7" name="Freeform 7"/>
          <p:cNvSpPr/>
          <p:nvPr/>
        </p:nvSpPr>
        <p:spPr>
          <a:xfrm rot="3494222">
            <a:off x="1095401" y="5524717"/>
            <a:ext cx="12186813" cy="12769914"/>
          </a:xfrm>
          <a:custGeom>
            <a:avLst/>
            <a:gdLst/>
            <a:ahLst/>
            <a:cxnLst/>
            <a:rect l="l" t="t" r="r" b="b"/>
            <a:pathLst>
              <a:path w="12186813" h="12769914">
                <a:moveTo>
                  <a:pt x="0" y="0"/>
                </a:moveTo>
                <a:lnTo>
                  <a:pt x="12186813" y="0"/>
                </a:lnTo>
                <a:lnTo>
                  <a:pt x="12186813" y="12769915"/>
                </a:lnTo>
                <a:lnTo>
                  <a:pt x="0" y="1276991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Freeform 8"/>
          <p:cNvSpPr/>
          <p:nvPr/>
        </p:nvSpPr>
        <p:spPr>
          <a:xfrm rot="-7501919">
            <a:off x="4263228" y="-7569387"/>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a:off x="13244482" y="4048519"/>
            <a:ext cx="9757173" cy="10224023"/>
          </a:xfrm>
          <a:custGeom>
            <a:avLst/>
            <a:gdLst/>
            <a:ahLst/>
            <a:cxnLst/>
            <a:rect l="l" t="t" r="r" b="b"/>
            <a:pathLst>
              <a:path w="9757173" h="10224023">
                <a:moveTo>
                  <a:pt x="0" y="0"/>
                </a:moveTo>
                <a:lnTo>
                  <a:pt x="9757173" y="0"/>
                </a:lnTo>
                <a:lnTo>
                  <a:pt x="9757173" y="10224023"/>
                </a:lnTo>
                <a:lnTo>
                  <a:pt x="0" y="1022402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1" name="Freeform 11"/>
          <p:cNvSpPr/>
          <p:nvPr/>
        </p:nvSpPr>
        <p:spPr>
          <a:xfrm>
            <a:off x="-9689675" y="-4237266"/>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4">
              <a:alphaModFix amt="57000"/>
              <a:extLst>
                <a:ext uri="{96DAC541-7B7A-43D3-8B79-37D633B846F1}">
                  <asvg:svgBlip xmlns="" xmlns:asvg="http://schemas.microsoft.com/office/drawing/2016/SVG/main" r:embed="rId5"/>
                </a:ext>
              </a:extLst>
            </a:blip>
            <a:stretch>
              <a:fillRect/>
            </a:stretch>
          </a:blipFill>
        </p:spPr>
      </p:sp>
      <p:sp>
        <p:nvSpPr>
          <p:cNvPr id="12" name="Freeform 12"/>
          <p:cNvSpPr/>
          <p:nvPr/>
        </p:nvSpPr>
        <p:spPr>
          <a:xfrm>
            <a:off x="-9329571" y="-4095421"/>
            <a:ext cx="12186813" cy="12769914"/>
          </a:xfrm>
          <a:custGeom>
            <a:avLst/>
            <a:gdLst/>
            <a:ahLst/>
            <a:cxnLst/>
            <a:rect l="l" t="t" r="r" b="b"/>
            <a:pathLst>
              <a:path w="12186813" h="12769914">
                <a:moveTo>
                  <a:pt x="0" y="0"/>
                </a:moveTo>
                <a:lnTo>
                  <a:pt x="12186814" y="0"/>
                </a:lnTo>
                <a:lnTo>
                  <a:pt x="12186814" y="12769915"/>
                </a:lnTo>
                <a:lnTo>
                  <a:pt x="0" y="12769915"/>
                </a:lnTo>
                <a:lnTo>
                  <a:pt x="0" y="0"/>
                </a:lnTo>
                <a:close/>
              </a:path>
            </a:pathLst>
          </a:custGeom>
          <a:blipFill>
            <a:blip r:embed="rId4">
              <a:alphaModFix amt="57000"/>
              <a:extLst>
                <a:ext uri="{96DAC541-7B7A-43D3-8B79-37D633B846F1}">
                  <asvg:svgBlip xmlns="" xmlns:asvg="http://schemas.microsoft.com/office/drawing/2016/SVG/main" r:embed="rId5"/>
                </a:ext>
              </a:extLst>
            </a:blip>
            <a:stretch>
              <a:fillRect/>
            </a:stretch>
          </a:blipFill>
        </p:spPr>
      </p:sp>
      <p:sp>
        <p:nvSpPr>
          <p:cNvPr id="13" name="Freeform 13"/>
          <p:cNvSpPr/>
          <p:nvPr/>
        </p:nvSpPr>
        <p:spPr>
          <a:xfrm rot="1135170">
            <a:off x="-10121544" y="-3511614"/>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2">
              <a:alphaModFix amt="48000"/>
              <a:extLst>
                <a:ext uri="{96DAC541-7B7A-43D3-8B79-37D633B846F1}">
                  <asvg:svgBlip xmlns="" xmlns:asvg="http://schemas.microsoft.com/office/drawing/2016/SVG/main" r:embed="rId3"/>
                </a:ext>
              </a:extLst>
            </a:blip>
            <a:stretch>
              <a:fillRect/>
            </a:stretch>
          </a:blipFill>
        </p:spPr>
      </p:sp>
      <p:sp>
        <p:nvSpPr>
          <p:cNvPr id="16" name="TextBox 16"/>
          <p:cNvSpPr txBox="1"/>
          <p:nvPr/>
        </p:nvSpPr>
        <p:spPr>
          <a:xfrm>
            <a:off x="3806329" y="1193218"/>
            <a:ext cx="10675342" cy="1096318"/>
          </a:xfrm>
          <a:prstGeom prst="rect">
            <a:avLst/>
          </a:prstGeom>
        </p:spPr>
        <p:txBody>
          <a:bodyPr lIns="0" tIns="0" rIns="0" bIns="0" rtlCol="0" anchor="t">
            <a:spAutoFit/>
          </a:bodyPr>
          <a:lstStyle/>
          <a:p>
            <a:pPr algn="ctr">
              <a:lnSpc>
                <a:spcPts val="7309"/>
              </a:lnSpc>
            </a:pPr>
            <a:r>
              <a:rPr lang="en-US" sz="6961">
                <a:solidFill>
                  <a:srgbClr val="6B4F1B"/>
                </a:solidFill>
                <a:latin typeface="Adventurous"/>
                <a:ea typeface="Adventurous"/>
                <a:cs typeface="Adventurous"/>
                <a:sym typeface="Adventurous"/>
              </a:rPr>
              <a:t>AUDIT SDM </a:t>
            </a:r>
          </a:p>
        </p:txBody>
      </p:sp>
      <p:sp>
        <p:nvSpPr>
          <p:cNvPr id="17" name="TextBox 17"/>
          <p:cNvSpPr txBox="1"/>
          <p:nvPr/>
        </p:nvSpPr>
        <p:spPr>
          <a:xfrm>
            <a:off x="2857243" y="3004355"/>
            <a:ext cx="12813471" cy="4465870"/>
          </a:xfrm>
          <a:prstGeom prst="rect">
            <a:avLst/>
          </a:prstGeom>
        </p:spPr>
        <p:txBody>
          <a:bodyPr lIns="0" tIns="0" rIns="0" bIns="0" rtlCol="0" anchor="t">
            <a:spAutoFit/>
          </a:bodyPr>
          <a:lstStyle/>
          <a:p>
            <a:pPr algn="l">
              <a:lnSpc>
                <a:spcPts val="5077"/>
              </a:lnSpc>
            </a:pPr>
            <a:r>
              <a:rPr lang="en-US" sz="3626">
                <a:solidFill>
                  <a:srgbClr val="6B4F1B"/>
                </a:solidFill>
                <a:latin typeface="HK Grotesk"/>
                <a:ea typeface="HK Grotesk"/>
                <a:cs typeface="HK Grotesk"/>
                <a:sym typeface="HK Grotesk"/>
              </a:rPr>
              <a:t>Audit Sumber Daya Manusia adalah merupakan penilaian dan analisis yang komprehensif terhadap program-program SDM.</a:t>
            </a:r>
          </a:p>
          <a:p>
            <a:pPr algn="l">
              <a:lnSpc>
                <a:spcPts val="5077"/>
              </a:lnSpc>
            </a:pPr>
            <a:endParaRPr/>
          </a:p>
          <a:p>
            <a:pPr algn="l">
              <a:lnSpc>
                <a:spcPts val="5077"/>
              </a:lnSpc>
            </a:pPr>
            <a:r>
              <a:rPr lang="en-US" sz="3626">
                <a:solidFill>
                  <a:srgbClr val="6B4F1B"/>
                </a:solidFill>
                <a:latin typeface="HK Grotesk"/>
                <a:ea typeface="HK Grotesk"/>
                <a:cs typeface="HK Grotesk"/>
                <a:sym typeface="HK Grotesk"/>
              </a:rPr>
              <a:t>Audit SDM menekankan penilaian evaluasi terhadap berbagai aktivitas SDM yang terjadi pada perusahaan dalam rangka memastikan apakah aktivitas tersebut telah berjalan secara ekonomis, efisien, dan efektif dalam mencapai tujuannya.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9EE"/>
        </a:solidFill>
        <a:effectLst/>
      </p:bgPr>
    </p:bg>
    <p:spTree>
      <p:nvGrpSpPr>
        <p:cNvPr id="1" name=""/>
        <p:cNvGrpSpPr/>
        <p:nvPr/>
      </p:nvGrpSpPr>
      <p:grpSpPr>
        <a:xfrm>
          <a:off x="0" y="0"/>
          <a:ext cx="0" cy="0"/>
          <a:chOff x="0" y="0"/>
          <a:chExt cx="0" cy="0"/>
        </a:xfrm>
      </p:grpSpPr>
      <p:sp>
        <p:nvSpPr>
          <p:cNvPr id="2" name="Freeform 2"/>
          <p:cNvSpPr/>
          <p:nvPr/>
        </p:nvSpPr>
        <p:spPr>
          <a:xfrm>
            <a:off x="6177304" y="-1866"/>
            <a:ext cx="15248764" cy="15978370"/>
          </a:xfrm>
          <a:custGeom>
            <a:avLst/>
            <a:gdLst/>
            <a:ahLst/>
            <a:cxnLst/>
            <a:rect l="l" t="t" r="r" b="b"/>
            <a:pathLst>
              <a:path w="15248764" h="15978370">
                <a:moveTo>
                  <a:pt x="0" y="0"/>
                </a:moveTo>
                <a:lnTo>
                  <a:pt x="15248764" y="0"/>
                </a:lnTo>
                <a:lnTo>
                  <a:pt x="15248764" y="15978370"/>
                </a:lnTo>
                <a:lnTo>
                  <a:pt x="0" y="15978370"/>
                </a:lnTo>
                <a:lnTo>
                  <a:pt x="0" y="0"/>
                </a:lnTo>
                <a:close/>
              </a:path>
            </a:pathLst>
          </a:custGeom>
          <a:blipFill>
            <a:blip r:embed="rId2">
              <a:alphaModFix amt="23000"/>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3142621" y="2873343"/>
            <a:ext cx="10290759" cy="10783140"/>
          </a:xfrm>
          <a:custGeom>
            <a:avLst/>
            <a:gdLst/>
            <a:ahLst/>
            <a:cxnLst/>
            <a:rect l="l" t="t" r="r" b="b"/>
            <a:pathLst>
              <a:path w="10290759" h="10783140">
                <a:moveTo>
                  <a:pt x="0" y="0"/>
                </a:moveTo>
                <a:lnTo>
                  <a:pt x="10290758" y="0"/>
                </a:lnTo>
                <a:lnTo>
                  <a:pt x="10290758" y="10783139"/>
                </a:lnTo>
                <a:lnTo>
                  <a:pt x="0" y="10783139"/>
                </a:lnTo>
                <a:lnTo>
                  <a:pt x="0" y="0"/>
                </a:lnTo>
                <a:close/>
              </a:path>
            </a:pathLst>
          </a:custGeom>
          <a:blipFill>
            <a:blip r:embed="rId4">
              <a:alphaModFix amt="56000"/>
              <a:extLst>
                <a:ext uri="{96DAC541-7B7A-43D3-8B79-37D633B846F1}">
                  <asvg:svgBlip xmlns="" xmlns:asvg="http://schemas.microsoft.com/office/drawing/2016/SVG/main" r:embed="rId5"/>
                </a:ext>
              </a:extLst>
            </a:blip>
            <a:stretch>
              <a:fillRect/>
            </a:stretch>
          </a:blipFill>
        </p:spPr>
      </p:sp>
      <p:sp>
        <p:nvSpPr>
          <p:cNvPr id="4" name="Freeform 4"/>
          <p:cNvSpPr/>
          <p:nvPr/>
        </p:nvSpPr>
        <p:spPr>
          <a:xfrm rot="3494222">
            <a:off x="9731711" y="6240937"/>
            <a:ext cx="12186813" cy="12769914"/>
          </a:xfrm>
          <a:custGeom>
            <a:avLst/>
            <a:gdLst/>
            <a:ahLst/>
            <a:cxnLst/>
            <a:rect l="l" t="t" r="r" b="b"/>
            <a:pathLst>
              <a:path w="12186813" h="12769914">
                <a:moveTo>
                  <a:pt x="0" y="0"/>
                </a:moveTo>
                <a:lnTo>
                  <a:pt x="12186813" y="0"/>
                </a:lnTo>
                <a:lnTo>
                  <a:pt x="12186813" y="12769915"/>
                </a:lnTo>
                <a:lnTo>
                  <a:pt x="0" y="12769915"/>
                </a:lnTo>
                <a:lnTo>
                  <a:pt x="0" y="0"/>
                </a:lnTo>
                <a:close/>
              </a:path>
            </a:pathLst>
          </a:custGeom>
          <a:blipFill>
            <a:blip r:embed="rId4">
              <a:alphaModFix amt="19999"/>
              <a:extLst>
                <a:ext uri="{96DAC541-7B7A-43D3-8B79-37D633B846F1}">
                  <asvg:svgBlip xmlns="" xmlns:asvg="http://schemas.microsoft.com/office/drawing/2016/SVG/main" r:embed="rId5"/>
                </a:ext>
              </a:extLst>
            </a:blip>
            <a:stretch>
              <a:fillRect/>
            </a:stretch>
          </a:blipFill>
        </p:spPr>
      </p:sp>
      <p:sp>
        <p:nvSpPr>
          <p:cNvPr id="5" name="Freeform 5"/>
          <p:cNvSpPr/>
          <p:nvPr/>
        </p:nvSpPr>
        <p:spPr>
          <a:xfrm rot="3494222">
            <a:off x="-248045" y="4304632"/>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6" name="Freeform 6"/>
          <p:cNvSpPr/>
          <p:nvPr/>
        </p:nvSpPr>
        <p:spPr>
          <a:xfrm rot="-7501919">
            <a:off x="3661319" y="-7052293"/>
            <a:ext cx="12186813" cy="12769914"/>
          </a:xfrm>
          <a:custGeom>
            <a:avLst/>
            <a:gdLst/>
            <a:ahLst/>
            <a:cxnLst/>
            <a:rect l="l" t="t" r="r" b="b"/>
            <a:pathLst>
              <a:path w="12186813" h="12769914">
                <a:moveTo>
                  <a:pt x="0" y="0"/>
                </a:moveTo>
                <a:lnTo>
                  <a:pt x="12186814" y="0"/>
                </a:lnTo>
                <a:lnTo>
                  <a:pt x="12186814" y="12769915"/>
                </a:lnTo>
                <a:lnTo>
                  <a:pt x="0" y="12769915"/>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7" name="Freeform 7"/>
          <p:cNvSpPr/>
          <p:nvPr/>
        </p:nvSpPr>
        <p:spPr>
          <a:xfrm rot="-8181564">
            <a:off x="1095401" y="-7052293"/>
            <a:ext cx="12186813" cy="12769914"/>
          </a:xfrm>
          <a:custGeom>
            <a:avLst/>
            <a:gdLst/>
            <a:ahLst/>
            <a:cxnLst/>
            <a:rect l="l" t="t" r="r" b="b"/>
            <a:pathLst>
              <a:path w="12186813" h="12769914">
                <a:moveTo>
                  <a:pt x="0" y="0"/>
                </a:moveTo>
                <a:lnTo>
                  <a:pt x="12186813" y="0"/>
                </a:lnTo>
                <a:lnTo>
                  <a:pt x="12186813" y="12769915"/>
                </a:lnTo>
                <a:lnTo>
                  <a:pt x="0" y="12769915"/>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8" name="Freeform 8"/>
          <p:cNvSpPr/>
          <p:nvPr/>
        </p:nvSpPr>
        <p:spPr>
          <a:xfrm rot="3494222">
            <a:off x="1095401" y="6770047"/>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9" name="Freeform 9"/>
          <p:cNvSpPr/>
          <p:nvPr/>
        </p:nvSpPr>
        <p:spPr>
          <a:xfrm rot="-7501919">
            <a:off x="7708279" y="-7876175"/>
            <a:ext cx="12186813" cy="12769914"/>
          </a:xfrm>
          <a:custGeom>
            <a:avLst/>
            <a:gdLst/>
            <a:ahLst/>
            <a:cxnLst/>
            <a:rect l="l" t="t" r="r" b="b"/>
            <a:pathLst>
              <a:path w="12186813" h="12769914">
                <a:moveTo>
                  <a:pt x="0" y="0"/>
                </a:moveTo>
                <a:lnTo>
                  <a:pt x="12186814" y="0"/>
                </a:lnTo>
                <a:lnTo>
                  <a:pt x="12186814" y="12769915"/>
                </a:lnTo>
                <a:lnTo>
                  <a:pt x="0" y="1276991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0" name="Freeform 10"/>
          <p:cNvSpPr/>
          <p:nvPr/>
        </p:nvSpPr>
        <p:spPr>
          <a:xfrm>
            <a:off x="13244482" y="4048519"/>
            <a:ext cx="9757173" cy="10224023"/>
          </a:xfrm>
          <a:custGeom>
            <a:avLst/>
            <a:gdLst/>
            <a:ahLst/>
            <a:cxnLst/>
            <a:rect l="l" t="t" r="r" b="b"/>
            <a:pathLst>
              <a:path w="9757173" h="10224023">
                <a:moveTo>
                  <a:pt x="0" y="0"/>
                </a:moveTo>
                <a:lnTo>
                  <a:pt x="9757173" y="0"/>
                </a:lnTo>
                <a:lnTo>
                  <a:pt x="9757173" y="10224023"/>
                </a:lnTo>
                <a:lnTo>
                  <a:pt x="0" y="1022402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2" name="Freeform 12"/>
          <p:cNvSpPr/>
          <p:nvPr/>
        </p:nvSpPr>
        <p:spPr>
          <a:xfrm>
            <a:off x="-9689675" y="-4237266"/>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2">
              <a:alphaModFix amt="57000"/>
              <a:extLst>
                <a:ext uri="{96DAC541-7B7A-43D3-8B79-37D633B846F1}">
                  <asvg:svgBlip xmlns="" xmlns:asvg="http://schemas.microsoft.com/office/drawing/2016/SVG/main" r:embed="rId3"/>
                </a:ext>
              </a:extLst>
            </a:blip>
            <a:stretch>
              <a:fillRect/>
            </a:stretch>
          </a:blipFill>
        </p:spPr>
      </p:sp>
      <p:sp>
        <p:nvSpPr>
          <p:cNvPr id="13" name="Freeform 13"/>
          <p:cNvSpPr/>
          <p:nvPr/>
        </p:nvSpPr>
        <p:spPr>
          <a:xfrm>
            <a:off x="-9329571" y="-4095421"/>
            <a:ext cx="12186813" cy="12769914"/>
          </a:xfrm>
          <a:custGeom>
            <a:avLst/>
            <a:gdLst/>
            <a:ahLst/>
            <a:cxnLst/>
            <a:rect l="l" t="t" r="r" b="b"/>
            <a:pathLst>
              <a:path w="12186813" h="12769914">
                <a:moveTo>
                  <a:pt x="0" y="0"/>
                </a:moveTo>
                <a:lnTo>
                  <a:pt x="12186814" y="0"/>
                </a:lnTo>
                <a:lnTo>
                  <a:pt x="12186814" y="12769915"/>
                </a:lnTo>
                <a:lnTo>
                  <a:pt x="0" y="12769915"/>
                </a:lnTo>
                <a:lnTo>
                  <a:pt x="0" y="0"/>
                </a:lnTo>
                <a:close/>
              </a:path>
            </a:pathLst>
          </a:custGeom>
          <a:blipFill>
            <a:blip r:embed="rId2">
              <a:alphaModFix amt="57000"/>
              <a:extLst>
                <a:ext uri="{96DAC541-7B7A-43D3-8B79-37D633B846F1}">
                  <asvg:svgBlip xmlns="" xmlns:asvg="http://schemas.microsoft.com/office/drawing/2016/SVG/main" r:embed="rId3"/>
                </a:ext>
              </a:extLst>
            </a:blip>
            <a:stretch>
              <a:fillRect/>
            </a:stretch>
          </a:blipFill>
        </p:spPr>
      </p:sp>
      <p:sp>
        <p:nvSpPr>
          <p:cNvPr id="14" name="Freeform 14"/>
          <p:cNvSpPr/>
          <p:nvPr/>
        </p:nvSpPr>
        <p:spPr>
          <a:xfrm rot="1135170">
            <a:off x="-10121544" y="-3511614"/>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4">
              <a:alphaModFix amt="48000"/>
              <a:extLst>
                <a:ext uri="{96DAC541-7B7A-43D3-8B79-37D633B846F1}">
                  <asvg:svgBlip xmlns="" xmlns:asvg="http://schemas.microsoft.com/office/drawing/2016/SVG/main" r:embed="rId5"/>
                </a:ext>
              </a:extLst>
            </a:blip>
            <a:stretch>
              <a:fillRect/>
            </a:stretch>
          </a:blipFill>
        </p:spPr>
      </p:sp>
      <p:grpSp>
        <p:nvGrpSpPr>
          <p:cNvPr id="18" name="Group 18"/>
          <p:cNvGrpSpPr/>
          <p:nvPr/>
        </p:nvGrpSpPr>
        <p:grpSpPr>
          <a:xfrm>
            <a:off x="1511797" y="2147691"/>
            <a:ext cx="7060667" cy="7543591"/>
            <a:chOff x="0" y="0"/>
            <a:chExt cx="760766" cy="812800"/>
          </a:xfrm>
        </p:grpSpPr>
        <p:sp>
          <p:nvSpPr>
            <p:cNvPr id="19" name="Freeform 19"/>
            <p:cNvSpPr/>
            <p:nvPr/>
          </p:nvSpPr>
          <p:spPr>
            <a:xfrm>
              <a:off x="0" y="0"/>
              <a:ext cx="760766" cy="812800"/>
            </a:xfrm>
            <a:custGeom>
              <a:avLst/>
              <a:gdLst/>
              <a:ahLst/>
              <a:cxnLst/>
              <a:rect l="l" t="t" r="r" b="b"/>
              <a:pathLst>
                <a:path w="760766" h="812800">
                  <a:moveTo>
                    <a:pt x="253726" y="19070"/>
                  </a:moveTo>
                  <a:cubicBezTo>
                    <a:pt x="292602" y="7556"/>
                    <a:pt x="337069" y="0"/>
                    <a:pt x="380588" y="0"/>
                  </a:cubicBezTo>
                  <a:cubicBezTo>
                    <a:pt x="424108" y="0"/>
                    <a:pt x="465986" y="6476"/>
                    <a:pt x="504577" y="17990"/>
                  </a:cubicBezTo>
                  <a:cubicBezTo>
                    <a:pt x="505399" y="18350"/>
                    <a:pt x="506220" y="18350"/>
                    <a:pt x="507041" y="18710"/>
                  </a:cubicBezTo>
                  <a:cubicBezTo>
                    <a:pt x="651968" y="64765"/>
                    <a:pt x="758714" y="186379"/>
                    <a:pt x="760766" y="328502"/>
                  </a:cubicBezTo>
                  <a:lnTo>
                    <a:pt x="760766" y="812800"/>
                  </a:lnTo>
                  <a:lnTo>
                    <a:pt x="0" y="812800"/>
                  </a:lnTo>
                  <a:lnTo>
                    <a:pt x="0" y="328861"/>
                  </a:lnTo>
                  <a:cubicBezTo>
                    <a:pt x="2053" y="185660"/>
                    <a:pt x="107156" y="64045"/>
                    <a:pt x="253726" y="19070"/>
                  </a:cubicBezTo>
                  <a:close/>
                </a:path>
              </a:pathLst>
            </a:custGeom>
            <a:solidFill>
              <a:srgbClr val="FFF9EE"/>
            </a:solidFill>
            <a:ln w="38100" cap="sq">
              <a:solidFill>
                <a:srgbClr val="6B4F1B"/>
              </a:solidFill>
              <a:prstDash val="solid"/>
              <a:miter/>
            </a:ln>
          </p:spPr>
        </p:sp>
        <p:sp>
          <p:nvSpPr>
            <p:cNvPr id="20" name="TextBox 20"/>
            <p:cNvSpPr txBox="1"/>
            <p:nvPr/>
          </p:nvSpPr>
          <p:spPr>
            <a:xfrm>
              <a:off x="0" y="88900"/>
              <a:ext cx="760766" cy="723900"/>
            </a:xfrm>
            <a:prstGeom prst="rect">
              <a:avLst/>
            </a:prstGeom>
          </p:spPr>
          <p:txBody>
            <a:bodyPr lIns="50800" tIns="50800" rIns="50800" bIns="50800" rtlCol="0" anchor="ctr"/>
            <a:lstStyle/>
            <a:p>
              <a:pPr algn="ctr">
                <a:lnSpc>
                  <a:spcPts val="2659"/>
                </a:lnSpc>
                <a:spcBef>
                  <a:spcPct val="0"/>
                </a:spcBef>
              </a:pPr>
              <a:endParaRPr/>
            </a:p>
          </p:txBody>
        </p:sp>
      </p:grpSp>
      <p:sp>
        <p:nvSpPr>
          <p:cNvPr id="21" name="TextBox 21"/>
          <p:cNvSpPr txBox="1"/>
          <p:nvPr/>
        </p:nvSpPr>
        <p:spPr>
          <a:xfrm>
            <a:off x="4572936" y="413278"/>
            <a:ext cx="9822781" cy="2021915"/>
          </a:xfrm>
          <a:prstGeom prst="rect">
            <a:avLst/>
          </a:prstGeom>
        </p:spPr>
        <p:txBody>
          <a:bodyPr lIns="0" tIns="0" rIns="0" bIns="0" rtlCol="0" anchor="t">
            <a:spAutoFit/>
          </a:bodyPr>
          <a:lstStyle/>
          <a:p>
            <a:pPr algn="ctr">
              <a:lnSpc>
                <a:spcPts val="7309"/>
              </a:lnSpc>
            </a:pPr>
            <a:r>
              <a:rPr lang="en-US" sz="6961">
                <a:solidFill>
                  <a:srgbClr val="6B4F1B"/>
                </a:solidFill>
                <a:latin typeface="Adventurous"/>
                <a:ea typeface="Adventurous"/>
                <a:cs typeface="Adventurous"/>
                <a:sym typeface="Adventurous"/>
              </a:rPr>
              <a:t>Tujuan &amp; Manfaat Audit SDM</a:t>
            </a:r>
          </a:p>
        </p:txBody>
      </p:sp>
      <p:sp>
        <p:nvSpPr>
          <p:cNvPr id="22" name="TextBox 22"/>
          <p:cNvSpPr txBox="1"/>
          <p:nvPr/>
        </p:nvSpPr>
        <p:spPr>
          <a:xfrm>
            <a:off x="1401189" y="4423155"/>
            <a:ext cx="7077429" cy="4526813"/>
          </a:xfrm>
          <a:prstGeom prst="rect">
            <a:avLst/>
          </a:prstGeom>
        </p:spPr>
        <p:txBody>
          <a:bodyPr lIns="0" tIns="0" rIns="0" bIns="0" rtlCol="0" anchor="t">
            <a:spAutoFit/>
          </a:bodyPr>
          <a:lstStyle/>
          <a:p>
            <a:pPr marL="511034" lvl="1" indent="-255517" algn="l">
              <a:lnSpc>
                <a:spcPts val="3313"/>
              </a:lnSpc>
              <a:buFont typeface="Arial"/>
              <a:buChar char="•"/>
            </a:pPr>
            <a:r>
              <a:rPr lang="en-US" sz="2366">
                <a:solidFill>
                  <a:srgbClr val="6B4F1B"/>
                </a:solidFill>
                <a:latin typeface="HK Grotesk"/>
                <a:ea typeface="HK Grotesk"/>
                <a:cs typeface="HK Grotesk"/>
                <a:sym typeface="HK Grotesk"/>
              </a:rPr>
              <a:t>Menilai apakah program/aktivitas SDM telah berjalan secara ekonomis, efektif, dan efisien</a:t>
            </a:r>
          </a:p>
          <a:p>
            <a:pPr marL="511034" lvl="1" indent="-255517" algn="l">
              <a:lnSpc>
                <a:spcPts val="3313"/>
              </a:lnSpc>
              <a:buFont typeface="Arial"/>
              <a:buChar char="•"/>
            </a:pPr>
            <a:r>
              <a:rPr lang="en-US" sz="2366">
                <a:solidFill>
                  <a:srgbClr val="6B4F1B"/>
                </a:solidFill>
                <a:latin typeface="HK Grotesk"/>
                <a:ea typeface="HK Grotesk"/>
                <a:cs typeface="HK Grotesk"/>
                <a:sym typeface="HK Grotesk"/>
              </a:rPr>
              <a:t>Memastikan ketaatan berbagai program/aktivitas SDM terhadap ketentuan hukum, peraturan dan kebijakan yang berlaku di perusahaan</a:t>
            </a:r>
          </a:p>
          <a:p>
            <a:pPr marL="511034" lvl="1" indent="-255517" algn="l">
              <a:lnSpc>
                <a:spcPts val="3313"/>
              </a:lnSpc>
              <a:buFont typeface="Arial"/>
              <a:buChar char="•"/>
            </a:pPr>
            <a:r>
              <a:rPr lang="en-US" sz="2366">
                <a:solidFill>
                  <a:srgbClr val="6B4F1B"/>
                </a:solidFill>
                <a:latin typeface="HK Grotesk"/>
                <a:ea typeface="HK Grotesk"/>
                <a:cs typeface="HK Grotesk"/>
                <a:sym typeface="HK Grotesk"/>
              </a:rPr>
              <a:t>Mengidentifikasi berbagai hal yang masih dapat ditingkatkan terhadap aktivitas SDM dalam menunjang kontribusinya terhadap perusahaan</a:t>
            </a:r>
          </a:p>
          <a:p>
            <a:pPr marL="511034" lvl="1" indent="-255517" algn="l">
              <a:lnSpc>
                <a:spcPts val="3313"/>
              </a:lnSpc>
              <a:buFont typeface="Arial"/>
              <a:buChar char="•"/>
            </a:pPr>
            <a:r>
              <a:rPr lang="en-US" sz="2366">
                <a:solidFill>
                  <a:srgbClr val="6B4F1B"/>
                </a:solidFill>
                <a:latin typeface="HK Grotesk"/>
                <a:ea typeface="HK Grotesk"/>
                <a:cs typeface="HK Grotesk"/>
                <a:sym typeface="HK Grotesk"/>
              </a:rPr>
              <a:t>Merumuskan beberapa langkah perbaikan yang tepat untuk meningkatkan ekonomisasi, efisiensi, dan efektivitas herbagai program/aktivitas SDM</a:t>
            </a:r>
          </a:p>
        </p:txBody>
      </p:sp>
      <p:sp>
        <p:nvSpPr>
          <p:cNvPr id="23" name="TextBox 23"/>
          <p:cNvSpPr txBox="1"/>
          <p:nvPr/>
        </p:nvSpPr>
        <p:spPr>
          <a:xfrm>
            <a:off x="3809603" y="3029528"/>
            <a:ext cx="2532115" cy="910590"/>
          </a:xfrm>
          <a:prstGeom prst="rect">
            <a:avLst/>
          </a:prstGeom>
        </p:spPr>
        <p:txBody>
          <a:bodyPr lIns="0" tIns="0" rIns="0" bIns="0" rtlCol="0" anchor="t">
            <a:spAutoFit/>
          </a:bodyPr>
          <a:lstStyle/>
          <a:p>
            <a:pPr algn="ctr">
              <a:lnSpc>
                <a:spcPts val="6089"/>
              </a:lnSpc>
            </a:pPr>
            <a:r>
              <a:rPr lang="en-US" sz="5799">
                <a:solidFill>
                  <a:srgbClr val="6B4F1B"/>
                </a:solidFill>
                <a:latin typeface="Adventurous"/>
                <a:ea typeface="Adventurous"/>
                <a:cs typeface="Adventurous"/>
                <a:sym typeface="Adventurous"/>
              </a:rPr>
              <a:t>Tujuan</a:t>
            </a:r>
          </a:p>
        </p:txBody>
      </p:sp>
      <p:grpSp>
        <p:nvGrpSpPr>
          <p:cNvPr id="24" name="Group 24"/>
          <p:cNvGrpSpPr/>
          <p:nvPr/>
        </p:nvGrpSpPr>
        <p:grpSpPr>
          <a:xfrm>
            <a:off x="9089969" y="2289536"/>
            <a:ext cx="6915000" cy="7401745"/>
            <a:chOff x="0" y="0"/>
            <a:chExt cx="755160" cy="808316"/>
          </a:xfrm>
        </p:grpSpPr>
        <p:sp>
          <p:nvSpPr>
            <p:cNvPr id="25" name="Freeform 25"/>
            <p:cNvSpPr/>
            <p:nvPr/>
          </p:nvSpPr>
          <p:spPr>
            <a:xfrm>
              <a:off x="0" y="0"/>
              <a:ext cx="755160" cy="808316"/>
            </a:xfrm>
            <a:custGeom>
              <a:avLst/>
              <a:gdLst/>
              <a:ahLst/>
              <a:cxnLst/>
              <a:rect l="l" t="t" r="r" b="b"/>
              <a:pathLst>
                <a:path w="755160" h="808316">
                  <a:moveTo>
                    <a:pt x="251856" y="19070"/>
                  </a:moveTo>
                  <a:cubicBezTo>
                    <a:pt x="290446" y="7556"/>
                    <a:pt x="334585" y="0"/>
                    <a:pt x="377783" y="0"/>
                  </a:cubicBezTo>
                  <a:cubicBezTo>
                    <a:pt x="420983" y="0"/>
                    <a:pt x="462552" y="6476"/>
                    <a:pt x="500858" y="17990"/>
                  </a:cubicBezTo>
                  <a:cubicBezTo>
                    <a:pt x="501675" y="18350"/>
                    <a:pt x="502489" y="18350"/>
                    <a:pt x="503304" y="18710"/>
                  </a:cubicBezTo>
                  <a:cubicBezTo>
                    <a:pt x="647164" y="64765"/>
                    <a:pt x="753123" y="186379"/>
                    <a:pt x="755160" y="328402"/>
                  </a:cubicBezTo>
                  <a:lnTo>
                    <a:pt x="755160" y="808316"/>
                  </a:lnTo>
                  <a:lnTo>
                    <a:pt x="0" y="808316"/>
                  </a:lnTo>
                  <a:lnTo>
                    <a:pt x="0" y="328759"/>
                  </a:lnTo>
                  <a:cubicBezTo>
                    <a:pt x="2038" y="185660"/>
                    <a:pt x="106366" y="64045"/>
                    <a:pt x="251856" y="19070"/>
                  </a:cubicBezTo>
                  <a:close/>
                </a:path>
              </a:pathLst>
            </a:custGeom>
            <a:solidFill>
              <a:srgbClr val="FFF9EE"/>
            </a:solidFill>
            <a:ln w="38100" cap="sq">
              <a:solidFill>
                <a:srgbClr val="6B4F1B"/>
              </a:solidFill>
              <a:prstDash val="solid"/>
              <a:miter/>
            </a:ln>
          </p:spPr>
        </p:sp>
        <p:sp>
          <p:nvSpPr>
            <p:cNvPr id="26" name="TextBox 26"/>
            <p:cNvSpPr txBox="1"/>
            <p:nvPr/>
          </p:nvSpPr>
          <p:spPr>
            <a:xfrm>
              <a:off x="0" y="88900"/>
              <a:ext cx="755160" cy="719416"/>
            </a:xfrm>
            <a:prstGeom prst="rect">
              <a:avLst/>
            </a:prstGeom>
          </p:spPr>
          <p:txBody>
            <a:bodyPr lIns="50800" tIns="50800" rIns="50800" bIns="50800" rtlCol="0" anchor="ctr"/>
            <a:lstStyle/>
            <a:p>
              <a:pPr algn="ctr">
                <a:lnSpc>
                  <a:spcPts val="2659"/>
                </a:lnSpc>
                <a:spcBef>
                  <a:spcPct val="0"/>
                </a:spcBef>
              </a:pPr>
              <a:endParaRPr/>
            </a:p>
          </p:txBody>
        </p:sp>
      </p:grpSp>
      <p:sp>
        <p:nvSpPr>
          <p:cNvPr id="27" name="TextBox 27"/>
          <p:cNvSpPr txBox="1"/>
          <p:nvPr/>
        </p:nvSpPr>
        <p:spPr>
          <a:xfrm>
            <a:off x="9754726" y="3039053"/>
            <a:ext cx="6156030" cy="842932"/>
          </a:xfrm>
          <a:prstGeom prst="rect">
            <a:avLst/>
          </a:prstGeom>
        </p:spPr>
        <p:txBody>
          <a:bodyPr lIns="0" tIns="0" rIns="0" bIns="0" rtlCol="0" anchor="t">
            <a:spAutoFit/>
          </a:bodyPr>
          <a:lstStyle/>
          <a:p>
            <a:pPr algn="ctr">
              <a:lnSpc>
                <a:spcPts val="5691"/>
              </a:lnSpc>
            </a:pPr>
            <a:r>
              <a:rPr lang="en-US" sz="5420">
                <a:solidFill>
                  <a:srgbClr val="6B4F1B"/>
                </a:solidFill>
                <a:latin typeface="Adventurous"/>
                <a:ea typeface="Adventurous"/>
                <a:cs typeface="Adventurous"/>
                <a:sym typeface="Adventurous"/>
              </a:rPr>
              <a:t>Manfaat</a:t>
            </a:r>
          </a:p>
        </p:txBody>
      </p:sp>
      <p:sp>
        <p:nvSpPr>
          <p:cNvPr id="28" name="TextBox 28"/>
          <p:cNvSpPr txBox="1"/>
          <p:nvPr/>
        </p:nvSpPr>
        <p:spPr>
          <a:xfrm>
            <a:off x="9144000" y="4291233"/>
            <a:ext cx="6860969" cy="5242322"/>
          </a:xfrm>
          <a:prstGeom prst="rect">
            <a:avLst/>
          </a:prstGeom>
        </p:spPr>
        <p:txBody>
          <a:bodyPr lIns="0" tIns="0" rIns="0" bIns="0" rtlCol="0" anchor="t">
            <a:spAutoFit/>
          </a:bodyPr>
          <a:lstStyle/>
          <a:p>
            <a:pPr marL="536378" lvl="1" indent="-268189" algn="l">
              <a:lnSpc>
                <a:spcPts val="3478"/>
              </a:lnSpc>
              <a:buFont typeface="Arial"/>
              <a:buChar char="•"/>
            </a:pPr>
            <a:r>
              <a:rPr lang="en-US" sz="2484">
                <a:solidFill>
                  <a:srgbClr val="6B4F1B"/>
                </a:solidFill>
                <a:latin typeface="HK Grotesk"/>
                <a:ea typeface="HK Grotesk"/>
                <a:cs typeface="HK Grotesk"/>
                <a:sym typeface="HK Grotesk"/>
              </a:rPr>
              <a:t>Mengidentifikasi kontribusi dari Departemen SDM terhadap organisasi</a:t>
            </a:r>
          </a:p>
          <a:p>
            <a:pPr marL="536378" lvl="1" indent="-268189" algn="l">
              <a:lnSpc>
                <a:spcPts val="3478"/>
              </a:lnSpc>
              <a:buFont typeface="Arial"/>
              <a:buChar char="•"/>
            </a:pPr>
            <a:r>
              <a:rPr lang="en-US" sz="2484">
                <a:solidFill>
                  <a:srgbClr val="6B4F1B"/>
                </a:solidFill>
                <a:latin typeface="HK Grotesk"/>
                <a:ea typeface="HK Grotesk"/>
                <a:cs typeface="HK Grotesk"/>
                <a:sym typeface="HK Grotesk"/>
              </a:rPr>
              <a:t>Meningkatkan citra profesional Departemen SDM</a:t>
            </a:r>
          </a:p>
          <a:p>
            <a:pPr marL="536378" lvl="1" indent="-268189" algn="l">
              <a:lnSpc>
                <a:spcPts val="3478"/>
              </a:lnSpc>
              <a:buFont typeface="Arial"/>
              <a:buChar char="•"/>
            </a:pPr>
            <a:r>
              <a:rPr lang="en-US" sz="2484">
                <a:solidFill>
                  <a:srgbClr val="6B4F1B"/>
                </a:solidFill>
                <a:latin typeface="HK Grotesk"/>
                <a:ea typeface="HK Grotesk"/>
                <a:cs typeface="HK Grotesk"/>
                <a:sym typeface="HK Grotesk"/>
              </a:rPr>
              <a:t>Mendorong tanggungjawab dan profesionalisme yang lebih tinggi karyawan. Departemen SDM</a:t>
            </a:r>
          </a:p>
          <a:p>
            <a:pPr marL="536378" lvl="1" indent="-268189" algn="l">
              <a:lnSpc>
                <a:spcPts val="3478"/>
              </a:lnSpc>
              <a:buFont typeface="Arial"/>
              <a:buChar char="•"/>
            </a:pPr>
            <a:r>
              <a:rPr lang="en-US" sz="2484">
                <a:solidFill>
                  <a:srgbClr val="6B4F1B"/>
                </a:solidFill>
                <a:latin typeface="HK Grotesk"/>
                <a:ea typeface="HK Grotesk"/>
                <a:cs typeface="HK Grotesk"/>
                <a:sym typeface="HK Grotesk"/>
              </a:rPr>
              <a:t>Memperjelas tugas-tugas dan tanggungjawab Departemen SDM</a:t>
            </a:r>
          </a:p>
          <a:p>
            <a:pPr marL="536378" lvl="1" indent="-268189" algn="l">
              <a:lnSpc>
                <a:spcPts val="3478"/>
              </a:lnSpc>
              <a:buFont typeface="Arial"/>
              <a:buChar char="•"/>
            </a:pPr>
            <a:r>
              <a:rPr lang="en-US" sz="2484">
                <a:solidFill>
                  <a:srgbClr val="6B4F1B"/>
                </a:solidFill>
                <a:latin typeface="HK Grotesk"/>
                <a:ea typeface="HK Grotesk"/>
                <a:cs typeface="HK Grotesk"/>
                <a:sym typeface="HK Grotesk"/>
              </a:rPr>
              <a:t>Mendorong terjadinya keragaman kebijakan dan praktik-praktik SDM</a:t>
            </a:r>
          </a:p>
          <a:p>
            <a:pPr algn="l">
              <a:lnSpc>
                <a:spcPts val="3478"/>
              </a:lnSpc>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9EE"/>
        </a:solidFill>
        <a:effectLst/>
      </p:bgPr>
    </p:bg>
    <p:spTree>
      <p:nvGrpSpPr>
        <p:cNvPr id="1" name=""/>
        <p:cNvGrpSpPr/>
        <p:nvPr/>
      </p:nvGrpSpPr>
      <p:grpSpPr>
        <a:xfrm>
          <a:off x="0" y="0"/>
          <a:ext cx="0" cy="0"/>
          <a:chOff x="0" y="0"/>
          <a:chExt cx="0" cy="0"/>
        </a:xfrm>
      </p:grpSpPr>
      <p:sp>
        <p:nvSpPr>
          <p:cNvPr id="2" name="Freeform 2"/>
          <p:cNvSpPr/>
          <p:nvPr/>
        </p:nvSpPr>
        <p:spPr>
          <a:xfrm>
            <a:off x="13142621" y="2873343"/>
            <a:ext cx="10290759" cy="10783140"/>
          </a:xfrm>
          <a:custGeom>
            <a:avLst/>
            <a:gdLst/>
            <a:ahLst/>
            <a:cxnLst/>
            <a:rect l="l" t="t" r="r" b="b"/>
            <a:pathLst>
              <a:path w="10290759" h="10783140">
                <a:moveTo>
                  <a:pt x="0" y="0"/>
                </a:moveTo>
                <a:lnTo>
                  <a:pt x="10290758" y="0"/>
                </a:lnTo>
                <a:lnTo>
                  <a:pt x="10290758" y="10783139"/>
                </a:lnTo>
                <a:lnTo>
                  <a:pt x="0" y="10783139"/>
                </a:lnTo>
                <a:lnTo>
                  <a:pt x="0" y="0"/>
                </a:lnTo>
                <a:close/>
              </a:path>
            </a:pathLst>
          </a:custGeom>
          <a:blipFill>
            <a:blip r:embed="rId2">
              <a:alphaModFix amt="56000"/>
              <a:extLst>
                <a:ext uri="{96DAC541-7B7A-43D3-8B79-37D633B846F1}">
                  <asvg:svgBlip xmlns="" xmlns:asvg="http://schemas.microsoft.com/office/drawing/2016/SVG/main" r:embed="rId3"/>
                </a:ext>
              </a:extLst>
            </a:blip>
            <a:stretch>
              <a:fillRect/>
            </a:stretch>
          </a:blipFill>
        </p:spPr>
      </p:sp>
      <p:sp>
        <p:nvSpPr>
          <p:cNvPr id="3" name="Freeform 3"/>
          <p:cNvSpPr/>
          <p:nvPr/>
        </p:nvSpPr>
        <p:spPr>
          <a:xfrm rot="3494222">
            <a:off x="9731711" y="6240937"/>
            <a:ext cx="12186813" cy="12769914"/>
          </a:xfrm>
          <a:custGeom>
            <a:avLst/>
            <a:gdLst/>
            <a:ahLst/>
            <a:cxnLst/>
            <a:rect l="l" t="t" r="r" b="b"/>
            <a:pathLst>
              <a:path w="12186813" h="12769914">
                <a:moveTo>
                  <a:pt x="0" y="0"/>
                </a:moveTo>
                <a:lnTo>
                  <a:pt x="12186813" y="0"/>
                </a:lnTo>
                <a:lnTo>
                  <a:pt x="12186813" y="12769915"/>
                </a:lnTo>
                <a:lnTo>
                  <a:pt x="0" y="12769915"/>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4" name="Freeform 4"/>
          <p:cNvSpPr/>
          <p:nvPr/>
        </p:nvSpPr>
        <p:spPr>
          <a:xfrm rot="3494222">
            <a:off x="-248045" y="4304632"/>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4">
              <a:alphaModFix amt="19999"/>
              <a:extLst>
                <a:ext uri="{96DAC541-7B7A-43D3-8B79-37D633B846F1}">
                  <asvg:svgBlip xmlns="" xmlns:asvg="http://schemas.microsoft.com/office/drawing/2016/SVG/main" r:embed="rId5"/>
                </a:ext>
              </a:extLst>
            </a:blip>
            <a:stretch>
              <a:fillRect/>
            </a:stretch>
          </a:blipFill>
        </p:spPr>
      </p:sp>
      <p:sp>
        <p:nvSpPr>
          <p:cNvPr id="5" name="Freeform 5"/>
          <p:cNvSpPr/>
          <p:nvPr/>
        </p:nvSpPr>
        <p:spPr>
          <a:xfrm rot="-7501919">
            <a:off x="3661319" y="-7052293"/>
            <a:ext cx="12186813" cy="12769914"/>
          </a:xfrm>
          <a:custGeom>
            <a:avLst/>
            <a:gdLst/>
            <a:ahLst/>
            <a:cxnLst/>
            <a:rect l="l" t="t" r="r" b="b"/>
            <a:pathLst>
              <a:path w="12186813" h="12769914">
                <a:moveTo>
                  <a:pt x="0" y="0"/>
                </a:moveTo>
                <a:lnTo>
                  <a:pt x="12186814" y="0"/>
                </a:lnTo>
                <a:lnTo>
                  <a:pt x="12186814" y="12769915"/>
                </a:lnTo>
                <a:lnTo>
                  <a:pt x="0" y="12769915"/>
                </a:lnTo>
                <a:lnTo>
                  <a:pt x="0" y="0"/>
                </a:lnTo>
                <a:close/>
              </a:path>
            </a:pathLst>
          </a:custGeom>
          <a:blipFill>
            <a:blip r:embed="rId4">
              <a:alphaModFix amt="19999"/>
              <a:extLst>
                <a:ext uri="{96DAC541-7B7A-43D3-8B79-37D633B846F1}">
                  <asvg:svgBlip xmlns="" xmlns:asvg="http://schemas.microsoft.com/office/drawing/2016/SVG/main" r:embed="rId5"/>
                </a:ext>
              </a:extLst>
            </a:blip>
            <a:stretch>
              <a:fillRect/>
            </a:stretch>
          </a:blipFill>
        </p:spPr>
      </p:sp>
      <p:sp>
        <p:nvSpPr>
          <p:cNvPr id="6" name="Freeform 6"/>
          <p:cNvSpPr/>
          <p:nvPr/>
        </p:nvSpPr>
        <p:spPr>
          <a:xfrm rot="-8181564">
            <a:off x="1095401" y="-7052293"/>
            <a:ext cx="12186813" cy="12769914"/>
          </a:xfrm>
          <a:custGeom>
            <a:avLst/>
            <a:gdLst/>
            <a:ahLst/>
            <a:cxnLst/>
            <a:rect l="l" t="t" r="r" b="b"/>
            <a:pathLst>
              <a:path w="12186813" h="12769914">
                <a:moveTo>
                  <a:pt x="0" y="0"/>
                </a:moveTo>
                <a:lnTo>
                  <a:pt x="12186813" y="0"/>
                </a:lnTo>
                <a:lnTo>
                  <a:pt x="12186813" y="12769915"/>
                </a:lnTo>
                <a:lnTo>
                  <a:pt x="0" y="12769915"/>
                </a:lnTo>
                <a:lnTo>
                  <a:pt x="0" y="0"/>
                </a:lnTo>
                <a:close/>
              </a:path>
            </a:pathLst>
          </a:custGeom>
          <a:blipFill>
            <a:blip r:embed="rId4">
              <a:alphaModFix amt="19999"/>
              <a:extLst>
                <a:ext uri="{96DAC541-7B7A-43D3-8B79-37D633B846F1}">
                  <asvg:svgBlip xmlns="" xmlns:asvg="http://schemas.microsoft.com/office/drawing/2016/SVG/main" r:embed="rId5"/>
                </a:ext>
              </a:extLst>
            </a:blip>
            <a:stretch>
              <a:fillRect/>
            </a:stretch>
          </a:blipFill>
        </p:spPr>
      </p:sp>
      <p:sp>
        <p:nvSpPr>
          <p:cNvPr id="7" name="Freeform 7"/>
          <p:cNvSpPr/>
          <p:nvPr/>
        </p:nvSpPr>
        <p:spPr>
          <a:xfrm rot="3494222">
            <a:off x="1095401" y="6038925"/>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Freeform 8"/>
          <p:cNvSpPr/>
          <p:nvPr/>
        </p:nvSpPr>
        <p:spPr>
          <a:xfrm rot="-7501919">
            <a:off x="4263228" y="-7569387"/>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a:off x="13244482" y="4048519"/>
            <a:ext cx="9757173" cy="10224023"/>
          </a:xfrm>
          <a:custGeom>
            <a:avLst/>
            <a:gdLst/>
            <a:ahLst/>
            <a:cxnLst/>
            <a:rect l="l" t="t" r="r" b="b"/>
            <a:pathLst>
              <a:path w="9757173" h="10224023">
                <a:moveTo>
                  <a:pt x="0" y="0"/>
                </a:moveTo>
                <a:lnTo>
                  <a:pt x="9757173" y="0"/>
                </a:lnTo>
                <a:lnTo>
                  <a:pt x="9757173" y="10224023"/>
                </a:lnTo>
                <a:lnTo>
                  <a:pt x="0" y="1022402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1" name="Freeform 11"/>
          <p:cNvSpPr/>
          <p:nvPr/>
        </p:nvSpPr>
        <p:spPr>
          <a:xfrm>
            <a:off x="-9689675" y="-4237266"/>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4">
              <a:alphaModFix amt="57000"/>
              <a:extLst>
                <a:ext uri="{96DAC541-7B7A-43D3-8B79-37D633B846F1}">
                  <asvg:svgBlip xmlns="" xmlns:asvg="http://schemas.microsoft.com/office/drawing/2016/SVG/main" r:embed="rId5"/>
                </a:ext>
              </a:extLst>
            </a:blip>
            <a:stretch>
              <a:fillRect/>
            </a:stretch>
          </a:blipFill>
        </p:spPr>
      </p:sp>
      <p:sp>
        <p:nvSpPr>
          <p:cNvPr id="12" name="Freeform 12"/>
          <p:cNvSpPr/>
          <p:nvPr/>
        </p:nvSpPr>
        <p:spPr>
          <a:xfrm>
            <a:off x="-9329571" y="-4095421"/>
            <a:ext cx="12186813" cy="12769914"/>
          </a:xfrm>
          <a:custGeom>
            <a:avLst/>
            <a:gdLst/>
            <a:ahLst/>
            <a:cxnLst/>
            <a:rect l="l" t="t" r="r" b="b"/>
            <a:pathLst>
              <a:path w="12186813" h="12769914">
                <a:moveTo>
                  <a:pt x="0" y="0"/>
                </a:moveTo>
                <a:lnTo>
                  <a:pt x="12186814" y="0"/>
                </a:lnTo>
                <a:lnTo>
                  <a:pt x="12186814" y="12769915"/>
                </a:lnTo>
                <a:lnTo>
                  <a:pt x="0" y="12769915"/>
                </a:lnTo>
                <a:lnTo>
                  <a:pt x="0" y="0"/>
                </a:lnTo>
                <a:close/>
              </a:path>
            </a:pathLst>
          </a:custGeom>
          <a:blipFill>
            <a:blip r:embed="rId4">
              <a:alphaModFix amt="57000"/>
              <a:extLst>
                <a:ext uri="{96DAC541-7B7A-43D3-8B79-37D633B846F1}">
                  <asvg:svgBlip xmlns="" xmlns:asvg="http://schemas.microsoft.com/office/drawing/2016/SVG/main" r:embed="rId5"/>
                </a:ext>
              </a:extLst>
            </a:blip>
            <a:stretch>
              <a:fillRect/>
            </a:stretch>
          </a:blipFill>
        </p:spPr>
      </p:sp>
      <p:sp>
        <p:nvSpPr>
          <p:cNvPr id="13" name="Freeform 13"/>
          <p:cNvSpPr/>
          <p:nvPr/>
        </p:nvSpPr>
        <p:spPr>
          <a:xfrm rot="1135170">
            <a:off x="-10121544" y="-3511614"/>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2">
              <a:alphaModFix amt="48000"/>
              <a:extLst>
                <a:ext uri="{96DAC541-7B7A-43D3-8B79-37D633B846F1}">
                  <asvg:svgBlip xmlns="" xmlns:asvg="http://schemas.microsoft.com/office/drawing/2016/SVG/main" r:embed="rId3"/>
                </a:ext>
              </a:extLst>
            </a:blip>
            <a:stretch>
              <a:fillRect/>
            </a:stretch>
          </a:blipFill>
        </p:spPr>
      </p:sp>
      <p:sp>
        <p:nvSpPr>
          <p:cNvPr id="16" name="TextBox 16"/>
          <p:cNvSpPr txBox="1"/>
          <p:nvPr/>
        </p:nvSpPr>
        <p:spPr>
          <a:xfrm>
            <a:off x="3195066" y="126486"/>
            <a:ext cx="12072064" cy="1094613"/>
          </a:xfrm>
          <a:prstGeom prst="rect">
            <a:avLst/>
          </a:prstGeom>
        </p:spPr>
        <p:txBody>
          <a:bodyPr lIns="0" tIns="0" rIns="0" bIns="0" rtlCol="0" anchor="t">
            <a:spAutoFit/>
          </a:bodyPr>
          <a:lstStyle/>
          <a:p>
            <a:pPr algn="ctr">
              <a:lnSpc>
                <a:spcPts val="7308"/>
              </a:lnSpc>
            </a:pPr>
            <a:r>
              <a:rPr lang="en-US" sz="6959">
                <a:solidFill>
                  <a:srgbClr val="6B4F1B"/>
                </a:solidFill>
                <a:latin typeface="Adventurous"/>
                <a:ea typeface="Adventurous"/>
                <a:cs typeface="Adventurous"/>
                <a:sym typeface="Adventurous"/>
              </a:rPr>
              <a:t>Langkah - langkah Audit</a:t>
            </a:r>
          </a:p>
        </p:txBody>
      </p:sp>
      <p:sp>
        <p:nvSpPr>
          <p:cNvPr id="17" name="TextBox 17"/>
          <p:cNvSpPr txBox="1"/>
          <p:nvPr/>
        </p:nvSpPr>
        <p:spPr>
          <a:xfrm>
            <a:off x="4347118" y="1446000"/>
            <a:ext cx="9767961" cy="1727549"/>
          </a:xfrm>
          <a:prstGeom prst="rect">
            <a:avLst/>
          </a:prstGeom>
        </p:spPr>
        <p:txBody>
          <a:bodyPr lIns="0" tIns="0" rIns="0" bIns="0" rtlCol="0" anchor="t">
            <a:spAutoFit/>
          </a:bodyPr>
          <a:lstStyle/>
          <a:p>
            <a:pPr algn="l">
              <a:lnSpc>
                <a:spcPts val="3550"/>
              </a:lnSpc>
            </a:pPr>
            <a:r>
              <a:rPr lang="en-US" sz="2536" b="1">
                <a:solidFill>
                  <a:srgbClr val="6B4F1B"/>
                </a:solidFill>
                <a:latin typeface="HK Grotesk Bold"/>
                <a:ea typeface="HK Grotesk Bold"/>
                <a:cs typeface="HK Grotesk Bold"/>
                <a:sym typeface="HK Grotesk Bold"/>
              </a:rPr>
              <a:t>Audit Pendahuluan</a:t>
            </a:r>
          </a:p>
          <a:p>
            <a:pPr algn="l">
              <a:lnSpc>
                <a:spcPts val="3410"/>
              </a:lnSpc>
            </a:pPr>
            <a:r>
              <a:rPr lang="en-US" sz="2436">
                <a:solidFill>
                  <a:srgbClr val="6B4F1B"/>
                </a:solidFill>
                <a:latin typeface="HK Grotesk"/>
                <a:ea typeface="HK Grotesk"/>
                <a:cs typeface="HK Grotesk"/>
                <a:sym typeface="HK Grotesk"/>
              </a:rPr>
              <a:t>Tahap awal untuk mengumpulkan informasi latar belakang dan gambaran umum program SDM. Auditor menetapkan tujuan audit awal berdasarkan kriteria, penyebab, dan akibat.</a:t>
            </a:r>
          </a:p>
        </p:txBody>
      </p:sp>
      <p:sp>
        <p:nvSpPr>
          <p:cNvPr id="19" name="TextBox 19"/>
          <p:cNvSpPr txBox="1"/>
          <p:nvPr/>
        </p:nvSpPr>
        <p:spPr>
          <a:xfrm>
            <a:off x="2857243" y="1484100"/>
            <a:ext cx="1180820" cy="403257"/>
          </a:xfrm>
          <a:prstGeom prst="rect">
            <a:avLst/>
          </a:prstGeom>
        </p:spPr>
        <p:txBody>
          <a:bodyPr lIns="0" tIns="0" rIns="0" bIns="0" rtlCol="0" anchor="t">
            <a:spAutoFit/>
          </a:bodyPr>
          <a:lstStyle/>
          <a:p>
            <a:pPr algn="ctr">
              <a:lnSpc>
                <a:spcPts val="2653"/>
              </a:lnSpc>
            </a:pPr>
            <a:r>
              <a:rPr lang="en-US" sz="2527">
                <a:solidFill>
                  <a:srgbClr val="6B4F1B"/>
                </a:solidFill>
                <a:latin typeface="Adventurous"/>
                <a:ea typeface="Adventurous"/>
                <a:cs typeface="Adventurous"/>
                <a:sym typeface="Adventurous"/>
              </a:rPr>
              <a:t>01</a:t>
            </a:r>
          </a:p>
        </p:txBody>
      </p:sp>
      <p:sp>
        <p:nvSpPr>
          <p:cNvPr id="20" name="TextBox 20"/>
          <p:cNvSpPr txBox="1"/>
          <p:nvPr/>
        </p:nvSpPr>
        <p:spPr>
          <a:xfrm>
            <a:off x="2950022" y="3491459"/>
            <a:ext cx="995261" cy="390525"/>
          </a:xfrm>
          <a:prstGeom prst="rect">
            <a:avLst/>
          </a:prstGeom>
        </p:spPr>
        <p:txBody>
          <a:bodyPr lIns="0" tIns="0" rIns="0" bIns="0" rtlCol="0" anchor="t">
            <a:spAutoFit/>
          </a:bodyPr>
          <a:lstStyle/>
          <a:p>
            <a:pPr algn="ctr">
              <a:lnSpc>
                <a:spcPts val="2624"/>
              </a:lnSpc>
            </a:pPr>
            <a:r>
              <a:rPr lang="en-US" sz="2499">
                <a:solidFill>
                  <a:srgbClr val="6B4F1B"/>
                </a:solidFill>
                <a:latin typeface="Adventurous"/>
                <a:ea typeface="Adventurous"/>
                <a:cs typeface="Adventurous"/>
                <a:sym typeface="Adventurous"/>
              </a:rPr>
              <a:t>02</a:t>
            </a:r>
          </a:p>
        </p:txBody>
      </p:sp>
      <p:sp>
        <p:nvSpPr>
          <p:cNvPr id="21" name="TextBox 21"/>
          <p:cNvSpPr txBox="1"/>
          <p:nvPr/>
        </p:nvSpPr>
        <p:spPr>
          <a:xfrm>
            <a:off x="2181595" y="5335848"/>
            <a:ext cx="2532115" cy="390525"/>
          </a:xfrm>
          <a:prstGeom prst="rect">
            <a:avLst/>
          </a:prstGeom>
        </p:spPr>
        <p:txBody>
          <a:bodyPr lIns="0" tIns="0" rIns="0" bIns="0" rtlCol="0" anchor="t">
            <a:spAutoFit/>
          </a:bodyPr>
          <a:lstStyle/>
          <a:p>
            <a:pPr algn="ctr">
              <a:lnSpc>
                <a:spcPts val="2624"/>
              </a:lnSpc>
            </a:pPr>
            <a:r>
              <a:rPr lang="en-US" sz="2499">
                <a:solidFill>
                  <a:srgbClr val="6B4F1B"/>
                </a:solidFill>
                <a:latin typeface="Adventurous"/>
                <a:ea typeface="Adventurous"/>
                <a:cs typeface="Adventurous"/>
                <a:sym typeface="Adventurous"/>
              </a:rPr>
              <a:t>03</a:t>
            </a:r>
          </a:p>
        </p:txBody>
      </p:sp>
      <p:sp>
        <p:nvSpPr>
          <p:cNvPr id="22" name="TextBox 22"/>
          <p:cNvSpPr txBox="1"/>
          <p:nvPr/>
        </p:nvSpPr>
        <p:spPr>
          <a:xfrm>
            <a:off x="4347118" y="3453359"/>
            <a:ext cx="9767961" cy="1727549"/>
          </a:xfrm>
          <a:prstGeom prst="rect">
            <a:avLst/>
          </a:prstGeom>
        </p:spPr>
        <p:txBody>
          <a:bodyPr lIns="0" tIns="0" rIns="0" bIns="0" rtlCol="0" anchor="t">
            <a:spAutoFit/>
          </a:bodyPr>
          <a:lstStyle/>
          <a:p>
            <a:pPr algn="l">
              <a:lnSpc>
                <a:spcPts val="3550"/>
              </a:lnSpc>
            </a:pPr>
            <a:r>
              <a:rPr lang="en-US" sz="2536" b="1">
                <a:solidFill>
                  <a:srgbClr val="6B4F1B"/>
                </a:solidFill>
                <a:latin typeface="HK Grotesk Bold"/>
                <a:ea typeface="HK Grotesk Bold"/>
                <a:cs typeface="HK Grotesk Bold"/>
                <a:sym typeface="HK Grotesk Bold"/>
              </a:rPr>
              <a:t>Review Sistem Pengendalian Manajemen</a:t>
            </a:r>
          </a:p>
          <a:p>
            <a:pPr algn="l">
              <a:lnSpc>
                <a:spcPts val="3410"/>
              </a:lnSpc>
            </a:pPr>
            <a:r>
              <a:rPr lang="en-US" sz="2436">
                <a:solidFill>
                  <a:srgbClr val="6B4F1B"/>
                </a:solidFill>
                <a:latin typeface="HK Grotesk"/>
                <a:ea typeface="HK Grotesk"/>
                <a:cs typeface="HK Grotesk"/>
                <a:sym typeface="HK Grotesk"/>
              </a:rPr>
              <a:t>Auditor menilai seberapa efektif pengendalian manajemen berjalan. Dari hasil review, auditor memutuskan apakah tujuan audit awal dapat dijadikan tujuan audit utama atau perlu diabaikan karena kurang bukti.</a:t>
            </a:r>
          </a:p>
        </p:txBody>
      </p:sp>
      <p:sp>
        <p:nvSpPr>
          <p:cNvPr id="23" name="TextBox 23"/>
          <p:cNvSpPr txBox="1"/>
          <p:nvPr/>
        </p:nvSpPr>
        <p:spPr>
          <a:xfrm>
            <a:off x="4347118" y="5324105"/>
            <a:ext cx="9767961" cy="1298924"/>
          </a:xfrm>
          <a:prstGeom prst="rect">
            <a:avLst/>
          </a:prstGeom>
        </p:spPr>
        <p:txBody>
          <a:bodyPr lIns="0" tIns="0" rIns="0" bIns="0" rtlCol="0" anchor="t">
            <a:spAutoFit/>
          </a:bodyPr>
          <a:lstStyle/>
          <a:p>
            <a:pPr algn="l">
              <a:lnSpc>
                <a:spcPts val="3550"/>
              </a:lnSpc>
            </a:pPr>
            <a:r>
              <a:rPr lang="en-US" sz="2536" b="1">
                <a:solidFill>
                  <a:srgbClr val="6B4F1B"/>
                </a:solidFill>
                <a:latin typeface="HK Grotesk Bold"/>
                <a:ea typeface="HK Grotesk Bold"/>
                <a:cs typeface="HK Grotesk Bold"/>
                <a:sym typeface="HK Grotesk Bold"/>
              </a:rPr>
              <a:t>Audit Lanjutan</a:t>
            </a:r>
          </a:p>
          <a:p>
            <a:pPr algn="l">
              <a:lnSpc>
                <a:spcPts val="3410"/>
              </a:lnSpc>
            </a:pPr>
            <a:r>
              <a:rPr lang="en-US" sz="2436">
                <a:solidFill>
                  <a:srgbClr val="6B4F1B"/>
                </a:solidFill>
                <a:latin typeface="HK Grotesk"/>
                <a:ea typeface="HK Grotesk"/>
                <a:cs typeface="HK Grotesk"/>
                <a:sym typeface="HK Grotesk"/>
              </a:rPr>
              <a:t>Auditor mengelompokkan temuan menjadi: kondisi (fakta), kriteria, penyebab, dan akibat. Temuan ini menjadi dasar evaluasi program SDM.</a:t>
            </a:r>
          </a:p>
        </p:txBody>
      </p:sp>
      <p:sp>
        <p:nvSpPr>
          <p:cNvPr id="24" name="TextBox 24"/>
          <p:cNvSpPr txBox="1"/>
          <p:nvPr/>
        </p:nvSpPr>
        <p:spPr>
          <a:xfrm>
            <a:off x="2181595" y="6924654"/>
            <a:ext cx="2532115" cy="390525"/>
          </a:xfrm>
          <a:prstGeom prst="rect">
            <a:avLst/>
          </a:prstGeom>
        </p:spPr>
        <p:txBody>
          <a:bodyPr lIns="0" tIns="0" rIns="0" bIns="0" rtlCol="0" anchor="t">
            <a:spAutoFit/>
          </a:bodyPr>
          <a:lstStyle/>
          <a:p>
            <a:pPr algn="ctr">
              <a:lnSpc>
                <a:spcPts val="2624"/>
              </a:lnSpc>
            </a:pPr>
            <a:r>
              <a:rPr lang="en-US" sz="2499">
                <a:solidFill>
                  <a:srgbClr val="6B4F1B"/>
                </a:solidFill>
                <a:latin typeface="Adventurous"/>
                <a:ea typeface="Adventurous"/>
                <a:cs typeface="Adventurous"/>
                <a:sym typeface="Adventurous"/>
              </a:rPr>
              <a:t>04</a:t>
            </a:r>
          </a:p>
        </p:txBody>
      </p:sp>
      <p:sp>
        <p:nvSpPr>
          <p:cNvPr id="25" name="TextBox 25"/>
          <p:cNvSpPr txBox="1"/>
          <p:nvPr/>
        </p:nvSpPr>
        <p:spPr>
          <a:xfrm>
            <a:off x="2181595" y="8867775"/>
            <a:ext cx="2532115" cy="390525"/>
          </a:xfrm>
          <a:prstGeom prst="rect">
            <a:avLst/>
          </a:prstGeom>
        </p:spPr>
        <p:txBody>
          <a:bodyPr lIns="0" tIns="0" rIns="0" bIns="0" rtlCol="0" anchor="t">
            <a:spAutoFit/>
          </a:bodyPr>
          <a:lstStyle/>
          <a:p>
            <a:pPr algn="ctr">
              <a:lnSpc>
                <a:spcPts val="2624"/>
              </a:lnSpc>
            </a:pPr>
            <a:r>
              <a:rPr lang="en-US" sz="2499">
                <a:solidFill>
                  <a:srgbClr val="6B4F1B"/>
                </a:solidFill>
                <a:latin typeface="Adventurous"/>
                <a:ea typeface="Adventurous"/>
                <a:cs typeface="Adventurous"/>
                <a:sym typeface="Adventurous"/>
              </a:rPr>
              <a:t>05</a:t>
            </a:r>
          </a:p>
        </p:txBody>
      </p:sp>
      <p:sp>
        <p:nvSpPr>
          <p:cNvPr id="26" name="TextBox 26"/>
          <p:cNvSpPr txBox="1"/>
          <p:nvPr/>
        </p:nvSpPr>
        <p:spPr>
          <a:xfrm>
            <a:off x="4260020" y="6881627"/>
            <a:ext cx="10692224" cy="1727549"/>
          </a:xfrm>
          <a:prstGeom prst="rect">
            <a:avLst/>
          </a:prstGeom>
        </p:spPr>
        <p:txBody>
          <a:bodyPr lIns="0" tIns="0" rIns="0" bIns="0" rtlCol="0" anchor="t">
            <a:spAutoFit/>
          </a:bodyPr>
          <a:lstStyle/>
          <a:p>
            <a:pPr algn="l">
              <a:lnSpc>
                <a:spcPts val="3550"/>
              </a:lnSpc>
            </a:pPr>
            <a:r>
              <a:rPr lang="en-US" sz="2536" b="1">
                <a:solidFill>
                  <a:srgbClr val="6B4F1B"/>
                </a:solidFill>
                <a:latin typeface="HK Grotesk Bold"/>
                <a:ea typeface="HK Grotesk Bold"/>
                <a:cs typeface="HK Grotesk Bold"/>
                <a:sym typeface="HK Grotesk Bold"/>
              </a:rPr>
              <a:t>Pelaporan</a:t>
            </a:r>
          </a:p>
          <a:p>
            <a:pPr algn="l">
              <a:lnSpc>
                <a:spcPts val="3410"/>
              </a:lnSpc>
            </a:pPr>
            <a:r>
              <a:rPr lang="en-US" sz="2436">
                <a:solidFill>
                  <a:srgbClr val="6B4F1B"/>
                </a:solidFill>
                <a:latin typeface="HK Grotesk"/>
                <a:ea typeface="HK Grotesk"/>
                <a:cs typeface="HK Grotesk"/>
                <a:sym typeface="HK Grotesk"/>
              </a:rPr>
              <a:t>Laporan disusun dengan bahasa yang jelas berisi: latar belakang, kesimpulan audit, bukti temuan, serta rekomendasi yang bisa dilakukan untuk memperbaiki penyimpangan.</a:t>
            </a:r>
          </a:p>
        </p:txBody>
      </p:sp>
      <p:sp>
        <p:nvSpPr>
          <p:cNvPr id="27" name="TextBox 27"/>
          <p:cNvSpPr txBox="1"/>
          <p:nvPr/>
        </p:nvSpPr>
        <p:spPr>
          <a:xfrm>
            <a:off x="4260020" y="8846112"/>
            <a:ext cx="11182084" cy="1298924"/>
          </a:xfrm>
          <a:prstGeom prst="rect">
            <a:avLst/>
          </a:prstGeom>
        </p:spPr>
        <p:txBody>
          <a:bodyPr lIns="0" tIns="0" rIns="0" bIns="0" rtlCol="0" anchor="t">
            <a:spAutoFit/>
          </a:bodyPr>
          <a:lstStyle/>
          <a:p>
            <a:pPr algn="l">
              <a:lnSpc>
                <a:spcPts val="3550"/>
              </a:lnSpc>
            </a:pPr>
            <a:r>
              <a:rPr lang="en-US" sz="2536" b="1">
                <a:solidFill>
                  <a:srgbClr val="6B4F1B"/>
                </a:solidFill>
                <a:latin typeface="HK Grotesk Bold"/>
                <a:ea typeface="HK Grotesk Bold"/>
                <a:cs typeface="HK Grotesk Bold"/>
                <a:sym typeface="HK Grotesk Bold"/>
              </a:rPr>
              <a:t>Tindak Lanjut</a:t>
            </a:r>
          </a:p>
          <a:p>
            <a:pPr algn="l">
              <a:lnSpc>
                <a:spcPts val="3410"/>
              </a:lnSpc>
            </a:pPr>
            <a:r>
              <a:rPr lang="en-US" sz="2436">
                <a:solidFill>
                  <a:srgbClr val="6B4F1B"/>
                </a:solidFill>
                <a:latin typeface="HK Grotesk"/>
                <a:ea typeface="HK Grotesk"/>
                <a:cs typeface="HK Grotesk"/>
                <a:sym typeface="HK Grotesk"/>
              </a:rPr>
              <a:t>Rekomendasi auditor diimplementasikan bersama oleh pihak terkait sebagai langkah perbaikan.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9EE"/>
        </a:solidFill>
        <a:effectLst/>
      </p:bgPr>
    </p:bg>
    <p:spTree>
      <p:nvGrpSpPr>
        <p:cNvPr id="1" name=""/>
        <p:cNvGrpSpPr/>
        <p:nvPr/>
      </p:nvGrpSpPr>
      <p:grpSpPr>
        <a:xfrm>
          <a:off x="0" y="0"/>
          <a:ext cx="0" cy="0"/>
          <a:chOff x="0" y="0"/>
          <a:chExt cx="0" cy="0"/>
        </a:xfrm>
      </p:grpSpPr>
      <p:sp>
        <p:nvSpPr>
          <p:cNvPr id="2" name="Freeform 2"/>
          <p:cNvSpPr/>
          <p:nvPr/>
        </p:nvSpPr>
        <p:spPr>
          <a:xfrm rot="3494222">
            <a:off x="-1332834" y="4786683"/>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3494222">
            <a:off x="-1587096" y="3902043"/>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4" name="Freeform 4"/>
          <p:cNvSpPr/>
          <p:nvPr/>
        </p:nvSpPr>
        <p:spPr>
          <a:xfrm rot="-7501919">
            <a:off x="5839417" y="-7052293"/>
            <a:ext cx="12186813" cy="12769914"/>
          </a:xfrm>
          <a:custGeom>
            <a:avLst/>
            <a:gdLst/>
            <a:ahLst/>
            <a:cxnLst/>
            <a:rect l="l" t="t" r="r" b="b"/>
            <a:pathLst>
              <a:path w="12186813" h="12769914">
                <a:moveTo>
                  <a:pt x="0" y="0"/>
                </a:moveTo>
                <a:lnTo>
                  <a:pt x="12186813" y="0"/>
                </a:lnTo>
                <a:lnTo>
                  <a:pt x="12186813" y="12769915"/>
                </a:lnTo>
                <a:lnTo>
                  <a:pt x="0" y="1276991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a:off x="13244482" y="4048519"/>
            <a:ext cx="9757173" cy="10224023"/>
          </a:xfrm>
          <a:custGeom>
            <a:avLst/>
            <a:gdLst/>
            <a:ahLst/>
            <a:cxnLst/>
            <a:rect l="l" t="t" r="r" b="b"/>
            <a:pathLst>
              <a:path w="9757173" h="10224023">
                <a:moveTo>
                  <a:pt x="0" y="0"/>
                </a:moveTo>
                <a:lnTo>
                  <a:pt x="9757173" y="0"/>
                </a:lnTo>
                <a:lnTo>
                  <a:pt x="9757173" y="10224023"/>
                </a:lnTo>
                <a:lnTo>
                  <a:pt x="0" y="1022402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13142621" y="2873343"/>
            <a:ext cx="10290759" cy="10783140"/>
          </a:xfrm>
          <a:custGeom>
            <a:avLst/>
            <a:gdLst/>
            <a:ahLst/>
            <a:cxnLst/>
            <a:rect l="l" t="t" r="r" b="b"/>
            <a:pathLst>
              <a:path w="10290759" h="10783140">
                <a:moveTo>
                  <a:pt x="0" y="0"/>
                </a:moveTo>
                <a:lnTo>
                  <a:pt x="10290758" y="0"/>
                </a:lnTo>
                <a:lnTo>
                  <a:pt x="10290758" y="10783139"/>
                </a:lnTo>
                <a:lnTo>
                  <a:pt x="0" y="10783139"/>
                </a:lnTo>
                <a:lnTo>
                  <a:pt x="0" y="0"/>
                </a:lnTo>
                <a:close/>
              </a:path>
            </a:pathLst>
          </a:custGeom>
          <a:blipFill>
            <a:blip r:embed="rId2">
              <a:alphaModFix amt="56000"/>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9689675" y="-4237266"/>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2">
              <a:alphaModFix amt="57000"/>
              <a:extLst>
                <a:ext uri="{96DAC541-7B7A-43D3-8B79-37D633B846F1}">
                  <asvg:svgBlip xmlns="" xmlns:asvg="http://schemas.microsoft.com/office/drawing/2016/SVG/main" r:embed="rId3"/>
                </a:ext>
              </a:extLst>
            </a:blip>
            <a:stretch>
              <a:fillRect/>
            </a:stretch>
          </a:blipFill>
        </p:spPr>
      </p:sp>
      <p:sp>
        <p:nvSpPr>
          <p:cNvPr id="8" name="Freeform 8"/>
          <p:cNvSpPr/>
          <p:nvPr/>
        </p:nvSpPr>
        <p:spPr>
          <a:xfrm>
            <a:off x="-9329571" y="-4095421"/>
            <a:ext cx="12186813" cy="12769914"/>
          </a:xfrm>
          <a:custGeom>
            <a:avLst/>
            <a:gdLst/>
            <a:ahLst/>
            <a:cxnLst/>
            <a:rect l="l" t="t" r="r" b="b"/>
            <a:pathLst>
              <a:path w="12186813" h="12769914">
                <a:moveTo>
                  <a:pt x="0" y="0"/>
                </a:moveTo>
                <a:lnTo>
                  <a:pt x="12186814" y="0"/>
                </a:lnTo>
                <a:lnTo>
                  <a:pt x="12186814" y="12769915"/>
                </a:lnTo>
                <a:lnTo>
                  <a:pt x="0" y="12769915"/>
                </a:lnTo>
                <a:lnTo>
                  <a:pt x="0" y="0"/>
                </a:lnTo>
                <a:close/>
              </a:path>
            </a:pathLst>
          </a:custGeom>
          <a:blipFill>
            <a:blip r:embed="rId2">
              <a:alphaModFix amt="57000"/>
              <a:extLst>
                <a:ext uri="{96DAC541-7B7A-43D3-8B79-37D633B846F1}">
                  <asvg:svgBlip xmlns="" xmlns:asvg="http://schemas.microsoft.com/office/drawing/2016/SVG/main" r:embed="rId3"/>
                </a:ext>
              </a:extLst>
            </a:blip>
            <a:stretch>
              <a:fillRect/>
            </a:stretch>
          </a:blipFill>
        </p:spPr>
      </p:sp>
      <p:sp>
        <p:nvSpPr>
          <p:cNvPr id="9" name="Freeform 9"/>
          <p:cNvSpPr/>
          <p:nvPr/>
        </p:nvSpPr>
        <p:spPr>
          <a:xfrm rot="1135170">
            <a:off x="-10121544" y="-3511614"/>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4">
              <a:alphaModFix amt="48000"/>
              <a:extLst>
                <a:ext uri="{96DAC541-7B7A-43D3-8B79-37D633B846F1}">
                  <asvg:svgBlip xmlns="" xmlns:asvg="http://schemas.microsoft.com/office/drawing/2016/SVG/main" r:embed="rId5"/>
                </a:ext>
              </a:extLst>
            </a:blip>
            <a:stretch>
              <a:fillRect/>
            </a:stretch>
          </a:blipFill>
        </p:spPr>
      </p:sp>
      <p:sp>
        <p:nvSpPr>
          <p:cNvPr id="10" name="Freeform 10"/>
          <p:cNvSpPr/>
          <p:nvPr/>
        </p:nvSpPr>
        <p:spPr>
          <a:xfrm rot="-7501919">
            <a:off x="5687017" y="-7204693"/>
            <a:ext cx="12186813" cy="12769914"/>
          </a:xfrm>
          <a:custGeom>
            <a:avLst/>
            <a:gdLst/>
            <a:ahLst/>
            <a:cxnLst/>
            <a:rect l="l" t="t" r="r" b="b"/>
            <a:pathLst>
              <a:path w="12186813" h="12769914">
                <a:moveTo>
                  <a:pt x="0" y="0"/>
                </a:moveTo>
                <a:lnTo>
                  <a:pt x="12186813" y="0"/>
                </a:lnTo>
                <a:lnTo>
                  <a:pt x="12186813" y="12769915"/>
                </a:lnTo>
                <a:lnTo>
                  <a:pt x="0" y="12769915"/>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17" name="Freeform 17"/>
          <p:cNvSpPr/>
          <p:nvPr/>
        </p:nvSpPr>
        <p:spPr>
          <a:xfrm>
            <a:off x="4347831" y="2477342"/>
            <a:ext cx="9592338" cy="6833619"/>
          </a:xfrm>
          <a:custGeom>
            <a:avLst/>
            <a:gdLst/>
            <a:ahLst/>
            <a:cxnLst/>
            <a:rect l="l" t="t" r="r" b="b"/>
            <a:pathLst>
              <a:path w="9592338" h="6833619">
                <a:moveTo>
                  <a:pt x="0" y="0"/>
                </a:moveTo>
                <a:lnTo>
                  <a:pt x="9592338" y="0"/>
                </a:lnTo>
                <a:lnTo>
                  <a:pt x="9592338" y="6833620"/>
                </a:lnTo>
                <a:lnTo>
                  <a:pt x="0" y="6833620"/>
                </a:lnTo>
                <a:lnTo>
                  <a:pt x="0" y="0"/>
                </a:lnTo>
                <a:close/>
              </a:path>
            </a:pathLst>
          </a:custGeom>
          <a:blipFill>
            <a:blip r:embed="rId6"/>
            <a:stretch>
              <a:fillRect/>
            </a:stretch>
          </a:blipFill>
        </p:spPr>
      </p:sp>
      <p:sp>
        <p:nvSpPr>
          <p:cNvPr id="18" name="TextBox 18"/>
          <p:cNvSpPr txBox="1"/>
          <p:nvPr/>
        </p:nvSpPr>
        <p:spPr>
          <a:xfrm>
            <a:off x="2857243" y="1059604"/>
            <a:ext cx="13100401" cy="2039715"/>
          </a:xfrm>
          <a:prstGeom prst="rect">
            <a:avLst/>
          </a:prstGeom>
        </p:spPr>
        <p:txBody>
          <a:bodyPr lIns="0" tIns="0" rIns="0" bIns="0" rtlCol="0" anchor="t">
            <a:spAutoFit/>
          </a:bodyPr>
          <a:lstStyle/>
          <a:p>
            <a:pPr algn="ctr">
              <a:lnSpc>
                <a:spcPts val="5880"/>
              </a:lnSpc>
            </a:pPr>
            <a:r>
              <a:rPr lang="en-US" sz="5600">
                <a:solidFill>
                  <a:srgbClr val="6B4F1B"/>
                </a:solidFill>
                <a:latin typeface="Adventurous"/>
                <a:ea typeface="Adventurous"/>
                <a:cs typeface="Adventurous"/>
                <a:sym typeface="Adventurous"/>
              </a:rPr>
              <a:t>Kerangka kerja audit SDM</a:t>
            </a:r>
          </a:p>
          <a:p>
            <a:pPr algn="ctr">
              <a:lnSpc>
                <a:spcPts val="8970"/>
              </a:lnSpc>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9EE"/>
        </a:solidFill>
        <a:effectLst/>
      </p:bgPr>
    </p:bg>
    <p:spTree>
      <p:nvGrpSpPr>
        <p:cNvPr id="1" name=""/>
        <p:cNvGrpSpPr/>
        <p:nvPr/>
      </p:nvGrpSpPr>
      <p:grpSpPr>
        <a:xfrm>
          <a:off x="0" y="0"/>
          <a:ext cx="0" cy="0"/>
          <a:chOff x="0" y="0"/>
          <a:chExt cx="0" cy="0"/>
        </a:xfrm>
      </p:grpSpPr>
      <p:sp>
        <p:nvSpPr>
          <p:cNvPr id="2" name="Freeform 2"/>
          <p:cNvSpPr/>
          <p:nvPr/>
        </p:nvSpPr>
        <p:spPr>
          <a:xfrm rot="3494222">
            <a:off x="-1332834" y="4786683"/>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3494222">
            <a:off x="-1587096" y="3902043"/>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4" name="Freeform 4"/>
          <p:cNvSpPr/>
          <p:nvPr/>
        </p:nvSpPr>
        <p:spPr>
          <a:xfrm rot="-7501919">
            <a:off x="5839417" y="-7052293"/>
            <a:ext cx="12186813" cy="12769914"/>
          </a:xfrm>
          <a:custGeom>
            <a:avLst/>
            <a:gdLst/>
            <a:ahLst/>
            <a:cxnLst/>
            <a:rect l="l" t="t" r="r" b="b"/>
            <a:pathLst>
              <a:path w="12186813" h="12769914">
                <a:moveTo>
                  <a:pt x="0" y="0"/>
                </a:moveTo>
                <a:lnTo>
                  <a:pt x="12186813" y="0"/>
                </a:lnTo>
                <a:lnTo>
                  <a:pt x="12186813" y="12769915"/>
                </a:lnTo>
                <a:lnTo>
                  <a:pt x="0" y="1276991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a:off x="13244482" y="4048519"/>
            <a:ext cx="9757173" cy="10224023"/>
          </a:xfrm>
          <a:custGeom>
            <a:avLst/>
            <a:gdLst/>
            <a:ahLst/>
            <a:cxnLst/>
            <a:rect l="l" t="t" r="r" b="b"/>
            <a:pathLst>
              <a:path w="9757173" h="10224023">
                <a:moveTo>
                  <a:pt x="0" y="0"/>
                </a:moveTo>
                <a:lnTo>
                  <a:pt x="9757173" y="0"/>
                </a:lnTo>
                <a:lnTo>
                  <a:pt x="9757173" y="10224023"/>
                </a:lnTo>
                <a:lnTo>
                  <a:pt x="0" y="1022402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13142621" y="2873343"/>
            <a:ext cx="10290759" cy="10783140"/>
          </a:xfrm>
          <a:custGeom>
            <a:avLst/>
            <a:gdLst/>
            <a:ahLst/>
            <a:cxnLst/>
            <a:rect l="l" t="t" r="r" b="b"/>
            <a:pathLst>
              <a:path w="10290759" h="10783140">
                <a:moveTo>
                  <a:pt x="0" y="0"/>
                </a:moveTo>
                <a:lnTo>
                  <a:pt x="10290758" y="0"/>
                </a:lnTo>
                <a:lnTo>
                  <a:pt x="10290758" y="10783139"/>
                </a:lnTo>
                <a:lnTo>
                  <a:pt x="0" y="10783139"/>
                </a:lnTo>
                <a:lnTo>
                  <a:pt x="0" y="0"/>
                </a:lnTo>
                <a:close/>
              </a:path>
            </a:pathLst>
          </a:custGeom>
          <a:blipFill>
            <a:blip r:embed="rId4">
              <a:alphaModFix amt="56000"/>
              <a:extLst>
                <a:ext uri="{96DAC541-7B7A-43D3-8B79-37D633B846F1}">
                  <asvg:svgBlip xmlns="" xmlns:asvg="http://schemas.microsoft.com/office/drawing/2016/SVG/main" r:embed="rId5"/>
                </a:ext>
              </a:extLst>
            </a:blip>
            <a:stretch>
              <a:fillRect/>
            </a:stretch>
          </a:blipFill>
        </p:spPr>
      </p:sp>
      <p:sp>
        <p:nvSpPr>
          <p:cNvPr id="7" name="Freeform 7"/>
          <p:cNvSpPr/>
          <p:nvPr/>
        </p:nvSpPr>
        <p:spPr>
          <a:xfrm>
            <a:off x="-9689675" y="-4237266"/>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2">
              <a:alphaModFix amt="57000"/>
              <a:extLst>
                <a:ext uri="{96DAC541-7B7A-43D3-8B79-37D633B846F1}">
                  <asvg:svgBlip xmlns="" xmlns:asvg="http://schemas.microsoft.com/office/drawing/2016/SVG/main" r:embed="rId3"/>
                </a:ext>
              </a:extLst>
            </a:blip>
            <a:stretch>
              <a:fillRect/>
            </a:stretch>
          </a:blipFill>
        </p:spPr>
      </p:sp>
      <p:sp>
        <p:nvSpPr>
          <p:cNvPr id="8" name="Freeform 8"/>
          <p:cNvSpPr/>
          <p:nvPr/>
        </p:nvSpPr>
        <p:spPr>
          <a:xfrm>
            <a:off x="-9329571" y="-4095421"/>
            <a:ext cx="12186813" cy="12769914"/>
          </a:xfrm>
          <a:custGeom>
            <a:avLst/>
            <a:gdLst/>
            <a:ahLst/>
            <a:cxnLst/>
            <a:rect l="l" t="t" r="r" b="b"/>
            <a:pathLst>
              <a:path w="12186813" h="12769914">
                <a:moveTo>
                  <a:pt x="0" y="0"/>
                </a:moveTo>
                <a:lnTo>
                  <a:pt x="12186814" y="0"/>
                </a:lnTo>
                <a:lnTo>
                  <a:pt x="12186814" y="12769915"/>
                </a:lnTo>
                <a:lnTo>
                  <a:pt x="0" y="12769915"/>
                </a:lnTo>
                <a:lnTo>
                  <a:pt x="0" y="0"/>
                </a:lnTo>
                <a:close/>
              </a:path>
            </a:pathLst>
          </a:custGeom>
          <a:blipFill>
            <a:blip r:embed="rId2">
              <a:alphaModFix amt="57000"/>
              <a:extLst>
                <a:ext uri="{96DAC541-7B7A-43D3-8B79-37D633B846F1}">
                  <asvg:svgBlip xmlns="" xmlns:asvg="http://schemas.microsoft.com/office/drawing/2016/SVG/main" r:embed="rId3"/>
                </a:ext>
              </a:extLst>
            </a:blip>
            <a:stretch>
              <a:fillRect/>
            </a:stretch>
          </a:blipFill>
        </p:spPr>
      </p:sp>
      <p:sp>
        <p:nvSpPr>
          <p:cNvPr id="9" name="Freeform 9"/>
          <p:cNvSpPr/>
          <p:nvPr/>
        </p:nvSpPr>
        <p:spPr>
          <a:xfrm rot="1135170">
            <a:off x="-10121544" y="-3511614"/>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4">
              <a:alphaModFix amt="48000"/>
              <a:extLst>
                <a:ext uri="{96DAC541-7B7A-43D3-8B79-37D633B846F1}">
                  <asvg:svgBlip xmlns="" xmlns:asvg="http://schemas.microsoft.com/office/drawing/2016/SVG/main" r:embed="rId5"/>
                </a:ext>
              </a:extLst>
            </a:blip>
            <a:stretch>
              <a:fillRect/>
            </a:stretch>
          </a:blipFill>
        </p:spPr>
      </p:sp>
      <p:sp>
        <p:nvSpPr>
          <p:cNvPr id="10" name="Freeform 10"/>
          <p:cNvSpPr/>
          <p:nvPr/>
        </p:nvSpPr>
        <p:spPr>
          <a:xfrm rot="-7501919">
            <a:off x="5687017" y="-7204693"/>
            <a:ext cx="12186813" cy="12769914"/>
          </a:xfrm>
          <a:custGeom>
            <a:avLst/>
            <a:gdLst/>
            <a:ahLst/>
            <a:cxnLst/>
            <a:rect l="l" t="t" r="r" b="b"/>
            <a:pathLst>
              <a:path w="12186813" h="12769914">
                <a:moveTo>
                  <a:pt x="0" y="0"/>
                </a:moveTo>
                <a:lnTo>
                  <a:pt x="12186813" y="0"/>
                </a:lnTo>
                <a:lnTo>
                  <a:pt x="12186813" y="12769915"/>
                </a:lnTo>
                <a:lnTo>
                  <a:pt x="0" y="12769915"/>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15" name="Freeform 15"/>
          <p:cNvSpPr/>
          <p:nvPr/>
        </p:nvSpPr>
        <p:spPr>
          <a:xfrm rot="-7501919">
            <a:off x="5489862" y="-6506964"/>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17" name="TextBox 17"/>
          <p:cNvSpPr txBox="1"/>
          <p:nvPr/>
        </p:nvSpPr>
        <p:spPr>
          <a:xfrm>
            <a:off x="3806329" y="1082553"/>
            <a:ext cx="10675342" cy="878205"/>
          </a:xfrm>
          <a:prstGeom prst="rect">
            <a:avLst/>
          </a:prstGeom>
        </p:spPr>
        <p:txBody>
          <a:bodyPr lIns="0" tIns="0" rIns="0" bIns="0" rtlCol="0" anchor="t">
            <a:spAutoFit/>
          </a:bodyPr>
          <a:lstStyle/>
          <a:p>
            <a:pPr algn="ctr">
              <a:lnSpc>
                <a:spcPts val="5880"/>
              </a:lnSpc>
            </a:pPr>
            <a:r>
              <a:rPr lang="en-US" sz="5600">
                <a:solidFill>
                  <a:srgbClr val="6B4F1B"/>
                </a:solidFill>
                <a:latin typeface="Adventurous"/>
                <a:ea typeface="Adventurous"/>
                <a:cs typeface="Adventurous"/>
                <a:sym typeface="Adventurous"/>
              </a:rPr>
              <a:t>Audit atas perolehan SDM</a:t>
            </a:r>
          </a:p>
        </p:txBody>
      </p:sp>
      <p:sp>
        <p:nvSpPr>
          <p:cNvPr id="18" name="TextBox 18"/>
          <p:cNvSpPr txBox="1"/>
          <p:nvPr/>
        </p:nvSpPr>
        <p:spPr>
          <a:xfrm>
            <a:off x="3565569" y="2100066"/>
            <a:ext cx="11969816" cy="8086905"/>
          </a:xfrm>
          <a:prstGeom prst="rect">
            <a:avLst/>
          </a:prstGeom>
        </p:spPr>
        <p:txBody>
          <a:bodyPr lIns="0" tIns="0" rIns="0" bIns="0" rtlCol="0" anchor="t">
            <a:spAutoFit/>
          </a:bodyPr>
          <a:lstStyle/>
          <a:p>
            <a:pPr marL="580991" lvl="1" indent="-290496" algn="l">
              <a:lnSpc>
                <a:spcPts val="3767"/>
              </a:lnSpc>
              <a:buFont typeface="Arial"/>
              <a:buChar char="•"/>
            </a:pPr>
            <a:r>
              <a:rPr lang="en-US" sz="2691">
                <a:solidFill>
                  <a:srgbClr val="6B4F1B"/>
                </a:solidFill>
                <a:latin typeface="HK Grotesk"/>
                <a:ea typeface="HK Grotesk"/>
                <a:cs typeface="HK Grotesk"/>
                <a:sym typeface="HK Grotesk"/>
              </a:rPr>
              <a:t>Perencanaan SDM</a:t>
            </a:r>
          </a:p>
          <a:p>
            <a:pPr algn="l">
              <a:lnSpc>
                <a:spcPts val="3767"/>
              </a:lnSpc>
            </a:pPr>
            <a:r>
              <a:rPr lang="en-US" sz="2691">
                <a:solidFill>
                  <a:srgbClr val="6B4F1B"/>
                </a:solidFill>
                <a:latin typeface="HK Grotesk"/>
                <a:ea typeface="HK Grotesk"/>
                <a:cs typeface="HK Grotesk"/>
                <a:sym typeface="HK Grotesk"/>
              </a:rPr>
              <a:t>Perencanaan SDM merupakan proses analisis dan identifikasi tentang kebutuhan dan ketersediaan SDM untuk menyelesaikan berbagai bidang tugas dan tanggung jawab yang harus dikelola perusahaan dalam mencapai tujuannya.</a:t>
            </a:r>
          </a:p>
          <a:p>
            <a:pPr marL="580991" lvl="1" indent="-290496" algn="l">
              <a:lnSpc>
                <a:spcPts val="3767"/>
              </a:lnSpc>
              <a:buFont typeface="Arial"/>
              <a:buChar char="•"/>
            </a:pPr>
            <a:r>
              <a:rPr lang="en-US" sz="2691">
                <a:solidFill>
                  <a:srgbClr val="6B4F1B"/>
                </a:solidFill>
                <a:latin typeface="HK Grotesk"/>
                <a:ea typeface="HK Grotesk"/>
                <a:cs typeface="HK Grotesk"/>
                <a:sym typeface="HK Grotesk"/>
              </a:rPr>
              <a:t>Rekrutmen</a:t>
            </a:r>
          </a:p>
          <a:p>
            <a:pPr algn="l">
              <a:lnSpc>
                <a:spcPts val="3767"/>
              </a:lnSpc>
            </a:pPr>
            <a:r>
              <a:rPr lang="en-US" sz="2691">
                <a:solidFill>
                  <a:srgbClr val="6B4F1B"/>
                </a:solidFill>
                <a:latin typeface="HK Grotesk"/>
                <a:ea typeface="HK Grotesk"/>
                <a:cs typeface="HK Grotesk"/>
                <a:sym typeface="HK Grotesk"/>
              </a:rPr>
              <a:t>Rekrutmen meliputi upaya pencarian sejumlah calon karyawan yang memenuhisyarat dalam jumlah tertentu sehingga dari mereka perusahaan dapat menyeleksi orang-orang yang paling tepat untuk mengisi lowongan pekerjaan yang ada.</a:t>
            </a:r>
          </a:p>
          <a:p>
            <a:pPr marL="580991" lvl="1" indent="-290496" algn="l">
              <a:lnSpc>
                <a:spcPts val="3767"/>
              </a:lnSpc>
              <a:buFont typeface="Arial"/>
              <a:buChar char="•"/>
            </a:pPr>
            <a:r>
              <a:rPr lang="en-US" sz="2691">
                <a:solidFill>
                  <a:srgbClr val="6B4F1B"/>
                </a:solidFill>
                <a:latin typeface="HK Grotesk"/>
                <a:ea typeface="HK Grotesk"/>
                <a:cs typeface="HK Grotesk"/>
                <a:sym typeface="HK Grotesk"/>
              </a:rPr>
              <a:t>Seleksi dan Penempatan</a:t>
            </a:r>
          </a:p>
          <a:p>
            <a:pPr algn="l">
              <a:lnSpc>
                <a:spcPts val="3767"/>
              </a:lnSpc>
            </a:pPr>
            <a:r>
              <a:rPr lang="en-US" sz="2691">
                <a:solidFill>
                  <a:srgbClr val="6B4F1B"/>
                </a:solidFill>
                <a:latin typeface="HK Grotesk"/>
                <a:ea typeface="HK Grotesk"/>
                <a:cs typeface="HK Grotesk"/>
                <a:sym typeface="HK Grotesk"/>
              </a:rPr>
              <a:t>Seleksi adalah proses mendapatkan dan menggunakan informasi mengenai pelamar kerja untuk menentukan siapa yang seharusnya diterima menduduki posisi jangka pendek dan jangka panjang. Sedangkan penempatan beraitan dengan pencocokan seseorang dengan jabatan yang akan dipegangnya. Seleksi dan penempatan bertujuan menempatkan orang yang tepat pada jabatan (pekerjaan) yang tepat.</a:t>
            </a:r>
          </a:p>
          <a:p>
            <a:pPr algn="ctr">
              <a:lnSpc>
                <a:spcPts val="4776"/>
              </a:lnSpc>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9EE"/>
        </a:solidFill>
        <a:effectLst/>
      </p:bgPr>
    </p:bg>
    <p:spTree>
      <p:nvGrpSpPr>
        <p:cNvPr id="1" name=""/>
        <p:cNvGrpSpPr/>
        <p:nvPr/>
      </p:nvGrpSpPr>
      <p:grpSpPr>
        <a:xfrm>
          <a:off x="0" y="0"/>
          <a:ext cx="0" cy="0"/>
          <a:chOff x="0" y="0"/>
          <a:chExt cx="0" cy="0"/>
        </a:xfrm>
      </p:grpSpPr>
      <p:sp>
        <p:nvSpPr>
          <p:cNvPr id="2" name="Freeform 2"/>
          <p:cNvSpPr/>
          <p:nvPr/>
        </p:nvSpPr>
        <p:spPr>
          <a:xfrm>
            <a:off x="13142621" y="2873343"/>
            <a:ext cx="10290759" cy="10783140"/>
          </a:xfrm>
          <a:custGeom>
            <a:avLst/>
            <a:gdLst/>
            <a:ahLst/>
            <a:cxnLst/>
            <a:rect l="l" t="t" r="r" b="b"/>
            <a:pathLst>
              <a:path w="10290759" h="10783140">
                <a:moveTo>
                  <a:pt x="0" y="0"/>
                </a:moveTo>
                <a:lnTo>
                  <a:pt x="10290758" y="0"/>
                </a:lnTo>
                <a:lnTo>
                  <a:pt x="10290758" y="10783139"/>
                </a:lnTo>
                <a:lnTo>
                  <a:pt x="0" y="10783139"/>
                </a:lnTo>
                <a:lnTo>
                  <a:pt x="0" y="0"/>
                </a:lnTo>
                <a:close/>
              </a:path>
            </a:pathLst>
          </a:custGeom>
          <a:blipFill>
            <a:blip r:embed="rId2">
              <a:alphaModFix amt="56000"/>
              <a:extLst>
                <a:ext uri="{96DAC541-7B7A-43D3-8B79-37D633B846F1}">
                  <asvg:svgBlip xmlns="" xmlns:asvg="http://schemas.microsoft.com/office/drawing/2016/SVG/main" r:embed="rId3"/>
                </a:ext>
              </a:extLst>
            </a:blip>
            <a:stretch>
              <a:fillRect/>
            </a:stretch>
          </a:blipFill>
        </p:spPr>
      </p:sp>
      <p:sp>
        <p:nvSpPr>
          <p:cNvPr id="3" name="Freeform 3"/>
          <p:cNvSpPr/>
          <p:nvPr/>
        </p:nvSpPr>
        <p:spPr>
          <a:xfrm rot="3494222">
            <a:off x="9731711" y="6240937"/>
            <a:ext cx="12186813" cy="12769914"/>
          </a:xfrm>
          <a:custGeom>
            <a:avLst/>
            <a:gdLst/>
            <a:ahLst/>
            <a:cxnLst/>
            <a:rect l="l" t="t" r="r" b="b"/>
            <a:pathLst>
              <a:path w="12186813" h="12769914">
                <a:moveTo>
                  <a:pt x="0" y="0"/>
                </a:moveTo>
                <a:lnTo>
                  <a:pt x="12186813" y="0"/>
                </a:lnTo>
                <a:lnTo>
                  <a:pt x="12186813" y="12769915"/>
                </a:lnTo>
                <a:lnTo>
                  <a:pt x="0" y="12769915"/>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4" name="Freeform 4"/>
          <p:cNvSpPr/>
          <p:nvPr/>
        </p:nvSpPr>
        <p:spPr>
          <a:xfrm rot="3494222">
            <a:off x="-248045" y="4304632"/>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4">
              <a:alphaModFix amt="19999"/>
              <a:extLst>
                <a:ext uri="{96DAC541-7B7A-43D3-8B79-37D633B846F1}">
                  <asvg:svgBlip xmlns="" xmlns:asvg="http://schemas.microsoft.com/office/drawing/2016/SVG/main" r:embed="rId5"/>
                </a:ext>
              </a:extLst>
            </a:blip>
            <a:stretch>
              <a:fillRect/>
            </a:stretch>
          </a:blipFill>
        </p:spPr>
      </p:sp>
      <p:sp>
        <p:nvSpPr>
          <p:cNvPr id="5" name="Freeform 5"/>
          <p:cNvSpPr/>
          <p:nvPr/>
        </p:nvSpPr>
        <p:spPr>
          <a:xfrm rot="-7501919">
            <a:off x="3661319" y="-7052293"/>
            <a:ext cx="12186813" cy="12769914"/>
          </a:xfrm>
          <a:custGeom>
            <a:avLst/>
            <a:gdLst/>
            <a:ahLst/>
            <a:cxnLst/>
            <a:rect l="l" t="t" r="r" b="b"/>
            <a:pathLst>
              <a:path w="12186813" h="12769914">
                <a:moveTo>
                  <a:pt x="0" y="0"/>
                </a:moveTo>
                <a:lnTo>
                  <a:pt x="12186814" y="0"/>
                </a:lnTo>
                <a:lnTo>
                  <a:pt x="12186814" y="12769915"/>
                </a:lnTo>
                <a:lnTo>
                  <a:pt x="0" y="12769915"/>
                </a:lnTo>
                <a:lnTo>
                  <a:pt x="0" y="0"/>
                </a:lnTo>
                <a:close/>
              </a:path>
            </a:pathLst>
          </a:custGeom>
          <a:blipFill>
            <a:blip r:embed="rId4">
              <a:alphaModFix amt="19999"/>
              <a:extLst>
                <a:ext uri="{96DAC541-7B7A-43D3-8B79-37D633B846F1}">
                  <asvg:svgBlip xmlns="" xmlns:asvg="http://schemas.microsoft.com/office/drawing/2016/SVG/main" r:embed="rId5"/>
                </a:ext>
              </a:extLst>
            </a:blip>
            <a:stretch>
              <a:fillRect/>
            </a:stretch>
          </a:blipFill>
        </p:spPr>
      </p:sp>
      <p:sp>
        <p:nvSpPr>
          <p:cNvPr id="6" name="Freeform 6"/>
          <p:cNvSpPr/>
          <p:nvPr/>
        </p:nvSpPr>
        <p:spPr>
          <a:xfrm rot="-8181564">
            <a:off x="1095401" y="-7052293"/>
            <a:ext cx="12186813" cy="12769914"/>
          </a:xfrm>
          <a:custGeom>
            <a:avLst/>
            <a:gdLst/>
            <a:ahLst/>
            <a:cxnLst/>
            <a:rect l="l" t="t" r="r" b="b"/>
            <a:pathLst>
              <a:path w="12186813" h="12769914">
                <a:moveTo>
                  <a:pt x="0" y="0"/>
                </a:moveTo>
                <a:lnTo>
                  <a:pt x="12186813" y="0"/>
                </a:lnTo>
                <a:lnTo>
                  <a:pt x="12186813" y="12769915"/>
                </a:lnTo>
                <a:lnTo>
                  <a:pt x="0" y="12769915"/>
                </a:lnTo>
                <a:lnTo>
                  <a:pt x="0" y="0"/>
                </a:lnTo>
                <a:close/>
              </a:path>
            </a:pathLst>
          </a:custGeom>
          <a:blipFill>
            <a:blip r:embed="rId4">
              <a:alphaModFix amt="19999"/>
              <a:extLst>
                <a:ext uri="{96DAC541-7B7A-43D3-8B79-37D633B846F1}">
                  <asvg:svgBlip xmlns="" xmlns:asvg="http://schemas.microsoft.com/office/drawing/2016/SVG/main" r:embed="rId5"/>
                </a:ext>
              </a:extLst>
            </a:blip>
            <a:stretch>
              <a:fillRect/>
            </a:stretch>
          </a:blipFill>
        </p:spPr>
      </p:sp>
      <p:sp>
        <p:nvSpPr>
          <p:cNvPr id="7" name="Freeform 7"/>
          <p:cNvSpPr/>
          <p:nvPr/>
        </p:nvSpPr>
        <p:spPr>
          <a:xfrm rot="3494222">
            <a:off x="1095401" y="5524717"/>
            <a:ext cx="12186813" cy="12769914"/>
          </a:xfrm>
          <a:custGeom>
            <a:avLst/>
            <a:gdLst/>
            <a:ahLst/>
            <a:cxnLst/>
            <a:rect l="l" t="t" r="r" b="b"/>
            <a:pathLst>
              <a:path w="12186813" h="12769914">
                <a:moveTo>
                  <a:pt x="0" y="0"/>
                </a:moveTo>
                <a:lnTo>
                  <a:pt x="12186813" y="0"/>
                </a:lnTo>
                <a:lnTo>
                  <a:pt x="12186813" y="12769915"/>
                </a:lnTo>
                <a:lnTo>
                  <a:pt x="0" y="1276991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Freeform 8"/>
          <p:cNvSpPr/>
          <p:nvPr/>
        </p:nvSpPr>
        <p:spPr>
          <a:xfrm rot="-7501919">
            <a:off x="4263228" y="-7569387"/>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a:off x="13244482" y="4048519"/>
            <a:ext cx="9757173" cy="10224023"/>
          </a:xfrm>
          <a:custGeom>
            <a:avLst/>
            <a:gdLst/>
            <a:ahLst/>
            <a:cxnLst/>
            <a:rect l="l" t="t" r="r" b="b"/>
            <a:pathLst>
              <a:path w="9757173" h="10224023">
                <a:moveTo>
                  <a:pt x="0" y="0"/>
                </a:moveTo>
                <a:lnTo>
                  <a:pt x="9757173" y="0"/>
                </a:lnTo>
                <a:lnTo>
                  <a:pt x="9757173" y="10224023"/>
                </a:lnTo>
                <a:lnTo>
                  <a:pt x="0" y="1022402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1" name="Freeform 11"/>
          <p:cNvSpPr/>
          <p:nvPr/>
        </p:nvSpPr>
        <p:spPr>
          <a:xfrm>
            <a:off x="-9689675" y="-4237266"/>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4">
              <a:alphaModFix amt="57000"/>
              <a:extLst>
                <a:ext uri="{96DAC541-7B7A-43D3-8B79-37D633B846F1}">
                  <asvg:svgBlip xmlns="" xmlns:asvg="http://schemas.microsoft.com/office/drawing/2016/SVG/main" r:embed="rId5"/>
                </a:ext>
              </a:extLst>
            </a:blip>
            <a:stretch>
              <a:fillRect/>
            </a:stretch>
          </a:blipFill>
        </p:spPr>
      </p:sp>
      <p:sp>
        <p:nvSpPr>
          <p:cNvPr id="12" name="Freeform 12"/>
          <p:cNvSpPr/>
          <p:nvPr/>
        </p:nvSpPr>
        <p:spPr>
          <a:xfrm>
            <a:off x="-9329571" y="-4095421"/>
            <a:ext cx="12186813" cy="12769914"/>
          </a:xfrm>
          <a:custGeom>
            <a:avLst/>
            <a:gdLst/>
            <a:ahLst/>
            <a:cxnLst/>
            <a:rect l="l" t="t" r="r" b="b"/>
            <a:pathLst>
              <a:path w="12186813" h="12769914">
                <a:moveTo>
                  <a:pt x="0" y="0"/>
                </a:moveTo>
                <a:lnTo>
                  <a:pt x="12186814" y="0"/>
                </a:lnTo>
                <a:lnTo>
                  <a:pt x="12186814" y="12769915"/>
                </a:lnTo>
                <a:lnTo>
                  <a:pt x="0" y="12769915"/>
                </a:lnTo>
                <a:lnTo>
                  <a:pt x="0" y="0"/>
                </a:lnTo>
                <a:close/>
              </a:path>
            </a:pathLst>
          </a:custGeom>
          <a:blipFill>
            <a:blip r:embed="rId4">
              <a:alphaModFix amt="57000"/>
              <a:extLst>
                <a:ext uri="{96DAC541-7B7A-43D3-8B79-37D633B846F1}">
                  <asvg:svgBlip xmlns="" xmlns:asvg="http://schemas.microsoft.com/office/drawing/2016/SVG/main" r:embed="rId5"/>
                </a:ext>
              </a:extLst>
            </a:blip>
            <a:stretch>
              <a:fillRect/>
            </a:stretch>
          </a:blipFill>
        </p:spPr>
      </p:sp>
      <p:sp>
        <p:nvSpPr>
          <p:cNvPr id="13" name="Freeform 13"/>
          <p:cNvSpPr/>
          <p:nvPr/>
        </p:nvSpPr>
        <p:spPr>
          <a:xfrm rot="1135170">
            <a:off x="-10121544" y="-3511614"/>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2">
              <a:alphaModFix amt="48000"/>
              <a:extLst>
                <a:ext uri="{96DAC541-7B7A-43D3-8B79-37D633B846F1}">
                  <asvg:svgBlip xmlns="" xmlns:asvg="http://schemas.microsoft.com/office/drawing/2016/SVG/main" r:embed="rId3"/>
                </a:ext>
              </a:extLst>
            </a:blip>
            <a:stretch>
              <a:fillRect/>
            </a:stretch>
          </a:blipFill>
        </p:spPr>
      </p:sp>
      <p:sp>
        <p:nvSpPr>
          <p:cNvPr id="16" name="TextBox 16"/>
          <p:cNvSpPr txBox="1"/>
          <p:nvPr/>
        </p:nvSpPr>
        <p:spPr>
          <a:xfrm>
            <a:off x="3619071" y="270510"/>
            <a:ext cx="10675342" cy="758190"/>
          </a:xfrm>
          <a:prstGeom prst="rect">
            <a:avLst/>
          </a:prstGeom>
        </p:spPr>
        <p:txBody>
          <a:bodyPr lIns="0" tIns="0" rIns="0" bIns="0" rtlCol="0" anchor="t">
            <a:spAutoFit/>
          </a:bodyPr>
          <a:lstStyle/>
          <a:p>
            <a:pPr algn="ctr">
              <a:lnSpc>
                <a:spcPts val="5040"/>
              </a:lnSpc>
            </a:pPr>
            <a:r>
              <a:rPr lang="en-US" sz="4800">
                <a:solidFill>
                  <a:srgbClr val="6B4F1B"/>
                </a:solidFill>
                <a:latin typeface="Adventurous"/>
                <a:ea typeface="Adventurous"/>
                <a:cs typeface="Adventurous"/>
                <a:sym typeface="Adventurous"/>
              </a:rPr>
              <a:t>Audit atas pengelolaan SDM</a:t>
            </a:r>
          </a:p>
        </p:txBody>
      </p:sp>
      <p:sp>
        <p:nvSpPr>
          <p:cNvPr id="17" name="TextBox 17"/>
          <p:cNvSpPr txBox="1"/>
          <p:nvPr/>
        </p:nvSpPr>
        <p:spPr>
          <a:xfrm>
            <a:off x="2149692" y="1149036"/>
            <a:ext cx="13198981" cy="7324323"/>
          </a:xfrm>
          <a:prstGeom prst="rect">
            <a:avLst/>
          </a:prstGeom>
        </p:spPr>
        <p:txBody>
          <a:bodyPr lIns="0" tIns="0" rIns="0" bIns="0" rtlCol="0" anchor="t">
            <a:spAutoFit/>
          </a:bodyPr>
          <a:lstStyle/>
          <a:p>
            <a:pPr algn="l">
              <a:lnSpc>
                <a:spcPts val="2694"/>
              </a:lnSpc>
            </a:pPr>
            <a:endParaRPr/>
          </a:p>
          <a:p>
            <a:pPr marL="456047" lvl="1" indent="-228024" algn="l">
              <a:lnSpc>
                <a:spcPts val="2957"/>
              </a:lnSpc>
              <a:buFont typeface="Arial"/>
              <a:buChar char="•"/>
            </a:pPr>
            <a:r>
              <a:rPr lang="en-US" sz="2112" b="1">
                <a:solidFill>
                  <a:srgbClr val="6B4F1B"/>
                </a:solidFill>
                <a:latin typeface="HK Grotesk Bold"/>
                <a:ea typeface="HK Grotesk Bold"/>
                <a:cs typeface="HK Grotesk Bold"/>
                <a:sym typeface="HK Grotesk Bold"/>
              </a:rPr>
              <a:t>Pelatihan dan Pengembangan Karyawan</a:t>
            </a:r>
          </a:p>
          <a:p>
            <a:pPr algn="l">
              <a:lnSpc>
                <a:spcPts val="2694"/>
              </a:lnSpc>
            </a:pPr>
            <a:r>
              <a:rPr lang="en-US" sz="1924">
                <a:solidFill>
                  <a:srgbClr val="6B4F1B"/>
                </a:solidFill>
                <a:latin typeface="HK Grotesk"/>
                <a:ea typeface="HK Grotesk"/>
                <a:cs typeface="HK Grotesk"/>
                <a:sym typeface="HK Grotesk"/>
              </a:rPr>
              <a:t>        Bertujuan meningkatkan kemampuan karyawan agar mampu menjalankan tugas sekarang dan di masa depan.</a:t>
            </a:r>
          </a:p>
          <a:p>
            <a:pPr algn="l">
              <a:lnSpc>
                <a:spcPts val="2694"/>
              </a:lnSpc>
            </a:pPr>
            <a:r>
              <a:rPr lang="en-US" sz="1924">
                <a:solidFill>
                  <a:srgbClr val="6B4F1B"/>
                </a:solidFill>
                <a:latin typeface="HK Grotesk"/>
                <a:ea typeface="HK Grotesk"/>
                <a:cs typeface="HK Grotesk"/>
                <a:sym typeface="HK Grotesk"/>
              </a:rPr>
              <a:t> </a:t>
            </a:r>
          </a:p>
          <a:p>
            <a:pPr marL="415572" lvl="1" indent="-207786" algn="l">
              <a:lnSpc>
                <a:spcPts val="2694"/>
              </a:lnSpc>
              <a:buFont typeface="Arial"/>
              <a:buChar char="•"/>
            </a:pPr>
            <a:r>
              <a:rPr lang="en-US" sz="1924" b="1">
                <a:solidFill>
                  <a:srgbClr val="6B4F1B"/>
                </a:solidFill>
                <a:latin typeface="HK Grotesk Bold"/>
                <a:ea typeface="HK Grotesk Bold"/>
                <a:cs typeface="HK Grotesk Bold"/>
                <a:sym typeface="HK Grotesk Bold"/>
              </a:rPr>
              <a:t>Perencanaan dan Pengembangan Karier</a:t>
            </a:r>
          </a:p>
          <a:p>
            <a:pPr algn="l">
              <a:lnSpc>
                <a:spcPts val="2826"/>
              </a:lnSpc>
            </a:pPr>
            <a:r>
              <a:rPr lang="en-US" sz="2018">
                <a:solidFill>
                  <a:srgbClr val="6B4F1B"/>
                </a:solidFill>
                <a:latin typeface="HK Grotesk"/>
                <a:ea typeface="HK Grotesk"/>
                <a:cs typeface="HK Grotesk"/>
                <a:sym typeface="HK Grotesk"/>
              </a:rPr>
              <a:t>       Fokus pada tujuan karier yang ingin dicapai karyawan, serta proses peningkatan kemampuan untuk memikul                                                                                      </a:t>
            </a:r>
          </a:p>
          <a:p>
            <a:pPr algn="l">
              <a:lnSpc>
                <a:spcPts val="2826"/>
              </a:lnSpc>
            </a:pPr>
            <a:r>
              <a:rPr lang="en-US" sz="2018">
                <a:solidFill>
                  <a:srgbClr val="6B4F1B"/>
                </a:solidFill>
                <a:latin typeface="HK Grotesk"/>
                <a:ea typeface="HK Grotesk"/>
                <a:cs typeface="HK Grotesk"/>
                <a:sym typeface="HK Grotesk"/>
              </a:rPr>
              <a:t>       lebih besar.</a:t>
            </a:r>
          </a:p>
          <a:p>
            <a:pPr algn="l">
              <a:lnSpc>
                <a:spcPts val="2826"/>
              </a:lnSpc>
            </a:pPr>
            <a:endParaRPr/>
          </a:p>
          <a:p>
            <a:pPr marL="415572" lvl="1" indent="-207786" algn="l">
              <a:lnSpc>
                <a:spcPts val="2694"/>
              </a:lnSpc>
              <a:buFont typeface="Arial"/>
              <a:buChar char="•"/>
            </a:pPr>
            <a:r>
              <a:rPr lang="en-US" sz="1924" b="1">
                <a:solidFill>
                  <a:srgbClr val="6B4F1B"/>
                </a:solidFill>
                <a:latin typeface="HK Grotesk Bold"/>
                <a:ea typeface="HK Grotesk Bold"/>
                <a:cs typeface="HK Grotesk Bold"/>
                <a:sym typeface="HK Grotesk Bold"/>
              </a:rPr>
              <a:t>Penilaian Kinerja</a:t>
            </a:r>
          </a:p>
          <a:p>
            <a:pPr algn="l">
              <a:lnSpc>
                <a:spcPts val="2694"/>
              </a:lnSpc>
            </a:pPr>
            <a:r>
              <a:rPr lang="en-US" sz="1924">
                <a:solidFill>
                  <a:srgbClr val="6B4F1B"/>
                </a:solidFill>
                <a:latin typeface="HK Grotesk"/>
                <a:ea typeface="HK Grotesk"/>
                <a:cs typeface="HK Grotesk"/>
                <a:sym typeface="HK Grotesk"/>
              </a:rPr>
              <a:t>       Penilaian kinerja pada dasarnya adalah menghubungkan kinerja karyawan dalam melaksanakan tugas dan </a:t>
            </a:r>
          </a:p>
          <a:p>
            <a:pPr algn="l">
              <a:lnSpc>
                <a:spcPts val="2694"/>
              </a:lnSpc>
            </a:pPr>
            <a:r>
              <a:rPr lang="en-US" sz="1924">
                <a:solidFill>
                  <a:srgbClr val="6B4F1B"/>
                </a:solidFill>
                <a:latin typeface="HK Grotesk"/>
                <a:ea typeface="HK Grotesk"/>
                <a:cs typeface="HK Grotesk"/>
                <a:sym typeface="HK Grotesk"/>
              </a:rPr>
              <a:t>       tanggungjawabnya dengan standar (ukuran) keberhasilan yang telah ditetapkan sebelumnya untuk tugas dan      </a:t>
            </a:r>
          </a:p>
          <a:p>
            <a:pPr algn="l">
              <a:lnSpc>
                <a:spcPts val="2694"/>
              </a:lnSpc>
            </a:pPr>
            <a:r>
              <a:rPr lang="en-US" sz="1924">
                <a:solidFill>
                  <a:srgbClr val="6B4F1B"/>
                </a:solidFill>
                <a:latin typeface="HK Grotesk"/>
                <a:ea typeface="HK Grotesk"/>
                <a:cs typeface="HK Grotesk"/>
                <a:sym typeface="HK Grotesk"/>
              </a:rPr>
              <a:t>       tanggungjawab tersebut.</a:t>
            </a:r>
          </a:p>
          <a:p>
            <a:pPr algn="l">
              <a:lnSpc>
                <a:spcPts val="2694"/>
              </a:lnSpc>
            </a:pPr>
            <a:endParaRPr/>
          </a:p>
          <a:p>
            <a:pPr marL="415572" lvl="1" indent="-207786" algn="l">
              <a:lnSpc>
                <a:spcPts val="2694"/>
              </a:lnSpc>
              <a:buFont typeface="Arial"/>
              <a:buChar char="•"/>
            </a:pPr>
            <a:r>
              <a:rPr lang="en-US" sz="1924" b="1">
                <a:solidFill>
                  <a:srgbClr val="6B4F1B"/>
                </a:solidFill>
                <a:latin typeface="HK Grotesk Bold"/>
                <a:ea typeface="HK Grotesk Bold"/>
                <a:cs typeface="HK Grotesk Bold"/>
                <a:sym typeface="HK Grotesk Bold"/>
              </a:rPr>
              <a:t>Kompensasi dan Balas Jasa</a:t>
            </a:r>
          </a:p>
          <a:p>
            <a:pPr algn="l">
              <a:lnSpc>
                <a:spcPts val="2694"/>
              </a:lnSpc>
            </a:pPr>
            <a:r>
              <a:rPr lang="en-US" sz="1924">
                <a:solidFill>
                  <a:srgbClr val="6B4F1B"/>
                </a:solidFill>
                <a:latin typeface="HK Grotesk"/>
                <a:ea typeface="HK Grotesk"/>
                <a:cs typeface="HK Grotesk"/>
                <a:sym typeface="HK Grotesk"/>
              </a:rPr>
              <a:t>       Kompensasi adalah sesuatu yang diterima karyawan sebagai pengganti (imbalan) atas kontribusi yeng telah diberikan  </a:t>
            </a:r>
          </a:p>
          <a:p>
            <a:pPr algn="l">
              <a:lnSpc>
                <a:spcPts val="2694"/>
              </a:lnSpc>
            </a:pPr>
            <a:r>
              <a:rPr lang="en-US" sz="1924">
                <a:solidFill>
                  <a:srgbClr val="6B4F1B"/>
                </a:solidFill>
                <a:latin typeface="HK Grotesk"/>
                <a:ea typeface="HK Grotesk"/>
                <a:cs typeface="HK Grotesk"/>
                <a:sym typeface="HK Grotesk"/>
              </a:rPr>
              <a:t>       karyawan kepada perusahaan.</a:t>
            </a:r>
          </a:p>
          <a:p>
            <a:pPr algn="l">
              <a:lnSpc>
                <a:spcPts val="2694"/>
              </a:lnSpc>
            </a:pPr>
            <a:endParaRPr/>
          </a:p>
          <a:p>
            <a:pPr marL="415572" lvl="1" indent="-207786" algn="l">
              <a:lnSpc>
                <a:spcPts val="2694"/>
              </a:lnSpc>
              <a:buFont typeface="Arial"/>
              <a:buChar char="•"/>
            </a:pPr>
            <a:r>
              <a:rPr lang="en-US" sz="1924" b="1">
                <a:solidFill>
                  <a:srgbClr val="6B4F1B"/>
                </a:solidFill>
                <a:latin typeface="HK Grotesk Bold"/>
                <a:ea typeface="HK Grotesk Bold"/>
                <a:cs typeface="HK Grotesk Bold"/>
                <a:sym typeface="HK Grotesk Bold"/>
              </a:rPr>
              <a:t>Keselamatan dan Kesehatan Kerja</a:t>
            </a:r>
          </a:p>
          <a:p>
            <a:pPr algn="l">
              <a:lnSpc>
                <a:spcPts val="2694"/>
              </a:lnSpc>
            </a:pPr>
            <a:r>
              <a:rPr lang="en-US" sz="1924">
                <a:solidFill>
                  <a:srgbClr val="6B4F1B"/>
                </a:solidFill>
                <a:latin typeface="HK Grotesk"/>
                <a:ea typeface="HK Grotesk"/>
                <a:cs typeface="HK Grotesk"/>
                <a:sym typeface="HK Grotesk"/>
              </a:rPr>
              <a:t>       Keselamatan dan kesehatan kerja mengacu pada kondisi fisiologis-fisik dan psikologis ksryawan yang diakibatkan oleh </a:t>
            </a:r>
          </a:p>
          <a:p>
            <a:pPr algn="l">
              <a:lnSpc>
                <a:spcPts val="2694"/>
              </a:lnSpc>
            </a:pPr>
            <a:r>
              <a:rPr lang="en-US" sz="1924">
                <a:solidFill>
                  <a:srgbClr val="6B4F1B"/>
                </a:solidFill>
                <a:latin typeface="HK Grotesk"/>
                <a:ea typeface="HK Grotesk"/>
                <a:cs typeface="HK Grotesk"/>
                <a:sym typeface="HK Grotesk"/>
              </a:rPr>
              <a:t>       LINGKUNGAN DAN FASILITAS KERJA YANG DISEDIAKAN PERUSAHAAN..</a:t>
            </a:r>
          </a:p>
          <a:p>
            <a:pPr algn="l">
              <a:lnSpc>
                <a:spcPts val="4699"/>
              </a:lnSpc>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9EE"/>
        </a:solidFill>
        <a:effectLst/>
      </p:bgPr>
    </p:bg>
    <p:spTree>
      <p:nvGrpSpPr>
        <p:cNvPr id="1" name=""/>
        <p:cNvGrpSpPr/>
        <p:nvPr/>
      </p:nvGrpSpPr>
      <p:grpSpPr>
        <a:xfrm>
          <a:off x="0" y="0"/>
          <a:ext cx="0" cy="0"/>
          <a:chOff x="0" y="0"/>
          <a:chExt cx="0" cy="0"/>
        </a:xfrm>
      </p:grpSpPr>
      <p:sp>
        <p:nvSpPr>
          <p:cNvPr id="2" name="Freeform 2"/>
          <p:cNvSpPr/>
          <p:nvPr/>
        </p:nvSpPr>
        <p:spPr>
          <a:xfrm>
            <a:off x="13142621" y="2873343"/>
            <a:ext cx="10290759" cy="10783140"/>
          </a:xfrm>
          <a:custGeom>
            <a:avLst/>
            <a:gdLst/>
            <a:ahLst/>
            <a:cxnLst/>
            <a:rect l="l" t="t" r="r" b="b"/>
            <a:pathLst>
              <a:path w="10290759" h="10783140">
                <a:moveTo>
                  <a:pt x="0" y="0"/>
                </a:moveTo>
                <a:lnTo>
                  <a:pt x="10290758" y="0"/>
                </a:lnTo>
                <a:lnTo>
                  <a:pt x="10290758" y="10783139"/>
                </a:lnTo>
                <a:lnTo>
                  <a:pt x="0" y="10783139"/>
                </a:lnTo>
                <a:lnTo>
                  <a:pt x="0" y="0"/>
                </a:lnTo>
                <a:close/>
              </a:path>
            </a:pathLst>
          </a:custGeom>
          <a:blipFill>
            <a:blip r:embed="rId2">
              <a:alphaModFix amt="56000"/>
              <a:extLst>
                <a:ext uri="{96DAC541-7B7A-43D3-8B79-37D633B846F1}">
                  <asvg:svgBlip xmlns="" xmlns:asvg="http://schemas.microsoft.com/office/drawing/2016/SVG/main" r:embed="rId3"/>
                </a:ext>
              </a:extLst>
            </a:blip>
            <a:stretch>
              <a:fillRect/>
            </a:stretch>
          </a:blipFill>
        </p:spPr>
      </p:sp>
      <p:sp>
        <p:nvSpPr>
          <p:cNvPr id="3" name="Freeform 3"/>
          <p:cNvSpPr/>
          <p:nvPr/>
        </p:nvSpPr>
        <p:spPr>
          <a:xfrm rot="3494222">
            <a:off x="9731711" y="6240937"/>
            <a:ext cx="12186813" cy="12769914"/>
          </a:xfrm>
          <a:custGeom>
            <a:avLst/>
            <a:gdLst/>
            <a:ahLst/>
            <a:cxnLst/>
            <a:rect l="l" t="t" r="r" b="b"/>
            <a:pathLst>
              <a:path w="12186813" h="12769914">
                <a:moveTo>
                  <a:pt x="0" y="0"/>
                </a:moveTo>
                <a:lnTo>
                  <a:pt x="12186813" y="0"/>
                </a:lnTo>
                <a:lnTo>
                  <a:pt x="12186813" y="12769915"/>
                </a:lnTo>
                <a:lnTo>
                  <a:pt x="0" y="12769915"/>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4" name="Freeform 4"/>
          <p:cNvSpPr/>
          <p:nvPr/>
        </p:nvSpPr>
        <p:spPr>
          <a:xfrm rot="3494222">
            <a:off x="-248045" y="4304632"/>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4">
              <a:alphaModFix amt="19999"/>
              <a:extLst>
                <a:ext uri="{96DAC541-7B7A-43D3-8B79-37D633B846F1}">
                  <asvg:svgBlip xmlns="" xmlns:asvg="http://schemas.microsoft.com/office/drawing/2016/SVG/main" r:embed="rId5"/>
                </a:ext>
              </a:extLst>
            </a:blip>
            <a:stretch>
              <a:fillRect/>
            </a:stretch>
          </a:blipFill>
        </p:spPr>
      </p:sp>
      <p:sp>
        <p:nvSpPr>
          <p:cNvPr id="5" name="Freeform 5"/>
          <p:cNvSpPr/>
          <p:nvPr/>
        </p:nvSpPr>
        <p:spPr>
          <a:xfrm rot="-7501919">
            <a:off x="3661319" y="-7052293"/>
            <a:ext cx="12186813" cy="12769914"/>
          </a:xfrm>
          <a:custGeom>
            <a:avLst/>
            <a:gdLst/>
            <a:ahLst/>
            <a:cxnLst/>
            <a:rect l="l" t="t" r="r" b="b"/>
            <a:pathLst>
              <a:path w="12186813" h="12769914">
                <a:moveTo>
                  <a:pt x="0" y="0"/>
                </a:moveTo>
                <a:lnTo>
                  <a:pt x="12186814" y="0"/>
                </a:lnTo>
                <a:lnTo>
                  <a:pt x="12186814" y="12769915"/>
                </a:lnTo>
                <a:lnTo>
                  <a:pt x="0" y="12769915"/>
                </a:lnTo>
                <a:lnTo>
                  <a:pt x="0" y="0"/>
                </a:lnTo>
                <a:close/>
              </a:path>
            </a:pathLst>
          </a:custGeom>
          <a:blipFill>
            <a:blip r:embed="rId4">
              <a:alphaModFix amt="19999"/>
              <a:extLst>
                <a:ext uri="{96DAC541-7B7A-43D3-8B79-37D633B846F1}">
                  <asvg:svgBlip xmlns="" xmlns:asvg="http://schemas.microsoft.com/office/drawing/2016/SVG/main" r:embed="rId5"/>
                </a:ext>
              </a:extLst>
            </a:blip>
            <a:stretch>
              <a:fillRect/>
            </a:stretch>
          </a:blipFill>
        </p:spPr>
      </p:sp>
      <p:sp>
        <p:nvSpPr>
          <p:cNvPr id="6" name="Freeform 6"/>
          <p:cNvSpPr/>
          <p:nvPr/>
        </p:nvSpPr>
        <p:spPr>
          <a:xfrm rot="-8181564">
            <a:off x="1095401" y="-7052293"/>
            <a:ext cx="12186813" cy="12769914"/>
          </a:xfrm>
          <a:custGeom>
            <a:avLst/>
            <a:gdLst/>
            <a:ahLst/>
            <a:cxnLst/>
            <a:rect l="l" t="t" r="r" b="b"/>
            <a:pathLst>
              <a:path w="12186813" h="12769914">
                <a:moveTo>
                  <a:pt x="0" y="0"/>
                </a:moveTo>
                <a:lnTo>
                  <a:pt x="12186813" y="0"/>
                </a:lnTo>
                <a:lnTo>
                  <a:pt x="12186813" y="12769915"/>
                </a:lnTo>
                <a:lnTo>
                  <a:pt x="0" y="12769915"/>
                </a:lnTo>
                <a:lnTo>
                  <a:pt x="0" y="0"/>
                </a:lnTo>
                <a:close/>
              </a:path>
            </a:pathLst>
          </a:custGeom>
          <a:blipFill>
            <a:blip r:embed="rId4">
              <a:alphaModFix amt="19999"/>
              <a:extLst>
                <a:ext uri="{96DAC541-7B7A-43D3-8B79-37D633B846F1}">
                  <asvg:svgBlip xmlns="" xmlns:asvg="http://schemas.microsoft.com/office/drawing/2016/SVG/main" r:embed="rId5"/>
                </a:ext>
              </a:extLst>
            </a:blip>
            <a:stretch>
              <a:fillRect/>
            </a:stretch>
          </a:blipFill>
        </p:spPr>
      </p:sp>
      <p:sp>
        <p:nvSpPr>
          <p:cNvPr id="7" name="Freeform 7"/>
          <p:cNvSpPr/>
          <p:nvPr/>
        </p:nvSpPr>
        <p:spPr>
          <a:xfrm rot="3494222">
            <a:off x="1095401" y="6038925"/>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Freeform 8"/>
          <p:cNvSpPr/>
          <p:nvPr/>
        </p:nvSpPr>
        <p:spPr>
          <a:xfrm rot="-7501919">
            <a:off x="7384082" y="-7641350"/>
            <a:ext cx="12186813" cy="12769914"/>
          </a:xfrm>
          <a:custGeom>
            <a:avLst/>
            <a:gdLst/>
            <a:ahLst/>
            <a:cxnLst/>
            <a:rect l="l" t="t" r="r" b="b"/>
            <a:pathLst>
              <a:path w="12186813" h="12769914">
                <a:moveTo>
                  <a:pt x="0" y="0"/>
                </a:moveTo>
                <a:lnTo>
                  <a:pt x="12186813" y="0"/>
                </a:lnTo>
                <a:lnTo>
                  <a:pt x="12186813" y="12769915"/>
                </a:lnTo>
                <a:lnTo>
                  <a:pt x="0" y="1276991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a:off x="13244482" y="4048519"/>
            <a:ext cx="9757173" cy="10224023"/>
          </a:xfrm>
          <a:custGeom>
            <a:avLst/>
            <a:gdLst/>
            <a:ahLst/>
            <a:cxnLst/>
            <a:rect l="l" t="t" r="r" b="b"/>
            <a:pathLst>
              <a:path w="9757173" h="10224023">
                <a:moveTo>
                  <a:pt x="0" y="0"/>
                </a:moveTo>
                <a:lnTo>
                  <a:pt x="9757173" y="0"/>
                </a:lnTo>
                <a:lnTo>
                  <a:pt x="9757173" y="10224023"/>
                </a:lnTo>
                <a:lnTo>
                  <a:pt x="0" y="1022402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1" name="Freeform 11"/>
          <p:cNvSpPr/>
          <p:nvPr/>
        </p:nvSpPr>
        <p:spPr>
          <a:xfrm>
            <a:off x="-9689675" y="-4237266"/>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4">
              <a:alphaModFix amt="57000"/>
              <a:extLst>
                <a:ext uri="{96DAC541-7B7A-43D3-8B79-37D633B846F1}">
                  <asvg:svgBlip xmlns="" xmlns:asvg="http://schemas.microsoft.com/office/drawing/2016/SVG/main" r:embed="rId5"/>
                </a:ext>
              </a:extLst>
            </a:blip>
            <a:stretch>
              <a:fillRect/>
            </a:stretch>
          </a:blipFill>
        </p:spPr>
      </p:sp>
      <p:sp>
        <p:nvSpPr>
          <p:cNvPr id="12" name="Freeform 12"/>
          <p:cNvSpPr/>
          <p:nvPr/>
        </p:nvSpPr>
        <p:spPr>
          <a:xfrm>
            <a:off x="-9329571" y="-4095421"/>
            <a:ext cx="12186813" cy="12769914"/>
          </a:xfrm>
          <a:custGeom>
            <a:avLst/>
            <a:gdLst/>
            <a:ahLst/>
            <a:cxnLst/>
            <a:rect l="l" t="t" r="r" b="b"/>
            <a:pathLst>
              <a:path w="12186813" h="12769914">
                <a:moveTo>
                  <a:pt x="0" y="0"/>
                </a:moveTo>
                <a:lnTo>
                  <a:pt x="12186814" y="0"/>
                </a:lnTo>
                <a:lnTo>
                  <a:pt x="12186814" y="12769915"/>
                </a:lnTo>
                <a:lnTo>
                  <a:pt x="0" y="12769915"/>
                </a:lnTo>
                <a:lnTo>
                  <a:pt x="0" y="0"/>
                </a:lnTo>
                <a:close/>
              </a:path>
            </a:pathLst>
          </a:custGeom>
          <a:blipFill>
            <a:blip r:embed="rId4">
              <a:alphaModFix amt="57000"/>
              <a:extLst>
                <a:ext uri="{96DAC541-7B7A-43D3-8B79-37D633B846F1}">
                  <asvg:svgBlip xmlns="" xmlns:asvg="http://schemas.microsoft.com/office/drawing/2016/SVG/main" r:embed="rId5"/>
                </a:ext>
              </a:extLst>
            </a:blip>
            <a:stretch>
              <a:fillRect/>
            </a:stretch>
          </a:blipFill>
        </p:spPr>
      </p:sp>
      <p:sp>
        <p:nvSpPr>
          <p:cNvPr id="13" name="Freeform 13"/>
          <p:cNvSpPr/>
          <p:nvPr/>
        </p:nvSpPr>
        <p:spPr>
          <a:xfrm rot="1135170">
            <a:off x="-10121544" y="-3511614"/>
            <a:ext cx="12186813" cy="12769914"/>
          </a:xfrm>
          <a:custGeom>
            <a:avLst/>
            <a:gdLst/>
            <a:ahLst/>
            <a:cxnLst/>
            <a:rect l="l" t="t" r="r" b="b"/>
            <a:pathLst>
              <a:path w="12186813" h="12769914">
                <a:moveTo>
                  <a:pt x="0" y="0"/>
                </a:moveTo>
                <a:lnTo>
                  <a:pt x="12186813" y="0"/>
                </a:lnTo>
                <a:lnTo>
                  <a:pt x="12186813" y="12769914"/>
                </a:lnTo>
                <a:lnTo>
                  <a:pt x="0" y="12769914"/>
                </a:lnTo>
                <a:lnTo>
                  <a:pt x="0" y="0"/>
                </a:lnTo>
                <a:close/>
              </a:path>
            </a:pathLst>
          </a:custGeom>
          <a:blipFill>
            <a:blip r:embed="rId2">
              <a:alphaModFix amt="48000"/>
              <a:extLst>
                <a:ext uri="{96DAC541-7B7A-43D3-8B79-37D633B846F1}">
                  <asvg:svgBlip xmlns="" xmlns:asvg="http://schemas.microsoft.com/office/drawing/2016/SVG/main" r:embed="rId3"/>
                </a:ext>
              </a:extLst>
            </a:blip>
            <a:stretch>
              <a:fillRect/>
            </a:stretch>
          </a:blipFill>
        </p:spPr>
      </p:sp>
      <p:sp>
        <p:nvSpPr>
          <p:cNvPr id="17" name="TextBox 17"/>
          <p:cNvSpPr txBox="1"/>
          <p:nvPr/>
        </p:nvSpPr>
        <p:spPr>
          <a:xfrm>
            <a:off x="4751463" y="1531346"/>
            <a:ext cx="8919025" cy="758190"/>
          </a:xfrm>
          <a:prstGeom prst="rect">
            <a:avLst/>
          </a:prstGeom>
        </p:spPr>
        <p:txBody>
          <a:bodyPr lIns="0" tIns="0" rIns="0" bIns="0" rtlCol="0" anchor="t">
            <a:spAutoFit/>
          </a:bodyPr>
          <a:lstStyle/>
          <a:p>
            <a:pPr algn="ctr">
              <a:lnSpc>
                <a:spcPts val="5040"/>
              </a:lnSpc>
            </a:pPr>
            <a:r>
              <a:rPr lang="en-US" sz="4800">
                <a:solidFill>
                  <a:srgbClr val="6B4F1B"/>
                </a:solidFill>
                <a:latin typeface="Adventurous"/>
                <a:ea typeface="Adventurous"/>
                <a:cs typeface="Adventurous"/>
                <a:sym typeface="Adventurous"/>
              </a:rPr>
              <a:t>Audit atas pengurangan SDM</a:t>
            </a:r>
          </a:p>
        </p:txBody>
      </p:sp>
      <p:sp>
        <p:nvSpPr>
          <p:cNvPr id="18" name="TextBox 18"/>
          <p:cNvSpPr txBox="1"/>
          <p:nvPr/>
        </p:nvSpPr>
        <p:spPr>
          <a:xfrm>
            <a:off x="3722190" y="2624891"/>
            <a:ext cx="10759481" cy="6072095"/>
          </a:xfrm>
          <a:prstGeom prst="rect">
            <a:avLst/>
          </a:prstGeom>
        </p:spPr>
        <p:txBody>
          <a:bodyPr lIns="0" tIns="0" rIns="0" bIns="0" rtlCol="0" anchor="t">
            <a:spAutoFit/>
          </a:bodyPr>
          <a:lstStyle/>
          <a:p>
            <a:pPr algn="just">
              <a:lnSpc>
                <a:spcPts val="3775"/>
              </a:lnSpc>
            </a:pPr>
            <a:r>
              <a:rPr lang="en-US" sz="2697">
                <a:solidFill>
                  <a:srgbClr val="6B4F1B"/>
                </a:solidFill>
                <a:latin typeface="HK Grotesk"/>
                <a:ea typeface="HK Grotesk"/>
                <a:cs typeface="HK Grotesk"/>
                <a:sym typeface="HK Grotesk"/>
              </a:rPr>
              <a:t>Pengurangan tenaga kerja merupakan keputusan yang tidak berdiri sendiri. Berbagai kepentingan perusahaan harus disclamatkan agar perusahaan bisa bertahan hidup dan ikut bermain dalam persaingan yang sangat tinggi intensitasnya.</a:t>
            </a:r>
          </a:p>
          <a:p>
            <a:pPr algn="just">
              <a:lnSpc>
                <a:spcPts val="3775"/>
              </a:lnSpc>
            </a:pPr>
            <a:r>
              <a:rPr lang="en-US" sz="2697">
                <a:solidFill>
                  <a:srgbClr val="6B4F1B"/>
                </a:solidFill>
                <a:latin typeface="HK Grotesk"/>
                <a:ea typeface="HK Grotesk"/>
                <a:cs typeface="HK Grotesk"/>
                <a:sym typeface="HK Grotesk"/>
              </a:rPr>
              <a:t>UU No. 3 Tahun 2003 Pasal 158-167 mengatur tentang dalam hal apa perusahaan dapat melakukan PHK. Beberapa alasan perusahaan dapat melakukan PHK antara lain:</a:t>
            </a:r>
          </a:p>
          <a:p>
            <a:pPr marL="582304" lvl="1" indent="-291152" algn="just">
              <a:lnSpc>
                <a:spcPts val="3775"/>
              </a:lnSpc>
              <a:buFont typeface="Arial"/>
              <a:buChar char="•"/>
            </a:pPr>
            <a:r>
              <a:rPr lang="en-US" sz="2697">
                <a:solidFill>
                  <a:srgbClr val="6B4F1B"/>
                </a:solidFill>
                <a:latin typeface="HK Grotesk"/>
                <a:ea typeface="HK Grotesk"/>
                <a:cs typeface="HK Grotesk"/>
                <a:sym typeface="HK Grotesk"/>
              </a:rPr>
              <a:t>Tenaga kerja mengundurkan diri (secara sukarela)</a:t>
            </a:r>
          </a:p>
          <a:p>
            <a:pPr marL="582304" lvl="1" indent="-291152" algn="just">
              <a:lnSpc>
                <a:spcPts val="3775"/>
              </a:lnSpc>
              <a:buFont typeface="Arial"/>
              <a:buChar char="•"/>
            </a:pPr>
            <a:r>
              <a:rPr lang="en-US" sz="2697">
                <a:solidFill>
                  <a:srgbClr val="6B4F1B"/>
                </a:solidFill>
                <a:latin typeface="HK Grotesk"/>
                <a:ea typeface="HK Grotesk"/>
                <a:cs typeface="HK Grotesk"/>
                <a:sym typeface="HK Grotesk"/>
              </a:rPr>
              <a:t>Perusahaan tutup</a:t>
            </a:r>
          </a:p>
          <a:p>
            <a:pPr marL="582304" lvl="1" indent="-291152" algn="just">
              <a:lnSpc>
                <a:spcPts val="3775"/>
              </a:lnSpc>
              <a:buFont typeface="Arial"/>
              <a:buChar char="•"/>
            </a:pPr>
            <a:r>
              <a:rPr lang="en-US" sz="2697">
                <a:solidFill>
                  <a:srgbClr val="6B4F1B"/>
                </a:solidFill>
                <a:latin typeface="HK Grotesk"/>
                <a:ea typeface="HK Grotesk"/>
                <a:cs typeface="HK Grotesk"/>
                <a:sym typeface="HK Grotesk"/>
              </a:rPr>
              <a:t>Perusahaan pailit</a:t>
            </a:r>
          </a:p>
          <a:p>
            <a:pPr marL="582304" lvl="1" indent="-291152" algn="just">
              <a:lnSpc>
                <a:spcPts val="3775"/>
              </a:lnSpc>
              <a:buFont typeface="Arial"/>
              <a:buChar char="•"/>
            </a:pPr>
            <a:r>
              <a:rPr lang="en-US" sz="2697">
                <a:solidFill>
                  <a:srgbClr val="6B4F1B"/>
                </a:solidFill>
                <a:latin typeface="HK Grotesk"/>
                <a:ea typeface="HK Grotesk"/>
                <a:cs typeface="HK Grotesk"/>
                <a:sym typeface="HK Grotesk"/>
              </a:rPr>
              <a:t>Terjadi perubahan status perusahaan</a:t>
            </a:r>
          </a:p>
          <a:p>
            <a:pPr marL="582304" lvl="1" indent="-291152" algn="just">
              <a:lnSpc>
                <a:spcPts val="3775"/>
              </a:lnSpc>
              <a:buFont typeface="Arial"/>
              <a:buChar char="•"/>
            </a:pPr>
            <a:r>
              <a:rPr lang="en-US" sz="2697">
                <a:solidFill>
                  <a:srgbClr val="6B4F1B"/>
                </a:solidFill>
                <a:latin typeface="HK Grotesk"/>
                <a:ea typeface="HK Grotesk"/>
                <a:cs typeface="HK Grotesk"/>
                <a:sym typeface="HK Grotesk"/>
              </a:rPr>
              <a:t>Tenaga kerja memasuki masa pensiun</a:t>
            </a:r>
          </a:p>
          <a:p>
            <a:pPr algn="ctr">
              <a:lnSpc>
                <a:spcPts val="3518"/>
              </a:lnSpc>
            </a:pPr>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1992</Words>
  <Application>Microsoft Office PowerPoint</Application>
  <PresentationFormat>Custom</PresentationFormat>
  <Paragraphs>195</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Poppins Bold</vt:lpstr>
      <vt:lpstr>HK Grotesk Bold</vt:lpstr>
      <vt:lpstr>Adventurous</vt:lpstr>
      <vt:lpstr>HK Grotesk</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AUDIT : SDM,KINERJA DAN KEPATUHAN (Kelompok 3)</dc:title>
  <dc:creator>user</dc:creator>
  <cp:lastModifiedBy>user</cp:lastModifiedBy>
  <cp:revision>2</cp:revision>
  <dcterms:created xsi:type="dcterms:W3CDTF">2006-08-16T00:00:00Z</dcterms:created>
  <dcterms:modified xsi:type="dcterms:W3CDTF">2025-11-26T05:33:38Z</dcterms:modified>
  <dc:identifier>DAG5AeBiSyw</dc:identifier>
</cp:coreProperties>
</file>