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League Spartan" charset="0"/>
      <p:regular r:id="rId26"/>
    </p:embeddedFont>
    <p:embeddedFont>
      <p:font typeface="Bebas Neue" charset="0"/>
      <p:regular r:id="rId27"/>
    </p:embeddedFont>
    <p:embeddedFont>
      <p:font typeface="Montserrat Semi-Bold" charset="0"/>
      <p:regular r:id="rId28"/>
    </p:embeddedFont>
    <p:embeddedFont>
      <p:font typeface="Montserrat Bold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-6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38686" y="-371285"/>
            <a:ext cx="12261833" cy="12266070"/>
            <a:chOff x="0" y="0"/>
            <a:chExt cx="16349111" cy="1635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12569602" cy="10677570"/>
            <a:chOff x="0" y="0"/>
            <a:chExt cx="3310513" cy="281219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10513" cy="2812199"/>
            </a:xfrm>
            <a:custGeom>
              <a:avLst/>
              <a:gdLst/>
              <a:ahLst/>
              <a:cxnLst/>
              <a:rect l="l" t="t" r="r" b="b"/>
              <a:pathLst>
                <a:path w="3310513" h="2812199">
                  <a:moveTo>
                    <a:pt x="0" y="0"/>
                  </a:moveTo>
                  <a:lnTo>
                    <a:pt x="3310513" y="0"/>
                  </a:lnTo>
                  <a:lnTo>
                    <a:pt x="3310513" y="2812199"/>
                  </a:lnTo>
                  <a:lnTo>
                    <a:pt x="0" y="281219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310513" cy="2850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4771525"/>
            <a:ext cx="6641990" cy="5577078"/>
            <a:chOff x="0" y="0"/>
            <a:chExt cx="1749331" cy="146886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49331" cy="1468860"/>
            </a:xfrm>
            <a:custGeom>
              <a:avLst/>
              <a:gdLst/>
              <a:ahLst/>
              <a:cxnLst/>
              <a:rect l="l" t="t" r="r" b="b"/>
              <a:pathLst>
                <a:path w="1749331" h="1468860">
                  <a:moveTo>
                    <a:pt x="59446" y="0"/>
                  </a:moveTo>
                  <a:lnTo>
                    <a:pt x="1689885" y="0"/>
                  </a:lnTo>
                  <a:cubicBezTo>
                    <a:pt x="1705651" y="0"/>
                    <a:pt x="1720771" y="6263"/>
                    <a:pt x="1731919" y="17411"/>
                  </a:cubicBezTo>
                  <a:cubicBezTo>
                    <a:pt x="1743068" y="28559"/>
                    <a:pt x="1749331" y="43680"/>
                    <a:pt x="1749331" y="59446"/>
                  </a:cubicBezTo>
                  <a:lnTo>
                    <a:pt x="1749331" y="1409414"/>
                  </a:lnTo>
                  <a:cubicBezTo>
                    <a:pt x="1749331" y="1442245"/>
                    <a:pt x="1722716" y="1468860"/>
                    <a:pt x="1689885" y="1468860"/>
                  </a:cubicBezTo>
                  <a:lnTo>
                    <a:pt x="59446" y="1468860"/>
                  </a:lnTo>
                  <a:cubicBezTo>
                    <a:pt x="26615" y="1468860"/>
                    <a:pt x="0" y="1442245"/>
                    <a:pt x="0" y="1409414"/>
                  </a:cubicBezTo>
                  <a:lnTo>
                    <a:pt x="0" y="59446"/>
                  </a:lnTo>
                  <a:cubicBezTo>
                    <a:pt x="0" y="26615"/>
                    <a:pt x="26615" y="0"/>
                    <a:pt x="59446" y="0"/>
                  </a:cubicBezTo>
                  <a:close/>
                </a:path>
              </a:pathLst>
            </a:custGeom>
            <a:solidFill>
              <a:srgbClr val="F8D682"/>
            </a:solidFill>
            <a:ln w="19050" cap="rnd">
              <a:solidFill>
                <a:srgbClr val="2A2A2A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1749331" cy="1535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2A2A2A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Disusun Oleh :</a:t>
              </a:r>
            </a:p>
            <a:p>
              <a:pPr algn="ctr">
                <a:lnSpc>
                  <a:spcPts val="4200"/>
                </a:lnSpc>
              </a:pPr>
              <a:endParaRPr/>
            </a:p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2A2A2A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Kezia Cristina (2022340350003}</a:t>
              </a:r>
            </a:p>
            <a:p>
              <a:pPr algn="ctr">
                <a:lnSpc>
                  <a:spcPts val="4200"/>
                </a:lnSpc>
              </a:pPr>
              <a:endParaRPr/>
            </a:p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2A2A2A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Gracia Siska adelweis  purba  {2022340350002)</a:t>
              </a:r>
            </a:p>
            <a:p>
              <a:pPr algn="ctr">
                <a:lnSpc>
                  <a:spcPts val="4200"/>
                </a:lnSpc>
              </a:pPr>
              <a:endParaRPr/>
            </a:p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2A2A2A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Khairunnisa (2022340350002)</a:t>
              </a:r>
            </a:p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9902443" y="3657893"/>
            <a:ext cx="7356857" cy="5600407"/>
          </a:xfrm>
          <a:custGeom>
            <a:avLst/>
            <a:gdLst/>
            <a:ahLst/>
            <a:cxnLst/>
            <a:rect l="l" t="t" r="r" b="b"/>
            <a:pathLst>
              <a:path w="7356857" h="5600407">
                <a:moveTo>
                  <a:pt x="0" y="0"/>
                </a:moveTo>
                <a:lnTo>
                  <a:pt x="7356857" y="0"/>
                </a:lnTo>
                <a:lnTo>
                  <a:pt x="7356857" y="5600407"/>
                </a:lnTo>
                <a:lnTo>
                  <a:pt x="0" y="56004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952500"/>
            <a:ext cx="7337401" cy="3452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3"/>
              </a:lnSpc>
            </a:pPr>
            <a:r>
              <a:rPr lang="en-US" sz="3959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MEMAHAMI AUDIT MANAJEMEN: AUDIT KEPATUHAN, AUDIT FUNGSI, DAN AUDIT KINERJA”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82860" y="-371285"/>
            <a:ext cx="12261833" cy="12266070"/>
            <a:chOff x="0" y="0"/>
            <a:chExt cx="16349111" cy="1635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38686" y="-371285"/>
            <a:ext cx="12261833" cy="12266070"/>
            <a:chOff x="0" y="0"/>
            <a:chExt cx="16349111" cy="163547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0372605" y="5761750"/>
            <a:ext cx="6886695" cy="4114800"/>
          </a:xfrm>
          <a:custGeom>
            <a:avLst/>
            <a:gdLst/>
            <a:ahLst/>
            <a:cxnLst/>
            <a:rect l="l" t="t" r="r" b="b"/>
            <a:pathLst>
              <a:path w="6886695" h="4114800">
                <a:moveTo>
                  <a:pt x="0" y="0"/>
                </a:moveTo>
                <a:lnTo>
                  <a:pt x="6886695" y="0"/>
                </a:lnTo>
                <a:lnTo>
                  <a:pt x="68866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548057" y="1624503"/>
            <a:ext cx="8035081" cy="1580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2"/>
              </a:lnSpc>
            </a:pPr>
            <a:r>
              <a:rPr lang="en-US" sz="3044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AUDIT FUNGSI </a:t>
            </a:r>
          </a:p>
          <a:p>
            <a:pPr algn="l">
              <a:lnSpc>
                <a:spcPts val="4262"/>
              </a:lnSpc>
            </a:pPr>
            <a:r>
              <a:rPr lang="en-US" sz="3044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(MENILAI EFISIENSI DAN EFEKTIVITAS SETIAP DEPARTEMEN)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55579" y="3763663"/>
            <a:ext cx="11014023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“audit fungsi ini fokus pada bagaimana satu fungsi atau departemen bekerja di dalam organisasi.</a:t>
            </a: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Tujuannya adalah untuk memastikan bahwa setiap fungsi berjalan efisien, efektif, dan sesuai dengan tujuan perusahaan.”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5718457" y="1681653"/>
            <a:ext cx="2009749" cy="741881"/>
            <a:chOff x="0" y="0"/>
            <a:chExt cx="529317" cy="1953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29317" cy="195393"/>
            </a:xfrm>
            <a:custGeom>
              <a:avLst/>
              <a:gdLst/>
              <a:ahLst/>
              <a:cxnLst/>
              <a:rect l="l" t="t" r="r" b="b"/>
              <a:pathLst>
                <a:path w="529317" h="195393">
                  <a:moveTo>
                    <a:pt x="97696" y="0"/>
                  </a:moveTo>
                  <a:lnTo>
                    <a:pt x="431620" y="0"/>
                  </a:lnTo>
                  <a:cubicBezTo>
                    <a:pt x="485577" y="0"/>
                    <a:pt x="529317" y="43740"/>
                    <a:pt x="529317" y="97696"/>
                  </a:cubicBezTo>
                  <a:lnTo>
                    <a:pt x="529317" y="97696"/>
                  </a:lnTo>
                  <a:cubicBezTo>
                    <a:pt x="529317" y="151652"/>
                    <a:pt x="485577" y="195393"/>
                    <a:pt x="431620" y="195393"/>
                  </a:cubicBezTo>
                  <a:lnTo>
                    <a:pt x="97696" y="195393"/>
                  </a:lnTo>
                  <a:cubicBezTo>
                    <a:pt x="43740" y="195393"/>
                    <a:pt x="0" y="151652"/>
                    <a:pt x="0" y="97696"/>
                  </a:cubicBezTo>
                  <a:lnTo>
                    <a:pt x="0" y="97696"/>
                  </a:lnTo>
                  <a:cubicBezTo>
                    <a:pt x="0" y="43740"/>
                    <a:pt x="43740" y="0"/>
                    <a:pt x="97696" y="0"/>
                  </a:cubicBezTo>
                  <a:close/>
                </a:path>
              </a:pathLst>
            </a:custGeom>
            <a:solidFill>
              <a:srgbClr val="F8D682"/>
            </a:solidFill>
            <a:ln w="19050" cap="rnd">
              <a:solidFill>
                <a:srgbClr val="2A2A2A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529317" cy="252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91717" y="8751802"/>
            <a:ext cx="6697898" cy="1012995"/>
            <a:chOff x="0" y="0"/>
            <a:chExt cx="1764056" cy="26679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64056" cy="266797"/>
            </a:xfrm>
            <a:custGeom>
              <a:avLst/>
              <a:gdLst/>
              <a:ahLst/>
              <a:cxnLst/>
              <a:rect l="l" t="t" r="r" b="b"/>
              <a:pathLst>
                <a:path w="1764056" h="266797">
                  <a:moveTo>
                    <a:pt x="58950" y="0"/>
                  </a:moveTo>
                  <a:lnTo>
                    <a:pt x="1705106" y="0"/>
                  </a:lnTo>
                  <a:cubicBezTo>
                    <a:pt x="1720740" y="0"/>
                    <a:pt x="1735734" y="6211"/>
                    <a:pt x="1746790" y="17266"/>
                  </a:cubicBezTo>
                  <a:cubicBezTo>
                    <a:pt x="1757845" y="28321"/>
                    <a:pt x="1764056" y="43315"/>
                    <a:pt x="1764056" y="58950"/>
                  </a:cubicBezTo>
                  <a:lnTo>
                    <a:pt x="1764056" y="207848"/>
                  </a:lnTo>
                  <a:cubicBezTo>
                    <a:pt x="1764056" y="240405"/>
                    <a:pt x="1737663" y="266797"/>
                    <a:pt x="1705106" y="266797"/>
                  </a:cubicBezTo>
                  <a:lnTo>
                    <a:pt x="58950" y="266797"/>
                  </a:lnTo>
                  <a:cubicBezTo>
                    <a:pt x="26393" y="266797"/>
                    <a:pt x="0" y="240405"/>
                    <a:pt x="0" y="207848"/>
                  </a:cubicBezTo>
                  <a:lnTo>
                    <a:pt x="0" y="58950"/>
                  </a:lnTo>
                  <a:cubicBezTo>
                    <a:pt x="0" y="26393"/>
                    <a:pt x="26393" y="0"/>
                    <a:pt x="58950" y="0"/>
                  </a:cubicBezTo>
                  <a:close/>
                </a:path>
              </a:pathLst>
            </a:custGeom>
            <a:solidFill>
              <a:srgbClr val="F8D682"/>
            </a:solidFill>
            <a:ln w="19050" cap="rnd">
              <a:solidFill>
                <a:srgbClr val="2A2A2A"/>
              </a:solidFill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1764056" cy="323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sp>
        <p:nvSpPr>
          <p:cNvPr id="24" name="AutoShape 24"/>
          <p:cNvSpPr/>
          <p:nvPr/>
        </p:nvSpPr>
        <p:spPr>
          <a:xfrm>
            <a:off x="16258035" y="2052594"/>
            <a:ext cx="878412" cy="0"/>
          </a:xfrm>
          <a:prstGeom prst="line">
            <a:avLst/>
          </a:prstGeom>
          <a:ln w="57150" cap="flat">
            <a:solidFill>
              <a:srgbClr val="2A2A2A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82860" y="-371285"/>
            <a:ext cx="12261833" cy="12266070"/>
            <a:chOff x="0" y="0"/>
            <a:chExt cx="16349111" cy="1635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38686" y="-371285"/>
            <a:ext cx="12261833" cy="12266070"/>
            <a:chOff x="0" y="0"/>
            <a:chExt cx="16349111" cy="163547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-125880"/>
            <a:ext cx="8961782" cy="11775260"/>
            <a:chOff x="0" y="0"/>
            <a:chExt cx="2360305" cy="310130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60305" cy="3101303"/>
            </a:xfrm>
            <a:custGeom>
              <a:avLst/>
              <a:gdLst/>
              <a:ahLst/>
              <a:cxnLst/>
              <a:rect l="l" t="t" r="r" b="b"/>
              <a:pathLst>
                <a:path w="2360305" h="3101303">
                  <a:moveTo>
                    <a:pt x="0" y="0"/>
                  </a:moveTo>
                  <a:lnTo>
                    <a:pt x="2360305" y="0"/>
                  </a:lnTo>
                  <a:lnTo>
                    <a:pt x="2360305" y="3101303"/>
                  </a:lnTo>
                  <a:lnTo>
                    <a:pt x="0" y="3101303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360305" cy="3139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638033" y="657760"/>
            <a:ext cx="2009749" cy="741881"/>
            <a:chOff x="0" y="0"/>
            <a:chExt cx="2679666" cy="989175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2679666" cy="989175"/>
              <a:chOff x="0" y="0"/>
              <a:chExt cx="529317" cy="1953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529317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529317" h="195393">
                    <a:moveTo>
                      <a:pt x="97696" y="0"/>
                    </a:moveTo>
                    <a:lnTo>
                      <a:pt x="431620" y="0"/>
                    </a:lnTo>
                    <a:cubicBezTo>
                      <a:pt x="485577" y="0"/>
                      <a:pt x="529317" y="43740"/>
                      <a:pt x="529317" y="97696"/>
                    </a:cubicBezTo>
                    <a:lnTo>
                      <a:pt x="529317" y="97696"/>
                    </a:lnTo>
                    <a:cubicBezTo>
                      <a:pt x="529317" y="151652"/>
                      <a:pt x="485577" y="195393"/>
                      <a:pt x="431620" y="195393"/>
                    </a:cubicBezTo>
                    <a:lnTo>
                      <a:pt x="97696" y="195393"/>
                    </a:lnTo>
                    <a:cubicBezTo>
                      <a:pt x="43740" y="195393"/>
                      <a:pt x="0" y="151652"/>
                      <a:pt x="0" y="97696"/>
                    </a:cubicBezTo>
                    <a:lnTo>
                      <a:pt x="0" y="97696"/>
                    </a:lnTo>
                    <a:cubicBezTo>
                      <a:pt x="0" y="43740"/>
                      <a:pt x="43740" y="0"/>
                      <a:pt x="97696" y="0"/>
                    </a:cubicBezTo>
                    <a:close/>
                  </a:path>
                </a:pathLst>
              </a:custGeom>
              <a:solidFill>
                <a:srgbClr val="F8D682"/>
              </a:solidFill>
              <a:ln w="19050" cap="rnd">
                <a:solidFill>
                  <a:srgbClr val="2A2A2A"/>
                </a:solidFill>
                <a:prstDash val="solid"/>
                <a:round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529317" cy="2525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0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>
              <a:off x="719436" y="494587"/>
              <a:ext cx="1171216" cy="0"/>
            </a:xfrm>
            <a:prstGeom prst="line">
              <a:avLst/>
            </a:prstGeom>
            <a:ln w="76200" cap="flat">
              <a:solidFill>
                <a:srgbClr val="2A2A2A"/>
              </a:solidFill>
              <a:prstDash val="solid"/>
              <a:headEnd type="none" w="sm" len="sm"/>
              <a:tailEnd type="arrow" w="med" len="sm"/>
            </a:ln>
          </p:spPr>
        </p:sp>
      </p:grpSp>
      <p:sp>
        <p:nvSpPr>
          <p:cNvPr id="20" name="TextBox 20"/>
          <p:cNvSpPr txBox="1"/>
          <p:nvPr/>
        </p:nvSpPr>
        <p:spPr>
          <a:xfrm>
            <a:off x="1548057" y="2730109"/>
            <a:ext cx="4890629" cy="2760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45"/>
              </a:lnSpc>
            </a:pPr>
            <a:r>
              <a:rPr lang="en-US" sz="6037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TAHAPAN AUDIT FUNGSI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7398175" y="2282448"/>
            <a:ext cx="10889825" cy="7832736"/>
            <a:chOff x="0" y="0"/>
            <a:chExt cx="2868102" cy="206294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868102" cy="2062943"/>
            </a:xfrm>
            <a:custGeom>
              <a:avLst/>
              <a:gdLst/>
              <a:ahLst/>
              <a:cxnLst/>
              <a:rect l="l" t="t" r="r" b="b"/>
              <a:pathLst>
                <a:path w="2868102" h="2062943">
                  <a:moveTo>
                    <a:pt x="0" y="0"/>
                  </a:moveTo>
                  <a:lnTo>
                    <a:pt x="2868102" y="0"/>
                  </a:lnTo>
                  <a:lnTo>
                    <a:pt x="2868102" y="2062943"/>
                  </a:lnTo>
                  <a:lnTo>
                    <a:pt x="0" y="2062943"/>
                  </a:lnTo>
                  <a:close/>
                </a:path>
              </a:pathLst>
            </a:custGeom>
            <a:solidFill>
              <a:srgbClr val="F8D682"/>
            </a:solidFill>
            <a:ln w="1905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868102" cy="2101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8074069" y="2682484"/>
            <a:ext cx="9573713" cy="725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just">
              <a:lnSpc>
                <a:spcPts val="3779"/>
              </a:lnSpc>
              <a:buFont typeface="Arial"/>
              <a:buChar char="•"/>
            </a:pPr>
            <a:r>
              <a:rPr lang="en-US" sz="2699" b="1">
                <a:solidFill>
                  <a:srgbClr val="2A2A2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Perencanaan </a:t>
            </a:r>
          </a:p>
          <a:p>
            <a:pPr algn="just">
              <a:lnSpc>
                <a:spcPts val="3639"/>
              </a:lnSpc>
            </a:pPr>
            <a:r>
              <a:rPr lang="en-US" sz="2599" b="1">
                <a:solidFill>
                  <a:srgbClr val="2A2A2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Menentukan fungsi apa yang akan diaudit, misalnya SDM atau pengadaan barang.</a:t>
            </a:r>
          </a:p>
          <a:p>
            <a:pPr algn="just">
              <a:lnSpc>
                <a:spcPts val="3639"/>
              </a:lnSpc>
            </a:pPr>
            <a:endParaRPr/>
          </a:p>
          <a:p>
            <a:pPr marL="561337" lvl="1" indent="-280669" algn="just">
              <a:lnSpc>
                <a:spcPts val="3639"/>
              </a:lnSpc>
              <a:buFont typeface="Arial"/>
              <a:buChar char="•"/>
            </a:pPr>
            <a:r>
              <a:rPr lang="en-US" sz="2599" b="1">
                <a:solidFill>
                  <a:srgbClr val="2A2A2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Pelaksanaan Audit </a:t>
            </a:r>
          </a:p>
          <a:p>
            <a:pPr algn="just">
              <a:lnSpc>
                <a:spcPts val="3639"/>
              </a:lnSpc>
            </a:pPr>
            <a:r>
              <a:rPr lang="en-US" sz="2599" b="1">
                <a:solidFill>
                  <a:srgbClr val="2A2A2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Menganalisis proses kerja, wawancara pegawai, dan menguji efektivitas sistem.</a:t>
            </a:r>
          </a:p>
          <a:p>
            <a:pPr algn="just">
              <a:lnSpc>
                <a:spcPts val="3639"/>
              </a:lnSpc>
            </a:pPr>
            <a:endParaRPr/>
          </a:p>
          <a:p>
            <a:pPr marL="561337" lvl="1" indent="-280669" algn="just">
              <a:lnSpc>
                <a:spcPts val="3639"/>
              </a:lnSpc>
              <a:buFont typeface="Arial"/>
              <a:buChar char="•"/>
            </a:pPr>
            <a:r>
              <a:rPr lang="en-US" sz="2599" b="1">
                <a:solidFill>
                  <a:srgbClr val="2A2A2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Pelaporan</a:t>
            </a:r>
          </a:p>
          <a:p>
            <a:pPr algn="just">
              <a:lnSpc>
                <a:spcPts val="3639"/>
              </a:lnSpc>
            </a:pPr>
            <a:r>
              <a:rPr lang="en-US" sz="2599" b="1">
                <a:solidFill>
                  <a:srgbClr val="2A2A2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Menyusun temuan, penyebab, akibat, serta rekomendasi perbaikan.</a:t>
            </a:r>
          </a:p>
          <a:p>
            <a:pPr algn="just">
              <a:lnSpc>
                <a:spcPts val="3639"/>
              </a:lnSpc>
            </a:pPr>
            <a:endParaRPr/>
          </a:p>
          <a:p>
            <a:pPr marL="561337" lvl="1" indent="-280669" algn="just">
              <a:lnSpc>
                <a:spcPts val="3639"/>
              </a:lnSpc>
              <a:buFont typeface="Arial"/>
              <a:buChar char="•"/>
            </a:pPr>
            <a:r>
              <a:rPr lang="en-US" sz="2599" b="1">
                <a:solidFill>
                  <a:srgbClr val="2A2A2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Tindak Lanjut </a:t>
            </a:r>
          </a:p>
          <a:p>
            <a:pPr algn="just">
              <a:lnSpc>
                <a:spcPts val="3639"/>
              </a:lnSpc>
            </a:pPr>
            <a:r>
              <a:rPr lang="en-US" sz="2599" b="1">
                <a:solidFill>
                  <a:srgbClr val="2A2A2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Memastikan saran perbaikan benar-benar diterapkan oleh manajemen.</a:t>
            </a:r>
          </a:p>
          <a:p>
            <a:pPr algn="just">
              <a:lnSpc>
                <a:spcPts val="3079"/>
              </a:lnSpc>
            </a:pPr>
            <a:endParaRPr/>
          </a:p>
        </p:txBody>
      </p:sp>
      <p:sp>
        <p:nvSpPr>
          <p:cNvPr id="25" name="Freeform 25"/>
          <p:cNvSpPr/>
          <p:nvPr/>
        </p:nvSpPr>
        <p:spPr>
          <a:xfrm>
            <a:off x="532521" y="6196614"/>
            <a:ext cx="4416082" cy="3171550"/>
          </a:xfrm>
          <a:custGeom>
            <a:avLst/>
            <a:gdLst/>
            <a:ahLst/>
            <a:cxnLst/>
            <a:rect l="l" t="t" r="r" b="b"/>
            <a:pathLst>
              <a:path w="4416082" h="3171550">
                <a:moveTo>
                  <a:pt x="0" y="0"/>
                </a:moveTo>
                <a:lnTo>
                  <a:pt x="4416082" y="0"/>
                </a:lnTo>
                <a:lnTo>
                  <a:pt x="4416082" y="3171550"/>
                </a:lnTo>
                <a:lnTo>
                  <a:pt x="0" y="3171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82860" y="-371285"/>
            <a:ext cx="12261833" cy="12266070"/>
            <a:chOff x="0" y="0"/>
            <a:chExt cx="16349111" cy="1635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38686" y="-371285"/>
            <a:ext cx="12261833" cy="12266070"/>
            <a:chOff x="0" y="0"/>
            <a:chExt cx="16349111" cy="163547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0" y="25104"/>
            <a:ext cx="18288000" cy="10261896"/>
            <a:chOff x="0" y="0"/>
            <a:chExt cx="4816593" cy="27027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702721"/>
            </a:xfrm>
            <a:custGeom>
              <a:avLst/>
              <a:gdLst/>
              <a:ahLst/>
              <a:cxnLst/>
              <a:rect l="l" t="t" r="r" b="b"/>
              <a:pathLst>
                <a:path w="4816592" h="2702721">
                  <a:moveTo>
                    <a:pt x="0" y="0"/>
                  </a:moveTo>
                  <a:lnTo>
                    <a:pt x="4816592" y="0"/>
                  </a:lnTo>
                  <a:lnTo>
                    <a:pt x="4816592" y="2702721"/>
                  </a:lnTo>
                  <a:lnTo>
                    <a:pt x="0" y="2702721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816593" cy="2740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32813"/>
            <a:ext cx="8408399" cy="1308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1"/>
              </a:lnSpc>
            </a:pPr>
            <a:r>
              <a:rPr lang="en-US" sz="25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STUDI KASUS: AUDIT MANAJEMEN UNTUK MENILAI EFEKTIVITAS FUNGSI SUMBER DAYA MANUSIA (SDM)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8903" y="2889913"/>
            <a:ext cx="17930195" cy="6368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1"/>
              </a:lnSpc>
            </a:pPr>
            <a:r>
              <a:rPr lang="en-US" sz="22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PENELITIAN INI DILAKUKAN UNTUK MENGETAHUI BAGAIMANA EFEKTIVITAS FUNGSI MANAJEMEN SUMBER DAYA MANUSIA (SDM) PADA KOPERASI WANITA “SETIA BUDI WANITA” JAWA TIMUR.</a:t>
            </a:r>
          </a:p>
          <a:p>
            <a:pPr algn="l">
              <a:lnSpc>
                <a:spcPts val="3081"/>
              </a:lnSpc>
            </a:pPr>
            <a:r>
              <a:rPr lang="en-US" sz="22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Fungsi SDM sangat penting karena berhubungan langsung dengan perekrutan, pelatihan, penilaian kinerja, dan pemberian kompensasi bagi pegawai.</a:t>
            </a:r>
          </a:p>
          <a:p>
            <a:pPr algn="l">
              <a:lnSpc>
                <a:spcPts val="3081"/>
              </a:lnSpc>
            </a:pPr>
            <a:r>
              <a:rPr lang="en-US" sz="22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Melalui audit fungsi SDM, peneliti ingin melihat apakah kegiatan di bidang SDM telah dijalankan secara efisien, efektif, dan sesuai prosedur (SOP).”</a:t>
            </a:r>
          </a:p>
          <a:p>
            <a:pPr algn="l">
              <a:lnSpc>
                <a:spcPts val="3081"/>
              </a:lnSpc>
            </a:pPr>
            <a:endParaRPr/>
          </a:p>
          <a:p>
            <a:pPr algn="l">
              <a:lnSpc>
                <a:spcPts val="3081"/>
              </a:lnSpc>
            </a:pPr>
            <a:r>
              <a:rPr lang="en-US" sz="22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BERDASARKAN HASIL AUDIT, FUNGSI SDM DI KOPERASI SETIA BUDI WANITA SUDAH BERJALAN CUKUP BAIK, TETAPI MASIH DITEMUKAN BEBERAPA KELEMAHAN:</a:t>
            </a:r>
          </a:p>
          <a:p>
            <a:pPr marL="475222" lvl="1" indent="-237611" algn="l">
              <a:lnSpc>
                <a:spcPts val="3081"/>
              </a:lnSpc>
              <a:buFont typeface="Arial"/>
              <a:buChar char="•"/>
            </a:pPr>
            <a:r>
              <a:rPr lang="en-US" sz="22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PROSES REKRUTMEN BELUM SEPENUHNYA TERSTRUKTUR DAN TIDAK SELALU DIDASARKAN PADA ANALISIS KEBUTUHAN JABATAN.</a:t>
            </a:r>
          </a:p>
          <a:p>
            <a:pPr marL="475222" lvl="1" indent="-237611" algn="l">
              <a:lnSpc>
                <a:spcPts val="3081"/>
              </a:lnSpc>
              <a:buFont typeface="Arial"/>
              <a:buChar char="•"/>
            </a:pPr>
            <a:r>
              <a:rPr lang="en-US" sz="22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PROGRAM PELATIHAN PEGAWAI MASIH TERBATAS, TERUTAMA UNTUK PEGAWAI BARU.</a:t>
            </a:r>
          </a:p>
          <a:p>
            <a:pPr marL="475222" lvl="1" indent="-237611" algn="l">
              <a:lnSpc>
                <a:spcPts val="3081"/>
              </a:lnSpc>
              <a:buFont typeface="Arial"/>
              <a:buChar char="•"/>
            </a:pPr>
            <a:r>
              <a:rPr lang="en-US" sz="22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PENILAIAN KINERJA BELUM DILAKUKAN SECARA OBJEKTIF DAN TERJADWAL RUTIN.</a:t>
            </a:r>
          </a:p>
          <a:p>
            <a:pPr marL="475222" lvl="1" indent="-237611" algn="l">
              <a:lnSpc>
                <a:spcPts val="3081"/>
              </a:lnSpc>
              <a:buFont typeface="Arial"/>
              <a:buChar char="•"/>
            </a:pPr>
            <a:r>
              <a:rPr lang="en-US" sz="22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PENGAWASAN TERHADAP ABSENSI DAN KEDISIPLINAN PEGAWAI MASIH LEMAH.</a:t>
            </a:r>
          </a:p>
          <a:p>
            <a:pPr algn="l">
              <a:lnSpc>
                <a:spcPts val="3641"/>
              </a:lnSpc>
            </a:pPr>
            <a:endParaRPr/>
          </a:p>
          <a:p>
            <a:pPr algn="l">
              <a:lnSpc>
                <a:spcPts val="3641"/>
              </a:lnSpc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82860" y="-371285"/>
            <a:ext cx="12261833" cy="12266070"/>
            <a:chOff x="0" y="0"/>
            <a:chExt cx="16349111" cy="1635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38686" y="-371285"/>
            <a:ext cx="12261833" cy="12266070"/>
            <a:chOff x="0" y="0"/>
            <a:chExt cx="16349111" cy="163547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0" y="25104"/>
            <a:ext cx="18288000" cy="10261896"/>
            <a:chOff x="0" y="0"/>
            <a:chExt cx="4816593" cy="27027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702721"/>
            </a:xfrm>
            <a:custGeom>
              <a:avLst/>
              <a:gdLst/>
              <a:ahLst/>
              <a:cxnLst/>
              <a:rect l="l" t="t" r="r" b="b"/>
              <a:pathLst>
                <a:path w="4816592" h="2702721">
                  <a:moveTo>
                    <a:pt x="0" y="0"/>
                  </a:moveTo>
                  <a:lnTo>
                    <a:pt x="4816592" y="0"/>
                  </a:lnTo>
                  <a:lnTo>
                    <a:pt x="4816592" y="2702721"/>
                  </a:lnTo>
                  <a:lnTo>
                    <a:pt x="0" y="2702721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816593" cy="2740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63796" y="362704"/>
            <a:ext cx="17315324" cy="10267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6"/>
              </a:lnSpc>
            </a:pPr>
            <a:r>
              <a:rPr lang="en-US" sz="197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PENYEBAB</a:t>
            </a:r>
          </a:p>
          <a:p>
            <a:pPr marL="426693" lvl="1" indent="-213346" algn="l">
              <a:lnSpc>
                <a:spcPts val="2766"/>
              </a:lnSpc>
              <a:buFont typeface="Arial"/>
              <a:buChar char="•"/>
            </a:pPr>
            <a:r>
              <a:rPr lang="en-US" sz="197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Kurangnya sistem evaluasi formal di bidang SDM.</a:t>
            </a:r>
          </a:p>
          <a:p>
            <a:pPr marL="426693" lvl="1" indent="-213346" algn="l">
              <a:lnSpc>
                <a:spcPts val="2766"/>
              </a:lnSpc>
              <a:buFont typeface="Arial"/>
              <a:buChar char="•"/>
            </a:pPr>
            <a:r>
              <a:rPr lang="en-US" sz="197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Keterbatasan anggaran dan tenaga ahli SDM, sehingga pelatihan dan evaluasi kinerja belum optimal.</a:t>
            </a:r>
          </a:p>
          <a:p>
            <a:pPr marL="426693" lvl="1" indent="-213346" algn="l">
              <a:lnSpc>
                <a:spcPts val="2766"/>
              </a:lnSpc>
              <a:buFont typeface="Arial"/>
              <a:buChar char="•"/>
            </a:pPr>
            <a:r>
              <a:rPr lang="en-US" sz="197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SOP SDM belum diperbarui secara berkala sesuai perkembangan organisasi.</a:t>
            </a:r>
          </a:p>
          <a:p>
            <a:pPr marL="426693" lvl="1" indent="-213346" algn="l">
              <a:lnSpc>
                <a:spcPts val="2766"/>
              </a:lnSpc>
              <a:buFont typeface="Arial"/>
              <a:buChar char="•"/>
            </a:pPr>
            <a:r>
              <a:rPr lang="en-US" sz="197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Kurangnya koordinasi antara pengurus dan staf dalam pelaksanaan kebijakan SDM.</a:t>
            </a:r>
          </a:p>
          <a:p>
            <a:pPr algn="l">
              <a:lnSpc>
                <a:spcPts val="2766"/>
              </a:lnSpc>
            </a:pPr>
            <a:endParaRPr/>
          </a:p>
          <a:p>
            <a:pPr algn="l">
              <a:lnSpc>
                <a:spcPts val="2766"/>
              </a:lnSpc>
            </a:pPr>
            <a:r>
              <a:rPr lang="en-US" sz="197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Akibat</a:t>
            </a:r>
          </a:p>
          <a:p>
            <a:pPr marL="426693" lvl="1" indent="-213346" algn="l">
              <a:lnSpc>
                <a:spcPts val="2766"/>
              </a:lnSpc>
              <a:buFont typeface="Arial"/>
              <a:buChar char="•"/>
            </a:pPr>
            <a:r>
              <a:rPr lang="en-US" sz="197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Produktivitas kerja pegawai menurun karena pelatihan tidak maksimal.</a:t>
            </a:r>
          </a:p>
          <a:p>
            <a:pPr marL="426693" lvl="1" indent="-213346" algn="l">
              <a:lnSpc>
                <a:spcPts val="2766"/>
              </a:lnSpc>
              <a:buFont typeface="Arial"/>
              <a:buChar char="•"/>
            </a:pPr>
            <a:r>
              <a:rPr lang="en-US" sz="197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Motivasi kerja berkurang, karena penilaian dan penghargaan tidak objektif.</a:t>
            </a:r>
          </a:p>
          <a:p>
            <a:pPr marL="426693" lvl="1" indent="-213346" algn="l">
              <a:lnSpc>
                <a:spcPts val="2766"/>
              </a:lnSpc>
              <a:buFont typeface="Arial"/>
              <a:buChar char="•"/>
            </a:pPr>
            <a:r>
              <a:rPr lang="en-US" sz="197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Terjadi ketidakefisienan tenaga kerja, misalnya penempatan pegawai yang tidak sesuai kompetensi.</a:t>
            </a:r>
          </a:p>
          <a:p>
            <a:pPr marL="426693" lvl="1" indent="-213346" algn="l">
              <a:lnSpc>
                <a:spcPts val="2766"/>
              </a:lnSpc>
              <a:buFont typeface="Arial"/>
              <a:buChar char="•"/>
            </a:pPr>
            <a:r>
              <a:rPr lang="en-US" sz="197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Dalam jangka panjang, hal ini bisa berdampak pada menurunnya kualitas pelayanan anggota koperasi.</a:t>
            </a:r>
          </a:p>
          <a:p>
            <a:pPr algn="l">
              <a:lnSpc>
                <a:spcPts val="2766"/>
              </a:lnSpc>
            </a:pPr>
            <a:endParaRPr/>
          </a:p>
          <a:p>
            <a:pPr algn="l">
              <a:lnSpc>
                <a:spcPts val="2766"/>
              </a:lnSpc>
            </a:pPr>
            <a:r>
              <a:rPr lang="en-US" sz="197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Rekomendasi </a:t>
            </a:r>
          </a:p>
          <a:p>
            <a:pPr marL="426693" lvl="1" indent="-213346" algn="l">
              <a:lnSpc>
                <a:spcPts val="2766"/>
              </a:lnSpc>
              <a:buFont typeface="Arial"/>
              <a:buChar char="•"/>
            </a:pPr>
            <a:r>
              <a:rPr lang="en-US" sz="197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Membuat sistem rekrutmen dan seleksi yang lebih terencana, berdasarkan analisis jabatan dan kompetensi.</a:t>
            </a:r>
          </a:p>
          <a:p>
            <a:pPr marL="426693" lvl="1" indent="-213346" algn="l">
              <a:lnSpc>
                <a:spcPts val="2766"/>
              </a:lnSpc>
              <a:buFont typeface="Arial"/>
              <a:buChar char="•"/>
            </a:pPr>
            <a:r>
              <a:rPr lang="en-US" sz="197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Meningkatkan program pelatihan dan pengembangan karyawan secara rutin untuk semua level.</a:t>
            </a:r>
          </a:p>
          <a:p>
            <a:pPr marL="426693" lvl="1" indent="-213346" algn="l">
              <a:lnSpc>
                <a:spcPts val="2766"/>
              </a:lnSpc>
              <a:buFont typeface="Arial"/>
              <a:buChar char="•"/>
            </a:pPr>
            <a:r>
              <a:rPr lang="en-US" sz="197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Menetapkan sistem penilaian kinerja yang terukur (performance appraisal system) berbasis indikator objektif.</a:t>
            </a:r>
          </a:p>
          <a:p>
            <a:pPr marL="426693" lvl="1" indent="-213346" algn="l">
              <a:lnSpc>
                <a:spcPts val="2766"/>
              </a:lnSpc>
              <a:buFont typeface="Arial"/>
              <a:buChar char="•"/>
            </a:pPr>
            <a:r>
              <a:rPr lang="en-US" sz="197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Merevisi SOP bagian SDM agar sesuai dengan kebutuhan organisasi saat ini.</a:t>
            </a:r>
          </a:p>
          <a:p>
            <a:pPr marL="426693" lvl="1" indent="-213346" algn="l">
              <a:lnSpc>
                <a:spcPts val="2766"/>
              </a:lnSpc>
              <a:buFont typeface="Arial"/>
              <a:buChar char="•"/>
            </a:pPr>
            <a:r>
              <a:rPr lang="en-US" sz="197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Meningkatkan fungsi pengawasan internal SDM dengan audit berkala minimal setahun sekali.</a:t>
            </a:r>
          </a:p>
          <a:p>
            <a:pPr algn="l">
              <a:lnSpc>
                <a:spcPts val="2766"/>
              </a:lnSpc>
            </a:pPr>
            <a:endParaRPr/>
          </a:p>
          <a:p>
            <a:pPr algn="l">
              <a:lnSpc>
                <a:spcPts val="2766"/>
              </a:lnSpc>
            </a:pPr>
            <a:r>
              <a:rPr lang="en-US" sz="197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AUDIT FUNGSI SDM DI KOPERASI SETIA BUDI WANITA MENUNJUKKAN BAHWA FUNGSI SDM SUDAH CUKUP EFEKTIF NAMUN BELUM EFISIEN.</a:t>
            </a:r>
          </a:p>
          <a:p>
            <a:pPr algn="l">
              <a:lnSpc>
                <a:spcPts val="2766"/>
              </a:lnSpc>
            </a:pPr>
            <a:r>
              <a:rPr lang="en-US" sz="197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MASIH ADA ASPEK YANG PERLU DITINGKATKAN, TERUTAMA DALAM REKRUTMEN, PELATIHAN, DAN EVALUASI KINERJA.</a:t>
            </a:r>
          </a:p>
          <a:p>
            <a:pPr algn="l">
              <a:lnSpc>
                <a:spcPts val="2766"/>
              </a:lnSpc>
            </a:pPr>
            <a:r>
              <a:rPr lang="en-US" sz="197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DENGAN PENERAPAN REKOMENDASI DARI AUDITOR, KOPERASI DAPAT MENINGKATKAN EFISIENSI KERJA, MOTIVASI PEGAWAI, DAN KUALITAS PELAYANAN TERHADAP ANGGOTA.</a:t>
            </a:r>
          </a:p>
          <a:p>
            <a:pPr algn="l">
              <a:lnSpc>
                <a:spcPts val="2766"/>
              </a:lnSpc>
            </a:pPr>
            <a:endParaRPr/>
          </a:p>
          <a:p>
            <a:pPr algn="l">
              <a:lnSpc>
                <a:spcPts val="2766"/>
              </a:lnSpc>
            </a:pPr>
            <a:r>
              <a:rPr lang="en-US" sz="197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HASIL PENELITIAN </a:t>
            </a:r>
            <a:r>
              <a:rPr lang="en-US" sz="1976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HTTPS://JIMFEB.UB.AC.ID/INDEX.PHP/JIMFEB/ARTICLE/VIEW/405</a:t>
            </a:r>
          </a:p>
          <a:p>
            <a:pPr algn="l">
              <a:lnSpc>
                <a:spcPts val="2766"/>
              </a:lnSpc>
            </a:pPr>
            <a:r>
              <a:rPr lang="en-US" sz="1976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FADIA BELLA DONNA &amp; NURUL FACHRIYAH. (2018).</a:t>
            </a:r>
          </a:p>
          <a:p>
            <a:pPr algn="l">
              <a:lnSpc>
                <a:spcPts val="2630"/>
              </a:lnSpc>
            </a:pPr>
            <a:endParaRPr/>
          </a:p>
          <a:p>
            <a:pPr algn="l">
              <a:lnSpc>
                <a:spcPts val="2630"/>
              </a:lnSpc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82860" y="-371285"/>
            <a:ext cx="12261833" cy="12266070"/>
            <a:chOff x="0" y="0"/>
            <a:chExt cx="16349111" cy="1635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38686" y="-371285"/>
            <a:ext cx="12261833" cy="12266070"/>
            <a:chOff x="0" y="0"/>
            <a:chExt cx="16349111" cy="163547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5470832" y="8887360"/>
            <a:ext cx="2009749" cy="741881"/>
            <a:chOff x="0" y="0"/>
            <a:chExt cx="2679666" cy="989175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679666" cy="989175"/>
              <a:chOff x="0" y="0"/>
              <a:chExt cx="529317" cy="19539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29317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529317" h="195393">
                    <a:moveTo>
                      <a:pt x="97696" y="0"/>
                    </a:moveTo>
                    <a:lnTo>
                      <a:pt x="431620" y="0"/>
                    </a:lnTo>
                    <a:cubicBezTo>
                      <a:pt x="485577" y="0"/>
                      <a:pt x="529317" y="43740"/>
                      <a:pt x="529317" y="97696"/>
                    </a:cubicBezTo>
                    <a:lnTo>
                      <a:pt x="529317" y="97696"/>
                    </a:lnTo>
                    <a:cubicBezTo>
                      <a:pt x="529317" y="151652"/>
                      <a:pt x="485577" y="195393"/>
                      <a:pt x="431620" y="195393"/>
                    </a:cubicBezTo>
                    <a:lnTo>
                      <a:pt x="97696" y="195393"/>
                    </a:lnTo>
                    <a:cubicBezTo>
                      <a:pt x="43740" y="195393"/>
                      <a:pt x="0" y="151652"/>
                      <a:pt x="0" y="97696"/>
                    </a:cubicBezTo>
                    <a:lnTo>
                      <a:pt x="0" y="97696"/>
                    </a:lnTo>
                    <a:cubicBezTo>
                      <a:pt x="0" y="43740"/>
                      <a:pt x="43740" y="0"/>
                      <a:pt x="97696" y="0"/>
                    </a:cubicBezTo>
                    <a:close/>
                  </a:path>
                </a:pathLst>
              </a:custGeom>
              <a:solidFill>
                <a:srgbClr val="F8D682"/>
              </a:solidFill>
              <a:ln w="19050" cap="rnd">
                <a:solidFill>
                  <a:srgbClr val="2A2A2A"/>
                </a:solidFill>
                <a:prstDash val="solid"/>
                <a:round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529317" cy="2525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0"/>
                  </a:lnSpc>
                </a:pPr>
                <a:endParaRPr/>
              </a:p>
            </p:txBody>
          </p:sp>
        </p:grpSp>
        <p:sp>
          <p:nvSpPr>
            <p:cNvPr id="16" name="AutoShape 16"/>
            <p:cNvSpPr/>
            <p:nvPr/>
          </p:nvSpPr>
          <p:spPr>
            <a:xfrm>
              <a:off x="719436" y="494587"/>
              <a:ext cx="1171216" cy="0"/>
            </a:xfrm>
            <a:prstGeom prst="line">
              <a:avLst/>
            </a:prstGeom>
            <a:ln w="76200" cap="flat">
              <a:solidFill>
                <a:srgbClr val="2A2A2A"/>
              </a:solidFill>
              <a:prstDash val="solid"/>
              <a:headEnd type="none" w="sm" len="sm"/>
              <a:tailEnd type="arrow" w="med" len="sm"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4112297" y="2630925"/>
            <a:ext cx="12919822" cy="6256435"/>
            <a:chOff x="0" y="0"/>
            <a:chExt cx="3402751" cy="164778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402751" cy="1647785"/>
            </a:xfrm>
            <a:custGeom>
              <a:avLst/>
              <a:gdLst/>
              <a:ahLst/>
              <a:cxnLst/>
              <a:rect l="l" t="t" r="r" b="b"/>
              <a:pathLst>
                <a:path w="3402751" h="1647785">
                  <a:moveTo>
                    <a:pt x="0" y="0"/>
                  </a:moveTo>
                  <a:lnTo>
                    <a:pt x="3402751" y="0"/>
                  </a:lnTo>
                  <a:lnTo>
                    <a:pt x="3402751" y="1647785"/>
                  </a:lnTo>
                  <a:lnTo>
                    <a:pt x="0" y="1647785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402751" cy="1685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48057" y="289585"/>
            <a:ext cx="3881764" cy="1249299"/>
            <a:chOff x="0" y="0"/>
            <a:chExt cx="1022358" cy="32903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22358" cy="329033"/>
            </a:xfrm>
            <a:custGeom>
              <a:avLst/>
              <a:gdLst/>
              <a:ahLst/>
              <a:cxnLst/>
              <a:rect l="l" t="t" r="r" b="b"/>
              <a:pathLst>
                <a:path w="1022358" h="329033">
                  <a:moveTo>
                    <a:pt x="0" y="0"/>
                  </a:moveTo>
                  <a:lnTo>
                    <a:pt x="1022358" y="0"/>
                  </a:lnTo>
                  <a:lnTo>
                    <a:pt x="1022358" y="329033"/>
                  </a:lnTo>
                  <a:lnTo>
                    <a:pt x="0" y="329033"/>
                  </a:lnTo>
                  <a:close/>
                </a:path>
              </a:pathLst>
            </a:custGeom>
            <a:solidFill>
              <a:srgbClr val="F8D682"/>
            </a:solidFill>
            <a:ln w="1905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022358" cy="386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2A2A2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Kriteria Audit FUNGSI 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130070" y="3485514"/>
            <a:ext cx="10073611" cy="3496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2A2A2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Efektivitas proses rekrutmen – apakah sesuai kebutuhan organisasi dan kualifikasi jabatan.</a:t>
            </a:r>
          </a:p>
          <a:p>
            <a:pPr algn="just">
              <a:lnSpc>
                <a:spcPts val="3079"/>
              </a:lnSpc>
            </a:pPr>
            <a:endParaRPr/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2A2A2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Pelaksanaan pelatihan dan pengembangan pegawai.</a:t>
            </a:r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2A2A2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Penilaian kinerja dan sistem kompensasi.</a:t>
            </a:r>
          </a:p>
          <a:p>
            <a:pPr algn="just">
              <a:lnSpc>
                <a:spcPts val="3079"/>
              </a:lnSpc>
            </a:pPr>
            <a:endParaRPr/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2A2A2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Kedisiplinan dan produktivitas kerja.</a:t>
            </a:r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2A2A2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Kesesuaian dengan SOP dan peraturan koperasi.</a:t>
            </a:r>
          </a:p>
          <a:p>
            <a:pPr algn="just">
              <a:lnSpc>
                <a:spcPts val="3079"/>
              </a:lnSpc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82860" y="-371285"/>
            <a:ext cx="12261833" cy="12266070"/>
            <a:chOff x="0" y="0"/>
            <a:chExt cx="16349111" cy="1635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38686" y="-371285"/>
            <a:ext cx="12261833" cy="12266070"/>
            <a:chOff x="0" y="0"/>
            <a:chExt cx="16349111" cy="163547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200096" y="6256176"/>
            <a:ext cx="6059204" cy="3620374"/>
          </a:xfrm>
          <a:custGeom>
            <a:avLst/>
            <a:gdLst/>
            <a:ahLst/>
            <a:cxnLst/>
            <a:rect l="l" t="t" r="r" b="b"/>
            <a:pathLst>
              <a:path w="6059204" h="3620374">
                <a:moveTo>
                  <a:pt x="0" y="0"/>
                </a:moveTo>
                <a:lnTo>
                  <a:pt x="6059204" y="0"/>
                </a:lnTo>
                <a:lnTo>
                  <a:pt x="6059204" y="3620374"/>
                </a:lnTo>
                <a:lnTo>
                  <a:pt x="0" y="36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286983" y="1246739"/>
            <a:ext cx="9085623" cy="2260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1"/>
              </a:lnSpc>
            </a:pPr>
            <a:r>
              <a:rPr lang="en-US" sz="3237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AUDIT KINERJA</a:t>
            </a:r>
          </a:p>
          <a:p>
            <a:pPr algn="l">
              <a:lnSpc>
                <a:spcPts val="4531"/>
              </a:lnSpc>
            </a:pPr>
            <a:r>
              <a:rPr lang="en-US" sz="3237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(Menilai Efisiensi, Efektivitas, dan Nilai Manfaat Suatu Program)</a:t>
            </a:r>
          </a:p>
          <a:p>
            <a:pPr algn="l">
              <a:lnSpc>
                <a:spcPts val="4531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028700" y="3450518"/>
            <a:ext cx="16107747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Audit kinerja dilakukan untuk menilai apakah sumber daya yang digunakan organisasi sudah memberikan hasil yang sebanding dengan biaya yang dikeluarkan.</a:t>
            </a: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Dengan kata lain, audit ini mengukur sejauh mana kegiatan organisasi sudah berjalan secara efisien, efektif, dan ekonomis atau value for money.”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5718457" y="1681653"/>
            <a:ext cx="2009749" cy="741881"/>
            <a:chOff x="0" y="0"/>
            <a:chExt cx="529317" cy="1953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29317" cy="195393"/>
            </a:xfrm>
            <a:custGeom>
              <a:avLst/>
              <a:gdLst/>
              <a:ahLst/>
              <a:cxnLst/>
              <a:rect l="l" t="t" r="r" b="b"/>
              <a:pathLst>
                <a:path w="529317" h="195393">
                  <a:moveTo>
                    <a:pt x="97696" y="0"/>
                  </a:moveTo>
                  <a:lnTo>
                    <a:pt x="431620" y="0"/>
                  </a:lnTo>
                  <a:cubicBezTo>
                    <a:pt x="485577" y="0"/>
                    <a:pt x="529317" y="43740"/>
                    <a:pt x="529317" y="97696"/>
                  </a:cubicBezTo>
                  <a:lnTo>
                    <a:pt x="529317" y="97696"/>
                  </a:lnTo>
                  <a:cubicBezTo>
                    <a:pt x="529317" y="151652"/>
                    <a:pt x="485577" y="195393"/>
                    <a:pt x="431620" y="195393"/>
                  </a:cubicBezTo>
                  <a:lnTo>
                    <a:pt x="97696" y="195393"/>
                  </a:lnTo>
                  <a:cubicBezTo>
                    <a:pt x="43740" y="195393"/>
                    <a:pt x="0" y="151652"/>
                    <a:pt x="0" y="97696"/>
                  </a:cubicBezTo>
                  <a:lnTo>
                    <a:pt x="0" y="97696"/>
                  </a:lnTo>
                  <a:cubicBezTo>
                    <a:pt x="0" y="43740"/>
                    <a:pt x="43740" y="0"/>
                    <a:pt x="97696" y="0"/>
                  </a:cubicBezTo>
                  <a:close/>
                </a:path>
              </a:pathLst>
            </a:custGeom>
            <a:solidFill>
              <a:srgbClr val="F8D682"/>
            </a:solidFill>
            <a:ln w="19050" cap="rnd">
              <a:solidFill>
                <a:srgbClr val="2A2A2A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529317" cy="252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91717" y="8751802"/>
            <a:ext cx="6697898" cy="1012995"/>
            <a:chOff x="0" y="0"/>
            <a:chExt cx="1764056" cy="26679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64056" cy="266797"/>
            </a:xfrm>
            <a:custGeom>
              <a:avLst/>
              <a:gdLst/>
              <a:ahLst/>
              <a:cxnLst/>
              <a:rect l="l" t="t" r="r" b="b"/>
              <a:pathLst>
                <a:path w="1764056" h="266797">
                  <a:moveTo>
                    <a:pt x="58950" y="0"/>
                  </a:moveTo>
                  <a:lnTo>
                    <a:pt x="1705106" y="0"/>
                  </a:lnTo>
                  <a:cubicBezTo>
                    <a:pt x="1720740" y="0"/>
                    <a:pt x="1735734" y="6211"/>
                    <a:pt x="1746790" y="17266"/>
                  </a:cubicBezTo>
                  <a:cubicBezTo>
                    <a:pt x="1757845" y="28321"/>
                    <a:pt x="1764056" y="43315"/>
                    <a:pt x="1764056" y="58950"/>
                  </a:cubicBezTo>
                  <a:lnTo>
                    <a:pt x="1764056" y="207848"/>
                  </a:lnTo>
                  <a:cubicBezTo>
                    <a:pt x="1764056" y="240405"/>
                    <a:pt x="1737663" y="266797"/>
                    <a:pt x="1705106" y="266797"/>
                  </a:cubicBezTo>
                  <a:lnTo>
                    <a:pt x="58950" y="266797"/>
                  </a:lnTo>
                  <a:cubicBezTo>
                    <a:pt x="26393" y="266797"/>
                    <a:pt x="0" y="240405"/>
                    <a:pt x="0" y="207848"/>
                  </a:cubicBezTo>
                  <a:lnTo>
                    <a:pt x="0" y="58950"/>
                  </a:lnTo>
                  <a:cubicBezTo>
                    <a:pt x="0" y="26393"/>
                    <a:pt x="26393" y="0"/>
                    <a:pt x="58950" y="0"/>
                  </a:cubicBezTo>
                  <a:close/>
                </a:path>
              </a:pathLst>
            </a:custGeom>
            <a:solidFill>
              <a:srgbClr val="F8D682"/>
            </a:solidFill>
            <a:ln w="19050" cap="rnd">
              <a:solidFill>
                <a:srgbClr val="2A2A2A"/>
              </a:solidFill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1764056" cy="323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sp>
        <p:nvSpPr>
          <p:cNvPr id="24" name="AutoShape 24"/>
          <p:cNvSpPr/>
          <p:nvPr/>
        </p:nvSpPr>
        <p:spPr>
          <a:xfrm>
            <a:off x="16258035" y="2052594"/>
            <a:ext cx="878412" cy="0"/>
          </a:xfrm>
          <a:prstGeom prst="line">
            <a:avLst/>
          </a:prstGeom>
          <a:ln w="57150" cap="flat">
            <a:solidFill>
              <a:srgbClr val="2A2A2A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82860" y="-371285"/>
            <a:ext cx="12261833" cy="12266070"/>
            <a:chOff x="0" y="0"/>
            <a:chExt cx="16349111" cy="1635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38686" y="-371285"/>
            <a:ext cx="12261833" cy="12266070"/>
            <a:chOff x="0" y="0"/>
            <a:chExt cx="16349111" cy="163547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-125880"/>
            <a:ext cx="8961782" cy="11775260"/>
            <a:chOff x="0" y="0"/>
            <a:chExt cx="2360305" cy="310130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60305" cy="3101303"/>
            </a:xfrm>
            <a:custGeom>
              <a:avLst/>
              <a:gdLst/>
              <a:ahLst/>
              <a:cxnLst/>
              <a:rect l="l" t="t" r="r" b="b"/>
              <a:pathLst>
                <a:path w="2360305" h="3101303">
                  <a:moveTo>
                    <a:pt x="0" y="0"/>
                  </a:moveTo>
                  <a:lnTo>
                    <a:pt x="2360305" y="0"/>
                  </a:lnTo>
                  <a:lnTo>
                    <a:pt x="2360305" y="3101303"/>
                  </a:lnTo>
                  <a:lnTo>
                    <a:pt x="0" y="3101303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360305" cy="3139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638033" y="657760"/>
            <a:ext cx="2009749" cy="741881"/>
            <a:chOff x="0" y="0"/>
            <a:chExt cx="2679666" cy="989175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2679666" cy="989175"/>
              <a:chOff x="0" y="0"/>
              <a:chExt cx="529317" cy="1953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529317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529317" h="195393">
                    <a:moveTo>
                      <a:pt x="97696" y="0"/>
                    </a:moveTo>
                    <a:lnTo>
                      <a:pt x="431620" y="0"/>
                    </a:lnTo>
                    <a:cubicBezTo>
                      <a:pt x="485577" y="0"/>
                      <a:pt x="529317" y="43740"/>
                      <a:pt x="529317" y="97696"/>
                    </a:cubicBezTo>
                    <a:lnTo>
                      <a:pt x="529317" y="97696"/>
                    </a:lnTo>
                    <a:cubicBezTo>
                      <a:pt x="529317" y="151652"/>
                      <a:pt x="485577" y="195393"/>
                      <a:pt x="431620" y="195393"/>
                    </a:cubicBezTo>
                    <a:lnTo>
                      <a:pt x="97696" y="195393"/>
                    </a:lnTo>
                    <a:cubicBezTo>
                      <a:pt x="43740" y="195393"/>
                      <a:pt x="0" y="151652"/>
                      <a:pt x="0" y="97696"/>
                    </a:cubicBezTo>
                    <a:lnTo>
                      <a:pt x="0" y="97696"/>
                    </a:lnTo>
                    <a:cubicBezTo>
                      <a:pt x="0" y="43740"/>
                      <a:pt x="43740" y="0"/>
                      <a:pt x="97696" y="0"/>
                    </a:cubicBezTo>
                    <a:close/>
                  </a:path>
                </a:pathLst>
              </a:custGeom>
              <a:solidFill>
                <a:srgbClr val="F8D682"/>
              </a:solidFill>
              <a:ln w="19050" cap="rnd">
                <a:solidFill>
                  <a:srgbClr val="2A2A2A"/>
                </a:solidFill>
                <a:prstDash val="solid"/>
                <a:round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529317" cy="2525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0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>
              <a:off x="719436" y="494587"/>
              <a:ext cx="1171216" cy="0"/>
            </a:xfrm>
            <a:prstGeom prst="line">
              <a:avLst/>
            </a:prstGeom>
            <a:ln w="76200" cap="flat">
              <a:solidFill>
                <a:srgbClr val="2A2A2A"/>
              </a:solidFill>
              <a:prstDash val="solid"/>
              <a:headEnd type="none" w="sm" len="sm"/>
              <a:tailEnd type="arrow" w="med" len="sm"/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7556663" y="3363529"/>
            <a:ext cx="10731337" cy="5246239"/>
            <a:chOff x="0" y="0"/>
            <a:chExt cx="2826360" cy="138172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826360" cy="1381725"/>
            </a:xfrm>
            <a:custGeom>
              <a:avLst/>
              <a:gdLst/>
              <a:ahLst/>
              <a:cxnLst/>
              <a:rect l="l" t="t" r="r" b="b"/>
              <a:pathLst>
                <a:path w="2826360" h="1381725">
                  <a:moveTo>
                    <a:pt x="0" y="0"/>
                  </a:moveTo>
                  <a:lnTo>
                    <a:pt x="2826360" y="0"/>
                  </a:lnTo>
                  <a:lnTo>
                    <a:pt x="2826360" y="1381725"/>
                  </a:lnTo>
                  <a:lnTo>
                    <a:pt x="0" y="1381725"/>
                  </a:lnTo>
                  <a:close/>
                </a:path>
              </a:pathLst>
            </a:custGeom>
            <a:solidFill>
              <a:srgbClr val="F8D682"/>
            </a:solidFill>
            <a:ln w="1905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826360" cy="1419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185845" y="3871223"/>
            <a:ext cx="7525516" cy="1435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98"/>
              </a:lnSpc>
            </a:pPr>
            <a:r>
              <a:rPr lang="en-US" sz="4749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TAHAPAN AUDIT KINERJA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290970" y="3823598"/>
            <a:ext cx="9262724" cy="481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9331" lvl="1" indent="-244665" algn="just">
              <a:lnSpc>
                <a:spcPts val="3173"/>
              </a:lnSpc>
              <a:buFont typeface="Arial"/>
              <a:buChar char="•"/>
            </a:pPr>
            <a:r>
              <a:rPr lang="en-US" sz="2266" b="1">
                <a:solidFill>
                  <a:srgbClr val="2A2A2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Perencanaan: Menentukan program atau kegiatan apa yang akan dievaluasi.</a:t>
            </a:r>
          </a:p>
          <a:p>
            <a:pPr algn="just">
              <a:lnSpc>
                <a:spcPts val="3173"/>
              </a:lnSpc>
            </a:pPr>
            <a:endParaRPr/>
          </a:p>
          <a:p>
            <a:pPr marL="489331" lvl="1" indent="-244665" algn="just">
              <a:lnSpc>
                <a:spcPts val="3173"/>
              </a:lnSpc>
              <a:buFont typeface="Arial"/>
              <a:buChar char="•"/>
            </a:pPr>
            <a:r>
              <a:rPr lang="en-US" sz="2266" b="1">
                <a:solidFill>
                  <a:srgbClr val="2A2A2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Pelaksanaan Audit: Mengumpulkan data dan menganalisis hasil kerja dibandingkan target.</a:t>
            </a:r>
          </a:p>
          <a:p>
            <a:pPr algn="just">
              <a:lnSpc>
                <a:spcPts val="3173"/>
              </a:lnSpc>
            </a:pPr>
            <a:endParaRPr/>
          </a:p>
          <a:p>
            <a:pPr marL="489331" lvl="1" indent="-244665" algn="just">
              <a:lnSpc>
                <a:spcPts val="3173"/>
              </a:lnSpc>
              <a:buFont typeface="Arial"/>
              <a:buChar char="•"/>
            </a:pPr>
            <a:r>
              <a:rPr lang="en-US" sz="2266" b="1">
                <a:solidFill>
                  <a:srgbClr val="2A2A2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Pelaporan: Menjelaskan kondisi aktual, penyebab, akibat, serta rekomendasi.</a:t>
            </a:r>
          </a:p>
          <a:p>
            <a:pPr algn="just">
              <a:lnSpc>
                <a:spcPts val="3173"/>
              </a:lnSpc>
            </a:pPr>
            <a:endParaRPr/>
          </a:p>
          <a:p>
            <a:pPr marL="489331" lvl="1" indent="-244665" algn="just">
              <a:lnSpc>
                <a:spcPts val="3173"/>
              </a:lnSpc>
              <a:buFont typeface="Arial"/>
              <a:buChar char="•"/>
            </a:pPr>
            <a:r>
              <a:rPr lang="en-US" sz="2266" b="1">
                <a:solidFill>
                  <a:srgbClr val="2A2A2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Tindak Lanjut: Mengevaluasi apakah rekomendasi sudah diterapkan dengan baik.</a:t>
            </a:r>
          </a:p>
          <a:p>
            <a:pPr algn="just">
              <a:lnSpc>
                <a:spcPts val="3173"/>
              </a:lnSpc>
            </a:pPr>
            <a:endParaRPr/>
          </a:p>
        </p:txBody>
      </p:sp>
      <p:sp>
        <p:nvSpPr>
          <p:cNvPr id="25" name="Freeform 25"/>
          <p:cNvSpPr/>
          <p:nvPr/>
        </p:nvSpPr>
        <p:spPr>
          <a:xfrm>
            <a:off x="532521" y="6196614"/>
            <a:ext cx="4416082" cy="3171550"/>
          </a:xfrm>
          <a:custGeom>
            <a:avLst/>
            <a:gdLst/>
            <a:ahLst/>
            <a:cxnLst/>
            <a:rect l="l" t="t" r="r" b="b"/>
            <a:pathLst>
              <a:path w="4416082" h="3171550">
                <a:moveTo>
                  <a:pt x="0" y="0"/>
                </a:moveTo>
                <a:lnTo>
                  <a:pt x="4416082" y="0"/>
                </a:lnTo>
                <a:lnTo>
                  <a:pt x="4416082" y="3171550"/>
                </a:lnTo>
                <a:lnTo>
                  <a:pt x="0" y="3171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91780" y="0"/>
            <a:ext cx="12261833" cy="12266070"/>
            <a:chOff x="0" y="0"/>
            <a:chExt cx="16349111" cy="1635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588669" y="-838760"/>
            <a:ext cx="12261833" cy="12266070"/>
            <a:chOff x="0" y="0"/>
            <a:chExt cx="16349111" cy="163547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18218" y="-1217760"/>
            <a:ext cx="11901368" cy="11812844"/>
            <a:chOff x="0" y="0"/>
            <a:chExt cx="3134517" cy="31112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34517" cy="3111202"/>
            </a:xfrm>
            <a:custGeom>
              <a:avLst/>
              <a:gdLst/>
              <a:ahLst/>
              <a:cxnLst/>
              <a:rect l="l" t="t" r="r" b="b"/>
              <a:pathLst>
                <a:path w="3134517" h="3111202">
                  <a:moveTo>
                    <a:pt x="0" y="0"/>
                  </a:moveTo>
                  <a:lnTo>
                    <a:pt x="3134517" y="0"/>
                  </a:lnTo>
                  <a:lnTo>
                    <a:pt x="3134517" y="3111202"/>
                  </a:lnTo>
                  <a:lnTo>
                    <a:pt x="0" y="3111202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134517" cy="314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718457" y="703955"/>
            <a:ext cx="2009749" cy="741881"/>
            <a:chOff x="0" y="0"/>
            <a:chExt cx="2679666" cy="989175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2679666" cy="989175"/>
              <a:chOff x="0" y="0"/>
              <a:chExt cx="529317" cy="1953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529317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529317" h="195393">
                    <a:moveTo>
                      <a:pt x="97696" y="0"/>
                    </a:moveTo>
                    <a:lnTo>
                      <a:pt x="431620" y="0"/>
                    </a:lnTo>
                    <a:cubicBezTo>
                      <a:pt x="485577" y="0"/>
                      <a:pt x="529317" y="43740"/>
                      <a:pt x="529317" y="97696"/>
                    </a:cubicBezTo>
                    <a:lnTo>
                      <a:pt x="529317" y="97696"/>
                    </a:lnTo>
                    <a:cubicBezTo>
                      <a:pt x="529317" y="151652"/>
                      <a:pt x="485577" y="195393"/>
                      <a:pt x="431620" y="195393"/>
                    </a:cubicBezTo>
                    <a:lnTo>
                      <a:pt x="97696" y="195393"/>
                    </a:lnTo>
                    <a:cubicBezTo>
                      <a:pt x="43740" y="195393"/>
                      <a:pt x="0" y="151652"/>
                      <a:pt x="0" y="97696"/>
                    </a:cubicBezTo>
                    <a:lnTo>
                      <a:pt x="0" y="97696"/>
                    </a:lnTo>
                    <a:cubicBezTo>
                      <a:pt x="0" y="43740"/>
                      <a:pt x="43740" y="0"/>
                      <a:pt x="97696" y="0"/>
                    </a:cubicBezTo>
                    <a:close/>
                  </a:path>
                </a:pathLst>
              </a:custGeom>
              <a:solidFill>
                <a:srgbClr val="F8D682"/>
              </a:solidFill>
              <a:ln w="19050" cap="rnd">
                <a:solidFill>
                  <a:srgbClr val="2A2A2A"/>
                </a:solidFill>
                <a:prstDash val="solid"/>
                <a:round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529317" cy="2525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0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>
              <a:off x="719436" y="494587"/>
              <a:ext cx="1171216" cy="0"/>
            </a:xfrm>
            <a:prstGeom prst="line">
              <a:avLst/>
            </a:prstGeom>
            <a:ln w="76200" cap="flat">
              <a:solidFill>
                <a:srgbClr val="2A2A2A"/>
              </a:solidFill>
              <a:prstDash val="solid"/>
              <a:headEnd type="none" w="sm" len="sm"/>
              <a:tailEnd type="arrow" w="med" len="sm"/>
            </a:ln>
          </p:spPr>
        </p:sp>
      </p:grpSp>
      <p:sp>
        <p:nvSpPr>
          <p:cNvPr id="20" name="Freeform 20"/>
          <p:cNvSpPr/>
          <p:nvPr/>
        </p:nvSpPr>
        <p:spPr>
          <a:xfrm>
            <a:off x="11991705" y="2843224"/>
            <a:ext cx="5963442" cy="4353313"/>
          </a:xfrm>
          <a:custGeom>
            <a:avLst/>
            <a:gdLst/>
            <a:ahLst/>
            <a:cxnLst/>
            <a:rect l="l" t="t" r="r" b="b"/>
            <a:pathLst>
              <a:path w="5963442" h="4353313">
                <a:moveTo>
                  <a:pt x="0" y="0"/>
                </a:moveTo>
                <a:lnTo>
                  <a:pt x="5963443" y="0"/>
                </a:lnTo>
                <a:lnTo>
                  <a:pt x="5963443" y="4353313"/>
                </a:lnTo>
                <a:lnTo>
                  <a:pt x="0" y="435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028700" y="2795599"/>
            <a:ext cx="10963005" cy="692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2742" lvl="1" indent="-281371" algn="just">
              <a:lnSpc>
                <a:spcPts val="3649"/>
              </a:lnSpc>
              <a:buFont typeface="Arial"/>
              <a:buChar char="•"/>
            </a:pPr>
            <a:r>
              <a:rPr lang="en-US" sz="260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Efektivitas: Sejauh mana kegiatan operasional mencapai target yang ditetapkan.</a:t>
            </a:r>
          </a:p>
          <a:p>
            <a:pPr algn="just">
              <a:lnSpc>
                <a:spcPts val="3649"/>
              </a:lnSpc>
            </a:pPr>
            <a:endParaRPr/>
          </a:p>
          <a:p>
            <a:pPr marL="562742" lvl="1" indent="-281371" algn="just">
              <a:lnSpc>
                <a:spcPts val="3649"/>
              </a:lnSpc>
              <a:buFont typeface="Arial"/>
              <a:buChar char="•"/>
            </a:pPr>
            <a:r>
              <a:rPr lang="en-US" sz="260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Efisiensi: Apakah sumber daya (tenaga kerja, waktu, dan biaya) digunakan secara optimal.</a:t>
            </a:r>
          </a:p>
          <a:p>
            <a:pPr algn="just">
              <a:lnSpc>
                <a:spcPts val="3649"/>
              </a:lnSpc>
            </a:pPr>
            <a:endParaRPr/>
          </a:p>
          <a:p>
            <a:pPr marL="562742" lvl="1" indent="-281371" algn="just">
              <a:lnSpc>
                <a:spcPts val="3649"/>
              </a:lnSpc>
              <a:buFont typeface="Arial"/>
              <a:buChar char="•"/>
            </a:pPr>
            <a:r>
              <a:rPr lang="en-US" sz="260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Ekonomisasi: Apakah pengeluaran perusahaan sudah sesuai anggaran tanpa pemborosan.</a:t>
            </a:r>
          </a:p>
          <a:p>
            <a:pPr algn="just">
              <a:lnSpc>
                <a:spcPts val="3649"/>
              </a:lnSpc>
            </a:pPr>
            <a:endParaRPr/>
          </a:p>
          <a:p>
            <a:pPr marL="562742" lvl="1" indent="-281371" algn="just">
              <a:lnSpc>
                <a:spcPts val="3649"/>
              </a:lnSpc>
              <a:buFont typeface="Arial"/>
              <a:buChar char="•"/>
            </a:pPr>
            <a:r>
              <a:rPr lang="en-US" sz="260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Kepatuhan: Apakah pelaksanaan kegiatan sesuai dengan SOP dan sistem pengendalian internal.</a:t>
            </a:r>
          </a:p>
          <a:p>
            <a:pPr algn="just">
              <a:lnSpc>
                <a:spcPts val="3649"/>
              </a:lnSpc>
            </a:pPr>
            <a:endParaRPr/>
          </a:p>
          <a:p>
            <a:pPr marL="562742" lvl="1" indent="-281371" algn="just">
              <a:lnSpc>
                <a:spcPts val="3649"/>
              </a:lnSpc>
              <a:buFont typeface="Arial"/>
              <a:buChar char="•"/>
            </a:pPr>
            <a:r>
              <a:rPr lang="en-US" sz="2606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Kualitas Pengawasan: Seberapa efektif pimpinan dalam memonitor kegiatan harian.</a:t>
            </a:r>
          </a:p>
          <a:p>
            <a:pPr algn="just">
              <a:lnSpc>
                <a:spcPts val="3649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028700" y="728072"/>
            <a:ext cx="7525516" cy="1435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98"/>
              </a:lnSpc>
            </a:pPr>
            <a:r>
              <a:rPr lang="en-US" sz="4749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KRITERIA AUDIT KINERJA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82860" y="-371285"/>
            <a:ext cx="12261833" cy="12266070"/>
            <a:chOff x="0" y="0"/>
            <a:chExt cx="16349111" cy="1635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38686" y="-371285"/>
            <a:ext cx="12261833" cy="12266070"/>
            <a:chOff x="0" y="0"/>
            <a:chExt cx="16349111" cy="163547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0" y="25104"/>
            <a:ext cx="18288000" cy="10261896"/>
            <a:chOff x="0" y="0"/>
            <a:chExt cx="4816593" cy="27027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702721"/>
            </a:xfrm>
            <a:custGeom>
              <a:avLst/>
              <a:gdLst/>
              <a:ahLst/>
              <a:cxnLst/>
              <a:rect l="l" t="t" r="r" b="b"/>
              <a:pathLst>
                <a:path w="4816592" h="2702721">
                  <a:moveTo>
                    <a:pt x="0" y="0"/>
                  </a:moveTo>
                  <a:lnTo>
                    <a:pt x="4816592" y="0"/>
                  </a:lnTo>
                  <a:lnTo>
                    <a:pt x="4816592" y="2702721"/>
                  </a:lnTo>
                  <a:lnTo>
                    <a:pt x="0" y="2702721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816593" cy="2740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32813"/>
            <a:ext cx="8408399" cy="869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1"/>
              </a:lnSpc>
            </a:pPr>
            <a:r>
              <a:rPr lang="en-US" sz="25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STUDI KASUS: AUDIT KINERJA PADA CV KYNI SUKSES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8903" y="2889913"/>
            <a:ext cx="17930195" cy="584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1"/>
              </a:lnSpc>
            </a:pPr>
            <a:r>
              <a:rPr lang="en-US" sz="22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PENELITIAN INI DILAKUKAN PADA CV KYNI SUKSES, SEBUAH PERUSAHAAN SKALA MENENGAH YANG BERGERAK DI BIDANG DISTRIBUSI BARANG KONSUMSI.</a:t>
            </a:r>
          </a:p>
          <a:p>
            <a:pPr algn="l">
              <a:lnSpc>
                <a:spcPts val="3081"/>
              </a:lnSpc>
            </a:pPr>
            <a:r>
              <a:rPr lang="en-US" sz="22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Tujuannya adalah untuk menilai sejauh mana pelaksanaan audit operasional dan pengendalian internal dapat meningkatkan kinerja perusahaan, baik dari segi efisiensi operasional maupun produktivitas.”</a:t>
            </a:r>
          </a:p>
          <a:p>
            <a:pPr algn="l">
              <a:lnSpc>
                <a:spcPts val="3081"/>
              </a:lnSpc>
            </a:pPr>
            <a:endParaRPr/>
          </a:p>
          <a:p>
            <a:pPr algn="l">
              <a:lnSpc>
                <a:spcPts val="3081"/>
              </a:lnSpc>
            </a:pPr>
            <a:r>
              <a:rPr lang="en-US" sz="22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BERDASARKAN HASIL AUDIT DAN PENGUJIAN LAPANGAN, DITEMUKAN BEBERAPA HAL PENTING:</a:t>
            </a:r>
          </a:p>
          <a:p>
            <a:pPr marL="475222" lvl="1" indent="-237611" algn="l">
              <a:lnSpc>
                <a:spcPts val="3081"/>
              </a:lnSpc>
              <a:buFont typeface="Arial"/>
              <a:buChar char="•"/>
            </a:pPr>
            <a:r>
              <a:rPr lang="en-US" sz="22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BEBERAPA PROSEDUR KERJA BELUM TERDOKUMENTASI DENGAN BAIK, SEHINGGA PELAKSANAANNYA TIDAK SERAGAM DI TIAP BAGIAN.</a:t>
            </a:r>
          </a:p>
          <a:p>
            <a:pPr marL="475222" lvl="1" indent="-237611" algn="l">
              <a:lnSpc>
                <a:spcPts val="3081"/>
              </a:lnSpc>
              <a:buFont typeface="Arial"/>
              <a:buChar char="•"/>
            </a:pPr>
            <a:r>
              <a:rPr lang="en-US" sz="22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PENGAWASAN INTERNAL BELUM OPTIMAL, MENYEBABKAN ADANYA KETERLAMBATAN PRODUKSI DAN PEMBOROSAN BAHAN BAKU.</a:t>
            </a:r>
          </a:p>
          <a:p>
            <a:pPr marL="475222" lvl="1" indent="-237611" algn="l">
              <a:lnSpc>
                <a:spcPts val="3081"/>
              </a:lnSpc>
              <a:buFont typeface="Arial"/>
              <a:buChar char="•"/>
            </a:pPr>
            <a:r>
              <a:rPr lang="en-US" sz="22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KOORDINASI ANTARBAGIAN MASIH LEMAH, TERUTAMA ANTARA BAGIAN GUDANG DAN KEUANGAN.</a:t>
            </a:r>
          </a:p>
          <a:p>
            <a:pPr marL="475222" lvl="1" indent="-237611" algn="l">
              <a:lnSpc>
                <a:spcPts val="3081"/>
              </a:lnSpc>
              <a:buFont typeface="Arial"/>
              <a:buChar char="•"/>
            </a:pPr>
            <a:r>
              <a:rPr lang="en-US" sz="22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NAMUN, PELAKSANAAN AUDIT OPERASIONAL TERBUKTI BERPENGARUH POSITIF TERHADAP PENINGKATAN KINERJA PERUSAHAAN, KARENA MEMBANTU MANAJEMEN MEMPERBAIKI KELEMAHAN SISTEM.</a:t>
            </a:r>
          </a:p>
          <a:p>
            <a:pPr algn="l">
              <a:lnSpc>
                <a:spcPts val="3081"/>
              </a:lnSpc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82860" y="-371285"/>
            <a:ext cx="12261833" cy="12266070"/>
            <a:chOff x="0" y="0"/>
            <a:chExt cx="16349111" cy="1635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38686" y="-371285"/>
            <a:ext cx="12261833" cy="12266070"/>
            <a:chOff x="0" y="0"/>
            <a:chExt cx="16349111" cy="163547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0" y="25104"/>
            <a:ext cx="18288000" cy="10261896"/>
            <a:chOff x="0" y="0"/>
            <a:chExt cx="4816593" cy="27027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702721"/>
            </a:xfrm>
            <a:custGeom>
              <a:avLst/>
              <a:gdLst/>
              <a:ahLst/>
              <a:cxnLst/>
              <a:rect l="l" t="t" r="r" b="b"/>
              <a:pathLst>
                <a:path w="4816592" h="2702721">
                  <a:moveTo>
                    <a:pt x="0" y="0"/>
                  </a:moveTo>
                  <a:lnTo>
                    <a:pt x="4816592" y="0"/>
                  </a:lnTo>
                  <a:lnTo>
                    <a:pt x="4816592" y="2702721"/>
                  </a:lnTo>
                  <a:lnTo>
                    <a:pt x="0" y="2702721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816593" cy="2740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71490" y="263553"/>
            <a:ext cx="17745019" cy="10014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1"/>
              </a:lnSpc>
            </a:pPr>
            <a:r>
              <a:rPr lang="en-US" sz="21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PENYEBAB</a:t>
            </a:r>
          </a:p>
          <a:p>
            <a:pPr marL="453633" lvl="1" indent="-226816" algn="l">
              <a:lnSpc>
                <a:spcPts val="2941"/>
              </a:lnSpc>
              <a:buFont typeface="Arial"/>
              <a:buChar char="•"/>
            </a:pPr>
            <a:r>
              <a:rPr lang="en-US" sz="21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Kurangnya sistem dokumentasi SOP di setiap fungsi operasional.</a:t>
            </a:r>
          </a:p>
          <a:p>
            <a:pPr marL="453633" lvl="1" indent="-226816" algn="l">
              <a:lnSpc>
                <a:spcPts val="2941"/>
              </a:lnSpc>
              <a:buFont typeface="Arial"/>
              <a:buChar char="•"/>
            </a:pPr>
            <a:r>
              <a:rPr lang="en-US" sz="21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Pengawasan manajerial belum konsisten, terutama pada proses persediaan dan distribusi.</a:t>
            </a:r>
          </a:p>
          <a:p>
            <a:pPr marL="453633" lvl="1" indent="-226816" algn="l">
              <a:lnSpc>
                <a:spcPts val="2941"/>
              </a:lnSpc>
              <a:buFont typeface="Arial"/>
              <a:buChar char="•"/>
            </a:pPr>
            <a:r>
              <a:rPr lang="en-US" sz="21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Keterbatasan staf audit internal, sehingga tidak semua kegiatan diawasi secara rutin.</a:t>
            </a:r>
          </a:p>
          <a:p>
            <a:pPr marL="453633" lvl="1" indent="-226816" algn="l">
              <a:lnSpc>
                <a:spcPts val="2941"/>
              </a:lnSpc>
              <a:buFont typeface="Arial"/>
              <a:buChar char="•"/>
            </a:pPr>
            <a:r>
              <a:rPr lang="en-US" sz="21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Kurangnya pelatihan bagi karyawan, menyebabkan kesalahan teknis berulang.</a:t>
            </a:r>
          </a:p>
          <a:p>
            <a:pPr algn="l">
              <a:lnSpc>
                <a:spcPts val="2941"/>
              </a:lnSpc>
            </a:pPr>
            <a:r>
              <a:rPr lang="en-US" sz="21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AKIBAT</a:t>
            </a:r>
          </a:p>
          <a:p>
            <a:pPr marL="453633" lvl="1" indent="-226816" algn="l">
              <a:lnSpc>
                <a:spcPts val="2941"/>
              </a:lnSpc>
              <a:buFont typeface="Arial"/>
              <a:buChar char="•"/>
            </a:pPr>
            <a:r>
              <a:rPr lang="en-US" sz="21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KINERJA OPERASIONAL BELUM EFISIEN, TERLIHAT DARI WAKTU PRODUKSI YANG SERING TERTUNDA .</a:t>
            </a:r>
          </a:p>
          <a:p>
            <a:pPr marL="453633" lvl="1" indent="-226816" algn="l">
              <a:lnSpc>
                <a:spcPts val="2941"/>
              </a:lnSpc>
              <a:buFont typeface="Arial"/>
              <a:buChar char="•"/>
            </a:pPr>
            <a:r>
              <a:rPr lang="en-US" sz="21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TERJADI PEMBOROSAN BIAYA BAHAN BAKU DAN ENERGI.</a:t>
            </a:r>
          </a:p>
          <a:p>
            <a:pPr marL="453633" lvl="1" indent="-226816" algn="l">
              <a:lnSpc>
                <a:spcPts val="2941"/>
              </a:lnSpc>
              <a:buFont typeface="Arial"/>
              <a:buChar char="•"/>
            </a:pPr>
            <a:r>
              <a:rPr lang="en-US" sz="21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PENURUNAN PROFITABILITAS PERUSAHAAN KARENA BIAYA OPERASIONAL MENINGKAT.</a:t>
            </a:r>
          </a:p>
          <a:p>
            <a:pPr marL="453633" lvl="1" indent="-226816" algn="l">
              <a:lnSpc>
                <a:spcPts val="2941"/>
              </a:lnSpc>
              <a:buFont typeface="Arial"/>
              <a:buChar char="•"/>
            </a:pPr>
            <a:r>
              <a:rPr lang="en-US" sz="21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RISIKO KESALAHAN PENCATATAN ATAU MANIPULASI DATA MENINGKAT AKIBAT LEMAHNYA KONTROL INTERNAL.</a:t>
            </a:r>
          </a:p>
          <a:p>
            <a:pPr algn="l">
              <a:lnSpc>
                <a:spcPts val="2941"/>
              </a:lnSpc>
            </a:pPr>
            <a:r>
              <a:rPr lang="en-US" sz="21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REKOMENDASI </a:t>
            </a:r>
          </a:p>
          <a:p>
            <a:pPr marL="453633" lvl="1" indent="-226816" algn="l">
              <a:lnSpc>
                <a:spcPts val="2941"/>
              </a:lnSpc>
              <a:buFont typeface="Arial"/>
              <a:buChar char="•"/>
            </a:pPr>
            <a:r>
              <a:rPr lang="en-US" sz="21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MEMBUAT DAN MENSTANDARKAN SOP OPERASIONAL DI SEMUA BAGIAN, AGAR PELAKSANAAN KERJA LEBIH KONSISTEN.</a:t>
            </a:r>
          </a:p>
          <a:p>
            <a:pPr marL="453633" lvl="1" indent="-226816" algn="l">
              <a:lnSpc>
                <a:spcPts val="2941"/>
              </a:lnSpc>
              <a:buFont typeface="Arial"/>
              <a:buChar char="•"/>
            </a:pPr>
            <a:r>
              <a:rPr lang="en-US" sz="21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MENINGKATKAN PENGAWASAN DAN AUDIT RUTIN TERHADAP PROSES PEMBELIAN, PERSEDIAAN, DAN PRODUKSI.</a:t>
            </a:r>
          </a:p>
          <a:p>
            <a:pPr marL="453633" lvl="1" indent="-226816" algn="l">
              <a:lnSpc>
                <a:spcPts val="2941"/>
              </a:lnSpc>
              <a:buFont typeface="Arial"/>
              <a:buChar char="•"/>
            </a:pPr>
            <a:r>
              <a:rPr lang="en-US" sz="21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MENAMBAH JUMLAH AUDITOR INTERNAL ATAU MEMBENTUK TIM PENGAWASAN LAPANGAN.</a:t>
            </a:r>
          </a:p>
          <a:p>
            <a:pPr marL="453633" lvl="1" indent="-226816" algn="l">
              <a:lnSpc>
                <a:spcPts val="2941"/>
              </a:lnSpc>
              <a:buFont typeface="Arial"/>
              <a:buChar char="•"/>
            </a:pPr>
            <a:r>
              <a:rPr lang="en-US" sz="21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MENGADAKAN PELATIHAN EFISIENSI KERJA DAN KONTROL BIAYA BAGI SELURUH KARYAWAN.</a:t>
            </a:r>
          </a:p>
          <a:p>
            <a:pPr marL="453633" lvl="1" indent="-226816" algn="l">
              <a:lnSpc>
                <a:spcPts val="2941"/>
              </a:lnSpc>
              <a:buFont typeface="Arial"/>
              <a:buChar char="•"/>
            </a:pPr>
            <a:r>
              <a:rPr lang="en-US" sz="21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MENGGUNAKAN SISTEM DIGITAL UNTUK MONITORING PRODUKSI DAN KEUANGAN, AGAR DATA DAPAT TERPANTAU REAL-TIME.</a:t>
            </a:r>
          </a:p>
          <a:p>
            <a:pPr algn="l">
              <a:lnSpc>
                <a:spcPts val="2661"/>
              </a:lnSpc>
            </a:pPr>
            <a:endParaRPr/>
          </a:p>
          <a:p>
            <a:pPr algn="l">
              <a:lnSpc>
                <a:spcPts val="2661"/>
              </a:lnSpc>
            </a:pPr>
            <a:r>
              <a:rPr lang="en-US" sz="19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DARI HASIL PENELITIAN DAPAT DISIMPULKAN BAHWA AUDIT OPERASIONAL DAN PENGENDALIAN INTERNAL MEMILIKI PENGARUH SIGNIFIKAN TERHADAP KINERJA PERUSAHAAN.</a:t>
            </a:r>
          </a:p>
          <a:p>
            <a:pPr algn="l">
              <a:lnSpc>
                <a:spcPts val="2661"/>
              </a:lnSpc>
            </a:pPr>
            <a:r>
              <a:rPr lang="en-US" sz="19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PELAKSANAAN AUDIT KINERJA YANG BAIK DAPAT MEMBANTU MANAJEMEN CV KYNI SUKSES MENINGKATKAN EFISIENSI, MENGURANGI PEMBOROSAN, DAN MEMPERBAIKI PENGAWASAN INTERNAL.</a:t>
            </a:r>
          </a:p>
          <a:p>
            <a:pPr algn="l">
              <a:lnSpc>
                <a:spcPts val="2661"/>
              </a:lnSpc>
            </a:pPr>
            <a:r>
              <a:rPr lang="en-US" sz="19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DENGAN REKOMENDASI YANG TEPAT, PERUSAHAAN MAMPU MENCAPAI KINERJA YANG LEBIH STABIL DAN PRODUKTIF.</a:t>
            </a:r>
          </a:p>
          <a:p>
            <a:pPr algn="l">
              <a:lnSpc>
                <a:spcPts val="2661"/>
              </a:lnSpc>
            </a:pPr>
            <a:endParaRPr/>
          </a:p>
          <a:p>
            <a:pPr algn="l">
              <a:lnSpc>
                <a:spcPts val="2661"/>
              </a:lnSpc>
            </a:pPr>
            <a:r>
              <a:rPr lang="en-US" sz="19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HASIL PENELITIAN : </a:t>
            </a:r>
            <a:r>
              <a:rPr lang="en-US" sz="190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HTTPS://WWW.BAJANGJOURNAL.COM/INDEX.PHP/JCI/ARTICLE/VIEW/4893</a:t>
            </a:r>
          </a:p>
          <a:p>
            <a:pPr algn="l">
              <a:lnSpc>
                <a:spcPts val="2661"/>
              </a:lnSpc>
            </a:pPr>
            <a:endParaRPr/>
          </a:p>
          <a:p>
            <a:pPr algn="l">
              <a:lnSpc>
                <a:spcPts val="2661"/>
              </a:lnSpc>
            </a:pPr>
            <a:r>
              <a:rPr lang="en-US" sz="19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YENI ELFIZA ABBAS, ENDANG SETYORINI, &amp; BUDIANDRU. (2023).</a:t>
            </a:r>
          </a:p>
          <a:p>
            <a:pPr algn="l">
              <a:lnSpc>
                <a:spcPts val="2941"/>
              </a:lnSpc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82860" y="-371285"/>
            <a:ext cx="12261833" cy="12266070"/>
            <a:chOff x="0" y="0"/>
            <a:chExt cx="16349111" cy="1635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38686" y="-371285"/>
            <a:ext cx="12261833" cy="12266070"/>
            <a:chOff x="0" y="0"/>
            <a:chExt cx="16349111" cy="163547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0372605" y="5761750"/>
            <a:ext cx="6886695" cy="4114800"/>
          </a:xfrm>
          <a:custGeom>
            <a:avLst/>
            <a:gdLst/>
            <a:ahLst/>
            <a:cxnLst/>
            <a:rect l="l" t="t" r="r" b="b"/>
            <a:pathLst>
              <a:path w="6886695" h="4114800">
                <a:moveTo>
                  <a:pt x="0" y="0"/>
                </a:moveTo>
                <a:lnTo>
                  <a:pt x="6886695" y="0"/>
                </a:lnTo>
                <a:lnTo>
                  <a:pt x="68866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780872" y="1138741"/>
            <a:ext cx="6456593" cy="1580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62"/>
              </a:lnSpc>
            </a:pPr>
            <a:r>
              <a:rPr lang="en-US" sz="4544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TUJUAN UMUM AUDIT MANAJEMEN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55579" y="3763663"/>
            <a:ext cx="11014023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Secara umum, audit manajemen bertujuan untuk membantu manajemen menilai apakah sumber daya organisasi sudah digunakan secara efisien, efektif, dan ekonomis, serta memastikan kegiatan berjalan sesuai kebijakan dan rencana.”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5718457" y="1681653"/>
            <a:ext cx="2009749" cy="741881"/>
            <a:chOff x="0" y="0"/>
            <a:chExt cx="529317" cy="1953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29317" cy="195393"/>
            </a:xfrm>
            <a:custGeom>
              <a:avLst/>
              <a:gdLst/>
              <a:ahLst/>
              <a:cxnLst/>
              <a:rect l="l" t="t" r="r" b="b"/>
              <a:pathLst>
                <a:path w="529317" h="195393">
                  <a:moveTo>
                    <a:pt x="97696" y="0"/>
                  </a:moveTo>
                  <a:lnTo>
                    <a:pt x="431620" y="0"/>
                  </a:lnTo>
                  <a:cubicBezTo>
                    <a:pt x="485577" y="0"/>
                    <a:pt x="529317" y="43740"/>
                    <a:pt x="529317" y="97696"/>
                  </a:cubicBezTo>
                  <a:lnTo>
                    <a:pt x="529317" y="97696"/>
                  </a:lnTo>
                  <a:cubicBezTo>
                    <a:pt x="529317" y="151652"/>
                    <a:pt x="485577" y="195393"/>
                    <a:pt x="431620" y="195393"/>
                  </a:cubicBezTo>
                  <a:lnTo>
                    <a:pt x="97696" y="195393"/>
                  </a:lnTo>
                  <a:cubicBezTo>
                    <a:pt x="43740" y="195393"/>
                    <a:pt x="0" y="151652"/>
                    <a:pt x="0" y="97696"/>
                  </a:cubicBezTo>
                  <a:lnTo>
                    <a:pt x="0" y="97696"/>
                  </a:lnTo>
                  <a:cubicBezTo>
                    <a:pt x="0" y="43740"/>
                    <a:pt x="43740" y="0"/>
                    <a:pt x="97696" y="0"/>
                  </a:cubicBezTo>
                  <a:close/>
                </a:path>
              </a:pathLst>
            </a:custGeom>
            <a:solidFill>
              <a:srgbClr val="F8D682"/>
            </a:solidFill>
            <a:ln w="19050" cap="rnd">
              <a:solidFill>
                <a:srgbClr val="2A2A2A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529317" cy="252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91717" y="8751802"/>
            <a:ext cx="6697898" cy="1012995"/>
            <a:chOff x="0" y="0"/>
            <a:chExt cx="1764056" cy="26679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64056" cy="266797"/>
            </a:xfrm>
            <a:custGeom>
              <a:avLst/>
              <a:gdLst/>
              <a:ahLst/>
              <a:cxnLst/>
              <a:rect l="l" t="t" r="r" b="b"/>
              <a:pathLst>
                <a:path w="1764056" h="266797">
                  <a:moveTo>
                    <a:pt x="58950" y="0"/>
                  </a:moveTo>
                  <a:lnTo>
                    <a:pt x="1705106" y="0"/>
                  </a:lnTo>
                  <a:cubicBezTo>
                    <a:pt x="1720740" y="0"/>
                    <a:pt x="1735734" y="6211"/>
                    <a:pt x="1746790" y="17266"/>
                  </a:cubicBezTo>
                  <a:cubicBezTo>
                    <a:pt x="1757845" y="28321"/>
                    <a:pt x="1764056" y="43315"/>
                    <a:pt x="1764056" y="58950"/>
                  </a:cubicBezTo>
                  <a:lnTo>
                    <a:pt x="1764056" y="207848"/>
                  </a:lnTo>
                  <a:cubicBezTo>
                    <a:pt x="1764056" y="240405"/>
                    <a:pt x="1737663" y="266797"/>
                    <a:pt x="1705106" y="266797"/>
                  </a:cubicBezTo>
                  <a:lnTo>
                    <a:pt x="58950" y="266797"/>
                  </a:lnTo>
                  <a:cubicBezTo>
                    <a:pt x="26393" y="266797"/>
                    <a:pt x="0" y="240405"/>
                    <a:pt x="0" y="207848"/>
                  </a:cubicBezTo>
                  <a:lnTo>
                    <a:pt x="0" y="58950"/>
                  </a:lnTo>
                  <a:cubicBezTo>
                    <a:pt x="0" y="26393"/>
                    <a:pt x="26393" y="0"/>
                    <a:pt x="58950" y="0"/>
                  </a:cubicBezTo>
                  <a:close/>
                </a:path>
              </a:pathLst>
            </a:custGeom>
            <a:solidFill>
              <a:srgbClr val="F8D682"/>
            </a:solidFill>
            <a:ln w="19050" cap="rnd">
              <a:solidFill>
                <a:srgbClr val="2A2A2A"/>
              </a:solidFill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1764056" cy="323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sp>
        <p:nvSpPr>
          <p:cNvPr id="24" name="AutoShape 24"/>
          <p:cNvSpPr/>
          <p:nvPr/>
        </p:nvSpPr>
        <p:spPr>
          <a:xfrm>
            <a:off x="16258035" y="2052594"/>
            <a:ext cx="878412" cy="0"/>
          </a:xfrm>
          <a:prstGeom prst="line">
            <a:avLst/>
          </a:prstGeom>
          <a:ln w="57150" cap="flat">
            <a:solidFill>
              <a:srgbClr val="2A2A2A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82860" y="-371285"/>
            <a:ext cx="12261833" cy="12266070"/>
            <a:chOff x="0" y="0"/>
            <a:chExt cx="16349111" cy="1635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38686" y="-371285"/>
            <a:ext cx="12261833" cy="12266070"/>
            <a:chOff x="0" y="0"/>
            <a:chExt cx="16349111" cy="163547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314609" y="1662211"/>
            <a:ext cx="5658783" cy="3961148"/>
          </a:xfrm>
          <a:custGeom>
            <a:avLst/>
            <a:gdLst/>
            <a:ahLst/>
            <a:cxnLst/>
            <a:rect l="l" t="t" r="r" b="b"/>
            <a:pathLst>
              <a:path w="5658783" h="3961148">
                <a:moveTo>
                  <a:pt x="0" y="0"/>
                </a:moveTo>
                <a:lnTo>
                  <a:pt x="5658782" y="0"/>
                </a:lnTo>
                <a:lnTo>
                  <a:pt x="5658782" y="3961148"/>
                </a:lnTo>
                <a:lnTo>
                  <a:pt x="0" y="39611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39271" y="5318559"/>
            <a:ext cx="9609458" cy="259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sz="15000">
                <a:solidFill>
                  <a:srgbClr val="2A2A2A"/>
                </a:solidFill>
                <a:latin typeface="Bebas Neue"/>
                <a:ea typeface="Bebas Neue"/>
                <a:cs typeface="Bebas Neue"/>
                <a:sym typeface="Bebas Neue"/>
              </a:rPr>
              <a:t>TERIMA KASIH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82860" y="-371285"/>
            <a:ext cx="12261833" cy="12266070"/>
            <a:chOff x="0" y="0"/>
            <a:chExt cx="16349111" cy="1635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38686" y="-371285"/>
            <a:ext cx="12261833" cy="12266070"/>
            <a:chOff x="0" y="0"/>
            <a:chExt cx="16349111" cy="163547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-818618"/>
            <a:ext cx="11540902" cy="11596486"/>
            <a:chOff x="0" y="0"/>
            <a:chExt cx="3039579" cy="30542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39579" cy="3054218"/>
            </a:xfrm>
            <a:custGeom>
              <a:avLst/>
              <a:gdLst/>
              <a:ahLst/>
              <a:cxnLst/>
              <a:rect l="l" t="t" r="r" b="b"/>
              <a:pathLst>
                <a:path w="3039579" h="3054218">
                  <a:moveTo>
                    <a:pt x="0" y="0"/>
                  </a:moveTo>
                  <a:lnTo>
                    <a:pt x="3039579" y="0"/>
                  </a:lnTo>
                  <a:lnTo>
                    <a:pt x="3039579" y="3054218"/>
                  </a:lnTo>
                  <a:lnTo>
                    <a:pt x="0" y="3054218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039579" cy="309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718457" y="703955"/>
            <a:ext cx="2009749" cy="741881"/>
            <a:chOff x="0" y="0"/>
            <a:chExt cx="2679666" cy="989175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2679666" cy="989175"/>
              <a:chOff x="0" y="0"/>
              <a:chExt cx="529317" cy="1953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529317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529317" h="195393">
                    <a:moveTo>
                      <a:pt x="97696" y="0"/>
                    </a:moveTo>
                    <a:lnTo>
                      <a:pt x="431620" y="0"/>
                    </a:lnTo>
                    <a:cubicBezTo>
                      <a:pt x="485577" y="0"/>
                      <a:pt x="529317" y="43740"/>
                      <a:pt x="529317" y="97696"/>
                    </a:cubicBezTo>
                    <a:lnTo>
                      <a:pt x="529317" y="97696"/>
                    </a:lnTo>
                    <a:cubicBezTo>
                      <a:pt x="529317" y="151652"/>
                      <a:pt x="485577" y="195393"/>
                      <a:pt x="431620" y="195393"/>
                    </a:cubicBezTo>
                    <a:lnTo>
                      <a:pt x="97696" y="195393"/>
                    </a:lnTo>
                    <a:cubicBezTo>
                      <a:pt x="43740" y="195393"/>
                      <a:pt x="0" y="151652"/>
                      <a:pt x="0" y="97696"/>
                    </a:cubicBezTo>
                    <a:lnTo>
                      <a:pt x="0" y="97696"/>
                    </a:lnTo>
                    <a:cubicBezTo>
                      <a:pt x="0" y="43740"/>
                      <a:pt x="43740" y="0"/>
                      <a:pt x="97696" y="0"/>
                    </a:cubicBezTo>
                    <a:close/>
                  </a:path>
                </a:pathLst>
              </a:custGeom>
              <a:solidFill>
                <a:srgbClr val="F8D682"/>
              </a:solidFill>
              <a:ln w="19050" cap="rnd">
                <a:solidFill>
                  <a:srgbClr val="2A2A2A"/>
                </a:solidFill>
                <a:prstDash val="solid"/>
                <a:round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529317" cy="2525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0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>
              <a:off x="719436" y="494587"/>
              <a:ext cx="1171216" cy="0"/>
            </a:xfrm>
            <a:prstGeom prst="line">
              <a:avLst/>
            </a:prstGeom>
            <a:ln w="76200" cap="flat">
              <a:solidFill>
                <a:srgbClr val="2A2A2A"/>
              </a:solidFill>
              <a:prstDash val="solid"/>
              <a:headEnd type="none" w="sm" len="sm"/>
              <a:tailEnd type="arrow" w="med" len="sm"/>
            </a:ln>
          </p:spPr>
        </p:sp>
      </p:grpSp>
      <p:sp>
        <p:nvSpPr>
          <p:cNvPr id="20" name="Freeform 20"/>
          <p:cNvSpPr/>
          <p:nvPr/>
        </p:nvSpPr>
        <p:spPr>
          <a:xfrm>
            <a:off x="10450719" y="2423534"/>
            <a:ext cx="6808581" cy="5821337"/>
          </a:xfrm>
          <a:custGeom>
            <a:avLst/>
            <a:gdLst/>
            <a:ahLst/>
            <a:cxnLst/>
            <a:rect l="l" t="t" r="r" b="b"/>
            <a:pathLst>
              <a:path w="6808581" h="5821337">
                <a:moveTo>
                  <a:pt x="0" y="0"/>
                </a:moveTo>
                <a:lnTo>
                  <a:pt x="6808581" y="0"/>
                </a:lnTo>
                <a:lnTo>
                  <a:pt x="6808581" y="5821337"/>
                </a:lnTo>
                <a:lnTo>
                  <a:pt x="0" y="58213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818218" y="3228738"/>
            <a:ext cx="1773372" cy="909675"/>
            <a:chOff x="0" y="0"/>
            <a:chExt cx="467061" cy="23958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67061" cy="239585"/>
            </a:xfrm>
            <a:custGeom>
              <a:avLst/>
              <a:gdLst/>
              <a:ahLst/>
              <a:cxnLst/>
              <a:rect l="l" t="t" r="r" b="b"/>
              <a:pathLst>
                <a:path w="467061" h="239585">
                  <a:moveTo>
                    <a:pt x="0" y="0"/>
                  </a:moveTo>
                  <a:lnTo>
                    <a:pt x="467061" y="0"/>
                  </a:lnTo>
                  <a:lnTo>
                    <a:pt x="467061" y="239585"/>
                  </a:lnTo>
                  <a:lnTo>
                    <a:pt x="0" y="239585"/>
                  </a:lnTo>
                  <a:close/>
                </a:path>
              </a:pathLst>
            </a:custGeom>
            <a:solidFill>
              <a:srgbClr val="F8D682"/>
            </a:solidFill>
            <a:ln w="1905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467061" cy="277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18218" y="5525361"/>
            <a:ext cx="1773372" cy="909675"/>
            <a:chOff x="0" y="0"/>
            <a:chExt cx="467061" cy="23958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67061" cy="239585"/>
            </a:xfrm>
            <a:custGeom>
              <a:avLst/>
              <a:gdLst/>
              <a:ahLst/>
              <a:cxnLst/>
              <a:rect l="l" t="t" r="r" b="b"/>
              <a:pathLst>
                <a:path w="467061" h="239585">
                  <a:moveTo>
                    <a:pt x="0" y="0"/>
                  </a:moveTo>
                  <a:lnTo>
                    <a:pt x="467061" y="0"/>
                  </a:lnTo>
                  <a:lnTo>
                    <a:pt x="467061" y="239585"/>
                  </a:lnTo>
                  <a:lnTo>
                    <a:pt x="0" y="239585"/>
                  </a:lnTo>
                  <a:close/>
                </a:path>
              </a:pathLst>
            </a:custGeom>
            <a:solidFill>
              <a:srgbClr val="F8D682"/>
            </a:solidFill>
            <a:ln w="1905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467061" cy="277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18218" y="7898356"/>
            <a:ext cx="1773372" cy="909675"/>
            <a:chOff x="0" y="0"/>
            <a:chExt cx="467061" cy="23958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67061" cy="239585"/>
            </a:xfrm>
            <a:custGeom>
              <a:avLst/>
              <a:gdLst/>
              <a:ahLst/>
              <a:cxnLst/>
              <a:rect l="l" t="t" r="r" b="b"/>
              <a:pathLst>
                <a:path w="467061" h="239585">
                  <a:moveTo>
                    <a:pt x="0" y="0"/>
                  </a:moveTo>
                  <a:lnTo>
                    <a:pt x="467061" y="0"/>
                  </a:lnTo>
                  <a:lnTo>
                    <a:pt x="467061" y="239585"/>
                  </a:lnTo>
                  <a:lnTo>
                    <a:pt x="0" y="239585"/>
                  </a:lnTo>
                  <a:close/>
                </a:path>
              </a:pathLst>
            </a:custGeom>
            <a:solidFill>
              <a:srgbClr val="F8D682"/>
            </a:solidFill>
            <a:ln w="1905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467061" cy="277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378262" y="214794"/>
            <a:ext cx="5616566" cy="210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0"/>
              </a:lnSpc>
            </a:pPr>
            <a:r>
              <a:rPr lang="en-US" sz="4035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PERAN DAN MANFAAT AUDIT MANAJEMEN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842049" y="5437273"/>
            <a:ext cx="6976538" cy="102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Memberikan dasar pertimbangan untuk pengambilan keputusan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48057" y="3020001"/>
            <a:ext cx="95245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2A2A2A"/>
                </a:solidFill>
                <a:latin typeface="Bebas Neue"/>
                <a:ea typeface="Bebas Neue"/>
                <a:cs typeface="Bebas Neue"/>
                <a:sym typeface="Bebas Neue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48057" y="5392011"/>
            <a:ext cx="95245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2A2A2A"/>
                </a:solidFill>
                <a:latin typeface="Bebas Neue"/>
                <a:ea typeface="Bebas Neue"/>
                <a:cs typeface="Bebas Neue"/>
                <a:sym typeface="Bebas Neue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48057" y="7765006"/>
            <a:ext cx="95245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2A2A2A"/>
                </a:solidFill>
                <a:latin typeface="Bebas Neue"/>
                <a:ea typeface="Bebas Neue"/>
                <a:cs typeface="Bebas Neue"/>
                <a:sym typeface="Bebas Neue"/>
              </a:rPr>
              <a:t>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842049" y="7786370"/>
            <a:ext cx="5299301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Meningkatkan pengendalian internal dan kinerja organisasi.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842049" y="3096201"/>
            <a:ext cx="6126690" cy="1377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2"/>
              </a:lnSpc>
            </a:pPr>
            <a:r>
              <a:rPr lang="en-US" sz="2659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Membantu manajemen  mengidentifikasi kelemahan sistem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82860" y="-371285"/>
            <a:ext cx="12261833" cy="12266070"/>
            <a:chOff x="0" y="0"/>
            <a:chExt cx="16349111" cy="1635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38686" y="-371285"/>
            <a:ext cx="12261833" cy="12266070"/>
            <a:chOff x="0" y="0"/>
            <a:chExt cx="16349111" cy="163547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-818618"/>
            <a:ext cx="11540902" cy="11596486"/>
            <a:chOff x="0" y="0"/>
            <a:chExt cx="3039579" cy="30542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39579" cy="3054218"/>
            </a:xfrm>
            <a:custGeom>
              <a:avLst/>
              <a:gdLst/>
              <a:ahLst/>
              <a:cxnLst/>
              <a:rect l="l" t="t" r="r" b="b"/>
              <a:pathLst>
                <a:path w="3039579" h="3054218">
                  <a:moveTo>
                    <a:pt x="0" y="0"/>
                  </a:moveTo>
                  <a:lnTo>
                    <a:pt x="3039579" y="0"/>
                  </a:lnTo>
                  <a:lnTo>
                    <a:pt x="3039579" y="3054218"/>
                  </a:lnTo>
                  <a:lnTo>
                    <a:pt x="0" y="3054218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039579" cy="309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030308" y="8751802"/>
            <a:ext cx="6697898" cy="1012995"/>
            <a:chOff x="0" y="0"/>
            <a:chExt cx="1764056" cy="26679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64056" cy="266797"/>
            </a:xfrm>
            <a:custGeom>
              <a:avLst/>
              <a:gdLst/>
              <a:ahLst/>
              <a:cxnLst/>
              <a:rect l="l" t="t" r="r" b="b"/>
              <a:pathLst>
                <a:path w="1764056" h="266797">
                  <a:moveTo>
                    <a:pt x="58950" y="0"/>
                  </a:moveTo>
                  <a:lnTo>
                    <a:pt x="1705106" y="0"/>
                  </a:lnTo>
                  <a:cubicBezTo>
                    <a:pt x="1720740" y="0"/>
                    <a:pt x="1735734" y="6211"/>
                    <a:pt x="1746790" y="17266"/>
                  </a:cubicBezTo>
                  <a:cubicBezTo>
                    <a:pt x="1757845" y="28321"/>
                    <a:pt x="1764056" y="43315"/>
                    <a:pt x="1764056" y="58950"/>
                  </a:cubicBezTo>
                  <a:lnTo>
                    <a:pt x="1764056" y="207848"/>
                  </a:lnTo>
                  <a:cubicBezTo>
                    <a:pt x="1764056" y="240405"/>
                    <a:pt x="1737663" y="266797"/>
                    <a:pt x="1705106" y="266797"/>
                  </a:cubicBezTo>
                  <a:lnTo>
                    <a:pt x="58950" y="266797"/>
                  </a:lnTo>
                  <a:cubicBezTo>
                    <a:pt x="26393" y="266797"/>
                    <a:pt x="0" y="240405"/>
                    <a:pt x="0" y="207848"/>
                  </a:cubicBezTo>
                  <a:lnTo>
                    <a:pt x="0" y="58950"/>
                  </a:lnTo>
                  <a:cubicBezTo>
                    <a:pt x="0" y="26393"/>
                    <a:pt x="26393" y="0"/>
                    <a:pt x="58950" y="0"/>
                  </a:cubicBezTo>
                  <a:close/>
                </a:path>
              </a:pathLst>
            </a:custGeom>
            <a:solidFill>
              <a:srgbClr val="F8D682"/>
            </a:solidFill>
            <a:ln w="19050" cap="rnd">
              <a:solidFill>
                <a:srgbClr val="2A2A2A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764056" cy="323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2A2A2A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www.reallygreatsite.com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718457" y="703955"/>
            <a:ext cx="2009749" cy="741881"/>
            <a:chOff x="0" y="0"/>
            <a:chExt cx="2679666" cy="989175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679666" cy="989175"/>
              <a:chOff x="0" y="0"/>
              <a:chExt cx="529317" cy="19539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29317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529317" h="195393">
                    <a:moveTo>
                      <a:pt x="97696" y="0"/>
                    </a:moveTo>
                    <a:lnTo>
                      <a:pt x="431620" y="0"/>
                    </a:lnTo>
                    <a:cubicBezTo>
                      <a:pt x="485577" y="0"/>
                      <a:pt x="529317" y="43740"/>
                      <a:pt x="529317" y="97696"/>
                    </a:cubicBezTo>
                    <a:lnTo>
                      <a:pt x="529317" y="97696"/>
                    </a:lnTo>
                    <a:cubicBezTo>
                      <a:pt x="529317" y="151652"/>
                      <a:pt x="485577" y="195393"/>
                      <a:pt x="431620" y="195393"/>
                    </a:cubicBezTo>
                    <a:lnTo>
                      <a:pt x="97696" y="195393"/>
                    </a:lnTo>
                    <a:cubicBezTo>
                      <a:pt x="43740" y="195393"/>
                      <a:pt x="0" y="151652"/>
                      <a:pt x="0" y="97696"/>
                    </a:cubicBezTo>
                    <a:lnTo>
                      <a:pt x="0" y="97696"/>
                    </a:lnTo>
                    <a:cubicBezTo>
                      <a:pt x="0" y="43740"/>
                      <a:pt x="43740" y="0"/>
                      <a:pt x="97696" y="0"/>
                    </a:cubicBezTo>
                    <a:close/>
                  </a:path>
                </a:pathLst>
              </a:custGeom>
              <a:solidFill>
                <a:srgbClr val="F8D682"/>
              </a:solidFill>
              <a:ln w="19050" cap="rnd">
                <a:solidFill>
                  <a:srgbClr val="2A2A2A"/>
                </a:solidFill>
                <a:prstDash val="solid"/>
                <a:round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529317" cy="2525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0"/>
                  </a:lnSpc>
                </a:pPr>
                <a:endParaRPr/>
              </a:p>
            </p:txBody>
          </p:sp>
        </p:grpSp>
        <p:sp>
          <p:nvSpPr>
            <p:cNvPr id="22" name="AutoShape 22"/>
            <p:cNvSpPr/>
            <p:nvPr/>
          </p:nvSpPr>
          <p:spPr>
            <a:xfrm>
              <a:off x="719436" y="494587"/>
              <a:ext cx="1171216" cy="0"/>
            </a:xfrm>
            <a:prstGeom prst="line">
              <a:avLst/>
            </a:prstGeom>
            <a:ln w="76200" cap="flat">
              <a:solidFill>
                <a:srgbClr val="2A2A2A"/>
              </a:solidFill>
              <a:prstDash val="solid"/>
              <a:headEnd type="none" w="sm" len="sm"/>
              <a:tailEnd type="arrow" w="med" len="sm"/>
            </a:ln>
          </p:spPr>
        </p:sp>
      </p:grpSp>
      <p:sp>
        <p:nvSpPr>
          <p:cNvPr id="23" name="Freeform 23"/>
          <p:cNvSpPr/>
          <p:nvPr/>
        </p:nvSpPr>
        <p:spPr>
          <a:xfrm>
            <a:off x="10450719" y="2423534"/>
            <a:ext cx="6808581" cy="5821337"/>
          </a:xfrm>
          <a:custGeom>
            <a:avLst/>
            <a:gdLst/>
            <a:ahLst/>
            <a:cxnLst/>
            <a:rect l="l" t="t" r="r" b="b"/>
            <a:pathLst>
              <a:path w="6808581" h="5821337">
                <a:moveTo>
                  <a:pt x="0" y="0"/>
                </a:moveTo>
                <a:lnTo>
                  <a:pt x="6808581" y="0"/>
                </a:lnTo>
                <a:lnTo>
                  <a:pt x="6808581" y="5821337"/>
                </a:lnTo>
                <a:lnTo>
                  <a:pt x="0" y="58213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324425" y="3373173"/>
            <a:ext cx="9482252" cy="386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3"/>
              </a:lnSpc>
            </a:pPr>
            <a:r>
              <a:rPr lang="en-US" sz="2438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DALAM AUDIT MANAJEMEN, SETIAP TEMUAN BIASANYA DIANALISIS MENGGUNAKAN PENDEKATAN KKPAR YAITU KONDISI, KRITERIA, PENYEBAB, AKIBAT, DAN REKOMENDASI. STRUKTUR INI MEMBANTU AUDITOR MENILAI MASALAH SECARA OBJEKTIF.”</a:t>
            </a:r>
          </a:p>
          <a:p>
            <a:pPr algn="l">
              <a:lnSpc>
                <a:spcPts val="3413"/>
              </a:lnSpc>
            </a:pPr>
            <a:endParaRPr/>
          </a:p>
          <a:p>
            <a:pPr algn="l">
              <a:lnSpc>
                <a:spcPts val="5233"/>
              </a:lnSpc>
            </a:pPr>
            <a:endParaRPr/>
          </a:p>
          <a:p>
            <a:pPr algn="l">
              <a:lnSpc>
                <a:spcPts val="5233"/>
              </a:lnSpc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82860" y="-371285"/>
            <a:ext cx="12261833" cy="12266070"/>
            <a:chOff x="0" y="0"/>
            <a:chExt cx="16349111" cy="1635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38686" y="-371285"/>
            <a:ext cx="12261833" cy="12266070"/>
            <a:chOff x="0" y="0"/>
            <a:chExt cx="16349111" cy="163547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-818618"/>
            <a:ext cx="11540902" cy="11596486"/>
            <a:chOff x="0" y="0"/>
            <a:chExt cx="3039579" cy="30542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39579" cy="3054218"/>
            </a:xfrm>
            <a:custGeom>
              <a:avLst/>
              <a:gdLst/>
              <a:ahLst/>
              <a:cxnLst/>
              <a:rect l="l" t="t" r="r" b="b"/>
              <a:pathLst>
                <a:path w="3039579" h="3054218">
                  <a:moveTo>
                    <a:pt x="0" y="0"/>
                  </a:moveTo>
                  <a:lnTo>
                    <a:pt x="3039579" y="0"/>
                  </a:lnTo>
                  <a:lnTo>
                    <a:pt x="3039579" y="3054218"/>
                  </a:lnTo>
                  <a:lnTo>
                    <a:pt x="0" y="3054218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039579" cy="309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030308" y="8751802"/>
            <a:ext cx="6697898" cy="1012995"/>
            <a:chOff x="0" y="0"/>
            <a:chExt cx="1764056" cy="26679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64056" cy="266797"/>
            </a:xfrm>
            <a:custGeom>
              <a:avLst/>
              <a:gdLst/>
              <a:ahLst/>
              <a:cxnLst/>
              <a:rect l="l" t="t" r="r" b="b"/>
              <a:pathLst>
                <a:path w="1764056" h="266797">
                  <a:moveTo>
                    <a:pt x="58950" y="0"/>
                  </a:moveTo>
                  <a:lnTo>
                    <a:pt x="1705106" y="0"/>
                  </a:lnTo>
                  <a:cubicBezTo>
                    <a:pt x="1720740" y="0"/>
                    <a:pt x="1735734" y="6211"/>
                    <a:pt x="1746790" y="17266"/>
                  </a:cubicBezTo>
                  <a:cubicBezTo>
                    <a:pt x="1757845" y="28321"/>
                    <a:pt x="1764056" y="43315"/>
                    <a:pt x="1764056" y="58950"/>
                  </a:cubicBezTo>
                  <a:lnTo>
                    <a:pt x="1764056" y="207848"/>
                  </a:lnTo>
                  <a:cubicBezTo>
                    <a:pt x="1764056" y="240405"/>
                    <a:pt x="1737663" y="266797"/>
                    <a:pt x="1705106" y="266797"/>
                  </a:cubicBezTo>
                  <a:lnTo>
                    <a:pt x="58950" y="266797"/>
                  </a:lnTo>
                  <a:cubicBezTo>
                    <a:pt x="26393" y="266797"/>
                    <a:pt x="0" y="240405"/>
                    <a:pt x="0" y="207848"/>
                  </a:cubicBezTo>
                  <a:lnTo>
                    <a:pt x="0" y="58950"/>
                  </a:lnTo>
                  <a:cubicBezTo>
                    <a:pt x="0" y="26393"/>
                    <a:pt x="26393" y="0"/>
                    <a:pt x="58950" y="0"/>
                  </a:cubicBezTo>
                  <a:close/>
                </a:path>
              </a:pathLst>
            </a:custGeom>
            <a:solidFill>
              <a:srgbClr val="F8D682"/>
            </a:solidFill>
            <a:ln w="19050" cap="rnd">
              <a:solidFill>
                <a:srgbClr val="2A2A2A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764056" cy="323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2A2A2A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www.reallygreatsite.com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718457" y="703955"/>
            <a:ext cx="2009749" cy="741881"/>
            <a:chOff x="0" y="0"/>
            <a:chExt cx="2679666" cy="989175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679666" cy="989175"/>
              <a:chOff x="0" y="0"/>
              <a:chExt cx="529317" cy="19539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29317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529317" h="195393">
                    <a:moveTo>
                      <a:pt x="97696" y="0"/>
                    </a:moveTo>
                    <a:lnTo>
                      <a:pt x="431620" y="0"/>
                    </a:lnTo>
                    <a:cubicBezTo>
                      <a:pt x="485577" y="0"/>
                      <a:pt x="529317" y="43740"/>
                      <a:pt x="529317" y="97696"/>
                    </a:cubicBezTo>
                    <a:lnTo>
                      <a:pt x="529317" y="97696"/>
                    </a:lnTo>
                    <a:cubicBezTo>
                      <a:pt x="529317" y="151652"/>
                      <a:pt x="485577" y="195393"/>
                      <a:pt x="431620" y="195393"/>
                    </a:cubicBezTo>
                    <a:lnTo>
                      <a:pt x="97696" y="195393"/>
                    </a:lnTo>
                    <a:cubicBezTo>
                      <a:pt x="43740" y="195393"/>
                      <a:pt x="0" y="151652"/>
                      <a:pt x="0" y="97696"/>
                    </a:cubicBezTo>
                    <a:lnTo>
                      <a:pt x="0" y="97696"/>
                    </a:lnTo>
                    <a:cubicBezTo>
                      <a:pt x="0" y="43740"/>
                      <a:pt x="43740" y="0"/>
                      <a:pt x="97696" y="0"/>
                    </a:cubicBezTo>
                    <a:close/>
                  </a:path>
                </a:pathLst>
              </a:custGeom>
              <a:solidFill>
                <a:srgbClr val="F8D682"/>
              </a:solidFill>
              <a:ln w="19050" cap="rnd">
                <a:solidFill>
                  <a:srgbClr val="2A2A2A"/>
                </a:solidFill>
                <a:prstDash val="solid"/>
                <a:round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529317" cy="2525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0"/>
                  </a:lnSpc>
                </a:pPr>
                <a:endParaRPr/>
              </a:p>
            </p:txBody>
          </p:sp>
        </p:grpSp>
        <p:sp>
          <p:nvSpPr>
            <p:cNvPr id="22" name="AutoShape 22"/>
            <p:cNvSpPr/>
            <p:nvPr/>
          </p:nvSpPr>
          <p:spPr>
            <a:xfrm>
              <a:off x="719436" y="494587"/>
              <a:ext cx="1171216" cy="0"/>
            </a:xfrm>
            <a:prstGeom prst="line">
              <a:avLst/>
            </a:prstGeom>
            <a:ln w="76200" cap="flat">
              <a:solidFill>
                <a:srgbClr val="2A2A2A"/>
              </a:solidFill>
              <a:prstDash val="solid"/>
              <a:headEnd type="none" w="sm" len="sm"/>
              <a:tailEnd type="arrow" w="med" len="sm"/>
            </a:ln>
          </p:spPr>
        </p:sp>
      </p:grpSp>
      <p:sp>
        <p:nvSpPr>
          <p:cNvPr id="23" name="Freeform 23"/>
          <p:cNvSpPr/>
          <p:nvPr/>
        </p:nvSpPr>
        <p:spPr>
          <a:xfrm>
            <a:off x="10450719" y="2423534"/>
            <a:ext cx="6808581" cy="5821337"/>
          </a:xfrm>
          <a:custGeom>
            <a:avLst/>
            <a:gdLst/>
            <a:ahLst/>
            <a:cxnLst/>
            <a:rect l="l" t="t" r="r" b="b"/>
            <a:pathLst>
              <a:path w="6808581" h="5821337">
                <a:moveTo>
                  <a:pt x="0" y="0"/>
                </a:moveTo>
                <a:lnTo>
                  <a:pt x="6808581" y="0"/>
                </a:lnTo>
                <a:lnTo>
                  <a:pt x="6808581" y="5821337"/>
                </a:lnTo>
                <a:lnTo>
                  <a:pt x="0" y="58213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818218" y="2357488"/>
            <a:ext cx="1773372" cy="909675"/>
            <a:chOff x="0" y="0"/>
            <a:chExt cx="467061" cy="23958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67061" cy="239585"/>
            </a:xfrm>
            <a:custGeom>
              <a:avLst/>
              <a:gdLst/>
              <a:ahLst/>
              <a:cxnLst/>
              <a:rect l="l" t="t" r="r" b="b"/>
              <a:pathLst>
                <a:path w="467061" h="239585">
                  <a:moveTo>
                    <a:pt x="0" y="0"/>
                  </a:moveTo>
                  <a:lnTo>
                    <a:pt x="467061" y="0"/>
                  </a:lnTo>
                  <a:lnTo>
                    <a:pt x="467061" y="239585"/>
                  </a:lnTo>
                  <a:lnTo>
                    <a:pt x="0" y="239585"/>
                  </a:lnTo>
                  <a:close/>
                </a:path>
              </a:pathLst>
            </a:custGeom>
            <a:solidFill>
              <a:srgbClr val="F8D682"/>
            </a:solidFill>
            <a:ln w="1905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467061" cy="277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18218" y="4233825"/>
            <a:ext cx="1773372" cy="909675"/>
            <a:chOff x="0" y="0"/>
            <a:chExt cx="467061" cy="23958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67061" cy="239585"/>
            </a:xfrm>
            <a:custGeom>
              <a:avLst/>
              <a:gdLst/>
              <a:ahLst/>
              <a:cxnLst/>
              <a:rect l="l" t="t" r="r" b="b"/>
              <a:pathLst>
                <a:path w="467061" h="239585">
                  <a:moveTo>
                    <a:pt x="0" y="0"/>
                  </a:moveTo>
                  <a:lnTo>
                    <a:pt x="467061" y="0"/>
                  </a:lnTo>
                  <a:lnTo>
                    <a:pt x="467061" y="239585"/>
                  </a:lnTo>
                  <a:lnTo>
                    <a:pt x="0" y="239585"/>
                  </a:lnTo>
                  <a:close/>
                </a:path>
              </a:pathLst>
            </a:custGeom>
            <a:solidFill>
              <a:srgbClr val="F8D682"/>
            </a:solidFill>
            <a:ln w="1905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467061" cy="277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18218" y="6343853"/>
            <a:ext cx="1773372" cy="909675"/>
            <a:chOff x="0" y="0"/>
            <a:chExt cx="467061" cy="23958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67061" cy="239585"/>
            </a:xfrm>
            <a:custGeom>
              <a:avLst/>
              <a:gdLst/>
              <a:ahLst/>
              <a:cxnLst/>
              <a:rect l="l" t="t" r="r" b="b"/>
              <a:pathLst>
                <a:path w="467061" h="239585">
                  <a:moveTo>
                    <a:pt x="0" y="0"/>
                  </a:moveTo>
                  <a:lnTo>
                    <a:pt x="467061" y="0"/>
                  </a:lnTo>
                  <a:lnTo>
                    <a:pt x="467061" y="239585"/>
                  </a:lnTo>
                  <a:lnTo>
                    <a:pt x="0" y="239585"/>
                  </a:lnTo>
                  <a:close/>
                </a:path>
              </a:pathLst>
            </a:custGeom>
            <a:solidFill>
              <a:srgbClr val="F8D682"/>
            </a:solidFill>
            <a:ln w="1905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467061" cy="277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037726" y="4098913"/>
            <a:ext cx="6106274" cy="1856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0"/>
              </a:lnSpc>
            </a:pPr>
            <a:r>
              <a:rPr lang="en-US" sz="2650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Pelaksanaan Audit  Mengumpulkan bukti lewat wawancara, observasi, dan pemeriksaan dokumen.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639136" y="2290184"/>
            <a:ext cx="95245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2A2A2A"/>
                </a:solidFill>
                <a:latin typeface="Bebas Neue"/>
                <a:ea typeface="Bebas Neue"/>
                <a:cs typeface="Bebas Neue"/>
                <a:sym typeface="Bebas Neue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48057" y="4140403"/>
            <a:ext cx="95245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2A2A2A"/>
                </a:solidFill>
                <a:latin typeface="Bebas Neue"/>
                <a:ea typeface="Bebas Neue"/>
                <a:cs typeface="Bebas Neue"/>
                <a:sym typeface="Bebas Neue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48057" y="6210503"/>
            <a:ext cx="95245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2A2A2A"/>
                </a:solidFill>
                <a:latin typeface="Bebas Neue"/>
                <a:ea typeface="Bebas Neue"/>
                <a:cs typeface="Bebas Neue"/>
                <a:sym typeface="Bebas Neue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037726" y="1969312"/>
            <a:ext cx="6106274" cy="1856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0"/>
              </a:lnSpc>
            </a:pPr>
            <a:r>
              <a:rPr lang="en-US" sz="2650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Perencanaan</a:t>
            </a:r>
          </a:p>
          <a:p>
            <a:pPr algn="l">
              <a:lnSpc>
                <a:spcPts val="3710"/>
              </a:lnSpc>
            </a:pPr>
            <a:r>
              <a:rPr lang="en-US" sz="2650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Auditor menentukan aturan dan kebijakan apa saja yang akan diperiksa.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47488" y="117703"/>
            <a:ext cx="8266611" cy="1861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23"/>
              </a:lnSpc>
            </a:pPr>
            <a:r>
              <a:rPr lang="en-US" sz="3587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Peran dan Manfaat Audit Manajemen</a:t>
            </a:r>
          </a:p>
          <a:p>
            <a:pPr algn="l">
              <a:lnSpc>
                <a:spcPts val="5023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3037726" y="6253056"/>
            <a:ext cx="6106274" cy="1856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0"/>
              </a:lnSpc>
            </a:pPr>
            <a:r>
              <a:rPr lang="en-US" sz="2650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Pelaporan</a:t>
            </a:r>
          </a:p>
          <a:p>
            <a:pPr algn="l">
              <a:lnSpc>
                <a:spcPts val="3710"/>
              </a:lnSpc>
            </a:pPr>
            <a:r>
              <a:rPr lang="en-US" sz="2650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Menyusun hasil audit berdasarkan kondisi, kriteria, penyebab, dan akibat.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818218" y="8855123"/>
            <a:ext cx="1773372" cy="909675"/>
            <a:chOff x="0" y="0"/>
            <a:chExt cx="467061" cy="23958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67061" cy="239585"/>
            </a:xfrm>
            <a:custGeom>
              <a:avLst/>
              <a:gdLst/>
              <a:ahLst/>
              <a:cxnLst/>
              <a:rect l="l" t="t" r="r" b="b"/>
              <a:pathLst>
                <a:path w="467061" h="239585">
                  <a:moveTo>
                    <a:pt x="0" y="0"/>
                  </a:moveTo>
                  <a:lnTo>
                    <a:pt x="467061" y="0"/>
                  </a:lnTo>
                  <a:lnTo>
                    <a:pt x="467061" y="239585"/>
                  </a:lnTo>
                  <a:lnTo>
                    <a:pt x="0" y="239585"/>
                  </a:lnTo>
                  <a:close/>
                </a:path>
              </a:pathLst>
            </a:custGeom>
            <a:solidFill>
              <a:srgbClr val="F8D682"/>
            </a:solidFill>
            <a:ln w="1905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467061" cy="277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548057" y="8646385"/>
            <a:ext cx="95245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2A2A2A"/>
                </a:solidFill>
                <a:latin typeface="Bebas Neue"/>
                <a:ea typeface="Bebas Neue"/>
                <a:cs typeface="Bebas Neue"/>
                <a:sym typeface="Bebas Neue"/>
              </a:rPr>
              <a:t>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037726" y="8428132"/>
            <a:ext cx="6106274" cy="2323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0"/>
              </a:lnSpc>
            </a:pPr>
            <a:r>
              <a:rPr lang="en-US" sz="2650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Tindak Lanjut </a:t>
            </a:r>
          </a:p>
          <a:p>
            <a:pPr algn="l">
              <a:lnSpc>
                <a:spcPts val="3710"/>
              </a:lnSpc>
            </a:pPr>
            <a:r>
              <a:rPr lang="en-US" sz="2650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Mengecek apakah rekomendasi dari auditor sudah dijalankan atau belum.</a:t>
            </a:r>
          </a:p>
          <a:p>
            <a:pPr algn="l">
              <a:lnSpc>
                <a:spcPts val="3710"/>
              </a:lnSpc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82860" y="-371285"/>
            <a:ext cx="12261833" cy="12266070"/>
            <a:chOff x="0" y="0"/>
            <a:chExt cx="16349111" cy="1635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38686" y="-371285"/>
            <a:ext cx="12261833" cy="12266070"/>
            <a:chOff x="0" y="0"/>
            <a:chExt cx="16349111" cy="163547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200096" y="6256176"/>
            <a:ext cx="6059204" cy="3620374"/>
          </a:xfrm>
          <a:custGeom>
            <a:avLst/>
            <a:gdLst/>
            <a:ahLst/>
            <a:cxnLst/>
            <a:rect l="l" t="t" r="r" b="b"/>
            <a:pathLst>
              <a:path w="6059204" h="3620374">
                <a:moveTo>
                  <a:pt x="0" y="0"/>
                </a:moveTo>
                <a:lnTo>
                  <a:pt x="6059204" y="0"/>
                </a:lnTo>
                <a:lnTo>
                  <a:pt x="6059204" y="3620374"/>
                </a:lnTo>
                <a:lnTo>
                  <a:pt x="0" y="362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286983" y="1246739"/>
            <a:ext cx="9085623" cy="1689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1"/>
              </a:lnSpc>
            </a:pPr>
            <a:r>
              <a:rPr lang="en-US" sz="3237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AUDIT KEPATUHAN</a:t>
            </a:r>
          </a:p>
          <a:p>
            <a:pPr algn="l">
              <a:lnSpc>
                <a:spcPts val="4531"/>
              </a:lnSpc>
            </a:pPr>
            <a:r>
              <a:rPr lang="en-US" sz="3237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(Menjaga Integritas dan Ketaatan Organisasi)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6983" y="3636010"/>
            <a:ext cx="10538806" cy="295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”audit kepatuhan ini dilakukan untuk memastikan bahwa setiap kegiatan dalam organisasi sudah sesuai dengan aturan, kebijakan, dan standar yang berlaku.</a:t>
            </a: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Jadi audit ini tidak hanya mencari kesalahan, tapi juga untuk menjaga integritas dan kepercayaan publik terhadap organisasi.”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5718457" y="1681653"/>
            <a:ext cx="2009749" cy="741881"/>
            <a:chOff x="0" y="0"/>
            <a:chExt cx="529317" cy="1953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29317" cy="195393"/>
            </a:xfrm>
            <a:custGeom>
              <a:avLst/>
              <a:gdLst/>
              <a:ahLst/>
              <a:cxnLst/>
              <a:rect l="l" t="t" r="r" b="b"/>
              <a:pathLst>
                <a:path w="529317" h="195393">
                  <a:moveTo>
                    <a:pt x="97696" y="0"/>
                  </a:moveTo>
                  <a:lnTo>
                    <a:pt x="431620" y="0"/>
                  </a:lnTo>
                  <a:cubicBezTo>
                    <a:pt x="485577" y="0"/>
                    <a:pt x="529317" y="43740"/>
                    <a:pt x="529317" y="97696"/>
                  </a:cubicBezTo>
                  <a:lnTo>
                    <a:pt x="529317" y="97696"/>
                  </a:lnTo>
                  <a:cubicBezTo>
                    <a:pt x="529317" y="151652"/>
                    <a:pt x="485577" y="195393"/>
                    <a:pt x="431620" y="195393"/>
                  </a:cubicBezTo>
                  <a:lnTo>
                    <a:pt x="97696" y="195393"/>
                  </a:lnTo>
                  <a:cubicBezTo>
                    <a:pt x="43740" y="195393"/>
                    <a:pt x="0" y="151652"/>
                    <a:pt x="0" y="97696"/>
                  </a:cubicBezTo>
                  <a:lnTo>
                    <a:pt x="0" y="97696"/>
                  </a:lnTo>
                  <a:cubicBezTo>
                    <a:pt x="0" y="43740"/>
                    <a:pt x="43740" y="0"/>
                    <a:pt x="97696" y="0"/>
                  </a:cubicBezTo>
                  <a:close/>
                </a:path>
              </a:pathLst>
            </a:custGeom>
            <a:solidFill>
              <a:srgbClr val="F8D682"/>
            </a:solidFill>
            <a:ln w="19050" cap="rnd">
              <a:solidFill>
                <a:srgbClr val="2A2A2A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529317" cy="252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91717" y="8751802"/>
            <a:ext cx="6697898" cy="1012995"/>
            <a:chOff x="0" y="0"/>
            <a:chExt cx="1764056" cy="26679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64056" cy="266797"/>
            </a:xfrm>
            <a:custGeom>
              <a:avLst/>
              <a:gdLst/>
              <a:ahLst/>
              <a:cxnLst/>
              <a:rect l="l" t="t" r="r" b="b"/>
              <a:pathLst>
                <a:path w="1764056" h="266797">
                  <a:moveTo>
                    <a:pt x="58950" y="0"/>
                  </a:moveTo>
                  <a:lnTo>
                    <a:pt x="1705106" y="0"/>
                  </a:lnTo>
                  <a:cubicBezTo>
                    <a:pt x="1720740" y="0"/>
                    <a:pt x="1735734" y="6211"/>
                    <a:pt x="1746790" y="17266"/>
                  </a:cubicBezTo>
                  <a:cubicBezTo>
                    <a:pt x="1757845" y="28321"/>
                    <a:pt x="1764056" y="43315"/>
                    <a:pt x="1764056" y="58950"/>
                  </a:cubicBezTo>
                  <a:lnTo>
                    <a:pt x="1764056" y="207848"/>
                  </a:lnTo>
                  <a:cubicBezTo>
                    <a:pt x="1764056" y="240405"/>
                    <a:pt x="1737663" y="266797"/>
                    <a:pt x="1705106" y="266797"/>
                  </a:cubicBezTo>
                  <a:lnTo>
                    <a:pt x="58950" y="266797"/>
                  </a:lnTo>
                  <a:cubicBezTo>
                    <a:pt x="26393" y="266797"/>
                    <a:pt x="0" y="240405"/>
                    <a:pt x="0" y="207848"/>
                  </a:cubicBezTo>
                  <a:lnTo>
                    <a:pt x="0" y="58950"/>
                  </a:lnTo>
                  <a:cubicBezTo>
                    <a:pt x="0" y="26393"/>
                    <a:pt x="26393" y="0"/>
                    <a:pt x="58950" y="0"/>
                  </a:cubicBezTo>
                  <a:close/>
                </a:path>
              </a:pathLst>
            </a:custGeom>
            <a:solidFill>
              <a:srgbClr val="F8D682"/>
            </a:solidFill>
            <a:ln w="19050" cap="rnd">
              <a:solidFill>
                <a:srgbClr val="2A2A2A"/>
              </a:solidFill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1764056" cy="323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sp>
        <p:nvSpPr>
          <p:cNvPr id="24" name="AutoShape 24"/>
          <p:cNvSpPr/>
          <p:nvPr/>
        </p:nvSpPr>
        <p:spPr>
          <a:xfrm>
            <a:off x="16258035" y="2052594"/>
            <a:ext cx="878412" cy="0"/>
          </a:xfrm>
          <a:prstGeom prst="line">
            <a:avLst/>
          </a:prstGeom>
          <a:ln w="57150" cap="flat">
            <a:solidFill>
              <a:srgbClr val="2A2A2A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82860" y="-371285"/>
            <a:ext cx="12261833" cy="12266070"/>
            <a:chOff x="0" y="0"/>
            <a:chExt cx="16349111" cy="1635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38686" y="-371285"/>
            <a:ext cx="12261833" cy="12266070"/>
            <a:chOff x="0" y="0"/>
            <a:chExt cx="16349111" cy="163547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0" y="153141"/>
            <a:ext cx="18288000" cy="10133859"/>
            <a:chOff x="0" y="0"/>
            <a:chExt cx="4816593" cy="2669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669000"/>
            </a:xfrm>
            <a:custGeom>
              <a:avLst/>
              <a:gdLst/>
              <a:ahLst/>
              <a:cxnLst/>
              <a:rect l="l" t="t" r="r" b="b"/>
              <a:pathLst>
                <a:path w="4816592" h="2669000">
                  <a:moveTo>
                    <a:pt x="0" y="0"/>
                  </a:moveTo>
                  <a:lnTo>
                    <a:pt x="4816592" y="0"/>
                  </a:lnTo>
                  <a:lnTo>
                    <a:pt x="4816592" y="2669000"/>
                  </a:lnTo>
                  <a:lnTo>
                    <a:pt x="0" y="266900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816593" cy="270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684326" y="565164"/>
            <a:ext cx="8408399" cy="869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1"/>
              </a:lnSpc>
            </a:pPr>
            <a:r>
              <a:rPr lang="en-US" sz="25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STUDI KASUS:  AUDIT KEPATUHAN DI BANK SYARIAH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2032" y="1446624"/>
            <a:ext cx="17783935" cy="8537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6"/>
              </a:lnSpc>
            </a:pPr>
            <a:endParaRPr/>
          </a:p>
          <a:p>
            <a:pPr algn="l">
              <a:lnSpc>
                <a:spcPts val="2956"/>
              </a:lnSpc>
            </a:pPr>
            <a:r>
              <a:rPr lang="en-US" sz="2112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“PENELITIAN INI MEMBAHAS BAGAIMANA PENERAPAN GOOD CORPORATE GOVERNANCE (GCG) DAN PENGAWASAN DEWAN PENGAWAS SYARIAH (DPS) DAPAT MEMINIMALKAN RISIKO KETIDAKPATUHAN TERHADAP PRINSIP SYARIAH DI BANK SYARIAH INDONESIA.</a:t>
            </a:r>
          </a:p>
          <a:p>
            <a:pPr algn="l">
              <a:lnSpc>
                <a:spcPts val="2956"/>
              </a:lnSpc>
            </a:pPr>
            <a:r>
              <a:rPr lang="en-US" sz="2112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AUDIT KEPATUHAN DILAKUKAN UNTUK MENILAI SEJAUH MANA BANK TELAH MELAKSANAKAN KEGIATAN USAHA SESUAI DENGAN PRINSIP SYARIAH DAN REGULASI DARI OTORITAS JASA KEUANGAN (OJK) SERTA DEWAN SYARIAH NASIONAL (DSN-MUI).” </a:t>
            </a:r>
          </a:p>
          <a:p>
            <a:pPr algn="l">
              <a:lnSpc>
                <a:spcPts val="2956"/>
              </a:lnSpc>
            </a:pPr>
            <a:endParaRPr/>
          </a:p>
          <a:p>
            <a:pPr algn="l">
              <a:lnSpc>
                <a:spcPts val="2956"/>
              </a:lnSpc>
            </a:pPr>
            <a:r>
              <a:rPr lang="en-US" sz="2112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PENELITIAN MENEMUKAN BAHWA MASIH TERDAPAT RISIKO KETIDAKPATUHAN SYARIAH (SHARIAH NON-COMPLIANCE RISK) DI BEBERAPA BANK SYARIAH, TERUTAMA PADA:</a:t>
            </a:r>
          </a:p>
          <a:p>
            <a:pPr marL="456008" lvl="1" indent="-228004" algn="l">
              <a:lnSpc>
                <a:spcPts val="2956"/>
              </a:lnSpc>
              <a:buFont typeface="Arial"/>
              <a:buChar char="•"/>
            </a:pPr>
            <a:r>
              <a:rPr lang="en-US" sz="2112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PRODUK PEMBIAYAAN YANG TIDAK SEPENUHNYA SESUAI AKAD SYARIAH.</a:t>
            </a:r>
          </a:p>
          <a:p>
            <a:pPr marL="456008" lvl="1" indent="-228004" algn="l">
              <a:lnSpc>
                <a:spcPts val="2956"/>
              </a:lnSpc>
              <a:buFont typeface="Arial"/>
              <a:buChar char="•"/>
            </a:pPr>
            <a:r>
              <a:rPr lang="en-US" sz="2112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PENERAPAN AKAD MURABAHAH DAN IJARAH YANG BELUM SESUAI FATWA DSN-MUI.</a:t>
            </a:r>
          </a:p>
          <a:p>
            <a:pPr marL="456008" lvl="1" indent="-228004" algn="l">
              <a:lnSpc>
                <a:spcPts val="2956"/>
              </a:lnSpc>
              <a:buFont typeface="Arial"/>
              <a:buChar char="•"/>
            </a:pPr>
            <a:r>
              <a:rPr lang="en-US" sz="2112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KOORDINASI YANG KURANG EFEKTIF ANTARA MANAJEMEN BANK DAN DPS DALAM PROSES REVIEW PRODUK BARU.</a:t>
            </a:r>
          </a:p>
          <a:p>
            <a:pPr algn="l">
              <a:lnSpc>
                <a:spcPts val="2956"/>
              </a:lnSpc>
            </a:pPr>
            <a:endParaRPr/>
          </a:p>
          <a:p>
            <a:pPr algn="l">
              <a:lnSpc>
                <a:spcPts val="2956"/>
              </a:lnSpc>
            </a:pPr>
            <a:r>
              <a:rPr lang="en-US" sz="2112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PENYEBAB : </a:t>
            </a:r>
          </a:p>
          <a:p>
            <a:pPr marL="456008" lvl="1" indent="-228004" algn="l">
              <a:lnSpc>
                <a:spcPts val="2956"/>
              </a:lnSpc>
              <a:buFont typeface="Arial"/>
              <a:buChar char="•"/>
            </a:pPr>
            <a:r>
              <a:rPr lang="en-US" sz="2112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KURANGNYA PEMAHAMAN MANAJEMEN DAN PEGAWAI TERHADAP PRINSIP SYARIAH DAN REGULASI DSN-MUI.</a:t>
            </a:r>
          </a:p>
          <a:p>
            <a:pPr marL="456008" lvl="1" indent="-228004" algn="l">
              <a:lnSpc>
                <a:spcPts val="2956"/>
              </a:lnSpc>
              <a:buFont typeface="Arial"/>
              <a:buChar char="•"/>
            </a:pPr>
            <a:r>
              <a:rPr lang="en-US" sz="2112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LEMAHNYA FUNGSI PENGAWASAN INTERNAL, TERUTAMA DALAM TAHAP PERSETUJUAN PRODUK BARU.</a:t>
            </a:r>
          </a:p>
          <a:p>
            <a:pPr marL="456008" lvl="1" indent="-228004" algn="l">
              <a:lnSpc>
                <a:spcPts val="2956"/>
              </a:lnSpc>
              <a:buFont typeface="Arial"/>
              <a:buChar char="•"/>
            </a:pPr>
            <a:r>
              <a:rPr lang="en-US" sz="2112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DEWAN PENGAWAS SYARIAH (DPS) BELUM TERLIBAT SECARA AKTIF DALAM PENGAWASAN OPERASIONAL SEHARI-HARI.</a:t>
            </a:r>
          </a:p>
          <a:p>
            <a:pPr marL="456008" lvl="1" indent="-228004" algn="l">
              <a:lnSpc>
                <a:spcPts val="2956"/>
              </a:lnSpc>
              <a:buFont typeface="Arial"/>
              <a:buChar char="•"/>
            </a:pPr>
            <a:r>
              <a:rPr lang="en-US" sz="2112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KETERBATASAN SISTEM AUDIT SYARIAH INTERNAL, SEHINGGA PELAPORAN PELANGGARAN TIDAK SELALU CEPAT DIIDENTIFIKASI.</a:t>
            </a:r>
          </a:p>
          <a:p>
            <a:pPr algn="l">
              <a:lnSpc>
                <a:spcPts val="2956"/>
              </a:lnSpc>
            </a:pPr>
            <a:endParaRPr/>
          </a:p>
          <a:p>
            <a:pPr algn="l">
              <a:lnSpc>
                <a:spcPts val="2956"/>
              </a:lnSpc>
            </a:pPr>
            <a:endParaRPr/>
          </a:p>
          <a:p>
            <a:pPr algn="l">
              <a:lnSpc>
                <a:spcPts val="2956"/>
              </a:lnSpc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82860" y="-371285"/>
            <a:ext cx="12261833" cy="12266070"/>
            <a:chOff x="0" y="0"/>
            <a:chExt cx="16349111" cy="1635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38686" y="-371285"/>
            <a:ext cx="12261833" cy="12266070"/>
            <a:chOff x="0" y="0"/>
            <a:chExt cx="16349111" cy="163547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18288000" cy="11376631"/>
            <a:chOff x="0" y="0"/>
            <a:chExt cx="4816593" cy="29963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996314"/>
            </a:xfrm>
            <a:custGeom>
              <a:avLst/>
              <a:gdLst/>
              <a:ahLst/>
              <a:cxnLst/>
              <a:rect l="l" t="t" r="r" b="b"/>
              <a:pathLst>
                <a:path w="4816592" h="2996314">
                  <a:moveTo>
                    <a:pt x="0" y="0"/>
                  </a:moveTo>
                  <a:lnTo>
                    <a:pt x="4816592" y="0"/>
                  </a:lnTo>
                  <a:lnTo>
                    <a:pt x="4816592" y="2996314"/>
                  </a:lnTo>
                  <a:lnTo>
                    <a:pt x="0" y="299631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816593" cy="3034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70383" y="221406"/>
            <a:ext cx="17762076" cy="9150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6"/>
              </a:lnSpc>
            </a:pPr>
            <a:endParaRPr/>
          </a:p>
          <a:p>
            <a:pPr algn="l">
              <a:lnSpc>
                <a:spcPts val="2776"/>
              </a:lnSpc>
            </a:pPr>
            <a:r>
              <a:rPr lang="en-US" sz="1983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AKIBAT </a:t>
            </a:r>
          </a:p>
          <a:p>
            <a:pPr marL="428209" lvl="1" indent="-214105" algn="l">
              <a:lnSpc>
                <a:spcPts val="2776"/>
              </a:lnSpc>
              <a:buFont typeface="Arial"/>
              <a:buChar char="•"/>
            </a:pPr>
            <a:r>
              <a:rPr lang="en-US" sz="1983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TIMBUL RISIKO REPUTASI KARENA MASYARAKAT MERAGUKAN KEHALALAN PRODUK BANK.</a:t>
            </a:r>
          </a:p>
          <a:p>
            <a:pPr marL="428209" lvl="1" indent="-214105" algn="l">
              <a:lnSpc>
                <a:spcPts val="2776"/>
              </a:lnSpc>
              <a:buFont typeface="Arial"/>
              <a:buChar char="•"/>
            </a:pPr>
            <a:r>
              <a:rPr lang="en-US" sz="1983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POTENSI SANKSI DARI OJK ATAU DSN-MUI JIKA DITEMUKAN PELANGGARAN PRINSIP SYARIAH.</a:t>
            </a:r>
          </a:p>
          <a:p>
            <a:pPr marL="428209" lvl="1" indent="-214105" algn="l">
              <a:lnSpc>
                <a:spcPts val="2776"/>
              </a:lnSpc>
              <a:buFont typeface="Arial"/>
              <a:buChar char="•"/>
            </a:pPr>
            <a:r>
              <a:rPr lang="en-US" sz="1983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MENURUNNYA KEPERCAYAAN NASABAH, TERUTAMA DARI SEGMEN MASYARAKAT YANG SANGAT MEMPERHATIKAN KEABSAHAN SYARIAH.</a:t>
            </a:r>
          </a:p>
          <a:p>
            <a:pPr marL="428209" lvl="1" indent="-214105" algn="l">
              <a:lnSpc>
                <a:spcPts val="2776"/>
              </a:lnSpc>
              <a:buFont typeface="Arial"/>
              <a:buChar char="•"/>
            </a:pPr>
            <a:r>
              <a:rPr lang="en-US" sz="1983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RISIKO KERUGIAN FINANSIAL KARENA PRODUK ATAU AKAD YANG TIDAK SESUAI DAPAT DIBATALKAN SECARA HUKUM SYARIAH.</a:t>
            </a:r>
          </a:p>
          <a:p>
            <a:pPr algn="l">
              <a:lnSpc>
                <a:spcPts val="2776"/>
              </a:lnSpc>
            </a:pPr>
            <a:endParaRPr/>
          </a:p>
          <a:p>
            <a:pPr algn="l">
              <a:lnSpc>
                <a:spcPts val="2776"/>
              </a:lnSpc>
            </a:pPr>
            <a:r>
              <a:rPr lang="en-US" sz="1983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REKOMENDASI</a:t>
            </a:r>
          </a:p>
          <a:p>
            <a:pPr marL="428209" lvl="1" indent="-214105" algn="l">
              <a:lnSpc>
                <a:spcPts val="2776"/>
              </a:lnSpc>
              <a:buFont typeface="Arial"/>
              <a:buChar char="•"/>
            </a:pPr>
            <a:r>
              <a:rPr lang="en-US" sz="1983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MEMPERKUAT FUNGSI DEWAN PENGAWAS SYARIAH (DPS) AGAR TERLIBAT LANGSUNG DALAM PROSES PENGEMBANGAN PRODUK DAN AUDIT RUTIN.</a:t>
            </a:r>
          </a:p>
          <a:p>
            <a:pPr marL="428209" lvl="1" indent="-214105" algn="l">
              <a:lnSpc>
                <a:spcPts val="2776"/>
              </a:lnSpc>
              <a:buFont typeface="Arial"/>
              <a:buChar char="•"/>
            </a:pPr>
            <a:r>
              <a:rPr lang="en-US" sz="1983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MENINGKATKAN PELATIHAN DAN SERTIFIKASI PEGAWAI TENTANG KEPATUHAN SYARIAH DAN PRINSIP AKAD KEUANGAN ISLAM.</a:t>
            </a:r>
          </a:p>
          <a:p>
            <a:pPr marL="428209" lvl="1" indent="-214105" algn="l">
              <a:lnSpc>
                <a:spcPts val="2776"/>
              </a:lnSpc>
              <a:buFont typeface="Arial"/>
              <a:buChar char="•"/>
            </a:pPr>
            <a:r>
              <a:rPr lang="en-US" sz="1983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MENGEMBANGKAN SISTEM AUDIT SYARIAH INTERNAL BERBASIS TEKNOLOGI UNTUK MEMANTAU AKTIVITAS HARIAN BANK.</a:t>
            </a:r>
          </a:p>
          <a:p>
            <a:pPr marL="428209" lvl="1" indent="-214105" algn="l">
              <a:lnSpc>
                <a:spcPts val="2776"/>
              </a:lnSpc>
              <a:buFont typeface="Arial"/>
              <a:buChar char="•"/>
            </a:pPr>
            <a:r>
              <a:rPr lang="en-US" sz="1983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MENETAPKAN MEKANISME PELAPORAN PELANGGARAN (WHISTLEBLOWING SYSTEM) KHUSUS UNTUK PELANGGARAN SYARIAH.</a:t>
            </a:r>
          </a:p>
          <a:p>
            <a:pPr marL="428209" lvl="1" indent="-214105" algn="l">
              <a:lnSpc>
                <a:spcPts val="2776"/>
              </a:lnSpc>
              <a:buFont typeface="Arial"/>
              <a:buChar char="•"/>
            </a:pPr>
            <a:r>
              <a:rPr lang="en-US" sz="1983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MENINGKATKAN TRANSPARANSI LAPORAN KEPATUHAN AGAR PUBLIK DAPAT MENILAI KONSISTENSI BANK TERHADAP PRINSIP SYARIAH.</a:t>
            </a:r>
          </a:p>
          <a:p>
            <a:pPr algn="l">
              <a:lnSpc>
                <a:spcPts val="2776"/>
              </a:lnSpc>
            </a:pPr>
            <a:endParaRPr/>
          </a:p>
          <a:p>
            <a:pPr algn="l">
              <a:lnSpc>
                <a:spcPts val="2776"/>
              </a:lnSpc>
            </a:pPr>
            <a:r>
              <a:rPr lang="en-US" sz="1983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PENERAPAN AUDIT KEPATUHAN DI BANK SYARIAH INDONESIA SUDAH CUKUP BAIK, TETAPI MASIH PERLU PENGUATAN PADA ASPEK PENGAWASAN INTERNAL DAN KOORDINASI DPS.</a:t>
            </a:r>
          </a:p>
          <a:p>
            <a:pPr algn="l">
              <a:lnSpc>
                <a:spcPts val="2776"/>
              </a:lnSpc>
            </a:pPr>
            <a:r>
              <a:rPr lang="en-US" sz="1983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AUDIT KEPATUHAN YANG EFEKTIF BUKAN HANYA MEMASTIKAN TAAT ATURAN, TAPI JUGA MENJAGA NILAI KEISLAMAN DAN KEPERCAYAAN MASYARAKAT TERHADAP SISTEM PERBANKAN SYARIAH.”</a:t>
            </a:r>
          </a:p>
          <a:p>
            <a:pPr algn="l">
              <a:lnSpc>
                <a:spcPts val="2776"/>
              </a:lnSpc>
            </a:pPr>
            <a:endParaRPr/>
          </a:p>
          <a:p>
            <a:pPr algn="l">
              <a:lnSpc>
                <a:spcPts val="2776"/>
              </a:lnSpc>
            </a:pPr>
            <a:endParaRPr/>
          </a:p>
          <a:p>
            <a:pPr algn="l">
              <a:lnSpc>
                <a:spcPts val="2776"/>
              </a:lnSpc>
            </a:pPr>
            <a:r>
              <a:rPr lang="en-US" sz="1983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HASIL PENELITIAN : </a:t>
            </a:r>
            <a:r>
              <a:rPr lang="en-US" sz="1983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HTTPS://JOURNAL.SEBI.AC.ID/INDEX.PHP/JAKI/ARTICLE/VIEW/370</a:t>
            </a:r>
          </a:p>
          <a:p>
            <a:pPr algn="l">
              <a:lnSpc>
                <a:spcPts val="2776"/>
              </a:lnSpc>
            </a:pPr>
            <a:r>
              <a:rPr lang="en-US" sz="1983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</a:t>
            </a:r>
            <a:r>
              <a:rPr lang="en-US" sz="1983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AMDANI &amp; KAMAL (2023)</a:t>
            </a:r>
          </a:p>
          <a:p>
            <a:pPr algn="l">
              <a:lnSpc>
                <a:spcPts val="2776"/>
              </a:lnSpc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82860" y="-371285"/>
            <a:ext cx="12261833" cy="12266070"/>
            <a:chOff x="0" y="0"/>
            <a:chExt cx="16349111" cy="1635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38686" y="-371285"/>
            <a:ext cx="12261833" cy="12266070"/>
            <a:chOff x="0" y="0"/>
            <a:chExt cx="16349111" cy="163547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157606" y="0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5"/>
                  </a:lnTo>
                  <a:lnTo>
                    <a:pt x="0" y="81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57606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8163256"/>
              <a:ext cx="8191505" cy="8191505"/>
            </a:xfrm>
            <a:custGeom>
              <a:avLst/>
              <a:gdLst/>
              <a:ahLst/>
              <a:cxnLst/>
              <a:rect l="l" t="t" r="r" b="b"/>
              <a:pathLst>
                <a:path w="8191505" h="8191505">
                  <a:moveTo>
                    <a:pt x="0" y="0"/>
                  </a:moveTo>
                  <a:lnTo>
                    <a:pt x="8191505" y="0"/>
                  </a:lnTo>
                  <a:lnTo>
                    <a:pt x="8191505" y="8191504"/>
                  </a:lnTo>
                  <a:lnTo>
                    <a:pt x="0" y="81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591717" y="384233"/>
            <a:ext cx="14578157" cy="9902767"/>
            <a:chOff x="0" y="0"/>
            <a:chExt cx="3839515" cy="26081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39514" cy="2608136"/>
            </a:xfrm>
            <a:custGeom>
              <a:avLst/>
              <a:gdLst/>
              <a:ahLst/>
              <a:cxnLst/>
              <a:rect l="l" t="t" r="r" b="b"/>
              <a:pathLst>
                <a:path w="3839514" h="2608136">
                  <a:moveTo>
                    <a:pt x="0" y="0"/>
                  </a:moveTo>
                  <a:lnTo>
                    <a:pt x="3839514" y="0"/>
                  </a:lnTo>
                  <a:lnTo>
                    <a:pt x="3839514" y="2608136"/>
                  </a:lnTo>
                  <a:lnTo>
                    <a:pt x="0" y="260813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A2A2A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839515" cy="2646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4928903" y="0"/>
            <a:ext cx="4415088" cy="2638015"/>
          </a:xfrm>
          <a:custGeom>
            <a:avLst/>
            <a:gdLst/>
            <a:ahLst/>
            <a:cxnLst/>
            <a:rect l="l" t="t" r="r" b="b"/>
            <a:pathLst>
              <a:path w="4415088" h="2638015">
                <a:moveTo>
                  <a:pt x="0" y="0"/>
                </a:moveTo>
                <a:lnTo>
                  <a:pt x="4415088" y="0"/>
                </a:lnTo>
                <a:lnTo>
                  <a:pt x="4415088" y="2638015"/>
                </a:lnTo>
                <a:lnTo>
                  <a:pt x="0" y="2638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56757" y="2834651"/>
            <a:ext cx="13244433" cy="3374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3170" lvl="1" indent="-291585" algn="l">
              <a:lnSpc>
                <a:spcPts val="3781"/>
              </a:lnSpc>
              <a:buFont typeface="Arial"/>
              <a:buChar char="•"/>
            </a:pPr>
            <a:r>
              <a:rPr lang="en-US" sz="27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KESESUAIAN SELURUH PRODUK DAN AKAD DENGAN FATWA DSN-MUI.</a:t>
            </a:r>
          </a:p>
          <a:p>
            <a:pPr marL="583170" lvl="1" indent="-291585" algn="l">
              <a:lnSpc>
                <a:spcPts val="3781"/>
              </a:lnSpc>
              <a:buFont typeface="Arial"/>
              <a:buChar char="•"/>
            </a:pPr>
            <a:r>
              <a:rPr lang="en-US" sz="27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Penerapan prinsip Good Corporate Governance (POJK No. 8/POJK.03/2019).</a:t>
            </a:r>
          </a:p>
          <a:p>
            <a:pPr marL="583170" lvl="1" indent="-291585" algn="l">
              <a:lnSpc>
                <a:spcPts val="3781"/>
              </a:lnSpc>
              <a:buFont typeface="Arial"/>
              <a:buChar char="•"/>
            </a:pPr>
            <a:r>
              <a:rPr lang="en-US" sz="27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Peran aktif dan independensi Dewan Pengawas Syariah (DPS).</a:t>
            </a:r>
          </a:p>
          <a:p>
            <a:pPr marL="583170" lvl="1" indent="-291585" algn="l">
              <a:lnSpc>
                <a:spcPts val="3781"/>
              </a:lnSpc>
              <a:buFont typeface="Arial"/>
              <a:buChar char="•"/>
            </a:pPr>
            <a:r>
              <a:rPr lang="en-US" sz="2701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Efektivitas pengawasan oleh unit audit internal dan kepatuhan syariah.</a:t>
            </a:r>
          </a:p>
          <a:p>
            <a:pPr algn="l">
              <a:lnSpc>
                <a:spcPts val="4341"/>
              </a:lnSpc>
            </a:pPr>
            <a:endParaRPr/>
          </a:p>
        </p:txBody>
      </p:sp>
      <p:grpSp>
        <p:nvGrpSpPr>
          <p:cNvPr id="17" name="Group 17"/>
          <p:cNvGrpSpPr/>
          <p:nvPr/>
        </p:nvGrpSpPr>
        <p:grpSpPr>
          <a:xfrm>
            <a:off x="16278251" y="7998626"/>
            <a:ext cx="2009749" cy="741881"/>
            <a:chOff x="0" y="0"/>
            <a:chExt cx="529317" cy="1953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29317" cy="195393"/>
            </a:xfrm>
            <a:custGeom>
              <a:avLst/>
              <a:gdLst/>
              <a:ahLst/>
              <a:cxnLst/>
              <a:rect l="l" t="t" r="r" b="b"/>
              <a:pathLst>
                <a:path w="529317" h="195393">
                  <a:moveTo>
                    <a:pt x="97696" y="0"/>
                  </a:moveTo>
                  <a:lnTo>
                    <a:pt x="431620" y="0"/>
                  </a:lnTo>
                  <a:cubicBezTo>
                    <a:pt x="485577" y="0"/>
                    <a:pt x="529317" y="43740"/>
                    <a:pt x="529317" y="97696"/>
                  </a:cubicBezTo>
                  <a:lnTo>
                    <a:pt x="529317" y="97696"/>
                  </a:lnTo>
                  <a:cubicBezTo>
                    <a:pt x="529317" y="151652"/>
                    <a:pt x="485577" y="195393"/>
                    <a:pt x="431620" y="195393"/>
                  </a:cubicBezTo>
                  <a:lnTo>
                    <a:pt x="97696" y="195393"/>
                  </a:lnTo>
                  <a:cubicBezTo>
                    <a:pt x="43740" y="195393"/>
                    <a:pt x="0" y="151652"/>
                    <a:pt x="0" y="97696"/>
                  </a:cubicBezTo>
                  <a:lnTo>
                    <a:pt x="0" y="97696"/>
                  </a:lnTo>
                  <a:cubicBezTo>
                    <a:pt x="0" y="43740"/>
                    <a:pt x="43740" y="0"/>
                    <a:pt x="97696" y="0"/>
                  </a:cubicBezTo>
                  <a:close/>
                </a:path>
              </a:pathLst>
            </a:custGeom>
            <a:solidFill>
              <a:srgbClr val="F8D682"/>
            </a:solidFill>
            <a:ln w="19050" cap="rnd">
              <a:solidFill>
                <a:srgbClr val="2A2A2A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529317" cy="252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16697241" y="8369566"/>
            <a:ext cx="878412" cy="0"/>
          </a:xfrm>
          <a:prstGeom prst="line">
            <a:avLst/>
          </a:prstGeom>
          <a:ln w="57150" cap="flat">
            <a:solidFill>
              <a:srgbClr val="2A2A2A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1" name="TextBox 21"/>
          <p:cNvSpPr txBox="1"/>
          <p:nvPr/>
        </p:nvSpPr>
        <p:spPr>
          <a:xfrm>
            <a:off x="1618484" y="820273"/>
            <a:ext cx="7525516" cy="1435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98"/>
              </a:lnSpc>
            </a:pPr>
            <a:r>
              <a:rPr lang="en-US" sz="4749">
                <a:solidFill>
                  <a:srgbClr val="2A2A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KRITERIA AUDIT KEPATUHAN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1727</Words>
  <Application>Microsoft Office PowerPoint</Application>
  <PresentationFormat>Custom</PresentationFormat>
  <Paragraphs>193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League Spartan</vt:lpstr>
      <vt:lpstr>Bebas Neue</vt:lpstr>
      <vt:lpstr>Montserrat Semi-Bold</vt:lpstr>
      <vt:lpstr>Montserrat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Putih Kuning Simpel Minimalis Laporan Keuangan Presentasi</dc:title>
  <cp:lastModifiedBy>user</cp:lastModifiedBy>
  <cp:revision>1</cp:revision>
  <dcterms:created xsi:type="dcterms:W3CDTF">2006-08-16T00:00:00Z</dcterms:created>
  <dcterms:modified xsi:type="dcterms:W3CDTF">2025-11-26T05:21:27Z</dcterms:modified>
  <dc:identifier>DAG4Q2qFD7U</dc:identifier>
</cp:coreProperties>
</file>