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4" r:id="rId2"/>
    <p:sldMasterId id="2147483676" r:id="rId3"/>
    <p:sldMasterId id="2147483688" r:id="rId4"/>
    <p:sldMasterId id="2147483704" r:id="rId5"/>
  </p:sldMasterIdLst>
  <p:notesMasterIdLst>
    <p:notesMasterId r:id="rId25"/>
  </p:notesMasterIdLst>
  <p:sldIdLst>
    <p:sldId id="316" r:id="rId6"/>
    <p:sldId id="284" r:id="rId7"/>
    <p:sldId id="283" r:id="rId8"/>
    <p:sldId id="259" r:id="rId9"/>
    <p:sldId id="261" r:id="rId10"/>
    <p:sldId id="262" r:id="rId11"/>
    <p:sldId id="264" r:id="rId12"/>
    <p:sldId id="263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4" r:id="rId23"/>
    <p:sldId id="462" r:id="rId2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FF00"/>
    <a:srgbClr val="CCECFF"/>
    <a:srgbClr val="66FF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5675"/>
  </p:normalViewPr>
  <p:slideViewPr>
    <p:cSldViewPr showGuides="1">
      <p:cViewPr varScale="1">
        <p:scale>
          <a:sx n="117" d="100"/>
          <a:sy n="117" d="100"/>
        </p:scale>
        <p:origin x="147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46E6A9-D971-4DE6-ACBB-A380892A442D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id-ID" altLang="en-US" sz="1200" dirty="0">
                <a:latin typeface="Calibri" panose="020F0502020204030204" pitchFamily="34" charset="0"/>
              </a:rPr>
              <a:pPr lvl="0" algn="r" eaLnBrk="1" hangingPunct="1">
                <a:buNone/>
              </a:pPr>
              <a:t>‹#›</a:t>
            </a:fld>
            <a:endParaRPr lang="id-ID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12/24/2025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12/24/2025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12/24/2025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12/24/2025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25895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93135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21730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2321899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34821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34896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01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535859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889594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227276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352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9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slow">
    <p:split orient="vert"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24/12/2025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</p:sldLayoutIdLst>
  <p:transition spd="slow">
    <p:split orient="vert"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80B8A-E2BF-4F59-B73C-847952E11FC8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5AA42-D695-424A-9E03-DDB61588266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616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Box 1"/>
          <p:cNvSpPr txBox="1">
            <a:spLocks noChangeArrowheads="1"/>
          </p:cNvSpPr>
          <p:nvPr/>
        </p:nvSpPr>
        <p:spPr bwMode="auto">
          <a:xfrm>
            <a:off x="1252538" y="1676400"/>
            <a:ext cx="6943725" cy="6778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Segoe UI" panose="020B0502040204020203" pitchFamily="34" charset="0"/>
              </a:rPr>
              <a:t>ANALISA LAPORAN KEUANGAN BERBASIS DIGITAL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Program S1 </a:t>
            </a:r>
            <a:r>
              <a:rPr kumimoji="0" lang="en-US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Akuntansi</a:t>
            </a: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 - FEB</a:t>
            </a:r>
          </a:p>
        </p:txBody>
      </p:sp>
      <p:sp>
        <p:nvSpPr>
          <p:cNvPr id="5" name="Rectangle 4"/>
          <p:cNvSpPr/>
          <p:nvPr/>
        </p:nvSpPr>
        <p:spPr>
          <a:xfrm>
            <a:off x="7086600" y="6324600"/>
            <a:ext cx="1666546" cy="27699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Yusnindar</a:t>
            </a:r>
            <a:r>
              <a:rPr kumimoji="0" lang="en-US" sz="1200" b="1" i="0" u="none" strike="noStrike" kern="1200" cap="none" spc="0" normalizeH="0" baseline="0" noProof="0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SE.,</a:t>
            </a: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M.Ak</a:t>
            </a:r>
            <a:endParaRPr kumimoji="0" lang="en-US" sz="1200" b="1" i="0" u="none" strike="noStrike" kern="1200" cap="none" spc="0" normalizeH="0" baseline="0" noProof="0" dirty="0">
              <a:ln w="10160">
                <a:solidFill>
                  <a:srgbClr val="00B0F0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Rectangle 3"/>
          <p:cNvSpPr txBox="1"/>
          <p:nvPr/>
        </p:nvSpPr>
        <p:spPr>
          <a:xfrm>
            <a:off x="683568" y="2895600"/>
            <a:ext cx="7772400" cy="32004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ctr">
              <a:lnSpc>
                <a:spcPts val="4090"/>
              </a:lnSpc>
            </a:pPr>
            <a:r>
              <a:rPr lang="id-ID" sz="3600" b="1" dirty="0">
                <a:solidFill>
                  <a:srgbClr val="002060"/>
                </a:solidFill>
              </a:rPr>
              <a:t>LAPORAN 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id-ID" sz="3600" b="1" dirty="0">
                <a:solidFill>
                  <a:srgbClr val="002060"/>
                </a:solidFill>
              </a:rPr>
              <a:t>ARUS KAS</a:t>
            </a:r>
            <a:r>
              <a:rPr lang="en-US" sz="3600" b="1" dirty="0">
                <a:solidFill>
                  <a:srgbClr val="002060"/>
                </a:solidFill>
              </a:rPr>
              <a:t> PENDANAAN</a:t>
            </a:r>
            <a:endParaRPr lang="en-US" sz="3600" b="1" dirty="0">
              <a:solidFill>
                <a:srgbClr val="002060"/>
              </a:solidFill>
              <a:latin typeface="Arial Black" panose="020B0A04020102020204" charset="0"/>
              <a:ea typeface="Unique"/>
              <a:cs typeface="Arial Black" panose="020B0A04020102020204" charset="0"/>
              <a:sym typeface="Unique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ELEMEN PROSES PENSIUN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pPr>
              <a:buNone/>
            </a:pPr>
            <a:r>
              <a:rPr lang="id-ID" dirty="0"/>
              <a:t>                 Kontribusi                  Manfaat</a:t>
            </a:r>
          </a:p>
          <a:p>
            <a:endParaRPr lang="id-ID" dirty="0"/>
          </a:p>
          <a:p>
            <a:endParaRPr lang="id-ID" dirty="0"/>
          </a:p>
          <a:p>
            <a:pPr>
              <a:buNone/>
            </a:pPr>
            <a:r>
              <a:rPr lang="id-ID" dirty="0"/>
              <a:t>                   Investasi &amp; hasil Investasi</a:t>
            </a:r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539552" y="2132856"/>
            <a:ext cx="1872208" cy="10801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PEMBERI KERJA</a:t>
            </a:r>
          </a:p>
        </p:txBody>
      </p:sp>
      <p:sp>
        <p:nvSpPr>
          <p:cNvPr id="5" name="Rectangle 4"/>
          <p:cNvSpPr/>
          <p:nvPr/>
        </p:nvSpPr>
        <p:spPr>
          <a:xfrm>
            <a:off x="3707904" y="2132856"/>
            <a:ext cx="1800200" cy="10801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DANA PENSIUN</a:t>
            </a:r>
          </a:p>
        </p:txBody>
      </p:sp>
      <p:sp>
        <p:nvSpPr>
          <p:cNvPr id="6" name="Rectangle 5"/>
          <p:cNvSpPr/>
          <p:nvPr/>
        </p:nvSpPr>
        <p:spPr>
          <a:xfrm>
            <a:off x="6732240" y="2132856"/>
            <a:ext cx="1800200" cy="108012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PEKERJA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555776" y="2564904"/>
            <a:ext cx="864096" cy="36004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5724128" y="2636912"/>
            <a:ext cx="864096" cy="360040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4427984" y="3645024"/>
            <a:ext cx="144016" cy="1296144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Up Arrow 9"/>
          <p:cNvSpPr/>
          <p:nvPr/>
        </p:nvSpPr>
        <p:spPr>
          <a:xfrm>
            <a:off x="4644008" y="3645024"/>
            <a:ext cx="144016" cy="1296144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id-ID" dirty="0"/>
              <a:t>. </a:t>
            </a:r>
            <a:r>
              <a:rPr lang="id-ID" dirty="0">
                <a:solidFill>
                  <a:schemeClr val="tx1"/>
                </a:solidFill>
              </a:rPr>
              <a:t>PROGRAM PENSIUN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fontScale="92500" lnSpcReduction="10000"/>
          </a:bodyPr>
          <a:lstStyle/>
          <a:p>
            <a:r>
              <a:rPr lang="id-ID" dirty="0"/>
              <a:t>PENSIUN IMBALAN PASTI :</a:t>
            </a:r>
          </a:p>
          <a:p>
            <a:pPr>
              <a:buNone/>
            </a:pPr>
            <a:r>
              <a:rPr lang="id-ID" dirty="0"/>
              <a:t>    Jumlah pensiun yg dijanjikan o/ Pemberi Kerja bagi Pekerja. Pemberi Kerja menanggung Risiko Kinerja dana pensiun.</a:t>
            </a:r>
          </a:p>
          <a:p>
            <a:pPr>
              <a:buNone/>
            </a:pPr>
            <a:r>
              <a:rPr lang="id-ID" dirty="0"/>
              <a:t>  </a:t>
            </a:r>
          </a:p>
          <a:p>
            <a:r>
              <a:rPr lang="id-ID" dirty="0"/>
              <a:t>PENSIUN IURAN PASTI :</a:t>
            </a:r>
          </a:p>
          <a:p>
            <a:pPr>
              <a:buNone/>
            </a:pPr>
            <a:r>
              <a:rPr lang="id-ID" dirty="0"/>
              <a:t>    Jumlah kontribusi Pemberi Kerja pd program pensiun .Jumlah imbalan pensiun tergantung pd kinerja dana pensiun. Pekerja menanggung Risiko kinerja dana pensiun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BIAYA PENSIUN </a:t>
            </a:r>
            <a:r>
              <a:rPr lang="id-ID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r>
              <a:rPr lang="id-ID" dirty="0"/>
              <a:t>BIAYA PENSIUN YG BERULANG :</a:t>
            </a:r>
          </a:p>
          <a:p>
            <a:pPr>
              <a:buNone/>
            </a:pPr>
            <a:r>
              <a:rPr lang="id-ID" dirty="0"/>
              <a:t>    1.Biaya jasa </a:t>
            </a:r>
          </a:p>
          <a:p>
            <a:pPr>
              <a:buNone/>
            </a:pPr>
            <a:r>
              <a:rPr lang="id-ID" dirty="0"/>
              <a:t>    2.Biaya Bunga</a:t>
            </a:r>
          </a:p>
          <a:p>
            <a:pPr>
              <a:buNone/>
            </a:pPr>
            <a:endParaRPr lang="id-ID" dirty="0"/>
          </a:p>
          <a:p>
            <a:r>
              <a:rPr lang="id-ID" dirty="0"/>
              <a:t>BIAYA PENSIUN TDK BERULANG</a:t>
            </a:r>
          </a:p>
          <a:p>
            <a:pPr>
              <a:buNone/>
            </a:pPr>
            <a:r>
              <a:rPr lang="id-ID" dirty="0"/>
              <a:t>    1.Keuntungan/kerugian Aktuaria</a:t>
            </a:r>
          </a:p>
          <a:p>
            <a:pPr>
              <a:buNone/>
            </a:pPr>
            <a:r>
              <a:rPr lang="id-ID" dirty="0"/>
              <a:t>    2.Biaya jasa lalu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D. KONTIJENSI &amp; KOMITMEN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KONTIJENSI</a:t>
            </a:r>
            <a:r>
              <a:rPr lang="id-ID" dirty="0"/>
              <a:t> : mrpk keuntungan &amp; kerugian (kewajiban kontijensi) potensial yg penyelesaiannya bergantung pd satu atau lebih peristiwa dimasa yad.</a:t>
            </a:r>
          </a:p>
          <a:p>
            <a:r>
              <a:rPr lang="id-ID" dirty="0"/>
              <a:t>Kewajiban Kontijensi timbul dr perkara hukum acaman pengambilalihan, penagihan hutang,klaim atas garansi produk/kerusakan produk, garansi pekerja &amp; kerugian properti.          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KOMITMEN : merupakan klaim potensial atas sumber daya perusahaan berdasarkan kinerja dimasa yad sesuai kontrak.</a:t>
            </a:r>
          </a:p>
          <a:p>
            <a:r>
              <a:rPr lang="id-ID" dirty="0"/>
              <a:t>Komitmen tdk dakui dlm laporan keuangan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chemeClr val="tx1"/>
                </a:solidFill>
              </a:rPr>
              <a:t>E.PENDANAAN DILUAR NERACA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/>
          <a:lstStyle/>
          <a:p>
            <a:endParaRPr lang="id-ID" dirty="0"/>
          </a:p>
          <a:p>
            <a:r>
              <a:rPr lang="id-ID" dirty="0"/>
              <a:t>Adalah tdk tercatatnya kewajiban pendanaan tertentu ( mis operating lease)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chemeClr val="tx1"/>
                </a:solidFill>
              </a:rPr>
              <a:t>F. EKUITAS PEMEGANG SAHAM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 fontScale="92500" lnSpcReduction="20000"/>
          </a:bodyPr>
          <a:lstStyle/>
          <a:p>
            <a:r>
              <a:rPr lang="id-ID" b="1" dirty="0"/>
              <a:t>SUMBER KENAIKAN SAHAM MODAL </a:t>
            </a:r>
            <a:r>
              <a:rPr lang="id-ID" dirty="0"/>
              <a:t>: </a:t>
            </a:r>
          </a:p>
          <a:p>
            <a:pPr>
              <a:buNone/>
            </a:pPr>
            <a:r>
              <a:rPr lang="id-ID" dirty="0"/>
              <a:t>    1.Penerbitan Saham</a:t>
            </a:r>
          </a:p>
          <a:p>
            <a:pPr>
              <a:buNone/>
            </a:pPr>
            <a:r>
              <a:rPr lang="id-ID" dirty="0"/>
              <a:t>    2.Konversi Hutang &amp; Saham Preferen</a:t>
            </a:r>
          </a:p>
          <a:p>
            <a:pPr>
              <a:buNone/>
            </a:pPr>
            <a:r>
              <a:rPr lang="id-ID" dirty="0"/>
              <a:t>    3.Stocks Split &amp; Stock Devidend</a:t>
            </a:r>
          </a:p>
          <a:p>
            <a:pPr>
              <a:buNone/>
            </a:pPr>
            <a:r>
              <a:rPr lang="id-ID" dirty="0"/>
              <a:t>    4.Right issue, merger &amp; Akuisisi </a:t>
            </a:r>
          </a:p>
          <a:p>
            <a:pPr>
              <a:buNone/>
            </a:pPr>
            <a:r>
              <a:rPr lang="id-ID" dirty="0"/>
              <a:t>    5.Penerbitan u/ Opsi &amp; warant</a:t>
            </a:r>
          </a:p>
          <a:p>
            <a:pPr>
              <a:buNone/>
            </a:pPr>
            <a:endParaRPr lang="id-ID" dirty="0"/>
          </a:p>
          <a:p>
            <a:r>
              <a:rPr lang="id-ID" b="1" dirty="0"/>
              <a:t>SUMBER PENURUNAN SAHAM MODAL </a:t>
            </a:r>
            <a:r>
              <a:rPr lang="id-ID" dirty="0"/>
              <a:t>:</a:t>
            </a:r>
          </a:p>
          <a:p>
            <a:pPr>
              <a:buNone/>
            </a:pPr>
            <a:r>
              <a:rPr lang="id-ID" dirty="0"/>
              <a:t>   1.Pembelian (</a:t>
            </a:r>
            <a:r>
              <a:rPr lang="id-ID" i="1" dirty="0"/>
              <a:t>Repurchase</a:t>
            </a:r>
            <a:r>
              <a:rPr lang="id-ID" dirty="0"/>
              <a:t>) &amp; Penghentian Saham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034" y="357166"/>
            <a:ext cx="4040188" cy="639762"/>
          </a:xfrm>
        </p:spPr>
        <p:txBody>
          <a:bodyPr>
            <a:normAutofit/>
          </a:bodyPr>
          <a:lstStyle/>
          <a:p>
            <a:r>
              <a:rPr lang="id-ID" sz="2800" dirty="0"/>
              <a:t>SAHAM PREFEREN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0034" y="1500174"/>
            <a:ext cx="4023360" cy="4155466"/>
          </a:xfrm>
        </p:spPr>
        <p:txBody>
          <a:bodyPr/>
          <a:lstStyle/>
          <a:p>
            <a:r>
              <a:rPr lang="id-ID" sz="2800" dirty="0"/>
              <a:t>Prioritas atas deviden </a:t>
            </a:r>
          </a:p>
          <a:p>
            <a:r>
              <a:rPr lang="id-ID" sz="2800" dirty="0"/>
              <a:t>Deviden Kumulatif</a:t>
            </a:r>
          </a:p>
          <a:p>
            <a:r>
              <a:rPr lang="id-ID" sz="2800" dirty="0"/>
              <a:t>Prioritas Likuidasi</a:t>
            </a:r>
          </a:p>
          <a:p>
            <a:r>
              <a:rPr lang="id-ID" sz="2800" dirty="0"/>
              <a:t>Dapat Dikonversi </a:t>
            </a:r>
          </a:p>
          <a:p>
            <a:r>
              <a:rPr lang="id-ID" sz="2800" dirty="0"/>
              <a:t>Tidak memiliki hak suara</a:t>
            </a:r>
          </a:p>
          <a:p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4008" y="332656"/>
            <a:ext cx="4149242" cy="639762"/>
          </a:xfrm>
        </p:spPr>
        <p:txBody>
          <a:bodyPr>
            <a:normAutofit/>
          </a:bodyPr>
          <a:lstStyle/>
          <a:p>
            <a:r>
              <a:rPr lang="id-ID" sz="2800" dirty="0"/>
              <a:t>SAHAM BIASA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1571612"/>
            <a:ext cx="4023360" cy="3512524"/>
          </a:xfrm>
        </p:spPr>
        <p:txBody>
          <a:bodyPr/>
          <a:lstStyle/>
          <a:p>
            <a:r>
              <a:rPr lang="id-ID" dirty="0"/>
              <a:t>.Memiliki Hak Suara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DEVIDEN TUNAI &amp; DEVIDEN SAHAM </a:t>
            </a:r>
          </a:p>
          <a:p>
            <a:r>
              <a:rPr lang="id-ID" dirty="0"/>
              <a:t>NILAI BUKU </a:t>
            </a:r>
            <a:r>
              <a:rPr lang="id-ID" i="1" dirty="0"/>
              <a:t>( BOOK VALUE</a:t>
            </a:r>
            <a:r>
              <a:rPr lang="id-ID" dirty="0"/>
              <a:t>)</a:t>
            </a:r>
          </a:p>
          <a:p>
            <a:r>
              <a:rPr lang="id-ID" dirty="0"/>
              <a:t>NILAI PASAR ( </a:t>
            </a:r>
            <a:r>
              <a:rPr lang="id-ID" i="1" dirty="0"/>
              <a:t>MARKET VALUE</a:t>
            </a:r>
            <a:r>
              <a:rPr lang="id-ID" dirty="0"/>
              <a:t>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0"/>
            <a:ext cx="7772400" cy="12065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484505" indent="0" algn="ctr" eaLnBrk="1" hangingPunct="1"/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r>
              <a:rPr lang="id-ID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TERIMA KASIH </a:t>
            </a:r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endParaRPr lang="id-ID" altLang="en-US" sz="6000" b="1" dirty="0">
              <a:solidFill>
                <a:srgbClr val="002060"/>
              </a:solidFill>
              <a:latin typeface="Britannic Bold" panose="020B0903060703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AKTIVITAS PENDANAAN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447800"/>
            <a:ext cx="8219340" cy="4800600"/>
          </a:xfrm>
        </p:spPr>
        <p:txBody>
          <a:bodyPr/>
          <a:lstStyle/>
          <a:p>
            <a:endParaRPr lang="id-ID" dirty="0"/>
          </a:p>
          <a:p>
            <a:r>
              <a:rPr lang="id-ID" dirty="0"/>
              <a:t>Yi Aktivitas yang mengakibatkan perubahan dalam jumlah dan komposisi kewajiban jangka panjang  (hutang jk panjang)  dan Modal (ekuitas) perusahaan 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1520"/>
          </a:xfrm>
        </p:spPr>
        <p:txBody>
          <a:bodyPr>
            <a:normAutofit fontScale="90000"/>
          </a:bodyPr>
          <a:lstStyle/>
          <a:p>
            <a:r>
              <a:rPr lang="id-ID" dirty="0"/>
              <a:t>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42910" y="857232"/>
          <a:ext cx="7817522" cy="5146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5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6976">
                <a:tc>
                  <a:txBody>
                    <a:bodyPr/>
                    <a:lstStyle/>
                    <a:p>
                      <a:r>
                        <a:rPr lang="id-ID" sz="2400" b="0" u="sng" dirty="0">
                          <a:solidFill>
                            <a:schemeClr val="tx1"/>
                          </a:solidFill>
                        </a:rPr>
                        <a:t>AKTIVITAS PENDANAAN </a:t>
                      </a:r>
                    </a:p>
                    <a:p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d-ID" sz="2400" b="0" dirty="0">
                          <a:solidFill>
                            <a:schemeClr val="tx1"/>
                          </a:solidFill>
                        </a:rPr>
                        <a:t>KAS MASUK  (CASH INFLOWS) 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dirty="0">
                          <a:solidFill>
                            <a:schemeClr val="tx1"/>
                          </a:solidFill>
                        </a:rPr>
                        <a:t>Penerbitan</a:t>
                      </a: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 Saham Baru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Penerbitan Hutang jk Panjang (Obligasi) </a:t>
                      </a:r>
                    </a:p>
                    <a:p>
                      <a:pPr>
                        <a:buFontTx/>
                        <a:buChar char="-"/>
                      </a:pPr>
                      <a:endParaRPr lang="id-ID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KAS KELUAR ( CASH OUTFLOWS) 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Pembayaran Deviden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Penarikan kembali Saham (Treasury 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 Stock)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z="2400" b="0" baseline="0" dirty="0">
                          <a:solidFill>
                            <a:schemeClr val="tx1"/>
                          </a:solidFill>
                        </a:rPr>
                        <a:t>Pembayaran Hutang jk Panjang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endParaRPr lang="id-ID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d-ID" b="0" dirty="0">
                          <a:solidFill>
                            <a:schemeClr val="tx1"/>
                          </a:solidFill>
                        </a:rPr>
                        <a:t>POS POS HUTANG JK PANJANG &amp;</a:t>
                      </a:r>
                      <a:r>
                        <a:rPr lang="id-ID" b="0" baseline="0" dirty="0">
                          <a:solidFill>
                            <a:schemeClr val="tx1"/>
                          </a:solidFill>
                        </a:rPr>
                        <a:t> MODAL</a:t>
                      </a:r>
                      <a:endParaRPr lang="id-ID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>
          <a:xfrm>
            <a:off x="5643570" y="1857364"/>
            <a:ext cx="285752" cy="2857520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571504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chemeClr val="tx1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.3. ANALISIS AKTIVITAS PENDANAAN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4643438" y="1285860"/>
            <a:ext cx="4143404" cy="71438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TINJAUAN KEWAJIBAN</a:t>
            </a:r>
          </a:p>
        </p:txBody>
      </p:sp>
      <p:sp>
        <p:nvSpPr>
          <p:cNvPr id="5" name="Rectangle 4"/>
          <p:cNvSpPr/>
          <p:nvPr/>
        </p:nvSpPr>
        <p:spPr>
          <a:xfrm>
            <a:off x="4643438" y="2143116"/>
            <a:ext cx="4143404" cy="64294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SEWA GUNA USAHA</a:t>
            </a:r>
          </a:p>
        </p:txBody>
      </p:sp>
      <p:sp>
        <p:nvSpPr>
          <p:cNvPr id="6" name="Rectangle 5"/>
          <p:cNvSpPr/>
          <p:nvPr/>
        </p:nvSpPr>
        <p:spPr>
          <a:xfrm>
            <a:off x="4644008" y="2996952"/>
            <a:ext cx="4142834" cy="64636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IMBALAN PASCA PENSIUN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3438" y="3786190"/>
            <a:ext cx="4143404" cy="64294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KONTIJENSI &amp; KOMITMEN</a:t>
            </a:r>
          </a:p>
        </p:txBody>
      </p:sp>
      <p:sp>
        <p:nvSpPr>
          <p:cNvPr id="8" name="Rectangle 7"/>
          <p:cNvSpPr/>
          <p:nvPr/>
        </p:nvSpPr>
        <p:spPr>
          <a:xfrm>
            <a:off x="4643438" y="4572008"/>
            <a:ext cx="4143404" cy="72806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ENDANAAN DILUAR NERACA</a:t>
            </a:r>
          </a:p>
        </p:txBody>
      </p:sp>
      <p:sp>
        <p:nvSpPr>
          <p:cNvPr id="9" name="Rectangle 8"/>
          <p:cNvSpPr/>
          <p:nvPr/>
        </p:nvSpPr>
        <p:spPr>
          <a:xfrm>
            <a:off x="4643438" y="5500702"/>
            <a:ext cx="4143404" cy="73433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EKUITAS PEMEGANG SAHAM</a:t>
            </a:r>
          </a:p>
        </p:txBody>
      </p:sp>
      <p:sp>
        <p:nvSpPr>
          <p:cNvPr id="21" name="Right Arrow Callout 20"/>
          <p:cNvSpPr/>
          <p:nvPr/>
        </p:nvSpPr>
        <p:spPr>
          <a:xfrm>
            <a:off x="323528" y="2348880"/>
            <a:ext cx="3391216" cy="2009954"/>
          </a:xfrm>
          <a:prstGeom prst="rightArrowCallout">
            <a:avLst>
              <a:gd name="adj1" fmla="val 25000"/>
              <a:gd name="adj2" fmla="val 25000"/>
              <a:gd name="adj3" fmla="val 45317"/>
              <a:gd name="adj4" fmla="val 69937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ANALISIS AKTIVITAS PENDANAAN 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5400000" flipH="1" flipV="1">
            <a:off x="3428422" y="2215124"/>
            <a:ext cx="1428760" cy="7132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786182" y="2714620"/>
            <a:ext cx="785248" cy="6449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779912" y="3356992"/>
            <a:ext cx="72008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779912" y="3356992"/>
            <a:ext cx="792088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779912" y="3356992"/>
            <a:ext cx="720080" cy="11521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779912" y="3284984"/>
            <a:ext cx="648072" cy="23762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457200"/>
            <a:ext cx="7947992" cy="451520"/>
          </a:xfrm>
        </p:spPr>
        <p:txBody>
          <a:bodyPr>
            <a:normAutofit fontScale="90000"/>
          </a:bodyPr>
          <a:lstStyle/>
          <a:p>
            <a:r>
              <a:rPr lang="en-US" dirty="0"/>
              <a:t>. </a:t>
            </a:r>
            <a:r>
              <a:rPr lang="en-US" dirty="0" err="1">
                <a:solidFill>
                  <a:schemeClr val="tx1"/>
                </a:solidFill>
              </a:rPr>
              <a:t>Ad.a</a:t>
            </a:r>
            <a:r>
              <a:rPr lang="en-US" dirty="0">
                <a:solidFill>
                  <a:schemeClr val="tx1"/>
                </a:solidFill>
              </a:rPr>
              <a:t>. TINJAUAN KEWAJIBAN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42984"/>
            <a:ext cx="8164016" cy="493714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KEWAJIBAN LANCAR ( </a:t>
            </a:r>
            <a:r>
              <a:rPr lang="en-US" dirty="0" err="1"/>
              <a:t>jk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) :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: </a:t>
            </a:r>
            <a:r>
              <a:rPr lang="en-US" dirty="0" err="1"/>
              <a:t>Htg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Htg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 </a:t>
            </a:r>
            <a:r>
              <a:rPr lang="en-US" dirty="0" err="1"/>
              <a:t>dll</a:t>
            </a:r>
            <a:endParaRPr lang="en-US" dirty="0"/>
          </a:p>
          <a:p>
            <a:pPr>
              <a:buNone/>
            </a:pPr>
            <a:r>
              <a:rPr lang="en-US" dirty="0"/>
              <a:t>    -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: </a:t>
            </a:r>
            <a:r>
              <a:rPr lang="en-US" dirty="0" err="1"/>
              <a:t>Htg</a:t>
            </a:r>
            <a:r>
              <a:rPr lang="en-US" dirty="0"/>
              <a:t> </a:t>
            </a:r>
            <a:r>
              <a:rPr lang="en-US" dirty="0" err="1"/>
              <a:t>Jk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Jth</a:t>
            </a:r>
            <a:r>
              <a:rPr lang="en-US" dirty="0"/>
              <a:t> tempo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KEWAJIBAN TIDAK LANCAR ( </a:t>
            </a:r>
            <a:r>
              <a:rPr lang="en-US" dirty="0" err="1"/>
              <a:t>Jk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) :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Htg</a:t>
            </a:r>
            <a:r>
              <a:rPr lang="en-US" dirty="0"/>
              <a:t> </a:t>
            </a:r>
            <a:r>
              <a:rPr lang="en-US" dirty="0" err="1"/>
              <a:t>Jk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, </a:t>
            </a:r>
            <a:r>
              <a:rPr lang="en-US" dirty="0" err="1"/>
              <a:t>Obligasi</a:t>
            </a:r>
            <a:r>
              <a:rPr lang="en-US" dirty="0"/>
              <a:t>, Lease </a:t>
            </a:r>
            <a:r>
              <a:rPr lang="en-US" dirty="0" err="1"/>
              <a:t>dll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ANALISIS KEWAJIBAN , </a:t>
            </a:r>
            <a:r>
              <a:rPr lang="en-US" dirty="0" err="1"/>
              <a:t>meliputi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    -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Hutang</a:t>
            </a:r>
            <a:r>
              <a:rPr lang="en-US" dirty="0"/>
              <a:t> ( </a:t>
            </a:r>
            <a:r>
              <a:rPr lang="en-US" dirty="0" err="1"/>
              <a:t>Jth</a:t>
            </a:r>
            <a:r>
              <a:rPr lang="en-US" dirty="0"/>
              <a:t> tempo, </a:t>
            </a:r>
            <a:r>
              <a:rPr lang="en-US" dirty="0" err="1"/>
              <a:t>bunga,pola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) </a:t>
            </a:r>
          </a:p>
          <a:p>
            <a:pPr>
              <a:buNone/>
            </a:pPr>
            <a:r>
              <a:rPr lang="en-US" dirty="0"/>
              <a:t>    -</a:t>
            </a:r>
            <a:r>
              <a:rPr lang="en-US" dirty="0" err="1"/>
              <a:t>Kemampuan</a:t>
            </a:r>
            <a:r>
              <a:rPr lang="en-US" dirty="0"/>
              <a:t> u/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-</a:t>
            </a:r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Hutang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Ekuitas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-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,</a:t>
            </a:r>
            <a:r>
              <a:rPr lang="en-US" dirty="0" err="1"/>
              <a:t>spt</a:t>
            </a:r>
            <a:r>
              <a:rPr lang="en-US" dirty="0"/>
              <a:t> </a:t>
            </a:r>
            <a:r>
              <a:rPr lang="en-US" dirty="0" err="1"/>
              <a:t>Deviden</a:t>
            </a:r>
            <a:r>
              <a:rPr lang="en-US" dirty="0"/>
              <a:t> </a:t>
            </a:r>
            <a:r>
              <a:rPr lang="en-US" dirty="0" err="1"/>
              <a:t>dll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AD.B.SEWA GUNA USAHA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kontraktual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(</a:t>
            </a:r>
            <a:r>
              <a:rPr lang="en-US" i="1" dirty="0" err="1"/>
              <a:t>lessor</a:t>
            </a:r>
            <a:r>
              <a:rPr lang="en-US" i="1" dirty="0"/>
              <a:t>)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penyewa</a:t>
            </a:r>
            <a:r>
              <a:rPr lang="en-US" dirty="0"/>
              <a:t> (</a:t>
            </a:r>
            <a:r>
              <a:rPr lang="en-US" i="1" dirty="0"/>
              <a:t>lessee</a:t>
            </a:r>
            <a:r>
              <a:rPr lang="en-US" dirty="0"/>
              <a:t>),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i="1" dirty="0"/>
              <a:t>lessee</a:t>
            </a:r>
            <a:r>
              <a:rPr lang="en-US" dirty="0"/>
              <a:t> 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l</a:t>
            </a:r>
            <a:r>
              <a:rPr lang="en-US" i="1" dirty="0" err="1"/>
              <a:t>essor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Usaha </a:t>
            </a:r>
            <a:r>
              <a:rPr lang="en-US" dirty="0" err="1"/>
              <a:t>mrpk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Neraca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mempercantik</a:t>
            </a:r>
            <a:r>
              <a:rPr lang="en-US" dirty="0"/>
              <a:t> (</a:t>
            </a:r>
            <a:r>
              <a:rPr lang="en-US" i="1" dirty="0"/>
              <a:t>window dress</a:t>
            </a:r>
            <a:r>
              <a:rPr lang="en-US" dirty="0"/>
              <a:t>)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. JENIS SEWA GUNA :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42984"/>
            <a:ext cx="8164016" cy="4937141"/>
          </a:xfrm>
        </p:spPr>
        <p:txBody>
          <a:bodyPr/>
          <a:lstStyle/>
          <a:p>
            <a:r>
              <a:rPr lang="en-US" b="1" dirty="0"/>
              <a:t>Sale &amp; Lease Back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</a:t>
            </a:r>
            <a:r>
              <a:rPr lang="en-US" dirty="0" err="1"/>
              <a:t>kpd</a:t>
            </a:r>
            <a:r>
              <a:rPr lang="en-US" dirty="0"/>
              <a:t> </a:t>
            </a:r>
            <a:r>
              <a:rPr lang="en-US" dirty="0" err="1"/>
              <a:t>Lessor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, </a:t>
            </a:r>
            <a:r>
              <a:rPr lang="en-US" dirty="0" err="1"/>
              <a:t>shg</a:t>
            </a:r>
            <a:r>
              <a:rPr lang="en-US" dirty="0"/>
              <a:t> </a:t>
            </a:r>
            <a:r>
              <a:rPr lang="en-US" dirty="0" err="1"/>
              <a:t>lesse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segar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jg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.</a:t>
            </a:r>
          </a:p>
          <a:p>
            <a:r>
              <a:rPr lang="en-US" b="1" dirty="0"/>
              <a:t>Operating Lease</a:t>
            </a:r>
          </a:p>
          <a:p>
            <a:r>
              <a:rPr lang="en-US" b="1" i="1" dirty="0"/>
              <a:t>Financial (Capital) Lease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610600" cy="882650"/>
          </a:xfrm>
        </p:spPr>
        <p:txBody>
          <a:bodyPr>
            <a:normAutofit/>
          </a:bodyPr>
          <a:lstStyle/>
          <a:p>
            <a:r>
              <a:rPr lang="en-US" sz="3600" b="0" dirty="0">
                <a:solidFill>
                  <a:schemeClr val="tx1"/>
                </a:solidFill>
              </a:rPr>
              <a:t>KRITERIA SEWA GUNA U</a:t>
            </a:r>
            <a:r>
              <a:rPr lang="id-ID" sz="3600" b="0" dirty="0">
                <a:solidFill>
                  <a:schemeClr val="tx1"/>
                </a:solidFill>
              </a:rPr>
              <a:t>S</a:t>
            </a:r>
            <a:r>
              <a:rPr lang="en-US" sz="3600" b="0" dirty="0">
                <a:solidFill>
                  <a:schemeClr val="tx1"/>
                </a:solidFill>
              </a:rPr>
              <a:t>AHA (Lease)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72" y="1556792"/>
            <a:ext cx="4042612" cy="639762"/>
          </a:xfrm>
        </p:spPr>
        <p:txBody>
          <a:bodyPr>
            <a:normAutofit/>
          </a:bodyPr>
          <a:lstStyle/>
          <a:p>
            <a:r>
              <a:rPr lang="en-US" sz="2800" i="1" dirty="0"/>
              <a:t>CAPITAL LEASE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95536" y="2276872"/>
            <a:ext cx="4290556" cy="3941763"/>
          </a:xfrm>
        </p:spPr>
        <p:txBody>
          <a:bodyPr>
            <a:normAutofit/>
          </a:bodyPr>
          <a:lstStyle/>
          <a:p>
            <a:r>
              <a:rPr lang="en-US" dirty="0" err="1"/>
              <a:t>Tdpt</a:t>
            </a:r>
            <a:r>
              <a:rPr lang="en-US" dirty="0"/>
              <a:t> transfer </a:t>
            </a:r>
            <a:r>
              <a:rPr lang="en-US" dirty="0" err="1"/>
              <a:t>kepemilikan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kpd</a:t>
            </a:r>
            <a:r>
              <a:rPr lang="en-US" dirty="0"/>
              <a:t> </a:t>
            </a:r>
            <a:r>
              <a:rPr lang="en-US" dirty="0" err="1"/>
              <a:t>Lesse</a:t>
            </a:r>
            <a:endParaRPr lang="en-US" dirty="0"/>
          </a:p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u/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pd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tempo </a:t>
            </a:r>
          </a:p>
          <a:p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minimal 75%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estimasi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ekonimis</a:t>
            </a:r>
            <a:r>
              <a:rPr lang="en-US" dirty="0"/>
              <a:t> </a:t>
            </a:r>
          </a:p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skrg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90% </a:t>
            </a:r>
            <a:r>
              <a:rPr lang="en-US" dirty="0" err="1"/>
              <a:t>ato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wajar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ditahan</a:t>
            </a:r>
            <a:r>
              <a:rPr lang="en-US" dirty="0"/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5076056" y="1556792"/>
            <a:ext cx="3792175" cy="639762"/>
          </a:xfrm>
        </p:spPr>
        <p:txBody>
          <a:bodyPr>
            <a:normAutofit/>
          </a:bodyPr>
          <a:lstStyle/>
          <a:p>
            <a:r>
              <a:rPr lang="en-US" sz="2800" i="1" dirty="0"/>
              <a:t>OPERATING LEASE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4" y="1785926"/>
            <a:ext cx="3645594" cy="3941763"/>
          </a:xfrm>
        </p:spPr>
        <p:txBody>
          <a:bodyPr/>
          <a:lstStyle/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    </a:t>
            </a:r>
            <a:endParaRPr lang="id-ID" dirty="0"/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disebut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  <a:r>
              <a:rPr lang="en-US" i="1" dirty="0"/>
              <a:t>Operating Lease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id-ID" dirty="0"/>
              <a:t>tidak</a:t>
            </a:r>
            <a:r>
              <a:rPr lang="en-US" dirty="0"/>
              <a:t>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satupun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 </a:t>
            </a:r>
            <a:r>
              <a:rPr lang="id-ID" dirty="0"/>
              <a:t>tersebut</a:t>
            </a:r>
            <a:r>
              <a:rPr lang="en-US" dirty="0"/>
              <a:t>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id-ID" dirty="0"/>
              <a:t> </a:t>
            </a:r>
            <a:r>
              <a:rPr lang="en-US" dirty="0" err="1"/>
              <a:t>dipenuhi</a:t>
            </a:r>
            <a:r>
              <a:rPr lang="en-US" dirty="0"/>
              <a:t> .</a:t>
            </a:r>
          </a:p>
        </p:txBody>
      </p:sp>
      <p:sp>
        <p:nvSpPr>
          <p:cNvPr id="7" name="Right Brace 6"/>
          <p:cNvSpPr/>
          <p:nvPr/>
        </p:nvSpPr>
        <p:spPr>
          <a:xfrm>
            <a:off x="4572000" y="2428868"/>
            <a:ext cx="714380" cy="350046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AD C. IMBALAN PASCA PENSIUN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IMBALAN PENSIUN ; </a:t>
            </a:r>
          </a:p>
          <a:p>
            <a:pPr>
              <a:buNone/>
            </a:pPr>
            <a:r>
              <a:rPr lang="id-ID" dirty="0"/>
              <a:t>    Pemberi kerja menjanjikan imbalan moneter kpd pekerja pasca</a:t>
            </a:r>
            <a:r>
              <a:rPr lang="en-US" dirty="0"/>
              <a:t> </a:t>
            </a:r>
            <a:r>
              <a:rPr lang="id-ID" dirty="0"/>
              <a:t>pensiun </a:t>
            </a:r>
          </a:p>
          <a:p>
            <a:pPr>
              <a:buNone/>
            </a:pPr>
            <a:endParaRPr lang="id-ID" dirty="0"/>
          </a:p>
          <a:p>
            <a:r>
              <a:rPr lang="id-ID" dirty="0"/>
              <a:t>IMBALAN PASCA</a:t>
            </a:r>
            <a:r>
              <a:rPr lang="en-US" dirty="0"/>
              <a:t> </a:t>
            </a:r>
            <a:r>
              <a:rPr lang="id-ID" dirty="0"/>
              <a:t>PENSIUN LAINNYA</a:t>
            </a:r>
          </a:p>
          <a:p>
            <a:pPr>
              <a:buNone/>
            </a:pPr>
            <a:r>
              <a:rPr lang="id-ID" dirty="0"/>
              <a:t>    Pemberi kerja menyediakan imbalan lain (mis pemeliharaan kesehatan </a:t>
            </a:r>
            <a:r>
              <a:rPr lang="en-US" dirty="0"/>
              <a:t>,</a:t>
            </a:r>
            <a:r>
              <a:rPr lang="id-ID" dirty="0"/>
              <a:t> asuransi jiwa)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727</Words>
  <Application>Microsoft Office PowerPoint</Application>
  <PresentationFormat>On-screen Show (4:3)</PresentationFormat>
  <Paragraphs>133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Arial Black</vt:lpstr>
      <vt:lpstr>Britannic Bold</vt:lpstr>
      <vt:lpstr>Calibri</vt:lpstr>
      <vt:lpstr>Calibri Light</vt:lpstr>
      <vt:lpstr>Cambria</vt:lpstr>
      <vt:lpstr>2_Custom Design</vt:lpstr>
      <vt:lpstr>Custom Design</vt:lpstr>
      <vt:lpstr>1_Custom Design</vt:lpstr>
      <vt:lpstr>3_Custom Design</vt:lpstr>
      <vt:lpstr>Office Theme</vt:lpstr>
      <vt:lpstr>PowerPoint Presentation</vt:lpstr>
      <vt:lpstr>AKTIVITAS PENDANAAN</vt:lpstr>
      <vt:lpstr>.</vt:lpstr>
      <vt:lpstr>6.3. ANALISIS AKTIVITAS PENDANAAN </vt:lpstr>
      <vt:lpstr>. Ad.a. TINJAUAN KEWAJIBAN </vt:lpstr>
      <vt:lpstr>AD.B.SEWA GUNA USAHA</vt:lpstr>
      <vt:lpstr>. JENIS SEWA GUNA : </vt:lpstr>
      <vt:lpstr>KRITERIA SEWA GUNA USAHA (Lease)</vt:lpstr>
      <vt:lpstr>AD C. IMBALAN PASCA PENSIUN.</vt:lpstr>
      <vt:lpstr>ELEMEN PROSES PENSIUN</vt:lpstr>
      <vt:lpstr>. PROGRAM PENSIUN </vt:lpstr>
      <vt:lpstr>BIAYA PENSIUN :</vt:lpstr>
      <vt:lpstr>D. KONTIJENSI &amp; KOMITMEN </vt:lpstr>
      <vt:lpstr>.</vt:lpstr>
      <vt:lpstr>E.PENDANAAN DILUAR NERACA</vt:lpstr>
      <vt:lpstr>F. EKUITAS PEMEGANG SAHAM</vt:lpstr>
      <vt:lpstr>.</vt:lpstr>
      <vt:lpstr>.</vt:lpstr>
      <vt:lpstr>***TERIMA KASIH ***</vt:lpstr>
    </vt:vector>
  </TitlesOfParts>
  <Company>signDesign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rimba</dc:creator>
  <cp:lastModifiedBy>yus nindar</cp:lastModifiedBy>
  <cp:revision>308</cp:revision>
  <dcterms:created xsi:type="dcterms:W3CDTF">2010-08-24T06:47:00Z</dcterms:created>
  <dcterms:modified xsi:type="dcterms:W3CDTF">2025-12-24T05:20:42Z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14C7B55416844F099BD2C8486C3E86F6_13</vt:lpwstr>
  </property>
  <property fmtid="{D5CDD505-2E9C-101B-9397-08002B2CF9AE}" pid="3" name="KSOProductBuildVer">
    <vt:lpwstr>1033-12.2.0.23155</vt:lpwstr>
  </property>
</Properties>
</file>