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Default Extension="docx" ContentType="application/vnd.openxmlformats-officedocument.wordprocessingml.document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4" r:id="rId2"/>
    <p:sldMasterId id="2147483676" r:id="rId3"/>
    <p:sldMasterId id="2147483688" r:id="rId4"/>
  </p:sldMasterIdLst>
  <p:notesMasterIdLst>
    <p:notesMasterId r:id="rId26"/>
  </p:notesMasterIdLst>
  <p:sldIdLst>
    <p:sldId id="316" r:id="rId5"/>
    <p:sldId id="597" r:id="rId6"/>
    <p:sldId id="598" r:id="rId7"/>
    <p:sldId id="599" r:id="rId8"/>
    <p:sldId id="600" r:id="rId9"/>
    <p:sldId id="601" r:id="rId10"/>
    <p:sldId id="602" r:id="rId11"/>
    <p:sldId id="603" r:id="rId12"/>
    <p:sldId id="604" r:id="rId13"/>
    <p:sldId id="605" r:id="rId14"/>
    <p:sldId id="606" r:id="rId15"/>
    <p:sldId id="607" r:id="rId16"/>
    <p:sldId id="608" r:id="rId17"/>
    <p:sldId id="609" r:id="rId18"/>
    <p:sldId id="610" r:id="rId19"/>
    <p:sldId id="611" r:id="rId20"/>
    <p:sldId id="612" r:id="rId21"/>
    <p:sldId id="613" r:id="rId22"/>
    <p:sldId id="614" r:id="rId23"/>
    <p:sldId id="615" r:id="rId24"/>
    <p:sldId id="462" r:id="rId25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xmlns="" val="1"/>
      </p:ext>
    </p:extLst>
  </p:showPr>
  <p:clrMru>
    <a:srgbClr val="0066FF"/>
    <a:srgbClr val="FFFF00"/>
    <a:srgbClr val="CCECFF"/>
    <a:srgbClr val="66FF33"/>
    <a:srgbClr val="FF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896"/>
    <p:restoredTop sz="95675"/>
  </p:normalViewPr>
  <p:slideViewPr>
    <p:cSldViewPr showGuides="1">
      <p:cViewPr varScale="1">
        <p:scale>
          <a:sx n="91" d="100"/>
          <a:sy n="91" d="100"/>
        </p:scale>
        <p:origin x="-108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046E6A9-D971-4DE6-ACBB-A380892A442D}" type="datetimeFigureOut">
              <a:rPr kumimoji="0" lang="id-ID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id-ID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id-ID" altLang="en-US" sz="1200" dirty="0">
                <a:latin typeface="Calibri" panose="020F0502020204030204" pitchFamily="34" charset="0"/>
              </a:rPr>
              <a:pPr lvl="0" algn="r" eaLnBrk="1" hangingPunct="1">
                <a:buNone/>
              </a:pPr>
              <a:t>‹#›</a:t>
            </a:fld>
            <a:endParaRPr lang="id-ID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27D2DC-C233-41AE-8CB4-029AF8C56B5C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BE5B413-A898-404D-9D11-6CAA8F7E71C9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0C677A0-143F-4FFF-AFCB-1C9AEC52125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19268D-2B93-4FE4-8911-DDE3325B169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12/17/2025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54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1600" y="1981200"/>
            <a:ext cx="37338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57800" y="1981200"/>
            <a:ext cx="3733800" cy="4114800"/>
          </a:xfrm>
        </p:spPr>
        <p:txBody>
          <a:bodyPr rtlCol="0">
            <a:norm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ID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172200"/>
            <a:ext cx="16764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38400" y="6400800"/>
            <a:ext cx="44958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IT Auditing &amp; Assurance, 2e, Hall &amp; Singleton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239000" y="6248400"/>
            <a:ext cx="1905000" cy="45720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188" y="452438"/>
            <a:ext cx="7056437" cy="14001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67E79B3-353E-441E-88F1-305C9AC51CA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12/17/2025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 rot="5400000">
            <a:off x="6233319" y="3263106"/>
            <a:ext cx="3859213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5EB91C5-484E-48BC-95DF-75FC168A2FB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A885A3-5A5C-4675-92C2-A62301CC7AF5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27D2DC-C233-41AE-8CB4-029AF8C56B5C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5EB91C5-484E-48BC-95DF-75FC168A2FB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8E02FD5-212D-45FF-877E-579CFD6BBAF0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BA885A3-5A5C-4675-92C2-A62301CC7AF5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8E02FD5-212D-45FF-877E-579CFD6BBAF0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6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31A9902-838A-4D85-8333-FAF9C12E6BD2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8215754-7D22-4EE8-84EA-91E0D31EFDE1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DC1B08F-36DD-4A8B-8456-1CFE0801372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4851F83-9DD9-4C74-A61C-30A8B1483F2F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E8DBF3B-FC5B-4339-875F-6061DF7B750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BE5B413-A898-404D-9D11-6CAA8F7E71C9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0C677A0-143F-4FFF-AFCB-1C9AEC521257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619268D-2B93-4FE4-8911-DDE3325B169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12/17/2025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15" name="Date Placeholder 6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31A9902-838A-4D85-8333-FAF9C12E6BD2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7"/>
          <p:cNvSpPr>
            <a:spLocks noGrp="1"/>
          </p:cNvSpPr>
          <p:nvPr>
            <p:ph type="ftr" sz="quarter" idx="1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8"/>
          <p:cNvSpPr>
            <a:spLocks noGrp="1"/>
          </p:cNvSpPr>
          <p:nvPr>
            <p:ph type="sldNum" sz="quarter" idx="1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33400"/>
            <a:ext cx="754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1600" y="1981200"/>
            <a:ext cx="37338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5257800" y="1981200"/>
            <a:ext cx="3733800" cy="4114800"/>
          </a:xfrm>
        </p:spPr>
        <p:txBody>
          <a:bodyPr rtlCol="0">
            <a:normAutofit/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ID" sz="2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457200" y="6172200"/>
            <a:ext cx="16764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38400" y="6400800"/>
            <a:ext cx="4495800" cy="457200"/>
          </a:xfr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IT Auditing &amp; Assurance, 2e, Hall &amp; Singleton</a:t>
            </a: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239000" y="6248400"/>
            <a:ext cx="1905000" cy="457200"/>
          </a:xfr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0" y="180000"/>
            <a:ext cx="8208000" cy="648000"/>
          </a:xfrm>
          <a:prstGeom prst="rect">
            <a:avLst/>
          </a:prstGeom>
        </p:spPr>
        <p:txBody>
          <a:bodyPr rtlCol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406" y="1200168"/>
            <a:ext cx="8610600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3200"/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ransition spd="slow">
    <p:split orient="vert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188" y="452438"/>
            <a:ext cx="7056437" cy="14001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 rot="5400000">
            <a:off x="7494588" y="1828800"/>
            <a:ext cx="990600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67E79B3-353E-441E-88F1-305C9AC51CAC}" type="datetimeFigureOut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12/17/2025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 rot="5400000">
            <a:off x="6233319" y="3263106"/>
            <a:ext cx="3859213" cy="228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766050" y="295275"/>
            <a:ext cx="628650" cy="7683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US" altLang="en-US" dirty="0"/>
              <a:pPr lvl="0" eaLnBrk="1" hangingPunct="1">
                <a:buNone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15" name="Date Placeholder 2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8215754-7D22-4EE8-84EA-91E0D31EFDE1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DC1B08F-36DD-4A8B-8456-1CFE0801372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4851F83-9DD9-4C74-A61C-30A8B1483F2F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ID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E8DBF3B-FC5B-4339-875F-6061DF7B750E}" type="datetimeFigureOut">
              <a:rPr kumimoji="0" lang="en-ID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/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Calibri" panose="020F050202020403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39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1521" y="188640"/>
            <a:ext cx="1872208" cy="531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-180528" y="980728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74060" y="2076844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13086" y="36546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209100" y="304435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43808" y="2496700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41470" y="1496142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41470" y="350827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195281" y="4052080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886731" y="4602653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-209099" y="517708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15816" y="5716336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-195280" y="6196296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slow">
    <p:split orient="vert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  <a:endParaRPr lang="en-ID" altLang="en-US" dirty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ID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AF01B75-5BBF-4673-9533-600003756D8D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  <a:endParaRPr lang="en-ID" altLang="en-US" dirty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ID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2BE89B-9080-43C3-B684-4DEECFE36F30}" type="datetimeFigureOut">
              <a:rPr kumimoji="0" lang="en-ID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17/12/2025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ID" altLang="x-none" dirty="0">
                <a:latin typeface="Arial" panose="020B0604020202020204" pitchFamily="34" charset="0"/>
              </a:rPr>
              <a:pPr lvl="0" eaLnBrk="1" hangingPunct="1">
                <a:buNone/>
              </a:pPr>
              <a:t>‹#›</a:t>
            </a:fld>
            <a:endParaRPr lang="en-ID" altLang="x-none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51521" y="188640"/>
            <a:ext cx="1872208" cy="531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Rectangle 7"/>
          <p:cNvSpPr/>
          <p:nvPr/>
        </p:nvSpPr>
        <p:spPr>
          <a:xfrm>
            <a:off x="-180528" y="980728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74060" y="2076844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913086" y="36546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-209100" y="3044357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43808" y="2496700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41470" y="1496142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841470" y="350827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195281" y="4052080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886731" y="4602653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-209099" y="5177081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915816" y="5716336"/>
            <a:ext cx="6471887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-195280" y="6196296"/>
            <a:ext cx="647188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solidFill>
                    <a:srgbClr val="FFC000"/>
                  </a:solidFill>
                </a:ln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FAKULTAS EKONOMI DAN BISNIS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</p:sldLayoutIdLst>
  <p:transition spd="slow">
    <p:split orient="vert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5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8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9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0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TextBox 1"/>
          <p:cNvSpPr txBox="1">
            <a:spLocks noChangeArrowheads="1"/>
          </p:cNvSpPr>
          <p:nvPr/>
        </p:nvSpPr>
        <p:spPr bwMode="auto">
          <a:xfrm>
            <a:off x="1252538" y="1676400"/>
            <a:ext cx="6943725" cy="67786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libri" panose="020F0502020204030204" pitchFamily="34" charset="0"/>
                <a:cs typeface="Segoe UI" panose="020B0502040204020203" pitchFamily="34" charset="0"/>
              </a:rPr>
              <a:t>ANALISA LAPORAN KEUANGAN BERBASIS DIGITAL 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mbria" panose="02040503050406030204" pitchFamily="18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Program S1 </a:t>
            </a:r>
            <a:r>
              <a:rPr kumimoji="0" lang="en-US" alt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Akuntansi</a:t>
            </a: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 - FEB</a:t>
            </a:r>
          </a:p>
        </p:txBody>
      </p:sp>
      <p:sp>
        <p:nvSpPr>
          <p:cNvPr id="5" name="Rectangle 4"/>
          <p:cNvSpPr/>
          <p:nvPr/>
        </p:nvSpPr>
        <p:spPr>
          <a:xfrm>
            <a:off x="7086600" y="6324600"/>
            <a:ext cx="1666546" cy="27699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1" i="0" u="none" strike="noStrike" kern="1200" cap="none" spc="0" normalizeH="0" baseline="0" noProof="0" dirty="0" err="1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Yusnindar</a:t>
            </a:r>
            <a:r>
              <a:rPr kumimoji="0" lang="en-US" sz="1200" b="1" i="0" u="none" strike="noStrike" kern="1200" cap="none" spc="0" normalizeH="0" baseline="0" noProof="0" dirty="0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, SE.,</a:t>
            </a:r>
            <a:r>
              <a:rPr kumimoji="0" lang="en-US" sz="1200" b="1" i="0" u="none" strike="noStrike" kern="1200" cap="none" spc="0" normalizeH="0" baseline="0" noProof="0" dirty="0" err="1">
                <a:ln w="10160">
                  <a:solidFill>
                    <a:srgbClr val="00B0F0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M.Ak</a:t>
            </a:r>
            <a:endParaRPr kumimoji="0" lang="en-US" sz="1200" b="1" i="0" u="none" strike="noStrike" kern="1200" cap="none" spc="0" normalizeH="0" baseline="0" noProof="0" dirty="0">
              <a:ln w="10160">
                <a:solidFill>
                  <a:srgbClr val="00B0F0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36" name="Rectangle 3"/>
          <p:cNvSpPr txBox="1"/>
          <p:nvPr/>
        </p:nvSpPr>
        <p:spPr>
          <a:xfrm>
            <a:off x="685800" y="2895600"/>
            <a:ext cx="7772400" cy="32004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algn="ctr">
              <a:lnSpc>
                <a:spcPts val="4090"/>
              </a:lnSpc>
            </a:pPr>
            <a:r>
              <a:rPr lang="id-ID" sz="3600" b="1" dirty="0" smtClean="0">
                <a:solidFill>
                  <a:schemeClr val="bg1"/>
                </a:solidFill>
              </a:rPr>
              <a:t>ANALISA </a:t>
            </a:r>
            <a:r>
              <a:rPr lang="id-ID" sz="3600" b="1" dirty="0" smtClean="0">
                <a:solidFill>
                  <a:schemeClr val="bg1"/>
                </a:solidFill>
              </a:rPr>
              <a:t>TITIK IMPAS</a:t>
            </a:r>
            <a:br>
              <a:rPr lang="id-ID" sz="3600" b="1" dirty="0" smtClean="0">
                <a:solidFill>
                  <a:schemeClr val="bg1"/>
                </a:solidFill>
              </a:rPr>
            </a:br>
            <a:r>
              <a:rPr lang="id-ID" sz="3600" b="1" dirty="0" smtClean="0">
                <a:solidFill>
                  <a:schemeClr val="bg1"/>
                </a:solidFill>
              </a:rPr>
              <a:t> ( BREAK EVEN POINT = BEP)</a:t>
            </a:r>
            <a:endParaRPr lang="en-US" sz="3600" b="1" dirty="0">
              <a:solidFill>
                <a:schemeClr val="bg1"/>
              </a:solidFill>
              <a:latin typeface="Arial Black" panose="020B0A04020102020204" charset="0"/>
              <a:ea typeface="Unique"/>
              <a:cs typeface="Arial Black" panose="020B0A04020102020204" charset="0"/>
              <a:sym typeface="Unique"/>
            </a:endParaRP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52488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ANALISA LEVERAGE </a:t>
            </a:r>
            <a:r>
              <a:rPr lang="id-ID" b="1" dirty="0" smtClean="0">
                <a:solidFill>
                  <a:srgbClr val="002060"/>
                </a:solidFill>
              </a:rPr>
              <a:t/>
            </a:r>
            <a:br>
              <a:rPr lang="id-ID" b="1" dirty="0" smtClean="0">
                <a:solidFill>
                  <a:srgbClr val="002060"/>
                </a:solidFill>
              </a:rPr>
            </a:br>
            <a:endParaRPr lang="id-ID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9557"/>
            <a:ext cx="8229600" cy="4906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id-ID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err="1" smtClean="0">
                <a:solidFill>
                  <a:srgbClr val="002060"/>
                </a:solidFill>
              </a:rPr>
              <a:t>Yaitu</a:t>
            </a:r>
            <a:r>
              <a:rPr lang="en-US" dirty="0" smtClean="0">
                <a:solidFill>
                  <a:srgbClr val="002060"/>
                </a:solidFill>
              </a:rPr>
              <a:t> : </a:t>
            </a:r>
            <a:r>
              <a:rPr lang="en-US" dirty="0" err="1" smtClean="0">
                <a:solidFill>
                  <a:srgbClr val="002060"/>
                </a:solidFill>
              </a:rPr>
              <a:t>Penggunaan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Aktiva</a:t>
            </a:r>
            <a:r>
              <a:rPr lang="en-US" dirty="0" smtClean="0">
                <a:solidFill>
                  <a:srgbClr val="002060"/>
                </a:solidFill>
              </a:rPr>
              <a:t>/Dana , </a:t>
            </a:r>
            <a:r>
              <a:rPr lang="en-US" dirty="0" err="1" smtClean="0">
                <a:solidFill>
                  <a:srgbClr val="002060"/>
                </a:solidFill>
              </a:rPr>
              <a:t>dimana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dengan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id-ID" dirty="0" smtClean="0">
                <a:solidFill>
                  <a:srgbClr val="002060"/>
                </a:solidFill>
              </a:rPr>
              <a:t>   </a:t>
            </a:r>
          </a:p>
          <a:p>
            <a:pPr>
              <a:buNone/>
            </a:pPr>
            <a:r>
              <a:rPr lang="id-ID" dirty="0" smtClean="0">
                <a:solidFill>
                  <a:srgbClr val="002060"/>
                </a:solidFill>
              </a:rPr>
              <a:t>            </a:t>
            </a:r>
            <a:r>
              <a:rPr lang="en-US" dirty="0" err="1" smtClean="0">
                <a:solidFill>
                  <a:srgbClr val="002060"/>
                </a:solidFill>
              </a:rPr>
              <a:t>penggunaan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dana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tersebut</a:t>
            </a:r>
            <a:r>
              <a:rPr lang="id-ID" dirty="0" smtClean="0">
                <a:solidFill>
                  <a:srgbClr val="002060"/>
                </a:solidFill>
              </a:rPr>
              <a:t>  </a:t>
            </a:r>
            <a:r>
              <a:rPr lang="en-US" dirty="0" err="1" smtClean="0">
                <a:solidFill>
                  <a:srgbClr val="002060"/>
                </a:solidFill>
              </a:rPr>
              <a:t>perusahaan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harus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endParaRPr lang="id-ID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id-ID" dirty="0" smtClean="0">
                <a:solidFill>
                  <a:srgbClr val="002060"/>
                </a:solidFill>
              </a:rPr>
              <a:t>            </a:t>
            </a:r>
            <a:r>
              <a:rPr lang="en-US" dirty="0" err="1" smtClean="0">
                <a:solidFill>
                  <a:srgbClr val="002060"/>
                </a:solidFill>
              </a:rPr>
              <a:t>menutup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biaya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tetap</a:t>
            </a:r>
            <a:r>
              <a:rPr lang="en-US" dirty="0" smtClean="0">
                <a:solidFill>
                  <a:srgbClr val="002060"/>
                </a:solidFill>
              </a:rPr>
              <a:t>  </a:t>
            </a:r>
            <a:endParaRPr lang="id-ID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 </a:t>
            </a:r>
            <a:endParaRPr lang="id-ID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     </a:t>
            </a:r>
            <a:r>
              <a:rPr lang="en-US" dirty="0" err="1" smtClean="0">
                <a:solidFill>
                  <a:srgbClr val="002060"/>
                </a:solidFill>
              </a:rPr>
              <a:t>Terdiri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dari</a:t>
            </a:r>
            <a:r>
              <a:rPr lang="en-US" dirty="0" smtClean="0">
                <a:solidFill>
                  <a:srgbClr val="002060"/>
                </a:solidFill>
              </a:rPr>
              <a:t> : </a:t>
            </a:r>
            <a:endParaRPr lang="id-ID" dirty="0" smtClean="0">
              <a:solidFill>
                <a:srgbClr val="002060"/>
              </a:solidFill>
            </a:endParaRPr>
          </a:p>
          <a:p>
            <a:pPr lvl="0">
              <a:buNone/>
            </a:pPr>
            <a:r>
              <a:rPr lang="id-ID" i="1" dirty="0" smtClean="0">
                <a:solidFill>
                  <a:srgbClr val="002060"/>
                </a:solidFill>
              </a:rPr>
              <a:t>a.</a:t>
            </a:r>
            <a:r>
              <a:rPr lang="en-US" i="1" dirty="0" smtClean="0">
                <a:solidFill>
                  <a:srgbClr val="002060"/>
                </a:solidFill>
              </a:rPr>
              <a:t>Degree of Operating Leverage  (DOL)</a:t>
            </a:r>
            <a:r>
              <a:rPr lang="en-US" dirty="0" smtClean="0">
                <a:solidFill>
                  <a:srgbClr val="002060"/>
                </a:solidFill>
              </a:rPr>
              <a:t> </a:t>
            </a:r>
            <a:endParaRPr lang="id-ID" dirty="0" smtClean="0">
              <a:solidFill>
                <a:srgbClr val="002060"/>
              </a:solidFill>
            </a:endParaRPr>
          </a:p>
          <a:p>
            <a:pPr lvl="0">
              <a:buNone/>
            </a:pPr>
            <a:r>
              <a:rPr lang="id-ID" i="1" dirty="0" smtClean="0">
                <a:solidFill>
                  <a:srgbClr val="002060"/>
                </a:solidFill>
              </a:rPr>
              <a:t>b.</a:t>
            </a:r>
            <a:r>
              <a:rPr lang="en-US" i="1" dirty="0" smtClean="0">
                <a:solidFill>
                  <a:srgbClr val="002060"/>
                </a:solidFill>
              </a:rPr>
              <a:t>Degree of Financial Leverage (DFL) </a:t>
            </a:r>
            <a:endParaRPr lang="id-ID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 </a:t>
            </a:r>
            <a:endParaRPr lang="id-ID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 </a:t>
            </a:r>
            <a:endParaRPr lang="id-ID" dirty="0" smtClean="0">
              <a:solidFill>
                <a:srgbClr val="002060"/>
              </a:solidFill>
            </a:endParaRPr>
          </a:p>
          <a:p>
            <a:endParaRPr lang="id-ID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96000"/>
          </a:xfrm>
        </p:spPr>
        <p:txBody>
          <a:bodyPr/>
          <a:lstStyle/>
          <a:p>
            <a:pPr>
              <a:buNone/>
            </a:pPr>
            <a:r>
              <a:rPr lang="id-ID" dirty="0" smtClean="0"/>
              <a:t>.</a:t>
            </a:r>
            <a:endParaRPr lang="id-ID" dirty="0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762000" y="871558"/>
          <a:ext cx="7696200" cy="5486400"/>
        </p:xfrm>
        <a:graphic>
          <a:graphicData uri="http://schemas.openxmlformats.org/presentationml/2006/ole">
            <p:oleObj spid="_x0000_s72706" name="Document" r:id="rId3" imgW="5737207" imgH="2269183" progId="Word.Document.12">
              <p:embed/>
            </p:oleObj>
          </a:graphicData>
        </a:graphic>
      </p:graphicFrame>
    </p:spTree>
  </p:cSld>
  <p:clrMapOvr>
    <a:masterClrMapping/>
  </p:clrMapOvr>
  <p:transition spd="slow"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623"/>
            <a:ext cx="8229600" cy="944562"/>
          </a:xfrm>
        </p:spPr>
        <p:txBody>
          <a:bodyPr/>
          <a:lstStyle/>
          <a:p>
            <a:pPr algn="l"/>
            <a:r>
              <a:rPr lang="id-ID" b="1" u="sng" dirty="0" smtClean="0">
                <a:solidFill>
                  <a:srgbClr val="002060"/>
                </a:solidFill>
              </a:rPr>
              <a:t>Contoh : </a:t>
            </a:r>
            <a:endParaRPr lang="id-ID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4385"/>
            <a:ext cx="8229600" cy="4830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 smtClean="0">
                <a:solidFill>
                  <a:srgbClr val="002060"/>
                </a:solidFill>
              </a:rPr>
              <a:t>a.</a:t>
            </a:r>
            <a:r>
              <a:rPr lang="id-ID" b="1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Bila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diinginkan</a:t>
            </a:r>
            <a:r>
              <a:rPr lang="en-US" dirty="0" smtClean="0">
                <a:solidFill>
                  <a:srgbClr val="002060"/>
                </a:solidFill>
              </a:rPr>
              <a:t>  DOL </a:t>
            </a:r>
            <a:r>
              <a:rPr lang="en-US" dirty="0" err="1" smtClean="0">
                <a:solidFill>
                  <a:srgbClr val="002060"/>
                </a:solidFill>
              </a:rPr>
              <a:t>pada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tingkat</a:t>
            </a:r>
            <a:r>
              <a:rPr lang="en-US" dirty="0" smtClean="0">
                <a:solidFill>
                  <a:srgbClr val="002060"/>
                </a:solidFill>
              </a:rPr>
              <a:t>  6000 </a:t>
            </a:r>
            <a:r>
              <a:rPr lang="en-US" dirty="0" err="1" smtClean="0">
                <a:solidFill>
                  <a:srgbClr val="002060"/>
                </a:solidFill>
              </a:rPr>
              <a:t>unit,dan</a:t>
            </a:r>
            <a:r>
              <a:rPr lang="en-US" dirty="0" smtClean="0">
                <a:solidFill>
                  <a:srgbClr val="002060"/>
                </a:solidFill>
              </a:rPr>
              <a:t> 8000 unit, </a:t>
            </a:r>
            <a:r>
              <a:rPr lang="en-US" dirty="0" err="1" smtClean="0">
                <a:solidFill>
                  <a:srgbClr val="002060"/>
                </a:solidFill>
              </a:rPr>
              <a:t>berapa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DOLnya</a:t>
            </a:r>
            <a:r>
              <a:rPr lang="en-US" dirty="0" smtClean="0">
                <a:solidFill>
                  <a:srgbClr val="002060"/>
                </a:solidFill>
              </a:rPr>
              <a:t> ??</a:t>
            </a:r>
            <a:endParaRPr lang="id-ID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b. </a:t>
            </a:r>
            <a:r>
              <a:rPr lang="en-US" dirty="0" smtClean="0">
                <a:solidFill>
                  <a:srgbClr val="002060"/>
                </a:solidFill>
              </a:rPr>
              <a:t>Perusahaan </a:t>
            </a:r>
            <a:r>
              <a:rPr lang="en-US" dirty="0" err="1" smtClean="0">
                <a:solidFill>
                  <a:srgbClr val="002060"/>
                </a:solidFill>
              </a:rPr>
              <a:t>diharapkan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mendapat</a:t>
            </a:r>
            <a:r>
              <a:rPr lang="en-US" dirty="0" smtClean="0">
                <a:solidFill>
                  <a:srgbClr val="002060"/>
                </a:solidFill>
              </a:rPr>
              <a:t> EBIT </a:t>
            </a:r>
            <a:r>
              <a:rPr lang="en-US" dirty="0" err="1" smtClean="0">
                <a:solidFill>
                  <a:srgbClr val="002060"/>
                </a:solidFill>
              </a:rPr>
              <a:t>sebesar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Rp</a:t>
            </a:r>
            <a:r>
              <a:rPr lang="en-US" dirty="0" smtClean="0">
                <a:solidFill>
                  <a:srgbClr val="002060"/>
                </a:solidFill>
              </a:rPr>
              <a:t> 10.000 yang </a:t>
            </a:r>
            <a:r>
              <a:rPr lang="en-US" dirty="0" err="1" smtClean="0">
                <a:solidFill>
                  <a:srgbClr val="002060"/>
                </a:solidFill>
              </a:rPr>
              <a:t>didanai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dr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Obligasi</a:t>
            </a:r>
            <a:r>
              <a:rPr lang="en-US" dirty="0" smtClean="0">
                <a:solidFill>
                  <a:srgbClr val="002060"/>
                </a:solidFill>
              </a:rPr>
              <a:t>  </a:t>
            </a:r>
            <a:endParaRPr lang="id-ID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   (5%) </a:t>
            </a:r>
            <a:r>
              <a:rPr lang="en-US" dirty="0" err="1" smtClean="0">
                <a:solidFill>
                  <a:srgbClr val="002060"/>
                </a:solidFill>
              </a:rPr>
              <a:t>Rp</a:t>
            </a:r>
            <a:r>
              <a:rPr lang="en-US" dirty="0" smtClean="0">
                <a:solidFill>
                  <a:srgbClr val="002060"/>
                </a:solidFill>
              </a:rPr>
              <a:t> 40.000 ,</a:t>
            </a:r>
            <a:r>
              <a:rPr lang="en-US" dirty="0" err="1" smtClean="0">
                <a:solidFill>
                  <a:srgbClr val="002060"/>
                </a:solidFill>
              </a:rPr>
              <a:t>Preffered</a:t>
            </a:r>
            <a:r>
              <a:rPr lang="id-ID" dirty="0" smtClean="0">
                <a:solidFill>
                  <a:srgbClr val="002060"/>
                </a:solidFill>
              </a:rPr>
              <a:t>  S</a:t>
            </a:r>
            <a:r>
              <a:rPr lang="en-US" dirty="0" smtClean="0">
                <a:solidFill>
                  <a:srgbClr val="002060"/>
                </a:solidFill>
              </a:rPr>
              <a:t>tock (500lb) </a:t>
            </a:r>
            <a:r>
              <a:rPr lang="en-US" dirty="0" err="1" smtClean="0">
                <a:solidFill>
                  <a:srgbClr val="002060"/>
                </a:solidFill>
              </a:rPr>
              <a:t>dengan</a:t>
            </a:r>
            <a:r>
              <a:rPr lang="en-US" dirty="0" smtClean="0">
                <a:solidFill>
                  <a:srgbClr val="002060"/>
                </a:solidFill>
              </a:rPr>
              <a:t> dividend </a:t>
            </a:r>
            <a:r>
              <a:rPr lang="en-US" dirty="0" err="1" smtClean="0">
                <a:solidFill>
                  <a:srgbClr val="002060"/>
                </a:solidFill>
              </a:rPr>
              <a:t>Rp</a:t>
            </a:r>
            <a:r>
              <a:rPr lang="en-US" dirty="0" smtClean="0">
                <a:solidFill>
                  <a:srgbClr val="002060"/>
                </a:solidFill>
              </a:rPr>
              <a:t> 4/ </a:t>
            </a:r>
            <a:r>
              <a:rPr lang="en-US" dirty="0" err="1" smtClean="0">
                <a:solidFill>
                  <a:srgbClr val="002060"/>
                </a:solidFill>
              </a:rPr>
              <a:t>lbr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dan</a:t>
            </a:r>
            <a:r>
              <a:rPr lang="en-US" dirty="0" smtClean="0">
                <a:solidFill>
                  <a:srgbClr val="002060"/>
                </a:solidFill>
              </a:rPr>
              <a:t>  </a:t>
            </a:r>
            <a:r>
              <a:rPr lang="en-US" dirty="0" err="1" smtClean="0">
                <a:solidFill>
                  <a:srgbClr val="002060"/>
                </a:solidFill>
              </a:rPr>
              <a:t>saham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biasa</a:t>
            </a:r>
            <a:r>
              <a:rPr lang="en-US" dirty="0" smtClean="0">
                <a:solidFill>
                  <a:srgbClr val="002060"/>
                </a:solidFill>
              </a:rPr>
              <a:t>  </a:t>
            </a:r>
            <a:endParaRPr lang="id-ID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   1000 </a:t>
            </a:r>
            <a:r>
              <a:rPr lang="en-US" dirty="0" err="1" smtClean="0">
                <a:solidFill>
                  <a:srgbClr val="002060"/>
                </a:solidFill>
              </a:rPr>
              <a:t>lbr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en-US" dirty="0" err="1" smtClean="0">
                <a:solidFill>
                  <a:srgbClr val="002060"/>
                </a:solidFill>
              </a:rPr>
              <a:t>Pajak</a:t>
            </a:r>
            <a:r>
              <a:rPr lang="en-US" dirty="0" smtClean="0">
                <a:solidFill>
                  <a:srgbClr val="002060"/>
                </a:solidFill>
              </a:rPr>
              <a:t> 25%. </a:t>
            </a:r>
            <a:r>
              <a:rPr lang="en-US" dirty="0" err="1" smtClean="0">
                <a:solidFill>
                  <a:srgbClr val="002060"/>
                </a:solidFill>
              </a:rPr>
              <a:t>bagaimana</a:t>
            </a:r>
            <a:r>
              <a:rPr lang="en-US" dirty="0" smtClean="0">
                <a:solidFill>
                  <a:srgbClr val="002060"/>
                </a:solidFill>
              </a:rPr>
              <a:t>  </a:t>
            </a:r>
            <a:r>
              <a:rPr lang="en-US" dirty="0" err="1" smtClean="0">
                <a:solidFill>
                  <a:srgbClr val="002060"/>
                </a:solidFill>
              </a:rPr>
              <a:t>efek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thd</a:t>
            </a:r>
            <a:r>
              <a:rPr lang="en-US" dirty="0" smtClean="0">
                <a:solidFill>
                  <a:srgbClr val="002060"/>
                </a:solidFill>
              </a:rPr>
              <a:t> EPS </a:t>
            </a:r>
            <a:r>
              <a:rPr lang="en-US" dirty="0" err="1" smtClean="0">
                <a:solidFill>
                  <a:srgbClr val="002060"/>
                </a:solidFill>
              </a:rPr>
              <a:t>bila</a:t>
            </a:r>
            <a:r>
              <a:rPr lang="en-US" dirty="0" smtClean="0">
                <a:solidFill>
                  <a:srgbClr val="002060"/>
                </a:solidFill>
              </a:rPr>
              <a:t>  EBIT </a:t>
            </a:r>
            <a:r>
              <a:rPr lang="en-US" dirty="0" err="1" smtClean="0">
                <a:solidFill>
                  <a:srgbClr val="002060"/>
                </a:solidFill>
              </a:rPr>
              <a:t>yg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dihasilkan</a:t>
            </a:r>
            <a:r>
              <a:rPr lang="en-US" dirty="0" smtClean="0">
                <a:solidFill>
                  <a:srgbClr val="002060"/>
                </a:solidFill>
              </a:rPr>
              <a:t>   </a:t>
            </a:r>
            <a:r>
              <a:rPr lang="en-US" dirty="0" err="1" smtClean="0">
                <a:solidFill>
                  <a:srgbClr val="002060"/>
                </a:solidFill>
              </a:rPr>
              <a:t>adalah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Rp</a:t>
            </a:r>
            <a:r>
              <a:rPr lang="en-US" dirty="0" smtClean="0">
                <a:solidFill>
                  <a:srgbClr val="002060"/>
                </a:solidFill>
              </a:rPr>
              <a:t> 6.000, </a:t>
            </a:r>
            <a:endParaRPr lang="id-ID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   </a:t>
            </a:r>
            <a:r>
              <a:rPr lang="en-US" dirty="0" err="1" smtClean="0">
                <a:solidFill>
                  <a:srgbClr val="002060"/>
                </a:solidFill>
              </a:rPr>
              <a:t>Rp</a:t>
            </a:r>
            <a:r>
              <a:rPr lang="en-US" dirty="0" smtClean="0">
                <a:solidFill>
                  <a:srgbClr val="002060"/>
                </a:solidFill>
              </a:rPr>
              <a:t> 8.000 </a:t>
            </a:r>
            <a:r>
              <a:rPr lang="en-US" dirty="0" err="1" smtClean="0">
                <a:solidFill>
                  <a:srgbClr val="002060"/>
                </a:solidFill>
              </a:rPr>
              <a:t>dan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Rp</a:t>
            </a:r>
            <a:r>
              <a:rPr lang="en-US" dirty="0" smtClean="0">
                <a:solidFill>
                  <a:srgbClr val="002060"/>
                </a:solidFill>
              </a:rPr>
              <a:t> 10.000. ?</a:t>
            </a:r>
            <a:endParaRPr lang="id-ID" dirty="0" smtClean="0">
              <a:solidFill>
                <a:srgbClr val="002060"/>
              </a:solidFill>
            </a:endParaRPr>
          </a:p>
          <a:p>
            <a:endParaRPr lang="id-ID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22298"/>
            <a:ext cx="8229600" cy="563562"/>
          </a:xfrm>
        </p:spPr>
        <p:txBody>
          <a:bodyPr>
            <a:normAutofit fontScale="90000"/>
          </a:bodyPr>
          <a:lstStyle/>
          <a:p>
            <a:pPr algn="l"/>
            <a:r>
              <a:rPr lang="id-ID" b="1" u="sng" dirty="0" smtClean="0">
                <a:solidFill>
                  <a:srgbClr val="002060"/>
                </a:solidFill>
              </a:rPr>
              <a:t>Jawab :</a:t>
            </a:r>
            <a:endParaRPr lang="id-ID" b="1" u="sng" dirty="0">
              <a:solidFill>
                <a:srgbClr val="002060"/>
              </a:solidFill>
            </a:endParaRPr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1219200" y="1571644"/>
          <a:ext cx="6823075" cy="4572000"/>
        </p:xfrm>
        <a:graphic>
          <a:graphicData uri="http://schemas.openxmlformats.org/presentationml/2006/ole">
            <p:oleObj spid="_x0000_s73730" name="Document" r:id="rId3" imgW="8209386" imgH="5177440" progId="Word.Document.12">
              <p:embed/>
            </p:oleObj>
          </a:graphicData>
        </a:graphic>
      </p:graphicFrame>
    </p:spTree>
  </p:cSld>
  <p:clrMapOvr>
    <a:masterClrMapping/>
  </p:clrMapOvr>
  <p:transition spd="slow">
    <p:split orient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19"/>
            <a:ext cx="8229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id-ID" b="1" u="sng" dirty="0" smtClean="0">
                <a:solidFill>
                  <a:srgbClr val="002060"/>
                </a:solidFill>
              </a:rPr>
              <a:t>Jawab :</a:t>
            </a:r>
            <a:endParaRPr lang="id-ID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d-ID" dirty="0" smtClean="0"/>
          </a:p>
          <a:p>
            <a:endParaRPr lang="id-ID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125538" y="2163781"/>
          <a:ext cx="7080250" cy="3979863"/>
        </p:xfrm>
        <a:graphic>
          <a:graphicData uri="http://schemas.openxmlformats.org/presentationml/2006/ole">
            <p:oleObj spid="_x0000_s74754" name="Document" r:id="rId3" imgW="7817975" imgH="3552021" progId="Word.Document.12">
              <p:embed/>
            </p:oleObj>
          </a:graphicData>
        </a:graphic>
      </p:graphicFrame>
    </p:spTree>
  </p:cSld>
  <p:clrMapOvr>
    <a:masterClrMapping/>
  </p:clrMapOvr>
  <p:transition spd="slow">
    <p:split orient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914400" y="1077912"/>
          <a:ext cx="7151688" cy="4713287"/>
        </p:xfrm>
        <a:graphic>
          <a:graphicData uri="http://schemas.openxmlformats.org/presentationml/2006/ole">
            <p:oleObj spid="_x0000_s75778" name="Document" r:id="rId3" imgW="6335144" imgH="2999219" progId="Word.Document.12">
              <p:embed/>
            </p:oleObj>
          </a:graphicData>
        </a:graphic>
      </p:graphicFrame>
    </p:spTree>
  </p:cSld>
  <p:clrMapOvr>
    <a:masterClrMapping/>
  </p:clrMapOvr>
  <p:transition spd="slow">
    <p:split orient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17553"/>
            <a:ext cx="7886700" cy="1325563"/>
          </a:xfrm>
        </p:spPr>
        <p:txBody>
          <a:bodyPr/>
          <a:lstStyle/>
          <a:p>
            <a:pPr algn="l"/>
            <a:r>
              <a:rPr lang="id-ID" b="1" u="sng" dirty="0" smtClean="0">
                <a:solidFill>
                  <a:srgbClr val="002060"/>
                </a:solidFill>
              </a:rPr>
              <a:t>Indifference Point</a:t>
            </a:r>
            <a:endParaRPr lang="id-ID" b="1" u="sng" dirty="0">
              <a:solidFill>
                <a:srgbClr val="002060"/>
              </a:solidFill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>
            <p:ph idx="1"/>
          </p:nvPr>
        </p:nvGraphicFramePr>
        <p:xfrm>
          <a:off x="685800" y="1524000"/>
          <a:ext cx="7391400" cy="3827463"/>
        </p:xfrm>
        <a:graphic>
          <a:graphicData uri="http://schemas.openxmlformats.org/presentationml/2006/ole">
            <p:oleObj spid="_x0000_s76802" name="Document" r:id="rId3" imgW="5746576" imgH="2976144" progId="Word.Document.12">
              <p:embed/>
            </p:oleObj>
          </a:graphicData>
        </a:graphic>
      </p:graphicFrame>
    </p:spTree>
  </p:cSld>
  <p:clrMapOvr>
    <a:masterClrMapping/>
  </p:clrMapOvr>
  <p:transition spd="slow">
    <p:split orient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42" name="Object 2"/>
          <p:cNvGraphicFramePr>
            <a:graphicFrameLocks noChangeAspect="1"/>
          </p:cNvGraphicFramePr>
          <p:nvPr>
            <p:ph idx="1"/>
          </p:nvPr>
        </p:nvGraphicFramePr>
        <p:xfrm>
          <a:off x="609600" y="1219201"/>
          <a:ext cx="7772400" cy="4567238"/>
        </p:xfrm>
        <a:graphic>
          <a:graphicData uri="http://schemas.openxmlformats.org/presentationml/2006/ole">
            <p:oleObj spid="_x0000_s77826" name="Document" r:id="rId3" imgW="6058798" imgH="3846703" progId="Word.Document.12">
              <p:embed/>
            </p:oleObj>
          </a:graphicData>
        </a:graphic>
      </p:graphicFrame>
    </p:spTree>
  </p:cSld>
  <p:clrMapOvr>
    <a:masterClrMapping/>
  </p:clrMapOvr>
  <p:transition spd="slow">
    <p:split orient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3200" b="1" u="sng" dirty="0" smtClean="0">
                <a:solidFill>
                  <a:srgbClr val="002060"/>
                </a:solidFill>
              </a:rPr>
              <a:t>Contoh :</a:t>
            </a:r>
          </a:p>
          <a:p>
            <a:pPr>
              <a:buNone/>
            </a:pPr>
            <a:r>
              <a:rPr lang="id-ID" dirty="0" smtClean="0">
                <a:solidFill>
                  <a:srgbClr val="002060"/>
                </a:solidFill>
              </a:rPr>
              <a:t>     </a:t>
            </a:r>
            <a:r>
              <a:rPr lang="en-US" dirty="0" smtClean="0">
                <a:solidFill>
                  <a:srgbClr val="002060"/>
                </a:solidFill>
              </a:rPr>
              <a:t>Modal PT ABC </a:t>
            </a:r>
            <a:r>
              <a:rPr lang="en-US" dirty="0" err="1" smtClean="0">
                <a:solidFill>
                  <a:srgbClr val="002060"/>
                </a:solidFill>
              </a:rPr>
              <a:t>Rp</a:t>
            </a:r>
            <a:r>
              <a:rPr lang="en-US" dirty="0" smtClean="0">
                <a:solidFill>
                  <a:srgbClr val="002060"/>
                </a:solidFill>
              </a:rPr>
              <a:t> 300 </a:t>
            </a:r>
            <a:r>
              <a:rPr lang="en-US" dirty="0" err="1" smtClean="0">
                <a:solidFill>
                  <a:srgbClr val="002060"/>
                </a:solidFill>
              </a:rPr>
              <a:t>juta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terdiri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dari</a:t>
            </a:r>
            <a:r>
              <a:rPr lang="en-US" dirty="0" smtClean="0">
                <a:solidFill>
                  <a:srgbClr val="002060"/>
                </a:solidFill>
              </a:rPr>
              <a:t>  </a:t>
            </a:r>
            <a:r>
              <a:rPr lang="en-US" dirty="0" err="1" smtClean="0">
                <a:solidFill>
                  <a:srgbClr val="002060"/>
                </a:solidFill>
              </a:rPr>
              <a:t>Saham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Biasa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Rp</a:t>
            </a:r>
            <a:r>
              <a:rPr lang="en-US" dirty="0" smtClean="0">
                <a:solidFill>
                  <a:srgbClr val="002060"/>
                </a:solidFill>
              </a:rPr>
              <a:t> 150.000 ( 25</a:t>
            </a:r>
            <a:r>
              <a:rPr lang="id-ID" dirty="0" smtClean="0">
                <a:solidFill>
                  <a:srgbClr val="002060"/>
                </a:solidFill>
              </a:rPr>
              <a:t>.</a:t>
            </a:r>
            <a:r>
              <a:rPr lang="en-US" dirty="0" smtClean="0">
                <a:solidFill>
                  <a:srgbClr val="002060"/>
                </a:solidFill>
              </a:rPr>
              <a:t>000 </a:t>
            </a:r>
            <a:r>
              <a:rPr lang="en-US" dirty="0" err="1" smtClean="0">
                <a:solidFill>
                  <a:srgbClr val="002060"/>
                </a:solidFill>
              </a:rPr>
              <a:t>lbr</a:t>
            </a:r>
            <a:r>
              <a:rPr lang="en-US" dirty="0" smtClean="0">
                <a:solidFill>
                  <a:srgbClr val="002060"/>
                </a:solidFill>
              </a:rPr>
              <a:t>) </a:t>
            </a:r>
            <a:r>
              <a:rPr lang="en-US" dirty="0" err="1" smtClean="0">
                <a:solidFill>
                  <a:srgbClr val="002060"/>
                </a:solidFill>
              </a:rPr>
              <a:t>dan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Obligasi</a:t>
            </a:r>
            <a:r>
              <a:rPr lang="en-US" dirty="0" smtClean="0">
                <a:solidFill>
                  <a:srgbClr val="002060"/>
                </a:solidFill>
              </a:rPr>
              <a:t> 10% </a:t>
            </a:r>
            <a:r>
              <a:rPr lang="en-US" dirty="0" err="1" smtClean="0">
                <a:solidFill>
                  <a:srgbClr val="002060"/>
                </a:solidFill>
              </a:rPr>
              <a:t>Rp</a:t>
            </a:r>
            <a:r>
              <a:rPr lang="en-US" dirty="0" smtClean="0">
                <a:solidFill>
                  <a:srgbClr val="002060"/>
                </a:solidFill>
              </a:rPr>
              <a:t> 50 </a:t>
            </a:r>
            <a:r>
              <a:rPr lang="en-US" dirty="0" err="1" smtClean="0">
                <a:solidFill>
                  <a:srgbClr val="002060"/>
                </a:solidFill>
              </a:rPr>
              <a:t>juta</a:t>
            </a:r>
            <a:r>
              <a:rPr lang="en-US" dirty="0" smtClean="0">
                <a:solidFill>
                  <a:srgbClr val="002060"/>
                </a:solidFill>
              </a:rPr>
              <a:t>. Perusahaan </a:t>
            </a:r>
            <a:r>
              <a:rPr lang="en-US" dirty="0" err="1" smtClean="0">
                <a:solidFill>
                  <a:srgbClr val="002060"/>
                </a:solidFill>
              </a:rPr>
              <a:t>merencanakan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ekpansi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sebesar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Rp</a:t>
            </a:r>
            <a:r>
              <a:rPr lang="en-US" dirty="0" smtClean="0">
                <a:solidFill>
                  <a:srgbClr val="002060"/>
                </a:solidFill>
              </a:rPr>
              <a:t> 50 </a:t>
            </a:r>
            <a:r>
              <a:rPr lang="en-US" dirty="0" err="1" smtClean="0">
                <a:solidFill>
                  <a:srgbClr val="002060"/>
                </a:solidFill>
              </a:rPr>
              <a:t>juta</a:t>
            </a:r>
            <a:r>
              <a:rPr lang="en-US" dirty="0" smtClean="0">
                <a:solidFill>
                  <a:srgbClr val="002060"/>
                </a:solidFill>
              </a:rPr>
              <a:t> yang </a:t>
            </a:r>
            <a:r>
              <a:rPr lang="en-US" dirty="0" err="1" smtClean="0">
                <a:solidFill>
                  <a:srgbClr val="002060"/>
                </a:solidFill>
              </a:rPr>
              <a:t>akan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dipenuhi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oleh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saham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atau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Obligasi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dengan</a:t>
            </a:r>
            <a:r>
              <a:rPr lang="en-US" dirty="0" smtClean="0">
                <a:solidFill>
                  <a:srgbClr val="002060"/>
                </a:solidFill>
              </a:rPr>
              <a:t>  </a:t>
            </a:r>
            <a:r>
              <a:rPr lang="en-US" dirty="0" err="1" smtClean="0">
                <a:solidFill>
                  <a:srgbClr val="002060"/>
                </a:solidFill>
              </a:rPr>
              <a:t>tingkat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bunga</a:t>
            </a:r>
            <a:r>
              <a:rPr lang="en-US" dirty="0" smtClean="0">
                <a:solidFill>
                  <a:srgbClr val="002060"/>
                </a:solidFill>
              </a:rPr>
              <a:t> 12%/   </a:t>
            </a:r>
            <a:r>
              <a:rPr lang="en-US" dirty="0" err="1" smtClean="0">
                <a:solidFill>
                  <a:srgbClr val="002060"/>
                </a:solidFill>
              </a:rPr>
              <a:t>th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Pajak</a:t>
            </a:r>
            <a:r>
              <a:rPr lang="en-US" dirty="0" smtClean="0">
                <a:solidFill>
                  <a:srgbClr val="002060"/>
                </a:solidFill>
              </a:rPr>
              <a:t> 25%.   </a:t>
            </a:r>
            <a:endParaRPr lang="id-ID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</a:rPr>
              <a:t>     </a:t>
            </a:r>
            <a:r>
              <a:rPr lang="en-US" dirty="0" err="1" smtClean="0">
                <a:solidFill>
                  <a:srgbClr val="002060"/>
                </a:solidFill>
              </a:rPr>
              <a:t>Berapa</a:t>
            </a:r>
            <a:r>
              <a:rPr lang="en-US" dirty="0" smtClean="0">
                <a:solidFill>
                  <a:srgbClr val="002060"/>
                </a:solidFill>
              </a:rPr>
              <a:t> EBIT yang hrs </a:t>
            </a:r>
            <a:r>
              <a:rPr lang="en-US" dirty="0" err="1" smtClean="0">
                <a:solidFill>
                  <a:srgbClr val="002060"/>
                </a:solidFill>
              </a:rPr>
              <a:t>dicapai</a:t>
            </a:r>
            <a:r>
              <a:rPr lang="en-US" dirty="0" smtClean="0">
                <a:solidFill>
                  <a:srgbClr val="002060"/>
                </a:solidFill>
              </a:rPr>
              <a:t> agar EPS </a:t>
            </a:r>
            <a:r>
              <a:rPr lang="en-US" dirty="0" err="1" smtClean="0">
                <a:solidFill>
                  <a:srgbClr val="002060"/>
                </a:solidFill>
              </a:rPr>
              <a:t>nya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sama</a:t>
            </a:r>
            <a:r>
              <a:rPr lang="en-US" dirty="0" smtClean="0">
                <a:solidFill>
                  <a:srgbClr val="002060"/>
                </a:solidFill>
              </a:rPr>
              <a:t>???</a:t>
            </a:r>
            <a:endParaRPr lang="id-ID" dirty="0" smtClean="0">
              <a:solidFill>
                <a:srgbClr val="002060"/>
              </a:solidFill>
            </a:endParaRPr>
          </a:p>
          <a:p>
            <a:endParaRPr lang="id-ID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5174"/>
            <a:ext cx="8229600" cy="563562"/>
          </a:xfrm>
        </p:spPr>
        <p:txBody>
          <a:bodyPr>
            <a:normAutofit fontScale="90000"/>
          </a:bodyPr>
          <a:lstStyle/>
          <a:p>
            <a:pPr algn="l"/>
            <a:r>
              <a:rPr lang="id-ID" b="1" u="sng" dirty="0" smtClean="0">
                <a:solidFill>
                  <a:srgbClr val="002060"/>
                </a:solidFill>
              </a:rPr>
              <a:t>Jawab :</a:t>
            </a:r>
            <a:endParaRPr lang="id-ID" b="1" u="sng" dirty="0">
              <a:solidFill>
                <a:srgbClr val="002060"/>
              </a:solidFill>
            </a:endParaRPr>
          </a:p>
        </p:txBody>
      </p:sp>
      <p:graphicFrame>
        <p:nvGraphicFramePr>
          <p:cNvPr id="37889" name="Object 1"/>
          <p:cNvGraphicFramePr>
            <a:graphicFrameLocks noChangeAspect="1"/>
          </p:cNvGraphicFramePr>
          <p:nvPr/>
        </p:nvGraphicFramePr>
        <p:xfrm>
          <a:off x="882678" y="1597045"/>
          <a:ext cx="7689850" cy="4689475"/>
        </p:xfrm>
        <a:graphic>
          <a:graphicData uri="http://schemas.openxmlformats.org/presentationml/2006/ole">
            <p:oleObj spid="_x0000_s78850" name="Document" r:id="rId3" imgW="5893601" imgH="3593474" progId="Word.Document.12">
              <p:embed/>
            </p:oleObj>
          </a:graphicData>
        </a:graphic>
      </p:graphicFrame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36629"/>
            <a:ext cx="7886700" cy="777859"/>
          </a:xfrm>
        </p:spPr>
        <p:txBody>
          <a:bodyPr/>
          <a:lstStyle/>
          <a:p>
            <a:r>
              <a:rPr lang="id-ID" b="1" dirty="0" smtClean="0">
                <a:solidFill>
                  <a:srgbClr val="002060"/>
                </a:solidFill>
              </a:rPr>
              <a:t>Analisa Titik Impas (BEP)</a:t>
            </a:r>
            <a:endParaRPr lang="id-ID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: </a:t>
            </a:r>
            <a:r>
              <a:rPr lang="en-US" dirty="0" err="1" smtClean="0">
                <a:solidFill>
                  <a:schemeClr val="bg1"/>
                </a:solidFill>
              </a:rPr>
              <a:t>analisa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menunjukkan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titik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dimana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id-ID" dirty="0" smtClean="0">
                <a:solidFill>
                  <a:schemeClr val="bg1"/>
                </a:solidFill>
              </a:rPr>
              <a:t>   </a:t>
            </a:r>
          </a:p>
          <a:p>
            <a:pPr>
              <a:buNone/>
            </a:pPr>
            <a:r>
              <a:rPr lang="id-ID" dirty="0" smtClean="0">
                <a:solidFill>
                  <a:schemeClr val="bg1"/>
                </a:solidFill>
              </a:rPr>
              <a:t>            </a:t>
            </a:r>
            <a:r>
              <a:rPr lang="en-US" dirty="0" err="1" smtClean="0">
                <a:solidFill>
                  <a:schemeClr val="bg1"/>
                </a:solidFill>
              </a:rPr>
              <a:t>penjualan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pedapatan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impas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en-US" dirty="0" err="1" smtClean="0">
                <a:solidFill>
                  <a:schemeClr val="bg1"/>
                </a:solidFill>
              </a:rPr>
              <a:t>menutup</a:t>
            </a:r>
            <a:r>
              <a:rPr lang="en-US" dirty="0" smtClean="0">
                <a:solidFill>
                  <a:schemeClr val="bg1"/>
                </a:solidFill>
              </a:rPr>
              <a:t>   </a:t>
            </a:r>
            <a:endParaRPr lang="id-ID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id-ID" dirty="0" smtClean="0">
                <a:solidFill>
                  <a:schemeClr val="bg1"/>
                </a:solidFill>
              </a:rPr>
              <a:t>            </a:t>
            </a:r>
            <a:r>
              <a:rPr lang="en-US" dirty="0" err="1" smtClean="0">
                <a:solidFill>
                  <a:schemeClr val="bg1"/>
                </a:solidFill>
              </a:rPr>
              <a:t>biaya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operasional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id-ID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id-ID" dirty="0" smtClean="0">
                <a:solidFill>
                  <a:schemeClr val="bg1"/>
                </a:solidFill>
              </a:rPr>
              <a:t>               </a:t>
            </a:r>
            <a:r>
              <a:rPr lang="en-US" dirty="0" smtClean="0">
                <a:solidFill>
                  <a:schemeClr val="bg1"/>
                </a:solidFill>
              </a:rPr>
              <a:t>( </a:t>
            </a:r>
            <a:r>
              <a:rPr lang="en-US" i="1" dirty="0" smtClean="0">
                <a:solidFill>
                  <a:schemeClr val="bg1"/>
                </a:solidFill>
              </a:rPr>
              <a:t>Total Revenue = Total </a:t>
            </a:r>
            <a:r>
              <a:rPr lang="en-US" i="1" dirty="0" err="1" smtClean="0">
                <a:solidFill>
                  <a:schemeClr val="bg1"/>
                </a:solidFill>
              </a:rPr>
              <a:t>Expences</a:t>
            </a:r>
            <a:r>
              <a:rPr lang="en-US" i="1" dirty="0" smtClean="0">
                <a:solidFill>
                  <a:schemeClr val="bg1"/>
                </a:solidFill>
              </a:rPr>
              <a:t>)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id-ID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id-ID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Anali</a:t>
            </a:r>
            <a:r>
              <a:rPr lang="id-ID" dirty="0" smtClean="0">
                <a:solidFill>
                  <a:schemeClr val="bg1"/>
                </a:solidFill>
              </a:rPr>
              <a:t>s</a:t>
            </a:r>
            <a:r>
              <a:rPr lang="en-US" dirty="0" smtClean="0">
                <a:solidFill>
                  <a:schemeClr val="bg1"/>
                </a:solidFill>
              </a:rPr>
              <a:t>a </a:t>
            </a:r>
            <a:r>
              <a:rPr lang="id-ID" dirty="0" smtClean="0">
                <a:solidFill>
                  <a:schemeClr val="bg1"/>
                </a:solidFill>
              </a:rPr>
              <a:t>I</a:t>
            </a:r>
            <a:r>
              <a:rPr lang="en-US" dirty="0" err="1" smtClean="0">
                <a:solidFill>
                  <a:schemeClr val="bg1"/>
                </a:solidFill>
              </a:rPr>
              <a:t>mpas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juga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mempelajari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hubungan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antara</a:t>
            </a:r>
            <a:r>
              <a:rPr lang="en-US" dirty="0" smtClean="0">
                <a:solidFill>
                  <a:schemeClr val="bg1"/>
                </a:solidFill>
              </a:rPr>
              <a:t> “ </a:t>
            </a:r>
            <a:r>
              <a:rPr lang="en-US" dirty="0" err="1" smtClean="0">
                <a:solidFill>
                  <a:schemeClr val="bg1"/>
                </a:solidFill>
              </a:rPr>
              <a:t>biaya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tetap</a:t>
            </a:r>
            <a:r>
              <a:rPr lang="en-US" dirty="0" smtClean="0">
                <a:solidFill>
                  <a:schemeClr val="bg1"/>
                </a:solidFill>
              </a:rPr>
              <a:t>   </a:t>
            </a:r>
            <a:r>
              <a:rPr lang="en-US" dirty="0" err="1" smtClean="0">
                <a:solidFill>
                  <a:schemeClr val="bg1"/>
                </a:solidFill>
              </a:rPr>
              <a:t>biaya</a:t>
            </a:r>
            <a:r>
              <a:rPr lang="en-US" dirty="0" smtClean="0">
                <a:solidFill>
                  <a:schemeClr val="bg1"/>
                </a:solidFill>
              </a:rPr>
              <a:t>   Variable, </a:t>
            </a:r>
            <a:r>
              <a:rPr lang="en-US" dirty="0" err="1" smtClean="0">
                <a:solidFill>
                  <a:schemeClr val="bg1"/>
                </a:solidFill>
              </a:rPr>
              <a:t>keuntungan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volume </a:t>
            </a:r>
            <a:r>
              <a:rPr lang="en-US" dirty="0" err="1" smtClean="0">
                <a:solidFill>
                  <a:schemeClr val="bg1"/>
                </a:solidFill>
              </a:rPr>
              <a:t>penjualan</a:t>
            </a:r>
            <a:r>
              <a:rPr lang="en-US" dirty="0" smtClean="0">
                <a:solidFill>
                  <a:schemeClr val="bg1"/>
                </a:solidFill>
              </a:rPr>
              <a:t> “ , </a:t>
            </a:r>
            <a:r>
              <a:rPr lang="en-US" dirty="0" err="1" smtClean="0">
                <a:solidFill>
                  <a:schemeClr val="bg1"/>
                </a:solidFill>
              </a:rPr>
              <a:t>sehingga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biasa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disebut</a:t>
            </a:r>
            <a:r>
              <a:rPr lang="en-US" dirty="0" smtClean="0">
                <a:solidFill>
                  <a:schemeClr val="bg1"/>
                </a:solidFill>
              </a:rPr>
              <a:t> “</a:t>
            </a:r>
            <a:r>
              <a:rPr lang="en-US" i="1" dirty="0" smtClean="0">
                <a:solidFill>
                  <a:schemeClr val="bg1"/>
                </a:solidFill>
              </a:rPr>
              <a:t>Cost  Profit  Volume  Anal</a:t>
            </a:r>
            <a:r>
              <a:rPr lang="id-ID" i="1" dirty="0" smtClean="0">
                <a:solidFill>
                  <a:schemeClr val="bg1"/>
                </a:solidFill>
              </a:rPr>
              <a:t>i</a:t>
            </a:r>
            <a:r>
              <a:rPr lang="en-US" i="1" dirty="0" smtClean="0">
                <a:solidFill>
                  <a:schemeClr val="bg1"/>
                </a:solidFill>
              </a:rPr>
              <a:t>sys “ </a:t>
            </a:r>
            <a:endParaRPr lang="id-ID" dirty="0" smtClean="0">
              <a:solidFill>
                <a:schemeClr val="bg1"/>
              </a:solidFill>
            </a:endParaRPr>
          </a:p>
          <a:p>
            <a:endParaRPr lang="id-ID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1000100" y="1244620"/>
          <a:ext cx="7386638" cy="5041900"/>
        </p:xfrm>
        <a:graphic>
          <a:graphicData uri="http://schemas.openxmlformats.org/presentationml/2006/ole">
            <p:oleObj spid="_x0000_s79874" name="Document" r:id="rId3" imgW="6034499" imgH="4014266" progId="Word.Document.12">
              <p:embed/>
            </p:oleObj>
          </a:graphicData>
        </a:graphic>
      </p:graphicFrame>
    </p:spTree>
  </p:cSld>
  <p:clrMapOvr>
    <a:masterClrMapping/>
  </p:clrMapOvr>
  <p:transition spd="slow">
    <p:split orient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048000"/>
            <a:ext cx="7772400" cy="12065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marL="484505" indent="0" algn="ctr" eaLnBrk="1" hangingPunct="1"/>
            <a:r>
              <a:rPr lang="en-US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***</a:t>
            </a:r>
            <a:r>
              <a:rPr lang="id-ID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TERIMA KASIH </a:t>
            </a:r>
            <a:r>
              <a:rPr lang="en-US" altLang="en-US" sz="6000" b="1" dirty="0">
                <a:solidFill>
                  <a:srgbClr val="002060"/>
                </a:solidFill>
                <a:latin typeface="Britannic Bold" panose="020B0903060703020204" pitchFamily="34" charset="0"/>
                <a:cs typeface="Times New Roman" panose="02020603050405020304" pitchFamily="18" charset="0"/>
              </a:rPr>
              <a:t>***</a:t>
            </a:r>
            <a:endParaRPr lang="id-ID" altLang="en-US" sz="6000" b="1" dirty="0">
              <a:solidFill>
                <a:srgbClr val="002060"/>
              </a:solidFill>
              <a:latin typeface="Britannic Bold" panose="020B090306070302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73126"/>
            <a:ext cx="8229600" cy="88423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K</a:t>
            </a:r>
            <a:r>
              <a:rPr lang="id-ID" b="1" dirty="0" smtClean="0">
                <a:solidFill>
                  <a:srgbClr val="002060"/>
                </a:solidFill>
              </a:rPr>
              <a:t>e</a:t>
            </a:r>
            <a:r>
              <a:rPr lang="en-US" b="1" dirty="0" err="1" smtClean="0">
                <a:solidFill>
                  <a:srgbClr val="002060"/>
                </a:solidFill>
              </a:rPr>
              <a:t>lemahan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Analisis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Titik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Impas</a:t>
            </a:r>
            <a:r>
              <a:rPr lang="en-US" b="1" dirty="0" smtClean="0">
                <a:solidFill>
                  <a:srgbClr val="002060"/>
                </a:solidFill>
              </a:rPr>
              <a:t> (BEP)</a:t>
            </a:r>
            <a:r>
              <a:rPr lang="id-ID" b="1" dirty="0" smtClean="0">
                <a:solidFill>
                  <a:srgbClr val="002060"/>
                </a:solidFill>
              </a:rPr>
              <a:t/>
            </a:r>
            <a:br>
              <a:rPr lang="id-ID" b="1" dirty="0" smtClean="0">
                <a:solidFill>
                  <a:srgbClr val="002060"/>
                </a:solidFill>
              </a:rPr>
            </a:br>
            <a:endParaRPr lang="id-ID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63744"/>
            <a:ext cx="7886700" cy="4351338"/>
          </a:xfrm>
        </p:spPr>
        <p:txBody>
          <a:bodyPr>
            <a:normAutofit/>
          </a:bodyPr>
          <a:lstStyle/>
          <a:p>
            <a:pPr lvl="0"/>
            <a:r>
              <a:rPr lang="en-US" dirty="0" err="1" smtClean="0">
                <a:solidFill>
                  <a:schemeClr val="bg1"/>
                </a:solidFill>
              </a:rPr>
              <a:t>Membutuhkan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banyak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asumsi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terbatas</a:t>
            </a:r>
            <a:endParaRPr lang="id-ID" dirty="0" smtClean="0">
              <a:solidFill>
                <a:schemeClr val="bg1"/>
              </a:solidFill>
            </a:endParaRPr>
          </a:p>
          <a:p>
            <a:pPr lvl="0"/>
            <a:r>
              <a:rPr lang="en-US" dirty="0" err="1" smtClean="0">
                <a:solidFill>
                  <a:schemeClr val="bg1"/>
                </a:solidFill>
              </a:rPr>
              <a:t>Bersifat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Statis</a:t>
            </a:r>
            <a:endParaRPr lang="id-ID" dirty="0" smtClean="0">
              <a:solidFill>
                <a:schemeClr val="bg1"/>
              </a:solidFill>
            </a:endParaRPr>
          </a:p>
          <a:p>
            <a:pPr lvl="0"/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digunakan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untuk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mengambil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keputusan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akhir</a:t>
            </a:r>
            <a:endParaRPr lang="id-ID" dirty="0" smtClean="0">
              <a:solidFill>
                <a:schemeClr val="bg1"/>
              </a:solidFill>
            </a:endParaRPr>
          </a:p>
          <a:p>
            <a:pPr lvl="0"/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menyediakan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pengujian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aliran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kas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baik</a:t>
            </a:r>
            <a:endParaRPr lang="id-ID" dirty="0" smtClean="0">
              <a:solidFill>
                <a:schemeClr val="bg1"/>
              </a:solidFill>
            </a:endParaRPr>
          </a:p>
          <a:p>
            <a:pPr lvl="0"/>
            <a:r>
              <a:rPr lang="en-US" dirty="0" err="1" smtClean="0">
                <a:solidFill>
                  <a:schemeClr val="bg1"/>
                </a:solidFill>
              </a:rPr>
              <a:t>Kurang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mempertimbangkan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Risiko-risiko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terjadi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selama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masa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Penjualan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id-ID" dirty="0" smtClean="0">
              <a:solidFill>
                <a:schemeClr val="bg1"/>
              </a:solidFill>
            </a:endParaRPr>
          </a:p>
          <a:p>
            <a:endParaRPr lang="id-ID" dirty="0" smtClean="0">
              <a:solidFill>
                <a:schemeClr val="bg1"/>
              </a:solidFill>
            </a:endParaRPr>
          </a:p>
          <a:p>
            <a:endParaRPr lang="id-ID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84212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id-ID" b="1" dirty="0" smtClean="0">
                <a:solidFill>
                  <a:srgbClr val="002060"/>
                </a:solidFill>
              </a:rPr>
              <a:t> Rumus BEP </a:t>
            </a:r>
            <a:endParaRPr lang="id-ID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42910" y="1657369"/>
          <a:ext cx="7848600" cy="4343399"/>
        </p:xfrm>
        <a:graphic>
          <a:graphicData uri="http://schemas.openxmlformats.org/presentationml/2006/ole">
            <p:oleObj spid="_x0000_s68610" name="Document" r:id="rId3" imgW="5737207" imgH="1706207" progId="Word.Document.12">
              <p:embed/>
            </p:oleObj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5650"/>
            <a:ext cx="8229600" cy="715962"/>
          </a:xfrm>
        </p:spPr>
        <p:txBody>
          <a:bodyPr>
            <a:normAutofit/>
          </a:bodyPr>
          <a:lstStyle/>
          <a:p>
            <a:r>
              <a:rPr lang="id-ID" b="1" dirty="0" smtClean="0">
                <a:solidFill>
                  <a:srgbClr val="002060"/>
                </a:solidFill>
              </a:rPr>
              <a:t>Asumsi BEP</a:t>
            </a:r>
            <a:endParaRPr lang="id-ID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57784"/>
          </a:xfrm>
        </p:spPr>
        <p:txBody>
          <a:bodyPr>
            <a:noAutofit/>
          </a:bodyPr>
          <a:lstStyle/>
          <a:p>
            <a:pPr>
              <a:buNone/>
            </a:pPr>
            <a:endParaRPr lang="id-ID" sz="1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id-ID" sz="1800" dirty="0" smtClean="0">
                <a:solidFill>
                  <a:schemeClr val="bg1"/>
                </a:solidFill>
              </a:rPr>
              <a:t>1.</a:t>
            </a:r>
            <a:r>
              <a:rPr lang="en-US" sz="1800" dirty="0" err="1" smtClean="0">
                <a:solidFill>
                  <a:schemeClr val="bg1"/>
                </a:solidFill>
              </a:rPr>
              <a:t>Biaya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terdiri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dari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biaya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tetap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biaya</a:t>
            </a:r>
            <a:r>
              <a:rPr lang="en-US" sz="1800" dirty="0" smtClean="0">
                <a:solidFill>
                  <a:schemeClr val="bg1"/>
                </a:solidFill>
              </a:rPr>
              <a:t> variable</a:t>
            </a:r>
            <a:endParaRPr lang="id-ID" sz="1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id-ID" sz="1800" dirty="0" smtClean="0">
                <a:solidFill>
                  <a:schemeClr val="bg1"/>
                </a:solidFill>
              </a:rPr>
              <a:t>    </a:t>
            </a:r>
            <a:r>
              <a:rPr lang="en-US" sz="1800" dirty="0" err="1" smtClean="0">
                <a:solidFill>
                  <a:schemeClr val="bg1"/>
                </a:solidFill>
              </a:rPr>
              <a:t>Biaya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Tetap</a:t>
            </a:r>
            <a:r>
              <a:rPr lang="en-US" sz="1800" dirty="0" smtClean="0">
                <a:solidFill>
                  <a:schemeClr val="bg1"/>
                </a:solidFill>
              </a:rPr>
              <a:t>   : </a:t>
            </a:r>
            <a:r>
              <a:rPr lang="en-US" sz="1800" dirty="0" err="1" smtClean="0">
                <a:solidFill>
                  <a:schemeClr val="bg1"/>
                </a:solidFill>
              </a:rPr>
              <a:t>yaitu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biaya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tidak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dipengaruhi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oleh</a:t>
            </a:r>
            <a:r>
              <a:rPr lang="en-US" sz="1800" dirty="0" smtClean="0">
                <a:solidFill>
                  <a:schemeClr val="bg1"/>
                </a:solidFill>
              </a:rPr>
              <a:t> volume </a:t>
            </a:r>
            <a:r>
              <a:rPr lang="en-US" sz="1800" dirty="0" err="1" smtClean="0">
                <a:solidFill>
                  <a:schemeClr val="bg1"/>
                </a:solidFill>
              </a:rPr>
              <a:t>kegiatan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  <a:r>
              <a:rPr lang="en-US" sz="1800" dirty="0" err="1" smtClean="0">
                <a:solidFill>
                  <a:schemeClr val="bg1"/>
                </a:solidFill>
              </a:rPr>
              <a:t>Biaya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endParaRPr lang="id-ID" sz="1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1800" dirty="0" smtClean="0">
                <a:solidFill>
                  <a:schemeClr val="bg1"/>
                </a:solidFill>
              </a:rPr>
              <a:t>    </a:t>
            </a:r>
            <a:r>
              <a:rPr lang="id-ID" sz="1800" dirty="0" smtClean="0">
                <a:solidFill>
                  <a:schemeClr val="bg1"/>
                </a:solidFill>
              </a:rPr>
              <a:t>   </a:t>
            </a:r>
            <a:r>
              <a:rPr lang="en-US" sz="1800" dirty="0" smtClean="0">
                <a:solidFill>
                  <a:schemeClr val="bg1"/>
                </a:solidFill>
              </a:rPr>
              <a:t>                      </a:t>
            </a:r>
            <a:r>
              <a:rPr lang="en-US" sz="1800" dirty="0" err="1" smtClean="0">
                <a:solidFill>
                  <a:schemeClr val="bg1"/>
                </a:solidFill>
              </a:rPr>
              <a:t>tetap</a:t>
            </a:r>
            <a:r>
              <a:rPr lang="en-US" sz="1800" dirty="0" smtClean="0">
                <a:solidFill>
                  <a:schemeClr val="bg1"/>
                </a:solidFill>
              </a:rPr>
              <a:t>  </a:t>
            </a:r>
            <a:r>
              <a:rPr lang="en-US" sz="1800" dirty="0" err="1" smtClean="0">
                <a:solidFill>
                  <a:schemeClr val="bg1"/>
                </a:solidFill>
              </a:rPr>
              <a:t>secara</a:t>
            </a:r>
            <a:r>
              <a:rPr lang="en-US" sz="1800" dirty="0" smtClean="0">
                <a:solidFill>
                  <a:schemeClr val="bg1"/>
                </a:solidFill>
              </a:rPr>
              <a:t> total </a:t>
            </a:r>
            <a:r>
              <a:rPr lang="en-US" sz="1800" dirty="0" err="1" smtClean="0">
                <a:solidFill>
                  <a:schemeClr val="bg1"/>
                </a:solidFill>
              </a:rPr>
              <a:t>yidak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mengalami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perubahan</a:t>
            </a:r>
            <a:r>
              <a:rPr lang="en-US" sz="1800" dirty="0" smtClean="0">
                <a:solidFill>
                  <a:schemeClr val="bg1"/>
                </a:solidFill>
              </a:rPr>
              <a:t>, </a:t>
            </a:r>
            <a:r>
              <a:rPr lang="en-US" sz="1800" dirty="0" err="1" smtClean="0">
                <a:solidFill>
                  <a:schemeClr val="bg1"/>
                </a:solidFill>
              </a:rPr>
              <a:t>tapi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perunitnya</a:t>
            </a:r>
            <a:r>
              <a:rPr lang="en-US" sz="1800" dirty="0" smtClean="0">
                <a:solidFill>
                  <a:schemeClr val="bg1"/>
                </a:solidFill>
              </a:rPr>
              <a:t>  </a:t>
            </a:r>
            <a:endParaRPr lang="id-ID" sz="1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1800" dirty="0" smtClean="0">
                <a:solidFill>
                  <a:schemeClr val="bg1"/>
                </a:solidFill>
              </a:rPr>
              <a:t>       </a:t>
            </a:r>
            <a:r>
              <a:rPr lang="id-ID" sz="1800" dirty="0" smtClean="0">
                <a:solidFill>
                  <a:schemeClr val="bg1"/>
                </a:solidFill>
              </a:rPr>
              <a:t>    </a:t>
            </a:r>
            <a:r>
              <a:rPr lang="en-US" sz="1800" dirty="0" smtClean="0">
                <a:solidFill>
                  <a:schemeClr val="bg1"/>
                </a:solidFill>
              </a:rPr>
              <a:t>                  </a:t>
            </a:r>
            <a:r>
              <a:rPr lang="en-US" sz="1800" dirty="0" err="1" smtClean="0">
                <a:solidFill>
                  <a:schemeClr val="bg1"/>
                </a:solidFill>
              </a:rPr>
              <a:t>selalu</a:t>
            </a:r>
            <a:r>
              <a:rPr lang="en-US" sz="1800" dirty="0" smtClean="0">
                <a:solidFill>
                  <a:schemeClr val="bg1"/>
                </a:solidFill>
              </a:rPr>
              <a:t>  </a:t>
            </a:r>
            <a:r>
              <a:rPr lang="en-US" sz="1800" dirty="0" err="1" smtClean="0">
                <a:solidFill>
                  <a:schemeClr val="bg1"/>
                </a:solidFill>
              </a:rPr>
              <a:t>berubah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dipengaruhi</a:t>
            </a:r>
            <a:r>
              <a:rPr lang="en-US" sz="1800" dirty="0" smtClean="0">
                <a:solidFill>
                  <a:schemeClr val="bg1"/>
                </a:solidFill>
              </a:rPr>
              <a:t> volume </a:t>
            </a:r>
            <a:r>
              <a:rPr lang="en-US" sz="1800" dirty="0" err="1" smtClean="0">
                <a:solidFill>
                  <a:schemeClr val="bg1"/>
                </a:solidFill>
              </a:rPr>
              <a:t>kegiatan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  <a:endParaRPr lang="id-ID" sz="1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1800" dirty="0" smtClean="0">
                <a:solidFill>
                  <a:schemeClr val="bg1"/>
                </a:solidFill>
              </a:rPr>
              <a:t> </a:t>
            </a:r>
            <a:r>
              <a:rPr lang="id-ID" sz="1800" dirty="0" smtClean="0">
                <a:solidFill>
                  <a:schemeClr val="bg1"/>
                </a:solidFill>
              </a:rPr>
              <a:t>    </a:t>
            </a:r>
            <a:r>
              <a:rPr lang="en-US" sz="1800" dirty="0" err="1" smtClean="0">
                <a:solidFill>
                  <a:schemeClr val="bg1"/>
                </a:solidFill>
              </a:rPr>
              <a:t>Biaya</a:t>
            </a:r>
            <a:r>
              <a:rPr lang="en-US" sz="1800" dirty="0" smtClean="0">
                <a:solidFill>
                  <a:schemeClr val="bg1"/>
                </a:solidFill>
              </a:rPr>
              <a:t> variable:  </a:t>
            </a:r>
            <a:r>
              <a:rPr lang="en-US" sz="1800" dirty="0" err="1" smtClean="0">
                <a:solidFill>
                  <a:schemeClr val="bg1"/>
                </a:solidFill>
              </a:rPr>
              <a:t>yaitu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biaya</a:t>
            </a:r>
            <a:r>
              <a:rPr lang="en-US" sz="1800" dirty="0" smtClean="0">
                <a:solidFill>
                  <a:schemeClr val="bg1"/>
                </a:solidFill>
              </a:rPr>
              <a:t> yang </a:t>
            </a:r>
            <a:r>
              <a:rPr lang="en-US" sz="1800" dirty="0" err="1" smtClean="0">
                <a:solidFill>
                  <a:schemeClr val="bg1"/>
                </a:solidFill>
              </a:rPr>
              <a:t>berubah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dipengaruhi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oleh</a:t>
            </a:r>
            <a:r>
              <a:rPr lang="en-US" sz="1800" dirty="0" smtClean="0">
                <a:solidFill>
                  <a:schemeClr val="bg1"/>
                </a:solidFill>
              </a:rPr>
              <a:t> volume </a:t>
            </a:r>
            <a:r>
              <a:rPr lang="en-US" sz="1800" dirty="0" err="1" smtClean="0">
                <a:solidFill>
                  <a:schemeClr val="bg1"/>
                </a:solidFill>
              </a:rPr>
              <a:t>kegiatan</a:t>
            </a:r>
            <a:r>
              <a:rPr lang="en-US" sz="1800" dirty="0" smtClean="0">
                <a:solidFill>
                  <a:schemeClr val="bg1"/>
                </a:solidFill>
              </a:rPr>
              <a:t>.                                   </a:t>
            </a:r>
            <a:endParaRPr lang="id-ID" sz="1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1800" dirty="0" smtClean="0">
                <a:solidFill>
                  <a:schemeClr val="bg1"/>
                </a:solidFill>
              </a:rPr>
              <a:t>    </a:t>
            </a:r>
            <a:r>
              <a:rPr lang="id-ID" sz="1800" dirty="0" smtClean="0">
                <a:solidFill>
                  <a:schemeClr val="bg1"/>
                </a:solidFill>
              </a:rPr>
              <a:t>   </a:t>
            </a:r>
            <a:r>
              <a:rPr lang="en-US" sz="1800" dirty="0" smtClean="0">
                <a:solidFill>
                  <a:schemeClr val="bg1"/>
                </a:solidFill>
              </a:rPr>
              <a:t>                         </a:t>
            </a:r>
            <a:r>
              <a:rPr lang="en-US" sz="1800" dirty="0" err="1" smtClean="0">
                <a:solidFill>
                  <a:schemeClr val="bg1"/>
                </a:solidFill>
              </a:rPr>
              <a:t>Biaya</a:t>
            </a:r>
            <a:r>
              <a:rPr lang="en-US" sz="1800" dirty="0" smtClean="0">
                <a:solidFill>
                  <a:schemeClr val="bg1"/>
                </a:solidFill>
              </a:rPr>
              <a:t>  variable per </a:t>
            </a:r>
            <a:r>
              <a:rPr lang="en-US" sz="1800" dirty="0" err="1" smtClean="0">
                <a:solidFill>
                  <a:schemeClr val="bg1"/>
                </a:solidFill>
              </a:rPr>
              <a:t>unitnya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tetap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tapi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secara</a:t>
            </a:r>
            <a:r>
              <a:rPr lang="en-US" sz="1800" dirty="0" smtClean="0">
                <a:solidFill>
                  <a:schemeClr val="bg1"/>
                </a:solidFill>
              </a:rPr>
              <a:t> total </a:t>
            </a:r>
            <a:r>
              <a:rPr lang="en-US" sz="1800" dirty="0" err="1" smtClean="0">
                <a:solidFill>
                  <a:schemeClr val="bg1"/>
                </a:solidFill>
              </a:rPr>
              <a:t>selalu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berubah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endParaRPr lang="id-ID" sz="1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1800" dirty="0" smtClean="0">
                <a:solidFill>
                  <a:schemeClr val="bg1"/>
                </a:solidFill>
              </a:rPr>
              <a:t>       </a:t>
            </a:r>
            <a:r>
              <a:rPr lang="id-ID" sz="1800" dirty="0" smtClean="0">
                <a:solidFill>
                  <a:schemeClr val="bg1"/>
                </a:solidFill>
              </a:rPr>
              <a:t>    </a:t>
            </a:r>
            <a:r>
              <a:rPr lang="en-US" sz="1800" dirty="0" smtClean="0">
                <a:solidFill>
                  <a:schemeClr val="bg1"/>
                </a:solidFill>
              </a:rPr>
              <a:t>                     </a:t>
            </a:r>
            <a:r>
              <a:rPr lang="en-US" sz="1800" dirty="0" err="1" smtClean="0">
                <a:solidFill>
                  <a:schemeClr val="bg1"/>
                </a:solidFill>
              </a:rPr>
              <a:t>dipengaruhi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oleh</a:t>
            </a:r>
            <a:r>
              <a:rPr lang="en-US" sz="1800" dirty="0" smtClean="0">
                <a:solidFill>
                  <a:schemeClr val="bg1"/>
                </a:solidFill>
              </a:rPr>
              <a:t> volume </a:t>
            </a:r>
            <a:r>
              <a:rPr lang="en-US" sz="1800" dirty="0" err="1" smtClean="0">
                <a:solidFill>
                  <a:schemeClr val="bg1"/>
                </a:solidFill>
              </a:rPr>
              <a:t>kegiatan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  <a:endParaRPr lang="id-ID" sz="18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1800" b="1" dirty="0" smtClean="0">
                <a:solidFill>
                  <a:schemeClr val="bg1"/>
                </a:solidFill>
              </a:rPr>
              <a:t> </a:t>
            </a:r>
            <a:r>
              <a:rPr lang="id-ID" sz="1800" dirty="0" smtClean="0">
                <a:solidFill>
                  <a:schemeClr val="bg1"/>
                </a:solidFill>
              </a:rPr>
              <a:t>2.</a:t>
            </a:r>
            <a:r>
              <a:rPr lang="en-US" sz="1800" dirty="0" err="1" smtClean="0">
                <a:solidFill>
                  <a:schemeClr val="bg1"/>
                </a:solidFill>
              </a:rPr>
              <a:t>Harga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jual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smtClean="0">
                <a:solidFill>
                  <a:schemeClr val="bg1"/>
                </a:solidFill>
              </a:rPr>
              <a:t>per unit </a:t>
            </a:r>
            <a:r>
              <a:rPr lang="en-US" sz="1800" dirty="0" err="1" smtClean="0">
                <a:solidFill>
                  <a:schemeClr val="bg1"/>
                </a:solidFill>
              </a:rPr>
              <a:t>tidak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mengalami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perubahan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selama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periode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analisis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endParaRPr lang="id-ID" sz="1800" dirty="0" smtClean="0">
              <a:solidFill>
                <a:schemeClr val="bg1"/>
              </a:solidFill>
            </a:endParaRPr>
          </a:p>
          <a:p>
            <a:pPr marL="179388" indent="-179388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id-ID" sz="1800" dirty="0" smtClean="0">
                <a:solidFill>
                  <a:schemeClr val="bg1"/>
                </a:solidFill>
              </a:rPr>
              <a:t>3.</a:t>
            </a:r>
            <a:r>
              <a:rPr lang="en-US" sz="1800" dirty="0" smtClean="0">
                <a:solidFill>
                  <a:schemeClr val="bg1"/>
                </a:solidFill>
              </a:rPr>
              <a:t>BEP </a:t>
            </a:r>
            <a:r>
              <a:rPr lang="en-US" sz="1800" dirty="0" err="1" smtClean="0">
                <a:solidFill>
                  <a:schemeClr val="bg1"/>
                </a:solidFill>
              </a:rPr>
              <a:t>hanya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dapat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dihitung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untuk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satu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jenis</a:t>
            </a:r>
            <a:r>
              <a:rPr lang="en-US" sz="1800" dirty="0" smtClean="0">
                <a:solidFill>
                  <a:schemeClr val="bg1"/>
                </a:solidFill>
              </a:rPr>
              <a:t>/</a:t>
            </a:r>
            <a:r>
              <a:rPr lang="en-US" sz="1800" dirty="0" err="1" smtClean="0">
                <a:solidFill>
                  <a:schemeClr val="bg1"/>
                </a:solidFill>
              </a:rPr>
              <a:t>macam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barang</a:t>
            </a:r>
            <a:r>
              <a:rPr lang="en-US" sz="1800" dirty="0" smtClean="0">
                <a:solidFill>
                  <a:schemeClr val="bg1"/>
                </a:solidFill>
              </a:rPr>
              <a:t>. </a:t>
            </a:r>
            <a:r>
              <a:rPr lang="en-US" sz="1800" dirty="0" err="1" smtClean="0">
                <a:solidFill>
                  <a:schemeClr val="bg1"/>
                </a:solidFill>
              </a:rPr>
              <a:t>Bila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perusahaan</a:t>
            </a:r>
            <a:r>
              <a:rPr lang="en-US" sz="1800" dirty="0" smtClean="0">
                <a:solidFill>
                  <a:schemeClr val="bg1"/>
                </a:solidFill>
              </a:rPr>
              <a:t>    </a:t>
            </a:r>
            <a:r>
              <a:rPr lang="en-US" sz="1800" dirty="0" err="1" smtClean="0">
                <a:solidFill>
                  <a:schemeClr val="bg1"/>
                </a:solidFill>
              </a:rPr>
              <a:t>menghasilkan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lebih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dari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satu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macam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barang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maka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digunakan</a:t>
            </a:r>
            <a:r>
              <a:rPr lang="en-US" sz="1800" dirty="0" smtClean="0">
                <a:solidFill>
                  <a:schemeClr val="bg1"/>
                </a:solidFill>
              </a:rPr>
              <a:t> BEP </a:t>
            </a:r>
            <a:r>
              <a:rPr lang="en-US" sz="1800" dirty="0" smtClean="0">
                <a:solidFill>
                  <a:schemeClr val="bg1"/>
                </a:solidFill>
              </a:rPr>
              <a:t>Mix </a:t>
            </a:r>
            <a:endParaRPr lang="id-ID" sz="1800" dirty="0" smtClean="0">
              <a:solidFill>
                <a:schemeClr val="bg1"/>
              </a:solidFill>
            </a:endParaRPr>
          </a:p>
          <a:p>
            <a:pPr marL="273050" indent="-27305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 smtClean="0">
                <a:solidFill>
                  <a:schemeClr val="bg1"/>
                </a:solidFill>
              </a:rPr>
              <a:t> 4. </a:t>
            </a:r>
            <a:r>
              <a:rPr lang="en-US" sz="1800" dirty="0" err="1" smtClean="0">
                <a:solidFill>
                  <a:schemeClr val="bg1"/>
                </a:solidFill>
              </a:rPr>
              <a:t>Bila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Biaya</a:t>
            </a:r>
            <a:r>
              <a:rPr lang="en-US" sz="1800" dirty="0" smtClean="0">
                <a:solidFill>
                  <a:schemeClr val="bg1"/>
                </a:solidFill>
              </a:rPr>
              <a:t> Variable (VC), </a:t>
            </a:r>
            <a:r>
              <a:rPr lang="en-US" sz="1800" dirty="0" err="1" smtClean="0">
                <a:solidFill>
                  <a:schemeClr val="bg1"/>
                </a:solidFill>
              </a:rPr>
              <a:t>Biaya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Tetap</a:t>
            </a:r>
            <a:r>
              <a:rPr lang="en-US" sz="1800" dirty="0" smtClean="0">
                <a:solidFill>
                  <a:schemeClr val="bg1"/>
                </a:solidFill>
              </a:rPr>
              <a:t> ( FC) , </a:t>
            </a:r>
            <a:r>
              <a:rPr lang="en-US" sz="1800" dirty="0" err="1" smtClean="0">
                <a:solidFill>
                  <a:schemeClr val="bg1"/>
                </a:solidFill>
              </a:rPr>
              <a:t>dan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Harga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jual</a:t>
            </a:r>
            <a:r>
              <a:rPr lang="en-US" sz="1800" dirty="0" smtClean="0">
                <a:solidFill>
                  <a:schemeClr val="bg1"/>
                </a:solidFill>
              </a:rPr>
              <a:t>; </a:t>
            </a:r>
            <a:r>
              <a:rPr lang="en-US" sz="1800" dirty="0" err="1" smtClean="0">
                <a:solidFill>
                  <a:schemeClr val="bg1"/>
                </a:solidFill>
              </a:rPr>
              <a:t>mengalami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perubahan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endParaRPr lang="id-ID" sz="1800" dirty="0" smtClean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smtClean="0">
                <a:solidFill>
                  <a:schemeClr val="bg1"/>
                </a:solidFill>
              </a:rPr>
              <a:t>   ( </a:t>
            </a:r>
            <a:r>
              <a:rPr lang="en-US" sz="1800" dirty="0" err="1" smtClean="0">
                <a:solidFill>
                  <a:schemeClr val="bg1"/>
                </a:solidFill>
              </a:rPr>
              <a:t>baik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salah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satunya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atau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bersama-sama</a:t>
            </a:r>
            <a:r>
              <a:rPr lang="en-US" sz="1800" dirty="0" smtClean="0">
                <a:solidFill>
                  <a:schemeClr val="bg1"/>
                </a:solidFill>
              </a:rPr>
              <a:t>) </a:t>
            </a:r>
            <a:r>
              <a:rPr lang="en-US" sz="1800" dirty="0" err="1" smtClean="0">
                <a:solidFill>
                  <a:schemeClr val="bg1"/>
                </a:solidFill>
              </a:rPr>
              <a:t>maka</a:t>
            </a:r>
            <a:r>
              <a:rPr lang="en-US" sz="1800" dirty="0" smtClean="0">
                <a:solidFill>
                  <a:schemeClr val="bg1"/>
                </a:solidFill>
              </a:rPr>
              <a:t> BEP </a:t>
            </a:r>
            <a:r>
              <a:rPr lang="en-US" sz="1800" dirty="0" err="1" smtClean="0">
                <a:solidFill>
                  <a:schemeClr val="bg1"/>
                </a:solidFill>
              </a:rPr>
              <a:t>harus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dihitung</a:t>
            </a:r>
            <a:r>
              <a:rPr lang="en-US" sz="1800" dirty="0" smtClean="0">
                <a:solidFill>
                  <a:schemeClr val="bg1"/>
                </a:solidFill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</a:rPr>
              <a:t>ulang</a:t>
            </a:r>
            <a:endParaRPr lang="id-ID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65191"/>
            <a:ext cx="7886700" cy="777859"/>
          </a:xfrm>
        </p:spPr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MARGIN OF SAFETY ( </a:t>
            </a:r>
            <a:r>
              <a:rPr lang="en-US" b="1" i="1" dirty="0" err="1" smtClean="0">
                <a:solidFill>
                  <a:schemeClr val="bg1"/>
                </a:solidFill>
              </a:rPr>
              <a:t>MoS</a:t>
            </a:r>
            <a:r>
              <a:rPr lang="id-ID" b="1" i="1" dirty="0" smtClean="0">
                <a:solidFill>
                  <a:schemeClr val="bg1"/>
                </a:solidFill>
              </a:rPr>
              <a:t>)</a:t>
            </a:r>
            <a:endParaRPr lang="id-ID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Yaitu</a:t>
            </a:r>
            <a:r>
              <a:rPr lang="en-US" dirty="0" smtClean="0">
                <a:solidFill>
                  <a:schemeClr val="bg1"/>
                </a:solidFill>
              </a:rPr>
              <a:t> : </a:t>
            </a:r>
            <a:r>
              <a:rPr lang="en-US" dirty="0" err="1" smtClean="0">
                <a:solidFill>
                  <a:schemeClr val="bg1"/>
                </a:solidFill>
              </a:rPr>
              <a:t>angka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menunjukkan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jarak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antara</a:t>
            </a:r>
            <a:r>
              <a:rPr lang="en-US" dirty="0" smtClean="0">
                <a:solidFill>
                  <a:schemeClr val="bg1"/>
                </a:solidFill>
              </a:rPr>
              <a:t> “</a:t>
            </a:r>
            <a:r>
              <a:rPr lang="en-US" dirty="0" err="1" smtClean="0">
                <a:solidFill>
                  <a:schemeClr val="bg1"/>
                </a:solidFill>
              </a:rPr>
              <a:t>penjualan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direncanakan</a:t>
            </a:r>
            <a:r>
              <a:rPr lang="en-US" dirty="0" smtClean="0">
                <a:solidFill>
                  <a:schemeClr val="bg1"/>
                </a:solidFill>
              </a:rPr>
              <a:t> ( B</a:t>
            </a:r>
            <a:r>
              <a:rPr lang="en-US" i="1" dirty="0" smtClean="0">
                <a:solidFill>
                  <a:schemeClr val="bg1"/>
                </a:solidFill>
              </a:rPr>
              <a:t>udget</a:t>
            </a:r>
            <a:r>
              <a:rPr lang="id-ID" i="1" dirty="0" smtClean="0">
                <a:solidFill>
                  <a:schemeClr val="bg1"/>
                </a:solidFill>
              </a:rPr>
              <a:t> sa</a:t>
            </a:r>
            <a:r>
              <a:rPr lang="en-US" i="1" dirty="0" smtClean="0">
                <a:solidFill>
                  <a:schemeClr val="bg1"/>
                </a:solidFill>
              </a:rPr>
              <a:t>les)</a:t>
            </a:r>
            <a:r>
              <a:rPr lang="en-US" dirty="0" smtClean="0">
                <a:solidFill>
                  <a:schemeClr val="bg1"/>
                </a:solidFill>
              </a:rPr>
              <a:t> ”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Penjualan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pada</a:t>
            </a:r>
            <a:r>
              <a:rPr lang="en-US" dirty="0" smtClean="0">
                <a:solidFill>
                  <a:schemeClr val="bg1"/>
                </a:solidFill>
              </a:rPr>
              <a:t> BEP </a:t>
            </a:r>
            <a:r>
              <a:rPr lang="en-US" i="1" dirty="0" smtClean="0">
                <a:solidFill>
                  <a:schemeClr val="bg1"/>
                </a:solidFill>
              </a:rPr>
              <a:t>( BEP Sales)</a:t>
            </a:r>
            <a:r>
              <a:rPr lang="en-US" dirty="0" smtClean="0">
                <a:solidFill>
                  <a:schemeClr val="bg1"/>
                </a:solidFill>
              </a:rPr>
              <a:t>  “</a:t>
            </a:r>
            <a:endParaRPr lang="id-ID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                   </a:t>
            </a:r>
            <a:endParaRPr lang="id-ID" dirty="0" smtClean="0">
              <a:solidFill>
                <a:schemeClr val="bg1"/>
              </a:solidFill>
            </a:endParaRPr>
          </a:p>
          <a:p>
            <a:endParaRPr lang="id-ID" dirty="0">
              <a:solidFill>
                <a:schemeClr val="bg1"/>
              </a:solidFill>
            </a:endParaRPr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762000" y="3733800"/>
          <a:ext cx="7696200" cy="1371600"/>
        </p:xfrm>
        <a:graphic>
          <a:graphicData uri="http://schemas.openxmlformats.org/presentationml/2006/ole">
            <p:oleObj spid="_x0000_s69634" name="Document" r:id="rId3" imgW="5737207" imgH="444910" progId="Word.Document.12">
              <p:embed/>
            </p:oleObj>
          </a:graphicData>
        </a:graphic>
      </p:graphicFrame>
    </p:spTree>
  </p:cSld>
  <p:clrMapOvr>
    <a:masterClrMapping/>
  </p:clrMapOvr>
  <p:transition spd="slow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27100"/>
            <a:ext cx="8229600" cy="868362"/>
          </a:xfrm>
        </p:spPr>
        <p:txBody>
          <a:bodyPr/>
          <a:lstStyle/>
          <a:p>
            <a:pPr algn="l"/>
            <a:r>
              <a:rPr lang="id-ID" b="1" u="sng" dirty="0" smtClean="0">
                <a:solidFill>
                  <a:srgbClr val="002060"/>
                </a:solidFill>
              </a:rPr>
              <a:t>Contoh :</a:t>
            </a:r>
            <a:endParaRPr lang="id-ID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9262"/>
            <a:ext cx="8229600" cy="462438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id-ID" dirty="0" smtClean="0">
                <a:solidFill>
                  <a:schemeClr val="bg1"/>
                </a:solidFill>
              </a:rPr>
              <a:t>   </a:t>
            </a:r>
            <a:r>
              <a:rPr lang="en-US" dirty="0" smtClean="0">
                <a:solidFill>
                  <a:schemeClr val="bg1"/>
                </a:solidFill>
              </a:rPr>
              <a:t>Perusahaan </a:t>
            </a:r>
            <a:r>
              <a:rPr lang="en-US" dirty="0" err="1" smtClean="0">
                <a:solidFill>
                  <a:schemeClr val="bg1"/>
                </a:solidFill>
              </a:rPr>
              <a:t>mempunyai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kapasitas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produks</a:t>
            </a:r>
            <a:r>
              <a:rPr lang="id-ID" dirty="0" smtClean="0">
                <a:solidFill>
                  <a:schemeClr val="bg1"/>
                </a:solidFill>
              </a:rPr>
              <a:t>i </a:t>
            </a:r>
            <a:r>
              <a:rPr lang="en-US" dirty="0" err="1" smtClean="0">
                <a:solidFill>
                  <a:schemeClr val="bg1"/>
                </a:solidFill>
              </a:rPr>
              <a:t>maksimal</a:t>
            </a:r>
            <a:r>
              <a:rPr lang="en-US" dirty="0" smtClean="0">
                <a:solidFill>
                  <a:schemeClr val="bg1"/>
                </a:solidFill>
              </a:rPr>
              <a:t> 10.000 unit/ </a:t>
            </a:r>
            <a:r>
              <a:rPr lang="en-US" dirty="0" err="1" smtClean="0">
                <a:solidFill>
                  <a:schemeClr val="bg1"/>
                </a:solidFill>
              </a:rPr>
              <a:t>bln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Biaya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tetap</a:t>
            </a:r>
            <a:r>
              <a:rPr lang="en-US" dirty="0" smtClean="0">
                <a:solidFill>
                  <a:schemeClr val="bg1"/>
                </a:solidFill>
              </a:rPr>
              <a:t> yang  </a:t>
            </a:r>
            <a:r>
              <a:rPr lang="en-US" dirty="0" err="1" smtClean="0">
                <a:solidFill>
                  <a:schemeClr val="bg1"/>
                </a:solidFill>
              </a:rPr>
              <a:t>harus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ditanggung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en-US" dirty="0" err="1" smtClean="0">
                <a:solidFill>
                  <a:schemeClr val="bg1"/>
                </a:solidFill>
              </a:rPr>
              <a:t>adalah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Rp</a:t>
            </a:r>
            <a:r>
              <a:rPr lang="en-US" dirty="0" smtClean="0">
                <a:solidFill>
                  <a:schemeClr val="bg1"/>
                </a:solidFill>
              </a:rPr>
              <a:t> 6.000. 000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Biaya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Variablenya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Rp</a:t>
            </a:r>
            <a:r>
              <a:rPr lang="en-US" dirty="0" smtClean="0">
                <a:solidFill>
                  <a:schemeClr val="bg1"/>
                </a:solidFill>
              </a:rPr>
              <a:t> 1.</a:t>
            </a:r>
            <a:r>
              <a:rPr lang="id-ID" dirty="0" smtClean="0">
                <a:solidFill>
                  <a:schemeClr val="bg1"/>
                </a:solidFill>
              </a:rPr>
              <a:t>5</a:t>
            </a:r>
            <a:r>
              <a:rPr lang="en-US" dirty="0" smtClean="0">
                <a:solidFill>
                  <a:schemeClr val="bg1"/>
                </a:solidFill>
              </a:rPr>
              <a:t>00/unit. </a:t>
            </a:r>
            <a:r>
              <a:rPr lang="en-US" dirty="0" err="1" smtClean="0">
                <a:solidFill>
                  <a:schemeClr val="bg1"/>
                </a:solidFill>
              </a:rPr>
              <a:t>Harga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jual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en-US" dirty="0" err="1" smtClean="0">
                <a:solidFill>
                  <a:schemeClr val="bg1"/>
                </a:solidFill>
              </a:rPr>
              <a:t>produk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Rp</a:t>
            </a:r>
            <a:r>
              <a:rPr lang="en-US" dirty="0" smtClean="0">
                <a:solidFill>
                  <a:schemeClr val="bg1"/>
                </a:solidFill>
              </a:rPr>
              <a:t> 3</a:t>
            </a:r>
            <a:r>
              <a:rPr lang="id-ID" dirty="0" smtClean="0">
                <a:solidFill>
                  <a:schemeClr val="bg1"/>
                </a:solidFill>
              </a:rPr>
              <a:t>.</a:t>
            </a:r>
            <a:r>
              <a:rPr lang="en-US" dirty="0" smtClean="0">
                <a:solidFill>
                  <a:schemeClr val="bg1"/>
                </a:solidFill>
              </a:rPr>
              <a:t>000/ unit.</a:t>
            </a:r>
            <a:endParaRPr lang="id-ID" dirty="0" smtClean="0">
              <a:solidFill>
                <a:schemeClr val="bg1"/>
              </a:solidFill>
            </a:endParaRPr>
          </a:p>
          <a:p>
            <a:pPr marL="514350" lvl="0" indent="-514350">
              <a:buNone/>
            </a:pPr>
            <a:r>
              <a:rPr lang="id-ID" dirty="0" smtClean="0">
                <a:solidFill>
                  <a:schemeClr val="bg1"/>
                </a:solidFill>
              </a:rPr>
              <a:t>a.</a:t>
            </a:r>
            <a:r>
              <a:rPr lang="en-US" dirty="0" err="1" smtClean="0">
                <a:solidFill>
                  <a:schemeClr val="bg1"/>
                </a:solidFill>
              </a:rPr>
              <a:t>Hitung</a:t>
            </a:r>
            <a:r>
              <a:rPr lang="en-US" dirty="0" smtClean="0">
                <a:solidFill>
                  <a:schemeClr val="bg1"/>
                </a:solidFill>
              </a:rPr>
              <a:t> BEP  </a:t>
            </a:r>
            <a:r>
              <a:rPr lang="en-US" dirty="0" err="1" smtClean="0">
                <a:solidFill>
                  <a:schemeClr val="bg1"/>
                </a:solidFill>
              </a:rPr>
              <a:t>dengan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ketiga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yg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diketahui</a:t>
            </a:r>
            <a:r>
              <a:rPr lang="en-US" dirty="0" smtClean="0">
                <a:solidFill>
                  <a:schemeClr val="bg1"/>
                </a:solidFill>
              </a:rPr>
              <a:t> !!!  ! </a:t>
            </a:r>
            <a:endParaRPr lang="id-ID" dirty="0" smtClean="0">
              <a:solidFill>
                <a:schemeClr val="bg1"/>
              </a:solidFill>
            </a:endParaRPr>
          </a:p>
          <a:p>
            <a:pPr marL="514350" lvl="0" indent="-514350">
              <a:buNone/>
            </a:pPr>
            <a:r>
              <a:rPr lang="id-ID" dirty="0" smtClean="0">
                <a:solidFill>
                  <a:schemeClr val="bg1"/>
                </a:solidFill>
              </a:rPr>
              <a:t>b.</a:t>
            </a:r>
            <a:r>
              <a:rPr lang="en-US" dirty="0" err="1" smtClean="0">
                <a:solidFill>
                  <a:schemeClr val="bg1"/>
                </a:solidFill>
              </a:rPr>
              <a:t>Hitung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i="1" dirty="0" smtClean="0">
                <a:solidFill>
                  <a:schemeClr val="bg1"/>
                </a:solidFill>
              </a:rPr>
              <a:t>Margin of Safety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nya</a:t>
            </a:r>
            <a:r>
              <a:rPr lang="en-US" dirty="0" smtClean="0">
                <a:solidFill>
                  <a:schemeClr val="bg1"/>
                </a:solidFill>
              </a:rPr>
              <a:t> !!</a:t>
            </a:r>
            <a:endParaRPr lang="id-ID" dirty="0" smtClean="0">
              <a:solidFill>
                <a:schemeClr val="bg1"/>
              </a:solidFill>
            </a:endParaRPr>
          </a:p>
          <a:p>
            <a:pPr marL="514350" lvl="0" indent="-514350">
              <a:buNone/>
            </a:pPr>
            <a:r>
              <a:rPr lang="id-ID" dirty="0" smtClean="0">
                <a:solidFill>
                  <a:schemeClr val="bg1"/>
                </a:solidFill>
              </a:rPr>
              <a:t>c.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Bila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diinginkan</a:t>
            </a:r>
            <a:r>
              <a:rPr lang="en-US" dirty="0" smtClean="0">
                <a:solidFill>
                  <a:schemeClr val="bg1"/>
                </a:solidFill>
              </a:rPr>
              <a:t> Profit Margin 20%, </a:t>
            </a:r>
            <a:r>
              <a:rPr lang="en-US" dirty="0" err="1" smtClean="0">
                <a:solidFill>
                  <a:schemeClr val="bg1"/>
                </a:solidFill>
              </a:rPr>
              <a:t>berapa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penjualan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minimalnya</a:t>
            </a:r>
            <a:r>
              <a:rPr lang="en-US" dirty="0" smtClean="0">
                <a:solidFill>
                  <a:schemeClr val="bg1"/>
                </a:solidFill>
              </a:rPr>
              <a:t> ? </a:t>
            </a:r>
            <a:endParaRPr lang="id-ID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id-ID" dirty="0" smtClean="0">
                <a:solidFill>
                  <a:schemeClr val="bg1"/>
                </a:solidFill>
              </a:rPr>
              <a:t>d.</a:t>
            </a:r>
            <a:r>
              <a:rPr lang="en-US" dirty="0" err="1" smtClean="0">
                <a:solidFill>
                  <a:schemeClr val="bg1"/>
                </a:solidFill>
              </a:rPr>
              <a:t>Bila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perusahaan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menginginkan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laba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sebesar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id-ID" dirty="0" smtClean="0">
                <a:solidFill>
                  <a:schemeClr val="bg1"/>
                </a:solidFill>
              </a:rPr>
              <a:t>9</a:t>
            </a:r>
            <a:r>
              <a:rPr lang="en-US" dirty="0" smtClean="0">
                <a:solidFill>
                  <a:schemeClr val="bg1"/>
                </a:solidFill>
              </a:rPr>
              <a:t>0 </a:t>
            </a:r>
            <a:r>
              <a:rPr lang="en-US" dirty="0" err="1" smtClean="0">
                <a:solidFill>
                  <a:schemeClr val="bg1"/>
                </a:solidFill>
              </a:rPr>
              <a:t>juta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berapa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penjualan</a:t>
            </a:r>
            <a:r>
              <a:rPr lang="en-US" dirty="0" smtClean="0">
                <a:solidFill>
                  <a:schemeClr val="bg1"/>
                </a:solidFill>
              </a:rPr>
              <a:t> minimal ?</a:t>
            </a:r>
            <a:endParaRPr lang="id-ID" dirty="0" smtClean="0">
              <a:solidFill>
                <a:schemeClr val="bg1"/>
              </a:solidFill>
            </a:endParaRPr>
          </a:p>
          <a:p>
            <a:endParaRPr lang="id-ID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id-ID" b="1" u="sng" dirty="0" smtClean="0">
                <a:solidFill>
                  <a:srgbClr val="002060"/>
                </a:solidFill>
              </a:rPr>
              <a:t>Jawab</a:t>
            </a:r>
            <a:endParaRPr lang="id-ID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id-ID" dirty="0" smtClean="0"/>
              <a:t> </a:t>
            </a:r>
          </a:p>
          <a:p>
            <a:endParaRPr lang="id-ID" dirty="0" smtClean="0"/>
          </a:p>
          <a:p>
            <a:endParaRPr lang="id-ID" dirty="0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890588" y="1336675"/>
          <a:ext cx="7315200" cy="4056063"/>
        </p:xfrm>
        <a:graphic>
          <a:graphicData uri="http://schemas.openxmlformats.org/presentationml/2006/ole">
            <p:oleObj spid="_x0000_s70658" name="Document" r:id="rId3" imgW="8277435" imgH="4580984" progId="Word.Document.12">
              <p:embed/>
            </p:oleObj>
          </a:graphicData>
        </a:graphic>
      </p:graphicFrame>
    </p:spTree>
  </p:cSld>
  <p:clrMapOvr>
    <a:masterClrMapping/>
  </p:clrMapOvr>
  <p:transition spd="slow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609600" y="987427"/>
          <a:ext cx="8177242" cy="5299093"/>
        </p:xfrm>
        <a:graphic>
          <a:graphicData uri="http://schemas.openxmlformats.org/presentationml/2006/ole">
            <p:oleObj spid="_x0000_s71682" name="Document" r:id="rId3" imgW="6977837" imgH="5118533" progId="Word.Document.12">
              <p:embed/>
            </p:oleObj>
          </a:graphicData>
        </a:graphic>
      </p:graphicFrame>
    </p:spTree>
  </p:cSld>
  <p:clrMapOvr>
    <a:masterClrMapping/>
  </p:clrMapOvr>
  <p:transition spd="slow">
    <p:split orient="vert"/>
  </p:transition>
</p:sld>
</file>

<file path=ppt/theme/theme1.xml><?xml version="1.0" encoding="utf-8"?>
<a:theme xmlns:a="http://schemas.openxmlformats.org/drawingml/2006/main" name="2_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458</Words>
  <Application>WPS Presentation</Application>
  <PresentationFormat>On-screen Show (4:3)</PresentationFormat>
  <Paragraphs>70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2_Custom Design</vt:lpstr>
      <vt:lpstr>Custom Design</vt:lpstr>
      <vt:lpstr>1_Custom Design</vt:lpstr>
      <vt:lpstr>3_Custom Design</vt:lpstr>
      <vt:lpstr>Document</vt:lpstr>
      <vt:lpstr>Slide 1</vt:lpstr>
      <vt:lpstr>Analisa Titik Impas (BEP)</vt:lpstr>
      <vt:lpstr>Kelemahan Analisis Titik Impas (BEP) </vt:lpstr>
      <vt:lpstr> Rumus BEP </vt:lpstr>
      <vt:lpstr>Asumsi BEP</vt:lpstr>
      <vt:lpstr>MARGIN OF SAFETY ( MoS)</vt:lpstr>
      <vt:lpstr>Contoh :</vt:lpstr>
      <vt:lpstr>Jawab</vt:lpstr>
      <vt:lpstr>Slide 9</vt:lpstr>
      <vt:lpstr>ANALISA LEVERAGE  </vt:lpstr>
      <vt:lpstr>.</vt:lpstr>
      <vt:lpstr>Contoh : </vt:lpstr>
      <vt:lpstr>Jawab :</vt:lpstr>
      <vt:lpstr>Jawab :</vt:lpstr>
      <vt:lpstr>Slide 15</vt:lpstr>
      <vt:lpstr>Indifference Point</vt:lpstr>
      <vt:lpstr>Slide 17</vt:lpstr>
      <vt:lpstr>Slide 18</vt:lpstr>
      <vt:lpstr>Jawab :</vt:lpstr>
      <vt:lpstr>Slide 20</vt:lpstr>
      <vt:lpstr>***TERIMA KASIH ***</vt:lpstr>
    </vt:vector>
  </TitlesOfParts>
  <Company>signDesign Communications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rimba</dc:creator>
  <cp:lastModifiedBy>user</cp:lastModifiedBy>
  <cp:revision>283</cp:revision>
  <dcterms:created xsi:type="dcterms:W3CDTF">2010-08-24T06:47:00Z</dcterms:created>
  <dcterms:modified xsi:type="dcterms:W3CDTF">2025-12-17T05:55:57Z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14C7B55416844F099BD2C8486C3E86F6_13</vt:lpwstr>
  </property>
  <property fmtid="{D5CDD505-2E9C-101B-9397-08002B2CF9AE}" pid="3" name="KSOProductBuildVer">
    <vt:lpwstr>1033-12.2.0.23155</vt:lpwstr>
  </property>
</Properties>
</file>