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</p:sldMasterIdLst>
  <p:notesMasterIdLst>
    <p:notesMasterId r:id="rId19"/>
  </p:notesMasterIdLst>
  <p:sldIdLst>
    <p:sldId id="316" r:id="rId5"/>
    <p:sldId id="571" r:id="rId6"/>
    <p:sldId id="585" r:id="rId7"/>
    <p:sldId id="586" r:id="rId8"/>
    <p:sldId id="587" r:id="rId9"/>
    <p:sldId id="588" r:id="rId10"/>
    <p:sldId id="589" r:id="rId11"/>
    <p:sldId id="590" r:id="rId12"/>
    <p:sldId id="591" r:id="rId13"/>
    <p:sldId id="592" r:id="rId14"/>
    <p:sldId id="593" r:id="rId15"/>
    <p:sldId id="594" r:id="rId16"/>
    <p:sldId id="595" r:id="rId17"/>
    <p:sldId id="462" r:id="rId1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FFFF00"/>
    <a:srgbClr val="CCECFF"/>
    <a:srgbClr val="66FF33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6"/>
    <p:restoredTop sz="95675"/>
  </p:normalViewPr>
  <p:slideViewPr>
    <p:cSldViewPr showGuides="1">
      <p:cViewPr varScale="1">
        <p:scale>
          <a:sx n="91" d="100"/>
          <a:sy n="91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5800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id-ID" sz="4400" b="1" dirty="0" smtClean="0">
                <a:solidFill>
                  <a:schemeClr val="bg1"/>
                </a:solidFill>
              </a:rPr>
              <a:t>4.ANALISIS PERUBAHAN </a:t>
            </a:r>
            <a:r>
              <a:rPr lang="id-ID" sz="4400" b="1" dirty="0" smtClean="0">
                <a:solidFill>
                  <a:schemeClr val="bg1"/>
                </a:solidFill>
              </a:rPr>
              <a:t>MODAL</a:t>
            </a:r>
            <a:endParaRPr lang="en-US" sz="4400" b="1" dirty="0">
              <a:solidFill>
                <a:schemeClr val="bg1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memper</a:t>
            </a:r>
            <a:r>
              <a:rPr lang="id-ID" dirty="0" smtClean="0">
                <a:solidFill>
                  <a:schemeClr val="tx1"/>
                </a:solidFill>
              </a:rPr>
              <a:t>kecil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Modal Kerja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id-ID" dirty="0" smtClean="0">
                <a:solidFill>
                  <a:schemeClr val="tx1"/>
                </a:solidFill>
              </a:rPr>
              <a:t>Penggunaan Modal Kerja)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 smtClean="0"/>
          </a:p>
          <a:p>
            <a:r>
              <a:rPr lang="id-ID" dirty="0" smtClean="0"/>
              <a:t>1.</a:t>
            </a:r>
            <a:r>
              <a:rPr lang="en-US" dirty="0" err="1" smtClean="0"/>
              <a:t>Ber</a:t>
            </a:r>
            <a:r>
              <a:rPr lang="id-ID" dirty="0" smtClean="0"/>
              <a:t>tambah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</a:t>
            </a:r>
            <a:r>
              <a:rPr lang="id-ID" dirty="0" smtClean="0"/>
              <a:t>Pembelian Aktiva Tetap)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2.</a:t>
            </a:r>
            <a:r>
              <a:rPr lang="en-US" dirty="0" err="1" smtClean="0"/>
              <a:t>Ber</a:t>
            </a:r>
            <a:r>
              <a:rPr lang="id-ID" dirty="0" smtClean="0"/>
              <a:t>kurang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id-ID" dirty="0" smtClean="0"/>
              <a:t>H</a:t>
            </a:r>
            <a:r>
              <a:rPr lang="en-US" dirty="0" err="1" smtClean="0"/>
              <a:t>utang</a:t>
            </a:r>
            <a:r>
              <a:rPr lang="id-ID" dirty="0" smtClean="0"/>
              <a:t> Jk Panjang</a:t>
            </a:r>
          </a:p>
          <a:p>
            <a:r>
              <a:rPr lang="id-ID" dirty="0" smtClean="0"/>
              <a:t>3.</a:t>
            </a:r>
            <a:r>
              <a:rPr lang="en-US" dirty="0" err="1" smtClean="0"/>
              <a:t>Ber</a:t>
            </a:r>
            <a:r>
              <a:rPr lang="id-ID" dirty="0" smtClean="0"/>
              <a:t>kurang</a:t>
            </a:r>
            <a:r>
              <a:rPr lang="en-US" dirty="0" err="1" smtClean="0"/>
              <a:t>nya</a:t>
            </a:r>
            <a:r>
              <a:rPr lang="en-US" dirty="0" smtClean="0"/>
              <a:t> Modal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4.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id-ID" dirty="0" smtClean="0"/>
              <a:t>rugian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634082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>
                <a:solidFill>
                  <a:schemeClr val="tx1"/>
                </a:solidFill>
              </a:rPr>
              <a:t>Contoh :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1" y="1196752"/>
          <a:ext cx="752949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371"/>
                <a:gridCol w="1992448"/>
                <a:gridCol w="1757671"/>
              </a:tblGrid>
              <a:tr h="432048"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   NERACA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Kas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1.300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</a:t>
                      </a:r>
                      <a:r>
                        <a:rPr lang="id-ID" sz="2400" baseline="0" dirty="0" smtClean="0"/>
                        <a:t> 1.430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Pihutang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1.200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1.080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Persediaan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2.200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2.420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Mesin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2.300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2.530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Gedung</a:t>
                      </a:r>
                      <a:r>
                        <a:rPr lang="id-ID" sz="2400" baseline="0" dirty="0" smtClean="0"/>
                        <a:t> &amp; tanah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  8.000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8.800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TOTAL AKTIVA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15.000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Rp16.260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Htg Jk Pendek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2.500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2.510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Htg Jk Panjang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5.500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6.050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Modal Sendiri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  7.000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7.700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</a:t>
                      </a:r>
                      <a:r>
                        <a:rPr lang="en-US" sz="2400" dirty="0" smtClean="0"/>
                        <a:t>O</a:t>
                      </a:r>
                      <a:r>
                        <a:rPr lang="id-ID" sz="2400" dirty="0" smtClean="0"/>
                        <a:t>T</a:t>
                      </a:r>
                      <a:r>
                        <a:rPr lang="en-US" sz="2400" dirty="0" smtClean="0"/>
                        <a:t>A</a:t>
                      </a:r>
                      <a:r>
                        <a:rPr lang="id-ID" sz="2400" dirty="0" smtClean="0"/>
                        <a:t>L</a:t>
                      </a:r>
                      <a:r>
                        <a:rPr lang="id-ID" sz="2400" baseline="0" dirty="0" smtClean="0"/>
                        <a:t> KEWAJIBAN 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15.000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Rp16.260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9" name="Slide Number Placeholder 1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11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251059" y="3678239"/>
            <a:ext cx="492922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215604" y="3713958"/>
            <a:ext cx="50006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00100" y="1214422"/>
            <a:ext cx="75009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00100" y="1643050"/>
            <a:ext cx="750099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-1535949" y="3750471"/>
            <a:ext cx="507209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000760" y="3714752"/>
            <a:ext cx="50006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000100" y="6215082"/>
            <a:ext cx="7500990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Laporan Perubahan Modal Kerja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772816"/>
          <a:ext cx="7672366" cy="367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0291"/>
                <a:gridCol w="1470185"/>
                <a:gridCol w="1400176"/>
                <a:gridCol w="1190150"/>
                <a:gridCol w="1301564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b="1" dirty="0" smtClean="0">
                          <a:solidFill>
                            <a:schemeClr val="tx1"/>
                          </a:solidFill>
                        </a:rPr>
                        <a:t>   NERACA</a:t>
                      </a:r>
                      <a:endParaRPr lang="id-ID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id-ID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id-ID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id-ID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b="1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id-ID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Kas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  1.300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</a:t>
                      </a:r>
                      <a:r>
                        <a:rPr lang="id-ID" sz="2400" b="0" baseline="0" dirty="0" smtClean="0"/>
                        <a:t> 1.430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130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Pihutang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  1.200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1.080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120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2400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Persediaan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  2.200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2.420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220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</a:tr>
              <a:tr h="475456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Htg Jk Pendek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  2.500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2.510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u="none" dirty="0" smtClean="0"/>
                        <a:t>Rp   10</a:t>
                      </a:r>
                      <a:endParaRPr lang="id-ID" sz="2400" b="0" u="non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2400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130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b="0" dirty="0" smtClean="0"/>
                        <a:t>Rp 350</a:t>
                      </a:r>
                      <a:endParaRPr lang="id-ID" sz="2400" b="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Defisit/Surplus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none" dirty="0" smtClean="0"/>
                        <a:t>Rp 220</a:t>
                      </a:r>
                      <a:endParaRPr lang="id-ID" sz="2400" u="non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TOTAL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350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350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4" name="Slide Number Placeholder 3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12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>
            <a:off x="7500958" y="4000504"/>
            <a:ext cx="11521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524328" y="4929198"/>
            <a:ext cx="1048200" cy="119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393803" y="3678239"/>
            <a:ext cx="3785420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22563" y="3678239"/>
            <a:ext cx="37862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51323" y="3678239"/>
            <a:ext cx="37862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5465769" y="3678239"/>
            <a:ext cx="37862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300192" y="4941168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372200" y="4005064"/>
            <a:ext cx="10081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00100" y="1785926"/>
            <a:ext cx="76438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000100" y="2214554"/>
            <a:ext cx="76438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00100" y="5572140"/>
            <a:ext cx="76438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750859" y="3679033"/>
            <a:ext cx="378621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-893007" y="3679033"/>
            <a:ext cx="378621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706090"/>
          </a:xfrm>
        </p:spPr>
        <p:txBody>
          <a:bodyPr>
            <a:normAutofit/>
          </a:bodyPr>
          <a:lstStyle/>
          <a:p>
            <a:r>
              <a:rPr lang="id-ID" dirty="0" smtClean="0">
                <a:solidFill>
                  <a:schemeClr val="tx1"/>
                </a:solidFill>
              </a:rPr>
              <a:t>Laporan Perubahan Modal Kerja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15616" y="1412776"/>
          <a:ext cx="7499352" cy="4555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128"/>
                <a:gridCol w="1214446"/>
                <a:gridCol w="2214578"/>
                <a:gridCol w="1471200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Perubahan</a:t>
                      </a:r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0938">
                <a:tc>
                  <a:txBody>
                    <a:bodyPr/>
                    <a:lstStyle/>
                    <a:p>
                      <a:r>
                        <a:rPr lang="id-ID" dirty="0" smtClean="0"/>
                        <a:t>AKTIVA LANCAR</a:t>
                      </a:r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4700</a:t>
                      </a:r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4930</a:t>
                      </a:r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230</a:t>
                      </a:r>
                      <a:endParaRPr lang="id-ID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HUTANG</a:t>
                      </a:r>
                      <a:r>
                        <a:rPr lang="id-ID" baseline="0" dirty="0" smtClean="0"/>
                        <a:t> LANCAR</a:t>
                      </a:r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u="sng" dirty="0" smtClean="0"/>
                        <a:t>Rp 2500</a:t>
                      </a:r>
                      <a:endParaRPr lang="id-ID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u="sng" dirty="0" smtClean="0"/>
                        <a:t>Rp 2510</a:t>
                      </a:r>
                      <a:endParaRPr lang="id-ID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u="sng" dirty="0" smtClean="0"/>
                        <a:t>Rp  10</a:t>
                      </a:r>
                      <a:endParaRPr lang="id-ID" u="sng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MODAL KERJA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SUMBER                                                       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Hutang</a:t>
                      </a:r>
                      <a:r>
                        <a:rPr lang="en-US" dirty="0" smtClean="0"/>
                        <a:t>   +         </a:t>
                      </a:r>
                    </a:p>
                    <a:p>
                      <a:r>
                        <a:rPr lang="en-US" dirty="0" smtClean="0"/>
                        <a:t>Modal </a:t>
                      </a:r>
                      <a:r>
                        <a:rPr lang="en-US" dirty="0" err="1" smtClean="0"/>
                        <a:t>Sendiri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2200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  550</a:t>
                      </a:r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  700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1.250</a:t>
                      </a:r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2420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PENGGUNAAN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Defisit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Mesin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Tanah</a:t>
                      </a:r>
                    </a:p>
                    <a:p>
                      <a:r>
                        <a:rPr lang="en-US" dirty="0" err="1" smtClean="0"/>
                        <a:t>Jumlah</a:t>
                      </a:r>
                      <a:endParaRPr lang="en-US" dirty="0" smtClean="0"/>
                    </a:p>
                    <a:p>
                      <a:endParaRPr lang="id-ID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 220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   220</a:t>
                      </a:r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   230</a:t>
                      </a:r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   800</a:t>
                      </a:r>
                    </a:p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 1.250</a:t>
                      </a:r>
                      <a:endParaRPr lang="id-ID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1" name="Slide Number Placeholder 20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13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965439" y="2178041"/>
            <a:ext cx="149940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179885" y="2178041"/>
            <a:ext cx="149940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394463" y="2106603"/>
            <a:ext cx="1499404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6" y="1428736"/>
            <a:ext cx="74295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71538" y="1785926"/>
            <a:ext cx="74295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42976" y="5715016"/>
            <a:ext cx="742955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823223" y="2178835"/>
            <a:ext cx="1499404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93671" y="2178835"/>
            <a:ext cx="1499404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42976" y="2928934"/>
            <a:ext cx="74295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142976" y="3786190"/>
            <a:ext cx="74295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785388" y="4572008"/>
            <a:ext cx="228681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-826" y="4572008"/>
            <a:ext cx="228681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7428726" y="4572008"/>
            <a:ext cx="228681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215206" y="4786322"/>
            <a:ext cx="9286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786182" y="4786322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42976" y="3429000"/>
            <a:ext cx="74295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6499"/>
            <a:ext cx="8229600" cy="792162"/>
          </a:xfrm>
          <a:solidFill>
            <a:srgbClr val="002060"/>
          </a:solidFill>
        </p:spPr>
        <p:txBody>
          <a:bodyPr/>
          <a:lstStyle/>
          <a:p>
            <a:r>
              <a:rPr lang="id-ID" b="1" dirty="0" smtClean="0">
                <a:solidFill>
                  <a:srgbClr val="FFFF00"/>
                </a:solidFill>
              </a:rPr>
              <a:t>Rasio Keuangan </a:t>
            </a:r>
            <a:endParaRPr lang="id-ID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61"/>
            <a:ext cx="8229600" cy="40449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LAPORAN KEUANGAN TERDIRI DARI : </a:t>
            </a:r>
            <a:endParaRPr lang="id-ID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NERACA : </a:t>
            </a: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ringkasan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posisi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keuangan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perusahaan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tanggal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tertentu</a:t>
            </a:r>
            <a:r>
              <a:rPr lang="en-US" dirty="0" smtClean="0">
                <a:solidFill>
                  <a:schemeClr val="bg1"/>
                </a:solidFill>
              </a:rPr>
              <a:t> yang                     </a:t>
            </a:r>
            <a:r>
              <a:rPr lang="en-US" dirty="0" err="1" smtClean="0">
                <a:solidFill>
                  <a:schemeClr val="bg1"/>
                </a:solidFill>
              </a:rPr>
              <a:t>menunjukkan</a:t>
            </a:r>
            <a:r>
              <a:rPr lang="en-US" dirty="0" smtClean="0">
                <a:solidFill>
                  <a:schemeClr val="bg1"/>
                </a:solidFill>
              </a:rPr>
              <a:t> Total </a:t>
            </a:r>
            <a:r>
              <a:rPr lang="en-US" dirty="0" err="1" smtClean="0">
                <a:solidFill>
                  <a:schemeClr val="bg1"/>
                </a:solidFill>
              </a:rPr>
              <a:t>Aktiva</a:t>
            </a:r>
            <a:r>
              <a:rPr lang="en-US" dirty="0" smtClean="0">
                <a:solidFill>
                  <a:schemeClr val="bg1"/>
                </a:solidFill>
              </a:rPr>
              <a:t> = Total </a:t>
            </a:r>
            <a:r>
              <a:rPr lang="en-US" dirty="0" err="1" smtClean="0">
                <a:solidFill>
                  <a:schemeClr val="bg1"/>
                </a:solidFill>
              </a:rPr>
              <a:t>Kewajiban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id-ID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 </a:t>
            </a:r>
            <a:endParaRPr lang="id-ID" dirty="0" smtClean="0">
              <a:solidFill>
                <a:schemeClr val="bg1"/>
              </a:solidFill>
            </a:endParaRPr>
          </a:p>
          <a:p>
            <a:r>
              <a:rPr lang="id-ID" dirty="0" smtClean="0">
                <a:solidFill>
                  <a:schemeClr val="bg1"/>
                </a:solidFill>
              </a:rPr>
              <a:t>L</a:t>
            </a:r>
            <a:r>
              <a:rPr lang="en-US" dirty="0" smtClean="0">
                <a:solidFill>
                  <a:schemeClr val="bg1"/>
                </a:solidFill>
              </a:rPr>
              <a:t>ABA/RUGI:  </a:t>
            </a:r>
            <a:r>
              <a:rPr lang="en-US" dirty="0" err="1" smtClean="0">
                <a:solidFill>
                  <a:schemeClr val="bg1"/>
                </a:solidFill>
              </a:rPr>
              <a:t>Laporan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penghasilan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perusahaan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sepanjang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berjalan</a:t>
            </a:r>
            <a:r>
              <a:rPr lang="en-US" dirty="0" smtClean="0">
                <a:solidFill>
                  <a:schemeClr val="bg1"/>
                </a:solidFill>
              </a:rPr>
              <a:t>,                   </a:t>
            </a:r>
            <a:r>
              <a:rPr lang="en-US" dirty="0" err="1" smtClean="0">
                <a:solidFill>
                  <a:schemeClr val="bg1"/>
                </a:solidFill>
              </a:rPr>
              <a:t>berakhir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penghasilan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atau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kerugian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bersih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periode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l"/>
            <a:r>
              <a:rPr lang="id-ID" sz="3600" dirty="0" smtClean="0">
                <a:solidFill>
                  <a:schemeClr val="tx1"/>
                </a:solidFill>
              </a:rPr>
              <a:t>LAPORAN PERUBAHAN </a:t>
            </a:r>
            <a:r>
              <a:rPr lang="en-US" sz="3600" dirty="0" smtClean="0">
                <a:solidFill>
                  <a:schemeClr val="tx1"/>
                </a:solidFill>
              </a:rPr>
              <a:t>MODAL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KONSEP DANA : 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id-ID" dirty="0" smtClean="0"/>
              <a:t>BASIS KAS 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id-ID" dirty="0" smtClean="0"/>
              <a:t>BASIS MODAL KERJA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b="1" dirty="0" err="1" smtClean="0"/>
              <a:t>Ad.a</a:t>
            </a:r>
            <a:r>
              <a:rPr lang="en-US" b="1" dirty="0" smtClean="0"/>
              <a:t>. BASIS KAS </a:t>
            </a:r>
          </a:p>
          <a:p>
            <a:r>
              <a:rPr lang="id-ID" dirty="0" smtClean="0"/>
              <a:t>Laporan Perubahan Posisi Keuangan yang akan mempengaruhi kas berasal dari Pos Akiva lancar </a:t>
            </a:r>
            <a:r>
              <a:rPr lang="id-ID" i="1" dirty="0" smtClean="0"/>
              <a:t>(Current Asset</a:t>
            </a:r>
            <a:r>
              <a:rPr lang="id-ID" dirty="0" smtClean="0"/>
              <a:t>)  dan Hutang lancar  </a:t>
            </a:r>
            <a:r>
              <a:rPr lang="id-ID" i="1" dirty="0" smtClean="0"/>
              <a:t>(Current Liabilities</a:t>
            </a:r>
            <a:r>
              <a:rPr lang="en-US" i="1" dirty="0" smtClean="0"/>
              <a:t>)</a:t>
            </a:r>
            <a:endParaRPr lang="en-US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Unsur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memperbesar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Kas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( S</a:t>
            </a:r>
            <a:r>
              <a:rPr lang="id-ID" b="1" dirty="0" smtClean="0">
                <a:solidFill>
                  <a:schemeClr val="tx1"/>
                </a:solidFill>
              </a:rPr>
              <a:t>umber Dana)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447800"/>
            <a:ext cx="8147902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r>
              <a:rPr lang="en-US" dirty="0" smtClean="0"/>
              <a:t>1</a:t>
            </a:r>
            <a:r>
              <a:rPr lang="id-ID" dirty="0" smtClean="0"/>
              <a:t>.Berkuran</a:t>
            </a:r>
            <a:r>
              <a:rPr lang="en-US" dirty="0" err="1" smtClean="0"/>
              <a:t>gnya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endParaRPr lang="id-ID" dirty="0" smtClean="0"/>
          </a:p>
          <a:p>
            <a:r>
              <a:rPr lang="en-US" dirty="0" smtClean="0"/>
              <a:t>2</a:t>
            </a:r>
            <a:r>
              <a:rPr lang="id-ID" dirty="0" smtClean="0"/>
              <a:t>.</a:t>
            </a: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) </a:t>
            </a:r>
            <a:endParaRPr lang="id-ID" dirty="0" smtClean="0"/>
          </a:p>
          <a:p>
            <a:r>
              <a:rPr lang="en-US" dirty="0" smtClean="0"/>
              <a:t>3</a:t>
            </a:r>
            <a:r>
              <a:rPr lang="id-ID" dirty="0" smtClean="0"/>
              <a:t>.</a:t>
            </a:r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endParaRPr lang="id-ID" dirty="0" smtClean="0"/>
          </a:p>
          <a:p>
            <a:r>
              <a:rPr lang="en-US" dirty="0" smtClean="0"/>
              <a:t>4</a:t>
            </a:r>
            <a:r>
              <a:rPr lang="id-ID" dirty="0" smtClean="0"/>
              <a:t>.</a:t>
            </a:r>
            <a:r>
              <a:rPr lang="en-US" dirty="0" err="1" smtClean="0"/>
              <a:t>Bertambahnya</a:t>
            </a:r>
            <a:r>
              <a:rPr lang="en-US" dirty="0" smtClean="0"/>
              <a:t> Modal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smtClean="0"/>
              <a:t>5</a:t>
            </a:r>
            <a:r>
              <a:rPr lang="id-ID" dirty="0" smtClean="0"/>
              <a:t>.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. 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Unsur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memper</a:t>
            </a:r>
            <a:r>
              <a:rPr lang="id-ID" b="1" dirty="0" smtClean="0">
                <a:solidFill>
                  <a:schemeClr val="tx1"/>
                </a:solidFill>
              </a:rPr>
              <a:t>kecil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Kas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  ( </a:t>
            </a:r>
            <a:r>
              <a:rPr lang="id-ID" b="1" dirty="0" smtClean="0">
                <a:solidFill>
                  <a:schemeClr val="tx1"/>
                </a:solidFill>
              </a:rPr>
              <a:t>Penggunaan</a:t>
            </a:r>
            <a:r>
              <a:rPr lang="en-US" b="1" dirty="0" smtClean="0">
                <a:solidFill>
                  <a:schemeClr val="tx1"/>
                </a:solidFill>
              </a:rPr>
              <a:t> D</a:t>
            </a:r>
            <a:r>
              <a:rPr lang="id-ID" b="1" dirty="0" smtClean="0">
                <a:solidFill>
                  <a:schemeClr val="tx1"/>
                </a:solidFill>
              </a:rPr>
              <a:t>ana)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d-ID" dirty="0" smtClean="0"/>
          </a:p>
          <a:p>
            <a:r>
              <a:rPr lang="id-ID" dirty="0" smtClean="0"/>
              <a:t>1.Bertambah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endParaRPr lang="id-ID" dirty="0" smtClean="0"/>
          </a:p>
          <a:p>
            <a:r>
              <a:rPr lang="en-US" dirty="0" smtClean="0"/>
              <a:t>2</a:t>
            </a:r>
            <a:r>
              <a:rPr lang="id-ID" dirty="0" smtClean="0"/>
              <a:t>.</a:t>
            </a:r>
            <a:r>
              <a:rPr lang="en-US" dirty="0" err="1" smtClean="0"/>
              <a:t>Ber</a:t>
            </a:r>
            <a:r>
              <a:rPr lang="id-ID" dirty="0" smtClean="0"/>
              <a:t>tambah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</a:t>
            </a:r>
            <a:r>
              <a:rPr lang="id-ID" dirty="0" smtClean="0"/>
              <a:t>Pembelian Aktiva Tetap)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smtClean="0"/>
              <a:t>3</a:t>
            </a:r>
            <a:r>
              <a:rPr lang="id-ID" dirty="0" smtClean="0"/>
              <a:t>.</a:t>
            </a:r>
            <a:r>
              <a:rPr lang="en-US" dirty="0" err="1" smtClean="0"/>
              <a:t>Ber</a:t>
            </a:r>
            <a:r>
              <a:rPr lang="id-ID" dirty="0" smtClean="0"/>
              <a:t>kurang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endParaRPr lang="id-ID" dirty="0" smtClean="0"/>
          </a:p>
          <a:p>
            <a:r>
              <a:rPr lang="en-US" dirty="0" smtClean="0"/>
              <a:t>4</a:t>
            </a:r>
            <a:r>
              <a:rPr lang="id-ID" dirty="0" smtClean="0"/>
              <a:t>.</a:t>
            </a:r>
            <a:r>
              <a:rPr lang="en-US" dirty="0" err="1" smtClean="0"/>
              <a:t>Ber</a:t>
            </a:r>
            <a:r>
              <a:rPr lang="id-ID" dirty="0" smtClean="0"/>
              <a:t>kurang</a:t>
            </a:r>
            <a:r>
              <a:rPr lang="en-US" dirty="0" err="1" smtClean="0"/>
              <a:t>nya</a:t>
            </a:r>
            <a:r>
              <a:rPr lang="en-US" dirty="0" smtClean="0"/>
              <a:t> Modal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smtClean="0"/>
              <a:t>5</a:t>
            </a:r>
            <a:r>
              <a:rPr lang="id-ID" dirty="0" smtClean="0"/>
              <a:t>.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id-ID" dirty="0" smtClean="0"/>
              <a:t>rugian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Contoh : Laporan Perubahan Kas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43608" y="1412776"/>
          <a:ext cx="770485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56184"/>
                <a:gridCol w="1368152"/>
                <a:gridCol w="1008112"/>
                <a:gridCol w="108012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   NERACA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id-ID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Kas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1.300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</a:t>
                      </a:r>
                      <a:r>
                        <a:rPr lang="id-ID" sz="2400" baseline="0" dirty="0" smtClean="0"/>
                        <a:t> 1.430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130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Pihutang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1.200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1.080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120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Persediaan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2.200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2.420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220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Mesin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2.300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2.530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230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Gedung</a:t>
                      </a:r>
                      <a:r>
                        <a:rPr lang="id-ID" sz="2400" baseline="0" dirty="0" smtClean="0"/>
                        <a:t> &amp; tanah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  8.000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8.800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800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TOTAL AKTIVA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15.000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Rp16.260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Htg Jk Pendek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2.500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2.510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  10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Htg Jk Panjang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  5.500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6.050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  550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-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Modal Sendiri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  7.000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u="sng" dirty="0" smtClean="0"/>
                        <a:t>Rp 7.700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u="sng" dirty="0" smtClean="0"/>
                        <a:t>   700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u="sng" dirty="0" smtClean="0"/>
                        <a:t>-</a:t>
                      </a:r>
                      <a:endParaRPr lang="id-ID" sz="2400" u="sng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TTL</a:t>
                      </a:r>
                      <a:r>
                        <a:rPr lang="id-ID" sz="2400" baseline="0" dirty="0" smtClean="0"/>
                        <a:t> KEWAJIBAN 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 15.000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Rp16.260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1.380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2400" dirty="0" smtClean="0"/>
                        <a:t> 1.380</a:t>
                      </a:r>
                      <a:endParaRPr lang="id-ID" sz="2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4" name="Slide Number Placeholder 2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6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>
            <a:off x="7740352" y="5877272"/>
            <a:ext cx="9361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35896" y="1412776"/>
            <a:ext cx="0" cy="50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2741211" y="3902467"/>
            <a:ext cx="5096038" cy="5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4103948" y="3897052"/>
            <a:ext cx="5096038" cy="16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68344" y="1412776"/>
            <a:ext cx="0" cy="5040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00100" y="1357298"/>
            <a:ext cx="76438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000100" y="1785926"/>
            <a:ext cx="76438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107917" y="3893347"/>
            <a:ext cx="507209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-1535949" y="3893347"/>
            <a:ext cx="507209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00100" y="6429396"/>
            <a:ext cx="76438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PERUBAHAN KAS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3608" y="1524000"/>
            <a:ext cx="4032448" cy="466344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SUMBER</a:t>
            </a:r>
          </a:p>
          <a:p>
            <a:pPr>
              <a:buNone/>
            </a:pPr>
            <a:r>
              <a:rPr lang="id-ID" dirty="0" smtClean="0"/>
              <a:t>Pihutang (-)     </a:t>
            </a:r>
            <a:r>
              <a:rPr lang="en-US" dirty="0" smtClean="0"/>
              <a:t> </a:t>
            </a:r>
            <a:r>
              <a:rPr lang="id-ID" dirty="0" smtClean="0"/>
              <a:t>Rp  </a:t>
            </a:r>
            <a:r>
              <a:rPr lang="en-US" dirty="0" smtClean="0"/>
              <a:t> </a:t>
            </a:r>
            <a:r>
              <a:rPr lang="id-ID" dirty="0" smtClean="0"/>
              <a:t>120</a:t>
            </a:r>
          </a:p>
          <a:p>
            <a:pPr>
              <a:buNone/>
            </a:pPr>
            <a:r>
              <a:rPr lang="id-ID" dirty="0" smtClean="0"/>
              <a:t>Ht jk Pdk (+)  </a:t>
            </a:r>
            <a:r>
              <a:rPr lang="en-US" dirty="0" smtClean="0"/>
              <a:t> </a:t>
            </a:r>
            <a:r>
              <a:rPr lang="id-ID" dirty="0" smtClean="0"/>
              <a:t> Rp </a:t>
            </a:r>
            <a:r>
              <a:rPr lang="en-US" dirty="0" smtClean="0"/>
              <a:t>    </a:t>
            </a:r>
            <a:r>
              <a:rPr lang="id-ID" dirty="0" smtClean="0"/>
              <a:t>  10</a:t>
            </a:r>
          </a:p>
          <a:p>
            <a:pPr>
              <a:buNone/>
            </a:pPr>
            <a:r>
              <a:rPr lang="id-ID" dirty="0" smtClean="0"/>
              <a:t>Ht jk Pjg (+)    </a:t>
            </a:r>
            <a:r>
              <a:rPr lang="en-US" dirty="0" smtClean="0"/>
              <a:t> </a:t>
            </a:r>
            <a:r>
              <a:rPr lang="id-ID" dirty="0" smtClean="0"/>
              <a:t>Rp  </a:t>
            </a:r>
            <a:r>
              <a:rPr lang="en-US" dirty="0" smtClean="0"/>
              <a:t>   </a:t>
            </a:r>
            <a:r>
              <a:rPr lang="id-ID" dirty="0" smtClean="0"/>
              <a:t>550 </a:t>
            </a:r>
          </a:p>
          <a:p>
            <a:pPr>
              <a:buNone/>
            </a:pPr>
            <a:r>
              <a:rPr lang="id-ID" dirty="0" smtClean="0"/>
              <a:t>Mdl Sendiri (+) </a:t>
            </a:r>
            <a:r>
              <a:rPr lang="id-ID" u="sng" dirty="0" smtClean="0"/>
              <a:t>Rp </a:t>
            </a:r>
            <a:r>
              <a:rPr lang="en-US" u="sng" dirty="0" smtClean="0"/>
              <a:t>  </a:t>
            </a:r>
            <a:r>
              <a:rPr lang="id-ID" u="sng" dirty="0" smtClean="0"/>
              <a:t>700</a:t>
            </a:r>
          </a:p>
          <a:p>
            <a:pPr>
              <a:buNone/>
            </a:pPr>
            <a:r>
              <a:rPr lang="id-ID" dirty="0" smtClean="0"/>
              <a:t>Jumlah           </a:t>
            </a:r>
            <a:r>
              <a:rPr lang="en-US" dirty="0" smtClean="0"/>
              <a:t> </a:t>
            </a:r>
            <a:r>
              <a:rPr lang="id-ID" dirty="0" smtClean="0"/>
              <a:t> Rp 1.380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9190" y="1428736"/>
            <a:ext cx="3857632" cy="466344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PENGGUNAAN</a:t>
            </a:r>
          </a:p>
          <a:p>
            <a:pPr>
              <a:buNone/>
            </a:pPr>
            <a:r>
              <a:rPr lang="id-ID" dirty="0" smtClean="0"/>
              <a:t>Kas (+)         </a:t>
            </a:r>
            <a:r>
              <a:rPr lang="en-US" dirty="0" smtClean="0"/>
              <a:t>   </a:t>
            </a:r>
            <a:r>
              <a:rPr lang="id-ID" dirty="0" smtClean="0"/>
              <a:t>  Rp </a:t>
            </a:r>
            <a:r>
              <a:rPr lang="en-US" dirty="0" smtClean="0"/>
              <a:t>  </a:t>
            </a:r>
            <a:r>
              <a:rPr lang="id-ID" dirty="0" smtClean="0"/>
              <a:t>130</a:t>
            </a:r>
          </a:p>
          <a:p>
            <a:pPr>
              <a:buNone/>
            </a:pPr>
            <a:r>
              <a:rPr lang="id-ID" dirty="0" smtClean="0"/>
              <a:t>Persediaan (+) Rp </a:t>
            </a:r>
            <a:r>
              <a:rPr lang="en-US" dirty="0" smtClean="0"/>
              <a:t>  </a:t>
            </a:r>
            <a:r>
              <a:rPr lang="id-ID" dirty="0" smtClean="0"/>
              <a:t>220</a:t>
            </a:r>
          </a:p>
          <a:p>
            <a:pPr>
              <a:buNone/>
            </a:pPr>
            <a:r>
              <a:rPr lang="id-ID" dirty="0" smtClean="0"/>
              <a:t>Mesin (+)       </a:t>
            </a:r>
            <a:r>
              <a:rPr lang="en-US" dirty="0" smtClean="0"/>
              <a:t>  </a:t>
            </a:r>
            <a:r>
              <a:rPr lang="id-ID" dirty="0" smtClean="0"/>
              <a:t> Rp </a:t>
            </a:r>
            <a:r>
              <a:rPr lang="en-US" dirty="0" smtClean="0"/>
              <a:t>  </a:t>
            </a:r>
            <a:r>
              <a:rPr lang="id-ID" dirty="0" smtClean="0"/>
              <a:t>230 </a:t>
            </a:r>
          </a:p>
          <a:p>
            <a:pPr>
              <a:buNone/>
            </a:pPr>
            <a:r>
              <a:rPr lang="id-ID" dirty="0" smtClean="0"/>
              <a:t>Tanah (+)       </a:t>
            </a:r>
            <a:r>
              <a:rPr lang="en-US" dirty="0" smtClean="0"/>
              <a:t>  </a:t>
            </a:r>
            <a:r>
              <a:rPr lang="id-ID" dirty="0" smtClean="0"/>
              <a:t> </a:t>
            </a:r>
            <a:r>
              <a:rPr lang="id-ID" u="sng" dirty="0" smtClean="0"/>
              <a:t>Rp </a:t>
            </a:r>
            <a:r>
              <a:rPr lang="en-US" u="sng" dirty="0" smtClean="0"/>
              <a:t>  </a:t>
            </a:r>
            <a:r>
              <a:rPr lang="id-ID" u="sng" dirty="0" smtClean="0"/>
              <a:t>800</a:t>
            </a:r>
          </a:p>
          <a:p>
            <a:pPr>
              <a:buNone/>
            </a:pPr>
            <a:r>
              <a:rPr lang="id-ID" dirty="0" smtClean="0"/>
              <a:t>Jumlah         </a:t>
            </a:r>
            <a:r>
              <a:rPr lang="en-US" dirty="0" smtClean="0"/>
              <a:t>  </a:t>
            </a:r>
            <a:r>
              <a:rPr lang="id-ID" dirty="0" smtClean="0"/>
              <a:t>   Rp </a:t>
            </a:r>
            <a:r>
              <a:rPr lang="en-US" dirty="0" smtClean="0"/>
              <a:t>1.</a:t>
            </a:r>
            <a:r>
              <a:rPr lang="id-ID" dirty="0" smtClean="0"/>
              <a:t>380</a:t>
            </a:r>
            <a:endParaRPr lang="id-ID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7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138326" y="3219600"/>
            <a:ext cx="35833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00100" y="2000240"/>
            <a:ext cx="771530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00100" y="1428736"/>
            <a:ext cx="771530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-821569" y="3250405"/>
            <a:ext cx="364333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6965173" y="3178967"/>
            <a:ext cx="35004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000100" y="5000636"/>
            <a:ext cx="7715304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b.BASIS MODAL KERJA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Modal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yang </a:t>
            </a:r>
            <a:r>
              <a:rPr lang="en-US" dirty="0" err="1" smtClean="0"/>
              <a:t>berubahnya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i="1" dirty="0" smtClean="0"/>
              <a:t>NON CURRENT ACCOUNT</a:t>
            </a:r>
            <a:r>
              <a:rPr lang="en-US" dirty="0" smtClean="0"/>
              <a:t>”  (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Hutang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Modal </a:t>
            </a:r>
            <a:r>
              <a:rPr lang="en-US" dirty="0" err="1" smtClean="0"/>
              <a:t>Sendiri</a:t>
            </a:r>
            <a:r>
              <a:rPr lang="en-US" dirty="0" smtClean="0"/>
              <a:t> ) 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memperbesar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Modal Kerja</a:t>
            </a:r>
            <a:r>
              <a:rPr lang="en-US" dirty="0" smtClean="0">
                <a:solidFill>
                  <a:schemeClr val="tx1"/>
                </a:solidFill>
              </a:rPr>
              <a:t> (S</a:t>
            </a:r>
            <a:r>
              <a:rPr lang="id-ID" dirty="0" smtClean="0">
                <a:solidFill>
                  <a:schemeClr val="tx1"/>
                </a:solidFill>
              </a:rPr>
              <a:t>umber Modal Kerja</a:t>
            </a:r>
            <a:r>
              <a:rPr lang="id-ID" b="1" dirty="0" smtClean="0"/>
              <a:t>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1.</a:t>
            </a: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>
              <a:buNone/>
            </a:pPr>
            <a:r>
              <a:rPr lang="id-ID" dirty="0" smtClean="0"/>
              <a:t>     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) </a:t>
            </a:r>
            <a:endParaRPr lang="id-ID" dirty="0" smtClean="0"/>
          </a:p>
          <a:p>
            <a:r>
              <a:rPr lang="id-ID" dirty="0" smtClean="0"/>
              <a:t>2.</a:t>
            </a:r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id-ID" dirty="0" smtClean="0"/>
              <a:t>H</a:t>
            </a:r>
            <a:r>
              <a:rPr lang="en-US" dirty="0" err="1" smtClean="0"/>
              <a:t>utang</a:t>
            </a:r>
            <a:r>
              <a:rPr lang="id-ID" dirty="0" smtClean="0"/>
              <a:t> Jk Panjang</a:t>
            </a:r>
          </a:p>
          <a:p>
            <a:r>
              <a:rPr lang="id-ID" dirty="0" smtClean="0"/>
              <a:t>3.</a:t>
            </a:r>
            <a:r>
              <a:rPr lang="en-US" dirty="0" err="1" smtClean="0"/>
              <a:t>Bertambahnya</a:t>
            </a:r>
            <a:r>
              <a:rPr lang="en-US" dirty="0" smtClean="0"/>
              <a:t> Modal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id-ID" dirty="0" smtClean="0"/>
              <a:t>4.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     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. 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05AA42-D695-424A-9E03-DDB615882661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629</Words>
  <Application>WPS Presentation</Application>
  <PresentationFormat>On-screen Show (4:3)</PresentationFormat>
  <Paragraphs>239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2_Custom Design</vt:lpstr>
      <vt:lpstr>Custom Design</vt:lpstr>
      <vt:lpstr>1_Custom Design</vt:lpstr>
      <vt:lpstr>3_Custom Design</vt:lpstr>
      <vt:lpstr>Slide 1</vt:lpstr>
      <vt:lpstr>Rasio Keuangan </vt:lpstr>
      <vt:lpstr>LAPORAN PERUBAHAN MODAL</vt:lpstr>
      <vt:lpstr>Unsur yang memperbesar Kas   ( Sumber Dana)</vt:lpstr>
      <vt:lpstr> Unsur yang memperkecil Kas   ( Penggunaan Dana) </vt:lpstr>
      <vt:lpstr>Contoh : Laporan Perubahan Kas</vt:lpstr>
      <vt:lpstr>PERUBAHAN KAS</vt:lpstr>
      <vt:lpstr>b.BASIS MODAL KERJA</vt:lpstr>
      <vt:lpstr>Unsur yang memperbesar Modal Kerja (Sumber Modal Kerja)</vt:lpstr>
      <vt:lpstr>Unsur yang memperkecil Modal Kerja (Penggunaan Modal Kerja)</vt:lpstr>
      <vt:lpstr>Contoh :</vt:lpstr>
      <vt:lpstr>Laporan Perubahan Modal Kerja</vt:lpstr>
      <vt:lpstr>Laporan Perubahan Modal Kerja</vt:lpstr>
      <vt:lpstr>***TERIMA KASIH ***</vt:lpstr>
    </vt:vector>
  </TitlesOfParts>
  <Company>signDesign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user</cp:lastModifiedBy>
  <cp:revision>281</cp:revision>
  <dcterms:created xsi:type="dcterms:W3CDTF">2010-08-24T06:47:00Z</dcterms:created>
  <dcterms:modified xsi:type="dcterms:W3CDTF">2025-12-17T05:42:25Z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14C7B55416844F099BD2C8486C3E86F6_13</vt:lpwstr>
  </property>
  <property fmtid="{D5CDD505-2E9C-101B-9397-08002B2CF9AE}" pid="3" name="KSOProductBuildVer">
    <vt:lpwstr>1033-12.2.0.23155</vt:lpwstr>
  </property>
</Properties>
</file>