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DM Sans Bold" panose="020B0604020202020204" charset="0"/>
      <p:regular r:id="rId10"/>
    </p:embeddedFont>
    <p:embeddedFont>
      <p:font typeface="DM Sans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23.sv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14.png"/><Relationship Id="rId30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5.svg"/><Relationship Id="rId4" Type="http://schemas.openxmlformats.org/officeDocument/2006/relationships/image" Target="../media/image31.svg"/><Relationship Id="rId9" Type="http://schemas.openxmlformats.org/officeDocument/2006/relationships/image" Target="../media/image8.png"/><Relationship Id="rId14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17.png"/><Relationship Id="rId4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18.png"/><Relationship Id="rId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19.png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10" Type="http://schemas.openxmlformats.org/officeDocument/2006/relationships/image" Target="../media/image29.svg"/><Relationship Id="rId4" Type="http://schemas.openxmlformats.org/officeDocument/2006/relationships/image" Target="../media/image5.sv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19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8.png"/><Relationship Id="rId18" Type="http://schemas.openxmlformats.org/officeDocument/2006/relationships/image" Target="../media/image19.svg"/><Relationship Id="rId26" Type="http://schemas.openxmlformats.org/officeDocument/2006/relationships/image" Target="../media/image27.svg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7.png"/><Relationship Id="rId24" Type="http://schemas.openxmlformats.org/officeDocument/2006/relationships/image" Target="../media/image25.sv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image" Target="../media/image29.svg"/><Relationship Id="rId10" Type="http://schemas.openxmlformats.org/officeDocument/2006/relationships/image" Target="../media/image11.svg"/><Relationship Id="rId19" Type="http://schemas.openxmlformats.org/officeDocument/2006/relationships/image" Target="../media/image11.png"/><Relationship Id="rId4" Type="http://schemas.openxmlformats.org/officeDocument/2006/relationships/image" Target="../media/image3.svg"/><Relationship Id="rId9" Type="http://schemas.openxmlformats.org/officeDocument/2006/relationships/image" Target="../media/image6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329398" y="8614893"/>
            <a:ext cx="4899948" cy="3344214"/>
          </a:xfrm>
          <a:custGeom>
            <a:avLst/>
            <a:gdLst/>
            <a:ahLst/>
            <a:cxnLst/>
            <a:rect l="l" t="t" r="r" b="b"/>
            <a:pathLst>
              <a:path w="4899948" h="3344214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30709" y="9258300"/>
            <a:ext cx="3059829" cy="751049"/>
          </a:xfrm>
          <a:custGeom>
            <a:avLst/>
            <a:gdLst/>
            <a:ahLst/>
            <a:cxnLst/>
            <a:rect l="l" t="t" r="r" b="b"/>
            <a:pathLst>
              <a:path w="3059829" h="75104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36705" y="6409875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6" y="0"/>
                </a:lnTo>
                <a:lnTo>
                  <a:pt x="724986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215205" y="8540136"/>
            <a:ext cx="4602314" cy="3618569"/>
          </a:xfrm>
          <a:custGeom>
            <a:avLst/>
            <a:gdLst/>
            <a:ahLst/>
            <a:cxnLst/>
            <a:rect l="l" t="t" r="r" b="b"/>
            <a:pathLst>
              <a:path w="4602314" h="3618569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-674156" y="-1072630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2686214" y="-2578193"/>
            <a:ext cx="4292424" cy="3870986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0138935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7409323" y="-2700100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4747568">
            <a:off x="-2972342" y="3665317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4831481" y="-1626507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17259300" y="2262342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2570549" y="9093737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 rot="-5282649">
            <a:off x="16440369" y="6970869"/>
            <a:ext cx="3382987" cy="1154444"/>
          </a:xfrm>
          <a:custGeom>
            <a:avLst/>
            <a:gdLst/>
            <a:ahLst/>
            <a:cxnLst/>
            <a:rect l="l" t="t" r="r" b="b"/>
            <a:pathLst>
              <a:path w="3382987" h="1154444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6978638" y="-642644"/>
            <a:ext cx="3104522" cy="3342688"/>
          </a:xfrm>
          <a:custGeom>
            <a:avLst/>
            <a:gdLst/>
            <a:ahLst/>
            <a:cxnLst/>
            <a:rect l="l" t="t" r="r" b="b"/>
            <a:pathLst>
              <a:path w="3104522" h="3342688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TextBox 17"/>
          <p:cNvSpPr txBox="1"/>
          <p:nvPr/>
        </p:nvSpPr>
        <p:spPr>
          <a:xfrm>
            <a:off x="5179198" y="2447770"/>
            <a:ext cx="7929604" cy="2033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6"/>
              </a:lnSpc>
            </a:pPr>
            <a:r>
              <a:rPr lang="en-US" sz="5591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PEMAHAMAN SISTEM PENGANDALIAN  INTERNAL CLIENT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978484" y="5335050"/>
            <a:ext cx="12583145" cy="2235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1"/>
              </a:lnSpc>
            </a:pPr>
            <a:r>
              <a:rPr lang="en-US" sz="4381" b="1" spc="-8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NAMA KELOMPOK :</a:t>
            </a:r>
          </a:p>
          <a:p>
            <a:pPr algn="ctr">
              <a:lnSpc>
                <a:spcPts val="4381"/>
              </a:lnSpc>
            </a:pPr>
            <a:r>
              <a:rPr lang="en-US" sz="4381" b="1" spc="-8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KHAIRUNNISA(2022340350002)</a:t>
            </a:r>
          </a:p>
          <a:p>
            <a:pPr algn="ctr">
              <a:lnSpc>
                <a:spcPts val="4381"/>
              </a:lnSpc>
            </a:pPr>
            <a:r>
              <a:rPr lang="en-US" sz="4381" b="1" spc="-8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KEZIA CRISTINA(2022340350003)</a:t>
            </a:r>
          </a:p>
          <a:p>
            <a:pPr algn="ctr">
              <a:lnSpc>
                <a:spcPts val="4381"/>
              </a:lnSpc>
            </a:pPr>
            <a:r>
              <a:rPr lang="en-US" sz="4381" b="1" spc="-8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GRACIA SISKA A.P(2022340350008)</a:t>
            </a:r>
          </a:p>
        </p:txBody>
      </p:sp>
      <p:sp>
        <p:nvSpPr>
          <p:cNvPr id="19" name="Freeform 19"/>
          <p:cNvSpPr/>
          <p:nvPr/>
        </p:nvSpPr>
        <p:spPr>
          <a:xfrm>
            <a:off x="4737926" y="2576219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994934" y="2091045"/>
            <a:ext cx="6264366" cy="6104909"/>
          </a:xfrm>
          <a:custGeom>
            <a:avLst/>
            <a:gdLst/>
            <a:ahLst/>
            <a:cxnLst/>
            <a:rect l="l" t="t" r="r" b="b"/>
            <a:pathLst>
              <a:path w="6264366" h="6104909">
                <a:moveTo>
                  <a:pt x="0" y="0"/>
                </a:moveTo>
                <a:lnTo>
                  <a:pt x="6264366" y="0"/>
                </a:lnTo>
                <a:lnTo>
                  <a:pt x="6264366" y="6104910"/>
                </a:lnTo>
                <a:lnTo>
                  <a:pt x="0" y="61049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72006" y="2052945"/>
            <a:ext cx="10622928" cy="5958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21"/>
              </a:lnSpc>
              <a:spcBef>
                <a:spcPct val="0"/>
              </a:spcBef>
            </a:pPr>
            <a:r>
              <a:rPr lang="en-US" sz="2756" u="none" spc="16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Apa Itu Sistem Pengendalian Internal?</a:t>
            </a:r>
          </a:p>
          <a:p>
            <a:pPr marL="595125" lvl="1" indent="-297563" algn="l">
              <a:lnSpc>
                <a:spcPts val="3721"/>
              </a:lnSpc>
              <a:spcBef>
                <a:spcPct val="0"/>
              </a:spcBef>
              <a:buFont typeface="Arial"/>
              <a:buChar char="•"/>
            </a:pPr>
            <a:r>
              <a:rPr lang="en-US" sz="2756" u="none" spc="16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Proses yang dirancang oleh manajemen dan staf untuk memberikan jaminan memadai bahwa tujuan organisasi tercapai.</a:t>
            </a:r>
          </a:p>
          <a:p>
            <a:pPr marL="595125" lvl="1" indent="-297563" algn="l">
              <a:lnSpc>
                <a:spcPts val="3721"/>
              </a:lnSpc>
              <a:spcBef>
                <a:spcPct val="0"/>
              </a:spcBef>
              <a:buFont typeface="Arial"/>
              <a:buChar char="•"/>
            </a:pPr>
            <a:r>
              <a:rPr lang="en-US" sz="2756" u="none" spc="16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Mencakup perlindungan aset, keandalan pelaporan keuangan, dan kepatuhan terhadap kebijakan dan regulasi.</a:t>
            </a:r>
          </a:p>
          <a:p>
            <a:pPr algn="l">
              <a:lnSpc>
                <a:spcPts val="3721"/>
              </a:lnSpc>
              <a:spcBef>
                <a:spcPct val="0"/>
              </a:spcBef>
            </a:pPr>
            <a:r>
              <a:rPr lang="en-US" sz="2756" u="none" spc="16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Mengapa Auditor Perlu Memahami Pengendalian Internal?</a:t>
            </a:r>
          </a:p>
          <a:p>
            <a:pPr marL="595125" lvl="1" indent="-297563" algn="l">
              <a:lnSpc>
                <a:spcPts val="3721"/>
              </a:lnSpc>
              <a:spcBef>
                <a:spcPct val="0"/>
              </a:spcBef>
              <a:buFont typeface="Arial"/>
              <a:buChar char="•"/>
            </a:pPr>
            <a:r>
              <a:rPr lang="en-US" sz="2756" u="none" spc="16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Untuk mengidentifikasi risiko audit.</a:t>
            </a:r>
          </a:p>
          <a:p>
            <a:pPr marL="595125" lvl="1" indent="-297563" algn="l">
              <a:lnSpc>
                <a:spcPts val="3721"/>
              </a:lnSpc>
              <a:spcBef>
                <a:spcPct val="0"/>
              </a:spcBef>
              <a:buFont typeface="Arial"/>
              <a:buChar char="•"/>
            </a:pPr>
            <a:r>
              <a:rPr lang="en-US" sz="2756" u="none" spc="16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Membantu menentukan prosedur audit yang tepat.</a:t>
            </a:r>
          </a:p>
          <a:p>
            <a:pPr marL="595125" lvl="1" indent="-297563" algn="l">
              <a:lnSpc>
                <a:spcPts val="3721"/>
              </a:lnSpc>
              <a:spcBef>
                <a:spcPct val="0"/>
              </a:spcBef>
              <a:buFont typeface="Arial"/>
              <a:buChar char="•"/>
            </a:pPr>
            <a:r>
              <a:rPr lang="en-US" sz="2756" u="none" spc="16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Menilai efektivitas kontrol yang ada.</a:t>
            </a:r>
          </a:p>
          <a:p>
            <a:pPr algn="l">
              <a:lnSpc>
                <a:spcPts val="3721"/>
              </a:lnSpc>
              <a:spcBef>
                <a:spcPct val="0"/>
              </a:spcBef>
            </a:pPr>
            <a:endParaRPr lang="en-US" sz="2756" u="none" spc="165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>
              <a:lnSpc>
                <a:spcPts val="3721"/>
              </a:lnSpc>
              <a:spcBef>
                <a:spcPct val="0"/>
              </a:spcBef>
            </a:pPr>
            <a:endParaRPr lang="en-US" sz="2756" u="none" spc="165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5353489" y="8540136"/>
            <a:ext cx="4602314" cy="3618569"/>
          </a:xfrm>
          <a:custGeom>
            <a:avLst/>
            <a:gdLst/>
            <a:ahLst/>
            <a:cxnLst/>
            <a:rect l="l" t="t" r="r" b="b"/>
            <a:pathLst>
              <a:path w="4602314" h="3618569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-674156" y="-1072630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9144000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5003948" y="-1890601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2" y="0"/>
                </a:lnTo>
                <a:lnTo>
                  <a:pt x="2892762" y="2919301"/>
                </a:lnTo>
                <a:lnTo>
                  <a:pt x="0" y="291930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-5282649">
            <a:off x="16004285" y="265374"/>
            <a:ext cx="4017207" cy="1370872"/>
          </a:xfrm>
          <a:custGeom>
            <a:avLst/>
            <a:gdLst/>
            <a:ahLst/>
            <a:cxnLst/>
            <a:rect l="l" t="t" r="r" b="b"/>
            <a:pathLst>
              <a:path w="4017207" h="1370872">
                <a:moveTo>
                  <a:pt x="0" y="0"/>
                </a:moveTo>
                <a:lnTo>
                  <a:pt x="4017207" y="0"/>
                </a:lnTo>
                <a:lnTo>
                  <a:pt x="4017207" y="1370872"/>
                </a:lnTo>
                <a:lnTo>
                  <a:pt x="0" y="13708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531681" y="896316"/>
            <a:ext cx="4208573" cy="4247184"/>
          </a:xfrm>
          <a:custGeom>
            <a:avLst/>
            <a:gdLst/>
            <a:ahLst/>
            <a:cxnLst/>
            <a:rect l="l" t="t" r="r" b="b"/>
            <a:pathLst>
              <a:path w="4208573" h="4247184">
                <a:moveTo>
                  <a:pt x="0" y="0"/>
                </a:moveTo>
                <a:lnTo>
                  <a:pt x="4208573" y="0"/>
                </a:lnTo>
                <a:lnTo>
                  <a:pt x="4208573" y="4247184"/>
                </a:lnTo>
                <a:lnTo>
                  <a:pt x="0" y="4247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2182362" y="1879538"/>
            <a:ext cx="5956731" cy="6527925"/>
          </a:xfrm>
          <a:custGeom>
            <a:avLst/>
            <a:gdLst/>
            <a:ahLst/>
            <a:cxnLst/>
            <a:rect l="l" t="t" r="r" b="b"/>
            <a:pathLst>
              <a:path w="5956731" h="6527925">
                <a:moveTo>
                  <a:pt x="0" y="0"/>
                </a:moveTo>
                <a:lnTo>
                  <a:pt x="5956731" y="0"/>
                </a:lnTo>
                <a:lnTo>
                  <a:pt x="5956731" y="6527924"/>
                </a:lnTo>
                <a:lnTo>
                  <a:pt x="0" y="65279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02930" y="470773"/>
            <a:ext cx="6518822" cy="177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95"/>
              </a:lnSpc>
            </a:pPr>
            <a:r>
              <a:rPr lang="en-US" sz="4737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Komponen Sistem Pengendalian Internal (COSO Framework)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2477854"/>
            <a:ext cx="12940072" cy="7445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13"/>
              </a:lnSpc>
            </a:pPr>
            <a:r>
              <a:rPr lang="en-US" sz="2602" spc="15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Lingkungan Pengendalian</a:t>
            </a:r>
          </a:p>
          <a:p>
            <a:pPr marL="561904" lvl="1" indent="-280952" algn="l">
              <a:lnSpc>
                <a:spcPts val="3513"/>
              </a:lnSpc>
              <a:buFont typeface="Arial"/>
              <a:buChar char="•"/>
            </a:pPr>
            <a:r>
              <a:rPr lang="en-US" sz="2602" spc="15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Nilai, budaya, dan struktur organisasi</a:t>
            </a:r>
          </a:p>
          <a:p>
            <a:pPr marL="561904" lvl="1" indent="-280952" algn="l">
              <a:lnSpc>
                <a:spcPts val="3513"/>
              </a:lnSpc>
              <a:buFont typeface="Arial"/>
              <a:buChar char="•"/>
            </a:pPr>
            <a:r>
              <a:rPr lang="en-US" sz="2602" spc="15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.Contoh: Kebijakan etika, tata kelola perusahaan.</a:t>
            </a:r>
          </a:p>
          <a:p>
            <a:pPr algn="l">
              <a:lnSpc>
                <a:spcPts val="3513"/>
              </a:lnSpc>
            </a:pPr>
            <a:r>
              <a:rPr lang="en-US" sz="2602" spc="15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Penilaian Risiko</a:t>
            </a:r>
          </a:p>
          <a:p>
            <a:pPr marL="561904" lvl="1" indent="-280952" algn="l">
              <a:lnSpc>
                <a:spcPts val="3513"/>
              </a:lnSpc>
              <a:buFont typeface="Arial"/>
              <a:buChar char="•"/>
            </a:pPr>
            <a:r>
              <a:rPr lang="en-US" sz="2602" spc="15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Identifikasi risiko yang dapat menghambat pencapaian tujuan organisasi.</a:t>
            </a:r>
          </a:p>
          <a:p>
            <a:pPr marL="561904" lvl="1" indent="-280952" algn="l">
              <a:lnSpc>
                <a:spcPts val="3513"/>
              </a:lnSpc>
              <a:buFont typeface="Arial"/>
              <a:buChar char="•"/>
            </a:pPr>
            <a:r>
              <a:rPr lang="en-US" sz="2602" spc="15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Contoh: Risiko penipuan atau kesalahan laporan keuangan.</a:t>
            </a:r>
          </a:p>
          <a:p>
            <a:pPr algn="l">
              <a:lnSpc>
                <a:spcPts val="3513"/>
              </a:lnSpc>
            </a:pPr>
            <a:r>
              <a:rPr lang="en-US" sz="2602" spc="15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Aktivitas Pengendalian</a:t>
            </a:r>
          </a:p>
          <a:p>
            <a:pPr marL="561904" lvl="1" indent="-280952" algn="l">
              <a:lnSpc>
                <a:spcPts val="3513"/>
              </a:lnSpc>
              <a:buFont typeface="Arial"/>
              <a:buChar char="•"/>
            </a:pPr>
            <a:r>
              <a:rPr lang="en-US" sz="2602" spc="15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Prosedur dan kebijakan untuk memitigasi risiko.</a:t>
            </a:r>
          </a:p>
          <a:p>
            <a:pPr marL="561904" lvl="1" indent="-280952" algn="l">
              <a:lnSpc>
                <a:spcPts val="3513"/>
              </a:lnSpc>
              <a:buFont typeface="Arial"/>
              <a:buChar char="•"/>
            </a:pPr>
            <a:r>
              <a:rPr lang="en-US" sz="2602" spc="15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Contoh: Pembagian tugas, otorisasi transaksi.</a:t>
            </a:r>
          </a:p>
          <a:p>
            <a:pPr algn="l">
              <a:lnSpc>
                <a:spcPts val="3513"/>
              </a:lnSpc>
            </a:pPr>
            <a:r>
              <a:rPr lang="en-US" sz="2602" spc="15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Informasi dan Komunikasi</a:t>
            </a:r>
          </a:p>
          <a:p>
            <a:pPr marL="561904" lvl="1" indent="-280952" algn="l">
              <a:lnSpc>
                <a:spcPts val="3513"/>
              </a:lnSpc>
              <a:buFont typeface="Arial"/>
              <a:buChar char="•"/>
            </a:pPr>
            <a:r>
              <a:rPr lang="en-US" sz="2602" spc="15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Sistem untuk menyampaikan informasi relevan kepada pihak terkait.</a:t>
            </a:r>
          </a:p>
          <a:p>
            <a:pPr marL="561904" lvl="1" indent="-280952" algn="l">
              <a:lnSpc>
                <a:spcPts val="3513"/>
              </a:lnSpc>
              <a:buFont typeface="Arial"/>
              <a:buChar char="•"/>
            </a:pPr>
            <a:r>
              <a:rPr lang="en-US" sz="2602" spc="15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Contoh: Laporan manajemen internal.</a:t>
            </a:r>
          </a:p>
          <a:p>
            <a:pPr algn="l">
              <a:lnSpc>
                <a:spcPts val="3513"/>
              </a:lnSpc>
            </a:pPr>
            <a:r>
              <a:rPr lang="en-US" sz="2602" spc="15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Pemantauan</a:t>
            </a:r>
          </a:p>
          <a:p>
            <a:pPr marL="561904" lvl="1" indent="-280952" algn="l">
              <a:lnSpc>
                <a:spcPts val="3513"/>
              </a:lnSpc>
              <a:buFont typeface="Arial"/>
              <a:buChar char="•"/>
            </a:pPr>
            <a:r>
              <a:rPr lang="en-US" sz="2602" spc="15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Proses untuk memastikan bahwa pengendalian internal berjalan efektif.</a:t>
            </a:r>
          </a:p>
          <a:p>
            <a:pPr marL="561904" lvl="1" indent="-280952" algn="l">
              <a:lnSpc>
                <a:spcPts val="3513"/>
              </a:lnSpc>
              <a:buFont typeface="Arial"/>
              <a:buChar char="•"/>
            </a:pPr>
            <a:r>
              <a:rPr lang="en-US" sz="2602" spc="15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Contoh: Audit internal dan eksternal.</a:t>
            </a:r>
          </a:p>
          <a:p>
            <a:pPr marL="0" lvl="0" indent="0" algn="l">
              <a:lnSpc>
                <a:spcPts val="3513"/>
              </a:lnSpc>
              <a:spcBef>
                <a:spcPct val="0"/>
              </a:spcBef>
            </a:pPr>
            <a:endParaRPr lang="en-US" sz="2602" spc="156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</p:sp>
      <p:sp>
        <p:nvSpPr>
          <p:cNvPr id="3" name="Freeform 3"/>
          <p:cNvSpPr/>
          <p:nvPr/>
        </p:nvSpPr>
        <p:spPr>
          <a:xfrm rot="-5282649">
            <a:off x="753178" y="3852356"/>
            <a:ext cx="7567145" cy="2582288"/>
          </a:xfrm>
          <a:custGeom>
            <a:avLst/>
            <a:gdLst/>
            <a:ahLst/>
            <a:cxnLst/>
            <a:rect l="l" t="t" r="r" b="b"/>
            <a:pathLst>
              <a:path w="7567145" h="2582288">
                <a:moveTo>
                  <a:pt x="0" y="0"/>
                </a:moveTo>
                <a:lnTo>
                  <a:pt x="7567144" y="0"/>
                </a:lnTo>
                <a:lnTo>
                  <a:pt x="7567144" y="2582288"/>
                </a:lnTo>
                <a:lnTo>
                  <a:pt x="0" y="2582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780231" y="2037564"/>
            <a:ext cx="5513037" cy="6211873"/>
          </a:xfrm>
          <a:custGeom>
            <a:avLst/>
            <a:gdLst/>
            <a:ahLst/>
            <a:cxnLst/>
            <a:rect l="l" t="t" r="r" b="b"/>
            <a:pathLst>
              <a:path w="5513037" h="6211873">
                <a:moveTo>
                  <a:pt x="0" y="0"/>
                </a:moveTo>
                <a:lnTo>
                  <a:pt x="5513038" y="0"/>
                </a:lnTo>
                <a:lnTo>
                  <a:pt x="5513038" y="6211872"/>
                </a:lnTo>
                <a:lnTo>
                  <a:pt x="0" y="62118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659015" y="789426"/>
            <a:ext cx="6984793" cy="2688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24"/>
              </a:lnSpc>
            </a:pPr>
            <a:r>
              <a:rPr lang="en-US" sz="538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Langkah Auditor dalam Memahami Pengendalian Internal Klien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936237" y="3915561"/>
            <a:ext cx="10002949" cy="5368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0392" lvl="1" indent="-280196" algn="l">
              <a:lnSpc>
                <a:spcPts val="3504"/>
              </a:lnSpc>
              <a:buAutoNum type="arabicPeriod"/>
            </a:pP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Mendokumentasikan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Sistem</a:t>
            </a:r>
            <a:endParaRPr lang="en-US" sz="2595" spc="155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560392" lvl="1" indent="-280196" algn="l">
              <a:lnSpc>
                <a:spcPts val="3504"/>
              </a:lnSpc>
              <a:buFont typeface="Arial"/>
              <a:buChar char="•"/>
            </a:pP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Menggunakan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bagan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alir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(flowchart),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narasi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atau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kuesioner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pengendalian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internal.</a:t>
            </a:r>
          </a:p>
          <a:p>
            <a:pPr marL="280196" lvl="1" algn="l">
              <a:lnSpc>
                <a:spcPts val="3504"/>
              </a:lnSpc>
            </a:pPr>
            <a:r>
              <a:rPr lang="en-US" sz="2595" spc="155" dirty="0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2.Wawancara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dengan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Manajemen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dan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Karyawan</a:t>
            </a:r>
            <a:endParaRPr lang="en-US" sz="2595" spc="155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560392" lvl="1" indent="-280196" algn="l">
              <a:lnSpc>
                <a:spcPts val="3504"/>
              </a:lnSpc>
              <a:buFont typeface="Arial"/>
              <a:buChar char="•"/>
            </a:pP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Memahami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proses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kerja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dan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kontrol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yang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diterapkan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  <a:p>
            <a:pPr marL="280196" lvl="1" algn="l">
              <a:lnSpc>
                <a:spcPts val="3504"/>
              </a:lnSpc>
            </a:pPr>
            <a:r>
              <a:rPr lang="en-US" sz="2595" spc="155" dirty="0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3.Observasi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Aktivitas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Operasional</a:t>
            </a:r>
            <a:endParaRPr lang="en-US" sz="2595" spc="155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560392" lvl="1" indent="-280196" algn="l">
              <a:lnSpc>
                <a:spcPts val="3504"/>
              </a:lnSpc>
              <a:buFont typeface="Arial"/>
              <a:buChar char="•"/>
            </a:pP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Mengamati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langsung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penerapan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kebijakan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dan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prosedur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pengendalian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  <a:p>
            <a:pPr marL="280196" lvl="1" algn="l">
              <a:lnSpc>
                <a:spcPts val="3504"/>
              </a:lnSpc>
            </a:pPr>
            <a:r>
              <a:rPr lang="en-US" sz="2595" spc="155" dirty="0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4.Pengujian </a:t>
            </a:r>
            <a:r>
              <a:rPr lang="en-US" sz="2595" spc="155" dirty="0" err="1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Awal</a:t>
            </a:r>
            <a:r>
              <a:rPr lang="en-US" sz="2595" spc="155" dirty="0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atas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Pengendalian</a:t>
            </a:r>
            <a:endParaRPr lang="en-US" sz="2595" spc="155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560392" lvl="1" indent="-280196" algn="l">
              <a:lnSpc>
                <a:spcPts val="3504"/>
              </a:lnSpc>
              <a:buFont typeface="Arial"/>
              <a:buChar char="•"/>
            </a:pP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Menilai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efektivitas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pengendalian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untuk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menentukan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sifat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waktu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dan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luas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pengujian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audit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lebih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95" spc="155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lanjut</a:t>
            </a:r>
            <a:r>
              <a:rPr lang="en-US" sz="2595" spc="15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  <a:p>
            <a:pPr algn="l">
              <a:lnSpc>
                <a:spcPts val="3504"/>
              </a:lnSpc>
            </a:pPr>
            <a:endParaRPr lang="en-US" sz="2595" spc="155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19907" y="1950456"/>
            <a:ext cx="4208573" cy="4247184"/>
          </a:xfrm>
          <a:custGeom>
            <a:avLst/>
            <a:gdLst/>
            <a:ahLst/>
            <a:cxnLst/>
            <a:rect l="l" t="t" r="r" b="b"/>
            <a:pathLst>
              <a:path w="4208573" h="4247184">
                <a:moveTo>
                  <a:pt x="0" y="0"/>
                </a:moveTo>
                <a:lnTo>
                  <a:pt x="4208573" y="0"/>
                </a:lnTo>
                <a:lnTo>
                  <a:pt x="4208573" y="4247184"/>
                </a:lnTo>
                <a:lnTo>
                  <a:pt x="0" y="4247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0591562" y="2639048"/>
            <a:ext cx="7181225" cy="5008904"/>
          </a:xfrm>
          <a:custGeom>
            <a:avLst/>
            <a:gdLst/>
            <a:ahLst/>
            <a:cxnLst/>
            <a:rect l="l" t="t" r="r" b="b"/>
            <a:pathLst>
              <a:path w="7181225" h="5008904">
                <a:moveTo>
                  <a:pt x="0" y="0"/>
                </a:moveTo>
                <a:lnTo>
                  <a:pt x="7181225" y="0"/>
                </a:lnTo>
                <a:lnTo>
                  <a:pt x="7181225" y="5008904"/>
                </a:lnTo>
                <a:lnTo>
                  <a:pt x="0" y="50089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26562" y="801570"/>
            <a:ext cx="8928595" cy="2431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57"/>
              </a:lnSpc>
            </a:pPr>
            <a:r>
              <a:rPr lang="en-US" sz="6451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Studi Kasus Pemahaman Pengendalian Internal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8981" y="3592387"/>
            <a:ext cx="9589004" cy="4778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88" spc="1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Contoh</a:t>
            </a:r>
            <a:r>
              <a:rPr lang="en-US" sz="2488" spc="1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: </a:t>
            </a:r>
            <a:r>
              <a:rPr lang="en-US" sz="2488" spc="1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Sistem</a:t>
            </a:r>
            <a:r>
              <a:rPr lang="en-US" sz="2488" spc="1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8" spc="1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Penggajian</a:t>
            </a:r>
            <a:endParaRPr lang="en-US" sz="2488" spc="14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537202" lvl="1" indent="-268601" algn="l">
              <a:lnSpc>
                <a:spcPts val="3359"/>
              </a:lnSpc>
              <a:buAutoNum type="arabicPeriod"/>
            </a:pPr>
            <a:r>
              <a:rPr lang="en-US" sz="2488" spc="1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Identifikasi</a:t>
            </a:r>
            <a:r>
              <a:rPr lang="en-US" sz="2488" spc="1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8" spc="1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Risiko</a:t>
            </a:r>
            <a:endParaRPr lang="en-US" sz="2488" spc="14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537202" lvl="1" indent="-268601" algn="l">
              <a:lnSpc>
                <a:spcPts val="3359"/>
              </a:lnSpc>
              <a:buFont typeface="Arial"/>
              <a:buChar char="•"/>
            </a:pPr>
            <a:r>
              <a:rPr lang="en-US" sz="2488" spc="1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Pembayaran</a:t>
            </a:r>
            <a:r>
              <a:rPr lang="en-US" sz="2488" spc="1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8" spc="1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kepada</a:t>
            </a:r>
            <a:r>
              <a:rPr lang="en-US" sz="2488" spc="1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8" spc="1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karyawan</a:t>
            </a:r>
            <a:r>
              <a:rPr lang="en-US" sz="2488" spc="1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8" spc="1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fiktif</a:t>
            </a:r>
            <a:r>
              <a:rPr lang="en-US" sz="2488" spc="1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8" spc="1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atau</a:t>
            </a:r>
            <a:r>
              <a:rPr lang="en-US" sz="2488" spc="1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8" spc="1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kesalahan</a:t>
            </a:r>
            <a:r>
              <a:rPr lang="en-US" sz="2488" spc="1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8" spc="1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perhitungan</a:t>
            </a:r>
            <a:r>
              <a:rPr lang="en-US" sz="2488" spc="1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8" spc="1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gaji</a:t>
            </a:r>
            <a:r>
              <a:rPr lang="en-US" sz="2488" spc="1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  <a:p>
            <a:pPr marL="268601" lvl="1" algn="l">
              <a:lnSpc>
                <a:spcPts val="3359"/>
              </a:lnSpc>
            </a:pPr>
            <a:r>
              <a:rPr lang="en-US" sz="2488" spc="149" dirty="0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2.Pengendalian </a:t>
            </a:r>
            <a:r>
              <a:rPr lang="en-US" sz="2488" spc="1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yang </a:t>
            </a:r>
            <a:r>
              <a:rPr lang="en-US" sz="2488" spc="1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Diterapkan</a:t>
            </a:r>
            <a:endParaRPr lang="en-US" sz="2488" spc="14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537202" lvl="1" indent="-268601" algn="l">
              <a:lnSpc>
                <a:spcPts val="3359"/>
              </a:lnSpc>
              <a:buFont typeface="Arial"/>
              <a:buChar char="•"/>
            </a:pPr>
            <a:r>
              <a:rPr lang="en-US" sz="2488" spc="1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Pemisahan</a:t>
            </a:r>
            <a:r>
              <a:rPr lang="en-US" sz="2488" spc="1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8" spc="1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tugas</a:t>
            </a:r>
            <a:r>
              <a:rPr lang="en-US" sz="2488" spc="1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8" spc="1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antara</a:t>
            </a:r>
            <a:r>
              <a:rPr lang="en-US" sz="2488" spc="1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8" spc="1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pencatatan</a:t>
            </a:r>
            <a:r>
              <a:rPr lang="en-US" sz="2488" spc="1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8" spc="1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waktu</a:t>
            </a:r>
            <a:r>
              <a:rPr lang="en-US" sz="2488" spc="1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8" spc="1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kerja</a:t>
            </a:r>
            <a:r>
              <a:rPr lang="en-US" sz="2488" spc="1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488" spc="1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otorisasi</a:t>
            </a:r>
            <a:r>
              <a:rPr lang="en-US" sz="2488" spc="1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8" spc="1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pembayaran</a:t>
            </a:r>
            <a:r>
              <a:rPr lang="en-US" sz="2488" spc="1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488" spc="1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dan</a:t>
            </a:r>
            <a:r>
              <a:rPr lang="en-US" sz="2488" spc="1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8" spc="1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pelaksanaan</a:t>
            </a:r>
            <a:r>
              <a:rPr lang="en-US" sz="2488" spc="1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8" spc="1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pembayaran</a:t>
            </a:r>
            <a:r>
              <a:rPr lang="en-US" sz="2488" spc="1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  <a:p>
            <a:pPr marL="268601" lvl="1" algn="l">
              <a:lnSpc>
                <a:spcPts val="3359"/>
              </a:lnSpc>
            </a:pPr>
            <a:r>
              <a:rPr lang="en-US" sz="2488" spc="149" dirty="0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3.Prosedur </a:t>
            </a:r>
            <a:r>
              <a:rPr lang="en-US" sz="2488" spc="1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Auditor</a:t>
            </a:r>
          </a:p>
          <a:p>
            <a:pPr marL="537202" lvl="1" indent="-268601" algn="l">
              <a:lnSpc>
                <a:spcPts val="3359"/>
              </a:lnSpc>
              <a:buFont typeface="Arial"/>
              <a:buChar char="•"/>
            </a:pPr>
            <a:r>
              <a:rPr lang="en-US" sz="2488" spc="1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Verifikasi</a:t>
            </a:r>
            <a:r>
              <a:rPr lang="en-US" sz="2488" spc="1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8" spc="1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dokumen</a:t>
            </a:r>
            <a:r>
              <a:rPr lang="en-US" sz="2488" spc="1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8" spc="1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pendukung</a:t>
            </a:r>
            <a:r>
              <a:rPr lang="en-US" sz="2488" spc="1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8" spc="1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gaji</a:t>
            </a:r>
            <a:r>
              <a:rPr lang="en-US" sz="2488" spc="1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488" spc="1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wawancara</a:t>
            </a:r>
            <a:r>
              <a:rPr lang="en-US" sz="2488" spc="1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8" spc="1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staf</a:t>
            </a:r>
            <a:r>
              <a:rPr lang="en-US" sz="2488" spc="1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8" spc="1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penggajian</a:t>
            </a:r>
            <a:r>
              <a:rPr lang="en-US" sz="2488" spc="1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488" spc="1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dan</a:t>
            </a:r>
            <a:r>
              <a:rPr lang="en-US" sz="2488" spc="1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8" spc="1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pengamatan</a:t>
            </a:r>
            <a:r>
              <a:rPr lang="en-US" sz="2488" spc="1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proses.</a:t>
            </a: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endParaRPr lang="en-US" sz="2488" spc="14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292745" y="2325695"/>
            <a:ext cx="12398546" cy="165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75"/>
              </a:lnSpc>
            </a:pPr>
            <a:r>
              <a:rPr lang="en-US" sz="6572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Tantangan dalam Memahami Pengendalian Internal Klien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7593" y="5189737"/>
            <a:ext cx="18550658" cy="2193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3889" lvl="1" indent="-286945" algn="l">
              <a:lnSpc>
                <a:spcPts val="3588"/>
              </a:lnSpc>
              <a:buFont typeface="Arial"/>
              <a:buChar char="•"/>
            </a:pPr>
            <a:r>
              <a:rPr lang="en-US" sz="2658" spc="15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Kompleksitas sistem pengendalian di organisasi besar.</a:t>
            </a:r>
          </a:p>
          <a:p>
            <a:pPr marL="573889" lvl="1" indent="-286945" algn="l">
              <a:lnSpc>
                <a:spcPts val="3588"/>
              </a:lnSpc>
              <a:buFont typeface="Arial"/>
              <a:buChar char="•"/>
            </a:pPr>
            <a:r>
              <a:rPr lang="en-US" sz="2658" spc="15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Keterbatasan dokumentasi dari klien.</a:t>
            </a:r>
          </a:p>
          <a:p>
            <a:pPr marL="573889" lvl="1" indent="-286945" algn="l">
              <a:lnSpc>
                <a:spcPts val="3588"/>
              </a:lnSpc>
              <a:buFont typeface="Arial"/>
              <a:buChar char="•"/>
            </a:pPr>
            <a:r>
              <a:rPr lang="en-US" sz="2658" spc="15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Ketergantungan pada sistem berbasis teknologi yang memerlukan keahlian khusus.</a:t>
            </a:r>
          </a:p>
          <a:p>
            <a:pPr algn="l">
              <a:lnSpc>
                <a:spcPts val="3588"/>
              </a:lnSpc>
            </a:pPr>
            <a:endParaRPr lang="en-US" sz="2658" spc="159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>
              <a:lnSpc>
                <a:spcPts val="3588"/>
              </a:lnSpc>
              <a:spcBef>
                <a:spcPct val="0"/>
              </a:spcBef>
            </a:pPr>
            <a:endParaRPr lang="en-US" sz="2658" spc="159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848571" y="8919661"/>
            <a:ext cx="3870946" cy="950141"/>
          </a:xfrm>
          <a:custGeom>
            <a:avLst/>
            <a:gdLst/>
            <a:ahLst/>
            <a:cxnLst/>
            <a:rect l="l" t="t" r="r" b="b"/>
            <a:pathLst>
              <a:path w="3870946" h="950141">
                <a:moveTo>
                  <a:pt x="0" y="0"/>
                </a:moveTo>
                <a:lnTo>
                  <a:pt x="3870946" y="0"/>
                </a:lnTo>
                <a:lnTo>
                  <a:pt x="3870946" y="950141"/>
                </a:lnTo>
                <a:lnTo>
                  <a:pt x="0" y="9501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472906" y="-2364815"/>
            <a:ext cx="4980952" cy="3731186"/>
          </a:xfrm>
          <a:custGeom>
            <a:avLst/>
            <a:gdLst/>
            <a:ahLst/>
            <a:cxnLst/>
            <a:rect l="l" t="t" r="r" b="b"/>
            <a:pathLst>
              <a:path w="4980952" h="3731186">
                <a:moveTo>
                  <a:pt x="0" y="0"/>
                </a:moveTo>
                <a:lnTo>
                  <a:pt x="4980951" y="0"/>
                </a:lnTo>
                <a:lnTo>
                  <a:pt x="4980951" y="3731186"/>
                </a:lnTo>
                <a:lnTo>
                  <a:pt x="0" y="37311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3431074" y="8919661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19" y="0"/>
                </a:lnTo>
                <a:lnTo>
                  <a:pt x="2587019" y="2386525"/>
                </a:lnTo>
                <a:lnTo>
                  <a:pt x="0" y="23865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-848571" y="-744412"/>
            <a:ext cx="2597326" cy="2796583"/>
          </a:xfrm>
          <a:custGeom>
            <a:avLst/>
            <a:gdLst/>
            <a:ahLst/>
            <a:cxnLst/>
            <a:rect l="l" t="t" r="r" b="b"/>
            <a:pathLst>
              <a:path w="2597326" h="2796583">
                <a:moveTo>
                  <a:pt x="0" y="0"/>
                </a:moveTo>
                <a:lnTo>
                  <a:pt x="2597327" y="0"/>
                </a:lnTo>
                <a:lnTo>
                  <a:pt x="2597327" y="2796583"/>
                </a:lnTo>
                <a:lnTo>
                  <a:pt x="0" y="27965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19907" y="1950456"/>
            <a:ext cx="4208573" cy="4247184"/>
          </a:xfrm>
          <a:custGeom>
            <a:avLst/>
            <a:gdLst/>
            <a:ahLst/>
            <a:cxnLst/>
            <a:rect l="l" t="t" r="r" b="b"/>
            <a:pathLst>
              <a:path w="4208573" h="4247184">
                <a:moveTo>
                  <a:pt x="0" y="0"/>
                </a:moveTo>
                <a:lnTo>
                  <a:pt x="4208573" y="0"/>
                </a:lnTo>
                <a:lnTo>
                  <a:pt x="4208573" y="4247184"/>
                </a:lnTo>
                <a:lnTo>
                  <a:pt x="0" y="4247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0591562" y="2639048"/>
            <a:ext cx="7181225" cy="5008904"/>
          </a:xfrm>
          <a:custGeom>
            <a:avLst/>
            <a:gdLst/>
            <a:ahLst/>
            <a:cxnLst/>
            <a:rect l="l" t="t" r="r" b="b"/>
            <a:pathLst>
              <a:path w="7181225" h="5008904">
                <a:moveTo>
                  <a:pt x="0" y="0"/>
                </a:moveTo>
                <a:lnTo>
                  <a:pt x="7181225" y="0"/>
                </a:lnTo>
                <a:lnTo>
                  <a:pt x="7181225" y="5008904"/>
                </a:lnTo>
                <a:lnTo>
                  <a:pt x="0" y="50089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04950" y="1457061"/>
            <a:ext cx="8751165" cy="1177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0"/>
              </a:lnSpc>
            </a:pPr>
            <a:r>
              <a:rPr lang="en-US" sz="90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Kesimpulan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8838" y="3696800"/>
            <a:ext cx="10461069" cy="4963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4"/>
              </a:lnSpc>
            </a:pPr>
            <a:r>
              <a:rPr lang="en-US" sz="2714" spc="16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pemahaman sistem pengendalian internal klien adalah kunci keberhasilan audit.</a:t>
            </a:r>
          </a:p>
          <a:p>
            <a:pPr marL="586057" lvl="1" indent="-293029" algn="l">
              <a:lnSpc>
                <a:spcPts val="3664"/>
              </a:lnSpc>
              <a:buFont typeface="Arial"/>
              <a:buChar char="•"/>
            </a:pPr>
            <a:r>
              <a:rPr lang="en-US" sz="2714" spc="16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Membantu auditor dalam mengidentifikasi risiko dan menyusun prosedur audit yang tepat.</a:t>
            </a:r>
          </a:p>
          <a:p>
            <a:pPr marL="586057" lvl="1" indent="-293029" algn="l">
              <a:lnSpc>
                <a:spcPts val="3664"/>
              </a:lnSpc>
              <a:buFont typeface="Arial"/>
              <a:buChar char="•"/>
            </a:pPr>
            <a:r>
              <a:rPr lang="en-US" sz="2714" spc="16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Sistem pengendalian yang efektif mendukung keandalan laporan keuangan dan mencegah risiko fraud.</a:t>
            </a:r>
          </a:p>
          <a:p>
            <a:pPr marL="586057" lvl="1" indent="-293029" algn="l">
              <a:lnSpc>
                <a:spcPts val="3664"/>
              </a:lnSpc>
              <a:buFont typeface="Arial"/>
              <a:buChar char="•"/>
            </a:pPr>
            <a:r>
              <a:rPr lang="en-US" sz="2714" spc="16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Auditor harus terus mengembangkan pendekatan, termasuk pemanfaatan teknologi, untuk memahami pengendalian internal secara mendalam</a:t>
            </a:r>
          </a:p>
          <a:p>
            <a:pPr marL="0" lvl="0" indent="0" algn="l">
              <a:lnSpc>
                <a:spcPts val="3664"/>
              </a:lnSpc>
              <a:spcBef>
                <a:spcPct val="0"/>
              </a:spcBef>
            </a:pPr>
            <a:endParaRPr lang="en-US" sz="2714" spc="162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329398" y="8614893"/>
            <a:ext cx="4899948" cy="3344214"/>
          </a:xfrm>
          <a:custGeom>
            <a:avLst/>
            <a:gdLst/>
            <a:ahLst/>
            <a:cxnLst/>
            <a:rect l="l" t="t" r="r" b="b"/>
            <a:pathLst>
              <a:path w="4899948" h="3344214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30709" y="9258300"/>
            <a:ext cx="3059829" cy="751049"/>
          </a:xfrm>
          <a:custGeom>
            <a:avLst/>
            <a:gdLst/>
            <a:ahLst/>
            <a:cxnLst/>
            <a:rect l="l" t="t" r="r" b="b"/>
            <a:pathLst>
              <a:path w="3059829" h="75104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15205" y="8540136"/>
            <a:ext cx="4602314" cy="3618569"/>
          </a:xfrm>
          <a:custGeom>
            <a:avLst/>
            <a:gdLst/>
            <a:ahLst/>
            <a:cxnLst/>
            <a:rect l="l" t="t" r="r" b="b"/>
            <a:pathLst>
              <a:path w="4602314" h="3618569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-674156" y="-1072630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2686214" y="-2578193"/>
            <a:ext cx="4292424" cy="3870986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0138935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7409323" y="-2700100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4747568">
            <a:off x="-2972342" y="3665317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4831481" y="-1626507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7259300" y="2262342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2570549" y="9093737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 rot="-5282649">
            <a:off x="16440369" y="6970869"/>
            <a:ext cx="3382987" cy="1154444"/>
          </a:xfrm>
          <a:custGeom>
            <a:avLst/>
            <a:gdLst/>
            <a:ahLst/>
            <a:cxnLst/>
            <a:rect l="l" t="t" r="r" b="b"/>
            <a:pathLst>
              <a:path w="3382987" h="1154444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16978638" y="-642644"/>
            <a:ext cx="3104522" cy="3342688"/>
          </a:xfrm>
          <a:custGeom>
            <a:avLst/>
            <a:gdLst/>
            <a:ahLst/>
            <a:cxnLst/>
            <a:rect l="l" t="t" r="r" b="b"/>
            <a:pathLst>
              <a:path w="3104522" h="3342688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TextBox 16"/>
          <p:cNvSpPr txBox="1"/>
          <p:nvPr/>
        </p:nvSpPr>
        <p:spPr>
          <a:xfrm>
            <a:off x="3688802" y="3019867"/>
            <a:ext cx="10910396" cy="3364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99"/>
              </a:lnSpc>
            </a:pPr>
            <a:r>
              <a:rPr lang="en-US" sz="14597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Thank you very much!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382</Words>
  <Application>Microsoft Office PowerPoint</Application>
  <PresentationFormat>Custom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DM Sans Bold</vt:lpstr>
      <vt:lpstr>Arial</vt:lpstr>
      <vt:lpstr>DM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Project</dc:title>
  <dc:creator>User</dc:creator>
  <cp:lastModifiedBy>Windows User</cp:lastModifiedBy>
  <cp:revision>2</cp:revision>
  <dcterms:created xsi:type="dcterms:W3CDTF">2006-08-16T00:00:00Z</dcterms:created>
  <dcterms:modified xsi:type="dcterms:W3CDTF">2024-12-07T19:24:08Z</dcterms:modified>
  <dc:identifier>DAGYovEaHOM</dc:identifier>
</cp:coreProperties>
</file>