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688" r:id="rId2"/>
  </p:sldMasterIdLst>
  <p:notesMasterIdLst>
    <p:notesMasterId r:id="rId19"/>
  </p:notesMasterIdLst>
  <p:sldIdLst>
    <p:sldId id="270" r:id="rId3"/>
    <p:sldId id="256" r:id="rId4"/>
    <p:sldId id="257" r:id="rId5"/>
    <p:sldId id="258" r:id="rId6"/>
    <p:sldId id="259" r:id="rId7"/>
    <p:sldId id="266" r:id="rId8"/>
    <p:sldId id="260" r:id="rId9"/>
    <p:sldId id="267" r:id="rId10"/>
    <p:sldId id="261" r:id="rId11"/>
    <p:sldId id="262" r:id="rId12"/>
    <p:sldId id="263" r:id="rId13"/>
    <p:sldId id="264" r:id="rId14"/>
    <p:sldId id="265" r:id="rId15"/>
    <p:sldId id="268" r:id="rId16"/>
    <p:sldId id="269" r:id="rId17"/>
    <p:sldId id="271" r:id="rId18"/>
  </p:sldIdLst>
  <p:sldSz cx="14630400" cy="8229600"/>
  <p:notesSz cx="8229600" cy="14630400"/>
  <p:embeddedFontLst>
    <p:embeddedFont>
      <p:font typeface="Arimo" panose="020B060402020202020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Gothic" panose="020B0502020202020204" pitchFamily="34" charset="0"/>
      <p:regular r:id="rId27"/>
      <p:bold r:id="rId28"/>
      <p:italic r:id="rId29"/>
      <p:boldItalic r:id="rId30"/>
    </p:embeddedFont>
    <p:embeddedFont>
      <p:font typeface="Outfit Extra Bold" panose="020B0604020202020204" charset="0"/>
      <p:regular r:id="rId31"/>
    </p:embeddedFont>
    <p:embeddedFont>
      <p:font typeface="Red Hat Text" panose="020B0604020202020204" charset="0"/>
      <p:regular r:id="rId32"/>
    </p:embeddedFont>
    <p:embeddedFont>
      <p:font typeface="Roboto Light" panose="02000000000000000000" pitchFamily="2" charset="0"/>
      <p:regular r:id="rId33"/>
      <p:italic r:id="rId34"/>
    </p:embeddedFont>
    <p:embeddedFont>
      <p:font typeface="Wingdings 3" panose="05040102010807070707" pitchFamily="18" charset="2"/>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4" d="100"/>
          <a:sy n="9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51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07056" y="3017521"/>
            <a:ext cx="10698479" cy="2715337"/>
          </a:xfrm>
        </p:spPr>
        <p:txBody>
          <a:bodyPr anchor="b">
            <a:normAutofit/>
          </a:bodyPr>
          <a:lstStyle>
            <a:lvl1pPr>
              <a:defRPr sz="6480"/>
            </a:lvl1pPr>
          </a:lstStyle>
          <a:p>
            <a:r>
              <a:rPr lang="en-US"/>
              <a:t>Click to edit Master title style</a:t>
            </a:r>
            <a:endParaRPr lang="en-US" dirty="0"/>
          </a:p>
        </p:txBody>
      </p:sp>
      <p:sp>
        <p:nvSpPr>
          <p:cNvPr id="3" name="Subtitle 2"/>
          <p:cNvSpPr>
            <a:spLocks noGrp="1"/>
          </p:cNvSpPr>
          <p:nvPr>
            <p:ph type="subTitle" idx="1"/>
          </p:nvPr>
        </p:nvSpPr>
        <p:spPr>
          <a:xfrm>
            <a:off x="3107056" y="5732855"/>
            <a:ext cx="10698479" cy="1351540"/>
          </a:xfrm>
        </p:spPr>
        <p:txBody>
          <a:bodyPr anchor="t"/>
          <a:lstStyle>
            <a:lvl1pPr marL="0" indent="0" algn="l">
              <a:buNone/>
              <a:defRPr>
                <a:solidFill>
                  <a:schemeClr val="tx1">
                    <a:lumMod val="65000"/>
                    <a:lumOff val="3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5188573"/>
            <a:ext cx="2093582" cy="934307"/>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638175" y="5435449"/>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87861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5" y="731520"/>
            <a:ext cx="10698479" cy="3740448"/>
          </a:xfrm>
        </p:spPr>
        <p:txBody>
          <a:bodyPr anchor="ctr">
            <a:normAutofit/>
          </a:bodyPr>
          <a:lstStyle>
            <a:lvl1pPr algn="l">
              <a:defRPr sz="5760" b="0" cap="none"/>
            </a:lvl1pPr>
          </a:lstStyle>
          <a:p>
            <a:r>
              <a:rPr lang="en-US"/>
              <a:t>Click to edit Master title style</a:t>
            </a:r>
            <a:endParaRPr lang="en-US" dirty="0"/>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02319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930014" y="4206240"/>
            <a:ext cx="9043865"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D57F1E4F-1CFF-5643-939E-217C01CDF565}" type="slidenum">
              <a:rPr lang="en-US" dirty="0"/>
              <a:pPr/>
              <a:t>‹#›</a:t>
            </a:fld>
            <a:endParaRPr lang="en-US" dirty="0"/>
          </a:p>
        </p:txBody>
      </p:sp>
      <p:sp>
        <p:nvSpPr>
          <p:cNvPr id="14" name="TextBox 13"/>
          <p:cNvSpPr txBox="1"/>
          <p:nvPr/>
        </p:nvSpPr>
        <p:spPr>
          <a:xfrm>
            <a:off x="2961182" y="777606"/>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15" name="TextBox 14"/>
          <p:cNvSpPr txBox="1"/>
          <p:nvPr/>
        </p:nvSpPr>
        <p:spPr>
          <a:xfrm>
            <a:off x="13337822" y="34863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27217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107056" y="2926081"/>
            <a:ext cx="10698480" cy="3269814"/>
          </a:xfrm>
        </p:spPr>
        <p:txBody>
          <a:bodyPr anchor="b">
            <a:normAutofit/>
          </a:bodyPr>
          <a:lstStyle>
            <a:lvl1pPr algn="l">
              <a:defRPr sz="5760" b="0"/>
            </a:lvl1pPr>
          </a:lstStyle>
          <a:p>
            <a:r>
              <a:rPr lang="en-US"/>
              <a:t>Click to edit Master title style</a:t>
            </a:r>
            <a:endParaRPr lang="en-US" dirty="0"/>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58943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a:t>
            </a:fld>
            <a:endParaRPr lang="en-US" dirty="0"/>
          </a:p>
        </p:txBody>
      </p:sp>
      <p:sp>
        <p:nvSpPr>
          <p:cNvPr id="17" name="TextBox 16"/>
          <p:cNvSpPr txBox="1"/>
          <p:nvPr/>
        </p:nvSpPr>
        <p:spPr>
          <a:xfrm>
            <a:off x="2961182" y="777606"/>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18" name="TextBox 17"/>
          <p:cNvSpPr txBox="1"/>
          <p:nvPr/>
        </p:nvSpPr>
        <p:spPr>
          <a:xfrm>
            <a:off x="13337822" y="34863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57383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107055" y="752888"/>
            <a:ext cx="10698479" cy="3456024"/>
          </a:xfrm>
        </p:spPr>
        <p:txBody>
          <a:bodyPr anchor="ctr">
            <a:normAutofit/>
          </a:bodyPr>
          <a:lstStyle>
            <a:lvl1pPr algn="l">
              <a:defRPr sz="5760" b="0"/>
            </a:lvl1pPr>
          </a:lstStyle>
          <a:p>
            <a:r>
              <a:rPr lang="en-US"/>
              <a:t>Click to edit Master title style</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36249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20173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3775" y="752887"/>
            <a:ext cx="2649121" cy="634058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3107054" y="752887"/>
            <a:ext cx="7772400" cy="63405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681210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057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478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86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1511" y="748932"/>
            <a:ext cx="10694024" cy="1537068"/>
          </a:xfrm>
        </p:spPr>
        <p:txBody>
          <a:bodyPr/>
          <a:lstStyle/>
          <a:p>
            <a:r>
              <a:rPr lang="en-US"/>
              <a:t>Click to edit Master title style</a:t>
            </a:r>
            <a:endParaRPr lang="en-US" dirty="0"/>
          </a:p>
        </p:txBody>
      </p:sp>
      <p:sp>
        <p:nvSpPr>
          <p:cNvPr id="3" name="Content Placeholder 2"/>
          <p:cNvSpPr>
            <a:spLocks noGrp="1"/>
          </p:cNvSpPr>
          <p:nvPr>
            <p:ph idx="1"/>
          </p:nvPr>
        </p:nvSpPr>
        <p:spPr>
          <a:xfrm>
            <a:off x="3107054" y="2560320"/>
            <a:ext cx="10698480" cy="4533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837356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617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854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180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347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140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516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692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711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2285-B583-4C7A-9849-79C48B69377E}"/>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ID"/>
          </a:p>
        </p:txBody>
      </p:sp>
      <p:sp>
        <p:nvSpPr>
          <p:cNvPr id="3" name="Subtitle 2">
            <a:extLst>
              <a:ext uri="{FF2B5EF4-FFF2-40B4-BE49-F238E27FC236}">
                <a16:creationId xmlns:a16="http://schemas.microsoft.com/office/drawing/2014/main" id="{5B5C06A0-8D65-4783-AFCF-172D230CE0E7}"/>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55EAACD7-9F85-4629-B2D3-6C0C25C020EE}"/>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a:extLst>
              <a:ext uri="{FF2B5EF4-FFF2-40B4-BE49-F238E27FC236}">
                <a16:creationId xmlns:a16="http://schemas.microsoft.com/office/drawing/2014/main" id="{B0FB4D3E-540B-4F0D-B0C8-49151271D0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C4FADA-97F9-401E-BAB4-AB169257FBA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423424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7E19-D328-4DEE-BCC6-1BC83A3132F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62BCB7A-2FBF-4AD0-ACBD-3F98373D0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27FAEDD-EA93-4021-8EA3-8E3209E4AA94}"/>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a:extLst>
              <a:ext uri="{FF2B5EF4-FFF2-40B4-BE49-F238E27FC236}">
                <a16:creationId xmlns:a16="http://schemas.microsoft.com/office/drawing/2014/main" id="{DD472729-FCEC-4746-A76D-3AB174864E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7DCD32-DC45-4B65-BBC2-FEFCD11BD50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851923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07055" y="2470500"/>
            <a:ext cx="10698479" cy="1762560"/>
          </a:xfrm>
        </p:spPr>
        <p:txBody>
          <a:bodyPr anchor="b"/>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3107055" y="4236155"/>
            <a:ext cx="10698479" cy="1032480"/>
          </a:xfrm>
        </p:spPr>
        <p:txBody>
          <a:bodyPr anchor="t"/>
          <a:lstStyle>
            <a:lvl1pPr marL="0" indent="0" algn="l">
              <a:buNone/>
              <a:defRPr sz="240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733722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F2598-647B-4F7C-8E55-5153C3643593}"/>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AF734F1D-139F-4984-B185-27F4A801F9E4}"/>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7842C0-7762-4943-A4B0-79616BF58621}"/>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a:extLst>
              <a:ext uri="{FF2B5EF4-FFF2-40B4-BE49-F238E27FC236}">
                <a16:creationId xmlns:a16="http://schemas.microsoft.com/office/drawing/2014/main" id="{A8CAFE3D-EB1E-4BE1-B6F0-78DC92F97F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47B329-5E7A-4F30-9C18-52EBB475733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735441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4D56-8A94-4207-963E-8312D861D03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88B3B6D-91FB-470A-919B-3CA11FA0A50A}"/>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0E4CDDF-6BCE-4EA0-81A5-F34B552D81B6}"/>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327B93A-3BF8-42AD-9CA1-0C12D11748A5}"/>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6" name="Footer Placeholder 5">
            <a:extLst>
              <a:ext uri="{FF2B5EF4-FFF2-40B4-BE49-F238E27FC236}">
                <a16:creationId xmlns:a16="http://schemas.microsoft.com/office/drawing/2014/main" id="{9057F837-8692-42E1-B766-4FA37663DE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4DC955-00D6-41A7-93EE-D4C01F39F4E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320089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D539-4F8D-43D0-91DE-E45D7B44F58C}"/>
              </a:ext>
            </a:extLst>
          </p:cNvPr>
          <p:cNvSpPr>
            <a:spLocks noGrp="1"/>
          </p:cNvSpPr>
          <p:nvPr>
            <p:ph type="title"/>
          </p:nvPr>
        </p:nvSpPr>
        <p:spPr>
          <a:xfrm>
            <a:off x="1007746" y="438150"/>
            <a:ext cx="12618720" cy="1590676"/>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29BB404-613A-41BD-80AB-E57F89880E2B}"/>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E0FD79AB-FB06-4F6B-944A-5E67EBA98AD7}"/>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EBACD354-2F69-4438-9F79-B642A96C8F6C}"/>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05CA2F6C-61C4-49A4-BC5F-63FE57183249}"/>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2E6B377C-60FC-4045-AC83-66A5C90E5F1E}"/>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8" name="Footer Placeholder 7">
            <a:extLst>
              <a:ext uri="{FF2B5EF4-FFF2-40B4-BE49-F238E27FC236}">
                <a16:creationId xmlns:a16="http://schemas.microsoft.com/office/drawing/2014/main" id="{601D9874-263D-40CD-8CD8-0AD0EFC0309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DE02BE3-5A66-4812-A9F4-2A6153BB136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16339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F6CE-697D-4E01-8BD2-6D0F229E7BA0}"/>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5039E59-6FA9-4A00-ABFF-4422A1FFF1C3}"/>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4" name="Footer Placeholder 3">
            <a:extLst>
              <a:ext uri="{FF2B5EF4-FFF2-40B4-BE49-F238E27FC236}">
                <a16:creationId xmlns:a16="http://schemas.microsoft.com/office/drawing/2014/main" id="{DEFD0726-2D05-4DE0-A73B-39FD85DFF4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2442D28-5BB1-4A2E-919E-EE295AB552C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673693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1E854-19B0-46FA-BB76-895A556192DE}"/>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3" name="Footer Placeholder 2">
            <a:extLst>
              <a:ext uri="{FF2B5EF4-FFF2-40B4-BE49-F238E27FC236}">
                <a16:creationId xmlns:a16="http://schemas.microsoft.com/office/drawing/2014/main" id="{CCBCF992-5F90-44B8-88C7-3362742807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162CD5C-3B0A-4BFA-B418-6C51FC444CB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00708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E6F4-E328-4EF1-84DE-9BE5480DA5DD}"/>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00D71379-DAD0-4EFB-916C-47C9E332D2E8}"/>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455E211-2519-42E8-8654-D4D5312F7F5A}"/>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48945C67-3D22-42DC-B713-89517DC1F040}"/>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6" name="Footer Placeholder 5">
            <a:extLst>
              <a:ext uri="{FF2B5EF4-FFF2-40B4-BE49-F238E27FC236}">
                <a16:creationId xmlns:a16="http://schemas.microsoft.com/office/drawing/2014/main" id="{723C0346-B39F-46C0-BCF8-8579C62373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569996-D45B-4EAA-8AF6-9F514BC6440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26606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82A2-FE5C-46C8-8EB9-EDDA8A8CA5CD}"/>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A39828B4-410A-43AC-B1E5-622C734BEAB6}"/>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ID"/>
          </a:p>
        </p:txBody>
      </p:sp>
      <p:sp>
        <p:nvSpPr>
          <p:cNvPr id="4" name="Text Placeholder 3">
            <a:extLst>
              <a:ext uri="{FF2B5EF4-FFF2-40B4-BE49-F238E27FC236}">
                <a16:creationId xmlns:a16="http://schemas.microsoft.com/office/drawing/2014/main" id="{564B037C-A637-4D24-A1F7-52847BC2FB0A}"/>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B441BD0E-212A-417E-ABC9-351F36D6D815}"/>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6" name="Footer Placeholder 5">
            <a:extLst>
              <a:ext uri="{FF2B5EF4-FFF2-40B4-BE49-F238E27FC236}">
                <a16:creationId xmlns:a16="http://schemas.microsoft.com/office/drawing/2014/main" id="{8129F0D2-17A1-46AE-9216-DBDEF10291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71663-1CCD-4B23-B461-A8AE5EA0EB0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93064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0B54-6D63-4753-A5E0-BA94BDF92BD7}"/>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975D8B6-382C-47B9-9957-9A65959949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524A32C-5161-4CB4-84C7-14E2AD67DA24}"/>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a:extLst>
              <a:ext uri="{FF2B5EF4-FFF2-40B4-BE49-F238E27FC236}">
                <a16:creationId xmlns:a16="http://schemas.microsoft.com/office/drawing/2014/main" id="{817EC2F4-6BF0-4B52-9738-B1D10C3E6A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35B520-12B5-436C-BFA4-9C4F33F3466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778889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90C51F-DBF4-4BED-B818-A706249DBA4C}"/>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F13B25B-0956-42A8-A816-BF502E93B23F}"/>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0695029-A3CB-4A8A-ADB5-24CE0767CA2E}"/>
              </a:ext>
            </a:extLst>
          </p:cNvPr>
          <p:cNvSpPr>
            <a:spLocks noGrp="1"/>
          </p:cNvSpPr>
          <p:nvPr>
            <p:ph type="dt" sz="half" idx="10"/>
          </p:nvPr>
        </p:nvSpPr>
        <p:spPr/>
        <p:txBody>
          <a:bodyPr/>
          <a:lstStyle/>
          <a:p>
            <a:fld id="{B61BEF0D-F0BB-DE4B-95CE-6DB70DBA9567}" type="datetimeFigureOut">
              <a:rPr lang="en-US" smtClean="0"/>
              <a:pPr/>
              <a:t>10/30/2024</a:t>
            </a:fld>
            <a:endParaRPr lang="en-US" dirty="0"/>
          </a:p>
        </p:txBody>
      </p:sp>
      <p:sp>
        <p:nvSpPr>
          <p:cNvPr id="5" name="Footer Placeholder 4">
            <a:extLst>
              <a:ext uri="{FF2B5EF4-FFF2-40B4-BE49-F238E27FC236}">
                <a16:creationId xmlns:a16="http://schemas.microsoft.com/office/drawing/2014/main" id="{7CB26B78-7554-4066-8B92-D62A7A7FE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47DBBC-38FE-4EF2-BBA1-FE2D4F68319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999881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19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07054" y="2560320"/>
            <a:ext cx="5176637" cy="45331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628896" y="2551467"/>
            <a:ext cx="5176637" cy="45331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638175" y="945339"/>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755955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486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930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658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475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27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708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264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123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50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527248" y="2367244"/>
            <a:ext cx="479127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3107055" y="3058759"/>
            <a:ext cx="5211472" cy="402487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007956" y="2363370"/>
            <a:ext cx="4798801"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8600348" y="3054886"/>
            <a:ext cx="5206409" cy="402487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638175" y="945339"/>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70289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75463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24469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5" y="535306"/>
            <a:ext cx="4206239" cy="1171574"/>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7587614" y="535306"/>
            <a:ext cx="6217920" cy="6497956"/>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07055" y="1918336"/>
            <a:ext cx="4206239" cy="511492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26876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6" y="5760720"/>
            <a:ext cx="10698480" cy="680086"/>
          </a:xfrm>
        </p:spPr>
        <p:txBody>
          <a:bodyPr anchor="b">
            <a:normAutofit/>
          </a:bodyPr>
          <a:lstStyle>
            <a:lvl1pPr algn="l">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7054" y="761958"/>
            <a:ext cx="10698480" cy="4625964"/>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3107056" y="6440806"/>
            <a:ext cx="10698480" cy="592454"/>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87567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74320"/>
            <a:ext cx="3421819" cy="7966354"/>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32665" y="-943"/>
            <a:ext cx="2828009" cy="8224847"/>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19456"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111510" y="748932"/>
            <a:ext cx="10694024" cy="15370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107054" y="2560320"/>
            <a:ext cx="10698480" cy="46634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433935" y="7356525"/>
            <a:ext cx="1375540" cy="444475"/>
          </a:xfrm>
          <a:prstGeom prst="rect">
            <a:avLst/>
          </a:prstGeom>
        </p:spPr>
        <p:txBody>
          <a:bodyPr vert="horz" lIns="91440" tIns="45720" rIns="91440" bIns="45720" rtlCol="0" anchor="ctr"/>
          <a:lstStyle>
            <a:lvl1pPr algn="r">
              <a:defRPr sz="1080">
                <a:solidFill>
                  <a:schemeClr val="tx1">
                    <a:tint val="75000"/>
                  </a:schemeClr>
                </a:solidFill>
              </a:defRPr>
            </a:lvl1pPr>
          </a:lstStyle>
          <a:p>
            <a:fld id="{B61BEF0D-F0BB-DE4B-95CE-6DB70DBA9567}" type="datetimeFigureOut">
              <a:rPr lang="en-US" dirty="0"/>
              <a:pPr/>
              <a:t>10/30/2024</a:t>
            </a:fld>
            <a:endParaRPr lang="en-US" dirty="0"/>
          </a:p>
        </p:txBody>
      </p:sp>
      <p:sp>
        <p:nvSpPr>
          <p:cNvPr id="5" name="Footer Placeholder 4"/>
          <p:cNvSpPr>
            <a:spLocks noGrp="1"/>
          </p:cNvSpPr>
          <p:nvPr>
            <p:ph type="ftr" sz="quarter" idx="3"/>
          </p:nvPr>
        </p:nvSpPr>
        <p:spPr>
          <a:xfrm>
            <a:off x="3107055" y="7362970"/>
            <a:ext cx="9143999"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638175" y="945339"/>
            <a:ext cx="935720" cy="438150"/>
          </a:xfrm>
          <a:prstGeom prst="rect">
            <a:avLst/>
          </a:prstGeom>
        </p:spPr>
        <p:txBody>
          <a:bodyPr vert="horz" lIns="91440" tIns="45720" rIns="91440" bIns="45720" rtlCol="0" anchor="ctr"/>
          <a:lstStyle>
            <a:lvl1pPr algn="r">
              <a:defRPr sz="24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3256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548640" rtl="0" eaLnBrk="1" latinLnBrk="0" hangingPunct="1">
        <a:spcBef>
          <a:spcPct val="0"/>
        </a:spcBef>
        <a:buNone/>
        <a:defRPr sz="432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9A3D7-AE34-4508-A025-1AE0C5216B3B}"/>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B094346-DEE0-4374-9E7B-111266739746}"/>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CA055BF-6D8D-4BBB-99A9-3296289A4BD2}"/>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B61BEF0D-F0BB-DE4B-95CE-6DB70DBA9567}" type="datetimeFigureOut">
              <a:rPr lang="en-US" smtClean="0"/>
              <a:pPr/>
              <a:t>10/30/2024</a:t>
            </a:fld>
            <a:endParaRPr lang="en-US" dirty="0"/>
          </a:p>
        </p:txBody>
      </p:sp>
      <p:sp>
        <p:nvSpPr>
          <p:cNvPr id="5" name="Footer Placeholder 4">
            <a:extLst>
              <a:ext uri="{FF2B5EF4-FFF2-40B4-BE49-F238E27FC236}">
                <a16:creationId xmlns:a16="http://schemas.microsoft.com/office/drawing/2014/main" id="{6A8EE4A8-3B1D-422C-85F5-4EF1290FC683}"/>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3A1DDF-B76C-4D7A-BBA1-3048E81C3C05}"/>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11174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77244A6C-185D-4AC5-B0A6-D420C1DC0AD8}"/>
              </a:ext>
            </a:extLst>
          </p:cNvPr>
          <p:cNvSpPr/>
          <p:nvPr/>
        </p:nvSpPr>
        <p:spPr>
          <a:xfrm>
            <a:off x="2047240" y="319008"/>
            <a:ext cx="10535919" cy="1130816"/>
          </a:xfrm>
          <a:prstGeom prst="rect">
            <a:avLst/>
          </a:prstGeom>
          <a:noFill/>
          <a:ln/>
        </p:spPr>
        <p:txBody>
          <a:bodyPr wrap="square" lIns="0" tIns="0" rIns="0" bIns="0" rtlCol="0" anchor="t"/>
          <a:lstStyle/>
          <a:p>
            <a:pPr marL="0" indent="0">
              <a:lnSpc>
                <a:spcPts val="7850"/>
              </a:lnSpc>
              <a:buNone/>
            </a:pPr>
            <a:r>
              <a:rPr lang="en-US" sz="6300" dirty="0">
                <a:solidFill>
                  <a:srgbClr val="1F1E1E"/>
                </a:solidFill>
                <a:latin typeface="Red Hat Text" pitchFamily="34" charset="0"/>
                <a:ea typeface="Red Hat Text" pitchFamily="34" charset="-122"/>
                <a:cs typeface="Red Hat Text" pitchFamily="34" charset="-120"/>
              </a:rPr>
              <a:t>Materialitas dan Risiko Audit</a:t>
            </a:r>
            <a:endParaRPr lang="en-US" sz="6300" dirty="0"/>
          </a:p>
        </p:txBody>
      </p:sp>
      <p:sp>
        <p:nvSpPr>
          <p:cNvPr id="3" name="Text 0">
            <a:extLst>
              <a:ext uri="{FF2B5EF4-FFF2-40B4-BE49-F238E27FC236}">
                <a16:creationId xmlns:a16="http://schemas.microsoft.com/office/drawing/2014/main" id="{6D99DA30-118C-40FC-8C2D-4CBC8D04582E}"/>
              </a:ext>
            </a:extLst>
          </p:cNvPr>
          <p:cNvSpPr/>
          <p:nvPr/>
        </p:nvSpPr>
        <p:spPr>
          <a:xfrm>
            <a:off x="447124" y="2046208"/>
            <a:ext cx="4104469" cy="1130816"/>
          </a:xfrm>
          <a:prstGeom prst="rect">
            <a:avLst/>
          </a:prstGeom>
          <a:noFill/>
          <a:ln/>
        </p:spPr>
        <p:txBody>
          <a:bodyPr wrap="square" lIns="0" tIns="0" rIns="0" bIns="0" rtlCol="0" anchor="t"/>
          <a:lstStyle/>
          <a:p>
            <a:pPr marL="0" indent="0" algn="ctr">
              <a:lnSpc>
                <a:spcPts val="7850"/>
              </a:lnSpc>
              <a:buNone/>
            </a:pPr>
            <a:r>
              <a:rPr lang="en-US" sz="4400" dirty="0">
                <a:solidFill>
                  <a:srgbClr val="1F1E1E"/>
                </a:solidFill>
                <a:latin typeface="Red Hat Text" pitchFamily="34" charset="0"/>
                <a:ea typeface="Red Hat Text" pitchFamily="34" charset="-122"/>
                <a:cs typeface="Red Hat Text" pitchFamily="34" charset="-120"/>
              </a:rPr>
              <a:t>KELOMPOK 3 :</a:t>
            </a:r>
            <a:endParaRPr lang="en-US" sz="4400" dirty="0"/>
          </a:p>
        </p:txBody>
      </p:sp>
      <p:sp>
        <p:nvSpPr>
          <p:cNvPr id="5" name="Text 0">
            <a:extLst>
              <a:ext uri="{FF2B5EF4-FFF2-40B4-BE49-F238E27FC236}">
                <a16:creationId xmlns:a16="http://schemas.microsoft.com/office/drawing/2014/main" id="{E7C13DE9-BBF2-476D-825D-3F1919B45782}"/>
              </a:ext>
            </a:extLst>
          </p:cNvPr>
          <p:cNvSpPr/>
          <p:nvPr/>
        </p:nvSpPr>
        <p:spPr>
          <a:xfrm>
            <a:off x="1330958" y="3061713"/>
            <a:ext cx="11165842" cy="1053088"/>
          </a:xfrm>
          <a:prstGeom prst="rect">
            <a:avLst/>
          </a:prstGeom>
          <a:noFill/>
          <a:ln/>
        </p:spPr>
        <p:txBody>
          <a:bodyPr wrap="square" lIns="0" tIns="0" rIns="0" bIns="0" rtlCol="0" anchor="t"/>
          <a:lstStyle/>
          <a:p>
            <a:pPr marL="742950" indent="-742950">
              <a:lnSpc>
                <a:spcPts val="7850"/>
              </a:lnSpc>
              <a:buAutoNum type="arabicPeriod"/>
            </a:pPr>
            <a:r>
              <a:rPr lang="en-US" sz="3600" dirty="0">
                <a:solidFill>
                  <a:srgbClr val="1F1E1E"/>
                </a:solidFill>
                <a:latin typeface="Red Hat Text" pitchFamily="34" charset="0"/>
                <a:ea typeface="Red Hat Text" pitchFamily="34" charset="-122"/>
                <a:cs typeface="Red Hat Text" pitchFamily="34" charset="-120"/>
              </a:rPr>
              <a:t>Muhammad Habibie Junior (2022340350004)</a:t>
            </a:r>
          </a:p>
        </p:txBody>
      </p:sp>
      <p:sp>
        <p:nvSpPr>
          <p:cNvPr id="6" name="Text 0">
            <a:extLst>
              <a:ext uri="{FF2B5EF4-FFF2-40B4-BE49-F238E27FC236}">
                <a16:creationId xmlns:a16="http://schemas.microsoft.com/office/drawing/2014/main" id="{107F00CE-6163-4695-83F1-3A54B392D634}"/>
              </a:ext>
            </a:extLst>
          </p:cNvPr>
          <p:cNvSpPr/>
          <p:nvPr/>
        </p:nvSpPr>
        <p:spPr>
          <a:xfrm>
            <a:off x="1330958" y="3588257"/>
            <a:ext cx="10515602" cy="1053088"/>
          </a:xfrm>
          <a:prstGeom prst="rect">
            <a:avLst/>
          </a:prstGeom>
          <a:noFill/>
          <a:ln/>
        </p:spPr>
        <p:txBody>
          <a:bodyPr wrap="square" lIns="0" tIns="0" rIns="0" bIns="0" rtlCol="0" anchor="t"/>
          <a:lstStyle/>
          <a:p>
            <a:pPr marL="742950" indent="-742950">
              <a:lnSpc>
                <a:spcPts val="7850"/>
              </a:lnSpc>
              <a:buFont typeface="+mj-lt"/>
              <a:buAutoNum type="arabicPeriod" startAt="2"/>
            </a:pPr>
            <a:r>
              <a:rPr lang="en-US" sz="3600" dirty="0" err="1">
                <a:solidFill>
                  <a:srgbClr val="1F1E1E"/>
                </a:solidFill>
                <a:latin typeface="Red Hat Text" pitchFamily="34" charset="0"/>
                <a:ea typeface="Red Hat Text" pitchFamily="34" charset="-122"/>
                <a:cs typeface="Red Hat Text" pitchFamily="34" charset="-120"/>
              </a:rPr>
              <a:t>Niken</a:t>
            </a:r>
            <a:r>
              <a:rPr lang="en-US" sz="3600" dirty="0">
                <a:solidFill>
                  <a:srgbClr val="1F1E1E"/>
                </a:solidFill>
                <a:latin typeface="Red Hat Text" pitchFamily="34" charset="0"/>
                <a:ea typeface="Red Hat Text" pitchFamily="34" charset="-122"/>
                <a:cs typeface="Red Hat Text" pitchFamily="34" charset="-120"/>
              </a:rPr>
              <a:t> </a:t>
            </a:r>
            <a:r>
              <a:rPr lang="en-US" sz="3600" dirty="0" err="1">
                <a:solidFill>
                  <a:srgbClr val="1F1E1E"/>
                </a:solidFill>
                <a:latin typeface="Red Hat Text" pitchFamily="34" charset="0"/>
                <a:ea typeface="Red Hat Text" pitchFamily="34" charset="-122"/>
                <a:cs typeface="Red Hat Text" pitchFamily="34" charset="-120"/>
              </a:rPr>
              <a:t>Wulandari</a:t>
            </a:r>
            <a:r>
              <a:rPr lang="en-US" sz="3600" dirty="0">
                <a:solidFill>
                  <a:srgbClr val="1F1E1E"/>
                </a:solidFill>
                <a:latin typeface="Red Hat Text" pitchFamily="34" charset="0"/>
                <a:ea typeface="Red Hat Text" pitchFamily="34" charset="-122"/>
                <a:cs typeface="Red Hat Text" pitchFamily="34" charset="-120"/>
              </a:rPr>
              <a:t>                      (2022340350001)</a:t>
            </a:r>
          </a:p>
        </p:txBody>
      </p:sp>
      <p:sp>
        <p:nvSpPr>
          <p:cNvPr id="7" name="Text 0">
            <a:extLst>
              <a:ext uri="{FF2B5EF4-FFF2-40B4-BE49-F238E27FC236}">
                <a16:creationId xmlns:a16="http://schemas.microsoft.com/office/drawing/2014/main" id="{0405E563-3595-4E1F-8610-A0D172780CBB}"/>
              </a:ext>
            </a:extLst>
          </p:cNvPr>
          <p:cNvSpPr/>
          <p:nvPr/>
        </p:nvSpPr>
        <p:spPr>
          <a:xfrm>
            <a:off x="1330958" y="4114801"/>
            <a:ext cx="11074402" cy="1053088"/>
          </a:xfrm>
          <a:prstGeom prst="rect">
            <a:avLst/>
          </a:prstGeom>
          <a:noFill/>
          <a:ln/>
        </p:spPr>
        <p:txBody>
          <a:bodyPr wrap="square" lIns="0" tIns="0" rIns="0" bIns="0" rtlCol="0" anchor="t"/>
          <a:lstStyle/>
          <a:p>
            <a:pPr marL="742950" indent="-742950">
              <a:lnSpc>
                <a:spcPts val="7850"/>
              </a:lnSpc>
              <a:buFont typeface="+mj-lt"/>
              <a:buAutoNum type="arabicPeriod" startAt="3"/>
            </a:pPr>
            <a:r>
              <a:rPr lang="en-US" sz="3600" dirty="0">
                <a:solidFill>
                  <a:srgbClr val="1F1E1E"/>
                </a:solidFill>
                <a:latin typeface="Red Hat Text" pitchFamily="34" charset="0"/>
                <a:ea typeface="Red Hat Text" pitchFamily="34" charset="-122"/>
                <a:cs typeface="Red Hat Text" pitchFamily="34" charset="-120"/>
              </a:rPr>
              <a:t>Nurul </a:t>
            </a:r>
            <a:r>
              <a:rPr lang="en-US" sz="3600" dirty="0" err="1">
                <a:solidFill>
                  <a:srgbClr val="1F1E1E"/>
                </a:solidFill>
                <a:latin typeface="Red Hat Text" pitchFamily="34" charset="0"/>
                <a:ea typeface="Red Hat Text" pitchFamily="34" charset="-122"/>
                <a:cs typeface="Red Hat Text" pitchFamily="34" charset="-120"/>
              </a:rPr>
              <a:t>Dwi</a:t>
            </a:r>
            <a:r>
              <a:rPr lang="en-US" sz="3600" dirty="0">
                <a:solidFill>
                  <a:srgbClr val="1F1E1E"/>
                </a:solidFill>
                <a:latin typeface="Red Hat Text" pitchFamily="34" charset="0"/>
                <a:ea typeface="Red Hat Text" pitchFamily="34" charset="-122"/>
                <a:cs typeface="Red Hat Text" pitchFamily="34" charset="-120"/>
              </a:rPr>
              <a:t> Latifah                    (2022340350005)</a:t>
            </a:r>
          </a:p>
        </p:txBody>
      </p:sp>
      <p:sp>
        <p:nvSpPr>
          <p:cNvPr id="10" name="Text 0">
            <a:extLst>
              <a:ext uri="{FF2B5EF4-FFF2-40B4-BE49-F238E27FC236}">
                <a16:creationId xmlns:a16="http://schemas.microsoft.com/office/drawing/2014/main" id="{53B41B11-80BB-43FB-9B0B-9C9B2C1A6673}"/>
              </a:ext>
            </a:extLst>
          </p:cNvPr>
          <p:cNvSpPr/>
          <p:nvPr/>
        </p:nvSpPr>
        <p:spPr>
          <a:xfrm>
            <a:off x="4282481" y="4903730"/>
            <a:ext cx="4612556" cy="1130816"/>
          </a:xfrm>
          <a:prstGeom prst="rect">
            <a:avLst/>
          </a:prstGeom>
          <a:noFill/>
          <a:ln/>
        </p:spPr>
        <p:txBody>
          <a:bodyPr wrap="square" lIns="0" tIns="0" rIns="0" bIns="0" rtlCol="0" anchor="t"/>
          <a:lstStyle/>
          <a:p>
            <a:pPr marL="0" indent="0" algn="ctr">
              <a:lnSpc>
                <a:spcPts val="7850"/>
              </a:lnSpc>
              <a:buNone/>
            </a:pPr>
            <a:r>
              <a:rPr lang="en-US" sz="2000" dirty="0">
                <a:solidFill>
                  <a:srgbClr val="1F1E1E"/>
                </a:solidFill>
                <a:latin typeface="Red Hat Text" pitchFamily="34" charset="0"/>
                <a:ea typeface="Red Hat Text" pitchFamily="34" charset="-122"/>
                <a:cs typeface="Red Hat Text" pitchFamily="34" charset="-120"/>
              </a:rPr>
              <a:t>DOSEN PENGAJAR:</a:t>
            </a:r>
          </a:p>
        </p:txBody>
      </p:sp>
      <p:sp>
        <p:nvSpPr>
          <p:cNvPr id="13" name="Text 0">
            <a:extLst>
              <a:ext uri="{FF2B5EF4-FFF2-40B4-BE49-F238E27FC236}">
                <a16:creationId xmlns:a16="http://schemas.microsoft.com/office/drawing/2014/main" id="{9FA343DF-C5EB-4B3C-875E-9B58685E1E98}"/>
              </a:ext>
            </a:extLst>
          </p:cNvPr>
          <p:cNvSpPr/>
          <p:nvPr/>
        </p:nvSpPr>
        <p:spPr>
          <a:xfrm>
            <a:off x="4282481" y="5262387"/>
            <a:ext cx="4612556" cy="1130816"/>
          </a:xfrm>
          <a:prstGeom prst="rect">
            <a:avLst/>
          </a:prstGeom>
          <a:noFill/>
          <a:ln/>
        </p:spPr>
        <p:txBody>
          <a:bodyPr wrap="square" lIns="0" tIns="0" rIns="0" bIns="0" rtlCol="0" anchor="t"/>
          <a:lstStyle/>
          <a:p>
            <a:pPr marL="0" indent="0" algn="ctr">
              <a:lnSpc>
                <a:spcPts val="7850"/>
              </a:lnSpc>
              <a:buNone/>
            </a:pPr>
            <a:r>
              <a:rPr lang="en-US" sz="2200" dirty="0">
                <a:solidFill>
                  <a:srgbClr val="1F1E1E"/>
                </a:solidFill>
                <a:latin typeface="Red Hat Text" pitchFamily="34" charset="0"/>
                <a:ea typeface="Red Hat Text" pitchFamily="34" charset="-122"/>
                <a:cs typeface="Red Hat Text" pitchFamily="34" charset="-120"/>
              </a:rPr>
              <a:t>YUSNINDAR</a:t>
            </a:r>
            <a:r>
              <a:rPr lang="en-US" sz="2000" dirty="0">
                <a:solidFill>
                  <a:srgbClr val="1F1E1E"/>
                </a:solidFill>
                <a:latin typeface="Red Hat Text" pitchFamily="34" charset="0"/>
                <a:ea typeface="Red Hat Text" pitchFamily="34" charset="-122"/>
                <a:cs typeface="Red Hat Text" pitchFamily="34" charset="-120"/>
              </a:rPr>
              <a:t> SE.,</a:t>
            </a:r>
            <a:r>
              <a:rPr lang="en-US" sz="2000" dirty="0" err="1">
                <a:solidFill>
                  <a:srgbClr val="1F1E1E"/>
                </a:solidFill>
                <a:latin typeface="Red Hat Text" pitchFamily="34" charset="0"/>
                <a:ea typeface="Red Hat Text" pitchFamily="34" charset="-122"/>
                <a:cs typeface="Red Hat Text" pitchFamily="34" charset="-120"/>
              </a:rPr>
              <a:t>M.Ak</a:t>
            </a:r>
            <a:r>
              <a:rPr lang="en-US" sz="2000" dirty="0">
                <a:solidFill>
                  <a:srgbClr val="1F1E1E"/>
                </a:solidFill>
                <a:latin typeface="Red Hat Text" pitchFamily="34" charset="0"/>
                <a:ea typeface="Red Hat Text" pitchFamily="34" charset="-122"/>
                <a:cs typeface="Red Hat Text" pitchFamily="34" charset="-120"/>
              </a:rPr>
              <a:t>.</a:t>
            </a:r>
          </a:p>
        </p:txBody>
      </p:sp>
      <p:pic>
        <p:nvPicPr>
          <p:cNvPr id="1026" name="Picture 2">
            <a:extLst>
              <a:ext uri="{FF2B5EF4-FFF2-40B4-BE49-F238E27FC236}">
                <a16:creationId xmlns:a16="http://schemas.microsoft.com/office/drawing/2014/main" id="{6C4875F9-CFB0-46C2-A39D-DFFB233B5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8978" y="5469138"/>
            <a:ext cx="2255164" cy="222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55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97694" y="606862"/>
            <a:ext cx="5469017" cy="502206"/>
          </a:xfrm>
          <a:prstGeom prst="rect">
            <a:avLst/>
          </a:prstGeom>
          <a:noFill/>
          <a:ln/>
        </p:spPr>
        <p:txBody>
          <a:bodyPr wrap="none" lIns="0" tIns="0" rIns="0" bIns="0" rtlCol="0" anchor="t"/>
          <a:lstStyle/>
          <a:p>
            <a:pPr marL="0" indent="0">
              <a:lnSpc>
                <a:spcPts val="3950"/>
              </a:lnSpc>
              <a:buNone/>
            </a:pPr>
            <a:r>
              <a:rPr lang="en-US" sz="3150" dirty="0">
                <a:solidFill>
                  <a:srgbClr val="1F1E1E"/>
                </a:solidFill>
                <a:latin typeface="Red Hat Text" pitchFamily="34" charset="0"/>
                <a:ea typeface="Red Hat Text" pitchFamily="34" charset="-122"/>
                <a:cs typeface="Red Hat Text" pitchFamily="34" charset="-120"/>
              </a:rPr>
              <a:t>Risiko Kecurangan dalam Audit</a:t>
            </a:r>
            <a:endParaRPr lang="en-US" sz="3150" dirty="0"/>
          </a:p>
        </p:txBody>
      </p:sp>
      <p:sp>
        <p:nvSpPr>
          <p:cNvPr id="4" name="Text 1"/>
          <p:cNvSpPr/>
          <p:nvPr/>
        </p:nvSpPr>
        <p:spPr>
          <a:xfrm>
            <a:off x="597694" y="1365171"/>
            <a:ext cx="7948613" cy="1366838"/>
          </a:xfrm>
          <a:prstGeom prst="rect">
            <a:avLst/>
          </a:prstGeom>
          <a:noFill/>
          <a:ln/>
        </p:spPr>
        <p:txBody>
          <a:bodyPr wrap="square" lIns="0" tIns="0" rIns="0" bIns="0" rtlCol="0" anchor="t"/>
          <a:lstStyle/>
          <a:p>
            <a:pPr marL="0" indent="0">
              <a:lnSpc>
                <a:spcPts val="2150"/>
              </a:lnSpc>
              <a:buNone/>
            </a:pPr>
            <a:r>
              <a:rPr lang="en-US" sz="1300" dirty="0">
                <a:solidFill>
                  <a:srgbClr val="3B3535"/>
                </a:solidFill>
                <a:latin typeface="Roboto Light" pitchFamily="34" charset="0"/>
                <a:ea typeface="Roboto Light" pitchFamily="34" charset="-122"/>
                <a:cs typeface="Roboto Light" pitchFamily="34" charset="-120"/>
              </a:rPr>
              <a:t>Auditor harus mempertimbangkan risiko penipuan dalam audit laporan keuangan. Kecurangan dapat berupa pelaporan keuangan yang curang atau penyalahgunaan aktiva. Tiga kondisi kecurangan yang perlu diperhatikan adalah insentif/tekanan, kesempatan, dan sikap/rasionalisasi. Auditor juga harus mengidentifikasi risiko signifikan yang memerlukan pertimbangan khusus, seperti risiko yang berkaitan dengan perkembangan ekonomi terkini, transaksi kompleks, atau transaksi dengan pihak terkait.</a:t>
            </a:r>
            <a:endParaRPr lang="en-US" sz="1300" dirty="0"/>
          </a:p>
        </p:txBody>
      </p:sp>
      <p:pic>
        <p:nvPicPr>
          <p:cNvPr id="5" name="Image 1" descr="preencoded.png"/>
          <p:cNvPicPr>
            <a:picLocks noChangeAspect="1"/>
          </p:cNvPicPr>
          <p:nvPr/>
        </p:nvPicPr>
        <p:blipFill>
          <a:blip r:embed="rId4"/>
          <a:stretch>
            <a:fillRect/>
          </a:stretch>
        </p:blipFill>
        <p:spPr>
          <a:xfrm>
            <a:off x="597694" y="2924056"/>
            <a:ext cx="426958" cy="426958"/>
          </a:xfrm>
          <a:prstGeom prst="rect">
            <a:avLst/>
          </a:prstGeom>
        </p:spPr>
      </p:pic>
      <p:sp>
        <p:nvSpPr>
          <p:cNvPr id="6" name="Text 2"/>
          <p:cNvSpPr/>
          <p:nvPr/>
        </p:nvSpPr>
        <p:spPr>
          <a:xfrm>
            <a:off x="597694" y="3521750"/>
            <a:ext cx="2009418" cy="251222"/>
          </a:xfrm>
          <a:prstGeom prst="rect">
            <a:avLst/>
          </a:prstGeom>
          <a:noFill/>
          <a:ln/>
        </p:spPr>
        <p:txBody>
          <a:bodyPr wrap="none" lIns="0" tIns="0" rIns="0" bIns="0" rtlCol="0" anchor="t"/>
          <a:lstStyle/>
          <a:p>
            <a:pPr marL="0" indent="0" algn="l">
              <a:lnSpc>
                <a:spcPts val="1950"/>
              </a:lnSpc>
              <a:buNone/>
            </a:pPr>
            <a:r>
              <a:rPr lang="en-US" sz="1550" dirty="0">
                <a:solidFill>
                  <a:srgbClr val="3B3535"/>
                </a:solidFill>
                <a:latin typeface="Red Hat Text" pitchFamily="34" charset="0"/>
                <a:ea typeface="Red Hat Text" pitchFamily="34" charset="-122"/>
                <a:cs typeface="Red Hat Text" pitchFamily="34" charset="-120"/>
              </a:rPr>
              <a:t>Insentif/Tekanan</a:t>
            </a:r>
            <a:endParaRPr lang="en-US" sz="1550" dirty="0"/>
          </a:p>
        </p:txBody>
      </p:sp>
      <p:sp>
        <p:nvSpPr>
          <p:cNvPr id="7" name="Text 3"/>
          <p:cNvSpPr/>
          <p:nvPr/>
        </p:nvSpPr>
        <p:spPr>
          <a:xfrm>
            <a:off x="597694" y="3875365"/>
            <a:ext cx="7948613" cy="273368"/>
          </a:xfrm>
          <a:prstGeom prst="rect">
            <a:avLst/>
          </a:prstGeom>
          <a:noFill/>
          <a:ln/>
        </p:spPr>
        <p:txBody>
          <a:bodyPr wrap="none" lIns="0" tIns="0" rIns="0" bIns="0" rtlCol="0" anchor="t"/>
          <a:lstStyle/>
          <a:p>
            <a:pPr marL="0" indent="0" algn="l">
              <a:lnSpc>
                <a:spcPts val="2150"/>
              </a:lnSpc>
              <a:buNone/>
            </a:pPr>
            <a:r>
              <a:rPr lang="en-US" sz="1300" dirty="0">
                <a:solidFill>
                  <a:srgbClr val="3B3535"/>
                </a:solidFill>
                <a:latin typeface="Roboto Light" pitchFamily="34" charset="0"/>
                <a:ea typeface="Roboto Light" pitchFamily="34" charset="-122"/>
                <a:cs typeface="Roboto Light" pitchFamily="34" charset="-120"/>
              </a:rPr>
              <a:t>Faktor yang mendorong kecurangan</a:t>
            </a:r>
            <a:endParaRPr lang="en-US" sz="1300" dirty="0"/>
          </a:p>
        </p:txBody>
      </p:sp>
      <p:pic>
        <p:nvPicPr>
          <p:cNvPr id="8" name="Image 2" descr="preencoded.png"/>
          <p:cNvPicPr>
            <a:picLocks noChangeAspect="1"/>
          </p:cNvPicPr>
          <p:nvPr/>
        </p:nvPicPr>
        <p:blipFill>
          <a:blip r:embed="rId5"/>
          <a:stretch>
            <a:fillRect/>
          </a:stretch>
        </p:blipFill>
        <p:spPr>
          <a:xfrm>
            <a:off x="597694" y="4661059"/>
            <a:ext cx="426958" cy="426958"/>
          </a:xfrm>
          <a:prstGeom prst="rect">
            <a:avLst/>
          </a:prstGeom>
        </p:spPr>
      </p:pic>
      <p:sp>
        <p:nvSpPr>
          <p:cNvPr id="9" name="Text 4"/>
          <p:cNvSpPr/>
          <p:nvPr/>
        </p:nvSpPr>
        <p:spPr>
          <a:xfrm>
            <a:off x="597694" y="5258753"/>
            <a:ext cx="2009418" cy="251222"/>
          </a:xfrm>
          <a:prstGeom prst="rect">
            <a:avLst/>
          </a:prstGeom>
          <a:noFill/>
          <a:ln/>
        </p:spPr>
        <p:txBody>
          <a:bodyPr wrap="none" lIns="0" tIns="0" rIns="0" bIns="0" rtlCol="0" anchor="t"/>
          <a:lstStyle/>
          <a:p>
            <a:pPr marL="0" indent="0" algn="l">
              <a:lnSpc>
                <a:spcPts val="1950"/>
              </a:lnSpc>
              <a:buNone/>
            </a:pPr>
            <a:r>
              <a:rPr lang="en-US" sz="1550" dirty="0">
                <a:solidFill>
                  <a:srgbClr val="3B3535"/>
                </a:solidFill>
                <a:latin typeface="Red Hat Text" pitchFamily="34" charset="0"/>
                <a:ea typeface="Red Hat Text" pitchFamily="34" charset="-122"/>
                <a:cs typeface="Red Hat Text" pitchFamily="34" charset="-120"/>
              </a:rPr>
              <a:t>Kesempatan</a:t>
            </a:r>
            <a:endParaRPr lang="en-US" sz="1550" dirty="0"/>
          </a:p>
        </p:txBody>
      </p:sp>
      <p:sp>
        <p:nvSpPr>
          <p:cNvPr id="10" name="Text 5"/>
          <p:cNvSpPr/>
          <p:nvPr/>
        </p:nvSpPr>
        <p:spPr>
          <a:xfrm>
            <a:off x="597694" y="5612368"/>
            <a:ext cx="7948613" cy="273368"/>
          </a:xfrm>
          <a:prstGeom prst="rect">
            <a:avLst/>
          </a:prstGeom>
          <a:noFill/>
          <a:ln/>
        </p:spPr>
        <p:txBody>
          <a:bodyPr wrap="none" lIns="0" tIns="0" rIns="0" bIns="0" rtlCol="0" anchor="t"/>
          <a:lstStyle/>
          <a:p>
            <a:pPr marL="0" indent="0" algn="l">
              <a:lnSpc>
                <a:spcPts val="2150"/>
              </a:lnSpc>
              <a:buNone/>
            </a:pPr>
            <a:r>
              <a:rPr lang="en-US" sz="1300" dirty="0">
                <a:solidFill>
                  <a:srgbClr val="3B3535"/>
                </a:solidFill>
                <a:latin typeface="Roboto Light" pitchFamily="34" charset="0"/>
                <a:ea typeface="Roboto Light" pitchFamily="34" charset="-122"/>
                <a:cs typeface="Roboto Light" pitchFamily="34" charset="-120"/>
              </a:rPr>
              <a:t>Situasi yang memungkinkan kecurangan</a:t>
            </a:r>
            <a:endParaRPr lang="en-US" sz="1300" dirty="0"/>
          </a:p>
        </p:txBody>
      </p:sp>
      <p:pic>
        <p:nvPicPr>
          <p:cNvPr id="11" name="Image 3" descr="preencoded.png"/>
          <p:cNvPicPr>
            <a:picLocks noChangeAspect="1"/>
          </p:cNvPicPr>
          <p:nvPr/>
        </p:nvPicPr>
        <p:blipFill>
          <a:blip r:embed="rId6"/>
          <a:stretch>
            <a:fillRect/>
          </a:stretch>
        </p:blipFill>
        <p:spPr>
          <a:xfrm>
            <a:off x="597694" y="6398062"/>
            <a:ext cx="426958" cy="426958"/>
          </a:xfrm>
          <a:prstGeom prst="rect">
            <a:avLst/>
          </a:prstGeom>
        </p:spPr>
      </p:pic>
      <p:sp>
        <p:nvSpPr>
          <p:cNvPr id="12" name="Text 6"/>
          <p:cNvSpPr/>
          <p:nvPr/>
        </p:nvSpPr>
        <p:spPr>
          <a:xfrm>
            <a:off x="597694" y="6995755"/>
            <a:ext cx="2009418" cy="251222"/>
          </a:xfrm>
          <a:prstGeom prst="rect">
            <a:avLst/>
          </a:prstGeom>
          <a:noFill/>
          <a:ln/>
        </p:spPr>
        <p:txBody>
          <a:bodyPr wrap="none" lIns="0" tIns="0" rIns="0" bIns="0" rtlCol="0" anchor="t"/>
          <a:lstStyle/>
          <a:p>
            <a:pPr marL="0" indent="0" algn="l">
              <a:lnSpc>
                <a:spcPts val="1950"/>
              </a:lnSpc>
              <a:buNone/>
            </a:pPr>
            <a:r>
              <a:rPr lang="en-US" sz="1550" dirty="0">
                <a:solidFill>
                  <a:srgbClr val="3B3535"/>
                </a:solidFill>
                <a:latin typeface="Red Hat Text" pitchFamily="34" charset="0"/>
                <a:ea typeface="Red Hat Text" pitchFamily="34" charset="-122"/>
                <a:cs typeface="Red Hat Text" pitchFamily="34" charset="-120"/>
              </a:rPr>
              <a:t>Sikap/Rasionalisasi</a:t>
            </a:r>
            <a:endParaRPr lang="en-US" sz="1550" dirty="0"/>
          </a:p>
        </p:txBody>
      </p:sp>
      <p:sp>
        <p:nvSpPr>
          <p:cNvPr id="13" name="Text 7"/>
          <p:cNvSpPr/>
          <p:nvPr/>
        </p:nvSpPr>
        <p:spPr>
          <a:xfrm>
            <a:off x="597694" y="7349371"/>
            <a:ext cx="7948613" cy="273368"/>
          </a:xfrm>
          <a:prstGeom prst="rect">
            <a:avLst/>
          </a:prstGeom>
          <a:noFill/>
          <a:ln/>
        </p:spPr>
        <p:txBody>
          <a:bodyPr wrap="none" lIns="0" tIns="0" rIns="0" bIns="0" rtlCol="0" anchor="t"/>
          <a:lstStyle/>
          <a:p>
            <a:pPr marL="0" indent="0" algn="l">
              <a:lnSpc>
                <a:spcPts val="2150"/>
              </a:lnSpc>
              <a:buNone/>
            </a:pPr>
            <a:r>
              <a:rPr lang="en-US" sz="1300" dirty="0">
                <a:solidFill>
                  <a:srgbClr val="3B3535"/>
                </a:solidFill>
                <a:latin typeface="Roboto Light" pitchFamily="34" charset="0"/>
                <a:ea typeface="Roboto Light" pitchFamily="34" charset="-122"/>
                <a:cs typeface="Roboto Light" pitchFamily="34" charset="-120"/>
              </a:rPr>
              <a:t>Pembenaran atas tindakan curang</a:t>
            </a:r>
            <a:endParaRPr lang="en-US" sz="1300" dirty="0"/>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04957" y="475774"/>
            <a:ext cx="7934087" cy="1016794"/>
          </a:xfrm>
          <a:prstGeom prst="rect">
            <a:avLst/>
          </a:prstGeom>
          <a:noFill/>
          <a:ln/>
        </p:spPr>
        <p:txBody>
          <a:bodyPr wrap="square" lIns="0" tIns="0" rIns="0" bIns="0" rtlCol="0" anchor="t"/>
          <a:lstStyle/>
          <a:p>
            <a:pPr marL="0" indent="0">
              <a:lnSpc>
                <a:spcPts val="4000"/>
              </a:lnSpc>
              <a:buNone/>
            </a:pPr>
            <a:r>
              <a:rPr lang="en-US" sz="3200" dirty="0">
                <a:solidFill>
                  <a:srgbClr val="1F1E1E"/>
                </a:solidFill>
                <a:latin typeface="Red Hat Text" pitchFamily="34" charset="0"/>
                <a:ea typeface="Red Hat Text" pitchFamily="34" charset="-122"/>
                <a:cs typeface="Red Hat Text" pitchFamily="34" charset="-120"/>
              </a:rPr>
              <a:t>Hubungan Materialitas dan Risiko dengan Bukti Audit</a:t>
            </a:r>
            <a:endParaRPr lang="en-US" sz="3200" dirty="0"/>
          </a:p>
        </p:txBody>
      </p:sp>
      <p:sp>
        <p:nvSpPr>
          <p:cNvPr id="4" name="Text 1"/>
          <p:cNvSpPr/>
          <p:nvPr/>
        </p:nvSpPr>
        <p:spPr>
          <a:xfrm>
            <a:off x="604957" y="1751767"/>
            <a:ext cx="7934087" cy="1659493"/>
          </a:xfrm>
          <a:prstGeom prst="rect">
            <a:avLst/>
          </a:prstGeom>
          <a:noFill/>
          <a:ln/>
        </p:spPr>
        <p:txBody>
          <a:bodyPr wrap="square" lIns="0" tIns="0" rIns="0" bIns="0" rtlCol="0" anchor="t"/>
          <a:lstStyle/>
          <a:p>
            <a:pPr marL="0" indent="0">
              <a:lnSpc>
                <a:spcPts val="2150"/>
              </a:lnSpc>
              <a:buNone/>
            </a:pPr>
            <a:r>
              <a:rPr lang="en-US" sz="1350" dirty="0">
                <a:solidFill>
                  <a:srgbClr val="3B3535"/>
                </a:solidFill>
                <a:latin typeface="Roboto Light" pitchFamily="34" charset="0"/>
                <a:ea typeface="Roboto Light" pitchFamily="34" charset="-122"/>
                <a:cs typeface="Roboto Light" pitchFamily="34" charset="-120"/>
              </a:rPr>
              <a:t>Materialitas dan risiko audit memiliki hubungan erat dengan bukti audit. Semakin rendah tingkat materialitas, semakin besar jumlah bukti yang diperlukan. Demikian pula, semakin tinggi risiko audit, semakin banyak bukti yang dibutuhkan. Materialitas kinerja dan faktor-faktor model risiko audit bersama-sama menentukan bukti audit yang direncanakan. Auditor harus merevisi penilaian awal atas tingkat risiko jika ditemukan informasi baru dan mempertimbangkan dampaknya terhadap kebutuhan bukti audit.</a:t>
            </a:r>
            <a:endParaRPr lang="en-US" sz="1350" dirty="0"/>
          </a:p>
        </p:txBody>
      </p:sp>
      <p:pic>
        <p:nvPicPr>
          <p:cNvPr id="5" name="Image 1" descr="preencoded.png"/>
          <p:cNvPicPr>
            <a:picLocks noChangeAspect="1"/>
          </p:cNvPicPr>
          <p:nvPr/>
        </p:nvPicPr>
        <p:blipFill>
          <a:blip r:embed="rId4"/>
          <a:stretch>
            <a:fillRect/>
          </a:stretch>
        </p:blipFill>
        <p:spPr>
          <a:xfrm>
            <a:off x="604957" y="3605689"/>
            <a:ext cx="864156" cy="1382673"/>
          </a:xfrm>
          <a:prstGeom prst="rect">
            <a:avLst/>
          </a:prstGeom>
        </p:spPr>
      </p:pic>
      <p:sp>
        <p:nvSpPr>
          <p:cNvPr id="6" name="Text 2"/>
          <p:cNvSpPr/>
          <p:nvPr/>
        </p:nvSpPr>
        <p:spPr>
          <a:xfrm>
            <a:off x="1728311" y="3778448"/>
            <a:ext cx="2033468" cy="254198"/>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Red Hat Text" pitchFamily="34" charset="0"/>
                <a:ea typeface="Red Hat Text" pitchFamily="34" charset="-122"/>
                <a:cs typeface="Red Hat Text" pitchFamily="34" charset="-120"/>
              </a:rPr>
              <a:t>Materialitas Rendah</a:t>
            </a:r>
            <a:endParaRPr lang="en-US" sz="1600" dirty="0"/>
          </a:p>
        </p:txBody>
      </p:sp>
      <p:sp>
        <p:nvSpPr>
          <p:cNvPr id="7" name="Text 3"/>
          <p:cNvSpPr/>
          <p:nvPr/>
        </p:nvSpPr>
        <p:spPr>
          <a:xfrm>
            <a:off x="1728311" y="4136350"/>
            <a:ext cx="6810732" cy="276582"/>
          </a:xfrm>
          <a:prstGeom prst="rect">
            <a:avLst/>
          </a:prstGeom>
          <a:noFill/>
          <a:ln/>
        </p:spPr>
        <p:txBody>
          <a:bodyPr wrap="none" lIns="0" tIns="0" rIns="0" bIns="0" rtlCol="0" anchor="t"/>
          <a:lstStyle/>
          <a:p>
            <a:pPr marL="0" indent="0" algn="l">
              <a:lnSpc>
                <a:spcPts val="2150"/>
              </a:lnSpc>
              <a:buNone/>
            </a:pPr>
            <a:r>
              <a:rPr lang="en-US" sz="1350" dirty="0">
                <a:solidFill>
                  <a:srgbClr val="3B3535"/>
                </a:solidFill>
                <a:latin typeface="Roboto Light" pitchFamily="34" charset="0"/>
                <a:ea typeface="Roboto Light" pitchFamily="34" charset="-122"/>
                <a:cs typeface="Roboto Light" pitchFamily="34" charset="-120"/>
              </a:rPr>
              <a:t>Memerlukan lebih banyak bukti audit</a:t>
            </a:r>
            <a:endParaRPr lang="en-US" sz="1350" dirty="0"/>
          </a:p>
        </p:txBody>
      </p:sp>
      <p:pic>
        <p:nvPicPr>
          <p:cNvPr id="8" name="Image 2" descr="preencoded.png"/>
          <p:cNvPicPr>
            <a:picLocks noChangeAspect="1"/>
          </p:cNvPicPr>
          <p:nvPr/>
        </p:nvPicPr>
        <p:blipFill>
          <a:blip r:embed="rId5"/>
          <a:stretch>
            <a:fillRect/>
          </a:stretch>
        </p:blipFill>
        <p:spPr>
          <a:xfrm>
            <a:off x="604957" y="4988362"/>
            <a:ext cx="864156" cy="1382673"/>
          </a:xfrm>
          <a:prstGeom prst="rect">
            <a:avLst/>
          </a:prstGeom>
        </p:spPr>
      </p:pic>
      <p:sp>
        <p:nvSpPr>
          <p:cNvPr id="9" name="Text 4"/>
          <p:cNvSpPr/>
          <p:nvPr/>
        </p:nvSpPr>
        <p:spPr>
          <a:xfrm>
            <a:off x="1728311" y="5161121"/>
            <a:ext cx="2033468" cy="254198"/>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Red Hat Text" pitchFamily="34" charset="0"/>
                <a:ea typeface="Red Hat Text" pitchFamily="34" charset="-122"/>
                <a:cs typeface="Red Hat Text" pitchFamily="34" charset="-120"/>
              </a:rPr>
              <a:t>Risiko Audit Tinggi</a:t>
            </a:r>
            <a:endParaRPr lang="en-US" sz="1600" dirty="0"/>
          </a:p>
        </p:txBody>
      </p:sp>
      <p:sp>
        <p:nvSpPr>
          <p:cNvPr id="10" name="Text 5"/>
          <p:cNvSpPr/>
          <p:nvPr/>
        </p:nvSpPr>
        <p:spPr>
          <a:xfrm>
            <a:off x="1728311" y="5519023"/>
            <a:ext cx="6810732" cy="276582"/>
          </a:xfrm>
          <a:prstGeom prst="rect">
            <a:avLst/>
          </a:prstGeom>
          <a:noFill/>
          <a:ln/>
        </p:spPr>
        <p:txBody>
          <a:bodyPr wrap="none" lIns="0" tIns="0" rIns="0" bIns="0" rtlCol="0" anchor="t"/>
          <a:lstStyle/>
          <a:p>
            <a:pPr marL="0" indent="0" algn="l">
              <a:lnSpc>
                <a:spcPts val="2150"/>
              </a:lnSpc>
              <a:buNone/>
            </a:pPr>
            <a:r>
              <a:rPr lang="en-US" sz="1350" dirty="0">
                <a:solidFill>
                  <a:srgbClr val="3B3535"/>
                </a:solidFill>
                <a:latin typeface="Roboto Light" pitchFamily="34" charset="0"/>
                <a:ea typeface="Roboto Light" pitchFamily="34" charset="-122"/>
                <a:cs typeface="Roboto Light" pitchFamily="34" charset="-120"/>
              </a:rPr>
              <a:t>Memerlukan lebih banyak bukti audit</a:t>
            </a:r>
            <a:endParaRPr lang="en-US" sz="1350" dirty="0"/>
          </a:p>
        </p:txBody>
      </p:sp>
      <p:pic>
        <p:nvPicPr>
          <p:cNvPr id="11" name="Image 3" descr="preencoded.png"/>
          <p:cNvPicPr>
            <a:picLocks noChangeAspect="1"/>
          </p:cNvPicPr>
          <p:nvPr/>
        </p:nvPicPr>
        <p:blipFill>
          <a:blip r:embed="rId6"/>
          <a:stretch>
            <a:fillRect/>
          </a:stretch>
        </p:blipFill>
        <p:spPr>
          <a:xfrm>
            <a:off x="604957" y="6371034"/>
            <a:ext cx="864156" cy="1382673"/>
          </a:xfrm>
          <a:prstGeom prst="rect">
            <a:avLst/>
          </a:prstGeom>
        </p:spPr>
      </p:pic>
      <p:sp>
        <p:nvSpPr>
          <p:cNvPr id="12" name="Text 6"/>
          <p:cNvSpPr/>
          <p:nvPr/>
        </p:nvSpPr>
        <p:spPr>
          <a:xfrm>
            <a:off x="1728311" y="6543794"/>
            <a:ext cx="2033468" cy="254198"/>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Red Hat Text" pitchFamily="34" charset="0"/>
                <a:ea typeface="Red Hat Text" pitchFamily="34" charset="-122"/>
                <a:cs typeface="Red Hat Text" pitchFamily="34" charset="-120"/>
              </a:rPr>
              <a:t>Revisi Penilaian Risiko</a:t>
            </a:r>
            <a:endParaRPr lang="en-US" sz="1600" dirty="0"/>
          </a:p>
        </p:txBody>
      </p:sp>
      <p:sp>
        <p:nvSpPr>
          <p:cNvPr id="13" name="Text 7"/>
          <p:cNvSpPr/>
          <p:nvPr/>
        </p:nvSpPr>
        <p:spPr>
          <a:xfrm>
            <a:off x="1728311" y="6901696"/>
            <a:ext cx="6810732" cy="276582"/>
          </a:xfrm>
          <a:prstGeom prst="rect">
            <a:avLst/>
          </a:prstGeom>
          <a:noFill/>
          <a:ln/>
        </p:spPr>
        <p:txBody>
          <a:bodyPr wrap="none" lIns="0" tIns="0" rIns="0" bIns="0" rtlCol="0" anchor="t"/>
          <a:lstStyle/>
          <a:p>
            <a:pPr marL="0" indent="0" algn="l">
              <a:lnSpc>
                <a:spcPts val="2150"/>
              </a:lnSpc>
              <a:buNone/>
            </a:pPr>
            <a:r>
              <a:rPr lang="en-US" sz="1350" dirty="0">
                <a:solidFill>
                  <a:srgbClr val="3B3535"/>
                </a:solidFill>
                <a:latin typeface="Roboto Light" pitchFamily="34" charset="0"/>
                <a:ea typeface="Roboto Light" pitchFamily="34" charset="-122"/>
                <a:cs typeface="Roboto Light" pitchFamily="34" charset="-120"/>
              </a:rPr>
              <a:t>Menyesuaikan kebutuhan bukti audit</a:t>
            </a:r>
            <a:endParaRPr lang="en-US" sz="1350" dirty="0"/>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68693" y="987266"/>
            <a:ext cx="5809059" cy="726043"/>
          </a:xfrm>
          <a:prstGeom prst="rect">
            <a:avLst/>
          </a:prstGeom>
          <a:noFill/>
          <a:ln/>
        </p:spPr>
        <p:txBody>
          <a:bodyPr wrap="none" lIns="0" tIns="0" rIns="0" bIns="0" rtlCol="0" anchor="t"/>
          <a:lstStyle/>
          <a:p>
            <a:pPr marL="0" indent="0">
              <a:lnSpc>
                <a:spcPts val="5700"/>
              </a:lnSpc>
              <a:buNone/>
            </a:pPr>
            <a:r>
              <a:rPr lang="en-US" sz="4550" dirty="0">
                <a:solidFill>
                  <a:srgbClr val="1F1E1E"/>
                </a:solidFill>
                <a:latin typeface="Red Hat Text" pitchFamily="34" charset="0"/>
                <a:ea typeface="Red Hat Text" pitchFamily="34" charset="-122"/>
                <a:cs typeface="Red Hat Text" pitchFamily="34" charset="-120"/>
              </a:rPr>
              <a:t>Strategi Audit Awal</a:t>
            </a:r>
            <a:endParaRPr lang="en-US" sz="4550" dirty="0"/>
          </a:p>
        </p:txBody>
      </p:sp>
      <p:sp>
        <p:nvSpPr>
          <p:cNvPr id="3" name="Text 1"/>
          <p:cNvSpPr/>
          <p:nvPr/>
        </p:nvSpPr>
        <p:spPr>
          <a:xfrm>
            <a:off x="968693" y="2207062"/>
            <a:ext cx="12692896" cy="1975247"/>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Auditor dapat memilih strategi audit awal dalam perencanaan audit, yaitu pendekatan terutama substantif atau pendekatan tingkat risiko pengendalian taksiran rendah. Komponen strategi audit meliputi tingkat risiko bawaan yang dinilai, tingkat risiko pengendalian yang direncanakan, tingkat risiko prosedur analitis yang direncanakan, dan tingkat pengujian rincian yang direncanakan. Pendekatan substantif utama menekankan pengujian rincian, sementara pendekatan risiko pengendalian yang dinilai lebih rendah menekankan pengujian pengendalian.</a:t>
            </a:r>
            <a:endParaRPr lang="en-US" sz="1900" dirty="0"/>
          </a:p>
        </p:txBody>
      </p:sp>
      <p:sp>
        <p:nvSpPr>
          <p:cNvPr id="4" name="Text 2"/>
          <p:cNvSpPr/>
          <p:nvPr/>
        </p:nvSpPr>
        <p:spPr>
          <a:xfrm>
            <a:off x="968693" y="4706779"/>
            <a:ext cx="3878818" cy="363141"/>
          </a:xfrm>
          <a:prstGeom prst="rect">
            <a:avLst/>
          </a:prstGeom>
          <a:noFill/>
          <a:ln/>
        </p:spPr>
        <p:txBody>
          <a:bodyPr wrap="none" lIns="0" tIns="0" rIns="0" bIns="0" rtlCol="0" anchor="t"/>
          <a:lstStyle/>
          <a:p>
            <a:pPr marL="0" indent="0">
              <a:lnSpc>
                <a:spcPts val="2850"/>
              </a:lnSpc>
              <a:buNone/>
            </a:pPr>
            <a:r>
              <a:rPr lang="en-US" sz="2250" dirty="0">
                <a:solidFill>
                  <a:srgbClr val="1F1E1E"/>
                </a:solidFill>
                <a:latin typeface="Red Hat Text" pitchFamily="34" charset="0"/>
                <a:ea typeface="Red Hat Text" pitchFamily="34" charset="-122"/>
                <a:cs typeface="Red Hat Text" pitchFamily="34" charset="-120"/>
              </a:rPr>
              <a:t>Pendekatan Substantif Utama</a:t>
            </a:r>
            <a:endParaRPr lang="en-US" sz="2250" dirty="0"/>
          </a:p>
        </p:txBody>
      </p:sp>
      <p:sp>
        <p:nvSpPr>
          <p:cNvPr id="5" name="Text 3"/>
          <p:cNvSpPr/>
          <p:nvPr/>
        </p:nvSpPr>
        <p:spPr>
          <a:xfrm>
            <a:off x="968693" y="5316736"/>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Risiko prosedur analitis tinggi</a:t>
            </a:r>
            <a:endParaRPr lang="en-US" sz="1900" dirty="0"/>
          </a:p>
        </p:txBody>
      </p:sp>
      <p:sp>
        <p:nvSpPr>
          <p:cNvPr id="6" name="Text 4"/>
          <p:cNvSpPr/>
          <p:nvPr/>
        </p:nvSpPr>
        <p:spPr>
          <a:xfrm>
            <a:off x="968693" y="5798106"/>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Risiko pengendalian tinggi</a:t>
            </a:r>
            <a:endParaRPr lang="en-US" sz="1900" dirty="0"/>
          </a:p>
        </p:txBody>
      </p:sp>
      <p:sp>
        <p:nvSpPr>
          <p:cNvPr id="7" name="Text 5"/>
          <p:cNvSpPr/>
          <p:nvPr/>
        </p:nvSpPr>
        <p:spPr>
          <a:xfrm>
            <a:off x="968693" y="627947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Pemahaman minimum pengendalian intern</a:t>
            </a:r>
            <a:endParaRPr lang="en-US" sz="1900" dirty="0"/>
          </a:p>
        </p:txBody>
      </p:sp>
      <p:sp>
        <p:nvSpPr>
          <p:cNvPr id="8" name="Text 6"/>
          <p:cNvSpPr/>
          <p:nvPr/>
        </p:nvSpPr>
        <p:spPr>
          <a:xfrm>
            <a:off x="968693" y="676084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Pengujian substantif yang luas</a:t>
            </a:r>
            <a:endParaRPr lang="en-US" sz="1900" dirty="0"/>
          </a:p>
        </p:txBody>
      </p:sp>
      <p:sp>
        <p:nvSpPr>
          <p:cNvPr id="9" name="Text 7"/>
          <p:cNvSpPr/>
          <p:nvPr/>
        </p:nvSpPr>
        <p:spPr>
          <a:xfrm>
            <a:off x="7623810" y="4706779"/>
            <a:ext cx="5224224" cy="363141"/>
          </a:xfrm>
          <a:prstGeom prst="rect">
            <a:avLst/>
          </a:prstGeom>
          <a:noFill/>
          <a:ln/>
        </p:spPr>
        <p:txBody>
          <a:bodyPr wrap="none" lIns="0" tIns="0" rIns="0" bIns="0" rtlCol="0" anchor="t"/>
          <a:lstStyle/>
          <a:p>
            <a:pPr marL="0" indent="0">
              <a:lnSpc>
                <a:spcPts val="2850"/>
              </a:lnSpc>
              <a:buNone/>
            </a:pPr>
            <a:r>
              <a:rPr lang="en-US" sz="2250" dirty="0">
                <a:solidFill>
                  <a:srgbClr val="1F1E1E"/>
                </a:solidFill>
                <a:latin typeface="Red Hat Text" pitchFamily="34" charset="0"/>
                <a:ea typeface="Red Hat Text" pitchFamily="34" charset="-122"/>
                <a:cs typeface="Red Hat Text" pitchFamily="34" charset="-120"/>
              </a:rPr>
              <a:t>Pendekatan Risiko Pengendalian Rendah</a:t>
            </a:r>
            <a:endParaRPr lang="en-US" sz="2250" dirty="0"/>
          </a:p>
        </p:txBody>
      </p:sp>
      <p:sp>
        <p:nvSpPr>
          <p:cNvPr id="10" name="Text 8"/>
          <p:cNvSpPr/>
          <p:nvPr/>
        </p:nvSpPr>
        <p:spPr>
          <a:xfrm>
            <a:off x="7623810" y="5316736"/>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Risiko prosedur analitis tinggi</a:t>
            </a:r>
            <a:endParaRPr lang="en-US" sz="1900" dirty="0"/>
          </a:p>
        </p:txBody>
      </p:sp>
      <p:sp>
        <p:nvSpPr>
          <p:cNvPr id="11" name="Text 9"/>
          <p:cNvSpPr/>
          <p:nvPr/>
        </p:nvSpPr>
        <p:spPr>
          <a:xfrm>
            <a:off x="7623810" y="5798106"/>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Risiko pengendalian sedang/rendah</a:t>
            </a:r>
            <a:endParaRPr lang="en-US" sz="1900" dirty="0"/>
          </a:p>
        </p:txBody>
      </p:sp>
      <p:sp>
        <p:nvSpPr>
          <p:cNvPr id="12" name="Text 10"/>
          <p:cNvSpPr/>
          <p:nvPr/>
        </p:nvSpPr>
        <p:spPr>
          <a:xfrm>
            <a:off x="7623810" y="627947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Pengujian pengendalian</a:t>
            </a:r>
            <a:endParaRPr lang="en-US" sz="1900" dirty="0"/>
          </a:p>
        </p:txBody>
      </p:sp>
      <p:sp>
        <p:nvSpPr>
          <p:cNvPr id="13" name="Text 11"/>
          <p:cNvSpPr/>
          <p:nvPr/>
        </p:nvSpPr>
        <p:spPr>
          <a:xfrm>
            <a:off x="7623810" y="676084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Pengujian substantif terbatas</a:t>
            </a:r>
            <a:endParaRPr lang="en-US" sz="1900" dirty="0"/>
          </a:p>
        </p:txBody>
      </p:sp>
      <p:sp>
        <p:nvSpPr>
          <p:cNvPr id="14" name="Rectangle 13">
            <a:extLst>
              <a:ext uri="{FF2B5EF4-FFF2-40B4-BE49-F238E27FC236}">
                <a16:creationId xmlns:a16="http://schemas.microsoft.com/office/drawing/2014/main" id="{61A6ECE6-CDB8-4983-8B7D-5C74A6F9D9CA}"/>
              </a:ext>
            </a:extLst>
          </p:cNvPr>
          <p:cNvSpPr/>
          <p:nvPr/>
        </p:nvSpPr>
        <p:spPr>
          <a:xfrm>
            <a:off x="12710160" y="7741920"/>
            <a:ext cx="1828800" cy="396240"/>
          </a:xfrm>
          <a:prstGeom prst="rect">
            <a:avLst/>
          </a:prstGeom>
          <a:solidFill>
            <a:srgbClr val="FF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68693" y="1005840"/>
            <a:ext cx="12692896" cy="1381839"/>
          </a:xfrm>
          <a:prstGeom prst="rect">
            <a:avLst/>
          </a:prstGeom>
          <a:noFill/>
          <a:ln/>
        </p:spPr>
        <p:txBody>
          <a:bodyPr wrap="square" lIns="0" tIns="0" rIns="0" bIns="0" rtlCol="0" anchor="t"/>
          <a:lstStyle/>
          <a:p>
            <a:pPr marL="0" indent="0">
              <a:lnSpc>
                <a:spcPts val="5400"/>
              </a:lnSpc>
              <a:buNone/>
            </a:pPr>
            <a:r>
              <a:rPr lang="en-US" sz="4350" dirty="0">
                <a:solidFill>
                  <a:srgbClr val="1F1E1E"/>
                </a:solidFill>
                <a:latin typeface="Red Hat Text" pitchFamily="34" charset="0"/>
                <a:ea typeface="Red Hat Text" pitchFamily="34" charset="-122"/>
                <a:cs typeface="Red Hat Text" pitchFamily="34" charset="-120"/>
              </a:rPr>
              <a:t>Strategi Audit Tambahan dan Hubungan dengan Siklus Transaksi</a:t>
            </a:r>
            <a:endParaRPr lang="en-US" sz="4350" dirty="0"/>
          </a:p>
        </p:txBody>
      </p:sp>
      <p:sp>
        <p:nvSpPr>
          <p:cNvPr id="3" name="Text 1"/>
          <p:cNvSpPr/>
          <p:nvPr/>
        </p:nvSpPr>
        <p:spPr>
          <a:xfrm>
            <a:off x="968693" y="2857500"/>
            <a:ext cx="12692896" cy="1878806"/>
          </a:xfrm>
          <a:prstGeom prst="rect">
            <a:avLst/>
          </a:prstGeom>
          <a:noFill/>
          <a:ln/>
        </p:spPr>
        <p:txBody>
          <a:bodyPr wrap="square" lIns="0" tIns="0" rIns="0" bIns="0" rtlCol="0" anchor="t"/>
          <a:lstStyle/>
          <a:p>
            <a:pPr marL="0" indent="0">
              <a:lnSpc>
                <a:spcPts val="2950"/>
              </a:lnSpc>
              <a:buNone/>
            </a:pPr>
            <a:r>
              <a:rPr lang="en-US" sz="1800" dirty="0">
                <a:solidFill>
                  <a:srgbClr val="3B3535"/>
                </a:solidFill>
                <a:latin typeface="Roboto Light" pitchFamily="34" charset="0"/>
                <a:ea typeface="Roboto Light" pitchFamily="34" charset="-122"/>
                <a:cs typeface="Roboto Light" pitchFamily="34" charset="-120"/>
              </a:rPr>
              <a:t>Selain strategi audit utama, terdapat strategi tambahan seperti pendekatan substantif utama yang menekankan prosedur analitis dan penekanan pada risiko bawaan dan prosedur analitis. Strategi audit seringkali diterapkan pada sekelompok asersi yang dipengaruhi oleh golongan transaksi dalam suatu siklus transaksi. Hal ini karena banyak pengendalian intern berfokus pada pemrosesan satu jenis transaksi dalam satu siklus. Pemilihan strategi audit yang tepat membantu auditor dalam merancang dan melaksanakan audit yang efektif dan efisien.</a:t>
            </a:r>
            <a:endParaRPr lang="en-US" sz="1800" dirty="0"/>
          </a:p>
        </p:txBody>
      </p:sp>
      <p:sp>
        <p:nvSpPr>
          <p:cNvPr id="4" name="Shape 2"/>
          <p:cNvSpPr/>
          <p:nvPr/>
        </p:nvSpPr>
        <p:spPr>
          <a:xfrm>
            <a:off x="968693" y="5264706"/>
            <a:ext cx="528518" cy="528518"/>
          </a:xfrm>
          <a:prstGeom prst="roundRect">
            <a:avLst>
              <a:gd name="adj" fmla="val 6667"/>
            </a:avLst>
          </a:prstGeom>
          <a:solidFill>
            <a:srgbClr val="F3E8E8"/>
          </a:solidFill>
          <a:ln/>
        </p:spPr>
      </p:sp>
      <p:sp>
        <p:nvSpPr>
          <p:cNvPr id="5" name="Text 3"/>
          <p:cNvSpPr/>
          <p:nvPr/>
        </p:nvSpPr>
        <p:spPr>
          <a:xfrm>
            <a:off x="1182053" y="5363051"/>
            <a:ext cx="101798" cy="331708"/>
          </a:xfrm>
          <a:prstGeom prst="rect">
            <a:avLst/>
          </a:prstGeom>
          <a:noFill/>
          <a:ln/>
        </p:spPr>
        <p:txBody>
          <a:bodyPr wrap="none" lIns="0" tIns="0" rIns="0" bIns="0" rtlCol="0" anchor="t"/>
          <a:lstStyle/>
          <a:p>
            <a:pPr marL="0" indent="0" algn="ctr">
              <a:lnSpc>
                <a:spcPts val="2600"/>
              </a:lnSpc>
              <a:buNone/>
            </a:pPr>
            <a:r>
              <a:rPr lang="en-US" sz="2600" dirty="0">
                <a:solidFill>
                  <a:srgbClr val="3B3535"/>
                </a:solidFill>
                <a:latin typeface="Red Hat Text" pitchFamily="34" charset="0"/>
                <a:ea typeface="Red Hat Text" pitchFamily="34" charset="-122"/>
                <a:cs typeface="Red Hat Text" pitchFamily="34" charset="-120"/>
              </a:rPr>
              <a:t>1</a:t>
            </a:r>
            <a:endParaRPr lang="en-US" sz="2600" dirty="0"/>
          </a:p>
        </p:txBody>
      </p:sp>
      <p:sp>
        <p:nvSpPr>
          <p:cNvPr id="6" name="Text 4"/>
          <p:cNvSpPr/>
          <p:nvPr/>
        </p:nvSpPr>
        <p:spPr>
          <a:xfrm>
            <a:off x="1732121" y="5264706"/>
            <a:ext cx="3310890" cy="690801"/>
          </a:xfrm>
          <a:prstGeom prst="rect">
            <a:avLst/>
          </a:prstGeom>
          <a:noFill/>
          <a:ln/>
        </p:spPr>
        <p:txBody>
          <a:bodyPr wrap="square" lIns="0" tIns="0" rIns="0" bIns="0" rtlCol="0" anchor="t"/>
          <a:lstStyle/>
          <a:p>
            <a:pPr marL="0" indent="0">
              <a:lnSpc>
                <a:spcPts val="2700"/>
              </a:lnSpc>
              <a:buNone/>
            </a:pPr>
            <a:r>
              <a:rPr lang="en-US" sz="2150" dirty="0">
                <a:solidFill>
                  <a:srgbClr val="3B3535"/>
                </a:solidFill>
                <a:latin typeface="Red Hat Text" pitchFamily="34" charset="0"/>
                <a:ea typeface="Red Hat Text" pitchFamily="34" charset="-122"/>
                <a:cs typeface="Red Hat Text" pitchFamily="34" charset="-120"/>
              </a:rPr>
              <a:t>Pendekatan Substantif dengan Prosedur Analitis</a:t>
            </a:r>
            <a:endParaRPr lang="en-US" sz="2150" dirty="0"/>
          </a:p>
        </p:txBody>
      </p:sp>
      <p:sp>
        <p:nvSpPr>
          <p:cNvPr id="7" name="Text 5"/>
          <p:cNvSpPr/>
          <p:nvPr/>
        </p:nvSpPr>
        <p:spPr>
          <a:xfrm>
            <a:off x="1732121" y="6096357"/>
            <a:ext cx="3310890" cy="1127284"/>
          </a:xfrm>
          <a:prstGeom prst="rect">
            <a:avLst/>
          </a:prstGeom>
          <a:noFill/>
          <a:ln/>
        </p:spPr>
        <p:txBody>
          <a:bodyPr wrap="square" lIns="0" tIns="0" rIns="0" bIns="0" rtlCol="0" anchor="t"/>
          <a:lstStyle/>
          <a:p>
            <a:pPr marL="0" indent="0">
              <a:lnSpc>
                <a:spcPts val="2950"/>
              </a:lnSpc>
              <a:buNone/>
            </a:pPr>
            <a:r>
              <a:rPr lang="en-US" sz="1800" dirty="0">
                <a:solidFill>
                  <a:srgbClr val="3B3535"/>
                </a:solidFill>
                <a:latin typeface="Roboto Light" pitchFamily="34" charset="0"/>
                <a:ea typeface="Roboto Light" pitchFamily="34" charset="-122"/>
                <a:cs typeface="Roboto Light" pitchFamily="34" charset="-120"/>
              </a:rPr>
              <a:t>Menekankan penggunaan prosedur analitis untuk memperoleh bukti audit</a:t>
            </a:r>
            <a:endParaRPr lang="en-US" sz="1800" dirty="0"/>
          </a:p>
        </p:txBody>
      </p:sp>
      <p:sp>
        <p:nvSpPr>
          <p:cNvPr id="8" name="Shape 6"/>
          <p:cNvSpPr/>
          <p:nvPr/>
        </p:nvSpPr>
        <p:spPr>
          <a:xfrm>
            <a:off x="5277922" y="5264706"/>
            <a:ext cx="528518" cy="528518"/>
          </a:xfrm>
          <a:prstGeom prst="roundRect">
            <a:avLst>
              <a:gd name="adj" fmla="val 6667"/>
            </a:avLst>
          </a:prstGeom>
          <a:solidFill>
            <a:srgbClr val="F3E8E8"/>
          </a:solidFill>
          <a:ln/>
        </p:spPr>
      </p:sp>
      <p:sp>
        <p:nvSpPr>
          <p:cNvPr id="9" name="Text 7"/>
          <p:cNvSpPr/>
          <p:nvPr/>
        </p:nvSpPr>
        <p:spPr>
          <a:xfrm>
            <a:off x="5451277" y="5363051"/>
            <a:ext cx="181808" cy="331708"/>
          </a:xfrm>
          <a:prstGeom prst="rect">
            <a:avLst/>
          </a:prstGeom>
          <a:noFill/>
          <a:ln/>
        </p:spPr>
        <p:txBody>
          <a:bodyPr wrap="none" lIns="0" tIns="0" rIns="0" bIns="0" rtlCol="0" anchor="t"/>
          <a:lstStyle/>
          <a:p>
            <a:pPr marL="0" indent="0" algn="ctr">
              <a:lnSpc>
                <a:spcPts val="2600"/>
              </a:lnSpc>
              <a:buNone/>
            </a:pPr>
            <a:r>
              <a:rPr lang="en-US" sz="2600" dirty="0">
                <a:solidFill>
                  <a:srgbClr val="3B3535"/>
                </a:solidFill>
                <a:latin typeface="Red Hat Text" pitchFamily="34" charset="0"/>
                <a:ea typeface="Red Hat Text" pitchFamily="34" charset="-122"/>
                <a:cs typeface="Red Hat Text" pitchFamily="34" charset="-120"/>
              </a:rPr>
              <a:t>2</a:t>
            </a:r>
            <a:endParaRPr lang="en-US" sz="2600" dirty="0"/>
          </a:p>
        </p:txBody>
      </p:sp>
      <p:sp>
        <p:nvSpPr>
          <p:cNvPr id="10" name="Text 8"/>
          <p:cNvSpPr/>
          <p:nvPr/>
        </p:nvSpPr>
        <p:spPr>
          <a:xfrm>
            <a:off x="6041350" y="5264706"/>
            <a:ext cx="3310890" cy="690801"/>
          </a:xfrm>
          <a:prstGeom prst="rect">
            <a:avLst/>
          </a:prstGeom>
          <a:noFill/>
          <a:ln/>
        </p:spPr>
        <p:txBody>
          <a:bodyPr wrap="square" lIns="0" tIns="0" rIns="0" bIns="0" rtlCol="0" anchor="t"/>
          <a:lstStyle/>
          <a:p>
            <a:pPr marL="0" indent="0">
              <a:lnSpc>
                <a:spcPts val="2700"/>
              </a:lnSpc>
              <a:buNone/>
            </a:pPr>
            <a:r>
              <a:rPr lang="en-US" sz="2150" dirty="0">
                <a:solidFill>
                  <a:srgbClr val="3B3535"/>
                </a:solidFill>
                <a:latin typeface="Red Hat Text" pitchFamily="34" charset="0"/>
                <a:ea typeface="Red Hat Text" pitchFamily="34" charset="-122"/>
                <a:cs typeface="Red Hat Text" pitchFamily="34" charset="-120"/>
              </a:rPr>
              <a:t>Penekanan Risiko Bawaan dan Prosedur Analitis</a:t>
            </a:r>
            <a:endParaRPr lang="en-US" sz="2150" dirty="0"/>
          </a:p>
        </p:txBody>
      </p:sp>
      <p:sp>
        <p:nvSpPr>
          <p:cNvPr id="11" name="Text 9"/>
          <p:cNvSpPr/>
          <p:nvPr/>
        </p:nvSpPr>
        <p:spPr>
          <a:xfrm>
            <a:off x="6041350" y="6096357"/>
            <a:ext cx="3310890" cy="1127284"/>
          </a:xfrm>
          <a:prstGeom prst="rect">
            <a:avLst/>
          </a:prstGeom>
          <a:noFill/>
          <a:ln/>
        </p:spPr>
        <p:txBody>
          <a:bodyPr wrap="square" lIns="0" tIns="0" rIns="0" bIns="0" rtlCol="0" anchor="t"/>
          <a:lstStyle/>
          <a:p>
            <a:pPr marL="0" indent="0">
              <a:lnSpc>
                <a:spcPts val="2950"/>
              </a:lnSpc>
              <a:buNone/>
            </a:pPr>
            <a:r>
              <a:rPr lang="en-US" sz="1800" dirty="0">
                <a:solidFill>
                  <a:srgbClr val="3B3535"/>
                </a:solidFill>
                <a:latin typeface="Roboto Light" pitchFamily="34" charset="0"/>
                <a:ea typeface="Roboto Light" pitchFamily="34" charset="-122"/>
                <a:cs typeface="Roboto Light" pitchFamily="34" charset="-120"/>
              </a:rPr>
              <a:t>Fokus pada penilaian risiko bawaan dan penggunaan prosedur analitis yang ekstensif</a:t>
            </a:r>
            <a:endParaRPr lang="en-US" sz="1800" dirty="0"/>
          </a:p>
        </p:txBody>
      </p:sp>
      <p:sp>
        <p:nvSpPr>
          <p:cNvPr id="12" name="Shape 10"/>
          <p:cNvSpPr/>
          <p:nvPr/>
        </p:nvSpPr>
        <p:spPr>
          <a:xfrm>
            <a:off x="9587151" y="5264706"/>
            <a:ext cx="528518" cy="528518"/>
          </a:xfrm>
          <a:prstGeom prst="roundRect">
            <a:avLst>
              <a:gd name="adj" fmla="val 6667"/>
            </a:avLst>
          </a:prstGeom>
          <a:solidFill>
            <a:srgbClr val="F3E8E8"/>
          </a:solidFill>
          <a:ln/>
        </p:spPr>
      </p:sp>
      <p:sp>
        <p:nvSpPr>
          <p:cNvPr id="13" name="Text 11"/>
          <p:cNvSpPr/>
          <p:nvPr/>
        </p:nvSpPr>
        <p:spPr>
          <a:xfrm>
            <a:off x="9754195" y="5363051"/>
            <a:ext cx="194429" cy="331708"/>
          </a:xfrm>
          <a:prstGeom prst="rect">
            <a:avLst/>
          </a:prstGeom>
          <a:noFill/>
          <a:ln/>
        </p:spPr>
        <p:txBody>
          <a:bodyPr wrap="none" lIns="0" tIns="0" rIns="0" bIns="0" rtlCol="0" anchor="t"/>
          <a:lstStyle/>
          <a:p>
            <a:pPr marL="0" indent="0" algn="ctr">
              <a:lnSpc>
                <a:spcPts val="2600"/>
              </a:lnSpc>
              <a:buNone/>
            </a:pPr>
            <a:r>
              <a:rPr lang="en-US" sz="2600" dirty="0">
                <a:solidFill>
                  <a:srgbClr val="3B3535"/>
                </a:solidFill>
                <a:latin typeface="Red Hat Text" pitchFamily="34" charset="0"/>
                <a:ea typeface="Red Hat Text" pitchFamily="34" charset="-122"/>
                <a:cs typeface="Red Hat Text" pitchFamily="34" charset="-120"/>
              </a:rPr>
              <a:t>3</a:t>
            </a:r>
            <a:endParaRPr lang="en-US" sz="2600" dirty="0"/>
          </a:p>
        </p:txBody>
      </p:sp>
      <p:sp>
        <p:nvSpPr>
          <p:cNvPr id="14" name="Text 12"/>
          <p:cNvSpPr/>
          <p:nvPr/>
        </p:nvSpPr>
        <p:spPr>
          <a:xfrm>
            <a:off x="10350579" y="5264706"/>
            <a:ext cx="3310890" cy="690801"/>
          </a:xfrm>
          <a:prstGeom prst="rect">
            <a:avLst/>
          </a:prstGeom>
          <a:noFill/>
          <a:ln/>
        </p:spPr>
        <p:txBody>
          <a:bodyPr wrap="square" lIns="0" tIns="0" rIns="0" bIns="0" rtlCol="0" anchor="t"/>
          <a:lstStyle/>
          <a:p>
            <a:pPr marL="0" indent="0">
              <a:lnSpc>
                <a:spcPts val="2700"/>
              </a:lnSpc>
              <a:buNone/>
            </a:pPr>
            <a:r>
              <a:rPr lang="en-US" sz="2150" dirty="0">
                <a:solidFill>
                  <a:srgbClr val="3B3535"/>
                </a:solidFill>
                <a:latin typeface="Red Hat Text" pitchFamily="34" charset="0"/>
                <a:ea typeface="Red Hat Text" pitchFamily="34" charset="-122"/>
                <a:cs typeface="Red Hat Text" pitchFamily="34" charset="-120"/>
              </a:rPr>
              <a:t>Strategi Berdasarkan Siklus Transaksi</a:t>
            </a:r>
            <a:endParaRPr lang="en-US" sz="2150" dirty="0"/>
          </a:p>
        </p:txBody>
      </p:sp>
      <p:sp>
        <p:nvSpPr>
          <p:cNvPr id="15" name="Text 13"/>
          <p:cNvSpPr/>
          <p:nvPr/>
        </p:nvSpPr>
        <p:spPr>
          <a:xfrm>
            <a:off x="10350579" y="6096357"/>
            <a:ext cx="3310890" cy="1127284"/>
          </a:xfrm>
          <a:prstGeom prst="rect">
            <a:avLst/>
          </a:prstGeom>
          <a:noFill/>
          <a:ln/>
        </p:spPr>
        <p:txBody>
          <a:bodyPr wrap="square" lIns="0" tIns="0" rIns="0" bIns="0" rtlCol="0" anchor="t"/>
          <a:lstStyle/>
          <a:p>
            <a:pPr marL="0" indent="0">
              <a:lnSpc>
                <a:spcPts val="2950"/>
              </a:lnSpc>
              <a:buNone/>
            </a:pPr>
            <a:r>
              <a:rPr lang="en-US" sz="1800" dirty="0">
                <a:solidFill>
                  <a:srgbClr val="3B3535"/>
                </a:solidFill>
                <a:latin typeface="Roboto Light" pitchFamily="34" charset="0"/>
                <a:ea typeface="Roboto Light" pitchFamily="34" charset="-122"/>
                <a:cs typeface="Roboto Light" pitchFamily="34" charset="-120"/>
              </a:rPr>
              <a:t>Menerapkan strategi audit yang sesuai dengan karakteristik siklus transaksi tertentu</a:t>
            </a:r>
            <a:endParaRPr lang="en-US" sz="1800" dirty="0"/>
          </a:p>
        </p:txBody>
      </p:sp>
      <p:sp>
        <p:nvSpPr>
          <p:cNvPr id="16" name="Rectangle 15">
            <a:extLst>
              <a:ext uri="{FF2B5EF4-FFF2-40B4-BE49-F238E27FC236}">
                <a16:creationId xmlns:a16="http://schemas.microsoft.com/office/drawing/2014/main" id="{49C2F99E-500D-4840-BE83-3D2B0F29444A}"/>
              </a:ext>
            </a:extLst>
          </p:cNvPr>
          <p:cNvSpPr/>
          <p:nvPr/>
        </p:nvSpPr>
        <p:spPr>
          <a:xfrm>
            <a:off x="12710160" y="7741920"/>
            <a:ext cx="1828800" cy="396240"/>
          </a:xfrm>
          <a:prstGeom prst="rect">
            <a:avLst/>
          </a:prstGeom>
          <a:solidFill>
            <a:srgbClr val="FF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3086100"/>
          </a:xfrm>
          <a:prstGeom prst="rect">
            <a:avLst/>
          </a:prstGeom>
        </p:spPr>
      </p:pic>
      <p:sp>
        <p:nvSpPr>
          <p:cNvPr id="3" name="Text 0"/>
          <p:cNvSpPr/>
          <p:nvPr/>
        </p:nvSpPr>
        <p:spPr>
          <a:xfrm>
            <a:off x="864037" y="3911084"/>
            <a:ext cx="12902327" cy="1543050"/>
          </a:xfrm>
          <a:prstGeom prst="rect">
            <a:avLst/>
          </a:prstGeom>
          <a:noFill/>
          <a:ln/>
        </p:spPr>
        <p:txBody>
          <a:bodyPr wrap="square" lIns="0" tIns="0" rIns="0" bIns="0" rtlCol="0" anchor="t"/>
          <a:lstStyle/>
          <a:p>
            <a:pPr marL="0" indent="0">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Hubungan Materialitas, Risiko, dan Bukti Audit</a:t>
            </a:r>
            <a:endParaRPr lang="en-US" sz="4850" dirty="0"/>
          </a:p>
        </p:txBody>
      </p:sp>
      <p:sp>
        <p:nvSpPr>
          <p:cNvPr id="4" name="Text 1"/>
          <p:cNvSpPr/>
          <p:nvPr/>
        </p:nvSpPr>
        <p:spPr>
          <a:xfrm>
            <a:off x="864037" y="5824418"/>
            <a:ext cx="12902327" cy="1580198"/>
          </a:xfrm>
          <a:prstGeom prst="rect">
            <a:avLst/>
          </a:prstGeom>
          <a:noFill/>
          <a:ln/>
        </p:spPr>
        <p:txBody>
          <a:bodyPr wrap="square" lIns="0" tIns="0" rIns="0" bIns="0" rtlCol="0" anchor="t"/>
          <a:lstStyle/>
          <a:p>
            <a:pPr marL="0" indent="0">
              <a:lnSpc>
                <a:spcPts val="3100"/>
              </a:lnSpc>
              <a:buNone/>
            </a:pPr>
            <a:r>
              <a:rPr lang="en-US" sz="1900" dirty="0">
                <a:solidFill>
                  <a:srgbClr val="2A2742"/>
                </a:solidFill>
                <a:latin typeface="Arimo" pitchFamily="34" charset="0"/>
                <a:ea typeface="Arimo" pitchFamily="34" charset="-122"/>
                <a:cs typeface="Arimo" pitchFamily="34" charset="-120"/>
              </a:rPr>
              <a:t>Materialitas dan risiko audit memiliki hubungan yang erat dalam proses audit. Materialitas mengukur besaran, sedangkan risiko mengukur ketidakpastian. Bersama-sama, keduanya menentukan jumlah dan jenis bukti audit yang diperlukan. Materialitas kinerja dan faktor-faktor risiko audit secara bersama-sama menentukan bukti audit yang direncanakan, meskipun materialitas kinerja bukan bagian dari model risiko audit itu sendiri.</a:t>
            </a:r>
            <a:endParaRPr lang="en-US" sz="1900" dirty="0"/>
          </a:p>
        </p:txBody>
      </p:sp>
      <p:sp>
        <p:nvSpPr>
          <p:cNvPr id="5" name="Rectangle 4">
            <a:extLst>
              <a:ext uri="{FF2B5EF4-FFF2-40B4-BE49-F238E27FC236}">
                <a16:creationId xmlns:a16="http://schemas.microsoft.com/office/drawing/2014/main" id="{28F81FCD-6AE1-498D-9D05-8AE91BC2F360}"/>
              </a:ext>
            </a:extLst>
          </p:cNvPr>
          <p:cNvSpPr/>
          <p:nvPr/>
        </p:nvSpPr>
        <p:spPr>
          <a:xfrm>
            <a:off x="12710160" y="7741920"/>
            <a:ext cx="1828800" cy="396240"/>
          </a:xfrm>
          <a:prstGeom prst="rect">
            <a:avLst/>
          </a:prstGeom>
          <a:solidFill>
            <a:srgbClr val="FF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577935"/>
            <a:ext cx="7415927" cy="1543050"/>
          </a:xfrm>
          <a:prstGeom prst="rect">
            <a:avLst/>
          </a:prstGeom>
          <a:noFill/>
          <a:ln/>
        </p:spPr>
        <p:txBody>
          <a:bodyPr wrap="square" lIns="0" tIns="0" rIns="0" bIns="0" rtlCol="0" anchor="t"/>
          <a:lstStyle/>
          <a:p>
            <a:pPr marL="0" indent="0">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Penerapan Strategi Audit pada Siklus Transaksi</a:t>
            </a:r>
            <a:endParaRPr lang="en-US" sz="4850" dirty="0"/>
          </a:p>
        </p:txBody>
      </p:sp>
      <p:sp>
        <p:nvSpPr>
          <p:cNvPr id="4" name="Text 1"/>
          <p:cNvSpPr/>
          <p:nvPr/>
        </p:nvSpPr>
        <p:spPr>
          <a:xfrm>
            <a:off x="6350437" y="3491270"/>
            <a:ext cx="7415927" cy="3160395"/>
          </a:xfrm>
          <a:prstGeom prst="rect">
            <a:avLst/>
          </a:prstGeom>
          <a:noFill/>
          <a:ln/>
        </p:spPr>
        <p:txBody>
          <a:bodyPr wrap="square" lIns="0" tIns="0" rIns="0" bIns="0" rtlCol="0" anchor="t"/>
          <a:lstStyle/>
          <a:p>
            <a:pPr marL="0" indent="0">
              <a:lnSpc>
                <a:spcPts val="3100"/>
              </a:lnSpc>
              <a:buNone/>
            </a:pPr>
            <a:r>
              <a:rPr lang="en-US" sz="1900" dirty="0">
                <a:solidFill>
                  <a:srgbClr val="2A2742"/>
                </a:solidFill>
                <a:latin typeface="Arimo" pitchFamily="34" charset="0"/>
                <a:ea typeface="Arimo" pitchFamily="34" charset="-122"/>
                <a:cs typeface="Arimo" pitchFamily="34" charset="-120"/>
              </a:rPr>
              <a:t>Strategi audit seringkali diterapkan pada sekelompok asersi yang dipengaruhi oleh golongan transaksi dalam suatu siklus transaksi. Hal ini didasarkan pada logika bahwa banyak pengendalian intern berfokus pada pemrosesan satu jenis transaksi dalam satu siklus. Meskipun kantor akuntan mungkin menggunakan nama yang berbeda untuk golongan transaksi, pendekatan ini memungkinkan auditor untuk menerapkan strategi yang konsisten dalam menilai risiko dan merancang prosedur audit yang efektif.</a:t>
            </a:r>
            <a:endParaRPr lang="en-US" sz="1900" dirty="0"/>
          </a:p>
        </p:txBody>
      </p:sp>
      <p:sp>
        <p:nvSpPr>
          <p:cNvPr id="5" name="Rectangle 4">
            <a:extLst>
              <a:ext uri="{FF2B5EF4-FFF2-40B4-BE49-F238E27FC236}">
                <a16:creationId xmlns:a16="http://schemas.microsoft.com/office/drawing/2014/main" id="{A75BA8DC-365F-4D86-A94B-CF0075E25E9D}"/>
              </a:ext>
            </a:extLst>
          </p:cNvPr>
          <p:cNvSpPr/>
          <p:nvPr/>
        </p:nvSpPr>
        <p:spPr>
          <a:xfrm>
            <a:off x="12710160" y="7741920"/>
            <a:ext cx="1828800" cy="396240"/>
          </a:xfrm>
          <a:prstGeom prst="rect">
            <a:avLst/>
          </a:prstGeom>
          <a:solidFill>
            <a:srgbClr val="FF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ull view">
            <a:extLst>
              <a:ext uri="{FF2B5EF4-FFF2-40B4-BE49-F238E27FC236}">
                <a16:creationId xmlns:a16="http://schemas.microsoft.com/office/drawing/2014/main" id="{3193461E-3752-40B3-81EA-AD51AA73B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88" y="1314450"/>
            <a:ext cx="10715625"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350437" y="992624"/>
            <a:ext cx="7415927" cy="2004060"/>
          </a:xfrm>
          <a:prstGeom prst="rect">
            <a:avLst/>
          </a:prstGeom>
          <a:noFill/>
          <a:ln/>
        </p:spPr>
        <p:txBody>
          <a:bodyPr wrap="square" lIns="0" tIns="0" rIns="0" bIns="0" rtlCol="0" anchor="t"/>
          <a:lstStyle/>
          <a:p>
            <a:pPr marL="0" indent="0">
              <a:lnSpc>
                <a:spcPts val="7850"/>
              </a:lnSpc>
              <a:buNone/>
            </a:pPr>
            <a:r>
              <a:rPr lang="en-US" sz="6300" dirty="0">
                <a:solidFill>
                  <a:srgbClr val="1F1E1E"/>
                </a:solidFill>
                <a:latin typeface="Red Hat Text" pitchFamily="34" charset="0"/>
                <a:ea typeface="Red Hat Text" pitchFamily="34" charset="-122"/>
                <a:cs typeface="Red Hat Text" pitchFamily="34" charset="-120"/>
              </a:rPr>
              <a:t>Materialitas dan Risiko Audit</a:t>
            </a:r>
            <a:endParaRPr lang="en-US" sz="6300" dirty="0"/>
          </a:p>
        </p:txBody>
      </p:sp>
      <p:sp>
        <p:nvSpPr>
          <p:cNvPr id="4" name="Text 1"/>
          <p:cNvSpPr/>
          <p:nvPr/>
        </p:nvSpPr>
        <p:spPr>
          <a:xfrm>
            <a:off x="6350437" y="3366968"/>
            <a:ext cx="7415927" cy="3160395"/>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Materialitas dan risiko audit merupakan konsep penting dalam proses audit laporan keuangan. Materialitas mengacu pada besarnya salah saji yang dapat mempengaruhi keputusan pengguna laporan keuangan, sementara risiko audit berkaitan dengan kemungkinan auditor memberikan opini yang tidak tepat. Pemahaman dan penerapan yang tepat atas kedua konsep ini sangat penting bagi auditor dalam merencanakan dan melaksanakan audit yang efektif dan efisien.</a:t>
            </a:r>
            <a:endParaRPr lang="en-US" sz="1900" dirty="0"/>
          </a:p>
        </p:txBody>
      </p:sp>
      <p:sp>
        <p:nvSpPr>
          <p:cNvPr id="5" name="Shape 2"/>
          <p:cNvSpPr/>
          <p:nvPr/>
        </p:nvSpPr>
        <p:spPr>
          <a:xfrm>
            <a:off x="6350437" y="6823472"/>
            <a:ext cx="394930" cy="394930"/>
          </a:xfrm>
          <a:prstGeom prst="roundRect">
            <a:avLst>
              <a:gd name="adj" fmla="val 23151155"/>
            </a:avLst>
          </a:prstGeom>
          <a:noFill/>
          <a:ln w="7620">
            <a:solidFill>
              <a:srgbClr val="FFFFFF"/>
            </a:solidFill>
            <a:prstDash val="solid"/>
          </a:ln>
        </p:spPr>
      </p:sp>
      <p:pic>
        <p:nvPicPr>
          <p:cNvPr id="8" name="Image 0" descr="preencoded.png">
            <a:extLst>
              <a:ext uri="{FF2B5EF4-FFF2-40B4-BE49-F238E27FC236}">
                <a16:creationId xmlns:a16="http://schemas.microsoft.com/office/drawing/2014/main" id="{7AFF68F5-5645-4FCF-AC2F-BCF5DB2EEDEF}"/>
              </a:ext>
            </a:extLst>
          </p:cNvPr>
          <p:cNvPicPr>
            <a:picLocks noChangeAspect="1"/>
          </p:cNvPicPr>
          <p:nvPr/>
        </p:nvPicPr>
        <p:blipFill>
          <a:blip r:embed="rId3"/>
          <a:stretch>
            <a:fillRect/>
          </a:stretch>
        </p:blipFill>
        <p:spPr>
          <a:xfrm>
            <a:off x="0" y="0"/>
            <a:ext cx="5486400" cy="8229600"/>
          </a:xfrm>
          <a:prstGeom prst="rect">
            <a:avLst/>
          </a:prstGeom>
        </p:spPr>
      </p:pic>
      <p:sp>
        <p:nvSpPr>
          <p:cNvPr id="9" name="Rectangle 8">
            <a:extLst>
              <a:ext uri="{FF2B5EF4-FFF2-40B4-BE49-F238E27FC236}">
                <a16:creationId xmlns:a16="http://schemas.microsoft.com/office/drawing/2014/main" id="{7E137976-E5FB-4B08-9A0E-05B8B8424379}"/>
              </a:ext>
            </a:extLst>
          </p:cNvPr>
          <p:cNvSpPr/>
          <p:nvPr/>
        </p:nvSpPr>
        <p:spPr>
          <a:xfrm>
            <a:off x="12710160" y="7741920"/>
            <a:ext cx="1828800" cy="396240"/>
          </a:xfrm>
          <a:prstGeom prst="rect">
            <a:avLst/>
          </a:prstGeom>
          <a:solidFill>
            <a:srgbClr val="FF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7462" y="509826"/>
            <a:ext cx="4353282" cy="544116"/>
          </a:xfrm>
          <a:prstGeom prst="rect">
            <a:avLst/>
          </a:prstGeom>
          <a:noFill/>
          <a:ln/>
        </p:spPr>
        <p:txBody>
          <a:bodyPr wrap="none" lIns="0" tIns="0" rIns="0" bIns="0" rtlCol="0" anchor="t"/>
          <a:lstStyle/>
          <a:p>
            <a:pPr marL="0" indent="0">
              <a:lnSpc>
                <a:spcPts val="4250"/>
              </a:lnSpc>
              <a:buNone/>
            </a:pPr>
            <a:r>
              <a:rPr lang="en-US" sz="3400" dirty="0">
                <a:solidFill>
                  <a:srgbClr val="1F1E1E"/>
                </a:solidFill>
                <a:latin typeface="Red Hat Text" pitchFamily="34" charset="0"/>
                <a:ea typeface="Red Hat Text" pitchFamily="34" charset="-122"/>
                <a:cs typeface="Red Hat Text" pitchFamily="34" charset="-120"/>
              </a:rPr>
              <a:t>Konsep Materialitas</a:t>
            </a:r>
            <a:endParaRPr lang="en-US" sz="3400" dirty="0"/>
          </a:p>
        </p:txBody>
      </p:sp>
      <p:sp>
        <p:nvSpPr>
          <p:cNvPr id="4" name="Text 1"/>
          <p:cNvSpPr/>
          <p:nvPr/>
        </p:nvSpPr>
        <p:spPr>
          <a:xfrm>
            <a:off x="647462" y="1331357"/>
            <a:ext cx="7849076" cy="1775936"/>
          </a:xfrm>
          <a:prstGeom prst="rect">
            <a:avLst/>
          </a:prstGeom>
          <a:noFill/>
          <a:ln/>
        </p:spPr>
        <p:txBody>
          <a:bodyPr wrap="square" lIns="0" tIns="0" rIns="0" bIns="0" rtlCol="0" anchor="t"/>
          <a:lstStyle/>
          <a:p>
            <a:pPr marL="0" indent="0">
              <a:lnSpc>
                <a:spcPts val="2300"/>
              </a:lnSpc>
              <a:buNone/>
            </a:pPr>
            <a:r>
              <a:rPr lang="en-US" sz="1450" dirty="0">
                <a:solidFill>
                  <a:srgbClr val="3B3535"/>
                </a:solidFill>
                <a:latin typeface="Roboto Light" pitchFamily="34" charset="0"/>
                <a:ea typeface="Roboto Light" pitchFamily="34" charset="-122"/>
                <a:cs typeface="Roboto Light" pitchFamily="34" charset="-120"/>
              </a:rPr>
              <a:t>Materialitas didefinisikan sebagai besarnya penghapusan atau salah saji informasi akuntansi yang dapat mempengaruhi pertimbangan pengguna laporan keuangan. SPA 320 mendefinisikan materialitas sebagai jumlah yang ditetapkan auditor untuk mengurangi kemungkinan salah saji yang tidak terdeteksi. Materialitas terdiri dari tiga tingkatan: tidak material, material tetapi tidak memperburuk laporan keuangan secara keseluruhan, dan sangat material sehingga kewajaran laporan keuangan diragukan.</a:t>
            </a:r>
            <a:endParaRPr lang="en-US" sz="1450" dirty="0"/>
          </a:p>
        </p:txBody>
      </p:sp>
      <p:sp>
        <p:nvSpPr>
          <p:cNvPr id="5" name="Shape 2"/>
          <p:cNvSpPr/>
          <p:nvPr/>
        </p:nvSpPr>
        <p:spPr>
          <a:xfrm>
            <a:off x="913448" y="3315414"/>
            <a:ext cx="22860" cy="4404241"/>
          </a:xfrm>
          <a:prstGeom prst="roundRect">
            <a:avLst>
              <a:gd name="adj" fmla="val 121402"/>
            </a:avLst>
          </a:prstGeom>
          <a:solidFill>
            <a:srgbClr val="D9CECE"/>
          </a:solidFill>
          <a:ln/>
        </p:spPr>
      </p:sp>
      <p:sp>
        <p:nvSpPr>
          <p:cNvPr id="6" name="Shape 3"/>
          <p:cNvSpPr/>
          <p:nvPr/>
        </p:nvSpPr>
        <p:spPr>
          <a:xfrm>
            <a:off x="1110139" y="3720227"/>
            <a:ext cx="647462" cy="22860"/>
          </a:xfrm>
          <a:prstGeom prst="roundRect">
            <a:avLst>
              <a:gd name="adj" fmla="val 121402"/>
            </a:avLst>
          </a:prstGeom>
          <a:solidFill>
            <a:srgbClr val="D9CECE"/>
          </a:solidFill>
          <a:ln/>
        </p:spPr>
      </p:sp>
      <p:sp>
        <p:nvSpPr>
          <p:cNvPr id="7" name="Shape 4"/>
          <p:cNvSpPr/>
          <p:nvPr/>
        </p:nvSpPr>
        <p:spPr>
          <a:xfrm>
            <a:off x="716756" y="3523536"/>
            <a:ext cx="416243" cy="416243"/>
          </a:xfrm>
          <a:prstGeom prst="roundRect">
            <a:avLst>
              <a:gd name="adj" fmla="val 6667"/>
            </a:avLst>
          </a:prstGeom>
          <a:solidFill>
            <a:srgbClr val="F3E8E8"/>
          </a:solidFill>
          <a:ln/>
        </p:spPr>
      </p:sp>
      <p:sp>
        <p:nvSpPr>
          <p:cNvPr id="8" name="Text 5"/>
          <p:cNvSpPr/>
          <p:nvPr/>
        </p:nvSpPr>
        <p:spPr>
          <a:xfrm>
            <a:off x="884753" y="3601045"/>
            <a:ext cx="80248" cy="261223"/>
          </a:xfrm>
          <a:prstGeom prst="rect">
            <a:avLst/>
          </a:prstGeom>
          <a:noFill/>
          <a:ln/>
        </p:spPr>
        <p:txBody>
          <a:bodyPr wrap="none" lIns="0" tIns="0" rIns="0" bIns="0" rtlCol="0" anchor="t"/>
          <a:lstStyle/>
          <a:p>
            <a:pPr marL="0" indent="0" algn="ctr">
              <a:lnSpc>
                <a:spcPts val="2050"/>
              </a:lnSpc>
              <a:buNone/>
            </a:pPr>
            <a:r>
              <a:rPr lang="en-US" sz="2050" dirty="0">
                <a:solidFill>
                  <a:srgbClr val="3B3535"/>
                </a:solidFill>
                <a:latin typeface="Red Hat Text" pitchFamily="34" charset="0"/>
                <a:ea typeface="Red Hat Text" pitchFamily="34" charset="-122"/>
                <a:cs typeface="Red Hat Text" pitchFamily="34" charset="-120"/>
              </a:rPr>
              <a:t>1</a:t>
            </a:r>
            <a:endParaRPr lang="en-US" sz="2050" dirty="0"/>
          </a:p>
        </p:txBody>
      </p:sp>
      <p:sp>
        <p:nvSpPr>
          <p:cNvPr id="9" name="Text 6"/>
          <p:cNvSpPr/>
          <p:nvPr/>
        </p:nvSpPr>
        <p:spPr>
          <a:xfrm>
            <a:off x="1942386" y="3500318"/>
            <a:ext cx="2176582" cy="272058"/>
          </a:xfrm>
          <a:prstGeom prst="rect">
            <a:avLst/>
          </a:prstGeom>
          <a:noFill/>
          <a:ln/>
        </p:spPr>
        <p:txBody>
          <a:bodyPr wrap="none" lIns="0" tIns="0" rIns="0" bIns="0" rtlCol="0" anchor="t"/>
          <a:lstStyle/>
          <a:p>
            <a:pPr marL="0" indent="0" algn="l">
              <a:lnSpc>
                <a:spcPts val="2100"/>
              </a:lnSpc>
              <a:buNone/>
            </a:pPr>
            <a:r>
              <a:rPr lang="en-US" sz="1700" dirty="0">
                <a:solidFill>
                  <a:srgbClr val="3B3535"/>
                </a:solidFill>
                <a:latin typeface="Red Hat Text" pitchFamily="34" charset="0"/>
                <a:ea typeface="Red Hat Text" pitchFamily="34" charset="-122"/>
                <a:cs typeface="Red Hat Text" pitchFamily="34" charset="-120"/>
              </a:rPr>
              <a:t>Tidak Material</a:t>
            </a:r>
            <a:endParaRPr lang="en-US" sz="1700" dirty="0"/>
          </a:p>
        </p:txBody>
      </p:sp>
      <p:sp>
        <p:nvSpPr>
          <p:cNvPr id="10" name="Text 7"/>
          <p:cNvSpPr/>
          <p:nvPr/>
        </p:nvSpPr>
        <p:spPr>
          <a:xfrm>
            <a:off x="1942386" y="3883343"/>
            <a:ext cx="6554153" cy="591979"/>
          </a:xfrm>
          <a:prstGeom prst="rect">
            <a:avLst/>
          </a:prstGeom>
          <a:noFill/>
          <a:ln/>
        </p:spPr>
        <p:txBody>
          <a:bodyPr wrap="square" lIns="0" tIns="0" rIns="0" bIns="0" rtlCol="0" anchor="t"/>
          <a:lstStyle/>
          <a:p>
            <a:pPr marL="0" indent="0" algn="l">
              <a:lnSpc>
                <a:spcPts val="2300"/>
              </a:lnSpc>
              <a:buNone/>
            </a:pPr>
            <a:r>
              <a:rPr lang="en-US" sz="1450" dirty="0">
                <a:solidFill>
                  <a:srgbClr val="3B3535"/>
                </a:solidFill>
                <a:latin typeface="Roboto Light" pitchFamily="34" charset="0"/>
                <a:ea typeface="Roboto Light" pitchFamily="34" charset="-122"/>
                <a:cs typeface="Roboto Light" pitchFamily="34" charset="-120"/>
              </a:rPr>
              <a:t>Jumlah salah saji yang tidak mempengaruhi keputusan pengguna laporan keuangan.</a:t>
            </a:r>
            <a:endParaRPr lang="en-US" sz="1450" dirty="0"/>
          </a:p>
        </p:txBody>
      </p:sp>
      <p:sp>
        <p:nvSpPr>
          <p:cNvPr id="11" name="Shape 8"/>
          <p:cNvSpPr/>
          <p:nvPr/>
        </p:nvSpPr>
        <p:spPr>
          <a:xfrm>
            <a:off x="1110139" y="5249942"/>
            <a:ext cx="647462" cy="22860"/>
          </a:xfrm>
          <a:prstGeom prst="roundRect">
            <a:avLst>
              <a:gd name="adj" fmla="val 121402"/>
            </a:avLst>
          </a:prstGeom>
          <a:solidFill>
            <a:srgbClr val="D9CECE"/>
          </a:solidFill>
          <a:ln/>
        </p:spPr>
      </p:sp>
      <p:sp>
        <p:nvSpPr>
          <p:cNvPr id="12" name="Shape 9"/>
          <p:cNvSpPr/>
          <p:nvPr/>
        </p:nvSpPr>
        <p:spPr>
          <a:xfrm>
            <a:off x="716756" y="5053251"/>
            <a:ext cx="416243" cy="416243"/>
          </a:xfrm>
          <a:prstGeom prst="roundRect">
            <a:avLst>
              <a:gd name="adj" fmla="val 6667"/>
            </a:avLst>
          </a:prstGeom>
          <a:solidFill>
            <a:srgbClr val="F3E8E8"/>
          </a:solidFill>
          <a:ln/>
        </p:spPr>
      </p:sp>
      <p:sp>
        <p:nvSpPr>
          <p:cNvPr id="13" name="Text 10"/>
          <p:cNvSpPr/>
          <p:nvPr/>
        </p:nvSpPr>
        <p:spPr>
          <a:xfrm>
            <a:off x="853321" y="5130760"/>
            <a:ext cx="143113" cy="261223"/>
          </a:xfrm>
          <a:prstGeom prst="rect">
            <a:avLst/>
          </a:prstGeom>
          <a:noFill/>
          <a:ln/>
        </p:spPr>
        <p:txBody>
          <a:bodyPr wrap="none" lIns="0" tIns="0" rIns="0" bIns="0" rtlCol="0" anchor="t"/>
          <a:lstStyle/>
          <a:p>
            <a:pPr marL="0" indent="0" algn="ctr">
              <a:lnSpc>
                <a:spcPts val="2050"/>
              </a:lnSpc>
              <a:buNone/>
            </a:pPr>
            <a:r>
              <a:rPr lang="en-US" sz="2050" dirty="0">
                <a:solidFill>
                  <a:srgbClr val="3B3535"/>
                </a:solidFill>
                <a:latin typeface="Red Hat Text" pitchFamily="34" charset="0"/>
                <a:ea typeface="Red Hat Text" pitchFamily="34" charset="-122"/>
                <a:cs typeface="Red Hat Text" pitchFamily="34" charset="-120"/>
              </a:rPr>
              <a:t>2</a:t>
            </a:r>
            <a:endParaRPr lang="en-US" sz="2050" dirty="0"/>
          </a:p>
        </p:txBody>
      </p:sp>
      <p:sp>
        <p:nvSpPr>
          <p:cNvPr id="14" name="Text 11"/>
          <p:cNvSpPr/>
          <p:nvPr/>
        </p:nvSpPr>
        <p:spPr>
          <a:xfrm>
            <a:off x="1942386" y="5030033"/>
            <a:ext cx="2176582" cy="272058"/>
          </a:xfrm>
          <a:prstGeom prst="rect">
            <a:avLst/>
          </a:prstGeom>
          <a:noFill/>
          <a:ln/>
        </p:spPr>
        <p:txBody>
          <a:bodyPr wrap="none" lIns="0" tIns="0" rIns="0" bIns="0" rtlCol="0" anchor="t"/>
          <a:lstStyle/>
          <a:p>
            <a:pPr marL="0" indent="0" algn="l">
              <a:lnSpc>
                <a:spcPts val="2100"/>
              </a:lnSpc>
              <a:buNone/>
            </a:pPr>
            <a:r>
              <a:rPr lang="en-US" sz="1700" dirty="0">
                <a:solidFill>
                  <a:srgbClr val="3B3535"/>
                </a:solidFill>
                <a:latin typeface="Red Hat Text" pitchFamily="34" charset="0"/>
                <a:ea typeface="Red Hat Text" pitchFamily="34" charset="-122"/>
                <a:cs typeface="Red Hat Text" pitchFamily="34" charset="-120"/>
              </a:rPr>
              <a:t>Material Terbatas</a:t>
            </a:r>
            <a:endParaRPr lang="en-US" sz="1700" dirty="0"/>
          </a:p>
        </p:txBody>
      </p:sp>
      <p:sp>
        <p:nvSpPr>
          <p:cNvPr id="15" name="Text 12"/>
          <p:cNvSpPr/>
          <p:nvPr/>
        </p:nvSpPr>
        <p:spPr>
          <a:xfrm>
            <a:off x="1942386" y="5413058"/>
            <a:ext cx="6554153" cy="591979"/>
          </a:xfrm>
          <a:prstGeom prst="rect">
            <a:avLst/>
          </a:prstGeom>
          <a:noFill/>
          <a:ln/>
        </p:spPr>
        <p:txBody>
          <a:bodyPr wrap="square" lIns="0" tIns="0" rIns="0" bIns="0" rtlCol="0" anchor="t"/>
          <a:lstStyle/>
          <a:p>
            <a:pPr marL="0" indent="0" algn="l">
              <a:lnSpc>
                <a:spcPts val="2300"/>
              </a:lnSpc>
              <a:buNone/>
            </a:pPr>
            <a:r>
              <a:rPr lang="en-US" sz="1450" dirty="0">
                <a:solidFill>
                  <a:srgbClr val="3B3535"/>
                </a:solidFill>
                <a:latin typeface="Roboto Light" pitchFamily="34" charset="0"/>
                <a:ea typeface="Roboto Light" pitchFamily="34" charset="-122"/>
                <a:cs typeface="Roboto Light" pitchFamily="34" charset="-120"/>
              </a:rPr>
              <a:t>Jumlah material tetapi tidak memperburuk laporan keuangan secara keseluruhan.</a:t>
            </a:r>
            <a:endParaRPr lang="en-US" sz="1450" dirty="0"/>
          </a:p>
        </p:txBody>
      </p:sp>
      <p:sp>
        <p:nvSpPr>
          <p:cNvPr id="16" name="Shape 13"/>
          <p:cNvSpPr/>
          <p:nvPr/>
        </p:nvSpPr>
        <p:spPr>
          <a:xfrm>
            <a:off x="1110139" y="6779657"/>
            <a:ext cx="647462" cy="22860"/>
          </a:xfrm>
          <a:prstGeom prst="roundRect">
            <a:avLst>
              <a:gd name="adj" fmla="val 121402"/>
            </a:avLst>
          </a:prstGeom>
          <a:solidFill>
            <a:srgbClr val="D9CECE"/>
          </a:solidFill>
          <a:ln/>
        </p:spPr>
      </p:sp>
      <p:sp>
        <p:nvSpPr>
          <p:cNvPr id="17" name="Shape 14"/>
          <p:cNvSpPr/>
          <p:nvPr/>
        </p:nvSpPr>
        <p:spPr>
          <a:xfrm>
            <a:off x="716756" y="6582966"/>
            <a:ext cx="416243" cy="416243"/>
          </a:xfrm>
          <a:prstGeom prst="roundRect">
            <a:avLst>
              <a:gd name="adj" fmla="val 6667"/>
            </a:avLst>
          </a:prstGeom>
          <a:solidFill>
            <a:srgbClr val="F3E8E8"/>
          </a:solidFill>
          <a:ln/>
        </p:spPr>
      </p:sp>
      <p:sp>
        <p:nvSpPr>
          <p:cNvPr id="18" name="Text 15"/>
          <p:cNvSpPr/>
          <p:nvPr/>
        </p:nvSpPr>
        <p:spPr>
          <a:xfrm>
            <a:off x="848320" y="6660475"/>
            <a:ext cx="153114" cy="261223"/>
          </a:xfrm>
          <a:prstGeom prst="rect">
            <a:avLst/>
          </a:prstGeom>
          <a:noFill/>
          <a:ln/>
        </p:spPr>
        <p:txBody>
          <a:bodyPr wrap="none" lIns="0" tIns="0" rIns="0" bIns="0" rtlCol="0" anchor="t"/>
          <a:lstStyle/>
          <a:p>
            <a:pPr marL="0" indent="0" algn="ctr">
              <a:lnSpc>
                <a:spcPts val="2050"/>
              </a:lnSpc>
              <a:buNone/>
            </a:pPr>
            <a:r>
              <a:rPr lang="en-US" sz="2050" dirty="0">
                <a:solidFill>
                  <a:srgbClr val="3B3535"/>
                </a:solidFill>
                <a:latin typeface="Red Hat Text" pitchFamily="34" charset="0"/>
                <a:ea typeface="Red Hat Text" pitchFamily="34" charset="-122"/>
                <a:cs typeface="Red Hat Text" pitchFamily="34" charset="-120"/>
              </a:rPr>
              <a:t>3</a:t>
            </a:r>
            <a:endParaRPr lang="en-US" sz="2050" dirty="0"/>
          </a:p>
        </p:txBody>
      </p:sp>
      <p:sp>
        <p:nvSpPr>
          <p:cNvPr id="19" name="Text 16"/>
          <p:cNvSpPr/>
          <p:nvPr/>
        </p:nvSpPr>
        <p:spPr>
          <a:xfrm>
            <a:off x="1942386" y="6559748"/>
            <a:ext cx="2176582" cy="272058"/>
          </a:xfrm>
          <a:prstGeom prst="rect">
            <a:avLst/>
          </a:prstGeom>
          <a:noFill/>
          <a:ln/>
        </p:spPr>
        <p:txBody>
          <a:bodyPr wrap="none" lIns="0" tIns="0" rIns="0" bIns="0" rtlCol="0" anchor="t"/>
          <a:lstStyle/>
          <a:p>
            <a:pPr marL="0" indent="0" algn="l">
              <a:lnSpc>
                <a:spcPts val="2100"/>
              </a:lnSpc>
              <a:buNone/>
            </a:pPr>
            <a:r>
              <a:rPr lang="en-US" sz="1700" dirty="0">
                <a:solidFill>
                  <a:srgbClr val="3B3535"/>
                </a:solidFill>
                <a:latin typeface="Red Hat Text" pitchFamily="34" charset="0"/>
                <a:ea typeface="Red Hat Text" pitchFamily="34" charset="-122"/>
                <a:cs typeface="Red Hat Text" pitchFamily="34" charset="-120"/>
              </a:rPr>
              <a:t>Sangat Material</a:t>
            </a:r>
            <a:endParaRPr lang="en-US" sz="1700" dirty="0"/>
          </a:p>
        </p:txBody>
      </p:sp>
      <p:sp>
        <p:nvSpPr>
          <p:cNvPr id="20" name="Text 17"/>
          <p:cNvSpPr/>
          <p:nvPr/>
        </p:nvSpPr>
        <p:spPr>
          <a:xfrm>
            <a:off x="1942386" y="6942773"/>
            <a:ext cx="6554153" cy="591979"/>
          </a:xfrm>
          <a:prstGeom prst="rect">
            <a:avLst/>
          </a:prstGeom>
          <a:noFill/>
          <a:ln/>
        </p:spPr>
        <p:txBody>
          <a:bodyPr wrap="square" lIns="0" tIns="0" rIns="0" bIns="0" rtlCol="0" anchor="t"/>
          <a:lstStyle/>
          <a:p>
            <a:pPr marL="0" indent="0" algn="l">
              <a:lnSpc>
                <a:spcPts val="2300"/>
              </a:lnSpc>
              <a:buNone/>
            </a:pPr>
            <a:r>
              <a:rPr lang="en-US" sz="1450" dirty="0">
                <a:solidFill>
                  <a:srgbClr val="3B3535"/>
                </a:solidFill>
                <a:latin typeface="Roboto Light" pitchFamily="34" charset="0"/>
                <a:ea typeface="Roboto Light" pitchFamily="34" charset="-122"/>
                <a:cs typeface="Roboto Light" pitchFamily="34" charset="-120"/>
              </a:rPr>
              <a:t>Jumlah sangat material yang meragukan kewajaran keseluruhan laporan keuangan.</a:t>
            </a:r>
            <a:endParaRPr lang="en-US" sz="1450" dirty="0"/>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74583"/>
          </a:xfrm>
          <a:prstGeom prst="rect">
            <a:avLst/>
          </a:prstGeom>
        </p:spPr>
      </p:pic>
      <p:sp>
        <p:nvSpPr>
          <p:cNvPr id="3" name="Text 0"/>
          <p:cNvSpPr/>
          <p:nvPr/>
        </p:nvSpPr>
        <p:spPr>
          <a:xfrm>
            <a:off x="968693" y="2896910"/>
            <a:ext cx="8115062" cy="558641"/>
          </a:xfrm>
          <a:prstGeom prst="rect">
            <a:avLst/>
          </a:prstGeom>
          <a:noFill/>
          <a:ln/>
        </p:spPr>
        <p:txBody>
          <a:bodyPr wrap="none" lIns="0" tIns="0" rIns="0" bIns="0" rtlCol="0" anchor="t"/>
          <a:lstStyle/>
          <a:p>
            <a:pPr marL="0" indent="0">
              <a:lnSpc>
                <a:spcPts val="4350"/>
              </a:lnSpc>
              <a:buNone/>
            </a:pPr>
            <a:r>
              <a:rPr lang="en-US" sz="3500" dirty="0">
                <a:solidFill>
                  <a:srgbClr val="1F1E1E"/>
                </a:solidFill>
                <a:latin typeface="Red Hat Text" pitchFamily="34" charset="0"/>
                <a:ea typeface="Red Hat Text" pitchFamily="34" charset="-122"/>
                <a:cs typeface="Red Hat Text" pitchFamily="34" charset="-120"/>
              </a:rPr>
              <a:t>Langkah-langkah Penerapan Materialitas</a:t>
            </a:r>
            <a:endParaRPr lang="en-US" sz="3500" dirty="0"/>
          </a:p>
        </p:txBody>
      </p:sp>
      <p:sp>
        <p:nvSpPr>
          <p:cNvPr id="4" name="Text 1"/>
          <p:cNvSpPr/>
          <p:nvPr/>
        </p:nvSpPr>
        <p:spPr>
          <a:xfrm>
            <a:off x="968693" y="3740468"/>
            <a:ext cx="12692896" cy="1215866"/>
          </a:xfrm>
          <a:prstGeom prst="rect">
            <a:avLst/>
          </a:prstGeom>
          <a:noFill/>
          <a:ln/>
        </p:spPr>
        <p:txBody>
          <a:bodyPr wrap="square" lIns="0" tIns="0" rIns="0" bIns="0" rtlCol="0" anchor="t"/>
          <a:lstStyle/>
          <a:p>
            <a:pPr marL="0" indent="0">
              <a:lnSpc>
                <a:spcPts val="2350"/>
              </a:lnSpc>
              <a:buNone/>
            </a:pPr>
            <a:r>
              <a:rPr lang="en-US" sz="1450" dirty="0">
                <a:solidFill>
                  <a:srgbClr val="3B3535"/>
                </a:solidFill>
                <a:latin typeface="Roboto Light" pitchFamily="34" charset="0"/>
                <a:ea typeface="Roboto Light" pitchFamily="34" charset="-122"/>
                <a:cs typeface="Roboto Light" pitchFamily="34" charset="-120"/>
              </a:rPr>
              <a:t>Auditor mengikuti lima langkah dalam menerapkan materialitas: menetapkan materialitas untuk laporan keuangan secara keseluruhan, menentukan materialitas kinerja, mengestimasi total salah saji dalam segmen, mengestimasi salah saji gabungan, dan membandingkan estimasi salah saji gabungan dengan pertimbangan materialitas. Faktor-faktor yang mempengaruhi pertimbangan materialitas meliputi sifat relatif materialitas, tolak ukur evaluasi, dan faktor-faktor kualitatif.</a:t>
            </a:r>
            <a:endParaRPr lang="en-US" sz="1450" dirty="0"/>
          </a:p>
        </p:txBody>
      </p:sp>
      <p:pic>
        <p:nvPicPr>
          <p:cNvPr id="5" name="Image 1" descr="preencoded.png"/>
          <p:cNvPicPr>
            <a:picLocks noChangeAspect="1"/>
          </p:cNvPicPr>
          <p:nvPr/>
        </p:nvPicPr>
        <p:blipFill>
          <a:blip r:embed="rId4"/>
          <a:stretch>
            <a:fillRect/>
          </a:stretch>
        </p:blipFill>
        <p:spPr>
          <a:xfrm>
            <a:off x="968693" y="5170051"/>
            <a:ext cx="3173135" cy="759857"/>
          </a:xfrm>
          <a:prstGeom prst="rect">
            <a:avLst/>
          </a:prstGeom>
        </p:spPr>
      </p:pic>
      <p:sp>
        <p:nvSpPr>
          <p:cNvPr id="6" name="Text 2"/>
          <p:cNvSpPr/>
          <p:nvPr/>
        </p:nvSpPr>
        <p:spPr>
          <a:xfrm>
            <a:off x="1158597" y="6214824"/>
            <a:ext cx="2451616" cy="279321"/>
          </a:xfrm>
          <a:prstGeom prst="rect">
            <a:avLst/>
          </a:prstGeom>
          <a:noFill/>
          <a:ln/>
        </p:spPr>
        <p:txBody>
          <a:bodyPr wrap="none" lIns="0" tIns="0" rIns="0" bIns="0" rtlCol="0" anchor="t"/>
          <a:lstStyle/>
          <a:p>
            <a:pPr marL="0" indent="0" algn="l">
              <a:lnSpc>
                <a:spcPts val="2150"/>
              </a:lnSpc>
              <a:buNone/>
            </a:pPr>
            <a:r>
              <a:rPr lang="en-US" sz="1750" dirty="0">
                <a:solidFill>
                  <a:srgbClr val="3B3535"/>
                </a:solidFill>
                <a:latin typeface="Red Hat Text" pitchFamily="34" charset="0"/>
                <a:ea typeface="Red Hat Text" pitchFamily="34" charset="-122"/>
                <a:cs typeface="Red Hat Text" pitchFamily="34" charset="-120"/>
              </a:rPr>
              <a:t>Menetapkan Materialitas</a:t>
            </a:r>
            <a:endParaRPr lang="en-US" sz="1750" dirty="0"/>
          </a:p>
        </p:txBody>
      </p:sp>
      <p:sp>
        <p:nvSpPr>
          <p:cNvPr id="7" name="Text 3"/>
          <p:cNvSpPr/>
          <p:nvPr/>
        </p:nvSpPr>
        <p:spPr>
          <a:xfrm>
            <a:off x="1158597" y="6608088"/>
            <a:ext cx="2793325" cy="607933"/>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Roboto Light" pitchFamily="34" charset="0"/>
                <a:ea typeface="Roboto Light" pitchFamily="34" charset="-122"/>
                <a:cs typeface="Roboto Light" pitchFamily="34" charset="-120"/>
              </a:rPr>
              <a:t>Untuk laporan keuangan secara keseluruhan</a:t>
            </a:r>
            <a:endParaRPr lang="en-US" sz="1450" dirty="0"/>
          </a:p>
        </p:txBody>
      </p:sp>
      <p:pic>
        <p:nvPicPr>
          <p:cNvPr id="8" name="Image 2" descr="preencoded.png"/>
          <p:cNvPicPr>
            <a:picLocks noChangeAspect="1"/>
          </p:cNvPicPr>
          <p:nvPr/>
        </p:nvPicPr>
        <p:blipFill>
          <a:blip r:embed="rId5"/>
          <a:stretch>
            <a:fillRect/>
          </a:stretch>
        </p:blipFill>
        <p:spPr>
          <a:xfrm>
            <a:off x="4141827" y="5170051"/>
            <a:ext cx="3173254" cy="759857"/>
          </a:xfrm>
          <a:prstGeom prst="rect">
            <a:avLst/>
          </a:prstGeom>
        </p:spPr>
      </p:pic>
      <p:sp>
        <p:nvSpPr>
          <p:cNvPr id="9" name="Text 4"/>
          <p:cNvSpPr/>
          <p:nvPr/>
        </p:nvSpPr>
        <p:spPr>
          <a:xfrm>
            <a:off x="4331732" y="6214824"/>
            <a:ext cx="2234922" cy="279321"/>
          </a:xfrm>
          <a:prstGeom prst="rect">
            <a:avLst/>
          </a:prstGeom>
          <a:noFill/>
          <a:ln/>
        </p:spPr>
        <p:txBody>
          <a:bodyPr wrap="none" lIns="0" tIns="0" rIns="0" bIns="0" rtlCol="0" anchor="t"/>
          <a:lstStyle/>
          <a:p>
            <a:pPr marL="0" indent="0" algn="l">
              <a:lnSpc>
                <a:spcPts val="2150"/>
              </a:lnSpc>
              <a:buNone/>
            </a:pPr>
            <a:r>
              <a:rPr lang="en-US" sz="1750" dirty="0">
                <a:solidFill>
                  <a:srgbClr val="3B3535"/>
                </a:solidFill>
                <a:latin typeface="Red Hat Text" pitchFamily="34" charset="0"/>
                <a:ea typeface="Red Hat Text" pitchFamily="34" charset="-122"/>
                <a:cs typeface="Red Hat Text" pitchFamily="34" charset="-120"/>
              </a:rPr>
              <a:t>Materialitas Kinerja</a:t>
            </a:r>
            <a:endParaRPr lang="en-US" sz="1750" dirty="0"/>
          </a:p>
        </p:txBody>
      </p:sp>
      <p:sp>
        <p:nvSpPr>
          <p:cNvPr id="10" name="Text 5"/>
          <p:cNvSpPr/>
          <p:nvPr/>
        </p:nvSpPr>
        <p:spPr>
          <a:xfrm>
            <a:off x="4331732" y="6608088"/>
            <a:ext cx="2793444" cy="607933"/>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Roboto Light" pitchFamily="34" charset="0"/>
                <a:ea typeface="Roboto Light" pitchFamily="34" charset="-122"/>
                <a:cs typeface="Roboto Light" pitchFamily="34" charset="-120"/>
              </a:rPr>
              <a:t>Menentukan tingkat materialitas untuk pelaksanaan audit</a:t>
            </a:r>
            <a:endParaRPr lang="en-US" sz="1450" dirty="0"/>
          </a:p>
        </p:txBody>
      </p:sp>
      <p:pic>
        <p:nvPicPr>
          <p:cNvPr id="11" name="Image 3" descr="preencoded.png"/>
          <p:cNvPicPr>
            <a:picLocks noChangeAspect="1"/>
          </p:cNvPicPr>
          <p:nvPr/>
        </p:nvPicPr>
        <p:blipFill>
          <a:blip r:embed="rId6"/>
          <a:stretch>
            <a:fillRect/>
          </a:stretch>
        </p:blipFill>
        <p:spPr>
          <a:xfrm>
            <a:off x="7315081" y="5170051"/>
            <a:ext cx="3173254" cy="759857"/>
          </a:xfrm>
          <a:prstGeom prst="rect">
            <a:avLst/>
          </a:prstGeom>
        </p:spPr>
      </p:pic>
      <p:sp>
        <p:nvSpPr>
          <p:cNvPr id="12" name="Text 6"/>
          <p:cNvSpPr/>
          <p:nvPr/>
        </p:nvSpPr>
        <p:spPr>
          <a:xfrm>
            <a:off x="7504986" y="6214824"/>
            <a:ext cx="2234922" cy="279321"/>
          </a:xfrm>
          <a:prstGeom prst="rect">
            <a:avLst/>
          </a:prstGeom>
          <a:noFill/>
          <a:ln/>
        </p:spPr>
        <p:txBody>
          <a:bodyPr wrap="none" lIns="0" tIns="0" rIns="0" bIns="0" rtlCol="0" anchor="t"/>
          <a:lstStyle/>
          <a:p>
            <a:pPr marL="0" indent="0" algn="l">
              <a:lnSpc>
                <a:spcPts val="2150"/>
              </a:lnSpc>
              <a:buNone/>
            </a:pPr>
            <a:r>
              <a:rPr lang="en-US" sz="1750" dirty="0">
                <a:solidFill>
                  <a:srgbClr val="3B3535"/>
                </a:solidFill>
                <a:latin typeface="Red Hat Text" pitchFamily="34" charset="0"/>
                <a:ea typeface="Red Hat Text" pitchFamily="34" charset="-122"/>
                <a:cs typeface="Red Hat Text" pitchFamily="34" charset="-120"/>
              </a:rPr>
              <a:t>Estimasi Salah Saji</a:t>
            </a:r>
            <a:endParaRPr lang="en-US" sz="1750" dirty="0"/>
          </a:p>
        </p:txBody>
      </p:sp>
      <p:sp>
        <p:nvSpPr>
          <p:cNvPr id="13" name="Text 7"/>
          <p:cNvSpPr/>
          <p:nvPr/>
        </p:nvSpPr>
        <p:spPr>
          <a:xfrm>
            <a:off x="7504986" y="6608088"/>
            <a:ext cx="2793444" cy="607933"/>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Roboto Light" pitchFamily="34" charset="0"/>
                <a:ea typeface="Roboto Light" pitchFamily="34" charset="-122"/>
                <a:cs typeface="Roboto Light" pitchFamily="34" charset="-120"/>
              </a:rPr>
              <a:t>Mengestimasi total salah saji dalam segmen dan gabungan</a:t>
            </a:r>
            <a:endParaRPr lang="en-US" sz="1450" dirty="0"/>
          </a:p>
        </p:txBody>
      </p:sp>
      <p:pic>
        <p:nvPicPr>
          <p:cNvPr id="14" name="Image 4" descr="preencoded.png"/>
          <p:cNvPicPr>
            <a:picLocks noChangeAspect="1"/>
          </p:cNvPicPr>
          <p:nvPr/>
        </p:nvPicPr>
        <p:blipFill>
          <a:blip r:embed="rId7"/>
          <a:stretch>
            <a:fillRect/>
          </a:stretch>
        </p:blipFill>
        <p:spPr>
          <a:xfrm>
            <a:off x="10488335" y="5170051"/>
            <a:ext cx="3173254" cy="759857"/>
          </a:xfrm>
          <a:prstGeom prst="rect">
            <a:avLst/>
          </a:prstGeom>
        </p:spPr>
      </p:pic>
      <p:sp>
        <p:nvSpPr>
          <p:cNvPr id="15" name="Text 8"/>
          <p:cNvSpPr/>
          <p:nvPr/>
        </p:nvSpPr>
        <p:spPr>
          <a:xfrm>
            <a:off x="10678239" y="6214824"/>
            <a:ext cx="2234922" cy="279321"/>
          </a:xfrm>
          <a:prstGeom prst="rect">
            <a:avLst/>
          </a:prstGeom>
          <a:noFill/>
          <a:ln/>
        </p:spPr>
        <p:txBody>
          <a:bodyPr wrap="none" lIns="0" tIns="0" rIns="0" bIns="0" rtlCol="0" anchor="t"/>
          <a:lstStyle/>
          <a:p>
            <a:pPr marL="0" indent="0" algn="l">
              <a:lnSpc>
                <a:spcPts val="2150"/>
              </a:lnSpc>
              <a:buNone/>
            </a:pPr>
            <a:r>
              <a:rPr lang="en-US" sz="1750" dirty="0">
                <a:solidFill>
                  <a:srgbClr val="3B3535"/>
                </a:solidFill>
                <a:latin typeface="Red Hat Text" pitchFamily="34" charset="0"/>
                <a:ea typeface="Red Hat Text" pitchFamily="34" charset="-122"/>
                <a:cs typeface="Red Hat Text" pitchFamily="34" charset="-120"/>
              </a:rPr>
              <a:t>Perbandingan</a:t>
            </a:r>
            <a:endParaRPr lang="en-US" sz="1750" dirty="0"/>
          </a:p>
        </p:txBody>
      </p:sp>
      <p:sp>
        <p:nvSpPr>
          <p:cNvPr id="16" name="Text 9"/>
          <p:cNvSpPr/>
          <p:nvPr/>
        </p:nvSpPr>
        <p:spPr>
          <a:xfrm>
            <a:off x="10678239" y="6608088"/>
            <a:ext cx="2793444" cy="911900"/>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Roboto Light" pitchFamily="34" charset="0"/>
                <a:ea typeface="Roboto Light" pitchFamily="34" charset="-122"/>
                <a:cs typeface="Roboto Light" pitchFamily="34" charset="-120"/>
              </a:rPr>
              <a:t>Membandingkan estimasi dengan pertimbangan materialitas</a:t>
            </a:r>
            <a:endParaRPr lang="en-US" sz="1450" dirty="0"/>
          </a:p>
        </p:txBody>
      </p:sp>
      <p:sp>
        <p:nvSpPr>
          <p:cNvPr id="17" name="Rectangle 16">
            <a:extLst>
              <a:ext uri="{FF2B5EF4-FFF2-40B4-BE49-F238E27FC236}">
                <a16:creationId xmlns:a16="http://schemas.microsoft.com/office/drawing/2014/main" id="{83E5A1CD-AD41-4FB6-9F41-9D5D76CC86DB}"/>
              </a:ext>
            </a:extLst>
          </p:cNvPr>
          <p:cNvSpPr/>
          <p:nvPr/>
        </p:nvSpPr>
        <p:spPr>
          <a:xfrm>
            <a:off x="12710160" y="7741920"/>
            <a:ext cx="1828800" cy="396240"/>
          </a:xfrm>
          <a:prstGeom prst="rect">
            <a:avLst/>
          </a:prstGeom>
          <a:solidFill>
            <a:srgbClr val="FF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3666" y="756404"/>
            <a:ext cx="7207091" cy="633413"/>
          </a:xfrm>
          <a:prstGeom prst="rect">
            <a:avLst/>
          </a:prstGeom>
          <a:noFill/>
          <a:ln/>
        </p:spPr>
        <p:txBody>
          <a:bodyPr wrap="none" lIns="0" tIns="0" rIns="0" bIns="0" rtlCol="0" anchor="t"/>
          <a:lstStyle/>
          <a:p>
            <a:pPr marL="0" indent="0">
              <a:lnSpc>
                <a:spcPts val="4950"/>
              </a:lnSpc>
              <a:buNone/>
            </a:pPr>
            <a:r>
              <a:rPr lang="en-US" sz="3950" dirty="0">
                <a:solidFill>
                  <a:srgbClr val="1F1E1E"/>
                </a:solidFill>
                <a:latin typeface="Red Hat Text" pitchFamily="34" charset="0"/>
                <a:ea typeface="Red Hat Text" pitchFamily="34" charset="-122"/>
                <a:cs typeface="Red Hat Text" pitchFamily="34" charset="-120"/>
              </a:rPr>
              <a:t>Panduan Kuantitatif Materialitas</a:t>
            </a:r>
            <a:endParaRPr lang="en-US" sz="3950" dirty="0"/>
          </a:p>
        </p:txBody>
      </p:sp>
      <p:sp>
        <p:nvSpPr>
          <p:cNvPr id="4" name="Text 1"/>
          <p:cNvSpPr/>
          <p:nvPr/>
        </p:nvSpPr>
        <p:spPr>
          <a:xfrm>
            <a:off x="753666" y="1712833"/>
            <a:ext cx="7636669" cy="2411968"/>
          </a:xfrm>
          <a:prstGeom prst="rect">
            <a:avLst/>
          </a:prstGeom>
          <a:noFill/>
          <a:ln/>
        </p:spPr>
        <p:txBody>
          <a:bodyPr wrap="squar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Beberapa panduan kuantitatif yang digunakan dalam praktik audit untuk menentukan materialitas meliputi: salah saji 5% sampai 10% dari laba sebelum pajak, ½% sampai 1% dari total aset, 1% dari ekuitas, dan ½% sampai 1% dari pendapatan bruto. Auditor menghadapi kesulitan dalam mengalokasikan materialitas ke akun-akun neraca, termasuk memperkirakan akun-akun yang lebih rentan terhadap salah saji, mempertimbangkan lebih saji dan kurang saji, serta mempertimbangkan biaya audit relatif.</a:t>
            </a:r>
            <a:endParaRPr lang="en-US" sz="1650" dirty="0"/>
          </a:p>
        </p:txBody>
      </p:sp>
      <p:sp>
        <p:nvSpPr>
          <p:cNvPr id="5" name="Shape 2"/>
          <p:cNvSpPr/>
          <p:nvPr/>
        </p:nvSpPr>
        <p:spPr>
          <a:xfrm>
            <a:off x="753666" y="4366974"/>
            <a:ext cx="7636669" cy="3106103"/>
          </a:xfrm>
          <a:prstGeom prst="roundRect">
            <a:avLst>
              <a:gd name="adj" fmla="val 1040"/>
            </a:avLst>
          </a:prstGeom>
          <a:noFill/>
          <a:ln w="7620">
            <a:solidFill>
              <a:srgbClr val="000000">
                <a:alpha val="8000"/>
              </a:srgbClr>
            </a:solidFill>
            <a:prstDash val="solid"/>
          </a:ln>
        </p:spPr>
      </p:sp>
      <p:sp>
        <p:nvSpPr>
          <p:cNvPr id="6" name="Shape 3"/>
          <p:cNvSpPr/>
          <p:nvPr/>
        </p:nvSpPr>
        <p:spPr>
          <a:xfrm>
            <a:off x="761286" y="4374594"/>
            <a:ext cx="7621429" cy="618173"/>
          </a:xfrm>
          <a:prstGeom prst="rect">
            <a:avLst/>
          </a:prstGeom>
          <a:solidFill>
            <a:srgbClr val="FFFFFF">
              <a:alpha val="4000"/>
            </a:srgbClr>
          </a:solidFill>
          <a:ln/>
        </p:spPr>
      </p:sp>
      <p:sp>
        <p:nvSpPr>
          <p:cNvPr id="7" name="Text 4"/>
          <p:cNvSpPr/>
          <p:nvPr/>
        </p:nvSpPr>
        <p:spPr>
          <a:xfrm>
            <a:off x="976551" y="4511397"/>
            <a:ext cx="3376374" cy="344567"/>
          </a:xfrm>
          <a:prstGeom prst="rect">
            <a:avLst/>
          </a:prstGeom>
          <a:noFill/>
          <a:ln/>
        </p:spPr>
        <p:txBody>
          <a:bodyPr wrap="non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Indikator</a:t>
            </a:r>
            <a:endParaRPr lang="en-US" sz="1650" dirty="0"/>
          </a:p>
        </p:txBody>
      </p:sp>
      <p:sp>
        <p:nvSpPr>
          <p:cNvPr id="8" name="Text 5"/>
          <p:cNvSpPr/>
          <p:nvPr/>
        </p:nvSpPr>
        <p:spPr>
          <a:xfrm>
            <a:off x="4791075" y="4511397"/>
            <a:ext cx="3376374" cy="344567"/>
          </a:xfrm>
          <a:prstGeom prst="rect">
            <a:avLst/>
          </a:prstGeom>
          <a:noFill/>
          <a:ln/>
        </p:spPr>
        <p:txBody>
          <a:bodyPr wrap="non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Persentase Materialitas</a:t>
            </a:r>
            <a:endParaRPr lang="en-US" sz="1650" dirty="0"/>
          </a:p>
        </p:txBody>
      </p:sp>
      <p:sp>
        <p:nvSpPr>
          <p:cNvPr id="9" name="Shape 6"/>
          <p:cNvSpPr/>
          <p:nvPr/>
        </p:nvSpPr>
        <p:spPr>
          <a:xfrm>
            <a:off x="761286" y="4992767"/>
            <a:ext cx="7621429" cy="618173"/>
          </a:xfrm>
          <a:prstGeom prst="rect">
            <a:avLst/>
          </a:prstGeom>
          <a:solidFill>
            <a:srgbClr val="000000">
              <a:alpha val="4000"/>
            </a:srgbClr>
          </a:solidFill>
          <a:ln/>
        </p:spPr>
      </p:sp>
      <p:sp>
        <p:nvSpPr>
          <p:cNvPr id="10" name="Text 7"/>
          <p:cNvSpPr/>
          <p:nvPr/>
        </p:nvSpPr>
        <p:spPr>
          <a:xfrm>
            <a:off x="976551" y="5129570"/>
            <a:ext cx="3376374" cy="344567"/>
          </a:xfrm>
          <a:prstGeom prst="rect">
            <a:avLst/>
          </a:prstGeom>
          <a:noFill/>
          <a:ln/>
        </p:spPr>
        <p:txBody>
          <a:bodyPr wrap="non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Laba Sebelum Pajak</a:t>
            </a:r>
            <a:endParaRPr lang="en-US" sz="1650" dirty="0"/>
          </a:p>
        </p:txBody>
      </p:sp>
      <p:sp>
        <p:nvSpPr>
          <p:cNvPr id="11" name="Text 8"/>
          <p:cNvSpPr/>
          <p:nvPr/>
        </p:nvSpPr>
        <p:spPr>
          <a:xfrm>
            <a:off x="4791075" y="5129570"/>
            <a:ext cx="3376374" cy="344567"/>
          </a:xfrm>
          <a:prstGeom prst="rect">
            <a:avLst/>
          </a:prstGeom>
          <a:noFill/>
          <a:ln/>
        </p:spPr>
        <p:txBody>
          <a:bodyPr wrap="non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5% - 10%</a:t>
            </a:r>
            <a:endParaRPr lang="en-US" sz="1650" dirty="0"/>
          </a:p>
        </p:txBody>
      </p:sp>
      <p:sp>
        <p:nvSpPr>
          <p:cNvPr id="12" name="Shape 9"/>
          <p:cNvSpPr/>
          <p:nvPr/>
        </p:nvSpPr>
        <p:spPr>
          <a:xfrm>
            <a:off x="761286" y="5610939"/>
            <a:ext cx="7621429" cy="618173"/>
          </a:xfrm>
          <a:prstGeom prst="rect">
            <a:avLst/>
          </a:prstGeom>
          <a:solidFill>
            <a:srgbClr val="FFFFFF">
              <a:alpha val="4000"/>
            </a:srgbClr>
          </a:solidFill>
          <a:ln/>
        </p:spPr>
      </p:sp>
      <p:sp>
        <p:nvSpPr>
          <p:cNvPr id="13" name="Text 10"/>
          <p:cNvSpPr/>
          <p:nvPr/>
        </p:nvSpPr>
        <p:spPr>
          <a:xfrm>
            <a:off x="976551" y="5747742"/>
            <a:ext cx="3376374" cy="344567"/>
          </a:xfrm>
          <a:prstGeom prst="rect">
            <a:avLst/>
          </a:prstGeom>
          <a:noFill/>
          <a:ln/>
        </p:spPr>
        <p:txBody>
          <a:bodyPr wrap="non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Total Aset</a:t>
            </a:r>
            <a:endParaRPr lang="en-US" sz="1650" dirty="0"/>
          </a:p>
        </p:txBody>
      </p:sp>
      <p:sp>
        <p:nvSpPr>
          <p:cNvPr id="14" name="Text 11"/>
          <p:cNvSpPr/>
          <p:nvPr/>
        </p:nvSpPr>
        <p:spPr>
          <a:xfrm>
            <a:off x="4791075" y="5747742"/>
            <a:ext cx="3376374" cy="344567"/>
          </a:xfrm>
          <a:prstGeom prst="rect">
            <a:avLst/>
          </a:prstGeom>
          <a:noFill/>
          <a:ln/>
        </p:spPr>
        <p:txBody>
          <a:bodyPr wrap="non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0.5% - 1%</a:t>
            </a:r>
            <a:endParaRPr lang="en-US" sz="1650" dirty="0"/>
          </a:p>
        </p:txBody>
      </p:sp>
      <p:sp>
        <p:nvSpPr>
          <p:cNvPr id="15" name="Shape 12"/>
          <p:cNvSpPr/>
          <p:nvPr/>
        </p:nvSpPr>
        <p:spPr>
          <a:xfrm>
            <a:off x="761286" y="6229112"/>
            <a:ext cx="7621429" cy="618173"/>
          </a:xfrm>
          <a:prstGeom prst="rect">
            <a:avLst/>
          </a:prstGeom>
          <a:solidFill>
            <a:srgbClr val="000000">
              <a:alpha val="4000"/>
            </a:srgbClr>
          </a:solidFill>
          <a:ln/>
        </p:spPr>
      </p:sp>
      <p:sp>
        <p:nvSpPr>
          <p:cNvPr id="16" name="Text 13"/>
          <p:cNvSpPr/>
          <p:nvPr/>
        </p:nvSpPr>
        <p:spPr>
          <a:xfrm>
            <a:off x="976551" y="6365915"/>
            <a:ext cx="3376374" cy="344567"/>
          </a:xfrm>
          <a:prstGeom prst="rect">
            <a:avLst/>
          </a:prstGeom>
          <a:noFill/>
          <a:ln/>
        </p:spPr>
        <p:txBody>
          <a:bodyPr wrap="non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Ekuitas</a:t>
            </a:r>
            <a:endParaRPr lang="en-US" sz="1650" dirty="0"/>
          </a:p>
        </p:txBody>
      </p:sp>
      <p:sp>
        <p:nvSpPr>
          <p:cNvPr id="17" name="Text 14"/>
          <p:cNvSpPr/>
          <p:nvPr/>
        </p:nvSpPr>
        <p:spPr>
          <a:xfrm>
            <a:off x="4791075" y="6365915"/>
            <a:ext cx="3376374" cy="344567"/>
          </a:xfrm>
          <a:prstGeom prst="rect">
            <a:avLst/>
          </a:prstGeom>
          <a:noFill/>
          <a:ln/>
        </p:spPr>
        <p:txBody>
          <a:bodyPr wrap="non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1%</a:t>
            </a:r>
            <a:endParaRPr lang="en-US" sz="1650" dirty="0"/>
          </a:p>
        </p:txBody>
      </p:sp>
      <p:sp>
        <p:nvSpPr>
          <p:cNvPr id="18" name="Shape 15"/>
          <p:cNvSpPr/>
          <p:nvPr/>
        </p:nvSpPr>
        <p:spPr>
          <a:xfrm>
            <a:off x="761286" y="6847284"/>
            <a:ext cx="7621429" cy="618173"/>
          </a:xfrm>
          <a:prstGeom prst="rect">
            <a:avLst/>
          </a:prstGeom>
          <a:solidFill>
            <a:srgbClr val="FFFFFF">
              <a:alpha val="4000"/>
            </a:srgbClr>
          </a:solidFill>
          <a:ln/>
        </p:spPr>
      </p:sp>
      <p:sp>
        <p:nvSpPr>
          <p:cNvPr id="19" name="Text 16"/>
          <p:cNvSpPr/>
          <p:nvPr/>
        </p:nvSpPr>
        <p:spPr>
          <a:xfrm>
            <a:off x="976551" y="6984087"/>
            <a:ext cx="3376374" cy="344567"/>
          </a:xfrm>
          <a:prstGeom prst="rect">
            <a:avLst/>
          </a:prstGeom>
          <a:noFill/>
          <a:ln/>
        </p:spPr>
        <p:txBody>
          <a:bodyPr wrap="non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Pendapatan Bruto</a:t>
            </a:r>
            <a:endParaRPr lang="en-US" sz="1650" dirty="0"/>
          </a:p>
        </p:txBody>
      </p:sp>
      <p:sp>
        <p:nvSpPr>
          <p:cNvPr id="20" name="Text 17"/>
          <p:cNvSpPr/>
          <p:nvPr/>
        </p:nvSpPr>
        <p:spPr>
          <a:xfrm>
            <a:off x="4791075" y="6984087"/>
            <a:ext cx="3376374" cy="344567"/>
          </a:xfrm>
          <a:prstGeom prst="rect">
            <a:avLst/>
          </a:prstGeom>
          <a:noFill/>
          <a:ln/>
        </p:spPr>
        <p:txBody>
          <a:bodyPr wrap="none" lIns="0" tIns="0" rIns="0" bIns="0" rtlCol="0" anchor="t"/>
          <a:lstStyle/>
          <a:p>
            <a:pPr marL="0" indent="0">
              <a:lnSpc>
                <a:spcPts val="2700"/>
              </a:lnSpc>
              <a:buNone/>
            </a:pPr>
            <a:r>
              <a:rPr lang="en-US" sz="1650" dirty="0">
                <a:solidFill>
                  <a:srgbClr val="3B3535"/>
                </a:solidFill>
                <a:latin typeface="Roboto Light" pitchFamily="34" charset="0"/>
                <a:ea typeface="Roboto Light" pitchFamily="34" charset="-122"/>
                <a:cs typeface="Roboto Light" pitchFamily="34" charset="-120"/>
              </a:rPr>
              <a:t>0.5% - 1%</a:t>
            </a:r>
            <a:endParaRPr lang="en-US" sz="1650"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1857" y="795576"/>
            <a:ext cx="7553087" cy="1420416"/>
          </a:xfrm>
          <a:prstGeom prst="rect">
            <a:avLst/>
          </a:prstGeom>
          <a:noFill/>
          <a:ln/>
        </p:spPr>
        <p:txBody>
          <a:bodyPr wrap="squar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Faktor-faktor yang Mempengaruhi Materialitas</a:t>
            </a:r>
            <a:endParaRPr lang="en-US" sz="4450" dirty="0"/>
          </a:p>
        </p:txBody>
      </p:sp>
      <p:sp>
        <p:nvSpPr>
          <p:cNvPr id="4" name="Shape 1"/>
          <p:cNvSpPr/>
          <p:nvPr/>
        </p:nvSpPr>
        <p:spPr>
          <a:xfrm>
            <a:off x="6281857" y="2812494"/>
            <a:ext cx="511373" cy="511373"/>
          </a:xfrm>
          <a:prstGeom prst="roundRect">
            <a:avLst>
              <a:gd name="adj" fmla="val 18668"/>
            </a:avLst>
          </a:prstGeom>
          <a:solidFill>
            <a:srgbClr val="E9E6FA"/>
          </a:solidFill>
          <a:ln w="7620">
            <a:solidFill>
              <a:srgbClr val="BDB8DF"/>
            </a:solidFill>
            <a:prstDash val="solid"/>
          </a:ln>
        </p:spPr>
      </p:sp>
      <p:sp>
        <p:nvSpPr>
          <p:cNvPr id="5" name="Text 2"/>
          <p:cNvSpPr/>
          <p:nvPr/>
        </p:nvSpPr>
        <p:spPr>
          <a:xfrm>
            <a:off x="6471047" y="2897743"/>
            <a:ext cx="132993" cy="340876"/>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1</a:t>
            </a:r>
            <a:endParaRPr lang="en-US" sz="2650" dirty="0"/>
          </a:p>
        </p:txBody>
      </p:sp>
      <p:sp>
        <p:nvSpPr>
          <p:cNvPr id="6" name="Text 3"/>
          <p:cNvSpPr/>
          <p:nvPr/>
        </p:nvSpPr>
        <p:spPr>
          <a:xfrm>
            <a:off x="7020401" y="2812494"/>
            <a:ext cx="2841069" cy="355044"/>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Sifat Relatif</a:t>
            </a:r>
            <a:endParaRPr lang="en-US" sz="2200" dirty="0"/>
          </a:p>
        </p:txBody>
      </p:sp>
      <p:sp>
        <p:nvSpPr>
          <p:cNvPr id="7" name="Text 4"/>
          <p:cNvSpPr/>
          <p:nvPr/>
        </p:nvSpPr>
        <p:spPr>
          <a:xfrm>
            <a:off x="7020401" y="3303865"/>
            <a:ext cx="6814542" cy="727234"/>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Materialitas bersifat relatif daripada absolut, tergantung pada konteks dan keadaan.</a:t>
            </a:r>
            <a:endParaRPr lang="en-US" sz="1750" dirty="0"/>
          </a:p>
        </p:txBody>
      </p:sp>
      <p:sp>
        <p:nvSpPr>
          <p:cNvPr id="8" name="Shape 5"/>
          <p:cNvSpPr/>
          <p:nvPr/>
        </p:nvSpPr>
        <p:spPr>
          <a:xfrm>
            <a:off x="6281857" y="4513898"/>
            <a:ext cx="511373" cy="511373"/>
          </a:xfrm>
          <a:prstGeom prst="roundRect">
            <a:avLst>
              <a:gd name="adj" fmla="val 18668"/>
            </a:avLst>
          </a:prstGeom>
          <a:solidFill>
            <a:srgbClr val="E9E6FA"/>
          </a:solidFill>
          <a:ln w="7620">
            <a:solidFill>
              <a:srgbClr val="BDB8DF"/>
            </a:solidFill>
            <a:prstDash val="solid"/>
          </a:ln>
        </p:spPr>
      </p:sp>
      <p:sp>
        <p:nvSpPr>
          <p:cNvPr id="9" name="Text 6"/>
          <p:cNvSpPr/>
          <p:nvPr/>
        </p:nvSpPr>
        <p:spPr>
          <a:xfrm>
            <a:off x="6439257" y="4599146"/>
            <a:ext cx="196453" cy="340876"/>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2</a:t>
            </a:r>
            <a:endParaRPr lang="en-US" sz="2650" dirty="0"/>
          </a:p>
        </p:txBody>
      </p:sp>
      <p:sp>
        <p:nvSpPr>
          <p:cNvPr id="10" name="Text 7"/>
          <p:cNvSpPr/>
          <p:nvPr/>
        </p:nvSpPr>
        <p:spPr>
          <a:xfrm>
            <a:off x="7020401" y="4513898"/>
            <a:ext cx="2841069" cy="355044"/>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Tolak Ukur Evaluasi</a:t>
            </a:r>
            <a:endParaRPr lang="en-US" sz="2200" dirty="0"/>
          </a:p>
        </p:txBody>
      </p:sp>
      <p:sp>
        <p:nvSpPr>
          <p:cNvPr id="11" name="Text 8"/>
          <p:cNvSpPr/>
          <p:nvPr/>
        </p:nvSpPr>
        <p:spPr>
          <a:xfrm>
            <a:off x="7020401" y="5005268"/>
            <a:ext cx="6814542" cy="727234"/>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Diperlukan tolak ukur untuk mengevaluasi materialitas dalam konteks laporan keuangan.</a:t>
            </a:r>
            <a:endParaRPr lang="en-US" sz="1750" dirty="0"/>
          </a:p>
        </p:txBody>
      </p:sp>
      <p:sp>
        <p:nvSpPr>
          <p:cNvPr id="12" name="Shape 9"/>
          <p:cNvSpPr/>
          <p:nvPr/>
        </p:nvSpPr>
        <p:spPr>
          <a:xfrm>
            <a:off x="6281857" y="6215301"/>
            <a:ext cx="511373" cy="511373"/>
          </a:xfrm>
          <a:prstGeom prst="roundRect">
            <a:avLst>
              <a:gd name="adj" fmla="val 18668"/>
            </a:avLst>
          </a:prstGeom>
          <a:solidFill>
            <a:srgbClr val="E9E6FA"/>
          </a:solidFill>
          <a:ln w="7620">
            <a:solidFill>
              <a:srgbClr val="BDB8DF"/>
            </a:solidFill>
            <a:prstDash val="solid"/>
          </a:ln>
        </p:spPr>
      </p:sp>
      <p:sp>
        <p:nvSpPr>
          <p:cNvPr id="13" name="Text 10"/>
          <p:cNvSpPr/>
          <p:nvPr/>
        </p:nvSpPr>
        <p:spPr>
          <a:xfrm>
            <a:off x="6440448" y="6300549"/>
            <a:ext cx="194072" cy="340876"/>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3</a:t>
            </a:r>
            <a:endParaRPr lang="en-US" sz="2650" dirty="0"/>
          </a:p>
        </p:txBody>
      </p:sp>
      <p:sp>
        <p:nvSpPr>
          <p:cNvPr id="14" name="Text 11"/>
          <p:cNvSpPr/>
          <p:nvPr/>
        </p:nvSpPr>
        <p:spPr>
          <a:xfrm>
            <a:off x="7020401" y="6215301"/>
            <a:ext cx="2841069" cy="355044"/>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Faktor Kualitatif</a:t>
            </a:r>
            <a:endParaRPr lang="en-US" sz="2200" dirty="0"/>
          </a:p>
        </p:txBody>
      </p:sp>
      <p:sp>
        <p:nvSpPr>
          <p:cNvPr id="15" name="Text 12"/>
          <p:cNvSpPr/>
          <p:nvPr/>
        </p:nvSpPr>
        <p:spPr>
          <a:xfrm>
            <a:off x="7020401" y="6706672"/>
            <a:ext cx="6814542" cy="727234"/>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Aspek-aspek kualitatif juga mempengaruhi pertimbangan materialitas.</a:t>
            </a:r>
            <a:endParaRPr lang="en-US" sz="1750" dirty="0"/>
          </a:p>
        </p:txBody>
      </p:sp>
      <p:sp>
        <p:nvSpPr>
          <p:cNvPr id="16" name="Rectangle 15">
            <a:extLst>
              <a:ext uri="{FF2B5EF4-FFF2-40B4-BE49-F238E27FC236}">
                <a16:creationId xmlns:a16="http://schemas.microsoft.com/office/drawing/2014/main" id="{48EF3CB6-B574-49C5-BF28-92176024AE25}"/>
              </a:ext>
            </a:extLst>
          </p:cNvPr>
          <p:cNvSpPr/>
          <p:nvPr/>
        </p:nvSpPr>
        <p:spPr>
          <a:xfrm>
            <a:off x="12710160" y="7741920"/>
            <a:ext cx="1828800" cy="396240"/>
          </a:xfrm>
          <a:prstGeom prst="rect">
            <a:avLst/>
          </a:prstGeom>
          <a:solidFill>
            <a:srgbClr val="FF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1506" y="489347"/>
            <a:ext cx="5713333" cy="522208"/>
          </a:xfrm>
          <a:prstGeom prst="rect">
            <a:avLst/>
          </a:prstGeom>
          <a:noFill/>
          <a:ln/>
        </p:spPr>
        <p:txBody>
          <a:bodyPr wrap="none" lIns="0" tIns="0" rIns="0" bIns="0" rtlCol="0" anchor="t"/>
          <a:lstStyle/>
          <a:p>
            <a:pPr marL="0" indent="0">
              <a:lnSpc>
                <a:spcPts val="4100"/>
              </a:lnSpc>
              <a:buNone/>
            </a:pPr>
            <a:r>
              <a:rPr lang="en-US" sz="3250" dirty="0">
                <a:solidFill>
                  <a:srgbClr val="1F1E1E"/>
                </a:solidFill>
                <a:latin typeface="Red Hat Text" pitchFamily="34" charset="0"/>
                <a:ea typeface="Red Hat Text" pitchFamily="34" charset="-122"/>
                <a:cs typeface="Red Hat Text" pitchFamily="34" charset="-120"/>
              </a:rPr>
              <a:t>Risiko Audit dan Komponennya</a:t>
            </a:r>
            <a:endParaRPr lang="en-US" sz="3250" dirty="0"/>
          </a:p>
        </p:txBody>
      </p:sp>
      <p:sp>
        <p:nvSpPr>
          <p:cNvPr id="4" name="Text 1"/>
          <p:cNvSpPr/>
          <p:nvPr/>
        </p:nvSpPr>
        <p:spPr>
          <a:xfrm>
            <a:off x="621506" y="1277898"/>
            <a:ext cx="7900988" cy="1703784"/>
          </a:xfrm>
          <a:prstGeom prst="rect">
            <a:avLst/>
          </a:prstGeom>
          <a:noFill/>
          <a:ln/>
        </p:spPr>
        <p:txBody>
          <a:bodyPr wrap="square" lIns="0" tIns="0" rIns="0" bIns="0" rtlCol="0" anchor="t"/>
          <a:lstStyle/>
          <a:p>
            <a:pPr marL="0" indent="0">
              <a:lnSpc>
                <a:spcPts val="2200"/>
              </a:lnSpc>
              <a:buNone/>
            </a:pPr>
            <a:r>
              <a:rPr lang="en-US" sz="1350" dirty="0">
                <a:solidFill>
                  <a:srgbClr val="3B3535"/>
                </a:solidFill>
                <a:latin typeface="Roboto Light" pitchFamily="34" charset="0"/>
                <a:ea typeface="Roboto Light" pitchFamily="34" charset="-122"/>
                <a:cs typeface="Roboto Light" pitchFamily="34" charset="-120"/>
              </a:rPr>
              <a:t>Risiko audit adalah risiko bahwa auditor gagal menyesuaikan pendapatnya atas laporan keuangan yang salah saji secara material. Komponen risiko audit meliputi risiko deteksi yang direncanakan, risiko inheren, risiko pengendalian, dan risiko yang dapat diterima. Risiko inheren berkaitan dengan kerentanan asersi terhadap salah saji material sebelum mempertimbangkan pengendalian internal. Risiko pengendalian mengukur kemungkinan salah saji material yang tidak dapat dicegah atau dideteksi oleh pengendalian internal klien.</a:t>
            </a:r>
            <a:endParaRPr lang="en-US" sz="1350" dirty="0"/>
          </a:p>
        </p:txBody>
      </p:sp>
      <p:sp>
        <p:nvSpPr>
          <p:cNvPr id="5" name="Shape 2"/>
          <p:cNvSpPr/>
          <p:nvPr/>
        </p:nvSpPr>
        <p:spPr>
          <a:xfrm>
            <a:off x="621506" y="3181350"/>
            <a:ext cx="7900988" cy="1006554"/>
          </a:xfrm>
          <a:prstGeom prst="roundRect">
            <a:avLst>
              <a:gd name="adj" fmla="val 2646"/>
            </a:avLst>
          </a:prstGeom>
          <a:solidFill>
            <a:srgbClr val="F3E8E8"/>
          </a:solidFill>
          <a:ln/>
        </p:spPr>
      </p:sp>
      <p:sp>
        <p:nvSpPr>
          <p:cNvPr id="6" name="Text 3"/>
          <p:cNvSpPr/>
          <p:nvPr/>
        </p:nvSpPr>
        <p:spPr>
          <a:xfrm>
            <a:off x="799028" y="3358872"/>
            <a:ext cx="2089071" cy="261104"/>
          </a:xfrm>
          <a:prstGeom prst="rect">
            <a:avLst/>
          </a:prstGeom>
          <a:noFill/>
          <a:ln/>
        </p:spPr>
        <p:txBody>
          <a:bodyPr wrap="none" lIns="0" tIns="0" rIns="0" bIns="0" rtlCol="0" anchor="t"/>
          <a:lstStyle/>
          <a:p>
            <a:pPr marL="0" indent="0">
              <a:lnSpc>
                <a:spcPts val="2050"/>
              </a:lnSpc>
              <a:buNone/>
            </a:pPr>
            <a:r>
              <a:rPr lang="en-US" sz="1600" dirty="0">
                <a:solidFill>
                  <a:srgbClr val="3B3535"/>
                </a:solidFill>
                <a:latin typeface="Red Hat Text" pitchFamily="34" charset="0"/>
                <a:ea typeface="Red Hat Text" pitchFamily="34" charset="-122"/>
                <a:cs typeface="Red Hat Text" pitchFamily="34" charset="-120"/>
              </a:rPr>
              <a:t>Risiko Deteksi</a:t>
            </a:r>
            <a:endParaRPr lang="en-US" sz="1600" dirty="0"/>
          </a:p>
        </p:txBody>
      </p:sp>
      <p:sp>
        <p:nvSpPr>
          <p:cNvPr id="7" name="Text 4"/>
          <p:cNvSpPr/>
          <p:nvPr/>
        </p:nvSpPr>
        <p:spPr>
          <a:xfrm>
            <a:off x="799028" y="3726418"/>
            <a:ext cx="7545943" cy="283964"/>
          </a:xfrm>
          <a:prstGeom prst="rect">
            <a:avLst/>
          </a:prstGeom>
          <a:noFill/>
          <a:ln/>
        </p:spPr>
        <p:txBody>
          <a:bodyPr wrap="none" lIns="0" tIns="0" rIns="0" bIns="0" rtlCol="0" anchor="t"/>
          <a:lstStyle/>
          <a:p>
            <a:pPr marL="0" indent="0">
              <a:lnSpc>
                <a:spcPts val="2200"/>
              </a:lnSpc>
              <a:buNone/>
            </a:pPr>
            <a:r>
              <a:rPr lang="en-US" sz="1350" dirty="0">
                <a:solidFill>
                  <a:srgbClr val="3B3535"/>
                </a:solidFill>
                <a:latin typeface="Roboto Light" pitchFamily="34" charset="0"/>
                <a:ea typeface="Roboto Light" pitchFamily="34" charset="-122"/>
                <a:cs typeface="Roboto Light" pitchFamily="34" charset="-120"/>
              </a:rPr>
              <a:t>Risiko bahwa bukti audit gagal mendeteksi salah saji material</a:t>
            </a:r>
            <a:endParaRPr lang="en-US" sz="1350" dirty="0"/>
          </a:p>
        </p:txBody>
      </p:sp>
      <p:sp>
        <p:nvSpPr>
          <p:cNvPr id="8" name="Shape 5"/>
          <p:cNvSpPr/>
          <p:nvPr/>
        </p:nvSpPr>
        <p:spPr>
          <a:xfrm>
            <a:off x="621506" y="4365427"/>
            <a:ext cx="7900988" cy="1006554"/>
          </a:xfrm>
          <a:prstGeom prst="roundRect">
            <a:avLst>
              <a:gd name="adj" fmla="val 2646"/>
            </a:avLst>
          </a:prstGeom>
          <a:solidFill>
            <a:srgbClr val="F3E8E8"/>
          </a:solidFill>
          <a:ln/>
        </p:spPr>
      </p:sp>
      <p:sp>
        <p:nvSpPr>
          <p:cNvPr id="9" name="Text 6"/>
          <p:cNvSpPr/>
          <p:nvPr/>
        </p:nvSpPr>
        <p:spPr>
          <a:xfrm>
            <a:off x="799028" y="4542949"/>
            <a:ext cx="2089071" cy="261104"/>
          </a:xfrm>
          <a:prstGeom prst="rect">
            <a:avLst/>
          </a:prstGeom>
          <a:noFill/>
          <a:ln/>
        </p:spPr>
        <p:txBody>
          <a:bodyPr wrap="none" lIns="0" tIns="0" rIns="0" bIns="0" rtlCol="0" anchor="t"/>
          <a:lstStyle/>
          <a:p>
            <a:pPr marL="0" indent="0">
              <a:lnSpc>
                <a:spcPts val="2050"/>
              </a:lnSpc>
              <a:buNone/>
            </a:pPr>
            <a:r>
              <a:rPr lang="en-US" sz="1600" dirty="0">
                <a:solidFill>
                  <a:srgbClr val="3B3535"/>
                </a:solidFill>
                <a:latin typeface="Red Hat Text" pitchFamily="34" charset="0"/>
                <a:ea typeface="Red Hat Text" pitchFamily="34" charset="-122"/>
                <a:cs typeface="Red Hat Text" pitchFamily="34" charset="-120"/>
              </a:rPr>
              <a:t>Risiko Inheren</a:t>
            </a:r>
            <a:endParaRPr lang="en-US" sz="1600" dirty="0"/>
          </a:p>
        </p:txBody>
      </p:sp>
      <p:sp>
        <p:nvSpPr>
          <p:cNvPr id="10" name="Text 7"/>
          <p:cNvSpPr/>
          <p:nvPr/>
        </p:nvSpPr>
        <p:spPr>
          <a:xfrm>
            <a:off x="799028" y="4910495"/>
            <a:ext cx="7545943" cy="283964"/>
          </a:xfrm>
          <a:prstGeom prst="rect">
            <a:avLst/>
          </a:prstGeom>
          <a:noFill/>
          <a:ln/>
        </p:spPr>
        <p:txBody>
          <a:bodyPr wrap="none" lIns="0" tIns="0" rIns="0" bIns="0" rtlCol="0" anchor="t"/>
          <a:lstStyle/>
          <a:p>
            <a:pPr marL="0" indent="0">
              <a:lnSpc>
                <a:spcPts val="2200"/>
              </a:lnSpc>
              <a:buNone/>
            </a:pPr>
            <a:r>
              <a:rPr lang="en-US" sz="1350" dirty="0">
                <a:solidFill>
                  <a:srgbClr val="3B3535"/>
                </a:solidFill>
                <a:latin typeface="Roboto Light" pitchFamily="34" charset="0"/>
                <a:ea typeface="Roboto Light" pitchFamily="34" charset="-122"/>
                <a:cs typeface="Roboto Light" pitchFamily="34" charset="-120"/>
              </a:rPr>
              <a:t>Kerentanan asersi terhadap salah saji sebelum mempertimbangkan pengendalian</a:t>
            </a:r>
            <a:endParaRPr lang="en-US" sz="1350" dirty="0"/>
          </a:p>
        </p:txBody>
      </p:sp>
      <p:sp>
        <p:nvSpPr>
          <p:cNvPr id="11" name="Shape 8"/>
          <p:cNvSpPr/>
          <p:nvPr/>
        </p:nvSpPr>
        <p:spPr>
          <a:xfrm>
            <a:off x="621506" y="5549503"/>
            <a:ext cx="7900988" cy="1006554"/>
          </a:xfrm>
          <a:prstGeom prst="roundRect">
            <a:avLst>
              <a:gd name="adj" fmla="val 2646"/>
            </a:avLst>
          </a:prstGeom>
          <a:solidFill>
            <a:srgbClr val="F3E8E8"/>
          </a:solidFill>
          <a:ln/>
        </p:spPr>
      </p:sp>
      <p:sp>
        <p:nvSpPr>
          <p:cNvPr id="12" name="Text 9"/>
          <p:cNvSpPr/>
          <p:nvPr/>
        </p:nvSpPr>
        <p:spPr>
          <a:xfrm>
            <a:off x="799028" y="5727025"/>
            <a:ext cx="2089071" cy="261104"/>
          </a:xfrm>
          <a:prstGeom prst="rect">
            <a:avLst/>
          </a:prstGeom>
          <a:noFill/>
          <a:ln/>
        </p:spPr>
        <p:txBody>
          <a:bodyPr wrap="none" lIns="0" tIns="0" rIns="0" bIns="0" rtlCol="0" anchor="t"/>
          <a:lstStyle/>
          <a:p>
            <a:pPr marL="0" indent="0">
              <a:lnSpc>
                <a:spcPts val="2050"/>
              </a:lnSpc>
              <a:buNone/>
            </a:pPr>
            <a:r>
              <a:rPr lang="en-US" sz="1600" dirty="0">
                <a:solidFill>
                  <a:srgbClr val="3B3535"/>
                </a:solidFill>
                <a:latin typeface="Red Hat Text" pitchFamily="34" charset="0"/>
                <a:ea typeface="Red Hat Text" pitchFamily="34" charset="-122"/>
                <a:cs typeface="Red Hat Text" pitchFamily="34" charset="-120"/>
              </a:rPr>
              <a:t>Risiko Pengendalian</a:t>
            </a:r>
            <a:endParaRPr lang="en-US" sz="1600" dirty="0"/>
          </a:p>
        </p:txBody>
      </p:sp>
      <p:sp>
        <p:nvSpPr>
          <p:cNvPr id="13" name="Text 10"/>
          <p:cNvSpPr/>
          <p:nvPr/>
        </p:nvSpPr>
        <p:spPr>
          <a:xfrm>
            <a:off x="799028" y="6094571"/>
            <a:ext cx="7545943" cy="283964"/>
          </a:xfrm>
          <a:prstGeom prst="rect">
            <a:avLst/>
          </a:prstGeom>
          <a:noFill/>
          <a:ln/>
        </p:spPr>
        <p:txBody>
          <a:bodyPr wrap="none" lIns="0" tIns="0" rIns="0" bIns="0" rtlCol="0" anchor="t"/>
          <a:lstStyle/>
          <a:p>
            <a:pPr marL="0" indent="0">
              <a:lnSpc>
                <a:spcPts val="2200"/>
              </a:lnSpc>
              <a:buNone/>
            </a:pPr>
            <a:r>
              <a:rPr lang="en-US" sz="1350" dirty="0">
                <a:solidFill>
                  <a:srgbClr val="3B3535"/>
                </a:solidFill>
                <a:latin typeface="Roboto Light" pitchFamily="34" charset="0"/>
                <a:ea typeface="Roboto Light" pitchFamily="34" charset="-122"/>
                <a:cs typeface="Roboto Light" pitchFamily="34" charset="-120"/>
              </a:rPr>
              <a:t>Risiko salah saji yang tidak dapat dicegah oleh pengendalian internal</a:t>
            </a:r>
            <a:endParaRPr lang="en-US" sz="1350" dirty="0"/>
          </a:p>
        </p:txBody>
      </p:sp>
      <p:sp>
        <p:nvSpPr>
          <p:cNvPr id="14" name="Shape 11"/>
          <p:cNvSpPr/>
          <p:nvPr/>
        </p:nvSpPr>
        <p:spPr>
          <a:xfrm>
            <a:off x="621506" y="6733580"/>
            <a:ext cx="7900988" cy="1006554"/>
          </a:xfrm>
          <a:prstGeom prst="roundRect">
            <a:avLst>
              <a:gd name="adj" fmla="val 2646"/>
            </a:avLst>
          </a:prstGeom>
          <a:solidFill>
            <a:srgbClr val="F3E8E8"/>
          </a:solidFill>
          <a:ln/>
        </p:spPr>
      </p:sp>
      <p:sp>
        <p:nvSpPr>
          <p:cNvPr id="15" name="Text 12"/>
          <p:cNvSpPr/>
          <p:nvPr/>
        </p:nvSpPr>
        <p:spPr>
          <a:xfrm>
            <a:off x="799028" y="6911102"/>
            <a:ext cx="2495669" cy="261104"/>
          </a:xfrm>
          <a:prstGeom prst="rect">
            <a:avLst/>
          </a:prstGeom>
          <a:noFill/>
          <a:ln/>
        </p:spPr>
        <p:txBody>
          <a:bodyPr wrap="none" lIns="0" tIns="0" rIns="0" bIns="0" rtlCol="0" anchor="t"/>
          <a:lstStyle/>
          <a:p>
            <a:pPr marL="0" indent="0">
              <a:lnSpc>
                <a:spcPts val="2050"/>
              </a:lnSpc>
              <a:buNone/>
            </a:pPr>
            <a:r>
              <a:rPr lang="en-US" sz="1600" dirty="0">
                <a:solidFill>
                  <a:srgbClr val="3B3535"/>
                </a:solidFill>
                <a:latin typeface="Red Hat Text" pitchFamily="34" charset="0"/>
                <a:ea typeface="Red Hat Text" pitchFamily="34" charset="-122"/>
                <a:cs typeface="Red Hat Text" pitchFamily="34" charset="-120"/>
              </a:rPr>
              <a:t>Risiko yang Dapat Diterima</a:t>
            </a:r>
            <a:endParaRPr lang="en-US" sz="1600" dirty="0"/>
          </a:p>
        </p:txBody>
      </p:sp>
      <p:sp>
        <p:nvSpPr>
          <p:cNvPr id="16" name="Text 13"/>
          <p:cNvSpPr/>
          <p:nvPr/>
        </p:nvSpPr>
        <p:spPr>
          <a:xfrm>
            <a:off x="799028" y="7278648"/>
            <a:ext cx="7545943" cy="283964"/>
          </a:xfrm>
          <a:prstGeom prst="rect">
            <a:avLst/>
          </a:prstGeom>
          <a:noFill/>
          <a:ln/>
        </p:spPr>
        <p:txBody>
          <a:bodyPr wrap="none" lIns="0" tIns="0" rIns="0" bIns="0" rtlCol="0" anchor="t"/>
          <a:lstStyle/>
          <a:p>
            <a:pPr marL="0" indent="0">
              <a:lnSpc>
                <a:spcPts val="2200"/>
              </a:lnSpc>
              <a:buNone/>
            </a:pPr>
            <a:r>
              <a:rPr lang="en-US" sz="1350" dirty="0">
                <a:solidFill>
                  <a:srgbClr val="3B3535"/>
                </a:solidFill>
                <a:latin typeface="Roboto Light" pitchFamily="34" charset="0"/>
                <a:ea typeface="Roboto Light" pitchFamily="34" charset="-122"/>
                <a:cs typeface="Roboto Light" pitchFamily="34" charset="-120"/>
              </a:rPr>
              <a:t>Tingkat risiko yang dapat diterima auditor setelah audit selesai</a:t>
            </a:r>
            <a:endParaRPr lang="en-US" sz="1350"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3886"/>
          </a:xfrm>
          <a:prstGeom prst="rect">
            <a:avLst/>
          </a:prstGeom>
        </p:spPr>
      </p:pic>
      <p:sp>
        <p:nvSpPr>
          <p:cNvPr id="3" name="Text 0"/>
          <p:cNvSpPr/>
          <p:nvPr/>
        </p:nvSpPr>
        <p:spPr>
          <a:xfrm>
            <a:off x="6188750" y="551736"/>
            <a:ext cx="7739301" cy="1254204"/>
          </a:xfrm>
          <a:prstGeom prst="rect">
            <a:avLst/>
          </a:prstGeom>
          <a:noFill/>
          <a:ln/>
        </p:spPr>
        <p:txBody>
          <a:bodyPr wrap="square" lIns="0" tIns="0" rIns="0" bIns="0" rtlCol="0" anchor="t"/>
          <a:lstStyle/>
          <a:p>
            <a:pPr marL="0" indent="0">
              <a:lnSpc>
                <a:spcPts val="4900"/>
              </a:lnSpc>
              <a:buNone/>
            </a:pPr>
            <a:r>
              <a:rPr lang="en-US" sz="3950" b="1" dirty="0">
                <a:solidFill>
                  <a:srgbClr val="231971"/>
                </a:solidFill>
                <a:latin typeface="Outfit Extra Bold" pitchFamily="34" charset="0"/>
                <a:ea typeface="Outfit Extra Bold" pitchFamily="34" charset="-122"/>
                <a:cs typeface="Outfit Extra Bold" pitchFamily="34" charset="-120"/>
              </a:rPr>
              <a:t>Faktor-faktor yang Mempengaruhi Risiko Audit</a:t>
            </a:r>
            <a:endParaRPr lang="en-US" sz="3950" dirty="0"/>
          </a:p>
        </p:txBody>
      </p:sp>
      <p:pic>
        <p:nvPicPr>
          <p:cNvPr id="4" name="Image 1" descr="preencoded.png"/>
          <p:cNvPicPr>
            <a:picLocks noChangeAspect="1"/>
          </p:cNvPicPr>
          <p:nvPr/>
        </p:nvPicPr>
        <p:blipFill>
          <a:blip r:embed="rId4"/>
          <a:stretch>
            <a:fillRect/>
          </a:stretch>
        </p:blipFill>
        <p:spPr>
          <a:xfrm>
            <a:off x="6188750" y="2106930"/>
            <a:ext cx="501610" cy="501610"/>
          </a:xfrm>
          <a:prstGeom prst="rect">
            <a:avLst/>
          </a:prstGeom>
        </p:spPr>
      </p:pic>
      <p:sp>
        <p:nvSpPr>
          <p:cNvPr id="5" name="Text 1"/>
          <p:cNvSpPr/>
          <p:nvPr/>
        </p:nvSpPr>
        <p:spPr>
          <a:xfrm>
            <a:off x="6188750" y="2809161"/>
            <a:ext cx="2997994" cy="313492"/>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Ketergantungan Pemakai</a:t>
            </a:r>
            <a:endParaRPr lang="en-US" sz="1950" dirty="0"/>
          </a:p>
        </p:txBody>
      </p:sp>
      <p:sp>
        <p:nvSpPr>
          <p:cNvPr id="6" name="Text 2"/>
          <p:cNvSpPr/>
          <p:nvPr/>
        </p:nvSpPr>
        <p:spPr>
          <a:xfrm>
            <a:off x="6188750" y="3243024"/>
            <a:ext cx="7739301" cy="320992"/>
          </a:xfrm>
          <a:prstGeom prst="rect">
            <a:avLst/>
          </a:prstGeom>
          <a:noFill/>
          <a:ln/>
        </p:spPr>
        <p:txBody>
          <a:bodyPr wrap="non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Tingkat ketergantungan pemakai eksternal pada laporan keuangan.</a:t>
            </a:r>
            <a:endParaRPr lang="en-US" sz="1550" dirty="0"/>
          </a:p>
        </p:txBody>
      </p:sp>
      <p:pic>
        <p:nvPicPr>
          <p:cNvPr id="7" name="Image 2" descr="preencoded.png"/>
          <p:cNvPicPr>
            <a:picLocks noChangeAspect="1"/>
          </p:cNvPicPr>
          <p:nvPr/>
        </p:nvPicPr>
        <p:blipFill>
          <a:blip r:embed="rId5"/>
          <a:stretch>
            <a:fillRect/>
          </a:stretch>
        </p:blipFill>
        <p:spPr>
          <a:xfrm>
            <a:off x="6188750" y="4165997"/>
            <a:ext cx="501610" cy="501610"/>
          </a:xfrm>
          <a:prstGeom prst="rect">
            <a:avLst/>
          </a:prstGeom>
        </p:spPr>
      </p:pic>
      <p:sp>
        <p:nvSpPr>
          <p:cNvPr id="8" name="Text 3"/>
          <p:cNvSpPr/>
          <p:nvPr/>
        </p:nvSpPr>
        <p:spPr>
          <a:xfrm>
            <a:off x="6188750" y="4868228"/>
            <a:ext cx="2508409" cy="313492"/>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Kesulitan Keuangan</a:t>
            </a:r>
            <a:endParaRPr lang="en-US" sz="1950" dirty="0"/>
          </a:p>
        </p:txBody>
      </p:sp>
      <p:sp>
        <p:nvSpPr>
          <p:cNvPr id="9" name="Text 4"/>
          <p:cNvSpPr/>
          <p:nvPr/>
        </p:nvSpPr>
        <p:spPr>
          <a:xfrm>
            <a:off x="6188750" y="5302091"/>
            <a:ext cx="7739301" cy="320992"/>
          </a:xfrm>
          <a:prstGeom prst="rect">
            <a:avLst/>
          </a:prstGeom>
          <a:noFill/>
          <a:ln/>
        </p:spPr>
        <p:txBody>
          <a:bodyPr wrap="non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Kemungkinan klien mengalami kesulitan keuangan setelah laporan audit dikeluarkan.</a:t>
            </a:r>
            <a:endParaRPr lang="en-US" sz="1550" dirty="0"/>
          </a:p>
        </p:txBody>
      </p:sp>
      <p:pic>
        <p:nvPicPr>
          <p:cNvPr id="10" name="Image 3" descr="preencoded.png"/>
          <p:cNvPicPr>
            <a:picLocks noChangeAspect="1"/>
          </p:cNvPicPr>
          <p:nvPr/>
        </p:nvPicPr>
        <p:blipFill>
          <a:blip r:embed="rId6"/>
          <a:stretch>
            <a:fillRect/>
          </a:stretch>
        </p:blipFill>
        <p:spPr>
          <a:xfrm>
            <a:off x="6188750" y="6225064"/>
            <a:ext cx="501610" cy="501610"/>
          </a:xfrm>
          <a:prstGeom prst="rect">
            <a:avLst/>
          </a:prstGeom>
        </p:spPr>
      </p:pic>
      <p:sp>
        <p:nvSpPr>
          <p:cNvPr id="11" name="Text 5"/>
          <p:cNvSpPr/>
          <p:nvPr/>
        </p:nvSpPr>
        <p:spPr>
          <a:xfrm>
            <a:off x="6188750" y="6927294"/>
            <a:ext cx="2585204" cy="313492"/>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Integritas Manajemen</a:t>
            </a:r>
            <a:endParaRPr lang="en-US" sz="1950" dirty="0"/>
          </a:p>
        </p:txBody>
      </p:sp>
      <p:sp>
        <p:nvSpPr>
          <p:cNvPr id="12" name="Text 6"/>
          <p:cNvSpPr/>
          <p:nvPr/>
        </p:nvSpPr>
        <p:spPr>
          <a:xfrm>
            <a:off x="6188750" y="7361158"/>
            <a:ext cx="7739301" cy="320992"/>
          </a:xfrm>
          <a:prstGeom prst="rect">
            <a:avLst/>
          </a:prstGeom>
          <a:noFill/>
          <a:ln/>
        </p:spPr>
        <p:txBody>
          <a:bodyPr wrap="non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Evaluasi auditor terhadap integritas manajemen klien.</a:t>
            </a:r>
            <a:endParaRPr lang="en-US" sz="1550" dirty="0"/>
          </a:p>
        </p:txBody>
      </p:sp>
      <p:sp>
        <p:nvSpPr>
          <p:cNvPr id="13" name="Rectangle 12">
            <a:extLst>
              <a:ext uri="{FF2B5EF4-FFF2-40B4-BE49-F238E27FC236}">
                <a16:creationId xmlns:a16="http://schemas.microsoft.com/office/drawing/2014/main" id="{258FFAA5-6CEF-447B-BF0E-162175441809}"/>
              </a:ext>
            </a:extLst>
          </p:cNvPr>
          <p:cNvSpPr/>
          <p:nvPr/>
        </p:nvSpPr>
        <p:spPr>
          <a:xfrm>
            <a:off x="12710160" y="7741920"/>
            <a:ext cx="1828800" cy="396240"/>
          </a:xfrm>
          <a:prstGeom prst="rect">
            <a:avLst/>
          </a:prstGeom>
          <a:solidFill>
            <a:srgbClr val="FF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8693" y="1030486"/>
            <a:ext cx="5809059" cy="726043"/>
          </a:xfrm>
          <a:prstGeom prst="rect">
            <a:avLst/>
          </a:prstGeom>
          <a:noFill/>
          <a:ln/>
        </p:spPr>
        <p:txBody>
          <a:bodyPr wrap="none" lIns="0" tIns="0" rIns="0" bIns="0" rtlCol="0" anchor="t"/>
          <a:lstStyle/>
          <a:p>
            <a:pPr marL="0" indent="0">
              <a:lnSpc>
                <a:spcPts val="5700"/>
              </a:lnSpc>
              <a:buNone/>
            </a:pPr>
            <a:r>
              <a:rPr lang="en-US" sz="4550" dirty="0">
                <a:solidFill>
                  <a:srgbClr val="1F1E1E"/>
                </a:solidFill>
                <a:latin typeface="Red Hat Text" pitchFamily="34" charset="0"/>
                <a:ea typeface="Red Hat Text" pitchFamily="34" charset="-122"/>
                <a:cs typeface="Red Hat Text" pitchFamily="34" charset="-120"/>
              </a:rPr>
              <a:t>Penilaian Risiko Audit</a:t>
            </a:r>
            <a:endParaRPr lang="en-US" sz="4550" dirty="0"/>
          </a:p>
        </p:txBody>
      </p:sp>
      <p:sp>
        <p:nvSpPr>
          <p:cNvPr id="3" name="Text 1"/>
          <p:cNvSpPr/>
          <p:nvPr/>
        </p:nvSpPr>
        <p:spPr>
          <a:xfrm>
            <a:off x="968693" y="2250281"/>
            <a:ext cx="12692896" cy="2370296"/>
          </a:xfrm>
          <a:prstGeom prst="rect">
            <a:avLst/>
          </a:prstGeom>
          <a:noFill/>
          <a:ln/>
        </p:spPr>
        <p:txBody>
          <a:bodyPr wrap="square" lIns="0" tIns="0" rIns="0" bIns="0" rtlCol="0" anchor="t"/>
          <a:lstStyle/>
          <a:p>
            <a:pPr marL="0" indent="0">
              <a:lnSpc>
                <a:spcPts val="3100"/>
              </a:lnSpc>
              <a:buNone/>
            </a:pPr>
            <a:r>
              <a:rPr lang="en-US" sz="1900" dirty="0">
                <a:solidFill>
                  <a:srgbClr val="3B3535"/>
                </a:solidFill>
                <a:latin typeface="Roboto Light" pitchFamily="34" charset="0"/>
                <a:ea typeface="Roboto Light" pitchFamily="34" charset="-122"/>
                <a:cs typeface="Roboto Light" pitchFamily="34" charset="-120"/>
              </a:rPr>
              <a:t>Dalam menilai risiko audit yang dapat diterima, auditor mempertimbangkan risiko penugasan, yaitu risiko kerugian setelah audit selesai. Faktor-faktor yang mempengaruhi risiko audit yang dapat diterima meliputi derajat ketergantungan pemakai eksternal pada laporan keuangan, kemungkinan klien mengalami kesulitan keuangan setelah laporan audit dikeluarkan, dan evaluasi auditor atas integritas manajemen. Auditor juga harus melakukan prosedur penilaian risiko, termasuk membuat pertanyaan kepada manajemen, melakukan prosedur analitik, dan melakukan pengamatan dan inspeksi.</a:t>
            </a:r>
            <a:endParaRPr lang="en-US" sz="1900" dirty="0"/>
          </a:p>
        </p:txBody>
      </p:sp>
      <p:sp>
        <p:nvSpPr>
          <p:cNvPr id="4" name="Text 2"/>
          <p:cNvSpPr/>
          <p:nvPr/>
        </p:nvSpPr>
        <p:spPr>
          <a:xfrm>
            <a:off x="968693" y="5145048"/>
            <a:ext cx="2904530" cy="363141"/>
          </a:xfrm>
          <a:prstGeom prst="rect">
            <a:avLst/>
          </a:prstGeom>
          <a:noFill/>
          <a:ln/>
        </p:spPr>
        <p:txBody>
          <a:bodyPr wrap="none" lIns="0" tIns="0" rIns="0" bIns="0" rtlCol="0" anchor="t"/>
          <a:lstStyle/>
          <a:p>
            <a:pPr marL="0" indent="0">
              <a:lnSpc>
                <a:spcPts val="2850"/>
              </a:lnSpc>
              <a:buNone/>
            </a:pPr>
            <a:r>
              <a:rPr lang="en-US" sz="2250" dirty="0">
                <a:solidFill>
                  <a:srgbClr val="1F1E1E"/>
                </a:solidFill>
                <a:latin typeface="Red Hat Text" pitchFamily="34" charset="0"/>
                <a:ea typeface="Red Hat Text" pitchFamily="34" charset="-122"/>
                <a:cs typeface="Red Hat Text" pitchFamily="34" charset="-120"/>
              </a:rPr>
              <a:t>Faktor Penilaian Risiko</a:t>
            </a:r>
            <a:endParaRPr lang="en-US" sz="2250" dirty="0"/>
          </a:p>
        </p:txBody>
      </p:sp>
      <p:sp>
        <p:nvSpPr>
          <p:cNvPr id="5" name="Text 3"/>
          <p:cNvSpPr/>
          <p:nvPr/>
        </p:nvSpPr>
        <p:spPr>
          <a:xfrm>
            <a:off x="968693" y="575500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Ketergantungan pemakai eksternal</a:t>
            </a:r>
            <a:endParaRPr lang="en-US" sz="1900" dirty="0"/>
          </a:p>
        </p:txBody>
      </p:sp>
      <p:sp>
        <p:nvSpPr>
          <p:cNvPr id="6" name="Text 4"/>
          <p:cNvSpPr/>
          <p:nvPr/>
        </p:nvSpPr>
        <p:spPr>
          <a:xfrm>
            <a:off x="968693" y="623637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Kemungkinan kesulitan keuangan klien</a:t>
            </a:r>
            <a:endParaRPr lang="en-US" sz="1900" dirty="0"/>
          </a:p>
        </p:txBody>
      </p:sp>
      <p:sp>
        <p:nvSpPr>
          <p:cNvPr id="7" name="Text 5"/>
          <p:cNvSpPr/>
          <p:nvPr/>
        </p:nvSpPr>
        <p:spPr>
          <a:xfrm>
            <a:off x="968693" y="6717744"/>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Integritas manajemen</a:t>
            </a:r>
            <a:endParaRPr lang="en-US" sz="1900" dirty="0"/>
          </a:p>
        </p:txBody>
      </p:sp>
      <p:sp>
        <p:nvSpPr>
          <p:cNvPr id="8" name="Text 6"/>
          <p:cNvSpPr/>
          <p:nvPr/>
        </p:nvSpPr>
        <p:spPr>
          <a:xfrm>
            <a:off x="7623810" y="5145048"/>
            <a:ext cx="3215521" cy="363141"/>
          </a:xfrm>
          <a:prstGeom prst="rect">
            <a:avLst/>
          </a:prstGeom>
          <a:noFill/>
          <a:ln/>
        </p:spPr>
        <p:txBody>
          <a:bodyPr wrap="none" lIns="0" tIns="0" rIns="0" bIns="0" rtlCol="0" anchor="t"/>
          <a:lstStyle/>
          <a:p>
            <a:pPr marL="0" indent="0">
              <a:lnSpc>
                <a:spcPts val="2850"/>
              </a:lnSpc>
              <a:buNone/>
            </a:pPr>
            <a:r>
              <a:rPr lang="en-US" sz="2250" dirty="0">
                <a:solidFill>
                  <a:srgbClr val="1F1E1E"/>
                </a:solidFill>
                <a:latin typeface="Red Hat Text" pitchFamily="34" charset="0"/>
                <a:ea typeface="Red Hat Text" pitchFamily="34" charset="-122"/>
                <a:cs typeface="Red Hat Text" pitchFamily="34" charset="-120"/>
              </a:rPr>
              <a:t>Prosedur Penilaian Risiko</a:t>
            </a:r>
            <a:endParaRPr lang="en-US" sz="2250" dirty="0"/>
          </a:p>
        </p:txBody>
      </p:sp>
      <p:sp>
        <p:nvSpPr>
          <p:cNvPr id="9" name="Text 7"/>
          <p:cNvSpPr/>
          <p:nvPr/>
        </p:nvSpPr>
        <p:spPr>
          <a:xfrm>
            <a:off x="7623810" y="575500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Pertanyaan kepada manajemen</a:t>
            </a:r>
            <a:endParaRPr lang="en-US" sz="1900" dirty="0"/>
          </a:p>
        </p:txBody>
      </p:sp>
      <p:sp>
        <p:nvSpPr>
          <p:cNvPr id="10" name="Text 8"/>
          <p:cNvSpPr/>
          <p:nvPr/>
        </p:nvSpPr>
        <p:spPr>
          <a:xfrm>
            <a:off x="7623810" y="623637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Prosedur analitik</a:t>
            </a:r>
            <a:endParaRPr lang="en-US" sz="1900" dirty="0"/>
          </a:p>
        </p:txBody>
      </p:sp>
      <p:sp>
        <p:nvSpPr>
          <p:cNvPr id="11" name="Text 9"/>
          <p:cNvSpPr/>
          <p:nvPr/>
        </p:nvSpPr>
        <p:spPr>
          <a:xfrm>
            <a:off x="7623810" y="6717744"/>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Roboto Light" pitchFamily="34" charset="0"/>
                <a:ea typeface="Roboto Light" pitchFamily="34" charset="-122"/>
                <a:cs typeface="Roboto Light" pitchFamily="34" charset="-120"/>
              </a:rPr>
              <a:t>Pengamatan dan inspeksi</a:t>
            </a:r>
            <a:endParaRPr lang="en-US" sz="1900" dirty="0"/>
          </a:p>
        </p:txBody>
      </p:sp>
      <p:sp>
        <p:nvSpPr>
          <p:cNvPr id="12" name="Rectangle 11">
            <a:extLst>
              <a:ext uri="{FF2B5EF4-FFF2-40B4-BE49-F238E27FC236}">
                <a16:creationId xmlns:a16="http://schemas.microsoft.com/office/drawing/2014/main" id="{440141CE-650B-4D7B-ABDF-830250F5795E}"/>
              </a:ext>
            </a:extLst>
          </p:cNvPr>
          <p:cNvSpPr/>
          <p:nvPr/>
        </p:nvSpPr>
        <p:spPr>
          <a:xfrm>
            <a:off x="12710160" y="7741920"/>
            <a:ext cx="1828800" cy="396240"/>
          </a:xfrm>
          <a:prstGeom prst="rect">
            <a:avLst/>
          </a:prstGeom>
          <a:solidFill>
            <a:srgbClr val="FF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ransition spd="slow">
    <p:push dir="u"/>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57</TotalTime>
  <Words>1303</Words>
  <Application>Microsoft Office PowerPoint</Application>
  <PresentationFormat>Custom</PresentationFormat>
  <Paragraphs>136</Paragraphs>
  <Slides>16</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Wingdings 3</vt:lpstr>
      <vt:lpstr>Calibri</vt:lpstr>
      <vt:lpstr>Outfit Extra Bold</vt:lpstr>
      <vt:lpstr>Roboto Light</vt:lpstr>
      <vt:lpstr>Arimo</vt:lpstr>
      <vt:lpstr>Arial</vt:lpstr>
      <vt:lpstr>Century Gothic</vt:lpstr>
      <vt:lpstr>Red Hat Text</vt:lpstr>
      <vt:lpstr>Calibri Light</vt:lpstr>
      <vt:lpstr>Wisp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4</cp:revision>
  <dcterms:created xsi:type="dcterms:W3CDTF">2024-10-29T11:39:29Z</dcterms:created>
  <dcterms:modified xsi:type="dcterms:W3CDTF">2024-10-30T02:42:56Z</dcterms:modified>
</cp:coreProperties>
</file>