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</p:sldMasterIdLst>
  <p:notesMasterIdLst>
    <p:notesMasterId r:id="rId18"/>
  </p:notesMasterIdLst>
  <p:sldIdLst>
    <p:sldId id="316" r:id="rId5"/>
    <p:sldId id="617" r:id="rId6"/>
    <p:sldId id="618" r:id="rId7"/>
    <p:sldId id="619" r:id="rId8"/>
    <p:sldId id="620" r:id="rId9"/>
    <p:sldId id="621" r:id="rId10"/>
    <p:sldId id="622" r:id="rId11"/>
    <p:sldId id="623" r:id="rId12"/>
    <p:sldId id="624" r:id="rId13"/>
    <p:sldId id="625" r:id="rId14"/>
    <p:sldId id="626" r:id="rId15"/>
    <p:sldId id="627" r:id="rId16"/>
    <p:sldId id="462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FFFF00"/>
    <a:srgbClr val="CCECFF"/>
    <a:srgbClr val="66FF33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96"/>
    <p:restoredTop sz="95675"/>
  </p:normalViewPr>
  <p:slideViewPr>
    <p:cSldViewPr showGuides="1">
      <p:cViewPr varScale="1">
        <p:scale>
          <a:sx n="91" d="100"/>
          <a:sy n="91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3AA66-0EC7-4389-A639-415C4FE6E563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5800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id-ID" sz="3600" b="1" dirty="0" smtClean="0">
                <a:solidFill>
                  <a:srgbClr val="002060"/>
                </a:solidFill>
              </a:rPr>
              <a:t>LAPORAN 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id-ID" sz="3600" b="1" dirty="0" smtClean="0">
                <a:solidFill>
                  <a:srgbClr val="002060"/>
                </a:solidFill>
              </a:rPr>
              <a:t>ARUS KAS</a:t>
            </a:r>
            <a:endParaRPr lang="en-US" sz="3600" b="1" dirty="0">
              <a:solidFill>
                <a:srgbClr val="002060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7951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.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8" y="1196752"/>
          <a:ext cx="8208912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3240360"/>
              </a:tblGrid>
              <a:tr h="3557811">
                <a:tc>
                  <a:txBody>
                    <a:bodyPr/>
                    <a:lstStyle/>
                    <a:p>
                      <a:r>
                        <a:rPr lang="id-ID" sz="2800" b="0" u="sng" dirty="0" smtClean="0">
                          <a:solidFill>
                            <a:srgbClr val="002060"/>
                          </a:solidFill>
                        </a:rPr>
                        <a:t>AKTIVITAS INVESTASI : </a:t>
                      </a:r>
                    </a:p>
                    <a:p>
                      <a:endParaRPr lang="id-ID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KAS</a:t>
                      </a: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 MASUK ( CASH INFLOWS)</a:t>
                      </a:r>
                    </a:p>
                    <a:p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-Penjualan Aktiva Tetap</a:t>
                      </a:r>
                    </a:p>
                    <a:p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-Penjualan Investasi jk Panjang</a:t>
                      </a:r>
                    </a:p>
                    <a:p>
                      <a:endParaRPr lang="id-ID" sz="2400" b="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KAS</a:t>
                      </a: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 KELUAR ( CASH OUTFLOWS)</a:t>
                      </a:r>
                    </a:p>
                    <a:p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-Pembelian Aktiva Tetap</a:t>
                      </a:r>
                    </a:p>
                    <a:p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-Pembelian  Investasi jk Panjang</a:t>
                      </a:r>
                    </a:p>
                    <a:p>
                      <a:endParaRPr lang="id-ID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POS POS </a:t>
                      </a:r>
                    </a:p>
                    <a:p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AKTIVA TIDAK LANCAR</a:t>
                      </a:r>
                      <a:endParaRPr lang="id-ID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5143504" y="2143116"/>
            <a:ext cx="428628" cy="250033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74748"/>
            <a:ext cx="7886700" cy="1325563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AKTIVITAS PENDANAAN 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35248"/>
            <a:ext cx="7886700" cy="4351338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Yi Aktivitas yang mengakibatkan perubahan dalam jumlah dan komposisi kewajiban jangka panjang  (hutang jk panjang)  dan Modal (ekuitas) perusahaan </a:t>
            </a:r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8" y="980728"/>
          <a:ext cx="792088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6"/>
                <a:gridCol w="2376264"/>
              </a:tblGrid>
              <a:tr h="3960440">
                <a:tc>
                  <a:txBody>
                    <a:bodyPr/>
                    <a:lstStyle/>
                    <a:p>
                      <a:r>
                        <a:rPr lang="id-ID" sz="2400" b="0" u="sng" dirty="0" smtClean="0">
                          <a:solidFill>
                            <a:srgbClr val="002060"/>
                          </a:solidFill>
                        </a:rPr>
                        <a:t>AKTIVITAS PENDANAAN </a:t>
                      </a:r>
                    </a:p>
                    <a:p>
                      <a:endParaRPr lang="id-ID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KAS MASUK  (CASH INFLOWS)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dirty="0" smtClean="0">
                          <a:solidFill>
                            <a:srgbClr val="002060"/>
                          </a:solidFill>
                        </a:rPr>
                        <a:t>Penerbitan</a:t>
                      </a: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 Saham Baru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Penerbitan Hutang jk Panjang (Obligasi) </a:t>
                      </a:r>
                    </a:p>
                    <a:p>
                      <a:pPr>
                        <a:buFontTx/>
                        <a:buChar char="-"/>
                      </a:pPr>
                      <a:endParaRPr lang="id-ID" sz="2400" b="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KAS KELUAR ( CASH OUTFLOWS)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Pembayaran Deviden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Penarikan kembali Saham (Treasury 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 Stock)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 smtClean="0">
                          <a:solidFill>
                            <a:srgbClr val="002060"/>
                          </a:solidFill>
                        </a:rPr>
                        <a:t>Pembayaran Hutang jk Panjang</a:t>
                      </a:r>
                      <a:endParaRPr lang="id-ID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b="0" dirty="0" smtClean="0">
                          <a:solidFill>
                            <a:srgbClr val="002060"/>
                          </a:solidFill>
                        </a:rPr>
                        <a:t>POS POS: </a:t>
                      </a:r>
                    </a:p>
                    <a:p>
                      <a:r>
                        <a:rPr lang="id-ID" b="0" dirty="0" smtClean="0">
                          <a:solidFill>
                            <a:srgbClr val="002060"/>
                          </a:solidFill>
                        </a:rPr>
                        <a:t>Ht JK PANJANG &amp;</a:t>
                      </a:r>
                      <a:r>
                        <a:rPr lang="id-ID" b="0" baseline="0" dirty="0" smtClean="0">
                          <a:solidFill>
                            <a:srgbClr val="002060"/>
                          </a:solidFill>
                        </a:rPr>
                        <a:t> MODAL</a:t>
                      </a:r>
                      <a:endParaRPr lang="id-ID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ight Brace 6"/>
          <p:cNvSpPr/>
          <p:nvPr/>
        </p:nvSpPr>
        <p:spPr>
          <a:xfrm>
            <a:off x="5715008" y="2143116"/>
            <a:ext cx="500066" cy="285752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42" y="857232"/>
            <a:ext cx="8034096" cy="928694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2060"/>
                </a:solidFill>
              </a:rPr>
              <a:t>TUJUAN &amp; KEGUNAAN ARUS KAS 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30394"/>
            <a:ext cx="8106104" cy="4256126"/>
          </a:xfr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rgbClr val="002060"/>
                </a:solidFill>
              </a:rPr>
              <a:t>Mengetahui perubahan aktiva bersih,struktur keuangan&amp; kemampuan mempengaruhi arus kas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Menilai kemampuan perusahaan dlm menghasilkan kas &amp; setara kas 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Dpt membandingkan NILAI SEKARANG dg NILAI MASA DEPAN Arus Kas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Menggunakan ARUS KAS HISTORIS u prediksi ARUS KAS  yg akan datang 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dll 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851343"/>
            <a:ext cx="7725544" cy="654032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>
                <a:solidFill>
                  <a:srgbClr val="002060"/>
                </a:solidFill>
              </a:rPr>
              <a:t>KLASIFIKASI ARUS KAS 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0531"/>
            <a:ext cx="8229600" cy="4840303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AKTIVITAS OPERASI (</a:t>
            </a:r>
            <a:r>
              <a:rPr lang="id-ID" i="1" dirty="0" smtClean="0">
                <a:solidFill>
                  <a:srgbClr val="002060"/>
                </a:solidFill>
              </a:rPr>
              <a:t>Operating Activities)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AKTIVITAS INVESTASI (</a:t>
            </a:r>
            <a:r>
              <a:rPr lang="id-ID" i="1" dirty="0" smtClean="0">
                <a:solidFill>
                  <a:srgbClr val="002060"/>
                </a:solidFill>
              </a:rPr>
              <a:t>Investing Activities</a:t>
            </a:r>
            <a:r>
              <a:rPr lang="id-ID" dirty="0" smtClean="0">
                <a:solidFill>
                  <a:srgbClr val="002060"/>
                </a:solidFill>
              </a:rPr>
              <a:t>)</a:t>
            </a:r>
          </a:p>
          <a:p>
            <a:r>
              <a:rPr lang="id-ID" dirty="0" smtClean="0">
                <a:solidFill>
                  <a:srgbClr val="002060"/>
                </a:solidFill>
              </a:rPr>
              <a:t>AKTIVITAS PENDANAAN (</a:t>
            </a:r>
            <a:r>
              <a:rPr lang="id-ID" i="1" dirty="0" smtClean="0">
                <a:solidFill>
                  <a:srgbClr val="002060"/>
                </a:solidFill>
              </a:rPr>
              <a:t>Financing Activities)</a:t>
            </a:r>
            <a:endParaRPr lang="en-US" i="1" dirty="0" smtClean="0">
              <a:solidFill>
                <a:srgbClr val="002060"/>
              </a:solidFill>
            </a:endParaRPr>
          </a:p>
          <a:p>
            <a:endParaRPr lang="en-US" i="1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Ad.a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id-ID" dirty="0" smtClean="0">
                <a:solidFill>
                  <a:srgbClr val="002060"/>
                </a:solidFill>
              </a:rPr>
              <a:t>AKTIVITAS OPERASI : 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   Yi aktivitas penghasilan utama pendapatan perusahaan dan aktivitas lain yang bukan merupakan aktivitas investasi dan pendanaan</a:t>
            </a:r>
          </a:p>
          <a:p>
            <a:endParaRPr lang="id-ID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14348" y="928670"/>
          <a:ext cx="8001056" cy="5666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/>
                <a:gridCol w="2571768"/>
              </a:tblGrid>
              <a:tr h="5666402">
                <a:tc>
                  <a:txBody>
                    <a:bodyPr/>
                    <a:lstStyle/>
                    <a:p>
                      <a:r>
                        <a:rPr lang="id-ID" sz="2800" u="sng" dirty="0" smtClean="0">
                          <a:solidFill>
                            <a:srgbClr val="002060"/>
                          </a:solidFill>
                        </a:rPr>
                        <a:t>AKTIVITAS  OPERASI </a:t>
                      </a:r>
                      <a:r>
                        <a:rPr lang="id-ID" sz="2400" u="sng" dirty="0" smtClean="0">
                          <a:solidFill>
                            <a:srgbClr val="002060"/>
                          </a:solidFill>
                        </a:rPr>
                        <a:t>:</a:t>
                      </a:r>
                      <a:r>
                        <a:rPr lang="id-ID" sz="2400" u="sng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endParaRPr lang="id-ID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KAS MASUK ( CASH INFLOWS): </a:t>
                      </a: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-Penjualan barang dagangan </a:t>
                      </a: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-Pendapatan Royalti,komisi,fee, dll</a:t>
                      </a: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-Pendapatan bunga &amp; deviden</a:t>
                      </a:r>
                    </a:p>
                    <a:p>
                      <a:endParaRPr lang="id-ID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KAS KELUAR  (CASH OUTFLOWS) :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 Pembayaran kpd Pemasok barang &amp;  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   jasa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Pembayaran gaji </a:t>
                      </a:r>
                      <a:r>
                        <a:rPr lang="id-ID" sz="2400" baseline="0" dirty="0" smtClean="0">
                          <a:solidFill>
                            <a:srgbClr val="002060"/>
                          </a:solidFill>
                        </a:rPr>
                        <a:t> karyawan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aseline="0" dirty="0" smtClean="0">
                          <a:solidFill>
                            <a:srgbClr val="002060"/>
                          </a:solidFill>
                        </a:rPr>
                        <a:t> Pembayaran pajak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aseline="0" dirty="0" smtClean="0">
                          <a:solidFill>
                            <a:srgbClr val="002060"/>
                          </a:solidFill>
                        </a:rPr>
                        <a:t> Pembayaran Bunga dll</a:t>
                      </a:r>
                    </a:p>
                    <a:p>
                      <a:pPr>
                        <a:buFontTx/>
                        <a:buChar char="-"/>
                      </a:pPr>
                      <a:endParaRPr lang="id-ID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id-ID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  POS POS </a:t>
                      </a:r>
                    </a:p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LABA - RUGI</a:t>
                      </a:r>
                      <a:endParaRPr lang="id-ID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ight Brace 6"/>
          <p:cNvSpPr/>
          <p:nvPr/>
        </p:nvSpPr>
        <p:spPr>
          <a:xfrm>
            <a:off x="5500694" y="1643050"/>
            <a:ext cx="500066" cy="3786214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311"/>
            <a:ext cx="7886700" cy="739739"/>
          </a:xfrm>
        </p:spPr>
        <p:txBody>
          <a:bodyPr/>
          <a:lstStyle/>
          <a:p>
            <a:r>
              <a:rPr lang="id-ID" b="1" dirty="0" smtClean="0">
                <a:solidFill>
                  <a:srgbClr val="002060"/>
                </a:solidFill>
              </a:rPr>
              <a:t>Pelaporan  Arus kas operasi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2311002"/>
            <a:ext cx="8219340" cy="4475584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a.METODE LANGSUNG (</a:t>
            </a:r>
            <a:r>
              <a:rPr lang="id-ID" i="1" dirty="0" smtClean="0">
                <a:solidFill>
                  <a:srgbClr val="002060"/>
                </a:solidFill>
              </a:rPr>
              <a:t>Direct Method)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   Metode Langsung pada dasarnya merupakan laporan laba rugi berbasis tunai atau kas </a:t>
            </a:r>
            <a:r>
              <a:rPr lang="id-ID" i="1" dirty="0" smtClean="0">
                <a:solidFill>
                  <a:srgbClr val="002060"/>
                </a:solidFill>
              </a:rPr>
              <a:t>(cash basis income statement</a:t>
            </a:r>
            <a:r>
              <a:rPr lang="id-ID" dirty="0" smtClean="0">
                <a:solidFill>
                  <a:srgbClr val="002060"/>
                </a:solidFill>
              </a:rPr>
              <a:t>). </a:t>
            </a:r>
          </a:p>
          <a:p>
            <a:endParaRPr lang="id-ID" dirty="0" smtClean="0">
              <a:solidFill>
                <a:srgbClr val="002060"/>
              </a:solidFill>
            </a:endParaRPr>
          </a:p>
          <a:p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</a:t>
            </a:r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74700"/>
            <a:ext cx="7962088" cy="1143000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solidFill>
                  <a:srgbClr val="002060"/>
                </a:solidFill>
              </a:rPr>
              <a:t>a.METODE LANGSUNG (</a:t>
            </a:r>
            <a:r>
              <a:rPr lang="id-ID" sz="3600" b="1" i="1" dirty="0" smtClean="0">
                <a:solidFill>
                  <a:srgbClr val="002060"/>
                </a:solidFill>
              </a:rPr>
              <a:t>Direct Method</a:t>
            </a:r>
            <a:r>
              <a:rPr lang="id-ID" sz="3600" b="1" dirty="0" smtClean="0">
                <a:solidFill>
                  <a:srgbClr val="002060"/>
                </a:solidFill>
              </a:rPr>
              <a:t>)</a:t>
            </a:r>
            <a:endParaRPr lang="id-ID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96" y="2128862"/>
            <a:ext cx="7498080" cy="4300534"/>
          </a:xfrm>
        </p:spPr>
        <p:txBody>
          <a:bodyPr>
            <a:normAutofit/>
          </a:bodyPr>
          <a:lstStyle/>
          <a:p>
            <a:endParaRPr lang="id-ID" i="1" dirty="0" smtClean="0">
              <a:solidFill>
                <a:srgbClr val="FF0000"/>
              </a:solidFill>
            </a:endParaRPr>
          </a:p>
          <a:p>
            <a:endParaRPr lang="id-ID" i="1" dirty="0" smtClean="0">
              <a:solidFill>
                <a:srgbClr val="FF0000"/>
              </a:solidFill>
            </a:endParaRPr>
          </a:p>
          <a:p>
            <a:endParaRPr lang="id-ID" i="1" dirty="0" smtClean="0">
              <a:solidFill>
                <a:srgbClr val="FF0000"/>
              </a:solidFill>
            </a:endParaRPr>
          </a:p>
          <a:p>
            <a:endParaRPr lang="id-ID" i="1" dirty="0" smtClean="0">
              <a:solidFill>
                <a:srgbClr val="FF0000"/>
              </a:solidFill>
            </a:endParaRPr>
          </a:p>
          <a:p>
            <a:endParaRPr lang="id-ID" i="1" dirty="0" smtClean="0">
              <a:solidFill>
                <a:srgbClr val="FF0000"/>
              </a:solidFill>
            </a:endParaRPr>
          </a:p>
          <a:p>
            <a:endParaRPr lang="id-ID" sz="2400" i="1" dirty="0" smtClean="0">
              <a:solidFill>
                <a:srgbClr val="FF0000"/>
              </a:solidFill>
            </a:endParaRPr>
          </a:p>
          <a:p>
            <a:r>
              <a:rPr lang="id-ID" sz="2400" i="1" dirty="0" smtClean="0">
                <a:solidFill>
                  <a:srgbClr val="002060"/>
                </a:solidFill>
              </a:rPr>
              <a:t>Perusahaan yg menggunakan metode ini, hrs melaporkan secara terpisah klasifikasi penerimaan &amp; pengeluaran aktivitas Operasi</a:t>
            </a:r>
            <a:r>
              <a:rPr lang="en-US" sz="2400" i="1" dirty="0" smtClean="0">
                <a:solidFill>
                  <a:srgbClr val="002060"/>
                </a:solidFill>
              </a:rPr>
              <a:t>,</a:t>
            </a:r>
            <a:r>
              <a:rPr lang="en-US" sz="2400" i="1" dirty="0" err="1" smtClean="0">
                <a:solidFill>
                  <a:srgbClr val="002060"/>
                </a:solidFill>
              </a:rPr>
              <a:t>yaitu</a:t>
            </a:r>
            <a:r>
              <a:rPr lang="id-ID" sz="2400" i="1" dirty="0" smtClean="0">
                <a:solidFill>
                  <a:srgbClr val="002060"/>
                </a:solidFill>
              </a:rPr>
              <a:t> :</a:t>
            </a:r>
            <a:endParaRPr lang="id-ID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42848" y="2071674"/>
          <a:ext cx="705678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1584176"/>
                <a:gridCol w="1872208"/>
              </a:tblGrid>
              <a:tr h="211048">
                <a:tc>
                  <a:txBody>
                    <a:bodyPr/>
                    <a:lstStyle/>
                    <a:p>
                      <a:r>
                        <a:rPr lang="id-ID" sz="2400" b="0" dirty="0" smtClean="0">
                          <a:solidFill>
                            <a:schemeClr val="tx1"/>
                          </a:solidFill>
                        </a:rPr>
                        <a:t>Penerimaan Kas Penjualan 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 </a:t>
                      </a:r>
                      <a:r>
                        <a:rPr lang="id-ID" sz="2400" b="0" dirty="0" smtClean="0">
                          <a:solidFill>
                            <a:schemeClr val="tx1"/>
                          </a:solidFill>
                        </a:rPr>
                        <a:t>Rp 100.000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Biaya : HPP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50.000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          Royalti, Fee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30.000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          Biaya Operasi lain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10.000</a:t>
                      </a:r>
                      <a:endParaRPr lang="id-ID" sz="2400" u="sng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Jumlah Biaya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    90.000</a:t>
                      </a:r>
                      <a:endParaRPr lang="id-ID" sz="2400" u="sng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Arus Kas  Bersih  Operasi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  10.000</a:t>
                      </a:r>
                      <a:endParaRPr lang="id-ID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rot="10800000">
            <a:off x="1142976" y="1571612"/>
            <a:ext cx="700092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2976" y="4357694"/>
            <a:ext cx="700092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750859" y="2964653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-214346" y="3000372"/>
            <a:ext cx="271464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321835" y="2964653"/>
            <a:ext cx="278608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894265" y="2964653"/>
            <a:ext cx="2785288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946270"/>
            <a:ext cx="7498080" cy="5411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Yaitu : 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a.kas diterima dr pelanggan ( termasuk sewa,lisensi dll)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b.Bunga dan deviden yg diterima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c.Penerimaan kas lainnya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d.kas dibayarkan u gaji,supplier,jasa iklan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e.Biaya bunga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f.Pajak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g.Biaya lain2</a:t>
            </a:r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8952"/>
            <a:ext cx="8686800" cy="595536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solidFill>
                  <a:srgbClr val="002060"/>
                </a:solidFill>
              </a:rPr>
              <a:t>b.METODE TDK </a:t>
            </a:r>
            <a:r>
              <a:rPr lang="id-ID" sz="2800" b="1" dirty="0" smtClean="0">
                <a:solidFill>
                  <a:srgbClr val="002060"/>
                </a:solidFill>
              </a:rPr>
              <a:t>LANGSUNG (</a:t>
            </a:r>
            <a:r>
              <a:rPr lang="id-ID" sz="2800" b="1" i="1" dirty="0" smtClean="0">
                <a:solidFill>
                  <a:srgbClr val="002060"/>
                </a:solidFill>
              </a:rPr>
              <a:t>INDIRECT METHOD</a:t>
            </a:r>
            <a:r>
              <a:rPr lang="id-ID" sz="2800" b="1" dirty="0" smtClean="0">
                <a:solidFill>
                  <a:srgbClr val="002060"/>
                </a:solidFill>
              </a:rPr>
              <a:t>) </a:t>
            </a:r>
            <a:r>
              <a:rPr lang="en-US" sz="2800" b="1" dirty="0" smtClean="0">
                <a:solidFill>
                  <a:srgbClr val="002060"/>
                </a:solidFill>
              </a:rPr>
              <a:t/>
            </a:r>
            <a:br>
              <a:rPr lang="en-US" sz="2800" b="1" dirty="0" smtClean="0">
                <a:solidFill>
                  <a:srgbClr val="002060"/>
                </a:solidFill>
              </a:rPr>
            </a:br>
            <a:endParaRPr lang="id-ID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714488"/>
            <a:ext cx="7560840" cy="3454043"/>
          </a:xfrm>
        </p:spPr>
        <p:txBody>
          <a:bodyPr>
            <a:normAutofit/>
          </a:bodyPr>
          <a:lstStyle/>
          <a:p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id-ID" sz="3200" dirty="0" smtClean="0">
                <a:solidFill>
                  <a:srgbClr val="002060"/>
                </a:solidFill>
              </a:rPr>
              <a:t>Pada metode ini jmlh arus kas bersih yg sama dr aktivitas operasi dilakukan dg menyesuaikan </a:t>
            </a:r>
            <a:r>
              <a:rPr lang="id-ID" sz="3200" b="1" dirty="0" smtClean="0">
                <a:solidFill>
                  <a:srgbClr val="002060"/>
                </a:solidFill>
              </a:rPr>
              <a:t>Laba bersih </a:t>
            </a:r>
            <a:r>
              <a:rPr lang="id-ID" sz="3200" dirty="0" smtClean="0">
                <a:solidFill>
                  <a:srgbClr val="002060"/>
                </a:solidFill>
              </a:rPr>
              <a:t>berbasis akrual dg perubahan </a:t>
            </a:r>
            <a:r>
              <a:rPr lang="id-ID" sz="3200" b="1" dirty="0" smtClean="0">
                <a:solidFill>
                  <a:srgbClr val="002060"/>
                </a:solidFill>
              </a:rPr>
              <a:t>Aktiva </a:t>
            </a:r>
            <a:r>
              <a:rPr lang="id-ID" sz="3200" dirty="0" smtClean="0">
                <a:solidFill>
                  <a:srgbClr val="002060"/>
                </a:solidFill>
              </a:rPr>
              <a:t>atau </a:t>
            </a:r>
            <a:r>
              <a:rPr lang="id-ID" sz="3200" b="1" dirty="0" smtClean="0">
                <a:solidFill>
                  <a:srgbClr val="002060"/>
                </a:solidFill>
              </a:rPr>
              <a:t>Hutang Lancar </a:t>
            </a:r>
            <a:r>
              <a:rPr lang="id-ID" sz="3200" dirty="0" smtClean="0">
                <a:solidFill>
                  <a:srgbClr val="002060"/>
                </a:solidFill>
              </a:rPr>
              <a:t>yg berkaitan .</a:t>
            </a:r>
            <a:endParaRPr lang="id-ID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310"/>
            <a:ext cx="7886700" cy="1325563"/>
          </a:xfrm>
        </p:spPr>
        <p:txBody>
          <a:bodyPr/>
          <a:lstStyle/>
          <a:p>
            <a:r>
              <a:rPr lang="id-ID" b="1" dirty="0" smtClean="0">
                <a:solidFill>
                  <a:srgbClr val="002060"/>
                </a:solidFill>
              </a:rPr>
              <a:t>AKTIVITAS  INVESTASI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63810"/>
            <a:ext cx="7886700" cy="4351338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Yi aktivitas perolehan atau pelepasan aktiva jangka panjang ( Aktiva tidak lancar) dan investasi yang tidak termasuk dalam pengertian setara kas </a:t>
            </a:r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454</Words>
  <Application>WPS Presentation</Application>
  <PresentationFormat>On-screen Show (4:3)</PresentationFormat>
  <Paragraphs>119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2_Custom Design</vt:lpstr>
      <vt:lpstr>Custom Design</vt:lpstr>
      <vt:lpstr>1_Custom Design</vt:lpstr>
      <vt:lpstr>3_Custom Design</vt:lpstr>
      <vt:lpstr>Slide 1</vt:lpstr>
      <vt:lpstr>TUJUAN &amp; KEGUNAAN ARUS KAS </vt:lpstr>
      <vt:lpstr>KLASIFIKASI ARUS KAS </vt:lpstr>
      <vt:lpstr>Slide 4</vt:lpstr>
      <vt:lpstr>Pelaporan  Arus kas operasi</vt:lpstr>
      <vt:lpstr>a.METODE LANGSUNG (Direct Method)</vt:lpstr>
      <vt:lpstr>Slide 7</vt:lpstr>
      <vt:lpstr>b.METODE TDK LANGSUNG (INDIRECT METHOD)  </vt:lpstr>
      <vt:lpstr>AKTIVITAS  INVESTASI</vt:lpstr>
      <vt:lpstr>.</vt:lpstr>
      <vt:lpstr>AKTIVITAS PENDANAAN </vt:lpstr>
      <vt:lpstr>Slide 12</vt:lpstr>
      <vt:lpstr>***TERIMA KASIH ***</vt:lpstr>
    </vt:vector>
  </TitlesOfParts>
  <Company>signDesign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user</cp:lastModifiedBy>
  <cp:revision>285</cp:revision>
  <dcterms:created xsi:type="dcterms:W3CDTF">2010-08-24T06:47:00Z</dcterms:created>
  <dcterms:modified xsi:type="dcterms:W3CDTF">2025-12-17T06:01:53Z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14C7B55416844F099BD2C8486C3E86F6_13</vt:lpwstr>
  </property>
  <property fmtid="{D5CDD505-2E9C-101B-9397-08002B2CF9AE}" pid="3" name="KSOProductBuildVer">
    <vt:lpwstr>1033-12.2.0.23155</vt:lpwstr>
  </property>
</Properties>
</file>