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  <p:sldMasterId id="2147483653" r:id="rId3"/>
  </p:sldMasterIdLst>
  <p:notesMasterIdLst>
    <p:notesMasterId r:id="rId24"/>
  </p:notesMasterIdLst>
  <p:sldIdLst>
    <p:sldId id="309" r:id="rId4"/>
    <p:sldId id="480" r:id="rId5"/>
    <p:sldId id="498" r:id="rId6"/>
    <p:sldId id="481" r:id="rId7"/>
    <p:sldId id="482" r:id="rId8"/>
    <p:sldId id="483" r:id="rId9"/>
    <p:sldId id="484" r:id="rId10"/>
    <p:sldId id="485" r:id="rId11"/>
    <p:sldId id="486" r:id="rId12"/>
    <p:sldId id="487" r:id="rId13"/>
    <p:sldId id="488" r:id="rId14"/>
    <p:sldId id="489" r:id="rId15"/>
    <p:sldId id="490" r:id="rId16"/>
    <p:sldId id="491" r:id="rId17"/>
    <p:sldId id="492" r:id="rId18"/>
    <p:sldId id="493" r:id="rId19"/>
    <p:sldId id="494" r:id="rId20"/>
    <p:sldId id="495" r:id="rId21"/>
    <p:sldId id="496" r:id="rId22"/>
    <p:sldId id="262" r:id="rId2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8A604DD-7688-4432-8109-6CAF6CDF9127}">
          <p14:sldIdLst>
            <p14:sldId id="309"/>
            <p14:sldId id="480"/>
            <p14:sldId id="498"/>
            <p14:sldId id="481"/>
            <p14:sldId id="482"/>
            <p14:sldId id="483"/>
            <p14:sldId id="484"/>
            <p14:sldId id="485"/>
            <p14:sldId id="486"/>
            <p14:sldId id="487"/>
            <p14:sldId id="488"/>
            <p14:sldId id="489"/>
            <p14:sldId id="490"/>
            <p14:sldId id="491"/>
            <p14:sldId id="492"/>
            <p14:sldId id="493"/>
            <p14:sldId id="494"/>
            <p14:sldId id="495"/>
            <p14:sldId id="496"/>
          </p14:sldIdLst>
        </p14:section>
        <p14:section name="Untitled Section" id="{49705BEC-1D46-414E-81BB-15B26BF16108}">
          <p14:sldIdLst>
            <p14:sldId id="26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84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DFBB"/>
    <a:srgbClr val="9AD3E9"/>
    <a:srgbClr val="F8B2A3"/>
    <a:srgbClr val="A4B4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1" autoAdjust="0"/>
    <p:restoredTop sz="94660"/>
  </p:normalViewPr>
  <p:slideViewPr>
    <p:cSldViewPr>
      <p:cViewPr varScale="1">
        <p:scale>
          <a:sx n="101" d="100"/>
          <a:sy n="101" d="100"/>
        </p:scale>
        <p:origin x="1020" y="102"/>
      </p:cViewPr>
      <p:guideLst>
        <p:guide orient="horz" pos="184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62084F-185C-4BE8-8721-D5F4CECFED2D}" type="doc">
      <dgm:prSet loTypeId="urn:microsoft.com/office/officeart/2005/8/layout/vList2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id-ID"/>
        </a:p>
      </dgm:t>
    </dgm:pt>
    <dgm:pt modelId="{45CA3450-9963-40DD-B1C1-52962F8EA7B1}">
      <dgm:prSet phldrT="[Text]" custT="1"/>
      <dgm:spPr/>
      <dgm:t>
        <a:bodyPr/>
        <a:lstStyle/>
        <a:p>
          <a:r>
            <a:rPr lang="en-US" sz="2400" i="1" dirty="0">
              <a:solidFill>
                <a:schemeClr val="tx1"/>
              </a:solidFill>
              <a:latin typeface="+mn-lt"/>
            </a:rPr>
            <a:t>Man Power Planning </a:t>
          </a:r>
          <a:endParaRPr lang="id-ID" sz="2400" i="1" dirty="0">
            <a:solidFill>
              <a:schemeClr val="tx1"/>
            </a:solidFill>
            <a:latin typeface="+mn-lt"/>
          </a:endParaRPr>
        </a:p>
      </dgm:t>
    </dgm:pt>
    <dgm:pt modelId="{3C3E7A04-04D6-4B70-90E1-259265A6621A}" type="parTrans" cxnId="{49BDC407-32E1-4EB2-919E-FF3E7B934361}">
      <dgm:prSet/>
      <dgm:spPr/>
      <dgm:t>
        <a:bodyPr/>
        <a:lstStyle/>
        <a:p>
          <a:endParaRPr lang="id-ID" sz="2800">
            <a:solidFill>
              <a:schemeClr val="tx1"/>
            </a:solidFill>
          </a:endParaRPr>
        </a:p>
      </dgm:t>
    </dgm:pt>
    <dgm:pt modelId="{AC76E2B9-6912-4FEE-BDD9-9C03F705A869}" type="sibTrans" cxnId="{49BDC407-32E1-4EB2-919E-FF3E7B934361}">
      <dgm:prSet/>
      <dgm:spPr/>
      <dgm:t>
        <a:bodyPr/>
        <a:lstStyle/>
        <a:p>
          <a:endParaRPr lang="id-ID" sz="2800">
            <a:solidFill>
              <a:schemeClr val="tx1"/>
            </a:solidFill>
          </a:endParaRPr>
        </a:p>
      </dgm:t>
    </dgm:pt>
    <dgm:pt modelId="{3EAAF2EA-0CA9-498F-A45F-E2B2F61607E3}">
      <dgm:prSet phldrT="[Text]" custT="1"/>
      <dgm:spPr/>
      <dgm:t>
        <a:bodyPr/>
        <a:lstStyle/>
        <a:p>
          <a:r>
            <a:rPr lang="en-US" sz="2400" i="1" dirty="0">
              <a:solidFill>
                <a:schemeClr val="tx1"/>
              </a:solidFill>
              <a:latin typeface="+mn-lt"/>
            </a:rPr>
            <a:t>Recruitment  &amp; Selections</a:t>
          </a:r>
          <a:endParaRPr lang="id-ID" sz="2400" i="1" dirty="0">
            <a:solidFill>
              <a:schemeClr val="tx1"/>
            </a:solidFill>
            <a:latin typeface="+mn-lt"/>
          </a:endParaRPr>
        </a:p>
      </dgm:t>
    </dgm:pt>
    <dgm:pt modelId="{2F5583E3-E080-4239-A216-0BE8B92ECFB1}" type="parTrans" cxnId="{A3784F69-C30D-4526-AFD9-CCDBA601D768}">
      <dgm:prSet/>
      <dgm:spPr/>
      <dgm:t>
        <a:bodyPr/>
        <a:lstStyle/>
        <a:p>
          <a:endParaRPr lang="id-ID" sz="2800">
            <a:solidFill>
              <a:schemeClr val="tx1"/>
            </a:solidFill>
          </a:endParaRPr>
        </a:p>
      </dgm:t>
    </dgm:pt>
    <dgm:pt modelId="{1F93B80A-F6D4-4A76-9E35-0197B2935FB5}" type="sibTrans" cxnId="{A3784F69-C30D-4526-AFD9-CCDBA601D768}">
      <dgm:prSet/>
      <dgm:spPr/>
      <dgm:t>
        <a:bodyPr/>
        <a:lstStyle/>
        <a:p>
          <a:endParaRPr lang="id-ID" sz="2800">
            <a:solidFill>
              <a:schemeClr val="tx1"/>
            </a:solidFill>
          </a:endParaRPr>
        </a:p>
      </dgm:t>
    </dgm:pt>
    <dgm:pt modelId="{83D23BB4-8AE0-4677-B14B-24228D556F39}">
      <dgm:prSet phldrT="[Text]" custT="1"/>
      <dgm:spPr/>
      <dgm:t>
        <a:bodyPr/>
        <a:lstStyle/>
        <a:p>
          <a:r>
            <a:rPr lang="en-US" sz="2400" i="1" dirty="0">
              <a:solidFill>
                <a:schemeClr val="tx1"/>
              </a:solidFill>
              <a:latin typeface="+mn-lt"/>
            </a:rPr>
            <a:t>Training and Development</a:t>
          </a:r>
          <a:endParaRPr lang="id-ID" sz="2400" i="1" dirty="0">
            <a:solidFill>
              <a:schemeClr val="tx1"/>
            </a:solidFill>
            <a:latin typeface="+mn-lt"/>
          </a:endParaRPr>
        </a:p>
      </dgm:t>
    </dgm:pt>
    <dgm:pt modelId="{CBC25139-A7C0-4F89-B9FE-B371036C8D1D}" type="parTrans" cxnId="{B6A5494F-BD27-4DD5-94A3-1DBD5257EC38}">
      <dgm:prSet/>
      <dgm:spPr/>
      <dgm:t>
        <a:bodyPr/>
        <a:lstStyle/>
        <a:p>
          <a:endParaRPr lang="id-ID" sz="2800">
            <a:solidFill>
              <a:schemeClr val="tx1"/>
            </a:solidFill>
          </a:endParaRPr>
        </a:p>
      </dgm:t>
    </dgm:pt>
    <dgm:pt modelId="{418B0E3A-1244-498B-9DCA-C205A9D1219D}" type="sibTrans" cxnId="{B6A5494F-BD27-4DD5-94A3-1DBD5257EC38}">
      <dgm:prSet/>
      <dgm:spPr/>
      <dgm:t>
        <a:bodyPr/>
        <a:lstStyle/>
        <a:p>
          <a:endParaRPr lang="id-ID" sz="2800">
            <a:solidFill>
              <a:schemeClr val="tx1"/>
            </a:solidFill>
          </a:endParaRPr>
        </a:p>
      </dgm:t>
    </dgm:pt>
    <dgm:pt modelId="{0428EA50-F8F0-4FAA-85D5-F36B830BCEF4}">
      <dgm:prSet phldrT="[Text]" custT="1"/>
      <dgm:spPr/>
      <dgm:t>
        <a:bodyPr/>
        <a:lstStyle/>
        <a:p>
          <a:r>
            <a:rPr lang="en-US" sz="2400" i="1" dirty="0">
              <a:solidFill>
                <a:schemeClr val="tx1"/>
              </a:solidFill>
              <a:latin typeface="+mn-lt"/>
            </a:rPr>
            <a:t>Performance  Appraisals and Compensation</a:t>
          </a:r>
          <a:endParaRPr lang="id-ID" sz="2400" i="1" dirty="0">
            <a:solidFill>
              <a:schemeClr val="tx1"/>
            </a:solidFill>
            <a:latin typeface="+mn-lt"/>
          </a:endParaRPr>
        </a:p>
      </dgm:t>
    </dgm:pt>
    <dgm:pt modelId="{9FA7A7E0-C418-40A7-883A-289B246FAFD4}" type="parTrans" cxnId="{D9648839-7D40-4EF1-9AFF-3BED6C08950A}">
      <dgm:prSet/>
      <dgm:spPr/>
      <dgm:t>
        <a:bodyPr/>
        <a:lstStyle/>
        <a:p>
          <a:endParaRPr lang="id-ID" sz="2800">
            <a:solidFill>
              <a:schemeClr val="tx1"/>
            </a:solidFill>
          </a:endParaRPr>
        </a:p>
      </dgm:t>
    </dgm:pt>
    <dgm:pt modelId="{B7A1E2FB-2009-4C72-BCD7-CA8455051C9D}" type="sibTrans" cxnId="{D9648839-7D40-4EF1-9AFF-3BED6C08950A}">
      <dgm:prSet/>
      <dgm:spPr/>
      <dgm:t>
        <a:bodyPr/>
        <a:lstStyle/>
        <a:p>
          <a:endParaRPr lang="id-ID" sz="2800">
            <a:solidFill>
              <a:schemeClr val="tx1"/>
            </a:solidFill>
          </a:endParaRPr>
        </a:p>
      </dgm:t>
    </dgm:pt>
    <dgm:pt modelId="{41E362A5-AAC6-4540-93C5-667E44086274}">
      <dgm:prSet phldrT="[Text]" custT="1"/>
      <dgm:spPr/>
      <dgm:t>
        <a:bodyPr/>
        <a:lstStyle/>
        <a:p>
          <a:r>
            <a:rPr lang="en-US" sz="2400" i="1" dirty="0">
              <a:solidFill>
                <a:schemeClr val="tx1"/>
              </a:solidFill>
              <a:latin typeface="+mn-lt"/>
            </a:rPr>
            <a:t>Career Planning and Promotion</a:t>
          </a:r>
          <a:endParaRPr lang="id-ID" sz="2400" i="1" dirty="0">
            <a:solidFill>
              <a:schemeClr val="tx1"/>
            </a:solidFill>
            <a:latin typeface="+mn-lt"/>
          </a:endParaRPr>
        </a:p>
      </dgm:t>
    </dgm:pt>
    <dgm:pt modelId="{79E49F54-CCAD-499B-A009-ECCA8FB6BEC8}" type="parTrans" cxnId="{41343284-12EB-438D-AD71-8317AEAD458E}">
      <dgm:prSet/>
      <dgm:spPr/>
      <dgm:t>
        <a:bodyPr/>
        <a:lstStyle/>
        <a:p>
          <a:endParaRPr lang="id-ID" sz="2800">
            <a:solidFill>
              <a:schemeClr val="tx1"/>
            </a:solidFill>
          </a:endParaRPr>
        </a:p>
      </dgm:t>
    </dgm:pt>
    <dgm:pt modelId="{AA74611F-F15C-4112-A61D-CD39C39D5496}" type="sibTrans" cxnId="{41343284-12EB-438D-AD71-8317AEAD458E}">
      <dgm:prSet/>
      <dgm:spPr/>
      <dgm:t>
        <a:bodyPr/>
        <a:lstStyle/>
        <a:p>
          <a:endParaRPr lang="id-ID" sz="2800">
            <a:solidFill>
              <a:schemeClr val="tx1"/>
            </a:solidFill>
          </a:endParaRPr>
        </a:p>
      </dgm:t>
    </dgm:pt>
    <dgm:pt modelId="{310D12C2-9E6E-4B79-8269-74E7E84FF691}">
      <dgm:prSet phldrT="[Text]" custT="1"/>
      <dgm:spPr/>
      <dgm:t>
        <a:bodyPr/>
        <a:lstStyle/>
        <a:p>
          <a:r>
            <a:rPr lang="en-US" sz="2400" i="1" dirty="0">
              <a:solidFill>
                <a:schemeClr val="tx1"/>
              </a:solidFill>
              <a:latin typeface="+mn-lt"/>
            </a:rPr>
            <a:t>Employees Inter-relationship</a:t>
          </a:r>
          <a:endParaRPr lang="id-ID" sz="2400" i="1" dirty="0">
            <a:solidFill>
              <a:schemeClr val="tx1"/>
            </a:solidFill>
            <a:latin typeface="+mn-lt"/>
          </a:endParaRPr>
        </a:p>
      </dgm:t>
    </dgm:pt>
    <dgm:pt modelId="{75638437-7B5C-4228-AEA6-4003F4546311}" type="parTrans" cxnId="{CC1C1092-78A8-45CF-AEC7-F21F97A47A56}">
      <dgm:prSet/>
      <dgm:spPr/>
      <dgm:t>
        <a:bodyPr/>
        <a:lstStyle/>
        <a:p>
          <a:endParaRPr lang="id-ID" sz="2800">
            <a:solidFill>
              <a:schemeClr val="tx1"/>
            </a:solidFill>
          </a:endParaRPr>
        </a:p>
      </dgm:t>
    </dgm:pt>
    <dgm:pt modelId="{96CE06A3-0C83-425C-818E-D3FC25072851}" type="sibTrans" cxnId="{CC1C1092-78A8-45CF-AEC7-F21F97A47A56}">
      <dgm:prSet/>
      <dgm:spPr/>
      <dgm:t>
        <a:bodyPr/>
        <a:lstStyle/>
        <a:p>
          <a:endParaRPr lang="id-ID" sz="2800">
            <a:solidFill>
              <a:schemeClr val="tx1"/>
            </a:solidFill>
          </a:endParaRPr>
        </a:p>
      </dgm:t>
    </dgm:pt>
    <dgm:pt modelId="{3B44F9F7-7E24-41AC-BB35-6796F83601E1}">
      <dgm:prSet phldrT="[Text]" custT="1"/>
      <dgm:spPr/>
      <dgm:t>
        <a:bodyPr/>
        <a:lstStyle/>
        <a:p>
          <a:r>
            <a:rPr lang="en-US" sz="2400" i="1" dirty="0">
              <a:solidFill>
                <a:schemeClr val="tx1"/>
              </a:solidFill>
              <a:latin typeface="+mn-lt"/>
            </a:rPr>
            <a:t>Retirement and Termination</a:t>
          </a:r>
          <a:endParaRPr lang="id-ID" sz="2400" i="1" dirty="0">
            <a:solidFill>
              <a:schemeClr val="tx1"/>
            </a:solidFill>
            <a:latin typeface="+mn-lt"/>
          </a:endParaRPr>
        </a:p>
      </dgm:t>
    </dgm:pt>
    <dgm:pt modelId="{CC5003F7-C670-431B-B6C8-08DDE9B22D97}" type="parTrans" cxnId="{55C2E737-238C-40DC-9220-3D1CAB2A2308}">
      <dgm:prSet/>
      <dgm:spPr/>
      <dgm:t>
        <a:bodyPr/>
        <a:lstStyle/>
        <a:p>
          <a:endParaRPr lang="id-ID" sz="2800">
            <a:solidFill>
              <a:schemeClr val="tx1"/>
            </a:solidFill>
          </a:endParaRPr>
        </a:p>
      </dgm:t>
    </dgm:pt>
    <dgm:pt modelId="{5EAB751B-1D88-482A-B6BE-5B620F2B0C75}" type="sibTrans" cxnId="{55C2E737-238C-40DC-9220-3D1CAB2A2308}">
      <dgm:prSet/>
      <dgm:spPr/>
      <dgm:t>
        <a:bodyPr/>
        <a:lstStyle/>
        <a:p>
          <a:endParaRPr lang="id-ID" sz="2800">
            <a:solidFill>
              <a:schemeClr val="tx1"/>
            </a:solidFill>
          </a:endParaRPr>
        </a:p>
      </dgm:t>
    </dgm:pt>
    <dgm:pt modelId="{DD988D75-D8A3-4831-94BF-395A3F2AC1E4}" type="pres">
      <dgm:prSet presAssocID="{4262084F-185C-4BE8-8721-D5F4CECFED2D}" presName="linear" presStyleCnt="0">
        <dgm:presLayoutVars>
          <dgm:animLvl val="lvl"/>
          <dgm:resizeHandles val="exact"/>
        </dgm:presLayoutVars>
      </dgm:prSet>
      <dgm:spPr/>
    </dgm:pt>
    <dgm:pt modelId="{8A5BAF4F-F1A1-4596-8284-B6629AFE1F83}" type="pres">
      <dgm:prSet presAssocID="{45CA3450-9963-40DD-B1C1-52962F8EA7B1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16857E9B-9B99-486D-8E13-90DB3D6BC0A1}" type="pres">
      <dgm:prSet presAssocID="{AC76E2B9-6912-4FEE-BDD9-9C03F705A869}" presName="spacer" presStyleCnt="0"/>
      <dgm:spPr/>
    </dgm:pt>
    <dgm:pt modelId="{18F8D6CF-AF98-4F5E-B02A-03D334E787A8}" type="pres">
      <dgm:prSet presAssocID="{3EAAF2EA-0CA9-498F-A45F-E2B2F61607E3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A9BFBB4B-5532-4658-BDA0-661399EC6022}" type="pres">
      <dgm:prSet presAssocID="{1F93B80A-F6D4-4A76-9E35-0197B2935FB5}" presName="spacer" presStyleCnt="0"/>
      <dgm:spPr/>
    </dgm:pt>
    <dgm:pt modelId="{6E022267-46AC-4F65-8F1E-A624DF13CC7C}" type="pres">
      <dgm:prSet presAssocID="{83D23BB4-8AE0-4677-B14B-24228D556F39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B1A8BBBC-699C-44BD-BDDA-529C72DFA0BA}" type="pres">
      <dgm:prSet presAssocID="{418B0E3A-1244-498B-9DCA-C205A9D1219D}" presName="spacer" presStyleCnt="0"/>
      <dgm:spPr/>
    </dgm:pt>
    <dgm:pt modelId="{6AD58DA6-C00C-45C0-A9B7-08B67227CE87}" type="pres">
      <dgm:prSet presAssocID="{0428EA50-F8F0-4FAA-85D5-F36B830BCEF4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C837485B-249B-4E25-828C-2954044A241A}" type="pres">
      <dgm:prSet presAssocID="{B7A1E2FB-2009-4C72-BCD7-CA8455051C9D}" presName="spacer" presStyleCnt="0"/>
      <dgm:spPr/>
    </dgm:pt>
    <dgm:pt modelId="{2FC50B56-57E5-4DC4-8568-6D9E07500B5E}" type="pres">
      <dgm:prSet presAssocID="{41E362A5-AAC6-4540-93C5-667E44086274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97BB8EE1-AE85-4C2F-A9F5-FCEC09E60A7A}" type="pres">
      <dgm:prSet presAssocID="{AA74611F-F15C-4112-A61D-CD39C39D5496}" presName="spacer" presStyleCnt="0"/>
      <dgm:spPr/>
    </dgm:pt>
    <dgm:pt modelId="{BFAC3302-7259-4A75-871E-FCD67ADA1F13}" type="pres">
      <dgm:prSet presAssocID="{310D12C2-9E6E-4B79-8269-74E7E84FF691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8D649867-A2FA-4EA3-A54C-28E1DCE5AEF1}" type="pres">
      <dgm:prSet presAssocID="{96CE06A3-0C83-425C-818E-D3FC25072851}" presName="spacer" presStyleCnt="0"/>
      <dgm:spPr/>
    </dgm:pt>
    <dgm:pt modelId="{DB09B900-7A9E-4A11-A6D5-1BA31B95B01F}" type="pres">
      <dgm:prSet presAssocID="{3B44F9F7-7E24-41AC-BB35-6796F83601E1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49BDC407-32E1-4EB2-919E-FF3E7B934361}" srcId="{4262084F-185C-4BE8-8721-D5F4CECFED2D}" destId="{45CA3450-9963-40DD-B1C1-52962F8EA7B1}" srcOrd="0" destOrd="0" parTransId="{3C3E7A04-04D6-4B70-90E1-259265A6621A}" sibTransId="{AC76E2B9-6912-4FEE-BDD9-9C03F705A869}"/>
    <dgm:cxn modelId="{07D5DF25-E765-40C2-A1E2-304220C7DE79}" type="presOf" srcId="{0428EA50-F8F0-4FAA-85D5-F36B830BCEF4}" destId="{6AD58DA6-C00C-45C0-A9B7-08B67227CE87}" srcOrd="0" destOrd="0" presId="urn:microsoft.com/office/officeart/2005/8/layout/vList2"/>
    <dgm:cxn modelId="{3FAB1531-1217-448C-AC3A-6DD3D10F0051}" type="presOf" srcId="{83D23BB4-8AE0-4677-B14B-24228D556F39}" destId="{6E022267-46AC-4F65-8F1E-A624DF13CC7C}" srcOrd="0" destOrd="0" presId="urn:microsoft.com/office/officeart/2005/8/layout/vList2"/>
    <dgm:cxn modelId="{55C2E737-238C-40DC-9220-3D1CAB2A2308}" srcId="{4262084F-185C-4BE8-8721-D5F4CECFED2D}" destId="{3B44F9F7-7E24-41AC-BB35-6796F83601E1}" srcOrd="6" destOrd="0" parTransId="{CC5003F7-C670-431B-B6C8-08DDE9B22D97}" sibTransId="{5EAB751B-1D88-482A-B6BE-5B620F2B0C75}"/>
    <dgm:cxn modelId="{D9648839-7D40-4EF1-9AFF-3BED6C08950A}" srcId="{4262084F-185C-4BE8-8721-D5F4CECFED2D}" destId="{0428EA50-F8F0-4FAA-85D5-F36B830BCEF4}" srcOrd="3" destOrd="0" parTransId="{9FA7A7E0-C418-40A7-883A-289B246FAFD4}" sibTransId="{B7A1E2FB-2009-4C72-BCD7-CA8455051C9D}"/>
    <dgm:cxn modelId="{3DCE023D-6791-4A21-B0B1-776D9F597570}" type="presOf" srcId="{3EAAF2EA-0CA9-498F-A45F-E2B2F61607E3}" destId="{18F8D6CF-AF98-4F5E-B02A-03D334E787A8}" srcOrd="0" destOrd="0" presId="urn:microsoft.com/office/officeart/2005/8/layout/vList2"/>
    <dgm:cxn modelId="{A3784F69-C30D-4526-AFD9-CCDBA601D768}" srcId="{4262084F-185C-4BE8-8721-D5F4CECFED2D}" destId="{3EAAF2EA-0CA9-498F-A45F-E2B2F61607E3}" srcOrd="1" destOrd="0" parTransId="{2F5583E3-E080-4239-A216-0BE8B92ECFB1}" sibTransId="{1F93B80A-F6D4-4A76-9E35-0197B2935FB5}"/>
    <dgm:cxn modelId="{2287A36C-CA33-4E3E-A723-6AD0A73AAF7A}" type="presOf" srcId="{3B44F9F7-7E24-41AC-BB35-6796F83601E1}" destId="{DB09B900-7A9E-4A11-A6D5-1BA31B95B01F}" srcOrd="0" destOrd="0" presId="urn:microsoft.com/office/officeart/2005/8/layout/vList2"/>
    <dgm:cxn modelId="{B6A5494F-BD27-4DD5-94A3-1DBD5257EC38}" srcId="{4262084F-185C-4BE8-8721-D5F4CECFED2D}" destId="{83D23BB4-8AE0-4677-B14B-24228D556F39}" srcOrd="2" destOrd="0" parTransId="{CBC25139-A7C0-4F89-B9FE-B371036C8D1D}" sibTransId="{418B0E3A-1244-498B-9DCA-C205A9D1219D}"/>
    <dgm:cxn modelId="{CC0EBE80-69AE-499D-9303-4CC229A8CBB9}" type="presOf" srcId="{310D12C2-9E6E-4B79-8269-74E7E84FF691}" destId="{BFAC3302-7259-4A75-871E-FCD67ADA1F13}" srcOrd="0" destOrd="0" presId="urn:microsoft.com/office/officeart/2005/8/layout/vList2"/>
    <dgm:cxn modelId="{41343284-12EB-438D-AD71-8317AEAD458E}" srcId="{4262084F-185C-4BE8-8721-D5F4CECFED2D}" destId="{41E362A5-AAC6-4540-93C5-667E44086274}" srcOrd="4" destOrd="0" parTransId="{79E49F54-CCAD-499B-A009-ECCA8FB6BEC8}" sibTransId="{AA74611F-F15C-4112-A61D-CD39C39D5496}"/>
    <dgm:cxn modelId="{FF62D38E-018C-4338-A4A6-2395FB7BBF0B}" type="presOf" srcId="{41E362A5-AAC6-4540-93C5-667E44086274}" destId="{2FC50B56-57E5-4DC4-8568-6D9E07500B5E}" srcOrd="0" destOrd="0" presId="urn:microsoft.com/office/officeart/2005/8/layout/vList2"/>
    <dgm:cxn modelId="{CC1C1092-78A8-45CF-AEC7-F21F97A47A56}" srcId="{4262084F-185C-4BE8-8721-D5F4CECFED2D}" destId="{310D12C2-9E6E-4B79-8269-74E7E84FF691}" srcOrd="5" destOrd="0" parTransId="{75638437-7B5C-4228-AEA6-4003F4546311}" sibTransId="{96CE06A3-0C83-425C-818E-D3FC25072851}"/>
    <dgm:cxn modelId="{78E706B3-D0AB-4FB9-991B-634A44BD8393}" type="presOf" srcId="{45CA3450-9963-40DD-B1C1-52962F8EA7B1}" destId="{8A5BAF4F-F1A1-4596-8284-B6629AFE1F83}" srcOrd="0" destOrd="0" presId="urn:microsoft.com/office/officeart/2005/8/layout/vList2"/>
    <dgm:cxn modelId="{7C49B6C7-03FE-4F45-B664-8F2534473C6B}" type="presOf" srcId="{4262084F-185C-4BE8-8721-D5F4CECFED2D}" destId="{DD988D75-D8A3-4831-94BF-395A3F2AC1E4}" srcOrd="0" destOrd="0" presId="urn:microsoft.com/office/officeart/2005/8/layout/vList2"/>
    <dgm:cxn modelId="{980B93B8-587E-4907-9C0E-8E80DED5DDC4}" type="presParOf" srcId="{DD988D75-D8A3-4831-94BF-395A3F2AC1E4}" destId="{8A5BAF4F-F1A1-4596-8284-B6629AFE1F83}" srcOrd="0" destOrd="0" presId="urn:microsoft.com/office/officeart/2005/8/layout/vList2"/>
    <dgm:cxn modelId="{966B7B38-1020-44D6-A271-F64374102DD8}" type="presParOf" srcId="{DD988D75-D8A3-4831-94BF-395A3F2AC1E4}" destId="{16857E9B-9B99-486D-8E13-90DB3D6BC0A1}" srcOrd="1" destOrd="0" presId="urn:microsoft.com/office/officeart/2005/8/layout/vList2"/>
    <dgm:cxn modelId="{6681B7C1-8C7B-4283-A336-97C423D4C395}" type="presParOf" srcId="{DD988D75-D8A3-4831-94BF-395A3F2AC1E4}" destId="{18F8D6CF-AF98-4F5E-B02A-03D334E787A8}" srcOrd="2" destOrd="0" presId="urn:microsoft.com/office/officeart/2005/8/layout/vList2"/>
    <dgm:cxn modelId="{72E79E92-4960-44DE-99FA-FED6F88627C3}" type="presParOf" srcId="{DD988D75-D8A3-4831-94BF-395A3F2AC1E4}" destId="{A9BFBB4B-5532-4658-BDA0-661399EC6022}" srcOrd="3" destOrd="0" presId="urn:microsoft.com/office/officeart/2005/8/layout/vList2"/>
    <dgm:cxn modelId="{97C59C96-5F9E-4803-9044-CF005B319FAF}" type="presParOf" srcId="{DD988D75-D8A3-4831-94BF-395A3F2AC1E4}" destId="{6E022267-46AC-4F65-8F1E-A624DF13CC7C}" srcOrd="4" destOrd="0" presId="urn:microsoft.com/office/officeart/2005/8/layout/vList2"/>
    <dgm:cxn modelId="{C96733FD-696B-4A4F-830C-314826F8BD1F}" type="presParOf" srcId="{DD988D75-D8A3-4831-94BF-395A3F2AC1E4}" destId="{B1A8BBBC-699C-44BD-BDDA-529C72DFA0BA}" srcOrd="5" destOrd="0" presId="urn:microsoft.com/office/officeart/2005/8/layout/vList2"/>
    <dgm:cxn modelId="{126201C5-C474-4804-9A1F-164C5FE92AE9}" type="presParOf" srcId="{DD988D75-D8A3-4831-94BF-395A3F2AC1E4}" destId="{6AD58DA6-C00C-45C0-A9B7-08B67227CE87}" srcOrd="6" destOrd="0" presId="urn:microsoft.com/office/officeart/2005/8/layout/vList2"/>
    <dgm:cxn modelId="{3F2E4170-CE4C-49B6-94D5-7E64A337AD72}" type="presParOf" srcId="{DD988D75-D8A3-4831-94BF-395A3F2AC1E4}" destId="{C837485B-249B-4E25-828C-2954044A241A}" srcOrd="7" destOrd="0" presId="urn:microsoft.com/office/officeart/2005/8/layout/vList2"/>
    <dgm:cxn modelId="{AE89C741-0398-4678-88D7-73C3FB15266C}" type="presParOf" srcId="{DD988D75-D8A3-4831-94BF-395A3F2AC1E4}" destId="{2FC50B56-57E5-4DC4-8568-6D9E07500B5E}" srcOrd="8" destOrd="0" presId="urn:microsoft.com/office/officeart/2005/8/layout/vList2"/>
    <dgm:cxn modelId="{2D4C0EEE-B4E2-48BE-8D2A-374AE0814FC5}" type="presParOf" srcId="{DD988D75-D8A3-4831-94BF-395A3F2AC1E4}" destId="{97BB8EE1-AE85-4C2F-A9F5-FCEC09E60A7A}" srcOrd="9" destOrd="0" presId="urn:microsoft.com/office/officeart/2005/8/layout/vList2"/>
    <dgm:cxn modelId="{18228876-4E3B-497F-9DC1-B75464FF797D}" type="presParOf" srcId="{DD988D75-D8A3-4831-94BF-395A3F2AC1E4}" destId="{BFAC3302-7259-4A75-871E-FCD67ADA1F13}" srcOrd="10" destOrd="0" presId="urn:microsoft.com/office/officeart/2005/8/layout/vList2"/>
    <dgm:cxn modelId="{7775139B-D995-4C8E-B68E-2B68DEF9118F}" type="presParOf" srcId="{DD988D75-D8A3-4831-94BF-395A3F2AC1E4}" destId="{8D649867-A2FA-4EA3-A54C-28E1DCE5AEF1}" srcOrd="11" destOrd="0" presId="urn:microsoft.com/office/officeart/2005/8/layout/vList2"/>
    <dgm:cxn modelId="{E75F8037-F502-479D-AA16-EA395D8C0673}" type="presParOf" srcId="{DD988D75-D8A3-4831-94BF-395A3F2AC1E4}" destId="{DB09B900-7A9E-4A11-A6D5-1BA31B95B01F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2CA833F-E639-45A8-AE9C-AC743D094D34}" type="doc">
      <dgm:prSet loTypeId="urn:microsoft.com/office/officeart/2005/8/layout/vList2" loCatId="list" qsTypeId="urn:microsoft.com/office/officeart/2005/8/quickstyle/simple3" qsCatId="simple" csTypeId="urn:microsoft.com/office/officeart/2005/8/colors/accent6_2" csCatId="accent6" phldr="1"/>
      <dgm:spPr/>
      <dgm:t>
        <a:bodyPr/>
        <a:lstStyle/>
        <a:p>
          <a:endParaRPr lang="id-ID"/>
        </a:p>
      </dgm:t>
    </dgm:pt>
    <dgm:pt modelId="{F1F32AAF-9B75-44D2-9DF5-A21721E3488D}">
      <dgm:prSet phldrT="[Text]" custT="1"/>
      <dgm:spPr/>
      <dgm:t>
        <a:bodyPr/>
        <a:lstStyle/>
        <a:p>
          <a:pPr algn="just">
            <a:lnSpc>
              <a:spcPct val="100000"/>
            </a:lnSpc>
            <a:spcAft>
              <a:spcPts val="0"/>
            </a:spcAft>
          </a:pPr>
          <a:r>
            <a:rPr lang="id-ID" sz="1600" b="1" dirty="0">
              <a:latin typeface="+mn-lt"/>
            </a:rPr>
            <a:t>1. </a:t>
          </a:r>
          <a:r>
            <a:rPr lang="en-US" sz="1400" b="1" dirty="0" err="1"/>
            <a:t>Pemahaman</a:t>
          </a:r>
          <a:r>
            <a:rPr lang="en-US" sz="1400" b="1" dirty="0"/>
            <a:t> </a:t>
          </a:r>
          <a:r>
            <a:rPr lang="en-US" sz="1400" b="1" dirty="0" err="1"/>
            <a:t>Organisasi</a:t>
          </a:r>
          <a:r>
            <a:rPr lang="en-US" sz="1400" b="1" dirty="0"/>
            <a:t> </a:t>
          </a:r>
          <a:r>
            <a:rPr lang="en-US" sz="1400" b="1" dirty="0" err="1"/>
            <a:t>Sebagai</a:t>
          </a:r>
          <a:r>
            <a:rPr lang="en-US" sz="1400" b="1" dirty="0"/>
            <a:t> </a:t>
          </a:r>
          <a:r>
            <a:rPr lang="en-US" sz="1400" b="1" dirty="0" err="1"/>
            <a:t>Dasar</a:t>
          </a:r>
          <a:r>
            <a:rPr lang="en-US" sz="1400" b="1" dirty="0"/>
            <a:t> </a:t>
          </a:r>
          <a:r>
            <a:rPr lang="en-US" sz="1400" b="1" dirty="0" err="1"/>
            <a:t>Pembentuk</a:t>
          </a:r>
          <a:r>
            <a:rPr lang="en-US" sz="1400" b="1" dirty="0"/>
            <a:t> </a:t>
          </a:r>
          <a:r>
            <a:rPr lang="en-US" sz="1400" b="1" dirty="0" err="1"/>
            <a:t>Organisasi</a:t>
          </a:r>
          <a:endParaRPr lang="en-US" sz="1400" dirty="0"/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en-US" sz="1400" dirty="0" err="1"/>
            <a:t>Pemahaman</a:t>
          </a:r>
          <a:r>
            <a:rPr lang="en-US" sz="1400" dirty="0"/>
            <a:t> </a:t>
          </a:r>
          <a:r>
            <a:rPr lang="en-US" sz="1400" dirty="0" err="1"/>
            <a:t>visi</a:t>
          </a:r>
          <a:r>
            <a:rPr lang="en-US" sz="1400" dirty="0"/>
            <a:t>, </a:t>
          </a:r>
          <a:r>
            <a:rPr lang="en-US" sz="1400" dirty="0" err="1"/>
            <a:t>misi</a:t>
          </a:r>
          <a:r>
            <a:rPr lang="en-US" sz="1400" dirty="0"/>
            <a:t>, </a:t>
          </a:r>
          <a:r>
            <a:rPr lang="en-US" sz="1400" dirty="0" err="1"/>
            <a:t>strategi</a:t>
          </a:r>
          <a:r>
            <a:rPr lang="en-US" sz="1400" dirty="0"/>
            <a:t> </a:t>
          </a:r>
          <a:r>
            <a:rPr lang="en-US" sz="1400" dirty="0" err="1"/>
            <a:t>organisasi</a:t>
          </a:r>
          <a:r>
            <a:rPr lang="en-US" sz="1400" dirty="0"/>
            <a:t>, </a:t>
          </a:r>
          <a:r>
            <a:rPr lang="en-US" sz="1400" dirty="0" err="1"/>
            <a:t>budaya</a:t>
          </a:r>
          <a:r>
            <a:rPr lang="en-US" sz="1400" dirty="0"/>
            <a:t>, proses </a:t>
          </a:r>
          <a:r>
            <a:rPr lang="en-US" sz="1400" dirty="0" err="1"/>
            <a:t>bisnis</a:t>
          </a:r>
          <a:r>
            <a:rPr lang="en-US" sz="1400" dirty="0"/>
            <a:t> </a:t>
          </a:r>
          <a:r>
            <a:rPr lang="en-US" sz="1400" dirty="0" err="1"/>
            <a:t>dan</a:t>
          </a:r>
          <a:r>
            <a:rPr lang="en-US" sz="1400" dirty="0"/>
            <a:t> </a:t>
          </a:r>
          <a:r>
            <a:rPr lang="en-US" sz="1400" dirty="0" err="1"/>
            <a:t>struktur</a:t>
          </a:r>
          <a:r>
            <a:rPr lang="en-US" sz="1400" dirty="0"/>
            <a:t> </a:t>
          </a:r>
          <a:r>
            <a:rPr lang="en-US" sz="1400" dirty="0" err="1"/>
            <a:t>organisasi</a:t>
          </a:r>
          <a:r>
            <a:rPr lang="en-US" sz="1400" dirty="0"/>
            <a:t> </a:t>
          </a:r>
          <a:r>
            <a:rPr lang="en-US" sz="1400" dirty="0" err="1"/>
            <a:t>saat</a:t>
          </a:r>
          <a:r>
            <a:rPr lang="en-US" sz="1400" dirty="0"/>
            <a:t> </a:t>
          </a:r>
          <a:r>
            <a:rPr lang="en-US" sz="1400" dirty="0" err="1"/>
            <a:t>ini</a:t>
          </a:r>
          <a:r>
            <a:rPr lang="en-US" sz="1400" dirty="0"/>
            <a:t> </a:t>
          </a:r>
          <a:r>
            <a:rPr lang="en-US" sz="1400" dirty="0" err="1"/>
            <a:t>beserta</a:t>
          </a:r>
          <a:r>
            <a:rPr lang="en-US" sz="1400" dirty="0"/>
            <a:t> </a:t>
          </a:r>
          <a:r>
            <a:rPr lang="en-US" sz="1400" dirty="0" err="1"/>
            <a:t>uraian</a:t>
          </a:r>
          <a:r>
            <a:rPr lang="en-US" sz="1400" dirty="0"/>
            <a:t> </a:t>
          </a:r>
          <a:r>
            <a:rPr lang="en-US" sz="1400" dirty="0" err="1"/>
            <a:t>pekerjaan</a:t>
          </a:r>
          <a:r>
            <a:rPr lang="en-US" sz="1400" dirty="0"/>
            <a:t>;</a:t>
          </a:r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en-US" sz="1400" dirty="0" err="1"/>
            <a:t>Pemahaman</a:t>
          </a:r>
          <a:r>
            <a:rPr lang="en-US" sz="1400" dirty="0"/>
            <a:t> </a:t>
          </a:r>
          <a:r>
            <a:rPr lang="en-US" sz="1400" dirty="0" err="1"/>
            <a:t>Strategi</a:t>
          </a:r>
          <a:r>
            <a:rPr lang="en-US" sz="1400" dirty="0"/>
            <a:t> </a:t>
          </a:r>
          <a:r>
            <a:rPr lang="en-US" sz="1400" dirty="0" err="1"/>
            <a:t>dan</a:t>
          </a:r>
          <a:r>
            <a:rPr lang="en-US" sz="1400" dirty="0"/>
            <a:t> </a:t>
          </a:r>
          <a:r>
            <a:rPr lang="en-US" sz="1400" dirty="0" err="1"/>
            <a:t>kebijakan</a:t>
          </a:r>
          <a:r>
            <a:rPr lang="en-US" sz="1400" dirty="0"/>
            <a:t> SDM yang </a:t>
          </a:r>
          <a:r>
            <a:rPr lang="en-US" sz="1400" dirty="0" err="1"/>
            <a:t>berlaku</a:t>
          </a:r>
          <a:r>
            <a:rPr lang="en-US" sz="1400" dirty="0"/>
            <a:t> </a:t>
          </a:r>
          <a:r>
            <a:rPr lang="en-US" sz="1400" dirty="0" err="1"/>
            <a:t>saat</a:t>
          </a:r>
          <a:r>
            <a:rPr lang="en-US" sz="1400" dirty="0"/>
            <a:t> </a:t>
          </a:r>
          <a:r>
            <a:rPr lang="en-US" sz="1400" dirty="0" err="1"/>
            <a:t>ini</a:t>
          </a:r>
          <a:r>
            <a:rPr lang="en-US" sz="1400" dirty="0"/>
            <a:t>;</a:t>
          </a:r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en-US" sz="1400" dirty="0" err="1"/>
            <a:t>Mempelajari</a:t>
          </a:r>
          <a:r>
            <a:rPr lang="en-US" sz="1400" dirty="0"/>
            <a:t> </a:t>
          </a:r>
          <a:r>
            <a:rPr lang="en-US" sz="1400" dirty="0" err="1"/>
            <a:t>dan</a:t>
          </a:r>
          <a:r>
            <a:rPr lang="en-US" sz="1400" dirty="0"/>
            <a:t> </a:t>
          </a:r>
          <a:r>
            <a:rPr lang="en-US" sz="1400" dirty="0" err="1"/>
            <a:t>mengklarifikasi</a:t>
          </a:r>
          <a:r>
            <a:rPr lang="en-US" sz="1400" dirty="0"/>
            <a:t> </a:t>
          </a:r>
          <a:r>
            <a:rPr lang="en-US" sz="1400" dirty="0" err="1"/>
            <a:t>arah</a:t>
          </a:r>
          <a:r>
            <a:rPr lang="en-US" sz="1400" dirty="0"/>
            <a:t> </a:t>
          </a:r>
          <a:r>
            <a:rPr lang="en-US" sz="1400" dirty="0" err="1"/>
            <a:t>pengembangan</a:t>
          </a:r>
          <a:r>
            <a:rPr lang="en-US" sz="1400" dirty="0"/>
            <a:t> </a:t>
          </a:r>
          <a:r>
            <a:rPr lang="en-US" sz="1400" dirty="0" err="1"/>
            <a:t>usaha</a:t>
          </a:r>
          <a:r>
            <a:rPr lang="en-US" sz="1400" dirty="0"/>
            <a:t> 5 </a:t>
          </a:r>
          <a:r>
            <a:rPr lang="en-US" sz="1400" dirty="0" err="1"/>
            <a:t>tahun</a:t>
          </a:r>
          <a:r>
            <a:rPr lang="en-US" sz="1400" dirty="0"/>
            <a:t> </a:t>
          </a:r>
          <a:r>
            <a:rPr lang="en-US" sz="1400" dirty="0" err="1"/>
            <a:t>mendatang</a:t>
          </a:r>
          <a:r>
            <a:rPr lang="en-US" sz="1400" dirty="0"/>
            <a:t> </a:t>
          </a:r>
          <a:r>
            <a:rPr lang="en-US" sz="1400" dirty="0" err="1"/>
            <a:t>dan</a:t>
          </a:r>
          <a:r>
            <a:rPr lang="en-US" sz="1400" dirty="0"/>
            <a:t> </a:t>
          </a:r>
          <a:r>
            <a:rPr lang="en-US" sz="1400" dirty="0" err="1"/>
            <a:t>konsekuensinya</a:t>
          </a:r>
          <a:r>
            <a:rPr lang="en-US" sz="1400" dirty="0"/>
            <a:t> </a:t>
          </a:r>
          <a:r>
            <a:rPr lang="en-US" sz="1400" dirty="0" err="1"/>
            <a:t>pada</a:t>
          </a:r>
          <a:r>
            <a:rPr lang="en-US" sz="1400" dirty="0"/>
            <a:t> </a:t>
          </a:r>
          <a:r>
            <a:rPr lang="en-US" sz="1400" dirty="0" err="1"/>
            <a:t>pengelolaan</a:t>
          </a:r>
          <a:r>
            <a:rPr lang="en-US" sz="1400" dirty="0"/>
            <a:t> SDM</a:t>
          </a:r>
          <a:r>
            <a:rPr lang="en-US" sz="1600" dirty="0"/>
            <a:t>.</a:t>
          </a:r>
        </a:p>
      </dgm:t>
    </dgm:pt>
    <dgm:pt modelId="{7099CEA9-DDAE-4FA0-A262-B98925085A2E}" type="parTrans" cxnId="{E25311EC-8257-4471-AE3E-28F1B6D25FBB}">
      <dgm:prSet/>
      <dgm:spPr/>
      <dgm:t>
        <a:bodyPr/>
        <a:lstStyle/>
        <a:p>
          <a:endParaRPr lang="id-ID"/>
        </a:p>
      </dgm:t>
    </dgm:pt>
    <dgm:pt modelId="{591049D1-3D98-4EA7-B32A-D5E5444AFD00}" type="sibTrans" cxnId="{E25311EC-8257-4471-AE3E-28F1B6D25FBB}">
      <dgm:prSet/>
      <dgm:spPr/>
      <dgm:t>
        <a:bodyPr/>
        <a:lstStyle/>
        <a:p>
          <a:endParaRPr lang="id-ID"/>
        </a:p>
      </dgm:t>
    </dgm:pt>
    <dgm:pt modelId="{E1DEEB44-3969-4B9A-8E1A-6336E1CD2D4D}">
      <dgm:prSet phldrT="[Text]" custT="1"/>
      <dgm:spPr/>
      <dgm:t>
        <a:bodyPr/>
        <a:lstStyle/>
        <a:p>
          <a:pPr algn="just"/>
          <a:r>
            <a:rPr lang="en-US" sz="1800" b="1" dirty="0"/>
            <a:t>2.  </a:t>
          </a:r>
          <a:r>
            <a:rPr lang="en-US" sz="1800" b="1" dirty="0" err="1"/>
            <a:t>Pengkajian</a:t>
          </a:r>
          <a:r>
            <a:rPr lang="en-US" sz="1800" b="1" dirty="0"/>
            <a:t> </a:t>
          </a:r>
          <a:r>
            <a:rPr lang="en-US" sz="1800" b="1" dirty="0" err="1"/>
            <a:t>Sistem</a:t>
          </a:r>
          <a:r>
            <a:rPr lang="en-US" sz="1800" b="1" dirty="0"/>
            <a:t> SDM</a:t>
          </a:r>
        </a:p>
        <a:p>
          <a:pPr algn="just"/>
          <a:r>
            <a:rPr lang="en-US" sz="1600" dirty="0" err="1"/>
            <a:t>Mengkaji</a:t>
          </a:r>
          <a:r>
            <a:rPr lang="en-US" sz="1600" dirty="0"/>
            <a:t> </a:t>
          </a:r>
          <a:r>
            <a:rPr lang="en-US" sz="1600" dirty="0" err="1"/>
            <a:t>sistem-sistem</a:t>
          </a:r>
          <a:r>
            <a:rPr lang="en-US" sz="1600" dirty="0"/>
            <a:t> </a:t>
          </a:r>
          <a:r>
            <a:rPr lang="en-US" sz="1600" dirty="0" err="1"/>
            <a:t>Manajemen</a:t>
          </a:r>
          <a:r>
            <a:rPr lang="en-US" sz="1600" dirty="0"/>
            <a:t> SDM yang </a:t>
          </a:r>
          <a:r>
            <a:rPr lang="en-US" sz="1600" dirty="0" err="1"/>
            <a:t>ada</a:t>
          </a:r>
          <a:r>
            <a:rPr lang="en-US" sz="1600" dirty="0"/>
            <a:t> </a:t>
          </a:r>
          <a:r>
            <a:rPr lang="en-US" sz="1600" dirty="0" err="1"/>
            <a:t>seperti</a:t>
          </a:r>
          <a:r>
            <a:rPr lang="en-US" sz="1600" dirty="0"/>
            <a:t> </a:t>
          </a:r>
          <a:r>
            <a:rPr lang="en-US" sz="1600" dirty="0" err="1"/>
            <a:t>perencanaan</a:t>
          </a:r>
          <a:r>
            <a:rPr lang="en-US" sz="1600" dirty="0"/>
            <a:t> SDM, </a:t>
          </a:r>
          <a:r>
            <a:rPr lang="en-US" sz="1600" dirty="0" err="1"/>
            <a:t>rekrut</a:t>
          </a:r>
          <a:r>
            <a:rPr lang="en-US" sz="1600" dirty="0"/>
            <a:t> &amp; </a:t>
          </a:r>
          <a:r>
            <a:rPr lang="en-US" sz="1600" dirty="0" err="1"/>
            <a:t>seleksi</a:t>
          </a:r>
          <a:r>
            <a:rPr lang="en-US" sz="1600" dirty="0"/>
            <a:t>, </a:t>
          </a:r>
          <a:r>
            <a:rPr lang="en-US" sz="1600" i="1" dirty="0"/>
            <a:t>training and development</a:t>
          </a:r>
          <a:r>
            <a:rPr lang="en-US" sz="1600" dirty="0"/>
            <a:t>, </a:t>
          </a:r>
          <a:r>
            <a:rPr lang="en-US" sz="1600" dirty="0" err="1"/>
            <a:t>Manajemen</a:t>
          </a:r>
          <a:r>
            <a:rPr lang="en-US" sz="1600" dirty="0"/>
            <a:t> </a:t>
          </a:r>
          <a:r>
            <a:rPr lang="en-US" sz="1600" dirty="0" err="1"/>
            <a:t>kinerja</a:t>
          </a:r>
          <a:r>
            <a:rPr lang="en-US" sz="1600" dirty="0"/>
            <a:t>, </a:t>
          </a:r>
          <a:r>
            <a:rPr lang="en-US" sz="1600" dirty="0" err="1"/>
            <a:t>Manajemen</a:t>
          </a:r>
          <a:r>
            <a:rPr lang="en-US" sz="1600" dirty="0"/>
            <a:t> </a:t>
          </a:r>
          <a:r>
            <a:rPr lang="en-US" sz="1600" dirty="0" err="1"/>
            <a:t>karir</a:t>
          </a:r>
          <a:r>
            <a:rPr lang="en-US" sz="1600" dirty="0"/>
            <a:t>, </a:t>
          </a:r>
          <a:r>
            <a:rPr lang="en-US" sz="1600" dirty="0" err="1"/>
            <a:t>remunerasi</a:t>
          </a:r>
          <a:r>
            <a:rPr lang="en-US" sz="1600" dirty="0"/>
            <a:t>, </a:t>
          </a:r>
          <a:r>
            <a:rPr lang="en-US" sz="1600" dirty="0" err="1"/>
            <a:t>hubungan</a:t>
          </a:r>
          <a:r>
            <a:rPr lang="en-US" sz="1600" dirty="0"/>
            <a:t> industrial, </a:t>
          </a:r>
          <a:r>
            <a:rPr lang="en-US" sz="1600" i="1" dirty="0"/>
            <a:t>people development</a:t>
          </a:r>
          <a:r>
            <a:rPr lang="en-US" sz="1600" dirty="0"/>
            <a:t>, </a:t>
          </a:r>
          <a:r>
            <a:rPr lang="en-US" sz="1600" dirty="0" err="1"/>
            <a:t>dan</a:t>
          </a:r>
          <a:r>
            <a:rPr lang="en-US" sz="1600" dirty="0"/>
            <a:t> </a:t>
          </a:r>
          <a:r>
            <a:rPr lang="en-US" sz="1600" dirty="0" err="1"/>
            <a:t>sistem</a:t>
          </a:r>
          <a:r>
            <a:rPr lang="en-US" sz="1600" dirty="0"/>
            <a:t> </a:t>
          </a:r>
          <a:r>
            <a:rPr lang="en-US" sz="1600" dirty="0" err="1"/>
            <a:t>informasi</a:t>
          </a:r>
          <a:r>
            <a:rPr lang="en-US" sz="1600" dirty="0"/>
            <a:t> SDM; </a:t>
          </a:r>
          <a:r>
            <a:rPr lang="en-US" sz="1600" dirty="0" err="1"/>
            <a:t>serta</a:t>
          </a:r>
          <a:r>
            <a:rPr lang="en-US" sz="1600" dirty="0"/>
            <a:t> </a:t>
          </a:r>
          <a:r>
            <a:rPr lang="en-US" sz="1600" dirty="0" err="1"/>
            <a:t>mengklarifikasi</a:t>
          </a:r>
          <a:r>
            <a:rPr lang="en-US" sz="1600" dirty="0"/>
            <a:t> </a:t>
          </a:r>
          <a:r>
            <a:rPr lang="en-US" sz="1600" dirty="0" err="1"/>
            <a:t>permasalahan</a:t>
          </a:r>
          <a:r>
            <a:rPr lang="en-US" sz="1600" dirty="0"/>
            <a:t> yang </a:t>
          </a:r>
          <a:r>
            <a:rPr lang="en-US" sz="1600" dirty="0" err="1"/>
            <a:t>dihadapi</a:t>
          </a:r>
          <a:endParaRPr lang="id-ID" sz="1600" dirty="0">
            <a:latin typeface="+mn-lt"/>
          </a:endParaRPr>
        </a:p>
      </dgm:t>
    </dgm:pt>
    <dgm:pt modelId="{AE93C0FF-0C46-49F2-92FD-48D876183610}" type="parTrans" cxnId="{2F29E25C-A64E-4CAC-8009-F4C6B3D8FF22}">
      <dgm:prSet/>
      <dgm:spPr/>
      <dgm:t>
        <a:bodyPr/>
        <a:lstStyle/>
        <a:p>
          <a:endParaRPr lang="id-ID"/>
        </a:p>
      </dgm:t>
    </dgm:pt>
    <dgm:pt modelId="{543FDE6C-34BA-49DB-9D25-AF727B1F859B}" type="sibTrans" cxnId="{2F29E25C-A64E-4CAC-8009-F4C6B3D8FF22}">
      <dgm:prSet/>
      <dgm:spPr/>
      <dgm:t>
        <a:bodyPr/>
        <a:lstStyle/>
        <a:p>
          <a:endParaRPr lang="id-ID"/>
        </a:p>
      </dgm:t>
    </dgm:pt>
    <dgm:pt modelId="{CDBD158C-6170-4C06-99EF-33886FFE586E}" type="pres">
      <dgm:prSet presAssocID="{22CA833F-E639-45A8-AE9C-AC743D094D34}" presName="linear" presStyleCnt="0">
        <dgm:presLayoutVars>
          <dgm:animLvl val="lvl"/>
          <dgm:resizeHandles val="exact"/>
        </dgm:presLayoutVars>
      </dgm:prSet>
      <dgm:spPr/>
    </dgm:pt>
    <dgm:pt modelId="{D106C802-DE51-40F4-9571-0F431F374382}" type="pres">
      <dgm:prSet presAssocID="{F1F32AAF-9B75-44D2-9DF5-A21721E3488D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C70ACFBB-922D-47C1-A8F1-FA581E458C5D}" type="pres">
      <dgm:prSet presAssocID="{591049D1-3D98-4EA7-B32A-D5E5444AFD00}" presName="spacer" presStyleCnt="0"/>
      <dgm:spPr/>
    </dgm:pt>
    <dgm:pt modelId="{5FC139EF-96A5-41FB-ADBF-09B40EF5AD2D}" type="pres">
      <dgm:prSet presAssocID="{E1DEEB44-3969-4B9A-8E1A-6336E1CD2D4D}" presName="parentText" presStyleLbl="node1" presStyleIdx="1" presStyleCnt="2" custScaleY="82499" custLinFactNeighborY="-31145">
        <dgm:presLayoutVars>
          <dgm:chMax val="0"/>
          <dgm:bulletEnabled val="1"/>
        </dgm:presLayoutVars>
      </dgm:prSet>
      <dgm:spPr/>
    </dgm:pt>
  </dgm:ptLst>
  <dgm:cxnLst>
    <dgm:cxn modelId="{7016FB14-4F48-40A8-BDB2-BC0E6A26F8ED}" type="presOf" srcId="{22CA833F-E639-45A8-AE9C-AC743D094D34}" destId="{CDBD158C-6170-4C06-99EF-33886FFE586E}" srcOrd="0" destOrd="0" presId="urn:microsoft.com/office/officeart/2005/8/layout/vList2"/>
    <dgm:cxn modelId="{F1079135-32D8-4AD5-A3AD-D4D921F887B6}" type="presOf" srcId="{E1DEEB44-3969-4B9A-8E1A-6336E1CD2D4D}" destId="{5FC139EF-96A5-41FB-ADBF-09B40EF5AD2D}" srcOrd="0" destOrd="0" presId="urn:microsoft.com/office/officeart/2005/8/layout/vList2"/>
    <dgm:cxn modelId="{2F29E25C-A64E-4CAC-8009-F4C6B3D8FF22}" srcId="{22CA833F-E639-45A8-AE9C-AC743D094D34}" destId="{E1DEEB44-3969-4B9A-8E1A-6336E1CD2D4D}" srcOrd="1" destOrd="0" parTransId="{AE93C0FF-0C46-49F2-92FD-48D876183610}" sibTransId="{543FDE6C-34BA-49DB-9D25-AF727B1F859B}"/>
    <dgm:cxn modelId="{1C75A3B3-EA8E-40C1-8C3D-1B4002671BBD}" type="presOf" srcId="{F1F32AAF-9B75-44D2-9DF5-A21721E3488D}" destId="{D106C802-DE51-40F4-9571-0F431F374382}" srcOrd="0" destOrd="0" presId="urn:microsoft.com/office/officeart/2005/8/layout/vList2"/>
    <dgm:cxn modelId="{E25311EC-8257-4471-AE3E-28F1B6D25FBB}" srcId="{22CA833F-E639-45A8-AE9C-AC743D094D34}" destId="{F1F32AAF-9B75-44D2-9DF5-A21721E3488D}" srcOrd="0" destOrd="0" parTransId="{7099CEA9-DDAE-4FA0-A262-B98925085A2E}" sibTransId="{591049D1-3D98-4EA7-B32A-D5E5444AFD00}"/>
    <dgm:cxn modelId="{9AE30300-4818-4F76-9F1D-2397D8655B86}" type="presParOf" srcId="{CDBD158C-6170-4C06-99EF-33886FFE586E}" destId="{D106C802-DE51-40F4-9571-0F431F374382}" srcOrd="0" destOrd="0" presId="urn:microsoft.com/office/officeart/2005/8/layout/vList2"/>
    <dgm:cxn modelId="{142A139A-2CA4-44AC-A477-E8BDF126E2BF}" type="presParOf" srcId="{CDBD158C-6170-4C06-99EF-33886FFE586E}" destId="{C70ACFBB-922D-47C1-A8F1-FA581E458C5D}" srcOrd="1" destOrd="0" presId="urn:microsoft.com/office/officeart/2005/8/layout/vList2"/>
    <dgm:cxn modelId="{CC9FBF2C-54F3-4009-B659-C7237258B821}" type="presParOf" srcId="{CDBD158C-6170-4C06-99EF-33886FFE586E}" destId="{5FC139EF-96A5-41FB-ADBF-09B40EF5AD2D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2CA833F-E639-45A8-AE9C-AC743D094D34}" type="doc">
      <dgm:prSet loTypeId="urn:microsoft.com/office/officeart/2005/8/layout/vList2" loCatId="list" qsTypeId="urn:microsoft.com/office/officeart/2005/8/quickstyle/simple3" qsCatId="simple" csTypeId="urn:microsoft.com/office/officeart/2005/8/colors/accent6_2" csCatId="accent6" phldr="1"/>
      <dgm:spPr/>
      <dgm:t>
        <a:bodyPr/>
        <a:lstStyle/>
        <a:p>
          <a:endParaRPr lang="id-ID"/>
        </a:p>
      </dgm:t>
    </dgm:pt>
    <dgm:pt modelId="{F1F32AAF-9B75-44D2-9DF5-A21721E3488D}">
      <dgm:prSet phldrT="[Text]" custT="1"/>
      <dgm:spPr/>
      <dgm:t>
        <a:bodyPr/>
        <a:lstStyle/>
        <a:p>
          <a:pPr algn="just"/>
          <a:r>
            <a:rPr lang="id-ID" sz="1800" b="1" dirty="0">
              <a:latin typeface="+mn-lt"/>
            </a:rPr>
            <a:t>3</a:t>
          </a:r>
          <a:r>
            <a:rPr lang="id-ID" sz="1800" dirty="0">
              <a:latin typeface="+mn-lt"/>
            </a:rPr>
            <a:t>.</a:t>
          </a:r>
          <a:r>
            <a:rPr lang="en-US" sz="1800" dirty="0">
              <a:latin typeface="+mn-lt"/>
            </a:rPr>
            <a:t> </a:t>
          </a:r>
          <a:r>
            <a:rPr lang="en-US" sz="1800" b="1" dirty="0" err="1"/>
            <a:t>Melakukan</a:t>
          </a:r>
          <a:r>
            <a:rPr lang="en-US" sz="1800" b="1" dirty="0"/>
            <a:t> </a:t>
          </a:r>
          <a:r>
            <a:rPr lang="en-US" sz="1800" b="1" i="1" dirty="0"/>
            <a:t>Focus Group Discussion</a:t>
          </a:r>
          <a:r>
            <a:rPr lang="en-US" sz="1800" b="1" dirty="0"/>
            <a:t> (FGD)</a:t>
          </a:r>
        </a:p>
        <a:p>
          <a:pPr algn="just"/>
          <a:r>
            <a:rPr lang="en-US" sz="1800" dirty="0" err="1"/>
            <a:t>Pada</a:t>
          </a:r>
          <a:r>
            <a:rPr lang="en-US" sz="1800" dirty="0"/>
            <a:t> </a:t>
          </a:r>
          <a:r>
            <a:rPr lang="en-US" sz="1800" dirty="0" err="1"/>
            <a:t>pelaksanaan</a:t>
          </a:r>
          <a:r>
            <a:rPr lang="en-US" sz="1800" dirty="0"/>
            <a:t> FGD </a:t>
          </a:r>
          <a:r>
            <a:rPr lang="en-US" sz="1800" dirty="0" err="1"/>
            <a:t>akan</a:t>
          </a:r>
          <a:r>
            <a:rPr lang="en-US" sz="1800" dirty="0"/>
            <a:t> </a:t>
          </a:r>
          <a:r>
            <a:rPr lang="en-US" sz="1800" dirty="0" err="1"/>
            <a:t>ditetapkan</a:t>
          </a:r>
          <a:r>
            <a:rPr lang="en-US" sz="1800" dirty="0"/>
            <a:t> </a:t>
          </a:r>
          <a:r>
            <a:rPr lang="en-US" sz="1800" dirty="0" err="1"/>
            <a:t>terlebih</a:t>
          </a:r>
          <a:r>
            <a:rPr lang="en-US" sz="1800" dirty="0"/>
            <a:t> </a:t>
          </a:r>
          <a:r>
            <a:rPr lang="en-US" sz="1800" dirty="0" err="1"/>
            <a:t>dahulu</a:t>
          </a:r>
          <a:r>
            <a:rPr lang="en-US" sz="1800" dirty="0"/>
            <a:t> </a:t>
          </a:r>
          <a:r>
            <a:rPr lang="en-US" sz="1800" dirty="0" err="1"/>
            <a:t>jumlah</a:t>
          </a:r>
          <a:r>
            <a:rPr lang="en-US" sz="1800" dirty="0"/>
            <a:t> </a:t>
          </a:r>
          <a:r>
            <a:rPr lang="en-US" sz="1800" dirty="0" err="1"/>
            <a:t>kelompok</a:t>
          </a:r>
          <a:r>
            <a:rPr lang="en-US" sz="1800" dirty="0"/>
            <a:t> FGD </a:t>
          </a:r>
          <a:r>
            <a:rPr lang="en-US" sz="1800" dirty="0" err="1"/>
            <a:t>dimana</a:t>
          </a:r>
          <a:r>
            <a:rPr lang="en-US" sz="1800" dirty="0"/>
            <a:t> </a:t>
          </a:r>
          <a:r>
            <a:rPr lang="en-US" sz="1800" dirty="0" err="1"/>
            <a:t>pemilihan</a:t>
          </a:r>
          <a:r>
            <a:rPr lang="en-US" sz="1800" dirty="0"/>
            <a:t> </a:t>
          </a:r>
          <a:r>
            <a:rPr lang="en-US" sz="1800" dirty="0" err="1"/>
            <a:t>responden</a:t>
          </a:r>
          <a:r>
            <a:rPr lang="en-US" sz="1800" dirty="0"/>
            <a:t> FGD </a:t>
          </a:r>
          <a:r>
            <a:rPr lang="en-US" sz="1800" dirty="0" err="1"/>
            <a:t>mewakili</a:t>
          </a:r>
          <a:r>
            <a:rPr lang="en-US" sz="1800" dirty="0"/>
            <a:t> </a:t>
          </a:r>
          <a:r>
            <a:rPr lang="en-US" sz="1800" dirty="0" err="1"/>
            <a:t>semua</a:t>
          </a:r>
          <a:r>
            <a:rPr lang="en-US" sz="1800" dirty="0"/>
            <a:t> </a:t>
          </a:r>
          <a:r>
            <a:rPr lang="en-US" sz="1800" dirty="0" err="1"/>
            <a:t>bagian</a:t>
          </a:r>
          <a:r>
            <a:rPr lang="en-US" sz="1800" dirty="0"/>
            <a:t> </a:t>
          </a:r>
          <a:r>
            <a:rPr lang="en-US" sz="1800" dirty="0" err="1"/>
            <a:t>dan</a:t>
          </a:r>
          <a:r>
            <a:rPr lang="en-US" sz="1800" dirty="0"/>
            <a:t> level yang </a:t>
          </a:r>
          <a:r>
            <a:rPr lang="en-US" sz="1800" dirty="0" err="1"/>
            <a:t>ada</a:t>
          </a:r>
          <a:r>
            <a:rPr lang="en-US" sz="1800" dirty="0"/>
            <a:t> </a:t>
          </a:r>
          <a:r>
            <a:rPr lang="en-US" sz="1800" dirty="0" err="1"/>
            <a:t>guna</a:t>
          </a:r>
          <a:r>
            <a:rPr lang="en-US" sz="1800" dirty="0"/>
            <a:t> </a:t>
          </a:r>
          <a:r>
            <a:rPr lang="en-US" sz="1800" dirty="0" err="1"/>
            <a:t>verifikasi</a:t>
          </a:r>
          <a:r>
            <a:rPr lang="en-US" sz="1800" dirty="0"/>
            <a:t> </a:t>
          </a:r>
          <a:r>
            <a:rPr lang="en-US" sz="1800" dirty="0" err="1"/>
            <a:t>dan</a:t>
          </a:r>
          <a:r>
            <a:rPr lang="en-US" sz="1800" dirty="0"/>
            <a:t> </a:t>
          </a:r>
          <a:r>
            <a:rPr lang="en-US" sz="1800" dirty="0" err="1"/>
            <a:t>pengkajian</a:t>
          </a:r>
          <a:r>
            <a:rPr lang="en-US" sz="1800" dirty="0"/>
            <a:t> </a:t>
          </a:r>
          <a:r>
            <a:rPr lang="en-US" sz="1800" dirty="0" err="1"/>
            <a:t>sistem</a:t>
          </a:r>
          <a:r>
            <a:rPr lang="en-US" sz="1800" dirty="0"/>
            <a:t> SDM.</a:t>
          </a:r>
          <a:endParaRPr lang="id-ID" sz="1800" dirty="0">
            <a:latin typeface="+mn-lt"/>
          </a:endParaRPr>
        </a:p>
      </dgm:t>
    </dgm:pt>
    <dgm:pt modelId="{7099CEA9-DDAE-4FA0-A262-B98925085A2E}" type="parTrans" cxnId="{E25311EC-8257-4471-AE3E-28F1B6D25FBB}">
      <dgm:prSet/>
      <dgm:spPr/>
      <dgm:t>
        <a:bodyPr/>
        <a:lstStyle/>
        <a:p>
          <a:endParaRPr lang="id-ID"/>
        </a:p>
      </dgm:t>
    </dgm:pt>
    <dgm:pt modelId="{591049D1-3D98-4EA7-B32A-D5E5444AFD00}" type="sibTrans" cxnId="{E25311EC-8257-4471-AE3E-28F1B6D25FBB}">
      <dgm:prSet/>
      <dgm:spPr/>
      <dgm:t>
        <a:bodyPr/>
        <a:lstStyle/>
        <a:p>
          <a:endParaRPr lang="id-ID"/>
        </a:p>
      </dgm:t>
    </dgm:pt>
    <dgm:pt modelId="{E1DEEB44-3969-4B9A-8E1A-6336E1CD2D4D}">
      <dgm:prSet phldrT="[Text]" custT="1"/>
      <dgm:spPr/>
      <dgm:t>
        <a:bodyPr/>
        <a:lstStyle/>
        <a:p>
          <a:pPr algn="just"/>
          <a:r>
            <a:rPr lang="id-ID" sz="1800" b="1" dirty="0">
              <a:latin typeface="+mn-lt"/>
            </a:rPr>
            <a:t>4</a:t>
          </a:r>
          <a:r>
            <a:rPr lang="id-ID" sz="1800" dirty="0">
              <a:latin typeface="+mn-lt"/>
            </a:rPr>
            <a:t>.</a:t>
          </a:r>
          <a:r>
            <a:rPr lang="en-US" sz="1800" dirty="0">
              <a:latin typeface="+mn-lt"/>
            </a:rPr>
            <a:t> </a:t>
          </a:r>
          <a:r>
            <a:rPr lang="fi-FI" sz="1800" b="1" dirty="0"/>
            <a:t>Melakukan Analisis dan Melakukan Penyusunan Laporan</a:t>
          </a:r>
        </a:p>
        <a:p>
          <a:pPr algn="just"/>
          <a:r>
            <a:rPr lang="en-US" sz="1800" dirty="0" err="1"/>
            <a:t>Melakukan</a:t>
          </a:r>
          <a:r>
            <a:rPr lang="en-US" sz="1800" dirty="0"/>
            <a:t> </a:t>
          </a:r>
          <a:r>
            <a:rPr lang="en-US" sz="1800" dirty="0" err="1"/>
            <a:t>analisis</a:t>
          </a:r>
          <a:r>
            <a:rPr lang="en-US" sz="1800" dirty="0"/>
            <a:t> </a:t>
          </a:r>
          <a:r>
            <a:rPr lang="en-US" sz="1800" dirty="0" err="1"/>
            <a:t>hasil</a:t>
          </a:r>
          <a:r>
            <a:rPr lang="en-US" sz="1800" dirty="0"/>
            <a:t> FGD</a:t>
          </a:r>
        </a:p>
        <a:p>
          <a:pPr algn="just"/>
          <a:r>
            <a:rPr lang="en-US" sz="1800" dirty="0" err="1"/>
            <a:t>Menyusun</a:t>
          </a:r>
          <a:r>
            <a:rPr lang="en-US" sz="1800" dirty="0"/>
            <a:t> </a:t>
          </a:r>
          <a:r>
            <a:rPr lang="en-US" sz="1800" dirty="0" err="1"/>
            <a:t>laporan</a:t>
          </a:r>
          <a:r>
            <a:rPr lang="en-US" sz="1800" dirty="0"/>
            <a:t> </a:t>
          </a:r>
          <a:r>
            <a:rPr lang="en-US" sz="1800" dirty="0" err="1"/>
            <a:t>hasil</a:t>
          </a:r>
          <a:r>
            <a:rPr lang="en-US" sz="1800" dirty="0"/>
            <a:t> Diagnosis</a:t>
          </a:r>
          <a:r>
            <a:rPr lang="en-US" sz="1800" dirty="0">
              <a:latin typeface="+mn-lt"/>
            </a:rPr>
            <a:t>.</a:t>
          </a:r>
          <a:endParaRPr lang="id-ID" sz="1800" dirty="0">
            <a:latin typeface="+mn-lt"/>
          </a:endParaRPr>
        </a:p>
      </dgm:t>
    </dgm:pt>
    <dgm:pt modelId="{AE93C0FF-0C46-49F2-92FD-48D876183610}" type="parTrans" cxnId="{2F29E25C-A64E-4CAC-8009-F4C6B3D8FF22}">
      <dgm:prSet/>
      <dgm:spPr/>
      <dgm:t>
        <a:bodyPr/>
        <a:lstStyle/>
        <a:p>
          <a:endParaRPr lang="id-ID"/>
        </a:p>
      </dgm:t>
    </dgm:pt>
    <dgm:pt modelId="{543FDE6C-34BA-49DB-9D25-AF727B1F859B}" type="sibTrans" cxnId="{2F29E25C-A64E-4CAC-8009-F4C6B3D8FF22}">
      <dgm:prSet/>
      <dgm:spPr/>
      <dgm:t>
        <a:bodyPr/>
        <a:lstStyle/>
        <a:p>
          <a:endParaRPr lang="id-ID"/>
        </a:p>
      </dgm:t>
    </dgm:pt>
    <dgm:pt modelId="{CDBD158C-6170-4C06-99EF-33886FFE586E}" type="pres">
      <dgm:prSet presAssocID="{22CA833F-E639-45A8-AE9C-AC743D094D34}" presName="linear" presStyleCnt="0">
        <dgm:presLayoutVars>
          <dgm:animLvl val="lvl"/>
          <dgm:resizeHandles val="exact"/>
        </dgm:presLayoutVars>
      </dgm:prSet>
      <dgm:spPr/>
    </dgm:pt>
    <dgm:pt modelId="{D106C802-DE51-40F4-9571-0F431F374382}" type="pres">
      <dgm:prSet presAssocID="{F1F32AAF-9B75-44D2-9DF5-A21721E3488D}" presName="parentText" presStyleLbl="node1" presStyleIdx="0" presStyleCnt="2" custLinFactY="181" custLinFactNeighborY="100000">
        <dgm:presLayoutVars>
          <dgm:chMax val="0"/>
          <dgm:bulletEnabled val="1"/>
        </dgm:presLayoutVars>
      </dgm:prSet>
      <dgm:spPr/>
    </dgm:pt>
    <dgm:pt modelId="{C70ACFBB-922D-47C1-A8F1-FA581E458C5D}" type="pres">
      <dgm:prSet presAssocID="{591049D1-3D98-4EA7-B32A-D5E5444AFD00}" presName="spacer" presStyleCnt="0"/>
      <dgm:spPr/>
    </dgm:pt>
    <dgm:pt modelId="{5FC139EF-96A5-41FB-ADBF-09B40EF5AD2D}" type="pres">
      <dgm:prSet presAssocID="{E1DEEB44-3969-4B9A-8E1A-6336E1CD2D4D}" presName="parentText" presStyleLbl="node1" presStyleIdx="1" presStyleCnt="2" custLinFactNeighborY="-2582">
        <dgm:presLayoutVars>
          <dgm:chMax val="0"/>
          <dgm:bulletEnabled val="1"/>
        </dgm:presLayoutVars>
      </dgm:prSet>
      <dgm:spPr/>
    </dgm:pt>
  </dgm:ptLst>
  <dgm:cxnLst>
    <dgm:cxn modelId="{F9182A0A-128A-4976-8082-82143DEE95AA}" type="presOf" srcId="{22CA833F-E639-45A8-AE9C-AC743D094D34}" destId="{CDBD158C-6170-4C06-99EF-33886FFE586E}" srcOrd="0" destOrd="0" presId="urn:microsoft.com/office/officeart/2005/8/layout/vList2"/>
    <dgm:cxn modelId="{C7771619-910D-48FB-94E9-B58E2D62469E}" type="presOf" srcId="{E1DEEB44-3969-4B9A-8E1A-6336E1CD2D4D}" destId="{5FC139EF-96A5-41FB-ADBF-09B40EF5AD2D}" srcOrd="0" destOrd="0" presId="urn:microsoft.com/office/officeart/2005/8/layout/vList2"/>
    <dgm:cxn modelId="{2F29E25C-A64E-4CAC-8009-F4C6B3D8FF22}" srcId="{22CA833F-E639-45A8-AE9C-AC743D094D34}" destId="{E1DEEB44-3969-4B9A-8E1A-6336E1CD2D4D}" srcOrd="1" destOrd="0" parTransId="{AE93C0FF-0C46-49F2-92FD-48D876183610}" sibTransId="{543FDE6C-34BA-49DB-9D25-AF727B1F859B}"/>
    <dgm:cxn modelId="{4A9EEA98-12F7-41A1-9F4E-130DB84EEA47}" type="presOf" srcId="{F1F32AAF-9B75-44D2-9DF5-A21721E3488D}" destId="{D106C802-DE51-40F4-9571-0F431F374382}" srcOrd="0" destOrd="0" presId="urn:microsoft.com/office/officeart/2005/8/layout/vList2"/>
    <dgm:cxn modelId="{E25311EC-8257-4471-AE3E-28F1B6D25FBB}" srcId="{22CA833F-E639-45A8-AE9C-AC743D094D34}" destId="{F1F32AAF-9B75-44D2-9DF5-A21721E3488D}" srcOrd="0" destOrd="0" parTransId="{7099CEA9-DDAE-4FA0-A262-B98925085A2E}" sibTransId="{591049D1-3D98-4EA7-B32A-D5E5444AFD00}"/>
    <dgm:cxn modelId="{AC7B39E0-D555-4A75-A997-1393BAF9F79E}" type="presParOf" srcId="{CDBD158C-6170-4C06-99EF-33886FFE586E}" destId="{D106C802-DE51-40F4-9571-0F431F374382}" srcOrd="0" destOrd="0" presId="urn:microsoft.com/office/officeart/2005/8/layout/vList2"/>
    <dgm:cxn modelId="{F6D52173-3420-4285-B253-9C84DF16AE6E}" type="presParOf" srcId="{CDBD158C-6170-4C06-99EF-33886FFE586E}" destId="{C70ACFBB-922D-47C1-A8F1-FA581E458C5D}" srcOrd="1" destOrd="0" presId="urn:microsoft.com/office/officeart/2005/8/layout/vList2"/>
    <dgm:cxn modelId="{F15B5F30-4028-4950-B760-D80D9A53AA02}" type="presParOf" srcId="{CDBD158C-6170-4C06-99EF-33886FFE586E}" destId="{5FC139EF-96A5-41FB-ADBF-09B40EF5AD2D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2CA833F-E639-45A8-AE9C-AC743D094D34}" type="doc">
      <dgm:prSet loTypeId="urn:microsoft.com/office/officeart/2005/8/layout/vList2" loCatId="list" qsTypeId="urn:microsoft.com/office/officeart/2005/8/quickstyle/simple3" qsCatId="simple" csTypeId="urn:microsoft.com/office/officeart/2005/8/colors/accent6_2" csCatId="accent6" phldr="1"/>
      <dgm:spPr/>
      <dgm:t>
        <a:bodyPr/>
        <a:lstStyle/>
        <a:p>
          <a:endParaRPr lang="id-ID"/>
        </a:p>
      </dgm:t>
    </dgm:pt>
    <dgm:pt modelId="{F1F32AAF-9B75-44D2-9DF5-A21721E3488D}">
      <dgm:prSet phldrT="[Text]" custT="1"/>
      <dgm:spPr/>
      <dgm:t>
        <a:bodyPr/>
        <a:lstStyle/>
        <a:p>
          <a:pPr algn="just"/>
          <a:r>
            <a:rPr lang="id-ID" sz="1800" b="1" dirty="0">
              <a:latin typeface="+mn-lt"/>
            </a:rPr>
            <a:t>5</a:t>
          </a:r>
          <a:r>
            <a:rPr lang="id-ID" sz="1800" dirty="0">
              <a:latin typeface="+mn-lt"/>
            </a:rPr>
            <a:t>. </a:t>
          </a:r>
          <a:r>
            <a:rPr lang="en-US" sz="1800" b="1" dirty="0" err="1"/>
            <a:t>Menyusun</a:t>
          </a:r>
          <a:r>
            <a:rPr lang="en-US" sz="1800" b="1" dirty="0"/>
            <a:t> </a:t>
          </a:r>
          <a:r>
            <a:rPr lang="en-US" sz="1800" b="1" i="1" dirty="0"/>
            <a:t>HR Strategic and Roadmap</a:t>
          </a:r>
          <a:endParaRPr lang="en-US" sz="1800" dirty="0"/>
        </a:p>
        <a:p>
          <a:pPr algn="just"/>
          <a:r>
            <a:rPr lang="en-US" sz="1800" dirty="0" err="1"/>
            <a:t>Menyusun</a:t>
          </a:r>
          <a:r>
            <a:rPr lang="en-US" sz="1800" dirty="0"/>
            <a:t> </a:t>
          </a:r>
          <a:r>
            <a:rPr lang="en-US" sz="1800" dirty="0" err="1"/>
            <a:t>arah</a:t>
          </a:r>
          <a:r>
            <a:rPr lang="en-US" sz="1800" dirty="0"/>
            <a:t> </a:t>
          </a:r>
          <a:r>
            <a:rPr lang="en-US" sz="1800" dirty="0" err="1"/>
            <a:t>pengembangan</a:t>
          </a:r>
          <a:r>
            <a:rPr lang="en-US" sz="1800" dirty="0"/>
            <a:t> / </a:t>
          </a:r>
          <a:r>
            <a:rPr lang="en-US" sz="1800" dirty="0" err="1"/>
            <a:t>penyempurnaan</a:t>
          </a:r>
          <a:r>
            <a:rPr lang="en-US" sz="1800" dirty="0"/>
            <a:t> </a:t>
          </a:r>
          <a:r>
            <a:rPr lang="en-US" sz="1800" dirty="0" err="1"/>
            <a:t>setiap</a:t>
          </a:r>
          <a:r>
            <a:rPr lang="en-US" sz="1800" dirty="0"/>
            <a:t> </a:t>
          </a:r>
          <a:r>
            <a:rPr lang="en-US" sz="1800" dirty="0" err="1"/>
            <a:t>sistem</a:t>
          </a:r>
          <a:r>
            <a:rPr lang="en-US" sz="1800" dirty="0"/>
            <a:t> SDM </a:t>
          </a:r>
          <a:r>
            <a:rPr lang="en-US" sz="1800" dirty="0" err="1"/>
            <a:t>tersebut</a:t>
          </a:r>
          <a:r>
            <a:rPr lang="en-US" sz="1800" dirty="0"/>
            <a:t> </a:t>
          </a:r>
          <a:r>
            <a:rPr lang="en-US" sz="1800" dirty="0" err="1"/>
            <a:t>diatas</a:t>
          </a:r>
          <a:r>
            <a:rPr lang="en-US" sz="1800" dirty="0"/>
            <a:t> agar </a:t>
          </a:r>
          <a:r>
            <a:rPr lang="en-US" sz="1800" dirty="0" err="1"/>
            <a:t>dapat</a:t>
          </a:r>
          <a:r>
            <a:rPr lang="en-US" sz="1800" dirty="0"/>
            <a:t> </a:t>
          </a:r>
          <a:r>
            <a:rPr lang="en-US" sz="1800" dirty="0" err="1"/>
            <a:t>mendukung</a:t>
          </a:r>
          <a:r>
            <a:rPr lang="en-US" sz="1800" dirty="0"/>
            <a:t> </a:t>
          </a:r>
          <a:r>
            <a:rPr lang="en-US" sz="1800" dirty="0" err="1"/>
            <a:t>rencana</a:t>
          </a:r>
          <a:r>
            <a:rPr lang="en-US" sz="1800" dirty="0"/>
            <a:t> </a:t>
          </a:r>
          <a:r>
            <a:rPr lang="en-US" sz="1800" dirty="0" err="1"/>
            <a:t>pengembangan</a:t>
          </a:r>
          <a:r>
            <a:rPr lang="en-US" sz="1800" dirty="0"/>
            <a:t> </a:t>
          </a:r>
          <a:r>
            <a:rPr lang="en-US" sz="1800" dirty="0" err="1"/>
            <a:t>organisasi</a:t>
          </a:r>
          <a:r>
            <a:rPr lang="en-US" sz="1800" dirty="0"/>
            <a:t>.</a:t>
          </a:r>
        </a:p>
        <a:p>
          <a:pPr algn="just"/>
          <a:r>
            <a:rPr lang="en-US" sz="1800" dirty="0" err="1"/>
            <a:t>Menyusun</a:t>
          </a:r>
          <a:r>
            <a:rPr lang="en-US" sz="1800" dirty="0"/>
            <a:t> </a:t>
          </a:r>
          <a:r>
            <a:rPr lang="en-US" sz="1800" dirty="0" err="1"/>
            <a:t>tahapan</a:t>
          </a:r>
          <a:r>
            <a:rPr lang="en-US" sz="1800" dirty="0"/>
            <a:t> program </a:t>
          </a:r>
          <a:r>
            <a:rPr lang="en-US" sz="1800" dirty="0" err="1"/>
            <a:t>pengembangan</a:t>
          </a:r>
          <a:r>
            <a:rPr lang="en-US" sz="1800" dirty="0"/>
            <a:t> </a:t>
          </a:r>
          <a:r>
            <a:rPr lang="en-US" sz="1800" dirty="0" err="1"/>
            <a:t>dan</a:t>
          </a:r>
          <a:r>
            <a:rPr lang="en-US" sz="1800" dirty="0"/>
            <a:t> </a:t>
          </a:r>
          <a:r>
            <a:rPr lang="en-US" sz="1800" dirty="0" err="1"/>
            <a:t>implementasi</a:t>
          </a:r>
          <a:r>
            <a:rPr lang="en-US" sz="1800" dirty="0"/>
            <a:t> </a:t>
          </a:r>
          <a:r>
            <a:rPr lang="en-US" sz="1800" dirty="0" err="1"/>
            <a:t>setiap</a:t>
          </a:r>
          <a:r>
            <a:rPr lang="en-US" sz="1800" dirty="0"/>
            <a:t> </a:t>
          </a:r>
          <a:r>
            <a:rPr lang="en-US" sz="1800" dirty="0" err="1"/>
            <a:t>sistem</a:t>
          </a:r>
          <a:r>
            <a:rPr lang="en-US" sz="1800" dirty="0"/>
            <a:t> SDM; yang </a:t>
          </a:r>
          <a:r>
            <a:rPr lang="en-US" sz="1800" dirty="0" err="1"/>
            <a:t>disesuaikan</a:t>
          </a:r>
          <a:r>
            <a:rPr lang="en-US" sz="1800" dirty="0"/>
            <a:t> </a:t>
          </a:r>
          <a:r>
            <a:rPr lang="en-US" sz="1800" dirty="0" err="1"/>
            <a:t>dengan</a:t>
          </a:r>
          <a:r>
            <a:rPr lang="en-US" sz="1800" dirty="0"/>
            <a:t> </a:t>
          </a:r>
          <a:r>
            <a:rPr lang="en-US" sz="1800" dirty="0" err="1"/>
            <a:t>kesiapan</a:t>
          </a:r>
          <a:r>
            <a:rPr lang="en-US" sz="1800" dirty="0"/>
            <a:t> </a:t>
          </a:r>
          <a:r>
            <a:rPr lang="en-US" sz="1800" dirty="0" err="1"/>
            <a:t>sumber</a:t>
          </a:r>
          <a:r>
            <a:rPr lang="en-US" sz="1800" dirty="0"/>
            <a:t> </a:t>
          </a:r>
          <a:r>
            <a:rPr lang="en-US" sz="1800" dirty="0" err="1"/>
            <a:t>daya</a:t>
          </a:r>
          <a:r>
            <a:rPr lang="en-US" sz="1800" dirty="0"/>
            <a:t> </a:t>
          </a:r>
          <a:r>
            <a:rPr lang="en-US" sz="1800" dirty="0" err="1"/>
            <a:t>perusahaan</a:t>
          </a:r>
          <a:r>
            <a:rPr lang="en-US" sz="1800" dirty="0"/>
            <a:t> (orang </a:t>
          </a:r>
          <a:r>
            <a:rPr lang="en-US" sz="1800" dirty="0" err="1"/>
            <a:t>dan</a:t>
          </a:r>
          <a:r>
            <a:rPr lang="en-US" sz="1800" dirty="0"/>
            <a:t> </a:t>
          </a:r>
          <a:r>
            <a:rPr lang="en-US" sz="1800" dirty="0" err="1"/>
            <a:t>anggaran</a:t>
          </a:r>
          <a:r>
            <a:rPr lang="en-US" sz="1800" dirty="0"/>
            <a:t>) </a:t>
          </a:r>
          <a:r>
            <a:rPr lang="en-US" sz="1800" dirty="0" err="1"/>
            <a:t>untuk</a:t>
          </a:r>
          <a:r>
            <a:rPr lang="en-US" sz="1800" dirty="0"/>
            <a:t> </a:t>
          </a:r>
          <a:r>
            <a:rPr lang="en-US" sz="1800" dirty="0" err="1"/>
            <a:t>suatu</a:t>
          </a:r>
          <a:r>
            <a:rPr lang="en-US" sz="1800" dirty="0"/>
            <a:t> </a:t>
          </a:r>
          <a:r>
            <a:rPr lang="en-US" sz="1800" dirty="0" err="1"/>
            <a:t>perubahan</a:t>
          </a:r>
          <a:r>
            <a:rPr lang="en-US" sz="1800" dirty="0">
              <a:latin typeface="+mn-lt"/>
            </a:rPr>
            <a:t>:</a:t>
          </a:r>
          <a:endParaRPr lang="id-ID" sz="1800" dirty="0">
            <a:latin typeface="+mn-lt"/>
          </a:endParaRPr>
        </a:p>
      </dgm:t>
    </dgm:pt>
    <dgm:pt modelId="{7099CEA9-DDAE-4FA0-A262-B98925085A2E}" type="parTrans" cxnId="{E25311EC-8257-4471-AE3E-28F1B6D25FBB}">
      <dgm:prSet/>
      <dgm:spPr/>
      <dgm:t>
        <a:bodyPr/>
        <a:lstStyle/>
        <a:p>
          <a:endParaRPr lang="id-ID"/>
        </a:p>
      </dgm:t>
    </dgm:pt>
    <dgm:pt modelId="{591049D1-3D98-4EA7-B32A-D5E5444AFD00}" type="sibTrans" cxnId="{E25311EC-8257-4471-AE3E-28F1B6D25FBB}">
      <dgm:prSet/>
      <dgm:spPr/>
      <dgm:t>
        <a:bodyPr/>
        <a:lstStyle/>
        <a:p>
          <a:endParaRPr lang="id-ID"/>
        </a:p>
      </dgm:t>
    </dgm:pt>
    <dgm:pt modelId="{7421AB87-BE05-4786-8B31-F4C6FD090555}">
      <dgm:prSet phldrT="[Text]" custT="1"/>
      <dgm:spPr/>
      <dgm:t>
        <a:bodyPr/>
        <a:lstStyle/>
        <a:p>
          <a:pPr algn="just"/>
          <a:endParaRPr lang="id-ID" sz="1600" dirty="0">
            <a:latin typeface="+mn-lt"/>
          </a:endParaRPr>
        </a:p>
      </dgm:t>
    </dgm:pt>
    <dgm:pt modelId="{EBEC2FC5-7610-4CCB-84EC-BDAE92E5FD67}" type="parTrans" cxnId="{31CAF819-FFE9-40C5-8EFF-6A148D71EE45}">
      <dgm:prSet/>
      <dgm:spPr/>
      <dgm:t>
        <a:bodyPr/>
        <a:lstStyle/>
        <a:p>
          <a:endParaRPr lang="id-ID"/>
        </a:p>
      </dgm:t>
    </dgm:pt>
    <dgm:pt modelId="{340A3ED9-2206-402B-BFFB-3D7AC40183E8}" type="sibTrans" cxnId="{31CAF819-FFE9-40C5-8EFF-6A148D71EE45}">
      <dgm:prSet/>
      <dgm:spPr/>
      <dgm:t>
        <a:bodyPr/>
        <a:lstStyle/>
        <a:p>
          <a:endParaRPr lang="id-ID"/>
        </a:p>
      </dgm:t>
    </dgm:pt>
    <dgm:pt modelId="{CDBD158C-6170-4C06-99EF-33886FFE586E}" type="pres">
      <dgm:prSet presAssocID="{22CA833F-E639-45A8-AE9C-AC743D094D34}" presName="linear" presStyleCnt="0">
        <dgm:presLayoutVars>
          <dgm:animLvl val="lvl"/>
          <dgm:resizeHandles val="exact"/>
        </dgm:presLayoutVars>
      </dgm:prSet>
      <dgm:spPr/>
    </dgm:pt>
    <dgm:pt modelId="{D106C802-DE51-40F4-9571-0F431F374382}" type="pres">
      <dgm:prSet presAssocID="{F1F32AAF-9B75-44D2-9DF5-A21721E3488D}" presName="parentText" presStyleLbl="node1" presStyleIdx="0" presStyleCnt="1" custScaleY="140116">
        <dgm:presLayoutVars>
          <dgm:chMax val="0"/>
          <dgm:bulletEnabled val="1"/>
        </dgm:presLayoutVars>
      </dgm:prSet>
      <dgm:spPr/>
    </dgm:pt>
    <dgm:pt modelId="{89423541-3FF4-48E8-980C-D4953465F124}" type="pres">
      <dgm:prSet presAssocID="{F1F32AAF-9B75-44D2-9DF5-A21721E3488D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31CAF819-FFE9-40C5-8EFF-6A148D71EE45}" srcId="{F1F32AAF-9B75-44D2-9DF5-A21721E3488D}" destId="{7421AB87-BE05-4786-8B31-F4C6FD090555}" srcOrd="0" destOrd="0" parTransId="{EBEC2FC5-7610-4CCB-84EC-BDAE92E5FD67}" sibTransId="{340A3ED9-2206-402B-BFFB-3D7AC40183E8}"/>
    <dgm:cxn modelId="{AB4D8559-A813-49A9-8D71-B81543ABA26F}" type="presOf" srcId="{22CA833F-E639-45A8-AE9C-AC743D094D34}" destId="{CDBD158C-6170-4C06-99EF-33886FFE586E}" srcOrd="0" destOrd="0" presId="urn:microsoft.com/office/officeart/2005/8/layout/vList2"/>
    <dgm:cxn modelId="{245D94CE-6EDD-48B9-A73A-6AD83D9464F0}" type="presOf" srcId="{F1F32AAF-9B75-44D2-9DF5-A21721E3488D}" destId="{D106C802-DE51-40F4-9571-0F431F374382}" srcOrd="0" destOrd="0" presId="urn:microsoft.com/office/officeart/2005/8/layout/vList2"/>
    <dgm:cxn modelId="{5C7BD1EB-20B2-4937-BEDF-4325462F777C}" type="presOf" srcId="{7421AB87-BE05-4786-8B31-F4C6FD090555}" destId="{89423541-3FF4-48E8-980C-D4953465F124}" srcOrd="0" destOrd="0" presId="urn:microsoft.com/office/officeart/2005/8/layout/vList2"/>
    <dgm:cxn modelId="{E25311EC-8257-4471-AE3E-28F1B6D25FBB}" srcId="{22CA833F-E639-45A8-AE9C-AC743D094D34}" destId="{F1F32AAF-9B75-44D2-9DF5-A21721E3488D}" srcOrd="0" destOrd="0" parTransId="{7099CEA9-DDAE-4FA0-A262-B98925085A2E}" sibTransId="{591049D1-3D98-4EA7-B32A-D5E5444AFD00}"/>
    <dgm:cxn modelId="{27B4328C-4357-49DA-9076-31C86AADF4C2}" type="presParOf" srcId="{CDBD158C-6170-4C06-99EF-33886FFE586E}" destId="{D106C802-DE51-40F4-9571-0F431F374382}" srcOrd="0" destOrd="0" presId="urn:microsoft.com/office/officeart/2005/8/layout/vList2"/>
    <dgm:cxn modelId="{A141FB3F-0BBD-4142-8CC6-5711A7F2BE55}" type="presParOf" srcId="{CDBD158C-6170-4C06-99EF-33886FFE586E}" destId="{89423541-3FF4-48E8-980C-D4953465F124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5BAF4F-F1A1-4596-8284-B6629AFE1F83}">
      <dsp:nvSpPr>
        <dsp:cNvPr id="0" name=""/>
        <dsp:cNvSpPr/>
      </dsp:nvSpPr>
      <dsp:spPr>
        <a:xfrm>
          <a:off x="0" y="722"/>
          <a:ext cx="4664075" cy="46432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i="1" kern="1200" dirty="0">
              <a:solidFill>
                <a:schemeClr val="tx1"/>
              </a:solidFill>
              <a:latin typeface="+mn-lt"/>
            </a:rPr>
            <a:t>Man Power Planning </a:t>
          </a:r>
          <a:endParaRPr lang="id-ID" sz="2400" i="1" kern="1200" dirty="0">
            <a:solidFill>
              <a:schemeClr val="tx1"/>
            </a:solidFill>
            <a:latin typeface="+mn-lt"/>
          </a:endParaRPr>
        </a:p>
      </dsp:txBody>
      <dsp:txXfrm>
        <a:off x="22666" y="23388"/>
        <a:ext cx="4618743" cy="418988"/>
      </dsp:txXfrm>
    </dsp:sp>
    <dsp:sp modelId="{18F8D6CF-AF98-4F5E-B02A-03D334E787A8}">
      <dsp:nvSpPr>
        <dsp:cNvPr id="0" name=""/>
        <dsp:cNvSpPr/>
      </dsp:nvSpPr>
      <dsp:spPr>
        <a:xfrm>
          <a:off x="0" y="472369"/>
          <a:ext cx="4664075" cy="464320"/>
        </a:xfrm>
        <a:prstGeom prst="roundRect">
          <a:avLst/>
        </a:prstGeom>
        <a:gradFill rotWithShape="0">
          <a:gsLst>
            <a:gs pos="0">
              <a:schemeClr val="accent5">
                <a:hueOff val="1800000"/>
                <a:satOff val="1483"/>
                <a:lumOff val="-7026"/>
                <a:alphaOff val="0"/>
                <a:shade val="51000"/>
                <a:satMod val="130000"/>
              </a:schemeClr>
            </a:gs>
            <a:gs pos="80000">
              <a:schemeClr val="accent5">
                <a:hueOff val="1800000"/>
                <a:satOff val="1483"/>
                <a:lumOff val="-7026"/>
                <a:alphaOff val="0"/>
                <a:shade val="93000"/>
                <a:satMod val="130000"/>
              </a:schemeClr>
            </a:gs>
            <a:gs pos="100000">
              <a:schemeClr val="accent5">
                <a:hueOff val="1800000"/>
                <a:satOff val="1483"/>
                <a:lumOff val="-702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i="1" kern="1200" dirty="0">
              <a:solidFill>
                <a:schemeClr val="tx1"/>
              </a:solidFill>
              <a:latin typeface="+mn-lt"/>
            </a:rPr>
            <a:t>Recruitment  &amp; Selections</a:t>
          </a:r>
          <a:endParaRPr lang="id-ID" sz="2400" i="1" kern="1200" dirty="0">
            <a:solidFill>
              <a:schemeClr val="tx1"/>
            </a:solidFill>
            <a:latin typeface="+mn-lt"/>
          </a:endParaRPr>
        </a:p>
      </dsp:txBody>
      <dsp:txXfrm>
        <a:off x="22666" y="495035"/>
        <a:ext cx="4618743" cy="418988"/>
      </dsp:txXfrm>
    </dsp:sp>
    <dsp:sp modelId="{6E022267-46AC-4F65-8F1E-A624DF13CC7C}">
      <dsp:nvSpPr>
        <dsp:cNvPr id="0" name=""/>
        <dsp:cNvSpPr/>
      </dsp:nvSpPr>
      <dsp:spPr>
        <a:xfrm>
          <a:off x="0" y="944017"/>
          <a:ext cx="4664075" cy="464320"/>
        </a:xfrm>
        <a:prstGeom prst="roundRect">
          <a:avLst/>
        </a:prstGeom>
        <a:gradFill rotWithShape="0">
          <a:gsLst>
            <a:gs pos="0">
              <a:schemeClr val="accent5">
                <a:hueOff val="3600000"/>
                <a:satOff val="2967"/>
                <a:lumOff val="-14052"/>
                <a:alphaOff val="0"/>
                <a:shade val="51000"/>
                <a:satMod val="130000"/>
              </a:schemeClr>
            </a:gs>
            <a:gs pos="80000">
              <a:schemeClr val="accent5">
                <a:hueOff val="3600000"/>
                <a:satOff val="2967"/>
                <a:lumOff val="-14052"/>
                <a:alphaOff val="0"/>
                <a:shade val="93000"/>
                <a:satMod val="130000"/>
              </a:schemeClr>
            </a:gs>
            <a:gs pos="100000">
              <a:schemeClr val="accent5">
                <a:hueOff val="3600000"/>
                <a:satOff val="2967"/>
                <a:lumOff val="-140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i="1" kern="1200" dirty="0">
              <a:solidFill>
                <a:schemeClr val="tx1"/>
              </a:solidFill>
              <a:latin typeface="+mn-lt"/>
            </a:rPr>
            <a:t>Training and Development</a:t>
          </a:r>
          <a:endParaRPr lang="id-ID" sz="2400" i="1" kern="1200" dirty="0">
            <a:solidFill>
              <a:schemeClr val="tx1"/>
            </a:solidFill>
            <a:latin typeface="+mn-lt"/>
          </a:endParaRPr>
        </a:p>
      </dsp:txBody>
      <dsp:txXfrm>
        <a:off x="22666" y="966683"/>
        <a:ext cx="4618743" cy="418988"/>
      </dsp:txXfrm>
    </dsp:sp>
    <dsp:sp modelId="{6AD58DA6-C00C-45C0-A9B7-08B67227CE87}">
      <dsp:nvSpPr>
        <dsp:cNvPr id="0" name=""/>
        <dsp:cNvSpPr/>
      </dsp:nvSpPr>
      <dsp:spPr>
        <a:xfrm>
          <a:off x="0" y="1415664"/>
          <a:ext cx="4664075" cy="464320"/>
        </a:xfrm>
        <a:prstGeom prst="roundRect">
          <a:avLst/>
        </a:prstGeom>
        <a:gradFill rotWithShape="0">
          <a:gsLst>
            <a:gs pos="0">
              <a:schemeClr val="accent5">
                <a:hueOff val="5400000"/>
                <a:satOff val="4450"/>
                <a:lumOff val="-21079"/>
                <a:alphaOff val="0"/>
                <a:shade val="51000"/>
                <a:satMod val="130000"/>
              </a:schemeClr>
            </a:gs>
            <a:gs pos="80000">
              <a:schemeClr val="accent5">
                <a:hueOff val="5400000"/>
                <a:satOff val="4450"/>
                <a:lumOff val="-21079"/>
                <a:alphaOff val="0"/>
                <a:shade val="93000"/>
                <a:satMod val="130000"/>
              </a:schemeClr>
            </a:gs>
            <a:gs pos="100000">
              <a:schemeClr val="accent5">
                <a:hueOff val="5400000"/>
                <a:satOff val="4450"/>
                <a:lumOff val="-2107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i="1" kern="1200" dirty="0">
              <a:solidFill>
                <a:schemeClr val="tx1"/>
              </a:solidFill>
              <a:latin typeface="+mn-lt"/>
            </a:rPr>
            <a:t>Performance  Appraisals and Compensation</a:t>
          </a:r>
          <a:endParaRPr lang="id-ID" sz="2400" i="1" kern="1200" dirty="0">
            <a:solidFill>
              <a:schemeClr val="tx1"/>
            </a:solidFill>
            <a:latin typeface="+mn-lt"/>
          </a:endParaRPr>
        </a:p>
      </dsp:txBody>
      <dsp:txXfrm>
        <a:off x="22666" y="1438330"/>
        <a:ext cx="4618743" cy="418988"/>
      </dsp:txXfrm>
    </dsp:sp>
    <dsp:sp modelId="{2FC50B56-57E5-4DC4-8568-6D9E07500B5E}">
      <dsp:nvSpPr>
        <dsp:cNvPr id="0" name=""/>
        <dsp:cNvSpPr/>
      </dsp:nvSpPr>
      <dsp:spPr>
        <a:xfrm>
          <a:off x="0" y="1887312"/>
          <a:ext cx="4664075" cy="464320"/>
        </a:xfrm>
        <a:prstGeom prst="roundRect">
          <a:avLst/>
        </a:prstGeom>
        <a:gradFill rotWithShape="0">
          <a:gsLst>
            <a:gs pos="0">
              <a:schemeClr val="accent5">
                <a:hueOff val="7200000"/>
                <a:satOff val="5933"/>
                <a:lumOff val="-28105"/>
                <a:alphaOff val="0"/>
                <a:shade val="51000"/>
                <a:satMod val="130000"/>
              </a:schemeClr>
            </a:gs>
            <a:gs pos="80000">
              <a:schemeClr val="accent5">
                <a:hueOff val="7200000"/>
                <a:satOff val="5933"/>
                <a:lumOff val="-28105"/>
                <a:alphaOff val="0"/>
                <a:shade val="93000"/>
                <a:satMod val="130000"/>
              </a:schemeClr>
            </a:gs>
            <a:gs pos="100000">
              <a:schemeClr val="accent5">
                <a:hueOff val="7200000"/>
                <a:satOff val="5933"/>
                <a:lumOff val="-2810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i="1" kern="1200" dirty="0">
              <a:solidFill>
                <a:schemeClr val="tx1"/>
              </a:solidFill>
              <a:latin typeface="+mn-lt"/>
            </a:rPr>
            <a:t>Career Planning and Promotion</a:t>
          </a:r>
          <a:endParaRPr lang="id-ID" sz="2400" i="1" kern="1200" dirty="0">
            <a:solidFill>
              <a:schemeClr val="tx1"/>
            </a:solidFill>
            <a:latin typeface="+mn-lt"/>
          </a:endParaRPr>
        </a:p>
      </dsp:txBody>
      <dsp:txXfrm>
        <a:off x="22666" y="1909978"/>
        <a:ext cx="4618743" cy="418988"/>
      </dsp:txXfrm>
    </dsp:sp>
    <dsp:sp modelId="{BFAC3302-7259-4A75-871E-FCD67ADA1F13}">
      <dsp:nvSpPr>
        <dsp:cNvPr id="0" name=""/>
        <dsp:cNvSpPr/>
      </dsp:nvSpPr>
      <dsp:spPr>
        <a:xfrm>
          <a:off x="0" y="2358959"/>
          <a:ext cx="4664075" cy="464320"/>
        </a:xfrm>
        <a:prstGeom prst="roundRect">
          <a:avLst/>
        </a:prstGeom>
        <a:gradFill rotWithShape="0">
          <a:gsLst>
            <a:gs pos="0">
              <a:schemeClr val="accent5">
                <a:hueOff val="9000000"/>
                <a:satOff val="7417"/>
                <a:lumOff val="-35131"/>
                <a:alphaOff val="0"/>
                <a:shade val="51000"/>
                <a:satMod val="130000"/>
              </a:schemeClr>
            </a:gs>
            <a:gs pos="80000">
              <a:schemeClr val="accent5">
                <a:hueOff val="9000000"/>
                <a:satOff val="7417"/>
                <a:lumOff val="-35131"/>
                <a:alphaOff val="0"/>
                <a:shade val="93000"/>
                <a:satMod val="130000"/>
              </a:schemeClr>
            </a:gs>
            <a:gs pos="100000">
              <a:schemeClr val="accent5">
                <a:hueOff val="9000000"/>
                <a:satOff val="7417"/>
                <a:lumOff val="-3513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i="1" kern="1200" dirty="0">
              <a:solidFill>
                <a:schemeClr val="tx1"/>
              </a:solidFill>
              <a:latin typeface="+mn-lt"/>
            </a:rPr>
            <a:t>Employees Inter-relationship</a:t>
          </a:r>
          <a:endParaRPr lang="id-ID" sz="2400" i="1" kern="1200" dirty="0">
            <a:solidFill>
              <a:schemeClr val="tx1"/>
            </a:solidFill>
            <a:latin typeface="+mn-lt"/>
          </a:endParaRPr>
        </a:p>
      </dsp:txBody>
      <dsp:txXfrm>
        <a:off x="22666" y="2381625"/>
        <a:ext cx="4618743" cy="418988"/>
      </dsp:txXfrm>
    </dsp:sp>
    <dsp:sp modelId="{DB09B900-7A9E-4A11-A6D5-1BA31B95B01F}">
      <dsp:nvSpPr>
        <dsp:cNvPr id="0" name=""/>
        <dsp:cNvSpPr/>
      </dsp:nvSpPr>
      <dsp:spPr>
        <a:xfrm>
          <a:off x="0" y="2830606"/>
          <a:ext cx="4664075" cy="464320"/>
        </a:xfrm>
        <a:prstGeom prst="roundRect">
          <a:avLst/>
        </a:prstGeom>
        <a:gradFill rotWithShape="0">
          <a:gsLst>
            <a:gs pos="0">
              <a:schemeClr val="accent5">
                <a:hueOff val="10800000"/>
                <a:satOff val="8900"/>
                <a:lumOff val="-42157"/>
                <a:alphaOff val="0"/>
                <a:shade val="51000"/>
                <a:satMod val="130000"/>
              </a:schemeClr>
            </a:gs>
            <a:gs pos="80000">
              <a:schemeClr val="accent5">
                <a:hueOff val="10800000"/>
                <a:satOff val="8900"/>
                <a:lumOff val="-42157"/>
                <a:alphaOff val="0"/>
                <a:shade val="93000"/>
                <a:satMod val="130000"/>
              </a:schemeClr>
            </a:gs>
            <a:gs pos="100000">
              <a:schemeClr val="accent5">
                <a:hueOff val="10800000"/>
                <a:satOff val="8900"/>
                <a:lumOff val="-4215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i="1" kern="1200" dirty="0">
              <a:solidFill>
                <a:schemeClr val="tx1"/>
              </a:solidFill>
              <a:latin typeface="+mn-lt"/>
            </a:rPr>
            <a:t>Retirement and Termination</a:t>
          </a:r>
          <a:endParaRPr lang="id-ID" sz="2400" i="1" kern="1200" dirty="0">
            <a:solidFill>
              <a:schemeClr val="tx1"/>
            </a:solidFill>
            <a:latin typeface="+mn-lt"/>
          </a:endParaRPr>
        </a:p>
      </dsp:txBody>
      <dsp:txXfrm>
        <a:off x="22666" y="2853272"/>
        <a:ext cx="4618743" cy="4189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06C802-DE51-40F4-9571-0F431F374382}">
      <dsp:nvSpPr>
        <dsp:cNvPr id="0" name=""/>
        <dsp:cNvSpPr/>
      </dsp:nvSpPr>
      <dsp:spPr>
        <a:xfrm>
          <a:off x="0" y="363182"/>
          <a:ext cx="6051947" cy="171990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just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id-ID" sz="1600" b="1" kern="1200" dirty="0">
              <a:latin typeface="+mn-lt"/>
            </a:rPr>
            <a:t>1. </a:t>
          </a:r>
          <a:r>
            <a:rPr lang="en-US" sz="1400" b="1" kern="1200" dirty="0" err="1"/>
            <a:t>Pemahaman</a:t>
          </a:r>
          <a:r>
            <a:rPr lang="en-US" sz="1400" b="1" kern="1200" dirty="0"/>
            <a:t> </a:t>
          </a:r>
          <a:r>
            <a:rPr lang="en-US" sz="1400" b="1" kern="1200" dirty="0" err="1"/>
            <a:t>Organisasi</a:t>
          </a:r>
          <a:r>
            <a:rPr lang="en-US" sz="1400" b="1" kern="1200" dirty="0"/>
            <a:t> </a:t>
          </a:r>
          <a:r>
            <a:rPr lang="en-US" sz="1400" b="1" kern="1200" dirty="0" err="1"/>
            <a:t>Sebagai</a:t>
          </a:r>
          <a:r>
            <a:rPr lang="en-US" sz="1400" b="1" kern="1200" dirty="0"/>
            <a:t> </a:t>
          </a:r>
          <a:r>
            <a:rPr lang="en-US" sz="1400" b="1" kern="1200" dirty="0" err="1"/>
            <a:t>Dasar</a:t>
          </a:r>
          <a:r>
            <a:rPr lang="en-US" sz="1400" b="1" kern="1200" dirty="0"/>
            <a:t> </a:t>
          </a:r>
          <a:r>
            <a:rPr lang="en-US" sz="1400" b="1" kern="1200" dirty="0" err="1"/>
            <a:t>Pembentuk</a:t>
          </a:r>
          <a:r>
            <a:rPr lang="en-US" sz="1400" b="1" kern="1200" dirty="0"/>
            <a:t> </a:t>
          </a:r>
          <a:r>
            <a:rPr lang="en-US" sz="1400" b="1" kern="1200" dirty="0" err="1"/>
            <a:t>Organisasi</a:t>
          </a:r>
          <a:endParaRPr lang="en-US" sz="1400" kern="1200" dirty="0"/>
        </a:p>
        <a:p>
          <a:pPr marL="0" lvl="0" indent="0" algn="just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kern="1200" dirty="0" err="1"/>
            <a:t>Pemahaman</a:t>
          </a:r>
          <a:r>
            <a:rPr lang="en-US" sz="1400" kern="1200" dirty="0"/>
            <a:t> </a:t>
          </a:r>
          <a:r>
            <a:rPr lang="en-US" sz="1400" kern="1200" dirty="0" err="1"/>
            <a:t>visi</a:t>
          </a:r>
          <a:r>
            <a:rPr lang="en-US" sz="1400" kern="1200" dirty="0"/>
            <a:t>, </a:t>
          </a:r>
          <a:r>
            <a:rPr lang="en-US" sz="1400" kern="1200" dirty="0" err="1"/>
            <a:t>misi</a:t>
          </a:r>
          <a:r>
            <a:rPr lang="en-US" sz="1400" kern="1200" dirty="0"/>
            <a:t>, </a:t>
          </a:r>
          <a:r>
            <a:rPr lang="en-US" sz="1400" kern="1200" dirty="0" err="1"/>
            <a:t>strategi</a:t>
          </a:r>
          <a:r>
            <a:rPr lang="en-US" sz="1400" kern="1200" dirty="0"/>
            <a:t> </a:t>
          </a:r>
          <a:r>
            <a:rPr lang="en-US" sz="1400" kern="1200" dirty="0" err="1"/>
            <a:t>organisasi</a:t>
          </a:r>
          <a:r>
            <a:rPr lang="en-US" sz="1400" kern="1200" dirty="0"/>
            <a:t>, </a:t>
          </a:r>
          <a:r>
            <a:rPr lang="en-US" sz="1400" kern="1200" dirty="0" err="1"/>
            <a:t>budaya</a:t>
          </a:r>
          <a:r>
            <a:rPr lang="en-US" sz="1400" kern="1200" dirty="0"/>
            <a:t>, proses </a:t>
          </a:r>
          <a:r>
            <a:rPr lang="en-US" sz="1400" kern="1200" dirty="0" err="1"/>
            <a:t>bisnis</a:t>
          </a:r>
          <a:r>
            <a:rPr lang="en-US" sz="1400" kern="1200" dirty="0"/>
            <a:t> </a:t>
          </a:r>
          <a:r>
            <a:rPr lang="en-US" sz="1400" kern="1200" dirty="0" err="1"/>
            <a:t>dan</a:t>
          </a:r>
          <a:r>
            <a:rPr lang="en-US" sz="1400" kern="1200" dirty="0"/>
            <a:t> </a:t>
          </a:r>
          <a:r>
            <a:rPr lang="en-US" sz="1400" kern="1200" dirty="0" err="1"/>
            <a:t>struktur</a:t>
          </a:r>
          <a:r>
            <a:rPr lang="en-US" sz="1400" kern="1200" dirty="0"/>
            <a:t> </a:t>
          </a:r>
          <a:r>
            <a:rPr lang="en-US" sz="1400" kern="1200" dirty="0" err="1"/>
            <a:t>organisasi</a:t>
          </a:r>
          <a:r>
            <a:rPr lang="en-US" sz="1400" kern="1200" dirty="0"/>
            <a:t> </a:t>
          </a:r>
          <a:r>
            <a:rPr lang="en-US" sz="1400" kern="1200" dirty="0" err="1"/>
            <a:t>saat</a:t>
          </a:r>
          <a:r>
            <a:rPr lang="en-US" sz="1400" kern="1200" dirty="0"/>
            <a:t> </a:t>
          </a:r>
          <a:r>
            <a:rPr lang="en-US" sz="1400" kern="1200" dirty="0" err="1"/>
            <a:t>ini</a:t>
          </a:r>
          <a:r>
            <a:rPr lang="en-US" sz="1400" kern="1200" dirty="0"/>
            <a:t> </a:t>
          </a:r>
          <a:r>
            <a:rPr lang="en-US" sz="1400" kern="1200" dirty="0" err="1"/>
            <a:t>beserta</a:t>
          </a:r>
          <a:r>
            <a:rPr lang="en-US" sz="1400" kern="1200" dirty="0"/>
            <a:t> </a:t>
          </a:r>
          <a:r>
            <a:rPr lang="en-US" sz="1400" kern="1200" dirty="0" err="1"/>
            <a:t>uraian</a:t>
          </a:r>
          <a:r>
            <a:rPr lang="en-US" sz="1400" kern="1200" dirty="0"/>
            <a:t> </a:t>
          </a:r>
          <a:r>
            <a:rPr lang="en-US" sz="1400" kern="1200" dirty="0" err="1"/>
            <a:t>pekerjaan</a:t>
          </a:r>
          <a:r>
            <a:rPr lang="en-US" sz="1400" kern="1200" dirty="0"/>
            <a:t>;</a:t>
          </a:r>
        </a:p>
        <a:p>
          <a:pPr marL="0" lvl="0" indent="0" algn="just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kern="1200" dirty="0" err="1"/>
            <a:t>Pemahaman</a:t>
          </a:r>
          <a:r>
            <a:rPr lang="en-US" sz="1400" kern="1200" dirty="0"/>
            <a:t> </a:t>
          </a:r>
          <a:r>
            <a:rPr lang="en-US" sz="1400" kern="1200" dirty="0" err="1"/>
            <a:t>Strategi</a:t>
          </a:r>
          <a:r>
            <a:rPr lang="en-US" sz="1400" kern="1200" dirty="0"/>
            <a:t> </a:t>
          </a:r>
          <a:r>
            <a:rPr lang="en-US" sz="1400" kern="1200" dirty="0" err="1"/>
            <a:t>dan</a:t>
          </a:r>
          <a:r>
            <a:rPr lang="en-US" sz="1400" kern="1200" dirty="0"/>
            <a:t> </a:t>
          </a:r>
          <a:r>
            <a:rPr lang="en-US" sz="1400" kern="1200" dirty="0" err="1"/>
            <a:t>kebijakan</a:t>
          </a:r>
          <a:r>
            <a:rPr lang="en-US" sz="1400" kern="1200" dirty="0"/>
            <a:t> SDM yang </a:t>
          </a:r>
          <a:r>
            <a:rPr lang="en-US" sz="1400" kern="1200" dirty="0" err="1"/>
            <a:t>berlaku</a:t>
          </a:r>
          <a:r>
            <a:rPr lang="en-US" sz="1400" kern="1200" dirty="0"/>
            <a:t> </a:t>
          </a:r>
          <a:r>
            <a:rPr lang="en-US" sz="1400" kern="1200" dirty="0" err="1"/>
            <a:t>saat</a:t>
          </a:r>
          <a:r>
            <a:rPr lang="en-US" sz="1400" kern="1200" dirty="0"/>
            <a:t> </a:t>
          </a:r>
          <a:r>
            <a:rPr lang="en-US" sz="1400" kern="1200" dirty="0" err="1"/>
            <a:t>ini</a:t>
          </a:r>
          <a:r>
            <a:rPr lang="en-US" sz="1400" kern="1200" dirty="0"/>
            <a:t>;</a:t>
          </a:r>
        </a:p>
        <a:p>
          <a:pPr marL="0" lvl="0" indent="0" algn="just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kern="1200" dirty="0" err="1"/>
            <a:t>Mempelajari</a:t>
          </a:r>
          <a:r>
            <a:rPr lang="en-US" sz="1400" kern="1200" dirty="0"/>
            <a:t> </a:t>
          </a:r>
          <a:r>
            <a:rPr lang="en-US" sz="1400" kern="1200" dirty="0" err="1"/>
            <a:t>dan</a:t>
          </a:r>
          <a:r>
            <a:rPr lang="en-US" sz="1400" kern="1200" dirty="0"/>
            <a:t> </a:t>
          </a:r>
          <a:r>
            <a:rPr lang="en-US" sz="1400" kern="1200" dirty="0" err="1"/>
            <a:t>mengklarifikasi</a:t>
          </a:r>
          <a:r>
            <a:rPr lang="en-US" sz="1400" kern="1200" dirty="0"/>
            <a:t> </a:t>
          </a:r>
          <a:r>
            <a:rPr lang="en-US" sz="1400" kern="1200" dirty="0" err="1"/>
            <a:t>arah</a:t>
          </a:r>
          <a:r>
            <a:rPr lang="en-US" sz="1400" kern="1200" dirty="0"/>
            <a:t> </a:t>
          </a:r>
          <a:r>
            <a:rPr lang="en-US" sz="1400" kern="1200" dirty="0" err="1"/>
            <a:t>pengembangan</a:t>
          </a:r>
          <a:r>
            <a:rPr lang="en-US" sz="1400" kern="1200" dirty="0"/>
            <a:t> </a:t>
          </a:r>
          <a:r>
            <a:rPr lang="en-US" sz="1400" kern="1200" dirty="0" err="1"/>
            <a:t>usaha</a:t>
          </a:r>
          <a:r>
            <a:rPr lang="en-US" sz="1400" kern="1200" dirty="0"/>
            <a:t> 5 </a:t>
          </a:r>
          <a:r>
            <a:rPr lang="en-US" sz="1400" kern="1200" dirty="0" err="1"/>
            <a:t>tahun</a:t>
          </a:r>
          <a:r>
            <a:rPr lang="en-US" sz="1400" kern="1200" dirty="0"/>
            <a:t> </a:t>
          </a:r>
          <a:r>
            <a:rPr lang="en-US" sz="1400" kern="1200" dirty="0" err="1"/>
            <a:t>mendatang</a:t>
          </a:r>
          <a:r>
            <a:rPr lang="en-US" sz="1400" kern="1200" dirty="0"/>
            <a:t> </a:t>
          </a:r>
          <a:r>
            <a:rPr lang="en-US" sz="1400" kern="1200" dirty="0" err="1"/>
            <a:t>dan</a:t>
          </a:r>
          <a:r>
            <a:rPr lang="en-US" sz="1400" kern="1200" dirty="0"/>
            <a:t> </a:t>
          </a:r>
          <a:r>
            <a:rPr lang="en-US" sz="1400" kern="1200" dirty="0" err="1"/>
            <a:t>konsekuensinya</a:t>
          </a:r>
          <a:r>
            <a:rPr lang="en-US" sz="1400" kern="1200" dirty="0"/>
            <a:t> </a:t>
          </a:r>
          <a:r>
            <a:rPr lang="en-US" sz="1400" kern="1200" dirty="0" err="1"/>
            <a:t>pada</a:t>
          </a:r>
          <a:r>
            <a:rPr lang="en-US" sz="1400" kern="1200" dirty="0"/>
            <a:t> </a:t>
          </a:r>
          <a:r>
            <a:rPr lang="en-US" sz="1400" kern="1200" dirty="0" err="1"/>
            <a:t>pengelolaan</a:t>
          </a:r>
          <a:r>
            <a:rPr lang="en-US" sz="1400" kern="1200" dirty="0"/>
            <a:t> SDM</a:t>
          </a:r>
          <a:r>
            <a:rPr lang="en-US" sz="1600" kern="1200" dirty="0"/>
            <a:t>.</a:t>
          </a:r>
        </a:p>
      </dsp:txBody>
      <dsp:txXfrm>
        <a:off x="83959" y="447141"/>
        <a:ext cx="5884029" cy="1551982"/>
      </dsp:txXfrm>
    </dsp:sp>
    <dsp:sp modelId="{5FC139EF-96A5-41FB-ADBF-09B40EF5AD2D}">
      <dsp:nvSpPr>
        <dsp:cNvPr id="0" name=""/>
        <dsp:cNvSpPr/>
      </dsp:nvSpPr>
      <dsp:spPr>
        <a:xfrm>
          <a:off x="0" y="2209995"/>
          <a:ext cx="6051947" cy="141890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2.  </a:t>
          </a:r>
          <a:r>
            <a:rPr lang="en-US" sz="1800" b="1" kern="1200" dirty="0" err="1"/>
            <a:t>Pengkajian</a:t>
          </a:r>
          <a:r>
            <a:rPr lang="en-US" sz="1800" b="1" kern="1200" dirty="0"/>
            <a:t> </a:t>
          </a:r>
          <a:r>
            <a:rPr lang="en-US" sz="1800" b="1" kern="1200" dirty="0" err="1"/>
            <a:t>Sistem</a:t>
          </a:r>
          <a:r>
            <a:rPr lang="en-US" sz="1800" b="1" kern="1200" dirty="0"/>
            <a:t> SDM</a:t>
          </a:r>
        </a:p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Mengkaji</a:t>
          </a:r>
          <a:r>
            <a:rPr lang="en-US" sz="1600" kern="1200" dirty="0"/>
            <a:t> </a:t>
          </a:r>
          <a:r>
            <a:rPr lang="en-US" sz="1600" kern="1200" dirty="0" err="1"/>
            <a:t>sistem-sistem</a:t>
          </a:r>
          <a:r>
            <a:rPr lang="en-US" sz="1600" kern="1200" dirty="0"/>
            <a:t> </a:t>
          </a:r>
          <a:r>
            <a:rPr lang="en-US" sz="1600" kern="1200" dirty="0" err="1"/>
            <a:t>Manajemen</a:t>
          </a:r>
          <a:r>
            <a:rPr lang="en-US" sz="1600" kern="1200" dirty="0"/>
            <a:t> SDM yang </a:t>
          </a:r>
          <a:r>
            <a:rPr lang="en-US" sz="1600" kern="1200" dirty="0" err="1"/>
            <a:t>ada</a:t>
          </a:r>
          <a:r>
            <a:rPr lang="en-US" sz="1600" kern="1200" dirty="0"/>
            <a:t> </a:t>
          </a:r>
          <a:r>
            <a:rPr lang="en-US" sz="1600" kern="1200" dirty="0" err="1"/>
            <a:t>seperti</a:t>
          </a:r>
          <a:r>
            <a:rPr lang="en-US" sz="1600" kern="1200" dirty="0"/>
            <a:t> </a:t>
          </a:r>
          <a:r>
            <a:rPr lang="en-US" sz="1600" kern="1200" dirty="0" err="1"/>
            <a:t>perencanaan</a:t>
          </a:r>
          <a:r>
            <a:rPr lang="en-US" sz="1600" kern="1200" dirty="0"/>
            <a:t> SDM, </a:t>
          </a:r>
          <a:r>
            <a:rPr lang="en-US" sz="1600" kern="1200" dirty="0" err="1"/>
            <a:t>rekrut</a:t>
          </a:r>
          <a:r>
            <a:rPr lang="en-US" sz="1600" kern="1200" dirty="0"/>
            <a:t> &amp; </a:t>
          </a:r>
          <a:r>
            <a:rPr lang="en-US" sz="1600" kern="1200" dirty="0" err="1"/>
            <a:t>seleksi</a:t>
          </a:r>
          <a:r>
            <a:rPr lang="en-US" sz="1600" kern="1200" dirty="0"/>
            <a:t>, </a:t>
          </a:r>
          <a:r>
            <a:rPr lang="en-US" sz="1600" i="1" kern="1200" dirty="0"/>
            <a:t>training and development</a:t>
          </a:r>
          <a:r>
            <a:rPr lang="en-US" sz="1600" kern="1200" dirty="0"/>
            <a:t>, </a:t>
          </a:r>
          <a:r>
            <a:rPr lang="en-US" sz="1600" kern="1200" dirty="0" err="1"/>
            <a:t>Manajemen</a:t>
          </a:r>
          <a:r>
            <a:rPr lang="en-US" sz="1600" kern="1200" dirty="0"/>
            <a:t> </a:t>
          </a:r>
          <a:r>
            <a:rPr lang="en-US" sz="1600" kern="1200" dirty="0" err="1"/>
            <a:t>kinerja</a:t>
          </a:r>
          <a:r>
            <a:rPr lang="en-US" sz="1600" kern="1200" dirty="0"/>
            <a:t>, </a:t>
          </a:r>
          <a:r>
            <a:rPr lang="en-US" sz="1600" kern="1200" dirty="0" err="1"/>
            <a:t>Manajemen</a:t>
          </a:r>
          <a:r>
            <a:rPr lang="en-US" sz="1600" kern="1200" dirty="0"/>
            <a:t> </a:t>
          </a:r>
          <a:r>
            <a:rPr lang="en-US" sz="1600" kern="1200" dirty="0" err="1"/>
            <a:t>karir</a:t>
          </a:r>
          <a:r>
            <a:rPr lang="en-US" sz="1600" kern="1200" dirty="0"/>
            <a:t>, </a:t>
          </a:r>
          <a:r>
            <a:rPr lang="en-US" sz="1600" kern="1200" dirty="0" err="1"/>
            <a:t>remunerasi</a:t>
          </a:r>
          <a:r>
            <a:rPr lang="en-US" sz="1600" kern="1200" dirty="0"/>
            <a:t>, </a:t>
          </a:r>
          <a:r>
            <a:rPr lang="en-US" sz="1600" kern="1200" dirty="0" err="1"/>
            <a:t>hubungan</a:t>
          </a:r>
          <a:r>
            <a:rPr lang="en-US" sz="1600" kern="1200" dirty="0"/>
            <a:t> industrial, </a:t>
          </a:r>
          <a:r>
            <a:rPr lang="en-US" sz="1600" i="1" kern="1200" dirty="0"/>
            <a:t>people development</a:t>
          </a:r>
          <a:r>
            <a:rPr lang="en-US" sz="1600" kern="1200" dirty="0"/>
            <a:t>, </a:t>
          </a:r>
          <a:r>
            <a:rPr lang="en-US" sz="1600" kern="1200" dirty="0" err="1"/>
            <a:t>dan</a:t>
          </a:r>
          <a:r>
            <a:rPr lang="en-US" sz="1600" kern="1200" dirty="0"/>
            <a:t> </a:t>
          </a:r>
          <a:r>
            <a:rPr lang="en-US" sz="1600" kern="1200" dirty="0" err="1"/>
            <a:t>sistem</a:t>
          </a:r>
          <a:r>
            <a:rPr lang="en-US" sz="1600" kern="1200" dirty="0"/>
            <a:t> </a:t>
          </a:r>
          <a:r>
            <a:rPr lang="en-US" sz="1600" kern="1200" dirty="0" err="1"/>
            <a:t>informasi</a:t>
          </a:r>
          <a:r>
            <a:rPr lang="en-US" sz="1600" kern="1200" dirty="0"/>
            <a:t> SDM; </a:t>
          </a:r>
          <a:r>
            <a:rPr lang="en-US" sz="1600" kern="1200" dirty="0" err="1"/>
            <a:t>serta</a:t>
          </a:r>
          <a:r>
            <a:rPr lang="en-US" sz="1600" kern="1200" dirty="0"/>
            <a:t> </a:t>
          </a:r>
          <a:r>
            <a:rPr lang="en-US" sz="1600" kern="1200" dirty="0" err="1"/>
            <a:t>mengklarifikasi</a:t>
          </a:r>
          <a:r>
            <a:rPr lang="en-US" sz="1600" kern="1200" dirty="0"/>
            <a:t> </a:t>
          </a:r>
          <a:r>
            <a:rPr lang="en-US" sz="1600" kern="1200" dirty="0" err="1"/>
            <a:t>permasalahan</a:t>
          </a:r>
          <a:r>
            <a:rPr lang="en-US" sz="1600" kern="1200" dirty="0"/>
            <a:t> yang </a:t>
          </a:r>
          <a:r>
            <a:rPr lang="en-US" sz="1600" kern="1200" dirty="0" err="1"/>
            <a:t>dihadapi</a:t>
          </a:r>
          <a:endParaRPr lang="id-ID" sz="1600" kern="1200" dirty="0">
            <a:latin typeface="+mn-lt"/>
          </a:endParaRPr>
        </a:p>
      </dsp:txBody>
      <dsp:txXfrm>
        <a:off x="69265" y="2279260"/>
        <a:ext cx="5913417" cy="12803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06C802-DE51-40F4-9571-0F431F374382}">
      <dsp:nvSpPr>
        <dsp:cNvPr id="0" name=""/>
        <dsp:cNvSpPr/>
      </dsp:nvSpPr>
      <dsp:spPr>
        <a:xfrm>
          <a:off x="0" y="99461"/>
          <a:ext cx="6051947" cy="157248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b="1" kern="1200" dirty="0">
              <a:latin typeface="+mn-lt"/>
            </a:rPr>
            <a:t>3</a:t>
          </a:r>
          <a:r>
            <a:rPr lang="id-ID" sz="1800" kern="1200" dirty="0">
              <a:latin typeface="+mn-lt"/>
            </a:rPr>
            <a:t>.</a:t>
          </a:r>
          <a:r>
            <a:rPr lang="en-US" sz="1800" kern="1200" dirty="0">
              <a:latin typeface="+mn-lt"/>
            </a:rPr>
            <a:t> </a:t>
          </a:r>
          <a:r>
            <a:rPr lang="en-US" sz="1800" b="1" kern="1200" dirty="0" err="1"/>
            <a:t>Melakukan</a:t>
          </a:r>
          <a:r>
            <a:rPr lang="en-US" sz="1800" b="1" kern="1200" dirty="0"/>
            <a:t> </a:t>
          </a:r>
          <a:r>
            <a:rPr lang="en-US" sz="1800" b="1" i="1" kern="1200" dirty="0"/>
            <a:t>Focus Group Discussion</a:t>
          </a:r>
          <a:r>
            <a:rPr lang="en-US" sz="1800" b="1" kern="1200" dirty="0"/>
            <a:t> (FGD)</a:t>
          </a:r>
        </a:p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Pada</a:t>
          </a:r>
          <a:r>
            <a:rPr lang="en-US" sz="1800" kern="1200" dirty="0"/>
            <a:t> </a:t>
          </a:r>
          <a:r>
            <a:rPr lang="en-US" sz="1800" kern="1200" dirty="0" err="1"/>
            <a:t>pelaksanaan</a:t>
          </a:r>
          <a:r>
            <a:rPr lang="en-US" sz="1800" kern="1200" dirty="0"/>
            <a:t> FGD </a:t>
          </a:r>
          <a:r>
            <a:rPr lang="en-US" sz="1800" kern="1200" dirty="0" err="1"/>
            <a:t>akan</a:t>
          </a:r>
          <a:r>
            <a:rPr lang="en-US" sz="1800" kern="1200" dirty="0"/>
            <a:t> </a:t>
          </a:r>
          <a:r>
            <a:rPr lang="en-US" sz="1800" kern="1200" dirty="0" err="1"/>
            <a:t>ditetapkan</a:t>
          </a:r>
          <a:r>
            <a:rPr lang="en-US" sz="1800" kern="1200" dirty="0"/>
            <a:t> </a:t>
          </a:r>
          <a:r>
            <a:rPr lang="en-US" sz="1800" kern="1200" dirty="0" err="1"/>
            <a:t>terlebih</a:t>
          </a:r>
          <a:r>
            <a:rPr lang="en-US" sz="1800" kern="1200" dirty="0"/>
            <a:t> </a:t>
          </a:r>
          <a:r>
            <a:rPr lang="en-US" sz="1800" kern="1200" dirty="0" err="1"/>
            <a:t>dahulu</a:t>
          </a:r>
          <a:r>
            <a:rPr lang="en-US" sz="1800" kern="1200" dirty="0"/>
            <a:t> </a:t>
          </a:r>
          <a:r>
            <a:rPr lang="en-US" sz="1800" kern="1200" dirty="0" err="1"/>
            <a:t>jumlah</a:t>
          </a:r>
          <a:r>
            <a:rPr lang="en-US" sz="1800" kern="1200" dirty="0"/>
            <a:t> </a:t>
          </a:r>
          <a:r>
            <a:rPr lang="en-US" sz="1800" kern="1200" dirty="0" err="1"/>
            <a:t>kelompok</a:t>
          </a:r>
          <a:r>
            <a:rPr lang="en-US" sz="1800" kern="1200" dirty="0"/>
            <a:t> FGD </a:t>
          </a:r>
          <a:r>
            <a:rPr lang="en-US" sz="1800" kern="1200" dirty="0" err="1"/>
            <a:t>dimana</a:t>
          </a:r>
          <a:r>
            <a:rPr lang="en-US" sz="1800" kern="1200" dirty="0"/>
            <a:t> </a:t>
          </a:r>
          <a:r>
            <a:rPr lang="en-US" sz="1800" kern="1200" dirty="0" err="1"/>
            <a:t>pemilihan</a:t>
          </a:r>
          <a:r>
            <a:rPr lang="en-US" sz="1800" kern="1200" dirty="0"/>
            <a:t> </a:t>
          </a:r>
          <a:r>
            <a:rPr lang="en-US" sz="1800" kern="1200" dirty="0" err="1"/>
            <a:t>responden</a:t>
          </a:r>
          <a:r>
            <a:rPr lang="en-US" sz="1800" kern="1200" dirty="0"/>
            <a:t> FGD </a:t>
          </a:r>
          <a:r>
            <a:rPr lang="en-US" sz="1800" kern="1200" dirty="0" err="1"/>
            <a:t>mewakili</a:t>
          </a:r>
          <a:r>
            <a:rPr lang="en-US" sz="1800" kern="1200" dirty="0"/>
            <a:t> </a:t>
          </a:r>
          <a:r>
            <a:rPr lang="en-US" sz="1800" kern="1200" dirty="0" err="1"/>
            <a:t>semua</a:t>
          </a:r>
          <a:r>
            <a:rPr lang="en-US" sz="1800" kern="1200" dirty="0"/>
            <a:t> </a:t>
          </a:r>
          <a:r>
            <a:rPr lang="en-US" sz="1800" kern="1200" dirty="0" err="1"/>
            <a:t>bagian</a:t>
          </a:r>
          <a:r>
            <a:rPr lang="en-US" sz="1800" kern="1200" dirty="0"/>
            <a:t> </a:t>
          </a:r>
          <a:r>
            <a:rPr lang="en-US" sz="1800" kern="1200" dirty="0" err="1"/>
            <a:t>dan</a:t>
          </a:r>
          <a:r>
            <a:rPr lang="en-US" sz="1800" kern="1200" dirty="0"/>
            <a:t> level yang </a:t>
          </a:r>
          <a:r>
            <a:rPr lang="en-US" sz="1800" kern="1200" dirty="0" err="1"/>
            <a:t>ada</a:t>
          </a:r>
          <a:r>
            <a:rPr lang="en-US" sz="1800" kern="1200" dirty="0"/>
            <a:t> </a:t>
          </a:r>
          <a:r>
            <a:rPr lang="en-US" sz="1800" kern="1200" dirty="0" err="1"/>
            <a:t>guna</a:t>
          </a:r>
          <a:r>
            <a:rPr lang="en-US" sz="1800" kern="1200" dirty="0"/>
            <a:t> </a:t>
          </a:r>
          <a:r>
            <a:rPr lang="en-US" sz="1800" kern="1200" dirty="0" err="1"/>
            <a:t>verifikasi</a:t>
          </a:r>
          <a:r>
            <a:rPr lang="en-US" sz="1800" kern="1200" dirty="0"/>
            <a:t> </a:t>
          </a:r>
          <a:r>
            <a:rPr lang="en-US" sz="1800" kern="1200" dirty="0" err="1"/>
            <a:t>dan</a:t>
          </a:r>
          <a:r>
            <a:rPr lang="en-US" sz="1800" kern="1200" dirty="0"/>
            <a:t> </a:t>
          </a:r>
          <a:r>
            <a:rPr lang="en-US" sz="1800" kern="1200" dirty="0" err="1"/>
            <a:t>pengkajian</a:t>
          </a:r>
          <a:r>
            <a:rPr lang="en-US" sz="1800" kern="1200" dirty="0"/>
            <a:t> </a:t>
          </a:r>
          <a:r>
            <a:rPr lang="en-US" sz="1800" kern="1200" dirty="0" err="1"/>
            <a:t>sistem</a:t>
          </a:r>
          <a:r>
            <a:rPr lang="en-US" sz="1800" kern="1200" dirty="0"/>
            <a:t> SDM.</a:t>
          </a:r>
          <a:endParaRPr lang="id-ID" sz="1800" kern="1200" dirty="0">
            <a:latin typeface="+mn-lt"/>
          </a:endParaRPr>
        </a:p>
      </dsp:txBody>
      <dsp:txXfrm>
        <a:off x="76762" y="176223"/>
        <a:ext cx="5898423" cy="1418956"/>
      </dsp:txXfrm>
    </dsp:sp>
    <dsp:sp modelId="{5FC139EF-96A5-41FB-ADBF-09B40EF5AD2D}">
      <dsp:nvSpPr>
        <dsp:cNvPr id="0" name=""/>
        <dsp:cNvSpPr/>
      </dsp:nvSpPr>
      <dsp:spPr>
        <a:xfrm>
          <a:off x="0" y="1667012"/>
          <a:ext cx="6051947" cy="157248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b="1" kern="1200" dirty="0">
              <a:latin typeface="+mn-lt"/>
            </a:rPr>
            <a:t>4</a:t>
          </a:r>
          <a:r>
            <a:rPr lang="id-ID" sz="1800" kern="1200" dirty="0">
              <a:latin typeface="+mn-lt"/>
            </a:rPr>
            <a:t>.</a:t>
          </a:r>
          <a:r>
            <a:rPr lang="en-US" sz="1800" kern="1200" dirty="0">
              <a:latin typeface="+mn-lt"/>
            </a:rPr>
            <a:t> </a:t>
          </a:r>
          <a:r>
            <a:rPr lang="fi-FI" sz="1800" b="1" kern="1200" dirty="0"/>
            <a:t>Melakukan Analisis dan Melakukan Penyusunan Laporan</a:t>
          </a:r>
        </a:p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Melakukan</a:t>
          </a:r>
          <a:r>
            <a:rPr lang="en-US" sz="1800" kern="1200" dirty="0"/>
            <a:t> </a:t>
          </a:r>
          <a:r>
            <a:rPr lang="en-US" sz="1800" kern="1200" dirty="0" err="1"/>
            <a:t>analisis</a:t>
          </a:r>
          <a:r>
            <a:rPr lang="en-US" sz="1800" kern="1200" dirty="0"/>
            <a:t> </a:t>
          </a:r>
          <a:r>
            <a:rPr lang="en-US" sz="1800" kern="1200" dirty="0" err="1"/>
            <a:t>hasil</a:t>
          </a:r>
          <a:r>
            <a:rPr lang="en-US" sz="1800" kern="1200" dirty="0"/>
            <a:t> FGD</a:t>
          </a:r>
        </a:p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Menyusun</a:t>
          </a:r>
          <a:r>
            <a:rPr lang="en-US" sz="1800" kern="1200" dirty="0"/>
            <a:t> </a:t>
          </a:r>
          <a:r>
            <a:rPr lang="en-US" sz="1800" kern="1200" dirty="0" err="1"/>
            <a:t>laporan</a:t>
          </a:r>
          <a:r>
            <a:rPr lang="en-US" sz="1800" kern="1200" dirty="0"/>
            <a:t> </a:t>
          </a:r>
          <a:r>
            <a:rPr lang="en-US" sz="1800" kern="1200" dirty="0" err="1"/>
            <a:t>hasil</a:t>
          </a:r>
          <a:r>
            <a:rPr lang="en-US" sz="1800" kern="1200" dirty="0"/>
            <a:t> Diagnosis</a:t>
          </a:r>
          <a:r>
            <a:rPr lang="en-US" sz="1800" kern="1200" dirty="0">
              <a:latin typeface="+mn-lt"/>
            </a:rPr>
            <a:t>.</a:t>
          </a:r>
          <a:endParaRPr lang="id-ID" sz="1800" kern="1200" dirty="0">
            <a:latin typeface="+mn-lt"/>
          </a:endParaRPr>
        </a:p>
      </dsp:txBody>
      <dsp:txXfrm>
        <a:off x="76762" y="1743774"/>
        <a:ext cx="5898423" cy="141895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06C802-DE51-40F4-9571-0F431F374382}">
      <dsp:nvSpPr>
        <dsp:cNvPr id="0" name=""/>
        <dsp:cNvSpPr/>
      </dsp:nvSpPr>
      <dsp:spPr>
        <a:xfrm>
          <a:off x="0" y="1284430"/>
          <a:ext cx="6407943" cy="605969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b="1" kern="1200" dirty="0">
              <a:latin typeface="+mn-lt"/>
            </a:rPr>
            <a:t>5</a:t>
          </a:r>
          <a:r>
            <a:rPr lang="id-ID" sz="1800" kern="1200" dirty="0">
              <a:latin typeface="+mn-lt"/>
            </a:rPr>
            <a:t>. </a:t>
          </a:r>
          <a:r>
            <a:rPr lang="en-US" sz="1800" b="1" kern="1200" dirty="0" err="1"/>
            <a:t>Menyusun</a:t>
          </a:r>
          <a:r>
            <a:rPr lang="en-US" sz="1800" b="1" kern="1200" dirty="0"/>
            <a:t> </a:t>
          </a:r>
          <a:r>
            <a:rPr lang="en-US" sz="1800" b="1" i="1" kern="1200" dirty="0"/>
            <a:t>HR Strategic and Roadmap</a:t>
          </a:r>
          <a:endParaRPr lang="en-US" sz="1800" kern="1200" dirty="0"/>
        </a:p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Menyusun</a:t>
          </a:r>
          <a:r>
            <a:rPr lang="en-US" sz="1800" kern="1200" dirty="0"/>
            <a:t> </a:t>
          </a:r>
          <a:r>
            <a:rPr lang="en-US" sz="1800" kern="1200" dirty="0" err="1"/>
            <a:t>arah</a:t>
          </a:r>
          <a:r>
            <a:rPr lang="en-US" sz="1800" kern="1200" dirty="0"/>
            <a:t> </a:t>
          </a:r>
          <a:r>
            <a:rPr lang="en-US" sz="1800" kern="1200" dirty="0" err="1"/>
            <a:t>pengembangan</a:t>
          </a:r>
          <a:r>
            <a:rPr lang="en-US" sz="1800" kern="1200" dirty="0"/>
            <a:t> / </a:t>
          </a:r>
          <a:r>
            <a:rPr lang="en-US" sz="1800" kern="1200" dirty="0" err="1"/>
            <a:t>penyempurnaan</a:t>
          </a:r>
          <a:r>
            <a:rPr lang="en-US" sz="1800" kern="1200" dirty="0"/>
            <a:t> </a:t>
          </a:r>
          <a:r>
            <a:rPr lang="en-US" sz="1800" kern="1200" dirty="0" err="1"/>
            <a:t>setiap</a:t>
          </a:r>
          <a:r>
            <a:rPr lang="en-US" sz="1800" kern="1200" dirty="0"/>
            <a:t> </a:t>
          </a:r>
          <a:r>
            <a:rPr lang="en-US" sz="1800" kern="1200" dirty="0" err="1"/>
            <a:t>sistem</a:t>
          </a:r>
          <a:r>
            <a:rPr lang="en-US" sz="1800" kern="1200" dirty="0"/>
            <a:t> SDM </a:t>
          </a:r>
          <a:r>
            <a:rPr lang="en-US" sz="1800" kern="1200" dirty="0" err="1"/>
            <a:t>tersebut</a:t>
          </a:r>
          <a:r>
            <a:rPr lang="en-US" sz="1800" kern="1200" dirty="0"/>
            <a:t> </a:t>
          </a:r>
          <a:r>
            <a:rPr lang="en-US" sz="1800" kern="1200" dirty="0" err="1"/>
            <a:t>diatas</a:t>
          </a:r>
          <a:r>
            <a:rPr lang="en-US" sz="1800" kern="1200" dirty="0"/>
            <a:t> agar </a:t>
          </a:r>
          <a:r>
            <a:rPr lang="en-US" sz="1800" kern="1200" dirty="0" err="1"/>
            <a:t>dapat</a:t>
          </a:r>
          <a:r>
            <a:rPr lang="en-US" sz="1800" kern="1200" dirty="0"/>
            <a:t> </a:t>
          </a:r>
          <a:r>
            <a:rPr lang="en-US" sz="1800" kern="1200" dirty="0" err="1"/>
            <a:t>mendukung</a:t>
          </a:r>
          <a:r>
            <a:rPr lang="en-US" sz="1800" kern="1200" dirty="0"/>
            <a:t> </a:t>
          </a:r>
          <a:r>
            <a:rPr lang="en-US" sz="1800" kern="1200" dirty="0" err="1"/>
            <a:t>rencana</a:t>
          </a:r>
          <a:r>
            <a:rPr lang="en-US" sz="1800" kern="1200" dirty="0"/>
            <a:t> </a:t>
          </a:r>
          <a:r>
            <a:rPr lang="en-US" sz="1800" kern="1200" dirty="0" err="1"/>
            <a:t>pengembangan</a:t>
          </a:r>
          <a:r>
            <a:rPr lang="en-US" sz="1800" kern="1200" dirty="0"/>
            <a:t> </a:t>
          </a:r>
          <a:r>
            <a:rPr lang="en-US" sz="1800" kern="1200" dirty="0" err="1"/>
            <a:t>organisasi</a:t>
          </a:r>
          <a:r>
            <a:rPr lang="en-US" sz="1800" kern="1200" dirty="0"/>
            <a:t>.</a:t>
          </a:r>
        </a:p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Menyusun</a:t>
          </a:r>
          <a:r>
            <a:rPr lang="en-US" sz="1800" kern="1200" dirty="0"/>
            <a:t> </a:t>
          </a:r>
          <a:r>
            <a:rPr lang="en-US" sz="1800" kern="1200" dirty="0" err="1"/>
            <a:t>tahapan</a:t>
          </a:r>
          <a:r>
            <a:rPr lang="en-US" sz="1800" kern="1200" dirty="0"/>
            <a:t> program </a:t>
          </a:r>
          <a:r>
            <a:rPr lang="en-US" sz="1800" kern="1200" dirty="0" err="1"/>
            <a:t>pengembangan</a:t>
          </a:r>
          <a:r>
            <a:rPr lang="en-US" sz="1800" kern="1200" dirty="0"/>
            <a:t> </a:t>
          </a:r>
          <a:r>
            <a:rPr lang="en-US" sz="1800" kern="1200" dirty="0" err="1"/>
            <a:t>dan</a:t>
          </a:r>
          <a:r>
            <a:rPr lang="en-US" sz="1800" kern="1200" dirty="0"/>
            <a:t> </a:t>
          </a:r>
          <a:r>
            <a:rPr lang="en-US" sz="1800" kern="1200" dirty="0" err="1"/>
            <a:t>implementasi</a:t>
          </a:r>
          <a:r>
            <a:rPr lang="en-US" sz="1800" kern="1200" dirty="0"/>
            <a:t> </a:t>
          </a:r>
          <a:r>
            <a:rPr lang="en-US" sz="1800" kern="1200" dirty="0" err="1"/>
            <a:t>setiap</a:t>
          </a:r>
          <a:r>
            <a:rPr lang="en-US" sz="1800" kern="1200" dirty="0"/>
            <a:t> </a:t>
          </a:r>
          <a:r>
            <a:rPr lang="en-US" sz="1800" kern="1200" dirty="0" err="1"/>
            <a:t>sistem</a:t>
          </a:r>
          <a:r>
            <a:rPr lang="en-US" sz="1800" kern="1200" dirty="0"/>
            <a:t> SDM; yang </a:t>
          </a:r>
          <a:r>
            <a:rPr lang="en-US" sz="1800" kern="1200" dirty="0" err="1"/>
            <a:t>disesuaikan</a:t>
          </a:r>
          <a:r>
            <a:rPr lang="en-US" sz="1800" kern="1200" dirty="0"/>
            <a:t> </a:t>
          </a:r>
          <a:r>
            <a:rPr lang="en-US" sz="1800" kern="1200" dirty="0" err="1"/>
            <a:t>dengan</a:t>
          </a:r>
          <a:r>
            <a:rPr lang="en-US" sz="1800" kern="1200" dirty="0"/>
            <a:t> </a:t>
          </a:r>
          <a:r>
            <a:rPr lang="en-US" sz="1800" kern="1200" dirty="0" err="1"/>
            <a:t>kesiapan</a:t>
          </a:r>
          <a:r>
            <a:rPr lang="en-US" sz="1800" kern="1200" dirty="0"/>
            <a:t> </a:t>
          </a:r>
          <a:r>
            <a:rPr lang="en-US" sz="1800" kern="1200" dirty="0" err="1"/>
            <a:t>sumber</a:t>
          </a:r>
          <a:r>
            <a:rPr lang="en-US" sz="1800" kern="1200" dirty="0"/>
            <a:t> </a:t>
          </a:r>
          <a:r>
            <a:rPr lang="en-US" sz="1800" kern="1200" dirty="0" err="1"/>
            <a:t>daya</a:t>
          </a:r>
          <a:r>
            <a:rPr lang="en-US" sz="1800" kern="1200" dirty="0"/>
            <a:t> </a:t>
          </a:r>
          <a:r>
            <a:rPr lang="en-US" sz="1800" kern="1200" dirty="0" err="1"/>
            <a:t>perusahaan</a:t>
          </a:r>
          <a:r>
            <a:rPr lang="en-US" sz="1800" kern="1200" dirty="0"/>
            <a:t> (orang </a:t>
          </a:r>
          <a:r>
            <a:rPr lang="en-US" sz="1800" kern="1200" dirty="0" err="1"/>
            <a:t>dan</a:t>
          </a:r>
          <a:r>
            <a:rPr lang="en-US" sz="1800" kern="1200" dirty="0"/>
            <a:t> </a:t>
          </a:r>
          <a:r>
            <a:rPr lang="en-US" sz="1800" kern="1200" dirty="0" err="1"/>
            <a:t>anggaran</a:t>
          </a:r>
          <a:r>
            <a:rPr lang="en-US" sz="1800" kern="1200" dirty="0"/>
            <a:t>) </a:t>
          </a:r>
          <a:r>
            <a:rPr lang="en-US" sz="1800" kern="1200" dirty="0" err="1"/>
            <a:t>untuk</a:t>
          </a:r>
          <a:r>
            <a:rPr lang="en-US" sz="1800" kern="1200" dirty="0"/>
            <a:t> </a:t>
          </a:r>
          <a:r>
            <a:rPr lang="en-US" sz="1800" kern="1200" dirty="0" err="1"/>
            <a:t>suatu</a:t>
          </a:r>
          <a:r>
            <a:rPr lang="en-US" sz="1800" kern="1200" dirty="0"/>
            <a:t> </a:t>
          </a:r>
          <a:r>
            <a:rPr lang="en-US" sz="1800" kern="1200" dirty="0" err="1"/>
            <a:t>perubahan</a:t>
          </a:r>
          <a:r>
            <a:rPr lang="en-US" sz="1800" kern="1200" dirty="0">
              <a:latin typeface="+mn-lt"/>
            </a:rPr>
            <a:t>:</a:t>
          </a:r>
          <a:endParaRPr lang="id-ID" sz="1800" kern="1200" dirty="0">
            <a:latin typeface="+mn-lt"/>
          </a:endParaRPr>
        </a:p>
      </dsp:txBody>
      <dsp:txXfrm>
        <a:off x="29581" y="1314011"/>
        <a:ext cx="6348781" cy="546807"/>
      </dsp:txXfrm>
    </dsp:sp>
    <dsp:sp modelId="{89423541-3FF4-48E8-980C-D4953465F124}">
      <dsp:nvSpPr>
        <dsp:cNvPr id="0" name=""/>
        <dsp:cNvSpPr/>
      </dsp:nvSpPr>
      <dsp:spPr>
        <a:xfrm>
          <a:off x="0" y="1890400"/>
          <a:ext cx="6407943" cy="82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452" tIns="20320" rIns="113792" bIns="20320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id-ID" sz="1600" kern="1200" dirty="0">
            <a:latin typeface="+mn-lt"/>
          </a:endParaRPr>
        </a:p>
      </dsp:txBody>
      <dsp:txXfrm>
        <a:off x="0" y="1890400"/>
        <a:ext cx="6407943" cy="827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FE4780-4742-4AF7-B9F6-29387D06C872}" type="datetimeFigureOut">
              <a:rPr lang="ko-KR" altLang="en-US" smtClean="0"/>
              <a:pPr/>
              <a:t>2026-01-07</a:t>
            </a:fld>
            <a:endParaRPr lang="ko-KR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20E160-F603-41F3-A192-DC95957721C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1441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8192E-9CDF-4B68-B8D1-65C337717086}" type="slidenum">
              <a:rPr lang="id-ID" smtClean="0"/>
              <a:pPr/>
              <a:t>16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078710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8192E-9CDF-4B68-B8D1-65C337717086}" type="slidenum">
              <a:rPr lang="id-ID" smtClean="0"/>
              <a:pPr/>
              <a:t>17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228663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8192E-9CDF-4B68-B8D1-65C337717086}" type="slidenum">
              <a:rPr lang="id-ID" smtClean="0"/>
              <a:pPr/>
              <a:t>18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028537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2.png"/><Relationship Id="rId7" Type="http://schemas.openxmlformats.org/officeDocument/2006/relationships/image" Target="../media/image15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3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923928" y="2643759"/>
            <a:ext cx="5220072" cy="1080120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100000"/>
              </a:lnSpc>
              <a:buNone/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sz="3600" dirty="0">
                <a:ea typeface="맑은 고딕" pitchFamily="50" charset="-127"/>
              </a:rPr>
              <a:t>FREE PPT TEMPLATES</a:t>
            </a:r>
            <a:endParaRPr lang="en-US" altLang="ko-KR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923928" y="3723878"/>
            <a:ext cx="5219924" cy="504056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100000"/>
              </a:lnSpc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INSTERT THE TITLE OF YOUR </a:t>
            </a:r>
          </a:p>
          <a:p>
            <a:pPr lvl="0"/>
            <a:r>
              <a:rPr lang="en-US" altLang="ko-KR" dirty="0"/>
              <a:t>PRESENTATION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62736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2771800" y="1404764"/>
            <a:ext cx="6372200" cy="30243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A6C3AF05-0B8F-485E-983F-1B40340199E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D183D1CC-DF98-45E3-B7CE-601603E40D0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919319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0" y="0"/>
            <a:ext cx="3059832" cy="219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6084000" y="2947500"/>
            <a:ext cx="3060000" cy="219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144796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528392" y="0"/>
            <a:ext cx="2123728" cy="32198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7020272" y="1923678"/>
            <a:ext cx="2123728" cy="32198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802514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717858" y="1275606"/>
            <a:ext cx="2448545" cy="202405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3339542" y="1275606"/>
            <a:ext cx="2448273" cy="202405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5960954" y="1275606"/>
            <a:ext cx="2448273" cy="202405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DDA4CE02-F7F3-4BCD-B8DB-4DFD03965E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39A54B34-6F96-4E3E-B72E-E680E3CE27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4839971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D:\Fullppt\005-PNG이미지\모니터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286" y="1275606"/>
            <a:ext cx="2923753" cy="2518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3" descr="D:\Fullppt\005-PNG이미지\모니터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2646" y="1275606"/>
            <a:ext cx="2923753" cy="2518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582656" y="1374406"/>
            <a:ext cx="2700000" cy="158483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4820964" y="1374406"/>
            <a:ext cx="2736000" cy="158483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2F3CBFE9-6225-4EAB-9415-3558F6BE9A6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9E9189EF-3C10-45A2-8749-4187192ACEC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7308940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onut 3"/>
          <p:cNvSpPr/>
          <p:nvPr userDrawn="1"/>
        </p:nvSpPr>
        <p:spPr>
          <a:xfrm>
            <a:off x="2847111" y="1179745"/>
            <a:ext cx="3401564" cy="3401564"/>
          </a:xfrm>
          <a:prstGeom prst="donut">
            <a:avLst>
              <a:gd name="adj" fmla="val 1353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pic>
        <p:nvPicPr>
          <p:cNvPr id="5" name="Picture 2" descr="D:\Fullppt\PNG이미지\핸드폰2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5225" y="1079005"/>
            <a:ext cx="3373328" cy="4085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566328" y="1217153"/>
            <a:ext cx="1945465" cy="30051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9B4F25E9-AA8C-4BD3-BF1F-56D20DF8DD5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40BDE80-4E1C-47DE-8168-381888FDC3F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2192049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213800" y="2230378"/>
            <a:ext cx="4930200" cy="473576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SECTION BREAK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213800" y="2703954"/>
            <a:ext cx="4930200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5" name="Picture 2" descr="E:\002-KIMS BUSINESS\007-02-Googleslidesppt\02-GSppt-Contents-Kim\20170215\03-abs\item01-pn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39" y="3651870"/>
            <a:ext cx="1013895" cy="1016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E:\002-KIMS BUSINESS\007-02-Googleslidesppt\02-GSppt-Contents-Kim\20170215\03-abs\item01-png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950740"/>
            <a:ext cx="648072" cy="649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E:\002-KIMS BUSINESS\007-02-Googleslidesppt\02-GSppt-Contents-Kim\20170215\03-abs\item01-png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19818"/>
            <a:ext cx="442142" cy="443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E:\002-KIMS BUSINESS\007-02-Googleslidesppt\02-GSppt-Contents-Kim\20170215\03-abs\item01-png.pn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1779200"/>
            <a:ext cx="360040" cy="360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Group 2"/>
          <p:cNvGrpSpPr/>
          <p:nvPr userDrawn="1"/>
        </p:nvGrpSpPr>
        <p:grpSpPr>
          <a:xfrm>
            <a:off x="1115616" y="1275607"/>
            <a:ext cx="2585656" cy="2592286"/>
            <a:chOff x="1115616" y="1275607"/>
            <a:chExt cx="2585656" cy="2592286"/>
          </a:xfrm>
        </p:grpSpPr>
        <p:pic>
          <p:nvPicPr>
            <p:cNvPr id="1026" name="Picture 2" descr="E:\002-KIMS BUSINESS\007-02-Googleslidesppt\02-GSppt-Contents-Kim\20170215\03-abs\item01-png.png"/>
            <p:cNvPicPr>
              <a:picLocks noChangeAspect="1" noChangeArrowheads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5616" y="1275607"/>
              <a:ext cx="2585656" cy="25922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Oval 1"/>
            <p:cNvSpPr/>
            <p:nvPr userDrawn="1"/>
          </p:nvSpPr>
          <p:spPr>
            <a:xfrm>
              <a:off x="1796376" y="1959682"/>
              <a:ext cx="1224136" cy="122413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38100" dir="18900000">
                <a:prstClr val="black">
                  <a:alpha val="29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1027" name="Picture 3" descr="E:\002-KIMS BUSINESS\007-02-Googleslidesppt\02-GSppt-Contents-Kim\20170215\03-abs\item02-png.png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3578808"/>
            <a:ext cx="1475656" cy="1592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E:\002-KIMS BUSINESS\007-02-Googleslidesppt\02-GSppt-Contents-Kim\20170215\03-abs\item02-png.png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226854" y="-51527"/>
            <a:ext cx="879830" cy="949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82354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712BF-B328-44A0-B3CC-2D4CB130957F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9FEC5-E285-4DD5-90F7-3594AA8F9F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90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E:\002-KIMS BUSINESS\007-02-Googleslidesppt\02-GSppt-Contents-Kim\20170215\03-abs\item03-pn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07971">
            <a:off x="2873932" y="156273"/>
            <a:ext cx="1587121" cy="151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E:\002-KIMS BUSINESS\007-02-Googleslidesppt\02-GSppt-Contents-Kim\20170215\03-abs\item03-pn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527839">
            <a:off x="3005459" y="3443641"/>
            <a:ext cx="1587121" cy="151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E:\002-KIMS BUSINESS\007-02-Googleslidesppt\02-GSppt-Contents-Kim\20170215\03-abs\item03-pn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414606">
            <a:off x="1967897" y="2192112"/>
            <a:ext cx="1587121" cy="151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E:\002-KIMS BUSINESS\007-02-Googleslidesppt\02-GSppt-Contents-Kim\20170215\03-abs\item03-pn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62721" flipH="1">
            <a:off x="2110757" y="805096"/>
            <a:ext cx="1587121" cy="151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E:\002-KIMS BUSINESS\007-02-Googleslidesppt\02-GSppt-Contents-Kim\20170215\03-abs\item03-pn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864253" flipH="1">
            <a:off x="3934583" y="142673"/>
            <a:ext cx="1587121" cy="151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E:\002-KIMS BUSINESS\007-02-Googleslidesppt\02-GSppt-Contents-Kim\20170215\03-abs\item03-pn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64798">
            <a:off x="5618205" y="2384716"/>
            <a:ext cx="1587121" cy="151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E:\002-KIMS BUSINESS\007-02-Googleslidesppt\02-GSppt-Contents-Kim\20170215\03-abs\item03-pn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274931">
            <a:off x="5463157" y="736150"/>
            <a:ext cx="1587121" cy="151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E:\002-KIMS BUSINESS\007-02-Googleslidesppt\02-GSppt-Contents-Kim\20170215\03-abs\item03-pn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29549">
            <a:off x="4788024" y="3370715"/>
            <a:ext cx="1587121" cy="151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Group 3"/>
          <p:cNvGrpSpPr/>
          <p:nvPr userDrawn="1"/>
        </p:nvGrpSpPr>
        <p:grpSpPr>
          <a:xfrm>
            <a:off x="2254580" y="248388"/>
            <a:ext cx="4634840" cy="4646724"/>
            <a:chOff x="1115616" y="1275607"/>
            <a:chExt cx="2585656" cy="2592286"/>
          </a:xfrm>
        </p:grpSpPr>
        <p:pic>
          <p:nvPicPr>
            <p:cNvPr id="5" name="Picture 2" descr="E:\002-KIMS BUSINESS\007-02-Googleslidesppt\02-GSppt-Contents-Kim\20170215\03-abs\item01-png.png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5616" y="1275607"/>
              <a:ext cx="2585656" cy="25922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Oval 5"/>
            <p:cNvSpPr/>
            <p:nvPr userDrawn="1"/>
          </p:nvSpPr>
          <p:spPr>
            <a:xfrm>
              <a:off x="1595313" y="1758619"/>
              <a:ext cx="1626263" cy="162626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38100" dir="18900000">
                <a:prstClr val="black">
                  <a:alpha val="29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+mn-lt"/>
              </a:endParaRPr>
            </a:p>
          </p:txBody>
        </p:sp>
      </p:grp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03848" y="2101602"/>
            <a:ext cx="2736303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203700" y="2677666"/>
            <a:ext cx="2736303" cy="432048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</a:t>
            </a:r>
          </a:p>
          <a:p>
            <a:pPr lvl="0"/>
            <a:r>
              <a:rPr lang="en-US" altLang="ko-KR" dirty="0"/>
              <a:t>of your subtitle Here</a:t>
            </a:r>
          </a:p>
        </p:txBody>
      </p:sp>
      <p:pic>
        <p:nvPicPr>
          <p:cNvPr id="2050" name="Picture 2" descr="E:\002-KIMS BUSINESS\007-02-Googleslidesppt\02-GSppt-Contents-Kim\20170215\03-abs\item03-pn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2860"/>
            <a:ext cx="1587121" cy="151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E:\002-KIMS BUSINESS\007-02-Googleslidesppt\02-GSppt-Contents-Kim\20170215\03-abs\item02-png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3624792"/>
            <a:ext cx="1407408" cy="1518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2477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1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1AEEEDD-C1D9-4D8E-BD4C-FD8F0D5F1E2F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07/01/2026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/>
            <a:fld id="{9A0DB2DC-4C9A-4742-B13C-FB6460FD3503}" type="slidenum">
              <a:rPr lang="en-ID" altLang="en-US" dirty="0">
                <a:latin typeface="Calibri" panose="020F0502020204030204" pitchFamily="34" charset="0"/>
              </a:rPr>
              <a:pPr lvl="0" eaLnBrk="1" hangingPunct="1"/>
              <a:t>‹#›</a:t>
            </a:fld>
            <a:endParaRPr lang="en-ID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5712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2843808" y="377122"/>
            <a:ext cx="3456384" cy="3465247"/>
            <a:chOff x="1115616" y="1275607"/>
            <a:chExt cx="2585656" cy="2592286"/>
          </a:xfrm>
        </p:grpSpPr>
        <p:pic>
          <p:nvPicPr>
            <p:cNvPr id="5" name="Picture 2" descr="E:\002-KIMS BUSINESS\007-02-Googleslidesppt\02-GSppt-Contents-Kim\20170215\03-abs\item01-png.png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5616" y="1275607"/>
              <a:ext cx="2585656" cy="25922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Oval 5"/>
            <p:cNvSpPr/>
            <p:nvPr userDrawn="1"/>
          </p:nvSpPr>
          <p:spPr>
            <a:xfrm>
              <a:off x="1796376" y="1959682"/>
              <a:ext cx="1224136" cy="122413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38100" dir="18900000">
                <a:prstClr val="black">
                  <a:alpha val="29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7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829098" y="3829794"/>
            <a:ext cx="3456384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Welcome!!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828950" y="4443958"/>
            <a:ext cx="3456384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376203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290409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12904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863568" y="1599822"/>
            <a:ext cx="1440000" cy="144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2842131" y="1597374"/>
            <a:ext cx="1440000" cy="144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4834733" y="1597374"/>
            <a:ext cx="1440000" cy="144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6827011" y="1599822"/>
            <a:ext cx="1440000" cy="144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" name="Block Arc 1"/>
          <p:cNvSpPr/>
          <p:nvPr userDrawn="1"/>
        </p:nvSpPr>
        <p:spPr>
          <a:xfrm>
            <a:off x="683568" y="1419822"/>
            <a:ext cx="1800000" cy="1800000"/>
          </a:xfrm>
          <a:prstGeom prst="blockArc">
            <a:avLst>
              <a:gd name="adj1" fmla="val 10800000"/>
              <a:gd name="adj2" fmla="val 94979"/>
              <a:gd name="adj3" fmla="val 5402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2" name="Block Arc 11"/>
          <p:cNvSpPr/>
          <p:nvPr userDrawn="1"/>
        </p:nvSpPr>
        <p:spPr>
          <a:xfrm>
            <a:off x="2671382" y="1419822"/>
            <a:ext cx="1800000" cy="1800000"/>
          </a:xfrm>
          <a:prstGeom prst="blockArc">
            <a:avLst>
              <a:gd name="adj1" fmla="val 10800000"/>
              <a:gd name="adj2" fmla="val 94979"/>
              <a:gd name="adj3" fmla="val 540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3" name="Block Arc 12"/>
          <p:cNvSpPr/>
          <p:nvPr userDrawn="1"/>
        </p:nvSpPr>
        <p:spPr>
          <a:xfrm>
            <a:off x="4659196" y="1419822"/>
            <a:ext cx="1800000" cy="1800000"/>
          </a:xfrm>
          <a:prstGeom prst="blockArc">
            <a:avLst>
              <a:gd name="adj1" fmla="val 10800000"/>
              <a:gd name="adj2" fmla="val 94979"/>
              <a:gd name="adj3" fmla="val 540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4" name="Block Arc 13"/>
          <p:cNvSpPr/>
          <p:nvPr userDrawn="1"/>
        </p:nvSpPr>
        <p:spPr>
          <a:xfrm>
            <a:off x="6647011" y="1419822"/>
            <a:ext cx="1800000" cy="1800000"/>
          </a:xfrm>
          <a:prstGeom prst="blockArc">
            <a:avLst>
              <a:gd name="adj1" fmla="val 10800000"/>
              <a:gd name="adj2" fmla="val 94979"/>
              <a:gd name="adj3" fmla="val 540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EDBECCA6-8618-46C3-A8D4-3B6399CCEF8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1D40A599-6D66-4DC9-82BB-52C171B56B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33499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grpSp>
        <p:nvGrpSpPr>
          <p:cNvPr id="5" name="Group 4"/>
          <p:cNvGrpSpPr/>
          <p:nvPr userDrawn="1"/>
        </p:nvGrpSpPr>
        <p:grpSpPr>
          <a:xfrm>
            <a:off x="354008" y="1131589"/>
            <a:ext cx="2849840" cy="3649171"/>
            <a:chOff x="354008" y="1131589"/>
            <a:chExt cx="2849840" cy="3649171"/>
          </a:xfrm>
        </p:grpSpPr>
        <p:sp>
          <p:nvSpPr>
            <p:cNvPr id="6" name="Rounded Rectangle 5"/>
            <p:cNvSpPr/>
            <p:nvPr/>
          </p:nvSpPr>
          <p:spPr>
            <a:xfrm>
              <a:off x="354008" y="1131589"/>
              <a:ext cx="2849840" cy="3649171"/>
            </a:xfrm>
            <a:prstGeom prst="roundRect">
              <a:avLst>
                <a:gd name="adj" fmla="val 3968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531932" y="1347500"/>
              <a:ext cx="108520" cy="3240473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4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  <p:sp>
          <p:nvSpPr>
            <p:cNvPr id="12" name="Half Frame 11"/>
            <p:cNvSpPr/>
            <p:nvPr/>
          </p:nvSpPr>
          <p:spPr>
            <a:xfrm rot="5400000">
              <a:off x="2592642" y="1238201"/>
              <a:ext cx="502331" cy="502331"/>
            </a:xfrm>
            <a:prstGeom prst="halfFrame">
              <a:avLst>
                <a:gd name="adj1" fmla="val 23728"/>
                <a:gd name="adj2" fmla="val 24642"/>
              </a:avLst>
            </a:prstGeom>
            <a:solidFill>
              <a:schemeClr val="bg1">
                <a:alpha val="2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8182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6683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9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755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2" r:id="rId3"/>
    <p:sldLayoutId id="2147483652" r:id="rId4"/>
    <p:sldLayoutId id="2147483661" r:id="rId5"/>
    <p:sldLayoutId id="2147483656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4710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8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TextBox 1"/>
          <p:cNvSpPr txBox="1">
            <a:spLocks noChangeArrowheads="1"/>
          </p:cNvSpPr>
          <p:nvPr/>
        </p:nvSpPr>
        <p:spPr bwMode="auto">
          <a:xfrm>
            <a:off x="1252539" y="1257301"/>
            <a:ext cx="6943725" cy="677108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Segoe UI" panose="020B0502040204020203" pitchFamily="34" charset="0"/>
              </a:rPr>
              <a:t>AUDIT MANAJEMEN DAN KEPATUHAN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Program S1 </a:t>
            </a:r>
            <a:r>
              <a:rPr kumimoji="0" lang="en-US" alt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Akuntansi</a:t>
            </a: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  - FEB</a:t>
            </a:r>
          </a:p>
        </p:txBody>
      </p:sp>
      <p:sp>
        <p:nvSpPr>
          <p:cNvPr id="5" name="Rectangle 4"/>
          <p:cNvSpPr/>
          <p:nvPr/>
        </p:nvSpPr>
        <p:spPr>
          <a:xfrm>
            <a:off x="7086600" y="4743451"/>
            <a:ext cx="1666545" cy="276999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1" i="0" u="none" strike="noStrike" kern="1200" cap="none" spc="0" normalizeH="0" baseline="0" noProof="0" dirty="0" err="1">
                <a:ln w="10160">
                  <a:solidFill>
                    <a:srgbClr val="00B0F0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Yusnindar</a:t>
            </a:r>
            <a:r>
              <a:rPr kumimoji="0" lang="en-US" sz="1200" b="1" i="0" u="none" strike="noStrike" kern="1200" cap="none" spc="0" normalizeH="0" baseline="0" noProof="0" dirty="0">
                <a:ln w="10160">
                  <a:solidFill>
                    <a:srgbClr val="00B0F0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SE.,</a:t>
            </a:r>
            <a:r>
              <a:rPr kumimoji="0" lang="en-US" sz="1200" b="1" i="0" u="none" strike="noStrike" kern="1200" cap="none" spc="0" normalizeH="0" baseline="0" noProof="0" dirty="0" err="1">
                <a:ln w="10160">
                  <a:solidFill>
                    <a:srgbClr val="00B0F0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M.Ak</a:t>
            </a:r>
            <a:endParaRPr kumimoji="0" lang="en-US" sz="1200" b="1" i="0" u="none" strike="noStrike" kern="1200" cap="none" spc="0" normalizeH="0" baseline="0" noProof="0" dirty="0">
              <a:ln w="10160">
                <a:solidFill>
                  <a:srgbClr val="00B0F0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object 10"/>
          <p:cNvSpPr txBox="1"/>
          <p:nvPr/>
        </p:nvSpPr>
        <p:spPr>
          <a:xfrm>
            <a:off x="1285852" y="2280797"/>
            <a:ext cx="6832600" cy="443711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marR="0" algn="ctr" defTabSz="914400">
              <a:spcBef>
                <a:spcPts val="100"/>
              </a:spcBef>
              <a:buClrTx/>
              <a:buSzTx/>
              <a:buFontTx/>
              <a:buNone/>
              <a:defRPr/>
            </a:pPr>
            <a:r>
              <a:rPr kumimoji="0" lang="en-US" sz="2800" b="1" kern="1200" cap="none" spc="0" normalizeH="0" baseline="0" noProof="0" dirty="0">
                <a:solidFill>
                  <a:schemeClr val="tx2">
                    <a:lumMod val="25000"/>
                  </a:schemeClr>
                </a:solidFill>
                <a:latin typeface="Arial Black" panose="020B0A04020102020204" pitchFamily="34" charset="0"/>
                <a:ea typeface="+mj-ea"/>
                <a:cs typeface="+mj-cs"/>
              </a:rPr>
              <a:t>AUDIT SYSEM MANAJEMEN SDM</a:t>
            </a:r>
            <a:endParaRPr kumimoji="0" lang="en-US" sz="2800" b="1" kern="1200" cap="none" spc="0" normalizeH="0" baseline="0" noProof="0" dirty="0">
              <a:solidFill>
                <a:schemeClr val="tx2">
                  <a:lumMod val="25000"/>
                </a:schemeClr>
              </a:solidFill>
              <a:latin typeface="Arial Black" panose="020B0A04020102020204" pitchFamily="34" charset="0"/>
              <a:ea typeface="+mj-ea"/>
              <a:cs typeface="Times New Roman" panose="02020603050405020304"/>
            </a:endParaRPr>
          </a:p>
        </p:txBody>
      </p:sp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65188" y="1234168"/>
            <a:ext cx="4581525" cy="28575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0465" tIns="40232" rIns="80465" bIns="40232" numCol="1" anchor="t" anchorCtr="0" compatLnSpc="1">
            <a:prstTxWarp prst="textNoShape">
              <a:avLst/>
            </a:prstTxWarp>
            <a:normAutofit/>
          </a:bodyPr>
          <a:lstStyle/>
          <a:p>
            <a:pPr marL="335270" indent="-335270" algn="just">
              <a:lnSpc>
                <a:spcPct val="130000"/>
              </a:lnSpc>
              <a:buClr>
                <a:srgbClr val="6600CC"/>
              </a:buClr>
              <a:buSzPct val="90000"/>
              <a:buFont typeface="Monotype Sorts" pitchFamily="2" charset="2"/>
              <a:buChar char="a"/>
            </a:pPr>
            <a:r>
              <a:rPr lang="en-US" sz="1575" dirty="0" err="1">
                <a:solidFill>
                  <a:srgbClr val="000099"/>
                </a:solidFill>
              </a:rPr>
              <a:t>Terencana</a:t>
            </a:r>
            <a:endParaRPr lang="en-US" sz="1575" dirty="0">
              <a:solidFill>
                <a:srgbClr val="000099"/>
              </a:solidFill>
            </a:endParaRPr>
          </a:p>
          <a:p>
            <a:pPr marL="335270" indent="-335270" algn="just">
              <a:lnSpc>
                <a:spcPct val="130000"/>
              </a:lnSpc>
              <a:buClr>
                <a:srgbClr val="6600CC"/>
              </a:buClr>
              <a:buSzPct val="90000"/>
              <a:buFont typeface="Monotype Sorts" pitchFamily="2" charset="2"/>
              <a:buChar char="a"/>
            </a:pPr>
            <a:r>
              <a:rPr lang="en-US" sz="1575" dirty="0" err="1">
                <a:solidFill>
                  <a:srgbClr val="000099"/>
                </a:solidFill>
              </a:rPr>
              <a:t>Relevan</a:t>
            </a:r>
            <a:endParaRPr lang="en-US" sz="1575" dirty="0">
              <a:solidFill>
                <a:srgbClr val="000099"/>
              </a:solidFill>
            </a:endParaRPr>
          </a:p>
          <a:p>
            <a:pPr marL="335270" indent="-335270" algn="just">
              <a:lnSpc>
                <a:spcPct val="130000"/>
              </a:lnSpc>
              <a:buClr>
                <a:srgbClr val="6600CC"/>
              </a:buClr>
              <a:buSzPct val="90000"/>
              <a:buFont typeface="Monotype Sorts" pitchFamily="2" charset="2"/>
              <a:buChar char="a"/>
            </a:pPr>
            <a:r>
              <a:rPr lang="en-US" sz="1575" dirty="0" err="1">
                <a:solidFill>
                  <a:srgbClr val="000099"/>
                </a:solidFill>
              </a:rPr>
              <a:t>Objektif</a:t>
            </a:r>
            <a:endParaRPr lang="en-US" sz="1575" dirty="0">
              <a:solidFill>
                <a:srgbClr val="000099"/>
              </a:solidFill>
            </a:endParaRPr>
          </a:p>
          <a:p>
            <a:pPr marL="335270" indent="-335270" algn="just">
              <a:lnSpc>
                <a:spcPct val="130000"/>
              </a:lnSpc>
              <a:buClr>
                <a:srgbClr val="6600CC"/>
              </a:buClr>
              <a:buSzPct val="90000"/>
              <a:buFont typeface="Monotype Sorts" pitchFamily="2" charset="2"/>
              <a:buChar char="a"/>
            </a:pPr>
            <a:r>
              <a:rPr lang="en-US" sz="1575" dirty="0" err="1">
                <a:solidFill>
                  <a:srgbClr val="000099"/>
                </a:solidFill>
              </a:rPr>
              <a:t>Reliabel</a:t>
            </a:r>
            <a:endParaRPr lang="en-US" sz="1575" dirty="0">
              <a:solidFill>
                <a:srgbClr val="000099"/>
              </a:solidFill>
            </a:endParaRPr>
          </a:p>
          <a:p>
            <a:pPr marL="335270" indent="-335270" algn="just">
              <a:lnSpc>
                <a:spcPct val="130000"/>
              </a:lnSpc>
              <a:buClr>
                <a:srgbClr val="6600CC"/>
              </a:buClr>
              <a:buSzPct val="90000"/>
              <a:buFont typeface="Monotype Sorts" pitchFamily="2" charset="2"/>
              <a:buChar char="a"/>
            </a:pPr>
            <a:r>
              <a:rPr lang="en-US" sz="1575" dirty="0" err="1">
                <a:solidFill>
                  <a:srgbClr val="000099"/>
                </a:solidFill>
              </a:rPr>
              <a:t>Sinambung</a:t>
            </a:r>
            <a:endParaRPr lang="en-US" sz="1575" dirty="0">
              <a:solidFill>
                <a:srgbClr val="000099"/>
              </a:solidFill>
            </a:endParaRPr>
          </a:p>
          <a:p>
            <a:pPr marL="335270" indent="-335270" algn="just">
              <a:lnSpc>
                <a:spcPct val="130000"/>
              </a:lnSpc>
              <a:buClr>
                <a:srgbClr val="6600CC"/>
              </a:buClr>
              <a:buSzPct val="90000"/>
              <a:buFont typeface="Monotype Sorts" pitchFamily="2" charset="2"/>
              <a:buChar char="a"/>
            </a:pPr>
            <a:r>
              <a:rPr lang="en-US" sz="1575" dirty="0" err="1">
                <a:solidFill>
                  <a:srgbClr val="000099"/>
                </a:solidFill>
              </a:rPr>
              <a:t>Keterlibatan</a:t>
            </a:r>
            <a:r>
              <a:rPr lang="en-US" sz="1575" dirty="0">
                <a:solidFill>
                  <a:srgbClr val="000099"/>
                </a:solidFill>
              </a:rPr>
              <a:t> ‘</a:t>
            </a:r>
            <a:r>
              <a:rPr lang="en-US" sz="1575" dirty="0" err="1">
                <a:solidFill>
                  <a:srgbClr val="000099"/>
                </a:solidFill>
              </a:rPr>
              <a:t>semua</a:t>
            </a:r>
            <a:r>
              <a:rPr lang="en-US" sz="1575" dirty="0">
                <a:solidFill>
                  <a:srgbClr val="000099"/>
                </a:solidFill>
              </a:rPr>
              <a:t> </a:t>
            </a:r>
            <a:r>
              <a:rPr lang="en-US" sz="1575" dirty="0" err="1">
                <a:solidFill>
                  <a:srgbClr val="000099"/>
                </a:solidFill>
              </a:rPr>
              <a:t>pihak</a:t>
            </a:r>
            <a:r>
              <a:rPr lang="en-US" sz="1575" dirty="0">
                <a:solidFill>
                  <a:srgbClr val="000099"/>
                </a:solidFill>
              </a:rPr>
              <a:t>’ </a:t>
            </a:r>
            <a:r>
              <a:rPr lang="en-US" sz="1575" dirty="0" err="1">
                <a:solidFill>
                  <a:srgbClr val="000099"/>
                </a:solidFill>
              </a:rPr>
              <a:t>terkait</a:t>
            </a:r>
            <a:endParaRPr lang="en-US" sz="1575" dirty="0">
              <a:solidFill>
                <a:srgbClr val="000099"/>
              </a:solidFill>
            </a:endParaRPr>
          </a:p>
          <a:p>
            <a:pPr marL="335270" indent="-335270" algn="just">
              <a:lnSpc>
                <a:spcPct val="130000"/>
              </a:lnSpc>
              <a:buClr>
                <a:srgbClr val="6600CC"/>
              </a:buClr>
              <a:buSzPct val="90000"/>
              <a:buFont typeface="Monotype Sorts" pitchFamily="2" charset="2"/>
              <a:buChar char="a"/>
            </a:pPr>
            <a:r>
              <a:rPr lang="en-US" sz="1575" dirty="0" err="1">
                <a:solidFill>
                  <a:srgbClr val="000099"/>
                </a:solidFill>
              </a:rPr>
              <a:t>Efisien</a:t>
            </a:r>
            <a:endParaRPr lang="en-US" sz="1575" dirty="0">
              <a:solidFill>
                <a:srgbClr val="000099"/>
              </a:solidFill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63688" y="582897"/>
            <a:ext cx="6061706" cy="99417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0465" tIns="40232" rIns="80465" bIns="40232" numCol="1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2475" dirty="0">
                <a:solidFill>
                  <a:srgbClr val="6600CC"/>
                </a:solidFill>
              </a:rPr>
              <a:t>PRINSIP AUDIT SISTEM MANAJEMEN SDM</a:t>
            </a:r>
            <a:br>
              <a:rPr lang="en-US" sz="1725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646085"/>
      </p:ext>
    </p:extLst>
  </p:cSld>
  <p:clrMapOvr>
    <a:masterClrMapping/>
  </p:clrMapOvr>
  <p:transition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56834" y="397159"/>
            <a:ext cx="6993164" cy="99417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0465" tIns="40232" rIns="80465" bIns="40232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000" dirty="0">
                <a:solidFill>
                  <a:srgbClr val="6600CC"/>
                </a:solidFill>
              </a:rPr>
              <a:t>METODE PELAKSANAAN </a:t>
            </a:r>
            <a:br>
              <a:rPr lang="en-US" sz="2000" dirty="0">
                <a:solidFill>
                  <a:srgbClr val="6600CC"/>
                </a:solidFill>
              </a:rPr>
            </a:br>
            <a:r>
              <a:rPr lang="en-US" sz="2000" dirty="0">
                <a:solidFill>
                  <a:srgbClr val="6600CC"/>
                </a:solidFill>
              </a:rPr>
              <a:t>AUDIT SISTEM MANAJEMEN SDM</a:t>
            </a:r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1399721" y="1226848"/>
            <a:ext cx="6116808" cy="3145102"/>
          </a:xfrm>
          <a:prstGeom prst="rect">
            <a:avLst/>
          </a:prstGeom>
        </p:spPr>
        <p:txBody>
          <a:bodyPr wrap="square" lIns="80465" tIns="40232" rIns="80465" bIns="40232">
            <a:spAutoFit/>
          </a:bodyPr>
          <a:lstStyle/>
          <a:p>
            <a:pPr marL="507096" lvl="1" indent="-258438" algn="just">
              <a:lnSpc>
                <a:spcPts val="2200"/>
              </a:lnSpc>
              <a:spcBef>
                <a:spcPts val="528"/>
              </a:spcBef>
              <a:buFont typeface="Trebuchet MS"/>
              <a:defRPr sz="1800"/>
            </a:pPr>
            <a:r>
              <a:rPr lang="en-US" sz="1500" b="1" dirty="0" err="1"/>
              <a:t>Wawancara</a:t>
            </a:r>
            <a:r>
              <a:rPr lang="en-US" sz="1500" dirty="0"/>
              <a:t>: </a:t>
            </a:r>
          </a:p>
          <a:p>
            <a:pPr marL="507096" lvl="1" indent="-258438" algn="just">
              <a:buFont typeface="Trebuchet MS"/>
              <a:defRPr sz="1800"/>
            </a:pPr>
            <a:r>
              <a:rPr lang="en-US" sz="1500" dirty="0"/>
              <a:t>	</a:t>
            </a:r>
            <a:r>
              <a:rPr lang="en-US" sz="1500" dirty="0" err="1"/>
              <a:t>Dilakukan</a:t>
            </a:r>
            <a:r>
              <a:rPr lang="en-US" sz="1500" dirty="0"/>
              <a:t> </a:t>
            </a:r>
            <a:r>
              <a:rPr lang="en-US" sz="1500" dirty="0" err="1"/>
              <a:t>dengan</a:t>
            </a:r>
            <a:r>
              <a:rPr lang="en-US" sz="1500" dirty="0"/>
              <a:t> </a:t>
            </a:r>
            <a:r>
              <a:rPr lang="en-US" sz="1500" dirty="0" err="1"/>
              <a:t>Manajemen</a:t>
            </a:r>
            <a:r>
              <a:rPr lang="en-US" sz="1500" dirty="0"/>
              <a:t> </a:t>
            </a:r>
            <a:r>
              <a:rPr lang="en-US" sz="1500" dirty="0" err="1"/>
              <a:t>Puncak</a:t>
            </a:r>
            <a:r>
              <a:rPr lang="en-US" sz="1500" dirty="0"/>
              <a:t> </a:t>
            </a:r>
            <a:r>
              <a:rPr lang="en-US" sz="1500" dirty="0" err="1"/>
              <a:t>untuk</a:t>
            </a:r>
            <a:r>
              <a:rPr lang="en-US" sz="1500" dirty="0"/>
              <a:t> </a:t>
            </a:r>
            <a:r>
              <a:rPr lang="en-US" sz="1500" dirty="0" err="1"/>
              <a:t>mengetahui</a:t>
            </a:r>
            <a:r>
              <a:rPr lang="en-US" sz="1500" dirty="0"/>
              <a:t> </a:t>
            </a:r>
            <a:r>
              <a:rPr lang="en-US" sz="1500" dirty="0" err="1"/>
              <a:t>arahan</a:t>
            </a:r>
            <a:r>
              <a:rPr lang="en-US" sz="1500" dirty="0"/>
              <a:t> </a:t>
            </a:r>
            <a:r>
              <a:rPr lang="en-US" sz="1500" dirty="0" err="1"/>
              <a:t>bisnis</a:t>
            </a:r>
            <a:r>
              <a:rPr lang="en-US" sz="1500" dirty="0"/>
              <a:t> 5 </a:t>
            </a:r>
            <a:r>
              <a:rPr lang="en-US" sz="1500" dirty="0" err="1"/>
              <a:t>tahun</a:t>
            </a:r>
            <a:r>
              <a:rPr lang="en-US" sz="1500" dirty="0"/>
              <a:t> </a:t>
            </a:r>
            <a:r>
              <a:rPr lang="en-US" sz="1500" dirty="0" err="1"/>
              <a:t>ke</a:t>
            </a:r>
            <a:r>
              <a:rPr lang="en-US" sz="1500" dirty="0"/>
              <a:t> </a:t>
            </a:r>
            <a:r>
              <a:rPr lang="en-US" sz="1500" dirty="0" err="1"/>
              <a:t>depan</a:t>
            </a:r>
            <a:endParaRPr lang="en-US" sz="1500" dirty="0"/>
          </a:p>
          <a:p>
            <a:pPr marL="507096" lvl="1" indent="-258438" algn="just">
              <a:lnSpc>
                <a:spcPts val="2200"/>
              </a:lnSpc>
              <a:spcBef>
                <a:spcPts val="528"/>
              </a:spcBef>
              <a:buFont typeface="Trebuchet MS"/>
              <a:defRPr sz="1800"/>
            </a:pPr>
            <a:r>
              <a:rPr lang="en-US" sz="1500" b="1" dirty="0"/>
              <a:t>FGD</a:t>
            </a:r>
            <a:r>
              <a:rPr lang="en-US" sz="1500" dirty="0"/>
              <a:t>: </a:t>
            </a:r>
          </a:p>
          <a:p>
            <a:pPr marL="507096" lvl="1" indent="-258438" algn="just">
              <a:buFont typeface="Trebuchet MS"/>
              <a:defRPr sz="1800"/>
            </a:pPr>
            <a:r>
              <a:rPr lang="en-US" sz="1500" dirty="0"/>
              <a:t>	</a:t>
            </a:r>
            <a:r>
              <a:rPr lang="en-US" sz="1500" dirty="0" err="1"/>
              <a:t>dilakukan</a:t>
            </a:r>
            <a:r>
              <a:rPr lang="en-US" sz="1500" dirty="0"/>
              <a:t>  </a:t>
            </a:r>
            <a:r>
              <a:rPr lang="en-US" sz="1500" dirty="0" err="1"/>
              <a:t>dengan</a:t>
            </a:r>
            <a:r>
              <a:rPr lang="en-US" sz="1500" dirty="0"/>
              <a:t> </a:t>
            </a:r>
            <a:r>
              <a:rPr lang="en-US" sz="1500" dirty="0" err="1"/>
              <a:t>peserta</a:t>
            </a:r>
            <a:r>
              <a:rPr lang="en-US" sz="1500" dirty="0"/>
              <a:t> yang </a:t>
            </a:r>
            <a:r>
              <a:rPr lang="en-US" sz="1500" dirty="0" err="1"/>
              <a:t>akan</a:t>
            </a:r>
            <a:r>
              <a:rPr lang="en-US" sz="1500" dirty="0"/>
              <a:t> </a:t>
            </a:r>
            <a:r>
              <a:rPr lang="en-US" sz="1500" dirty="0" err="1"/>
              <a:t>mewakili</a:t>
            </a:r>
            <a:r>
              <a:rPr lang="en-US" sz="1500" dirty="0"/>
              <a:t> </a:t>
            </a:r>
            <a:r>
              <a:rPr lang="en-US" sz="1500" dirty="0" err="1"/>
              <a:t>setiap</a:t>
            </a:r>
            <a:r>
              <a:rPr lang="en-US" sz="1500" dirty="0"/>
              <a:t> level </a:t>
            </a:r>
            <a:r>
              <a:rPr lang="en-US" sz="1500" dirty="0" err="1"/>
              <a:t>jabatan</a:t>
            </a:r>
            <a:r>
              <a:rPr lang="en-US" sz="1500" dirty="0"/>
              <a:t> </a:t>
            </a:r>
            <a:r>
              <a:rPr lang="en-US" sz="1500" dirty="0" err="1"/>
              <a:t>dalam</a:t>
            </a:r>
            <a:r>
              <a:rPr lang="en-US" sz="1500" dirty="0"/>
              <a:t> </a:t>
            </a:r>
            <a:r>
              <a:rPr lang="en-US" sz="1500" dirty="0" err="1"/>
              <a:t>organisasi</a:t>
            </a:r>
            <a:r>
              <a:rPr lang="en-US" sz="1500" dirty="0"/>
              <a:t>. </a:t>
            </a:r>
          </a:p>
          <a:p>
            <a:pPr marL="507096" lvl="1" indent="-258438" algn="just">
              <a:lnSpc>
                <a:spcPts val="2200"/>
              </a:lnSpc>
              <a:spcBef>
                <a:spcPts val="528"/>
              </a:spcBef>
              <a:buFont typeface="Trebuchet MS"/>
              <a:defRPr sz="1800"/>
            </a:pPr>
            <a:r>
              <a:rPr lang="en-US" sz="1500" b="1" dirty="0" err="1"/>
              <a:t>Studi</a:t>
            </a:r>
            <a:r>
              <a:rPr lang="en-US" sz="1500" b="1" dirty="0"/>
              <a:t> </a:t>
            </a:r>
            <a:r>
              <a:rPr lang="en-US" sz="1500" b="1" dirty="0" err="1"/>
              <a:t>Dokumen</a:t>
            </a:r>
            <a:r>
              <a:rPr lang="en-US" sz="1500" b="1" dirty="0"/>
              <a:t>: </a:t>
            </a:r>
          </a:p>
          <a:p>
            <a:pPr marL="507096" lvl="1" indent="-258438" algn="just">
              <a:lnSpc>
                <a:spcPts val="2200"/>
              </a:lnSpc>
              <a:spcBef>
                <a:spcPts val="528"/>
              </a:spcBef>
              <a:buFont typeface="Trebuchet MS"/>
              <a:defRPr sz="1800"/>
            </a:pPr>
            <a:r>
              <a:rPr lang="en-US" sz="1500" dirty="0"/>
              <a:t>	</a:t>
            </a:r>
            <a:r>
              <a:rPr lang="en-US" sz="1500" dirty="0" err="1"/>
              <a:t>Sejarah</a:t>
            </a:r>
            <a:r>
              <a:rPr lang="en-US" sz="1500" dirty="0"/>
              <a:t> </a:t>
            </a:r>
            <a:r>
              <a:rPr lang="en-US" sz="1500" dirty="0" err="1"/>
              <a:t>Organisasi</a:t>
            </a:r>
            <a:r>
              <a:rPr lang="en-US" sz="1500" i="1" dirty="0"/>
              <a:t>, </a:t>
            </a:r>
            <a:r>
              <a:rPr lang="en-US" sz="1500" dirty="0" err="1"/>
              <a:t>Visi</a:t>
            </a:r>
            <a:r>
              <a:rPr lang="en-US" sz="1500" dirty="0"/>
              <a:t> </a:t>
            </a:r>
            <a:r>
              <a:rPr lang="en-US" sz="1500" dirty="0" err="1"/>
              <a:t>dan</a:t>
            </a:r>
            <a:r>
              <a:rPr lang="en-US" sz="1500" dirty="0"/>
              <a:t> </a:t>
            </a:r>
            <a:r>
              <a:rPr lang="en-US" sz="1500" dirty="0" err="1"/>
              <a:t>Misi</a:t>
            </a:r>
            <a:r>
              <a:rPr lang="en-US" sz="1500" dirty="0"/>
              <a:t> </a:t>
            </a:r>
            <a:r>
              <a:rPr lang="en-US" sz="1500" dirty="0" err="1"/>
              <a:t>Organisasi</a:t>
            </a:r>
            <a:r>
              <a:rPr lang="en-US" sz="1500" dirty="0"/>
              <a:t>, </a:t>
            </a:r>
            <a:r>
              <a:rPr lang="en-US" sz="1500" dirty="0" err="1"/>
              <a:t>Struktur</a:t>
            </a:r>
            <a:r>
              <a:rPr lang="en-US" sz="1500" dirty="0"/>
              <a:t> </a:t>
            </a:r>
            <a:r>
              <a:rPr lang="en-US" sz="1500" dirty="0" err="1"/>
              <a:t>Organisasi</a:t>
            </a:r>
            <a:r>
              <a:rPr lang="en-US" sz="1500" dirty="0"/>
              <a:t> </a:t>
            </a:r>
            <a:r>
              <a:rPr lang="en-US" sz="1500" dirty="0" err="1"/>
              <a:t>dan</a:t>
            </a:r>
            <a:r>
              <a:rPr lang="en-US" sz="1500" dirty="0"/>
              <a:t> </a:t>
            </a:r>
            <a:r>
              <a:rPr lang="en-US" sz="1500" i="1" dirty="0"/>
              <a:t>Job</a:t>
            </a:r>
            <a:r>
              <a:rPr lang="en-US" sz="1500" dirty="0"/>
              <a:t> </a:t>
            </a:r>
            <a:r>
              <a:rPr lang="en-US" sz="1500" i="1" dirty="0"/>
              <a:t>Description</a:t>
            </a:r>
            <a:r>
              <a:rPr lang="en-US" sz="1500" dirty="0"/>
              <a:t>, </a:t>
            </a:r>
            <a:r>
              <a:rPr lang="en-US" sz="1500" dirty="0" err="1"/>
              <a:t>Kebijakan</a:t>
            </a:r>
            <a:r>
              <a:rPr lang="en-US" sz="1500" dirty="0"/>
              <a:t> </a:t>
            </a:r>
            <a:r>
              <a:rPr lang="en-US" sz="1500" dirty="0" err="1"/>
              <a:t>dan</a:t>
            </a:r>
            <a:r>
              <a:rPr lang="en-US" sz="1500" dirty="0"/>
              <a:t> </a:t>
            </a:r>
            <a:r>
              <a:rPr lang="en-US" sz="1500" dirty="0" err="1"/>
              <a:t>Prosedur</a:t>
            </a:r>
            <a:r>
              <a:rPr lang="en-US" sz="1500" dirty="0"/>
              <a:t> </a:t>
            </a:r>
            <a:r>
              <a:rPr lang="en-US" sz="1500" dirty="0" err="1"/>
              <a:t>Sistem</a:t>
            </a:r>
            <a:r>
              <a:rPr lang="en-US" sz="1500" dirty="0"/>
              <a:t> MSDM: </a:t>
            </a:r>
            <a:r>
              <a:rPr lang="en-US" sz="1500" dirty="0" err="1"/>
              <a:t>Sistem</a:t>
            </a:r>
            <a:r>
              <a:rPr lang="en-US" sz="1500" dirty="0"/>
              <a:t> </a:t>
            </a:r>
            <a:r>
              <a:rPr lang="en-US" sz="1500" dirty="0" err="1"/>
              <a:t>Rekrutmen</a:t>
            </a:r>
            <a:r>
              <a:rPr lang="en-US" sz="1500" dirty="0"/>
              <a:t> &amp; </a:t>
            </a:r>
            <a:r>
              <a:rPr lang="en-US" sz="1500" dirty="0" err="1"/>
              <a:t>Seleksi</a:t>
            </a:r>
            <a:r>
              <a:rPr lang="en-US" sz="1500" dirty="0"/>
              <a:t>, </a:t>
            </a:r>
            <a:r>
              <a:rPr lang="en-US" sz="1500" dirty="0" err="1"/>
              <a:t>Sistem</a:t>
            </a:r>
            <a:r>
              <a:rPr lang="en-US" sz="1500" dirty="0"/>
              <a:t> </a:t>
            </a:r>
            <a:r>
              <a:rPr lang="en-US" sz="1500" dirty="0" err="1"/>
              <a:t>Pelatihan</a:t>
            </a:r>
            <a:r>
              <a:rPr lang="en-US" sz="1500" dirty="0"/>
              <a:t> &amp; </a:t>
            </a:r>
            <a:r>
              <a:rPr lang="en-US" sz="1500" dirty="0" err="1"/>
              <a:t>Pengembangan</a:t>
            </a:r>
            <a:r>
              <a:rPr lang="en-US" sz="1500" dirty="0"/>
              <a:t>, </a:t>
            </a:r>
            <a:r>
              <a:rPr lang="en-US" sz="1500" dirty="0" err="1"/>
              <a:t>Sistem</a:t>
            </a:r>
            <a:r>
              <a:rPr lang="en-US" sz="1500" dirty="0"/>
              <a:t> </a:t>
            </a:r>
            <a:r>
              <a:rPr lang="en-US" sz="1500" dirty="0" err="1"/>
              <a:t>Karir</a:t>
            </a:r>
            <a:r>
              <a:rPr lang="en-US" sz="1500" dirty="0"/>
              <a:t>, </a:t>
            </a:r>
            <a:r>
              <a:rPr lang="en-US" sz="1500" dirty="0" err="1"/>
              <a:t>Sistem</a:t>
            </a:r>
            <a:r>
              <a:rPr lang="en-US" sz="1500" dirty="0"/>
              <a:t> </a:t>
            </a:r>
            <a:r>
              <a:rPr lang="en-US" sz="1500" dirty="0" err="1"/>
              <a:t>Penilaian</a:t>
            </a:r>
            <a:r>
              <a:rPr lang="en-US" sz="1500" dirty="0"/>
              <a:t> </a:t>
            </a:r>
            <a:r>
              <a:rPr lang="en-US" sz="1500" dirty="0" err="1"/>
              <a:t>Kinerja</a:t>
            </a:r>
            <a:r>
              <a:rPr lang="en-US" sz="1500" dirty="0"/>
              <a:t> </a:t>
            </a:r>
            <a:r>
              <a:rPr lang="en-US" sz="1500" dirty="0" err="1"/>
              <a:t>dan</a:t>
            </a:r>
            <a:r>
              <a:rPr lang="en-US" sz="1500" dirty="0"/>
              <a:t> </a:t>
            </a:r>
            <a:r>
              <a:rPr lang="en-US" sz="1500" dirty="0" err="1"/>
              <a:t>Sistem</a:t>
            </a:r>
            <a:r>
              <a:rPr lang="en-US" sz="1500" dirty="0"/>
              <a:t> </a:t>
            </a:r>
            <a:r>
              <a:rPr lang="en-US" sz="1500" dirty="0" err="1"/>
              <a:t>Imbal</a:t>
            </a:r>
            <a:r>
              <a:rPr lang="en-US" sz="1500" dirty="0"/>
              <a:t> </a:t>
            </a:r>
            <a:r>
              <a:rPr lang="en-US" sz="1500" dirty="0" err="1"/>
              <a:t>Jasa</a:t>
            </a:r>
            <a:r>
              <a:rPr lang="en-US" sz="15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80977845"/>
      </p:ext>
    </p:extLst>
  </p:cSld>
  <p:clrMapOvr>
    <a:masterClrMapping/>
  </p:clrMapOvr>
  <p:transition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39195" y="368584"/>
            <a:ext cx="5896429" cy="99417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0465" tIns="40232" rIns="80465" bIns="40232" numCol="1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2475" dirty="0">
                <a:solidFill>
                  <a:srgbClr val="6600CC"/>
                </a:solidFill>
              </a:rPr>
              <a:t>METODE PELAKSANAAN </a:t>
            </a:r>
            <a:br>
              <a:rPr lang="en-US" sz="2475" dirty="0">
                <a:solidFill>
                  <a:srgbClr val="6600CC"/>
                </a:solidFill>
              </a:rPr>
            </a:br>
            <a:r>
              <a:rPr lang="en-US" sz="2475" dirty="0">
                <a:solidFill>
                  <a:srgbClr val="6600CC"/>
                </a:solidFill>
              </a:rPr>
              <a:t>AUDIT SISTEM MANAJEMEN SDM </a:t>
            </a:r>
            <a:br>
              <a:rPr lang="en-US" sz="1725" dirty="0"/>
            </a:b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043608" y="1298856"/>
            <a:ext cx="6988703" cy="3145102"/>
          </a:xfrm>
          <a:prstGeom prst="rect">
            <a:avLst/>
          </a:prstGeom>
        </p:spPr>
        <p:txBody>
          <a:bodyPr wrap="square" lIns="80465" tIns="40232" rIns="80465" bIns="40232">
            <a:spAutoFit/>
          </a:bodyPr>
          <a:lstStyle/>
          <a:p>
            <a:pPr marL="507096" lvl="1" indent="-258438" algn="just">
              <a:lnSpc>
                <a:spcPts val="2200"/>
              </a:lnSpc>
              <a:spcBef>
                <a:spcPts val="528"/>
              </a:spcBef>
              <a:buFont typeface="Trebuchet MS"/>
              <a:defRPr sz="1800"/>
            </a:pPr>
            <a:r>
              <a:rPr lang="en-US" sz="1500" b="1" dirty="0" err="1"/>
              <a:t>Kuesioner</a:t>
            </a:r>
            <a:r>
              <a:rPr lang="en-US" sz="1500" dirty="0"/>
              <a:t>: </a:t>
            </a:r>
          </a:p>
          <a:p>
            <a:pPr marL="507096" lvl="1" indent="-258438" algn="just">
              <a:buFont typeface="Trebuchet MS"/>
              <a:defRPr sz="1800"/>
            </a:pPr>
            <a:r>
              <a:rPr lang="en-US" sz="1500" dirty="0"/>
              <a:t>	</a:t>
            </a:r>
            <a:r>
              <a:rPr lang="en-US" sz="1500" dirty="0" err="1"/>
              <a:t>Dilakukan</a:t>
            </a:r>
            <a:r>
              <a:rPr lang="en-US" sz="1500" dirty="0"/>
              <a:t> </a:t>
            </a:r>
            <a:r>
              <a:rPr lang="en-US" sz="1500" dirty="0" err="1"/>
              <a:t>dengan</a:t>
            </a:r>
            <a:r>
              <a:rPr lang="en-US" sz="1500" dirty="0"/>
              <a:t> </a:t>
            </a:r>
            <a:r>
              <a:rPr lang="en-US" sz="1500" dirty="0" err="1"/>
              <a:t>mengambil</a:t>
            </a:r>
            <a:r>
              <a:rPr lang="en-US" sz="1500" dirty="0"/>
              <a:t> </a:t>
            </a:r>
            <a:r>
              <a:rPr lang="en-US" sz="1500" dirty="0" err="1"/>
              <a:t>sampel</a:t>
            </a:r>
            <a:r>
              <a:rPr lang="en-US" sz="1500" dirty="0"/>
              <a:t> </a:t>
            </a:r>
            <a:r>
              <a:rPr lang="en-US" sz="1500" dirty="0" err="1"/>
              <a:t>atau</a:t>
            </a:r>
            <a:r>
              <a:rPr lang="en-US" sz="1500" dirty="0"/>
              <a:t> </a:t>
            </a:r>
            <a:r>
              <a:rPr lang="en-US" sz="1500" dirty="0" err="1"/>
              <a:t>populasi</a:t>
            </a:r>
            <a:r>
              <a:rPr lang="en-US" sz="1500" dirty="0"/>
              <a:t> </a:t>
            </a:r>
            <a:r>
              <a:rPr lang="en-US" sz="1500" dirty="0" err="1"/>
              <a:t>karyawan</a:t>
            </a:r>
            <a:r>
              <a:rPr lang="en-US" sz="1500" dirty="0"/>
              <a:t> (</a:t>
            </a:r>
            <a:r>
              <a:rPr lang="en-US" sz="1500" dirty="0" err="1"/>
              <a:t>tergantung</a:t>
            </a:r>
            <a:r>
              <a:rPr lang="en-US" sz="1500" dirty="0"/>
              <a:t> </a:t>
            </a:r>
            <a:r>
              <a:rPr lang="en-US" sz="1500" dirty="0" err="1"/>
              <a:t>jumlah</a:t>
            </a:r>
            <a:r>
              <a:rPr lang="en-US" sz="1500" dirty="0"/>
              <a:t> </a:t>
            </a:r>
            <a:r>
              <a:rPr lang="en-US" sz="1500" dirty="0" err="1"/>
              <a:t>karyawan</a:t>
            </a:r>
            <a:r>
              <a:rPr lang="en-US" sz="1500" dirty="0"/>
              <a:t> di </a:t>
            </a:r>
            <a:r>
              <a:rPr lang="en-US" sz="1500" dirty="0" err="1"/>
              <a:t>organisasi</a:t>
            </a:r>
            <a:r>
              <a:rPr lang="en-US" sz="1500" dirty="0"/>
              <a:t>)</a:t>
            </a:r>
          </a:p>
          <a:p>
            <a:pPr marL="507096" lvl="1" indent="-258438" algn="just">
              <a:lnSpc>
                <a:spcPts val="2200"/>
              </a:lnSpc>
              <a:spcBef>
                <a:spcPts val="528"/>
              </a:spcBef>
              <a:buFont typeface="Trebuchet MS"/>
              <a:defRPr sz="1800"/>
            </a:pPr>
            <a:r>
              <a:rPr lang="en-US" sz="1500" b="1" dirty="0" err="1"/>
              <a:t>Observasi</a:t>
            </a:r>
            <a:r>
              <a:rPr lang="en-US" sz="1500" b="1" dirty="0"/>
              <a:t>:</a:t>
            </a:r>
            <a:endParaRPr lang="en-US" sz="1500" dirty="0"/>
          </a:p>
          <a:p>
            <a:pPr marL="507096" lvl="1" indent="-258438" algn="just">
              <a:buFont typeface="Trebuchet MS"/>
              <a:defRPr sz="1800"/>
            </a:pPr>
            <a:r>
              <a:rPr lang="en-US" sz="1500" dirty="0"/>
              <a:t>	</a:t>
            </a:r>
            <a:r>
              <a:rPr lang="en-US" sz="1500" dirty="0" err="1"/>
              <a:t>dilakukan</a:t>
            </a:r>
            <a:r>
              <a:rPr lang="en-US" sz="1500" dirty="0"/>
              <a:t>  </a:t>
            </a:r>
            <a:r>
              <a:rPr lang="en-US" sz="1500" dirty="0" err="1"/>
              <a:t>dengan</a:t>
            </a:r>
            <a:r>
              <a:rPr lang="en-US" sz="1500" dirty="0"/>
              <a:t> </a:t>
            </a:r>
            <a:r>
              <a:rPr lang="en-US" sz="1500" dirty="0" err="1"/>
              <a:t>peserta</a:t>
            </a:r>
            <a:r>
              <a:rPr lang="en-US" sz="1500" dirty="0"/>
              <a:t> yang </a:t>
            </a:r>
            <a:r>
              <a:rPr lang="en-US" sz="1500" dirty="0" err="1"/>
              <a:t>akan</a:t>
            </a:r>
            <a:r>
              <a:rPr lang="en-US" sz="1500" dirty="0"/>
              <a:t> </a:t>
            </a:r>
            <a:r>
              <a:rPr lang="en-US" sz="1500" dirty="0" err="1"/>
              <a:t>mewakili</a:t>
            </a:r>
            <a:r>
              <a:rPr lang="en-US" sz="1500" dirty="0"/>
              <a:t> </a:t>
            </a:r>
            <a:r>
              <a:rPr lang="en-US" sz="1500" dirty="0" err="1"/>
              <a:t>setiap</a:t>
            </a:r>
            <a:r>
              <a:rPr lang="en-US" sz="1500" dirty="0"/>
              <a:t> level </a:t>
            </a:r>
            <a:r>
              <a:rPr lang="en-US" sz="1500" dirty="0" err="1"/>
              <a:t>jabatan</a:t>
            </a:r>
            <a:r>
              <a:rPr lang="en-US" sz="1500" dirty="0"/>
              <a:t> </a:t>
            </a:r>
            <a:r>
              <a:rPr lang="en-US" sz="1500" dirty="0" err="1"/>
              <a:t>dalam</a:t>
            </a:r>
            <a:r>
              <a:rPr lang="en-US" sz="1500" dirty="0"/>
              <a:t> </a:t>
            </a:r>
            <a:r>
              <a:rPr lang="en-US" sz="1500" dirty="0" err="1"/>
              <a:t>organisasi</a:t>
            </a:r>
            <a:r>
              <a:rPr lang="en-US" sz="1500" dirty="0"/>
              <a:t>. </a:t>
            </a:r>
          </a:p>
          <a:p>
            <a:pPr marL="507096" lvl="1" indent="-258438" algn="just">
              <a:lnSpc>
                <a:spcPts val="2200"/>
              </a:lnSpc>
              <a:spcBef>
                <a:spcPts val="528"/>
              </a:spcBef>
              <a:buFont typeface="Trebuchet MS"/>
              <a:defRPr sz="1800"/>
            </a:pPr>
            <a:r>
              <a:rPr lang="en-US" sz="1500" b="1" dirty="0" err="1"/>
              <a:t>Studi</a:t>
            </a:r>
            <a:r>
              <a:rPr lang="en-US" sz="1500" b="1" dirty="0"/>
              <a:t> </a:t>
            </a:r>
            <a:r>
              <a:rPr lang="en-US" sz="1500" b="1" dirty="0" err="1"/>
              <a:t>Dokumen</a:t>
            </a:r>
            <a:r>
              <a:rPr lang="en-US" sz="1500" b="1" dirty="0"/>
              <a:t>: </a:t>
            </a:r>
          </a:p>
          <a:p>
            <a:pPr marL="507096" lvl="1" indent="-258438" algn="just">
              <a:lnSpc>
                <a:spcPts val="2200"/>
              </a:lnSpc>
              <a:spcBef>
                <a:spcPts val="528"/>
              </a:spcBef>
              <a:buFont typeface="Trebuchet MS"/>
              <a:defRPr sz="1800"/>
            </a:pPr>
            <a:r>
              <a:rPr lang="en-US" sz="1500" dirty="0"/>
              <a:t>	</a:t>
            </a:r>
            <a:r>
              <a:rPr lang="en-US" sz="1500" dirty="0" err="1"/>
              <a:t>Sejarah</a:t>
            </a:r>
            <a:r>
              <a:rPr lang="en-US" sz="1500" dirty="0"/>
              <a:t> </a:t>
            </a:r>
            <a:r>
              <a:rPr lang="en-US" sz="1500" dirty="0" err="1"/>
              <a:t>Organisasi</a:t>
            </a:r>
            <a:r>
              <a:rPr lang="en-US" sz="1500" i="1" dirty="0"/>
              <a:t>, </a:t>
            </a:r>
            <a:r>
              <a:rPr lang="en-US" sz="1500" dirty="0" err="1"/>
              <a:t>Visi</a:t>
            </a:r>
            <a:r>
              <a:rPr lang="en-US" sz="1500" dirty="0"/>
              <a:t> </a:t>
            </a:r>
            <a:r>
              <a:rPr lang="en-US" sz="1500" dirty="0" err="1"/>
              <a:t>dan</a:t>
            </a:r>
            <a:r>
              <a:rPr lang="en-US" sz="1500" dirty="0"/>
              <a:t> </a:t>
            </a:r>
            <a:r>
              <a:rPr lang="en-US" sz="1500" dirty="0" err="1"/>
              <a:t>Misi</a:t>
            </a:r>
            <a:r>
              <a:rPr lang="en-US" sz="1500" dirty="0"/>
              <a:t> </a:t>
            </a:r>
            <a:r>
              <a:rPr lang="en-US" sz="1500" dirty="0" err="1"/>
              <a:t>Organisasi</a:t>
            </a:r>
            <a:r>
              <a:rPr lang="en-US" sz="1500" dirty="0"/>
              <a:t>, </a:t>
            </a:r>
            <a:r>
              <a:rPr lang="en-US" sz="1500" dirty="0" err="1"/>
              <a:t>Struktur</a:t>
            </a:r>
            <a:r>
              <a:rPr lang="en-US" sz="1500" dirty="0"/>
              <a:t> </a:t>
            </a:r>
            <a:r>
              <a:rPr lang="en-US" sz="1500" dirty="0" err="1"/>
              <a:t>Organisasi</a:t>
            </a:r>
            <a:r>
              <a:rPr lang="en-US" sz="1500" dirty="0"/>
              <a:t> </a:t>
            </a:r>
            <a:r>
              <a:rPr lang="en-US" sz="1500" dirty="0" err="1"/>
              <a:t>dan</a:t>
            </a:r>
            <a:r>
              <a:rPr lang="en-US" sz="1500" dirty="0"/>
              <a:t> </a:t>
            </a:r>
            <a:r>
              <a:rPr lang="en-US" sz="1500" i="1" dirty="0"/>
              <a:t>Job</a:t>
            </a:r>
            <a:r>
              <a:rPr lang="en-US" sz="1500" dirty="0"/>
              <a:t> </a:t>
            </a:r>
            <a:r>
              <a:rPr lang="en-US" sz="1500" i="1" dirty="0"/>
              <a:t>Description</a:t>
            </a:r>
            <a:r>
              <a:rPr lang="en-US" sz="1500" dirty="0"/>
              <a:t>, </a:t>
            </a:r>
            <a:r>
              <a:rPr lang="en-US" sz="1500" dirty="0" err="1"/>
              <a:t>Kebijakan</a:t>
            </a:r>
            <a:r>
              <a:rPr lang="en-US" sz="1500" dirty="0"/>
              <a:t> </a:t>
            </a:r>
            <a:r>
              <a:rPr lang="en-US" sz="1500" dirty="0" err="1"/>
              <a:t>dan</a:t>
            </a:r>
            <a:r>
              <a:rPr lang="en-US" sz="1500" dirty="0"/>
              <a:t> </a:t>
            </a:r>
            <a:r>
              <a:rPr lang="en-US" sz="1500" dirty="0" err="1"/>
              <a:t>Prosedur</a:t>
            </a:r>
            <a:r>
              <a:rPr lang="en-US" sz="1500" dirty="0"/>
              <a:t> </a:t>
            </a:r>
            <a:r>
              <a:rPr lang="en-US" sz="1500" dirty="0" err="1"/>
              <a:t>Sistem</a:t>
            </a:r>
            <a:r>
              <a:rPr lang="en-US" sz="1500" dirty="0"/>
              <a:t> MSDM: </a:t>
            </a:r>
            <a:r>
              <a:rPr lang="en-US" sz="1500" dirty="0" err="1"/>
              <a:t>Sistem</a:t>
            </a:r>
            <a:r>
              <a:rPr lang="en-US" sz="1500" dirty="0"/>
              <a:t> </a:t>
            </a:r>
            <a:r>
              <a:rPr lang="en-US" sz="1500" dirty="0" err="1"/>
              <a:t>Rekrutmen</a:t>
            </a:r>
            <a:r>
              <a:rPr lang="en-US" sz="1500" dirty="0"/>
              <a:t> &amp; </a:t>
            </a:r>
            <a:r>
              <a:rPr lang="en-US" sz="1500" dirty="0" err="1"/>
              <a:t>Seleksi</a:t>
            </a:r>
            <a:r>
              <a:rPr lang="en-US" sz="1500" dirty="0"/>
              <a:t>, </a:t>
            </a:r>
            <a:r>
              <a:rPr lang="en-US" sz="1500" dirty="0" err="1"/>
              <a:t>Sistem</a:t>
            </a:r>
            <a:r>
              <a:rPr lang="en-US" sz="1500" dirty="0"/>
              <a:t> </a:t>
            </a:r>
            <a:r>
              <a:rPr lang="en-US" sz="1500" dirty="0" err="1"/>
              <a:t>Pelatihan</a:t>
            </a:r>
            <a:r>
              <a:rPr lang="en-US" sz="1500" dirty="0"/>
              <a:t> &amp; </a:t>
            </a:r>
            <a:r>
              <a:rPr lang="en-US" sz="1500" dirty="0" err="1"/>
              <a:t>Pengembangan</a:t>
            </a:r>
            <a:r>
              <a:rPr lang="en-US" sz="1500" dirty="0"/>
              <a:t>, </a:t>
            </a:r>
            <a:r>
              <a:rPr lang="en-US" sz="1500" dirty="0" err="1"/>
              <a:t>Sistem</a:t>
            </a:r>
            <a:r>
              <a:rPr lang="en-US" sz="1500" dirty="0"/>
              <a:t> </a:t>
            </a:r>
            <a:r>
              <a:rPr lang="en-US" sz="1500" dirty="0" err="1"/>
              <a:t>Karir</a:t>
            </a:r>
            <a:r>
              <a:rPr lang="en-US" sz="1500" dirty="0"/>
              <a:t>, </a:t>
            </a:r>
            <a:r>
              <a:rPr lang="en-US" sz="1500" dirty="0" err="1"/>
              <a:t>Sistem</a:t>
            </a:r>
            <a:r>
              <a:rPr lang="en-US" sz="1500" dirty="0"/>
              <a:t> </a:t>
            </a:r>
            <a:r>
              <a:rPr lang="en-US" sz="1500" dirty="0" err="1"/>
              <a:t>Penilaian</a:t>
            </a:r>
            <a:r>
              <a:rPr lang="en-US" sz="1500" dirty="0"/>
              <a:t> </a:t>
            </a:r>
            <a:r>
              <a:rPr lang="en-US" sz="1500" dirty="0" err="1"/>
              <a:t>Kinerja</a:t>
            </a:r>
            <a:r>
              <a:rPr lang="en-US" sz="1500" dirty="0"/>
              <a:t> </a:t>
            </a:r>
            <a:r>
              <a:rPr lang="en-US" sz="1500" dirty="0" err="1"/>
              <a:t>dan</a:t>
            </a:r>
            <a:r>
              <a:rPr lang="en-US" sz="1500" dirty="0"/>
              <a:t> </a:t>
            </a:r>
            <a:r>
              <a:rPr lang="en-US" sz="1500" dirty="0" err="1"/>
              <a:t>Sistem</a:t>
            </a:r>
            <a:r>
              <a:rPr lang="en-US" sz="1500" dirty="0"/>
              <a:t> </a:t>
            </a:r>
            <a:r>
              <a:rPr lang="en-US" sz="1500" dirty="0" err="1"/>
              <a:t>Imbal</a:t>
            </a:r>
            <a:r>
              <a:rPr lang="en-US" sz="1500" dirty="0"/>
              <a:t> </a:t>
            </a:r>
            <a:r>
              <a:rPr lang="en-US" sz="1500" dirty="0" err="1"/>
              <a:t>Jasa</a:t>
            </a:r>
            <a:r>
              <a:rPr lang="en-US" sz="15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94696779"/>
      </p:ext>
    </p:extLst>
  </p:cSld>
  <p:clrMapOvr>
    <a:masterClrMapping/>
  </p:clrMapOvr>
  <p:transition>
    <p:rand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49714" y="457200"/>
            <a:ext cx="4914574" cy="685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0465" tIns="40232" rIns="80465" bIns="40232" numCol="1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2475" dirty="0">
                <a:solidFill>
                  <a:srgbClr val="CC0000"/>
                </a:solidFill>
                <a:latin typeface="Calibri" pitchFamily="34" charset="0"/>
                <a:cs typeface="Calibri" pitchFamily="34" charset="0"/>
              </a:rPr>
              <a:t>KELEBIHAN DAN KEKURANGAN METODA PENGUMPULAN DATA </a:t>
            </a:r>
            <a:endParaRPr lang="en-US" sz="1725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0638" y="1318079"/>
            <a:ext cx="6562725" cy="274592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0465" tIns="40232" rIns="80465" bIns="40232" numCol="1" anchor="t" anchorCtr="0" compatLnSpc="1">
            <a:prstTxWarp prst="textNoShape">
              <a:avLst/>
            </a:prstTxWarp>
            <a:noAutofit/>
          </a:bodyPr>
          <a:lstStyle/>
          <a:p>
            <a:pPr marL="301744" indent="-301744"/>
            <a:r>
              <a:rPr lang="en-US" sz="2100" b="1" dirty="0" err="1"/>
              <a:t>Wawancara</a:t>
            </a:r>
            <a:endParaRPr lang="en-US" sz="2100" b="1" dirty="0"/>
          </a:p>
          <a:p>
            <a:pPr lvl="2"/>
            <a:r>
              <a:rPr lang="en-US" sz="1575" dirty="0"/>
              <a:t>Data </a:t>
            </a:r>
            <a:r>
              <a:rPr lang="en-US" sz="1575" dirty="0" err="1"/>
              <a:t>lebih</a:t>
            </a:r>
            <a:r>
              <a:rPr lang="en-US" sz="1575" dirty="0"/>
              <a:t> </a:t>
            </a:r>
            <a:r>
              <a:rPr lang="en-US" sz="1575" dirty="0" err="1"/>
              <a:t>lengkap</a:t>
            </a:r>
            <a:r>
              <a:rPr lang="en-US" sz="1575" dirty="0"/>
              <a:t> </a:t>
            </a:r>
          </a:p>
          <a:p>
            <a:pPr lvl="2"/>
            <a:r>
              <a:rPr lang="en-US" sz="1575" dirty="0"/>
              <a:t>Data </a:t>
            </a:r>
            <a:r>
              <a:rPr lang="en-US" sz="1575" dirty="0" err="1"/>
              <a:t>lebih</a:t>
            </a:r>
            <a:r>
              <a:rPr lang="en-US" sz="1575" dirty="0"/>
              <a:t> </a:t>
            </a:r>
            <a:r>
              <a:rPr lang="en-US" sz="1575" dirty="0" err="1"/>
              <a:t>akurat</a:t>
            </a:r>
            <a:endParaRPr lang="en-US" sz="1575" dirty="0"/>
          </a:p>
          <a:p>
            <a:pPr lvl="2"/>
            <a:r>
              <a:rPr lang="en-US" sz="1575" dirty="0" err="1"/>
              <a:t>Kesempatan</a:t>
            </a:r>
            <a:r>
              <a:rPr lang="en-US" sz="1575" dirty="0"/>
              <a:t> </a:t>
            </a:r>
            <a:r>
              <a:rPr lang="en-US" sz="1575" dirty="0" err="1"/>
              <a:t>menjelaskan</a:t>
            </a:r>
            <a:r>
              <a:rPr lang="en-US" sz="1575" dirty="0"/>
              <a:t> </a:t>
            </a:r>
            <a:r>
              <a:rPr lang="en-US" sz="1575" dirty="0" err="1"/>
              <a:t>prosedur</a:t>
            </a:r>
            <a:r>
              <a:rPr lang="en-US" sz="1575" dirty="0"/>
              <a:t> yang </a:t>
            </a:r>
            <a:r>
              <a:rPr lang="en-US" sz="1575" dirty="0" err="1"/>
              <a:t>benar</a:t>
            </a:r>
            <a:r>
              <a:rPr lang="en-US" sz="1575" dirty="0"/>
              <a:t> </a:t>
            </a:r>
          </a:p>
          <a:p>
            <a:pPr lvl="2"/>
            <a:r>
              <a:rPr lang="en-US" sz="1575" dirty="0" err="1"/>
              <a:t>Kurang</a:t>
            </a:r>
            <a:r>
              <a:rPr lang="en-US" sz="1575" dirty="0"/>
              <a:t> </a:t>
            </a:r>
            <a:r>
              <a:rPr lang="en-US" sz="1575" dirty="0" err="1"/>
              <a:t>efisien</a:t>
            </a:r>
            <a:r>
              <a:rPr lang="en-US" sz="1575" dirty="0"/>
              <a:t> (</a:t>
            </a:r>
            <a:r>
              <a:rPr lang="en-US" sz="1575" dirty="0" err="1"/>
              <a:t>waktu</a:t>
            </a:r>
            <a:r>
              <a:rPr lang="en-US" sz="1575" dirty="0"/>
              <a:t>, </a:t>
            </a:r>
            <a:r>
              <a:rPr lang="en-US" sz="1575" dirty="0" err="1"/>
              <a:t>biaya</a:t>
            </a:r>
            <a:r>
              <a:rPr lang="en-US" sz="1575" dirty="0"/>
              <a:t>, </a:t>
            </a:r>
            <a:r>
              <a:rPr lang="en-US" sz="1575" dirty="0" err="1"/>
              <a:t>jangkauan</a:t>
            </a:r>
            <a:r>
              <a:rPr lang="en-US" sz="1575" dirty="0"/>
              <a:t> </a:t>
            </a:r>
            <a:r>
              <a:rPr lang="en-US" sz="1575" dirty="0" err="1"/>
              <a:t>terbatas</a:t>
            </a:r>
            <a:r>
              <a:rPr lang="en-US" sz="1575" dirty="0"/>
              <a:t>)	</a:t>
            </a:r>
          </a:p>
          <a:p>
            <a:pPr marL="301744" indent="-301744"/>
            <a:r>
              <a:rPr lang="en-US" sz="2100" b="1" dirty="0" err="1"/>
              <a:t>Kuesioner</a:t>
            </a:r>
            <a:endParaRPr lang="en-US" sz="2100" b="1" dirty="0"/>
          </a:p>
          <a:p>
            <a:pPr lvl="2"/>
            <a:r>
              <a:rPr lang="en-US" sz="1575" dirty="0" err="1"/>
              <a:t>Efisien</a:t>
            </a:r>
            <a:r>
              <a:rPr lang="en-US" sz="1575" dirty="0"/>
              <a:t>, </a:t>
            </a:r>
            <a:r>
              <a:rPr lang="en-US" sz="1575" dirty="0" err="1"/>
              <a:t>jangkauan</a:t>
            </a:r>
            <a:r>
              <a:rPr lang="en-US" sz="1575" dirty="0"/>
              <a:t> </a:t>
            </a:r>
            <a:r>
              <a:rPr lang="en-US" sz="1575" dirty="0" err="1"/>
              <a:t>luas</a:t>
            </a:r>
            <a:endParaRPr lang="en-US" sz="1575" dirty="0"/>
          </a:p>
          <a:p>
            <a:pPr lvl="2"/>
            <a:r>
              <a:rPr lang="en-US" sz="1575" dirty="0" err="1"/>
              <a:t>Ketepatan</a:t>
            </a:r>
            <a:r>
              <a:rPr lang="en-US" sz="1575" dirty="0"/>
              <a:t> data </a:t>
            </a:r>
            <a:r>
              <a:rPr lang="en-US" sz="1575" dirty="0" err="1"/>
              <a:t>tidak</a:t>
            </a:r>
            <a:r>
              <a:rPr lang="en-US" sz="1575" dirty="0"/>
              <a:t> </a:t>
            </a:r>
            <a:r>
              <a:rPr lang="en-US" sz="1575" dirty="0" err="1"/>
              <a:t>terjamin</a:t>
            </a:r>
            <a:endParaRPr lang="en-US" sz="1575" dirty="0"/>
          </a:p>
        </p:txBody>
      </p:sp>
    </p:spTree>
    <p:extLst>
      <p:ext uri="{BB962C8B-B14F-4D97-AF65-F5344CB8AC3E}">
        <p14:creationId xmlns:p14="http://schemas.microsoft.com/office/powerpoint/2010/main" val="510920852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278063" y="488950"/>
            <a:ext cx="4705350" cy="685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0465" tIns="40232" rIns="80465" bIns="40232" numCol="1" rtlCol="0" anchor="t" anchorCtr="0" compatLnSpc="1">
            <a:prstTxWarp prst="textNoShape">
              <a:avLst/>
            </a:prstTxWarp>
            <a:normAutofit fontScale="97500"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75" dirty="0">
                <a:solidFill>
                  <a:srgbClr val="CC0000"/>
                </a:solidFill>
                <a:latin typeface="Calibri" pitchFamily="34" charset="0"/>
                <a:cs typeface="Calibri" pitchFamily="34" charset="0"/>
              </a:rPr>
              <a:t>KELEBIHAN DAN KEKURANGAN METODA PENGUMPULAN DATA</a:t>
            </a:r>
            <a:endParaRPr lang="en-US" sz="1725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55737" y="1128486"/>
            <a:ext cx="6562725" cy="3543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0465" tIns="40232" rIns="80465" bIns="40232" numCol="1" anchor="t" anchorCtr="0" compatLnSpc="1">
            <a:prstTxWarp prst="textNoShape">
              <a:avLst/>
            </a:prstTxWarp>
            <a:noAutofit/>
          </a:bodyPr>
          <a:lstStyle/>
          <a:p>
            <a:pPr marL="301744" indent="-301744"/>
            <a:r>
              <a:rPr lang="en-US" sz="1725" b="1" dirty="0"/>
              <a:t>FGD</a:t>
            </a:r>
          </a:p>
          <a:p>
            <a:pPr marL="807443" lvl="1" indent="-206750"/>
            <a:r>
              <a:rPr lang="en-US" sz="1425" dirty="0" err="1"/>
              <a:t>Memperoleh</a:t>
            </a:r>
            <a:r>
              <a:rPr lang="en-US" sz="1425" dirty="0"/>
              <a:t> </a:t>
            </a:r>
            <a:r>
              <a:rPr lang="en-US" sz="1425" dirty="0" err="1"/>
              <a:t>informasi</a:t>
            </a:r>
            <a:r>
              <a:rPr lang="en-US" sz="1425" dirty="0"/>
              <a:t> </a:t>
            </a:r>
            <a:r>
              <a:rPr lang="en-US" sz="1425" dirty="0" err="1"/>
              <a:t>secara</a:t>
            </a:r>
            <a:r>
              <a:rPr lang="en-US" sz="1425" dirty="0"/>
              <a:t> </a:t>
            </a:r>
            <a:r>
              <a:rPr lang="en-US" sz="1425" dirty="0" err="1"/>
              <a:t>lebih</a:t>
            </a:r>
            <a:r>
              <a:rPr lang="en-US" sz="1425" dirty="0"/>
              <a:t> </a:t>
            </a:r>
            <a:r>
              <a:rPr lang="en-US" sz="1425" dirty="0" err="1"/>
              <a:t>lengkap</a:t>
            </a:r>
            <a:endParaRPr lang="en-US" sz="1425" dirty="0"/>
          </a:p>
          <a:p>
            <a:pPr marL="807443" lvl="1" indent="-206750"/>
            <a:r>
              <a:rPr lang="en-US" sz="1425" dirty="0" err="1"/>
              <a:t>Terwakili</a:t>
            </a:r>
            <a:r>
              <a:rPr lang="en-US" sz="1425" dirty="0"/>
              <a:t> </a:t>
            </a:r>
            <a:r>
              <a:rPr lang="en-US" sz="1425" dirty="0" err="1"/>
              <a:t>suara</a:t>
            </a:r>
            <a:r>
              <a:rPr lang="en-US" sz="1425" dirty="0"/>
              <a:t> </a:t>
            </a:r>
            <a:r>
              <a:rPr lang="en-US" sz="1425" dirty="0" err="1"/>
              <a:t>setiap</a:t>
            </a:r>
            <a:r>
              <a:rPr lang="en-US" sz="1425" dirty="0"/>
              <a:t> level </a:t>
            </a:r>
            <a:r>
              <a:rPr lang="en-US" sz="1425" dirty="0" err="1"/>
              <a:t>karyawan</a:t>
            </a:r>
            <a:endParaRPr lang="en-US" sz="1425" dirty="0"/>
          </a:p>
          <a:p>
            <a:pPr marL="807443" lvl="1" indent="-206750"/>
            <a:r>
              <a:rPr lang="en-US" sz="1425" dirty="0" err="1"/>
              <a:t>Bisa</a:t>
            </a:r>
            <a:r>
              <a:rPr lang="en-US" sz="1425" dirty="0"/>
              <a:t> </a:t>
            </a:r>
            <a:r>
              <a:rPr lang="en-US" sz="1425" dirty="0" err="1"/>
              <a:t>jadi</a:t>
            </a:r>
            <a:r>
              <a:rPr lang="en-US" sz="1425" dirty="0"/>
              <a:t> ‘</a:t>
            </a:r>
            <a:r>
              <a:rPr lang="en-US" sz="1425" dirty="0" err="1"/>
              <a:t>salah</a:t>
            </a:r>
            <a:r>
              <a:rPr lang="en-US" sz="1425" dirty="0"/>
              <a:t>’ </a:t>
            </a:r>
            <a:r>
              <a:rPr lang="en-US" sz="1425" dirty="0" err="1"/>
              <a:t>memilih</a:t>
            </a:r>
            <a:r>
              <a:rPr lang="en-US" sz="1425" dirty="0"/>
              <a:t> </a:t>
            </a:r>
            <a:r>
              <a:rPr lang="en-US" sz="1425" dirty="0" err="1"/>
              <a:t>peserta</a:t>
            </a:r>
            <a:r>
              <a:rPr lang="en-US" sz="1425" dirty="0"/>
              <a:t> FGD</a:t>
            </a:r>
          </a:p>
          <a:p>
            <a:pPr marL="603487" lvl="1" indent="-301744"/>
            <a:endParaRPr lang="en-US" sz="1425" dirty="0"/>
          </a:p>
          <a:p>
            <a:pPr marL="301744" indent="-301744"/>
            <a:r>
              <a:rPr lang="en-US" sz="1725" b="1" dirty="0" err="1"/>
              <a:t>Observasi</a:t>
            </a:r>
            <a:endParaRPr lang="en-US" sz="1725" b="1" dirty="0"/>
          </a:p>
          <a:p>
            <a:pPr lvl="2"/>
            <a:r>
              <a:rPr lang="en-US" sz="1425" dirty="0" err="1"/>
              <a:t>Pengukuran</a:t>
            </a:r>
            <a:r>
              <a:rPr lang="en-US" sz="1425" dirty="0"/>
              <a:t> </a:t>
            </a:r>
            <a:r>
              <a:rPr lang="en-US" sz="1425" dirty="0" err="1"/>
              <a:t>langsung</a:t>
            </a:r>
            <a:r>
              <a:rPr lang="en-US" sz="1425" dirty="0"/>
              <a:t> </a:t>
            </a:r>
            <a:r>
              <a:rPr lang="en-US" sz="1425" dirty="0">
                <a:sym typeface="Wingdings" pitchFamily="2" charset="2"/>
              </a:rPr>
              <a:t></a:t>
            </a:r>
            <a:r>
              <a:rPr lang="en-US" sz="1425" dirty="0"/>
              <a:t> </a:t>
            </a:r>
            <a:r>
              <a:rPr lang="en-US" sz="1425" dirty="0" err="1"/>
              <a:t>lebih</a:t>
            </a:r>
            <a:r>
              <a:rPr lang="en-US" sz="1425" dirty="0"/>
              <a:t> </a:t>
            </a:r>
            <a:r>
              <a:rPr lang="en-US" sz="1425" dirty="0" err="1"/>
              <a:t>akurat</a:t>
            </a:r>
            <a:r>
              <a:rPr lang="en-US" sz="1425" dirty="0"/>
              <a:t> </a:t>
            </a:r>
          </a:p>
          <a:p>
            <a:pPr lvl="2"/>
            <a:r>
              <a:rPr lang="en-US" sz="1425" dirty="0" err="1"/>
              <a:t>Waktu</a:t>
            </a:r>
            <a:r>
              <a:rPr lang="en-US" sz="1425" dirty="0"/>
              <a:t> yang </a:t>
            </a:r>
            <a:r>
              <a:rPr lang="en-US" sz="1425" dirty="0" err="1"/>
              <a:t>dibutuhkan</a:t>
            </a:r>
            <a:r>
              <a:rPr lang="en-US" sz="1425" dirty="0"/>
              <a:t> </a:t>
            </a:r>
            <a:r>
              <a:rPr lang="en-US" sz="1425" dirty="0" err="1"/>
              <a:t>sangat</a:t>
            </a:r>
            <a:r>
              <a:rPr lang="en-US" sz="1425" dirty="0"/>
              <a:t> lama</a:t>
            </a:r>
          </a:p>
          <a:p>
            <a:pPr lvl="2"/>
            <a:endParaRPr lang="en-US" sz="1425" dirty="0"/>
          </a:p>
          <a:p>
            <a:pPr marL="301744" indent="-301744"/>
            <a:r>
              <a:rPr lang="en-US" sz="1725" b="1" dirty="0" err="1"/>
              <a:t>Studi</a:t>
            </a:r>
            <a:r>
              <a:rPr lang="en-US" sz="1725" b="1" dirty="0"/>
              <a:t> </a:t>
            </a:r>
            <a:r>
              <a:rPr lang="en-US" sz="1725" b="1" dirty="0" err="1"/>
              <a:t>Dokumen</a:t>
            </a:r>
            <a:endParaRPr lang="en-US" sz="1725" b="1" dirty="0"/>
          </a:p>
          <a:p>
            <a:pPr lvl="2"/>
            <a:r>
              <a:rPr lang="en-US" sz="1425" dirty="0" err="1"/>
              <a:t>Seringkali</a:t>
            </a:r>
            <a:r>
              <a:rPr lang="en-US" sz="1425" dirty="0"/>
              <a:t> </a:t>
            </a:r>
            <a:r>
              <a:rPr lang="en-US" sz="1425" dirty="0" err="1"/>
              <a:t>tidak</a:t>
            </a:r>
            <a:r>
              <a:rPr lang="en-US" sz="1425" dirty="0"/>
              <a:t> </a:t>
            </a:r>
            <a:r>
              <a:rPr lang="en-US" sz="1425" dirty="0" err="1"/>
              <a:t>semua</a:t>
            </a:r>
            <a:r>
              <a:rPr lang="en-US" sz="1425" dirty="0"/>
              <a:t> </a:t>
            </a:r>
            <a:r>
              <a:rPr lang="en-US" sz="1425" dirty="0" err="1"/>
              <a:t>tertulis</a:t>
            </a:r>
            <a:endParaRPr lang="en-US" sz="1650" dirty="0"/>
          </a:p>
          <a:p>
            <a:pPr lvl="2"/>
            <a:r>
              <a:rPr lang="en-US" sz="1425" dirty="0" err="1"/>
              <a:t>Dokumen</a:t>
            </a:r>
            <a:r>
              <a:rPr lang="en-US" sz="1425" dirty="0"/>
              <a:t> yang </a:t>
            </a:r>
            <a:r>
              <a:rPr lang="en-US" sz="1425" dirty="0" err="1"/>
              <a:t>dimiliki</a:t>
            </a:r>
            <a:r>
              <a:rPr lang="en-US" sz="1425" dirty="0"/>
              <a:t> </a:t>
            </a:r>
            <a:r>
              <a:rPr lang="en-US" sz="1425" dirty="0" err="1"/>
              <a:t>organisasi</a:t>
            </a:r>
            <a:r>
              <a:rPr lang="en-US" sz="1425" dirty="0"/>
              <a:t> </a:t>
            </a:r>
            <a:r>
              <a:rPr lang="en-US" sz="1425" dirty="0" err="1"/>
              <a:t>tidak</a:t>
            </a:r>
            <a:r>
              <a:rPr lang="en-US" sz="1425" dirty="0"/>
              <a:t> </a:t>
            </a:r>
            <a:r>
              <a:rPr lang="en-US" sz="1425" dirty="0" err="1"/>
              <a:t>cukup</a:t>
            </a:r>
            <a:r>
              <a:rPr lang="en-US" sz="1425" dirty="0"/>
              <a:t> </a:t>
            </a:r>
            <a:r>
              <a:rPr lang="en-US" sz="1425" dirty="0" err="1"/>
              <a:t>lengkap</a:t>
            </a:r>
            <a:endParaRPr lang="en-US" sz="1425" dirty="0"/>
          </a:p>
        </p:txBody>
      </p:sp>
    </p:spTree>
    <p:extLst>
      <p:ext uri="{BB962C8B-B14F-4D97-AF65-F5344CB8AC3E}">
        <p14:creationId xmlns:p14="http://schemas.microsoft.com/office/powerpoint/2010/main" val="948996429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4025" y="1257300"/>
            <a:ext cx="6005513" cy="3086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0465" tIns="40232" rIns="80465" bIns="40232" numCol="1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lnSpc>
                <a:spcPct val="120000"/>
              </a:lnSpc>
              <a:buClr>
                <a:srgbClr val="A50021"/>
              </a:buClr>
              <a:buNone/>
            </a:pPr>
            <a:r>
              <a:rPr lang="en-US" sz="1725" b="1" dirty="0"/>
              <a:t>PERSIAPAN</a:t>
            </a:r>
          </a:p>
          <a:p>
            <a:pPr marL="301744" indent="-301744">
              <a:lnSpc>
                <a:spcPct val="120000"/>
              </a:lnSpc>
              <a:buClr>
                <a:srgbClr val="A50021"/>
              </a:buClr>
              <a:buFont typeface="Symbol" pitchFamily="18" charset="2"/>
              <a:buChar char="¨"/>
            </a:pPr>
            <a:r>
              <a:rPr lang="en-US" sz="1725" dirty="0" err="1"/>
              <a:t>Menentukan</a:t>
            </a:r>
            <a:r>
              <a:rPr lang="en-US" sz="1725" dirty="0"/>
              <a:t> </a:t>
            </a:r>
            <a:r>
              <a:rPr lang="en-US" sz="1725" dirty="0" err="1"/>
              <a:t>sasaran</a:t>
            </a:r>
            <a:r>
              <a:rPr lang="en-US" sz="1725" dirty="0"/>
              <a:t> audit</a:t>
            </a:r>
          </a:p>
          <a:p>
            <a:pPr marL="301744" indent="-301744">
              <a:lnSpc>
                <a:spcPct val="120000"/>
              </a:lnSpc>
              <a:buClr>
                <a:srgbClr val="A50021"/>
              </a:buClr>
              <a:buFont typeface="Symbol" pitchFamily="18" charset="2"/>
              <a:buChar char="¨"/>
            </a:pPr>
            <a:r>
              <a:rPr lang="en-US" sz="1725" dirty="0" err="1"/>
              <a:t>Mensosialisasikan</a:t>
            </a:r>
            <a:r>
              <a:rPr lang="en-US" sz="1725" dirty="0"/>
              <a:t> </a:t>
            </a:r>
            <a:r>
              <a:rPr lang="en-US" sz="1725" dirty="0" err="1"/>
              <a:t>kegiatan</a:t>
            </a:r>
            <a:r>
              <a:rPr lang="en-US" sz="1725" dirty="0"/>
              <a:t> audit </a:t>
            </a:r>
            <a:r>
              <a:rPr lang="en-US" sz="1725" dirty="0" err="1"/>
              <a:t>dan</a:t>
            </a:r>
            <a:r>
              <a:rPr lang="en-US" sz="1725" dirty="0"/>
              <a:t> </a:t>
            </a:r>
            <a:r>
              <a:rPr lang="en-US" sz="1725" dirty="0" err="1"/>
              <a:t>manfaat</a:t>
            </a:r>
            <a:r>
              <a:rPr lang="en-US" sz="1725" dirty="0"/>
              <a:t> yang </a:t>
            </a:r>
            <a:r>
              <a:rPr lang="en-US" sz="1725" dirty="0" err="1"/>
              <a:t>akan</a:t>
            </a:r>
            <a:r>
              <a:rPr lang="en-US" sz="1725" dirty="0"/>
              <a:t> </a:t>
            </a:r>
            <a:r>
              <a:rPr lang="en-US" sz="1725" dirty="0" err="1"/>
              <a:t>diperoleh</a:t>
            </a:r>
            <a:r>
              <a:rPr lang="en-US" sz="1725" dirty="0"/>
              <a:t>.</a:t>
            </a:r>
          </a:p>
          <a:p>
            <a:pPr marL="301744" indent="-301744">
              <a:lnSpc>
                <a:spcPct val="120000"/>
              </a:lnSpc>
              <a:buClr>
                <a:srgbClr val="A50021"/>
              </a:buClr>
              <a:buFont typeface="Symbol" pitchFamily="18" charset="2"/>
              <a:buChar char="¨"/>
            </a:pPr>
            <a:r>
              <a:rPr lang="en-US" sz="1725" dirty="0" err="1"/>
              <a:t>Memilih</a:t>
            </a:r>
            <a:r>
              <a:rPr lang="en-US" sz="1725" dirty="0"/>
              <a:t> </a:t>
            </a:r>
            <a:r>
              <a:rPr lang="en-US" sz="1725" dirty="0" err="1"/>
              <a:t>tim</a:t>
            </a:r>
            <a:r>
              <a:rPr lang="en-US" sz="1725" dirty="0"/>
              <a:t> audit </a:t>
            </a:r>
            <a:r>
              <a:rPr lang="en-US" sz="1725" dirty="0" err="1"/>
              <a:t>dan</a:t>
            </a:r>
            <a:r>
              <a:rPr lang="en-US" sz="1725" dirty="0"/>
              <a:t> </a:t>
            </a:r>
            <a:r>
              <a:rPr lang="en-US" sz="1725" dirty="0" err="1"/>
              <a:t>memberikan</a:t>
            </a:r>
            <a:r>
              <a:rPr lang="en-US" sz="1725" dirty="0"/>
              <a:t> </a:t>
            </a:r>
            <a:r>
              <a:rPr lang="en-US" sz="1725" dirty="0" err="1"/>
              <a:t>pelatihan</a:t>
            </a:r>
            <a:r>
              <a:rPr lang="en-US" sz="1725" dirty="0"/>
              <a:t> yang </a:t>
            </a:r>
            <a:r>
              <a:rPr lang="en-US" sz="1725" dirty="0" err="1"/>
              <a:t>dibutuhkan</a:t>
            </a:r>
            <a:endParaRPr lang="en-US" sz="1725" dirty="0"/>
          </a:p>
          <a:p>
            <a:pPr marL="301744" indent="-301744">
              <a:lnSpc>
                <a:spcPct val="120000"/>
              </a:lnSpc>
              <a:buClr>
                <a:srgbClr val="A50021"/>
              </a:buClr>
              <a:buFont typeface="Symbol" pitchFamily="18" charset="2"/>
              <a:buChar char="¨"/>
            </a:pPr>
            <a:r>
              <a:rPr lang="en-US" sz="1725" dirty="0" err="1"/>
              <a:t>Menyiapkan</a:t>
            </a:r>
            <a:r>
              <a:rPr lang="en-US" sz="1725" dirty="0"/>
              <a:t> contact person </a:t>
            </a:r>
            <a:r>
              <a:rPr lang="en-US" sz="1725" dirty="0" err="1"/>
              <a:t>pemberi</a:t>
            </a:r>
            <a:r>
              <a:rPr lang="en-US" sz="1725" dirty="0"/>
              <a:t> data</a:t>
            </a:r>
          </a:p>
          <a:p>
            <a:pPr marL="301744" indent="-301744">
              <a:lnSpc>
                <a:spcPct val="120000"/>
              </a:lnSpc>
              <a:buClr>
                <a:srgbClr val="A50021"/>
              </a:buClr>
              <a:buFont typeface="Symbol" pitchFamily="18" charset="2"/>
              <a:buChar char="¨"/>
            </a:pPr>
            <a:r>
              <a:rPr lang="en-US" sz="1725" dirty="0" err="1"/>
              <a:t>Melaksanakan</a:t>
            </a:r>
            <a:r>
              <a:rPr lang="en-US" sz="1725" dirty="0"/>
              <a:t> audit</a:t>
            </a:r>
          </a:p>
          <a:p>
            <a:pPr marL="301744" indent="-301744"/>
            <a:endParaRPr lang="en-US" sz="1725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323976" y="521488"/>
            <a:ext cx="6433004" cy="939363"/>
          </a:xfrm>
          <a:prstGeom prst="rect">
            <a:avLst/>
          </a:prstGeom>
        </p:spPr>
        <p:txBody>
          <a:bodyPr vert="horz" lIns="80465" tIns="40232" rIns="80465" bIns="40232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50" dirty="0">
                <a:solidFill>
                  <a:schemeClr val="accent6">
                    <a:lumMod val="50000"/>
                  </a:schemeClr>
                </a:solidFill>
              </a:rPr>
              <a:t>TAHAPAN MELAKUKAN </a:t>
            </a:r>
            <a:br>
              <a:rPr lang="en-US" sz="285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id-ID" sz="2850" dirty="0">
                <a:solidFill>
                  <a:schemeClr val="accent6">
                    <a:lumMod val="50000"/>
                  </a:schemeClr>
                </a:solidFill>
              </a:rPr>
              <a:t>AUDIT </a:t>
            </a:r>
            <a:r>
              <a:rPr lang="en-US" sz="2850" dirty="0">
                <a:solidFill>
                  <a:schemeClr val="accent6">
                    <a:lumMod val="50000"/>
                  </a:schemeClr>
                </a:solidFill>
              </a:rPr>
              <a:t>SISTEM MSDM</a:t>
            </a:r>
            <a:br>
              <a:rPr lang="en-US" sz="1725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endParaRPr lang="en-US" sz="1725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22507572"/>
      </p:ext>
    </p:extLst>
  </p:cSld>
  <p:clrMapOvr>
    <a:masterClrMapping/>
  </p:clrMapOvr>
  <p:transition>
    <p:rand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6566" y="407188"/>
            <a:ext cx="6789002" cy="939363"/>
          </a:xfrm>
        </p:spPr>
        <p:txBody>
          <a:bodyPr>
            <a:noAutofit/>
          </a:bodyPr>
          <a:lstStyle/>
          <a:p>
            <a:r>
              <a:rPr lang="en-US" sz="18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TAHAPAN MELAKUKAN </a:t>
            </a:r>
            <a:br>
              <a:rPr lang="en-US" sz="1800" dirty="0">
                <a:solidFill>
                  <a:schemeClr val="accent6">
                    <a:lumMod val="50000"/>
                  </a:schemeClr>
                </a:solidFill>
                <a:latin typeface="+mn-lt"/>
              </a:rPr>
            </a:br>
            <a:r>
              <a:rPr lang="id-ID" sz="18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AUDIT </a:t>
            </a:r>
            <a:r>
              <a:rPr lang="en-US" sz="18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SISTEM MSDM</a:t>
            </a:r>
            <a:br>
              <a:rPr lang="en-US" sz="1800" dirty="0">
                <a:solidFill>
                  <a:srgbClr val="A50021"/>
                </a:solidFill>
                <a:latin typeface="+mn-lt"/>
              </a:rPr>
            </a:br>
            <a:endParaRPr lang="en-US" sz="1800" dirty="0">
              <a:latin typeface="+mn-lt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78682121"/>
              </p:ext>
            </p:extLst>
          </p:nvPr>
        </p:nvGraphicFramePr>
        <p:xfrm>
          <a:off x="1368028" y="957944"/>
          <a:ext cx="6051947" cy="40494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4079595888"/>
              </p:ext>
            </p:extLst>
          </p:nvPr>
        </p:nvGraphicFramePr>
        <p:xfrm>
          <a:off x="1368028" y="1060450"/>
          <a:ext cx="6051947" cy="3257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1271588" y="444270"/>
            <a:ext cx="6493556" cy="939363"/>
          </a:xfrm>
          <a:prstGeom prst="rect">
            <a:avLst/>
          </a:prstGeom>
        </p:spPr>
        <p:txBody>
          <a:bodyPr vert="horz" lIns="80465" tIns="40232" rIns="80465" bIns="40232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TAHAPAN MELAKUKAN </a:t>
            </a:r>
          </a:p>
          <a:p>
            <a:pPr algn="ctr"/>
            <a:r>
              <a:rPr lang="id-ID" sz="18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AUDIT </a:t>
            </a:r>
            <a:r>
              <a:rPr lang="en-US" sz="18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SISTEM MSDM</a:t>
            </a:r>
            <a:br>
              <a:rPr lang="en-US" sz="1800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endParaRPr lang="en-US" sz="1800" dirty="0">
              <a:latin typeface="+mn-lt"/>
            </a:endParaRP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1368029" y="1346200"/>
          <a:ext cx="6407944" cy="3257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1285876" y="673326"/>
            <a:ext cx="6629400" cy="469681"/>
          </a:xfrm>
          <a:prstGeom prst="rect">
            <a:avLst/>
          </a:prstGeom>
        </p:spPr>
        <p:txBody>
          <a:bodyPr vert="horz" lIns="80465" tIns="40232" rIns="80465" bIns="40232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TAHAPAN MELAKUKAN </a:t>
            </a:r>
          </a:p>
          <a:p>
            <a:pPr algn="ctr"/>
            <a:r>
              <a:rPr lang="id-ID" sz="18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AUDIT </a:t>
            </a:r>
            <a:r>
              <a:rPr lang="en-US" sz="18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SISTEM MSDM </a:t>
            </a:r>
            <a:endParaRPr lang="en-US" sz="1800" dirty="0">
              <a:latin typeface="+mn-lt"/>
            </a:endParaRP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62113" y="495980"/>
            <a:ext cx="5819774" cy="857250"/>
          </a:xfrm>
          <a:noFill/>
          <a:ln/>
          <a:effectLst>
            <a:outerShdw dist="35921" dir="2700000" algn="ctr" rotWithShape="0">
              <a:srgbClr val="6600CC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vert="horz" wrap="square" lIns="80465" tIns="40232" rIns="80465" bIns="40232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2000" dirty="0"/>
              <a:t>ANALISIS HASIL AUDIT SISTEM MANAJEMEN SDM</a:t>
            </a:r>
            <a:br>
              <a:rPr lang="en-US" sz="2000" dirty="0"/>
            </a:br>
            <a:endParaRPr lang="en-US" sz="2000" u="sng" dirty="0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85938" y="1200150"/>
            <a:ext cx="5695950" cy="3086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0465" tIns="40232" rIns="80465" bIns="40232" numCol="1" anchor="t" anchorCtr="0" compatLnSpc="1">
            <a:prstTxWarp prst="textNoShape">
              <a:avLst/>
            </a:prstTxWarp>
            <a:normAutofit fontScale="92500"/>
          </a:bodyPr>
          <a:lstStyle/>
          <a:p>
            <a:pPr marL="301744" indent="-301744">
              <a:lnSpc>
                <a:spcPct val="140000"/>
              </a:lnSpc>
              <a:buClr>
                <a:srgbClr val="00CC00"/>
              </a:buClr>
              <a:buFont typeface="Monotype Sorts" pitchFamily="2" charset="2"/>
              <a:buChar char="í"/>
            </a:pPr>
            <a:r>
              <a:rPr lang="en-US" sz="1725" dirty="0" err="1"/>
              <a:t>Membandingkan</a:t>
            </a:r>
            <a:r>
              <a:rPr lang="en-US" sz="1725" dirty="0"/>
              <a:t> </a:t>
            </a:r>
            <a:r>
              <a:rPr lang="en-US" sz="1725" dirty="0" err="1"/>
              <a:t>hasil</a:t>
            </a:r>
            <a:r>
              <a:rPr lang="en-US" sz="1725" dirty="0"/>
              <a:t> audit </a:t>
            </a:r>
            <a:r>
              <a:rPr lang="en-US" sz="1725" dirty="0" err="1"/>
              <a:t>dengan</a:t>
            </a:r>
            <a:r>
              <a:rPr lang="en-US" sz="1725" dirty="0"/>
              <a:t> </a:t>
            </a:r>
            <a:r>
              <a:rPr lang="en-US" sz="1725" dirty="0" err="1"/>
              <a:t>perusahaan</a:t>
            </a:r>
            <a:r>
              <a:rPr lang="en-US" sz="1725" dirty="0"/>
              <a:t> yang </a:t>
            </a:r>
            <a:r>
              <a:rPr lang="en-US" sz="1725" dirty="0" err="1"/>
              <a:t>sukses</a:t>
            </a:r>
            <a:endParaRPr lang="en-US" sz="1725" dirty="0"/>
          </a:p>
          <a:p>
            <a:pPr marL="301744" indent="-301744">
              <a:lnSpc>
                <a:spcPct val="140000"/>
              </a:lnSpc>
              <a:buClr>
                <a:srgbClr val="00CC00"/>
              </a:buClr>
              <a:buFont typeface="Monotype Sorts" pitchFamily="2" charset="2"/>
              <a:buChar char="í"/>
            </a:pPr>
            <a:r>
              <a:rPr lang="en-US" sz="1725" dirty="0" err="1"/>
              <a:t>Membandingkan</a:t>
            </a:r>
            <a:r>
              <a:rPr lang="en-US" sz="1725" dirty="0"/>
              <a:t> </a:t>
            </a:r>
            <a:r>
              <a:rPr lang="en-US" sz="1725" dirty="0" err="1"/>
              <a:t>dengan</a:t>
            </a:r>
            <a:r>
              <a:rPr lang="en-US" sz="1725" dirty="0"/>
              <a:t> </a:t>
            </a:r>
            <a:r>
              <a:rPr lang="en-US" sz="1725" dirty="0" err="1"/>
              <a:t>norma</a:t>
            </a:r>
            <a:r>
              <a:rPr lang="en-US" sz="1725" dirty="0"/>
              <a:t> yang </a:t>
            </a:r>
            <a:r>
              <a:rPr lang="en-US" sz="1725" dirty="0" err="1"/>
              <a:t>ada</a:t>
            </a:r>
            <a:r>
              <a:rPr lang="en-US" sz="1725" dirty="0"/>
              <a:t> (</a:t>
            </a:r>
            <a:r>
              <a:rPr lang="en-US" sz="1725" dirty="0" err="1"/>
              <a:t>dari</a:t>
            </a:r>
            <a:r>
              <a:rPr lang="en-US" sz="1725" dirty="0"/>
              <a:t> </a:t>
            </a:r>
            <a:r>
              <a:rPr lang="en-US" sz="1725" dirty="0" err="1"/>
              <a:t>konsultan</a:t>
            </a:r>
            <a:r>
              <a:rPr lang="en-US" sz="1725" dirty="0"/>
              <a:t>, </a:t>
            </a:r>
            <a:r>
              <a:rPr lang="en-US" sz="1725" dirty="0" err="1"/>
              <a:t>buku-buku</a:t>
            </a:r>
            <a:r>
              <a:rPr lang="en-US" sz="1725" dirty="0"/>
              <a:t> </a:t>
            </a:r>
            <a:r>
              <a:rPr lang="en-US" sz="1725" dirty="0" err="1"/>
              <a:t>Manajemen</a:t>
            </a:r>
            <a:r>
              <a:rPr lang="en-US" sz="1725" dirty="0"/>
              <a:t> SDM, </a:t>
            </a:r>
            <a:r>
              <a:rPr lang="en-US" sz="1725" dirty="0" err="1"/>
              <a:t>hasil-hasil</a:t>
            </a:r>
            <a:r>
              <a:rPr lang="en-US" sz="1725" dirty="0"/>
              <a:t> </a:t>
            </a:r>
            <a:r>
              <a:rPr lang="en-US" sz="1725" dirty="0" err="1"/>
              <a:t>penelitian</a:t>
            </a:r>
            <a:r>
              <a:rPr lang="en-US" sz="1725" dirty="0"/>
              <a:t> </a:t>
            </a:r>
            <a:r>
              <a:rPr lang="en-US" sz="1725" dirty="0" err="1"/>
              <a:t>ilmiah</a:t>
            </a:r>
            <a:r>
              <a:rPr lang="en-US" sz="1725" dirty="0"/>
              <a:t>)</a:t>
            </a:r>
          </a:p>
          <a:p>
            <a:pPr marL="301744" indent="-301744">
              <a:lnSpc>
                <a:spcPct val="140000"/>
              </a:lnSpc>
              <a:buClr>
                <a:srgbClr val="00CC00"/>
              </a:buClr>
              <a:buFont typeface="Monotype Sorts" pitchFamily="2" charset="2"/>
              <a:buChar char="í"/>
            </a:pPr>
            <a:r>
              <a:rPr lang="en-US" sz="1725" dirty="0" err="1"/>
              <a:t>Membandingkan</a:t>
            </a:r>
            <a:r>
              <a:rPr lang="en-US" sz="1725" dirty="0"/>
              <a:t> </a:t>
            </a:r>
            <a:r>
              <a:rPr lang="en-US" sz="1725" dirty="0" err="1"/>
              <a:t>dengan</a:t>
            </a:r>
            <a:r>
              <a:rPr lang="en-US" sz="1725" dirty="0"/>
              <a:t> </a:t>
            </a:r>
            <a:r>
              <a:rPr lang="en-US" sz="1725" dirty="0" err="1"/>
              <a:t>kebijakan</a:t>
            </a:r>
            <a:r>
              <a:rPr lang="en-US" sz="1725" dirty="0"/>
              <a:t>, </a:t>
            </a:r>
            <a:r>
              <a:rPr lang="en-US" sz="1725" dirty="0" err="1"/>
              <a:t>peraturan-peraturan</a:t>
            </a:r>
            <a:r>
              <a:rPr lang="en-US" sz="1725" dirty="0"/>
              <a:t>, </a:t>
            </a:r>
            <a:r>
              <a:rPr lang="en-US" sz="1725" dirty="0" err="1"/>
              <a:t>prosedur</a:t>
            </a:r>
            <a:r>
              <a:rPr lang="en-US" sz="1725" dirty="0"/>
              <a:t> yang </a:t>
            </a:r>
            <a:r>
              <a:rPr lang="en-US" sz="1725" dirty="0" err="1"/>
              <a:t>ada</a:t>
            </a:r>
            <a:endParaRPr lang="en-US" sz="1725" dirty="0"/>
          </a:p>
          <a:p>
            <a:pPr marL="301744" indent="-301744">
              <a:lnSpc>
                <a:spcPct val="140000"/>
              </a:lnSpc>
              <a:buClr>
                <a:srgbClr val="00CC00"/>
              </a:buClr>
              <a:buFont typeface="Monotype Sorts" pitchFamily="2" charset="2"/>
              <a:buChar char="í"/>
            </a:pPr>
            <a:r>
              <a:rPr lang="en-US" sz="1725" dirty="0" err="1"/>
              <a:t>Membandingkan</a:t>
            </a:r>
            <a:r>
              <a:rPr lang="en-US" sz="1725" dirty="0"/>
              <a:t> </a:t>
            </a:r>
            <a:r>
              <a:rPr lang="en-US" sz="1725" dirty="0" err="1"/>
              <a:t>dengan</a:t>
            </a:r>
            <a:r>
              <a:rPr lang="en-US" sz="1725" dirty="0"/>
              <a:t> </a:t>
            </a:r>
            <a:r>
              <a:rPr lang="en-US" sz="1725" dirty="0" err="1"/>
              <a:t>sasaran</a:t>
            </a:r>
            <a:r>
              <a:rPr lang="en-US" sz="1725" dirty="0"/>
              <a:t> </a:t>
            </a:r>
            <a:r>
              <a:rPr lang="en-US" sz="1725" dirty="0" err="1"/>
              <a:t>departemen</a:t>
            </a:r>
            <a:r>
              <a:rPr lang="en-US" sz="1725" dirty="0"/>
              <a:t> SDM</a:t>
            </a:r>
          </a:p>
          <a:p>
            <a:pPr marL="301744" indent="-301744">
              <a:lnSpc>
                <a:spcPct val="140000"/>
              </a:lnSpc>
              <a:buClr>
                <a:srgbClr val="00CC00"/>
              </a:buClr>
              <a:buFont typeface="Monotype Sorts" pitchFamily="2" charset="2"/>
              <a:buChar char="í"/>
            </a:pPr>
            <a:r>
              <a:rPr lang="en-US" sz="1725" dirty="0" err="1"/>
              <a:t>Menganalisis</a:t>
            </a:r>
            <a:r>
              <a:rPr lang="en-US" sz="1725" dirty="0"/>
              <a:t> data-data </a:t>
            </a:r>
            <a:r>
              <a:rPr lang="en-US" sz="1725" dirty="0" err="1"/>
              <a:t>statistik</a:t>
            </a:r>
            <a:endParaRPr lang="en-US" sz="1725" dirty="0"/>
          </a:p>
          <a:p>
            <a:pPr marL="301744" indent="-301744"/>
            <a:endParaRPr lang="en-US" sz="1725" dirty="0"/>
          </a:p>
        </p:txBody>
      </p:sp>
      <p:sp>
        <p:nvSpPr>
          <p:cNvPr id="86020" name="Rectangle 4"/>
          <p:cNvSpPr>
            <a:spLocks noChangeArrowheads="1"/>
          </p:cNvSpPr>
          <p:nvPr/>
        </p:nvSpPr>
        <p:spPr bwMode="auto">
          <a:xfrm>
            <a:off x="1662113" y="1200150"/>
            <a:ext cx="5943600" cy="3257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465" tIns="40232" rIns="80465" bIns="40232" anchor="ctr"/>
          <a:lstStyle/>
          <a:p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28635031"/>
      </p:ext>
    </p:extLst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14463" y="685800"/>
            <a:ext cx="6315075" cy="5715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0465" tIns="40232" rIns="80465" bIns="40232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2400" dirty="0">
                <a:solidFill>
                  <a:schemeClr val="hlink"/>
                </a:solidFill>
                <a:latin typeface="+mn-lt"/>
              </a:rPr>
              <a:t>SASARAN SESI</a:t>
            </a:r>
            <a:br>
              <a:rPr lang="en-US" sz="2400" dirty="0">
                <a:solidFill>
                  <a:srgbClr val="6600CC"/>
                </a:solidFill>
                <a:latin typeface="+mn-lt"/>
              </a:rPr>
            </a:br>
            <a:endParaRPr lang="en-US" sz="2400" dirty="0">
              <a:latin typeface="+mn-lt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1600" y="1613892"/>
            <a:ext cx="7200800" cy="26860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0465" tIns="40232" rIns="80465" bIns="40232" numCol="1" anchor="t" anchorCtr="0" compatLnSpc="1">
            <a:prstTxWarp prst="textNoShape">
              <a:avLst/>
            </a:prstTxWarp>
            <a:normAutofit/>
          </a:bodyPr>
          <a:lstStyle/>
          <a:p>
            <a:pPr marL="335270" indent="-335270">
              <a:lnSpc>
                <a:spcPct val="150000"/>
              </a:lnSpc>
              <a:buFont typeface="Monotype Sorts" pitchFamily="2" charset="2"/>
              <a:buChar char="í"/>
            </a:pPr>
            <a:r>
              <a:rPr lang="en-US" sz="2400" dirty="0" err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memahami</a:t>
            </a:r>
            <a:r>
              <a:rPr lang="en-US" sz="2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manfaat</a:t>
            </a:r>
            <a:r>
              <a:rPr lang="en-US" sz="2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ruang</a:t>
            </a:r>
            <a:r>
              <a:rPr lang="en-US" sz="2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lingkup</a:t>
            </a:r>
            <a:r>
              <a:rPr lang="en-US" sz="2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400" i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Human Resource  Audit</a:t>
            </a:r>
            <a:r>
              <a:rPr lang="en-US" sz="2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35270" indent="-335270">
              <a:lnSpc>
                <a:spcPct val="150000"/>
              </a:lnSpc>
              <a:buFont typeface="Monotype Sorts" pitchFamily="2" charset="2"/>
              <a:buChar char="í"/>
            </a:pPr>
            <a:r>
              <a:rPr lang="en-US" sz="2400" dirty="0" err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memahami</a:t>
            </a:r>
            <a:r>
              <a:rPr lang="en-US" sz="2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dirty="0" err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US" sz="2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2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audit </a:t>
            </a:r>
            <a:r>
              <a:rPr lang="en-US" sz="2400" dirty="0" err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2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MSDM </a:t>
            </a:r>
          </a:p>
          <a:p>
            <a:pPr marL="335270" indent="-335270">
              <a:lnSpc>
                <a:spcPct val="150000"/>
              </a:lnSpc>
            </a:pPr>
            <a:endParaRPr lang="en-US" sz="2400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1643269" y="1386509"/>
            <a:ext cx="5819775" cy="2800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465" tIns="40232" rIns="80465" bIns="40232" anchor="ctr"/>
          <a:lstStyle/>
          <a:p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444555975"/>
      </p:ext>
    </p:extLst>
  </p:cSld>
  <p:clrMapOvr>
    <a:masterClrMapping/>
  </p:clrMapOvr>
  <p:transition>
    <p:rand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4294967295"/>
          </p:nvPr>
        </p:nvSpPr>
        <p:spPr>
          <a:xfrm>
            <a:off x="2915816" y="1995487"/>
            <a:ext cx="3529012" cy="576263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altLang="ko-KR" dirty="0"/>
              <a:t>TERIMAKASIH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1455909"/>
      </p:ext>
    </p:extLst>
  </p:cSld>
  <p:clrMapOvr>
    <a:masterClrMapping/>
  </p:clrMapOvr>
  <p:transition spd="slow"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14463" y="583923"/>
            <a:ext cx="6315075" cy="5715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0465" tIns="40232" rIns="80465" bIns="40232" numCol="1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2475" dirty="0">
                <a:solidFill>
                  <a:srgbClr val="0070C0"/>
                </a:solidFill>
                <a:latin typeface="+mn-lt"/>
              </a:rPr>
              <a:t>AUDIT MANAJEMEN SDM </a:t>
            </a:r>
            <a:br>
              <a:rPr lang="en-US" sz="3525" dirty="0">
                <a:solidFill>
                  <a:srgbClr val="0070C0"/>
                </a:solidFill>
                <a:latin typeface="+mn-lt"/>
              </a:rPr>
            </a:br>
            <a:endParaRPr lang="en-US" sz="3525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14463" y="1302028"/>
            <a:ext cx="2446235" cy="47864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0465" tIns="40232" rIns="80465" bIns="40232" numCol="1" anchor="t" anchorCtr="0" compatLnSpc="1">
            <a:prstTxWarp prst="textNoShape">
              <a:avLst/>
            </a:prstTxWarp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1575" b="1" dirty="0"/>
              <a:t>Audit SDM/</a:t>
            </a:r>
            <a:r>
              <a:rPr lang="en-US" sz="1575" b="1" dirty="0" err="1"/>
              <a:t>personil</a:t>
            </a:r>
            <a:r>
              <a:rPr lang="en-US" sz="1575" dirty="0">
                <a:solidFill>
                  <a:srgbClr val="000099"/>
                </a:solidFill>
              </a:rPr>
              <a:t> </a:t>
            </a:r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1430872" y="1302028"/>
            <a:ext cx="5757863" cy="30861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465" tIns="40232" rIns="80465" bIns="40232" anchor="ctr"/>
          <a:lstStyle/>
          <a:p>
            <a:endParaRPr lang="en-US" sz="1350"/>
          </a:p>
        </p:txBody>
      </p:sp>
      <p:sp>
        <p:nvSpPr>
          <p:cNvPr id="2" name="Rectangle 1"/>
          <p:cNvSpPr/>
          <p:nvPr/>
        </p:nvSpPr>
        <p:spPr>
          <a:xfrm>
            <a:off x="4538912" y="1302028"/>
            <a:ext cx="3273447" cy="323624"/>
          </a:xfrm>
          <a:prstGeom prst="rect">
            <a:avLst/>
          </a:prstGeom>
        </p:spPr>
        <p:txBody>
          <a:bodyPr wrap="square" lIns="80465" tIns="40232" rIns="80465" bIns="40232">
            <a:spAutoFit/>
          </a:bodyPr>
          <a:lstStyle/>
          <a:p>
            <a:r>
              <a:rPr lang="en-US" sz="1575" b="1" dirty="0"/>
              <a:t>Audit </a:t>
            </a:r>
            <a:r>
              <a:rPr lang="en-US" sz="1575" b="1" dirty="0" err="1"/>
              <a:t>Sistem</a:t>
            </a:r>
            <a:r>
              <a:rPr lang="en-US" sz="1575" b="1" dirty="0"/>
              <a:t> </a:t>
            </a:r>
            <a:r>
              <a:rPr lang="en-US" sz="1575" b="1" dirty="0" err="1"/>
              <a:t>Manajamen</a:t>
            </a:r>
            <a:r>
              <a:rPr lang="en-US" sz="1575" b="1" dirty="0"/>
              <a:t> SDM</a:t>
            </a:r>
            <a:endParaRPr lang="en-US" sz="1575" i="1" dirty="0">
              <a:solidFill>
                <a:srgbClr val="000099"/>
              </a:solidFill>
            </a:endParaRPr>
          </a:p>
        </p:txBody>
      </p:sp>
      <p:sp>
        <p:nvSpPr>
          <p:cNvPr id="1026" name="AutoShape 2" descr="Hasil gambar untuk gambar buku"/>
          <p:cNvSpPr>
            <a:spLocks noChangeAspect="1" noChangeArrowheads="1"/>
          </p:cNvSpPr>
          <p:nvPr/>
        </p:nvSpPr>
        <p:spPr bwMode="auto">
          <a:xfrm>
            <a:off x="857250" y="-102394"/>
            <a:ext cx="1064419" cy="928688"/>
          </a:xfrm>
          <a:prstGeom prst="rect">
            <a:avLst/>
          </a:prstGeom>
          <a:noFill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pic>
        <p:nvPicPr>
          <p:cNvPr id="1027" name="Picture 3" descr="C:\Users\nadia\Downloads\Aneh-Jika-Tak-baca-Buku-20150413-133548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96111" y="1985211"/>
            <a:ext cx="2009276" cy="1758116"/>
          </a:xfrm>
          <a:prstGeom prst="rect">
            <a:avLst/>
          </a:prstGeom>
          <a:noFill/>
        </p:spPr>
      </p:pic>
      <p:pic>
        <p:nvPicPr>
          <p:cNvPr id="1028" name="Picture 4" descr="C:\Users\nadia\Downloads\modernmanagers-com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75193" y="1985211"/>
            <a:ext cx="3000550" cy="168592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46936381"/>
      </p:ext>
    </p:extLst>
  </p:cSld>
  <p:clrMapOvr>
    <a:masterClrMapping/>
  </p:clrMapOvr>
  <p:transition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85" y="583923"/>
            <a:ext cx="6315075" cy="5715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0465" tIns="40232" rIns="80465" bIns="40232" numCol="1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2475" dirty="0">
                <a:solidFill>
                  <a:srgbClr val="0070C0"/>
                </a:solidFill>
                <a:latin typeface="+mn-lt"/>
              </a:rPr>
              <a:t>PENGERTIAN AUDIT MANAJEMEN SDM</a:t>
            </a:r>
            <a:br>
              <a:rPr lang="en-US" sz="3525" dirty="0">
                <a:solidFill>
                  <a:srgbClr val="0070C0"/>
                </a:solidFill>
                <a:latin typeface="+mn-lt"/>
              </a:rPr>
            </a:br>
            <a:endParaRPr lang="en-US" sz="3525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79068" y="1302028"/>
            <a:ext cx="5819775" cy="125233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0465" tIns="40232" rIns="80465" bIns="40232" numCol="1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575" b="1" dirty="0"/>
              <a:t>Sherman &amp; </a:t>
            </a:r>
            <a:r>
              <a:rPr lang="en-US" sz="1575" b="1" dirty="0" err="1"/>
              <a:t>Bohlander</a:t>
            </a:r>
            <a:r>
              <a:rPr lang="en-US" sz="1575" b="1" dirty="0">
                <a:solidFill>
                  <a:srgbClr val="000099"/>
                </a:solidFill>
              </a:rPr>
              <a:t>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75" i="1" dirty="0">
                <a:solidFill>
                  <a:srgbClr val="000099"/>
                </a:solidFill>
              </a:rPr>
              <a:t>Audit </a:t>
            </a:r>
            <a:r>
              <a:rPr lang="en-US" sz="1575" i="1" dirty="0" err="1">
                <a:solidFill>
                  <a:srgbClr val="000099"/>
                </a:solidFill>
              </a:rPr>
              <a:t>manajemen</a:t>
            </a:r>
            <a:r>
              <a:rPr lang="en-US" sz="1575" i="1" dirty="0">
                <a:solidFill>
                  <a:srgbClr val="000099"/>
                </a:solidFill>
              </a:rPr>
              <a:t> SDM : </a:t>
            </a:r>
            <a:r>
              <a:rPr lang="en-US" sz="1575" i="1" dirty="0" err="1">
                <a:solidFill>
                  <a:srgbClr val="000099"/>
                </a:solidFill>
              </a:rPr>
              <a:t>suatu</a:t>
            </a:r>
            <a:r>
              <a:rPr lang="en-US" sz="1575" i="1" dirty="0">
                <a:solidFill>
                  <a:srgbClr val="000099"/>
                </a:solidFill>
              </a:rPr>
              <a:t> </a:t>
            </a:r>
            <a:r>
              <a:rPr lang="en-US" sz="1575" i="1" dirty="0" err="1">
                <a:solidFill>
                  <a:srgbClr val="000099"/>
                </a:solidFill>
              </a:rPr>
              <a:t>metoda</a:t>
            </a:r>
            <a:r>
              <a:rPr lang="en-US" sz="1575" i="1" dirty="0">
                <a:solidFill>
                  <a:srgbClr val="000099"/>
                </a:solidFill>
              </a:rPr>
              <a:t> </a:t>
            </a:r>
            <a:r>
              <a:rPr lang="en-US" sz="1575" i="1" dirty="0" err="1">
                <a:solidFill>
                  <a:srgbClr val="000099"/>
                </a:solidFill>
              </a:rPr>
              <a:t>untuk</a:t>
            </a:r>
            <a:r>
              <a:rPr lang="en-US" sz="1575" i="1" dirty="0">
                <a:solidFill>
                  <a:srgbClr val="000099"/>
                </a:solidFill>
              </a:rPr>
              <a:t> </a:t>
            </a:r>
            <a:r>
              <a:rPr lang="en-US" sz="1575" i="1" dirty="0" err="1">
                <a:solidFill>
                  <a:srgbClr val="000099"/>
                </a:solidFill>
              </a:rPr>
              <a:t>mengetahui</a:t>
            </a:r>
            <a:r>
              <a:rPr lang="en-US" sz="1575" i="1" dirty="0">
                <a:solidFill>
                  <a:srgbClr val="000099"/>
                </a:solidFill>
              </a:rPr>
              <a:t> </a:t>
            </a:r>
            <a:r>
              <a:rPr lang="en-US" sz="1575" i="1" dirty="0" err="1">
                <a:solidFill>
                  <a:srgbClr val="000099"/>
                </a:solidFill>
              </a:rPr>
              <a:t>apakah</a:t>
            </a:r>
            <a:r>
              <a:rPr lang="en-US" sz="1575" i="1" dirty="0">
                <a:solidFill>
                  <a:srgbClr val="000099"/>
                </a:solidFill>
              </a:rPr>
              <a:t> </a:t>
            </a:r>
            <a:r>
              <a:rPr lang="en-US" sz="1575" i="1" dirty="0" err="1">
                <a:solidFill>
                  <a:srgbClr val="000099"/>
                </a:solidFill>
              </a:rPr>
              <a:t>potensi-potensi</a:t>
            </a:r>
            <a:r>
              <a:rPr lang="en-US" sz="1575" i="1" dirty="0">
                <a:solidFill>
                  <a:srgbClr val="000099"/>
                </a:solidFill>
              </a:rPr>
              <a:t> SDM yang </a:t>
            </a:r>
            <a:r>
              <a:rPr lang="en-US" sz="1575" i="1" dirty="0" err="1">
                <a:solidFill>
                  <a:srgbClr val="000099"/>
                </a:solidFill>
              </a:rPr>
              <a:t>ada</a:t>
            </a:r>
            <a:r>
              <a:rPr lang="en-US" sz="1575" i="1" dirty="0">
                <a:solidFill>
                  <a:srgbClr val="000099"/>
                </a:solidFill>
              </a:rPr>
              <a:t> di </a:t>
            </a:r>
            <a:r>
              <a:rPr lang="en-US" sz="1575" i="1" dirty="0" err="1">
                <a:solidFill>
                  <a:srgbClr val="000099"/>
                </a:solidFill>
              </a:rPr>
              <a:t>dalam</a:t>
            </a:r>
            <a:r>
              <a:rPr lang="en-US" sz="1575" i="1" dirty="0">
                <a:solidFill>
                  <a:srgbClr val="000099"/>
                </a:solidFill>
              </a:rPr>
              <a:t> </a:t>
            </a:r>
            <a:r>
              <a:rPr lang="en-US" sz="1575" i="1" dirty="0" err="1">
                <a:solidFill>
                  <a:srgbClr val="000099"/>
                </a:solidFill>
              </a:rPr>
              <a:t>organisasi</a:t>
            </a:r>
            <a:r>
              <a:rPr lang="en-US" sz="1575" i="1" dirty="0">
                <a:solidFill>
                  <a:srgbClr val="000099"/>
                </a:solidFill>
              </a:rPr>
              <a:t> </a:t>
            </a:r>
            <a:r>
              <a:rPr lang="en-US" sz="1575" i="1" dirty="0" err="1">
                <a:solidFill>
                  <a:srgbClr val="000099"/>
                </a:solidFill>
              </a:rPr>
              <a:t>telah</a:t>
            </a:r>
            <a:r>
              <a:rPr lang="en-US" sz="1575" i="1" dirty="0">
                <a:solidFill>
                  <a:srgbClr val="000099"/>
                </a:solidFill>
              </a:rPr>
              <a:t> </a:t>
            </a:r>
            <a:r>
              <a:rPr lang="en-US" sz="1575" i="1" dirty="0" err="1">
                <a:solidFill>
                  <a:srgbClr val="000099"/>
                </a:solidFill>
              </a:rPr>
              <a:t>direalisasikan</a:t>
            </a:r>
            <a:r>
              <a:rPr lang="en-US" sz="1575" i="1" dirty="0">
                <a:solidFill>
                  <a:srgbClr val="000099"/>
                </a:solidFill>
              </a:rPr>
              <a:t> </a:t>
            </a:r>
            <a:r>
              <a:rPr lang="en-US" sz="1575" i="1" dirty="0" err="1">
                <a:solidFill>
                  <a:srgbClr val="000099"/>
                </a:solidFill>
              </a:rPr>
              <a:t>dan</a:t>
            </a:r>
            <a:r>
              <a:rPr lang="en-US" sz="1575" i="1" dirty="0">
                <a:solidFill>
                  <a:srgbClr val="000099"/>
                </a:solidFill>
              </a:rPr>
              <a:t> </a:t>
            </a:r>
            <a:r>
              <a:rPr lang="en-US" sz="1575" i="1" dirty="0" err="1">
                <a:solidFill>
                  <a:srgbClr val="000099"/>
                </a:solidFill>
              </a:rPr>
              <a:t>didayagunakan</a:t>
            </a:r>
            <a:r>
              <a:rPr lang="en-US" sz="1575" i="1" dirty="0">
                <a:solidFill>
                  <a:srgbClr val="000099"/>
                </a:solidFill>
              </a:rPr>
              <a:t> </a:t>
            </a:r>
            <a:r>
              <a:rPr lang="en-US" sz="1575" i="1" dirty="0" err="1">
                <a:solidFill>
                  <a:srgbClr val="000099"/>
                </a:solidFill>
              </a:rPr>
              <a:t>secara</a:t>
            </a:r>
            <a:r>
              <a:rPr lang="en-US" sz="1575" i="1" dirty="0">
                <a:solidFill>
                  <a:srgbClr val="000099"/>
                </a:solidFill>
              </a:rPr>
              <a:t> optimal.</a:t>
            </a:r>
            <a:r>
              <a:rPr lang="en-US" sz="1575" dirty="0">
                <a:solidFill>
                  <a:srgbClr val="000099"/>
                </a:solidFill>
              </a:rPr>
              <a:t> </a:t>
            </a:r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1724025" y="1371600"/>
            <a:ext cx="5757863" cy="30861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465" tIns="40232" rIns="80465" bIns="40232" anchor="ctr"/>
          <a:lstStyle/>
          <a:p>
            <a:endParaRPr lang="en-US" sz="1350"/>
          </a:p>
        </p:txBody>
      </p:sp>
      <p:sp>
        <p:nvSpPr>
          <p:cNvPr id="2" name="Rectangle 1"/>
          <p:cNvSpPr/>
          <p:nvPr/>
        </p:nvSpPr>
        <p:spPr>
          <a:xfrm>
            <a:off x="1457534" y="2554358"/>
            <a:ext cx="5819775" cy="1293120"/>
          </a:xfrm>
          <a:prstGeom prst="rect">
            <a:avLst/>
          </a:prstGeom>
        </p:spPr>
        <p:txBody>
          <a:bodyPr wrap="square" lIns="80465" tIns="40232" rIns="80465" bIns="40232">
            <a:spAutoFit/>
          </a:bodyPr>
          <a:lstStyle/>
          <a:p>
            <a:r>
              <a:rPr lang="en-US" sz="1575" b="1" dirty="0"/>
              <a:t>William F </a:t>
            </a:r>
            <a:r>
              <a:rPr lang="en-US" sz="1575" b="1" dirty="0" err="1"/>
              <a:t>Glueck</a:t>
            </a:r>
            <a:r>
              <a:rPr lang="en-US" sz="1575" b="1" dirty="0"/>
              <a:t>:</a:t>
            </a:r>
            <a:r>
              <a:rPr lang="en-US" sz="1575" b="1" dirty="0">
                <a:solidFill>
                  <a:srgbClr val="000099"/>
                </a:solidFill>
              </a:rPr>
              <a:t> </a:t>
            </a:r>
          </a:p>
          <a:p>
            <a:r>
              <a:rPr lang="en-US" sz="1575" i="1" dirty="0" err="1">
                <a:solidFill>
                  <a:srgbClr val="000099"/>
                </a:solidFill>
              </a:rPr>
              <a:t>Pendekatan</a:t>
            </a:r>
            <a:r>
              <a:rPr lang="en-US" sz="1575" i="1" dirty="0">
                <a:solidFill>
                  <a:srgbClr val="000099"/>
                </a:solidFill>
              </a:rPr>
              <a:t> </a:t>
            </a:r>
            <a:r>
              <a:rPr lang="en-US" sz="1575" i="1" dirty="0" err="1">
                <a:solidFill>
                  <a:srgbClr val="000099"/>
                </a:solidFill>
              </a:rPr>
              <a:t>sistematik</a:t>
            </a:r>
            <a:r>
              <a:rPr lang="en-US" sz="1575" i="1" dirty="0">
                <a:solidFill>
                  <a:srgbClr val="000099"/>
                </a:solidFill>
              </a:rPr>
              <a:t> </a:t>
            </a:r>
            <a:r>
              <a:rPr lang="en-US" sz="1575" i="1" dirty="0" err="1">
                <a:solidFill>
                  <a:srgbClr val="000099"/>
                </a:solidFill>
              </a:rPr>
              <a:t>dan</a:t>
            </a:r>
            <a:r>
              <a:rPr lang="en-US" sz="1575" i="1" dirty="0">
                <a:solidFill>
                  <a:srgbClr val="000099"/>
                </a:solidFill>
              </a:rPr>
              <a:t> formal </a:t>
            </a:r>
            <a:r>
              <a:rPr lang="en-US" sz="1575" i="1" dirty="0" err="1">
                <a:solidFill>
                  <a:srgbClr val="000099"/>
                </a:solidFill>
              </a:rPr>
              <a:t>untuk</a:t>
            </a:r>
            <a:r>
              <a:rPr lang="en-US" sz="1575" i="1" dirty="0">
                <a:solidFill>
                  <a:srgbClr val="000099"/>
                </a:solidFill>
              </a:rPr>
              <a:t> </a:t>
            </a:r>
            <a:r>
              <a:rPr lang="en-US" sz="1575" i="1" dirty="0" err="1">
                <a:solidFill>
                  <a:srgbClr val="000099"/>
                </a:solidFill>
              </a:rPr>
              <a:t>mengukur</a:t>
            </a:r>
            <a:r>
              <a:rPr lang="en-US" sz="1575" i="1" dirty="0">
                <a:solidFill>
                  <a:srgbClr val="000099"/>
                </a:solidFill>
              </a:rPr>
              <a:t> </a:t>
            </a:r>
            <a:r>
              <a:rPr lang="en-US" sz="1575" i="1" dirty="0" err="1">
                <a:solidFill>
                  <a:srgbClr val="000099"/>
                </a:solidFill>
              </a:rPr>
              <a:t>manfaat</a:t>
            </a:r>
            <a:r>
              <a:rPr lang="en-US" sz="1575" i="1" dirty="0">
                <a:solidFill>
                  <a:srgbClr val="000099"/>
                </a:solidFill>
              </a:rPr>
              <a:t> </a:t>
            </a:r>
            <a:r>
              <a:rPr lang="en-US" sz="1575" i="1" dirty="0" err="1">
                <a:solidFill>
                  <a:srgbClr val="000099"/>
                </a:solidFill>
              </a:rPr>
              <a:t>dan</a:t>
            </a:r>
            <a:r>
              <a:rPr lang="en-US" sz="1575" i="1" dirty="0">
                <a:solidFill>
                  <a:srgbClr val="000099"/>
                </a:solidFill>
              </a:rPr>
              <a:t> </a:t>
            </a:r>
            <a:r>
              <a:rPr lang="en-US" sz="1575" i="1" dirty="0" err="1">
                <a:solidFill>
                  <a:srgbClr val="000099"/>
                </a:solidFill>
              </a:rPr>
              <a:t>biaya</a:t>
            </a:r>
            <a:r>
              <a:rPr lang="en-US" sz="1575" i="1" dirty="0">
                <a:solidFill>
                  <a:srgbClr val="000099"/>
                </a:solidFill>
              </a:rPr>
              <a:t> program-program SDM </a:t>
            </a:r>
            <a:r>
              <a:rPr lang="en-US" sz="1575" i="1" dirty="0" err="1">
                <a:solidFill>
                  <a:srgbClr val="000099"/>
                </a:solidFill>
              </a:rPr>
              <a:t>serta</a:t>
            </a:r>
            <a:r>
              <a:rPr lang="en-US" sz="1575" i="1" dirty="0">
                <a:solidFill>
                  <a:srgbClr val="000099"/>
                </a:solidFill>
              </a:rPr>
              <a:t> </a:t>
            </a:r>
            <a:r>
              <a:rPr lang="en-US" sz="1575" i="1" dirty="0" err="1">
                <a:solidFill>
                  <a:srgbClr val="000099"/>
                </a:solidFill>
              </a:rPr>
              <a:t>usaha</a:t>
            </a:r>
            <a:r>
              <a:rPr lang="en-US" sz="1575" i="1" dirty="0">
                <a:solidFill>
                  <a:srgbClr val="000099"/>
                </a:solidFill>
              </a:rPr>
              <a:t> </a:t>
            </a:r>
            <a:r>
              <a:rPr lang="en-US" sz="1575" i="1" dirty="0" err="1">
                <a:solidFill>
                  <a:srgbClr val="000099"/>
                </a:solidFill>
              </a:rPr>
              <a:t>untuk</a:t>
            </a:r>
            <a:r>
              <a:rPr lang="en-US" sz="1575" i="1" dirty="0">
                <a:solidFill>
                  <a:srgbClr val="000099"/>
                </a:solidFill>
              </a:rPr>
              <a:t> </a:t>
            </a:r>
            <a:r>
              <a:rPr lang="en-US" sz="1575" i="1" dirty="0" err="1">
                <a:solidFill>
                  <a:srgbClr val="000099"/>
                </a:solidFill>
              </a:rPr>
              <a:t>membandingkan</a:t>
            </a:r>
            <a:r>
              <a:rPr lang="en-US" sz="1575" i="1" dirty="0">
                <a:solidFill>
                  <a:srgbClr val="000099"/>
                </a:solidFill>
              </a:rPr>
              <a:t> </a:t>
            </a:r>
            <a:r>
              <a:rPr lang="en-US" sz="1575" i="1" dirty="0" err="1">
                <a:solidFill>
                  <a:srgbClr val="000099"/>
                </a:solidFill>
              </a:rPr>
              <a:t>efektivitas</a:t>
            </a:r>
            <a:r>
              <a:rPr lang="en-US" sz="1575" i="1" dirty="0">
                <a:solidFill>
                  <a:srgbClr val="000099"/>
                </a:solidFill>
              </a:rPr>
              <a:t> </a:t>
            </a:r>
            <a:r>
              <a:rPr lang="en-US" sz="1575" i="1" dirty="0" err="1">
                <a:solidFill>
                  <a:srgbClr val="000099"/>
                </a:solidFill>
              </a:rPr>
              <a:t>dan</a:t>
            </a:r>
            <a:r>
              <a:rPr lang="en-US" sz="1575" i="1" dirty="0">
                <a:solidFill>
                  <a:srgbClr val="000099"/>
                </a:solidFill>
              </a:rPr>
              <a:t> </a:t>
            </a:r>
            <a:r>
              <a:rPr lang="en-US" sz="1575" i="1" dirty="0" err="1">
                <a:solidFill>
                  <a:srgbClr val="000099"/>
                </a:solidFill>
              </a:rPr>
              <a:t>efisiensi</a:t>
            </a:r>
            <a:r>
              <a:rPr lang="en-US" sz="1575" i="1" dirty="0">
                <a:solidFill>
                  <a:srgbClr val="000099"/>
                </a:solidFill>
              </a:rPr>
              <a:t> program </a:t>
            </a:r>
            <a:r>
              <a:rPr lang="en-US" sz="1575" i="1" dirty="0" err="1">
                <a:solidFill>
                  <a:srgbClr val="000099"/>
                </a:solidFill>
              </a:rPr>
              <a:t>dengan</a:t>
            </a:r>
            <a:r>
              <a:rPr lang="en-US" sz="1575" i="1" dirty="0">
                <a:solidFill>
                  <a:srgbClr val="000099"/>
                </a:solidFill>
              </a:rPr>
              <a:t> </a:t>
            </a:r>
            <a:r>
              <a:rPr lang="en-US" sz="1575" i="1" dirty="0" err="1">
                <a:solidFill>
                  <a:srgbClr val="000099"/>
                </a:solidFill>
              </a:rPr>
              <a:t>kinerja</a:t>
            </a:r>
            <a:r>
              <a:rPr lang="en-US" sz="1575" i="1" dirty="0">
                <a:solidFill>
                  <a:srgbClr val="000099"/>
                </a:solidFill>
              </a:rPr>
              <a:t> </a:t>
            </a:r>
            <a:r>
              <a:rPr lang="en-US" sz="1575" i="1" dirty="0" err="1">
                <a:solidFill>
                  <a:srgbClr val="000099"/>
                </a:solidFill>
              </a:rPr>
              <a:t>organisasi</a:t>
            </a:r>
            <a:r>
              <a:rPr lang="en-US" sz="1575" i="1" dirty="0">
                <a:solidFill>
                  <a:srgbClr val="000099"/>
                </a:solidFill>
              </a:rPr>
              <a:t> </a:t>
            </a:r>
            <a:r>
              <a:rPr lang="en-US" sz="1575" i="1" dirty="0" err="1">
                <a:solidFill>
                  <a:srgbClr val="000099"/>
                </a:solidFill>
              </a:rPr>
              <a:t>atau</a:t>
            </a:r>
            <a:r>
              <a:rPr lang="en-US" sz="1575" i="1" dirty="0">
                <a:solidFill>
                  <a:srgbClr val="000099"/>
                </a:solidFill>
              </a:rPr>
              <a:t> </a:t>
            </a:r>
            <a:r>
              <a:rPr lang="en-US" sz="1575" i="1" dirty="0" err="1">
                <a:solidFill>
                  <a:srgbClr val="000099"/>
                </a:solidFill>
              </a:rPr>
              <a:t>sasaran</a:t>
            </a:r>
            <a:r>
              <a:rPr lang="en-US" sz="1575" i="1" dirty="0">
                <a:solidFill>
                  <a:srgbClr val="000099"/>
                </a:solidFill>
              </a:rPr>
              <a:t> </a:t>
            </a:r>
            <a:r>
              <a:rPr lang="en-US" sz="1575" i="1" dirty="0" err="1">
                <a:solidFill>
                  <a:srgbClr val="000099"/>
                </a:solidFill>
              </a:rPr>
              <a:t>organisasi</a:t>
            </a:r>
            <a:r>
              <a:rPr lang="en-US" sz="1575" i="1" dirty="0">
                <a:solidFill>
                  <a:srgbClr val="000099"/>
                </a:solidFill>
              </a:rPr>
              <a:t>. </a:t>
            </a:r>
          </a:p>
        </p:txBody>
      </p:sp>
      <p:sp>
        <p:nvSpPr>
          <p:cNvPr id="3" name="Rectangle 2"/>
          <p:cNvSpPr/>
          <p:nvPr/>
        </p:nvSpPr>
        <p:spPr>
          <a:xfrm>
            <a:off x="1430872" y="3812743"/>
            <a:ext cx="5809007" cy="808372"/>
          </a:xfrm>
          <a:prstGeom prst="rect">
            <a:avLst/>
          </a:prstGeom>
        </p:spPr>
        <p:txBody>
          <a:bodyPr wrap="square" lIns="80465" tIns="40232" rIns="80465" bIns="40232">
            <a:spAutoFit/>
          </a:bodyPr>
          <a:lstStyle/>
          <a:p>
            <a:r>
              <a:rPr lang="en-US" sz="1575" b="1" dirty="0" err="1"/>
              <a:t>Chruden</a:t>
            </a:r>
            <a:r>
              <a:rPr lang="en-US" sz="1575" b="1" dirty="0"/>
              <a:t> </a:t>
            </a:r>
            <a:r>
              <a:rPr lang="en-US" sz="1575" b="1" dirty="0" err="1"/>
              <a:t>dan</a:t>
            </a:r>
            <a:r>
              <a:rPr lang="en-US" sz="1575" b="1" dirty="0"/>
              <a:t> Sherman: </a:t>
            </a:r>
          </a:p>
          <a:p>
            <a:r>
              <a:rPr lang="en-US" sz="1575" i="1" dirty="0" err="1">
                <a:solidFill>
                  <a:srgbClr val="000099"/>
                </a:solidFill>
              </a:rPr>
              <a:t>Analisis</a:t>
            </a:r>
            <a:r>
              <a:rPr lang="en-US" sz="1575" i="1" dirty="0">
                <a:solidFill>
                  <a:srgbClr val="000099"/>
                </a:solidFill>
              </a:rPr>
              <a:t> </a:t>
            </a:r>
            <a:r>
              <a:rPr lang="en-US" sz="1575" i="1" dirty="0" err="1">
                <a:solidFill>
                  <a:srgbClr val="000099"/>
                </a:solidFill>
              </a:rPr>
              <a:t>dan</a:t>
            </a:r>
            <a:r>
              <a:rPr lang="en-US" sz="1575" i="1" dirty="0">
                <a:solidFill>
                  <a:srgbClr val="000099"/>
                </a:solidFill>
              </a:rPr>
              <a:t> </a:t>
            </a:r>
            <a:r>
              <a:rPr lang="en-US" sz="1575" i="1" dirty="0" err="1">
                <a:solidFill>
                  <a:srgbClr val="000099"/>
                </a:solidFill>
              </a:rPr>
              <a:t>evaluasi</a:t>
            </a:r>
            <a:r>
              <a:rPr lang="en-US" sz="1575" i="1" dirty="0">
                <a:solidFill>
                  <a:srgbClr val="000099"/>
                </a:solidFill>
              </a:rPr>
              <a:t> yang </a:t>
            </a:r>
            <a:r>
              <a:rPr lang="en-US" sz="1575" i="1" dirty="0" err="1">
                <a:solidFill>
                  <a:srgbClr val="000099"/>
                </a:solidFill>
              </a:rPr>
              <a:t>komprehensif</a:t>
            </a:r>
            <a:r>
              <a:rPr lang="en-US" sz="1575" i="1" dirty="0">
                <a:solidFill>
                  <a:srgbClr val="000099"/>
                </a:solidFill>
              </a:rPr>
              <a:t> </a:t>
            </a:r>
            <a:r>
              <a:rPr lang="en-US" sz="1575" i="1" dirty="0" err="1">
                <a:solidFill>
                  <a:srgbClr val="000099"/>
                </a:solidFill>
              </a:rPr>
              <a:t>terhadap</a:t>
            </a:r>
            <a:r>
              <a:rPr lang="en-US" sz="1575" i="1" dirty="0">
                <a:solidFill>
                  <a:srgbClr val="000099"/>
                </a:solidFill>
              </a:rPr>
              <a:t> program-program SDM</a:t>
            </a:r>
          </a:p>
        </p:txBody>
      </p:sp>
    </p:spTree>
    <p:extLst>
      <p:ext uri="{BB962C8B-B14F-4D97-AF65-F5344CB8AC3E}">
        <p14:creationId xmlns:p14="http://schemas.microsoft.com/office/powerpoint/2010/main" val="1097924598"/>
      </p:ext>
    </p:extLst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33862" y="1334327"/>
            <a:ext cx="6494522" cy="3086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0465" tIns="40232" rIns="80465" bIns="40232" numCol="1" anchor="t" anchorCtr="0" compatLnSpc="1">
            <a:prstTxWarp prst="textNoShape">
              <a:avLst/>
            </a:prstTxWarp>
            <a:normAutofit fontScale="70000" lnSpcReduction="20000"/>
          </a:bodyPr>
          <a:lstStyle/>
          <a:p>
            <a:pPr marL="305935" indent="-305935" algn="just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en-US" b="0" dirty="0" err="1"/>
              <a:t>Pendekatan</a:t>
            </a:r>
            <a:r>
              <a:rPr lang="en-US" b="0" dirty="0"/>
              <a:t> yang </a:t>
            </a:r>
            <a:r>
              <a:rPr lang="en-US" b="0" dirty="0" err="1"/>
              <a:t>sistematis</a:t>
            </a:r>
            <a:r>
              <a:rPr lang="en-US" b="0" dirty="0"/>
              <a:t> </a:t>
            </a:r>
          </a:p>
          <a:p>
            <a:pPr marL="305935" indent="-305935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en-US" b="0" dirty="0" err="1"/>
              <a:t>Meliputi</a:t>
            </a:r>
            <a:r>
              <a:rPr lang="en-US" b="0" dirty="0"/>
              <a:t> </a:t>
            </a:r>
            <a:r>
              <a:rPr lang="en-US" b="0" dirty="0" err="1"/>
              <a:t>kegiatan</a:t>
            </a:r>
            <a:r>
              <a:rPr lang="en-US" b="0" dirty="0"/>
              <a:t> </a:t>
            </a:r>
            <a:r>
              <a:rPr lang="en-US" b="0" dirty="0" err="1"/>
              <a:t>analisis</a:t>
            </a:r>
            <a:r>
              <a:rPr lang="en-US" b="0" dirty="0"/>
              <a:t>, </a:t>
            </a:r>
            <a:r>
              <a:rPr lang="en-US" b="0" dirty="0" err="1"/>
              <a:t>evaluasi</a:t>
            </a:r>
            <a:r>
              <a:rPr lang="en-US" b="0" dirty="0"/>
              <a:t> </a:t>
            </a:r>
            <a:r>
              <a:rPr lang="en-US" b="0" dirty="0" err="1"/>
              <a:t>dan</a:t>
            </a:r>
            <a:r>
              <a:rPr lang="en-US" b="0" dirty="0"/>
              <a:t> </a:t>
            </a:r>
            <a:r>
              <a:rPr lang="en-US" b="0" dirty="0" err="1"/>
              <a:t>perbandingan</a:t>
            </a:r>
            <a:endParaRPr lang="en-US" b="0" dirty="0"/>
          </a:p>
          <a:p>
            <a:pPr marL="305935" indent="-305935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en-US" b="0" dirty="0" err="1"/>
              <a:t>Untuk</a:t>
            </a:r>
            <a:r>
              <a:rPr lang="en-US" b="0" dirty="0"/>
              <a:t> </a:t>
            </a:r>
            <a:r>
              <a:rPr lang="en-US" b="0" dirty="0" err="1"/>
              <a:t>mengukur</a:t>
            </a:r>
            <a:r>
              <a:rPr lang="en-US" b="0" dirty="0"/>
              <a:t> </a:t>
            </a:r>
            <a:r>
              <a:rPr lang="en-US" b="0" dirty="0" err="1"/>
              <a:t>efektivitas</a:t>
            </a:r>
            <a:r>
              <a:rPr lang="en-US" b="0" dirty="0"/>
              <a:t> </a:t>
            </a:r>
            <a:r>
              <a:rPr lang="en-US" b="0" dirty="0" err="1"/>
              <a:t>dan</a:t>
            </a:r>
            <a:r>
              <a:rPr lang="en-US" b="0" dirty="0"/>
              <a:t> </a:t>
            </a:r>
            <a:r>
              <a:rPr lang="en-US" b="0" dirty="0" err="1"/>
              <a:t>efisiensi</a:t>
            </a:r>
            <a:r>
              <a:rPr lang="en-US" b="0" dirty="0"/>
              <a:t> program-program SDM </a:t>
            </a:r>
            <a:r>
              <a:rPr lang="en-US" b="0" dirty="0" err="1"/>
              <a:t>dalam</a:t>
            </a:r>
            <a:r>
              <a:rPr lang="en-US" b="0" dirty="0"/>
              <a:t> </a:t>
            </a:r>
            <a:r>
              <a:rPr lang="en-US" b="0" dirty="0" err="1"/>
              <a:t>rangka</a:t>
            </a:r>
            <a:r>
              <a:rPr lang="en-US" b="0" dirty="0"/>
              <a:t> </a:t>
            </a:r>
            <a:r>
              <a:rPr lang="en-US" b="0" dirty="0" err="1"/>
              <a:t>pencapaian</a:t>
            </a:r>
            <a:r>
              <a:rPr lang="en-US" b="0" dirty="0"/>
              <a:t> </a:t>
            </a:r>
            <a:r>
              <a:rPr lang="en-US" b="0" dirty="0" err="1"/>
              <a:t>sasaran</a:t>
            </a:r>
            <a:r>
              <a:rPr lang="en-US" b="0" dirty="0"/>
              <a:t> </a:t>
            </a:r>
            <a:r>
              <a:rPr lang="en-US" b="0" dirty="0" err="1"/>
              <a:t>organisasi</a:t>
            </a:r>
            <a:r>
              <a:rPr lang="en-US" b="0" dirty="0"/>
              <a:t>.</a:t>
            </a:r>
          </a:p>
          <a:p>
            <a:pPr marL="305935" indent="-305935">
              <a:lnSpc>
                <a:spcPct val="150000"/>
              </a:lnSpc>
              <a:buFont typeface="Wingdings" pitchFamily="2" charset="2"/>
              <a:buChar char="Ø"/>
            </a:pPr>
            <a:endParaRPr lang="en-US" dirty="0"/>
          </a:p>
        </p:txBody>
      </p:sp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1785937" y="1485900"/>
            <a:ext cx="5757863" cy="30289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465" tIns="40232" rIns="80465" bIns="40232" anchor="ctr"/>
          <a:lstStyle/>
          <a:p>
            <a:endParaRPr lang="en-US" sz="135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3038" y="691390"/>
            <a:ext cx="6315075" cy="5715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0465" tIns="40232" rIns="80465" bIns="40232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2000" dirty="0">
                <a:solidFill>
                  <a:srgbClr val="0070C0"/>
                </a:solidFill>
                <a:latin typeface="+mn-lt"/>
              </a:rPr>
              <a:t>PENGERTIAN AUDIT SISTEM MANAJEMEN SDM</a:t>
            </a:r>
            <a:br>
              <a:rPr lang="en-US" sz="2000" dirty="0">
                <a:solidFill>
                  <a:srgbClr val="0070C0"/>
                </a:solidFill>
                <a:latin typeface="+mn-lt"/>
              </a:rPr>
            </a:br>
            <a:endParaRPr lang="en-US" sz="2000" dirty="0">
              <a:solidFill>
                <a:srgbClr val="0070C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50854129"/>
      </p:ext>
    </p:extLst>
  </p:cSld>
  <p:clrMapOvr>
    <a:masterClrMapping/>
  </p:clrMapOvr>
  <p:transition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8029" y="691133"/>
            <a:ext cx="6407944" cy="939363"/>
          </a:xfrm>
        </p:spPr>
        <p:txBody>
          <a:bodyPr>
            <a:normAutofit/>
          </a:bodyPr>
          <a:lstStyle/>
          <a:p>
            <a:r>
              <a:rPr lang="id-ID" sz="2400" b="1" dirty="0">
                <a:solidFill>
                  <a:schemeClr val="hlink"/>
                </a:solidFill>
                <a:latin typeface="+mn-lt"/>
              </a:rPr>
              <a:t>TUJUAN AUDIT</a:t>
            </a:r>
            <a:r>
              <a:rPr lang="en-US" sz="2400" b="1" dirty="0">
                <a:solidFill>
                  <a:schemeClr val="hlink"/>
                </a:solidFill>
                <a:latin typeface="+mn-lt"/>
              </a:rPr>
              <a:t> SISTEM MSDM</a:t>
            </a:r>
            <a:br>
              <a:rPr lang="en-US" sz="2400" b="1" dirty="0">
                <a:solidFill>
                  <a:srgbClr val="A50021"/>
                </a:solidFill>
                <a:latin typeface="Frutiger 45" pitchFamily="34" charset="0"/>
              </a:rPr>
            </a:br>
            <a:endParaRPr lang="en-US" sz="2400" b="1" dirty="0"/>
          </a:p>
        </p:txBody>
      </p:sp>
      <p:sp>
        <p:nvSpPr>
          <p:cNvPr id="3" name="Text Box 1034"/>
          <p:cNvSpPr txBox="1">
            <a:spLocks noChangeArrowheads="1"/>
          </p:cNvSpPr>
          <p:nvPr/>
        </p:nvSpPr>
        <p:spPr bwMode="auto">
          <a:xfrm>
            <a:off x="3611518" y="1613269"/>
            <a:ext cx="5136946" cy="1226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 lIns="80465" tIns="40232" rIns="80465" bIns="40232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sz="1725" dirty="0" err="1"/>
              <a:t>Meyakinkan</a:t>
            </a:r>
            <a:r>
              <a:rPr lang="en-US" sz="1725" dirty="0"/>
              <a:t> </a:t>
            </a:r>
            <a:r>
              <a:rPr lang="en-US" sz="1725" dirty="0" err="1"/>
              <a:t>bahwa</a:t>
            </a:r>
            <a:r>
              <a:rPr lang="en-US" sz="1725" dirty="0"/>
              <a:t> </a:t>
            </a:r>
            <a:r>
              <a:rPr lang="en-US" sz="1725" dirty="0" err="1"/>
              <a:t>penyelenggaraan</a:t>
            </a:r>
            <a:r>
              <a:rPr lang="en-US" sz="1725" dirty="0"/>
              <a:t> </a:t>
            </a:r>
            <a:r>
              <a:rPr lang="en-US" sz="1725" dirty="0" err="1"/>
              <a:t>fungsi</a:t>
            </a:r>
            <a:r>
              <a:rPr lang="en-US" sz="1725" dirty="0"/>
              <a:t> SDM di </a:t>
            </a:r>
            <a:r>
              <a:rPr lang="en-US" sz="1725" dirty="0" err="1"/>
              <a:t>perusahaan</a:t>
            </a:r>
            <a:r>
              <a:rPr lang="en-US" sz="1725" dirty="0"/>
              <a:t> </a:t>
            </a:r>
            <a:r>
              <a:rPr lang="en-US" sz="1725" dirty="0" err="1"/>
              <a:t>berjalan</a:t>
            </a:r>
            <a:r>
              <a:rPr lang="en-US" sz="1725" dirty="0"/>
              <a:t> </a:t>
            </a:r>
            <a:r>
              <a:rPr lang="en-US" sz="1725" dirty="0" err="1"/>
              <a:t>efektif</a:t>
            </a:r>
            <a:r>
              <a:rPr lang="en-US" sz="1725" dirty="0"/>
              <a:t>, </a:t>
            </a:r>
            <a:r>
              <a:rPr lang="en-US" sz="1725" dirty="0" err="1"/>
              <a:t>efisien</a:t>
            </a:r>
            <a:r>
              <a:rPr lang="en-US" sz="1725" dirty="0"/>
              <a:t> dan </a:t>
            </a:r>
            <a:r>
              <a:rPr lang="en-US" sz="1725" dirty="0" err="1"/>
              <a:t>sesuai</a:t>
            </a:r>
            <a:r>
              <a:rPr lang="en-US" sz="1725" dirty="0"/>
              <a:t>  </a:t>
            </a:r>
            <a:r>
              <a:rPr lang="en-US" sz="1725" dirty="0" err="1"/>
              <a:t>dengan</a:t>
            </a:r>
            <a:r>
              <a:rPr lang="en-US" sz="1725" dirty="0"/>
              <a:t> </a:t>
            </a:r>
            <a:r>
              <a:rPr lang="en-US" sz="1725" i="1" dirty="0"/>
              <a:t>Good Corporate Governance</a:t>
            </a:r>
            <a:endParaRPr lang="en-US" sz="1725" dirty="0">
              <a:cs typeface="Calibri" pitchFamily="34" charset="0"/>
            </a:endParaRPr>
          </a:p>
        </p:txBody>
      </p:sp>
      <p:pic>
        <p:nvPicPr>
          <p:cNvPr id="2050" name="Picture 2" descr="See the source ima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208" y="1600660"/>
            <a:ext cx="2189049" cy="2016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034"/>
          <p:cNvSpPr txBox="1">
            <a:spLocks noChangeArrowheads="1"/>
          </p:cNvSpPr>
          <p:nvPr/>
        </p:nvSpPr>
        <p:spPr bwMode="auto">
          <a:xfrm>
            <a:off x="1362198" y="555526"/>
            <a:ext cx="6522169" cy="127644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 lIns="80465" tIns="40232" rIns="80465" bIns="40232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dirty="0"/>
              <a:t>Tanda/</a:t>
            </a:r>
            <a:r>
              <a:rPr lang="en-US" dirty="0" err="1"/>
              <a:t>ciri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SDM di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berjalan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, </a:t>
            </a:r>
            <a:r>
              <a:rPr lang="en-US" dirty="0" err="1"/>
              <a:t>efisien</a:t>
            </a:r>
            <a:r>
              <a:rPr lang="en-US" dirty="0"/>
              <a:t> dan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i="1" dirty="0"/>
              <a:t>Good Corporate    Governance</a:t>
            </a:r>
            <a:r>
              <a:rPr lang="en-US" dirty="0"/>
              <a:t>, </a:t>
            </a:r>
            <a:r>
              <a:rPr lang="en-US" dirty="0" err="1"/>
              <a:t>adalah</a:t>
            </a:r>
            <a:r>
              <a:rPr lang="en-US" dirty="0"/>
              <a:t>:</a:t>
            </a:r>
            <a:r>
              <a:rPr lang="en-US" dirty="0">
                <a:cs typeface="Calibri" pitchFamily="34" charset="0"/>
              </a:rPr>
              <a:t>  </a:t>
            </a: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362198" y="2076451"/>
            <a:ext cx="6594177" cy="251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465" tIns="40232" rIns="80465" bIns="40232">
            <a:spAutoFit/>
          </a:bodyPr>
          <a:lstStyle/>
          <a:p>
            <a:pPr marL="312919" indent="-312919" eaLnBrk="0" hangingPunct="0">
              <a:spcBef>
                <a:spcPct val="20000"/>
              </a:spcBef>
              <a:buFont typeface="+mj-lt"/>
              <a:buAutoNum type="arabicPeriod"/>
            </a:pP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personil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 </a:t>
            </a:r>
            <a:r>
              <a:rPr lang="en-US" dirty="0" err="1"/>
              <a:t>bagian</a:t>
            </a:r>
            <a:r>
              <a:rPr lang="en-US" dirty="0"/>
              <a:t> SDM.</a:t>
            </a:r>
            <a:endParaRPr lang="id-ID" dirty="0"/>
          </a:p>
          <a:p>
            <a:pPr marL="312919" indent="-312919" eaLnBrk="0" hangingPunct="0">
              <a:spcBef>
                <a:spcPct val="20000"/>
              </a:spcBef>
              <a:buFont typeface="+mj-lt"/>
              <a:buAutoNum type="arabicPeriod"/>
            </a:pP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 </a:t>
            </a:r>
            <a:r>
              <a:rPr lang="en-US" dirty="0" err="1"/>
              <a:t>Pendek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rangkaian</a:t>
            </a:r>
            <a:r>
              <a:rPr lang="id-ID" dirty="0"/>
              <a:t> </a:t>
            </a:r>
            <a:r>
              <a:rPr lang="en-US" dirty="0" err="1"/>
              <a:t>kegiatan</a:t>
            </a:r>
            <a:r>
              <a:rPr lang="en-US" dirty="0"/>
              <a:t> SDM.</a:t>
            </a:r>
            <a:endParaRPr lang="id-ID" dirty="0"/>
          </a:p>
          <a:p>
            <a:pPr marL="312919" indent="-312919" eaLnBrk="0" hangingPunct="0">
              <a:spcBef>
                <a:spcPct val="20000"/>
              </a:spcBef>
              <a:buFont typeface="+mj-lt"/>
              <a:buAutoNum type="arabicPeriod"/>
            </a:pPr>
            <a:r>
              <a:rPr lang="en-US" dirty="0" err="1"/>
              <a:t>Dikendalikan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 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disediakan</a:t>
            </a:r>
            <a:r>
              <a:rPr lang="en-US" dirty="0"/>
              <a:t>.   </a:t>
            </a:r>
            <a:endParaRPr lang="id-ID" dirty="0"/>
          </a:p>
          <a:p>
            <a:pPr marL="312919" indent="-312919" eaLnBrk="0" hangingPunct="0">
              <a:spcBef>
                <a:spcPct val="20000"/>
              </a:spcBef>
              <a:buFont typeface="+mj-lt"/>
              <a:buAutoNum type="arabicPeriod"/>
            </a:pP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kepuasan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 </a:t>
            </a:r>
          </a:p>
          <a:p>
            <a:pPr marL="312919" indent="-312919" eaLnBrk="0" hangingPunct="0">
              <a:spcBef>
                <a:spcPct val="20000"/>
              </a:spcBef>
              <a:buFont typeface="+mj-lt"/>
              <a:buAutoNum type="arabicPeriod"/>
            </a:pP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efisiensi</a:t>
            </a:r>
            <a:r>
              <a:rPr lang="en-US" dirty="0"/>
              <a:t>, </a:t>
            </a:r>
            <a:r>
              <a:rPr lang="en-US" dirty="0" err="1"/>
              <a:t>produktivitas</a:t>
            </a:r>
            <a:r>
              <a:rPr lang="en-US" dirty="0"/>
              <a:t> 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endParaRPr lang="en-US" dirty="0"/>
          </a:p>
        </p:txBody>
      </p:sp>
      <p:sp>
        <p:nvSpPr>
          <p:cNvPr id="5" name="AutoShape 2" descr="Image result for gambar kartun penelitian"/>
          <p:cNvSpPr>
            <a:spLocks noChangeAspect="1" noChangeArrowheads="1"/>
          </p:cNvSpPr>
          <p:nvPr/>
        </p:nvSpPr>
        <p:spPr bwMode="auto">
          <a:xfrm>
            <a:off x="908844" y="-136525"/>
            <a:ext cx="1176338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0465" tIns="40232" rIns="80465" bIns="40232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8" name="AutoShape 4" descr="Image result for gambar kartun penelitian"/>
          <p:cNvSpPr>
            <a:spLocks noChangeAspect="1" noChangeArrowheads="1"/>
          </p:cNvSpPr>
          <p:nvPr/>
        </p:nvSpPr>
        <p:spPr bwMode="auto">
          <a:xfrm>
            <a:off x="1032669" y="15875"/>
            <a:ext cx="1176338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0465" tIns="40232" rIns="80465" bIns="40232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299837618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0878" y="376808"/>
            <a:ext cx="7149554" cy="939363"/>
          </a:xfrm>
        </p:spPr>
        <p:txBody>
          <a:bodyPr>
            <a:noAutofit/>
          </a:bodyPr>
          <a:lstStyle/>
          <a:p>
            <a:r>
              <a:rPr lang="en-US" sz="2400" i="1" dirty="0">
                <a:solidFill>
                  <a:schemeClr val="accent6">
                    <a:lumMod val="50000"/>
                  </a:schemeClr>
                </a:solidFill>
              </a:rPr>
              <a:t>LINGKUP AUDIT  SISTEM MANAJEMEN </a:t>
            </a:r>
            <a:r>
              <a:rPr lang="id-ID" sz="2400" i="1" dirty="0">
                <a:solidFill>
                  <a:schemeClr val="accent6">
                    <a:lumMod val="50000"/>
                  </a:schemeClr>
                </a:solidFill>
              </a:rPr>
              <a:t>SDM</a:t>
            </a:r>
            <a:endParaRPr lang="en-US" sz="2400" dirty="0"/>
          </a:p>
        </p:txBody>
      </p:sp>
      <p:graphicFrame>
        <p:nvGraphicFramePr>
          <p:cNvPr id="9" name="Diagram 8"/>
          <p:cNvGraphicFramePr/>
          <p:nvPr/>
        </p:nvGraphicFramePr>
        <p:xfrm>
          <a:off x="1818368" y="1308100"/>
          <a:ext cx="4664075" cy="3295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43050" y="434748"/>
            <a:ext cx="6086929" cy="56424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0465" tIns="40232" rIns="80465" bIns="40232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800" dirty="0">
                <a:solidFill>
                  <a:srgbClr val="0070C0"/>
                </a:solidFill>
              </a:rPr>
              <a:t>MANFAAT AUDIT SISTEM MANAJEMEN SDM</a:t>
            </a:r>
            <a:br>
              <a:rPr lang="en-US" sz="1800" dirty="0">
                <a:solidFill>
                  <a:srgbClr val="0070C0"/>
                </a:solidFill>
              </a:rPr>
            </a:br>
            <a:endParaRPr lang="en-US" sz="1800" dirty="0">
              <a:solidFill>
                <a:srgbClr val="0070C0"/>
              </a:solidFill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99721" y="1179286"/>
            <a:ext cx="6344558" cy="29146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0465" tIns="40232" rIns="80465" bIns="40232" numCol="1" anchor="t" anchorCtr="0" compatLnSpc="1">
            <a:prstTxWarp prst="textNoShape">
              <a:avLst/>
            </a:prstTxWarp>
            <a:noAutofit/>
          </a:bodyPr>
          <a:lstStyle/>
          <a:p>
            <a:pPr marL="301744" indent="-301744">
              <a:lnSpc>
                <a:spcPct val="135000"/>
              </a:lnSpc>
              <a:buClr>
                <a:schemeClr val="tx1"/>
              </a:buClr>
              <a:buSzPct val="90000"/>
              <a:buFont typeface="Monotype Sorts" pitchFamily="2" charset="2"/>
              <a:buChar char="("/>
            </a:pPr>
            <a:r>
              <a:rPr lang="en-US" sz="1575" dirty="0" err="1"/>
              <a:t>Menemukan</a:t>
            </a:r>
            <a:r>
              <a:rPr lang="en-US" sz="1575" dirty="0"/>
              <a:t> </a:t>
            </a:r>
            <a:r>
              <a:rPr lang="en-US" sz="1575" dirty="0" err="1"/>
              <a:t>masalah-masalah</a:t>
            </a:r>
            <a:r>
              <a:rPr lang="en-US" sz="1575" dirty="0"/>
              <a:t> </a:t>
            </a:r>
            <a:r>
              <a:rPr lang="en-US" sz="1575" dirty="0" err="1"/>
              <a:t>kritis</a:t>
            </a:r>
            <a:r>
              <a:rPr lang="en-US" sz="1575" dirty="0"/>
              <a:t> </a:t>
            </a:r>
            <a:r>
              <a:rPr lang="en-US" sz="1575" dirty="0" err="1"/>
              <a:t>dalam</a:t>
            </a:r>
            <a:r>
              <a:rPr lang="en-US" sz="1575" dirty="0"/>
              <a:t> SDM</a:t>
            </a:r>
          </a:p>
          <a:p>
            <a:pPr marL="301744" indent="-301744">
              <a:lnSpc>
                <a:spcPct val="135000"/>
              </a:lnSpc>
              <a:buClr>
                <a:schemeClr val="tx1"/>
              </a:buClr>
              <a:buSzPct val="90000"/>
              <a:buFont typeface="Monotype Sorts" pitchFamily="2" charset="2"/>
              <a:buChar char="("/>
            </a:pPr>
            <a:r>
              <a:rPr lang="en-US" sz="1575" dirty="0" err="1"/>
              <a:t>Meningkatkan</a:t>
            </a:r>
            <a:r>
              <a:rPr lang="en-US" sz="1575" dirty="0"/>
              <a:t> </a:t>
            </a:r>
            <a:r>
              <a:rPr lang="en-US" sz="1575" dirty="0" err="1"/>
              <a:t>citra</a:t>
            </a:r>
            <a:r>
              <a:rPr lang="en-US" sz="1575" dirty="0"/>
              <a:t> </a:t>
            </a:r>
            <a:r>
              <a:rPr lang="en-US" sz="1575" dirty="0" err="1"/>
              <a:t>profesional</a:t>
            </a:r>
            <a:r>
              <a:rPr lang="en-US" sz="1575" dirty="0"/>
              <a:t> </a:t>
            </a:r>
            <a:r>
              <a:rPr lang="en-US" sz="1575" dirty="0" err="1"/>
              <a:t>departemen</a:t>
            </a:r>
            <a:r>
              <a:rPr lang="en-US" sz="1575" dirty="0"/>
              <a:t> SDM</a:t>
            </a:r>
          </a:p>
          <a:p>
            <a:pPr marL="301744" indent="-301744">
              <a:lnSpc>
                <a:spcPct val="135000"/>
              </a:lnSpc>
              <a:buClr>
                <a:schemeClr val="tx1"/>
              </a:buClr>
              <a:buSzPct val="90000"/>
              <a:buFont typeface="Monotype Sorts" pitchFamily="2" charset="2"/>
              <a:buChar char="("/>
            </a:pPr>
            <a:r>
              <a:rPr lang="en-US" sz="1575" dirty="0" err="1"/>
              <a:t>Mendorong</a:t>
            </a:r>
            <a:r>
              <a:rPr lang="en-US" sz="1575" dirty="0"/>
              <a:t> </a:t>
            </a:r>
            <a:r>
              <a:rPr lang="en-US" sz="1575" dirty="0" err="1"/>
              <a:t>staf</a:t>
            </a:r>
            <a:r>
              <a:rPr lang="en-US" sz="1575" dirty="0"/>
              <a:t> </a:t>
            </a:r>
            <a:r>
              <a:rPr lang="en-US" sz="1575" dirty="0" err="1"/>
              <a:t>departemen</a:t>
            </a:r>
            <a:r>
              <a:rPr lang="en-US" sz="1575" dirty="0"/>
              <a:t> SDM </a:t>
            </a:r>
            <a:r>
              <a:rPr lang="en-US" sz="1575" dirty="0" err="1"/>
              <a:t>untuk</a:t>
            </a:r>
            <a:r>
              <a:rPr lang="en-US" sz="1575" dirty="0"/>
              <a:t> </a:t>
            </a:r>
            <a:r>
              <a:rPr lang="en-US" sz="1575" dirty="0" err="1"/>
              <a:t>lebih</a:t>
            </a:r>
            <a:r>
              <a:rPr lang="en-US" sz="1575" dirty="0"/>
              <a:t> </a:t>
            </a:r>
            <a:r>
              <a:rPr lang="en-US" sz="1575" dirty="0" err="1"/>
              <a:t>bertanggung</a:t>
            </a:r>
            <a:r>
              <a:rPr lang="en-US" sz="1575" dirty="0"/>
              <a:t> </a:t>
            </a:r>
            <a:r>
              <a:rPr lang="en-US" sz="1575" dirty="0" err="1"/>
              <a:t>jawab</a:t>
            </a:r>
            <a:r>
              <a:rPr lang="en-US" sz="1575" dirty="0"/>
              <a:t> </a:t>
            </a:r>
            <a:r>
              <a:rPr lang="en-US" sz="1575" dirty="0" err="1"/>
              <a:t>dan</a:t>
            </a:r>
            <a:r>
              <a:rPr lang="en-US" sz="1575" dirty="0"/>
              <a:t> </a:t>
            </a:r>
            <a:r>
              <a:rPr lang="en-US" sz="1575" dirty="0" err="1"/>
              <a:t>terfokus</a:t>
            </a:r>
            <a:r>
              <a:rPr lang="en-US" sz="1575" dirty="0"/>
              <a:t> </a:t>
            </a:r>
            <a:r>
              <a:rPr lang="en-US" sz="1575" dirty="0" err="1"/>
              <a:t>dalam</a:t>
            </a:r>
            <a:r>
              <a:rPr lang="en-US" sz="1575" dirty="0"/>
              <a:t> </a:t>
            </a:r>
            <a:r>
              <a:rPr lang="en-US" sz="1575" dirty="0" err="1"/>
              <a:t>bekerja</a:t>
            </a:r>
            <a:endParaRPr lang="en-US" sz="1575" dirty="0"/>
          </a:p>
          <a:p>
            <a:pPr marL="301744" indent="-301744">
              <a:lnSpc>
                <a:spcPct val="135000"/>
              </a:lnSpc>
              <a:buClr>
                <a:schemeClr val="tx1"/>
              </a:buClr>
              <a:buSzPct val="90000"/>
              <a:buFont typeface="Monotype Sorts" pitchFamily="2" charset="2"/>
              <a:buChar char="("/>
            </a:pPr>
            <a:r>
              <a:rPr lang="en-US" sz="1575" dirty="0" err="1"/>
              <a:t>Mendorong</a:t>
            </a:r>
            <a:r>
              <a:rPr lang="en-US" sz="1575" dirty="0"/>
              <a:t> </a:t>
            </a:r>
            <a:r>
              <a:rPr lang="en-US" sz="1575" dirty="0" err="1"/>
              <a:t>tercapainya</a:t>
            </a:r>
            <a:r>
              <a:rPr lang="en-US" sz="1575" dirty="0"/>
              <a:t> </a:t>
            </a:r>
            <a:r>
              <a:rPr lang="en-US" sz="1575" dirty="0" err="1"/>
              <a:t>keseragaman</a:t>
            </a:r>
            <a:r>
              <a:rPr lang="en-US" sz="1575" dirty="0"/>
              <a:t> </a:t>
            </a:r>
            <a:r>
              <a:rPr lang="en-US" sz="1575" dirty="0" err="1"/>
              <a:t>kebijakan</a:t>
            </a:r>
            <a:r>
              <a:rPr lang="en-US" sz="1575" dirty="0"/>
              <a:t> </a:t>
            </a:r>
            <a:r>
              <a:rPr lang="en-US" sz="1575" dirty="0" err="1"/>
              <a:t>dan</a:t>
            </a:r>
            <a:r>
              <a:rPr lang="en-US" sz="1575" dirty="0"/>
              <a:t> </a:t>
            </a:r>
            <a:r>
              <a:rPr lang="en-US" sz="1575" dirty="0" err="1"/>
              <a:t>praktik</a:t>
            </a:r>
            <a:r>
              <a:rPr lang="en-US" sz="1575" dirty="0"/>
              <a:t> </a:t>
            </a:r>
            <a:r>
              <a:rPr lang="en-US" sz="1575" dirty="0" err="1"/>
              <a:t>manajemen</a:t>
            </a:r>
            <a:r>
              <a:rPr lang="en-US" sz="1575" dirty="0"/>
              <a:t> SDM</a:t>
            </a:r>
          </a:p>
          <a:p>
            <a:pPr marL="301744" indent="-301744">
              <a:lnSpc>
                <a:spcPct val="135000"/>
              </a:lnSpc>
              <a:buClr>
                <a:schemeClr val="tx1"/>
              </a:buClr>
              <a:buSzPct val="90000"/>
              <a:buFont typeface="Monotype Sorts" pitchFamily="2" charset="2"/>
              <a:buChar char="("/>
            </a:pPr>
            <a:r>
              <a:rPr lang="en-US" sz="1575" dirty="0" err="1"/>
              <a:t>Menjamin</a:t>
            </a:r>
            <a:r>
              <a:rPr lang="en-US" sz="1575" dirty="0"/>
              <a:t> </a:t>
            </a:r>
            <a:r>
              <a:rPr lang="en-US" sz="1575" dirty="0" err="1"/>
              <a:t>ketaatan</a:t>
            </a:r>
            <a:r>
              <a:rPr lang="en-US" sz="1575" dirty="0"/>
              <a:t> </a:t>
            </a:r>
            <a:r>
              <a:rPr lang="en-US" sz="1575" dirty="0" err="1"/>
              <a:t>dengan</a:t>
            </a:r>
            <a:r>
              <a:rPr lang="en-US" sz="1575" dirty="0"/>
              <a:t> </a:t>
            </a:r>
            <a:r>
              <a:rPr lang="en-US" sz="1575" dirty="0" err="1"/>
              <a:t>peraturan</a:t>
            </a:r>
            <a:r>
              <a:rPr lang="en-US" sz="1575" dirty="0"/>
              <a:t> </a:t>
            </a:r>
            <a:r>
              <a:rPr lang="en-US" sz="1575" dirty="0" err="1"/>
              <a:t>perundangan</a:t>
            </a:r>
            <a:endParaRPr lang="en-US" sz="1575" dirty="0"/>
          </a:p>
          <a:p>
            <a:pPr marL="301744" indent="-301744">
              <a:lnSpc>
                <a:spcPct val="135000"/>
              </a:lnSpc>
              <a:buClr>
                <a:schemeClr val="tx1"/>
              </a:buClr>
              <a:buSzPct val="90000"/>
              <a:buFont typeface="Monotype Sorts" pitchFamily="2" charset="2"/>
              <a:buChar char="("/>
            </a:pPr>
            <a:r>
              <a:rPr lang="en-US" sz="1575" dirty="0" err="1"/>
              <a:t>Mengurangi</a:t>
            </a:r>
            <a:r>
              <a:rPr lang="en-US" sz="1575" dirty="0"/>
              <a:t> </a:t>
            </a:r>
            <a:r>
              <a:rPr lang="en-US" sz="1575" dirty="0" err="1"/>
              <a:t>biaya</a:t>
            </a:r>
            <a:r>
              <a:rPr lang="en-US" sz="1575" dirty="0"/>
              <a:t> SDM </a:t>
            </a:r>
            <a:r>
              <a:rPr lang="en-US" sz="1575" dirty="0" err="1"/>
              <a:t>melalui</a:t>
            </a:r>
            <a:r>
              <a:rPr lang="en-US" sz="1575" dirty="0"/>
              <a:t> </a:t>
            </a:r>
            <a:r>
              <a:rPr lang="en-US" sz="1575" dirty="0" err="1"/>
              <a:t>prosedur</a:t>
            </a:r>
            <a:r>
              <a:rPr lang="en-US" sz="1575" dirty="0"/>
              <a:t> SDM yang </a:t>
            </a:r>
            <a:r>
              <a:rPr lang="en-US" sz="1575" dirty="0" err="1"/>
              <a:t>lebih</a:t>
            </a:r>
            <a:r>
              <a:rPr lang="en-US" sz="1575" dirty="0"/>
              <a:t> </a:t>
            </a:r>
            <a:r>
              <a:rPr lang="en-US" sz="1575" dirty="0" err="1"/>
              <a:t>efektif</a:t>
            </a:r>
            <a:r>
              <a:rPr lang="en-US" sz="1575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52022156"/>
      </p:ext>
    </p:extLst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name="Cover and End Slide Master">
  <a:themeElements>
    <a:clrScheme name="ALLPPT-COLOR-A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8B2A3"/>
      </a:accent1>
      <a:accent2>
        <a:srgbClr val="A4B4EA"/>
      </a:accent2>
      <a:accent3>
        <a:srgbClr val="98DFBB"/>
      </a:accent3>
      <a:accent4>
        <a:srgbClr val="9AD3E9"/>
      </a:accent4>
      <a:accent5>
        <a:srgbClr val="576868"/>
      </a:accent5>
      <a:accent6>
        <a:srgbClr val="CBCBCB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s Slide Master">
  <a:themeElements>
    <a:clrScheme name="ALLPPT-COLOR-A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8B2A3"/>
      </a:accent1>
      <a:accent2>
        <a:srgbClr val="A4B4EA"/>
      </a:accent2>
      <a:accent3>
        <a:srgbClr val="9AD3E9"/>
      </a:accent3>
      <a:accent4>
        <a:srgbClr val="98DFBB"/>
      </a:accent4>
      <a:accent5>
        <a:srgbClr val="CBCBCB"/>
      </a:accent5>
      <a:accent6>
        <a:srgbClr val="576868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9AD3E9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Section Break Slide Master">
  <a:themeElements>
    <a:clrScheme name="ALLPPT-COLOR-A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8B2A3"/>
      </a:accent1>
      <a:accent2>
        <a:srgbClr val="A4B4EA"/>
      </a:accent2>
      <a:accent3>
        <a:srgbClr val="9AD3E9"/>
      </a:accent3>
      <a:accent4>
        <a:srgbClr val="98DFBB"/>
      </a:accent4>
      <a:accent5>
        <a:srgbClr val="CBCBCB"/>
      </a:accent5>
      <a:accent6>
        <a:srgbClr val="576868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2035</TotalTime>
  <Words>902</Words>
  <Application>Microsoft Office PowerPoint</Application>
  <PresentationFormat>On-screen Show (16:9)</PresentationFormat>
  <Paragraphs>124</Paragraphs>
  <Slides>20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20</vt:i4>
      </vt:variant>
    </vt:vector>
  </HeadingPairs>
  <TitlesOfParts>
    <vt:vector size="33" baseType="lpstr">
      <vt:lpstr>맑은 고딕</vt:lpstr>
      <vt:lpstr>Arial</vt:lpstr>
      <vt:lpstr>Arial Black</vt:lpstr>
      <vt:lpstr>Calibri</vt:lpstr>
      <vt:lpstr>Cambria</vt:lpstr>
      <vt:lpstr>Frutiger 45</vt:lpstr>
      <vt:lpstr>Monotype Sorts</vt:lpstr>
      <vt:lpstr>Symbol</vt:lpstr>
      <vt:lpstr>Trebuchet MS</vt:lpstr>
      <vt:lpstr>Wingdings</vt:lpstr>
      <vt:lpstr>Cover and End Slide Master</vt:lpstr>
      <vt:lpstr>Contents Slide Master</vt:lpstr>
      <vt:lpstr>Section Break Slide Master</vt:lpstr>
      <vt:lpstr>PowerPoint Presentation</vt:lpstr>
      <vt:lpstr>SASARAN SESI </vt:lpstr>
      <vt:lpstr>AUDIT MANAJEMEN SDM  </vt:lpstr>
      <vt:lpstr>PENGERTIAN AUDIT MANAJEMEN SDM </vt:lpstr>
      <vt:lpstr>PENGERTIAN AUDIT SISTEM MANAJEMEN SDM </vt:lpstr>
      <vt:lpstr>TUJUAN AUDIT SISTEM MSDM </vt:lpstr>
      <vt:lpstr>PowerPoint Presentation</vt:lpstr>
      <vt:lpstr>LINGKUP AUDIT  SISTEM MANAJEMEN SDM</vt:lpstr>
      <vt:lpstr>MANFAAT AUDIT SISTEM MANAJEMEN SDM </vt:lpstr>
      <vt:lpstr>PRINSIP AUDIT SISTEM MANAJEMEN SDM </vt:lpstr>
      <vt:lpstr>METODE PELAKSANAAN  AUDIT SISTEM MANAJEMEN SDM</vt:lpstr>
      <vt:lpstr>METODE PELAKSANAAN  AUDIT SISTEM MANAJEMEN SDM  </vt:lpstr>
      <vt:lpstr>KELEBIHAN DAN KEKURANGAN METODA PENGUMPULAN DATA </vt:lpstr>
      <vt:lpstr>PowerPoint Presentation</vt:lpstr>
      <vt:lpstr>PowerPoint Presentation</vt:lpstr>
      <vt:lpstr>TAHAPAN MELAKUKAN  AUDIT SISTEM MSDM </vt:lpstr>
      <vt:lpstr>PowerPoint Presentation</vt:lpstr>
      <vt:lpstr>PowerPoint Presentation</vt:lpstr>
      <vt:lpstr>ANALISIS HASIL AUDIT SISTEM MANAJEMEN SDM 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yus nindar</cp:lastModifiedBy>
  <cp:revision>92</cp:revision>
  <dcterms:created xsi:type="dcterms:W3CDTF">2016-12-05T23:26:54Z</dcterms:created>
  <dcterms:modified xsi:type="dcterms:W3CDTF">2026-01-07T02:15:04Z</dcterms:modified>
</cp:coreProperties>
</file>