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79"/>
  </p:notesMasterIdLst>
  <p:sldIdLst>
    <p:sldId id="322" r:id="rId2"/>
    <p:sldId id="549" r:id="rId3"/>
    <p:sldId id="320" r:id="rId4"/>
    <p:sldId id="323" r:id="rId5"/>
    <p:sldId id="256" r:id="rId6"/>
    <p:sldId id="324" r:id="rId7"/>
    <p:sldId id="298" r:id="rId8"/>
    <p:sldId id="321" r:id="rId9"/>
    <p:sldId id="319" r:id="rId10"/>
    <p:sldId id="286" r:id="rId11"/>
    <p:sldId id="304" r:id="rId12"/>
    <p:sldId id="287" r:id="rId13"/>
    <p:sldId id="265" r:id="rId14"/>
    <p:sldId id="266" r:id="rId15"/>
    <p:sldId id="267" r:id="rId16"/>
    <p:sldId id="274" r:id="rId17"/>
    <p:sldId id="275" r:id="rId18"/>
    <p:sldId id="276" r:id="rId19"/>
    <p:sldId id="289" r:id="rId20"/>
    <p:sldId id="291" r:id="rId21"/>
    <p:sldId id="290" r:id="rId22"/>
    <p:sldId id="277" r:id="rId23"/>
    <p:sldId id="309" r:id="rId24"/>
    <p:sldId id="310" r:id="rId25"/>
    <p:sldId id="311" r:id="rId26"/>
    <p:sldId id="292" r:id="rId27"/>
    <p:sldId id="312" r:id="rId28"/>
    <p:sldId id="313" r:id="rId29"/>
    <p:sldId id="317" r:id="rId30"/>
    <p:sldId id="318" r:id="rId31"/>
    <p:sldId id="316" r:id="rId32"/>
    <p:sldId id="299" r:id="rId33"/>
    <p:sldId id="314" r:id="rId34"/>
    <p:sldId id="315" r:id="rId35"/>
    <p:sldId id="303" r:id="rId36"/>
    <p:sldId id="305" r:id="rId37"/>
    <p:sldId id="306" r:id="rId38"/>
    <p:sldId id="307" r:id="rId39"/>
    <p:sldId id="308" r:id="rId40"/>
    <p:sldId id="279" r:id="rId41"/>
    <p:sldId id="278" r:id="rId42"/>
    <p:sldId id="293" r:id="rId43"/>
    <p:sldId id="294" r:id="rId44"/>
    <p:sldId id="300" r:id="rId45"/>
    <p:sldId id="301" r:id="rId46"/>
    <p:sldId id="302" r:id="rId47"/>
    <p:sldId id="295" r:id="rId48"/>
    <p:sldId id="296" r:id="rId49"/>
    <p:sldId id="297" r:id="rId50"/>
    <p:sldId id="282" r:id="rId51"/>
    <p:sldId id="283" r:id="rId52"/>
    <p:sldId id="288" r:id="rId53"/>
    <p:sldId id="285" r:id="rId54"/>
    <p:sldId id="284" r:id="rId55"/>
    <p:sldId id="281" r:id="rId56"/>
    <p:sldId id="273" r:id="rId57"/>
    <p:sldId id="257" r:id="rId58"/>
    <p:sldId id="259" r:id="rId59"/>
    <p:sldId id="271" r:id="rId60"/>
    <p:sldId id="272" r:id="rId61"/>
    <p:sldId id="260" r:id="rId62"/>
    <p:sldId id="280" r:id="rId63"/>
    <p:sldId id="261" r:id="rId64"/>
    <p:sldId id="262" r:id="rId65"/>
    <p:sldId id="269" r:id="rId66"/>
    <p:sldId id="268" r:id="rId67"/>
    <p:sldId id="537" r:id="rId68"/>
    <p:sldId id="592" r:id="rId69"/>
    <p:sldId id="593" r:id="rId70"/>
    <p:sldId id="594" r:id="rId71"/>
    <p:sldId id="595" r:id="rId72"/>
    <p:sldId id="538" r:id="rId73"/>
    <p:sldId id="539" r:id="rId74"/>
    <p:sldId id="547" r:id="rId75"/>
    <p:sldId id="544" r:id="rId76"/>
    <p:sldId id="545" r:id="rId77"/>
    <p:sldId id="546" r:id="rId78"/>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84409" autoAdjust="0"/>
  </p:normalViewPr>
  <p:slideViewPr>
    <p:cSldViewPr>
      <p:cViewPr varScale="1">
        <p:scale>
          <a:sx n="50" d="100"/>
          <a:sy n="50" d="100"/>
        </p:scale>
        <p:origin x="1776" y="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100" y="0"/>
            <a:ext cx="3070860" cy="451247"/>
          </a:xfrm>
          <a:prstGeom prst="rect">
            <a:avLst/>
          </a:prstGeom>
        </p:spPr>
        <p:txBody>
          <a:bodyPr vert="horz" lIns="91440" tIns="45720" rIns="91440" bIns="45720" rtlCol="0"/>
          <a:lstStyle>
            <a:lvl1pPr algn="r">
              <a:defRPr sz="1200"/>
            </a:lvl1pPr>
          </a:lstStyle>
          <a:p>
            <a:fld id="{6D17FB09-9F45-4F80-8AFF-479F2B5D02CE}" type="datetimeFigureOut">
              <a:rPr lang="en-US" smtClean="0"/>
              <a:pPr/>
              <a:t>4/13/2025</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660" y="4286846"/>
            <a:ext cx="5669280" cy="40612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572125"/>
            <a:ext cx="3070860" cy="451247"/>
          </a:xfrm>
          <a:prstGeom prst="rect">
            <a:avLst/>
          </a:prstGeom>
        </p:spPr>
        <p:txBody>
          <a:bodyPr vert="horz" lIns="91440" tIns="45720" rIns="91440" bIns="45720" rtlCol="0" anchor="b"/>
          <a:lstStyle>
            <a:lvl1pPr algn="r">
              <a:defRPr sz="1200"/>
            </a:lvl1pPr>
          </a:lstStyle>
          <a:p>
            <a:fld id="{D6B47C0C-B25C-41C7-914D-AFC82E396303}" type="slidenum">
              <a:rPr lang="en-US" smtClean="0"/>
              <a:pPr/>
              <a:t>‹#›</a:t>
            </a:fld>
            <a:endParaRPr lang="en-US"/>
          </a:p>
        </p:txBody>
      </p:sp>
    </p:spTree>
    <p:extLst>
      <p:ext uri="{BB962C8B-B14F-4D97-AF65-F5344CB8AC3E}">
        <p14:creationId xmlns:p14="http://schemas.microsoft.com/office/powerpoint/2010/main" val="73788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10</a:t>
            </a:fld>
            <a:endParaRPr lang="en-US"/>
          </a:p>
        </p:txBody>
      </p:sp>
    </p:spTree>
    <p:extLst>
      <p:ext uri="{BB962C8B-B14F-4D97-AF65-F5344CB8AC3E}">
        <p14:creationId xmlns:p14="http://schemas.microsoft.com/office/powerpoint/2010/main" val="3364372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15</a:t>
            </a:fld>
            <a:endParaRPr lang="en-US"/>
          </a:p>
        </p:txBody>
      </p:sp>
    </p:spTree>
    <p:extLst>
      <p:ext uri="{BB962C8B-B14F-4D97-AF65-F5344CB8AC3E}">
        <p14:creationId xmlns:p14="http://schemas.microsoft.com/office/powerpoint/2010/main" val="4003640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22</a:t>
            </a:fld>
            <a:endParaRPr lang="en-US"/>
          </a:p>
        </p:txBody>
      </p:sp>
    </p:spTree>
    <p:extLst>
      <p:ext uri="{BB962C8B-B14F-4D97-AF65-F5344CB8AC3E}">
        <p14:creationId xmlns:p14="http://schemas.microsoft.com/office/powerpoint/2010/main" val="22877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26</a:t>
            </a:fld>
            <a:endParaRPr lang="en-US"/>
          </a:p>
        </p:txBody>
      </p:sp>
    </p:spTree>
    <p:extLst>
      <p:ext uri="{BB962C8B-B14F-4D97-AF65-F5344CB8AC3E}">
        <p14:creationId xmlns:p14="http://schemas.microsoft.com/office/powerpoint/2010/main" val="1225218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28</a:t>
            </a:fld>
            <a:endParaRPr lang="en-US"/>
          </a:p>
        </p:txBody>
      </p:sp>
    </p:spTree>
    <p:extLst>
      <p:ext uri="{BB962C8B-B14F-4D97-AF65-F5344CB8AC3E}">
        <p14:creationId xmlns:p14="http://schemas.microsoft.com/office/powerpoint/2010/main" val="2644244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B47C0C-B25C-41C7-914D-AFC82E396303}" type="slidenum">
              <a:rPr lang="en-US" smtClean="0"/>
              <a:pPr/>
              <a:t>52</a:t>
            </a:fld>
            <a:endParaRPr lang="en-US"/>
          </a:p>
        </p:txBody>
      </p:sp>
    </p:spTree>
    <p:extLst>
      <p:ext uri="{BB962C8B-B14F-4D97-AF65-F5344CB8AC3E}">
        <p14:creationId xmlns:p14="http://schemas.microsoft.com/office/powerpoint/2010/main" val="1031734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err="1"/>
              <a:t>Kkkkkkk</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6B47C0C-B25C-41C7-914D-AFC82E396303}" type="slidenum">
              <a:rPr lang="en-US" smtClean="0"/>
              <a:pPr/>
              <a:t>58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B21413C0-E090-417C-9A75-23B4538E4AA2}" type="datetimeFigureOut">
              <a:rPr lang="en-US" smtClean="0"/>
              <a:pPr/>
              <a:t>4/13/2025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1413C0-E090-417C-9A75-23B4538E4AA2}" type="datetimeFigureOut">
              <a:rPr lang="en-US" smtClean="0"/>
              <a:pPr/>
              <a:t>4/13/2025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1413C0-E090-417C-9A75-23B4538E4AA2}" type="datetimeFigureOut">
              <a:rPr lang="en-US" smtClean="0"/>
              <a:pPr/>
              <a:t>4/13/2025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1413C0-E090-417C-9A75-23B4538E4AA2}" type="datetimeFigureOut">
              <a:rPr lang="en-US" smtClean="0"/>
              <a:pPr/>
              <a:t>4/13/2025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B21413C0-E090-417C-9A75-23B4538E4AA2}" type="datetimeFigureOut">
              <a:rPr lang="en-US" smtClean="0"/>
              <a:pPr/>
              <a:t>4/13/2025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1413C0-E090-417C-9A75-23B4538E4AA2}" type="datetimeFigureOut">
              <a:rPr lang="en-US" smtClean="0"/>
              <a:pPr/>
              <a:t>4/13/2025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4E1D5-76D1-4A6E-8718-4DD0F1263D0C}"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1413C0-E090-417C-9A75-23B4538E4AA2}" type="datetimeFigureOut">
              <a:rPr lang="en-US" smtClean="0"/>
              <a:pPr/>
              <a:t>4/13/2025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1413C0-E090-417C-9A75-23B4538E4AA2}" type="datetimeFigureOut">
              <a:rPr lang="en-US" smtClean="0"/>
              <a:pPr/>
              <a:t>4/13/2025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1413C0-E090-417C-9A75-23B4538E4AA2}" type="datetimeFigureOut">
              <a:rPr lang="en-US" smtClean="0"/>
              <a:pPr/>
              <a:t>4/13/2025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B21413C0-E090-417C-9A75-23B4538E4AA2}" type="datetimeFigureOut">
              <a:rPr lang="en-US" smtClean="0"/>
              <a:pPr/>
              <a:t>4/13/2025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984E1D5-76D1-4A6E-8718-4DD0F1263D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1413C0-E090-417C-9A75-23B4538E4AA2}" type="datetimeFigureOut">
              <a:rPr lang="en-US" smtClean="0"/>
              <a:pPr/>
              <a:t>4/13/2025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4E1D5-76D1-4A6E-8718-4DD0F1263D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21413C0-E090-417C-9A75-23B4538E4AA2}" type="datetimeFigureOut">
              <a:rPr lang="en-US" smtClean="0"/>
              <a:pPr/>
              <a:t>4/13/2025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984E1D5-76D1-4A6E-8718-4DD0F1263D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err="1"/>
              <a:t>Hukum</a:t>
            </a:r>
            <a:r>
              <a:rPr lang="en-US" sz="4000" dirty="0"/>
              <a:t> </a:t>
            </a:r>
            <a:r>
              <a:rPr lang="en-US" sz="4000" dirty="0" err="1"/>
              <a:t>kewarisan</a:t>
            </a:r>
            <a:r>
              <a:rPr lang="en-US" sz="4000" dirty="0"/>
              <a:t> </a:t>
            </a:r>
            <a:r>
              <a:rPr lang="en-US" sz="4000" dirty="0" err="1"/>
              <a:t>islam</a:t>
            </a:r>
            <a:endParaRPr lang="en-US" sz="4000" dirty="0"/>
          </a:p>
        </p:txBody>
      </p:sp>
      <p:sp>
        <p:nvSpPr>
          <p:cNvPr id="3" name="Content Placeholder 2"/>
          <p:cNvSpPr>
            <a:spLocks noGrp="1"/>
          </p:cNvSpPr>
          <p:nvPr>
            <p:ph idx="1"/>
          </p:nvPr>
        </p:nvSpPr>
        <p:spPr>
          <a:xfrm>
            <a:off x="914400" y="1066800"/>
            <a:ext cx="7520940" cy="3579849"/>
          </a:xfrm>
        </p:spPr>
        <p:txBody>
          <a:bodyPr/>
          <a:lstStyle/>
          <a:p>
            <a:endParaRPr lang="en-US" dirty="0"/>
          </a:p>
          <a:p>
            <a:endParaRPr lang="en-US" dirty="0"/>
          </a:p>
          <a:p>
            <a:r>
              <a:rPr lang="en-US" dirty="0"/>
              <a:t>OLEH </a:t>
            </a:r>
            <a:r>
              <a:rPr lang="en-US" dirty="0" err="1"/>
              <a:t>Dr</a:t>
            </a:r>
            <a:r>
              <a:rPr lang="en-US" dirty="0"/>
              <a:t> (c) WARSITO, SH., </a:t>
            </a:r>
            <a:r>
              <a:rPr lang="en-US" dirty="0" err="1"/>
              <a:t>M.Kn</a:t>
            </a:r>
            <a:r>
              <a:rPr lang="en-US" dirty="0"/>
              <a:t>.</a:t>
            </a:r>
          </a:p>
          <a:p>
            <a:r>
              <a:rPr lang="en-US" dirty="0" err="1"/>
              <a:t>Dosen</a:t>
            </a:r>
            <a:r>
              <a:rPr lang="en-US" dirty="0"/>
              <a:t>  </a:t>
            </a:r>
            <a:r>
              <a:rPr lang="en-US" dirty="0" err="1"/>
              <a:t>Fakultas</a:t>
            </a:r>
            <a:r>
              <a:rPr lang="en-US" dirty="0"/>
              <a:t> </a:t>
            </a:r>
            <a:r>
              <a:rPr lang="en-US" dirty="0" err="1"/>
              <a:t>Hukum</a:t>
            </a:r>
            <a:r>
              <a:rPr lang="en-US" dirty="0"/>
              <a:t> </a:t>
            </a:r>
            <a:r>
              <a:rPr lang="en-US" dirty="0" err="1"/>
              <a:t>Universitas</a:t>
            </a:r>
            <a:r>
              <a:rPr lang="en-US" dirty="0"/>
              <a:t> </a:t>
            </a:r>
            <a:r>
              <a:rPr lang="en-US" dirty="0" err="1"/>
              <a:t>Jayabaya</a:t>
            </a:r>
            <a:r>
              <a:rPr lang="en-US" dirty="0"/>
              <a:t>, Jakarta</a:t>
            </a:r>
          </a:p>
          <a:p>
            <a:r>
              <a:rPr lang="en-US" dirty="0" err="1"/>
              <a:t>Dosen</a:t>
            </a:r>
            <a:r>
              <a:rPr lang="en-US" dirty="0"/>
              <a:t>  </a:t>
            </a:r>
            <a:r>
              <a:rPr lang="en-US" dirty="0" err="1"/>
              <a:t>Fakultas</a:t>
            </a:r>
            <a:r>
              <a:rPr lang="en-US" dirty="0"/>
              <a:t> </a:t>
            </a:r>
            <a:r>
              <a:rPr lang="en-US" dirty="0" err="1"/>
              <a:t>Hukum</a:t>
            </a:r>
            <a:r>
              <a:rPr lang="en-US" dirty="0"/>
              <a:t> </a:t>
            </a:r>
            <a:r>
              <a:rPr lang="en-US" dirty="0" err="1"/>
              <a:t>Universitas</a:t>
            </a:r>
            <a:r>
              <a:rPr lang="en-US" dirty="0"/>
              <a:t>  </a:t>
            </a:r>
            <a:r>
              <a:rPr lang="en-US" dirty="0" err="1"/>
              <a:t>Satyagama</a:t>
            </a:r>
            <a:r>
              <a:rPr lang="en-US" dirty="0"/>
              <a:t>, Jakarta</a:t>
            </a:r>
          </a:p>
          <a:p>
            <a:r>
              <a:rPr lang="en-US" dirty="0" err="1"/>
              <a:t>Dosen</a:t>
            </a:r>
            <a:r>
              <a:rPr lang="en-US" dirty="0"/>
              <a:t>  </a:t>
            </a:r>
            <a:r>
              <a:rPr lang="en-US" dirty="0" err="1"/>
              <a:t>Fakultas</a:t>
            </a:r>
            <a:r>
              <a:rPr lang="en-US" dirty="0"/>
              <a:t> </a:t>
            </a:r>
            <a:r>
              <a:rPr lang="en-US" dirty="0" err="1"/>
              <a:t>Hukum</a:t>
            </a:r>
            <a:r>
              <a:rPr lang="en-US" dirty="0"/>
              <a:t> </a:t>
            </a:r>
            <a:r>
              <a:rPr lang="en-US" dirty="0" err="1"/>
              <a:t>Universitas</a:t>
            </a:r>
            <a:r>
              <a:rPr lang="en-US" dirty="0"/>
              <a:t>  </a:t>
            </a:r>
            <a:r>
              <a:rPr lang="en-US" dirty="0" err="1"/>
              <a:t>Ibnu</a:t>
            </a:r>
            <a:r>
              <a:rPr lang="en-US" dirty="0"/>
              <a:t> </a:t>
            </a:r>
            <a:r>
              <a:rPr lang="en-US" dirty="0" err="1"/>
              <a:t>Chaldun</a:t>
            </a:r>
            <a:r>
              <a:rPr lang="en-US" dirty="0"/>
              <a:t> , Jakarta</a:t>
            </a:r>
          </a:p>
          <a:p>
            <a:endParaRPr lang="en-US" dirty="0"/>
          </a:p>
          <a:p>
            <a:r>
              <a:rPr lang="en-US" dirty="0"/>
              <a:t>NIDN: 0310046702</a:t>
            </a:r>
          </a:p>
          <a:p>
            <a:r>
              <a:rPr lang="en-US" dirty="0"/>
              <a:t>No. </a:t>
            </a:r>
            <a:r>
              <a:rPr lang="en-US" dirty="0" err="1"/>
              <a:t>Sertifikasi</a:t>
            </a:r>
            <a:r>
              <a:rPr lang="en-US" dirty="0"/>
              <a:t> </a:t>
            </a:r>
            <a:r>
              <a:rPr lang="en-US" dirty="0" err="1"/>
              <a:t>Dosen</a:t>
            </a:r>
            <a:r>
              <a:rPr lang="en-US" dirty="0"/>
              <a:t>:: 16103103102628</a:t>
            </a:r>
          </a:p>
          <a:p>
            <a:r>
              <a:rPr lang="en-US" dirty="0" err="1"/>
              <a:t>Jabatan</a:t>
            </a:r>
            <a:r>
              <a:rPr lang="en-US" dirty="0"/>
              <a:t> </a:t>
            </a:r>
            <a:r>
              <a:rPr lang="en-US" dirty="0" err="1"/>
              <a:t>Fungsional</a:t>
            </a:r>
            <a:r>
              <a:rPr lang="en-US" dirty="0"/>
              <a:t>: LEKTOR</a:t>
            </a:r>
          </a:p>
          <a:p>
            <a:endParaRPr lang="en-US" dirty="0"/>
          </a:p>
          <a:p>
            <a:endParaRPr lang="en-US" dirty="0"/>
          </a:p>
        </p:txBody>
      </p:sp>
    </p:spTree>
    <p:extLst>
      <p:ext uri="{BB962C8B-B14F-4D97-AF65-F5344CB8AC3E}">
        <p14:creationId xmlns:p14="http://schemas.microsoft.com/office/powerpoint/2010/main" val="3428554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0660" y="327503"/>
            <a:ext cx="7520940" cy="46034"/>
          </a:xfrm>
        </p:spPr>
        <p:txBody>
          <a:bodyPr/>
          <a:lstStyle/>
          <a:p>
            <a:pPr algn="ctr"/>
            <a:r>
              <a:rPr lang="en-US" dirty="0" err="1"/>
              <a:t>Garis</a:t>
            </a:r>
            <a:r>
              <a:rPr lang="en-US" dirty="0"/>
              <a:t> </a:t>
            </a:r>
            <a:r>
              <a:rPr lang="en-US" dirty="0" err="1"/>
              <a:t>hukum</a:t>
            </a:r>
            <a:r>
              <a:rPr lang="en-US" dirty="0"/>
              <a:t> </a:t>
            </a:r>
            <a:r>
              <a:rPr lang="en-US" dirty="0" err="1"/>
              <a:t>kewarisan</a:t>
            </a:r>
            <a:r>
              <a:rPr lang="en-US" dirty="0"/>
              <a:t> </a:t>
            </a:r>
            <a:r>
              <a:rPr lang="en-US" dirty="0" err="1"/>
              <a:t>islam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8265179"/>
              </p:ext>
            </p:extLst>
          </p:nvPr>
        </p:nvGraphicFramePr>
        <p:xfrm>
          <a:off x="228600" y="685800"/>
          <a:ext cx="8686800" cy="59334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04800">
                  <a:extLst>
                    <a:ext uri="{9D8B030D-6E8A-4147-A177-3AD203B41FA5}">
                      <a16:colId xmlns:a16="http://schemas.microsoft.com/office/drawing/2014/main" val="20002"/>
                    </a:ext>
                  </a:extLst>
                </a:gridCol>
                <a:gridCol w="4953000">
                  <a:extLst>
                    <a:ext uri="{9D8B030D-6E8A-4147-A177-3AD203B41FA5}">
                      <a16:colId xmlns:a16="http://schemas.microsoft.com/office/drawing/2014/main" val="20003"/>
                    </a:ext>
                  </a:extLst>
                </a:gridCol>
              </a:tblGrid>
              <a:tr h="370840">
                <a:tc rowSpan="6">
                  <a:txBody>
                    <a:bodyPr/>
                    <a:lstStyle/>
                    <a:p>
                      <a:pPr algn="ctr"/>
                      <a:endParaRPr lang="en-US" sz="1200" dirty="0"/>
                    </a:p>
                    <a:p>
                      <a:pPr algn="ctr"/>
                      <a:r>
                        <a:rPr lang="en-US" sz="1200" dirty="0"/>
                        <a:t>Q.S</a:t>
                      </a:r>
                    </a:p>
                    <a:p>
                      <a:pPr algn="ctr"/>
                      <a:r>
                        <a:rPr lang="en-US" sz="1200" dirty="0"/>
                        <a:t>4 : 11</a:t>
                      </a:r>
                    </a:p>
                  </a:txBody>
                  <a:tcPr>
                    <a:lnB w="12700" cap="flat" cmpd="sng" algn="ctr">
                      <a:solidFill>
                        <a:schemeClr val="tx1"/>
                      </a:solidFill>
                      <a:prstDash val="solid"/>
                      <a:round/>
                      <a:headEnd type="none" w="med" len="med"/>
                      <a:tailEnd type="none" w="med" len="med"/>
                    </a:lnB>
                  </a:tcPr>
                </a:tc>
                <a:tc rowSpan="3">
                  <a:txBody>
                    <a:bodyPr/>
                    <a:lstStyle/>
                    <a:p>
                      <a:pPr algn="ctr"/>
                      <a:r>
                        <a:rPr lang="en-US" sz="1200" dirty="0" err="1"/>
                        <a:t>Garis</a:t>
                      </a:r>
                      <a:r>
                        <a:rPr lang="en-US" sz="1200" baseline="0" dirty="0"/>
                        <a:t> </a:t>
                      </a:r>
                    </a:p>
                    <a:p>
                      <a:pPr algn="ctr"/>
                      <a:r>
                        <a:rPr lang="en-US" sz="1200" baseline="0" dirty="0" err="1"/>
                        <a:t>Hakum</a:t>
                      </a:r>
                      <a:endParaRPr lang="en-US" sz="1200" baseline="0" dirty="0"/>
                    </a:p>
                    <a:p>
                      <a:pPr algn="ctr"/>
                      <a:r>
                        <a:rPr lang="en-US" sz="1200" baseline="0" dirty="0"/>
                        <a:t>ANAK</a:t>
                      </a:r>
                      <a:endParaRPr lang="en-US" sz="1200" dirty="0"/>
                    </a:p>
                  </a:txBody>
                  <a:tcPr>
                    <a:lnB w="12700" cap="flat" cmpd="sng" algn="ctr">
                      <a:solidFill>
                        <a:schemeClr val="tx1"/>
                      </a:solidFill>
                      <a:prstDash val="solid"/>
                      <a:round/>
                      <a:headEnd type="none" w="med" len="med"/>
                      <a:tailEnd type="none" w="med" len="med"/>
                    </a:lnB>
                  </a:tcPr>
                </a:tc>
                <a:tc>
                  <a:txBody>
                    <a:bodyPr/>
                    <a:lstStyle/>
                    <a:p>
                      <a:pPr marL="0" indent="0" algn="ctr">
                        <a:tabLst/>
                      </a:pPr>
                      <a:r>
                        <a:rPr lang="en-US" sz="1200" dirty="0"/>
                        <a:t>a.</a:t>
                      </a:r>
                    </a:p>
                  </a:txBody>
                  <a:tcPr/>
                </a:tc>
                <a:tc>
                  <a:txBody>
                    <a:bodyPr/>
                    <a:lstStyle/>
                    <a:p>
                      <a:r>
                        <a:rPr lang="en-US" sz="1200" dirty="0" err="1"/>
                        <a:t>Anak</a:t>
                      </a:r>
                      <a:r>
                        <a:rPr lang="en-US" sz="1200" dirty="0"/>
                        <a:t> laki2  </a:t>
                      </a:r>
                      <a:r>
                        <a:rPr lang="en-US" sz="1200" dirty="0" err="1"/>
                        <a:t>dapat</a:t>
                      </a:r>
                      <a:r>
                        <a:rPr lang="en-US" sz="1200" baseline="0" dirty="0"/>
                        <a:t> 2 </a:t>
                      </a:r>
                      <a:r>
                        <a:rPr lang="en-US" sz="1200" dirty="0"/>
                        <a:t>kali </a:t>
                      </a:r>
                      <a:r>
                        <a:rPr lang="en-US" sz="1200" dirty="0" err="1"/>
                        <a:t>bagian</a:t>
                      </a:r>
                      <a:r>
                        <a:rPr lang="en-US" sz="1200" baseline="0" dirty="0"/>
                        <a:t> </a:t>
                      </a:r>
                      <a:r>
                        <a:rPr lang="en-US" sz="1200" dirty="0" err="1"/>
                        <a:t>anak</a:t>
                      </a:r>
                      <a:r>
                        <a:rPr lang="en-US" sz="1200" dirty="0"/>
                        <a:t> </a:t>
                      </a:r>
                      <a:r>
                        <a:rPr lang="en-US" sz="1200" dirty="0" err="1"/>
                        <a:t>Perempuan</a:t>
                      </a:r>
                      <a:r>
                        <a:rPr lang="en-US" sz="1200" dirty="0"/>
                        <a:t>.</a:t>
                      </a:r>
                    </a:p>
                  </a:txBody>
                  <a:tcPr/>
                </a:tc>
                <a:extLst>
                  <a:ext uri="{0D108BD9-81ED-4DB2-BD59-A6C34878D82A}">
                    <a16:rowId xmlns:a16="http://schemas.microsoft.com/office/drawing/2014/main" val="10000"/>
                  </a:ext>
                </a:extLst>
              </a:tr>
              <a:tr h="370840">
                <a:tc vMerge="1">
                  <a:txBody>
                    <a:bodyPr/>
                    <a:lstStyle/>
                    <a:p>
                      <a:endParaRPr lang="en-US"/>
                    </a:p>
                  </a:txBody>
                  <a:tcPr/>
                </a:tc>
                <a:tc vMerge="1">
                  <a:txBody>
                    <a:bodyPr/>
                    <a:lstStyle/>
                    <a:p>
                      <a:endParaRPr lang="en-US" dirty="0"/>
                    </a:p>
                  </a:txBody>
                  <a:tcPr/>
                </a:tc>
                <a:tc>
                  <a:txBody>
                    <a:bodyPr/>
                    <a:lstStyle/>
                    <a:p>
                      <a:pPr algn="ctr"/>
                      <a:r>
                        <a:rPr lang="en-US" sz="1200" dirty="0"/>
                        <a:t>b.</a:t>
                      </a:r>
                    </a:p>
                  </a:txBody>
                  <a:tcPr/>
                </a:tc>
                <a:tc>
                  <a:txBody>
                    <a:bodyPr/>
                    <a:lstStyle/>
                    <a:p>
                      <a:r>
                        <a:rPr lang="en-US" sz="1200" dirty="0"/>
                        <a:t>2 </a:t>
                      </a:r>
                      <a:r>
                        <a:rPr lang="en-US" sz="1200" dirty="0" err="1"/>
                        <a:t>anak</a:t>
                      </a:r>
                      <a:r>
                        <a:rPr lang="en-US" sz="1200" baseline="0" dirty="0"/>
                        <a:t> </a:t>
                      </a:r>
                      <a:r>
                        <a:rPr lang="en-US" sz="1200" baseline="0" dirty="0" err="1"/>
                        <a:t>perempuan</a:t>
                      </a:r>
                      <a:r>
                        <a:rPr lang="en-US" sz="1200" baseline="0" dirty="0"/>
                        <a:t>/</a:t>
                      </a:r>
                      <a:r>
                        <a:rPr lang="en-US" sz="1200" baseline="0" dirty="0" err="1"/>
                        <a:t>lebih</a:t>
                      </a:r>
                      <a:r>
                        <a:rPr lang="en-US" sz="1200" baseline="0" dirty="0"/>
                        <a:t>  2/3 (</a:t>
                      </a:r>
                      <a:r>
                        <a:rPr lang="en-US" sz="1200" baseline="0" dirty="0" err="1"/>
                        <a:t>bersama-sama</a:t>
                      </a:r>
                      <a:r>
                        <a:rPr lang="en-US" sz="1200" baseline="0" dirty="0"/>
                        <a:t>).</a:t>
                      </a:r>
                      <a:endParaRPr lang="en-US" sz="1200" dirty="0"/>
                    </a:p>
                  </a:txBody>
                  <a:tcPr/>
                </a:tc>
                <a:extLst>
                  <a:ext uri="{0D108BD9-81ED-4DB2-BD59-A6C34878D82A}">
                    <a16:rowId xmlns:a16="http://schemas.microsoft.com/office/drawing/2014/main" val="10001"/>
                  </a:ext>
                </a:extLst>
              </a:tr>
              <a:tr h="370840">
                <a:tc vMerge="1">
                  <a:txBody>
                    <a:bodyPr/>
                    <a:lstStyle/>
                    <a:p>
                      <a:endParaRPr lang="en-US"/>
                    </a:p>
                  </a:txBody>
                  <a:tcPr/>
                </a:tc>
                <a:tc vMerge="1">
                  <a:txBody>
                    <a:bodyPr/>
                    <a:lstStyle/>
                    <a:p>
                      <a:endParaRPr lang="en-US" dirty="0"/>
                    </a:p>
                  </a:txBody>
                  <a:tcPr/>
                </a:tc>
                <a:tc>
                  <a:txBody>
                    <a:bodyPr/>
                    <a:lstStyle/>
                    <a:p>
                      <a:r>
                        <a:rPr lang="en-US" sz="1200" dirty="0"/>
                        <a:t>c. </a:t>
                      </a:r>
                    </a:p>
                  </a:txBody>
                  <a:tcPr>
                    <a:lnB w="12700" cap="flat" cmpd="sng" algn="ctr">
                      <a:solidFill>
                        <a:schemeClr val="tx1"/>
                      </a:solidFill>
                      <a:prstDash val="solid"/>
                      <a:round/>
                      <a:headEnd type="none" w="med" len="med"/>
                      <a:tailEnd type="none" w="med" len="med"/>
                    </a:lnB>
                  </a:tcPr>
                </a:tc>
                <a:tc>
                  <a:txBody>
                    <a:bodyPr/>
                    <a:lstStyle/>
                    <a:p>
                      <a:r>
                        <a:rPr lang="en-US" sz="1200" dirty="0"/>
                        <a:t>1 </a:t>
                      </a:r>
                      <a:r>
                        <a:rPr lang="en-US" sz="1200" dirty="0" err="1"/>
                        <a:t>Anak</a:t>
                      </a:r>
                      <a:r>
                        <a:rPr lang="en-US" sz="1200" dirty="0"/>
                        <a:t> </a:t>
                      </a:r>
                      <a:r>
                        <a:rPr lang="en-US" sz="1200" dirty="0" err="1"/>
                        <a:t>Perempuan</a:t>
                      </a:r>
                      <a:r>
                        <a:rPr lang="en-US" sz="1200" dirty="0"/>
                        <a:t> </a:t>
                      </a:r>
                      <a:r>
                        <a:rPr lang="en-US" sz="1200" dirty="0" err="1"/>
                        <a:t>Dapat</a:t>
                      </a:r>
                      <a:r>
                        <a:rPr lang="en-US" sz="1200" dirty="0"/>
                        <a:t> ½.</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vMerge="1">
                  <a:txBody>
                    <a:bodyPr/>
                    <a:lstStyle/>
                    <a:p>
                      <a:endParaRPr lang="en-US" dirty="0"/>
                    </a:p>
                  </a:txBody>
                  <a:tcPr/>
                </a:tc>
                <a:tc rowSpan="3">
                  <a:txBody>
                    <a:bodyPr/>
                    <a:lstStyle/>
                    <a:p>
                      <a:pPr algn="ctr"/>
                      <a:r>
                        <a:rPr lang="en-US" sz="1200" dirty="0" err="1"/>
                        <a:t>Garis</a:t>
                      </a:r>
                      <a:endParaRPr lang="en-US" sz="1200" dirty="0"/>
                    </a:p>
                    <a:p>
                      <a:pPr algn="ctr"/>
                      <a:r>
                        <a:rPr lang="en-US" sz="1200" dirty="0" err="1"/>
                        <a:t>Hukum</a:t>
                      </a:r>
                      <a:endParaRPr lang="en-US" sz="1200" dirty="0"/>
                    </a:p>
                    <a:p>
                      <a:pPr algn="ctr"/>
                      <a:r>
                        <a:rPr lang="en-US" sz="1200" dirty="0"/>
                        <a:t>Orang</a:t>
                      </a:r>
                      <a:r>
                        <a:rPr lang="en-US" sz="1200" baseline="0" dirty="0"/>
                        <a:t> </a:t>
                      </a:r>
                      <a:r>
                        <a:rPr lang="en-US" sz="1200" baseline="0" dirty="0" err="1"/>
                        <a:t>Tua</a:t>
                      </a:r>
                      <a:endParaRPr lang="en-US" sz="12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t>d.</a:t>
                      </a:r>
                    </a:p>
                  </a:txBody>
                  <a:tcPr>
                    <a:lnT w="12700" cap="flat" cmpd="sng" algn="ctr">
                      <a:solidFill>
                        <a:schemeClr val="tx1"/>
                      </a:solidFill>
                      <a:prstDash val="solid"/>
                      <a:round/>
                      <a:headEnd type="none" w="med" len="med"/>
                      <a:tailEnd type="none" w="med" len="med"/>
                    </a:lnT>
                  </a:tcPr>
                </a:tc>
                <a:tc>
                  <a:txBody>
                    <a:bodyPr/>
                    <a:lstStyle/>
                    <a:p>
                      <a:r>
                        <a:rPr lang="en-US" sz="1200" dirty="0" err="1"/>
                        <a:t>Jika</a:t>
                      </a:r>
                      <a:r>
                        <a:rPr lang="en-US" sz="1200" dirty="0"/>
                        <a:t> </a:t>
                      </a:r>
                      <a:r>
                        <a:rPr lang="en-US" sz="1200" dirty="0" err="1"/>
                        <a:t>ada</a:t>
                      </a:r>
                      <a:r>
                        <a:rPr lang="en-US" sz="1200" dirty="0"/>
                        <a:t> </a:t>
                      </a:r>
                      <a:r>
                        <a:rPr lang="en-US" sz="1200" dirty="0" err="1"/>
                        <a:t>anak</a:t>
                      </a:r>
                      <a:r>
                        <a:rPr lang="en-US" sz="1200" dirty="0"/>
                        <a:t>, </a:t>
                      </a:r>
                      <a:r>
                        <a:rPr lang="en-US" sz="1200" dirty="0" err="1"/>
                        <a:t>Bpk@ibu</a:t>
                      </a:r>
                      <a:r>
                        <a:rPr lang="en-US" sz="1200" baseline="0" dirty="0"/>
                        <a:t> Masing2 1/6</a:t>
                      </a:r>
                      <a:endParaRPr lang="en-US" sz="12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vMerge="1">
                  <a:txBody>
                    <a:bodyPr/>
                    <a:lstStyle/>
                    <a:p>
                      <a:endParaRPr lang="en-US"/>
                    </a:p>
                  </a:txBody>
                  <a:tcPr/>
                </a:tc>
                <a:tc vMerge="1">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r>
                        <a:rPr lang="en-US" sz="1200" dirty="0"/>
                        <a:t>e.</a:t>
                      </a:r>
                    </a:p>
                  </a:txBody>
                  <a:tcPr>
                    <a:lnB w="12700" cap="flat" cmpd="sng" algn="ctr">
                      <a:solidFill>
                        <a:schemeClr val="tx1"/>
                      </a:solidFill>
                      <a:prstDash val="solid"/>
                      <a:round/>
                      <a:headEnd type="none" w="med" len="med"/>
                      <a:tailEnd type="none" w="med" len="med"/>
                    </a:lnB>
                  </a:tcPr>
                </a:tc>
                <a:tc>
                  <a:txBody>
                    <a:bodyPr/>
                    <a:lstStyle/>
                    <a:p>
                      <a:r>
                        <a:rPr lang="en-US" sz="1200" dirty="0" err="1"/>
                        <a:t>Tidak</a:t>
                      </a:r>
                      <a:r>
                        <a:rPr lang="en-US" sz="1200" baseline="0" dirty="0"/>
                        <a:t> </a:t>
                      </a:r>
                      <a:r>
                        <a:rPr lang="en-US" sz="1200" baseline="0" dirty="0" err="1"/>
                        <a:t>ada</a:t>
                      </a:r>
                      <a:r>
                        <a:rPr lang="en-US" sz="1200" baseline="0" dirty="0"/>
                        <a:t> </a:t>
                      </a:r>
                      <a:r>
                        <a:rPr lang="en-US" sz="1200" baseline="0" dirty="0" err="1"/>
                        <a:t>anak</a:t>
                      </a:r>
                      <a:r>
                        <a:rPr lang="en-US" sz="1200" baseline="0" dirty="0"/>
                        <a:t>, </a:t>
                      </a:r>
                      <a:r>
                        <a:rPr lang="en-US" sz="1200" baseline="0" dirty="0" err="1"/>
                        <a:t>ibu</a:t>
                      </a:r>
                      <a:r>
                        <a:rPr lang="en-US" sz="1200" baseline="0" dirty="0"/>
                        <a:t> 1/3, </a:t>
                      </a:r>
                      <a:r>
                        <a:rPr lang="en-US" sz="1200" baseline="0" dirty="0" err="1"/>
                        <a:t>Bpk</a:t>
                      </a:r>
                      <a:r>
                        <a:rPr lang="en-US" sz="1200" baseline="0" dirty="0"/>
                        <a:t> </a:t>
                      </a:r>
                      <a:r>
                        <a:rPr lang="en-US" sz="1200" baseline="0" dirty="0" err="1"/>
                        <a:t>sisa</a:t>
                      </a:r>
                      <a:r>
                        <a:rPr lang="en-US" sz="1200" baseline="0" dirty="0"/>
                        <a:t> 2/3.</a:t>
                      </a:r>
                      <a:endParaRPr lang="en-US" sz="12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vMerge="1">
                  <a:txBody>
                    <a:bodyPr/>
                    <a:lstStyle/>
                    <a:p>
                      <a:endParaRPr lang="en-US"/>
                    </a:p>
                  </a:txBody>
                  <a:tcPr/>
                </a:tc>
                <a:tc vMerge="1">
                  <a:txBody>
                    <a:bodyPr/>
                    <a:lstStyle/>
                    <a:p>
                      <a:endParaRPr lang="en-US"/>
                    </a:p>
                  </a:txBody>
                  <a:tcPr/>
                </a:tc>
                <a:tc>
                  <a:txBody>
                    <a:bodyPr/>
                    <a:lstStyle/>
                    <a:p>
                      <a:r>
                        <a:rPr lang="en-US" sz="1200" dirty="0"/>
                        <a:t>f.</a:t>
                      </a:r>
                    </a:p>
                  </a:txBody>
                  <a:tcPr>
                    <a:lnT w="12700" cap="flat" cmpd="sng" algn="ctr">
                      <a:solidFill>
                        <a:schemeClr val="tx1"/>
                      </a:solidFill>
                      <a:prstDash val="solid"/>
                      <a:round/>
                      <a:headEnd type="none" w="med" len="med"/>
                      <a:tailEnd type="none" w="med" len="med"/>
                    </a:lnT>
                  </a:tcPr>
                </a:tc>
                <a:tc>
                  <a:txBody>
                    <a:bodyPr/>
                    <a:lstStyle/>
                    <a:p>
                      <a:r>
                        <a:rPr lang="en-US" sz="1200" dirty="0" err="1"/>
                        <a:t>Tidak</a:t>
                      </a:r>
                      <a:r>
                        <a:rPr lang="en-US" sz="1200" dirty="0"/>
                        <a:t> </a:t>
                      </a:r>
                      <a:r>
                        <a:rPr lang="en-US" sz="1200" dirty="0" err="1"/>
                        <a:t>ada</a:t>
                      </a:r>
                      <a:r>
                        <a:rPr lang="en-US" sz="1200" dirty="0"/>
                        <a:t> </a:t>
                      </a:r>
                      <a:r>
                        <a:rPr lang="en-US" sz="1200" dirty="0" err="1"/>
                        <a:t>anak</a:t>
                      </a:r>
                      <a:r>
                        <a:rPr lang="en-US" sz="1200" dirty="0"/>
                        <a:t>, </a:t>
                      </a:r>
                      <a:r>
                        <a:rPr lang="en-US" sz="1200" dirty="0" err="1"/>
                        <a:t>tapi</a:t>
                      </a:r>
                      <a:r>
                        <a:rPr lang="en-US" sz="1200" dirty="0"/>
                        <a:t> </a:t>
                      </a:r>
                      <a:r>
                        <a:rPr lang="en-US" sz="1200" dirty="0" err="1"/>
                        <a:t>ada</a:t>
                      </a:r>
                      <a:r>
                        <a:rPr lang="en-US" sz="1200" dirty="0"/>
                        <a:t> </a:t>
                      </a:r>
                      <a:r>
                        <a:rPr lang="en-US" sz="1200" dirty="0" err="1"/>
                        <a:t>beberapa</a:t>
                      </a:r>
                      <a:r>
                        <a:rPr lang="en-US" sz="1200" dirty="0"/>
                        <a:t> </a:t>
                      </a:r>
                      <a:r>
                        <a:rPr lang="en-US" sz="1200" dirty="0" err="1"/>
                        <a:t>sdr</a:t>
                      </a:r>
                      <a:r>
                        <a:rPr lang="en-US" sz="1200" dirty="0"/>
                        <a:t>, </a:t>
                      </a:r>
                      <a:r>
                        <a:rPr lang="en-US" sz="1200" dirty="0" err="1"/>
                        <a:t>ibu</a:t>
                      </a:r>
                      <a:r>
                        <a:rPr lang="en-US" sz="1200" dirty="0"/>
                        <a:t> 1/6.</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rowSpan="6">
                  <a:txBody>
                    <a:bodyPr/>
                    <a:lstStyle/>
                    <a:p>
                      <a:pPr algn="ctr"/>
                      <a:endParaRPr lang="en-US" sz="1200" dirty="0"/>
                    </a:p>
                    <a:p>
                      <a:pPr algn="ctr"/>
                      <a:r>
                        <a:rPr lang="en-US" sz="1200" dirty="0"/>
                        <a:t>Q.S</a:t>
                      </a:r>
                    </a:p>
                    <a:p>
                      <a:pPr algn="ctr"/>
                      <a:r>
                        <a:rPr lang="en-US" sz="1200" dirty="0"/>
                        <a:t>4 : 12</a:t>
                      </a:r>
                    </a:p>
                  </a:txBody>
                  <a:tcPr>
                    <a:lnT w="12700" cap="flat" cmpd="sng" algn="ctr">
                      <a:solidFill>
                        <a:schemeClr val="tx1"/>
                      </a:solidFill>
                      <a:prstDash val="solid"/>
                      <a:round/>
                      <a:headEnd type="none" w="med" len="med"/>
                      <a:tailEnd type="none" w="med" len="med"/>
                    </a:lnT>
                  </a:tcPr>
                </a:tc>
                <a:tc rowSpan="2">
                  <a:txBody>
                    <a:bodyPr/>
                    <a:lstStyle/>
                    <a:p>
                      <a:pPr algn="ctr"/>
                      <a:r>
                        <a:rPr lang="en-US" sz="1200" dirty="0" err="1"/>
                        <a:t>Garis</a:t>
                      </a:r>
                      <a:r>
                        <a:rPr lang="en-US" sz="1200" dirty="0"/>
                        <a:t> </a:t>
                      </a:r>
                      <a:r>
                        <a:rPr lang="en-US" sz="1200" dirty="0" err="1"/>
                        <a:t>Hukum</a:t>
                      </a:r>
                      <a:endParaRPr lang="en-US" sz="1200" dirty="0"/>
                    </a:p>
                    <a:p>
                      <a:pPr algn="ctr"/>
                      <a:r>
                        <a:rPr lang="en-US" sz="1200" dirty="0" err="1"/>
                        <a:t>Suami</a:t>
                      </a:r>
                      <a:endParaRPr lang="en-US" sz="12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t>a</a:t>
                      </a:r>
                    </a:p>
                  </a:txBody>
                  <a:tcPr/>
                </a:tc>
                <a:tc>
                  <a:txBody>
                    <a:bodyPr/>
                    <a:lstStyle/>
                    <a:p>
                      <a:r>
                        <a:rPr lang="en-US" sz="1200" dirty="0" err="1"/>
                        <a:t>Suami</a:t>
                      </a:r>
                      <a:r>
                        <a:rPr lang="en-US" sz="1200" dirty="0"/>
                        <a:t> </a:t>
                      </a:r>
                      <a:r>
                        <a:rPr lang="en-US" sz="1200" dirty="0" err="1"/>
                        <a:t>dapat</a:t>
                      </a:r>
                      <a:r>
                        <a:rPr lang="en-US" sz="1200" dirty="0"/>
                        <a:t> ½ </a:t>
                      </a:r>
                      <a:r>
                        <a:rPr lang="en-US" sz="1200" dirty="0" err="1"/>
                        <a:t>jika</a:t>
                      </a:r>
                      <a:r>
                        <a:rPr lang="en-US" sz="1200" dirty="0"/>
                        <a:t> </a:t>
                      </a:r>
                      <a:r>
                        <a:rPr lang="en-US" sz="1200" dirty="0" err="1"/>
                        <a:t>tidak</a:t>
                      </a:r>
                      <a:r>
                        <a:rPr lang="en-US" sz="1200" dirty="0"/>
                        <a:t> </a:t>
                      </a:r>
                      <a:r>
                        <a:rPr lang="en-US" sz="1200" dirty="0" err="1"/>
                        <a:t>ada</a:t>
                      </a:r>
                      <a:r>
                        <a:rPr lang="en-US" sz="1200" dirty="0"/>
                        <a:t> </a:t>
                      </a:r>
                      <a:r>
                        <a:rPr lang="en-US" sz="1200" dirty="0" err="1"/>
                        <a:t>anak</a:t>
                      </a:r>
                      <a:r>
                        <a:rPr lang="en-US" sz="1200" dirty="0"/>
                        <a: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6"/>
                  </a:ext>
                </a:extLst>
              </a:tr>
              <a:tr h="370840">
                <a:tc vMerge="1">
                  <a:txBody>
                    <a:bodyPr/>
                    <a:lstStyle/>
                    <a:p>
                      <a:pPr algn="ct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a:t>b.</a:t>
                      </a:r>
                    </a:p>
                  </a:txBody>
                  <a:tcPr/>
                </a:tc>
                <a:tc>
                  <a:txBody>
                    <a:bodyPr/>
                    <a:lstStyle/>
                    <a:p>
                      <a:r>
                        <a:rPr lang="en-US" sz="1200" dirty="0" err="1"/>
                        <a:t>Suami</a:t>
                      </a:r>
                      <a:r>
                        <a:rPr lang="en-US" sz="1200" dirty="0"/>
                        <a:t> </a:t>
                      </a:r>
                      <a:r>
                        <a:rPr lang="en-US" sz="1200" dirty="0" err="1"/>
                        <a:t>dapat</a:t>
                      </a:r>
                      <a:r>
                        <a:rPr lang="en-US" sz="1200" dirty="0"/>
                        <a:t> ¼ </a:t>
                      </a:r>
                      <a:r>
                        <a:rPr lang="en-US" sz="1200" dirty="0" err="1"/>
                        <a:t>jika</a:t>
                      </a:r>
                      <a:r>
                        <a:rPr lang="en-US" sz="1200" baseline="0" dirty="0"/>
                        <a:t> </a:t>
                      </a:r>
                      <a:r>
                        <a:rPr lang="en-US" sz="1200" dirty="0" err="1"/>
                        <a:t>ada</a:t>
                      </a:r>
                      <a:r>
                        <a:rPr lang="en-US" sz="1200" dirty="0"/>
                        <a:t> </a:t>
                      </a:r>
                      <a:r>
                        <a:rPr lang="en-US" sz="1200" dirty="0" err="1"/>
                        <a:t>anak</a:t>
                      </a:r>
                      <a:r>
                        <a:rPr lang="en-US" sz="1200" dirty="0"/>
                        <a:t>.</a:t>
                      </a:r>
                    </a:p>
                  </a:txBody>
                  <a:tcPr/>
                </a:tc>
                <a:extLst>
                  <a:ext uri="{0D108BD9-81ED-4DB2-BD59-A6C34878D82A}">
                    <a16:rowId xmlns:a16="http://schemas.microsoft.com/office/drawing/2014/main" val="10007"/>
                  </a:ext>
                </a:extLst>
              </a:tr>
              <a:tr h="370840">
                <a:tc vMerge="1">
                  <a:txBody>
                    <a:bodyPr/>
                    <a:lstStyle/>
                    <a:p>
                      <a:endParaRPr lang="en-US"/>
                    </a:p>
                  </a:txBody>
                  <a:tcPr>
                    <a:lnT w="12700" cap="flat" cmpd="sng" algn="ctr">
                      <a:solidFill>
                        <a:schemeClr val="tx1"/>
                      </a:solidFill>
                      <a:prstDash val="solid"/>
                      <a:round/>
                      <a:headEnd type="none" w="med" len="med"/>
                      <a:tailEnd type="none" w="med" len="med"/>
                    </a:lnT>
                  </a:tcPr>
                </a:tc>
                <a:tc rowSpan="2">
                  <a:txBody>
                    <a:bodyPr/>
                    <a:lstStyle/>
                    <a:p>
                      <a:pPr algn="ctr"/>
                      <a:r>
                        <a:rPr lang="en-US" sz="1200" dirty="0" err="1"/>
                        <a:t>Garis</a:t>
                      </a:r>
                      <a:r>
                        <a:rPr lang="en-US" sz="1200" baseline="0" dirty="0"/>
                        <a:t> </a:t>
                      </a:r>
                      <a:r>
                        <a:rPr lang="en-US" sz="1200" baseline="0" dirty="0" err="1"/>
                        <a:t>Hukum</a:t>
                      </a:r>
                      <a:endParaRPr lang="en-US" sz="1200" baseline="0" dirty="0"/>
                    </a:p>
                    <a:p>
                      <a:pPr algn="ctr"/>
                      <a:r>
                        <a:rPr lang="en-US" sz="1200" baseline="0" dirty="0" err="1"/>
                        <a:t>Istri</a:t>
                      </a:r>
                      <a:endParaRPr lang="en-US" sz="1200" dirty="0"/>
                    </a:p>
                  </a:txBody>
                  <a:tcPr>
                    <a:lnT w="12700" cap="flat" cmpd="sng" algn="ctr">
                      <a:solidFill>
                        <a:schemeClr val="tx1"/>
                      </a:solidFill>
                      <a:prstDash val="solid"/>
                      <a:round/>
                      <a:headEnd type="none" w="med" len="med"/>
                      <a:tailEnd type="none" w="med" len="med"/>
                    </a:lnT>
                  </a:tcPr>
                </a:tc>
                <a:tc>
                  <a:txBody>
                    <a:bodyPr/>
                    <a:lstStyle/>
                    <a:p>
                      <a:r>
                        <a:rPr lang="en-US" sz="1200" dirty="0"/>
                        <a:t>c.</a:t>
                      </a:r>
                    </a:p>
                  </a:txBody>
                  <a:tcPr/>
                </a:tc>
                <a:tc>
                  <a:txBody>
                    <a:bodyPr/>
                    <a:lstStyle/>
                    <a:p>
                      <a:r>
                        <a:rPr lang="en-US" sz="1200" dirty="0" err="1"/>
                        <a:t>Istri</a:t>
                      </a:r>
                      <a:r>
                        <a:rPr lang="en-US" sz="1200" baseline="0" dirty="0"/>
                        <a:t> </a:t>
                      </a:r>
                      <a:r>
                        <a:rPr lang="en-US" sz="1200" baseline="0" dirty="0" err="1"/>
                        <a:t>dapat</a:t>
                      </a:r>
                      <a:r>
                        <a:rPr lang="en-US" sz="1200" baseline="0" dirty="0"/>
                        <a:t> 1/4, </a:t>
                      </a:r>
                      <a:r>
                        <a:rPr lang="en-US" sz="1200" baseline="0" dirty="0" err="1"/>
                        <a:t>Jika</a:t>
                      </a:r>
                      <a:r>
                        <a:rPr lang="en-US" sz="1200" baseline="0" dirty="0"/>
                        <a:t> </a:t>
                      </a:r>
                      <a:r>
                        <a:rPr lang="en-US" sz="1200" baseline="0" dirty="0" err="1"/>
                        <a:t>tidak</a:t>
                      </a:r>
                      <a:r>
                        <a:rPr lang="en-US" sz="1200" baseline="0" dirty="0"/>
                        <a:t> </a:t>
                      </a:r>
                      <a:r>
                        <a:rPr lang="en-US" sz="1200" baseline="0" dirty="0" err="1"/>
                        <a:t>ada</a:t>
                      </a:r>
                      <a:r>
                        <a:rPr lang="en-US" sz="1200" baseline="0" dirty="0"/>
                        <a:t> </a:t>
                      </a:r>
                      <a:r>
                        <a:rPr lang="en-US" sz="1200" baseline="0" dirty="0" err="1"/>
                        <a:t>anak</a:t>
                      </a:r>
                      <a:r>
                        <a:rPr lang="en-US" sz="1200" baseline="0" dirty="0"/>
                        <a:t>.</a:t>
                      </a:r>
                      <a:endParaRPr lang="en-US" sz="1200" dirty="0"/>
                    </a:p>
                  </a:txBody>
                  <a:tcPr/>
                </a:tc>
                <a:extLst>
                  <a:ext uri="{0D108BD9-81ED-4DB2-BD59-A6C34878D82A}">
                    <a16:rowId xmlns:a16="http://schemas.microsoft.com/office/drawing/2014/main" val="10008"/>
                  </a:ext>
                </a:extLst>
              </a:tr>
              <a:tr h="370840">
                <a:tc vMerge="1">
                  <a:txBody>
                    <a:bodyPr/>
                    <a:lstStyle/>
                    <a:p>
                      <a:endParaRPr lang="en-US"/>
                    </a:p>
                  </a:txBody>
                  <a:tcPr/>
                </a:tc>
                <a:tc vMerge="1">
                  <a:txBody>
                    <a:bodyPr/>
                    <a:lstStyle/>
                    <a:p>
                      <a:endParaRPr lang="en-US"/>
                    </a:p>
                  </a:txBody>
                  <a:tcPr/>
                </a:tc>
                <a:tc>
                  <a:txBody>
                    <a:bodyPr/>
                    <a:lstStyle/>
                    <a:p>
                      <a:r>
                        <a:rPr lang="en-US" sz="1200" dirty="0"/>
                        <a:t>d.</a:t>
                      </a:r>
                    </a:p>
                  </a:txBody>
                  <a:tcPr/>
                </a:tc>
                <a:tc>
                  <a:txBody>
                    <a:bodyPr/>
                    <a:lstStyle/>
                    <a:p>
                      <a:r>
                        <a:rPr lang="en-US" sz="1200" dirty="0" err="1"/>
                        <a:t>Istri</a:t>
                      </a:r>
                      <a:r>
                        <a:rPr lang="en-US" sz="1200" dirty="0"/>
                        <a:t> </a:t>
                      </a:r>
                      <a:r>
                        <a:rPr lang="en-US" sz="1200" dirty="0" err="1"/>
                        <a:t>dapat</a:t>
                      </a:r>
                      <a:r>
                        <a:rPr lang="en-US" sz="1200" dirty="0"/>
                        <a:t> 1/8, </a:t>
                      </a:r>
                      <a:r>
                        <a:rPr lang="en-US" sz="1200" dirty="0" err="1"/>
                        <a:t>jika</a:t>
                      </a:r>
                      <a:r>
                        <a:rPr lang="en-US" sz="1200" dirty="0"/>
                        <a:t> </a:t>
                      </a:r>
                      <a:r>
                        <a:rPr lang="en-US" sz="1200" dirty="0" err="1"/>
                        <a:t>ada</a:t>
                      </a:r>
                      <a:r>
                        <a:rPr lang="en-US" sz="1200" dirty="0"/>
                        <a:t> </a:t>
                      </a:r>
                      <a:r>
                        <a:rPr lang="en-US" sz="1200" dirty="0" err="1"/>
                        <a:t>anak</a:t>
                      </a:r>
                      <a:r>
                        <a:rPr lang="en-US" sz="1200" dirty="0"/>
                        <a:t>.</a:t>
                      </a:r>
                    </a:p>
                  </a:txBody>
                  <a:tcPr/>
                </a:tc>
                <a:extLst>
                  <a:ext uri="{0D108BD9-81ED-4DB2-BD59-A6C34878D82A}">
                    <a16:rowId xmlns:a16="http://schemas.microsoft.com/office/drawing/2014/main" val="10009"/>
                  </a:ext>
                </a:extLst>
              </a:tr>
              <a:tr h="370840">
                <a:tc vMerge="1">
                  <a:txBody>
                    <a:bodyPr/>
                    <a:lstStyle/>
                    <a:p>
                      <a:endParaRPr lang="en-US"/>
                    </a:p>
                  </a:txBody>
                  <a:tcPr/>
                </a:tc>
                <a:tc rowSpan="2">
                  <a:txBody>
                    <a:bodyPr/>
                    <a:lstStyle/>
                    <a:p>
                      <a:pPr algn="ctr"/>
                      <a:r>
                        <a:rPr lang="en-US" sz="1200" dirty="0" err="1"/>
                        <a:t>Garis</a:t>
                      </a:r>
                      <a:r>
                        <a:rPr lang="en-US" sz="1200" dirty="0"/>
                        <a:t> </a:t>
                      </a:r>
                      <a:r>
                        <a:rPr lang="en-US" sz="1200" dirty="0" err="1"/>
                        <a:t>Hukum</a:t>
                      </a:r>
                      <a:endParaRPr lang="en-US" sz="1200" dirty="0"/>
                    </a:p>
                    <a:p>
                      <a:pPr algn="ctr"/>
                      <a:r>
                        <a:rPr lang="en-US" sz="1200" dirty="0" err="1"/>
                        <a:t>Saudara</a:t>
                      </a:r>
                      <a:endParaRPr lang="en-US" sz="1200" dirty="0"/>
                    </a:p>
                  </a:txBody>
                  <a:tcPr/>
                </a:tc>
                <a:tc>
                  <a:txBody>
                    <a:bodyPr/>
                    <a:lstStyle/>
                    <a:p>
                      <a:r>
                        <a:rPr lang="en-US" sz="1200" dirty="0"/>
                        <a:t>f.</a:t>
                      </a:r>
                    </a:p>
                  </a:txBody>
                  <a:tcPr/>
                </a:tc>
                <a:tc>
                  <a:txBody>
                    <a:bodyPr/>
                    <a:lstStyle/>
                    <a:p>
                      <a:r>
                        <a:rPr lang="en-US" sz="1200" dirty="0"/>
                        <a:t>1</a:t>
                      </a:r>
                      <a:r>
                        <a:rPr lang="en-US" sz="1200" baseline="0" dirty="0"/>
                        <a:t> orang </a:t>
                      </a:r>
                      <a:r>
                        <a:rPr lang="en-US" sz="1200" baseline="0" dirty="0" err="1"/>
                        <a:t>sdr</a:t>
                      </a:r>
                      <a:r>
                        <a:rPr lang="en-US" sz="1200" baseline="0" dirty="0"/>
                        <a:t> laki2/</a:t>
                      </a:r>
                      <a:r>
                        <a:rPr lang="en-US" sz="1200" baseline="0" dirty="0" err="1"/>
                        <a:t>Sdr</a:t>
                      </a:r>
                      <a:r>
                        <a:rPr lang="en-US" sz="1200" baseline="0" dirty="0"/>
                        <a:t> </a:t>
                      </a:r>
                      <a:r>
                        <a:rPr lang="en-US" sz="1200" baseline="0" dirty="0" err="1"/>
                        <a:t>perempuan</a:t>
                      </a:r>
                      <a:r>
                        <a:rPr lang="en-US" sz="1200" baseline="0" dirty="0"/>
                        <a:t> </a:t>
                      </a:r>
                      <a:r>
                        <a:rPr lang="en-US" sz="1200" baseline="0" dirty="0" err="1"/>
                        <a:t>seibu</a:t>
                      </a:r>
                      <a:r>
                        <a:rPr lang="en-US" sz="1200" baseline="0" dirty="0"/>
                        <a:t> </a:t>
                      </a:r>
                      <a:r>
                        <a:rPr lang="en-US" sz="1200" baseline="0" dirty="0" err="1"/>
                        <a:t>dpt</a:t>
                      </a:r>
                      <a:r>
                        <a:rPr lang="en-US" sz="1200" baseline="0" dirty="0"/>
                        <a:t>  1/6.</a:t>
                      </a:r>
                      <a:endParaRPr lang="en-US" sz="1200" dirty="0"/>
                    </a:p>
                  </a:txBody>
                  <a:tcPr/>
                </a:tc>
                <a:extLst>
                  <a:ext uri="{0D108BD9-81ED-4DB2-BD59-A6C34878D82A}">
                    <a16:rowId xmlns:a16="http://schemas.microsoft.com/office/drawing/2014/main" val="10010"/>
                  </a:ext>
                </a:extLst>
              </a:tr>
              <a:tr h="370840">
                <a:tc vMerge="1">
                  <a:txBody>
                    <a:bodyPr/>
                    <a:lstStyle/>
                    <a:p>
                      <a:endParaRPr lang="en-US" dirty="0"/>
                    </a:p>
                  </a:txBody>
                  <a:tcPr/>
                </a:tc>
                <a:tc vMerge="1">
                  <a:txBody>
                    <a:bodyPr/>
                    <a:lstStyle/>
                    <a:p>
                      <a:endParaRPr lang="en-US"/>
                    </a:p>
                  </a:txBody>
                  <a:tcPr/>
                </a:tc>
                <a:tc>
                  <a:txBody>
                    <a:bodyPr/>
                    <a:lstStyle/>
                    <a:p>
                      <a:r>
                        <a:rPr lang="en-US" sz="1200" dirty="0"/>
                        <a:t>g.</a:t>
                      </a:r>
                    </a:p>
                  </a:txBody>
                  <a:tcPr/>
                </a:tc>
                <a:tc>
                  <a:txBody>
                    <a:bodyPr/>
                    <a:lstStyle/>
                    <a:p>
                      <a:r>
                        <a:rPr lang="en-US" sz="1200" dirty="0"/>
                        <a:t>2</a:t>
                      </a:r>
                      <a:r>
                        <a:rPr lang="en-US" sz="1200" baseline="0" dirty="0"/>
                        <a:t> orang </a:t>
                      </a:r>
                      <a:r>
                        <a:rPr lang="en-US" sz="1200" baseline="0" dirty="0" err="1"/>
                        <a:t>atau</a:t>
                      </a:r>
                      <a:r>
                        <a:rPr lang="en-US" sz="1200" baseline="0" dirty="0"/>
                        <a:t> </a:t>
                      </a:r>
                      <a:r>
                        <a:rPr lang="en-US" sz="1200" baseline="0" dirty="0" err="1"/>
                        <a:t>lbh</a:t>
                      </a:r>
                      <a:r>
                        <a:rPr lang="en-US" sz="1200" baseline="0" dirty="0"/>
                        <a:t> </a:t>
                      </a:r>
                      <a:r>
                        <a:rPr lang="en-US" sz="1200" baseline="0" dirty="0" err="1"/>
                        <a:t>sdr</a:t>
                      </a:r>
                      <a:r>
                        <a:rPr lang="en-US" sz="1200" baseline="0" dirty="0"/>
                        <a:t> laki2/</a:t>
                      </a:r>
                      <a:r>
                        <a:rPr lang="en-US" sz="1200" baseline="0" dirty="0" err="1"/>
                        <a:t>sdr</a:t>
                      </a:r>
                      <a:r>
                        <a:rPr lang="en-US" sz="1200" baseline="0" dirty="0"/>
                        <a:t> </a:t>
                      </a:r>
                      <a:r>
                        <a:rPr lang="en-US" sz="1200" baseline="0" dirty="0" err="1"/>
                        <a:t>perempuan</a:t>
                      </a:r>
                      <a:r>
                        <a:rPr lang="en-US" sz="1200" baseline="0" dirty="0"/>
                        <a:t> 1/3 </a:t>
                      </a:r>
                      <a:r>
                        <a:rPr lang="en-US" sz="1200" baseline="0" dirty="0" err="1"/>
                        <a:t>bersama-sama</a:t>
                      </a:r>
                      <a:r>
                        <a:rPr lang="en-US" sz="1200" baseline="0" dirty="0"/>
                        <a:t>.</a:t>
                      </a:r>
                      <a:endParaRPr lang="en-US" sz="1200" dirty="0"/>
                    </a:p>
                  </a:txBody>
                  <a:tcPr/>
                </a:tc>
                <a:extLst>
                  <a:ext uri="{0D108BD9-81ED-4DB2-BD59-A6C34878D82A}">
                    <a16:rowId xmlns:a16="http://schemas.microsoft.com/office/drawing/2014/main" val="10011"/>
                  </a:ext>
                </a:extLst>
              </a:tr>
              <a:tr h="370840">
                <a:tc rowSpan="4">
                  <a:txBody>
                    <a:bodyPr/>
                    <a:lstStyle/>
                    <a:p>
                      <a:pPr algn="ctr"/>
                      <a:r>
                        <a:rPr lang="en-US" sz="1200" dirty="0"/>
                        <a:t>KALALAH</a:t>
                      </a:r>
                    </a:p>
                    <a:p>
                      <a:pPr algn="ctr"/>
                      <a:r>
                        <a:rPr lang="en-US" sz="1200" dirty="0"/>
                        <a:t>Q.S</a:t>
                      </a:r>
                    </a:p>
                    <a:p>
                      <a:pPr algn="ctr"/>
                      <a:r>
                        <a:rPr lang="en-US" sz="1200" dirty="0"/>
                        <a:t>4 : 176</a:t>
                      </a:r>
                    </a:p>
                  </a:txBody>
                  <a:tcPr/>
                </a:tc>
                <a:tc rowSpan="4">
                  <a:txBody>
                    <a:bodyPr/>
                    <a:lstStyle/>
                    <a:p>
                      <a:pPr algn="ctr"/>
                      <a:endParaRPr lang="en-US" sz="1200" dirty="0"/>
                    </a:p>
                    <a:p>
                      <a:pPr algn="ctr"/>
                      <a:r>
                        <a:rPr lang="en-US" sz="1200" dirty="0" err="1"/>
                        <a:t>Garis</a:t>
                      </a:r>
                      <a:r>
                        <a:rPr lang="en-US" sz="1200" baseline="0" dirty="0"/>
                        <a:t> </a:t>
                      </a:r>
                    </a:p>
                    <a:p>
                      <a:pPr algn="ctr"/>
                      <a:r>
                        <a:rPr lang="en-US" sz="1200" baseline="0" dirty="0" err="1"/>
                        <a:t>Hukum</a:t>
                      </a:r>
                      <a:endParaRPr lang="en-US" sz="1200" baseline="0" dirty="0"/>
                    </a:p>
                    <a:p>
                      <a:pPr algn="ctr"/>
                      <a:r>
                        <a:rPr lang="en-US" sz="1200" baseline="0" dirty="0" err="1"/>
                        <a:t>Saudara</a:t>
                      </a:r>
                      <a:endParaRPr lang="en-US" sz="1200" baseline="0" dirty="0"/>
                    </a:p>
                  </a:txBody>
                  <a:tcPr/>
                </a:tc>
                <a:tc>
                  <a:txBody>
                    <a:bodyPr/>
                    <a:lstStyle/>
                    <a:p>
                      <a:r>
                        <a:rPr lang="en-US" sz="1200" dirty="0"/>
                        <a:t>a.</a:t>
                      </a:r>
                    </a:p>
                  </a:txBody>
                  <a:tcPr/>
                </a:tc>
                <a:tc>
                  <a:txBody>
                    <a:bodyPr/>
                    <a:lstStyle/>
                    <a:p>
                      <a:r>
                        <a:rPr lang="en-US" sz="1200" dirty="0"/>
                        <a:t>1 orang </a:t>
                      </a:r>
                      <a:r>
                        <a:rPr lang="en-US" sz="1200" dirty="0" err="1"/>
                        <a:t>sdr</a:t>
                      </a:r>
                      <a:r>
                        <a:rPr lang="en-US" sz="1200" dirty="0"/>
                        <a:t> </a:t>
                      </a:r>
                      <a:r>
                        <a:rPr lang="en-US" sz="1200" dirty="0" err="1"/>
                        <a:t>Perempuan</a:t>
                      </a:r>
                      <a:r>
                        <a:rPr lang="en-US" sz="1200" dirty="0"/>
                        <a:t> ½.</a:t>
                      </a:r>
                    </a:p>
                  </a:txBody>
                  <a:tcPr/>
                </a:tc>
                <a:extLst>
                  <a:ext uri="{0D108BD9-81ED-4DB2-BD59-A6C34878D82A}">
                    <a16:rowId xmlns:a16="http://schemas.microsoft.com/office/drawing/2014/main" val="10012"/>
                  </a:ext>
                </a:extLst>
              </a:tr>
              <a:tr h="370840">
                <a:tc vMerge="1">
                  <a:txBody>
                    <a:bodyPr/>
                    <a:lstStyle/>
                    <a:p>
                      <a:endParaRPr lang="en-US"/>
                    </a:p>
                  </a:txBody>
                  <a:tcPr/>
                </a:tc>
                <a:tc vMerge="1">
                  <a:txBody>
                    <a:bodyPr/>
                    <a:lstStyle/>
                    <a:p>
                      <a:endParaRPr lang="en-US"/>
                    </a:p>
                  </a:txBody>
                  <a:tcPr/>
                </a:tc>
                <a:tc>
                  <a:txBody>
                    <a:bodyPr/>
                    <a:lstStyle/>
                    <a:p>
                      <a:r>
                        <a:rPr lang="en-US" sz="1200" dirty="0"/>
                        <a:t>b.</a:t>
                      </a:r>
                    </a:p>
                  </a:txBody>
                  <a:tcPr/>
                </a:tc>
                <a:tc>
                  <a:txBody>
                    <a:bodyPr/>
                    <a:lstStyle/>
                    <a:p>
                      <a:r>
                        <a:rPr lang="en-US" sz="1200" dirty="0"/>
                        <a:t>1 orang </a:t>
                      </a:r>
                      <a:r>
                        <a:rPr lang="en-US" sz="1200" dirty="0" err="1"/>
                        <a:t>sdr</a:t>
                      </a:r>
                      <a:r>
                        <a:rPr lang="en-US" sz="1200" dirty="0"/>
                        <a:t> laki2 1.</a:t>
                      </a:r>
                    </a:p>
                  </a:txBody>
                  <a:tcPr/>
                </a:tc>
                <a:extLst>
                  <a:ext uri="{0D108BD9-81ED-4DB2-BD59-A6C34878D82A}">
                    <a16:rowId xmlns:a16="http://schemas.microsoft.com/office/drawing/2014/main" val="10013"/>
                  </a:ext>
                </a:extLst>
              </a:tr>
              <a:tr h="370840">
                <a:tc vMerge="1">
                  <a:txBody>
                    <a:bodyPr/>
                    <a:lstStyle/>
                    <a:p>
                      <a:endParaRPr lang="en-US"/>
                    </a:p>
                  </a:txBody>
                  <a:tcPr/>
                </a:tc>
                <a:tc vMerge="1">
                  <a:txBody>
                    <a:bodyPr/>
                    <a:lstStyle/>
                    <a:p>
                      <a:endParaRPr lang="en-US"/>
                    </a:p>
                  </a:txBody>
                  <a:tcPr/>
                </a:tc>
                <a:tc>
                  <a:txBody>
                    <a:bodyPr/>
                    <a:lstStyle/>
                    <a:p>
                      <a:r>
                        <a:rPr lang="en-US" sz="1200" dirty="0"/>
                        <a:t>c.</a:t>
                      </a:r>
                    </a:p>
                  </a:txBody>
                  <a:tcPr/>
                </a:tc>
                <a:tc>
                  <a:txBody>
                    <a:bodyPr/>
                    <a:lstStyle/>
                    <a:p>
                      <a:r>
                        <a:rPr lang="en-US" sz="1200" dirty="0"/>
                        <a:t>2 orang </a:t>
                      </a:r>
                      <a:r>
                        <a:rPr lang="en-US" sz="1200" dirty="0" err="1"/>
                        <a:t>sdr</a:t>
                      </a:r>
                      <a:r>
                        <a:rPr lang="en-US" sz="1200" dirty="0"/>
                        <a:t> </a:t>
                      </a:r>
                      <a:r>
                        <a:rPr lang="en-US" sz="1200" dirty="0" err="1"/>
                        <a:t>perempuan</a:t>
                      </a:r>
                      <a:r>
                        <a:rPr lang="en-US" sz="1200" dirty="0"/>
                        <a:t> 2/3.</a:t>
                      </a:r>
                    </a:p>
                  </a:txBody>
                  <a:tcPr/>
                </a:tc>
                <a:extLst>
                  <a:ext uri="{0D108BD9-81ED-4DB2-BD59-A6C34878D82A}">
                    <a16:rowId xmlns:a16="http://schemas.microsoft.com/office/drawing/2014/main" val="10014"/>
                  </a:ext>
                </a:extLst>
              </a:tr>
              <a:tr h="370840">
                <a:tc vMerge="1">
                  <a:txBody>
                    <a:bodyPr/>
                    <a:lstStyle/>
                    <a:p>
                      <a:endParaRPr lang="en-US" dirty="0"/>
                    </a:p>
                  </a:txBody>
                  <a:tcPr/>
                </a:tc>
                <a:tc vMerge="1">
                  <a:txBody>
                    <a:bodyPr/>
                    <a:lstStyle/>
                    <a:p>
                      <a:endParaRPr lang="en-US" dirty="0"/>
                    </a:p>
                  </a:txBody>
                  <a:tcPr/>
                </a:tc>
                <a:tc>
                  <a:txBody>
                    <a:bodyPr/>
                    <a:lstStyle/>
                    <a:p>
                      <a:r>
                        <a:rPr lang="en-US" sz="1200" dirty="0"/>
                        <a:t>d.</a:t>
                      </a:r>
                    </a:p>
                  </a:txBody>
                  <a:tcPr/>
                </a:tc>
                <a:tc>
                  <a:txBody>
                    <a:bodyPr/>
                    <a:lstStyle/>
                    <a:p>
                      <a:r>
                        <a:rPr lang="en-US" sz="1200" dirty="0" err="1"/>
                        <a:t>Sdr</a:t>
                      </a:r>
                      <a:r>
                        <a:rPr lang="en-US" sz="1200" baseline="0" dirty="0"/>
                        <a:t> laki2 </a:t>
                      </a:r>
                      <a:r>
                        <a:rPr lang="en-US" sz="1200" baseline="0" dirty="0" err="1"/>
                        <a:t>dpt</a:t>
                      </a:r>
                      <a:r>
                        <a:rPr lang="en-US" sz="1200" baseline="0" dirty="0"/>
                        <a:t>  2 kali </a:t>
                      </a:r>
                      <a:r>
                        <a:rPr lang="en-US" sz="1200" baseline="0" dirty="0" err="1"/>
                        <a:t>bagian</a:t>
                      </a:r>
                      <a:r>
                        <a:rPr lang="en-US" sz="1200" baseline="0" dirty="0"/>
                        <a:t> </a:t>
                      </a:r>
                      <a:r>
                        <a:rPr lang="en-US" sz="1200" baseline="0" dirty="0" err="1"/>
                        <a:t>dari</a:t>
                      </a:r>
                      <a:r>
                        <a:rPr lang="en-US" sz="1200" baseline="0" dirty="0"/>
                        <a:t> </a:t>
                      </a:r>
                      <a:r>
                        <a:rPr lang="en-US" sz="1200" baseline="0" dirty="0" err="1"/>
                        <a:t>sdr</a:t>
                      </a:r>
                      <a:r>
                        <a:rPr lang="en-US" sz="1200" baseline="0" dirty="0"/>
                        <a:t> </a:t>
                      </a:r>
                      <a:r>
                        <a:rPr lang="en-US" sz="1200" baseline="0" dirty="0" err="1"/>
                        <a:t>Perempuan</a:t>
                      </a:r>
                      <a:r>
                        <a:rPr lang="en-US" sz="1200" baseline="0" dirty="0"/>
                        <a:t>.</a:t>
                      </a:r>
                      <a:endParaRPr lang="en-US" sz="1200" dirty="0"/>
                    </a:p>
                  </a:txBody>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619007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Bagian</a:t>
            </a:r>
            <a:r>
              <a:rPr lang="en-US" dirty="0"/>
              <a:t> ayah </a:t>
            </a:r>
            <a:r>
              <a:rPr lang="en-US" dirty="0" err="1"/>
              <a:t>tidak</a:t>
            </a:r>
            <a:r>
              <a:rPr lang="en-US" dirty="0"/>
              <a:t> </a:t>
            </a:r>
            <a:r>
              <a:rPr lang="en-US" dirty="0" err="1"/>
              <a:t>mempunyai</a:t>
            </a:r>
            <a:r>
              <a:rPr lang="en-US" dirty="0"/>
              <a:t> </a:t>
            </a:r>
            <a:r>
              <a:rPr lang="en-US" dirty="0" err="1"/>
              <a:t>anak</a:t>
            </a:r>
            <a:endParaRPr lang="en-US" dirty="0"/>
          </a:p>
        </p:txBody>
      </p:sp>
      <p:sp>
        <p:nvSpPr>
          <p:cNvPr id="3" name="Content Placeholder 2"/>
          <p:cNvSpPr>
            <a:spLocks noGrp="1"/>
          </p:cNvSpPr>
          <p:nvPr>
            <p:ph idx="1"/>
          </p:nvPr>
        </p:nvSpPr>
        <p:spPr/>
        <p:txBody>
          <a:bodyPr/>
          <a:lstStyle/>
          <a:p>
            <a:endParaRPr lang="en-US" dirty="0"/>
          </a:p>
          <a:p>
            <a:pPr algn="just"/>
            <a:r>
              <a:rPr lang="en-US" sz="4400" dirty="0"/>
              <a:t>  Ayah </a:t>
            </a:r>
            <a:r>
              <a:rPr lang="en-US" sz="4400" dirty="0" err="1"/>
              <a:t>mendapat</a:t>
            </a:r>
            <a:r>
              <a:rPr lang="en-US" sz="4400" dirty="0"/>
              <a:t> 1/3 </a:t>
            </a:r>
            <a:r>
              <a:rPr lang="en-US" sz="4400" dirty="0" err="1"/>
              <a:t>bagian</a:t>
            </a:r>
            <a:r>
              <a:rPr lang="en-US" sz="4400" dirty="0"/>
              <a:t> </a:t>
            </a:r>
            <a:r>
              <a:rPr lang="en-US" sz="4400" dirty="0" err="1"/>
              <a:t>jika</a:t>
            </a:r>
            <a:r>
              <a:rPr lang="en-US" sz="4400" dirty="0"/>
              <a:t> </a:t>
            </a:r>
            <a:r>
              <a:rPr lang="en-US" sz="4400" dirty="0" err="1"/>
              <a:t>pewaris</a:t>
            </a:r>
            <a:r>
              <a:rPr lang="en-US" sz="4400" dirty="0"/>
              <a:t> </a:t>
            </a:r>
            <a:r>
              <a:rPr lang="en-US" sz="4400" dirty="0" err="1"/>
              <a:t>tidak</a:t>
            </a:r>
            <a:r>
              <a:rPr lang="en-US" sz="4400" dirty="0"/>
              <a:t> </a:t>
            </a:r>
            <a:r>
              <a:rPr lang="en-US" sz="4400" dirty="0" err="1"/>
              <a:t>mempunyai</a:t>
            </a:r>
            <a:r>
              <a:rPr lang="en-US" sz="4400" dirty="0"/>
              <a:t> </a:t>
            </a:r>
            <a:r>
              <a:rPr lang="en-US" sz="4400" dirty="0" err="1"/>
              <a:t>anak</a:t>
            </a:r>
            <a:r>
              <a:rPr lang="en-US" sz="4400" dirty="0"/>
              <a:t>, </a:t>
            </a:r>
            <a:r>
              <a:rPr lang="en-US" sz="4400" dirty="0" err="1"/>
              <a:t>bila</a:t>
            </a:r>
            <a:r>
              <a:rPr lang="en-US" sz="4400" dirty="0"/>
              <a:t> </a:t>
            </a:r>
            <a:r>
              <a:rPr lang="en-US" sz="4400" dirty="0" err="1"/>
              <a:t>ada</a:t>
            </a:r>
            <a:r>
              <a:rPr lang="en-US" sz="4400" dirty="0"/>
              <a:t> </a:t>
            </a:r>
            <a:r>
              <a:rPr lang="en-US" sz="4400" dirty="0" err="1"/>
              <a:t>anak</a:t>
            </a:r>
            <a:r>
              <a:rPr lang="en-US" sz="4400" dirty="0"/>
              <a:t> ayah </a:t>
            </a:r>
            <a:r>
              <a:rPr lang="en-US" sz="4400" dirty="0" err="1"/>
              <a:t>mendapat</a:t>
            </a:r>
            <a:r>
              <a:rPr lang="en-US" sz="4400" dirty="0"/>
              <a:t> 1/6 </a:t>
            </a:r>
            <a:r>
              <a:rPr lang="en-US" sz="4400" dirty="0" err="1"/>
              <a:t>bagian</a:t>
            </a:r>
            <a:r>
              <a:rPr lang="en-US" sz="4400" dirty="0"/>
              <a:t>.</a:t>
            </a:r>
          </a:p>
        </p:txBody>
      </p:sp>
    </p:spTree>
    <p:extLst>
      <p:ext uri="{BB962C8B-B14F-4D97-AF65-F5344CB8AC3E}">
        <p14:creationId xmlns:p14="http://schemas.microsoft.com/office/powerpoint/2010/main" val="3821241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err="1"/>
              <a:t>kalalah</a:t>
            </a:r>
            <a:endParaRPr lang="en-US" sz="4000" dirty="0"/>
          </a:p>
        </p:txBody>
      </p:sp>
      <p:sp>
        <p:nvSpPr>
          <p:cNvPr id="3" name="Content Placeholder 2"/>
          <p:cNvSpPr>
            <a:spLocks noGrp="1"/>
          </p:cNvSpPr>
          <p:nvPr>
            <p:ph idx="1"/>
          </p:nvPr>
        </p:nvSpPr>
        <p:spPr/>
        <p:txBody>
          <a:bodyPr>
            <a:normAutofit fontScale="92500" lnSpcReduction="20000"/>
          </a:bodyPr>
          <a:lstStyle/>
          <a:p>
            <a:endParaRPr lang="en-US" dirty="0"/>
          </a:p>
          <a:p>
            <a:pPr algn="just"/>
            <a:r>
              <a:rPr lang="en-US" sz="3600" dirty="0"/>
              <a:t>   Q.S. 4:12 </a:t>
            </a:r>
            <a:r>
              <a:rPr lang="en-US" sz="3600" dirty="0" err="1"/>
              <a:t>f@g</a:t>
            </a:r>
            <a:r>
              <a:rPr lang="en-US" sz="3600" dirty="0"/>
              <a:t> </a:t>
            </a:r>
            <a:r>
              <a:rPr lang="en-US" sz="3600" dirty="0" err="1"/>
              <a:t>Pewaris</a:t>
            </a:r>
            <a:r>
              <a:rPr lang="en-US" sz="3600" dirty="0"/>
              <a:t> </a:t>
            </a:r>
            <a:r>
              <a:rPr lang="en-US" sz="3600" dirty="0" err="1"/>
              <a:t>dalam</a:t>
            </a:r>
            <a:r>
              <a:rPr lang="en-US" sz="3600" dirty="0"/>
              <a:t> </a:t>
            </a:r>
            <a:r>
              <a:rPr lang="en-US" sz="3600" dirty="0" err="1"/>
              <a:t>keadaan</a:t>
            </a:r>
            <a:r>
              <a:rPr lang="en-US" sz="3600" dirty="0"/>
              <a:t> </a:t>
            </a:r>
            <a:r>
              <a:rPr lang="en-US" sz="3600" dirty="0" err="1"/>
              <a:t>Kalalah</a:t>
            </a:r>
            <a:r>
              <a:rPr lang="en-US" sz="3600" dirty="0"/>
              <a:t> </a:t>
            </a:r>
            <a:r>
              <a:rPr lang="en-US" sz="3600" dirty="0" err="1"/>
              <a:t>tidak</a:t>
            </a:r>
            <a:r>
              <a:rPr lang="en-US" sz="3600" dirty="0"/>
              <a:t> </a:t>
            </a:r>
            <a:r>
              <a:rPr lang="en-US" sz="3600" dirty="0" err="1"/>
              <a:t>punya</a:t>
            </a:r>
            <a:r>
              <a:rPr lang="en-US" sz="3600" dirty="0"/>
              <a:t> </a:t>
            </a:r>
            <a:r>
              <a:rPr lang="en-US" sz="3600" dirty="0" err="1"/>
              <a:t>anak</a:t>
            </a:r>
            <a:r>
              <a:rPr lang="en-US" sz="3600" dirty="0"/>
              <a:t>, </a:t>
            </a:r>
            <a:r>
              <a:rPr lang="en-US" sz="3600" dirty="0" err="1"/>
              <a:t>tetapi</a:t>
            </a:r>
            <a:r>
              <a:rPr lang="en-US" sz="3600" dirty="0"/>
              <a:t> </a:t>
            </a:r>
            <a:r>
              <a:rPr lang="en-US" sz="3600" dirty="0" err="1"/>
              <a:t>ada</a:t>
            </a:r>
            <a:r>
              <a:rPr lang="en-US" sz="3600" dirty="0"/>
              <a:t> orang </a:t>
            </a:r>
            <a:r>
              <a:rPr lang="en-US" sz="3600" dirty="0" err="1"/>
              <a:t>tua</a:t>
            </a:r>
            <a:r>
              <a:rPr lang="en-US" sz="3600" dirty="0"/>
              <a:t>.</a:t>
            </a:r>
          </a:p>
          <a:p>
            <a:pPr algn="just"/>
            <a:r>
              <a:rPr lang="en-US" sz="3600" dirty="0"/>
              <a:t>   </a:t>
            </a:r>
          </a:p>
          <a:p>
            <a:pPr algn="just"/>
            <a:r>
              <a:rPr lang="en-US" sz="3600" dirty="0"/>
              <a:t>   Q.S. 4: 176a </a:t>
            </a:r>
            <a:r>
              <a:rPr lang="en-US" sz="3600" dirty="0" err="1"/>
              <a:t>Kalalah</a:t>
            </a:r>
            <a:r>
              <a:rPr lang="en-US" sz="3600" dirty="0"/>
              <a:t> orang yang  </a:t>
            </a:r>
            <a:r>
              <a:rPr lang="en-US" sz="3600" dirty="0" err="1"/>
              <a:t>meninggal</a:t>
            </a:r>
            <a:r>
              <a:rPr lang="en-US" sz="3600" dirty="0"/>
              <a:t>, </a:t>
            </a:r>
            <a:r>
              <a:rPr lang="en-US" sz="3600" dirty="0" err="1"/>
              <a:t>tidak</a:t>
            </a:r>
            <a:r>
              <a:rPr lang="en-US" sz="3600" dirty="0"/>
              <a:t> </a:t>
            </a:r>
            <a:r>
              <a:rPr lang="en-US" sz="3600" dirty="0" err="1"/>
              <a:t>punya</a:t>
            </a:r>
            <a:r>
              <a:rPr lang="en-US" sz="3600" dirty="0"/>
              <a:t> </a:t>
            </a:r>
            <a:r>
              <a:rPr lang="en-US" sz="3600" dirty="0" err="1"/>
              <a:t>anak</a:t>
            </a:r>
            <a:r>
              <a:rPr lang="en-US" sz="3600" dirty="0"/>
              <a:t> </a:t>
            </a:r>
            <a:r>
              <a:rPr lang="en-US" sz="3600" dirty="0" err="1"/>
              <a:t>dan</a:t>
            </a:r>
            <a:r>
              <a:rPr lang="en-US" sz="3600" dirty="0"/>
              <a:t> </a:t>
            </a:r>
            <a:r>
              <a:rPr lang="en-US" sz="3600" dirty="0" err="1"/>
              <a:t>kedua</a:t>
            </a:r>
            <a:r>
              <a:rPr lang="en-US" sz="3600" dirty="0"/>
              <a:t> orang </a:t>
            </a:r>
            <a:r>
              <a:rPr lang="en-US" sz="3600" dirty="0" err="1"/>
              <a:t>tuanya</a:t>
            </a:r>
            <a:r>
              <a:rPr lang="en-US" sz="3600" dirty="0"/>
              <a:t> </a:t>
            </a:r>
            <a:r>
              <a:rPr lang="en-US" sz="3600" dirty="0" err="1"/>
              <a:t>sudah</a:t>
            </a:r>
            <a:r>
              <a:rPr lang="en-US" sz="3600" dirty="0"/>
              <a:t> </a:t>
            </a:r>
            <a:r>
              <a:rPr lang="en-US" sz="3600" dirty="0" err="1"/>
              <a:t>meninggal</a:t>
            </a:r>
            <a:r>
              <a:rPr lang="en-US" sz="3600" dirty="0"/>
              <a:t>.</a:t>
            </a:r>
          </a:p>
        </p:txBody>
      </p:sp>
    </p:spTree>
    <p:extLst>
      <p:ext uri="{BB962C8B-B14F-4D97-AF65-F5344CB8AC3E}">
        <p14:creationId xmlns:p14="http://schemas.microsoft.com/office/powerpoint/2010/main" val="4012895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583362"/>
          </a:xfrm>
        </p:spPr>
        <p:txBody>
          <a:bodyPr>
            <a:normAutofit/>
          </a:bodyPr>
          <a:lstStyle/>
          <a:p>
            <a:pPr algn="just"/>
            <a:r>
              <a:rPr lang="en-US" sz="2400" b="1" dirty="0"/>
              <a:t>“</a:t>
            </a:r>
            <a:r>
              <a:rPr lang="en-US" sz="2400" b="1" dirty="0" err="1"/>
              <a:t>Pasal</a:t>
            </a:r>
            <a:r>
              <a:rPr lang="en-US" sz="2400" b="1" dirty="0"/>
              <a:t> 2 UU. No. 3. </a:t>
            </a:r>
            <a:r>
              <a:rPr lang="en-US" sz="2400" b="1" dirty="0" err="1"/>
              <a:t>Tahun</a:t>
            </a:r>
            <a:r>
              <a:rPr lang="en-US" sz="2400" b="1" dirty="0"/>
              <a:t> 2006</a:t>
            </a:r>
            <a:br>
              <a:rPr lang="en-US" sz="2400" b="1" dirty="0"/>
            </a:br>
            <a:r>
              <a:rPr lang="en-US" sz="2400" b="1" dirty="0"/>
              <a:t> </a:t>
            </a:r>
            <a:r>
              <a:rPr lang="en-US" sz="2400" b="1" dirty="0" err="1"/>
              <a:t>tentang</a:t>
            </a:r>
            <a:r>
              <a:rPr lang="en-US" sz="2400" b="1" dirty="0"/>
              <a:t> </a:t>
            </a:r>
            <a:r>
              <a:rPr lang="en-US" sz="2400" b="1" dirty="0" err="1"/>
              <a:t>peradilan</a:t>
            </a:r>
            <a:r>
              <a:rPr lang="en-US" sz="2400" b="1" dirty="0"/>
              <a:t> agama</a:t>
            </a:r>
            <a:br>
              <a:rPr lang="en-US" sz="2400" b="1" dirty="0"/>
            </a:br>
            <a:br>
              <a:rPr lang="en-US" sz="2400" b="1" dirty="0"/>
            </a:br>
            <a:r>
              <a:rPr lang="en-US" sz="2400" dirty="0" err="1"/>
              <a:t>Peradilan</a:t>
            </a:r>
            <a:r>
              <a:rPr lang="en-US" sz="2400" dirty="0"/>
              <a:t> Agama </a:t>
            </a:r>
            <a:r>
              <a:rPr lang="en-US" sz="2400" dirty="0" err="1"/>
              <a:t>Adalah</a:t>
            </a:r>
            <a:r>
              <a:rPr lang="en-US" sz="2400" dirty="0"/>
              <a:t> Salah </a:t>
            </a:r>
            <a:r>
              <a:rPr lang="en-US" sz="2400" dirty="0" err="1"/>
              <a:t>Satu</a:t>
            </a:r>
            <a:r>
              <a:rPr lang="en-US" sz="2400" dirty="0"/>
              <a:t> </a:t>
            </a:r>
            <a:r>
              <a:rPr lang="en-US" sz="2400" dirty="0" err="1"/>
              <a:t>Pelaku</a:t>
            </a:r>
            <a:r>
              <a:rPr lang="en-US" sz="2400" dirty="0"/>
              <a:t> </a:t>
            </a:r>
            <a:r>
              <a:rPr lang="en-US" sz="2400" dirty="0" err="1"/>
              <a:t>Kekuasaan</a:t>
            </a:r>
            <a:r>
              <a:rPr lang="en-US" sz="2400" dirty="0"/>
              <a:t> </a:t>
            </a:r>
            <a:r>
              <a:rPr lang="en-US" sz="2400" dirty="0" err="1"/>
              <a:t>Kehakiman</a:t>
            </a:r>
            <a:r>
              <a:rPr lang="en-US" sz="2400" dirty="0"/>
              <a:t> </a:t>
            </a:r>
            <a:r>
              <a:rPr lang="en-US" sz="2400" dirty="0" err="1"/>
              <a:t>Bagi</a:t>
            </a:r>
            <a:r>
              <a:rPr lang="en-US" sz="2400" dirty="0"/>
              <a:t> Rakyat </a:t>
            </a:r>
            <a:r>
              <a:rPr lang="en-US" sz="2400" dirty="0" err="1"/>
              <a:t>Pencari</a:t>
            </a:r>
            <a:br>
              <a:rPr lang="en-US" sz="2400" dirty="0"/>
            </a:br>
            <a:r>
              <a:rPr lang="en-US" sz="2400" dirty="0" err="1"/>
              <a:t>Keadilan</a:t>
            </a:r>
            <a:r>
              <a:rPr lang="en-US" sz="2400" dirty="0"/>
              <a:t> Yang </a:t>
            </a:r>
            <a:r>
              <a:rPr lang="en-US" sz="2400" dirty="0" err="1"/>
              <a:t>Beragama</a:t>
            </a:r>
            <a:r>
              <a:rPr lang="en-US" sz="2400" dirty="0"/>
              <a:t> Islam </a:t>
            </a:r>
            <a:r>
              <a:rPr lang="en-US" sz="2400" dirty="0" err="1"/>
              <a:t>Mengenai</a:t>
            </a:r>
            <a:r>
              <a:rPr lang="en-US" sz="2400" dirty="0"/>
              <a:t> </a:t>
            </a:r>
            <a:r>
              <a:rPr lang="en-US" sz="2400" dirty="0" err="1"/>
              <a:t>Perkara</a:t>
            </a:r>
            <a:r>
              <a:rPr lang="en-US" sz="2400" dirty="0"/>
              <a:t> </a:t>
            </a:r>
            <a:r>
              <a:rPr lang="en-US" sz="2400" dirty="0" err="1"/>
              <a:t>Tertentu</a:t>
            </a:r>
            <a:r>
              <a:rPr lang="en-US" sz="2400" dirty="0"/>
              <a:t> </a:t>
            </a:r>
            <a:r>
              <a:rPr lang="en-US" sz="2400" dirty="0" err="1"/>
              <a:t>Sebagaimana</a:t>
            </a:r>
            <a:r>
              <a:rPr lang="en-US" sz="2400" dirty="0"/>
              <a:t> </a:t>
            </a:r>
            <a:r>
              <a:rPr lang="en-US" sz="2400" dirty="0" err="1"/>
              <a:t>Dimaksud</a:t>
            </a:r>
            <a:r>
              <a:rPr lang="en-US" sz="2400" dirty="0"/>
              <a:t> </a:t>
            </a:r>
            <a:r>
              <a:rPr lang="en-US" sz="2400" dirty="0" err="1"/>
              <a:t>Dalam</a:t>
            </a:r>
            <a:br>
              <a:rPr lang="en-US" sz="2400" dirty="0"/>
            </a:br>
            <a:r>
              <a:rPr lang="en-US" sz="2400" dirty="0" err="1"/>
              <a:t>Undang-undangini</a:t>
            </a:r>
            <a:r>
              <a:rPr lang="en-US" sz="2400" dirty="0"/>
              <a:t>.”</a:t>
            </a:r>
            <a:br>
              <a:rPr lang="en-US" sz="2200" u="sng" dirty="0">
                <a:solidFill>
                  <a:schemeClr val="tx1"/>
                </a:solidFill>
                <a:latin typeface="Arial" pitchFamily="34" charset="0"/>
                <a:cs typeface="Arial" pitchFamily="34" charset="0"/>
              </a:rPr>
            </a:br>
            <a:endParaRPr lang="en-US" sz="22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8229600" cy="1143000"/>
          </a:xfrm>
        </p:spPr>
        <p:txBody>
          <a:bodyPr>
            <a:normAutofit/>
          </a:bodyPr>
          <a:lstStyle/>
          <a:p>
            <a:pPr algn="ctr"/>
            <a:r>
              <a:rPr lang="en-US" sz="4000" dirty="0">
                <a:solidFill>
                  <a:schemeClr val="tx1"/>
                </a:solidFill>
                <a:latin typeface="Arial" pitchFamily="34" charset="0"/>
                <a:cs typeface="Arial" pitchFamily="34" charset="0"/>
              </a:rPr>
              <a:t>ASAS-ASAS KEWARISAN ISLAM</a:t>
            </a:r>
          </a:p>
        </p:txBody>
      </p:sp>
      <p:sp>
        <p:nvSpPr>
          <p:cNvPr id="2" name="Content Placeholder 1"/>
          <p:cNvSpPr>
            <a:spLocks noGrp="1"/>
          </p:cNvSpPr>
          <p:nvPr>
            <p:ph idx="1"/>
          </p:nvPr>
        </p:nvSpPr>
        <p:spPr>
          <a:xfrm>
            <a:off x="609600" y="2133600"/>
            <a:ext cx="8305800" cy="4407091"/>
          </a:xfrm>
        </p:spPr>
        <p:txBody>
          <a:bodyPr>
            <a:normAutofit/>
          </a:bodyPr>
          <a:lstStyle/>
          <a:p>
            <a:pPr algn="just">
              <a:buNone/>
            </a:pPr>
            <a:r>
              <a:rPr lang="en-US" sz="4000" dirty="0"/>
              <a:t>   </a:t>
            </a:r>
            <a:r>
              <a:rPr lang="en-US" sz="4000" dirty="0" err="1"/>
              <a:t>Pewarisan</a:t>
            </a:r>
            <a:r>
              <a:rPr lang="en-US" sz="4000" dirty="0"/>
              <a:t> </a:t>
            </a:r>
            <a:r>
              <a:rPr lang="en-US" sz="4000" dirty="0" err="1"/>
              <a:t>berdasar</a:t>
            </a:r>
            <a:r>
              <a:rPr lang="en-US" sz="4000" dirty="0"/>
              <a:t> </a:t>
            </a:r>
            <a:r>
              <a:rPr lang="en-US" sz="4000" dirty="0" err="1"/>
              <a:t>Hubungan</a:t>
            </a:r>
            <a:r>
              <a:rPr lang="en-US" sz="4000" dirty="0"/>
              <a:t> </a:t>
            </a:r>
            <a:r>
              <a:rPr lang="en-US" sz="4000" dirty="0" err="1"/>
              <a:t>Kemanfaatan</a:t>
            </a:r>
            <a:r>
              <a:rPr lang="en-US" sz="4000" dirty="0"/>
              <a:t> (QS. 4: 7, 9, 110).</a:t>
            </a:r>
          </a:p>
          <a:p>
            <a:pPr algn="just">
              <a:buNone/>
            </a:pPr>
            <a:endParaRPr lang="en-US" sz="39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br>
              <a:rPr lang="en-US" sz="4400" dirty="0">
                <a:solidFill>
                  <a:schemeClr val="tx1"/>
                </a:solidFill>
              </a:rPr>
            </a:br>
            <a:br>
              <a:rPr lang="en-US" sz="4400" dirty="0">
                <a:solidFill>
                  <a:schemeClr val="tx1"/>
                </a:solidFill>
              </a:rPr>
            </a:br>
            <a:br>
              <a:rPr lang="en-US" sz="4400" dirty="0">
                <a:solidFill>
                  <a:schemeClr val="tx1"/>
                </a:solidFill>
              </a:rPr>
            </a:br>
            <a:r>
              <a:rPr lang="en-US" sz="4400" dirty="0">
                <a:solidFill>
                  <a:schemeClr val="tx1"/>
                </a:solidFill>
              </a:rPr>
              <a:t>      </a:t>
            </a:r>
            <a:br>
              <a:rPr lang="en-US" dirty="0">
                <a:solidFill>
                  <a:schemeClr val="tx1"/>
                </a:solidFill>
              </a:rPr>
            </a:br>
            <a:br>
              <a:rPr lang="en-US" dirty="0">
                <a:solidFill>
                  <a:schemeClr val="tx1"/>
                </a:solidFill>
              </a:rPr>
            </a:br>
            <a:endParaRPr lang="en-US" dirty="0">
              <a:solidFill>
                <a:schemeClr val="tx1"/>
              </a:solidFill>
            </a:endParaRPr>
          </a:p>
        </p:txBody>
      </p:sp>
      <p:sp>
        <p:nvSpPr>
          <p:cNvPr id="2" name="Content Placeholder 1"/>
          <p:cNvSpPr>
            <a:spLocks noGrp="1"/>
          </p:cNvSpPr>
          <p:nvPr>
            <p:ph idx="1"/>
          </p:nvPr>
        </p:nvSpPr>
        <p:spPr>
          <a:xfrm>
            <a:off x="533400" y="1447800"/>
            <a:ext cx="8229600" cy="4525963"/>
          </a:xfrm>
        </p:spPr>
        <p:txBody>
          <a:bodyPr>
            <a:noAutofit/>
          </a:bodyPr>
          <a:lstStyle/>
          <a:p>
            <a:pPr marL="65088" indent="-65088" algn="just"/>
            <a:r>
              <a:rPr lang="en-US" sz="2800" dirty="0"/>
              <a:t> Ada </a:t>
            </a:r>
            <a:r>
              <a:rPr lang="en-US" sz="2800" dirty="0" err="1"/>
              <a:t>Kewarisan</a:t>
            </a:r>
            <a:r>
              <a:rPr lang="en-US" sz="2800" dirty="0"/>
              <a:t> </a:t>
            </a:r>
            <a:r>
              <a:rPr lang="en-US" sz="2800" dirty="0" err="1"/>
              <a:t>bila</a:t>
            </a:r>
            <a:r>
              <a:rPr lang="en-US" sz="2800" dirty="0"/>
              <a:t> yang </a:t>
            </a:r>
            <a:r>
              <a:rPr lang="en-US" sz="2800" dirty="0" err="1"/>
              <a:t>meninggal</a:t>
            </a:r>
            <a:r>
              <a:rPr lang="en-US" sz="2800" dirty="0"/>
              <a:t> </a:t>
            </a:r>
            <a:r>
              <a:rPr lang="en-US" sz="2800" dirty="0" err="1"/>
              <a:t>dunia</a:t>
            </a:r>
            <a:r>
              <a:rPr lang="en-US" sz="2800" dirty="0"/>
              <a:t> </a:t>
            </a:r>
            <a:r>
              <a:rPr lang="en-US" sz="2800" dirty="0" err="1"/>
              <a:t>meninggalkan</a:t>
            </a:r>
            <a:r>
              <a:rPr lang="en-US" sz="2800" dirty="0"/>
              <a:t> </a:t>
            </a:r>
            <a:r>
              <a:rPr lang="en-US" sz="2800" dirty="0" err="1"/>
              <a:t>harta</a:t>
            </a:r>
            <a:r>
              <a:rPr lang="en-US" sz="2800" dirty="0"/>
              <a:t> (QS. 4:7).</a:t>
            </a:r>
          </a:p>
          <a:p>
            <a:pPr marL="0" indent="0" algn="just">
              <a:tabLst>
                <a:tab pos="407988" algn="l"/>
              </a:tabLst>
            </a:pPr>
            <a:r>
              <a:rPr lang="en-US" sz="2800" dirty="0" err="1">
                <a:latin typeface="Arial" pitchFamily="34" charset="0"/>
                <a:cs typeface="Arial" pitchFamily="34" charset="0"/>
              </a:rPr>
              <a:t>Ahli</a:t>
            </a:r>
            <a:r>
              <a:rPr lang="en-US" sz="2800" dirty="0">
                <a:latin typeface="Arial" pitchFamily="34" charset="0"/>
                <a:cs typeface="Arial" pitchFamily="34" charset="0"/>
              </a:rPr>
              <a:t> </a:t>
            </a:r>
            <a:r>
              <a:rPr lang="en-US" sz="2800" dirty="0" err="1">
                <a:latin typeface="Arial" pitchFamily="34" charset="0"/>
                <a:cs typeface="Arial" pitchFamily="34" charset="0"/>
              </a:rPr>
              <a:t>Waris</a:t>
            </a:r>
            <a:r>
              <a:rPr lang="en-US" sz="2800" dirty="0">
                <a:latin typeface="Arial" pitchFamily="34" charset="0"/>
                <a:cs typeface="Arial" pitchFamily="34" charset="0"/>
              </a:rPr>
              <a:t> </a:t>
            </a:r>
            <a:r>
              <a:rPr lang="en-US" sz="2800" dirty="0" err="1">
                <a:latin typeface="Arial" pitchFamily="34" charset="0"/>
                <a:cs typeface="Arial" pitchFamily="34" charset="0"/>
              </a:rPr>
              <a:t>adalah</a:t>
            </a:r>
            <a:r>
              <a:rPr lang="en-US" sz="2800" dirty="0">
                <a:latin typeface="Arial" pitchFamily="34" charset="0"/>
                <a:cs typeface="Arial" pitchFamily="34" charset="0"/>
              </a:rPr>
              <a:t> </a:t>
            </a:r>
            <a:r>
              <a:rPr lang="en-US" sz="2800" dirty="0" err="1">
                <a:latin typeface="Arial" pitchFamily="34" charset="0"/>
                <a:cs typeface="Arial" pitchFamily="34" charset="0"/>
              </a:rPr>
              <a:t>keluarga</a:t>
            </a:r>
            <a:r>
              <a:rPr lang="en-US" sz="2800" dirty="0">
                <a:latin typeface="Arial" pitchFamily="34" charset="0"/>
                <a:cs typeface="Arial" pitchFamily="34" charset="0"/>
              </a:rPr>
              <a:t> </a:t>
            </a:r>
            <a:r>
              <a:rPr lang="en-US" sz="2800" dirty="0" err="1">
                <a:latin typeface="Arial" pitchFamily="34" charset="0"/>
                <a:cs typeface="Arial" pitchFamily="34" charset="0"/>
              </a:rPr>
              <a:t>Pewaris</a:t>
            </a:r>
            <a:r>
              <a:rPr lang="en-US" sz="2800" dirty="0">
                <a:latin typeface="Arial" pitchFamily="34" charset="0"/>
                <a:cs typeface="Arial" pitchFamily="34" charset="0"/>
              </a:rPr>
              <a:t> (QS. 4,7,9,11,12,33,176).</a:t>
            </a:r>
          </a:p>
          <a:p>
            <a:pPr marL="0" indent="0" algn="just"/>
            <a:r>
              <a:rPr lang="en-US" sz="2800" dirty="0" err="1">
                <a:latin typeface="Arial" pitchFamily="34" charset="0"/>
                <a:cs typeface="Arial" pitchFamily="34" charset="0"/>
              </a:rPr>
              <a:t>Ahli</a:t>
            </a:r>
            <a:r>
              <a:rPr lang="en-US" sz="2800" dirty="0">
                <a:latin typeface="Arial" pitchFamily="34" charset="0"/>
                <a:cs typeface="Arial" pitchFamily="34" charset="0"/>
              </a:rPr>
              <a:t> </a:t>
            </a:r>
            <a:r>
              <a:rPr lang="en-US" sz="2800" dirty="0" err="1">
                <a:latin typeface="Arial" pitchFamily="34" charset="0"/>
                <a:cs typeface="Arial" pitchFamily="34" charset="0"/>
              </a:rPr>
              <a:t>waris</a:t>
            </a:r>
            <a:r>
              <a:rPr lang="en-US" sz="2800" dirty="0">
                <a:latin typeface="Arial" pitchFamily="34" charset="0"/>
                <a:cs typeface="Arial" pitchFamily="34" charset="0"/>
              </a:rPr>
              <a:t> </a:t>
            </a:r>
            <a:r>
              <a:rPr lang="en-US" sz="2800" dirty="0" err="1">
                <a:latin typeface="Arial" pitchFamily="34" charset="0"/>
                <a:cs typeface="Arial" pitchFamily="34" charset="0"/>
              </a:rPr>
              <a:t>adalah</a:t>
            </a:r>
            <a:r>
              <a:rPr lang="en-US" sz="2800" dirty="0">
                <a:latin typeface="Arial" pitchFamily="34" charset="0"/>
                <a:cs typeface="Arial" pitchFamily="34" charset="0"/>
              </a:rPr>
              <a:t> </a:t>
            </a:r>
            <a:r>
              <a:rPr lang="en-US" sz="2800" dirty="0" err="1">
                <a:latin typeface="Arial" pitchFamily="34" charset="0"/>
                <a:cs typeface="Arial" pitchFamily="34" charset="0"/>
              </a:rPr>
              <a:t>seluruh</a:t>
            </a:r>
            <a:r>
              <a:rPr lang="en-US" sz="2800" dirty="0">
                <a:latin typeface="Arial" pitchFamily="34" charset="0"/>
                <a:cs typeface="Arial" pitchFamily="34" charset="0"/>
              </a:rPr>
              <a:t> </a:t>
            </a:r>
            <a:r>
              <a:rPr lang="en-US" sz="2800" dirty="0" err="1">
                <a:latin typeface="Arial" pitchFamily="34" charset="0"/>
                <a:cs typeface="Arial" pitchFamily="34" charset="0"/>
              </a:rPr>
              <a:t>anggota</a:t>
            </a:r>
            <a:r>
              <a:rPr lang="en-US" sz="2800" dirty="0">
                <a:latin typeface="Arial" pitchFamily="34" charset="0"/>
                <a:cs typeface="Arial" pitchFamily="34" charset="0"/>
              </a:rPr>
              <a:t> </a:t>
            </a:r>
            <a:r>
              <a:rPr lang="en-US" sz="2800" dirty="0" err="1">
                <a:latin typeface="Arial" pitchFamily="34" charset="0"/>
                <a:cs typeface="Arial" pitchFamily="34" charset="0"/>
              </a:rPr>
              <a:t>keluarga</a:t>
            </a:r>
            <a:r>
              <a:rPr lang="en-US" sz="2800" dirty="0">
                <a:latin typeface="Arial" pitchFamily="34" charset="0"/>
                <a:cs typeface="Arial" pitchFamily="34" charset="0"/>
              </a:rPr>
              <a:t>, </a:t>
            </a:r>
            <a:r>
              <a:rPr lang="en-US" sz="2800" dirty="0" err="1">
                <a:latin typeface="Arial" pitchFamily="34" charset="0"/>
                <a:cs typeface="Arial" pitchFamily="34" charset="0"/>
              </a:rPr>
              <a:t>aqrobun</a:t>
            </a:r>
            <a:r>
              <a:rPr lang="en-US" sz="2800" dirty="0">
                <a:latin typeface="Arial" pitchFamily="34" charset="0"/>
                <a:cs typeface="Arial" pitchFamily="34" charset="0"/>
              </a:rPr>
              <a:t> </a:t>
            </a:r>
            <a:r>
              <a:rPr lang="en-US" sz="2800" dirty="0" err="1">
                <a:latin typeface="Arial" pitchFamily="34" charset="0"/>
                <a:cs typeface="Arial" pitchFamily="34" charset="0"/>
              </a:rPr>
              <a:t>laki-laki</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perempuan</a:t>
            </a:r>
            <a:r>
              <a:rPr lang="en-US" sz="2800" dirty="0">
                <a:latin typeface="Arial" pitchFamily="34" charset="0"/>
                <a:cs typeface="Arial" pitchFamily="34" charset="0"/>
              </a:rPr>
              <a:t>.</a:t>
            </a:r>
          </a:p>
          <a:p>
            <a:pPr marL="0" indent="0" algn="just"/>
            <a:r>
              <a:rPr lang="en-US" sz="2800" dirty="0" err="1">
                <a:latin typeface="Arial" pitchFamily="34" charset="0"/>
                <a:cs typeface="Arial" pitchFamily="34" charset="0"/>
              </a:rPr>
              <a:t>Hubungan</a:t>
            </a:r>
            <a:r>
              <a:rPr lang="en-US" sz="2800" dirty="0">
                <a:latin typeface="Arial" pitchFamily="34" charset="0"/>
                <a:cs typeface="Arial" pitchFamily="34" charset="0"/>
              </a:rPr>
              <a:t> </a:t>
            </a:r>
            <a:r>
              <a:rPr lang="en-US" sz="2800" dirty="0" err="1">
                <a:latin typeface="Arial" pitchFamily="34" charset="0"/>
                <a:cs typeface="Arial" pitchFamily="34" charset="0"/>
              </a:rPr>
              <a:t>Keluarga</a:t>
            </a:r>
            <a:r>
              <a:rPr lang="en-US" sz="2800" dirty="0">
                <a:latin typeface="Arial" pitchFamily="34" charset="0"/>
                <a:cs typeface="Arial" pitchFamily="34" charset="0"/>
              </a:rPr>
              <a:t> </a:t>
            </a:r>
            <a:r>
              <a:rPr lang="en-US" sz="2800" dirty="0" err="1">
                <a:latin typeface="Arial" pitchFamily="34" charset="0"/>
                <a:cs typeface="Arial" pitchFamily="34" charset="0"/>
              </a:rPr>
              <a:t>karena</a:t>
            </a:r>
            <a:r>
              <a:rPr lang="en-US" sz="2800" dirty="0">
                <a:latin typeface="Arial" pitchFamily="34" charset="0"/>
                <a:cs typeface="Arial" pitchFamily="34" charset="0"/>
              </a:rPr>
              <a:t> </a:t>
            </a:r>
            <a:r>
              <a:rPr lang="en-US" sz="2800" dirty="0" err="1">
                <a:latin typeface="Arial" pitchFamily="34" charset="0"/>
                <a:cs typeface="Arial" pitchFamily="34" charset="0"/>
              </a:rPr>
              <a:t>Perkawinan</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kelahiran</a:t>
            </a:r>
            <a:r>
              <a:rPr lang="en-US" sz="2800" dirty="0">
                <a:latin typeface="Arial" pitchFamily="34" charset="0"/>
                <a:cs typeface="Arial" pitchFamily="34" charset="0"/>
              </a:rPr>
              <a:t> (QS. 4,7,11,12,33,176).</a:t>
            </a:r>
          </a:p>
          <a:p>
            <a:pPr algn="just"/>
            <a:endParaRPr lang="en-US" sz="18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5400" dirty="0"/>
              <a:t>      </a:t>
            </a:r>
          </a:p>
        </p:txBody>
      </p:sp>
      <p:sp>
        <p:nvSpPr>
          <p:cNvPr id="2" name="Content Placeholder 1"/>
          <p:cNvSpPr>
            <a:spLocks noGrp="1"/>
          </p:cNvSpPr>
          <p:nvPr>
            <p:ph idx="1"/>
          </p:nvPr>
        </p:nvSpPr>
        <p:spPr/>
        <p:txBody>
          <a:bodyPr/>
          <a:lstStyle/>
          <a:p>
            <a:endParaRPr lang="en-US" dirty="0"/>
          </a:p>
          <a:p>
            <a:pPr marL="65088" indent="-65088"/>
            <a:r>
              <a:rPr lang="en-US" sz="3200" dirty="0" err="1"/>
              <a:t>Hubungan</a:t>
            </a:r>
            <a:r>
              <a:rPr lang="en-US" sz="3200" dirty="0"/>
              <a:t> </a:t>
            </a:r>
            <a:r>
              <a:rPr lang="en-US" sz="3200" dirty="0" err="1"/>
              <a:t>keluarga</a:t>
            </a:r>
            <a:r>
              <a:rPr lang="en-US" sz="3200" dirty="0"/>
              <a:t> </a:t>
            </a:r>
            <a:r>
              <a:rPr lang="en-US" sz="3200" dirty="0" err="1"/>
              <a:t>ditarik</a:t>
            </a:r>
            <a:r>
              <a:rPr lang="en-US" sz="3200" dirty="0"/>
              <a:t> </a:t>
            </a:r>
            <a:r>
              <a:rPr lang="en-US" sz="3200" dirty="0" err="1"/>
              <a:t>secara</a:t>
            </a:r>
            <a:r>
              <a:rPr lang="en-US" sz="3200" dirty="0"/>
              <a:t> bilateral (QS. 4:1,7,11,12,33,176).</a:t>
            </a:r>
          </a:p>
          <a:p>
            <a:pPr marL="65088" indent="-65088"/>
            <a:r>
              <a:rPr lang="en-US" sz="3200" dirty="0" err="1"/>
              <a:t>Ahli</a:t>
            </a:r>
            <a:r>
              <a:rPr lang="en-US" sz="3200" dirty="0"/>
              <a:t> </a:t>
            </a:r>
            <a:r>
              <a:rPr lang="en-US" sz="3200" dirty="0" err="1"/>
              <a:t>waris</a:t>
            </a:r>
            <a:r>
              <a:rPr lang="en-US" sz="3200" dirty="0"/>
              <a:t> </a:t>
            </a:r>
            <a:r>
              <a:rPr lang="en-US" sz="3200" dirty="0" err="1"/>
              <a:t>mendapat</a:t>
            </a:r>
            <a:r>
              <a:rPr lang="en-US" sz="3200" dirty="0"/>
              <a:t> </a:t>
            </a:r>
            <a:r>
              <a:rPr lang="en-US" sz="3200" dirty="0" err="1"/>
              <a:t>bagian</a:t>
            </a:r>
            <a:r>
              <a:rPr lang="en-US" sz="3200" dirty="0"/>
              <a:t> </a:t>
            </a:r>
            <a:r>
              <a:rPr lang="en-US" sz="3200" dirty="0" err="1"/>
              <a:t>secara</a:t>
            </a:r>
            <a:r>
              <a:rPr lang="en-US" sz="3200" dirty="0"/>
              <a:t> individual (QS. 4: 7, 11, 12, 176).</a:t>
            </a:r>
          </a:p>
          <a:p>
            <a:pPr marL="65088" indent="-65088"/>
            <a:r>
              <a:rPr lang="en-US" sz="3200" dirty="0" err="1"/>
              <a:t>Anak</a:t>
            </a:r>
            <a:r>
              <a:rPr lang="en-US" sz="3200" dirty="0"/>
              <a:t>/</a:t>
            </a:r>
            <a:r>
              <a:rPr lang="en-US" sz="3200" dirty="0" err="1"/>
              <a:t>Keturunan</a:t>
            </a:r>
            <a:r>
              <a:rPr lang="en-US" sz="3200" dirty="0"/>
              <a:t> </a:t>
            </a:r>
            <a:r>
              <a:rPr lang="en-US" sz="3200" dirty="0" err="1"/>
              <a:t>sebagai</a:t>
            </a:r>
            <a:r>
              <a:rPr lang="en-US" sz="3200" dirty="0"/>
              <a:t> </a:t>
            </a:r>
            <a:r>
              <a:rPr lang="en-US" sz="3200" dirty="0" err="1"/>
              <a:t>ahli</a:t>
            </a:r>
            <a:r>
              <a:rPr lang="en-US" sz="3200" dirty="0"/>
              <a:t> </a:t>
            </a:r>
            <a:r>
              <a:rPr lang="en-US" sz="3200" dirty="0" err="1"/>
              <a:t>waris</a:t>
            </a:r>
            <a:r>
              <a:rPr lang="en-US" sz="3200" dirty="0"/>
              <a:t> </a:t>
            </a:r>
            <a:r>
              <a:rPr lang="en-US" sz="3200" dirty="0" err="1"/>
              <a:t>utama</a:t>
            </a:r>
            <a:r>
              <a:rPr lang="en-US" sz="3200" dirty="0"/>
              <a:t> (QS. 4: 9,11,12,176, 133).</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2" name="Content Placeholder 1"/>
          <p:cNvSpPr>
            <a:spLocks noGrp="1"/>
          </p:cNvSpPr>
          <p:nvPr>
            <p:ph idx="1"/>
          </p:nvPr>
        </p:nvSpPr>
        <p:spPr>
          <a:xfrm>
            <a:off x="822960" y="1100628"/>
            <a:ext cx="7520940" cy="4995372"/>
          </a:xfrm>
        </p:spPr>
        <p:txBody>
          <a:bodyPr>
            <a:normAutofit fontScale="92500" lnSpcReduction="10000"/>
          </a:bodyPr>
          <a:lstStyle/>
          <a:p>
            <a:endParaRPr lang="en-US" dirty="0"/>
          </a:p>
          <a:p>
            <a:pPr algn="just">
              <a:buNone/>
            </a:pPr>
            <a:r>
              <a:rPr lang="en-US" dirty="0"/>
              <a:t>  </a:t>
            </a:r>
            <a:r>
              <a:rPr lang="en-US" sz="2800" dirty="0"/>
              <a:t>Orang </a:t>
            </a:r>
            <a:r>
              <a:rPr lang="en-US" sz="2800" dirty="0" err="1"/>
              <a:t>tua</a:t>
            </a:r>
            <a:r>
              <a:rPr lang="en-US" sz="2800" dirty="0"/>
              <a:t> </a:t>
            </a:r>
            <a:r>
              <a:rPr lang="en-US" sz="2800" dirty="0" err="1"/>
              <a:t>adalah</a:t>
            </a:r>
            <a:r>
              <a:rPr lang="en-US" sz="2800" dirty="0"/>
              <a:t> </a:t>
            </a:r>
            <a:r>
              <a:rPr lang="en-US" sz="2800" dirty="0" err="1"/>
              <a:t>ahli</a:t>
            </a:r>
            <a:r>
              <a:rPr lang="en-US" sz="2800" dirty="0"/>
              <a:t> </a:t>
            </a:r>
            <a:r>
              <a:rPr lang="en-US" sz="2800" dirty="0" err="1"/>
              <a:t>waris</a:t>
            </a:r>
            <a:r>
              <a:rPr lang="en-US" sz="2800" dirty="0"/>
              <a:t> </a:t>
            </a:r>
            <a:r>
              <a:rPr lang="en-US" sz="2800" dirty="0" err="1"/>
              <a:t>bersama</a:t>
            </a:r>
            <a:r>
              <a:rPr lang="en-US" sz="2800" dirty="0"/>
              <a:t> </a:t>
            </a:r>
            <a:r>
              <a:rPr lang="en-US" sz="2800" dirty="0" err="1"/>
              <a:t>anak</a:t>
            </a:r>
            <a:r>
              <a:rPr lang="en-US" sz="2800" dirty="0"/>
              <a:t>/</a:t>
            </a:r>
            <a:r>
              <a:rPr lang="en-US" sz="2800" dirty="0" err="1"/>
              <a:t>keturunan</a:t>
            </a:r>
            <a:r>
              <a:rPr lang="en-US" sz="2800" dirty="0"/>
              <a:t> (QS. 4: 11).</a:t>
            </a:r>
          </a:p>
          <a:p>
            <a:pPr algn="just">
              <a:buNone/>
            </a:pPr>
            <a:endParaRPr lang="en-US" sz="2800" dirty="0"/>
          </a:p>
          <a:p>
            <a:pPr algn="just">
              <a:buNone/>
            </a:pPr>
            <a:r>
              <a:rPr lang="en-US" sz="2800" dirty="0"/>
              <a:t> </a:t>
            </a:r>
            <a:r>
              <a:rPr lang="en-US" sz="2800" dirty="0" err="1"/>
              <a:t>Suami</a:t>
            </a:r>
            <a:r>
              <a:rPr lang="en-US" sz="2800" dirty="0"/>
              <a:t> </a:t>
            </a:r>
            <a:r>
              <a:rPr lang="en-US" sz="2800" dirty="0" err="1"/>
              <a:t>istri</a:t>
            </a:r>
            <a:r>
              <a:rPr lang="en-US" sz="2800" dirty="0"/>
              <a:t> </a:t>
            </a:r>
            <a:r>
              <a:rPr lang="en-US" sz="2800" dirty="0" err="1"/>
              <a:t>saling</a:t>
            </a:r>
            <a:r>
              <a:rPr lang="en-US" sz="2800" dirty="0"/>
              <a:t> </a:t>
            </a:r>
            <a:r>
              <a:rPr lang="en-US" sz="2800" dirty="0" err="1"/>
              <a:t>mewaris</a:t>
            </a:r>
            <a:r>
              <a:rPr lang="en-US" sz="2800" dirty="0"/>
              <a:t> (QS. 4: 7, 12).</a:t>
            </a:r>
          </a:p>
          <a:p>
            <a:pPr algn="just">
              <a:buNone/>
            </a:pPr>
            <a:endParaRPr lang="en-US" sz="2800" dirty="0"/>
          </a:p>
          <a:p>
            <a:pPr marL="0" indent="0" algn="just">
              <a:buNone/>
            </a:pPr>
            <a:r>
              <a:rPr lang="en-US" sz="2800" dirty="0" err="1"/>
              <a:t>Saudara</a:t>
            </a:r>
            <a:r>
              <a:rPr lang="en-US" sz="2800" dirty="0"/>
              <a:t> </a:t>
            </a:r>
            <a:r>
              <a:rPr lang="en-US" sz="2800" dirty="0" err="1"/>
              <a:t>adalah</a:t>
            </a:r>
            <a:r>
              <a:rPr lang="en-US" sz="2800" dirty="0"/>
              <a:t> </a:t>
            </a:r>
            <a:r>
              <a:rPr lang="en-US" sz="2800" dirty="0" err="1"/>
              <a:t>ahli</a:t>
            </a:r>
            <a:r>
              <a:rPr lang="en-US" sz="2800" dirty="0"/>
              <a:t> </a:t>
            </a:r>
            <a:r>
              <a:rPr lang="en-US" sz="2800" dirty="0" err="1"/>
              <a:t>waris</a:t>
            </a:r>
            <a:r>
              <a:rPr lang="en-US" sz="2800" dirty="0"/>
              <a:t>, </a:t>
            </a:r>
            <a:r>
              <a:rPr lang="en-US" sz="2800" dirty="0" err="1"/>
              <a:t>jika</a:t>
            </a:r>
            <a:r>
              <a:rPr lang="en-US" sz="2800" dirty="0"/>
              <a:t> </a:t>
            </a:r>
            <a:r>
              <a:rPr lang="en-US" sz="2800" dirty="0" err="1"/>
              <a:t>pewaris</a:t>
            </a:r>
            <a:r>
              <a:rPr lang="en-US" sz="2800" dirty="0"/>
              <a:t> </a:t>
            </a:r>
            <a:r>
              <a:rPr lang="en-US" sz="2800" dirty="0" err="1"/>
              <a:t>tidak</a:t>
            </a:r>
            <a:r>
              <a:rPr lang="en-US" sz="2800" dirty="0"/>
              <a:t> </a:t>
            </a:r>
            <a:r>
              <a:rPr lang="en-US" sz="2800" dirty="0" err="1"/>
              <a:t>mempunyai</a:t>
            </a:r>
            <a:r>
              <a:rPr lang="en-US" sz="2800" dirty="0"/>
              <a:t> </a:t>
            </a:r>
            <a:r>
              <a:rPr lang="en-US" sz="2800" dirty="0" err="1"/>
              <a:t>anak</a:t>
            </a:r>
            <a:r>
              <a:rPr lang="en-US" sz="2800" dirty="0"/>
              <a:t>/</a:t>
            </a:r>
            <a:r>
              <a:rPr lang="en-US" sz="2800" dirty="0" err="1"/>
              <a:t>Keturunan</a:t>
            </a:r>
            <a:r>
              <a:rPr lang="en-US" sz="2800" dirty="0"/>
              <a:t> (QS. 4: 176, 12, 7, 8, 9).</a:t>
            </a:r>
          </a:p>
          <a:p>
            <a:pPr algn="just">
              <a:buNone/>
            </a:pPr>
            <a:endParaRPr lang="en-US" sz="2800" dirty="0"/>
          </a:p>
          <a:p>
            <a:pPr algn="just">
              <a:buNone/>
            </a:pPr>
            <a:r>
              <a:rPr lang="en-US" sz="2800" dirty="0" err="1"/>
              <a:t>Saudara</a:t>
            </a:r>
            <a:r>
              <a:rPr lang="en-US" sz="2800" dirty="0"/>
              <a:t> </a:t>
            </a:r>
            <a:r>
              <a:rPr lang="en-US" sz="2800" dirty="0" err="1"/>
              <a:t>menjadi</a:t>
            </a:r>
            <a:r>
              <a:rPr lang="en-US" sz="2800" dirty="0"/>
              <a:t> </a:t>
            </a:r>
            <a:r>
              <a:rPr lang="en-US" sz="2800" dirty="0" err="1"/>
              <a:t>ahli</a:t>
            </a:r>
            <a:r>
              <a:rPr lang="en-US" sz="2800" dirty="0"/>
              <a:t> </a:t>
            </a:r>
            <a:r>
              <a:rPr lang="en-US" sz="2800" dirty="0" err="1"/>
              <a:t>waris</a:t>
            </a:r>
            <a:r>
              <a:rPr lang="en-US" sz="2800" dirty="0"/>
              <a:t> </a:t>
            </a:r>
            <a:r>
              <a:rPr lang="en-US" sz="2800" dirty="0" err="1"/>
              <a:t>bersama</a:t>
            </a:r>
            <a:r>
              <a:rPr lang="en-US" sz="2800" dirty="0"/>
              <a:t> orang </a:t>
            </a:r>
            <a:r>
              <a:rPr lang="en-US" sz="2800" dirty="0" err="1"/>
              <a:t>tua</a:t>
            </a:r>
            <a:r>
              <a:rPr lang="en-US" sz="2800" dirty="0"/>
              <a:t> (QS. 4: 11,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                         </a:t>
            </a:r>
          </a:p>
        </p:txBody>
      </p:sp>
      <p:sp>
        <p:nvSpPr>
          <p:cNvPr id="2" name="Content Placeholder 1"/>
          <p:cNvSpPr>
            <a:spLocks noGrp="1"/>
          </p:cNvSpPr>
          <p:nvPr>
            <p:ph idx="1"/>
          </p:nvPr>
        </p:nvSpPr>
        <p:spPr/>
        <p:txBody>
          <a:bodyPr>
            <a:normAutofit/>
          </a:bodyPr>
          <a:lstStyle/>
          <a:p>
            <a:endParaRPr lang="en-US" dirty="0"/>
          </a:p>
          <a:p>
            <a:pPr marL="0" indent="0" algn="just">
              <a:buNone/>
            </a:pPr>
            <a:r>
              <a:rPr lang="en-US" dirty="0"/>
              <a:t> </a:t>
            </a:r>
            <a:r>
              <a:rPr lang="en-US" sz="2000" dirty="0" err="1"/>
              <a:t>Alquran</a:t>
            </a:r>
            <a:r>
              <a:rPr lang="en-US" sz="2000" dirty="0"/>
              <a:t> </a:t>
            </a:r>
            <a:r>
              <a:rPr lang="en-US" sz="2000" dirty="0" err="1"/>
              <a:t>menentukan</a:t>
            </a:r>
            <a:r>
              <a:rPr lang="en-US" sz="2000" dirty="0"/>
              <a:t> </a:t>
            </a:r>
            <a:r>
              <a:rPr lang="en-US" sz="2000" dirty="0" err="1"/>
              <a:t>bagian</a:t>
            </a:r>
            <a:r>
              <a:rPr lang="en-US" sz="2000" dirty="0"/>
              <a:t> yang </a:t>
            </a:r>
            <a:r>
              <a:rPr lang="en-US" sz="2000" dirty="0" err="1"/>
              <a:t>pasti</a:t>
            </a:r>
            <a:r>
              <a:rPr lang="en-US" sz="2000" dirty="0"/>
              <a:t> </a:t>
            </a:r>
            <a:r>
              <a:rPr lang="en-US" sz="2000" dirty="0" err="1"/>
              <a:t>bagi</a:t>
            </a:r>
            <a:r>
              <a:rPr lang="en-US" sz="2000" dirty="0"/>
              <a:t> </a:t>
            </a:r>
            <a:r>
              <a:rPr lang="en-US" sz="2000" dirty="0" err="1"/>
              <a:t>ahli</a:t>
            </a:r>
            <a:r>
              <a:rPr lang="en-US" sz="2000" dirty="0"/>
              <a:t> </a:t>
            </a:r>
            <a:r>
              <a:rPr lang="en-US" sz="2000" dirty="0" err="1"/>
              <a:t>waris</a:t>
            </a:r>
            <a:r>
              <a:rPr lang="en-US" sz="2000" dirty="0"/>
              <a:t> </a:t>
            </a:r>
            <a:r>
              <a:rPr lang="en-US" sz="2000" dirty="0" err="1"/>
              <a:t>tertentu</a:t>
            </a:r>
            <a:r>
              <a:rPr lang="en-US" sz="2000" dirty="0"/>
              <a:t> (QS. 4: 11,12,176).</a:t>
            </a:r>
          </a:p>
          <a:p>
            <a:pPr marL="0" indent="0" algn="just">
              <a:buNone/>
            </a:pPr>
            <a:endParaRPr lang="en-US" sz="2000" dirty="0"/>
          </a:p>
          <a:p>
            <a:pPr marL="0" indent="0" algn="just">
              <a:buNone/>
            </a:pPr>
            <a:r>
              <a:rPr lang="en-US" sz="2000" dirty="0" err="1"/>
              <a:t>Wasiat</a:t>
            </a:r>
            <a:r>
              <a:rPr lang="en-US" sz="2000" dirty="0"/>
              <a:t> </a:t>
            </a:r>
            <a:r>
              <a:rPr lang="en-US" sz="2000" dirty="0" err="1"/>
              <a:t>adalah</a:t>
            </a:r>
            <a:r>
              <a:rPr lang="en-US" sz="2000" dirty="0"/>
              <a:t> </a:t>
            </a:r>
            <a:r>
              <a:rPr lang="en-US" sz="2000" dirty="0" err="1"/>
              <a:t>kebijakan</a:t>
            </a:r>
            <a:r>
              <a:rPr lang="en-US" sz="2000" dirty="0"/>
              <a:t> </a:t>
            </a:r>
            <a:r>
              <a:rPr lang="en-US" sz="2000" dirty="0" err="1"/>
              <a:t>pewaris</a:t>
            </a:r>
            <a:r>
              <a:rPr lang="en-US" sz="2000" dirty="0"/>
              <a:t> </a:t>
            </a:r>
            <a:r>
              <a:rPr lang="en-US" sz="2000" dirty="0" err="1"/>
              <a:t>dan</a:t>
            </a:r>
            <a:r>
              <a:rPr lang="en-US" sz="2000" dirty="0"/>
              <a:t> </a:t>
            </a:r>
            <a:r>
              <a:rPr lang="en-US" sz="2000" dirty="0" err="1"/>
              <a:t>amalan</a:t>
            </a:r>
            <a:r>
              <a:rPr lang="en-US" sz="2000" dirty="0"/>
              <a:t> yang </a:t>
            </a:r>
            <a:r>
              <a:rPr lang="en-US" sz="2000" dirty="0" err="1"/>
              <a:t>dekat</a:t>
            </a:r>
            <a:r>
              <a:rPr lang="en-US" sz="2000" dirty="0"/>
              <a:t> </a:t>
            </a:r>
            <a:r>
              <a:rPr lang="en-US" sz="2000" dirty="0" err="1"/>
              <a:t>dengan</a:t>
            </a:r>
            <a:r>
              <a:rPr lang="en-US" sz="2000" dirty="0"/>
              <a:t> </a:t>
            </a:r>
            <a:r>
              <a:rPr lang="en-US" sz="2000" dirty="0" err="1"/>
              <a:t>taqwa</a:t>
            </a:r>
            <a:r>
              <a:rPr lang="en-US" sz="2000" dirty="0"/>
              <a:t> (QS. 2: 180, 182) </a:t>
            </a:r>
            <a:r>
              <a:rPr lang="en-US" sz="2000" dirty="0" err="1"/>
              <a:t>dan</a:t>
            </a:r>
            <a:r>
              <a:rPr lang="en-US" sz="2000" dirty="0"/>
              <a:t> (QS. 4: 11,12).</a:t>
            </a:r>
          </a:p>
          <a:p>
            <a:pPr algn="just">
              <a:buNone/>
            </a:pPr>
            <a:endParaRPr lang="en-US" sz="2000" dirty="0"/>
          </a:p>
          <a:p>
            <a:pPr algn="just">
              <a:buNone/>
            </a:pPr>
            <a:r>
              <a:rPr lang="en-US" sz="2000" dirty="0" err="1"/>
              <a:t>Ahli</a:t>
            </a:r>
            <a:r>
              <a:rPr lang="en-US" sz="2000" dirty="0"/>
              <a:t> </a:t>
            </a:r>
            <a:r>
              <a:rPr lang="en-US" sz="2000" dirty="0" err="1"/>
              <a:t>Waris</a:t>
            </a:r>
            <a:r>
              <a:rPr lang="en-US" sz="2000" dirty="0"/>
              <a:t> </a:t>
            </a:r>
            <a:r>
              <a:rPr lang="en-US" sz="2000" dirty="0" err="1"/>
              <a:t>Penerima</a:t>
            </a:r>
            <a:r>
              <a:rPr lang="en-US" sz="2000" dirty="0"/>
              <a:t> </a:t>
            </a:r>
            <a:r>
              <a:rPr lang="en-US" sz="2000" dirty="0" err="1"/>
              <a:t>Warisan</a:t>
            </a:r>
            <a:r>
              <a:rPr lang="en-US" sz="2000" dirty="0"/>
              <a:t> </a:t>
            </a:r>
            <a:r>
              <a:rPr lang="en-US" sz="2000" dirty="0" err="1"/>
              <a:t>tidak</a:t>
            </a:r>
            <a:r>
              <a:rPr lang="en-US" sz="2000" dirty="0"/>
              <a:t> </a:t>
            </a:r>
            <a:r>
              <a:rPr lang="en-US" sz="2000" dirty="0" err="1"/>
              <a:t>dapat</a:t>
            </a:r>
            <a:r>
              <a:rPr lang="en-US" sz="2000" dirty="0"/>
              <a:t> </a:t>
            </a:r>
            <a:r>
              <a:rPr lang="en-US" sz="2000" dirty="0" err="1"/>
              <a:t>wasiat</a:t>
            </a:r>
            <a:r>
              <a:rPr lang="en-US" sz="2000" dirty="0"/>
              <a:t> (QS. 2: 180).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Harta</a:t>
            </a:r>
            <a:r>
              <a:rPr lang="en-US" dirty="0"/>
              <a:t> </a:t>
            </a:r>
            <a:r>
              <a:rPr lang="en-US" dirty="0" err="1"/>
              <a:t>campur</a:t>
            </a:r>
            <a:endParaRPr lang="en-US" dirty="0"/>
          </a:p>
        </p:txBody>
      </p:sp>
      <p:sp>
        <p:nvSpPr>
          <p:cNvPr id="3" name="Content Placeholder 2"/>
          <p:cNvSpPr>
            <a:spLocks noGrp="1"/>
          </p:cNvSpPr>
          <p:nvPr>
            <p:ph idx="1"/>
          </p:nvPr>
        </p:nvSpPr>
        <p:spPr/>
        <p:txBody>
          <a:bodyPr>
            <a:normAutofit lnSpcReduction="10000"/>
          </a:bodyPr>
          <a:lstStyle/>
          <a:p>
            <a:r>
              <a:rPr lang="en-US" dirty="0"/>
              <a:t> </a:t>
            </a:r>
          </a:p>
          <a:p>
            <a:pPr algn="just"/>
            <a:r>
              <a:rPr lang="en-US" sz="3200" dirty="0"/>
              <a:t>    </a:t>
            </a:r>
            <a:r>
              <a:rPr lang="en-US" sz="3200" dirty="0" err="1"/>
              <a:t>Bagi</a:t>
            </a:r>
            <a:r>
              <a:rPr lang="en-US" sz="3200" dirty="0"/>
              <a:t> </a:t>
            </a:r>
            <a:r>
              <a:rPr lang="en-US" sz="3200" dirty="0" err="1"/>
              <a:t>Pewaris</a:t>
            </a:r>
            <a:r>
              <a:rPr lang="en-US" sz="3200" dirty="0"/>
              <a:t> yang </a:t>
            </a:r>
            <a:r>
              <a:rPr lang="en-US" sz="3200" dirty="0" err="1"/>
              <a:t>beristri</a:t>
            </a:r>
            <a:r>
              <a:rPr lang="en-US" sz="3200" dirty="0"/>
              <a:t> </a:t>
            </a:r>
            <a:r>
              <a:rPr lang="en-US" sz="3200" dirty="0" err="1"/>
              <a:t>lebih</a:t>
            </a:r>
            <a:r>
              <a:rPr lang="en-US" sz="3200" dirty="0"/>
              <a:t> </a:t>
            </a:r>
            <a:r>
              <a:rPr lang="en-US" sz="3200" dirty="0" err="1"/>
              <a:t>dari</a:t>
            </a:r>
            <a:r>
              <a:rPr lang="en-US" sz="3200" dirty="0"/>
              <a:t> </a:t>
            </a:r>
            <a:r>
              <a:rPr lang="en-US" sz="3200" dirty="0" err="1"/>
              <a:t>seorang</a:t>
            </a:r>
            <a:r>
              <a:rPr lang="en-US" sz="3200" dirty="0"/>
              <a:t>, </a:t>
            </a:r>
            <a:r>
              <a:rPr lang="en-US" sz="3200" dirty="0" err="1"/>
              <a:t>maka</a:t>
            </a:r>
            <a:r>
              <a:rPr lang="en-US" sz="3200" dirty="0"/>
              <a:t>  </a:t>
            </a:r>
            <a:r>
              <a:rPr lang="en-US" sz="3200" dirty="0" err="1"/>
              <a:t>masing-masing</a:t>
            </a:r>
            <a:r>
              <a:rPr lang="en-US" sz="3200" dirty="0"/>
              <a:t> </a:t>
            </a:r>
            <a:r>
              <a:rPr lang="en-US" sz="3200" dirty="0" err="1"/>
              <a:t>istri</a:t>
            </a:r>
            <a:r>
              <a:rPr lang="en-US" sz="3200" dirty="0"/>
              <a:t> </a:t>
            </a:r>
            <a:r>
              <a:rPr lang="en-US" sz="3200" dirty="0" err="1"/>
              <a:t>berhak</a:t>
            </a:r>
            <a:r>
              <a:rPr lang="en-US" sz="3200" dirty="0"/>
              <a:t> </a:t>
            </a:r>
            <a:r>
              <a:rPr lang="en-US" sz="3200" dirty="0" err="1"/>
              <a:t>mendapat</a:t>
            </a:r>
            <a:r>
              <a:rPr lang="en-US" sz="3200" dirty="0"/>
              <a:t>  </a:t>
            </a:r>
            <a:r>
              <a:rPr lang="en-US" sz="3200" dirty="0" err="1"/>
              <a:t>bagian</a:t>
            </a:r>
            <a:r>
              <a:rPr lang="en-US" sz="3200" dirty="0"/>
              <a:t> </a:t>
            </a:r>
            <a:r>
              <a:rPr lang="en-US" sz="3200" dirty="0" err="1"/>
              <a:t>atas</a:t>
            </a:r>
            <a:r>
              <a:rPr lang="en-US" sz="3200" dirty="0"/>
              <a:t> </a:t>
            </a:r>
            <a:r>
              <a:rPr lang="en-US" sz="3200" dirty="0" err="1"/>
              <a:t>gono</a:t>
            </a:r>
            <a:r>
              <a:rPr lang="en-US" sz="3200" dirty="0"/>
              <a:t> </a:t>
            </a:r>
            <a:r>
              <a:rPr lang="en-US" sz="3200" dirty="0" err="1"/>
              <a:t>gini</a:t>
            </a:r>
            <a:r>
              <a:rPr lang="en-US" sz="3200" dirty="0"/>
              <a:t> </a:t>
            </a:r>
            <a:r>
              <a:rPr lang="en-US" sz="3200" dirty="0" err="1"/>
              <a:t>dengan</a:t>
            </a:r>
            <a:r>
              <a:rPr lang="en-US" sz="3200" dirty="0"/>
              <a:t> </a:t>
            </a:r>
            <a:r>
              <a:rPr lang="en-US" sz="3200" dirty="0" err="1"/>
              <a:t>rumah</a:t>
            </a:r>
            <a:r>
              <a:rPr lang="en-US" sz="3200" dirty="0"/>
              <a:t> </a:t>
            </a:r>
            <a:r>
              <a:rPr lang="en-US" sz="3200" dirty="0" err="1"/>
              <a:t>tangga</a:t>
            </a:r>
            <a:r>
              <a:rPr lang="en-US" sz="3200" dirty="0"/>
              <a:t> </a:t>
            </a:r>
            <a:r>
              <a:rPr lang="en-US" sz="3200" dirty="0" err="1"/>
              <a:t>dengan</a:t>
            </a:r>
            <a:r>
              <a:rPr lang="en-US" sz="3200" dirty="0"/>
              <a:t> </a:t>
            </a:r>
            <a:r>
              <a:rPr lang="en-US" sz="3200" dirty="0" err="1"/>
              <a:t>suaminya</a:t>
            </a:r>
            <a:r>
              <a:rPr lang="en-US" sz="3200" dirty="0"/>
              <a:t>, </a:t>
            </a:r>
            <a:r>
              <a:rPr lang="en-US" sz="3200" dirty="0" err="1"/>
              <a:t>sedangkan</a:t>
            </a:r>
            <a:r>
              <a:rPr lang="en-US" sz="3200" dirty="0"/>
              <a:t> </a:t>
            </a:r>
            <a:r>
              <a:rPr lang="en-US" sz="3200" dirty="0" err="1"/>
              <a:t>keseluruhan</a:t>
            </a:r>
            <a:r>
              <a:rPr lang="en-US" sz="3200" dirty="0"/>
              <a:t> </a:t>
            </a:r>
            <a:r>
              <a:rPr lang="en-US" sz="3200" dirty="0" err="1"/>
              <a:t>bagian</a:t>
            </a:r>
            <a:r>
              <a:rPr lang="en-US" sz="3200" dirty="0"/>
              <a:t> </a:t>
            </a:r>
            <a:r>
              <a:rPr lang="en-US" sz="3200" dirty="0" err="1"/>
              <a:t>pewaris</a:t>
            </a:r>
            <a:r>
              <a:rPr lang="en-US" sz="3200" dirty="0"/>
              <a:t> </a:t>
            </a:r>
            <a:r>
              <a:rPr lang="en-US" sz="3200" dirty="0" err="1"/>
              <a:t>adalah</a:t>
            </a:r>
            <a:r>
              <a:rPr lang="en-US" sz="3200" dirty="0"/>
              <a:t> </a:t>
            </a:r>
            <a:r>
              <a:rPr lang="en-US" sz="3200" dirty="0" err="1"/>
              <a:t>menjadi</a:t>
            </a:r>
            <a:r>
              <a:rPr lang="en-US" sz="3200" dirty="0"/>
              <a:t> </a:t>
            </a:r>
            <a:r>
              <a:rPr lang="en-US" sz="3200" dirty="0" err="1"/>
              <a:t>hak</a:t>
            </a:r>
            <a:r>
              <a:rPr lang="en-US" sz="3200" dirty="0"/>
              <a:t> </a:t>
            </a:r>
            <a:r>
              <a:rPr lang="en-US" sz="3200" dirty="0" err="1"/>
              <a:t>para</a:t>
            </a:r>
            <a:r>
              <a:rPr lang="en-US" sz="3200" dirty="0"/>
              <a:t> </a:t>
            </a:r>
            <a:r>
              <a:rPr lang="en-US" sz="3200" dirty="0" err="1"/>
              <a:t>ahli</a:t>
            </a:r>
            <a:r>
              <a:rPr lang="en-US" sz="3200" dirty="0"/>
              <a:t> </a:t>
            </a:r>
            <a:r>
              <a:rPr lang="en-US" sz="3200" dirty="0" err="1"/>
              <a:t>warisnya</a:t>
            </a:r>
            <a:r>
              <a:rPr lang="en-US" sz="3200" dirty="0"/>
              <a:t>. (</a:t>
            </a:r>
            <a:r>
              <a:rPr lang="en-US" sz="3200" dirty="0" err="1"/>
              <a:t>Pasal</a:t>
            </a:r>
            <a:r>
              <a:rPr lang="en-US" sz="3200" dirty="0"/>
              <a:t> 190 KHI).</a:t>
            </a:r>
          </a:p>
        </p:txBody>
      </p:sp>
    </p:spTree>
    <p:extLst>
      <p:ext uri="{BB962C8B-B14F-4D97-AF65-F5344CB8AC3E}">
        <p14:creationId xmlns:p14="http://schemas.microsoft.com/office/powerpoint/2010/main" val="238361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6DDA6EEC-8A76-D48F-05F0-4C9429A1A81A}"/>
              </a:ext>
            </a:extLst>
          </p:cNvPr>
          <p:cNvSpPr>
            <a:spLocks noGrp="1" noChangeArrowheads="1"/>
          </p:cNvSpPr>
          <p:nvPr>
            <p:ph type="title"/>
          </p:nvPr>
        </p:nvSpPr>
        <p:spPr/>
        <p:txBody>
          <a:bodyPr/>
          <a:lstStyle/>
          <a:p>
            <a:r>
              <a:rPr lang="en-US" altLang="en-US"/>
              <a:t>Hukum Kewarisan (Pasal 171 KHI)</a:t>
            </a:r>
          </a:p>
        </p:txBody>
      </p:sp>
      <p:sp>
        <p:nvSpPr>
          <p:cNvPr id="57347" name="Content Placeholder 2">
            <a:extLst>
              <a:ext uri="{FF2B5EF4-FFF2-40B4-BE49-F238E27FC236}">
                <a16:creationId xmlns:a16="http://schemas.microsoft.com/office/drawing/2014/main" id="{942783E4-FF00-3138-D95D-03D1CC8B1570}"/>
              </a:ext>
            </a:extLst>
          </p:cNvPr>
          <p:cNvSpPr>
            <a:spLocks noGrp="1" noChangeArrowheads="1"/>
          </p:cNvSpPr>
          <p:nvPr>
            <p:ph idx="1"/>
          </p:nvPr>
        </p:nvSpPr>
        <p:spPr/>
        <p:txBody>
          <a:bodyPr>
            <a:noAutofit/>
          </a:bodyPr>
          <a:lstStyle/>
          <a:p>
            <a:pPr algn="just"/>
            <a:r>
              <a:rPr lang="en-US" altLang="en-US" sz="3200" dirty="0"/>
              <a:t>   Hukum </a:t>
            </a:r>
            <a:r>
              <a:rPr lang="en-US" altLang="en-US" sz="3200" dirty="0" err="1"/>
              <a:t>kewarisan</a:t>
            </a:r>
            <a:r>
              <a:rPr lang="en-US" altLang="en-US" sz="3200" dirty="0"/>
              <a:t> </a:t>
            </a:r>
            <a:r>
              <a:rPr lang="en-US" altLang="en-US" sz="3200" dirty="0" err="1"/>
              <a:t>adalah</a:t>
            </a:r>
            <a:r>
              <a:rPr lang="en-US" altLang="en-US" sz="3200" dirty="0"/>
              <a:t> </a:t>
            </a:r>
            <a:r>
              <a:rPr lang="en-US" altLang="en-US" sz="3200" dirty="0" err="1"/>
              <a:t>hukum</a:t>
            </a:r>
            <a:r>
              <a:rPr lang="en-US" altLang="en-US" sz="3200" dirty="0"/>
              <a:t> yang </a:t>
            </a:r>
            <a:r>
              <a:rPr lang="en-US" altLang="en-US" sz="3200" dirty="0" err="1"/>
              <a:t>mengatur</a:t>
            </a:r>
            <a:r>
              <a:rPr lang="en-US" altLang="en-US" sz="3200" dirty="0"/>
              <a:t> </a:t>
            </a:r>
            <a:r>
              <a:rPr lang="en-US" altLang="en-US" sz="3200" dirty="0" err="1"/>
              <a:t>tentang</a:t>
            </a:r>
            <a:r>
              <a:rPr lang="en-US" altLang="en-US" sz="3200" dirty="0"/>
              <a:t> </a:t>
            </a:r>
            <a:r>
              <a:rPr lang="en-US" altLang="en-US" sz="3200" dirty="0" err="1"/>
              <a:t>pemindahan</a:t>
            </a:r>
            <a:r>
              <a:rPr lang="en-US" altLang="en-US" sz="3200" dirty="0"/>
              <a:t> </a:t>
            </a:r>
            <a:r>
              <a:rPr lang="en-US" altLang="en-US" sz="3200" dirty="0" err="1"/>
              <a:t>hak</a:t>
            </a:r>
            <a:r>
              <a:rPr lang="en-US" altLang="en-US" sz="3200" dirty="0"/>
              <a:t> </a:t>
            </a:r>
            <a:r>
              <a:rPr lang="en-US" altLang="en-US" sz="3200" dirty="0" err="1"/>
              <a:t>pemilikan</a:t>
            </a:r>
            <a:r>
              <a:rPr lang="en-US" altLang="en-US" sz="3200" dirty="0"/>
              <a:t> </a:t>
            </a:r>
            <a:r>
              <a:rPr lang="en-US" altLang="en-US" sz="3200" dirty="0" err="1"/>
              <a:t>harta</a:t>
            </a:r>
            <a:r>
              <a:rPr lang="en-US" altLang="en-US" sz="3200" dirty="0"/>
              <a:t> </a:t>
            </a:r>
            <a:r>
              <a:rPr lang="en-US" altLang="en-US" sz="3200" dirty="0" err="1"/>
              <a:t>peninggalan</a:t>
            </a:r>
            <a:r>
              <a:rPr lang="en-US" altLang="en-US" sz="3200" dirty="0"/>
              <a:t> (</a:t>
            </a:r>
            <a:r>
              <a:rPr lang="en-US" altLang="en-US" sz="3200" dirty="0" err="1"/>
              <a:t>tirkah</a:t>
            </a:r>
            <a:r>
              <a:rPr lang="en-US" altLang="en-US" sz="3200" dirty="0"/>
              <a:t>) </a:t>
            </a:r>
            <a:r>
              <a:rPr lang="en-US" altLang="en-US" sz="3200" dirty="0" err="1"/>
              <a:t>pewaris</a:t>
            </a:r>
            <a:r>
              <a:rPr lang="en-US" altLang="en-US" sz="3200" dirty="0"/>
              <a:t>, </a:t>
            </a:r>
            <a:r>
              <a:rPr lang="en-US" altLang="en-US" sz="3200" dirty="0" err="1"/>
              <a:t>menentukan</a:t>
            </a:r>
            <a:r>
              <a:rPr lang="en-US" altLang="en-US" sz="3200" dirty="0"/>
              <a:t> </a:t>
            </a:r>
            <a:r>
              <a:rPr lang="en-US" altLang="en-US" sz="3200" dirty="0" err="1"/>
              <a:t>siapa-siapa</a:t>
            </a:r>
            <a:r>
              <a:rPr lang="en-US" altLang="en-US" sz="3200" dirty="0"/>
              <a:t> yang </a:t>
            </a:r>
            <a:r>
              <a:rPr lang="en-US" altLang="en-US" sz="3200" dirty="0" err="1"/>
              <a:t>berhak</a:t>
            </a:r>
            <a:r>
              <a:rPr lang="en-US" altLang="en-US" sz="3200" dirty="0"/>
              <a:t> </a:t>
            </a:r>
            <a:r>
              <a:rPr lang="en-US" altLang="en-US" sz="3200" dirty="0" err="1"/>
              <a:t>menjadi</a:t>
            </a:r>
            <a:r>
              <a:rPr lang="en-US" altLang="en-US" sz="3200" dirty="0"/>
              <a:t> </a:t>
            </a:r>
            <a:r>
              <a:rPr lang="en-US" altLang="en-US" sz="3200" dirty="0" err="1"/>
              <a:t>ahli</a:t>
            </a:r>
            <a:r>
              <a:rPr lang="en-US" altLang="en-US" sz="3200" dirty="0"/>
              <a:t> </a:t>
            </a:r>
            <a:r>
              <a:rPr lang="en-US" altLang="en-US" sz="3200" dirty="0" err="1"/>
              <a:t>waris</a:t>
            </a:r>
            <a:r>
              <a:rPr lang="en-US" altLang="en-US" sz="3200" dirty="0"/>
              <a:t> dan </a:t>
            </a:r>
            <a:r>
              <a:rPr lang="en-US" altLang="en-US" sz="3200" dirty="0" err="1"/>
              <a:t>berapa</a:t>
            </a:r>
            <a:r>
              <a:rPr lang="en-US" altLang="en-US" sz="3200" dirty="0"/>
              <a:t> </a:t>
            </a:r>
            <a:r>
              <a:rPr lang="en-US" altLang="en-US" sz="3200" dirty="0" err="1"/>
              <a:t>bagiannya</a:t>
            </a:r>
            <a:r>
              <a:rPr lang="en-US" altLang="en-US" sz="3200" dirty="0"/>
              <a:t> masing-masing.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Kesepakatan</a:t>
            </a:r>
            <a:r>
              <a:rPr lang="en-US" dirty="0"/>
              <a:t> </a:t>
            </a:r>
            <a:r>
              <a:rPr lang="en-US" dirty="0" err="1"/>
              <a:t>pembagian</a:t>
            </a:r>
            <a:r>
              <a:rPr lang="en-US" dirty="0"/>
              <a:t> </a:t>
            </a:r>
            <a:r>
              <a:rPr lang="en-US" dirty="0" err="1"/>
              <a:t>waris</a:t>
            </a:r>
            <a:endParaRPr lang="en-US" dirty="0"/>
          </a:p>
        </p:txBody>
      </p:sp>
      <p:sp>
        <p:nvSpPr>
          <p:cNvPr id="3" name="Content Placeholder 2"/>
          <p:cNvSpPr>
            <a:spLocks noGrp="1"/>
          </p:cNvSpPr>
          <p:nvPr>
            <p:ph idx="1"/>
          </p:nvPr>
        </p:nvSpPr>
        <p:spPr/>
        <p:txBody>
          <a:bodyPr>
            <a:normAutofit/>
          </a:bodyPr>
          <a:lstStyle/>
          <a:p>
            <a:pPr algn="just"/>
            <a:r>
              <a:rPr lang="en-US" sz="3200" dirty="0"/>
              <a:t>    Para </a:t>
            </a:r>
            <a:r>
              <a:rPr lang="en-US" sz="3200" dirty="0" err="1"/>
              <a:t>ahli</a:t>
            </a:r>
            <a:r>
              <a:rPr lang="en-US" sz="3200" dirty="0"/>
              <a:t> </a:t>
            </a:r>
            <a:r>
              <a:rPr lang="en-US" sz="3200" dirty="0" err="1"/>
              <a:t>waris</a:t>
            </a:r>
            <a:r>
              <a:rPr lang="en-US" sz="3200" dirty="0"/>
              <a:t> </a:t>
            </a:r>
            <a:r>
              <a:rPr lang="en-US" sz="3200" dirty="0" err="1"/>
              <a:t>dapat</a:t>
            </a:r>
            <a:r>
              <a:rPr lang="en-US" sz="3200" dirty="0"/>
              <a:t> </a:t>
            </a:r>
            <a:r>
              <a:rPr lang="en-US" sz="3200" dirty="0" err="1"/>
              <a:t>bersepakat</a:t>
            </a:r>
            <a:r>
              <a:rPr lang="en-US" sz="3200" dirty="0"/>
              <a:t> </a:t>
            </a:r>
            <a:r>
              <a:rPr lang="en-US" sz="3200" dirty="0" err="1"/>
              <a:t>melakukan</a:t>
            </a:r>
            <a:r>
              <a:rPr lang="en-US" sz="3200" dirty="0"/>
              <a:t> </a:t>
            </a:r>
            <a:r>
              <a:rPr lang="en-US" sz="3200" dirty="0" err="1"/>
              <a:t>perdamaian</a:t>
            </a:r>
            <a:r>
              <a:rPr lang="en-US" sz="3200" dirty="0"/>
              <a:t> </a:t>
            </a:r>
            <a:r>
              <a:rPr lang="en-US" sz="3200" dirty="0" err="1"/>
              <a:t>dalam</a:t>
            </a:r>
            <a:r>
              <a:rPr lang="en-US" sz="3200" dirty="0"/>
              <a:t> </a:t>
            </a:r>
            <a:r>
              <a:rPr lang="en-US" sz="3200" dirty="0" err="1"/>
              <a:t>pembagian</a:t>
            </a:r>
            <a:r>
              <a:rPr lang="en-US" sz="3200" dirty="0"/>
              <a:t> </a:t>
            </a:r>
            <a:r>
              <a:rPr lang="en-US" sz="3200" dirty="0" err="1"/>
              <a:t>harta</a:t>
            </a:r>
            <a:r>
              <a:rPr lang="en-US" sz="3200" dirty="0"/>
              <a:t> </a:t>
            </a:r>
            <a:r>
              <a:rPr lang="en-US" sz="3200" dirty="0" err="1"/>
              <a:t>warisan</a:t>
            </a:r>
            <a:r>
              <a:rPr lang="en-US" sz="3200" dirty="0"/>
              <a:t>, </a:t>
            </a:r>
            <a:r>
              <a:rPr lang="en-US" sz="3200" dirty="0" err="1"/>
              <a:t>setelah</a:t>
            </a:r>
            <a:r>
              <a:rPr lang="en-US" sz="3200" dirty="0"/>
              <a:t> </a:t>
            </a:r>
            <a:r>
              <a:rPr lang="en-US" sz="3200" dirty="0" err="1"/>
              <a:t>masing-masing</a:t>
            </a:r>
            <a:r>
              <a:rPr lang="en-US" sz="3200" dirty="0"/>
              <a:t> </a:t>
            </a:r>
            <a:r>
              <a:rPr lang="en-US" sz="3200" dirty="0" err="1"/>
              <a:t>menyadari</a:t>
            </a:r>
            <a:r>
              <a:rPr lang="en-US" sz="3200" dirty="0"/>
              <a:t> </a:t>
            </a:r>
            <a:r>
              <a:rPr lang="en-US" sz="3200" dirty="0" err="1"/>
              <a:t>bagiannya</a:t>
            </a:r>
            <a:r>
              <a:rPr lang="en-US" sz="3200" dirty="0"/>
              <a:t>. (</a:t>
            </a:r>
            <a:r>
              <a:rPr lang="en-US" sz="3200" dirty="0" err="1"/>
              <a:t>Pasal</a:t>
            </a:r>
            <a:r>
              <a:rPr lang="en-US" sz="3200" dirty="0"/>
              <a:t> 183 KHI).</a:t>
            </a:r>
          </a:p>
        </p:txBody>
      </p:sp>
    </p:spTree>
    <p:extLst>
      <p:ext uri="{BB962C8B-B14F-4D97-AF65-F5344CB8AC3E}">
        <p14:creationId xmlns:p14="http://schemas.microsoft.com/office/powerpoint/2010/main" val="3942240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Tidak</a:t>
            </a:r>
            <a:r>
              <a:rPr lang="en-US" dirty="0"/>
              <a:t> </a:t>
            </a:r>
            <a:r>
              <a:rPr lang="en-US" dirty="0" err="1"/>
              <a:t>adanya</a:t>
            </a:r>
            <a:r>
              <a:rPr lang="en-US" dirty="0"/>
              <a:t> </a:t>
            </a:r>
            <a:r>
              <a:rPr lang="en-US" dirty="0" err="1"/>
              <a:t>ahli</a:t>
            </a:r>
            <a:r>
              <a:rPr lang="en-US" dirty="0"/>
              <a:t> </a:t>
            </a:r>
            <a:r>
              <a:rPr lang="en-US" dirty="0" err="1"/>
              <a:t>waris</a:t>
            </a:r>
            <a:endParaRPr lang="en-US" dirty="0"/>
          </a:p>
        </p:txBody>
      </p:sp>
      <p:sp>
        <p:nvSpPr>
          <p:cNvPr id="3" name="Content Placeholder 2"/>
          <p:cNvSpPr>
            <a:spLocks noGrp="1"/>
          </p:cNvSpPr>
          <p:nvPr>
            <p:ph idx="1"/>
          </p:nvPr>
        </p:nvSpPr>
        <p:spPr/>
        <p:txBody>
          <a:bodyPr>
            <a:normAutofit lnSpcReduction="10000"/>
          </a:bodyPr>
          <a:lstStyle/>
          <a:p>
            <a:endParaRPr lang="en-US" dirty="0"/>
          </a:p>
          <a:p>
            <a:pPr algn="just"/>
            <a:r>
              <a:rPr lang="en-US" dirty="0"/>
              <a:t>      </a:t>
            </a:r>
            <a:r>
              <a:rPr lang="en-US" sz="3200" dirty="0" err="1"/>
              <a:t>Bila</a:t>
            </a:r>
            <a:r>
              <a:rPr lang="en-US" sz="3200" dirty="0"/>
              <a:t> </a:t>
            </a:r>
            <a:r>
              <a:rPr lang="en-US" sz="3200" dirty="0" err="1"/>
              <a:t>pewaris</a:t>
            </a:r>
            <a:r>
              <a:rPr lang="en-US" sz="3200" dirty="0"/>
              <a:t> </a:t>
            </a:r>
            <a:r>
              <a:rPr lang="en-US" sz="3200" dirty="0" err="1"/>
              <a:t>tidak</a:t>
            </a:r>
            <a:r>
              <a:rPr lang="en-US" sz="3200" dirty="0"/>
              <a:t> </a:t>
            </a:r>
            <a:r>
              <a:rPr lang="en-US" sz="3200" dirty="0" err="1"/>
              <a:t>meninggakan</a:t>
            </a:r>
            <a:r>
              <a:rPr lang="en-US" sz="3200" dirty="0"/>
              <a:t> </a:t>
            </a:r>
            <a:r>
              <a:rPr lang="en-US" sz="3200" dirty="0" err="1"/>
              <a:t>ahli</a:t>
            </a:r>
            <a:r>
              <a:rPr lang="en-US" sz="3200" dirty="0"/>
              <a:t> </a:t>
            </a:r>
            <a:r>
              <a:rPr lang="en-US" sz="3200" dirty="0" err="1"/>
              <a:t>waris</a:t>
            </a:r>
            <a:r>
              <a:rPr lang="en-US" sz="3200" dirty="0"/>
              <a:t> </a:t>
            </a:r>
            <a:r>
              <a:rPr lang="en-US" sz="3200" dirty="0" err="1"/>
              <a:t>sama</a:t>
            </a:r>
            <a:r>
              <a:rPr lang="en-US" sz="3200" dirty="0"/>
              <a:t> </a:t>
            </a:r>
            <a:r>
              <a:rPr lang="en-US" sz="3200" dirty="0" err="1"/>
              <a:t>sekali</a:t>
            </a:r>
            <a:r>
              <a:rPr lang="en-US" sz="3200" dirty="0"/>
              <a:t> </a:t>
            </a:r>
            <a:r>
              <a:rPr lang="en-US" sz="3200" dirty="0" err="1"/>
              <a:t>atau</a:t>
            </a:r>
            <a:r>
              <a:rPr lang="en-US" sz="3200" dirty="0"/>
              <a:t> </a:t>
            </a:r>
            <a:r>
              <a:rPr lang="en-US" sz="3200" dirty="0" err="1"/>
              <a:t>tidak</a:t>
            </a:r>
            <a:r>
              <a:rPr lang="en-US" sz="3200" dirty="0"/>
              <a:t> </a:t>
            </a:r>
            <a:r>
              <a:rPr lang="en-US" sz="3200" dirty="0" err="1"/>
              <a:t>diketahui</a:t>
            </a:r>
            <a:r>
              <a:rPr lang="en-US" sz="3200" dirty="0"/>
              <a:t> </a:t>
            </a:r>
            <a:r>
              <a:rPr lang="en-US" sz="3200" dirty="0" err="1"/>
              <a:t>ahli</a:t>
            </a:r>
            <a:r>
              <a:rPr lang="en-US" sz="3200" dirty="0"/>
              <a:t> </a:t>
            </a:r>
            <a:r>
              <a:rPr lang="en-US" sz="3200" dirty="0" err="1"/>
              <a:t>warisnya</a:t>
            </a:r>
            <a:r>
              <a:rPr lang="en-US" sz="3200" dirty="0"/>
              <a:t>, </a:t>
            </a:r>
            <a:r>
              <a:rPr lang="en-US" sz="3200" dirty="0" err="1"/>
              <a:t>atas</a:t>
            </a:r>
            <a:r>
              <a:rPr lang="en-US" sz="3200" dirty="0"/>
              <a:t> </a:t>
            </a:r>
            <a:r>
              <a:rPr lang="en-US" sz="3200" dirty="0" err="1"/>
              <a:t>putusan</a:t>
            </a:r>
            <a:r>
              <a:rPr lang="en-US" sz="3200" dirty="0"/>
              <a:t> </a:t>
            </a:r>
            <a:r>
              <a:rPr lang="en-US" sz="3200" dirty="0" err="1"/>
              <a:t>pengadilan</a:t>
            </a:r>
            <a:r>
              <a:rPr lang="en-US" sz="3200" dirty="0"/>
              <a:t> agama </a:t>
            </a:r>
            <a:r>
              <a:rPr lang="en-US" sz="3200" dirty="0" err="1"/>
              <a:t>diserahkan</a:t>
            </a:r>
            <a:r>
              <a:rPr lang="en-US" sz="3200" dirty="0"/>
              <a:t> </a:t>
            </a:r>
            <a:r>
              <a:rPr lang="en-US" sz="3200" dirty="0" err="1"/>
              <a:t>penguasaannya</a:t>
            </a:r>
            <a:r>
              <a:rPr lang="en-US" sz="3200" dirty="0"/>
              <a:t> </a:t>
            </a:r>
            <a:r>
              <a:rPr lang="en-US" sz="3200" dirty="0" err="1"/>
              <a:t>kepada</a:t>
            </a:r>
            <a:r>
              <a:rPr lang="en-US" sz="3200" dirty="0"/>
              <a:t> </a:t>
            </a:r>
            <a:r>
              <a:rPr lang="en-US" sz="3200" dirty="0" err="1"/>
              <a:t>Baitul</a:t>
            </a:r>
            <a:r>
              <a:rPr lang="en-US" sz="3200" dirty="0"/>
              <a:t>  Mal </a:t>
            </a:r>
            <a:r>
              <a:rPr lang="en-US" sz="3200" dirty="0" err="1"/>
              <a:t>untuk</a:t>
            </a:r>
            <a:r>
              <a:rPr lang="en-US" sz="3200" dirty="0"/>
              <a:t> </a:t>
            </a:r>
            <a:r>
              <a:rPr lang="en-US" sz="3200" dirty="0" err="1"/>
              <a:t>kepentingan</a:t>
            </a:r>
            <a:r>
              <a:rPr lang="en-US" sz="3200" dirty="0"/>
              <a:t> agama Islam </a:t>
            </a:r>
            <a:r>
              <a:rPr lang="en-US" sz="3200" dirty="0" err="1"/>
              <a:t>dan</a:t>
            </a:r>
            <a:r>
              <a:rPr lang="en-US" sz="3200" dirty="0"/>
              <a:t> </a:t>
            </a:r>
            <a:r>
              <a:rPr lang="en-US" sz="3200" dirty="0" err="1"/>
              <a:t>kesejahteraan</a:t>
            </a:r>
            <a:r>
              <a:rPr lang="en-US" sz="3200" dirty="0"/>
              <a:t> </a:t>
            </a:r>
            <a:r>
              <a:rPr lang="en-US" sz="3200" dirty="0" err="1"/>
              <a:t>umum</a:t>
            </a:r>
            <a:r>
              <a:rPr lang="en-US" sz="3200" dirty="0"/>
              <a:t>. (</a:t>
            </a:r>
            <a:r>
              <a:rPr lang="en-US" sz="3200" dirty="0" err="1"/>
              <a:t>Pasal</a:t>
            </a:r>
            <a:r>
              <a:rPr lang="en-US" sz="3200" dirty="0"/>
              <a:t> 191 KHI).</a:t>
            </a:r>
          </a:p>
        </p:txBody>
      </p:sp>
    </p:spTree>
    <p:extLst>
      <p:ext uri="{BB962C8B-B14F-4D97-AF65-F5344CB8AC3E}">
        <p14:creationId xmlns:p14="http://schemas.microsoft.com/office/powerpoint/2010/main" val="4139792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err="1"/>
              <a:t>Jenis-Jenis</a:t>
            </a:r>
            <a:r>
              <a:rPr lang="en-US" dirty="0"/>
              <a:t> </a:t>
            </a:r>
            <a:r>
              <a:rPr lang="en-US" dirty="0" err="1"/>
              <a:t>wasiat</a:t>
            </a:r>
            <a:endParaRPr lang="en-US" dirty="0"/>
          </a:p>
        </p:txBody>
      </p:sp>
      <p:sp>
        <p:nvSpPr>
          <p:cNvPr id="2" name="Content Placeholder 1"/>
          <p:cNvSpPr>
            <a:spLocks noGrp="1"/>
          </p:cNvSpPr>
          <p:nvPr>
            <p:ph idx="1"/>
          </p:nvPr>
        </p:nvSpPr>
        <p:spPr/>
        <p:txBody>
          <a:bodyPr>
            <a:normAutofit fontScale="92500" lnSpcReduction="10000"/>
          </a:bodyPr>
          <a:lstStyle/>
          <a:p>
            <a:endParaRPr lang="en-US" dirty="0"/>
          </a:p>
          <a:p>
            <a:pPr marL="750888" indent="-750888" algn="just">
              <a:buNone/>
            </a:pPr>
            <a:r>
              <a:rPr lang="en-US" dirty="0"/>
              <a:t>        </a:t>
            </a:r>
            <a:r>
              <a:rPr lang="en-US" sz="1800" dirty="0"/>
              <a:t> a. </a:t>
            </a:r>
            <a:r>
              <a:rPr lang="en-US" sz="1800" dirty="0" err="1"/>
              <a:t>Wasiat</a:t>
            </a:r>
            <a:r>
              <a:rPr lang="en-US" sz="1800" dirty="0"/>
              <a:t> </a:t>
            </a:r>
            <a:r>
              <a:rPr lang="en-US" sz="1800" dirty="0" err="1"/>
              <a:t>Umum</a:t>
            </a:r>
            <a:r>
              <a:rPr lang="en-US" sz="1800" dirty="0"/>
              <a:t> (</a:t>
            </a:r>
            <a:r>
              <a:rPr lang="en-US" sz="1800" dirty="0" err="1"/>
              <a:t>openbaar</a:t>
            </a:r>
            <a:r>
              <a:rPr lang="en-US" sz="1800" dirty="0"/>
              <a:t> testament) </a:t>
            </a:r>
            <a:r>
              <a:rPr lang="en-US" sz="1800" dirty="0" err="1"/>
              <a:t>adalah</a:t>
            </a:r>
            <a:r>
              <a:rPr lang="en-US" sz="1800" dirty="0"/>
              <a:t> </a:t>
            </a:r>
            <a:r>
              <a:rPr lang="en-US" sz="1800" dirty="0" err="1"/>
              <a:t>surat</a:t>
            </a:r>
            <a:r>
              <a:rPr lang="en-US" sz="1800" dirty="0"/>
              <a:t> </a:t>
            </a:r>
            <a:r>
              <a:rPr lang="en-US" sz="1800" dirty="0" err="1"/>
              <a:t>wasiat</a:t>
            </a:r>
            <a:r>
              <a:rPr lang="en-US" sz="1800" dirty="0"/>
              <a:t> </a:t>
            </a:r>
            <a:r>
              <a:rPr lang="en-US" sz="1800" dirty="0" err="1"/>
              <a:t>dengan</a:t>
            </a:r>
            <a:r>
              <a:rPr lang="en-US" sz="1800" dirty="0"/>
              <a:t> </a:t>
            </a:r>
            <a:r>
              <a:rPr lang="en-US" sz="1800" dirty="0" err="1"/>
              <a:t>akta</a:t>
            </a:r>
            <a:r>
              <a:rPr lang="en-US" sz="1800" dirty="0"/>
              <a:t> </a:t>
            </a:r>
            <a:r>
              <a:rPr lang="en-US" sz="1800" dirty="0" err="1"/>
              <a:t>umum</a:t>
            </a:r>
            <a:r>
              <a:rPr lang="en-US" sz="1800" dirty="0"/>
              <a:t> yang </a:t>
            </a:r>
            <a:r>
              <a:rPr lang="en-US" sz="1800" dirty="0" err="1"/>
              <a:t>harus</a:t>
            </a:r>
            <a:r>
              <a:rPr lang="en-US" sz="1800" dirty="0"/>
              <a:t> </a:t>
            </a:r>
            <a:r>
              <a:rPr lang="en-US" sz="1800" dirty="0" err="1"/>
              <a:t>dibuat</a:t>
            </a:r>
            <a:r>
              <a:rPr lang="en-US" sz="1800" dirty="0"/>
              <a:t> </a:t>
            </a:r>
            <a:r>
              <a:rPr lang="en-US" sz="1800" dirty="0" err="1"/>
              <a:t>dihadapan</a:t>
            </a:r>
            <a:r>
              <a:rPr lang="en-US" sz="1800" dirty="0"/>
              <a:t> </a:t>
            </a:r>
            <a:r>
              <a:rPr lang="en-US" sz="1800" dirty="0" err="1"/>
              <a:t>notaris</a:t>
            </a:r>
            <a:r>
              <a:rPr lang="en-US" sz="1800" dirty="0"/>
              <a:t> </a:t>
            </a:r>
            <a:r>
              <a:rPr lang="en-US" sz="1800" dirty="0" err="1"/>
              <a:t>dengan</a:t>
            </a:r>
            <a:r>
              <a:rPr lang="en-US" sz="1800" dirty="0"/>
              <a:t> </a:t>
            </a:r>
            <a:r>
              <a:rPr lang="en-US" sz="1800" dirty="0" err="1"/>
              <a:t>dihadiri</a:t>
            </a:r>
            <a:r>
              <a:rPr lang="en-US" sz="1800" dirty="0"/>
              <a:t> </a:t>
            </a:r>
            <a:r>
              <a:rPr lang="en-US" sz="1800" dirty="0" err="1"/>
              <a:t>oleh</a:t>
            </a:r>
            <a:r>
              <a:rPr lang="en-US" sz="1800" dirty="0"/>
              <a:t> 2 orang </a:t>
            </a:r>
            <a:r>
              <a:rPr lang="en-US" sz="1800" dirty="0" err="1"/>
              <a:t>saksi</a:t>
            </a:r>
            <a:r>
              <a:rPr lang="en-US" sz="1800" dirty="0"/>
              <a:t>.</a:t>
            </a:r>
          </a:p>
          <a:p>
            <a:pPr marL="750888" indent="-750888" algn="just">
              <a:buNone/>
            </a:pPr>
            <a:r>
              <a:rPr lang="en-US" sz="1800" dirty="0"/>
              <a:t>         b. </a:t>
            </a:r>
            <a:r>
              <a:rPr lang="en-US" sz="1800" dirty="0" err="1"/>
              <a:t>Wasiat</a:t>
            </a:r>
            <a:r>
              <a:rPr lang="en-US" sz="1800" dirty="0"/>
              <a:t> </a:t>
            </a:r>
            <a:r>
              <a:rPr lang="en-US" sz="1800" dirty="0" err="1"/>
              <a:t>olografis</a:t>
            </a:r>
            <a:r>
              <a:rPr lang="en-US" sz="1800" dirty="0"/>
              <a:t> (</a:t>
            </a:r>
            <a:r>
              <a:rPr lang="en-US" sz="1800" dirty="0" err="1"/>
              <a:t>olografis</a:t>
            </a:r>
            <a:r>
              <a:rPr lang="en-US" sz="1800" dirty="0"/>
              <a:t> testament) </a:t>
            </a:r>
            <a:r>
              <a:rPr lang="en-US" sz="1800" dirty="0" err="1"/>
              <a:t>adalah</a:t>
            </a:r>
            <a:r>
              <a:rPr lang="en-US" sz="1800" dirty="0"/>
              <a:t> </a:t>
            </a:r>
            <a:r>
              <a:rPr lang="en-US" sz="1800" dirty="0" err="1"/>
              <a:t>surat</a:t>
            </a:r>
            <a:r>
              <a:rPr lang="en-US" sz="1800" dirty="0"/>
              <a:t> </a:t>
            </a:r>
            <a:r>
              <a:rPr lang="en-US" sz="1800" dirty="0" err="1"/>
              <a:t>wasiat</a:t>
            </a:r>
            <a:r>
              <a:rPr lang="en-US" sz="1800" dirty="0"/>
              <a:t> yang    </a:t>
            </a:r>
            <a:r>
              <a:rPr lang="en-US" sz="1800" dirty="0" err="1"/>
              <a:t>seluruhnya</a:t>
            </a:r>
            <a:r>
              <a:rPr lang="en-US" sz="1800" dirty="0"/>
              <a:t> </a:t>
            </a:r>
            <a:r>
              <a:rPr lang="en-US" sz="1800" dirty="0" err="1"/>
              <a:t>ditulis</a:t>
            </a:r>
            <a:r>
              <a:rPr lang="en-US" sz="1800" dirty="0"/>
              <a:t> </a:t>
            </a:r>
            <a:r>
              <a:rPr lang="en-US" sz="1800" dirty="0" err="1"/>
              <a:t>tangan</a:t>
            </a:r>
            <a:r>
              <a:rPr lang="en-US" sz="1800" dirty="0"/>
              <a:t> </a:t>
            </a:r>
            <a:r>
              <a:rPr lang="en-US" sz="1800" dirty="0" err="1"/>
              <a:t>dan</a:t>
            </a:r>
            <a:r>
              <a:rPr lang="en-US" sz="1800" dirty="0"/>
              <a:t> </a:t>
            </a:r>
            <a:r>
              <a:rPr lang="en-US" sz="1800" dirty="0" err="1"/>
              <a:t>ditandatangani</a:t>
            </a:r>
            <a:r>
              <a:rPr lang="en-US" sz="1800" dirty="0"/>
              <a:t> </a:t>
            </a:r>
            <a:r>
              <a:rPr lang="en-US" sz="1800" dirty="0" err="1"/>
              <a:t>sendrii</a:t>
            </a:r>
            <a:r>
              <a:rPr lang="en-US" sz="1800" dirty="0"/>
              <a:t> </a:t>
            </a:r>
            <a:r>
              <a:rPr lang="en-US" sz="1800" dirty="0" err="1"/>
              <a:t>oleh</a:t>
            </a:r>
            <a:r>
              <a:rPr lang="en-US" sz="1800" dirty="0"/>
              <a:t> </a:t>
            </a:r>
            <a:r>
              <a:rPr lang="en-US" sz="1800" dirty="0" err="1"/>
              <a:t>si</a:t>
            </a:r>
            <a:r>
              <a:rPr lang="en-US" sz="1800" dirty="0"/>
              <a:t> </a:t>
            </a:r>
            <a:r>
              <a:rPr lang="en-US" sz="1800" dirty="0" err="1"/>
              <a:t>Pewaris</a:t>
            </a:r>
            <a:r>
              <a:rPr lang="en-US" sz="1800" dirty="0"/>
              <a:t>.</a:t>
            </a:r>
          </a:p>
          <a:p>
            <a:pPr algn="just">
              <a:buNone/>
            </a:pPr>
            <a:endParaRPr lang="en-US" sz="1800" dirty="0"/>
          </a:p>
          <a:p>
            <a:pPr algn="just">
              <a:buNone/>
            </a:pPr>
            <a:r>
              <a:rPr lang="en-US" sz="1800" dirty="0"/>
              <a:t>        c. </a:t>
            </a:r>
            <a:r>
              <a:rPr lang="en-US" sz="1800" dirty="0" err="1"/>
              <a:t>Surat</a:t>
            </a:r>
            <a:r>
              <a:rPr lang="en-US" sz="1800" dirty="0"/>
              <a:t> </a:t>
            </a:r>
            <a:r>
              <a:rPr lang="en-US" sz="1800" dirty="0" err="1"/>
              <a:t>Wasiat</a:t>
            </a:r>
            <a:r>
              <a:rPr lang="en-US" sz="1800" dirty="0"/>
              <a:t> </a:t>
            </a:r>
            <a:r>
              <a:rPr lang="en-US" sz="1800" dirty="0" err="1"/>
              <a:t>Rahasia</a:t>
            </a:r>
            <a:r>
              <a:rPr lang="en-US" sz="1800" dirty="0"/>
              <a:t> (</a:t>
            </a:r>
            <a:r>
              <a:rPr lang="en-US" sz="1800" dirty="0" err="1"/>
              <a:t>tertutup</a:t>
            </a:r>
            <a:r>
              <a:rPr lang="en-US" sz="1800" dirty="0"/>
              <a:t>).</a:t>
            </a:r>
          </a:p>
          <a:p>
            <a:pPr marL="750888" algn="just">
              <a:buNone/>
            </a:pPr>
            <a:r>
              <a:rPr lang="en-US" sz="1800" dirty="0"/>
              <a:t>     </a:t>
            </a:r>
            <a:r>
              <a:rPr lang="en-US" sz="1800" dirty="0" err="1"/>
              <a:t>Adalah</a:t>
            </a:r>
            <a:r>
              <a:rPr lang="en-US" sz="1800" dirty="0"/>
              <a:t> </a:t>
            </a:r>
            <a:r>
              <a:rPr lang="en-US" sz="1800" dirty="0" err="1"/>
              <a:t>surat</a:t>
            </a:r>
            <a:r>
              <a:rPr lang="en-US" sz="1800" dirty="0"/>
              <a:t> </a:t>
            </a:r>
            <a:r>
              <a:rPr lang="en-US" sz="1800" dirty="0" err="1"/>
              <a:t>wasiat</a:t>
            </a:r>
            <a:r>
              <a:rPr lang="en-US" sz="1800" dirty="0"/>
              <a:t> yang </a:t>
            </a:r>
            <a:r>
              <a:rPr lang="en-US" sz="1800" dirty="0" err="1"/>
              <a:t>dibuat</a:t>
            </a:r>
            <a:r>
              <a:rPr lang="en-US" sz="1800" dirty="0"/>
              <a:t> </a:t>
            </a:r>
            <a:r>
              <a:rPr lang="en-US" sz="1800" dirty="0" err="1"/>
              <a:t>pewaris</a:t>
            </a:r>
            <a:r>
              <a:rPr lang="en-US" sz="1800" dirty="0"/>
              <a:t> </a:t>
            </a:r>
            <a:r>
              <a:rPr lang="en-US" sz="1800" dirty="0" err="1"/>
              <a:t>dengan</a:t>
            </a:r>
            <a:r>
              <a:rPr lang="en-US" sz="1800" dirty="0"/>
              <a:t> </a:t>
            </a:r>
            <a:r>
              <a:rPr lang="en-US" sz="1800" dirty="0" err="1"/>
              <a:t>tulisan</a:t>
            </a:r>
            <a:r>
              <a:rPr lang="en-US" sz="1800" dirty="0"/>
              <a:t> </a:t>
            </a:r>
            <a:r>
              <a:rPr lang="en-US" sz="1800" dirty="0" err="1"/>
              <a:t>tangan</a:t>
            </a:r>
            <a:r>
              <a:rPr lang="en-US" sz="1800" dirty="0"/>
              <a:t> </a:t>
            </a:r>
            <a:r>
              <a:rPr lang="en-US" sz="1800" dirty="0" err="1"/>
              <a:t>sendiri</a:t>
            </a:r>
            <a:r>
              <a:rPr lang="en-US" sz="1800" dirty="0"/>
              <a:t> </a:t>
            </a:r>
            <a:r>
              <a:rPr lang="en-US" sz="1800" dirty="0" err="1"/>
              <a:t>atau</a:t>
            </a:r>
            <a:r>
              <a:rPr lang="en-US" sz="1800" dirty="0"/>
              <a:t> </a:t>
            </a:r>
            <a:r>
              <a:rPr lang="en-US" sz="1800" dirty="0" err="1"/>
              <a:t>ditulis</a:t>
            </a:r>
            <a:r>
              <a:rPr lang="en-US" sz="1800" dirty="0"/>
              <a:t> </a:t>
            </a:r>
            <a:r>
              <a:rPr lang="en-US" sz="1800" dirty="0" err="1"/>
              <a:t>oleh</a:t>
            </a:r>
            <a:r>
              <a:rPr lang="en-US" sz="1800" dirty="0"/>
              <a:t> orang lain, yang </a:t>
            </a:r>
            <a:r>
              <a:rPr lang="en-US" sz="1800" dirty="0" err="1"/>
              <a:t>ditandatangani</a:t>
            </a:r>
            <a:r>
              <a:rPr lang="en-US" sz="1800" dirty="0"/>
              <a:t> </a:t>
            </a:r>
            <a:r>
              <a:rPr lang="en-US" sz="1800" dirty="0" err="1"/>
              <a:t>oleh</a:t>
            </a:r>
            <a:r>
              <a:rPr lang="en-US" sz="1800" dirty="0"/>
              <a:t> </a:t>
            </a:r>
            <a:r>
              <a:rPr lang="en-US" sz="1800" dirty="0" err="1"/>
              <a:t>si</a:t>
            </a:r>
            <a:r>
              <a:rPr lang="en-US" sz="1800" dirty="0"/>
              <a:t> </a:t>
            </a:r>
            <a:r>
              <a:rPr lang="en-US" sz="1800" dirty="0" err="1"/>
              <a:t>Pewaris</a:t>
            </a:r>
            <a:r>
              <a:rPr lang="en-US" sz="1800" dirty="0"/>
              <a:t>. </a:t>
            </a:r>
            <a:r>
              <a:rPr lang="en-US" sz="1800" dirty="0" err="1"/>
              <a:t>Surat</a:t>
            </a:r>
            <a:r>
              <a:rPr lang="en-US" sz="1800" dirty="0"/>
              <a:t> </a:t>
            </a:r>
            <a:r>
              <a:rPr lang="en-US" sz="1800" dirty="0" err="1"/>
              <a:t>Wasiat</a:t>
            </a:r>
            <a:r>
              <a:rPr lang="en-US" sz="1800" dirty="0"/>
              <a:t> </a:t>
            </a:r>
            <a:r>
              <a:rPr lang="en-US" sz="1800" dirty="0" err="1"/>
              <a:t>ini</a:t>
            </a:r>
            <a:r>
              <a:rPr lang="en-US" sz="1800" dirty="0"/>
              <a:t> </a:t>
            </a:r>
            <a:r>
              <a:rPr lang="en-US" sz="1800" dirty="0" err="1"/>
              <a:t>ditutup</a:t>
            </a:r>
            <a:r>
              <a:rPr lang="en-US" sz="1800" dirty="0"/>
              <a:t> </a:t>
            </a:r>
            <a:r>
              <a:rPr lang="en-US" sz="1800" dirty="0" err="1"/>
              <a:t>dan</a:t>
            </a:r>
            <a:r>
              <a:rPr lang="en-US" sz="1800" dirty="0"/>
              <a:t> </a:t>
            </a:r>
            <a:r>
              <a:rPr lang="en-US" sz="1800" dirty="0" err="1"/>
              <a:t>disegel</a:t>
            </a:r>
            <a:r>
              <a:rPr lang="en-US" sz="1800" dirty="0"/>
              <a:t> </a:t>
            </a:r>
            <a:r>
              <a:rPr lang="en-US" sz="1800" dirty="0" err="1"/>
              <a:t>diserahkan</a:t>
            </a:r>
            <a:r>
              <a:rPr lang="en-US" sz="1800" dirty="0"/>
              <a:t> </a:t>
            </a:r>
            <a:r>
              <a:rPr lang="en-US" sz="1800" dirty="0" err="1"/>
              <a:t>oleh</a:t>
            </a:r>
            <a:r>
              <a:rPr lang="en-US" sz="1800" dirty="0"/>
              <a:t> </a:t>
            </a:r>
            <a:r>
              <a:rPr lang="en-US" sz="1800" dirty="0" err="1"/>
              <a:t>notaris</a:t>
            </a:r>
            <a:r>
              <a:rPr lang="en-US" sz="1800" dirty="0"/>
              <a:t> </a:t>
            </a:r>
            <a:r>
              <a:rPr lang="en-US" sz="1800" dirty="0" err="1"/>
              <a:t>dengan</a:t>
            </a:r>
            <a:r>
              <a:rPr lang="en-US" sz="1800" dirty="0"/>
              <a:t> </a:t>
            </a:r>
            <a:r>
              <a:rPr lang="en-US" sz="1800" dirty="0" err="1"/>
              <a:t>dihadiri</a:t>
            </a:r>
            <a:r>
              <a:rPr lang="en-US" sz="1800" dirty="0"/>
              <a:t> </a:t>
            </a:r>
            <a:r>
              <a:rPr lang="en-US" sz="1800" dirty="0" err="1"/>
              <a:t>oleh</a:t>
            </a:r>
            <a:r>
              <a:rPr lang="en-US" sz="1800" dirty="0"/>
              <a:t> 4 orang </a:t>
            </a:r>
            <a:r>
              <a:rPr lang="en-US" sz="1800" dirty="0" err="1"/>
              <a:t>saksi</a:t>
            </a:r>
            <a:r>
              <a:rPr lang="en-US" sz="1800" dirty="0"/>
              <a:t>.</a:t>
            </a:r>
          </a:p>
          <a:p>
            <a:pPr algn="just">
              <a:buNone/>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hibah</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r>
              <a:rPr lang="en-US" sz="5400" dirty="0"/>
              <a:t>  </a:t>
            </a:r>
            <a:r>
              <a:rPr lang="en-US" sz="5400" dirty="0" err="1"/>
              <a:t>Hibah</a:t>
            </a:r>
            <a:r>
              <a:rPr lang="en-US" sz="5400" dirty="0"/>
              <a:t> orang </a:t>
            </a:r>
            <a:r>
              <a:rPr lang="en-US" sz="5400" dirty="0" err="1"/>
              <a:t>tua</a:t>
            </a:r>
            <a:r>
              <a:rPr lang="en-US" sz="5400" dirty="0"/>
              <a:t> </a:t>
            </a:r>
            <a:r>
              <a:rPr lang="en-US" sz="5400" dirty="0" err="1"/>
              <a:t>kepada</a:t>
            </a:r>
            <a:r>
              <a:rPr lang="en-US" sz="5400" dirty="0"/>
              <a:t> </a:t>
            </a:r>
            <a:r>
              <a:rPr lang="en-US" sz="5400" dirty="0" err="1"/>
              <a:t>anaknya</a:t>
            </a:r>
            <a:r>
              <a:rPr lang="en-US" sz="5400" dirty="0"/>
              <a:t> </a:t>
            </a:r>
            <a:r>
              <a:rPr lang="en-US" sz="5400" dirty="0" err="1"/>
              <a:t>dapat</a:t>
            </a:r>
            <a:r>
              <a:rPr lang="en-US" sz="5400" dirty="0"/>
              <a:t> </a:t>
            </a:r>
            <a:r>
              <a:rPr lang="en-US" sz="5400" dirty="0" err="1"/>
              <a:t>diperhitungkan</a:t>
            </a:r>
            <a:r>
              <a:rPr lang="en-US" sz="5400" dirty="0"/>
              <a:t> </a:t>
            </a:r>
            <a:r>
              <a:rPr lang="en-US" sz="5400" dirty="0" err="1"/>
              <a:t>sebagai</a:t>
            </a:r>
            <a:r>
              <a:rPr lang="en-US" sz="5400" dirty="0"/>
              <a:t> </a:t>
            </a:r>
            <a:r>
              <a:rPr lang="en-US" sz="5400" dirty="0" err="1"/>
              <a:t>warisan</a:t>
            </a:r>
            <a:r>
              <a:rPr lang="en-US" sz="5400" dirty="0"/>
              <a:t>. (</a:t>
            </a:r>
            <a:r>
              <a:rPr lang="en-US" sz="5400" dirty="0" err="1"/>
              <a:t>Pasal</a:t>
            </a:r>
            <a:r>
              <a:rPr lang="en-US" sz="5400" dirty="0"/>
              <a:t> 212 KHI).</a:t>
            </a:r>
          </a:p>
        </p:txBody>
      </p:sp>
    </p:spTree>
    <p:extLst>
      <p:ext uri="{BB962C8B-B14F-4D97-AF65-F5344CB8AC3E}">
        <p14:creationId xmlns:p14="http://schemas.microsoft.com/office/powerpoint/2010/main" val="22632510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Hibah</a:t>
            </a:r>
            <a:r>
              <a:rPr lang="en-US" dirty="0"/>
              <a:t> </a:t>
            </a:r>
            <a:r>
              <a:rPr lang="en-US" dirty="0" err="1"/>
              <a:t>tidak</a:t>
            </a:r>
            <a:r>
              <a:rPr lang="en-US" dirty="0"/>
              <a:t> </a:t>
            </a:r>
            <a:r>
              <a:rPr lang="en-US" dirty="0" err="1"/>
              <a:t>dapat</a:t>
            </a:r>
            <a:r>
              <a:rPr lang="en-US" dirty="0"/>
              <a:t> </a:t>
            </a:r>
            <a:r>
              <a:rPr lang="en-US" dirty="0" err="1"/>
              <a:t>ditarik</a:t>
            </a:r>
            <a:r>
              <a:rPr lang="en-US" dirty="0"/>
              <a:t> </a:t>
            </a:r>
            <a:r>
              <a:rPr lang="en-US" dirty="0" err="1"/>
              <a:t>kembali</a:t>
            </a:r>
            <a:endParaRPr lang="en-US" dirty="0"/>
          </a:p>
        </p:txBody>
      </p:sp>
      <p:sp>
        <p:nvSpPr>
          <p:cNvPr id="3" name="Content Placeholder 2"/>
          <p:cNvSpPr>
            <a:spLocks noGrp="1"/>
          </p:cNvSpPr>
          <p:nvPr>
            <p:ph idx="1"/>
          </p:nvPr>
        </p:nvSpPr>
        <p:spPr/>
        <p:txBody>
          <a:bodyPr/>
          <a:lstStyle/>
          <a:p>
            <a:endParaRPr lang="en-US" dirty="0"/>
          </a:p>
          <a:p>
            <a:pPr algn="just"/>
            <a:r>
              <a:rPr lang="en-US" sz="4800" dirty="0"/>
              <a:t>  </a:t>
            </a:r>
            <a:r>
              <a:rPr lang="en-US" sz="4800" dirty="0" err="1"/>
              <a:t>Hibah</a:t>
            </a:r>
            <a:r>
              <a:rPr lang="en-US" sz="4800" dirty="0"/>
              <a:t> </a:t>
            </a:r>
            <a:r>
              <a:rPr lang="en-US" sz="4800" dirty="0" err="1"/>
              <a:t>tidak</a:t>
            </a:r>
            <a:r>
              <a:rPr lang="en-US" sz="4800" dirty="0"/>
              <a:t> </a:t>
            </a:r>
            <a:r>
              <a:rPr lang="en-US" sz="4800" dirty="0" err="1"/>
              <a:t>dapat</a:t>
            </a:r>
            <a:r>
              <a:rPr lang="en-US" sz="4800" dirty="0"/>
              <a:t> </a:t>
            </a:r>
            <a:r>
              <a:rPr lang="en-US" sz="4800" dirty="0" err="1"/>
              <a:t>ditarik</a:t>
            </a:r>
            <a:r>
              <a:rPr lang="en-US" sz="4800" dirty="0"/>
              <a:t> </a:t>
            </a:r>
            <a:r>
              <a:rPr lang="en-US" sz="4800" dirty="0" err="1"/>
              <a:t>kembali</a:t>
            </a:r>
            <a:r>
              <a:rPr lang="en-US" sz="4800" dirty="0"/>
              <a:t>, </a:t>
            </a:r>
            <a:r>
              <a:rPr lang="en-US" sz="4800" dirty="0" err="1"/>
              <a:t>kecuali</a:t>
            </a:r>
            <a:r>
              <a:rPr lang="en-US" sz="4800" dirty="0"/>
              <a:t> </a:t>
            </a:r>
            <a:r>
              <a:rPr lang="en-US" sz="4800" dirty="0" err="1"/>
              <a:t>hibah</a:t>
            </a:r>
            <a:r>
              <a:rPr lang="en-US" sz="4800" dirty="0"/>
              <a:t> orang </a:t>
            </a:r>
            <a:r>
              <a:rPr lang="en-US" sz="4800" dirty="0" err="1"/>
              <a:t>tua</a:t>
            </a:r>
            <a:r>
              <a:rPr lang="en-US" sz="4800" dirty="0"/>
              <a:t> </a:t>
            </a:r>
            <a:r>
              <a:rPr lang="en-US" sz="4800" dirty="0" err="1"/>
              <a:t>kepada</a:t>
            </a:r>
            <a:r>
              <a:rPr lang="en-US" sz="4800" dirty="0"/>
              <a:t> </a:t>
            </a:r>
            <a:r>
              <a:rPr lang="en-US" sz="4800" dirty="0" err="1"/>
              <a:t>anaknya</a:t>
            </a:r>
            <a:r>
              <a:rPr lang="en-US" sz="4800" dirty="0"/>
              <a:t>.</a:t>
            </a:r>
          </a:p>
        </p:txBody>
      </p:sp>
    </p:spTree>
    <p:extLst>
      <p:ext uri="{BB962C8B-B14F-4D97-AF65-F5344CB8AC3E}">
        <p14:creationId xmlns:p14="http://schemas.microsoft.com/office/powerpoint/2010/main" val="3441854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Usia</a:t>
            </a:r>
            <a:r>
              <a:rPr lang="en-US" dirty="0"/>
              <a:t> </a:t>
            </a:r>
            <a:r>
              <a:rPr lang="en-US" dirty="0" err="1"/>
              <a:t>penghibah</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      </a:t>
            </a:r>
            <a:r>
              <a:rPr lang="en-US" sz="3600" dirty="0" err="1"/>
              <a:t>Usia</a:t>
            </a:r>
            <a:r>
              <a:rPr lang="en-US" sz="3600" dirty="0"/>
              <a:t> minimal </a:t>
            </a:r>
            <a:r>
              <a:rPr lang="en-US" sz="3600" dirty="0" err="1"/>
              <a:t>pemberi</a:t>
            </a:r>
            <a:r>
              <a:rPr lang="en-US" sz="3600" dirty="0"/>
              <a:t> </a:t>
            </a:r>
            <a:r>
              <a:rPr lang="en-US" sz="3600" dirty="0" err="1"/>
              <a:t>hibah</a:t>
            </a:r>
            <a:r>
              <a:rPr lang="en-US" sz="3600" dirty="0"/>
              <a:t> 21 </a:t>
            </a:r>
            <a:r>
              <a:rPr lang="en-US" sz="3600" dirty="0" err="1"/>
              <a:t>tahun</a:t>
            </a:r>
            <a:r>
              <a:rPr lang="en-US" sz="3600" dirty="0"/>
              <a:t>, </a:t>
            </a:r>
            <a:r>
              <a:rPr lang="en-US" sz="3600" dirty="0" err="1"/>
              <a:t>berakal</a:t>
            </a:r>
            <a:r>
              <a:rPr lang="en-US" sz="3600" dirty="0"/>
              <a:t> </a:t>
            </a:r>
            <a:r>
              <a:rPr lang="en-US" sz="3600" dirty="0" err="1"/>
              <a:t>sehat</a:t>
            </a:r>
            <a:r>
              <a:rPr lang="en-US" sz="3600" dirty="0"/>
              <a:t> </a:t>
            </a:r>
            <a:r>
              <a:rPr lang="en-US" sz="3600" dirty="0" err="1"/>
              <a:t>dan</a:t>
            </a:r>
            <a:r>
              <a:rPr lang="en-US" sz="3600" dirty="0"/>
              <a:t> </a:t>
            </a:r>
            <a:r>
              <a:rPr lang="en-US" sz="3600" dirty="0" err="1"/>
              <a:t>tanpa</a:t>
            </a:r>
            <a:r>
              <a:rPr lang="en-US" sz="3600" dirty="0"/>
              <a:t> </a:t>
            </a:r>
            <a:r>
              <a:rPr lang="en-US" sz="3600" dirty="0" err="1"/>
              <a:t>adanya</a:t>
            </a:r>
            <a:r>
              <a:rPr lang="en-US" sz="3600" dirty="0"/>
              <a:t> </a:t>
            </a:r>
            <a:r>
              <a:rPr lang="en-US" sz="3600" dirty="0" err="1"/>
              <a:t>paksaan</a:t>
            </a:r>
            <a:r>
              <a:rPr lang="en-US" sz="3600" dirty="0"/>
              <a:t> </a:t>
            </a:r>
            <a:r>
              <a:rPr lang="en-US" sz="3600" dirty="0" err="1"/>
              <a:t>dapat</a:t>
            </a:r>
            <a:r>
              <a:rPr lang="en-US" sz="3600" dirty="0"/>
              <a:t> </a:t>
            </a:r>
            <a:r>
              <a:rPr lang="en-US" sz="3600" dirty="0" err="1"/>
              <a:t>menghibahkan</a:t>
            </a:r>
            <a:r>
              <a:rPr lang="en-US" sz="3600" dirty="0"/>
              <a:t> </a:t>
            </a:r>
            <a:r>
              <a:rPr lang="en-US" sz="3600" dirty="0" err="1"/>
              <a:t>sebanyak-banyaknya</a:t>
            </a:r>
            <a:r>
              <a:rPr lang="en-US" sz="3600" dirty="0"/>
              <a:t> 1/3 </a:t>
            </a:r>
            <a:r>
              <a:rPr lang="en-US" sz="3600" dirty="0" err="1"/>
              <a:t>harta</a:t>
            </a:r>
            <a:r>
              <a:rPr lang="en-US" sz="3600" dirty="0"/>
              <a:t> </a:t>
            </a:r>
            <a:r>
              <a:rPr lang="en-US" sz="3600" dirty="0" err="1"/>
              <a:t>bendanya</a:t>
            </a:r>
            <a:r>
              <a:rPr lang="en-US" sz="3600" dirty="0"/>
              <a:t> </a:t>
            </a:r>
            <a:r>
              <a:rPr lang="en-US" sz="3600" dirty="0" err="1"/>
              <a:t>kepada</a:t>
            </a:r>
            <a:r>
              <a:rPr lang="en-US" sz="3600" dirty="0"/>
              <a:t> orang lain, </a:t>
            </a:r>
            <a:r>
              <a:rPr lang="en-US" sz="3600" dirty="0" err="1"/>
              <a:t>atau</a:t>
            </a:r>
            <a:r>
              <a:rPr lang="en-US" sz="3600" dirty="0"/>
              <a:t> </a:t>
            </a:r>
            <a:r>
              <a:rPr lang="en-US" sz="3600" dirty="0" err="1"/>
              <a:t>lembaga</a:t>
            </a:r>
            <a:r>
              <a:rPr lang="en-US" sz="3600" dirty="0"/>
              <a:t> </a:t>
            </a:r>
            <a:r>
              <a:rPr lang="en-US" sz="3600" dirty="0" err="1"/>
              <a:t>dihadapan</a:t>
            </a:r>
            <a:r>
              <a:rPr lang="en-US" sz="3600" dirty="0"/>
              <a:t> </a:t>
            </a:r>
            <a:r>
              <a:rPr lang="en-US" sz="3600" dirty="0" err="1"/>
              <a:t>dua</a:t>
            </a:r>
            <a:r>
              <a:rPr lang="en-US" sz="3600" dirty="0"/>
              <a:t> orang </a:t>
            </a:r>
            <a:r>
              <a:rPr lang="en-US" sz="3600" dirty="0" err="1"/>
              <a:t>saksi</a:t>
            </a:r>
            <a:r>
              <a:rPr lang="en-US" sz="3600" dirty="0"/>
              <a:t> </a:t>
            </a:r>
            <a:r>
              <a:rPr lang="en-US" sz="3600" dirty="0" err="1"/>
              <a:t>untuk</a:t>
            </a:r>
            <a:r>
              <a:rPr lang="en-US" sz="3600" dirty="0"/>
              <a:t> </a:t>
            </a:r>
            <a:r>
              <a:rPr lang="en-US" sz="3600" dirty="0" err="1"/>
              <a:t>dimiliki</a:t>
            </a:r>
            <a:r>
              <a:rPr lang="en-US" sz="3600" dirty="0"/>
              <a:t>. (</a:t>
            </a:r>
            <a:r>
              <a:rPr lang="en-US" sz="3600" dirty="0" err="1"/>
              <a:t>Pasal</a:t>
            </a:r>
            <a:r>
              <a:rPr lang="en-US" sz="3600" dirty="0"/>
              <a:t> 210 KHI).</a:t>
            </a:r>
          </a:p>
        </p:txBody>
      </p:sp>
    </p:spTree>
    <p:extLst>
      <p:ext uri="{BB962C8B-B14F-4D97-AF65-F5344CB8AC3E}">
        <p14:creationId xmlns:p14="http://schemas.microsoft.com/office/powerpoint/2010/main" val="937026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Harta</a:t>
            </a:r>
            <a:r>
              <a:rPr lang="en-US" dirty="0"/>
              <a:t> </a:t>
            </a:r>
            <a:r>
              <a:rPr lang="en-US" dirty="0" err="1"/>
              <a:t>campur</a:t>
            </a:r>
            <a:endParaRPr lang="en-US" dirty="0"/>
          </a:p>
        </p:txBody>
      </p:sp>
      <p:sp>
        <p:nvSpPr>
          <p:cNvPr id="3" name="Content Placeholder 2"/>
          <p:cNvSpPr>
            <a:spLocks noGrp="1"/>
          </p:cNvSpPr>
          <p:nvPr>
            <p:ph idx="1"/>
          </p:nvPr>
        </p:nvSpPr>
        <p:spPr/>
        <p:txBody>
          <a:bodyPr/>
          <a:lstStyle/>
          <a:p>
            <a:endParaRPr lang="en-US" dirty="0"/>
          </a:p>
          <a:p>
            <a:pPr algn="just"/>
            <a:r>
              <a:rPr lang="en-US" dirty="0"/>
              <a:t>      </a:t>
            </a:r>
            <a:r>
              <a:rPr lang="en-US" sz="4000" dirty="0" err="1"/>
              <a:t>Pada</a:t>
            </a:r>
            <a:r>
              <a:rPr lang="en-US" sz="4000" dirty="0"/>
              <a:t> </a:t>
            </a:r>
            <a:r>
              <a:rPr lang="en-US" sz="4000" dirty="0" err="1"/>
              <a:t>dasarnya</a:t>
            </a:r>
            <a:r>
              <a:rPr lang="en-US" sz="4000" dirty="0"/>
              <a:t> </a:t>
            </a:r>
            <a:r>
              <a:rPr lang="en-US" sz="4000" dirty="0" err="1"/>
              <a:t>tidak</a:t>
            </a:r>
            <a:r>
              <a:rPr lang="en-US" sz="4000" dirty="0"/>
              <a:t> </a:t>
            </a:r>
            <a:r>
              <a:rPr lang="en-US" sz="4000" dirty="0" err="1"/>
              <a:t>ada</a:t>
            </a:r>
            <a:r>
              <a:rPr lang="en-US" sz="4000" dirty="0"/>
              <a:t> </a:t>
            </a:r>
            <a:r>
              <a:rPr lang="en-US" sz="4000" dirty="0" err="1"/>
              <a:t>percampuran</a:t>
            </a:r>
            <a:r>
              <a:rPr lang="en-US" sz="4000" dirty="0"/>
              <a:t> </a:t>
            </a:r>
            <a:r>
              <a:rPr lang="en-US" sz="4000" dirty="0" err="1"/>
              <a:t>antara</a:t>
            </a:r>
            <a:r>
              <a:rPr lang="en-US" sz="4000" dirty="0"/>
              <a:t> </a:t>
            </a:r>
            <a:r>
              <a:rPr lang="en-US" sz="4000" dirty="0" err="1"/>
              <a:t>harta</a:t>
            </a:r>
            <a:r>
              <a:rPr lang="en-US" sz="4000" dirty="0"/>
              <a:t> </a:t>
            </a:r>
            <a:r>
              <a:rPr lang="en-US" sz="4000" dirty="0" err="1"/>
              <a:t>suami</a:t>
            </a:r>
            <a:r>
              <a:rPr lang="en-US" sz="4000" dirty="0"/>
              <a:t> </a:t>
            </a:r>
            <a:r>
              <a:rPr lang="en-US" sz="4000" dirty="0" err="1"/>
              <a:t>dan</a:t>
            </a:r>
            <a:r>
              <a:rPr lang="en-US" sz="4000" dirty="0"/>
              <a:t> </a:t>
            </a:r>
            <a:r>
              <a:rPr lang="en-US" sz="4000" dirty="0" err="1"/>
              <a:t>harta</a:t>
            </a:r>
            <a:r>
              <a:rPr lang="en-US" sz="4000" dirty="0"/>
              <a:t> </a:t>
            </a:r>
            <a:r>
              <a:rPr lang="en-US" sz="4000" dirty="0" err="1"/>
              <a:t>istri</a:t>
            </a:r>
            <a:r>
              <a:rPr lang="en-US" sz="4000" dirty="0"/>
              <a:t> </a:t>
            </a:r>
            <a:r>
              <a:rPr lang="en-US" sz="4000" dirty="0" err="1"/>
              <a:t>karena</a:t>
            </a:r>
            <a:r>
              <a:rPr lang="en-US" sz="4000" dirty="0"/>
              <a:t> </a:t>
            </a:r>
            <a:r>
              <a:rPr lang="en-US" sz="4000" dirty="0" err="1"/>
              <a:t>perkawinan</a:t>
            </a:r>
            <a:r>
              <a:rPr lang="en-US" sz="4000" dirty="0"/>
              <a:t> (</a:t>
            </a:r>
            <a:r>
              <a:rPr lang="en-US" sz="4000" dirty="0" err="1"/>
              <a:t>Pasal</a:t>
            </a:r>
            <a:r>
              <a:rPr lang="en-US" sz="4000" dirty="0"/>
              <a:t> 86 KHI).</a:t>
            </a:r>
          </a:p>
        </p:txBody>
      </p:sp>
    </p:spTree>
    <p:extLst>
      <p:ext uri="{BB962C8B-B14F-4D97-AF65-F5344CB8AC3E}">
        <p14:creationId xmlns:p14="http://schemas.microsoft.com/office/powerpoint/2010/main" val="832779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½ </a:t>
            </a:r>
            <a:r>
              <a:rPr lang="en-US" dirty="0" err="1"/>
              <a:t>harta</a:t>
            </a:r>
            <a:r>
              <a:rPr lang="en-US" dirty="0"/>
              <a:t> </a:t>
            </a:r>
            <a:r>
              <a:rPr lang="en-US" dirty="0" err="1"/>
              <a:t>campur</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a:p>
          <a:p>
            <a:pPr algn="just"/>
            <a:r>
              <a:rPr lang="en-US" sz="4800" dirty="0"/>
              <a:t>  </a:t>
            </a:r>
            <a:r>
              <a:rPr lang="en-US" sz="4800" dirty="0" err="1"/>
              <a:t>Apabila</a:t>
            </a:r>
            <a:r>
              <a:rPr lang="en-US" sz="4800" dirty="0"/>
              <a:t> </a:t>
            </a:r>
            <a:r>
              <a:rPr lang="en-US" sz="4800" dirty="0" err="1"/>
              <a:t>terjadi</a:t>
            </a:r>
            <a:r>
              <a:rPr lang="en-US" sz="4800" dirty="0"/>
              <a:t> </a:t>
            </a:r>
            <a:r>
              <a:rPr lang="en-US" sz="4800" dirty="0" err="1"/>
              <a:t>cerai</a:t>
            </a:r>
            <a:r>
              <a:rPr lang="en-US" sz="4800" dirty="0"/>
              <a:t> </a:t>
            </a:r>
            <a:r>
              <a:rPr lang="en-US" sz="4800" dirty="0" err="1"/>
              <a:t>mati</a:t>
            </a:r>
            <a:r>
              <a:rPr lang="en-US" sz="4800" dirty="0"/>
              <a:t>, </a:t>
            </a:r>
            <a:r>
              <a:rPr lang="en-US" sz="4800" dirty="0" err="1"/>
              <a:t>maka</a:t>
            </a:r>
            <a:r>
              <a:rPr lang="en-US" sz="4800" dirty="0"/>
              <a:t> </a:t>
            </a:r>
            <a:r>
              <a:rPr lang="en-US" sz="4800" dirty="0" err="1"/>
              <a:t>separoh</a:t>
            </a:r>
            <a:r>
              <a:rPr lang="en-US" sz="4800" dirty="0"/>
              <a:t> </a:t>
            </a:r>
            <a:r>
              <a:rPr lang="en-US" sz="4800" dirty="0" err="1"/>
              <a:t>harta</a:t>
            </a:r>
            <a:r>
              <a:rPr lang="en-US" sz="4800" dirty="0"/>
              <a:t> </a:t>
            </a:r>
            <a:r>
              <a:rPr lang="en-US" sz="4800" dirty="0" err="1"/>
              <a:t>bersama</a:t>
            </a:r>
            <a:r>
              <a:rPr lang="en-US" sz="4800" dirty="0"/>
              <a:t> </a:t>
            </a:r>
            <a:r>
              <a:rPr lang="en-US" sz="4800" dirty="0" err="1"/>
              <a:t>menjadi</a:t>
            </a:r>
            <a:r>
              <a:rPr lang="en-US" sz="4800" dirty="0"/>
              <a:t> </a:t>
            </a:r>
            <a:r>
              <a:rPr lang="en-US" sz="4800" dirty="0" err="1"/>
              <a:t>hak</a:t>
            </a:r>
            <a:r>
              <a:rPr lang="en-US" sz="4800" dirty="0"/>
              <a:t> </a:t>
            </a:r>
            <a:r>
              <a:rPr lang="en-US" sz="4800" dirty="0" err="1"/>
              <a:t>pasangan</a:t>
            </a:r>
            <a:r>
              <a:rPr lang="en-US" sz="4800" dirty="0"/>
              <a:t> yang </a:t>
            </a:r>
            <a:r>
              <a:rPr lang="en-US" sz="4800" dirty="0" err="1"/>
              <a:t>hidup</a:t>
            </a:r>
            <a:r>
              <a:rPr lang="en-US" sz="4800" dirty="0"/>
              <a:t> </a:t>
            </a:r>
            <a:r>
              <a:rPr lang="en-US" sz="4800" dirty="0" err="1"/>
              <a:t>lebih</a:t>
            </a:r>
            <a:r>
              <a:rPr lang="en-US" sz="4800" dirty="0"/>
              <a:t> lama (</a:t>
            </a:r>
            <a:r>
              <a:rPr lang="en-US" sz="4800" dirty="0" err="1"/>
              <a:t>Pasal</a:t>
            </a:r>
            <a:r>
              <a:rPr lang="en-US" sz="4800" dirty="0"/>
              <a:t> 96 KHI).</a:t>
            </a:r>
          </a:p>
        </p:txBody>
      </p:sp>
    </p:spTree>
    <p:extLst>
      <p:ext uri="{BB962C8B-B14F-4D97-AF65-F5344CB8AC3E}">
        <p14:creationId xmlns:p14="http://schemas.microsoft.com/office/powerpoint/2010/main" val="38086610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½ </a:t>
            </a:r>
            <a:r>
              <a:rPr lang="en-US" dirty="0" err="1"/>
              <a:t>harta</a:t>
            </a:r>
            <a:r>
              <a:rPr lang="en-US" dirty="0"/>
              <a:t> </a:t>
            </a:r>
            <a:r>
              <a:rPr lang="en-US" dirty="0" err="1"/>
              <a:t>campur</a:t>
            </a:r>
            <a:endParaRPr lang="en-US" dirty="0"/>
          </a:p>
        </p:txBody>
      </p:sp>
      <p:sp>
        <p:nvSpPr>
          <p:cNvPr id="3" name="Content Placeholder 2"/>
          <p:cNvSpPr>
            <a:spLocks noGrp="1"/>
          </p:cNvSpPr>
          <p:nvPr>
            <p:ph idx="1"/>
          </p:nvPr>
        </p:nvSpPr>
        <p:spPr/>
        <p:txBody>
          <a:bodyPr>
            <a:noAutofit/>
          </a:bodyPr>
          <a:lstStyle/>
          <a:p>
            <a:pPr algn="just"/>
            <a:r>
              <a:rPr lang="en-US" sz="4800" dirty="0"/>
              <a:t>  </a:t>
            </a:r>
            <a:r>
              <a:rPr lang="en-US" sz="4800" dirty="0" err="1"/>
              <a:t>Janda</a:t>
            </a:r>
            <a:r>
              <a:rPr lang="en-US" sz="4800" dirty="0"/>
              <a:t> </a:t>
            </a:r>
            <a:r>
              <a:rPr lang="en-US" sz="4800" dirty="0" err="1"/>
              <a:t>atau</a:t>
            </a:r>
            <a:r>
              <a:rPr lang="en-US" sz="4800" dirty="0"/>
              <a:t> </a:t>
            </a:r>
            <a:r>
              <a:rPr lang="en-US" sz="4800" dirty="0" err="1"/>
              <a:t>duda</a:t>
            </a:r>
            <a:r>
              <a:rPr lang="en-US" sz="4800" dirty="0"/>
              <a:t> </a:t>
            </a:r>
            <a:r>
              <a:rPr lang="en-US" sz="4800" dirty="0" err="1"/>
              <a:t>cerai</a:t>
            </a:r>
            <a:r>
              <a:rPr lang="en-US" sz="4800" dirty="0"/>
              <a:t> </a:t>
            </a:r>
            <a:r>
              <a:rPr lang="en-US" sz="4800" dirty="0" err="1"/>
              <a:t>hidup</a:t>
            </a:r>
            <a:r>
              <a:rPr lang="en-US" sz="4800" dirty="0"/>
              <a:t> </a:t>
            </a:r>
            <a:r>
              <a:rPr lang="en-US" sz="4800" dirty="0" err="1"/>
              <a:t>masing-masing</a:t>
            </a:r>
            <a:r>
              <a:rPr lang="en-US" sz="4800" dirty="0"/>
              <a:t> </a:t>
            </a:r>
            <a:r>
              <a:rPr lang="en-US" sz="4800" dirty="0" err="1"/>
              <a:t>berhak</a:t>
            </a:r>
            <a:r>
              <a:rPr lang="en-US" sz="4800" dirty="0"/>
              <a:t> </a:t>
            </a:r>
            <a:r>
              <a:rPr lang="en-US" sz="4800" dirty="0" err="1"/>
              <a:t>seperdua</a:t>
            </a:r>
            <a:r>
              <a:rPr lang="en-US" sz="4800" dirty="0"/>
              <a:t> </a:t>
            </a:r>
            <a:r>
              <a:rPr lang="en-US" sz="4800" dirty="0" err="1"/>
              <a:t>dari</a:t>
            </a:r>
            <a:r>
              <a:rPr lang="en-US" sz="4800" dirty="0"/>
              <a:t> </a:t>
            </a:r>
            <a:r>
              <a:rPr lang="en-US" sz="4800" dirty="0" err="1"/>
              <a:t>harta</a:t>
            </a:r>
            <a:r>
              <a:rPr lang="en-US" sz="4800" dirty="0"/>
              <a:t> </a:t>
            </a:r>
            <a:r>
              <a:rPr lang="en-US" sz="4800" dirty="0" err="1"/>
              <a:t>bersama</a:t>
            </a:r>
            <a:r>
              <a:rPr lang="en-US" sz="4800" dirty="0"/>
              <a:t> </a:t>
            </a:r>
            <a:r>
              <a:rPr lang="en-US" sz="4800" dirty="0" err="1"/>
              <a:t>sepanjang</a:t>
            </a:r>
            <a:r>
              <a:rPr lang="en-US" sz="4800" dirty="0"/>
              <a:t> </a:t>
            </a:r>
            <a:r>
              <a:rPr lang="en-US" sz="4800" dirty="0" err="1"/>
              <a:t>tidak</a:t>
            </a:r>
            <a:r>
              <a:rPr lang="en-US" sz="4800" dirty="0"/>
              <a:t> </a:t>
            </a:r>
            <a:r>
              <a:rPr lang="en-US" sz="4800" dirty="0" err="1"/>
              <a:t>ditentukan</a:t>
            </a:r>
            <a:r>
              <a:rPr lang="en-US" sz="4800" dirty="0"/>
              <a:t> lain </a:t>
            </a:r>
            <a:r>
              <a:rPr lang="en-US" sz="4800" dirty="0" err="1"/>
              <a:t>dalam</a:t>
            </a:r>
            <a:r>
              <a:rPr lang="en-US" sz="4800" dirty="0"/>
              <a:t> </a:t>
            </a:r>
            <a:r>
              <a:rPr lang="en-US" sz="4800" dirty="0" err="1"/>
              <a:t>perjanjian</a:t>
            </a:r>
            <a:r>
              <a:rPr lang="en-US" sz="4800" dirty="0"/>
              <a:t> </a:t>
            </a:r>
            <a:r>
              <a:rPr lang="en-US" sz="4800" dirty="0" err="1"/>
              <a:t>perkawinan</a:t>
            </a:r>
            <a:r>
              <a:rPr lang="en-US" sz="4800" dirty="0"/>
              <a:t>.</a:t>
            </a:r>
          </a:p>
        </p:txBody>
      </p:sp>
    </p:spTree>
    <p:extLst>
      <p:ext uri="{BB962C8B-B14F-4D97-AF65-F5344CB8AC3E}">
        <p14:creationId xmlns:p14="http://schemas.microsoft.com/office/powerpoint/2010/main" val="10594626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UNGKAPAN YANG </a:t>
            </a:r>
            <a:r>
              <a:rPr lang="en-US" dirty="0" err="1"/>
              <a:t>MAsYHUR</a:t>
            </a:r>
            <a:r>
              <a:rPr lang="en-US" dirty="0"/>
              <a:t> BAGI PEMBUNUH</a:t>
            </a:r>
          </a:p>
        </p:txBody>
      </p:sp>
      <p:sp>
        <p:nvSpPr>
          <p:cNvPr id="3" name="Content Placeholder 2"/>
          <p:cNvSpPr>
            <a:spLocks noGrp="1"/>
          </p:cNvSpPr>
          <p:nvPr>
            <p:ph idx="1"/>
          </p:nvPr>
        </p:nvSpPr>
        <p:spPr/>
        <p:txBody>
          <a:bodyPr/>
          <a:lstStyle/>
          <a:p>
            <a:endParaRPr lang="en-US" dirty="0"/>
          </a:p>
          <a:p>
            <a:pPr algn="just"/>
            <a:r>
              <a:rPr lang="en-US" sz="2800" dirty="0"/>
              <a:t>   “</a:t>
            </a:r>
            <a:r>
              <a:rPr lang="en-US" sz="2800" dirty="0" err="1"/>
              <a:t>Siapa</a:t>
            </a:r>
            <a:r>
              <a:rPr lang="en-US" sz="2800" dirty="0"/>
              <a:t> yang </a:t>
            </a:r>
            <a:r>
              <a:rPr lang="en-US" sz="2800" dirty="0" err="1"/>
              <a:t>menyegerakan</a:t>
            </a:r>
            <a:r>
              <a:rPr lang="en-US" sz="2800" dirty="0"/>
              <a:t> agar </a:t>
            </a:r>
            <a:r>
              <a:rPr lang="en-US" sz="2800" dirty="0" err="1"/>
              <a:t>mendapatkan</a:t>
            </a:r>
            <a:r>
              <a:rPr lang="en-US" sz="2800" dirty="0"/>
              <a:t> </a:t>
            </a:r>
            <a:r>
              <a:rPr lang="en-US" sz="2800" dirty="0" err="1"/>
              <a:t>sesuatu</a:t>
            </a:r>
            <a:r>
              <a:rPr lang="en-US" sz="2800" dirty="0"/>
              <a:t> </a:t>
            </a:r>
            <a:r>
              <a:rPr lang="en-US" sz="2800" dirty="0" err="1"/>
              <a:t>sebelum</a:t>
            </a:r>
            <a:r>
              <a:rPr lang="en-US" sz="2800" dirty="0"/>
              <a:t> </a:t>
            </a:r>
            <a:r>
              <a:rPr lang="en-US" sz="2800" dirty="0" err="1"/>
              <a:t>waktunya</a:t>
            </a:r>
            <a:r>
              <a:rPr lang="en-US" sz="2800" dirty="0"/>
              <a:t>, </a:t>
            </a:r>
            <a:r>
              <a:rPr lang="en-US" sz="2800" dirty="0" err="1"/>
              <a:t>maka</a:t>
            </a:r>
            <a:r>
              <a:rPr lang="en-US" sz="2800" dirty="0"/>
              <a:t> </a:t>
            </a:r>
            <a:r>
              <a:rPr lang="en-US" sz="2800" dirty="0" err="1"/>
              <a:t>dia</a:t>
            </a:r>
            <a:r>
              <a:rPr lang="en-US" sz="2800" dirty="0"/>
              <a:t> </a:t>
            </a:r>
            <a:r>
              <a:rPr lang="en-US" sz="2800" dirty="0" err="1"/>
              <a:t>tidak</a:t>
            </a:r>
            <a:r>
              <a:rPr lang="en-US" sz="2800" dirty="0"/>
              <a:t> </a:t>
            </a:r>
            <a:r>
              <a:rPr lang="en-US" sz="2800" dirty="0" err="1"/>
              <a:t>mendapatkan</a:t>
            </a:r>
            <a:r>
              <a:rPr lang="en-US" sz="2800" dirty="0"/>
              <a:t> </a:t>
            </a:r>
            <a:r>
              <a:rPr lang="en-US" sz="2800" dirty="0" err="1"/>
              <a:t>bagiannya</a:t>
            </a:r>
            <a:r>
              <a:rPr lang="en-US" sz="2800" dirty="0"/>
              <a:t>”.</a:t>
            </a:r>
          </a:p>
        </p:txBody>
      </p:sp>
    </p:spTree>
    <p:extLst>
      <p:ext uri="{BB962C8B-B14F-4D97-AF65-F5344CB8AC3E}">
        <p14:creationId xmlns:p14="http://schemas.microsoft.com/office/powerpoint/2010/main" val="2618437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52400"/>
            <a:ext cx="7520940" cy="1066800"/>
          </a:xfrm>
        </p:spPr>
        <p:txBody>
          <a:bodyPr/>
          <a:lstStyle/>
          <a:p>
            <a:br>
              <a:rPr lang="en-US" dirty="0"/>
            </a:br>
            <a:r>
              <a:rPr lang="en-US" dirty="0" err="1"/>
              <a:t>Asbabun</a:t>
            </a:r>
            <a:r>
              <a:rPr lang="en-US" dirty="0"/>
              <a:t> </a:t>
            </a:r>
            <a:r>
              <a:rPr lang="en-US" dirty="0" err="1"/>
              <a:t>Nuzul</a:t>
            </a:r>
            <a:r>
              <a:rPr lang="en-US" dirty="0"/>
              <a:t> </a:t>
            </a:r>
            <a:r>
              <a:rPr lang="en-US" dirty="0" err="1"/>
              <a:t>Ayat-ayat</a:t>
            </a:r>
            <a:r>
              <a:rPr lang="en-US" dirty="0"/>
              <a:t> </a:t>
            </a:r>
            <a:r>
              <a:rPr lang="en-US" dirty="0" err="1"/>
              <a:t>Waris</a:t>
            </a:r>
            <a:br>
              <a:rPr lang="en-US" dirty="0"/>
            </a:br>
            <a:endParaRPr lang="en-US" dirty="0"/>
          </a:p>
        </p:txBody>
      </p:sp>
      <p:sp>
        <p:nvSpPr>
          <p:cNvPr id="3" name="Content Placeholder 2"/>
          <p:cNvSpPr>
            <a:spLocks noGrp="1"/>
          </p:cNvSpPr>
          <p:nvPr>
            <p:ph idx="1"/>
          </p:nvPr>
        </p:nvSpPr>
        <p:spPr/>
        <p:txBody>
          <a:bodyPr>
            <a:noAutofit/>
          </a:bodyPr>
          <a:lstStyle/>
          <a:p>
            <a:pPr algn="just"/>
            <a:r>
              <a:rPr lang="en-US" sz="2800" dirty="0"/>
              <a:t>    </a:t>
            </a:r>
            <a:r>
              <a:rPr lang="en-US" sz="2800" dirty="0" err="1"/>
              <a:t>Suatu</a:t>
            </a:r>
            <a:r>
              <a:rPr lang="en-US" sz="2800" dirty="0"/>
              <a:t> </a:t>
            </a:r>
            <a:r>
              <a:rPr lang="en-US" sz="2800" dirty="0" err="1"/>
              <a:t>ketika</a:t>
            </a:r>
            <a:r>
              <a:rPr lang="en-US" sz="2800" dirty="0"/>
              <a:t> </a:t>
            </a:r>
            <a:r>
              <a:rPr lang="en-US" sz="2800" dirty="0" err="1"/>
              <a:t>istri</a:t>
            </a:r>
            <a:r>
              <a:rPr lang="en-US" sz="2800" dirty="0"/>
              <a:t> </a:t>
            </a:r>
            <a:r>
              <a:rPr lang="en-US" sz="2800" dirty="0" err="1"/>
              <a:t>Sa’ad</a:t>
            </a:r>
            <a:r>
              <a:rPr lang="en-US" sz="2800" dirty="0"/>
              <a:t> bin </a:t>
            </a:r>
            <a:r>
              <a:rPr lang="en-US" sz="2800" dirty="0" err="1"/>
              <a:t>ar</a:t>
            </a:r>
            <a:r>
              <a:rPr lang="en-US" sz="2800" dirty="0"/>
              <a:t>-Rabi’ </a:t>
            </a:r>
            <a:r>
              <a:rPr lang="en-US" sz="2800" dirty="0" err="1"/>
              <a:t>datang</a:t>
            </a:r>
            <a:r>
              <a:rPr lang="en-US" sz="2800" dirty="0"/>
              <a:t> </a:t>
            </a:r>
            <a:r>
              <a:rPr lang="en-US" sz="2800" dirty="0" err="1"/>
              <a:t>menghadap</a:t>
            </a:r>
            <a:r>
              <a:rPr lang="en-US" sz="2800" dirty="0"/>
              <a:t> </a:t>
            </a:r>
            <a:r>
              <a:rPr lang="en-US" sz="2800" dirty="0" err="1"/>
              <a:t>Rasulullah</a:t>
            </a:r>
            <a:r>
              <a:rPr lang="en-US" sz="2800" dirty="0"/>
              <a:t> S.A.W, </a:t>
            </a:r>
            <a:r>
              <a:rPr lang="en-US" sz="2800" dirty="0" err="1"/>
              <a:t>dengan</a:t>
            </a:r>
            <a:r>
              <a:rPr lang="en-US" sz="2800" dirty="0"/>
              <a:t> </a:t>
            </a:r>
            <a:r>
              <a:rPr lang="en-US" sz="2800" dirty="0" err="1"/>
              <a:t>membawa</a:t>
            </a:r>
            <a:r>
              <a:rPr lang="en-US" sz="2800" dirty="0"/>
              <a:t> </a:t>
            </a:r>
            <a:r>
              <a:rPr lang="en-US" sz="2800" dirty="0" err="1"/>
              <a:t>kedua</a:t>
            </a:r>
            <a:r>
              <a:rPr lang="en-US" sz="2800" dirty="0"/>
              <a:t> orang </a:t>
            </a:r>
            <a:r>
              <a:rPr lang="en-US" sz="2800" dirty="0" err="1"/>
              <a:t>putrinya</a:t>
            </a:r>
            <a:r>
              <a:rPr lang="en-US" sz="2800" dirty="0"/>
              <a:t>. </a:t>
            </a:r>
            <a:r>
              <a:rPr lang="en-US" sz="2800" dirty="0" err="1"/>
              <a:t>Ia</a:t>
            </a:r>
            <a:r>
              <a:rPr lang="en-US" sz="2800" dirty="0"/>
              <a:t> </a:t>
            </a:r>
            <a:r>
              <a:rPr lang="en-US" sz="2800" dirty="0" err="1"/>
              <a:t>berkata</a:t>
            </a:r>
            <a:r>
              <a:rPr lang="en-US" sz="2800" dirty="0"/>
              <a:t>, “</a:t>
            </a:r>
            <a:r>
              <a:rPr lang="en-US" sz="2800" dirty="0" err="1"/>
              <a:t>Wahai</a:t>
            </a:r>
            <a:r>
              <a:rPr lang="en-US" sz="2800" dirty="0"/>
              <a:t> </a:t>
            </a:r>
            <a:r>
              <a:rPr lang="en-US" sz="2800" dirty="0" err="1"/>
              <a:t>Rasulullah</a:t>
            </a:r>
            <a:r>
              <a:rPr lang="en-US" sz="2800" dirty="0"/>
              <a:t>, </a:t>
            </a:r>
            <a:r>
              <a:rPr lang="en-US" sz="2800" dirty="0" err="1"/>
              <a:t>kedua</a:t>
            </a:r>
            <a:r>
              <a:rPr lang="en-US" sz="2800" dirty="0"/>
              <a:t> </a:t>
            </a:r>
            <a:r>
              <a:rPr lang="en-US" sz="2800" dirty="0" err="1"/>
              <a:t>putri</a:t>
            </a:r>
            <a:r>
              <a:rPr lang="en-US" sz="2800" dirty="0"/>
              <a:t> </a:t>
            </a:r>
            <a:r>
              <a:rPr lang="en-US" sz="2800" dirty="0" err="1"/>
              <a:t>ini</a:t>
            </a:r>
            <a:r>
              <a:rPr lang="en-US" sz="2800" dirty="0"/>
              <a:t> </a:t>
            </a:r>
            <a:r>
              <a:rPr lang="en-US" sz="2800" dirty="0" err="1"/>
              <a:t>adalah</a:t>
            </a:r>
            <a:r>
              <a:rPr lang="en-US" sz="2800" dirty="0"/>
              <a:t> </a:t>
            </a:r>
            <a:r>
              <a:rPr lang="en-US" sz="2800" dirty="0" err="1"/>
              <a:t>anak</a:t>
            </a:r>
            <a:r>
              <a:rPr lang="en-US" sz="2800" dirty="0"/>
              <a:t> </a:t>
            </a:r>
            <a:r>
              <a:rPr lang="en-US" sz="2800" dirty="0" err="1"/>
              <a:t>Sa’ad</a:t>
            </a:r>
            <a:r>
              <a:rPr lang="en-US" sz="2800" dirty="0"/>
              <a:t> bin </a:t>
            </a:r>
            <a:r>
              <a:rPr lang="en-US" sz="2800" dirty="0" err="1"/>
              <a:t>ar</a:t>
            </a:r>
            <a:r>
              <a:rPr lang="en-US" sz="2800" dirty="0"/>
              <a:t>-Rabi’ yang </a:t>
            </a:r>
            <a:r>
              <a:rPr lang="en-US" sz="2800" dirty="0" err="1"/>
              <a:t>telah</a:t>
            </a:r>
            <a:r>
              <a:rPr lang="en-US" sz="2800" dirty="0"/>
              <a:t> </a:t>
            </a:r>
            <a:r>
              <a:rPr lang="en-US" sz="2800" dirty="0" err="1"/>
              <a:t>meninggal</a:t>
            </a:r>
            <a:r>
              <a:rPr lang="en-US" sz="2800" dirty="0"/>
              <a:t> </a:t>
            </a:r>
            <a:r>
              <a:rPr lang="en-US" sz="2800" dirty="0" err="1"/>
              <a:t>sebagai</a:t>
            </a:r>
            <a:r>
              <a:rPr lang="en-US" sz="2800" dirty="0"/>
              <a:t> </a:t>
            </a:r>
            <a:r>
              <a:rPr lang="en-US" sz="2800" dirty="0" err="1"/>
              <a:t>syuhada</a:t>
            </a:r>
            <a:r>
              <a:rPr lang="en-US" sz="2800" dirty="0"/>
              <a:t> </a:t>
            </a:r>
            <a:r>
              <a:rPr lang="en-US" sz="2800" dirty="0" err="1"/>
              <a:t>ketika</a:t>
            </a:r>
            <a:r>
              <a:rPr lang="en-US" sz="2800" dirty="0"/>
              <a:t> </a:t>
            </a:r>
            <a:r>
              <a:rPr lang="en-US" sz="2800" dirty="0" err="1"/>
              <a:t>perang</a:t>
            </a:r>
            <a:r>
              <a:rPr lang="en-US" sz="2800" dirty="0"/>
              <a:t> </a:t>
            </a:r>
            <a:r>
              <a:rPr lang="en-US" sz="2800" dirty="0" err="1"/>
              <a:t>uhud</a:t>
            </a:r>
            <a:r>
              <a:rPr lang="en-US" sz="2800" dirty="0"/>
              <a:t>. </a:t>
            </a:r>
            <a:r>
              <a:rPr lang="en-US" sz="2800" dirty="0" err="1"/>
              <a:t>Tetapi</a:t>
            </a:r>
            <a:r>
              <a:rPr lang="en-US" sz="2800" dirty="0"/>
              <a:t> </a:t>
            </a:r>
            <a:r>
              <a:rPr lang="en-US" sz="2800" dirty="0" err="1"/>
              <a:t>paman</a:t>
            </a:r>
            <a:r>
              <a:rPr lang="en-US" sz="2800" dirty="0"/>
              <a:t> </a:t>
            </a:r>
            <a:r>
              <a:rPr lang="en-US" sz="2800" dirty="0" err="1"/>
              <a:t>kedua</a:t>
            </a:r>
            <a:r>
              <a:rPr lang="en-US" sz="2800" dirty="0"/>
              <a:t> </a:t>
            </a:r>
            <a:r>
              <a:rPr lang="en-US" sz="2800" dirty="0" err="1"/>
              <a:t>putri</a:t>
            </a:r>
            <a:r>
              <a:rPr lang="en-US" sz="2800" dirty="0"/>
              <a:t> </a:t>
            </a:r>
            <a:r>
              <a:rPr lang="en-US" sz="2800" dirty="0" err="1"/>
              <a:t>Sa’ad</a:t>
            </a:r>
            <a:r>
              <a:rPr lang="en-US" sz="2800" dirty="0"/>
              <a:t> </a:t>
            </a:r>
            <a:r>
              <a:rPr lang="en-US" sz="2800" dirty="0" err="1"/>
              <a:t>ini</a:t>
            </a:r>
            <a:r>
              <a:rPr lang="en-US" sz="2800" dirty="0"/>
              <a:t> </a:t>
            </a:r>
            <a:r>
              <a:rPr lang="en-US" sz="2800" dirty="0" err="1"/>
              <a:t>telah</a:t>
            </a:r>
            <a:r>
              <a:rPr lang="en-US" sz="2800" dirty="0"/>
              <a:t> </a:t>
            </a:r>
            <a:r>
              <a:rPr lang="en-US" sz="2800" dirty="0" err="1"/>
              <a:t>mengambil</a:t>
            </a:r>
            <a:r>
              <a:rPr lang="en-US" sz="2800" dirty="0"/>
              <a:t> </a:t>
            </a:r>
            <a:r>
              <a:rPr lang="en-US" sz="2800" dirty="0" err="1"/>
              <a:t>seluruh</a:t>
            </a:r>
            <a:r>
              <a:rPr lang="en-US" sz="2800" dirty="0"/>
              <a:t> </a:t>
            </a:r>
            <a:r>
              <a:rPr lang="en-US" sz="2800" dirty="0" err="1"/>
              <a:t>harta</a:t>
            </a:r>
            <a:r>
              <a:rPr lang="en-US" sz="2800" dirty="0"/>
              <a:t> </a:t>
            </a:r>
            <a:r>
              <a:rPr lang="en-US" sz="2800" dirty="0" err="1"/>
              <a:t>peninggalan</a:t>
            </a:r>
            <a:r>
              <a:rPr lang="en-US" sz="2800" dirty="0"/>
              <a:t> </a:t>
            </a:r>
            <a:r>
              <a:rPr lang="en-US" sz="2800" dirty="0" err="1"/>
              <a:t>Sa’ad</a:t>
            </a:r>
            <a:r>
              <a:rPr lang="en-US" sz="2800" dirty="0"/>
              <a:t>, </a:t>
            </a:r>
            <a:r>
              <a:rPr lang="en-US" sz="2800" dirty="0" err="1"/>
              <a:t>tanpa</a:t>
            </a:r>
            <a:r>
              <a:rPr lang="en-US" sz="2800" dirty="0"/>
              <a:t> </a:t>
            </a:r>
            <a:r>
              <a:rPr lang="en-US" sz="2800" dirty="0" err="1"/>
              <a:t>meninggalkan</a:t>
            </a:r>
            <a:r>
              <a:rPr lang="en-US" sz="2800" dirty="0"/>
              <a:t> </a:t>
            </a:r>
            <a:r>
              <a:rPr lang="en-US" sz="2800" dirty="0" err="1"/>
              <a:t>barang</a:t>
            </a:r>
            <a:r>
              <a:rPr lang="en-US" sz="2800" dirty="0"/>
              <a:t> </a:t>
            </a:r>
            <a:r>
              <a:rPr lang="en-US" sz="2800" dirty="0" err="1"/>
              <a:t>sedikitpun</a:t>
            </a:r>
            <a:r>
              <a:rPr lang="en-US" sz="2800" dirty="0"/>
              <a:t> </a:t>
            </a:r>
            <a:r>
              <a:rPr lang="en-US" sz="2800" dirty="0" err="1"/>
              <a:t>bagi</a:t>
            </a:r>
            <a:r>
              <a:rPr lang="en-US" sz="2800" dirty="0"/>
              <a:t> </a:t>
            </a:r>
            <a:r>
              <a:rPr lang="en-US" sz="2800" dirty="0" err="1"/>
              <a:t>keduanya</a:t>
            </a:r>
            <a:r>
              <a:rPr lang="en-US" sz="2800" dirty="0"/>
              <a:t>.</a:t>
            </a:r>
          </a:p>
          <a:p>
            <a:pPr algn="just"/>
            <a:r>
              <a:rPr lang="en-US" sz="2800" dirty="0"/>
              <a:t> </a:t>
            </a:r>
          </a:p>
          <a:p>
            <a:pPr algn="just"/>
            <a:endParaRPr lang="en-US" sz="2800" dirty="0"/>
          </a:p>
        </p:txBody>
      </p:sp>
    </p:spTree>
    <p:extLst>
      <p:ext uri="{BB962C8B-B14F-4D97-AF65-F5344CB8AC3E}">
        <p14:creationId xmlns:p14="http://schemas.microsoft.com/office/powerpoint/2010/main" val="3833830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Orang </a:t>
            </a:r>
            <a:r>
              <a:rPr lang="en-US" sz="2000" dirty="0" err="1"/>
              <a:t>muslim</a:t>
            </a:r>
            <a:r>
              <a:rPr lang="en-US" sz="2000" dirty="0"/>
              <a:t> </a:t>
            </a:r>
            <a:r>
              <a:rPr lang="en-US" sz="2000" dirty="0" err="1"/>
              <a:t>tidak</a:t>
            </a:r>
            <a:r>
              <a:rPr lang="en-US" sz="2000" dirty="0"/>
              <a:t> </a:t>
            </a:r>
            <a:r>
              <a:rPr lang="en-US" sz="2000" dirty="0" err="1"/>
              <a:t>berhak</a:t>
            </a:r>
            <a:r>
              <a:rPr lang="en-US" sz="2000" dirty="0"/>
              <a:t> </a:t>
            </a:r>
            <a:r>
              <a:rPr lang="en-US" sz="2000" dirty="0" err="1"/>
              <a:t>mewarisi</a:t>
            </a:r>
            <a:r>
              <a:rPr lang="en-US" sz="2000" dirty="0"/>
              <a:t> non </a:t>
            </a:r>
            <a:r>
              <a:rPr lang="en-US" sz="2000" dirty="0" err="1"/>
              <a:t>muslim</a:t>
            </a:r>
            <a:r>
              <a:rPr lang="en-US" sz="2000" dirty="0"/>
              <a:t> </a:t>
            </a:r>
            <a:r>
              <a:rPr lang="en-US" sz="2000" dirty="0" err="1"/>
              <a:t>dan</a:t>
            </a:r>
            <a:r>
              <a:rPr lang="en-US" sz="2000" dirty="0"/>
              <a:t> </a:t>
            </a:r>
            <a:r>
              <a:rPr lang="en-US" sz="2000" dirty="0" err="1"/>
              <a:t>sebaliknya</a:t>
            </a:r>
            <a:r>
              <a:rPr lang="en-US" sz="2000" dirty="0"/>
              <a:t>.</a:t>
            </a:r>
          </a:p>
        </p:txBody>
      </p:sp>
      <p:sp>
        <p:nvSpPr>
          <p:cNvPr id="3" name="Content Placeholder 2"/>
          <p:cNvSpPr>
            <a:spLocks noGrp="1"/>
          </p:cNvSpPr>
          <p:nvPr>
            <p:ph idx="1"/>
          </p:nvPr>
        </p:nvSpPr>
        <p:spPr/>
        <p:txBody>
          <a:bodyPr/>
          <a:lstStyle/>
          <a:p>
            <a:endParaRPr lang="en-US" dirty="0"/>
          </a:p>
          <a:p>
            <a:pPr algn="just"/>
            <a:r>
              <a:rPr lang="en-US" sz="2800" dirty="0"/>
              <a:t>  “</a:t>
            </a:r>
            <a:r>
              <a:rPr lang="en-US" sz="2800" dirty="0" err="1"/>
              <a:t>Tidak</a:t>
            </a:r>
            <a:r>
              <a:rPr lang="en-US" sz="2800" dirty="0"/>
              <a:t> </a:t>
            </a:r>
            <a:r>
              <a:rPr lang="en-US" sz="2800" dirty="0" err="1"/>
              <a:t>berhak</a:t>
            </a:r>
            <a:r>
              <a:rPr lang="en-US" sz="2800" dirty="0"/>
              <a:t> </a:t>
            </a:r>
            <a:r>
              <a:rPr lang="en-US" sz="2800" dirty="0" err="1"/>
              <a:t>seorang</a:t>
            </a:r>
            <a:r>
              <a:rPr lang="en-US" sz="2800" dirty="0"/>
              <a:t> </a:t>
            </a:r>
            <a:r>
              <a:rPr lang="en-US" sz="2800" dirty="0" err="1"/>
              <a:t>muslim</a:t>
            </a:r>
            <a:r>
              <a:rPr lang="en-US" sz="2800" dirty="0"/>
              <a:t> </a:t>
            </a:r>
            <a:r>
              <a:rPr lang="en-US" sz="2800" dirty="0" err="1"/>
              <a:t>mewarisi</a:t>
            </a:r>
            <a:r>
              <a:rPr lang="en-US" sz="2800" dirty="0"/>
              <a:t> orang </a:t>
            </a:r>
            <a:r>
              <a:rPr lang="en-US" sz="2800" dirty="0" err="1"/>
              <a:t>kafir</a:t>
            </a:r>
            <a:r>
              <a:rPr lang="en-US" sz="2800" dirty="0"/>
              <a:t>, </a:t>
            </a:r>
            <a:r>
              <a:rPr lang="en-US" sz="2800" dirty="0" err="1"/>
              <a:t>dan</a:t>
            </a:r>
            <a:r>
              <a:rPr lang="en-US" sz="2800" dirty="0"/>
              <a:t> </a:t>
            </a:r>
            <a:r>
              <a:rPr lang="en-US" sz="2800" dirty="0" err="1"/>
              <a:t>tidak</a:t>
            </a:r>
            <a:r>
              <a:rPr lang="en-US" sz="2800" dirty="0"/>
              <a:t> pula orang </a:t>
            </a:r>
            <a:r>
              <a:rPr lang="en-US" sz="2800" dirty="0" err="1"/>
              <a:t>kafir</a:t>
            </a:r>
            <a:r>
              <a:rPr lang="en-US" sz="2800" dirty="0"/>
              <a:t> </a:t>
            </a:r>
            <a:r>
              <a:rPr lang="en-US" sz="2800" dirty="0" err="1"/>
              <a:t>mewarisi</a:t>
            </a:r>
            <a:r>
              <a:rPr lang="en-US" sz="2800" dirty="0"/>
              <a:t> </a:t>
            </a:r>
            <a:r>
              <a:rPr lang="en-US" sz="2800" dirty="0" err="1"/>
              <a:t>muslim</a:t>
            </a:r>
            <a:r>
              <a:rPr lang="en-US" sz="2800" dirty="0"/>
              <a:t> (HR. </a:t>
            </a:r>
            <a:r>
              <a:rPr lang="en-US" sz="2800" dirty="0" err="1"/>
              <a:t>Bukhari</a:t>
            </a:r>
            <a:r>
              <a:rPr lang="en-US" sz="2800" dirty="0"/>
              <a:t> </a:t>
            </a:r>
            <a:r>
              <a:rPr lang="en-US" sz="2800" dirty="0" err="1"/>
              <a:t>dan</a:t>
            </a:r>
            <a:r>
              <a:rPr lang="en-US" sz="2800" dirty="0"/>
              <a:t> Muslim).</a:t>
            </a:r>
          </a:p>
        </p:txBody>
      </p:sp>
    </p:spTree>
    <p:extLst>
      <p:ext uri="{BB962C8B-B14F-4D97-AF65-F5344CB8AC3E}">
        <p14:creationId xmlns:p14="http://schemas.microsoft.com/office/powerpoint/2010/main" val="116328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Pembunuh</a:t>
            </a:r>
            <a:r>
              <a:rPr lang="en-US" dirty="0"/>
              <a:t> </a:t>
            </a:r>
            <a:r>
              <a:rPr lang="en-US" dirty="0" err="1"/>
              <a:t>tidak</a:t>
            </a:r>
            <a:r>
              <a:rPr lang="en-US" dirty="0"/>
              <a:t> </a:t>
            </a:r>
            <a:r>
              <a:rPr lang="en-US" dirty="0" err="1"/>
              <a:t>berhak</a:t>
            </a:r>
            <a:r>
              <a:rPr lang="en-US" dirty="0"/>
              <a:t> </a:t>
            </a:r>
            <a:r>
              <a:rPr lang="en-US" dirty="0" err="1"/>
              <a:t>mewaris</a:t>
            </a:r>
            <a:endParaRPr lang="en-US" dirty="0"/>
          </a:p>
        </p:txBody>
      </p:sp>
      <p:sp>
        <p:nvSpPr>
          <p:cNvPr id="3" name="Content Placeholder 2"/>
          <p:cNvSpPr>
            <a:spLocks noGrp="1"/>
          </p:cNvSpPr>
          <p:nvPr>
            <p:ph idx="1"/>
          </p:nvPr>
        </p:nvSpPr>
        <p:spPr/>
        <p:txBody>
          <a:bodyPr/>
          <a:lstStyle/>
          <a:p>
            <a:endParaRPr lang="en-US" dirty="0"/>
          </a:p>
          <a:p>
            <a:pPr algn="just"/>
            <a:r>
              <a:rPr lang="en-US" sz="3600" dirty="0"/>
              <a:t>  “</a:t>
            </a:r>
            <a:r>
              <a:rPr lang="en-US" sz="3600" dirty="0" err="1"/>
              <a:t>Tidaklah</a:t>
            </a:r>
            <a:r>
              <a:rPr lang="en-US" sz="3600" dirty="0"/>
              <a:t> </a:t>
            </a:r>
            <a:r>
              <a:rPr lang="en-US" sz="3600" dirty="0" err="1"/>
              <a:t>seorang</a:t>
            </a:r>
            <a:r>
              <a:rPr lang="en-US" sz="3600" dirty="0"/>
              <a:t> </a:t>
            </a:r>
            <a:r>
              <a:rPr lang="en-US" sz="3600" dirty="0" err="1"/>
              <a:t>pembunuh</a:t>
            </a:r>
            <a:r>
              <a:rPr lang="en-US" sz="3600" dirty="0"/>
              <a:t> </a:t>
            </a:r>
            <a:r>
              <a:rPr lang="en-US" sz="3600" dirty="0" err="1"/>
              <a:t>berhak</a:t>
            </a:r>
            <a:r>
              <a:rPr lang="en-US" sz="3600" dirty="0"/>
              <a:t> </a:t>
            </a:r>
            <a:r>
              <a:rPr lang="en-US" sz="3600" dirty="0" err="1"/>
              <a:t>mewarisi</a:t>
            </a:r>
            <a:r>
              <a:rPr lang="en-US" sz="3600" dirty="0"/>
              <a:t> </a:t>
            </a:r>
            <a:r>
              <a:rPr lang="en-US" sz="3600" dirty="0" err="1"/>
              <a:t>harta</a:t>
            </a:r>
            <a:r>
              <a:rPr lang="en-US" sz="3600" dirty="0"/>
              <a:t> orang yang </a:t>
            </a:r>
            <a:r>
              <a:rPr lang="en-US" sz="3600" dirty="0" err="1"/>
              <a:t>dibunuhnya</a:t>
            </a:r>
            <a:r>
              <a:rPr lang="en-US" sz="3600" dirty="0"/>
              <a:t>”. </a:t>
            </a:r>
            <a:r>
              <a:rPr lang="en-US" sz="3600" dirty="0" err="1"/>
              <a:t>Sabda</a:t>
            </a:r>
            <a:r>
              <a:rPr lang="en-US" sz="3600" dirty="0"/>
              <a:t> </a:t>
            </a:r>
            <a:r>
              <a:rPr lang="en-US" sz="3600" dirty="0" err="1"/>
              <a:t>Rosulullah</a:t>
            </a:r>
            <a:r>
              <a:rPr lang="en-US" sz="3600" dirty="0"/>
              <a:t> </a:t>
            </a:r>
            <a:r>
              <a:rPr lang="en-US" sz="3600" dirty="0" err="1"/>
              <a:t>diriwayatkan</a:t>
            </a:r>
            <a:r>
              <a:rPr lang="en-US" sz="3600" dirty="0"/>
              <a:t> </a:t>
            </a:r>
            <a:r>
              <a:rPr lang="en-US" sz="3600" dirty="0" err="1"/>
              <a:t>oleh</a:t>
            </a:r>
            <a:r>
              <a:rPr lang="en-US" sz="3600" dirty="0"/>
              <a:t> (HR. DARIMI).</a:t>
            </a:r>
          </a:p>
        </p:txBody>
      </p:sp>
    </p:spTree>
    <p:extLst>
      <p:ext uri="{BB962C8B-B14F-4D97-AF65-F5344CB8AC3E}">
        <p14:creationId xmlns:p14="http://schemas.microsoft.com/office/powerpoint/2010/main" val="1157722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err="1"/>
              <a:t>Konsepsi</a:t>
            </a:r>
            <a:r>
              <a:rPr lang="en-US" dirty="0"/>
              <a:t> </a:t>
            </a:r>
            <a:r>
              <a:rPr lang="en-US" dirty="0" err="1"/>
              <a:t>waris</a:t>
            </a:r>
            <a:r>
              <a:rPr lang="en-US" dirty="0"/>
              <a:t> </a:t>
            </a:r>
            <a:r>
              <a:rPr lang="en-US" dirty="0" err="1"/>
              <a:t>menurut</a:t>
            </a:r>
            <a:r>
              <a:rPr lang="en-US" dirty="0"/>
              <a:t> orang </a:t>
            </a:r>
            <a:r>
              <a:rPr lang="en-US" dirty="0" err="1"/>
              <a:t>indonesia</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a:p>
          <a:p>
            <a:pPr algn="just"/>
            <a:r>
              <a:rPr lang="en-US" sz="4800" dirty="0"/>
              <a:t>  Yang </a:t>
            </a:r>
            <a:r>
              <a:rPr lang="en-US" sz="4800" dirty="0" err="1"/>
              <a:t>diwarisi</a:t>
            </a:r>
            <a:r>
              <a:rPr lang="en-US" sz="4800" dirty="0"/>
              <a:t> </a:t>
            </a:r>
            <a:r>
              <a:rPr lang="en-US" sz="4800" dirty="0" err="1"/>
              <a:t>adalah</a:t>
            </a:r>
            <a:r>
              <a:rPr lang="en-US" sz="4800" dirty="0"/>
              <a:t> </a:t>
            </a:r>
            <a:r>
              <a:rPr lang="en-US" sz="4800" i="1" dirty="0" err="1"/>
              <a:t>budel</a:t>
            </a:r>
            <a:r>
              <a:rPr lang="en-US" sz="4800" dirty="0"/>
              <a:t> yang </a:t>
            </a:r>
            <a:r>
              <a:rPr lang="en-US" sz="4800" dirty="0" err="1"/>
              <a:t>berarti</a:t>
            </a:r>
            <a:r>
              <a:rPr lang="en-US" sz="4800" dirty="0"/>
              <a:t> </a:t>
            </a:r>
            <a:r>
              <a:rPr lang="en-US" sz="4800" dirty="0" err="1"/>
              <a:t>suatu</a:t>
            </a:r>
            <a:r>
              <a:rPr lang="en-US" sz="4800" dirty="0"/>
              <a:t> </a:t>
            </a:r>
            <a:r>
              <a:rPr lang="en-US" sz="4800" dirty="0" err="1"/>
              <a:t>saldo</a:t>
            </a:r>
            <a:r>
              <a:rPr lang="en-US" sz="4800" dirty="0"/>
              <a:t> (</a:t>
            </a:r>
            <a:r>
              <a:rPr lang="en-US" sz="4800" dirty="0" err="1"/>
              <a:t>harta</a:t>
            </a:r>
            <a:r>
              <a:rPr lang="en-US" sz="4800" dirty="0"/>
              <a:t> </a:t>
            </a:r>
            <a:r>
              <a:rPr lang="en-US" sz="4800" dirty="0" err="1"/>
              <a:t>peninggalan</a:t>
            </a:r>
            <a:r>
              <a:rPr lang="en-US" sz="4800" dirty="0"/>
              <a:t>). </a:t>
            </a:r>
            <a:r>
              <a:rPr lang="en-US" sz="4800" dirty="0" err="1"/>
              <a:t>Mewaris</a:t>
            </a:r>
            <a:r>
              <a:rPr lang="en-US" sz="4800" dirty="0"/>
              <a:t> </a:t>
            </a:r>
            <a:r>
              <a:rPr lang="en-US" sz="4800" dirty="0" err="1"/>
              <a:t>suatu</a:t>
            </a:r>
            <a:r>
              <a:rPr lang="en-US" sz="4800" dirty="0"/>
              <a:t> minus </a:t>
            </a:r>
            <a:r>
              <a:rPr lang="en-US" sz="4800" dirty="0" err="1"/>
              <a:t>adalah</a:t>
            </a:r>
            <a:r>
              <a:rPr lang="en-US" sz="4800" dirty="0"/>
              <a:t> </a:t>
            </a:r>
            <a:r>
              <a:rPr lang="en-US" sz="4800" dirty="0" err="1"/>
              <a:t>tidak</a:t>
            </a:r>
            <a:r>
              <a:rPr lang="en-US" sz="4800" dirty="0"/>
              <a:t> </a:t>
            </a:r>
            <a:r>
              <a:rPr lang="en-US" sz="4800" dirty="0" err="1"/>
              <a:t>mungkin</a:t>
            </a:r>
            <a:r>
              <a:rPr lang="en-US" sz="4800" dirty="0"/>
              <a:t>.</a:t>
            </a:r>
          </a:p>
        </p:txBody>
      </p:sp>
    </p:spTree>
    <p:extLst>
      <p:ext uri="{BB962C8B-B14F-4D97-AF65-F5344CB8AC3E}">
        <p14:creationId xmlns:p14="http://schemas.microsoft.com/office/powerpoint/2010/main" val="7163541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Perang</a:t>
            </a:r>
            <a:r>
              <a:rPr lang="en-US" dirty="0"/>
              <a:t> </a:t>
            </a:r>
            <a:r>
              <a:rPr lang="en-US" dirty="0" err="1"/>
              <a:t>uhud</a:t>
            </a:r>
            <a:endParaRPr lang="en-US" dirty="0"/>
          </a:p>
        </p:txBody>
      </p:sp>
      <p:sp>
        <p:nvSpPr>
          <p:cNvPr id="3" name="Content Placeholder 2"/>
          <p:cNvSpPr>
            <a:spLocks noGrp="1"/>
          </p:cNvSpPr>
          <p:nvPr>
            <p:ph idx="1"/>
          </p:nvPr>
        </p:nvSpPr>
        <p:spPr/>
        <p:txBody>
          <a:bodyPr>
            <a:normAutofit fontScale="92500" lnSpcReduction="10000"/>
          </a:bodyPr>
          <a:lstStyle/>
          <a:p>
            <a:r>
              <a:rPr lang="en-US" dirty="0"/>
              <a:t> </a:t>
            </a:r>
          </a:p>
          <a:p>
            <a:endParaRPr lang="en-US" dirty="0"/>
          </a:p>
          <a:p>
            <a:pPr algn="just"/>
            <a:r>
              <a:rPr lang="en-US" sz="3200" dirty="0"/>
              <a:t>   </a:t>
            </a:r>
            <a:r>
              <a:rPr lang="en-US" sz="3200" dirty="0" err="1"/>
              <a:t>Tanggal</a:t>
            </a:r>
            <a:r>
              <a:rPr lang="en-US" sz="3200" dirty="0"/>
              <a:t> 22 </a:t>
            </a:r>
            <a:r>
              <a:rPr lang="en-US" sz="3200" dirty="0" err="1"/>
              <a:t>Maret</a:t>
            </a:r>
            <a:r>
              <a:rPr lang="en-US" sz="3200" dirty="0"/>
              <a:t>  625 M ( 7 SYAWAL 7 H).</a:t>
            </a:r>
          </a:p>
          <a:p>
            <a:pPr algn="just"/>
            <a:r>
              <a:rPr lang="en-US" sz="3200" dirty="0"/>
              <a:t>    </a:t>
            </a:r>
            <a:r>
              <a:rPr lang="en-US" sz="3200" dirty="0" err="1"/>
              <a:t>Kaum</a:t>
            </a:r>
            <a:r>
              <a:rPr lang="en-US" sz="3200" dirty="0"/>
              <a:t> </a:t>
            </a:r>
            <a:r>
              <a:rPr lang="en-US" sz="3200" dirty="0" err="1"/>
              <a:t>Muslimin</a:t>
            </a:r>
            <a:r>
              <a:rPr lang="en-US" sz="3200" dirty="0"/>
              <a:t> </a:t>
            </a:r>
            <a:r>
              <a:rPr lang="en-US" sz="3200" dirty="0" err="1"/>
              <a:t>melawan</a:t>
            </a:r>
            <a:r>
              <a:rPr lang="en-US" sz="3200" dirty="0"/>
              <a:t>  kafir </a:t>
            </a:r>
            <a:r>
              <a:rPr lang="en-US" sz="3200" dirty="0" err="1"/>
              <a:t>Quraisy</a:t>
            </a:r>
            <a:r>
              <a:rPr lang="en-US" sz="3200" dirty="0"/>
              <a:t> </a:t>
            </a:r>
            <a:r>
              <a:rPr lang="en-US" sz="3200" dirty="0" err="1"/>
              <a:t>dipimpin</a:t>
            </a:r>
            <a:r>
              <a:rPr lang="en-US" sz="3200" dirty="0"/>
              <a:t> </a:t>
            </a:r>
            <a:r>
              <a:rPr lang="en-US" sz="3200" dirty="0" err="1"/>
              <a:t>langsung</a:t>
            </a:r>
            <a:r>
              <a:rPr lang="en-US" sz="3200" dirty="0"/>
              <a:t> oleh </a:t>
            </a:r>
            <a:r>
              <a:rPr lang="en-US" sz="3200" dirty="0" err="1"/>
              <a:t>Rosulullah</a:t>
            </a:r>
            <a:r>
              <a:rPr lang="en-US" sz="3200" dirty="0"/>
              <a:t>.</a:t>
            </a:r>
          </a:p>
          <a:p>
            <a:pPr algn="just"/>
            <a:endParaRPr lang="en-US" sz="3200" dirty="0"/>
          </a:p>
          <a:p>
            <a:pPr algn="just"/>
            <a:r>
              <a:rPr lang="en-US" sz="3200" dirty="0"/>
              <a:t>   </a:t>
            </a:r>
            <a:r>
              <a:rPr lang="en-US" sz="3200" dirty="0" err="1"/>
              <a:t>Jumlah</a:t>
            </a:r>
            <a:r>
              <a:rPr lang="en-US" sz="3200" dirty="0"/>
              <a:t> </a:t>
            </a:r>
            <a:r>
              <a:rPr lang="en-US" sz="3200" dirty="0" err="1"/>
              <a:t>pasukan</a:t>
            </a:r>
            <a:r>
              <a:rPr lang="en-US" sz="3200" dirty="0"/>
              <a:t> </a:t>
            </a:r>
            <a:r>
              <a:rPr lang="en-US" sz="3200" dirty="0" err="1"/>
              <a:t>muslim</a:t>
            </a:r>
            <a:r>
              <a:rPr lang="en-US" sz="3200" dirty="0"/>
              <a:t> 700 dan </a:t>
            </a:r>
            <a:r>
              <a:rPr lang="en-US" sz="3200" dirty="0" err="1"/>
              <a:t>pasukan</a:t>
            </a:r>
            <a:r>
              <a:rPr lang="en-US" sz="3200" dirty="0"/>
              <a:t> kafir </a:t>
            </a:r>
            <a:r>
              <a:rPr lang="en-US" sz="3200" dirty="0" err="1"/>
              <a:t>quraisy</a:t>
            </a:r>
            <a:r>
              <a:rPr lang="en-US" sz="3200" dirty="0"/>
              <a:t>  </a:t>
            </a:r>
            <a:r>
              <a:rPr lang="en-US" sz="3200" dirty="0" err="1"/>
              <a:t>berjumlah</a:t>
            </a:r>
            <a:r>
              <a:rPr lang="en-US" sz="3200" dirty="0"/>
              <a:t> 3000 </a:t>
            </a:r>
            <a:r>
              <a:rPr lang="en-US" sz="3200" dirty="0" err="1"/>
              <a:t>tentara</a:t>
            </a:r>
            <a:r>
              <a:rPr lang="en-US" sz="3200" dirty="0"/>
              <a:t>.</a:t>
            </a:r>
          </a:p>
        </p:txBody>
      </p:sp>
    </p:spTree>
    <p:extLst>
      <p:ext uri="{BB962C8B-B14F-4D97-AF65-F5344CB8AC3E}">
        <p14:creationId xmlns:p14="http://schemas.microsoft.com/office/powerpoint/2010/main" val="2632371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LaHIRNYA</a:t>
            </a:r>
            <a:r>
              <a:rPr lang="en-US" dirty="0"/>
              <a:t> NABI MUHAMMAD</a:t>
            </a:r>
          </a:p>
        </p:txBody>
      </p:sp>
      <p:sp>
        <p:nvSpPr>
          <p:cNvPr id="3" name="Content Placeholder 2"/>
          <p:cNvSpPr>
            <a:spLocks noGrp="1"/>
          </p:cNvSpPr>
          <p:nvPr>
            <p:ph idx="1"/>
          </p:nvPr>
        </p:nvSpPr>
        <p:spPr/>
        <p:txBody>
          <a:bodyPr/>
          <a:lstStyle/>
          <a:p>
            <a:endParaRPr lang="en-US" dirty="0"/>
          </a:p>
          <a:p>
            <a:endParaRPr lang="en-US" dirty="0"/>
          </a:p>
          <a:p>
            <a:pPr algn="just"/>
            <a:r>
              <a:rPr lang="en-US" sz="3600" dirty="0"/>
              <a:t>12 APRIL  571 M (12 </a:t>
            </a:r>
            <a:r>
              <a:rPr lang="en-US" sz="3600" dirty="0" err="1"/>
              <a:t>Robiul</a:t>
            </a:r>
            <a:r>
              <a:rPr lang="en-US" sz="3600" dirty="0"/>
              <a:t>  </a:t>
            </a:r>
            <a:r>
              <a:rPr lang="en-US" sz="3600" dirty="0" err="1"/>
              <a:t>awal</a:t>
            </a:r>
            <a:r>
              <a:rPr lang="en-US" sz="3600" dirty="0"/>
              <a:t>) </a:t>
            </a:r>
            <a:r>
              <a:rPr lang="en-US" sz="3600" dirty="0" err="1"/>
              <a:t>atau</a:t>
            </a:r>
            <a:r>
              <a:rPr lang="en-US" sz="3600" dirty="0"/>
              <a:t> </a:t>
            </a:r>
            <a:r>
              <a:rPr lang="en-US" sz="3600" dirty="0" err="1"/>
              <a:t>tahun</a:t>
            </a:r>
            <a:r>
              <a:rPr lang="en-US" sz="3600" dirty="0"/>
              <a:t> </a:t>
            </a:r>
            <a:r>
              <a:rPr lang="en-US" sz="3600" dirty="0" err="1"/>
              <a:t>gajah</a:t>
            </a:r>
            <a:r>
              <a:rPr lang="en-US" sz="3600" dirty="0"/>
              <a:t>.</a:t>
            </a:r>
          </a:p>
        </p:txBody>
      </p:sp>
    </p:spTree>
    <p:extLst>
      <p:ext uri="{BB962C8B-B14F-4D97-AF65-F5344CB8AC3E}">
        <p14:creationId xmlns:p14="http://schemas.microsoft.com/office/powerpoint/2010/main" val="13368265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Prinsip</a:t>
            </a:r>
            <a:r>
              <a:rPr lang="en-US" dirty="0"/>
              <a:t> </a:t>
            </a:r>
            <a:r>
              <a:rPr lang="en-US" dirty="0" err="1"/>
              <a:t>Kewarisan</a:t>
            </a:r>
            <a:r>
              <a:rPr lang="en-US" dirty="0"/>
              <a:t> ISLAM</a:t>
            </a:r>
          </a:p>
        </p:txBody>
      </p:sp>
      <p:sp>
        <p:nvSpPr>
          <p:cNvPr id="3" name="Content Placeholder 2"/>
          <p:cNvSpPr>
            <a:spLocks noGrp="1"/>
          </p:cNvSpPr>
          <p:nvPr>
            <p:ph idx="1"/>
          </p:nvPr>
        </p:nvSpPr>
        <p:spPr/>
        <p:txBody>
          <a:bodyPr/>
          <a:lstStyle/>
          <a:p>
            <a:endParaRPr lang="en-US" dirty="0"/>
          </a:p>
          <a:p>
            <a:r>
              <a:rPr lang="en-US" sz="4800" dirty="0"/>
              <a:t> -  </a:t>
            </a:r>
            <a:r>
              <a:rPr lang="en-US" sz="4800" dirty="0" err="1"/>
              <a:t>Adanya</a:t>
            </a:r>
            <a:r>
              <a:rPr lang="en-US" sz="4800" dirty="0"/>
              <a:t> </a:t>
            </a:r>
            <a:r>
              <a:rPr lang="en-US" sz="4800" dirty="0" err="1"/>
              <a:t>Pewaris</a:t>
            </a:r>
            <a:r>
              <a:rPr lang="en-US" sz="4800" dirty="0"/>
              <a:t>;</a:t>
            </a:r>
          </a:p>
          <a:p>
            <a:r>
              <a:rPr lang="en-US" sz="4800" dirty="0"/>
              <a:t> -  </a:t>
            </a:r>
            <a:r>
              <a:rPr lang="en-US" sz="4800" dirty="0" err="1"/>
              <a:t>Adanya</a:t>
            </a:r>
            <a:r>
              <a:rPr lang="en-US" sz="4800" dirty="0"/>
              <a:t> </a:t>
            </a:r>
            <a:r>
              <a:rPr lang="en-US" sz="4800" dirty="0" err="1"/>
              <a:t>ahli</a:t>
            </a:r>
            <a:r>
              <a:rPr lang="en-US" sz="4800" dirty="0"/>
              <a:t> </a:t>
            </a:r>
            <a:r>
              <a:rPr lang="en-US" sz="4800" dirty="0" err="1"/>
              <a:t>waris</a:t>
            </a:r>
            <a:r>
              <a:rPr lang="en-US" sz="4800" dirty="0"/>
              <a:t>; </a:t>
            </a:r>
            <a:r>
              <a:rPr lang="en-US" sz="4800" dirty="0" err="1"/>
              <a:t>dan</a:t>
            </a:r>
            <a:endParaRPr lang="en-US" sz="4800" dirty="0"/>
          </a:p>
          <a:p>
            <a:r>
              <a:rPr lang="en-US" sz="4800" dirty="0"/>
              <a:t> -  </a:t>
            </a:r>
            <a:r>
              <a:rPr lang="en-US" sz="4800" dirty="0" err="1"/>
              <a:t>Harta</a:t>
            </a:r>
            <a:r>
              <a:rPr lang="en-US" sz="4800" dirty="0"/>
              <a:t> </a:t>
            </a:r>
            <a:r>
              <a:rPr lang="en-US" sz="4800" dirty="0" err="1"/>
              <a:t>Peninggalan</a:t>
            </a:r>
            <a:endParaRPr lang="en-US" sz="4800" dirty="0"/>
          </a:p>
        </p:txBody>
      </p:sp>
    </p:spTree>
    <p:extLst>
      <p:ext uri="{BB962C8B-B14F-4D97-AF65-F5344CB8AC3E}">
        <p14:creationId xmlns:p14="http://schemas.microsoft.com/office/powerpoint/2010/main" val="8060366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Kelompok-kelompok</a:t>
            </a:r>
            <a:r>
              <a:rPr lang="en-US" dirty="0"/>
              <a:t> </a:t>
            </a:r>
            <a:r>
              <a:rPr lang="en-US" dirty="0" err="1"/>
              <a:t>ahli</a:t>
            </a:r>
            <a:r>
              <a:rPr lang="en-US" dirty="0"/>
              <a:t> </a:t>
            </a:r>
            <a:r>
              <a:rPr lang="en-US" dirty="0" err="1"/>
              <a:t>waris</a:t>
            </a:r>
            <a:endParaRPr lang="en-US" dirty="0"/>
          </a:p>
        </p:txBody>
      </p:sp>
      <p:sp>
        <p:nvSpPr>
          <p:cNvPr id="3" name="Content Placeholder 2"/>
          <p:cNvSpPr>
            <a:spLocks noGrp="1"/>
          </p:cNvSpPr>
          <p:nvPr>
            <p:ph idx="1"/>
          </p:nvPr>
        </p:nvSpPr>
        <p:spPr/>
        <p:txBody>
          <a:bodyPr>
            <a:normAutofit fontScale="92500" lnSpcReduction="20000"/>
          </a:bodyPr>
          <a:lstStyle/>
          <a:p>
            <a:pPr algn="just">
              <a:buAutoNum type="alphaUcPeriod"/>
            </a:pPr>
            <a:endParaRPr lang="en-US" sz="2400" dirty="0"/>
          </a:p>
          <a:p>
            <a:pPr algn="just">
              <a:buAutoNum type="alphaUcPeriod"/>
            </a:pPr>
            <a:r>
              <a:rPr lang="en-US" sz="2400" dirty="0" err="1"/>
              <a:t>Menurut</a:t>
            </a:r>
            <a:r>
              <a:rPr lang="en-US" sz="2400" dirty="0"/>
              <a:t> </a:t>
            </a:r>
            <a:r>
              <a:rPr lang="en-US" sz="2400" dirty="0" err="1"/>
              <a:t>Hubungan</a:t>
            </a:r>
            <a:r>
              <a:rPr lang="en-US" sz="2400" dirty="0"/>
              <a:t> </a:t>
            </a:r>
            <a:r>
              <a:rPr lang="en-US" sz="2400" dirty="0" err="1"/>
              <a:t>darah</a:t>
            </a:r>
            <a:r>
              <a:rPr lang="en-US" sz="2400" dirty="0"/>
              <a:t>:</a:t>
            </a:r>
          </a:p>
          <a:p>
            <a:pPr marL="407988" indent="-407988" algn="just"/>
            <a:r>
              <a:rPr lang="en-US" sz="2400" dirty="0"/>
              <a:t>      </a:t>
            </a:r>
            <a:r>
              <a:rPr lang="en-US" sz="2400" dirty="0" err="1"/>
              <a:t>Golongan</a:t>
            </a:r>
            <a:r>
              <a:rPr lang="en-US" sz="2400" dirty="0"/>
              <a:t> </a:t>
            </a:r>
            <a:r>
              <a:rPr lang="en-US" sz="2400" dirty="0" err="1"/>
              <a:t>laki-laki</a:t>
            </a:r>
            <a:r>
              <a:rPr lang="en-US" sz="2400" dirty="0"/>
              <a:t> ayah, </a:t>
            </a:r>
            <a:r>
              <a:rPr lang="en-US" sz="2400" dirty="0" err="1"/>
              <a:t>anak</a:t>
            </a:r>
            <a:r>
              <a:rPr lang="en-US" sz="2400" dirty="0"/>
              <a:t> </a:t>
            </a:r>
            <a:r>
              <a:rPr lang="en-US" sz="2400" dirty="0" err="1"/>
              <a:t>laki-laki</a:t>
            </a:r>
            <a:r>
              <a:rPr lang="en-US" sz="2400" dirty="0"/>
              <a:t>, </a:t>
            </a:r>
            <a:r>
              <a:rPr lang="en-US" sz="2400" dirty="0" err="1"/>
              <a:t>saudara</a:t>
            </a:r>
            <a:r>
              <a:rPr lang="en-US" sz="2400" dirty="0"/>
              <a:t> </a:t>
            </a:r>
            <a:r>
              <a:rPr lang="en-US" sz="2400" dirty="0" err="1"/>
              <a:t>laki-laki</a:t>
            </a:r>
            <a:r>
              <a:rPr lang="en-US" sz="2400" dirty="0"/>
              <a:t>,   </a:t>
            </a:r>
            <a:r>
              <a:rPr lang="en-US" sz="2400" dirty="0" err="1"/>
              <a:t>paman</a:t>
            </a:r>
            <a:r>
              <a:rPr lang="en-US" sz="2400" dirty="0"/>
              <a:t>    </a:t>
            </a:r>
            <a:r>
              <a:rPr lang="en-US" sz="2400" dirty="0" err="1"/>
              <a:t>dan</a:t>
            </a:r>
            <a:r>
              <a:rPr lang="en-US" sz="2400" dirty="0"/>
              <a:t> </a:t>
            </a:r>
            <a:r>
              <a:rPr lang="en-US" sz="2400" dirty="0" err="1"/>
              <a:t>kakek</a:t>
            </a:r>
            <a:r>
              <a:rPr lang="en-US" sz="2400" dirty="0"/>
              <a:t>.</a:t>
            </a:r>
          </a:p>
          <a:p>
            <a:pPr marL="407988" indent="-407988" algn="just">
              <a:tabLst>
                <a:tab pos="342900" algn="l"/>
              </a:tabLst>
            </a:pPr>
            <a:r>
              <a:rPr lang="en-US" sz="2400" dirty="0"/>
              <a:t>      </a:t>
            </a:r>
            <a:r>
              <a:rPr lang="en-US" sz="2400" dirty="0" err="1"/>
              <a:t>Golongan</a:t>
            </a:r>
            <a:r>
              <a:rPr lang="en-US" sz="2400" dirty="0"/>
              <a:t> </a:t>
            </a:r>
            <a:r>
              <a:rPr lang="en-US" sz="2400" dirty="0" err="1"/>
              <a:t>perempuan</a:t>
            </a:r>
            <a:r>
              <a:rPr lang="en-US" sz="2400" dirty="0"/>
              <a:t>: </a:t>
            </a:r>
            <a:r>
              <a:rPr lang="en-US" sz="2400" dirty="0" err="1"/>
              <a:t>ibu</a:t>
            </a:r>
            <a:r>
              <a:rPr lang="en-US" sz="2400" dirty="0"/>
              <a:t>, </a:t>
            </a:r>
            <a:r>
              <a:rPr lang="en-US" sz="2400" dirty="0" err="1"/>
              <a:t>anak</a:t>
            </a:r>
            <a:r>
              <a:rPr lang="en-US" sz="2400" dirty="0"/>
              <a:t> </a:t>
            </a:r>
            <a:r>
              <a:rPr lang="en-US" sz="2400" dirty="0" err="1"/>
              <a:t>perempuan</a:t>
            </a:r>
            <a:r>
              <a:rPr lang="en-US" sz="2400" dirty="0"/>
              <a:t>, </a:t>
            </a:r>
            <a:r>
              <a:rPr lang="en-US" sz="2400" dirty="0" err="1"/>
              <a:t>saudara</a:t>
            </a:r>
            <a:r>
              <a:rPr lang="en-US" sz="2400" dirty="0"/>
              <a:t>  </a:t>
            </a:r>
            <a:r>
              <a:rPr lang="en-US" sz="2400" dirty="0" err="1"/>
              <a:t>perempuan</a:t>
            </a:r>
            <a:r>
              <a:rPr lang="en-US" sz="2400" dirty="0"/>
              <a:t> </a:t>
            </a:r>
            <a:r>
              <a:rPr lang="en-US" sz="2400" dirty="0" err="1"/>
              <a:t>dan</a:t>
            </a:r>
            <a:r>
              <a:rPr lang="en-US" sz="2400" dirty="0"/>
              <a:t> </a:t>
            </a:r>
            <a:r>
              <a:rPr lang="en-US" sz="2400" dirty="0" err="1"/>
              <a:t>nenek</a:t>
            </a:r>
            <a:r>
              <a:rPr lang="en-US" sz="2400" dirty="0"/>
              <a:t>.</a:t>
            </a:r>
          </a:p>
          <a:p>
            <a:pPr marL="0" indent="0" algn="just"/>
            <a:endParaRPr lang="en-US" sz="2400" dirty="0"/>
          </a:p>
          <a:p>
            <a:pPr marL="457200" indent="-457200" algn="just"/>
            <a:r>
              <a:rPr lang="en-US" sz="2400" dirty="0"/>
              <a:t>B. </a:t>
            </a:r>
            <a:r>
              <a:rPr lang="en-US" sz="2400" dirty="0" err="1"/>
              <a:t>Menurut</a:t>
            </a:r>
            <a:r>
              <a:rPr lang="en-US" sz="2400" dirty="0"/>
              <a:t> </a:t>
            </a:r>
            <a:r>
              <a:rPr lang="en-US" sz="2400" dirty="0" err="1"/>
              <a:t>hubungan</a:t>
            </a:r>
            <a:r>
              <a:rPr lang="en-US" sz="2400" dirty="0"/>
              <a:t> </a:t>
            </a:r>
            <a:r>
              <a:rPr lang="en-US" sz="2400" dirty="0" err="1"/>
              <a:t>perkawinan</a:t>
            </a:r>
            <a:r>
              <a:rPr lang="en-US" sz="2400" dirty="0"/>
              <a:t> </a:t>
            </a:r>
            <a:r>
              <a:rPr lang="en-US" sz="2400" dirty="0" err="1"/>
              <a:t>terdiri</a:t>
            </a:r>
            <a:r>
              <a:rPr lang="en-US" sz="2400" dirty="0"/>
              <a:t> </a:t>
            </a:r>
            <a:r>
              <a:rPr lang="en-US" sz="2400" dirty="0" err="1"/>
              <a:t>dari</a:t>
            </a:r>
            <a:r>
              <a:rPr lang="en-US" sz="2400" dirty="0"/>
              <a:t> </a:t>
            </a:r>
            <a:r>
              <a:rPr lang="en-US" sz="2400" dirty="0" err="1"/>
              <a:t>duda</a:t>
            </a:r>
            <a:r>
              <a:rPr lang="en-US" sz="2400" dirty="0"/>
              <a:t> </a:t>
            </a:r>
            <a:r>
              <a:rPr lang="en-US" sz="2400" dirty="0" err="1"/>
              <a:t>atau</a:t>
            </a:r>
            <a:r>
              <a:rPr lang="en-US" sz="2400" dirty="0"/>
              <a:t>  </a:t>
            </a:r>
            <a:r>
              <a:rPr lang="en-US" sz="2400" dirty="0" err="1"/>
              <a:t>janda</a:t>
            </a:r>
            <a:r>
              <a:rPr lang="en-US" sz="2400" dirty="0"/>
              <a:t>.</a:t>
            </a:r>
          </a:p>
          <a:p>
            <a:pPr marL="0" indent="0" algn="just"/>
            <a:r>
              <a:rPr lang="en-US" sz="2400" dirty="0"/>
              <a:t>      (</a:t>
            </a:r>
            <a:r>
              <a:rPr lang="en-US" sz="2400" dirty="0" err="1"/>
              <a:t>Pasal</a:t>
            </a:r>
            <a:r>
              <a:rPr lang="en-US" sz="2400" dirty="0"/>
              <a:t> 174 KHI).</a:t>
            </a:r>
          </a:p>
          <a:p>
            <a:endParaRPr lang="en-US" dirty="0"/>
          </a:p>
        </p:txBody>
      </p:sp>
    </p:spTree>
    <p:extLst>
      <p:ext uri="{BB962C8B-B14F-4D97-AF65-F5344CB8AC3E}">
        <p14:creationId xmlns:p14="http://schemas.microsoft.com/office/powerpoint/2010/main" val="2096758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Jika</a:t>
            </a:r>
            <a:r>
              <a:rPr lang="en-US" dirty="0"/>
              <a:t> </a:t>
            </a:r>
            <a:r>
              <a:rPr lang="en-US" dirty="0" err="1"/>
              <a:t>semua</a:t>
            </a:r>
            <a:r>
              <a:rPr lang="en-US" dirty="0"/>
              <a:t> </a:t>
            </a:r>
            <a:r>
              <a:rPr lang="en-US" dirty="0" err="1"/>
              <a:t>ahli</a:t>
            </a:r>
            <a:r>
              <a:rPr lang="en-US" dirty="0"/>
              <a:t> </a:t>
            </a:r>
            <a:r>
              <a:rPr lang="en-US" dirty="0" err="1"/>
              <a:t>waris</a:t>
            </a:r>
            <a:r>
              <a:rPr lang="en-US" dirty="0"/>
              <a:t> </a:t>
            </a:r>
            <a:r>
              <a:rPr lang="en-US" dirty="0" err="1"/>
              <a:t>ada</a:t>
            </a:r>
            <a:endParaRPr lang="en-US" dirty="0"/>
          </a:p>
        </p:txBody>
      </p:sp>
      <p:sp>
        <p:nvSpPr>
          <p:cNvPr id="3" name="Content Placeholder 2"/>
          <p:cNvSpPr>
            <a:spLocks noGrp="1"/>
          </p:cNvSpPr>
          <p:nvPr>
            <p:ph idx="1"/>
          </p:nvPr>
        </p:nvSpPr>
        <p:spPr/>
        <p:txBody>
          <a:bodyPr/>
          <a:lstStyle/>
          <a:p>
            <a:endParaRPr lang="en-US" dirty="0"/>
          </a:p>
          <a:p>
            <a:pPr algn="just"/>
            <a:r>
              <a:rPr lang="en-US" sz="4400" dirty="0"/>
              <a:t>   </a:t>
            </a:r>
            <a:r>
              <a:rPr lang="en-US" sz="4400" dirty="0" err="1"/>
              <a:t>Jika</a:t>
            </a:r>
            <a:r>
              <a:rPr lang="en-US" sz="4400" dirty="0"/>
              <a:t> </a:t>
            </a:r>
            <a:r>
              <a:rPr lang="en-US" sz="4400" dirty="0" err="1"/>
              <a:t>semua</a:t>
            </a:r>
            <a:r>
              <a:rPr lang="en-US" sz="4400" dirty="0"/>
              <a:t> </a:t>
            </a:r>
            <a:r>
              <a:rPr lang="en-US" sz="4400" dirty="0" err="1"/>
              <a:t>ahli</a:t>
            </a:r>
            <a:r>
              <a:rPr lang="en-US" sz="4400" dirty="0"/>
              <a:t> </a:t>
            </a:r>
            <a:r>
              <a:rPr lang="en-US" sz="4400" dirty="0" err="1"/>
              <a:t>waris</a:t>
            </a:r>
            <a:r>
              <a:rPr lang="en-US" sz="4400" dirty="0"/>
              <a:t> </a:t>
            </a:r>
            <a:r>
              <a:rPr lang="en-US" sz="4400" dirty="0" err="1"/>
              <a:t>ada</a:t>
            </a:r>
            <a:r>
              <a:rPr lang="en-US" sz="4400" dirty="0"/>
              <a:t>, </a:t>
            </a:r>
            <a:r>
              <a:rPr lang="en-US" sz="4400" dirty="0" err="1"/>
              <a:t>maka</a:t>
            </a:r>
            <a:r>
              <a:rPr lang="en-US" sz="4400" dirty="0"/>
              <a:t> yang </a:t>
            </a:r>
            <a:r>
              <a:rPr lang="en-US" sz="4400" dirty="0" err="1"/>
              <a:t>berhak</a:t>
            </a:r>
            <a:r>
              <a:rPr lang="en-US" sz="4400" dirty="0"/>
              <a:t> </a:t>
            </a:r>
            <a:r>
              <a:rPr lang="en-US" sz="4400" dirty="0" err="1"/>
              <a:t>mendapat</a:t>
            </a:r>
            <a:r>
              <a:rPr lang="en-US" sz="4400" dirty="0"/>
              <a:t> </a:t>
            </a:r>
            <a:r>
              <a:rPr lang="en-US" sz="4400" dirty="0" err="1"/>
              <a:t>warisan</a:t>
            </a:r>
            <a:r>
              <a:rPr lang="en-US" sz="4400" dirty="0"/>
              <a:t>  </a:t>
            </a:r>
            <a:r>
              <a:rPr lang="en-US" sz="4400" dirty="0" err="1"/>
              <a:t>hanya</a:t>
            </a:r>
            <a:r>
              <a:rPr lang="en-US" sz="4400" dirty="0"/>
              <a:t>: </a:t>
            </a:r>
            <a:r>
              <a:rPr lang="en-US" sz="4400" dirty="0" err="1"/>
              <a:t>anak</a:t>
            </a:r>
            <a:r>
              <a:rPr lang="en-US" sz="4400" dirty="0"/>
              <a:t>, ayah, </a:t>
            </a:r>
            <a:r>
              <a:rPr lang="en-US" sz="4400" dirty="0" err="1"/>
              <a:t>ibu</a:t>
            </a:r>
            <a:r>
              <a:rPr lang="en-US" sz="4400" dirty="0"/>
              <a:t>, </a:t>
            </a:r>
            <a:r>
              <a:rPr lang="en-US" sz="4400" dirty="0" err="1"/>
              <a:t>janda</a:t>
            </a:r>
            <a:r>
              <a:rPr lang="en-US" sz="4400" dirty="0"/>
              <a:t> </a:t>
            </a:r>
            <a:r>
              <a:rPr lang="en-US" sz="4400" dirty="0" err="1"/>
              <a:t>atau</a:t>
            </a:r>
            <a:r>
              <a:rPr lang="en-US" sz="4400" dirty="0"/>
              <a:t> </a:t>
            </a:r>
            <a:r>
              <a:rPr lang="en-US" sz="4400" dirty="0" err="1"/>
              <a:t>duda</a:t>
            </a:r>
            <a:r>
              <a:rPr lang="en-US" sz="4400" dirty="0"/>
              <a:t>.</a:t>
            </a:r>
          </a:p>
        </p:txBody>
      </p:sp>
    </p:spTree>
    <p:extLst>
      <p:ext uri="{BB962C8B-B14F-4D97-AF65-F5344CB8AC3E}">
        <p14:creationId xmlns:p14="http://schemas.microsoft.com/office/powerpoint/2010/main" val="18065107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Kewajiban</a:t>
            </a:r>
            <a:r>
              <a:rPr lang="en-US" dirty="0"/>
              <a:t> </a:t>
            </a:r>
            <a:r>
              <a:rPr lang="en-US" dirty="0" err="1"/>
              <a:t>ahli</a:t>
            </a:r>
            <a:r>
              <a:rPr lang="en-US" dirty="0"/>
              <a:t> </a:t>
            </a:r>
            <a:r>
              <a:rPr lang="en-US" dirty="0" err="1"/>
              <a:t>waris</a:t>
            </a:r>
            <a:endParaRPr lang="en-US" dirty="0"/>
          </a:p>
        </p:txBody>
      </p:sp>
      <p:sp>
        <p:nvSpPr>
          <p:cNvPr id="3" name="Content Placeholder 2"/>
          <p:cNvSpPr>
            <a:spLocks noGrp="1"/>
          </p:cNvSpPr>
          <p:nvPr>
            <p:ph idx="1"/>
          </p:nvPr>
        </p:nvSpPr>
        <p:spPr/>
        <p:txBody>
          <a:bodyPr>
            <a:noAutofit/>
          </a:bodyPr>
          <a:lstStyle/>
          <a:p>
            <a:pPr algn="just">
              <a:buAutoNum type="alphaLcPeriod"/>
            </a:pPr>
            <a:r>
              <a:rPr lang="en-US" sz="2800" dirty="0" err="1"/>
              <a:t>Mengurus</a:t>
            </a:r>
            <a:r>
              <a:rPr lang="en-US" sz="2800" dirty="0"/>
              <a:t> </a:t>
            </a:r>
            <a:r>
              <a:rPr lang="en-US" sz="2800" dirty="0" err="1"/>
              <a:t>dan</a:t>
            </a:r>
            <a:r>
              <a:rPr lang="en-US" sz="2800" dirty="0"/>
              <a:t> </a:t>
            </a:r>
            <a:r>
              <a:rPr lang="en-US" sz="2800" dirty="0" err="1"/>
              <a:t>menyelesaikan</a:t>
            </a:r>
            <a:r>
              <a:rPr lang="en-US" sz="2800" dirty="0"/>
              <a:t> </a:t>
            </a:r>
            <a:r>
              <a:rPr lang="en-US" sz="2800" dirty="0" err="1"/>
              <a:t>sampai</a:t>
            </a:r>
            <a:r>
              <a:rPr lang="en-US" sz="2800" dirty="0"/>
              <a:t> </a:t>
            </a:r>
            <a:r>
              <a:rPr lang="en-US" sz="2800" dirty="0" err="1"/>
              <a:t>pemakaman</a:t>
            </a:r>
            <a:r>
              <a:rPr lang="en-US" sz="2800" dirty="0"/>
              <a:t> </a:t>
            </a:r>
            <a:r>
              <a:rPr lang="en-US" sz="2800" dirty="0" err="1"/>
              <a:t>jenazah</a:t>
            </a:r>
            <a:r>
              <a:rPr lang="en-US" sz="2800" dirty="0"/>
              <a:t> </a:t>
            </a:r>
            <a:r>
              <a:rPr lang="en-US" sz="2800" dirty="0" err="1"/>
              <a:t>selesai</a:t>
            </a:r>
            <a:r>
              <a:rPr lang="en-US" sz="2800" dirty="0"/>
              <a:t>;</a:t>
            </a:r>
          </a:p>
          <a:p>
            <a:pPr algn="just">
              <a:buAutoNum type="alphaLcPeriod"/>
            </a:pPr>
            <a:r>
              <a:rPr lang="en-US" sz="2800" dirty="0" err="1"/>
              <a:t>Menyelesaikan</a:t>
            </a:r>
            <a:r>
              <a:rPr lang="en-US" sz="2800" dirty="0"/>
              <a:t> </a:t>
            </a:r>
            <a:r>
              <a:rPr lang="en-US" sz="2800" dirty="0" err="1"/>
              <a:t>baik</a:t>
            </a:r>
            <a:r>
              <a:rPr lang="en-US" sz="2800" dirty="0"/>
              <a:t> </a:t>
            </a:r>
            <a:r>
              <a:rPr lang="en-US" sz="2800" dirty="0" err="1"/>
              <a:t>hutang-hutang</a:t>
            </a:r>
            <a:r>
              <a:rPr lang="en-US" sz="2800" dirty="0"/>
              <a:t> </a:t>
            </a:r>
            <a:r>
              <a:rPr lang="en-US" sz="2800" dirty="0" err="1"/>
              <a:t>berupa</a:t>
            </a:r>
            <a:r>
              <a:rPr lang="en-US" sz="2800" dirty="0"/>
              <a:t> </a:t>
            </a:r>
            <a:r>
              <a:rPr lang="en-US" sz="2800" dirty="0" err="1"/>
              <a:t>pengobatan</a:t>
            </a:r>
            <a:r>
              <a:rPr lang="en-US" sz="2800" dirty="0"/>
              <a:t>, </a:t>
            </a:r>
            <a:r>
              <a:rPr lang="en-US" sz="2800" dirty="0" err="1"/>
              <a:t>perawatan</a:t>
            </a:r>
            <a:r>
              <a:rPr lang="en-US" sz="2800" dirty="0"/>
              <a:t> </a:t>
            </a:r>
            <a:r>
              <a:rPr lang="en-US" sz="2800" dirty="0" err="1"/>
              <a:t>termasuk</a:t>
            </a:r>
            <a:r>
              <a:rPr lang="en-US" sz="2800" dirty="0"/>
              <a:t> </a:t>
            </a:r>
            <a:r>
              <a:rPr lang="en-US" sz="2800" dirty="0" err="1"/>
              <a:t>kewajiban</a:t>
            </a:r>
            <a:r>
              <a:rPr lang="en-US" sz="2800" dirty="0"/>
              <a:t> </a:t>
            </a:r>
            <a:r>
              <a:rPr lang="en-US" sz="2800" dirty="0" err="1"/>
              <a:t>pewaris</a:t>
            </a:r>
            <a:r>
              <a:rPr lang="en-US" sz="2800" dirty="0"/>
              <a:t> </a:t>
            </a:r>
            <a:r>
              <a:rPr lang="en-US" sz="2800" dirty="0" err="1"/>
              <a:t>maupun</a:t>
            </a:r>
            <a:r>
              <a:rPr lang="en-US" sz="2800" dirty="0"/>
              <a:t> </a:t>
            </a:r>
            <a:r>
              <a:rPr lang="en-US" sz="2800" dirty="0" err="1"/>
              <a:t>menagih</a:t>
            </a:r>
            <a:r>
              <a:rPr lang="en-US" sz="2800" dirty="0"/>
              <a:t> </a:t>
            </a:r>
            <a:r>
              <a:rPr lang="en-US" sz="2800" dirty="0" err="1"/>
              <a:t>piutang</a:t>
            </a:r>
            <a:r>
              <a:rPr lang="en-US" sz="2800" dirty="0"/>
              <a:t>;</a:t>
            </a:r>
          </a:p>
          <a:p>
            <a:pPr algn="just">
              <a:buAutoNum type="alphaLcPeriod"/>
            </a:pPr>
            <a:r>
              <a:rPr lang="en-US" sz="2800" dirty="0" err="1"/>
              <a:t>Menyelesaikan</a:t>
            </a:r>
            <a:r>
              <a:rPr lang="en-US" sz="2800" dirty="0"/>
              <a:t> </a:t>
            </a:r>
            <a:r>
              <a:rPr lang="en-US" sz="2800" dirty="0" err="1"/>
              <a:t>wasiat</a:t>
            </a:r>
            <a:r>
              <a:rPr lang="en-US" sz="2800" dirty="0"/>
              <a:t> </a:t>
            </a:r>
            <a:r>
              <a:rPr lang="en-US" sz="2800" dirty="0" err="1"/>
              <a:t>pewaris</a:t>
            </a:r>
            <a:r>
              <a:rPr lang="en-US" sz="2800" dirty="0"/>
              <a:t>;</a:t>
            </a:r>
          </a:p>
          <a:p>
            <a:pPr algn="just">
              <a:buAutoNum type="alphaLcPeriod"/>
            </a:pPr>
            <a:r>
              <a:rPr lang="en-US" sz="2800" dirty="0" err="1"/>
              <a:t>Membagi</a:t>
            </a:r>
            <a:r>
              <a:rPr lang="en-US" sz="2800" dirty="0"/>
              <a:t> </a:t>
            </a:r>
            <a:r>
              <a:rPr lang="en-US" sz="2800" dirty="0" err="1"/>
              <a:t>harta</a:t>
            </a:r>
            <a:r>
              <a:rPr lang="en-US" sz="2800" dirty="0"/>
              <a:t> </a:t>
            </a:r>
            <a:r>
              <a:rPr lang="en-US" sz="2800" dirty="0" err="1"/>
              <a:t>warisan</a:t>
            </a:r>
            <a:r>
              <a:rPr lang="en-US" sz="2800" dirty="0"/>
              <a:t> </a:t>
            </a:r>
            <a:r>
              <a:rPr lang="en-US" sz="2800" dirty="0" err="1"/>
              <a:t>diantara</a:t>
            </a:r>
            <a:r>
              <a:rPr lang="en-US" sz="2800" dirty="0"/>
              <a:t> </a:t>
            </a:r>
            <a:r>
              <a:rPr lang="en-US" sz="2800" dirty="0" err="1"/>
              <a:t>ahli</a:t>
            </a:r>
            <a:r>
              <a:rPr lang="en-US" sz="2800" dirty="0"/>
              <a:t> </a:t>
            </a:r>
            <a:r>
              <a:rPr lang="en-US" sz="2800" dirty="0" err="1"/>
              <a:t>waris</a:t>
            </a:r>
            <a:r>
              <a:rPr lang="en-US" sz="2800" dirty="0"/>
              <a:t> yang </a:t>
            </a:r>
            <a:r>
              <a:rPr lang="en-US" sz="2800" dirty="0" err="1"/>
              <a:t>berhak</a:t>
            </a:r>
            <a:r>
              <a:rPr lang="en-US" sz="2800" dirty="0"/>
              <a:t>.</a:t>
            </a:r>
          </a:p>
        </p:txBody>
      </p:sp>
    </p:spTree>
    <p:extLst>
      <p:ext uri="{BB962C8B-B14F-4D97-AF65-F5344CB8AC3E}">
        <p14:creationId xmlns:p14="http://schemas.microsoft.com/office/powerpoint/2010/main" val="1374697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dirty="0" err="1"/>
              <a:t>Tanggung</a:t>
            </a:r>
            <a:r>
              <a:rPr lang="en-US" dirty="0"/>
              <a:t> </a:t>
            </a:r>
            <a:r>
              <a:rPr lang="en-US" dirty="0" err="1"/>
              <a:t>jawab</a:t>
            </a:r>
            <a:r>
              <a:rPr lang="en-US" dirty="0"/>
              <a:t> </a:t>
            </a:r>
            <a:r>
              <a:rPr lang="en-US" dirty="0" err="1"/>
              <a:t>ahli</a:t>
            </a:r>
            <a:r>
              <a:rPr lang="en-US" dirty="0"/>
              <a:t> </a:t>
            </a:r>
            <a:r>
              <a:rPr lang="en-US" dirty="0" err="1"/>
              <a:t>waris</a:t>
            </a:r>
            <a:r>
              <a:rPr lang="en-US" dirty="0"/>
              <a:t> </a:t>
            </a:r>
            <a:r>
              <a:rPr lang="en-US" dirty="0" err="1"/>
              <a:t>terhadap</a:t>
            </a:r>
            <a:r>
              <a:rPr lang="en-US" dirty="0"/>
              <a:t>   </a:t>
            </a:r>
            <a:r>
              <a:rPr lang="en-US" dirty="0" err="1"/>
              <a:t>utang</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r>
              <a:rPr lang="en-US" sz="4000" dirty="0"/>
              <a:t>   </a:t>
            </a:r>
            <a:r>
              <a:rPr lang="en-US" sz="4000" dirty="0" err="1"/>
              <a:t>Tanggung</a:t>
            </a:r>
            <a:r>
              <a:rPr lang="en-US" sz="4000" dirty="0"/>
              <a:t> </a:t>
            </a:r>
            <a:r>
              <a:rPr lang="en-US" sz="4000" dirty="0" err="1"/>
              <a:t>jawab</a:t>
            </a:r>
            <a:r>
              <a:rPr lang="en-US" sz="4000" dirty="0"/>
              <a:t> </a:t>
            </a:r>
            <a:r>
              <a:rPr lang="en-US" sz="4000" dirty="0" err="1"/>
              <a:t>ahli</a:t>
            </a:r>
            <a:r>
              <a:rPr lang="en-US" sz="4000" dirty="0"/>
              <a:t> </a:t>
            </a:r>
            <a:r>
              <a:rPr lang="en-US" sz="4000" dirty="0" err="1"/>
              <a:t>waris</a:t>
            </a:r>
            <a:r>
              <a:rPr lang="en-US" sz="4000" dirty="0"/>
              <a:t> </a:t>
            </a:r>
            <a:r>
              <a:rPr lang="en-US" sz="4000" dirty="0" err="1"/>
              <a:t>terhadap</a:t>
            </a:r>
            <a:r>
              <a:rPr lang="en-US" sz="4000" dirty="0"/>
              <a:t> </a:t>
            </a:r>
            <a:r>
              <a:rPr lang="en-US" sz="4000" dirty="0" err="1"/>
              <a:t>hutang</a:t>
            </a:r>
            <a:r>
              <a:rPr lang="en-US" sz="4000" dirty="0"/>
              <a:t> </a:t>
            </a:r>
            <a:r>
              <a:rPr lang="en-US" sz="4000" dirty="0" err="1"/>
              <a:t>atau</a:t>
            </a:r>
            <a:r>
              <a:rPr lang="en-US" sz="4000" dirty="0"/>
              <a:t> </a:t>
            </a:r>
            <a:r>
              <a:rPr lang="en-US" sz="4000" dirty="0" err="1"/>
              <a:t>kewajiban</a:t>
            </a:r>
            <a:r>
              <a:rPr lang="en-US" sz="4000" dirty="0"/>
              <a:t> </a:t>
            </a:r>
            <a:r>
              <a:rPr lang="en-US" sz="4000" dirty="0" err="1"/>
              <a:t>pewaris</a:t>
            </a:r>
            <a:r>
              <a:rPr lang="en-US" sz="4000" dirty="0"/>
              <a:t> </a:t>
            </a:r>
            <a:r>
              <a:rPr lang="en-US" sz="4000" dirty="0" err="1"/>
              <a:t>hanya</a:t>
            </a:r>
            <a:r>
              <a:rPr lang="en-US" sz="4000" dirty="0"/>
              <a:t> </a:t>
            </a:r>
            <a:r>
              <a:rPr lang="en-US" sz="4000" dirty="0" err="1"/>
              <a:t>terbatas</a:t>
            </a:r>
            <a:r>
              <a:rPr lang="en-US" sz="4000" dirty="0"/>
              <a:t> </a:t>
            </a:r>
            <a:r>
              <a:rPr lang="en-US" sz="4000" dirty="0" err="1"/>
              <a:t>pada</a:t>
            </a:r>
            <a:r>
              <a:rPr lang="en-US" sz="4000" dirty="0"/>
              <a:t> </a:t>
            </a:r>
            <a:r>
              <a:rPr lang="en-US" sz="4000" dirty="0" err="1"/>
              <a:t>jumlah</a:t>
            </a:r>
            <a:r>
              <a:rPr lang="en-US" sz="4000" dirty="0"/>
              <a:t> </a:t>
            </a:r>
            <a:r>
              <a:rPr lang="en-US" sz="4000" dirty="0" err="1"/>
              <a:t>atau</a:t>
            </a:r>
            <a:r>
              <a:rPr lang="en-US" sz="4000" dirty="0"/>
              <a:t> </a:t>
            </a:r>
            <a:r>
              <a:rPr lang="en-US" sz="4000" dirty="0" err="1"/>
              <a:t>nilai</a:t>
            </a:r>
            <a:r>
              <a:rPr lang="en-US" sz="4000" dirty="0"/>
              <a:t> </a:t>
            </a:r>
            <a:r>
              <a:rPr lang="en-US" sz="4000" dirty="0" err="1"/>
              <a:t>harta</a:t>
            </a:r>
            <a:r>
              <a:rPr lang="en-US" sz="4000" dirty="0"/>
              <a:t> </a:t>
            </a:r>
            <a:r>
              <a:rPr lang="en-US" sz="4000" dirty="0" err="1"/>
              <a:t>peninggalannya</a:t>
            </a:r>
            <a:r>
              <a:rPr lang="en-US" sz="4000" dirty="0"/>
              <a:t>. (</a:t>
            </a:r>
            <a:r>
              <a:rPr lang="en-US" sz="4000" dirty="0" err="1"/>
              <a:t>Pasal</a:t>
            </a:r>
            <a:r>
              <a:rPr lang="en-US" sz="4000" dirty="0"/>
              <a:t> 175 KHI).</a:t>
            </a:r>
          </a:p>
        </p:txBody>
      </p:sp>
    </p:spTree>
    <p:extLst>
      <p:ext uri="{BB962C8B-B14F-4D97-AF65-F5344CB8AC3E}">
        <p14:creationId xmlns:p14="http://schemas.microsoft.com/office/powerpoint/2010/main" val="1134754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718F4-EC39-3D97-B770-8B04AC594974}"/>
              </a:ext>
            </a:extLst>
          </p:cNvPr>
          <p:cNvSpPr>
            <a:spLocks noGrp="1"/>
          </p:cNvSpPr>
          <p:nvPr>
            <p:ph type="title"/>
          </p:nvPr>
        </p:nvSpPr>
        <p:spPr/>
        <p:txBody>
          <a:bodyPr/>
          <a:lstStyle/>
          <a:p>
            <a:r>
              <a:rPr lang="en-US" sz="2800" dirty="0" err="1"/>
              <a:t>Asbabun</a:t>
            </a:r>
            <a:r>
              <a:rPr lang="en-US" sz="2800" dirty="0"/>
              <a:t> </a:t>
            </a:r>
            <a:r>
              <a:rPr lang="en-US" sz="2800" dirty="0" err="1"/>
              <a:t>nuzul</a:t>
            </a:r>
            <a:r>
              <a:rPr lang="en-US" sz="2800" dirty="0"/>
              <a:t> </a:t>
            </a:r>
            <a:r>
              <a:rPr lang="en-US" sz="2800" dirty="0" err="1"/>
              <a:t>turunnya</a:t>
            </a:r>
            <a:r>
              <a:rPr lang="en-US" sz="2800" dirty="0"/>
              <a:t> </a:t>
            </a:r>
            <a:r>
              <a:rPr lang="en-US" sz="2800" dirty="0" err="1"/>
              <a:t>waris</a:t>
            </a:r>
            <a:r>
              <a:rPr lang="en-US" sz="2800" dirty="0"/>
              <a:t> </a:t>
            </a:r>
            <a:r>
              <a:rPr lang="en-US" sz="2800" dirty="0" err="1"/>
              <a:t>islam</a:t>
            </a:r>
            <a:endParaRPr lang="en-ID" dirty="0"/>
          </a:p>
        </p:txBody>
      </p:sp>
      <p:sp>
        <p:nvSpPr>
          <p:cNvPr id="3" name="Content Placeholder 2">
            <a:extLst>
              <a:ext uri="{FF2B5EF4-FFF2-40B4-BE49-F238E27FC236}">
                <a16:creationId xmlns:a16="http://schemas.microsoft.com/office/drawing/2014/main" id="{CAD7B9C8-9B38-6B0C-C4EB-3B359041DEBD}"/>
              </a:ext>
            </a:extLst>
          </p:cNvPr>
          <p:cNvSpPr>
            <a:spLocks noGrp="1"/>
          </p:cNvSpPr>
          <p:nvPr>
            <p:ph idx="1"/>
          </p:nvPr>
        </p:nvSpPr>
        <p:spPr/>
        <p:txBody>
          <a:bodyPr>
            <a:normAutofit fontScale="92500" lnSpcReduction="10000"/>
          </a:bodyPr>
          <a:lstStyle/>
          <a:p>
            <a:endParaRPr lang="en-US" dirty="0"/>
          </a:p>
          <a:p>
            <a:pPr algn="just"/>
            <a:r>
              <a:rPr lang="en-ID" sz="3200" dirty="0"/>
              <a:t>    </a:t>
            </a:r>
            <a:r>
              <a:rPr lang="en-US" sz="3200" dirty="0"/>
              <a:t>Rasulullah S.A.W, </a:t>
            </a:r>
            <a:r>
              <a:rPr lang="en-US" sz="3200" dirty="0" err="1"/>
              <a:t>kemudian</a:t>
            </a:r>
            <a:r>
              <a:rPr lang="en-US" sz="3200" dirty="0"/>
              <a:t> </a:t>
            </a:r>
            <a:r>
              <a:rPr lang="en-US" sz="3200" dirty="0" err="1"/>
              <a:t>mengutus</a:t>
            </a:r>
            <a:r>
              <a:rPr lang="en-US" sz="3200" dirty="0"/>
              <a:t> </a:t>
            </a:r>
            <a:r>
              <a:rPr lang="en-US" sz="3200" dirty="0" err="1"/>
              <a:t>seseorang</a:t>
            </a:r>
            <a:r>
              <a:rPr lang="en-US" sz="3200" dirty="0"/>
              <a:t> </a:t>
            </a:r>
            <a:r>
              <a:rPr lang="en-US" sz="3200" dirty="0" err="1"/>
              <a:t>kepada</a:t>
            </a:r>
            <a:r>
              <a:rPr lang="en-US" sz="3200" dirty="0"/>
              <a:t> </a:t>
            </a:r>
            <a:r>
              <a:rPr lang="en-US" sz="3200" dirty="0" err="1"/>
              <a:t>paman</a:t>
            </a:r>
            <a:r>
              <a:rPr lang="en-US" sz="3200" dirty="0"/>
              <a:t> </a:t>
            </a:r>
            <a:r>
              <a:rPr lang="en-US" sz="3200" dirty="0" err="1"/>
              <a:t>kedua</a:t>
            </a:r>
            <a:r>
              <a:rPr lang="en-US" sz="3200" dirty="0"/>
              <a:t> </a:t>
            </a:r>
            <a:r>
              <a:rPr lang="en-US" sz="3200" dirty="0" err="1"/>
              <a:t>putri</a:t>
            </a:r>
            <a:r>
              <a:rPr lang="en-US" sz="3200" dirty="0"/>
              <a:t> Sa’ad n</a:t>
            </a:r>
            <a:r>
              <a:rPr lang="en-ID" sz="3200" dirty="0" err="1"/>
              <a:t>ntuk</a:t>
            </a:r>
            <a:r>
              <a:rPr lang="en-ID" sz="3200" dirty="0"/>
              <a:t> </a:t>
            </a:r>
            <a:r>
              <a:rPr lang="en-ID" sz="3200" dirty="0" err="1"/>
              <a:t>memberikan</a:t>
            </a:r>
            <a:r>
              <a:rPr lang="en-ID" sz="3200" dirty="0"/>
              <a:t> </a:t>
            </a:r>
            <a:r>
              <a:rPr lang="en-ID" sz="3200" dirty="0" err="1"/>
              <a:t>bagian</a:t>
            </a:r>
            <a:r>
              <a:rPr lang="en-ID" sz="3200" dirty="0"/>
              <a:t> </a:t>
            </a:r>
            <a:r>
              <a:rPr lang="en-ID" sz="3200" dirty="0" err="1"/>
              <a:t>istrinya</a:t>
            </a:r>
            <a:r>
              <a:rPr lang="en-ID" sz="3200" dirty="0"/>
              <a:t> 1/8 dan 2/3 </a:t>
            </a:r>
            <a:r>
              <a:rPr lang="en-ID" sz="3200" dirty="0" err="1"/>
              <a:t>untuk</a:t>
            </a:r>
            <a:r>
              <a:rPr lang="en-ID" sz="3200" dirty="0"/>
              <a:t> </a:t>
            </a:r>
            <a:r>
              <a:rPr lang="en-ID" sz="3200" dirty="0" err="1"/>
              <a:t>kedua</a:t>
            </a:r>
            <a:r>
              <a:rPr lang="en-ID" sz="3200" dirty="0"/>
              <a:t> </a:t>
            </a:r>
            <a:r>
              <a:rPr lang="en-ID" sz="3200" dirty="0" err="1"/>
              <a:t>anak</a:t>
            </a:r>
            <a:r>
              <a:rPr lang="en-ID" sz="3200" dirty="0"/>
              <a:t> Perempuan </a:t>
            </a:r>
            <a:r>
              <a:rPr lang="en-ID" sz="3200" dirty="0" err="1"/>
              <a:t>sisanya</a:t>
            </a:r>
            <a:r>
              <a:rPr lang="en-ID" sz="3200" dirty="0"/>
              <a:t> </a:t>
            </a:r>
            <a:r>
              <a:rPr lang="en-ID" sz="3200" dirty="0" err="1"/>
              <a:t>olehmu</a:t>
            </a:r>
            <a:r>
              <a:rPr lang="en-ID" sz="3200" dirty="0"/>
              <a:t> </a:t>
            </a:r>
            <a:r>
              <a:rPr lang="en-ID" sz="3200" dirty="0" err="1"/>
              <a:t>Paman</a:t>
            </a:r>
            <a:r>
              <a:rPr lang="en-ID" sz="3200" dirty="0"/>
              <a:t>. </a:t>
            </a:r>
            <a:r>
              <a:rPr lang="en-ID" sz="3200" dirty="0" err="1"/>
              <a:t>Berarti</a:t>
            </a:r>
            <a:r>
              <a:rPr lang="en-ID" sz="3200" dirty="0"/>
              <a:t> </a:t>
            </a:r>
            <a:r>
              <a:rPr lang="en-ID" sz="3200" dirty="0" err="1"/>
              <a:t>paman</a:t>
            </a:r>
            <a:r>
              <a:rPr lang="en-ID" sz="3200" dirty="0"/>
              <a:t> </a:t>
            </a:r>
            <a:r>
              <a:rPr lang="en-ID" sz="3200" dirty="0" err="1"/>
              <a:t>diberi</a:t>
            </a:r>
            <a:r>
              <a:rPr lang="en-ID" sz="3200" dirty="0"/>
              <a:t> </a:t>
            </a:r>
            <a:r>
              <a:rPr lang="en-ID" sz="3200" dirty="0" err="1"/>
              <a:t>kebijaksanaan</a:t>
            </a:r>
            <a:r>
              <a:rPr lang="en-ID" sz="3200" dirty="0"/>
              <a:t> </a:t>
            </a:r>
            <a:r>
              <a:rPr lang="en-ID" sz="3200" dirty="0" err="1"/>
              <a:t>masih</a:t>
            </a:r>
            <a:r>
              <a:rPr lang="en-ID" sz="3200" dirty="0"/>
              <a:t> </a:t>
            </a:r>
            <a:r>
              <a:rPr lang="en-ID" sz="3200" dirty="0" err="1"/>
              <a:t>dapat</a:t>
            </a:r>
            <a:r>
              <a:rPr lang="en-ID" sz="3200" dirty="0"/>
              <a:t> 5/24.</a:t>
            </a:r>
          </a:p>
        </p:txBody>
      </p:sp>
    </p:spTree>
    <p:extLst>
      <p:ext uri="{BB962C8B-B14F-4D97-AF65-F5344CB8AC3E}">
        <p14:creationId xmlns:p14="http://schemas.microsoft.com/office/powerpoint/2010/main" val="4302642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PEWARIS</a:t>
            </a:r>
          </a:p>
        </p:txBody>
      </p:sp>
      <p:sp>
        <p:nvSpPr>
          <p:cNvPr id="3" name="Content Placeholder 2"/>
          <p:cNvSpPr>
            <a:spLocks noGrp="1"/>
          </p:cNvSpPr>
          <p:nvPr>
            <p:ph idx="1"/>
          </p:nvPr>
        </p:nvSpPr>
        <p:spPr/>
        <p:txBody>
          <a:bodyPr/>
          <a:lstStyle/>
          <a:p>
            <a:pPr algn="just"/>
            <a:r>
              <a:rPr lang="en-US" dirty="0"/>
              <a:t>     </a:t>
            </a:r>
            <a:r>
              <a:rPr lang="en-US" sz="3200" dirty="0"/>
              <a:t> Orang yang </a:t>
            </a:r>
            <a:r>
              <a:rPr lang="en-US" sz="3200" dirty="0" err="1"/>
              <a:t>pada</a:t>
            </a:r>
            <a:r>
              <a:rPr lang="en-US" sz="3200" dirty="0"/>
              <a:t> </a:t>
            </a:r>
            <a:r>
              <a:rPr lang="en-US" sz="3200" dirty="0" err="1"/>
              <a:t>saat</a:t>
            </a:r>
            <a:r>
              <a:rPr lang="en-US" sz="3200" dirty="0"/>
              <a:t> </a:t>
            </a:r>
            <a:r>
              <a:rPr lang="en-US" sz="3200" dirty="0" err="1"/>
              <a:t>meninggalnya</a:t>
            </a:r>
            <a:r>
              <a:rPr lang="en-US" sz="3200" dirty="0"/>
              <a:t> </a:t>
            </a:r>
            <a:r>
              <a:rPr lang="en-US" sz="3200" dirty="0" err="1"/>
              <a:t>atau</a:t>
            </a:r>
            <a:r>
              <a:rPr lang="en-US" sz="3200" dirty="0"/>
              <a:t> yang </a:t>
            </a:r>
            <a:r>
              <a:rPr lang="en-US" sz="3200" dirty="0" err="1"/>
              <a:t>dinyatakan</a:t>
            </a:r>
            <a:r>
              <a:rPr lang="en-US" sz="3200" dirty="0"/>
              <a:t> </a:t>
            </a:r>
            <a:r>
              <a:rPr lang="en-US" sz="3200" dirty="0" err="1"/>
              <a:t>meninggal</a:t>
            </a:r>
            <a:r>
              <a:rPr lang="en-US" sz="3200" dirty="0"/>
              <a:t> </a:t>
            </a:r>
            <a:r>
              <a:rPr lang="en-US" sz="3200" dirty="0" err="1"/>
              <a:t>berdasarkan</a:t>
            </a:r>
            <a:r>
              <a:rPr lang="en-US" sz="3200" dirty="0"/>
              <a:t> </a:t>
            </a:r>
            <a:r>
              <a:rPr lang="en-US" sz="3200" dirty="0" err="1"/>
              <a:t>putusan</a:t>
            </a:r>
            <a:r>
              <a:rPr lang="en-US" sz="3200" dirty="0"/>
              <a:t> </a:t>
            </a:r>
            <a:r>
              <a:rPr lang="en-US" sz="3200" dirty="0" err="1"/>
              <a:t>pengadilan</a:t>
            </a:r>
            <a:r>
              <a:rPr lang="en-US" sz="3200" dirty="0"/>
              <a:t> </a:t>
            </a:r>
            <a:r>
              <a:rPr lang="en-US" sz="3200" dirty="0" err="1"/>
              <a:t>beragama</a:t>
            </a:r>
            <a:r>
              <a:rPr lang="en-US" sz="3200" dirty="0"/>
              <a:t> Islam, </a:t>
            </a:r>
            <a:r>
              <a:rPr lang="en-US" sz="3200" dirty="0" err="1"/>
              <a:t>meninggalkan</a:t>
            </a:r>
            <a:r>
              <a:rPr lang="en-US" sz="3200" dirty="0"/>
              <a:t> </a:t>
            </a:r>
            <a:r>
              <a:rPr lang="en-US" sz="3200" dirty="0" err="1"/>
              <a:t>ahli</a:t>
            </a:r>
            <a:r>
              <a:rPr lang="en-US" sz="3200" dirty="0"/>
              <a:t> </a:t>
            </a:r>
            <a:r>
              <a:rPr lang="en-US" sz="3200" dirty="0" err="1"/>
              <a:t>waris</a:t>
            </a:r>
            <a:r>
              <a:rPr lang="en-US" sz="3200" dirty="0"/>
              <a:t> </a:t>
            </a:r>
            <a:r>
              <a:rPr lang="en-US" sz="3200" dirty="0" err="1"/>
              <a:t>dan</a:t>
            </a:r>
            <a:r>
              <a:rPr lang="en-US" sz="3200" dirty="0"/>
              <a:t> </a:t>
            </a:r>
            <a:r>
              <a:rPr lang="en-US" sz="3200" dirty="0" err="1"/>
              <a:t>harta</a:t>
            </a:r>
            <a:r>
              <a:rPr lang="en-US" sz="3200" dirty="0"/>
              <a:t> </a:t>
            </a:r>
            <a:r>
              <a:rPr lang="en-US" sz="3200" dirty="0" err="1"/>
              <a:t>peninggalan</a:t>
            </a:r>
            <a:r>
              <a:rPr lang="en-US" sz="3200" dirty="0"/>
              <a:t>.</a:t>
            </a:r>
          </a:p>
        </p:txBody>
      </p:sp>
    </p:spTree>
    <p:extLst>
      <p:ext uri="{BB962C8B-B14F-4D97-AF65-F5344CB8AC3E}">
        <p14:creationId xmlns:p14="http://schemas.microsoft.com/office/powerpoint/2010/main" val="42334028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AHLI WARIS</a:t>
            </a:r>
          </a:p>
        </p:txBody>
      </p:sp>
      <p:sp>
        <p:nvSpPr>
          <p:cNvPr id="3" name="Content Placeholder 2"/>
          <p:cNvSpPr>
            <a:spLocks noGrp="1"/>
          </p:cNvSpPr>
          <p:nvPr>
            <p:ph idx="1"/>
          </p:nvPr>
        </p:nvSpPr>
        <p:spPr/>
        <p:txBody>
          <a:bodyPr/>
          <a:lstStyle/>
          <a:p>
            <a:pPr algn="just"/>
            <a:r>
              <a:rPr lang="en-US" dirty="0"/>
              <a:t>     </a:t>
            </a:r>
            <a:r>
              <a:rPr lang="en-US" sz="2800" dirty="0"/>
              <a:t> Orang yang </a:t>
            </a:r>
            <a:r>
              <a:rPr lang="en-US" sz="2800" dirty="0" err="1"/>
              <a:t>pada</a:t>
            </a:r>
            <a:r>
              <a:rPr lang="en-US" sz="2800" dirty="0"/>
              <a:t> </a:t>
            </a:r>
            <a:r>
              <a:rPr lang="en-US" sz="2800" dirty="0" err="1"/>
              <a:t>saat</a:t>
            </a:r>
            <a:r>
              <a:rPr lang="en-US" sz="2800" dirty="0"/>
              <a:t> </a:t>
            </a:r>
            <a:r>
              <a:rPr lang="en-US" sz="2800" dirty="0" err="1"/>
              <a:t>meninggal</a:t>
            </a:r>
            <a:r>
              <a:rPr lang="en-US" sz="2800" dirty="0"/>
              <a:t> </a:t>
            </a:r>
            <a:r>
              <a:rPr lang="en-US" sz="2800" dirty="0" err="1"/>
              <a:t>dunia</a:t>
            </a:r>
            <a:r>
              <a:rPr lang="en-US" sz="2800" dirty="0"/>
              <a:t> </a:t>
            </a:r>
            <a:r>
              <a:rPr lang="en-US" sz="2800" dirty="0" err="1"/>
              <a:t>mempunyai</a:t>
            </a:r>
            <a:r>
              <a:rPr lang="en-US" sz="2800" dirty="0"/>
              <a:t> </a:t>
            </a:r>
            <a:r>
              <a:rPr lang="en-US" sz="2800" dirty="0" err="1"/>
              <a:t>hubungan</a:t>
            </a:r>
            <a:r>
              <a:rPr lang="en-US" sz="2800" dirty="0"/>
              <a:t> </a:t>
            </a:r>
            <a:r>
              <a:rPr lang="en-US" sz="2800" dirty="0" err="1"/>
              <a:t>darah</a:t>
            </a:r>
            <a:r>
              <a:rPr lang="en-US" sz="2800" dirty="0"/>
              <a:t> </a:t>
            </a:r>
            <a:r>
              <a:rPr lang="en-US" sz="2800" dirty="0" err="1"/>
              <a:t>atau</a:t>
            </a:r>
            <a:r>
              <a:rPr lang="en-US" sz="2800" dirty="0"/>
              <a:t> </a:t>
            </a:r>
            <a:r>
              <a:rPr lang="en-US" sz="2800" dirty="0" err="1"/>
              <a:t>hubungan</a:t>
            </a:r>
            <a:r>
              <a:rPr lang="en-US" sz="2800" dirty="0"/>
              <a:t> </a:t>
            </a:r>
            <a:r>
              <a:rPr lang="en-US" sz="2800" dirty="0" err="1"/>
              <a:t>perkawinan</a:t>
            </a:r>
            <a:r>
              <a:rPr lang="en-US" sz="2800" dirty="0"/>
              <a:t> </a:t>
            </a:r>
            <a:r>
              <a:rPr lang="en-US" sz="2800" dirty="0" err="1"/>
              <a:t>dengan</a:t>
            </a:r>
            <a:r>
              <a:rPr lang="en-US" sz="2800" dirty="0"/>
              <a:t> </a:t>
            </a:r>
            <a:r>
              <a:rPr lang="en-US" sz="2800" dirty="0" err="1"/>
              <a:t>pewaris</a:t>
            </a:r>
            <a:r>
              <a:rPr lang="en-US" sz="2800" dirty="0"/>
              <a:t>, </a:t>
            </a:r>
            <a:r>
              <a:rPr lang="en-US" sz="2800" dirty="0" err="1"/>
              <a:t>beragama</a:t>
            </a:r>
            <a:r>
              <a:rPr lang="en-US" sz="2800" dirty="0"/>
              <a:t> Islam </a:t>
            </a:r>
            <a:r>
              <a:rPr lang="en-US" sz="2800" dirty="0" err="1"/>
              <a:t>dan</a:t>
            </a:r>
            <a:r>
              <a:rPr lang="en-US" sz="2800" dirty="0"/>
              <a:t> </a:t>
            </a:r>
            <a:r>
              <a:rPr lang="en-US" sz="2800" dirty="0" err="1"/>
              <a:t>tidak</a:t>
            </a:r>
            <a:r>
              <a:rPr lang="en-US" sz="2800" dirty="0"/>
              <a:t> </a:t>
            </a:r>
            <a:r>
              <a:rPr lang="en-US" sz="2800" dirty="0" err="1"/>
              <a:t>terhalang</a:t>
            </a:r>
            <a:r>
              <a:rPr lang="en-US" sz="2800" dirty="0"/>
              <a:t> </a:t>
            </a:r>
            <a:r>
              <a:rPr lang="en-US" sz="2800" dirty="0" err="1"/>
              <a:t>karena</a:t>
            </a:r>
            <a:r>
              <a:rPr lang="en-US" sz="2800" dirty="0"/>
              <a:t> </a:t>
            </a:r>
            <a:r>
              <a:rPr lang="en-US" sz="2800" dirty="0" err="1"/>
              <a:t>hukum</a:t>
            </a:r>
            <a:r>
              <a:rPr lang="en-US" sz="2800" dirty="0"/>
              <a:t> </a:t>
            </a:r>
            <a:r>
              <a:rPr lang="en-US" sz="2800" dirty="0" err="1"/>
              <a:t>untuk</a:t>
            </a:r>
            <a:r>
              <a:rPr lang="en-US" sz="2800" dirty="0"/>
              <a:t> </a:t>
            </a:r>
            <a:r>
              <a:rPr lang="en-US" sz="2800" dirty="0" err="1"/>
              <a:t>menjadi</a:t>
            </a:r>
            <a:r>
              <a:rPr lang="en-US" sz="2800" dirty="0"/>
              <a:t> </a:t>
            </a:r>
            <a:r>
              <a:rPr lang="en-US" sz="2800" dirty="0" err="1"/>
              <a:t>ahli</a:t>
            </a:r>
            <a:r>
              <a:rPr lang="en-US" sz="2800" dirty="0"/>
              <a:t> </a:t>
            </a:r>
            <a:r>
              <a:rPr lang="en-US" sz="2800" dirty="0" err="1"/>
              <a:t>waris</a:t>
            </a:r>
            <a:r>
              <a:rPr lang="en-US" sz="2800" dirty="0"/>
              <a:t>.</a:t>
            </a:r>
          </a:p>
        </p:txBody>
      </p:sp>
    </p:spTree>
    <p:extLst>
      <p:ext uri="{BB962C8B-B14F-4D97-AF65-F5344CB8AC3E}">
        <p14:creationId xmlns:p14="http://schemas.microsoft.com/office/powerpoint/2010/main" val="4072073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Status </a:t>
            </a:r>
            <a:r>
              <a:rPr lang="en-US" dirty="0" err="1"/>
              <a:t>anak</a:t>
            </a:r>
            <a:endParaRPr lang="en-US" dirty="0"/>
          </a:p>
        </p:txBody>
      </p:sp>
      <p:sp>
        <p:nvSpPr>
          <p:cNvPr id="3" name="Content Placeholder 2"/>
          <p:cNvSpPr>
            <a:spLocks noGrp="1"/>
          </p:cNvSpPr>
          <p:nvPr>
            <p:ph idx="1"/>
          </p:nvPr>
        </p:nvSpPr>
        <p:spPr/>
        <p:txBody>
          <a:bodyPr/>
          <a:lstStyle/>
          <a:p>
            <a:r>
              <a:rPr lang="en-US" dirty="0"/>
              <a:t> </a:t>
            </a:r>
          </a:p>
          <a:p>
            <a:pPr algn="just"/>
            <a:r>
              <a:rPr lang="en-US" dirty="0"/>
              <a:t>      </a:t>
            </a:r>
            <a:r>
              <a:rPr lang="en-US" sz="4000" dirty="0"/>
              <a:t>BW </a:t>
            </a:r>
            <a:r>
              <a:rPr lang="en-US" sz="4000" dirty="0" err="1"/>
              <a:t>mengenal</a:t>
            </a:r>
            <a:r>
              <a:rPr lang="en-US" sz="4000" dirty="0"/>
              <a:t> </a:t>
            </a:r>
            <a:r>
              <a:rPr lang="en-US" sz="4000" dirty="0" err="1"/>
              <a:t>anak</a:t>
            </a:r>
            <a:r>
              <a:rPr lang="en-US" sz="4000" dirty="0"/>
              <a:t> </a:t>
            </a:r>
            <a:r>
              <a:rPr lang="en-US" sz="4000" dirty="0" err="1"/>
              <a:t>sah</a:t>
            </a:r>
            <a:r>
              <a:rPr lang="en-US" sz="4000" dirty="0"/>
              <a:t>, </a:t>
            </a:r>
            <a:r>
              <a:rPr lang="en-US" sz="4000" dirty="0" err="1"/>
              <a:t>yaitu</a:t>
            </a:r>
            <a:r>
              <a:rPr lang="en-US" sz="4000" dirty="0"/>
              <a:t> </a:t>
            </a:r>
            <a:r>
              <a:rPr lang="en-US" sz="4000" dirty="0" err="1"/>
              <a:t>anak</a:t>
            </a:r>
            <a:r>
              <a:rPr lang="en-US" sz="4000" dirty="0"/>
              <a:t> yang </a:t>
            </a:r>
            <a:r>
              <a:rPr lang="en-US" sz="4000" dirty="0" err="1"/>
              <a:t>lahir</a:t>
            </a:r>
            <a:r>
              <a:rPr lang="en-US" sz="4000" dirty="0"/>
              <a:t> </a:t>
            </a:r>
            <a:r>
              <a:rPr lang="en-US" sz="4000" dirty="0" err="1"/>
              <a:t>dalam</a:t>
            </a:r>
            <a:r>
              <a:rPr lang="en-US" sz="4000" dirty="0"/>
              <a:t> </a:t>
            </a:r>
            <a:r>
              <a:rPr lang="en-US" sz="4000" dirty="0" err="1"/>
              <a:t>perkawinan</a:t>
            </a:r>
            <a:r>
              <a:rPr lang="en-US" sz="4000" dirty="0"/>
              <a:t> yang </a:t>
            </a:r>
            <a:r>
              <a:rPr lang="en-US" sz="4000" dirty="0" err="1"/>
              <a:t>sah</a:t>
            </a:r>
            <a:r>
              <a:rPr lang="en-US" sz="4000" dirty="0"/>
              <a:t>; </a:t>
            </a:r>
            <a:r>
              <a:rPr lang="en-US" sz="4000" dirty="0" err="1"/>
              <a:t>anak</a:t>
            </a:r>
            <a:r>
              <a:rPr lang="en-US" sz="4000" dirty="0"/>
              <a:t> </a:t>
            </a:r>
            <a:r>
              <a:rPr lang="en-US" sz="4000" dirty="0" err="1"/>
              <a:t>luar</a:t>
            </a:r>
            <a:r>
              <a:rPr lang="en-US" sz="4000" dirty="0"/>
              <a:t> </a:t>
            </a:r>
            <a:r>
              <a:rPr lang="en-US" sz="4000" dirty="0" err="1"/>
              <a:t>kawin</a:t>
            </a:r>
            <a:r>
              <a:rPr lang="en-US" sz="4000" dirty="0"/>
              <a:t> yang </a:t>
            </a:r>
            <a:r>
              <a:rPr lang="en-US" sz="4000" dirty="0" err="1"/>
              <a:t>diakui</a:t>
            </a:r>
            <a:r>
              <a:rPr lang="en-US" sz="4000" dirty="0"/>
              <a:t> </a:t>
            </a:r>
            <a:r>
              <a:rPr lang="en-US" sz="4000" dirty="0" err="1"/>
              <a:t>dan</a:t>
            </a:r>
            <a:r>
              <a:rPr lang="en-US" sz="4000" dirty="0"/>
              <a:t> </a:t>
            </a:r>
            <a:r>
              <a:rPr lang="en-US" sz="4000" dirty="0" err="1"/>
              <a:t>anak</a:t>
            </a:r>
            <a:r>
              <a:rPr lang="en-US" sz="4000" dirty="0"/>
              <a:t> yang </a:t>
            </a:r>
            <a:r>
              <a:rPr lang="en-US" sz="4000" dirty="0" err="1"/>
              <a:t>disahkan</a:t>
            </a:r>
            <a:r>
              <a:rPr lang="en-US" sz="4000" dirty="0"/>
              <a:t>.</a:t>
            </a:r>
          </a:p>
        </p:txBody>
      </p:sp>
    </p:spTree>
    <p:extLst>
      <p:ext uri="{BB962C8B-B14F-4D97-AF65-F5344CB8AC3E}">
        <p14:creationId xmlns:p14="http://schemas.microsoft.com/office/powerpoint/2010/main" val="41179494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Pengesahan</a:t>
            </a:r>
            <a:r>
              <a:rPr lang="en-US" dirty="0"/>
              <a:t> </a:t>
            </a:r>
            <a:r>
              <a:rPr lang="en-US" dirty="0" err="1"/>
              <a:t>anak</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a:p>
          <a:p>
            <a:pPr algn="just"/>
            <a:r>
              <a:rPr lang="en-US" sz="4400" dirty="0"/>
              <a:t>   </a:t>
            </a:r>
            <a:r>
              <a:rPr lang="en-US" sz="4400" dirty="0" err="1"/>
              <a:t>Pengesahan</a:t>
            </a:r>
            <a:r>
              <a:rPr lang="en-US" sz="4400" dirty="0"/>
              <a:t> </a:t>
            </a:r>
            <a:r>
              <a:rPr lang="en-US" sz="4400" dirty="0" err="1"/>
              <a:t>anak</a:t>
            </a:r>
            <a:r>
              <a:rPr lang="en-US" sz="4400" dirty="0"/>
              <a:t> </a:t>
            </a:r>
            <a:r>
              <a:rPr lang="en-US" sz="4400" dirty="0" err="1"/>
              <a:t>hanya</a:t>
            </a:r>
            <a:r>
              <a:rPr lang="en-US" sz="4400" dirty="0"/>
              <a:t> </a:t>
            </a:r>
            <a:r>
              <a:rPr lang="en-US" sz="4400" dirty="0" err="1"/>
              <a:t>terjadi</a:t>
            </a:r>
            <a:r>
              <a:rPr lang="en-US" sz="4400" dirty="0"/>
              <a:t> </a:t>
            </a:r>
            <a:r>
              <a:rPr lang="en-US" sz="4400" dirty="0" err="1"/>
              <a:t>karena</a:t>
            </a:r>
            <a:r>
              <a:rPr lang="en-US" sz="4400" dirty="0"/>
              <a:t> </a:t>
            </a:r>
            <a:r>
              <a:rPr lang="en-US" sz="4400" dirty="0" err="1"/>
              <a:t>perkawinan</a:t>
            </a:r>
            <a:r>
              <a:rPr lang="en-US" sz="4400" dirty="0"/>
              <a:t> </a:t>
            </a:r>
            <a:r>
              <a:rPr lang="en-US" sz="4400" dirty="0" err="1"/>
              <a:t>ke</a:t>
            </a:r>
            <a:r>
              <a:rPr lang="en-US" sz="4400" dirty="0"/>
              <a:t>    </a:t>
            </a:r>
            <a:r>
              <a:rPr lang="en-US" sz="4400" dirty="0" err="1"/>
              <a:t>dua</a:t>
            </a:r>
            <a:r>
              <a:rPr lang="en-US" sz="4400" dirty="0"/>
              <a:t> orang </a:t>
            </a:r>
            <a:r>
              <a:rPr lang="en-US" sz="4400" dirty="0" err="1"/>
              <a:t>tuanya</a:t>
            </a:r>
            <a:r>
              <a:rPr lang="en-US" sz="4400" dirty="0"/>
              <a:t> yang </a:t>
            </a:r>
            <a:r>
              <a:rPr lang="en-US" sz="4400" dirty="0" err="1"/>
              <a:t>telah</a:t>
            </a:r>
            <a:r>
              <a:rPr lang="en-US" sz="4400" dirty="0"/>
              <a:t> </a:t>
            </a:r>
            <a:r>
              <a:rPr lang="en-US" sz="4400" dirty="0" err="1"/>
              <a:t>mengakuinya</a:t>
            </a:r>
            <a:r>
              <a:rPr lang="en-US" sz="4400" dirty="0"/>
              <a:t> </a:t>
            </a:r>
            <a:r>
              <a:rPr lang="en-US" sz="4400" dirty="0" err="1"/>
              <a:t>terlebih</a:t>
            </a:r>
            <a:r>
              <a:rPr lang="en-US" sz="4400" dirty="0"/>
              <a:t> </a:t>
            </a:r>
            <a:r>
              <a:rPr lang="en-US" sz="4400" dirty="0" err="1"/>
              <a:t>dahulu</a:t>
            </a:r>
            <a:r>
              <a:rPr lang="en-US" sz="4400" dirty="0"/>
              <a:t> </a:t>
            </a:r>
            <a:r>
              <a:rPr lang="en-US" sz="4400" dirty="0" err="1"/>
              <a:t>atau</a:t>
            </a:r>
            <a:r>
              <a:rPr lang="en-US" sz="4400" dirty="0"/>
              <a:t> </a:t>
            </a:r>
            <a:r>
              <a:rPr lang="en-US" sz="4400" dirty="0" err="1"/>
              <a:t>mengakuinya</a:t>
            </a:r>
            <a:r>
              <a:rPr lang="en-US" sz="4400" dirty="0"/>
              <a:t> </a:t>
            </a:r>
            <a:r>
              <a:rPr lang="en-US" sz="4400" dirty="0" err="1"/>
              <a:t>pada</a:t>
            </a:r>
            <a:r>
              <a:rPr lang="en-US" sz="4400" dirty="0"/>
              <a:t> </a:t>
            </a:r>
            <a:r>
              <a:rPr lang="en-US" sz="4400" dirty="0" err="1"/>
              <a:t>saat</a:t>
            </a:r>
            <a:r>
              <a:rPr lang="en-US" sz="4400" dirty="0"/>
              <a:t> </a:t>
            </a:r>
            <a:r>
              <a:rPr lang="en-US" sz="4400" dirty="0" err="1"/>
              <a:t>perkawinan</a:t>
            </a:r>
            <a:r>
              <a:rPr lang="en-US" sz="4400" dirty="0"/>
              <a:t> </a:t>
            </a:r>
            <a:r>
              <a:rPr lang="en-US" sz="4400" dirty="0" err="1"/>
              <a:t>dilangsungkan</a:t>
            </a:r>
            <a:r>
              <a:rPr lang="en-US" sz="4400" dirty="0"/>
              <a:t>.  (</a:t>
            </a:r>
            <a:r>
              <a:rPr lang="en-US" sz="4400" dirty="0" err="1"/>
              <a:t>Pasal</a:t>
            </a:r>
            <a:r>
              <a:rPr lang="en-US" sz="4400" dirty="0"/>
              <a:t> 272 BW).</a:t>
            </a:r>
          </a:p>
        </p:txBody>
      </p:sp>
    </p:spTree>
    <p:extLst>
      <p:ext uri="{BB962C8B-B14F-4D97-AF65-F5344CB8AC3E}">
        <p14:creationId xmlns:p14="http://schemas.microsoft.com/office/powerpoint/2010/main" val="2349889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Mewaris</a:t>
            </a:r>
            <a:r>
              <a:rPr lang="en-US" dirty="0"/>
              <a:t> </a:t>
            </a:r>
            <a:r>
              <a:rPr lang="en-US" dirty="0" err="1"/>
              <a:t>tanpa</a:t>
            </a:r>
            <a:r>
              <a:rPr lang="en-US" dirty="0"/>
              <a:t> </a:t>
            </a:r>
            <a:r>
              <a:rPr lang="en-US" dirty="0" err="1"/>
              <a:t>memikul</a:t>
            </a:r>
            <a:r>
              <a:rPr lang="en-US" dirty="0"/>
              <a:t> </a:t>
            </a:r>
            <a:r>
              <a:rPr lang="en-US" dirty="0" err="1"/>
              <a:t>resiko</a:t>
            </a:r>
            <a:endParaRPr lang="en-US" dirty="0"/>
          </a:p>
        </p:txBody>
      </p:sp>
      <p:sp>
        <p:nvSpPr>
          <p:cNvPr id="3" name="Content Placeholder 2"/>
          <p:cNvSpPr>
            <a:spLocks noGrp="1"/>
          </p:cNvSpPr>
          <p:nvPr>
            <p:ph idx="1"/>
          </p:nvPr>
        </p:nvSpPr>
        <p:spPr/>
        <p:txBody>
          <a:bodyPr/>
          <a:lstStyle/>
          <a:p>
            <a:pPr algn="just"/>
            <a:r>
              <a:rPr lang="en-US" dirty="0"/>
              <a:t>      </a:t>
            </a:r>
            <a:r>
              <a:rPr lang="en-US" sz="4000" dirty="0" err="1"/>
              <a:t>Mewaris</a:t>
            </a:r>
            <a:r>
              <a:rPr lang="en-US" sz="4000" dirty="0"/>
              <a:t> </a:t>
            </a:r>
            <a:r>
              <a:rPr lang="en-US" sz="4000" dirty="0" err="1"/>
              <a:t>tanpa</a:t>
            </a:r>
            <a:r>
              <a:rPr lang="en-US" sz="4000" dirty="0"/>
              <a:t> </a:t>
            </a:r>
            <a:r>
              <a:rPr lang="en-US" sz="4000" dirty="0" err="1"/>
              <a:t>resiko</a:t>
            </a:r>
            <a:r>
              <a:rPr lang="en-US" sz="4000" dirty="0"/>
              <a:t> </a:t>
            </a:r>
            <a:r>
              <a:rPr lang="en-US" sz="4000" dirty="0" err="1"/>
              <a:t>membayar</a:t>
            </a:r>
            <a:r>
              <a:rPr lang="en-US" sz="4000" dirty="0"/>
              <a:t> </a:t>
            </a:r>
            <a:r>
              <a:rPr lang="en-US" sz="4000" dirty="0" err="1"/>
              <a:t>hutang-hutang</a:t>
            </a:r>
            <a:r>
              <a:rPr lang="en-US" sz="4000" dirty="0"/>
              <a:t> yang </a:t>
            </a:r>
            <a:r>
              <a:rPr lang="en-US" sz="4000" dirty="0" err="1"/>
              <a:t>melebihi</a:t>
            </a:r>
            <a:r>
              <a:rPr lang="en-US" sz="4000" dirty="0"/>
              <a:t> </a:t>
            </a:r>
            <a:r>
              <a:rPr lang="en-US" sz="4000" dirty="0" err="1"/>
              <a:t>aktiva</a:t>
            </a:r>
            <a:r>
              <a:rPr lang="en-US" sz="4000" dirty="0"/>
              <a:t>, yang </a:t>
            </a:r>
            <a:r>
              <a:rPr lang="en-US" sz="4000" dirty="0" err="1"/>
              <a:t>dinamakan</a:t>
            </a:r>
            <a:r>
              <a:rPr lang="en-US" sz="4000" dirty="0"/>
              <a:t> </a:t>
            </a:r>
            <a:r>
              <a:rPr lang="en-US" sz="4000" dirty="0" err="1"/>
              <a:t>mewaris</a:t>
            </a:r>
            <a:r>
              <a:rPr lang="en-US" sz="4000" dirty="0"/>
              <a:t> </a:t>
            </a:r>
            <a:r>
              <a:rPr lang="en-US" sz="4000" dirty="0" err="1"/>
              <a:t>secara</a:t>
            </a:r>
            <a:r>
              <a:rPr lang="en-US" sz="4000" dirty="0"/>
              <a:t> </a:t>
            </a:r>
            <a:r>
              <a:rPr lang="en-US" sz="4000" i="1" dirty="0" err="1"/>
              <a:t>benificiair</a:t>
            </a:r>
            <a:r>
              <a:rPr lang="en-US" sz="4000" dirty="0"/>
              <a:t>, yang </a:t>
            </a:r>
            <a:r>
              <a:rPr lang="en-US" sz="4000" dirty="0" err="1"/>
              <a:t>memerlukan</a:t>
            </a:r>
            <a:r>
              <a:rPr lang="en-US" sz="4000" dirty="0"/>
              <a:t> </a:t>
            </a:r>
            <a:r>
              <a:rPr lang="en-US" sz="4000" dirty="0" err="1"/>
              <a:t>prosedur</a:t>
            </a:r>
            <a:r>
              <a:rPr lang="en-US" sz="4000" dirty="0"/>
              <a:t> </a:t>
            </a:r>
            <a:r>
              <a:rPr lang="en-US" sz="4000" dirty="0" err="1"/>
              <a:t>tertentu</a:t>
            </a:r>
            <a:r>
              <a:rPr lang="en-US" sz="4000" dirty="0"/>
              <a:t>.</a:t>
            </a:r>
          </a:p>
        </p:txBody>
      </p:sp>
    </p:spTree>
    <p:extLst>
      <p:ext uri="{BB962C8B-B14F-4D97-AF65-F5344CB8AC3E}">
        <p14:creationId xmlns:p14="http://schemas.microsoft.com/office/powerpoint/2010/main" val="24768615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Syarat-syarat</a:t>
            </a:r>
            <a:r>
              <a:rPr lang="en-US" dirty="0"/>
              <a:t> </a:t>
            </a:r>
            <a:r>
              <a:rPr lang="en-US" dirty="0" err="1"/>
              <a:t>mengangkat</a:t>
            </a:r>
            <a:r>
              <a:rPr lang="en-US" dirty="0"/>
              <a:t> </a:t>
            </a:r>
            <a:r>
              <a:rPr lang="en-US" dirty="0" err="1"/>
              <a:t>anak</a:t>
            </a:r>
            <a:r>
              <a:rPr lang="en-US" dirty="0"/>
              <a:t> (</a:t>
            </a:r>
            <a:r>
              <a:rPr lang="en-US" dirty="0" err="1"/>
              <a:t>Pasal</a:t>
            </a:r>
            <a:r>
              <a:rPr lang="en-US" dirty="0"/>
              <a:t> 13 PP. 54 </a:t>
            </a:r>
            <a:r>
              <a:rPr lang="en-US" dirty="0" err="1"/>
              <a:t>tahun</a:t>
            </a:r>
            <a:r>
              <a:rPr lang="en-US" dirty="0"/>
              <a:t> 2007.</a:t>
            </a:r>
          </a:p>
        </p:txBody>
      </p:sp>
      <p:sp>
        <p:nvSpPr>
          <p:cNvPr id="3" name="Content Placeholder 2"/>
          <p:cNvSpPr>
            <a:spLocks noGrp="1"/>
          </p:cNvSpPr>
          <p:nvPr>
            <p:ph idx="1"/>
          </p:nvPr>
        </p:nvSpPr>
        <p:spPr/>
        <p:txBody>
          <a:bodyPr>
            <a:noAutofit/>
          </a:bodyPr>
          <a:lstStyle/>
          <a:p>
            <a:r>
              <a:rPr lang="en-US" sz="1400" b="0" dirty="0" err="1"/>
              <a:t>Calon</a:t>
            </a:r>
            <a:r>
              <a:rPr lang="en-US" sz="1400" b="0" dirty="0"/>
              <a:t> orang </a:t>
            </a:r>
            <a:r>
              <a:rPr lang="en-US" sz="1400" b="0" dirty="0" err="1"/>
              <a:t>tua</a:t>
            </a:r>
            <a:r>
              <a:rPr lang="en-US" sz="1400" b="0" dirty="0"/>
              <a:t> </a:t>
            </a:r>
            <a:r>
              <a:rPr lang="en-US" sz="1400" b="0" dirty="0" err="1"/>
              <a:t>angkat</a:t>
            </a:r>
            <a:r>
              <a:rPr lang="en-US" sz="1400" b="0" dirty="0"/>
              <a:t> </a:t>
            </a:r>
            <a:r>
              <a:rPr lang="en-US" sz="1400" b="0" dirty="0" err="1"/>
              <a:t>harus</a:t>
            </a:r>
            <a:r>
              <a:rPr lang="en-US" sz="1400" b="0" dirty="0"/>
              <a:t> </a:t>
            </a:r>
            <a:r>
              <a:rPr lang="en-US" sz="1400" b="0" dirty="0" err="1"/>
              <a:t>memenuhi</a:t>
            </a:r>
            <a:r>
              <a:rPr lang="en-US" sz="1400" b="0" dirty="0"/>
              <a:t> </a:t>
            </a:r>
            <a:r>
              <a:rPr lang="en-US" sz="1400" b="0" dirty="0" err="1"/>
              <a:t>syarat-syarat</a:t>
            </a:r>
            <a:r>
              <a:rPr lang="en-US" sz="1400" b="0" dirty="0"/>
              <a:t>:</a:t>
            </a:r>
          </a:p>
          <a:p>
            <a:r>
              <a:rPr lang="en-US" sz="1400" b="0" dirty="0"/>
              <a:t>a. </a:t>
            </a:r>
            <a:r>
              <a:rPr lang="en-US" sz="1400" b="0" dirty="0" err="1"/>
              <a:t>sehat</a:t>
            </a:r>
            <a:r>
              <a:rPr lang="en-US" sz="1400" b="0" dirty="0"/>
              <a:t> </a:t>
            </a:r>
            <a:r>
              <a:rPr lang="en-US" sz="1400" b="0" dirty="0" err="1"/>
              <a:t>jasmani</a:t>
            </a:r>
            <a:r>
              <a:rPr lang="en-US" sz="1400" b="0" dirty="0"/>
              <a:t> </a:t>
            </a:r>
            <a:r>
              <a:rPr lang="en-US" sz="1400" b="0" dirty="0" err="1"/>
              <a:t>dan</a:t>
            </a:r>
            <a:r>
              <a:rPr lang="en-US" sz="1400" b="0" dirty="0"/>
              <a:t> </a:t>
            </a:r>
            <a:r>
              <a:rPr lang="en-US" sz="1400" b="0" dirty="0" err="1"/>
              <a:t>rohani</a:t>
            </a:r>
            <a:r>
              <a:rPr lang="en-US" sz="1400" b="0" dirty="0"/>
              <a:t>;</a:t>
            </a:r>
          </a:p>
          <a:p>
            <a:r>
              <a:rPr lang="en-US" sz="1400" b="0" dirty="0"/>
              <a:t>b. </a:t>
            </a:r>
            <a:r>
              <a:rPr lang="en-US" sz="1400" b="0" dirty="0" err="1"/>
              <a:t>berumur</a:t>
            </a:r>
            <a:r>
              <a:rPr lang="en-US" sz="1400" b="0" dirty="0"/>
              <a:t> paling </a:t>
            </a:r>
            <a:r>
              <a:rPr lang="en-US" sz="1400" b="0" dirty="0" err="1"/>
              <a:t>rendah</a:t>
            </a:r>
            <a:r>
              <a:rPr lang="en-US" sz="1400" b="0" dirty="0"/>
              <a:t> 30 (</a:t>
            </a:r>
            <a:r>
              <a:rPr lang="en-US" sz="1400" b="0" dirty="0" err="1"/>
              <a:t>tiga</a:t>
            </a:r>
            <a:r>
              <a:rPr lang="en-US" sz="1400" b="0" dirty="0"/>
              <a:t> </a:t>
            </a:r>
            <a:r>
              <a:rPr lang="en-US" sz="1400" b="0" dirty="0" err="1"/>
              <a:t>puluh</a:t>
            </a:r>
            <a:r>
              <a:rPr lang="en-US" sz="1400" b="0" dirty="0"/>
              <a:t>) </a:t>
            </a:r>
            <a:r>
              <a:rPr lang="en-US" sz="1400" b="0" dirty="0" err="1"/>
              <a:t>tahun</a:t>
            </a:r>
            <a:r>
              <a:rPr lang="en-US" sz="1400" b="0" dirty="0"/>
              <a:t> </a:t>
            </a:r>
            <a:r>
              <a:rPr lang="en-US" sz="1400" b="0" dirty="0" err="1"/>
              <a:t>dan</a:t>
            </a:r>
            <a:r>
              <a:rPr lang="en-US" sz="1400" b="0" dirty="0"/>
              <a:t> paling </a:t>
            </a:r>
            <a:r>
              <a:rPr lang="en-US" sz="1400" b="0" dirty="0" err="1"/>
              <a:t>tinggi</a:t>
            </a:r>
            <a:r>
              <a:rPr lang="en-US" sz="1400" b="0" dirty="0"/>
              <a:t> 55 (lima </a:t>
            </a:r>
            <a:r>
              <a:rPr lang="en-US" sz="1400" b="0" dirty="0" err="1"/>
              <a:t>puluh</a:t>
            </a:r>
            <a:r>
              <a:rPr lang="en-US" sz="1400" b="0" dirty="0"/>
              <a:t> lima) </a:t>
            </a:r>
            <a:r>
              <a:rPr lang="en-US" sz="1400" b="0" dirty="0" err="1"/>
              <a:t>tahun</a:t>
            </a:r>
            <a:r>
              <a:rPr lang="en-US" sz="1400" b="0" dirty="0"/>
              <a:t>;</a:t>
            </a:r>
          </a:p>
          <a:p>
            <a:r>
              <a:rPr lang="en-US" sz="1400" b="0" dirty="0"/>
              <a:t>c. </a:t>
            </a:r>
            <a:r>
              <a:rPr lang="en-US" sz="1400" b="0" dirty="0" err="1"/>
              <a:t>beragama</a:t>
            </a:r>
            <a:r>
              <a:rPr lang="en-US" sz="1400" b="0" dirty="0"/>
              <a:t> </a:t>
            </a:r>
            <a:r>
              <a:rPr lang="en-US" sz="1400" b="0" dirty="0" err="1"/>
              <a:t>sama</a:t>
            </a:r>
            <a:r>
              <a:rPr lang="en-US" sz="1400" b="0" dirty="0"/>
              <a:t> </a:t>
            </a:r>
            <a:r>
              <a:rPr lang="en-US" sz="1400" b="0" dirty="0" err="1"/>
              <a:t>dengan</a:t>
            </a:r>
            <a:r>
              <a:rPr lang="en-US" sz="1400" b="0" dirty="0"/>
              <a:t> agama </a:t>
            </a:r>
            <a:r>
              <a:rPr lang="en-US" sz="1400" b="0" dirty="0" err="1"/>
              <a:t>calon</a:t>
            </a:r>
            <a:r>
              <a:rPr lang="en-US" sz="1400" b="0" dirty="0"/>
              <a:t> </a:t>
            </a:r>
            <a:r>
              <a:rPr lang="en-US" sz="1400" b="0" dirty="0" err="1"/>
              <a:t>anak</a:t>
            </a:r>
            <a:r>
              <a:rPr lang="en-US" sz="1400" b="0" dirty="0"/>
              <a:t> </a:t>
            </a:r>
            <a:r>
              <a:rPr lang="en-US" sz="1400" b="0" dirty="0" err="1"/>
              <a:t>angkat</a:t>
            </a:r>
            <a:r>
              <a:rPr lang="en-US" sz="1400" b="0" dirty="0"/>
              <a:t>;</a:t>
            </a:r>
          </a:p>
          <a:p>
            <a:r>
              <a:rPr lang="en-US" sz="1400" b="0" dirty="0"/>
              <a:t>d. </a:t>
            </a:r>
            <a:r>
              <a:rPr lang="en-US" sz="1400" b="0" dirty="0" err="1"/>
              <a:t>berkelakuan</a:t>
            </a:r>
            <a:r>
              <a:rPr lang="en-US" sz="1400" b="0" dirty="0"/>
              <a:t> </a:t>
            </a:r>
            <a:r>
              <a:rPr lang="en-US" sz="1400" b="0" dirty="0" err="1"/>
              <a:t>baik</a:t>
            </a:r>
            <a:r>
              <a:rPr lang="en-US" sz="1400" b="0" dirty="0"/>
              <a:t> </a:t>
            </a:r>
            <a:r>
              <a:rPr lang="en-US" sz="1400" b="0" dirty="0" err="1"/>
              <a:t>dan</a:t>
            </a:r>
            <a:r>
              <a:rPr lang="en-US" sz="1400" b="0" dirty="0"/>
              <a:t> </a:t>
            </a:r>
            <a:r>
              <a:rPr lang="en-US" sz="1400" b="0" dirty="0" err="1"/>
              <a:t>tidak</a:t>
            </a:r>
            <a:r>
              <a:rPr lang="en-US" sz="1400" b="0" dirty="0"/>
              <a:t> </a:t>
            </a:r>
            <a:r>
              <a:rPr lang="en-US" sz="1400" b="0" dirty="0" err="1"/>
              <a:t>pernah</a:t>
            </a:r>
            <a:r>
              <a:rPr lang="en-US" sz="1400" b="0" dirty="0"/>
              <a:t> </a:t>
            </a:r>
            <a:r>
              <a:rPr lang="en-US" sz="1400" b="0" dirty="0" err="1"/>
              <a:t>dihukum</a:t>
            </a:r>
            <a:r>
              <a:rPr lang="en-US" sz="1400" b="0" dirty="0"/>
              <a:t> </a:t>
            </a:r>
            <a:r>
              <a:rPr lang="en-US" sz="1400" b="0" dirty="0" err="1"/>
              <a:t>karena</a:t>
            </a:r>
            <a:r>
              <a:rPr lang="en-US" sz="1400" b="0" dirty="0"/>
              <a:t> </a:t>
            </a:r>
            <a:r>
              <a:rPr lang="en-US" sz="1400" b="0" dirty="0" err="1"/>
              <a:t>melakukan</a:t>
            </a:r>
            <a:r>
              <a:rPr lang="en-US" sz="1400" b="0" dirty="0"/>
              <a:t> </a:t>
            </a:r>
            <a:r>
              <a:rPr lang="en-US" sz="1400" b="0" dirty="0" err="1"/>
              <a:t>tindak</a:t>
            </a:r>
            <a:r>
              <a:rPr lang="en-US" sz="1400" b="0" dirty="0"/>
              <a:t> </a:t>
            </a:r>
            <a:r>
              <a:rPr lang="en-US" sz="1400" b="0" dirty="0" err="1"/>
              <a:t>kejahatan</a:t>
            </a:r>
            <a:r>
              <a:rPr lang="en-US" sz="1400" b="0" dirty="0"/>
              <a:t>;</a:t>
            </a:r>
          </a:p>
          <a:p>
            <a:r>
              <a:rPr lang="en-US" sz="1400" b="0" dirty="0"/>
              <a:t>e. </a:t>
            </a:r>
            <a:r>
              <a:rPr lang="en-US" sz="1400" b="0" dirty="0" err="1"/>
              <a:t>berstatus</a:t>
            </a:r>
            <a:r>
              <a:rPr lang="en-US" sz="1400" b="0" dirty="0"/>
              <a:t> </a:t>
            </a:r>
            <a:r>
              <a:rPr lang="en-US" sz="1400" b="0" dirty="0" err="1"/>
              <a:t>menikah</a:t>
            </a:r>
            <a:r>
              <a:rPr lang="en-US" sz="1400" b="0" dirty="0"/>
              <a:t> paling </a:t>
            </a:r>
            <a:r>
              <a:rPr lang="en-US" sz="1400" b="0" dirty="0" err="1"/>
              <a:t>singkat</a:t>
            </a:r>
            <a:r>
              <a:rPr lang="en-US" sz="1400" b="0" dirty="0"/>
              <a:t> 5 (lima) </a:t>
            </a:r>
            <a:r>
              <a:rPr lang="en-US" sz="1400" b="0" dirty="0" err="1"/>
              <a:t>tahun</a:t>
            </a:r>
            <a:r>
              <a:rPr lang="en-US" sz="1400" b="0" dirty="0"/>
              <a:t>;</a:t>
            </a:r>
          </a:p>
          <a:p>
            <a:r>
              <a:rPr lang="en-US" sz="1400" b="0" dirty="0"/>
              <a:t>f. </a:t>
            </a:r>
            <a:r>
              <a:rPr lang="en-US" sz="1400" b="0" dirty="0" err="1"/>
              <a:t>tidak</a:t>
            </a:r>
            <a:r>
              <a:rPr lang="en-US" sz="1400" b="0" dirty="0"/>
              <a:t> </a:t>
            </a:r>
            <a:r>
              <a:rPr lang="en-US" sz="1400" b="0" dirty="0" err="1"/>
              <a:t>merupakan</a:t>
            </a:r>
            <a:r>
              <a:rPr lang="en-US" sz="1400" b="0" dirty="0"/>
              <a:t> </a:t>
            </a:r>
            <a:r>
              <a:rPr lang="en-US" sz="1400" b="0" dirty="0" err="1"/>
              <a:t>pasangan</a:t>
            </a:r>
            <a:r>
              <a:rPr lang="en-US" sz="1400" b="0" dirty="0"/>
              <a:t> </a:t>
            </a:r>
            <a:r>
              <a:rPr lang="en-US" sz="1400" b="0" dirty="0" err="1"/>
              <a:t>sejenis</a:t>
            </a:r>
            <a:r>
              <a:rPr lang="en-US" sz="1400" b="0" dirty="0"/>
              <a:t>;</a:t>
            </a:r>
          </a:p>
          <a:p>
            <a:r>
              <a:rPr lang="nn-NO" sz="1400" b="0" dirty="0"/>
              <a:t>g. tidak atau belum mempunyai anak atau hanya memiliki satu orang anak;</a:t>
            </a:r>
          </a:p>
          <a:p>
            <a:r>
              <a:rPr lang="fi-FI" sz="1400" b="0" dirty="0"/>
              <a:t>h. dalam keadaan mampu ekonomi dan sosial;</a:t>
            </a:r>
          </a:p>
          <a:p>
            <a:r>
              <a:rPr lang="en-US" sz="1400" b="0" dirty="0"/>
              <a:t>i. </a:t>
            </a:r>
            <a:r>
              <a:rPr lang="en-US" sz="1400" b="0" dirty="0" err="1"/>
              <a:t>memperoleh</a:t>
            </a:r>
            <a:r>
              <a:rPr lang="en-US" sz="1400" b="0" dirty="0"/>
              <a:t> </a:t>
            </a:r>
            <a:r>
              <a:rPr lang="en-US" sz="1400" b="0" dirty="0" err="1"/>
              <a:t>persetujuan</a:t>
            </a:r>
            <a:r>
              <a:rPr lang="en-US" sz="1400" b="0" dirty="0"/>
              <a:t> </a:t>
            </a:r>
            <a:r>
              <a:rPr lang="en-US" sz="1400" b="0" dirty="0" err="1"/>
              <a:t>anak</a:t>
            </a:r>
            <a:r>
              <a:rPr lang="en-US" sz="1400" b="0" dirty="0"/>
              <a:t> </a:t>
            </a:r>
            <a:r>
              <a:rPr lang="en-US" sz="1400" b="0" dirty="0" err="1"/>
              <a:t>dan</a:t>
            </a:r>
            <a:r>
              <a:rPr lang="en-US" sz="1400" b="0" dirty="0"/>
              <a:t> </a:t>
            </a:r>
            <a:r>
              <a:rPr lang="en-US" sz="1400" b="0" dirty="0" err="1"/>
              <a:t>izin</a:t>
            </a:r>
            <a:r>
              <a:rPr lang="en-US" sz="1400" b="0" dirty="0"/>
              <a:t> </a:t>
            </a:r>
            <a:r>
              <a:rPr lang="en-US" sz="1400" b="0" dirty="0" err="1"/>
              <a:t>tertulis</a:t>
            </a:r>
            <a:r>
              <a:rPr lang="en-US" sz="1400" b="0" dirty="0"/>
              <a:t> orang </a:t>
            </a:r>
            <a:r>
              <a:rPr lang="en-US" sz="1400" b="0" dirty="0" err="1"/>
              <a:t>tua</a:t>
            </a:r>
            <a:r>
              <a:rPr lang="en-US" sz="1400" b="0" dirty="0"/>
              <a:t> </a:t>
            </a:r>
            <a:r>
              <a:rPr lang="en-US" sz="1400" b="0" dirty="0" err="1"/>
              <a:t>atau</a:t>
            </a:r>
            <a:r>
              <a:rPr lang="en-US" sz="1400" b="0" dirty="0"/>
              <a:t> </a:t>
            </a:r>
            <a:r>
              <a:rPr lang="en-US" sz="1400" b="0" dirty="0" err="1"/>
              <a:t>wali</a:t>
            </a:r>
            <a:r>
              <a:rPr lang="en-US" sz="1400" b="0" dirty="0"/>
              <a:t> </a:t>
            </a:r>
            <a:r>
              <a:rPr lang="en-US" sz="1400" b="0" dirty="0" err="1"/>
              <a:t>anak</a:t>
            </a:r>
            <a:r>
              <a:rPr lang="en-US" sz="1400" b="0" dirty="0"/>
              <a:t>;</a:t>
            </a:r>
          </a:p>
          <a:p>
            <a:r>
              <a:rPr lang="en-US" sz="1400" b="0" dirty="0"/>
              <a:t>j. </a:t>
            </a:r>
            <a:r>
              <a:rPr lang="en-US" sz="1400" b="0" dirty="0" err="1"/>
              <a:t>membuat</a:t>
            </a:r>
            <a:r>
              <a:rPr lang="en-US" sz="1400" b="0" dirty="0"/>
              <a:t> </a:t>
            </a:r>
            <a:r>
              <a:rPr lang="en-US" sz="1400" b="0" dirty="0" err="1"/>
              <a:t>pernyataan</a:t>
            </a:r>
            <a:r>
              <a:rPr lang="en-US" sz="1400" b="0" dirty="0"/>
              <a:t> </a:t>
            </a:r>
            <a:r>
              <a:rPr lang="en-US" sz="1400" b="0" dirty="0" err="1"/>
              <a:t>tertulis</a:t>
            </a:r>
            <a:r>
              <a:rPr lang="en-US" sz="1400" b="0" dirty="0"/>
              <a:t> </a:t>
            </a:r>
            <a:r>
              <a:rPr lang="en-US" sz="1400" b="0" dirty="0" err="1"/>
              <a:t>bahwa</a:t>
            </a:r>
            <a:r>
              <a:rPr lang="en-US" sz="1400" b="0" dirty="0"/>
              <a:t> </a:t>
            </a:r>
            <a:r>
              <a:rPr lang="en-US" sz="1400" b="0" dirty="0" err="1"/>
              <a:t>pengangkatan</a:t>
            </a:r>
            <a:r>
              <a:rPr lang="en-US" sz="1400" b="0" dirty="0"/>
              <a:t> </a:t>
            </a:r>
            <a:r>
              <a:rPr lang="en-US" sz="1400" b="0" dirty="0" err="1"/>
              <a:t>anak</a:t>
            </a:r>
            <a:r>
              <a:rPr lang="en-US" sz="1400" b="0" dirty="0"/>
              <a:t> </a:t>
            </a:r>
            <a:r>
              <a:rPr lang="en-US" sz="1400" b="0" dirty="0" err="1"/>
              <a:t>adalah</a:t>
            </a:r>
            <a:r>
              <a:rPr lang="en-US" sz="1400" b="0" dirty="0"/>
              <a:t> demi </a:t>
            </a:r>
            <a:r>
              <a:rPr lang="en-US" sz="1400" b="0" dirty="0" err="1"/>
              <a:t>kepentingan</a:t>
            </a:r>
            <a:endParaRPr lang="en-US" sz="1400" b="0" dirty="0"/>
          </a:p>
          <a:p>
            <a:r>
              <a:rPr lang="en-US" sz="1400" b="0" dirty="0" err="1"/>
              <a:t>terbaik</a:t>
            </a:r>
            <a:r>
              <a:rPr lang="en-US" sz="1400" b="0" dirty="0"/>
              <a:t> </a:t>
            </a:r>
            <a:r>
              <a:rPr lang="en-US" sz="1400" b="0" dirty="0" err="1"/>
              <a:t>bagi</a:t>
            </a:r>
            <a:r>
              <a:rPr lang="en-US" sz="1400" b="0" dirty="0"/>
              <a:t> </a:t>
            </a:r>
            <a:r>
              <a:rPr lang="en-US" sz="1400" b="0" dirty="0" err="1"/>
              <a:t>anak</a:t>
            </a:r>
            <a:r>
              <a:rPr lang="en-US" sz="1400" b="0" dirty="0"/>
              <a:t>, </a:t>
            </a:r>
            <a:r>
              <a:rPr lang="en-US" sz="1400" b="0" dirty="0" err="1"/>
              <a:t>kesejahteraan</a:t>
            </a:r>
            <a:r>
              <a:rPr lang="en-US" sz="1400" b="0" dirty="0"/>
              <a:t> </a:t>
            </a:r>
            <a:r>
              <a:rPr lang="en-US" sz="1400" b="0" dirty="0" err="1"/>
              <a:t>dan</a:t>
            </a:r>
            <a:r>
              <a:rPr lang="en-US" sz="1400" b="0" dirty="0"/>
              <a:t> </a:t>
            </a:r>
            <a:r>
              <a:rPr lang="en-US" sz="1400" b="0" dirty="0" err="1"/>
              <a:t>perlindungan</a:t>
            </a:r>
            <a:r>
              <a:rPr lang="en-US" sz="1400" b="0" dirty="0"/>
              <a:t> </a:t>
            </a:r>
            <a:r>
              <a:rPr lang="en-US" sz="1400" b="0" dirty="0" err="1"/>
              <a:t>anak</a:t>
            </a:r>
            <a:r>
              <a:rPr lang="en-US" sz="1400" b="0" dirty="0"/>
              <a:t>;</a:t>
            </a:r>
          </a:p>
          <a:p>
            <a:r>
              <a:rPr lang="en-US" sz="1400" b="0" dirty="0"/>
              <a:t>k. </a:t>
            </a:r>
            <a:r>
              <a:rPr lang="en-US" sz="1400" b="0" dirty="0" err="1"/>
              <a:t>adanya</a:t>
            </a:r>
            <a:r>
              <a:rPr lang="en-US" sz="1400" b="0" dirty="0"/>
              <a:t> </a:t>
            </a:r>
            <a:r>
              <a:rPr lang="en-US" sz="1400" b="0" dirty="0" err="1"/>
              <a:t>laporan</a:t>
            </a:r>
            <a:r>
              <a:rPr lang="en-US" sz="1400" b="0" dirty="0"/>
              <a:t> </a:t>
            </a:r>
            <a:r>
              <a:rPr lang="en-US" sz="1400" b="0" dirty="0" err="1"/>
              <a:t>sosial</a:t>
            </a:r>
            <a:r>
              <a:rPr lang="en-US" sz="1400" b="0" dirty="0"/>
              <a:t> </a:t>
            </a:r>
            <a:r>
              <a:rPr lang="en-US" sz="1400" b="0" dirty="0" err="1"/>
              <a:t>dari</a:t>
            </a:r>
            <a:r>
              <a:rPr lang="en-US" sz="1400" b="0" dirty="0"/>
              <a:t> </a:t>
            </a:r>
            <a:r>
              <a:rPr lang="en-US" sz="1400" b="0" dirty="0" err="1"/>
              <a:t>pekerja</a:t>
            </a:r>
            <a:r>
              <a:rPr lang="en-US" sz="1400" b="0" dirty="0"/>
              <a:t> </a:t>
            </a:r>
            <a:r>
              <a:rPr lang="en-US" sz="1400" b="0" dirty="0" err="1"/>
              <a:t>sosial</a:t>
            </a:r>
            <a:r>
              <a:rPr lang="en-US" sz="1400" b="0" dirty="0"/>
              <a:t> </a:t>
            </a:r>
            <a:r>
              <a:rPr lang="en-US" sz="1400" b="0" dirty="0" err="1"/>
              <a:t>setempat</a:t>
            </a:r>
            <a:r>
              <a:rPr lang="en-US" sz="1400" b="0" dirty="0"/>
              <a:t>;</a:t>
            </a:r>
          </a:p>
          <a:p>
            <a:r>
              <a:rPr lang="en-US" sz="1400" b="0" dirty="0"/>
              <a:t>l. </a:t>
            </a:r>
            <a:r>
              <a:rPr lang="en-US" sz="1400" b="0" dirty="0" err="1"/>
              <a:t>telah</a:t>
            </a:r>
            <a:r>
              <a:rPr lang="en-US" sz="1400" b="0" dirty="0"/>
              <a:t> </a:t>
            </a:r>
            <a:r>
              <a:rPr lang="en-US" sz="1400" b="0" dirty="0" err="1"/>
              <a:t>mengasuh</a:t>
            </a:r>
            <a:r>
              <a:rPr lang="en-US" sz="1400" b="0" dirty="0"/>
              <a:t> </a:t>
            </a:r>
            <a:r>
              <a:rPr lang="en-US" sz="1400" b="0" dirty="0" err="1"/>
              <a:t>calon</a:t>
            </a:r>
            <a:r>
              <a:rPr lang="en-US" sz="1400" b="0" dirty="0"/>
              <a:t> </a:t>
            </a:r>
            <a:r>
              <a:rPr lang="en-US" sz="1400" b="0" dirty="0" err="1"/>
              <a:t>anak</a:t>
            </a:r>
            <a:r>
              <a:rPr lang="en-US" sz="1400" b="0" dirty="0"/>
              <a:t> </a:t>
            </a:r>
            <a:r>
              <a:rPr lang="en-US" sz="1400" b="0" dirty="0" err="1"/>
              <a:t>angkat</a:t>
            </a:r>
            <a:r>
              <a:rPr lang="en-US" sz="1400" b="0" dirty="0"/>
              <a:t> paling </a:t>
            </a:r>
            <a:r>
              <a:rPr lang="en-US" sz="1400" b="0" dirty="0" err="1"/>
              <a:t>singkat</a:t>
            </a:r>
            <a:r>
              <a:rPr lang="en-US" sz="1400" b="0" dirty="0"/>
              <a:t> 6 (</a:t>
            </a:r>
            <a:r>
              <a:rPr lang="en-US" sz="1400" b="0" dirty="0" err="1"/>
              <a:t>enam</a:t>
            </a:r>
            <a:r>
              <a:rPr lang="en-US" sz="1400" b="0" dirty="0"/>
              <a:t>) </a:t>
            </a:r>
            <a:r>
              <a:rPr lang="en-US" sz="1400" b="0" dirty="0" err="1"/>
              <a:t>bulan</a:t>
            </a:r>
            <a:r>
              <a:rPr lang="en-US" sz="1400" b="0" dirty="0"/>
              <a:t>, </a:t>
            </a:r>
            <a:r>
              <a:rPr lang="en-US" sz="1400" b="0" dirty="0" err="1"/>
              <a:t>sejak</a:t>
            </a:r>
            <a:r>
              <a:rPr lang="en-US" sz="1400" b="0" dirty="0"/>
              <a:t> </a:t>
            </a:r>
            <a:r>
              <a:rPr lang="en-US" sz="1400" b="0" dirty="0" err="1"/>
              <a:t>izin</a:t>
            </a:r>
            <a:r>
              <a:rPr lang="en-US" sz="1400" b="0" dirty="0"/>
              <a:t> </a:t>
            </a:r>
            <a:r>
              <a:rPr lang="en-US" sz="1400" b="0" dirty="0" err="1"/>
              <a:t>pengasuhan</a:t>
            </a:r>
            <a:endParaRPr lang="en-US" sz="1400" b="0" dirty="0"/>
          </a:p>
          <a:p>
            <a:r>
              <a:rPr lang="en-US" sz="1400" b="0" dirty="0" err="1"/>
              <a:t>diberikan</a:t>
            </a:r>
            <a:r>
              <a:rPr lang="en-US" sz="1400" b="0" dirty="0"/>
              <a:t>; </a:t>
            </a:r>
            <a:r>
              <a:rPr lang="en-US" sz="1400" b="0" dirty="0" err="1"/>
              <a:t>dan</a:t>
            </a:r>
            <a:endParaRPr lang="en-US" sz="1400" b="0" dirty="0"/>
          </a:p>
          <a:p>
            <a:r>
              <a:rPr lang="en-US" sz="1400" b="0" dirty="0"/>
              <a:t>m. </a:t>
            </a:r>
            <a:r>
              <a:rPr lang="en-US" sz="1400" b="0" dirty="0" err="1"/>
              <a:t>memperoleh</a:t>
            </a:r>
            <a:r>
              <a:rPr lang="en-US" sz="1400" b="0" dirty="0"/>
              <a:t> </a:t>
            </a:r>
            <a:r>
              <a:rPr lang="en-US" sz="1400" b="0" dirty="0" err="1"/>
              <a:t>izin</a:t>
            </a:r>
            <a:r>
              <a:rPr lang="en-US" sz="1400" b="0" dirty="0"/>
              <a:t> </a:t>
            </a:r>
            <a:r>
              <a:rPr lang="en-US" sz="1400" b="0" dirty="0" err="1"/>
              <a:t>Menteri</a:t>
            </a:r>
            <a:r>
              <a:rPr lang="en-US" sz="1400" b="0" dirty="0"/>
              <a:t> </a:t>
            </a:r>
            <a:r>
              <a:rPr lang="en-US" sz="1400" b="0" dirty="0" err="1"/>
              <a:t>dan</a:t>
            </a:r>
            <a:r>
              <a:rPr lang="en-US" sz="1400" b="0" dirty="0"/>
              <a:t>/</a:t>
            </a:r>
            <a:r>
              <a:rPr lang="en-US" sz="1400" b="0" dirty="0" err="1"/>
              <a:t>atau</a:t>
            </a:r>
            <a:r>
              <a:rPr lang="en-US" sz="1400" b="0" dirty="0"/>
              <a:t> </a:t>
            </a:r>
            <a:r>
              <a:rPr lang="en-US" sz="1400" b="0" dirty="0" err="1"/>
              <a:t>kepala</a:t>
            </a:r>
            <a:r>
              <a:rPr lang="en-US" sz="1400" b="0" dirty="0"/>
              <a:t> </a:t>
            </a:r>
            <a:r>
              <a:rPr lang="en-US" sz="1400" b="0" dirty="0" err="1"/>
              <a:t>instansi</a:t>
            </a:r>
            <a:r>
              <a:rPr lang="en-US" sz="1400" b="0" dirty="0"/>
              <a:t> </a:t>
            </a:r>
            <a:r>
              <a:rPr lang="en-US" sz="1400" b="0" dirty="0" err="1"/>
              <a:t>sosial</a:t>
            </a:r>
            <a:r>
              <a:rPr lang="en-US" sz="1400" b="0" dirty="0"/>
              <a:t>.</a:t>
            </a:r>
          </a:p>
          <a:p>
            <a:endParaRPr lang="en-US" sz="1400" dirty="0"/>
          </a:p>
        </p:txBody>
      </p:sp>
    </p:spTree>
    <p:extLst>
      <p:ext uri="{BB962C8B-B14F-4D97-AF65-F5344CB8AC3E}">
        <p14:creationId xmlns:p14="http://schemas.microsoft.com/office/powerpoint/2010/main" val="32547904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Syarat-syarat</a:t>
            </a:r>
            <a:r>
              <a:rPr lang="en-US" dirty="0"/>
              <a:t> </a:t>
            </a:r>
            <a:r>
              <a:rPr lang="en-US" dirty="0" err="1"/>
              <a:t>pengangkatan</a:t>
            </a:r>
            <a:r>
              <a:rPr lang="en-US" dirty="0"/>
              <a:t> </a:t>
            </a:r>
            <a:r>
              <a:rPr lang="en-US" dirty="0" err="1"/>
              <a:t>anak</a:t>
            </a:r>
            <a:endParaRPr lang="en-US" dirty="0"/>
          </a:p>
        </p:txBody>
      </p:sp>
      <p:sp>
        <p:nvSpPr>
          <p:cNvPr id="3" name="Content Placeholder 2"/>
          <p:cNvSpPr>
            <a:spLocks noGrp="1"/>
          </p:cNvSpPr>
          <p:nvPr>
            <p:ph idx="1"/>
          </p:nvPr>
        </p:nvSpPr>
        <p:spPr/>
        <p:txBody>
          <a:bodyPr>
            <a:normAutofit fontScale="85000" lnSpcReduction="20000"/>
          </a:bodyPr>
          <a:lstStyle/>
          <a:p>
            <a:r>
              <a:rPr lang="en-US" dirty="0"/>
              <a:t>SYARAT-SYARAT PENGANGKATAN ANAK</a:t>
            </a:r>
          </a:p>
          <a:p>
            <a:r>
              <a:rPr lang="en-US" dirty="0" err="1"/>
              <a:t>Pasal</a:t>
            </a:r>
            <a:r>
              <a:rPr lang="en-US" dirty="0"/>
              <a:t> 12 PP. 54 </a:t>
            </a:r>
            <a:r>
              <a:rPr lang="en-US" dirty="0" err="1"/>
              <a:t>Tahuun</a:t>
            </a:r>
            <a:r>
              <a:rPr lang="en-US"/>
              <a:t> 2007</a:t>
            </a:r>
            <a:endParaRPr lang="en-US" dirty="0"/>
          </a:p>
          <a:p>
            <a:r>
              <a:rPr lang="en-US" b="0" dirty="0"/>
              <a:t>(1) </a:t>
            </a:r>
            <a:r>
              <a:rPr lang="en-US" b="0" dirty="0" err="1"/>
              <a:t>Syarat</a:t>
            </a:r>
            <a:r>
              <a:rPr lang="en-US" b="0" dirty="0"/>
              <a:t> </a:t>
            </a:r>
            <a:r>
              <a:rPr lang="en-US" b="0" dirty="0" err="1"/>
              <a:t>anak</a:t>
            </a:r>
            <a:r>
              <a:rPr lang="en-US" b="0" dirty="0"/>
              <a:t> yang </a:t>
            </a:r>
            <a:r>
              <a:rPr lang="en-US" b="0" dirty="0" err="1"/>
              <a:t>akan</a:t>
            </a:r>
            <a:r>
              <a:rPr lang="en-US" b="0" dirty="0"/>
              <a:t> </a:t>
            </a:r>
            <a:r>
              <a:rPr lang="en-US" b="0" dirty="0" err="1"/>
              <a:t>diangkat</a:t>
            </a:r>
            <a:r>
              <a:rPr lang="en-US" b="0" dirty="0"/>
              <a:t>, </a:t>
            </a:r>
            <a:r>
              <a:rPr lang="en-US" b="0" dirty="0" err="1"/>
              <a:t>meliputi</a:t>
            </a:r>
            <a:r>
              <a:rPr lang="en-US" b="0" dirty="0"/>
              <a:t>:</a:t>
            </a:r>
          </a:p>
          <a:p>
            <a:r>
              <a:rPr lang="en-US" b="0" dirty="0"/>
              <a:t>a. </a:t>
            </a:r>
            <a:r>
              <a:rPr lang="en-US" b="0" dirty="0" err="1"/>
              <a:t>belum</a:t>
            </a:r>
            <a:r>
              <a:rPr lang="en-US" b="0" dirty="0"/>
              <a:t> </a:t>
            </a:r>
            <a:r>
              <a:rPr lang="en-US" b="0" dirty="0" err="1"/>
              <a:t>berusia</a:t>
            </a:r>
            <a:r>
              <a:rPr lang="en-US" b="0" dirty="0"/>
              <a:t> 18 (</a:t>
            </a:r>
            <a:r>
              <a:rPr lang="en-US" b="0" dirty="0" err="1"/>
              <a:t>delapan</a:t>
            </a:r>
            <a:r>
              <a:rPr lang="en-US" b="0" dirty="0"/>
              <a:t> </a:t>
            </a:r>
            <a:r>
              <a:rPr lang="en-US" b="0" dirty="0" err="1"/>
              <a:t>belas</a:t>
            </a:r>
            <a:r>
              <a:rPr lang="en-US" b="0" dirty="0"/>
              <a:t>) </a:t>
            </a:r>
            <a:r>
              <a:rPr lang="en-US" b="0" dirty="0" err="1"/>
              <a:t>tahun</a:t>
            </a:r>
            <a:r>
              <a:rPr lang="en-US" b="0" dirty="0"/>
              <a:t>;</a:t>
            </a:r>
          </a:p>
          <a:p>
            <a:r>
              <a:rPr lang="sv-SE" b="0" dirty="0"/>
              <a:t>b. merupakan anak terlantar atau ditelantarkan;</a:t>
            </a:r>
          </a:p>
          <a:p>
            <a:r>
              <a:rPr lang="en-US" b="0" dirty="0"/>
              <a:t>c. </a:t>
            </a:r>
            <a:r>
              <a:rPr lang="en-US" b="0" dirty="0" err="1"/>
              <a:t>berada</a:t>
            </a:r>
            <a:r>
              <a:rPr lang="en-US" b="0" dirty="0"/>
              <a:t> </a:t>
            </a:r>
            <a:r>
              <a:rPr lang="en-US" b="0" dirty="0" err="1"/>
              <a:t>dalam</a:t>
            </a:r>
            <a:r>
              <a:rPr lang="en-US" b="0" dirty="0"/>
              <a:t> </a:t>
            </a:r>
            <a:r>
              <a:rPr lang="en-US" b="0" dirty="0" err="1"/>
              <a:t>asuhan</a:t>
            </a:r>
            <a:r>
              <a:rPr lang="en-US" b="0" dirty="0"/>
              <a:t> </a:t>
            </a:r>
            <a:r>
              <a:rPr lang="en-US" b="0" dirty="0" err="1"/>
              <a:t>keluarga</a:t>
            </a:r>
            <a:r>
              <a:rPr lang="en-US" b="0" dirty="0"/>
              <a:t> </a:t>
            </a:r>
            <a:r>
              <a:rPr lang="en-US" b="0" dirty="0" err="1"/>
              <a:t>atau</a:t>
            </a:r>
            <a:r>
              <a:rPr lang="en-US" b="0" dirty="0"/>
              <a:t> </a:t>
            </a:r>
            <a:r>
              <a:rPr lang="en-US" b="0" dirty="0" err="1"/>
              <a:t>dalam</a:t>
            </a:r>
            <a:r>
              <a:rPr lang="en-US" b="0" dirty="0"/>
              <a:t> </a:t>
            </a:r>
            <a:r>
              <a:rPr lang="en-US" b="0" dirty="0" err="1"/>
              <a:t>lembaga</a:t>
            </a:r>
            <a:r>
              <a:rPr lang="en-US" b="0" dirty="0"/>
              <a:t> </a:t>
            </a:r>
            <a:r>
              <a:rPr lang="en-US" b="0" dirty="0" err="1"/>
              <a:t>pengasuhan</a:t>
            </a:r>
            <a:r>
              <a:rPr lang="en-US" b="0" dirty="0"/>
              <a:t> </a:t>
            </a:r>
            <a:r>
              <a:rPr lang="en-US" b="0" dirty="0" err="1"/>
              <a:t>anak</a:t>
            </a:r>
            <a:r>
              <a:rPr lang="en-US" b="0" dirty="0"/>
              <a:t>; </a:t>
            </a:r>
            <a:r>
              <a:rPr lang="en-US" b="0" dirty="0" err="1"/>
              <a:t>dan</a:t>
            </a:r>
            <a:endParaRPr lang="en-US" b="0" dirty="0"/>
          </a:p>
          <a:p>
            <a:r>
              <a:rPr lang="en-US" b="0" dirty="0"/>
              <a:t>d. </a:t>
            </a:r>
            <a:r>
              <a:rPr lang="en-US" b="0" dirty="0" err="1"/>
              <a:t>memerlukan</a:t>
            </a:r>
            <a:r>
              <a:rPr lang="en-US" b="0" dirty="0"/>
              <a:t> </a:t>
            </a:r>
            <a:r>
              <a:rPr lang="en-US" b="0" dirty="0" err="1"/>
              <a:t>perlindungan</a:t>
            </a:r>
            <a:r>
              <a:rPr lang="en-US" b="0" dirty="0"/>
              <a:t> </a:t>
            </a:r>
            <a:r>
              <a:rPr lang="en-US" b="0" dirty="0" err="1"/>
              <a:t>khusus</a:t>
            </a:r>
            <a:r>
              <a:rPr lang="en-US" b="0" dirty="0"/>
              <a:t>.</a:t>
            </a:r>
          </a:p>
          <a:p>
            <a:r>
              <a:rPr lang="en-US" b="0" dirty="0"/>
              <a:t>(2) </a:t>
            </a:r>
            <a:r>
              <a:rPr lang="en-US" b="0" dirty="0" err="1"/>
              <a:t>Usia</a:t>
            </a:r>
            <a:r>
              <a:rPr lang="en-US" b="0" dirty="0"/>
              <a:t> </a:t>
            </a:r>
            <a:r>
              <a:rPr lang="en-US" b="0" dirty="0" err="1"/>
              <a:t>anak</a:t>
            </a:r>
            <a:r>
              <a:rPr lang="en-US" b="0" dirty="0"/>
              <a:t> </a:t>
            </a:r>
            <a:r>
              <a:rPr lang="en-US" b="0" dirty="0" err="1"/>
              <a:t>angkat</a:t>
            </a:r>
            <a:r>
              <a:rPr lang="en-US" b="0" dirty="0"/>
              <a:t> </a:t>
            </a:r>
            <a:r>
              <a:rPr lang="en-US" b="0" dirty="0" err="1"/>
              <a:t>sebagaimana</a:t>
            </a:r>
            <a:r>
              <a:rPr lang="en-US" b="0" dirty="0"/>
              <a:t> </a:t>
            </a:r>
            <a:r>
              <a:rPr lang="en-US" b="0" dirty="0" err="1"/>
              <a:t>dimaksud</a:t>
            </a:r>
            <a:r>
              <a:rPr lang="en-US" b="0" dirty="0"/>
              <a:t> </a:t>
            </a:r>
            <a:r>
              <a:rPr lang="en-US" b="0" dirty="0" err="1"/>
              <a:t>pada</a:t>
            </a:r>
            <a:r>
              <a:rPr lang="en-US" b="0" dirty="0"/>
              <a:t> </a:t>
            </a:r>
            <a:r>
              <a:rPr lang="en-US" b="0" dirty="0" err="1"/>
              <a:t>ayat</a:t>
            </a:r>
            <a:r>
              <a:rPr lang="en-US" b="0" dirty="0"/>
              <a:t> (1) </a:t>
            </a:r>
            <a:r>
              <a:rPr lang="en-US" b="0" dirty="0" err="1"/>
              <a:t>huruf</a:t>
            </a:r>
            <a:r>
              <a:rPr lang="en-US" b="0" dirty="0"/>
              <a:t> a </a:t>
            </a:r>
            <a:r>
              <a:rPr lang="en-US" b="0" dirty="0" err="1"/>
              <a:t>meliputi</a:t>
            </a:r>
            <a:r>
              <a:rPr lang="en-US" b="0" dirty="0"/>
              <a:t>:</a:t>
            </a:r>
          </a:p>
          <a:p>
            <a:r>
              <a:rPr lang="nb-NO" b="0" dirty="0"/>
              <a:t>a. anak belum berusia 6 (enam) tahun, merupakan prioritas utama;</a:t>
            </a:r>
          </a:p>
          <a:p>
            <a:r>
              <a:rPr lang="en-US" b="0" dirty="0"/>
              <a:t>b. </a:t>
            </a:r>
            <a:r>
              <a:rPr lang="en-US" b="0" dirty="0" err="1"/>
              <a:t>anak</a:t>
            </a:r>
            <a:r>
              <a:rPr lang="en-US" b="0" dirty="0"/>
              <a:t> </a:t>
            </a:r>
            <a:r>
              <a:rPr lang="en-US" b="0" dirty="0" err="1"/>
              <a:t>berusia</a:t>
            </a:r>
            <a:r>
              <a:rPr lang="en-US" b="0" dirty="0"/>
              <a:t> 6 (</a:t>
            </a:r>
            <a:r>
              <a:rPr lang="en-US" b="0" dirty="0" err="1"/>
              <a:t>enam</a:t>
            </a:r>
            <a:r>
              <a:rPr lang="en-US" b="0" dirty="0"/>
              <a:t>) </a:t>
            </a:r>
            <a:r>
              <a:rPr lang="en-US" b="0" dirty="0" err="1"/>
              <a:t>tahun</a:t>
            </a:r>
            <a:r>
              <a:rPr lang="en-US" b="0" dirty="0"/>
              <a:t> </a:t>
            </a:r>
            <a:r>
              <a:rPr lang="en-US" b="0" dirty="0" err="1"/>
              <a:t>sampai</a:t>
            </a:r>
            <a:r>
              <a:rPr lang="en-US" b="0" dirty="0"/>
              <a:t> </a:t>
            </a:r>
            <a:r>
              <a:rPr lang="en-US" b="0" dirty="0" err="1"/>
              <a:t>dengan</a:t>
            </a:r>
            <a:r>
              <a:rPr lang="en-US" b="0" dirty="0"/>
              <a:t> </a:t>
            </a:r>
            <a:r>
              <a:rPr lang="en-US" b="0" dirty="0" err="1"/>
              <a:t>belum</a:t>
            </a:r>
            <a:r>
              <a:rPr lang="en-US" b="0" dirty="0"/>
              <a:t> </a:t>
            </a:r>
            <a:r>
              <a:rPr lang="en-US" b="0" dirty="0" err="1"/>
              <a:t>berusia</a:t>
            </a:r>
            <a:r>
              <a:rPr lang="en-US" b="0" dirty="0"/>
              <a:t> 12 (</a:t>
            </a:r>
            <a:r>
              <a:rPr lang="en-US" b="0" dirty="0" err="1"/>
              <a:t>dua</a:t>
            </a:r>
            <a:r>
              <a:rPr lang="en-US" b="0" dirty="0"/>
              <a:t> </a:t>
            </a:r>
            <a:r>
              <a:rPr lang="en-US" b="0" dirty="0" err="1"/>
              <a:t>belas</a:t>
            </a:r>
            <a:r>
              <a:rPr lang="en-US" b="0" dirty="0"/>
              <a:t>) </a:t>
            </a:r>
            <a:r>
              <a:rPr lang="en-US" b="0" dirty="0" err="1"/>
              <a:t>tahun</a:t>
            </a:r>
            <a:r>
              <a:rPr lang="en-US" b="0" dirty="0"/>
              <a:t>,</a:t>
            </a:r>
          </a:p>
          <a:p>
            <a:r>
              <a:rPr lang="en-US" b="0" dirty="0" err="1"/>
              <a:t>sepanjang</a:t>
            </a:r>
            <a:r>
              <a:rPr lang="en-US" b="0" dirty="0"/>
              <a:t> </a:t>
            </a:r>
            <a:r>
              <a:rPr lang="en-US" b="0" dirty="0" err="1"/>
              <a:t>ada</a:t>
            </a:r>
            <a:r>
              <a:rPr lang="en-US" b="0" dirty="0"/>
              <a:t> </a:t>
            </a:r>
            <a:r>
              <a:rPr lang="en-US" b="0" dirty="0" err="1"/>
              <a:t>alasan</a:t>
            </a:r>
            <a:r>
              <a:rPr lang="en-US" b="0" dirty="0"/>
              <a:t> </a:t>
            </a:r>
            <a:r>
              <a:rPr lang="en-US" b="0" dirty="0" err="1"/>
              <a:t>mendesak</a:t>
            </a:r>
            <a:r>
              <a:rPr lang="en-US" b="0" dirty="0"/>
              <a:t>; </a:t>
            </a:r>
            <a:r>
              <a:rPr lang="en-US" b="0" dirty="0" err="1"/>
              <a:t>dan</a:t>
            </a:r>
            <a:endParaRPr lang="en-US" b="0" dirty="0"/>
          </a:p>
          <a:p>
            <a:r>
              <a:rPr lang="en-US" b="0" dirty="0"/>
              <a:t>c. </a:t>
            </a:r>
            <a:r>
              <a:rPr lang="en-US" b="0" dirty="0" err="1"/>
              <a:t>anak</a:t>
            </a:r>
            <a:r>
              <a:rPr lang="en-US" b="0" dirty="0"/>
              <a:t> </a:t>
            </a:r>
            <a:r>
              <a:rPr lang="en-US" b="0" dirty="0" err="1"/>
              <a:t>berusia</a:t>
            </a:r>
            <a:r>
              <a:rPr lang="en-US" b="0" dirty="0"/>
              <a:t> 12 (</a:t>
            </a:r>
            <a:r>
              <a:rPr lang="en-US" b="0" dirty="0" err="1"/>
              <a:t>dua</a:t>
            </a:r>
            <a:r>
              <a:rPr lang="en-US" b="0" dirty="0"/>
              <a:t> </a:t>
            </a:r>
            <a:r>
              <a:rPr lang="en-US" b="0" dirty="0" err="1"/>
              <a:t>belas</a:t>
            </a:r>
            <a:r>
              <a:rPr lang="en-US" b="0" dirty="0"/>
              <a:t>) </a:t>
            </a:r>
            <a:r>
              <a:rPr lang="en-US" b="0" dirty="0" err="1"/>
              <a:t>tahun</a:t>
            </a:r>
            <a:r>
              <a:rPr lang="en-US" b="0" dirty="0"/>
              <a:t> </a:t>
            </a:r>
            <a:r>
              <a:rPr lang="en-US" b="0" dirty="0" err="1"/>
              <a:t>sampai</a:t>
            </a:r>
            <a:r>
              <a:rPr lang="en-US" b="0" dirty="0"/>
              <a:t> </a:t>
            </a:r>
            <a:r>
              <a:rPr lang="en-US" b="0" dirty="0" err="1"/>
              <a:t>dengan</a:t>
            </a:r>
            <a:r>
              <a:rPr lang="en-US" b="0" dirty="0"/>
              <a:t> </a:t>
            </a:r>
            <a:r>
              <a:rPr lang="en-US" b="0" dirty="0" err="1"/>
              <a:t>belum</a:t>
            </a:r>
            <a:r>
              <a:rPr lang="en-US" b="0" dirty="0"/>
              <a:t> </a:t>
            </a:r>
            <a:r>
              <a:rPr lang="en-US" b="0" dirty="0" err="1"/>
              <a:t>berusia</a:t>
            </a:r>
            <a:r>
              <a:rPr lang="en-US" b="0" dirty="0"/>
              <a:t> 18 (</a:t>
            </a:r>
            <a:r>
              <a:rPr lang="en-US" b="0" dirty="0" err="1"/>
              <a:t>delapan</a:t>
            </a:r>
            <a:r>
              <a:rPr lang="en-US" b="0" dirty="0"/>
              <a:t> </a:t>
            </a:r>
            <a:r>
              <a:rPr lang="en-US" b="0" dirty="0" err="1"/>
              <a:t>belas</a:t>
            </a:r>
            <a:r>
              <a:rPr lang="en-US" b="0" dirty="0"/>
              <a:t>)</a:t>
            </a:r>
          </a:p>
          <a:p>
            <a:r>
              <a:rPr lang="en-US" b="0" dirty="0" err="1"/>
              <a:t>tahun</a:t>
            </a:r>
            <a:r>
              <a:rPr lang="en-US" b="0" dirty="0"/>
              <a:t>, </a:t>
            </a:r>
            <a:r>
              <a:rPr lang="en-US" b="0" dirty="0" err="1"/>
              <a:t>sepanjang</a:t>
            </a:r>
            <a:r>
              <a:rPr lang="en-US" b="0" dirty="0"/>
              <a:t> </a:t>
            </a:r>
            <a:r>
              <a:rPr lang="en-US" b="0" dirty="0" err="1"/>
              <a:t>anak</a:t>
            </a:r>
            <a:r>
              <a:rPr lang="en-US" b="0" dirty="0"/>
              <a:t> </a:t>
            </a:r>
            <a:r>
              <a:rPr lang="en-US" b="0" dirty="0" err="1"/>
              <a:t>memerlukan</a:t>
            </a:r>
            <a:r>
              <a:rPr lang="en-US" b="0" dirty="0"/>
              <a:t> </a:t>
            </a:r>
            <a:r>
              <a:rPr lang="en-US" b="0" dirty="0" err="1"/>
              <a:t>perlindungan</a:t>
            </a:r>
            <a:r>
              <a:rPr lang="en-US" b="0" dirty="0"/>
              <a:t> </a:t>
            </a:r>
            <a:r>
              <a:rPr lang="en-US" b="0" dirty="0" err="1"/>
              <a:t>khusus</a:t>
            </a:r>
            <a:r>
              <a:rPr lang="en-US" b="0" dirty="0"/>
              <a:t>.</a:t>
            </a:r>
            <a:endParaRPr lang="en-US" dirty="0"/>
          </a:p>
        </p:txBody>
      </p:sp>
    </p:spTree>
    <p:extLst>
      <p:ext uri="{BB962C8B-B14F-4D97-AF65-F5344CB8AC3E}">
        <p14:creationId xmlns:p14="http://schemas.microsoft.com/office/powerpoint/2010/main" val="2622971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27660"/>
            <a:ext cx="7520940" cy="548640"/>
          </a:xfrm>
        </p:spPr>
        <p:txBody>
          <a:bodyPr/>
          <a:lstStyle/>
          <a:p>
            <a:r>
              <a:rPr lang="en-US" dirty="0" err="1"/>
              <a:t>Adopsi</a:t>
            </a:r>
            <a:r>
              <a:rPr lang="en-US" dirty="0"/>
              <a:t> </a:t>
            </a:r>
            <a:r>
              <a:rPr lang="en-US" dirty="0" err="1"/>
              <a:t>anak</a:t>
            </a:r>
            <a:endParaRPr lang="en-US" dirty="0"/>
          </a:p>
        </p:txBody>
      </p:sp>
      <p:sp>
        <p:nvSpPr>
          <p:cNvPr id="3" name="Content Placeholder 2"/>
          <p:cNvSpPr>
            <a:spLocks noGrp="1"/>
          </p:cNvSpPr>
          <p:nvPr>
            <p:ph idx="1"/>
          </p:nvPr>
        </p:nvSpPr>
        <p:spPr/>
        <p:txBody>
          <a:bodyPr>
            <a:normAutofit lnSpcReduction="10000"/>
          </a:bodyPr>
          <a:lstStyle/>
          <a:p>
            <a:pPr algn="just"/>
            <a:r>
              <a:rPr lang="en-US" dirty="0"/>
              <a:t>     </a:t>
            </a:r>
            <a:r>
              <a:rPr lang="en-US" sz="3600" dirty="0" err="1"/>
              <a:t>Syarat</a:t>
            </a:r>
            <a:r>
              <a:rPr lang="en-US" sz="3600" dirty="0"/>
              <a:t> </a:t>
            </a:r>
            <a:r>
              <a:rPr lang="en-US" sz="3600" dirty="0" err="1"/>
              <a:t>adopsi</a:t>
            </a:r>
            <a:r>
              <a:rPr lang="en-US" sz="3600" dirty="0"/>
              <a:t> </a:t>
            </a:r>
            <a:r>
              <a:rPr lang="en-US" sz="3600" dirty="0" err="1"/>
              <a:t>anak</a:t>
            </a:r>
            <a:r>
              <a:rPr lang="en-US" sz="3600" dirty="0"/>
              <a:t> </a:t>
            </a:r>
            <a:r>
              <a:rPr lang="en-US" sz="3600" dirty="0" err="1"/>
              <a:t>pasangan</a:t>
            </a:r>
            <a:r>
              <a:rPr lang="en-US" sz="3600" dirty="0"/>
              <a:t> </a:t>
            </a:r>
            <a:r>
              <a:rPr lang="en-US" sz="3600" dirty="0" err="1"/>
              <a:t>suami</a:t>
            </a:r>
            <a:r>
              <a:rPr lang="en-US" sz="3600" dirty="0"/>
              <a:t> </a:t>
            </a:r>
            <a:r>
              <a:rPr lang="en-US" sz="3600" dirty="0" err="1"/>
              <a:t>istri</a:t>
            </a:r>
            <a:r>
              <a:rPr lang="en-US" sz="3600" dirty="0"/>
              <a:t> yang </a:t>
            </a:r>
            <a:r>
              <a:rPr lang="en-US" sz="3600" dirty="0" err="1"/>
              <a:t>berumah</a:t>
            </a:r>
            <a:r>
              <a:rPr lang="en-US" sz="3600" dirty="0"/>
              <a:t> </a:t>
            </a:r>
            <a:r>
              <a:rPr lang="en-US" sz="3600" dirty="0" err="1"/>
              <a:t>tangga</a:t>
            </a:r>
            <a:r>
              <a:rPr lang="en-US" sz="3600" dirty="0"/>
              <a:t> </a:t>
            </a:r>
            <a:r>
              <a:rPr lang="en-US" sz="3600" dirty="0" err="1"/>
              <a:t>selama</a:t>
            </a:r>
            <a:r>
              <a:rPr lang="en-US" sz="3600" dirty="0"/>
              <a:t> lima </a:t>
            </a:r>
            <a:r>
              <a:rPr lang="en-US" sz="3600" dirty="0" err="1"/>
              <a:t>tahun</a:t>
            </a:r>
            <a:r>
              <a:rPr lang="en-US" sz="3600" dirty="0"/>
              <a:t> </a:t>
            </a:r>
            <a:r>
              <a:rPr lang="en-US" sz="3600" dirty="0" err="1"/>
              <a:t>belum</a:t>
            </a:r>
            <a:r>
              <a:rPr lang="en-US" sz="3600" dirty="0"/>
              <a:t> </a:t>
            </a:r>
            <a:r>
              <a:rPr lang="en-US" sz="3600" dirty="0" err="1"/>
              <a:t>dikarunia</a:t>
            </a:r>
            <a:r>
              <a:rPr lang="en-US" sz="3600" dirty="0"/>
              <a:t> </a:t>
            </a:r>
            <a:r>
              <a:rPr lang="en-US" sz="3600" dirty="0" err="1"/>
              <a:t>anak</a:t>
            </a:r>
            <a:r>
              <a:rPr lang="en-US" sz="3600" dirty="0"/>
              <a:t>. </a:t>
            </a:r>
            <a:r>
              <a:rPr lang="en-US" sz="3600" dirty="0" err="1"/>
              <a:t>Tujuan</a:t>
            </a:r>
            <a:r>
              <a:rPr lang="en-US" sz="3600" dirty="0"/>
              <a:t> </a:t>
            </a:r>
            <a:r>
              <a:rPr lang="en-US" sz="3600" dirty="0" err="1"/>
              <a:t>adopsi</a:t>
            </a:r>
            <a:r>
              <a:rPr lang="en-US" sz="3600" dirty="0"/>
              <a:t> </a:t>
            </a:r>
            <a:r>
              <a:rPr lang="en-US" sz="3600" dirty="0" err="1"/>
              <a:t>untuk</a:t>
            </a:r>
            <a:r>
              <a:rPr lang="en-US" sz="3600" dirty="0"/>
              <a:t> </a:t>
            </a:r>
            <a:r>
              <a:rPr lang="en-US" sz="3600" dirty="0" err="1"/>
              <a:t>memberikan</a:t>
            </a:r>
            <a:r>
              <a:rPr lang="en-US" sz="3600" dirty="0"/>
              <a:t> </a:t>
            </a:r>
            <a:r>
              <a:rPr lang="en-US" sz="3600" dirty="0" err="1"/>
              <a:t>pemeliharaan</a:t>
            </a:r>
            <a:r>
              <a:rPr lang="en-US" sz="3600" dirty="0"/>
              <a:t> </a:t>
            </a:r>
            <a:r>
              <a:rPr lang="en-US" sz="3600" dirty="0" err="1"/>
              <a:t>kepada</a:t>
            </a:r>
            <a:r>
              <a:rPr lang="en-US" sz="3600" dirty="0"/>
              <a:t> </a:t>
            </a:r>
            <a:r>
              <a:rPr lang="en-US" sz="3600" dirty="0" err="1"/>
              <a:t>anak-anak</a:t>
            </a:r>
            <a:r>
              <a:rPr lang="en-US" sz="3600" dirty="0"/>
              <a:t> yang </a:t>
            </a:r>
            <a:r>
              <a:rPr lang="en-US" sz="3600" dirty="0" err="1"/>
              <a:t>tidak</a:t>
            </a:r>
            <a:r>
              <a:rPr lang="en-US" sz="3600" dirty="0"/>
              <a:t> </a:t>
            </a:r>
            <a:r>
              <a:rPr lang="en-US" sz="3600" dirty="0" err="1"/>
              <a:t>mempunyai</a:t>
            </a:r>
            <a:r>
              <a:rPr lang="en-US" sz="3600" dirty="0"/>
              <a:t> orang </a:t>
            </a:r>
            <a:r>
              <a:rPr lang="en-US" sz="3600" dirty="0" err="1"/>
              <a:t>tua</a:t>
            </a:r>
            <a:r>
              <a:rPr lang="en-US" sz="3600" dirty="0"/>
              <a:t> </a:t>
            </a:r>
            <a:r>
              <a:rPr lang="en-US" sz="3600" dirty="0" err="1"/>
              <a:t>atau</a:t>
            </a:r>
            <a:r>
              <a:rPr lang="en-US" sz="3600" dirty="0"/>
              <a:t> orang  </a:t>
            </a:r>
            <a:r>
              <a:rPr lang="en-US" sz="3600" dirty="0" err="1"/>
              <a:t>tuanya</a:t>
            </a:r>
            <a:r>
              <a:rPr lang="en-US" sz="3600" dirty="0"/>
              <a:t> </a:t>
            </a:r>
            <a:r>
              <a:rPr lang="en-US" sz="3600" dirty="0" err="1"/>
              <a:t>kurang</a:t>
            </a:r>
            <a:r>
              <a:rPr lang="en-US" sz="3600" dirty="0"/>
              <a:t> </a:t>
            </a:r>
            <a:r>
              <a:rPr lang="en-US" sz="3600" dirty="0" err="1"/>
              <a:t>mampu</a:t>
            </a:r>
            <a:r>
              <a:rPr lang="en-US" sz="3600" dirty="0"/>
              <a:t>.</a:t>
            </a:r>
          </a:p>
          <a:p>
            <a:endParaRPr lang="en-US" dirty="0"/>
          </a:p>
        </p:txBody>
      </p:sp>
    </p:spTree>
    <p:extLst>
      <p:ext uri="{BB962C8B-B14F-4D97-AF65-F5344CB8AC3E}">
        <p14:creationId xmlns:p14="http://schemas.microsoft.com/office/powerpoint/2010/main" val="6870343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Larangan</a:t>
            </a:r>
            <a:r>
              <a:rPr lang="en-US" dirty="0"/>
              <a:t> </a:t>
            </a:r>
            <a:r>
              <a:rPr lang="en-US" dirty="0" err="1"/>
              <a:t>adopsi</a:t>
            </a:r>
            <a:endParaRPr lang="en-US" dirty="0"/>
          </a:p>
        </p:txBody>
      </p:sp>
      <p:sp>
        <p:nvSpPr>
          <p:cNvPr id="3" name="Content Placeholder 2"/>
          <p:cNvSpPr>
            <a:spLocks noGrp="1"/>
          </p:cNvSpPr>
          <p:nvPr>
            <p:ph idx="1"/>
          </p:nvPr>
        </p:nvSpPr>
        <p:spPr/>
        <p:txBody>
          <a:bodyPr/>
          <a:lstStyle/>
          <a:p>
            <a:endParaRPr lang="en-US" dirty="0"/>
          </a:p>
          <a:p>
            <a:pPr algn="just"/>
            <a:r>
              <a:rPr lang="en-US" sz="4400" dirty="0"/>
              <a:t>   </a:t>
            </a:r>
            <a:r>
              <a:rPr lang="en-US" sz="4400" dirty="0" err="1"/>
              <a:t>Dilarang</a:t>
            </a:r>
            <a:r>
              <a:rPr lang="en-US" sz="4400" dirty="0"/>
              <a:t> </a:t>
            </a:r>
            <a:r>
              <a:rPr lang="en-US" sz="4400" dirty="0" err="1"/>
              <a:t>mengadopsi</a:t>
            </a:r>
            <a:r>
              <a:rPr lang="en-US" sz="4400" dirty="0"/>
              <a:t> </a:t>
            </a:r>
            <a:r>
              <a:rPr lang="en-US" sz="4400" dirty="0" err="1"/>
              <a:t>anaknya</a:t>
            </a:r>
            <a:r>
              <a:rPr lang="en-US" sz="4400" dirty="0"/>
              <a:t> </a:t>
            </a:r>
            <a:r>
              <a:rPr lang="en-US" sz="4400" dirty="0" err="1"/>
              <a:t>sendiri</a:t>
            </a:r>
            <a:r>
              <a:rPr lang="en-US" sz="4400" dirty="0"/>
              <a:t> yang </a:t>
            </a:r>
            <a:r>
              <a:rPr lang="en-US" sz="4400" dirty="0" err="1"/>
              <a:t>lahir</a:t>
            </a:r>
            <a:r>
              <a:rPr lang="en-US" sz="4400" dirty="0"/>
              <a:t> </a:t>
            </a:r>
            <a:r>
              <a:rPr lang="en-US" sz="4400" dirty="0" err="1"/>
              <a:t>diluar</a:t>
            </a:r>
            <a:r>
              <a:rPr lang="en-US" sz="4400" dirty="0"/>
              <a:t> </a:t>
            </a:r>
            <a:r>
              <a:rPr lang="en-US" sz="4400" dirty="0" err="1"/>
              <a:t>perkawinan</a:t>
            </a:r>
            <a:r>
              <a:rPr lang="en-US" sz="4400" dirty="0"/>
              <a:t> (</a:t>
            </a:r>
            <a:r>
              <a:rPr lang="en-US" sz="4400" i="1" dirty="0" err="1"/>
              <a:t>natuurlijk</a:t>
            </a:r>
            <a:r>
              <a:rPr lang="en-US" sz="4400" i="1" dirty="0"/>
              <a:t> kind</a:t>
            </a:r>
            <a:r>
              <a:rPr lang="en-US" sz="4400" dirty="0"/>
              <a:t>).</a:t>
            </a:r>
          </a:p>
        </p:txBody>
      </p:sp>
    </p:spTree>
    <p:extLst>
      <p:ext uri="{BB962C8B-B14F-4D97-AF65-F5344CB8AC3E}">
        <p14:creationId xmlns:p14="http://schemas.microsoft.com/office/powerpoint/2010/main" val="10991855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Islam </a:t>
            </a:r>
            <a:r>
              <a:rPr lang="en-US" dirty="0" err="1"/>
              <a:t>tidak</a:t>
            </a:r>
            <a:r>
              <a:rPr lang="en-US" dirty="0"/>
              <a:t> </a:t>
            </a:r>
            <a:r>
              <a:rPr lang="en-US" dirty="0" err="1"/>
              <a:t>mengenal</a:t>
            </a:r>
            <a:r>
              <a:rPr lang="en-US" dirty="0"/>
              <a:t> </a:t>
            </a:r>
            <a:r>
              <a:rPr lang="en-US" dirty="0" err="1"/>
              <a:t>adopsi</a:t>
            </a:r>
            <a:endParaRPr lang="en-US" dirty="0"/>
          </a:p>
        </p:txBody>
      </p:sp>
      <p:sp>
        <p:nvSpPr>
          <p:cNvPr id="3" name="Content Placeholder 2"/>
          <p:cNvSpPr>
            <a:spLocks noGrp="1"/>
          </p:cNvSpPr>
          <p:nvPr>
            <p:ph idx="1"/>
          </p:nvPr>
        </p:nvSpPr>
        <p:spPr/>
        <p:txBody>
          <a:bodyPr/>
          <a:lstStyle/>
          <a:p>
            <a:endParaRPr lang="en-US" dirty="0"/>
          </a:p>
          <a:p>
            <a:r>
              <a:rPr lang="en-US" sz="4400" dirty="0"/>
              <a:t>  Islam </a:t>
            </a:r>
            <a:r>
              <a:rPr lang="en-US" sz="4400" dirty="0" err="1"/>
              <a:t>tidak</a:t>
            </a:r>
            <a:r>
              <a:rPr lang="en-US" sz="4400" dirty="0"/>
              <a:t> </a:t>
            </a:r>
            <a:r>
              <a:rPr lang="en-US" sz="4400" dirty="0" err="1"/>
              <a:t>mengenal</a:t>
            </a:r>
            <a:r>
              <a:rPr lang="en-US" sz="4400" dirty="0"/>
              <a:t> </a:t>
            </a:r>
            <a:r>
              <a:rPr lang="en-US" sz="4400" dirty="0" err="1"/>
              <a:t>istilah</a:t>
            </a:r>
            <a:r>
              <a:rPr lang="en-US" sz="4400" dirty="0"/>
              <a:t> </a:t>
            </a:r>
            <a:r>
              <a:rPr lang="en-US" sz="4400" dirty="0" err="1"/>
              <a:t>anak</a:t>
            </a:r>
            <a:r>
              <a:rPr lang="en-US" sz="4400" dirty="0"/>
              <a:t> </a:t>
            </a:r>
            <a:r>
              <a:rPr lang="en-US" sz="4400" dirty="0" err="1"/>
              <a:t>adopsi</a:t>
            </a:r>
            <a:r>
              <a:rPr lang="en-US" sz="4400" dirty="0"/>
              <a:t>.</a:t>
            </a:r>
          </a:p>
        </p:txBody>
      </p:sp>
    </p:spTree>
    <p:extLst>
      <p:ext uri="{BB962C8B-B14F-4D97-AF65-F5344CB8AC3E}">
        <p14:creationId xmlns:p14="http://schemas.microsoft.com/office/powerpoint/2010/main" val="227792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763000" cy="7924800"/>
          </a:xfrm>
        </p:spPr>
        <p:txBody>
          <a:bodyPr>
            <a:normAutofit fontScale="90000"/>
          </a:bodyPr>
          <a:lstStyle/>
          <a:p>
            <a:pPr algn="just"/>
            <a:br>
              <a:rPr lang="en-US" dirty="0"/>
            </a:br>
            <a:br>
              <a:rPr lang="en-US" dirty="0"/>
            </a:br>
            <a:br>
              <a:rPr lang="en-US" dirty="0"/>
            </a:br>
            <a:br>
              <a:rPr lang="en-US" dirty="0"/>
            </a:br>
            <a:r>
              <a:rPr lang="en-US" dirty="0"/>
              <a:t>	</a:t>
            </a: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br>
              <a:rPr lang="en-US" sz="2700" dirty="0">
                <a:latin typeface="Arial" pitchFamily="34" charset="0"/>
                <a:cs typeface="Arial" pitchFamily="34" charset="0"/>
              </a:rPr>
            </a:br>
            <a:endParaRPr lang="en-US" sz="2700" dirty="0">
              <a:latin typeface="Arial" pitchFamily="34" charset="0"/>
              <a:cs typeface="Arial" pitchFamily="34" charset="0"/>
            </a:endParaRPr>
          </a:p>
        </p:txBody>
      </p:sp>
      <p:sp>
        <p:nvSpPr>
          <p:cNvPr id="3" name="Subtitle 2"/>
          <p:cNvSpPr>
            <a:spLocks noGrp="1"/>
          </p:cNvSpPr>
          <p:nvPr>
            <p:ph type="subTitle" idx="1"/>
          </p:nvPr>
        </p:nvSpPr>
        <p:spPr>
          <a:xfrm>
            <a:off x="1371600" y="7696200"/>
            <a:ext cx="6400800" cy="4343400"/>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1027" name="Rectangle 3"/>
          <p:cNvSpPr>
            <a:spLocks noChangeArrowheads="1"/>
          </p:cNvSpPr>
          <p:nvPr/>
        </p:nvSpPr>
        <p:spPr bwMode="auto">
          <a:xfrm>
            <a:off x="152400" y="-632639"/>
            <a:ext cx="9144000" cy="7109639"/>
          </a:xfrm>
          <a:prstGeom prst="rect">
            <a:avLst/>
          </a:prstGeom>
          <a:noFill/>
          <a:ln w="38100">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US" sz="3200"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3200"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3200"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HUKUM KEWARISAN ISLAM</a:t>
            </a:r>
            <a:endParaRPr lang="en-US" sz="3200" u="sng" dirty="0">
              <a:latin typeface="Arial" pitchFamily="34" charset="0"/>
              <a:ea typeface="Times New Roman" pitchFamily="18" charset="0"/>
              <a:cs typeface="Arial" pitchFamily="34" charset="0"/>
            </a:endParaRPr>
          </a:p>
          <a:p>
            <a:pPr algn="just"/>
            <a:endParaRPr lang="en-US" sz="3200" dirty="0"/>
          </a:p>
          <a:p>
            <a:pPr algn="just"/>
            <a:r>
              <a:rPr lang="en-US" sz="3200" dirty="0" err="1"/>
              <a:t>Hukum</a:t>
            </a:r>
            <a:r>
              <a:rPr lang="en-US" sz="3200" dirty="0"/>
              <a:t> yang </a:t>
            </a:r>
            <a:r>
              <a:rPr lang="en-US" sz="3200" dirty="0" err="1"/>
              <a:t>mengatur</a:t>
            </a:r>
            <a:r>
              <a:rPr lang="en-US" sz="3200" dirty="0"/>
              <a:t> </a:t>
            </a:r>
            <a:r>
              <a:rPr lang="en-US" sz="3200" dirty="0" err="1"/>
              <a:t>tentang</a:t>
            </a:r>
            <a:r>
              <a:rPr lang="en-US" sz="3200" dirty="0"/>
              <a:t> </a:t>
            </a:r>
            <a:r>
              <a:rPr lang="en-US" sz="3200" dirty="0" err="1"/>
              <a:t>pemindahan</a:t>
            </a:r>
            <a:r>
              <a:rPr lang="en-US" sz="3200" dirty="0"/>
              <a:t> </a:t>
            </a:r>
            <a:r>
              <a:rPr lang="en-US" sz="3200" dirty="0" err="1"/>
              <a:t>hak</a:t>
            </a:r>
            <a:r>
              <a:rPr lang="en-US" sz="3200" dirty="0"/>
              <a:t> </a:t>
            </a:r>
            <a:r>
              <a:rPr lang="en-US" sz="3200" dirty="0" err="1"/>
              <a:t>pemilikan</a:t>
            </a:r>
            <a:r>
              <a:rPr lang="en-US" sz="3200" dirty="0"/>
              <a:t> </a:t>
            </a:r>
            <a:r>
              <a:rPr lang="en-US" sz="3200" dirty="0" err="1"/>
              <a:t>harta</a:t>
            </a:r>
            <a:r>
              <a:rPr lang="en-US" sz="3200" dirty="0"/>
              <a:t> </a:t>
            </a:r>
            <a:r>
              <a:rPr lang="en-US" sz="3200" dirty="0" err="1"/>
              <a:t>peninggalan</a:t>
            </a:r>
            <a:r>
              <a:rPr lang="en-US" sz="3200" dirty="0"/>
              <a:t> (</a:t>
            </a:r>
            <a:r>
              <a:rPr lang="en-US" sz="3200" dirty="0" err="1"/>
              <a:t>tirkah</a:t>
            </a:r>
            <a:r>
              <a:rPr lang="en-US" sz="3200" dirty="0"/>
              <a:t>) </a:t>
            </a:r>
            <a:r>
              <a:rPr lang="en-US" sz="3200" dirty="0" err="1"/>
              <a:t>pewaris</a:t>
            </a:r>
            <a:r>
              <a:rPr lang="en-US" sz="3200" dirty="0"/>
              <a:t>, </a:t>
            </a:r>
            <a:r>
              <a:rPr lang="en-US" sz="3200" dirty="0" err="1"/>
              <a:t>menentukan</a:t>
            </a:r>
            <a:r>
              <a:rPr lang="en-US" sz="3200" dirty="0"/>
              <a:t> </a:t>
            </a:r>
            <a:r>
              <a:rPr lang="en-US" sz="3200" dirty="0" err="1"/>
              <a:t>siapa-siapa</a:t>
            </a:r>
            <a:r>
              <a:rPr lang="en-US" sz="3200" dirty="0"/>
              <a:t> yang </a:t>
            </a:r>
            <a:r>
              <a:rPr lang="en-US" sz="3200" dirty="0" err="1"/>
              <a:t>berhak</a:t>
            </a:r>
            <a:r>
              <a:rPr lang="en-US" sz="3200" dirty="0"/>
              <a:t> </a:t>
            </a:r>
            <a:r>
              <a:rPr lang="en-US" sz="3200" dirty="0" err="1"/>
              <a:t>menjadi</a:t>
            </a:r>
            <a:r>
              <a:rPr lang="en-US" sz="3200" dirty="0"/>
              <a:t> </a:t>
            </a:r>
            <a:r>
              <a:rPr lang="en-US" sz="3200" dirty="0" err="1"/>
              <a:t>ahli</a:t>
            </a:r>
            <a:r>
              <a:rPr lang="en-US" sz="3200" dirty="0"/>
              <a:t> </a:t>
            </a:r>
            <a:r>
              <a:rPr lang="en-US" sz="3200" dirty="0" err="1"/>
              <a:t>waris</a:t>
            </a:r>
            <a:r>
              <a:rPr lang="en-US" sz="3200" dirty="0"/>
              <a:t> </a:t>
            </a:r>
            <a:r>
              <a:rPr lang="en-US" sz="3200" dirty="0" err="1"/>
              <a:t>dan</a:t>
            </a:r>
            <a:r>
              <a:rPr lang="en-US" sz="3200" dirty="0"/>
              <a:t> </a:t>
            </a:r>
            <a:r>
              <a:rPr lang="en-US" sz="3200" dirty="0" err="1"/>
              <a:t>berapa</a:t>
            </a:r>
            <a:r>
              <a:rPr lang="en-US" sz="3200" dirty="0"/>
              <a:t> </a:t>
            </a:r>
            <a:r>
              <a:rPr lang="en-US" sz="3200" dirty="0" err="1"/>
              <a:t>bagiannya</a:t>
            </a:r>
            <a:r>
              <a:rPr lang="en-US" sz="3200" dirty="0"/>
              <a:t> </a:t>
            </a:r>
            <a:r>
              <a:rPr lang="en-US" sz="3200" dirty="0" err="1"/>
              <a:t>masing-masing</a:t>
            </a:r>
            <a:r>
              <a:rPr lang="en-US" sz="3200" dirty="0"/>
              <a:t>.</a:t>
            </a:r>
          </a:p>
          <a:p>
            <a:pPr algn="just"/>
            <a:r>
              <a:rPr lang="en-US" sz="3200" dirty="0"/>
              <a:t>                     (</a:t>
            </a:r>
            <a:r>
              <a:rPr lang="en-US" sz="3200" dirty="0" err="1"/>
              <a:t>Pasal</a:t>
            </a:r>
            <a:r>
              <a:rPr lang="en-US" sz="3200" dirty="0"/>
              <a:t> 171 KHI).</a:t>
            </a:r>
          </a:p>
          <a:p>
            <a:pPr marL="233363" marR="0" lvl="0" indent="-233363" defTabSz="914400" rtl="0" eaLnBrk="1" fontAlgn="base" latinLnBrk="0" hangingPunct="1">
              <a:lnSpc>
                <a:spcPct val="100000"/>
              </a:lnSpc>
              <a:spcBef>
                <a:spcPct val="0"/>
              </a:spcBef>
              <a:spcAft>
                <a:spcPct val="0"/>
              </a:spcAft>
              <a:buClrTx/>
              <a:buSzTx/>
              <a:tabLst/>
            </a:pPr>
            <a:endParaRPr lang="en-US" sz="2000" dirty="0">
              <a:latin typeface="Arial" pitchFamily="34" charset="0"/>
              <a:ea typeface="Times New Roman" pitchFamily="18" charset="0"/>
              <a:cs typeface="Arial" pitchFamily="34" charset="0"/>
            </a:endParaRPr>
          </a:p>
          <a:p>
            <a:pPr marL="233363" marR="0" lvl="0" indent="-233363" defTabSz="914400" rtl="0" eaLnBrk="1" fontAlgn="base" latinLnBrk="0" hangingPunct="1">
              <a:lnSpc>
                <a:spcPct val="100000"/>
              </a:lnSpc>
              <a:spcBef>
                <a:spcPct val="0"/>
              </a:spcBef>
              <a:spcAft>
                <a:spcPct val="0"/>
              </a:spcAft>
              <a:buClrTx/>
              <a:buSzTx/>
              <a:tabLst/>
            </a:pPr>
            <a:endParaRPr lang="en-US" sz="2000" dirty="0">
              <a:solidFill>
                <a:srgbClr val="7030A0"/>
              </a:solidFill>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7030A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3600"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HARTA PENINGGALAN</a:t>
            </a:r>
          </a:p>
        </p:txBody>
      </p:sp>
      <p:sp>
        <p:nvSpPr>
          <p:cNvPr id="3" name="Content Placeholder 2"/>
          <p:cNvSpPr>
            <a:spLocks noGrp="1"/>
          </p:cNvSpPr>
          <p:nvPr>
            <p:ph idx="1"/>
          </p:nvPr>
        </p:nvSpPr>
        <p:spPr/>
        <p:txBody>
          <a:bodyPr>
            <a:normAutofit/>
          </a:bodyPr>
          <a:lstStyle/>
          <a:p>
            <a:pPr marL="0" indent="0"/>
            <a:endParaRPr lang="en-US" sz="4400" dirty="0"/>
          </a:p>
          <a:p>
            <a:pPr marL="0" indent="0" algn="just"/>
            <a:r>
              <a:rPr lang="en-US" sz="4400" dirty="0" err="1"/>
              <a:t>Harta</a:t>
            </a:r>
            <a:r>
              <a:rPr lang="en-US" sz="4400" dirty="0"/>
              <a:t> yang </a:t>
            </a:r>
            <a:r>
              <a:rPr lang="en-US" sz="4400" dirty="0" err="1"/>
              <a:t>ditinggalkan</a:t>
            </a:r>
            <a:r>
              <a:rPr lang="en-US" sz="4400" dirty="0"/>
              <a:t> </a:t>
            </a:r>
            <a:r>
              <a:rPr lang="en-US" sz="4400" dirty="0" err="1"/>
              <a:t>oleh</a:t>
            </a:r>
            <a:r>
              <a:rPr lang="en-US" sz="4400" dirty="0"/>
              <a:t> </a:t>
            </a:r>
            <a:r>
              <a:rPr lang="en-US" sz="4400" dirty="0" err="1"/>
              <a:t>pewaris</a:t>
            </a:r>
            <a:r>
              <a:rPr lang="en-US" sz="4400" dirty="0"/>
              <a:t> </a:t>
            </a:r>
            <a:r>
              <a:rPr lang="en-US" sz="4400" dirty="0" err="1"/>
              <a:t>baik</a:t>
            </a:r>
            <a:r>
              <a:rPr lang="en-US" sz="4400" dirty="0"/>
              <a:t> yang </a:t>
            </a:r>
            <a:r>
              <a:rPr lang="en-US" sz="4400" dirty="0" err="1"/>
              <a:t>berupa</a:t>
            </a:r>
            <a:r>
              <a:rPr lang="en-US" sz="4400" dirty="0"/>
              <a:t> </a:t>
            </a:r>
            <a:r>
              <a:rPr lang="en-US" sz="4400" dirty="0" err="1"/>
              <a:t>harta</a:t>
            </a:r>
            <a:r>
              <a:rPr lang="en-US" sz="4400" dirty="0"/>
              <a:t> </a:t>
            </a:r>
            <a:r>
              <a:rPr lang="en-US" sz="4400" dirty="0" err="1"/>
              <a:t>benda</a:t>
            </a:r>
            <a:r>
              <a:rPr lang="en-US" sz="4400" dirty="0"/>
              <a:t> yang </a:t>
            </a:r>
            <a:r>
              <a:rPr lang="en-US" sz="4400" dirty="0" err="1"/>
              <a:t>menjadi</a:t>
            </a:r>
            <a:r>
              <a:rPr lang="en-US" sz="4400" dirty="0"/>
              <a:t> </a:t>
            </a:r>
            <a:r>
              <a:rPr lang="en-US" sz="4400" dirty="0" err="1"/>
              <a:t>miliknya</a:t>
            </a:r>
            <a:r>
              <a:rPr lang="en-US" sz="4400" dirty="0"/>
              <a:t> </a:t>
            </a:r>
            <a:r>
              <a:rPr lang="en-US" sz="4400" dirty="0" err="1"/>
              <a:t>maupun</a:t>
            </a:r>
            <a:r>
              <a:rPr lang="en-US" sz="4400" dirty="0"/>
              <a:t> </a:t>
            </a:r>
            <a:r>
              <a:rPr lang="en-US" sz="4400" dirty="0" err="1"/>
              <a:t>hak-haknya</a:t>
            </a:r>
            <a:r>
              <a:rPr lang="en-US" sz="4400" dirty="0"/>
              <a:t>.</a:t>
            </a:r>
          </a:p>
        </p:txBody>
      </p:sp>
    </p:spTree>
    <p:extLst>
      <p:ext uri="{BB962C8B-B14F-4D97-AF65-F5344CB8AC3E}">
        <p14:creationId xmlns:p14="http://schemas.microsoft.com/office/powerpoint/2010/main" val="18699001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HARTA WARISAN</a:t>
            </a:r>
          </a:p>
        </p:txBody>
      </p:sp>
      <p:sp>
        <p:nvSpPr>
          <p:cNvPr id="3" name="Content Placeholder 2"/>
          <p:cNvSpPr>
            <a:spLocks noGrp="1"/>
          </p:cNvSpPr>
          <p:nvPr>
            <p:ph idx="1"/>
          </p:nvPr>
        </p:nvSpPr>
        <p:spPr/>
        <p:txBody>
          <a:bodyPr>
            <a:normAutofit fontScale="70000" lnSpcReduction="20000"/>
          </a:bodyPr>
          <a:lstStyle/>
          <a:p>
            <a:pPr algn="just"/>
            <a:r>
              <a:rPr lang="en-US" sz="4800" dirty="0"/>
              <a:t>   </a:t>
            </a:r>
            <a:r>
              <a:rPr lang="en-US" sz="4800" dirty="0" err="1"/>
              <a:t>Harta</a:t>
            </a:r>
            <a:r>
              <a:rPr lang="en-US" sz="4800" dirty="0"/>
              <a:t> </a:t>
            </a:r>
            <a:r>
              <a:rPr lang="en-US" sz="4800" dirty="0" err="1"/>
              <a:t>bawaan</a:t>
            </a:r>
            <a:r>
              <a:rPr lang="en-US" sz="4800" dirty="0"/>
              <a:t> </a:t>
            </a:r>
            <a:r>
              <a:rPr lang="en-US" sz="4800" dirty="0" err="1"/>
              <a:t>ditambah</a:t>
            </a:r>
            <a:r>
              <a:rPr lang="en-US" sz="4800" dirty="0"/>
              <a:t> </a:t>
            </a:r>
            <a:r>
              <a:rPr lang="en-US" sz="4800" dirty="0" err="1"/>
              <a:t>bagian</a:t>
            </a:r>
            <a:r>
              <a:rPr lang="en-US" sz="4800" dirty="0"/>
              <a:t> </a:t>
            </a:r>
            <a:r>
              <a:rPr lang="en-US" sz="4800" dirty="0" err="1"/>
              <a:t>dari</a:t>
            </a:r>
            <a:r>
              <a:rPr lang="en-US" sz="4800" dirty="0"/>
              <a:t> </a:t>
            </a:r>
            <a:r>
              <a:rPr lang="en-US" sz="4800" dirty="0" err="1"/>
              <a:t>harta</a:t>
            </a:r>
            <a:r>
              <a:rPr lang="en-US" sz="4800" dirty="0"/>
              <a:t> </a:t>
            </a:r>
            <a:r>
              <a:rPr lang="en-US" sz="4800" dirty="0" err="1"/>
              <a:t>bersama</a:t>
            </a:r>
            <a:r>
              <a:rPr lang="en-US" sz="4800" dirty="0"/>
              <a:t> </a:t>
            </a:r>
            <a:r>
              <a:rPr lang="en-US" sz="4800" dirty="0" err="1"/>
              <a:t>setelah</a:t>
            </a:r>
            <a:r>
              <a:rPr lang="en-US" sz="4800" dirty="0"/>
              <a:t> </a:t>
            </a:r>
            <a:r>
              <a:rPr lang="en-US" sz="4800" dirty="0" err="1"/>
              <a:t>digunakan</a:t>
            </a:r>
            <a:r>
              <a:rPr lang="en-US" sz="4800" dirty="0"/>
              <a:t> </a:t>
            </a:r>
            <a:r>
              <a:rPr lang="en-US" sz="4800" dirty="0" err="1"/>
              <a:t>untuk</a:t>
            </a:r>
            <a:r>
              <a:rPr lang="en-US" sz="4800" dirty="0"/>
              <a:t> </a:t>
            </a:r>
            <a:r>
              <a:rPr lang="en-US" sz="4800" dirty="0" err="1"/>
              <a:t>keperluan</a:t>
            </a:r>
            <a:r>
              <a:rPr lang="en-US" sz="4800" dirty="0"/>
              <a:t> </a:t>
            </a:r>
            <a:r>
              <a:rPr lang="en-US" sz="4800" dirty="0" err="1"/>
              <a:t>pewaris</a:t>
            </a:r>
            <a:r>
              <a:rPr lang="en-US" sz="4800" dirty="0"/>
              <a:t> </a:t>
            </a:r>
            <a:r>
              <a:rPr lang="en-US" sz="4800" dirty="0" err="1"/>
              <a:t>selama</a:t>
            </a:r>
            <a:r>
              <a:rPr lang="en-US" sz="4800" dirty="0"/>
              <a:t> </a:t>
            </a:r>
            <a:r>
              <a:rPr lang="en-US" sz="4800" dirty="0" err="1"/>
              <a:t>sakit</a:t>
            </a:r>
            <a:r>
              <a:rPr lang="en-US" sz="4800" dirty="0"/>
              <a:t> </a:t>
            </a:r>
            <a:r>
              <a:rPr lang="en-US" sz="4800" dirty="0" err="1"/>
              <a:t>sampai</a:t>
            </a:r>
            <a:r>
              <a:rPr lang="en-US" sz="4800" dirty="0"/>
              <a:t> </a:t>
            </a:r>
            <a:r>
              <a:rPr lang="en-US" sz="4800" dirty="0" err="1"/>
              <a:t>meninggalnya</a:t>
            </a:r>
            <a:r>
              <a:rPr lang="en-US" sz="4800" dirty="0"/>
              <a:t>, </a:t>
            </a:r>
            <a:r>
              <a:rPr lang="en-US" sz="4800" dirty="0" err="1"/>
              <a:t>biaya</a:t>
            </a:r>
            <a:r>
              <a:rPr lang="en-US" sz="4800" dirty="0"/>
              <a:t> </a:t>
            </a:r>
            <a:r>
              <a:rPr lang="en-US" sz="4800" dirty="0" err="1"/>
              <a:t>pengurusan</a:t>
            </a:r>
            <a:r>
              <a:rPr lang="en-US" sz="4800" dirty="0"/>
              <a:t> </a:t>
            </a:r>
            <a:r>
              <a:rPr lang="en-US" sz="4800" dirty="0" err="1"/>
              <a:t>jenazah</a:t>
            </a:r>
            <a:r>
              <a:rPr lang="en-US" sz="4800" dirty="0"/>
              <a:t> (</a:t>
            </a:r>
            <a:r>
              <a:rPr lang="en-US" sz="4800" dirty="0" err="1"/>
              <a:t>Tajhiz</a:t>
            </a:r>
            <a:r>
              <a:rPr lang="en-US" sz="4800" dirty="0"/>
              <a:t>), </a:t>
            </a:r>
            <a:r>
              <a:rPr lang="en-US" sz="4800" dirty="0" err="1"/>
              <a:t>pembayaran</a:t>
            </a:r>
            <a:r>
              <a:rPr lang="en-US" sz="4800" dirty="0"/>
              <a:t> </a:t>
            </a:r>
            <a:r>
              <a:rPr lang="en-US" sz="4800" dirty="0" err="1"/>
              <a:t>hutang</a:t>
            </a:r>
            <a:r>
              <a:rPr lang="en-US" sz="4800" dirty="0"/>
              <a:t> </a:t>
            </a:r>
            <a:r>
              <a:rPr lang="en-US" sz="4800" dirty="0" err="1"/>
              <a:t>dan</a:t>
            </a:r>
            <a:r>
              <a:rPr lang="en-US" sz="4800" dirty="0"/>
              <a:t> </a:t>
            </a:r>
            <a:r>
              <a:rPr lang="en-US" sz="4800" dirty="0" err="1"/>
              <a:t>pemberian</a:t>
            </a:r>
            <a:r>
              <a:rPr lang="en-US" sz="4800" dirty="0"/>
              <a:t> </a:t>
            </a:r>
            <a:r>
              <a:rPr lang="en-US" sz="4800" dirty="0" err="1"/>
              <a:t>untuk</a:t>
            </a:r>
            <a:r>
              <a:rPr lang="en-US" sz="4800" dirty="0"/>
              <a:t> </a:t>
            </a:r>
            <a:r>
              <a:rPr lang="en-US" sz="4800" dirty="0" err="1"/>
              <a:t>kerabat</a:t>
            </a:r>
            <a:r>
              <a:rPr lang="en-US" sz="4800" dirty="0"/>
              <a:t>.</a:t>
            </a:r>
          </a:p>
        </p:txBody>
      </p:sp>
    </p:spTree>
    <p:extLst>
      <p:ext uri="{BB962C8B-B14F-4D97-AF65-F5344CB8AC3E}">
        <p14:creationId xmlns:p14="http://schemas.microsoft.com/office/powerpoint/2010/main" val="35420501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Putusan</a:t>
            </a:r>
            <a:r>
              <a:rPr lang="en-US" dirty="0"/>
              <a:t> </a:t>
            </a:r>
            <a:r>
              <a:rPr lang="en-US" dirty="0" err="1"/>
              <a:t>mahkamah</a:t>
            </a:r>
            <a:r>
              <a:rPr lang="en-US" dirty="0"/>
              <a:t> </a:t>
            </a:r>
            <a:r>
              <a:rPr lang="en-US" dirty="0" err="1"/>
              <a:t>konstitusi</a:t>
            </a:r>
            <a:endParaRPr lang="en-US" dirty="0"/>
          </a:p>
        </p:txBody>
      </p:sp>
      <p:sp>
        <p:nvSpPr>
          <p:cNvPr id="3" name="Content Placeholder 2"/>
          <p:cNvSpPr>
            <a:spLocks noGrp="1"/>
          </p:cNvSpPr>
          <p:nvPr>
            <p:ph idx="1"/>
          </p:nvPr>
        </p:nvSpPr>
        <p:spPr>
          <a:xfrm>
            <a:off x="822960" y="1100628"/>
            <a:ext cx="7520940" cy="4004772"/>
          </a:xfrm>
        </p:spPr>
        <p:txBody>
          <a:bodyPr>
            <a:normAutofit fontScale="92500" lnSpcReduction="10000"/>
          </a:bodyPr>
          <a:lstStyle/>
          <a:p>
            <a:endParaRPr lang="en-US" dirty="0"/>
          </a:p>
          <a:p>
            <a:r>
              <a:rPr lang="en-US" dirty="0" err="1"/>
              <a:t>Putusan</a:t>
            </a:r>
            <a:r>
              <a:rPr lang="en-US" dirty="0"/>
              <a:t> MK No. 46/PUU-VIII/2010</a:t>
            </a:r>
          </a:p>
          <a:p>
            <a:pPr algn="just"/>
            <a:r>
              <a:rPr lang="en-US" dirty="0"/>
              <a:t>       </a:t>
            </a:r>
            <a:r>
              <a:rPr lang="en-US" sz="2800" dirty="0" err="1"/>
              <a:t>Berdasarkan</a:t>
            </a:r>
            <a:r>
              <a:rPr lang="en-US" sz="2800" dirty="0"/>
              <a:t> </a:t>
            </a:r>
            <a:r>
              <a:rPr lang="en-US" sz="2800" dirty="0" err="1"/>
              <a:t>Putusan</a:t>
            </a:r>
            <a:r>
              <a:rPr lang="en-US" sz="2800" dirty="0"/>
              <a:t> MK </a:t>
            </a:r>
            <a:r>
              <a:rPr lang="en-US" sz="2800" dirty="0" err="1"/>
              <a:t>Pasal</a:t>
            </a:r>
            <a:r>
              <a:rPr lang="en-US" sz="2800" dirty="0"/>
              <a:t> 43 </a:t>
            </a:r>
            <a:r>
              <a:rPr lang="en-US" sz="2800" dirty="0" err="1"/>
              <a:t>ayat</a:t>
            </a:r>
            <a:r>
              <a:rPr lang="en-US" sz="2800" dirty="0"/>
              <a:t> 1 UU </a:t>
            </a:r>
            <a:r>
              <a:rPr lang="en-US" sz="2800" dirty="0" err="1"/>
              <a:t>Perkawinan</a:t>
            </a:r>
            <a:r>
              <a:rPr lang="en-US" sz="2800" dirty="0"/>
              <a:t> </a:t>
            </a:r>
            <a:r>
              <a:rPr lang="en-US" sz="2800" dirty="0" err="1"/>
              <a:t>harus</a:t>
            </a:r>
            <a:r>
              <a:rPr lang="en-US" sz="2800" dirty="0"/>
              <a:t> </a:t>
            </a:r>
            <a:r>
              <a:rPr lang="en-US" sz="2800" dirty="0" err="1"/>
              <a:t>dibaca</a:t>
            </a:r>
            <a:r>
              <a:rPr lang="en-US" sz="2800" dirty="0"/>
              <a:t>, “</a:t>
            </a:r>
            <a:r>
              <a:rPr lang="en-US" sz="2800" dirty="0" err="1"/>
              <a:t>Anak</a:t>
            </a:r>
            <a:r>
              <a:rPr lang="en-US" sz="2800" dirty="0"/>
              <a:t> yang </a:t>
            </a:r>
            <a:r>
              <a:rPr lang="en-US" sz="2800" dirty="0" err="1"/>
              <a:t>dilahirkan</a:t>
            </a:r>
            <a:r>
              <a:rPr lang="en-US" sz="2800" dirty="0"/>
              <a:t> di </a:t>
            </a:r>
            <a:r>
              <a:rPr lang="en-US" sz="2800" dirty="0" err="1"/>
              <a:t>luar</a:t>
            </a:r>
            <a:r>
              <a:rPr lang="en-US" sz="2800" dirty="0"/>
              <a:t> </a:t>
            </a:r>
            <a:r>
              <a:rPr lang="en-US" sz="2800" dirty="0" err="1"/>
              <a:t>perkawinan</a:t>
            </a:r>
            <a:r>
              <a:rPr lang="en-US" sz="2800" dirty="0"/>
              <a:t> </a:t>
            </a:r>
            <a:r>
              <a:rPr lang="en-US" sz="2800" dirty="0" err="1"/>
              <a:t>mempunyai</a:t>
            </a:r>
            <a:r>
              <a:rPr lang="en-US" sz="2800" dirty="0"/>
              <a:t> </a:t>
            </a:r>
            <a:r>
              <a:rPr lang="en-US" sz="2800" dirty="0" err="1"/>
              <a:t>hubungan</a:t>
            </a:r>
            <a:r>
              <a:rPr lang="en-US" sz="2800" dirty="0"/>
              <a:t> </a:t>
            </a:r>
            <a:r>
              <a:rPr lang="en-US" sz="2800" dirty="0" err="1"/>
              <a:t>perdata</a:t>
            </a:r>
            <a:r>
              <a:rPr lang="en-US" sz="2800" dirty="0"/>
              <a:t> </a:t>
            </a:r>
            <a:r>
              <a:rPr lang="en-US" sz="2800" dirty="0" err="1"/>
              <a:t>dengan</a:t>
            </a:r>
            <a:r>
              <a:rPr lang="en-US" sz="2800" dirty="0"/>
              <a:t> </a:t>
            </a:r>
            <a:r>
              <a:rPr lang="en-US" sz="2800" dirty="0" err="1"/>
              <a:t>ibunya</a:t>
            </a:r>
            <a:r>
              <a:rPr lang="en-US" sz="2800" dirty="0"/>
              <a:t> </a:t>
            </a:r>
            <a:r>
              <a:rPr lang="en-US" sz="2800" dirty="0" err="1"/>
              <a:t>dan</a:t>
            </a:r>
            <a:r>
              <a:rPr lang="en-US" sz="2800" dirty="0"/>
              <a:t> </a:t>
            </a:r>
            <a:r>
              <a:rPr lang="en-US" sz="2800" dirty="0" err="1"/>
              <a:t>keluarga</a:t>
            </a:r>
            <a:r>
              <a:rPr lang="en-US" sz="2800" dirty="0"/>
              <a:t> </a:t>
            </a:r>
            <a:r>
              <a:rPr lang="en-US" sz="2800" dirty="0" err="1"/>
              <a:t>ibunya</a:t>
            </a:r>
            <a:r>
              <a:rPr lang="en-US" sz="2800" dirty="0"/>
              <a:t> </a:t>
            </a:r>
            <a:r>
              <a:rPr lang="en-US" sz="2800" dirty="0" err="1"/>
              <a:t>serta</a:t>
            </a:r>
            <a:r>
              <a:rPr lang="en-US" sz="2800" dirty="0"/>
              <a:t> </a:t>
            </a:r>
            <a:r>
              <a:rPr lang="en-US" sz="2800" dirty="0" err="1"/>
              <a:t>dengan</a:t>
            </a:r>
            <a:r>
              <a:rPr lang="en-US" sz="2800" dirty="0"/>
              <a:t> </a:t>
            </a:r>
            <a:r>
              <a:rPr lang="en-US" sz="2800" dirty="0" err="1"/>
              <a:t>laki-laki</a:t>
            </a:r>
            <a:r>
              <a:rPr lang="en-US" sz="2800" dirty="0"/>
              <a:t> </a:t>
            </a:r>
            <a:r>
              <a:rPr lang="en-US" sz="2800" dirty="0" err="1"/>
              <a:t>sebagai</a:t>
            </a:r>
            <a:r>
              <a:rPr lang="en-US" sz="2800" dirty="0"/>
              <a:t> </a:t>
            </a:r>
            <a:r>
              <a:rPr lang="en-US" sz="2800" dirty="0" err="1"/>
              <a:t>ayahnya</a:t>
            </a:r>
            <a:r>
              <a:rPr lang="en-US" sz="2800" dirty="0"/>
              <a:t> yang </a:t>
            </a:r>
            <a:r>
              <a:rPr lang="en-US" sz="2800" dirty="0" err="1"/>
              <a:t>dapat</a:t>
            </a:r>
            <a:r>
              <a:rPr lang="en-US" sz="2800" dirty="0"/>
              <a:t> </a:t>
            </a:r>
            <a:r>
              <a:rPr lang="en-US" sz="2800" dirty="0" err="1"/>
              <a:t>dibuktikan</a:t>
            </a:r>
            <a:r>
              <a:rPr lang="en-US" sz="2800" dirty="0"/>
              <a:t> </a:t>
            </a:r>
            <a:r>
              <a:rPr lang="en-US" sz="2800" dirty="0" err="1"/>
              <a:t>berdasarkan</a:t>
            </a:r>
            <a:r>
              <a:rPr lang="en-US" sz="2800" dirty="0"/>
              <a:t> </a:t>
            </a:r>
            <a:r>
              <a:rPr lang="en-US" sz="2800" dirty="0" err="1"/>
              <a:t>ilmu</a:t>
            </a:r>
            <a:r>
              <a:rPr lang="en-US" sz="2800" dirty="0"/>
              <a:t> </a:t>
            </a:r>
            <a:r>
              <a:rPr lang="en-US" sz="2800" dirty="0" err="1"/>
              <a:t>pengetahuan</a:t>
            </a:r>
            <a:r>
              <a:rPr lang="en-US" sz="2800" dirty="0"/>
              <a:t> </a:t>
            </a:r>
            <a:r>
              <a:rPr lang="en-US" sz="2800" dirty="0" err="1"/>
              <a:t>dan</a:t>
            </a:r>
            <a:r>
              <a:rPr lang="en-US" sz="2800" dirty="0"/>
              <a:t> </a:t>
            </a:r>
            <a:r>
              <a:rPr lang="en-US" sz="2800" dirty="0" err="1"/>
              <a:t>teknologi</a:t>
            </a:r>
            <a:r>
              <a:rPr lang="en-US" sz="2800" dirty="0"/>
              <a:t> </a:t>
            </a:r>
            <a:r>
              <a:rPr lang="en-US" sz="2800" dirty="0" err="1"/>
              <a:t>dan</a:t>
            </a:r>
            <a:r>
              <a:rPr lang="en-US" sz="2800" dirty="0"/>
              <a:t>/</a:t>
            </a:r>
            <a:r>
              <a:rPr lang="en-US" sz="2800" dirty="0" err="1"/>
              <a:t>atau</a:t>
            </a:r>
            <a:r>
              <a:rPr lang="en-US" sz="2800" dirty="0"/>
              <a:t> </a:t>
            </a:r>
            <a:r>
              <a:rPr lang="en-US" sz="2800" dirty="0" err="1"/>
              <a:t>alat</a:t>
            </a:r>
            <a:r>
              <a:rPr lang="en-US" sz="2800" dirty="0"/>
              <a:t> </a:t>
            </a:r>
            <a:r>
              <a:rPr lang="en-US" sz="2800" dirty="0" err="1"/>
              <a:t>bukti</a:t>
            </a:r>
            <a:r>
              <a:rPr lang="en-US" sz="2800" dirty="0"/>
              <a:t> lain </a:t>
            </a:r>
            <a:r>
              <a:rPr lang="en-US" sz="2800" dirty="0" err="1"/>
              <a:t>menurut</a:t>
            </a:r>
            <a:r>
              <a:rPr lang="en-US" sz="2800" dirty="0"/>
              <a:t> </a:t>
            </a:r>
            <a:r>
              <a:rPr lang="en-US" sz="2800" dirty="0" err="1"/>
              <a:t>hukum</a:t>
            </a:r>
            <a:r>
              <a:rPr lang="en-US" sz="2800" dirty="0"/>
              <a:t> </a:t>
            </a:r>
            <a:r>
              <a:rPr lang="en-US" sz="2800" dirty="0" err="1"/>
              <a:t>mempunyai</a:t>
            </a:r>
            <a:r>
              <a:rPr lang="en-US" sz="2800" dirty="0"/>
              <a:t> </a:t>
            </a:r>
            <a:r>
              <a:rPr lang="en-US" sz="2800" dirty="0" err="1"/>
              <a:t>hubungan</a:t>
            </a:r>
            <a:r>
              <a:rPr lang="en-US" sz="2800" dirty="0"/>
              <a:t> </a:t>
            </a:r>
            <a:r>
              <a:rPr lang="en-US" sz="2800" dirty="0" err="1"/>
              <a:t>darah</a:t>
            </a:r>
            <a:r>
              <a:rPr lang="en-US" sz="2800" dirty="0"/>
              <a:t>, </a:t>
            </a:r>
            <a:r>
              <a:rPr lang="en-US" sz="2800" dirty="0" err="1"/>
              <a:t>termasuk</a:t>
            </a:r>
            <a:r>
              <a:rPr lang="en-US" sz="2800" dirty="0"/>
              <a:t> </a:t>
            </a:r>
            <a:r>
              <a:rPr lang="en-US" sz="2800" dirty="0" err="1"/>
              <a:t>hubungan</a:t>
            </a:r>
            <a:r>
              <a:rPr lang="en-US" sz="2800" dirty="0"/>
              <a:t> </a:t>
            </a:r>
            <a:r>
              <a:rPr lang="en-US" sz="2800" dirty="0" err="1"/>
              <a:t>perdata</a:t>
            </a:r>
            <a:r>
              <a:rPr lang="en-US" sz="2800" dirty="0"/>
              <a:t> </a:t>
            </a:r>
            <a:r>
              <a:rPr lang="en-US" sz="2800" dirty="0" err="1"/>
              <a:t>dengan</a:t>
            </a:r>
            <a:r>
              <a:rPr lang="en-US" sz="2800" dirty="0"/>
              <a:t> </a:t>
            </a:r>
            <a:r>
              <a:rPr lang="en-US" sz="2800" dirty="0" err="1"/>
              <a:t>keluarga</a:t>
            </a:r>
            <a:r>
              <a:rPr lang="en-US" sz="2800" dirty="0"/>
              <a:t> </a:t>
            </a:r>
            <a:r>
              <a:rPr lang="en-US" sz="2800" dirty="0" err="1"/>
              <a:t>ayahnya</a:t>
            </a:r>
            <a:r>
              <a:rPr lang="en-US" sz="2800" dirty="0"/>
              <a: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832954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WASIAT</a:t>
            </a:r>
          </a:p>
        </p:txBody>
      </p:sp>
      <p:sp>
        <p:nvSpPr>
          <p:cNvPr id="3" name="Content Placeholder 2"/>
          <p:cNvSpPr>
            <a:spLocks noGrp="1"/>
          </p:cNvSpPr>
          <p:nvPr>
            <p:ph idx="1"/>
          </p:nvPr>
        </p:nvSpPr>
        <p:spPr/>
        <p:txBody>
          <a:bodyPr/>
          <a:lstStyle/>
          <a:p>
            <a:endParaRPr lang="en-US" dirty="0"/>
          </a:p>
          <a:p>
            <a:pPr algn="just"/>
            <a:r>
              <a:rPr lang="en-US" dirty="0"/>
              <a:t>     </a:t>
            </a:r>
            <a:r>
              <a:rPr lang="en-US" sz="3200" dirty="0" err="1"/>
              <a:t>Pemberian</a:t>
            </a:r>
            <a:r>
              <a:rPr lang="en-US" sz="3200" dirty="0"/>
              <a:t> </a:t>
            </a:r>
            <a:r>
              <a:rPr lang="en-US" sz="3200" dirty="0" err="1"/>
              <a:t>suatu</a:t>
            </a:r>
            <a:r>
              <a:rPr lang="en-US" sz="3200" dirty="0"/>
              <a:t> </a:t>
            </a:r>
            <a:r>
              <a:rPr lang="en-US" sz="3200" dirty="0" err="1"/>
              <a:t>benda</a:t>
            </a:r>
            <a:r>
              <a:rPr lang="en-US" sz="3200" dirty="0"/>
              <a:t> </a:t>
            </a:r>
            <a:r>
              <a:rPr lang="en-US" sz="3200" dirty="0" err="1"/>
              <a:t>dari</a:t>
            </a:r>
            <a:r>
              <a:rPr lang="en-US" sz="3200" dirty="0"/>
              <a:t> </a:t>
            </a:r>
            <a:r>
              <a:rPr lang="en-US" sz="3200" dirty="0" err="1"/>
              <a:t>Pewaris</a:t>
            </a:r>
            <a:r>
              <a:rPr lang="en-US" sz="3200" dirty="0"/>
              <a:t> </a:t>
            </a:r>
            <a:r>
              <a:rPr lang="en-US" sz="3200" dirty="0" err="1"/>
              <a:t>kepada</a:t>
            </a:r>
            <a:r>
              <a:rPr lang="en-US" sz="3200" dirty="0"/>
              <a:t> orang lain </a:t>
            </a:r>
            <a:r>
              <a:rPr lang="en-US" sz="3200" dirty="0" err="1"/>
              <a:t>atau</a:t>
            </a:r>
            <a:r>
              <a:rPr lang="en-US" sz="3200" dirty="0"/>
              <a:t> </a:t>
            </a:r>
            <a:r>
              <a:rPr lang="en-US" sz="3200" dirty="0" err="1"/>
              <a:t>lembaga</a:t>
            </a:r>
            <a:r>
              <a:rPr lang="en-US" sz="3200" dirty="0"/>
              <a:t> yang </a:t>
            </a:r>
            <a:r>
              <a:rPr lang="en-US" sz="3200" dirty="0" err="1"/>
              <a:t>akan</a:t>
            </a:r>
            <a:r>
              <a:rPr lang="en-US" sz="3200" dirty="0"/>
              <a:t> </a:t>
            </a:r>
            <a:r>
              <a:rPr lang="en-US" sz="3200" dirty="0" err="1"/>
              <a:t>berlaku</a:t>
            </a:r>
            <a:r>
              <a:rPr lang="en-US" sz="3200" dirty="0"/>
              <a:t> </a:t>
            </a:r>
            <a:r>
              <a:rPr lang="en-US" sz="3200" dirty="0" err="1"/>
              <a:t>setelah</a:t>
            </a:r>
            <a:r>
              <a:rPr lang="en-US" sz="3200" dirty="0"/>
              <a:t> </a:t>
            </a:r>
            <a:r>
              <a:rPr lang="en-US" sz="3200" dirty="0" err="1"/>
              <a:t>pewaris</a:t>
            </a:r>
            <a:r>
              <a:rPr lang="en-US" sz="3200" dirty="0"/>
              <a:t> </a:t>
            </a:r>
            <a:r>
              <a:rPr lang="en-US" sz="3200" dirty="0" err="1"/>
              <a:t>meninggal</a:t>
            </a:r>
            <a:r>
              <a:rPr lang="en-US" sz="3200" dirty="0"/>
              <a:t> </a:t>
            </a:r>
            <a:r>
              <a:rPr lang="en-US" sz="3200" dirty="0" err="1"/>
              <a:t>dunia</a:t>
            </a:r>
            <a:r>
              <a:rPr lang="en-US" sz="3200" dirty="0"/>
              <a:t>.</a:t>
            </a:r>
          </a:p>
        </p:txBody>
      </p:sp>
    </p:spTree>
    <p:extLst>
      <p:ext uri="{BB962C8B-B14F-4D97-AF65-F5344CB8AC3E}">
        <p14:creationId xmlns:p14="http://schemas.microsoft.com/office/powerpoint/2010/main" val="20418135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HIBAH</a:t>
            </a:r>
          </a:p>
        </p:txBody>
      </p:sp>
      <p:sp>
        <p:nvSpPr>
          <p:cNvPr id="3" name="Content Placeholder 2"/>
          <p:cNvSpPr>
            <a:spLocks noGrp="1"/>
          </p:cNvSpPr>
          <p:nvPr>
            <p:ph idx="1"/>
          </p:nvPr>
        </p:nvSpPr>
        <p:spPr/>
        <p:txBody>
          <a:bodyPr>
            <a:normAutofit/>
          </a:bodyPr>
          <a:lstStyle/>
          <a:p>
            <a:r>
              <a:rPr lang="en-US" dirty="0"/>
              <a:t>       </a:t>
            </a:r>
          </a:p>
          <a:p>
            <a:pPr algn="just"/>
            <a:r>
              <a:rPr lang="en-US" dirty="0"/>
              <a:t>       </a:t>
            </a:r>
            <a:r>
              <a:rPr lang="en-US" sz="4000" dirty="0" err="1"/>
              <a:t>Pemberian</a:t>
            </a:r>
            <a:r>
              <a:rPr lang="en-US" sz="4000" dirty="0"/>
              <a:t> </a:t>
            </a:r>
            <a:r>
              <a:rPr lang="en-US" sz="4000" dirty="0" err="1"/>
              <a:t>suatu</a:t>
            </a:r>
            <a:r>
              <a:rPr lang="en-US" sz="4000" dirty="0"/>
              <a:t> Benda </a:t>
            </a:r>
            <a:r>
              <a:rPr lang="en-US" sz="4000" dirty="0" err="1"/>
              <a:t>secara</a:t>
            </a:r>
            <a:r>
              <a:rPr lang="en-US" sz="4000" dirty="0"/>
              <a:t> </a:t>
            </a:r>
            <a:r>
              <a:rPr lang="en-US" sz="4000" dirty="0" err="1"/>
              <a:t>suka</a:t>
            </a:r>
            <a:r>
              <a:rPr lang="en-US" sz="4000" dirty="0"/>
              <a:t> </a:t>
            </a:r>
            <a:r>
              <a:rPr lang="en-US" sz="4000" dirty="0" err="1"/>
              <a:t>rela</a:t>
            </a:r>
            <a:r>
              <a:rPr lang="en-US" sz="4000" dirty="0"/>
              <a:t> </a:t>
            </a:r>
            <a:r>
              <a:rPr lang="en-US" sz="4000" dirty="0" err="1"/>
              <a:t>dan</a:t>
            </a:r>
            <a:r>
              <a:rPr lang="en-US" sz="4000" dirty="0"/>
              <a:t> </a:t>
            </a:r>
            <a:r>
              <a:rPr lang="en-US" sz="4000" dirty="0" err="1"/>
              <a:t>tanpa</a:t>
            </a:r>
            <a:r>
              <a:rPr lang="en-US" sz="4000" dirty="0"/>
              <a:t> </a:t>
            </a:r>
            <a:r>
              <a:rPr lang="en-US" sz="4000" dirty="0" err="1"/>
              <a:t>imbalan</a:t>
            </a:r>
            <a:r>
              <a:rPr lang="en-US" sz="4000" dirty="0"/>
              <a:t> </a:t>
            </a:r>
            <a:r>
              <a:rPr lang="en-US" sz="4000" dirty="0" err="1"/>
              <a:t>dari</a:t>
            </a:r>
            <a:r>
              <a:rPr lang="en-US" sz="4000" dirty="0"/>
              <a:t> </a:t>
            </a:r>
            <a:r>
              <a:rPr lang="en-US" sz="4000" dirty="0" err="1"/>
              <a:t>seseorang</a:t>
            </a:r>
            <a:r>
              <a:rPr lang="en-US" sz="4000" dirty="0"/>
              <a:t> </a:t>
            </a:r>
            <a:r>
              <a:rPr lang="en-US" sz="4000" dirty="0" err="1"/>
              <a:t>kepada</a:t>
            </a:r>
            <a:r>
              <a:rPr lang="en-US" sz="4000" dirty="0"/>
              <a:t> orang lain yang </a:t>
            </a:r>
            <a:r>
              <a:rPr lang="en-US" sz="4000" dirty="0" err="1"/>
              <a:t>masih</a:t>
            </a:r>
            <a:r>
              <a:rPr lang="en-US" sz="4000" dirty="0"/>
              <a:t> </a:t>
            </a:r>
            <a:r>
              <a:rPr lang="en-US" sz="4000" dirty="0" err="1"/>
              <a:t>hidup</a:t>
            </a:r>
            <a:r>
              <a:rPr lang="en-US" sz="4000" dirty="0"/>
              <a:t> </a:t>
            </a:r>
            <a:r>
              <a:rPr lang="en-US" sz="4000" dirty="0" err="1"/>
              <a:t>untuk</a:t>
            </a:r>
            <a:r>
              <a:rPr lang="en-US" sz="4000" dirty="0"/>
              <a:t> </a:t>
            </a:r>
            <a:r>
              <a:rPr lang="en-US" sz="4000" dirty="0" err="1"/>
              <a:t>dimiliki</a:t>
            </a:r>
            <a:r>
              <a:rPr lang="en-US" sz="4000" dirty="0"/>
              <a:t>.</a:t>
            </a:r>
          </a:p>
        </p:txBody>
      </p:sp>
    </p:spTree>
    <p:extLst>
      <p:ext uri="{BB962C8B-B14F-4D97-AF65-F5344CB8AC3E}">
        <p14:creationId xmlns:p14="http://schemas.microsoft.com/office/powerpoint/2010/main" val="25779152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ANAK ANGKAT</a:t>
            </a:r>
          </a:p>
        </p:txBody>
      </p:sp>
      <p:sp>
        <p:nvSpPr>
          <p:cNvPr id="3" name="Content Placeholder 2"/>
          <p:cNvSpPr>
            <a:spLocks noGrp="1"/>
          </p:cNvSpPr>
          <p:nvPr>
            <p:ph idx="1"/>
          </p:nvPr>
        </p:nvSpPr>
        <p:spPr/>
        <p:txBody>
          <a:bodyPr>
            <a:normAutofit fontScale="92500"/>
          </a:bodyPr>
          <a:lstStyle/>
          <a:p>
            <a:pPr algn="just"/>
            <a:r>
              <a:rPr lang="en-US" sz="3800" i="1" dirty="0"/>
              <a:t>   </a:t>
            </a:r>
            <a:r>
              <a:rPr lang="en-US" sz="3800" dirty="0" err="1"/>
              <a:t>Anak</a:t>
            </a:r>
            <a:r>
              <a:rPr lang="en-US" sz="3800" dirty="0"/>
              <a:t>  yang </a:t>
            </a:r>
            <a:r>
              <a:rPr lang="en-US" sz="3800" dirty="0" err="1"/>
              <a:t>dalam</a:t>
            </a:r>
            <a:r>
              <a:rPr lang="en-US" sz="3800" dirty="0"/>
              <a:t> </a:t>
            </a:r>
            <a:r>
              <a:rPr lang="en-US" sz="3800" dirty="0" err="1"/>
              <a:t>hal</a:t>
            </a:r>
            <a:r>
              <a:rPr lang="en-US" sz="3800" dirty="0"/>
              <a:t> </a:t>
            </a:r>
            <a:r>
              <a:rPr lang="en-US" sz="3800" dirty="0" err="1"/>
              <a:t>pemeliharaan</a:t>
            </a:r>
            <a:r>
              <a:rPr lang="en-US" sz="3800" dirty="0"/>
              <a:t> </a:t>
            </a:r>
            <a:r>
              <a:rPr lang="en-US" sz="3800" dirty="0" err="1"/>
              <a:t>untuk</a:t>
            </a:r>
            <a:r>
              <a:rPr lang="en-US" sz="3800" dirty="0"/>
              <a:t> </a:t>
            </a:r>
            <a:r>
              <a:rPr lang="en-US" sz="3800" dirty="0" err="1"/>
              <a:t>hidupnya</a:t>
            </a:r>
            <a:r>
              <a:rPr lang="en-US" sz="3800" dirty="0"/>
              <a:t> </a:t>
            </a:r>
            <a:r>
              <a:rPr lang="en-US" sz="3800" dirty="0" err="1"/>
              <a:t>sehari-hari</a:t>
            </a:r>
            <a:r>
              <a:rPr lang="en-US" sz="3800" dirty="0"/>
              <a:t>, </a:t>
            </a:r>
            <a:r>
              <a:rPr lang="en-US" sz="3800" dirty="0" err="1"/>
              <a:t>biaya</a:t>
            </a:r>
            <a:r>
              <a:rPr lang="en-US" sz="3800" dirty="0"/>
              <a:t> </a:t>
            </a:r>
            <a:r>
              <a:rPr lang="en-US" sz="3800" dirty="0" err="1"/>
              <a:t>pendidikan</a:t>
            </a:r>
            <a:r>
              <a:rPr lang="en-US" sz="3800" dirty="0"/>
              <a:t> </a:t>
            </a:r>
            <a:r>
              <a:rPr lang="en-US" sz="3800" dirty="0" err="1"/>
              <a:t>dan</a:t>
            </a:r>
            <a:r>
              <a:rPr lang="en-US" sz="3800" dirty="0"/>
              <a:t> </a:t>
            </a:r>
            <a:r>
              <a:rPr lang="en-US" sz="3800" dirty="0" err="1"/>
              <a:t>sebagainya</a:t>
            </a:r>
            <a:r>
              <a:rPr lang="en-US" sz="3800" dirty="0"/>
              <a:t> </a:t>
            </a:r>
            <a:r>
              <a:rPr lang="en-US" sz="3800" dirty="0" err="1"/>
              <a:t>beralih</a:t>
            </a:r>
            <a:r>
              <a:rPr lang="en-US" sz="3800" dirty="0"/>
              <a:t> </a:t>
            </a:r>
            <a:r>
              <a:rPr lang="en-US" sz="3800" dirty="0" err="1"/>
              <a:t>tanggungjawabnya</a:t>
            </a:r>
            <a:r>
              <a:rPr lang="en-US" sz="3800" dirty="0"/>
              <a:t> </a:t>
            </a:r>
            <a:r>
              <a:rPr lang="en-US" sz="3800" dirty="0" err="1"/>
              <a:t>dari</a:t>
            </a:r>
            <a:r>
              <a:rPr lang="en-US" sz="3800" dirty="0"/>
              <a:t> orang </a:t>
            </a:r>
            <a:r>
              <a:rPr lang="en-US" sz="3800" dirty="0" err="1"/>
              <a:t>tua</a:t>
            </a:r>
            <a:r>
              <a:rPr lang="en-US" sz="3800" dirty="0"/>
              <a:t> </a:t>
            </a:r>
            <a:r>
              <a:rPr lang="en-US" sz="3800" dirty="0" err="1"/>
              <a:t>asal</a:t>
            </a:r>
            <a:r>
              <a:rPr lang="en-US" sz="3800" dirty="0"/>
              <a:t> </a:t>
            </a:r>
            <a:r>
              <a:rPr lang="en-US" sz="3800" dirty="0" err="1"/>
              <a:t>kepada</a:t>
            </a:r>
            <a:r>
              <a:rPr lang="en-US" sz="3800" dirty="0"/>
              <a:t> orang </a:t>
            </a:r>
            <a:r>
              <a:rPr lang="en-US" sz="3800" dirty="0" err="1"/>
              <a:t>tua</a:t>
            </a:r>
            <a:r>
              <a:rPr lang="en-US" sz="3800" dirty="0"/>
              <a:t> </a:t>
            </a:r>
            <a:r>
              <a:rPr lang="en-US" sz="3800" dirty="0" err="1"/>
              <a:t>angkatnya</a:t>
            </a:r>
            <a:r>
              <a:rPr lang="en-US" sz="3800" dirty="0"/>
              <a:t> </a:t>
            </a:r>
            <a:r>
              <a:rPr lang="en-US" sz="3800" dirty="0" err="1"/>
              <a:t>berdasarkan</a:t>
            </a:r>
            <a:r>
              <a:rPr lang="en-US" sz="3800" dirty="0"/>
              <a:t> </a:t>
            </a:r>
            <a:r>
              <a:rPr lang="en-US" sz="3800" dirty="0" err="1"/>
              <a:t>putusan</a:t>
            </a:r>
            <a:r>
              <a:rPr lang="en-US" sz="3800" dirty="0"/>
              <a:t> </a:t>
            </a:r>
            <a:r>
              <a:rPr lang="en-US" sz="3800" dirty="0" err="1"/>
              <a:t>pengadilan</a:t>
            </a:r>
            <a:r>
              <a:rPr lang="en-US" sz="3800" dirty="0"/>
              <a:t>.</a:t>
            </a:r>
            <a:endParaRPr lang="en-US" sz="4000" dirty="0"/>
          </a:p>
        </p:txBody>
      </p:sp>
    </p:spTree>
    <p:extLst>
      <p:ext uri="{BB962C8B-B14F-4D97-AF65-F5344CB8AC3E}">
        <p14:creationId xmlns:p14="http://schemas.microsoft.com/office/powerpoint/2010/main" val="27160927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a:t>AUL</a:t>
            </a:r>
          </a:p>
        </p:txBody>
      </p:sp>
      <p:sp>
        <p:nvSpPr>
          <p:cNvPr id="2" name="Content Placeholder 1"/>
          <p:cNvSpPr>
            <a:spLocks noGrp="1"/>
          </p:cNvSpPr>
          <p:nvPr>
            <p:ph idx="1"/>
          </p:nvPr>
        </p:nvSpPr>
        <p:spPr/>
        <p:txBody>
          <a:bodyPr>
            <a:normAutofit fontScale="77500" lnSpcReduction="20000"/>
          </a:bodyPr>
          <a:lstStyle/>
          <a:p>
            <a:pPr>
              <a:buNone/>
            </a:pPr>
            <a:r>
              <a:rPr lang="en-US" sz="2800" b="1" dirty="0">
                <a:solidFill>
                  <a:schemeClr val="accent1"/>
                </a:solidFill>
              </a:rPr>
              <a:t>  </a:t>
            </a:r>
          </a:p>
          <a:p>
            <a:pPr>
              <a:buNone/>
            </a:pPr>
            <a:endParaRPr lang="en-US" sz="2800" b="1" dirty="0">
              <a:solidFill>
                <a:schemeClr val="accent1"/>
              </a:solidFill>
            </a:endParaRPr>
          </a:p>
          <a:p>
            <a:pPr algn="just">
              <a:buNone/>
            </a:pPr>
            <a:r>
              <a:rPr lang="en-US" sz="2800" b="1" dirty="0">
                <a:solidFill>
                  <a:schemeClr val="accent1"/>
                </a:solidFill>
              </a:rPr>
              <a:t>     </a:t>
            </a:r>
            <a:r>
              <a:rPr lang="en-US" sz="3600" b="1" dirty="0" err="1"/>
              <a:t>Apabila</a:t>
            </a:r>
            <a:r>
              <a:rPr lang="en-US" sz="3600" b="1" dirty="0"/>
              <a:t> </a:t>
            </a:r>
            <a:r>
              <a:rPr lang="en-US" sz="3600" b="1" dirty="0" err="1"/>
              <a:t>dalam</a:t>
            </a:r>
            <a:r>
              <a:rPr lang="en-US" sz="3600" b="1" dirty="0"/>
              <a:t> </a:t>
            </a:r>
            <a:r>
              <a:rPr lang="en-US" sz="3600" b="1" dirty="0" err="1"/>
              <a:t>pembagian</a:t>
            </a:r>
            <a:r>
              <a:rPr lang="en-US" sz="3600" b="1" dirty="0"/>
              <a:t> </a:t>
            </a:r>
            <a:r>
              <a:rPr lang="en-US" sz="3600" b="1" dirty="0" err="1"/>
              <a:t>harta</a:t>
            </a:r>
            <a:r>
              <a:rPr lang="en-US" sz="3600" b="1" dirty="0"/>
              <a:t> </a:t>
            </a:r>
            <a:r>
              <a:rPr lang="en-US" sz="3600" b="1" dirty="0" err="1"/>
              <a:t>warisan</a:t>
            </a:r>
            <a:r>
              <a:rPr lang="en-US" sz="3600" b="1" dirty="0"/>
              <a:t> </a:t>
            </a:r>
            <a:r>
              <a:rPr lang="en-US" sz="3600" b="1" dirty="0" err="1"/>
              <a:t>diantara</a:t>
            </a:r>
            <a:r>
              <a:rPr lang="en-US" sz="3600" b="1" dirty="0"/>
              <a:t> </a:t>
            </a:r>
            <a:r>
              <a:rPr lang="en-US" sz="3600" b="1" dirty="0" err="1"/>
              <a:t>para</a:t>
            </a:r>
            <a:r>
              <a:rPr lang="en-US" sz="3600" b="1" dirty="0"/>
              <a:t> </a:t>
            </a:r>
            <a:r>
              <a:rPr lang="en-US" sz="3600" b="1" dirty="0" err="1"/>
              <a:t>ahli</a:t>
            </a:r>
            <a:r>
              <a:rPr lang="en-US" sz="3600" b="1" dirty="0"/>
              <a:t> </a:t>
            </a:r>
            <a:r>
              <a:rPr lang="en-US" sz="3600" b="1" dirty="0" err="1"/>
              <a:t>waris</a:t>
            </a:r>
            <a:r>
              <a:rPr lang="en-US" sz="3600" b="1" dirty="0"/>
              <a:t> </a:t>
            </a:r>
            <a:r>
              <a:rPr lang="en-US" sz="3600" b="1" dirty="0" err="1"/>
              <a:t>Dzawil</a:t>
            </a:r>
            <a:r>
              <a:rPr lang="en-US" sz="3600" b="1" dirty="0"/>
              <a:t> </a:t>
            </a:r>
            <a:r>
              <a:rPr lang="en-US" sz="3600" b="1" dirty="0" err="1"/>
              <a:t>furud</a:t>
            </a:r>
            <a:r>
              <a:rPr lang="en-US" sz="3600" b="1" dirty="0"/>
              <a:t> </a:t>
            </a:r>
            <a:r>
              <a:rPr lang="en-US" sz="3600" b="1" dirty="0" err="1"/>
              <a:t>menunjukkan</a:t>
            </a:r>
            <a:r>
              <a:rPr lang="en-US" sz="3600" dirty="0"/>
              <a:t> </a:t>
            </a:r>
            <a:r>
              <a:rPr lang="en-US" sz="3600" dirty="0" err="1"/>
              <a:t>bahwa</a:t>
            </a:r>
            <a:r>
              <a:rPr lang="en-US" sz="3600" dirty="0"/>
              <a:t> </a:t>
            </a:r>
            <a:r>
              <a:rPr lang="en-US" sz="3600" dirty="0" err="1"/>
              <a:t>angka</a:t>
            </a:r>
            <a:r>
              <a:rPr lang="en-US" sz="3600" dirty="0"/>
              <a:t> </a:t>
            </a:r>
            <a:r>
              <a:rPr lang="en-US" sz="3600" dirty="0" err="1"/>
              <a:t>pembilang</a:t>
            </a:r>
            <a:r>
              <a:rPr lang="en-US" sz="3600" dirty="0"/>
              <a:t> </a:t>
            </a:r>
            <a:r>
              <a:rPr lang="en-US" sz="3600" dirty="0" err="1"/>
              <a:t>lebih</a:t>
            </a:r>
            <a:r>
              <a:rPr lang="en-US" sz="3600" dirty="0"/>
              <a:t> </a:t>
            </a:r>
            <a:r>
              <a:rPr lang="en-US" sz="3600" dirty="0" err="1"/>
              <a:t>besar</a:t>
            </a:r>
            <a:r>
              <a:rPr lang="en-US" sz="3600" dirty="0"/>
              <a:t> </a:t>
            </a:r>
            <a:r>
              <a:rPr lang="en-US" sz="3600" dirty="0" err="1"/>
              <a:t>dari</a:t>
            </a:r>
            <a:r>
              <a:rPr lang="en-US" sz="3600" dirty="0"/>
              <a:t> </a:t>
            </a:r>
            <a:r>
              <a:rPr lang="en-US" sz="3600" dirty="0" err="1"/>
              <a:t>angka</a:t>
            </a:r>
            <a:r>
              <a:rPr lang="en-US" sz="3600" dirty="0"/>
              <a:t> </a:t>
            </a:r>
            <a:r>
              <a:rPr lang="en-US" sz="3600" dirty="0" err="1"/>
              <a:t>penyebut</a:t>
            </a:r>
            <a:r>
              <a:rPr lang="en-US" sz="3600" dirty="0"/>
              <a:t>, </a:t>
            </a:r>
            <a:r>
              <a:rPr lang="en-US" sz="3600" dirty="0" err="1"/>
              <a:t>maka</a:t>
            </a:r>
            <a:r>
              <a:rPr lang="en-US" sz="3600" dirty="0"/>
              <a:t> </a:t>
            </a:r>
            <a:r>
              <a:rPr lang="en-US" sz="3600" dirty="0" err="1"/>
              <a:t>angka</a:t>
            </a:r>
            <a:r>
              <a:rPr lang="en-US" sz="3600" dirty="0"/>
              <a:t> </a:t>
            </a:r>
            <a:r>
              <a:rPr lang="en-US" sz="3600" dirty="0" err="1"/>
              <a:t>penyebut</a:t>
            </a:r>
            <a:r>
              <a:rPr lang="en-US" sz="3600" dirty="0"/>
              <a:t> </a:t>
            </a:r>
            <a:r>
              <a:rPr lang="en-US" sz="3600" dirty="0" err="1"/>
              <a:t>dinaikkan</a:t>
            </a:r>
            <a:r>
              <a:rPr lang="en-US" sz="3600" dirty="0"/>
              <a:t> </a:t>
            </a:r>
            <a:r>
              <a:rPr lang="en-US" sz="3600" dirty="0" err="1"/>
              <a:t>sesuai</a:t>
            </a:r>
            <a:r>
              <a:rPr lang="en-US" sz="3600" dirty="0"/>
              <a:t> </a:t>
            </a:r>
            <a:r>
              <a:rPr lang="en-US" sz="3600" dirty="0" err="1"/>
              <a:t>dengan</a:t>
            </a:r>
            <a:r>
              <a:rPr lang="en-US" sz="3600" dirty="0"/>
              <a:t> </a:t>
            </a:r>
            <a:r>
              <a:rPr lang="en-US" sz="3600" dirty="0" err="1"/>
              <a:t>angka</a:t>
            </a:r>
            <a:r>
              <a:rPr lang="en-US" sz="3600" dirty="0"/>
              <a:t> </a:t>
            </a:r>
            <a:r>
              <a:rPr lang="en-US" sz="3600" dirty="0" err="1"/>
              <a:t>pembilang</a:t>
            </a:r>
            <a:r>
              <a:rPr lang="en-US" sz="3600" dirty="0"/>
              <a:t>, </a:t>
            </a:r>
            <a:r>
              <a:rPr lang="en-US" sz="3600" dirty="0" err="1"/>
              <a:t>dan</a:t>
            </a:r>
            <a:r>
              <a:rPr lang="en-US" sz="3600" dirty="0"/>
              <a:t> </a:t>
            </a:r>
            <a:r>
              <a:rPr lang="en-US" sz="3600" dirty="0" err="1"/>
              <a:t>baru</a:t>
            </a:r>
            <a:r>
              <a:rPr lang="en-US" sz="3600" dirty="0"/>
              <a:t> </a:t>
            </a:r>
            <a:r>
              <a:rPr lang="en-US" sz="3600" dirty="0" err="1"/>
              <a:t>sesudah</a:t>
            </a:r>
            <a:r>
              <a:rPr lang="en-US" sz="3600" dirty="0"/>
              <a:t> </a:t>
            </a:r>
            <a:r>
              <a:rPr lang="en-US" sz="3600" dirty="0" err="1"/>
              <a:t>itu</a:t>
            </a:r>
            <a:r>
              <a:rPr lang="en-US" sz="3600" dirty="0"/>
              <a:t> </a:t>
            </a:r>
            <a:r>
              <a:rPr lang="en-US" sz="3600" dirty="0" err="1"/>
              <a:t>harta</a:t>
            </a:r>
            <a:r>
              <a:rPr lang="en-US" sz="3600" dirty="0"/>
              <a:t> </a:t>
            </a:r>
            <a:r>
              <a:rPr lang="en-US" sz="3600" dirty="0" err="1"/>
              <a:t>warisan</a:t>
            </a:r>
            <a:r>
              <a:rPr lang="en-US" sz="3600" dirty="0"/>
              <a:t> </a:t>
            </a:r>
            <a:r>
              <a:rPr lang="en-US" sz="3600" dirty="0" err="1"/>
              <a:t>dibagi</a:t>
            </a:r>
            <a:r>
              <a:rPr lang="en-US" sz="3600" dirty="0"/>
              <a:t> </a:t>
            </a:r>
            <a:r>
              <a:rPr lang="en-US" sz="3600" dirty="0" err="1"/>
              <a:t>secara</a:t>
            </a:r>
            <a:r>
              <a:rPr lang="en-US" sz="3600" dirty="0"/>
              <a:t> </a:t>
            </a:r>
            <a:r>
              <a:rPr lang="en-US" sz="3600" dirty="0" err="1"/>
              <a:t>aul</a:t>
            </a:r>
            <a:r>
              <a:rPr lang="en-US" sz="3600" dirty="0"/>
              <a:t> </a:t>
            </a:r>
            <a:r>
              <a:rPr lang="en-US" sz="3600" dirty="0" err="1"/>
              <a:t>menurut</a:t>
            </a:r>
            <a:r>
              <a:rPr lang="en-US" sz="3600" dirty="0"/>
              <a:t> </a:t>
            </a:r>
            <a:r>
              <a:rPr lang="en-US" sz="3600" dirty="0" err="1"/>
              <a:t>angka</a:t>
            </a:r>
            <a:r>
              <a:rPr lang="en-US" sz="3600" dirty="0"/>
              <a:t> </a:t>
            </a:r>
            <a:r>
              <a:rPr lang="en-US" sz="3600" dirty="0" err="1"/>
              <a:t>pembilang</a:t>
            </a:r>
            <a:r>
              <a:rPr lang="en-US" sz="3600" dirty="0"/>
              <a:t>.</a:t>
            </a:r>
            <a:endParaRPr lang="id-ID" sz="36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953000"/>
          </a:xfrm>
        </p:spPr>
        <p:txBody>
          <a:bodyPr>
            <a:normAutofit/>
          </a:bodyPr>
          <a:lstStyle/>
          <a:p>
            <a:pPr algn="just"/>
            <a:r>
              <a:rPr lang="en-US" sz="3600" dirty="0"/>
              <a:t>	</a:t>
            </a:r>
            <a:br>
              <a:rPr lang="en-US" sz="3600" dirty="0"/>
            </a:br>
            <a:r>
              <a:rPr lang="en-US" sz="4400" dirty="0">
                <a:solidFill>
                  <a:schemeClr val="tx1"/>
                </a:solidFill>
                <a:latin typeface="Arial" pitchFamily="34" charset="0"/>
                <a:cs typeface="Arial" pitchFamily="34" charset="0"/>
              </a:rPr>
              <a:t>RAD</a:t>
            </a:r>
            <a:br>
              <a:rPr lang="en-US" sz="3600" u="sng" dirty="0">
                <a:solidFill>
                  <a:schemeClr val="tx1"/>
                </a:solidFill>
              </a:rPr>
            </a:br>
            <a:r>
              <a:rPr lang="en-US" sz="2200" dirty="0" err="1"/>
              <a:t>Apabila</a:t>
            </a:r>
            <a:r>
              <a:rPr lang="en-US" sz="2200" dirty="0"/>
              <a:t> </a:t>
            </a:r>
            <a:r>
              <a:rPr lang="en-US" sz="2200" dirty="0" err="1"/>
              <a:t>dalam</a:t>
            </a:r>
            <a:r>
              <a:rPr lang="en-US" sz="2200" dirty="0"/>
              <a:t> </a:t>
            </a:r>
            <a:r>
              <a:rPr lang="en-US" sz="2200" dirty="0" err="1"/>
              <a:t>pembagian</a:t>
            </a:r>
            <a:r>
              <a:rPr lang="en-US" sz="2200" dirty="0"/>
              <a:t> </a:t>
            </a:r>
            <a:r>
              <a:rPr lang="en-US" sz="2200" dirty="0" err="1"/>
              <a:t>harta</a:t>
            </a:r>
            <a:r>
              <a:rPr lang="en-US" sz="2200" dirty="0"/>
              <a:t> </a:t>
            </a:r>
            <a:r>
              <a:rPr lang="en-US" sz="2200" dirty="0" err="1"/>
              <a:t>warisan</a:t>
            </a:r>
            <a:r>
              <a:rPr lang="en-US" sz="2200" dirty="0"/>
              <a:t> </a:t>
            </a:r>
            <a:r>
              <a:rPr lang="en-US" sz="2200" dirty="0" err="1"/>
              <a:t>diantara</a:t>
            </a:r>
            <a:r>
              <a:rPr lang="en-US" sz="2200" dirty="0"/>
              <a:t> </a:t>
            </a:r>
            <a:r>
              <a:rPr lang="en-US" sz="2200" dirty="0" err="1"/>
              <a:t>para</a:t>
            </a:r>
            <a:r>
              <a:rPr lang="en-US" sz="2200" dirty="0"/>
              <a:t> </a:t>
            </a:r>
            <a:r>
              <a:rPr lang="en-US" sz="2200" dirty="0" err="1"/>
              <a:t>ahli</a:t>
            </a:r>
            <a:r>
              <a:rPr lang="en-US" sz="2200" dirty="0"/>
              <a:t> </a:t>
            </a:r>
            <a:r>
              <a:rPr lang="en-US" sz="2200" dirty="0" err="1"/>
              <a:t>waris</a:t>
            </a:r>
            <a:r>
              <a:rPr lang="en-US" sz="2200" dirty="0"/>
              <a:t> </a:t>
            </a:r>
            <a:r>
              <a:rPr lang="en-US" sz="2200" dirty="0" err="1"/>
              <a:t>dzawil</a:t>
            </a:r>
            <a:r>
              <a:rPr lang="en-US" sz="2200" dirty="0"/>
              <a:t> </a:t>
            </a:r>
            <a:r>
              <a:rPr lang="en-US" sz="2200" dirty="0" err="1"/>
              <a:t>furud</a:t>
            </a:r>
            <a:r>
              <a:rPr lang="en-US" sz="2200" dirty="0"/>
              <a:t> </a:t>
            </a:r>
            <a:r>
              <a:rPr lang="en-US" sz="2200" dirty="0" err="1"/>
              <a:t>menunjukkan</a:t>
            </a:r>
            <a:r>
              <a:rPr lang="en-US" sz="2200" dirty="0"/>
              <a:t> </a:t>
            </a:r>
            <a:r>
              <a:rPr lang="en-US" sz="2200" dirty="0" err="1"/>
              <a:t>bahwa</a:t>
            </a:r>
            <a:r>
              <a:rPr lang="en-US" sz="2200" dirty="0"/>
              <a:t> </a:t>
            </a:r>
            <a:r>
              <a:rPr lang="en-US" sz="2200" dirty="0" err="1"/>
              <a:t>angka</a:t>
            </a:r>
            <a:r>
              <a:rPr lang="en-US" sz="2200" dirty="0"/>
              <a:t> </a:t>
            </a:r>
            <a:r>
              <a:rPr lang="en-US" sz="2200" dirty="0" err="1"/>
              <a:t>pembilang</a:t>
            </a:r>
            <a:r>
              <a:rPr lang="en-US" sz="2200" dirty="0"/>
              <a:t> </a:t>
            </a:r>
            <a:r>
              <a:rPr lang="en-US" sz="2200" dirty="0" err="1"/>
              <a:t>lebih</a:t>
            </a:r>
            <a:r>
              <a:rPr lang="en-US" sz="2200" dirty="0"/>
              <a:t> </a:t>
            </a:r>
            <a:r>
              <a:rPr lang="en-US" sz="2200" dirty="0" err="1"/>
              <a:t>kecil</a:t>
            </a:r>
            <a:r>
              <a:rPr lang="en-US" sz="2200" dirty="0"/>
              <a:t> </a:t>
            </a:r>
            <a:r>
              <a:rPr lang="en-US" sz="2200" dirty="0" err="1"/>
              <a:t>daripada</a:t>
            </a:r>
            <a:r>
              <a:rPr lang="en-US" sz="2200" dirty="0"/>
              <a:t> </a:t>
            </a:r>
            <a:r>
              <a:rPr lang="en-US" sz="2200" dirty="0" err="1"/>
              <a:t>angka</a:t>
            </a:r>
            <a:r>
              <a:rPr lang="en-US" sz="2200" dirty="0"/>
              <a:t> </a:t>
            </a:r>
            <a:r>
              <a:rPr lang="en-US" sz="2200" dirty="0" err="1"/>
              <a:t>penyebut</a:t>
            </a:r>
            <a:r>
              <a:rPr lang="en-US" sz="2200" dirty="0"/>
              <a:t>, </a:t>
            </a:r>
            <a:r>
              <a:rPr lang="en-US" sz="2200" dirty="0" err="1"/>
              <a:t>sedangkan</a:t>
            </a:r>
            <a:r>
              <a:rPr lang="en-US" sz="2200" dirty="0"/>
              <a:t> </a:t>
            </a:r>
            <a:r>
              <a:rPr lang="en-US" sz="2200" dirty="0" err="1"/>
              <a:t>tidak</a:t>
            </a:r>
            <a:r>
              <a:rPr lang="en-US" sz="2200" dirty="0"/>
              <a:t> </a:t>
            </a:r>
            <a:r>
              <a:rPr lang="en-US" sz="2200" dirty="0" err="1"/>
              <a:t>ada</a:t>
            </a:r>
            <a:r>
              <a:rPr lang="en-US" sz="2200" dirty="0"/>
              <a:t> </a:t>
            </a:r>
            <a:r>
              <a:rPr lang="en-US" sz="2200" dirty="0" err="1"/>
              <a:t>ahli</a:t>
            </a:r>
            <a:r>
              <a:rPr lang="en-US" sz="2200" dirty="0"/>
              <a:t> </a:t>
            </a:r>
            <a:r>
              <a:rPr lang="en-US" sz="2200" dirty="0" err="1"/>
              <a:t>waris</a:t>
            </a:r>
            <a:r>
              <a:rPr lang="en-US" sz="2200" dirty="0"/>
              <a:t> </a:t>
            </a:r>
            <a:r>
              <a:rPr lang="en-US" sz="2200" dirty="0" err="1"/>
              <a:t>asabah</a:t>
            </a:r>
            <a:r>
              <a:rPr lang="en-US" sz="2200" dirty="0"/>
              <a:t>, </a:t>
            </a:r>
            <a:r>
              <a:rPr lang="en-US" sz="2200" dirty="0" err="1"/>
              <a:t>maka</a:t>
            </a:r>
            <a:r>
              <a:rPr lang="en-US" sz="2200" dirty="0"/>
              <a:t> </a:t>
            </a:r>
            <a:r>
              <a:rPr lang="en-US" sz="2200" dirty="0" err="1"/>
              <a:t>pembagian</a:t>
            </a:r>
            <a:r>
              <a:rPr lang="en-US" sz="2200" dirty="0"/>
              <a:t> </a:t>
            </a:r>
            <a:r>
              <a:rPr lang="en-US" sz="2200" dirty="0" err="1"/>
              <a:t>harta</a:t>
            </a:r>
            <a:r>
              <a:rPr lang="en-US" sz="2200" dirty="0"/>
              <a:t> </a:t>
            </a:r>
            <a:r>
              <a:rPr lang="en-US" sz="2200" dirty="0" err="1"/>
              <a:t>warisan</a:t>
            </a:r>
            <a:r>
              <a:rPr lang="en-US" sz="2200" dirty="0"/>
              <a:t> </a:t>
            </a:r>
            <a:r>
              <a:rPr lang="en-US" sz="2200" dirty="0" err="1"/>
              <a:t>tersebut</a:t>
            </a:r>
            <a:r>
              <a:rPr lang="en-US" sz="2200" dirty="0"/>
              <a:t> </a:t>
            </a:r>
            <a:r>
              <a:rPr lang="en-US" sz="2200" dirty="0" err="1"/>
              <a:t>dilakukan</a:t>
            </a:r>
            <a:r>
              <a:rPr lang="en-US" sz="2200" dirty="0"/>
              <a:t> </a:t>
            </a:r>
            <a:r>
              <a:rPr lang="en-US" sz="2200" dirty="0" err="1"/>
              <a:t>secara</a:t>
            </a:r>
            <a:r>
              <a:rPr lang="en-US" sz="2200" dirty="0"/>
              <a:t> rad, </a:t>
            </a:r>
            <a:r>
              <a:rPr lang="en-US" sz="2200" dirty="0" err="1"/>
              <a:t>yaitu</a:t>
            </a:r>
            <a:r>
              <a:rPr lang="en-US" sz="2200" dirty="0"/>
              <a:t> </a:t>
            </a:r>
            <a:r>
              <a:rPr lang="en-US" sz="2200" dirty="0" err="1"/>
              <a:t>sesuai</a:t>
            </a:r>
            <a:r>
              <a:rPr lang="en-US" sz="2200" dirty="0"/>
              <a:t> </a:t>
            </a:r>
            <a:r>
              <a:rPr lang="en-US" sz="2200" dirty="0" err="1"/>
              <a:t>dengan</a:t>
            </a:r>
            <a:r>
              <a:rPr lang="en-US" sz="2200" dirty="0"/>
              <a:t> </a:t>
            </a:r>
            <a:r>
              <a:rPr lang="en-US" sz="2200" dirty="0" err="1"/>
              <a:t>hak</a:t>
            </a:r>
            <a:r>
              <a:rPr lang="en-US" sz="2200" dirty="0"/>
              <a:t> </a:t>
            </a:r>
            <a:r>
              <a:rPr lang="en-US" sz="2200" dirty="0" err="1"/>
              <a:t>masing-masing</a:t>
            </a:r>
            <a:r>
              <a:rPr lang="en-US" sz="2200" dirty="0"/>
              <a:t> </a:t>
            </a:r>
            <a:r>
              <a:rPr lang="en-US" sz="2200" dirty="0" err="1"/>
              <a:t>ahli</a:t>
            </a:r>
            <a:r>
              <a:rPr lang="en-US" sz="2200" dirty="0"/>
              <a:t> </a:t>
            </a:r>
            <a:r>
              <a:rPr lang="en-US" sz="2200" dirty="0" err="1"/>
              <a:t>waris</a:t>
            </a:r>
            <a:r>
              <a:rPr lang="en-US" sz="2200" dirty="0"/>
              <a:t>, </a:t>
            </a:r>
            <a:r>
              <a:rPr lang="en-US" sz="2200" dirty="0" err="1"/>
              <a:t>sedang</a:t>
            </a:r>
            <a:r>
              <a:rPr lang="en-US" sz="2200" dirty="0"/>
              <a:t> </a:t>
            </a:r>
            <a:r>
              <a:rPr lang="en-US" sz="2200" dirty="0" err="1"/>
              <a:t>sisanya</a:t>
            </a:r>
            <a:r>
              <a:rPr lang="en-US" sz="2200" dirty="0"/>
              <a:t> </a:t>
            </a:r>
            <a:r>
              <a:rPr lang="en-US" sz="2200" dirty="0" err="1"/>
              <a:t>dibagi</a:t>
            </a:r>
            <a:r>
              <a:rPr lang="en-US" sz="2200" dirty="0"/>
              <a:t> </a:t>
            </a:r>
            <a:r>
              <a:rPr lang="en-US" sz="2200" dirty="0" err="1"/>
              <a:t>secara</a:t>
            </a:r>
            <a:r>
              <a:rPr lang="en-US" sz="2200" dirty="0"/>
              <a:t> </a:t>
            </a:r>
            <a:r>
              <a:rPr lang="en-US" sz="2200" dirty="0" err="1"/>
              <a:t>berimbang</a:t>
            </a:r>
            <a:r>
              <a:rPr lang="en-US" sz="2200" dirty="0"/>
              <a:t> </a:t>
            </a:r>
            <a:r>
              <a:rPr lang="en-US" sz="2200" dirty="0" err="1"/>
              <a:t>diantara</a:t>
            </a:r>
            <a:r>
              <a:rPr lang="en-US" sz="2200" dirty="0"/>
              <a:t> </a:t>
            </a:r>
            <a:r>
              <a:rPr lang="en-US" sz="2200" dirty="0" err="1"/>
              <a:t>mereka</a:t>
            </a:r>
            <a:r>
              <a:rPr lang="en-US" sz="2200" dirty="0"/>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650162"/>
          </a:xfrm>
        </p:spPr>
        <p:txBody>
          <a:bodyPr>
            <a:normAutofit/>
          </a:bodyPr>
          <a:lstStyle/>
          <a:p>
            <a:pPr algn="just"/>
            <a:r>
              <a:rPr lang="id-ID" dirty="0"/>
              <a:t>  </a:t>
            </a:r>
            <a:r>
              <a:rPr lang="en-US" sz="4000" dirty="0">
                <a:solidFill>
                  <a:schemeClr val="tx1"/>
                </a:solidFill>
                <a:latin typeface="Arial" pitchFamily="34" charset="0"/>
                <a:cs typeface="Arial" pitchFamily="34" charset="0"/>
              </a:rPr>
              <a:t>Batas </a:t>
            </a:r>
            <a:r>
              <a:rPr lang="en-US" sz="4000" dirty="0" err="1">
                <a:solidFill>
                  <a:schemeClr val="tx1"/>
                </a:solidFill>
                <a:latin typeface="Arial" pitchFamily="34" charset="0"/>
                <a:cs typeface="Arial" pitchFamily="34" charset="0"/>
              </a:rPr>
              <a:t>dewasa</a:t>
            </a:r>
            <a:r>
              <a:rPr lang="en-US" sz="4000" dirty="0">
                <a:solidFill>
                  <a:schemeClr val="tx1"/>
                </a:solidFill>
                <a:latin typeface="Arial" pitchFamily="34" charset="0"/>
                <a:cs typeface="Arial" pitchFamily="34" charset="0"/>
              </a:rPr>
              <a:t> </a:t>
            </a:r>
            <a:r>
              <a:rPr lang="en-US" sz="4000" dirty="0" err="1">
                <a:solidFill>
                  <a:schemeClr val="tx1"/>
                </a:solidFill>
                <a:latin typeface="Arial" pitchFamily="34" charset="0"/>
                <a:cs typeface="Arial" pitchFamily="34" charset="0"/>
              </a:rPr>
              <a:t>pemberi</a:t>
            </a:r>
            <a:r>
              <a:rPr lang="en-US" sz="4000" dirty="0">
                <a:solidFill>
                  <a:schemeClr val="tx1"/>
                </a:solidFill>
                <a:latin typeface="Arial" pitchFamily="34" charset="0"/>
                <a:cs typeface="Arial" pitchFamily="34" charset="0"/>
              </a:rPr>
              <a:t> </a:t>
            </a:r>
            <a:r>
              <a:rPr lang="en-US" sz="4000" dirty="0" err="1">
                <a:solidFill>
                  <a:schemeClr val="tx1"/>
                </a:solidFill>
                <a:latin typeface="Arial" pitchFamily="34" charset="0"/>
                <a:cs typeface="Arial" pitchFamily="34" charset="0"/>
              </a:rPr>
              <a:t>wasiat</a:t>
            </a:r>
            <a:br>
              <a:rPr lang="en-US" sz="4000" dirty="0">
                <a:solidFill>
                  <a:schemeClr val="tx1"/>
                </a:solidFill>
                <a:latin typeface="Arial" pitchFamily="34" charset="0"/>
                <a:cs typeface="Arial" pitchFamily="34" charset="0"/>
              </a:rPr>
            </a:br>
            <a:r>
              <a:rPr lang="en-US" sz="1800" dirty="0"/>
              <a:t>ORANG YANG TELAH BERUMUR SEKURANG-KURANGNYA 21 TAHUN, BERAKAL SEHAT DAN TANPA ADANYA PAKSAAN DAPAT MEWASIATKAN SEBAGIAN HART BENDANYA KEPADA ORANG LAIN ATAU LEMBAGA. </a:t>
            </a:r>
            <a:r>
              <a:rPr lang="en-US" sz="1800" dirty="0" err="1"/>
              <a:t>Harta</a:t>
            </a:r>
            <a:r>
              <a:rPr lang="en-US" sz="1800" dirty="0"/>
              <a:t> </a:t>
            </a:r>
            <a:r>
              <a:rPr lang="en-US" sz="1800" dirty="0" err="1"/>
              <a:t>benda</a:t>
            </a:r>
            <a:r>
              <a:rPr lang="en-US" sz="1800" dirty="0"/>
              <a:t> yang </a:t>
            </a:r>
            <a:r>
              <a:rPr lang="en-US" sz="1800" dirty="0" err="1"/>
              <a:t>diwasiatkan</a:t>
            </a:r>
            <a:r>
              <a:rPr lang="en-US" sz="1800" dirty="0"/>
              <a:t> </a:t>
            </a:r>
            <a:r>
              <a:rPr lang="en-US" sz="1800" dirty="0" err="1"/>
              <a:t>harus</a:t>
            </a:r>
            <a:r>
              <a:rPr lang="en-US" sz="1800" dirty="0"/>
              <a:t> </a:t>
            </a:r>
            <a:r>
              <a:rPr lang="en-US" sz="1800" dirty="0" err="1"/>
              <a:t>merupakan</a:t>
            </a:r>
            <a:r>
              <a:rPr lang="en-US" sz="1800" dirty="0"/>
              <a:t> </a:t>
            </a:r>
            <a:r>
              <a:rPr lang="en-US" sz="1800" dirty="0" err="1"/>
              <a:t>hak</a:t>
            </a:r>
            <a:r>
              <a:rPr lang="en-US" sz="1800" dirty="0"/>
              <a:t> </a:t>
            </a:r>
            <a:r>
              <a:rPr lang="en-US" sz="1800" dirty="0" err="1"/>
              <a:t>dari</a:t>
            </a:r>
            <a:r>
              <a:rPr lang="en-US" sz="1800" dirty="0"/>
              <a:t> </a:t>
            </a:r>
            <a:r>
              <a:rPr lang="en-US" sz="1800" dirty="0" err="1"/>
              <a:t>pewasiat</a:t>
            </a:r>
            <a:r>
              <a:rPr lang="en-US" sz="1800" dirty="0"/>
              <a:t>. </a:t>
            </a:r>
            <a:r>
              <a:rPr lang="en-US" sz="1800" dirty="0" err="1"/>
              <a:t>dilaksanakan</a:t>
            </a:r>
            <a:r>
              <a:rPr lang="en-US" sz="1800" dirty="0"/>
              <a:t> </a:t>
            </a:r>
            <a:r>
              <a:rPr lang="en-US" sz="1800" dirty="0" err="1"/>
              <a:t>setelah</a:t>
            </a:r>
            <a:r>
              <a:rPr lang="en-US" sz="1800" dirty="0"/>
              <a:t> </a:t>
            </a:r>
            <a:r>
              <a:rPr lang="en-US" sz="1800" dirty="0" err="1"/>
              <a:t>pewasiat</a:t>
            </a:r>
            <a:r>
              <a:rPr lang="en-US" sz="1800" dirty="0"/>
              <a:t> </a:t>
            </a:r>
            <a:r>
              <a:rPr lang="en-US" sz="1800" dirty="0" err="1"/>
              <a:t>meninggal</a:t>
            </a:r>
            <a:r>
              <a:rPr lang="en-US" sz="1800" dirty="0"/>
              <a:t>.</a:t>
            </a:r>
            <a:br>
              <a:rPr lang="en-US" sz="2000" dirty="0">
                <a:solidFill>
                  <a:schemeClr val="tx1"/>
                </a:solidFill>
              </a:rPr>
            </a:br>
            <a:endParaRPr lang="en-US" sz="2000" dirty="0">
              <a:solidFill>
                <a:schemeClr val="tx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                 TATA CARA WASIAT</a:t>
            </a:r>
          </a:p>
        </p:txBody>
      </p:sp>
      <p:sp>
        <p:nvSpPr>
          <p:cNvPr id="2" name="Content Placeholder 1"/>
          <p:cNvSpPr>
            <a:spLocks noGrp="1"/>
          </p:cNvSpPr>
          <p:nvPr>
            <p:ph idx="1"/>
          </p:nvPr>
        </p:nvSpPr>
        <p:spPr/>
        <p:txBody>
          <a:bodyPr>
            <a:normAutofit/>
          </a:bodyPr>
          <a:lstStyle/>
          <a:p>
            <a:pPr algn="just">
              <a:buNone/>
            </a:pPr>
            <a:r>
              <a:rPr lang="en-US" dirty="0"/>
              <a:t>   </a:t>
            </a:r>
          </a:p>
          <a:p>
            <a:pPr algn="just">
              <a:buNone/>
            </a:pPr>
            <a:r>
              <a:rPr lang="en-US" dirty="0"/>
              <a:t>      </a:t>
            </a:r>
            <a:r>
              <a:rPr lang="en-US" sz="3200" dirty="0" err="1"/>
              <a:t>Wasiat</a:t>
            </a:r>
            <a:r>
              <a:rPr lang="en-US" sz="3200" dirty="0"/>
              <a:t> </a:t>
            </a:r>
            <a:r>
              <a:rPr lang="en-US" sz="3200" dirty="0" err="1"/>
              <a:t>dilaksanakan</a:t>
            </a:r>
            <a:r>
              <a:rPr lang="en-US" sz="3200" dirty="0"/>
              <a:t> </a:t>
            </a:r>
            <a:r>
              <a:rPr lang="en-US" sz="3200" dirty="0" err="1"/>
              <a:t>secara</a:t>
            </a:r>
            <a:r>
              <a:rPr lang="en-US" sz="3200" dirty="0"/>
              <a:t> </a:t>
            </a:r>
            <a:r>
              <a:rPr lang="en-US" sz="3200" dirty="0" err="1"/>
              <a:t>lisan</a:t>
            </a:r>
            <a:r>
              <a:rPr lang="en-US" sz="3200" dirty="0"/>
              <a:t> </a:t>
            </a:r>
            <a:r>
              <a:rPr lang="en-US" sz="3200" dirty="0" err="1"/>
              <a:t>dihadapan</a:t>
            </a:r>
            <a:r>
              <a:rPr lang="en-US" sz="3200" dirty="0"/>
              <a:t> </a:t>
            </a:r>
            <a:r>
              <a:rPr lang="en-US" sz="3200" dirty="0" err="1"/>
              <a:t>dua</a:t>
            </a:r>
            <a:r>
              <a:rPr lang="en-US" sz="3200" dirty="0"/>
              <a:t> orang </a:t>
            </a:r>
            <a:r>
              <a:rPr lang="en-US" sz="3200" dirty="0" err="1"/>
              <a:t>saksi</a:t>
            </a:r>
            <a:r>
              <a:rPr lang="en-US" sz="3200" dirty="0"/>
              <a:t>, </a:t>
            </a:r>
            <a:r>
              <a:rPr lang="en-US" sz="3200" dirty="0" err="1"/>
              <a:t>atau</a:t>
            </a:r>
            <a:r>
              <a:rPr lang="en-US" sz="3200" dirty="0"/>
              <a:t> </a:t>
            </a:r>
            <a:r>
              <a:rPr lang="en-US" sz="3200" dirty="0" err="1"/>
              <a:t>tertulis</a:t>
            </a:r>
            <a:r>
              <a:rPr lang="en-US" sz="3200" dirty="0"/>
              <a:t> </a:t>
            </a:r>
            <a:r>
              <a:rPr lang="en-US" sz="3200" dirty="0" err="1"/>
              <a:t>dihadapan</a:t>
            </a:r>
            <a:r>
              <a:rPr lang="en-US" sz="3200" dirty="0"/>
              <a:t> </a:t>
            </a:r>
            <a:r>
              <a:rPr lang="en-US" sz="3200" dirty="0" err="1"/>
              <a:t>dua</a:t>
            </a:r>
            <a:r>
              <a:rPr lang="en-US" sz="3200" dirty="0"/>
              <a:t> orang </a:t>
            </a:r>
            <a:r>
              <a:rPr lang="en-US" sz="3200" dirty="0" err="1"/>
              <a:t>saksi</a:t>
            </a:r>
            <a:r>
              <a:rPr lang="en-US" sz="3200" dirty="0"/>
              <a:t>, </a:t>
            </a:r>
            <a:r>
              <a:rPr lang="en-US" sz="3200" dirty="0" err="1"/>
              <a:t>atau</a:t>
            </a:r>
            <a:r>
              <a:rPr lang="en-US" sz="3200" dirty="0"/>
              <a:t> </a:t>
            </a:r>
            <a:r>
              <a:rPr lang="en-US" sz="3200" dirty="0" err="1"/>
              <a:t>dihadapan</a:t>
            </a:r>
            <a:r>
              <a:rPr lang="en-US" sz="3200" dirty="0"/>
              <a:t> </a:t>
            </a:r>
            <a:r>
              <a:rPr lang="en-US" sz="3200" dirty="0" err="1"/>
              <a:t>Notaris</a:t>
            </a:r>
            <a:r>
              <a:rPr lang="en-US" sz="32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CC9CC-F64F-C6B4-4D9F-D9EEFFBFE67D}"/>
              </a:ext>
            </a:extLst>
          </p:cNvPr>
          <p:cNvSpPr>
            <a:spLocks noGrp="1"/>
          </p:cNvSpPr>
          <p:nvPr>
            <p:ph type="title"/>
          </p:nvPr>
        </p:nvSpPr>
        <p:spPr/>
        <p:txBody>
          <a:bodyPr/>
          <a:lstStyle/>
          <a:p>
            <a:r>
              <a:rPr lang="en-US" dirty="0" err="1"/>
              <a:t>Kelompok</a:t>
            </a:r>
            <a:r>
              <a:rPr lang="en-US" dirty="0"/>
              <a:t> </a:t>
            </a:r>
            <a:r>
              <a:rPr lang="en-US" dirty="0" err="1"/>
              <a:t>ahli</a:t>
            </a:r>
            <a:r>
              <a:rPr lang="en-US" dirty="0"/>
              <a:t> </a:t>
            </a:r>
            <a:r>
              <a:rPr lang="en-US" dirty="0" err="1"/>
              <a:t>waris</a:t>
            </a:r>
            <a:endParaRPr lang="en-ID" dirty="0"/>
          </a:p>
        </p:txBody>
      </p:sp>
      <p:sp>
        <p:nvSpPr>
          <p:cNvPr id="3" name="Content Placeholder 2">
            <a:extLst>
              <a:ext uri="{FF2B5EF4-FFF2-40B4-BE49-F238E27FC236}">
                <a16:creationId xmlns:a16="http://schemas.microsoft.com/office/drawing/2014/main" id="{AA3F7787-1122-C6EE-A580-06132A643A2D}"/>
              </a:ext>
            </a:extLst>
          </p:cNvPr>
          <p:cNvSpPr>
            <a:spLocks noGrp="1"/>
          </p:cNvSpPr>
          <p:nvPr>
            <p:ph idx="1"/>
          </p:nvPr>
        </p:nvSpPr>
        <p:spPr/>
        <p:txBody>
          <a:bodyPr>
            <a:normAutofit fontScale="77500" lnSpcReduction="20000"/>
          </a:bodyPr>
          <a:lstStyle/>
          <a:p>
            <a:endParaRPr lang="en-US" dirty="0"/>
          </a:p>
          <a:p>
            <a:pPr algn="just"/>
            <a:r>
              <a:rPr lang="en-ID" sz="3000" dirty="0"/>
              <a:t>    </a:t>
            </a:r>
            <a:r>
              <a:rPr lang="en-ID" sz="3000" dirty="0" err="1"/>
              <a:t>Kelompok-kelompok</a:t>
            </a:r>
            <a:r>
              <a:rPr lang="en-ID" sz="3000" dirty="0"/>
              <a:t> </a:t>
            </a:r>
            <a:r>
              <a:rPr lang="en-ID" sz="3000" dirty="0" err="1"/>
              <a:t>ahli</a:t>
            </a:r>
            <a:r>
              <a:rPr lang="en-ID" sz="3000" dirty="0"/>
              <a:t> </a:t>
            </a:r>
            <a:r>
              <a:rPr lang="en-ID" sz="3000" dirty="0" err="1"/>
              <a:t>waris</a:t>
            </a:r>
            <a:r>
              <a:rPr lang="en-ID" sz="3000" dirty="0"/>
              <a:t> </a:t>
            </a:r>
            <a:r>
              <a:rPr lang="en-ID" sz="3000" dirty="0" err="1"/>
              <a:t>terdiri</a:t>
            </a:r>
            <a:r>
              <a:rPr lang="en-ID" sz="3000" dirty="0"/>
              <a:t> </a:t>
            </a:r>
            <a:r>
              <a:rPr lang="en-ID" sz="3000" dirty="0" err="1"/>
              <a:t>dari</a:t>
            </a:r>
            <a:r>
              <a:rPr lang="en-ID" sz="3000" dirty="0"/>
              <a:t>: a. </a:t>
            </a:r>
            <a:r>
              <a:rPr lang="en-ID" sz="3000" dirty="0" err="1"/>
              <a:t>Menurut</a:t>
            </a:r>
            <a:r>
              <a:rPr lang="en-ID" sz="3000" dirty="0"/>
              <a:t> </a:t>
            </a:r>
            <a:r>
              <a:rPr lang="en-ID" sz="3000" dirty="0" err="1"/>
              <a:t>hubungan</a:t>
            </a:r>
            <a:r>
              <a:rPr lang="en-ID" sz="3000" dirty="0"/>
              <a:t> </a:t>
            </a:r>
            <a:r>
              <a:rPr lang="en-ID" sz="3000" dirty="0" err="1"/>
              <a:t>darah</a:t>
            </a:r>
            <a:r>
              <a:rPr lang="en-ID" sz="3000" dirty="0"/>
              <a:t>: </a:t>
            </a:r>
          </a:p>
          <a:p>
            <a:pPr marL="457200" indent="-457200" algn="just">
              <a:buFontTx/>
              <a:buChar char="-"/>
            </a:pPr>
            <a:r>
              <a:rPr lang="en-ID" sz="3000" dirty="0" err="1"/>
              <a:t>golongan</a:t>
            </a:r>
            <a:r>
              <a:rPr lang="en-ID" sz="3000" dirty="0"/>
              <a:t> </a:t>
            </a:r>
            <a:r>
              <a:rPr lang="en-ID" sz="3000" dirty="0" err="1"/>
              <a:t>laki-laki</a:t>
            </a:r>
            <a:r>
              <a:rPr lang="en-ID" sz="3000" dirty="0"/>
              <a:t> </a:t>
            </a:r>
            <a:r>
              <a:rPr lang="en-ID" sz="3000" dirty="0" err="1"/>
              <a:t>terdiri</a:t>
            </a:r>
            <a:r>
              <a:rPr lang="en-ID" sz="3000" dirty="0"/>
              <a:t> </a:t>
            </a:r>
            <a:r>
              <a:rPr lang="en-ID" sz="3000" dirty="0" err="1"/>
              <a:t>dari</a:t>
            </a:r>
            <a:r>
              <a:rPr lang="en-ID" sz="3000" dirty="0"/>
              <a:t> : ayah, </a:t>
            </a:r>
            <a:r>
              <a:rPr lang="en-ID" sz="3000" dirty="0" err="1"/>
              <a:t>anak</a:t>
            </a:r>
            <a:r>
              <a:rPr lang="en-ID" sz="3000" dirty="0"/>
              <a:t> </a:t>
            </a:r>
            <a:r>
              <a:rPr lang="en-ID" sz="3000" dirty="0" err="1"/>
              <a:t>laki-laki</a:t>
            </a:r>
            <a:r>
              <a:rPr lang="en-ID" sz="3000" dirty="0"/>
              <a:t>, </a:t>
            </a:r>
            <a:r>
              <a:rPr lang="en-ID" sz="3000" dirty="0" err="1"/>
              <a:t>saudara</a:t>
            </a:r>
            <a:r>
              <a:rPr lang="en-ID" sz="3000" dirty="0"/>
              <a:t> </a:t>
            </a:r>
            <a:r>
              <a:rPr lang="en-ID" sz="3000" dirty="0" err="1"/>
              <a:t>laki-laki</a:t>
            </a:r>
            <a:r>
              <a:rPr lang="en-ID" sz="3000" dirty="0"/>
              <a:t>, </a:t>
            </a:r>
            <a:r>
              <a:rPr lang="en-ID" sz="3000" dirty="0" err="1"/>
              <a:t>paman</a:t>
            </a:r>
            <a:r>
              <a:rPr lang="en-ID" sz="3000" dirty="0"/>
              <a:t> dan </a:t>
            </a:r>
            <a:r>
              <a:rPr lang="en-ID" sz="3000" dirty="0" err="1"/>
              <a:t>kakek</a:t>
            </a:r>
            <a:r>
              <a:rPr lang="en-ID" sz="3000" dirty="0"/>
              <a:t>.</a:t>
            </a:r>
          </a:p>
          <a:p>
            <a:pPr marL="0" indent="0" algn="just"/>
            <a:r>
              <a:rPr lang="en-ID" sz="3000" dirty="0"/>
              <a:t>-    </a:t>
            </a:r>
            <a:r>
              <a:rPr lang="en-ID" sz="3000" dirty="0" err="1"/>
              <a:t>Golongan</a:t>
            </a:r>
            <a:r>
              <a:rPr lang="en-ID" sz="3000" dirty="0"/>
              <a:t> </a:t>
            </a:r>
            <a:r>
              <a:rPr lang="en-ID" sz="3000" dirty="0" err="1"/>
              <a:t>perempuan</a:t>
            </a:r>
            <a:r>
              <a:rPr lang="en-ID" sz="3000" dirty="0"/>
              <a:t> </a:t>
            </a:r>
            <a:r>
              <a:rPr lang="en-ID" sz="3000" dirty="0" err="1"/>
              <a:t>terdiri</a:t>
            </a:r>
            <a:r>
              <a:rPr lang="en-ID" sz="3000" dirty="0"/>
              <a:t> </a:t>
            </a:r>
            <a:r>
              <a:rPr lang="en-ID" sz="3000" dirty="0" err="1"/>
              <a:t>dari</a:t>
            </a:r>
            <a:r>
              <a:rPr lang="en-ID" sz="3000" dirty="0"/>
              <a:t> : </a:t>
            </a:r>
            <a:r>
              <a:rPr lang="en-ID" sz="3000" dirty="0" err="1"/>
              <a:t>ibu</a:t>
            </a:r>
            <a:r>
              <a:rPr lang="en-ID" sz="3000" dirty="0"/>
              <a:t>, </a:t>
            </a:r>
            <a:r>
              <a:rPr lang="en-ID" sz="3000" dirty="0" err="1"/>
              <a:t>anak</a:t>
            </a:r>
            <a:r>
              <a:rPr lang="en-ID" sz="3000" dirty="0"/>
              <a:t> </a:t>
            </a:r>
            <a:r>
              <a:rPr lang="en-ID" sz="3000" dirty="0" err="1"/>
              <a:t>perempuan</a:t>
            </a:r>
            <a:r>
              <a:rPr lang="en-ID" sz="3000" dirty="0"/>
              <a:t>, </a:t>
            </a:r>
            <a:r>
              <a:rPr lang="en-ID" sz="3000" dirty="0" err="1"/>
              <a:t>saudara</a:t>
            </a:r>
            <a:r>
              <a:rPr lang="en-ID" sz="3000" dirty="0"/>
              <a:t> </a:t>
            </a:r>
            <a:r>
              <a:rPr lang="en-ID" sz="3000" dirty="0" err="1"/>
              <a:t>perempuan</a:t>
            </a:r>
            <a:r>
              <a:rPr lang="en-ID" sz="3000" dirty="0"/>
              <a:t> </a:t>
            </a:r>
            <a:r>
              <a:rPr lang="en-ID" sz="3000" dirty="0" err="1"/>
              <a:t>dari</a:t>
            </a:r>
            <a:r>
              <a:rPr lang="en-ID" sz="3000" dirty="0"/>
              <a:t> </a:t>
            </a:r>
            <a:r>
              <a:rPr lang="en-ID" sz="3000" dirty="0" err="1"/>
              <a:t>nenek</a:t>
            </a:r>
            <a:r>
              <a:rPr lang="en-ID" sz="3000" dirty="0"/>
              <a:t>. b. </a:t>
            </a:r>
            <a:r>
              <a:rPr lang="en-ID" sz="3000" dirty="0" err="1"/>
              <a:t>Menurut</a:t>
            </a:r>
            <a:r>
              <a:rPr lang="en-ID" sz="3000" dirty="0"/>
              <a:t> </a:t>
            </a:r>
            <a:r>
              <a:rPr lang="en-ID" sz="3000" dirty="0" err="1"/>
              <a:t>hubungan</a:t>
            </a:r>
            <a:r>
              <a:rPr lang="en-ID" sz="3000" dirty="0"/>
              <a:t> </a:t>
            </a:r>
            <a:r>
              <a:rPr lang="en-ID" sz="3000" dirty="0" err="1"/>
              <a:t>perkawinan</a:t>
            </a:r>
            <a:r>
              <a:rPr lang="en-ID" sz="3000" dirty="0"/>
              <a:t> </a:t>
            </a:r>
            <a:r>
              <a:rPr lang="en-ID" sz="3000" dirty="0" err="1"/>
              <a:t>terdiri</a:t>
            </a:r>
            <a:r>
              <a:rPr lang="en-ID" sz="3000" dirty="0"/>
              <a:t> </a:t>
            </a:r>
            <a:r>
              <a:rPr lang="en-ID" sz="3000" dirty="0" err="1"/>
              <a:t>dari</a:t>
            </a:r>
            <a:r>
              <a:rPr lang="en-ID" sz="3000" dirty="0"/>
              <a:t> : </a:t>
            </a:r>
            <a:r>
              <a:rPr lang="en-ID" sz="3000" dirty="0" err="1"/>
              <a:t>duda</a:t>
            </a:r>
            <a:r>
              <a:rPr lang="en-ID" sz="3000" dirty="0"/>
              <a:t> </a:t>
            </a:r>
            <a:r>
              <a:rPr lang="en-ID" sz="3000" dirty="0" err="1"/>
              <a:t>atau</a:t>
            </a:r>
            <a:r>
              <a:rPr lang="en-ID" sz="3000" dirty="0"/>
              <a:t> </a:t>
            </a:r>
            <a:r>
              <a:rPr lang="en-ID" sz="3000" dirty="0" err="1"/>
              <a:t>janda</a:t>
            </a:r>
            <a:r>
              <a:rPr lang="en-ID" sz="3000" dirty="0"/>
              <a:t>. (2) </a:t>
            </a:r>
            <a:r>
              <a:rPr lang="en-ID" sz="3000" dirty="0" err="1"/>
              <a:t>Apabila</a:t>
            </a:r>
            <a:r>
              <a:rPr lang="en-ID" sz="3000" dirty="0"/>
              <a:t> </a:t>
            </a:r>
            <a:r>
              <a:rPr lang="en-ID" sz="3000" dirty="0" err="1"/>
              <a:t>semua</a:t>
            </a:r>
            <a:r>
              <a:rPr lang="en-ID" sz="3000" dirty="0"/>
              <a:t> </a:t>
            </a:r>
            <a:r>
              <a:rPr lang="en-ID" sz="3000" dirty="0" err="1"/>
              <a:t>ahli</a:t>
            </a:r>
            <a:r>
              <a:rPr lang="en-ID" sz="3000" dirty="0"/>
              <a:t> </a:t>
            </a:r>
            <a:r>
              <a:rPr lang="en-ID" sz="3000" dirty="0" err="1"/>
              <a:t>waris</a:t>
            </a:r>
            <a:r>
              <a:rPr lang="en-ID" sz="3000" dirty="0"/>
              <a:t> </a:t>
            </a:r>
            <a:r>
              <a:rPr lang="en-ID" sz="3000" dirty="0" err="1"/>
              <a:t>ada</a:t>
            </a:r>
            <a:r>
              <a:rPr lang="en-ID" sz="3000" dirty="0"/>
              <a:t>, </a:t>
            </a:r>
            <a:r>
              <a:rPr lang="en-ID" sz="3000" dirty="0" err="1"/>
              <a:t>maka</a:t>
            </a:r>
            <a:r>
              <a:rPr lang="en-ID" sz="3000" dirty="0"/>
              <a:t> yang </a:t>
            </a:r>
            <a:r>
              <a:rPr lang="en-ID" sz="3000" dirty="0" err="1"/>
              <a:t>berhak</a:t>
            </a:r>
            <a:r>
              <a:rPr lang="en-ID" sz="3000" dirty="0"/>
              <a:t> </a:t>
            </a:r>
            <a:r>
              <a:rPr lang="en-ID" sz="3000" dirty="0" err="1"/>
              <a:t>mendapat</a:t>
            </a:r>
            <a:r>
              <a:rPr lang="en-ID" sz="3000" dirty="0"/>
              <a:t> </a:t>
            </a:r>
            <a:r>
              <a:rPr lang="en-ID" sz="3000" dirty="0" err="1"/>
              <a:t>warisan</a:t>
            </a:r>
            <a:r>
              <a:rPr lang="en-ID" sz="3000" dirty="0"/>
              <a:t> </a:t>
            </a:r>
            <a:r>
              <a:rPr lang="en-ID" sz="3000" dirty="0" err="1"/>
              <a:t>hanya</a:t>
            </a:r>
            <a:r>
              <a:rPr lang="en-ID" sz="3000" dirty="0"/>
              <a:t> : </a:t>
            </a:r>
            <a:r>
              <a:rPr lang="en-ID" sz="3000" dirty="0" err="1"/>
              <a:t>anak</a:t>
            </a:r>
            <a:r>
              <a:rPr lang="en-ID" sz="3000" dirty="0"/>
              <a:t>, ayah, </a:t>
            </a:r>
            <a:r>
              <a:rPr lang="en-ID" sz="3000" dirty="0" err="1"/>
              <a:t>ibu</a:t>
            </a:r>
            <a:r>
              <a:rPr lang="en-ID" sz="3000" dirty="0"/>
              <a:t>, </a:t>
            </a:r>
            <a:r>
              <a:rPr lang="en-ID" sz="3000" dirty="0" err="1"/>
              <a:t>janda</a:t>
            </a:r>
            <a:r>
              <a:rPr lang="en-ID" sz="3000" dirty="0"/>
              <a:t> </a:t>
            </a:r>
            <a:r>
              <a:rPr lang="en-ID" sz="3000" dirty="0" err="1"/>
              <a:t>atau</a:t>
            </a:r>
            <a:r>
              <a:rPr lang="en-ID" sz="3000" dirty="0"/>
              <a:t> </a:t>
            </a:r>
            <a:r>
              <a:rPr lang="en-ID" sz="3000" dirty="0" err="1"/>
              <a:t>duda</a:t>
            </a:r>
            <a:r>
              <a:rPr lang="en-ID" sz="3000" dirty="0"/>
              <a:t>.  Pasal 174 </a:t>
            </a:r>
            <a:r>
              <a:rPr lang="en-ID" sz="3000" dirty="0" err="1"/>
              <a:t>ayat</a:t>
            </a:r>
            <a:r>
              <a:rPr lang="en-ID" sz="3000" dirty="0"/>
              <a:t> (1) KHI</a:t>
            </a:r>
          </a:p>
        </p:txBody>
      </p:sp>
    </p:spTree>
    <p:extLst>
      <p:ext uri="{BB962C8B-B14F-4D97-AF65-F5344CB8AC3E}">
        <p14:creationId xmlns:p14="http://schemas.microsoft.com/office/powerpoint/2010/main" val="11050750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            BESARNYA WASIAT</a:t>
            </a:r>
          </a:p>
        </p:txBody>
      </p:sp>
      <p:sp>
        <p:nvSpPr>
          <p:cNvPr id="2" name="Content Placeholder 1"/>
          <p:cNvSpPr>
            <a:spLocks noGrp="1"/>
          </p:cNvSpPr>
          <p:nvPr>
            <p:ph idx="1"/>
          </p:nvPr>
        </p:nvSpPr>
        <p:spPr/>
        <p:txBody>
          <a:bodyPr>
            <a:normAutofit/>
          </a:bodyPr>
          <a:lstStyle/>
          <a:p>
            <a:pPr algn="just">
              <a:buNone/>
            </a:pPr>
            <a:r>
              <a:rPr lang="en-US" dirty="0"/>
              <a:t>      </a:t>
            </a:r>
          </a:p>
          <a:p>
            <a:pPr algn="just">
              <a:buNone/>
            </a:pPr>
            <a:r>
              <a:rPr lang="en-US" sz="2400" dirty="0"/>
              <a:t>     </a:t>
            </a:r>
            <a:r>
              <a:rPr lang="en-US" sz="4400" dirty="0" err="1"/>
              <a:t>Wasiat</a:t>
            </a:r>
            <a:r>
              <a:rPr lang="en-US" sz="4400" dirty="0"/>
              <a:t> </a:t>
            </a:r>
            <a:r>
              <a:rPr lang="en-US" sz="4400" dirty="0" err="1"/>
              <a:t>hanya</a:t>
            </a:r>
            <a:r>
              <a:rPr lang="en-US" sz="4400" dirty="0"/>
              <a:t> </a:t>
            </a:r>
            <a:r>
              <a:rPr lang="en-US" sz="4400" dirty="0" err="1"/>
              <a:t>diperbolehkan</a:t>
            </a:r>
            <a:r>
              <a:rPr lang="en-US" sz="4400" dirty="0"/>
              <a:t> </a:t>
            </a:r>
            <a:r>
              <a:rPr lang="en-US" sz="4400" dirty="0" err="1"/>
              <a:t>sebanyak-banyaknya</a:t>
            </a:r>
            <a:r>
              <a:rPr lang="en-US" sz="4400" dirty="0"/>
              <a:t> 1/3  </a:t>
            </a:r>
            <a:r>
              <a:rPr lang="en-US" sz="4400" dirty="0" err="1"/>
              <a:t>dari</a:t>
            </a:r>
            <a:r>
              <a:rPr lang="en-US" sz="4400" dirty="0"/>
              <a:t> </a:t>
            </a:r>
            <a:r>
              <a:rPr lang="en-US" sz="4400" dirty="0" err="1"/>
              <a:t>harta</a:t>
            </a:r>
            <a:r>
              <a:rPr lang="en-US" sz="4400" dirty="0"/>
              <a:t> </a:t>
            </a:r>
            <a:r>
              <a:rPr lang="en-US" sz="4400" dirty="0" err="1"/>
              <a:t>warisan</a:t>
            </a:r>
            <a:r>
              <a:rPr lang="en-US" sz="4400" dirty="0"/>
              <a:t> </a:t>
            </a:r>
            <a:r>
              <a:rPr lang="en-US" sz="4400" dirty="0" err="1"/>
              <a:t>kecuali</a:t>
            </a:r>
            <a:r>
              <a:rPr lang="en-US" sz="4400" dirty="0"/>
              <a:t> </a:t>
            </a:r>
            <a:r>
              <a:rPr lang="en-US" sz="4400" dirty="0" err="1"/>
              <a:t>apabila</a:t>
            </a:r>
            <a:r>
              <a:rPr lang="en-US" sz="4400" dirty="0"/>
              <a:t> </a:t>
            </a:r>
            <a:r>
              <a:rPr lang="en-US" sz="4400" dirty="0" err="1"/>
              <a:t>ahli</a:t>
            </a:r>
            <a:r>
              <a:rPr lang="en-US" sz="4400" dirty="0"/>
              <a:t> </a:t>
            </a:r>
            <a:r>
              <a:rPr lang="en-US" sz="4400" dirty="0" err="1"/>
              <a:t>waris</a:t>
            </a:r>
            <a:r>
              <a:rPr lang="en-US" sz="4400" dirty="0"/>
              <a:t> </a:t>
            </a:r>
            <a:r>
              <a:rPr lang="en-US" sz="4400" dirty="0" err="1"/>
              <a:t>menyetujui</a:t>
            </a:r>
            <a:r>
              <a:rPr lang="en-US" sz="4400" dirty="0"/>
              <a:t>.</a:t>
            </a:r>
          </a:p>
          <a:p>
            <a:pPr algn="just"/>
            <a:endParaRPr lang="en-US" sz="24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a:bodyPr>
          <a:lstStyle/>
          <a:p>
            <a:pPr algn="ctr"/>
            <a:r>
              <a:rPr lang="id-ID" sz="3600" dirty="0"/>
              <a:t> </a:t>
            </a:r>
            <a:r>
              <a:rPr lang="en-US" sz="4400" dirty="0">
                <a:solidFill>
                  <a:schemeClr val="tx1"/>
                </a:solidFill>
                <a:latin typeface="Arial" pitchFamily="34" charset="0"/>
                <a:cs typeface="Arial" pitchFamily="34" charset="0"/>
              </a:rPr>
              <a:t>PENCABUTAN WASIAT</a:t>
            </a:r>
            <a:br>
              <a:rPr lang="en-US" sz="3600" u="sng" dirty="0">
                <a:solidFill>
                  <a:schemeClr val="tx1"/>
                </a:solidFill>
              </a:rPr>
            </a:br>
            <a:r>
              <a:rPr lang="en-US" sz="2200" dirty="0" err="1"/>
              <a:t>Bila</a:t>
            </a:r>
            <a:r>
              <a:rPr lang="en-US" sz="2200" dirty="0"/>
              <a:t> </a:t>
            </a:r>
            <a:r>
              <a:rPr lang="en-US" sz="2200" dirty="0" err="1"/>
              <a:t>wasiat</a:t>
            </a:r>
            <a:r>
              <a:rPr lang="en-US" sz="2200" dirty="0"/>
              <a:t> </a:t>
            </a:r>
            <a:r>
              <a:rPr lang="en-US" sz="2200" dirty="0" err="1"/>
              <a:t>dibuat</a:t>
            </a:r>
            <a:r>
              <a:rPr lang="en-US" sz="2200" dirty="0"/>
              <a:t> </a:t>
            </a:r>
            <a:r>
              <a:rPr lang="en-US" sz="2200" dirty="0" err="1"/>
              <a:t>secara</a:t>
            </a:r>
            <a:r>
              <a:rPr lang="en-US" sz="2200" dirty="0"/>
              <a:t> </a:t>
            </a:r>
            <a:r>
              <a:rPr lang="en-US" sz="2200" dirty="0" err="1"/>
              <a:t>tertulis</a:t>
            </a:r>
            <a:r>
              <a:rPr lang="en-US" sz="2200" dirty="0"/>
              <a:t>, </a:t>
            </a:r>
            <a:r>
              <a:rPr lang="en-US" sz="2200" dirty="0" err="1"/>
              <a:t>maka</a:t>
            </a:r>
            <a:r>
              <a:rPr lang="en-US" sz="2200" dirty="0"/>
              <a:t> </a:t>
            </a:r>
            <a:r>
              <a:rPr lang="en-US" sz="2200" dirty="0" err="1"/>
              <a:t>hanya</a:t>
            </a:r>
            <a:r>
              <a:rPr lang="en-US" sz="2200" dirty="0"/>
              <a:t> </a:t>
            </a:r>
            <a:r>
              <a:rPr lang="en-US" sz="2200" dirty="0" err="1"/>
              <a:t>dapat</a:t>
            </a:r>
            <a:r>
              <a:rPr lang="en-US" sz="2200" dirty="0"/>
              <a:t> </a:t>
            </a:r>
            <a:r>
              <a:rPr lang="en-US" sz="2200" dirty="0" err="1"/>
              <a:t>dicabut</a:t>
            </a:r>
            <a:r>
              <a:rPr lang="en-US" sz="2200" dirty="0"/>
              <a:t> </a:t>
            </a:r>
            <a:r>
              <a:rPr lang="en-US" sz="2200" dirty="0" err="1"/>
              <a:t>secara</a:t>
            </a:r>
            <a:r>
              <a:rPr lang="en-US" sz="2200" dirty="0"/>
              <a:t> </a:t>
            </a:r>
            <a:r>
              <a:rPr lang="en-US" sz="2200" dirty="0" err="1"/>
              <a:t>tertulis</a:t>
            </a:r>
            <a:r>
              <a:rPr lang="en-US" sz="2200" dirty="0"/>
              <a:t> </a:t>
            </a:r>
            <a:r>
              <a:rPr lang="en-US" sz="2200" dirty="0" err="1"/>
              <a:t>dengan</a:t>
            </a:r>
            <a:r>
              <a:rPr lang="en-US" sz="2200" dirty="0"/>
              <a:t> </a:t>
            </a:r>
            <a:r>
              <a:rPr lang="en-US" sz="2200" dirty="0" err="1"/>
              <a:t>disaksikan</a:t>
            </a:r>
            <a:r>
              <a:rPr lang="en-US" sz="2200" dirty="0"/>
              <a:t> </a:t>
            </a:r>
            <a:r>
              <a:rPr lang="en-US" sz="2200" dirty="0" err="1"/>
              <a:t>oleh</a:t>
            </a:r>
            <a:r>
              <a:rPr lang="en-US" sz="2200" dirty="0"/>
              <a:t> </a:t>
            </a:r>
            <a:r>
              <a:rPr lang="en-US" sz="2200" dirty="0" err="1"/>
              <a:t>dua</a:t>
            </a:r>
            <a:r>
              <a:rPr lang="en-US" sz="2200" dirty="0"/>
              <a:t> orang </a:t>
            </a:r>
            <a:r>
              <a:rPr lang="en-US" sz="2200" dirty="0" err="1"/>
              <a:t>saksi</a:t>
            </a:r>
            <a:r>
              <a:rPr lang="en-US" sz="2200" dirty="0"/>
              <a:t> </a:t>
            </a:r>
            <a:r>
              <a:rPr lang="en-US" sz="2200" dirty="0" err="1"/>
              <a:t>atau</a:t>
            </a:r>
            <a:r>
              <a:rPr lang="en-US" sz="2200" dirty="0"/>
              <a:t> </a:t>
            </a:r>
            <a:r>
              <a:rPr lang="en-US" sz="2200" dirty="0" err="1"/>
              <a:t>berdasarkan</a:t>
            </a:r>
            <a:r>
              <a:rPr lang="en-US" sz="2200" dirty="0"/>
              <a:t> </a:t>
            </a:r>
            <a:r>
              <a:rPr lang="en-US" sz="2200" dirty="0" err="1"/>
              <a:t>akta</a:t>
            </a:r>
            <a:r>
              <a:rPr lang="en-US" sz="2200" dirty="0"/>
              <a:t> </a:t>
            </a:r>
            <a:r>
              <a:rPr lang="en-US" sz="2200" dirty="0" err="1"/>
              <a:t>notaris</a:t>
            </a:r>
            <a:r>
              <a:rPr lang="en-US" sz="2200" dirty="0"/>
              <a:t>.</a:t>
            </a:r>
            <a:br>
              <a:rPr lang="en-US" sz="2200" u="sng" dirty="0">
                <a:solidFill>
                  <a:schemeClr val="tx1"/>
                </a:solidFill>
              </a:rPr>
            </a:br>
            <a:endParaRPr lang="en-US" sz="2200" dirty="0">
              <a:solidFill>
                <a:schemeClr val="tx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WASIAT AKTA NOTARIS</a:t>
            </a:r>
          </a:p>
        </p:txBody>
      </p:sp>
      <p:sp>
        <p:nvSpPr>
          <p:cNvPr id="3" name="Content Placeholder 2"/>
          <p:cNvSpPr>
            <a:spLocks noGrp="1"/>
          </p:cNvSpPr>
          <p:nvPr>
            <p:ph idx="1"/>
          </p:nvPr>
        </p:nvSpPr>
        <p:spPr/>
        <p:txBody>
          <a:bodyPr>
            <a:normAutofit/>
          </a:bodyPr>
          <a:lstStyle/>
          <a:p>
            <a:pPr algn="just"/>
            <a:r>
              <a:rPr lang="en-US" sz="4800" dirty="0"/>
              <a:t>  </a:t>
            </a:r>
            <a:r>
              <a:rPr lang="en-US" sz="4800" dirty="0" err="1"/>
              <a:t>Bila</a:t>
            </a:r>
            <a:r>
              <a:rPr lang="en-US" sz="4800" dirty="0"/>
              <a:t> </a:t>
            </a:r>
            <a:r>
              <a:rPr lang="en-US" sz="4800" dirty="0" err="1"/>
              <a:t>wasiat</a:t>
            </a:r>
            <a:r>
              <a:rPr lang="en-US" sz="4800" dirty="0"/>
              <a:t> </a:t>
            </a:r>
            <a:r>
              <a:rPr lang="en-US" sz="4800" dirty="0" err="1"/>
              <a:t>dibuat</a:t>
            </a:r>
            <a:r>
              <a:rPr lang="en-US" sz="4800" dirty="0"/>
              <a:t> </a:t>
            </a:r>
            <a:r>
              <a:rPr lang="en-US" sz="4800" dirty="0" err="1"/>
              <a:t>berdasarkan</a:t>
            </a:r>
            <a:r>
              <a:rPr lang="en-US" sz="4800" dirty="0"/>
              <a:t> </a:t>
            </a:r>
            <a:r>
              <a:rPr lang="en-US" sz="4800" dirty="0" err="1"/>
              <a:t>akta</a:t>
            </a:r>
            <a:r>
              <a:rPr lang="en-US" sz="4800" dirty="0"/>
              <a:t> </a:t>
            </a:r>
            <a:r>
              <a:rPr lang="en-US" sz="4800" dirty="0" err="1"/>
              <a:t>Notaris</a:t>
            </a:r>
            <a:r>
              <a:rPr lang="en-US" sz="4800" dirty="0"/>
              <a:t>, </a:t>
            </a:r>
            <a:r>
              <a:rPr lang="en-US" sz="4800" dirty="0" err="1"/>
              <a:t>maka</a:t>
            </a:r>
            <a:r>
              <a:rPr lang="en-US" sz="4800" dirty="0"/>
              <a:t> </a:t>
            </a:r>
            <a:r>
              <a:rPr lang="en-US" sz="4800" dirty="0" err="1"/>
              <a:t>hanya</a:t>
            </a:r>
            <a:r>
              <a:rPr lang="en-US" sz="4800" dirty="0"/>
              <a:t> </a:t>
            </a:r>
            <a:r>
              <a:rPr lang="en-US" sz="4800" dirty="0" err="1"/>
              <a:t>dapat</a:t>
            </a:r>
            <a:r>
              <a:rPr lang="en-US" sz="4800" dirty="0"/>
              <a:t> </a:t>
            </a:r>
            <a:r>
              <a:rPr lang="en-US" sz="4800" dirty="0" err="1"/>
              <a:t>dicabut</a:t>
            </a:r>
            <a:r>
              <a:rPr lang="en-US" sz="4800" dirty="0"/>
              <a:t> </a:t>
            </a:r>
            <a:r>
              <a:rPr lang="en-US" sz="4800" dirty="0" err="1"/>
              <a:t>berdasarkan</a:t>
            </a:r>
            <a:r>
              <a:rPr lang="en-US" sz="4800" dirty="0"/>
              <a:t> </a:t>
            </a:r>
            <a:r>
              <a:rPr lang="en-US" sz="4800" dirty="0" err="1"/>
              <a:t>akta</a:t>
            </a:r>
            <a:r>
              <a:rPr lang="en-US" sz="4800" dirty="0"/>
              <a:t> </a:t>
            </a:r>
            <a:r>
              <a:rPr lang="en-US" sz="4800" dirty="0" err="1"/>
              <a:t>Notaris</a:t>
            </a:r>
            <a:r>
              <a:rPr lang="en-US" sz="4800" dirty="0"/>
              <a:t>.</a:t>
            </a:r>
          </a:p>
        </p:txBody>
      </p:sp>
    </p:spTree>
    <p:extLst>
      <p:ext uri="{BB962C8B-B14F-4D97-AF65-F5344CB8AC3E}">
        <p14:creationId xmlns:p14="http://schemas.microsoft.com/office/powerpoint/2010/main" val="18261219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r>
              <a:rPr lang="en-US" sz="4000" dirty="0">
                <a:solidFill>
                  <a:schemeClr val="tx1"/>
                </a:solidFill>
                <a:latin typeface="Arial" pitchFamily="34" charset="0"/>
                <a:cs typeface="Arial" pitchFamily="34" charset="0"/>
              </a:rPr>
              <a:t>HIBAH</a:t>
            </a:r>
            <a:br>
              <a:rPr lang="en-US" sz="4000" u="sng" dirty="0">
                <a:solidFill>
                  <a:schemeClr val="tx1"/>
                </a:solidFill>
                <a:latin typeface="Arial" pitchFamily="34" charset="0"/>
                <a:cs typeface="Arial" pitchFamily="34" charset="0"/>
              </a:rPr>
            </a:br>
            <a:r>
              <a:rPr lang="en-US" sz="2200" dirty="0"/>
              <a:t>orang yang </a:t>
            </a:r>
            <a:r>
              <a:rPr lang="en-US" sz="2200" dirty="0" err="1"/>
              <a:t>telah</a:t>
            </a:r>
            <a:r>
              <a:rPr lang="en-US" sz="2200" dirty="0"/>
              <a:t> </a:t>
            </a:r>
            <a:r>
              <a:rPr lang="en-US" sz="2200" dirty="0" err="1"/>
              <a:t>berumur</a:t>
            </a:r>
            <a:r>
              <a:rPr lang="en-US" sz="2200" dirty="0"/>
              <a:t> </a:t>
            </a:r>
            <a:r>
              <a:rPr lang="en-US" sz="2200" dirty="0" err="1"/>
              <a:t>sekurang-kurangnya</a:t>
            </a:r>
            <a:r>
              <a:rPr lang="en-US" sz="2200" dirty="0"/>
              <a:t> 21 </a:t>
            </a:r>
            <a:r>
              <a:rPr lang="en-US" sz="2200" dirty="0" err="1"/>
              <a:t>tahun</a:t>
            </a:r>
            <a:r>
              <a:rPr lang="en-US" sz="2200" dirty="0"/>
              <a:t>, </a:t>
            </a:r>
            <a:r>
              <a:rPr lang="en-US" sz="2200" dirty="0" err="1"/>
              <a:t>berakal</a:t>
            </a:r>
            <a:r>
              <a:rPr lang="en-US" sz="2200" dirty="0"/>
              <a:t> </a:t>
            </a:r>
            <a:r>
              <a:rPr lang="en-US" sz="2200" dirty="0" err="1"/>
              <a:t>sehat</a:t>
            </a:r>
            <a:r>
              <a:rPr lang="en-US" sz="2200" dirty="0"/>
              <a:t> </a:t>
            </a:r>
            <a:r>
              <a:rPr lang="en-US" sz="2200" dirty="0" err="1"/>
              <a:t>dan</a:t>
            </a:r>
            <a:r>
              <a:rPr lang="en-US" sz="2200" dirty="0"/>
              <a:t> </a:t>
            </a:r>
            <a:r>
              <a:rPr lang="en-US" sz="2200" dirty="0" err="1"/>
              <a:t>tanpa</a:t>
            </a:r>
            <a:r>
              <a:rPr lang="en-US" sz="2200" dirty="0"/>
              <a:t> </a:t>
            </a:r>
            <a:r>
              <a:rPr lang="en-US" sz="2200" dirty="0" err="1"/>
              <a:t>adanya</a:t>
            </a:r>
            <a:r>
              <a:rPr lang="en-US" sz="2200" dirty="0"/>
              <a:t> </a:t>
            </a:r>
            <a:r>
              <a:rPr lang="en-US" sz="2200" dirty="0" err="1"/>
              <a:t>paksaan</a:t>
            </a:r>
            <a:r>
              <a:rPr lang="en-US" sz="2200" dirty="0"/>
              <a:t> </a:t>
            </a:r>
            <a:r>
              <a:rPr lang="en-US" sz="2200" dirty="0" err="1"/>
              <a:t>dapat</a:t>
            </a:r>
            <a:r>
              <a:rPr lang="en-US" sz="2200" dirty="0"/>
              <a:t> </a:t>
            </a:r>
            <a:r>
              <a:rPr lang="en-US" sz="2200" dirty="0" err="1"/>
              <a:t>menghibahkan</a:t>
            </a:r>
            <a:r>
              <a:rPr lang="en-US" sz="2200" dirty="0"/>
              <a:t> </a:t>
            </a:r>
            <a:r>
              <a:rPr lang="en-US" sz="2200" dirty="0" err="1"/>
              <a:t>sebanyak-banyaknya</a:t>
            </a:r>
            <a:r>
              <a:rPr lang="en-US" sz="2200" dirty="0"/>
              <a:t> 1/3 </a:t>
            </a:r>
            <a:r>
              <a:rPr lang="en-US" sz="2200" dirty="0" err="1"/>
              <a:t>harta</a:t>
            </a:r>
            <a:r>
              <a:rPr lang="en-US" sz="2200" dirty="0"/>
              <a:t> </a:t>
            </a:r>
            <a:r>
              <a:rPr lang="en-US" sz="2200" dirty="0" err="1"/>
              <a:t>bendanya</a:t>
            </a:r>
            <a:r>
              <a:rPr lang="en-US" sz="2200" dirty="0"/>
              <a:t> </a:t>
            </a:r>
            <a:r>
              <a:rPr lang="en-US" sz="2200" dirty="0" err="1"/>
              <a:t>kepada</a:t>
            </a:r>
            <a:r>
              <a:rPr lang="en-US" sz="2200" dirty="0"/>
              <a:t> orang lain </a:t>
            </a:r>
            <a:r>
              <a:rPr lang="en-US" sz="2200" dirty="0" err="1"/>
              <a:t>atau</a:t>
            </a:r>
            <a:r>
              <a:rPr lang="en-US" sz="2200" dirty="0"/>
              <a:t> </a:t>
            </a:r>
            <a:r>
              <a:rPr lang="en-US" sz="2200" dirty="0" err="1"/>
              <a:t>lembaga</a:t>
            </a:r>
            <a:r>
              <a:rPr lang="en-US" sz="2200" dirty="0"/>
              <a:t> </a:t>
            </a:r>
            <a:r>
              <a:rPr lang="en-US" sz="2200" dirty="0" err="1"/>
              <a:t>dihadapan</a:t>
            </a:r>
            <a:r>
              <a:rPr lang="en-US" sz="2200" dirty="0"/>
              <a:t> </a:t>
            </a:r>
            <a:r>
              <a:rPr lang="en-US" sz="2200" dirty="0" err="1"/>
              <a:t>dua</a:t>
            </a:r>
            <a:r>
              <a:rPr lang="en-US" sz="2200" dirty="0"/>
              <a:t> orang </a:t>
            </a:r>
            <a:r>
              <a:rPr lang="en-US" sz="2200" dirty="0" err="1"/>
              <a:t>saksi</a:t>
            </a:r>
            <a:r>
              <a:rPr lang="en-US" sz="2200" dirty="0"/>
              <a:t> </a:t>
            </a:r>
            <a:r>
              <a:rPr lang="en-US" sz="2200" dirty="0" err="1"/>
              <a:t>untuk</a:t>
            </a:r>
            <a:r>
              <a:rPr lang="en-US" sz="2200" dirty="0"/>
              <a:t> </a:t>
            </a:r>
            <a:r>
              <a:rPr lang="en-US" sz="2200" dirty="0" err="1"/>
              <a:t>dimiliki</a:t>
            </a:r>
            <a:r>
              <a:rPr lang="en-US" sz="2200" dirty="0"/>
              <a: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895600"/>
            <a:ext cx="8763000" cy="6553200"/>
          </a:xfrm>
        </p:spPr>
        <p:txBody>
          <a:bodyPr>
            <a:normAutofit/>
          </a:bodyPr>
          <a:lstStyle/>
          <a:p>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dirty="0">
                <a:solidFill>
                  <a:schemeClr val="tx1"/>
                </a:solidFill>
              </a:rPr>
              <a:t>HIBAH ORANG TUA KE ANAK</a:t>
            </a:r>
            <a:br>
              <a:rPr lang="en-US" dirty="0">
                <a:solidFill>
                  <a:schemeClr val="tx1"/>
                </a:solidFill>
              </a:rPr>
            </a:br>
            <a:br>
              <a:rPr lang="en-US" dirty="0">
                <a:solidFill>
                  <a:schemeClr val="tx1"/>
                </a:solidFill>
              </a:rPr>
            </a:br>
            <a:br>
              <a:rPr lang="en-US" dirty="0">
                <a:solidFill>
                  <a:schemeClr val="tx1"/>
                </a:solidFill>
              </a:rPr>
            </a:br>
            <a:r>
              <a:rPr lang="en-US" sz="2200" dirty="0" err="1"/>
              <a:t>Hibah</a:t>
            </a:r>
            <a:r>
              <a:rPr lang="en-US" sz="2200" dirty="0"/>
              <a:t> orang </a:t>
            </a:r>
            <a:r>
              <a:rPr lang="en-US" sz="2200" dirty="0" err="1"/>
              <a:t>tua</a:t>
            </a:r>
            <a:r>
              <a:rPr lang="en-US" sz="2200" dirty="0"/>
              <a:t> </a:t>
            </a:r>
            <a:r>
              <a:rPr lang="en-US" sz="2200" dirty="0" err="1"/>
              <a:t>ke</a:t>
            </a:r>
            <a:r>
              <a:rPr lang="en-US" sz="2200" dirty="0"/>
              <a:t> </a:t>
            </a:r>
            <a:r>
              <a:rPr lang="en-US" sz="2200" dirty="0" err="1"/>
              <a:t>anak</a:t>
            </a:r>
            <a:r>
              <a:rPr lang="en-US" sz="2200" dirty="0"/>
              <a:t> </a:t>
            </a:r>
            <a:r>
              <a:rPr lang="en-US" sz="2200" dirty="0" err="1"/>
              <a:t>dapat</a:t>
            </a:r>
            <a:r>
              <a:rPr lang="en-US" sz="2200" dirty="0"/>
              <a:t> </a:t>
            </a:r>
            <a:r>
              <a:rPr lang="en-US" sz="2200" dirty="0" err="1"/>
              <a:t>diperhitungkan</a:t>
            </a:r>
            <a:r>
              <a:rPr lang="en-US" sz="2200" dirty="0"/>
              <a:t> </a:t>
            </a:r>
            <a:r>
              <a:rPr lang="en-US" sz="2200" dirty="0" err="1"/>
              <a:t>sebagai</a:t>
            </a:r>
            <a:r>
              <a:rPr lang="en-US" sz="2200" dirty="0"/>
              <a:t> </a:t>
            </a:r>
            <a:r>
              <a:rPr lang="en-US" sz="2200" dirty="0" err="1"/>
              <a:t>warisan</a:t>
            </a:r>
            <a:r>
              <a:rPr lang="en-US" sz="2200" dirty="0"/>
              <a:t>.</a:t>
            </a:r>
            <a:endParaRPr lang="en-US" sz="2200" dirty="0">
              <a:solidFill>
                <a:schemeClr val="tx1"/>
              </a:solidFill>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4000" dirty="0">
                <a:solidFill>
                  <a:schemeClr val="tx1"/>
                </a:solidFill>
                <a:effectLst>
                  <a:outerShdw blurRad="38100" dist="38100" dir="2700000" algn="tl">
                    <a:srgbClr val="000000">
                      <a:alpha val="43137"/>
                    </a:srgbClr>
                  </a:outerShdw>
                </a:effectLst>
                <a:latin typeface="Arial" pitchFamily="34" charset="0"/>
                <a:cs typeface="Arial" pitchFamily="34" charset="0"/>
              </a:rPr>
              <a:t>PENARIKAN HIBAH</a:t>
            </a:r>
            <a:endParaRPr lang="en-US" sz="4000" dirty="0">
              <a:solidFill>
                <a:schemeClr val="tx1"/>
              </a:solidFill>
            </a:endParaRPr>
          </a:p>
        </p:txBody>
      </p:sp>
      <p:sp>
        <p:nvSpPr>
          <p:cNvPr id="2" name="Content Placeholder 1"/>
          <p:cNvSpPr>
            <a:spLocks noGrp="1"/>
          </p:cNvSpPr>
          <p:nvPr>
            <p:ph idx="1"/>
          </p:nvPr>
        </p:nvSpPr>
        <p:spPr>
          <a:xfrm>
            <a:off x="457200" y="1481328"/>
            <a:ext cx="8686800" cy="5681472"/>
          </a:xfrm>
        </p:spPr>
        <p:txBody>
          <a:bodyPr>
            <a:noAutofit/>
          </a:bodyPr>
          <a:lstStyle/>
          <a:p>
            <a:pPr>
              <a:buNone/>
            </a:pPr>
            <a:r>
              <a:rPr lang="en-US" sz="4400" dirty="0"/>
              <a:t>  </a:t>
            </a:r>
            <a:r>
              <a:rPr lang="en-US" sz="4400" dirty="0" err="1"/>
              <a:t>Hibah</a:t>
            </a:r>
            <a:r>
              <a:rPr lang="en-US" sz="4400" dirty="0"/>
              <a:t> </a:t>
            </a:r>
            <a:r>
              <a:rPr lang="en-US" sz="4400" dirty="0" err="1"/>
              <a:t>tidak</a:t>
            </a:r>
            <a:r>
              <a:rPr lang="en-US" sz="4400" dirty="0"/>
              <a:t> </a:t>
            </a:r>
            <a:r>
              <a:rPr lang="en-US" sz="4400" dirty="0" err="1"/>
              <a:t>dapat</a:t>
            </a:r>
            <a:r>
              <a:rPr lang="en-US" sz="4400" dirty="0"/>
              <a:t> </a:t>
            </a:r>
            <a:r>
              <a:rPr lang="en-US" sz="4400" dirty="0" err="1"/>
              <a:t>ditarik</a:t>
            </a:r>
            <a:r>
              <a:rPr lang="en-US" sz="4400" dirty="0"/>
              <a:t> </a:t>
            </a:r>
            <a:r>
              <a:rPr lang="en-US" sz="4400" dirty="0" err="1"/>
              <a:t>kembali</a:t>
            </a:r>
            <a:r>
              <a:rPr lang="en-US" sz="4400" dirty="0"/>
              <a:t>, </a:t>
            </a:r>
            <a:r>
              <a:rPr lang="en-US" sz="4400" dirty="0" err="1"/>
              <a:t>kecuali</a:t>
            </a:r>
            <a:r>
              <a:rPr lang="en-US" sz="4400" dirty="0"/>
              <a:t> </a:t>
            </a:r>
            <a:r>
              <a:rPr lang="en-US" sz="4400" dirty="0" err="1"/>
              <a:t>hibah</a:t>
            </a:r>
            <a:r>
              <a:rPr lang="en-US" sz="4400" dirty="0"/>
              <a:t> orang </a:t>
            </a:r>
            <a:r>
              <a:rPr lang="en-US" sz="4400" dirty="0" err="1"/>
              <a:t>tua</a:t>
            </a:r>
            <a:r>
              <a:rPr lang="en-US" sz="4400" dirty="0"/>
              <a:t> </a:t>
            </a:r>
            <a:r>
              <a:rPr lang="en-US" sz="4400" dirty="0" err="1"/>
              <a:t>kepada</a:t>
            </a:r>
            <a:r>
              <a:rPr lang="en-US" sz="4400" dirty="0"/>
              <a:t> </a:t>
            </a:r>
            <a:r>
              <a:rPr lang="en-US" sz="4400" dirty="0" err="1"/>
              <a:t>anaknya</a:t>
            </a:r>
            <a:r>
              <a:rPr lang="en-US" sz="4400" dirty="0"/>
              <a: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a:solidFill>
                  <a:schemeClr val="tx1"/>
                </a:solidFill>
                <a:latin typeface="Arial" pitchFamily="34" charset="0"/>
                <a:cs typeface="Arial" pitchFamily="34" charset="0"/>
              </a:rPr>
              <a:t>       WNI </a:t>
            </a:r>
            <a:r>
              <a:rPr lang="en-US" dirty="0">
                <a:solidFill>
                  <a:schemeClr val="tx1"/>
                </a:solidFill>
                <a:latin typeface="Arial" pitchFamily="34" charset="0"/>
                <a:cs typeface="Arial" pitchFamily="34" charset="0"/>
              </a:rPr>
              <a:t>YANG BERADA DI LUAR NEGERI</a:t>
            </a:r>
            <a:endParaRPr lang="en-US" u="sng" dirty="0">
              <a:solidFill>
                <a:schemeClr val="tx1"/>
              </a:solidFill>
              <a:latin typeface="Arial" pitchFamily="34" charset="0"/>
              <a:cs typeface="Arial" pitchFamily="34" charset="0"/>
            </a:endParaRPr>
          </a:p>
        </p:txBody>
      </p:sp>
      <p:sp>
        <p:nvSpPr>
          <p:cNvPr id="2" name="Content Placeholder 1"/>
          <p:cNvSpPr>
            <a:spLocks noGrp="1"/>
          </p:cNvSpPr>
          <p:nvPr>
            <p:ph idx="1"/>
          </p:nvPr>
        </p:nvSpPr>
        <p:spPr/>
        <p:txBody>
          <a:bodyPr>
            <a:noAutofit/>
          </a:bodyPr>
          <a:lstStyle/>
          <a:p>
            <a:pPr algn="just"/>
            <a:r>
              <a:rPr lang="en-US" sz="2000" dirty="0"/>
              <a:t>    </a:t>
            </a:r>
          </a:p>
          <a:p>
            <a:pPr algn="just"/>
            <a:r>
              <a:rPr lang="en-US" sz="2000" dirty="0"/>
              <a:t>    </a:t>
            </a:r>
            <a:r>
              <a:rPr lang="en-US" sz="3200" dirty="0"/>
              <a:t> WNI yang </a:t>
            </a:r>
            <a:r>
              <a:rPr lang="en-US" sz="3200" dirty="0" err="1"/>
              <a:t>berada</a:t>
            </a:r>
            <a:r>
              <a:rPr lang="en-US" sz="3200" dirty="0"/>
              <a:t> di </a:t>
            </a:r>
            <a:r>
              <a:rPr lang="en-US" sz="3200" dirty="0" err="1"/>
              <a:t>negara</a:t>
            </a:r>
            <a:r>
              <a:rPr lang="en-US" sz="3200" dirty="0"/>
              <a:t> </a:t>
            </a:r>
            <a:r>
              <a:rPr lang="en-US" sz="3200" dirty="0" err="1"/>
              <a:t>Asing</a:t>
            </a:r>
            <a:r>
              <a:rPr lang="en-US" sz="3200" dirty="0"/>
              <a:t> </a:t>
            </a:r>
            <a:r>
              <a:rPr lang="en-US" sz="3200" dirty="0" err="1"/>
              <a:t>dapat</a:t>
            </a:r>
            <a:r>
              <a:rPr lang="en-US" sz="3200" dirty="0"/>
              <a:t> </a:t>
            </a:r>
            <a:r>
              <a:rPr lang="en-US" sz="3200" dirty="0" err="1"/>
              <a:t>membuat</a:t>
            </a:r>
            <a:r>
              <a:rPr lang="en-US" sz="3200" dirty="0"/>
              <a:t> </a:t>
            </a:r>
            <a:r>
              <a:rPr lang="en-US" sz="3200" dirty="0" err="1"/>
              <a:t>surat</a:t>
            </a:r>
            <a:r>
              <a:rPr lang="en-US" sz="3200" dirty="0"/>
              <a:t> </a:t>
            </a:r>
            <a:r>
              <a:rPr lang="en-US" sz="3200" dirty="0" err="1"/>
              <a:t>hibah</a:t>
            </a:r>
            <a:r>
              <a:rPr lang="en-US" sz="3200" dirty="0"/>
              <a:t> </a:t>
            </a:r>
            <a:r>
              <a:rPr lang="en-US" sz="3200" dirty="0" err="1"/>
              <a:t>dihadapan</a:t>
            </a:r>
            <a:r>
              <a:rPr lang="en-US" sz="3200" dirty="0"/>
              <a:t> </a:t>
            </a:r>
            <a:r>
              <a:rPr lang="en-US" sz="3200" dirty="0" err="1"/>
              <a:t>konsulat</a:t>
            </a:r>
            <a:r>
              <a:rPr lang="en-US" sz="3200" dirty="0"/>
              <a:t> </a:t>
            </a:r>
            <a:r>
              <a:rPr lang="en-US" sz="3200" dirty="0" err="1"/>
              <a:t>atau</a:t>
            </a:r>
            <a:r>
              <a:rPr lang="en-US" sz="3200" dirty="0"/>
              <a:t> </a:t>
            </a:r>
            <a:r>
              <a:rPr lang="en-US" sz="3200" dirty="0" err="1"/>
              <a:t>Kedutaan</a:t>
            </a:r>
            <a:r>
              <a:rPr lang="en-US" sz="3200" dirty="0"/>
              <a:t> </a:t>
            </a:r>
            <a:r>
              <a:rPr lang="en-US" sz="3200" dirty="0" err="1"/>
              <a:t>Republik</a:t>
            </a:r>
            <a:r>
              <a:rPr lang="en-US" sz="3200" dirty="0"/>
              <a:t> Indonesia </a:t>
            </a:r>
            <a:r>
              <a:rPr lang="en-US" sz="3200" dirty="0" err="1"/>
              <a:t>setempat</a:t>
            </a:r>
            <a:r>
              <a:rPr lang="en-US" sz="3200" dirty="0"/>
              <a:t> </a:t>
            </a:r>
            <a:r>
              <a:rPr lang="en-US" sz="3200" dirty="0" err="1"/>
              <a:t>sepanjang</a:t>
            </a:r>
            <a:r>
              <a:rPr lang="en-US" sz="3200" dirty="0"/>
              <a:t> </a:t>
            </a:r>
            <a:r>
              <a:rPr lang="en-US" sz="3200" dirty="0" err="1"/>
              <a:t>isinya</a:t>
            </a:r>
            <a:r>
              <a:rPr lang="en-US" sz="3200" dirty="0"/>
              <a:t> </a:t>
            </a:r>
            <a:r>
              <a:rPr lang="en-US" sz="3200" dirty="0" err="1"/>
              <a:t>tidak</a:t>
            </a:r>
            <a:r>
              <a:rPr lang="en-US" sz="3200" dirty="0"/>
              <a:t> </a:t>
            </a:r>
            <a:r>
              <a:rPr lang="en-US" sz="3200" dirty="0" err="1"/>
              <a:t>bertentangan</a:t>
            </a:r>
            <a:r>
              <a:rPr lang="en-US" sz="3200" dirty="0"/>
              <a:t> </a:t>
            </a:r>
            <a:r>
              <a:rPr lang="en-US" sz="3200" dirty="0" err="1"/>
              <a:t>dengan</a:t>
            </a:r>
            <a:r>
              <a:rPr lang="en-US" sz="3200" dirty="0"/>
              <a:t> </a:t>
            </a:r>
            <a:r>
              <a:rPr lang="en-US" sz="3200" dirty="0" err="1"/>
              <a:t>ketentuan</a:t>
            </a:r>
            <a:r>
              <a:rPr lang="en-US" sz="3200" dirty="0"/>
              <a:t> </a:t>
            </a:r>
            <a:r>
              <a:rPr lang="en-US" sz="3200" dirty="0" err="1"/>
              <a:t>pasal-pasal</a:t>
            </a:r>
            <a:r>
              <a:rPr lang="en-US" sz="3200" dirty="0"/>
              <a:t> </a:t>
            </a:r>
            <a:r>
              <a:rPr lang="en-US" sz="3200" dirty="0" err="1"/>
              <a:t>ini</a:t>
            </a:r>
            <a:r>
              <a:rPr lang="en-US" sz="3200" dirty="0"/>
              <a:t>.</a:t>
            </a:r>
            <a:endParaRPr lang="en-US" sz="3200" dirty="0">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52ADC4BD-5771-4280-5FF8-1235A68EB81B}"/>
              </a:ext>
            </a:extLst>
          </p:cNvPr>
          <p:cNvSpPr>
            <a:spLocks noGrp="1" noChangeArrowheads="1"/>
          </p:cNvSpPr>
          <p:nvPr>
            <p:ph type="title"/>
          </p:nvPr>
        </p:nvSpPr>
        <p:spPr/>
        <p:txBody>
          <a:bodyPr/>
          <a:lstStyle/>
          <a:p>
            <a:r>
              <a:rPr lang="en-US" altLang="en-US"/>
              <a:t>Harta Kekayaan (Pasal 1f KHI)</a:t>
            </a:r>
          </a:p>
        </p:txBody>
      </p:sp>
      <p:sp>
        <p:nvSpPr>
          <p:cNvPr id="92163" name="Content Placeholder 2">
            <a:extLst>
              <a:ext uri="{FF2B5EF4-FFF2-40B4-BE49-F238E27FC236}">
                <a16:creationId xmlns:a16="http://schemas.microsoft.com/office/drawing/2014/main" id="{43EC5EB0-FD23-AB7A-347F-327773EB1326}"/>
              </a:ext>
            </a:extLst>
          </p:cNvPr>
          <p:cNvSpPr>
            <a:spLocks noGrp="1" noChangeArrowheads="1"/>
          </p:cNvSpPr>
          <p:nvPr>
            <p:ph idx="1"/>
          </p:nvPr>
        </p:nvSpPr>
        <p:spPr/>
        <p:txBody>
          <a:bodyPr/>
          <a:lstStyle/>
          <a:p>
            <a:pPr marL="0" indent="0" algn="just">
              <a:buFont typeface="Wingdings" panose="05000000000000000000" pitchFamily="2" charset="2"/>
              <a:buNone/>
            </a:pPr>
            <a:r>
              <a:rPr lang="en-US" altLang="en-US"/>
              <a:t>Harta kekayaan dalam perkawinan atau Syirkah adalah harta yang diperoleh baik sendiri-sendiri atau bersama suami-isteri selama dalam ikatan perkawinan berlangsung selanjutnya sisebut harta bersama, tanpa mempersoalkan terdaftar atas nama siapapun.</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875E31D2-6D4E-B98E-C261-FC54A692D0E2}"/>
              </a:ext>
            </a:extLst>
          </p:cNvPr>
          <p:cNvSpPr>
            <a:spLocks noGrp="1" noChangeArrowheads="1"/>
          </p:cNvSpPr>
          <p:nvPr>
            <p:ph type="title"/>
          </p:nvPr>
        </p:nvSpPr>
        <p:spPr/>
        <p:txBody>
          <a:bodyPr/>
          <a:lstStyle/>
          <a:p>
            <a:r>
              <a:rPr lang="en-US" altLang="en-US"/>
              <a:t>Pasal 26 KUHPerdata</a:t>
            </a:r>
            <a:endParaRPr lang="en-ID" altLang="en-US"/>
          </a:p>
        </p:txBody>
      </p:sp>
      <p:sp>
        <p:nvSpPr>
          <p:cNvPr id="93187" name="Content Placeholder 2">
            <a:extLst>
              <a:ext uri="{FF2B5EF4-FFF2-40B4-BE49-F238E27FC236}">
                <a16:creationId xmlns:a16="http://schemas.microsoft.com/office/drawing/2014/main" id="{4199D50F-0EA9-1307-9B11-90A65919A6EA}"/>
              </a:ext>
            </a:extLst>
          </p:cNvPr>
          <p:cNvSpPr>
            <a:spLocks noGrp="1" noChangeArrowheads="1"/>
          </p:cNvSpPr>
          <p:nvPr>
            <p:ph idx="1"/>
          </p:nvPr>
        </p:nvSpPr>
        <p:spPr/>
        <p:txBody>
          <a:bodyPr/>
          <a:lstStyle/>
          <a:p>
            <a:endParaRPr lang="en-US" altLang="en-US"/>
          </a:p>
          <a:p>
            <a:pPr algn="just"/>
            <a:r>
              <a:rPr lang="en-ID" altLang="en-US" sz="4000">
                <a:solidFill>
                  <a:srgbClr val="202124"/>
                </a:solidFill>
                <a:latin typeface="Google Sans"/>
              </a:rPr>
              <a:t>Undang-undang </a:t>
            </a:r>
            <a:r>
              <a:rPr lang="en-ID" altLang="en-US" sz="4000">
                <a:solidFill>
                  <a:srgbClr val="040C28"/>
                </a:solidFill>
                <a:latin typeface="Google Sans"/>
              </a:rPr>
              <a:t>memandang soal perkawinan hanya dalam hubungan-hubungan perdata</a:t>
            </a:r>
            <a:r>
              <a:rPr lang="en-ID" altLang="en-US" sz="4000">
                <a:solidFill>
                  <a:srgbClr val="202124"/>
                </a:solidFill>
                <a:latin typeface="Google Sans"/>
              </a:rPr>
              <a:t>. </a:t>
            </a:r>
            <a:endParaRPr lang="en-ID"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a:extLst>
              <a:ext uri="{FF2B5EF4-FFF2-40B4-BE49-F238E27FC236}">
                <a16:creationId xmlns:a16="http://schemas.microsoft.com/office/drawing/2014/main" id="{965D7583-11D0-0C30-FA4C-A6D379174747}"/>
              </a:ext>
            </a:extLst>
          </p:cNvPr>
          <p:cNvSpPr>
            <a:spLocks noGrp="1" noChangeArrowheads="1"/>
          </p:cNvSpPr>
          <p:nvPr>
            <p:ph type="title"/>
          </p:nvPr>
        </p:nvSpPr>
        <p:spPr/>
        <p:txBody>
          <a:bodyPr/>
          <a:lstStyle/>
          <a:p>
            <a:r>
              <a:rPr lang="en-US" altLang="en-US"/>
              <a:t>Pasal 27 KUHPerdata</a:t>
            </a:r>
            <a:endParaRPr lang="en-ID" altLang="en-US"/>
          </a:p>
        </p:txBody>
      </p:sp>
      <p:sp>
        <p:nvSpPr>
          <p:cNvPr id="94211" name="Content Placeholder 2">
            <a:extLst>
              <a:ext uri="{FF2B5EF4-FFF2-40B4-BE49-F238E27FC236}">
                <a16:creationId xmlns:a16="http://schemas.microsoft.com/office/drawing/2014/main" id="{41ED639B-8CD7-0247-5CF9-22EEB49300CA}"/>
              </a:ext>
            </a:extLst>
          </p:cNvPr>
          <p:cNvSpPr>
            <a:spLocks noGrp="1" noChangeArrowheads="1"/>
          </p:cNvSpPr>
          <p:nvPr>
            <p:ph idx="1"/>
          </p:nvPr>
        </p:nvSpPr>
        <p:spPr/>
        <p:txBody>
          <a:bodyPr/>
          <a:lstStyle/>
          <a:p>
            <a:endParaRPr lang="en-US" altLang="en-US"/>
          </a:p>
          <a:p>
            <a:pPr algn="just"/>
            <a:r>
              <a:rPr lang="en-ID" altLang="en-US" sz="3200">
                <a:solidFill>
                  <a:srgbClr val="202124"/>
                </a:solidFill>
                <a:latin typeface="Google Sans"/>
              </a:rPr>
              <a:t>Pada waktu yang sama, seorang lelaki hanya boleh terikat perkawinan dengan satu orang perempuan saja; dan seorang perempuan hanya dengan satu orang lelaki saja.</a:t>
            </a:r>
            <a:endParaRPr lang="en-ID" altLang="en-US"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Konsepsi</a:t>
            </a:r>
            <a:r>
              <a:rPr lang="en-US" dirty="0"/>
              <a:t> </a:t>
            </a:r>
            <a:r>
              <a:rPr lang="en-US" dirty="0" err="1"/>
              <a:t>waris</a:t>
            </a:r>
            <a:r>
              <a:rPr lang="en-US" dirty="0"/>
              <a:t> </a:t>
            </a:r>
            <a:r>
              <a:rPr lang="en-US" dirty="0" err="1"/>
              <a:t>dalam</a:t>
            </a:r>
            <a:r>
              <a:rPr lang="en-US" dirty="0"/>
              <a:t> </a:t>
            </a:r>
            <a:r>
              <a:rPr lang="en-US" dirty="0" err="1"/>
              <a:t>pikiran</a:t>
            </a:r>
            <a:r>
              <a:rPr lang="en-US" dirty="0"/>
              <a:t> </a:t>
            </a:r>
            <a:r>
              <a:rPr lang="en-US" dirty="0" err="1"/>
              <a:t>barat</a:t>
            </a:r>
            <a:endParaRPr lang="en-US" dirty="0"/>
          </a:p>
        </p:txBody>
      </p:sp>
      <p:sp>
        <p:nvSpPr>
          <p:cNvPr id="3" name="Content Placeholder 2"/>
          <p:cNvSpPr>
            <a:spLocks noGrp="1"/>
          </p:cNvSpPr>
          <p:nvPr>
            <p:ph idx="1"/>
          </p:nvPr>
        </p:nvSpPr>
        <p:spPr/>
        <p:txBody>
          <a:bodyPr/>
          <a:lstStyle/>
          <a:p>
            <a:endParaRPr lang="en-US" dirty="0"/>
          </a:p>
          <a:p>
            <a:pPr algn="just"/>
            <a:r>
              <a:rPr lang="en-US" sz="4800" dirty="0"/>
              <a:t>  Yang </a:t>
            </a:r>
            <a:r>
              <a:rPr lang="en-US" sz="4800" dirty="0" err="1"/>
              <a:t>diwarisi</a:t>
            </a:r>
            <a:r>
              <a:rPr lang="en-US" sz="4800" dirty="0"/>
              <a:t> </a:t>
            </a:r>
            <a:r>
              <a:rPr lang="en-US" sz="4800" dirty="0" err="1"/>
              <a:t>adalah</a:t>
            </a:r>
            <a:r>
              <a:rPr lang="en-US" sz="4800" dirty="0"/>
              <a:t>  </a:t>
            </a:r>
            <a:r>
              <a:rPr lang="en-US" sz="4800" i="1" dirty="0" err="1"/>
              <a:t>vermorgen</a:t>
            </a:r>
            <a:r>
              <a:rPr lang="en-US" sz="4800" dirty="0"/>
              <a:t> (</a:t>
            </a:r>
            <a:r>
              <a:rPr lang="en-US" sz="4800" dirty="0" err="1"/>
              <a:t>kekayaan</a:t>
            </a:r>
            <a:r>
              <a:rPr lang="en-US" sz="4800" dirty="0"/>
              <a:t> yang </a:t>
            </a:r>
            <a:r>
              <a:rPr lang="en-US" sz="4800" dirty="0" err="1"/>
              <a:t>terdiri</a:t>
            </a:r>
            <a:r>
              <a:rPr lang="en-US" sz="4800" dirty="0"/>
              <a:t> </a:t>
            </a:r>
            <a:r>
              <a:rPr lang="en-US" sz="4800" dirty="0" err="1"/>
              <a:t>dari</a:t>
            </a:r>
            <a:r>
              <a:rPr lang="en-US" sz="4800" dirty="0"/>
              <a:t> </a:t>
            </a:r>
            <a:r>
              <a:rPr lang="en-US" sz="4800" dirty="0" err="1"/>
              <a:t>aktiva</a:t>
            </a:r>
            <a:r>
              <a:rPr lang="en-US" sz="4800" dirty="0"/>
              <a:t> </a:t>
            </a:r>
            <a:r>
              <a:rPr lang="en-US" sz="4800" dirty="0" err="1"/>
              <a:t>dan</a:t>
            </a:r>
            <a:r>
              <a:rPr lang="en-US" sz="4800" dirty="0"/>
              <a:t> </a:t>
            </a:r>
            <a:r>
              <a:rPr lang="en-US" sz="4800" dirty="0" err="1"/>
              <a:t>pasiva</a:t>
            </a:r>
            <a:r>
              <a:rPr lang="en-US" sz="4800" dirty="0"/>
              <a:t>).</a:t>
            </a:r>
          </a:p>
        </p:txBody>
      </p:sp>
    </p:spTree>
    <p:extLst>
      <p:ext uri="{BB962C8B-B14F-4D97-AF65-F5344CB8AC3E}">
        <p14:creationId xmlns:p14="http://schemas.microsoft.com/office/powerpoint/2010/main" val="13618537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D47594D0-CD46-1294-2CB7-4E8035B67A58}"/>
              </a:ext>
            </a:extLst>
          </p:cNvPr>
          <p:cNvSpPr>
            <a:spLocks noGrp="1" noChangeArrowheads="1"/>
          </p:cNvSpPr>
          <p:nvPr>
            <p:ph type="title"/>
          </p:nvPr>
        </p:nvSpPr>
        <p:spPr/>
        <p:txBody>
          <a:bodyPr/>
          <a:lstStyle/>
          <a:p>
            <a:r>
              <a:rPr lang="en-US" altLang="en-US"/>
              <a:t>Pasal 2 UU. No. 1 Tahun 1974 Diubah UU. No. 16 Tahun 2019</a:t>
            </a:r>
            <a:endParaRPr lang="en-ID" altLang="en-US"/>
          </a:p>
        </p:txBody>
      </p:sp>
      <p:sp>
        <p:nvSpPr>
          <p:cNvPr id="95235" name="Content Placeholder 2">
            <a:extLst>
              <a:ext uri="{FF2B5EF4-FFF2-40B4-BE49-F238E27FC236}">
                <a16:creationId xmlns:a16="http://schemas.microsoft.com/office/drawing/2014/main" id="{6EE98516-A10A-7CD2-03E2-0639138BC942}"/>
              </a:ext>
            </a:extLst>
          </p:cNvPr>
          <p:cNvSpPr>
            <a:spLocks noGrp="1" noChangeArrowheads="1"/>
          </p:cNvSpPr>
          <p:nvPr>
            <p:ph idx="1"/>
          </p:nvPr>
        </p:nvSpPr>
        <p:spPr/>
        <p:txBody>
          <a:bodyPr>
            <a:normAutofit lnSpcReduction="10000"/>
          </a:bodyPr>
          <a:lstStyle/>
          <a:p>
            <a:pPr marL="0" indent="0">
              <a:buFont typeface="Wingdings" panose="05000000000000000000" pitchFamily="2" charset="2"/>
              <a:buNone/>
            </a:pPr>
            <a:endParaRPr lang="en-US" altLang="en-US"/>
          </a:p>
          <a:p>
            <a:pPr marL="0" indent="0" algn="just">
              <a:buFont typeface="Wingdings" panose="05000000000000000000" pitchFamily="2" charset="2"/>
              <a:buNone/>
            </a:pPr>
            <a:r>
              <a:rPr lang="en-ID" altLang="en-US" sz="3200">
                <a:solidFill>
                  <a:srgbClr val="202124"/>
                </a:solidFill>
                <a:latin typeface="Google Sans"/>
              </a:rPr>
              <a:t>Pasal 2 ayat (1) UU Perkawinan menyatakan, “Perkawinan adalah sah, apabila dilakukan menurut hukum masing-masing agamanya dan kepercayaannya itu.” Pasal 2 ayat (2) menyatakan, “</a:t>
            </a:r>
            <a:r>
              <a:rPr lang="en-ID" altLang="en-US" sz="3200">
                <a:solidFill>
                  <a:srgbClr val="040C28"/>
                </a:solidFill>
                <a:latin typeface="Google Sans"/>
              </a:rPr>
              <a:t>Tiap-tiap perkawinan dicatat menurut peraturan perundang-undangan yang berlaku</a:t>
            </a:r>
            <a:r>
              <a:rPr lang="en-ID" altLang="en-US" sz="3200">
                <a:solidFill>
                  <a:srgbClr val="202124"/>
                </a:solidFill>
                <a:latin typeface="Google Sans"/>
              </a:rPr>
              <a:t>.”</a:t>
            </a:r>
            <a:endParaRPr lang="en-ID" altLang="en-US" sz="32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a:extLst>
              <a:ext uri="{FF2B5EF4-FFF2-40B4-BE49-F238E27FC236}">
                <a16:creationId xmlns:a16="http://schemas.microsoft.com/office/drawing/2014/main" id="{0651B6E4-4DB3-7A04-0295-723568B32E06}"/>
              </a:ext>
            </a:extLst>
          </p:cNvPr>
          <p:cNvSpPr>
            <a:spLocks noGrp="1" noChangeArrowheads="1"/>
          </p:cNvSpPr>
          <p:nvPr>
            <p:ph type="title"/>
          </p:nvPr>
        </p:nvSpPr>
        <p:spPr/>
        <p:txBody>
          <a:bodyPr/>
          <a:lstStyle/>
          <a:p>
            <a:r>
              <a:rPr lang="en-US" altLang="en-US"/>
              <a:t>Harta Bersama Pasal 35 UUP</a:t>
            </a:r>
            <a:endParaRPr lang="en-ID" altLang="en-US"/>
          </a:p>
        </p:txBody>
      </p:sp>
      <p:sp>
        <p:nvSpPr>
          <p:cNvPr id="96259" name="Content Placeholder 2">
            <a:extLst>
              <a:ext uri="{FF2B5EF4-FFF2-40B4-BE49-F238E27FC236}">
                <a16:creationId xmlns:a16="http://schemas.microsoft.com/office/drawing/2014/main" id="{3EC44729-67A9-54B9-C591-35AA1CD0F4B1}"/>
              </a:ext>
            </a:extLst>
          </p:cNvPr>
          <p:cNvSpPr>
            <a:spLocks noGrp="1" noChangeArrowheads="1"/>
          </p:cNvSpPr>
          <p:nvPr>
            <p:ph idx="1"/>
          </p:nvPr>
        </p:nvSpPr>
        <p:spPr/>
        <p:txBody>
          <a:bodyPr>
            <a:normAutofit fontScale="92500" lnSpcReduction="10000"/>
          </a:bodyPr>
          <a:lstStyle/>
          <a:p>
            <a:pPr marL="0" indent="0">
              <a:buFont typeface="Wingdings" panose="05000000000000000000" pitchFamily="2" charset="2"/>
              <a:buNone/>
            </a:pPr>
            <a:endParaRPr lang="en-US" altLang="en-US"/>
          </a:p>
          <a:p>
            <a:pPr marL="0" indent="0" algn="just">
              <a:buFont typeface="Wingdings" panose="05000000000000000000" pitchFamily="2" charset="2"/>
              <a:buNone/>
            </a:pPr>
            <a:r>
              <a:rPr lang="en-ID" altLang="en-US" sz="3200">
                <a:solidFill>
                  <a:srgbClr val="040C28"/>
                </a:solidFill>
                <a:latin typeface="Google Sans"/>
              </a:rPr>
              <a:t>Harta benda yang diperoleh selama perkawinan menjadi harta bersama</a:t>
            </a:r>
            <a:r>
              <a:rPr lang="en-ID" altLang="en-US" sz="3200">
                <a:solidFill>
                  <a:srgbClr val="4D5156"/>
                </a:solidFill>
                <a:latin typeface="Google Sans"/>
              </a:rPr>
              <a:t>. Harta bawaan dari masing-masing suami dan isteri dan harta benda yang diperoleh masing-masing sebagai hadiah atau warisan, adalah dibawah penguasaan masing-masing sepanjang para pihak tidak menentukan lain.</a:t>
            </a:r>
            <a:endParaRPr lang="en-ID" altLang="en-US" sz="32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a:extLst>
              <a:ext uri="{FF2B5EF4-FFF2-40B4-BE49-F238E27FC236}">
                <a16:creationId xmlns:a16="http://schemas.microsoft.com/office/drawing/2014/main" id="{C566895B-E459-45A0-55B3-6153FCEC078B}"/>
              </a:ext>
            </a:extLst>
          </p:cNvPr>
          <p:cNvSpPr>
            <a:spLocks noGrp="1" noChangeArrowheads="1"/>
          </p:cNvSpPr>
          <p:nvPr>
            <p:ph type="title"/>
          </p:nvPr>
        </p:nvSpPr>
        <p:spPr/>
        <p:txBody>
          <a:bodyPr/>
          <a:lstStyle/>
          <a:p>
            <a:r>
              <a:rPr lang="en-US" altLang="en-US"/>
              <a:t>KHULUK (Pasal 1i KHI)</a:t>
            </a:r>
          </a:p>
        </p:txBody>
      </p:sp>
      <p:sp>
        <p:nvSpPr>
          <p:cNvPr id="97283" name="Content Placeholder 2">
            <a:extLst>
              <a:ext uri="{FF2B5EF4-FFF2-40B4-BE49-F238E27FC236}">
                <a16:creationId xmlns:a16="http://schemas.microsoft.com/office/drawing/2014/main" id="{AD0BD76E-7256-1E06-6D71-ED80078FC19C}"/>
              </a:ext>
            </a:extLst>
          </p:cNvPr>
          <p:cNvSpPr>
            <a:spLocks noGrp="1" noChangeArrowheads="1"/>
          </p:cNvSpPr>
          <p:nvPr>
            <p:ph idx="1"/>
          </p:nvPr>
        </p:nvSpPr>
        <p:spPr/>
        <p:txBody>
          <a:bodyPr/>
          <a:lstStyle/>
          <a:p>
            <a:pPr marL="0" indent="0" algn="just">
              <a:buFont typeface="Wingdings" panose="05000000000000000000" pitchFamily="2" charset="2"/>
              <a:buNone/>
            </a:pPr>
            <a:endParaRPr lang="sv-SE" altLang="en-US"/>
          </a:p>
          <a:p>
            <a:pPr marL="0" indent="0" algn="just">
              <a:buFont typeface="Wingdings" panose="05000000000000000000" pitchFamily="2" charset="2"/>
              <a:buNone/>
            </a:pPr>
            <a:r>
              <a:rPr lang="sv-SE" altLang="en-US"/>
              <a:t>Khuluk adalah perceraian yang terjadi atas permintaan isteri dengan memberikan tebusan atau </a:t>
            </a:r>
            <a:r>
              <a:rPr lang="en-US" altLang="en-US"/>
              <a:t>iwadl kepada dan atas persetujuan suaminya.</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a:extLst>
              <a:ext uri="{FF2B5EF4-FFF2-40B4-BE49-F238E27FC236}">
                <a16:creationId xmlns:a16="http://schemas.microsoft.com/office/drawing/2014/main" id="{318C4589-DA8B-8064-BC84-1CFCB0B7EA67}"/>
              </a:ext>
            </a:extLst>
          </p:cNvPr>
          <p:cNvSpPr>
            <a:spLocks noGrp="1" noChangeArrowheads="1"/>
          </p:cNvSpPr>
          <p:nvPr>
            <p:ph type="title"/>
          </p:nvPr>
        </p:nvSpPr>
        <p:spPr/>
        <p:txBody>
          <a:bodyPr/>
          <a:lstStyle/>
          <a:p>
            <a:r>
              <a:rPr lang="en-US" altLang="en-US"/>
              <a:t>Tujuan Perkawinan (Pasal 3 KHI)</a:t>
            </a:r>
          </a:p>
        </p:txBody>
      </p:sp>
      <p:sp>
        <p:nvSpPr>
          <p:cNvPr id="98307" name="Content Placeholder 2">
            <a:extLst>
              <a:ext uri="{FF2B5EF4-FFF2-40B4-BE49-F238E27FC236}">
                <a16:creationId xmlns:a16="http://schemas.microsoft.com/office/drawing/2014/main" id="{E1B4DADA-CA49-8BDB-C707-CEBDB870EBEF}"/>
              </a:ext>
            </a:extLst>
          </p:cNvPr>
          <p:cNvSpPr>
            <a:spLocks noGrp="1" noChangeArrowheads="1"/>
          </p:cNvSpPr>
          <p:nvPr>
            <p:ph idx="1"/>
          </p:nvPr>
        </p:nvSpPr>
        <p:spPr/>
        <p:txBody>
          <a:bodyPr/>
          <a:lstStyle/>
          <a:p>
            <a:pPr marL="0" indent="0" algn="just">
              <a:buFont typeface="Wingdings" panose="05000000000000000000" pitchFamily="2" charset="2"/>
              <a:buNone/>
            </a:pPr>
            <a:r>
              <a:rPr lang="en-US" altLang="en-US"/>
              <a:t>Perkawinan bertujuan untuk mewujudkan kehidupan rumah tangga yang sakinah, mawaddah, dan</a:t>
            </a:r>
          </a:p>
          <a:p>
            <a:pPr marL="0" indent="0" algn="just">
              <a:buFont typeface="Wingdings" panose="05000000000000000000" pitchFamily="2" charset="2"/>
              <a:buNone/>
            </a:pPr>
            <a:r>
              <a:rPr lang="en-US" altLang="en-US"/>
              <a:t>rahmah.</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7934E093-A207-4DEE-AF1F-00772E33CB68}"/>
              </a:ext>
            </a:extLst>
          </p:cNvPr>
          <p:cNvSpPr>
            <a:spLocks noGrp="1" noChangeArrowheads="1"/>
          </p:cNvSpPr>
          <p:nvPr>
            <p:ph type="title"/>
          </p:nvPr>
        </p:nvSpPr>
        <p:spPr/>
        <p:txBody>
          <a:bodyPr/>
          <a:lstStyle/>
          <a:p>
            <a:r>
              <a:rPr lang="en-US" altLang="en-US"/>
              <a:t>Putusnya Perkawinan (Pasal 113 KHI) Karena:</a:t>
            </a:r>
          </a:p>
        </p:txBody>
      </p:sp>
      <p:sp>
        <p:nvSpPr>
          <p:cNvPr id="54275" name="Content Placeholder 2">
            <a:extLst>
              <a:ext uri="{FF2B5EF4-FFF2-40B4-BE49-F238E27FC236}">
                <a16:creationId xmlns:a16="http://schemas.microsoft.com/office/drawing/2014/main" id="{31960417-3FD2-8939-6398-31C60BF4302B}"/>
              </a:ext>
            </a:extLst>
          </p:cNvPr>
          <p:cNvSpPr>
            <a:spLocks noGrp="1" noChangeArrowheads="1"/>
          </p:cNvSpPr>
          <p:nvPr>
            <p:ph idx="1"/>
          </p:nvPr>
        </p:nvSpPr>
        <p:spPr/>
        <p:txBody>
          <a:bodyPr/>
          <a:lstStyle/>
          <a:p>
            <a:pPr marL="0" indent="0">
              <a:buFont typeface="Wingdings" panose="05000000000000000000" pitchFamily="2" charset="2"/>
              <a:buNone/>
            </a:pPr>
            <a:r>
              <a:rPr lang="en-US" altLang="en-US"/>
              <a:t>a. Kematian,</a:t>
            </a:r>
          </a:p>
          <a:p>
            <a:pPr marL="0" indent="0">
              <a:buFont typeface="Wingdings" panose="05000000000000000000" pitchFamily="2" charset="2"/>
              <a:buNone/>
            </a:pPr>
            <a:r>
              <a:rPr lang="en-US" altLang="en-US"/>
              <a:t>b. Perceraian, dan</a:t>
            </a:r>
          </a:p>
          <a:p>
            <a:pPr marL="0" indent="0">
              <a:buFont typeface="Wingdings" panose="05000000000000000000" pitchFamily="2" charset="2"/>
              <a:buNone/>
            </a:pPr>
            <a:r>
              <a:rPr lang="en-US" altLang="en-US"/>
              <a:t>c. atas putusan Pengadilan.</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ED8ED94C-1873-27BE-5BA7-A602C180116F}"/>
              </a:ext>
            </a:extLst>
          </p:cNvPr>
          <p:cNvSpPr>
            <a:spLocks noGrp="1" noChangeArrowheads="1"/>
          </p:cNvSpPr>
          <p:nvPr>
            <p:ph type="title"/>
          </p:nvPr>
        </p:nvSpPr>
        <p:spPr/>
        <p:txBody>
          <a:bodyPr/>
          <a:lstStyle/>
          <a:p>
            <a:r>
              <a:rPr lang="en-US" altLang="en-US"/>
              <a:t>Izin Ke Pengadilan (Pasal 56 KHI)</a:t>
            </a:r>
          </a:p>
        </p:txBody>
      </p:sp>
      <p:sp>
        <p:nvSpPr>
          <p:cNvPr id="3" name="Content Placeholder 2">
            <a:extLst>
              <a:ext uri="{FF2B5EF4-FFF2-40B4-BE49-F238E27FC236}">
                <a16:creationId xmlns:a16="http://schemas.microsoft.com/office/drawing/2014/main" id="{CCCAEBC7-3282-C44B-50F7-8CD93C848344}"/>
              </a:ext>
            </a:extLst>
          </p:cNvPr>
          <p:cNvSpPr>
            <a:spLocks noGrp="1"/>
          </p:cNvSpPr>
          <p:nvPr>
            <p:ph idx="1"/>
          </p:nvPr>
        </p:nvSpPr>
        <p:spPr/>
        <p:txBody>
          <a:bodyPr>
            <a:normAutofit lnSpcReduction="10000"/>
          </a:bodyPr>
          <a:lstStyle/>
          <a:p>
            <a:pPr marL="0" indent="0">
              <a:buFont typeface="Wingdings" panose="05000000000000000000" pitchFamily="2" charset="2"/>
              <a:buNone/>
              <a:defRPr/>
            </a:pPr>
            <a:endParaRPr lang="en-US" sz="2000" dirty="0"/>
          </a:p>
          <a:p>
            <a:pPr>
              <a:defRPr/>
            </a:pPr>
            <a:r>
              <a:rPr lang="en-US" sz="2000" dirty="0"/>
              <a:t>(1) </a:t>
            </a:r>
            <a:r>
              <a:rPr lang="en-US" sz="2000" dirty="0" err="1"/>
              <a:t>Suami</a:t>
            </a:r>
            <a:r>
              <a:rPr lang="en-US" sz="2000" dirty="0"/>
              <a:t> yang </a:t>
            </a:r>
            <a:r>
              <a:rPr lang="en-US" sz="2000" dirty="0" err="1"/>
              <a:t>hendak</a:t>
            </a:r>
            <a:r>
              <a:rPr lang="en-US" sz="2000" dirty="0"/>
              <a:t> </a:t>
            </a:r>
            <a:r>
              <a:rPr lang="en-US" sz="2000" dirty="0" err="1"/>
              <a:t>beristeri</a:t>
            </a:r>
            <a:r>
              <a:rPr lang="en-US" sz="2000" dirty="0"/>
              <a:t> </a:t>
            </a:r>
            <a:r>
              <a:rPr lang="en-US" sz="2000" dirty="0" err="1"/>
              <a:t>lebih</a:t>
            </a:r>
            <a:r>
              <a:rPr lang="en-US" sz="2000" dirty="0"/>
              <a:t> </a:t>
            </a:r>
            <a:r>
              <a:rPr lang="en-US" sz="2000" dirty="0" err="1"/>
              <a:t>dari</a:t>
            </a:r>
            <a:r>
              <a:rPr lang="en-US" sz="2000" dirty="0"/>
              <a:t> </a:t>
            </a:r>
            <a:r>
              <a:rPr lang="en-US" sz="2000" dirty="0" err="1"/>
              <a:t>satu</a:t>
            </a:r>
            <a:r>
              <a:rPr lang="en-US" sz="2000" dirty="0"/>
              <a:t> orang </a:t>
            </a:r>
            <a:r>
              <a:rPr lang="en-US" sz="2000" dirty="0" err="1"/>
              <a:t>harus</a:t>
            </a:r>
            <a:r>
              <a:rPr lang="en-US" sz="2000" dirty="0"/>
              <a:t> </a:t>
            </a:r>
            <a:r>
              <a:rPr lang="en-US" sz="2000" dirty="0" err="1"/>
              <a:t>mendapat</a:t>
            </a:r>
            <a:r>
              <a:rPr lang="en-US" sz="2000" dirty="0"/>
              <a:t> </a:t>
            </a:r>
            <a:r>
              <a:rPr lang="en-US" sz="2000" dirty="0" err="1"/>
              <a:t>izin</a:t>
            </a:r>
            <a:r>
              <a:rPr lang="en-US" sz="2000" dirty="0"/>
              <a:t> </a:t>
            </a:r>
            <a:r>
              <a:rPr lang="en-US" sz="2000" dirty="0" err="1"/>
              <a:t>dari</a:t>
            </a:r>
            <a:r>
              <a:rPr lang="en-US" sz="2000" dirty="0"/>
              <a:t> </a:t>
            </a:r>
            <a:r>
              <a:rPr lang="en-US" sz="2000" dirty="0" err="1"/>
              <a:t>Pengadilan</a:t>
            </a:r>
            <a:r>
              <a:rPr lang="en-US" sz="2000" dirty="0"/>
              <a:t> Agama.</a:t>
            </a:r>
          </a:p>
          <a:p>
            <a:pPr>
              <a:defRPr/>
            </a:pPr>
            <a:r>
              <a:rPr lang="en-US" sz="2000" dirty="0"/>
              <a:t>(2) </a:t>
            </a:r>
            <a:r>
              <a:rPr lang="en-US" sz="2000" dirty="0" err="1"/>
              <a:t>Pengajuan</a:t>
            </a:r>
            <a:r>
              <a:rPr lang="en-US" sz="2000" dirty="0"/>
              <a:t> </a:t>
            </a:r>
            <a:r>
              <a:rPr lang="en-US" sz="2000" dirty="0" err="1"/>
              <a:t>permohonan</a:t>
            </a:r>
            <a:r>
              <a:rPr lang="en-US" sz="2000" dirty="0"/>
              <a:t> </a:t>
            </a:r>
            <a:r>
              <a:rPr lang="en-US" sz="2000" dirty="0" err="1"/>
              <a:t>Izin</a:t>
            </a:r>
            <a:r>
              <a:rPr lang="en-US" sz="2000" dirty="0"/>
              <a:t> </a:t>
            </a:r>
            <a:r>
              <a:rPr lang="en-US" sz="2000" dirty="0" err="1"/>
              <a:t>dimaksud</a:t>
            </a:r>
            <a:r>
              <a:rPr lang="en-US" sz="2000" dirty="0"/>
              <a:t> </a:t>
            </a:r>
            <a:r>
              <a:rPr lang="en-US" sz="2000" dirty="0" err="1"/>
              <a:t>pada</a:t>
            </a:r>
            <a:r>
              <a:rPr lang="en-US" sz="2000" dirty="0"/>
              <a:t> </a:t>
            </a:r>
            <a:r>
              <a:rPr lang="en-US" sz="2000" dirty="0" err="1"/>
              <a:t>ayat</a:t>
            </a:r>
            <a:r>
              <a:rPr lang="en-US" sz="2000" dirty="0"/>
              <a:t> (1) </a:t>
            </a:r>
            <a:r>
              <a:rPr lang="en-US" sz="2000" dirty="0" err="1"/>
              <a:t>dilakukan</a:t>
            </a:r>
            <a:r>
              <a:rPr lang="en-US" sz="2000" dirty="0"/>
              <a:t> </a:t>
            </a:r>
            <a:r>
              <a:rPr lang="en-US" sz="2000" dirty="0" err="1"/>
              <a:t>menurut</a:t>
            </a:r>
            <a:r>
              <a:rPr lang="en-US" sz="2000" dirty="0"/>
              <a:t> </a:t>
            </a:r>
            <a:r>
              <a:rPr lang="en-US" sz="2000" dirty="0" err="1"/>
              <a:t>pada</a:t>
            </a:r>
            <a:r>
              <a:rPr lang="en-US" sz="2000" dirty="0"/>
              <a:t> </a:t>
            </a:r>
            <a:r>
              <a:rPr lang="en-US" sz="2000" dirty="0" err="1"/>
              <a:t>tata</a:t>
            </a:r>
            <a:r>
              <a:rPr lang="en-US" sz="2000" dirty="0"/>
              <a:t> </a:t>
            </a:r>
            <a:r>
              <a:rPr lang="en-US" sz="2000" dirty="0" err="1"/>
              <a:t>cara</a:t>
            </a:r>
            <a:r>
              <a:rPr lang="en-US" sz="2000" dirty="0"/>
              <a:t> </a:t>
            </a:r>
            <a:r>
              <a:rPr lang="en-US" sz="2000" dirty="0" err="1"/>
              <a:t>sebagaimana</a:t>
            </a:r>
            <a:r>
              <a:rPr lang="en-US" sz="2000" dirty="0"/>
              <a:t>  </a:t>
            </a:r>
          </a:p>
          <a:p>
            <a:pPr marL="0" indent="0">
              <a:buFont typeface="Wingdings" panose="05000000000000000000" pitchFamily="2" charset="2"/>
              <a:buNone/>
              <a:defRPr/>
            </a:pPr>
            <a:r>
              <a:rPr lang="en-US" sz="2000" dirty="0"/>
              <a:t>          </a:t>
            </a:r>
            <a:r>
              <a:rPr lang="en-US" sz="2000" dirty="0" err="1"/>
              <a:t>diatur</a:t>
            </a:r>
            <a:r>
              <a:rPr lang="en-US" sz="2000" dirty="0"/>
              <a:t> </a:t>
            </a:r>
            <a:r>
              <a:rPr lang="en-US" sz="2000" dirty="0" err="1"/>
              <a:t>dalam</a:t>
            </a:r>
            <a:r>
              <a:rPr lang="en-US" sz="2000" dirty="0"/>
              <a:t> </a:t>
            </a:r>
            <a:r>
              <a:rPr lang="en-US" sz="2000" dirty="0" err="1"/>
              <a:t>Bab.VIII</a:t>
            </a:r>
            <a:r>
              <a:rPr lang="en-US" sz="2000" dirty="0"/>
              <a:t> </a:t>
            </a:r>
            <a:r>
              <a:rPr lang="en-US" sz="2000" dirty="0" err="1"/>
              <a:t>Peraturan</a:t>
            </a:r>
            <a:r>
              <a:rPr lang="en-US" sz="2000" dirty="0"/>
              <a:t> </a:t>
            </a:r>
            <a:r>
              <a:rPr lang="en-US" sz="2000" dirty="0" err="1"/>
              <a:t>Pemeritah</a:t>
            </a:r>
            <a:r>
              <a:rPr lang="en-US" sz="2000" dirty="0"/>
              <a:t> No.9 </a:t>
            </a:r>
          </a:p>
          <a:p>
            <a:pPr marL="0" indent="0">
              <a:buFont typeface="Wingdings" panose="05000000000000000000" pitchFamily="2" charset="2"/>
              <a:buNone/>
              <a:defRPr/>
            </a:pPr>
            <a:r>
              <a:rPr lang="en-US" sz="2000" dirty="0"/>
              <a:t>         </a:t>
            </a:r>
            <a:r>
              <a:rPr lang="en-US" sz="2000" dirty="0" err="1"/>
              <a:t>Tahun</a:t>
            </a:r>
            <a:r>
              <a:rPr lang="en-US" sz="2000" dirty="0"/>
              <a:t> 1975.</a:t>
            </a:r>
          </a:p>
          <a:p>
            <a:pPr>
              <a:defRPr/>
            </a:pPr>
            <a:r>
              <a:rPr lang="sv-SE" sz="2000" dirty="0"/>
              <a:t>(3) Perkawinan yang dilakukan dengan isteri kedua,  </a:t>
            </a:r>
          </a:p>
          <a:p>
            <a:pPr marL="0" indent="0">
              <a:buFont typeface="Wingdings" panose="05000000000000000000" pitchFamily="2" charset="2"/>
              <a:buNone/>
              <a:defRPr/>
            </a:pPr>
            <a:r>
              <a:rPr lang="sv-SE" sz="2000" dirty="0"/>
              <a:t>         ketiga atau keempat tanpa izin dari Pengadilan</a:t>
            </a:r>
          </a:p>
          <a:p>
            <a:pPr marL="0" indent="0">
              <a:buFont typeface="Wingdings" panose="05000000000000000000" pitchFamily="2" charset="2"/>
              <a:buNone/>
              <a:defRPr/>
            </a:pPr>
            <a:r>
              <a:rPr lang="en-US" sz="2000" dirty="0"/>
              <a:t>         Agama, </a:t>
            </a:r>
            <a:r>
              <a:rPr lang="en-US" sz="2000" dirty="0" err="1"/>
              <a:t>tidak</a:t>
            </a:r>
            <a:r>
              <a:rPr lang="en-US" sz="2000" dirty="0"/>
              <a:t> </a:t>
            </a:r>
            <a:r>
              <a:rPr lang="en-US" sz="2000" dirty="0" err="1"/>
              <a:t>mempunyai</a:t>
            </a:r>
            <a:r>
              <a:rPr lang="en-US" sz="2000" dirty="0"/>
              <a:t> </a:t>
            </a:r>
            <a:r>
              <a:rPr lang="en-US" sz="2000" dirty="0" err="1"/>
              <a:t>kekuatan</a:t>
            </a:r>
            <a:r>
              <a:rPr lang="en-US" sz="2000" dirty="0"/>
              <a:t> </a:t>
            </a:r>
            <a:r>
              <a:rPr lang="en-US" sz="2000" dirty="0" err="1"/>
              <a:t>hukum</a:t>
            </a:r>
            <a:r>
              <a:rPr lang="en-US" sz="2000" dirty="0"/>
              <a:t>.</a:t>
            </a:r>
          </a:p>
          <a:p>
            <a:pPr>
              <a:defRPr/>
            </a:pP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6A63F4F2-8B32-1054-8307-6E9B68BA7994}"/>
              </a:ext>
            </a:extLst>
          </p:cNvPr>
          <p:cNvSpPr>
            <a:spLocks noGrp="1" noChangeArrowheads="1"/>
          </p:cNvSpPr>
          <p:nvPr>
            <p:ph type="title"/>
          </p:nvPr>
        </p:nvSpPr>
        <p:spPr/>
        <p:txBody>
          <a:bodyPr/>
          <a:lstStyle/>
          <a:p>
            <a:r>
              <a:rPr lang="en-US" altLang="en-US"/>
              <a:t>Izin Pengadilan Agama diberikan Jika (Pasal 57 KHI).</a:t>
            </a:r>
          </a:p>
        </p:txBody>
      </p:sp>
      <p:sp>
        <p:nvSpPr>
          <p:cNvPr id="3" name="Content Placeholder 2">
            <a:extLst>
              <a:ext uri="{FF2B5EF4-FFF2-40B4-BE49-F238E27FC236}">
                <a16:creationId xmlns:a16="http://schemas.microsoft.com/office/drawing/2014/main" id="{9B38A990-1628-FA7A-CC07-29A0B844146E}"/>
              </a:ext>
            </a:extLst>
          </p:cNvPr>
          <p:cNvSpPr>
            <a:spLocks noGrp="1"/>
          </p:cNvSpPr>
          <p:nvPr>
            <p:ph idx="1"/>
          </p:nvPr>
        </p:nvSpPr>
        <p:spPr/>
        <p:txBody>
          <a:bodyPr/>
          <a:lstStyle/>
          <a:p>
            <a:pPr>
              <a:defRPr/>
            </a:pPr>
            <a:r>
              <a:rPr lang="en-US" dirty="0" err="1"/>
              <a:t>Pengadilan</a:t>
            </a:r>
            <a:r>
              <a:rPr lang="en-US" dirty="0"/>
              <a:t> Agama </a:t>
            </a:r>
            <a:r>
              <a:rPr lang="en-US" dirty="0" err="1"/>
              <a:t>hanya</a:t>
            </a:r>
            <a:r>
              <a:rPr lang="en-US" dirty="0"/>
              <a:t> </a:t>
            </a:r>
            <a:r>
              <a:rPr lang="en-US" dirty="0" err="1"/>
              <a:t>memberikan</a:t>
            </a:r>
            <a:r>
              <a:rPr lang="en-US" dirty="0"/>
              <a:t> </a:t>
            </a:r>
            <a:r>
              <a:rPr lang="en-US" dirty="0" err="1"/>
              <a:t>izin</a:t>
            </a:r>
            <a:r>
              <a:rPr lang="en-US" dirty="0"/>
              <a:t> </a:t>
            </a:r>
            <a:r>
              <a:rPr lang="en-US" dirty="0" err="1"/>
              <a:t>kepada</a:t>
            </a:r>
            <a:r>
              <a:rPr lang="en-US" dirty="0"/>
              <a:t> </a:t>
            </a:r>
            <a:r>
              <a:rPr lang="en-US" dirty="0" err="1"/>
              <a:t>seorang</a:t>
            </a:r>
            <a:r>
              <a:rPr lang="en-US" dirty="0"/>
              <a:t> </a:t>
            </a:r>
            <a:r>
              <a:rPr lang="en-US" dirty="0" err="1"/>
              <a:t>suami</a:t>
            </a:r>
            <a:r>
              <a:rPr lang="en-US" dirty="0"/>
              <a:t> yang </a:t>
            </a:r>
            <a:r>
              <a:rPr lang="en-US" dirty="0" err="1"/>
              <a:t>akan</a:t>
            </a:r>
            <a:r>
              <a:rPr lang="en-US" dirty="0"/>
              <a:t> </a:t>
            </a:r>
            <a:r>
              <a:rPr lang="en-US" dirty="0" err="1"/>
              <a:t>beristeri</a:t>
            </a:r>
            <a:r>
              <a:rPr lang="en-US" dirty="0"/>
              <a:t> </a:t>
            </a:r>
            <a:r>
              <a:rPr lang="en-US" dirty="0" err="1"/>
              <a:t>lebih</a:t>
            </a:r>
            <a:r>
              <a:rPr lang="en-US" dirty="0"/>
              <a:t> </a:t>
            </a:r>
            <a:r>
              <a:rPr lang="en-US" dirty="0" err="1"/>
              <a:t>dari</a:t>
            </a:r>
            <a:endParaRPr lang="en-US" dirty="0"/>
          </a:p>
          <a:p>
            <a:pPr marL="0" indent="0">
              <a:buFont typeface="Wingdings" panose="05000000000000000000" pitchFamily="2" charset="2"/>
              <a:buNone/>
              <a:defRPr/>
            </a:pPr>
            <a:r>
              <a:rPr lang="en-US" dirty="0"/>
              <a:t>   </a:t>
            </a:r>
            <a:r>
              <a:rPr lang="en-US" dirty="0" err="1"/>
              <a:t>seorang</a:t>
            </a:r>
            <a:r>
              <a:rPr lang="en-US" dirty="0"/>
              <a:t> </a:t>
            </a:r>
            <a:r>
              <a:rPr lang="en-US" dirty="0" err="1"/>
              <a:t>apabila</a:t>
            </a:r>
            <a:r>
              <a:rPr lang="en-US" dirty="0"/>
              <a:t> :</a:t>
            </a:r>
          </a:p>
          <a:p>
            <a:pPr>
              <a:defRPr/>
            </a:pPr>
            <a:r>
              <a:rPr lang="fi-FI" dirty="0"/>
              <a:t>a. isteri tidak dapat menjalankan kewajiban sebagai isteri;</a:t>
            </a:r>
          </a:p>
          <a:p>
            <a:pPr>
              <a:defRPr/>
            </a:pPr>
            <a:r>
              <a:rPr lang="en-US" dirty="0"/>
              <a:t>b. </a:t>
            </a:r>
            <a:r>
              <a:rPr lang="en-US" dirty="0" err="1"/>
              <a:t>isteri</a:t>
            </a:r>
            <a:r>
              <a:rPr lang="en-US" dirty="0"/>
              <a:t> </a:t>
            </a:r>
            <a:r>
              <a:rPr lang="en-US" dirty="0" err="1"/>
              <a:t>mendapat</a:t>
            </a:r>
            <a:r>
              <a:rPr lang="en-US" dirty="0"/>
              <a:t> </a:t>
            </a:r>
            <a:r>
              <a:rPr lang="en-US" dirty="0" err="1"/>
              <a:t>cacat</a:t>
            </a:r>
            <a:r>
              <a:rPr lang="en-US" dirty="0"/>
              <a:t> </a:t>
            </a:r>
            <a:r>
              <a:rPr lang="en-US" dirty="0" err="1"/>
              <a:t>badan</a:t>
            </a:r>
            <a:r>
              <a:rPr lang="en-US" dirty="0"/>
              <a:t> </a:t>
            </a:r>
            <a:r>
              <a:rPr lang="en-US" dirty="0" err="1"/>
              <a:t>atau</a:t>
            </a:r>
            <a:r>
              <a:rPr lang="en-US" dirty="0"/>
              <a:t> </a:t>
            </a:r>
            <a:r>
              <a:rPr lang="en-US" dirty="0" err="1"/>
              <a:t>penyakit</a:t>
            </a:r>
            <a:r>
              <a:rPr lang="en-US" dirty="0"/>
              <a:t> yang </a:t>
            </a:r>
            <a:r>
              <a:rPr lang="en-US" dirty="0" err="1"/>
              <a:t>tidak</a:t>
            </a:r>
            <a:r>
              <a:rPr lang="en-US" dirty="0"/>
              <a:t> </a:t>
            </a:r>
            <a:r>
              <a:rPr lang="en-US" dirty="0" err="1"/>
              <a:t>dapat</a:t>
            </a:r>
            <a:r>
              <a:rPr lang="en-US" dirty="0"/>
              <a:t> </a:t>
            </a:r>
            <a:r>
              <a:rPr lang="en-US" dirty="0" err="1"/>
              <a:t>disembuhkan</a:t>
            </a:r>
            <a:r>
              <a:rPr lang="en-US" dirty="0"/>
              <a:t>;</a:t>
            </a:r>
          </a:p>
          <a:p>
            <a:pPr>
              <a:defRPr/>
            </a:pPr>
            <a:r>
              <a:rPr lang="fi-FI" dirty="0"/>
              <a:t>c. isteri tidak dapat melahirkan keturunan.</a:t>
            </a: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B50CC600-71F5-A42E-DB54-9B407B9251FC}"/>
              </a:ext>
            </a:extLst>
          </p:cNvPr>
          <p:cNvSpPr>
            <a:spLocks noGrp="1" noChangeArrowheads="1"/>
          </p:cNvSpPr>
          <p:nvPr>
            <p:ph type="title"/>
          </p:nvPr>
        </p:nvSpPr>
        <p:spPr/>
        <p:txBody>
          <a:bodyPr/>
          <a:lstStyle/>
          <a:p>
            <a:r>
              <a:rPr lang="en-US" altLang="en-US"/>
              <a:t>Syarat Lain Agar Pengadilan Memberikan Persetujuan (Pasal 58 KHI).</a:t>
            </a:r>
          </a:p>
        </p:txBody>
      </p:sp>
      <p:sp>
        <p:nvSpPr>
          <p:cNvPr id="53251" name="Content Placeholder 2">
            <a:extLst>
              <a:ext uri="{FF2B5EF4-FFF2-40B4-BE49-F238E27FC236}">
                <a16:creationId xmlns:a16="http://schemas.microsoft.com/office/drawing/2014/main" id="{57F1313D-5BBB-233E-FAA4-707DB758AF4D}"/>
              </a:ext>
            </a:extLst>
          </p:cNvPr>
          <p:cNvSpPr>
            <a:spLocks noGrp="1" noChangeArrowheads="1"/>
          </p:cNvSpPr>
          <p:nvPr>
            <p:ph idx="1"/>
          </p:nvPr>
        </p:nvSpPr>
        <p:spPr/>
        <p:txBody>
          <a:bodyPr/>
          <a:lstStyle/>
          <a:p>
            <a:r>
              <a:rPr lang="en-US" altLang="en-US" sz="2400"/>
              <a:t>(1) Selain syarat utama yang disebut pada pasal 55 ayat (2) maka untuk memperoleh izin pengadilan Agama, harus pula dipenuhi syarat-syarat yang ditentukan pada pasal 5 Undang-Undang No.1 Tahun 1974 yaitu :</a:t>
            </a:r>
          </a:p>
          <a:p>
            <a:r>
              <a:rPr lang="en-US" altLang="en-US" sz="2400"/>
              <a:t>a. adanya pesetujuan isteri;</a:t>
            </a:r>
          </a:p>
          <a:p>
            <a:r>
              <a:rPr lang="en-US" altLang="en-US" sz="2400"/>
              <a:t>b. adanya kepastian bahwa suami mampu menjamin keperluan hidup ister-isteri dan anak-anak mereka.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Pasal</a:t>
            </a:r>
            <a:r>
              <a:rPr lang="en-US" dirty="0"/>
              <a:t> 98 KHI </a:t>
            </a:r>
            <a:r>
              <a:rPr lang="en-US" dirty="0" err="1"/>
              <a:t>Batasan</a:t>
            </a:r>
            <a:r>
              <a:rPr lang="en-US" dirty="0"/>
              <a:t> </a:t>
            </a:r>
            <a:r>
              <a:rPr lang="en-US" dirty="0" err="1"/>
              <a:t>usia</a:t>
            </a:r>
            <a:r>
              <a:rPr lang="en-US" dirty="0"/>
              <a:t> </a:t>
            </a:r>
            <a:r>
              <a:rPr lang="en-US" dirty="0" err="1"/>
              <a:t>dewasa</a:t>
            </a:r>
            <a:endParaRPr lang="en-US" dirty="0"/>
          </a:p>
        </p:txBody>
      </p:sp>
      <p:sp>
        <p:nvSpPr>
          <p:cNvPr id="3" name="Content Placeholder 2"/>
          <p:cNvSpPr>
            <a:spLocks noGrp="1"/>
          </p:cNvSpPr>
          <p:nvPr>
            <p:ph idx="1"/>
          </p:nvPr>
        </p:nvSpPr>
        <p:spPr/>
        <p:txBody>
          <a:bodyPr/>
          <a:lstStyle/>
          <a:p>
            <a:endParaRPr lang="en-US" dirty="0"/>
          </a:p>
          <a:p>
            <a:pPr algn="just"/>
            <a:r>
              <a:rPr lang="en-US" sz="2800" dirty="0"/>
              <a:t>    MENURUT KHI BATASAN USIA DEWASA ANAK YAITU 21 TAHUN.</a:t>
            </a:r>
          </a:p>
          <a:p>
            <a:endParaRPr lang="en-US" dirty="0"/>
          </a:p>
        </p:txBody>
      </p:sp>
    </p:spTree>
    <p:extLst>
      <p:ext uri="{BB962C8B-B14F-4D97-AF65-F5344CB8AC3E}">
        <p14:creationId xmlns:p14="http://schemas.microsoft.com/office/powerpoint/2010/main" val="769284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Rukun</a:t>
            </a:r>
            <a:r>
              <a:rPr lang="en-US" dirty="0"/>
              <a:t> </a:t>
            </a:r>
            <a:r>
              <a:rPr lang="en-US" dirty="0" err="1"/>
              <a:t>waris</a:t>
            </a:r>
            <a:endParaRPr lang="en-US" dirty="0"/>
          </a:p>
        </p:txBody>
      </p:sp>
      <p:sp>
        <p:nvSpPr>
          <p:cNvPr id="3" name="Content Placeholder 2"/>
          <p:cNvSpPr>
            <a:spLocks noGrp="1"/>
          </p:cNvSpPr>
          <p:nvPr>
            <p:ph idx="1"/>
          </p:nvPr>
        </p:nvSpPr>
        <p:spPr/>
        <p:txBody>
          <a:bodyPr/>
          <a:lstStyle/>
          <a:p>
            <a:r>
              <a:rPr lang="en-US" dirty="0"/>
              <a:t> </a:t>
            </a:r>
          </a:p>
          <a:p>
            <a:r>
              <a:rPr lang="en-US" dirty="0"/>
              <a:t> </a:t>
            </a:r>
          </a:p>
          <a:p>
            <a:r>
              <a:rPr lang="en-US" sz="4000" dirty="0"/>
              <a:t>3  </a:t>
            </a:r>
            <a:r>
              <a:rPr lang="en-US" sz="4000" dirty="0" err="1"/>
              <a:t>Syarat</a:t>
            </a:r>
            <a:r>
              <a:rPr lang="en-US" sz="4000" dirty="0"/>
              <a:t> </a:t>
            </a:r>
            <a:r>
              <a:rPr lang="en-US" sz="4000" dirty="0" err="1"/>
              <a:t>Rukun</a:t>
            </a:r>
            <a:r>
              <a:rPr lang="en-US" sz="4000" dirty="0"/>
              <a:t> </a:t>
            </a:r>
            <a:r>
              <a:rPr lang="en-US" sz="4000" dirty="0" err="1"/>
              <a:t>Waris</a:t>
            </a:r>
            <a:endParaRPr lang="en-US" sz="4000" dirty="0"/>
          </a:p>
          <a:p>
            <a:pPr marL="742950" indent="-742950">
              <a:buAutoNum type="alphaLcPeriod"/>
            </a:pPr>
            <a:r>
              <a:rPr lang="en-US" sz="4000" dirty="0" err="1"/>
              <a:t>Adanya</a:t>
            </a:r>
            <a:r>
              <a:rPr lang="en-US" sz="4000" dirty="0"/>
              <a:t> </a:t>
            </a:r>
            <a:r>
              <a:rPr lang="en-US" sz="4000" dirty="0" err="1"/>
              <a:t>Pewaris</a:t>
            </a:r>
            <a:r>
              <a:rPr lang="en-US" sz="4000" dirty="0"/>
              <a:t>;</a:t>
            </a:r>
          </a:p>
          <a:p>
            <a:pPr marL="742950" indent="-742950">
              <a:buAutoNum type="alphaLcPeriod"/>
            </a:pPr>
            <a:r>
              <a:rPr lang="en-US" sz="4000" dirty="0" err="1"/>
              <a:t>Adanya</a:t>
            </a:r>
            <a:r>
              <a:rPr lang="en-US" sz="4000" dirty="0"/>
              <a:t> </a:t>
            </a:r>
            <a:r>
              <a:rPr lang="en-US" sz="4000" dirty="0" err="1"/>
              <a:t>Ahli</a:t>
            </a:r>
            <a:r>
              <a:rPr lang="en-US" sz="4000" dirty="0"/>
              <a:t> </a:t>
            </a:r>
            <a:r>
              <a:rPr lang="en-US" sz="4000" dirty="0" err="1"/>
              <a:t>Waris</a:t>
            </a:r>
            <a:r>
              <a:rPr lang="en-US" sz="4000" dirty="0"/>
              <a:t>;</a:t>
            </a:r>
          </a:p>
          <a:p>
            <a:pPr marL="742950" indent="-742950">
              <a:buAutoNum type="alphaLcPeriod"/>
            </a:pPr>
            <a:r>
              <a:rPr lang="en-US" sz="4000" dirty="0" err="1"/>
              <a:t>Adanya</a:t>
            </a:r>
            <a:r>
              <a:rPr lang="en-US" sz="4000" dirty="0"/>
              <a:t> </a:t>
            </a:r>
            <a:r>
              <a:rPr lang="en-US" sz="4000" dirty="0" err="1"/>
              <a:t>Harta</a:t>
            </a:r>
            <a:r>
              <a:rPr lang="en-US" sz="4000" dirty="0"/>
              <a:t> </a:t>
            </a:r>
            <a:r>
              <a:rPr lang="en-US" sz="4000" dirty="0" err="1"/>
              <a:t>Peninggalan</a:t>
            </a:r>
            <a:r>
              <a:rPr lang="en-US" sz="4000" dirty="0"/>
              <a:t>.</a:t>
            </a:r>
          </a:p>
        </p:txBody>
      </p:sp>
    </p:spTree>
    <p:extLst>
      <p:ext uri="{BB962C8B-B14F-4D97-AF65-F5344CB8AC3E}">
        <p14:creationId xmlns:p14="http://schemas.microsoft.com/office/powerpoint/2010/main" val="125905226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4801</TotalTime>
  <Words>3388</Words>
  <Application>Microsoft Office PowerPoint</Application>
  <PresentationFormat>On-screen Show (4:3)</PresentationFormat>
  <Paragraphs>428</Paragraphs>
  <Slides>77</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77</vt:i4>
      </vt:variant>
    </vt:vector>
  </HeadingPairs>
  <TitlesOfParts>
    <vt:vector size="84" baseType="lpstr">
      <vt:lpstr>Arial</vt:lpstr>
      <vt:lpstr>Calibri</vt:lpstr>
      <vt:lpstr>Franklin Gothic Book</vt:lpstr>
      <vt:lpstr>Franklin Gothic Medium</vt:lpstr>
      <vt:lpstr>Google Sans</vt:lpstr>
      <vt:lpstr>Wingdings</vt:lpstr>
      <vt:lpstr>Angles</vt:lpstr>
      <vt:lpstr>Hukum kewarisan islam</vt:lpstr>
      <vt:lpstr>Hukum Kewarisan (Pasal 171 KHI)</vt:lpstr>
      <vt:lpstr> Asbabun Nuzul Ayat-ayat Waris </vt:lpstr>
      <vt:lpstr>Asbabun nuzul turunnya waris islam</vt:lpstr>
      <vt:lpstr>                                                                                                                                                             </vt:lpstr>
      <vt:lpstr>Kelompok ahli waris</vt:lpstr>
      <vt:lpstr>Konsepsi waris dalam pikiran barat</vt:lpstr>
      <vt:lpstr>Pasal 98 KHI Batasan usia dewasa</vt:lpstr>
      <vt:lpstr>Rukun waris</vt:lpstr>
      <vt:lpstr>Garis hukum kewarisan islam</vt:lpstr>
      <vt:lpstr>Bagian ayah tidak mempunyai anak</vt:lpstr>
      <vt:lpstr>kalalah</vt:lpstr>
      <vt:lpstr>“Pasal 2 UU. No. 3. Tahun 2006  tentang peradilan agama  Peradilan Agama Adalah Salah Satu Pelaku Kekuasaan Kehakiman Bagi Rakyat Pencari Keadilan Yang Beragama Islam Mengenai Perkara Tertentu Sebagaimana Dimaksud Dalam Undang-undangini.” </vt:lpstr>
      <vt:lpstr>ASAS-ASAS KEWARISAN ISLAM</vt:lpstr>
      <vt:lpstr>           </vt:lpstr>
      <vt:lpstr>      </vt:lpstr>
      <vt:lpstr>PowerPoint Presentation</vt:lpstr>
      <vt:lpstr>                         </vt:lpstr>
      <vt:lpstr>Harta campur</vt:lpstr>
      <vt:lpstr>Kesepakatan pembagian waris</vt:lpstr>
      <vt:lpstr>Tidak adanya ahli waris</vt:lpstr>
      <vt:lpstr>Jenis-Jenis wasiat</vt:lpstr>
      <vt:lpstr>hibah</vt:lpstr>
      <vt:lpstr>Hibah tidak dapat ditarik kembali</vt:lpstr>
      <vt:lpstr>Usia penghibah</vt:lpstr>
      <vt:lpstr>Harta campur</vt:lpstr>
      <vt:lpstr>½ harta campur</vt:lpstr>
      <vt:lpstr>½ harta campur</vt:lpstr>
      <vt:lpstr>UNGKAPAN YANG MAsYHUR BAGI PEMBUNUH</vt:lpstr>
      <vt:lpstr>Orang muslim tidak berhak mewarisi non muslim dan sebaliknya.</vt:lpstr>
      <vt:lpstr>Pembunuh tidak berhak mewaris</vt:lpstr>
      <vt:lpstr>Konsepsi waris menurut orang indonesia</vt:lpstr>
      <vt:lpstr>Perang uhud</vt:lpstr>
      <vt:lpstr> LaHIRNYA NABI MUHAMMAD</vt:lpstr>
      <vt:lpstr>Prinsip Kewarisan ISLAM</vt:lpstr>
      <vt:lpstr>Kelompok-kelompok ahli waris</vt:lpstr>
      <vt:lpstr>Jika semua ahli waris ada</vt:lpstr>
      <vt:lpstr>Kewajiban ahli waris</vt:lpstr>
      <vt:lpstr> Tanggung jawab ahli waris terhadap   utang</vt:lpstr>
      <vt:lpstr>             PEWARIS</vt:lpstr>
      <vt:lpstr>AHLI WARIS</vt:lpstr>
      <vt:lpstr>Status anak</vt:lpstr>
      <vt:lpstr>Pengesahan anak</vt:lpstr>
      <vt:lpstr>Mewaris tanpa memikul resiko</vt:lpstr>
      <vt:lpstr>Syarat-syarat mengangkat anak (Pasal 13 PP. 54 tahun 2007.</vt:lpstr>
      <vt:lpstr>Syarat-syarat pengangkatan anak</vt:lpstr>
      <vt:lpstr>Adopsi anak</vt:lpstr>
      <vt:lpstr>Larangan adopsi</vt:lpstr>
      <vt:lpstr>Islam tidak mengenal adopsi</vt:lpstr>
      <vt:lpstr>          HARTA PENINGGALAN</vt:lpstr>
      <vt:lpstr>           HARTA WARISAN</vt:lpstr>
      <vt:lpstr>Putusan mahkamah konstitusi</vt:lpstr>
      <vt:lpstr>                                WASIAT</vt:lpstr>
      <vt:lpstr>             HIBAH</vt:lpstr>
      <vt:lpstr>                                        ANAK ANGKAT</vt:lpstr>
      <vt:lpstr>AUL</vt:lpstr>
      <vt:lpstr>  RAD Apabila dalam pembagian harta warisan diantara para ahli waris dzawil furud menunjukkan bahwa angka pembilang lebih kecil daripada angka penyebut, sedangkan tidak ada ahli waris asabah, maka pembagian harta warisan tersebut dilakukan secara rad, yaitu sesuai dengan hak masing-masing ahli waris, sedang sisanya dibagi secara berimbang diantara mereka. </vt:lpstr>
      <vt:lpstr>  Batas dewasa pemberi wasiat ORANG YANG TELAH BERUMUR SEKURANG-KURANGNYA 21 TAHUN, BERAKAL SEHAT DAN TANPA ADANYA PAKSAAN DAPAT MEWASIATKAN SEBAGIAN HART BENDANYA KEPADA ORANG LAIN ATAU LEMBAGA. Harta benda yang diwasiatkan harus merupakan hak dari pewasiat. dilaksanakan setelah pewasiat meninggal. </vt:lpstr>
      <vt:lpstr>                 TATA CARA WASIAT</vt:lpstr>
      <vt:lpstr>            BESARNYA WASIAT</vt:lpstr>
      <vt:lpstr> PENCABUTAN WASIAT Bila wasiat dibuat secara tertulis, maka hanya dapat dicabut secara tertulis dengan disaksikan oleh dua orang saksi atau berdasarkan akta notaris. </vt:lpstr>
      <vt:lpstr>             WASIAT AKTA NOTARIS</vt:lpstr>
      <vt:lpstr>HIBAH orang yang telah berumur sekurang-kurangnya 21 tahun, berakal sehat dan tanpa adanya paksaan dapat menghibahkan sebanyak-banyaknya 1/3 harta bendanya kepada orang lain atau lembaga dihadapan dua orang saksi untuk dimiliki.</vt:lpstr>
      <vt:lpstr>        HIBAH ORANG TUA KE ANAK   Hibah orang tua ke anak dapat diperhitungkan sebagai warisan.</vt:lpstr>
      <vt:lpstr>PENARIKAN HIBAH</vt:lpstr>
      <vt:lpstr>       WNI YANG BERADA DI LUAR NEGERI</vt:lpstr>
      <vt:lpstr>Harta Kekayaan (Pasal 1f KHI)</vt:lpstr>
      <vt:lpstr>Pasal 26 KUHPerdata</vt:lpstr>
      <vt:lpstr>Pasal 27 KUHPerdata</vt:lpstr>
      <vt:lpstr>Pasal 2 UU. No. 1 Tahun 1974 Diubah UU. No. 16 Tahun 2019</vt:lpstr>
      <vt:lpstr>Harta Bersama Pasal 35 UUP</vt:lpstr>
      <vt:lpstr>KHULUK (Pasal 1i KHI)</vt:lpstr>
      <vt:lpstr>Tujuan Perkawinan (Pasal 3 KHI)</vt:lpstr>
      <vt:lpstr>Putusnya Perkawinan (Pasal 113 KHI) Karena:</vt:lpstr>
      <vt:lpstr>Izin Ke Pengadilan (Pasal 56 KHI)</vt:lpstr>
      <vt:lpstr>Izin Pengadilan Agama diberikan Jika (Pasal 57 KHI).</vt:lpstr>
      <vt:lpstr>Syarat Lain Agar Pengadilan Memberikan Persetujuan (Pasal 58 KHI).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Undang-undang Nomor 40/1999 tentang Pers pasal 4 ayat (1) disebutkan, “Kemerdekaan pers dijamin sebagai hak asasi warganegara.” Ayat tersebut diperkuat dengan pasal 4 ayat (3) yang berbunyi, “Untuk menjamin kemerdekaan pers, pers nasional mempunyai hak mencari, memperoleh, dan menyebar luaskan gagasan dan informasi.” Sementara dalam pasal 8 ditegaskan, bahwa “Dalam menjalankan profesinya, wartawan mendapat  perlindungan hukum.”</dc:title>
  <dc:creator>ACER</dc:creator>
  <cp:lastModifiedBy>DELL</cp:lastModifiedBy>
  <cp:revision>252</cp:revision>
  <dcterms:created xsi:type="dcterms:W3CDTF">2010-12-10T15:12:31Z</dcterms:created>
  <dcterms:modified xsi:type="dcterms:W3CDTF">2025-04-12T21:02:16Z</dcterms:modified>
</cp:coreProperties>
</file>