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35"/>
  </p:notesMasterIdLst>
  <p:sldIdLst>
    <p:sldId id="301" r:id="rId2"/>
    <p:sldId id="288" r:id="rId3"/>
    <p:sldId id="302" r:id="rId4"/>
    <p:sldId id="256" r:id="rId5"/>
    <p:sldId id="272" r:id="rId6"/>
    <p:sldId id="257" r:id="rId7"/>
    <p:sldId id="292" r:id="rId8"/>
    <p:sldId id="290" r:id="rId9"/>
    <p:sldId id="282" r:id="rId10"/>
    <p:sldId id="259" r:id="rId11"/>
    <p:sldId id="258" r:id="rId12"/>
    <p:sldId id="260" r:id="rId13"/>
    <p:sldId id="298" r:id="rId14"/>
    <p:sldId id="281" r:id="rId15"/>
    <p:sldId id="299" r:id="rId16"/>
    <p:sldId id="300" r:id="rId17"/>
    <p:sldId id="293" r:id="rId18"/>
    <p:sldId id="291" r:id="rId19"/>
    <p:sldId id="276" r:id="rId20"/>
    <p:sldId id="277" r:id="rId21"/>
    <p:sldId id="294" r:id="rId22"/>
    <p:sldId id="286" r:id="rId23"/>
    <p:sldId id="297" r:id="rId24"/>
    <p:sldId id="261" r:id="rId25"/>
    <p:sldId id="262" r:id="rId26"/>
    <p:sldId id="263" r:id="rId27"/>
    <p:sldId id="267" r:id="rId28"/>
    <p:sldId id="264" r:id="rId29"/>
    <p:sldId id="266" r:id="rId30"/>
    <p:sldId id="265" r:id="rId31"/>
    <p:sldId id="268" r:id="rId32"/>
    <p:sldId id="269" r:id="rId33"/>
    <p:sldId id="270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87" autoAdjust="0"/>
    <p:restoredTop sz="94660"/>
  </p:normalViewPr>
  <p:slideViewPr>
    <p:cSldViewPr>
      <p:cViewPr varScale="1">
        <p:scale>
          <a:sx n="56" d="100"/>
          <a:sy n="56" d="100"/>
        </p:scale>
        <p:origin x="1524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43B276-D816-4A1F-95CA-781275A47DBF}" type="datetimeFigureOut">
              <a:rPr lang="en-US" smtClean="0"/>
              <a:pPr/>
              <a:t>9/25/2023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E50CE3-674D-4F3E-8C68-3A058433B48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291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E50CE3-674D-4F3E-8C68-3A058433B48C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210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E50CE3-674D-4F3E-8C68-3A058433B48C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0425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E50CE3-674D-4F3E-8C68-3A058433B48C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2607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E50CE3-674D-4F3E-8C68-3A058433B48C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274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E50CE3-674D-4F3E-8C68-3A058433B48C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E50CE3-674D-4F3E-8C68-3A058433B48C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8557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E50CE3-674D-4F3E-8C68-3A058433B48C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0934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EC01D-FB69-4EEF-BD6D-58E5E23041D6}" type="datetimeFigureOut">
              <a:rPr lang="en-US" smtClean="0"/>
              <a:pPr/>
              <a:t>9/25/2023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80D03-22D5-46F6-B071-4034F7EE67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EC01D-FB69-4EEF-BD6D-58E5E23041D6}" type="datetimeFigureOut">
              <a:rPr lang="en-US" smtClean="0"/>
              <a:pPr/>
              <a:t>9/25/2023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80D03-22D5-46F6-B071-4034F7EE67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EC01D-FB69-4EEF-BD6D-58E5E23041D6}" type="datetimeFigureOut">
              <a:rPr lang="en-US" smtClean="0"/>
              <a:pPr/>
              <a:t>9/25/2023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80D03-22D5-46F6-B071-4034F7EE67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EC01D-FB69-4EEF-BD6D-58E5E23041D6}" type="datetimeFigureOut">
              <a:rPr lang="en-US" smtClean="0"/>
              <a:pPr/>
              <a:t>9/25/2023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80D03-22D5-46F6-B071-4034F7EE67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EC01D-FB69-4EEF-BD6D-58E5E23041D6}" type="datetimeFigureOut">
              <a:rPr lang="en-US" smtClean="0"/>
              <a:pPr/>
              <a:t>9/25/2023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80D03-22D5-46F6-B071-4034F7EE67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EC01D-FB69-4EEF-BD6D-58E5E23041D6}" type="datetimeFigureOut">
              <a:rPr lang="en-US" smtClean="0"/>
              <a:pPr/>
              <a:t>9/25/2023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80D03-22D5-46F6-B071-4034F7EE675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EC01D-FB69-4EEF-BD6D-58E5E23041D6}" type="datetimeFigureOut">
              <a:rPr lang="en-US" smtClean="0"/>
              <a:pPr/>
              <a:t>9/25/2023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80D03-22D5-46F6-B071-4034F7EE67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EC01D-FB69-4EEF-BD6D-58E5E23041D6}" type="datetimeFigureOut">
              <a:rPr lang="en-US" smtClean="0"/>
              <a:pPr/>
              <a:t>9/25/2023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80D03-22D5-46F6-B071-4034F7EE67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EC01D-FB69-4EEF-BD6D-58E5E23041D6}" type="datetimeFigureOut">
              <a:rPr lang="en-US" smtClean="0"/>
              <a:pPr/>
              <a:t>9/25/2023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80D03-22D5-46F6-B071-4034F7EE67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EC01D-FB69-4EEF-BD6D-58E5E23041D6}" type="datetimeFigureOut">
              <a:rPr lang="en-US" smtClean="0"/>
              <a:pPr/>
              <a:t>9/25/2023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7580D03-22D5-46F6-B071-4034F7EE67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EC01D-FB69-4EEF-BD6D-58E5E23041D6}" type="datetimeFigureOut">
              <a:rPr lang="en-US" smtClean="0"/>
              <a:pPr/>
              <a:t>9/25/2023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80D03-22D5-46F6-B071-4034F7EE67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47EEC01D-FB69-4EEF-BD6D-58E5E23041D6}" type="datetimeFigureOut">
              <a:rPr lang="en-US" smtClean="0"/>
              <a:pPr/>
              <a:t>9/25/2023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C7580D03-22D5-46F6-B071-4034F7EE675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           HUKUM PERDATA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 2" pitchFamily="18" charset="2"/>
              <a:buNone/>
            </a:pPr>
            <a:r>
              <a:rPr lang="en-US" dirty="0"/>
              <a:t>                                     OLEH Dr (c) WARSITO, SH., </a:t>
            </a:r>
            <a:r>
              <a:rPr lang="en-US" dirty="0" err="1"/>
              <a:t>M.Kn</a:t>
            </a:r>
            <a:r>
              <a:rPr lang="en-US" dirty="0"/>
              <a:t>.</a:t>
            </a:r>
          </a:p>
          <a:p>
            <a:pPr marL="0" indent="0">
              <a:buFont typeface="Wingdings 2" pitchFamily="18" charset="2"/>
              <a:buNone/>
            </a:pPr>
            <a:endParaRPr lang="en-US" dirty="0"/>
          </a:p>
          <a:p>
            <a:pPr marL="0" indent="0">
              <a:buFont typeface="Wingdings 2" pitchFamily="18" charset="2"/>
              <a:buNone/>
            </a:pPr>
            <a:r>
              <a:rPr lang="en-US" dirty="0" err="1"/>
              <a:t>Dosen</a:t>
            </a:r>
            <a:r>
              <a:rPr lang="en-US" dirty="0"/>
              <a:t>  </a:t>
            </a:r>
            <a:r>
              <a:rPr lang="en-US" dirty="0" err="1"/>
              <a:t>Fakultas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Universitas</a:t>
            </a:r>
            <a:r>
              <a:rPr lang="en-US" dirty="0"/>
              <a:t> </a:t>
            </a:r>
            <a:r>
              <a:rPr lang="en-US" dirty="0" err="1"/>
              <a:t>Jayabaya</a:t>
            </a:r>
            <a:r>
              <a:rPr lang="en-US" dirty="0"/>
              <a:t>, Jakarta</a:t>
            </a:r>
          </a:p>
          <a:p>
            <a:pPr marL="0" indent="0">
              <a:buFont typeface="Wingdings 2" pitchFamily="18" charset="2"/>
              <a:buNone/>
            </a:pPr>
            <a:r>
              <a:rPr lang="en-US" dirty="0" err="1"/>
              <a:t>Dosen</a:t>
            </a:r>
            <a:r>
              <a:rPr lang="en-US" dirty="0"/>
              <a:t>  </a:t>
            </a:r>
            <a:r>
              <a:rPr lang="en-US" dirty="0" err="1"/>
              <a:t>Fakultas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Universitas</a:t>
            </a:r>
            <a:r>
              <a:rPr lang="en-US" dirty="0"/>
              <a:t>  </a:t>
            </a:r>
            <a:r>
              <a:rPr lang="en-US" dirty="0" err="1"/>
              <a:t>Satyagama</a:t>
            </a:r>
            <a:r>
              <a:rPr lang="en-US" dirty="0"/>
              <a:t>, Jakarta</a:t>
            </a:r>
          </a:p>
          <a:p>
            <a:pPr marL="0" indent="0">
              <a:buFont typeface="Wingdings 2" pitchFamily="18" charset="2"/>
              <a:buNone/>
            </a:pPr>
            <a:r>
              <a:rPr lang="en-US" dirty="0" err="1"/>
              <a:t>Dosen</a:t>
            </a:r>
            <a:r>
              <a:rPr lang="en-US" dirty="0"/>
              <a:t>  </a:t>
            </a:r>
            <a:r>
              <a:rPr lang="en-US" dirty="0" err="1"/>
              <a:t>Fakultas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Universitas</a:t>
            </a:r>
            <a:r>
              <a:rPr lang="en-US" dirty="0"/>
              <a:t>  </a:t>
            </a:r>
            <a:r>
              <a:rPr lang="en-US" dirty="0" err="1"/>
              <a:t>Ibnu</a:t>
            </a:r>
            <a:r>
              <a:rPr lang="en-US" dirty="0"/>
              <a:t> </a:t>
            </a:r>
            <a:r>
              <a:rPr lang="en-US" dirty="0" err="1"/>
              <a:t>Chaldun</a:t>
            </a:r>
            <a:r>
              <a:rPr lang="en-US" dirty="0"/>
              <a:t> , Jakarta</a:t>
            </a:r>
          </a:p>
          <a:p>
            <a:pPr marL="0" indent="0">
              <a:buFont typeface="Wingdings 2" pitchFamily="18" charset="2"/>
              <a:buNone/>
            </a:pPr>
            <a:r>
              <a:rPr lang="en-US" dirty="0"/>
              <a:t>NIDN: 0310046702</a:t>
            </a:r>
          </a:p>
          <a:p>
            <a:pPr marL="0" indent="0">
              <a:buFont typeface="Wingdings 2" pitchFamily="18" charset="2"/>
              <a:buNone/>
            </a:pPr>
            <a:r>
              <a:rPr lang="en-US" dirty="0"/>
              <a:t>No. </a:t>
            </a:r>
            <a:r>
              <a:rPr lang="en-US" dirty="0" err="1"/>
              <a:t>Sertifikasi</a:t>
            </a:r>
            <a:r>
              <a:rPr lang="en-US" dirty="0"/>
              <a:t> </a:t>
            </a:r>
            <a:r>
              <a:rPr lang="en-US" dirty="0" err="1"/>
              <a:t>Dosen</a:t>
            </a:r>
            <a:r>
              <a:rPr lang="en-US" dirty="0"/>
              <a:t>:: 16103103102628</a:t>
            </a:r>
          </a:p>
          <a:p>
            <a:pPr marL="0" indent="0">
              <a:buFont typeface="Wingdings 2" pitchFamily="18" charset="2"/>
              <a:buNone/>
            </a:pPr>
            <a:r>
              <a:rPr lang="en-US" dirty="0" err="1"/>
              <a:t>Jabatan</a:t>
            </a:r>
            <a:r>
              <a:rPr lang="en-US" dirty="0"/>
              <a:t> </a:t>
            </a:r>
            <a:r>
              <a:rPr lang="en-US" dirty="0" err="1"/>
              <a:t>Fungsional</a:t>
            </a:r>
            <a:r>
              <a:rPr lang="en-US" dirty="0"/>
              <a:t>: LEKTOR</a:t>
            </a:r>
          </a:p>
          <a:p>
            <a:pPr marL="0" indent="0">
              <a:buFont typeface="Wingdings 2" pitchFamily="18" charset="2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57420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1800" dirty="0" err="1"/>
              <a:t>Syarat-Syarat</a:t>
            </a:r>
            <a:r>
              <a:rPr lang="en-US" sz="1800" dirty="0"/>
              <a:t> </a:t>
            </a:r>
            <a:r>
              <a:rPr lang="en-US" sz="1800" dirty="0" err="1"/>
              <a:t>sahnya</a:t>
            </a:r>
            <a:r>
              <a:rPr lang="en-US" sz="1800" dirty="0"/>
              <a:t> </a:t>
            </a:r>
            <a:r>
              <a:rPr lang="en-US" sz="1800" dirty="0" err="1"/>
              <a:t>Perjanjian</a:t>
            </a:r>
            <a:r>
              <a:rPr lang="en-US" sz="1800" dirty="0"/>
              <a:t> </a:t>
            </a:r>
            <a:br>
              <a:rPr lang="en-US" sz="1800" dirty="0"/>
            </a:br>
            <a:r>
              <a:rPr lang="en-US" sz="1800" dirty="0"/>
              <a:t>(</a:t>
            </a:r>
            <a:r>
              <a:rPr lang="en-US" sz="1800" dirty="0" err="1"/>
              <a:t>Pasal</a:t>
            </a:r>
            <a:r>
              <a:rPr lang="en-US" sz="1800" dirty="0"/>
              <a:t> 1320 BW)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b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</a:t>
            </a:r>
          </a:p>
          <a:p>
            <a:pPr>
              <a:buNone/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</a:t>
            </a:r>
            <a:r>
              <a:rPr lang="en-US" sz="4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sz="4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Kesepakatan</a:t>
            </a:r>
            <a:r>
              <a:rPr lang="en-US" sz="4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;</a:t>
            </a:r>
            <a:br>
              <a:rPr lang="en-US" sz="4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4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-</a:t>
            </a:r>
            <a:r>
              <a:rPr lang="en-US" sz="4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Kecakapan</a:t>
            </a:r>
            <a:r>
              <a:rPr lang="en-US" sz="4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untuk</a:t>
            </a:r>
            <a:r>
              <a:rPr lang="en-US" sz="4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membuat</a:t>
            </a:r>
            <a:r>
              <a:rPr lang="en-US" sz="4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</a:t>
            </a:r>
            <a:br>
              <a:rPr lang="en-US" sz="4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4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</a:t>
            </a:r>
            <a:r>
              <a:rPr lang="en-US" sz="4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suatu</a:t>
            </a:r>
            <a:r>
              <a:rPr lang="en-US" sz="4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perikatan</a:t>
            </a:r>
            <a:r>
              <a:rPr lang="en-US" sz="4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;</a:t>
            </a:r>
            <a:br>
              <a:rPr lang="en-US" sz="4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4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-</a:t>
            </a:r>
            <a:r>
              <a:rPr lang="en-US" sz="4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Suatu</a:t>
            </a:r>
            <a:r>
              <a:rPr lang="en-US" sz="4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hal</a:t>
            </a:r>
            <a:r>
              <a:rPr lang="en-US" sz="4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tertentu</a:t>
            </a:r>
            <a:r>
              <a:rPr lang="en-US" sz="4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;</a:t>
            </a:r>
            <a:br>
              <a:rPr lang="en-US" sz="4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4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-</a:t>
            </a:r>
            <a:r>
              <a:rPr lang="en-US" sz="4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Suatu</a:t>
            </a:r>
            <a:r>
              <a:rPr lang="en-US" sz="4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sebab</a:t>
            </a:r>
            <a:r>
              <a:rPr lang="en-US" sz="4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yang halal.</a:t>
            </a:r>
          </a:p>
          <a:p>
            <a:pPr>
              <a:buNone/>
            </a:pPr>
            <a:endParaRPr lang="en-US" sz="4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40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40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40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4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600" dirty="0" err="1"/>
              <a:t>Prinsip</a:t>
            </a:r>
            <a:r>
              <a:rPr lang="en-US" sz="3600" dirty="0"/>
              <a:t> </a:t>
            </a:r>
            <a:r>
              <a:rPr lang="en-US" sz="3600" dirty="0" err="1"/>
              <a:t>Kebebasan</a:t>
            </a:r>
            <a:r>
              <a:rPr lang="en-US" sz="3600" dirty="0"/>
              <a:t> </a:t>
            </a:r>
            <a:r>
              <a:rPr lang="en-US" sz="3600" dirty="0" err="1"/>
              <a:t>Berkontrak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Autofit/>
          </a:bodyPr>
          <a:lstStyle/>
          <a:p>
            <a:pPr algn="just"/>
            <a:r>
              <a:rPr lang="en-US" sz="4400" dirty="0">
                <a:latin typeface="Arial" pitchFamily="34" charset="0"/>
                <a:cs typeface="Arial" pitchFamily="34" charset="0"/>
              </a:rPr>
              <a:t>  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Pasal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1338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menyatakan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sbb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:</a:t>
            </a:r>
          </a:p>
          <a:p>
            <a:pPr algn="just">
              <a:buNone/>
            </a:pPr>
            <a:r>
              <a:rPr lang="en-US" sz="3600" dirty="0">
                <a:latin typeface="Arial" pitchFamily="34" charset="0"/>
                <a:cs typeface="Arial" pitchFamily="34" charset="0"/>
              </a:rPr>
              <a:t>  “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Semua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Persetujuan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dibuat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secara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sah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berlaku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sebagai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undang-undang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bagi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mereka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membuatnya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.(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terjemahan:Subekti&amp;Tjitrosudibio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).</a:t>
            </a:r>
            <a:endParaRPr lang="en-US" sz="3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Batasan-Batasan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ebebasan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erkontrak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Pasal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1339 BW)</a:t>
            </a:r>
            <a:br>
              <a:rPr lang="en-US" u="sng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100628"/>
            <a:ext cx="8321040" cy="357984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7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sz="4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sz="4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Kepatutan</a:t>
            </a:r>
            <a:r>
              <a:rPr lang="en-US" sz="4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;</a:t>
            </a:r>
            <a:br>
              <a:rPr lang="en-US" sz="4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4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-</a:t>
            </a:r>
            <a:r>
              <a:rPr lang="en-US" sz="4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Kebiasaan</a:t>
            </a:r>
            <a:r>
              <a:rPr lang="en-US" sz="4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; </a:t>
            </a:r>
            <a:r>
              <a:rPr lang="en-US" sz="4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dan</a:t>
            </a:r>
            <a:br>
              <a:rPr lang="en-US" sz="4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4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-</a:t>
            </a:r>
            <a:r>
              <a:rPr lang="en-US" sz="4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Undang</a:t>
            </a:r>
            <a:r>
              <a:rPr lang="en-US" sz="4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4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Undang</a:t>
            </a:r>
            <a:r>
              <a:rPr lang="en-US" sz="4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/</a:t>
            </a:r>
            <a:r>
              <a:rPr lang="en-US" sz="4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Hukum</a:t>
            </a:r>
            <a:br>
              <a:rPr lang="en-US" sz="4800" dirty="0">
                <a:latin typeface="Arial" pitchFamily="34" charset="0"/>
                <a:cs typeface="Arial" pitchFamily="34" charset="0"/>
              </a:rPr>
            </a:br>
            <a:endParaRPr lang="en-US" sz="4800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Kedudukan</a:t>
            </a:r>
            <a:r>
              <a:rPr lang="en-US" dirty="0"/>
              <a:t> </a:t>
            </a:r>
            <a:r>
              <a:rPr lang="en-US" dirty="0" err="1"/>
              <a:t>notaris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en-US" dirty="0"/>
          </a:p>
          <a:p>
            <a:pPr algn="just"/>
            <a:r>
              <a:rPr lang="en-US" dirty="0"/>
              <a:t>       </a:t>
            </a:r>
            <a:r>
              <a:rPr lang="en-US" sz="4500" dirty="0" err="1"/>
              <a:t>Notaris</a:t>
            </a:r>
            <a:r>
              <a:rPr lang="en-US" sz="4500" dirty="0"/>
              <a:t> </a:t>
            </a:r>
            <a:r>
              <a:rPr lang="en-US" sz="4500" dirty="0" err="1"/>
              <a:t>adalah</a:t>
            </a:r>
            <a:r>
              <a:rPr lang="en-US" sz="4500" dirty="0"/>
              <a:t> </a:t>
            </a:r>
            <a:r>
              <a:rPr lang="en-US" sz="4500" dirty="0" err="1"/>
              <a:t>pejabat</a:t>
            </a:r>
            <a:r>
              <a:rPr lang="en-US" sz="4500" dirty="0"/>
              <a:t> </a:t>
            </a:r>
            <a:r>
              <a:rPr lang="en-US" sz="4500" dirty="0" err="1"/>
              <a:t>umum</a:t>
            </a:r>
            <a:r>
              <a:rPr lang="en-US" sz="4500" dirty="0"/>
              <a:t> yang </a:t>
            </a:r>
            <a:r>
              <a:rPr lang="en-US" sz="4500" dirty="0" err="1"/>
              <a:t>berwenang</a:t>
            </a:r>
            <a:r>
              <a:rPr lang="en-US" sz="4500" dirty="0"/>
              <a:t> </a:t>
            </a:r>
            <a:r>
              <a:rPr lang="en-US" sz="4500" dirty="0" err="1"/>
              <a:t>membuat</a:t>
            </a:r>
            <a:r>
              <a:rPr lang="en-US" sz="4500" dirty="0"/>
              <a:t> </a:t>
            </a:r>
            <a:r>
              <a:rPr lang="en-US" sz="4500" dirty="0" err="1"/>
              <a:t>akta</a:t>
            </a:r>
            <a:r>
              <a:rPr lang="en-US" sz="4500" dirty="0"/>
              <a:t> </a:t>
            </a:r>
            <a:r>
              <a:rPr lang="en-US" sz="4500" dirty="0" err="1"/>
              <a:t>otentik</a:t>
            </a:r>
            <a:r>
              <a:rPr lang="en-US" sz="4500" dirty="0"/>
              <a:t> </a:t>
            </a:r>
            <a:r>
              <a:rPr lang="en-US" sz="4500" dirty="0" err="1"/>
              <a:t>untuk</a:t>
            </a:r>
            <a:r>
              <a:rPr lang="en-US" sz="4500" dirty="0"/>
              <a:t> </a:t>
            </a:r>
            <a:r>
              <a:rPr lang="en-US" sz="4500" dirty="0" err="1"/>
              <a:t>melaksanakan</a:t>
            </a:r>
            <a:r>
              <a:rPr lang="en-US" sz="4500" dirty="0"/>
              <a:t> </a:t>
            </a:r>
            <a:r>
              <a:rPr lang="en-US" sz="4500" dirty="0" err="1"/>
              <a:t>sebagian</a:t>
            </a:r>
            <a:r>
              <a:rPr lang="en-US" sz="4500" dirty="0"/>
              <a:t> </a:t>
            </a:r>
            <a:r>
              <a:rPr lang="en-US" sz="4500" dirty="0" err="1"/>
              <a:t>tugas</a:t>
            </a:r>
            <a:r>
              <a:rPr lang="en-US" sz="4500" dirty="0"/>
              <a:t> </a:t>
            </a:r>
            <a:r>
              <a:rPr lang="en-US" sz="4500" dirty="0" err="1"/>
              <a:t>negara</a:t>
            </a:r>
            <a:r>
              <a:rPr lang="en-US" sz="4500" dirty="0"/>
              <a:t> di </a:t>
            </a:r>
            <a:r>
              <a:rPr lang="en-US" sz="4500" dirty="0" err="1"/>
              <a:t>bidang</a:t>
            </a:r>
            <a:r>
              <a:rPr lang="en-US" sz="4500" dirty="0"/>
              <a:t> </a:t>
            </a:r>
            <a:r>
              <a:rPr lang="en-US" sz="4500" dirty="0" err="1"/>
              <a:t>hukum</a:t>
            </a:r>
            <a:r>
              <a:rPr lang="en-US" sz="4500" dirty="0"/>
              <a:t> </a:t>
            </a:r>
            <a:r>
              <a:rPr lang="en-US" sz="4500" dirty="0" err="1"/>
              <a:t>perdata</a:t>
            </a:r>
            <a:r>
              <a:rPr lang="en-US" sz="4500" dirty="0"/>
              <a:t>, </a:t>
            </a:r>
            <a:r>
              <a:rPr lang="en-US" sz="4500" dirty="0" err="1"/>
              <a:t>dimana</a:t>
            </a:r>
            <a:r>
              <a:rPr lang="en-US" sz="4500" dirty="0"/>
              <a:t> </a:t>
            </a:r>
            <a:r>
              <a:rPr lang="en-US" sz="4500" dirty="0" err="1"/>
              <a:t>akta-akta</a:t>
            </a:r>
            <a:r>
              <a:rPr lang="en-US" sz="4500" dirty="0"/>
              <a:t> yang </a:t>
            </a:r>
            <a:r>
              <a:rPr lang="en-US" sz="4500" dirty="0" err="1"/>
              <a:t>dibuat</a:t>
            </a:r>
            <a:r>
              <a:rPr lang="en-US" sz="4500" dirty="0"/>
              <a:t> </a:t>
            </a:r>
            <a:r>
              <a:rPr lang="en-US" sz="4500" dirty="0" err="1"/>
              <a:t>tersebut</a:t>
            </a:r>
            <a:r>
              <a:rPr lang="en-US" sz="4500" dirty="0"/>
              <a:t>  </a:t>
            </a:r>
            <a:r>
              <a:rPr lang="en-US" sz="4500" dirty="0" err="1"/>
              <a:t>dapat</a:t>
            </a:r>
            <a:r>
              <a:rPr lang="en-US" sz="4500" dirty="0"/>
              <a:t> </a:t>
            </a:r>
            <a:r>
              <a:rPr lang="en-US" sz="4500" dirty="0" err="1"/>
              <a:t>dipergunakan</a:t>
            </a:r>
            <a:r>
              <a:rPr lang="en-US" sz="4500" dirty="0"/>
              <a:t> </a:t>
            </a:r>
            <a:r>
              <a:rPr lang="en-US" sz="4500" dirty="0" err="1"/>
              <a:t>sebagai</a:t>
            </a:r>
            <a:r>
              <a:rPr lang="en-US" sz="4500" dirty="0"/>
              <a:t> </a:t>
            </a:r>
            <a:r>
              <a:rPr lang="en-US" sz="4500" dirty="0" err="1"/>
              <a:t>alat</a:t>
            </a:r>
            <a:r>
              <a:rPr lang="en-US" sz="4500" dirty="0"/>
              <a:t> </a:t>
            </a:r>
            <a:r>
              <a:rPr lang="en-US" sz="4500" dirty="0" err="1"/>
              <a:t>pembuktian</a:t>
            </a:r>
            <a:r>
              <a:rPr lang="en-US" sz="4500" dirty="0"/>
              <a:t> </a:t>
            </a:r>
            <a:r>
              <a:rPr lang="en-US" sz="4500" dirty="0" err="1"/>
              <a:t>dikemudian</a:t>
            </a:r>
            <a:r>
              <a:rPr lang="en-US" sz="4500" dirty="0"/>
              <a:t> </a:t>
            </a:r>
            <a:r>
              <a:rPr lang="en-US" sz="4500" dirty="0" err="1"/>
              <a:t>hari</a:t>
            </a:r>
            <a:r>
              <a:rPr lang="en-US" sz="45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418363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Isi KITAB UNDANG-UNDANG HUKUM PERDATA (</a:t>
            </a:r>
            <a:r>
              <a:rPr lang="en-US" sz="2400" dirty="0" err="1"/>
              <a:t>burgerlijk</a:t>
            </a:r>
            <a:r>
              <a:rPr lang="en-US" sz="2400" dirty="0"/>
              <a:t> </a:t>
            </a:r>
            <a:r>
              <a:rPr lang="en-US" sz="2400" dirty="0" err="1"/>
              <a:t>wetboek</a:t>
            </a:r>
            <a:r>
              <a:rPr lang="en-US" sz="2400" dirty="0"/>
              <a:t>).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en-US" dirty="0"/>
          </a:p>
          <a:p>
            <a:pPr marL="514350" indent="-514350">
              <a:buAutoNum type="arabicPeriod"/>
            </a:pPr>
            <a:r>
              <a:rPr lang="en-US" sz="3500" dirty="0"/>
              <a:t>Isi </a:t>
            </a:r>
            <a:r>
              <a:rPr lang="en-US" sz="3500" dirty="0" err="1"/>
              <a:t>buku</a:t>
            </a:r>
            <a:r>
              <a:rPr lang="en-US" sz="3500" dirty="0"/>
              <a:t> </a:t>
            </a:r>
            <a:r>
              <a:rPr lang="en-US" sz="3500" dirty="0" err="1"/>
              <a:t>kesatu</a:t>
            </a:r>
            <a:r>
              <a:rPr lang="en-US" sz="3500" dirty="0"/>
              <a:t>:                                          </a:t>
            </a:r>
            <a:r>
              <a:rPr lang="en-US" sz="3500" dirty="0" err="1"/>
              <a:t>tentang</a:t>
            </a:r>
            <a:r>
              <a:rPr lang="en-US" sz="3500" dirty="0"/>
              <a:t> Orang;</a:t>
            </a:r>
          </a:p>
          <a:p>
            <a:pPr marL="514350" indent="-514350">
              <a:buAutoNum type="arabicPeriod"/>
            </a:pPr>
            <a:r>
              <a:rPr lang="en-US" sz="3500" dirty="0"/>
              <a:t>Isi </a:t>
            </a:r>
            <a:r>
              <a:rPr lang="en-US" sz="3500" dirty="0" err="1"/>
              <a:t>buku</a:t>
            </a:r>
            <a:r>
              <a:rPr lang="en-US" sz="3500" dirty="0"/>
              <a:t> </a:t>
            </a:r>
            <a:r>
              <a:rPr lang="en-US" sz="3500" dirty="0" err="1"/>
              <a:t>kedua</a:t>
            </a:r>
            <a:r>
              <a:rPr lang="en-US" sz="3500" dirty="0"/>
              <a:t>:                                           </a:t>
            </a:r>
            <a:r>
              <a:rPr lang="en-US" sz="3500" dirty="0" err="1"/>
              <a:t>tentang</a:t>
            </a:r>
            <a:r>
              <a:rPr lang="en-US" sz="3500" dirty="0"/>
              <a:t> </a:t>
            </a:r>
            <a:r>
              <a:rPr lang="en-US" sz="3500" dirty="0" err="1"/>
              <a:t>Kebendaan</a:t>
            </a:r>
            <a:r>
              <a:rPr lang="en-US" sz="3500" dirty="0"/>
              <a:t>;</a:t>
            </a:r>
          </a:p>
          <a:p>
            <a:pPr marL="514350" indent="-514350">
              <a:buAutoNum type="arabicPeriod"/>
            </a:pPr>
            <a:r>
              <a:rPr lang="en-US" sz="3500" dirty="0"/>
              <a:t>Isi </a:t>
            </a:r>
            <a:r>
              <a:rPr lang="en-US" sz="3500" dirty="0" err="1"/>
              <a:t>buku</a:t>
            </a:r>
            <a:r>
              <a:rPr lang="en-US" sz="3500" dirty="0"/>
              <a:t> </a:t>
            </a:r>
            <a:r>
              <a:rPr lang="en-US" sz="3500" dirty="0" err="1"/>
              <a:t>ketiga</a:t>
            </a:r>
            <a:r>
              <a:rPr lang="en-US" sz="3500" dirty="0"/>
              <a:t>:                                           </a:t>
            </a:r>
            <a:r>
              <a:rPr lang="en-US" sz="3500" dirty="0" err="1"/>
              <a:t>tentang</a:t>
            </a:r>
            <a:r>
              <a:rPr lang="en-US" sz="3500" dirty="0"/>
              <a:t> </a:t>
            </a:r>
            <a:r>
              <a:rPr lang="en-US" sz="3500" dirty="0" err="1"/>
              <a:t>Perikatan</a:t>
            </a:r>
            <a:endParaRPr lang="en-US" sz="3500" dirty="0"/>
          </a:p>
          <a:p>
            <a:pPr marL="514350" indent="-514350">
              <a:buAutoNum type="arabicPeriod"/>
            </a:pPr>
            <a:r>
              <a:rPr lang="en-US" sz="3500" dirty="0"/>
              <a:t>Isi </a:t>
            </a:r>
            <a:r>
              <a:rPr lang="en-US" sz="3500" dirty="0" err="1"/>
              <a:t>buku</a:t>
            </a:r>
            <a:r>
              <a:rPr lang="en-US" sz="3500" dirty="0"/>
              <a:t> </a:t>
            </a:r>
            <a:r>
              <a:rPr lang="en-US" sz="3500" dirty="0" err="1"/>
              <a:t>ke</a:t>
            </a:r>
            <a:r>
              <a:rPr lang="en-US" sz="3500" dirty="0"/>
              <a:t> </a:t>
            </a:r>
            <a:r>
              <a:rPr lang="en-US" sz="3500" dirty="0" err="1"/>
              <a:t>empat</a:t>
            </a:r>
            <a:r>
              <a:rPr lang="en-US" sz="3500" dirty="0"/>
              <a:t>:                                            </a:t>
            </a:r>
            <a:r>
              <a:rPr lang="en-US" sz="3500" dirty="0" err="1"/>
              <a:t>tentang</a:t>
            </a:r>
            <a:r>
              <a:rPr lang="en-US" sz="3500" dirty="0"/>
              <a:t>  </a:t>
            </a:r>
            <a:r>
              <a:rPr lang="en-US" sz="3500" dirty="0" err="1"/>
              <a:t>pembuktian</a:t>
            </a:r>
            <a:r>
              <a:rPr lang="en-US" sz="3500" dirty="0"/>
              <a:t> </a:t>
            </a:r>
            <a:r>
              <a:rPr lang="en-US" sz="3500" dirty="0" err="1"/>
              <a:t>dan</a:t>
            </a:r>
            <a:r>
              <a:rPr lang="en-US" sz="3500" dirty="0"/>
              <a:t> </a:t>
            </a:r>
            <a:r>
              <a:rPr lang="en-US" sz="3500" dirty="0" err="1"/>
              <a:t>Daluwarsa</a:t>
            </a:r>
            <a:endParaRPr lang="en-US" sz="3500" dirty="0"/>
          </a:p>
          <a:p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15360888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Konsepsi</a:t>
            </a:r>
            <a:r>
              <a:rPr lang="en-US" dirty="0"/>
              <a:t> </a:t>
            </a:r>
            <a:r>
              <a:rPr lang="en-US" dirty="0" err="1"/>
              <a:t>perkawinan</a:t>
            </a:r>
            <a:r>
              <a:rPr lang="en-US" dirty="0"/>
              <a:t>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perdata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26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endParaRPr lang="en-US" dirty="0"/>
          </a:p>
          <a:p>
            <a:pPr algn="just"/>
            <a:r>
              <a:rPr lang="en-US" dirty="0"/>
              <a:t>      </a:t>
            </a:r>
            <a:r>
              <a:rPr lang="en-US" sz="4800" dirty="0" err="1"/>
              <a:t>Undang-Undang</a:t>
            </a:r>
            <a:r>
              <a:rPr lang="en-US" sz="4800" dirty="0"/>
              <a:t> </a:t>
            </a:r>
            <a:r>
              <a:rPr lang="en-US" sz="4800" dirty="0" err="1"/>
              <a:t>mamandang</a:t>
            </a:r>
            <a:r>
              <a:rPr lang="en-US" sz="4800" dirty="0"/>
              <a:t> </a:t>
            </a:r>
            <a:r>
              <a:rPr lang="en-US" sz="4800" dirty="0" err="1"/>
              <a:t>soal</a:t>
            </a:r>
            <a:r>
              <a:rPr lang="en-US" sz="4800" dirty="0"/>
              <a:t> </a:t>
            </a:r>
            <a:r>
              <a:rPr lang="en-US" sz="4800" dirty="0" err="1"/>
              <a:t>perkawinan</a:t>
            </a:r>
            <a:r>
              <a:rPr lang="en-US" sz="4800" dirty="0"/>
              <a:t> </a:t>
            </a:r>
            <a:r>
              <a:rPr lang="en-US" sz="4800" dirty="0" err="1"/>
              <a:t>hanya</a:t>
            </a:r>
            <a:r>
              <a:rPr lang="en-US" sz="4800" dirty="0"/>
              <a:t> </a:t>
            </a:r>
            <a:r>
              <a:rPr lang="en-US" sz="4800" dirty="0" err="1"/>
              <a:t>dalam</a:t>
            </a:r>
            <a:r>
              <a:rPr lang="en-US" sz="4800" dirty="0"/>
              <a:t> </a:t>
            </a:r>
            <a:r>
              <a:rPr lang="en-US" sz="4800" dirty="0" err="1"/>
              <a:t>hubungan-hubungan</a:t>
            </a:r>
            <a:r>
              <a:rPr lang="en-US" sz="4800" dirty="0"/>
              <a:t> </a:t>
            </a:r>
            <a:r>
              <a:rPr lang="en-US" sz="4800" dirty="0" err="1"/>
              <a:t>perdata</a:t>
            </a:r>
            <a:r>
              <a:rPr lang="en-US" sz="4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166943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MONOGAMI MUTLAK </a:t>
            </a:r>
            <a:r>
              <a:rPr lang="en-US" dirty="0" err="1"/>
              <a:t>Pasal</a:t>
            </a:r>
            <a:r>
              <a:rPr lang="en-US" dirty="0"/>
              <a:t> 27 </a:t>
            </a:r>
            <a:r>
              <a:rPr lang="en-US" dirty="0" err="1"/>
              <a:t>KUHPerdata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endParaRPr lang="en-US" dirty="0"/>
          </a:p>
          <a:p>
            <a:pPr algn="just"/>
            <a:r>
              <a:rPr lang="en-US" dirty="0"/>
              <a:t>      </a:t>
            </a:r>
            <a:r>
              <a:rPr lang="en-US" sz="4500" dirty="0" err="1"/>
              <a:t>Pada</a:t>
            </a:r>
            <a:r>
              <a:rPr lang="en-US" sz="4500" dirty="0"/>
              <a:t> </a:t>
            </a:r>
            <a:r>
              <a:rPr lang="en-US" sz="4500" dirty="0" err="1"/>
              <a:t>waktu</a:t>
            </a:r>
            <a:r>
              <a:rPr lang="en-US" sz="4500" dirty="0"/>
              <a:t> yang </a:t>
            </a:r>
            <a:r>
              <a:rPr lang="en-US" sz="4500" dirty="0" err="1"/>
              <a:t>sama</a:t>
            </a:r>
            <a:r>
              <a:rPr lang="en-US" sz="4500" dirty="0"/>
              <a:t>, </a:t>
            </a:r>
            <a:r>
              <a:rPr lang="en-US" sz="4500" dirty="0" err="1"/>
              <a:t>seorang</a:t>
            </a:r>
            <a:r>
              <a:rPr lang="en-US" sz="4500" dirty="0"/>
              <a:t> </a:t>
            </a:r>
            <a:r>
              <a:rPr lang="en-US" sz="4500" dirty="0" err="1"/>
              <a:t>lelaki</a:t>
            </a:r>
            <a:r>
              <a:rPr lang="en-US" sz="4500" dirty="0"/>
              <a:t> </a:t>
            </a:r>
            <a:r>
              <a:rPr lang="en-US" sz="4500" dirty="0" err="1"/>
              <a:t>hanya</a:t>
            </a:r>
            <a:r>
              <a:rPr lang="en-US" sz="4500" dirty="0"/>
              <a:t> </a:t>
            </a:r>
            <a:r>
              <a:rPr lang="en-US" sz="4500" dirty="0" err="1"/>
              <a:t>boleh</a:t>
            </a:r>
            <a:r>
              <a:rPr lang="en-US" sz="4500" dirty="0"/>
              <a:t> </a:t>
            </a:r>
            <a:r>
              <a:rPr lang="en-US" sz="4500" dirty="0" err="1"/>
              <a:t>terikat</a:t>
            </a:r>
            <a:r>
              <a:rPr lang="en-US" sz="4500" dirty="0"/>
              <a:t> </a:t>
            </a:r>
            <a:r>
              <a:rPr lang="en-US" sz="4500" dirty="0" err="1"/>
              <a:t>perkawinan</a:t>
            </a:r>
            <a:r>
              <a:rPr lang="en-US" sz="4500" dirty="0"/>
              <a:t> </a:t>
            </a:r>
            <a:r>
              <a:rPr lang="en-US" sz="4500" dirty="0" err="1"/>
              <a:t>dengan</a:t>
            </a:r>
            <a:r>
              <a:rPr lang="en-US" sz="4500" dirty="0"/>
              <a:t> </a:t>
            </a:r>
            <a:r>
              <a:rPr lang="en-US" sz="4500" dirty="0" err="1"/>
              <a:t>satu</a:t>
            </a:r>
            <a:r>
              <a:rPr lang="en-US" sz="4500" dirty="0"/>
              <a:t> orang  </a:t>
            </a:r>
            <a:r>
              <a:rPr lang="en-US" sz="4500" dirty="0" err="1"/>
              <a:t>perempuan</a:t>
            </a:r>
            <a:r>
              <a:rPr lang="en-US" sz="4500" dirty="0"/>
              <a:t> </a:t>
            </a:r>
            <a:r>
              <a:rPr lang="en-US" sz="4500" dirty="0" err="1"/>
              <a:t>saja</a:t>
            </a:r>
            <a:r>
              <a:rPr lang="en-US" sz="4500" dirty="0"/>
              <a:t>; </a:t>
            </a:r>
            <a:r>
              <a:rPr lang="en-US" sz="4500" dirty="0" err="1"/>
              <a:t>dan</a:t>
            </a:r>
            <a:r>
              <a:rPr lang="en-US" sz="4500" dirty="0"/>
              <a:t> </a:t>
            </a:r>
            <a:r>
              <a:rPr lang="en-US" sz="4500" dirty="0" err="1"/>
              <a:t>seorang</a:t>
            </a:r>
            <a:r>
              <a:rPr lang="en-US" sz="4500" dirty="0"/>
              <a:t> </a:t>
            </a:r>
            <a:r>
              <a:rPr lang="en-US" sz="4500" dirty="0" err="1"/>
              <a:t>perempuan</a:t>
            </a:r>
            <a:r>
              <a:rPr lang="en-US" sz="4500" dirty="0"/>
              <a:t> </a:t>
            </a:r>
            <a:r>
              <a:rPr lang="en-US" sz="4500" dirty="0" err="1"/>
              <a:t>hanya</a:t>
            </a:r>
            <a:r>
              <a:rPr lang="en-US" sz="4500" dirty="0"/>
              <a:t> </a:t>
            </a:r>
            <a:r>
              <a:rPr lang="en-US" sz="4500" dirty="0" err="1"/>
              <a:t>dengan</a:t>
            </a:r>
            <a:r>
              <a:rPr lang="en-US" sz="4500" dirty="0"/>
              <a:t> </a:t>
            </a:r>
            <a:r>
              <a:rPr lang="en-US" sz="4500" dirty="0" err="1"/>
              <a:t>satu</a:t>
            </a:r>
            <a:r>
              <a:rPr lang="en-US" sz="4500" dirty="0"/>
              <a:t> orang </a:t>
            </a:r>
            <a:r>
              <a:rPr lang="en-US" sz="4500" dirty="0" err="1"/>
              <a:t>lelaki</a:t>
            </a:r>
            <a:r>
              <a:rPr lang="en-US" sz="4500" dirty="0"/>
              <a:t> </a:t>
            </a:r>
            <a:r>
              <a:rPr lang="en-US" sz="4500" dirty="0" err="1"/>
              <a:t>saja</a:t>
            </a:r>
            <a:r>
              <a:rPr lang="en-US" sz="45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2877166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pembuktian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1866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endParaRPr lang="en-US" dirty="0"/>
          </a:p>
          <a:p>
            <a:pPr fontAlgn="base"/>
            <a:endParaRPr lang="en-US" b="0" dirty="0"/>
          </a:p>
          <a:p>
            <a:pPr fontAlgn="base"/>
            <a:br>
              <a:rPr lang="en-US" b="0" dirty="0"/>
            </a:br>
            <a:endParaRPr lang="en-US" b="0" dirty="0"/>
          </a:p>
          <a:p>
            <a:pPr fontAlgn="base"/>
            <a:r>
              <a:rPr lang="en-US" sz="8000" b="0" dirty="0" err="1"/>
              <a:t>Alat</a:t>
            </a:r>
            <a:r>
              <a:rPr lang="en-US" sz="8000" b="0" dirty="0"/>
              <a:t> </a:t>
            </a:r>
            <a:r>
              <a:rPr lang="en-US" sz="8000" b="0" dirty="0" err="1"/>
              <a:t>pembuktian</a:t>
            </a:r>
            <a:r>
              <a:rPr lang="en-US" sz="8000" b="0" dirty="0"/>
              <a:t> </a:t>
            </a:r>
            <a:r>
              <a:rPr lang="en-US" sz="8000" b="0" dirty="0" err="1"/>
              <a:t>meliputi</a:t>
            </a:r>
            <a:r>
              <a:rPr lang="en-US" sz="8000" b="0" dirty="0"/>
              <a:t>:</a:t>
            </a:r>
          </a:p>
          <a:p>
            <a:pPr fontAlgn="base"/>
            <a:r>
              <a:rPr lang="en-US" sz="8000" b="0" dirty="0" err="1"/>
              <a:t>bukti</a:t>
            </a:r>
            <a:r>
              <a:rPr lang="en-US" sz="8000" b="0" dirty="0"/>
              <a:t> </a:t>
            </a:r>
            <a:r>
              <a:rPr lang="en-US" sz="8000" b="0" dirty="0" err="1"/>
              <a:t>tertulis</a:t>
            </a:r>
            <a:r>
              <a:rPr lang="en-US" sz="8000" b="0" dirty="0"/>
              <a:t>;</a:t>
            </a:r>
          </a:p>
          <a:p>
            <a:pPr fontAlgn="base"/>
            <a:r>
              <a:rPr lang="en-US" sz="8000" b="0" dirty="0" err="1"/>
              <a:t>bukti</a:t>
            </a:r>
            <a:r>
              <a:rPr lang="en-US" sz="8000" b="0" dirty="0"/>
              <a:t> </a:t>
            </a:r>
            <a:r>
              <a:rPr lang="en-US" sz="8000" b="0" dirty="0" err="1"/>
              <a:t>saksi</a:t>
            </a:r>
            <a:r>
              <a:rPr lang="en-US" sz="8000" b="0" dirty="0"/>
              <a:t>;</a:t>
            </a:r>
          </a:p>
          <a:p>
            <a:pPr fontAlgn="base"/>
            <a:r>
              <a:rPr lang="en-US" sz="8000" b="0" dirty="0" err="1"/>
              <a:t>persangkaan</a:t>
            </a:r>
            <a:r>
              <a:rPr lang="en-US" sz="8000" b="0" dirty="0"/>
              <a:t>;</a:t>
            </a:r>
          </a:p>
          <a:p>
            <a:pPr fontAlgn="base"/>
            <a:r>
              <a:rPr lang="en-US" sz="8000" b="0" dirty="0" err="1"/>
              <a:t>pengakuan</a:t>
            </a:r>
            <a:r>
              <a:rPr lang="en-US" sz="8000" b="0" dirty="0"/>
              <a:t>;</a:t>
            </a:r>
          </a:p>
          <a:p>
            <a:pPr fontAlgn="base"/>
            <a:r>
              <a:rPr lang="en-US" sz="8000" b="0" dirty="0" err="1"/>
              <a:t>sumpah</a:t>
            </a:r>
            <a:r>
              <a:rPr lang="en-US" sz="8000" b="0" dirty="0"/>
              <a:t>.</a:t>
            </a:r>
          </a:p>
          <a:p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7572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Akta</a:t>
            </a:r>
            <a:r>
              <a:rPr lang="en-US" dirty="0"/>
              <a:t> </a:t>
            </a:r>
            <a:r>
              <a:rPr lang="en-US" dirty="0" err="1"/>
              <a:t>otentik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1870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endParaRPr lang="en-US" dirty="0"/>
          </a:p>
          <a:p>
            <a:pPr fontAlgn="base"/>
            <a:endParaRPr lang="en-US" b="0" dirty="0"/>
          </a:p>
          <a:p>
            <a:pPr algn="just" fontAlgn="base"/>
            <a:r>
              <a:rPr lang="en-US" b="0" dirty="0"/>
              <a:t>       </a:t>
            </a:r>
            <a:r>
              <a:rPr lang="en-US" sz="3200" b="0" dirty="0" err="1"/>
              <a:t>Bagi</a:t>
            </a:r>
            <a:r>
              <a:rPr lang="en-US" sz="3200" b="0" dirty="0"/>
              <a:t> </a:t>
            </a:r>
            <a:r>
              <a:rPr lang="en-US" sz="3200" b="0" dirty="0" err="1"/>
              <a:t>para</a:t>
            </a:r>
            <a:r>
              <a:rPr lang="en-US" sz="3200" b="0" dirty="0"/>
              <a:t> </a:t>
            </a:r>
            <a:r>
              <a:rPr lang="en-US" sz="3200" b="0" dirty="0" err="1"/>
              <a:t>pihak</a:t>
            </a:r>
            <a:r>
              <a:rPr lang="en-US" sz="3200" b="0" dirty="0"/>
              <a:t> yang </a:t>
            </a:r>
            <a:r>
              <a:rPr lang="en-US" sz="3200" b="0" dirty="0" err="1"/>
              <a:t>berkepentingan</a:t>
            </a:r>
            <a:r>
              <a:rPr lang="en-US" sz="3200" b="0" dirty="0"/>
              <a:t> </a:t>
            </a:r>
            <a:r>
              <a:rPr lang="en-US" sz="3200" b="0" dirty="0" err="1"/>
              <a:t>beserta</a:t>
            </a:r>
            <a:r>
              <a:rPr lang="en-US" sz="3200" b="0" dirty="0"/>
              <a:t> </a:t>
            </a:r>
            <a:r>
              <a:rPr lang="en-US" sz="3200" b="0" dirty="0" err="1"/>
              <a:t>para</a:t>
            </a:r>
            <a:r>
              <a:rPr lang="en-US" sz="3200" b="0" dirty="0"/>
              <a:t> </a:t>
            </a:r>
            <a:r>
              <a:rPr lang="en-US" sz="3200" b="0" dirty="0" err="1"/>
              <a:t>ahli</a:t>
            </a:r>
            <a:r>
              <a:rPr lang="en-US" sz="3200" b="0" dirty="0"/>
              <a:t> </a:t>
            </a:r>
            <a:r>
              <a:rPr lang="en-US" sz="3200" b="0" dirty="0" err="1"/>
              <a:t>warisnya</a:t>
            </a:r>
            <a:r>
              <a:rPr lang="en-US" sz="3200" b="0" dirty="0"/>
              <a:t> </a:t>
            </a:r>
            <a:r>
              <a:rPr lang="en-US" sz="3200" b="0" dirty="0" err="1"/>
              <a:t>ataupun</a:t>
            </a:r>
            <a:r>
              <a:rPr lang="en-US" sz="3200" b="0" dirty="0"/>
              <a:t> </a:t>
            </a:r>
            <a:r>
              <a:rPr lang="en-US" sz="3200" b="0" dirty="0" err="1"/>
              <a:t>bagi</a:t>
            </a:r>
            <a:r>
              <a:rPr lang="en-US" sz="3200" b="0" dirty="0"/>
              <a:t> orang-orang yang </a:t>
            </a:r>
            <a:r>
              <a:rPr lang="en-US" sz="3200" b="0" dirty="0" err="1"/>
              <a:t>mendapatkan</a:t>
            </a:r>
            <a:r>
              <a:rPr lang="en-US" sz="3200" b="0" dirty="0"/>
              <a:t> </a:t>
            </a:r>
            <a:r>
              <a:rPr lang="en-US" sz="3200" b="0" dirty="0" err="1"/>
              <a:t>hak</a:t>
            </a:r>
            <a:r>
              <a:rPr lang="en-US" sz="3200" b="0" dirty="0"/>
              <a:t> </a:t>
            </a:r>
            <a:r>
              <a:rPr lang="en-US" sz="3200" b="0" dirty="0" err="1"/>
              <a:t>dari</a:t>
            </a:r>
            <a:r>
              <a:rPr lang="en-US" sz="3200" b="0" dirty="0"/>
              <a:t> </a:t>
            </a:r>
            <a:r>
              <a:rPr lang="en-US" sz="3200" b="0" dirty="0" err="1"/>
              <a:t>mereka</a:t>
            </a:r>
            <a:r>
              <a:rPr lang="en-US" sz="3200" b="0" dirty="0"/>
              <a:t>, </a:t>
            </a:r>
            <a:r>
              <a:rPr lang="en-US" sz="3200" b="0" dirty="0" err="1"/>
              <a:t>suatu</a:t>
            </a:r>
            <a:r>
              <a:rPr lang="en-US" sz="3200" b="0" dirty="0"/>
              <a:t> </a:t>
            </a:r>
            <a:r>
              <a:rPr lang="en-US" sz="3200" b="0" dirty="0" err="1"/>
              <a:t>akta</a:t>
            </a:r>
            <a:r>
              <a:rPr lang="en-US" sz="3200" b="0" dirty="0"/>
              <a:t> </a:t>
            </a:r>
            <a:r>
              <a:rPr lang="en-US" sz="3200" b="0" dirty="0" err="1"/>
              <a:t>otentik</a:t>
            </a:r>
            <a:r>
              <a:rPr lang="en-US" sz="3200" b="0" dirty="0"/>
              <a:t> </a:t>
            </a:r>
            <a:r>
              <a:rPr lang="en-US" sz="3200" b="0" dirty="0" err="1"/>
              <a:t>memberikan</a:t>
            </a:r>
            <a:r>
              <a:rPr lang="en-US" sz="3200" b="0" dirty="0"/>
              <a:t> </a:t>
            </a:r>
            <a:r>
              <a:rPr lang="en-US" sz="3200" b="0" dirty="0" err="1"/>
              <a:t>suatu</a:t>
            </a:r>
            <a:r>
              <a:rPr lang="en-US" sz="3200" b="0" dirty="0"/>
              <a:t> </a:t>
            </a:r>
            <a:r>
              <a:rPr lang="en-US" sz="3200" b="0" dirty="0" err="1"/>
              <a:t>bukti</a:t>
            </a:r>
            <a:r>
              <a:rPr lang="en-US" sz="3200" b="0" dirty="0"/>
              <a:t> yang </a:t>
            </a:r>
            <a:r>
              <a:rPr lang="en-US" sz="3200" b="0" dirty="0" err="1"/>
              <a:t>sempurna</a:t>
            </a:r>
            <a:r>
              <a:rPr lang="en-US" sz="3200" b="0" dirty="0"/>
              <a:t> </a:t>
            </a:r>
            <a:r>
              <a:rPr lang="en-US" sz="3200" b="0" dirty="0" err="1"/>
              <a:t>tentang</a:t>
            </a:r>
            <a:r>
              <a:rPr lang="en-US" sz="3200" b="0" dirty="0"/>
              <a:t> </a:t>
            </a:r>
            <a:r>
              <a:rPr lang="en-US" sz="3200" b="0" dirty="0" err="1"/>
              <a:t>apa</a:t>
            </a:r>
            <a:r>
              <a:rPr lang="en-US" sz="3200" b="0" dirty="0"/>
              <a:t> yang </a:t>
            </a:r>
            <a:r>
              <a:rPr lang="en-US" sz="3200" b="0" dirty="0" err="1"/>
              <a:t>termuat</a:t>
            </a:r>
            <a:r>
              <a:rPr lang="en-US" sz="3200" b="0" dirty="0"/>
              <a:t> di </a:t>
            </a:r>
            <a:r>
              <a:rPr lang="en-US" sz="3200" b="0" dirty="0" err="1"/>
              <a:t>dalamnya</a:t>
            </a:r>
            <a:r>
              <a:rPr lang="en-US" sz="3200" b="0" dirty="0"/>
              <a:t>.</a:t>
            </a:r>
          </a:p>
          <a:p>
            <a:pPr algn="just"/>
            <a:br>
              <a:rPr lang="en-US" sz="3200" dirty="0"/>
            </a:b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9788944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 err="1"/>
              <a:t>akta</a:t>
            </a:r>
            <a:r>
              <a:rPr lang="en-US" dirty="0"/>
              <a:t> </a:t>
            </a:r>
            <a:r>
              <a:rPr lang="en-US" dirty="0" err="1"/>
              <a:t>dibawah</a:t>
            </a:r>
            <a:r>
              <a:rPr lang="en-US" dirty="0"/>
              <a:t> </a:t>
            </a:r>
            <a:r>
              <a:rPr lang="en-US" dirty="0" err="1"/>
              <a:t>tangan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pembuktian</a:t>
            </a:r>
            <a:r>
              <a:rPr lang="en-US" dirty="0"/>
              <a:t> </a:t>
            </a:r>
            <a:r>
              <a:rPr lang="en-US" dirty="0" err="1"/>
              <a:t>sempurna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r>
              <a:rPr lang="en-US" sz="2800" dirty="0" err="1"/>
              <a:t>Pasal</a:t>
            </a:r>
            <a:r>
              <a:rPr lang="en-US" sz="2800" dirty="0"/>
              <a:t> 1875 </a:t>
            </a:r>
            <a:r>
              <a:rPr lang="en-US" sz="2800" dirty="0" err="1"/>
              <a:t>KUHperdata</a:t>
            </a:r>
            <a:r>
              <a:rPr lang="en-US" sz="2800" dirty="0"/>
              <a:t>.</a:t>
            </a:r>
            <a:endParaRPr lang="en-US" sz="3000" dirty="0"/>
          </a:p>
          <a:p>
            <a:pPr algn="just"/>
            <a:r>
              <a:rPr lang="en-US" sz="2800" dirty="0"/>
              <a:t>    </a:t>
            </a:r>
            <a:r>
              <a:rPr lang="en-US" sz="2800" dirty="0" err="1"/>
              <a:t>Suatu</a:t>
            </a:r>
            <a:r>
              <a:rPr lang="en-US" sz="2800" dirty="0"/>
              <a:t> </a:t>
            </a:r>
            <a:r>
              <a:rPr lang="en-US" sz="2800" dirty="0" err="1"/>
              <a:t>tulisan</a:t>
            </a:r>
            <a:r>
              <a:rPr lang="en-US" sz="2800" dirty="0"/>
              <a:t> </a:t>
            </a:r>
            <a:r>
              <a:rPr lang="en-US" sz="2800" dirty="0" err="1"/>
              <a:t>dibawah</a:t>
            </a:r>
            <a:r>
              <a:rPr lang="en-US" sz="2800" dirty="0"/>
              <a:t> </a:t>
            </a:r>
            <a:r>
              <a:rPr lang="en-US" sz="2800" dirty="0" err="1"/>
              <a:t>tangan</a:t>
            </a:r>
            <a:r>
              <a:rPr lang="en-US" sz="2800" dirty="0"/>
              <a:t> yang </a:t>
            </a:r>
            <a:r>
              <a:rPr lang="en-US" sz="2800" dirty="0" err="1"/>
              <a:t>diakui</a:t>
            </a:r>
            <a:r>
              <a:rPr lang="en-US" sz="2800" dirty="0"/>
              <a:t> </a:t>
            </a:r>
            <a:r>
              <a:rPr lang="en-US" sz="2800" dirty="0" err="1"/>
              <a:t>oleh</a:t>
            </a:r>
            <a:r>
              <a:rPr lang="en-US" sz="2800" dirty="0"/>
              <a:t> orang </a:t>
            </a:r>
            <a:r>
              <a:rPr lang="en-US" sz="2800" dirty="0" err="1"/>
              <a:t>terhadap</a:t>
            </a:r>
            <a:r>
              <a:rPr lang="en-US" sz="2800" dirty="0"/>
              <a:t> </a:t>
            </a:r>
            <a:r>
              <a:rPr lang="en-US" sz="2800" dirty="0" err="1"/>
              <a:t>siap</a:t>
            </a:r>
            <a:r>
              <a:rPr lang="en-US" sz="2800" dirty="0"/>
              <a:t> </a:t>
            </a:r>
            <a:r>
              <a:rPr lang="en-US" sz="2800" dirty="0" err="1"/>
              <a:t>tulisan</a:t>
            </a:r>
            <a:r>
              <a:rPr lang="en-US" sz="2800" dirty="0"/>
              <a:t> </a:t>
            </a:r>
            <a:r>
              <a:rPr lang="en-US" sz="2800" dirty="0" err="1"/>
              <a:t>itu</a:t>
            </a:r>
            <a:r>
              <a:rPr lang="en-US" sz="2800" dirty="0"/>
              <a:t> </a:t>
            </a:r>
            <a:r>
              <a:rPr lang="en-US" sz="2800" dirty="0" err="1"/>
              <a:t>hendak</a:t>
            </a:r>
            <a:r>
              <a:rPr lang="en-US" sz="2800" dirty="0"/>
              <a:t> </a:t>
            </a:r>
            <a:r>
              <a:rPr lang="en-US" sz="2800" dirty="0" err="1"/>
              <a:t>dipakai</a:t>
            </a:r>
            <a:r>
              <a:rPr lang="en-US" sz="2800" dirty="0"/>
              <a:t>, </a:t>
            </a:r>
            <a:r>
              <a:rPr lang="en-US" sz="2800" dirty="0" err="1"/>
              <a:t>atau</a:t>
            </a:r>
            <a:r>
              <a:rPr lang="en-US" sz="2800" dirty="0"/>
              <a:t> yang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cara</a:t>
            </a:r>
            <a:r>
              <a:rPr lang="en-US" sz="2800" dirty="0"/>
              <a:t> </a:t>
            </a:r>
            <a:r>
              <a:rPr lang="en-US" sz="2800" dirty="0" err="1"/>
              <a:t>menurut</a:t>
            </a:r>
            <a:r>
              <a:rPr lang="en-US" sz="2800" dirty="0"/>
              <a:t> UU </a:t>
            </a:r>
            <a:r>
              <a:rPr lang="en-US" sz="2800" dirty="0" err="1"/>
              <a:t>dianggap</a:t>
            </a:r>
            <a:r>
              <a:rPr lang="en-US" sz="2800" dirty="0"/>
              <a:t> </a:t>
            </a:r>
            <a:r>
              <a:rPr lang="en-US" sz="2800" dirty="0" err="1"/>
              <a:t>sebagai</a:t>
            </a:r>
            <a:r>
              <a:rPr lang="en-US" sz="2800" dirty="0"/>
              <a:t> </a:t>
            </a:r>
            <a:r>
              <a:rPr lang="en-US" sz="2800" dirty="0" err="1"/>
              <a:t>diakui</a:t>
            </a:r>
            <a:r>
              <a:rPr lang="en-US" sz="2800" dirty="0"/>
              <a:t>, </a:t>
            </a:r>
            <a:r>
              <a:rPr lang="en-US" sz="2800" dirty="0" err="1"/>
              <a:t>memberikan</a:t>
            </a:r>
            <a:r>
              <a:rPr lang="en-US" sz="2800" dirty="0"/>
              <a:t> </a:t>
            </a:r>
            <a:r>
              <a:rPr lang="en-US" sz="2800" dirty="0" err="1"/>
              <a:t>terhadap</a:t>
            </a:r>
            <a:r>
              <a:rPr lang="en-US" sz="2800" dirty="0"/>
              <a:t> orang-orang yang </a:t>
            </a:r>
            <a:r>
              <a:rPr lang="en-US" sz="2800" dirty="0" err="1"/>
              <a:t>menandatanganinya</a:t>
            </a:r>
            <a:r>
              <a:rPr lang="en-US" sz="2800" dirty="0"/>
              <a:t> </a:t>
            </a:r>
            <a:r>
              <a:rPr lang="en-US" sz="2800" dirty="0" err="1"/>
              <a:t>serta</a:t>
            </a:r>
            <a:r>
              <a:rPr lang="en-US" sz="2800" dirty="0"/>
              <a:t> </a:t>
            </a:r>
            <a:r>
              <a:rPr lang="en-US" sz="2800" dirty="0" err="1"/>
              <a:t>para</a:t>
            </a:r>
            <a:r>
              <a:rPr lang="en-US" sz="2800" dirty="0"/>
              <a:t> </a:t>
            </a:r>
            <a:r>
              <a:rPr lang="en-US" sz="2800" dirty="0" err="1"/>
              <a:t>ahli</a:t>
            </a:r>
            <a:r>
              <a:rPr lang="en-US" sz="2800" dirty="0"/>
              <a:t> </a:t>
            </a:r>
            <a:r>
              <a:rPr lang="en-US" sz="2800" dirty="0" err="1"/>
              <a:t>warisnya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orang-orang yang </a:t>
            </a:r>
            <a:r>
              <a:rPr lang="en-US" sz="2800" dirty="0" err="1"/>
              <a:t>mendapat</a:t>
            </a:r>
            <a:r>
              <a:rPr lang="en-US" sz="2800" dirty="0"/>
              <a:t> </a:t>
            </a:r>
            <a:r>
              <a:rPr lang="en-US" sz="2800" dirty="0" err="1"/>
              <a:t>hak</a:t>
            </a:r>
            <a:r>
              <a:rPr lang="en-US" sz="2800" dirty="0"/>
              <a:t> </a:t>
            </a:r>
            <a:r>
              <a:rPr lang="en-US" sz="2800" dirty="0" err="1"/>
              <a:t>daripada</a:t>
            </a:r>
            <a:r>
              <a:rPr lang="en-US" sz="2800" dirty="0"/>
              <a:t> </a:t>
            </a:r>
            <a:r>
              <a:rPr lang="en-US" sz="2800" dirty="0" err="1"/>
              <a:t>mereka</a:t>
            </a:r>
            <a:r>
              <a:rPr lang="en-US" sz="2800" dirty="0"/>
              <a:t>, </a:t>
            </a:r>
            <a:r>
              <a:rPr lang="en-US" sz="2800" dirty="0" err="1"/>
              <a:t>bukti</a:t>
            </a:r>
            <a:r>
              <a:rPr lang="en-US" sz="2800" dirty="0"/>
              <a:t> yang </a:t>
            </a:r>
            <a:r>
              <a:rPr lang="en-US" sz="2800" dirty="0" err="1"/>
              <a:t>sempurna</a:t>
            </a:r>
            <a:r>
              <a:rPr lang="en-US" sz="2800" dirty="0"/>
              <a:t> </a:t>
            </a:r>
            <a:r>
              <a:rPr lang="en-US" sz="2800" dirty="0" err="1"/>
              <a:t>seperti</a:t>
            </a:r>
            <a:r>
              <a:rPr lang="en-US" sz="2800" dirty="0"/>
              <a:t> </a:t>
            </a:r>
            <a:r>
              <a:rPr lang="en-US" sz="2800" dirty="0" err="1"/>
              <a:t>suatu</a:t>
            </a:r>
            <a:r>
              <a:rPr lang="en-US" sz="2800" dirty="0"/>
              <a:t> </a:t>
            </a:r>
            <a:r>
              <a:rPr lang="en-US" sz="2800" dirty="0" err="1"/>
              <a:t>akta</a:t>
            </a:r>
            <a:r>
              <a:rPr lang="en-US" sz="2800" dirty="0"/>
              <a:t> </a:t>
            </a:r>
            <a:r>
              <a:rPr lang="en-US" sz="2800" dirty="0" err="1"/>
              <a:t>otentik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051623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perdata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algn="just"/>
            <a:r>
              <a:rPr lang="en-US" sz="3600" dirty="0"/>
              <a:t>   </a:t>
            </a:r>
            <a:r>
              <a:rPr lang="en-US" sz="3600" dirty="0" err="1"/>
              <a:t>Hukum</a:t>
            </a:r>
            <a:r>
              <a:rPr lang="en-US" sz="3600" dirty="0"/>
              <a:t> </a:t>
            </a:r>
            <a:r>
              <a:rPr lang="en-US" sz="3600" dirty="0" err="1"/>
              <a:t>perdata</a:t>
            </a:r>
            <a:r>
              <a:rPr lang="en-US" sz="3600" dirty="0"/>
              <a:t> </a:t>
            </a:r>
            <a:r>
              <a:rPr lang="en-US" sz="3600" dirty="0" err="1"/>
              <a:t>adalah</a:t>
            </a:r>
            <a:r>
              <a:rPr lang="en-US" sz="3600" dirty="0"/>
              <a:t> </a:t>
            </a:r>
            <a:r>
              <a:rPr lang="en-US" sz="3600" dirty="0" err="1"/>
              <a:t>hukum</a:t>
            </a:r>
            <a:r>
              <a:rPr lang="en-US" sz="3600" dirty="0"/>
              <a:t> yang </a:t>
            </a:r>
            <a:r>
              <a:rPr lang="en-US" sz="3600" dirty="0" err="1"/>
              <a:t>mengatur</a:t>
            </a:r>
            <a:r>
              <a:rPr lang="en-US" sz="3600" dirty="0"/>
              <a:t> </a:t>
            </a:r>
            <a:r>
              <a:rPr lang="en-US" sz="3600" dirty="0" err="1"/>
              <a:t>mengenai</a:t>
            </a:r>
            <a:r>
              <a:rPr lang="en-US" sz="3600" dirty="0"/>
              <a:t> </a:t>
            </a:r>
            <a:r>
              <a:rPr lang="en-US" sz="3600" dirty="0" err="1"/>
              <a:t>hal-hal</a:t>
            </a:r>
            <a:r>
              <a:rPr lang="en-US" sz="3600" dirty="0"/>
              <a:t> yang </a:t>
            </a:r>
            <a:r>
              <a:rPr lang="en-US" sz="3600" dirty="0" err="1"/>
              <a:t>bersifat</a:t>
            </a:r>
            <a:r>
              <a:rPr lang="en-US" sz="3600" dirty="0"/>
              <a:t> </a:t>
            </a:r>
            <a:r>
              <a:rPr lang="en-US" sz="3600" dirty="0" err="1"/>
              <a:t>administrasi</a:t>
            </a:r>
            <a:r>
              <a:rPr lang="en-US" sz="3600" dirty="0"/>
              <a:t>. </a:t>
            </a:r>
            <a:r>
              <a:rPr lang="en-US" sz="3600" dirty="0" err="1"/>
              <a:t>Contohnya</a:t>
            </a:r>
            <a:r>
              <a:rPr lang="en-US" sz="3600"/>
              <a:t>,  </a:t>
            </a:r>
            <a:r>
              <a:rPr lang="en-US" sz="3600" dirty="0" err="1"/>
              <a:t>jual</a:t>
            </a:r>
            <a:r>
              <a:rPr lang="en-US" sz="3600" dirty="0"/>
              <a:t> </a:t>
            </a:r>
            <a:r>
              <a:rPr lang="en-US" sz="3600" dirty="0" err="1"/>
              <a:t>beli</a:t>
            </a:r>
            <a:r>
              <a:rPr lang="en-US" sz="3600" dirty="0"/>
              <a:t> </a:t>
            </a:r>
            <a:r>
              <a:rPr lang="en-US" sz="3600" dirty="0" err="1"/>
              <a:t>rumah</a:t>
            </a:r>
            <a:r>
              <a:rPr lang="en-US" sz="3600" dirty="0"/>
              <a:t>, </a:t>
            </a:r>
            <a:r>
              <a:rPr lang="en-US" sz="3600" dirty="0" err="1"/>
              <a:t>perjanjian</a:t>
            </a:r>
            <a:r>
              <a:rPr lang="en-US" sz="3600" dirty="0"/>
              <a:t>, </a:t>
            </a:r>
            <a:r>
              <a:rPr lang="en-US" sz="3600" dirty="0" err="1"/>
              <a:t>atau</a:t>
            </a:r>
            <a:r>
              <a:rPr lang="en-US" sz="3600" dirty="0"/>
              <a:t> </a:t>
            </a:r>
            <a:r>
              <a:rPr lang="en-US" sz="3600" dirty="0" err="1"/>
              <a:t>perkawinan</a:t>
            </a:r>
            <a:r>
              <a:rPr lang="en-US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981637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Syarat-syarat</a:t>
            </a:r>
            <a:r>
              <a:rPr lang="en-US" dirty="0"/>
              <a:t> </a:t>
            </a:r>
            <a:r>
              <a:rPr lang="en-US" dirty="0" err="1"/>
              <a:t>akta</a:t>
            </a:r>
            <a:r>
              <a:rPr lang="en-US" dirty="0"/>
              <a:t> </a:t>
            </a:r>
            <a:r>
              <a:rPr lang="en-US" dirty="0" err="1"/>
              <a:t>otentik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  <a:p>
            <a:r>
              <a:rPr lang="en-US" sz="2800" dirty="0" err="1"/>
              <a:t>Pasal</a:t>
            </a:r>
            <a:r>
              <a:rPr lang="en-US" sz="2800" dirty="0"/>
              <a:t> 1868 BW</a:t>
            </a:r>
          </a:p>
          <a:p>
            <a:r>
              <a:rPr lang="en-US" sz="2800" dirty="0" err="1"/>
              <a:t>Syarat-syarat</a:t>
            </a:r>
            <a:r>
              <a:rPr lang="en-US" sz="2800" dirty="0"/>
              <a:t> </a:t>
            </a:r>
            <a:r>
              <a:rPr lang="en-US" sz="2800" dirty="0" err="1"/>
              <a:t>akta</a:t>
            </a:r>
            <a:r>
              <a:rPr lang="en-US" sz="2800" dirty="0"/>
              <a:t> </a:t>
            </a:r>
            <a:r>
              <a:rPr lang="en-US" sz="2800" dirty="0" err="1"/>
              <a:t>otentik</a:t>
            </a:r>
            <a:r>
              <a:rPr lang="en-US" sz="2800" dirty="0"/>
              <a:t> </a:t>
            </a:r>
            <a:r>
              <a:rPr lang="en-US" sz="2800" dirty="0" err="1"/>
              <a:t>sbb</a:t>
            </a:r>
            <a:r>
              <a:rPr lang="en-US" sz="2800" dirty="0"/>
              <a:t>:</a:t>
            </a:r>
          </a:p>
          <a:p>
            <a:pPr marL="514350" indent="-514350">
              <a:buAutoNum type="alphaLcPeriod"/>
            </a:pPr>
            <a:r>
              <a:rPr lang="en-US" sz="2800" dirty="0" err="1"/>
              <a:t>Bentuknya</a:t>
            </a:r>
            <a:r>
              <a:rPr lang="en-US" sz="2800" dirty="0"/>
              <a:t> </a:t>
            </a:r>
            <a:r>
              <a:rPr lang="en-US" sz="2800" dirty="0" err="1"/>
              <a:t>ditentukan</a:t>
            </a:r>
            <a:r>
              <a:rPr lang="en-US" sz="2800" dirty="0"/>
              <a:t> </a:t>
            </a:r>
            <a:r>
              <a:rPr lang="en-US" sz="2800" dirty="0" err="1"/>
              <a:t>oleh</a:t>
            </a:r>
            <a:r>
              <a:rPr lang="en-US" sz="2800" dirty="0"/>
              <a:t> UU;</a:t>
            </a:r>
          </a:p>
          <a:p>
            <a:pPr marL="514350" indent="-514350">
              <a:buAutoNum type="alphaLcPeriod"/>
            </a:pPr>
            <a:r>
              <a:rPr lang="en-US" sz="2800" dirty="0" err="1"/>
              <a:t>Dibuat</a:t>
            </a:r>
            <a:r>
              <a:rPr lang="en-US" sz="2800" dirty="0"/>
              <a:t> </a:t>
            </a:r>
            <a:r>
              <a:rPr lang="en-US" sz="2800" dirty="0" err="1"/>
              <a:t>oleh</a:t>
            </a:r>
            <a:r>
              <a:rPr lang="en-US" sz="2800" dirty="0"/>
              <a:t>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dihadapan</a:t>
            </a:r>
            <a:r>
              <a:rPr lang="en-US" sz="2800" dirty="0"/>
              <a:t> </a:t>
            </a:r>
            <a:r>
              <a:rPr lang="en-US" sz="2800" dirty="0" err="1"/>
              <a:t>pegawai-pegawai</a:t>
            </a:r>
            <a:r>
              <a:rPr lang="en-US" sz="2800" dirty="0"/>
              <a:t> </a:t>
            </a:r>
            <a:r>
              <a:rPr lang="en-US" sz="2800" dirty="0" err="1"/>
              <a:t>umum</a:t>
            </a:r>
            <a:r>
              <a:rPr lang="en-US" sz="2800" dirty="0"/>
              <a:t>.</a:t>
            </a:r>
          </a:p>
          <a:p>
            <a:pPr marL="514350" indent="-514350">
              <a:buAutoNum type="alphaLcPeriod"/>
            </a:pPr>
            <a:r>
              <a:rPr lang="en-US" sz="2800" dirty="0" err="1"/>
              <a:t>Ditempat</a:t>
            </a:r>
            <a:r>
              <a:rPr lang="en-US" sz="2800" dirty="0"/>
              <a:t> </a:t>
            </a:r>
            <a:r>
              <a:rPr lang="en-US" sz="2800" dirty="0" err="1"/>
              <a:t>dimana</a:t>
            </a:r>
            <a:r>
              <a:rPr lang="en-US" sz="2800" dirty="0"/>
              <a:t> </a:t>
            </a:r>
            <a:r>
              <a:rPr lang="en-US" sz="2800" dirty="0" err="1"/>
              <a:t>berkuasa</a:t>
            </a:r>
            <a:r>
              <a:rPr lang="en-US" sz="2800" dirty="0"/>
              <a:t> </a:t>
            </a:r>
            <a:r>
              <a:rPr lang="en-US" sz="2800" dirty="0" err="1"/>
              <a:t>pegawai</a:t>
            </a:r>
            <a:r>
              <a:rPr lang="en-US" sz="2800" dirty="0"/>
              <a:t> </a:t>
            </a:r>
            <a:r>
              <a:rPr lang="en-US" sz="2800" dirty="0" err="1"/>
              <a:t>umum</a:t>
            </a:r>
            <a:r>
              <a:rPr lang="en-US" sz="2800" dirty="0"/>
              <a:t> </a:t>
            </a:r>
            <a:r>
              <a:rPr lang="en-US" sz="2800" dirty="0" err="1"/>
              <a:t>tsb</a:t>
            </a:r>
            <a:r>
              <a:rPr lang="en-US" sz="2800" dirty="0"/>
              <a:t>.</a:t>
            </a:r>
          </a:p>
          <a:p>
            <a:pPr marL="514350" indent="-514350">
              <a:buAutoNum type="alphaLcPeriod"/>
            </a:pPr>
            <a:endParaRPr lang="en-US" sz="2800" dirty="0"/>
          </a:p>
          <a:p>
            <a:pPr marL="514350" indent="-514350">
              <a:buAutoNum type="alphaLcPeriod"/>
            </a:pPr>
            <a:endParaRPr lang="en-US" sz="2800" dirty="0"/>
          </a:p>
          <a:p>
            <a:pPr marL="514350" indent="-514350">
              <a:buAutoNum type="alphaLcPeriod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884233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400" dirty="0" err="1"/>
              <a:t>Akta</a:t>
            </a:r>
            <a:r>
              <a:rPr lang="en-US" sz="2400" dirty="0"/>
              <a:t> </a:t>
            </a:r>
            <a:r>
              <a:rPr lang="en-US" sz="2400" dirty="0" err="1"/>
              <a:t>otentik</a:t>
            </a:r>
            <a:r>
              <a:rPr lang="en-US" sz="2400" dirty="0"/>
              <a:t> </a:t>
            </a:r>
            <a:r>
              <a:rPr lang="en-US" sz="2400" dirty="0" err="1"/>
              <a:t>berubah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dibawah</a:t>
            </a:r>
            <a:r>
              <a:rPr lang="en-US" sz="2400" dirty="0"/>
              <a:t> </a:t>
            </a:r>
            <a:r>
              <a:rPr lang="en-US" sz="2400" dirty="0" err="1"/>
              <a:t>tangan</a:t>
            </a:r>
            <a:r>
              <a:rPr lang="en-US" sz="2400" dirty="0"/>
              <a:t> </a:t>
            </a:r>
            <a:r>
              <a:rPr lang="en-US" sz="2400" dirty="0" err="1"/>
              <a:t>pasal</a:t>
            </a:r>
            <a:r>
              <a:rPr lang="en-US" sz="2400" dirty="0"/>
              <a:t> 1869 </a:t>
            </a:r>
            <a:r>
              <a:rPr lang="en-US" sz="2400" dirty="0" err="1"/>
              <a:t>KUHPerdata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/>
          </a:p>
          <a:p>
            <a:pPr fontAlgn="base"/>
            <a:br>
              <a:rPr lang="en-US" b="0" dirty="0"/>
            </a:br>
            <a:endParaRPr lang="en-US" b="0" dirty="0"/>
          </a:p>
          <a:p>
            <a:pPr algn="just" fontAlgn="base"/>
            <a:r>
              <a:rPr lang="en-US" b="0" dirty="0"/>
              <a:t>       </a:t>
            </a:r>
            <a:r>
              <a:rPr lang="en-US" sz="3200" b="0" dirty="0" err="1"/>
              <a:t>Suatu</a:t>
            </a:r>
            <a:r>
              <a:rPr lang="en-US" sz="3200" b="0" dirty="0"/>
              <a:t> </a:t>
            </a:r>
            <a:r>
              <a:rPr lang="en-US" sz="3200" b="0" dirty="0" err="1"/>
              <a:t>akta</a:t>
            </a:r>
            <a:r>
              <a:rPr lang="en-US" sz="3200" b="0" dirty="0"/>
              <a:t> yang </a:t>
            </a:r>
            <a:r>
              <a:rPr lang="en-US" sz="3200" b="0" dirty="0" err="1"/>
              <a:t>tidak</a:t>
            </a:r>
            <a:r>
              <a:rPr lang="en-US" sz="3200" b="0" dirty="0"/>
              <a:t> </a:t>
            </a:r>
            <a:r>
              <a:rPr lang="en-US" sz="3200" b="0" dirty="0" err="1"/>
              <a:t>dapat</a:t>
            </a:r>
            <a:r>
              <a:rPr lang="en-US" sz="3200" b="0" dirty="0"/>
              <a:t> </a:t>
            </a:r>
            <a:r>
              <a:rPr lang="en-US" sz="3200" b="0" dirty="0" err="1"/>
              <a:t>diperlakukan</a:t>
            </a:r>
            <a:r>
              <a:rPr lang="en-US" sz="3200" b="0" dirty="0"/>
              <a:t> </a:t>
            </a:r>
            <a:r>
              <a:rPr lang="en-US" sz="3200" b="0" dirty="0" err="1"/>
              <a:t>sebagai</a:t>
            </a:r>
            <a:r>
              <a:rPr lang="en-US" sz="3200" b="0" dirty="0"/>
              <a:t> </a:t>
            </a:r>
            <a:r>
              <a:rPr lang="en-US" sz="3200" b="0" dirty="0" err="1"/>
              <a:t>akta</a:t>
            </a:r>
            <a:r>
              <a:rPr lang="en-US" sz="3200" b="0" dirty="0"/>
              <a:t> </a:t>
            </a:r>
            <a:r>
              <a:rPr lang="en-US" sz="3200" b="0" dirty="0" err="1"/>
              <a:t>otentik</a:t>
            </a:r>
            <a:r>
              <a:rPr lang="en-US" sz="3200" b="0" dirty="0"/>
              <a:t>, </a:t>
            </a:r>
            <a:r>
              <a:rPr lang="en-US" sz="3200" b="0" dirty="0" err="1"/>
              <a:t>baik</a:t>
            </a:r>
            <a:r>
              <a:rPr lang="en-US" sz="3200" b="0" dirty="0"/>
              <a:t> </a:t>
            </a:r>
            <a:r>
              <a:rPr lang="en-US" sz="3200" b="0" dirty="0" err="1"/>
              <a:t>karena</a:t>
            </a:r>
            <a:r>
              <a:rPr lang="en-US" sz="3200" b="0" dirty="0"/>
              <a:t> </a:t>
            </a:r>
            <a:r>
              <a:rPr lang="en-US" sz="3200" b="0" dirty="0" err="1"/>
              <a:t>tidak</a:t>
            </a:r>
            <a:r>
              <a:rPr lang="en-US" sz="3200" b="0" dirty="0"/>
              <a:t> </a:t>
            </a:r>
            <a:r>
              <a:rPr lang="en-US" sz="3200" b="0" dirty="0" err="1"/>
              <a:t>berwenang</a:t>
            </a:r>
            <a:r>
              <a:rPr lang="en-US" sz="3200" b="0" dirty="0"/>
              <a:t> </a:t>
            </a:r>
            <a:r>
              <a:rPr lang="en-US" sz="3200" b="0" dirty="0" err="1"/>
              <a:t>atau</a:t>
            </a:r>
            <a:r>
              <a:rPr lang="en-US" sz="3200" b="0" dirty="0"/>
              <a:t> </a:t>
            </a:r>
            <a:r>
              <a:rPr lang="en-US" sz="3200" b="0" dirty="0" err="1"/>
              <a:t>tidak</a:t>
            </a:r>
            <a:r>
              <a:rPr lang="en-US" sz="3200" b="0" dirty="0"/>
              <a:t> </a:t>
            </a:r>
            <a:r>
              <a:rPr lang="en-US" sz="3200" b="0" dirty="0" err="1"/>
              <a:t>cakapnya</a:t>
            </a:r>
            <a:r>
              <a:rPr lang="en-US" sz="3200" b="0" dirty="0"/>
              <a:t> </a:t>
            </a:r>
            <a:r>
              <a:rPr lang="en-US" sz="3200" b="0" dirty="0" err="1"/>
              <a:t>pejabat</a:t>
            </a:r>
            <a:r>
              <a:rPr lang="en-US" sz="3200" b="0" dirty="0"/>
              <a:t> </a:t>
            </a:r>
            <a:r>
              <a:rPr lang="en-US" sz="3200" b="0" dirty="0" err="1"/>
              <a:t>umum</a:t>
            </a:r>
            <a:r>
              <a:rPr lang="en-US" sz="3200" b="0" dirty="0"/>
              <a:t> yang </a:t>
            </a:r>
            <a:r>
              <a:rPr lang="en-US" sz="3200" b="0" dirty="0" err="1"/>
              <a:t>bersangkutan</a:t>
            </a:r>
            <a:r>
              <a:rPr lang="en-US" sz="3200" b="0" dirty="0"/>
              <a:t> </a:t>
            </a:r>
            <a:r>
              <a:rPr lang="en-US" sz="3200" b="0" dirty="0" err="1"/>
              <a:t>maupun</a:t>
            </a:r>
            <a:r>
              <a:rPr lang="en-US" sz="3200" b="0" dirty="0"/>
              <a:t> </a:t>
            </a:r>
            <a:r>
              <a:rPr lang="en-US" sz="3200" b="0" dirty="0" err="1"/>
              <a:t>karena</a:t>
            </a:r>
            <a:r>
              <a:rPr lang="en-US" sz="3200" b="0" dirty="0"/>
              <a:t> </a:t>
            </a:r>
            <a:r>
              <a:rPr lang="en-US" sz="3200" b="0" dirty="0" err="1"/>
              <a:t>cacat</a:t>
            </a:r>
            <a:r>
              <a:rPr lang="en-US" sz="3200" b="0" dirty="0"/>
              <a:t> </a:t>
            </a:r>
            <a:r>
              <a:rPr lang="en-US" sz="3200" b="0" dirty="0" err="1"/>
              <a:t>dalam</a:t>
            </a:r>
            <a:r>
              <a:rPr lang="en-US" sz="3200" b="0" dirty="0"/>
              <a:t> </a:t>
            </a:r>
            <a:r>
              <a:rPr lang="en-US" sz="3200" b="0" dirty="0" err="1"/>
              <a:t>bentuknya</a:t>
            </a:r>
            <a:r>
              <a:rPr lang="en-US" sz="3200" b="0" dirty="0"/>
              <a:t>, </a:t>
            </a:r>
            <a:r>
              <a:rPr lang="en-US" sz="3200" b="0" dirty="0" err="1"/>
              <a:t>mempunyai</a:t>
            </a:r>
            <a:r>
              <a:rPr lang="en-US" sz="3200" b="0" dirty="0"/>
              <a:t> </a:t>
            </a:r>
            <a:r>
              <a:rPr lang="en-US" sz="3200" b="0" dirty="0" err="1"/>
              <a:t>kekuatan</a:t>
            </a:r>
            <a:r>
              <a:rPr lang="en-US" sz="3200" b="0" dirty="0"/>
              <a:t> </a:t>
            </a:r>
            <a:r>
              <a:rPr lang="en-US" sz="3200" b="0" dirty="0" err="1"/>
              <a:t>sebagai</a:t>
            </a:r>
            <a:r>
              <a:rPr lang="en-US" sz="3200" b="0" dirty="0"/>
              <a:t> </a:t>
            </a:r>
            <a:r>
              <a:rPr lang="en-US" sz="3200" b="0" dirty="0" err="1"/>
              <a:t>tulisan</a:t>
            </a:r>
            <a:r>
              <a:rPr lang="en-US" sz="3200" b="0" dirty="0"/>
              <a:t> di </a:t>
            </a:r>
            <a:r>
              <a:rPr lang="en-US" sz="3200" b="0" dirty="0" err="1"/>
              <a:t>bawah</a:t>
            </a:r>
            <a:r>
              <a:rPr lang="en-US" sz="3200" b="0" dirty="0"/>
              <a:t> </a:t>
            </a:r>
            <a:r>
              <a:rPr lang="en-US" sz="3200" b="0" dirty="0" err="1"/>
              <a:t>tangan</a:t>
            </a:r>
            <a:r>
              <a:rPr lang="en-US" sz="3200" b="0" dirty="0"/>
              <a:t> </a:t>
            </a:r>
            <a:r>
              <a:rPr lang="en-US" sz="3200" b="0" dirty="0" err="1"/>
              <a:t>bila</a:t>
            </a:r>
            <a:r>
              <a:rPr lang="en-US" sz="3200" b="0" dirty="0"/>
              <a:t> </a:t>
            </a:r>
            <a:r>
              <a:rPr lang="en-US" sz="3200" b="0" dirty="0" err="1"/>
              <a:t>ditandatangani</a:t>
            </a:r>
            <a:r>
              <a:rPr lang="en-US" sz="3200" b="0" dirty="0"/>
              <a:t> </a:t>
            </a:r>
            <a:r>
              <a:rPr lang="en-US" sz="3200" b="0" dirty="0" err="1"/>
              <a:t>oleh</a:t>
            </a:r>
            <a:r>
              <a:rPr lang="en-US" sz="3200" b="0" dirty="0"/>
              <a:t> </a:t>
            </a:r>
            <a:r>
              <a:rPr lang="en-US" sz="3200" b="0" dirty="0" err="1"/>
              <a:t>para</a:t>
            </a:r>
            <a:r>
              <a:rPr lang="en-US" sz="3200" b="0" dirty="0"/>
              <a:t> </a:t>
            </a:r>
            <a:r>
              <a:rPr lang="en-US" sz="3200" b="0" dirty="0" err="1"/>
              <a:t>pihak</a:t>
            </a:r>
            <a:r>
              <a:rPr lang="en-US" sz="3200" b="0" dirty="0"/>
              <a:t>.</a:t>
            </a:r>
          </a:p>
          <a:p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46510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 </a:t>
            </a:r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pembuktian</a:t>
            </a:r>
            <a:r>
              <a:rPr lang="en-US" dirty="0"/>
              <a:t> </a:t>
            </a:r>
            <a:r>
              <a:rPr lang="en-US" dirty="0" err="1"/>
              <a:t>akta</a:t>
            </a:r>
            <a:r>
              <a:rPr lang="en-US" dirty="0"/>
              <a:t> </a:t>
            </a:r>
            <a:r>
              <a:rPr lang="en-US" dirty="0" err="1"/>
              <a:t>otentik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100628"/>
            <a:ext cx="7520940" cy="4614372"/>
          </a:xfrm>
        </p:spPr>
        <p:txBody>
          <a:bodyPr>
            <a:normAutofit lnSpcReduction="10000"/>
          </a:bodyPr>
          <a:lstStyle/>
          <a:p>
            <a:endParaRPr lang="en-US" dirty="0"/>
          </a:p>
          <a:p>
            <a:pPr>
              <a:buAutoNum type="alphaLcPeriod"/>
            </a:pPr>
            <a:r>
              <a:rPr lang="en-US" sz="2000" dirty="0" err="1"/>
              <a:t>Aspek</a:t>
            </a:r>
            <a:r>
              <a:rPr lang="en-US" sz="2000" dirty="0"/>
              <a:t> </a:t>
            </a:r>
            <a:r>
              <a:rPr lang="en-US" sz="2000" dirty="0" err="1"/>
              <a:t>Pembuktian</a:t>
            </a:r>
            <a:r>
              <a:rPr lang="en-US" sz="2000" dirty="0"/>
              <a:t> Formal</a:t>
            </a:r>
          </a:p>
          <a:p>
            <a:pPr marL="339725" indent="-339725"/>
            <a:r>
              <a:rPr lang="en-US" sz="2000" dirty="0"/>
              <a:t>      </a:t>
            </a:r>
            <a:r>
              <a:rPr lang="en-US" sz="2000" dirty="0" err="1"/>
              <a:t>maksudnya</a:t>
            </a:r>
            <a:r>
              <a:rPr lang="en-US" sz="2000" dirty="0"/>
              <a:t> </a:t>
            </a:r>
            <a:r>
              <a:rPr lang="en-US" sz="2000" dirty="0" err="1"/>
              <a:t>akta</a:t>
            </a:r>
            <a:r>
              <a:rPr lang="en-US" sz="2000" dirty="0"/>
              <a:t> </a:t>
            </a:r>
            <a:r>
              <a:rPr lang="en-US" sz="2000" dirty="0" err="1"/>
              <a:t>otentik</a:t>
            </a:r>
            <a:r>
              <a:rPr lang="en-US" sz="2000" dirty="0"/>
              <a:t> </a:t>
            </a:r>
            <a:r>
              <a:rPr lang="en-US" sz="2000" dirty="0" err="1"/>
              <a:t>dibuat</a:t>
            </a:r>
            <a:r>
              <a:rPr lang="en-US" sz="2000" dirty="0"/>
              <a:t> </a:t>
            </a:r>
            <a:r>
              <a:rPr lang="en-US" sz="2000" dirty="0" err="1"/>
              <a:t>bentuknya</a:t>
            </a:r>
            <a:r>
              <a:rPr lang="en-US" sz="2000" dirty="0"/>
              <a:t> </a:t>
            </a:r>
            <a:r>
              <a:rPr lang="en-US" sz="2000" dirty="0" err="1"/>
              <a:t>telah</a:t>
            </a:r>
            <a:r>
              <a:rPr lang="en-US" sz="2000" dirty="0"/>
              <a:t> </a:t>
            </a:r>
            <a:r>
              <a:rPr lang="en-US" sz="2000" dirty="0" err="1"/>
              <a:t>sesuai</a:t>
            </a:r>
            <a:r>
              <a:rPr lang="en-US" sz="2000" dirty="0"/>
              <a:t>   </a:t>
            </a:r>
            <a:r>
              <a:rPr lang="en-US" sz="2000" dirty="0" err="1"/>
              <a:t>ketentuan</a:t>
            </a:r>
            <a:r>
              <a:rPr lang="en-US" sz="2000" dirty="0"/>
              <a:t> UU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dibuat</a:t>
            </a:r>
            <a:r>
              <a:rPr lang="en-US" sz="2000" dirty="0"/>
              <a:t>  </a:t>
            </a:r>
            <a:r>
              <a:rPr lang="en-US" sz="2000" dirty="0" err="1"/>
              <a:t>oleh</a:t>
            </a:r>
            <a:r>
              <a:rPr lang="en-US" sz="2000" dirty="0"/>
              <a:t> </a:t>
            </a:r>
            <a:r>
              <a:rPr lang="en-US" sz="2000" dirty="0" err="1"/>
              <a:t>Pegawai-Pegawai</a:t>
            </a:r>
            <a:r>
              <a:rPr lang="en-US" sz="2000" dirty="0"/>
              <a:t> </a:t>
            </a:r>
            <a:r>
              <a:rPr lang="en-US" sz="2000" dirty="0" err="1"/>
              <a:t>Umum</a:t>
            </a:r>
            <a:r>
              <a:rPr lang="en-US" sz="2000" dirty="0"/>
              <a:t>;</a:t>
            </a:r>
          </a:p>
          <a:p>
            <a:pPr marL="0" indent="0"/>
            <a:endParaRPr lang="en-US" sz="2000" dirty="0"/>
          </a:p>
          <a:p>
            <a:pPr marL="0" indent="0"/>
            <a:r>
              <a:rPr lang="en-US" sz="2000" dirty="0"/>
              <a:t>b. </a:t>
            </a:r>
            <a:r>
              <a:rPr lang="en-US" sz="2000" dirty="0" err="1"/>
              <a:t>Aspek</a:t>
            </a:r>
            <a:r>
              <a:rPr lang="en-US" sz="2000" dirty="0"/>
              <a:t> </a:t>
            </a:r>
            <a:r>
              <a:rPr lang="en-US" sz="2000" dirty="0" err="1"/>
              <a:t>Pembuktian</a:t>
            </a:r>
            <a:r>
              <a:rPr lang="en-US" sz="2000" dirty="0"/>
              <a:t> </a:t>
            </a:r>
            <a:r>
              <a:rPr lang="en-US" sz="2000" dirty="0" err="1"/>
              <a:t>Lahiriah</a:t>
            </a:r>
            <a:endParaRPr lang="en-US" sz="2000" dirty="0"/>
          </a:p>
          <a:p>
            <a:pPr marL="339725" indent="0"/>
            <a:r>
              <a:rPr lang="en-US" sz="2000" dirty="0" err="1"/>
              <a:t>Maksudnya</a:t>
            </a:r>
            <a:r>
              <a:rPr lang="en-US" sz="2000" dirty="0"/>
              <a:t> </a:t>
            </a:r>
            <a:r>
              <a:rPr lang="en-US" sz="2000" dirty="0" err="1"/>
              <a:t>akta</a:t>
            </a:r>
            <a:r>
              <a:rPr lang="en-US" sz="2000" dirty="0"/>
              <a:t> </a:t>
            </a:r>
            <a:r>
              <a:rPr lang="en-US" sz="2000" dirty="0" err="1"/>
              <a:t>otentik</a:t>
            </a:r>
            <a:r>
              <a:rPr lang="en-US" sz="2000" dirty="0"/>
              <a:t> </a:t>
            </a:r>
            <a:r>
              <a:rPr lang="en-US" sz="2000" dirty="0" err="1"/>
              <a:t>akan</a:t>
            </a:r>
            <a:r>
              <a:rPr lang="en-US" sz="2000" dirty="0"/>
              <a:t>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membuktikan</a:t>
            </a:r>
            <a:r>
              <a:rPr lang="en-US" sz="2000" dirty="0"/>
              <a:t> </a:t>
            </a:r>
            <a:r>
              <a:rPr lang="en-US" sz="2000" dirty="0" err="1"/>
              <a:t>kebenaran</a:t>
            </a:r>
            <a:r>
              <a:rPr lang="en-US" sz="2000" dirty="0"/>
              <a:t> </a:t>
            </a:r>
            <a:r>
              <a:rPr lang="en-US" sz="2000" dirty="0" err="1"/>
              <a:t>dirinya</a:t>
            </a:r>
            <a:r>
              <a:rPr lang="en-US" sz="2000" dirty="0"/>
              <a:t> </a:t>
            </a:r>
            <a:r>
              <a:rPr lang="en-US" sz="2000" dirty="0" err="1"/>
              <a:t>sendiri</a:t>
            </a:r>
            <a:r>
              <a:rPr lang="en-US" sz="2000" dirty="0"/>
              <a:t>, </a:t>
            </a:r>
            <a:r>
              <a:rPr lang="en-US" sz="2000" dirty="0" err="1"/>
              <a:t>jika</a:t>
            </a:r>
            <a:r>
              <a:rPr lang="en-US" sz="2000" dirty="0"/>
              <a:t> </a:t>
            </a:r>
            <a:r>
              <a:rPr lang="en-US" sz="2000" dirty="0" err="1"/>
              <a:t>sewaktu-waktu</a:t>
            </a:r>
            <a:r>
              <a:rPr lang="en-US" sz="2000" dirty="0"/>
              <a:t> </a:t>
            </a:r>
            <a:r>
              <a:rPr lang="en-US" sz="2000" dirty="0" err="1"/>
              <a:t>terjadi</a:t>
            </a:r>
            <a:r>
              <a:rPr lang="en-US" sz="2000" dirty="0"/>
              <a:t> </a:t>
            </a:r>
            <a:r>
              <a:rPr lang="en-US" sz="2000" dirty="0" err="1"/>
              <a:t>sengketa</a:t>
            </a:r>
            <a:r>
              <a:rPr lang="en-US" sz="2000" dirty="0"/>
              <a:t> di </a:t>
            </a:r>
            <a:r>
              <a:rPr lang="en-US" sz="2000" dirty="0" err="1"/>
              <a:t>Pengadilan</a:t>
            </a:r>
            <a:r>
              <a:rPr lang="en-US" sz="2000" dirty="0"/>
              <a:t>;</a:t>
            </a:r>
          </a:p>
          <a:p>
            <a:pPr marL="0" indent="0"/>
            <a:endParaRPr lang="en-US" sz="2000" dirty="0"/>
          </a:p>
          <a:p>
            <a:pPr marL="0" indent="0"/>
            <a:r>
              <a:rPr lang="en-US" sz="2000" dirty="0"/>
              <a:t>c. </a:t>
            </a:r>
            <a:r>
              <a:rPr lang="en-US" sz="2000" dirty="0" err="1"/>
              <a:t>Aspek</a:t>
            </a:r>
            <a:r>
              <a:rPr lang="en-US" sz="2000" dirty="0"/>
              <a:t> </a:t>
            </a:r>
            <a:r>
              <a:rPr lang="en-US" sz="2000" dirty="0" err="1"/>
              <a:t>Pembuktian</a:t>
            </a:r>
            <a:r>
              <a:rPr lang="en-US" sz="2000" dirty="0"/>
              <a:t> </a:t>
            </a:r>
            <a:r>
              <a:rPr lang="en-US" sz="2000" dirty="0" err="1"/>
              <a:t>Materiil</a:t>
            </a:r>
            <a:endParaRPr lang="en-US" sz="2000" dirty="0"/>
          </a:p>
          <a:p>
            <a:pPr marL="280988" indent="0"/>
            <a:r>
              <a:rPr lang="en-US" sz="2000" dirty="0" err="1"/>
              <a:t>Maksudnya</a:t>
            </a:r>
            <a:r>
              <a:rPr lang="en-US" sz="2000" dirty="0"/>
              <a:t> orang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memungkiri</a:t>
            </a:r>
            <a:r>
              <a:rPr lang="en-US" sz="2000" dirty="0"/>
              <a:t> </a:t>
            </a:r>
            <a:r>
              <a:rPr lang="en-US" sz="2000" dirty="0" err="1"/>
              <a:t>sifatnya</a:t>
            </a:r>
            <a:r>
              <a:rPr lang="en-US" sz="2000" dirty="0"/>
              <a:t> </a:t>
            </a:r>
            <a:r>
              <a:rPr lang="en-US" sz="2000" dirty="0" err="1"/>
              <a:t>akta</a:t>
            </a:r>
            <a:r>
              <a:rPr lang="en-US" sz="2000" dirty="0"/>
              <a:t> yang </a:t>
            </a:r>
            <a:r>
              <a:rPr lang="en-US" sz="2000" dirty="0" err="1"/>
              <a:t>otentik</a:t>
            </a:r>
            <a:r>
              <a:rPr lang="en-US" sz="2000" dirty="0"/>
              <a:t>  </a:t>
            </a:r>
            <a:r>
              <a:rPr lang="en-US" sz="2000" dirty="0" err="1"/>
              <a:t>tsb</a:t>
            </a:r>
            <a:r>
              <a:rPr lang="en-US" sz="2000" dirty="0"/>
              <a:t> </a:t>
            </a:r>
            <a:r>
              <a:rPr lang="en-US" sz="2000" dirty="0" err="1"/>
              <a:t>kecuali</a:t>
            </a:r>
            <a:r>
              <a:rPr lang="en-US" sz="2000" dirty="0"/>
              <a:t>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sebaliknya</a:t>
            </a:r>
            <a:r>
              <a:rPr lang="en-US" sz="2000" dirty="0"/>
              <a:t>.</a:t>
            </a:r>
          </a:p>
          <a:p>
            <a:pPr marL="0" indent="0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8503944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 err="1"/>
              <a:t>Batasan</a:t>
            </a:r>
            <a:r>
              <a:rPr lang="en-US" dirty="0"/>
              <a:t> </a:t>
            </a:r>
            <a:r>
              <a:rPr lang="en-US" dirty="0" err="1"/>
              <a:t>menikah</a:t>
            </a:r>
            <a:r>
              <a:rPr lang="en-US" dirty="0"/>
              <a:t>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bw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29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en-US" dirty="0"/>
          </a:p>
          <a:p>
            <a:pPr algn="just"/>
            <a:r>
              <a:rPr lang="en-US" dirty="0"/>
              <a:t>        </a:t>
            </a:r>
            <a:r>
              <a:rPr lang="en-US" sz="4500" dirty="0" err="1"/>
              <a:t>Laki-laki</a:t>
            </a:r>
            <a:r>
              <a:rPr lang="en-US" sz="4500" dirty="0"/>
              <a:t> yang </a:t>
            </a:r>
            <a:r>
              <a:rPr lang="en-US" sz="4500" dirty="0" err="1"/>
              <a:t>belum</a:t>
            </a:r>
            <a:r>
              <a:rPr lang="en-US" sz="4500" dirty="0"/>
              <a:t> </a:t>
            </a:r>
            <a:r>
              <a:rPr lang="en-US" sz="4500" dirty="0" err="1"/>
              <a:t>mencapai</a:t>
            </a:r>
            <a:r>
              <a:rPr lang="en-US" sz="4500" dirty="0"/>
              <a:t> </a:t>
            </a:r>
            <a:r>
              <a:rPr lang="en-US" sz="4500" dirty="0" err="1"/>
              <a:t>umur</a:t>
            </a:r>
            <a:r>
              <a:rPr lang="en-US" sz="4500" dirty="0"/>
              <a:t> </a:t>
            </a:r>
            <a:r>
              <a:rPr lang="en-US" sz="4500" dirty="0" err="1"/>
              <a:t>delapan</a:t>
            </a:r>
            <a:r>
              <a:rPr lang="en-US" sz="4500" dirty="0"/>
              <a:t> </a:t>
            </a:r>
            <a:r>
              <a:rPr lang="en-US" sz="4500" dirty="0" err="1"/>
              <a:t>belas</a:t>
            </a:r>
            <a:r>
              <a:rPr lang="en-US" sz="4500" dirty="0"/>
              <a:t> </a:t>
            </a:r>
            <a:r>
              <a:rPr lang="en-US" sz="4500" dirty="0" err="1"/>
              <a:t>tahun</a:t>
            </a:r>
            <a:r>
              <a:rPr lang="en-US" sz="4500" dirty="0"/>
              <a:t> </a:t>
            </a:r>
            <a:r>
              <a:rPr lang="en-US" sz="4500" dirty="0" err="1"/>
              <a:t>penuh</a:t>
            </a:r>
            <a:r>
              <a:rPr lang="en-US" sz="4500" dirty="0"/>
              <a:t> </a:t>
            </a:r>
            <a:r>
              <a:rPr lang="en-US" sz="4500" dirty="0" err="1"/>
              <a:t>dan</a:t>
            </a:r>
            <a:r>
              <a:rPr lang="en-US" sz="4500" dirty="0"/>
              <a:t> </a:t>
            </a:r>
            <a:r>
              <a:rPr lang="en-US" sz="4500" dirty="0" err="1"/>
              <a:t>perempuan</a:t>
            </a:r>
            <a:r>
              <a:rPr lang="en-US" sz="4500" dirty="0"/>
              <a:t> yang </a:t>
            </a:r>
            <a:r>
              <a:rPr lang="en-US" sz="4500" dirty="0" err="1"/>
              <a:t>belum</a:t>
            </a:r>
            <a:r>
              <a:rPr lang="en-US" sz="4500" dirty="0"/>
              <a:t>  </a:t>
            </a:r>
            <a:r>
              <a:rPr lang="en-US" sz="4500" dirty="0" err="1"/>
              <a:t>mencapai</a:t>
            </a:r>
            <a:r>
              <a:rPr lang="en-US" sz="4500" dirty="0"/>
              <a:t> </a:t>
            </a:r>
            <a:r>
              <a:rPr lang="en-US" sz="4500" dirty="0" err="1"/>
              <a:t>umur</a:t>
            </a:r>
            <a:r>
              <a:rPr lang="en-US" sz="4500" dirty="0"/>
              <a:t> lima </a:t>
            </a:r>
            <a:r>
              <a:rPr lang="en-US" sz="4500" dirty="0" err="1"/>
              <a:t>belas</a:t>
            </a:r>
            <a:r>
              <a:rPr lang="en-US" sz="4500" dirty="0"/>
              <a:t> </a:t>
            </a:r>
            <a:r>
              <a:rPr lang="en-US" sz="4500" dirty="0" err="1"/>
              <a:t>tahun</a:t>
            </a:r>
            <a:r>
              <a:rPr lang="en-US" sz="4500" dirty="0"/>
              <a:t> </a:t>
            </a:r>
            <a:r>
              <a:rPr lang="en-US" sz="4500" dirty="0" err="1"/>
              <a:t>penuh</a:t>
            </a:r>
            <a:r>
              <a:rPr lang="en-US" sz="4500" dirty="0"/>
              <a:t>, </a:t>
            </a:r>
            <a:r>
              <a:rPr lang="en-US" sz="4500" dirty="0" err="1"/>
              <a:t>tidak</a:t>
            </a:r>
            <a:r>
              <a:rPr lang="en-US" sz="4500" dirty="0"/>
              <a:t> </a:t>
            </a:r>
            <a:r>
              <a:rPr lang="en-US" sz="4500" dirty="0" err="1"/>
              <a:t>diperkenankan</a:t>
            </a:r>
            <a:r>
              <a:rPr lang="en-US" sz="4500" dirty="0"/>
              <a:t> </a:t>
            </a:r>
            <a:r>
              <a:rPr lang="en-US" sz="4500" dirty="0" err="1"/>
              <a:t>mengadakan</a:t>
            </a:r>
            <a:r>
              <a:rPr lang="en-US" sz="4500" dirty="0"/>
              <a:t> </a:t>
            </a:r>
            <a:r>
              <a:rPr lang="en-US" sz="4500" dirty="0" err="1"/>
              <a:t>perkawinan</a:t>
            </a:r>
            <a:r>
              <a:rPr lang="en-US" sz="4500" dirty="0"/>
              <a:t>. </a:t>
            </a:r>
            <a:r>
              <a:rPr lang="en-US" sz="4500" dirty="0" err="1"/>
              <a:t>Namun</a:t>
            </a:r>
            <a:r>
              <a:rPr lang="en-US" sz="4500" dirty="0"/>
              <a:t> </a:t>
            </a:r>
            <a:r>
              <a:rPr lang="en-US" sz="4500" dirty="0" err="1"/>
              <a:t>jika</a:t>
            </a:r>
            <a:r>
              <a:rPr lang="en-US" sz="4500" dirty="0"/>
              <a:t> </a:t>
            </a:r>
            <a:r>
              <a:rPr lang="en-US" sz="4500" dirty="0" err="1"/>
              <a:t>ada</a:t>
            </a:r>
            <a:r>
              <a:rPr lang="en-US" sz="4500" dirty="0"/>
              <a:t> </a:t>
            </a:r>
            <a:r>
              <a:rPr lang="en-US" sz="4500" dirty="0" err="1"/>
              <a:t>alasan-alasan</a:t>
            </a:r>
            <a:r>
              <a:rPr lang="en-US" sz="4500" dirty="0"/>
              <a:t> </a:t>
            </a:r>
            <a:r>
              <a:rPr lang="en-US" sz="4500" dirty="0" err="1"/>
              <a:t>penting</a:t>
            </a:r>
            <a:r>
              <a:rPr lang="en-US" sz="4500" dirty="0"/>
              <a:t>, </a:t>
            </a:r>
            <a:r>
              <a:rPr lang="en-US" sz="4500" dirty="0" err="1"/>
              <a:t>Presiden</a:t>
            </a:r>
            <a:r>
              <a:rPr lang="en-US" sz="4500" dirty="0"/>
              <a:t> </a:t>
            </a:r>
            <a:r>
              <a:rPr lang="en-US" sz="4500" dirty="0" err="1"/>
              <a:t>dapat</a:t>
            </a:r>
            <a:r>
              <a:rPr lang="en-US" sz="4500" dirty="0"/>
              <a:t> </a:t>
            </a:r>
            <a:r>
              <a:rPr lang="en-US" sz="4500" dirty="0" err="1"/>
              <a:t>menghapuskan</a:t>
            </a:r>
            <a:r>
              <a:rPr lang="en-US" sz="4500" dirty="0"/>
              <a:t> </a:t>
            </a:r>
            <a:r>
              <a:rPr lang="en-US" sz="4500" dirty="0" err="1"/>
              <a:t>larangan</a:t>
            </a:r>
            <a:r>
              <a:rPr lang="en-US" sz="4500" dirty="0"/>
              <a:t> </a:t>
            </a:r>
            <a:r>
              <a:rPr lang="en-US" sz="4500" dirty="0" err="1"/>
              <a:t>ini</a:t>
            </a:r>
            <a:r>
              <a:rPr lang="en-US" sz="4500" dirty="0"/>
              <a:t> </a:t>
            </a:r>
            <a:r>
              <a:rPr lang="en-US" sz="4500" dirty="0" err="1"/>
              <a:t>dengan</a:t>
            </a:r>
            <a:r>
              <a:rPr lang="en-US" sz="4500" dirty="0"/>
              <a:t>  </a:t>
            </a:r>
            <a:r>
              <a:rPr lang="en-US" sz="4500" dirty="0" err="1"/>
              <a:t>memberikan</a:t>
            </a:r>
            <a:r>
              <a:rPr lang="en-US" sz="4500" dirty="0"/>
              <a:t> </a:t>
            </a:r>
            <a:r>
              <a:rPr lang="en-US" sz="4500" dirty="0" err="1"/>
              <a:t>dispensasi</a:t>
            </a:r>
            <a:r>
              <a:rPr lang="en-US" sz="45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71133582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Apakah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Perjanjian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Harus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Bersifat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Komersil</a:t>
            </a:r>
            <a:r>
              <a:rPr lang="en-US" dirty="0">
                <a:latin typeface="Arial" pitchFamily="34" charset="0"/>
                <a:cs typeface="Arial" pitchFamily="34" charset="0"/>
              </a:rPr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endParaRPr lang="en-US" dirty="0"/>
          </a:p>
          <a:p>
            <a:pPr>
              <a:buNone/>
            </a:pPr>
            <a:r>
              <a:rPr lang="en-US" sz="5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*</a:t>
            </a:r>
            <a:r>
              <a:rPr lang="en-US" sz="5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Perjanjian</a:t>
            </a:r>
            <a:r>
              <a:rPr lang="en-US" sz="5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tidak</a:t>
            </a:r>
            <a:r>
              <a:rPr lang="en-US" sz="5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harus</a:t>
            </a:r>
            <a:r>
              <a:rPr lang="en-US" sz="5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bersifat</a:t>
            </a:r>
            <a:r>
              <a:rPr lang="en-US" sz="5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komersil</a:t>
            </a:r>
            <a:r>
              <a:rPr lang="en-US" sz="5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;</a:t>
            </a:r>
            <a:br>
              <a:rPr lang="en-US" sz="5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5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*</a:t>
            </a:r>
            <a:r>
              <a:rPr lang="en-US" sz="5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Perjanjian</a:t>
            </a:r>
            <a:r>
              <a:rPr lang="en-US" sz="5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nikah</a:t>
            </a:r>
            <a:r>
              <a:rPr lang="en-US" sz="5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5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misalnya</a:t>
            </a:r>
            <a:r>
              <a:rPr lang="en-US" sz="5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5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adalah</a:t>
            </a:r>
            <a:r>
              <a:rPr lang="en-US" sz="5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br>
              <a:rPr lang="en-US" sz="5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5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sz="5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perjanjian</a:t>
            </a:r>
            <a:r>
              <a:rPr lang="en-US" sz="5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sz="5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tidak</a:t>
            </a:r>
            <a:r>
              <a:rPr lang="en-US" sz="5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bersifat</a:t>
            </a:r>
            <a:r>
              <a:rPr lang="en-US" sz="5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komersil</a:t>
            </a:r>
            <a:r>
              <a:rPr lang="en-US" sz="5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;</a:t>
            </a:r>
            <a:br>
              <a:rPr lang="en-US" sz="5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5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* </a:t>
            </a:r>
            <a:r>
              <a:rPr lang="en-US" sz="5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Perjanjian</a:t>
            </a:r>
            <a:r>
              <a:rPr lang="en-US" sz="5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sz="5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bersifat</a:t>
            </a:r>
            <a:r>
              <a:rPr lang="en-US" sz="5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komersil</a:t>
            </a:r>
            <a:r>
              <a:rPr lang="en-US" sz="5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sering</a:t>
            </a:r>
            <a:r>
              <a:rPr lang="en-US" sz="5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</a:t>
            </a:r>
            <a:br>
              <a:rPr lang="en-US" sz="5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5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sz="5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disebut</a:t>
            </a:r>
            <a:r>
              <a:rPr lang="en-US" sz="5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sebagai</a:t>
            </a:r>
            <a:r>
              <a:rPr lang="en-US" sz="5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kontrak</a:t>
            </a:r>
            <a:r>
              <a:rPr lang="en-US" sz="5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bisnis</a:t>
            </a:r>
            <a:r>
              <a:rPr lang="en-US" sz="5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;</a:t>
            </a:r>
            <a:br>
              <a:rPr lang="en-US" sz="5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5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*</a:t>
            </a:r>
            <a:r>
              <a:rPr lang="en-US" sz="5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Karakteristik</a:t>
            </a:r>
            <a:r>
              <a:rPr lang="en-US" sz="5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dari</a:t>
            </a:r>
            <a:r>
              <a:rPr lang="en-US" sz="5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Kontrak</a:t>
            </a:r>
            <a:r>
              <a:rPr lang="en-US" sz="5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Bisnis</a:t>
            </a:r>
            <a:r>
              <a:rPr lang="en-US" sz="5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</a:t>
            </a:r>
            <a:br>
              <a:rPr lang="en-US" sz="5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5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sz="5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adalah</a:t>
            </a:r>
            <a:r>
              <a:rPr lang="en-US" sz="5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</a:t>
            </a:r>
            <a:br>
              <a:rPr lang="en-US" sz="5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5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- </a:t>
            </a:r>
            <a:r>
              <a:rPr lang="en-US" sz="5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Ada</a:t>
            </a:r>
            <a:r>
              <a:rPr lang="en-US" sz="5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sesuatu</a:t>
            </a:r>
            <a:r>
              <a:rPr lang="en-US" sz="5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sz="5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dapat</a:t>
            </a:r>
            <a:r>
              <a:rPr lang="en-US" sz="5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dinilai</a:t>
            </a:r>
            <a:r>
              <a:rPr lang="en-US" sz="5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dengan</a:t>
            </a:r>
            <a:r>
              <a:rPr lang="en-US" sz="5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</a:t>
            </a:r>
            <a:br>
              <a:rPr lang="en-US" sz="5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5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sz="5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uang</a:t>
            </a:r>
            <a:r>
              <a:rPr lang="en-US" sz="5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;</a:t>
            </a:r>
            <a:br>
              <a:rPr lang="en-US" sz="5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5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- </a:t>
            </a:r>
            <a:r>
              <a:rPr lang="en-US" sz="5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Jumlahnya</a:t>
            </a:r>
            <a:r>
              <a:rPr lang="en-US" sz="5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harus</a:t>
            </a:r>
            <a:r>
              <a:rPr lang="en-US" sz="5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substansial</a:t>
            </a:r>
            <a:r>
              <a:rPr lang="en-US" sz="5800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>
                <a:latin typeface="Arial" pitchFamily="34" charset="0"/>
                <a:cs typeface="Arial" pitchFamily="34" charset="0"/>
              </a:rPr>
              <a:t>Apakah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Kontrak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Harus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Bentuk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Tertulis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endParaRPr lang="en-US" dirty="0"/>
          </a:p>
          <a:p>
            <a:pPr>
              <a:buNone/>
            </a:pPr>
            <a:r>
              <a:rPr lang="en-US" sz="12800" b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sz="11200" b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* </a:t>
            </a:r>
            <a:r>
              <a:rPr lang="en-US" sz="11200" b="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Kontrak</a:t>
            </a:r>
            <a:r>
              <a:rPr lang="en-US" sz="11200" b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200" b="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dalam</a:t>
            </a:r>
            <a:r>
              <a:rPr lang="en-US" sz="11200" b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200" b="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bentuk</a:t>
            </a:r>
            <a:r>
              <a:rPr lang="en-US" sz="11200" b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200" b="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tertulis</a:t>
            </a:r>
            <a:r>
              <a:rPr lang="en-US" sz="11200" b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11200" b="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dapat</a:t>
            </a:r>
            <a:r>
              <a:rPr lang="en-US" sz="11200" b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11200" b="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dibedakan</a:t>
            </a:r>
            <a:r>
              <a:rPr lang="en-US" sz="11200" b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200" b="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antara</a:t>
            </a:r>
            <a:r>
              <a:rPr lang="en-US" sz="11200" b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</a:t>
            </a:r>
            <a:br>
              <a:rPr lang="en-US" sz="11200" b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11200" b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-</a:t>
            </a:r>
            <a:r>
              <a:rPr lang="en-US" sz="11200" b="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Dibawah</a:t>
            </a:r>
            <a:r>
              <a:rPr lang="en-US" sz="11200" b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200" b="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tangan</a:t>
            </a:r>
            <a:r>
              <a:rPr lang="en-US" sz="11200" b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;</a:t>
            </a:r>
            <a:br>
              <a:rPr lang="en-US" sz="11200" b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11200" b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-</a:t>
            </a:r>
            <a:r>
              <a:rPr lang="en-US" sz="11200" b="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Didaftarkan</a:t>
            </a:r>
            <a:r>
              <a:rPr lang="en-US" sz="11200" b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200" b="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ke</a:t>
            </a:r>
            <a:r>
              <a:rPr lang="en-US" sz="11200" b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200" b="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Notaris</a:t>
            </a:r>
            <a:r>
              <a:rPr lang="en-US" sz="11200" b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;</a:t>
            </a:r>
            <a:br>
              <a:rPr lang="en-US" sz="11200" b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11200" b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-</a:t>
            </a:r>
            <a:r>
              <a:rPr lang="en-US" sz="11200" b="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Dilegalisir</a:t>
            </a:r>
            <a:r>
              <a:rPr lang="en-US" sz="11200" b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200" b="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tandatangan</a:t>
            </a:r>
            <a:r>
              <a:rPr lang="en-US" sz="11200" b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200" b="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para</a:t>
            </a:r>
            <a:r>
              <a:rPr lang="en-US" sz="11200" b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200" b="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pihak</a:t>
            </a:r>
            <a:r>
              <a:rPr lang="en-US" sz="11200" b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200" b="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oleh</a:t>
            </a:r>
            <a:r>
              <a:rPr lang="en-US" sz="11200" b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</a:t>
            </a:r>
          </a:p>
          <a:p>
            <a:pPr>
              <a:buNone/>
            </a:pPr>
            <a:r>
              <a:rPr lang="en-US" sz="11200" dirty="0">
                <a:latin typeface="Arial" pitchFamily="34" charset="0"/>
                <a:cs typeface="Arial" pitchFamily="34" charset="0"/>
              </a:rPr>
              <a:t>        </a:t>
            </a:r>
            <a:r>
              <a:rPr lang="en-US" sz="11200" b="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Notaris</a:t>
            </a:r>
            <a:r>
              <a:rPr lang="en-US" sz="11200" b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;</a:t>
            </a:r>
            <a:br>
              <a:rPr lang="en-US" sz="11200" b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11200" b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*</a:t>
            </a:r>
            <a:r>
              <a:rPr lang="en-US" sz="11200" b="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Dibuat</a:t>
            </a:r>
            <a:r>
              <a:rPr lang="en-US" sz="11200" b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200" b="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dihadapan</a:t>
            </a:r>
            <a:r>
              <a:rPr lang="en-US" sz="11200" b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200" b="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notaris</a:t>
            </a:r>
            <a:r>
              <a:rPr lang="en-US" sz="11200" b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n-US" sz="11200" b="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akta</a:t>
            </a:r>
            <a:r>
              <a:rPr lang="en-US" sz="11200" b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200" b="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Notariil</a:t>
            </a:r>
            <a:r>
              <a:rPr lang="en-US" sz="11200" b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</a:t>
            </a:r>
            <a:br>
              <a:rPr lang="en-US" sz="11200" b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11200" b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-</a:t>
            </a:r>
            <a:r>
              <a:rPr lang="en-US" sz="11200" b="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Catatan</a:t>
            </a:r>
            <a:r>
              <a:rPr lang="en-US" sz="11200" b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11200" b="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Untuk</a:t>
            </a:r>
            <a:r>
              <a:rPr lang="en-US" sz="11200" b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200" b="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Kontrak</a:t>
            </a:r>
            <a:r>
              <a:rPr lang="en-US" sz="11200" b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sz="11200" b="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dibuat</a:t>
            </a:r>
            <a:r>
              <a:rPr lang="en-US" sz="11200" b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pPr>
              <a:buNone/>
            </a:pPr>
            <a:r>
              <a:rPr lang="en-US" sz="11200" dirty="0">
                <a:latin typeface="Arial" pitchFamily="34" charset="0"/>
                <a:cs typeface="Arial" pitchFamily="34" charset="0"/>
              </a:rPr>
              <a:t>                     </a:t>
            </a:r>
            <a:r>
              <a:rPr lang="en-US" sz="11200" b="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dihadapan</a:t>
            </a:r>
            <a:r>
              <a:rPr lang="en-US" sz="11200" b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200" b="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Notaris</a:t>
            </a:r>
            <a:r>
              <a:rPr lang="en-US" sz="11200" b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200" b="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bisa</a:t>
            </a:r>
            <a:r>
              <a:rPr lang="en-US" sz="11200" b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200" b="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karena</a:t>
            </a:r>
            <a:r>
              <a:rPr lang="en-US" sz="11200" b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pPr>
              <a:buNone/>
            </a:pPr>
            <a:r>
              <a:rPr lang="en-US" sz="11200" dirty="0">
                <a:latin typeface="Arial" pitchFamily="34" charset="0"/>
                <a:cs typeface="Arial" pitchFamily="34" charset="0"/>
              </a:rPr>
              <a:t>                     </a:t>
            </a:r>
            <a:r>
              <a:rPr lang="en-US" sz="11200" b="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diharuskan</a:t>
            </a:r>
            <a:r>
              <a:rPr lang="en-US" sz="11200" b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200" b="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oleh</a:t>
            </a:r>
            <a:r>
              <a:rPr lang="en-US" sz="11200" b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200" b="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peraturan</a:t>
            </a:r>
            <a:r>
              <a:rPr lang="en-US" sz="11200" b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br>
              <a:rPr lang="en-US" sz="11200" b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11200" b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 </a:t>
            </a:r>
            <a:r>
              <a:rPr lang="en-US" sz="11200" b="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perundang-undangan</a:t>
            </a:r>
            <a:r>
              <a:rPr lang="en-US" sz="11200" b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br>
              <a:rPr lang="en-US" sz="11200" b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br>
              <a:rPr lang="en-US" sz="12800" dirty="0">
                <a:solidFill>
                  <a:schemeClr val="tx1"/>
                </a:solidFill>
              </a:rPr>
            </a:br>
            <a:endParaRPr lang="en-US" sz="128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Kontrak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tertulis</a:t>
            </a:r>
            <a:r>
              <a:rPr lang="en-US" dirty="0"/>
              <a:t>?.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None/>
            </a:pPr>
            <a:br>
              <a:rPr lang="en-US" u="sng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*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Kontrak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atau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Perjanjian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tidak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harus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dalam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bentuk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tertulis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;</a:t>
            </a:r>
            <a:b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*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Bentuk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lisan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atau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tertulis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dari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sebuah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kontrak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lebih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untuk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keperluan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pembuktian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;</a:t>
            </a:r>
            <a:b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*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Kontrak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dalam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bentuk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lisan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mempunyai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kekuatan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pembuktian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b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yang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lemah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8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dirty="0" err="1"/>
              <a:t>Apakah</a:t>
            </a:r>
            <a:r>
              <a:rPr lang="en-US" sz="4800" dirty="0"/>
              <a:t> </a:t>
            </a:r>
            <a:r>
              <a:rPr lang="en-US" sz="4800" dirty="0" err="1"/>
              <a:t>Kontrak</a:t>
            </a:r>
            <a:r>
              <a:rPr lang="en-US" sz="4800" dirty="0"/>
              <a:t> </a:t>
            </a:r>
            <a:r>
              <a:rPr lang="en-US" sz="4800" dirty="0" err="1"/>
              <a:t>harus</a:t>
            </a:r>
            <a:r>
              <a:rPr lang="en-US" sz="4800" dirty="0"/>
              <a:t> </a:t>
            </a:r>
            <a:r>
              <a:rPr lang="en-US" sz="4800" dirty="0" err="1"/>
              <a:t>dalam</a:t>
            </a:r>
            <a:r>
              <a:rPr lang="en-US" sz="4800" dirty="0"/>
              <a:t> </a:t>
            </a:r>
            <a:r>
              <a:rPr lang="en-US" sz="4800" dirty="0" err="1"/>
              <a:t>bentuk</a:t>
            </a:r>
            <a:r>
              <a:rPr lang="en-US" sz="4800" dirty="0"/>
              <a:t> </a:t>
            </a:r>
            <a:r>
              <a:rPr lang="en-US" sz="4800" dirty="0" err="1"/>
              <a:t>tertulis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endParaRPr lang="en-US" dirty="0"/>
          </a:p>
          <a:p>
            <a:pPr>
              <a:buNone/>
            </a:pPr>
            <a:r>
              <a:rPr lang="en-US" sz="39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None/>
            </a:pPr>
            <a:r>
              <a:rPr lang="en-US" sz="3900" dirty="0">
                <a:latin typeface="Arial" pitchFamily="34" charset="0"/>
                <a:cs typeface="Arial" pitchFamily="34" charset="0"/>
              </a:rPr>
              <a:t>   </a:t>
            </a:r>
            <a:r>
              <a:rPr lang="en-US" sz="39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*</a:t>
            </a:r>
            <a:r>
              <a:rPr lang="en-US" sz="51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Tertulis</a:t>
            </a:r>
            <a:r>
              <a:rPr lang="en-US" sz="51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tidaknya</a:t>
            </a:r>
            <a:r>
              <a:rPr lang="en-US" sz="51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sebuah</a:t>
            </a:r>
            <a:r>
              <a:rPr lang="en-US" sz="51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kontrak</a:t>
            </a:r>
            <a:r>
              <a:rPr lang="en-US" sz="51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br>
              <a:rPr lang="en-US" sz="51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51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51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tidak</a:t>
            </a:r>
            <a:r>
              <a:rPr lang="en-US" sz="51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menentukan</a:t>
            </a:r>
            <a:r>
              <a:rPr lang="en-US" sz="51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sah</a:t>
            </a:r>
            <a:r>
              <a:rPr lang="en-US" sz="51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tidaknya</a:t>
            </a:r>
            <a:r>
              <a:rPr lang="en-US" sz="51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br>
              <a:rPr lang="en-US" sz="51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51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51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kontrak</a:t>
            </a:r>
            <a:r>
              <a:rPr lang="en-US" sz="51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pPr>
              <a:buNone/>
            </a:pPr>
            <a:br>
              <a:rPr lang="en-US" sz="51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51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*</a:t>
            </a:r>
            <a:r>
              <a:rPr lang="en-US" sz="51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Tertulis</a:t>
            </a:r>
            <a:r>
              <a:rPr lang="en-US" sz="51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tidaknya</a:t>
            </a:r>
            <a:r>
              <a:rPr lang="en-US" sz="51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kontrak</a:t>
            </a:r>
            <a:r>
              <a:rPr lang="en-US" sz="51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berkaitan</a:t>
            </a:r>
            <a:r>
              <a:rPr lang="en-US" sz="51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br>
              <a:rPr lang="en-US" sz="51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51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51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dengan</a:t>
            </a:r>
            <a:r>
              <a:rPr lang="en-US" sz="51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lemah</a:t>
            </a:r>
            <a:r>
              <a:rPr lang="en-US" sz="51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kuatnya</a:t>
            </a:r>
            <a:r>
              <a:rPr lang="en-US" sz="51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pembuktian</a:t>
            </a:r>
            <a:r>
              <a:rPr lang="en-US" sz="51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</a:t>
            </a:r>
            <a:br>
              <a:rPr lang="en-US" sz="51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51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51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sebuah</a:t>
            </a:r>
            <a:r>
              <a:rPr lang="en-US" sz="51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kontrak</a:t>
            </a:r>
            <a:r>
              <a:rPr lang="en-US" sz="51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br>
              <a:rPr lang="en-US" sz="5100" u="sng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br>
              <a:rPr lang="en-US" sz="3900" u="sng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en-US" sz="39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Meterai</a:t>
            </a:r>
            <a:r>
              <a:rPr lang="en-US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endParaRPr lang="en-US" u="sng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br>
              <a:rPr lang="en-US" sz="16000" u="sng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16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*</a:t>
            </a:r>
            <a:r>
              <a:rPr lang="en-US" sz="14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Apakah</a:t>
            </a:r>
            <a:r>
              <a:rPr lang="en-US" sz="14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materai</a:t>
            </a:r>
            <a:r>
              <a:rPr lang="en-US" sz="14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menentukan</a:t>
            </a:r>
            <a:r>
              <a:rPr lang="en-US" sz="14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pPr algn="just">
              <a:buNone/>
            </a:pPr>
            <a:r>
              <a:rPr lang="en-US" sz="14400" dirty="0">
                <a:latin typeface="Arial" pitchFamily="34" charset="0"/>
                <a:cs typeface="Arial" pitchFamily="34" charset="0"/>
              </a:rPr>
              <a:t>     </a:t>
            </a:r>
            <a:r>
              <a:rPr lang="en-US" sz="14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sah</a:t>
            </a:r>
            <a:r>
              <a:rPr lang="en-US" sz="14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tidaknya</a:t>
            </a:r>
            <a:r>
              <a:rPr lang="en-US" sz="14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Perjanjian</a:t>
            </a:r>
            <a:r>
              <a:rPr lang="en-US" sz="14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  </a:t>
            </a:r>
          </a:p>
          <a:p>
            <a:pPr algn="just">
              <a:buNone/>
            </a:pPr>
            <a:r>
              <a:rPr lang="en-US" sz="14400" dirty="0">
                <a:latin typeface="Arial" pitchFamily="34" charset="0"/>
                <a:cs typeface="Arial" pitchFamily="34" charset="0"/>
              </a:rPr>
              <a:t>     </a:t>
            </a:r>
            <a:r>
              <a:rPr lang="en-US" sz="14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Ataukah</a:t>
            </a:r>
            <a:r>
              <a:rPr lang="en-US" sz="14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menentukan</a:t>
            </a:r>
            <a:r>
              <a:rPr lang="en-US" sz="14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lemah</a:t>
            </a:r>
            <a:r>
              <a:rPr lang="en-US" sz="14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just">
              <a:buNone/>
            </a:pPr>
            <a:r>
              <a:rPr lang="en-US" sz="14400" dirty="0">
                <a:latin typeface="Arial" pitchFamily="34" charset="0"/>
                <a:cs typeface="Arial" pitchFamily="34" charset="0"/>
              </a:rPr>
              <a:t>     </a:t>
            </a:r>
            <a:r>
              <a:rPr lang="en-US" sz="14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kuatnya</a:t>
            </a:r>
            <a:r>
              <a:rPr lang="en-US" sz="14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pembuktian</a:t>
            </a:r>
            <a:r>
              <a:rPr lang="en-US" sz="14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</a:t>
            </a:r>
            <a:br>
              <a:rPr lang="en-US" sz="14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14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* </a:t>
            </a:r>
            <a:r>
              <a:rPr lang="en-US" sz="14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Materai</a:t>
            </a:r>
            <a:r>
              <a:rPr lang="en-US" sz="14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adalah</a:t>
            </a:r>
            <a:r>
              <a:rPr lang="en-US" sz="14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hutang</a:t>
            </a:r>
            <a:r>
              <a:rPr lang="en-US" sz="14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para</a:t>
            </a:r>
            <a:r>
              <a:rPr lang="en-US" sz="14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just">
              <a:buNone/>
            </a:pPr>
            <a:r>
              <a:rPr lang="en-US" sz="14400" dirty="0">
                <a:latin typeface="Arial" pitchFamily="34" charset="0"/>
                <a:cs typeface="Arial" pitchFamily="34" charset="0"/>
              </a:rPr>
              <a:t>      </a:t>
            </a:r>
            <a:r>
              <a:rPr lang="en-US" sz="14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pembuat</a:t>
            </a:r>
            <a:r>
              <a:rPr lang="en-US" sz="14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perjanjian</a:t>
            </a:r>
            <a:r>
              <a:rPr lang="en-US" sz="14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kepada</a:t>
            </a:r>
            <a:r>
              <a:rPr lang="en-US" sz="14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just">
              <a:buNone/>
            </a:pPr>
            <a:r>
              <a:rPr lang="en-US" sz="14400" dirty="0">
                <a:latin typeface="Arial" pitchFamily="34" charset="0"/>
                <a:cs typeface="Arial" pitchFamily="34" charset="0"/>
              </a:rPr>
              <a:t>      </a:t>
            </a:r>
            <a:r>
              <a:rPr lang="en-US" sz="14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negara</a:t>
            </a:r>
            <a:r>
              <a:rPr lang="en-US" sz="14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; </a:t>
            </a:r>
            <a:r>
              <a:rPr lang="en-US" sz="14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Materai</a:t>
            </a:r>
            <a:r>
              <a:rPr lang="en-US" sz="14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merupakan</a:t>
            </a:r>
            <a:r>
              <a:rPr lang="en-US" sz="14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just">
              <a:buNone/>
            </a:pPr>
            <a:r>
              <a:rPr lang="en-US" sz="14400" dirty="0">
                <a:latin typeface="Arial" pitchFamily="34" charset="0"/>
                <a:cs typeface="Arial" pitchFamily="34" charset="0"/>
              </a:rPr>
              <a:t>      </a:t>
            </a:r>
            <a:r>
              <a:rPr lang="en-US" sz="14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kewajiban</a:t>
            </a:r>
            <a:r>
              <a:rPr lang="en-US" sz="14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pembuat</a:t>
            </a:r>
            <a:r>
              <a:rPr lang="en-US" sz="14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perbuatan</a:t>
            </a:r>
            <a:r>
              <a:rPr lang="en-US" sz="14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just">
              <a:buNone/>
            </a:pPr>
            <a:r>
              <a:rPr lang="en-US" sz="14400" dirty="0">
                <a:latin typeface="Arial" pitchFamily="34" charset="0"/>
                <a:cs typeface="Arial" pitchFamily="34" charset="0"/>
              </a:rPr>
              <a:t>      </a:t>
            </a:r>
            <a:r>
              <a:rPr lang="en-US" sz="14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hukum</a:t>
            </a:r>
            <a:r>
              <a:rPr lang="en-US" sz="14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sz="14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tertulis</a:t>
            </a:r>
            <a:r>
              <a:rPr lang="en-US" sz="14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kepada</a:t>
            </a:r>
            <a:r>
              <a:rPr lang="en-US" sz="14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en-US" sz="16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egara</a:t>
            </a:r>
            <a:r>
              <a:rPr lang="en-US" sz="16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br>
              <a:rPr lang="en-US" sz="16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en-US" sz="160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Meterai</a:t>
            </a:r>
            <a:r>
              <a:rPr lang="en-US" dirty="0"/>
              <a:t>?.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endParaRPr lang="en-US" dirty="0"/>
          </a:p>
          <a:p>
            <a:pPr algn="just">
              <a:buFont typeface="Arial" charset="0"/>
              <a:buChar char="•"/>
            </a:pPr>
            <a:r>
              <a:rPr lang="en-US" sz="11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Ketentuan</a:t>
            </a:r>
            <a:r>
              <a:rPr lang="en-US" sz="1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11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tentang</a:t>
            </a:r>
            <a:r>
              <a:rPr lang="en-US" sz="1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11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Materai</a:t>
            </a:r>
            <a:r>
              <a:rPr lang="en-US" sz="1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11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diatur</a:t>
            </a:r>
            <a:r>
              <a:rPr lang="en-US" sz="1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11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dalam</a:t>
            </a:r>
            <a:r>
              <a:rPr lang="en-US" sz="1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</a:t>
            </a:r>
          </a:p>
          <a:p>
            <a:pPr algn="just">
              <a:buNone/>
            </a:pPr>
            <a:r>
              <a:rPr lang="en-US" sz="1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UU No. 13 </a:t>
            </a:r>
            <a:r>
              <a:rPr lang="en-US" sz="11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Tahun</a:t>
            </a:r>
            <a:r>
              <a:rPr lang="en-US" sz="1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1985 </a:t>
            </a:r>
            <a:r>
              <a:rPr lang="en-US" sz="11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tentang</a:t>
            </a:r>
            <a:r>
              <a:rPr lang="en-US" sz="1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Bea </a:t>
            </a:r>
            <a:r>
              <a:rPr lang="en-US" sz="11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Materai</a:t>
            </a:r>
            <a:r>
              <a:rPr lang="en-US" sz="1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11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dalam</a:t>
            </a:r>
            <a:r>
              <a:rPr lang="en-US" sz="1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11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Pasal</a:t>
            </a:r>
            <a:r>
              <a:rPr lang="en-US" sz="1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1 </a:t>
            </a:r>
            <a:r>
              <a:rPr lang="en-US" sz="11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disebutkan</a:t>
            </a:r>
            <a:r>
              <a:rPr lang="en-US" sz="1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“</a:t>
            </a:r>
            <a:r>
              <a:rPr lang="en-US" sz="11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Dengan</a:t>
            </a:r>
            <a:r>
              <a:rPr lang="en-US" sz="1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</a:t>
            </a:r>
            <a:r>
              <a:rPr lang="en-US" sz="11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nama</a:t>
            </a:r>
            <a:r>
              <a:rPr lang="en-US" sz="1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Bea </a:t>
            </a:r>
            <a:r>
              <a:rPr lang="en-US" sz="11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Materai</a:t>
            </a:r>
            <a:r>
              <a:rPr lang="en-US" sz="1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11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dikenakan</a:t>
            </a:r>
            <a:r>
              <a:rPr lang="en-US" sz="1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11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pajak</a:t>
            </a:r>
            <a:r>
              <a:rPr lang="en-US" sz="1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11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atas</a:t>
            </a:r>
            <a:r>
              <a:rPr lang="en-US" sz="1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11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dokumen</a:t>
            </a:r>
            <a:r>
              <a:rPr lang="en-US" sz="1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yang </a:t>
            </a:r>
            <a:r>
              <a:rPr lang="en-US" sz="11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disebut</a:t>
            </a:r>
            <a:r>
              <a:rPr lang="en-US" sz="1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</a:t>
            </a:r>
            <a:r>
              <a:rPr lang="en-US" sz="11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dalam</a:t>
            </a:r>
            <a:r>
              <a:rPr lang="en-US" sz="1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11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Undang</a:t>
            </a:r>
            <a:r>
              <a:rPr lang="en-US" sz="1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– </a:t>
            </a:r>
            <a:r>
              <a:rPr lang="en-US" sz="11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undang</a:t>
            </a:r>
            <a:r>
              <a:rPr lang="en-US" sz="1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11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ini</a:t>
            </a:r>
            <a:r>
              <a:rPr lang="en-US" sz="1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”.</a:t>
            </a:r>
          </a:p>
          <a:p>
            <a:pPr algn="just">
              <a:buNone/>
            </a:pPr>
            <a:endParaRPr lang="en-US" sz="1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en-US" sz="1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* </a:t>
            </a:r>
            <a:r>
              <a:rPr lang="en-US" sz="11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Selanjutnya</a:t>
            </a:r>
            <a:r>
              <a:rPr lang="en-US" sz="1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11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Pasal</a:t>
            </a:r>
            <a:r>
              <a:rPr lang="en-US" sz="1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2 </a:t>
            </a:r>
            <a:r>
              <a:rPr lang="en-US" sz="11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ayat</a:t>
            </a:r>
            <a:r>
              <a:rPr lang="en-US" sz="1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(1) </a:t>
            </a:r>
            <a:r>
              <a:rPr lang="en-US" sz="11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disebutkan</a:t>
            </a:r>
            <a:r>
              <a:rPr lang="en-US" sz="1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</a:t>
            </a:r>
          </a:p>
          <a:p>
            <a:pPr algn="just">
              <a:buNone/>
            </a:pPr>
            <a:r>
              <a:rPr lang="en-US" sz="1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</a:t>
            </a:r>
            <a:r>
              <a:rPr lang="en-US" sz="11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Dikenakan</a:t>
            </a:r>
            <a:r>
              <a:rPr lang="en-US" sz="1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Bea </a:t>
            </a:r>
            <a:r>
              <a:rPr lang="en-US" sz="11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Materai</a:t>
            </a:r>
            <a:r>
              <a:rPr lang="en-US" sz="1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11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atas</a:t>
            </a:r>
            <a:r>
              <a:rPr lang="en-US" sz="1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11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dokumen</a:t>
            </a:r>
            <a:r>
              <a:rPr lang="en-US" sz="1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yang </a:t>
            </a:r>
            <a:r>
              <a:rPr lang="en-US" sz="11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berbentuk</a:t>
            </a:r>
            <a:r>
              <a:rPr lang="en-US" sz="1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(a) </a:t>
            </a:r>
            <a:r>
              <a:rPr lang="en-US" sz="11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Surat</a:t>
            </a:r>
            <a:r>
              <a:rPr lang="en-US" sz="1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11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Perjanjian</a:t>
            </a:r>
            <a:r>
              <a:rPr lang="en-US" sz="1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11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dan</a:t>
            </a:r>
            <a:r>
              <a:rPr lang="en-US" sz="1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11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surat-surat</a:t>
            </a:r>
            <a:r>
              <a:rPr lang="en-US" sz="1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11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lainnya</a:t>
            </a:r>
            <a:r>
              <a:rPr lang="en-US" sz="1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yang </a:t>
            </a:r>
            <a:r>
              <a:rPr lang="en-US" sz="11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dibuat</a:t>
            </a:r>
            <a:r>
              <a:rPr lang="en-US" sz="1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11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dengan</a:t>
            </a:r>
            <a:r>
              <a:rPr lang="en-US" sz="1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11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tujuan</a:t>
            </a:r>
            <a:r>
              <a:rPr lang="en-US" sz="1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11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untuk</a:t>
            </a:r>
            <a:r>
              <a:rPr lang="en-US" sz="1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11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digunakan</a:t>
            </a:r>
            <a:r>
              <a:rPr lang="en-US" sz="1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11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sebagai</a:t>
            </a:r>
            <a:r>
              <a:rPr lang="en-US" sz="1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11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alat</a:t>
            </a:r>
            <a:r>
              <a:rPr lang="en-US" sz="1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11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pembuktian</a:t>
            </a:r>
            <a:r>
              <a:rPr lang="en-US" sz="1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11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mengenai</a:t>
            </a:r>
            <a:r>
              <a:rPr lang="en-US" sz="1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11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perbuatan</a:t>
            </a:r>
            <a:r>
              <a:rPr lang="en-US" sz="1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, </a:t>
            </a:r>
            <a:r>
              <a:rPr lang="en-US" sz="11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kenyataan</a:t>
            </a:r>
            <a:r>
              <a:rPr lang="en-US" sz="1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11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atau</a:t>
            </a:r>
            <a:r>
              <a:rPr lang="en-US" sz="1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11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keadaan</a:t>
            </a:r>
            <a:r>
              <a:rPr lang="en-US" sz="1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yang </a:t>
            </a:r>
            <a:r>
              <a:rPr lang="en-US" sz="11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bersifat</a:t>
            </a:r>
            <a:r>
              <a:rPr lang="en-US" sz="1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11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perdata</a:t>
            </a:r>
            <a:r>
              <a:rPr lang="en-US" sz="1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”.</a:t>
            </a:r>
          </a:p>
          <a:p>
            <a:pPr>
              <a:buNone/>
            </a:pPr>
            <a:endParaRPr lang="en-US" sz="1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endParaRPr lang="en-US" sz="11200" dirty="0">
              <a:latin typeface="Arial" pitchFamily="34" charset="0"/>
              <a:cs typeface="Arial" pitchFamily="34" charset="0"/>
            </a:endParaRPr>
          </a:p>
          <a:p>
            <a:endParaRPr lang="en-US" sz="11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HUKUM PERDATA  HUBUNGAN ORANG DENGAN ORANG</a:t>
            </a:r>
          </a:p>
          <a:p>
            <a:r>
              <a:rPr lang="en-US" dirty="0"/>
              <a:t>HUBUNGAN ORANG DENGAN BADAN HUKUM</a:t>
            </a:r>
          </a:p>
          <a:p>
            <a:r>
              <a:rPr lang="en-US"/>
              <a:t>HUBUNGAN BADAN HUKUM DENGAN BADAN HUKUM</a:t>
            </a:r>
          </a:p>
        </p:txBody>
      </p:sp>
    </p:spTree>
    <p:extLst>
      <p:ext uri="{BB962C8B-B14F-4D97-AF65-F5344CB8AC3E}">
        <p14:creationId xmlns:p14="http://schemas.microsoft.com/office/powerpoint/2010/main" val="284467996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Apa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aja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dapat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iperjanjikan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o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leh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Para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Pihak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lang="en-US" sz="2800" dirty="0"/>
          </a:p>
          <a:p>
            <a:pPr algn="just"/>
            <a:r>
              <a:rPr lang="en-US" sz="2400" dirty="0">
                <a:latin typeface="Arial" pitchFamily="34" charset="0"/>
                <a:cs typeface="Arial" pitchFamily="34" charset="0"/>
              </a:rPr>
              <a:t>  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Pada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dasarnya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para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pihak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dapat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    </a:t>
            </a:r>
          </a:p>
          <a:p>
            <a:pPr algn="just">
              <a:buNone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  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memperjanjikan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apa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saja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dikehendaki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;</a:t>
            </a:r>
          </a:p>
          <a:p>
            <a:pPr algn="just"/>
            <a:r>
              <a:rPr lang="en-US" sz="2400" dirty="0">
                <a:latin typeface="Arial" pitchFamily="34" charset="0"/>
                <a:cs typeface="Arial" pitchFamily="34" charset="0"/>
              </a:rPr>
              <a:t>   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Prinsip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diatas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dikenal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sebagai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“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Kebebasan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Berkontrak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’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diatur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didalam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(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Pasal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1338 BW).</a:t>
            </a:r>
          </a:p>
          <a:p>
            <a:pPr algn="just"/>
            <a:r>
              <a:rPr lang="en-US" sz="2400" dirty="0">
                <a:latin typeface="Arial" pitchFamily="34" charset="0"/>
                <a:cs typeface="Arial" pitchFamily="34" charset="0"/>
              </a:rPr>
              <a:t>    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Pasal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1338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Berbunyi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sbb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:</a:t>
            </a:r>
          </a:p>
          <a:p>
            <a:pPr algn="just">
              <a:buNone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   “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Semua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Persetujuan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dibuat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secara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  </a:t>
            </a:r>
          </a:p>
          <a:p>
            <a:pPr algn="just">
              <a:buNone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   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berlaku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sebagai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undang-undang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bagi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mereka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</a:p>
          <a:p>
            <a:pPr algn="just">
              <a:buNone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   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membuatnya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’ (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terjemahan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:  </a:t>
            </a:r>
          </a:p>
          <a:p>
            <a:pPr algn="just">
              <a:buNone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   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Subekti&amp;Tjitrosudibio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).</a:t>
            </a:r>
          </a:p>
          <a:p>
            <a:endParaRPr lang="en-US" sz="24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685800"/>
            <a:ext cx="8229600" cy="1143000"/>
          </a:xfrm>
        </p:spPr>
        <p:txBody>
          <a:bodyPr>
            <a:normAutofit fontScale="90000"/>
          </a:bodyPr>
          <a:lstStyle/>
          <a:p>
            <a:br>
              <a:rPr lang="en-US" sz="3100" b="1" dirty="0"/>
            </a:br>
            <a:r>
              <a:rPr lang="en-US" sz="3100" b="1" dirty="0"/>
              <a:t>         </a:t>
            </a:r>
            <a:r>
              <a:rPr lang="en-US" sz="1800" b="1" dirty="0"/>
              <a:t>KEWENANGAN NOTARIS   </a:t>
            </a:r>
            <a:r>
              <a:rPr lang="en-US" sz="1800" b="1" dirty="0" err="1"/>
              <a:t>Pasal</a:t>
            </a:r>
            <a:r>
              <a:rPr lang="en-US" sz="1800" b="1" dirty="0"/>
              <a:t> 15 </a:t>
            </a:r>
            <a:r>
              <a:rPr lang="en-US" sz="1800" b="1" dirty="0" err="1"/>
              <a:t>ayat</a:t>
            </a:r>
            <a:r>
              <a:rPr lang="en-US" sz="1800" b="1" dirty="0"/>
              <a:t> {1} </a:t>
            </a:r>
            <a:r>
              <a:rPr lang="en-US" sz="1800" b="1" dirty="0" err="1"/>
              <a:t>dan</a:t>
            </a:r>
            <a:r>
              <a:rPr lang="en-US" sz="1800" b="1" dirty="0"/>
              <a:t> {2} UU. No. 30 </a:t>
            </a:r>
            <a:r>
              <a:rPr lang="en-US" sz="1800" b="1" dirty="0" err="1"/>
              <a:t>Tahun</a:t>
            </a:r>
            <a:r>
              <a:rPr lang="en-US" sz="1800" b="1" dirty="0"/>
              <a:t> 2004) </a:t>
            </a:r>
            <a:r>
              <a:rPr lang="en-US" sz="1800" b="1" dirty="0" err="1"/>
              <a:t>Diubah</a:t>
            </a:r>
            <a:r>
              <a:rPr lang="en-US" sz="1800" b="1" dirty="0"/>
              <a:t>   </a:t>
            </a:r>
            <a:r>
              <a:rPr lang="en-US" sz="1800" b="1" dirty="0" err="1"/>
              <a:t>terakhir</a:t>
            </a:r>
            <a:r>
              <a:rPr lang="en-US" sz="1800" b="1" dirty="0"/>
              <a:t>   </a:t>
            </a:r>
            <a:r>
              <a:rPr lang="en-US" sz="1800" b="1" dirty="0" err="1"/>
              <a:t>uu</a:t>
            </a:r>
            <a:r>
              <a:rPr lang="en-US" sz="1800" b="1" dirty="0"/>
              <a:t>. No. 2 </a:t>
            </a:r>
            <a:r>
              <a:rPr lang="en-US" sz="1800" b="1" dirty="0" err="1"/>
              <a:t>tahun</a:t>
            </a:r>
            <a:r>
              <a:rPr lang="en-US" sz="1800" b="1" dirty="0"/>
              <a:t> 2014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752600"/>
            <a:ext cx="7520940" cy="2927877"/>
          </a:xfrm>
        </p:spPr>
        <p:txBody>
          <a:bodyPr>
            <a:normAutofit fontScale="85000" lnSpcReduction="10000"/>
          </a:bodyPr>
          <a:lstStyle/>
          <a:p>
            <a:endParaRPr lang="en-US" dirty="0"/>
          </a:p>
          <a:p>
            <a:endParaRPr lang="en-US" dirty="0"/>
          </a:p>
          <a:p>
            <a:pPr>
              <a:buNone/>
            </a:pPr>
            <a:endParaRPr lang="en-US" dirty="0"/>
          </a:p>
          <a:p>
            <a:pPr algn="just"/>
            <a:r>
              <a:rPr lang="en-US" dirty="0"/>
              <a:t>(</a:t>
            </a:r>
            <a:r>
              <a:rPr lang="en-US" sz="2000" dirty="0"/>
              <a:t>1). </a:t>
            </a:r>
            <a:r>
              <a:rPr lang="en-US" sz="2000" dirty="0" err="1"/>
              <a:t>Notaris</a:t>
            </a:r>
            <a:r>
              <a:rPr lang="en-US" sz="2000" dirty="0"/>
              <a:t> </a:t>
            </a:r>
            <a:r>
              <a:rPr lang="en-US" sz="2000" dirty="0" err="1"/>
              <a:t>berwenang</a:t>
            </a:r>
            <a:r>
              <a:rPr lang="en-US" sz="2000" dirty="0"/>
              <a:t> </a:t>
            </a:r>
            <a:r>
              <a:rPr lang="en-US" sz="2000" dirty="0" err="1"/>
              <a:t>membuat</a:t>
            </a:r>
            <a:r>
              <a:rPr lang="en-US" sz="2000" dirty="0"/>
              <a:t> </a:t>
            </a:r>
            <a:r>
              <a:rPr lang="en-US" sz="2000" dirty="0" err="1"/>
              <a:t>akta</a:t>
            </a:r>
            <a:r>
              <a:rPr lang="en-US" sz="2000" dirty="0"/>
              <a:t> </a:t>
            </a:r>
            <a:r>
              <a:rPr lang="en-US" sz="2000" dirty="0" err="1"/>
              <a:t>otentik</a:t>
            </a:r>
            <a:r>
              <a:rPr lang="en-US" sz="2000" dirty="0"/>
              <a:t> </a:t>
            </a:r>
            <a:r>
              <a:rPr lang="en-US" sz="2000" dirty="0" err="1"/>
              <a:t>mengenai</a:t>
            </a:r>
            <a:r>
              <a:rPr lang="en-US" sz="2000" dirty="0"/>
              <a:t> </a:t>
            </a:r>
            <a:r>
              <a:rPr lang="en-US" sz="2000" dirty="0" err="1"/>
              <a:t>semua</a:t>
            </a:r>
            <a:r>
              <a:rPr lang="en-US" sz="2000" dirty="0"/>
              <a:t> </a:t>
            </a:r>
            <a:r>
              <a:rPr lang="en-US" sz="2000" dirty="0" err="1"/>
              <a:t>perbuatan</a:t>
            </a:r>
            <a:r>
              <a:rPr lang="en-US" sz="2000" dirty="0"/>
              <a:t>, </a:t>
            </a:r>
            <a:r>
              <a:rPr lang="en-US" sz="2000" dirty="0" err="1"/>
              <a:t>perjanjian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ketetapan</a:t>
            </a:r>
            <a:r>
              <a:rPr lang="en-US" sz="2000" dirty="0"/>
              <a:t> yang </a:t>
            </a:r>
            <a:r>
              <a:rPr lang="en-US" sz="2000" dirty="0" err="1"/>
              <a:t>diharuskan</a:t>
            </a:r>
            <a:r>
              <a:rPr lang="en-US" sz="2000" dirty="0"/>
              <a:t> </a:t>
            </a:r>
            <a:r>
              <a:rPr lang="en-US" sz="2000" dirty="0" err="1"/>
              <a:t>oleh</a:t>
            </a:r>
            <a:r>
              <a:rPr lang="en-US" sz="2000" dirty="0"/>
              <a:t> </a:t>
            </a:r>
            <a:r>
              <a:rPr lang="en-US" sz="2000" dirty="0" err="1"/>
              <a:t>peraturan</a:t>
            </a:r>
            <a:r>
              <a:rPr lang="en-US" sz="2000" dirty="0"/>
              <a:t> </a:t>
            </a:r>
            <a:r>
              <a:rPr lang="en-US" sz="2000" dirty="0" err="1"/>
              <a:t>perundang-undangan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/</a:t>
            </a:r>
            <a:r>
              <a:rPr lang="en-US" sz="2000" dirty="0" err="1"/>
              <a:t>atau</a:t>
            </a:r>
            <a:r>
              <a:rPr lang="en-US" sz="2000" dirty="0"/>
              <a:t> yang </a:t>
            </a:r>
            <a:r>
              <a:rPr lang="en-US" sz="2000" dirty="0" err="1"/>
              <a:t>dikehendaki</a:t>
            </a:r>
            <a:r>
              <a:rPr lang="en-US" sz="2000" dirty="0"/>
              <a:t> </a:t>
            </a:r>
            <a:r>
              <a:rPr lang="en-US" sz="2000" dirty="0" err="1"/>
              <a:t>oleh</a:t>
            </a:r>
            <a:r>
              <a:rPr lang="en-US" sz="2000" dirty="0"/>
              <a:t> yang </a:t>
            </a:r>
            <a:r>
              <a:rPr lang="en-US" sz="2000" dirty="0" err="1"/>
              <a:t>berkepentingan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dinyatakan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akta</a:t>
            </a:r>
            <a:r>
              <a:rPr lang="en-US" sz="2000" dirty="0"/>
              <a:t> </a:t>
            </a:r>
            <a:r>
              <a:rPr lang="en-US" sz="2000" dirty="0" err="1"/>
              <a:t>otentik</a:t>
            </a:r>
            <a:r>
              <a:rPr lang="en-US" sz="2000" dirty="0"/>
              <a:t>, </a:t>
            </a:r>
            <a:r>
              <a:rPr lang="en-US" sz="2000" dirty="0" err="1"/>
              <a:t>menjamin</a:t>
            </a:r>
            <a:r>
              <a:rPr lang="en-US" sz="2000" dirty="0"/>
              <a:t> </a:t>
            </a:r>
            <a:r>
              <a:rPr lang="en-US" sz="2000" dirty="0" err="1"/>
              <a:t>kepastian</a:t>
            </a:r>
            <a:r>
              <a:rPr lang="en-US" sz="2000" dirty="0"/>
              <a:t> </a:t>
            </a:r>
            <a:r>
              <a:rPr lang="en-US" sz="2000" dirty="0" err="1"/>
              <a:t>tanggal</a:t>
            </a:r>
            <a:r>
              <a:rPr lang="en-US" sz="2000" dirty="0"/>
              <a:t> </a:t>
            </a:r>
            <a:r>
              <a:rPr lang="en-US" sz="2000" dirty="0" err="1"/>
              <a:t>pembuatan</a:t>
            </a:r>
            <a:r>
              <a:rPr lang="en-US" sz="2000" dirty="0"/>
              <a:t> </a:t>
            </a:r>
            <a:r>
              <a:rPr lang="en-US" sz="2000" dirty="0" err="1"/>
              <a:t>akta</a:t>
            </a:r>
            <a:r>
              <a:rPr lang="en-US" sz="2000" dirty="0"/>
              <a:t>, </a:t>
            </a:r>
            <a:r>
              <a:rPr lang="en-US" sz="2000" dirty="0" err="1"/>
              <a:t>menyimpan</a:t>
            </a:r>
            <a:r>
              <a:rPr lang="en-US" sz="2000" dirty="0"/>
              <a:t> </a:t>
            </a:r>
            <a:r>
              <a:rPr lang="en-US" sz="2000" dirty="0" err="1"/>
              <a:t>akta</a:t>
            </a:r>
            <a:r>
              <a:rPr lang="en-US" sz="2000" dirty="0"/>
              <a:t>, </a:t>
            </a:r>
            <a:r>
              <a:rPr lang="en-US" sz="2000" dirty="0" err="1"/>
              <a:t>memberikan</a:t>
            </a:r>
            <a:r>
              <a:rPr lang="en-US" sz="2000" dirty="0"/>
              <a:t> </a:t>
            </a:r>
            <a:r>
              <a:rPr lang="en-US" sz="2000" dirty="0" err="1"/>
              <a:t>grosse</a:t>
            </a:r>
            <a:r>
              <a:rPr lang="en-US" sz="2000" dirty="0"/>
              <a:t>, </a:t>
            </a:r>
            <a:r>
              <a:rPr lang="en-US" sz="2000" dirty="0" err="1"/>
              <a:t>salinan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kutipan</a:t>
            </a:r>
            <a:r>
              <a:rPr lang="en-US" sz="2000" dirty="0"/>
              <a:t> </a:t>
            </a:r>
            <a:r>
              <a:rPr lang="en-US" sz="2000" dirty="0" err="1"/>
              <a:t>akta</a:t>
            </a:r>
            <a:r>
              <a:rPr lang="en-US" sz="2000" dirty="0"/>
              <a:t>, </a:t>
            </a:r>
            <a:r>
              <a:rPr lang="en-US" sz="2000" dirty="0" err="1"/>
              <a:t>semuanya</a:t>
            </a:r>
            <a:r>
              <a:rPr lang="en-US" sz="2000" dirty="0"/>
              <a:t> </a:t>
            </a:r>
            <a:r>
              <a:rPr lang="en-US" sz="2000" dirty="0" err="1"/>
              <a:t>itu</a:t>
            </a:r>
            <a:r>
              <a:rPr lang="en-US" sz="2000" dirty="0"/>
              <a:t> </a:t>
            </a:r>
            <a:r>
              <a:rPr lang="en-US" sz="2000" dirty="0" err="1"/>
              <a:t>sepanjang</a:t>
            </a:r>
            <a:r>
              <a:rPr lang="en-US" sz="2000" dirty="0"/>
              <a:t> </a:t>
            </a:r>
            <a:r>
              <a:rPr lang="en-US" sz="2000" dirty="0" err="1"/>
              <a:t>pembuatan</a:t>
            </a:r>
            <a:r>
              <a:rPr lang="en-US" sz="2000" dirty="0"/>
              <a:t> </a:t>
            </a:r>
            <a:r>
              <a:rPr lang="en-US" sz="2000" dirty="0" err="1"/>
              <a:t>akta-akta</a:t>
            </a:r>
            <a:r>
              <a:rPr lang="en-US" sz="2000" dirty="0"/>
              <a:t> </a:t>
            </a:r>
            <a:r>
              <a:rPr lang="en-US" sz="2000" dirty="0" err="1"/>
              <a:t>itu</a:t>
            </a:r>
            <a:r>
              <a:rPr lang="en-US" sz="2000" dirty="0"/>
              <a:t>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juga</a:t>
            </a:r>
            <a:r>
              <a:rPr lang="en-US" sz="2000" dirty="0"/>
              <a:t> </a:t>
            </a:r>
            <a:r>
              <a:rPr lang="en-US" sz="2000" dirty="0" err="1"/>
              <a:t>ditugaskan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dikecualikan</a:t>
            </a:r>
            <a:r>
              <a:rPr lang="en-US" sz="2000" dirty="0"/>
              <a:t> </a:t>
            </a:r>
            <a:r>
              <a:rPr lang="en-US" sz="2000" dirty="0" err="1"/>
              <a:t>kepada</a:t>
            </a:r>
            <a:r>
              <a:rPr lang="en-US" sz="2000" dirty="0"/>
              <a:t> </a:t>
            </a:r>
            <a:r>
              <a:rPr lang="en-US" sz="2000" dirty="0" err="1"/>
              <a:t>pejabat</a:t>
            </a:r>
            <a:r>
              <a:rPr lang="en-US" sz="2000" dirty="0"/>
              <a:t> lain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orang</a:t>
            </a:r>
            <a:r>
              <a:rPr lang="en-US" sz="2000" dirty="0"/>
              <a:t> lain yang </a:t>
            </a:r>
            <a:r>
              <a:rPr lang="en-US" sz="2000" dirty="0" err="1"/>
              <a:t>ditetapkan</a:t>
            </a:r>
            <a:r>
              <a:rPr lang="en-US" sz="2000" dirty="0"/>
              <a:t> </a:t>
            </a:r>
            <a:r>
              <a:rPr lang="en-US" sz="2000" dirty="0" err="1"/>
              <a:t>oleh</a:t>
            </a:r>
            <a:r>
              <a:rPr lang="en-US" sz="2000" dirty="0"/>
              <a:t> </a:t>
            </a:r>
            <a:r>
              <a:rPr lang="en-US" sz="2000" dirty="0" err="1"/>
              <a:t>undang-undang</a:t>
            </a:r>
            <a:r>
              <a:rPr lang="en-US" sz="2000" dirty="0"/>
              <a:t>.</a:t>
            </a:r>
          </a:p>
          <a:p>
            <a:pPr algn="just"/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 </a:t>
            </a:r>
            <a:r>
              <a:rPr lang="en-US" dirty="0" err="1"/>
              <a:t>Notaris</a:t>
            </a:r>
            <a:r>
              <a:rPr lang="en-US" dirty="0"/>
              <a:t> </a:t>
            </a:r>
            <a:r>
              <a:rPr lang="en-US" dirty="0" err="1"/>
              <a:t>berwenang</a:t>
            </a:r>
            <a:r>
              <a:rPr lang="en-US" dirty="0"/>
              <a:t> pula: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791200"/>
          </a:xfrm>
        </p:spPr>
        <p:txBody>
          <a:bodyPr>
            <a:normAutofit fontScale="25000" lnSpcReduction="20000"/>
          </a:bodyPr>
          <a:lstStyle/>
          <a:p>
            <a:endParaRPr lang="en-US" b="1" dirty="0"/>
          </a:p>
          <a:p>
            <a:endParaRPr lang="en-US" b="1" dirty="0"/>
          </a:p>
          <a:p>
            <a:pPr algn="just"/>
            <a:r>
              <a:rPr lang="en-US" sz="8000" dirty="0"/>
              <a:t>        a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mengesahkan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tanda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tangan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menetapkan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kepastian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 </a:t>
            </a:r>
          </a:p>
          <a:p>
            <a:pPr algn="just"/>
            <a:r>
              <a:rPr lang="en-US" sz="8000" dirty="0">
                <a:latin typeface="Arial" pitchFamily="34" charset="0"/>
                <a:cs typeface="Arial" pitchFamily="34" charset="0"/>
              </a:rPr>
              <a:t>          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tanggal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surat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di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bawah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tangan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mendaftar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buku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</a:p>
          <a:p>
            <a:pPr algn="just"/>
            <a:r>
              <a:rPr lang="en-US" sz="8000" dirty="0">
                <a:latin typeface="Arial" pitchFamily="34" charset="0"/>
                <a:cs typeface="Arial" pitchFamily="34" charset="0"/>
              </a:rPr>
              <a:t>          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khusus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;</a:t>
            </a:r>
          </a:p>
          <a:p>
            <a:pPr algn="just"/>
            <a:r>
              <a:rPr lang="en-US" sz="8000" dirty="0">
                <a:latin typeface="Arial" pitchFamily="34" charset="0"/>
                <a:cs typeface="Arial" pitchFamily="34" charset="0"/>
              </a:rPr>
              <a:t>       b.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membukukan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surat-surat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di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bawah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tangan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mendaftar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</a:p>
          <a:p>
            <a:pPr algn="just"/>
            <a:r>
              <a:rPr lang="en-US" sz="8000" dirty="0">
                <a:latin typeface="Arial" pitchFamily="34" charset="0"/>
                <a:cs typeface="Arial" pitchFamily="34" charset="0"/>
              </a:rPr>
              <a:t>         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buku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khusus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;</a:t>
            </a:r>
          </a:p>
          <a:p>
            <a:pPr algn="just"/>
            <a:r>
              <a:rPr lang="en-US" sz="8000" dirty="0">
                <a:latin typeface="Arial" pitchFamily="34" charset="0"/>
                <a:cs typeface="Arial" pitchFamily="34" charset="0"/>
              </a:rPr>
              <a:t>       c.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membuat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kopi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dari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asli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surat-surat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di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bawah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tangan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berupa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</a:p>
          <a:p>
            <a:pPr algn="just"/>
            <a:r>
              <a:rPr lang="en-US" sz="8000" dirty="0">
                <a:latin typeface="Arial" pitchFamily="34" charset="0"/>
                <a:cs typeface="Arial" pitchFamily="34" charset="0"/>
              </a:rPr>
              <a:t>         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salinan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memuat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uraian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sebagaimana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ditulis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  </a:t>
            </a:r>
          </a:p>
          <a:p>
            <a:pPr algn="just"/>
            <a:r>
              <a:rPr lang="en-US" sz="8000" dirty="0">
                <a:latin typeface="Arial" pitchFamily="34" charset="0"/>
                <a:cs typeface="Arial" pitchFamily="34" charset="0"/>
              </a:rPr>
              <a:t>         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digambarkan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surat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bersangkutan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;</a:t>
            </a:r>
          </a:p>
          <a:p>
            <a:pPr algn="just"/>
            <a:r>
              <a:rPr lang="en-US" sz="8000" dirty="0">
                <a:latin typeface="Arial" pitchFamily="34" charset="0"/>
                <a:cs typeface="Arial" pitchFamily="34" charset="0"/>
              </a:rPr>
              <a:t>       d.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melakukan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pengesahan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kecocokan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fotokopi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surat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</a:p>
          <a:p>
            <a:pPr algn="just"/>
            <a:r>
              <a:rPr lang="en-US" sz="8000" dirty="0">
                <a:latin typeface="Arial" pitchFamily="34" charset="0"/>
                <a:cs typeface="Arial" pitchFamily="34" charset="0"/>
              </a:rPr>
              <a:t>          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aslinya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;</a:t>
            </a:r>
          </a:p>
          <a:p>
            <a:pPr algn="just"/>
            <a:r>
              <a:rPr lang="en-US" sz="8000" dirty="0">
                <a:latin typeface="Arial" pitchFamily="34" charset="0"/>
                <a:cs typeface="Arial" pitchFamily="34" charset="0"/>
              </a:rPr>
              <a:t>       e.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memberikan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penyuluhan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hukum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sehubungan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</a:p>
          <a:p>
            <a:pPr algn="just"/>
            <a:r>
              <a:rPr lang="en-US" sz="8000" dirty="0">
                <a:latin typeface="Arial" pitchFamily="34" charset="0"/>
                <a:cs typeface="Arial" pitchFamily="34" charset="0"/>
              </a:rPr>
              <a:t>          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pembuatan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akta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;</a:t>
            </a:r>
          </a:p>
          <a:p>
            <a:pPr algn="just"/>
            <a:r>
              <a:rPr lang="en-US" sz="8000" dirty="0">
                <a:latin typeface="Arial" pitchFamily="34" charset="0"/>
                <a:cs typeface="Arial" pitchFamily="34" charset="0"/>
              </a:rPr>
              <a:t>        f.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membuat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akta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berkaitan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pertanahan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;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atau</a:t>
            </a:r>
            <a:endParaRPr lang="en-US" sz="80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8000" dirty="0">
                <a:latin typeface="Arial" pitchFamily="34" charset="0"/>
                <a:cs typeface="Arial" pitchFamily="34" charset="0"/>
              </a:rPr>
              <a:t>       g.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membuat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akta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risalah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lelang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sz="8000" dirty="0">
                <a:latin typeface="Arial" pitchFamily="34" charset="0"/>
                <a:cs typeface="Arial" pitchFamily="34" charset="0"/>
              </a:rPr>
              <a:t>(3)    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Selain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kewenangan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sebagaimana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dimaksud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pada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ayat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(1)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 </a:t>
            </a:r>
          </a:p>
          <a:p>
            <a:pPr algn="just"/>
            <a:r>
              <a:rPr lang="en-US" sz="8000" dirty="0">
                <a:latin typeface="Arial" pitchFamily="34" charset="0"/>
                <a:cs typeface="Arial" pitchFamily="34" charset="0"/>
              </a:rPr>
              <a:t>         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ayat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(2),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Notaris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   </a:t>
            </a:r>
          </a:p>
          <a:p>
            <a:pPr algn="just"/>
            <a:r>
              <a:rPr lang="en-US" sz="8000" dirty="0">
                <a:latin typeface="Arial" pitchFamily="34" charset="0"/>
                <a:cs typeface="Arial" pitchFamily="34" charset="0"/>
              </a:rPr>
              <a:t>        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mempunyai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kewenangan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lain yang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diatur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peraturan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  </a:t>
            </a:r>
          </a:p>
          <a:p>
            <a:pPr algn="just"/>
            <a:r>
              <a:rPr lang="en-US" sz="8000" dirty="0">
                <a:latin typeface="Arial" pitchFamily="34" charset="0"/>
                <a:cs typeface="Arial" pitchFamily="34" charset="0"/>
              </a:rPr>
              <a:t>         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perundang-undangan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sz="80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PERJANJIAN DALAM PERSPEKTIF HUKUM ISLAM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n-US" dirty="0"/>
              <a:t> </a:t>
            </a:r>
          </a:p>
          <a:p>
            <a:r>
              <a:rPr lang="en-US" sz="9600" dirty="0">
                <a:latin typeface="Arial" pitchFamily="34" charset="0"/>
                <a:cs typeface="Arial" pitchFamily="34" charset="0"/>
              </a:rPr>
              <a:t>     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Berjanji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itu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harus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ditepati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melanggar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janji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berarti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berdosa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Bukan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sekedar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berdosa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kepada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orang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kita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janjikan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tetapi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juga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kepada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Allah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swt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Dasar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wajib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kita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menepati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janji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sebagaimana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Firman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Allah SWT: </a:t>
            </a:r>
          </a:p>
          <a:p>
            <a:r>
              <a:rPr lang="en-US" sz="9600" dirty="0">
                <a:latin typeface="Arial" pitchFamily="34" charset="0"/>
                <a:cs typeface="Arial" pitchFamily="34" charset="0"/>
              </a:rPr>
              <a:t>      Dan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tepatilah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perjanjian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Allah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apabila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kamu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berjanji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janganlah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kamu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membatalkan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sumpah-sumpah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itu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sesudah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meneguhkannya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sedang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kamu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telah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menjadikan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Allah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sebagai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saksimu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.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Sesungguhnya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Allah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mengetahui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apa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kamu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perbuat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.  (QS. An-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Nahl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: 91)</a:t>
            </a:r>
          </a:p>
          <a:p>
            <a:r>
              <a:rPr lang="en-US" sz="9600" dirty="0">
                <a:latin typeface="Arial" pitchFamily="34" charset="0"/>
                <a:cs typeface="Arial" pitchFamily="34" charset="0"/>
              </a:rPr>
              <a:t>      Dan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janganlah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kamu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jadikan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sumpah-sumpahmu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sebagai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alat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penipu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di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antaramu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, yang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menyebabkan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tergelincir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kaki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sesudah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kokoh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tegaknya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kamu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rasakan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kemelaratan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karena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kamu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menghalangi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dari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jalan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Allah;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bagimu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azab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besar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. (An-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Nahl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: 94)</a:t>
            </a:r>
          </a:p>
          <a:p>
            <a:endParaRPr lang="en-US" sz="9600" dirty="0">
              <a:latin typeface="Arial" pitchFamily="34" charset="0"/>
              <a:cs typeface="Arial" pitchFamily="34" charset="0"/>
            </a:endParaRPr>
          </a:p>
          <a:p>
            <a:endParaRPr lang="en-US" sz="9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0"/>
            <a:ext cx="7772400" cy="1600200"/>
          </a:xfrm>
        </p:spPr>
        <p:txBody>
          <a:bodyPr/>
          <a:lstStyle/>
          <a:p>
            <a:pPr algn="ctr"/>
            <a:r>
              <a:rPr lang="en-US" dirty="0" err="1"/>
              <a:t>Pasal</a:t>
            </a:r>
            <a:r>
              <a:rPr lang="en-US" dirty="0"/>
              <a:t> 1 </a:t>
            </a:r>
            <a:r>
              <a:rPr lang="en-US" dirty="0" err="1"/>
              <a:t>ayat</a:t>
            </a:r>
            <a:r>
              <a:rPr lang="en-US" dirty="0"/>
              <a:t> (3)</a:t>
            </a:r>
            <a:br>
              <a:rPr lang="en-US" dirty="0"/>
            </a:br>
            <a:r>
              <a:rPr lang="en-US" dirty="0"/>
              <a:t> UUD 1945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371600" y="2286000"/>
            <a:ext cx="6400800" cy="3124200"/>
          </a:xfrm>
          <a:prstGeom prst="rect">
            <a:avLst/>
          </a:prstGeom>
          <a:gradFill rotWithShape="1">
            <a:gsLst>
              <a:gs pos="0">
                <a:srgbClr val="FF0000"/>
              </a:gs>
              <a:gs pos="100000">
                <a:srgbClr val="760000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 anchorCtr="1"/>
          <a:lstStyle/>
          <a:p>
            <a:pPr>
              <a:spcBef>
                <a:spcPct val="50000"/>
              </a:spcBef>
            </a:pPr>
            <a:r>
              <a:rPr lang="id-ID" sz="4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Negara Indonesia</a:t>
            </a:r>
            <a:r>
              <a:rPr lang="en-US" sz="4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 </a:t>
            </a:r>
            <a:r>
              <a:rPr lang="id-ID" sz="4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adalah </a:t>
            </a:r>
            <a:r>
              <a:rPr lang="en-US" sz="4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n</a:t>
            </a:r>
            <a:r>
              <a:rPr lang="id-ID" sz="4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egara </a:t>
            </a:r>
            <a:r>
              <a:rPr lang="en-US" sz="4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h</a:t>
            </a:r>
            <a:r>
              <a:rPr lang="id-ID" sz="4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ukum</a:t>
            </a:r>
          </a:p>
          <a:p>
            <a:pPr>
              <a:spcBef>
                <a:spcPct val="50000"/>
              </a:spcBef>
            </a:pPr>
            <a:r>
              <a:rPr lang="id-ID" sz="4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[Pasal 1 (3)***]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en-US" dirty="0">
                <a:latin typeface="Arial" pitchFamily="34" charset="0"/>
                <a:cs typeface="Arial" pitchFamily="34" charset="0"/>
              </a:rPr>
            </a:br>
            <a:r>
              <a:rPr lang="en-US" sz="5300" dirty="0" err="1">
                <a:latin typeface="Arial" pitchFamily="34" charset="0"/>
                <a:cs typeface="Arial" pitchFamily="34" charset="0"/>
              </a:rPr>
              <a:t>Pengertian</a:t>
            </a:r>
            <a:r>
              <a:rPr lang="en-US" sz="5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300" dirty="0" err="1">
                <a:latin typeface="Arial" pitchFamily="34" charset="0"/>
                <a:cs typeface="Arial" pitchFamily="34" charset="0"/>
              </a:rPr>
              <a:t>Kontrak</a:t>
            </a:r>
            <a:br>
              <a:rPr lang="en-US" sz="5300" dirty="0"/>
            </a:br>
            <a:endParaRPr lang="en-US" sz="53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/>
          </a:p>
          <a:p>
            <a:pPr algn="just"/>
            <a:r>
              <a:rPr lang="en-US" sz="48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800" dirty="0" err="1">
                <a:latin typeface="Arial" pitchFamily="34" charset="0"/>
                <a:cs typeface="Arial" pitchFamily="34" charset="0"/>
              </a:rPr>
              <a:t>Kontrak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>
                <a:latin typeface="Arial" pitchFamily="34" charset="0"/>
                <a:cs typeface="Arial" pitchFamily="34" charset="0"/>
              </a:rPr>
              <a:t>adalah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>
                <a:latin typeface="Arial" pitchFamily="34" charset="0"/>
                <a:cs typeface="Arial" pitchFamily="34" charset="0"/>
              </a:rPr>
              <a:t>suatu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>
                <a:latin typeface="Arial" pitchFamily="34" charset="0"/>
                <a:cs typeface="Arial" pitchFamily="34" charset="0"/>
              </a:rPr>
              <a:t>perbuatan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>
                <a:latin typeface="Arial" pitchFamily="34" charset="0"/>
                <a:cs typeface="Arial" pitchFamily="34" charset="0"/>
              </a:rPr>
              <a:t>mana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>
                <a:latin typeface="Arial" pitchFamily="34" charset="0"/>
                <a:cs typeface="Arial" pitchFamily="34" charset="0"/>
              </a:rPr>
              <a:t>satu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 orang </a:t>
            </a:r>
            <a:r>
              <a:rPr lang="en-US" sz="48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>
                <a:latin typeface="Arial" pitchFamily="34" charset="0"/>
                <a:cs typeface="Arial" pitchFamily="34" charset="0"/>
              </a:rPr>
              <a:t>lebih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>
                <a:latin typeface="Arial" pitchFamily="34" charset="0"/>
                <a:cs typeface="Arial" pitchFamily="34" charset="0"/>
              </a:rPr>
              <a:t>mengikatkan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>
                <a:latin typeface="Arial" pitchFamily="34" charset="0"/>
                <a:cs typeface="Arial" pitchFamily="34" charset="0"/>
              </a:rPr>
              <a:t>dirinya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>
                <a:latin typeface="Arial" pitchFamily="34" charset="0"/>
                <a:cs typeface="Arial" pitchFamily="34" charset="0"/>
              </a:rPr>
              <a:t>terhadap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>
                <a:latin typeface="Arial" pitchFamily="34" charset="0"/>
                <a:cs typeface="Arial" pitchFamily="34" charset="0"/>
              </a:rPr>
              <a:t>satu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 orang </a:t>
            </a:r>
            <a:r>
              <a:rPr lang="en-US" sz="48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>
                <a:latin typeface="Arial" pitchFamily="34" charset="0"/>
                <a:cs typeface="Arial" pitchFamily="34" charset="0"/>
              </a:rPr>
              <a:t>lebih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. (</a:t>
            </a:r>
            <a:r>
              <a:rPr lang="en-US" sz="4800" dirty="0" err="1">
                <a:latin typeface="Arial" pitchFamily="34" charset="0"/>
                <a:cs typeface="Arial" pitchFamily="34" charset="0"/>
              </a:rPr>
              <a:t>Pasal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 1313 BW).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Apakah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 yang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dimaksud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Kontrak</a:t>
            </a:r>
            <a:b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lvl="0" indent="0" algn="ctr" fontAlgn="base">
              <a:spcBef>
                <a:spcPct val="0"/>
              </a:spcBef>
              <a:spcAft>
                <a:spcPct val="0"/>
              </a:spcAft>
              <a:buNone/>
            </a:pPr>
            <a:endParaRPr lang="en-US" sz="3600" u="sng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r>
              <a:rPr lang="en-US" sz="70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Kontrak</a:t>
            </a:r>
            <a:r>
              <a:rPr lang="en-US" sz="7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7000" b="1" dirty="0" err="1">
                <a:ea typeface="Times New Roman" pitchFamily="18" charset="0"/>
                <a:cs typeface="Arial" pitchFamily="34" charset="0"/>
              </a:rPr>
              <a:t>adalah</a:t>
            </a:r>
            <a:r>
              <a:rPr lang="en-US" sz="70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70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Perjanjian</a:t>
            </a:r>
            <a:r>
              <a:rPr lang="en-US" sz="7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;</a:t>
            </a:r>
          </a:p>
          <a:p>
            <a:pPr marL="233363" lvl="0" indent="-233363" fontAlgn="base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r>
              <a:rPr lang="en-US" sz="70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Dalam</a:t>
            </a:r>
            <a:r>
              <a:rPr lang="en-US" sz="7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70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Kenyataan</a:t>
            </a:r>
            <a:r>
              <a:rPr lang="en-US" sz="7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70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tidak</a:t>
            </a:r>
            <a:r>
              <a:rPr lang="en-US" sz="7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70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dibedakan</a:t>
            </a:r>
            <a:r>
              <a:rPr lang="en-US" sz="7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70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istilah</a:t>
            </a:r>
            <a:r>
              <a:rPr lang="en-US" sz="7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lang="en-US" sz="70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kontrak</a:t>
            </a:r>
            <a:r>
              <a:rPr lang="en-US" sz="7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70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atau</a:t>
            </a:r>
            <a:r>
              <a:rPr lang="en-US" sz="7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70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perjanjian</a:t>
            </a:r>
            <a:r>
              <a:rPr lang="en-US" sz="7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en-US" sz="70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walaupun</a:t>
            </a:r>
            <a:r>
              <a:rPr lang="en-US" sz="7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70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dalam</a:t>
            </a:r>
            <a:r>
              <a:rPr lang="en-US" sz="7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70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teori</a:t>
            </a:r>
            <a:r>
              <a:rPr lang="en-US" sz="7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70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sering</a:t>
            </a:r>
            <a:r>
              <a:rPr lang="en-US" sz="7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70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dibedakan</a:t>
            </a:r>
            <a:r>
              <a:rPr lang="en-US" sz="7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;</a:t>
            </a:r>
          </a:p>
          <a:p>
            <a:pPr marL="233363" lvl="0" indent="-233363" fontAlgn="base">
              <a:spcBef>
                <a:spcPct val="0"/>
              </a:spcBef>
              <a:spcAft>
                <a:spcPct val="0"/>
              </a:spcAft>
            </a:pPr>
            <a:r>
              <a:rPr lang="en-US" sz="7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*</a:t>
            </a:r>
            <a:r>
              <a:rPr lang="en-US" sz="70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Kontrak</a:t>
            </a:r>
            <a:r>
              <a:rPr lang="en-US" sz="7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70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merupakan</a:t>
            </a:r>
            <a:r>
              <a:rPr lang="en-US" sz="7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70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kesepakatan</a:t>
            </a:r>
            <a:r>
              <a:rPr lang="en-US" sz="7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70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antara</a:t>
            </a:r>
            <a:r>
              <a:rPr lang="en-US" sz="7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70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dua</a:t>
            </a:r>
            <a:r>
              <a:rPr lang="en-US" sz="7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70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atau</a:t>
            </a:r>
            <a:r>
              <a:rPr lang="en-US" sz="7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70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lebih</a:t>
            </a:r>
            <a:r>
              <a:rPr lang="en-US" sz="7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70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pihak</a:t>
            </a:r>
            <a:r>
              <a:rPr lang="en-US" sz="7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yang </a:t>
            </a:r>
            <a:r>
              <a:rPr lang="en-US" sz="70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berisi</a:t>
            </a:r>
            <a:r>
              <a:rPr lang="en-US" sz="7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70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prestasi</a:t>
            </a:r>
            <a:r>
              <a:rPr lang="en-US" sz="7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: </a:t>
            </a:r>
            <a:r>
              <a:rPr lang="en-US" sz="70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hak</a:t>
            </a:r>
            <a:r>
              <a:rPr lang="en-US" sz="7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70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dan</a:t>
            </a:r>
            <a:r>
              <a:rPr lang="en-US" sz="7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70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kewajiban</a:t>
            </a:r>
            <a:endParaRPr lang="en-US" sz="7000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Pembuktian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tulisan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1867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endParaRPr lang="en-US" dirty="0"/>
          </a:p>
          <a:p>
            <a:pPr fontAlgn="base"/>
            <a:endParaRPr lang="sv-SE" b="0" dirty="0"/>
          </a:p>
          <a:p>
            <a:pPr algn="just" fontAlgn="base"/>
            <a:br>
              <a:rPr lang="sv-SE" b="0" dirty="0"/>
            </a:br>
            <a:r>
              <a:rPr lang="sv-SE" sz="9300" b="0" dirty="0"/>
              <a:t>Pembuktian dengan tulisan dilakukan dengan tulisan otentik atau dengan tulisan di bawah tangan.</a:t>
            </a:r>
          </a:p>
          <a:p>
            <a:pPr algn="just"/>
            <a:br>
              <a:rPr lang="sv-SE" sz="5700" dirty="0"/>
            </a:br>
            <a:endParaRPr lang="en-US" sz="5700" dirty="0"/>
          </a:p>
        </p:txBody>
      </p:sp>
    </p:spTree>
    <p:extLst>
      <p:ext uri="{BB962C8B-B14F-4D97-AF65-F5344CB8AC3E}">
        <p14:creationId xmlns:p14="http://schemas.microsoft.com/office/powerpoint/2010/main" val="8809858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Kerangka</a:t>
            </a:r>
            <a:r>
              <a:rPr lang="en-US" dirty="0"/>
              <a:t> </a:t>
            </a:r>
            <a:r>
              <a:rPr lang="en-US" dirty="0" err="1"/>
              <a:t>akta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  <a:p>
            <a:r>
              <a:rPr lang="en-US" sz="3200"/>
              <a:t>Kerangka</a:t>
            </a:r>
            <a:r>
              <a:rPr lang="en-US" sz="3200" dirty="0"/>
              <a:t> </a:t>
            </a:r>
            <a:r>
              <a:rPr lang="en-US" sz="3200" dirty="0" err="1"/>
              <a:t>Akta</a:t>
            </a:r>
            <a:r>
              <a:rPr lang="en-US" sz="3200" dirty="0"/>
              <a:t> </a:t>
            </a:r>
            <a:r>
              <a:rPr lang="en-US" sz="3200" dirty="0" err="1"/>
              <a:t>terdiri</a:t>
            </a:r>
            <a:r>
              <a:rPr lang="en-US" sz="3200" dirty="0"/>
              <a:t> </a:t>
            </a:r>
            <a:r>
              <a:rPr lang="en-US" sz="3200" dirty="0" err="1"/>
              <a:t>dari</a:t>
            </a:r>
            <a:r>
              <a:rPr lang="en-US" sz="3200" dirty="0"/>
              <a:t>:</a:t>
            </a:r>
          </a:p>
          <a:p>
            <a:pPr>
              <a:buAutoNum type="alphaLcPeriod"/>
            </a:pPr>
            <a:r>
              <a:rPr lang="en-US" sz="3200" dirty="0" err="1"/>
              <a:t>Awal</a:t>
            </a:r>
            <a:r>
              <a:rPr lang="en-US" sz="3200" dirty="0"/>
              <a:t> </a:t>
            </a:r>
            <a:r>
              <a:rPr lang="en-US" sz="3200" dirty="0" err="1"/>
              <a:t>Akta</a:t>
            </a:r>
            <a:r>
              <a:rPr lang="en-US" sz="3200" dirty="0"/>
              <a:t>/</a:t>
            </a:r>
            <a:r>
              <a:rPr lang="en-US" sz="3200" dirty="0" err="1"/>
              <a:t>Kepala</a:t>
            </a:r>
            <a:r>
              <a:rPr lang="en-US" sz="3200" dirty="0"/>
              <a:t> </a:t>
            </a:r>
            <a:r>
              <a:rPr lang="en-US" sz="3200" dirty="0" err="1"/>
              <a:t>Akta</a:t>
            </a:r>
            <a:r>
              <a:rPr lang="en-US" sz="3200" dirty="0"/>
              <a:t>;</a:t>
            </a:r>
          </a:p>
          <a:p>
            <a:pPr>
              <a:buAutoNum type="alphaLcPeriod"/>
            </a:pPr>
            <a:r>
              <a:rPr lang="en-US" sz="3200" dirty="0" err="1"/>
              <a:t>Komparisi</a:t>
            </a:r>
            <a:endParaRPr lang="en-US" sz="3200" dirty="0"/>
          </a:p>
          <a:p>
            <a:pPr>
              <a:buAutoNum type="alphaLcPeriod"/>
            </a:pPr>
            <a:r>
              <a:rPr lang="en-US" sz="3200" dirty="0"/>
              <a:t>Premise</a:t>
            </a:r>
          </a:p>
          <a:p>
            <a:pPr>
              <a:buAutoNum type="alphaLcPeriod"/>
            </a:pPr>
            <a:r>
              <a:rPr lang="en-US" sz="3200" dirty="0" err="1"/>
              <a:t>Badan</a:t>
            </a:r>
            <a:r>
              <a:rPr lang="en-US" sz="3200" dirty="0"/>
              <a:t>/Isi</a:t>
            </a:r>
          </a:p>
          <a:p>
            <a:pPr>
              <a:buAutoNum type="alphaLcPeriod"/>
            </a:pPr>
            <a:r>
              <a:rPr lang="en-US" sz="3200" dirty="0" err="1"/>
              <a:t>Penutup</a:t>
            </a:r>
            <a:r>
              <a:rPr lang="en-US" sz="3200" dirty="0"/>
              <a:t>/</a:t>
            </a:r>
            <a:r>
              <a:rPr lang="en-US" sz="3200" dirty="0" err="1"/>
              <a:t>Akhir</a:t>
            </a:r>
            <a:r>
              <a:rPr lang="en-US" sz="3200" dirty="0"/>
              <a:t> </a:t>
            </a:r>
            <a:r>
              <a:rPr lang="en-US" sz="3200" dirty="0" err="1"/>
              <a:t>Akta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8361414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Lahirnya</a:t>
            </a:r>
            <a:r>
              <a:rPr lang="en-US" dirty="0"/>
              <a:t> </a:t>
            </a:r>
            <a:r>
              <a:rPr lang="en-US" dirty="0" err="1"/>
              <a:t>Perikatan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sz="4400" dirty="0" err="1"/>
              <a:t>Pasal</a:t>
            </a:r>
            <a:r>
              <a:rPr lang="en-US" sz="4400" dirty="0"/>
              <a:t> 1233 BW</a:t>
            </a:r>
          </a:p>
          <a:p>
            <a:r>
              <a:rPr lang="en-US" sz="4400" dirty="0" err="1"/>
              <a:t>Perikatan</a:t>
            </a:r>
            <a:r>
              <a:rPr lang="en-US" sz="4400" dirty="0"/>
              <a:t> </a:t>
            </a:r>
            <a:r>
              <a:rPr lang="en-US" sz="4400" dirty="0" err="1"/>
              <a:t>lahir</a:t>
            </a:r>
            <a:r>
              <a:rPr lang="en-US" sz="4400" dirty="0"/>
              <a:t> </a:t>
            </a:r>
            <a:r>
              <a:rPr lang="en-US" sz="4400" dirty="0" err="1"/>
              <a:t>baik</a:t>
            </a:r>
            <a:r>
              <a:rPr lang="en-US" sz="4400" dirty="0"/>
              <a:t> </a:t>
            </a:r>
            <a:r>
              <a:rPr lang="en-US" sz="4400" dirty="0" err="1"/>
              <a:t>karena</a:t>
            </a:r>
            <a:r>
              <a:rPr lang="en-US" sz="4400" dirty="0"/>
              <a:t> UU</a:t>
            </a:r>
          </a:p>
          <a:p>
            <a:r>
              <a:rPr lang="en-US" sz="4400" dirty="0" err="1"/>
              <a:t>atau</a:t>
            </a:r>
            <a:r>
              <a:rPr lang="en-US" sz="4400" dirty="0"/>
              <a:t> </a:t>
            </a:r>
            <a:r>
              <a:rPr lang="en-US" sz="4400" dirty="0" err="1"/>
              <a:t>karena</a:t>
            </a:r>
            <a:r>
              <a:rPr lang="en-US" sz="4400" dirty="0"/>
              <a:t> </a:t>
            </a:r>
            <a:r>
              <a:rPr lang="en-US" sz="4400" dirty="0" err="1"/>
              <a:t>persetujuan</a:t>
            </a:r>
            <a:r>
              <a:rPr lang="en-US" sz="4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091178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3055</TotalTime>
  <Words>1613</Words>
  <Application>Microsoft Office PowerPoint</Application>
  <PresentationFormat>On-screen Show (4:3)</PresentationFormat>
  <Paragraphs>218</Paragraphs>
  <Slides>33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0" baseType="lpstr">
      <vt:lpstr>Arial</vt:lpstr>
      <vt:lpstr>Calibri</vt:lpstr>
      <vt:lpstr>Franklin Gothic Book</vt:lpstr>
      <vt:lpstr>Franklin Gothic Medium</vt:lpstr>
      <vt:lpstr>Wingdings</vt:lpstr>
      <vt:lpstr>Wingdings 2</vt:lpstr>
      <vt:lpstr>Angles</vt:lpstr>
      <vt:lpstr>                     HUKUM PERDATA</vt:lpstr>
      <vt:lpstr>Pengertian hukum perdata</vt:lpstr>
      <vt:lpstr>PowerPoint Presentation</vt:lpstr>
      <vt:lpstr>Pasal 1 ayat (3)  UUD 1945</vt:lpstr>
      <vt:lpstr> Pengertian Kontrak </vt:lpstr>
      <vt:lpstr>Apakah yang dimaksud Kontrak </vt:lpstr>
      <vt:lpstr>Pembuktian dengan tulisan pasal 1867</vt:lpstr>
      <vt:lpstr>Kerangka akta</vt:lpstr>
      <vt:lpstr>Lahirnya Perikatan </vt:lpstr>
      <vt:lpstr>Syarat-Syarat sahnya Perjanjian  (Pasal 1320 BW)</vt:lpstr>
      <vt:lpstr>Prinsip Kebebasan Berkontrak</vt:lpstr>
      <vt:lpstr> Batasan-Batasan Kebebasan Berkontrak (Pasal 1339 BW) </vt:lpstr>
      <vt:lpstr>Kedudukan notaris</vt:lpstr>
      <vt:lpstr>Isi KITAB UNDANG-UNDANG HUKUM PERDATA (burgerlijk wetboek).</vt:lpstr>
      <vt:lpstr>Konsepsi perkawinan menurut hukum perdata pasal 26</vt:lpstr>
      <vt:lpstr>MONOGAMI MUTLAK Pasal 27 KUHPerdata</vt:lpstr>
      <vt:lpstr>Alat pembuktian pasal 1866</vt:lpstr>
      <vt:lpstr>Akta otentik Pasal 1870</vt:lpstr>
      <vt:lpstr> akta dibawah tangan dapat memiliki pembuktian sempurna</vt:lpstr>
      <vt:lpstr>Syarat-syarat akta otentik</vt:lpstr>
      <vt:lpstr>Akta otentik berubah menjadi dibawah tangan pasal 1869 KUHPerdata</vt:lpstr>
      <vt:lpstr>3 Aspek pembuktian akta otentik</vt:lpstr>
      <vt:lpstr> Batasan menikah menurut bw pasal 29</vt:lpstr>
      <vt:lpstr>Apakah Perjanjian Harus Bersifat Komersil?</vt:lpstr>
      <vt:lpstr>Apakah Kontrak Harus dalam Bentuk Tertulis?.</vt:lpstr>
      <vt:lpstr>Apakah Kontrak harus dalam bentuk tertulis?.</vt:lpstr>
      <vt:lpstr>Apakah Kontrak harus dalam bentuk tertulis</vt:lpstr>
      <vt:lpstr>Bagaimana dengan Meterai?</vt:lpstr>
      <vt:lpstr>Bagaimana dengan Meterai?.</vt:lpstr>
      <vt:lpstr>Apa saja yang dapat diperjanjikan oleh Para Pihak?.</vt:lpstr>
      <vt:lpstr>          KEWENANGAN NOTARIS   Pasal 15 ayat {1} dan {2} UU. No. 30 Tahun 2004) Diubah   terakhir   uu. No. 2 tahun 2014 </vt:lpstr>
      <vt:lpstr> Notaris berwenang pula: </vt:lpstr>
      <vt:lpstr>PERJANJIAN DALAM PERSPEKTIF HUKUM ISLAM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Pengertian Kontrak</dc:title>
  <dc:creator>ACER</dc:creator>
  <cp:lastModifiedBy>Dell</cp:lastModifiedBy>
  <cp:revision>181</cp:revision>
  <dcterms:created xsi:type="dcterms:W3CDTF">2010-02-13T04:54:28Z</dcterms:created>
  <dcterms:modified xsi:type="dcterms:W3CDTF">2023-09-25T04:16:41Z</dcterms:modified>
</cp:coreProperties>
</file>