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73"/>
  </p:notesMasterIdLst>
  <p:sldIdLst>
    <p:sldId id="315" r:id="rId2"/>
    <p:sldId id="282" r:id="rId3"/>
    <p:sldId id="283" r:id="rId4"/>
    <p:sldId id="289" r:id="rId5"/>
    <p:sldId id="290" r:id="rId6"/>
    <p:sldId id="291" r:id="rId7"/>
    <p:sldId id="343" r:id="rId8"/>
    <p:sldId id="342" r:id="rId9"/>
    <p:sldId id="333" r:id="rId10"/>
    <p:sldId id="338" r:id="rId11"/>
    <p:sldId id="337" r:id="rId12"/>
    <p:sldId id="339" r:id="rId13"/>
    <p:sldId id="361" r:id="rId14"/>
    <p:sldId id="292" r:id="rId15"/>
    <p:sldId id="354" r:id="rId16"/>
    <p:sldId id="336" r:id="rId17"/>
    <p:sldId id="285" r:id="rId18"/>
    <p:sldId id="362" r:id="rId19"/>
    <p:sldId id="363" r:id="rId20"/>
    <p:sldId id="330" r:id="rId21"/>
    <p:sldId id="351" r:id="rId22"/>
    <p:sldId id="331" r:id="rId23"/>
    <p:sldId id="316" r:id="rId24"/>
    <p:sldId id="272" r:id="rId25"/>
    <p:sldId id="317" r:id="rId26"/>
    <p:sldId id="260" r:id="rId27"/>
    <p:sldId id="281" r:id="rId28"/>
    <p:sldId id="334" r:id="rId29"/>
    <p:sldId id="293" r:id="rId30"/>
    <p:sldId id="352" r:id="rId31"/>
    <p:sldId id="353" r:id="rId32"/>
    <p:sldId id="345" r:id="rId33"/>
    <p:sldId id="357" r:id="rId34"/>
    <p:sldId id="294" r:id="rId35"/>
    <p:sldId id="332" r:id="rId36"/>
    <p:sldId id="295" r:id="rId37"/>
    <p:sldId id="355" r:id="rId38"/>
    <p:sldId id="356" r:id="rId39"/>
    <p:sldId id="346" r:id="rId40"/>
    <p:sldId id="347" r:id="rId41"/>
    <p:sldId id="348" r:id="rId42"/>
    <p:sldId id="349" r:id="rId43"/>
    <p:sldId id="350" r:id="rId44"/>
    <p:sldId id="335" r:id="rId45"/>
    <p:sldId id="341" r:id="rId46"/>
    <p:sldId id="261" r:id="rId47"/>
    <p:sldId id="340" r:id="rId48"/>
    <p:sldId id="279" r:id="rId49"/>
    <p:sldId id="314" r:id="rId50"/>
    <p:sldId id="286" r:id="rId51"/>
    <p:sldId id="278" r:id="rId52"/>
    <p:sldId id="287" r:id="rId53"/>
    <p:sldId id="280" r:id="rId54"/>
    <p:sldId id="344" r:id="rId55"/>
    <p:sldId id="257" r:id="rId56"/>
    <p:sldId id="271" r:id="rId57"/>
    <p:sldId id="319" r:id="rId58"/>
    <p:sldId id="320" r:id="rId59"/>
    <p:sldId id="321" r:id="rId60"/>
    <p:sldId id="322" r:id="rId61"/>
    <p:sldId id="323" r:id="rId62"/>
    <p:sldId id="324" r:id="rId63"/>
    <p:sldId id="325" r:id="rId64"/>
    <p:sldId id="326" r:id="rId65"/>
    <p:sldId id="328" r:id="rId66"/>
    <p:sldId id="327" r:id="rId67"/>
    <p:sldId id="329" r:id="rId68"/>
    <p:sldId id="318" r:id="rId69"/>
    <p:sldId id="358" r:id="rId70"/>
    <p:sldId id="359" r:id="rId71"/>
    <p:sldId id="360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47" autoAdjust="0"/>
    <p:restoredTop sz="84409" autoAdjust="0"/>
  </p:normalViewPr>
  <p:slideViewPr>
    <p:cSldViewPr>
      <p:cViewPr varScale="1">
        <p:scale>
          <a:sx n="50" d="100"/>
          <a:sy n="50" d="100"/>
        </p:scale>
        <p:origin x="156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7FB09-9F45-4F80-8AFF-479F2B5D02C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47C0C-B25C-41C7-914D-AFC82E396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21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72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55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82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84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47C0C-B25C-41C7-914D-AFC82E396303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93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1413C0-E090-417C-9A75-23B4538E4AA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84E1D5-76D1-4A6E-8718-4DD0F1263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12658378/76/images/15/NILAI-NILAI+UNIVERSAL/SIFAT+UMUM+HUKUM+ADAT.jp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OLEH Dr (c) WARSITO, SH.,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M.Kn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Dosen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Fakultas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Jayabaya</a:t>
            </a:r>
            <a:r>
              <a:rPr lang="en-US" dirty="0">
                <a:latin typeface="Arial" pitchFamily="34" charset="0"/>
                <a:cs typeface="Arial" pitchFamily="34" charset="0"/>
              </a:rPr>
              <a:t>, Jakarta</a:t>
            </a: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Dosen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Fakultas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Satyagama</a:t>
            </a:r>
            <a:r>
              <a:rPr lang="en-US" dirty="0">
                <a:latin typeface="Arial" pitchFamily="34" charset="0"/>
                <a:cs typeface="Arial" pitchFamily="34" charset="0"/>
              </a:rPr>
              <a:t>, Jakarta</a:t>
            </a: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Dosen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Fakultas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Ibnu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Chaldun</a:t>
            </a:r>
            <a:r>
              <a:rPr lang="en-US" dirty="0">
                <a:latin typeface="Arial" pitchFamily="34" charset="0"/>
                <a:cs typeface="Arial" pitchFamily="34" charset="0"/>
              </a:rPr>
              <a:t> , Jakarta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NIDN: 0310046702</a:t>
            </a:r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No.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Sertifikasi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Dosen:16103103102628</a:t>
            </a:r>
          </a:p>
          <a:p>
            <a:pPr marL="109728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Fungsional</a:t>
            </a:r>
            <a:r>
              <a:rPr lang="en-US" dirty="0">
                <a:latin typeface="Arial" pitchFamily="34" charset="0"/>
                <a:cs typeface="Arial" pitchFamily="34" charset="0"/>
              </a:rPr>
              <a:t>: LEKTOR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HUKUM PERLINDUNGAN KONSUMEN</a:t>
            </a:r>
          </a:p>
        </p:txBody>
      </p:sp>
    </p:spTree>
    <p:extLst>
      <p:ext uri="{BB962C8B-B14F-4D97-AF65-F5344CB8AC3E}">
        <p14:creationId xmlns:p14="http://schemas.microsoft.com/office/powerpoint/2010/main" val="3767203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just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mengikatkan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dirinya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1313 BW).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9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Kecakapan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perikatan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     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sebab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halal.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04800"/>
            <a:ext cx="8458200" cy="1447800"/>
          </a:xfrm>
        </p:spPr>
        <p:txBody>
          <a:bodyPr>
            <a:normAutofit/>
          </a:bodyPr>
          <a:lstStyle/>
          <a:p>
            <a:r>
              <a:rPr lang="en-US" dirty="0" err="1"/>
              <a:t>Syarat-syarat</a:t>
            </a:r>
            <a:r>
              <a:rPr lang="en-US" dirty="0"/>
              <a:t> </a:t>
            </a:r>
            <a:r>
              <a:rPr lang="en-US" dirty="0" err="1"/>
              <a:t>sahnya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br>
              <a:rPr lang="en-US" dirty="0"/>
            </a:br>
            <a:r>
              <a:rPr lang="en-US" dirty="0" err="1"/>
              <a:t>Pasal</a:t>
            </a:r>
            <a:r>
              <a:rPr lang="en-US" dirty="0"/>
              <a:t> 1320 </a:t>
            </a:r>
            <a:r>
              <a:rPr lang="en-US" dirty="0" err="1"/>
              <a:t>KUHPerdata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7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4525963"/>
          </a:xfrm>
        </p:spPr>
        <p:txBody>
          <a:bodyPr/>
          <a:lstStyle/>
          <a:p>
            <a:endParaRPr lang="en-US" dirty="0"/>
          </a:p>
          <a:p>
            <a:pPr marL="109728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1338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menyatakan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sbb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Persetujuan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membuatnya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terjemahan:Subekti&amp;Tjitosudibio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  <a:endParaRPr lang="en-US" sz="3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Asas</a:t>
            </a:r>
            <a:r>
              <a:rPr lang="en-US" sz="4400" dirty="0"/>
              <a:t> </a:t>
            </a:r>
            <a:r>
              <a:rPr lang="en-US" sz="4400" dirty="0" err="1"/>
              <a:t>Kebebasan</a:t>
            </a:r>
            <a:r>
              <a:rPr lang="en-US" sz="4400" dirty="0"/>
              <a:t> </a:t>
            </a:r>
            <a:r>
              <a:rPr lang="en-US" sz="4400" dirty="0" err="1"/>
              <a:t>Berkontrak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66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FACAC6-519A-9635-537F-51B0DFC3C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Berkontrak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/>
              <a:t>: oleh</a:t>
            </a:r>
            <a:endParaRPr lang="en-US" dirty="0"/>
          </a:p>
          <a:p>
            <a:pPr marL="624078" indent="-514350">
              <a:buAutoNum type="alphaLcPeriod"/>
            </a:pPr>
            <a:r>
              <a:rPr lang="en-US" dirty="0" err="1"/>
              <a:t>Kepatutan</a:t>
            </a:r>
            <a:r>
              <a:rPr lang="en-US" dirty="0"/>
              <a:t>;</a:t>
            </a:r>
          </a:p>
          <a:p>
            <a:pPr marL="624078" indent="-514350">
              <a:buAutoNum type="alphaLcPeriod"/>
            </a:pPr>
            <a:r>
              <a:rPr lang="en-US" dirty="0" err="1"/>
              <a:t>Kebiasaan</a:t>
            </a:r>
            <a:r>
              <a:rPr lang="en-US" dirty="0"/>
              <a:t>; dan</a:t>
            </a:r>
          </a:p>
          <a:p>
            <a:pPr marL="624078" indent="-514350">
              <a:buAutoNum type="alphaLcPeriod"/>
            </a:pPr>
            <a:r>
              <a:rPr lang="en-US" dirty="0" err="1"/>
              <a:t>Undang-Undang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7F2132-4B80-7AD9-B98C-3EF966B0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Batasan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Berkontrak</a:t>
            </a:r>
            <a:r>
              <a:rPr lang="en-US" dirty="0"/>
              <a:t> Pasal 1339 </a:t>
            </a:r>
            <a:r>
              <a:rPr lang="en-US" dirty="0" err="1"/>
              <a:t>KUHPerdata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07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pemakai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tersedia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keluarga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orang lain,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makhluk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lain dan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/>
              <a:t>(</a:t>
            </a:r>
            <a:r>
              <a:rPr lang="en-US" sz="3600" dirty="0" err="1"/>
              <a:t>Pasal</a:t>
            </a:r>
            <a:r>
              <a:rPr lang="en-US" sz="3600" dirty="0"/>
              <a:t> 1 </a:t>
            </a:r>
            <a:r>
              <a:rPr lang="en-US" sz="3600" dirty="0" err="1"/>
              <a:t>ayat</a:t>
            </a:r>
            <a:r>
              <a:rPr lang="en-US" sz="3600" dirty="0"/>
              <a:t> 2 UU. No. 8 </a:t>
            </a:r>
            <a:r>
              <a:rPr lang="en-US" sz="3600" dirty="0" err="1"/>
              <a:t>Tahun</a:t>
            </a:r>
            <a:r>
              <a:rPr lang="en-US" sz="3600" dirty="0"/>
              <a:t> 1999 </a:t>
            </a:r>
            <a:r>
              <a:rPr lang="en-US" sz="3600" dirty="0" err="1"/>
              <a:t>tentang</a:t>
            </a:r>
            <a:r>
              <a:rPr lang="en-US" sz="3600" dirty="0"/>
              <a:t> </a:t>
            </a:r>
            <a:r>
              <a:rPr lang="en-US" sz="3600" dirty="0" err="1"/>
              <a:t>Perlindungan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).</a:t>
            </a:r>
          </a:p>
          <a:p>
            <a:pPr marL="109728" indent="0" algn="just">
              <a:buNone/>
            </a:pP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35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C3046A-FC13-CA15-C437-0D2941893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ID" sz="4000" dirty="0" err="1"/>
              <a:t>Individu</a:t>
            </a:r>
            <a:endParaRPr lang="en-ID" sz="4000" dirty="0"/>
          </a:p>
          <a:p>
            <a:pPr marL="109728" indent="0">
              <a:buNone/>
            </a:pPr>
            <a:r>
              <a:rPr lang="en-ID" sz="4000" dirty="0"/>
              <a:t>Badan Hukum (PT, Yayasan, </a:t>
            </a:r>
            <a:r>
              <a:rPr lang="en-ID" sz="4000" dirty="0" err="1"/>
              <a:t>Perkumpulan</a:t>
            </a:r>
            <a:r>
              <a:rPr lang="en-ID" sz="4000" dirty="0"/>
              <a:t> </a:t>
            </a:r>
            <a:r>
              <a:rPr lang="en-ID" sz="4000" dirty="0" err="1"/>
              <a:t>dll</a:t>
            </a:r>
            <a:r>
              <a:rPr lang="en-ID" sz="4000" dirty="0"/>
              <a:t>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A09DC7-02F2-F2E6-32F9-C1804E46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9592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perseorangan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didirikan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berkedudukan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Indonesia,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maupun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>
                <a:effectLst/>
                <a:latin typeface="Arial" pitchFamily="34" charset="0"/>
                <a:cs typeface="Arial" pitchFamily="34" charset="0"/>
              </a:rPr>
              <a:t>Pelaku</a:t>
            </a:r>
            <a:r>
              <a:rPr lang="en-US" sz="4400" dirty="0">
                <a:effectLst/>
                <a:latin typeface="Arial" pitchFamily="34" charset="0"/>
                <a:cs typeface="Arial" pitchFamily="34" charset="0"/>
              </a:rPr>
              <a:t> 	Usaha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771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16000" dirty="0" err="1">
                <a:latin typeface="Arial" pitchFamily="34" charset="0"/>
                <a:cs typeface="Arial" pitchFamily="34" charset="0"/>
              </a:rPr>
              <a:t>Klausula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Baku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syarat-syarat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dipersiapkan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terlebih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dahulu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sepihak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dituangkan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perjanjian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mengikat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dipenuhi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200" dirty="0"/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KLAUSULA BAKU</a:t>
            </a:r>
          </a:p>
        </p:txBody>
      </p:sp>
    </p:spTree>
    <p:extLst>
      <p:ext uri="{BB962C8B-B14F-4D97-AF65-F5344CB8AC3E}">
        <p14:creationId xmlns:p14="http://schemas.microsoft.com/office/powerpoint/2010/main" val="2474247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39B49E-4DF6-8D63-74D5-9D9C23359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9600" dirty="0"/>
              <a:t>Toko Elektronik ABAL-ABAL  </a:t>
            </a:r>
            <a:r>
              <a:rPr lang="en-US" sz="9600" dirty="0" err="1"/>
              <a:t>merupakan</a:t>
            </a:r>
            <a:r>
              <a:rPr lang="en-US" sz="9600" dirty="0"/>
              <a:t> salah </a:t>
            </a:r>
            <a:r>
              <a:rPr lang="en-US" sz="9600" dirty="0" err="1"/>
              <a:t>satu</a:t>
            </a:r>
            <a:r>
              <a:rPr lang="en-US" sz="9600" dirty="0"/>
              <a:t> </a:t>
            </a:r>
            <a:r>
              <a:rPr lang="en-US" sz="9600" dirty="0" err="1"/>
              <a:t>toko</a:t>
            </a:r>
            <a:r>
              <a:rPr lang="en-US" sz="9600" dirty="0"/>
              <a:t> </a:t>
            </a:r>
            <a:r>
              <a:rPr lang="en-US" sz="9600" dirty="0" err="1"/>
              <a:t>ritel</a:t>
            </a:r>
            <a:r>
              <a:rPr lang="en-US" sz="9600" dirty="0"/>
              <a:t> </a:t>
            </a:r>
            <a:r>
              <a:rPr lang="en-US" sz="9600" dirty="0" err="1"/>
              <a:t>elektronik</a:t>
            </a:r>
            <a:r>
              <a:rPr lang="en-US" sz="9600" dirty="0"/>
              <a:t> yang </a:t>
            </a:r>
            <a:r>
              <a:rPr lang="en-US" sz="9600" dirty="0" err="1"/>
              <a:t>cukup</a:t>
            </a:r>
            <a:r>
              <a:rPr lang="en-US" sz="9600" dirty="0"/>
              <a:t> </a:t>
            </a:r>
            <a:r>
              <a:rPr lang="en-US" sz="9600" dirty="0" err="1"/>
              <a:t>dikenal</a:t>
            </a:r>
            <a:r>
              <a:rPr lang="en-US" sz="9600" dirty="0"/>
              <a:t> di </a:t>
            </a:r>
            <a:r>
              <a:rPr lang="en-US" sz="9600" dirty="0" err="1"/>
              <a:t>kota</a:t>
            </a:r>
            <a:r>
              <a:rPr lang="en-US" sz="9600" dirty="0"/>
              <a:t> </a:t>
            </a:r>
            <a:r>
              <a:rPr lang="en-US" sz="9600" dirty="0" err="1"/>
              <a:t>Nunjauh</a:t>
            </a:r>
            <a:r>
              <a:rPr lang="en-US" sz="9600" dirty="0"/>
              <a:t> Disana. Toko </a:t>
            </a:r>
            <a:r>
              <a:rPr lang="en-US" sz="9600" dirty="0" err="1"/>
              <a:t>ini</a:t>
            </a:r>
            <a:r>
              <a:rPr lang="en-US" sz="9600" dirty="0"/>
              <a:t> </a:t>
            </a:r>
            <a:r>
              <a:rPr lang="en-US" sz="9600" dirty="0" err="1"/>
              <a:t>menjual</a:t>
            </a:r>
            <a:r>
              <a:rPr lang="en-US" sz="9600" dirty="0"/>
              <a:t> </a:t>
            </a:r>
            <a:r>
              <a:rPr lang="en-US" sz="9600" dirty="0" err="1"/>
              <a:t>berbagai</a:t>
            </a:r>
            <a:r>
              <a:rPr lang="en-US" sz="9600" dirty="0"/>
              <a:t> </a:t>
            </a:r>
            <a:r>
              <a:rPr lang="en-US" sz="9600" dirty="0" err="1"/>
              <a:t>produk</a:t>
            </a:r>
            <a:r>
              <a:rPr lang="en-US" sz="9600" dirty="0"/>
              <a:t> </a:t>
            </a:r>
            <a:r>
              <a:rPr lang="en-US" sz="9600" dirty="0" err="1"/>
              <a:t>elektronik</a:t>
            </a:r>
            <a:r>
              <a:rPr lang="en-US" sz="9600" dirty="0"/>
              <a:t> </a:t>
            </a:r>
            <a:r>
              <a:rPr lang="en-US" sz="9600" dirty="0" err="1"/>
              <a:t>seperti</a:t>
            </a:r>
            <a:r>
              <a:rPr lang="en-US" sz="9600" dirty="0"/>
              <a:t> </a:t>
            </a:r>
            <a:r>
              <a:rPr lang="en-US" sz="9600" dirty="0" err="1"/>
              <a:t>televisi</a:t>
            </a:r>
            <a:r>
              <a:rPr lang="en-US" sz="9600" dirty="0"/>
              <a:t>, </a:t>
            </a:r>
            <a:r>
              <a:rPr lang="en-US" sz="9600" dirty="0" err="1"/>
              <a:t>kulkas</a:t>
            </a:r>
            <a:r>
              <a:rPr lang="en-US" sz="9600" dirty="0"/>
              <a:t>, </a:t>
            </a:r>
            <a:r>
              <a:rPr lang="en-US" sz="9600" dirty="0" err="1"/>
              <a:t>mesin</a:t>
            </a:r>
            <a:r>
              <a:rPr lang="en-US" sz="9600" dirty="0"/>
              <a:t> </a:t>
            </a:r>
            <a:r>
              <a:rPr lang="en-US" sz="9600" dirty="0" err="1"/>
              <a:t>cuci</a:t>
            </a:r>
            <a:r>
              <a:rPr lang="en-US" sz="9600" dirty="0"/>
              <a:t>, dan lain-lain. Dalam salah </a:t>
            </a:r>
            <a:r>
              <a:rPr lang="en-US" sz="9600" dirty="0" err="1"/>
              <a:t>satu</a:t>
            </a:r>
            <a:r>
              <a:rPr lang="en-US" sz="9600" dirty="0"/>
              <a:t> </a:t>
            </a:r>
            <a:r>
              <a:rPr lang="en-US" sz="9600" dirty="0" err="1"/>
              <a:t>transaksinya</a:t>
            </a:r>
            <a:r>
              <a:rPr lang="en-US" sz="9600" dirty="0"/>
              <a:t>, </a:t>
            </a:r>
            <a:r>
              <a:rPr lang="en-US" sz="9600" dirty="0" err="1"/>
              <a:t>konsumen</a:t>
            </a:r>
            <a:r>
              <a:rPr lang="en-US" sz="9600" dirty="0"/>
              <a:t> </a:t>
            </a:r>
            <a:r>
              <a:rPr lang="en-US" sz="9600" dirty="0" err="1"/>
              <a:t>membeli</a:t>
            </a:r>
            <a:r>
              <a:rPr lang="en-US" sz="9600" dirty="0"/>
              <a:t> </a:t>
            </a:r>
            <a:r>
              <a:rPr lang="en-US" sz="9600" dirty="0" err="1"/>
              <a:t>sebuah</a:t>
            </a:r>
            <a:r>
              <a:rPr lang="en-US" sz="9600" dirty="0"/>
              <a:t> </a:t>
            </a:r>
            <a:r>
              <a:rPr lang="en-US" sz="9600" dirty="0" err="1"/>
              <a:t>televisi</a:t>
            </a:r>
            <a:r>
              <a:rPr lang="en-US" sz="9600" dirty="0"/>
              <a:t> LED </a:t>
            </a:r>
            <a:r>
              <a:rPr lang="en-US" sz="9600" dirty="0" err="1"/>
              <a:t>dengan</a:t>
            </a:r>
            <a:r>
              <a:rPr lang="en-US" sz="9600" dirty="0"/>
              <a:t> </a:t>
            </a:r>
            <a:r>
              <a:rPr lang="en-US" sz="9600" dirty="0" err="1"/>
              <a:t>harga</a:t>
            </a:r>
            <a:r>
              <a:rPr lang="en-US" sz="9600" dirty="0"/>
              <a:t> </a:t>
            </a:r>
            <a:r>
              <a:rPr lang="en-US" sz="9600" dirty="0" err="1"/>
              <a:t>promosi</a:t>
            </a:r>
            <a:r>
              <a:rPr lang="en-US" sz="9600" dirty="0"/>
              <a:t>, </a:t>
            </a:r>
            <a:r>
              <a:rPr lang="en-US" sz="9600" dirty="0" err="1"/>
              <a:t>namun</a:t>
            </a:r>
            <a:r>
              <a:rPr lang="en-US" sz="9600" dirty="0"/>
              <a:t> </a:t>
            </a:r>
            <a:r>
              <a:rPr lang="en-US" sz="9600" dirty="0" err="1"/>
              <a:t>mengalami</a:t>
            </a:r>
            <a:r>
              <a:rPr lang="en-US" sz="9600" dirty="0"/>
              <a:t> </a:t>
            </a:r>
            <a:r>
              <a:rPr lang="en-US" sz="9600" dirty="0" err="1"/>
              <a:t>masalah</a:t>
            </a:r>
            <a:r>
              <a:rPr lang="en-US" sz="9600" dirty="0"/>
              <a:t> </a:t>
            </a:r>
            <a:r>
              <a:rPr lang="en-US" sz="9600" dirty="0" err="1"/>
              <a:t>tak</a:t>
            </a:r>
            <a:r>
              <a:rPr lang="en-US" sz="9600" dirty="0"/>
              <a:t> lama </a:t>
            </a:r>
            <a:r>
              <a:rPr lang="en-US" sz="9600" dirty="0" err="1"/>
              <a:t>setelah</a:t>
            </a:r>
            <a:r>
              <a:rPr lang="en-US" sz="9600" dirty="0"/>
              <a:t> </a:t>
            </a:r>
            <a:r>
              <a:rPr lang="en-US" sz="9600" dirty="0" err="1"/>
              <a:t>pembelian</a:t>
            </a:r>
            <a:r>
              <a:rPr lang="en-US" sz="9600" dirty="0"/>
              <a:t>.</a:t>
            </a:r>
          </a:p>
          <a:p>
            <a:pPr algn="just"/>
            <a:endParaRPr lang="en-US" sz="9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885030-CFD5-E05F-DC7F-EB1C21FEE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05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440B8E-F576-4292-52E7-473DCA56F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en-US" sz="2900" b="1" dirty="0" err="1"/>
              <a:t>Kronologi</a:t>
            </a:r>
            <a:r>
              <a:rPr lang="en-US" sz="2900" b="1" dirty="0"/>
              <a:t> </a:t>
            </a:r>
            <a:r>
              <a:rPr lang="en-US" sz="2900" b="1" dirty="0" err="1"/>
              <a:t>Kasus</a:t>
            </a:r>
            <a:endParaRPr lang="en-US" sz="2900" b="1" dirty="0"/>
          </a:p>
          <a:p>
            <a:pPr marL="109728" indent="0" algn="just">
              <a:buNone/>
            </a:pPr>
            <a:r>
              <a:rPr lang="en-US" sz="2900" dirty="0"/>
              <a:t>Pada </a:t>
            </a:r>
            <a:r>
              <a:rPr lang="en-US" sz="2900" dirty="0" err="1"/>
              <a:t>tanggal</a:t>
            </a:r>
            <a:r>
              <a:rPr lang="en-US" sz="2900" dirty="0"/>
              <a:t> 11 Januari 2024, </a:t>
            </a:r>
            <a:r>
              <a:rPr lang="en-US" sz="2900" dirty="0" err="1"/>
              <a:t>seorang</a:t>
            </a:r>
            <a:r>
              <a:rPr lang="en-US" sz="2900" dirty="0"/>
              <a:t> </a:t>
            </a:r>
            <a:r>
              <a:rPr lang="en-US" sz="2900" dirty="0" err="1"/>
              <a:t>konsumen</a:t>
            </a:r>
            <a:r>
              <a:rPr lang="en-US" sz="2900" dirty="0"/>
              <a:t> </a:t>
            </a:r>
            <a:r>
              <a:rPr lang="en-US" sz="2900" dirty="0" err="1"/>
              <a:t>bernama</a:t>
            </a:r>
            <a:r>
              <a:rPr lang="en-US" sz="2900" dirty="0"/>
              <a:t> Ibu INULISASI </a:t>
            </a:r>
            <a:r>
              <a:rPr lang="en-US" sz="2900" dirty="0" err="1"/>
              <a:t>membeli</a:t>
            </a:r>
            <a:r>
              <a:rPr lang="en-US" sz="2900" dirty="0"/>
              <a:t> </a:t>
            </a:r>
            <a:r>
              <a:rPr lang="en-US" sz="2900" dirty="0" err="1"/>
              <a:t>televisi</a:t>
            </a:r>
            <a:r>
              <a:rPr lang="en-US" sz="2900" dirty="0"/>
              <a:t> LED 42 </a:t>
            </a:r>
            <a:r>
              <a:rPr lang="en-US" sz="2900" dirty="0" err="1"/>
              <a:t>inci</a:t>
            </a:r>
            <a:r>
              <a:rPr lang="en-US" sz="2900" dirty="0"/>
              <a:t> </a:t>
            </a:r>
            <a:r>
              <a:rPr lang="en-US" sz="2900" dirty="0" err="1"/>
              <a:t>merek</a:t>
            </a:r>
            <a:r>
              <a:rPr lang="en-US" sz="2900" dirty="0"/>
              <a:t>  X  di Toko Elektronik ABAL-ABAL</a:t>
            </a:r>
          </a:p>
          <a:p>
            <a:pPr marL="109728" indent="0" algn="just">
              <a:buNone/>
            </a:pPr>
            <a:r>
              <a:rPr lang="en-US" sz="2900" dirty="0" err="1"/>
              <a:t>Produk</a:t>
            </a:r>
            <a:r>
              <a:rPr lang="en-US" sz="2900" dirty="0"/>
              <a:t> </a:t>
            </a:r>
            <a:r>
              <a:rPr lang="en-US" sz="2900" dirty="0" err="1"/>
              <a:t>dijual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diskon</a:t>
            </a:r>
            <a:r>
              <a:rPr lang="en-US" sz="2900" dirty="0"/>
              <a:t> </a:t>
            </a:r>
            <a:r>
              <a:rPr lang="en-US" sz="2900" dirty="0" err="1"/>
              <a:t>besar</a:t>
            </a:r>
            <a:r>
              <a:rPr lang="en-US" sz="2900" dirty="0"/>
              <a:t> </a:t>
            </a:r>
            <a:r>
              <a:rPr lang="en-US" sz="2900" dirty="0" err="1"/>
              <a:t>karena</a:t>
            </a:r>
            <a:r>
              <a:rPr lang="en-US" sz="2900" dirty="0"/>
              <a:t> </a:t>
            </a:r>
            <a:r>
              <a:rPr lang="en-US" sz="2900" dirty="0" err="1"/>
              <a:t>diklaim</a:t>
            </a:r>
            <a:r>
              <a:rPr lang="en-US" sz="2900" dirty="0"/>
              <a:t> </a:t>
            </a:r>
            <a:r>
              <a:rPr lang="en-US" sz="2900" dirty="0" err="1"/>
              <a:t>sebagai</a:t>
            </a:r>
            <a:r>
              <a:rPr lang="en-US" sz="2900" dirty="0"/>
              <a:t> “</a:t>
            </a:r>
            <a:r>
              <a:rPr lang="en-US" sz="2900" dirty="0" err="1"/>
              <a:t>stok</a:t>
            </a:r>
            <a:r>
              <a:rPr lang="en-US" sz="2900" dirty="0"/>
              <a:t> lama”, </a:t>
            </a:r>
            <a:r>
              <a:rPr lang="en-US" sz="2900" dirty="0" err="1"/>
              <a:t>namun</a:t>
            </a:r>
            <a:r>
              <a:rPr lang="en-US" sz="2900" dirty="0"/>
              <a:t> </a:t>
            </a:r>
            <a:r>
              <a:rPr lang="en-US" sz="2900" b="1" dirty="0" err="1"/>
              <a:t>tidak</a:t>
            </a:r>
            <a:r>
              <a:rPr lang="en-US" sz="2900" b="1" dirty="0"/>
              <a:t> </a:t>
            </a:r>
            <a:r>
              <a:rPr lang="en-US" sz="2900" b="1" dirty="0" err="1"/>
              <a:t>diberi</a:t>
            </a:r>
            <a:r>
              <a:rPr lang="en-US" sz="2900" b="1" dirty="0"/>
              <a:t> </a:t>
            </a:r>
            <a:r>
              <a:rPr lang="en-US" sz="2900" b="1" dirty="0" err="1"/>
              <a:t>penjelasan</a:t>
            </a:r>
            <a:r>
              <a:rPr lang="en-US" sz="2900" b="1" dirty="0"/>
              <a:t> </a:t>
            </a:r>
            <a:r>
              <a:rPr lang="en-US" sz="2900" b="1" dirty="0" err="1"/>
              <a:t>bahwa</a:t>
            </a:r>
            <a:r>
              <a:rPr lang="en-US" sz="2900" b="1" dirty="0"/>
              <a:t> </a:t>
            </a:r>
            <a:r>
              <a:rPr lang="en-US" sz="2900" b="1" dirty="0" err="1"/>
              <a:t>produk</a:t>
            </a:r>
            <a:r>
              <a:rPr lang="en-US" sz="2900" b="1" dirty="0"/>
              <a:t> </a:t>
            </a:r>
            <a:r>
              <a:rPr lang="en-US" sz="2900" b="1" dirty="0" err="1"/>
              <a:t>tersebut</a:t>
            </a:r>
            <a:r>
              <a:rPr lang="en-US" sz="2900" b="1" dirty="0"/>
              <a:t> </a:t>
            </a:r>
            <a:r>
              <a:rPr lang="en-US" sz="2900" b="1" dirty="0" err="1"/>
              <a:t>tidak</a:t>
            </a:r>
            <a:r>
              <a:rPr lang="en-US" sz="2900" b="1" dirty="0"/>
              <a:t> </a:t>
            </a:r>
            <a:r>
              <a:rPr lang="en-US" sz="2900" b="1" dirty="0" err="1"/>
              <a:t>bergaransi</a:t>
            </a:r>
            <a:r>
              <a:rPr lang="en-US" sz="2900" dirty="0"/>
              <a:t>.</a:t>
            </a:r>
          </a:p>
          <a:p>
            <a:pPr algn="just"/>
            <a:r>
              <a:rPr lang="en-US" sz="2900" dirty="0" err="1"/>
              <a:t>Setelah</a:t>
            </a:r>
            <a:r>
              <a:rPr lang="en-US" sz="2900" dirty="0"/>
              <a:t> 5 </a:t>
            </a:r>
            <a:r>
              <a:rPr lang="en-US" sz="2900" dirty="0" err="1"/>
              <a:t>hari</a:t>
            </a:r>
            <a:r>
              <a:rPr lang="en-US" sz="2900" dirty="0"/>
              <a:t> </a:t>
            </a:r>
            <a:r>
              <a:rPr lang="en-US" sz="2900" dirty="0" err="1"/>
              <a:t>digunakan</a:t>
            </a:r>
            <a:r>
              <a:rPr lang="en-US" sz="2900" dirty="0"/>
              <a:t>, </a:t>
            </a:r>
            <a:r>
              <a:rPr lang="en-US" sz="2900" dirty="0" err="1"/>
              <a:t>televisi</a:t>
            </a:r>
            <a:r>
              <a:rPr lang="en-US" sz="2900" dirty="0"/>
              <a:t> </a:t>
            </a:r>
            <a:r>
              <a:rPr lang="en-US" sz="2900" dirty="0" err="1"/>
              <a:t>mengalami</a:t>
            </a:r>
            <a:r>
              <a:rPr lang="en-US" sz="2900" dirty="0"/>
              <a:t> </a:t>
            </a:r>
            <a:r>
              <a:rPr lang="en-US" sz="2900" dirty="0" err="1"/>
              <a:t>gangguan</a:t>
            </a:r>
            <a:r>
              <a:rPr lang="en-US" sz="2900" dirty="0"/>
              <a:t> pada </a:t>
            </a:r>
            <a:r>
              <a:rPr lang="en-US" sz="2900" dirty="0" err="1"/>
              <a:t>layar</a:t>
            </a:r>
            <a:r>
              <a:rPr lang="en-US" sz="2900" dirty="0"/>
              <a:t> dan </a:t>
            </a:r>
            <a:r>
              <a:rPr lang="en-US" sz="2900" dirty="0" err="1"/>
              <a:t>tidak</a:t>
            </a:r>
            <a:r>
              <a:rPr lang="en-US" sz="2900" dirty="0"/>
              <a:t>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menyala</a:t>
            </a:r>
            <a:r>
              <a:rPr lang="en-US" sz="2900" dirty="0"/>
              <a:t>.</a:t>
            </a:r>
          </a:p>
          <a:p>
            <a:pPr marL="109728" indent="0" algn="just">
              <a:buNone/>
            </a:pPr>
            <a:r>
              <a:rPr lang="en-US" sz="2900" dirty="0"/>
              <a:t>Ibu INULISASI </a:t>
            </a:r>
            <a:r>
              <a:rPr lang="en-US" sz="2900" dirty="0" err="1"/>
              <a:t>kembali</a:t>
            </a:r>
            <a:r>
              <a:rPr lang="en-US" sz="2900" dirty="0"/>
              <a:t> </a:t>
            </a:r>
            <a:r>
              <a:rPr lang="en-US" sz="2900" dirty="0" err="1"/>
              <a:t>ke</a:t>
            </a:r>
            <a:r>
              <a:rPr lang="en-US" sz="2900" dirty="0"/>
              <a:t> </a:t>
            </a:r>
            <a:r>
              <a:rPr lang="en-US" sz="2900" dirty="0" err="1"/>
              <a:t>toko</a:t>
            </a:r>
            <a:r>
              <a:rPr lang="en-US" sz="2900" dirty="0"/>
              <a:t> </a:t>
            </a:r>
            <a:r>
              <a:rPr lang="en-US" sz="2900" dirty="0" err="1"/>
              <a:t>untuk</a:t>
            </a:r>
            <a:r>
              <a:rPr lang="en-US" sz="2900" dirty="0"/>
              <a:t> </a:t>
            </a:r>
            <a:r>
              <a:rPr lang="en-US" sz="2900" dirty="0" err="1"/>
              <a:t>meminta</a:t>
            </a:r>
            <a:r>
              <a:rPr lang="en-US" sz="2900" dirty="0"/>
              <a:t> </a:t>
            </a:r>
            <a:r>
              <a:rPr lang="en-US" sz="2900" dirty="0" err="1"/>
              <a:t>perbaikan</a:t>
            </a:r>
            <a:r>
              <a:rPr lang="en-US" sz="2900" dirty="0"/>
              <a:t> </a:t>
            </a:r>
            <a:r>
              <a:rPr lang="en-US" sz="2900" dirty="0" err="1"/>
              <a:t>atau</a:t>
            </a:r>
            <a:r>
              <a:rPr lang="en-US" sz="2900" dirty="0"/>
              <a:t> </a:t>
            </a:r>
            <a:r>
              <a:rPr lang="en-US" sz="2900" dirty="0" err="1"/>
              <a:t>penggantian</a:t>
            </a:r>
            <a:r>
              <a:rPr lang="en-US" sz="2900" dirty="0"/>
              <a:t>, </a:t>
            </a:r>
            <a:r>
              <a:rPr lang="en-US" sz="2900" dirty="0" err="1"/>
              <a:t>namun</a:t>
            </a:r>
            <a:r>
              <a:rPr lang="en-US" sz="2900" dirty="0"/>
              <a:t> </a:t>
            </a:r>
            <a:r>
              <a:rPr lang="en-US" sz="2900" dirty="0" err="1"/>
              <a:t>pihak</a:t>
            </a:r>
            <a:r>
              <a:rPr lang="en-US" sz="2900" dirty="0"/>
              <a:t> </a:t>
            </a:r>
            <a:r>
              <a:rPr lang="en-US" sz="2900" dirty="0" err="1"/>
              <a:t>toko</a:t>
            </a:r>
            <a:r>
              <a:rPr lang="en-US" sz="2900" dirty="0"/>
              <a:t> </a:t>
            </a:r>
            <a:r>
              <a:rPr lang="en-US" sz="2900" dirty="0" err="1"/>
              <a:t>menolak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alasan</a:t>
            </a:r>
            <a:r>
              <a:rPr lang="en-US" sz="2900" dirty="0"/>
              <a:t> </a:t>
            </a:r>
            <a:r>
              <a:rPr lang="en-US" sz="2900" b="1" dirty="0" err="1"/>
              <a:t>barang</a:t>
            </a:r>
            <a:r>
              <a:rPr lang="en-US" sz="2900" b="1" dirty="0"/>
              <a:t> </a:t>
            </a:r>
            <a:r>
              <a:rPr lang="en-US" sz="2900" b="1" dirty="0" err="1"/>
              <a:t>diskon</a:t>
            </a:r>
            <a:r>
              <a:rPr lang="en-US" sz="2900" b="1" dirty="0"/>
              <a:t> </a:t>
            </a:r>
            <a:r>
              <a:rPr lang="en-US" sz="2900" b="1" dirty="0" err="1"/>
              <a:t>tidak</a:t>
            </a:r>
            <a:r>
              <a:rPr lang="en-US" sz="2900" b="1" dirty="0"/>
              <a:t> </a:t>
            </a:r>
            <a:r>
              <a:rPr lang="en-US" sz="2900" b="1" dirty="0" err="1"/>
              <a:t>mendapat</a:t>
            </a:r>
            <a:r>
              <a:rPr lang="en-US" sz="2900" b="1" dirty="0"/>
              <a:t> </a:t>
            </a:r>
            <a:r>
              <a:rPr lang="en-US" sz="2900" b="1" dirty="0" err="1"/>
              <a:t>garansi</a:t>
            </a:r>
            <a:r>
              <a:rPr lang="en-US" sz="2900" dirty="0"/>
              <a:t>.</a:t>
            </a:r>
          </a:p>
          <a:p>
            <a:pPr marL="109728" indent="0" algn="just">
              <a:buNone/>
            </a:pPr>
            <a:r>
              <a:rPr lang="en-US" sz="2900" dirty="0"/>
              <a:t>Saat </a:t>
            </a:r>
            <a:r>
              <a:rPr lang="en-US" sz="2900" dirty="0" err="1"/>
              <a:t>ditanya</a:t>
            </a:r>
            <a:r>
              <a:rPr lang="en-US" sz="2900" dirty="0"/>
              <a:t> </a:t>
            </a:r>
            <a:r>
              <a:rPr lang="en-US" sz="2900" dirty="0" err="1"/>
              <a:t>bukti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, </a:t>
            </a:r>
            <a:r>
              <a:rPr lang="en-US" sz="2900" dirty="0" err="1"/>
              <a:t>pihak</a:t>
            </a:r>
            <a:r>
              <a:rPr lang="en-US" sz="2900" dirty="0"/>
              <a:t> </a:t>
            </a:r>
            <a:r>
              <a:rPr lang="en-US" sz="2900" dirty="0" err="1"/>
              <a:t>toko</a:t>
            </a:r>
            <a:r>
              <a:rPr lang="en-US" sz="2900" dirty="0"/>
              <a:t> </a:t>
            </a:r>
            <a:r>
              <a:rPr lang="en-US" sz="2900" dirty="0" err="1"/>
              <a:t>tidak</a:t>
            </a:r>
            <a:r>
              <a:rPr lang="en-US" sz="2900" dirty="0"/>
              <a:t>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menunjukkan</a:t>
            </a:r>
            <a:r>
              <a:rPr lang="en-US" sz="2900" dirty="0"/>
              <a:t> </a:t>
            </a:r>
            <a:r>
              <a:rPr lang="en-US" sz="2900" dirty="0" err="1"/>
              <a:t>klausul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</a:t>
            </a:r>
            <a:r>
              <a:rPr lang="en-US" sz="2900" dirty="0" err="1"/>
              <a:t>tentang</a:t>
            </a:r>
            <a:r>
              <a:rPr lang="en-US" sz="2900" dirty="0"/>
              <a:t> </a:t>
            </a:r>
            <a:r>
              <a:rPr lang="en-US" sz="2900" dirty="0" err="1"/>
              <a:t>hal</a:t>
            </a:r>
            <a:r>
              <a:rPr lang="en-US" sz="2900" dirty="0"/>
              <a:t> </a:t>
            </a:r>
            <a:r>
              <a:rPr lang="en-US" sz="2900" dirty="0" err="1"/>
              <a:t>tersebut</a:t>
            </a:r>
            <a:r>
              <a:rPr lang="en-US" sz="2900" dirty="0"/>
              <a:t> di nota. </a:t>
            </a:r>
            <a:r>
              <a:rPr lang="en-US" sz="2900" dirty="0" err="1"/>
              <a:t>Pelanggaran</a:t>
            </a:r>
            <a:r>
              <a:rPr lang="en-US" sz="2900" dirty="0"/>
              <a:t> </a:t>
            </a:r>
            <a:r>
              <a:rPr lang="en-US" sz="2900" dirty="0" err="1"/>
              <a:t>apakah</a:t>
            </a:r>
            <a:r>
              <a:rPr lang="en-US" sz="2900" dirty="0"/>
              <a:t> yang </a:t>
            </a:r>
            <a:r>
              <a:rPr lang="en-US" sz="2900" dirty="0" err="1"/>
              <a:t>dilakukan</a:t>
            </a:r>
            <a:r>
              <a:rPr lang="en-US" sz="2900" dirty="0"/>
              <a:t> oleh </a:t>
            </a:r>
            <a:r>
              <a:rPr lang="en-US" sz="2900" dirty="0" err="1"/>
              <a:t>pelaku</a:t>
            </a:r>
            <a:r>
              <a:rPr lang="en-US" sz="2900" dirty="0"/>
              <a:t> </a:t>
            </a:r>
            <a:r>
              <a:rPr lang="en-US" sz="2900" dirty="0" err="1"/>
              <a:t>usaha</a:t>
            </a:r>
            <a:r>
              <a:rPr lang="en-US" sz="2900" dirty="0"/>
              <a:t>?. Dan </a:t>
            </a:r>
            <a:r>
              <a:rPr lang="en-US" sz="2900" dirty="0" err="1"/>
              <a:t>bagaimana</a:t>
            </a:r>
            <a:r>
              <a:rPr lang="en-US" sz="2900" dirty="0"/>
              <a:t> </a:t>
            </a:r>
            <a:r>
              <a:rPr lang="en-US" sz="2900" dirty="0" err="1"/>
              <a:t>sikap</a:t>
            </a:r>
            <a:r>
              <a:rPr lang="en-US" sz="2900" dirty="0"/>
              <a:t> </a:t>
            </a:r>
            <a:r>
              <a:rPr lang="en-US" sz="2900" dirty="0" err="1"/>
              <a:t>konsumen</a:t>
            </a:r>
            <a:r>
              <a:rPr lang="en-US" sz="2900" dirty="0"/>
              <a:t>?.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633825-82AB-B1DD-EFBB-E16DF62F4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0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481328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7400" dirty="0"/>
              <a:t>:</a:t>
            </a:r>
            <a:br>
              <a:rPr lang="en-US" sz="7400" dirty="0"/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kenyamanan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keselamatan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mengkonsumsi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109728" indent="0" algn="just">
              <a:buNone/>
            </a:pP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2. Hak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memilih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sesuai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r>
              <a:rPr lang="en-US" sz="7400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tukar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7400" dirty="0" err="1">
                <a:latin typeface="Arial" pitchFamily="34" charset="0"/>
                <a:cs typeface="Arial" pitchFamily="34" charset="0"/>
              </a:rPr>
              <a:t>dijanjikan</a:t>
            </a:r>
            <a:r>
              <a:rPr lang="en-US" sz="7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7400" dirty="0">
                <a:latin typeface="Arial" pitchFamily="34" charset="0"/>
                <a:cs typeface="Arial" pitchFamily="34" charset="0"/>
              </a:rPr>
            </a:br>
            <a:endParaRPr lang="en-US" sz="7400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1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Hak </a:t>
            </a:r>
            <a:r>
              <a:rPr lang="en-US" sz="4400" dirty="0" err="1"/>
              <a:t>Konsumen</a:t>
            </a:r>
            <a:r>
              <a:rPr lang="en-US" sz="9600" dirty="0"/>
              <a:t> </a:t>
            </a:r>
            <a:r>
              <a:rPr lang="en-US" sz="4800" dirty="0" err="1"/>
              <a:t>Pasal</a:t>
            </a:r>
            <a:r>
              <a:rPr lang="en-US" sz="4800" dirty="0"/>
              <a:t> 4 UUPK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423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br>
              <a:rPr lang="en-US" dirty="0"/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seimbang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posisi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objek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aktivitas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bisnis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meraup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sebesar-besarnya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kiat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penjualan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penerapan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perjanjian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merugikan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Faktor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kelemahan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kesadaran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konsumen</a:t>
            </a:r>
            <a:br>
              <a:rPr lang="en-US" sz="12300" dirty="0">
                <a:latin typeface="Arial" pitchFamily="34" charset="0"/>
                <a:cs typeface="Arial" pitchFamily="34" charset="0"/>
              </a:rPr>
            </a:br>
            <a:r>
              <a:rPr lang="en-US" sz="123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haknya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3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123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63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15E167-D670-CB32-AE53-C2D940A12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 err="1"/>
              <a:t>Piranti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dimaksudkan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mematikan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para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justru</a:t>
            </a:r>
            <a:r>
              <a:rPr lang="en-ID" dirty="0"/>
              <a:t> </a:t>
            </a:r>
            <a:r>
              <a:rPr lang="en-ID" dirty="0" err="1"/>
              <a:t>sebaliknya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iklim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 yang </a:t>
            </a:r>
            <a:r>
              <a:rPr lang="en-ID" dirty="0" err="1"/>
              <a:t>sehat</a:t>
            </a:r>
            <a:r>
              <a:rPr lang="en-ID" dirty="0"/>
              <a:t> yang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lahirnya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yang </a:t>
            </a:r>
            <a:r>
              <a:rPr lang="en-ID" dirty="0" err="1"/>
              <a:t>tangguh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penyediaan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dan/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yang </a:t>
            </a:r>
            <a:r>
              <a:rPr lang="en-ID" dirty="0" err="1"/>
              <a:t>berkualitas</a:t>
            </a:r>
            <a:r>
              <a:rPr lang="en-ID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B2F9C4-8DB4-0736-54D7-D9D57D195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UUPK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Mematikan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20960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 algn="just">
              <a:buNone/>
            </a:pPr>
            <a:endParaRPr lang="en-US" sz="96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Hal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terutama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disebabkan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rendahnya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dimaksudkan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kuat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swadaya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br>
              <a:rPr lang="en-US" sz="9600" dirty="0">
                <a:latin typeface="Arial" pitchFamily="34" charset="0"/>
                <a:cs typeface="Arial" pitchFamily="34" charset="0"/>
              </a:rPr>
            </a:br>
            <a:r>
              <a:rPr lang="en-US" sz="96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pembinaan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5961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segala</a:t>
            </a:r>
            <a:r>
              <a:rPr lang="en-US" sz="3600" dirty="0"/>
              <a:t> </a:t>
            </a:r>
            <a:r>
              <a:rPr lang="en-US" sz="3600" dirty="0" err="1"/>
              <a:t>upaya</a:t>
            </a:r>
            <a:r>
              <a:rPr lang="en-US" sz="3600" dirty="0"/>
              <a:t> yang</a:t>
            </a:r>
            <a:br>
              <a:rPr lang="en-US" sz="3600" dirty="0"/>
            </a:br>
            <a:r>
              <a:rPr lang="en-US" sz="3600" dirty="0" err="1"/>
              <a:t>menjamin</a:t>
            </a:r>
            <a:r>
              <a:rPr lang="en-US" sz="3600" dirty="0"/>
              <a:t> </a:t>
            </a:r>
            <a:r>
              <a:rPr lang="en-US" sz="3600" dirty="0" err="1"/>
              <a:t>adanya</a:t>
            </a:r>
            <a:r>
              <a:rPr lang="en-US" sz="3600" dirty="0"/>
              <a:t> </a:t>
            </a:r>
            <a:r>
              <a:rPr lang="en-US" sz="3600" dirty="0" err="1"/>
              <a:t>kepastian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memberi</a:t>
            </a:r>
            <a:br>
              <a:rPr lang="en-US" sz="3600" dirty="0"/>
            </a:br>
            <a:r>
              <a:rPr lang="en-US" sz="3600" dirty="0" err="1"/>
              <a:t>perlindungan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.</a:t>
            </a:r>
          </a:p>
          <a:p>
            <a:pPr marL="109728" indent="0" algn="just">
              <a:buNone/>
            </a:pPr>
            <a:r>
              <a:rPr lang="en-US" sz="3600" dirty="0"/>
              <a:t>(</a:t>
            </a:r>
            <a:r>
              <a:rPr lang="en-US" sz="3600" dirty="0" err="1"/>
              <a:t>Pasal</a:t>
            </a:r>
            <a:r>
              <a:rPr lang="en-US" sz="3600" dirty="0"/>
              <a:t> 1 </a:t>
            </a:r>
            <a:r>
              <a:rPr lang="en-US" sz="3600" dirty="0" err="1"/>
              <a:t>ayat</a:t>
            </a:r>
            <a:r>
              <a:rPr lang="en-US" sz="3600" dirty="0"/>
              <a:t> 1 UU. No. 8 </a:t>
            </a:r>
            <a:r>
              <a:rPr lang="en-US" sz="3600" dirty="0" err="1"/>
              <a:t>Tahun</a:t>
            </a:r>
            <a:r>
              <a:rPr lang="en-US" sz="3600" dirty="0"/>
              <a:t> 1999 </a:t>
            </a:r>
            <a:r>
              <a:rPr lang="en-US" sz="3600" dirty="0" err="1"/>
              <a:t>tentang</a:t>
            </a:r>
            <a:r>
              <a:rPr lang="en-US" sz="3600" dirty="0"/>
              <a:t> </a:t>
            </a:r>
            <a:r>
              <a:rPr lang="en-US" sz="3600" dirty="0" err="1"/>
              <a:t>Perlindungan</a:t>
            </a:r>
            <a:r>
              <a:rPr lang="en-US" sz="3600" dirty="0"/>
              <a:t> </a:t>
            </a:r>
            <a:r>
              <a:rPr lang="en-US" sz="3600" dirty="0" err="1"/>
              <a:t>Konsumen</a:t>
            </a:r>
            <a:r>
              <a:rPr lang="en-US" sz="3600" dirty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/>
          <a:lstStyle/>
          <a:p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61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endParaRPr lang="en-US" sz="3200" dirty="0"/>
          </a:p>
          <a:p>
            <a:pPr marL="109728" indent="0" algn="just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  <a:hlinkClick r:id="rId2" tooltip="NILAI-NILAI UNIVERSAL/SIFAT UMUM HUKUM ADAT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berasaskan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keadilan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</a:t>
            </a:r>
            <a:br>
              <a:rPr lang="en-US" sz="4800" dirty="0">
                <a:latin typeface="Arial" pitchFamily="34" charset="0"/>
                <a:cs typeface="Arial" pitchFamily="34" charset="0"/>
              </a:rPr>
            </a:br>
            <a:r>
              <a:rPr lang="en-US" sz="4800" dirty="0" err="1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keselamatan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4800" dirty="0">
                <a:latin typeface="Arial" pitchFamily="34" charset="0"/>
                <a:cs typeface="Arial" pitchFamily="34" charset="0"/>
              </a:rPr>
            </a:br>
            <a:r>
              <a:rPr lang="en-US" sz="48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 algn="just">
              <a:buNone/>
            </a:pPr>
            <a:endParaRPr lang="en-US" sz="5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Asas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UUPK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1.Meningkatkan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kesadaran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,  </a:t>
            </a:r>
          </a:p>
          <a:p>
            <a:pPr marL="109728" indent="0" algn="just">
              <a:buNone/>
            </a:pP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kemandirian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melindungi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109728" indent="0" algn="just">
              <a:buNone/>
            </a:pP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2.Mengangkat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harkat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martabat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 algn="just">
              <a:buNone/>
            </a:pP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dengan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menghindarkannya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109728" indent="0" algn="just">
              <a:buNone/>
            </a:pP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ekses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negatif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pemakaian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endParaRPr lang="en-US" sz="1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/>
              <a:t>Tujuan</a:t>
            </a:r>
            <a:r>
              <a:rPr lang="en-US" sz="4400" dirty="0"/>
              <a:t> </a:t>
            </a:r>
            <a:r>
              <a:rPr lang="en-US" sz="4400" dirty="0" err="1"/>
              <a:t>Perlindungan</a:t>
            </a:r>
            <a:r>
              <a:rPr lang="en-US" sz="4400" dirty="0"/>
              <a:t> </a:t>
            </a:r>
            <a:r>
              <a:rPr lang="en-US" sz="4400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648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marL="109728" indent="0" algn="just"/>
            <a:r>
              <a:rPr lang="en-US" sz="44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memilih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dan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menuntut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 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hak-haknya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6B4A8701-DBCF-4AD1-9020-E9B2FB4A406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9980649"/>
                  </p:ext>
                </p:extLst>
              </p:nvPr>
            </p:nvGraphicFramePr>
            <p:xfrm>
              <a:off x="-4485290" y="2942240"/>
              <a:ext cx="2286000" cy="1714500"/>
            </p:xfrm>
            <a:graphic>
              <a:graphicData uri="http://schemas.microsoft.com/office/powerpoint/2016/slidezoom">
                <pslz:sldZm>
                  <pslz:sldZmObj sldId="260" cId="0">
                    <pslz:zmPr id="{2460D826-A854-4E3D-836F-865B9C4D3A98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6B4A8701-DBCF-4AD1-9020-E9B2FB4A406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4485290" y="2942240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44303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4.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dan  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keterbukaan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akses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5.menumbuhkan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mengenai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tumbuh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berusaha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6.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kelangsungan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produksi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barang</a:t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r>
              <a:rPr lang="en-US" sz="3100" dirty="0">
                <a:latin typeface="Arial" pitchFamily="34" charset="0"/>
                <a:cs typeface="Arial" pitchFamily="34" charset="0"/>
              </a:rPr>
              <a:t>     dan/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kenyamanan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   </a:t>
            </a:r>
          </a:p>
          <a:p>
            <a:pPr marL="109728" indent="0" algn="just"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dan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keselamatan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</a:t>
            </a:r>
            <a:endParaRPr lang="en-US" sz="3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6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66018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kebutuhannya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sebab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dijamin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dilindungi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satunya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42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br>
              <a:rPr lang="en-US" dirty="0"/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menerima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pembayaran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dengan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tukar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barang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mendapat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tindakan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beritikad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pembelaan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sepatutnya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di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rehabilitasi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terbukti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secara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kerugian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diakibatkan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oleh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>
                <a:latin typeface="Arial" pitchFamily="34" charset="0"/>
                <a:cs typeface="Arial" pitchFamily="34" charset="0"/>
              </a:rPr>
              <a:t>e.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hak-hak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peraturan</a:t>
            </a:r>
            <a:br>
              <a:rPr lang="en-US" sz="3400" dirty="0">
                <a:latin typeface="Arial" pitchFamily="34" charset="0"/>
                <a:cs typeface="Arial" pitchFamily="34" charset="0"/>
              </a:rPr>
            </a:br>
            <a:r>
              <a:rPr lang="en-US" sz="3400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</a:p>
        </p:txBody>
      </p:sp>
    </p:spTree>
    <p:extLst>
      <p:ext uri="{BB962C8B-B14F-4D97-AF65-F5344CB8AC3E}">
        <p14:creationId xmlns:p14="http://schemas.microsoft.com/office/powerpoint/2010/main" val="12662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81328"/>
            <a:ext cx="8077200" cy="4525963"/>
          </a:xfrm>
        </p:spPr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9600" dirty="0"/>
              <a:t>3. Hak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informasi</a:t>
            </a:r>
            <a:r>
              <a:rPr lang="en-US" sz="9600" dirty="0"/>
              <a:t> yang </a:t>
            </a:r>
            <a:r>
              <a:rPr lang="en-US" sz="9600" dirty="0" err="1"/>
              <a:t>benar</a:t>
            </a:r>
            <a:r>
              <a:rPr lang="en-US" sz="9600" dirty="0"/>
              <a:t>, </a:t>
            </a:r>
            <a:r>
              <a:rPr lang="en-US" sz="9600" dirty="0" err="1"/>
              <a:t>jelas</a:t>
            </a:r>
            <a:r>
              <a:rPr lang="en-US" sz="9600" dirty="0"/>
              <a:t>, dan    </a:t>
            </a:r>
            <a:r>
              <a:rPr lang="en-US" sz="9600" dirty="0" err="1"/>
              <a:t>jujur</a:t>
            </a:r>
            <a:r>
              <a:rPr lang="en-US" sz="9600" dirty="0"/>
              <a:t>   </a:t>
            </a:r>
          </a:p>
          <a:p>
            <a:pPr marL="109728" indent="0">
              <a:buNone/>
            </a:pPr>
            <a:r>
              <a:rPr lang="en-US" sz="9600" dirty="0"/>
              <a:t>     </a:t>
            </a:r>
            <a:r>
              <a:rPr lang="en-US" sz="9600" dirty="0" err="1"/>
              <a:t>mengenai</a:t>
            </a:r>
            <a:r>
              <a:rPr lang="en-US" sz="9600" dirty="0"/>
              <a:t>  </a:t>
            </a:r>
            <a:r>
              <a:rPr lang="en-US" sz="9600" dirty="0" err="1"/>
              <a:t>kondisi</a:t>
            </a:r>
            <a:r>
              <a:rPr lang="en-US" sz="9600" dirty="0"/>
              <a:t> dan </a:t>
            </a:r>
            <a:r>
              <a:rPr lang="en-US" sz="9600" dirty="0" err="1"/>
              <a:t>jaminan</a:t>
            </a:r>
            <a:r>
              <a:rPr lang="en-US" sz="9600" dirty="0"/>
              <a:t>   </a:t>
            </a:r>
            <a:r>
              <a:rPr lang="en-US" sz="9600" dirty="0" err="1"/>
              <a:t>barang</a:t>
            </a:r>
            <a:r>
              <a:rPr lang="en-US" sz="9600" dirty="0"/>
              <a:t>   </a:t>
            </a:r>
          </a:p>
          <a:p>
            <a:pPr marL="109728" indent="0">
              <a:buNone/>
            </a:pPr>
            <a:r>
              <a:rPr lang="en-US" sz="9600" dirty="0"/>
              <a:t>     dan/</a:t>
            </a:r>
            <a:r>
              <a:rPr lang="en-US" sz="9600" dirty="0" err="1"/>
              <a:t>atau</a:t>
            </a:r>
            <a:r>
              <a:rPr lang="en-US" sz="9600" dirty="0"/>
              <a:t> </a:t>
            </a:r>
            <a:r>
              <a:rPr lang="en-US" sz="9600" dirty="0" err="1"/>
              <a:t>jasa</a:t>
            </a:r>
            <a:r>
              <a:rPr lang="en-US" sz="9600" dirty="0"/>
              <a:t>;</a:t>
            </a:r>
            <a:br>
              <a:rPr lang="en-US" sz="9600" dirty="0"/>
            </a:br>
            <a:r>
              <a:rPr lang="en-US" sz="9600" dirty="0"/>
              <a:t>4. Hak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didengar</a:t>
            </a:r>
            <a:r>
              <a:rPr lang="en-US" sz="9600" dirty="0"/>
              <a:t> </a:t>
            </a:r>
            <a:r>
              <a:rPr lang="en-US" sz="9600" dirty="0" err="1"/>
              <a:t>pendapat</a:t>
            </a:r>
            <a:r>
              <a:rPr lang="en-US" sz="9600" dirty="0"/>
              <a:t> dan </a:t>
            </a:r>
            <a:r>
              <a:rPr lang="en-US" sz="9600" dirty="0" err="1"/>
              <a:t>keluhannya</a:t>
            </a:r>
            <a:r>
              <a:rPr lang="en-US" sz="9600" dirty="0"/>
              <a:t>   </a:t>
            </a:r>
          </a:p>
          <a:p>
            <a:pPr marL="109728" indent="0">
              <a:buNone/>
            </a:pPr>
            <a:r>
              <a:rPr lang="en-US" sz="9600" dirty="0"/>
              <a:t>   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barang</a:t>
            </a:r>
            <a:r>
              <a:rPr lang="en-US" sz="9600" dirty="0"/>
              <a:t>  dan/</a:t>
            </a:r>
            <a:r>
              <a:rPr lang="en-US" sz="9600" dirty="0" err="1"/>
              <a:t>atau</a:t>
            </a:r>
            <a:r>
              <a:rPr lang="en-US" sz="9600" dirty="0"/>
              <a:t> </a:t>
            </a:r>
            <a:r>
              <a:rPr lang="en-US" sz="9600" dirty="0" err="1"/>
              <a:t>jasa</a:t>
            </a:r>
            <a:r>
              <a:rPr lang="en-US" sz="9600" dirty="0"/>
              <a:t>   yang </a:t>
            </a:r>
            <a:r>
              <a:rPr lang="en-US" sz="9600" dirty="0" err="1"/>
              <a:t>digunakan</a:t>
            </a:r>
            <a:r>
              <a:rPr lang="en-US" sz="9600" dirty="0"/>
              <a:t>;</a:t>
            </a:r>
            <a:br>
              <a:rPr lang="en-US" sz="9600" dirty="0"/>
            </a:br>
            <a:r>
              <a:rPr lang="en-US" sz="9600" dirty="0"/>
              <a:t>5. Hak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mendapatkan</a:t>
            </a:r>
            <a:r>
              <a:rPr lang="en-US" sz="9600" dirty="0"/>
              <a:t> </a:t>
            </a:r>
            <a:r>
              <a:rPr lang="en-US" sz="9600" dirty="0" err="1"/>
              <a:t>advokasi,perlindungan</a:t>
            </a:r>
            <a:r>
              <a:rPr lang="en-US" sz="9600" dirty="0"/>
              <a:t>, </a:t>
            </a:r>
          </a:p>
          <a:p>
            <a:pPr marL="109728" indent="0">
              <a:buNone/>
            </a:pPr>
            <a:r>
              <a:rPr lang="en-US" sz="9600" dirty="0"/>
              <a:t>     dan </a:t>
            </a:r>
            <a:r>
              <a:rPr lang="en-US" sz="9600" dirty="0" err="1"/>
              <a:t>upaya</a:t>
            </a:r>
            <a:r>
              <a:rPr lang="en-US" sz="9600" dirty="0"/>
              <a:t> </a:t>
            </a:r>
            <a:r>
              <a:rPr lang="en-US" sz="9600" dirty="0" err="1"/>
              <a:t>penyelesaian</a:t>
            </a:r>
            <a:r>
              <a:rPr lang="en-US" sz="9600" dirty="0"/>
              <a:t> </a:t>
            </a:r>
            <a:r>
              <a:rPr lang="en-US" sz="9600" dirty="0" err="1"/>
              <a:t>sengketa</a:t>
            </a:r>
            <a:r>
              <a:rPr lang="en-US" sz="9600" dirty="0"/>
              <a:t> </a:t>
            </a:r>
            <a:r>
              <a:rPr lang="en-US" sz="9600" dirty="0" err="1"/>
              <a:t>perlindungan</a:t>
            </a:r>
            <a:r>
              <a:rPr lang="en-US" sz="9600" dirty="0"/>
              <a:t>  </a:t>
            </a:r>
          </a:p>
          <a:p>
            <a:pPr marL="109728" indent="0">
              <a:buNone/>
            </a:pPr>
            <a:r>
              <a:rPr lang="en-US" sz="9600" dirty="0"/>
              <a:t>     </a:t>
            </a:r>
            <a:r>
              <a:rPr lang="en-US" sz="9600" dirty="0" err="1"/>
              <a:t>konsumen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    </a:t>
            </a:r>
            <a:r>
              <a:rPr lang="en-US" sz="9600" dirty="0" err="1"/>
              <a:t>patut</a:t>
            </a:r>
            <a:r>
              <a:rPr lang="en-US" sz="9600" dirty="0"/>
              <a:t>;</a:t>
            </a:r>
            <a:br>
              <a:rPr lang="en-US" sz="9600" dirty="0"/>
            </a:br>
            <a:r>
              <a:rPr lang="en-US" sz="9600" dirty="0"/>
              <a:t>6. Hak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mendapat</a:t>
            </a:r>
            <a:r>
              <a:rPr lang="en-US" sz="9600" dirty="0"/>
              <a:t> </a:t>
            </a:r>
            <a:r>
              <a:rPr lang="en-US" sz="9600" dirty="0" err="1"/>
              <a:t>pembinaan</a:t>
            </a:r>
            <a:r>
              <a:rPr lang="en-US" sz="9600" dirty="0"/>
              <a:t> dan Pendidikan  </a:t>
            </a:r>
          </a:p>
          <a:p>
            <a:pPr marL="109728" indent="0">
              <a:buNone/>
            </a:pPr>
            <a:r>
              <a:rPr lang="en-US" sz="9600" dirty="0"/>
              <a:t>     </a:t>
            </a:r>
            <a:r>
              <a:rPr lang="en-US" sz="9600" dirty="0" err="1"/>
              <a:t>konsumen</a:t>
            </a:r>
            <a:r>
              <a:rPr lang="en-US" sz="9600" dirty="0"/>
              <a:t>;</a:t>
            </a:r>
            <a:br>
              <a:rPr lang="en-US" sz="9600" dirty="0"/>
            </a:br>
            <a:endParaRPr lang="en-US" sz="9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Konsumen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82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FBD577-95C5-0D2E-ABCC-546B2DFBA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200" dirty="0" err="1"/>
              <a:t>Didalam</a:t>
            </a:r>
            <a:r>
              <a:rPr lang="en-ID" sz="3200" dirty="0"/>
              <a:t> </a:t>
            </a:r>
            <a:r>
              <a:rPr lang="en-ID" sz="3200" dirty="0" err="1"/>
              <a:t>Realitas</a:t>
            </a:r>
            <a:r>
              <a:rPr lang="en-ID" sz="3200" dirty="0"/>
              <a:t> </a:t>
            </a:r>
            <a:r>
              <a:rPr lang="en-ID" sz="3200" dirty="0" err="1"/>
              <a:t>Bisnis</a:t>
            </a:r>
            <a:r>
              <a:rPr lang="en-ID" sz="3200" dirty="0"/>
              <a:t> </a:t>
            </a:r>
            <a:r>
              <a:rPr lang="en-ID" sz="3200" dirty="0" err="1"/>
              <a:t>dibedakan</a:t>
            </a:r>
            <a:r>
              <a:rPr lang="en-ID" sz="3200" dirty="0"/>
              <a:t> </a:t>
            </a:r>
            <a:r>
              <a:rPr lang="en-ID" sz="3200" dirty="0" err="1"/>
              <a:t>antara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(Consumer) </a:t>
            </a:r>
            <a:r>
              <a:rPr lang="en-ID" sz="3200" dirty="0" err="1"/>
              <a:t>semua</a:t>
            </a:r>
            <a:r>
              <a:rPr lang="en-ID" sz="3200" dirty="0"/>
              <a:t> orang </a:t>
            </a:r>
            <a:r>
              <a:rPr lang="en-ID" sz="3200" dirty="0" err="1"/>
              <a:t>atau</a:t>
            </a:r>
            <a:r>
              <a:rPr lang="en-ID" sz="3200" dirty="0"/>
              <a:t> Masyarakat </a:t>
            </a:r>
            <a:r>
              <a:rPr lang="en-ID" sz="3200" dirty="0" err="1"/>
              <a:t>termasuk</a:t>
            </a:r>
            <a:r>
              <a:rPr lang="en-ID" sz="3200" dirty="0"/>
              <a:t> </a:t>
            </a:r>
            <a:r>
              <a:rPr lang="en-ID" sz="3200" dirty="0" err="1"/>
              <a:t>pelanggan</a:t>
            </a:r>
            <a:r>
              <a:rPr lang="en-ID" sz="3200" dirty="0"/>
              <a:t>, </a:t>
            </a:r>
            <a:r>
              <a:rPr lang="en-ID" sz="3200" dirty="0" err="1"/>
              <a:t>sedangkan</a:t>
            </a:r>
            <a:r>
              <a:rPr lang="en-ID" sz="3200" dirty="0"/>
              <a:t> </a:t>
            </a:r>
            <a:r>
              <a:rPr lang="en-ID" sz="3200" dirty="0" err="1"/>
              <a:t>pelanggan</a:t>
            </a:r>
            <a:r>
              <a:rPr lang="en-ID" sz="3200" dirty="0"/>
              <a:t> (Customer) </a:t>
            </a:r>
            <a:r>
              <a:rPr lang="en-ID" sz="3200" dirty="0" err="1"/>
              <a:t>dalah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yang </a:t>
            </a:r>
            <a:r>
              <a:rPr lang="en-ID" sz="3200" dirty="0" err="1"/>
              <a:t>telah</a:t>
            </a:r>
            <a:r>
              <a:rPr lang="en-ID" sz="3200" dirty="0"/>
              <a:t> </a:t>
            </a:r>
            <a:r>
              <a:rPr lang="en-ID" sz="3200" dirty="0" err="1"/>
              <a:t>mengkonsumsi</a:t>
            </a:r>
            <a:r>
              <a:rPr lang="en-ID" sz="3200" dirty="0"/>
              <a:t> </a:t>
            </a:r>
            <a:r>
              <a:rPr lang="en-ID" sz="3200" dirty="0" err="1"/>
              <a:t>suatu</a:t>
            </a:r>
            <a:r>
              <a:rPr lang="en-ID" sz="3200" dirty="0"/>
              <a:t> </a:t>
            </a:r>
            <a:r>
              <a:rPr lang="en-ID" sz="3200" dirty="0" err="1"/>
              <a:t>produk</a:t>
            </a:r>
            <a:r>
              <a:rPr lang="en-ID" sz="3200" dirty="0"/>
              <a:t> yang </a:t>
            </a:r>
            <a:r>
              <a:rPr lang="en-ID" sz="3200" dirty="0" err="1"/>
              <a:t>diproduksi</a:t>
            </a:r>
            <a:r>
              <a:rPr lang="en-ID" sz="3200" dirty="0"/>
              <a:t> oleh </a:t>
            </a:r>
            <a:r>
              <a:rPr lang="en-ID" sz="3200" dirty="0" err="1"/>
              <a:t>produsen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memakai</a:t>
            </a:r>
            <a:r>
              <a:rPr lang="en-ID" sz="3200" dirty="0"/>
              <a:t> </a:t>
            </a:r>
            <a:r>
              <a:rPr lang="en-ID" sz="3200" dirty="0" err="1"/>
              <a:t>jasanya</a:t>
            </a:r>
            <a:r>
              <a:rPr lang="en-ID" sz="3200" dirty="0"/>
              <a:t>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8CEAD5-4CBB-80D7-09BE-DBD9E5FD6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Consumer (</a:t>
            </a:r>
            <a:r>
              <a:rPr lang="en-US" dirty="0" err="1"/>
              <a:t>Konsumen</a:t>
            </a:r>
            <a:r>
              <a:rPr lang="en-US" dirty="0"/>
              <a:t>) dan Customer (</a:t>
            </a:r>
            <a:r>
              <a:rPr lang="en-US" dirty="0" err="1"/>
              <a:t>Pelanggan</a:t>
            </a:r>
            <a:r>
              <a:rPr lang="en-US" dirty="0"/>
              <a:t>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1305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85F188-36F7-372C-66F3-60A5A4A79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lphaLcPeriod"/>
            </a:pPr>
            <a:r>
              <a:rPr lang="en-US" dirty="0" err="1"/>
              <a:t>Setiap</a:t>
            </a:r>
            <a:r>
              <a:rPr lang="en-US" dirty="0"/>
              <a:t> orang:</a:t>
            </a:r>
          </a:p>
          <a:p>
            <a:pPr marL="624078" indent="-514350">
              <a:buAutoNum type="alphaLcPeriod"/>
            </a:pPr>
            <a:r>
              <a:rPr lang="en-US" dirty="0" err="1"/>
              <a:t>Pemakai</a:t>
            </a:r>
            <a:r>
              <a:rPr lang="en-US" dirty="0"/>
              <a:t>;</a:t>
            </a:r>
          </a:p>
          <a:p>
            <a:pPr marL="624078" indent="-514350">
              <a:buAutoNum type="alphaLcPeriod"/>
            </a:pPr>
            <a:r>
              <a:rPr lang="en-US" dirty="0" err="1"/>
              <a:t>Barang</a:t>
            </a:r>
            <a:r>
              <a:rPr lang="en-US" dirty="0"/>
              <a:t> dan </a:t>
            </a:r>
            <a:r>
              <a:rPr lang="en-US" dirty="0" err="1"/>
              <a:t>atau</a:t>
            </a:r>
            <a:r>
              <a:rPr lang="en-US" dirty="0"/>
              <a:t> Jasa;</a:t>
            </a:r>
          </a:p>
          <a:p>
            <a:pPr marL="624078" indent="-514350">
              <a:buAutoNum type="alphaLcPeriod"/>
            </a:pPr>
            <a:r>
              <a:rPr lang="en-US" dirty="0"/>
              <a:t>Jasa;</a:t>
            </a:r>
          </a:p>
          <a:p>
            <a:pPr marL="624078" indent="-514350">
              <a:buAutoNum type="alphaLcPeriod"/>
            </a:pPr>
            <a:r>
              <a:rPr lang="en-US" dirty="0" err="1"/>
              <a:t>Tersedia</a:t>
            </a:r>
            <a:r>
              <a:rPr lang="en-US" dirty="0"/>
              <a:t> di Masyarakat;</a:t>
            </a:r>
          </a:p>
          <a:p>
            <a:pPr marL="624078" indent="-514350">
              <a:buAutoNum type="alphaLcPeriod"/>
            </a:pPr>
            <a:r>
              <a:rPr lang="en-US" dirty="0" err="1"/>
              <a:t>Barang</a:t>
            </a:r>
            <a:r>
              <a:rPr lang="en-US" dirty="0"/>
              <a:t> dan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diperdagangkan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C2121F-5E90-F09A-0225-CE8E07412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8533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AD76D1-A945-8AC6-4384-A21232B08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meningkatkan</a:t>
            </a:r>
            <a:r>
              <a:rPr lang="en-ID" sz="3200" dirty="0"/>
              <a:t> </a:t>
            </a:r>
            <a:r>
              <a:rPr lang="en-ID" sz="3200" dirty="0" err="1"/>
              <a:t>harkat</a:t>
            </a:r>
            <a:r>
              <a:rPr lang="en-ID" sz="3200" dirty="0"/>
              <a:t> dan </a:t>
            </a:r>
            <a:r>
              <a:rPr lang="en-ID" sz="3200" dirty="0" err="1"/>
              <a:t>martabat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</a:t>
            </a:r>
            <a:r>
              <a:rPr lang="en-ID" sz="3200" dirty="0" err="1"/>
              <a:t>perlu</a:t>
            </a:r>
            <a:r>
              <a:rPr lang="en-ID" sz="3200" dirty="0"/>
              <a:t> </a:t>
            </a:r>
            <a:r>
              <a:rPr lang="en-ID" sz="3200" dirty="0" err="1"/>
              <a:t>meningkatkan</a:t>
            </a:r>
            <a:r>
              <a:rPr lang="en-ID" sz="3200" dirty="0"/>
              <a:t> </a:t>
            </a:r>
            <a:r>
              <a:rPr lang="en-ID" sz="3200" dirty="0" err="1"/>
              <a:t>kesadaran</a:t>
            </a:r>
            <a:r>
              <a:rPr lang="en-ID" sz="3200" dirty="0"/>
              <a:t>, </a:t>
            </a:r>
            <a:r>
              <a:rPr lang="en-ID" sz="3200" dirty="0" err="1"/>
              <a:t>pengetahuan</a:t>
            </a:r>
            <a:r>
              <a:rPr lang="en-ID" sz="3200" dirty="0"/>
              <a:t>, </a:t>
            </a:r>
            <a:r>
              <a:rPr lang="en-ID" sz="3200" dirty="0" err="1"/>
              <a:t>kepedulian</a:t>
            </a:r>
            <a:r>
              <a:rPr lang="en-ID" sz="3200" dirty="0"/>
              <a:t>, </a:t>
            </a:r>
            <a:r>
              <a:rPr lang="en-ID" sz="3200" dirty="0" err="1"/>
              <a:t>kemampuan</a:t>
            </a:r>
            <a:r>
              <a:rPr lang="en-ID" sz="3200" dirty="0"/>
              <a:t> dan </a:t>
            </a:r>
            <a:r>
              <a:rPr lang="en-ID" sz="3200" dirty="0" err="1"/>
              <a:t>kemandirian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melindungi</a:t>
            </a:r>
            <a:r>
              <a:rPr lang="en-ID" sz="3200" dirty="0"/>
              <a:t> </a:t>
            </a:r>
            <a:r>
              <a:rPr lang="en-ID" sz="3200" dirty="0" err="1"/>
              <a:t>dirinya</a:t>
            </a:r>
            <a:r>
              <a:rPr lang="en-ID" sz="3200" dirty="0"/>
              <a:t> </a:t>
            </a:r>
            <a:r>
              <a:rPr lang="en-ID" sz="3200" dirty="0" err="1"/>
              <a:t>serta</a:t>
            </a:r>
            <a:r>
              <a:rPr lang="en-ID" sz="3200" dirty="0"/>
              <a:t> </a:t>
            </a:r>
            <a:r>
              <a:rPr lang="en-ID" sz="3200" dirty="0" err="1"/>
              <a:t>menumbuhkembangkan</a:t>
            </a:r>
            <a:r>
              <a:rPr lang="en-ID" sz="3200" dirty="0"/>
              <a:t> </a:t>
            </a:r>
            <a:r>
              <a:rPr lang="en-ID" sz="3200" dirty="0" err="1"/>
              <a:t>sikap</a:t>
            </a:r>
            <a:r>
              <a:rPr lang="en-ID" sz="3200" dirty="0"/>
              <a:t> </a:t>
            </a:r>
            <a:r>
              <a:rPr lang="en-ID" sz="3200" dirty="0" err="1"/>
              <a:t>pelaku</a:t>
            </a:r>
            <a:r>
              <a:rPr lang="en-ID" sz="3200" dirty="0"/>
              <a:t> </a:t>
            </a:r>
            <a:r>
              <a:rPr lang="en-ID" sz="3200" dirty="0" err="1"/>
              <a:t>usaha</a:t>
            </a:r>
            <a:r>
              <a:rPr lang="en-ID" sz="3200" dirty="0"/>
              <a:t> yang </a:t>
            </a:r>
            <a:r>
              <a:rPr lang="en-ID" sz="3200" dirty="0" err="1"/>
              <a:t>bertanggung</a:t>
            </a:r>
            <a:r>
              <a:rPr lang="en-ID" sz="3200" dirty="0"/>
              <a:t> </a:t>
            </a:r>
            <a:r>
              <a:rPr lang="en-ID" sz="3200" dirty="0" err="1"/>
              <a:t>jawab</a:t>
            </a:r>
            <a:r>
              <a:rPr lang="en-ID" sz="3200" dirty="0"/>
              <a:t>;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B9CEE3-9827-2C1B-2ECE-C178BB94D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000" dirty="0" err="1"/>
              <a:t>Makna</a:t>
            </a:r>
            <a:r>
              <a:rPr lang="en-US" sz="3000" dirty="0"/>
              <a:t> </a:t>
            </a:r>
            <a:r>
              <a:rPr lang="en-US" sz="3000" dirty="0" err="1"/>
              <a:t>Diktum</a:t>
            </a:r>
            <a:r>
              <a:rPr lang="en-US" sz="3000" dirty="0"/>
              <a:t> </a:t>
            </a:r>
            <a:r>
              <a:rPr lang="en-US" sz="3000" dirty="0" err="1"/>
              <a:t>Menimbang</a:t>
            </a:r>
            <a:br>
              <a:rPr lang="en-US" sz="3000" dirty="0"/>
            </a:br>
            <a:r>
              <a:rPr lang="en-US" sz="3000" dirty="0"/>
              <a:t>UU. No. 8 </a:t>
            </a:r>
            <a:r>
              <a:rPr lang="en-US" sz="3000" dirty="0" err="1"/>
              <a:t>Tahun</a:t>
            </a:r>
            <a:r>
              <a:rPr lang="en-US" sz="3000" dirty="0"/>
              <a:t> 1999 </a:t>
            </a:r>
            <a:r>
              <a:rPr lang="en-US" sz="3000" dirty="0" err="1"/>
              <a:t>Tentang</a:t>
            </a:r>
            <a:r>
              <a:rPr lang="en-US" sz="3000" dirty="0"/>
              <a:t> </a:t>
            </a:r>
            <a:r>
              <a:rPr lang="en-US" sz="3000" dirty="0" err="1"/>
              <a:t>Perlindungan</a:t>
            </a:r>
            <a:r>
              <a:rPr lang="en-US" sz="3000" dirty="0"/>
              <a:t> </a:t>
            </a:r>
            <a:r>
              <a:rPr lang="en-US" sz="3000" dirty="0" err="1"/>
              <a:t>Konsumen</a:t>
            </a:r>
            <a:endParaRPr lang="en-ID" sz="3000" dirty="0"/>
          </a:p>
        </p:txBody>
      </p:sp>
    </p:spTree>
    <p:extLst>
      <p:ext uri="{BB962C8B-B14F-4D97-AF65-F5344CB8AC3E}">
        <p14:creationId xmlns:p14="http://schemas.microsoft.com/office/powerpoint/2010/main" val="3425929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B9A65E-789E-942C-3929-A7569DE4B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4000" dirty="0"/>
          </a:p>
          <a:p>
            <a:pPr marL="624078" indent="-514350">
              <a:buAutoNum type="alphaLcPeriod"/>
            </a:pPr>
            <a:r>
              <a:rPr lang="en-ID" sz="4000" dirty="0" err="1"/>
              <a:t>Perseorangan</a:t>
            </a:r>
            <a:r>
              <a:rPr lang="en-ID" sz="4000" dirty="0"/>
              <a:t>;</a:t>
            </a:r>
          </a:p>
          <a:p>
            <a:pPr marL="624078" indent="-514350">
              <a:buAutoNum type="alphaLcPeriod"/>
            </a:pPr>
            <a:r>
              <a:rPr lang="en-ID" sz="4000" dirty="0"/>
              <a:t>Badan Hukum;</a:t>
            </a:r>
          </a:p>
          <a:p>
            <a:pPr marL="624078" indent="-514350">
              <a:buAutoNum type="alphaLcPeriod"/>
            </a:pPr>
            <a:r>
              <a:rPr lang="en-ID" sz="4000" dirty="0"/>
              <a:t>Non Badan Hukum.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9DDF41-4B6B-EF3B-45DD-74B36E76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91602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160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: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beritikad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usahanya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jujur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jasa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penjelasan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0" dirty="0" err="1">
                <a:latin typeface="Arial" pitchFamily="34" charset="0"/>
                <a:cs typeface="Arial" pitchFamily="34" charset="0"/>
              </a:rPr>
              <a:t>dan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r>
              <a:rPr lang="en-US" sz="16000" dirty="0" err="1">
                <a:latin typeface="Arial" pitchFamily="34" charset="0"/>
                <a:cs typeface="Arial" pitchFamily="34" charset="0"/>
              </a:rPr>
              <a:t>pemeliharaan</a:t>
            </a:r>
            <a:r>
              <a:rPr lang="en-US" sz="16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16000" dirty="0">
                <a:latin typeface="Arial" pitchFamily="34" charset="0"/>
                <a:cs typeface="Arial" pitchFamily="34" charset="0"/>
              </a:rPr>
            </a:br>
            <a:endParaRPr lang="en-US" sz="1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Pasal</a:t>
            </a:r>
            <a:r>
              <a:rPr lang="en-US" dirty="0"/>
              <a:t> 7 UUPK</a:t>
            </a:r>
          </a:p>
        </p:txBody>
      </p:sp>
    </p:spTree>
    <p:extLst>
      <p:ext uri="{BB962C8B-B14F-4D97-AF65-F5344CB8AC3E}">
        <p14:creationId xmlns:p14="http://schemas.microsoft.com/office/powerpoint/2010/main" val="16751118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memperlakukan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melayani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jujur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</a:p>
          <a:p>
            <a:pPr marL="109728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diskriminatif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diproduksi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ketentuan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e.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menguji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mencoba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garansi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f.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kompensasi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ganti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rugi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penggantian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kerugian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akibat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pemakaian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g.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kompensasi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ganti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rugi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penggantian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dterima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dimanfaatkan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perjanjian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</a:p>
        </p:txBody>
      </p:sp>
    </p:spTree>
    <p:extLst>
      <p:ext uri="{BB962C8B-B14F-4D97-AF65-F5344CB8AC3E}">
        <p14:creationId xmlns:p14="http://schemas.microsoft.com/office/powerpoint/2010/main" val="1058782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200" dirty="0" err="1"/>
              <a:t>Pelaku</a:t>
            </a:r>
            <a:r>
              <a:rPr lang="en-US" sz="3200" dirty="0"/>
              <a:t> </a:t>
            </a:r>
            <a:r>
              <a:rPr lang="en-US" sz="3200" dirty="0" err="1"/>
              <a:t>usaha</a:t>
            </a:r>
            <a:r>
              <a:rPr lang="en-US" sz="3200" dirty="0"/>
              <a:t> yang </a:t>
            </a:r>
            <a:r>
              <a:rPr lang="en-US" sz="3200" dirty="0" err="1"/>
              <a:t>menolak</a:t>
            </a:r>
            <a:r>
              <a:rPr lang="en-US" sz="3200" dirty="0"/>
              <a:t> dan/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memberi</a:t>
            </a:r>
            <a:r>
              <a:rPr lang="en-US" sz="3200" dirty="0"/>
              <a:t> </a:t>
            </a:r>
            <a:r>
              <a:rPr lang="en-US" sz="3200" dirty="0" err="1"/>
              <a:t>tanggapan</a:t>
            </a:r>
            <a:r>
              <a:rPr lang="en-US" sz="3200" dirty="0"/>
              <a:t> dan/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memenuhi</a:t>
            </a:r>
            <a:r>
              <a:rPr lang="en-US" sz="3200" dirty="0"/>
              <a:t> </a:t>
            </a:r>
            <a:r>
              <a:rPr lang="en-US" sz="3200" dirty="0" err="1"/>
              <a:t>ganti</a:t>
            </a:r>
            <a:r>
              <a:rPr lang="en-US" sz="3200" dirty="0"/>
              <a:t> </a:t>
            </a:r>
            <a:r>
              <a:rPr lang="en-US" sz="3200" dirty="0" err="1"/>
              <a:t>rugi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tuntutan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</a:t>
            </a:r>
            <a:r>
              <a:rPr lang="en-US" sz="3200" dirty="0" err="1"/>
              <a:t>sebagaimana</a:t>
            </a:r>
            <a:r>
              <a:rPr lang="en-US" sz="3200" dirty="0"/>
              <a:t> </a:t>
            </a:r>
            <a:r>
              <a:rPr lang="en-US" sz="3200" dirty="0" err="1"/>
              <a:t>dimaksud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Pasal</a:t>
            </a:r>
            <a:r>
              <a:rPr lang="en-US" sz="3200" dirty="0"/>
              <a:t> 19 </a:t>
            </a:r>
            <a:r>
              <a:rPr lang="en-US" sz="3200" dirty="0" err="1"/>
              <a:t>ayat</a:t>
            </a:r>
            <a:r>
              <a:rPr lang="en-US" sz="3200" dirty="0"/>
              <a:t> (1), </a:t>
            </a:r>
            <a:r>
              <a:rPr lang="en-US" sz="3200" dirty="0" err="1"/>
              <a:t>ayat</a:t>
            </a:r>
            <a:r>
              <a:rPr lang="en-US" sz="3200" dirty="0"/>
              <a:t> (2), </a:t>
            </a:r>
            <a:r>
              <a:rPr lang="en-US" sz="3200" dirty="0" err="1"/>
              <a:t>ayat</a:t>
            </a:r>
            <a:r>
              <a:rPr lang="en-US" sz="3200" dirty="0"/>
              <a:t> (3), dan </a:t>
            </a:r>
            <a:r>
              <a:rPr lang="en-US" sz="3200" dirty="0" err="1"/>
              <a:t>ayat</a:t>
            </a:r>
            <a:r>
              <a:rPr lang="en-US" sz="3200" dirty="0"/>
              <a:t> (4),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digugat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badan </a:t>
            </a:r>
            <a:r>
              <a:rPr lang="en-US" sz="3200" dirty="0" err="1"/>
              <a:t>penyelesaian</a:t>
            </a:r>
            <a:r>
              <a:rPr lang="en-US" sz="3200" dirty="0"/>
              <a:t> </a:t>
            </a:r>
            <a:r>
              <a:rPr lang="en-US" sz="3200" dirty="0" err="1"/>
              <a:t>sengketa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mengajukan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badan </a:t>
            </a:r>
            <a:r>
              <a:rPr lang="en-US" sz="3200" dirty="0" err="1"/>
              <a:t>peradilan</a:t>
            </a:r>
            <a:r>
              <a:rPr lang="en-US" sz="3200" dirty="0"/>
              <a:t> di</a:t>
            </a:r>
            <a:br>
              <a:rPr lang="en-US" sz="3200" dirty="0"/>
            </a:br>
            <a:r>
              <a:rPr lang="en-US" sz="3200" dirty="0" err="1"/>
              <a:t>tempat</a:t>
            </a:r>
            <a:r>
              <a:rPr lang="en-US" sz="3200" dirty="0"/>
              <a:t> </a:t>
            </a:r>
            <a:r>
              <a:rPr lang="en-US" sz="3200" dirty="0" err="1"/>
              <a:t>kedudukan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.</a:t>
            </a:r>
          </a:p>
          <a:p>
            <a:pPr marL="109728" indent="0" algn="just">
              <a:buNone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23 UUPK.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Menolak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69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671EB8-3125-D3D3-D1DE-541A3C771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endParaRPr lang="en-ID" dirty="0"/>
          </a:p>
          <a:p>
            <a:pPr marL="109728" indent="0" algn="just">
              <a:buNone/>
            </a:pPr>
            <a:r>
              <a:rPr lang="en-ID" sz="3400" dirty="0"/>
              <a:t>(</a:t>
            </a:r>
            <a:r>
              <a:rPr lang="en-ID" sz="7500" dirty="0"/>
              <a:t>1)</a:t>
            </a:r>
            <a:r>
              <a:rPr lang="en-ID" sz="7500" dirty="0" err="1"/>
              <a:t>Pelaku</a:t>
            </a:r>
            <a:r>
              <a:rPr lang="en-ID" sz="7500" dirty="0"/>
              <a:t> </a:t>
            </a:r>
            <a:r>
              <a:rPr lang="en-ID" sz="7500" dirty="0" err="1"/>
              <a:t>usaha</a:t>
            </a:r>
            <a:r>
              <a:rPr lang="en-ID" sz="7500" dirty="0"/>
              <a:t> </a:t>
            </a:r>
            <a:r>
              <a:rPr lang="en-ID" sz="7500" dirty="0" err="1"/>
              <a:t>dilarang</a:t>
            </a:r>
            <a:r>
              <a:rPr lang="en-ID" sz="7500" dirty="0"/>
              <a:t> </a:t>
            </a:r>
            <a:r>
              <a:rPr lang="en-ID" sz="7500" dirty="0" err="1"/>
              <a:t>menawarkan</a:t>
            </a:r>
            <a:r>
              <a:rPr lang="en-ID" sz="7500" dirty="0"/>
              <a:t>, </a:t>
            </a:r>
            <a:r>
              <a:rPr lang="en-ID" sz="7500" dirty="0" err="1"/>
              <a:t>mempromosikan</a:t>
            </a:r>
            <a:r>
              <a:rPr lang="en-ID" sz="7500" dirty="0"/>
              <a:t>, </a:t>
            </a:r>
            <a:r>
              <a:rPr lang="en-ID" sz="7500" dirty="0" err="1"/>
              <a:t>mengiklankan</a:t>
            </a:r>
            <a:r>
              <a:rPr lang="en-ID" sz="7500" dirty="0"/>
              <a:t> </a:t>
            </a:r>
            <a:r>
              <a:rPr lang="en-ID" sz="7500" dirty="0" err="1"/>
              <a:t>suatu</a:t>
            </a:r>
            <a:r>
              <a:rPr lang="en-ID" sz="7500" dirty="0"/>
              <a:t> </a:t>
            </a:r>
            <a:r>
              <a:rPr lang="en-ID" sz="7500" dirty="0" err="1"/>
              <a:t>barang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jasa</a:t>
            </a:r>
            <a:r>
              <a:rPr lang="en-ID" sz="7500" dirty="0"/>
              <a:t> </a:t>
            </a:r>
            <a:r>
              <a:rPr lang="en-ID" sz="7500" dirty="0" err="1"/>
              <a:t>secara</a:t>
            </a:r>
            <a:r>
              <a:rPr lang="en-ID" sz="7500" dirty="0"/>
              <a:t> </a:t>
            </a:r>
            <a:r>
              <a:rPr lang="en-ID" sz="7500" dirty="0" err="1"/>
              <a:t>tidak</a:t>
            </a:r>
            <a:r>
              <a:rPr lang="en-ID" sz="7500" dirty="0"/>
              <a:t> </a:t>
            </a:r>
            <a:r>
              <a:rPr lang="en-ID" sz="7500" dirty="0" err="1"/>
              <a:t>benar</a:t>
            </a:r>
            <a:r>
              <a:rPr lang="en-ID" sz="7500" dirty="0"/>
              <a:t>,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seolah-olah</a:t>
            </a:r>
            <a:r>
              <a:rPr lang="en-ID" sz="7500" dirty="0"/>
              <a:t>: a. </a:t>
            </a:r>
            <a:r>
              <a:rPr lang="en-ID" sz="7500" dirty="0" err="1"/>
              <a:t>barang</a:t>
            </a:r>
            <a:r>
              <a:rPr lang="en-ID" sz="7500" dirty="0"/>
              <a:t> </a:t>
            </a:r>
            <a:r>
              <a:rPr lang="en-ID" sz="7500" dirty="0" err="1"/>
              <a:t>tersebut</a:t>
            </a:r>
            <a:r>
              <a:rPr lang="en-ID" sz="7500" dirty="0"/>
              <a:t> </a:t>
            </a:r>
            <a:r>
              <a:rPr lang="en-ID" sz="7500" dirty="0" err="1"/>
              <a:t>telah</a:t>
            </a:r>
            <a:r>
              <a:rPr lang="en-ID" sz="7500" dirty="0"/>
              <a:t> </a:t>
            </a:r>
            <a:r>
              <a:rPr lang="en-ID" sz="7500" dirty="0" err="1"/>
              <a:t>memenuhi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memiliki</a:t>
            </a:r>
            <a:r>
              <a:rPr lang="en-ID" sz="7500" dirty="0"/>
              <a:t> </a:t>
            </a:r>
            <a:r>
              <a:rPr lang="en-ID" sz="7500" dirty="0" err="1"/>
              <a:t>potongan</a:t>
            </a:r>
            <a:r>
              <a:rPr lang="en-ID" sz="7500" dirty="0"/>
              <a:t> </a:t>
            </a:r>
            <a:r>
              <a:rPr lang="en-ID" sz="7500" dirty="0" err="1"/>
              <a:t>harga</a:t>
            </a:r>
            <a:r>
              <a:rPr lang="en-ID" sz="7500" dirty="0"/>
              <a:t>, </a:t>
            </a:r>
            <a:r>
              <a:rPr lang="en-ID" sz="7500" dirty="0" err="1"/>
              <a:t>harga</a:t>
            </a:r>
            <a:r>
              <a:rPr lang="en-ID" sz="7500" dirty="0"/>
              <a:t> </a:t>
            </a:r>
            <a:r>
              <a:rPr lang="en-ID" sz="7500" dirty="0" err="1"/>
              <a:t>khusus</a:t>
            </a:r>
            <a:r>
              <a:rPr lang="en-ID" sz="7500" dirty="0"/>
              <a:t>, </a:t>
            </a:r>
            <a:r>
              <a:rPr lang="en-ID" sz="7500" dirty="0" err="1"/>
              <a:t>standar</a:t>
            </a:r>
            <a:r>
              <a:rPr lang="en-ID" sz="7500" dirty="0"/>
              <a:t> </a:t>
            </a:r>
            <a:r>
              <a:rPr lang="en-ID" sz="7500" dirty="0" err="1"/>
              <a:t>mutu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gaya</a:t>
            </a:r>
            <a:r>
              <a:rPr lang="en-ID" sz="7500" dirty="0"/>
              <a:t> </a:t>
            </a:r>
            <a:r>
              <a:rPr lang="en-ID" sz="7500" dirty="0" err="1"/>
              <a:t>atau</a:t>
            </a:r>
            <a:r>
              <a:rPr lang="en-ID" sz="7500" dirty="0"/>
              <a:t> mode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karakteristik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sejarah</a:t>
            </a:r>
            <a:r>
              <a:rPr lang="en-ID" sz="7500" dirty="0"/>
              <a:t> 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guna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; b. </a:t>
            </a:r>
            <a:r>
              <a:rPr lang="en-ID" sz="7500" dirty="0" err="1"/>
              <a:t>barang</a:t>
            </a:r>
            <a:r>
              <a:rPr lang="en-ID" sz="7500" dirty="0"/>
              <a:t> </a:t>
            </a:r>
            <a:r>
              <a:rPr lang="en-ID" sz="7500" dirty="0" err="1"/>
              <a:t>tersebut</a:t>
            </a:r>
            <a:r>
              <a:rPr lang="en-ID" sz="7500" dirty="0"/>
              <a:t> </a:t>
            </a:r>
            <a:r>
              <a:rPr lang="en-ID" sz="7500" dirty="0" err="1"/>
              <a:t>dalam</a:t>
            </a:r>
            <a:r>
              <a:rPr lang="en-ID" sz="7500" dirty="0"/>
              <a:t> </a:t>
            </a:r>
            <a:r>
              <a:rPr lang="en-ID" sz="7500" dirty="0" err="1"/>
              <a:t>keadaan</a:t>
            </a:r>
            <a:r>
              <a:rPr lang="en-ID" sz="7500" dirty="0"/>
              <a:t> </a:t>
            </a:r>
            <a:r>
              <a:rPr lang="en-ID" sz="7500" dirty="0" err="1"/>
              <a:t>baik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baru</a:t>
            </a:r>
            <a:r>
              <a:rPr lang="en-ID" sz="7500" dirty="0"/>
              <a:t>; c. </a:t>
            </a:r>
            <a:r>
              <a:rPr lang="en-ID" sz="7500" dirty="0" err="1"/>
              <a:t>barang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jasa</a:t>
            </a:r>
            <a:r>
              <a:rPr lang="en-ID" sz="7500" dirty="0"/>
              <a:t> </a:t>
            </a:r>
            <a:r>
              <a:rPr lang="en-ID" sz="7500" dirty="0" err="1"/>
              <a:t>tersebut</a:t>
            </a:r>
            <a:r>
              <a:rPr lang="en-ID" sz="7500" dirty="0"/>
              <a:t> </a:t>
            </a:r>
            <a:r>
              <a:rPr lang="en-ID" sz="7500" dirty="0" err="1"/>
              <a:t>telah</a:t>
            </a:r>
            <a:r>
              <a:rPr lang="en-ID" sz="7500" dirty="0"/>
              <a:t> </a:t>
            </a:r>
            <a:r>
              <a:rPr lang="en-ID" sz="7500" dirty="0" err="1"/>
              <a:t>mendapatkan</a:t>
            </a:r>
            <a:r>
              <a:rPr lang="en-ID" sz="7500" dirty="0"/>
              <a:t> dan/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memiliki</a:t>
            </a:r>
            <a:r>
              <a:rPr lang="en-ID" sz="7500" dirty="0"/>
              <a:t> sponsor, </a:t>
            </a:r>
            <a:r>
              <a:rPr lang="en-ID" sz="7500" dirty="0" err="1"/>
              <a:t>persetujuan</a:t>
            </a:r>
            <a:r>
              <a:rPr lang="en-ID" sz="7500" dirty="0"/>
              <a:t>, </a:t>
            </a:r>
            <a:r>
              <a:rPr lang="en-ID" sz="7500" dirty="0" err="1"/>
              <a:t>perlengkapan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keuntungan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, </a:t>
            </a:r>
            <a:r>
              <a:rPr lang="en-ID" sz="7500" dirty="0" err="1"/>
              <a:t>ciri-ciri</a:t>
            </a:r>
            <a:r>
              <a:rPr lang="en-ID" sz="7500" dirty="0"/>
              <a:t> </a:t>
            </a:r>
            <a:r>
              <a:rPr lang="en-ID" sz="7500" dirty="0" err="1"/>
              <a:t>kerja</a:t>
            </a:r>
            <a:r>
              <a:rPr lang="en-ID" sz="7500" dirty="0"/>
              <a:t> </a:t>
            </a:r>
            <a:r>
              <a:rPr lang="en-ID" sz="7500" dirty="0" err="1"/>
              <a:t>atau</a:t>
            </a:r>
            <a:r>
              <a:rPr lang="en-ID" sz="7500" dirty="0"/>
              <a:t> </a:t>
            </a:r>
            <a:r>
              <a:rPr lang="en-ID" sz="7500" dirty="0" err="1"/>
              <a:t>aksesori</a:t>
            </a:r>
            <a:r>
              <a:rPr lang="en-ID" sz="7500" dirty="0"/>
              <a:t> </a:t>
            </a:r>
            <a:r>
              <a:rPr lang="en-ID" sz="7500" dirty="0" err="1"/>
              <a:t>tertentu</a:t>
            </a:r>
            <a:r>
              <a:rPr lang="en-ID" sz="7500" dirty="0"/>
              <a:t>;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C3B54A-A861-E675-E1DF-0A302CA60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Pasal</a:t>
            </a:r>
            <a:r>
              <a:rPr lang="en-US" dirty="0"/>
              <a:t> 9 UUPK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72749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7A2C7E-7D1B-0447-16FF-23E138491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 algn="just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9600" dirty="0"/>
              <a:t>d.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dibuat</a:t>
            </a:r>
            <a:r>
              <a:rPr lang="en-ID" sz="9600" dirty="0"/>
              <a:t> oleh </a:t>
            </a:r>
            <a:r>
              <a:rPr lang="en-ID" sz="9600" dirty="0" err="1"/>
              <a:t>perusahaan</a:t>
            </a:r>
            <a:r>
              <a:rPr lang="en-ID" sz="9600" dirty="0"/>
              <a:t> yang </a:t>
            </a:r>
            <a:r>
              <a:rPr lang="en-ID" sz="9600" dirty="0" err="1"/>
              <a:t>mempunyai</a:t>
            </a:r>
            <a:r>
              <a:rPr lang="en-ID" sz="9600" dirty="0"/>
              <a:t> sponsor, </a:t>
            </a:r>
            <a:r>
              <a:rPr lang="en-ID" sz="9600" dirty="0" err="1"/>
              <a:t>persetujuan</a:t>
            </a:r>
            <a:r>
              <a:rPr lang="en-ID" sz="9600" dirty="0"/>
              <a:t> 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afiliasi</a:t>
            </a:r>
            <a:r>
              <a:rPr lang="en-ID" sz="9600" dirty="0"/>
              <a:t>; e.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tersedia</a:t>
            </a:r>
            <a:r>
              <a:rPr lang="en-ID" sz="9600" dirty="0"/>
              <a:t>; f.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tidak</a:t>
            </a:r>
            <a:r>
              <a:rPr lang="en-ID" sz="9600" dirty="0"/>
              <a:t> </a:t>
            </a:r>
            <a:r>
              <a:rPr lang="en-ID" sz="9600" dirty="0" err="1"/>
              <a:t>mengandung</a:t>
            </a:r>
            <a:r>
              <a:rPr lang="en-ID" sz="9600" dirty="0"/>
              <a:t> </a:t>
            </a:r>
            <a:r>
              <a:rPr lang="en-ID" sz="9600" dirty="0" err="1"/>
              <a:t>cacat</a:t>
            </a:r>
            <a:r>
              <a:rPr lang="en-ID" sz="9600" dirty="0"/>
              <a:t> </a:t>
            </a:r>
            <a:r>
              <a:rPr lang="en-ID" sz="9600" dirty="0" err="1"/>
              <a:t>tersembunyi</a:t>
            </a:r>
            <a:r>
              <a:rPr lang="en-ID" sz="9600" dirty="0"/>
              <a:t>; g.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merupakan</a:t>
            </a:r>
            <a:r>
              <a:rPr lang="en-ID" sz="9600" dirty="0"/>
              <a:t> </a:t>
            </a:r>
            <a:r>
              <a:rPr lang="en-ID" sz="9600" dirty="0" err="1"/>
              <a:t>kelengkapan</a:t>
            </a:r>
            <a:r>
              <a:rPr lang="en-ID" sz="9600" dirty="0"/>
              <a:t> </a:t>
            </a:r>
            <a:r>
              <a:rPr lang="en-ID" sz="9600" dirty="0" err="1"/>
              <a:t>dari</a:t>
            </a:r>
            <a:r>
              <a:rPr lang="en-ID" sz="9600" dirty="0"/>
              <a:t>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tertentu</a:t>
            </a:r>
            <a:r>
              <a:rPr lang="en-ID" sz="9600" dirty="0"/>
              <a:t>; h. </a:t>
            </a:r>
            <a:r>
              <a:rPr lang="en-ID" sz="9600" dirty="0" err="1"/>
              <a:t>barang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 </a:t>
            </a:r>
            <a:r>
              <a:rPr lang="en-ID" sz="9600" dirty="0" err="1"/>
              <a:t>berasal</a:t>
            </a:r>
            <a:r>
              <a:rPr lang="en-ID" sz="9600" dirty="0"/>
              <a:t> </a:t>
            </a:r>
            <a:r>
              <a:rPr lang="en-ID" sz="9600" dirty="0" err="1"/>
              <a:t>dari</a:t>
            </a:r>
            <a:r>
              <a:rPr lang="en-ID" sz="9600" dirty="0"/>
              <a:t> </a:t>
            </a:r>
            <a:r>
              <a:rPr lang="en-ID" sz="9600" dirty="0" err="1"/>
              <a:t>daerah</a:t>
            </a:r>
            <a:r>
              <a:rPr lang="en-ID" sz="9600" dirty="0"/>
              <a:t> </a:t>
            </a:r>
            <a:r>
              <a:rPr lang="en-ID" sz="9600" dirty="0" err="1"/>
              <a:t>tertentu</a:t>
            </a:r>
            <a:r>
              <a:rPr lang="en-ID" sz="9600" dirty="0"/>
              <a:t>; </a:t>
            </a:r>
            <a:r>
              <a:rPr lang="en-ID" sz="9600" dirty="0" err="1"/>
              <a:t>i</a:t>
            </a:r>
            <a:r>
              <a:rPr lang="en-ID" sz="9600" dirty="0"/>
              <a:t>. </a:t>
            </a:r>
            <a:r>
              <a:rPr lang="en-ID" sz="9600" dirty="0" err="1"/>
              <a:t>secara</a:t>
            </a:r>
            <a:r>
              <a:rPr lang="en-ID" sz="9600" dirty="0"/>
              <a:t> </a:t>
            </a:r>
            <a:r>
              <a:rPr lang="en-ID" sz="9600" dirty="0" err="1"/>
              <a:t>langsung</a:t>
            </a:r>
            <a:r>
              <a:rPr lang="en-ID" sz="9600" dirty="0"/>
              <a:t> 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tidak</a:t>
            </a:r>
            <a:r>
              <a:rPr lang="en-ID" sz="9600" dirty="0"/>
              <a:t> </a:t>
            </a:r>
            <a:r>
              <a:rPr lang="en-ID" sz="9600" dirty="0" err="1"/>
              <a:t>langsung</a:t>
            </a:r>
            <a:r>
              <a:rPr lang="en-ID" sz="9600" dirty="0"/>
              <a:t> </a:t>
            </a:r>
            <a:r>
              <a:rPr lang="en-ID" sz="9600" dirty="0" err="1"/>
              <a:t>merendahkan</a:t>
            </a:r>
            <a:r>
              <a:rPr lang="en-ID" sz="9600" dirty="0"/>
              <a:t>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lain;</a:t>
            </a:r>
          </a:p>
          <a:p>
            <a:pPr marL="109728" indent="0" algn="just">
              <a:buNone/>
            </a:pPr>
            <a:endParaRPr lang="en-US" sz="9600" dirty="0"/>
          </a:p>
          <a:p>
            <a:pPr marL="109728" indent="0" algn="just">
              <a:buNone/>
            </a:pPr>
            <a:r>
              <a:rPr lang="en-ID" sz="9600" dirty="0"/>
              <a:t>(2) </a:t>
            </a:r>
            <a:r>
              <a:rPr lang="en-ID" sz="9600" dirty="0" err="1"/>
              <a:t>Barang</a:t>
            </a:r>
            <a:r>
              <a:rPr lang="en-ID" sz="9600" dirty="0"/>
              <a:t>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sebagaimana</a:t>
            </a:r>
            <a:r>
              <a:rPr lang="en-ID" sz="9600" dirty="0"/>
              <a:t> </a:t>
            </a:r>
            <a:r>
              <a:rPr lang="en-ID" sz="9600" dirty="0" err="1"/>
              <a:t>dimaksud</a:t>
            </a:r>
            <a:r>
              <a:rPr lang="en-ID" sz="9600" dirty="0"/>
              <a:t>   </a:t>
            </a:r>
          </a:p>
          <a:p>
            <a:pPr marL="109728" indent="0" algn="just">
              <a:buNone/>
            </a:pPr>
            <a:r>
              <a:rPr lang="en-ID" sz="9600" dirty="0"/>
              <a:t>     pada </a:t>
            </a:r>
            <a:r>
              <a:rPr lang="en-ID" sz="9600" dirty="0" err="1"/>
              <a:t>ayat</a:t>
            </a:r>
            <a:r>
              <a:rPr lang="en-ID" sz="9600" dirty="0"/>
              <a:t> (1) </a:t>
            </a:r>
            <a:r>
              <a:rPr lang="en-ID" sz="9600" dirty="0" err="1"/>
              <a:t>dilarang</a:t>
            </a:r>
            <a:r>
              <a:rPr lang="en-ID" sz="9600" dirty="0"/>
              <a:t> </a:t>
            </a:r>
            <a:r>
              <a:rPr lang="en-ID" sz="9600" dirty="0" err="1"/>
              <a:t>untuk</a:t>
            </a:r>
            <a:r>
              <a:rPr lang="en-ID" sz="9600" dirty="0"/>
              <a:t>  </a:t>
            </a:r>
            <a:r>
              <a:rPr lang="en-ID" sz="9600" dirty="0" err="1"/>
              <a:t>diperdagangkan</a:t>
            </a:r>
            <a:r>
              <a:rPr lang="en-ID" sz="9600" dirty="0"/>
              <a:t>.</a:t>
            </a:r>
          </a:p>
          <a:p>
            <a:pPr marL="109728" indent="0" algn="just">
              <a:buNone/>
            </a:pPr>
            <a:r>
              <a:rPr lang="en-ID" sz="9600" dirty="0"/>
              <a:t> (3) </a:t>
            </a:r>
            <a:r>
              <a:rPr lang="en-ID" sz="9600" dirty="0" err="1"/>
              <a:t>Pelaku</a:t>
            </a:r>
            <a:r>
              <a:rPr lang="en-ID" sz="9600" dirty="0"/>
              <a:t> </a:t>
            </a:r>
            <a:r>
              <a:rPr lang="en-ID" sz="9600" dirty="0" err="1"/>
              <a:t>usaha</a:t>
            </a:r>
            <a:r>
              <a:rPr lang="en-ID" sz="9600" dirty="0"/>
              <a:t> yang </a:t>
            </a:r>
            <a:r>
              <a:rPr lang="en-ID" sz="9600" dirty="0" err="1"/>
              <a:t>melakukan</a:t>
            </a:r>
            <a:r>
              <a:rPr lang="en-ID" sz="9600" dirty="0"/>
              <a:t> </a:t>
            </a:r>
            <a:r>
              <a:rPr lang="en-ID" sz="9600" dirty="0" err="1"/>
              <a:t>pelanggaran</a:t>
            </a:r>
            <a:r>
              <a:rPr lang="en-ID" sz="9600" dirty="0"/>
              <a:t>            </a:t>
            </a:r>
          </a:p>
          <a:p>
            <a:pPr marL="109728" indent="0" algn="just">
              <a:buNone/>
            </a:pPr>
            <a:r>
              <a:rPr lang="en-ID" sz="9600" dirty="0"/>
              <a:t>      </a:t>
            </a:r>
            <a:r>
              <a:rPr lang="en-ID" sz="9600" dirty="0" err="1"/>
              <a:t>terhadap</a:t>
            </a:r>
            <a:r>
              <a:rPr lang="en-ID" sz="9600" dirty="0"/>
              <a:t> </a:t>
            </a:r>
            <a:r>
              <a:rPr lang="en-ID" sz="9600" dirty="0" err="1"/>
              <a:t>ayat</a:t>
            </a:r>
            <a:r>
              <a:rPr lang="en-ID" sz="9600" dirty="0"/>
              <a:t> (1) </a:t>
            </a:r>
            <a:r>
              <a:rPr lang="en-ID" sz="9600" dirty="0" err="1"/>
              <a:t>dilarang</a:t>
            </a:r>
            <a:r>
              <a:rPr lang="en-ID" sz="9600" dirty="0"/>
              <a:t> </a:t>
            </a:r>
            <a:r>
              <a:rPr lang="en-ID" sz="9600" dirty="0" err="1"/>
              <a:t>melanjutkan</a:t>
            </a:r>
            <a:r>
              <a:rPr lang="en-ID" sz="9600" dirty="0"/>
              <a:t>         </a:t>
            </a:r>
          </a:p>
          <a:p>
            <a:pPr marL="109728" indent="0" algn="just">
              <a:buNone/>
            </a:pPr>
            <a:r>
              <a:rPr lang="en-ID" sz="9600" dirty="0"/>
              <a:t>      </a:t>
            </a:r>
            <a:r>
              <a:rPr lang="en-ID" sz="9600" dirty="0" err="1"/>
              <a:t>penawaran</a:t>
            </a:r>
            <a:r>
              <a:rPr lang="en-ID" sz="9600" dirty="0"/>
              <a:t>, </a:t>
            </a:r>
            <a:r>
              <a:rPr lang="en-ID" sz="9600" dirty="0" err="1"/>
              <a:t>promosi</a:t>
            </a:r>
            <a:r>
              <a:rPr lang="en-ID" sz="9600" dirty="0"/>
              <a:t>, dan </a:t>
            </a:r>
            <a:r>
              <a:rPr lang="en-ID" sz="9600" dirty="0" err="1"/>
              <a:t>pengiklanan</a:t>
            </a:r>
            <a:r>
              <a:rPr lang="en-ID" sz="9600" dirty="0"/>
              <a:t>  </a:t>
            </a:r>
            <a:r>
              <a:rPr lang="en-ID" sz="9600" dirty="0" err="1"/>
              <a:t>barang</a:t>
            </a:r>
            <a:r>
              <a:rPr lang="en-ID" sz="9600" dirty="0"/>
              <a:t>  </a:t>
            </a:r>
          </a:p>
          <a:p>
            <a:pPr marL="109728" indent="0" algn="just">
              <a:buNone/>
            </a:pPr>
            <a:r>
              <a:rPr lang="en-ID" sz="9600" dirty="0"/>
              <a:t>      dan/</a:t>
            </a:r>
            <a:r>
              <a:rPr lang="en-ID" sz="9600" dirty="0" err="1"/>
              <a:t>atau</a:t>
            </a:r>
            <a:r>
              <a:rPr lang="en-ID" sz="9600" dirty="0"/>
              <a:t> </a:t>
            </a:r>
            <a:r>
              <a:rPr lang="en-ID" sz="9600" dirty="0" err="1"/>
              <a:t>jasa</a:t>
            </a:r>
            <a:r>
              <a:rPr lang="en-ID" sz="9600" dirty="0"/>
              <a:t> </a:t>
            </a:r>
            <a:r>
              <a:rPr lang="en-ID" sz="9600" dirty="0" err="1"/>
              <a:t>tersebut</a:t>
            </a:r>
            <a:r>
              <a:rPr lang="en-ID" sz="96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3BA2A3-19AC-88FA-9B0A-7BA802FCB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05061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A2846B-A1E3-05C6-25C4-CAA54A56C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4000" dirty="0" err="1"/>
              <a:t>Setiap</a:t>
            </a:r>
            <a:r>
              <a:rPr lang="en-ID" sz="4000" dirty="0"/>
              <a:t> </a:t>
            </a:r>
            <a:r>
              <a:rPr lang="en-ID" sz="4000" dirty="0" err="1"/>
              <a:t>konsumen</a:t>
            </a:r>
            <a:r>
              <a:rPr lang="en-ID" sz="4000" dirty="0"/>
              <a:t> yang </a:t>
            </a:r>
            <a:r>
              <a:rPr lang="en-ID" sz="4000" dirty="0" err="1"/>
              <a:t>dirugikan</a:t>
            </a:r>
            <a:r>
              <a:rPr lang="en-ID" sz="4000" dirty="0"/>
              <a:t> </a:t>
            </a:r>
            <a:r>
              <a:rPr lang="en-ID" sz="4000" dirty="0" err="1"/>
              <a:t>dapat</a:t>
            </a:r>
            <a:r>
              <a:rPr lang="en-ID" sz="4000" dirty="0"/>
              <a:t> </a:t>
            </a:r>
            <a:r>
              <a:rPr lang="en-ID" sz="4000" dirty="0" err="1"/>
              <a:t>menggugat</a:t>
            </a:r>
            <a:r>
              <a:rPr lang="en-ID" sz="4000" dirty="0"/>
              <a:t> </a:t>
            </a:r>
            <a:r>
              <a:rPr lang="en-ID" sz="4000" dirty="0" err="1"/>
              <a:t>pelaku</a:t>
            </a:r>
            <a:r>
              <a:rPr lang="en-ID" sz="4000" dirty="0"/>
              <a:t> </a:t>
            </a:r>
            <a:r>
              <a:rPr lang="en-ID" sz="4000" dirty="0" err="1"/>
              <a:t>usaha</a:t>
            </a:r>
            <a:r>
              <a:rPr lang="en-ID" sz="4000" dirty="0"/>
              <a:t> </a:t>
            </a:r>
            <a:r>
              <a:rPr lang="en-ID" sz="4000" dirty="0" err="1"/>
              <a:t>melalui</a:t>
            </a:r>
            <a:r>
              <a:rPr lang="en-ID" sz="4000" dirty="0"/>
              <a:t> </a:t>
            </a:r>
            <a:r>
              <a:rPr lang="en-ID" sz="4000" dirty="0" err="1"/>
              <a:t>lembaga</a:t>
            </a:r>
            <a:r>
              <a:rPr lang="en-ID" sz="4000" dirty="0"/>
              <a:t> yang </a:t>
            </a:r>
            <a:r>
              <a:rPr lang="en-ID" sz="4000" dirty="0" err="1"/>
              <a:t>bertugas</a:t>
            </a:r>
            <a:r>
              <a:rPr lang="en-ID" sz="4000" dirty="0"/>
              <a:t> </a:t>
            </a:r>
            <a:r>
              <a:rPr lang="en-ID" sz="4000" dirty="0" err="1"/>
              <a:t>menyelesaikan</a:t>
            </a:r>
            <a:r>
              <a:rPr lang="en-ID" sz="4000" dirty="0"/>
              <a:t> </a:t>
            </a:r>
            <a:r>
              <a:rPr lang="en-ID" sz="4000" dirty="0" err="1"/>
              <a:t>sengketa</a:t>
            </a:r>
            <a:r>
              <a:rPr lang="en-ID" sz="4000" dirty="0"/>
              <a:t> </a:t>
            </a:r>
            <a:r>
              <a:rPr lang="en-ID" sz="4000" dirty="0" err="1"/>
              <a:t>antara</a:t>
            </a:r>
            <a:r>
              <a:rPr lang="en-ID" sz="4000" dirty="0"/>
              <a:t> </a:t>
            </a:r>
            <a:r>
              <a:rPr lang="en-ID" sz="4000" dirty="0" err="1"/>
              <a:t>konsumen</a:t>
            </a:r>
            <a:r>
              <a:rPr lang="en-ID" sz="4000" dirty="0"/>
              <a:t> dan </a:t>
            </a:r>
            <a:r>
              <a:rPr lang="en-ID" sz="4000" dirty="0" err="1"/>
              <a:t>pelaku</a:t>
            </a:r>
            <a:r>
              <a:rPr lang="en-ID" sz="4000" dirty="0"/>
              <a:t> </a:t>
            </a:r>
            <a:r>
              <a:rPr lang="en-ID" sz="4000" dirty="0" err="1"/>
              <a:t>usaha</a:t>
            </a:r>
            <a:r>
              <a:rPr lang="en-ID" sz="4000" dirty="0"/>
              <a:t>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melalui</a:t>
            </a:r>
            <a:r>
              <a:rPr lang="en-ID" sz="4000" dirty="0"/>
              <a:t> </a:t>
            </a:r>
            <a:r>
              <a:rPr lang="en-ID" sz="4000" dirty="0" err="1"/>
              <a:t>peradilan</a:t>
            </a:r>
            <a:r>
              <a:rPr lang="en-ID" sz="4000" dirty="0"/>
              <a:t> yang </a:t>
            </a:r>
            <a:r>
              <a:rPr lang="en-ID" sz="4000" dirty="0" err="1"/>
              <a:t>berada</a:t>
            </a:r>
            <a:r>
              <a:rPr lang="en-ID" sz="4000" dirty="0"/>
              <a:t> di </a:t>
            </a:r>
            <a:r>
              <a:rPr lang="en-ID" sz="4000" dirty="0" err="1"/>
              <a:t>lingkungan</a:t>
            </a:r>
            <a:r>
              <a:rPr lang="en-ID" sz="4000" dirty="0"/>
              <a:t> </a:t>
            </a:r>
            <a:r>
              <a:rPr lang="en-ID" sz="4000" dirty="0" err="1"/>
              <a:t>peradilan</a:t>
            </a:r>
            <a:r>
              <a:rPr lang="en-ID" sz="4000" dirty="0"/>
              <a:t> </a:t>
            </a:r>
            <a:r>
              <a:rPr lang="en-ID" sz="4000" dirty="0" err="1"/>
              <a:t>umum</a:t>
            </a:r>
            <a:r>
              <a:rPr lang="en-ID" sz="40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B012FB-9465-527C-5BFA-F92C14C7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Menggugat</a:t>
            </a:r>
            <a:r>
              <a:rPr lang="en-US" dirty="0"/>
              <a:t>  (Pasal 45 UUPK).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566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br>
              <a:rPr lang="en-US" dirty="0"/>
            </a:br>
            <a:r>
              <a:rPr lang="en-US" sz="16000" dirty="0" err="1"/>
              <a:t>Hak</a:t>
            </a:r>
            <a:r>
              <a:rPr lang="en-US" sz="16000" dirty="0"/>
              <a:t> </a:t>
            </a:r>
            <a:r>
              <a:rPr lang="en-US" sz="16000" dirty="0" err="1"/>
              <a:t>untuk</a:t>
            </a:r>
            <a:r>
              <a:rPr lang="en-US" sz="16000" dirty="0"/>
              <a:t> </a:t>
            </a:r>
            <a:r>
              <a:rPr lang="en-US" sz="16000" dirty="0" err="1"/>
              <a:t>diperlakukan</a:t>
            </a:r>
            <a:r>
              <a:rPr lang="en-US" sz="16000" dirty="0"/>
              <a:t> 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dilayani</a:t>
            </a:r>
            <a:r>
              <a:rPr lang="en-US" sz="16000" dirty="0"/>
              <a:t> </a:t>
            </a:r>
            <a:r>
              <a:rPr lang="en-US" sz="16000" dirty="0" err="1"/>
              <a:t>secara</a:t>
            </a:r>
            <a:r>
              <a:rPr lang="en-US" sz="16000" dirty="0"/>
              <a:t> </a:t>
            </a:r>
            <a:r>
              <a:rPr lang="en-US" sz="16000" dirty="0" err="1"/>
              <a:t>benar</a:t>
            </a:r>
            <a:r>
              <a:rPr lang="en-US" sz="16000" dirty="0"/>
              <a:t> </a:t>
            </a:r>
            <a:r>
              <a:rPr lang="en-US" sz="16000" dirty="0" err="1"/>
              <a:t>dan</a:t>
            </a:r>
            <a:br>
              <a:rPr lang="en-US" sz="16000" dirty="0"/>
            </a:br>
            <a:r>
              <a:rPr lang="en-US" sz="16000" dirty="0" err="1"/>
              <a:t>jujur</a:t>
            </a:r>
            <a:r>
              <a:rPr lang="en-US" sz="16000" dirty="0"/>
              <a:t> </a:t>
            </a:r>
            <a:r>
              <a:rPr lang="en-US" sz="16000" dirty="0" err="1"/>
              <a:t>serta</a:t>
            </a:r>
            <a:r>
              <a:rPr lang="en-US" sz="16000" dirty="0"/>
              <a:t> </a:t>
            </a:r>
            <a:r>
              <a:rPr lang="en-US" sz="16000" dirty="0" err="1"/>
              <a:t>tidak</a:t>
            </a:r>
            <a:r>
              <a:rPr lang="en-US" sz="16000" dirty="0"/>
              <a:t> </a:t>
            </a:r>
            <a:r>
              <a:rPr lang="en-US" sz="16000" dirty="0" err="1"/>
              <a:t>diskriminatif</a:t>
            </a:r>
            <a:r>
              <a:rPr lang="en-US" sz="16000" dirty="0"/>
              <a:t>;</a:t>
            </a:r>
            <a:br>
              <a:rPr lang="en-US" sz="16000" dirty="0"/>
            </a:br>
            <a:r>
              <a:rPr lang="en-US" sz="16000" dirty="0"/>
              <a:t>8. </a:t>
            </a:r>
            <a:r>
              <a:rPr lang="en-US" sz="16000" dirty="0" err="1"/>
              <a:t>hak</a:t>
            </a:r>
            <a:r>
              <a:rPr lang="en-US" sz="16000" dirty="0"/>
              <a:t> </a:t>
            </a:r>
            <a:r>
              <a:rPr lang="en-US" sz="16000" dirty="0" err="1"/>
              <a:t>untuk</a:t>
            </a:r>
            <a:r>
              <a:rPr lang="en-US" sz="16000" dirty="0"/>
              <a:t> </a:t>
            </a:r>
            <a:r>
              <a:rPr lang="en-US" sz="16000" dirty="0" err="1"/>
              <a:t>mendapatkan</a:t>
            </a:r>
            <a:r>
              <a:rPr lang="en-US" sz="16000" dirty="0"/>
              <a:t> </a:t>
            </a:r>
            <a:r>
              <a:rPr lang="en-US" sz="16000" dirty="0" err="1"/>
              <a:t>kompensasi</a:t>
            </a:r>
            <a:r>
              <a:rPr lang="en-US" sz="16000" dirty="0"/>
              <a:t>, </a:t>
            </a:r>
            <a:r>
              <a:rPr lang="en-US" sz="16000" dirty="0" err="1"/>
              <a:t>ganti</a:t>
            </a:r>
            <a:r>
              <a:rPr lang="en-US" sz="16000" dirty="0"/>
              <a:t> </a:t>
            </a:r>
            <a:r>
              <a:rPr lang="en-US" sz="16000" dirty="0" err="1"/>
              <a:t>rugi</a:t>
            </a:r>
            <a:r>
              <a:rPr lang="en-US" sz="16000" dirty="0"/>
              <a:t> </a:t>
            </a:r>
            <a:r>
              <a:rPr lang="en-US" sz="16000" dirty="0" err="1"/>
              <a:t>dan</a:t>
            </a:r>
            <a:r>
              <a:rPr lang="en-US" sz="16000" dirty="0"/>
              <a:t>/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penggantian</a:t>
            </a:r>
            <a:r>
              <a:rPr lang="en-US" sz="16000" dirty="0"/>
              <a:t>, </a:t>
            </a:r>
            <a:r>
              <a:rPr lang="en-US" sz="16000" dirty="0" err="1"/>
              <a:t>apabila</a:t>
            </a:r>
            <a:r>
              <a:rPr lang="en-US" sz="16000" dirty="0"/>
              <a:t> </a:t>
            </a:r>
            <a:r>
              <a:rPr lang="en-US" sz="16000" dirty="0" err="1"/>
              <a:t>barang</a:t>
            </a:r>
            <a:r>
              <a:rPr lang="en-US" sz="16000" dirty="0"/>
              <a:t> </a:t>
            </a:r>
            <a:r>
              <a:rPr lang="en-US" sz="16000" dirty="0" err="1"/>
              <a:t>dan</a:t>
            </a:r>
            <a:r>
              <a:rPr lang="en-US" sz="16000" dirty="0"/>
              <a:t>/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jasa</a:t>
            </a:r>
            <a:r>
              <a:rPr lang="en-US" sz="16000" dirty="0"/>
              <a:t> yang</a:t>
            </a:r>
            <a:br>
              <a:rPr lang="en-US" sz="16000" dirty="0"/>
            </a:br>
            <a:r>
              <a:rPr lang="en-US" sz="16000" dirty="0" err="1"/>
              <a:t>diterima</a:t>
            </a:r>
            <a:r>
              <a:rPr lang="en-US" sz="16000" dirty="0"/>
              <a:t> </a:t>
            </a:r>
            <a:r>
              <a:rPr lang="en-US" sz="16000" dirty="0" err="1"/>
              <a:t>tidak</a:t>
            </a:r>
            <a:r>
              <a:rPr lang="en-US" sz="16000" dirty="0"/>
              <a:t> </a:t>
            </a:r>
            <a:r>
              <a:rPr lang="en-US" sz="16000" dirty="0" err="1"/>
              <a:t>sesuai</a:t>
            </a:r>
            <a:r>
              <a:rPr lang="en-US" sz="16000" dirty="0"/>
              <a:t> </a:t>
            </a:r>
            <a:r>
              <a:rPr lang="en-US" sz="16000" dirty="0" err="1"/>
              <a:t>dengan</a:t>
            </a:r>
            <a:r>
              <a:rPr lang="en-US" sz="16000" dirty="0"/>
              <a:t> </a:t>
            </a:r>
            <a:r>
              <a:rPr lang="en-US" sz="16000" dirty="0" err="1"/>
              <a:t>perjanjian</a:t>
            </a:r>
            <a:r>
              <a:rPr lang="en-US" sz="16000" dirty="0"/>
              <a:t> </a:t>
            </a:r>
            <a:r>
              <a:rPr lang="en-US" sz="16000" dirty="0" err="1"/>
              <a:t>atau</a:t>
            </a:r>
            <a:r>
              <a:rPr lang="en-US" sz="16000" dirty="0"/>
              <a:t> </a:t>
            </a:r>
            <a:r>
              <a:rPr lang="en-US" sz="16000" dirty="0" err="1"/>
              <a:t>tidak</a:t>
            </a:r>
            <a:br>
              <a:rPr lang="en-US" sz="16000" dirty="0"/>
            </a:br>
            <a:r>
              <a:rPr lang="en-US" sz="16000" dirty="0" err="1"/>
              <a:t>sebagaimana</a:t>
            </a:r>
            <a:r>
              <a:rPr lang="en-US" sz="16000" dirty="0"/>
              <a:t> </a:t>
            </a:r>
            <a:r>
              <a:rPr lang="en-US" sz="16000" dirty="0" err="1"/>
              <a:t>mestinya</a:t>
            </a:r>
            <a:r>
              <a:rPr lang="en-US" sz="16000" dirty="0"/>
              <a:t>;</a:t>
            </a:r>
            <a:br>
              <a:rPr lang="en-US" sz="16000" dirty="0"/>
            </a:b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00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938A57-A580-AD3F-D575-6E7401468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endParaRPr lang="en-ID" sz="3200" dirty="0"/>
          </a:p>
          <a:p>
            <a:pPr marL="624078" indent="-514350" algn="just">
              <a:buAutoNum type="alphaLcPeriod"/>
            </a:pPr>
            <a:r>
              <a:rPr lang="en-ID" sz="3200" dirty="0" err="1"/>
              <a:t>seorang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yang </a:t>
            </a:r>
            <a:r>
              <a:rPr lang="en-ID" sz="3200" dirty="0" err="1"/>
              <a:t>dirugikan</a:t>
            </a:r>
            <a:r>
              <a:rPr lang="en-ID" sz="3200" dirty="0"/>
              <a:t> </a:t>
            </a:r>
          </a:p>
          <a:p>
            <a:pPr marL="109728" indent="0" algn="just">
              <a:buNone/>
            </a:pPr>
            <a:r>
              <a:rPr lang="en-ID" sz="3200" dirty="0"/>
              <a:t>   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ahli</a:t>
            </a:r>
            <a:r>
              <a:rPr lang="en-ID" sz="3200" dirty="0"/>
              <a:t> </a:t>
            </a:r>
            <a:r>
              <a:rPr lang="en-ID" sz="3200" dirty="0" err="1"/>
              <a:t>waris</a:t>
            </a:r>
            <a:r>
              <a:rPr lang="en-ID" sz="3200" dirty="0"/>
              <a:t> yang </a:t>
            </a:r>
            <a:r>
              <a:rPr lang="en-ID" sz="3200" dirty="0" err="1"/>
              <a:t>bersangkutan</a:t>
            </a:r>
            <a:r>
              <a:rPr lang="en-ID" sz="3200" dirty="0"/>
              <a:t>; </a:t>
            </a:r>
          </a:p>
          <a:p>
            <a:pPr marL="109728" indent="0" algn="just">
              <a:buNone/>
            </a:pPr>
            <a:r>
              <a:rPr lang="en-ID" sz="3200" dirty="0"/>
              <a:t>b. </a:t>
            </a:r>
            <a:r>
              <a:rPr lang="en-ID" sz="3200" dirty="0" err="1"/>
              <a:t>sekelompok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yang </a:t>
            </a:r>
          </a:p>
          <a:p>
            <a:pPr marL="109728" indent="0" algn="just">
              <a:buNone/>
            </a:pPr>
            <a:r>
              <a:rPr lang="en-ID" sz="3200" dirty="0"/>
              <a:t>    </a:t>
            </a:r>
            <a:r>
              <a:rPr lang="en-ID" sz="3200" dirty="0" err="1"/>
              <a:t>mempunyai</a:t>
            </a:r>
            <a:r>
              <a:rPr lang="en-ID" sz="3200" dirty="0"/>
              <a:t> </a:t>
            </a:r>
            <a:r>
              <a:rPr lang="en-ID" sz="3200" dirty="0" err="1"/>
              <a:t>kepentingan</a:t>
            </a:r>
            <a:r>
              <a:rPr lang="en-ID" sz="3200" dirty="0"/>
              <a:t> yang </a:t>
            </a:r>
            <a:r>
              <a:rPr lang="en-ID" sz="3200" dirty="0" err="1"/>
              <a:t>sama</a:t>
            </a:r>
            <a:r>
              <a:rPr lang="en-ID" sz="3200" dirty="0"/>
              <a:t>;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2CDBAB-4C82-F5CF-87DC-FD5406213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Usaha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Oleh:</a:t>
            </a:r>
          </a:p>
        </p:txBody>
      </p:sp>
    </p:spTree>
    <p:extLst>
      <p:ext uri="{BB962C8B-B14F-4D97-AF65-F5344CB8AC3E}">
        <p14:creationId xmlns:p14="http://schemas.microsoft.com/office/powerpoint/2010/main" val="20384969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274F0D-1CFF-F090-2527-78DDBB596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/>
              <a:t>c. </a:t>
            </a:r>
            <a:r>
              <a:rPr lang="en-ID" sz="3200" dirty="0"/>
              <a:t>Masyarakat yang </a:t>
            </a:r>
            <a:r>
              <a:rPr lang="en-ID" sz="3200" dirty="0" err="1"/>
              <a:t>memenuhi</a:t>
            </a:r>
            <a:r>
              <a:rPr lang="en-ID" sz="3200" dirty="0"/>
              <a:t> </a:t>
            </a:r>
            <a:r>
              <a:rPr lang="en-ID" sz="3200" dirty="0" err="1"/>
              <a:t>syarat</a:t>
            </a:r>
            <a:r>
              <a:rPr lang="en-ID" sz="3200" dirty="0"/>
              <a:t>, </a:t>
            </a:r>
            <a:r>
              <a:rPr lang="en-ID" sz="3200" dirty="0" err="1"/>
              <a:t>yaitu</a:t>
            </a:r>
            <a:r>
              <a:rPr lang="en-ID" sz="3200" dirty="0"/>
              <a:t> </a:t>
            </a:r>
            <a:r>
              <a:rPr lang="en-ID" sz="3200" dirty="0" err="1"/>
              <a:t>berbentuk</a:t>
            </a:r>
            <a:r>
              <a:rPr lang="en-ID" sz="3200" dirty="0"/>
              <a:t> badan </a:t>
            </a:r>
            <a:r>
              <a:rPr lang="en-ID" sz="3200" dirty="0" err="1"/>
              <a:t>hukum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yayasan</a:t>
            </a:r>
            <a:r>
              <a:rPr lang="en-ID" sz="3200" dirty="0"/>
              <a:t>, yang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anggaran</a:t>
            </a:r>
            <a:r>
              <a:rPr lang="en-ID" sz="3200" dirty="0"/>
              <a:t> </a:t>
            </a:r>
            <a:r>
              <a:rPr lang="en-ID" sz="3200" dirty="0" err="1"/>
              <a:t>dasarnya</a:t>
            </a:r>
            <a:r>
              <a:rPr lang="en-ID" sz="3200" dirty="0"/>
              <a:t> </a:t>
            </a:r>
            <a:r>
              <a:rPr lang="en-ID" sz="3200" dirty="0" err="1"/>
              <a:t>menyebutkan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tegas</a:t>
            </a:r>
            <a:r>
              <a:rPr lang="en-ID" sz="3200" dirty="0"/>
              <a:t> </a:t>
            </a:r>
            <a:r>
              <a:rPr lang="en-ID" sz="3200" dirty="0" err="1"/>
              <a:t>bahwa</a:t>
            </a:r>
            <a:r>
              <a:rPr lang="en-ID" sz="3200" dirty="0"/>
              <a:t> </a:t>
            </a:r>
            <a:r>
              <a:rPr lang="en-ID" sz="3200" dirty="0" err="1"/>
              <a:t>tujuan</a:t>
            </a:r>
            <a:r>
              <a:rPr lang="en-ID" sz="3200" dirty="0"/>
              <a:t> </a:t>
            </a:r>
            <a:r>
              <a:rPr lang="en-ID" sz="3200" dirty="0" err="1"/>
              <a:t>didirikannya</a:t>
            </a:r>
            <a:r>
              <a:rPr lang="en-ID" sz="3200" dirty="0"/>
              <a:t> </a:t>
            </a:r>
            <a:r>
              <a:rPr lang="en-ID" sz="3200" dirty="0" err="1"/>
              <a:t>organisasi</a:t>
            </a:r>
            <a:r>
              <a:rPr lang="en-ID" sz="3200" dirty="0"/>
              <a:t> </a:t>
            </a:r>
            <a:r>
              <a:rPr lang="en-ID" sz="3200" dirty="0" err="1"/>
              <a:t>tersebut</a:t>
            </a:r>
            <a:r>
              <a:rPr lang="en-ID" sz="3200" dirty="0"/>
              <a:t> </a:t>
            </a:r>
            <a:r>
              <a:rPr lang="en-ID" sz="3200" dirty="0" err="1"/>
              <a:t>adalah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kepentingan</a:t>
            </a:r>
            <a:r>
              <a:rPr lang="en-ID" sz="3200" dirty="0"/>
              <a:t> </a:t>
            </a:r>
            <a:r>
              <a:rPr lang="en-ID" sz="3200" dirty="0" err="1"/>
              <a:t>perlindungan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dan </a:t>
            </a:r>
            <a:r>
              <a:rPr lang="en-ID" sz="3200" dirty="0" err="1"/>
              <a:t>telah</a:t>
            </a:r>
            <a:r>
              <a:rPr lang="en-ID" sz="3200" dirty="0"/>
              <a:t> </a:t>
            </a:r>
            <a:r>
              <a:rPr lang="en-ID" sz="3200" dirty="0" err="1"/>
              <a:t>melaksanakan</a:t>
            </a:r>
            <a:r>
              <a:rPr lang="en-ID" sz="3200" dirty="0"/>
              <a:t> </a:t>
            </a:r>
            <a:r>
              <a:rPr lang="en-ID" sz="3200" dirty="0" err="1"/>
              <a:t>kegiatan</a:t>
            </a:r>
            <a:r>
              <a:rPr lang="en-ID" sz="3200" dirty="0"/>
              <a:t> </a:t>
            </a:r>
            <a:r>
              <a:rPr lang="en-ID" sz="3200" dirty="0" err="1"/>
              <a:t>sesuai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anggaran</a:t>
            </a:r>
            <a:r>
              <a:rPr lang="en-ID" sz="3200" dirty="0"/>
              <a:t> </a:t>
            </a:r>
            <a:r>
              <a:rPr lang="en-ID" sz="3200" dirty="0" err="1"/>
              <a:t>dasarnya</a:t>
            </a:r>
            <a:r>
              <a:rPr lang="en-ID" sz="3200" dirty="0"/>
              <a:t>;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FA5E92-DA89-3174-D9E0-BFEFA8FA6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: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107974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322B78-EA6B-8C81-DDD0-BB4E38B99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600" dirty="0"/>
              <a:t>d. </a:t>
            </a:r>
            <a:r>
              <a:rPr lang="en-ID" sz="3600" dirty="0" err="1"/>
              <a:t>pemerintah</a:t>
            </a:r>
            <a:r>
              <a:rPr lang="en-ID" sz="3600" dirty="0"/>
              <a:t> dan/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instansi</a:t>
            </a:r>
            <a:r>
              <a:rPr lang="en-ID" sz="3600" dirty="0"/>
              <a:t> </a:t>
            </a:r>
            <a:r>
              <a:rPr lang="en-ID" sz="3600" dirty="0" err="1"/>
              <a:t>terkait</a:t>
            </a:r>
            <a:r>
              <a:rPr lang="en-ID" sz="3600" dirty="0"/>
              <a:t> </a:t>
            </a:r>
            <a:r>
              <a:rPr lang="en-ID" sz="3600" dirty="0" err="1"/>
              <a:t>apabila</a:t>
            </a:r>
            <a:r>
              <a:rPr lang="en-ID" sz="3600" dirty="0"/>
              <a:t> </a:t>
            </a:r>
            <a:r>
              <a:rPr lang="en-ID" sz="3600" dirty="0" err="1"/>
              <a:t>barang</a:t>
            </a:r>
            <a:r>
              <a:rPr lang="en-ID" sz="3600" dirty="0"/>
              <a:t> dan/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jasa</a:t>
            </a:r>
            <a:r>
              <a:rPr lang="en-ID" sz="3600" dirty="0"/>
              <a:t> yang </a:t>
            </a:r>
            <a:r>
              <a:rPr lang="en-ID" sz="3600" dirty="0" err="1"/>
              <a:t>dikonsumsi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dimanfaatkan</a:t>
            </a:r>
            <a:r>
              <a:rPr lang="en-ID" sz="3600" dirty="0"/>
              <a:t> </a:t>
            </a:r>
            <a:r>
              <a:rPr lang="en-ID" sz="3600" dirty="0" err="1"/>
              <a:t>mengakibatkan</a:t>
            </a:r>
            <a:r>
              <a:rPr lang="en-ID" sz="3600" dirty="0"/>
              <a:t> </a:t>
            </a:r>
            <a:r>
              <a:rPr lang="en-ID" sz="3600" dirty="0" err="1"/>
              <a:t>kerugian</a:t>
            </a:r>
            <a:r>
              <a:rPr lang="en-ID" sz="3600" dirty="0"/>
              <a:t> </a:t>
            </a:r>
            <a:r>
              <a:rPr lang="en-ID" sz="3600" dirty="0" err="1"/>
              <a:t>materi</a:t>
            </a:r>
            <a:r>
              <a:rPr lang="en-ID" sz="3600" dirty="0"/>
              <a:t> yang </a:t>
            </a:r>
            <a:r>
              <a:rPr lang="en-ID" sz="3600" dirty="0" err="1"/>
              <a:t>besar</a:t>
            </a:r>
            <a:r>
              <a:rPr lang="en-ID" sz="3600" dirty="0"/>
              <a:t> dan/</a:t>
            </a:r>
            <a:r>
              <a:rPr lang="en-ID" sz="3600" dirty="0" err="1"/>
              <a:t>atau</a:t>
            </a:r>
            <a:r>
              <a:rPr lang="en-ID" sz="3600" dirty="0"/>
              <a:t> korban yang </a:t>
            </a:r>
            <a:r>
              <a:rPr lang="en-ID" sz="3600" dirty="0" err="1"/>
              <a:t>tidak</a:t>
            </a:r>
            <a:r>
              <a:rPr lang="en-ID" sz="3600" dirty="0"/>
              <a:t> </a:t>
            </a:r>
            <a:r>
              <a:rPr lang="en-ID" sz="3600" dirty="0" err="1"/>
              <a:t>sedikit</a:t>
            </a:r>
            <a:r>
              <a:rPr lang="en-ID" sz="3600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71C8D6-99D2-4812-0AE3-E73EDCC4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Gugatan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543972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EF8AF7-BD3F-8DD5-F4A2-4B724DD98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 err="1"/>
              <a:t>Gugatan</a:t>
            </a:r>
            <a:r>
              <a:rPr lang="en-ID" dirty="0"/>
              <a:t> yang </a:t>
            </a:r>
            <a:r>
              <a:rPr lang="en-ID" dirty="0" err="1"/>
              <a:t>diajukan</a:t>
            </a:r>
            <a:r>
              <a:rPr lang="en-ID" dirty="0"/>
              <a:t> oleh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,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perllindungan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swadaya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huruf</a:t>
            </a:r>
            <a:r>
              <a:rPr lang="en-ID" dirty="0"/>
              <a:t> b, </a:t>
            </a:r>
            <a:r>
              <a:rPr lang="en-ID" dirty="0" err="1"/>
              <a:t>huruf</a:t>
            </a:r>
            <a:r>
              <a:rPr lang="en-ID" dirty="0"/>
              <a:t> c,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huruf</a:t>
            </a:r>
            <a:r>
              <a:rPr lang="en-ID" dirty="0"/>
              <a:t> d </a:t>
            </a:r>
            <a:r>
              <a:rPr lang="en-ID" dirty="0" err="1"/>
              <a:t>diajukan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peradilan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AF051F-BD45-BD32-8F86-F7297C459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5965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(BPKN)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mengimbau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bijak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berbelanja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detail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tawaran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diterima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platform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belanja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online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saat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event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belanja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online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Harbolnas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 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Himbauan</a:t>
            </a:r>
            <a:r>
              <a:rPr lang="en-US" dirty="0"/>
              <a:t> BPKN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Bijak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Online</a:t>
            </a:r>
          </a:p>
        </p:txBody>
      </p:sp>
    </p:spTree>
    <p:extLst>
      <p:ext uri="{BB962C8B-B14F-4D97-AF65-F5344CB8AC3E}">
        <p14:creationId xmlns:p14="http://schemas.microsoft.com/office/powerpoint/2010/main" val="25091581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di </a:t>
            </a:r>
            <a:r>
              <a:rPr lang="en-US" dirty="0" err="1"/>
              <a:t>suatu</a:t>
            </a:r>
            <a:r>
              <a:rPr lang="en-US" dirty="0"/>
              <a:t> bank </a:t>
            </a:r>
            <a:r>
              <a:rPr lang="en-US" dirty="0" err="1"/>
              <a:t>milik</a:t>
            </a:r>
            <a:r>
              <a:rPr lang="en-US" dirty="0"/>
              <a:t> BUMN,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membayarnya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lancar</a:t>
            </a:r>
            <a:r>
              <a:rPr lang="en-US" dirty="0"/>
              <a:t> bank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limit </a:t>
            </a:r>
            <a:r>
              <a:rPr lang="en-US" dirty="0" err="1"/>
              <a:t>kartu</a:t>
            </a:r>
            <a:r>
              <a:rPr lang="en-US" dirty="0"/>
              <a:t> titanium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 </a:t>
            </a:r>
            <a:r>
              <a:rPr lang="en-US" dirty="0" err="1"/>
              <a:t>Nomor</a:t>
            </a:r>
            <a:r>
              <a:rPr lang="en-US" dirty="0"/>
              <a:t> HP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Mentari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kedaluwarsa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Bank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. </a:t>
            </a:r>
            <a:r>
              <a:rPr lang="en-US" dirty="0" err="1"/>
              <a:t>Alangkah</a:t>
            </a:r>
            <a:r>
              <a:rPr lang="en-US" dirty="0"/>
              <a:t> </a:t>
            </a:r>
            <a:r>
              <a:rPr lang="en-US" dirty="0" err="1"/>
              <a:t>terkejutnya</a:t>
            </a:r>
            <a:r>
              <a:rPr lang="en-US" dirty="0"/>
              <a:t> </a:t>
            </a:r>
            <a:r>
              <a:rPr lang="en-US" dirty="0" err="1"/>
              <a:t>tiba-tiba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dibobol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dikuras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online </a:t>
            </a:r>
            <a:r>
              <a:rPr lang="en-US" dirty="0" err="1"/>
              <a:t>sekira</a:t>
            </a:r>
            <a:r>
              <a:rPr lang="en-US" dirty="0"/>
              <a:t> 43 </a:t>
            </a:r>
            <a:r>
              <a:rPr lang="en-US" dirty="0" err="1"/>
              <a:t>juta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sebulan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1jutaan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.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berwajib</a:t>
            </a:r>
            <a:r>
              <a:rPr lang="en-US" dirty="0"/>
              <a:t>,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Mentari</a:t>
            </a:r>
            <a:r>
              <a:rPr lang="en-US" dirty="0"/>
              <a:t> yang </a:t>
            </a:r>
            <a:r>
              <a:rPr lang="en-US" dirty="0" err="1"/>
              <a:t>kedaluwarsa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diaktifkan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di Surabaya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konfirmasi</a:t>
            </a:r>
            <a:r>
              <a:rPr lang="en-US" dirty="0"/>
              <a:t> </a:t>
            </a:r>
            <a:r>
              <a:rPr lang="en-US" dirty="0" err="1"/>
              <a:t>pembelanjaan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.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aneh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ajaibnya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Titanium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kodenya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kartunya</a:t>
            </a:r>
            <a:r>
              <a:rPr lang="en-US" dirty="0"/>
              <a:t>.</a:t>
            </a:r>
          </a:p>
          <a:p>
            <a:pPr marL="109728" indent="0" algn="just">
              <a:buNone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menimpa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?.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Kasus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613015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BARANG</a:t>
            </a:r>
            <a:b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Adalah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setiap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benda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berwujud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berwujud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bergerak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bergerak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dihabiskan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dihabiskan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yang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dipakai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dimanfaatkan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oleh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effectLst/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800" dirty="0"/>
              <a:t>B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enda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berwujud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timbul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perdata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burgerlijke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vruchten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).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Benda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berwujud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termasuk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benda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bergerak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: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1.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Saham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2.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sertifikat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tanah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bangunan</a:t>
            </a: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3.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Piutang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4.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angsuran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5.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Bunga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6.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Obligasi</a:t>
            </a: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algn="just"/>
            <a:br>
              <a:rPr lang="en-US" sz="3800" dirty="0">
                <a:latin typeface="Arial" pitchFamily="34" charset="0"/>
                <a:cs typeface="Arial" pitchFamily="34" charset="0"/>
              </a:rPr>
            </a:b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Benda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berwujud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: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1.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Cipta</a:t>
            </a:r>
            <a:endParaRPr lang="en-US" sz="38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2.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Rilis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 3.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>
                <a:latin typeface="Arial" pitchFamily="34" charset="0"/>
                <a:cs typeface="Arial" pitchFamily="34" charset="0"/>
              </a:rPr>
              <a:t>kekayaan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sz="3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Benda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Berwujud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032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berbentuk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prestasi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disediakan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dimanfaatkan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Jasa</a:t>
            </a:r>
            <a:br>
              <a:rPr lang="en-US" sz="3200" u="sng" dirty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524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US" dirty="0" err="1"/>
              <a:t>Promosi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pengenalan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penyebarluasan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jasa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menarik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minat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beli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barang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sedang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diperdagangkan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2185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3500" dirty="0"/>
              <a:t>9. Hak-</a:t>
            </a:r>
            <a:r>
              <a:rPr lang="en-US" sz="3500" dirty="0" err="1"/>
              <a:t>hak</a:t>
            </a:r>
            <a:r>
              <a:rPr lang="en-US" sz="3500" dirty="0"/>
              <a:t> yang </a:t>
            </a:r>
            <a:r>
              <a:rPr lang="en-US" sz="3500" dirty="0" err="1"/>
              <a:t>diatur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  </a:t>
            </a:r>
          </a:p>
          <a:p>
            <a:pPr marL="109728" indent="0" algn="just">
              <a:buNone/>
            </a:pPr>
            <a:r>
              <a:rPr lang="en-US" sz="3500" dirty="0"/>
              <a:t>    </a:t>
            </a:r>
            <a:r>
              <a:rPr lang="en-US" sz="3500" dirty="0" err="1"/>
              <a:t>ketentuan</a:t>
            </a:r>
            <a:r>
              <a:rPr lang="en-US" sz="3500" dirty="0"/>
              <a:t> </a:t>
            </a:r>
            <a:r>
              <a:rPr lang="en-US" sz="3500" dirty="0" err="1"/>
              <a:t>peraturan</a:t>
            </a:r>
            <a:br>
              <a:rPr lang="en-US" sz="3500" dirty="0"/>
            </a:br>
            <a:r>
              <a:rPr lang="en-US" sz="3500" dirty="0"/>
              <a:t>    </a:t>
            </a:r>
            <a:r>
              <a:rPr lang="en-US" sz="3500" dirty="0" err="1"/>
              <a:t>perundang-undangan</a:t>
            </a:r>
            <a:r>
              <a:rPr lang="en-US" sz="3500" dirty="0"/>
              <a:t> </a:t>
            </a:r>
            <a:r>
              <a:rPr lang="en-US" sz="3500" dirty="0" err="1"/>
              <a:t>lainnya</a:t>
            </a:r>
            <a:r>
              <a:rPr lang="en-US" sz="3500" dirty="0"/>
              <a:t>.</a:t>
            </a:r>
            <a:br>
              <a:rPr lang="en-US" sz="3500" dirty="0"/>
            </a:br>
            <a:endParaRPr lang="en-US" sz="3500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endParaRPr lang="en-U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Hak</a:t>
            </a:r>
            <a:r>
              <a:rPr lang="en-US" sz="4400" dirty="0"/>
              <a:t> </a:t>
            </a:r>
            <a:r>
              <a:rPr lang="en-US" sz="4400" dirty="0" err="1"/>
              <a:t>Konsumen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549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/>
          <a:lstStyle/>
          <a:p>
            <a:pPr marL="109728" indent="0" algn="just">
              <a:buNone/>
            </a:pPr>
            <a:br>
              <a:rPr lang="en-US" dirty="0"/>
            </a:br>
            <a:r>
              <a:rPr lang="en-US" sz="3200" dirty="0" err="1"/>
              <a:t>Impor</a:t>
            </a:r>
            <a:r>
              <a:rPr lang="en-US" sz="3200" dirty="0"/>
              <a:t> </a:t>
            </a:r>
            <a:r>
              <a:rPr lang="en-US" sz="3200" dirty="0" err="1"/>
              <a:t>barang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/>
              <a:t>memasukkan</a:t>
            </a:r>
            <a:r>
              <a:rPr lang="en-US" sz="3200" dirty="0"/>
              <a:t> </a:t>
            </a:r>
            <a:r>
              <a:rPr lang="en-US" sz="3200" dirty="0" err="1"/>
              <a:t>barang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br>
              <a:rPr lang="en-US" sz="3200" dirty="0"/>
            </a:b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daerah</a:t>
            </a:r>
            <a:r>
              <a:rPr lang="en-US" sz="3200" dirty="0"/>
              <a:t> </a:t>
            </a:r>
            <a:r>
              <a:rPr lang="en-US" sz="3200" dirty="0" err="1"/>
              <a:t>pabean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IMPOR</a:t>
            </a:r>
          </a:p>
        </p:txBody>
      </p:sp>
    </p:spTree>
    <p:extLst>
      <p:ext uri="{BB962C8B-B14F-4D97-AF65-F5344CB8AC3E}">
        <p14:creationId xmlns:p14="http://schemas.microsoft.com/office/powerpoint/2010/main" val="39241363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109728" indent="0" algn="just">
              <a:buNone/>
            </a:pPr>
            <a:r>
              <a:rPr lang="en-US" sz="4400" dirty="0" err="1"/>
              <a:t>Impor</a:t>
            </a:r>
            <a:r>
              <a:rPr lang="en-US" sz="4400" dirty="0"/>
              <a:t> </a:t>
            </a:r>
            <a:r>
              <a:rPr lang="en-US" sz="4400" dirty="0" err="1"/>
              <a:t>jasa</a:t>
            </a:r>
            <a:r>
              <a:rPr lang="en-US" sz="4400" dirty="0"/>
              <a:t> </a:t>
            </a:r>
            <a:r>
              <a:rPr lang="en-US" sz="4400" dirty="0" err="1"/>
              <a:t>adalah</a:t>
            </a:r>
            <a:r>
              <a:rPr lang="en-US" sz="4400" dirty="0"/>
              <a:t> </a:t>
            </a:r>
            <a:r>
              <a:rPr lang="en-US" sz="4400" dirty="0" err="1"/>
              <a:t>kegiatan</a:t>
            </a:r>
            <a:r>
              <a:rPr lang="en-US" sz="4400" dirty="0"/>
              <a:t> </a:t>
            </a:r>
            <a:r>
              <a:rPr lang="en-US" sz="4400" dirty="0" err="1"/>
              <a:t>penyediaan</a:t>
            </a:r>
            <a:r>
              <a:rPr lang="en-US" sz="4400" dirty="0"/>
              <a:t> </a:t>
            </a:r>
            <a:r>
              <a:rPr lang="en-US" sz="4400" dirty="0" err="1"/>
              <a:t>jasa</a:t>
            </a:r>
            <a:r>
              <a:rPr lang="en-US" sz="4400" dirty="0"/>
              <a:t> </a:t>
            </a:r>
            <a:r>
              <a:rPr lang="en-US" sz="4400" dirty="0" err="1"/>
              <a:t>asing</a:t>
            </a:r>
            <a:r>
              <a:rPr lang="en-US" sz="4400" dirty="0"/>
              <a:t> </a:t>
            </a:r>
            <a:r>
              <a:rPr lang="en-US" sz="4400" dirty="0" err="1"/>
              <a:t>untuk</a:t>
            </a:r>
            <a:br>
              <a:rPr lang="en-US" sz="4400" dirty="0"/>
            </a:br>
            <a:r>
              <a:rPr lang="en-US" sz="4400" dirty="0" err="1"/>
              <a:t>digunakan</a:t>
            </a:r>
            <a:r>
              <a:rPr lang="en-US" sz="4400" dirty="0"/>
              <a:t> di </a:t>
            </a:r>
            <a:r>
              <a:rPr lang="en-US" sz="4400" dirty="0" err="1"/>
              <a:t>dalam</a:t>
            </a:r>
            <a:r>
              <a:rPr lang="en-US" sz="4400" dirty="0"/>
              <a:t> </a:t>
            </a:r>
            <a:r>
              <a:rPr lang="en-US" sz="4400" dirty="0" err="1"/>
              <a:t>wilayah</a:t>
            </a:r>
            <a:r>
              <a:rPr lang="en-US" sz="4400" dirty="0"/>
              <a:t> </a:t>
            </a:r>
            <a:r>
              <a:rPr lang="en-US" sz="4400" dirty="0" err="1"/>
              <a:t>Republik</a:t>
            </a:r>
            <a:r>
              <a:rPr lang="en-US" sz="4400" dirty="0"/>
              <a:t> Indonesia.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IMPOR JASA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endParaRPr lang="en-US" sz="2800" dirty="0"/>
          </a:p>
          <a:p>
            <a:pPr marL="109728" indent="0" algn="just">
              <a:buNone/>
            </a:pPr>
            <a:r>
              <a:rPr lang="en-US" sz="56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Swadaya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yang </a:t>
            </a:r>
            <a:br>
              <a:rPr lang="en-US" sz="5600" dirty="0">
                <a:latin typeface="Arial" pitchFamily="34" charset="0"/>
                <a:cs typeface="Arial" pitchFamily="34" charset="0"/>
              </a:rPr>
            </a:br>
            <a:r>
              <a:rPr lang="en-US" sz="5600" dirty="0" err="1">
                <a:latin typeface="Arial" pitchFamily="34" charset="0"/>
                <a:cs typeface="Arial" pitchFamily="34" charset="0"/>
              </a:rPr>
              <a:t>terdaftar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diakui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mempunyai</a:t>
            </a:r>
            <a:br>
              <a:rPr lang="en-US" sz="5600" dirty="0">
                <a:latin typeface="Arial" pitchFamily="34" charset="0"/>
                <a:cs typeface="Arial" pitchFamily="34" charset="0"/>
              </a:rPr>
            </a:br>
            <a:r>
              <a:rPr lang="en-US" sz="56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menangani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5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     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53429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sz="4000" dirty="0" err="1"/>
              <a:t>Badan</a:t>
            </a:r>
            <a:r>
              <a:rPr lang="en-US" sz="4000" dirty="0"/>
              <a:t> </a:t>
            </a:r>
            <a:r>
              <a:rPr lang="en-US" sz="4000" dirty="0" err="1"/>
              <a:t>Penyelesaian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r>
              <a:rPr lang="en-US" sz="4000" dirty="0"/>
              <a:t> </a:t>
            </a:r>
            <a:r>
              <a:rPr lang="en-US" sz="4000" dirty="0" err="1"/>
              <a:t>Konsumen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badan</a:t>
            </a:r>
            <a:br>
              <a:rPr lang="en-US" sz="4000" dirty="0"/>
            </a:br>
            <a:r>
              <a:rPr lang="en-US" sz="4000" dirty="0"/>
              <a:t>yang </a:t>
            </a:r>
            <a:r>
              <a:rPr lang="en-US" sz="4000" dirty="0" err="1"/>
              <a:t>bertugas</a:t>
            </a:r>
            <a:r>
              <a:rPr lang="en-US" sz="4000" dirty="0"/>
              <a:t> </a:t>
            </a:r>
            <a:r>
              <a:rPr lang="en-US" sz="4000" dirty="0" err="1"/>
              <a:t>menangani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menyelesaikan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br>
              <a:rPr lang="en-US" sz="4000" dirty="0"/>
            </a:br>
            <a:r>
              <a:rPr lang="en-US" sz="4000" dirty="0" err="1"/>
              <a:t>antara</a:t>
            </a:r>
            <a:r>
              <a:rPr lang="en-US" sz="4000" dirty="0"/>
              <a:t> </a:t>
            </a:r>
            <a:r>
              <a:rPr lang="en-US" sz="4000" dirty="0" err="1"/>
              <a:t>pelaku</a:t>
            </a:r>
            <a:r>
              <a:rPr lang="en-US" sz="4000" dirty="0"/>
              <a:t> </a:t>
            </a:r>
            <a:r>
              <a:rPr lang="en-US" sz="4000" dirty="0" err="1"/>
              <a:t>usaha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konsumen</a:t>
            </a:r>
            <a:r>
              <a:rPr lang="en-US" sz="4000" dirty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Badan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Sengketa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(BPSK)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06823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FF5A4-10F0-58FF-B4CF-4C71E5397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Anggota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BPSK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terdiri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dari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3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unsur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yaitu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dari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:</a:t>
            </a:r>
          </a:p>
          <a:p>
            <a:pPr marL="109728" indent="0" algn="just">
              <a:buNone/>
            </a:pP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Pemerintah</a:t>
            </a:r>
            <a:r>
              <a:rPr lang="en-ID" sz="3600" b="1" i="0" dirty="0">
                <a:solidFill>
                  <a:srgbClr val="040C28"/>
                </a:solidFill>
                <a:effectLst/>
                <a:latin typeface="Google Sans"/>
              </a:rPr>
              <a:t>, </a:t>
            </a: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Konsumen</a:t>
            </a:r>
            <a:r>
              <a:rPr lang="en-ID" sz="3600" b="1" i="0" dirty="0">
                <a:solidFill>
                  <a:srgbClr val="040C28"/>
                </a:solidFill>
                <a:effectLst/>
                <a:latin typeface="Google Sans"/>
              </a:rPr>
              <a:t> dan </a:t>
            </a: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pelaku</a:t>
            </a:r>
            <a:r>
              <a:rPr lang="en-ID" sz="3600" b="1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040C28"/>
                </a:solidFill>
                <a:effectLst/>
                <a:latin typeface="Google Sans"/>
              </a:rPr>
              <a:t>usaha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.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Setiap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unsur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berjumlah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paling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sedikit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3 orang dan paling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banyak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5 orang.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Pengangkatan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dan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pemberhentian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anggota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BPSK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ditetapkan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oleh Menteri yang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menangani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Urusan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 </a:t>
            </a:r>
            <a:r>
              <a:rPr lang="en-ID" sz="3600" b="1" i="0" dirty="0" err="1">
                <a:solidFill>
                  <a:srgbClr val="202124"/>
                </a:solidFill>
                <a:effectLst/>
                <a:latin typeface="Google Sans"/>
              </a:rPr>
              <a:t>Perdagangan</a:t>
            </a:r>
            <a:r>
              <a:rPr lang="en-ID" sz="3600" b="1" i="0" dirty="0">
                <a:solidFill>
                  <a:srgbClr val="202124"/>
                </a:solidFill>
                <a:effectLst/>
                <a:latin typeface="Google Sans"/>
              </a:rPr>
              <a:t>.</a:t>
            </a:r>
            <a:endParaRPr lang="en-ID" sz="3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D541DC-B042-8B1B-68E1-5113B414A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BPSK </a:t>
            </a:r>
            <a:r>
              <a:rPr lang="en-US" dirty="0" err="1"/>
              <a:t>Pasal</a:t>
            </a:r>
            <a:r>
              <a:rPr lang="en-US" dirty="0"/>
              <a:t> 49 UUPK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354411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95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/>
              <a:t>	</a:t>
            </a:r>
            <a:br>
              <a:rPr lang="en-US" sz="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br>
              <a:rPr lang="en-US" sz="4400" dirty="0"/>
            </a:br>
            <a:r>
              <a:rPr lang="en-US" sz="4400" dirty="0" err="1"/>
              <a:t>Badan</a:t>
            </a:r>
            <a:r>
              <a:rPr lang="en-US" sz="4400" dirty="0"/>
              <a:t> </a:t>
            </a:r>
            <a:r>
              <a:rPr lang="en-US" sz="4400" dirty="0" err="1"/>
              <a:t>Perlindungan</a:t>
            </a:r>
            <a:r>
              <a:rPr lang="en-US" sz="4400" dirty="0"/>
              <a:t> </a:t>
            </a:r>
            <a:r>
              <a:rPr lang="en-US" sz="4400" dirty="0" err="1"/>
              <a:t>Konsumen</a:t>
            </a:r>
            <a:br>
              <a:rPr lang="en-US" sz="4400" dirty="0"/>
            </a:br>
            <a:r>
              <a:rPr lang="en-US" sz="4000" dirty="0" err="1">
                <a:effectLst/>
              </a:rPr>
              <a:t>Badan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Perlindungan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Konsumen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Nasional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adalah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badan</a:t>
            </a:r>
            <a:br>
              <a:rPr lang="en-US" sz="4000" dirty="0"/>
            </a:br>
            <a:r>
              <a:rPr lang="en-US" sz="4000" dirty="0">
                <a:effectLst/>
              </a:rPr>
              <a:t>yang </a:t>
            </a:r>
            <a:r>
              <a:rPr lang="en-US" sz="4000" dirty="0" err="1">
                <a:effectLst/>
              </a:rPr>
              <a:t>dibentuk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untuk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membantu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upaya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pengembangan</a:t>
            </a:r>
            <a:br>
              <a:rPr lang="en-US" sz="4000" dirty="0"/>
            </a:br>
            <a:r>
              <a:rPr lang="en-US" sz="4000" dirty="0" err="1">
                <a:effectLst/>
              </a:rPr>
              <a:t>perlindungan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konsumen</a:t>
            </a:r>
            <a:r>
              <a:rPr lang="en-US" sz="4000" dirty="0">
                <a:effectLst/>
              </a:rPr>
              <a:t>.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/>
              <a:t>   </a:t>
            </a:r>
          </a:p>
          <a:p>
            <a:pPr algn="just">
              <a:buNone/>
            </a:pPr>
            <a:r>
              <a:rPr lang="en-US" sz="4000" dirty="0"/>
              <a:t> </a:t>
            </a:r>
            <a:r>
              <a:rPr lang="en-US" sz="4000" dirty="0" err="1"/>
              <a:t>Menteri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</a:t>
            </a:r>
            <a:r>
              <a:rPr lang="en-US" sz="4000" dirty="0" err="1"/>
              <a:t>menteri</a:t>
            </a:r>
            <a:r>
              <a:rPr lang="en-US" sz="4000" dirty="0"/>
              <a:t> yang </a:t>
            </a:r>
            <a:r>
              <a:rPr lang="en-US" sz="4000" dirty="0" err="1"/>
              <a:t>ruang</a:t>
            </a:r>
            <a:r>
              <a:rPr lang="en-US" sz="4000" dirty="0"/>
              <a:t> </a:t>
            </a:r>
            <a:r>
              <a:rPr lang="en-US" sz="4000" dirty="0" err="1"/>
              <a:t>lingkup</a:t>
            </a:r>
            <a:r>
              <a:rPr lang="en-US" sz="4000" dirty="0"/>
              <a:t> </a:t>
            </a:r>
            <a:r>
              <a:rPr lang="en-US" sz="4000" dirty="0" err="1"/>
              <a:t>tugas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br>
              <a:rPr lang="en-US" sz="4000" dirty="0"/>
            </a:br>
            <a:r>
              <a:rPr lang="en-US" sz="4000" dirty="0" err="1"/>
              <a:t>tanggung</a:t>
            </a:r>
            <a:r>
              <a:rPr lang="en-US" sz="4000" dirty="0"/>
              <a:t> </a:t>
            </a:r>
            <a:r>
              <a:rPr lang="en-US" sz="4000" dirty="0" err="1"/>
              <a:t>jawabnya</a:t>
            </a:r>
            <a:r>
              <a:rPr lang="en-US" sz="4000" dirty="0"/>
              <a:t> </a:t>
            </a:r>
            <a:r>
              <a:rPr lang="en-US" sz="4000" dirty="0" err="1"/>
              <a:t>meliputi</a:t>
            </a:r>
            <a:r>
              <a:rPr lang="en-US" sz="4000" dirty="0"/>
              <a:t> </a:t>
            </a:r>
            <a:r>
              <a:rPr lang="en-US" sz="4000" dirty="0" err="1"/>
              <a:t>bidang</a:t>
            </a:r>
            <a:r>
              <a:rPr lang="en-US" sz="4000" dirty="0"/>
              <a:t> </a:t>
            </a:r>
            <a:r>
              <a:rPr lang="en-US" sz="4000" dirty="0" err="1"/>
              <a:t>perdagangan</a:t>
            </a:r>
            <a:r>
              <a:rPr lang="en-US" sz="40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Ruang</a:t>
            </a:r>
            <a:r>
              <a:rPr lang="en-US" sz="4400" dirty="0"/>
              <a:t> </a:t>
            </a:r>
            <a:r>
              <a:rPr lang="en-US" sz="4400" dirty="0" err="1"/>
              <a:t>Lingkup</a:t>
            </a:r>
            <a:r>
              <a:rPr lang="en-US" sz="4400" dirty="0"/>
              <a:t> </a:t>
            </a:r>
            <a:r>
              <a:rPr lang="en-US" sz="4400" dirty="0" err="1"/>
              <a:t>Kementerian</a:t>
            </a:r>
            <a:endParaRPr lang="en-US" sz="4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BPKN (Badan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/>
              <a:t> Nasional)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9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v-SE" dirty="0"/>
              <a:t>Badan Perlindungan Konsumen Nasional berkedudukan di Ibu Kota Negara Republik Indonesia dan bertanggung jawab kepada</a:t>
            </a:r>
            <a:br>
              <a:rPr lang="sv-SE" dirty="0"/>
            </a:br>
            <a:r>
              <a:rPr lang="sv-SE" dirty="0"/>
              <a:t>Presiden.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Kedudukan</a:t>
            </a:r>
            <a:r>
              <a:rPr lang="en-US" dirty="0"/>
              <a:t> 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(BPK) Pasal 32 UUPK</a:t>
            </a:r>
          </a:p>
        </p:txBody>
      </p:sp>
    </p:spTree>
    <p:extLst>
      <p:ext uri="{BB962C8B-B14F-4D97-AF65-F5344CB8AC3E}">
        <p14:creationId xmlns:p14="http://schemas.microsoft.com/office/powerpoint/2010/main" val="4532670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merangkap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seorang</a:t>
            </a:r>
            <a:r>
              <a:rPr lang="en-US" dirty="0"/>
              <a:t> wakil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merangkap</a:t>
            </a:r>
            <a:br>
              <a:rPr lang="en-US" dirty="0"/>
            </a:b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15 (lima </a:t>
            </a:r>
            <a:r>
              <a:rPr lang="en-US" dirty="0" err="1"/>
              <a:t>belas</a:t>
            </a:r>
            <a:r>
              <a:rPr lang="en-US" dirty="0"/>
              <a:t>) orang dan </a:t>
            </a:r>
            <a:r>
              <a:rPr lang="en-US" dirty="0" err="1"/>
              <a:t>sebanyak-banyaknya</a:t>
            </a:r>
            <a:r>
              <a:rPr lang="en-US" dirty="0"/>
              <a:t> 25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orang </a:t>
            </a:r>
            <a:r>
              <a:rPr lang="en-US" dirty="0" err="1"/>
              <a:t>anggota</a:t>
            </a:r>
            <a:r>
              <a:rPr lang="en-US" dirty="0"/>
              <a:t> yang</a:t>
            </a:r>
            <a:br>
              <a:rPr lang="en-US" dirty="0"/>
            </a:b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Struktur</a:t>
            </a:r>
            <a:r>
              <a:rPr lang="en-US" dirty="0"/>
              <a:t> Badan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 (BPKN)</a:t>
            </a:r>
          </a:p>
        </p:txBody>
      </p:sp>
    </p:spTree>
    <p:extLst>
      <p:ext uri="{BB962C8B-B14F-4D97-AF65-F5344CB8AC3E}">
        <p14:creationId xmlns:p14="http://schemas.microsoft.com/office/powerpoint/2010/main" val="4076716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a.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membaca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petunjuk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pemakaian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demi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keselamatan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b.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beritikad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transaksi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pembelian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dan/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c.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membayar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tukar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disepakati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latin typeface="Arial" pitchFamily="34" charset="0"/>
                <a:cs typeface="Arial" pitchFamily="34" charset="0"/>
              </a:rPr>
              <a:t>d.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sengketa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patut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dirty="0">
                <a:latin typeface="Arial" pitchFamily="34" charset="0"/>
                <a:cs typeface="Arial" pitchFamily="34" charset="0"/>
              </a:rPr>
              <a:t> 5 UUPK</a:t>
            </a:r>
          </a:p>
        </p:txBody>
      </p:sp>
    </p:spTree>
    <p:extLst>
      <p:ext uri="{BB962C8B-B14F-4D97-AF65-F5344CB8AC3E}">
        <p14:creationId xmlns:p14="http://schemas.microsoft.com/office/powerpoint/2010/main" val="38388387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br>
              <a:rPr lang="en-US" dirty="0"/>
            </a:br>
            <a:r>
              <a:rPr lang="en-US" dirty="0" err="1"/>
              <a:t>unsur</a:t>
            </a:r>
            <a:r>
              <a:rPr lang="en-US" dirty="0"/>
              <a:t> :</a:t>
            </a:r>
          </a:p>
          <a:p>
            <a:r>
              <a:rPr lang="en-US" dirty="0"/>
              <a:t>1. </a:t>
            </a:r>
            <a:r>
              <a:rPr lang="en-US" dirty="0" err="1"/>
              <a:t>Pemerintah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3. Lembaga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swadaya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Akademisi</a:t>
            </a:r>
            <a:r>
              <a:rPr lang="en-US" dirty="0"/>
              <a:t>; dan</a:t>
            </a:r>
            <a:br>
              <a:rPr lang="en-US" dirty="0"/>
            </a:br>
            <a:r>
              <a:rPr lang="en-US" dirty="0"/>
              <a:t>5. Tenaga </a:t>
            </a:r>
            <a:r>
              <a:rPr lang="en-US" dirty="0" err="1"/>
              <a:t>ahli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Badan </a:t>
            </a:r>
            <a:r>
              <a:rPr lang="en-US" dirty="0" err="1"/>
              <a:t>Perlidungan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Nasional (BPKN)</a:t>
            </a:r>
          </a:p>
        </p:txBody>
      </p:sp>
    </p:spTree>
    <p:extLst>
      <p:ext uri="{BB962C8B-B14F-4D97-AF65-F5344CB8AC3E}">
        <p14:creationId xmlns:p14="http://schemas.microsoft.com/office/powerpoint/2010/main" val="8625998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dan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dan/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terulang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yang </a:t>
            </a:r>
            <a:r>
              <a:rPr lang="en-US" dirty="0" err="1"/>
              <a:t>diderita</a:t>
            </a:r>
            <a:r>
              <a:rPr lang="en-US" dirty="0"/>
              <a:t> oleh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47</a:t>
            </a:r>
          </a:p>
        </p:txBody>
      </p:sp>
    </p:spTree>
    <p:extLst>
      <p:ext uri="{BB962C8B-B14F-4D97-AF65-F5344CB8AC3E}">
        <p14:creationId xmlns:p14="http://schemas.microsoft.com/office/powerpoint/2010/main" val="24538076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BADAN PENYELESAIAN SENGKETA KONSUMEN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(1)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badan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di Daerah Tingkat II</a:t>
            </a:r>
            <a:br>
              <a:rPr lang="en-US" dirty="0"/>
            </a:b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BPSK </a:t>
            </a:r>
            <a:r>
              <a:rPr lang="en-US" dirty="0" err="1"/>
              <a:t>Pasal</a:t>
            </a:r>
            <a:r>
              <a:rPr lang="en-US" dirty="0"/>
              <a:t> 49</a:t>
            </a:r>
          </a:p>
        </p:txBody>
      </p:sp>
    </p:spTree>
    <p:extLst>
      <p:ext uri="{BB962C8B-B14F-4D97-AF65-F5344CB8AC3E}">
        <p14:creationId xmlns:p14="http://schemas.microsoft.com/office/powerpoint/2010/main" val="370996267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dirty="0"/>
              <a:t>Badan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paling</a:t>
            </a:r>
            <a:br>
              <a:rPr lang="en-US" dirty="0"/>
            </a:br>
            <a:r>
              <a:rPr lang="en-US" dirty="0" err="1"/>
              <a:t>lambat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21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55 UUPK</a:t>
            </a:r>
          </a:p>
        </p:txBody>
      </p:sp>
    </p:spTree>
    <p:extLst>
      <p:ext uri="{BB962C8B-B14F-4D97-AF65-F5344CB8AC3E}">
        <p14:creationId xmlns:p14="http://schemas.microsoft.com/office/powerpoint/2010/main" val="17065555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7 (</a:t>
            </a:r>
            <a:r>
              <a:rPr lang="en-US" dirty="0" err="1"/>
              <a:t>tujuh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putusan</a:t>
            </a:r>
            <a:br>
              <a:rPr lang="en-US" dirty="0"/>
            </a:br>
            <a:r>
              <a:rPr lang="en-US" dirty="0"/>
              <a:t>badan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br>
              <a:rPr lang="en-US" dirty="0"/>
            </a:br>
            <a:r>
              <a:rPr lang="en-US" dirty="0"/>
              <a:t>55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56 UUPK </a:t>
            </a:r>
            <a:r>
              <a:rPr lang="en-US" dirty="0" err="1"/>
              <a:t>ayat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8865149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(1) </a:t>
            </a:r>
            <a:r>
              <a:rPr lang="en-US" dirty="0" err="1"/>
              <a:t>Pengadilan</a:t>
            </a:r>
            <a:r>
              <a:rPr lang="en-US" dirty="0"/>
              <a:t> Negeri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keberatan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br>
              <a:rPr lang="en-US" dirty="0"/>
            </a:b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56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21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br>
              <a:rPr lang="en-US" dirty="0"/>
            </a:b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diterimanya</a:t>
            </a:r>
            <a:r>
              <a:rPr lang="en-US" dirty="0"/>
              <a:t> </a:t>
            </a:r>
            <a:r>
              <a:rPr lang="en-US" dirty="0" err="1"/>
              <a:t>keberatan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58 UUPK Ayat 1</a:t>
            </a:r>
          </a:p>
        </p:txBody>
      </p:sp>
    </p:spTree>
    <p:extLst>
      <p:ext uri="{BB962C8B-B14F-4D97-AF65-F5344CB8AC3E}">
        <p14:creationId xmlns:p14="http://schemas.microsoft.com/office/powerpoint/2010/main" val="359534120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n-US" dirty="0"/>
              <a:t>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keberatan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Negeri paling</a:t>
            </a:r>
            <a:br>
              <a:rPr lang="en-US" dirty="0"/>
            </a:br>
            <a:r>
              <a:rPr lang="en-US" dirty="0" err="1"/>
              <a:t>lambat</a:t>
            </a:r>
            <a:r>
              <a:rPr lang="en-US" dirty="0"/>
              <a:t>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</a:t>
            </a:r>
            <a:r>
              <a:rPr lang="en-US" dirty="0" err="1"/>
              <a:t>putusan</a:t>
            </a:r>
            <a:br>
              <a:rPr lang="en-US" dirty="0"/>
            </a:b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Pasal</a:t>
            </a:r>
            <a:r>
              <a:rPr lang="en-US" dirty="0"/>
              <a:t> 56 UUPK </a:t>
            </a:r>
            <a:r>
              <a:rPr lang="en-US" dirty="0" err="1"/>
              <a:t>ayat</a:t>
            </a:r>
            <a:r>
              <a:rPr lang="en-US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8004554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(2)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(1),</a:t>
            </a:r>
            <a:br>
              <a:rPr lang="en-US" dirty="0"/>
            </a:b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br>
              <a:rPr lang="en-US" dirty="0"/>
            </a:br>
            <a:r>
              <a:rPr lang="en-US" dirty="0" err="1"/>
              <a:t>kasasi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Agung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3295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/>
          <a:lstStyle/>
          <a:p>
            <a:pPr marL="901700" indent="0" algn="just">
              <a:buNone/>
            </a:pPr>
            <a:r>
              <a:rPr lang="en-US" dirty="0" err="1"/>
              <a:t>Pengawasan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(1)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</a:t>
            </a:r>
            <a:r>
              <a:rPr lang="en-US" dirty="0"/>
              <a:t>- </a:t>
            </a:r>
            <a:r>
              <a:rPr lang="en-US" dirty="0" err="1"/>
              <a:t>undangannya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oleh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dan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swadaya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30</a:t>
            </a:r>
          </a:p>
        </p:txBody>
      </p:sp>
    </p:spTree>
    <p:extLst>
      <p:ext uri="{BB962C8B-B14F-4D97-AF65-F5344CB8AC3E}">
        <p14:creationId xmlns:p14="http://schemas.microsoft.com/office/powerpoint/2010/main" val="31492443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AF1D9E-D0A4-F413-8F29-99F63A57D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Pasal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1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ayat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1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Undang-Undang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Nomor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30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Tahun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1999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Tentang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Arbitrase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dan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Alternatif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Sengketa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arbitrase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adalah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cara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suatu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sengketa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di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luar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peradilan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umum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berdasarkan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pada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perjanjian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arbitrase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secara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tertulis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oleh para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para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pihak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b="1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bersengketa</a:t>
            </a:r>
            <a:r>
              <a:rPr lang="en-ID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.</a:t>
            </a:r>
            <a:endParaRPr lang="en-ID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32C7EC-BAFD-3C7B-7C88-3E32BAF5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Arbitrase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72059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49C151-28FC-6325-43F6-2854A892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pPr marL="109728" indent="0" algn="just">
              <a:buNone/>
            </a:pP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kelemahan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haknya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disebabkan</a:t>
            </a:r>
            <a:r>
              <a:rPr lang="en-ID" dirty="0"/>
              <a:t> oleh </a:t>
            </a:r>
            <a:r>
              <a:rPr lang="en-ID" dirty="0" err="1"/>
              <a:t>rendahnya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dimaksudkan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dan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swadaya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</a:t>
            </a:r>
            <a:r>
              <a:rPr lang="en-ID" dirty="0" err="1"/>
              <a:t>pemberdayaan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pembinaan</a:t>
            </a:r>
            <a:r>
              <a:rPr lang="en-ID" dirty="0"/>
              <a:t> dan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50A555-8DA0-CF62-E424-660081CEA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90883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4A17F8-6FB1-0D8A-E5D0-A5ED99669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Mediasi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adalah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upaya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dengan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melibatkan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pihak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ketiga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netral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, yang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tidak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memiliki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kewenangan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untuk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mengambil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keputusan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guna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membantu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berbagai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pihak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untuk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mencapai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penyelesaian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yang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dapat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diterima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6C2440-EF29-C038-1AF3-52B3FB9A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dirty="0" err="1"/>
              <a:t>Mediasi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4046579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77D1CB-107F-7BC1-DA08-F2A1512C3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en-ID" dirty="0" err="1">
                <a:solidFill>
                  <a:srgbClr val="111111"/>
                </a:solidFill>
                <a:latin typeface="Roboto" panose="02000000000000000000" pitchFamily="2" charset="0"/>
              </a:rPr>
              <a:t>P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erbuatan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memulihkan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hubungan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persahabatan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pada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keadaan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semula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;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perbuatan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menyelesaikan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i="0" dirty="0" err="1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perbedaan</a:t>
            </a:r>
            <a:r>
              <a:rPr lang="en-ID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.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9207C83-DD21-D296-216F-E2F9D8BA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Rekonsiliasi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7247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BEB465-3091-9615-3A2B-8ED7D13E6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 algn="just">
              <a:buNone/>
            </a:pPr>
            <a:endParaRPr lang="en-ID" dirty="0"/>
          </a:p>
          <a:p>
            <a:pPr marL="109728" indent="0" algn="just">
              <a:buNone/>
            </a:pPr>
            <a:r>
              <a:rPr lang="en-ID" sz="3200" dirty="0"/>
              <a:t>UU </a:t>
            </a:r>
            <a:r>
              <a:rPr lang="en-ID" sz="3200" dirty="0" err="1"/>
              <a:t>Perlindungan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Lahir </a:t>
            </a:r>
            <a:r>
              <a:rPr lang="en-ID" sz="3200" dirty="0" err="1"/>
              <a:t>karena</a:t>
            </a:r>
            <a:r>
              <a:rPr lang="en-ID" sz="3200" dirty="0"/>
              <a:t> </a:t>
            </a:r>
            <a:r>
              <a:rPr lang="en-ID" sz="3200" dirty="0" err="1"/>
              <a:t>adanya</a:t>
            </a:r>
            <a:r>
              <a:rPr lang="en-ID" sz="3200" dirty="0"/>
              <a:t> </a:t>
            </a:r>
            <a:r>
              <a:rPr lang="en-ID" sz="3200" dirty="0" err="1"/>
              <a:t>hubungan</a:t>
            </a:r>
            <a:r>
              <a:rPr lang="en-ID" sz="3200" dirty="0"/>
              <a:t> </a:t>
            </a:r>
            <a:r>
              <a:rPr lang="en-ID" sz="3200" dirty="0" err="1"/>
              <a:t>hukum</a:t>
            </a:r>
            <a:r>
              <a:rPr lang="en-ID" sz="3200" dirty="0"/>
              <a:t> </a:t>
            </a:r>
            <a:r>
              <a:rPr lang="en-ID" sz="3200" dirty="0" err="1"/>
              <a:t>jual</a:t>
            </a:r>
            <a:r>
              <a:rPr lang="en-ID" sz="3200" dirty="0"/>
              <a:t> </a:t>
            </a:r>
            <a:r>
              <a:rPr lang="en-ID" sz="3200" dirty="0" err="1"/>
              <a:t>beli</a:t>
            </a:r>
            <a:r>
              <a:rPr lang="en-ID" sz="3200" dirty="0"/>
              <a:t> </a:t>
            </a:r>
            <a:r>
              <a:rPr lang="en-ID" sz="3200" dirty="0" err="1"/>
              <a:t>antara</a:t>
            </a:r>
            <a:r>
              <a:rPr lang="en-ID" sz="3200" dirty="0"/>
              <a:t> </a:t>
            </a:r>
            <a:r>
              <a:rPr lang="en-ID" sz="3200" dirty="0" err="1"/>
              <a:t>konsumen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pelaku</a:t>
            </a:r>
            <a:r>
              <a:rPr lang="en-ID" sz="3200" dirty="0"/>
              <a:t> </a:t>
            </a:r>
            <a:r>
              <a:rPr lang="en-ID" sz="3200" dirty="0" err="1"/>
              <a:t>usaha</a:t>
            </a:r>
            <a:r>
              <a:rPr lang="en-ID" sz="3200" dirty="0"/>
              <a:t> yang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memiliki</a:t>
            </a:r>
            <a:r>
              <a:rPr lang="en-ID" sz="3200" dirty="0"/>
              <a:t> </a:t>
            </a:r>
            <a:r>
              <a:rPr lang="en-ID" sz="3200" dirty="0" err="1"/>
              <a:t>kedudukan</a:t>
            </a:r>
            <a:r>
              <a:rPr lang="en-ID" sz="3200" dirty="0"/>
              <a:t> </a:t>
            </a:r>
            <a:r>
              <a:rPr lang="en-ID" sz="3200" dirty="0" err="1"/>
              <a:t>seimbang</a:t>
            </a:r>
            <a:r>
              <a:rPr lang="en-ID" sz="3200" dirty="0"/>
              <a:t>, </a:t>
            </a:r>
            <a:r>
              <a:rPr lang="en-ID" sz="3200" dirty="0" err="1"/>
              <a:t>Pelaku</a:t>
            </a:r>
            <a:r>
              <a:rPr lang="en-ID" sz="3200" dirty="0"/>
              <a:t> Usaha </a:t>
            </a:r>
            <a:r>
              <a:rPr lang="en-ID" sz="3200" dirty="0" err="1"/>
              <a:t>condong</a:t>
            </a:r>
            <a:r>
              <a:rPr lang="en-ID" sz="3200" dirty="0"/>
              <a:t> </a:t>
            </a:r>
            <a:r>
              <a:rPr lang="en-ID" sz="3200" dirty="0" err="1"/>
              <a:t>lebih</a:t>
            </a:r>
            <a:r>
              <a:rPr lang="en-ID" sz="3200" dirty="0"/>
              <a:t> </a:t>
            </a:r>
            <a:r>
              <a:rPr lang="en-ID" sz="3200" dirty="0" err="1"/>
              <a:t>diuntungkan</a:t>
            </a:r>
            <a:r>
              <a:rPr lang="en-ID" sz="3200" dirty="0"/>
              <a:t> </a:t>
            </a:r>
            <a:r>
              <a:rPr lang="en-ID" sz="3200" dirty="0" err="1"/>
              <a:t>melalui</a:t>
            </a:r>
            <a:r>
              <a:rPr lang="en-ID" sz="3200" dirty="0"/>
              <a:t> </a:t>
            </a:r>
            <a:r>
              <a:rPr lang="en-ID" sz="3200" dirty="0" err="1"/>
              <a:t>Perjanjian</a:t>
            </a:r>
            <a:r>
              <a:rPr lang="en-ID" sz="3200" dirty="0"/>
              <a:t> Baku.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56B522-D59E-5FCF-030E-7997D2A3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Asbabun</a:t>
            </a:r>
            <a:r>
              <a:rPr lang="en-US" sz="2800" dirty="0"/>
              <a:t> </a:t>
            </a:r>
            <a:r>
              <a:rPr lang="en-US" sz="2800" dirty="0" err="1"/>
              <a:t>Nuzul</a:t>
            </a:r>
            <a:r>
              <a:rPr lang="en-US" sz="2800" dirty="0"/>
              <a:t>/</a:t>
            </a:r>
            <a:r>
              <a:rPr lang="en-US" sz="2800" dirty="0" err="1"/>
              <a:t>Sebab-Sebab</a:t>
            </a:r>
            <a:r>
              <a:rPr lang="en-US" sz="2800" dirty="0"/>
              <a:t> </a:t>
            </a:r>
            <a:r>
              <a:rPr lang="en-US" sz="2800" dirty="0" err="1"/>
              <a:t>Turunnya</a:t>
            </a:r>
            <a:r>
              <a:rPr lang="en-US" sz="2800" dirty="0"/>
              <a:t> UU No. 8 </a:t>
            </a:r>
            <a:r>
              <a:rPr lang="en-US" sz="2800" dirty="0" err="1"/>
              <a:t>Tahun</a:t>
            </a:r>
            <a:r>
              <a:rPr lang="en-US" sz="2800" dirty="0"/>
              <a:t> 1999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 </a:t>
            </a:r>
            <a:r>
              <a:rPr lang="en-US" sz="2800" dirty="0" err="1"/>
              <a:t>Konsumen</a:t>
            </a:r>
            <a:r>
              <a:rPr lang="en-US" sz="2800" dirty="0"/>
              <a:t> (UUPK)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306957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54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Konsumen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UU. No. 8 </a:t>
            </a:r>
            <a:r>
              <a:rPr lang="en-US" dirty="0" err="1"/>
              <a:t>Tahun</a:t>
            </a:r>
            <a:r>
              <a:rPr lang="en-US"/>
              <a:t> 1999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51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4225</TotalTime>
  <Words>3337</Words>
  <Application>Microsoft Office PowerPoint</Application>
  <PresentationFormat>On-screen Show (4:3)</PresentationFormat>
  <Paragraphs>269</Paragraphs>
  <Slides>71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80" baseType="lpstr">
      <vt:lpstr>Arial</vt:lpstr>
      <vt:lpstr>Calibri</vt:lpstr>
      <vt:lpstr>Google Sans</vt:lpstr>
      <vt:lpstr>Lucida Sans Unicode</vt:lpstr>
      <vt:lpstr>Roboto</vt:lpstr>
      <vt:lpstr>Verdana</vt:lpstr>
      <vt:lpstr>Wingdings 2</vt:lpstr>
      <vt:lpstr>Wingdings 3</vt:lpstr>
      <vt:lpstr>Concourse</vt:lpstr>
      <vt:lpstr>HUKUM PERLINDUNGAN KONSUMEN</vt:lpstr>
      <vt:lpstr>Hak Konsumen Pasal 4 UUPK</vt:lpstr>
      <vt:lpstr>Hak Konsumen</vt:lpstr>
      <vt:lpstr>Hak Konsumen</vt:lpstr>
      <vt:lpstr>Hak Konsumen</vt:lpstr>
      <vt:lpstr>Kewajiban Konsumen Pasal 5 UUPK</vt:lpstr>
      <vt:lpstr>Kelemahan Konsumen</vt:lpstr>
      <vt:lpstr>Asbabun Nuzul/Sebab-Sebab Turunnya UU No. 8 Tahun 1999 Tentang Perlindungan  Konsumen (UUPK)</vt:lpstr>
      <vt:lpstr>UU. No. 8 Tahun 1999</vt:lpstr>
      <vt:lpstr>Pengertian Perjanjian</vt:lpstr>
      <vt:lpstr>Syarat-syarat sahnya Perjanjian Pasal 1320 KUHPerdata</vt:lpstr>
      <vt:lpstr>Asas Kebebasan Berkontrak</vt:lpstr>
      <vt:lpstr>Batasan Kebebasan Berkontrak Pasal 1339 KUHPerdata</vt:lpstr>
      <vt:lpstr>Konsumen</vt:lpstr>
      <vt:lpstr>Yang dapat disebut Konsumen</vt:lpstr>
      <vt:lpstr>Pelaku  Usaha</vt:lpstr>
      <vt:lpstr> KLAUSULA BAKU</vt:lpstr>
      <vt:lpstr>Kasus Pelanggaran Terhadap Konsumen</vt:lpstr>
      <vt:lpstr>Kasus Pelanggaran Konsumen</vt:lpstr>
      <vt:lpstr>Perlunya Perlindungan Konsumen</vt:lpstr>
      <vt:lpstr>UUPK Tidak Bertujuan Untuk Mematikan Pelaku Usaha</vt:lpstr>
      <vt:lpstr>Perlunya Perlindungan Konsumen</vt:lpstr>
      <vt:lpstr>Perlindungan Konsumen</vt:lpstr>
      <vt:lpstr>Asas dan Tujuan Pasal 2 UUPK</vt:lpstr>
      <vt:lpstr>Tujuan Perlindungan Konsumen</vt:lpstr>
      <vt:lpstr>3. Meningkatkan pemberdayaan           konsumen dalam memilih,           menentukan, dan menuntut              hak-haknya sebagai konsumen; </vt:lpstr>
      <vt:lpstr>Tujuan Perlindungan Konsumen</vt:lpstr>
      <vt:lpstr>Hak Dasar Konsumen</vt:lpstr>
      <vt:lpstr>Hak Pelaku Usaha</vt:lpstr>
      <vt:lpstr>Consumer (Konsumen) dan Customer (Pelanggan)</vt:lpstr>
      <vt:lpstr>Unsur-Unsur Dalam Pengertian Konsumen</vt:lpstr>
      <vt:lpstr>Makna Diktum Menimbang UU. No. 8 Tahun 1999 Tentang Perlindungan Konsumen</vt:lpstr>
      <vt:lpstr>Jenis-Jenis Pelaku Usaha</vt:lpstr>
      <vt:lpstr>Kewajiban Pelaku Usaha Pasal 7 UUPK</vt:lpstr>
      <vt:lpstr>Kewajiban Pelaku Usaha</vt:lpstr>
      <vt:lpstr>Konsekuensi Pelaku Usaha Menolak</vt:lpstr>
      <vt:lpstr>Larangan Pelaku Usaha Pasal 9 UUPK</vt:lpstr>
      <vt:lpstr>Larangan Pelaku Usaha</vt:lpstr>
      <vt:lpstr>Konsumen Dapat Menggugat  (Pasal 45 UUPK).</vt:lpstr>
      <vt:lpstr>Gugatan atas Pelanggaran Pelaku Usaha Dapat Dilakukan Oleh:</vt:lpstr>
      <vt:lpstr>Gugatan Dapat Dilakukan:</vt:lpstr>
      <vt:lpstr>Yang Dapat Melakukan Gugatan</vt:lpstr>
      <vt:lpstr>Gugatan Dapat Dilakukan</vt:lpstr>
      <vt:lpstr>Himbauan BPKN Untuk Lebih Bijak Belanja Online</vt:lpstr>
      <vt:lpstr>Kasus:</vt:lpstr>
      <vt:lpstr>BARANG Adalah setiap benda baik berwujud maupun tidak berwujud, baik bergerak maupun tidak bergerak, dapat dihabiskan maupun tidak dapat dihabiskan, yang dapat untuk diperdagangkan, dipakai, dipergunakan, atau dimanfaatkan oleh konsumen.</vt:lpstr>
      <vt:lpstr>Benda Tak Berwujud</vt:lpstr>
      <vt:lpstr> Jasa </vt:lpstr>
      <vt:lpstr>Promosi</vt:lpstr>
      <vt:lpstr>IMPOR</vt:lpstr>
      <vt:lpstr>IMPOR JASA</vt:lpstr>
      <vt:lpstr>     Lembaga Perlindungan Konsumen</vt:lpstr>
      <vt:lpstr>Badan Penyelesaian Sengketa Konsumen (BPSK)</vt:lpstr>
      <vt:lpstr>Unsur Anggota BPSK Pasal 49 UUPK</vt:lpstr>
      <vt:lpstr>   Badan Perlindungan Konsumen Badan Perlindungan Konsumen Nasional adalah badan yang dibentuk untuk membantu upaya pengembangan perlindungan konsumen.</vt:lpstr>
      <vt:lpstr>Ruang Lingkup Kementerian</vt:lpstr>
      <vt:lpstr>BPKN (Badan Perlindungan Konsumen Nasional)</vt:lpstr>
      <vt:lpstr>Kedudukan Badan Perlindungan Konsumen (BPK) Pasal 32 UUPK</vt:lpstr>
      <vt:lpstr>Struktur Badan Perlindungan Konsumen Nasional (BPKN)</vt:lpstr>
      <vt:lpstr>Unsur Anggota Badan Perlidungan Konsumen Nasional (BPKN)</vt:lpstr>
      <vt:lpstr>Penyelesaian Sengketa diluar Pengadilan Pasal 47</vt:lpstr>
      <vt:lpstr>BPSK Pasal 49</vt:lpstr>
      <vt:lpstr>Pasal 55 UUPK</vt:lpstr>
      <vt:lpstr>Pasal 56 UUPK ayat 1</vt:lpstr>
      <vt:lpstr>Pasal 58 UUPK Ayat 1</vt:lpstr>
      <vt:lpstr>Pasal 56 UUPK ayat 2</vt:lpstr>
      <vt:lpstr>Kasasi</vt:lpstr>
      <vt:lpstr>Pengawasan Pasal 30</vt:lpstr>
      <vt:lpstr>Arbitrase</vt:lpstr>
      <vt:lpstr> Mediasi</vt:lpstr>
      <vt:lpstr>Rekonsiliasi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Undang-undang Nomor 40/1999 tentang Pers pasal 4 ayat (1) disebutkan, “Kemerdekaan pers dijamin sebagai hak asasi warganegara.” Ayat tersebut diperkuat dengan pasal 4 ayat (3) yang berbunyi, “Untuk menjamin kemerdekaan pers, pers nasional mempunyai hak mencari, memperoleh, dan menyebar luaskan gagasan dan informasi.” Sementara dalam pasal 8 ditegaskan, bahwa “Dalam menjalankan profesinya, wartawan mendapat  perlindungan hukum.”</dc:title>
  <dc:creator>ACER</dc:creator>
  <cp:lastModifiedBy>DELL</cp:lastModifiedBy>
  <cp:revision>270</cp:revision>
  <dcterms:created xsi:type="dcterms:W3CDTF">2010-12-10T15:12:31Z</dcterms:created>
  <dcterms:modified xsi:type="dcterms:W3CDTF">2025-10-18T08:43:58Z</dcterms:modified>
</cp:coreProperties>
</file>