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9"/>
  </p:notesMasterIdLst>
  <p:sldIdLst>
    <p:sldId id="301" r:id="rId2"/>
    <p:sldId id="448" r:id="rId3"/>
    <p:sldId id="355" r:id="rId4"/>
    <p:sldId id="356" r:id="rId5"/>
    <p:sldId id="357" r:id="rId6"/>
    <p:sldId id="358" r:id="rId7"/>
    <p:sldId id="415" r:id="rId8"/>
    <p:sldId id="359" r:id="rId9"/>
    <p:sldId id="360" r:id="rId10"/>
    <p:sldId id="361" r:id="rId11"/>
    <p:sldId id="362" r:id="rId12"/>
    <p:sldId id="363" r:id="rId13"/>
    <p:sldId id="364" r:id="rId14"/>
    <p:sldId id="365" r:id="rId15"/>
    <p:sldId id="366" r:id="rId16"/>
    <p:sldId id="395" r:id="rId17"/>
    <p:sldId id="396" r:id="rId18"/>
    <p:sldId id="397" r:id="rId19"/>
    <p:sldId id="398" r:id="rId20"/>
    <p:sldId id="399" r:id="rId21"/>
    <p:sldId id="400" r:id="rId22"/>
    <p:sldId id="401" r:id="rId23"/>
    <p:sldId id="402" r:id="rId24"/>
    <p:sldId id="403" r:id="rId25"/>
    <p:sldId id="404" r:id="rId26"/>
    <p:sldId id="405" r:id="rId27"/>
    <p:sldId id="406" r:id="rId28"/>
    <p:sldId id="407" r:id="rId29"/>
    <p:sldId id="408" r:id="rId30"/>
    <p:sldId id="409" r:id="rId31"/>
    <p:sldId id="410" r:id="rId32"/>
    <p:sldId id="411" r:id="rId33"/>
    <p:sldId id="412" r:id="rId34"/>
    <p:sldId id="413" r:id="rId35"/>
    <p:sldId id="414" r:id="rId36"/>
    <p:sldId id="416" r:id="rId37"/>
    <p:sldId id="417" r:id="rId38"/>
    <p:sldId id="418" r:id="rId39"/>
    <p:sldId id="419" r:id="rId40"/>
    <p:sldId id="420" r:id="rId41"/>
    <p:sldId id="421" r:id="rId42"/>
    <p:sldId id="422" r:id="rId43"/>
    <p:sldId id="423" r:id="rId44"/>
    <p:sldId id="424" r:id="rId45"/>
    <p:sldId id="425" r:id="rId46"/>
    <p:sldId id="426" r:id="rId47"/>
    <p:sldId id="427" r:id="rId48"/>
    <p:sldId id="428" r:id="rId49"/>
    <p:sldId id="429" r:id="rId50"/>
    <p:sldId id="430" r:id="rId51"/>
    <p:sldId id="431" r:id="rId52"/>
    <p:sldId id="432" r:id="rId53"/>
    <p:sldId id="433" r:id="rId54"/>
    <p:sldId id="434" r:id="rId55"/>
    <p:sldId id="435" r:id="rId56"/>
    <p:sldId id="436" r:id="rId57"/>
    <p:sldId id="437" r:id="rId58"/>
    <p:sldId id="438" r:id="rId59"/>
    <p:sldId id="439" r:id="rId60"/>
    <p:sldId id="440" r:id="rId61"/>
    <p:sldId id="441" r:id="rId62"/>
    <p:sldId id="442" r:id="rId63"/>
    <p:sldId id="443" r:id="rId64"/>
    <p:sldId id="444" r:id="rId65"/>
    <p:sldId id="445" r:id="rId66"/>
    <p:sldId id="446" r:id="rId67"/>
    <p:sldId id="447" r:id="rId68"/>
    <p:sldId id="367" r:id="rId69"/>
    <p:sldId id="368" r:id="rId70"/>
    <p:sldId id="369" r:id="rId71"/>
    <p:sldId id="370" r:id="rId72"/>
    <p:sldId id="371" r:id="rId73"/>
    <p:sldId id="257" r:id="rId74"/>
    <p:sldId id="260" r:id="rId75"/>
    <p:sldId id="261" r:id="rId76"/>
    <p:sldId id="262" r:id="rId77"/>
    <p:sldId id="372" r:id="rId78"/>
    <p:sldId id="263" r:id="rId79"/>
    <p:sldId id="373" r:id="rId80"/>
    <p:sldId id="264" r:id="rId81"/>
    <p:sldId id="265" r:id="rId82"/>
    <p:sldId id="266" r:id="rId83"/>
    <p:sldId id="374" r:id="rId84"/>
    <p:sldId id="267" r:id="rId85"/>
    <p:sldId id="268" r:id="rId86"/>
    <p:sldId id="269" r:id="rId87"/>
    <p:sldId id="270" r:id="rId88"/>
    <p:sldId id="271" r:id="rId89"/>
    <p:sldId id="272" r:id="rId90"/>
    <p:sldId id="273" r:id="rId91"/>
    <p:sldId id="274" r:id="rId92"/>
    <p:sldId id="275" r:id="rId93"/>
    <p:sldId id="276" r:id="rId94"/>
    <p:sldId id="277" r:id="rId95"/>
    <p:sldId id="278" r:id="rId96"/>
    <p:sldId id="279" r:id="rId97"/>
    <p:sldId id="280" r:id="rId98"/>
    <p:sldId id="281" r:id="rId99"/>
    <p:sldId id="282" r:id="rId100"/>
    <p:sldId id="283" r:id="rId101"/>
    <p:sldId id="284" r:id="rId102"/>
    <p:sldId id="286" r:id="rId103"/>
    <p:sldId id="287" r:id="rId104"/>
    <p:sldId id="288" r:id="rId105"/>
    <p:sldId id="290" r:id="rId106"/>
    <p:sldId id="291" r:id="rId107"/>
    <p:sldId id="292" r:id="rId108"/>
    <p:sldId id="293" r:id="rId109"/>
    <p:sldId id="294" r:id="rId110"/>
    <p:sldId id="295" r:id="rId111"/>
    <p:sldId id="296" r:id="rId112"/>
    <p:sldId id="297" r:id="rId113"/>
    <p:sldId id="298" r:id="rId114"/>
    <p:sldId id="299" r:id="rId115"/>
    <p:sldId id="300" r:id="rId116"/>
    <p:sldId id="375" r:id="rId117"/>
    <p:sldId id="376" r:id="rId118"/>
    <p:sldId id="377" r:id="rId119"/>
    <p:sldId id="378" r:id="rId120"/>
    <p:sldId id="379" r:id="rId121"/>
    <p:sldId id="380" r:id="rId122"/>
    <p:sldId id="381" r:id="rId123"/>
    <p:sldId id="382" r:id="rId124"/>
    <p:sldId id="384" r:id="rId125"/>
    <p:sldId id="385" r:id="rId126"/>
    <p:sldId id="386" r:id="rId127"/>
    <p:sldId id="387" r:id="rId128"/>
    <p:sldId id="388" r:id="rId129"/>
    <p:sldId id="389" r:id="rId130"/>
    <p:sldId id="390" r:id="rId131"/>
    <p:sldId id="391" r:id="rId132"/>
    <p:sldId id="392" r:id="rId133"/>
    <p:sldId id="393" r:id="rId134"/>
    <p:sldId id="394" r:id="rId135"/>
    <p:sldId id="320" r:id="rId136"/>
    <p:sldId id="313" r:id="rId137"/>
    <p:sldId id="343" r:id="rId138"/>
    <p:sldId id="344" r:id="rId139"/>
    <p:sldId id="314" r:id="rId140"/>
    <p:sldId id="315" r:id="rId141"/>
    <p:sldId id="316" r:id="rId142"/>
    <p:sldId id="345" r:id="rId143"/>
    <p:sldId id="346" r:id="rId144"/>
    <p:sldId id="350" r:id="rId145"/>
    <p:sldId id="351" r:id="rId146"/>
    <p:sldId id="347" r:id="rId147"/>
    <p:sldId id="348" r:id="rId148"/>
    <p:sldId id="352" r:id="rId149"/>
    <p:sldId id="353" r:id="rId150"/>
    <p:sldId id="354" r:id="rId151"/>
    <p:sldId id="349" r:id="rId152"/>
    <p:sldId id="317" r:id="rId153"/>
    <p:sldId id="318" r:id="rId154"/>
    <p:sldId id="321" r:id="rId155"/>
    <p:sldId id="338" r:id="rId156"/>
    <p:sldId id="342" r:id="rId157"/>
    <p:sldId id="340" r:id="rId158"/>
    <p:sldId id="341" r:id="rId159"/>
    <p:sldId id="302" r:id="rId160"/>
    <p:sldId id="304" r:id="rId161"/>
    <p:sldId id="305" r:id="rId162"/>
    <p:sldId id="303" r:id="rId163"/>
    <p:sldId id="322" r:id="rId164"/>
    <p:sldId id="323" r:id="rId165"/>
    <p:sldId id="335" r:id="rId166"/>
    <p:sldId id="334" r:id="rId167"/>
    <p:sldId id="336" r:id="rId168"/>
    <p:sldId id="337" r:id="rId169"/>
    <p:sldId id="319" r:id="rId170"/>
    <p:sldId id="328" r:id="rId171"/>
    <p:sldId id="329" r:id="rId172"/>
    <p:sldId id="339" r:id="rId173"/>
    <p:sldId id="330" r:id="rId174"/>
    <p:sldId id="331" r:id="rId175"/>
    <p:sldId id="332" r:id="rId176"/>
    <p:sldId id="333" r:id="rId177"/>
    <p:sldId id="306" r:id="rId178"/>
    <p:sldId id="307" r:id="rId179"/>
    <p:sldId id="308" r:id="rId180"/>
    <p:sldId id="324" r:id="rId181"/>
    <p:sldId id="325" r:id="rId182"/>
    <p:sldId id="326" r:id="rId183"/>
    <p:sldId id="327" r:id="rId184"/>
    <p:sldId id="309" r:id="rId185"/>
    <p:sldId id="310" r:id="rId186"/>
    <p:sldId id="311" r:id="rId187"/>
    <p:sldId id="312" r:id="rId18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7" autoAdjust="0"/>
    <p:restoredTop sz="94660"/>
  </p:normalViewPr>
  <p:slideViewPr>
    <p:cSldViewPr>
      <p:cViewPr varScale="1">
        <p:scale>
          <a:sx n="55" d="100"/>
          <a:sy n="55" d="100"/>
        </p:scale>
        <p:origin x="161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viewProps" Target="view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theme" Target="theme/theme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tableStyles" Target="tableStyles.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0"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43B276-D816-4A1F-95CA-781275A47DBF}" type="datetimeFigureOut">
              <a:rPr lang="en-US" smtClean="0"/>
              <a:pPr/>
              <a:t>4/15/2026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E50CE3-674D-4F3E-8C68-3A058433B48C}" type="slidenum">
              <a:rPr lang="en-US" smtClean="0"/>
              <a:pPr/>
              <a:t>‹#›</a:t>
            </a:fld>
            <a:endParaRPr lang="en-US"/>
          </a:p>
        </p:txBody>
      </p:sp>
    </p:spTree>
    <p:extLst>
      <p:ext uri="{BB962C8B-B14F-4D97-AF65-F5344CB8AC3E}">
        <p14:creationId xmlns:p14="http://schemas.microsoft.com/office/powerpoint/2010/main" val="221929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D9CCBA7-5354-9BCE-CACF-93BEA69F1F3D}"/>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ABA4B337-6C51-D6DE-7066-B1169683BEC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id="{8E9542EB-5BD3-7B17-E81D-144CF3F1771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966E84B-7182-4D5D-A4C0-FD3850AD9A47}" type="slidenum">
              <a:rPr lang="en-US" altLang="en-US" smtClean="0"/>
              <a:pPr>
                <a:spcBef>
                  <a:spcPct val="0"/>
                </a:spcBef>
              </a:pPr>
              <a:t>8</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242D149C-C7E5-4488-A90B-01C38F6795DC}" type="slidenum">
              <a:rPr lang="en-US" smtClean="0">
                <a:latin typeface="Arial" charset="0"/>
              </a:rPr>
              <a:pPr eaLnBrk="1" hangingPunct="1"/>
              <a:t>139</a:t>
            </a:fld>
            <a:endParaRPr lang="en-US">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A0E3D496-6AD8-45A9-B1FA-5A3C25036BC9}" type="slidenum">
              <a:rPr lang="en-US" smtClean="0">
                <a:latin typeface="Arial" charset="0"/>
              </a:rPr>
              <a:pPr eaLnBrk="1" hangingPunct="1"/>
              <a:t>141</a:t>
            </a:fld>
            <a:endParaRPr lang="en-US">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455F40C0-1DD0-4CF2-9036-64F37E2F411E}" type="slidenum">
              <a:rPr lang="en-US" smtClean="0">
                <a:latin typeface="Arial" charset="0"/>
              </a:rPr>
              <a:pPr eaLnBrk="1" hangingPunct="1"/>
              <a:t>152</a:t>
            </a:fld>
            <a:endParaRPr lang="en-US">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13D04C01-31CF-49D9-828B-5D4C6F4A21F9}" type="slidenum">
              <a:rPr lang="en-US" smtClean="0">
                <a:latin typeface="Arial" charset="0"/>
              </a:rPr>
              <a:pPr eaLnBrk="1" hangingPunct="1"/>
              <a:t>177</a:t>
            </a:fld>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D3D5A-0954-06F4-6A54-024AAEB6AFAA}"/>
            </a:ext>
          </a:extLst>
        </p:cNvPr>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6FBF77B5-3980-EA3C-42F6-E30AEE42146B}"/>
              </a:ext>
            </a:extLst>
          </p:cNvPr>
          <p:cNvSpPr>
            <a:spLocks noGrp="1" noRot="1" noChangeAspect="1" noTextEdit="1"/>
          </p:cNvSpPr>
          <p:nvPr>
            <p:ph type="sldImg"/>
          </p:nvPr>
        </p:nvSpPr>
        <p:spPr>
          <a:ln/>
        </p:spPr>
      </p:sp>
      <p:sp>
        <p:nvSpPr>
          <p:cNvPr id="90115" name="Notes Placeholder 2">
            <a:extLst>
              <a:ext uri="{FF2B5EF4-FFF2-40B4-BE49-F238E27FC236}">
                <a16:creationId xmlns:a16="http://schemas.microsoft.com/office/drawing/2014/main" id="{2E3FCEB5-2805-F02D-8E05-215BB8C576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0116" name="Slide Number Placeholder 3">
            <a:extLst>
              <a:ext uri="{FF2B5EF4-FFF2-40B4-BE49-F238E27FC236}">
                <a16:creationId xmlns:a16="http://schemas.microsoft.com/office/drawing/2014/main" id="{2E7910A3-A91D-A27E-EAD9-AB793DF795E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242D149C-C7E5-4488-A90B-01C38F6795DC}" type="slidenum">
              <a:rPr lang="en-US" smtClean="0">
                <a:latin typeface="Arial" charset="0"/>
              </a:rPr>
              <a:pPr eaLnBrk="1" hangingPunct="1"/>
              <a:t>20</a:t>
            </a:fld>
            <a:endParaRPr lang="en-US">
              <a:latin typeface="Arial" charset="0"/>
            </a:endParaRPr>
          </a:p>
        </p:txBody>
      </p:sp>
    </p:spTree>
    <p:extLst>
      <p:ext uri="{BB962C8B-B14F-4D97-AF65-F5344CB8AC3E}">
        <p14:creationId xmlns:p14="http://schemas.microsoft.com/office/powerpoint/2010/main" val="3246354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77997-8FD7-905A-97E4-85390520136B}"/>
            </a:ext>
          </a:extLst>
        </p:cNvPr>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B7AB41AF-D546-3D15-F96C-D3A0BBAF291C}"/>
              </a:ext>
            </a:extLst>
          </p:cNvPr>
          <p:cNvSpPr>
            <a:spLocks noGrp="1" noRot="1" noChangeAspect="1" noTextEdit="1"/>
          </p:cNvSpPr>
          <p:nvPr>
            <p:ph type="sldImg"/>
          </p:nvPr>
        </p:nvSpPr>
        <p:spPr>
          <a:ln/>
        </p:spPr>
      </p:sp>
      <p:sp>
        <p:nvSpPr>
          <p:cNvPr id="91139" name="Notes Placeholder 2">
            <a:extLst>
              <a:ext uri="{FF2B5EF4-FFF2-40B4-BE49-F238E27FC236}">
                <a16:creationId xmlns:a16="http://schemas.microsoft.com/office/drawing/2014/main" id="{24948331-3A63-25AD-9166-A7498362E1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40" name="Slide Number Placeholder 3">
            <a:extLst>
              <a:ext uri="{FF2B5EF4-FFF2-40B4-BE49-F238E27FC236}">
                <a16:creationId xmlns:a16="http://schemas.microsoft.com/office/drawing/2014/main" id="{363BBDB3-7B9E-715B-B01D-F5F0CD60BC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A0E3D496-6AD8-45A9-B1FA-5A3C25036BC9}" type="slidenum">
              <a:rPr lang="en-US" smtClean="0">
                <a:latin typeface="Arial" charset="0"/>
              </a:rPr>
              <a:pPr eaLnBrk="1" hangingPunct="1"/>
              <a:t>22</a:t>
            </a:fld>
            <a:endParaRPr lang="en-US">
              <a:latin typeface="Arial" charset="0"/>
            </a:endParaRPr>
          </a:p>
        </p:txBody>
      </p:sp>
    </p:spTree>
    <p:extLst>
      <p:ext uri="{BB962C8B-B14F-4D97-AF65-F5344CB8AC3E}">
        <p14:creationId xmlns:p14="http://schemas.microsoft.com/office/powerpoint/2010/main" val="1370972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21821-66EC-F146-9AEC-6A37435C59A0}"/>
            </a:ext>
          </a:extLst>
        </p:cNvPr>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376C922C-5C81-F9E9-8DF1-19008EDD5B00}"/>
              </a:ext>
            </a:extLst>
          </p:cNvPr>
          <p:cNvSpPr>
            <a:spLocks noGrp="1" noRot="1" noChangeAspect="1" noTextEdit="1"/>
          </p:cNvSpPr>
          <p:nvPr>
            <p:ph type="sldImg"/>
          </p:nvPr>
        </p:nvSpPr>
        <p:spPr>
          <a:ln/>
        </p:spPr>
      </p:sp>
      <p:sp>
        <p:nvSpPr>
          <p:cNvPr id="92163" name="Notes Placeholder 2">
            <a:extLst>
              <a:ext uri="{FF2B5EF4-FFF2-40B4-BE49-F238E27FC236}">
                <a16:creationId xmlns:a16="http://schemas.microsoft.com/office/drawing/2014/main" id="{3183E1B0-FFDD-88F3-7A51-D4B22B4FC8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164" name="Slide Number Placeholder 3">
            <a:extLst>
              <a:ext uri="{FF2B5EF4-FFF2-40B4-BE49-F238E27FC236}">
                <a16:creationId xmlns:a16="http://schemas.microsoft.com/office/drawing/2014/main" id="{49834578-0081-063A-D54A-A00FEE577DE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455F40C0-1DD0-4CF2-9036-64F37E2F411E}" type="slidenum">
              <a:rPr lang="en-US" smtClean="0">
                <a:latin typeface="Arial" charset="0"/>
              </a:rPr>
              <a:pPr eaLnBrk="1" hangingPunct="1"/>
              <a:t>33</a:t>
            </a:fld>
            <a:endParaRPr lang="en-US">
              <a:latin typeface="Arial" charset="0"/>
            </a:endParaRPr>
          </a:p>
        </p:txBody>
      </p:sp>
    </p:spTree>
    <p:extLst>
      <p:ext uri="{BB962C8B-B14F-4D97-AF65-F5344CB8AC3E}">
        <p14:creationId xmlns:p14="http://schemas.microsoft.com/office/powerpoint/2010/main" val="2938379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33BCD-8487-1E63-E557-7884AB200A3D}"/>
            </a:ext>
          </a:extLst>
        </p:cNvPr>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3DB7CD98-6C1E-E3D3-4F4C-15D6CF989695}"/>
              </a:ext>
            </a:extLst>
          </p:cNvPr>
          <p:cNvSpPr>
            <a:spLocks noGrp="1" noRot="1" noChangeAspect="1" noTextEdit="1"/>
          </p:cNvSpPr>
          <p:nvPr>
            <p:ph type="sldImg"/>
          </p:nvPr>
        </p:nvSpPr>
        <p:spPr>
          <a:ln/>
        </p:spPr>
      </p:sp>
      <p:sp>
        <p:nvSpPr>
          <p:cNvPr id="89091" name="Notes Placeholder 2">
            <a:extLst>
              <a:ext uri="{FF2B5EF4-FFF2-40B4-BE49-F238E27FC236}">
                <a16:creationId xmlns:a16="http://schemas.microsoft.com/office/drawing/2014/main" id="{48D08B2B-804B-9236-4C97-BA8997F4ED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092" name="Slide Number Placeholder 3">
            <a:extLst>
              <a:ext uri="{FF2B5EF4-FFF2-40B4-BE49-F238E27FC236}">
                <a16:creationId xmlns:a16="http://schemas.microsoft.com/office/drawing/2014/main" id="{56B458F0-5734-BE33-D05C-C8B6E5CA26A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13D04C01-31CF-49D9-828B-5D4C6F4A21F9}" type="slidenum">
              <a:rPr lang="en-US" smtClean="0">
                <a:latin typeface="Arial" charset="0"/>
              </a:rPr>
              <a:pPr eaLnBrk="1" hangingPunct="1"/>
              <a:t>57</a:t>
            </a:fld>
            <a:endParaRPr lang="en-US">
              <a:latin typeface="Arial" charset="0"/>
            </a:endParaRPr>
          </a:p>
        </p:txBody>
      </p:sp>
    </p:spTree>
    <p:extLst>
      <p:ext uri="{BB962C8B-B14F-4D97-AF65-F5344CB8AC3E}">
        <p14:creationId xmlns:p14="http://schemas.microsoft.com/office/powerpoint/2010/main" val="2869687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08C3372-5713-7022-CDA0-EB6A14B11059}"/>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8F5F8D77-CB4D-65CA-652B-545A72F349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DEF9D40F-421C-B404-6ECE-88AE4657F4C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5816240-5652-4DA8-8FB8-F0726496546E}" type="slidenum">
              <a:rPr lang="en-US" altLang="en-US" smtClean="0"/>
              <a:pPr>
                <a:spcBef>
                  <a:spcPct val="0"/>
                </a:spcBef>
              </a:pPr>
              <a:t>68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B26A976-EEAA-827B-563D-32634B828824}"/>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CBCDC517-A832-948D-708E-D078CF2C3AA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6628" name="Slide Number Placeholder 3">
            <a:extLst>
              <a:ext uri="{FF2B5EF4-FFF2-40B4-BE49-F238E27FC236}">
                <a16:creationId xmlns:a16="http://schemas.microsoft.com/office/drawing/2014/main" id="{406C28DC-5D71-0B33-78C9-CAC383B9E1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891C2E-3244-441F-B9D2-AEEEF667B5A6}" type="slidenum">
              <a:rPr lang="en-US" altLang="en-US" smtClean="0"/>
              <a:pPr>
                <a:spcBef>
                  <a:spcPct val="0"/>
                </a:spcBef>
              </a:pPr>
              <a:t>70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FB05A0C-80D2-6A85-10C2-DB043E41CCB8}"/>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E3A41467-BE91-C305-85B6-40D701A6419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8676" name="Slide Number Placeholder 3">
            <a:extLst>
              <a:ext uri="{FF2B5EF4-FFF2-40B4-BE49-F238E27FC236}">
                <a16:creationId xmlns:a16="http://schemas.microsoft.com/office/drawing/2014/main" id="{6CE6CD7A-3D9C-6D2E-61AD-CB2845939FB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36F1113-4021-4FE8-A82B-F7592105A4B7}" type="slidenum">
              <a:rPr lang="en-US" altLang="en-US" smtClean="0"/>
              <a:pPr>
                <a:spcBef>
                  <a:spcPct val="0"/>
                </a:spcBef>
              </a:pPr>
              <a:t>71</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C39D5F7-1A55-AC82-D010-016C412B2DA8}"/>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0C37C565-E0B0-669E-2727-BFBA0D1E67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7892" name="Slide Number Placeholder 3">
            <a:extLst>
              <a:ext uri="{FF2B5EF4-FFF2-40B4-BE49-F238E27FC236}">
                <a16:creationId xmlns:a16="http://schemas.microsoft.com/office/drawing/2014/main" id="{75E43E60-3D70-5D17-112F-98736053F9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7CE7BB-70D2-4C8B-9339-A3BB75D66FA6}" type="slidenum">
              <a:rPr lang="en-US" altLang="en-US" smtClean="0"/>
              <a:pPr>
                <a:spcBef>
                  <a:spcPct val="0"/>
                </a:spcBef>
              </a:pPr>
              <a:t>79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47EEC01D-FB69-4EEF-BD6D-58E5E23041D6}"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EEC01D-FB69-4EEF-BD6D-58E5E23041D6}"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EEC01D-FB69-4EEF-BD6D-58E5E23041D6}"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F0CF4F96-43BE-A354-F6A2-C5AC5479CCF4}"/>
              </a:ext>
            </a:extLst>
          </p:cNvPr>
          <p:cNvSpPr>
            <a:spLocks noGrp="1" noChangeArrowheads="1"/>
          </p:cNvSpPr>
          <p:nvPr>
            <p:ph type="dt" sz="half" idx="10"/>
          </p:nvPr>
        </p:nvSpPr>
        <p:spPr>
          <a:ln/>
        </p:spPr>
        <p:txBody>
          <a:bodyPr/>
          <a:lstStyle>
            <a:lvl1pPr>
              <a:defRPr/>
            </a:lvl1pPr>
          </a:lstStyle>
          <a:p>
            <a:pPr>
              <a:defRPr/>
            </a:pPr>
            <a:fld id="{E93B82F3-8411-4E64-861F-FA306A6E7E7D}" type="datetime1">
              <a:rPr lang="id-ID"/>
              <a:pPr>
                <a:defRPr/>
              </a:pPr>
              <a:t>15/04/2026</a:t>
            </a:fld>
            <a:endParaRPr lang="id-ID"/>
          </a:p>
        </p:txBody>
      </p:sp>
      <p:sp>
        <p:nvSpPr>
          <p:cNvPr id="4" name="Rectangle 5">
            <a:extLst>
              <a:ext uri="{FF2B5EF4-FFF2-40B4-BE49-F238E27FC236}">
                <a16:creationId xmlns:a16="http://schemas.microsoft.com/office/drawing/2014/main" id="{1DF66AFC-2B3C-8CEE-3D9C-A3BD5BCF9BFD}"/>
              </a:ext>
            </a:extLst>
          </p:cNvPr>
          <p:cNvSpPr>
            <a:spLocks noGrp="1" noChangeArrowheads="1"/>
          </p:cNvSpPr>
          <p:nvPr>
            <p:ph type="ftr" sz="quarter" idx="11"/>
          </p:nvPr>
        </p:nvSpPr>
        <p:spPr>
          <a:ln/>
        </p:spPr>
        <p:txBody>
          <a:bodyPr/>
          <a:lstStyle>
            <a:lvl1pPr>
              <a:defRPr/>
            </a:lvl1pPr>
          </a:lstStyle>
          <a:p>
            <a:pPr>
              <a:defRPr/>
            </a:pPr>
            <a:r>
              <a:rPr lang="id-ID"/>
              <a:t>E-mail: kholil@uns.ac.id</a:t>
            </a:r>
          </a:p>
        </p:txBody>
      </p:sp>
      <p:sp>
        <p:nvSpPr>
          <p:cNvPr id="5" name="Rectangle 6">
            <a:extLst>
              <a:ext uri="{FF2B5EF4-FFF2-40B4-BE49-F238E27FC236}">
                <a16:creationId xmlns:a16="http://schemas.microsoft.com/office/drawing/2014/main" id="{DF39CBA7-4FC6-D13F-941D-B6F7B9B0DBB0}"/>
              </a:ext>
            </a:extLst>
          </p:cNvPr>
          <p:cNvSpPr>
            <a:spLocks noGrp="1" noChangeArrowheads="1"/>
          </p:cNvSpPr>
          <p:nvPr>
            <p:ph type="sldNum" sz="quarter" idx="12"/>
          </p:nvPr>
        </p:nvSpPr>
        <p:spPr>
          <a:ln/>
        </p:spPr>
        <p:txBody>
          <a:bodyPr/>
          <a:lstStyle>
            <a:lvl1pPr>
              <a:defRPr/>
            </a:lvl1pPr>
          </a:lstStyle>
          <a:p>
            <a:pPr>
              <a:defRPr/>
            </a:pPr>
            <a:fld id="{D2C49D8C-6145-4BE7-B068-58DA9FCA79FF}" type="slidenum">
              <a:rPr lang="id-ID" altLang="en-US"/>
              <a:pPr>
                <a:defRPr/>
              </a:pPr>
              <a:t>‹#›</a:t>
            </a:fld>
            <a:endParaRPr lang="id-ID" altLang="en-US"/>
          </a:p>
        </p:txBody>
      </p:sp>
    </p:spTree>
    <p:extLst>
      <p:ext uri="{BB962C8B-B14F-4D97-AF65-F5344CB8AC3E}">
        <p14:creationId xmlns:p14="http://schemas.microsoft.com/office/powerpoint/2010/main" val="333111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EC01D-FB69-4EEF-BD6D-58E5E23041D6}"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47EEC01D-FB69-4EEF-BD6D-58E5E23041D6}" type="datetimeFigureOut">
              <a:rPr lang="en-US" smtClean="0"/>
              <a:pPr/>
              <a:t>4/15/2026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EEC01D-FB69-4EEF-BD6D-58E5E23041D6}" type="datetimeFigureOut">
              <a:rPr lang="en-US" smtClean="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80D03-22D5-46F6-B071-4034F7EE6754}"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EEC01D-FB69-4EEF-BD6D-58E5E23041D6}" type="datetimeFigureOut">
              <a:rPr lang="en-US" smtClean="0"/>
              <a:pPr/>
              <a:t>4/15/2026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EEC01D-FB69-4EEF-BD6D-58E5E23041D6}" type="datetimeFigureOut">
              <a:rPr lang="en-US" smtClean="0"/>
              <a:pPr/>
              <a:t>4/15/2026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EEC01D-FB69-4EEF-BD6D-58E5E23041D6}" type="datetimeFigureOut">
              <a:rPr lang="en-US" smtClean="0"/>
              <a:pPr/>
              <a:t>4/15/2026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47EEC01D-FB69-4EEF-BD6D-58E5E23041D6}" type="datetimeFigureOut">
              <a:rPr lang="en-US" smtClean="0"/>
              <a:pPr/>
              <a:t>4/15/2026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7580D03-22D5-46F6-B071-4034F7EE67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EEC01D-FB69-4EEF-BD6D-58E5E23041D6}" type="datetimeFigureOut">
              <a:rPr lang="en-US" smtClean="0"/>
              <a:pPr/>
              <a:t>4/15/2026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7EEC01D-FB69-4EEF-BD6D-58E5E23041D6}" type="datetimeFigureOut">
              <a:rPr lang="en-US" smtClean="0"/>
              <a:pPr/>
              <a:t>4/15/2026</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7580D03-22D5-46F6-B071-4034F7EE67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HUKUM PERBANKAN@SURAT BERHARGA</a:t>
            </a:r>
          </a:p>
        </p:txBody>
      </p:sp>
      <p:sp>
        <p:nvSpPr>
          <p:cNvPr id="5123" name="Content Placeholder 2"/>
          <p:cNvSpPr>
            <a:spLocks noGrp="1"/>
          </p:cNvSpPr>
          <p:nvPr>
            <p:ph idx="1"/>
          </p:nvPr>
        </p:nvSpPr>
        <p:spPr/>
        <p:txBody>
          <a:bodyPr>
            <a:normAutofit/>
          </a:bodyPr>
          <a:lstStyle/>
          <a:p>
            <a:pPr marL="0" indent="0">
              <a:buFont typeface="Wingdings 2" pitchFamily="18" charset="2"/>
              <a:buNone/>
            </a:pPr>
            <a:endParaRPr lang="en-US" dirty="0"/>
          </a:p>
          <a:p>
            <a:pPr marL="0" indent="0">
              <a:buFont typeface="Wingdings 2" pitchFamily="18" charset="2"/>
              <a:buNone/>
            </a:pPr>
            <a:r>
              <a:rPr lang="en-US" dirty="0"/>
              <a:t>OLEH </a:t>
            </a:r>
            <a:r>
              <a:rPr lang="en-US" dirty="0" err="1"/>
              <a:t>Dr</a:t>
            </a:r>
            <a:r>
              <a:rPr lang="en-US" dirty="0"/>
              <a:t> (c) WARSITO, SH., </a:t>
            </a:r>
            <a:r>
              <a:rPr lang="en-US" dirty="0" err="1"/>
              <a:t>M.Kn</a:t>
            </a:r>
            <a:r>
              <a:rPr lang="en-US" dirty="0"/>
              <a:t>.</a:t>
            </a:r>
          </a:p>
          <a:p>
            <a:pPr marL="0" indent="0">
              <a:buFont typeface="Wingdings 2" pitchFamily="18" charset="2"/>
              <a:buNone/>
            </a:pPr>
            <a:r>
              <a:rPr lang="en-US" dirty="0" err="1"/>
              <a:t>Dosen</a:t>
            </a:r>
            <a:r>
              <a:rPr lang="en-US" dirty="0"/>
              <a:t>  </a:t>
            </a:r>
            <a:r>
              <a:rPr lang="en-US" dirty="0" err="1"/>
              <a:t>Fakultas</a:t>
            </a:r>
            <a:r>
              <a:rPr lang="en-US" dirty="0"/>
              <a:t> </a:t>
            </a:r>
            <a:r>
              <a:rPr lang="en-US" dirty="0" err="1"/>
              <a:t>Hukum</a:t>
            </a:r>
            <a:r>
              <a:rPr lang="en-US" dirty="0"/>
              <a:t> </a:t>
            </a:r>
            <a:r>
              <a:rPr lang="en-US" dirty="0" err="1"/>
              <a:t>Universitas</a:t>
            </a:r>
            <a:r>
              <a:rPr lang="en-US" dirty="0"/>
              <a:t> </a:t>
            </a:r>
            <a:r>
              <a:rPr lang="en-US" dirty="0" err="1"/>
              <a:t>Jayabaya</a:t>
            </a:r>
            <a:r>
              <a:rPr lang="en-US" dirty="0"/>
              <a:t>, Jakarta</a:t>
            </a:r>
          </a:p>
          <a:p>
            <a:pPr marL="0" indent="0">
              <a:buFont typeface="Wingdings 2" pitchFamily="18" charset="2"/>
              <a:buNone/>
            </a:pPr>
            <a:r>
              <a:rPr lang="en-US" dirty="0"/>
              <a:t>Dosen  </a:t>
            </a:r>
            <a:r>
              <a:rPr lang="en-US" dirty="0" err="1"/>
              <a:t>Fakultas</a:t>
            </a:r>
            <a:r>
              <a:rPr lang="en-US" dirty="0"/>
              <a:t> Hukum Universitas  </a:t>
            </a:r>
            <a:r>
              <a:rPr lang="en-US" dirty="0" err="1"/>
              <a:t>Satyagama</a:t>
            </a:r>
            <a:r>
              <a:rPr lang="en-US" dirty="0"/>
              <a:t>, Jakarta</a:t>
            </a:r>
          </a:p>
          <a:p>
            <a:pPr marL="0" indent="0"/>
            <a:r>
              <a:rPr lang="en-US" dirty="0"/>
              <a:t>Dosen  </a:t>
            </a:r>
            <a:r>
              <a:rPr lang="en-US" dirty="0" err="1"/>
              <a:t>Fakultas</a:t>
            </a:r>
            <a:r>
              <a:rPr lang="en-US" dirty="0"/>
              <a:t> Hukum UIC, Jakarta</a:t>
            </a:r>
          </a:p>
          <a:p>
            <a:pPr marL="0" indent="0">
              <a:buFont typeface="Wingdings 2" pitchFamily="18" charset="2"/>
              <a:buNone/>
            </a:pPr>
            <a:endParaRPr lang="en-US" dirty="0"/>
          </a:p>
          <a:p>
            <a:pPr marL="0" indent="0">
              <a:buFont typeface="Wingdings 2" pitchFamily="18" charset="2"/>
              <a:buNone/>
            </a:pPr>
            <a:endParaRPr lang="en-US" dirty="0"/>
          </a:p>
          <a:p>
            <a:pPr marL="0" indent="0">
              <a:buFont typeface="Wingdings 2" pitchFamily="18" charset="2"/>
              <a:buNone/>
            </a:pPr>
            <a:r>
              <a:rPr lang="en-US" dirty="0"/>
              <a:t>NIDN: 0310046702</a:t>
            </a:r>
          </a:p>
          <a:p>
            <a:pPr marL="0" indent="0">
              <a:buFont typeface="Wingdings 2" pitchFamily="18" charset="2"/>
              <a:buNone/>
            </a:pPr>
            <a:r>
              <a:rPr lang="en-US" dirty="0"/>
              <a:t>No. </a:t>
            </a:r>
            <a:r>
              <a:rPr lang="en-US" dirty="0" err="1"/>
              <a:t>Sertifikasi</a:t>
            </a:r>
            <a:r>
              <a:rPr lang="en-US" dirty="0"/>
              <a:t> </a:t>
            </a:r>
            <a:r>
              <a:rPr lang="en-US" dirty="0" err="1"/>
              <a:t>Dosen</a:t>
            </a:r>
            <a:r>
              <a:rPr lang="en-US" dirty="0"/>
              <a:t>:: 16103103102628</a:t>
            </a:r>
          </a:p>
          <a:p>
            <a:pPr marL="0" indent="0">
              <a:buFont typeface="Wingdings 2" pitchFamily="18" charset="2"/>
              <a:buNone/>
            </a:pPr>
            <a:r>
              <a:rPr lang="en-US" dirty="0" err="1"/>
              <a:t>Jabatan</a:t>
            </a:r>
            <a:r>
              <a:rPr lang="en-US" dirty="0"/>
              <a:t> </a:t>
            </a:r>
            <a:r>
              <a:rPr lang="en-US" dirty="0" err="1"/>
              <a:t>Fungsional</a:t>
            </a:r>
            <a:r>
              <a:rPr lang="en-US" dirty="0"/>
              <a:t>: LEKTOR</a:t>
            </a:r>
          </a:p>
          <a:p>
            <a:pPr marL="0" indent="0">
              <a:buFont typeface="Wingdings 2" pitchFamily="18" charset="2"/>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752600"/>
            <a:ext cx="2847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5742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F453497-7895-2C0E-B428-03893990D742}"/>
              </a:ext>
            </a:extLst>
          </p:cNvPr>
          <p:cNvSpPr>
            <a:spLocks noGrp="1" noChangeArrowheads="1"/>
          </p:cNvSpPr>
          <p:nvPr>
            <p:ph type="title"/>
          </p:nvPr>
        </p:nvSpPr>
        <p:spPr/>
        <p:txBody>
          <a:bodyPr/>
          <a:lstStyle/>
          <a:p>
            <a:r>
              <a:rPr lang="en-US" altLang="en-US" dirty="0"/>
              <a:t>DEPOSITO</a:t>
            </a:r>
          </a:p>
        </p:txBody>
      </p:sp>
      <p:sp>
        <p:nvSpPr>
          <p:cNvPr id="16387" name="Content Placeholder 2">
            <a:extLst>
              <a:ext uri="{FF2B5EF4-FFF2-40B4-BE49-F238E27FC236}">
                <a16:creationId xmlns:a16="http://schemas.microsoft.com/office/drawing/2014/main" id="{FACAD22E-43C8-B69B-D4D8-A25E914030B7}"/>
              </a:ext>
            </a:extLst>
          </p:cNvPr>
          <p:cNvSpPr>
            <a:spLocks noGrp="1" noChangeArrowheads="1"/>
          </p:cNvSpPr>
          <p:nvPr>
            <p:ph idx="1"/>
          </p:nvPr>
        </p:nvSpPr>
        <p:spPr/>
        <p:txBody>
          <a:bodyPr>
            <a:normAutofit/>
          </a:bodyPr>
          <a:lstStyle/>
          <a:p>
            <a:pPr marL="0" indent="0" algn="just">
              <a:buFontTx/>
              <a:buNone/>
            </a:pPr>
            <a:r>
              <a:rPr lang="sv-SE" altLang="en-US" sz="3200" dirty="0"/>
              <a:t>Deposito adalah simpanan yang penarikannya hanya dapat dilakukan pada waktu </a:t>
            </a:r>
            <a:r>
              <a:rPr lang="en-US" altLang="en-US" sz="3200" dirty="0" err="1"/>
              <a:t>tertentu</a:t>
            </a:r>
            <a:r>
              <a:rPr lang="en-US" altLang="en-US" sz="3200" dirty="0"/>
              <a:t> </a:t>
            </a:r>
            <a:r>
              <a:rPr lang="en-US" altLang="en-US" sz="3200" dirty="0" err="1"/>
              <a:t>berdasarkan</a:t>
            </a:r>
            <a:r>
              <a:rPr lang="en-US" altLang="en-US" sz="3200" dirty="0"/>
              <a:t> </a:t>
            </a:r>
            <a:r>
              <a:rPr lang="en-US" altLang="en-US" sz="3200" dirty="0" err="1"/>
              <a:t>perjanjian</a:t>
            </a:r>
            <a:r>
              <a:rPr lang="en-US" altLang="en-US" sz="3200" dirty="0"/>
              <a:t> </a:t>
            </a:r>
            <a:r>
              <a:rPr lang="en-US" altLang="en-US" sz="3200" dirty="0" err="1"/>
              <a:t>Nasabah</a:t>
            </a:r>
            <a:r>
              <a:rPr lang="en-US" altLang="en-US" sz="3200" dirty="0"/>
              <a:t> </a:t>
            </a:r>
            <a:r>
              <a:rPr lang="en-US" altLang="en-US" sz="3200" dirty="0" err="1"/>
              <a:t>Penyimpan</a:t>
            </a:r>
            <a:r>
              <a:rPr lang="en-US" altLang="en-US" sz="3200" dirty="0"/>
              <a:t> </a:t>
            </a:r>
            <a:r>
              <a:rPr lang="en-US" altLang="en-US" sz="3200" dirty="0" err="1"/>
              <a:t>dengan</a:t>
            </a:r>
            <a:r>
              <a:rPr lang="en-US" altLang="en-US" sz="3200" dirty="0"/>
              <a:t> bank.</a:t>
            </a:r>
          </a:p>
        </p:txBody>
      </p:sp>
      <p:sp>
        <p:nvSpPr>
          <p:cNvPr id="4" name="Date Placeholder 3">
            <a:extLst>
              <a:ext uri="{FF2B5EF4-FFF2-40B4-BE49-F238E27FC236}">
                <a16:creationId xmlns:a16="http://schemas.microsoft.com/office/drawing/2014/main" id="{6DE470BD-317A-B458-E295-38344729EA8C}"/>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9F48748-8809-B6F3-5117-66B0E55164C4}"/>
              </a:ext>
            </a:extLst>
          </p:cNvPr>
          <p:cNvSpPr>
            <a:spLocks noGrp="1"/>
          </p:cNvSpPr>
          <p:nvPr>
            <p:ph type="dt" sz="quarter" idx="10"/>
          </p:nvPr>
        </p:nvSpPr>
        <p:spPr/>
        <p:txBody>
          <a:bodyPr/>
          <a:lstStyle/>
          <a:p>
            <a:pPr>
              <a:defRPr/>
            </a:pPr>
            <a:fld id="{17538BB7-5DC0-41EE-A072-2FE973E818A5}" type="datetime1">
              <a:rPr lang="id-ID"/>
              <a:pPr>
                <a:defRPr/>
              </a:pPr>
              <a:t>15/04/2026</a:t>
            </a:fld>
            <a:endParaRPr lang="id-ID"/>
          </a:p>
        </p:txBody>
      </p:sp>
      <p:grpSp>
        <p:nvGrpSpPr>
          <p:cNvPr id="2" name="Group 8">
            <a:extLst>
              <a:ext uri="{FF2B5EF4-FFF2-40B4-BE49-F238E27FC236}">
                <a16:creationId xmlns:a16="http://schemas.microsoft.com/office/drawing/2014/main" id="{339435CD-C78C-66C9-785D-B94E527E62C3}"/>
              </a:ext>
            </a:extLst>
          </p:cNvPr>
          <p:cNvGrpSpPr>
            <a:grpSpLocks/>
          </p:cNvGrpSpPr>
          <p:nvPr/>
        </p:nvGrpSpPr>
        <p:grpSpPr bwMode="auto">
          <a:xfrm>
            <a:off x="323850" y="188913"/>
            <a:ext cx="8856663" cy="6650037"/>
            <a:chOff x="204" y="119"/>
            <a:chExt cx="5579" cy="4189"/>
          </a:xfrm>
        </p:grpSpPr>
        <p:sp>
          <p:nvSpPr>
            <p:cNvPr id="59396" name="Rectangle 4">
              <a:extLst>
                <a:ext uri="{FF2B5EF4-FFF2-40B4-BE49-F238E27FC236}">
                  <a16:creationId xmlns:a16="http://schemas.microsoft.com/office/drawing/2014/main" id="{401086C9-6047-8DD1-7E49-C542C561E9DE}"/>
                </a:ext>
              </a:extLst>
            </p:cNvPr>
            <p:cNvSpPr>
              <a:spLocks noChangeArrowheads="1"/>
            </p:cNvSpPr>
            <p:nvPr/>
          </p:nvSpPr>
          <p:spPr bwMode="auto">
            <a:xfrm>
              <a:off x="204" y="74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7).  Bank Garansi</a:t>
              </a:r>
            </a:p>
            <a:p>
              <a:pPr eaLnBrk="1" hangingPunct="1">
                <a:spcBef>
                  <a:spcPct val="0"/>
                </a:spcBef>
                <a:buFontTx/>
                <a:buNone/>
              </a:pPr>
              <a:r>
                <a:rPr lang="en-US" altLang="en-US" sz="2000">
                  <a:solidFill>
                    <a:schemeClr val="tx2"/>
                  </a:solidFill>
                  <a:sym typeface="Wingdings" panose="05000000000000000000" pitchFamily="2" charset="2"/>
                </a:rPr>
                <a:t>       8).  Referensi Bank</a:t>
              </a:r>
            </a:p>
            <a:p>
              <a:pPr eaLnBrk="1" hangingPunct="1">
                <a:spcBef>
                  <a:spcPct val="0"/>
                </a:spcBef>
                <a:buFontTx/>
                <a:buNone/>
              </a:pPr>
              <a:r>
                <a:rPr lang="en-US" altLang="en-US" sz="2000">
                  <a:solidFill>
                    <a:schemeClr val="tx2"/>
                  </a:solidFill>
                  <a:sym typeface="Wingdings" panose="05000000000000000000" pitchFamily="2" charset="2"/>
                </a:rPr>
                <a:t>       9).  Bank Draft</a:t>
              </a:r>
            </a:p>
            <a:p>
              <a:pPr eaLnBrk="1" hangingPunct="1">
                <a:spcBef>
                  <a:spcPct val="0"/>
                </a:spcBef>
                <a:buFontTx/>
                <a:buNone/>
              </a:pPr>
              <a:r>
                <a:rPr lang="en-US" altLang="en-US" sz="2000">
                  <a:solidFill>
                    <a:schemeClr val="tx2"/>
                  </a:solidFill>
                  <a:sym typeface="Wingdings" panose="05000000000000000000" pitchFamily="2" charset="2"/>
                </a:rPr>
                <a:t>     10).  Letter Of Credit ( L/C )</a:t>
              </a:r>
            </a:p>
            <a:p>
              <a:pPr eaLnBrk="1" hangingPunct="1">
                <a:spcBef>
                  <a:spcPct val="0"/>
                </a:spcBef>
                <a:buFontTx/>
                <a:buNone/>
              </a:pPr>
              <a:r>
                <a:rPr lang="en-US" altLang="en-US" sz="2000">
                  <a:solidFill>
                    <a:schemeClr val="tx2"/>
                  </a:solidFill>
                  <a:sym typeface="Wingdings" panose="05000000000000000000" pitchFamily="2" charset="2"/>
                </a:rPr>
                <a:t>     11).  Travellers Cheque</a:t>
              </a:r>
            </a:p>
            <a:p>
              <a:pPr eaLnBrk="1" hangingPunct="1">
                <a:spcBef>
                  <a:spcPct val="0"/>
                </a:spcBef>
                <a:buFontTx/>
                <a:buNone/>
              </a:pPr>
              <a:r>
                <a:rPr lang="en-US" altLang="en-US" sz="2000">
                  <a:solidFill>
                    <a:schemeClr val="tx2"/>
                  </a:solidFill>
                  <a:sym typeface="Wingdings" panose="05000000000000000000" pitchFamily="2" charset="2"/>
                </a:rPr>
                <a:t>     12).  Jual Beli Surat-Surat Berharga</a:t>
              </a:r>
            </a:p>
            <a:p>
              <a:pPr eaLnBrk="1" hangingPunct="1">
                <a:spcBef>
                  <a:spcPct val="0"/>
                </a:spcBef>
                <a:buFontTx/>
                <a:buNone/>
              </a:pPr>
              <a:r>
                <a:rPr lang="en-US" altLang="en-US" sz="2000">
                  <a:solidFill>
                    <a:schemeClr val="tx2"/>
                  </a:solidFill>
                  <a:sym typeface="Wingdings" panose="05000000000000000000" pitchFamily="2" charset="2"/>
                </a:rPr>
                <a:t>     13).  Menerima setoran-setoran seperti :</a:t>
              </a:r>
            </a:p>
            <a:p>
              <a:pPr eaLnBrk="1" hangingPunct="1">
                <a:spcBef>
                  <a:spcPct val="0"/>
                </a:spcBef>
                <a:buFontTx/>
                <a:buNone/>
              </a:pPr>
              <a:r>
                <a:rPr lang="en-US" altLang="en-US" sz="2000">
                  <a:solidFill>
                    <a:schemeClr val="tx2"/>
                  </a:solidFill>
                  <a:sym typeface="Wingdings" panose="05000000000000000000" pitchFamily="2" charset="2"/>
                </a:rPr>
                <a:t>              -   Pembayaran pajak</a:t>
              </a:r>
            </a:p>
            <a:p>
              <a:pPr eaLnBrk="1" hangingPunct="1">
                <a:spcBef>
                  <a:spcPct val="0"/>
                </a:spcBef>
                <a:buFontTx/>
                <a:buNone/>
              </a:pPr>
              <a:r>
                <a:rPr lang="en-US" altLang="en-US" sz="2000">
                  <a:solidFill>
                    <a:schemeClr val="tx2"/>
                  </a:solidFill>
                  <a:sym typeface="Wingdings" panose="05000000000000000000" pitchFamily="2" charset="2"/>
                </a:rPr>
                <a:t>              -   Pembayaran telepon</a:t>
              </a:r>
            </a:p>
            <a:p>
              <a:pPr eaLnBrk="1" hangingPunct="1">
                <a:spcBef>
                  <a:spcPct val="0"/>
                </a:spcBef>
                <a:buFontTx/>
                <a:buNone/>
              </a:pPr>
              <a:r>
                <a:rPr lang="en-US" altLang="en-US" sz="2000">
                  <a:solidFill>
                    <a:schemeClr val="tx2"/>
                  </a:solidFill>
                  <a:sym typeface="Wingdings" panose="05000000000000000000" pitchFamily="2" charset="2"/>
                </a:rPr>
                <a:t>              -   Pembayaran air</a:t>
              </a:r>
            </a:p>
            <a:p>
              <a:pPr eaLnBrk="1" hangingPunct="1">
                <a:spcBef>
                  <a:spcPct val="0"/>
                </a:spcBef>
                <a:buFontTx/>
                <a:buNone/>
              </a:pPr>
              <a:r>
                <a:rPr lang="en-US" altLang="en-US" sz="2000">
                  <a:solidFill>
                    <a:schemeClr val="tx2"/>
                  </a:solidFill>
                  <a:sym typeface="Wingdings" panose="05000000000000000000" pitchFamily="2" charset="2"/>
                </a:rPr>
                <a:t>              -   Pemnbayaran listrik</a:t>
              </a:r>
            </a:p>
            <a:p>
              <a:pPr eaLnBrk="1" hangingPunct="1">
                <a:spcBef>
                  <a:spcPct val="0"/>
                </a:spcBef>
                <a:buFontTx/>
                <a:buNone/>
              </a:pPr>
              <a:r>
                <a:rPr lang="en-US" altLang="en-US" sz="2000">
                  <a:solidFill>
                    <a:schemeClr val="tx2"/>
                  </a:solidFill>
                  <a:sym typeface="Wingdings" panose="05000000000000000000" pitchFamily="2" charset="2"/>
                </a:rPr>
                <a:t>              -   Pembayaran uang kuliah</a:t>
              </a:r>
            </a:p>
            <a:p>
              <a:pPr eaLnBrk="1" hangingPunct="1">
                <a:spcBef>
                  <a:spcPct val="0"/>
                </a:spcBef>
                <a:buFontTx/>
                <a:buNone/>
              </a:pPr>
              <a:r>
                <a:rPr lang="en-US" altLang="en-US" sz="2000">
                  <a:solidFill>
                    <a:schemeClr val="tx2"/>
                  </a:solidFill>
                  <a:sym typeface="Wingdings" panose="05000000000000000000" pitchFamily="2" charset="2"/>
                </a:rPr>
                <a:t>      14). Melayani pembayara-pembayaran seperti :</a:t>
              </a:r>
            </a:p>
            <a:p>
              <a:pPr eaLnBrk="1" hangingPunct="1">
                <a:spcBef>
                  <a:spcPct val="0"/>
                </a:spcBef>
                <a:buFontTx/>
                <a:buNone/>
              </a:pPr>
              <a:r>
                <a:rPr lang="en-US" altLang="en-US" sz="2000">
                  <a:solidFill>
                    <a:schemeClr val="tx2"/>
                  </a:solidFill>
                  <a:sym typeface="Wingdings" panose="05000000000000000000" pitchFamily="2" charset="2"/>
                </a:rPr>
                <a:t>              -   Gaji/pensiun/honorarium</a:t>
              </a:r>
            </a:p>
            <a:p>
              <a:pPr eaLnBrk="1" hangingPunct="1">
                <a:spcBef>
                  <a:spcPct val="0"/>
                </a:spcBef>
                <a:buFontTx/>
                <a:buNone/>
              </a:pPr>
              <a:r>
                <a:rPr lang="en-US" altLang="en-US" sz="2000">
                  <a:solidFill>
                    <a:schemeClr val="tx2"/>
                  </a:solidFill>
                  <a:sym typeface="Wingdings" panose="05000000000000000000" pitchFamily="2" charset="2"/>
                </a:rPr>
                <a:t>              -   Pembayaran Deviden</a:t>
              </a:r>
            </a:p>
            <a:p>
              <a:pPr eaLnBrk="1" hangingPunct="1">
                <a:spcBef>
                  <a:spcPct val="0"/>
                </a:spcBef>
                <a:buFontTx/>
                <a:buNone/>
              </a:pPr>
              <a:r>
                <a:rPr lang="en-US" altLang="en-US" sz="2000">
                  <a:solidFill>
                    <a:schemeClr val="tx2"/>
                  </a:solidFill>
                  <a:sym typeface="Wingdings" panose="05000000000000000000" pitchFamily="2" charset="2"/>
                </a:rPr>
                <a:t>              -   Pembayaran kupon</a:t>
              </a:r>
            </a:p>
            <a:p>
              <a:pPr eaLnBrk="1" hangingPunct="1">
                <a:spcBef>
                  <a:spcPct val="0"/>
                </a:spcBef>
                <a:buFontTx/>
                <a:buNone/>
              </a:pPr>
              <a:r>
                <a:rPr lang="en-US" altLang="en-US" sz="2000">
                  <a:solidFill>
                    <a:schemeClr val="tx2"/>
                  </a:solidFill>
                  <a:sym typeface="Wingdings" panose="05000000000000000000" pitchFamily="2" charset="2"/>
                </a:rPr>
                <a:t>              -   Pembayaran bonus/hadiah        </a:t>
              </a:r>
              <a:endParaRPr lang="en-US" altLang="en-US" sz="2000" i="1">
                <a:solidFill>
                  <a:schemeClr val="tx2"/>
                </a:solidFill>
                <a:sym typeface="Wingdings" panose="05000000000000000000" pitchFamily="2" charset="2"/>
              </a:endParaRPr>
            </a:p>
          </p:txBody>
        </p:sp>
        <p:sp>
          <p:nvSpPr>
            <p:cNvPr id="59397" name="Text Box 6">
              <a:extLst>
                <a:ext uri="{FF2B5EF4-FFF2-40B4-BE49-F238E27FC236}">
                  <a16:creationId xmlns:a16="http://schemas.microsoft.com/office/drawing/2014/main" id="{9693B10F-F0CD-34C7-04BE-03079737055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26</a:t>
              </a:r>
            </a:p>
          </p:txBody>
        </p:sp>
        <p:sp>
          <p:nvSpPr>
            <p:cNvPr id="59398" name="Text Box 7">
              <a:extLst>
                <a:ext uri="{FF2B5EF4-FFF2-40B4-BE49-F238E27FC236}">
                  <a16:creationId xmlns:a16="http://schemas.microsoft.com/office/drawing/2014/main" id="{C60E960A-65BA-6E40-BF5B-557A96C2E607}"/>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EF94F6D1-2ADE-BF34-35D8-96C3C22DA4E5}"/>
              </a:ext>
            </a:extLst>
          </p:cNvPr>
          <p:cNvSpPr>
            <a:spLocks noGrp="1"/>
          </p:cNvSpPr>
          <p:nvPr>
            <p:ph type="dt" sz="quarter" idx="10"/>
          </p:nvPr>
        </p:nvSpPr>
        <p:spPr/>
        <p:txBody>
          <a:bodyPr/>
          <a:lstStyle/>
          <a:p>
            <a:pPr>
              <a:defRPr/>
            </a:pPr>
            <a:fld id="{2B9FB2C8-3015-4E86-B72C-BA0970625DD1}" type="datetime1">
              <a:rPr lang="id-ID"/>
              <a:pPr>
                <a:defRPr/>
              </a:pPr>
              <a:t>15/04/2026</a:t>
            </a:fld>
            <a:endParaRPr lang="id-ID"/>
          </a:p>
        </p:txBody>
      </p:sp>
      <p:grpSp>
        <p:nvGrpSpPr>
          <p:cNvPr id="2" name="Group 13">
            <a:extLst>
              <a:ext uri="{FF2B5EF4-FFF2-40B4-BE49-F238E27FC236}">
                <a16:creationId xmlns:a16="http://schemas.microsoft.com/office/drawing/2014/main" id="{19150F30-99A3-0680-2A9C-3B836B7D5B11}"/>
              </a:ext>
            </a:extLst>
          </p:cNvPr>
          <p:cNvGrpSpPr>
            <a:grpSpLocks/>
          </p:cNvGrpSpPr>
          <p:nvPr/>
        </p:nvGrpSpPr>
        <p:grpSpPr bwMode="auto">
          <a:xfrm>
            <a:off x="0" y="188913"/>
            <a:ext cx="9180513" cy="6650037"/>
            <a:chOff x="0" y="119"/>
            <a:chExt cx="5783" cy="4189"/>
          </a:xfrm>
        </p:grpSpPr>
        <p:sp>
          <p:nvSpPr>
            <p:cNvPr id="60420" name="Rectangle 4">
              <a:extLst>
                <a:ext uri="{FF2B5EF4-FFF2-40B4-BE49-F238E27FC236}">
                  <a16:creationId xmlns:a16="http://schemas.microsoft.com/office/drawing/2014/main" id="{E3D26619-FCC3-D9E8-7505-159910E088D4}"/>
                </a:ext>
              </a:extLst>
            </p:cNvPr>
            <p:cNvSpPr>
              <a:spLocks noChangeArrowheads="1"/>
            </p:cNvSpPr>
            <p:nvPr/>
          </p:nvSpPr>
          <p:spPr bwMode="auto">
            <a:xfrm>
              <a:off x="0" y="625"/>
              <a:ext cx="5760" cy="1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15).  Didalam pasar modal perbankan dapat memberikan atau menjadi  :</a:t>
              </a:r>
            </a:p>
            <a:p>
              <a:pPr eaLnBrk="1" hangingPunct="1">
                <a:spcBef>
                  <a:spcPct val="0"/>
                </a:spcBef>
                <a:buFontTx/>
                <a:buNone/>
              </a:pPr>
              <a:r>
                <a:rPr lang="en-US" altLang="en-US" sz="2000">
                  <a:solidFill>
                    <a:schemeClr val="tx2"/>
                  </a:solidFill>
                  <a:sym typeface="Wingdings" panose="05000000000000000000" pitchFamily="2" charset="2"/>
                </a:rPr>
                <a:t>                -  Pinjaman emisi </a:t>
              </a:r>
              <a:r>
                <a:rPr lang="en-US" altLang="en-US" sz="2000" i="1">
                  <a:solidFill>
                    <a:schemeClr val="tx2"/>
                  </a:solidFill>
                  <a:sym typeface="Wingdings" panose="05000000000000000000" pitchFamily="2" charset="2"/>
                </a:rPr>
                <a:t>( underwriter )</a:t>
              </a:r>
            </a:p>
            <a:p>
              <a:pPr eaLnBrk="1" hangingPunct="1">
                <a:spcBef>
                  <a:spcPct val="0"/>
                </a:spcBef>
                <a:buFontTx/>
                <a:buNone/>
              </a:pPr>
              <a:r>
                <a:rPr lang="en-US" altLang="en-US" sz="2000">
                  <a:solidFill>
                    <a:schemeClr val="tx2"/>
                  </a:solidFill>
                  <a:sym typeface="Wingdings" panose="05000000000000000000" pitchFamily="2" charset="2"/>
                </a:rPr>
                <a:t>                -  Penjamin  </a:t>
              </a:r>
              <a:r>
                <a:rPr lang="en-US" altLang="en-US" sz="2000" i="1">
                  <a:solidFill>
                    <a:schemeClr val="tx2"/>
                  </a:solidFill>
                  <a:sym typeface="Wingdings" panose="05000000000000000000" pitchFamily="2" charset="2"/>
                </a:rPr>
                <a:t>( guarantor )</a:t>
              </a: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  Wali amanat </a:t>
              </a:r>
              <a:r>
                <a:rPr lang="en-US" altLang="en-US" sz="2000" i="1">
                  <a:solidFill>
                    <a:schemeClr val="tx2"/>
                  </a:solidFill>
                  <a:sym typeface="Wingdings" panose="05000000000000000000" pitchFamily="2" charset="2"/>
                </a:rPr>
                <a:t>( trustee )</a:t>
              </a:r>
            </a:p>
            <a:p>
              <a:pPr eaLnBrk="1" hangingPunct="1">
                <a:spcBef>
                  <a:spcPct val="0"/>
                </a:spcBef>
                <a:buFontTx/>
                <a:buNone/>
              </a:pPr>
              <a:r>
                <a:rPr lang="en-US" altLang="en-US" sz="2000" i="1">
                  <a:solidFill>
                    <a:schemeClr val="tx2"/>
                  </a:solidFill>
                  <a:sym typeface="Wingdings" panose="05000000000000000000" pitchFamily="2" charset="2"/>
                </a:rPr>
                <a:t>                -  </a:t>
              </a:r>
              <a:r>
                <a:rPr lang="en-US" altLang="en-US" sz="2000">
                  <a:solidFill>
                    <a:schemeClr val="tx2"/>
                  </a:solidFill>
                  <a:sym typeface="Wingdings" panose="05000000000000000000" pitchFamily="2" charset="2"/>
                </a:rPr>
                <a:t>Perantara perdadagangan efek </a:t>
              </a:r>
              <a:r>
                <a:rPr lang="en-US" altLang="en-US" sz="2000" i="1">
                  <a:solidFill>
                    <a:schemeClr val="tx2"/>
                  </a:solidFill>
                  <a:sym typeface="Wingdings" panose="05000000000000000000" pitchFamily="2" charset="2"/>
                </a:rPr>
                <a:t>(</a:t>
              </a:r>
              <a:r>
                <a:rPr lang="en-US" altLang="en-US" sz="2000">
                  <a:solidFill>
                    <a:schemeClr val="tx2"/>
                  </a:solidFill>
                  <a:sym typeface="Wingdings" panose="05000000000000000000" pitchFamily="2" charset="2"/>
                </a:rPr>
                <a:t> pialang/</a:t>
              </a:r>
              <a:r>
                <a:rPr lang="en-US" altLang="en-US" sz="2000" i="1">
                  <a:solidFill>
                    <a:schemeClr val="tx2"/>
                  </a:solidFill>
                  <a:sym typeface="Wingdings" panose="05000000000000000000" pitchFamily="2" charset="2"/>
                </a:rPr>
                <a:t>broker )</a:t>
              </a:r>
            </a:p>
            <a:p>
              <a:pPr eaLnBrk="1" hangingPunct="1">
                <a:spcBef>
                  <a:spcPct val="0"/>
                </a:spcBef>
                <a:buFontTx/>
                <a:buNone/>
              </a:pPr>
              <a:r>
                <a:rPr lang="en-US" altLang="en-US" sz="2000">
                  <a:solidFill>
                    <a:schemeClr val="tx2"/>
                  </a:solidFill>
                  <a:sym typeface="Wingdings" panose="05000000000000000000" pitchFamily="2" charset="2"/>
                </a:rPr>
                <a:t>                -  Perdagangan efek </a:t>
              </a:r>
              <a:r>
                <a:rPr lang="en-US" altLang="en-US" sz="2000" i="1">
                  <a:solidFill>
                    <a:schemeClr val="tx2"/>
                  </a:solidFill>
                  <a:sym typeface="Wingdings" panose="05000000000000000000" pitchFamily="2" charset="2"/>
                </a:rPr>
                <a:t>( dealer )</a:t>
              </a:r>
            </a:p>
            <a:p>
              <a:pPr eaLnBrk="1" hangingPunct="1">
                <a:spcBef>
                  <a:spcPct val="0"/>
                </a:spcBef>
                <a:buFontTx/>
                <a:buNone/>
              </a:pPr>
              <a:r>
                <a:rPr lang="en-US" altLang="en-US" sz="2000" i="1">
                  <a:solidFill>
                    <a:schemeClr val="tx2"/>
                  </a:solidFill>
                  <a:sym typeface="Wingdings" panose="05000000000000000000" pitchFamily="2" charset="2"/>
                </a:rPr>
                <a:t>                -  </a:t>
              </a:r>
              <a:r>
                <a:rPr lang="en-US" altLang="en-US" sz="2000">
                  <a:solidFill>
                    <a:schemeClr val="tx2"/>
                  </a:solidFill>
                  <a:sym typeface="Wingdings" panose="05000000000000000000" pitchFamily="2" charset="2"/>
                </a:rPr>
                <a:t>Perusahaan pengelola dana</a:t>
              </a:r>
              <a:r>
                <a:rPr lang="en-US" altLang="en-US" sz="2000" i="1">
                  <a:solidFill>
                    <a:schemeClr val="tx2"/>
                  </a:solidFill>
                  <a:sym typeface="Wingdings" panose="05000000000000000000" pitchFamily="2" charset="2"/>
                </a:rPr>
                <a:t>  (invesment company )</a:t>
              </a: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16).  Dan Jasa-jasa lainnya : </a:t>
              </a:r>
            </a:p>
          </p:txBody>
        </p:sp>
        <p:sp>
          <p:nvSpPr>
            <p:cNvPr id="60421" name="Text Box 6">
              <a:extLst>
                <a:ext uri="{FF2B5EF4-FFF2-40B4-BE49-F238E27FC236}">
                  <a16:creationId xmlns:a16="http://schemas.microsoft.com/office/drawing/2014/main" id="{F6283DD9-9844-3DB8-1651-B4523290D067}"/>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26……….</a:t>
              </a:r>
            </a:p>
          </p:txBody>
        </p:sp>
        <p:sp>
          <p:nvSpPr>
            <p:cNvPr id="60422" name="Text Box 8">
              <a:extLst>
                <a:ext uri="{FF2B5EF4-FFF2-40B4-BE49-F238E27FC236}">
                  <a16:creationId xmlns:a16="http://schemas.microsoft.com/office/drawing/2014/main" id="{8044799B-82A3-D989-DD58-706C84989595}"/>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27</a:t>
              </a:r>
            </a:p>
          </p:txBody>
        </p:sp>
        <p:sp>
          <p:nvSpPr>
            <p:cNvPr id="60423" name="Rectangle 11">
              <a:extLst>
                <a:ext uri="{FF2B5EF4-FFF2-40B4-BE49-F238E27FC236}">
                  <a16:creationId xmlns:a16="http://schemas.microsoft.com/office/drawing/2014/main" id="{44896E70-7C1B-F98A-AE07-CB86789880F1}"/>
                </a:ext>
              </a:extLst>
            </p:cNvPr>
            <p:cNvSpPr>
              <a:spLocks noChangeArrowheads="1"/>
            </p:cNvSpPr>
            <p:nvPr/>
          </p:nvSpPr>
          <p:spPr bwMode="auto">
            <a:xfrm>
              <a:off x="340" y="2387"/>
              <a:ext cx="4853" cy="52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Bentuk Badan Hukum Bank Umum dapat dipilih salah satu dari alternatif dibawah ini :</a:t>
              </a:r>
            </a:p>
          </p:txBody>
        </p:sp>
        <p:sp>
          <p:nvSpPr>
            <p:cNvPr id="60424" name="Rectangle 12">
              <a:extLst>
                <a:ext uri="{FF2B5EF4-FFF2-40B4-BE49-F238E27FC236}">
                  <a16:creationId xmlns:a16="http://schemas.microsoft.com/office/drawing/2014/main" id="{E652AF4F-6A5F-1FB9-8B55-003585DD5955}"/>
                </a:ext>
              </a:extLst>
            </p:cNvPr>
            <p:cNvSpPr>
              <a:spLocks noChangeArrowheads="1"/>
            </p:cNvSpPr>
            <p:nvPr/>
          </p:nvSpPr>
          <p:spPr bwMode="auto">
            <a:xfrm>
              <a:off x="0" y="3148"/>
              <a:ext cx="5760"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1).   Perusahaan Perseroan ( Persero )</a:t>
              </a:r>
            </a:p>
            <a:p>
              <a:pPr eaLnBrk="1" hangingPunct="1">
                <a:spcBef>
                  <a:spcPct val="0"/>
                </a:spcBef>
                <a:buFontTx/>
                <a:buNone/>
              </a:pPr>
              <a:r>
                <a:rPr lang="en-US" altLang="en-US" sz="2000">
                  <a:solidFill>
                    <a:schemeClr val="tx2"/>
                  </a:solidFill>
                  <a:sym typeface="Wingdings" panose="05000000000000000000" pitchFamily="2" charset="2"/>
                </a:rPr>
                <a:t>        2).   Perseroan Daerah ( PD )</a:t>
              </a:r>
            </a:p>
            <a:p>
              <a:pPr eaLnBrk="1" hangingPunct="1">
                <a:spcBef>
                  <a:spcPct val="0"/>
                </a:spcBef>
                <a:buFontTx/>
                <a:buNone/>
              </a:pPr>
              <a:r>
                <a:rPr lang="en-US" altLang="en-US" sz="2000">
                  <a:solidFill>
                    <a:schemeClr val="tx2"/>
                  </a:solidFill>
                  <a:sym typeface="Wingdings" panose="05000000000000000000" pitchFamily="2" charset="2"/>
                </a:rPr>
                <a:t>        3).   Koperasi</a:t>
              </a:r>
            </a:p>
            <a:p>
              <a:pPr eaLnBrk="1" hangingPunct="1">
                <a:spcBef>
                  <a:spcPct val="0"/>
                </a:spcBef>
                <a:buFontTx/>
                <a:buNone/>
              </a:pPr>
              <a:r>
                <a:rPr lang="en-US" altLang="en-US" sz="2000">
                  <a:solidFill>
                    <a:schemeClr val="tx2"/>
                  </a:solidFill>
                  <a:sym typeface="Wingdings" panose="05000000000000000000" pitchFamily="2" charset="2"/>
                </a:rPr>
                <a:t>        4).   Perseroan Terbatas ( PT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8DE9D145-2A4A-AFC2-E117-03C4196259FC}"/>
              </a:ext>
            </a:extLst>
          </p:cNvPr>
          <p:cNvSpPr>
            <a:spLocks noGrp="1"/>
          </p:cNvSpPr>
          <p:nvPr>
            <p:ph type="dt" sz="quarter" idx="10"/>
          </p:nvPr>
        </p:nvSpPr>
        <p:spPr/>
        <p:txBody>
          <a:bodyPr/>
          <a:lstStyle/>
          <a:p>
            <a:pPr>
              <a:defRPr/>
            </a:pPr>
            <a:fld id="{A1BD1D13-B065-452B-9EA2-4C2D75A45BDF}" type="datetime1">
              <a:rPr lang="id-ID"/>
              <a:pPr>
                <a:defRPr/>
              </a:pPr>
              <a:t>15/04/2026</a:t>
            </a:fld>
            <a:endParaRPr lang="id-ID"/>
          </a:p>
        </p:txBody>
      </p:sp>
      <p:grpSp>
        <p:nvGrpSpPr>
          <p:cNvPr id="2" name="Group 9">
            <a:extLst>
              <a:ext uri="{FF2B5EF4-FFF2-40B4-BE49-F238E27FC236}">
                <a16:creationId xmlns:a16="http://schemas.microsoft.com/office/drawing/2014/main" id="{9B86B7D6-A051-AA84-3CA1-F338440E7695}"/>
              </a:ext>
            </a:extLst>
          </p:cNvPr>
          <p:cNvGrpSpPr>
            <a:grpSpLocks/>
          </p:cNvGrpSpPr>
          <p:nvPr/>
        </p:nvGrpSpPr>
        <p:grpSpPr bwMode="auto">
          <a:xfrm>
            <a:off x="323850" y="260350"/>
            <a:ext cx="8856663" cy="6578600"/>
            <a:chOff x="204" y="164"/>
            <a:chExt cx="5579" cy="4144"/>
          </a:xfrm>
        </p:grpSpPr>
        <p:sp>
          <p:nvSpPr>
            <p:cNvPr id="61444" name="Rectangle 5">
              <a:extLst>
                <a:ext uri="{FF2B5EF4-FFF2-40B4-BE49-F238E27FC236}">
                  <a16:creationId xmlns:a16="http://schemas.microsoft.com/office/drawing/2014/main" id="{5995F184-DB6C-5619-3E97-ED9C9BC00EF3}"/>
                </a:ext>
              </a:extLst>
            </p:cNvPr>
            <p:cNvSpPr>
              <a:spLocks noChangeArrowheads="1"/>
            </p:cNvSpPr>
            <p:nvPr/>
          </p:nvSpPr>
          <p:spPr bwMode="auto">
            <a:xfrm>
              <a:off x="204" y="527"/>
              <a:ext cx="5352" cy="3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a:t>
              </a:r>
              <a:r>
                <a:rPr lang="en-US" altLang="en-US" sz="2000" b="1"/>
                <a:t>Kredit</a:t>
              </a:r>
              <a:r>
                <a:rPr lang="en-US" altLang="en-US" sz="2000"/>
                <a:t> adalah penyedian uang atau tagihan yang dapat dipersamakan  dengan itu, berdasarkan persetujuan atau kesepakatan pinjam meminjam antara bank dengan pihak lain yang mewajibkan pihak meminjam hutangnya setelah jangka waktu</a:t>
              </a:r>
              <a:r>
                <a:rPr lang="en-US" altLang="en-US" sz="1800"/>
                <a:t> tertentu dengan memberikan bunga.</a:t>
              </a:r>
            </a:p>
            <a:p>
              <a:pPr eaLnBrk="1" hangingPunct="1">
                <a:spcBef>
                  <a:spcPct val="0"/>
                </a:spcBef>
                <a:buFontTx/>
                <a:buNone/>
              </a:pPr>
              <a:r>
                <a:rPr lang="en-US" altLang="en-US" sz="1800"/>
                <a:t>2). </a:t>
              </a:r>
              <a:r>
                <a:rPr lang="en-US" altLang="en-US" sz="1800" b="1"/>
                <a:t>Giro  </a:t>
              </a:r>
              <a:r>
                <a:rPr lang="en-US" altLang="en-US" sz="1800"/>
                <a:t>adalah simpanan yang penarikannya hanya dapat dilakukan setiap saat dengan menggunakan cek, bilyet, giro, sarana perintah perintah pembayaran lainnya, ayau dengan pemindahbukuan.</a:t>
              </a:r>
            </a:p>
            <a:p>
              <a:pPr eaLnBrk="1" hangingPunct="1">
                <a:spcBef>
                  <a:spcPct val="0"/>
                </a:spcBef>
                <a:buFontTx/>
                <a:buNone/>
              </a:pPr>
              <a:r>
                <a:rPr lang="en-US" altLang="en-US" sz="1800"/>
                <a:t>3). </a:t>
              </a:r>
              <a:r>
                <a:rPr lang="en-US" altLang="en-US" sz="1800" b="1"/>
                <a:t>Deposito </a:t>
              </a:r>
              <a:r>
                <a:rPr lang="en-US" altLang="en-US" sz="1800"/>
                <a:t>adalah simpanan yang perikannya hanya dapat dilakukan pada waktu tertentu berdasarkan perjanjian nasabah penyimpan dengan bunga.</a:t>
              </a:r>
            </a:p>
            <a:p>
              <a:pPr eaLnBrk="1" hangingPunct="1">
                <a:spcBef>
                  <a:spcPct val="0"/>
                </a:spcBef>
                <a:buFontTx/>
                <a:buNone/>
              </a:pPr>
              <a:r>
                <a:rPr lang="en-US" altLang="en-US" sz="1800"/>
                <a:t>4). </a:t>
              </a:r>
              <a:r>
                <a:rPr lang="en-US" altLang="en-US" sz="1800" b="1"/>
                <a:t>Sertifikat Deposito </a:t>
              </a:r>
              <a:r>
                <a:rPr lang="en-US" altLang="en-US" sz="1800"/>
                <a:t>adalah simpanan dalam bentuk deposito yang sertifikat bukti penyimpanannya dapat dipindahbukukan.</a:t>
              </a:r>
            </a:p>
            <a:p>
              <a:pPr eaLnBrk="1" hangingPunct="1">
                <a:spcBef>
                  <a:spcPct val="0"/>
                </a:spcBef>
                <a:buFontTx/>
                <a:buNone/>
              </a:pPr>
              <a:r>
                <a:rPr lang="en-US" altLang="en-US" sz="1800"/>
                <a:t>5). </a:t>
              </a:r>
              <a:r>
                <a:rPr lang="en-US" altLang="en-US" sz="1800" b="1"/>
                <a:t>Tabungan  </a:t>
              </a:r>
              <a:r>
                <a:rPr lang="en-US" altLang="en-US" sz="1800"/>
                <a:t>adalah simpanan yang penarikannya hanya dapat dilakukan menurut syarat tertentu yang disepakati, tetapi tidak dapat ditarik dengan cek, bilyet, giro dan atau alat lainnya yang dipersamakan dengan itu.</a:t>
              </a:r>
            </a:p>
            <a:p>
              <a:pPr eaLnBrk="1" hangingPunct="1">
                <a:spcBef>
                  <a:spcPct val="0"/>
                </a:spcBef>
                <a:buFontTx/>
                <a:buNone/>
              </a:pPr>
              <a:r>
                <a:rPr lang="en-US" altLang="en-US" sz="1800"/>
                <a:t>6). </a:t>
              </a:r>
              <a:r>
                <a:rPr lang="en-US" altLang="en-US" sz="1800" b="1"/>
                <a:t>Pembiayaan berdasarkan prinsip syariah  </a:t>
              </a:r>
              <a:r>
                <a:rPr lang="en-US" altLang="en-US" sz="1800"/>
                <a:t>adalah penyediaan uang atau tagihan yang dipersamakan dengan itu berdasarkan persetujuan atau kesepakatan antara bank dengan pihak lain yang mewajibkan pihak yang dibiayai untuk mengembalikan uang atau tagihan tersebut setelah jangka waktu tertentu dengan imbalan atau bagi hasil.  </a:t>
              </a:r>
              <a:endParaRPr lang="en-US" altLang="en-US" sz="1800" b="1"/>
            </a:p>
          </p:txBody>
        </p:sp>
        <p:sp>
          <p:nvSpPr>
            <p:cNvPr id="61445" name="Rectangle 6">
              <a:extLst>
                <a:ext uri="{FF2B5EF4-FFF2-40B4-BE49-F238E27FC236}">
                  <a16:creationId xmlns:a16="http://schemas.microsoft.com/office/drawing/2014/main" id="{71005C7F-4F45-2606-894A-DEC806A2375F}"/>
                </a:ext>
              </a:extLst>
            </p:cNvPr>
            <p:cNvSpPr>
              <a:spLocks noChangeArrowheads="1"/>
            </p:cNvSpPr>
            <p:nvPr/>
          </p:nvSpPr>
          <p:spPr bwMode="auto">
            <a:xfrm>
              <a:off x="295" y="164"/>
              <a:ext cx="4082"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Pengertian dari beberapa produk bank</a:t>
              </a:r>
            </a:p>
          </p:txBody>
        </p:sp>
        <p:sp>
          <p:nvSpPr>
            <p:cNvPr id="61446" name="Text Box 7">
              <a:extLst>
                <a:ext uri="{FF2B5EF4-FFF2-40B4-BE49-F238E27FC236}">
                  <a16:creationId xmlns:a16="http://schemas.microsoft.com/office/drawing/2014/main" id="{21C06047-D9C0-913D-6F26-A203EC0EC32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D1518BFF-6D02-81F2-A5FB-ED11F3E6E889}"/>
              </a:ext>
            </a:extLst>
          </p:cNvPr>
          <p:cNvSpPr>
            <a:spLocks noGrp="1"/>
          </p:cNvSpPr>
          <p:nvPr>
            <p:ph type="dt" sz="quarter" idx="10"/>
          </p:nvPr>
        </p:nvSpPr>
        <p:spPr/>
        <p:txBody>
          <a:bodyPr/>
          <a:lstStyle/>
          <a:p>
            <a:pPr>
              <a:defRPr/>
            </a:pPr>
            <a:fld id="{168D17C2-23A2-4F75-8B8D-6921F9995952}" type="datetime1">
              <a:rPr lang="id-ID"/>
              <a:pPr>
                <a:defRPr/>
              </a:pPr>
              <a:t>15/04/2026</a:t>
            </a:fld>
            <a:endParaRPr lang="id-ID"/>
          </a:p>
        </p:txBody>
      </p:sp>
      <p:sp>
        <p:nvSpPr>
          <p:cNvPr id="7" name="Footer Placeholder 4">
            <a:extLst>
              <a:ext uri="{FF2B5EF4-FFF2-40B4-BE49-F238E27FC236}">
                <a16:creationId xmlns:a16="http://schemas.microsoft.com/office/drawing/2014/main" id="{E71F60AC-BDF8-5134-BAC2-25D3A0E6096A}"/>
              </a:ext>
            </a:extLst>
          </p:cNvPr>
          <p:cNvSpPr>
            <a:spLocks noGrp="1"/>
          </p:cNvSpPr>
          <p:nvPr>
            <p:ph type="ftr" sz="quarter" idx="11"/>
          </p:nvPr>
        </p:nvSpPr>
        <p:spPr/>
        <p:txBody>
          <a:bodyPr/>
          <a:lstStyle/>
          <a:p>
            <a:pPr>
              <a:defRPr/>
            </a:pPr>
            <a:r>
              <a:rPr lang="id-ID"/>
              <a:t>E-mail: kholil@uns.ac.id</a:t>
            </a:r>
          </a:p>
        </p:txBody>
      </p:sp>
      <p:grpSp>
        <p:nvGrpSpPr>
          <p:cNvPr id="2" name="Group 8">
            <a:extLst>
              <a:ext uri="{FF2B5EF4-FFF2-40B4-BE49-F238E27FC236}">
                <a16:creationId xmlns:a16="http://schemas.microsoft.com/office/drawing/2014/main" id="{6DB74A8E-78CF-0EDA-CD00-608BBFC4E639}"/>
              </a:ext>
            </a:extLst>
          </p:cNvPr>
          <p:cNvGrpSpPr>
            <a:grpSpLocks/>
          </p:cNvGrpSpPr>
          <p:nvPr/>
        </p:nvGrpSpPr>
        <p:grpSpPr bwMode="auto">
          <a:xfrm>
            <a:off x="323850" y="188913"/>
            <a:ext cx="8856663" cy="6650037"/>
            <a:chOff x="204" y="119"/>
            <a:chExt cx="5579" cy="4189"/>
          </a:xfrm>
        </p:grpSpPr>
        <p:sp>
          <p:nvSpPr>
            <p:cNvPr id="62469" name="Rectangle 5">
              <a:extLst>
                <a:ext uri="{FF2B5EF4-FFF2-40B4-BE49-F238E27FC236}">
                  <a16:creationId xmlns:a16="http://schemas.microsoft.com/office/drawing/2014/main" id="{43D9EE43-47DC-7122-45D3-6F273771F3E6}"/>
                </a:ext>
              </a:extLst>
            </p:cNvPr>
            <p:cNvSpPr>
              <a:spLocks noChangeArrowheads="1"/>
            </p:cNvSpPr>
            <p:nvPr/>
          </p:nvSpPr>
          <p:spPr bwMode="auto">
            <a:xfrm>
              <a:off x="204" y="839"/>
              <a:ext cx="5352" cy="2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t>      </a:t>
              </a:r>
              <a:r>
                <a:rPr lang="en-US" altLang="en-US" sz="1800"/>
                <a:t>Dalam hubungan ini, perlu dijelaskan bahwa prinsip syariah adalah aturan atau perjanjian berdasarkan hukum Islam antara bank dengan pihak lain untuk penyimpanan dana dan atau pembiayaan kegiatan usaha, atau kegiatan lainnya yang dinyatakan sesuai dengan syariah, antara lain pembiayaan berdasarkan prinsip bagi hasil </a:t>
              </a:r>
              <a:r>
                <a:rPr lang="en-US" altLang="en-US" sz="1800" b="1" i="1"/>
                <a:t>( mudharabah), </a:t>
              </a:r>
              <a:r>
                <a:rPr lang="en-US" altLang="en-US" sz="1800"/>
                <a:t>pembiayaan berdasarkan prinsip penyertaan modal </a:t>
              </a:r>
              <a:r>
                <a:rPr lang="en-US" altLang="en-US" sz="1800" b="1" i="1"/>
                <a:t>( musharakah ), </a:t>
              </a:r>
              <a:r>
                <a:rPr lang="en-US" altLang="en-US" sz="1800"/>
                <a:t> prinsip jual beli barang dengan memperoleh keuntungan  </a:t>
              </a:r>
              <a:r>
                <a:rPr lang="en-US" altLang="en-US" sz="1800" b="1" i="1"/>
                <a:t>(murabahah ), </a:t>
              </a:r>
              <a:r>
                <a:rPr lang="en-US" altLang="en-US" sz="1800"/>
                <a:t>atau pembiayaan barang berdasarkan prinsip sewa murni tanpa pilihan </a:t>
              </a:r>
              <a:r>
                <a:rPr lang="en-US" altLang="en-US" sz="1800" b="1" i="1"/>
                <a:t>( ijarah ) </a:t>
              </a:r>
              <a:r>
                <a:rPr lang="en-US" altLang="en-US" sz="1800"/>
                <a:t>atau dengan adanya pilihan pemindahan kepemilikan atas barang yang disewa dari pihak bank oleh penyewa </a:t>
              </a:r>
              <a:r>
                <a:rPr lang="en-US" altLang="en-US" sz="1800" b="1" i="1"/>
                <a:t>( ijarah was istishna )</a:t>
              </a:r>
              <a:r>
                <a:rPr lang="en-US" altLang="en-US" sz="1800" i="1"/>
                <a:t>.</a:t>
              </a:r>
            </a:p>
            <a:p>
              <a:pPr eaLnBrk="1" hangingPunct="1">
                <a:spcBef>
                  <a:spcPct val="0"/>
                </a:spcBef>
                <a:buFontTx/>
                <a:buNone/>
              </a:pPr>
              <a:r>
                <a:rPr lang="en-US" altLang="en-US" sz="1800" i="1"/>
                <a:t>7). </a:t>
              </a:r>
              <a:r>
                <a:rPr lang="en-US" altLang="en-US" sz="1800" b="1"/>
                <a:t>Surat Berharga </a:t>
              </a:r>
              <a:r>
                <a:rPr lang="en-US" altLang="en-US" sz="1800"/>
                <a:t>adalah surat pengakuan hutang, wesel, saham, obligas, sekuritas kredit, atau setiap derivatifny, atau kepentingan lain, atau suatu kewajiban dari penerbit, dalam bentuk yang lazim diperdagangkan dalam pasar modal dan pasar uang. Dalam hubungan ini, dapat dijelaskan bahwa wesel bank adalah surat wesel yang ditarik oleh oleh bank, dan diakseptasi oleh bank, dan akseptasi adalah pernyataan sanggup untuk membayar dari tertarik/pembayar yang ditulis diatas surat wesel itu serta ditandatanganinya.        </a:t>
              </a:r>
            </a:p>
          </p:txBody>
        </p:sp>
        <p:sp>
          <p:nvSpPr>
            <p:cNvPr id="62470" name="Text Box 6">
              <a:extLst>
                <a:ext uri="{FF2B5EF4-FFF2-40B4-BE49-F238E27FC236}">
                  <a16:creationId xmlns:a16="http://schemas.microsoft.com/office/drawing/2014/main" id="{5480300D-3219-1DE8-C6EC-49334550416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29</a:t>
              </a:r>
            </a:p>
          </p:txBody>
        </p:sp>
        <p:sp>
          <p:nvSpPr>
            <p:cNvPr id="62471" name="Text Box 7">
              <a:extLst>
                <a:ext uri="{FF2B5EF4-FFF2-40B4-BE49-F238E27FC236}">
                  <a16:creationId xmlns:a16="http://schemas.microsoft.com/office/drawing/2014/main" id="{243149EA-CD12-D27D-DA4E-469BEBBD8A16}"/>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4AD82A1-0A35-0CB2-3A9B-B3FEA75D943A}"/>
              </a:ext>
            </a:extLst>
          </p:cNvPr>
          <p:cNvSpPr>
            <a:spLocks noGrp="1"/>
          </p:cNvSpPr>
          <p:nvPr>
            <p:ph type="dt" sz="quarter" idx="10"/>
          </p:nvPr>
        </p:nvSpPr>
        <p:spPr/>
        <p:txBody>
          <a:bodyPr/>
          <a:lstStyle/>
          <a:p>
            <a:pPr>
              <a:defRPr/>
            </a:pPr>
            <a:fld id="{2D880203-9C7A-4E64-9AC4-533F150DD4DC}" type="datetime1">
              <a:rPr lang="id-ID"/>
              <a:pPr>
                <a:defRPr/>
              </a:pPr>
              <a:t>15/04/2026</a:t>
            </a:fld>
            <a:endParaRPr lang="id-ID"/>
          </a:p>
        </p:txBody>
      </p:sp>
      <p:grpSp>
        <p:nvGrpSpPr>
          <p:cNvPr id="2" name="Group 8">
            <a:extLst>
              <a:ext uri="{FF2B5EF4-FFF2-40B4-BE49-F238E27FC236}">
                <a16:creationId xmlns:a16="http://schemas.microsoft.com/office/drawing/2014/main" id="{BD7DFD84-8690-9D09-E25F-146E20AA4B33}"/>
              </a:ext>
            </a:extLst>
          </p:cNvPr>
          <p:cNvGrpSpPr>
            <a:grpSpLocks/>
          </p:cNvGrpSpPr>
          <p:nvPr/>
        </p:nvGrpSpPr>
        <p:grpSpPr bwMode="auto">
          <a:xfrm>
            <a:off x="323850" y="188913"/>
            <a:ext cx="8856663" cy="6650037"/>
            <a:chOff x="204" y="119"/>
            <a:chExt cx="5579" cy="4189"/>
          </a:xfrm>
        </p:grpSpPr>
        <p:sp>
          <p:nvSpPr>
            <p:cNvPr id="63492" name="Rectangle 5">
              <a:extLst>
                <a:ext uri="{FF2B5EF4-FFF2-40B4-BE49-F238E27FC236}">
                  <a16:creationId xmlns:a16="http://schemas.microsoft.com/office/drawing/2014/main" id="{7209D9D6-E8C5-49C1-E8FD-85B22A4EF078}"/>
                </a:ext>
              </a:extLst>
            </p:cNvPr>
            <p:cNvSpPr>
              <a:spLocks noChangeArrowheads="1"/>
            </p:cNvSpPr>
            <p:nvPr/>
          </p:nvSpPr>
          <p:spPr bwMode="auto">
            <a:xfrm>
              <a:off x="204" y="883"/>
              <a:ext cx="5352" cy="1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8).  </a:t>
              </a:r>
              <a:r>
                <a:rPr lang="en-US" altLang="en-US" sz="2000" b="1"/>
                <a:t>Penitipan  </a:t>
              </a:r>
              <a:r>
                <a:rPr lang="en-US" altLang="en-US" sz="2000"/>
                <a:t>adalah penyimpanan harta berdasarkan  perjanjian atau kontrak antara bank umum dengan penitip, denagn ketentuan bank umum yang bersangkutan tidak mempunyai hak kepemilikan atas harta tersebut.</a:t>
              </a:r>
            </a:p>
            <a:p>
              <a:pPr eaLnBrk="1" hangingPunct="1">
                <a:spcBef>
                  <a:spcPct val="0"/>
                </a:spcBef>
                <a:buFontTx/>
                <a:buNone/>
              </a:pPr>
              <a:r>
                <a:rPr lang="en-US" altLang="en-US" sz="2000"/>
                <a:t>9). </a:t>
              </a:r>
              <a:r>
                <a:rPr lang="en-US" altLang="en-US" sz="2000" b="1"/>
                <a:t>Wali amanat </a:t>
              </a:r>
              <a:r>
                <a:rPr lang="en-US" altLang="en-US" sz="2000"/>
                <a:t> adalah kegiatan usaha yang dapat dilakukan oleh bank umum untuk mewakili kepentingan pemegang surat berharga berdasarkan perjanjian antara bank umum dengan emiten surat berharga yang bersangkutan.</a:t>
              </a:r>
              <a:r>
                <a:rPr lang="en-US" altLang="en-US" sz="1800"/>
                <a:t>      </a:t>
              </a:r>
            </a:p>
          </p:txBody>
        </p:sp>
        <p:sp>
          <p:nvSpPr>
            <p:cNvPr id="63493" name="Text Box 6">
              <a:extLst>
                <a:ext uri="{FF2B5EF4-FFF2-40B4-BE49-F238E27FC236}">
                  <a16:creationId xmlns:a16="http://schemas.microsoft.com/office/drawing/2014/main" id="{5C3E3451-5181-6A95-C166-306F3E172B0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30</a:t>
              </a:r>
            </a:p>
          </p:txBody>
        </p:sp>
        <p:sp>
          <p:nvSpPr>
            <p:cNvPr id="63494" name="Text Box 7">
              <a:extLst>
                <a:ext uri="{FF2B5EF4-FFF2-40B4-BE49-F238E27FC236}">
                  <a16:creationId xmlns:a16="http://schemas.microsoft.com/office/drawing/2014/main" id="{2B5BC375-5946-A839-FD1F-49721DB20E41}"/>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0832E6A-F971-1F87-05D1-7A1D125B687F}"/>
              </a:ext>
            </a:extLst>
          </p:cNvPr>
          <p:cNvSpPr>
            <a:spLocks noGrp="1"/>
          </p:cNvSpPr>
          <p:nvPr>
            <p:ph type="dt" sz="quarter" idx="10"/>
          </p:nvPr>
        </p:nvSpPr>
        <p:spPr/>
        <p:txBody>
          <a:bodyPr/>
          <a:lstStyle/>
          <a:p>
            <a:pPr>
              <a:defRPr/>
            </a:pPr>
            <a:fld id="{B2308AFA-30B7-4AB7-B973-508639A22976}" type="datetime1">
              <a:rPr lang="id-ID"/>
              <a:pPr>
                <a:defRPr/>
              </a:pPr>
              <a:t>15/04/2026</a:t>
            </a:fld>
            <a:endParaRPr lang="id-ID"/>
          </a:p>
        </p:txBody>
      </p:sp>
      <p:grpSp>
        <p:nvGrpSpPr>
          <p:cNvPr id="2" name="Group 8">
            <a:extLst>
              <a:ext uri="{FF2B5EF4-FFF2-40B4-BE49-F238E27FC236}">
                <a16:creationId xmlns:a16="http://schemas.microsoft.com/office/drawing/2014/main" id="{CF7670CE-A646-886D-A5E6-45DB8516764B}"/>
              </a:ext>
            </a:extLst>
          </p:cNvPr>
          <p:cNvGrpSpPr>
            <a:grpSpLocks/>
          </p:cNvGrpSpPr>
          <p:nvPr/>
        </p:nvGrpSpPr>
        <p:grpSpPr bwMode="auto">
          <a:xfrm>
            <a:off x="252413" y="549275"/>
            <a:ext cx="8928100" cy="6289675"/>
            <a:chOff x="159" y="346"/>
            <a:chExt cx="5624" cy="3962"/>
          </a:xfrm>
        </p:grpSpPr>
        <p:sp>
          <p:nvSpPr>
            <p:cNvPr id="64516" name="Rectangle 4">
              <a:extLst>
                <a:ext uri="{FF2B5EF4-FFF2-40B4-BE49-F238E27FC236}">
                  <a16:creationId xmlns:a16="http://schemas.microsoft.com/office/drawing/2014/main" id="{8271BA55-E910-AC22-B3EA-0F758F7B21FF}"/>
                </a:ext>
              </a:extLst>
            </p:cNvPr>
            <p:cNvSpPr>
              <a:spLocks noChangeArrowheads="1"/>
            </p:cNvSpPr>
            <p:nvPr/>
          </p:nvSpPr>
          <p:spPr bwMode="auto">
            <a:xfrm>
              <a:off x="159" y="981"/>
              <a:ext cx="5352" cy="2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t>     </a:t>
              </a:r>
              <a:r>
                <a:rPr lang="en-US" altLang="en-US" sz="2400" b="1" i="1"/>
                <a:t>Bank Perkreditan Rakyat (BPR)</a:t>
              </a:r>
              <a:r>
                <a:rPr lang="en-US" altLang="en-US" sz="2400"/>
                <a:t> merupakan bank yang khusus melayani usaha mikro di kecamatan dan pedesaan. Bank Perkreditan Rakyat berasal dari Bank Desa, Bank Pasar, Lumbung Desa, Bank Pegawai yang kemudian dilebur menjadi Bank Perkreditan rakyat. Jenis produk yang ditawarkan oleh Bank Perkreditan Rakyat relatif sempit dibandingkan dengan bank umum, bahkan ada beberapa jenis jasa bank yang tidak boleh diselenggarakan oleh Bank Perkreditan Rakyat, seperti pembukaan rekening giro dan ikut kliring.  </a:t>
              </a:r>
            </a:p>
          </p:txBody>
        </p:sp>
        <p:sp>
          <p:nvSpPr>
            <p:cNvPr id="64517" name="Text Box 6">
              <a:extLst>
                <a:ext uri="{FF2B5EF4-FFF2-40B4-BE49-F238E27FC236}">
                  <a16:creationId xmlns:a16="http://schemas.microsoft.com/office/drawing/2014/main" id="{06A321E6-EC0E-6D77-A2C2-ADB24422E2AE}"/>
                </a:ext>
              </a:extLst>
            </p:cNvPr>
            <p:cNvSpPr txBox="1">
              <a:spLocks noChangeArrowheads="1"/>
            </p:cNvSpPr>
            <p:nvPr/>
          </p:nvSpPr>
          <p:spPr bwMode="auto">
            <a:xfrm>
              <a:off x="430" y="346"/>
              <a:ext cx="4038" cy="294"/>
            </a:xfrm>
            <a:prstGeom prst="rect">
              <a:avLst/>
            </a:prstGeom>
            <a:solidFill>
              <a:srgbClr val="FF33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3. BANK PERKREDITAN  RAKYAT ( BPR )</a:t>
              </a:r>
            </a:p>
          </p:txBody>
        </p:sp>
        <p:sp>
          <p:nvSpPr>
            <p:cNvPr id="64518" name="Text Box 7">
              <a:extLst>
                <a:ext uri="{FF2B5EF4-FFF2-40B4-BE49-F238E27FC236}">
                  <a16:creationId xmlns:a16="http://schemas.microsoft.com/office/drawing/2014/main" id="{ED20DD82-6246-30BB-6FF0-9C9C0977F2B8}"/>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27E222B7-8D8E-9E67-72BC-14D15591B50B}"/>
              </a:ext>
            </a:extLst>
          </p:cNvPr>
          <p:cNvSpPr>
            <a:spLocks noGrp="1"/>
          </p:cNvSpPr>
          <p:nvPr>
            <p:ph type="dt" sz="quarter" idx="10"/>
          </p:nvPr>
        </p:nvSpPr>
        <p:spPr/>
        <p:txBody>
          <a:bodyPr/>
          <a:lstStyle/>
          <a:p>
            <a:pPr>
              <a:defRPr/>
            </a:pPr>
            <a:fld id="{6DCB6D09-9F95-4F82-8983-9F5553C81C42}" type="datetime1">
              <a:rPr lang="id-ID"/>
              <a:pPr>
                <a:defRPr/>
              </a:pPr>
              <a:t>15/04/2026</a:t>
            </a:fld>
            <a:endParaRPr lang="id-ID"/>
          </a:p>
        </p:txBody>
      </p:sp>
      <p:grpSp>
        <p:nvGrpSpPr>
          <p:cNvPr id="2" name="Group 9">
            <a:extLst>
              <a:ext uri="{FF2B5EF4-FFF2-40B4-BE49-F238E27FC236}">
                <a16:creationId xmlns:a16="http://schemas.microsoft.com/office/drawing/2014/main" id="{84B0A132-6B20-3B4F-9143-7F142DD0938A}"/>
              </a:ext>
            </a:extLst>
          </p:cNvPr>
          <p:cNvGrpSpPr>
            <a:grpSpLocks/>
          </p:cNvGrpSpPr>
          <p:nvPr/>
        </p:nvGrpSpPr>
        <p:grpSpPr bwMode="auto">
          <a:xfrm>
            <a:off x="250825" y="404813"/>
            <a:ext cx="8929688" cy="6434137"/>
            <a:chOff x="158" y="255"/>
            <a:chExt cx="5625" cy="4053"/>
          </a:xfrm>
        </p:grpSpPr>
        <p:sp>
          <p:nvSpPr>
            <p:cNvPr id="65540" name="Text Box 4">
              <a:extLst>
                <a:ext uri="{FF2B5EF4-FFF2-40B4-BE49-F238E27FC236}">
                  <a16:creationId xmlns:a16="http://schemas.microsoft.com/office/drawing/2014/main" id="{A0110F34-6AEC-D485-2F56-BEA37E46AF95}"/>
                </a:ext>
              </a:extLst>
            </p:cNvPr>
            <p:cNvSpPr txBox="1">
              <a:spLocks noChangeArrowheads="1"/>
            </p:cNvSpPr>
            <p:nvPr/>
          </p:nvSpPr>
          <p:spPr bwMode="auto">
            <a:xfrm>
              <a:off x="295" y="255"/>
              <a:ext cx="2631"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Kegiatan BPR Konvesional</a:t>
              </a:r>
            </a:p>
          </p:txBody>
        </p:sp>
        <p:sp>
          <p:nvSpPr>
            <p:cNvPr id="65541" name="Rectangle 5">
              <a:extLst>
                <a:ext uri="{FF2B5EF4-FFF2-40B4-BE49-F238E27FC236}">
                  <a16:creationId xmlns:a16="http://schemas.microsoft.com/office/drawing/2014/main" id="{A84A96CB-1B54-AD89-43A5-35B6A4B9DCA7}"/>
                </a:ext>
              </a:extLst>
            </p:cNvPr>
            <p:cNvSpPr>
              <a:spLocks noChangeArrowheads="1"/>
            </p:cNvSpPr>
            <p:nvPr/>
          </p:nvSpPr>
          <p:spPr bwMode="auto">
            <a:xfrm>
              <a:off x="159" y="618"/>
              <a:ext cx="5352" cy="1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Menghimpun dana dari masyarakat dalam bentuk simpanan berupa deposito berjangka, tabungan dan atau bentuk lainnya yang dipersamakan dengan itu;</a:t>
              </a:r>
            </a:p>
            <a:p>
              <a:pPr eaLnBrk="1" hangingPunct="1">
                <a:spcBef>
                  <a:spcPct val="0"/>
                </a:spcBef>
                <a:buFontTx/>
                <a:buNone/>
              </a:pPr>
              <a:r>
                <a:rPr lang="en-US" altLang="en-US" sz="2000"/>
                <a:t>2). Memberikan kredit;</a:t>
              </a:r>
            </a:p>
            <a:p>
              <a:pPr eaLnBrk="1" hangingPunct="1">
                <a:spcBef>
                  <a:spcPct val="0"/>
                </a:spcBef>
                <a:buFontTx/>
                <a:buNone/>
              </a:pPr>
              <a:r>
                <a:rPr lang="en-US" altLang="en-US" sz="2000"/>
                <a:t>3). Menempatkan dananya dalam bentuk Sertifikat Bank Indonesia (SBI), deposito berjangka, sertifikat deposito dan atau tabungan pada bank lain;</a:t>
              </a:r>
              <a:endParaRPr lang="en-US" altLang="en-US" sz="2400"/>
            </a:p>
          </p:txBody>
        </p:sp>
        <p:sp>
          <p:nvSpPr>
            <p:cNvPr id="65542" name="Text Box 6">
              <a:extLst>
                <a:ext uri="{FF2B5EF4-FFF2-40B4-BE49-F238E27FC236}">
                  <a16:creationId xmlns:a16="http://schemas.microsoft.com/office/drawing/2014/main" id="{FB13F4BD-1FBC-0345-5271-2141C77AE04D}"/>
                </a:ext>
              </a:extLst>
            </p:cNvPr>
            <p:cNvSpPr txBox="1">
              <a:spLocks noChangeArrowheads="1"/>
            </p:cNvSpPr>
            <p:nvPr/>
          </p:nvSpPr>
          <p:spPr bwMode="auto">
            <a:xfrm>
              <a:off x="249" y="2115"/>
              <a:ext cx="4400"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Larangan Kegiatan Usaha BPR Konvesional</a:t>
              </a:r>
            </a:p>
          </p:txBody>
        </p:sp>
        <p:sp>
          <p:nvSpPr>
            <p:cNvPr id="65543" name="Rectangle 7">
              <a:extLst>
                <a:ext uri="{FF2B5EF4-FFF2-40B4-BE49-F238E27FC236}">
                  <a16:creationId xmlns:a16="http://schemas.microsoft.com/office/drawing/2014/main" id="{E9B2902B-5481-AEC9-C904-BE8DAA0B7D61}"/>
                </a:ext>
              </a:extLst>
            </p:cNvPr>
            <p:cNvSpPr>
              <a:spLocks noChangeArrowheads="1"/>
            </p:cNvSpPr>
            <p:nvPr/>
          </p:nvSpPr>
          <p:spPr bwMode="auto">
            <a:xfrm>
              <a:off x="158" y="2523"/>
              <a:ext cx="5352" cy="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Menerima simpanan berupa giro dan ikut serta dalam lalu lintas pembayaran;</a:t>
              </a:r>
            </a:p>
            <a:p>
              <a:pPr eaLnBrk="1" hangingPunct="1">
                <a:spcBef>
                  <a:spcPct val="0"/>
                </a:spcBef>
                <a:buFontTx/>
                <a:buNone/>
              </a:pPr>
              <a:r>
                <a:rPr lang="en-US" altLang="en-US" sz="2000"/>
                <a:t>2). Melakukan kegiatan usaha dalam valuta asing, kecuali sebagai pedagang valuta asing;</a:t>
              </a:r>
            </a:p>
            <a:p>
              <a:pPr eaLnBrk="1" hangingPunct="1">
                <a:spcBef>
                  <a:spcPct val="0"/>
                </a:spcBef>
                <a:buFontTx/>
                <a:buNone/>
              </a:pPr>
              <a:r>
                <a:rPr lang="en-US" altLang="en-US" sz="2000"/>
                <a:t>3). Melakukan penyertaan modal;</a:t>
              </a:r>
            </a:p>
            <a:p>
              <a:pPr eaLnBrk="1" hangingPunct="1">
                <a:spcBef>
                  <a:spcPct val="0"/>
                </a:spcBef>
                <a:buFontTx/>
                <a:buNone/>
              </a:pPr>
              <a:r>
                <a:rPr lang="en-US" altLang="en-US" sz="2000"/>
                <a:t>4). Melakukan usaha perasuransian;</a:t>
              </a:r>
            </a:p>
            <a:p>
              <a:pPr eaLnBrk="1" hangingPunct="1">
                <a:spcBef>
                  <a:spcPct val="0"/>
                </a:spcBef>
                <a:buFontTx/>
                <a:buNone/>
              </a:pPr>
              <a:r>
                <a:rPr lang="en-US" altLang="en-US" sz="2000"/>
                <a:t>5). Melakukan usaha lain di luar kegiatan usaha sebagaimana di maksud dalam kegiatan usaha BPR Konvesional tersebut diatas.</a:t>
              </a:r>
              <a:r>
                <a:rPr lang="en-US" altLang="en-US" sz="2400"/>
                <a:t>  </a:t>
              </a:r>
            </a:p>
          </p:txBody>
        </p:sp>
        <p:sp>
          <p:nvSpPr>
            <p:cNvPr id="65544" name="Text Box 8">
              <a:extLst>
                <a:ext uri="{FF2B5EF4-FFF2-40B4-BE49-F238E27FC236}">
                  <a16:creationId xmlns:a16="http://schemas.microsoft.com/office/drawing/2014/main" id="{39922F86-5CBF-E9FB-523A-16D247F825F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324160-75B7-7132-AFD7-D7A0002DA550}"/>
              </a:ext>
            </a:extLst>
          </p:cNvPr>
          <p:cNvSpPr>
            <a:spLocks noGrp="1"/>
          </p:cNvSpPr>
          <p:nvPr>
            <p:ph type="dt" sz="quarter" idx="10"/>
          </p:nvPr>
        </p:nvSpPr>
        <p:spPr/>
        <p:txBody>
          <a:bodyPr/>
          <a:lstStyle/>
          <a:p>
            <a:pPr>
              <a:defRPr/>
            </a:pPr>
            <a:fld id="{F5A8A54A-EF9C-4AB9-8891-5E07B11AE176}" type="datetime1">
              <a:rPr lang="id-ID"/>
              <a:pPr>
                <a:defRPr/>
              </a:pPr>
              <a:t>15/04/2026</a:t>
            </a:fld>
            <a:endParaRPr lang="id-ID"/>
          </a:p>
        </p:txBody>
      </p:sp>
      <p:sp>
        <p:nvSpPr>
          <p:cNvPr id="66563" name="Rectangle 6">
            <a:extLst>
              <a:ext uri="{FF2B5EF4-FFF2-40B4-BE49-F238E27FC236}">
                <a16:creationId xmlns:a16="http://schemas.microsoft.com/office/drawing/2014/main" id="{29078953-997A-4774-34C1-997AFFF1EEE4}"/>
              </a:ext>
            </a:extLst>
          </p:cNvPr>
          <p:cNvSpPr>
            <a:spLocks noGrp="1" noChangeArrowheads="1"/>
          </p:cNvSpPr>
          <p:nvPr>
            <p:ph type="title"/>
          </p:nvPr>
        </p:nvSpPr>
        <p:spPr>
          <a:xfrm>
            <a:off x="468313" y="2565400"/>
            <a:ext cx="8229600" cy="1143000"/>
          </a:xfrm>
          <a:noFill/>
        </p:spPr>
        <p:txBody>
          <a:bodyPr/>
          <a:lstStyle/>
          <a:p>
            <a:pPr eaLnBrk="1" hangingPunct="1"/>
            <a:r>
              <a:rPr lang="en-US" altLang="en-US" sz="3200" b="1">
                <a:solidFill>
                  <a:srgbClr val="0000FF"/>
                </a:solidFill>
                <a:latin typeface="Calligrapher" pitchFamily="2" charset="0"/>
              </a:rPr>
              <a:t>BANK UMUM SYARIAH DAN BANK PERKREDITAN RAKYAT SYARIAH</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3C4D48D-9B32-B575-D9A6-E9AB08DC68EA}"/>
              </a:ext>
            </a:extLst>
          </p:cNvPr>
          <p:cNvSpPr>
            <a:spLocks noGrp="1"/>
          </p:cNvSpPr>
          <p:nvPr>
            <p:ph type="dt" sz="quarter" idx="10"/>
          </p:nvPr>
        </p:nvSpPr>
        <p:spPr/>
        <p:txBody>
          <a:bodyPr/>
          <a:lstStyle/>
          <a:p>
            <a:pPr>
              <a:defRPr/>
            </a:pPr>
            <a:fld id="{3B5FA585-A711-4C5F-B0A1-AAAC3B62F69C}" type="datetime1">
              <a:rPr lang="id-ID"/>
              <a:pPr>
                <a:defRPr/>
              </a:pPr>
              <a:t>15/04/2026</a:t>
            </a:fld>
            <a:endParaRPr lang="id-ID"/>
          </a:p>
        </p:txBody>
      </p:sp>
      <p:grpSp>
        <p:nvGrpSpPr>
          <p:cNvPr id="2" name="Group 7">
            <a:extLst>
              <a:ext uri="{FF2B5EF4-FFF2-40B4-BE49-F238E27FC236}">
                <a16:creationId xmlns:a16="http://schemas.microsoft.com/office/drawing/2014/main" id="{CDAEDBE3-49CC-E49E-EBE9-97D7BD87F617}"/>
              </a:ext>
            </a:extLst>
          </p:cNvPr>
          <p:cNvGrpSpPr>
            <a:grpSpLocks/>
          </p:cNvGrpSpPr>
          <p:nvPr/>
        </p:nvGrpSpPr>
        <p:grpSpPr bwMode="auto">
          <a:xfrm>
            <a:off x="250825" y="596900"/>
            <a:ext cx="8929688" cy="6242050"/>
            <a:chOff x="158" y="376"/>
            <a:chExt cx="5625" cy="3932"/>
          </a:xfrm>
        </p:grpSpPr>
        <p:sp>
          <p:nvSpPr>
            <p:cNvPr id="67588" name="Text Box 4">
              <a:extLst>
                <a:ext uri="{FF2B5EF4-FFF2-40B4-BE49-F238E27FC236}">
                  <a16:creationId xmlns:a16="http://schemas.microsoft.com/office/drawing/2014/main" id="{118F36F8-55FF-05B0-9627-1F3A26D23471}"/>
                </a:ext>
              </a:extLst>
            </p:cNvPr>
            <p:cNvSpPr txBox="1">
              <a:spLocks noChangeArrowheads="1"/>
            </p:cNvSpPr>
            <p:nvPr/>
          </p:nvSpPr>
          <p:spPr bwMode="auto">
            <a:xfrm>
              <a:off x="295" y="376"/>
              <a:ext cx="3991" cy="333"/>
            </a:xfrm>
            <a:prstGeom prst="rect">
              <a:avLst/>
            </a:prstGeom>
            <a:solidFill>
              <a:srgbClr val="FF33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b="1">
                  <a:solidFill>
                    <a:schemeClr val="bg1"/>
                  </a:solidFill>
                </a:rPr>
                <a:t>Pengertian </a:t>
              </a:r>
            </a:p>
          </p:txBody>
        </p:sp>
        <p:sp>
          <p:nvSpPr>
            <p:cNvPr id="67589" name="Rectangle 5">
              <a:extLst>
                <a:ext uri="{FF2B5EF4-FFF2-40B4-BE49-F238E27FC236}">
                  <a16:creationId xmlns:a16="http://schemas.microsoft.com/office/drawing/2014/main" id="{2DEBE5EF-8DEF-B8AB-7F3B-5E33751F1138}"/>
                </a:ext>
              </a:extLst>
            </p:cNvPr>
            <p:cNvSpPr>
              <a:spLocks noChangeArrowheads="1"/>
            </p:cNvSpPr>
            <p:nvPr/>
          </p:nvSpPr>
          <p:spPr bwMode="auto">
            <a:xfrm>
              <a:off x="158" y="803"/>
              <a:ext cx="5352" cy="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400"/>
                <a:t>           </a:t>
              </a:r>
              <a:r>
                <a:rPr lang="en-US" altLang="en-US" sz="2400" b="1"/>
                <a:t>Bank Umum Syariah</a:t>
              </a:r>
              <a:r>
                <a:rPr lang="en-US" altLang="en-US" sz="2400"/>
                <a:t> adalah Bank Umum yang melaksanakan kegiatan usahanya berdasarkan prinsip syariah. </a:t>
              </a:r>
              <a:r>
                <a:rPr lang="en-US" altLang="en-US" sz="2400" b="1"/>
                <a:t>Bank Perkreditan Rakyat ( BPR ) Syariah</a:t>
              </a:r>
              <a:r>
                <a:rPr lang="en-US" altLang="en-US" sz="2400"/>
                <a:t> adalah BPR yang melaksanakan kegiatan usahanya berdasarkan prinsip syariah yang dalam kegiatannya tidak memberikan jasa dalam lalu lintas pembayaran. Prinsip syariah adalah aturan perjanjian berdasarkan hukum Islam antara bank dan pihak lain untuk penyimpanan dana dan atau pembayaran kegiatan usaha, atau kegiatan lain yang dinyatakan sesuai dengan syariah. Berdasarkan bentuk hukumnya bank dapat berupa perseroan terbatas, perusahaan daerah atau koperasi.   </a:t>
              </a:r>
              <a:r>
                <a:rPr lang="en-US" altLang="en-US" sz="2400" b="1"/>
                <a:t> </a:t>
              </a:r>
              <a:endParaRPr lang="en-US" altLang="en-US" sz="2400"/>
            </a:p>
          </p:txBody>
        </p:sp>
        <p:sp>
          <p:nvSpPr>
            <p:cNvPr id="67590" name="Text Box 6">
              <a:extLst>
                <a:ext uri="{FF2B5EF4-FFF2-40B4-BE49-F238E27FC236}">
                  <a16:creationId xmlns:a16="http://schemas.microsoft.com/office/drawing/2014/main" id="{AD7979ED-09F3-6F5A-51BE-65C1B1276C06}"/>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26DF5BA1-6EF3-4645-F1D1-9916FC803D47}"/>
              </a:ext>
            </a:extLst>
          </p:cNvPr>
          <p:cNvSpPr>
            <a:spLocks noGrp="1"/>
          </p:cNvSpPr>
          <p:nvPr>
            <p:ph type="dt" sz="quarter" idx="10"/>
          </p:nvPr>
        </p:nvSpPr>
        <p:spPr/>
        <p:txBody>
          <a:bodyPr/>
          <a:lstStyle/>
          <a:p>
            <a:pPr>
              <a:defRPr/>
            </a:pPr>
            <a:fld id="{4880C8E5-B5C0-4826-AB12-3913CB03DCC7}" type="datetime1">
              <a:rPr lang="id-ID"/>
              <a:pPr>
                <a:defRPr/>
              </a:pPr>
              <a:t>15/04/2026</a:t>
            </a:fld>
            <a:endParaRPr lang="id-ID"/>
          </a:p>
        </p:txBody>
      </p:sp>
      <p:sp>
        <p:nvSpPr>
          <p:cNvPr id="68611" name="Text Box 4">
            <a:extLst>
              <a:ext uri="{FF2B5EF4-FFF2-40B4-BE49-F238E27FC236}">
                <a16:creationId xmlns:a16="http://schemas.microsoft.com/office/drawing/2014/main" id="{404A73E0-6A58-F18C-8996-E0421BBCE82A}"/>
              </a:ext>
            </a:extLst>
          </p:cNvPr>
          <p:cNvSpPr txBox="1">
            <a:spLocks noChangeArrowheads="1"/>
          </p:cNvSpPr>
          <p:nvPr/>
        </p:nvSpPr>
        <p:spPr bwMode="auto">
          <a:xfrm>
            <a:off x="1331913" y="2565400"/>
            <a:ext cx="63373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421 BT" pitchFamily="66" charset="0"/>
              </a:rPr>
              <a:t>KEGIATAN USAHA BANK UMUM SYARIAH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5D870A8-6443-17DA-1864-8AFCBD690804}"/>
              </a:ext>
            </a:extLst>
          </p:cNvPr>
          <p:cNvSpPr>
            <a:spLocks noGrp="1" noChangeArrowheads="1"/>
          </p:cNvSpPr>
          <p:nvPr>
            <p:ph type="title"/>
          </p:nvPr>
        </p:nvSpPr>
        <p:spPr/>
        <p:txBody>
          <a:bodyPr/>
          <a:lstStyle/>
          <a:p>
            <a:r>
              <a:rPr lang="en-US" altLang="en-US"/>
              <a:t>AGUNAN</a:t>
            </a:r>
          </a:p>
        </p:txBody>
      </p:sp>
      <p:sp>
        <p:nvSpPr>
          <p:cNvPr id="17411" name="Content Placeholder 2">
            <a:extLst>
              <a:ext uri="{FF2B5EF4-FFF2-40B4-BE49-F238E27FC236}">
                <a16:creationId xmlns:a16="http://schemas.microsoft.com/office/drawing/2014/main" id="{1232D7F9-DA71-E157-D5E2-5A81A052B4A0}"/>
              </a:ext>
            </a:extLst>
          </p:cNvPr>
          <p:cNvSpPr>
            <a:spLocks noGrp="1" noChangeArrowheads="1"/>
          </p:cNvSpPr>
          <p:nvPr>
            <p:ph idx="1"/>
          </p:nvPr>
        </p:nvSpPr>
        <p:spPr/>
        <p:txBody>
          <a:bodyPr>
            <a:normAutofit/>
          </a:bodyPr>
          <a:lstStyle/>
          <a:p>
            <a:pPr marL="0" indent="0" algn="just">
              <a:buFontTx/>
              <a:buNone/>
            </a:pPr>
            <a:r>
              <a:rPr lang="en-US" altLang="en-US" sz="3200" dirty="0" err="1"/>
              <a:t>Agunan</a:t>
            </a:r>
            <a:r>
              <a:rPr lang="en-US" altLang="en-US" sz="3200" dirty="0"/>
              <a:t> </a:t>
            </a:r>
            <a:r>
              <a:rPr lang="en-US" altLang="en-US" sz="3200" dirty="0" err="1"/>
              <a:t>adalah</a:t>
            </a:r>
            <a:r>
              <a:rPr lang="en-US" altLang="en-US" sz="3200" dirty="0"/>
              <a:t> </a:t>
            </a:r>
            <a:r>
              <a:rPr lang="en-US" altLang="en-US" sz="3200" dirty="0" err="1"/>
              <a:t>jaminan</a:t>
            </a:r>
            <a:r>
              <a:rPr lang="en-US" altLang="en-US" sz="3200" dirty="0"/>
              <a:t> </a:t>
            </a:r>
            <a:r>
              <a:rPr lang="en-US" altLang="en-US" sz="3200" dirty="0" err="1"/>
              <a:t>tambahan</a:t>
            </a:r>
            <a:r>
              <a:rPr lang="en-US" altLang="en-US" sz="3200" dirty="0"/>
              <a:t> yang </a:t>
            </a:r>
            <a:r>
              <a:rPr lang="en-US" altLang="en-US" sz="3200" dirty="0" err="1"/>
              <a:t>diserahkan</a:t>
            </a:r>
            <a:r>
              <a:rPr lang="en-US" altLang="en-US" sz="3200" dirty="0"/>
              <a:t> </a:t>
            </a:r>
            <a:r>
              <a:rPr lang="en-US" altLang="en-US" sz="3200" dirty="0" err="1"/>
              <a:t>Nasabah</a:t>
            </a:r>
            <a:r>
              <a:rPr lang="en-US" altLang="en-US" sz="3200" dirty="0"/>
              <a:t> </a:t>
            </a:r>
            <a:r>
              <a:rPr lang="en-US" altLang="en-US" sz="3200" dirty="0" err="1"/>
              <a:t>Debitur</a:t>
            </a:r>
            <a:r>
              <a:rPr lang="en-US" altLang="en-US" sz="3200" dirty="0"/>
              <a:t> </a:t>
            </a:r>
            <a:r>
              <a:rPr lang="en-US" altLang="en-US" sz="3200" dirty="0" err="1"/>
              <a:t>kepada</a:t>
            </a:r>
            <a:r>
              <a:rPr lang="en-US" altLang="en-US" sz="3200" dirty="0"/>
              <a:t> bank </a:t>
            </a:r>
            <a:r>
              <a:rPr lang="en-US" altLang="en-US" sz="3200" dirty="0" err="1"/>
              <a:t>dalam</a:t>
            </a:r>
            <a:r>
              <a:rPr lang="en-US" altLang="en-US" sz="3200" dirty="0"/>
              <a:t> </a:t>
            </a:r>
            <a:r>
              <a:rPr lang="en-US" altLang="en-US" sz="3200" dirty="0" err="1"/>
              <a:t>rangka</a:t>
            </a:r>
            <a:r>
              <a:rPr lang="en-US" altLang="en-US" sz="3200" dirty="0"/>
              <a:t> </a:t>
            </a:r>
            <a:r>
              <a:rPr lang="en-US" altLang="en-US" sz="3200" dirty="0" err="1"/>
              <a:t>pemberian</a:t>
            </a:r>
            <a:r>
              <a:rPr lang="en-US" altLang="en-US" sz="3200" dirty="0"/>
              <a:t> </a:t>
            </a:r>
            <a:r>
              <a:rPr lang="en-US" altLang="en-US" sz="3200" dirty="0" err="1"/>
              <a:t>fasilitas</a:t>
            </a:r>
            <a:r>
              <a:rPr lang="en-US" altLang="en-US" sz="3200" dirty="0"/>
              <a:t> </a:t>
            </a:r>
            <a:r>
              <a:rPr lang="en-US" altLang="en-US" sz="3200" dirty="0" err="1"/>
              <a:t>kredit</a:t>
            </a:r>
            <a:r>
              <a:rPr lang="en-US" altLang="en-US" sz="3200" dirty="0"/>
              <a:t> </a:t>
            </a:r>
            <a:r>
              <a:rPr lang="en-US" altLang="en-US" sz="3200" dirty="0" err="1"/>
              <a:t>atau</a:t>
            </a:r>
            <a:r>
              <a:rPr lang="en-US" altLang="en-US" sz="3200" dirty="0"/>
              <a:t> </a:t>
            </a:r>
            <a:r>
              <a:rPr lang="en-US" altLang="en-US" sz="3200" dirty="0" err="1"/>
              <a:t>pembiayaan</a:t>
            </a:r>
            <a:r>
              <a:rPr lang="en-US" altLang="en-US" sz="3200" dirty="0"/>
              <a:t> </a:t>
            </a:r>
            <a:r>
              <a:rPr lang="en-US" altLang="en-US" sz="3200" dirty="0" err="1"/>
              <a:t>berdasarkan</a:t>
            </a:r>
            <a:r>
              <a:rPr lang="en-US" altLang="en-US" sz="3200" dirty="0"/>
              <a:t> </a:t>
            </a:r>
            <a:r>
              <a:rPr lang="en-US" altLang="en-US" sz="3200" dirty="0" err="1"/>
              <a:t>Prinsip</a:t>
            </a:r>
            <a:r>
              <a:rPr lang="en-US" altLang="en-US" sz="3200" dirty="0"/>
              <a:t> Syariah.</a:t>
            </a:r>
          </a:p>
        </p:txBody>
      </p:sp>
      <p:sp>
        <p:nvSpPr>
          <p:cNvPr id="4" name="Date Placeholder 3">
            <a:extLst>
              <a:ext uri="{FF2B5EF4-FFF2-40B4-BE49-F238E27FC236}">
                <a16:creationId xmlns:a16="http://schemas.microsoft.com/office/drawing/2014/main" id="{32E3D1A5-94A5-3EE1-09F1-B69922E7BD8B}"/>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65E1DE1F-6EDF-7D00-140D-66EF4109F623}"/>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0D1E73BA-F597-79B8-11F0-565EE21FF3F1}"/>
              </a:ext>
            </a:extLst>
          </p:cNvPr>
          <p:cNvSpPr>
            <a:spLocks noGrp="1"/>
          </p:cNvSpPr>
          <p:nvPr>
            <p:ph type="dt" sz="quarter" idx="10"/>
          </p:nvPr>
        </p:nvSpPr>
        <p:spPr/>
        <p:txBody>
          <a:bodyPr/>
          <a:lstStyle/>
          <a:p>
            <a:pPr>
              <a:defRPr/>
            </a:pPr>
            <a:fld id="{BA9D51A5-AD18-4583-8386-095516747F35}" type="datetime1">
              <a:rPr lang="id-ID"/>
              <a:pPr>
                <a:defRPr/>
              </a:pPr>
              <a:t>15/04/2026</a:t>
            </a:fld>
            <a:endParaRPr lang="id-ID"/>
          </a:p>
        </p:txBody>
      </p:sp>
      <p:grpSp>
        <p:nvGrpSpPr>
          <p:cNvPr id="2" name="Group 10">
            <a:extLst>
              <a:ext uri="{FF2B5EF4-FFF2-40B4-BE49-F238E27FC236}">
                <a16:creationId xmlns:a16="http://schemas.microsoft.com/office/drawing/2014/main" id="{9897D7E5-1781-53C9-75E6-A683F6C15A6A}"/>
              </a:ext>
            </a:extLst>
          </p:cNvPr>
          <p:cNvGrpSpPr>
            <a:grpSpLocks/>
          </p:cNvGrpSpPr>
          <p:nvPr/>
        </p:nvGrpSpPr>
        <p:grpSpPr bwMode="auto">
          <a:xfrm>
            <a:off x="250825" y="476250"/>
            <a:ext cx="8929688" cy="6362700"/>
            <a:chOff x="158" y="300"/>
            <a:chExt cx="5625" cy="4008"/>
          </a:xfrm>
        </p:grpSpPr>
        <p:sp>
          <p:nvSpPr>
            <p:cNvPr id="69636" name="Text Box 5">
              <a:extLst>
                <a:ext uri="{FF2B5EF4-FFF2-40B4-BE49-F238E27FC236}">
                  <a16:creationId xmlns:a16="http://schemas.microsoft.com/office/drawing/2014/main" id="{2C3AEA97-9F9C-239F-97C5-6F8C9D0B3BE2}"/>
                </a:ext>
              </a:extLst>
            </p:cNvPr>
            <p:cNvSpPr txBox="1">
              <a:spLocks noChangeArrowheads="1"/>
            </p:cNvSpPr>
            <p:nvPr/>
          </p:nvSpPr>
          <p:spPr bwMode="auto">
            <a:xfrm>
              <a:off x="158" y="300"/>
              <a:ext cx="4808" cy="256"/>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chemeClr val="bg1"/>
                  </a:solidFill>
                </a:rPr>
                <a:t>1. Menerima simapanan dana dari masyarakat dalam bentuk :</a:t>
              </a:r>
            </a:p>
          </p:txBody>
        </p:sp>
        <p:sp>
          <p:nvSpPr>
            <p:cNvPr id="69637" name="Rectangle 6">
              <a:extLst>
                <a:ext uri="{FF2B5EF4-FFF2-40B4-BE49-F238E27FC236}">
                  <a16:creationId xmlns:a16="http://schemas.microsoft.com/office/drawing/2014/main" id="{256EA9CA-57CB-7133-0244-C49F2F82F399}"/>
                </a:ext>
              </a:extLst>
            </p:cNvPr>
            <p:cNvSpPr>
              <a:spLocks noChangeArrowheads="1"/>
            </p:cNvSpPr>
            <p:nvPr/>
          </p:nvSpPr>
          <p:spPr bwMode="auto">
            <a:xfrm>
              <a:off x="159" y="618"/>
              <a:ext cx="5601"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1).  Giro berdasarkan prinsip wadi’ah;</a:t>
              </a:r>
            </a:p>
            <a:p>
              <a:pPr eaLnBrk="1" hangingPunct="1">
                <a:spcBef>
                  <a:spcPct val="0"/>
                </a:spcBef>
                <a:buFontTx/>
                <a:buNone/>
              </a:pPr>
              <a:r>
                <a:rPr lang="en-US" altLang="en-US" sz="2400"/>
                <a:t>2).  Tabungan berdasarkan prinsip wadi’ah atau mudharabah;</a:t>
              </a:r>
            </a:p>
            <a:p>
              <a:pPr eaLnBrk="1" hangingPunct="1">
                <a:spcBef>
                  <a:spcPct val="0"/>
                </a:spcBef>
                <a:buFontTx/>
                <a:buNone/>
              </a:pPr>
              <a:r>
                <a:rPr lang="en-US" altLang="en-US" sz="2400"/>
                <a:t>3).  Deposito berjangka berdasarkan prinsip mudharabah; atau</a:t>
              </a:r>
            </a:p>
            <a:p>
              <a:pPr eaLnBrk="1" hangingPunct="1">
                <a:spcBef>
                  <a:spcPct val="0"/>
                </a:spcBef>
                <a:buFontTx/>
                <a:buNone/>
              </a:pPr>
              <a:r>
                <a:rPr lang="en-US" altLang="en-US" sz="2400"/>
                <a:t>4).  Bentuk lain berdasarkan prinsip wadi’ah atau mudharabah.</a:t>
              </a:r>
            </a:p>
          </p:txBody>
        </p:sp>
        <p:sp>
          <p:nvSpPr>
            <p:cNvPr id="69638" name="Text Box 7">
              <a:extLst>
                <a:ext uri="{FF2B5EF4-FFF2-40B4-BE49-F238E27FC236}">
                  <a16:creationId xmlns:a16="http://schemas.microsoft.com/office/drawing/2014/main" id="{1FD1079E-9C17-13FB-75AD-235C4059FF7D}"/>
                </a:ext>
              </a:extLst>
            </p:cNvPr>
            <p:cNvSpPr txBox="1">
              <a:spLocks noChangeArrowheads="1"/>
            </p:cNvSpPr>
            <p:nvPr/>
          </p:nvSpPr>
          <p:spPr bwMode="auto">
            <a:xfrm>
              <a:off x="158" y="1706"/>
              <a:ext cx="4808" cy="256"/>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chemeClr val="bg1"/>
                  </a:solidFill>
                </a:rPr>
                <a:t>2. Menyalurkan dana dalam bentuk :</a:t>
              </a:r>
            </a:p>
          </p:txBody>
        </p:sp>
        <p:sp>
          <p:nvSpPr>
            <p:cNvPr id="69639" name="Rectangle 8">
              <a:extLst>
                <a:ext uri="{FF2B5EF4-FFF2-40B4-BE49-F238E27FC236}">
                  <a16:creationId xmlns:a16="http://schemas.microsoft.com/office/drawing/2014/main" id="{EAE71E0C-B84A-6AC4-8C80-B341CA15D659}"/>
                </a:ext>
              </a:extLst>
            </p:cNvPr>
            <p:cNvSpPr>
              <a:spLocks noChangeArrowheads="1"/>
            </p:cNvSpPr>
            <p:nvPr/>
          </p:nvSpPr>
          <p:spPr bwMode="auto">
            <a:xfrm>
              <a:off x="159" y="2024"/>
              <a:ext cx="5601" cy="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1).  Piutang dengan jual beli meliputi :</a:t>
              </a:r>
            </a:p>
            <a:p>
              <a:pPr eaLnBrk="1" hangingPunct="1">
                <a:spcBef>
                  <a:spcPct val="0"/>
                </a:spcBef>
                <a:buFontTx/>
                <a:buNone/>
              </a:pPr>
              <a:r>
                <a:rPr lang="en-US" altLang="en-US" sz="2400"/>
                <a:t>      </a:t>
              </a:r>
              <a:r>
                <a:rPr lang="en-US" altLang="en-US" sz="2400">
                  <a:sym typeface="Wingdings" panose="05000000000000000000" pitchFamily="2" charset="2"/>
                </a:rPr>
                <a:t> mudharabah;</a:t>
              </a:r>
            </a:p>
            <a:p>
              <a:pPr eaLnBrk="1" hangingPunct="1">
                <a:spcBef>
                  <a:spcPct val="0"/>
                </a:spcBef>
                <a:buFontTx/>
                <a:buNone/>
              </a:pPr>
              <a:r>
                <a:rPr lang="en-US" altLang="en-US" sz="2400">
                  <a:sym typeface="Wingdings" panose="05000000000000000000" pitchFamily="2" charset="2"/>
                </a:rPr>
                <a:t>       isthishna;</a:t>
              </a:r>
            </a:p>
            <a:p>
              <a:pPr eaLnBrk="1" hangingPunct="1">
                <a:spcBef>
                  <a:spcPct val="0"/>
                </a:spcBef>
                <a:buFontTx/>
                <a:buNone/>
              </a:pPr>
              <a:r>
                <a:rPr lang="en-US" altLang="en-US" sz="2400">
                  <a:sym typeface="Wingdings" panose="05000000000000000000" pitchFamily="2" charset="2"/>
                </a:rPr>
                <a:t>       ijarah;</a:t>
              </a:r>
            </a:p>
            <a:p>
              <a:pPr eaLnBrk="1" hangingPunct="1">
                <a:spcBef>
                  <a:spcPct val="0"/>
                </a:spcBef>
                <a:buFontTx/>
                <a:buNone/>
              </a:pPr>
              <a:r>
                <a:rPr lang="en-US" altLang="en-US" sz="2400">
                  <a:sym typeface="Wingdings" panose="05000000000000000000" pitchFamily="2" charset="2"/>
                </a:rPr>
                <a:t>       salam;</a:t>
              </a:r>
            </a:p>
            <a:p>
              <a:pPr eaLnBrk="1" hangingPunct="1">
                <a:spcBef>
                  <a:spcPct val="0"/>
                </a:spcBef>
                <a:buFontTx/>
                <a:buNone/>
              </a:pPr>
              <a:r>
                <a:rPr lang="en-US" altLang="en-US" sz="2400">
                  <a:sym typeface="Wingdings" panose="05000000000000000000" pitchFamily="2" charset="2"/>
                </a:rPr>
                <a:t>2).  Pembiayaan dengan prinsip bagi hasil meliputi :</a:t>
              </a:r>
            </a:p>
            <a:p>
              <a:pPr eaLnBrk="1" hangingPunct="1">
                <a:spcBef>
                  <a:spcPct val="0"/>
                </a:spcBef>
                <a:buFontTx/>
                <a:buNone/>
              </a:pPr>
              <a:r>
                <a:rPr lang="en-US" altLang="en-US" sz="2400">
                  <a:sym typeface="Wingdings" panose="05000000000000000000" pitchFamily="2" charset="2"/>
                </a:rPr>
                <a:t>       mudharabah;</a:t>
              </a:r>
            </a:p>
            <a:p>
              <a:pPr eaLnBrk="1" hangingPunct="1">
                <a:spcBef>
                  <a:spcPct val="0"/>
                </a:spcBef>
                <a:buFontTx/>
                <a:buNone/>
              </a:pPr>
              <a:r>
                <a:rPr lang="en-US" altLang="en-US" sz="2400">
                  <a:sym typeface="Wingdings" panose="05000000000000000000" pitchFamily="2" charset="2"/>
                </a:rPr>
                <a:t>       musyarakah;</a:t>
              </a:r>
            </a:p>
            <a:p>
              <a:pPr eaLnBrk="1" hangingPunct="1">
                <a:spcBef>
                  <a:spcPct val="0"/>
                </a:spcBef>
                <a:buFontTx/>
                <a:buNone/>
              </a:pPr>
              <a:r>
                <a:rPr lang="en-US" altLang="en-US" sz="2400">
                  <a:sym typeface="Wingdings" panose="05000000000000000000" pitchFamily="2" charset="2"/>
                </a:rPr>
                <a:t>3).  Pembiayaan berdasarkan prinsip qardh</a:t>
              </a:r>
            </a:p>
          </p:txBody>
        </p:sp>
        <p:sp>
          <p:nvSpPr>
            <p:cNvPr id="69640" name="Text Box 9">
              <a:extLst>
                <a:ext uri="{FF2B5EF4-FFF2-40B4-BE49-F238E27FC236}">
                  <a16:creationId xmlns:a16="http://schemas.microsoft.com/office/drawing/2014/main" id="{AD5C6D99-ADCF-FF6B-2609-ABBDF5CC4FB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92DF342-0286-AC69-4578-DD0C9370F979}"/>
              </a:ext>
            </a:extLst>
          </p:cNvPr>
          <p:cNvSpPr>
            <a:spLocks noGrp="1"/>
          </p:cNvSpPr>
          <p:nvPr>
            <p:ph type="dt" sz="quarter" idx="10"/>
          </p:nvPr>
        </p:nvSpPr>
        <p:spPr/>
        <p:txBody>
          <a:bodyPr/>
          <a:lstStyle/>
          <a:p>
            <a:pPr>
              <a:defRPr/>
            </a:pPr>
            <a:fld id="{1EC5CB96-0D31-4FCF-8181-8FDFF3607CB4}" type="datetime1">
              <a:rPr lang="id-ID"/>
              <a:pPr>
                <a:defRPr/>
              </a:pPr>
              <a:t>15/04/2026</a:t>
            </a:fld>
            <a:endParaRPr lang="id-ID"/>
          </a:p>
        </p:txBody>
      </p:sp>
      <p:grpSp>
        <p:nvGrpSpPr>
          <p:cNvPr id="2" name="Group 10">
            <a:extLst>
              <a:ext uri="{FF2B5EF4-FFF2-40B4-BE49-F238E27FC236}">
                <a16:creationId xmlns:a16="http://schemas.microsoft.com/office/drawing/2014/main" id="{84E7FA57-CD5D-85B3-2D8D-CCE83D4F9ABD}"/>
              </a:ext>
            </a:extLst>
          </p:cNvPr>
          <p:cNvGrpSpPr>
            <a:grpSpLocks/>
          </p:cNvGrpSpPr>
          <p:nvPr/>
        </p:nvGrpSpPr>
        <p:grpSpPr bwMode="auto">
          <a:xfrm>
            <a:off x="252413" y="404813"/>
            <a:ext cx="8928100" cy="6434137"/>
            <a:chOff x="159" y="255"/>
            <a:chExt cx="5624" cy="4053"/>
          </a:xfrm>
        </p:grpSpPr>
        <p:sp>
          <p:nvSpPr>
            <p:cNvPr id="70660" name="Rectangle 7">
              <a:extLst>
                <a:ext uri="{FF2B5EF4-FFF2-40B4-BE49-F238E27FC236}">
                  <a16:creationId xmlns:a16="http://schemas.microsoft.com/office/drawing/2014/main" id="{F70458A3-7BF1-A59C-BF7F-F8EEF7F4CEA5}"/>
                </a:ext>
              </a:extLst>
            </p:cNvPr>
            <p:cNvSpPr>
              <a:spLocks noChangeArrowheads="1"/>
            </p:cNvSpPr>
            <p:nvPr/>
          </p:nvSpPr>
          <p:spPr bwMode="auto">
            <a:xfrm>
              <a:off x="159" y="663"/>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t>3.  Membeli, menjual dan atau menjamin atas resiko sendiri   surat-surat berharga pihak ketiga yang diterbitkan atas dasar transaksi nyata </a:t>
              </a:r>
              <a:r>
                <a:rPr lang="en-US" altLang="en-US" sz="2000" b="1" i="1"/>
                <a:t>( underlying transaction ) </a:t>
              </a:r>
              <a:r>
                <a:rPr lang="en-US" altLang="en-US" sz="2000" b="1"/>
                <a:t>berdasarkan prinsip jual beli hiwalah;</a:t>
              </a:r>
            </a:p>
            <a:p>
              <a:pPr eaLnBrk="1" hangingPunct="1">
                <a:spcBef>
                  <a:spcPct val="0"/>
                </a:spcBef>
                <a:buFontTx/>
                <a:buNone/>
              </a:pPr>
              <a:r>
                <a:rPr lang="en-US" altLang="en-US" sz="2000" b="1"/>
                <a:t>4</a:t>
              </a:r>
              <a:r>
                <a:rPr lang="en-US" altLang="en-US" sz="2000" b="1" i="1"/>
                <a:t>.  </a:t>
              </a:r>
              <a:r>
                <a:rPr lang="en-US" altLang="en-US" sz="2000" b="1"/>
                <a:t>Membeli surat-surat berharga Pemerintah dan atau BI yang diterbitkan atas dasar prinsip syariah;</a:t>
              </a:r>
            </a:p>
            <a:p>
              <a:pPr eaLnBrk="1" hangingPunct="1">
                <a:spcBef>
                  <a:spcPct val="0"/>
                </a:spcBef>
                <a:buFontTx/>
                <a:buNone/>
              </a:pPr>
              <a:r>
                <a:rPr lang="en-US" altLang="en-US" sz="2000" b="1"/>
                <a:t>5.  Memindahkan uang untuk kepentingan sendiri atau nasabah berdasarkan prinsip wakalah;</a:t>
              </a:r>
            </a:p>
            <a:p>
              <a:pPr eaLnBrk="1" hangingPunct="1">
                <a:spcBef>
                  <a:spcPct val="0"/>
                </a:spcBef>
                <a:buFontTx/>
                <a:buNone/>
              </a:pPr>
              <a:r>
                <a:rPr lang="en-US" altLang="en-US" sz="2000" b="1"/>
                <a:t>6.  Menerima pembayaran tagihan atas surat berharga yang diterbitkan dan melakukan perhitungan dengan atau antar pihak ketiga dengan prinsip wakalah;</a:t>
              </a:r>
            </a:p>
            <a:p>
              <a:pPr eaLnBrk="1" hangingPunct="1">
                <a:spcBef>
                  <a:spcPct val="0"/>
                </a:spcBef>
                <a:buFontTx/>
                <a:buNone/>
              </a:pPr>
              <a:r>
                <a:rPr lang="en-US" altLang="en-US" sz="2000" b="1"/>
                <a:t>7.  Menyediakan tempat untuk menyimpan barang dan surat-surat berharga berdasarkan prinsip wadi’ah yad amanah;</a:t>
              </a:r>
            </a:p>
            <a:p>
              <a:pPr eaLnBrk="1" hangingPunct="1">
                <a:spcBef>
                  <a:spcPct val="0"/>
                </a:spcBef>
                <a:buFontTx/>
                <a:buNone/>
              </a:pPr>
              <a:r>
                <a:rPr lang="en-US" altLang="en-US" sz="2000" b="1"/>
                <a:t>8.  Melakukan kegiatan penitipan termasuk penatausahaannya untuk kepentingan pihak lain berdasarkan suatu kontrak dengan prinsip wakalah;</a:t>
              </a:r>
              <a:r>
                <a:rPr lang="en-US" altLang="en-US" sz="2000" b="1" i="1"/>
                <a:t>  </a:t>
              </a:r>
            </a:p>
          </p:txBody>
        </p:sp>
        <p:sp>
          <p:nvSpPr>
            <p:cNvPr id="70661" name="Text Box 8">
              <a:extLst>
                <a:ext uri="{FF2B5EF4-FFF2-40B4-BE49-F238E27FC236}">
                  <a16:creationId xmlns:a16="http://schemas.microsoft.com/office/drawing/2014/main" id="{C2E708AF-777D-185A-E305-C83CFF41FA24}"/>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40……….</a:t>
              </a:r>
            </a:p>
          </p:txBody>
        </p:sp>
        <p:sp>
          <p:nvSpPr>
            <p:cNvPr id="70662" name="Text Box 9">
              <a:extLst>
                <a:ext uri="{FF2B5EF4-FFF2-40B4-BE49-F238E27FC236}">
                  <a16:creationId xmlns:a16="http://schemas.microsoft.com/office/drawing/2014/main" id="{DB4E7C77-8284-F5A5-68CB-6C49B4965E1C}"/>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76427F-BB9B-2CB0-BE8C-5E018B6D3BFC}"/>
              </a:ext>
            </a:extLst>
          </p:cNvPr>
          <p:cNvSpPr>
            <a:spLocks noGrp="1"/>
          </p:cNvSpPr>
          <p:nvPr>
            <p:ph type="dt" sz="quarter" idx="10"/>
          </p:nvPr>
        </p:nvSpPr>
        <p:spPr/>
        <p:txBody>
          <a:bodyPr/>
          <a:lstStyle/>
          <a:p>
            <a:pPr>
              <a:defRPr/>
            </a:pPr>
            <a:fld id="{5A7D9869-C985-4373-A7FC-56ADA5007C92}" type="datetime1">
              <a:rPr lang="id-ID"/>
              <a:pPr>
                <a:defRPr/>
              </a:pPr>
              <a:t>15/04/2026</a:t>
            </a:fld>
            <a:endParaRPr lang="id-ID"/>
          </a:p>
        </p:txBody>
      </p:sp>
      <p:grpSp>
        <p:nvGrpSpPr>
          <p:cNvPr id="2" name="Group 7">
            <a:extLst>
              <a:ext uri="{FF2B5EF4-FFF2-40B4-BE49-F238E27FC236}">
                <a16:creationId xmlns:a16="http://schemas.microsoft.com/office/drawing/2014/main" id="{86519B1A-63E5-ED73-0080-05E776411E46}"/>
              </a:ext>
            </a:extLst>
          </p:cNvPr>
          <p:cNvGrpSpPr>
            <a:grpSpLocks/>
          </p:cNvGrpSpPr>
          <p:nvPr/>
        </p:nvGrpSpPr>
        <p:grpSpPr bwMode="auto">
          <a:xfrm>
            <a:off x="252413" y="404813"/>
            <a:ext cx="8928100" cy="6434137"/>
            <a:chOff x="159" y="255"/>
            <a:chExt cx="5624" cy="4053"/>
          </a:xfrm>
        </p:grpSpPr>
        <p:sp>
          <p:nvSpPr>
            <p:cNvPr id="71684" name="Text Box 4">
              <a:extLst>
                <a:ext uri="{FF2B5EF4-FFF2-40B4-BE49-F238E27FC236}">
                  <a16:creationId xmlns:a16="http://schemas.microsoft.com/office/drawing/2014/main" id="{0EF6F9B9-B1B8-5900-09DA-383AAF02D699}"/>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41……….</a:t>
              </a:r>
            </a:p>
          </p:txBody>
        </p:sp>
        <p:sp>
          <p:nvSpPr>
            <p:cNvPr id="71685" name="Rectangle 5">
              <a:extLst>
                <a:ext uri="{FF2B5EF4-FFF2-40B4-BE49-F238E27FC236}">
                  <a16:creationId xmlns:a16="http://schemas.microsoft.com/office/drawing/2014/main" id="{BD1E1D72-5482-2936-06E1-98935265CCFE}"/>
                </a:ext>
              </a:extLst>
            </p:cNvPr>
            <p:cNvSpPr>
              <a:spLocks noChangeArrowheads="1"/>
            </p:cNvSpPr>
            <p:nvPr/>
          </p:nvSpPr>
          <p:spPr bwMode="auto">
            <a:xfrm>
              <a:off x="159" y="844"/>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rabicPeriod" startAt="9"/>
              </a:pPr>
              <a:r>
                <a:rPr lang="en-US" altLang="en-US" sz="2000" b="1"/>
                <a:t> Melakukan penempatan dana dari nasabah kepada nasabah lain</a:t>
              </a:r>
            </a:p>
            <a:p>
              <a:pPr eaLnBrk="1" hangingPunct="1">
                <a:spcBef>
                  <a:spcPct val="0"/>
                </a:spcBef>
                <a:buFontTx/>
                <a:buNone/>
              </a:pPr>
              <a:r>
                <a:rPr lang="en-US" altLang="en-US" sz="2000" b="1"/>
                <a:t>      dalam bentuk surat berharga yang tidak tercatat di bursa efek</a:t>
              </a:r>
            </a:p>
            <a:p>
              <a:pPr eaLnBrk="1" hangingPunct="1">
                <a:spcBef>
                  <a:spcPct val="0"/>
                </a:spcBef>
                <a:buFontTx/>
                <a:buNone/>
              </a:pPr>
              <a:r>
                <a:rPr lang="en-US" altLang="en-US" sz="2000" b="1"/>
                <a:t>      berdasarkan prinsip ujrah;</a:t>
              </a:r>
            </a:p>
            <a:p>
              <a:pPr eaLnBrk="1" hangingPunct="1">
                <a:spcBef>
                  <a:spcPct val="0"/>
                </a:spcBef>
                <a:buFontTx/>
                <a:buNone/>
              </a:pPr>
              <a:r>
                <a:rPr lang="en-US" altLang="en-US" sz="2000" b="1"/>
                <a:t>10. Memberikan </a:t>
              </a:r>
              <a:r>
                <a:rPr lang="en-US" altLang="en-US" sz="2000" b="1" i="1"/>
                <a:t>fasilitas Latter of Credit</a:t>
              </a:r>
              <a:r>
                <a:rPr lang="en-US" altLang="en-US" sz="2000" b="1"/>
                <a:t> ( L/C ) berdasarkan prinsip</a:t>
              </a:r>
            </a:p>
            <a:p>
              <a:pPr eaLnBrk="1" hangingPunct="1">
                <a:spcBef>
                  <a:spcPct val="0"/>
                </a:spcBef>
                <a:buFontTx/>
                <a:buNone/>
              </a:pPr>
              <a:r>
                <a:rPr lang="en-US" altLang="en-US" sz="2000" b="1"/>
                <a:t>      walakah, murabahah, mudharabah, musyarakah dan wadi’ah</a:t>
              </a:r>
            </a:p>
            <a:p>
              <a:pPr eaLnBrk="1" hangingPunct="1">
                <a:spcBef>
                  <a:spcPct val="0"/>
                </a:spcBef>
                <a:buFontTx/>
                <a:buNone/>
              </a:pPr>
              <a:r>
                <a:rPr lang="en-US" altLang="en-US" sz="2000" b="1"/>
                <a:t>      serta memberikan fasilitas garansi berdasarkan prinsip kalafah;</a:t>
              </a:r>
            </a:p>
            <a:p>
              <a:pPr eaLnBrk="1" hangingPunct="1">
                <a:spcBef>
                  <a:spcPct val="0"/>
                </a:spcBef>
                <a:buFontTx/>
                <a:buNone/>
              </a:pPr>
              <a:r>
                <a:rPr lang="en-US" altLang="en-US" sz="2000" b="1"/>
                <a:t>11. Melakukan kegiatan wali amanat berdasarkan prinsip walakah;</a:t>
              </a:r>
            </a:p>
            <a:p>
              <a:pPr eaLnBrk="1" hangingPunct="1">
                <a:spcBef>
                  <a:spcPct val="0"/>
                </a:spcBef>
                <a:buFontTx/>
                <a:buNone/>
              </a:pPr>
              <a:r>
                <a:rPr lang="en-US" altLang="en-US" sz="2000" b="1"/>
                <a:t>12. Melakukan kegiatan usaha kartu debet berdasarkan prinsip</a:t>
              </a:r>
            </a:p>
            <a:p>
              <a:pPr eaLnBrk="1" hangingPunct="1">
                <a:spcBef>
                  <a:spcPct val="0"/>
                </a:spcBef>
                <a:buFontTx/>
                <a:buNone/>
              </a:pPr>
              <a:r>
                <a:rPr lang="en-US" altLang="en-US" sz="2000" b="1"/>
                <a:t>      ujrah;</a:t>
              </a:r>
            </a:p>
            <a:p>
              <a:pPr eaLnBrk="1" hangingPunct="1">
                <a:spcBef>
                  <a:spcPct val="0"/>
                </a:spcBef>
                <a:buFontTx/>
                <a:buNone/>
              </a:pPr>
              <a:r>
                <a:rPr lang="en-US" altLang="en-US" sz="2000" b="1"/>
                <a:t>13. Melakukan kegiatan lain yang lazim dilakukan bank sepanjang</a:t>
              </a:r>
            </a:p>
            <a:p>
              <a:pPr eaLnBrk="1" hangingPunct="1">
                <a:spcBef>
                  <a:spcPct val="0"/>
                </a:spcBef>
                <a:buFontTx/>
                <a:buNone/>
              </a:pPr>
              <a:r>
                <a:rPr lang="en-US" altLang="en-US" sz="2000" b="1"/>
                <a:t>      disetujui oleh Dewan Syariah Nasional.</a:t>
              </a:r>
            </a:p>
            <a:p>
              <a:pPr eaLnBrk="1" hangingPunct="1">
                <a:spcBef>
                  <a:spcPct val="0"/>
                </a:spcBef>
                <a:buFontTx/>
                <a:buNone/>
              </a:pPr>
              <a:r>
                <a:rPr lang="en-US" altLang="en-US" sz="2000" b="1"/>
                <a:t>14. Melakukan kegiatan dalam valuta asing berdasarkan prinsip</a:t>
              </a:r>
            </a:p>
            <a:p>
              <a:pPr eaLnBrk="1" hangingPunct="1">
                <a:spcBef>
                  <a:spcPct val="0"/>
                </a:spcBef>
                <a:buFontTx/>
                <a:buNone/>
              </a:pPr>
              <a:r>
                <a:rPr lang="en-US" altLang="en-US" sz="2000" b="1"/>
                <a:t>      sharf;</a:t>
              </a:r>
            </a:p>
            <a:p>
              <a:pPr eaLnBrk="1" hangingPunct="1">
                <a:spcBef>
                  <a:spcPct val="0"/>
                </a:spcBef>
                <a:buFontTx/>
                <a:buNone/>
              </a:pPr>
              <a:r>
                <a:rPr lang="en-US" altLang="en-US" sz="2000" b="1"/>
                <a:t>15. Melakukan kegiatan penyertaan modal berdasarkan prinsip</a:t>
              </a:r>
            </a:p>
            <a:p>
              <a:pPr eaLnBrk="1" hangingPunct="1">
                <a:spcBef>
                  <a:spcPct val="0"/>
                </a:spcBef>
                <a:buFontTx/>
                <a:buNone/>
              </a:pPr>
              <a:r>
                <a:rPr lang="en-US" altLang="en-US" sz="2000" b="1"/>
                <a:t>      musyarakah dan atau mudharabah untuk perusahaan lain yang</a:t>
              </a:r>
            </a:p>
            <a:p>
              <a:pPr eaLnBrk="1" hangingPunct="1">
                <a:spcBef>
                  <a:spcPct val="0"/>
                </a:spcBef>
                <a:buFontTx/>
                <a:buNone/>
              </a:pPr>
              <a:r>
                <a:rPr lang="en-US" altLang="en-US" sz="2000" b="1"/>
                <a:t>      melakukan kegiatan usaha berdasarkan prinsip syariah;  </a:t>
              </a:r>
            </a:p>
          </p:txBody>
        </p:sp>
        <p:sp>
          <p:nvSpPr>
            <p:cNvPr id="71686" name="Text Box 6">
              <a:extLst>
                <a:ext uri="{FF2B5EF4-FFF2-40B4-BE49-F238E27FC236}">
                  <a16:creationId xmlns:a16="http://schemas.microsoft.com/office/drawing/2014/main" id="{A37E4BE0-499E-A5A7-798B-C258EC5DEB0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71921CD-AE43-B813-25A1-BB0A40CDD6D1}"/>
              </a:ext>
            </a:extLst>
          </p:cNvPr>
          <p:cNvSpPr>
            <a:spLocks noGrp="1"/>
          </p:cNvSpPr>
          <p:nvPr>
            <p:ph type="dt" sz="quarter" idx="10"/>
          </p:nvPr>
        </p:nvSpPr>
        <p:spPr/>
        <p:txBody>
          <a:bodyPr/>
          <a:lstStyle/>
          <a:p>
            <a:pPr>
              <a:defRPr/>
            </a:pPr>
            <a:fld id="{9DB85002-E1F4-4738-8972-A67760469B42}" type="datetime1">
              <a:rPr lang="id-ID"/>
              <a:pPr>
                <a:defRPr/>
              </a:pPr>
              <a:t>15/04/2026</a:t>
            </a:fld>
            <a:endParaRPr lang="id-ID"/>
          </a:p>
        </p:txBody>
      </p:sp>
      <p:grpSp>
        <p:nvGrpSpPr>
          <p:cNvPr id="2" name="Group 7">
            <a:extLst>
              <a:ext uri="{FF2B5EF4-FFF2-40B4-BE49-F238E27FC236}">
                <a16:creationId xmlns:a16="http://schemas.microsoft.com/office/drawing/2014/main" id="{891BA35A-BC9F-C454-B7E0-48233B1F87C1}"/>
              </a:ext>
            </a:extLst>
          </p:cNvPr>
          <p:cNvGrpSpPr>
            <a:grpSpLocks/>
          </p:cNvGrpSpPr>
          <p:nvPr/>
        </p:nvGrpSpPr>
        <p:grpSpPr bwMode="auto">
          <a:xfrm>
            <a:off x="252413" y="404813"/>
            <a:ext cx="8928100" cy="6434137"/>
            <a:chOff x="159" y="255"/>
            <a:chExt cx="5624" cy="4053"/>
          </a:xfrm>
        </p:grpSpPr>
        <p:sp>
          <p:nvSpPr>
            <p:cNvPr id="72708" name="Rectangle 4">
              <a:extLst>
                <a:ext uri="{FF2B5EF4-FFF2-40B4-BE49-F238E27FC236}">
                  <a16:creationId xmlns:a16="http://schemas.microsoft.com/office/drawing/2014/main" id="{08304594-4226-64D3-D8EF-367CE0A82485}"/>
                </a:ext>
              </a:extLst>
            </p:cNvPr>
            <p:cNvSpPr>
              <a:spLocks noChangeArrowheads="1"/>
            </p:cNvSpPr>
            <p:nvPr/>
          </p:nvSpPr>
          <p:spPr bwMode="auto">
            <a:xfrm>
              <a:off x="159" y="785"/>
              <a:ext cx="5352"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b="1"/>
                <a:t>16. Melakukan kegiatan penyertaan modal sementara berdasakan</a:t>
              </a:r>
            </a:p>
            <a:p>
              <a:pPr algn="just" eaLnBrk="1" hangingPunct="1">
                <a:spcBef>
                  <a:spcPct val="0"/>
                </a:spcBef>
                <a:buFontTx/>
                <a:buNone/>
              </a:pPr>
              <a:r>
                <a:rPr lang="en-US" altLang="en-US" sz="2000" b="1"/>
                <a:t>      prinsip musyarakah dan atau mudharabah untuk mengatasi</a:t>
              </a:r>
            </a:p>
            <a:p>
              <a:pPr algn="just" eaLnBrk="1" hangingPunct="1">
                <a:spcBef>
                  <a:spcPct val="0"/>
                </a:spcBef>
                <a:buFontTx/>
                <a:buNone/>
              </a:pPr>
              <a:r>
                <a:rPr lang="en-US" altLang="en-US" sz="2000" b="1"/>
                <a:t>      akibat kegagalan pembiayaan dengan syarat harus menarik</a:t>
              </a:r>
            </a:p>
            <a:p>
              <a:pPr algn="just" eaLnBrk="1" hangingPunct="1">
                <a:spcBef>
                  <a:spcPct val="0"/>
                </a:spcBef>
                <a:buFontTx/>
                <a:buNone/>
              </a:pPr>
              <a:r>
                <a:rPr lang="en-US" altLang="en-US" sz="2000" b="1"/>
                <a:t>      kembali penyertaannya; dan</a:t>
              </a:r>
            </a:p>
            <a:p>
              <a:pPr algn="just" eaLnBrk="1" hangingPunct="1">
                <a:spcBef>
                  <a:spcPct val="0"/>
                </a:spcBef>
                <a:buFontTx/>
                <a:buNone/>
              </a:pPr>
              <a:r>
                <a:rPr lang="en-US" altLang="en-US" sz="2000" b="1"/>
                <a:t>17. Bertindak sebagai pendiri dana pensiun dan pengurus dana</a:t>
              </a:r>
            </a:p>
            <a:p>
              <a:pPr algn="just" eaLnBrk="1" hangingPunct="1">
                <a:spcBef>
                  <a:spcPct val="0"/>
                </a:spcBef>
                <a:buFontTx/>
                <a:buNone/>
              </a:pPr>
              <a:r>
                <a:rPr lang="en-US" altLang="en-US" sz="2000" b="1"/>
                <a:t>      pensiun berdasarkan prinsip syariah sesuai ketentuan dalam</a:t>
              </a:r>
            </a:p>
            <a:p>
              <a:pPr algn="just" eaLnBrk="1" hangingPunct="1">
                <a:spcBef>
                  <a:spcPct val="0"/>
                </a:spcBef>
                <a:buFontTx/>
                <a:buNone/>
              </a:pPr>
              <a:r>
                <a:rPr lang="en-US" altLang="en-US" sz="2000" b="1"/>
                <a:t>      perundang-undangan dana pensiun yang berlaku;</a:t>
              </a:r>
            </a:p>
            <a:p>
              <a:pPr algn="just" eaLnBrk="1" hangingPunct="1">
                <a:spcBef>
                  <a:spcPct val="0"/>
                </a:spcBef>
                <a:buFontTx/>
                <a:buNone/>
              </a:pPr>
              <a:r>
                <a:rPr lang="en-US" altLang="en-US" sz="2000" b="1"/>
                <a:t>18. Bank dapat bertindak sebagai lembaga baitul ma’al yaitu</a:t>
              </a:r>
            </a:p>
            <a:p>
              <a:pPr algn="just" eaLnBrk="1" hangingPunct="1">
                <a:spcBef>
                  <a:spcPct val="0"/>
                </a:spcBef>
                <a:buFontTx/>
                <a:buNone/>
              </a:pPr>
              <a:r>
                <a:rPr lang="en-US" altLang="en-US" sz="2000" b="1"/>
                <a:t>      menerima dana yang berasal dari zakat, infaq shadaqah, waqaf,</a:t>
              </a:r>
            </a:p>
            <a:p>
              <a:pPr algn="just" eaLnBrk="1" hangingPunct="1">
                <a:spcBef>
                  <a:spcPct val="0"/>
                </a:spcBef>
                <a:buFontTx/>
                <a:buNone/>
              </a:pPr>
              <a:r>
                <a:rPr lang="en-US" altLang="en-US" sz="2000" b="1"/>
                <a:t>      hibah atau dana sosial lainnya dan menyalurkannya kepada yang</a:t>
              </a:r>
            </a:p>
            <a:p>
              <a:pPr algn="just" eaLnBrk="1" hangingPunct="1">
                <a:spcBef>
                  <a:spcPct val="0"/>
                </a:spcBef>
                <a:buFontTx/>
                <a:buNone/>
              </a:pPr>
              <a:r>
                <a:rPr lang="en-US" altLang="en-US" sz="2000" b="1"/>
                <a:t>      berhak dalam bantuan santunan dan atau pinjaman kebijakan</a:t>
              </a:r>
            </a:p>
            <a:p>
              <a:pPr algn="just" eaLnBrk="1" hangingPunct="1">
                <a:spcBef>
                  <a:spcPct val="0"/>
                </a:spcBef>
                <a:buFontTx/>
                <a:buNone/>
              </a:pPr>
              <a:r>
                <a:rPr lang="en-US" altLang="en-US" sz="2000" b="1"/>
                <a:t>      ( qardh-ul hasan ). </a:t>
              </a:r>
            </a:p>
            <a:p>
              <a:pPr algn="just" eaLnBrk="1" hangingPunct="1">
                <a:spcBef>
                  <a:spcPct val="0"/>
                </a:spcBef>
                <a:buFontTx/>
                <a:buNone/>
              </a:pPr>
              <a:r>
                <a:rPr lang="en-US" altLang="en-US" sz="2000" b="1"/>
                <a:t>  </a:t>
              </a:r>
            </a:p>
          </p:txBody>
        </p:sp>
        <p:sp>
          <p:nvSpPr>
            <p:cNvPr id="72709" name="Text Box 5">
              <a:extLst>
                <a:ext uri="{FF2B5EF4-FFF2-40B4-BE49-F238E27FC236}">
                  <a16:creationId xmlns:a16="http://schemas.microsoft.com/office/drawing/2014/main" id="{70B9DF4A-807A-266D-87E0-D53C710C6BFD}"/>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42……….</a:t>
              </a:r>
            </a:p>
          </p:txBody>
        </p:sp>
        <p:sp>
          <p:nvSpPr>
            <p:cNvPr id="72710" name="Text Box 6">
              <a:extLst>
                <a:ext uri="{FF2B5EF4-FFF2-40B4-BE49-F238E27FC236}">
                  <a16:creationId xmlns:a16="http://schemas.microsoft.com/office/drawing/2014/main" id="{13345DC2-486B-006B-0E4E-ED3562A9CA09}"/>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C01FEA8B-8F77-5ABF-0C13-A187D7D4555E}"/>
              </a:ext>
            </a:extLst>
          </p:cNvPr>
          <p:cNvSpPr>
            <a:spLocks noGrp="1"/>
          </p:cNvSpPr>
          <p:nvPr>
            <p:ph type="dt" sz="quarter" idx="10"/>
          </p:nvPr>
        </p:nvSpPr>
        <p:spPr/>
        <p:txBody>
          <a:bodyPr/>
          <a:lstStyle/>
          <a:p>
            <a:pPr>
              <a:defRPr/>
            </a:pPr>
            <a:fld id="{5427FC07-77D3-4115-9B02-1EA1B584662A}" type="datetime1">
              <a:rPr lang="id-ID"/>
              <a:pPr>
                <a:defRPr/>
              </a:pPr>
              <a:t>15/04/2026</a:t>
            </a:fld>
            <a:endParaRPr lang="id-ID"/>
          </a:p>
        </p:txBody>
      </p:sp>
      <p:sp>
        <p:nvSpPr>
          <p:cNvPr id="73731" name="Text Box 4">
            <a:extLst>
              <a:ext uri="{FF2B5EF4-FFF2-40B4-BE49-F238E27FC236}">
                <a16:creationId xmlns:a16="http://schemas.microsoft.com/office/drawing/2014/main" id="{0E82BA28-FE63-F5F1-F042-B929F46AA787}"/>
              </a:ext>
            </a:extLst>
          </p:cNvPr>
          <p:cNvSpPr txBox="1">
            <a:spLocks noChangeArrowheads="1"/>
          </p:cNvSpPr>
          <p:nvPr/>
        </p:nvSpPr>
        <p:spPr bwMode="auto">
          <a:xfrm>
            <a:off x="647700" y="2276475"/>
            <a:ext cx="7812088"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421 BT" pitchFamily="66" charset="0"/>
              </a:rPr>
              <a:t>KEGIATAN USAHA BANK PERKREDITAN  RAKYAT ( BPR ) SYARIAH</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439CDF64-9F63-86AB-53C5-F9CD49E81D05}"/>
              </a:ext>
            </a:extLst>
          </p:cNvPr>
          <p:cNvSpPr>
            <a:spLocks noGrp="1"/>
          </p:cNvSpPr>
          <p:nvPr>
            <p:ph type="dt" sz="quarter" idx="10"/>
          </p:nvPr>
        </p:nvSpPr>
        <p:spPr/>
        <p:txBody>
          <a:bodyPr/>
          <a:lstStyle/>
          <a:p>
            <a:pPr>
              <a:defRPr/>
            </a:pPr>
            <a:fld id="{0FA61507-86B4-49E0-9A5F-326DA007AF7D}" type="datetime1">
              <a:rPr lang="id-ID"/>
              <a:pPr>
                <a:defRPr/>
              </a:pPr>
              <a:t>15/04/2026</a:t>
            </a:fld>
            <a:endParaRPr lang="id-ID"/>
          </a:p>
        </p:txBody>
      </p:sp>
      <p:grpSp>
        <p:nvGrpSpPr>
          <p:cNvPr id="2" name="Group 9">
            <a:extLst>
              <a:ext uri="{FF2B5EF4-FFF2-40B4-BE49-F238E27FC236}">
                <a16:creationId xmlns:a16="http://schemas.microsoft.com/office/drawing/2014/main" id="{20109E1A-873A-0205-2C1D-65A63744CACA}"/>
              </a:ext>
            </a:extLst>
          </p:cNvPr>
          <p:cNvGrpSpPr>
            <a:grpSpLocks/>
          </p:cNvGrpSpPr>
          <p:nvPr/>
        </p:nvGrpSpPr>
        <p:grpSpPr bwMode="auto">
          <a:xfrm>
            <a:off x="250825" y="188913"/>
            <a:ext cx="8929688" cy="6650037"/>
            <a:chOff x="158" y="119"/>
            <a:chExt cx="5625" cy="4189"/>
          </a:xfrm>
        </p:grpSpPr>
        <p:sp>
          <p:nvSpPr>
            <p:cNvPr id="74756" name="Text Box 4">
              <a:extLst>
                <a:ext uri="{FF2B5EF4-FFF2-40B4-BE49-F238E27FC236}">
                  <a16:creationId xmlns:a16="http://schemas.microsoft.com/office/drawing/2014/main" id="{581011FB-C847-1EDA-86E2-49DF346E628C}"/>
                </a:ext>
              </a:extLst>
            </p:cNvPr>
            <p:cNvSpPr txBox="1">
              <a:spLocks noChangeArrowheads="1"/>
            </p:cNvSpPr>
            <p:nvPr/>
          </p:nvSpPr>
          <p:spPr bwMode="auto">
            <a:xfrm>
              <a:off x="158" y="119"/>
              <a:ext cx="48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1. Menerima simpanan dana dari masyarakat dalam bentuk :</a:t>
              </a:r>
            </a:p>
          </p:txBody>
        </p:sp>
        <p:sp>
          <p:nvSpPr>
            <p:cNvPr id="74757" name="Rectangle 5">
              <a:extLst>
                <a:ext uri="{FF2B5EF4-FFF2-40B4-BE49-F238E27FC236}">
                  <a16:creationId xmlns:a16="http://schemas.microsoft.com/office/drawing/2014/main" id="{C657D151-682A-2DA2-31E1-77C25F67B12A}"/>
                </a:ext>
              </a:extLst>
            </p:cNvPr>
            <p:cNvSpPr>
              <a:spLocks noChangeArrowheads="1"/>
            </p:cNvSpPr>
            <p:nvPr/>
          </p:nvSpPr>
          <p:spPr bwMode="auto">
            <a:xfrm>
              <a:off x="159" y="346"/>
              <a:ext cx="5601"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1).  Tabungan berdasarkan prinsip wadi’ah atau mudharabah;</a:t>
              </a:r>
            </a:p>
            <a:p>
              <a:pPr eaLnBrk="1" hangingPunct="1">
                <a:spcBef>
                  <a:spcPct val="0"/>
                </a:spcBef>
                <a:buFontTx/>
                <a:buNone/>
              </a:pPr>
              <a:r>
                <a:rPr lang="en-US" altLang="en-US" sz="1800"/>
                <a:t>2).  Deposito berjangka berdasarkan prinsip mudharabah; </a:t>
              </a:r>
            </a:p>
            <a:p>
              <a:pPr eaLnBrk="1" hangingPunct="1">
                <a:spcBef>
                  <a:spcPct val="0"/>
                </a:spcBef>
                <a:buFontTx/>
                <a:buNone/>
              </a:pPr>
              <a:r>
                <a:rPr lang="en-US" altLang="en-US" sz="1800"/>
                <a:t>3).  Bentuk lain berdasarkan prinsip wadi’ah atau mudharabah.</a:t>
              </a:r>
            </a:p>
          </p:txBody>
        </p:sp>
        <p:sp>
          <p:nvSpPr>
            <p:cNvPr id="74758" name="Text Box 6">
              <a:extLst>
                <a:ext uri="{FF2B5EF4-FFF2-40B4-BE49-F238E27FC236}">
                  <a16:creationId xmlns:a16="http://schemas.microsoft.com/office/drawing/2014/main" id="{29529C76-F228-535D-B1F4-2CCD41043F79}"/>
                </a:ext>
              </a:extLst>
            </p:cNvPr>
            <p:cNvSpPr txBox="1">
              <a:spLocks noChangeArrowheads="1"/>
            </p:cNvSpPr>
            <p:nvPr/>
          </p:nvSpPr>
          <p:spPr bwMode="auto">
            <a:xfrm>
              <a:off x="158" y="935"/>
              <a:ext cx="48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2. Menyalurkan dana melalui :</a:t>
              </a:r>
            </a:p>
          </p:txBody>
        </p:sp>
        <p:sp>
          <p:nvSpPr>
            <p:cNvPr id="74759" name="Rectangle 7">
              <a:extLst>
                <a:ext uri="{FF2B5EF4-FFF2-40B4-BE49-F238E27FC236}">
                  <a16:creationId xmlns:a16="http://schemas.microsoft.com/office/drawing/2014/main" id="{76CD68E8-F17A-40F1-4552-13BA3EFD816A}"/>
                </a:ext>
              </a:extLst>
            </p:cNvPr>
            <p:cNvSpPr>
              <a:spLocks noChangeArrowheads="1"/>
            </p:cNvSpPr>
            <p:nvPr/>
          </p:nvSpPr>
          <p:spPr bwMode="auto">
            <a:xfrm>
              <a:off x="159" y="1117"/>
              <a:ext cx="5601" cy="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    </a:t>
              </a:r>
              <a:r>
                <a:rPr lang="en-US" altLang="en-US" sz="1800"/>
                <a:t>1).  Transaksi jual beli berdasarkan prinsip :</a:t>
              </a:r>
            </a:p>
            <a:p>
              <a:pPr eaLnBrk="1" hangingPunct="1">
                <a:spcBef>
                  <a:spcPct val="0"/>
                </a:spcBef>
                <a:buFontTx/>
                <a:buNone/>
              </a:pPr>
              <a:r>
                <a:rPr lang="en-US" altLang="en-US" sz="1800"/>
                <a:t>           </a:t>
              </a:r>
              <a:r>
                <a:rPr lang="en-US" altLang="en-US" sz="1800">
                  <a:sym typeface="Wingdings" panose="05000000000000000000" pitchFamily="2" charset="2"/>
                </a:rPr>
                <a:t> mudharabah;</a:t>
              </a:r>
            </a:p>
            <a:p>
              <a:pPr eaLnBrk="1" hangingPunct="1">
                <a:spcBef>
                  <a:spcPct val="0"/>
                </a:spcBef>
                <a:buFontTx/>
                <a:buNone/>
              </a:pPr>
              <a:r>
                <a:rPr lang="en-US" altLang="en-US" sz="1800">
                  <a:sym typeface="Wingdings" panose="05000000000000000000" pitchFamily="2" charset="2"/>
                </a:rPr>
                <a:t>            isthishna;</a:t>
              </a:r>
            </a:p>
            <a:p>
              <a:pPr eaLnBrk="1" hangingPunct="1">
                <a:spcBef>
                  <a:spcPct val="0"/>
                </a:spcBef>
                <a:buFontTx/>
                <a:buNone/>
              </a:pPr>
              <a:r>
                <a:rPr lang="en-US" altLang="en-US" sz="1800">
                  <a:sym typeface="Wingdings" panose="05000000000000000000" pitchFamily="2" charset="2"/>
                </a:rPr>
                <a:t>            ijarah;</a:t>
              </a:r>
            </a:p>
            <a:p>
              <a:pPr eaLnBrk="1" hangingPunct="1">
                <a:spcBef>
                  <a:spcPct val="0"/>
                </a:spcBef>
                <a:buFontTx/>
                <a:buNone/>
              </a:pPr>
              <a:r>
                <a:rPr lang="en-US" altLang="en-US" sz="1800">
                  <a:sym typeface="Wingdings" panose="05000000000000000000" pitchFamily="2" charset="2"/>
                </a:rPr>
                <a:t>            salam;</a:t>
              </a:r>
            </a:p>
            <a:p>
              <a:pPr eaLnBrk="1" hangingPunct="1">
                <a:spcBef>
                  <a:spcPct val="0"/>
                </a:spcBef>
                <a:buFontTx/>
                <a:buNone/>
              </a:pPr>
              <a:r>
                <a:rPr lang="en-US" altLang="en-US" sz="2000">
                  <a:sym typeface="Wingdings" panose="05000000000000000000" pitchFamily="2" charset="2"/>
                </a:rPr>
                <a:t>    2).  Pembiayaan dengan prinsip bagi hasil meliputi :</a:t>
              </a:r>
            </a:p>
            <a:p>
              <a:pPr eaLnBrk="1" hangingPunct="1">
                <a:spcBef>
                  <a:spcPct val="0"/>
                </a:spcBef>
                <a:buFontTx/>
                <a:buNone/>
              </a:pPr>
              <a:r>
                <a:rPr lang="en-US" altLang="en-US" sz="2000">
                  <a:sym typeface="Wingdings" panose="05000000000000000000" pitchFamily="2" charset="2"/>
                </a:rPr>
                <a:t>           mudharabah;</a:t>
              </a:r>
            </a:p>
            <a:p>
              <a:pPr eaLnBrk="1" hangingPunct="1">
                <a:spcBef>
                  <a:spcPct val="0"/>
                </a:spcBef>
                <a:buFontTx/>
                <a:buNone/>
              </a:pPr>
              <a:r>
                <a:rPr lang="en-US" altLang="en-US" sz="2000">
                  <a:sym typeface="Wingdings" panose="05000000000000000000" pitchFamily="2" charset="2"/>
                </a:rPr>
                <a:t>           musyarakah;</a:t>
              </a:r>
            </a:p>
            <a:p>
              <a:pPr eaLnBrk="1" hangingPunct="1">
                <a:spcBef>
                  <a:spcPct val="0"/>
                </a:spcBef>
                <a:buFontTx/>
                <a:buNone/>
              </a:pPr>
              <a:r>
                <a:rPr lang="en-US" altLang="en-US" sz="2000">
                  <a:sym typeface="Wingdings" panose="05000000000000000000" pitchFamily="2" charset="2"/>
                </a:rPr>
                <a:t>           bagi hasil lainnya;</a:t>
              </a:r>
            </a:p>
            <a:p>
              <a:pPr eaLnBrk="1" hangingPunct="1">
                <a:spcBef>
                  <a:spcPct val="0"/>
                </a:spcBef>
                <a:buFontTx/>
                <a:buNone/>
              </a:pPr>
              <a:endParaRPr lang="en-US" altLang="en-US" sz="2000">
                <a:sym typeface="Wingdings" panose="05000000000000000000" pitchFamily="2" charset="2"/>
              </a:endParaRPr>
            </a:p>
            <a:p>
              <a:pPr eaLnBrk="1" hangingPunct="1">
                <a:spcBef>
                  <a:spcPct val="0"/>
                </a:spcBef>
                <a:buFontTx/>
                <a:buNone/>
              </a:pPr>
              <a:r>
                <a:rPr lang="en-US" altLang="en-US" sz="1800" b="1">
                  <a:solidFill>
                    <a:schemeClr val="accent2"/>
                  </a:solidFill>
                  <a:sym typeface="Wingdings" panose="05000000000000000000" pitchFamily="2" charset="2"/>
                </a:rPr>
                <a:t>3. BPRS dapat bertindak sebagai lembaga baitul ma’al yaitu menerima</a:t>
              </a:r>
            </a:p>
            <a:p>
              <a:pPr eaLnBrk="1" hangingPunct="1">
                <a:spcBef>
                  <a:spcPct val="0"/>
                </a:spcBef>
                <a:buFontTx/>
                <a:buNone/>
              </a:pPr>
              <a:r>
                <a:rPr lang="en-US" altLang="en-US" sz="1800" b="1">
                  <a:solidFill>
                    <a:schemeClr val="accent2"/>
                  </a:solidFill>
                  <a:sym typeface="Wingdings" panose="05000000000000000000" pitchFamily="2" charset="2"/>
                </a:rPr>
                <a:t>    dana berasal dari zakat, infaq, shadaqah, waqaf hibah atau dana sosial</a:t>
              </a:r>
            </a:p>
            <a:p>
              <a:pPr eaLnBrk="1" hangingPunct="1">
                <a:spcBef>
                  <a:spcPct val="0"/>
                </a:spcBef>
                <a:buFontTx/>
                <a:buNone/>
              </a:pPr>
              <a:r>
                <a:rPr lang="en-US" altLang="en-US" sz="1800" b="1">
                  <a:solidFill>
                    <a:schemeClr val="accent2"/>
                  </a:solidFill>
                  <a:sym typeface="Wingdings" panose="05000000000000000000" pitchFamily="2" charset="2"/>
                </a:rPr>
                <a:t>    lainnya dan meyalurkannya kepada yang berhak dalam bentuk santunan</a:t>
              </a:r>
            </a:p>
            <a:p>
              <a:pPr eaLnBrk="1" hangingPunct="1">
                <a:spcBef>
                  <a:spcPct val="0"/>
                </a:spcBef>
                <a:buFontTx/>
                <a:buNone/>
              </a:pPr>
              <a:r>
                <a:rPr lang="en-US" altLang="en-US" sz="1800" b="1">
                  <a:solidFill>
                    <a:schemeClr val="accent2"/>
                  </a:solidFill>
                  <a:sym typeface="Wingdings" panose="05000000000000000000" pitchFamily="2" charset="2"/>
                </a:rPr>
                <a:t>    dan atau pinjaman kebajikan (qardh-ul hasan).</a:t>
              </a:r>
            </a:p>
            <a:p>
              <a:pPr eaLnBrk="1" hangingPunct="1">
                <a:spcBef>
                  <a:spcPct val="0"/>
                </a:spcBef>
                <a:buFontTx/>
                <a:buNone/>
              </a:pPr>
              <a:endParaRPr lang="en-US" altLang="en-US" sz="1800" b="1">
                <a:solidFill>
                  <a:schemeClr val="accent2"/>
                </a:solidFill>
                <a:sym typeface="Wingdings" panose="05000000000000000000" pitchFamily="2" charset="2"/>
              </a:endParaRPr>
            </a:p>
            <a:p>
              <a:pPr eaLnBrk="1" hangingPunct="1">
                <a:spcBef>
                  <a:spcPct val="0"/>
                </a:spcBef>
                <a:buFontTx/>
                <a:buNone/>
              </a:pPr>
              <a:r>
                <a:rPr lang="en-US" altLang="en-US" sz="1800" b="1">
                  <a:solidFill>
                    <a:schemeClr val="accent2"/>
                  </a:solidFill>
                  <a:sym typeface="Wingdings" panose="05000000000000000000" pitchFamily="2" charset="2"/>
                </a:rPr>
                <a:t>4. Melakukan kegiatan lain yang lazim dilakukan BPRS sesuai dengan</a:t>
              </a:r>
            </a:p>
            <a:p>
              <a:pPr eaLnBrk="1" hangingPunct="1">
                <a:spcBef>
                  <a:spcPct val="0"/>
                </a:spcBef>
                <a:buFontTx/>
                <a:buNone/>
              </a:pPr>
              <a:r>
                <a:rPr lang="en-US" altLang="en-US" sz="1800" b="1">
                  <a:solidFill>
                    <a:schemeClr val="accent2"/>
                  </a:solidFill>
                  <a:sym typeface="Wingdings" panose="05000000000000000000" pitchFamily="2" charset="2"/>
                </a:rPr>
                <a:t>    prinsip syariah. </a:t>
              </a:r>
            </a:p>
          </p:txBody>
        </p:sp>
        <p:sp>
          <p:nvSpPr>
            <p:cNvPr id="74760" name="Text Box 8">
              <a:extLst>
                <a:ext uri="{FF2B5EF4-FFF2-40B4-BE49-F238E27FC236}">
                  <a16:creationId xmlns:a16="http://schemas.microsoft.com/office/drawing/2014/main" id="{30486FD3-32F3-2DE6-9FFA-44F52D9AF4B2}"/>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C9D21AB3-F77D-55CC-0D1C-2A79B4B82324}"/>
              </a:ext>
            </a:extLst>
          </p:cNvPr>
          <p:cNvSpPr>
            <a:spLocks noGrp="1"/>
          </p:cNvSpPr>
          <p:nvPr>
            <p:ph type="dt" sz="quarter" idx="10"/>
          </p:nvPr>
        </p:nvSpPr>
        <p:spPr/>
        <p:txBody>
          <a:bodyPr/>
          <a:lstStyle/>
          <a:p>
            <a:pPr>
              <a:defRPr/>
            </a:pPr>
            <a:fld id="{4A3939B7-3D92-4AF9-9D10-CF4C40B3425D}" type="datetime1">
              <a:rPr lang="id-ID"/>
              <a:pPr>
                <a:defRPr/>
              </a:pPr>
              <a:t>15/04/2026</a:t>
            </a:fld>
            <a:endParaRPr lang="id-ID"/>
          </a:p>
        </p:txBody>
      </p:sp>
      <p:sp>
        <p:nvSpPr>
          <p:cNvPr id="75779" name="Text Box 6">
            <a:extLst>
              <a:ext uri="{FF2B5EF4-FFF2-40B4-BE49-F238E27FC236}">
                <a16:creationId xmlns:a16="http://schemas.microsoft.com/office/drawing/2014/main" id="{D991BC2C-5946-D437-EBA8-1343DC78F1CA}"/>
              </a:ext>
            </a:extLst>
          </p:cNvPr>
          <p:cNvSpPr txBox="1">
            <a:spLocks noChangeArrowheads="1"/>
          </p:cNvSpPr>
          <p:nvPr/>
        </p:nvSpPr>
        <p:spPr bwMode="auto">
          <a:xfrm>
            <a:off x="684213" y="2349500"/>
            <a:ext cx="76327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er" pitchFamily="2" charset="0"/>
              </a:rPr>
              <a:t>LARANGAN KEGIATAN USAHA BANK UMUM SYARIAH</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5321AF9-36A2-892C-5245-EFE12E159ABA}"/>
              </a:ext>
            </a:extLst>
          </p:cNvPr>
          <p:cNvSpPr>
            <a:spLocks noGrp="1"/>
          </p:cNvSpPr>
          <p:nvPr>
            <p:ph type="dt" sz="quarter" idx="10"/>
          </p:nvPr>
        </p:nvSpPr>
        <p:spPr/>
        <p:txBody>
          <a:bodyPr/>
          <a:lstStyle/>
          <a:p>
            <a:pPr>
              <a:defRPr/>
            </a:pPr>
            <a:fld id="{1474F2B4-4C73-4332-A3FF-A1A447C2582F}" type="datetime1">
              <a:rPr lang="id-ID"/>
              <a:pPr>
                <a:defRPr/>
              </a:pPr>
              <a:t>15/04/2026</a:t>
            </a:fld>
            <a:endParaRPr lang="id-ID"/>
          </a:p>
        </p:txBody>
      </p:sp>
      <p:grpSp>
        <p:nvGrpSpPr>
          <p:cNvPr id="2" name="Group 7">
            <a:extLst>
              <a:ext uri="{FF2B5EF4-FFF2-40B4-BE49-F238E27FC236}">
                <a16:creationId xmlns:a16="http://schemas.microsoft.com/office/drawing/2014/main" id="{57FB8BA9-29FE-F709-BB64-397663671509}"/>
              </a:ext>
            </a:extLst>
          </p:cNvPr>
          <p:cNvGrpSpPr>
            <a:grpSpLocks/>
          </p:cNvGrpSpPr>
          <p:nvPr/>
        </p:nvGrpSpPr>
        <p:grpSpPr bwMode="auto">
          <a:xfrm>
            <a:off x="250825" y="620713"/>
            <a:ext cx="8929688" cy="6218237"/>
            <a:chOff x="158" y="391"/>
            <a:chExt cx="5625" cy="3917"/>
          </a:xfrm>
        </p:grpSpPr>
        <p:sp>
          <p:nvSpPr>
            <p:cNvPr id="76804" name="Rectangle 4">
              <a:extLst>
                <a:ext uri="{FF2B5EF4-FFF2-40B4-BE49-F238E27FC236}">
                  <a16:creationId xmlns:a16="http://schemas.microsoft.com/office/drawing/2014/main" id="{AB0C7F58-DE88-B810-5E59-DC9A7640078C}"/>
                </a:ext>
              </a:extLst>
            </p:cNvPr>
            <p:cNvSpPr>
              <a:spLocks noChangeArrowheads="1"/>
            </p:cNvSpPr>
            <p:nvPr/>
          </p:nvSpPr>
          <p:spPr bwMode="auto">
            <a:xfrm>
              <a:off x="158" y="845"/>
              <a:ext cx="5398" cy="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t>1).  Melakukan penyertaan modal, kecuali sebagaimana</a:t>
              </a:r>
            </a:p>
            <a:p>
              <a:pPr eaLnBrk="1" hangingPunct="1">
                <a:spcBef>
                  <a:spcPct val="0"/>
                </a:spcBef>
                <a:buFontTx/>
                <a:buNone/>
              </a:pPr>
              <a:r>
                <a:rPr lang="en-US" altLang="en-US" sz="2400" b="1"/>
                <a:t>      dimaksud dalam kegiatan usaha Bank diatas;</a:t>
              </a:r>
            </a:p>
            <a:p>
              <a:pPr eaLnBrk="1" hangingPunct="1">
                <a:spcBef>
                  <a:spcPct val="0"/>
                </a:spcBef>
                <a:buFontTx/>
                <a:buNone/>
              </a:pPr>
              <a:endParaRPr lang="en-US" altLang="en-US" sz="2400" b="1"/>
            </a:p>
            <a:p>
              <a:pPr eaLnBrk="1" hangingPunct="1">
                <a:spcBef>
                  <a:spcPct val="0"/>
                </a:spcBef>
                <a:buFontTx/>
                <a:buNone/>
              </a:pPr>
              <a:r>
                <a:rPr lang="en-US" altLang="en-US" sz="2400" b="1"/>
                <a:t>2).  Melakukan usaha perasuransian;</a:t>
              </a:r>
            </a:p>
            <a:p>
              <a:pPr eaLnBrk="1" hangingPunct="1">
                <a:spcBef>
                  <a:spcPct val="0"/>
                </a:spcBef>
                <a:buFontTx/>
                <a:buNone/>
              </a:pPr>
              <a:endParaRPr lang="en-US" altLang="en-US" sz="2400" b="1"/>
            </a:p>
            <a:p>
              <a:pPr eaLnBrk="1" hangingPunct="1">
                <a:spcBef>
                  <a:spcPct val="0"/>
                </a:spcBef>
                <a:buFontTx/>
                <a:buNone/>
              </a:pPr>
              <a:r>
                <a:rPr lang="en-US" altLang="en-US" sz="2400" b="1"/>
                <a:t>3).  Melakukan kegiatan usaha lain di luar kegiatan usaha</a:t>
              </a:r>
            </a:p>
            <a:p>
              <a:pPr eaLnBrk="1" hangingPunct="1">
                <a:spcBef>
                  <a:spcPct val="0"/>
                </a:spcBef>
                <a:buFontTx/>
                <a:buNone/>
              </a:pPr>
              <a:r>
                <a:rPr lang="en-US" altLang="en-US" sz="2400" b="1"/>
                <a:t>      sebagaimana dimaksud dalam kegiatan usaha Bank</a:t>
              </a:r>
            </a:p>
            <a:p>
              <a:pPr eaLnBrk="1" hangingPunct="1">
                <a:spcBef>
                  <a:spcPct val="0"/>
                </a:spcBef>
                <a:buFontTx/>
                <a:buNone/>
              </a:pPr>
              <a:r>
                <a:rPr lang="en-US" altLang="en-US" sz="2400" b="1"/>
                <a:t>      Umum diatas;</a:t>
              </a:r>
            </a:p>
            <a:p>
              <a:pPr eaLnBrk="1" hangingPunct="1">
                <a:spcBef>
                  <a:spcPct val="0"/>
                </a:spcBef>
                <a:buFontTx/>
                <a:buNone/>
              </a:pPr>
              <a:endParaRPr lang="en-US" altLang="en-US" sz="2400" b="1"/>
            </a:p>
            <a:p>
              <a:pPr eaLnBrk="1" hangingPunct="1">
                <a:spcBef>
                  <a:spcPct val="0"/>
                </a:spcBef>
                <a:buFontTx/>
                <a:buNone/>
              </a:pPr>
              <a:r>
                <a:rPr lang="en-US" altLang="en-US" sz="2400" b="1"/>
                <a:t>4).  Melakukan kegiatan usaha secara konvesional;</a:t>
              </a:r>
            </a:p>
            <a:p>
              <a:pPr eaLnBrk="1" hangingPunct="1">
                <a:spcBef>
                  <a:spcPct val="0"/>
                </a:spcBef>
                <a:buFontTx/>
                <a:buNone/>
              </a:pPr>
              <a:r>
                <a:rPr lang="en-US" altLang="en-US" sz="2400" b="1"/>
                <a:t> </a:t>
              </a:r>
              <a:endParaRPr lang="en-US" altLang="en-US" sz="2400" b="1">
                <a:solidFill>
                  <a:schemeClr val="accent2"/>
                </a:solidFill>
                <a:sym typeface="Wingdings" panose="05000000000000000000" pitchFamily="2" charset="2"/>
              </a:endParaRPr>
            </a:p>
          </p:txBody>
        </p:sp>
        <p:sp>
          <p:nvSpPr>
            <p:cNvPr id="76805" name="Text Box 5">
              <a:extLst>
                <a:ext uri="{FF2B5EF4-FFF2-40B4-BE49-F238E27FC236}">
                  <a16:creationId xmlns:a16="http://schemas.microsoft.com/office/drawing/2014/main" id="{712F87F1-EADA-456E-3E4B-0F8AE931D388}"/>
                </a:ext>
              </a:extLst>
            </p:cNvPr>
            <p:cNvSpPr txBox="1">
              <a:spLocks noChangeArrowheads="1"/>
            </p:cNvSpPr>
            <p:nvPr/>
          </p:nvSpPr>
          <p:spPr bwMode="auto">
            <a:xfrm>
              <a:off x="204" y="391"/>
              <a:ext cx="4717" cy="333"/>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1. Bank Umum Syariah</a:t>
              </a:r>
              <a:r>
                <a:rPr lang="en-US" altLang="en-US" sz="2800" b="1">
                  <a:solidFill>
                    <a:schemeClr val="bg1"/>
                  </a:solidFill>
                </a:rPr>
                <a:t> </a:t>
              </a:r>
            </a:p>
          </p:txBody>
        </p:sp>
        <p:sp>
          <p:nvSpPr>
            <p:cNvPr id="76806" name="Text Box 6">
              <a:extLst>
                <a:ext uri="{FF2B5EF4-FFF2-40B4-BE49-F238E27FC236}">
                  <a16:creationId xmlns:a16="http://schemas.microsoft.com/office/drawing/2014/main" id="{EE3506D6-1887-9F36-8943-58DC20778D9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B75A526-4FFB-26E1-A6FE-97D519647582}"/>
              </a:ext>
            </a:extLst>
          </p:cNvPr>
          <p:cNvSpPr>
            <a:spLocks noGrp="1"/>
          </p:cNvSpPr>
          <p:nvPr>
            <p:ph type="dt" sz="quarter" idx="10"/>
          </p:nvPr>
        </p:nvSpPr>
        <p:spPr/>
        <p:txBody>
          <a:bodyPr/>
          <a:lstStyle/>
          <a:p>
            <a:pPr>
              <a:defRPr/>
            </a:pPr>
            <a:fld id="{B9C24747-3D8E-4815-9952-63D0E00DE151}" type="datetime1">
              <a:rPr lang="id-ID"/>
              <a:pPr>
                <a:defRPr/>
              </a:pPr>
              <a:t>15/04/2026</a:t>
            </a:fld>
            <a:endParaRPr lang="id-ID"/>
          </a:p>
        </p:txBody>
      </p:sp>
      <p:grpSp>
        <p:nvGrpSpPr>
          <p:cNvPr id="2" name="Group 8">
            <a:extLst>
              <a:ext uri="{FF2B5EF4-FFF2-40B4-BE49-F238E27FC236}">
                <a16:creationId xmlns:a16="http://schemas.microsoft.com/office/drawing/2014/main" id="{C63A6FEC-78B8-65FB-B744-8478A3ED52A3}"/>
              </a:ext>
            </a:extLst>
          </p:cNvPr>
          <p:cNvGrpSpPr>
            <a:grpSpLocks/>
          </p:cNvGrpSpPr>
          <p:nvPr/>
        </p:nvGrpSpPr>
        <p:grpSpPr bwMode="auto">
          <a:xfrm>
            <a:off x="250825" y="908050"/>
            <a:ext cx="8929688" cy="5930900"/>
            <a:chOff x="158" y="572"/>
            <a:chExt cx="5625" cy="3736"/>
          </a:xfrm>
        </p:grpSpPr>
        <p:sp>
          <p:nvSpPr>
            <p:cNvPr id="77828" name="Rectangle 4">
              <a:extLst>
                <a:ext uri="{FF2B5EF4-FFF2-40B4-BE49-F238E27FC236}">
                  <a16:creationId xmlns:a16="http://schemas.microsoft.com/office/drawing/2014/main" id="{A19E4DA3-F196-6FEE-A34E-D21DCC81FC57}"/>
                </a:ext>
              </a:extLst>
            </p:cNvPr>
            <p:cNvSpPr>
              <a:spLocks noChangeArrowheads="1"/>
            </p:cNvSpPr>
            <p:nvPr/>
          </p:nvSpPr>
          <p:spPr bwMode="auto">
            <a:xfrm>
              <a:off x="158" y="991"/>
              <a:ext cx="5398" cy="1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t>1).  Melakukan kegiatan sebagaimana dimaksud dalam</a:t>
              </a:r>
            </a:p>
            <a:p>
              <a:pPr eaLnBrk="1" hangingPunct="1">
                <a:spcBef>
                  <a:spcPct val="0"/>
                </a:spcBef>
                <a:buFontTx/>
                <a:buNone/>
              </a:pPr>
              <a:r>
                <a:rPr lang="en-US" altLang="en-US" sz="2400" b="1"/>
                <a:t>      kegiatan yang dilarang pada BPR konvesional;</a:t>
              </a:r>
            </a:p>
            <a:p>
              <a:pPr eaLnBrk="1" hangingPunct="1">
                <a:spcBef>
                  <a:spcPct val="0"/>
                </a:spcBef>
                <a:buFontTx/>
                <a:buNone/>
              </a:pPr>
              <a:endParaRPr lang="en-US" altLang="en-US" sz="2400" b="1"/>
            </a:p>
            <a:p>
              <a:pPr eaLnBrk="1" hangingPunct="1">
                <a:spcBef>
                  <a:spcPct val="0"/>
                </a:spcBef>
                <a:buFontTx/>
                <a:buNone/>
              </a:pPr>
              <a:r>
                <a:rPr lang="en-US" altLang="en-US" sz="2400" b="1"/>
                <a:t>2).  Melakukan usaha lain diluar kegiatan usaha BPRS;</a:t>
              </a:r>
            </a:p>
            <a:p>
              <a:pPr eaLnBrk="1" hangingPunct="1">
                <a:spcBef>
                  <a:spcPct val="0"/>
                </a:spcBef>
                <a:buFontTx/>
                <a:buNone/>
              </a:pPr>
              <a:endParaRPr lang="en-US" altLang="en-US" sz="2400" b="1"/>
            </a:p>
            <a:p>
              <a:pPr eaLnBrk="1" hangingPunct="1">
                <a:spcBef>
                  <a:spcPct val="0"/>
                </a:spcBef>
                <a:buFontTx/>
                <a:buNone/>
              </a:pPr>
              <a:r>
                <a:rPr lang="en-US" altLang="en-US" sz="2400" b="1"/>
                <a:t>3).  Melakukan kegiatan usaha secara konvesional;</a:t>
              </a:r>
            </a:p>
            <a:p>
              <a:pPr eaLnBrk="1" hangingPunct="1">
                <a:spcBef>
                  <a:spcPct val="0"/>
                </a:spcBef>
                <a:buFontTx/>
                <a:buNone/>
              </a:pPr>
              <a:r>
                <a:rPr lang="en-US" altLang="en-US" sz="2400" b="1"/>
                <a:t> </a:t>
              </a:r>
              <a:endParaRPr lang="en-US" altLang="en-US" sz="2400" b="1">
                <a:solidFill>
                  <a:schemeClr val="accent2"/>
                </a:solidFill>
                <a:sym typeface="Wingdings" panose="05000000000000000000" pitchFamily="2" charset="2"/>
              </a:endParaRPr>
            </a:p>
          </p:txBody>
        </p:sp>
        <p:sp>
          <p:nvSpPr>
            <p:cNvPr id="77829" name="Text Box 5">
              <a:extLst>
                <a:ext uri="{FF2B5EF4-FFF2-40B4-BE49-F238E27FC236}">
                  <a16:creationId xmlns:a16="http://schemas.microsoft.com/office/drawing/2014/main" id="{F012B3E7-B1B0-B9A4-ACC5-E612FC1F15E6}"/>
                </a:ext>
              </a:extLst>
            </p:cNvPr>
            <p:cNvSpPr txBox="1">
              <a:spLocks noChangeArrowheads="1"/>
            </p:cNvSpPr>
            <p:nvPr/>
          </p:nvSpPr>
          <p:spPr bwMode="auto">
            <a:xfrm>
              <a:off x="204" y="572"/>
              <a:ext cx="4309"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2. Bank Perkreditan Rakyat ( BPR ) Syariah </a:t>
              </a:r>
            </a:p>
          </p:txBody>
        </p:sp>
        <p:sp>
          <p:nvSpPr>
            <p:cNvPr id="77830" name="Text Box 6">
              <a:extLst>
                <a:ext uri="{FF2B5EF4-FFF2-40B4-BE49-F238E27FC236}">
                  <a16:creationId xmlns:a16="http://schemas.microsoft.com/office/drawing/2014/main" id="{FB106835-E590-5494-77FD-1644C1DECADE}"/>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8DC2FCA-8581-6581-5221-18B37939D790}"/>
              </a:ext>
            </a:extLst>
          </p:cNvPr>
          <p:cNvSpPr>
            <a:spLocks noGrp="1"/>
          </p:cNvSpPr>
          <p:nvPr>
            <p:ph type="dt" sz="quarter" idx="10"/>
          </p:nvPr>
        </p:nvSpPr>
        <p:spPr/>
        <p:txBody>
          <a:bodyPr/>
          <a:lstStyle/>
          <a:p>
            <a:pPr>
              <a:defRPr/>
            </a:pPr>
            <a:fld id="{A571C899-E25C-48FB-B694-26FEF58364AA}" type="datetime1">
              <a:rPr lang="id-ID"/>
              <a:pPr>
                <a:defRPr/>
              </a:pPr>
              <a:t>15/04/2026</a:t>
            </a:fld>
            <a:endParaRPr lang="id-ID"/>
          </a:p>
        </p:txBody>
      </p:sp>
      <p:sp>
        <p:nvSpPr>
          <p:cNvPr id="78851" name="Rectangle 2">
            <a:extLst>
              <a:ext uri="{FF2B5EF4-FFF2-40B4-BE49-F238E27FC236}">
                <a16:creationId xmlns:a16="http://schemas.microsoft.com/office/drawing/2014/main" id="{93BFA37A-E7BC-1DF6-5B1A-DEA2C53EAE66}"/>
              </a:ext>
            </a:extLst>
          </p:cNvPr>
          <p:cNvSpPr>
            <a:spLocks noGrp="1" noChangeArrowheads="1"/>
          </p:cNvSpPr>
          <p:nvPr>
            <p:ph type="title"/>
          </p:nvPr>
        </p:nvSpPr>
        <p:spPr/>
        <p:txBody>
          <a:bodyPr/>
          <a:lstStyle/>
          <a:p>
            <a:pPr eaLnBrk="1" hangingPunct="1"/>
            <a:r>
              <a:rPr lang="en-US" altLang="en-US"/>
              <a:t>PENGERTIAN UMUM KREDIT</a:t>
            </a:r>
          </a:p>
        </p:txBody>
      </p:sp>
      <p:sp>
        <p:nvSpPr>
          <p:cNvPr id="78852" name="Rectangle 3">
            <a:extLst>
              <a:ext uri="{FF2B5EF4-FFF2-40B4-BE49-F238E27FC236}">
                <a16:creationId xmlns:a16="http://schemas.microsoft.com/office/drawing/2014/main" id="{C18E1DE2-B814-73A9-A7CE-C8DBEE945DDB}"/>
              </a:ext>
            </a:extLst>
          </p:cNvPr>
          <p:cNvSpPr>
            <a:spLocks noGrp="1" noChangeArrowheads="1"/>
          </p:cNvSpPr>
          <p:nvPr>
            <p:ph type="body" idx="1"/>
          </p:nvPr>
        </p:nvSpPr>
        <p:spPr/>
        <p:txBody>
          <a:bodyPr/>
          <a:lstStyle/>
          <a:p>
            <a:pPr eaLnBrk="1" hangingPunct="1"/>
            <a:r>
              <a:rPr lang="en-US" altLang="en-US"/>
              <a:t>Adalah penyediaan uang atau tagihan atau hak untuk menagih antara kreditur dengan debitur yang dituangkan dalam suatu perjanjian tertulis mengenai jumlah kredit, jangka waktu, bunga dan jaminan kredit.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D03F8F8E-DB46-7F5F-4BFB-DE6EE8C18598}"/>
              </a:ext>
            </a:extLst>
          </p:cNvPr>
          <p:cNvSpPr>
            <a:spLocks noGrp="1" noChangeArrowheads="1"/>
          </p:cNvSpPr>
          <p:nvPr>
            <p:ph type="title"/>
          </p:nvPr>
        </p:nvSpPr>
        <p:spPr/>
        <p:txBody>
          <a:bodyPr/>
          <a:lstStyle/>
          <a:p>
            <a:r>
              <a:rPr lang="en-US" altLang="en-US"/>
              <a:t>MERGER</a:t>
            </a:r>
          </a:p>
        </p:txBody>
      </p:sp>
      <p:sp>
        <p:nvSpPr>
          <p:cNvPr id="18435" name="Content Placeholder 2">
            <a:extLst>
              <a:ext uri="{FF2B5EF4-FFF2-40B4-BE49-F238E27FC236}">
                <a16:creationId xmlns:a16="http://schemas.microsoft.com/office/drawing/2014/main" id="{4B9DA1F5-A222-AA1B-30FC-C2D51D1E9F91}"/>
              </a:ext>
            </a:extLst>
          </p:cNvPr>
          <p:cNvSpPr>
            <a:spLocks noGrp="1" noChangeArrowheads="1"/>
          </p:cNvSpPr>
          <p:nvPr>
            <p:ph idx="1"/>
          </p:nvPr>
        </p:nvSpPr>
        <p:spPr/>
        <p:txBody>
          <a:bodyPr>
            <a:normAutofit/>
          </a:bodyPr>
          <a:lstStyle/>
          <a:p>
            <a:pPr marL="0" indent="0" algn="just">
              <a:buFontTx/>
              <a:buNone/>
            </a:pPr>
            <a:r>
              <a:rPr lang="en-US" altLang="en-US" sz="2400" dirty="0"/>
              <a:t>Merger </a:t>
            </a:r>
            <a:r>
              <a:rPr lang="en-US" altLang="en-US" sz="2400" dirty="0" err="1"/>
              <a:t>adalah</a:t>
            </a:r>
            <a:r>
              <a:rPr lang="en-US" altLang="en-US" sz="2400" dirty="0"/>
              <a:t> </a:t>
            </a:r>
            <a:r>
              <a:rPr lang="en-US" altLang="en-US" sz="2400" dirty="0" err="1"/>
              <a:t>penggabungan</a:t>
            </a:r>
            <a:r>
              <a:rPr lang="en-US" altLang="en-US" sz="2400" dirty="0"/>
              <a:t> dua bank </a:t>
            </a:r>
            <a:r>
              <a:rPr lang="en-US" altLang="en-US" sz="2400" dirty="0" err="1"/>
              <a:t>atau</a:t>
            </a:r>
            <a:r>
              <a:rPr lang="en-US" altLang="en-US" sz="2400" dirty="0"/>
              <a:t> </a:t>
            </a:r>
            <a:r>
              <a:rPr lang="en-US" altLang="en-US" sz="2400" dirty="0" err="1"/>
              <a:t>lebih</a:t>
            </a:r>
            <a:r>
              <a:rPr lang="en-US" altLang="en-US" sz="2400" dirty="0"/>
              <a:t>, </a:t>
            </a:r>
            <a:r>
              <a:rPr lang="en-US" altLang="en-US" sz="2400" dirty="0" err="1"/>
              <a:t>dengan</a:t>
            </a:r>
            <a:r>
              <a:rPr lang="en-US" altLang="en-US" sz="2400" dirty="0"/>
              <a:t> </a:t>
            </a:r>
            <a:r>
              <a:rPr lang="en-US" altLang="en-US" sz="2400" dirty="0" err="1"/>
              <a:t>cara</a:t>
            </a:r>
            <a:r>
              <a:rPr lang="en-US" altLang="en-US" sz="2400" dirty="0"/>
              <a:t> </a:t>
            </a:r>
            <a:r>
              <a:rPr lang="en-US" altLang="en-US" sz="2400" dirty="0" err="1"/>
              <a:t>tetap</a:t>
            </a:r>
            <a:r>
              <a:rPr lang="en-US" altLang="en-US" sz="2400" dirty="0"/>
              <a:t> </a:t>
            </a:r>
            <a:r>
              <a:rPr lang="en-US" altLang="en-US" sz="2400" dirty="0" err="1"/>
              <a:t>mempertahankan</a:t>
            </a:r>
            <a:r>
              <a:rPr lang="en-US" altLang="en-US" sz="2400" dirty="0"/>
              <a:t> </a:t>
            </a:r>
            <a:r>
              <a:rPr lang="en-US" altLang="en-US" sz="2400" dirty="0" err="1"/>
              <a:t>berdirinya</a:t>
            </a:r>
            <a:r>
              <a:rPr lang="en-US" altLang="en-US" sz="2400" dirty="0"/>
              <a:t> salah </a:t>
            </a:r>
            <a:r>
              <a:rPr lang="en-US" altLang="en-US" sz="2400" dirty="0" err="1"/>
              <a:t>satu</a:t>
            </a:r>
            <a:r>
              <a:rPr lang="en-US" altLang="en-US" sz="2400" dirty="0"/>
              <a:t> bank dan </a:t>
            </a:r>
            <a:r>
              <a:rPr lang="en-US" altLang="en-US" sz="2400" dirty="0" err="1"/>
              <a:t>membubarkan</a:t>
            </a:r>
            <a:r>
              <a:rPr lang="en-US" altLang="en-US" sz="2400" dirty="0"/>
              <a:t> bank-bank </a:t>
            </a:r>
            <a:r>
              <a:rPr lang="en-US" altLang="en-US" sz="2400" dirty="0" err="1"/>
              <a:t>lainnya</a:t>
            </a:r>
            <a:endParaRPr lang="en-US" altLang="en-US" sz="2400" dirty="0"/>
          </a:p>
          <a:p>
            <a:pPr marL="0" indent="0" algn="just">
              <a:buFontTx/>
              <a:buNone/>
            </a:pPr>
            <a:r>
              <a:rPr lang="en-US" altLang="en-US" sz="2400" dirty="0" err="1"/>
              <a:t>dengan</a:t>
            </a:r>
            <a:r>
              <a:rPr lang="en-US" altLang="en-US" sz="2400" dirty="0"/>
              <a:t> oleh </a:t>
            </a:r>
            <a:r>
              <a:rPr lang="en-US" altLang="en-US" sz="2400" dirty="0" err="1"/>
              <a:t>tanpa</a:t>
            </a:r>
            <a:r>
              <a:rPr lang="en-US" altLang="en-US" sz="2400" dirty="0"/>
              <a:t> </a:t>
            </a:r>
            <a:r>
              <a:rPr lang="en-US" altLang="en-US" sz="2400" dirty="0" err="1"/>
              <a:t>melikuidasi</a:t>
            </a:r>
            <a:r>
              <a:rPr lang="en-US" altLang="en-US" sz="2400" dirty="0"/>
              <a:t>.</a:t>
            </a:r>
          </a:p>
        </p:txBody>
      </p:sp>
      <p:sp>
        <p:nvSpPr>
          <p:cNvPr id="4" name="Date Placeholder 3">
            <a:extLst>
              <a:ext uri="{FF2B5EF4-FFF2-40B4-BE49-F238E27FC236}">
                <a16:creationId xmlns:a16="http://schemas.microsoft.com/office/drawing/2014/main" id="{0ECF22BC-A21B-023E-EB6B-65444417036C}"/>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E738D53-EA2F-F988-5020-51C5A1F766BD}"/>
              </a:ext>
            </a:extLst>
          </p:cNvPr>
          <p:cNvSpPr>
            <a:spLocks noGrp="1"/>
          </p:cNvSpPr>
          <p:nvPr>
            <p:ph type="dt" sz="quarter" idx="10"/>
          </p:nvPr>
        </p:nvSpPr>
        <p:spPr/>
        <p:txBody>
          <a:bodyPr/>
          <a:lstStyle/>
          <a:p>
            <a:pPr>
              <a:defRPr/>
            </a:pPr>
            <a:fld id="{45460FD5-3156-4DA2-BE85-10777705D19A}" type="datetime1">
              <a:rPr lang="id-ID"/>
              <a:pPr>
                <a:defRPr/>
              </a:pPr>
              <a:t>15/04/2026</a:t>
            </a:fld>
            <a:endParaRPr lang="id-ID"/>
          </a:p>
        </p:txBody>
      </p:sp>
      <p:sp>
        <p:nvSpPr>
          <p:cNvPr id="79875" name="Rectangle 2">
            <a:extLst>
              <a:ext uri="{FF2B5EF4-FFF2-40B4-BE49-F238E27FC236}">
                <a16:creationId xmlns:a16="http://schemas.microsoft.com/office/drawing/2014/main" id="{287F53D8-EB5E-995E-6F7A-6E55AF081DBE}"/>
              </a:ext>
            </a:extLst>
          </p:cNvPr>
          <p:cNvSpPr>
            <a:spLocks noGrp="1" noChangeArrowheads="1"/>
          </p:cNvSpPr>
          <p:nvPr>
            <p:ph type="title"/>
          </p:nvPr>
        </p:nvSpPr>
        <p:spPr/>
        <p:txBody>
          <a:bodyPr/>
          <a:lstStyle/>
          <a:p>
            <a:pPr eaLnBrk="1" hangingPunct="1"/>
            <a:r>
              <a:rPr lang="en-US" altLang="en-US"/>
              <a:t>SIFAT KREDIT</a:t>
            </a:r>
          </a:p>
        </p:txBody>
      </p:sp>
      <p:sp>
        <p:nvSpPr>
          <p:cNvPr id="79876" name="Rectangle 3">
            <a:extLst>
              <a:ext uri="{FF2B5EF4-FFF2-40B4-BE49-F238E27FC236}">
                <a16:creationId xmlns:a16="http://schemas.microsoft.com/office/drawing/2014/main" id="{BF2D4620-138E-BC6A-85C1-6808D0AA9589}"/>
              </a:ext>
            </a:extLst>
          </p:cNvPr>
          <p:cNvSpPr>
            <a:spLocks noGrp="1" noChangeArrowheads="1"/>
          </p:cNvSpPr>
          <p:nvPr>
            <p:ph type="body" idx="1"/>
          </p:nvPr>
        </p:nvSpPr>
        <p:spPr/>
        <p:txBody>
          <a:bodyPr/>
          <a:lstStyle/>
          <a:p>
            <a:pPr eaLnBrk="1" hangingPunct="1"/>
            <a:r>
              <a:rPr lang="en-US" altLang="en-US"/>
              <a:t>KREDIT LANGSUNG (CASH LOAN)</a:t>
            </a:r>
          </a:p>
          <a:p>
            <a:pPr eaLnBrk="1" hangingPunct="1"/>
            <a:r>
              <a:rPr lang="en-US" altLang="en-US"/>
              <a:t>KREDIT TIDAK LANGSUNG (NON CASH LOAN) :</a:t>
            </a:r>
          </a:p>
          <a:p>
            <a:pPr eaLnBrk="1" hangingPunct="1">
              <a:buFontTx/>
              <a:buNone/>
            </a:pPr>
            <a:r>
              <a:rPr lang="en-US" altLang="en-US"/>
              <a:t>	* LETTER OF CREDIT (L/C)</a:t>
            </a:r>
          </a:p>
          <a:p>
            <a:pPr eaLnBrk="1" hangingPunct="1">
              <a:buFontTx/>
              <a:buNone/>
            </a:pPr>
            <a:r>
              <a:rPr lang="en-US" altLang="en-US"/>
              <a:t>	* BANK GARANSI (BANK GUARANTEE)</a:t>
            </a:r>
          </a:p>
          <a:p>
            <a:pPr eaLnBrk="1" hangingPunct="1">
              <a:buFontTx/>
              <a:buNone/>
            </a:pPr>
            <a:r>
              <a:rPr lang="en-US" altLang="en-US"/>
              <a:t>	* CREDIT CARD</a:t>
            </a: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D079FDE-141A-C7AE-F819-E45107A008DF}"/>
              </a:ext>
            </a:extLst>
          </p:cNvPr>
          <p:cNvSpPr>
            <a:spLocks noGrp="1"/>
          </p:cNvSpPr>
          <p:nvPr>
            <p:ph type="dt" sz="quarter" idx="10"/>
          </p:nvPr>
        </p:nvSpPr>
        <p:spPr/>
        <p:txBody>
          <a:bodyPr/>
          <a:lstStyle/>
          <a:p>
            <a:pPr>
              <a:defRPr/>
            </a:pPr>
            <a:fld id="{22F30A27-19AE-4658-806A-D2A1FC7FC8F4}" type="datetime1">
              <a:rPr lang="id-ID"/>
              <a:pPr>
                <a:defRPr/>
              </a:pPr>
              <a:t>15/04/2026</a:t>
            </a:fld>
            <a:endParaRPr lang="id-ID"/>
          </a:p>
        </p:txBody>
      </p:sp>
      <p:sp>
        <p:nvSpPr>
          <p:cNvPr id="80899" name="Rectangle 2">
            <a:extLst>
              <a:ext uri="{FF2B5EF4-FFF2-40B4-BE49-F238E27FC236}">
                <a16:creationId xmlns:a16="http://schemas.microsoft.com/office/drawing/2014/main" id="{82EEBC0E-F05E-FEF2-719C-B193D2840CA1}"/>
              </a:ext>
            </a:extLst>
          </p:cNvPr>
          <p:cNvSpPr>
            <a:spLocks noGrp="1" noChangeArrowheads="1"/>
          </p:cNvSpPr>
          <p:nvPr>
            <p:ph type="title"/>
          </p:nvPr>
        </p:nvSpPr>
        <p:spPr/>
        <p:txBody>
          <a:bodyPr/>
          <a:lstStyle/>
          <a:p>
            <a:pPr eaLnBrk="1" hangingPunct="1"/>
            <a:r>
              <a:rPr lang="en-US" altLang="en-US"/>
              <a:t>TUJUAN/JENIS KREDIT</a:t>
            </a:r>
          </a:p>
        </p:txBody>
      </p:sp>
      <p:sp>
        <p:nvSpPr>
          <p:cNvPr id="80900" name="Rectangle 3">
            <a:extLst>
              <a:ext uri="{FF2B5EF4-FFF2-40B4-BE49-F238E27FC236}">
                <a16:creationId xmlns:a16="http://schemas.microsoft.com/office/drawing/2014/main" id="{AFD6D15B-B6EB-A863-DA71-D3661DB0E1AE}"/>
              </a:ext>
            </a:extLst>
          </p:cNvPr>
          <p:cNvSpPr>
            <a:spLocks noGrp="1" noChangeArrowheads="1"/>
          </p:cNvSpPr>
          <p:nvPr>
            <p:ph type="body" idx="1"/>
          </p:nvPr>
        </p:nvSpPr>
        <p:spPr/>
        <p:txBody>
          <a:bodyPr>
            <a:normAutofit fontScale="92500" lnSpcReduction="20000"/>
          </a:bodyPr>
          <a:lstStyle/>
          <a:p>
            <a:pPr eaLnBrk="1" hangingPunct="1">
              <a:lnSpc>
                <a:spcPct val="90000"/>
              </a:lnSpc>
            </a:pPr>
            <a:r>
              <a:rPr lang="en-US" altLang="en-US" sz="2800"/>
              <a:t>KREDIT MODAL KERJA</a:t>
            </a:r>
          </a:p>
          <a:p>
            <a:pPr eaLnBrk="1" hangingPunct="1">
              <a:lnSpc>
                <a:spcPct val="90000"/>
              </a:lnSpc>
              <a:buFontTx/>
              <a:buNone/>
            </a:pPr>
            <a:r>
              <a:rPr lang="en-US" altLang="en-US" sz="2800"/>
              <a:t>	Piutang, Persediaan,Bya.Operasi, Replacement Hutang Jk Pendek</a:t>
            </a:r>
          </a:p>
          <a:p>
            <a:pPr eaLnBrk="1" hangingPunct="1">
              <a:lnSpc>
                <a:spcPct val="90000"/>
              </a:lnSpc>
            </a:pPr>
            <a:r>
              <a:rPr lang="en-US" altLang="en-US" sz="2800"/>
              <a:t>KREDIT INVESTASI</a:t>
            </a:r>
          </a:p>
          <a:p>
            <a:pPr eaLnBrk="1" hangingPunct="1">
              <a:lnSpc>
                <a:spcPct val="90000"/>
              </a:lnSpc>
              <a:buFontTx/>
              <a:buNone/>
            </a:pPr>
            <a:r>
              <a:rPr lang="en-US" altLang="en-US" sz="2800"/>
              <a:t>	Aktiva Tetap, Inventaris</a:t>
            </a:r>
          </a:p>
          <a:p>
            <a:pPr eaLnBrk="1" hangingPunct="1">
              <a:lnSpc>
                <a:spcPct val="90000"/>
              </a:lnSpc>
            </a:pPr>
            <a:r>
              <a:rPr lang="en-US" altLang="en-US" sz="2800"/>
              <a:t>KREDIT KONSUMTIF </a:t>
            </a:r>
          </a:p>
          <a:p>
            <a:pPr eaLnBrk="1" hangingPunct="1">
              <a:lnSpc>
                <a:spcPct val="90000"/>
              </a:lnSpc>
              <a:buFontTx/>
              <a:buNone/>
            </a:pPr>
            <a:r>
              <a:rPr lang="en-US" altLang="en-US" sz="2800"/>
              <a:t>   Kebutuhan Konsumtif</a:t>
            </a:r>
          </a:p>
          <a:p>
            <a:pPr eaLnBrk="1" hangingPunct="1">
              <a:lnSpc>
                <a:spcPct val="90000"/>
              </a:lnSpc>
              <a:buFontTx/>
              <a:buNone/>
            </a:pPr>
            <a:r>
              <a:rPr lang="en-US" altLang="en-US" sz="2800"/>
              <a:t>	</a:t>
            </a:r>
          </a:p>
          <a:p>
            <a:pPr eaLnBrk="1" hangingPunct="1">
              <a:lnSpc>
                <a:spcPct val="90000"/>
              </a:lnSpc>
              <a:buFontTx/>
              <a:buNone/>
            </a:pPr>
            <a:r>
              <a:rPr lang="en-US" altLang="en-US" sz="2800"/>
              <a:t>	</a:t>
            </a:r>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06A5E7C-346C-D745-7A5E-7AE82CC08B62}"/>
              </a:ext>
            </a:extLst>
          </p:cNvPr>
          <p:cNvSpPr>
            <a:spLocks noGrp="1"/>
          </p:cNvSpPr>
          <p:nvPr>
            <p:ph type="dt" sz="quarter" idx="10"/>
          </p:nvPr>
        </p:nvSpPr>
        <p:spPr/>
        <p:txBody>
          <a:bodyPr/>
          <a:lstStyle/>
          <a:p>
            <a:pPr>
              <a:defRPr/>
            </a:pPr>
            <a:fld id="{04CE75E0-4194-4AC6-806F-FC150D7FA103}" type="datetime1">
              <a:rPr lang="id-ID"/>
              <a:pPr>
                <a:defRPr/>
              </a:pPr>
              <a:t>15/04/2026</a:t>
            </a:fld>
            <a:endParaRPr lang="id-ID"/>
          </a:p>
        </p:txBody>
      </p:sp>
      <p:sp>
        <p:nvSpPr>
          <p:cNvPr id="81923" name="Rectangle 2">
            <a:extLst>
              <a:ext uri="{FF2B5EF4-FFF2-40B4-BE49-F238E27FC236}">
                <a16:creationId xmlns:a16="http://schemas.microsoft.com/office/drawing/2014/main" id="{E18E4964-27C5-C7B4-1287-3BDE999265E6}"/>
              </a:ext>
            </a:extLst>
          </p:cNvPr>
          <p:cNvSpPr>
            <a:spLocks noGrp="1" noChangeArrowheads="1"/>
          </p:cNvSpPr>
          <p:nvPr>
            <p:ph type="title"/>
          </p:nvPr>
        </p:nvSpPr>
        <p:spPr/>
        <p:txBody>
          <a:bodyPr/>
          <a:lstStyle/>
          <a:p>
            <a:pPr eaLnBrk="1" hangingPunct="1"/>
            <a:r>
              <a:rPr lang="en-US" altLang="en-US"/>
              <a:t>JANGKA WAKTU KREDIT</a:t>
            </a:r>
          </a:p>
        </p:txBody>
      </p:sp>
      <p:sp>
        <p:nvSpPr>
          <p:cNvPr id="81924" name="Rectangle 3">
            <a:extLst>
              <a:ext uri="{FF2B5EF4-FFF2-40B4-BE49-F238E27FC236}">
                <a16:creationId xmlns:a16="http://schemas.microsoft.com/office/drawing/2014/main" id="{E3FCD7D7-54C4-D2D6-2637-BD5291B5032E}"/>
              </a:ext>
            </a:extLst>
          </p:cNvPr>
          <p:cNvSpPr>
            <a:spLocks noGrp="1" noChangeArrowheads="1"/>
          </p:cNvSpPr>
          <p:nvPr>
            <p:ph type="body" idx="1"/>
          </p:nvPr>
        </p:nvSpPr>
        <p:spPr/>
        <p:txBody>
          <a:bodyPr/>
          <a:lstStyle/>
          <a:p>
            <a:pPr eaLnBrk="1" hangingPunct="1"/>
            <a:r>
              <a:rPr lang="en-US" altLang="en-US"/>
              <a:t>JANGKA PENDEK </a:t>
            </a:r>
          </a:p>
          <a:p>
            <a:pPr eaLnBrk="1" hangingPunct="1">
              <a:buFontTx/>
              <a:buNone/>
            </a:pPr>
            <a:r>
              <a:rPr lang="en-US" altLang="en-US"/>
              <a:t>   Kredit Modal Kerja (KMK), Bridging Financing, Anjak Piutang (Factoring)</a:t>
            </a:r>
          </a:p>
          <a:p>
            <a:pPr eaLnBrk="1" hangingPunct="1"/>
            <a:r>
              <a:rPr lang="en-US" altLang="en-US"/>
              <a:t>JANGKA MENENGAH</a:t>
            </a:r>
          </a:p>
          <a:p>
            <a:pPr eaLnBrk="1" hangingPunct="1">
              <a:buFontTx/>
              <a:buNone/>
            </a:pPr>
            <a:r>
              <a:rPr lang="en-US" altLang="en-US"/>
              <a:t>	KMK dan Kredit Investasi, KK</a:t>
            </a:r>
          </a:p>
          <a:p>
            <a:pPr eaLnBrk="1" hangingPunct="1"/>
            <a:r>
              <a:rPr lang="en-US" altLang="en-US"/>
              <a:t>JANGKA PANJANG </a:t>
            </a:r>
          </a:p>
          <a:p>
            <a:pPr eaLnBrk="1" hangingPunct="1">
              <a:buFontTx/>
              <a:buNone/>
            </a:pPr>
            <a:r>
              <a:rPr lang="en-US" altLang="en-US"/>
              <a:t>	KI, dan KK</a:t>
            </a:r>
          </a:p>
        </p:txBody>
      </p:sp>
    </p:spTree>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EBFA231-0618-5E2B-950B-265DD7279CA9}"/>
              </a:ext>
            </a:extLst>
          </p:cNvPr>
          <p:cNvSpPr>
            <a:spLocks noGrp="1"/>
          </p:cNvSpPr>
          <p:nvPr>
            <p:ph type="dt" sz="quarter" idx="10"/>
          </p:nvPr>
        </p:nvSpPr>
        <p:spPr/>
        <p:txBody>
          <a:bodyPr/>
          <a:lstStyle/>
          <a:p>
            <a:pPr>
              <a:defRPr/>
            </a:pPr>
            <a:fld id="{C86105BF-4355-4C15-8807-5D0519D4352E}" type="datetime1">
              <a:rPr lang="id-ID"/>
              <a:pPr>
                <a:defRPr/>
              </a:pPr>
              <a:t>15/04/2026</a:t>
            </a:fld>
            <a:endParaRPr lang="id-ID"/>
          </a:p>
        </p:txBody>
      </p:sp>
      <p:sp>
        <p:nvSpPr>
          <p:cNvPr id="82947" name="Rectangle 2">
            <a:extLst>
              <a:ext uri="{FF2B5EF4-FFF2-40B4-BE49-F238E27FC236}">
                <a16:creationId xmlns:a16="http://schemas.microsoft.com/office/drawing/2014/main" id="{977430D5-1151-D160-0972-9BCA0017E82C}"/>
              </a:ext>
            </a:extLst>
          </p:cNvPr>
          <p:cNvSpPr>
            <a:spLocks noGrp="1" noChangeArrowheads="1"/>
          </p:cNvSpPr>
          <p:nvPr>
            <p:ph type="title"/>
          </p:nvPr>
        </p:nvSpPr>
        <p:spPr/>
        <p:txBody>
          <a:bodyPr/>
          <a:lstStyle/>
          <a:p>
            <a:pPr eaLnBrk="1" hangingPunct="1"/>
            <a:r>
              <a:rPr lang="en-US" altLang="en-US"/>
              <a:t>PERHITUNGAN BUNGA KREDIT</a:t>
            </a:r>
          </a:p>
        </p:txBody>
      </p:sp>
      <p:sp>
        <p:nvSpPr>
          <p:cNvPr id="82948" name="Rectangle 3">
            <a:extLst>
              <a:ext uri="{FF2B5EF4-FFF2-40B4-BE49-F238E27FC236}">
                <a16:creationId xmlns:a16="http://schemas.microsoft.com/office/drawing/2014/main" id="{DFD55921-F4DD-C889-3186-6369236ADBAA}"/>
              </a:ext>
            </a:extLst>
          </p:cNvPr>
          <p:cNvSpPr>
            <a:spLocks noGrp="1" noChangeArrowheads="1"/>
          </p:cNvSpPr>
          <p:nvPr>
            <p:ph type="body" idx="1"/>
          </p:nvPr>
        </p:nvSpPr>
        <p:spPr/>
        <p:txBody>
          <a:bodyPr/>
          <a:lstStyle/>
          <a:p>
            <a:pPr eaLnBrk="1" hangingPunct="1"/>
            <a:r>
              <a:rPr lang="en-US" altLang="en-US"/>
              <a:t>EFFEKTIP</a:t>
            </a:r>
          </a:p>
          <a:p>
            <a:pPr eaLnBrk="1" hangingPunct="1">
              <a:buFontTx/>
              <a:buNone/>
            </a:pPr>
            <a:r>
              <a:rPr lang="en-US" altLang="en-US"/>
              <a:t>	Dari </a:t>
            </a:r>
            <a:r>
              <a:rPr lang="en-US" altLang="en-US" i="1"/>
              <a:t>average </a:t>
            </a:r>
            <a:r>
              <a:rPr lang="en-US" altLang="en-US"/>
              <a:t>baki Debet (posisi/ </a:t>
            </a:r>
            <a:r>
              <a:rPr lang="en-US" altLang="en-US" i="1"/>
              <a:t>outstanding</a:t>
            </a:r>
            <a:r>
              <a:rPr lang="en-US" altLang="en-US"/>
              <a:t> kredit per bulan)</a:t>
            </a:r>
          </a:p>
          <a:p>
            <a:pPr eaLnBrk="1" hangingPunct="1"/>
            <a:r>
              <a:rPr lang="en-US" altLang="en-US"/>
              <a:t>TETAP</a:t>
            </a:r>
          </a:p>
          <a:p>
            <a:pPr eaLnBrk="1" hangingPunct="1">
              <a:buFontTx/>
              <a:buNone/>
            </a:pPr>
            <a:r>
              <a:rPr lang="en-US" altLang="en-US"/>
              <a:t>	Dari plafond awal, sifatnya tetap.</a:t>
            </a:r>
          </a:p>
          <a:p>
            <a:pPr eaLnBrk="1" hangingPunct="1">
              <a:buFontTx/>
              <a:buNone/>
            </a:pPr>
            <a:r>
              <a:rPr lang="en-US" altLang="en-US"/>
              <a:t>	Isitilah lain, Rata, Fixed, Flat. </a:t>
            </a:r>
          </a:p>
          <a:p>
            <a:pPr eaLnBrk="1" hangingPunct="1">
              <a:buFontTx/>
              <a:buNone/>
            </a:pPr>
            <a:r>
              <a:rPr lang="en-US" altLang="en-US"/>
              <a:t>	Flat on a rear, Flat in advance</a:t>
            </a:r>
          </a:p>
        </p:txBody>
      </p:sp>
    </p:spTree>
  </p:cSld>
  <p:clrMapOvr>
    <a:masterClrMapping/>
  </p:clrMapOvr>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7FBBCC3-AECF-5B32-4FA0-44C0713920D0}"/>
              </a:ext>
            </a:extLst>
          </p:cNvPr>
          <p:cNvSpPr>
            <a:spLocks noGrp="1"/>
          </p:cNvSpPr>
          <p:nvPr>
            <p:ph type="dt" sz="quarter" idx="10"/>
          </p:nvPr>
        </p:nvSpPr>
        <p:spPr/>
        <p:txBody>
          <a:bodyPr/>
          <a:lstStyle/>
          <a:p>
            <a:pPr>
              <a:defRPr/>
            </a:pPr>
            <a:fld id="{62613546-7138-4491-BF60-6181CA0E77E1}" type="datetime1">
              <a:rPr lang="id-ID"/>
              <a:pPr>
                <a:defRPr/>
              </a:pPr>
              <a:t>15/04/2026</a:t>
            </a:fld>
            <a:endParaRPr lang="id-ID"/>
          </a:p>
        </p:txBody>
      </p:sp>
      <p:sp>
        <p:nvSpPr>
          <p:cNvPr id="84995" name="Rectangle 2">
            <a:extLst>
              <a:ext uri="{FF2B5EF4-FFF2-40B4-BE49-F238E27FC236}">
                <a16:creationId xmlns:a16="http://schemas.microsoft.com/office/drawing/2014/main" id="{EAE31D57-8D31-4111-011F-CED02F5E43C5}"/>
              </a:ext>
            </a:extLst>
          </p:cNvPr>
          <p:cNvSpPr>
            <a:spLocks noGrp="1" noChangeArrowheads="1"/>
          </p:cNvSpPr>
          <p:nvPr>
            <p:ph type="title"/>
          </p:nvPr>
        </p:nvSpPr>
        <p:spPr/>
        <p:txBody>
          <a:bodyPr/>
          <a:lstStyle/>
          <a:p>
            <a:pPr eaLnBrk="1" hangingPunct="1"/>
            <a:r>
              <a:rPr lang="en-US" altLang="en-US"/>
              <a:t>PENDAPATAN BANK </a:t>
            </a:r>
          </a:p>
        </p:txBody>
      </p:sp>
      <p:sp>
        <p:nvSpPr>
          <p:cNvPr id="84996" name="Rectangle 3">
            <a:extLst>
              <a:ext uri="{FF2B5EF4-FFF2-40B4-BE49-F238E27FC236}">
                <a16:creationId xmlns:a16="http://schemas.microsoft.com/office/drawing/2014/main" id="{8DFFE12F-5236-B064-49DA-34D10B1C212D}"/>
              </a:ext>
            </a:extLst>
          </p:cNvPr>
          <p:cNvSpPr>
            <a:spLocks noGrp="1" noChangeArrowheads="1"/>
          </p:cNvSpPr>
          <p:nvPr>
            <p:ph type="body" idx="1"/>
          </p:nvPr>
        </p:nvSpPr>
        <p:spPr/>
        <p:txBody>
          <a:bodyPr/>
          <a:lstStyle/>
          <a:p>
            <a:pPr eaLnBrk="1" hangingPunct="1"/>
            <a:r>
              <a:rPr lang="en-US" altLang="en-US"/>
              <a:t>INTEREST INCOME </a:t>
            </a:r>
          </a:p>
          <a:p>
            <a:pPr eaLnBrk="1" hangingPunct="1"/>
            <a:endParaRPr lang="en-US" altLang="en-US"/>
          </a:p>
          <a:p>
            <a:pPr eaLnBrk="1" hangingPunct="1"/>
            <a:endParaRPr lang="en-US" altLang="en-US"/>
          </a:p>
          <a:p>
            <a:pPr eaLnBrk="1" hangingPunct="1"/>
            <a:r>
              <a:rPr lang="en-US" altLang="en-US"/>
              <a:t>FEE BASE INCOME </a:t>
            </a:r>
          </a:p>
          <a:p>
            <a:pPr eaLnBrk="1" hangingPunct="1">
              <a:buFontTx/>
              <a:buNone/>
            </a:pPr>
            <a:r>
              <a:rPr lang="en-US" altLang="en-US"/>
              <a:t>	Provisi, Bya.Adm.Kredit, Commitment Fee.</a:t>
            </a:r>
          </a:p>
        </p:txBody>
      </p:sp>
    </p:spTree>
  </p:cSld>
  <p:clrMapOvr>
    <a:masterClrMapping/>
  </p:clrMapOvr>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573AA7E-34D4-95D7-8EBB-C61183E45612}"/>
              </a:ext>
            </a:extLst>
          </p:cNvPr>
          <p:cNvSpPr>
            <a:spLocks noGrp="1"/>
          </p:cNvSpPr>
          <p:nvPr>
            <p:ph type="dt" sz="quarter" idx="10"/>
          </p:nvPr>
        </p:nvSpPr>
        <p:spPr/>
        <p:txBody>
          <a:bodyPr/>
          <a:lstStyle/>
          <a:p>
            <a:pPr>
              <a:defRPr/>
            </a:pPr>
            <a:fld id="{3CE9A651-F62A-4260-8204-9E7FA57CA1FC}" type="datetime1">
              <a:rPr lang="id-ID"/>
              <a:pPr>
                <a:defRPr/>
              </a:pPr>
              <a:t>15/04/2026</a:t>
            </a:fld>
            <a:endParaRPr lang="id-ID"/>
          </a:p>
        </p:txBody>
      </p:sp>
      <p:sp>
        <p:nvSpPr>
          <p:cNvPr id="86019" name="Rectangle 2">
            <a:extLst>
              <a:ext uri="{FF2B5EF4-FFF2-40B4-BE49-F238E27FC236}">
                <a16:creationId xmlns:a16="http://schemas.microsoft.com/office/drawing/2014/main" id="{65527D4B-DE49-29BB-228F-64965CECA1AD}"/>
              </a:ext>
            </a:extLst>
          </p:cNvPr>
          <p:cNvSpPr>
            <a:spLocks noGrp="1" noChangeArrowheads="1"/>
          </p:cNvSpPr>
          <p:nvPr>
            <p:ph type="title"/>
          </p:nvPr>
        </p:nvSpPr>
        <p:spPr/>
        <p:txBody>
          <a:bodyPr/>
          <a:lstStyle/>
          <a:p>
            <a:pPr eaLnBrk="1" hangingPunct="1"/>
            <a:r>
              <a:rPr lang="en-US" altLang="en-US"/>
              <a:t>KLASIFIKASI KREDIT DI BANK</a:t>
            </a:r>
          </a:p>
        </p:txBody>
      </p:sp>
      <p:sp>
        <p:nvSpPr>
          <p:cNvPr id="86020" name="Rectangle 3">
            <a:extLst>
              <a:ext uri="{FF2B5EF4-FFF2-40B4-BE49-F238E27FC236}">
                <a16:creationId xmlns:a16="http://schemas.microsoft.com/office/drawing/2014/main" id="{4ADAFE83-329C-36B4-0C29-B03A1B126DF4}"/>
              </a:ext>
            </a:extLst>
          </p:cNvPr>
          <p:cNvSpPr>
            <a:spLocks noGrp="1" noChangeArrowheads="1"/>
          </p:cNvSpPr>
          <p:nvPr>
            <p:ph type="body" idx="1"/>
          </p:nvPr>
        </p:nvSpPr>
        <p:spPr/>
        <p:txBody>
          <a:bodyPr>
            <a:normAutofit fontScale="92500" lnSpcReduction="20000"/>
          </a:bodyPr>
          <a:lstStyle/>
          <a:p>
            <a:pPr eaLnBrk="1" hangingPunct="1"/>
            <a:r>
              <a:rPr lang="en-US" altLang="en-US" sz="2800"/>
              <a:t>KOLEKTIBILITAS 1 (LANCAR)</a:t>
            </a:r>
          </a:p>
          <a:p>
            <a:pPr eaLnBrk="1" hangingPunct="1">
              <a:buFontTx/>
              <a:buNone/>
            </a:pPr>
            <a:r>
              <a:rPr lang="en-US" altLang="en-US" sz="2800"/>
              <a:t>	1 S/D 3 BULAN MENUNGGAK</a:t>
            </a:r>
          </a:p>
          <a:p>
            <a:pPr eaLnBrk="1" hangingPunct="1"/>
            <a:r>
              <a:rPr lang="en-US" altLang="en-US" sz="2800"/>
              <a:t>KOLEKTIBILITAS 2 (KURANG LANCAR)</a:t>
            </a:r>
          </a:p>
          <a:p>
            <a:pPr eaLnBrk="1" hangingPunct="1">
              <a:buFontTx/>
              <a:buNone/>
            </a:pPr>
            <a:r>
              <a:rPr lang="en-US" altLang="en-US" sz="2800"/>
              <a:t>	3 S/D 6 BULAN </a:t>
            </a:r>
          </a:p>
          <a:p>
            <a:pPr eaLnBrk="1" hangingPunct="1"/>
            <a:r>
              <a:rPr lang="en-US" altLang="en-US" sz="2800"/>
              <a:t>KOLEKTIBILITAS 3 (DIRAGUKAN)</a:t>
            </a:r>
          </a:p>
          <a:p>
            <a:pPr eaLnBrk="1" hangingPunct="1">
              <a:buFontTx/>
              <a:buNone/>
            </a:pPr>
            <a:r>
              <a:rPr lang="en-US" altLang="en-US" sz="2800"/>
              <a:t>	7 S/D 9 BULAN</a:t>
            </a:r>
          </a:p>
          <a:p>
            <a:pPr eaLnBrk="1" hangingPunct="1"/>
            <a:r>
              <a:rPr lang="en-US" altLang="en-US" sz="2800"/>
              <a:t>KOLEKTIBILTAS 4 (MACET)</a:t>
            </a:r>
          </a:p>
          <a:p>
            <a:pPr eaLnBrk="1" hangingPunct="1">
              <a:buFontTx/>
              <a:buNone/>
            </a:pPr>
            <a:r>
              <a:rPr lang="en-US" altLang="en-US" sz="2800"/>
              <a:t>	10 BULAN KE ATAS </a:t>
            </a:r>
          </a:p>
          <a:p>
            <a:pPr eaLnBrk="1" hangingPunct="1"/>
            <a:endParaRPr lang="en-US" altLang="en-US" sz="2800"/>
          </a:p>
          <a:p>
            <a:pPr eaLnBrk="1" hangingPunct="1"/>
            <a:endParaRPr lang="en-US" altLang="en-US"/>
          </a:p>
        </p:txBody>
      </p:sp>
    </p:spTree>
  </p:cSld>
  <p:clrMapOvr>
    <a:masterClrMapping/>
  </p:clrMapOvr>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D9EF4FA-0BC3-F44C-2F19-86755450ECE7}"/>
              </a:ext>
            </a:extLst>
          </p:cNvPr>
          <p:cNvSpPr>
            <a:spLocks noGrp="1"/>
          </p:cNvSpPr>
          <p:nvPr>
            <p:ph type="dt" sz="quarter" idx="10"/>
          </p:nvPr>
        </p:nvSpPr>
        <p:spPr/>
        <p:txBody>
          <a:bodyPr/>
          <a:lstStyle/>
          <a:p>
            <a:pPr>
              <a:defRPr/>
            </a:pPr>
            <a:fld id="{997A7C9A-4870-43B7-BF07-1D2FC4CDC443}" type="datetime1">
              <a:rPr lang="id-ID"/>
              <a:pPr>
                <a:defRPr/>
              </a:pPr>
              <a:t>15/04/2026</a:t>
            </a:fld>
            <a:endParaRPr lang="id-ID"/>
          </a:p>
        </p:txBody>
      </p:sp>
      <p:sp>
        <p:nvSpPr>
          <p:cNvPr id="87043" name="Rectangle 2">
            <a:extLst>
              <a:ext uri="{FF2B5EF4-FFF2-40B4-BE49-F238E27FC236}">
                <a16:creationId xmlns:a16="http://schemas.microsoft.com/office/drawing/2014/main" id="{17243808-C983-2CF2-DE3D-8A8F70497CCC}"/>
              </a:ext>
            </a:extLst>
          </p:cNvPr>
          <p:cNvSpPr>
            <a:spLocks noGrp="1" noChangeArrowheads="1"/>
          </p:cNvSpPr>
          <p:nvPr>
            <p:ph type="title"/>
          </p:nvPr>
        </p:nvSpPr>
        <p:spPr/>
        <p:txBody>
          <a:bodyPr/>
          <a:lstStyle/>
          <a:p>
            <a:pPr eaLnBrk="1" hangingPunct="1"/>
            <a:r>
              <a:rPr lang="en-US" altLang="en-US"/>
              <a:t>IMPLIKASI KLASIFIKASI KREDIT BAGI BANK</a:t>
            </a:r>
          </a:p>
        </p:txBody>
      </p:sp>
      <p:sp>
        <p:nvSpPr>
          <p:cNvPr id="87044" name="Rectangle 3">
            <a:extLst>
              <a:ext uri="{FF2B5EF4-FFF2-40B4-BE49-F238E27FC236}">
                <a16:creationId xmlns:a16="http://schemas.microsoft.com/office/drawing/2014/main" id="{8A7CB060-3509-B309-83C0-AC683A3EF681}"/>
              </a:ext>
            </a:extLst>
          </p:cNvPr>
          <p:cNvSpPr>
            <a:spLocks noGrp="1" noChangeArrowheads="1"/>
          </p:cNvSpPr>
          <p:nvPr>
            <p:ph type="body" idx="1"/>
          </p:nvPr>
        </p:nvSpPr>
        <p:spPr/>
        <p:txBody>
          <a:bodyPr/>
          <a:lstStyle/>
          <a:p>
            <a:pPr eaLnBrk="1" hangingPunct="1"/>
            <a:r>
              <a:rPr lang="en-US" altLang="en-US"/>
              <a:t>PEMBENTUKAN CADANGAN PENGHAPUSAN KREDIT (BIAYA)</a:t>
            </a:r>
          </a:p>
          <a:p>
            <a:pPr eaLnBrk="1" hangingPunct="1">
              <a:buFontTx/>
              <a:buNone/>
            </a:pPr>
            <a:r>
              <a:rPr lang="en-US" altLang="en-US"/>
              <a:t>	Kol 1 	:	0,5 % dari posisi kredit</a:t>
            </a:r>
          </a:p>
          <a:p>
            <a:pPr eaLnBrk="1" hangingPunct="1">
              <a:buFontTx/>
              <a:buNone/>
            </a:pPr>
            <a:r>
              <a:rPr lang="en-US" altLang="en-US"/>
              <a:t>	Kol 2	:	10 % dari posisi kredit</a:t>
            </a:r>
          </a:p>
          <a:p>
            <a:pPr eaLnBrk="1" hangingPunct="1">
              <a:buFontTx/>
              <a:buNone/>
            </a:pPr>
            <a:r>
              <a:rPr lang="en-US" altLang="en-US"/>
              <a:t>	Kol 3	:	50 % dari posisi kredit</a:t>
            </a:r>
          </a:p>
          <a:p>
            <a:pPr eaLnBrk="1" hangingPunct="1">
              <a:buFontTx/>
              <a:buNone/>
            </a:pPr>
            <a:r>
              <a:rPr lang="en-US" altLang="en-US"/>
              <a:t>	Kol 4	:     100 % dari posisi kredit</a:t>
            </a:r>
          </a:p>
        </p:txBody>
      </p:sp>
    </p:spTree>
  </p:cSld>
  <p:clrMapOvr>
    <a:masterClrMapping/>
  </p:clrMapOvr>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A1404B-487E-A02A-C028-03EBB7119C6B}"/>
              </a:ext>
            </a:extLst>
          </p:cNvPr>
          <p:cNvSpPr>
            <a:spLocks noGrp="1"/>
          </p:cNvSpPr>
          <p:nvPr>
            <p:ph type="dt" sz="quarter" idx="10"/>
          </p:nvPr>
        </p:nvSpPr>
        <p:spPr/>
        <p:txBody>
          <a:bodyPr/>
          <a:lstStyle/>
          <a:p>
            <a:pPr>
              <a:defRPr/>
            </a:pPr>
            <a:fld id="{426C1180-D3C4-4722-8A15-750BACFB6E5C}" type="datetime1">
              <a:rPr lang="id-ID"/>
              <a:pPr>
                <a:defRPr/>
              </a:pPr>
              <a:t>15/04/2026</a:t>
            </a:fld>
            <a:endParaRPr lang="id-ID"/>
          </a:p>
        </p:txBody>
      </p:sp>
      <p:sp>
        <p:nvSpPr>
          <p:cNvPr id="88067" name="Rectangle 2">
            <a:extLst>
              <a:ext uri="{FF2B5EF4-FFF2-40B4-BE49-F238E27FC236}">
                <a16:creationId xmlns:a16="http://schemas.microsoft.com/office/drawing/2014/main" id="{E37E95F5-6EFC-2E00-A679-FBE556B62895}"/>
              </a:ext>
            </a:extLst>
          </p:cNvPr>
          <p:cNvSpPr>
            <a:spLocks noGrp="1" noChangeArrowheads="1"/>
          </p:cNvSpPr>
          <p:nvPr>
            <p:ph type="title"/>
          </p:nvPr>
        </p:nvSpPr>
        <p:spPr/>
        <p:txBody>
          <a:bodyPr/>
          <a:lstStyle/>
          <a:p>
            <a:pPr eaLnBrk="1" hangingPunct="1"/>
            <a:r>
              <a:rPr lang="en-US" altLang="en-US"/>
              <a:t>KETENTUAN BANK TENTANG KREDIT</a:t>
            </a:r>
          </a:p>
        </p:txBody>
      </p:sp>
      <p:sp>
        <p:nvSpPr>
          <p:cNvPr id="88068" name="Rectangle 3">
            <a:extLst>
              <a:ext uri="{FF2B5EF4-FFF2-40B4-BE49-F238E27FC236}">
                <a16:creationId xmlns:a16="http://schemas.microsoft.com/office/drawing/2014/main" id="{126AEE77-8B9D-1E22-2CEE-5889109D4140}"/>
              </a:ext>
            </a:extLst>
          </p:cNvPr>
          <p:cNvSpPr>
            <a:spLocks noGrp="1" noChangeArrowheads="1"/>
          </p:cNvSpPr>
          <p:nvPr>
            <p:ph type="body" idx="1"/>
          </p:nvPr>
        </p:nvSpPr>
        <p:spPr/>
        <p:txBody>
          <a:bodyPr/>
          <a:lstStyle/>
          <a:p>
            <a:pPr eaLnBrk="1" hangingPunct="1">
              <a:lnSpc>
                <a:spcPct val="90000"/>
              </a:lnSpc>
            </a:pPr>
            <a:r>
              <a:rPr lang="en-US" altLang="en-US"/>
              <a:t>BMPK (Pihak Terkait 10 %, Tdk Terkait 20 %) dari Modal Inti utk per debitur atau kelompok). Disebut 3 L (Legal Lending Limit)</a:t>
            </a:r>
          </a:p>
          <a:p>
            <a:pPr eaLnBrk="1" hangingPunct="1">
              <a:lnSpc>
                <a:spcPct val="90000"/>
              </a:lnSpc>
            </a:pPr>
            <a:r>
              <a:rPr lang="en-US" altLang="en-US"/>
              <a:t>LDR (LOAN DEPOSIT RATIO)</a:t>
            </a:r>
          </a:p>
          <a:p>
            <a:pPr eaLnBrk="1" hangingPunct="1">
              <a:lnSpc>
                <a:spcPct val="90000"/>
              </a:lnSpc>
            </a:pPr>
            <a:r>
              <a:rPr lang="en-US" altLang="en-US"/>
              <a:t>CADANGAN PPAP (PENYISIHAN PENGHAPUSAN AKTIVA PROD)</a:t>
            </a:r>
          </a:p>
          <a:p>
            <a:pPr eaLnBrk="1" hangingPunct="1">
              <a:lnSpc>
                <a:spcPct val="90000"/>
              </a:lnSpc>
            </a:pPr>
            <a:r>
              <a:rPr lang="en-US" altLang="en-US"/>
              <a:t>PROSEDUR KREDIT (KEPATUHAN)</a:t>
            </a:r>
          </a:p>
        </p:txBody>
      </p:sp>
    </p:spTree>
  </p:cSld>
  <p:clrMapOvr>
    <a:masterClrMapping/>
  </p:clrMapOvr>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9F1F4F3-C8DA-C531-F48B-D3D5B35B95EE}"/>
              </a:ext>
            </a:extLst>
          </p:cNvPr>
          <p:cNvSpPr>
            <a:spLocks noGrp="1"/>
          </p:cNvSpPr>
          <p:nvPr>
            <p:ph type="dt" sz="quarter" idx="10"/>
          </p:nvPr>
        </p:nvSpPr>
        <p:spPr/>
        <p:txBody>
          <a:bodyPr/>
          <a:lstStyle/>
          <a:p>
            <a:pPr>
              <a:defRPr/>
            </a:pPr>
            <a:fld id="{B68D1FE2-73F9-4429-9CFF-52C471DB5E47}" type="datetime1">
              <a:rPr lang="id-ID"/>
              <a:pPr>
                <a:defRPr/>
              </a:pPr>
              <a:t>15/04/2026</a:t>
            </a:fld>
            <a:endParaRPr lang="id-ID"/>
          </a:p>
        </p:txBody>
      </p:sp>
      <p:sp>
        <p:nvSpPr>
          <p:cNvPr id="89091" name="Rectangle 2">
            <a:extLst>
              <a:ext uri="{FF2B5EF4-FFF2-40B4-BE49-F238E27FC236}">
                <a16:creationId xmlns:a16="http://schemas.microsoft.com/office/drawing/2014/main" id="{8579B861-9D49-00F4-3049-1DFE16D39E61}"/>
              </a:ext>
            </a:extLst>
          </p:cNvPr>
          <p:cNvSpPr>
            <a:spLocks noGrp="1" noChangeArrowheads="1"/>
          </p:cNvSpPr>
          <p:nvPr>
            <p:ph type="title"/>
          </p:nvPr>
        </p:nvSpPr>
        <p:spPr/>
        <p:txBody>
          <a:bodyPr/>
          <a:lstStyle/>
          <a:p>
            <a:pPr eaLnBrk="1" hangingPunct="1"/>
            <a:r>
              <a:rPr lang="en-US" altLang="en-US"/>
              <a:t>FAKTOR PENILAIAN TINGKAT KESEHATAN BANK (CAMEL)</a:t>
            </a:r>
          </a:p>
        </p:txBody>
      </p:sp>
      <p:sp>
        <p:nvSpPr>
          <p:cNvPr id="89092" name="Rectangle 3">
            <a:extLst>
              <a:ext uri="{FF2B5EF4-FFF2-40B4-BE49-F238E27FC236}">
                <a16:creationId xmlns:a16="http://schemas.microsoft.com/office/drawing/2014/main" id="{5379D410-81E5-E015-4C50-B34D24AE4DB5}"/>
              </a:ext>
            </a:extLst>
          </p:cNvPr>
          <p:cNvSpPr>
            <a:spLocks noGrp="1" noChangeArrowheads="1"/>
          </p:cNvSpPr>
          <p:nvPr>
            <p:ph type="body" idx="1"/>
          </p:nvPr>
        </p:nvSpPr>
        <p:spPr/>
        <p:txBody>
          <a:bodyPr>
            <a:normAutofit lnSpcReduction="10000"/>
          </a:bodyPr>
          <a:lstStyle/>
          <a:p>
            <a:pPr eaLnBrk="1" hangingPunct="1">
              <a:lnSpc>
                <a:spcPct val="90000"/>
              </a:lnSpc>
            </a:pPr>
            <a:r>
              <a:rPr lang="en-US" altLang="en-US" sz="2800"/>
              <a:t>Capital Adequacy Ratio (CAR, KPMM) - 25 %</a:t>
            </a:r>
          </a:p>
          <a:p>
            <a:pPr eaLnBrk="1" hangingPunct="1">
              <a:lnSpc>
                <a:spcPct val="90000"/>
              </a:lnSpc>
            </a:pPr>
            <a:r>
              <a:rPr lang="en-US" altLang="en-US" sz="2800"/>
              <a:t>Asset Quality (NPL Ratio, KAP Ratio) – 30 %</a:t>
            </a:r>
          </a:p>
          <a:p>
            <a:pPr eaLnBrk="1" hangingPunct="1">
              <a:lnSpc>
                <a:spcPct val="90000"/>
              </a:lnSpc>
            </a:pPr>
            <a:r>
              <a:rPr lang="en-US" altLang="en-US" sz="2800"/>
              <a:t>Management (Prosedur, Kepatuhan, Mana- gement Resiko, Internal Kontrol, Transparansi, Prudential Banking) – 25 %</a:t>
            </a:r>
          </a:p>
          <a:p>
            <a:pPr eaLnBrk="1" hangingPunct="1">
              <a:lnSpc>
                <a:spcPct val="90000"/>
              </a:lnSpc>
            </a:pPr>
            <a:r>
              <a:rPr lang="en-US" altLang="en-US" sz="2800"/>
              <a:t>Earnings (RORA, ROE, ROA, Profit Margin, BOPO, Effisiensi) – 10 %</a:t>
            </a:r>
          </a:p>
          <a:p>
            <a:pPr eaLnBrk="1" hangingPunct="1">
              <a:lnSpc>
                <a:spcPct val="90000"/>
              </a:lnSpc>
            </a:pPr>
            <a:r>
              <a:rPr lang="en-US" altLang="en-US" sz="2800"/>
              <a:t>Liquidity (Liq.Ratio, GMW, Asset and Liabilities Management , Matching Concept) – 15 %</a:t>
            </a:r>
          </a:p>
          <a:p>
            <a:pPr eaLnBrk="1" hangingPunct="1">
              <a:lnSpc>
                <a:spcPct val="90000"/>
              </a:lnSpc>
              <a:buFontTx/>
              <a:buNone/>
            </a:pPr>
            <a:endParaRPr lang="en-US" altLang="en-US" sz="2800"/>
          </a:p>
        </p:txBody>
      </p:sp>
    </p:spTree>
  </p:cSld>
  <p:clrMapOvr>
    <a:masterClrMapping/>
  </p:clrMapOvr>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5A42821-C4A8-49EE-28B0-6E35327A68CD}"/>
              </a:ext>
            </a:extLst>
          </p:cNvPr>
          <p:cNvSpPr>
            <a:spLocks noGrp="1"/>
          </p:cNvSpPr>
          <p:nvPr>
            <p:ph type="dt" sz="quarter" idx="10"/>
          </p:nvPr>
        </p:nvSpPr>
        <p:spPr/>
        <p:txBody>
          <a:bodyPr/>
          <a:lstStyle/>
          <a:p>
            <a:pPr>
              <a:defRPr/>
            </a:pPr>
            <a:fld id="{3860B5D1-E8D6-424C-A016-5ABBCE977AF6}" type="datetime1">
              <a:rPr lang="id-ID"/>
              <a:pPr>
                <a:defRPr/>
              </a:pPr>
              <a:t>15/04/2026</a:t>
            </a:fld>
            <a:endParaRPr lang="id-ID"/>
          </a:p>
        </p:txBody>
      </p:sp>
      <p:sp>
        <p:nvSpPr>
          <p:cNvPr id="90115" name="Rectangle 2">
            <a:extLst>
              <a:ext uri="{FF2B5EF4-FFF2-40B4-BE49-F238E27FC236}">
                <a16:creationId xmlns:a16="http://schemas.microsoft.com/office/drawing/2014/main" id="{46DCF270-0B54-F44D-8D3B-44DA8B50DEEF}"/>
              </a:ext>
            </a:extLst>
          </p:cNvPr>
          <p:cNvSpPr>
            <a:spLocks noGrp="1" noChangeArrowheads="1"/>
          </p:cNvSpPr>
          <p:nvPr>
            <p:ph type="title"/>
          </p:nvPr>
        </p:nvSpPr>
        <p:spPr/>
        <p:txBody>
          <a:bodyPr/>
          <a:lstStyle/>
          <a:p>
            <a:pPr eaLnBrk="1" hangingPunct="1"/>
            <a:r>
              <a:rPr lang="en-US" altLang="en-US"/>
              <a:t>FAKTOR PENTING LAIN DLM TKS BANK </a:t>
            </a:r>
          </a:p>
        </p:txBody>
      </p:sp>
      <p:sp>
        <p:nvSpPr>
          <p:cNvPr id="90116" name="Rectangle 3">
            <a:extLst>
              <a:ext uri="{FF2B5EF4-FFF2-40B4-BE49-F238E27FC236}">
                <a16:creationId xmlns:a16="http://schemas.microsoft.com/office/drawing/2014/main" id="{5DB09C99-45AF-87B7-43D2-79C1C16D4D17}"/>
              </a:ext>
            </a:extLst>
          </p:cNvPr>
          <p:cNvSpPr>
            <a:spLocks noGrp="1" noChangeArrowheads="1"/>
          </p:cNvSpPr>
          <p:nvPr>
            <p:ph type="body" idx="1"/>
          </p:nvPr>
        </p:nvSpPr>
        <p:spPr/>
        <p:txBody>
          <a:bodyPr/>
          <a:lstStyle/>
          <a:p>
            <a:pPr eaLnBrk="1" hangingPunct="1"/>
            <a:r>
              <a:rPr lang="en-US" altLang="en-US"/>
              <a:t>PERSELISIHAN INTERNAL </a:t>
            </a:r>
          </a:p>
          <a:p>
            <a:pPr eaLnBrk="1" hangingPunct="1"/>
            <a:endParaRPr lang="en-US" altLang="en-US"/>
          </a:p>
          <a:p>
            <a:pPr eaLnBrk="1" hangingPunct="1"/>
            <a:r>
              <a:rPr lang="en-US" altLang="en-US"/>
              <a:t>CAMPUR TANGAN PIHAK LUAR</a:t>
            </a:r>
          </a:p>
          <a:p>
            <a:pPr eaLnBrk="1" hangingPunct="1"/>
            <a:endParaRPr lang="en-US" altLang="en-US"/>
          </a:p>
          <a:p>
            <a:pPr eaLnBrk="1" hangingPunct="1"/>
            <a:r>
              <a:rPr lang="en-US" altLang="en-US"/>
              <a:t>WINDOW DRESSING </a:t>
            </a:r>
          </a:p>
          <a:p>
            <a:pPr eaLnBrk="1" hangingPunct="1"/>
            <a:endParaRPr lang="en-US" altLang="en-US"/>
          </a:p>
          <a:p>
            <a:pPr eaLnBrk="1" hangingPunct="1"/>
            <a:r>
              <a:rPr lang="en-US" altLang="en-US"/>
              <a:t>PRAKTEK BANK DALAM BANK</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72D908B-650B-4A44-72B1-6EE38CD754A2}"/>
              </a:ext>
            </a:extLst>
          </p:cNvPr>
          <p:cNvSpPr>
            <a:spLocks noGrp="1" noChangeArrowheads="1"/>
          </p:cNvSpPr>
          <p:nvPr>
            <p:ph type="title"/>
          </p:nvPr>
        </p:nvSpPr>
        <p:spPr/>
        <p:txBody>
          <a:bodyPr/>
          <a:lstStyle/>
          <a:p>
            <a:r>
              <a:rPr lang="en-US" altLang="en-US"/>
              <a:t>KONSOLIDASI</a:t>
            </a:r>
          </a:p>
        </p:txBody>
      </p:sp>
      <p:sp>
        <p:nvSpPr>
          <p:cNvPr id="19459" name="Content Placeholder 2">
            <a:extLst>
              <a:ext uri="{FF2B5EF4-FFF2-40B4-BE49-F238E27FC236}">
                <a16:creationId xmlns:a16="http://schemas.microsoft.com/office/drawing/2014/main" id="{953306E3-D6A0-6113-3925-45A4FB70456E}"/>
              </a:ext>
            </a:extLst>
          </p:cNvPr>
          <p:cNvSpPr>
            <a:spLocks noGrp="1" noChangeArrowheads="1"/>
          </p:cNvSpPr>
          <p:nvPr>
            <p:ph idx="1"/>
          </p:nvPr>
        </p:nvSpPr>
        <p:spPr/>
        <p:txBody>
          <a:bodyPr>
            <a:normAutofit/>
          </a:bodyPr>
          <a:lstStyle/>
          <a:p>
            <a:pPr marL="0" indent="0" algn="just">
              <a:buFontTx/>
              <a:buNone/>
            </a:pPr>
            <a:r>
              <a:rPr lang="en-US" altLang="en-US" sz="2800" dirty="0" err="1"/>
              <a:t>Konsolidasi</a:t>
            </a:r>
            <a:r>
              <a:rPr lang="en-US" altLang="en-US" sz="2800" dirty="0"/>
              <a:t> </a:t>
            </a:r>
            <a:r>
              <a:rPr lang="en-US" altLang="en-US" sz="2800" dirty="0" err="1"/>
              <a:t>adalah</a:t>
            </a:r>
            <a:r>
              <a:rPr lang="en-US" altLang="en-US" sz="2800" dirty="0"/>
              <a:t> </a:t>
            </a:r>
            <a:r>
              <a:rPr lang="en-US" altLang="en-US" sz="2800" dirty="0" err="1"/>
              <a:t>penggabungan</a:t>
            </a:r>
            <a:r>
              <a:rPr lang="en-US" altLang="en-US" sz="2800" dirty="0"/>
              <a:t> </a:t>
            </a:r>
            <a:r>
              <a:rPr lang="en-US" altLang="en-US" sz="2800" dirty="0" err="1"/>
              <a:t>dari</a:t>
            </a:r>
            <a:r>
              <a:rPr lang="en-US" altLang="en-US" sz="2800" dirty="0"/>
              <a:t> dua bank </a:t>
            </a:r>
            <a:r>
              <a:rPr lang="en-US" altLang="en-US" sz="2800" dirty="0" err="1"/>
              <a:t>atau</a:t>
            </a:r>
            <a:r>
              <a:rPr lang="en-US" altLang="en-US" sz="2800" dirty="0"/>
              <a:t> </a:t>
            </a:r>
            <a:r>
              <a:rPr lang="en-US" altLang="en-US" sz="2800" dirty="0" err="1"/>
              <a:t>lebih</a:t>
            </a:r>
            <a:r>
              <a:rPr lang="en-US" altLang="en-US" sz="2800" dirty="0"/>
              <a:t>, </a:t>
            </a:r>
            <a:r>
              <a:rPr lang="en-US" altLang="en-US" sz="2800" dirty="0" err="1"/>
              <a:t>dengan</a:t>
            </a:r>
            <a:r>
              <a:rPr lang="en-US" altLang="en-US" sz="2800" dirty="0"/>
              <a:t> </a:t>
            </a:r>
            <a:r>
              <a:rPr lang="en-US" altLang="en-US" sz="2800" dirty="0" err="1"/>
              <a:t>cara</a:t>
            </a:r>
            <a:r>
              <a:rPr lang="en-US" altLang="en-US" sz="2800" dirty="0"/>
              <a:t> </a:t>
            </a:r>
            <a:r>
              <a:rPr lang="en-US" altLang="en-US" sz="2800" dirty="0" err="1"/>
              <a:t>mendirikan</a:t>
            </a:r>
            <a:r>
              <a:rPr lang="en-US" altLang="en-US" sz="2800" dirty="0"/>
              <a:t> bank </a:t>
            </a:r>
            <a:r>
              <a:rPr lang="en-US" altLang="en-US" sz="2800" dirty="0" err="1"/>
              <a:t>baru</a:t>
            </a:r>
            <a:r>
              <a:rPr lang="en-US" altLang="en-US" sz="2800" dirty="0"/>
              <a:t> dan </a:t>
            </a:r>
            <a:r>
              <a:rPr lang="en-US" altLang="en-US" sz="2800" dirty="0" err="1"/>
              <a:t>membubarkan</a:t>
            </a:r>
            <a:r>
              <a:rPr lang="en-US" altLang="en-US" sz="2800" dirty="0"/>
              <a:t> bank-bank </a:t>
            </a:r>
            <a:r>
              <a:rPr lang="en-US" altLang="en-US" sz="2800" dirty="0" err="1"/>
              <a:t>tersebut</a:t>
            </a:r>
            <a:r>
              <a:rPr lang="en-US" altLang="en-US" sz="2800" dirty="0"/>
              <a:t> </a:t>
            </a:r>
            <a:r>
              <a:rPr lang="en-US" altLang="en-US" sz="2800" dirty="0" err="1"/>
              <a:t>dengan</a:t>
            </a:r>
            <a:r>
              <a:rPr lang="en-US" altLang="en-US" sz="2800" dirty="0"/>
              <a:t> </a:t>
            </a:r>
            <a:r>
              <a:rPr lang="en-US" altLang="en-US" sz="2800" dirty="0" err="1"/>
              <a:t>atau</a:t>
            </a:r>
            <a:r>
              <a:rPr lang="en-US" altLang="en-US" sz="2800" dirty="0"/>
              <a:t> </a:t>
            </a:r>
            <a:r>
              <a:rPr lang="en-US" altLang="en-US" sz="2800" dirty="0" err="1"/>
              <a:t>tanpa</a:t>
            </a:r>
            <a:r>
              <a:rPr lang="en-US" altLang="en-US" sz="2800" dirty="0"/>
              <a:t> </a:t>
            </a:r>
            <a:r>
              <a:rPr lang="en-US" altLang="en-US" sz="2800" dirty="0" err="1"/>
              <a:t>melikuidasi</a:t>
            </a:r>
            <a:r>
              <a:rPr lang="en-US" altLang="en-US" sz="2800" dirty="0"/>
              <a:t>.</a:t>
            </a:r>
          </a:p>
        </p:txBody>
      </p:sp>
      <p:sp>
        <p:nvSpPr>
          <p:cNvPr id="4" name="Date Placeholder 3">
            <a:extLst>
              <a:ext uri="{FF2B5EF4-FFF2-40B4-BE49-F238E27FC236}">
                <a16:creationId xmlns:a16="http://schemas.microsoft.com/office/drawing/2014/main" id="{78996CE4-35B8-99FC-FDDE-C56F2A1E746E}"/>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60FBC2FD-21F3-F466-E2C8-1FAD4E1929B7}"/>
              </a:ext>
            </a:extLst>
          </p:cNvPr>
          <p:cNvSpPr>
            <a:spLocks noGrp="1"/>
          </p:cNvSpPr>
          <p:nvPr>
            <p:ph type="dt" sz="quarter" idx="10"/>
          </p:nvPr>
        </p:nvSpPr>
        <p:spPr/>
        <p:txBody>
          <a:bodyPr/>
          <a:lstStyle/>
          <a:p>
            <a:pPr>
              <a:defRPr/>
            </a:pPr>
            <a:fld id="{B4226264-60BB-4343-9A0F-91AF04CB8C04}" type="datetime1">
              <a:rPr lang="id-ID"/>
              <a:pPr>
                <a:defRPr/>
              </a:pPr>
              <a:t>15/04/2026</a:t>
            </a:fld>
            <a:endParaRPr lang="id-ID"/>
          </a:p>
        </p:txBody>
      </p:sp>
      <p:sp>
        <p:nvSpPr>
          <p:cNvPr id="91139" name="Rectangle 2">
            <a:extLst>
              <a:ext uri="{FF2B5EF4-FFF2-40B4-BE49-F238E27FC236}">
                <a16:creationId xmlns:a16="http://schemas.microsoft.com/office/drawing/2014/main" id="{F48FFBC1-0225-51DE-F042-263CE615D4D4}"/>
              </a:ext>
            </a:extLst>
          </p:cNvPr>
          <p:cNvSpPr>
            <a:spLocks noGrp="1" noChangeArrowheads="1"/>
          </p:cNvSpPr>
          <p:nvPr>
            <p:ph type="title"/>
          </p:nvPr>
        </p:nvSpPr>
        <p:spPr/>
        <p:txBody>
          <a:bodyPr/>
          <a:lstStyle/>
          <a:p>
            <a:pPr eaLnBrk="1" hangingPunct="1"/>
            <a:r>
              <a:rPr lang="en-US" altLang="en-US"/>
              <a:t>KRITERIA HSL PENILAIAN TKS BANK</a:t>
            </a:r>
          </a:p>
        </p:txBody>
      </p:sp>
      <p:sp>
        <p:nvSpPr>
          <p:cNvPr id="91140" name="Rectangle 3">
            <a:extLst>
              <a:ext uri="{FF2B5EF4-FFF2-40B4-BE49-F238E27FC236}">
                <a16:creationId xmlns:a16="http://schemas.microsoft.com/office/drawing/2014/main" id="{F27183CF-BF05-6155-0646-A14C548BD541}"/>
              </a:ext>
            </a:extLst>
          </p:cNvPr>
          <p:cNvSpPr>
            <a:spLocks noGrp="1" noChangeArrowheads="1"/>
          </p:cNvSpPr>
          <p:nvPr>
            <p:ph type="body" idx="1"/>
          </p:nvPr>
        </p:nvSpPr>
        <p:spPr/>
        <p:txBody>
          <a:bodyPr/>
          <a:lstStyle/>
          <a:p>
            <a:pPr eaLnBrk="1" hangingPunct="1"/>
            <a:r>
              <a:rPr lang="en-US" altLang="en-US"/>
              <a:t>SEHAT </a:t>
            </a:r>
          </a:p>
          <a:p>
            <a:pPr eaLnBrk="1" hangingPunct="1"/>
            <a:endParaRPr lang="en-US" altLang="en-US"/>
          </a:p>
          <a:p>
            <a:pPr eaLnBrk="1" hangingPunct="1"/>
            <a:r>
              <a:rPr lang="en-US" altLang="en-US"/>
              <a:t>CUKUP SEHAT </a:t>
            </a:r>
          </a:p>
          <a:p>
            <a:pPr eaLnBrk="1" hangingPunct="1"/>
            <a:endParaRPr lang="en-US" altLang="en-US"/>
          </a:p>
          <a:p>
            <a:pPr eaLnBrk="1" hangingPunct="1"/>
            <a:r>
              <a:rPr lang="en-US" altLang="en-US"/>
              <a:t>KURANG SEHAT </a:t>
            </a:r>
          </a:p>
          <a:p>
            <a:pPr eaLnBrk="1" hangingPunct="1"/>
            <a:endParaRPr lang="en-US" altLang="en-US"/>
          </a:p>
          <a:p>
            <a:pPr eaLnBrk="1" hangingPunct="1"/>
            <a:r>
              <a:rPr lang="en-US" altLang="en-US"/>
              <a:t>TIDAK SEHAT </a:t>
            </a:r>
          </a:p>
        </p:txBody>
      </p:sp>
    </p:spTree>
  </p:cSld>
  <p:clrMapOvr>
    <a:masterClrMapping/>
  </p:clrMapOvr>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9859796-34E5-71A1-62A1-0EA238CB5EA0}"/>
              </a:ext>
            </a:extLst>
          </p:cNvPr>
          <p:cNvSpPr>
            <a:spLocks noGrp="1"/>
          </p:cNvSpPr>
          <p:nvPr>
            <p:ph type="dt" sz="quarter" idx="10"/>
          </p:nvPr>
        </p:nvSpPr>
        <p:spPr/>
        <p:txBody>
          <a:bodyPr/>
          <a:lstStyle/>
          <a:p>
            <a:pPr>
              <a:defRPr/>
            </a:pPr>
            <a:fld id="{38861DC8-1DC2-40E9-9CC5-272F664DA998}" type="datetime1">
              <a:rPr lang="id-ID"/>
              <a:pPr>
                <a:defRPr/>
              </a:pPr>
              <a:t>15/04/2026</a:t>
            </a:fld>
            <a:endParaRPr lang="id-ID"/>
          </a:p>
        </p:txBody>
      </p:sp>
      <p:sp>
        <p:nvSpPr>
          <p:cNvPr id="92163" name="Rectangle 2">
            <a:extLst>
              <a:ext uri="{FF2B5EF4-FFF2-40B4-BE49-F238E27FC236}">
                <a16:creationId xmlns:a16="http://schemas.microsoft.com/office/drawing/2014/main" id="{F19D0347-9E65-EF5A-FAEA-5E76F03C1056}"/>
              </a:ext>
            </a:extLst>
          </p:cNvPr>
          <p:cNvSpPr>
            <a:spLocks noGrp="1" noChangeArrowheads="1"/>
          </p:cNvSpPr>
          <p:nvPr>
            <p:ph type="title"/>
          </p:nvPr>
        </p:nvSpPr>
        <p:spPr/>
        <p:txBody>
          <a:bodyPr/>
          <a:lstStyle/>
          <a:p>
            <a:pPr eaLnBrk="1" hangingPunct="1"/>
            <a:r>
              <a:rPr lang="en-US" altLang="en-US"/>
              <a:t>HAL-2 YG DILAKUKAN BI JIKA BANK KURANG/ TDK SEHAT </a:t>
            </a:r>
          </a:p>
        </p:txBody>
      </p:sp>
      <p:sp>
        <p:nvSpPr>
          <p:cNvPr id="92164" name="Rectangle 3">
            <a:extLst>
              <a:ext uri="{FF2B5EF4-FFF2-40B4-BE49-F238E27FC236}">
                <a16:creationId xmlns:a16="http://schemas.microsoft.com/office/drawing/2014/main" id="{BFA74244-5FDE-01EB-FA77-2C8B75AA0FA9}"/>
              </a:ext>
            </a:extLst>
          </p:cNvPr>
          <p:cNvSpPr>
            <a:spLocks noGrp="1" noChangeArrowheads="1"/>
          </p:cNvSpPr>
          <p:nvPr>
            <p:ph type="body" idx="1"/>
          </p:nvPr>
        </p:nvSpPr>
        <p:spPr/>
        <p:txBody>
          <a:bodyPr/>
          <a:lstStyle/>
          <a:p>
            <a:pPr eaLnBrk="1" hangingPunct="1"/>
            <a:r>
              <a:rPr lang="en-US" altLang="en-US"/>
              <a:t>MEMAKSA PS MENAMBAH MODAL</a:t>
            </a:r>
          </a:p>
          <a:p>
            <a:pPr eaLnBrk="1" hangingPunct="1"/>
            <a:r>
              <a:rPr lang="en-US" altLang="en-US"/>
              <a:t>MENGGANTI DIREKSI, KOMISARIS, PS</a:t>
            </a:r>
          </a:p>
          <a:p>
            <a:pPr eaLnBrk="1" hangingPunct="1"/>
            <a:r>
              <a:rPr lang="en-US" altLang="en-US"/>
              <a:t>MEMAKSA BANK DIJUAL </a:t>
            </a:r>
          </a:p>
          <a:p>
            <a:pPr eaLnBrk="1" hangingPunct="1"/>
            <a:r>
              <a:rPr lang="en-US" altLang="en-US"/>
              <a:t>MENGAMBIL ALIH KENDALI</a:t>
            </a:r>
          </a:p>
          <a:p>
            <a:pPr eaLnBrk="1" hangingPunct="1"/>
            <a:r>
              <a:rPr lang="en-US" altLang="en-US"/>
              <a:t>MEMAKSA KREDIT MACET DIHAPUS</a:t>
            </a:r>
          </a:p>
          <a:p>
            <a:pPr eaLnBrk="1" hangingPunct="1"/>
            <a:r>
              <a:rPr lang="en-US" altLang="en-US"/>
              <a:t>MELIKUIDASI BANK</a:t>
            </a:r>
          </a:p>
        </p:txBody>
      </p:sp>
    </p:spTree>
  </p:cSld>
  <p:clrMapOvr>
    <a:masterClrMapping/>
  </p:clrMapOvr>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04F6C76-7DF8-B23F-211A-49C49A3CA977}"/>
              </a:ext>
            </a:extLst>
          </p:cNvPr>
          <p:cNvSpPr>
            <a:spLocks noGrp="1"/>
          </p:cNvSpPr>
          <p:nvPr>
            <p:ph type="dt" sz="quarter" idx="10"/>
          </p:nvPr>
        </p:nvSpPr>
        <p:spPr/>
        <p:txBody>
          <a:bodyPr/>
          <a:lstStyle/>
          <a:p>
            <a:pPr>
              <a:defRPr/>
            </a:pPr>
            <a:fld id="{6E8CEF41-2747-4645-A663-7676DCA421A3}" type="datetime1">
              <a:rPr lang="id-ID"/>
              <a:pPr>
                <a:defRPr/>
              </a:pPr>
              <a:t>15/04/2026</a:t>
            </a:fld>
            <a:endParaRPr lang="id-ID"/>
          </a:p>
        </p:txBody>
      </p:sp>
      <p:sp>
        <p:nvSpPr>
          <p:cNvPr id="5" name="Footer Placeholder 4">
            <a:extLst>
              <a:ext uri="{FF2B5EF4-FFF2-40B4-BE49-F238E27FC236}">
                <a16:creationId xmlns:a16="http://schemas.microsoft.com/office/drawing/2014/main" id="{DED6E451-85B2-4EA5-4A9F-E170D8CF7A61}"/>
              </a:ext>
            </a:extLst>
          </p:cNvPr>
          <p:cNvSpPr>
            <a:spLocks noGrp="1"/>
          </p:cNvSpPr>
          <p:nvPr>
            <p:ph type="ftr" sz="quarter" idx="11"/>
          </p:nvPr>
        </p:nvSpPr>
        <p:spPr/>
        <p:txBody>
          <a:bodyPr/>
          <a:lstStyle/>
          <a:p>
            <a:pPr>
              <a:defRPr/>
            </a:pPr>
            <a:endParaRPr lang="en-US" dirty="0"/>
          </a:p>
          <a:p>
            <a:pPr>
              <a:defRPr/>
            </a:pPr>
            <a:endParaRPr lang="id-ID" dirty="0"/>
          </a:p>
        </p:txBody>
      </p:sp>
      <p:sp>
        <p:nvSpPr>
          <p:cNvPr id="93188" name="Rectangle 2">
            <a:extLst>
              <a:ext uri="{FF2B5EF4-FFF2-40B4-BE49-F238E27FC236}">
                <a16:creationId xmlns:a16="http://schemas.microsoft.com/office/drawing/2014/main" id="{A4B989D1-7FC6-994C-9D22-811263DCB026}"/>
              </a:ext>
            </a:extLst>
          </p:cNvPr>
          <p:cNvSpPr>
            <a:spLocks noGrp="1" noChangeArrowheads="1"/>
          </p:cNvSpPr>
          <p:nvPr>
            <p:ph type="title"/>
          </p:nvPr>
        </p:nvSpPr>
        <p:spPr/>
        <p:txBody>
          <a:bodyPr/>
          <a:lstStyle/>
          <a:p>
            <a:pPr eaLnBrk="1" hangingPunct="1"/>
            <a:r>
              <a:rPr lang="en-US" altLang="en-US"/>
              <a:t>PERIODE PENILAIAN BANK OLEH BI </a:t>
            </a:r>
          </a:p>
        </p:txBody>
      </p:sp>
      <p:sp>
        <p:nvSpPr>
          <p:cNvPr id="93189" name="Rectangle 3">
            <a:extLst>
              <a:ext uri="{FF2B5EF4-FFF2-40B4-BE49-F238E27FC236}">
                <a16:creationId xmlns:a16="http://schemas.microsoft.com/office/drawing/2014/main" id="{FC9DDBD2-BCF1-429F-92B7-A2A5F410D1E0}"/>
              </a:ext>
            </a:extLst>
          </p:cNvPr>
          <p:cNvSpPr>
            <a:spLocks noGrp="1" noChangeArrowheads="1"/>
          </p:cNvSpPr>
          <p:nvPr>
            <p:ph type="body" idx="1"/>
          </p:nvPr>
        </p:nvSpPr>
        <p:spPr/>
        <p:txBody>
          <a:bodyPr/>
          <a:lstStyle/>
          <a:p>
            <a:pPr eaLnBrk="1" hangingPunct="1"/>
            <a:r>
              <a:rPr lang="en-US" altLang="en-US"/>
              <a:t>BULANAN (tks bank dibuat per bulan)</a:t>
            </a:r>
          </a:p>
          <a:p>
            <a:pPr eaLnBrk="1" hangingPunct="1">
              <a:buFontTx/>
              <a:buNone/>
            </a:pPr>
            <a:r>
              <a:rPr lang="en-US" altLang="en-US"/>
              <a:t>	Secara pasif dari Laporan Bulanan</a:t>
            </a:r>
          </a:p>
          <a:p>
            <a:pPr eaLnBrk="1" hangingPunct="1"/>
            <a:r>
              <a:rPr lang="en-US" altLang="en-US"/>
              <a:t>TAHUNAN </a:t>
            </a:r>
          </a:p>
          <a:p>
            <a:pPr eaLnBrk="1" hangingPunct="1">
              <a:buFontTx/>
              <a:buNone/>
            </a:pPr>
            <a:r>
              <a:rPr lang="en-US" altLang="en-US"/>
              <a:t>	Secara aktip dari pemeriksaan menyeluruh setiap tahun </a:t>
            </a:r>
          </a:p>
          <a:p>
            <a:pPr eaLnBrk="1" hangingPunct="1"/>
            <a:r>
              <a:rPr lang="en-US" altLang="en-US"/>
              <a:t>SEWAKTU-WAKTU</a:t>
            </a:r>
          </a:p>
          <a:p>
            <a:pPr eaLnBrk="1" hangingPunct="1">
              <a:buFontTx/>
              <a:buNone/>
            </a:pPr>
            <a:r>
              <a:rPr lang="en-US" altLang="en-US"/>
              <a:t>	Jika ada hal-hal yang serius </a:t>
            </a:r>
          </a:p>
        </p:txBody>
      </p:sp>
    </p:spTree>
  </p:cSld>
  <p:clrMapOvr>
    <a:masterClrMapping/>
  </p:clrMapOvr>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4EE2CE24-3B8B-2D47-C39F-7814332EED87}"/>
              </a:ext>
            </a:extLst>
          </p:cNvPr>
          <p:cNvSpPr>
            <a:spLocks noGrp="1"/>
          </p:cNvSpPr>
          <p:nvPr>
            <p:ph type="dt" sz="quarter" idx="10"/>
          </p:nvPr>
        </p:nvSpPr>
        <p:spPr/>
        <p:txBody>
          <a:bodyPr/>
          <a:lstStyle/>
          <a:p>
            <a:pPr>
              <a:defRPr/>
            </a:pPr>
            <a:fld id="{9C6C8C72-BB8B-4D42-94B1-94F70271CFFA}" type="datetime1">
              <a:rPr lang="id-ID"/>
              <a:pPr>
                <a:defRPr/>
              </a:pPr>
              <a:t>15/04/2026</a:t>
            </a:fld>
            <a:endParaRPr lang="id-ID"/>
          </a:p>
        </p:txBody>
      </p:sp>
      <p:sp>
        <p:nvSpPr>
          <p:cNvPr id="94211" name="Text Box 4">
            <a:extLst>
              <a:ext uri="{FF2B5EF4-FFF2-40B4-BE49-F238E27FC236}">
                <a16:creationId xmlns:a16="http://schemas.microsoft.com/office/drawing/2014/main" id="{026CA73A-9DD3-0F47-9E8E-B05165258F7F}"/>
              </a:ext>
            </a:extLst>
          </p:cNvPr>
          <p:cNvSpPr txBox="1">
            <a:spLocks noChangeArrowheads="1"/>
          </p:cNvSpPr>
          <p:nvPr/>
        </p:nvSpPr>
        <p:spPr bwMode="auto">
          <a:xfrm>
            <a:off x="2041525" y="533400"/>
            <a:ext cx="4587875" cy="457200"/>
          </a:xfrm>
          <a:prstGeom prst="rect">
            <a:avLst/>
          </a:prstGeom>
          <a:solidFill>
            <a:srgbClr val="FF33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chemeClr val="bg1"/>
                </a:solidFill>
                <a:latin typeface="Calligraph421 BT" pitchFamily="66" charset="0"/>
              </a:rPr>
              <a:t>BAHAN BACAAN </a:t>
            </a:r>
          </a:p>
        </p:txBody>
      </p:sp>
      <p:sp>
        <p:nvSpPr>
          <p:cNvPr id="94212" name="Text Box 5">
            <a:extLst>
              <a:ext uri="{FF2B5EF4-FFF2-40B4-BE49-F238E27FC236}">
                <a16:creationId xmlns:a16="http://schemas.microsoft.com/office/drawing/2014/main" id="{4D9AC910-F681-3028-62E9-9613806F633F}"/>
              </a:ext>
            </a:extLst>
          </p:cNvPr>
          <p:cNvSpPr txBox="1">
            <a:spLocks noChangeArrowheads="1"/>
          </p:cNvSpPr>
          <p:nvPr/>
        </p:nvSpPr>
        <p:spPr bwMode="auto">
          <a:xfrm>
            <a:off x="990600" y="1219200"/>
            <a:ext cx="74676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a:latin typeface="Calligraph421 BT" pitchFamily="66" charset="0"/>
              </a:rPr>
              <a:t>Bank Indonesia (1995), Materi Pelatihan Unit Pengembangan      Usaha Kecil Untuk Penyusunan Laporan Permohan Kredit, Proyek Pengembangan  Usaha Kecil. Jakarta</a:t>
            </a:r>
          </a:p>
          <a:p>
            <a:pPr eaLnBrk="1" hangingPunct="1">
              <a:spcBef>
                <a:spcPct val="50000"/>
              </a:spcBef>
              <a:buFontTx/>
              <a:buAutoNum type="arabicPeriod"/>
            </a:pPr>
            <a:r>
              <a:rPr lang="en-US" altLang="en-US" sz="1800">
                <a:latin typeface="Calligraph421 BT" pitchFamily="66" charset="0"/>
              </a:rPr>
              <a:t>………………………(2003), Laporan Tahunan 2002. Bank Indonesia.  Jakarta</a:t>
            </a:r>
          </a:p>
          <a:p>
            <a:pPr eaLnBrk="1" hangingPunct="1">
              <a:spcBef>
                <a:spcPct val="50000"/>
              </a:spcBef>
              <a:buFontTx/>
              <a:buAutoNum type="arabicPeriod"/>
            </a:pPr>
            <a:r>
              <a:rPr lang="en-US" altLang="en-US" sz="1800">
                <a:latin typeface="Calligraph421 BT" pitchFamily="66" charset="0"/>
              </a:rPr>
              <a:t>………………………(2003), Bank Perkreditan Rakyat (BPR), Direktorat Pengawasan Bank Perkreditan Rakyat, Jakarta</a:t>
            </a:r>
          </a:p>
          <a:p>
            <a:pPr eaLnBrk="1" hangingPunct="1">
              <a:spcBef>
                <a:spcPct val="50000"/>
              </a:spcBef>
              <a:buFontTx/>
              <a:buAutoNum type="arabicPeriod"/>
            </a:pPr>
            <a:r>
              <a:rPr lang="en-US" altLang="en-US" sz="1800">
                <a:latin typeface="Calligraph421 BT" pitchFamily="66" charset="0"/>
              </a:rPr>
              <a:t>………………………(2001), Pedoman Akutansi Perbankan Indonesia (PAPI), Jakarta</a:t>
            </a:r>
          </a:p>
          <a:p>
            <a:pPr eaLnBrk="1" hangingPunct="1">
              <a:spcBef>
                <a:spcPct val="50000"/>
              </a:spcBef>
              <a:buFontTx/>
              <a:buAutoNum type="arabicPeriod"/>
            </a:pPr>
            <a:r>
              <a:rPr lang="en-US" altLang="en-US" sz="1800">
                <a:latin typeface="Calligraph421 BT" pitchFamily="66" charset="0"/>
              </a:rPr>
              <a:t>Kasmir (1998), Bank dan Lembaga Keuangan Lainnya, PT Raja Safindo Persada, Jakarta</a:t>
            </a:r>
          </a:p>
          <a:p>
            <a:pPr eaLnBrk="1" hangingPunct="1">
              <a:spcBef>
                <a:spcPct val="50000"/>
              </a:spcBef>
              <a:buFontTx/>
              <a:buAutoNum type="arabicPeriod"/>
            </a:pPr>
            <a:r>
              <a:rPr lang="en-US" altLang="en-US" sz="1800">
                <a:latin typeface="Calligraph421 BT" pitchFamily="66" charset="0"/>
              </a:rPr>
              <a:t>Muchdarsyah Sinungan (2000), manajemen Dana Bank, Penerbit Bumi Aksara, Jakarta.</a:t>
            </a:r>
          </a:p>
          <a:p>
            <a:pPr eaLnBrk="1" hangingPunct="1">
              <a:spcBef>
                <a:spcPct val="50000"/>
              </a:spcBef>
              <a:buFontTx/>
              <a:buAutoNum type="arabicPeriod"/>
            </a:pPr>
            <a:r>
              <a:rPr lang="en-US" altLang="en-US" sz="1800">
                <a:latin typeface="Calligraph421 BT" pitchFamily="66" charset="0"/>
              </a:rPr>
              <a:t>Ruddy Tri Santoso (1996), Kredit Usaha Perbankan, Penerbit ANDI, Yogyakarta. </a:t>
            </a:r>
          </a:p>
        </p:txBody>
      </p:sp>
      <p:sp>
        <p:nvSpPr>
          <p:cNvPr id="94213" name="Text Box 7">
            <a:extLst>
              <a:ext uri="{FF2B5EF4-FFF2-40B4-BE49-F238E27FC236}">
                <a16:creationId xmlns:a16="http://schemas.microsoft.com/office/drawing/2014/main" id="{21F1AF5F-8F28-99F4-39B8-8A0053DF9B10}"/>
              </a:ext>
            </a:extLst>
          </p:cNvPr>
          <p:cNvSpPr txBox="1">
            <a:spLocks noChangeArrowheads="1"/>
          </p:cNvSpPr>
          <p:nvPr/>
        </p:nvSpPr>
        <p:spPr bwMode="auto">
          <a:xfrm>
            <a:off x="8567738" y="6381750"/>
            <a:ext cx="576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41</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51D9F7FF-0D3E-3E79-7856-F6B3179912D6}"/>
              </a:ext>
            </a:extLst>
          </p:cNvPr>
          <p:cNvSpPr>
            <a:spLocks noGrp="1"/>
          </p:cNvSpPr>
          <p:nvPr>
            <p:ph type="dt" sz="quarter" idx="10"/>
          </p:nvPr>
        </p:nvSpPr>
        <p:spPr/>
        <p:txBody>
          <a:bodyPr/>
          <a:lstStyle/>
          <a:p>
            <a:pPr>
              <a:defRPr/>
            </a:pPr>
            <a:fld id="{59645EB9-8C24-46D5-A578-F6FB43E1EE84}" type="datetime1">
              <a:rPr lang="id-ID"/>
              <a:pPr>
                <a:defRPr/>
              </a:pPr>
              <a:t>15/04/2026</a:t>
            </a:fld>
            <a:endParaRPr lang="id-ID"/>
          </a:p>
        </p:txBody>
      </p:sp>
      <p:sp>
        <p:nvSpPr>
          <p:cNvPr id="84997" name="WordArt 5">
            <a:extLst>
              <a:ext uri="{FF2B5EF4-FFF2-40B4-BE49-F238E27FC236}">
                <a16:creationId xmlns:a16="http://schemas.microsoft.com/office/drawing/2014/main" id="{7BCB43E7-7C61-466F-FD2B-4BA256943567}"/>
              </a:ext>
            </a:extLst>
          </p:cNvPr>
          <p:cNvSpPr>
            <a:spLocks noChangeArrowheads="1" noChangeShapeType="1" noTextEdit="1"/>
          </p:cNvSpPr>
          <p:nvPr/>
        </p:nvSpPr>
        <p:spPr bwMode="auto">
          <a:xfrm>
            <a:off x="2339975" y="2636838"/>
            <a:ext cx="4392613" cy="1196975"/>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Impact" panose="020B0806030902050204" pitchFamily="34" charset="0"/>
              </a:rPr>
              <a:t>SELESAI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100000" fill="hold" nodeType="afterEffect">
                                  <p:stCondLst>
                                    <p:cond delay="0"/>
                                  </p:stCondLst>
                                  <p:childTnLst>
                                    <p:set>
                                      <p:cBhvr>
                                        <p:cTn id="6" dur="1" fill="hold">
                                          <p:stCondLst>
                                            <p:cond delay="0"/>
                                          </p:stCondLst>
                                        </p:cTn>
                                        <p:tgtEl>
                                          <p:spTgt spid="84997"/>
                                        </p:tgtEl>
                                        <p:attrNameLst>
                                          <p:attrName>style.visibility</p:attrName>
                                        </p:attrNameLst>
                                      </p:cBhvr>
                                      <p:to>
                                        <p:strVal val="visible"/>
                                      </p:to>
                                    </p:set>
                                    <p:animEffect transition="in" filter="fade">
                                      <p:cBhvr>
                                        <p:cTn id="7" dur="1000"/>
                                        <p:tgtEl>
                                          <p:spTgt spid="84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Contoh</a:t>
            </a:r>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lstStyle/>
          <a:p>
            <a:r>
              <a:rPr lang="en-US" dirty="0"/>
              <a:t>       </a:t>
            </a:r>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utang</a:t>
            </a:r>
            <a:r>
              <a:rPr lang="en-US" sz="2000" dirty="0"/>
              <a:t>, </a:t>
            </a:r>
            <a:r>
              <a:rPr lang="en-US" sz="2000" dirty="0" err="1"/>
              <a:t>wesel</a:t>
            </a:r>
            <a:r>
              <a:rPr lang="en-US" sz="2000" dirty="0"/>
              <a:t>, </a:t>
            </a:r>
            <a:r>
              <a:rPr lang="en-US" sz="2000" dirty="0" err="1"/>
              <a:t>saham</a:t>
            </a:r>
            <a:r>
              <a:rPr lang="en-US" sz="2000" dirty="0"/>
              <a:t>, </a:t>
            </a:r>
            <a:r>
              <a:rPr lang="en-US" sz="2000" dirty="0" err="1"/>
              <a:t>obligasi</a:t>
            </a:r>
            <a:r>
              <a:rPr lang="en-US" sz="2000" dirty="0"/>
              <a:t>, </a:t>
            </a:r>
            <a:r>
              <a:rPr lang="en-US" sz="2000" dirty="0" err="1"/>
              <a:t>sekuritas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a:t>
            </a:r>
          </a:p>
          <a:p>
            <a:endParaRPr lang="en-US" dirty="0"/>
          </a:p>
        </p:txBody>
      </p:sp>
    </p:spTree>
    <p:extLst>
      <p:ext uri="{BB962C8B-B14F-4D97-AF65-F5344CB8AC3E}">
        <p14:creationId xmlns:p14="http://schemas.microsoft.com/office/powerpoint/2010/main" val="239818794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t>PASAR MODAL</a:t>
            </a:r>
          </a:p>
        </p:txBody>
      </p:sp>
      <p:sp>
        <p:nvSpPr>
          <p:cNvPr id="16387" name="Content Placeholder 2"/>
          <p:cNvSpPr>
            <a:spLocks noGrp="1"/>
          </p:cNvSpPr>
          <p:nvPr>
            <p:ph idx="1"/>
          </p:nvPr>
        </p:nvSpPr>
        <p:spPr/>
        <p:txBody>
          <a:bodyPr/>
          <a:lstStyle/>
          <a:p>
            <a:pPr marL="0" indent="0" algn="just">
              <a:buFontTx/>
              <a:buNone/>
            </a:pPr>
            <a:endParaRPr lang="en-US" dirty="0"/>
          </a:p>
          <a:p>
            <a:pPr marL="0" indent="0" algn="just">
              <a:lnSpc>
                <a:spcPct val="200000"/>
              </a:lnSpc>
              <a:buFontTx/>
              <a:buNone/>
            </a:pPr>
            <a:r>
              <a:rPr lang="en-US" sz="2000" dirty="0" err="1"/>
              <a:t>Pasar</a:t>
            </a:r>
            <a:r>
              <a:rPr lang="en-US" sz="2000" dirty="0"/>
              <a:t> Modal </a:t>
            </a:r>
            <a:r>
              <a:rPr lang="en-US" sz="2000" dirty="0" err="1"/>
              <a:t>adalah</a:t>
            </a:r>
            <a:r>
              <a:rPr lang="en-US" sz="2000" dirty="0"/>
              <a:t> </a:t>
            </a:r>
            <a:r>
              <a:rPr lang="en-US" sz="2000" dirty="0" err="1"/>
              <a:t>kegiatan</a:t>
            </a:r>
            <a:r>
              <a:rPr lang="en-US" sz="2000" dirty="0"/>
              <a:t> yang </a:t>
            </a:r>
            <a:r>
              <a:rPr lang="en-US" sz="2000" dirty="0" err="1"/>
              <a:t>bersangkutan</a:t>
            </a:r>
            <a:r>
              <a:rPr lang="en-US" sz="2000" dirty="0"/>
              <a:t> </a:t>
            </a:r>
            <a:r>
              <a:rPr lang="en-US" sz="2000" dirty="0" err="1"/>
              <a:t>dengan</a:t>
            </a:r>
            <a:r>
              <a:rPr lang="en-US" sz="2000" dirty="0"/>
              <a:t> </a:t>
            </a:r>
            <a:r>
              <a:rPr lang="en-US" sz="2000" dirty="0" err="1"/>
              <a:t>Penawaran</a:t>
            </a:r>
            <a:r>
              <a:rPr lang="en-US" sz="2000" dirty="0"/>
              <a:t> </a:t>
            </a:r>
            <a:r>
              <a:rPr lang="en-US" sz="2000" dirty="0" err="1"/>
              <a:t>Umum</a:t>
            </a:r>
            <a:r>
              <a:rPr lang="en-US" sz="2000" dirty="0"/>
              <a:t> </a:t>
            </a:r>
            <a:r>
              <a:rPr lang="en-US" sz="2000" dirty="0" err="1"/>
              <a:t>dan</a:t>
            </a:r>
            <a:r>
              <a:rPr lang="en-US" sz="2000" dirty="0"/>
              <a:t> </a:t>
            </a:r>
            <a:r>
              <a:rPr lang="en-US" sz="2000" dirty="0" err="1"/>
              <a:t>perdagangan</a:t>
            </a:r>
            <a:r>
              <a:rPr lang="en-US" sz="2000" dirty="0"/>
              <a:t> </a:t>
            </a:r>
            <a:r>
              <a:rPr lang="en-US" sz="2000" dirty="0" err="1"/>
              <a:t>Efek</a:t>
            </a:r>
            <a:r>
              <a:rPr lang="en-US" sz="2000" dirty="0"/>
              <a:t>, Perusahaan </a:t>
            </a:r>
            <a:r>
              <a:rPr lang="en-US" sz="2000" dirty="0" err="1"/>
              <a:t>Publik</a:t>
            </a:r>
            <a:r>
              <a:rPr lang="en-US" sz="2000" dirty="0"/>
              <a:t> yang </a:t>
            </a:r>
            <a:r>
              <a:rPr lang="en-US" sz="2000" dirty="0" err="1"/>
              <a:t>berkaitan</a:t>
            </a:r>
            <a:r>
              <a:rPr lang="en-US" sz="2000" dirty="0"/>
              <a:t> </a:t>
            </a:r>
            <a:r>
              <a:rPr lang="en-US" sz="2000" dirty="0" err="1"/>
              <a:t>dengan</a:t>
            </a:r>
            <a:r>
              <a:rPr lang="en-US" sz="2000" dirty="0"/>
              <a:t> </a:t>
            </a:r>
            <a:r>
              <a:rPr lang="en-US" sz="2000" dirty="0" err="1"/>
              <a:t>Efek</a:t>
            </a:r>
            <a:r>
              <a:rPr lang="en-US" sz="2000" dirty="0"/>
              <a:t> yang </a:t>
            </a:r>
            <a:r>
              <a:rPr lang="en-US" sz="2000" dirty="0" err="1"/>
              <a:t>diterbitkannya</a:t>
            </a:r>
            <a:r>
              <a:rPr lang="en-US" sz="2000" dirty="0"/>
              <a:t>, </a:t>
            </a:r>
            <a:r>
              <a:rPr lang="en-US" sz="2000" dirty="0" err="1"/>
              <a:t>serta</a:t>
            </a:r>
            <a:r>
              <a:rPr lang="en-US" sz="2000" dirty="0"/>
              <a:t> </a:t>
            </a:r>
            <a:r>
              <a:rPr lang="en-US" sz="2000" dirty="0" err="1"/>
              <a:t>lembaga</a:t>
            </a:r>
            <a:r>
              <a:rPr lang="en-US" sz="2000" dirty="0"/>
              <a:t> </a:t>
            </a:r>
            <a:r>
              <a:rPr lang="en-US" sz="2000" dirty="0" err="1"/>
              <a:t>dan</a:t>
            </a:r>
            <a:r>
              <a:rPr lang="en-US" sz="2000" dirty="0"/>
              <a:t> </a:t>
            </a:r>
            <a:r>
              <a:rPr lang="en-US" sz="2000" dirty="0" err="1"/>
              <a:t>profesi</a:t>
            </a:r>
            <a:r>
              <a:rPr lang="en-US" sz="2000" dirty="0"/>
              <a:t> yang </a:t>
            </a:r>
            <a:r>
              <a:rPr lang="en-US" sz="2000" dirty="0" err="1"/>
              <a:t>berkaitan</a:t>
            </a:r>
            <a:r>
              <a:rPr lang="en-US" sz="2000" dirty="0"/>
              <a:t> </a:t>
            </a:r>
            <a:r>
              <a:rPr lang="en-US" sz="2000" dirty="0" err="1"/>
              <a:t>dengan</a:t>
            </a:r>
            <a:r>
              <a:rPr lang="en-US" sz="2000" dirty="0"/>
              <a:t> </a:t>
            </a:r>
            <a:r>
              <a:rPr lang="en-US" sz="2000" dirty="0" err="1"/>
              <a:t>Efek</a:t>
            </a:r>
            <a:r>
              <a:rPr lang="en-US" sz="2000" dirty="0"/>
              <a:t>.</a:t>
            </a:r>
          </a:p>
          <a:p>
            <a:pPr marL="0" indent="0" algn="just">
              <a:buFontTx/>
              <a:buNone/>
            </a:pPr>
            <a:endParaRPr lang="en-US" dirty="0"/>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71844603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9F9D3-0DAD-2B55-CD6B-5FAB56012E12}"/>
              </a:ext>
            </a:extLst>
          </p:cNvPr>
          <p:cNvSpPr>
            <a:spLocks noGrp="1"/>
          </p:cNvSpPr>
          <p:nvPr>
            <p:ph type="title"/>
          </p:nvPr>
        </p:nvSpPr>
        <p:spPr/>
        <p:txBody>
          <a:bodyPr/>
          <a:lstStyle/>
          <a:p>
            <a:r>
              <a:rPr lang="en-US" dirty="0"/>
              <a:t>Dasar </a:t>
            </a:r>
            <a:r>
              <a:rPr lang="en-US" dirty="0" err="1"/>
              <a:t>hukum</a:t>
            </a:r>
            <a:endParaRPr lang="en-ID" dirty="0"/>
          </a:p>
        </p:txBody>
      </p:sp>
      <p:sp>
        <p:nvSpPr>
          <p:cNvPr id="3" name="Content Placeholder 2">
            <a:extLst>
              <a:ext uri="{FF2B5EF4-FFF2-40B4-BE49-F238E27FC236}">
                <a16:creationId xmlns:a16="http://schemas.microsoft.com/office/drawing/2014/main" id="{B4E0650E-B155-59B5-CF4B-E83CA2088BF8}"/>
              </a:ext>
            </a:extLst>
          </p:cNvPr>
          <p:cNvSpPr>
            <a:spLocks noGrp="1"/>
          </p:cNvSpPr>
          <p:nvPr>
            <p:ph idx="1"/>
          </p:nvPr>
        </p:nvSpPr>
        <p:spPr/>
        <p:txBody>
          <a:bodyPr/>
          <a:lstStyle/>
          <a:p>
            <a:endParaRPr lang="en-US" dirty="0"/>
          </a:p>
          <a:p>
            <a:r>
              <a:rPr lang="en-ID" sz="2800" dirty="0"/>
              <a:t>UU NO. 8 TAHUN 1995 TENTANG PASAR MODAL</a:t>
            </a:r>
          </a:p>
        </p:txBody>
      </p:sp>
    </p:spTree>
    <p:extLst>
      <p:ext uri="{BB962C8B-B14F-4D97-AF65-F5344CB8AC3E}">
        <p14:creationId xmlns:p14="http://schemas.microsoft.com/office/powerpoint/2010/main" val="345284916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23CD7-E8FE-8F2F-549B-B39439945D6A}"/>
              </a:ext>
            </a:extLst>
          </p:cNvPr>
          <p:cNvSpPr>
            <a:spLocks noGrp="1"/>
          </p:cNvSpPr>
          <p:nvPr>
            <p:ph type="title"/>
          </p:nvPr>
        </p:nvSpPr>
        <p:spPr/>
        <p:txBody>
          <a:bodyPr/>
          <a:lstStyle/>
          <a:p>
            <a:r>
              <a:rPr lang="en-US" dirty="0" err="1"/>
              <a:t>Konsiderans</a:t>
            </a:r>
            <a:r>
              <a:rPr lang="en-US" dirty="0"/>
              <a:t> </a:t>
            </a:r>
            <a:r>
              <a:rPr lang="en-US" dirty="0" err="1"/>
              <a:t>uu</a:t>
            </a:r>
            <a:r>
              <a:rPr lang="en-US" dirty="0"/>
              <a:t> pasar modal</a:t>
            </a:r>
            <a:endParaRPr lang="en-ID" dirty="0"/>
          </a:p>
        </p:txBody>
      </p:sp>
      <p:sp>
        <p:nvSpPr>
          <p:cNvPr id="3" name="Content Placeholder 2">
            <a:extLst>
              <a:ext uri="{FF2B5EF4-FFF2-40B4-BE49-F238E27FC236}">
                <a16:creationId xmlns:a16="http://schemas.microsoft.com/office/drawing/2014/main" id="{BDF0A78D-CAA6-19EF-E188-02CF55CE5CD7}"/>
              </a:ext>
            </a:extLst>
          </p:cNvPr>
          <p:cNvSpPr>
            <a:spLocks noGrp="1"/>
          </p:cNvSpPr>
          <p:nvPr>
            <p:ph idx="1"/>
          </p:nvPr>
        </p:nvSpPr>
        <p:spPr/>
        <p:txBody>
          <a:bodyPr>
            <a:normAutofit lnSpcReduction="10000"/>
          </a:bodyPr>
          <a:lstStyle/>
          <a:p>
            <a:endParaRPr lang="en-US" dirty="0"/>
          </a:p>
          <a:p>
            <a:pPr algn="just"/>
            <a:r>
              <a:rPr lang="en-ID" sz="3600" dirty="0"/>
              <a:t>   Pasar Modal </a:t>
            </a:r>
            <a:r>
              <a:rPr lang="en-ID" sz="3600" dirty="0" err="1"/>
              <a:t>mempunyai</a:t>
            </a:r>
            <a:r>
              <a:rPr lang="en-ID" sz="3600" dirty="0"/>
              <a:t> </a:t>
            </a:r>
            <a:r>
              <a:rPr lang="en-ID" sz="3600" dirty="0" err="1"/>
              <a:t>peran</a:t>
            </a:r>
            <a:r>
              <a:rPr lang="en-ID" sz="3600" dirty="0"/>
              <a:t> yang sangat </a:t>
            </a:r>
            <a:r>
              <a:rPr lang="en-ID" sz="3600" dirty="0" err="1"/>
              <a:t>strategis</a:t>
            </a:r>
            <a:r>
              <a:rPr lang="en-ID" sz="3600" dirty="0"/>
              <a:t> </a:t>
            </a:r>
            <a:r>
              <a:rPr lang="en-ID" sz="3600" dirty="0" err="1"/>
              <a:t>dalam</a:t>
            </a:r>
            <a:r>
              <a:rPr lang="en-ID" sz="3600" dirty="0"/>
              <a:t> </a:t>
            </a:r>
            <a:r>
              <a:rPr lang="en-ID" sz="3600" dirty="0" err="1"/>
              <a:t>pembangunan</a:t>
            </a:r>
            <a:r>
              <a:rPr lang="en-ID" sz="3600" dirty="0"/>
              <a:t> </a:t>
            </a:r>
            <a:r>
              <a:rPr lang="en-ID" sz="3600" dirty="0" err="1"/>
              <a:t>nasional</a:t>
            </a:r>
            <a:r>
              <a:rPr lang="en-ID" sz="3600" dirty="0"/>
              <a:t> </a:t>
            </a:r>
            <a:r>
              <a:rPr lang="en-ID" sz="3600" dirty="0" err="1"/>
              <a:t>sebagai</a:t>
            </a:r>
            <a:r>
              <a:rPr lang="en-ID" sz="3600" dirty="0"/>
              <a:t> salah </a:t>
            </a:r>
            <a:r>
              <a:rPr lang="en-ID" sz="3600" dirty="0" err="1"/>
              <a:t>satu</a:t>
            </a:r>
            <a:r>
              <a:rPr lang="en-ID" sz="3600" dirty="0"/>
              <a:t> </a:t>
            </a:r>
            <a:r>
              <a:rPr lang="en-ID" sz="3600" dirty="0" err="1"/>
              <a:t>sumber</a:t>
            </a:r>
            <a:r>
              <a:rPr lang="en-ID" sz="3600" dirty="0"/>
              <a:t> </a:t>
            </a:r>
            <a:r>
              <a:rPr lang="en-ID" sz="3600" dirty="0" err="1"/>
              <a:t>pembiayaan</a:t>
            </a:r>
            <a:r>
              <a:rPr lang="en-ID" sz="3600" dirty="0"/>
              <a:t> </a:t>
            </a:r>
            <a:r>
              <a:rPr lang="en-ID" sz="3600" dirty="0" err="1"/>
              <a:t>bagi</a:t>
            </a:r>
            <a:r>
              <a:rPr lang="en-ID" sz="3600" dirty="0"/>
              <a:t> dunia </a:t>
            </a:r>
            <a:r>
              <a:rPr lang="en-ID" sz="3600" dirty="0" err="1"/>
              <a:t>usaha</a:t>
            </a:r>
            <a:r>
              <a:rPr lang="en-ID" sz="3600" dirty="0"/>
              <a:t> dan </a:t>
            </a:r>
            <a:r>
              <a:rPr lang="en-ID" sz="3600" dirty="0" err="1"/>
              <a:t>wahana</a:t>
            </a:r>
            <a:r>
              <a:rPr lang="en-ID" sz="3600" dirty="0"/>
              <a:t> </a:t>
            </a:r>
            <a:r>
              <a:rPr lang="en-ID" sz="3600" dirty="0" err="1"/>
              <a:t>investasi</a:t>
            </a:r>
            <a:r>
              <a:rPr lang="en-ID" sz="3600" dirty="0"/>
              <a:t> </a:t>
            </a:r>
            <a:r>
              <a:rPr lang="en-ID" sz="3600" dirty="0" err="1"/>
              <a:t>bagi</a:t>
            </a:r>
            <a:r>
              <a:rPr lang="en-ID" sz="3600" dirty="0"/>
              <a:t> </a:t>
            </a:r>
            <a:r>
              <a:rPr lang="en-ID" sz="3600" dirty="0" err="1"/>
              <a:t>masyarakat</a:t>
            </a:r>
            <a:r>
              <a:rPr lang="en-ID" sz="3600" dirty="0"/>
              <a:t>;</a:t>
            </a:r>
          </a:p>
        </p:txBody>
      </p:sp>
    </p:spTree>
    <p:extLst>
      <p:ext uri="{BB962C8B-B14F-4D97-AF65-F5344CB8AC3E}">
        <p14:creationId xmlns:p14="http://schemas.microsoft.com/office/powerpoint/2010/main" val="353125263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t>EFEK</a:t>
            </a:r>
          </a:p>
        </p:txBody>
      </p:sp>
      <p:sp>
        <p:nvSpPr>
          <p:cNvPr id="17411" name="Content Placeholder 2"/>
          <p:cNvSpPr>
            <a:spLocks noGrp="1"/>
          </p:cNvSpPr>
          <p:nvPr>
            <p:ph idx="1"/>
          </p:nvPr>
        </p:nvSpPr>
        <p:spPr/>
        <p:txBody>
          <a:bodyPr>
            <a:normAutofit/>
          </a:bodyPr>
          <a:lstStyle/>
          <a:p>
            <a:pPr marL="0" indent="0" algn="just">
              <a:lnSpc>
                <a:spcPct val="200000"/>
              </a:lnSpc>
              <a:buFontTx/>
              <a:buNone/>
            </a:pPr>
            <a:r>
              <a:rPr lang="en-US" sz="2000" dirty="0" err="1"/>
              <a:t>Efek</a:t>
            </a:r>
            <a:r>
              <a:rPr lang="en-US" sz="2000" dirty="0"/>
              <a:t> </a:t>
            </a:r>
            <a:r>
              <a:rPr lang="en-US" sz="2000" dirty="0" err="1"/>
              <a:t>adalah</a:t>
            </a:r>
            <a:r>
              <a:rPr lang="en-US" sz="2000" dirty="0"/>
              <a:t> </a:t>
            </a:r>
            <a:r>
              <a:rPr lang="en-US" sz="2000" dirty="0" err="1"/>
              <a:t>surat</a:t>
            </a:r>
            <a:r>
              <a:rPr lang="en-US" sz="2000" dirty="0"/>
              <a:t> </a:t>
            </a:r>
            <a:r>
              <a:rPr lang="en-US" sz="2000" dirty="0" err="1"/>
              <a:t>berharga</a:t>
            </a:r>
            <a:r>
              <a:rPr lang="en-US" sz="2000" dirty="0"/>
              <a:t>, </a:t>
            </a:r>
            <a:r>
              <a:rPr lang="en-US" sz="2000" dirty="0" err="1"/>
              <a:t>yaitu</a:t>
            </a:r>
            <a:r>
              <a:rPr lang="en-US" sz="2000" dirty="0"/>
              <a:t> </a:t>
            </a:r>
            <a:r>
              <a:rPr lang="en-US" sz="2000" dirty="0" err="1"/>
              <a:t>surat</a:t>
            </a:r>
            <a:r>
              <a:rPr lang="en-US" sz="2000" dirty="0"/>
              <a:t> </a:t>
            </a:r>
            <a:r>
              <a:rPr lang="en-US" sz="2000" dirty="0" err="1"/>
              <a:t>pengakuan</a:t>
            </a:r>
            <a:r>
              <a:rPr lang="en-US" sz="2000" dirty="0"/>
              <a:t> </a:t>
            </a:r>
            <a:r>
              <a:rPr lang="en-US" sz="2000" dirty="0" err="1"/>
              <a:t>utang</a:t>
            </a:r>
            <a:r>
              <a:rPr lang="en-US" sz="2000" dirty="0"/>
              <a:t>, </a:t>
            </a:r>
            <a:r>
              <a:rPr lang="en-US" sz="2000" dirty="0" err="1"/>
              <a:t>surat</a:t>
            </a:r>
            <a:r>
              <a:rPr lang="en-US" sz="2000" dirty="0"/>
              <a:t> </a:t>
            </a:r>
            <a:r>
              <a:rPr lang="en-US" sz="2000" dirty="0" err="1"/>
              <a:t>berharga</a:t>
            </a:r>
            <a:r>
              <a:rPr lang="en-US" sz="2000" dirty="0"/>
              <a:t> </a:t>
            </a:r>
            <a:r>
              <a:rPr lang="en-US" sz="2000" dirty="0" err="1"/>
              <a:t>komersial</a:t>
            </a:r>
            <a:r>
              <a:rPr lang="en-US" sz="2000" dirty="0"/>
              <a:t>, </a:t>
            </a:r>
            <a:r>
              <a:rPr lang="en-US" sz="2000" dirty="0" err="1"/>
              <a:t>saham</a:t>
            </a:r>
            <a:r>
              <a:rPr lang="en-US" sz="2000" dirty="0"/>
              <a:t>, </a:t>
            </a:r>
            <a:r>
              <a:rPr lang="en-US" sz="2000" dirty="0" err="1"/>
              <a:t>obligasi</a:t>
            </a:r>
            <a:r>
              <a:rPr lang="en-US" sz="2000" dirty="0"/>
              <a:t>, </a:t>
            </a:r>
            <a:r>
              <a:rPr lang="en-US" sz="2000" dirty="0" err="1"/>
              <a:t>tanda</a:t>
            </a:r>
            <a:r>
              <a:rPr lang="en-US" sz="2000" dirty="0"/>
              <a:t> </a:t>
            </a:r>
            <a:r>
              <a:rPr lang="en-US" sz="2000" dirty="0" err="1"/>
              <a:t>bukti</a:t>
            </a:r>
            <a:r>
              <a:rPr lang="en-US" sz="2000" dirty="0"/>
              <a:t> </a:t>
            </a:r>
            <a:r>
              <a:rPr lang="en-US" sz="2000" dirty="0" err="1"/>
              <a:t>utang</a:t>
            </a:r>
            <a:r>
              <a:rPr lang="en-US" sz="2000" dirty="0"/>
              <a:t>, Unit </a:t>
            </a:r>
            <a:r>
              <a:rPr lang="en-US" sz="2000" dirty="0" err="1"/>
              <a:t>Penyertaan</a:t>
            </a:r>
            <a:r>
              <a:rPr lang="en-US" sz="2000" dirty="0"/>
              <a:t> </a:t>
            </a:r>
            <a:r>
              <a:rPr lang="en-US" sz="2000" dirty="0" err="1"/>
              <a:t>kontrak</a:t>
            </a:r>
            <a:r>
              <a:rPr lang="en-US" sz="2000" dirty="0"/>
              <a:t> </a:t>
            </a:r>
            <a:r>
              <a:rPr lang="en-US" sz="2000" dirty="0" err="1"/>
              <a:t>investasi</a:t>
            </a:r>
            <a:r>
              <a:rPr lang="en-US" sz="2000" dirty="0"/>
              <a:t> </a:t>
            </a:r>
            <a:r>
              <a:rPr lang="en-US" sz="2000" dirty="0" err="1"/>
              <a:t>kolektif</a:t>
            </a:r>
            <a:r>
              <a:rPr lang="en-US" sz="2000" dirty="0"/>
              <a:t>, </a:t>
            </a:r>
            <a:r>
              <a:rPr lang="en-US" sz="2000" dirty="0" err="1"/>
              <a:t>kontrak</a:t>
            </a:r>
            <a:r>
              <a:rPr lang="en-US" sz="2000" dirty="0"/>
              <a:t> </a:t>
            </a:r>
            <a:r>
              <a:rPr lang="en-US" sz="2000" dirty="0" err="1"/>
              <a:t>berjangka</a:t>
            </a:r>
            <a:r>
              <a:rPr lang="en-US" sz="2000" dirty="0"/>
              <a:t> </a:t>
            </a:r>
            <a:r>
              <a:rPr lang="en-US" sz="2000" dirty="0" err="1"/>
              <a:t>atas</a:t>
            </a:r>
            <a:r>
              <a:rPr lang="en-US" sz="2000" dirty="0"/>
              <a:t> </a:t>
            </a:r>
            <a:r>
              <a:rPr lang="en-US" sz="2000" dirty="0" err="1"/>
              <a:t>Efek</a:t>
            </a:r>
            <a:r>
              <a:rPr lang="en-US" sz="2000" dirty="0"/>
              <a:t>, </a:t>
            </a:r>
            <a:r>
              <a:rPr lang="en-US" sz="2000" dirty="0" err="1"/>
              <a:t>dan</a:t>
            </a:r>
            <a:r>
              <a:rPr lang="en-US" sz="2000" dirty="0"/>
              <a:t> </a:t>
            </a:r>
            <a:r>
              <a:rPr lang="en-US" sz="2000" dirty="0" err="1"/>
              <a:t>setiap</a:t>
            </a:r>
            <a:r>
              <a:rPr lang="en-US" sz="2000" dirty="0"/>
              <a:t> </a:t>
            </a:r>
            <a:r>
              <a:rPr lang="en-US" sz="2000" dirty="0" err="1"/>
              <a:t>derivatif</a:t>
            </a:r>
            <a:r>
              <a:rPr lang="en-US" sz="2000" dirty="0"/>
              <a:t> </a:t>
            </a:r>
            <a:r>
              <a:rPr lang="en-US" sz="2000" dirty="0" err="1"/>
              <a:t>dari</a:t>
            </a:r>
            <a:r>
              <a:rPr lang="en-US" sz="2000" dirty="0"/>
              <a:t> </a:t>
            </a:r>
            <a:r>
              <a:rPr lang="en-US" sz="2000" dirty="0" err="1"/>
              <a:t>Efek</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717455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2E0FA41-DD57-A07B-0CD6-C03EB9CDC047}"/>
              </a:ext>
            </a:extLst>
          </p:cNvPr>
          <p:cNvSpPr>
            <a:spLocks noGrp="1" noChangeArrowheads="1"/>
          </p:cNvSpPr>
          <p:nvPr>
            <p:ph type="title"/>
          </p:nvPr>
        </p:nvSpPr>
        <p:spPr/>
        <p:txBody>
          <a:bodyPr/>
          <a:lstStyle/>
          <a:p>
            <a:r>
              <a:rPr lang="en-US" altLang="en-US"/>
              <a:t>AKUISISI</a:t>
            </a:r>
          </a:p>
        </p:txBody>
      </p:sp>
      <p:sp>
        <p:nvSpPr>
          <p:cNvPr id="20483" name="Content Placeholder 2">
            <a:extLst>
              <a:ext uri="{FF2B5EF4-FFF2-40B4-BE49-F238E27FC236}">
                <a16:creationId xmlns:a16="http://schemas.microsoft.com/office/drawing/2014/main" id="{C89A2EA0-C183-74D6-EC23-BD3BD57D33B0}"/>
              </a:ext>
            </a:extLst>
          </p:cNvPr>
          <p:cNvSpPr>
            <a:spLocks noGrp="1" noChangeArrowheads="1"/>
          </p:cNvSpPr>
          <p:nvPr>
            <p:ph idx="1"/>
          </p:nvPr>
        </p:nvSpPr>
        <p:spPr/>
        <p:txBody>
          <a:bodyPr/>
          <a:lstStyle/>
          <a:p>
            <a:pPr marL="0" indent="0">
              <a:buFontTx/>
              <a:buNone/>
            </a:pPr>
            <a:endParaRPr lang="en-US" altLang="en-US" dirty="0"/>
          </a:p>
          <a:p>
            <a:pPr marL="0" indent="0">
              <a:buFontTx/>
              <a:buNone/>
            </a:pPr>
            <a:r>
              <a:rPr lang="en-US" altLang="en-US" sz="4000" dirty="0" err="1"/>
              <a:t>Akuisisi</a:t>
            </a:r>
            <a:r>
              <a:rPr lang="en-US" altLang="en-US" sz="4000" dirty="0"/>
              <a:t> </a:t>
            </a:r>
            <a:r>
              <a:rPr lang="en-US" altLang="en-US" sz="4000" dirty="0" err="1"/>
              <a:t>adalah</a:t>
            </a:r>
            <a:r>
              <a:rPr lang="en-US" altLang="en-US" sz="4000" dirty="0"/>
              <a:t> </a:t>
            </a:r>
            <a:r>
              <a:rPr lang="en-US" altLang="en-US" sz="4000" dirty="0" err="1"/>
              <a:t>pengambilalihan</a:t>
            </a:r>
            <a:r>
              <a:rPr lang="en-US" altLang="en-US" sz="4000" dirty="0"/>
              <a:t> </a:t>
            </a:r>
            <a:r>
              <a:rPr lang="en-US" altLang="en-US" sz="4000" dirty="0" err="1"/>
              <a:t>kepemilikan</a:t>
            </a:r>
            <a:r>
              <a:rPr lang="en-US" altLang="en-US" sz="4000" dirty="0"/>
              <a:t> </a:t>
            </a:r>
            <a:r>
              <a:rPr lang="en-US" altLang="en-US" sz="4000" dirty="0" err="1"/>
              <a:t>suatu</a:t>
            </a:r>
            <a:r>
              <a:rPr lang="en-US" altLang="en-US" sz="4000" dirty="0"/>
              <a:t> bank.</a:t>
            </a:r>
          </a:p>
        </p:txBody>
      </p:sp>
      <p:sp>
        <p:nvSpPr>
          <p:cNvPr id="4" name="Date Placeholder 3">
            <a:extLst>
              <a:ext uri="{FF2B5EF4-FFF2-40B4-BE49-F238E27FC236}">
                <a16:creationId xmlns:a16="http://schemas.microsoft.com/office/drawing/2014/main" id="{F2F35D0D-5BB4-7BF5-16F2-1D03989B9688}"/>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326C5638-CEC9-989C-32FB-E491CE5250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t>EMITEN</a:t>
            </a:r>
          </a:p>
        </p:txBody>
      </p:sp>
      <p:sp>
        <p:nvSpPr>
          <p:cNvPr id="18435" name="Content Placeholder 2"/>
          <p:cNvSpPr>
            <a:spLocks noGrp="1"/>
          </p:cNvSpPr>
          <p:nvPr>
            <p:ph idx="1"/>
          </p:nvPr>
        </p:nvSpPr>
        <p:spPr/>
        <p:txBody>
          <a:bodyPr>
            <a:normAutofit/>
          </a:bodyPr>
          <a:lstStyle/>
          <a:p>
            <a:pPr marL="0" indent="0">
              <a:buFontTx/>
              <a:buNone/>
            </a:pPr>
            <a:endParaRPr lang="en-US" sz="2000" dirty="0"/>
          </a:p>
          <a:p>
            <a:pPr marL="0" indent="0">
              <a:buFontTx/>
              <a:buNone/>
            </a:pPr>
            <a:r>
              <a:rPr lang="en-US" sz="2000" dirty="0" err="1"/>
              <a:t>Emiten</a:t>
            </a:r>
            <a:r>
              <a:rPr lang="en-US" sz="2000" dirty="0"/>
              <a:t> </a:t>
            </a:r>
            <a:r>
              <a:rPr lang="en-US" sz="2000" dirty="0" err="1"/>
              <a:t>adalah</a:t>
            </a:r>
            <a:r>
              <a:rPr lang="en-US" sz="2000" dirty="0"/>
              <a:t> </a:t>
            </a:r>
            <a:r>
              <a:rPr lang="en-US" sz="2000" dirty="0" err="1"/>
              <a:t>Pihak</a:t>
            </a:r>
            <a:r>
              <a:rPr lang="en-US" sz="2000" dirty="0"/>
              <a:t> yang </a:t>
            </a:r>
            <a:r>
              <a:rPr lang="en-US" sz="2000" dirty="0" err="1"/>
              <a:t>melakukan</a:t>
            </a:r>
            <a:r>
              <a:rPr lang="en-US" sz="2000" dirty="0"/>
              <a:t> </a:t>
            </a:r>
            <a:r>
              <a:rPr lang="en-US" sz="2000" dirty="0" err="1"/>
              <a:t>Penawaran</a:t>
            </a:r>
            <a:r>
              <a:rPr lang="en-US" sz="2000" dirty="0"/>
              <a:t> </a:t>
            </a:r>
            <a:r>
              <a:rPr lang="en-US" sz="2000" dirty="0" err="1"/>
              <a:t>Umum</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38509036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t>BURSA EFEK</a:t>
            </a:r>
          </a:p>
        </p:txBody>
      </p:sp>
      <p:sp>
        <p:nvSpPr>
          <p:cNvPr id="19459" name="Content Placeholder 2"/>
          <p:cNvSpPr>
            <a:spLocks noGrp="1"/>
          </p:cNvSpPr>
          <p:nvPr>
            <p:ph idx="1"/>
          </p:nvPr>
        </p:nvSpPr>
        <p:spPr>
          <a:xfrm>
            <a:off x="914400" y="1066800"/>
            <a:ext cx="7520940" cy="3579849"/>
          </a:xfrm>
        </p:spPr>
        <p:txBody>
          <a:bodyPr/>
          <a:lstStyle/>
          <a:p>
            <a:pPr marL="0" indent="0" algn="just">
              <a:buFontTx/>
              <a:buNone/>
            </a:pPr>
            <a:endParaRPr lang="en-US" dirty="0"/>
          </a:p>
          <a:p>
            <a:pPr marL="0" lvl="1" indent="-169164" algn="just">
              <a:lnSpc>
                <a:spcPct val="200000"/>
              </a:lnSpc>
              <a:buFontTx/>
              <a:buNone/>
            </a:pPr>
            <a:r>
              <a:rPr lang="en-US" sz="2000" dirty="0"/>
              <a:t>Bursa </a:t>
            </a:r>
            <a:r>
              <a:rPr lang="en-US" sz="2000" dirty="0" err="1"/>
              <a:t>Efek</a:t>
            </a:r>
            <a:r>
              <a:rPr lang="en-US" sz="2000" dirty="0"/>
              <a:t> </a:t>
            </a:r>
            <a:r>
              <a:rPr lang="en-US" sz="2000" dirty="0" err="1"/>
              <a:t>adalah</a:t>
            </a:r>
            <a:r>
              <a:rPr lang="en-US" sz="2000" dirty="0"/>
              <a:t> </a:t>
            </a:r>
            <a:r>
              <a:rPr lang="en-US" sz="2000" dirty="0" err="1"/>
              <a:t>Pihak</a:t>
            </a:r>
            <a:r>
              <a:rPr lang="en-US" sz="2000" dirty="0"/>
              <a:t> yang </a:t>
            </a:r>
            <a:r>
              <a:rPr lang="en-US" sz="2000" dirty="0" err="1"/>
              <a:t>menyelenggarakan</a:t>
            </a:r>
            <a:r>
              <a:rPr lang="en-US" sz="2000" dirty="0"/>
              <a:t> </a:t>
            </a:r>
            <a:r>
              <a:rPr lang="en-US" sz="2000" dirty="0" err="1"/>
              <a:t>dan</a:t>
            </a:r>
            <a:r>
              <a:rPr lang="en-US" sz="2000" dirty="0"/>
              <a:t> </a:t>
            </a:r>
            <a:r>
              <a:rPr lang="en-US" sz="2000" dirty="0" err="1"/>
              <a:t>menyediakan</a:t>
            </a:r>
            <a:r>
              <a:rPr lang="en-US" sz="2000" dirty="0"/>
              <a:t> </a:t>
            </a:r>
            <a:r>
              <a:rPr lang="en-US" sz="2000" dirty="0" err="1"/>
              <a:t>sistem</a:t>
            </a:r>
            <a:r>
              <a:rPr lang="en-US" sz="2000" dirty="0"/>
              <a:t> </a:t>
            </a:r>
            <a:r>
              <a:rPr lang="en-US" sz="2000" dirty="0" err="1"/>
              <a:t>dan</a:t>
            </a:r>
            <a:r>
              <a:rPr lang="en-US" sz="2000" dirty="0"/>
              <a:t> </a:t>
            </a:r>
            <a:r>
              <a:rPr lang="en-US" sz="2000" dirty="0" err="1"/>
              <a:t>atau</a:t>
            </a:r>
            <a:r>
              <a:rPr lang="en-US" sz="2000" dirty="0"/>
              <a:t> </a:t>
            </a:r>
            <a:r>
              <a:rPr lang="en-US" sz="2000" dirty="0" err="1"/>
              <a:t>sarana</a:t>
            </a:r>
            <a:r>
              <a:rPr lang="en-US" sz="2000" dirty="0"/>
              <a:t> </a:t>
            </a:r>
            <a:r>
              <a:rPr lang="en-US" sz="2000" dirty="0" err="1"/>
              <a:t>untuk</a:t>
            </a:r>
            <a:r>
              <a:rPr lang="en-US" sz="2000" dirty="0"/>
              <a:t> </a:t>
            </a:r>
            <a:r>
              <a:rPr lang="en-US" sz="2000" dirty="0" err="1"/>
              <a:t>mempertemukan</a:t>
            </a:r>
            <a:r>
              <a:rPr lang="en-US" sz="2000" dirty="0"/>
              <a:t> </a:t>
            </a:r>
            <a:r>
              <a:rPr lang="en-US" sz="2000" dirty="0" err="1"/>
              <a:t>penawaran</a:t>
            </a:r>
            <a:r>
              <a:rPr lang="en-US" sz="2000" dirty="0"/>
              <a:t> </a:t>
            </a:r>
            <a:r>
              <a:rPr lang="en-US" sz="2000" dirty="0" err="1"/>
              <a:t>jual</a:t>
            </a:r>
            <a:r>
              <a:rPr lang="en-US" sz="2000" dirty="0"/>
              <a:t> </a:t>
            </a:r>
            <a:r>
              <a:rPr lang="en-US" sz="2000" dirty="0" err="1"/>
              <a:t>dan</a:t>
            </a:r>
            <a:r>
              <a:rPr lang="en-US" sz="2000" dirty="0"/>
              <a:t> </a:t>
            </a:r>
            <a:r>
              <a:rPr lang="en-US" sz="2000" dirty="0" err="1"/>
              <a:t>beli</a:t>
            </a:r>
            <a:r>
              <a:rPr lang="en-US" sz="2000" dirty="0"/>
              <a:t> </a:t>
            </a:r>
            <a:r>
              <a:rPr lang="en-US" sz="2000" dirty="0" err="1"/>
              <a:t>Efek</a:t>
            </a:r>
            <a:r>
              <a:rPr lang="en-US" sz="2000" dirty="0"/>
              <a:t> </a:t>
            </a:r>
            <a:r>
              <a:rPr lang="en-US" sz="2000" dirty="0" err="1"/>
              <a:t>Pihak-Pihak</a:t>
            </a:r>
            <a:r>
              <a:rPr lang="en-US" sz="2000" dirty="0"/>
              <a:t> lain </a:t>
            </a:r>
            <a:r>
              <a:rPr lang="en-US" sz="2000" dirty="0" err="1"/>
              <a:t>dengan</a:t>
            </a:r>
            <a:r>
              <a:rPr lang="en-US" sz="2000" dirty="0"/>
              <a:t> </a:t>
            </a:r>
            <a:r>
              <a:rPr lang="en-US" sz="2000" dirty="0" err="1"/>
              <a:t>tujuan</a:t>
            </a:r>
            <a:r>
              <a:rPr lang="en-US" sz="2000" dirty="0"/>
              <a:t> </a:t>
            </a:r>
            <a:r>
              <a:rPr lang="en-US" sz="2000" dirty="0" err="1"/>
              <a:t>memperdagangkan</a:t>
            </a:r>
            <a:r>
              <a:rPr lang="en-US" sz="2000" dirty="0"/>
              <a:t> </a:t>
            </a:r>
            <a:r>
              <a:rPr lang="en-US" sz="2000" dirty="0" err="1"/>
              <a:t>Efek</a:t>
            </a:r>
            <a:r>
              <a:rPr lang="en-US" sz="2000" dirty="0"/>
              <a:t> di </a:t>
            </a:r>
            <a:r>
              <a:rPr lang="en-US" sz="2000" dirty="0" err="1"/>
              <a:t>antara</a:t>
            </a:r>
            <a:r>
              <a:rPr lang="en-US" sz="2000" dirty="0"/>
              <a:t> </a:t>
            </a:r>
            <a:r>
              <a:rPr lang="en-US" sz="2000" dirty="0" err="1"/>
              <a:t>mereka</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00296370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8D65-B95F-1551-739D-5F44736B1DF9}"/>
              </a:ext>
            </a:extLst>
          </p:cNvPr>
          <p:cNvSpPr>
            <a:spLocks noGrp="1"/>
          </p:cNvSpPr>
          <p:nvPr>
            <p:ph type="title"/>
          </p:nvPr>
        </p:nvSpPr>
        <p:spPr/>
        <p:txBody>
          <a:bodyPr/>
          <a:lstStyle/>
          <a:p>
            <a:r>
              <a:rPr lang="en-US" dirty="0"/>
              <a:t>   Bursa EFEK</a:t>
            </a:r>
            <a:endParaRPr lang="en-ID" dirty="0"/>
          </a:p>
        </p:txBody>
      </p:sp>
      <p:sp>
        <p:nvSpPr>
          <p:cNvPr id="3" name="Content Placeholder 2">
            <a:extLst>
              <a:ext uri="{FF2B5EF4-FFF2-40B4-BE49-F238E27FC236}">
                <a16:creationId xmlns:a16="http://schemas.microsoft.com/office/drawing/2014/main" id="{DD82F668-DF6A-284C-9C24-997522606C90}"/>
              </a:ext>
            </a:extLst>
          </p:cNvPr>
          <p:cNvSpPr>
            <a:spLocks noGrp="1"/>
          </p:cNvSpPr>
          <p:nvPr>
            <p:ph idx="1"/>
          </p:nvPr>
        </p:nvSpPr>
        <p:spPr/>
        <p:txBody>
          <a:bodyPr>
            <a:normAutofit fontScale="92500" lnSpcReduction="10000"/>
          </a:bodyPr>
          <a:lstStyle/>
          <a:p>
            <a:endParaRPr lang="en-US" dirty="0"/>
          </a:p>
          <a:p>
            <a:pPr algn="just"/>
            <a:r>
              <a:rPr lang="en-ID" sz="3600" dirty="0"/>
              <a:t>   Bursa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dan </a:t>
            </a:r>
            <a:r>
              <a:rPr lang="en-ID" sz="3600" dirty="0" err="1"/>
              <a:t>menyediakan</a:t>
            </a:r>
            <a:r>
              <a:rPr lang="en-ID" sz="3600" dirty="0"/>
              <a:t> </a:t>
            </a:r>
            <a:r>
              <a:rPr lang="en-ID" sz="3600" dirty="0" err="1"/>
              <a:t>sistem</a:t>
            </a:r>
            <a:r>
              <a:rPr lang="en-ID" sz="3600" dirty="0"/>
              <a:t> dan </a:t>
            </a:r>
            <a:r>
              <a:rPr lang="en-ID" sz="3600" dirty="0" err="1"/>
              <a:t>atau</a:t>
            </a:r>
            <a:r>
              <a:rPr lang="en-ID" sz="3600" dirty="0"/>
              <a:t> </a:t>
            </a:r>
            <a:r>
              <a:rPr lang="en-ID" sz="3600" dirty="0" err="1"/>
              <a:t>sarana</a:t>
            </a:r>
            <a:r>
              <a:rPr lang="en-ID" sz="3600" dirty="0"/>
              <a:t> </a:t>
            </a:r>
            <a:r>
              <a:rPr lang="en-ID" sz="3600" dirty="0" err="1"/>
              <a:t>untuk</a:t>
            </a:r>
            <a:r>
              <a:rPr lang="en-ID" sz="3600" dirty="0"/>
              <a:t> </a:t>
            </a:r>
            <a:r>
              <a:rPr lang="en-ID" sz="3600" dirty="0" err="1"/>
              <a:t>mempertemukan</a:t>
            </a:r>
            <a:r>
              <a:rPr lang="en-ID" sz="3600" dirty="0"/>
              <a:t> </a:t>
            </a:r>
            <a:r>
              <a:rPr lang="en-ID" sz="3600" dirty="0" err="1"/>
              <a:t>penawaran</a:t>
            </a:r>
            <a:r>
              <a:rPr lang="en-ID" sz="3600" dirty="0"/>
              <a:t> </a:t>
            </a:r>
            <a:r>
              <a:rPr lang="en-ID" sz="3600" dirty="0" err="1"/>
              <a:t>jual</a:t>
            </a:r>
            <a:r>
              <a:rPr lang="en-ID" sz="3600" dirty="0"/>
              <a:t> dan </a:t>
            </a:r>
            <a:r>
              <a:rPr lang="en-ID" sz="3600" dirty="0" err="1"/>
              <a:t>beli</a:t>
            </a:r>
            <a:r>
              <a:rPr lang="en-ID" sz="3600" dirty="0"/>
              <a:t> </a:t>
            </a:r>
            <a:r>
              <a:rPr lang="en-ID" sz="3600" dirty="0" err="1"/>
              <a:t>Efek</a:t>
            </a:r>
            <a:r>
              <a:rPr lang="en-ID" sz="3600" dirty="0"/>
              <a:t> </a:t>
            </a:r>
            <a:r>
              <a:rPr lang="en-ID" sz="3600" dirty="0" err="1"/>
              <a:t>Pihak-Pihak</a:t>
            </a:r>
            <a:r>
              <a:rPr lang="en-ID" sz="3600" dirty="0"/>
              <a:t> lain </a:t>
            </a:r>
            <a:r>
              <a:rPr lang="en-ID" sz="3600" dirty="0" err="1"/>
              <a:t>dengan</a:t>
            </a:r>
            <a:r>
              <a:rPr lang="en-ID" sz="3600" dirty="0"/>
              <a:t> </a:t>
            </a:r>
            <a:r>
              <a:rPr lang="en-ID" sz="3600" dirty="0" err="1"/>
              <a:t>tujuan</a:t>
            </a:r>
            <a:r>
              <a:rPr lang="en-ID" sz="3600" dirty="0"/>
              <a:t> </a:t>
            </a:r>
            <a:r>
              <a:rPr lang="en-ID" sz="3600" dirty="0" err="1"/>
              <a:t>memperdagangkan</a:t>
            </a:r>
            <a:r>
              <a:rPr lang="en-ID" sz="3600" dirty="0"/>
              <a:t> </a:t>
            </a:r>
            <a:r>
              <a:rPr lang="en-ID" sz="3600" dirty="0" err="1"/>
              <a:t>Efek</a:t>
            </a:r>
            <a:r>
              <a:rPr lang="en-ID" sz="3600" dirty="0"/>
              <a:t> di </a:t>
            </a:r>
            <a:r>
              <a:rPr lang="en-ID" sz="3600" dirty="0" err="1"/>
              <a:t>antara</a:t>
            </a:r>
            <a:r>
              <a:rPr lang="en-ID" sz="3600" dirty="0"/>
              <a:t> </a:t>
            </a:r>
            <a:r>
              <a:rPr lang="en-ID" sz="3600" dirty="0" err="1"/>
              <a:t>mereka</a:t>
            </a:r>
            <a:r>
              <a:rPr lang="en-ID" sz="3600" dirty="0"/>
              <a:t>.</a:t>
            </a:r>
          </a:p>
        </p:txBody>
      </p:sp>
    </p:spTree>
    <p:extLst>
      <p:ext uri="{BB962C8B-B14F-4D97-AF65-F5344CB8AC3E}">
        <p14:creationId xmlns:p14="http://schemas.microsoft.com/office/powerpoint/2010/main" val="210866820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FF848-1FD1-4329-77A1-403FCD131B62}"/>
              </a:ext>
            </a:extLst>
          </p:cNvPr>
          <p:cNvSpPr>
            <a:spLocks noGrp="1"/>
          </p:cNvSpPr>
          <p:nvPr>
            <p:ph type="title"/>
          </p:nvPr>
        </p:nvSpPr>
        <p:spPr/>
        <p:txBody>
          <a:bodyPr/>
          <a:lstStyle/>
          <a:p>
            <a:r>
              <a:rPr lang="en-ID" sz="2800" dirty="0"/>
              <a:t>Biro </a:t>
            </a:r>
            <a:r>
              <a:rPr lang="en-ID" sz="2800" dirty="0" err="1"/>
              <a:t>Administrasi</a:t>
            </a:r>
            <a:r>
              <a:rPr lang="en-ID" sz="2800" dirty="0"/>
              <a:t> </a:t>
            </a:r>
            <a:r>
              <a:rPr lang="en-ID" sz="2800" dirty="0" err="1"/>
              <a:t>Efek</a:t>
            </a:r>
            <a:endParaRPr lang="en-ID" dirty="0"/>
          </a:p>
        </p:txBody>
      </p:sp>
      <p:sp>
        <p:nvSpPr>
          <p:cNvPr id="3" name="Content Placeholder 2">
            <a:extLst>
              <a:ext uri="{FF2B5EF4-FFF2-40B4-BE49-F238E27FC236}">
                <a16:creationId xmlns:a16="http://schemas.microsoft.com/office/drawing/2014/main" id="{861B638E-50EF-16AD-2995-474580089921}"/>
              </a:ext>
            </a:extLst>
          </p:cNvPr>
          <p:cNvSpPr>
            <a:spLocks noGrp="1"/>
          </p:cNvSpPr>
          <p:nvPr>
            <p:ph idx="1"/>
          </p:nvPr>
        </p:nvSpPr>
        <p:spPr/>
        <p:txBody>
          <a:bodyPr/>
          <a:lstStyle/>
          <a:p>
            <a:endParaRPr lang="en-US" dirty="0"/>
          </a:p>
          <a:p>
            <a:pPr algn="just"/>
            <a:r>
              <a:rPr lang="en-ID" sz="3600" dirty="0"/>
              <a:t>   Biro </a:t>
            </a:r>
            <a:r>
              <a:rPr lang="en-ID" sz="3600" dirty="0" err="1"/>
              <a:t>Administrasi</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berdasarkan</a:t>
            </a:r>
            <a:r>
              <a:rPr lang="en-ID" sz="3600" dirty="0"/>
              <a:t> </a:t>
            </a:r>
            <a:r>
              <a:rPr lang="en-ID" sz="3600" dirty="0" err="1"/>
              <a:t>kontrak</a:t>
            </a:r>
            <a:r>
              <a:rPr lang="en-ID" sz="3600" dirty="0"/>
              <a:t> </a:t>
            </a:r>
            <a:r>
              <a:rPr lang="en-ID" sz="3600" dirty="0" err="1"/>
              <a:t>dengan</a:t>
            </a:r>
            <a:r>
              <a:rPr lang="en-ID" sz="3600" dirty="0"/>
              <a:t> </a:t>
            </a:r>
            <a:r>
              <a:rPr lang="en-ID" sz="3600" dirty="0" err="1"/>
              <a:t>Emiten</a:t>
            </a:r>
            <a:r>
              <a:rPr lang="en-ID" sz="3600" dirty="0"/>
              <a:t> </a:t>
            </a:r>
            <a:r>
              <a:rPr lang="en-ID" sz="3600" dirty="0" err="1"/>
              <a:t>melaksanakan</a:t>
            </a:r>
            <a:r>
              <a:rPr lang="en-ID" sz="3600" dirty="0"/>
              <a:t> </a:t>
            </a:r>
            <a:r>
              <a:rPr lang="en-ID" sz="3600" dirty="0" err="1"/>
              <a:t>pencatatan</a:t>
            </a:r>
            <a:r>
              <a:rPr lang="en-ID" sz="3600" dirty="0"/>
              <a:t> </a:t>
            </a:r>
            <a:r>
              <a:rPr lang="en-ID" sz="3600" dirty="0" err="1"/>
              <a:t>pemilikan</a:t>
            </a:r>
            <a:r>
              <a:rPr lang="en-ID" sz="3600" dirty="0"/>
              <a:t> </a:t>
            </a:r>
            <a:r>
              <a:rPr lang="en-ID" sz="3600" dirty="0" err="1"/>
              <a:t>Efek</a:t>
            </a:r>
            <a:r>
              <a:rPr lang="en-ID" sz="3600" dirty="0"/>
              <a:t> dan </a:t>
            </a:r>
            <a:r>
              <a:rPr lang="en-ID" sz="3600" dirty="0" err="1"/>
              <a:t>pembagian</a:t>
            </a:r>
            <a:r>
              <a:rPr lang="en-ID" sz="3600" dirty="0"/>
              <a:t> </a:t>
            </a:r>
            <a:r>
              <a:rPr lang="en-ID" sz="3600" dirty="0" err="1"/>
              <a:t>hak</a:t>
            </a:r>
            <a:r>
              <a:rPr lang="en-ID" sz="3600" dirty="0"/>
              <a:t> yang </a:t>
            </a:r>
            <a:r>
              <a:rPr lang="en-ID" sz="3600" dirty="0" err="1"/>
              <a:t>berkaitan</a:t>
            </a:r>
            <a:r>
              <a:rPr lang="en-ID" sz="3600" dirty="0"/>
              <a:t> </a:t>
            </a:r>
            <a:r>
              <a:rPr lang="en-ID" sz="3600" dirty="0" err="1"/>
              <a:t>dengan</a:t>
            </a:r>
            <a:r>
              <a:rPr lang="en-ID" sz="3600" dirty="0"/>
              <a:t> </a:t>
            </a:r>
            <a:r>
              <a:rPr lang="en-ID" sz="3600" dirty="0" err="1"/>
              <a:t>Efek</a:t>
            </a:r>
            <a:r>
              <a:rPr lang="en-ID" sz="3600" dirty="0"/>
              <a:t>.</a:t>
            </a:r>
          </a:p>
        </p:txBody>
      </p:sp>
    </p:spTree>
    <p:extLst>
      <p:ext uri="{BB962C8B-B14F-4D97-AF65-F5344CB8AC3E}">
        <p14:creationId xmlns:p14="http://schemas.microsoft.com/office/powerpoint/2010/main" val="407685226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21F23-66FD-B1E0-99B3-ED85528C74EB}"/>
              </a:ext>
            </a:extLst>
          </p:cNvPr>
          <p:cNvSpPr>
            <a:spLocks noGrp="1"/>
          </p:cNvSpPr>
          <p:nvPr>
            <p:ph type="title"/>
          </p:nvPr>
        </p:nvSpPr>
        <p:spPr/>
        <p:txBody>
          <a:bodyPr/>
          <a:lstStyle/>
          <a:p>
            <a:r>
              <a:rPr lang="en-ID" dirty="0" err="1"/>
              <a:t>Portofolio</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DFAEB90A-C413-052A-902B-399880F8E4DB}"/>
              </a:ext>
            </a:extLst>
          </p:cNvPr>
          <p:cNvSpPr>
            <a:spLocks noGrp="1"/>
          </p:cNvSpPr>
          <p:nvPr>
            <p:ph idx="1"/>
          </p:nvPr>
        </p:nvSpPr>
        <p:spPr/>
        <p:txBody>
          <a:bodyPr/>
          <a:lstStyle/>
          <a:p>
            <a:endParaRPr lang="en-US" dirty="0"/>
          </a:p>
          <a:p>
            <a:r>
              <a:rPr lang="en-ID" sz="3600" dirty="0"/>
              <a:t>   </a:t>
            </a:r>
            <a:r>
              <a:rPr lang="en-ID" sz="3600" dirty="0" err="1"/>
              <a:t>Portofolio</a:t>
            </a:r>
            <a:r>
              <a:rPr lang="en-ID" sz="3600" dirty="0"/>
              <a:t> </a:t>
            </a:r>
            <a:r>
              <a:rPr lang="en-ID" sz="3600" dirty="0" err="1"/>
              <a:t>Efek</a:t>
            </a:r>
            <a:r>
              <a:rPr lang="en-ID" sz="3600" dirty="0"/>
              <a:t> </a:t>
            </a:r>
            <a:r>
              <a:rPr lang="en-ID" sz="3600" dirty="0" err="1"/>
              <a:t>adalah</a:t>
            </a:r>
            <a:r>
              <a:rPr lang="en-ID" sz="3600" dirty="0"/>
              <a:t> </a:t>
            </a:r>
            <a:r>
              <a:rPr lang="en-ID" sz="3600" dirty="0" err="1"/>
              <a:t>kumpulan</a:t>
            </a:r>
            <a:r>
              <a:rPr lang="en-ID" sz="3600" dirty="0"/>
              <a:t> </a:t>
            </a:r>
            <a:r>
              <a:rPr lang="en-ID" sz="3600" dirty="0" err="1"/>
              <a:t>Efek</a:t>
            </a:r>
            <a:r>
              <a:rPr lang="en-ID" sz="3600" dirty="0"/>
              <a:t> yang </a:t>
            </a:r>
            <a:r>
              <a:rPr lang="en-ID" sz="3600" dirty="0" err="1"/>
              <a:t>dimiliki</a:t>
            </a:r>
            <a:r>
              <a:rPr lang="en-ID" sz="3600" dirty="0"/>
              <a:t> oleh </a:t>
            </a:r>
            <a:r>
              <a:rPr lang="en-ID" sz="3600" dirty="0" err="1"/>
              <a:t>Pihak</a:t>
            </a:r>
            <a:r>
              <a:rPr lang="en-ID" sz="3600" dirty="0"/>
              <a:t>.</a:t>
            </a:r>
          </a:p>
        </p:txBody>
      </p:sp>
    </p:spTree>
    <p:extLst>
      <p:ext uri="{BB962C8B-B14F-4D97-AF65-F5344CB8AC3E}">
        <p14:creationId xmlns:p14="http://schemas.microsoft.com/office/powerpoint/2010/main" val="276926146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D183-5E03-2341-A93F-C8D8DC793DB3}"/>
              </a:ext>
            </a:extLst>
          </p:cNvPr>
          <p:cNvSpPr>
            <a:spLocks noGrp="1"/>
          </p:cNvSpPr>
          <p:nvPr>
            <p:ph type="title"/>
          </p:nvPr>
        </p:nvSpPr>
        <p:spPr/>
        <p:txBody>
          <a:bodyPr/>
          <a:lstStyle/>
          <a:p>
            <a:r>
              <a:rPr lang="en-ID" dirty="0"/>
              <a:t>Perusahaan </a:t>
            </a:r>
            <a:r>
              <a:rPr lang="en-ID" dirty="0" err="1"/>
              <a:t>Efek</a:t>
            </a:r>
            <a:endParaRPr lang="en-ID" dirty="0"/>
          </a:p>
        </p:txBody>
      </p:sp>
      <p:sp>
        <p:nvSpPr>
          <p:cNvPr id="3" name="Content Placeholder 2">
            <a:extLst>
              <a:ext uri="{FF2B5EF4-FFF2-40B4-BE49-F238E27FC236}">
                <a16:creationId xmlns:a16="http://schemas.microsoft.com/office/drawing/2014/main" id="{E8F4FDFE-F891-4C0E-01CC-5C1F131753CE}"/>
              </a:ext>
            </a:extLst>
          </p:cNvPr>
          <p:cNvSpPr>
            <a:spLocks noGrp="1"/>
          </p:cNvSpPr>
          <p:nvPr>
            <p:ph idx="1"/>
          </p:nvPr>
        </p:nvSpPr>
        <p:spPr/>
        <p:txBody>
          <a:bodyPr/>
          <a:lstStyle/>
          <a:p>
            <a:endParaRPr lang="en-US" dirty="0"/>
          </a:p>
          <a:p>
            <a:pPr algn="just"/>
            <a:r>
              <a:rPr lang="en-ID" dirty="0"/>
              <a:t>      </a:t>
            </a:r>
            <a:r>
              <a:rPr lang="en-ID" sz="3600" dirty="0"/>
              <a:t>Perusahaan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a:t>
            </a:r>
            <a:r>
              <a:rPr lang="en-ID" sz="3600" dirty="0" err="1"/>
              <a:t>Penjamin</a:t>
            </a:r>
            <a:r>
              <a:rPr lang="en-ID" sz="3600" dirty="0"/>
              <a:t> </a:t>
            </a:r>
            <a:r>
              <a:rPr lang="en-ID" sz="3600" dirty="0" err="1"/>
              <a:t>Emisi</a:t>
            </a:r>
            <a:r>
              <a:rPr lang="en-ID" sz="3600" dirty="0"/>
              <a:t> </a:t>
            </a:r>
            <a:r>
              <a:rPr lang="en-ID" sz="3600" dirty="0" err="1"/>
              <a:t>Efek</a:t>
            </a:r>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dan </a:t>
            </a:r>
            <a:r>
              <a:rPr lang="en-ID" sz="3600" dirty="0" err="1"/>
              <a:t>atau</a:t>
            </a:r>
            <a:r>
              <a:rPr lang="en-ID" sz="3600" dirty="0"/>
              <a:t> </a:t>
            </a:r>
            <a:r>
              <a:rPr lang="en-ID" sz="3600" dirty="0" err="1"/>
              <a:t>Manajer</a:t>
            </a:r>
            <a:r>
              <a:rPr lang="en-ID" sz="3600" dirty="0"/>
              <a:t> </a:t>
            </a:r>
            <a:r>
              <a:rPr lang="en-ID" sz="3600" dirty="0" err="1"/>
              <a:t>Investasi</a:t>
            </a:r>
            <a:r>
              <a:rPr lang="en-ID" sz="3600" dirty="0"/>
              <a:t>.</a:t>
            </a:r>
          </a:p>
        </p:txBody>
      </p:sp>
    </p:spTree>
    <p:extLst>
      <p:ext uri="{BB962C8B-B14F-4D97-AF65-F5344CB8AC3E}">
        <p14:creationId xmlns:p14="http://schemas.microsoft.com/office/powerpoint/2010/main" val="188072220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C5CAA-D1A6-6855-2E4E-31E191F3E927}"/>
              </a:ext>
            </a:extLst>
          </p:cNvPr>
          <p:cNvSpPr>
            <a:spLocks noGrp="1"/>
          </p:cNvSpPr>
          <p:nvPr>
            <p:ph type="title"/>
          </p:nvPr>
        </p:nvSpPr>
        <p:spPr/>
        <p:txBody>
          <a:bodyPr/>
          <a:lstStyle/>
          <a:p>
            <a:r>
              <a:rPr lang="en-US" dirty="0"/>
              <a:t>KUTODIAN</a:t>
            </a:r>
            <a:endParaRPr lang="en-ID" dirty="0"/>
          </a:p>
        </p:txBody>
      </p:sp>
      <p:sp>
        <p:nvSpPr>
          <p:cNvPr id="3" name="Content Placeholder 2">
            <a:extLst>
              <a:ext uri="{FF2B5EF4-FFF2-40B4-BE49-F238E27FC236}">
                <a16:creationId xmlns:a16="http://schemas.microsoft.com/office/drawing/2014/main" id="{0E5D0D6C-A89C-9CA3-E51B-109C3FDBE7F6}"/>
              </a:ext>
            </a:extLst>
          </p:cNvPr>
          <p:cNvSpPr>
            <a:spLocks noGrp="1"/>
          </p:cNvSpPr>
          <p:nvPr>
            <p:ph idx="1"/>
          </p:nvPr>
        </p:nvSpPr>
        <p:spPr/>
        <p:txBody>
          <a:bodyPr>
            <a:normAutofit fontScale="85000" lnSpcReduction="10000"/>
          </a:bodyPr>
          <a:lstStyle/>
          <a:p>
            <a:endParaRPr lang="en-US" dirty="0"/>
          </a:p>
          <a:p>
            <a:pPr algn="just"/>
            <a:r>
              <a:rPr lang="en-ID" dirty="0"/>
              <a:t>      </a:t>
            </a:r>
            <a:r>
              <a:rPr lang="en-ID" sz="3600" dirty="0" err="1"/>
              <a:t>Kustodian</a:t>
            </a:r>
            <a:r>
              <a:rPr lang="en-ID" sz="3600" dirty="0"/>
              <a:t> </a:t>
            </a:r>
            <a:r>
              <a:rPr lang="en-ID" sz="3600" dirty="0" err="1"/>
              <a:t>adalah</a:t>
            </a:r>
            <a:r>
              <a:rPr lang="en-ID" sz="3600" dirty="0"/>
              <a:t> </a:t>
            </a:r>
            <a:r>
              <a:rPr lang="en-ID" sz="3600" dirty="0" err="1"/>
              <a:t>Pihak</a:t>
            </a:r>
            <a:r>
              <a:rPr lang="en-ID" sz="3600" dirty="0"/>
              <a:t> yang </a:t>
            </a:r>
            <a:r>
              <a:rPr lang="en-ID" sz="3600" dirty="0" err="1"/>
              <a:t>memberikan</a:t>
            </a:r>
            <a:r>
              <a:rPr lang="en-ID" sz="3600" dirty="0"/>
              <a:t> </a:t>
            </a:r>
            <a:r>
              <a:rPr lang="en-ID" sz="3600" dirty="0" err="1"/>
              <a:t>jasa</a:t>
            </a:r>
            <a:r>
              <a:rPr lang="en-ID" sz="3600" dirty="0"/>
              <a:t> </a:t>
            </a:r>
            <a:r>
              <a:rPr lang="en-ID" sz="3600" dirty="0" err="1"/>
              <a:t>penitipan</a:t>
            </a:r>
            <a:r>
              <a:rPr lang="en-ID" sz="3600" dirty="0"/>
              <a:t> </a:t>
            </a:r>
            <a:r>
              <a:rPr lang="en-ID" sz="3600" dirty="0" err="1"/>
              <a:t>Efek</a:t>
            </a:r>
            <a:r>
              <a:rPr lang="en-ID" sz="3600" dirty="0"/>
              <a:t> dan </a:t>
            </a:r>
            <a:r>
              <a:rPr lang="en-ID" sz="3600" dirty="0" err="1"/>
              <a:t>harta</a:t>
            </a:r>
            <a:r>
              <a:rPr lang="en-ID" sz="3600" dirty="0"/>
              <a:t> lain yang  </a:t>
            </a:r>
            <a:r>
              <a:rPr lang="en-ID" sz="3600" dirty="0" err="1"/>
              <a:t>berkaitan</a:t>
            </a:r>
            <a:r>
              <a:rPr lang="en-ID" sz="3600" dirty="0"/>
              <a:t> </a:t>
            </a:r>
            <a:r>
              <a:rPr lang="en-ID" sz="3600" dirty="0" err="1"/>
              <a:t>dengan</a:t>
            </a:r>
            <a:r>
              <a:rPr lang="en-ID" sz="3600" dirty="0"/>
              <a:t> </a:t>
            </a:r>
            <a:r>
              <a:rPr lang="en-ID" sz="3600" dirty="0" err="1"/>
              <a:t>Efek</a:t>
            </a:r>
            <a:r>
              <a:rPr lang="en-ID" sz="3600" dirty="0"/>
              <a:t> </a:t>
            </a:r>
            <a:r>
              <a:rPr lang="en-ID" sz="3600" dirty="0" err="1"/>
              <a:t>serta</a:t>
            </a:r>
            <a:r>
              <a:rPr lang="en-ID" sz="3600" dirty="0"/>
              <a:t> </a:t>
            </a:r>
            <a:r>
              <a:rPr lang="en-ID" sz="3600" dirty="0" err="1"/>
              <a:t>jasa</a:t>
            </a:r>
            <a:r>
              <a:rPr lang="en-ID" sz="3600" dirty="0"/>
              <a:t> lain, </a:t>
            </a:r>
            <a:r>
              <a:rPr lang="en-ID" sz="3600" dirty="0" err="1"/>
              <a:t>termasuk</a:t>
            </a:r>
            <a:r>
              <a:rPr lang="en-ID" sz="3600" dirty="0"/>
              <a:t> </a:t>
            </a:r>
            <a:r>
              <a:rPr lang="en-ID" sz="3600" dirty="0" err="1"/>
              <a:t>menerima</a:t>
            </a:r>
            <a:r>
              <a:rPr lang="en-ID" sz="3600" dirty="0"/>
              <a:t> </a:t>
            </a:r>
            <a:r>
              <a:rPr lang="en-ID" sz="3600" dirty="0" err="1"/>
              <a:t>dividen</a:t>
            </a:r>
            <a:r>
              <a:rPr lang="en-ID" sz="3600" dirty="0"/>
              <a:t>, </a:t>
            </a:r>
            <a:r>
              <a:rPr lang="en-ID" sz="3600" dirty="0" err="1"/>
              <a:t>bunga</a:t>
            </a:r>
            <a:r>
              <a:rPr lang="en-ID" sz="3600" dirty="0"/>
              <a:t>, dan </a:t>
            </a:r>
            <a:r>
              <a:rPr lang="en-ID" sz="3600" dirty="0" err="1"/>
              <a:t>hak-hak</a:t>
            </a:r>
            <a:r>
              <a:rPr lang="en-ID" sz="3600" dirty="0"/>
              <a:t> lain, </a:t>
            </a:r>
            <a:r>
              <a:rPr lang="en-ID" sz="3600" dirty="0" err="1"/>
              <a:t>menyelesaikan</a:t>
            </a:r>
            <a:r>
              <a:rPr lang="en-ID" sz="3600" dirty="0"/>
              <a:t> </a:t>
            </a:r>
            <a:r>
              <a:rPr lang="en-ID" sz="3600" dirty="0" err="1"/>
              <a:t>transaksi</a:t>
            </a:r>
            <a:r>
              <a:rPr lang="en-ID" sz="3600" dirty="0"/>
              <a:t> </a:t>
            </a:r>
            <a:r>
              <a:rPr lang="en-ID" sz="3600" dirty="0" err="1"/>
              <a:t>Efek</a:t>
            </a:r>
            <a:r>
              <a:rPr lang="en-ID" sz="3600" dirty="0"/>
              <a:t>, dan </a:t>
            </a:r>
            <a:r>
              <a:rPr lang="en-ID" sz="3600" dirty="0" err="1"/>
              <a:t>mewakili</a:t>
            </a:r>
            <a:r>
              <a:rPr lang="en-ID" sz="3600" dirty="0"/>
              <a:t> </a:t>
            </a:r>
            <a:r>
              <a:rPr lang="en-ID" sz="3600" dirty="0" err="1"/>
              <a:t>pemegang</a:t>
            </a:r>
            <a:r>
              <a:rPr lang="en-ID" sz="3600" dirty="0"/>
              <a:t> </a:t>
            </a:r>
            <a:r>
              <a:rPr lang="en-ID" sz="3600" dirty="0" err="1"/>
              <a:t>rekening</a:t>
            </a:r>
            <a:r>
              <a:rPr lang="en-ID" sz="3600" dirty="0"/>
              <a:t> yang </a:t>
            </a:r>
            <a:r>
              <a:rPr lang="en-ID" sz="3600" dirty="0" err="1"/>
              <a:t>menjadi</a:t>
            </a:r>
            <a:r>
              <a:rPr lang="en-ID" sz="3600" dirty="0"/>
              <a:t> </a:t>
            </a:r>
            <a:r>
              <a:rPr lang="en-ID" sz="3600" dirty="0" err="1"/>
              <a:t>nasabahnya</a:t>
            </a:r>
            <a:r>
              <a:rPr lang="en-ID" sz="3600" dirty="0"/>
              <a:t>.</a:t>
            </a:r>
          </a:p>
        </p:txBody>
      </p:sp>
    </p:spTree>
    <p:extLst>
      <p:ext uri="{BB962C8B-B14F-4D97-AF65-F5344CB8AC3E}">
        <p14:creationId xmlns:p14="http://schemas.microsoft.com/office/powerpoint/2010/main" val="412103766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559B3-3DC9-BCE9-32F8-28AD2695A62C}"/>
              </a:ext>
            </a:extLst>
          </p:cNvPr>
          <p:cNvSpPr>
            <a:spLocks noGrp="1"/>
          </p:cNvSpPr>
          <p:nvPr>
            <p:ph type="title"/>
          </p:nvPr>
        </p:nvSpPr>
        <p:spPr/>
        <p:txBody>
          <a:bodyPr/>
          <a:lstStyle/>
          <a:p>
            <a:r>
              <a:rPr lang="en-US" dirty="0"/>
              <a:t>Lembaga </a:t>
            </a:r>
            <a:r>
              <a:rPr lang="en-US" dirty="0" err="1"/>
              <a:t>kliring</a:t>
            </a:r>
            <a:endParaRPr lang="en-ID" dirty="0"/>
          </a:p>
        </p:txBody>
      </p:sp>
      <p:sp>
        <p:nvSpPr>
          <p:cNvPr id="3" name="Content Placeholder 2">
            <a:extLst>
              <a:ext uri="{FF2B5EF4-FFF2-40B4-BE49-F238E27FC236}">
                <a16:creationId xmlns:a16="http://schemas.microsoft.com/office/drawing/2014/main" id="{27D2A069-C8E3-A444-1E04-71D3224FFFED}"/>
              </a:ext>
            </a:extLst>
          </p:cNvPr>
          <p:cNvSpPr>
            <a:spLocks noGrp="1"/>
          </p:cNvSpPr>
          <p:nvPr>
            <p:ph idx="1"/>
          </p:nvPr>
        </p:nvSpPr>
        <p:spPr/>
        <p:txBody>
          <a:bodyPr/>
          <a:lstStyle/>
          <a:p>
            <a:endParaRPr lang="en-US" dirty="0"/>
          </a:p>
          <a:p>
            <a:pPr algn="just"/>
            <a:r>
              <a:rPr lang="en-ID" sz="3600" dirty="0"/>
              <a:t>   Lembaga </a:t>
            </a:r>
            <a:r>
              <a:rPr lang="en-ID" sz="3600" dirty="0" err="1"/>
              <a:t>Kliring</a:t>
            </a:r>
            <a:r>
              <a:rPr lang="en-ID" sz="3600" dirty="0"/>
              <a:t> dan </a:t>
            </a:r>
            <a:r>
              <a:rPr lang="en-ID" sz="3600" dirty="0" err="1"/>
              <a:t>Penjaminan</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a:t>
            </a:r>
            <a:r>
              <a:rPr lang="en-ID" sz="3600" dirty="0" err="1"/>
              <a:t>jasa</a:t>
            </a:r>
            <a:r>
              <a:rPr lang="en-ID" sz="3600" dirty="0"/>
              <a:t> </a:t>
            </a:r>
            <a:r>
              <a:rPr lang="en-ID" sz="3600" dirty="0" err="1"/>
              <a:t>kliring</a:t>
            </a:r>
            <a:r>
              <a:rPr lang="en-ID" sz="3600" dirty="0"/>
              <a:t> dan </a:t>
            </a:r>
            <a:r>
              <a:rPr lang="en-ID" sz="3600" dirty="0" err="1"/>
              <a:t>penjaminan</a:t>
            </a:r>
            <a:r>
              <a:rPr lang="en-ID" sz="3600" dirty="0"/>
              <a:t> </a:t>
            </a:r>
            <a:r>
              <a:rPr lang="en-ID" sz="3600" dirty="0" err="1"/>
              <a:t>penyelesaian</a:t>
            </a:r>
            <a:r>
              <a:rPr lang="en-ID" sz="3600" dirty="0"/>
              <a:t> </a:t>
            </a:r>
            <a:r>
              <a:rPr lang="en-ID" sz="3600" dirty="0" err="1"/>
              <a:t>Transaksi</a:t>
            </a:r>
            <a:r>
              <a:rPr lang="en-ID" sz="3600" dirty="0"/>
              <a:t> Bursa.</a:t>
            </a:r>
          </a:p>
        </p:txBody>
      </p:sp>
    </p:spTree>
    <p:extLst>
      <p:ext uri="{BB962C8B-B14F-4D97-AF65-F5344CB8AC3E}">
        <p14:creationId xmlns:p14="http://schemas.microsoft.com/office/powerpoint/2010/main" val="113438329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FA91-8B14-62F3-4AE3-626403487F38}"/>
              </a:ext>
            </a:extLst>
          </p:cNvPr>
          <p:cNvSpPr>
            <a:spLocks noGrp="1"/>
          </p:cNvSpPr>
          <p:nvPr>
            <p:ph type="title"/>
          </p:nvPr>
        </p:nvSpPr>
        <p:spPr/>
        <p:txBody>
          <a:bodyPr/>
          <a:lstStyle/>
          <a:p>
            <a:r>
              <a:rPr lang="en-US" dirty="0" err="1"/>
              <a:t>Pihak</a:t>
            </a:r>
            <a:endParaRPr lang="en-ID" dirty="0"/>
          </a:p>
        </p:txBody>
      </p:sp>
      <p:sp>
        <p:nvSpPr>
          <p:cNvPr id="3" name="Content Placeholder 2">
            <a:extLst>
              <a:ext uri="{FF2B5EF4-FFF2-40B4-BE49-F238E27FC236}">
                <a16:creationId xmlns:a16="http://schemas.microsoft.com/office/drawing/2014/main" id="{83386F63-1E98-2664-FA5E-778535877BE9}"/>
              </a:ext>
            </a:extLst>
          </p:cNvPr>
          <p:cNvSpPr>
            <a:spLocks noGrp="1"/>
          </p:cNvSpPr>
          <p:nvPr>
            <p:ph idx="1"/>
          </p:nvPr>
        </p:nvSpPr>
        <p:spPr/>
        <p:txBody>
          <a:bodyPr/>
          <a:lstStyle/>
          <a:p>
            <a:endParaRPr lang="en-ID" dirty="0"/>
          </a:p>
          <a:p>
            <a:pPr algn="just"/>
            <a:r>
              <a:rPr lang="en-ID" sz="3600" dirty="0"/>
              <a:t>   </a:t>
            </a:r>
            <a:r>
              <a:rPr lang="en-ID" sz="3600" dirty="0" err="1"/>
              <a:t>Pihak</a:t>
            </a:r>
            <a:r>
              <a:rPr lang="en-ID" sz="3600" dirty="0"/>
              <a:t> </a:t>
            </a:r>
            <a:r>
              <a:rPr lang="en-ID" sz="3600" dirty="0" err="1"/>
              <a:t>adalah</a:t>
            </a:r>
            <a:r>
              <a:rPr lang="en-ID" sz="3600" dirty="0"/>
              <a:t> orang </a:t>
            </a:r>
            <a:r>
              <a:rPr lang="en-ID" sz="3600" dirty="0" err="1"/>
              <a:t>perseorangan</a:t>
            </a:r>
            <a:r>
              <a:rPr lang="en-ID" sz="3600" dirty="0"/>
              <a:t>, </a:t>
            </a:r>
            <a:r>
              <a:rPr lang="en-ID" sz="3600" dirty="0" err="1"/>
              <a:t>perusahaan</a:t>
            </a:r>
            <a:r>
              <a:rPr lang="en-ID" sz="3600" dirty="0"/>
              <a:t>, </a:t>
            </a:r>
            <a:r>
              <a:rPr lang="en-ID" sz="3600" dirty="0" err="1"/>
              <a:t>usaha</a:t>
            </a:r>
            <a:r>
              <a:rPr lang="en-ID" sz="3600" dirty="0"/>
              <a:t> </a:t>
            </a:r>
            <a:r>
              <a:rPr lang="en-ID" sz="3600" dirty="0" err="1"/>
              <a:t>bersama</a:t>
            </a:r>
            <a:r>
              <a:rPr lang="en-ID" sz="3600" dirty="0"/>
              <a:t>, </a:t>
            </a:r>
            <a:r>
              <a:rPr lang="en-ID" sz="3600" dirty="0" err="1"/>
              <a:t>asosiasi</a:t>
            </a:r>
            <a:r>
              <a:rPr lang="en-ID" sz="3600" dirty="0"/>
              <a:t>, </a:t>
            </a:r>
            <a:r>
              <a:rPr lang="en-ID" sz="3600" dirty="0" err="1"/>
              <a:t>atau</a:t>
            </a:r>
            <a:r>
              <a:rPr lang="en-ID" sz="3600" dirty="0"/>
              <a:t> </a:t>
            </a:r>
            <a:r>
              <a:rPr lang="en-ID" sz="3600" dirty="0" err="1"/>
              <a:t>kelompok</a:t>
            </a:r>
            <a:r>
              <a:rPr lang="en-ID" sz="3600" dirty="0"/>
              <a:t> yang </a:t>
            </a:r>
            <a:r>
              <a:rPr lang="en-ID" sz="3600" dirty="0" err="1"/>
              <a:t>terorganisasi</a:t>
            </a:r>
            <a:r>
              <a:rPr lang="en-ID" sz="3600" dirty="0"/>
              <a:t>.</a:t>
            </a:r>
          </a:p>
        </p:txBody>
      </p:sp>
    </p:spTree>
    <p:extLst>
      <p:ext uri="{BB962C8B-B14F-4D97-AF65-F5344CB8AC3E}">
        <p14:creationId xmlns:p14="http://schemas.microsoft.com/office/powerpoint/2010/main" val="286449077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C408-29E3-6107-6DD2-D1BD35C721FF}"/>
              </a:ext>
            </a:extLst>
          </p:cNvPr>
          <p:cNvSpPr>
            <a:spLocks noGrp="1"/>
          </p:cNvSpPr>
          <p:nvPr>
            <p:ph type="title"/>
          </p:nvPr>
        </p:nvSpPr>
        <p:spPr/>
        <p:txBody>
          <a:bodyPr/>
          <a:lstStyle/>
          <a:p>
            <a:r>
              <a:rPr lang="en-US" dirty="0"/>
              <a:t>Badan </a:t>
            </a:r>
            <a:r>
              <a:rPr lang="en-US" dirty="0" err="1"/>
              <a:t>pengawas</a:t>
            </a:r>
            <a:r>
              <a:rPr lang="en-US" dirty="0"/>
              <a:t> pasar modal</a:t>
            </a:r>
            <a:endParaRPr lang="en-ID" dirty="0"/>
          </a:p>
        </p:txBody>
      </p:sp>
      <p:sp>
        <p:nvSpPr>
          <p:cNvPr id="3" name="Content Placeholder 2">
            <a:extLst>
              <a:ext uri="{FF2B5EF4-FFF2-40B4-BE49-F238E27FC236}">
                <a16:creationId xmlns:a16="http://schemas.microsoft.com/office/drawing/2014/main" id="{2BBC4E48-7EBD-D635-0BF7-67C2E49C1E7E}"/>
              </a:ext>
            </a:extLst>
          </p:cNvPr>
          <p:cNvSpPr>
            <a:spLocks noGrp="1"/>
          </p:cNvSpPr>
          <p:nvPr>
            <p:ph idx="1"/>
          </p:nvPr>
        </p:nvSpPr>
        <p:spPr/>
        <p:txBody>
          <a:bodyPr/>
          <a:lstStyle/>
          <a:p>
            <a:endParaRPr lang="en-US" dirty="0"/>
          </a:p>
          <a:p>
            <a:endParaRPr lang="en-ID" dirty="0"/>
          </a:p>
          <a:p>
            <a:pPr algn="just"/>
            <a:r>
              <a:rPr lang="en-ID" dirty="0"/>
              <a:t>      </a:t>
            </a:r>
            <a:r>
              <a:rPr lang="en-ID" sz="3600" dirty="0" err="1"/>
              <a:t>Pembinaan</a:t>
            </a:r>
            <a:r>
              <a:rPr lang="en-ID" sz="3600" dirty="0"/>
              <a:t>, </a:t>
            </a:r>
            <a:r>
              <a:rPr lang="en-ID" sz="3600" dirty="0" err="1"/>
              <a:t>pengaturan</a:t>
            </a:r>
            <a:r>
              <a:rPr lang="en-ID" sz="3600" dirty="0"/>
              <a:t>, dan </a:t>
            </a:r>
            <a:r>
              <a:rPr lang="en-ID" sz="3600" dirty="0" err="1"/>
              <a:t>pengawasan</a:t>
            </a:r>
            <a:r>
              <a:rPr lang="en-ID" sz="3600" dirty="0"/>
              <a:t> </a:t>
            </a:r>
            <a:r>
              <a:rPr lang="en-ID" sz="3600" dirty="0" err="1"/>
              <a:t>sehari-hari</a:t>
            </a:r>
            <a:r>
              <a:rPr lang="en-ID" sz="3600" dirty="0"/>
              <a:t> </a:t>
            </a:r>
            <a:r>
              <a:rPr lang="en-ID" sz="3600" dirty="0" err="1"/>
              <a:t>kegiatan</a:t>
            </a:r>
            <a:r>
              <a:rPr lang="en-ID" sz="3600" dirty="0"/>
              <a:t> Pasar Modal </a:t>
            </a:r>
            <a:r>
              <a:rPr lang="en-ID" sz="3600" dirty="0" err="1"/>
              <a:t>dilakukan</a:t>
            </a:r>
            <a:r>
              <a:rPr lang="en-ID" sz="3600" dirty="0"/>
              <a:t> oleh Badan </a:t>
            </a:r>
            <a:r>
              <a:rPr lang="en-ID" sz="3600" dirty="0" err="1"/>
              <a:t>Pengawas</a:t>
            </a:r>
            <a:r>
              <a:rPr lang="en-ID" sz="3600" dirty="0"/>
              <a:t> Pasar Modal yang </a:t>
            </a:r>
            <a:r>
              <a:rPr lang="en-ID" sz="3600" dirty="0" err="1"/>
              <a:t>selanjutnya</a:t>
            </a:r>
            <a:r>
              <a:rPr lang="en-ID" sz="3600" dirty="0"/>
              <a:t> </a:t>
            </a:r>
            <a:r>
              <a:rPr lang="en-ID" sz="3600" dirty="0" err="1"/>
              <a:t>disebut</a:t>
            </a:r>
            <a:r>
              <a:rPr lang="en-ID" sz="3600" dirty="0"/>
              <a:t> </a:t>
            </a:r>
            <a:r>
              <a:rPr lang="en-ID" sz="3600" dirty="0" err="1"/>
              <a:t>Bapepam</a:t>
            </a:r>
            <a:r>
              <a:rPr lang="en-ID" sz="3600" dirty="0"/>
              <a:t>.</a:t>
            </a:r>
          </a:p>
        </p:txBody>
      </p:sp>
    </p:spTree>
    <p:extLst>
      <p:ext uri="{BB962C8B-B14F-4D97-AF65-F5344CB8AC3E}">
        <p14:creationId xmlns:p14="http://schemas.microsoft.com/office/powerpoint/2010/main" val="2513312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2AACE2C-5D74-C507-3C8D-5EDBCB2E1AC3}"/>
              </a:ext>
            </a:extLst>
          </p:cNvPr>
          <p:cNvSpPr>
            <a:spLocks noGrp="1" noChangeArrowheads="1"/>
          </p:cNvSpPr>
          <p:nvPr>
            <p:ph type="title"/>
          </p:nvPr>
        </p:nvSpPr>
        <p:spPr>
          <a:xfrm>
            <a:off x="-323850" y="160338"/>
            <a:ext cx="8229600" cy="1143000"/>
          </a:xfrm>
        </p:spPr>
        <p:txBody>
          <a:bodyPr/>
          <a:lstStyle/>
          <a:p>
            <a:r>
              <a:rPr lang="en-US" altLang="en-US" dirty="0"/>
              <a:t>                  PASAR MODAL</a:t>
            </a:r>
          </a:p>
        </p:txBody>
      </p:sp>
      <p:sp>
        <p:nvSpPr>
          <p:cNvPr id="21507" name="Content Placeholder 2">
            <a:extLst>
              <a:ext uri="{FF2B5EF4-FFF2-40B4-BE49-F238E27FC236}">
                <a16:creationId xmlns:a16="http://schemas.microsoft.com/office/drawing/2014/main" id="{DAD1BF99-82A3-C192-DA4D-8E73BD094226}"/>
              </a:ext>
            </a:extLst>
          </p:cNvPr>
          <p:cNvSpPr>
            <a:spLocks noGrp="1" noChangeArrowheads="1"/>
          </p:cNvSpPr>
          <p:nvPr>
            <p:ph idx="1"/>
          </p:nvPr>
        </p:nvSpPr>
        <p:spPr/>
        <p:txBody>
          <a:bodyPr/>
          <a:lstStyle/>
          <a:p>
            <a:pPr marL="0" indent="0" algn="just">
              <a:buFontTx/>
              <a:buNone/>
            </a:pPr>
            <a:r>
              <a:rPr lang="en-US" altLang="en-US" sz="3200" dirty="0"/>
              <a:t>Pasar Modal </a:t>
            </a:r>
            <a:r>
              <a:rPr lang="en-US" altLang="en-US" sz="3200" dirty="0" err="1"/>
              <a:t>adalah</a:t>
            </a:r>
            <a:r>
              <a:rPr lang="en-US" altLang="en-US" sz="3200" dirty="0"/>
              <a:t> </a:t>
            </a:r>
            <a:r>
              <a:rPr lang="en-US" altLang="en-US" sz="3200" dirty="0" err="1"/>
              <a:t>kegiatan</a:t>
            </a:r>
            <a:r>
              <a:rPr lang="en-US" altLang="en-US" sz="3200" dirty="0"/>
              <a:t> yang </a:t>
            </a:r>
            <a:r>
              <a:rPr lang="en-US" altLang="en-US" sz="3200" dirty="0" err="1"/>
              <a:t>bersangkutan</a:t>
            </a:r>
            <a:r>
              <a:rPr lang="en-US" altLang="en-US" sz="3200" dirty="0"/>
              <a:t> </a:t>
            </a:r>
            <a:r>
              <a:rPr lang="en-US" altLang="en-US" sz="3200" dirty="0" err="1"/>
              <a:t>dengan</a:t>
            </a:r>
            <a:r>
              <a:rPr lang="en-US" altLang="en-US" sz="3200" dirty="0"/>
              <a:t> </a:t>
            </a:r>
            <a:r>
              <a:rPr lang="en-US" altLang="en-US" sz="3200" dirty="0" err="1"/>
              <a:t>Penawaran</a:t>
            </a:r>
            <a:r>
              <a:rPr lang="en-US" altLang="en-US" sz="3200" dirty="0"/>
              <a:t> Umum dan </a:t>
            </a:r>
            <a:r>
              <a:rPr lang="en-US" altLang="en-US" sz="3200" dirty="0" err="1"/>
              <a:t>perdagangan</a:t>
            </a:r>
            <a:r>
              <a:rPr lang="en-US" altLang="en-US" sz="3200" dirty="0"/>
              <a:t> </a:t>
            </a:r>
            <a:r>
              <a:rPr lang="en-US" altLang="en-US" sz="3200" dirty="0" err="1"/>
              <a:t>Efek</a:t>
            </a:r>
            <a:r>
              <a:rPr lang="en-US" altLang="en-US" sz="3200" dirty="0"/>
              <a:t>, Perusahaan Publik yang </a:t>
            </a:r>
            <a:r>
              <a:rPr lang="en-US" altLang="en-US" sz="3200" dirty="0" err="1"/>
              <a:t>berkaitan</a:t>
            </a:r>
            <a:r>
              <a:rPr lang="en-US" altLang="en-US" sz="3200" dirty="0"/>
              <a:t> </a:t>
            </a:r>
            <a:r>
              <a:rPr lang="en-US" altLang="en-US" sz="3200" dirty="0" err="1"/>
              <a:t>dengan</a:t>
            </a:r>
            <a:r>
              <a:rPr lang="en-US" altLang="en-US" sz="3200" dirty="0"/>
              <a:t> </a:t>
            </a:r>
            <a:r>
              <a:rPr lang="en-US" altLang="en-US" sz="3200" dirty="0" err="1"/>
              <a:t>Efek</a:t>
            </a:r>
            <a:r>
              <a:rPr lang="en-US" altLang="en-US" sz="3200" dirty="0"/>
              <a:t> yang </a:t>
            </a:r>
            <a:r>
              <a:rPr lang="en-US" altLang="en-US" sz="3200" dirty="0" err="1"/>
              <a:t>diterbitkannya</a:t>
            </a:r>
            <a:r>
              <a:rPr lang="en-US" altLang="en-US" sz="3200" dirty="0"/>
              <a:t>, </a:t>
            </a:r>
            <a:r>
              <a:rPr lang="en-US" altLang="en-US" sz="3200" dirty="0" err="1"/>
              <a:t>serta</a:t>
            </a:r>
            <a:r>
              <a:rPr lang="en-US" altLang="en-US" sz="3200" dirty="0"/>
              <a:t> </a:t>
            </a:r>
            <a:r>
              <a:rPr lang="en-US" altLang="en-US" sz="3200" dirty="0" err="1"/>
              <a:t>lembaga</a:t>
            </a:r>
            <a:r>
              <a:rPr lang="en-US" altLang="en-US" sz="3200" dirty="0"/>
              <a:t> dan </a:t>
            </a:r>
            <a:r>
              <a:rPr lang="en-US" altLang="en-US" sz="3200" dirty="0" err="1"/>
              <a:t>profesi</a:t>
            </a:r>
            <a:r>
              <a:rPr lang="en-US" altLang="en-US" sz="3200" dirty="0"/>
              <a:t> yang </a:t>
            </a:r>
            <a:r>
              <a:rPr lang="en-US" altLang="en-US" sz="3200" dirty="0" err="1"/>
              <a:t>berkaitan</a:t>
            </a:r>
            <a:r>
              <a:rPr lang="en-US" altLang="en-US" sz="3200" dirty="0"/>
              <a:t> </a:t>
            </a:r>
            <a:r>
              <a:rPr lang="en-US" altLang="en-US" sz="3200" dirty="0" err="1"/>
              <a:t>dengan</a:t>
            </a:r>
            <a:r>
              <a:rPr lang="en-US" altLang="en-US" sz="3200" dirty="0"/>
              <a:t> </a:t>
            </a:r>
            <a:r>
              <a:rPr lang="en-US" altLang="en-US" sz="3200" dirty="0" err="1"/>
              <a:t>Efek</a:t>
            </a:r>
            <a:r>
              <a:rPr lang="en-US" altLang="en-US" sz="3200" dirty="0"/>
              <a:t>.</a:t>
            </a:r>
          </a:p>
          <a:p>
            <a:pPr marL="0" indent="0" algn="just">
              <a:buFontTx/>
              <a:buNone/>
            </a:pPr>
            <a:endParaRPr lang="en-US" altLang="en-US" dirty="0"/>
          </a:p>
        </p:txBody>
      </p:sp>
      <p:sp>
        <p:nvSpPr>
          <p:cNvPr id="4" name="Date Placeholder 3">
            <a:extLst>
              <a:ext uri="{FF2B5EF4-FFF2-40B4-BE49-F238E27FC236}">
                <a16:creationId xmlns:a16="http://schemas.microsoft.com/office/drawing/2014/main" id="{59BE0A05-1A2E-55CA-3AA0-97F278E7517C}"/>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1C2496D8-7CEB-4C47-7E58-E59C425CB7FC}"/>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8659-A789-F01F-CA40-3CB28CEAC913}"/>
              </a:ext>
            </a:extLst>
          </p:cNvPr>
          <p:cNvSpPr>
            <a:spLocks noGrp="1"/>
          </p:cNvSpPr>
          <p:nvPr>
            <p:ph type="title"/>
          </p:nvPr>
        </p:nvSpPr>
        <p:spPr/>
        <p:txBody>
          <a:bodyPr/>
          <a:lstStyle/>
          <a:p>
            <a:r>
              <a:rPr lang="en-US" dirty="0"/>
              <a:t>Bursa </a:t>
            </a:r>
            <a:r>
              <a:rPr lang="en-US" dirty="0" err="1"/>
              <a:t>efek</a:t>
            </a:r>
            <a:r>
              <a:rPr lang="en-US" dirty="0"/>
              <a:t> </a:t>
            </a:r>
            <a:r>
              <a:rPr lang="en-US" dirty="0" err="1"/>
              <a:t>dapat</a:t>
            </a:r>
            <a:r>
              <a:rPr lang="en-US" dirty="0"/>
              <a:t> </a:t>
            </a:r>
            <a:r>
              <a:rPr lang="en-US" dirty="0" err="1"/>
              <a:t>diselenggarakan</a:t>
            </a:r>
            <a:endParaRPr lang="en-ID" dirty="0"/>
          </a:p>
        </p:txBody>
      </p:sp>
      <p:sp>
        <p:nvSpPr>
          <p:cNvPr id="3" name="Content Placeholder 2">
            <a:extLst>
              <a:ext uri="{FF2B5EF4-FFF2-40B4-BE49-F238E27FC236}">
                <a16:creationId xmlns:a16="http://schemas.microsoft.com/office/drawing/2014/main" id="{C2E52D30-0426-C5D1-8C75-AFD67F8C57FC}"/>
              </a:ext>
            </a:extLst>
          </p:cNvPr>
          <p:cNvSpPr>
            <a:spLocks noGrp="1"/>
          </p:cNvSpPr>
          <p:nvPr>
            <p:ph idx="1"/>
          </p:nvPr>
        </p:nvSpPr>
        <p:spPr/>
        <p:txBody>
          <a:bodyPr/>
          <a:lstStyle/>
          <a:p>
            <a:endParaRPr lang="en-US" dirty="0"/>
          </a:p>
          <a:p>
            <a:endParaRPr lang="en-ID" dirty="0"/>
          </a:p>
          <a:p>
            <a:pPr algn="just"/>
            <a:r>
              <a:rPr lang="en-ID" dirty="0"/>
              <a:t>      </a:t>
            </a:r>
            <a:r>
              <a:rPr lang="en-ID" sz="3600" dirty="0"/>
              <a:t>Yang </a:t>
            </a:r>
            <a:r>
              <a:rPr lang="en-ID" sz="3600" dirty="0" err="1"/>
              <a:t>dapat</a:t>
            </a:r>
            <a:r>
              <a:rPr lang="en-ID" sz="3600" dirty="0"/>
              <a:t> </a:t>
            </a:r>
            <a:r>
              <a:rPr lang="en-ID" sz="3600" dirty="0" err="1"/>
              <a:t>menyelenggarakan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Bursa </a:t>
            </a:r>
            <a:r>
              <a:rPr lang="en-ID" sz="3600" dirty="0" err="1"/>
              <a:t>Efek</a:t>
            </a:r>
            <a:r>
              <a:rPr lang="en-ID" sz="3600" dirty="0"/>
              <a:t> </a:t>
            </a:r>
            <a:r>
              <a:rPr lang="en-ID" sz="3600" dirty="0" err="1"/>
              <a:t>adalah</a:t>
            </a:r>
            <a:r>
              <a:rPr lang="en-ID" sz="3600" dirty="0"/>
              <a:t> Perseroan yang </a:t>
            </a:r>
            <a:r>
              <a:rPr lang="en-ID" sz="3600" dirty="0" err="1"/>
              <a:t>telah</a:t>
            </a:r>
            <a:r>
              <a:rPr lang="en-ID" sz="3600" dirty="0"/>
              <a:t> </a:t>
            </a:r>
            <a:r>
              <a:rPr lang="en-ID" sz="3600" dirty="0" err="1"/>
              <a:t>memperoleh</a:t>
            </a:r>
            <a:r>
              <a:rPr lang="en-ID" sz="3600" dirty="0"/>
              <a:t> </a:t>
            </a:r>
            <a:r>
              <a:rPr lang="en-ID" sz="3600" dirty="0" err="1"/>
              <a:t>izin</a:t>
            </a:r>
            <a:r>
              <a:rPr lang="en-ID" sz="3600" dirty="0"/>
              <a:t> </a:t>
            </a:r>
            <a:r>
              <a:rPr lang="en-ID" sz="3600" dirty="0" err="1"/>
              <a:t>usaha</a:t>
            </a:r>
            <a:r>
              <a:rPr lang="en-ID" sz="3600" dirty="0"/>
              <a:t> </a:t>
            </a:r>
            <a:r>
              <a:rPr lang="en-ID" sz="3600" dirty="0" err="1"/>
              <a:t>dari</a:t>
            </a:r>
            <a:r>
              <a:rPr lang="en-ID" sz="3600" dirty="0"/>
              <a:t> </a:t>
            </a:r>
            <a:r>
              <a:rPr lang="en-ID" sz="3600" dirty="0" err="1"/>
              <a:t>Bapepam</a:t>
            </a:r>
            <a:r>
              <a:rPr lang="en-ID" sz="3600"/>
              <a:t>.</a:t>
            </a:r>
            <a:endParaRPr lang="en-ID" sz="3600" dirty="0"/>
          </a:p>
        </p:txBody>
      </p:sp>
    </p:spTree>
    <p:extLst>
      <p:ext uri="{BB962C8B-B14F-4D97-AF65-F5344CB8AC3E}">
        <p14:creationId xmlns:p14="http://schemas.microsoft.com/office/powerpoint/2010/main" val="135773409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776FA-ED63-33C2-E10F-6A73E821BDEE}"/>
              </a:ext>
            </a:extLst>
          </p:cNvPr>
          <p:cNvSpPr>
            <a:spLocks noGrp="1"/>
          </p:cNvSpPr>
          <p:nvPr>
            <p:ph type="title"/>
          </p:nvPr>
        </p:nvSpPr>
        <p:spPr/>
        <p:txBody>
          <a:bodyPr/>
          <a:lstStyle/>
          <a:p>
            <a:r>
              <a:rPr lang="en-ID" dirty="0" err="1"/>
              <a:t>Perantara</a:t>
            </a:r>
            <a:r>
              <a:rPr lang="en-ID" dirty="0"/>
              <a:t> </a:t>
            </a:r>
            <a:r>
              <a:rPr lang="en-ID" dirty="0" err="1"/>
              <a:t>Pedagang</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7316AF02-1CD1-372E-4E17-574978022B80}"/>
              </a:ext>
            </a:extLst>
          </p:cNvPr>
          <p:cNvSpPr>
            <a:spLocks noGrp="1"/>
          </p:cNvSpPr>
          <p:nvPr>
            <p:ph idx="1"/>
          </p:nvPr>
        </p:nvSpPr>
        <p:spPr/>
        <p:txBody>
          <a:bodyPr/>
          <a:lstStyle/>
          <a:p>
            <a:endParaRPr lang="en-US" dirty="0"/>
          </a:p>
          <a:p>
            <a:pPr algn="just"/>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jual</a:t>
            </a:r>
            <a:r>
              <a:rPr lang="en-ID" sz="3600" dirty="0"/>
              <a:t> </a:t>
            </a:r>
            <a:r>
              <a:rPr lang="en-ID" sz="3600" dirty="0" err="1"/>
              <a:t>beli</a:t>
            </a:r>
            <a:r>
              <a:rPr lang="en-ID" sz="3600" dirty="0"/>
              <a:t> </a:t>
            </a:r>
            <a:r>
              <a:rPr lang="en-ID" sz="3600" dirty="0" err="1"/>
              <a:t>Efek</a:t>
            </a:r>
            <a:r>
              <a:rPr lang="en-ID" sz="3600" dirty="0"/>
              <a:t> </a:t>
            </a:r>
            <a:r>
              <a:rPr lang="en-ID" sz="3600" dirty="0" err="1"/>
              <a:t>untuk</a:t>
            </a:r>
            <a:r>
              <a:rPr lang="en-ID" sz="3600" dirty="0"/>
              <a:t> </a:t>
            </a:r>
            <a:r>
              <a:rPr lang="en-ID" sz="3600" dirty="0" err="1"/>
              <a:t>kepentingan</a:t>
            </a:r>
            <a:r>
              <a:rPr lang="en-ID" sz="3600" dirty="0"/>
              <a:t> </a:t>
            </a:r>
            <a:r>
              <a:rPr lang="en-ID" sz="3600" dirty="0" err="1"/>
              <a:t>sendiri</a:t>
            </a:r>
            <a:r>
              <a:rPr lang="en-ID" sz="3600" dirty="0"/>
              <a:t> </a:t>
            </a:r>
            <a:r>
              <a:rPr lang="en-ID" sz="3600" dirty="0" err="1"/>
              <a:t>atau</a:t>
            </a:r>
            <a:r>
              <a:rPr lang="en-ID" sz="3600" dirty="0"/>
              <a:t> </a:t>
            </a:r>
            <a:r>
              <a:rPr lang="en-ID" sz="3600" dirty="0" err="1"/>
              <a:t>Pihak</a:t>
            </a:r>
            <a:r>
              <a:rPr lang="en-ID" sz="3600" dirty="0"/>
              <a:t> lain.</a:t>
            </a:r>
          </a:p>
        </p:txBody>
      </p:sp>
    </p:spTree>
    <p:extLst>
      <p:ext uri="{BB962C8B-B14F-4D97-AF65-F5344CB8AC3E}">
        <p14:creationId xmlns:p14="http://schemas.microsoft.com/office/powerpoint/2010/main" val="109471081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t>PERUSAHAAN PUBLIK</a:t>
            </a:r>
          </a:p>
        </p:txBody>
      </p:sp>
      <p:sp>
        <p:nvSpPr>
          <p:cNvPr id="20483" name="Content Placeholder 2"/>
          <p:cNvSpPr>
            <a:spLocks noGrp="1"/>
          </p:cNvSpPr>
          <p:nvPr>
            <p:ph idx="1"/>
          </p:nvPr>
        </p:nvSpPr>
        <p:spPr/>
        <p:txBody>
          <a:bodyPr/>
          <a:lstStyle/>
          <a:p>
            <a:pPr marL="0" indent="0">
              <a:buFontTx/>
              <a:buNone/>
            </a:pPr>
            <a:endParaRPr lang="sv-SE" dirty="0"/>
          </a:p>
          <a:p>
            <a:pPr marL="0" indent="0" algn="just">
              <a:lnSpc>
                <a:spcPct val="200000"/>
              </a:lnSpc>
              <a:buFontTx/>
              <a:buNone/>
            </a:pPr>
            <a:r>
              <a:rPr lang="sv-SE" dirty="0"/>
              <a:t>Perusahaan Publik adalah Perseroan yang sahamnya telah dimiliki sekurang-kurangnya oleh 300 (tiga </a:t>
            </a:r>
            <a:r>
              <a:rPr lang="en-US" dirty="0" err="1"/>
              <a:t>ratus</a:t>
            </a:r>
            <a:r>
              <a:rPr lang="en-US" dirty="0"/>
              <a:t>) </a:t>
            </a:r>
            <a:r>
              <a:rPr lang="en-US" dirty="0" err="1"/>
              <a:t>pemegang</a:t>
            </a:r>
            <a:r>
              <a:rPr lang="en-US" dirty="0"/>
              <a:t> </a:t>
            </a:r>
            <a:r>
              <a:rPr lang="en-US" dirty="0" err="1"/>
              <a:t>saham</a:t>
            </a:r>
            <a:r>
              <a:rPr lang="en-US" dirty="0"/>
              <a:t> </a:t>
            </a:r>
            <a:r>
              <a:rPr lang="en-US" dirty="0" err="1"/>
              <a:t>dan</a:t>
            </a:r>
            <a:r>
              <a:rPr lang="en-US" dirty="0"/>
              <a:t> </a:t>
            </a:r>
            <a:r>
              <a:rPr lang="en-US" dirty="0" err="1"/>
              <a:t>memiliki</a:t>
            </a:r>
            <a:r>
              <a:rPr lang="en-US" dirty="0"/>
              <a:t> modal </a:t>
            </a:r>
            <a:r>
              <a:rPr lang="en-US" dirty="0" err="1"/>
              <a:t>disetor</a:t>
            </a:r>
            <a:r>
              <a:rPr lang="en-US" dirty="0"/>
              <a:t> </a:t>
            </a:r>
            <a:r>
              <a:rPr lang="en-US" dirty="0" err="1"/>
              <a:t>sekurang-kurangnya</a:t>
            </a:r>
            <a:r>
              <a:rPr lang="en-US" dirty="0"/>
              <a:t> Rp3.000.000.000,00 (</a:t>
            </a:r>
            <a:r>
              <a:rPr lang="en-US" dirty="0" err="1"/>
              <a:t>tiga</a:t>
            </a:r>
            <a:r>
              <a:rPr lang="en-US" dirty="0"/>
              <a:t> </a:t>
            </a:r>
            <a:r>
              <a:rPr lang="en-US" dirty="0" err="1"/>
              <a:t>miliar</a:t>
            </a:r>
            <a:r>
              <a:rPr lang="en-US" dirty="0"/>
              <a:t> rupiah) </a:t>
            </a:r>
            <a:r>
              <a:rPr lang="en-US" dirty="0" err="1"/>
              <a:t>atau</a:t>
            </a:r>
            <a:r>
              <a:rPr lang="en-US" dirty="0"/>
              <a:t> </a:t>
            </a:r>
            <a:r>
              <a:rPr lang="en-US" dirty="0" err="1"/>
              <a:t>suatu</a:t>
            </a:r>
            <a:r>
              <a:rPr lang="en-US" dirty="0"/>
              <a:t> </a:t>
            </a:r>
            <a:r>
              <a:rPr lang="en-US" dirty="0" err="1"/>
              <a:t>jumlah</a:t>
            </a:r>
            <a:r>
              <a:rPr lang="en-US" dirty="0"/>
              <a:t> </a:t>
            </a:r>
            <a:r>
              <a:rPr lang="en-US" dirty="0" err="1"/>
              <a:t>pemegang</a:t>
            </a:r>
            <a:r>
              <a:rPr lang="en-US" dirty="0"/>
              <a:t> </a:t>
            </a:r>
            <a:r>
              <a:rPr lang="en-US" dirty="0" err="1"/>
              <a:t>saham</a:t>
            </a:r>
            <a:r>
              <a:rPr lang="en-US" dirty="0"/>
              <a:t> </a:t>
            </a:r>
            <a:r>
              <a:rPr lang="en-US" dirty="0" err="1"/>
              <a:t>dan</a:t>
            </a:r>
            <a:r>
              <a:rPr lang="en-US" dirty="0"/>
              <a:t> modal </a:t>
            </a:r>
            <a:r>
              <a:rPr lang="en-US" dirty="0" err="1"/>
              <a:t>disetor</a:t>
            </a:r>
            <a:r>
              <a:rPr lang="en-US" dirty="0"/>
              <a:t> yang </a:t>
            </a:r>
            <a:r>
              <a:rPr lang="en-US" dirty="0" err="1"/>
              <a:t>ditetapkan</a:t>
            </a:r>
            <a:r>
              <a:rPr lang="en-US" dirty="0"/>
              <a:t> </a:t>
            </a:r>
            <a:r>
              <a:rPr lang="en-US" dirty="0" err="1"/>
              <a:t>dengan</a:t>
            </a:r>
            <a:r>
              <a:rPr lang="en-US" dirty="0"/>
              <a:t> </a:t>
            </a:r>
            <a:r>
              <a:rPr lang="en-US" dirty="0" err="1"/>
              <a:t>Peraturan</a:t>
            </a:r>
            <a:endParaRPr lang="en-US" dirty="0"/>
          </a:p>
          <a:p>
            <a:pPr marL="0" indent="0" algn="just">
              <a:lnSpc>
                <a:spcPct val="200000"/>
              </a:lnSpc>
              <a:buFontTx/>
              <a:buNone/>
            </a:pPr>
            <a:r>
              <a:rPr lang="en-US" dirty="0" err="1"/>
              <a:t>Pemerintah</a:t>
            </a:r>
            <a:r>
              <a:rPr lang="en-US"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36266499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t>REKSA DANA</a:t>
            </a:r>
          </a:p>
        </p:txBody>
      </p:sp>
      <p:sp>
        <p:nvSpPr>
          <p:cNvPr id="21507" name="Content Placeholder 2"/>
          <p:cNvSpPr>
            <a:spLocks noGrp="1"/>
          </p:cNvSpPr>
          <p:nvPr>
            <p:ph idx="1"/>
          </p:nvPr>
        </p:nvSpPr>
        <p:spPr/>
        <p:txBody>
          <a:bodyPr/>
          <a:lstStyle/>
          <a:p>
            <a:pPr marL="0" indent="0" algn="just">
              <a:buFontTx/>
              <a:buNone/>
            </a:pPr>
            <a:endParaRPr lang="sv-SE" dirty="0"/>
          </a:p>
          <a:p>
            <a:pPr marL="0" indent="0" algn="just">
              <a:lnSpc>
                <a:spcPct val="200000"/>
              </a:lnSpc>
              <a:buFontTx/>
              <a:buNone/>
            </a:pPr>
            <a:r>
              <a:rPr lang="sv-SE" sz="2400" dirty="0"/>
              <a:t>Reksa Dana adalah wadah yang dipergunakan untuk menghimpun dana dari masyarakat pemodal untuk </a:t>
            </a:r>
            <a:r>
              <a:rPr lang="en-US" sz="2400" dirty="0" err="1"/>
              <a:t>selanjutnya</a:t>
            </a:r>
            <a:r>
              <a:rPr lang="en-US" sz="2400" dirty="0"/>
              <a:t> </a:t>
            </a:r>
            <a:r>
              <a:rPr lang="en-US" sz="2400" dirty="0" err="1"/>
              <a:t>diinvestasikan</a:t>
            </a:r>
            <a:r>
              <a:rPr lang="en-US" sz="2400" dirty="0"/>
              <a:t> </a:t>
            </a:r>
            <a:r>
              <a:rPr lang="en-US" sz="2400" dirty="0" err="1"/>
              <a:t>dalam</a:t>
            </a:r>
            <a:r>
              <a:rPr lang="en-US" sz="2400" dirty="0"/>
              <a:t> </a:t>
            </a:r>
            <a:r>
              <a:rPr lang="en-US" sz="2400" dirty="0" err="1"/>
              <a:t>Portofolio</a:t>
            </a:r>
            <a:r>
              <a:rPr lang="en-US" sz="2400" dirty="0"/>
              <a:t> </a:t>
            </a:r>
            <a:r>
              <a:rPr lang="en-US" sz="2400" dirty="0" err="1"/>
              <a:t>Efek</a:t>
            </a:r>
            <a:r>
              <a:rPr lang="en-US" sz="2400" dirty="0"/>
              <a:t> </a:t>
            </a:r>
            <a:r>
              <a:rPr lang="en-US" sz="2400" dirty="0" err="1"/>
              <a:t>oleh</a:t>
            </a:r>
            <a:r>
              <a:rPr lang="en-US" sz="2400" dirty="0"/>
              <a:t> </a:t>
            </a:r>
            <a:r>
              <a:rPr lang="en-US" sz="2400" dirty="0" err="1"/>
              <a:t>Manajer</a:t>
            </a:r>
            <a:r>
              <a:rPr lang="en-US" sz="2400" dirty="0"/>
              <a:t> </a:t>
            </a:r>
            <a:r>
              <a:rPr lang="en-US" sz="2400" dirty="0" err="1"/>
              <a:t>Investasi</a:t>
            </a:r>
            <a:r>
              <a:rPr lang="en-US" sz="24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33135141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PASAR MODAL</a:t>
            </a:r>
          </a:p>
        </p:txBody>
      </p:sp>
      <p:sp>
        <p:nvSpPr>
          <p:cNvPr id="3" name="Content Placeholder 2"/>
          <p:cNvSpPr>
            <a:spLocks noGrp="1"/>
          </p:cNvSpPr>
          <p:nvPr>
            <p:ph idx="1"/>
          </p:nvPr>
        </p:nvSpPr>
        <p:spPr/>
        <p:txBody>
          <a:bodyPr/>
          <a:lstStyle/>
          <a:p>
            <a:endParaRPr lang="en-US" dirty="0"/>
          </a:p>
          <a:p>
            <a:pPr algn="just">
              <a:lnSpc>
                <a:spcPct val="200000"/>
              </a:lnSpc>
            </a:pPr>
            <a:r>
              <a:rPr lang="en-US" sz="2400" dirty="0"/>
              <a:t>    </a:t>
            </a:r>
            <a:r>
              <a:rPr lang="en-US" sz="2400" dirty="0" err="1"/>
              <a:t>Pasar</a:t>
            </a:r>
            <a:r>
              <a:rPr lang="en-US" sz="2400" dirty="0"/>
              <a:t>  modal </a:t>
            </a:r>
            <a:r>
              <a:rPr lang="en-US" sz="2400" dirty="0" err="1"/>
              <a:t>adalah</a:t>
            </a:r>
            <a:r>
              <a:rPr lang="en-US" sz="2400" dirty="0"/>
              <a:t> </a:t>
            </a:r>
            <a:r>
              <a:rPr lang="en-US" sz="2400" dirty="0" err="1"/>
              <a:t>suatu</a:t>
            </a:r>
            <a:r>
              <a:rPr lang="en-US" sz="2400" dirty="0"/>
              <a:t> </a:t>
            </a:r>
            <a:r>
              <a:rPr lang="en-US" sz="2400" dirty="0" err="1"/>
              <a:t>tempat</a:t>
            </a:r>
            <a:r>
              <a:rPr lang="en-US" sz="2400" dirty="0"/>
              <a:t> yang </a:t>
            </a:r>
            <a:r>
              <a:rPr lang="en-US" sz="2400" dirty="0" err="1"/>
              <a:t>terorganisasi</a:t>
            </a:r>
            <a:r>
              <a:rPr lang="en-US" sz="2400" dirty="0"/>
              <a:t> </a:t>
            </a:r>
            <a:r>
              <a:rPr lang="en-US" sz="2400" dirty="0" err="1"/>
              <a:t>dimana</a:t>
            </a:r>
            <a:r>
              <a:rPr lang="en-US" sz="2400" dirty="0"/>
              <a:t> </a:t>
            </a:r>
            <a:r>
              <a:rPr lang="en-US" sz="2400" dirty="0" err="1"/>
              <a:t>efek-efek</a:t>
            </a:r>
            <a:r>
              <a:rPr lang="en-US" sz="2400" dirty="0"/>
              <a:t> </a:t>
            </a:r>
            <a:r>
              <a:rPr lang="en-US" sz="2400" dirty="0" err="1"/>
              <a:t>diperdagangkan</a:t>
            </a:r>
            <a:r>
              <a:rPr lang="en-US" sz="2400" dirty="0"/>
              <a:t>.</a:t>
            </a:r>
          </a:p>
        </p:txBody>
      </p:sp>
    </p:spTree>
    <p:extLst>
      <p:ext uri="{BB962C8B-B14F-4D97-AF65-F5344CB8AC3E}">
        <p14:creationId xmlns:p14="http://schemas.microsoft.com/office/powerpoint/2010/main" val="337453741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Fungsi</a:t>
            </a:r>
            <a:r>
              <a:rPr lang="en-US" dirty="0"/>
              <a:t> bank</a:t>
            </a:r>
          </a:p>
        </p:txBody>
      </p:sp>
      <p:sp>
        <p:nvSpPr>
          <p:cNvPr id="3" name="Content Placeholder 2"/>
          <p:cNvSpPr>
            <a:spLocks noGrp="1"/>
          </p:cNvSpPr>
          <p:nvPr>
            <p:ph idx="1"/>
          </p:nvPr>
        </p:nvSpPr>
        <p:spPr/>
        <p:txBody>
          <a:bodyPr/>
          <a:lstStyle/>
          <a:p>
            <a:endParaRPr lang="en-US" dirty="0"/>
          </a:p>
          <a:p>
            <a:pPr>
              <a:buAutoNum type="alphaLcPeriod"/>
            </a:pPr>
            <a:r>
              <a:rPr lang="en-US" dirty="0"/>
              <a:t>MENGHIMPUN</a:t>
            </a:r>
          </a:p>
          <a:p>
            <a:pPr>
              <a:buAutoNum type="alphaLcPeriod"/>
            </a:pPr>
            <a:r>
              <a:rPr lang="en-US" dirty="0"/>
              <a:t>MENYALURKAN DANA MASYARAKAT.</a:t>
            </a:r>
          </a:p>
        </p:txBody>
      </p:sp>
    </p:spTree>
    <p:extLst>
      <p:ext uri="{BB962C8B-B14F-4D97-AF65-F5344CB8AC3E}">
        <p14:creationId xmlns:p14="http://schemas.microsoft.com/office/powerpoint/2010/main" val="287390988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DALAM HAL PENGHIMPUNAN DANA</a:t>
            </a:r>
          </a:p>
        </p:txBody>
      </p:sp>
      <p:sp>
        <p:nvSpPr>
          <p:cNvPr id="3" name="Content Placeholder 2"/>
          <p:cNvSpPr>
            <a:spLocks noGrp="1"/>
          </p:cNvSpPr>
          <p:nvPr>
            <p:ph idx="1"/>
          </p:nvPr>
        </p:nvSpPr>
        <p:spPr/>
        <p:txBody>
          <a:bodyPr>
            <a:normAutofit fontScale="25000" lnSpcReduction="20000"/>
          </a:bodyPr>
          <a:lstStyle/>
          <a:p>
            <a:pPr algn="just"/>
            <a:r>
              <a:rPr lang="en-US" dirty="0"/>
              <a:t>        </a:t>
            </a:r>
            <a:r>
              <a:rPr lang="en-US" sz="23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dari</a:t>
            </a:r>
            <a:r>
              <a:rPr lang="en-US" sz="8000" dirty="0"/>
              <a:t> </a:t>
            </a:r>
            <a:r>
              <a:rPr lang="en-US" sz="8000" dirty="0" err="1"/>
              <a:t>masyarakat</a:t>
            </a:r>
            <a:r>
              <a:rPr lang="en-US" sz="8000" dirty="0"/>
              <a:t> </a:t>
            </a:r>
            <a:r>
              <a:rPr lang="en-US" sz="8000" dirty="0" err="1"/>
              <a:t>oleh</a:t>
            </a:r>
            <a:r>
              <a:rPr lang="en-US" sz="8000" dirty="0"/>
              <a:t> </a:t>
            </a:r>
            <a:r>
              <a:rPr lang="en-US" sz="8000" dirty="0" err="1"/>
              <a:t>siapapun</a:t>
            </a:r>
            <a:r>
              <a:rPr lang="en-US" sz="8000" dirty="0"/>
              <a:t> </a:t>
            </a:r>
            <a:r>
              <a:rPr lang="en-US" sz="8000" dirty="0" err="1"/>
              <a:t>pada</a:t>
            </a:r>
            <a:r>
              <a:rPr lang="en-US" sz="8000" dirty="0"/>
              <a:t> </a:t>
            </a:r>
            <a:r>
              <a:rPr lang="en-US" sz="8000" dirty="0" err="1"/>
              <a:t>dasarnya</a:t>
            </a:r>
            <a:r>
              <a:rPr lang="en-US" sz="8000" dirty="0"/>
              <a:t> </a:t>
            </a:r>
            <a:r>
              <a:rPr lang="en-US" sz="8000" dirty="0" err="1"/>
              <a:t>merupakan</a:t>
            </a:r>
            <a:r>
              <a:rPr lang="en-US" sz="8000" dirty="0"/>
              <a:t> </a:t>
            </a:r>
            <a:r>
              <a:rPr lang="en-US" sz="8000" dirty="0" err="1"/>
              <a:t>kegiatan</a:t>
            </a:r>
            <a:r>
              <a:rPr lang="en-US" sz="8000" dirty="0"/>
              <a:t> yang </a:t>
            </a:r>
            <a:r>
              <a:rPr lang="en-US" sz="8000" dirty="0" err="1"/>
              <a:t>perlu</a:t>
            </a:r>
            <a:r>
              <a:rPr lang="en-US" sz="8000" dirty="0"/>
              <a:t> </a:t>
            </a:r>
            <a:r>
              <a:rPr lang="en-US" sz="8000" dirty="0" err="1"/>
              <a:t>diawasi</a:t>
            </a:r>
            <a:r>
              <a:rPr lang="en-US" sz="8000" dirty="0"/>
              <a:t>, </a:t>
            </a:r>
            <a:r>
              <a:rPr lang="en-US" sz="8000" dirty="0" err="1"/>
              <a:t>mengingat</a:t>
            </a:r>
            <a:r>
              <a:rPr lang="en-US" sz="8000" dirty="0"/>
              <a:t> </a:t>
            </a:r>
            <a:r>
              <a:rPr lang="en-US" sz="8000" dirty="0" err="1"/>
              <a:t>dalam</a:t>
            </a:r>
            <a:r>
              <a:rPr lang="en-US" sz="8000" dirty="0"/>
              <a:t> </a:t>
            </a:r>
            <a:r>
              <a:rPr lang="en-US" sz="8000" dirty="0" err="1"/>
              <a:t>kegiatan</a:t>
            </a:r>
            <a:r>
              <a:rPr lang="en-US" sz="8000" dirty="0"/>
              <a:t> </a:t>
            </a:r>
            <a:r>
              <a:rPr lang="en-US" sz="8000" dirty="0" err="1"/>
              <a:t>itu</a:t>
            </a:r>
            <a:r>
              <a:rPr lang="en-US" sz="8000" dirty="0"/>
              <a:t> </a:t>
            </a:r>
            <a:r>
              <a:rPr lang="en-US" sz="8000" dirty="0" err="1"/>
              <a:t>terkait</a:t>
            </a:r>
            <a:r>
              <a:rPr lang="en-US" sz="8000" dirty="0"/>
              <a:t> </a:t>
            </a:r>
            <a:r>
              <a:rPr lang="en-US" sz="8000" dirty="0" err="1"/>
              <a:t>kepentingan</a:t>
            </a:r>
            <a:r>
              <a:rPr lang="en-US" sz="8000" dirty="0"/>
              <a:t> </a:t>
            </a:r>
            <a:r>
              <a:rPr lang="en-US" sz="8000" dirty="0" err="1"/>
              <a:t>masyarakat</a:t>
            </a:r>
            <a:r>
              <a:rPr lang="en-US" sz="8000" dirty="0"/>
              <a:t> yang </a:t>
            </a:r>
            <a:r>
              <a:rPr lang="en-US" sz="8000" dirty="0" err="1"/>
              <a:t>dananya</a:t>
            </a:r>
            <a:r>
              <a:rPr lang="en-US" sz="8000" dirty="0"/>
              <a:t> </a:t>
            </a:r>
            <a:r>
              <a:rPr lang="en-US" sz="8000" dirty="0" err="1"/>
              <a:t>disimpan</a:t>
            </a:r>
            <a:r>
              <a:rPr lang="en-US" sz="8000" dirty="0"/>
              <a:t> </a:t>
            </a:r>
            <a:r>
              <a:rPr lang="en-US" sz="8000" dirty="0" err="1"/>
              <a:t>pada</a:t>
            </a:r>
            <a:r>
              <a:rPr lang="en-US" sz="8000" dirty="0"/>
              <a:t> </a:t>
            </a:r>
            <a:r>
              <a:rPr lang="en-US" sz="8000" dirty="0" err="1"/>
              <a:t>pihak</a:t>
            </a:r>
            <a:r>
              <a:rPr lang="en-US" sz="8000" dirty="0"/>
              <a:t> yang </a:t>
            </a:r>
            <a:r>
              <a:rPr lang="en-US" sz="8000" dirty="0" err="1"/>
              <a:t>menghimpun</a:t>
            </a:r>
            <a:r>
              <a:rPr lang="en-US" sz="8000" dirty="0"/>
              <a:t> </a:t>
            </a:r>
            <a:r>
              <a:rPr lang="en-US" sz="8000" dirty="0" err="1"/>
              <a:t>dana</a:t>
            </a:r>
            <a:r>
              <a:rPr lang="en-US" sz="8000" dirty="0"/>
              <a:t> </a:t>
            </a:r>
            <a:r>
              <a:rPr lang="en-US" sz="8000" dirty="0" err="1"/>
              <a:t>tersebut.Sehubungan</a:t>
            </a:r>
            <a:r>
              <a:rPr lang="en-US" sz="8000" dirty="0"/>
              <a:t> </a:t>
            </a:r>
            <a:r>
              <a:rPr lang="en-US" sz="8000" dirty="0" err="1"/>
              <a:t>dengan</a:t>
            </a:r>
            <a:r>
              <a:rPr lang="en-US" sz="8000" dirty="0"/>
              <a:t> </a:t>
            </a:r>
            <a:r>
              <a:rPr lang="en-US" sz="8000" dirty="0" err="1"/>
              <a:t>itu</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ditegaskan</a:t>
            </a:r>
            <a:r>
              <a:rPr lang="en-US" sz="8000" dirty="0"/>
              <a:t> </a:t>
            </a:r>
            <a:r>
              <a:rPr lang="en-US" sz="8000" dirty="0" err="1"/>
              <a:t>bahwa</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dalambentuk</a:t>
            </a:r>
            <a:r>
              <a:rPr lang="en-US" sz="8000" dirty="0"/>
              <a:t> </a:t>
            </a:r>
            <a:r>
              <a:rPr lang="en-US" sz="8000" dirty="0" err="1"/>
              <a:t>simpanan</a:t>
            </a:r>
            <a:r>
              <a:rPr lang="en-US" sz="8000" dirty="0"/>
              <a:t> </a:t>
            </a:r>
            <a:r>
              <a:rPr lang="en-US" sz="8000" dirty="0" err="1"/>
              <a:t>hanya</a:t>
            </a:r>
            <a:r>
              <a:rPr lang="en-US" sz="8000" dirty="0"/>
              <a:t> </a:t>
            </a:r>
            <a:r>
              <a:rPr lang="en-US" sz="8000" dirty="0" err="1"/>
              <a:t>dapat</a:t>
            </a:r>
            <a:r>
              <a:rPr lang="en-US" sz="8000" dirty="0"/>
              <a:t> </a:t>
            </a:r>
            <a:r>
              <a:rPr lang="en-US" sz="8000" dirty="0" err="1"/>
              <a:t>dilakukan</a:t>
            </a:r>
            <a:r>
              <a:rPr lang="en-US" sz="8000" dirty="0"/>
              <a:t> </a:t>
            </a:r>
            <a:r>
              <a:rPr lang="en-US" sz="8000" dirty="0" err="1"/>
              <a:t>oleh</a:t>
            </a:r>
            <a:r>
              <a:rPr lang="en-US" sz="8000" dirty="0"/>
              <a:t> </a:t>
            </a:r>
            <a:r>
              <a:rPr lang="en-US" sz="8000" dirty="0" err="1"/>
              <a:t>suatu</a:t>
            </a:r>
            <a:r>
              <a:rPr lang="en-US" sz="8000" dirty="0"/>
              <a:t> </a:t>
            </a:r>
            <a:r>
              <a:rPr lang="en-US" sz="8000" dirty="0" err="1"/>
              <a:t>pihak</a:t>
            </a:r>
            <a:r>
              <a:rPr lang="en-US" sz="8000" dirty="0"/>
              <a:t>, </a:t>
            </a:r>
            <a:r>
              <a:rPr lang="en-US" sz="8000" dirty="0" err="1"/>
              <a:t>setelah</a:t>
            </a:r>
            <a:r>
              <a:rPr lang="en-US" sz="8000" dirty="0"/>
              <a:t> </a:t>
            </a:r>
            <a:r>
              <a:rPr lang="en-US" sz="8000" dirty="0" err="1"/>
              <a:t>pihak</a:t>
            </a:r>
            <a:r>
              <a:rPr lang="en-US" sz="8000" dirty="0"/>
              <a:t> yang </a:t>
            </a:r>
            <a:r>
              <a:rPr lang="en-US" sz="8000" dirty="0" err="1"/>
              <a:t>bersangkutan</a:t>
            </a:r>
            <a:r>
              <a:rPr lang="en-US" sz="8000" dirty="0"/>
              <a:t> </a:t>
            </a:r>
            <a:r>
              <a:rPr lang="en-US" sz="8000" dirty="0" err="1"/>
              <a:t>terlebih</a:t>
            </a:r>
            <a:r>
              <a:rPr lang="en-US" sz="8000" dirty="0"/>
              <a:t> </a:t>
            </a:r>
            <a:r>
              <a:rPr lang="en-US" sz="8000" dirty="0" err="1"/>
              <a:t>dahulu</a:t>
            </a:r>
            <a:r>
              <a:rPr lang="en-US" sz="8000" dirty="0"/>
              <a:t> </a:t>
            </a:r>
            <a:r>
              <a:rPr lang="en-US" sz="8000" dirty="0" err="1"/>
              <a:t>memperoleh</a:t>
            </a:r>
            <a:r>
              <a:rPr lang="en-US" sz="8000" dirty="0"/>
              <a:t> </a:t>
            </a:r>
            <a:r>
              <a:rPr lang="en-US" sz="8000" dirty="0" err="1"/>
              <a:t>izin</a:t>
            </a:r>
            <a:r>
              <a:rPr lang="en-US" sz="8000" dirty="0"/>
              <a:t> </a:t>
            </a:r>
            <a:r>
              <a:rPr lang="en-US" sz="8000" dirty="0" err="1"/>
              <a:t>usaha</a:t>
            </a:r>
            <a:r>
              <a:rPr lang="en-US" sz="8000" dirty="0"/>
              <a:t>, </a:t>
            </a:r>
            <a:r>
              <a:rPr lang="en-US" sz="8000" dirty="0" err="1"/>
              <a:t>sebagai</a:t>
            </a:r>
            <a:r>
              <a:rPr lang="en-US" sz="8000" dirty="0"/>
              <a:t> Bank </a:t>
            </a:r>
            <a:r>
              <a:rPr lang="en-US" sz="8000" dirty="0" err="1"/>
              <a:t>Umum</a:t>
            </a:r>
            <a:r>
              <a:rPr lang="en-US" sz="8000" dirty="0"/>
              <a:t> </a:t>
            </a:r>
            <a:r>
              <a:rPr lang="en-US" sz="8000" dirty="0" err="1"/>
              <a:t>atau</a:t>
            </a:r>
            <a:r>
              <a:rPr lang="en-US" sz="8000" dirty="0"/>
              <a:t> </a:t>
            </a:r>
            <a:r>
              <a:rPr lang="en-US" sz="8000" dirty="0" err="1"/>
              <a:t>sebagai</a:t>
            </a:r>
            <a:r>
              <a:rPr lang="en-US" sz="8000" dirty="0"/>
              <a:t> Bank </a:t>
            </a:r>
            <a:r>
              <a:rPr lang="en-US" sz="8000" dirty="0" err="1"/>
              <a:t>Perkreditan</a:t>
            </a:r>
            <a:r>
              <a:rPr lang="en-US" sz="8000" dirty="0"/>
              <a:t> Rakyat.. </a:t>
            </a:r>
            <a:r>
              <a:rPr lang="en-US" sz="8000" dirty="0" err="1"/>
              <a:t>Namun</a:t>
            </a:r>
            <a:r>
              <a:rPr lang="en-US" sz="8000" dirty="0"/>
              <a:t> </a:t>
            </a:r>
            <a:r>
              <a:rPr lang="en-US" sz="8000" dirty="0" err="1"/>
              <a:t>demikian</a:t>
            </a:r>
            <a:r>
              <a:rPr lang="en-US" sz="8000" dirty="0"/>
              <a:t>, di </a:t>
            </a:r>
            <a:r>
              <a:rPr lang="en-US" sz="8000" dirty="0" err="1"/>
              <a:t>masyarakat</a:t>
            </a:r>
            <a:r>
              <a:rPr lang="en-US" sz="8000" dirty="0"/>
              <a:t> </a:t>
            </a:r>
            <a:r>
              <a:rPr lang="en-US" sz="8000" dirty="0" err="1"/>
              <a:t>terdapat</a:t>
            </a:r>
            <a:r>
              <a:rPr lang="en-US" sz="8000" dirty="0"/>
              <a:t> pula </a:t>
            </a:r>
            <a:r>
              <a:rPr lang="en-US" sz="8000" dirty="0" err="1"/>
              <a:t>jenis</a:t>
            </a:r>
            <a:r>
              <a:rPr lang="en-US" sz="8000" dirty="0"/>
              <a:t> </a:t>
            </a:r>
            <a:r>
              <a:rPr lang="en-US" sz="8000" dirty="0" err="1"/>
              <a:t>lembaga</a:t>
            </a:r>
            <a:r>
              <a:rPr lang="en-US" sz="8000" dirty="0"/>
              <a:t> </a:t>
            </a:r>
            <a:r>
              <a:rPr lang="en-US" sz="8000" dirty="0" err="1"/>
              <a:t>lainnya</a:t>
            </a:r>
            <a:r>
              <a:rPr lang="en-US" sz="8000" dirty="0"/>
              <a:t> yang </a:t>
            </a:r>
            <a:r>
              <a:rPr lang="en-US" sz="8000" dirty="0" err="1"/>
              <a:t>juga</a:t>
            </a:r>
            <a:r>
              <a:rPr lang="en-US" sz="8000" dirty="0"/>
              <a:t> </a:t>
            </a:r>
            <a:r>
              <a:rPr lang="en-US" sz="8000" dirty="0" err="1"/>
              <a:t>melakukan</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atau</a:t>
            </a:r>
            <a:r>
              <a:rPr lang="en-US" sz="8000" dirty="0"/>
              <a:t> </a:t>
            </a:r>
            <a:r>
              <a:rPr lang="en-US" sz="8000" dirty="0" err="1"/>
              <a:t>semacam</a:t>
            </a:r>
            <a:r>
              <a:rPr lang="en-US" sz="8000" dirty="0"/>
              <a:t> </a:t>
            </a:r>
            <a:r>
              <a:rPr lang="en-US" sz="8000" dirty="0" err="1"/>
              <a:t>simpanan</a:t>
            </a:r>
            <a:r>
              <a:rPr lang="en-US" sz="8000" dirty="0"/>
              <a:t>, </a:t>
            </a:r>
            <a:r>
              <a:rPr lang="en-US" sz="8000" dirty="0" err="1"/>
              <a:t>misalnya</a:t>
            </a:r>
            <a:r>
              <a:rPr lang="en-US" sz="8000" dirty="0"/>
              <a:t> yang </a:t>
            </a:r>
            <a:r>
              <a:rPr lang="en-US" sz="8000" dirty="0" err="1"/>
              <a:t>dilakukan</a:t>
            </a:r>
            <a:r>
              <a:rPr lang="en-US" sz="8000" dirty="0"/>
              <a:t> </a:t>
            </a:r>
            <a:r>
              <a:rPr lang="en-US" sz="8000" dirty="0" err="1"/>
              <a:t>oleh</a:t>
            </a:r>
            <a:r>
              <a:rPr lang="en-US" sz="8000" dirty="0"/>
              <a:t> </a:t>
            </a:r>
            <a:r>
              <a:rPr lang="en-US" sz="8000" dirty="0" err="1"/>
              <a:t>kantor</a:t>
            </a:r>
            <a:r>
              <a:rPr lang="en-US" sz="8000" dirty="0"/>
              <a:t> </a:t>
            </a:r>
            <a:r>
              <a:rPr lang="en-US" sz="8000" dirty="0" err="1"/>
              <a:t>pos</a:t>
            </a:r>
            <a:r>
              <a:rPr lang="en-US" sz="8000" dirty="0"/>
              <a:t>, </a:t>
            </a:r>
            <a:r>
              <a:rPr lang="en-US" sz="8000" dirty="0" err="1"/>
              <a:t>oleh</a:t>
            </a:r>
            <a:r>
              <a:rPr lang="en-US" sz="8000" dirty="0"/>
              <a:t> </a:t>
            </a:r>
            <a:r>
              <a:rPr lang="en-US" sz="8000" dirty="0" err="1"/>
              <a:t>dana</a:t>
            </a:r>
            <a:r>
              <a:rPr lang="en-US" sz="8000" dirty="0"/>
              <a:t> </a:t>
            </a:r>
            <a:r>
              <a:rPr lang="en-US" sz="8000" dirty="0" err="1"/>
              <a:t>pensiun</a:t>
            </a:r>
            <a:r>
              <a:rPr lang="en-US" sz="8000" dirty="0"/>
              <a:t>, </a:t>
            </a:r>
            <a:r>
              <a:rPr lang="en-US" sz="8000" dirty="0" err="1"/>
              <a:t>atau</a:t>
            </a:r>
            <a:r>
              <a:rPr lang="en-US" sz="8000" dirty="0"/>
              <a:t> </a:t>
            </a:r>
            <a:r>
              <a:rPr lang="en-US" sz="8000" dirty="0" err="1"/>
              <a:t>oleh</a:t>
            </a:r>
            <a:r>
              <a:rPr lang="en-US" sz="8000" dirty="0"/>
              <a:t> </a:t>
            </a:r>
            <a:r>
              <a:rPr lang="en-US" sz="8000" dirty="0" err="1"/>
              <a:t>perusahaan</a:t>
            </a:r>
            <a:r>
              <a:rPr lang="en-US" sz="8000" dirty="0"/>
              <a:t> </a:t>
            </a:r>
            <a:r>
              <a:rPr lang="en-US" sz="8000" dirty="0" err="1"/>
              <a:t>asuransi</a:t>
            </a:r>
            <a:r>
              <a:rPr lang="en-US" sz="8000" dirty="0"/>
              <a:t>. </a:t>
            </a:r>
            <a:r>
              <a:rPr lang="en-US" sz="8000" dirty="0" err="1"/>
              <a:t>Kegiatan</a:t>
            </a:r>
            <a:r>
              <a:rPr lang="en-US" sz="8000" dirty="0"/>
              <a:t> </a:t>
            </a:r>
            <a:r>
              <a:rPr lang="en-US" sz="8000" dirty="0" err="1"/>
              <a:t>lembaga-lembaga</a:t>
            </a:r>
            <a:r>
              <a:rPr lang="en-US" sz="8000" dirty="0"/>
              <a:t> </a:t>
            </a:r>
            <a:r>
              <a:rPr lang="en-US" sz="8000" dirty="0" err="1"/>
              <a:t>tersebut</a:t>
            </a:r>
            <a:r>
              <a:rPr lang="en-US" sz="8000" dirty="0"/>
              <a:t> </a:t>
            </a:r>
            <a:r>
              <a:rPr lang="en-US" sz="8000" dirty="0" err="1"/>
              <a:t>tidak</a:t>
            </a:r>
            <a:r>
              <a:rPr lang="en-US" sz="8000" dirty="0"/>
              <a:t> </a:t>
            </a:r>
            <a:r>
              <a:rPr lang="en-US" sz="8000" dirty="0" err="1"/>
              <a:t>dicakup</a:t>
            </a:r>
            <a:r>
              <a:rPr lang="en-US" sz="8000" dirty="0"/>
              <a:t> </a:t>
            </a:r>
            <a:r>
              <a:rPr lang="en-US" sz="8000" dirty="0" err="1"/>
              <a:t>sebagai</a:t>
            </a:r>
            <a:r>
              <a:rPr lang="en-US" sz="8000" dirty="0"/>
              <a:t> </a:t>
            </a:r>
            <a:r>
              <a:rPr lang="en-US" sz="8000" dirty="0" err="1"/>
              <a:t>kegiatan</a:t>
            </a:r>
            <a:r>
              <a:rPr lang="en-US" sz="8000" dirty="0"/>
              <a:t> </a:t>
            </a:r>
            <a:r>
              <a:rPr lang="en-US" sz="8000" dirty="0" err="1"/>
              <a:t>usaha</a:t>
            </a:r>
            <a:r>
              <a:rPr lang="en-US" sz="8000" dirty="0"/>
              <a:t> </a:t>
            </a:r>
            <a:r>
              <a:rPr lang="en-US" sz="8000" dirty="0" err="1"/>
              <a:t>perbankan</a:t>
            </a:r>
            <a:r>
              <a:rPr lang="en-US" sz="8000" dirty="0"/>
              <a:t>, </a:t>
            </a:r>
            <a:r>
              <a:rPr lang="en-US" sz="8000" dirty="0" err="1"/>
              <a:t>berdasarkan</a:t>
            </a:r>
            <a:r>
              <a:rPr lang="en-US" sz="8000" dirty="0"/>
              <a:t> </a:t>
            </a:r>
            <a:r>
              <a:rPr lang="en-US" sz="8000" dirty="0" err="1"/>
              <a:t>ketentuan</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Terhadap</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yang </a:t>
            </a:r>
            <a:r>
              <a:rPr lang="en-US" sz="8000" dirty="0" err="1"/>
              <a:t>dilakukan</a:t>
            </a:r>
            <a:r>
              <a:rPr lang="en-US" sz="8000" dirty="0"/>
              <a:t> </a:t>
            </a:r>
            <a:r>
              <a:rPr lang="en-US" sz="8000" dirty="0" err="1"/>
              <a:t>oleh</a:t>
            </a:r>
            <a:r>
              <a:rPr lang="en-US" sz="8000" dirty="0"/>
              <a:t> </a:t>
            </a:r>
            <a:r>
              <a:rPr lang="en-US" sz="8000" dirty="0" err="1"/>
              <a:t>lembaga-lembaga</a:t>
            </a:r>
            <a:r>
              <a:rPr lang="en-US" sz="8000" dirty="0"/>
              <a:t> </a:t>
            </a:r>
            <a:r>
              <a:rPr lang="en-US" sz="8000" dirty="0" err="1"/>
              <a:t>tersebut,diatur</a:t>
            </a:r>
            <a:r>
              <a:rPr lang="en-US" sz="8000" dirty="0"/>
              <a:t> </a:t>
            </a:r>
            <a:r>
              <a:rPr lang="en-US" sz="8000" dirty="0" err="1"/>
              <a:t>dengan</a:t>
            </a:r>
            <a:r>
              <a:rPr lang="en-US" sz="8000" dirty="0"/>
              <a:t> </a:t>
            </a:r>
            <a:r>
              <a:rPr lang="en-US" sz="8000" dirty="0" err="1"/>
              <a:t>Undang-undang</a:t>
            </a:r>
            <a:r>
              <a:rPr lang="en-US" sz="8000" dirty="0"/>
              <a:t> </a:t>
            </a:r>
            <a:r>
              <a:rPr lang="en-US" sz="8000" dirty="0" err="1"/>
              <a:t>tersendiri</a:t>
            </a:r>
            <a:r>
              <a:rPr lang="en-US" sz="8000" dirty="0"/>
              <a:t> </a:t>
            </a:r>
            <a:r>
              <a:rPr lang="en-US" sz="8000" dirty="0" err="1"/>
              <a:t>beserta</a:t>
            </a:r>
            <a:r>
              <a:rPr lang="en-US" sz="8000" dirty="0"/>
              <a:t> </a:t>
            </a:r>
            <a:r>
              <a:rPr lang="en-US" sz="8000" dirty="0" err="1"/>
              <a:t>peraturan</a:t>
            </a:r>
            <a:r>
              <a:rPr lang="en-US" sz="8000" dirty="0"/>
              <a:t> </a:t>
            </a:r>
            <a:r>
              <a:rPr lang="en-US" sz="8000" dirty="0" err="1"/>
              <a:t>pelaksanaannya</a:t>
            </a:r>
            <a:r>
              <a:rPr lang="en-US" sz="8000" dirty="0"/>
              <a:t>.</a:t>
            </a:r>
          </a:p>
          <a:p>
            <a:r>
              <a:rPr lang="en-US" dirty="0"/>
              <a:t>PENJELASAN PASAL 16 UU PERBANKAN</a:t>
            </a:r>
          </a:p>
        </p:txBody>
      </p:sp>
    </p:spTree>
    <p:extLst>
      <p:ext uri="{BB962C8B-B14F-4D97-AF65-F5344CB8AC3E}">
        <p14:creationId xmlns:p14="http://schemas.microsoft.com/office/powerpoint/2010/main" val="310498859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KREDIT DARI BANK RESIKO</a:t>
            </a:r>
          </a:p>
        </p:txBody>
      </p:sp>
      <p:sp>
        <p:nvSpPr>
          <p:cNvPr id="3" name="Content Placeholder 2"/>
          <p:cNvSpPr>
            <a:spLocks noGrp="1"/>
          </p:cNvSpPr>
          <p:nvPr>
            <p:ph idx="1"/>
          </p:nvPr>
        </p:nvSpPr>
        <p:spPr/>
        <p:txBody>
          <a:bodyPr/>
          <a:lstStyle/>
          <a:p>
            <a:pPr algn="just"/>
            <a:r>
              <a:rPr lang="en-US" dirty="0"/>
              <a:t>       </a:t>
            </a:r>
            <a:r>
              <a:rPr lang="en-US" sz="2000" dirty="0" err="1"/>
              <a:t>Kredit</a:t>
            </a:r>
            <a:r>
              <a:rPr lang="en-US" sz="2000" dirty="0"/>
              <a:t> yang </a:t>
            </a:r>
            <a:r>
              <a:rPr lang="en-US" sz="2000" dirty="0" err="1"/>
              <a:t>diberikan</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sehingga</a:t>
            </a:r>
            <a:r>
              <a:rPr lang="en-US" sz="2000" dirty="0"/>
              <a:t> </a:t>
            </a:r>
            <a:r>
              <a:rPr lang="en-US" sz="2000" dirty="0" err="1"/>
              <a:t>dalam</a:t>
            </a:r>
            <a:r>
              <a:rPr lang="en-US" sz="2000" dirty="0"/>
              <a:t> </a:t>
            </a:r>
            <a:r>
              <a:rPr lang="en-US" sz="2000" dirty="0" err="1"/>
              <a:t>pelaksanaannya</a:t>
            </a:r>
            <a:r>
              <a:rPr lang="en-US" sz="2000" dirty="0"/>
              <a:t> bank </a:t>
            </a:r>
            <a:r>
              <a:rPr lang="en-US" sz="2000" dirty="0" err="1"/>
              <a:t>harus</a:t>
            </a:r>
            <a:r>
              <a:rPr lang="en-US" sz="2000" dirty="0"/>
              <a:t> </a:t>
            </a:r>
            <a:r>
              <a:rPr lang="en-US" sz="2000" dirty="0" err="1"/>
              <a:t>memperhatikan</a:t>
            </a:r>
            <a:r>
              <a:rPr lang="en-US" sz="2000" dirty="0"/>
              <a:t> </a:t>
            </a:r>
            <a:r>
              <a:rPr lang="en-US" sz="2000" dirty="0" err="1"/>
              <a:t>asas-asas</a:t>
            </a:r>
            <a:r>
              <a:rPr lang="en-US" sz="2000" dirty="0"/>
              <a:t> </a:t>
            </a:r>
            <a:r>
              <a:rPr lang="en-US" sz="2000" dirty="0" err="1"/>
              <a:t>perkreditan</a:t>
            </a:r>
            <a:r>
              <a:rPr lang="en-US" sz="2000" dirty="0"/>
              <a:t> yang </a:t>
            </a:r>
            <a:r>
              <a:rPr lang="en-US" sz="2000" dirty="0" err="1"/>
              <a:t>sehat</a:t>
            </a:r>
            <a:r>
              <a:rPr lang="en-US" sz="2000" dirty="0"/>
              <a:t>. </a:t>
            </a:r>
            <a:r>
              <a:rPr lang="en-US" sz="2000" dirty="0" err="1"/>
              <a:t>Untuk</a:t>
            </a:r>
            <a:r>
              <a:rPr lang="en-US" sz="2000" dirty="0"/>
              <a:t> </a:t>
            </a:r>
            <a:r>
              <a:rPr lang="en-US" sz="2000" dirty="0" err="1"/>
              <a:t>mengurangi</a:t>
            </a:r>
            <a:r>
              <a:rPr lang="en-US" sz="2000" dirty="0"/>
              <a:t> </a:t>
            </a:r>
            <a:r>
              <a:rPr lang="en-US" sz="2000" dirty="0" err="1"/>
              <a:t>risiko</a:t>
            </a:r>
            <a:r>
              <a:rPr lang="en-US" sz="2000" dirty="0"/>
              <a:t> </a:t>
            </a:r>
            <a:r>
              <a:rPr lang="en-US" sz="2000" dirty="0" err="1"/>
              <a:t>tersebut</a:t>
            </a:r>
            <a:r>
              <a:rPr lang="en-US" sz="2000" dirty="0"/>
              <a:t>, </a:t>
            </a:r>
            <a:r>
              <a:rPr lang="en-US" sz="2000" dirty="0" err="1"/>
              <a:t>jaminan</a:t>
            </a:r>
            <a:r>
              <a:rPr lang="en-US" sz="2000" dirty="0"/>
              <a:t> </a:t>
            </a:r>
            <a:r>
              <a:rPr lang="en-US" sz="2000" dirty="0" err="1"/>
              <a:t>pemberian</a:t>
            </a:r>
            <a:r>
              <a:rPr lang="en-US" sz="2000" dirty="0"/>
              <a:t> </a:t>
            </a:r>
            <a:r>
              <a:rPr lang="en-US" sz="2000" dirty="0" err="1"/>
              <a:t>kredit</a:t>
            </a:r>
            <a:r>
              <a:rPr lang="en-US" sz="2000" dirty="0"/>
              <a:t> </a:t>
            </a:r>
            <a:r>
              <a:rPr lang="en-US" sz="2000" dirty="0" err="1"/>
              <a:t>dalam</a:t>
            </a:r>
            <a:r>
              <a:rPr lang="en-US" sz="2000" dirty="0"/>
              <a:t> </a:t>
            </a:r>
            <a:r>
              <a:rPr lang="en-US" sz="2000" dirty="0" err="1"/>
              <a:t>arti</a:t>
            </a:r>
            <a:r>
              <a:rPr lang="en-US" sz="2000" dirty="0"/>
              <a:t> </a:t>
            </a:r>
            <a:r>
              <a:rPr lang="en-US" sz="2000" dirty="0" err="1"/>
              <a:t>keyakinan</a:t>
            </a:r>
            <a:r>
              <a:rPr lang="en-US" sz="2000" dirty="0"/>
              <a:t> </a:t>
            </a:r>
            <a:r>
              <a:rPr lang="en-US" sz="2000" dirty="0" err="1"/>
              <a:t>atas</a:t>
            </a:r>
            <a:r>
              <a:rPr lang="en-US" sz="2000" dirty="0"/>
              <a:t> </a:t>
            </a:r>
            <a:r>
              <a:rPr lang="en-US" sz="2000" dirty="0" err="1"/>
              <a:t>kemampuan</a:t>
            </a:r>
            <a:r>
              <a:rPr lang="en-US" sz="2000" dirty="0"/>
              <a:t> </a:t>
            </a:r>
            <a:r>
              <a:rPr lang="en-US" sz="2000" dirty="0" err="1"/>
              <a:t>dan</a:t>
            </a:r>
            <a:r>
              <a:rPr lang="en-US" sz="2000" dirty="0"/>
              <a:t> </a:t>
            </a:r>
            <a:r>
              <a:rPr lang="en-US" sz="2000" dirty="0" err="1"/>
              <a:t>kesanggupan</a:t>
            </a:r>
            <a:r>
              <a:rPr lang="en-US" sz="2000" dirty="0"/>
              <a:t> </a:t>
            </a:r>
            <a:r>
              <a:rPr lang="en-US" sz="2000" dirty="0" err="1"/>
              <a:t>debitur</a:t>
            </a:r>
            <a:r>
              <a:rPr lang="en-US" sz="2000" dirty="0"/>
              <a:t> </a:t>
            </a:r>
            <a:r>
              <a:rPr lang="en-US" sz="2000" dirty="0" err="1"/>
              <a:t>untuk</a:t>
            </a:r>
            <a:r>
              <a:rPr lang="en-US" sz="2000" dirty="0"/>
              <a:t> </a:t>
            </a:r>
            <a:r>
              <a:rPr lang="en-US" sz="2000" dirty="0" err="1"/>
              <a:t>melunasi</a:t>
            </a:r>
            <a:r>
              <a:rPr lang="en-US" sz="2000" dirty="0"/>
              <a:t> </a:t>
            </a:r>
            <a:r>
              <a:rPr lang="en-US" sz="2000" dirty="0" err="1"/>
              <a:t>hutangnya</a:t>
            </a:r>
            <a:r>
              <a:rPr lang="en-US" sz="2000" dirty="0"/>
              <a:t> </a:t>
            </a:r>
            <a:r>
              <a:rPr lang="en-US" sz="2000" dirty="0" err="1"/>
              <a:t>sesuai</a:t>
            </a:r>
            <a:r>
              <a:rPr lang="en-US" sz="2000" dirty="0"/>
              <a:t> </a:t>
            </a:r>
            <a:r>
              <a:rPr lang="en-US" sz="2000" dirty="0" err="1"/>
              <a:t>dengan</a:t>
            </a:r>
            <a:r>
              <a:rPr lang="en-US" sz="2000" dirty="0"/>
              <a:t> yang </a:t>
            </a:r>
            <a:r>
              <a:rPr lang="en-US" sz="2000" dirty="0" err="1"/>
              <a:t>diperjanjikan</a:t>
            </a:r>
            <a:r>
              <a:rPr lang="en-US" sz="2000" dirty="0"/>
              <a:t> </a:t>
            </a:r>
            <a:r>
              <a:rPr lang="en-US" sz="2000" dirty="0" err="1"/>
              <a:t>merupakan</a:t>
            </a:r>
            <a:r>
              <a:rPr lang="en-US" sz="2000" dirty="0"/>
              <a:t> </a:t>
            </a:r>
            <a:r>
              <a:rPr lang="en-US" sz="2000" dirty="0" err="1"/>
              <a:t>faktor</a:t>
            </a:r>
            <a:r>
              <a:rPr lang="en-US" sz="2000" dirty="0"/>
              <a:t> </a:t>
            </a:r>
            <a:r>
              <a:rPr lang="en-US" sz="2000" dirty="0" err="1"/>
              <a:t>penting</a:t>
            </a:r>
            <a:r>
              <a:rPr lang="en-US" sz="2000" dirty="0"/>
              <a:t> yang </a:t>
            </a:r>
            <a:r>
              <a:rPr lang="en-US" sz="2000" dirty="0" err="1"/>
              <a:t>harus</a:t>
            </a:r>
            <a:r>
              <a:rPr lang="en-US" sz="2000" dirty="0"/>
              <a:t> </a:t>
            </a:r>
            <a:r>
              <a:rPr lang="en-US" sz="2000" dirty="0" err="1"/>
              <a:t>diperhatikan</a:t>
            </a:r>
            <a:r>
              <a:rPr lang="en-US" sz="2000" dirty="0"/>
              <a:t> </a:t>
            </a:r>
            <a:r>
              <a:rPr lang="en-US" sz="2000" dirty="0" err="1"/>
              <a:t>oleh</a:t>
            </a:r>
            <a:r>
              <a:rPr lang="en-US" sz="2000" dirty="0"/>
              <a:t> bank. </a:t>
            </a:r>
            <a:r>
              <a:rPr lang="en-US" sz="2000" dirty="0" err="1"/>
              <a:t>Untuk</a:t>
            </a:r>
            <a:r>
              <a:rPr lang="en-US" sz="2000" dirty="0"/>
              <a:t> </a:t>
            </a:r>
            <a:r>
              <a:rPr lang="en-US" sz="2000" dirty="0" err="1"/>
              <a:t>memperoleh</a:t>
            </a:r>
            <a:r>
              <a:rPr lang="en-US" sz="2000" dirty="0"/>
              <a:t> </a:t>
            </a:r>
            <a:r>
              <a:rPr lang="en-US" sz="2000" dirty="0" err="1"/>
              <a:t>keyakinan</a:t>
            </a:r>
            <a:r>
              <a:rPr lang="en-US" sz="2000" dirty="0"/>
              <a:t> </a:t>
            </a:r>
            <a:r>
              <a:rPr lang="en-US" sz="2000" dirty="0" err="1"/>
              <a:t>tersebut</a:t>
            </a:r>
            <a:r>
              <a:rPr lang="en-US" sz="2000" dirty="0"/>
              <a:t>, </a:t>
            </a:r>
            <a:r>
              <a:rPr lang="en-US" sz="2000" dirty="0" err="1"/>
              <a:t>sebelum</a:t>
            </a:r>
            <a:r>
              <a:rPr lang="en-US" sz="2000" dirty="0"/>
              <a:t> </a:t>
            </a:r>
            <a:r>
              <a:rPr lang="en-US" sz="2000" dirty="0" err="1"/>
              <a:t>memberikan</a:t>
            </a:r>
            <a:r>
              <a:rPr lang="en-US" sz="2000" dirty="0"/>
              <a:t> </a:t>
            </a:r>
            <a:r>
              <a:rPr lang="en-US" sz="2000" dirty="0" err="1"/>
              <a:t>kredit</a:t>
            </a:r>
            <a:r>
              <a:rPr lang="en-US" sz="2000" dirty="0"/>
              <a:t>, bank </a:t>
            </a:r>
            <a:r>
              <a:rPr lang="en-US" sz="2000" dirty="0" err="1"/>
              <a:t>harus</a:t>
            </a:r>
            <a:r>
              <a:rPr lang="en-US" sz="2000" dirty="0"/>
              <a:t> </a:t>
            </a:r>
            <a:r>
              <a:rPr lang="en-US" sz="2000" dirty="0" err="1"/>
              <a:t>melakukan</a:t>
            </a:r>
            <a:r>
              <a:rPr lang="en-US" sz="2000" dirty="0"/>
              <a:t> </a:t>
            </a:r>
            <a:r>
              <a:rPr lang="en-US" sz="2000" dirty="0" err="1"/>
              <a:t>penilaian</a:t>
            </a:r>
            <a:r>
              <a:rPr lang="en-US" sz="2000" dirty="0"/>
              <a:t> yang </a:t>
            </a:r>
            <a:r>
              <a:rPr lang="en-US" sz="2000" dirty="0" err="1"/>
              <a:t>seksama</a:t>
            </a:r>
            <a:r>
              <a:rPr lang="en-US" sz="2000" dirty="0"/>
              <a:t> </a:t>
            </a:r>
            <a:r>
              <a:rPr lang="en-US" sz="2000" dirty="0" err="1"/>
              <a:t>terhadap</a:t>
            </a:r>
            <a:r>
              <a:rPr lang="en-US" sz="2000" dirty="0"/>
              <a:t> </a:t>
            </a:r>
            <a:r>
              <a:rPr lang="en-US" sz="2000" dirty="0" err="1"/>
              <a:t>watak</a:t>
            </a:r>
            <a:r>
              <a:rPr lang="en-US" sz="2000" dirty="0"/>
              <a:t>, </a:t>
            </a:r>
            <a:r>
              <a:rPr lang="en-US" sz="2000" dirty="0" err="1"/>
              <a:t>kemampuan</a:t>
            </a:r>
            <a:r>
              <a:rPr lang="en-US" sz="2000" dirty="0"/>
              <a:t>, modal, </a:t>
            </a:r>
            <a:r>
              <a:rPr lang="en-US" sz="2000" dirty="0" err="1"/>
              <a:t>agunan</a:t>
            </a:r>
            <a:r>
              <a:rPr lang="en-US" sz="2000" dirty="0"/>
              <a:t>, </a:t>
            </a:r>
            <a:r>
              <a:rPr lang="en-US" sz="2000" dirty="0" err="1"/>
              <a:t>dan</a:t>
            </a:r>
            <a:r>
              <a:rPr lang="en-US" sz="2000" dirty="0"/>
              <a:t> </a:t>
            </a:r>
            <a:r>
              <a:rPr lang="en-US" sz="2000" dirty="0" err="1"/>
              <a:t>prospek</a:t>
            </a:r>
            <a:r>
              <a:rPr lang="en-US" sz="2000" dirty="0"/>
              <a:t> </a:t>
            </a:r>
            <a:r>
              <a:rPr lang="en-US" sz="2000" dirty="0" err="1"/>
              <a:t>usaha</a:t>
            </a:r>
            <a:r>
              <a:rPr lang="en-US" sz="2000" dirty="0"/>
              <a:t> </a:t>
            </a:r>
            <a:r>
              <a:rPr lang="en-US" sz="2000" dirty="0" err="1"/>
              <a:t>dari</a:t>
            </a:r>
            <a:r>
              <a:rPr lang="en-US" sz="2000" dirty="0"/>
              <a:t> </a:t>
            </a:r>
            <a:r>
              <a:rPr lang="en-US" sz="2000" dirty="0" err="1"/>
              <a:t>debitur</a:t>
            </a:r>
            <a:r>
              <a:rPr lang="en-US" sz="2000" dirty="0"/>
              <a:t>.</a:t>
            </a:r>
          </a:p>
          <a:p>
            <a:pPr algn="just"/>
            <a:r>
              <a:rPr lang="en-US" sz="2000" dirty="0"/>
              <a:t>PENJELASAN </a:t>
            </a:r>
            <a:r>
              <a:rPr lang="en-US" sz="2000" dirty="0" err="1"/>
              <a:t>Pasal</a:t>
            </a:r>
            <a:r>
              <a:rPr lang="en-US" sz="2000" dirty="0"/>
              <a:t> 8 UU </a:t>
            </a:r>
            <a:r>
              <a:rPr lang="en-US" sz="2000" dirty="0" err="1"/>
              <a:t>Perbankan</a:t>
            </a:r>
            <a:endParaRPr lang="en-US" sz="2000" dirty="0"/>
          </a:p>
        </p:txBody>
      </p:sp>
    </p:spTree>
    <p:extLst>
      <p:ext uri="{BB962C8B-B14F-4D97-AF65-F5344CB8AC3E}">
        <p14:creationId xmlns:p14="http://schemas.microsoft.com/office/powerpoint/2010/main" val="192163896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Pemberian</a:t>
            </a:r>
            <a:r>
              <a:rPr lang="en-US" dirty="0"/>
              <a:t> </a:t>
            </a:r>
            <a:r>
              <a:rPr lang="en-US" dirty="0" err="1"/>
              <a:t>kredit</a:t>
            </a:r>
            <a:r>
              <a:rPr lang="en-US" dirty="0"/>
              <a:t> </a:t>
            </a:r>
            <a:r>
              <a:rPr lang="en-US" dirty="0" err="1"/>
              <a:t>beresiko</a:t>
            </a:r>
            <a:r>
              <a:rPr lang="en-US" dirty="0"/>
              <a:t> </a:t>
            </a:r>
            <a:r>
              <a:rPr lang="en-US" dirty="0" err="1"/>
              <a:t>kegagalan</a:t>
            </a:r>
            <a:endParaRPr lang="en-US" dirty="0"/>
          </a:p>
        </p:txBody>
      </p:sp>
      <p:sp>
        <p:nvSpPr>
          <p:cNvPr id="3" name="Content Placeholder 2"/>
          <p:cNvSpPr>
            <a:spLocks noGrp="1"/>
          </p:cNvSpPr>
          <p:nvPr>
            <p:ph idx="1"/>
          </p:nvPr>
        </p:nvSpPr>
        <p:spPr/>
        <p:txBody>
          <a:bodyPr>
            <a:normAutofit lnSpcReduction="10000"/>
          </a:bodyPr>
          <a:lstStyle/>
          <a:p>
            <a:pPr algn="just"/>
            <a:r>
              <a:rPr lang="en-US" dirty="0"/>
              <a:t>      </a:t>
            </a:r>
            <a:r>
              <a:rPr lang="en-US" sz="2000" dirty="0" err="1"/>
              <a:t>Pemberian</a:t>
            </a:r>
            <a:r>
              <a:rPr lang="en-US" sz="2000" dirty="0"/>
              <a:t> </a:t>
            </a:r>
            <a:r>
              <a:rPr lang="en-US" sz="2000" dirty="0" err="1"/>
              <a:t>kredit</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kegagalan</a:t>
            </a:r>
            <a:r>
              <a:rPr lang="en-US" sz="2000" dirty="0"/>
              <a:t> </a:t>
            </a:r>
            <a:r>
              <a:rPr lang="en-US" sz="2000" dirty="0" err="1"/>
              <a:t>atau</a:t>
            </a:r>
            <a:r>
              <a:rPr lang="en-US" sz="2000" dirty="0"/>
              <a:t> </a:t>
            </a:r>
            <a:r>
              <a:rPr lang="en-US" sz="2000" dirty="0" err="1"/>
              <a:t>kemacetan</a:t>
            </a:r>
            <a:r>
              <a:rPr lang="en-US" sz="2000" dirty="0"/>
              <a:t> </a:t>
            </a:r>
            <a:r>
              <a:rPr lang="en-US" sz="2000" dirty="0" err="1"/>
              <a:t>dalam</a:t>
            </a:r>
            <a:r>
              <a:rPr lang="en-US" sz="2000" dirty="0"/>
              <a:t> </a:t>
            </a:r>
            <a:r>
              <a:rPr lang="en-US" sz="2000" dirty="0" err="1"/>
              <a:t>pelunasannya</a:t>
            </a:r>
            <a:r>
              <a:rPr lang="en-US" sz="2000" dirty="0"/>
              <a:t>, </a:t>
            </a:r>
            <a:r>
              <a:rPr lang="en-US" sz="2000" dirty="0" err="1"/>
              <a:t>sehingga</a:t>
            </a:r>
            <a:r>
              <a:rPr lang="en-US" sz="2000" dirty="0"/>
              <a:t> </a:t>
            </a:r>
            <a:r>
              <a:rPr lang="en-US" sz="2000" dirty="0" err="1"/>
              <a:t>dapat</a:t>
            </a:r>
            <a:r>
              <a:rPr lang="en-US" sz="2000" dirty="0"/>
              <a:t> </a:t>
            </a:r>
            <a:r>
              <a:rPr lang="en-US" sz="2000" dirty="0" err="1"/>
              <a:t>berpengaruh</a:t>
            </a:r>
            <a:r>
              <a:rPr lang="en-US" sz="2000" dirty="0"/>
              <a:t> </a:t>
            </a:r>
            <a:r>
              <a:rPr lang="en-US" sz="2000" dirty="0" err="1"/>
              <a:t>terhadap</a:t>
            </a:r>
            <a:r>
              <a:rPr lang="en-US" sz="2000" dirty="0"/>
              <a:t> </a:t>
            </a:r>
            <a:r>
              <a:rPr lang="en-US" sz="2000" dirty="0" err="1"/>
              <a:t>kesehatan</a:t>
            </a:r>
            <a:r>
              <a:rPr lang="en-US" sz="2000" dirty="0"/>
              <a:t> bank. </a:t>
            </a:r>
            <a:r>
              <a:rPr lang="en-US" sz="2000" dirty="0" err="1"/>
              <a:t>Mengingat</a:t>
            </a:r>
            <a:r>
              <a:rPr lang="en-US" sz="2000" dirty="0"/>
              <a:t> </a:t>
            </a:r>
            <a:r>
              <a:rPr lang="en-US" sz="2000" dirty="0" err="1"/>
              <a:t>bahwa</a:t>
            </a:r>
            <a:r>
              <a:rPr lang="en-US" sz="2000" dirty="0"/>
              <a:t> </a:t>
            </a:r>
            <a:r>
              <a:rPr lang="en-US" sz="2000" dirty="0" err="1"/>
              <a:t>kredit</a:t>
            </a:r>
            <a:r>
              <a:rPr lang="en-US" sz="2000" dirty="0"/>
              <a:t> </a:t>
            </a:r>
            <a:r>
              <a:rPr lang="en-US" sz="2000" dirty="0" err="1"/>
              <a:t>tersebut</a:t>
            </a:r>
            <a:r>
              <a:rPr lang="en-US" sz="2000" dirty="0"/>
              <a:t> </a:t>
            </a:r>
            <a:r>
              <a:rPr lang="en-US" sz="2000" dirty="0" err="1"/>
              <a:t>bersumber</a:t>
            </a:r>
            <a:r>
              <a:rPr lang="en-US" sz="2000" dirty="0"/>
              <a:t> </a:t>
            </a:r>
            <a:r>
              <a:rPr lang="en-US" sz="2000" dirty="0" err="1"/>
              <a:t>dari</a:t>
            </a:r>
            <a:r>
              <a:rPr lang="en-US" sz="2000" dirty="0"/>
              <a:t> </a:t>
            </a:r>
            <a:r>
              <a:rPr lang="en-US" sz="2000" dirty="0" err="1"/>
              <a:t>dana</a:t>
            </a:r>
            <a:r>
              <a:rPr lang="en-US" sz="2000" dirty="0"/>
              <a:t> </a:t>
            </a:r>
            <a:r>
              <a:rPr lang="en-US" sz="2000" dirty="0" err="1"/>
              <a:t>masyarakat</a:t>
            </a:r>
            <a:r>
              <a:rPr lang="en-US" sz="2000" dirty="0"/>
              <a:t> yang </a:t>
            </a:r>
            <a:r>
              <a:rPr lang="en-US" sz="2000" dirty="0" err="1"/>
              <a:t>disimpan</a:t>
            </a:r>
            <a:r>
              <a:rPr lang="en-US" sz="2000" dirty="0"/>
              <a:t> </a:t>
            </a:r>
            <a:r>
              <a:rPr lang="en-US" sz="2000" dirty="0" err="1"/>
              <a:t>pada</a:t>
            </a:r>
            <a:r>
              <a:rPr lang="en-US" sz="2000" dirty="0"/>
              <a:t> bank, </a:t>
            </a:r>
            <a:r>
              <a:rPr lang="en-US" sz="2000" dirty="0" err="1"/>
              <a:t>maka</a:t>
            </a:r>
            <a:r>
              <a:rPr lang="en-US" sz="2000" dirty="0"/>
              <a:t> </a:t>
            </a:r>
            <a:r>
              <a:rPr lang="en-US" sz="2000" dirty="0" err="1"/>
              <a:t>risiko</a:t>
            </a:r>
            <a:r>
              <a:rPr lang="en-US" sz="2000" dirty="0"/>
              <a:t> yang </a:t>
            </a:r>
            <a:r>
              <a:rPr lang="en-US" sz="2000" dirty="0" err="1"/>
              <a:t>dihadapi</a:t>
            </a:r>
            <a:r>
              <a:rPr lang="en-US" sz="2000" dirty="0"/>
              <a:t> bank </a:t>
            </a:r>
            <a:r>
              <a:rPr lang="en-US" sz="2000" dirty="0" err="1"/>
              <a:t>dapat</a:t>
            </a:r>
            <a:r>
              <a:rPr lang="en-US" sz="2000" dirty="0"/>
              <a:t> </a:t>
            </a:r>
            <a:r>
              <a:rPr lang="en-US" sz="2000" dirty="0" err="1"/>
              <a:t>berpengaruh</a:t>
            </a:r>
            <a:r>
              <a:rPr lang="en-US" sz="2000" dirty="0"/>
              <a:t> pula </a:t>
            </a:r>
            <a:r>
              <a:rPr lang="en-US" sz="2000" dirty="0" err="1"/>
              <a:t>kepada</a:t>
            </a:r>
            <a:r>
              <a:rPr lang="en-US" sz="2000" dirty="0"/>
              <a:t> </a:t>
            </a:r>
            <a:r>
              <a:rPr lang="en-US" sz="2000" dirty="0" err="1"/>
              <a:t>keamanan</a:t>
            </a:r>
            <a:r>
              <a:rPr lang="en-US" sz="2000" dirty="0"/>
              <a:t> </a:t>
            </a:r>
            <a:r>
              <a:rPr lang="en-US" sz="2000" dirty="0" err="1"/>
              <a:t>dana</a:t>
            </a:r>
            <a:r>
              <a:rPr lang="en-US" sz="2000" dirty="0"/>
              <a:t> </a:t>
            </a:r>
            <a:r>
              <a:rPr lang="en-US" sz="2000" dirty="0" err="1"/>
              <a:t>masyarakat</a:t>
            </a:r>
            <a:r>
              <a:rPr lang="en-US" sz="2000" dirty="0"/>
              <a:t> </a:t>
            </a:r>
            <a:r>
              <a:rPr lang="en-US" sz="2000" dirty="0" err="1"/>
              <a:t>tersebut</a:t>
            </a:r>
            <a:r>
              <a:rPr lang="en-US" sz="2000" dirty="0"/>
              <a:t>. </a:t>
            </a:r>
            <a:r>
              <a:rPr lang="en-US" sz="2000" dirty="0" err="1"/>
              <a:t>Oleh</a:t>
            </a:r>
            <a:r>
              <a:rPr lang="en-US" sz="2000" dirty="0"/>
              <a:t> </a:t>
            </a:r>
            <a:r>
              <a:rPr lang="en-US" sz="2000" dirty="0" err="1"/>
              <a:t>karena</a:t>
            </a:r>
            <a:r>
              <a:rPr lang="en-US" sz="2000" dirty="0"/>
              <a:t> </a:t>
            </a:r>
            <a:r>
              <a:rPr lang="en-US" sz="2000" dirty="0" err="1"/>
              <a:t>itu</a:t>
            </a:r>
            <a:r>
              <a:rPr lang="en-US" sz="2000" dirty="0"/>
              <a:t> </a:t>
            </a:r>
            <a:r>
              <a:rPr lang="en-US" sz="2000" dirty="0" err="1"/>
              <a:t>untuk</a:t>
            </a:r>
            <a:r>
              <a:rPr lang="en-US" sz="2000" dirty="0"/>
              <a:t> </a:t>
            </a:r>
            <a:r>
              <a:rPr lang="en-US" sz="2000" dirty="0" err="1"/>
              <a:t>memelihara</a:t>
            </a:r>
            <a:r>
              <a:rPr lang="en-US" sz="2000" dirty="0"/>
              <a:t> </a:t>
            </a:r>
            <a:r>
              <a:rPr lang="en-US" sz="2000" dirty="0" err="1"/>
              <a:t>kesehatan</a:t>
            </a:r>
            <a:r>
              <a:rPr lang="en-US" sz="2000" dirty="0"/>
              <a:t> </a:t>
            </a:r>
            <a:r>
              <a:rPr lang="en-US" sz="2000" dirty="0" err="1"/>
              <a:t>dan</a:t>
            </a:r>
            <a:r>
              <a:rPr lang="en-US" sz="2000" dirty="0"/>
              <a:t> </a:t>
            </a:r>
            <a:r>
              <a:rPr lang="en-US" sz="2000" dirty="0" err="1"/>
              <a:t>meningkatkan</a:t>
            </a:r>
            <a:r>
              <a:rPr lang="en-US" sz="2000" dirty="0"/>
              <a:t> </a:t>
            </a:r>
            <a:r>
              <a:rPr lang="en-US" sz="2000" dirty="0" err="1"/>
              <a:t>daya-tahannya</a:t>
            </a:r>
            <a:r>
              <a:rPr lang="en-US" sz="2000" dirty="0"/>
              <a:t>, bank </a:t>
            </a:r>
            <a:r>
              <a:rPr lang="en-US" sz="2000" dirty="0" err="1"/>
              <a:t>diwajibkan</a:t>
            </a:r>
            <a:r>
              <a:rPr lang="en-US" sz="2000" dirty="0"/>
              <a:t> </a:t>
            </a:r>
            <a:r>
              <a:rPr lang="en-US" sz="2000" dirty="0" err="1"/>
              <a:t>menyebar</a:t>
            </a:r>
            <a:r>
              <a:rPr lang="en-US" sz="2000" dirty="0"/>
              <a:t> </a:t>
            </a:r>
            <a:r>
              <a:rPr lang="en-US" sz="2000" dirty="0" err="1"/>
              <a:t>risiko</a:t>
            </a:r>
            <a:r>
              <a:rPr lang="en-US" sz="2000" dirty="0"/>
              <a:t> </a:t>
            </a:r>
            <a:r>
              <a:rPr lang="en-US" sz="2000" dirty="0" err="1"/>
              <a:t>dengan</a:t>
            </a:r>
            <a:r>
              <a:rPr lang="en-US" sz="2000" dirty="0"/>
              <a:t> </a:t>
            </a:r>
            <a:r>
              <a:rPr lang="en-US" sz="2000" dirty="0" err="1"/>
              <a:t>mengatur</a:t>
            </a:r>
            <a:r>
              <a:rPr lang="en-US" sz="2000" dirty="0"/>
              <a:t> </a:t>
            </a:r>
            <a:r>
              <a:rPr lang="en-US" sz="2000" dirty="0" err="1"/>
              <a:t>penyaluran</a:t>
            </a:r>
            <a:r>
              <a:rPr lang="en-US" sz="2000" dirty="0"/>
              <a:t> </a:t>
            </a:r>
            <a:r>
              <a:rPr lang="en-US" sz="2000" dirty="0" err="1"/>
              <a:t>kredit</a:t>
            </a:r>
            <a:r>
              <a:rPr lang="en-US" sz="2000" dirty="0"/>
              <a:t>, </a:t>
            </a:r>
            <a:r>
              <a:rPr lang="en-US" sz="2000" dirty="0" err="1"/>
              <a:t>pemberian</a:t>
            </a:r>
            <a:r>
              <a:rPr lang="en-US" sz="2000" dirty="0"/>
              <a:t> </a:t>
            </a:r>
            <a:r>
              <a:rPr lang="en-US" sz="2000" dirty="0" err="1"/>
              <a:t>jaminan</a:t>
            </a:r>
            <a:r>
              <a:rPr lang="en-US" sz="2000" dirty="0"/>
              <a:t> </a:t>
            </a:r>
            <a:r>
              <a:rPr lang="en-US" sz="2000" dirty="0" err="1"/>
              <a:t>maupun</a:t>
            </a:r>
            <a:r>
              <a:rPr lang="en-US" sz="2000" dirty="0"/>
              <a:t> </a:t>
            </a:r>
            <a:r>
              <a:rPr lang="en-US" sz="2000" dirty="0" err="1"/>
              <a:t>fasilitas</a:t>
            </a:r>
            <a:r>
              <a:rPr lang="en-US" sz="2000" dirty="0"/>
              <a:t> lain </a:t>
            </a:r>
            <a:r>
              <a:rPr lang="en-US" sz="2000" dirty="0" err="1"/>
              <a:t>sedemikian</a:t>
            </a:r>
            <a:r>
              <a:rPr lang="en-US" sz="2000" dirty="0"/>
              <a:t> </a:t>
            </a:r>
            <a:r>
              <a:rPr lang="en-US" sz="2000" dirty="0" err="1"/>
              <a:t>rupa</a:t>
            </a:r>
            <a:r>
              <a:rPr lang="en-US" sz="2000" dirty="0"/>
              <a:t> </a:t>
            </a:r>
            <a:r>
              <a:rPr lang="en-US" sz="2000" dirty="0" err="1"/>
              <a:t>sehingga</a:t>
            </a:r>
            <a:r>
              <a:rPr lang="en-US" sz="2000" dirty="0"/>
              <a:t> </a:t>
            </a:r>
            <a:r>
              <a:rPr lang="en-US" sz="2000" dirty="0" err="1"/>
              <a:t>tidak</a:t>
            </a:r>
            <a:r>
              <a:rPr lang="en-US" sz="2000" dirty="0"/>
              <a:t> </a:t>
            </a:r>
            <a:r>
              <a:rPr lang="en-US" sz="2000" dirty="0" err="1"/>
              <a:t>terpusat</a:t>
            </a:r>
            <a:r>
              <a:rPr lang="en-US" sz="2000" dirty="0"/>
              <a:t> </a:t>
            </a:r>
            <a:r>
              <a:rPr lang="en-US" sz="2000" dirty="0" err="1"/>
              <a:t>pada</a:t>
            </a:r>
            <a:r>
              <a:rPr lang="en-US" sz="2000" dirty="0"/>
              <a:t> </a:t>
            </a:r>
            <a:r>
              <a:rPr lang="en-US" sz="2000" dirty="0" err="1"/>
              <a:t>debitur</a:t>
            </a:r>
            <a:r>
              <a:rPr lang="en-US" sz="2000" dirty="0"/>
              <a:t> </a:t>
            </a:r>
            <a:r>
              <a:rPr lang="en-US" sz="2000" dirty="0" err="1"/>
              <a:t>atau</a:t>
            </a:r>
            <a:r>
              <a:rPr lang="en-US" sz="2000" dirty="0"/>
              <a:t> </a:t>
            </a:r>
            <a:r>
              <a:rPr lang="en-US" sz="2000" dirty="0" err="1"/>
              <a:t>kelompok</a:t>
            </a:r>
            <a:r>
              <a:rPr lang="en-US" sz="2000" dirty="0"/>
              <a:t> </a:t>
            </a:r>
            <a:r>
              <a:rPr lang="en-US" sz="2000" dirty="0" err="1"/>
              <a:t>debitur</a:t>
            </a:r>
            <a:r>
              <a:rPr lang="en-US" sz="2000" dirty="0"/>
              <a:t> </a:t>
            </a:r>
            <a:r>
              <a:rPr lang="en-US" sz="2000" dirty="0" err="1"/>
              <a:t>tertentu</a:t>
            </a:r>
            <a:r>
              <a:rPr lang="en-US" sz="2000" dirty="0"/>
              <a:t>.</a:t>
            </a:r>
          </a:p>
          <a:p>
            <a:pPr algn="just"/>
            <a:r>
              <a:rPr lang="en-US" sz="2000" dirty="0"/>
              <a:t>PENJELASAN PASAL 11 UU PERBANKAN</a:t>
            </a:r>
          </a:p>
        </p:txBody>
      </p:sp>
    </p:spTree>
    <p:extLst>
      <p:ext uri="{BB962C8B-B14F-4D97-AF65-F5344CB8AC3E}">
        <p14:creationId xmlns:p14="http://schemas.microsoft.com/office/powerpoint/2010/main" val="199516812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Bank Central MENURUT </a:t>
            </a:r>
            <a:r>
              <a:rPr lang="en-US" dirty="0" err="1"/>
              <a:t>Konstitusi</a:t>
            </a:r>
            <a:endParaRPr lang="en-US" dirty="0"/>
          </a:p>
        </p:txBody>
      </p:sp>
      <p:sp>
        <p:nvSpPr>
          <p:cNvPr id="5123" name="Content Placeholder 2"/>
          <p:cNvSpPr>
            <a:spLocks noGrp="1"/>
          </p:cNvSpPr>
          <p:nvPr>
            <p:ph idx="1"/>
          </p:nvPr>
        </p:nvSpPr>
        <p:spPr/>
        <p:txBody>
          <a:bodyPr/>
          <a:lstStyle/>
          <a:p>
            <a:pPr marL="0" indent="0">
              <a:buFontTx/>
              <a:buNone/>
            </a:pPr>
            <a:endParaRPr lang="en-US" dirty="0"/>
          </a:p>
          <a:p>
            <a:pPr marL="0" indent="0" algn="just">
              <a:lnSpc>
                <a:spcPct val="200000"/>
              </a:lnSpc>
              <a:buFontTx/>
              <a:buNone/>
            </a:pPr>
            <a:r>
              <a:rPr lang="en-US" sz="2400" dirty="0"/>
              <a:t>Negara </a:t>
            </a:r>
            <a:r>
              <a:rPr lang="en-US" sz="2400" dirty="0" err="1"/>
              <a:t>memiliki</a:t>
            </a:r>
            <a:r>
              <a:rPr lang="en-US" sz="2400" dirty="0"/>
              <a:t> </a:t>
            </a:r>
            <a:r>
              <a:rPr lang="en-US" sz="2400" dirty="0" err="1"/>
              <a:t>suatu</a:t>
            </a:r>
            <a:r>
              <a:rPr lang="en-US" sz="2400" dirty="0"/>
              <a:t> bank central yang </a:t>
            </a:r>
            <a:r>
              <a:rPr lang="en-US" sz="2400" dirty="0" err="1"/>
              <a:t>susunan</a:t>
            </a:r>
            <a:r>
              <a:rPr lang="en-US" sz="2400" dirty="0"/>
              <a:t>, </a:t>
            </a:r>
            <a:r>
              <a:rPr lang="en-US" sz="2400" dirty="0" err="1"/>
              <a:t>kedudukan</a:t>
            </a:r>
            <a:r>
              <a:rPr lang="en-US" sz="2400" dirty="0"/>
              <a:t>, </a:t>
            </a:r>
            <a:r>
              <a:rPr lang="en-US" sz="2400" dirty="0" err="1"/>
              <a:t>kewenangan</a:t>
            </a:r>
            <a:r>
              <a:rPr lang="en-US" sz="2400" dirty="0"/>
              <a:t>, </a:t>
            </a:r>
            <a:r>
              <a:rPr lang="en-US" sz="2400" dirty="0" err="1"/>
              <a:t>tanggungjawab</a:t>
            </a:r>
            <a:r>
              <a:rPr lang="en-US" sz="2400" dirty="0"/>
              <a:t> </a:t>
            </a:r>
            <a:r>
              <a:rPr lang="en-US" sz="2400" dirty="0" err="1"/>
              <a:t>dan</a:t>
            </a:r>
            <a:r>
              <a:rPr lang="en-US" sz="2400" dirty="0"/>
              <a:t> </a:t>
            </a:r>
            <a:r>
              <a:rPr lang="en-US" sz="2400" dirty="0" err="1"/>
              <a:t>independensinya</a:t>
            </a:r>
            <a:r>
              <a:rPr lang="en-US" sz="2400" dirty="0"/>
              <a:t> </a:t>
            </a:r>
            <a:r>
              <a:rPr lang="en-US" sz="2400" dirty="0" err="1"/>
              <a:t>diatur</a:t>
            </a:r>
            <a:r>
              <a:rPr lang="en-US" sz="2400" dirty="0"/>
              <a:t> </a:t>
            </a:r>
            <a:r>
              <a:rPr lang="en-US" sz="2400" dirty="0" err="1"/>
              <a:t>dengan</a:t>
            </a:r>
            <a:r>
              <a:rPr lang="en-US" sz="2400" dirty="0"/>
              <a:t> UU (</a:t>
            </a:r>
            <a:r>
              <a:rPr lang="en-US" sz="2400" dirty="0" err="1"/>
              <a:t>Pasal</a:t>
            </a:r>
            <a:r>
              <a:rPr lang="en-US" sz="2400" dirty="0"/>
              <a:t> 23D UUD 1945).</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15/04/2026</a:t>
            </a:fld>
            <a:endParaRPr lang="id-ID" dirty="0"/>
          </a:p>
        </p:txBody>
      </p:sp>
    </p:spTree>
    <p:extLst>
      <p:ext uri="{BB962C8B-B14F-4D97-AF65-F5344CB8AC3E}">
        <p14:creationId xmlns:p14="http://schemas.microsoft.com/office/powerpoint/2010/main" val="1682698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754CA-9A99-035B-EDFA-BF1BDD239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816B3-8BBC-BAA5-B3B7-53137288FCEA}"/>
              </a:ext>
            </a:extLst>
          </p:cNvPr>
          <p:cNvSpPr>
            <a:spLocks noGrp="1"/>
          </p:cNvSpPr>
          <p:nvPr>
            <p:ph type="title"/>
          </p:nvPr>
        </p:nvSpPr>
        <p:spPr/>
        <p:txBody>
          <a:bodyPr/>
          <a:lstStyle/>
          <a:p>
            <a:r>
              <a:rPr lang="en-US" dirty="0"/>
              <a:t>Surat </a:t>
            </a:r>
            <a:r>
              <a:rPr lang="en-US" dirty="0" err="1"/>
              <a:t>berharga</a:t>
            </a:r>
            <a:endParaRPr lang="en-US" dirty="0"/>
          </a:p>
        </p:txBody>
      </p:sp>
      <p:sp>
        <p:nvSpPr>
          <p:cNvPr id="3" name="Content Placeholder 2">
            <a:extLst>
              <a:ext uri="{FF2B5EF4-FFF2-40B4-BE49-F238E27FC236}">
                <a16:creationId xmlns:a16="http://schemas.microsoft.com/office/drawing/2014/main" id="{8467BF65-133B-E452-4EB2-1E93C8E50BA7}"/>
              </a:ext>
            </a:extLst>
          </p:cNvPr>
          <p:cNvSpPr>
            <a:spLocks noGrp="1"/>
          </p:cNvSpPr>
          <p:nvPr>
            <p:ph idx="1"/>
          </p:nvPr>
        </p:nvSpPr>
        <p:spPr/>
        <p:txBody>
          <a:bodyPr/>
          <a:lstStyle/>
          <a:p>
            <a:pPr algn="just"/>
            <a:r>
              <a:rPr lang="en-US" dirty="0"/>
              <a:t>       </a:t>
            </a:r>
            <a:r>
              <a:rPr lang="en-US" sz="2800" dirty="0"/>
              <a:t>Surat </a:t>
            </a:r>
            <a:r>
              <a:rPr lang="en-US" sz="2800" dirty="0" err="1"/>
              <a:t>berharga</a:t>
            </a:r>
            <a:r>
              <a:rPr lang="en-US" sz="2800" dirty="0"/>
              <a:t> </a:t>
            </a:r>
            <a:r>
              <a:rPr lang="en-US" sz="2800" dirty="0" err="1"/>
              <a:t>adalah</a:t>
            </a:r>
            <a:r>
              <a:rPr lang="en-US" sz="2800" dirty="0"/>
              <a:t> </a:t>
            </a:r>
            <a:r>
              <a:rPr lang="en-US" sz="2800" dirty="0" err="1"/>
              <a:t>surat</a:t>
            </a:r>
            <a:r>
              <a:rPr lang="en-US" sz="2800" dirty="0"/>
              <a:t> </a:t>
            </a:r>
            <a:r>
              <a:rPr lang="en-US" sz="2800" dirty="0" err="1"/>
              <a:t>pengakuan</a:t>
            </a:r>
            <a:r>
              <a:rPr lang="en-US" sz="2800" dirty="0"/>
              <a:t> utang, </a:t>
            </a:r>
            <a:r>
              <a:rPr lang="en-US" sz="2800" dirty="0" err="1"/>
              <a:t>wesel</a:t>
            </a:r>
            <a:r>
              <a:rPr lang="en-US" sz="2800" dirty="0"/>
              <a:t>, </a:t>
            </a:r>
            <a:r>
              <a:rPr lang="en-US" sz="2800" dirty="0" err="1"/>
              <a:t>saham</a:t>
            </a:r>
            <a:r>
              <a:rPr lang="en-US" sz="2800" dirty="0"/>
              <a:t>, </a:t>
            </a:r>
            <a:r>
              <a:rPr lang="en-US" sz="2800" dirty="0" err="1"/>
              <a:t>obligasi</a:t>
            </a:r>
            <a:r>
              <a:rPr lang="en-US" sz="2800" dirty="0"/>
              <a:t>, </a:t>
            </a:r>
            <a:r>
              <a:rPr lang="en-US" sz="2800" dirty="0" err="1"/>
              <a:t>sekuritas</a:t>
            </a:r>
            <a:r>
              <a:rPr lang="en-US" sz="2800" dirty="0"/>
              <a:t> </a:t>
            </a:r>
            <a:r>
              <a:rPr lang="en-US" sz="2800" dirty="0" err="1"/>
              <a:t>kredit</a:t>
            </a:r>
            <a:r>
              <a:rPr lang="en-US" sz="2800" dirty="0"/>
              <a:t>, </a:t>
            </a:r>
            <a:r>
              <a:rPr lang="en-US" sz="2800" dirty="0" err="1"/>
              <a:t>atau</a:t>
            </a:r>
            <a:r>
              <a:rPr lang="en-US" sz="2800" dirty="0"/>
              <a:t> </a:t>
            </a:r>
            <a:r>
              <a:rPr lang="en-US" sz="2800" dirty="0" err="1"/>
              <a:t>setiap</a:t>
            </a:r>
            <a:r>
              <a:rPr lang="en-US" sz="2800" dirty="0"/>
              <a:t> </a:t>
            </a:r>
            <a:r>
              <a:rPr lang="en-US" sz="2800" dirty="0" err="1"/>
              <a:t>derivatifnya</a:t>
            </a:r>
            <a:r>
              <a:rPr lang="en-US" sz="2800" dirty="0"/>
              <a:t>, </a:t>
            </a:r>
            <a:r>
              <a:rPr lang="en-US" sz="2800" dirty="0" err="1"/>
              <a:t>atau</a:t>
            </a:r>
            <a:r>
              <a:rPr lang="en-US" sz="2800" dirty="0"/>
              <a:t> </a:t>
            </a:r>
            <a:r>
              <a:rPr lang="en-US" sz="2800" dirty="0" err="1"/>
              <a:t>kepentingan</a:t>
            </a:r>
            <a:r>
              <a:rPr lang="en-US" sz="2800" dirty="0"/>
              <a:t> lain, </a:t>
            </a:r>
            <a:r>
              <a:rPr lang="en-US" sz="2800" dirty="0" err="1"/>
              <a:t>atau</a:t>
            </a:r>
            <a:r>
              <a:rPr lang="en-US" sz="2800" dirty="0"/>
              <a:t> </a:t>
            </a:r>
            <a:r>
              <a:rPr lang="en-US" sz="2800" dirty="0" err="1"/>
              <a:t>suatu</a:t>
            </a:r>
            <a:r>
              <a:rPr lang="en-US" sz="2800" dirty="0"/>
              <a:t> </a:t>
            </a:r>
            <a:r>
              <a:rPr lang="en-US" sz="2800" dirty="0" err="1"/>
              <a:t>kewajiban</a:t>
            </a:r>
            <a:r>
              <a:rPr lang="en-US" sz="2800" dirty="0"/>
              <a:t> </a:t>
            </a:r>
            <a:r>
              <a:rPr lang="en-US" sz="2800" dirty="0" err="1"/>
              <a:t>dari</a:t>
            </a:r>
            <a:r>
              <a:rPr lang="en-US" sz="2800" dirty="0"/>
              <a:t> </a:t>
            </a:r>
            <a:r>
              <a:rPr lang="en-US" sz="2800" dirty="0" err="1"/>
              <a:t>penerbit</a:t>
            </a:r>
            <a:r>
              <a:rPr lang="en-US" sz="2800" dirty="0"/>
              <a:t> </a:t>
            </a:r>
            <a:r>
              <a:rPr lang="en-US" sz="2800" dirty="0" err="1"/>
              <a:t>dalam</a:t>
            </a:r>
            <a:r>
              <a:rPr lang="en-US" sz="2800" dirty="0"/>
              <a:t> </a:t>
            </a:r>
            <a:r>
              <a:rPr lang="en-US" sz="2800" dirty="0" err="1"/>
              <a:t>bentuk</a:t>
            </a:r>
            <a:r>
              <a:rPr lang="en-US" sz="2800" dirty="0"/>
              <a:t> yang </a:t>
            </a:r>
            <a:r>
              <a:rPr lang="en-US" sz="2800" dirty="0" err="1"/>
              <a:t>lazim</a:t>
            </a:r>
            <a:r>
              <a:rPr lang="en-US" sz="2800" dirty="0"/>
              <a:t> </a:t>
            </a:r>
            <a:r>
              <a:rPr lang="en-US" sz="2800" dirty="0" err="1"/>
              <a:t>diperdagangkan</a:t>
            </a:r>
            <a:r>
              <a:rPr lang="en-US" sz="2800" dirty="0"/>
              <a:t> </a:t>
            </a:r>
            <a:r>
              <a:rPr lang="en-US" sz="2800" dirty="0" err="1"/>
              <a:t>dalam</a:t>
            </a:r>
            <a:r>
              <a:rPr lang="en-US" sz="2800" dirty="0"/>
              <a:t> pasar modal dan pasar uang.</a:t>
            </a:r>
          </a:p>
          <a:p>
            <a:endParaRPr lang="en-US" dirty="0"/>
          </a:p>
        </p:txBody>
      </p:sp>
    </p:spTree>
    <p:extLst>
      <p:ext uri="{BB962C8B-B14F-4D97-AF65-F5344CB8AC3E}">
        <p14:creationId xmlns:p14="http://schemas.microsoft.com/office/powerpoint/2010/main" val="375255027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t>Pengertian BANK</a:t>
            </a:r>
          </a:p>
        </p:txBody>
      </p:sp>
      <p:sp>
        <p:nvSpPr>
          <p:cNvPr id="7171" name="Content Placeholder 2"/>
          <p:cNvSpPr>
            <a:spLocks noGrp="1"/>
          </p:cNvSpPr>
          <p:nvPr>
            <p:ph idx="1"/>
          </p:nvPr>
        </p:nvSpPr>
        <p:spPr/>
        <p:txBody>
          <a:bodyPr/>
          <a:lstStyle/>
          <a:p>
            <a:pPr marL="0" indent="0">
              <a:buFontTx/>
              <a:buNone/>
            </a:pPr>
            <a:endParaRPr lang="en-US" dirty="0"/>
          </a:p>
          <a:p>
            <a:pPr marL="0" indent="0" algn="just">
              <a:lnSpc>
                <a:spcPct val="200000"/>
              </a:lnSpc>
              <a:buFontTx/>
              <a:buNone/>
            </a:pPr>
            <a:r>
              <a:rPr lang="en-US" sz="2000" dirty="0"/>
              <a:t>Bank </a:t>
            </a:r>
            <a:r>
              <a:rPr lang="en-US" sz="2000" dirty="0" err="1"/>
              <a:t>adalah</a:t>
            </a:r>
            <a:r>
              <a:rPr lang="en-US" sz="2000" dirty="0"/>
              <a:t> </a:t>
            </a:r>
            <a:r>
              <a:rPr lang="en-US" sz="2000" dirty="0" err="1"/>
              <a:t>badan</a:t>
            </a:r>
            <a:r>
              <a:rPr lang="en-US" sz="2000" dirty="0"/>
              <a:t> </a:t>
            </a:r>
            <a:r>
              <a:rPr lang="en-US" sz="2000" dirty="0" err="1"/>
              <a:t>usaha</a:t>
            </a:r>
            <a:r>
              <a:rPr lang="en-US" sz="2000" dirty="0"/>
              <a:t> yang </a:t>
            </a:r>
            <a:r>
              <a:rPr lang="en-US" sz="2000" dirty="0" err="1"/>
              <a:t>menghimpun</a:t>
            </a:r>
            <a:r>
              <a:rPr lang="en-US" sz="2000" dirty="0"/>
              <a:t> </a:t>
            </a:r>
            <a:r>
              <a:rPr lang="en-US" sz="2000" dirty="0" err="1"/>
              <a:t>dana</a:t>
            </a:r>
            <a:r>
              <a:rPr lang="en-US" sz="2000" dirty="0"/>
              <a:t> </a:t>
            </a:r>
            <a:r>
              <a:rPr lang="en-US" sz="2000" dirty="0" err="1"/>
              <a:t>dari</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simpanan</a:t>
            </a:r>
            <a:r>
              <a:rPr lang="en-US" sz="2000" dirty="0"/>
              <a:t> </a:t>
            </a:r>
            <a:r>
              <a:rPr lang="en-US" sz="2000" dirty="0" err="1"/>
              <a:t>dan</a:t>
            </a:r>
            <a:r>
              <a:rPr lang="en-US" sz="2000" dirty="0"/>
              <a:t> </a:t>
            </a:r>
            <a:r>
              <a:rPr lang="en-US" sz="2000" dirty="0" err="1"/>
              <a:t>menyalurkannya</a:t>
            </a:r>
            <a:r>
              <a:rPr lang="en-US" sz="2000" dirty="0"/>
              <a:t> </a:t>
            </a:r>
            <a:r>
              <a:rPr lang="en-US" sz="2000" dirty="0" err="1"/>
              <a:t>kepada</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kredit</a:t>
            </a:r>
            <a:r>
              <a:rPr lang="en-US" sz="2000" dirty="0"/>
              <a:t> </a:t>
            </a:r>
            <a:r>
              <a:rPr lang="en-US" sz="2000" dirty="0" err="1"/>
              <a:t>dan</a:t>
            </a:r>
            <a:r>
              <a:rPr lang="en-US" sz="2000" dirty="0"/>
              <a:t> </a:t>
            </a:r>
            <a:r>
              <a:rPr lang="en-US" sz="2000" dirty="0" err="1"/>
              <a:t>atau</a:t>
            </a:r>
            <a:r>
              <a:rPr lang="en-US" sz="2000" dirty="0"/>
              <a:t> </a:t>
            </a:r>
            <a:r>
              <a:rPr lang="sv-SE" sz="2000" dirty="0"/>
              <a:t>bentuk-bentuk lainnya dalam rangka meningkatkan taraf hidup rakyat banyak;</a:t>
            </a:r>
            <a:endParaRPr lang="en-US" sz="2000" dirty="0"/>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Tree>
    <p:extLst>
      <p:ext uri="{BB962C8B-B14F-4D97-AF65-F5344CB8AC3E}">
        <p14:creationId xmlns:p14="http://schemas.microsoft.com/office/powerpoint/2010/main" val="3752132467"/>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t>Pengertian Bank Umum</a:t>
            </a:r>
          </a:p>
        </p:txBody>
      </p:sp>
      <p:sp>
        <p:nvSpPr>
          <p:cNvPr id="8195" name="Content Placeholder 2"/>
          <p:cNvSpPr>
            <a:spLocks noGrp="1"/>
          </p:cNvSpPr>
          <p:nvPr>
            <p:ph idx="1"/>
          </p:nvPr>
        </p:nvSpPr>
        <p:spPr/>
        <p:txBody>
          <a:bodyPr>
            <a:normAutofit/>
          </a:bodyPr>
          <a:lstStyle/>
          <a:p>
            <a:pPr marL="0" indent="0" algn="just">
              <a:lnSpc>
                <a:spcPct val="200000"/>
              </a:lnSpc>
              <a:buFontTx/>
              <a:buNone/>
            </a:pPr>
            <a:r>
              <a:rPr lang="en-US" sz="2000" dirty="0"/>
              <a:t>Bank </a:t>
            </a:r>
            <a:r>
              <a:rPr lang="en-US" sz="2000" dirty="0" err="1"/>
              <a:t>Umum</a:t>
            </a:r>
            <a:r>
              <a:rPr lang="en-US" sz="2000" dirty="0"/>
              <a:t> </a:t>
            </a:r>
            <a:r>
              <a:rPr lang="en-US" sz="2000" dirty="0" err="1"/>
              <a:t>adalah</a:t>
            </a:r>
            <a:r>
              <a:rPr lang="en-US" sz="2000" dirty="0"/>
              <a:t> bank yang </a:t>
            </a:r>
            <a:r>
              <a:rPr lang="en-US" sz="2000" dirty="0" err="1"/>
              <a:t>melaksanakan</a:t>
            </a:r>
            <a:r>
              <a:rPr lang="en-US" sz="2000" dirty="0"/>
              <a:t> </a:t>
            </a:r>
            <a:r>
              <a:rPr lang="en-US" sz="2000" dirty="0" err="1"/>
              <a:t>kegiatan</a:t>
            </a:r>
            <a:r>
              <a:rPr lang="en-US" sz="2000" dirty="0"/>
              <a:t> </a:t>
            </a:r>
            <a:r>
              <a:rPr lang="en-US" sz="2000" dirty="0" err="1"/>
              <a:t>usaha</a:t>
            </a:r>
            <a:r>
              <a:rPr lang="en-US" sz="2000" dirty="0"/>
              <a:t> </a:t>
            </a:r>
            <a:r>
              <a:rPr lang="en-US" sz="2000" dirty="0" err="1"/>
              <a:t>secara</a:t>
            </a:r>
            <a:r>
              <a:rPr lang="en-US" sz="2000" dirty="0"/>
              <a:t> </a:t>
            </a:r>
            <a:r>
              <a:rPr lang="en-US" sz="2000" dirty="0" err="1"/>
              <a:t>konvensional</a:t>
            </a:r>
            <a:r>
              <a:rPr lang="en-US" sz="2000" dirty="0"/>
              <a:t> </a:t>
            </a:r>
            <a:r>
              <a:rPr lang="en-US" sz="2000" dirty="0" err="1"/>
              <a:t>dan</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321866505"/>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Pengertian Perbankan</a:t>
            </a:r>
          </a:p>
        </p:txBody>
      </p:sp>
      <p:sp>
        <p:nvSpPr>
          <p:cNvPr id="6147" name="Content Placeholder 2"/>
          <p:cNvSpPr>
            <a:spLocks noGrp="1"/>
          </p:cNvSpPr>
          <p:nvPr>
            <p:ph idx="1"/>
          </p:nvPr>
        </p:nvSpPr>
        <p:spPr/>
        <p:txBody>
          <a:bodyPr>
            <a:normAutofit fontScale="92500"/>
          </a:bodyPr>
          <a:lstStyle/>
          <a:p>
            <a:pPr marL="0" indent="0" algn="just">
              <a:buFontTx/>
              <a:buNone/>
            </a:pPr>
            <a:r>
              <a:rPr lang="en-US" sz="4000"/>
              <a:t>Perbankan adalah segala sesuatu yang menyangkut tentang bank, mencakup kelembagaan, kegiatan usaha, serta cara dan proses dalam melaksanakan kegiatan</a:t>
            </a:r>
          </a:p>
          <a:p>
            <a:pPr marL="0" indent="0" algn="just">
              <a:buFontTx/>
              <a:buNone/>
            </a:pPr>
            <a:r>
              <a:rPr lang="en-US" sz="4000"/>
              <a:t>Usahanya.</a:t>
            </a:r>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61376138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LEMBAGA KEUANGAN</a:t>
            </a:r>
          </a:p>
        </p:txBody>
      </p:sp>
      <p:sp>
        <p:nvSpPr>
          <p:cNvPr id="3" name="Content Placeholder 2"/>
          <p:cNvSpPr>
            <a:spLocks noGrp="1"/>
          </p:cNvSpPr>
          <p:nvPr>
            <p:ph idx="1"/>
          </p:nvPr>
        </p:nvSpPr>
        <p:spPr/>
        <p:txBody>
          <a:bodyPr/>
          <a:lstStyle/>
          <a:p>
            <a:endParaRPr lang="en-US" dirty="0"/>
          </a:p>
          <a:p>
            <a:pPr>
              <a:buAutoNum type="alphaUcPeriod"/>
            </a:pPr>
            <a:r>
              <a:rPr lang="en-US" dirty="0"/>
              <a:t>BANK SENTRAL</a:t>
            </a:r>
          </a:p>
          <a:p>
            <a:pPr>
              <a:buAutoNum type="alphaUcPeriod"/>
            </a:pPr>
            <a:r>
              <a:rPr lang="en-US" dirty="0"/>
              <a:t>BANK</a:t>
            </a:r>
          </a:p>
          <a:p>
            <a:pPr>
              <a:buAutoNum type="alphaUcPeriod"/>
            </a:pPr>
            <a:r>
              <a:rPr lang="en-US" dirty="0"/>
              <a:t>BANK UMUM KONVENSIONAL DAN  SYARIAH</a:t>
            </a:r>
          </a:p>
          <a:p>
            <a:pPr>
              <a:buAutoNum type="alphaUcPeriod"/>
            </a:pPr>
            <a:r>
              <a:rPr lang="en-US" dirty="0"/>
              <a:t>BPR KONVENSIONAL DAN S YARIAH</a:t>
            </a:r>
          </a:p>
        </p:txBody>
      </p:sp>
    </p:spTree>
    <p:extLst>
      <p:ext uri="{BB962C8B-B14F-4D97-AF65-F5344CB8AC3E}">
        <p14:creationId xmlns:p14="http://schemas.microsoft.com/office/powerpoint/2010/main" val="348117961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LEMBAGA KEUANGAN LAINNYA</a:t>
            </a:r>
          </a:p>
        </p:txBody>
      </p:sp>
      <p:sp>
        <p:nvSpPr>
          <p:cNvPr id="3" name="Content Placeholder 2"/>
          <p:cNvSpPr>
            <a:spLocks noGrp="1"/>
          </p:cNvSpPr>
          <p:nvPr>
            <p:ph idx="1"/>
          </p:nvPr>
        </p:nvSpPr>
        <p:spPr/>
        <p:txBody>
          <a:bodyPr>
            <a:normAutofit lnSpcReduction="10000"/>
          </a:bodyPr>
          <a:lstStyle/>
          <a:p>
            <a:endParaRPr lang="en-US" dirty="0"/>
          </a:p>
          <a:p>
            <a:pPr>
              <a:buAutoNum type="alphaUcPeriod"/>
            </a:pPr>
            <a:r>
              <a:rPr lang="en-US" dirty="0"/>
              <a:t>PASAR MODAL;</a:t>
            </a:r>
          </a:p>
          <a:p>
            <a:pPr>
              <a:buAutoNum type="alphaUcPeriod"/>
            </a:pPr>
            <a:r>
              <a:rPr lang="en-US" dirty="0"/>
              <a:t>PASAR UANG ;</a:t>
            </a:r>
          </a:p>
          <a:p>
            <a:pPr>
              <a:buAutoNum type="alphaUcPeriod"/>
            </a:pPr>
            <a:r>
              <a:rPr lang="en-US" dirty="0"/>
              <a:t>PASAR VALAS;</a:t>
            </a:r>
          </a:p>
          <a:p>
            <a:pPr>
              <a:buAutoNum type="alphaUcPeriod"/>
            </a:pPr>
            <a:r>
              <a:rPr lang="en-US" dirty="0"/>
              <a:t>PEGADAIAN;</a:t>
            </a:r>
          </a:p>
          <a:p>
            <a:pPr>
              <a:buAutoNum type="alphaUcPeriod"/>
            </a:pPr>
            <a:r>
              <a:rPr lang="en-US" dirty="0"/>
              <a:t>LEASING;</a:t>
            </a:r>
          </a:p>
          <a:p>
            <a:pPr>
              <a:buAutoNum type="alphaUcPeriod"/>
            </a:pPr>
            <a:r>
              <a:rPr lang="en-US" dirty="0"/>
              <a:t>ASURANSI;</a:t>
            </a:r>
          </a:p>
          <a:p>
            <a:pPr>
              <a:buAutoNum type="alphaUcPeriod"/>
            </a:pPr>
            <a:r>
              <a:rPr lang="en-US" dirty="0"/>
              <a:t>ANJAK PIUTANG;</a:t>
            </a:r>
          </a:p>
          <a:p>
            <a:pPr>
              <a:buAutoNum type="alphaUcPeriod"/>
            </a:pPr>
            <a:r>
              <a:rPr lang="en-US" dirty="0"/>
              <a:t>MODAL VENTURA; (</a:t>
            </a:r>
            <a:r>
              <a:rPr lang="en-US" dirty="0" err="1"/>
              <a:t>Penyertaan</a:t>
            </a:r>
            <a:r>
              <a:rPr lang="en-US" dirty="0"/>
              <a:t>  </a:t>
            </a:r>
            <a:r>
              <a:rPr lang="en-US" dirty="0" err="1"/>
              <a:t>Invetasi</a:t>
            </a:r>
            <a:r>
              <a:rPr lang="en-US" dirty="0"/>
              <a:t> </a:t>
            </a:r>
            <a:r>
              <a:rPr lang="en-US" dirty="0" err="1"/>
              <a:t>pembiayaan</a:t>
            </a:r>
            <a:r>
              <a:rPr lang="en-US" dirty="0"/>
              <a:t> </a:t>
            </a:r>
            <a:r>
              <a:rPr lang="en-US" dirty="0" err="1"/>
              <a:t>Kedalam</a:t>
            </a:r>
            <a:r>
              <a:rPr lang="en-US" dirty="0"/>
              <a:t> Perusahaan)</a:t>
            </a:r>
          </a:p>
          <a:p>
            <a:pPr>
              <a:buAutoNum type="alphaUcPeriod"/>
            </a:pPr>
            <a:r>
              <a:rPr lang="en-US" dirty="0"/>
              <a:t>KOPERASI SIMPAN PINJAM;</a:t>
            </a:r>
          </a:p>
          <a:p>
            <a:pPr>
              <a:buAutoNum type="alphaUcPeriod"/>
            </a:pPr>
            <a:r>
              <a:rPr lang="en-US" dirty="0"/>
              <a:t>PENSIUN..</a:t>
            </a:r>
          </a:p>
        </p:txBody>
      </p:sp>
    </p:spTree>
    <p:extLst>
      <p:ext uri="{BB962C8B-B14F-4D97-AF65-F5344CB8AC3E}">
        <p14:creationId xmlns:p14="http://schemas.microsoft.com/office/powerpoint/2010/main" val="265932812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Jika</a:t>
            </a:r>
            <a:r>
              <a:rPr lang="en-US" dirty="0"/>
              <a:t> bank </a:t>
            </a:r>
            <a:r>
              <a:rPr lang="en-US" dirty="0" err="1"/>
              <a:t>mengalami</a:t>
            </a:r>
            <a:r>
              <a:rPr lang="en-US" dirty="0"/>
              <a:t> </a:t>
            </a:r>
            <a:r>
              <a:rPr lang="en-US" dirty="0" err="1"/>
              <a:t>kesulitan</a:t>
            </a:r>
            <a:endParaRPr lang="en-US" dirty="0"/>
          </a:p>
        </p:txBody>
      </p:sp>
      <p:sp>
        <p:nvSpPr>
          <p:cNvPr id="3" name="Content Placeholder 2"/>
          <p:cNvSpPr>
            <a:spLocks noGrp="1"/>
          </p:cNvSpPr>
          <p:nvPr>
            <p:ph idx="1"/>
          </p:nvPr>
        </p:nvSpPr>
        <p:spPr/>
        <p:txBody>
          <a:bodyPr/>
          <a:lstStyle/>
          <a:p>
            <a:endParaRPr lang="en-US" dirty="0"/>
          </a:p>
          <a:p>
            <a:pPr algn="just"/>
            <a:r>
              <a:rPr lang="en-US" dirty="0"/>
              <a:t>     </a:t>
            </a:r>
            <a:r>
              <a:rPr lang="en-US" sz="2800" dirty="0"/>
              <a:t> </a:t>
            </a:r>
            <a:r>
              <a:rPr lang="en-US" sz="2800" dirty="0" err="1"/>
              <a:t>Apabila</a:t>
            </a:r>
            <a:r>
              <a:rPr lang="en-US" sz="2800" dirty="0"/>
              <a:t> </a:t>
            </a:r>
            <a:r>
              <a:rPr lang="en-US" sz="2800" dirty="0" err="1"/>
              <a:t>menurut</a:t>
            </a:r>
            <a:r>
              <a:rPr lang="en-US" sz="2800" dirty="0"/>
              <a:t> </a:t>
            </a:r>
            <a:r>
              <a:rPr lang="en-US" sz="2800" dirty="0" err="1"/>
              <a:t>penilaian</a:t>
            </a:r>
            <a:r>
              <a:rPr lang="en-US" sz="2800" dirty="0"/>
              <a:t> Bank Indonesia </a:t>
            </a:r>
            <a:r>
              <a:rPr lang="en-US" sz="2800" dirty="0" err="1"/>
              <a:t>suatu</a:t>
            </a:r>
            <a:r>
              <a:rPr lang="en-US" sz="2800" dirty="0"/>
              <a:t> bank </a:t>
            </a:r>
            <a:r>
              <a:rPr lang="en-US" sz="2800" dirty="0" err="1"/>
              <a:t>diperkirakan</a:t>
            </a:r>
            <a:r>
              <a:rPr lang="en-US" sz="2800" dirty="0"/>
              <a:t> </a:t>
            </a:r>
            <a:r>
              <a:rPr lang="en-US" sz="2800" dirty="0" err="1"/>
              <a:t>mengalami</a:t>
            </a:r>
            <a:r>
              <a:rPr lang="en-US" sz="2800" dirty="0"/>
              <a:t> </a:t>
            </a:r>
            <a:r>
              <a:rPr lang="en-US" sz="2800" dirty="0" err="1"/>
              <a:t>kesulitan</a:t>
            </a:r>
            <a:r>
              <a:rPr lang="en-US" sz="2800" dirty="0"/>
              <a:t> yang  </a:t>
            </a:r>
            <a:r>
              <a:rPr lang="en-US" sz="2800" dirty="0" err="1"/>
              <a:t>membahayakan</a:t>
            </a:r>
            <a:r>
              <a:rPr lang="en-US" sz="2800" dirty="0"/>
              <a:t> </a:t>
            </a:r>
            <a:r>
              <a:rPr lang="en-US" sz="2800" dirty="0" err="1"/>
              <a:t>kelangsungan</a:t>
            </a:r>
            <a:r>
              <a:rPr lang="en-US" sz="2800" dirty="0"/>
              <a:t> </a:t>
            </a:r>
            <a:r>
              <a:rPr lang="en-US" sz="2800" dirty="0" err="1"/>
              <a:t>usahanya</a:t>
            </a:r>
            <a:r>
              <a:rPr lang="en-US" sz="2800" dirty="0"/>
              <a:t>, Bank Indonesia </a:t>
            </a:r>
            <a:r>
              <a:rPr lang="en-US" sz="2800" dirty="0" err="1"/>
              <a:t>memberitahukan</a:t>
            </a:r>
            <a:r>
              <a:rPr lang="en-US" sz="2800" dirty="0"/>
              <a:t> </a:t>
            </a:r>
            <a:r>
              <a:rPr lang="en-US" sz="2800" dirty="0" err="1"/>
              <a:t>hal</a:t>
            </a:r>
            <a:r>
              <a:rPr lang="en-US" sz="2800" dirty="0"/>
              <a:t> </a:t>
            </a:r>
            <a:r>
              <a:rPr lang="en-US" sz="2800" dirty="0" err="1"/>
              <a:t>tersebut</a:t>
            </a:r>
            <a:r>
              <a:rPr lang="en-US" sz="2800" dirty="0"/>
              <a:t> </a:t>
            </a:r>
            <a:r>
              <a:rPr lang="en-US" sz="2800" dirty="0" err="1"/>
              <a:t>kepada</a:t>
            </a:r>
            <a:r>
              <a:rPr lang="en-US" sz="2800" dirty="0"/>
              <a:t> </a:t>
            </a:r>
            <a:r>
              <a:rPr lang="en-US" sz="2800" dirty="0" err="1"/>
              <a:t>Menteri</a:t>
            </a:r>
            <a:r>
              <a:rPr lang="en-US" sz="2800" dirty="0"/>
              <a:t>.</a:t>
            </a:r>
          </a:p>
        </p:txBody>
      </p:sp>
    </p:spTree>
    <p:extLst>
      <p:ext uri="{BB962C8B-B14F-4D97-AF65-F5344CB8AC3E}">
        <p14:creationId xmlns:p14="http://schemas.microsoft.com/office/powerpoint/2010/main" val="17334969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 </a:t>
            </a:r>
            <a:r>
              <a:rPr lang="en-US" dirty="0" err="1"/>
              <a:t>berwenang</a:t>
            </a:r>
            <a:r>
              <a:rPr lang="en-US" dirty="0"/>
              <a:t> </a:t>
            </a:r>
            <a:r>
              <a:rPr lang="en-US" dirty="0" err="1"/>
              <a:t>melakukan</a:t>
            </a:r>
            <a:r>
              <a:rPr lang="en-US" dirty="0"/>
              <a:t> </a:t>
            </a:r>
            <a:r>
              <a:rPr lang="en-US" dirty="0" err="1"/>
              <a:t>pemeriksaan</a:t>
            </a:r>
            <a:endParaRPr lang="en-US" dirty="0"/>
          </a:p>
        </p:txBody>
      </p:sp>
      <p:sp>
        <p:nvSpPr>
          <p:cNvPr id="3" name="Content Placeholder 2"/>
          <p:cNvSpPr>
            <a:spLocks noGrp="1"/>
          </p:cNvSpPr>
          <p:nvPr>
            <p:ph idx="1"/>
          </p:nvPr>
        </p:nvSpPr>
        <p:spPr/>
        <p:txBody>
          <a:bodyPr/>
          <a:lstStyle/>
          <a:p>
            <a:endParaRPr lang="en-US" dirty="0"/>
          </a:p>
          <a:p>
            <a:pPr algn="just"/>
            <a:r>
              <a:rPr lang="en-US" dirty="0"/>
              <a:t>      </a:t>
            </a:r>
            <a:r>
              <a:rPr lang="en-US" sz="2800" dirty="0"/>
              <a:t>Bank Indonesia </a:t>
            </a:r>
            <a:r>
              <a:rPr lang="en-US" sz="2800" dirty="0" err="1"/>
              <a:t>melakukan</a:t>
            </a:r>
            <a:r>
              <a:rPr lang="en-US" sz="2800" dirty="0"/>
              <a:t> </a:t>
            </a:r>
            <a:r>
              <a:rPr lang="en-US" sz="2800" dirty="0" err="1"/>
              <a:t>pemeriksaan</a:t>
            </a:r>
            <a:r>
              <a:rPr lang="en-US" sz="2800" dirty="0"/>
              <a:t> </a:t>
            </a:r>
            <a:r>
              <a:rPr lang="en-US" sz="2800" dirty="0" err="1"/>
              <a:t>terhadap</a:t>
            </a:r>
            <a:r>
              <a:rPr lang="en-US" sz="2800" dirty="0"/>
              <a:t> bank, </a:t>
            </a:r>
            <a:r>
              <a:rPr lang="en-US" sz="2800" dirty="0" err="1"/>
              <a:t>baik</a:t>
            </a:r>
            <a:r>
              <a:rPr lang="en-US" sz="2800" dirty="0"/>
              <a:t> </a:t>
            </a:r>
            <a:r>
              <a:rPr lang="en-US" sz="2800" dirty="0" err="1"/>
              <a:t>secara</a:t>
            </a:r>
            <a:r>
              <a:rPr lang="en-US" sz="2800" dirty="0"/>
              <a:t> </a:t>
            </a:r>
            <a:r>
              <a:rPr lang="en-US" sz="2800" dirty="0" err="1"/>
              <a:t>berkala</a:t>
            </a:r>
            <a:r>
              <a:rPr lang="en-US" sz="2800" dirty="0"/>
              <a:t> </a:t>
            </a:r>
            <a:r>
              <a:rPr lang="en-US" sz="2800" dirty="0" err="1"/>
              <a:t>maupun</a:t>
            </a:r>
            <a:r>
              <a:rPr lang="en-US" sz="2800" dirty="0"/>
              <a:t> </a:t>
            </a:r>
            <a:r>
              <a:rPr lang="en-US" sz="2800" dirty="0" err="1"/>
              <a:t>setiap</a:t>
            </a:r>
            <a:r>
              <a:rPr lang="en-US" sz="2800" dirty="0"/>
              <a:t> </a:t>
            </a:r>
            <a:r>
              <a:rPr lang="en-US" sz="2800" dirty="0" err="1"/>
              <a:t>waktu</a:t>
            </a:r>
            <a:r>
              <a:rPr lang="en-US" sz="2800" dirty="0"/>
              <a:t> </a:t>
            </a:r>
            <a:r>
              <a:rPr lang="en-US" sz="2800" dirty="0" err="1"/>
              <a:t>apabila</a:t>
            </a:r>
            <a:r>
              <a:rPr lang="en-US" sz="2800" dirty="0"/>
              <a:t> </a:t>
            </a:r>
            <a:r>
              <a:rPr lang="en-US" sz="2800" dirty="0" err="1"/>
              <a:t>diperlukan</a:t>
            </a:r>
            <a:r>
              <a:rPr lang="en-US" sz="2800" dirty="0"/>
              <a:t>.</a:t>
            </a:r>
          </a:p>
        </p:txBody>
      </p:sp>
    </p:spTree>
    <p:extLst>
      <p:ext uri="{BB962C8B-B14F-4D97-AF65-F5344CB8AC3E}">
        <p14:creationId xmlns:p14="http://schemas.microsoft.com/office/powerpoint/2010/main" val="353203338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Dalam</a:t>
            </a:r>
            <a:r>
              <a:rPr lang="en-US" dirty="0"/>
              <a:t> </a:t>
            </a:r>
            <a:r>
              <a:rPr lang="en-US" dirty="0" err="1"/>
              <a:t>hal</a:t>
            </a:r>
            <a:r>
              <a:rPr lang="en-US" dirty="0"/>
              <a:t> bank </a:t>
            </a:r>
            <a:r>
              <a:rPr lang="en-US" dirty="0" err="1"/>
              <a:t>alami</a:t>
            </a:r>
            <a:r>
              <a:rPr lang="en-US" dirty="0"/>
              <a:t> </a:t>
            </a:r>
            <a:r>
              <a:rPr lang="en-US" dirty="0" err="1"/>
              <a:t>kesulitan</a:t>
            </a:r>
            <a:r>
              <a:rPr lang="en-US" dirty="0"/>
              <a:t> (</a:t>
            </a:r>
            <a:r>
              <a:rPr lang="en-US" dirty="0" err="1"/>
              <a:t>Pasal</a:t>
            </a:r>
            <a:r>
              <a:rPr lang="en-US" dirty="0"/>
              <a:t> 37 UU </a:t>
            </a:r>
            <a:r>
              <a:rPr lang="en-US" dirty="0" err="1"/>
              <a:t>perbankan</a:t>
            </a:r>
            <a:r>
              <a:rPr lang="en-US" dirty="0"/>
              <a:t>)</a:t>
            </a:r>
          </a:p>
        </p:txBody>
      </p:sp>
      <p:sp>
        <p:nvSpPr>
          <p:cNvPr id="3" name="Content Placeholder 2"/>
          <p:cNvSpPr>
            <a:spLocks noGrp="1"/>
          </p:cNvSpPr>
          <p:nvPr>
            <p:ph idx="1"/>
          </p:nvPr>
        </p:nvSpPr>
        <p:spPr/>
        <p:txBody>
          <a:bodyPr/>
          <a:lstStyle/>
          <a:p>
            <a:endParaRPr lang="en-US" dirty="0"/>
          </a:p>
          <a:p>
            <a:pPr algn="just"/>
            <a:r>
              <a:rPr lang="en-US" dirty="0"/>
              <a:t>      </a:t>
            </a:r>
            <a:r>
              <a:rPr lang="en-US" sz="2000" dirty="0" err="1"/>
              <a:t>Dalam</a:t>
            </a:r>
            <a:r>
              <a:rPr lang="en-US" sz="2000" dirty="0"/>
              <a:t> </a:t>
            </a:r>
            <a:r>
              <a:rPr lang="en-US" sz="2000" dirty="0" err="1"/>
              <a:t>hal</a:t>
            </a:r>
            <a:r>
              <a:rPr lang="en-US" sz="2000" dirty="0"/>
              <a:t> </a:t>
            </a:r>
            <a:r>
              <a:rPr lang="en-US" sz="2000" dirty="0" err="1"/>
              <a:t>suatu</a:t>
            </a:r>
            <a:r>
              <a:rPr lang="en-US" sz="2000" dirty="0"/>
              <a:t> bank </a:t>
            </a:r>
            <a:r>
              <a:rPr lang="en-US" sz="2000" dirty="0" err="1"/>
              <a:t>mengalami</a:t>
            </a:r>
            <a:r>
              <a:rPr lang="en-US" sz="2000" dirty="0"/>
              <a:t> </a:t>
            </a:r>
            <a:r>
              <a:rPr lang="en-US" sz="2000" dirty="0" err="1"/>
              <a:t>kesulitan</a:t>
            </a:r>
            <a:r>
              <a:rPr lang="en-US" sz="2000" dirty="0"/>
              <a:t> yang </a:t>
            </a:r>
            <a:r>
              <a:rPr lang="en-US" sz="2000" dirty="0" err="1"/>
              <a:t>membahayakan</a:t>
            </a:r>
            <a:r>
              <a:rPr lang="en-US" sz="2000" dirty="0"/>
              <a:t> </a:t>
            </a:r>
            <a:r>
              <a:rPr lang="en-US" sz="2000" dirty="0" err="1"/>
              <a:t>kelangsungan</a:t>
            </a:r>
            <a:r>
              <a:rPr lang="en-US" sz="2000" dirty="0"/>
              <a:t> </a:t>
            </a:r>
            <a:r>
              <a:rPr lang="en-US" sz="2000" dirty="0" err="1"/>
              <a:t>usahanya</a:t>
            </a:r>
            <a:r>
              <a:rPr lang="en-US" sz="2000" dirty="0"/>
              <a:t>, </a:t>
            </a:r>
            <a:r>
              <a:rPr lang="en-US" sz="2000" dirty="0" err="1"/>
              <a:t>maka</a:t>
            </a:r>
            <a:r>
              <a:rPr lang="en-US" sz="2000" dirty="0"/>
              <a:t> Bank Indonesia </a:t>
            </a:r>
            <a:r>
              <a:rPr lang="en-US" sz="2000" dirty="0" err="1"/>
              <a:t>dapat</a:t>
            </a:r>
            <a:r>
              <a:rPr lang="en-US" sz="2000" dirty="0"/>
              <a:t>: a. </a:t>
            </a:r>
            <a:r>
              <a:rPr lang="en-US" sz="2000" dirty="0" err="1"/>
              <a:t>melakukan</a:t>
            </a:r>
            <a:r>
              <a:rPr lang="en-US" sz="2000" dirty="0"/>
              <a:t> </a:t>
            </a:r>
            <a:r>
              <a:rPr lang="en-US" sz="2000" dirty="0" err="1"/>
              <a:t>tindakan</a:t>
            </a:r>
            <a:r>
              <a:rPr lang="en-US" sz="2000" dirty="0"/>
              <a:t> agar: 1.pemegang </a:t>
            </a:r>
            <a:r>
              <a:rPr lang="en-US" sz="2000" dirty="0" err="1"/>
              <a:t>saham</a:t>
            </a:r>
            <a:r>
              <a:rPr lang="en-US" sz="2000" dirty="0"/>
              <a:t> </a:t>
            </a:r>
            <a:r>
              <a:rPr lang="en-US" sz="2000" dirty="0" err="1"/>
              <a:t>menambah</a:t>
            </a:r>
            <a:r>
              <a:rPr lang="en-US" sz="2000" dirty="0"/>
              <a:t> modal; 2.pemegang </a:t>
            </a:r>
            <a:r>
              <a:rPr lang="en-US" sz="2000" dirty="0" err="1"/>
              <a:t>saham</a:t>
            </a:r>
            <a:r>
              <a:rPr lang="en-US" sz="2000" dirty="0"/>
              <a:t> </a:t>
            </a:r>
            <a:r>
              <a:rPr lang="en-US" sz="2000" dirty="0" err="1"/>
              <a:t>mengganti</a:t>
            </a:r>
            <a:r>
              <a:rPr lang="en-US" sz="2000" dirty="0"/>
              <a:t> </a:t>
            </a:r>
            <a:r>
              <a:rPr lang="en-US" sz="2000" dirty="0" err="1"/>
              <a:t>dewan</a:t>
            </a:r>
            <a:r>
              <a:rPr lang="en-US" sz="2000" dirty="0"/>
              <a:t> </a:t>
            </a:r>
            <a:r>
              <a:rPr lang="en-US" sz="2000" dirty="0" err="1"/>
              <a:t>komisaris</a:t>
            </a:r>
            <a:r>
              <a:rPr lang="en-US" sz="2000" dirty="0"/>
              <a:t> </a:t>
            </a:r>
            <a:r>
              <a:rPr lang="en-US" sz="2000" dirty="0" err="1"/>
              <a:t>dan</a:t>
            </a:r>
            <a:r>
              <a:rPr lang="en-US" sz="2000" dirty="0"/>
              <a:t>/</a:t>
            </a:r>
            <a:r>
              <a:rPr lang="en-US" sz="2000" dirty="0" err="1"/>
              <a:t>atau</a:t>
            </a:r>
            <a:r>
              <a:rPr lang="en-US" sz="2000" dirty="0"/>
              <a:t> </a:t>
            </a:r>
            <a:r>
              <a:rPr lang="en-US" sz="2000" dirty="0" err="1"/>
              <a:t>direksi</a:t>
            </a:r>
            <a:r>
              <a:rPr lang="en-US" sz="2000" dirty="0"/>
              <a:t> bank; 3.bank </a:t>
            </a:r>
            <a:r>
              <a:rPr lang="en-US" sz="2000" dirty="0" err="1"/>
              <a:t>menghapus-bukukan</a:t>
            </a:r>
            <a:r>
              <a:rPr lang="en-US" sz="2000" dirty="0"/>
              <a:t> </a:t>
            </a:r>
            <a:r>
              <a:rPr lang="en-US" sz="2000" dirty="0" err="1"/>
              <a:t>kredit</a:t>
            </a:r>
            <a:r>
              <a:rPr lang="en-US" sz="2000" dirty="0"/>
              <a:t> yang </a:t>
            </a:r>
            <a:r>
              <a:rPr lang="en-US" sz="2000" dirty="0" err="1"/>
              <a:t>macet</a:t>
            </a:r>
            <a:r>
              <a:rPr lang="en-US" sz="2000" dirty="0"/>
              <a:t>, </a:t>
            </a:r>
            <a:r>
              <a:rPr lang="en-US" sz="2000" dirty="0" err="1"/>
              <a:t>dan</a:t>
            </a:r>
            <a:r>
              <a:rPr lang="en-US" sz="2000" dirty="0"/>
              <a:t> </a:t>
            </a:r>
            <a:r>
              <a:rPr lang="en-US" sz="2000" dirty="0" err="1"/>
              <a:t>memperhitungkan</a:t>
            </a:r>
            <a:r>
              <a:rPr lang="en-US" sz="2000" dirty="0"/>
              <a:t> </a:t>
            </a:r>
            <a:r>
              <a:rPr lang="en-US" sz="2000" dirty="0" err="1"/>
              <a:t>kerugian</a:t>
            </a:r>
            <a:r>
              <a:rPr lang="en-US" sz="2000" dirty="0"/>
              <a:t> bank </a:t>
            </a:r>
            <a:r>
              <a:rPr lang="en-US" sz="2000" dirty="0" err="1"/>
              <a:t>dengan</a:t>
            </a:r>
            <a:r>
              <a:rPr lang="en-US" sz="2000" dirty="0"/>
              <a:t> </a:t>
            </a:r>
            <a:r>
              <a:rPr lang="en-US" sz="2000" dirty="0" err="1"/>
              <a:t>modalnya</a:t>
            </a:r>
            <a:r>
              <a:rPr lang="en-US" sz="2000" dirty="0"/>
              <a:t>; 4.bank </a:t>
            </a:r>
            <a:r>
              <a:rPr lang="en-US" sz="2000" dirty="0" err="1"/>
              <a:t>melakukan</a:t>
            </a:r>
            <a:r>
              <a:rPr lang="en-US" sz="2000" dirty="0"/>
              <a:t> merger </a:t>
            </a:r>
            <a:r>
              <a:rPr lang="en-US" sz="2000" dirty="0" err="1"/>
              <a:t>atau</a:t>
            </a:r>
            <a:r>
              <a:rPr lang="en-US" sz="2000" dirty="0"/>
              <a:t> </a:t>
            </a:r>
            <a:r>
              <a:rPr lang="en-US" sz="2000" dirty="0" err="1"/>
              <a:t>konsolidasi</a:t>
            </a:r>
            <a:r>
              <a:rPr lang="en-US" sz="2000" dirty="0"/>
              <a:t> </a:t>
            </a:r>
            <a:r>
              <a:rPr lang="en-US" sz="2000" dirty="0" err="1"/>
              <a:t>dengan</a:t>
            </a:r>
            <a:r>
              <a:rPr lang="en-US" sz="2000" dirty="0"/>
              <a:t> bank lain; 5.bank </a:t>
            </a:r>
            <a:r>
              <a:rPr lang="en-US" sz="2000" dirty="0" err="1"/>
              <a:t>dijual</a:t>
            </a:r>
            <a:r>
              <a:rPr lang="en-US" sz="2000" dirty="0"/>
              <a:t> </a:t>
            </a:r>
            <a:r>
              <a:rPr lang="en-US" sz="2000" dirty="0" err="1"/>
              <a:t>kepada</a:t>
            </a:r>
            <a:r>
              <a:rPr lang="en-US" sz="2000" dirty="0"/>
              <a:t> </a:t>
            </a:r>
            <a:r>
              <a:rPr lang="en-US" sz="2000" dirty="0" err="1"/>
              <a:t>pembeli</a:t>
            </a:r>
            <a:r>
              <a:rPr lang="en-US" sz="2000" dirty="0"/>
              <a:t> yang </a:t>
            </a:r>
            <a:r>
              <a:rPr lang="en-US" sz="2000" dirty="0" err="1"/>
              <a:t>bersedia</a:t>
            </a:r>
            <a:r>
              <a:rPr lang="en-US" sz="2000" dirty="0"/>
              <a:t> </a:t>
            </a:r>
            <a:r>
              <a:rPr lang="en-US" sz="2000" dirty="0" err="1"/>
              <a:t>mengambil</a:t>
            </a:r>
            <a:r>
              <a:rPr lang="en-US" sz="2000" dirty="0"/>
              <a:t> </a:t>
            </a:r>
            <a:r>
              <a:rPr lang="en-US" sz="2000" dirty="0" err="1"/>
              <a:t>alih</a:t>
            </a:r>
            <a:r>
              <a:rPr lang="en-US" sz="2000" dirty="0"/>
              <a:t> </a:t>
            </a:r>
            <a:r>
              <a:rPr lang="en-US" sz="2000" dirty="0" err="1"/>
              <a:t>seluruh</a:t>
            </a:r>
            <a:r>
              <a:rPr lang="en-US" sz="2000" dirty="0"/>
              <a:t> </a:t>
            </a:r>
            <a:r>
              <a:rPr lang="en-US" sz="2000" dirty="0" err="1"/>
              <a:t>kewajiban</a:t>
            </a:r>
            <a:r>
              <a:rPr lang="en-US" sz="2000" dirty="0"/>
              <a:t>.</a:t>
            </a:r>
          </a:p>
        </p:txBody>
      </p:sp>
    </p:spTree>
    <p:extLst>
      <p:ext uri="{BB962C8B-B14F-4D97-AF65-F5344CB8AC3E}">
        <p14:creationId xmlns:p14="http://schemas.microsoft.com/office/powerpoint/2010/main" val="143948416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Rahasia</a:t>
            </a:r>
            <a:r>
              <a:rPr lang="en-US" dirty="0"/>
              <a:t> bank (</a:t>
            </a:r>
            <a:r>
              <a:rPr lang="en-US" dirty="0" err="1"/>
              <a:t>Pasal</a:t>
            </a:r>
            <a:r>
              <a:rPr lang="en-US" dirty="0"/>
              <a:t> 40 UU </a:t>
            </a:r>
            <a:r>
              <a:rPr lang="en-US" dirty="0" err="1"/>
              <a:t>perbankan</a:t>
            </a:r>
            <a:r>
              <a:rPr lang="en-US" dirty="0"/>
              <a:t>).</a:t>
            </a:r>
          </a:p>
        </p:txBody>
      </p:sp>
      <p:sp>
        <p:nvSpPr>
          <p:cNvPr id="3" name="Content Placeholder 2"/>
          <p:cNvSpPr>
            <a:spLocks noGrp="1"/>
          </p:cNvSpPr>
          <p:nvPr>
            <p:ph idx="1"/>
          </p:nvPr>
        </p:nvSpPr>
        <p:spPr/>
        <p:txBody>
          <a:bodyPr>
            <a:normAutofit fontScale="92500" lnSpcReduction="10000"/>
          </a:bodyPr>
          <a:lstStyle/>
          <a:p>
            <a:pPr algn="just"/>
            <a:r>
              <a:rPr lang="en-US" dirty="0"/>
              <a:t>      </a:t>
            </a:r>
            <a:r>
              <a:rPr lang="en-US" sz="3200" dirty="0"/>
              <a:t>Bank </a:t>
            </a:r>
            <a:r>
              <a:rPr lang="en-US" sz="3200" dirty="0" err="1"/>
              <a:t>dilarang</a:t>
            </a:r>
            <a:r>
              <a:rPr lang="en-US" sz="3200" dirty="0"/>
              <a:t> </a:t>
            </a:r>
            <a:r>
              <a:rPr lang="en-US" sz="3200" dirty="0" err="1"/>
              <a:t>memberikan</a:t>
            </a:r>
            <a:r>
              <a:rPr lang="en-US" sz="3200" dirty="0"/>
              <a:t> </a:t>
            </a:r>
            <a:r>
              <a:rPr lang="en-US" sz="3200" dirty="0" err="1"/>
              <a:t>keterangan</a:t>
            </a:r>
            <a:r>
              <a:rPr lang="en-US" sz="3200" dirty="0"/>
              <a:t> yang </a:t>
            </a:r>
            <a:r>
              <a:rPr lang="en-US" sz="3200" dirty="0" err="1"/>
              <a:t>tercatat</a:t>
            </a:r>
            <a:r>
              <a:rPr lang="en-US" sz="3200" dirty="0"/>
              <a:t> </a:t>
            </a:r>
            <a:r>
              <a:rPr lang="en-US" sz="3200" dirty="0" err="1"/>
              <a:t>pada</a:t>
            </a:r>
            <a:r>
              <a:rPr lang="en-US" sz="3200" dirty="0"/>
              <a:t> bank </a:t>
            </a:r>
            <a:r>
              <a:rPr lang="en-US" sz="3200" dirty="0" err="1"/>
              <a:t>tentang</a:t>
            </a:r>
            <a:r>
              <a:rPr lang="en-US" sz="3200" dirty="0"/>
              <a:t> </a:t>
            </a:r>
            <a:r>
              <a:rPr lang="en-US" sz="3200" dirty="0" err="1"/>
              <a:t>keadaan</a:t>
            </a:r>
            <a:r>
              <a:rPr lang="en-US" sz="3200" dirty="0"/>
              <a:t> </a:t>
            </a:r>
            <a:r>
              <a:rPr lang="en-US" sz="3200" dirty="0" err="1"/>
              <a:t>keuangan</a:t>
            </a:r>
            <a:r>
              <a:rPr lang="en-US" sz="3200" dirty="0"/>
              <a:t> </a:t>
            </a:r>
            <a:r>
              <a:rPr lang="en-US" sz="3200" dirty="0" err="1"/>
              <a:t>dan</a:t>
            </a:r>
            <a:r>
              <a:rPr lang="en-US" sz="3200" dirty="0"/>
              <a:t> </a:t>
            </a:r>
            <a:r>
              <a:rPr lang="en-US" sz="3200" dirty="0" err="1"/>
              <a:t>hal-hallain</a:t>
            </a:r>
            <a:r>
              <a:rPr lang="en-US" sz="3200" dirty="0"/>
              <a:t> </a:t>
            </a:r>
            <a:r>
              <a:rPr lang="en-US" sz="3200" dirty="0" err="1"/>
              <a:t>dari</a:t>
            </a:r>
            <a:r>
              <a:rPr lang="en-US" sz="3200" dirty="0"/>
              <a:t> </a:t>
            </a:r>
            <a:r>
              <a:rPr lang="en-US" sz="3200" dirty="0" err="1"/>
              <a:t>nasabahnya</a:t>
            </a:r>
            <a:r>
              <a:rPr lang="en-US" sz="3200" dirty="0"/>
              <a:t>, yang </a:t>
            </a:r>
            <a:r>
              <a:rPr lang="en-US" sz="3200" dirty="0" err="1"/>
              <a:t>wajib</a:t>
            </a:r>
            <a:r>
              <a:rPr lang="en-US" sz="3200" dirty="0"/>
              <a:t> </a:t>
            </a:r>
            <a:r>
              <a:rPr lang="en-US" sz="3200" dirty="0" err="1"/>
              <a:t>dirahasiakan</a:t>
            </a:r>
            <a:r>
              <a:rPr lang="en-US" sz="3200" dirty="0"/>
              <a:t> </a:t>
            </a:r>
            <a:r>
              <a:rPr lang="en-US" sz="3200" dirty="0" err="1"/>
              <a:t>oleh</a:t>
            </a:r>
            <a:r>
              <a:rPr lang="en-US" sz="3200" dirty="0"/>
              <a:t> bank </a:t>
            </a:r>
            <a:r>
              <a:rPr lang="en-US" sz="3200" dirty="0" err="1"/>
              <a:t>menurut</a:t>
            </a:r>
            <a:r>
              <a:rPr lang="en-US" sz="3200" dirty="0"/>
              <a:t> </a:t>
            </a:r>
            <a:r>
              <a:rPr lang="en-US" sz="3200" dirty="0" err="1"/>
              <a:t>kelaziman</a:t>
            </a:r>
            <a:r>
              <a:rPr lang="en-US" sz="3200" dirty="0"/>
              <a:t> </a:t>
            </a:r>
            <a:r>
              <a:rPr lang="en-US" sz="3200" dirty="0" err="1"/>
              <a:t>dalam</a:t>
            </a:r>
            <a:r>
              <a:rPr lang="en-US" sz="3200" dirty="0"/>
              <a:t> </a:t>
            </a:r>
            <a:r>
              <a:rPr lang="en-US" sz="3200" dirty="0" err="1"/>
              <a:t>dunia</a:t>
            </a:r>
            <a:r>
              <a:rPr lang="en-US" sz="3200" dirty="0"/>
              <a:t> </a:t>
            </a:r>
            <a:r>
              <a:rPr lang="en-US" sz="3200" dirty="0" err="1"/>
              <a:t>perbankan,kecuali</a:t>
            </a:r>
            <a:r>
              <a:rPr lang="en-US" sz="3200" dirty="0"/>
              <a:t> </a:t>
            </a:r>
            <a:r>
              <a:rPr lang="en-US" sz="3200" dirty="0" err="1"/>
              <a:t>dalam</a:t>
            </a:r>
            <a:r>
              <a:rPr lang="en-US" sz="3200" dirty="0"/>
              <a:t> </a:t>
            </a:r>
            <a:r>
              <a:rPr lang="en-US" sz="3200" dirty="0" err="1"/>
              <a:t>hal</a:t>
            </a:r>
            <a:r>
              <a:rPr lang="en-US" sz="3200" dirty="0"/>
              <a:t> </a:t>
            </a:r>
            <a:r>
              <a:rPr lang="en-US" sz="3200" dirty="0" err="1"/>
              <a:t>sebagaimana</a:t>
            </a:r>
            <a:r>
              <a:rPr lang="en-US" sz="3200" dirty="0"/>
              <a:t> </a:t>
            </a:r>
            <a:r>
              <a:rPr lang="en-US" sz="3200" dirty="0" err="1"/>
              <a:t>dimaksud</a:t>
            </a:r>
            <a:r>
              <a:rPr lang="en-US" sz="3200" dirty="0"/>
              <a:t> </a:t>
            </a:r>
            <a:r>
              <a:rPr lang="en-US" sz="3200" dirty="0" err="1"/>
              <a:t>dalam</a:t>
            </a:r>
            <a:r>
              <a:rPr lang="en-US" sz="3200" dirty="0"/>
              <a:t> </a:t>
            </a:r>
            <a:r>
              <a:rPr lang="en-US" sz="3200" dirty="0" err="1"/>
              <a:t>Pasal</a:t>
            </a:r>
            <a:r>
              <a:rPr lang="en-US" sz="3200" dirty="0"/>
              <a:t> 41, </a:t>
            </a:r>
            <a:r>
              <a:rPr lang="en-US" sz="3200" dirty="0" err="1"/>
              <a:t>Pasal</a:t>
            </a:r>
            <a:r>
              <a:rPr lang="en-US" sz="3200" dirty="0"/>
              <a:t> 42, </a:t>
            </a:r>
            <a:r>
              <a:rPr lang="en-US" sz="3200" dirty="0" err="1"/>
              <a:t>Pasal</a:t>
            </a:r>
            <a:r>
              <a:rPr lang="en-US" sz="3200" dirty="0"/>
              <a:t> 43, </a:t>
            </a:r>
            <a:r>
              <a:rPr lang="en-US" sz="3200" dirty="0" err="1"/>
              <a:t>dan</a:t>
            </a:r>
            <a:r>
              <a:rPr lang="en-US" sz="3200" dirty="0"/>
              <a:t> </a:t>
            </a:r>
            <a:r>
              <a:rPr lang="en-US" sz="3200" dirty="0" err="1"/>
              <a:t>Pasal</a:t>
            </a:r>
            <a:r>
              <a:rPr lang="en-US" sz="3200" dirty="0"/>
              <a:t> 44.</a:t>
            </a:r>
          </a:p>
        </p:txBody>
      </p:sp>
    </p:spTree>
    <p:extLst>
      <p:ext uri="{BB962C8B-B14F-4D97-AF65-F5344CB8AC3E}">
        <p14:creationId xmlns:p14="http://schemas.microsoft.com/office/powerpoint/2010/main" val="681040772"/>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wesel</a:t>
            </a:r>
            <a:r>
              <a:rPr lang="en-US" sz="2000" dirty="0"/>
              <a:t>, </a:t>
            </a:r>
            <a:r>
              <a:rPr lang="en-US" sz="2000" dirty="0" err="1"/>
              <a:t>saham</a:t>
            </a:r>
            <a:r>
              <a:rPr lang="en-US" sz="2000" dirty="0"/>
              <a:t> </a:t>
            </a:r>
            <a:r>
              <a:rPr lang="en-US" sz="2000" dirty="0" err="1"/>
              <a:t>obligasi,scuritas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 (</a:t>
            </a:r>
            <a:r>
              <a:rPr lang="en-US" sz="2000" dirty="0" err="1"/>
              <a:t>Pasal</a:t>
            </a:r>
            <a:r>
              <a:rPr lang="en-US" sz="2000" dirty="0"/>
              <a:t>  1 </a:t>
            </a:r>
            <a:r>
              <a:rPr lang="en-US" sz="2000" dirty="0" err="1"/>
              <a:t>angka</a:t>
            </a:r>
            <a:r>
              <a:rPr lang="en-US" sz="2000" dirty="0"/>
              <a:t> 10 UU No. 10  </a:t>
            </a:r>
            <a:r>
              <a:rPr lang="en-US" sz="2000" dirty="0" err="1"/>
              <a:t>Tahun</a:t>
            </a:r>
            <a:r>
              <a:rPr lang="en-US" sz="2000" dirty="0"/>
              <a:t> 1998 </a:t>
            </a:r>
            <a:r>
              <a:rPr lang="en-US" sz="2000" dirty="0" err="1"/>
              <a:t>Tentang</a:t>
            </a:r>
            <a:r>
              <a:rPr lang="en-US" sz="2000" dirty="0"/>
              <a:t> </a:t>
            </a:r>
            <a:r>
              <a:rPr lang="en-US" sz="2000" dirty="0" err="1"/>
              <a:t>Perbankan</a:t>
            </a:r>
            <a:r>
              <a:rPr lang="en-US" sz="2000" dirty="0"/>
              <a:t>).</a:t>
            </a:r>
          </a:p>
          <a:p>
            <a:endParaRPr lang="en-US" dirty="0"/>
          </a:p>
        </p:txBody>
      </p:sp>
    </p:spTree>
    <p:extLst>
      <p:ext uri="{BB962C8B-B14F-4D97-AF65-F5344CB8AC3E}">
        <p14:creationId xmlns:p14="http://schemas.microsoft.com/office/powerpoint/2010/main" val="3424494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C9E5A-3054-3508-E692-564231284095}"/>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59E297D1-CAB7-FD0A-695A-9ACE8003DC5A}"/>
              </a:ext>
            </a:extLst>
          </p:cNvPr>
          <p:cNvSpPr>
            <a:spLocks noGrp="1"/>
          </p:cNvSpPr>
          <p:nvPr>
            <p:ph type="title"/>
          </p:nvPr>
        </p:nvSpPr>
        <p:spPr/>
        <p:txBody>
          <a:bodyPr/>
          <a:lstStyle/>
          <a:p>
            <a:r>
              <a:rPr lang="en-US"/>
              <a:t>PASAR MODAL</a:t>
            </a:r>
          </a:p>
        </p:txBody>
      </p:sp>
      <p:sp>
        <p:nvSpPr>
          <p:cNvPr id="16387" name="Content Placeholder 2">
            <a:extLst>
              <a:ext uri="{FF2B5EF4-FFF2-40B4-BE49-F238E27FC236}">
                <a16:creationId xmlns:a16="http://schemas.microsoft.com/office/drawing/2014/main" id="{EBFA191D-875F-D389-47FB-1DCBACDCFA43}"/>
              </a:ext>
            </a:extLst>
          </p:cNvPr>
          <p:cNvSpPr>
            <a:spLocks noGrp="1"/>
          </p:cNvSpPr>
          <p:nvPr>
            <p:ph idx="1"/>
          </p:nvPr>
        </p:nvSpPr>
        <p:spPr/>
        <p:txBody>
          <a:bodyPr/>
          <a:lstStyle/>
          <a:p>
            <a:pPr marL="0" indent="0" algn="just">
              <a:lnSpc>
                <a:spcPct val="200000"/>
              </a:lnSpc>
              <a:buFontTx/>
              <a:buNone/>
            </a:pPr>
            <a:r>
              <a:rPr lang="en-US" sz="2400" dirty="0"/>
              <a:t>Pasar Modal </a:t>
            </a:r>
            <a:r>
              <a:rPr lang="en-US" sz="2400" dirty="0" err="1"/>
              <a:t>adalah</a:t>
            </a:r>
            <a:r>
              <a:rPr lang="en-US" sz="2400" dirty="0"/>
              <a:t> </a:t>
            </a:r>
            <a:r>
              <a:rPr lang="en-US" sz="2400" dirty="0" err="1"/>
              <a:t>kegiatan</a:t>
            </a:r>
            <a:r>
              <a:rPr lang="en-US" sz="2400" dirty="0"/>
              <a:t> yang </a:t>
            </a:r>
            <a:r>
              <a:rPr lang="en-US" sz="2400" dirty="0" err="1"/>
              <a:t>bersangkutan</a:t>
            </a:r>
            <a:r>
              <a:rPr lang="en-US" sz="2400" dirty="0"/>
              <a:t> </a:t>
            </a:r>
            <a:r>
              <a:rPr lang="en-US" sz="2400" dirty="0" err="1"/>
              <a:t>dengan</a:t>
            </a:r>
            <a:r>
              <a:rPr lang="en-US" sz="2400" dirty="0"/>
              <a:t> </a:t>
            </a:r>
            <a:r>
              <a:rPr lang="en-US" sz="2400" dirty="0" err="1"/>
              <a:t>Penawaran</a:t>
            </a:r>
            <a:r>
              <a:rPr lang="en-US" sz="2400" dirty="0"/>
              <a:t> Umum dan </a:t>
            </a:r>
            <a:r>
              <a:rPr lang="en-US" sz="2400" dirty="0" err="1"/>
              <a:t>perdagangan</a:t>
            </a:r>
            <a:r>
              <a:rPr lang="en-US" sz="2400" dirty="0"/>
              <a:t> </a:t>
            </a:r>
            <a:r>
              <a:rPr lang="en-US" sz="2400" dirty="0" err="1"/>
              <a:t>Efek</a:t>
            </a:r>
            <a:r>
              <a:rPr lang="en-US" sz="2400" dirty="0"/>
              <a:t>, Perusahaan Publik yang </a:t>
            </a:r>
            <a:r>
              <a:rPr lang="en-US" sz="2400" dirty="0" err="1"/>
              <a:t>berkaitan</a:t>
            </a:r>
            <a:r>
              <a:rPr lang="en-US" sz="2400" dirty="0"/>
              <a:t> </a:t>
            </a:r>
            <a:r>
              <a:rPr lang="en-US" sz="2400" dirty="0" err="1"/>
              <a:t>dengan</a:t>
            </a:r>
            <a:r>
              <a:rPr lang="en-US" sz="2400" dirty="0"/>
              <a:t> </a:t>
            </a:r>
            <a:r>
              <a:rPr lang="en-US" sz="2400" dirty="0" err="1"/>
              <a:t>Efek</a:t>
            </a:r>
            <a:r>
              <a:rPr lang="en-US" sz="2400" dirty="0"/>
              <a:t> yang </a:t>
            </a:r>
            <a:r>
              <a:rPr lang="en-US" sz="2400" dirty="0" err="1"/>
              <a:t>diterbitkannya</a:t>
            </a:r>
            <a:r>
              <a:rPr lang="en-US" sz="2400" dirty="0"/>
              <a:t>, </a:t>
            </a:r>
            <a:r>
              <a:rPr lang="en-US" sz="2400" dirty="0" err="1"/>
              <a:t>serta</a:t>
            </a:r>
            <a:r>
              <a:rPr lang="en-US" sz="2400" dirty="0"/>
              <a:t> </a:t>
            </a:r>
            <a:r>
              <a:rPr lang="en-US" sz="2400" dirty="0" err="1"/>
              <a:t>lembaga</a:t>
            </a:r>
            <a:r>
              <a:rPr lang="en-US" sz="2400" dirty="0"/>
              <a:t> dan </a:t>
            </a:r>
            <a:r>
              <a:rPr lang="en-US" sz="2400" dirty="0" err="1"/>
              <a:t>profesi</a:t>
            </a:r>
            <a:r>
              <a:rPr lang="en-US" sz="2400" dirty="0"/>
              <a:t> yang </a:t>
            </a:r>
            <a:r>
              <a:rPr lang="en-US" sz="2400" dirty="0" err="1"/>
              <a:t>berkaitan</a:t>
            </a:r>
            <a:r>
              <a:rPr lang="en-US" sz="2400" dirty="0"/>
              <a:t> </a:t>
            </a:r>
            <a:r>
              <a:rPr lang="en-US" sz="2400" dirty="0" err="1"/>
              <a:t>dengan</a:t>
            </a:r>
            <a:r>
              <a:rPr lang="en-US" sz="2400" dirty="0"/>
              <a:t> </a:t>
            </a:r>
            <a:r>
              <a:rPr lang="en-US" sz="2400" dirty="0" err="1"/>
              <a:t>Efek</a:t>
            </a:r>
            <a:r>
              <a:rPr lang="en-US" sz="2400" dirty="0"/>
              <a:t>.</a:t>
            </a:r>
          </a:p>
          <a:p>
            <a:pPr marL="0" indent="0" algn="just">
              <a:buFontTx/>
              <a:buNone/>
            </a:pPr>
            <a:endParaRPr lang="en-US" dirty="0"/>
          </a:p>
        </p:txBody>
      </p:sp>
      <p:sp>
        <p:nvSpPr>
          <p:cNvPr id="4" name="Date Placeholder 3">
            <a:extLst>
              <a:ext uri="{FF2B5EF4-FFF2-40B4-BE49-F238E27FC236}">
                <a16:creationId xmlns:a16="http://schemas.microsoft.com/office/drawing/2014/main" id="{192E93A1-AFC4-082B-C662-B6AA9F1BFD99}"/>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3E779DAC-9403-F871-3AFF-102BCC9F1135}"/>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423334251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Fungsi</a:t>
            </a:r>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lstStyle/>
          <a:p>
            <a:endParaRPr lang="en-US" dirty="0"/>
          </a:p>
          <a:p>
            <a:pPr>
              <a:buAutoNum type="arabicPeriod"/>
            </a:pPr>
            <a:r>
              <a:rPr lang="en-US" dirty="0" err="1"/>
              <a:t>Sebagai</a:t>
            </a:r>
            <a:r>
              <a:rPr lang="en-US" dirty="0"/>
              <a:t> </a:t>
            </a:r>
            <a:r>
              <a:rPr lang="en-US" dirty="0" err="1"/>
              <a:t>alat</a:t>
            </a:r>
            <a:r>
              <a:rPr lang="en-US" dirty="0"/>
              <a:t> </a:t>
            </a:r>
            <a:r>
              <a:rPr lang="en-US" dirty="0" err="1"/>
              <a:t>pembayaran</a:t>
            </a:r>
            <a:r>
              <a:rPr lang="en-US" dirty="0"/>
              <a:t> (</a:t>
            </a:r>
            <a:r>
              <a:rPr lang="en-US" dirty="0" err="1"/>
              <a:t>alat</a:t>
            </a:r>
            <a:r>
              <a:rPr lang="en-US" dirty="0"/>
              <a:t> </a:t>
            </a:r>
            <a:r>
              <a:rPr lang="en-US" dirty="0" err="1"/>
              <a:t>tukar</a:t>
            </a:r>
            <a:r>
              <a:rPr lang="en-US" dirty="0"/>
              <a:t>).</a:t>
            </a:r>
          </a:p>
          <a:p>
            <a:pPr>
              <a:buAutoNum type="arabicPeriod"/>
            </a:pPr>
            <a:r>
              <a:rPr lang="en-US" dirty="0" err="1"/>
              <a:t>Sebagai</a:t>
            </a:r>
            <a:r>
              <a:rPr lang="en-US" dirty="0"/>
              <a:t> </a:t>
            </a:r>
            <a:r>
              <a:rPr lang="en-US" dirty="0" err="1"/>
              <a:t>Alat</a:t>
            </a:r>
            <a:r>
              <a:rPr lang="en-US" dirty="0"/>
              <a:t> </a:t>
            </a:r>
            <a:r>
              <a:rPr lang="en-US" dirty="0" err="1"/>
              <a:t>untuk</a:t>
            </a:r>
            <a:r>
              <a:rPr lang="en-US" dirty="0"/>
              <a:t> </a:t>
            </a:r>
            <a:r>
              <a:rPr lang="en-US" dirty="0" err="1"/>
              <a:t>memindahkan</a:t>
            </a:r>
            <a:r>
              <a:rPr lang="en-US" dirty="0"/>
              <a:t> </a:t>
            </a:r>
            <a:r>
              <a:rPr lang="en-US" dirty="0" err="1"/>
              <a:t>hal</a:t>
            </a:r>
            <a:r>
              <a:rPr lang="en-US" dirty="0"/>
              <a:t> </a:t>
            </a:r>
            <a:r>
              <a:rPr lang="en-US" dirty="0" err="1"/>
              <a:t>tagih</a:t>
            </a:r>
            <a:r>
              <a:rPr lang="en-US" dirty="0"/>
              <a:t> (</a:t>
            </a:r>
            <a:r>
              <a:rPr lang="en-US" dirty="0" err="1"/>
              <a:t>diperjualbelikan</a:t>
            </a:r>
            <a:r>
              <a:rPr lang="en-US" dirty="0"/>
              <a:t> </a:t>
            </a:r>
            <a:r>
              <a:rPr lang="en-US" dirty="0" err="1"/>
              <a:t>dengan</a:t>
            </a:r>
            <a:r>
              <a:rPr lang="en-US" dirty="0"/>
              <a:t> </a:t>
            </a:r>
            <a:r>
              <a:rPr lang="en-US" dirty="0" err="1"/>
              <a:t>mudah</a:t>
            </a:r>
            <a:r>
              <a:rPr lang="en-US" dirty="0"/>
              <a:t> </a:t>
            </a:r>
            <a:r>
              <a:rPr lang="en-US" dirty="0" err="1"/>
              <a:t>dan</a:t>
            </a:r>
            <a:r>
              <a:rPr lang="en-US" dirty="0"/>
              <a:t> </a:t>
            </a:r>
            <a:r>
              <a:rPr lang="en-US" dirty="0" err="1"/>
              <a:t>sederhana</a:t>
            </a:r>
            <a:r>
              <a:rPr lang="en-US" dirty="0"/>
              <a:t>).</a:t>
            </a:r>
          </a:p>
          <a:p>
            <a:pPr>
              <a:buAutoNum type="arabicPeriod"/>
            </a:pPr>
            <a:r>
              <a:rPr lang="en-US" dirty="0" err="1"/>
              <a:t>Sebagai</a:t>
            </a:r>
            <a:r>
              <a:rPr lang="en-US" dirty="0"/>
              <a:t> </a:t>
            </a:r>
            <a:r>
              <a:rPr lang="en-US" dirty="0" err="1"/>
              <a:t>Surat</a:t>
            </a:r>
            <a:r>
              <a:rPr lang="en-US" dirty="0"/>
              <a:t> </a:t>
            </a:r>
            <a:r>
              <a:rPr lang="en-US" dirty="0" err="1"/>
              <a:t>Bukti</a:t>
            </a:r>
            <a:r>
              <a:rPr lang="en-US" dirty="0"/>
              <a:t> </a:t>
            </a:r>
            <a:r>
              <a:rPr lang="en-US" dirty="0" err="1"/>
              <a:t>Hak</a:t>
            </a:r>
            <a:r>
              <a:rPr lang="en-US" dirty="0"/>
              <a:t> </a:t>
            </a:r>
            <a:r>
              <a:rPr lang="en-US" dirty="0" err="1"/>
              <a:t>Tagih</a:t>
            </a:r>
            <a:r>
              <a:rPr lang="en-US" dirty="0"/>
              <a:t>.</a:t>
            </a:r>
          </a:p>
        </p:txBody>
      </p:sp>
    </p:spTree>
    <p:extLst>
      <p:ext uri="{BB962C8B-B14F-4D97-AF65-F5344CB8AC3E}">
        <p14:creationId xmlns:p14="http://schemas.microsoft.com/office/powerpoint/2010/main" val="370372189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err="1"/>
              <a:t>Jenis-jenis</a:t>
            </a:r>
            <a:r>
              <a:rPr lang="en-US" sz="2400" dirty="0"/>
              <a:t> </a:t>
            </a:r>
            <a:r>
              <a:rPr lang="en-US" sz="2400" dirty="0" err="1"/>
              <a:t>surat</a:t>
            </a:r>
            <a:r>
              <a:rPr lang="en-US" sz="2400" dirty="0"/>
              <a:t> </a:t>
            </a:r>
            <a:r>
              <a:rPr lang="en-US" sz="2400" dirty="0" err="1"/>
              <a:t>berharga</a:t>
            </a:r>
            <a:r>
              <a:rPr lang="en-US" sz="2400" dirty="0"/>
              <a:t> </a:t>
            </a:r>
            <a:r>
              <a:rPr lang="en-US" sz="2400" dirty="0" err="1"/>
              <a:t>dalam</a:t>
            </a:r>
            <a:r>
              <a:rPr lang="en-US" sz="2400" dirty="0"/>
              <a:t> </a:t>
            </a:r>
            <a:r>
              <a:rPr lang="en-US" sz="2400" dirty="0" err="1"/>
              <a:t>kuhd</a:t>
            </a:r>
            <a:br>
              <a:rPr lang="en-US" sz="2400" dirty="0"/>
            </a:br>
            <a:r>
              <a:rPr lang="en-US" sz="2400" dirty="0" err="1"/>
              <a:t>Buku</a:t>
            </a:r>
            <a:r>
              <a:rPr lang="en-US" sz="2400" dirty="0"/>
              <a:t> </a:t>
            </a:r>
            <a:r>
              <a:rPr lang="en-US" sz="2400" dirty="0" err="1"/>
              <a:t>Ke</a:t>
            </a:r>
            <a:r>
              <a:rPr lang="en-US" sz="2400" dirty="0"/>
              <a:t> I </a:t>
            </a:r>
            <a:r>
              <a:rPr lang="en-US" sz="2400" dirty="0" err="1"/>
              <a:t>Pasal</a:t>
            </a:r>
            <a:r>
              <a:rPr lang="en-US" sz="2400" dirty="0"/>
              <a:t> 6 </a:t>
            </a:r>
            <a:r>
              <a:rPr lang="en-US" sz="2400" dirty="0" err="1"/>
              <a:t>dan</a:t>
            </a:r>
            <a:r>
              <a:rPr lang="en-US" sz="2400" dirty="0"/>
              <a:t> 7</a:t>
            </a:r>
          </a:p>
        </p:txBody>
      </p:sp>
      <p:sp>
        <p:nvSpPr>
          <p:cNvPr id="3" name="Content Placeholder 2"/>
          <p:cNvSpPr>
            <a:spLocks noGrp="1"/>
          </p:cNvSpPr>
          <p:nvPr>
            <p:ph idx="1"/>
          </p:nvPr>
        </p:nvSpPr>
        <p:spPr/>
        <p:txBody>
          <a:bodyPr/>
          <a:lstStyle/>
          <a:p>
            <a:endParaRPr lang="en-US" dirty="0"/>
          </a:p>
          <a:p>
            <a:pPr>
              <a:buAutoNum type="arabicPeriod"/>
            </a:pPr>
            <a:r>
              <a:rPr lang="en-US" dirty="0"/>
              <a:t>Wesel </a:t>
            </a:r>
          </a:p>
          <a:p>
            <a:pPr>
              <a:buAutoNum type="arabicPeriod"/>
            </a:pPr>
            <a:r>
              <a:rPr lang="en-US" dirty="0" err="1"/>
              <a:t>Surat</a:t>
            </a:r>
            <a:r>
              <a:rPr lang="en-US" dirty="0"/>
              <a:t> </a:t>
            </a:r>
            <a:r>
              <a:rPr lang="en-US" dirty="0" err="1"/>
              <a:t>Sanggup</a:t>
            </a:r>
            <a:r>
              <a:rPr lang="en-US" dirty="0"/>
              <a:t>.</a:t>
            </a:r>
          </a:p>
          <a:p>
            <a:pPr>
              <a:buAutoNum type="arabicPeriod"/>
            </a:pPr>
            <a:r>
              <a:rPr lang="en-US" dirty="0" err="1"/>
              <a:t>Cek</a:t>
            </a:r>
            <a:r>
              <a:rPr lang="en-US" dirty="0"/>
              <a:t>.</a:t>
            </a:r>
          </a:p>
          <a:p>
            <a:pPr>
              <a:buAutoNum type="arabicPeriod"/>
            </a:pPr>
            <a:r>
              <a:rPr lang="en-US" dirty="0" err="1"/>
              <a:t>Kwitansi-Kwitansi</a:t>
            </a:r>
            <a:r>
              <a:rPr lang="en-US" dirty="0"/>
              <a:t> </a:t>
            </a:r>
            <a:r>
              <a:rPr lang="en-US" dirty="0" err="1"/>
              <a:t>dan</a:t>
            </a:r>
            <a:r>
              <a:rPr lang="en-US" dirty="0"/>
              <a:t> </a:t>
            </a:r>
            <a:r>
              <a:rPr lang="en-US" dirty="0" err="1"/>
              <a:t>promes</a:t>
            </a:r>
            <a:r>
              <a:rPr lang="en-US" dirty="0"/>
              <a:t> </a:t>
            </a:r>
            <a:r>
              <a:rPr lang="en-US" dirty="0" err="1"/>
              <a:t>atas</a:t>
            </a:r>
            <a:r>
              <a:rPr lang="en-US" dirty="0"/>
              <a:t> </a:t>
            </a:r>
            <a:r>
              <a:rPr lang="en-US" dirty="0" err="1"/>
              <a:t>tunjuk</a:t>
            </a:r>
            <a:endParaRPr lang="en-US" dirty="0"/>
          </a:p>
          <a:p>
            <a:pPr>
              <a:buAutoNum type="arabicPeriod"/>
            </a:pPr>
            <a:r>
              <a:rPr lang="en-US" dirty="0" err="1"/>
              <a:t>dll</a:t>
            </a:r>
            <a:endParaRPr lang="en-US" dirty="0"/>
          </a:p>
        </p:txBody>
      </p:sp>
    </p:spTree>
    <p:extLst>
      <p:ext uri="{BB962C8B-B14F-4D97-AF65-F5344CB8AC3E}">
        <p14:creationId xmlns:p14="http://schemas.microsoft.com/office/powerpoint/2010/main" val="262354267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SURAT PENGAKUAN HUTANG</a:t>
            </a:r>
          </a:p>
        </p:txBody>
      </p:sp>
      <p:sp>
        <p:nvSpPr>
          <p:cNvPr id="3" name="Content Placeholder 2"/>
          <p:cNvSpPr>
            <a:spLocks noGrp="1"/>
          </p:cNvSpPr>
          <p:nvPr>
            <p:ph idx="1"/>
          </p:nvPr>
        </p:nvSpPr>
        <p:spPr/>
        <p:txBody>
          <a:bodyPr/>
          <a:lstStyle/>
          <a:p>
            <a:endParaRPr lang="en-US" dirty="0"/>
          </a:p>
          <a:p>
            <a:pPr algn="just"/>
            <a:r>
              <a:rPr lang="en-US" dirty="0"/>
              <a:t>       </a:t>
            </a:r>
            <a:r>
              <a:rPr lang="en-US" sz="2000" dirty="0"/>
              <a:t>Bank </a:t>
            </a:r>
            <a:r>
              <a:rPr lang="en-US" sz="2000" dirty="0" err="1"/>
              <a:t>dapat</a:t>
            </a:r>
            <a:r>
              <a:rPr lang="en-US" sz="2000" dirty="0"/>
              <a:t> </a:t>
            </a:r>
            <a:r>
              <a:rPr lang="en-US" sz="2000" dirty="0" err="1"/>
              <a:t>menerbitkan</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baik</a:t>
            </a:r>
            <a:r>
              <a:rPr lang="en-US" sz="2000" dirty="0"/>
              <a:t> yang </a:t>
            </a:r>
            <a:r>
              <a:rPr lang="en-US" sz="2000" dirty="0" err="1"/>
              <a:t>berjangka</a:t>
            </a:r>
            <a:r>
              <a:rPr lang="en-US" sz="2000" dirty="0"/>
              <a:t> </a:t>
            </a:r>
            <a:r>
              <a:rPr lang="en-US" sz="2000" dirty="0" err="1"/>
              <a:t>pendek</a:t>
            </a:r>
            <a:r>
              <a:rPr lang="en-US" sz="2000" dirty="0"/>
              <a:t> </a:t>
            </a:r>
            <a:r>
              <a:rPr lang="en-US" sz="2000" dirty="0" err="1"/>
              <a:t>maupun</a:t>
            </a:r>
            <a:r>
              <a:rPr lang="en-US" sz="2000" dirty="0"/>
              <a:t> yang </a:t>
            </a:r>
            <a:r>
              <a:rPr lang="en-US" sz="2000" dirty="0" err="1"/>
              <a:t>berjangka</a:t>
            </a:r>
            <a:r>
              <a:rPr lang="en-US" sz="2000" dirty="0"/>
              <a:t> </a:t>
            </a:r>
            <a:r>
              <a:rPr lang="en-US" sz="2000" dirty="0" err="1"/>
              <a:t>panjang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yang </a:t>
            </a:r>
            <a:r>
              <a:rPr lang="en-US" sz="2000" dirty="0" err="1"/>
              <a:t>berjangka</a:t>
            </a:r>
            <a:r>
              <a:rPr lang="en-US" sz="2000" dirty="0"/>
              <a:t> </a:t>
            </a:r>
            <a:r>
              <a:rPr lang="en-US" sz="2000" dirty="0" err="1"/>
              <a:t>pendek</a:t>
            </a:r>
            <a:r>
              <a:rPr lang="en-US" sz="2000" dirty="0"/>
              <a:t> </a:t>
            </a:r>
            <a:r>
              <a:rPr lang="en-US" sz="2000" dirty="0" err="1"/>
              <a:t>adalah</a:t>
            </a:r>
            <a:r>
              <a:rPr lang="en-US" sz="2000" dirty="0"/>
              <a:t> </a:t>
            </a:r>
            <a:r>
              <a:rPr lang="en-US" sz="2000" dirty="0" err="1"/>
              <a:t>sebagaimana</a:t>
            </a:r>
            <a:r>
              <a:rPr lang="en-US" sz="2000" dirty="0"/>
              <a:t> </a:t>
            </a:r>
            <a:r>
              <a:rPr lang="en-US" sz="2000" dirty="0" err="1"/>
              <a:t>dimaksud</a:t>
            </a:r>
            <a:r>
              <a:rPr lang="en-US" sz="2000" dirty="0"/>
              <a:t> </a:t>
            </a:r>
            <a:r>
              <a:rPr lang="en-US" sz="2000" dirty="0" err="1"/>
              <a:t>dalam</a:t>
            </a:r>
            <a:r>
              <a:rPr lang="en-US" sz="2000" dirty="0"/>
              <a:t> Pasal100 </a:t>
            </a:r>
            <a:r>
              <a:rPr lang="en-US" sz="2000" dirty="0" err="1"/>
              <a:t>sampai</a:t>
            </a:r>
            <a:r>
              <a:rPr lang="en-US" sz="2000" dirty="0"/>
              <a:t> </a:t>
            </a:r>
            <a:r>
              <a:rPr lang="en-US" sz="2000" dirty="0" err="1"/>
              <a:t>dengan</a:t>
            </a:r>
            <a:r>
              <a:rPr lang="en-US" sz="2000" dirty="0"/>
              <a:t> </a:t>
            </a:r>
            <a:r>
              <a:rPr lang="en-US" sz="2000" dirty="0" err="1"/>
              <a:t>Pasal</a:t>
            </a:r>
            <a:r>
              <a:rPr lang="en-US" sz="2000" dirty="0"/>
              <a:t> 229 </a:t>
            </a:r>
            <a:r>
              <a:rPr lang="en-US" sz="2000" dirty="0" err="1"/>
              <a:t>Kitab</a:t>
            </a:r>
            <a:r>
              <a:rPr lang="en-US" sz="2000" dirty="0"/>
              <a:t> </a:t>
            </a:r>
            <a:r>
              <a:rPr lang="en-US" sz="2000" dirty="0" err="1"/>
              <a:t>Undang-undang</a:t>
            </a:r>
            <a:r>
              <a:rPr lang="en-US" sz="2000" dirty="0"/>
              <a:t> </a:t>
            </a:r>
            <a:r>
              <a:rPr lang="en-US" sz="2000" dirty="0" err="1"/>
              <a:t>Hukum</a:t>
            </a:r>
            <a:r>
              <a:rPr lang="en-US" sz="2000" dirty="0"/>
              <a:t> </a:t>
            </a:r>
            <a:r>
              <a:rPr lang="en-US" sz="2000" dirty="0" err="1"/>
              <a:t>Dagang</a:t>
            </a:r>
            <a:r>
              <a:rPr lang="en-US" sz="2000" dirty="0"/>
              <a:t>, yang </a:t>
            </a:r>
            <a:r>
              <a:rPr lang="en-US" sz="2000" dirty="0" err="1"/>
              <a:t>dalam</a:t>
            </a:r>
            <a:r>
              <a:rPr lang="en-US" sz="2000" dirty="0"/>
              <a:t> </a:t>
            </a:r>
            <a:r>
              <a:rPr lang="en-US" sz="2000" dirty="0" err="1"/>
              <a:t>pasar</a:t>
            </a:r>
            <a:r>
              <a:rPr lang="en-US" sz="2000" dirty="0"/>
              <a:t> </a:t>
            </a:r>
            <a:r>
              <a:rPr lang="en-US" sz="2000" dirty="0" err="1"/>
              <a:t>uang</a:t>
            </a:r>
            <a:r>
              <a:rPr lang="en-US" sz="2000" dirty="0"/>
              <a:t> </a:t>
            </a:r>
            <a:r>
              <a:rPr lang="en-US" sz="2000" dirty="0" err="1"/>
              <a:t>dikenal</a:t>
            </a:r>
            <a:r>
              <a:rPr lang="en-US" sz="2000" dirty="0"/>
              <a:t> </a:t>
            </a:r>
            <a:r>
              <a:rPr lang="en-US" sz="2000" dirty="0" err="1"/>
              <a:t>sebagai</a:t>
            </a:r>
            <a:r>
              <a:rPr lang="en-US" sz="2000" dirty="0"/>
              <a:t> </a:t>
            </a:r>
            <a:r>
              <a:rPr lang="en-US" sz="2000" dirty="0" err="1"/>
              <a:t>Surat</a:t>
            </a:r>
            <a:r>
              <a:rPr lang="en-US" sz="2000" dirty="0"/>
              <a:t> </a:t>
            </a:r>
            <a:r>
              <a:rPr lang="en-US" sz="2000" dirty="0" err="1"/>
              <a:t>Berharga</a:t>
            </a:r>
            <a:r>
              <a:rPr lang="en-US" sz="2000" dirty="0"/>
              <a:t> </a:t>
            </a:r>
            <a:r>
              <a:rPr lang="en-US" sz="2000" dirty="0" err="1"/>
              <a:t>Pasar</a:t>
            </a:r>
            <a:r>
              <a:rPr lang="en-US" sz="2000" dirty="0"/>
              <a:t> </a:t>
            </a:r>
            <a:r>
              <a:rPr lang="en-US" sz="2000" dirty="0" err="1"/>
              <a:t>Uang</a:t>
            </a:r>
            <a:r>
              <a:rPr lang="en-US" sz="2000" dirty="0"/>
              <a:t> (SBPU), </a:t>
            </a:r>
            <a:r>
              <a:rPr lang="en-US" sz="2000" dirty="0" err="1"/>
              <a:t>yaitu</a:t>
            </a:r>
            <a:r>
              <a:rPr lang="en-US" sz="2000" dirty="0"/>
              <a:t> </a:t>
            </a:r>
            <a:r>
              <a:rPr lang="en-US" sz="2000" dirty="0" err="1"/>
              <a:t>promes</a:t>
            </a:r>
            <a:r>
              <a:rPr lang="en-US" sz="2000" dirty="0"/>
              <a:t> </a:t>
            </a:r>
            <a:r>
              <a:rPr lang="en-US" sz="2000" dirty="0" err="1"/>
              <a:t>dan</a:t>
            </a:r>
            <a:r>
              <a:rPr lang="en-US" sz="2000" dirty="0"/>
              <a:t> </a:t>
            </a:r>
            <a:r>
              <a:rPr lang="en-US" sz="2000" dirty="0" err="1"/>
              <a:t>wesel</a:t>
            </a:r>
            <a:r>
              <a:rPr lang="en-US" sz="2000" dirty="0"/>
              <a:t> </a:t>
            </a:r>
            <a:r>
              <a:rPr lang="en-US" sz="2000" dirty="0" err="1"/>
              <a:t>maupun</a:t>
            </a:r>
            <a:r>
              <a:rPr lang="en-US" sz="2000" dirty="0"/>
              <a:t> </a:t>
            </a:r>
            <a:r>
              <a:rPr lang="en-US" sz="2000" dirty="0" err="1"/>
              <a:t>jenis</a:t>
            </a:r>
            <a:r>
              <a:rPr lang="en-US" sz="2000" dirty="0"/>
              <a:t> lain yang </a:t>
            </a:r>
            <a:r>
              <a:rPr lang="en-US" sz="2000" dirty="0" err="1"/>
              <a:t>mungkin</a:t>
            </a:r>
            <a:r>
              <a:rPr lang="en-US" sz="2000" dirty="0"/>
              <a:t> </a:t>
            </a:r>
            <a:r>
              <a:rPr lang="en-US" sz="2000" dirty="0" err="1"/>
              <a:t>dikembangkan</a:t>
            </a:r>
            <a:r>
              <a:rPr lang="en-US" sz="2000" dirty="0"/>
              <a:t> di </a:t>
            </a:r>
            <a:r>
              <a:rPr lang="en-US" sz="2000" dirty="0" err="1"/>
              <a:t>masa</a:t>
            </a:r>
            <a:r>
              <a:rPr lang="en-US" sz="2000" dirty="0"/>
              <a:t> yang </a:t>
            </a:r>
            <a:r>
              <a:rPr lang="en-US" sz="2000" dirty="0" err="1"/>
              <a:t>akan</a:t>
            </a:r>
            <a:r>
              <a:rPr lang="en-US" sz="2000" dirty="0"/>
              <a:t> </a:t>
            </a:r>
            <a:r>
              <a:rPr lang="en-US" sz="2000" dirty="0" err="1"/>
              <a:t>datang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berjangka</a:t>
            </a:r>
            <a:r>
              <a:rPr lang="en-US" sz="2000" dirty="0"/>
              <a:t> </a:t>
            </a:r>
            <a:r>
              <a:rPr lang="en-US" sz="2000" dirty="0" err="1"/>
              <a:t>panjang</a:t>
            </a:r>
            <a:r>
              <a:rPr lang="en-US" sz="2000" dirty="0"/>
              <a:t> </a:t>
            </a:r>
            <a:r>
              <a:rPr lang="en-US" sz="2000" dirty="0" err="1"/>
              <a:t>dapat</a:t>
            </a:r>
            <a:r>
              <a:rPr lang="en-US" sz="2000" dirty="0"/>
              <a:t> </a:t>
            </a:r>
            <a:r>
              <a:rPr lang="en-US" sz="2000" dirty="0" err="1"/>
              <a:t>berupa</a:t>
            </a:r>
            <a:r>
              <a:rPr lang="en-US" sz="2000" dirty="0"/>
              <a:t> </a:t>
            </a:r>
            <a:r>
              <a:rPr lang="en-US" sz="2000" dirty="0" err="1"/>
              <a:t>obligasi</a:t>
            </a:r>
            <a:r>
              <a:rPr lang="en-US" sz="2000" dirty="0"/>
              <a:t> </a:t>
            </a:r>
            <a:r>
              <a:rPr lang="en-US" sz="2000" dirty="0" err="1"/>
              <a:t>atau</a:t>
            </a:r>
            <a:r>
              <a:rPr lang="en-US" sz="2000" dirty="0"/>
              <a:t> </a:t>
            </a:r>
            <a:r>
              <a:rPr lang="en-US" sz="2000" dirty="0" err="1"/>
              <a:t>sekuritas</a:t>
            </a:r>
            <a:r>
              <a:rPr lang="en-US" sz="2000" dirty="0"/>
              <a:t> </a:t>
            </a:r>
            <a:r>
              <a:rPr lang="en-US" sz="2000" dirty="0" err="1"/>
              <a:t>kredit</a:t>
            </a:r>
            <a:r>
              <a:rPr lang="en-US" sz="2000" dirty="0"/>
              <a:t>.</a:t>
            </a:r>
          </a:p>
        </p:txBody>
      </p:sp>
    </p:spTree>
    <p:extLst>
      <p:ext uri="{BB962C8B-B14F-4D97-AF65-F5344CB8AC3E}">
        <p14:creationId xmlns:p14="http://schemas.microsoft.com/office/powerpoint/2010/main" val="474383656"/>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WESEL</a:t>
            </a:r>
          </a:p>
        </p:txBody>
      </p:sp>
      <p:sp>
        <p:nvSpPr>
          <p:cNvPr id="3" name="Content Placeholder 2"/>
          <p:cNvSpPr>
            <a:spLocks noGrp="1"/>
          </p:cNvSpPr>
          <p:nvPr>
            <p:ph idx="1"/>
          </p:nvPr>
        </p:nvSpPr>
        <p:spPr/>
        <p:txBody>
          <a:bodyPr>
            <a:normAutofit lnSpcReduction="10000"/>
          </a:bodyPr>
          <a:lstStyle/>
          <a:p>
            <a:endParaRPr lang="en-US" dirty="0"/>
          </a:p>
          <a:p>
            <a:pPr algn="just"/>
            <a:r>
              <a:rPr lang="en-US" dirty="0"/>
              <a:t>       </a:t>
            </a:r>
            <a:r>
              <a:rPr lang="en-US" sz="2800" dirty="0" err="1"/>
              <a:t>Surat</a:t>
            </a:r>
            <a:r>
              <a:rPr lang="en-US" sz="2800" dirty="0"/>
              <a:t> Wessel </a:t>
            </a:r>
            <a:r>
              <a:rPr lang="en-US" sz="2800" dirty="0" err="1"/>
              <a:t>adalah</a:t>
            </a:r>
            <a:r>
              <a:rPr lang="en-US" sz="2800" dirty="0"/>
              <a:t> </a:t>
            </a:r>
            <a:r>
              <a:rPr lang="en-US" sz="2800" dirty="0" err="1"/>
              <a:t>surat</a:t>
            </a:r>
            <a:r>
              <a:rPr lang="en-US" sz="2800" dirty="0"/>
              <a:t> </a:t>
            </a:r>
            <a:r>
              <a:rPr lang="en-US" sz="2800" dirty="0" err="1"/>
              <a:t>berharga</a:t>
            </a:r>
            <a:r>
              <a:rPr lang="en-US" sz="2800" dirty="0"/>
              <a:t> yang </a:t>
            </a:r>
            <a:r>
              <a:rPr lang="en-US" sz="2800" dirty="0" err="1"/>
              <a:t>memuat</a:t>
            </a:r>
            <a:r>
              <a:rPr lang="en-US" sz="2800" dirty="0"/>
              <a:t> kata Wessel </a:t>
            </a:r>
            <a:r>
              <a:rPr lang="en-US" sz="2800" dirty="0" err="1"/>
              <a:t>didalamnya</a:t>
            </a:r>
            <a:r>
              <a:rPr lang="en-US" sz="2800" dirty="0"/>
              <a:t>, </a:t>
            </a:r>
            <a:r>
              <a:rPr lang="en-US" sz="2800" dirty="0" err="1"/>
              <a:t>diberikan</a:t>
            </a:r>
            <a:r>
              <a:rPr lang="en-US" sz="2800" dirty="0"/>
              <a:t> </a:t>
            </a:r>
            <a:r>
              <a:rPr lang="en-US" sz="2800" dirty="0" err="1"/>
              <a:t>tanggal</a:t>
            </a:r>
            <a:r>
              <a:rPr lang="en-US" sz="2800" dirty="0"/>
              <a:t> </a:t>
            </a:r>
            <a:r>
              <a:rPr lang="en-US" sz="2800" dirty="0" err="1"/>
              <a:t>dan</a:t>
            </a:r>
            <a:r>
              <a:rPr lang="en-US" sz="2800" dirty="0"/>
              <a:t> </a:t>
            </a:r>
            <a:r>
              <a:rPr lang="en-US" sz="2800" dirty="0" err="1"/>
              <a:t>ditandatangani</a:t>
            </a:r>
            <a:r>
              <a:rPr lang="en-US" sz="2800" dirty="0"/>
              <a:t> di </a:t>
            </a:r>
            <a:r>
              <a:rPr lang="en-US" sz="2800" dirty="0" err="1"/>
              <a:t>suatu</a:t>
            </a:r>
            <a:r>
              <a:rPr lang="en-US" sz="2800" dirty="0"/>
              <a:t> </a:t>
            </a:r>
            <a:r>
              <a:rPr lang="en-US" sz="2800" dirty="0" err="1"/>
              <a:t>tempat</a:t>
            </a:r>
            <a:r>
              <a:rPr lang="en-US" sz="2800" dirty="0"/>
              <a:t>, </a:t>
            </a:r>
            <a:r>
              <a:rPr lang="en-US" sz="2800" dirty="0" err="1"/>
              <a:t>dalam</a:t>
            </a:r>
            <a:r>
              <a:rPr lang="en-US" sz="2800" dirty="0"/>
              <a:t> </a:t>
            </a:r>
            <a:r>
              <a:rPr lang="en-US" sz="2800" dirty="0" err="1"/>
              <a:t>mana</a:t>
            </a:r>
            <a:r>
              <a:rPr lang="en-US" sz="2800" dirty="0"/>
              <a:t> </a:t>
            </a:r>
            <a:r>
              <a:rPr lang="en-US" sz="2800" dirty="0" err="1"/>
              <a:t>si</a:t>
            </a:r>
            <a:r>
              <a:rPr lang="en-US" sz="2800" dirty="0"/>
              <a:t> </a:t>
            </a:r>
            <a:r>
              <a:rPr lang="en-US" sz="2800" dirty="0" err="1"/>
              <a:t>penerbit</a:t>
            </a:r>
            <a:r>
              <a:rPr lang="en-US" sz="2800" dirty="0"/>
              <a:t> </a:t>
            </a:r>
            <a:r>
              <a:rPr lang="en-US" sz="2800" dirty="0" err="1"/>
              <a:t>memberi</a:t>
            </a:r>
            <a:r>
              <a:rPr lang="en-US" sz="2800" dirty="0"/>
              <a:t> </a:t>
            </a:r>
            <a:r>
              <a:rPr lang="en-US" sz="2800" dirty="0" err="1"/>
              <a:t>perintah</a:t>
            </a:r>
            <a:r>
              <a:rPr lang="en-US" sz="2800" dirty="0"/>
              <a:t> </a:t>
            </a:r>
            <a:r>
              <a:rPr lang="en-US" sz="2800" dirty="0" err="1"/>
              <a:t>tanpa</a:t>
            </a:r>
            <a:r>
              <a:rPr lang="en-US" sz="2800" dirty="0"/>
              <a:t> </a:t>
            </a:r>
            <a:r>
              <a:rPr lang="en-US" sz="2800" dirty="0" err="1"/>
              <a:t>syarat</a:t>
            </a:r>
            <a:r>
              <a:rPr lang="en-US" sz="2800" dirty="0"/>
              <a:t>  </a:t>
            </a:r>
            <a:r>
              <a:rPr lang="en-US" sz="2800" dirty="0" err="1"/>
              <a:t>kepada</a:t>
            </a:r>
            <a:r>
              <a:rPr lang="en-US" sz="2800" dirty="0"/>
              <a:t> </a:t>
            </a:r>
            <a:r>
              <a:rPr lang="en-US" sz="2800" dirty="0" err="1"/>
              <a:t>tersangkut</a:t>
            </a:r>
            <a:r>
              <a:rPr lang="en-US" sz="2800" dirty="0"/>
              <a:t> </a:t>
            </a:r>
            <a:r>
              <a:rPr lang="en-US" sz="2800" dirty="0" err="1"/>
              <a:t>untuk</a:t>
            </a:r>
            <a:r>
              <a:rPr lang="en-US" sz="2800" dirty="0"/>
              <a:t> </a:t>
            </a:r>
            <a:r>
              <a:rPr lang="en-US" sz="2800" dirty="0" err="1"/>
              <a:t>pada</a:t>
            </a:r>
            <a:r>
              <a:rPr lang="en-US" sz="2800" dirty="0"/>
              <a:t> </a:t>
            </a:r>
            <a:r>
              <a:rPr lang="en-US" sz="2800" dirty="0" err="1"/>
              <a:t>hari</a:t>
            </a:r>
            <a:r>
              <a:rPr lang="en-US" sz="2800" dirty="0"/>
              <a:t> </a:t>
            </a:r>
            <a:r>
              <a:rPr lang="en-US" sz="2800" dirty="0" err="1"/>
              <a:t>bayar</a:t>
            </a:r>
            <a:r>
              <a:rPr lang="en-US" sz="2800" dirty="0"/>
              <a:t> </a:t>
            </a:r>
            <a:r>
              <a:rPr lang="en-US" sz="2800" dirty="0" err="1"/>
              <a:t>membayar</a:t>
            </a:r>
            <a:r>
              <a:rPr lang="en-US" sz="2800" dirty="0"/>
              <a:t> </a:t>
            </a:r>
            <a:r>
              <a:rPr lang="en-US" sz="2800" dirty="0" err="1"/>
              <a:t>sejumlah</a:t>
            </a:r>
            <a:r>
              <a:rPr lang="en-US" sz="2800" dirty="0"/>
              <a:t> </a:t>
            </a:r>
            <a:r>
              <a:rPr lang="en-US" sz="2800" dirty="0" err="1"/>
              <a:t>uang</a:t>
            </a:r>
            <a:r>
              <a:rPr lang="en-US" sz="2800" dirty="0"/>
              <a:t> </a:t>
            </a:r>
            <a:r>
              <a:rPr lang="en-US" sz="2800" dirty="0" err="1"/>
              <a:t>kepada</a:t>
            </a:r>
            <a:r>
              <a:rPr lang="en-US" sz="2800" dirty="0"/>
              <a:t> orang (</a:t>
            </a:r>
            <a:r>
              <a:rPr lang="en-US" sz="2800" dirty="0" err="1"/>
              <a:t>penerima</a:t>
            </a:r>
            <a:r>
              <a:rPr lang="en-US" sz="2800" dirty="0"/>
              <a:t>) yang </a:t>
            </a:r>
            <a:r>
              <a:rPr lang="en-US" sz="2800" dirty="0" err="1"/>
              <a:t>ditunjuk</a:t>
            </a:r>
            <a:r>
              <a:rPr lang="en-US" sz="2800" dirty="0"/>
              <a:t> </a:t>
            </a:r>
            <a:r>
              <a:rPr lang="en-US" sz="2800" dirty="0" err="1"/>
              <a:t>oleh</a:t>
            </a:r>
            <a:r>
              <a:rPr lang="en-US" sz="2800" dirty="0"/>
              <a:t> </a:t>
            </a:r>
            <a:r>
              <a:rPr lang="en-US" sz="2800" dirty="0" err="1"/>
              <a:t>penerbit</a:t>
            </a:r>
            <a:r>
              <a:rPr lang="en-US" sz="2800" dirty="0"/>
              <a:t> </a:t>
            </a:r>
            <a:r>
              <a:rPr lang="en-US" sz="2800" dirty="0" err="1"/>
              <a:t>atau</a:t>
            </a:r>
            <a:r>
              <a:rPr lang="en-US" sz="2800" dirty="0"/>
              <a:t> </a:t>
            </a:r>
            <a:r>
              <a:rPr lang="en-US" sz="2800" dirty="0" err="1"/>
              <a:t>penggantinya</a:t>
            </a:r>
            <a:r>
              <a:rPr lang="en-US" sz="2800" dirty="0"/>
              <a:t> di </a:t>
            </a:r>
            <a:r>
              <a:rPr lang="en-US" sz="2800" dirty="0" err="1"/>
              <a:t>suatu</a:t>
            </a:r>
            <a:r>
              <a:rPr lang="en-US" sz="2800" dirty="0"/>
              <a:t> </a:t>
            </a:r>
            <a:r>
              <a:rPr lang="en-US" sz="2800" dirty="0" err="1"/>
              <a:t>tempat</a:t>
            </a:r>
            <a:r>
              <a:rPr lang="en-US" sz="2800" dirty="0"/>
              <a:t> </a:t>
            </a:r>
            <a:r>
              <a:rPr lang="en-US" sz="2800" dirty="0" err="1"/>
              <a:t>tertentu</a:t>
            </a:r>
            <a:r>
              <a:rPr lang="en-US" sz="2800" dirty="0"/>
              <a:t>.</a:t>
            </a:r>
          </a:p>
        </p:txBody>
      </p:sp>
    </p:spTree>
    <p:extLst>
      <p:ext uri="{BB962C8B-B14F-4D97-AF65-F5344CB8AC3E}">
        <p14:creationId xmlns:p14="http://schemas.microsoft.com/office/powerpoint/2010/main" val="4086907768"/>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Surat</a:t>
            </a:r>
            <a:r>
              <a:rPr lang="en-US" dirty="0"/>
              <a:t> </a:t>
            </a:r>
            <a:r>
              <a:rPr lang="en-US" dirty="0" err="1"/>
              <a:t>Sanggup</a:t>
            </a:r>
            <a:endParaRPr lang="en-US" dirty="0"/>
          </a:p>
        </p:txBody>
      </p:sp>
      <p:sp>
        <p:nvSpPr>
          <p:cNvPr id="3" name="Content Placeholder 2"/>
          <p:cNvSpPr>
            <a:spLocks noGrp="1"/>
          </p:cNvSpPr>
          <p:nvPr>
            <p:ph idx="1"/>
          </p:nvPr>
        </p:nvSpPr>
        <p:spPr/>
        <p:txBody>
          <a:bodyPr>
            <a:normAutofit lnSpcReduction="10000"/>
          </a:bodyPr>
          <a:lstStyle/>
          <a:p>
            <a:endParaRPr lang="en-US" dirty="0"/>
          </a:p>
          <a:p>
            <a:pPr algn="just"/>
            <a:r>
              <a:rPr lang="en-US" dirty="0"/>
              <a:t>       </a:t>
            </a:r>
            <a:r>
              <a:rPr lang="en-US" sz="3200" dirty="0" err="1"/>
              <a:t>Adalah</a:t>
            </a:r>
            <a:r>
              <a:rPr lang="en-US" sz="3200" dirty="0"/>
              <a:t> </a:t>
            </a:r>
            <a:r>
              <a:rPr lang="en-US" sz="3200" dirty="0" err="1"/>
              <a:t>surat</a:t>
            </a:r>
            <a:r>
              <a:rPr lang="en-US" sz="3200" dirty="0"/>
              <a:t> </a:t>
            </a:r>
            <a:r>
              <a:rPr lang="en-US" sz="3200" dirty="0" err="1"/>
              <a:t>berharga</a:t>
            </a:r>
            <a:r>
              <a:rPr lang="en-US" sz="3200" dirty="0"/>
              <a:t> yang </a:t>
            </a:r>
            <a:r>
              <a:rPr lang="en-US" sz="3200" dirty="0" err="1"/>
              <a:t>memuat</a:t>
            </a:r>
            <a:r>
              <a:rPr lang="en-US" sz="3200" dirty="0"/>
              <a:t> kata-kata </a:t>
            </a:r>
            <a:r>
              <a:rPr lang="en-US" sz="3200" dirty="0" err="1"/>
              <a:t>aksep</a:t>
            </a:r>
            <a:r>
              <a:rPr lang="en-US" sz="3200" dirty="0"/>
              <a:t> </a:t>
            </a:r>
            <a:r>
              <a:rPr lang="en-US" sz="3200" dirty="0" err="1"/>
              <a:t>atau</a:t>
            </a:r>
            <a:r>
              <a:rPr lang="en-US" sz="3200" dirty="0"/>
              <a:t> </a:t>
            </a:r>
            <a:r>
              <a:rPr lang="en-US" sz="3200" dirty="0" err="1"/>
              <a:t>promes</a:t>
            </a:r>
            <a:r>
              <a:rPr lang="en-US" sz="3200" dirty="0"/>
              <a:t> </a:t>
            </a:r>
            <a:r>
              <a:rPr lang="en-US" sz="3200" dirty="0" err="1"/>
              <a:t>dalam</a:t>
            </a:r>
            <a:r>
              <a:rPr lang="en-US" sz="3200" dirty="0"/>
              <a:t> </a:t>
            </a:r>
            <a:r>
              <a:rPr lang="en-US" sz="3200" dirty="0" err="1"/>
              <a:t>mana</a:t>
            </a:r>
            <a:r>
              <a:rPr lang="en-US" sz="3200" dirty="0"/>
              <a:t> </a:t>
            </a:r>
            <a:r>
              <a:rPr lang="en-US" sz="3200" dirty="0" err="1"/>
              <a:t>penerbit</a:t>
            </a:r>
            <a:r>
              <a:rPr lang="en-US" sz="3200" dirty="0"/>
              <a:t> </a:t>
            </a:r>
            <a:r>
              <a:rPr lang="en-US" sz="3200" dirty="0" err="1"/>
              <a:t>menyanggupi</a:t>
            </a:r>
            <a:r>
              <a:rPr lang="en-US" sz="3200" dirty="0"/>
              <a:t> </a:t>
            </a:r>
            <a:r>
              <a:rPr lang="en-US" sz="3200" dirty="0" err="1"/>
              <a:t>untuk</a:t>
            </a:r>
            <a:r>
              <a:rPr lang="en-US" sz="3200" dirty="0"/>
              <a:t> </a:t>
            </a:r>
            <a:r>
              <a:rPr lang="en-US" sz="3200" dirty="0" err="1"/>
              <a:t>membayar</a:t>
            </a:r>
            <a:r>
              <a:rPr lang="en-US" sz="3200" dirty="0"/>
              <a:t> </a:t>
            </a:r>
            <a:r>
              <a:rPr lang="en-US" sz="3200" dirty="0" err="1"/>
              <a:t>sejumlah</a:t>
            </a:r>
            <a:r>
              <a:rPr lang="en-US" sz="3200" dirty="0"/>
              <a:t> yang </a:t>
            </a:r>
            <a:r>
              <a:rPr lang="en-US" sz="3200" dirty="0" err="1"/>
              <a:t>kepada</a:t>
            </a:r>
            <a:r>
              <a:rPr lang="en-US" sz="3200" dirty="0"/>
              <a:t> orang yang </a:t>
            </a:r>
            <a:r>
              <a:rPr lang="en-US" sz="3200" dirty="0" err="1"/>
              <a:t>disebut</a:t>
            </a:r>
            <a:r>
              <a:rPr lang="en-US" sz="3200" dirty="0"/>
              <a:t> </a:t>
            </a:r>
            <a:r>
              <a:rPr lang="en-US" sz="3200" dirty="0" err="1"/>
              <a:t>dalam</a:t>
            </a:r>
            <a:r>
              <a:rPr lang="en-US" sz="3200" dirty="0"/>
              <a:t> </a:t>
            </a:r>
            <a:r>
              <a:rPr lang="en-US" sz="3200" dirty="0" err="1"/>
              <a:t>surat</a:t>
            </a:r>
            <a:r>
              <a:rPr lang="en-US" sz="3200" dirty="0"/>
              <a:t> </a:t>
            </a:r>
            <a:r>
              <a:rPr lang="en-US" sz="3200" dirty="0" err="1"/>
              <a:t>sanggup</a:t>
            </a:r>
            <a:r>
              <a:rPr lang="en-US" sz="3200" dirty="0"/>
              <a:t> </a:t>
            </a:r>
            <a:r>
              <a:rPr lang="en-US" sz="3200" dirty="0" err="1"/>
              <a:t>itu</a:t>
            </a:r>
            <a:r>
              <a:rPr lang="en-US" sz="3200" dirty="0"/>
              <a:t> </a:t>
            </a:r>
            <a:r>
              <a:rPr lang="en-US" sz="3200" dirty="0" err="1"/>
              <a:t>atau</a:t>
            </a:r>
            <a:r>
              <a:rPr lang="en-US" sz="3200" dirty="0"/>
              <a:t> </a:t>
            </a:r>
            <a:r>
              <a:rPr lang="en-US" sz="3200" dirty="0" err="1"/>
              <a:t>penggantinya</a:t>
            </a:r>
            <a:r>
              <a:rPr lang="en-US" sz="3200" dirty="0"/>
              <a:t> </a:t>
            </a:r>
            <a:r>
              <a:rPr lang="en-US" sz="3200" dirty="0" err="1"/>
              <a:t>atau</a:t>
            </a:r>
            <a:r>
              <a:rPr lang="en-US" sz="3200" dirty="0"/>
              <a:t> </a:t>
            </a:r>
            <a:r>
              <a:rPr lang="en-US" sz="3200" dirty="0" err="1"/>
              <a:t>pembawanya</a:t>
            </a:r>
            <a:r>
              <a:rPr lang="en-US" sz="3200" dirty="0"/>
              <a:t> </a:t>
            </a:r>
            <a:r>
              <a:rPr lang="en-US" sz="3200" dirty="0" err="1"/>
              <a:t>pada</a:t>
            </a:r>
            <a:r>
              <a:rPr lang="en-US" sz="3200" dirty="0"/>
              <a:t> </a:t>
            </a:r>
            <a:r>
              <a:rPr lang="en-US" sz="3200" dirty="0" err="1"/>
              <a:t>hari</a:t>
            </a:r>
            <a:r>
              <a:rPr lang="en-US" sz="3200" dirty="0"/>
              <a:t> </a:t>
            </a:r>
            <a:r>
              <a:rPr lang="en-US" sz="3200" dirty="0" err="1"/>
              <a:t>bayar</a:t>
            </a:r>
            <a:r>
              <a:rPr lang="en-US" sz="3200" dirty="0"/>
              <a:t>.</a:t>
            </a:r>
          </a:p>
        </p:txBody>
      </p:sp>
    </p:spTree>
    <p:extLst>
      <p:ext uri="{BB962C8B-B14F-4D97-AF65-F5344CB8AC3E}">
        <p14:creationId xmlns:p14="http://schemas.microsoft.com/office/powerpoint/2010/main" val="202329411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cek</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r>
              <a:rPr lang="en-US" dirty="0"/>
              <a:t>       </a:t>
            </a:r>
            <a:r>
              <a:rPr lang="en-US" sz="2400" dirty="0" err="1"/>
              <a:t>Cek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yang </a:t>
            </a:r>
            <a:r>
              <a:rPr lang="en-US" sz="2400" dirty="0" err="1"/>
              <a:t>memuat</a:t>
            </a:r>
            <a:r>
              <a:rPr lang="en-US" sz="2400" dirty="0"/>
              <a:t> kata </a:t>
            </a:r>
            <a:r>
              <a:rPr lang="en-US" sz="2400" dirty="0" err="1"/>
              <a:t>cek</a:t>
            </a:r>
            <a:r>
              <a:rPr lang="en-US" sz="2400" dirty="0"/>
              <a:t>/</a:t>
            </a:r>
            <a:r>
              <a:rPr lang="en-US" sz="2400" dirty="0" err="1"/>
              <a:t>cheque</a:t>
            </a:r>
            <a:r>
              <a:rPr lang="en-US" sz="2400" dirty="0"/>
              <a:t> </a:t>
            </a:r>
            <a:r>
              <a:rPr lang="en-US" sz="2400" dirty="0" err="1"/>
              <a:t>dalam</a:t>
            </a:r>
            <a:r>
              <a:rPr lang="en-US" sz="2400" dirty="0"/>
              <a:t> </a:t>
            </a:r>
            <a:r>
              <a:rPr lang="en-US" sz="2400" dirty="0" err="1"/>
              <a:t>mana</a:t>
            </a:r>
            <a:r>
              <a:rPr lang="en-US" sz="2400" dirty="0"/>
              <a:t> </a:t>
            </a:r>
            <a:r>
              <a:rPr lang="en-US" sz="2400" dirty="0" err="1"/>
              <a:t>penerbitannya</a:t>
            </a:r>
            <a:r>
              <a:rPr lang="en-US" sz="2400" dirty="0"/>
              <a:t> </a:t>
            </a:r>
            <a:r>
              <a:rPr lang="en-US" sz="2400" dirty="0" err="1"/>
              <a:t>memerintahkan</a:t>
            </a:r>
            <a:r>
              <a:rPr lang="en-US" sz="2400" dirty="0"/>
              <a:t> </a:t>
            </a:r>
            <a:r>
              <a:rPr lang="en-US" sz="2400" dirty="0" err="1"/>
              <a:t>kepada</a:t>
            </a:r>
            <a:r>
              <a:rPr lang="en-US" sz="2400" dirty="0"/>
              <a:t> bank </a:t>
            </a:r>
            <a:r>
              <a:rPr lang="en-US" sz="2400" dirty="0" err="1"/>
              <a:t>tertentu</a:t>
            </a:r>
            <a:r>
              <a:rPr lang="en-US" sz="2400" dirty="0"/>
              <a:t> </a:t>
            </a:r>
            <a:r>
              <a:rPr lang="en-US" sz="2400" dirty="0" err="1"/>
              <a:t>untuk</a:t>
            </a:r>
            <a:r>
              <a:rPr lang="en-US" sz="2400" dirty="0"/>
              <a:t> </a:t>
            </a:r>
            <a:r>
              <a:rPr lang="en-US" sz="2400" dirty="0" err="1"/>
              <a:t>membayar</a:t>
            </a:r>
            <a:r>
              <a:rPr lang="en-US" sz="2400" dirty="0"/>
              <a:t> </a:t>
            </a:r>
            <a:r>
              <a:rPr lang="en-US" sz="2400" dirty="0" err="1"/>
              <a:t>sejumlah</a:t>
            </a:r>
            <a:r>
              <a:rPr lang="en-US" sz="2400" dirty="0"/>
              <a:t> </a:t>
            </a:r>
            <a:r>
              <a:rPr lang="en-US" sz="2400" dirty="0" err="1"/>
              <a:t>uang</a:t>
            </a:r>
            <a:r>
              <a:rPr lang="en-US" sz="2400" dirty="0"/>
              <a:t> </a:t>
            </a:r>
            <a:r>
              <a:rPr lang="en-US" sz="2400" dirty="0" err="1"/>
              <a:t>kepada</a:t>
            </a:r>
            <a:r>
              <a:rPr lang="en-US" sz="2400" dirty="0"/>
              <a:t> orang yang </a:t>
            </a:r>
            <a:r>
              <a:rPr lang="en-US" sz="2400" dirty="0" err="1"/>
              <a:t>namanya</a:t>
            </a:r>
            <a:r>
              <a:rPr lang="en-US" sz="2400" dirty="0"/>
              <a:t> </a:t>
            </a:r>
            <a:r>
              <a:rPr lang="en-US" sz="2400" dirty="0" err="1"/>
              <a:t>disebut</a:t>
            </a:r>
            <a:r>
              <a:rPr lang="en-US" sz="2400" dirty="0"/>
              <a:t> </a:t>
            </a:r>
            <a:r>
              <a:rPr lang="en-US" sz="2400" dirty="0" err="1"/>
              <a:t>dalam</a:t>
            </a:r>
            <a:r>
              <a:rPr lang="en-US" sz="2400" dirty="0"/>
              <a:t> </a:t>
            </a:r>
            <a:r>
              <a:rPr lang="en-US" sz="2400" dirty="0" err="1"/>
              <a:t>cek</a:t>
            </a:r>
            <a:r>
              <a:rPr lang="en-US" sz="2400" dirty="0"/>
              <a:t>, </a:t>
            </a:r>
            <a:r>
              <a:rPr lang="en-US" sz="2400" dirty="0" err="1"/>
              <a:t>penggantinya</a:t>
            </a:r>
            <a:r>
              <a:rPr lang="en-US" sz="2400" dirty="0"/>
              <a:t>, </a:t>
            </a:r>
            <a:r>
              <a:rPr lang="en-US" sz="2400" dirty="0" err="1"/>
              <a:t>pembawanya</a:t>
            </a:r>
            <a:r>
              <a:rPr lang="en-US" sz="2400" dirty="0"/>
              <a:t> </a:t>
            </a:r>
            <a:r>
              <a:rPr lang="en-US" sz="2400" dirty="0" err="1"/>
              <a:t>pada</a:t>
            </a:r>
            <a:r>
              <a:rPr lang="en-US" sz="2400" dirty="0"/>
              <a:t> </a:t>
            </a:r>
            <a:r>
              <a:rPr lang="en-US" sz="2400" dirty="0" err="1"/>
              <a:t>saat</a:t>
            </a:r>
            <a:r>
              <a:rPr lang="en-US" sz="2400" dirty="0"/>
              <a:t> </a:t>
            </a:r>
            <a:r>
              <a:rPr lang="en-US" sz="2400" dirty="0" err="1"/>
              <a:t>ditnjukkan</a:t>
            </a:r>
            <a:r>
              <a:rPr lang="en-US" sz="2400" dirty="0"/>
              <a:t>. </a:t>
            </a:r>
            <a:r>
              <a:rPr lang="en-US" sz="2400" dirty="0" err="1"/>
              <a:t>Dalam</a:t>
            </a:r>
            <a:r>
              <a:rPr lang="en-US" sz="2400" dirty="0"/>
              <a:t> </a:t>
            </a:r>
            <a:r>
              <a:rPr lang="en-US" sz="2400" dirty="0" err="1"/>
              <a:t>Pasal</a:t>
            </a:r>
            <a:r>
              <a:rPr lang="en-US" sz="2400" dirty="0"/>
              <a:t> 178 KUHD </a:t>
            </a:r>
            <a:r>
              <a:rPr lang="en-US" sz="2400" dirty="0" err="1"/>
              <a:t>ditentukan</a:t>
            </a:r>
            <a:r>
              <a:rPr lang="en-US" sz="2400" dirty="0"/>
              <a:t> </a:t>
            </a:r>
            <a:r>
              <a:rPr lang="en-US" sz="2400" dirty="0" err="1"/>
              <a:t>syarat-syart</a:t>
            </a:r>
            <a:r>
              <a:rPr lang="en-US" sz="2400" dirty="0"/>
              <a:t> yang </a:t>
            </a:r>
            <a:r>
              <a:rPr lang="en-US" sz="2400" dirty="0" err="1"/>
              <a:t>harus</a:t>
            </a:r>
            <a:r>
              <a:rPr lang="en-US" sz="2400" dirty="0"/>
              <a:t> </a:t>
            </a:r>
            <a:r>
              <a:rPr lang="en-US" sz="2400" dirty="0" err="1"/>
              <a:t>dipenuhi</a:t>
            </a:r>
            <a:r>
              <a:rPr lang="en-US" sz="2400" dirty="0"/>
              <a:t> </a:t>
            </a:r>
            <a:r>
              <a:rPr lang="en-US" sz="2400" dirty="0" err="1"/>
              <a:t>bagi</a:t>
            </a:r>
            <a:r>
              <a:rPr lang="en-US" sz="2400" dirty="0"/>
              <a:t> </a:t>
            </a:r>
            <a:r>
              <a:rPr lang="en-US" sz="2400" dirty="0" err="1"/>
              <a:t>suatu</a:t>
            </a:r>
            <a:r>
              <a:rPr lang="en-US" sz="2400" dirty="0"/>
              <a:t> </a:t>
            </a:r>
            <a:r>
              <a:rPr lang="en-US" sz="2400" dirty="0" err="1"/>
              <a:t>cek</a:t>
            </a:r>
            <a:r>
              <a:rPr lang="en-US" sz="2400" dirty="0"/>
              <a:t> </a:t>
            </a:r>
            <a:r>
              <a:rPr lang="en-US" sz="2400" dirty="0" err="1"/>
              <a:t>dan</a:t>
            </a:r>
            <a:r>
              <a:rPr lang="en-US" sz="2400" dirty="0"/>
              <a:t> </a:t>
            </a:r>
            <a:r>
              <a:rPr lang="en-US" sz="2400" dirty="0" err="1"/>
              <a:t>kalau</a:t>
            </a:r>
            <a:r>
              <a:rPr lang="en-US" sz="2400" dirty="0"/>
              <a:t> </a:t>
            </a:r>
            <a:r>
              <a:rPr lang="en-US" sz="2400" dirty="0" err="1"/>
              <a:t>salah</a:t>
            </a:r>
            <a:r>
              <a:rPr lang="en-US" sz="2400" dirty="0"/>
              <a:t> </a:t>
            </a:r>
            <a:r>
              <a:rPr lang="en-US" sz="2400" dirty="0" err="1"/>
              <a:t>satu</a:t>
            </a:r>
            <a:r>
              <a:rPr lang="en-US" sz="2400" dirty="0"/>
              <a:t> </a:t>
            </a:r>
            <a:r>
              <a:rPr lang="en-US" sz="2400" dirty="0" err="1"/>
              <a:t>syarat</a:t>
            </a:r>
            <a:r>
              <a:rPr lang="en-US" sz="2400" dirty="0"/>
              <a:t> </a:t>
            </a:r>
            <a:r>
              <a:rPr lang="en-US" sz="2400" dirty="0" err="1"/>
              <a:t>dalam</a:t>
            </a:r>
            <a:r>
              <a:rPr lang="en-US" sz="2400" dirty="0"/>
              <a:t> </a:t>
            </a:r>
            <a:r>
              <a:rPr lang="en-US" sz="2400" dirty="0" err="1"/>
              <a:t>pasal</a:t>
            </a:r>
            <a:r>
              <a:rPr lang="en-US" sz="2400" dirty="0"/>
              <a:t> </a:t>
            </a:r>
            <a:r>
              <a:rPr lang="en-US" sz="2400" dirty="0" err="1"/>
              <a:t>tersebut</a:t>
            </a:r>
            <a:r>
              <a:rPr lang="en-US" sz="2400" dirty="0"/>
              <a:t> </a:t>
            </a:r>
            <a:r>
              <a:rPr lang="en-US" sz="2400" dirty="0" err="1"/>
              <a:t>tidak</a:t>
            </a:r>
            <a:r>
              <a:rPr lang="en-US" sz="2400" dirty="0"/>
              <a:t> </a:t>
            </a:r>
            <a:r>
              <a:rPr lang="en-US" sz="2400" dirty="0" err="1"/>
              <a:t>terpenuhi</a:t>
            </a:r>
            <a:r>
              <a:rPr lang="en-US" sz="2400" dirty="0"/>
              <a:t>, </a:t>
            </a:r>
            <a:r>
              <a:rPr lang="en-US" sz="2400" dirty="0" err="1"/>
              <a:t>maka</a:t>
            </a:r>
            <a:r>
              <a:rPr lang="en-US" sz="2400" dirty="0"/>
              <a:t> </a:t>
            </a:r>
            <a:r>
              <a:rPr lang="en-US" sz="2400" dirty="0" err="1"/>
              <a:t>kertas</a:t>
            </a:r>
            <a:r>
              <a:rPr lang="en-US" sz="2400" dirty="0"/>
              <a:t> </a:t>
            </a:r>
            <a:r>
              <a:rPr lang="en-US" sz="2400" dirty="0" err="1"/>
              <a:t>itu</a:t>
            </a:r>
            <a:r>
              <a:rPr lang="en-US" sz="2400" dirty="0"/>
              <a:t> </a:t>
            </a:r>
            <a:r>
              <a:rPr lang="en-US" sz="2400" dirty="0" err="1"/>
              <a:t>tidak</a:t>
            </a:r>
            <a:r>
              <a:rPr lang="en-US" sz="2400" dirty="0"/>
              <a:t> </a:t>
            </a:r>
            <a:r>
              <a:rPr lang="en-US" sz="2400" dirty="0" err="1"/>
              <a:t>dapat</a:t>
            </a:r>
            <a:r>
              <a:rPr lang="en-US" sz="2400" dirty="0"/>
              <a:t> </a:t>
            </a:r>
            <a:r>
              <a:rPr lang="en-US" sz="2400" dirty="0" err="1"/>
              <a:t>diperlakukan</a:t>
            </a:r>
            <a:r>
              <a:rPr lang="en-US" sz="2400" dirty="0"/>
              <a:t> </a:t>
            </a:r>
            <a:r>
              <a:rPr lang="en-US" sz="2400" dirty="0" err="1"/>
              <a:t>sebagai</a:t>
            </a:r>
            <a:r>
              <a:rPr lang="en-US" sz="2400" dirty="0"/>
              <a:t> </a:t>
            </a:r>
            <a:r>
              <a:rPr lang="en-US" sz="2400" dirty="0" err="1"/>
              <a:t>cek</a:t>
            </a:r>
            <a:r>
              <a:rPr lang="en-US" sz="2400" dirty="0"/>
              <a:t>.</a:t>
            </a:r>
          </a:p>
        </p:txBody>
      </p:sp>
    </p:spTree>
    <p:extLst>
      <p:ext uri="{BB962C8B-B14F-4D97-AF65-F5344CB8AC3E}">
        <p14:creationId xmlns:p14="http://schemas.microsoft.com/office/powerpoint/2010/main" val="159964967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Bilyet</a:t>
            </a:r>
            <a:r>
              <a:rPr lang="en-US" dirty="0"/>
              <a:t> </a:t>
            </a:r>
            <a:r>
              <a:rPr lang="en-US" dirty="0" err="1"/>
              <a:t>Giro</a:t>
            </a:r>
            <a:endParaRPr lang="en-US" dirty="0"/>
          </a:p>
        </p:txBody>
      </p:sp>
      <p:sp>
        <p:nvSpPr>
          <p:cNvPr id="3" name="Content Placeholder 2"/>
          <p:cNvSpPr>
            <a:spLocks noGrp="1"/>
          </p:cNvSpPr>
          <p:nvPr>
            <p:ph idx="1"/>
          </p:nvPr>
        </p:nvSpPr>
        <p:spPr/>
        <p:txBody>
          <a:bodyPr>
            <a:normAutofit lnSpcReduction="10000"/>
          </a:bodyPr>
          <a:lstStyle/>
          <a:p>
            <a:r>
              <a:rPr lang="en-US" dirty="0"/>
              <a:t>      </a:t>
            </a:r>
          </a:p>
          <a:p>
            <a:pPr algn="just"/>
            <a:r>
              <a:rPr lang="en-US" dirty="0"/>
              <a:t>      </a:t>
            </a:r>
            <a:r>
              <a:rPr lang="en-US" sz="2800" dirty="0" err="1"/>
              <a:t>Adalah</a:t>
            </a:r>
            <a:r>
              <a:rPr lang="en-US" sz="2800" dirty="0"/>
              <a:t> </a:t>
            </a:r>
            <a:r>
              <a:rPr lang="en-US" sz="2800" dirty="0" err="1"/>
              <a:t>surat</a:t>
            </a:r>
            <a:r>
              <a:rPr lang="en-US" sz="2800" dirty="0"/>
              <a:t> </a:t>
            </a:r>
            <a:r>
              <a:rPr lang="en-US" sz="2800" dirty="0" err="1"/>
              <a:t>perintah</a:t>
            </a:r>
            <a:r>
              <a:rPr lang="en-US" sz="2800" dirty="0"/>
              <a:t> </a:t>
            </a:r>
            <a:r>
              <a:rPr lang="en-US" sz="2800" dirty="0" err="1"/>
              <a:t>tak</a:t>
            </a:r>
            <a:r>
              <a:rPr lang="en-US" sz="2800" dirty="0"/>
              <a:t> </a:t>
            </a:r>
            <a:r>
              <a:rPr lang="en-US" sz="2800" dirty="0" err="1"/>
              <a:t>bersyarat</a:t>
            </a:r>
            <a:r>
              <a:rPr lang="en-US" sz="2800" dirty="0"/>
              <a:t> </a:t>
            </a:r>
            <a:r>
              <a:rPr lang="en-US" sz="2800" dirty="0" err="1"/>
              <a:t>dari</a:t>
            </a:r>
            <a:r>
              <a:rPr lang="en-US" sz="2800" dirty="0"/>
              <a:t> </a:t>
            </a:r>
            <a:r>
              <a:rPr lang="en-US" sz="2800" dirty="0" err="1"/>
              <a:t>Nasabah</a:t>
            </a:r>
            <a:r>
              <a:rPr lang="en-US" sz="2800" dirty="0"/>
              <a:t> yang </a:t>
            </a:r>
            <a:r>
              <a:rPr lang="en-US" sz="2800" dirty="0" err="1"/>
              <a:t>telah</a:t>
            </a:r>
            <a:r>
              <a:rPr lang="en-US" sz="2800" dirty="0"/>
              <a:t> </a:t>
            </a:r>
            <a:r>
              <a:rPr lang="en-US" sz="2800" dirty="0" err="1"/>
              <a:t>dibakukan</a:t>
            </a:r>
            <a:r>
              <a:rPr lang="en-US" sz="2800" dirty="0"/>
              <a:t> </a:t>
            </a:r>
            <a:r>
              <a:rPr lang="en-US" sz="2800" dirty="0" err="1"/>
              <a:t>bentuknya</a:t>
            </a:r>
            <a:r>
              <a:rPr lang="en-US" sz="2800" dirty="0"/>
              <a:t> </a:t>
            </a:r>
            <a:r>
              <a:rPr lang="en-US" sz="2800" dirty="0" err="1"/>
              <a:t>kepada</a:t>
            </a:r>
            <a:r>
              <a:rPr lang="en-US" sz="2800" dirty="0"/>
              <a:t> bank </a:t>
            </a:r>
            <a:r>
              <a:rPr lang="en-US" sz="2800" dirty="0" err="1"/>
              <a:t>penyimpan</a:t>
            </a:r>
            <a:r>
              <a:rPr lang="en-US" sz="2800" dirty="0"/>
              <a:t> </a:t>
            </a:r>
            <a:r>
              <a:rPr lang="en-US" sz="2800" dirty="0" err="1"/>
              <a:t>dana</a:t>
            </a:r>
            <a:r>
              <a:rPr lang="en-US" sz="2800" dirty="0"/>
              <a:t> </a:t>
            </a:r>
            <a:r>
              <a:rPr lang="en-US" sz="2800" dirty="0" err="1"/>
              <a:t>untuk</a:t>
            </a:r>
            <a:r>
              <a:rPr lang="en-US" sz="2800" dirty="0"/>
              <a:t> </a:t>
            </a:r>
            <a:r>
              <a:rPr lang="en-US" sz="2800" dirty="0" err="1"/>
              <a:t>memindahkan</a:t>
            </a:r>
            <a:r>
              <a:rPr lang="en-US" sz="2800" dirty="0"/>
              <a:t> </a:t>
            </a:r>
            <a:r>
              <a:rPr lang="en-US" sz="2800" dirty="0" err="1"/>
              <a:t>sejumlah</a:t>
            </a:r>
            <a:r>
              <a:rPr lang="en-US" sz="2800" dirty="0"/>
              <a:t> </a:t>
            </a:r>
            <a:r>
              <a:rPr lang="en-US" sz="2800" dirty="0" err="1"/>
              <a:t>dana</a:t>
            </a:r>
            <a:r>
              <a:rPr lang="en-US" sz="2800" dirty="0"/>
              <a:t> </a:t>
            </a:r>
            <a:r>
              <a:rPr lang="en-US" sz="2800" dirty="0" err="1"/>
              <a:t>dari</a:t>
            </a:r>
            <a:r>
              <a:rPr lang="en-US" sz="2800" dirty="0"/>
              <a:t> </a:t>
            </a:r>
            <a:r>
              <a:rPr lang="en-US" sz="2800" dirty="0" err="1"/>
              <a:t>rekening</a:t>
            </a:r>
            <a:r>
              <a:rPr lang="en-US" sz="2800" dirty="0"/>
              <a:t> </a:t>
            </a:r>
            <a:r>
              <a:rPr lang="en-US" sz="2800" dirty="0" err="1"/>
              <a:t>giro</a:t>
            </a:r>
            <a:r>
              <a:rPr lang="en-US" sz="2800" dirty="0"/>
              <a:t> yang </a:t>
            </a:r>
            <a:r>
              <a:rPr lang="en-US" sz="2800" dirty="0" err="1"/>
              <a:t>bersangkutan</a:t>
            </a:r>
            <a:r>
              <a:rPr lang="en-US" sz="2800" dirty="0"/>
              <a:t> </a:t>
            </a:r>
            <a:r>
              <a:rPr lang="en-US" sz="2800" dirty="0" err="1"/>
              <a:t>kepada</a:t>
            </a:r>
            <a:r>
              <a:rPr lang="en-US" sz="2800" dirty="0"/>
              <a:t> </a:t>
            </a:r>
            <a:r>
              <a:rPr lang="en-US" sz="2800" dirty="0" err="1"/>
              <a:t>pihak</a:t>
            </a:r>
            <a:r>
              <a:rPr lang="en-US" sz="2800" dirty="0"/>
              <a:t> </a:t>
            </a:r>
            <a:r>
              <a:rPr lang="en-US" sz="2800" dirty="0" err="1"/>
              <a:t>penerima</a:t>
            </a:r>
            <a:r>
              <a:rPr lang="en-US" sz="2800" dirty="0"/>
              <a:t> yang </a:t>
            </a:r>
            <a:r>
              <a:rPr lang="en-US" sz="2800" dirty="0" err="1"/>
              <a:t>disebutkan</a:t>
            </a:r>
            <a:r>
              <a:rPr lang="en-US" sz="2800" dirty="0"/>
              <a:t> </a:t>
            </a:r>
            <a:r>
              <a:rPr lang="en-US" sz="2800" dirty="0" err="1"/>
              <a:t>namanya</a:t>
            </a:r>
            <a:r>
              <a:rPr lang="en-US" sz="2800" dirty="0"/>
              <a:t>, </a:t>
            </a:r>
            <a:r>
              <a:rPr lang="en-US" sz="2800" dirty="0" err="1"/>
              <a:t>kepada</a:t>
            </a:r>
            <a:r>
              <a:rPr lang="en-US" sz="2800" dirty="0"/>
              <a:t> bank yang </a:t>
            </a:r>
            <a:r>
              <a:rPr lang="en-US" sz="2800" dirty="0" err="1"/>
              <a:t>sama</a:t>
            </a:r>
            <a:r>
              <a:rPr lang="en-US" sz="2800" dirty="0"/>
              <a:t> </a:t>
            </a:r>
            <a:r>
              <a:rPr lang="en-US" sz="2800" dirty="0" err="1"/>
              <a:t>atau</a:t>
            </a:r>
            <a:r>
              <a:rPr lang="en-US" sz="2800" dirty="0"/>
              <a:t> </a:t>
            </a:r>
            <a:r>
              <a:rPr lang="en-US" sz="2800" dirty="0" err="1"/>
              <a:t>kepada</a:t>
            </a:r>
            <a:r>
              <a:rPr lang="en-US" sz="2800" dirty="0"/>
              <a:t> bank </a:t>
            </a:r>
            <a:r>
              <a:rPr lang="en-US" sz="2800" dirty="0" err="1"/>
              <a:t>lainnya</a:t>
            </a:r>
            <a:r>
              <a:rPr lang="en-US" sz="2800" dirty="0"/>
              <a:t> (</a:t>
            </a:r>
            <a:r>
              <a:rPr lang="en-US" sz="2800" dirty="0" err="1"/>
              <a:t>Purwosutjipto</a:t>
            </a:r>
            <a:r>
              <a:rPr lang="en-US" sz="2800" dirty="0"/>
              <a:t>).</a:t>
            </a:r>
          </a:p>
        </p:txBody>
      </p:sp>
    </p:spTree>
    <p:extLst>
      <p:ext uri="{BB962C8B-B14F-4D97-AF65-F5344CB8AC3E}">
        <p14:creationId xmlns:p14="http://schemas.microsoft.com/office/powerpoint/2010/main" val="357601036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t>BPR</a:t>
            </a:r>
          </a:p>
        </p:txBody>
      </p:sp>
      <p:sp>
        <p:nvSpPr>
          <p:cNvPr id="9219" name="Content Placeholder 2"/>
          <p:cNvSpPr>
            <a:spLocks noGrp="1"/>
          </p:cNvSpPr>
          <p:nvPr>
            <p:ph idx="1"/>
          </p:nvPr>
        </p:nvSpPr>
        <p:spPr/>
        <p:txBody>
          <a:bodyPr/>
          <a:lstStyle/>
          <a:p>
            <a:pPr marL="0" indent="0">
              <a:buFontTx/>
              <a:buNone/>
            </a:pPr>
            <a:endParaRPr lang="sv-SE" dirty="0"/>
          </a:p>
          <a:p>
            <a:pPr marL="0" indent="0" algn="just">
              <a:lnSpc>
                <a:spcPct val="200000"/>
              </a:lnSpc>
              <a:buFontTx/>
              <a:buNone/>
            </a:pPr>
            <a:r>
              <a:rPr lang="sv-SE" sz="2000" dirty="0"/>
              <a:t>Bank Perkreditan Rakyat adalah bank yang melaksanakan kegiatan usaha secara </a:t>
            </a:r>
            <a:r>
              <a:rPr lang="en-US" sz="2000" dirty="0" err="1"/>
              <a:t>konvensional</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tidak</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Tree>
    <p:extLst>
      <p:ext uri="{BB962C8B-B14F-4D97-AF65-F5344CB8AC3E}">
        <p14:creationId xmlns:p14="http://schemas.microsoft.com/office/powerpoint/2010/main" val="9257446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t>Simpanan</a:t>
            </a:r>
          </a:p>
        </p:txBody>
      </p:sp>
      <p:sp>
        <p:nvSpPr>
          <p:cNvPr id="3" name="Content Placeholder 2"/>
          <p:cNvSpPr>
            <a:spLocks noGrp="1"/>
          </p:cNvSpPr>
          <p:nvPr>
            <p:ph idx="1"/>
          </p:nvPr>
        </p:nvSpPr>
        <p:spPr/>
        <p:txBody>
          <a:bodyPr/>
          <a:lstStyle/>
          <a:p>
            <a:pPr marL="0" indent="0">
              <a:buFontTx/>
              <a:buNone/>
              <a:defRPr/>
            </a:pPr>
            <a:endParaRPr lang="en-US" dirty="0"/>
          </a:p>
          <a:p>
            <a:pPr algn="just">
              <a:lnSpc>
                <a:spcPct val="200000"/>
              </a:lnSpc>
              <a:defRPr/>
            </a:pPr>
            <a:r>
              <a:rPr lang="en-US" dirty="0"/>
              <a:t>      </a:t>
            </a:r>
            <a:r>
              <a:rPr lang="en-US" sz="2000" dirty="0" err="1"/>
              <a:t>Simpanan</a:t>
            </a:r>
            <a:r>
              <a:rPr lang="en-US" sz="2000" dirty="0"/>
              <a:t> </a:t>
            </a:r>
            <a:r>
              <a:rPr lang="en-US" sz="2000" dirty="0" err="1"/>
              <a:t>adalah</a:t>
            </a:r>
            <a:r>
              <a:rPr lang="en-US" sz="2000" dirty="0"/>
              <a:t> </a:t>
            </a:r>
            <a:r>
              <a:rPr lang="en-US" sz="2000" dirty="0" err="1"/>
              <a:t>dana</a:t>
            </a:r>
            <a:r>
              <a:rPr lang="en-US" sz="2000" dirty="0"/>
              <a:t> yang </a:t>
            </a:r>
            <a:r>
              <a:rPr lang="en-US" sz="2000" dirty="0" err="1"/>
              <a:t>dipercayakan</a:t>
            </a:r>
            <a:r>
              <a:rPr lang="en-US" sz="2000" dirty="0"/>
              <a:t> </a:t>
            </a:r>
            <a:r>
              <a:rPr lang="en-US" sz="2000" dirty="0" err="1"/>
              <a:t>oleh</a:t>
            </a:r>
            <a:r>
              <a:rPr lang="en-US" sz="2000" dirty="0"/>
              <a:t> </a:t>
            </a:r>
            <a:r>
              <a:rPr lang="en-US" sz="2000" dirty="0" err="1"/>
              <a:t>masyarakat</a:t>
            </a:r>
            <a:r>
              <a:rPr lang="en-US" sz="2000" dirty="0"/>
              <a:t> </a:t>
            </a:r>
            <a:r>
              <a:rPr lang="en-US" sz="2000" dirty="0" err="1"/>
              <a:t>kepada</a:t>
            </a:r>
            <a:r>
              <a:rPr lang="en-US" sz="2000" dirty="0"/>
              <a:t> bank </a:t>
            </a:r>
            <a:r>
              <a:rPr lang="sv-SE" sz="2000" dirty="0"/>
              <a:t>berdasarkan perjanjian penyimpanan dana dalam bentuk giro, deposito, sertifikat </a:t>
            </a:r>
            <a:r>
              <a:rPr lang="en-US" sz="2000" dirty="0" err="1"/>
              <a:t>deposito</a:t>
            </a:r>
            <a:r>
              <a:rPr lang="en-US" sz="2000" dirty="0"/>
              <a:t>, </a:t>
            </a:r>
            <a:r>
              <a:rPr lang="en-US" sz="2000" dirty="0" err="1"/>
              <a:t>tabungan</a:t>
            </a:r>
            <a:r>
              <a:rPr lang="en-US" sz="2000" dirty="0"/>
              <a:t> </a:t>
            </a:r>
            <a:r>
              <a:rPr lang="en-US" sz="2000" dirty="0" err="1"/>
              <a:t>dan</a:t>
            </a:r>
            <a:r>
              <a:rPr lang="en-US" sz="2000" dirty="0"/>
              <a:t> </a:t>
            </a:r>
            <a:r>
              <a:rPr lang="en-US" sz="2000" dirty="0" err="1"/>
              <a:t>atau</a:t>
            </a:r>
            <a:r>
              <a:rPr lang="en-US" sz="2000" dirty="0"/>
              <a:t> </a:t>
            </a:r>
            <a:r>
              <a:rPr lang="en-US" sz="2000" dirty="0" err="1"/>
              <a:t>bentuk</a:t>
            </a:r>
            <a:r>
              <a:rPr lang="en-US" sz="2000" dirty="0"/>
              <a:t> </a:t>
            </a:r>
            <a:r>
              <a:rPr lang="en-US" sz="2000" dirty="0" err="1"/>
              <a:t>lainnya</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69849638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t>DEPOSITO</a:t>
            </a:r>
          </a:p>
        </p:txBody>
      </p:sp>
      <p:sp>
        <p:nvSpPr>
          <p:cNvPr id="11267" name="Content Placeholder 2"/>
          <p:cNvSpPr>
            <a:spLocks noGrp="1"/>
          </p:cNvSpPr>
          <p:nvPr>
            <p:ph idx="1"/>
          </p:nvPr>
        </p:nvSpPr>
        <p:spPr/>
        <p:txBody>
          <a:bodyPr/>
          <a:lstStyle/>
          <a:p>
            <a:pPr marL="0" indent="0" algn="just">
              <a:buFontTx/>
              <a:buNone/>
            </a:pPr>
            <a:r>
              <a:rPr lang="sv-SE"/>
              <a:t>Deposito adalah simpanan yang penarikannya hanya dapat dilakukan pada waktu </a:t>
            </a:r>
            <a:r>
              <a:rPr lang="en-US"/>
              <a:t>tertentu berdasarkan perjanjian Nasabah Penyimpan dengan bank.</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064019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4D25A-4476-15B0-780E-B744AAFAF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9D41A-55BB-B5AF-9C15-DE9324A5527F}"/>
              </a:ext>
            </a:extLst>
          </p:cNvPr>
          <p:cNvSpPr>
            <a:spLocks noGrp="1"/>
          </p:cNvSpPr>
          <p:nvPr>
            <p:ph type="title"/>
          </p:nvPr>
        </p:nvSpPr>
        <p:spPr/>
        <p:txBody>
          <a:bodyPr/>
          <a:lstStyle/>
          <a:p>
            <a:r>
              <a:rPr lang="en-US" dirty="0"/>
              <a:t>Dasar </a:t>
            </a:r>
            <a:r>
              <a:rPr lang="en-US" dirty="0" err="1"/>
              <a:t>hukum</a:t>
            </a:r>
            <a:endParaRPr lang="en-ID" dirty="0"/>
          </a:p>
        </p:txBody>
      </p:sp>
      <p:sp>
        <p:nvSpPr>
          <p:cNvPr id="3" name="Content Placeholder 2">
            <a:extLst>
              <a:ext uri="{FF2B5EF4-FFF2-40B4-BE49-F238E27FC236}">
                <a16:creationId xmlns:a16="http://schemas.microsoft.com/office/drawing/2014/main" id="{ED57B9BB-C471-EF85-F1CF-D273C811C900}"/>
              </a:ext>
            </a:extLst>
          </p:cNvPr>
          <p:cNvSpPr>
            <a:spLocks noGrp="1"/>
          </p:cNvSpPr>
          <p:nvPr>
            <p:ph idx="1"/>
          </p:nvPr>
        </p:nvSpPr>
        <p:spPr/>
        <p:txBody>
          <a:bodyPr/>
          <a:lstStyle/>
          <a:p>
            <a:endParaRPr lang="en-US" dirty="0"/>
          </a:p>
          <a:p>
            <a:r>
              <a:rPr lang="en-ID" sz="2800" dirty="0"/>
              <a:t>UU NO. 8 TAHUN 1995 TENTANG PASAR MODAL</a:t>
            </a:r>
          </a:p>
        </p:txBody>
      </p:sp>
    </p:spTree>
    <p:extLst>
      <p:ext uri="{BB962C8B-B14F-4D97-AF65-F5344CB8AC3E}">
        <p14:creationId xmlns:p14="http://schemas.microsoft.com/office/powerpoint/2010/main" val="64290568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giro</a:t>
            </a:r>
            <a:endParaRPr lang="en-US" dirty="0"/>
          </a:p>
        </p:txBody>
      </p:sp>
      <p:sp>
        <p:nvSpPr>
          <p:cNvPr id="3" name="Content Placeholder 2"/>
          <p:cNvSpPr>
            <a:spLocks noGrp="1"/>
          </p:cNvSpPr>
          <p:nvPr>
            <p:ph idx="1"/>
          </p:nvPr>
        </p:nvSpPr>
        <p:spPr/>
        <p:txBody>
          <a:bodyPr/>
          <a:lstStyle/>
          <a:p>
            <a:endParaRPr lang="en-US" dirty="0"/>
          </a:p>
          <a:p>
            <a:pPr algn="just">
              <a:lnSpc>
                <a:spcPct val="200000"/>
              </a:lnSpc>
            </a:pPr>
            <a:r>
              <a:rPr lang="en-US" dirty="0"/>
              <a:t>      </a:t>
            </a:r>
            <a:r>
              <a:rPr lang="en-US" sz="2400" dirty="0" err="1"/>
              <a:t>Giro</a:t>
            </a:r>
            <a:r>
              <a:rPr lang="en-US" sz="2400" dirty="0"/>
              <a:t> </a:t>
            </a:r>
            <a:r>
              <a:rPr lang="en-US" sz="2400" dirty="0" err="1"/>
              <a:t>adalah</a:t>
            </a:r>
            <a:r>
              <a:rPr lang="en-US" sz="2400" dirty="0"/>
              <a:t> </a:t>
            </a:r>
            <a:r>
              <a:rPr lang="en-US" sz="2400" dirty="0" err="1"/>
              <a:t>simpanan</a:t>
            </a:r>
            <a:r>
              <a:rPr lang="en-US" sz="2400" dirty="0"/>
              <a:t> yang </a:t>
            </a:r>
            <a:r>
              <a:rPr lang="en-US" sz="2400" dirty="0" err="1"/>
              <a:t>penarikannya</a:t>
            </a:r>
            <a:r>
              <a:rPr lang="en-US" sz="2400" dirty="0"/>
              <a:t> </a:t>
            </a:r>
            <a:r>
              <a:rPr lang="en-US" sz="2400" dirty="0" err="1"/>
              <a:t>dapat</a:t>
            </a:r>
            <a:r>
              <a:rPr lang="en-US" sz="2400" dirty="0"/>
              <a:t> </a:t>
            </a:r>
            <a:r>
              <a:rPr lang="en-US" sz="2400" dirty="0" err="1"/>
              <a:t>dilakukan</a:t>
            </a:r>
            <a:r>
              <a:rPr lang="en-US" sz="2400" dirty="0"/>
              <a:t> </a:t>
            </a:r>
            <a:r>
              <a:rPr lang="en-US" sz="2400" dirty="0" err="1"/>
              <a:t>setiap</a:t>
            </a:r>
            <a:r>
              <a:rPr lang="en-US" sz="2400" dirty="0"/>
              <a:t> </a:t>
            </a:r>
            <a:r>
              <a:rPr lang="en-US" sz="2400" dirty="0" err="1"/>
              <a:t>saat</a:t>
            </a:r>
            <a:r>
              <a:rPr lang="en-US" sz="2400" dirty="0"/>
              <a:t> </a:t>
            </a:r>
            <a:r>
              <a:rPr lang="en-US" sz="2400" dirty="0" err="1"/>
              <a:t>dengan</a:t>
            </a:r>
            <a:r>
              <a:rPr lang="en-US" sz="2400" dirty="0"/>
              <a:t> </a:t>
            </a:r>
            <a:r>
              <a:rPr lang="en-US" sz="2400" dirty="0" err="1"/>
              <a:t>menggunakan</a:t>
            </a:r>
            <a:r>
              <a:rPr lang="en-US" sz="2400" dirty="0"/>
              <a:t> </a:t>
            </a:r>
            <a:r>
              <a:rPr lang="en-US" sz="2400" dirty="0" err="1"/>
              <a:t>cek</a:t>
            </a:r>
            <a:r>
              <a:rPr lang="en-US" sz="2400" dirty="0"/>
              <a:t>, </a:t>
            </a:r>
            <a:r>
              <a:rPr lang="en-US" sz="2400" dirty="0" err="1"/>
              <a:t>bilyet</a:t>
            </a:r>
            <a:r>
              <a:rPr lang="en-US" sz="2400" dirty="0"/>
              <a:t> </a:t>
            </a:r>
            <a:r>
              <a:rPr lang="en-US" sz="2400" dirty="0" err="1"/>
              <a:t>giro</a:t>
            </a:r>
            <a:r>
              <a:rPr lang="en-US" sz="2400" dirty="0"/>
              <a:t>, </a:t>
            </a:r>
            <a:r>
              <a:rPr lang="en-US" sz="2400" dirty="0" err="1"/>
              <a:t>sarana</a:t>
            </a:r>
            <a:r>
              <a:rPr lang="en-US" sz="2400" dirty="0"/>
              <a:t> </a:t>
            </a:r>
            <a:r>
              <a:rPr lang="en-US" sz="2400" dirty="0" err="1"/>
              <a:t>perintah</a:t>
            </a:r>
            <a:r>
              <a:rPr lang="en-US" sz="2400" dirty="0"/>
              <a:t> </a:t>
            </a:r>
            <a:r>
              <a:rPr lang="en-US" sz="2400" dirty="0" err="1"/>
              <a:t>pembayaran</a:t>
            </a:r>
            <a:r>
              <a:rPr lang="en-US" sz="2400" dirty="0"/>
              <a:t> </a:t>
            </a:r>
            <a:r>
              <a:rPr lang="en-US" sz="2400" dirty="0" err="1"/>
              <a:t>lainnya</a:t>
            </a:r>
            <a:r>
              <a:rPr lang="en-US" sz="2400" dirty="0"/>
              <a:t>, </a:t>
            </a:r>
            <a:r>
              <a:rPr lang="en-US" sz="2400" dirty="0" err="1"/>
              <a:t>atau</a:t>
            </a:r>
            <a:r>
              <a:rPr lang="en-US" sz="2400" dirty="0"/>
              <a:t> </a:t>
            </a:r>
            <a:r>
              <a:rPr lang="en-US" sz="2400" dirty="0" err="1"/>
              <a:t>dengan</a:t>
            </a:r>
            <a:r>
              <a:rPr lang="en-US" sz="2400" dirty="0"/>
              <a:t> </a:t>
            </a:r>
            <a:r>
              <a:rPr lang="en-US" sz="2400" dirty="0" err="1"/>
              <a:t>pemindahbukuan</a:t>
            </a:r>
            <a:r>
              <a:rPr lang="en-US" sz="2400" dirty="0"/>
              <a:t>.</a:t>
            </a:r>
          </a:p>
        </p:txBody>
      </p:sp>
    </p:spTree>
    <p:extLst>
      <p:ext uri="{BB962C8B-B14F-4D97-AF65-F5344CB8AC3E}">
        <p14:creationId xmlns:p14="http://schemas.microsoft.com/office/powerpoint/2010/main" val="718117549"/>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KREDIT</a:t>
            </a:r>
          </a:p>
        </p:txBody>
      </p:sp>
      <p:sp>
        <p:nvSpPr>
          <p:cNvPr id="3" name="Content Placeholder 2"/>
          <p:cNvSpPr>
            <a:spLocks noGrp="1"/>
          </p:cNvSpPr>
          <p:nvPr>
            <p:ph idx="1"/>
          </p:nvPr>
        </p:nvSpPr>
        <p:spPr/>
        <p:txBody>
          <a:bodyPr>
            <a:normAutofit lnSpcReduction="10000"/>
          </a:bodyPr>
          <a:lstStyle/>
          <a:p>
            <a:endParaRPr lang="en-US" dirty="0"/>
          </a:p>
          <a:p>
            <a:r>
              <a:rPr lang="en-US" dirty="0"/>
              <a:t>       </a:t>
            </a:r>
          </a:p>
          <a:p>
            <a:pPr algn="just">
              <a:lnSpc>
                <a:spcPct val="200000"/>
              </a:lnSpc>
            </a:pPr>
            <a:r>
              <a:rPr lang="en-US" dirty="0"/>
              <a:t>      </a:t>
            </a:r>
            <a:r>
              <a:rPr lang="en-US" sz="2000" dirty="0" err="1"/>
              <a:t>Kredit</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yang </a:t>
            </a:r>
            <a:r>
              <a:rPr lang="en-US" sz="2000" dirty="0" err="1"/>
              <a:t>dapat</a:t>
            </a:r>
            <a:r>
              <a:rPr lang="en-US" sz="2000" dirty="0"/>
              <a:t>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pinjam</a:t>
            </a:r>
            <a:r>
              <a:rPr lang="en-US" sz="2000" dirty="0"/>
              <a:t> </a:t>
            </a:r>
            <a:r>
              <a:rPr lang="en-US" sz="2000" dirty="0" err="1"/>
              <a:t>meminjam</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a:t>
            </a:r>
            <a:r>
              <a:rPr lang="en-US" sz="2000" dirty="0" err="1"/>
              <a:t>peminjam</a:t>
            </a:r>
            <a:r>
              <a:rPr lang="en-US" sz="2000" dirty="0"/>
              <a:t> </a:t>
            </a:r>
            <a:r>
              <a:rPr lang="en-US" sz="2000" dirty="0" err="1"/>
              <a:t>untuk</a:t>
            </a:r>
            <a:r>
              <a:rPr lang="en-US" sz="2000" dirty="0"/>
              <a:t> </a:t>
            </a:r>
            <a:r>
              <a:rPr lang="en-US" sz="2000" dirty="0" err="1"/>
              <a:t>melunasi</a:t>
            </a:r>
            <a:r>
              <a:rPr lang="en-US" sz="2000" dirty="0"/>
              <a:t> </a:t>
            </a:r>
            <a:r>
              <a:rPr lang="en-US" sz="2000" dirty="0" err="1"/>
              <a:t>utangnya</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pemberian</a:t>
            </a:r>
            <a:r>
              <a:rPr lang="en-US" sz="2000" dirty="0"/>
              <a:t> </a:t>
            </a:r>
            <a:r>
              <a:rPr lang="en-US" sz="2000" dirty="0" err="1"/>
              <a:t>bunga</a:t>
            </a:r>
            <a:r>
              <a:rPr lang="en-US" sz="2000" dirty="0"/>
              <a:t>.</a:t>
            </a:r>
          </a:p>
        </p:txBody>
      </p:sp>
    </p:spTree>
    <p:extLst>
      <p:ext uri="{BB962C8B-B14F-4D97-AF65-F5344CB8AC3E}">
        <p14:creationId xmlns:p14="http://schemas.microsoft.com/office/powerpoint/2010/main" val="377226793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a:p>
          <a:p>
            <a:pPr algn="just">
              <a:lnSpc>
                <a:spcPct val="200000"/>
              </a:lnSpc>
            </a:pPr>
            <a:r>
              <a:rPr lang="en-US" dirty="0"/>
              <a:t>      </a:t>
            </a:r>
            <a:r>
              <a:rPr lang="en-US" sz="2000" dirty="0" err="1"/>
              <a:t>Pembiayaan</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tagiihan</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yang </a:t>
            </a:r>
            <a:r>
              <a:rPr lang="en-US" sz="2000" dirty="0" err="1"/>
              <a:t>dibiayai</a:t>
            </a:r>
            <a:r>
              <a:rPr lang="en-US" sz="2000" dirty="0"/>
              <a:t> </a:t>
            </a:r>
            <a:r>
              <a:rPr lang="en-US" sz="2000" dirty="0" err="1"/>
              <a:t>untuk</a:t>
            </a:r>
            <a:r>
              <a:rPr lang="en-US" sz="2000" dirty="0"/>
              <a:t> </a:t>
            </a:r>
            <a:r>
              <a:rPr lang="en-US" sz="2000" dirty="0" err="1"/>
              <a:t>mengembalikan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imbalan</a:t>
            </a:r>
            <a:r>
              <a:rPr lang="en-US" sz="2000" dirty="0"/>
              <a:t> </a:t>
            </a:r>
            <a:r>
              <a:rPr lang="en-US" sz="2000" dirty="0" err="1"/>
              <a:t>atau</a:t>
            </a:r>
            <a:r>
              <a:rPr lang="en-US" sz="2000" dirty="0"/>
              <a:t> </a:t>
            </a:r>
            <a:r>
              <a:rPr lang="en-US" sz="2000" dirty="0" err="1"/>
              <a:t>bagi</a:t>
            </a:r>
            <a:r>
              <a:rPr lang="en-US" sz="2000" dirty="0"/>
              <a:t> </a:t>
            </a:r>
            <a:r>
              <a:rPr lang="en-US" sz="2000" dirty="0" err="1"/>
              <a:t>hasi</a:t>
            </a:r>
            <a:r>
              <a:rPr lang="en-US" sz="2000" dirty="0"/>
              <a:t>.</a:t>
            </a:r>
          </a:p>
        </p:txBody>
      </p:sp>
    </p:spTree>
    <p:extLst>
      <p:ext uri="{BB962C8B-B14F-4D97-AF65-F5344CB8AC3E}">
        <p14:creationId xmlns:p14="http://schemas.microsoft.com/office/powerpoint/2010/main" val="376549677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Psrinsip</a:t>
            </a:r>
            <a:r>
              <a:rPr lang="en-US" dirty="0"/>
              <a:t> </a:t>
            </a:r>
            <a:r>
              <a:rPr lang="en-US" dirty="0" err="1"/>
              <a:t>syariah</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a:p>
          <a:p>
            <a:pPr algn="just">
              <a:lnSpc>
                <a:spcPct val="200000"/>
              </a:lnSpc>
            </a:pPr>
            <a:r>
              <a:rPr lang="en-US" dirty="0"/>
              <a:t>        </a:t>
            </a:r>
            <a:r>
              <a:rPr lang="en-US" dirty="0" err="1"/>
              <a:t>Prinsip</a:t>
            </a:r>
            <a:r>
              <a:rPr lang="en-US" dirty="0"/>
              <a:t>  </a:t>
            </a:r>
            <a:r>
              <a:rPr lang="en-US" dirty="0" err="1"/>
              <a:t>syariah</a:t>
            </a:r>
            <a:r>
              <a:rPr lang="en-US" dirty="0"/>
              <a:t> </a:t>
            </a:r>
            <a:r>
              <a:rPr lang="en-US" dirty="0" err="1"/>
              <a:t>adalah</a:t>
            </a:r>
            <a:r>
              <a:rPr lang="en-US" dirty="0"/>
              <a:t> </a:t>
            </a:r>
            <a:r>
              <a:rPr lang="en-US" dirty="0" err="1"/>
              <a:t>aturan</a:t>
            </a:r>
            <a:r>
              <a:rPr lang="en-US" dirty="0"/>
              <a:t> </a:t>
            </a:r>
            <a:r>
              <a:rPr lang="en-US" dirty="0" err="1"/>
              <a:t>perjanjian</a:t>
            </a:r>
            <a:r>
              <a:rPr lang="en-US" dirty="0"/>
              <a:t> </a:t>
            </a:r>
            <a:r>
              <a:rPr lang="en-US" dirty="0" err="1"/>
              <a:t>berdasarkan</a:t>
            </a:r>
            <a:r>
              <a:rPr lang="en-US" dirty="0"/>
              <a:t> </a:t>
            </a:r>
            <a:r>
              <a:rPr lang="en-US" dirty="0" err="1"/>
              <a:t>hukum</a:t>
            </a:r>
            <a:r>
              <a:rPr lang="en-US" dirty="0"/>
              <a:t> </a:t>
            </a:r>
            <a:r>
              <a:rPr lang="en-US" dirty="0" err="1"/>
              <a:t>islam</a:t>
            </a:r>
            <a:r>
              <a:rPr lang="en-US" dirty="0"/>
              <a:t> </a:t>
            </a:r>
            <a:r>
              <a:rPr lang="en-US" dirty="0" err="1"/>
              <a:t>antara</a:t>
            </a:r>
            <a:r>
              <a:rPr lang="en-US" dirty="0"/>
              <a:t>  bank </a:t>
            </a:r>
            <a:r>
              <a:rPr lang="en-US" dirty="0" err="1"/>
              <a:t>dengan</a:t>
            </a:r>
            <a:r>
              <a:rPr lang="en-US" dirty="0"/>
              <a:t> </a:t>
            </a:r>
            <a:r>
              <a:rPr lang="en-US" dirty="0" err="1"/>
              <a:t>pihak</a:t>
            </a:r>
            <a:r>
              <a:rPr lang="en-US" dirty="0"/>
              <a:t> lain </a:t>
            </a:r>
            <a:r>
              <a:rPr lang="en-US" dirty="0" err="1"/>
              <a:t>untuk</a:t>
            </a:r>
            <a:r>
              <a:rPr lang="en-US" dirty="0"/>
              <a:t> </a:t>
            </a:r>
            <a:r>
              <a:rPr lang="en-US" dirty="0" err="1"/>
              <a:t>menyimpan</a:t>
            </a:r>
            <a:r>
              <a:rPr lang="en-US" dirty="0"/>
              <a:t> </a:t>
            </a:r>
            <a:r>
              <a:rPr lang="en-US" dirty="0" err="1"/>
              <a:t>dana</a:t>
            </a:r>
            <a:r>
              <a:rPr lang="en-US" dirty="0"/>
              <a:t> </a:t>
            </a:r>
            <a:r>
              <a:rPr lang="en-US" dirty="0" err="1"/>
              <a:t>dan</a:t>
            </a:r>
            <a:r>
              <a:rPr lang="en-US" dirty="0"/>
              <a:t> </a:t>
            </a:r>
            <a:r>
              <a:rPr lang="en-US" dirty="0" err="1"/>
              <a:t>atau</a:t>
            </a:r>
            <a:r>
              <a:rPr lang="en-US" dirty="0"/>
              <a:t> </a:t>
            </a:r>
            <a:r>
              <a:rPr lang="en-US" dirty="0" err="1"/>
              <a:t>pembiayaan</a:t>
            </a:r>
            <a:r>
              <a:rPr lang="en-US" dirty="0"/>
              <a:t> </a:t>
            </a:r>
            <a:r>
              <a:rPr lang="en-US" dirty="0" err="1"/>
              <a:t>kegiatan</a:t>
            </a:r>
            <a:r>
              <a:rPr lang="en-US" dirty="0"/>
              <a:t> </a:t>
            </a:r>
            <a:r>
              <a:rPr lang="en-US" dirty="0" err="1"/>
              <a:t>usaha</a:t>
            </a:r>
            <a:r>
              <a:rPr lang="en-US" dirty="0"/>
              <a:t>, </a:t>
            </a:r>
            <a:r>
              <a:rPr lang="en-US" dirty="0" err="1"/>
              <a:t>atau</a:t>
            </a:r>
            <a:r>
              <a:rPr lang="en-US" dirty="0"/>
              <a:t> </a:t>
            </a:r>
            <a:r>
              <a:rPr lang="en-US" dirty="0" err="1"/>
              <a:t>kegiatan</a:t>
            </a:r>
            <a:r>
              <a:rPr lang="en-US" dirty="0"/>
              <a:t> </a:t>
            </a:r>
            <a:r>
              <a:rPr lang="en-US" dirty="0" err="1"/>
              <a:t>lainnya</a:t>
            </a:r>
            <a:r>
              <a:rPr lang="en-US" dirty="0"/>
              <a:t> yang </a:t>
            </a:r>
            <a:r>
              <a:rPr lang="en-US" dirty="0" err="1"/>
              <a:t>dinyatakan</a:t>
            </a:r>
            <a:r>
              <a:rPr lang="en-US" dirty="0"/>
              <a:t> </a:t>
            </a:r>
            <a:r>
              <a:rPr lang="en-US" dirty="0" err="1"/>
              <a:t>sesuai</a:t>
            </a:r>
            <a:r>
              <a:rPr lang="en-US" dirty="0"/>
              <a:t> </a:t>
            </a:r>
            <a:r>
              <a:rPr lang="en-US" dirty="0" err="1"/>
              <a:t>dengan</a:t>
            </a:r>
            <a:r>
              <a:rPr lang="en-US" dirty="0"/>
              <a:t> </a:t>
            </a:r>
            <a:r>
              <a:rPr lang="en-US" dirty="0" err="1"/>
              <a:t>syariah</a:t>
            </a:r>
            <a:r>
              <a:rPr lang="en-US" dirty="0"/>
              <a:t>, </a:t>
            </a:r>
            <a:r>
              <a:rPr lang="en-US" dirty="0" err="1"/>
              <a:t>antara</a:t>
            </a:r>
            <a:r>
              <a:rPr lang="en-US" dirty="0"/>
              <a:t> lain </a:t>
            </a:r>
            <a:r>
              <a:rPr lang="en-US" dirty="0" err="1"/>
              <a:t>pembiayaan</a:t>
            </a:r>
            <a:r>
              <a:rPr lang="en-US" dirty="0"/>
              <a:t> </a:t>
            </a:r>
            <a:r>
              <a:rPr lang="en-US" dirty="0" err="1"/>
              <a:t>berdasarkan</a:t>
            </a:r>
            <a:r>
              <a:rPr lang="en-US" dirty="0"/>
              <a:t> </a:t>
            </a:r>
            <a:r>
              <a:rPr lang="en-US" dirty="0" err="1"/>
              <a:t>prinsip</a:t>
            </a:r>
            <a:r>
              <a:rPr lang="en-US" dirty="0"/>
              <a:t> </a:t>
            </a:r>
            <a:r>
              <a:rPr lang="en-US" dirty="0" err="1"/>
              <a:t>bagi</a:t>
            </a:r>
            <a:r>
              <a:rPr lang="en-US" dirty="0"/>
              <a:t> </a:t>
            </a:r>
            <a:r>
              <a:rPr lang="en-US" dirty="0" err="1"/>
              <a:t>hasil</a:t>
            </a:r>
            <a:r>
              <a:rPr lang="en-US" dirty="0"/>
              <a:t> (</a:t>
            </a:r>
            <a:r>
              <a:rPr lang="en-US" dirty="0" err="1"/>
              <a:t>mudharabah</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penyertaan</a:t>
            </a:r>
            <a:r>
              <a:rPr lang="en-US" dirty="0"/>
              <a:t> modal (</a:t>
            </a:r>
            <a:r>
              <a:rPr lang="en-US" dirty="0" err="1"/>
              <a:t>musharakah</a:t>
            </a:r>
            <a:r>
              <a:rPr lang="en-US" dirty="0"/>
              <a:t>), </a:t>
            </a:r>
            <a:r>
              <a:rPr lang="en-US" dirty="0" err="1"/>
              <a:t>prinsip</a:t>
            </a:r>
            <a:r>
              <a:rPr lang="en-US" dirty="0"/>
              <a:t> </a:t>
            </a:r>
            <a:r>
              <a:rPr lang="en-US" dirty="0" err="1"/>
              <a:t>jual</a:t>
            </a:r>
            <a:r>
              <a:rPr lang="en-US" dirty="0"/>
              <a:t> </a:t>
            </a:r>
            <a:r>
              <a:rPr lang="en-US" dirty="0" err="1"/>
              <a:t>beli</a:t>
            </a:r>
            <a:r>
              <a:rPr lang="en-US" dirty="0"/>
              <a:t> </a:t>
            </a:r>
            <a:r>
              <a:rPr lang="en-US" dirty="0" err="1"/>
              <a:t>barang</a:t>
            </a:r>
            <a:r>
              <a:rPr lang="en-US" dirty="0"/>
              <a:t> </a:t>
            </a:r>
            <a:r>
              <a:rPr lang="en-US" dirty="0" err="1"/>
              <a:t>dengan</a:t>
            </a:r>
            <a:r>
              <a:rPr lang="en-US" dirty="0"/>
              <a:t> </a:t>
            </a:r>
            <a:r>
              <a:rPr lang="en-US" dirty="0" err="1"/>
              <a:t>memperoleh</a:t>
            </a:r>
            <a:r>
              <a:rPr lang="en-US" dirty="0"/>
              <a:t> </a:t>
            </a:r>
            <a:r>
              <a:rPr lang="en-US" dirty="0" err="1"/>
              <a:t>keuntungan</a:t>
            </a:r>
            <a:r>
              <a:rPr lang="en-US" dirty="0"/>
              <a:t> (</a:t>
            </a:r>
            <a:r>
              <a:rPr lang="en-US" dirty="0" err="1"/>
              <a:t>murabahah</a:t>
            </a:r>
            <a:r>
              <a:rPr lang="en-US" dirty="0"/>
              <a:t>) </a:t>
            </a:r>
            <a:r>
              <a:rPr lang="en-US" dirty="0" err="1"/>
              <a:t>atau</a:t>
            </a:r>
            <a:r>
              <a:rPr lang="en-US" dirty="0"/>
              <a:t> </a:t>
            </a:r>
            <a:r>
              <a:rPr lang="en-US" dirty="0" err="1"/>
              <a:t>pembiayaan</a:t>
            </a:r>
            <a:r>
              <a:rPr lang="en-US" dirty="0"/>
              <a:t> </a:t>
            </a:r>
            <a:r>
              <a:rPr lang="en-US" dirty="0" err="1"/>
              <a:t>barang</a:t>
            </a:r>
            <a:r>
              <a:rPr lang="en-US" dirty="0"/>
              <a:t> modal </a:t>
            </a:r>
            <a:r>
              <a:rPr lang="en-US" dirty="0" err="1"/>
              <a:t>berdasarkan</a:t>
            </a:r>
            <a:r>
              <a:rPr lang="en-US" dirty="0"/>
              <a:t> </a:t>
            </a:r>
            <a:r>
              <a:rPr lang="en-US" dirty="0" err="1"/>
              <a:t>prinsip</a:t>
            </a:r>
            <a:r>
              <a:rPr lang="en-US" dirty="0"/>
              <a:t> </a:t>
            </a:r>
            <a:r>
              <a:rPr lang="en-US" dirty="0" err="1"/>
              <a:t>sewa</a:t>
            </a:r>
            <a:r>
              <a:rPr lang="en-US" dirty="0"/>
              <a:t> </a:t>
            </a:r>
            <a:r>
              <a:rPr lang="en-US" dirty="0" err="1"/>
              <a:t>murni</a:t>
            </a:r>
            <a:r>
              <a:rPr lang="en-US" dirty="0"/>
              <a:t> </a:t>
            </a:r>
            <a:r>
              <a:rPr lang="en-US" dirty="0" err="1"/>
              <a:t>tanpa</a:t>
            </a:r>
            <a:r>
              <a:rPr lang="en-US" dirty="0"/>
              <a:t> </a:t>
            </a:r>
            <a:r>
              <a:rPr lang="en-US" dirty="0" err="1"/>
              <a:t>pilihan</a:t>
            </a:r>
            <a:r>
              <a:rPr lang="en-US" dirty="0"/>
              <a:t> (</a:t>
            </a:r>
            <a:r>
              <a:rPr lang="en-US" dirty="0" err="1"/>
              <a:t>ijarah</a:t>
            </a:r>
            <a:r>
              <a:rPr lang="en-US" dirty="0"/>
              <a:t>), </a:t>
            </a:r>
            <a:r>
              <a:rPr lang="en-US" dirty="0" err="1"/>
              <a:t>atau</a:t>
            </a:r>
            <a:r>
              <a:rPr lang="en-US" dirty="0"/>
              <a:t> </a:t>
            </a:r>
            <a:r>
              <a:rPr lang="en-US" dirty="0" err="1"/>
              <a:t>dengan</a:t>
            </a:r>
            <a:r>
              <a:rPr lang="en-US" dirty="0"/>
              <a:t> </a:t>
            </a:r>
            <a:r>
              <a:rPr lang="en-US" dirty="0" err="1"/>
              <a:t>adanya</a:t>
            </a:r>
            <a:r>
              <a:rPr lang="en-US" dirty="0"/>
              <a:t> </a:t>
            </a:r>
            <a:r>
              <a:rPr lang="en-US" dirty="0" err="1"/>
              <a:t>pilihan</a:t>
            </a:r>
            <a:r>
              <a:rPr lang="en-US" dirty="0"/>
              <a:t> </a:t>
            </a:r>
            <a:r>
              <a:rPr lang="en-US" dirty="0" err="1"/>
              <a:t>pemindahan</a:t>
            </a:r>
            <a:r>
              <a:rPr lang="en-US" dirty="0"/>
              <a:t> </a:t>
            </a:r>
            <a:r>
              <a:rPr lang="en-US" dirty="0" err="1"/>
              <a:t>kepemilikan</a:t>
            </a:r>
            <a:r>
              <a:rPr lang="en-US" dirty="0"/>
              <a:t> </a:t>
            </a:r>
            <a:r>
              <a:rPr lang="en-US" dirty="0" err="1"/>
              <a:t>atas</a:t>
            </a:r>
            <a:r>
              <a:rPr lang="en-US" dirty="0"/>
              <a:t> </a:t>
            </a:r>
            <a:r>
              <a:rPr lang="en-US" dirty="0" err="1"/>
              <a:t>barang</a:t>
            </a:r>
            <a:r>
              <a:rPr lang="en-US" dirty="0"/>
              <a:t> yang </a:t>
            </a:r>
            <a:r>
              <a:rPr lang="en-US" dirty="0" err="1"/>
              <a:t>disewa</a:t>
            </a:r>
            <a:r>
              <a:rPr lang="en-US" dirty="0"/>
              <a:t> </a:t>
            </a:r>
            <a:r>
              <a:rPr lang="en-US" dirty="0" err="1"/>
              <a:t>dari</a:t>
            </a:r>
            <a:r>
              <a:rPr lang="en-US" dirty="0"/>
              <a:t> </a:t>
            </a:r>
            <a:r>
              <a:rPr lang="en-US" dirty="0" err="1"/>
              <a:t>pihak</a:t>
            </a:r>
            <a:r>
              <a:rPr lang="en-US" dirty="0"/>
              <a:t> bank </a:t>
            </a:r>
            <a:r>
              <a:rPr lang="en-US" dirty="0" err="1"/>
              <a:t>oleh</a:t>
            </a:r>
            <a:r>
              <a:rPr lang="en-US" dirty="0"/>
              <a:t> </a:t>
            </a:r>
            <a:r>
              <a:rPr lang="en-US" dirty="0" err="1"/>
              <a:t>pihak</a:t>
            </a:r>
            <a:r>
              <a:rPr lang="en-US" dirty="0"/>
              <a:t> lain (</a:t>
            </a:r>
            <a:r>
              <a:rPr lang="en-US" dirty="0" err="1"/>
              <a:t>ijarah</a:t>
            </a:r>
            <a:r>
              <a:rPr lang="en-US" dirty="0"/>
              <a:t> </a:t>
            </a:r>
            <a:r>
              <a:rPr lang="en-US" dirty="0" err="1"/>
              <a:t>wa</a:t>
            </a:r>
            <a:r>
              <a:rPr lang="en-US" dirty="0"/>
              <a:t> </a:t>
            </a:r>
            <a:r>
              <a:rPr lang="en-US" dirty="0" err="1"/>
              <a:t>waiqtina</a:t>
            </a:r>
            <a:r>
              <a:rPr lang="en-US" dirty="0"/>
              <a:t>).</a:t>
            </a:r>
          </a:p>
        </p:txBody>
      </p:sp>
    </p:spTree>
    <p:extLst>
      <p:ext uri="{BB962C8B-B14F-4D97-AF65-F5344CB8AC3E}">
        <p14:creationId xmlns:p14="http://schemas.microsoft.com/office/powerpoint/2010/main" val="1896629571"/>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t>AGUNAN</a:t>
            </a:r>
          </a:p>
        </p:txBody>
      </p:sp>
      <p:sp>
        <p:nvSpPr>
          <p:cNvPr id="12291" name="Content Placeholder 2"/>
          <p:cNvSpPr>
            <a:spLocks noGrp="1"/>
          </p:cNvSpPr>
          <p:nvPr>
            <p:ph idx="1"/>
          </p:nvPr>
        </p:nvSpPr>
        <p:spPr/>
        <p:txBody>
          <a:bodyPr/>
          <a:lstStyle/>
          <a:p>
            <a:pPr marL="0" indent="0" algn="just">
              <a:lnSpc>
                <a:spcPct val="200000"/>
              </a:lnSpc>
              <a:buFontTx/>
              <a:buNone/>
            </a:pPr>
            <a:r>
              <a:rPr lang="en-US" dirty="0" err="1"/>
              <a:t>Agunan</a:t>
            </a:r>
            <a:r>
              <a:rPr lang="en-US" dirty="0"/>
              <a:t> </a:t>
            </a:r>
            <a:r>
              <a:rPr lang="en-US" dirty="0" err="1"/>
              <a:t>adalah</a:t>
            </a:r>
            <a:r>
              <a:rPr lang="en-US" dirty="0"/>
              <a:t> </a:t>
            </a:r>
            <a:r>
              <a:rPr lang="en-US" dirty="0" err="1"/>
              <a:t>jaminan</a:t>
            </a:r>
            <a:r>
              <a:rPr lang="en-US" dirty="0"/>
              <a:t> </a:t>
            </a:r>
            <a:r>
              <a:rPr lang="en-US" dirty="0" err="1"/>
              <a:t>tambahan</a:t>
            </a:r>
            <a:r>
              <a:rPr lang="en-US" dirty="0"/>
              <a:t> yang </a:t>
            </a:r>
            <a:r>
              <a:rPr lang="en-US" dirty="0" err="1"/>
              <a:t>diserahkan</a:t>
            </a:r>
            <a:r>
              <a:rPr lang="en-US" dirty="0"/>
              <a:t> </a:t>
            </a:r>
            <a:r>
              <a:rPr lang="en-US" dirty="0" err="1"/>
              <a:t>Nasabah</a:t>
            </a:r>
            <a:r>
              <a:rPr lang="en-US" dirty="0"/>
              <a:t> </a:t>
            </a:r>
            <a:r>
              <a:rPr lang="en-US" dirty="0" err="1"/>
              <a:t>Debitur</a:t>
            </a:r>
            <a:r>
              <a:rPr lang="en-US" dirty="0"/>
              <a:t> </a:t>
            </a:r>
            <a:r>
              <a:rPr lang="en-US" dirty="0" err="1"/>
              <a:t>kepada</a:t>
            </a:r>
            <a:r>
              <a:rPr lang="en-US" dirty="0"/>
              <a:t> bank </a:t>
            </a:r>
            <a:r>
              <a:rPr lang="en-US" dirty="0" err="1"/>
              <a:t>dalam</a:t>
            </a:r>
            <a:r>
              <a:rPr lang="en-US" dirty="0"/>
              <a:t> </a:t>
            </a:r>
            <a:r>
              <a:rPr lang="en-US" dirty="0" err="1"/>
              <a:t>rangka</a:t>
            </a:r>
            <a:r>
              <a:rPr lang="en-US" dirty="0"/>
              <a:t> </a:t>
            </a:r>
            <a:r>
              <a:rPr lang="en-US" dirty="0" err="1"/>
              <a:t>pemberian</a:t>
            </a:r>
            <a:r>
              <a:rPr lang="en-US" dirty="0"/>
              <a:t> </a:t>
            </a:r>
            <a:r>
              <a:rPr lang="en-US" dirty="0" err="1"/>
              <a:t>fasilitas</a:t>
            </a:r>
            <a:r>
              <a:rPr lang="en-US" dirty="0"/>
              <a:t> </a:t>
            </a:r>
            <a:r>
              <a:rPr lang="en-US" dirty="0" err="1"/>
              <a:t>kredit</a:t>
            </a:r>
            <a:r>
              <a:rPr lang="en-US" dirty="0"/>
              <a:t> </a:t>
            </a:r>
            <a:r>
              <a:rPr lang="en-US" dirty="0" err="1"/>
              <a:t>atau</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r>
              <a:rPr lang="en-US"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134350568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t>MERGER</a:t>
            </a:r>
          </a:p>
        </p:txBody>
      </p:sp>
      <p:sp>
        <p:nvSpPr>
          <p:cNvPr id="13315" name="Content Placeholder 2"/>
          <p:cNvSpPr>
            <a:spLocks noGrp="1"/>
          </p:cNvSpPr>
          <p:nvPr>
            <p:ph idx="1"/>
          </p:nvPr>
        </p:nvSpPr>
        <p:spPr/>
        <p:txBody>
          <a:bodyPr/>
          <a:lstStyle/>
          <a:p>
            <a:pPr marL="0" indent="0" algn="just">
              <a:buFontTx/>
              <a:buNone/>
            </a:pPr>
            <a:r>
              <a:rPr lang="en-US"/>
              <a:t>Merger adalah penggabungan dua bank atau lebih, dengan cara tetap mempertahankan berdirinya salah satu bank dan membubarkan bank-bank lainnya</a:t>
            </a:r>
          </a:p>
          <a:p>
            <a:pPr marL="0" indent="0" algn="just">
              <a:buFontTx/>
              <a:buNone/>
            </a:pPr>
            <a:r>
              <a:rPr lang="en-US"/>
              <a:t>dengan oleh tanpa melikuidasi.</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503488295"/>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t>KONSOLIDASI</a:t>
            </a:r>
          </a:p>
        </p:txBody>
      </p:sp>
      <p:sp>
        <p:nvSpPr>
          <p:cNvPr id="14339" name="Content Placeholder 2"/>
          <p:cNvSpPr>
            <a:spLocks noGrp="1"/>
          </p:cNvSpPr>
          <p:nvPr>
            <p:ph idx="1"/>
          </p:nvPr>
        </p:nvSpPr>
        <p:spPr/>
        <p:txBody>
          <a:bodyPr/>
          <a:lstStyle/>
          <a:p>
            <a:pPr marL="0" indent="0" algn="just">
              <a:buFontTx/>
              <a:buNone/>
            </a:pPr>
            <a:r>
              <a:rPr lang="en-US"/>
              <a:t>Konsolidasi adalah penggabungan dari dua bank atau lebih, dengan cara mendirikan bank baru dan membubarkan bank-bank tersebut dengan atau tanpa melikuidasi.</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3254395905"/>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t>AKUISISI</a:t>
            </a:r>
          </a:p>
        </p:txBody>
      </p:sp>
      <p:sp>
        <p:nvSpPr>
          <p:cNvPr id="15363" name="Content Placeholder 2"/>
          <p:cNvSpPr>
            <a:spLocks noGrp="1"/>
          </p:cNvSpPr>
          <p:nvPr>
            <p:ph idx="1"/>
          </p:nvPr>
        </p:nvSpPr>
        <p:spPr/>
        <p:txBody>
          <a:bodyPr>
            <a:normAutofit/>
          </a:bodyPr>
          <a:lstStyle/>
          <a:p>
            <a:pPr marL="0" indent="0" algn="just">
              <a:buFontTx/>
              <a:buNone/>
            </a:pPr>
            <a:endParaRPr lang="en-US" sz="3200" dirty="0"/>
          </a:p>
          <a:p>
            <a:pPr marL="0" indent="0" algn="just">
              <a:buFontTx/>
              <a:buNone/>
            </a:pPr>
            <a:r>
              <a:rPr lang="en-US" sz="3200" dirty="0" err="1"/>
              <a:t>Akuisisi</a:t>
            </a:r>
            <a:r>
              <a:rPr lang="en-US" sz="3200" dirty="0"/>
              <a:t> </a:t>
            </a:r>
            <a:r>
              <a:rPr lang="en-US" sz="3200" dirty="0" err="1"/>
              <a:t>adalah</a:t>
            </a:r>
            <a:r>
              <a:rPr lang="en-US" sz="3200" dirty="0"/>
              <a:t> </a:t>
            </a:r>
            <a:r>
              <a:rPr lang="en-US" sz="3200" dirty="0" err="1"/>
              <a:t>pengambilalihan</a:t>
            </a:r>
            <a:r>
              <a:rPr lang="en-US" sz="3200" dirty="0"/>
              <a:t> </a:t>
            </a:r>
            <a:r>
              <a:rPr lang="en-US" sz="3200" dirty="0" err="1"/>
              <a:t>kepemilikan</a:t>
            </a:r>
            <a:r>
              <a:rPr lang="en-US" sz="3200" dirty="0"/>
              <a:t> </a:t>
            </a:r>
            <a:r>
              <a:rPr lang="en-US" sz="3200" dirty="0" err="1"/>
              <a:t>suatu</a:t>
            </a:r>
            <a:r>
              <a:rPr lang="en-US" sz="3200" dirty="0"/>
              <a:t> bank.</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831481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ED42F-3756-9C51-16DB-3DADB3696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8FEB1A-98DA-A8D9-E3ED-567E15A46E20}"/>
              </a:ext>
            </a:extLst>
          </p:cNvPr>
          <p:cNvSpPr>
            <a:spLocks noGrp="1"/>
          </p:cNvSpPr>
          <p:nvPr>
            <p:ph type="title"/>
          </p:nvPr>
        </p:nvSpPr>
        <p:spPr/>
        <p:txBody>
          <a:bodyPr/>
          <a:lstStyle/>
          <a:p>
            <a:r>
              <a:rPr lang="en-US" dirty="0" err="1"/>
              <a:t>Konsiderans</a:t>
            </a:r>
            <a:r>
              <a:rPr lang="en-US" dirty="0"/>
              <a:t> </a:t>
            </a:r>
            <a:r>
              <a:rPr lang="en-US" dirty="0" err="1"/>
              <a:t>uu</a:t>
            </a:r>
            <a:r>
              <a:rPr lang="en-US" dirty="0"/>
              <a:t> pasar modal</a:t>
            </a:r>
            <a:endParaRPr lang="en-ID" dirty="0"/>
          </a:p>
        </p:txBody>
      </p:sp>
      <p:sp>
        <p:nvSpPr>
          <p:cNvPr id="3" name="Content Placeholder 2">
            <a:extLst>
              <a:ext uri="{FF2B5EF4-FFF2-40B4-BE49-F238E27FC236}">
                <a16:creationId xmlns:a16="http://schemas.microsoft.com/office/drawing/2014/main" id="{09CBE54E-1458-B554-608E-6F621A97FA0C}"/>
              </a:ext>
            </a:extLst>
          </p:cNvPr>
          <p:cNvSpPr>
            <a:spLocks noGrp="1"/>
          </p:cNvSpPr>
          <p:nvPr>
            <p:ph idx="1"/>
          </p:nvPr>
        </p:nvSpPr>
        <p:spPr/>
        <p:txBody>
          <a:bodyPr>
            <a:normAutofit lnSpcReduction="10000"/>
          </a:bodyPr>
          <a:lstStyle/>
          <a:p>
            <a:endParaRPr lang="en-US" dirty="0"/>
          </a:p>
          <a:p>
            <a:pPr algn="just"/>
            <a:r>
              <a:rPr lang="en-ID" sz="3600" dirty="0"/>
              <a:t>   Pasar Modal </a:t>
            </a:r>
            <a:r>
              <a:rPr lang="en-ID" sz="3600" dirty="0" err="1"/>
              <a:t>mempunyai</a:t>
            </a:r>
            <a:r>
              <a:rPr lang="en-ID" sz="3600" dirty="0"/>
              <a:t> </a:t>
            </a:r>
            <a:r>
              <a:rPr lang="en-ID" sz="3600" dirty="0" err="1"/>
              <a:t>peran</a:t>
            </a:r>
            <a:r>
              <a:rPr lang="en-ID" sz="3600" dirty="0"/>
              <a:t> yang sangat </a:t>
            </a:r>
            <a:r>
              <a:rPr lang="en-ID" sz="3600" dirty="0" err="1"/>
              <a:t>strategis</a:t>
            </a:r>
            <a:r>
              <a:rPr lang="en-ID" sz="3600" dirty="0"/>
              <a:t> </a:t>
            </a:r>
            <a:r>
              <a:rPr lang="en-ID" sz="3600" dirty="0" err="1"/>
              <a:t>dalam</a:t>
            </a:r>
            <a:r>
              <a:rPr lang="en-ID" sz="3600" dirty="0"/>
              <a:t> </a:t>
            </a:r>
            <a:r>
              <a:rPr lang="en-ID" sz="3600" dirty="0" err="1"/>
              <a:t>pembangunan</a:t>
            </a:r>
            <a:r>
              <a:rPr lang="en-ID" sz="3600" dirty="0"/>
              <a:t> </a:t>
            </a:r>
            <a:r>
              <a:rPr lang="en-ID" sz="3600" dirty="0" err="1"/>
              <a:t>nasional</a:t>
            </a:r>
            <a:r>
              <a:rPr lang="en-ID" sz="3600" dirty="0"/>
              <a:t> </a:t>
            </a:r>
            <a:r>
              <a:rPr lang="en-ID" sz="3600" dirty="0" err="1"/>
              <a:t>sebagai</a:t>
            </a:r>
            <a:r>
              <a:rPr lang="en-ID" sz="3600" dirty="0"/>
              <a:t> salah </a:t>
            </a:r>
            <a:r>
              <a:rPr lang="en-ID" sz="3600" dirty="0" err="1"/>
              <a:t>satu</a:t>
            </a:r>
            <a:r>
              <a:rPr lang="en-ID" sz="3600" dirty="0"/>
              <a:t> </a:t>
            </a:r>
            <a:r>
              <a:rPr lang="en-ID" sz="3600" dirty="0" err="1"/>
              <a:t>sumber</a:t>
            </a:r>
            <a:r>
              <a:rPr lang="en-ID" sz="3600" dirty="0"/>
              <a:t> </a:t>
            </a:r>
            <a:r>
              <a:rPr lang="en-ID" sz="3600" dirty="0" err="1"/>
              <a:t>pembiayaan</a:t>
            </a:r>
            <a:r>
              <a:rPr lang="en-ID" sz="3600" dirty="0"/>
              <a:t> </a:t>
            </a:r>
            <a:r>
              <a:rPr lang="en-ID" sz="3600" dirty="0" err="1"/>
              <a:t>bagi</a:t>
            </a:r>
            <a:r>
              <a:rPr lang="en-ID" sz="3600" dirty="0"/>
              <a:t> dunia </a:t>
            </a:r>
            <a:r>
              <a:rPr lang="en-ID" sz="3600" dirty="0" err="1"/>
              <a:t>usaha</a:t>
            </a:r>
            <a:r>
              <a:rPr lang="en-ID" sz="3600" dirty="0"/>
              <a:t> dan </a:t>
            </a:r>
            <a:r>
              <a:rPr lang="en-ID" sz="3600" dirty="0" err="1"/>
              <a:t>wahana</a:t>
            </a:r>
            <a:r>
              <a:rPr lang="en-ID" sz="3600" dirty="0"/>
              <a:t> </a:t>
            </a:r>
            <a:r>
              <a:rPr lang="en-ID" sz="3600" dirty="0" err="1"/>
              <a:t>investasi</a:t>
            </a:r>
            <a:r>
              <a:rPr lang="en-ID" sz="3600" dirty="0"/>
              <a:t> </a:t>
            </a:r>
            <a:r>
              <a:rPr lang="en-ID" sz="3600" dirty="0" err="1"/>
              <a:t>bagi</a:t>
            </a:r>
            <a:r>
              <a:rPr lang="en-ID" sz="3600" dirty="0"/>
              <a:t> </a:t>
            </a:r>
            <a:r>
              <a:rPr lang="en-ID" sz="3600" dirty="0" err="1"/>
              <a:t>masyarakat</a:t>
            </a:r>
            <a:r>
              <a:rPr lang="en-ID" sz="3600" dirty="0"/>
              <a:t>;</a:t>
            </a:r>
          </a:p>
        </p:txBody>
      </p:sp>
    </p:spTree>
    <p:extLst>
      <p:ext uri="{BB962C8B-B14F-4D97-AF65-F5344CB8AC3E}">
        <p14:creationId xmlns:p14="http://schemas.microsoft.com/office/powerpoint/2010/main" val="1404449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06D8C-CFE0-154A-D5CE-201EACB2432C}"/>
              </a:ext>
            </a:extLst>
          </p:cNvPr>
          <p:cNvSpPr>
            <a:spLocks noGrp="1"/>
          </p:cNvSpPr>
          <p:nvPr>
            <p:ph type="title"/>
          </p:nvPr>
        </p:nvSpPr>
        <p:spPr/>
        <p:txBody>
          <a:bodyPr/>
          <a:lstStyle/>
          <a:p>
            <a:r>
              <a:rPr lang="en-US" dirty="0" err="1"/>
              <a:t>Referensi</a:t>
            </a:r>
            <a:endParaRPr lang="en-US" dirty="0"/>
          </a:p>
        </p:txBody>
      </p:sp>
      <p:sp>
        <p:nvSpPr>
          <p:cNvPr id="3" name="Content Placeholder 2">
            <a:extLst>
              <a:ext uri="{FF2B5EF4-FFF2-40B4-BE49-F238E27FC236}">
                <a16:creationId xmlns:a16="http://schemas.microsoft.com/office/drawing/2014/main" id="{074EFA17-E582-72EE-1B92-1882F4068926}"/>
              </a:ext>
            </a:extLst>
          </p:cNvPr>
          <p:cNvSpPr>
            <a:spLocks noGrp="1"/>
          </p:cNvSpPr>
          <p:nvPr>
            <p:ph idx="1"/>
          </p:nvPr>
        </p:nvSpPr>
        <p:spPr/>
        <p:txBody>
          <a:bodyPr/>
          <a:lstStyle/>
          <a:p>
            <a:endParaRPr lang="en-US" dirty="0"/>
          </a:p>
          <a:p>
            <a:r>
              <a:rPr lang="en-US" dirty="0"/>
              <a:t>UU. No. 10 </a:t>
            </a:r>
            <a:r>
              <a:rPr lang="en-US" dirty="0" err="1"/>
              <a:t>Tahun</a:t>
            </a:r>
            <a:r>
              <a:rPr lang="en-US" dirty="0"/>
              <a:t> 1998 </a:t>
            </a:r>
            <a:r>
              <a:rPr lang="en-US" dirty="0" err="1"/>
              <a:t>Tentang</a:t>
            </a:r>
            <a:r>
              <a:rPr lang="en-US" dirty="0"/>
              <a:t> </a:t>
            </a:r>
            <a:r>
              <a:rPr lang="en-US" dirty="0" err="1"/>
              <a:t>Perbankan</a:t>
            </a:r>
            <a:endParaRPr lang="en-US" dirty="0"/>
          </a:p>
          <a:p>
            <a:r>
              <a:rPr lang="en-US" dirty="0"/>
              <a:t>UU. No. 8 </a:t>
            </a:r>
            <a:r>
              <a:rPr lang="en-US" dirty="0" err="1"/>
              <a:t>Tahun</a:t>
            </a:r>
            <a:r>
              <a:rPr lang="en-US" dirty="0"/>
              <a:t> 1995 </a:t>
            </a:r>
            <a:r>
              <a:rPr lang="en-US" dirty="0" err="1"/>
              <a:t>Tentang</a:t>
            </a:r>
            <a:r>
              <a:rPr lang="en-US" dirty="0"/>
              <a:t> Pasar Modal</a:t>
            </a:r>
          </a:p>
          <a:p>
            <a:r>
              <a:rPr lang="en-US" dirty="0"/>
              <a:t>UU No. 23 </a:t>
            </a:r>
            <a:r>
              <a:rPr lang="en-US" dirty="0" err="1"/>
              <a:t>Tahun</a:t>
            </a:r>
            <a:r>
              <a:rPr lang="en-US" dirty="0"/>
              <a:t> 1999 </a:t>
            </a:r>
            <a:r>
              <a:rPr lang="en-US" dirty="0" err="1"/>
              <a:t>Tentang</a:t>
            </a:r>
            <a:r>
              <a:rPr lang="en-US" dirty="0"/>
              <a:t> Bank Indonesia </a:t>
            </a:r>
            <a:r>
              <a:rPr lang="en-US" dirty="0" err="1"/>
              <a:t>Terakhir</a:t>
            </a:r>
            <a:r>
              <a:rPr lang="en-US" dirty="0"/>
              <a:t> </a:t>
            </a:r>
            <a:r>
              <a:rPr lang="en-US" dirty="0" err="1"/>
              <a:t>diubah</a:t>
            </a:r>
            <a:r>
              <a:rPr lang="en-US" dirty="0"/>
              <a:t> No. 6 </a:t>
            </a:r>
            <a:r>
              <a:rPr lang="en-US" dirty="0" err="1"/>
              <a:t>tahun</a:t>
            </a:r>
            <a:r>
              <a:rPr lang="en-US" dirty="0"/>
              <a:t> 2009.</a:t>
            </a:r>
          </a:p>
          <a:p>
            <a:r>
              <a:rPr lang="en-US" dirty="0"/>
              <a:t>UU. No. 21 </a:t>
            </a:r>
            <a:r>
              <a:rPr lang="en-US" dirty="0" err="1"/>
              <a:t>Tahun</a:t>
            </a:r>
            <a:r>
              <a:rPr lang="en-US" dirty="0"/>
              <a:t> 2008 </a:t>
            </a:r>
            <a:r>
              <a:rPr lang="en-US" dirty="0" err="1"/>
              <a:t>Tentang</a:t>
            </a:r>
            <a:r>
              <a:rPr lang="en-US" dirty="0"/>
              <a:t> </a:t>
            </a:r>
            <a:r>
              <a:rPr lang="en-US" dirty="0" err="1"/>
              <a:t>Perbankan</a:t>
            </a:r>
            <a:r>
              <a:rPr lang="en-US" dirty="0"/>
              <a:t> Syariah.</a:t>
            </a:r>
          </a:p>
          <a:p>
            <a:r>
              <a:rPr lang="en-US" dirty="0" err="1"/>
              <a:t>Buku</a:t>
            </a:r>
            <a:r>
              <a:rPr lang="en-US" dirty="0"/>
              <a:t> Hukum </a:t>
            </a:r>
            <a:r>
              <a:rPr lang="en-US" dirty="0" err="1"/>
              <a:t>Perbankan</a:t>
            </a:r>
            <a:r>
              <a:rPr lang="en-US" dirty="0"/>
              <a:t> </a:t>
            </a:r>
            <a:r>
              <a:rPr lang="en-US" dirty="0" err="1"/>
              <a:t>Karangan</a:t>
            </a:r>
            <a:r>
              <a:rPr lang="en-US" dirty="0"/>
              <a:t> M. </a:t>
            </a:r>
            <a:r>
              <a:rPr lang="en-US" dirty="0" err="1"/>
              <a:t>Djumhana</a:t>
            </a:r>
            <a:r>
              <a:rPr lang="en-US" dirty="0"/>
              <a:t> </a:t>
            </a:r>
            <a:r>
              <a:rPr lang="en-US" dirty="0" err="1"/>
              <a:t>atau</a:t>
            </a:r>
            <a:r>
              <a:rPr lang="en-US" dirty="0"/>
              <a:t> Zainal </a:t>
            </a:r>
            <a:r>
              <a:rPr lang="en-US" dirty="0" err="1"/>
              <a:t>Asikin</a:t>
            </a:r>
            <a:r>
              <a:rPr lang="en-US"/>
              <a:t>.</a:t>
            </a:r>
            <a:endParaRPr lang="en-US" dirty="0"/>
          </a:p>
        </p:txBody>
      </p:sp>
    </p:spTree>
    <p:extLst>
      <p:ext uri="{BB962C8B-B14F-4D97-AF65-F5344CB8AC3E}">
        <p14:creationId xmlns:p14="http://schemas.microsoft.com/office/powerpoint/2010/main" val="1443439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81645-D698-FCA8-3124-EAA4BC197063}"/>
            </a:ext>
          </a:extLst>
        </p:cNvPr>
        <p:cNvGrpSpPr/>
        <p:nvPr/>
      </p:nvGrpSpPr>
      <p:grpSpPr>
        <a:xfrm>
          <a:off x="0" y="0"/>
          <a:ext cx="0" cy="0"/>
          <a:chOff x="0" y="0"/>
          <a:chExt cx="0" cy="0"/>
        </a:xfrm>
      </p:grpSpPr>
      <p:sp>
        <p:nvSpPr>
          <p:cNvPr id="17410" name="Title 1">
            <a:extLst>
              <a:ext uri="{FF2B5EF4-FFF2-40B4-BE49-F238E27FC236}">
                <a16:creationId xmlns:a16="http://schemas.microsoft.com/office/drawing/2014/main" id="{EC963483-1959-320C-2E12-2D17CF6DF514}"/>
              </a:ext>
            </a:extLst>
          </p:cNvPr>
          <p:cNvSpPr>
            <a:spLocks noGrp="1"/>
          </p:cNvSpPr>
          <p:nvPr>
            <p:ph type="title"/>
          </p:nvPr>
        </p:nvSpPr>
        <p:spPr/>
        <p:txBody>
          <a:bodyPr/>
          <a:lstStyle/>
          <a:p>
            <a:r>
              <a:rPr lang="en-US"/>
              <a:t>EFEK</a:t>
            </a:r>
          </a:p>
        </p:txBody>
      </p:sp>
      <p:sp>
        <p:nvSpPr>
          <p:cNvPr id="17411" name="Content Placeholder 2">
            <a:extLst>
              <a:ext uri="{FF2B5EF4-FFF2-40B4-BE49-F238E27FC236}">
                <a16:creationId xmlns:a16="http://schemas.microsoft.com/office/drawing/2014/main" id="{FC4597C1-A728-0BBC-9EB9-62EE5B1320AD}"/>
              </a:ext>
            </a:extLst>
          </p:cNvPr>
          <p:cNvSpPr>
            <a:spLocks noGrp="1"/>
          </p:cNvSpPr>
          <p:nvPr>
            <p:ph idx="1"/>
          </p:nvPr>
        </p:nvSpPr>
        <p:spPr/>
        <p:txBody>
          <a:bodyPr>
            <a:noAutofit/>
          </a:bodyPr>
          <a:lstStyle/>
          <a:p>
            <a:pPr marL="0" indent="0" algn="just">
              <a:lnSpc>
                <a:spcPct val="200000"/>
              </a:lnSpc>
              <a:buFontTx/>
              <a:buNone/>
            </a:pPr>
            <a:r>
              <a:rPr lang="en-US" sz="2400" dirty="0" err="1"/>
              <a:t>Efek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a:t>
            </a:r>
            <a:r>
              <a:rPr lang="en-US" sz="2400" dirty="0" err="1"/>
              <a:t>yaitu</a:t>
            </a:r>
            <a:r>
              <a:rPr lang="en-US" sz="2400" dirty="0"/>
              <a:t> </a:t>
            </a:r>
            <a:r>
              <a:rPr lang="en-US" sz="2400" dirty="0" err="1"/>
              <a:t>surat</a:t>
            </a:r>
            <a:r>
              <a:rPr lang="en-US" sz="2400" dirty="0"/>
              <a:t> </a:t>
            </a:r>
            <a:r>
              <a:rPr lang="en-US" sz="2400" dirty="0" err="1"/>
              <a:t>pengakuan</a:t>
            </a:r>
            <a:r>
              <a:rPr lang="en-US" sz="2400" dirty="0"/>
              <a:t> </a:t>
            </a:r>
            <a:r>
              <a:rPr lang="en-US" sz="2400" dirty="0" err="1"/>
              <a:t>utang</a:t>
            </a:r>
            <a:r>
              <a:rPr lang="en-US" sz="2400" dirty="0"/>
              <a:t>, </a:t>
            </a:r>
            <a:r>
              <a:rPr lang="en-US" sz="2400" dirty="0" err="1"/>
              <a:t>surat</a:t>
            </a:r>
            <a:r>
              <a:rPr lang="en-US" sz="2400" dirty="0"/>
              <a:t> </a:t>
            </a:r>
            <a:r>
              <a:rPr lang="en-US" sz="2400" dirty="0" err="1"/>
              <a:t>berharga</a:t>
            </a:r>
            <a:r>
              <a:rPr lang="en-US" sz="2400" dirty="0"/>
              <a:t> </a:t>
            </a:r>
            <a:r>
              <a:rPr lang="en-US" sz="2400" dirty="0" err="1"/>
              <a:t>komersial</a:t>
            </a:r>
            <a:r>
              <a:rPr lang="en-US" sz="2400" dirty="0"/>
              <a:t>, </a:t>
            </a:r>
            <a:r>
              <a:rPr lang="en-US" sz="2400" dirty="0" err="1"/>
              <a:t>saham</a:t>
            </a:r>
            <a:r>
              <a:rPr lang="en-US" sz="2400" dirty="0"/>
              <a:t>, </a:t>
            </a:r>
            <a:r>
              <a:rPr lang="en-US" sz="2400" dirty="0" err="1"/>
              <a:t>obligasi</a:t>
            </a:r>
            <a:r>
              <a:rPr lang="en-US" sz="2400" dirty="0"/>
              <a:t>, </a:t>
            </a:r>
            <a:r>
              <a:rPr lang="en-US" sz="2400" dirty="0" err="1"/>
              <a:t>tanda</a:t>
            </a:r>
            <a:r>
              <a:rPr lang="en-US" sz="2400" dirty="0"/>
              <a:t> </a:t>
            </a:r>
            <a:r>
              <a:rPr lang="en-US" sz="2400" dirty="0" err="1"/>
              <a:t>bukti</a:t>
            </a:r>
            <a:r>
              <a:rPr lang="en-US" sz="2400" dirty="0"/>
              <a:t> </a:t>
            </a:r>
            <a:r>
              <a:rPr lang="en-US" sz="2400" dirty="0" err="1"/>
              <a:t>utang</a:t>
            </a:r>
            <a:r>
              <a:rPr lang="en-US" sz="2400" dirty="0"/>
              <a:t>, Unit </a:t>
            </a:r>
            <a:r>
              <a:rPr lang="en-US" sz="2400" dirty="0" err="1"/>
              <a:t>Penyertaan</a:t>
            </a:r>
            <a:r>
              <a:rPr lang="en-US" sz="2400" dirty="0"/>
              <a:t> </a:t>
            </a:r>
            <a:r>
              <a:rPr lang="en-US" sz="2400" dirty="0" err="1"/>
              <a:t>kontrak</a:t>
            </a:r>
            <a:r>
              <a:rPr lang="en-US" sz="2400" dirty="0"/>
              <a:t> </a:t>
            </a:r>
            <a:r>
              <a:rPr lang="en-US" sz="2400" dirty="0" err="1"/>
              <a:t>investasi</a:t>
            </a:r>
            <a:r>
              <a:rPr lang="en-US" sz="2400" dirty="0"/>
              <a:t> </a:t>
            </a:r>
            <a:r>
              <a:rPr lang="en-US" sz="2400" dirty="0" err="1"/>
              <a:t>kolektif</a:t>
            </a:r>
            <a:r>
              <a:rPr lang="en-US" sz="2400" dirty="0"/>
              <a:t>, </a:t>
            </a:r>
            <a:r>
              <a:rPr lang="en-US" sz="2400" dirty="0" err="1"/>
              <a:t>kontrak</a:t>
            </a:r>
            <a:r>
              <a:rPr lang="en-US" sz="2400" dirty="0"/>
              <a:t> </a:t>
            </a:r>
            <a:r>
              <a:rPr lang="en-US" sz="2400" dirty="0" err="1"/>
              <a:t>berjangka</a:t>
            </a:r>
            <a:r>
              <a:rPr lang="en-US" sz="2400" dirty="0"/>
              <a:t> </a:t>
            </a:r>
            <a:r>
              <a:rPr lang="en-US" sz="2400" dirty="0" err="1"/>
              <a:t>atas</a:t>
            </a:r>
            <a:r>
              <a:rPr lang="en-US" sz="2400" dirty="0"/>
              <a:t> </a:t>
            </a:r>
            <a:r>
              <a:rPr lang="en-US" sz="2400" dirty="0" err="1"/>
              <a:t>Efek</a:t>
            </a:r>
            <a:r>
              <a:rPr lang="en-US" sz="2400" dirty="0"/>
              <a:t>, </a:t>
            </a:r>
            <a:r>
              <a:rPr lang="en-US" sz="2400" dirty="0" err="1"/>
              <a:t>dan</a:t>
            </a:r>
            <a:r>
              <a:rPr lang="en-US" sz="2400" dirty="0"/>
              <a:t> </a:t>
            </a:r>
            <a:r>
              <a:rPr lang="en-US" sz="2400" dirty="0" err="1"/>
              <a:t>setiap</a:t>
            </a:r>
            <a:r>
              <a:rPr lang="en-US" sz="2400" dirty="0"/>
              <a:t> </a:t>
            </a:r>
            <a:r>
              <a:rPr lang="en-US" sz="2400" dirty="0" err="1"/>
              <a:t>derivatif</a:t>
            </a:r>
            <a:r>
              <a:rPr lang="en-US" sz="2400" dirty="0"/>
              <a:t> </a:t>
            </a:r>
            <a:r>
              <a:rPr lang="en-US" sz="2400" dirty="0" err="1"/>
              <a:t>dari</a:t>
            </a:r>
            <a:r>
              <a:rPr lang="en-US" sz="2400" dirty="0"/>
              <a:t> </a:t>
            </a:r>
            <a:r>
              <a:rPr lang="en-US" sz="2400" dirty="0" err="1"/>
              <a:t>Efek</a:t>
            </a:r>
            <a:r>
              <a:rPr lang="en-US" sz="2400" dirty="0"/>
              <a:t>.</a:t>
            </a:r>
          </a:p>
        </p:txBody>
      </p:sp>
      <p:sp>
        <p:nvSpPr>
          <p:cNvPr id="4" name="Date Placeholder 3">
            <a:extLst>
              <a:ext uri="{FF2B5EF4-FFF2-40B4-BE49-F238E27FC236}">
                <a16:creationId xmlns:a16="http://schemas.microsoft.com/office/drawing/2014/main" id="{75C83DAD-FA0A-6C57-3206-CD32A3B6AE26}"/>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4331395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4C4C3-0B79-479B-4886-BCB18DDC1D61}"/>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25627F9C-2EFD-57D4-68EA-728CFDD6AC0B}"/>
              </a:ext>
            </a:extLst>
          </p:cNvPr>
          <p:cNvSpPr>
            <a:spLocks noGrp="1"/>
          </p:cNvSpPr>
          <p:nvPr>
            <p:ph type="title"/>
          </p:nvPr>
        </p:nvSpPr>
        <p:spPr/>
        <p:txBody>
          <a:bodyPr/>
          <a:lstStyle/>
          <a:p>
            <a:r>
              <a:rPr lang="en-US"/>
              <a:t>EMITEN</a:t>
            </a:r>
          </a:p>
        </p:txBody>
      </p:sp>
      <p:sp>
        <p:nvSpPr>
          <p:cNvPr id="18435" name="Content Placeholder 2">
            <a:extLst>
              <a:ext uri="{FF2B5EF4-FFF2-40B4-BE49-F238E27FC236}">
                <a16:creationId xmlns:a16="http://schemas.microsoft.com/office/drawing/2014/main" id="{741C84AF-40B0-8B5B-E53F-03F97307DC56}"/>
              </a:ext>
            </a:extLst>
          </p:cNvPr>
          <p:cNvSpPr>
            <a:spLocks noGrp="1"/>
          </p:cNvSpPr>
          <p:nvPr>
            <p:ph idx="1"/>
          </p:nvPr>
        </p:nvSpPr>
        <p:spPr/>
        <p:txBody>
          <a:bodyPr>
            <a:normAutofit/>
          </a:bodyPr>
          <a:lstStyle/>
          <a:p>
            <a:pPr marL="0" indent="0">
              <a:buFontTx/>
              <a:buNone/>
            </a:pPr>
            <a:endParaRPr lang="en-US" sz="2000" dirty="0"/>
          </a:p>
          <a:p>
            <a:pPr marL="0" indent="0" algn="just">
              <a:buFontTx/>
              <a:buNone/>
            </a:pPr>
            <a:r>
              <a:rPr lang="en-US" sz="3200" dirty="0" err="1"/>
              <a:t>Emiten</a:t>
            </a:r>
            <a:r>
              <a:rPr lang="en-US" sz="3200" dirty="0"/>
              <a:t> </a:t>
            </a:r>
            <a:r>
              <a:rPr lang="en-US" sz="3200" dirty="0" err="1"/>
              <a:t>adalah</a:t>
            </a:r>
            <a:r>
              <a:rPr lang="en-US" sz="3200" dirty="0"/>
              <a:t> </a:t>
            </a:r>
            <a:r>
              <a:rPr lang="en-US" sz="3200" dirty="0" err="1"/>
              <a:t>Pihak</a:t>
            </a:r>
            <a:r>
              <a:rPr lang="en-US" sz="3200" dirty="0"/>
              <a:t> yang </a:t>
            </a:r>
            <a:r>
              <a:rPr lang="en-US" sz="3200" dirty="0" err="1"/>
              <a:t>melakukan</a:t>
            </a:r>
            <a:r>
              <a:rPr lang="en-US" sz="3200" dirty="0"/>
              <a:t> </a:t>
            </a:r>
            <a:r>
              <a:rPr lang="en-US" sz="3200" dirty="0" err="1"/>
              <a:t>Penawaran</a:t>
            </a:r>
            <a:r>
              <a:rPr lang="en-US" sz="3200" dirty="0"/>
              <a:t> </a:t>
            </a:r>
            <a:r>
              <a:rPr lang="en-US" sz="3200" dirty="0" err="1"/>
              <a:t>Umum</a:t>
            </a:r>
            <a:r>
              <a:rPr lang="en-US" sz="3200" dirty="0"/>
              <a:t>.</a:t>
            </a:r>
          </a:p>
        </p:txBody>
      </p:sp>
      <p:sp>
        <p:nvSpPr>
          <p:cNvPr id="4" name="Date Placeholder 3">
            <a:extLst>
              <a:ext uri="{FF2B5EF4-FFF2-40B4-BE49-F238E27FC236}">
                <a16:creationId xmlns:a16="http://schemas.microsoft.com/office/drawing/2014/main" id="{F20D6E63-28AA-345F-CABF-BE618A410951}"/>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E9C0BBF4-648A-E5A2-17EF-A887E76F5DF3}"/>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41600682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4EEA4-9B20-C619-4954-BA42963D0960}"/>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62E9C549-49BE-BC7B-7837-3749E928E699}"/>
              </a:ext>
            </a:extLst>
          </p:cNvPr>
          <p:cNvSpPr>
            <a:spLocks noGrp="1"/>
          </p:cNvSpPr>
          <p:nvPr>
            <p:ph type="title"/>
          </p:nvPr>
        </p:nvSpPr>
        <p:spPr/>
        <p:txBody>
          <a:bodyPr/>
          <a:lstStyle/>
          <a:p>
            <a:r>
              <a:rPr lang="en-US"/>
              <a:t>BURSA EFEK</a:t>
            </a:r>
          </a:p>
        </p:txBody>
      </p:sp>
      <p:sp>
        <p:nvSpPr>
          <p:cNvPr id="19459" name="Content Placeholder 2">
            <a:extLst>
              <a:ext uri="{FF2B5EF4-FFF2-40B4-BE49-F238E27FC236}">
                <a16:creationId xmlns:a16="http://schemas.microsoft.com/office/drawing/2014/main" id="{ACF80797-2A22-2A2E-C36C-14E0B9A7D294}"/>
              </a:ext>
            </a:extLst>
          </p:cNvPr>
          <p:cNvSpPr>
            <a:spLocks noGrp="1"/>
          </p:cNvSpPr>
          <p:nvPr>
            <p:ph idx="1"/>
          </p:nvPr>
        </p:nvSpPr>
        <p:spPr>
          <a:xfrm>
            <a:off x="914400" y="1066800"/>
            <a:ext cx="7520940" cy="3579849"/>
          </a:xfrm>
        </p:spPr>
        <p:txBody>
          <a:bodyPr/>
          <a:lstStyle/>
          <a:p>
            <a:pPr marL="0" indent="0" algn="just">
              <a:buFontTx/>
              <a:buNone/>
            </a:pPr>
            <a:endParaRPr lang="en-US" dirty="0"/>
          </a:p>
          <a:p>
            <a:pPr marL="0" lvl="1" indent="-169164" algn="just">
              <a:lnSpc>
                <a:spcPct val="200000"/>
              </a:lnSpc>
              <a:buFontTx/>
              <a:buNone/>
            </a:pPr>
            <a:r>
              <a:rPr lang="en-US" sz="2000" dirty="0"/>
              <a:t>Bursa </a:t>
            </a:r>
            <a:r>
              <a:rPr lang="en-US" sz="2000" dirty="0" err="1"/>
              <a:t>Efek</a:t>
            </a:r>
            <a:r>
              <a:rPr lang="en-US" sz="2000" dirty="0"/>
              <a:t> </a:t>
            </a:r>
            <a:r>
              <a:rPr lang="en-US" sz="2000" dirty="0" err="1"/>
              <a:t>adalah</a:t>
            </a:r>
            <a:r>
              <a:rPr lang="en-US" sz="2000" dirty="0"/>
              <a:t> </a:t>
            </a:r>
            <a:r>
              <a:rPr lang="en-US" sz="2000" dirty="0" err="1"/>
              <a:t>Pihak</a:t>
            </a:r>
            <a:r>
              <a:rPr lang="en-US" sz="2000" dirty="0"/>
              <a:t> yang </a:t>
            </a:r>
            <a:r>
              <a:rPr lang="en-US" sz="2000" dirty="0" err="1"/>
              <a:t>menyelenggarakan</a:t>
            </a:r>
            <a:r>
              <a:rPr lang="en-US" sz="2000" dirty="0"/>
              <a:t> </a:t>
            </a:r>
            <a:r>
              <a:rPr lang="en-US" sz="2000" dirty="0" err="1"/>
              <a:t>dan</a:t>
            </a:r>
            <a:r>
              <a:rPr lang="en-US" sz="2000" dirty="0"/>
              <a:t> </a:t>
            </a:r>
            <a:r>
              <a:rPr lang="en-US" sz="2000" dirty="0" err="1"/>
              <a:t>menyediakan</a:t>
            </a:r>
            <a:r>
              <a:rPr lang="en-US" sz="2000" dirty="0"/>
              <a:t> </a:t>
            </a:r>
            <a:r>
              <a:rPr lang="en-US" sz="2000" dirty="0" err="1"/>
              <a:t>sistem</a:t>
            </a:r>
            <a:r>
              <a:rPr lang="en-US" sz="2000" dirty="0"/>
              <a:t> </a:t>
            </a:r>
            <a:r>
              <a:rPr lang="en-US" sz="2000" dirty="0" err="1"/>
              <a:t>dan</a:t>
            </a:r>
            <a:r>
              <a:rPr lang="en-US" sz="2000" dirty="0"/>
              <a:t> </a:t>
            </a:r>
            <a:r>
              <a:rPr lang="en-US" sz="2000" dirty="0" err="1"/>
              <a:t>atau</a:t>
            </a:r>
            <a:r>
              <a:rPr lang="en-US" sz="2000" dirty="0"/>
              <a:t> </a:t>
            </a:r>
            <a:r>
              <a:rPr lang="en-US" sz="2000" dirty="0" err="1"/>
              <a:t>sarana</a:t>
            </a:r>
            <a:r>
              <a:rPr lang="en-US" sz="2000" dirty="0"/>
              <a:t> </a:t>
            </a:r>
            <a:r>
              <a:rPr lang="en-US" sz="2000" dirty="0" err="1"/>
              <a:t>untuk</a:t>
            </a:r>
            <a:r>
              <a:rPr lang="en-US" sz="2000" dirty="0"/>
              <a:t> </a:t>
            </a:r>
            <a:r>
              <a:rPr lang="en-US" sz="2000" dirty="0" err="1"/>
              <a:t>mempertemukan</a:t>
            </a:r>
            <a:r>
              <a:rPr lang="en-US" sz="2000" dirty="0"/>
              <a:t> </a:t>
            </a:r>
            <a:r>
              <a:rPr lang="en-US" sz="2000" dirty="0" err="1"/>
              <a:t>penawaran</a:t>
            </a:r>
            <a:r>
              <a:rPr lang="en-US" sz="2000" dirty="0"/>
              <a:t> </a:t>
            </a:r>
            <a:r>
              <a:rPr lang="en-US" sz="2000" dirty="0" err="1"/>
              <a:t>jual</a:t>
            </a:r>
            <a:r>
              <a:rPr lang="en-US" sz="2000" dirty="0"/>
              <a:t> </a:t>
            </a:r>
            <a:r>
              <a:rPr lang="en-US" sz="2000" dirty="0" err="1"/>
              <a:t>dan</a:t>
            </a:r>
            <a:r>
              <a:rPr lang="en-US" sz="2000" dirty="0"/>
              <a:t> </a:t>
            </a:r>
            <a:r>
              <a:rPr lang="en-US" sz="2000" dirty="0" err="1"/>
              <a:t>beli</a:t>
            </a:r>
            <a:r>
              <a:rPr lang="en-US" sz="2000" dirty="0"/>
              <a:t> </a:t>
            </a:r>
            <a:r>
              <a:rPr lang="en-US" sz="2000" dirty="0" err="1"/>
              <a:t>Efek</a:t>
            </a:r>
            <a:r>
              <a:rPr lang="en-US" sz="2000" dirty="0"/>
              <a:t> </a:t>
            </a:r>
            <a:r>
              <a:rPr lang="en-US" sz="2000" dirty="0" err="1"/>
              <a:t>Pihak-Pihak</a:t>
            </a:r>
            <a:r>
              <a:rPr lang="en-US" sz="2000" dirty="0"/>
              <a:t> lain </a:t>
            </a:r>
            <a:r>
              <a:rPr lang="en-US" sz="2000" dirty="0" err="1"/>
              <a:t>dengan</a:t>
            </a:r>
            <a:r>
              <a:rPr lang="en-US" sz="2000" dirty="0"/>
              <a:t> </a:t>
            </a:r>
            <a:r>
              <a:rPr lang="en-US" sz="2000" dirty="0" err="1"/>
              <a:t>tujuan</a:t>
            </a:r>
            <a:r>
              <a:rPr lang="en-US" sz="2000" dirty="0"/>
              <a:t> </a:t>
            </a:r>
            <a:r>
              <a:rPr lang="en-US" sz="2000" dirty="0" err="1"/>
              <a:t>memperdagangkan</a:t>
            </a:r>
            <a:r>
              <a:rPr lang="en-US" sz="2000" dirty="0"/>
              <a:t> </a:t>
            </a:r>
            <a:r>
              <a:rPr lang="en-US" sz="2000" dirty="0" err="1"/>
              <a:t>Efek</a:t>
            </a:r>
            <a:r>
              <a:rPr lang="en-US" sz="2000" dirty="0"/>
              <a:t> di </a:t>
            </a:r>
            <a:r>
              <a:rPr lang="en-US" sz="2000" dirty="0" err="1"/>
              <a:t>antara</a:t>
            </a:r>
            <a:r>
              <a:rPr lang="en-US" sz="2000" dirty="0"/>
              <a:t> </a:t>
            </a:r>
            <a:r>
              <a:rPr lang="en-US" sz="2000" dirty="0" err="1"/>
              <a:t>mereka</a:t>
            </a:r>
            <a:r>
              <a:rPr lang="en-US" sz="2000" dirty="0"/>
              <a:t>.</a:t>
            </a:r>
          </a:p>
        </p:txBody>
      </p:sp>
      <p:sp>
        <p:nvSpPr>
          <p:cNvPr id="4" name="Date Placeholder 3">
            <a:extLst>
              <a:ext uri="{FF2B5EF4-FFF2-40B4-BE49-F238E27FC236}">
                <a16:creationId xmlns:a16="http://schemas.microsoft.com/office/drawing/2014/main" id="{8DD3A4E1-8554-AF5D-56C3-39F022EDF48D}"/>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19454210-6E16-462D-559C-BC78BEA1CA64}"/>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055034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8306-DD85-F50C-C066-A500F7F1D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6C4A5-95C1-4040-2284-E354A1B801FC}"/>
              </a:ext>
            </a:extLst>
          </p:cNvPr>
          <p:cNvSpPr>
            <a:spLocks noGrp="1"/>
          </p:cNvSpPr>
          <p:nvPr>
            <p:ph type="title"/>
          </p:nvPr>
        </p:nvSpPr>
        <p:spPr/>
        <p:txBody>
          <a:bodyPr/>
          <a:lstStyle/>
          <a:p>
            <a:r>
              <a:rPr lang="en-US" dirty="0"/>
              <a:t>   Bursa EFEK</a:t>
            </a:r>
            <a:endParaRPr lang="en-ID" dirty="0"/>
          </a:p>
        </p:txBody>
      </p:sp>
      <p:sp>
        <p:nvSpPr>
          <p:cNvPr id="3" name="Content Placeholder 2">
            <a:extLst>
              <a:ext uri="{FF2B5EF4-FFF2-40B4-BE49-F238E27FC236}">
                <a16:creationId xmlns:a16="http://schemas.microsoft.com/office/drawing/2014/main" id="{3AB12BA0-0ACB-78E5-B266-657072070558}"/>
              </a:ext>
            </a:extLst>
          </p:cNvPr>
          <p:cNvSpPr>
            <a:spLocks noGrp="1"/>
          </p:cNvSpPr>
          <p:nvPr>
            <p:ph idx="1"/>
          </p:nvPr>
        </p:nvSpPr>
        <p:spPr/>
        <p:txBody>
          <a:bodyPr>
            <a:normAutofit fontScale="92500" lnSpcReduction="10000"/>
          </a:bodyPr>
          <a:lstStyle/>
          <a:p>
            <a:endParaRPr lang="en-US" dirty="0"/>
          </a:p>
          <a:p>
            <a:pPr algn="just"/>
            <a:r>
              <a:rPr lang="en-ID" sz="3600" dirty="0"/>
              <a:t>   Bursa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dan </a:t>
            </a:r>
            <a:r>
              <a:rPr lang="en-ID" sz="3600" dirty="0" err="1"/>
              <a:t>menyediakan</a:t>
            </a:r>
            <a:r>
              <a:rPr lang="en-ID" sz="3600" dirty="0"/>
              <a:t> </a:t>
            </a:r>
            <a:r>
              <a:rPr lang="en-ID" sz="3600" dirty="0" err="1"/>
              <a:t>sistem</a:t>
            </a:r>
            <a:r>
              <a:rPr lang="en-ID" sz="3600" dirty="0"/>
              <a:t> dan </a:t>
            </a:r>
            <a:r>
              <a:rPr lang="en-ID" sz="3600" dirty="0" err="1"/>
              <a:t>atau</a:t>
            </a:r>
            <a:r>
              <a:rPr lang="en-ID" sz="3600" dirty="0"/>
              <a:t> </a:t>
            </a:r>
            <a:r>
              <a:rPr lang="en-ID" sz="3600" dirty="0" err="1"/>
              <a:t>sarana</a:t>
            </a:r>
            <a:r>
              <a:rPr lang="en-ID" sz="3600" dirty="0"/>
              <a:t> </a:t>
            </a:r>
            <a:r>
              <a:rPr lang="en-ID" sz="3600" dirty="0" err="1"/>
              <a:t>untuk</a:t>
            </a:r>
            <a:r>
              <a:rPr lang="en-ID" sz="3600" dirty="0"/>
              <a:t> </a:t>
            </a:r>
            <a:r>
              <a:rPr lang="en-ID" sz="3600" dirty="0" err="1"/>
              <a:t>mempertemukan</a:t>
            </a:r>
            <a:r>
              <a:rPr lang="en-ID" sz="3600" dirty="0"/>
              <a:t> </a:t>
            </a:r>
            <a:r>
              <a:rPr lang="en-ID" sz="3600" dirty="0" err="1"/>
              <a:t>penawaran</a:t>
            </a:r>
            <a:r>
              <a:rPr lang="en-ID" sz="3600" dirty="0"/>
              <a:t> </a:t>
            </a:r>
            <a:r>
              <a:rPr lang="en-ID" sz="3600" dirty="0" err="1"/>
              <a:t>jual</a:t>
            </a:r>
            <a:r>
              <a:rPr lang="en-ID" sz="3600" dirty="0"/>
              <a:t> dan </a:t>
            </a:r>
            <a:r>
              <a:rPr lang="en-ID" sz="3600" dirty="0" err="1"/>
              <a:t>beli</a:t>
            </a:r>
            <a:r>
              <a:rPr lang="en-ID" sz="3600" dirty="0"/>
              <a:t> </a:t>
            </a:r>
            <a:r>
              <a:rPr lang="en-ID" sz="3600" dirty="0" err="1"/>
              <a:t>Efek</a:t>
            </a:r>
            <a:r>
              <a:rPr lang="en-ID" sz="3600" dirty="0"/>
              <a:t> </a:t>
            </a:r>
            <a:r>
              <a:rPr lang="en-ID" sz="3600" dirty="0" err="1"/>
              <a:t>Pihak-Pihak</a:t>
            </a:r>
            <a:r>
              <a:rPr lang="en-ID" sz="3600" dirty="0"/>
              <a:t> lain </a:t>
            </a:r>
            <a:r>
              <a:rPr lang="en-ID" sz="3600" dirty="0" err="1"/>
              <a:t>dengan</a:t>
            </a:r>
            <a:r>
              <a:rPr lang="en-ID" sz="3600" dirty="0"/>
              <a:t> </a:t>
            </a:r>
            <a:r>
              <a:rPr lang="en-ID" sz="3600" dirty="0" err="1"/>
              <a:t>tujuan</a:t>
            </a:r>
            <a:r>
              <a:rPr lang="en-ID" sz="3600" dirty="0"/>
              <a:t> </a:t>
            </a:r>
            <a:r>
              <a:rPr lang="en-ID" sz="3600" dirty="0" err="1"/>
              <a:t>memperdagangkan</a:t>
            </a:r>
            <a:r>
              <a:rPr lang="en-ID" sz="3600" dirty="0"/>
              <a:t> </a:t>
            </a:r>
            <a:r>
              <a:rPr lang="en-ID" sz="3600" dirty="0" err="1"/>
              <a:t>Efek</a:t>
            </a:r>
            <a:r>
              <a:rPr lang="en-ID" sz="3600" dirty="0"/>
              <a:t> di </a:t>
            </a:r>
            <a:r>
              <a:rPr lang="en-ID" sz="3600" dirty="0" err="1"/>
              <a:t>antara</a:t>
            </a:r>
            <a:r>
              <a:rPr lang="en-ID" sz="3600" dirty="0"/>
              <a:t> </a:t>
            </a:r>
            <a:r>
              <a:rPr lang="en-ID" sz="3600" dirty="0" err="1"/>
              <a:t>mereka</a:t>
            </a:r>
            <a:r>
              <a:rPr lang="en-ID" sz="3600" dirty="0"/>
              <a:t>.</a:t>
            </a:r>
          </a:p>
        </p:txBody>
      </p:sp>
    </p:spTree>
    <p:extLst>
      <p:ext uri="{BB962C8B-B14F-4D97-AF65-F5344CB8AC3E}">
        <p14:creationId xmlns:p14="http://schemas.microsoft.com/office/powerpoint/2010/main" val="437979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BC2F5-EE34-F6ED-1C45-6AEEF12A1B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0CE6A-7537-B203-DA38-4123E6A5FCA1}"/>
              </a:ext>
            </a:extLst>
          </p:cNvPr>
          <p:cNvSpPr>
            <a:spLocks noGrp="1"/>
          </p:cNvSpPr>
          <p:nvPr>
            <p:ph type="title"/>
          </p:nvPr>
        </p:nvSpPr>
        <p:spPr/>
        <p:txBody>
          <a:bodyPr/>
          <a:lstStyle/>
          <a:p>
            <a:r>
              <a:rPr lang="en-ID" sz="2800" dirty="0"/>
              <a:t>Biro </a:t>
            </a:r>
            <a:r>
              <a:rPr lang="en-ID" sz="2800" dirty="0" err="1"/>
              <a:t>Administrasi</a:t>
            </a:r>
            <a:r>
              <a:rPr lang="en-ID" sz="2800" dirty="0"/>
              <a:t> </a:t>
            </a:r>
            <a:r>
              <a:rPr lang="en-ID" sz="2800" dirty="0" err="1"/>
              <a:t>Efek</a:t>
            </a:r>
            <a:endParaRPr lang="en-ID" dirty="0"/>
          </a:p>
        </p:txBody>
      </p:sp>
      <p:sp>
        <p:nvSpPr>
          <p:cNvPr id="3" name="Content Placeholder 2">
            <a:extLst>
              <a:ext uri="{FF2B5EF4-FFF2-40B4-BE49-F238E27FC236}">
                <a16:creationId xmlns:a16="http://schemas.microsoft.com/office/drawing/2014/main" id="{39E7081A-3727-33B6-4796-64151E2F883D}"/>
              </a:ext>
            </a:extLst>
          </p:cNvPr>
          <p:cNvSpPr>
            <a:spLocks noGrp="1"/>
          </p:cNvSpPr>
          <p:nvPr>
            <p:ph idx="1"/>
          </p:nvPr>
        </p:nvSpPr>
        <p:spPr/>
        <p:txBody>
          <a:bodyPr/>
          <a:lstStyle/>
          <a:p>
            <a:endParaRPr lang="en-US" dirty="0"/>
          </a:p>
          <a:p>
            <a:pPr algn="just"/>
            <a:r>
              <a:rPr lang="en-ID" sz="3600" dirty="0"/>
              <a:t>   Biro </a:t>
            </a:r>
            <a:r>
              <a:rPr lang="en-ID" sz="3600" dirty="0" err="1"/>
              <a:t>Administrasi</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berdasarkan</a:t>
            </a:r>
            <a:r>
              <a:rPr lang="en-ID" sz="3600" dirty="0"/>
              <a:t> </a:t>
            </a:r>
            <a:r>
              <a:rPr lang="en-ID" sz="3600" dirty="0" err="1"/>
              <a:t>kontrak</a:t>
            </a:r>
            <a:r>
              <a:rPr lang="en-ID" sz="3600" dirty="0"/>
              <a:t> </a:t>
            </a:r>
            <a:r>
              <a:rPr lang="en-ID" sz="3600" dirty="0" err="1"/>
              <a:t>dengan</a:t>
            </a:r>
            <a:r>
              <a:rPr lang="en-ID" sz="3600" dirty="0"/>
              <a:t> </a:t>
            </a:r>
            <a:r>
              <a:rPr lang="en-ID" sz="3600" dirty="0" err="1"/>
              <a:t>Emiten</a:t>
            </a:r>
            <a:r>
              <a:rPr lang="en-ID" sz="3600" dirty="0"/>
              <a:t> </a:t>
            </a:r>
            <a:r>
              <a:rPr lang="en-ID" sz="3600" dirty="0" err="1"/>
              <a:t>melaksanakan</a:t>
            </a:r>
            <a:r>
              <a:rPr lang="en-ID" sz="3600" dirty="0"/>
              <a:t> </a:t>
            </a:r>
            <a:r>
              <a:rPr lang="en-ID" sz="3600" dirty="0" err="1"/>
              <a:t>pencatatan</a:t>
            </a:r>
            <a:r>
              <a:rPr lang="en-ID" sz="3600" dirty="0"/>
              <a:t> </a:t>
            </a:r>
            <a:r>
              <a:rPr lang="en-ID" sz="3600" dirty="0" err="1"/>
              <a:t>pemilikan</a:t>
            </a:r>
            <a:r>
              <a:rPr lang="en-ID" sz="3600" dirty="0"/>
              <a:t> </a:t>
            </a:r>
            <a:r>
              <a:rPr lang="en-ID" sz="3600" dirty="0" err="1"/>
              <a:t>Efek</a:t>
            </a:r>
            <a:r>
              <a:rPr lang="en-ID" sz="3600" dirty="0"/>
              <a:t> dan </a:t>
            </a:r>
            <a:r>
              <a:rPr lang="en-ID" sz="3600" dirty="0" err="1"/>
              <a:t>pembagian</a:t>
            </a:r>
            <a:r>
              <a:rPr lang="en-ID" sz="3600" dirty="0"/>
              <a:t> </a:t>
            </a:r>
            <a:r>
              <a:rPr lang="en-ID" sz="3600" dirty="0" err="1"/>
              <a:t>hak</a:t>
            </a:r>
            <a:r>
              <a:rPr lang="en-ID" sz="3600" dirty="0"/>
              <a:t> yang </a:t>
            </a:r>
            <a:r>
              <a:rPr lang="en-ID" sz="3600" dirty="0" err="1"/>
              <a:t>berkaitan</a:t>
            </a:r>
            <a:r>
              <a:rPr lang="en-ID" sz="3600" dirty="0"/>
              <a:t> </a:t>
            </a:r>
            <a:r>
              <a:rPr lang="en-ID" sz="3600" dirty="0" err="1"/>
              <a:t>dengan</a:t>
            </a:r>
            <a:r>
              <a:rPr lang="en-ID" sz="3600" dirty="0"/>
              <a:t> </a:t>
            </a:r>
            <a:r>
              <a:rPr lang="en-ID" sz="3600" dirty="0" err="1"/>
              <a:t>Efek</a:t>
            </a:r>
            <a:r>
              <a:rPr lang="en-ID" sz="3600" dirty="0"/>
              <a:t>.</a:t>
            </a:r>
          </a:p>
        </p:txBody>
      </p:sp>
    </p:spTree>
    <p:extLst>
      <p:ext uri="{BB962C8B-B14F-4D97-AF65-F5344CB8AC3E}">
        <p14:creationId xmlns:p14="http://schemas.microsoft.com/office/powerpoint/2010/main" val="30299142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AAB7A-9FD9-164C-33DD-75BBF9940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3561C-23A3-BE1C-F218-2F57C6E5E8F8}"/>
              </a:ext>
            </a:extLst>
          </p:cNvPr>
          <p:cNvSpPr>
            <a:spLocks noGrp="1"/>
          </p:cNvSpPr>
          <p:nvPr>
            <p:ph type="title"/>
          </p:nvPr>
        </p:nvSpPr>
        <p:spPr/>
        <p:txBody>
          <a:bodyPr/>
          <a:lstStyle/>
          <a:p>
            <a:r>
              <a:rPr lang="en-ID" dirty="0" err="1"/>
              <a:t>Portofolio</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69C78F1B-9E34-1151-D5F0-280A0A801625}"/>
              </a:ext>
            </a:extLst>
          </p:cNvPr>
          <p:cNvSpPr>
            <a:spLocks noGrp="1"/>
          </p:cNvSpPr>
          <p:nvPr>
            <p:ph idx="1"/>
          </p:nvPr>
        </p:nvSpPr>
        <p:spPr/>
        <p:txBody>
          <a:bodyPr/>
          <a:lstStyle/>
          <a:p>
            <a:endParaRPr lang="en-US" dirty="0"/>
          </a:p>
          <a:p>
            <a:r>
              <a:rPr lang="en-ID" sz="3600" dirty="0"/>
              <a:t>   </a:t>
            </a:r>
            <a:r>
              <a:rPr lang="en-ID" sz="3600" dirty="0" err="1"/>
              <a:t>Portofolio</a:t>
            </a:r>
            <a:r>
              <a:rPr lang="en-ID" sz="3600" dirty="0"/>
              <a:t> </a:t>
            </a:r>
            <a:r>
              <a:rPr lang="en-ID" sz="3600" dirty="0" err="1"/>
              <a:t>Efek</a:t>
            </a:r>
            <a:r>
              <a:rPr lang="en-ID" sz="3600" dirty="0"/>
              <a:t> </a:t>
            </a:r>
            <a:r>
              <a:rPr lang="en-ID" sz="3600" dirty="0" err="1"/>
              <a:t>adalah</a:t>
            </a:r>
            <a:r>
              <a:rPr lang="en-ID" sz="3600" dirty="0"/>
              <a:t> </a:t>
            </a:r>
            <a:r>
              <a:rPr lang="en-ID" sz="3600" dirty="0" err="1"/>
              <a:t>kumpulan</a:t>
            </a:r>
            <a:r>
              <a:rPr lang="en-ID" sz="3600" dirty="0"/>
              <a:t> </a:t>
            </a:r>
            <a:r>
              <a:rPr lang="en-ID" sz="3600" dirty="0" err="1"/>
              <a:t>Efek</a:t>
            </a:r>
            <a:r>
              <a:rPr lang="en-ID" sz="3600" dirty="0"/>
              <a:t> yang </a:t>
            </a:r>
            <a:r>
              <a:rPr lang="en-ID" sz="3600" dirty="0" err="1"/>
              <a:t>dimiliki</a:t>
            </a:r>
            <a:r>
              <a:rPr lang="en-ID" sz="3600" dirty="0"/>
              <a:t> oleh </a:t>
            </a:r>
            <a:r>
              <a:rPr lang="en-ID" sz="3600" dirty="0" err="1"/>
              <a:t>Pihak</a:t>
            </a:r>
            <a:r>
              <a:rPr lang="en-ID" sz="3600" dirty="0"/>
              <a:t>.</a:t>
            </a:r>
          </a:p>
        </p:txBody>
      </p:sp>
    </p:spTree>
    <p:extLst>
      <p:ext uri="{BB962C8B-B14F-4D97-AF65-F5344CB8AC3E}">
        <p14:creationId xmlns:p14="http://schemas.microsoft.com/office/powerpoint/2010/main" val="12240744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7CF40-3E28-F12E-C4A1-336AD8A40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328391-7791-84D4-5022-EDE6AFE7C4A4}"/>
              </a:ext>
            </a:extLst>
          </p:cNvPr>
          <p:cNvSpPr>
            <a:spLocks noGrp="1"/>
          </p:cNvSpPr>
          <p:nvPr>
            <p:ph type="title"/>
          </p:nvPr>
        </p:nvSpPr>
        <p:spPr/>
        <p:txBody>
          <a:bodyPr/>
          <a:lstStyle/>
          <a:p>
            <a:r>
              <a:rPr lang="en-ID" dirty="0"/>
              <a:t>Perusahaan </a:t>
            </a:r>
            <a:r>
              <a:rPr lang="en-ID" dirty="0" err="1"/>
              <a:t>Efek</a:t>
            </a:r>
            <a:endParaRPr lang="en-ID" dirty="0"/>
          </a:p>
        </p:txBody>
      </p:sp>
      <p:sp>
        <p:nvSpPr>
          <p:cNvPr id="3" name="Content Placeholder 2">
            <a:extLst>
              <a:ext uri="{FF2B5EF4-FFF2-40B4-BE49-F238E27FC236}">
                <a16:creationId xmlns:a16="http://schemas.microsoft.com/office/drawing/2014/main" id="{8F1AED1E-4613-10AD-5388-C82234A1E65C}"/>
              </a:ext>
            </a:extLst>
          </p:cNvPr>
          <p:cNvSpPr>
            <a:spLocks noGrp="1"/>
          </p:cNvSpPr>
          <p:nvPr>
            <p:ph idx="1"/>
          </p:nvPr>
        </p:nvSpPr>
        <p:spPr/>
        <p:txBody>
          <a:bodyPr/>
          <a:lstStyle/>
          <a:p>
            <a:endParaRPr lang="en-US" dirty="0"/>
          </a:p>
          <a:p>
            <a:pPr algn="just"/>
            <a:r>
              <a:rPr lang="en-ID" dirty="0"/>
              <a:t>      </a:t>
            </a:r>
            <a:r>
              <a:rPr lang="en-ID" sz="3600" dirty="0"/>
              <a:t>Perusahaan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a:t>
            </a:r>
            <a:r>
              <a:rPr lang="en-ID" sz="3600" dirty="0" err="1"/>
              <a:t>Penjamin</a:t>
            </a:r>
            <a:r>
              <a:rPr lang="en-ID" sz="3600" dirty="0"/>
              <a:t> </a:t>
            </a:r>
            <a:r>
              <a:rPr lang="en-ID" sz="3600" dirty="0" err="1"/>
              <a:t>Emisi</a:t>
            </a:r>
            <a:r>
              <a:rPr lang="en-ID" sz="3600" dirty="0"/>
              <a:t> </a:t>
            </a:r>
            <a:r>
              <a:rPr lang="en-ID" sz="3600" dirty="0" err="1"/>
              <a:t>Efek</a:t>
            </a:r>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dan </a:t>
            </a:r>
            <a:r>
              <a:rPr lang="en-ID" sz="3600" dirty="0" err="1"/>
              <a:t>atau</a:t>
            </a:r>
            <a:r>
              <a:rPr lang="en-ID" sz="3600" dirty="0"/>
              <a:t> </a:t>
            </a:r>
            <a:r>
              <a:rPr lang="en-ID" sz="3600" dirty="0" err="1"/>
              <a:t>Manajer</a:t>
            </a:r>
            <a:r>
              <a:rPr lang="en-ID" sz="3600" dirty="0"/>
              <a:t> </a:t>
            </a:r>
            <a:r>
              <a:rPr lang="en-ID" sz="3600" dirty="0" err="1"/>
              <a:t>Investasi</a:t>
            </a:r>
            <a:r>
              <a:rPr lang="en-ID" sz="3600" dirty="0"/>
              <a:t>.</a:t>
            </a:r>
          </a:p>
        </p:txBody>
      </p:sp>
    </p:spTree>
    <p:extLst>
      <p:ext uri="{BB962C8B-B14F-4D97-AF65-F5344CB8AC3E}">
        <p14:creationId xmlns:p14="http://schemas.microsoft.com/office/powerpoint/2010/main" val="760167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FB53-C56A-1328-9E71-0614AD3AE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38077B-34AE-A022-5A2A-4DF8BDA7E578}"/>
              </a:ext>
            </a:extLst>
          </p:cNvPr>
          <p:cNvSpPr>
            <a:spLocks noGrp="1"/>
          </p:cNvSpPr>
          <p:nvPr>
            <p:ph type="title"/>
          </p:nvPr>
        </p:nvSpPr>
        <p:spPr/>
        <p:txBody>
          <a:bodyPr/>
          <a:lstStyle/>
          <a:p>
            <a:r>
              <a:rPr lang="en-US" dirty="0"/>
              <a:t>KUSTODIAN</a:t>
            </a:r>
            <a:endParaRPr lang="en-ID" dirty="0"/>
          </a:p>
        </p:txBody>
      </p:sp>
      <p:sp>
        <p:nvSpPr>
          <p:cNvPr id="3" name="Content Placeholder 2">
            <a:extLst>
              <a:ext uri="{FF2B5EF4-FFF2-40B4-BE49-F238E27FC236}">
                <a16:creationId xmlns:a16="http://schemas.microsoft.com/office/drawing/2014/main" id="{23D968FF-9754-2646-D7D9-045FD985648F}"/>
              </a:ext>
            </a:extLst>
          </p:cNvPr>
          <p:cNvSpPr>
            <a:spLocks noGrp="1"/>
          </p:cNvSpPr>
          <p:nvPr>
            <p:ph idx="1"/>
          </p:nvPr>
        </p:nvSpPr>
        <p:spPr/>
        <p:txBody>
          <a:bodyPr>
            <a:normAutofit fontScale="85000" lnSpcReduction="10000"/>
          </a:bodyPr>
          <a:lstStyle/>
          <a:p>
            <a:endParaRPr lang="en-US" dirty="0"/>
          </a:p>
          <a:p>
            <a:pPr algn="just"/>
            <a:r>
              <a:rPr lang="en-ID" dirty="0"/>
              <a:t>      </a:t>
            </a:r>
            <a:r>
              <a:rPr lang="en-ID" sz="3600" dirty="0" err="1"/>
              <a:t>Kustodian</a:t>
            </a:r>
            <a:r>
              <a:rPr lang="en-ID" sz="3600" dirty="0"/>
              <a:t> </a:t>
            </a:r>
            <a:r>
              <a:rPr lang="en-ID" sz="3600" dirty="0" err="1"/>
              <a:t>adalah</a:t>
            </a:r>
            <a:r>
              <a:rPr lang="en-ID" sz="3600" dirty="0"/>
              <a:t> </a:t>
            </a:r>
            <a:r>
              <a:rPr lang="en-ID" sz="3600" dirty="0" err="1"/>
              <a:t>Pihak</a:t>
            </a:r>
            <a:r>
              <a:rPr lang="en-ID" sz="3600" dirty="0"/>
              <a:t> yang </a:t>
            </a:r>
            <a:r>
              <a:rPr lang="en-ID" sz="3600" dirty="0" err="1"/>
              <a:t>memberikan</a:t>
            </a:r>
            <a:r>
              <a:rPr lang="en-ID" sz="3600" dirty="0"/>
              <a:t> </a:t>
            </a:r>
            <a:r>
              <a:rPr lang="en-ID" sz="3600" dirty="0" err="1"/>
              <a:t>jasa</a:t>
            </a:r>
            <a:r>
              <a:rPr lang="en-ID" sz="3600" dirty="0"/>
              <a:t> </a:t>
            </a:r>
            <a:r>
              <a:rPr lang="en-ID" sz="3600" dirty="0" err="1"/>
              <a:t>penitipan</a:t>
            </a:r>
            <a:r>
              <a:rPr lang="en-ID" sz="3600" dirty="0"/>
              <a:t> </a:t>
            </a:r>
            <a:r>
              <a:rPr lang="en-ID" sz="3600" dirty="0" err="1"/>
              <a:t>Efek</a:t>
            </a:r>
            <a:r>
              <a:rPr lang="en-ID" sz="3600" dirty="0"/>
              <a:t> dan </a:t>
            </a:r>
            <a:r>
              <a:rPr lang="en-ID" sz="3600" dirty="0" err="1"/>
              <a:t>harta</a:t>
            </a:r>
            <a:r>
              <a:rPr lang="en-ID" sz="3600" dirty="0"/>
              <a:t> lain yang  </a:t>
            </a:r>
            <a:r>
              <a:rPr lang="en-ID" sz="3600" dirty="0" err="1"/>
              <a:t>berkaitan</a:t>
            </a:r>
            <a:r>
              <a:rPr lang="en-ID" sz="3600" dirty="0"/>
              <a:t> </a:t>
            </a:r>
            <a:r>
              <a:rPr lang="en-ID" sz="3600" dirty="0" err="1"/>
              <a:t>dengan</a:t>
            </a:r>
            <a:r>
              <a:rPr lang="en-ID" sz="3600" dirty="0"/>
              <a:t> </a:t>
            </a:r>
            <a:r>
              <a:rPr lang="en-ID" sz="3600" dirty="0" err="1"/>
              <a:t>Efek</a:t>
            </a:r>
            <a:r>
              <a:rPr lang="en-ID" sz="3600" dirty="0"/>
              <a:t> </a:t>
            </a:r>
            <a:r>
              <a:rPr lang="en-ID" sz="3600" dirty="0" err="1"/>
              <a:t>serta</a:t>
            </a:r>
            <a:r>
              <a:rPr lang="en-ID" sz="3600" dirty="0"/>
              <a:t> </a:t>
            </a:r>
            <a:r>
              <a:rPr lang="en-ID" sz="3600" dirty="0" err="1"/>
              <a:t>jasa</a:t>
            </a:r>
            <a:r>
              <a:rPr lang="en-ID" sz="3600" dirty="0"/>
              <a:t> lain, </a:t>
            </a:r>
            <a:r>
              <a:rPr lang="en-ID" sz="3600" dirty="0" err="1"/>
              <a:t>termasuk</a:t>
            </a:r>
            <a:r>
              <a:rPr lang="en-ID" sz="3600" dirty="0"/>
              <a:t> </a:t>
            </a:r>
            <a:r>
              <a:rPr lang="en-ID" sz="3600" dirty="0" err="1"/>
              <a:t>menerima</a:t>
            </a:r>
            <a:r>
              <a:rPr lang="en-ID" sz="3600" dirty="0"/>
              <a:t> </a:t>
            </a:r>
            <a:r>
              <a:rPr lang="en-ID" sz="3600" dirty="0" err="1"/>
              <a:t>dividen</a:t>
            </a:r>
            <a:r>
              <a:rPr lang="en-ID" sz="3600" dirty="0"/>
              <a:t>, </a:t>
            </a:r>
            <a:r>
              <a:rPr lang="en-ID" sz="3600" dirty="0" err="1"/>
              <a:t>bunga</a:t>
            </a:r>
            <a:r>
              <a:rPr lang="en-ID" sz="3600" dirty="0"/>
              <a:t>, dan </a:t>
            </a:r>
            <a:r>
              <a:rPr lang="en-ID" sz="3600" dirty="0" err="1"/>
              <a:t>hak-hak</a:t>
            </a:r>
            <a:r>
              <a:rPr lang="en-ID" sz="3600" dirty="0"/>
              <a:t> lain, </a:t>
            </a:r>
            <a:r>
              <a:rPr lang="en-ID" sz="3600" dirty="0" err="1"/>
              <a:t>menyelesaikan</a:t>
            </a:r>
            <a:r>
              <a:rPr lang="en-ID" sz="3600" dirty="0"/>
              <a:t> </a:t>
            </a:r>
            <a:r>
              <a:rPr lang="en-ID" sz="3600" dirty="0" err="1"/>
              <a:t>transaksi</a:t>
            </a:r>
            <a:r>
              <a:rPr lang="en-ID" sz="3600" dirty="0"/>
              <a:t> </a:t>
            </a:r>
            <a:r>
              <a:rPr lang="en-ID" sz="3600" dirty="0" err="1"/>
              <a:t>Efek</a:t>
            </a:r>
            <a:r>
              <a:rPr lang="en-ID" sz="3600" dirty="0"/>
              <a:t>, dan </a:t>
            </a:r>
            <a:r>
              <a:rPr lang="en-ID" sz="3600" dirty="0" err="1"/>
              <a:t>mewakili</a:t>
            </a:r>
            <a:r>
              <a:rPr lang="en-ID" sz="3600" dirty="0"/>
              <a:t> </a:t>
            </a:r>
            <a:r>
              <a:rPr lang="en-ID" sz="3600" dirty="0" err="1"/>
              <a:t>pemegang</a:t>
            </a:r>
            <a:r>
              <a:rPr lang="en-ID" sz="3600" dirty="0"/>
              <a:t> </a:t>
            </a:r>
            <a:r>
              <a:rPr lang="en-ID" sz="3600" dirty="0" err="1"/>
              <a:t>rekening</a:t>
            </a:r>
            <a:r>
              <a:rPr lang="en-ID" sz="3600" dirty="0"/>
              <a:t> yang </a:t>
            </a:r>
            <a:r>
              <a:rPr lang="en-ID" sz="3600" dirty="0" err="1"/>
              <a:t>menjadi</a:t>
            </a:r>
            <a:r>
              <a:rPr lang="en-ID" sz="3600" dirty="0"/>
              <a:t> </a:t>
            </a:r>
            <a:r>
              <a:rPr lang="en-ID" sz="3600" dirty="0" err="1"/>
              <a:t>nasabahnya</a:t>
            </a:r>
            <a:r>
              <a:rPr lang="en-ID" sz="3600" dirty="0"/>
              <a:t>.</a:t>
            </a:r>
          </a:p>
        </p:txBody>
      </p:sp>
    </p:spTree>
    <p:extLst>
      <p:ext uri="{BB962C8B-B14F-4D97-AF65-F5344CB8AC3E}">
        <p14:creationId xmlns:p14="http://schemas.microsoft.com/office/powerpoint/2010/main" val="2703046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E8D45-2DD3-7981-5E55-B166EC0AF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DFD29-E932-CB18-D8FD-3FF0FCD2C066}"/>
              </a:ext>
            </a:extLst>
          </p:cNvPr>
          <p:cNvSpPr>
            <a:spLocks noGrp="1"/>
          </p:cNvSpPr>
          <p:nvPr>
            <p:ph type="title"/>
          </p:nvPr>
        </p:nvSpPr>
        <p:spPr/>
        <p:txBody>
          <a:bodyPr/>
          <a:lstStyle/>
          <a:p>
            <a:r>
              <a:rPr lang="en-US" dirty="0"/>
              <a:t>Lembaga </a:t>
            </a:r>
            <a:r>
              <a:rPr lang="en-US" dirty="0" err="1"/>
              <a:t>kliring</a:t>
            </a:r>
            <a:endParaRPr lang="en-ID" dirty="0"/>
          </a:p>
        </p:txBody>
      </p:sp>
      <p:sp>
        <p:nvSpPr>
          <p:cNvPr id="3" name="Content Placeholder 2">
            <a:extLst>
              <a:ext uri="{FF2B5EF4-FFF2-40B4-BE49-F238E27FC236}">
                <a16:creationId xmlns:a16="http://schemas.microsoft.com/office/drawing/2014/main" id="{7429E1F2-8D9E-925A-5B7B-3ECBD3516327}"/>
              </a:ext>
            </a:extLst>
          </p:cNvPr>
          <p:cNvSpPr>
            <a:spLocks noGrp="1"/>
          </p:cNvSpPr>
          <p:nvPr>
            <p:ph idx="1"/>
          </p:nvPr>
        </p:nvSpPr>
        <p:spPr/>
        <p:txBody>
          <a:bodyPr/>
          <a:lstStyle/>
          <a:p>
            <a:endParaRPr lang="en-US" dirty="0"/>
          </a:p>
          <a:p>
            <a:pPr algn="just"/>
            <a:r>
              <a:rPr lang="en-ID" sz="3600" dirty="0"/>
              <a:t>   Lembaga </a:t>
            </a:r>
            <a:r>
              <a:rPr lang="en-ID" sz="3600" dirty="0" err="1"/>
              <a:t>Kliring</a:t>
            </a:r>
            <a:r>
              <a:rPr lang="en-ID" sz="3600" dirty="0"/>
              <a:t> dan </a:t>
            </a:r>
            <a:r>
              <a:rPr lang="en-ID" sz="3600" dirty="0" err="1"/>
              <a:t>Penjaminan</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a:t>
            </a:r>
            <a:r>
              <a:rPr lang="en-ID" sz="3600" dirty="0" err="1"/>
              <a:t>jasa</a:t>
            </a:r>
            <a:r>
              <a:rPr lang="en-ID" sz="3600" dirty="0"/>
              <a:t> </a:t>
            </a:r>
            <a:r>
              <a:rPr lang="en-ID" sz="3600" dirty="0" err="1"/>
              <a:t>kliring</a:t>
            </a:r>
            <a:r>
              <a:rPr lang="en-ID" sz="3600" dirty="0"/>
              <a:t> dan </a:t>
            </a:r>
            <a:r>
              <a:rPr lang="en-ID" sz="3600" dirty="0" err="1"/>
              <a:t>penjaminan</a:t>
            </a:r>
            <a:r>
              <a:rPr lang="en-ID" sz="3600" dirty="0"/>
              <a:t> </a:t>
            </a:r>
            <a:r>
              <a:rPr lang="en-ID" sz="3600" dirty="0" err="1"/>
              <a:t>penyelesaian</a:t>
            </a:r>
            <a:r>
              <a:rPr lang="en-ID" sz="3600" dirty="0"/>
              <a:t> </a:t>
            </a:r>
            <a:r>
              <a:rPr lang="en-ID" sz="3600" dirty="0" err="1"/>
              <a:t>Transaksi</a:t>
            </a:r>
            <a:r>
              <a:rPr lang="en-ID" sz="3600" dirty="0"/>
              <a:t> Bursa.</a:t>
            </a:r>
          </a:p>
        </p:txBody>
      </p:sp>
    </p:spTree>
    <p:extLst>
      <p:ext uri="{BB962C8B-B14F-4D97-AF65-F5344CB8AC3E}">
        <p14:creationId xmlns:p14="http://schemas.microsoft.com/office/powerpoint/2010/main" val="19302200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3A42C-7352-A5B5-FD40-FDA988B68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E4A0C-6A8E-D722-5481-18E5503B82C3}"/>
              </a:ext>
            </a:extLst>
          </p:cNvPr>
          <p:cNvSpPr>
            <a:spLocks noGrp="1"/>
          </p:cNvSpPr>
          <p:nvPr>
            <p:ph type="title"/>
          </p:nvPr>
        </p:nvSpPr>
        <p:spPr/>
        <p:txBody>
          <a:bodyPr/>
          <a:lstStyle/>
          <a:p>
            <a:r>
              <a:rPr lang="en-US" dirty="0" err="1"/>
              <a:t>Pihak</a:t>
            </a:r>
            <a:endParaRPr lang="en-ID" dirty="0"/>
          </a:p>
        </p:txBody>
      </p:sp>
      <p:sp>
        <p:nvSpPr>
          <p:cNvPr id="3" name="Content Placeholder 2">
            <a:extLst>
              <a:ext uri="{FF2B5EF4-FFF2-40B4-BE49-F238E27FC236}">
                <a16:creationId xmlns:a16="http://schemas.microsoft.com/office/drawing/2014/main" id="{EB8AD89D-BD3D-FBFC-FE26-A02A20862FBC}"/>
              </a:ext>
            </a:extLst>
          </p:cNvPr>
          <p:cNvSpPr>
            <a:spLocks noGrp="1"/>
          </p:cNvSpPr>
          <p:nvPr>
            <p:ph idx="1"/>
          </p:nvPr>
        </p:nvSpPr>
        <p:spPr/>
        <p:txBody>
          <a:bodyPr/>
          <a:lstStyle/>
          <a:p>
            <a:endParaRPr lang="en-ID" dirty="0"/>
          </a:p>
          <a:p>
            <a:pPr algn="just"/>
            <a:r>
              <a:rPr lang="en-ID" sz="3600" dirty="0"/>
              <a:t>   </a:t>
            </a:r>
            <a:r>
              <a:rPr lang="en-ID" sz="3600" dirty="0" err="1"/>
              <a:t>Pihak</a:t>
            </a:r>
            <a:r>
              <a:rPr lang="en-ID" sz="3600" dirty="0"/>
              <a:t> </a:t>
            </a:r>
            <a:r>
              <a:rPr lang="en-ID" sz="3600" dirty="0" err="1"/>
              <a:t>adalah</a:t>
            </a:r>
            <a:r>
              <a:rPr lang="en-ID" sz="3600" dirty="0"/>
              <a:t> orang </a:t>
            </a:r>
            <a:r>
              <a:rPr lang="en-ID" sz="3600" dirty="0" err="1"/>
              <a:t>perseorangan</a:t>
            </a:r>
            <a:r>
              <a:rPr lang="en-ID" sz="3600" dirty="0"/>
              <a:t>, </a:t>
            </a:r>
            <a:r>
              <a:rPr lang="en-ID" sz="3600" dirty="0" err="1"/>
              <a:t>perusahaan</a:t>
            </a:r>
            <a:r>
              <a:rPr lang="en-ID" sz="3600" dirty="0"/>
              <a:t>, </a:t>
            </a:r>
            <a:r>
              <a:rPr lang="en-ID" sz="3600" dirty="0" err="1"/>
              <a:t>usaha</a:t>
            </a:r>
            <a:r>
              <a:rPr lang="en-ID" sz="3600" dirty="0"/>
              <a:t> </a:t>
            </a:r>
            <a:r>
              <a:rPr lang="en-ID" sz="3600" dirty="0" err="1"/>
              <a:t>bersama</a:t>
            </a:r>
            <a:r>
              <a:rPr lang="en-ID" sz="3600" dirty="0"/>
              <a:t>, </a:t>
            </a:r>
            <a:r>
              <a:rPr lang="en-ID" sz="3600" dirty="0" err="1"/>
              <a:t>asosiasi</a:t>
            </a:r>
            <a:r>
              <a:rPr lang="en-ID" sz="3600" dirty="0"/>
              <a:t>, </a:t>
            </a:r>
            <a:r>
              <a:rPr lang="en-ID" sz="3600" dirty="0" err="1"/>
              <a:t>atau</a:t>
            </a:r>
            <a:r>
              <a:rPr lang="en-ID" sz="3600" dirty="0"/>
              <a:t> </a:t>
            </a:r>
            <a:r>
              <a:rPr lang="en-ID" sz="3600" dirty="0" err="1"/>
              <a:t>kelompok</a:t>
            </a:r>
            <a:r>
              <a:rPr lang="en-ID" sz="3600" dirty="0"/>
              <a:t> yang </a:t>
            </a:r>
            <a:r>
              <a:rPr lang="en-ID" sz="3600" dirty="0" err="1"/>
              <a:t>terorganisasi</a:t>
            </a:r>
            <a:r>
              <a:rPr lang="en-ID" sz="3600" dirty="0"/>
              <a:t>.</a:t>
            </a:r>
          </a:p>
        </p:txBody>
      </p:sp>
    </p:spTree>
    <p:extLst>
      <p:ext uri="{BB962C8B-B14F-4D97-AF65-F5344CB8AC3E}">
        <p14:creationId xmlns:p14="http://schemas.microsoft.com/office/powerpoint/2010/main" val="2942414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CF8D3445-78F1-E3AF-A249-C19E850931FD}"/>
              </a:ext>
            </a:extLst>
          </p:cNvPr>
          <p:cNvSpPr>
            <a:spLocks noGrp="1" noChangeArrowheads="1"/>
          </p:cNvSpPr>
          <p:nvPr>
            <p:ph type="title"/>
          </p:nvPr>
        </p:nvSpPr>
        <p:spPr/>
        <p:txBody>
          <a:bodyPr/>
          <a:lstStyle/>
          <a:p>
            <a:r>
              <a:rPr lang="en-US" altLang="en-US"/>
              <a:t>Bank Central di Konstitusi</a:t>
            </a:r>
          </a:p>
        </p:txBody>
      </p:sp>
      <p:sp>
        <p:nvSpPr>
          <p:cNvPr id="9219" name="Content Placeholder 2">
            <a:extLst>
              <a:ext uri="{FF2B5EF4-FFF2-40B4-BE49-F238E27FC236}">
                <a16:creationId xmlns:a16="http://schemas.microsoft.com/office/drawing/2014/main" id="{D215B7B8-11D8-7B4D-F3F6-0622598D7079}"/>
              </a:ext>
            </a:extLst>
          </p:cNvPr>
          <p:cNvSpPr>
            <a:spLocks noGrp="1" noChangeArrowheads="1"/>
          </p:cNvSpPr>
          <p:nvPr>
            <p:ph idx="1"/>
          </p:nvPr>
        </p:nvSpPr>
        <p:spPr/>
        <p:txBody>
          <a:bodyPr/>
          <a:lstStyle/>
          <a:p>
            <a:pPr marL="0" indent="0">
              <a:buFontTx/>
              <a:buNone/>
            </a:pPr>
            <a:endParaRPr lang="en-US" altLang="en-US" dirty="0"/>
          </a:p>
          <a:p>
            <a:pPr marL="0" indent="0" algn="just">
              <a:buFontTx/>
              <a:buNone/>
            </a:pPr>
            <a:r>
              <a:rPr lang="en-US" altLang="en-US" sz="3600" dirty="0"/>
              <a:t>Negara </a:t>
            </a:r>
            <a:r>
              <a:rPr lang="en-US" altLang="en-US" sz="3600" dirty="0" err="1"/>
              <a:t>memiliki</a:t>
            </a:r>
            <a:r>
              <a:rPr lang="en-US" altLang="en-US" sz="3600" dirty="0"/>
              <a:t> </a:t>
            </a:r>
            <a:r>
              <a:rPr lang="en-US" altLang="en-US" sz="3600" dirty="0" err="1"/>
              <a:t>suatu</a:t>
            </a:r>
            <a:r>
              <a:rPr lang="en-US" altLang="en-US" sz="3600" dirty="0"/>
              <a:t> bank central yang </a:t>
            </a:r>
            <a:r>
              <a:rPr lang="en-US" altLang="en-US" sz="3600" dirty="0" err="1"/>
              <a:t>susunan</a:t>
            </a:r>
            <a:r>
              <a:rPr lang="en-US" altLang="en-US" sz="3600" dirty="0"/>
              <a:t>, </a:t>
            </a:r>
            <a:r>
              <a:rPr lang="en-US" altLang="en-US" sz="3600" dirty="0" err="1"/>
              <a:t>kedudukan</a:t>
            </a:r>
            <a:r>
              <a:rPr lang="en-US" altLang="en-US" sz="3600" dirty="0"/>
              <a:t>, </a:t>
            </a:r>
            <a:r>
              <a:rPr lang="en-US" altLang="en-US" sz="3600" dirty="0" err="1"/>
              <a:t>kewenangan</a:t>
            </a:r>
            <a:r>
              <a:rPr lang="en-US" altLang="en-US" sz="3600" dirty="0"/>
              <a:t>, </a:t>
            </a:r>
            <a:r>
              <a:rPr lang="en-US" altLang="en-US" sz="3600" dirty="0" err="1"/>
              <a:t>tanggungjawab</a:t>
            </a:r>
            <a:r>
              <a:rPr lang="en-US" altLang="en-US" sz="3600" dirty="0"/>
              <a:t> dan </a:t>
            </a:r>
            <a:r>
              <a:rPr lang="en-US" altLang="en-US" sz="3600" dirty="0" err="1"/>
              <a:t>independensinya</a:t>
            </a:r>
            <a:r>
              <a:rPr lang="en-US" altLang="en-US" sz="3600" dirty="0"/>
              <a:t> </a:t>
            </a:r>
            <a:r>
              <a:rPr lang="en-US" altLang="en-US" sz="3600" dirty="0" err="1"/>
              <a:t>diatur</a:t>
            </a:r>
            <a:r>
              <a:rPr lang="en-US" altLang="en-US" sz="3600" dirty="0"/>
              <a:t> </a:t>
            </a:r>
            <a:r>
              <a:rPr lang="en-US" altLang="en-US" sz="3600" dirty="0" err="1"/>
              <a:t>dengan</a:t>
            </a:r>
            <a:r>
              <a:rPr lang="en-US" altLang="en-US" sz="3600" dirty="0"/>
              <a:t> UU (Pasal 23D UUD 1945).</a:t>
            </a:r>
          </a:p>
        </p:txBody>
      </p:sp>
      <p:sp>
        <p:nvSpPr>
          <p:cNvPr id="4" name="Date Placeholder 3">
            <a:extLst>
              <a:ext uri="{FF2B5EF4-FFF2-40B4-BE49-F238E27FC236}">
                <a16:creationId xmlns:a16="http://schemas.microsoft.com/office/drawing/2014/main" id="{1D189115-280D-813B-2C38-0C9D53D1CEB8}"/>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3139-43D9-56F6-36D8-63F474608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137977-42FA-DCA2-6AB3-A8A6DE26BF51}"/>
              </a:ext>
            </a:extLst>
          </p:cNvPr>
          <p:cNvSpPr>
            <a:spLocks noGrp="1"/>
          </p:cNvSpPr>
          <p:nvPr>
            <p:ph type="title"/>
          </p:nvPr>
        </p:nvSpPr>
        <p:spPr/>
        <p:txBody>
          <a:bodyPr/>
          <a:lstStyle/>
          <a:p>
            <a:r>
              <a:rPr lang="en-US" dirty="0"/>
              <a:t>Badan </a:t>
            </a:r>
            <a:r>
              <a:rPr lang="en-US" dirty="0" err="1"/>
              <a:t>pengawas</a:t>
            </a:r>
            <a:r>
              <a:rPr lang="en-US" dirty="0"/>
              <a:t> pasar modal</a:t>
            </a:r>
            <a:endParaRPr lang="en-ID" dirty="0"/>
          </a:p>
        </p:txBody>
      </p:sp>
      <p:sp>
        <p:nvSpPr>
          <p:cNvPr id="3" name="Content Placeholder 2">
            <a:extLst>
              <a:ext uri="{FF2B5EF4-FFF2-40B4-BE49-F238E27FC236}">
                <a16:creationId xmlns:a16="http://schemas.microsoft.com/office/drawing/2014/main" id="{7A073ED9-5E51-36B7-C451-072C88729062}"/>
              </a:ext>
            </a:extLst>
          </p:cNvPr>
          <p:cNvSpPr>
            <a:spLocks noGrp="1"/>
          </p:cNvSpPr>
          <p:nvPr>
            <p:ph idx="1"/>
          </p:nvPr>
        </p:nvSpPr>
        <p:spPr/>
        <p:txBody>
          <a:bodyPr/>
          <a:lstStyle/>
          <a:p>
            <a:endParaRPr lang="en-US" dirty="0"/>
          </a:p>
          <a:p>
            <a:endParaRPr lang="en-ID" dirty="0"/>
          </a:p>
          <a:p>
            <a:pPr algn="just"/>
            <a:r>
              <a:rPr lang="en-ID" dirty="0"/>
              <a:t>      </a:t>
            </a:r>
            <a:r>
              <a:rPr lang="en-ID" sz="3600" dirty="0" err="1"/>
              <a:t>Pembinaan</a:t>
            </a:r>
            <a:r>
              <a:rPr lang="en-ID" sz="3600" dirty="0"/>
              <a:t>, </a:t>
            </a:r>
            <a:r>
              <a:rPr lang="en-ID" sz="3600" dirty="0" err="1"/>
              <a:t>pengaturan</a:t>
            </a:r>
            <a:r>
              <a:rPr lang="en-ID" sz="3600" dirty="0"/>
              <a:t>, dan </a:t>
            </a:r>
            <a:r>
              <a:rPr lang="en-ID" sz="3600" dirty="0" err="1"/>
              <a:t>pengawasan</a:t>
            </a:r>
            <a:r>
              <a:rPr lang="en-ID" sz="3600" dirty="0"/>
              <a:t> </a:t>
            </a:r>
            <a:r>
              <a:rPr lang="en-ID" sz="3600" dirty="0" err="1"/>
              <a:t>sehari-hari</a:t>
            </a:r>
            <a:r>
              <a:rPr lang="en-ID" sz="3600" dirty="0"/>
              <a:t> </a:t>
            </a:r>
            <a:r>
              <a:rPr lang="en-ID" sz="3600" dirty="0" err="1"/>
              <a:t>kegiatan</a:t>
            </a:r>
            <a:r>
              <a:rPr lang="en-ID" sz="3600" dirty="0"/>
              <a:t> Pasar Modal </a:t>
            </a:r>
            <a:r>
              <a:rPr lang="en-ID" sz="3600" dirty="0" err="1"/>
              <a:t>dilakukan</a:t>
            </a:r>
            <a:r>
              <a:rPr lang="en-ID" sz="3600" dirty="0"/>
              <a:t> oleh Badan </a:t>
            </a:r>
            <a:r>
              <a:rPr lang="en-ID" sz="3600" dirty="0" err="1"/>
              <a:t>Pengawas</a:t>
            </a:r>
            <a:r>
              <a:rPr lang="en-ID" sz="3600" dirty="0"/>
              <a:t> Pasar Modal yang </a:t>
            </a:r>
            <a:r>
              <a:rPr lang="en-ID" sz="3600" dirty="0" err="1"/>
              <a:t>selanjutnya</a:t>
            </a:r>
            <a:r>
              <a:rPr lang="en-ID" sz="3600" dirty="0"/>
              <a:t> </a:t>
            </a:r>
            <a:r>
              <a:rPr lang="en-ID" sz="3600" dirty="0" err="1"/>
              <a:t>disebut</a:t>
            </a:r>
            <a:r>
              <a:rPr lang="en-ID" sz="3600" dirty="0"/>
              <a:t> </a:t>
            </a:r>
            <a:r>
              <a:rPr lang="en-ID" sz="3600" dirty="0" err="1"/>
              <a:t>Bapepam</a:t>
            </a:r>
            <a:r>
              <a:rPr lang="en-ID" sz="3600" dirty="0"/>
              <a:t>.</a:t>
            </a:r>
          </a:p>
        </p:txBody>
      </p:sp>
    </p:spTree>
    <p:extLst>
      <p:ext uri="{BB962C8B-B14F-4D97-AF65-F5344CB8AC3E}">
        <p14:creationId xmlns:p14="http://schemas.microsoft.com/office/powerpoint/2010/main" val="2090908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11CA1-C629-7986-EB99-674288529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D381E1-B7C7-283D-0AB2-F1C2A13B95FA}"/>
              </a:ext>
            </a:extLst>
          </p:cNvPr>
          <p:cNvSpPr>
            <a:spLocks noGrp="1"/>
          </p:cNvSpPr>
          <p:nvPr>
            <p:ph type="title"/>
          </p:nvPr>
        </p:nvSpPr>
        <p:spPr/>
        <p:txBody>
          <a:bodyPr/>
          <a:lstStyle/>
          <a:p>
            <a:r>
              <a:rPr lang="en-US" dirty="0"/>
              <a:t>Bursa </a:t>
            </a:r>
            <a:r>
              <a:rPr lang="en-US" dirty="0" err="1"/>
              <a:t>efek</a:t>
            </a:r>
            <a:r>
              <a:rPr lang="en-US" dirty="0"/>
              <a:t> </a:t>
            </a:r>
            <a:r>
              <a:rPr lang="en-US" dirty="0" err="1"/>
              <a:t>dapat</a:t>
            </a:r>
            <a:r>
              <a:rPr lang="en-US" dirty="0"/>
              <a:t> </a:t>
            </a:r>
            <a:r>
              <a:rPr lang="en-US" dirty="0" err="1"/>
              <a:t>diselenggarakan</a:t>
            </a:r>
            <a:endParaRPr lang="en-ID" dirty="0"/>
          </a:p>
        </p:txBody>
      </p:sp>
      <p:sp>
        <p:nvSpPr>
          <p:cNvPr id="3" name="Content Placeholder 2">
            <a:extLst>
              <a:ext uri="{FF2B5EF4-FFF2-40B4-BE49-F238E27FC236}">
                <a16:creationId xmlns:a16="http://schemas.microsoft.com/office/drawing/2014/main" id="{4554CDA3-E699-4CEB-0449-4A1FA08F69DA}"/>
              </a:ext>
            </a:extLst>
          </p:cNvPr>
          <p:cNvSpPr>
            <a:spLocks noGrp="1"/>
          </p:cNvSpPr>
          <p:nvPr>
            <p:ph idx="1"/>
          </p:nvPr>
        </p:nvSpPr>
        <p:spPr/>
        <p:txBody>
          <a:bodyPr/>
          <a:lstStyle/>
          <a:p>
            <a:endParaRPr lang="en-US" dirty="0"/>
          </a:p>
          <a:p>
            <a:endParaRPr lang="en-ID" dirty="0"/>
          </a:p>
          <a:p>
            <a:pPr algn="just"/>
            <a:r>
              <a:rPr lang="en-ID" dirty="0"/>
              <a:t>      </a:t>
            </a:r>
            <a:r>
              <a:rPr lang="en-ID" sz="3600" dirty="0"/>
              <a:t>Yang </a:t>
            </a:r>
            <a:r>
              <a:rPr lang="en-ID" sz="3600" dirty="0" err="1"/>
              <a:t>dapat</a:t>
            </a:r>
            <a:r>
              <a:rPr lang="en-ID" sz="3600" dirty="0"/>
              <a:t> </a:t>
            </a:r>
            <a:r>
              <a:rPr lang="en-ID" sz="3600" dirty="0" err="1"/>
              <a:t>menyelenggarakan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Bursa </a:t>
            </a:r>
            <a:r>
              <a:rPr lang="en-ID" sz="3600" dirty="0" err="1"/>
              <a:t>Efek</a:t>
            </a:r>
            <a:r>
              <a:rPr lang="en-ID" sz="3600" dirty="0"/>
              <a:t> </a:t>
            </a:r>
            <a:r>
              <a:rPr lang="en-ID" sz="3600" dirty="0" err="1"/>
              <a:t>adalah</a:t>
            </a:r>
            <a:r>
              <a:rPr lang="en-ID" sz="3600" dirty="0"/>
              <a:t> Perseroan yang </a:t>
            </a:r>
            <a:r>
              <a:rPr lang="en-ID" sz="3600" dirty="0" err="1"/>
              <a:t>telah</a:t>
            </a:r>
            <a:r>
              <a:rPr lang="en-ID" sz="3600" dirty="0"/>
              <a:t> </a:t>
            </a:r>
            <a:r>
              <a:rPr lang="en-ID" sz="3600" dirty="0" err="1"/>
              <a:t>memperoleh</a:t>
            </a:r>
            <a:r>
              <a:rPr lang="en-ID" sz="3600" dirty="0"/>
              <a:t> </a:t>
            </a:r>
            <a:r>
              <a:rPr lang="en-ID" sz="3600" dirty="0" err="1"/>
              <a:t>izin</a:t>
            </a:r>
            <a:r>
              <a:rPr lang="en-ID" sz="3600" dirty="0"/>
              <a:t> </a:t>
            </a:r>
            <a:r>
              <a:rPr lang="en-ID" sz="3600" dirty="0" err="1"/>
              <a:t>usaha</a:t>
            </a:r>
            <a:r>
              <a:rPr lang="en-ID" sz="3600" dirty="0"/>
              <a:t> </a:t>
            </a:r>
            <a:r>
              <a:rPr lang="en-ID" sz="3600" dirty="0" err="1"/>
              <a:t>dari</a:t>
            </a:r>
            <a:r>
              <a:rPr lang="en-ID" sz="3600" dirty="0"/>
              <a:t> </a:t>
            </a:r>
            <a:r>
              <a:rPr lang="en-ID" sz="3600" dirty="0" err="1"/>
              <a:t>Bapepam</a:t>
            </a:r>
            <a:r>
              <a:rPr lang="en-ID" sz="3600"/>
              <a:t>.</a:t>
            </a:r>
            <a:endParaRPr lang="en-ID" sz="3600" dirty="0"/>
          </a:p>
        </p:txBody>
      </p:sp>
    </p:spTree>
    <p:extLst>
      <p:ext uri="{BB962C8B-B14F-4D97-AF65-F5344CB8AC3E}">
        <p14:creationId xmlns:p14="http://schemas.microsoft.com/office/powerpoint/2010/main" val="26186799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6712F-E155-6B1A-9A80-C55F9C29C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4196D-6AFD-204C-6F15-F439CD97978A}"/>
              </a:ext>
            </a:extLst>
          </p:cNvPr>
          <p:cNvSpPr>
            <a:spLocks noGrp="1"/>
          </p:cNvSpPr>
          <p:nvPr>
            <p:ph type="title"/>
          </p:nvPr>
        </p:nvSpPr>
        <p:spPr/>
        <p:txBody>
          <a:bodyPr/>
          <a:lstStyle/>
          <a:p>
            <a:r>
              <a:rPr lang="en-ID" dirty="0" err="1"/>
              <a:t>Perantara</a:t>
            </a:r>
            <a:r>
              <a:rPr lang="en-ID" dirty="0"/>
              <a:t> </a:t>
            </a:r>
            <a:r>
              <a:rPr lang="en-ID" dirty="0" err="1"/>
              <a:t>Pedagang</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FE188A7B-4E2F-1E09-85A0-DF1DF1713D7F}"/>
              </a:ext>
            </a:extLst>
          </p:cNvPr>
          <p:cNvSpPr>
            <a:spLocks noGrp="1"/>
          </p:cNvSpPr>
          <p:nvPr>
            <p:ph idx="1"/>
          </p:nvPr>
        </p:nvSpPr>
        <p:spPr/>
        <p:txBody>
          <a:bodyPr/>
          <a:lstStyle/>
          <a:p>
            <a:endParaRPr lang="en-US" dirty="0"/>
          </a:p>
          <a:p>
            <a:pPr algn="just"/>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jual</a:t>
            </a:r>
            <a:r>
              <a:rPr lang="en-ID" sz="3600" dirty="0"/>
              <a:t> </a:t>
            </a:r>
            <a:r>
              <a:rPr lang="en-ID" sz="3600" dirty="0" err="1"/>
              <a:t>beli</a:t>
            </a:r>
            <a:r>
              <a:rPr lang="en-ID" sz="3600" dirty="0"/>
              <a:t> </a:t>
            </a:r>
            <a:r>
              <a:rPr lang="en-ID" sz="3600" dirty="0" err="1"/>
              <a:t>Efek</a:t>
            </a:r>
            <a:r>
              <a:rPr lang="en-ID" sz="3600" dirty="0"/>
              <a:t> </a:t>
            </a:r>
            <a:r>
              <a:rPr lang="en-ID" sz="3600" dirty="0" err="1"/>
              <a:t>untuk</a:t>
            </a:r>
            <a:r>
              <a:rPr lang="en-ID" sz="3600" dirty="0"/>
              <a:t> </a:t>
            </a:r>
            <a:r>
              <a:rPr lang="en-ID" sz="3600" dirty="0" err="1"/>
              <a:t>kepentingan</a:t>
            </a:r>
            <a:r>
              <a:rPr lang="en-ID" sz="3600" dirty="0"/>
              <a:t> </a:t>
            </a:r>
            <a:r>
              <a:rPr lang="en-ID" sz="3600" dirty="0" err="1"/>
              <a:t>sendiri</a:t>
            </a:r>
            <a:r>
              <a:rPr lang="en-ID" sz="3600" dirty="0"/>
              <a:t> </a:t>
            </a:r>
            <a:r>
              <a:rPr lang="en-ID" sz="3600" dirty="0" err="1"/>
              <a:t>atau</a:t>
            </a:r>
            <a:r>
              <a:rPr lang="en-ID" sz="3600" dirty="0"/>
              <a:t> </a:t>
            </a:r>
            <a:r>
              <a:rPr lang="en-ID" sz="3600" dirty="0" err="1"/>
              <a:t>Pihak</a:t>
            </a:r>
            <a:r>
              <a:rPr lang="en-ID" sz="3600" dirty="0"/>
              <a:t> lain.</a:t>
            </a:r>
          </a:p>
        </p:txBody>
      </p:sp>
    </p:spTree>
    <p:extLst>
      <p:ext uri="{BB962C8B-B14F-4D97-AF65-F5344CB8AC3E}">
        <p14:creationId xmlns:p14="http://schemas.microsoft.com/office/powerpoint/2010/main" val="26342488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0047A-AD4B-4E40-9868-1669085AA51A}"/>
            </a:ext>
          </a:extLst>
        </p:cNvPr>
        <p:cNvGrpSpPr/>
        <p:nvPr/>
      </p:nvGrpSpPr>
      <p:grpSpPr>
        <a:xfrm>
          <a:off x="0" y="0"/>
          <a:ext cx="0" cy="0"/>
          <a:chOff x="0" y="0"/>
          <a:chExt cx="0" cy="0"/>
        </a:xfrm>
      </p:grpSpPr>
      <p:sp>
        <p:nvSpPr>
          <p:cNvPr id="20482" name="Title 1">
            <a:extLst>
              <a:ext uri="{FF2B5EF4-FFF2-40B4-BE49-F238E27FC236}">
                <a16:creationId xmlns:a16="http://schemas.microsoft.com/office/drawing/2014/main" id="{9273F3C1-0B17-9631-FF4B-A4A991DB8E1D}"/>
              </a:ext>
            </a:extLst>
          </p:cNvPr>
          <p:cNvSpPr>
            <a:spLocks noGrp="1"/>
          </p:cNvSpPr>
          <p:nvPr>
            <p:ph type="title"/>
          </p:nvPr>
        </p:nvSpPr>
        <p:spPr/>
        <p:txBody>
          <a:bodyPr/>
          <a:lstStyle/>
          <a:p>
            <a:r>
              <a:rPr lang="en-US"/>
              <a:t>PERUSAHAAN PUBLIK</a:t>
            </a:r>
          </a:p>
        </p:txBody>
      </p:sp>
      <p:sp>
        <p:nvSpPr>
          <p:cNvPr id="20483" name="Content Placeholder 2">
            <a:extLst>
              <a:ext uri="{FF2B5EF4-FFF2-40B4-BE49-F238E27FC236}">
                <a16:creationId xmlns:a16="http://schemas.microsoft.com/office/drawing/2014/main" id="{8D3DBFAA-DDF5-5854-6B5A-FF836C2632DF}"/>
              </a:ext>
            </a:extLst>
          </p:cNvPr>
          <p:cNvSpPr>
            <a:spLocks noGrp="1"/>
          </p:cNvSpPr>
          <p:nvPr>
            <p:ph idx="1"/>
          </p:nvPr>
        </p:nvSpPr>
        <p:spPr/>
        <p:txBody>
          <a:bodyPr>
            <a:normAutofit fontScale="92500" lnSpcReduction="20000"/>
          </a:bodyPr>
          <a:lstStyle/>
          <a:p>
            <a:pPr marL="0" indent="0">
              <a:buFontTx/>
              <a:buNone/>
            </a:pPr>
            <a:endParaRPr lang="sv-SE" dirty="0"/>
          </a:p>
          <a:p>
            <a:pPr marL="0" indent="0" algn="just">
              <a:lnSpc>
                <a:spcPct val="200000"/>
              </a:lnSpc>
              <a:buFontTx/>
              <a:buNone/>
            </a:pPr>
            <a:r>
              <a:rPr lang="sv-SE" sz="2000" dirty="0"/>
              <a:t>Perusahaan Publik adalah Perseroan yang sahamnya telah dimiliki sekurang-kurangnya oleh 300 (tiga </a:t>
            </a:r>
            <a:r>
              <a:rPr lang="en-US" sz="2000" dirty="0" err="1"/>
              <a:t>ratus</a:t>
            </a:r>
            <a:r>
              <a:rPr lang="en-US" sz="2000" dirty="0"/>
              <a:t>) </a:t>
            </a:r>
            <a:r>
              <a:rPr lang="en-US" sz="2000" dirty="0" err="1"/>
              <a:t>pemegang</a:t>
            </a:r>
            <a:r>
              <a:rPr lang="en-US" sz="2000" dirty="0"/>
              <a:t> </a:t>
            </a:r>
            <a:r>
              <a:rPr lang="en-US" sz="2000" dirty="0" err="1"/>
              <a:t>saham</a:t>
            </a:r>
            <a:r>
              <a:rPr lang="en-US" sz="2000" dirty="0"/>
              <a:t> </a:t>
            </a:r>
            <a:r>
              <a:rPr lang="en-US" sz="2000" dirty="0" err="1"/>
              <a:t>dan</a:t>
            </a:r>
            <a:r>
              <a:rPr lang="en-US" sz="2000" dirty="0"/>
              <a:t> </a:t>
            </a:r>
            <a:r>
              <a:rPr lang="en-US" sz="2000" dirty="0" err="1"/>
              <a:t>memiliki</a:t>
            </a:r>
            <a:r>
              <a:rPr lang="en-US" sz="2000" dirty="0"/>
              <a:t> modal </a:t>
            </a:r>
            <a:r>
              <a:rPr lang="en-US" sz="2000" dirty="0" err="1"/>
              <a:t>disetor</a:t>
            </a:r>
            <a:r>
              <a:rPr lang="en-US" sz="2000" dirty="0"/>
              <a:t> </a:t>
            </a:r>
            <a:r>
              <a:rPr lang="en-US" sz="2000" dirty="0" err="1"/>
              <a:t>sekurang-kurangnya</a:t>
            </a:r>
            <a:r>
              <a:rPr lang="en-US" sz="2000" dirty="0"/>
              <a:t> Rp3.000.000.000,00 (</a:t>
            </a:r>
            <a:r>
              <a:rPr lang="en-US" sz="2000" dirty="0" err="1"/>
              <a:t>tiga</a:t>
            </a:r>
            <a:r>
              <a:rPr lang="en-US" sz="2000" dirty="0"/>
              <a:t> </a:t>
            </a:r>
            <a:r>
              <a:rPr lang="en-US" sz="2000" dirty="0" err="1"/>
              <a:t>miliar</a:t>
            </a:r>
            <a:r>
              <a:rPr lang="en-US" sz="2000" dirty="0"/>
              <a:t> rupiah) </a:t>
            </a:r>
            <a:r>
              <a:rPr lang="en-US" sz="2000" dirty="0" err="1"/>
              <a:t>atau</a:t>
            </a:r>
            <a:r>
              <a:rPr lang="en-US" sz="2000" dirty="0"/>
              <a:t> </a:t>
            </a:r>
            <a:r>
              <a:rPr lang="en-US" sz="2000" dirty="0" err="1"/>
              <a:t>suatu</a:t>
            </a:r>
            <a:r>
              <a:rPr lang="en-US" sz="2000" dirty="0"/>
              <a:t> </a:t>
            </a:r>
            <a:r>
              <a:rPr lang="en-US" sz="2000" dirty="0" err="1"/>
              <a:t>jumlah</a:t>
            </a:r>
            <a:r>
              <a:rPr lang="en-US" sz="2000" dirty="0"/>
              <a:t> </a:t>
            </a:r>
            <a:r>
              <a:rPr lang="en-US" sz="2000" dirty="0" err="1"/>
              <a:t>pemegang</a:t>
            </a:r>
            <a:r>
              <a:rPr lang="en-US" sz="2000" dirty="0"/>
              <a:t> </a:t>
            </a:r>
            <a:r>
              <a:rPr lang="en-US" sz="2000" dirty="0" err="1"/>
              <a:t>saham</a:t>
            </a:r>
            <a:r>
              <a:rPr lang="en-US" sz="2000" dirty="0"/>
              <a:t> </a:t>
            </a:r>
            <a:r>
              <a:rPr lang="en-US" sz="2000" dirty="0" err="1"/>
              <a:t>dan</a:t>
            </a:r>
            <a:r>
              <a:rPr lang="en-US" sz="2000" dirty="0"/>
              <a:t> modal </a:t>
            </a:r>
            <a:r>
              <a:rPr lang="en-US" sz="2000" dirty="0" err="1"/>
              <a:t>disetor</a:t>
            </a:r>
            <a:r>
              <a:rPr lang="en-US" sz="2000" dirty="0"/>
              <a:t> yang </a:t>
            </a:r>
            <a:r>
              <a:rPr lang="en-US" sz="2000" dirty="0" err="1"/>
              <a:t>ditetapkan</a:t>
            </a:r>
            <a:r>
              <a:rPr lang="en-US" sz="2000" dirty="0"/>
              <a:t> </a:t>
            </a:r>
            <a:r>
              <a:rPr lang="en-US" sz="2000" dirty="0" err="1"/>
              <a:t>dengan</a:t>
            </a:r>
            <a:r>
              <a:rPr lang="en-US" sz="2000" dirty="0"/>
              <a:t> </a:t>
            </a:r>
            <a:r>
              <a:rPr lang="en-US" sz="2000" dirty="0" err="1"/>
              <a:t>Peraturan</a:t>
            </a:r>
            <a:endParaRPr lang="en-US" sz="2000" dirty="0"/>
          </a:p>
          <a:p>
            <a:pPr marL="0" indent="0" algn="just">
              <a:lnSpc>
                <a:spcPct val="200000"/>
              </a:lnSpc>
              <a:buFontTx/>
              <a:buNone/>
            </a:pPr>
            <a:r>
              <a:rPr lang="en-US" sz="2000" dirty="0" err="1"/>
              <a:t>Pemerintah</a:t>
            </a:r>
            <a:r>
              <a:rPr lang="en-US" sz="2000" dirty="0"/>
              <a:t>.</a:t>
            </a:r>
          </a:p>
        </p:txBody>
      </p:sp>
      <p:sp>
        <p:nvSpPr>
          <p:cNvPr id="4" name="Date Placeholder 3">
            <a:extLst>
              <a:ext uri="{FF2B5EF4-FFF2-40B4-BE49-F238E27FC236}">
                <a16:creationId xmlns:a16="http://schemas.microsoft.com/office/drawing/2014/main" id="{BBC363A6-CE48-CCAE-11EC-F1C7DC5B70A3}"/>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7DEAEE4C-A450-AFE0-6FEC-9337AAA8118D}"/>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5554516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8EB83-5712-1F0C-8FAD-12ECB5801A0C}"/>
            </a:ext>
          </a:extLst>
        </p:cNvPr>
        <p:cNvGrpSpPr/>
        <p:nvPr/>
      </p:nvGrpSpPr>
      <p:grpSpPr>
        <a:xfrm>
          <a:off x="0" y="0"/>
          <a:ext cx="0" cy="0"/>
          <a:chOff x="0" y="0"/>
          <a:chExt cx="0" cy="0"/>
        </a:xfrm>
      </p:grpSpPr>
      <p:sp>
        <p:nvSpPr>
          <p:cNvPr id="21506" name="Title 1">
            <a:extLst>
              <a:ext uri="{FF2B5EF4-FFF2-40B4-BE49-F238E27FC236}">
                <a16:creationId xmlns:a16="http://schemas.microsoft.com/office/drawing/2014/main" id="{5468987A-4321-529F-09B6-56530EA08D70}"/>
              </a:ext>
            </a:extLst>
          </p:cNvPr>
          <p:cNvSpPr>
            <a:spLocks noGrp="1"/>
          </p:cNvSpPr>
          <p:nvPr>
            <p:ph type="title"/>
          </p:nvPr>
        </p:nvSpPr>
        <p:spPr/>
        <p:txBody>
          <a:bodyPr/>
          <a:lstStyle/>
          <a:p>
            <a:r>
              <a:rPr lang="en-US"/>
              <a:t>REKSA DANA</a:t>
            </a:r>
          </a:p>
        </p:txBody>
      </p:sp>
      <p:sp>
        <p:nvSpPr>
          <p:cNvPr id="21507" name="Content Placeholder 2">
            <a:extLst>
              <a:ext uri="{FF2B5EF4-FFF2-40B4-BE49-F238E27FC236}">
                <a16:creationId xmlns:a16="http://schemas.microsoft.com/office/drawing/2014/main" id="{16CE6CE6-5BA4-6D2E-B288-2CDA5D5B4F2B}"/>
              </a:ext>
            </a:extLst>
          </p:cNvPr>
          <p:cNvSpPr>
            <a:spLocks noGrp="1"/>
          </p:cNvSpPr>
          <p:nvPr>
            <p:ph idx="1"/>
          </p:nvPr>
        </p:nvSpPr>
        <p:spPr/>
        <p:txBody>
          <a:bodyPr/>
          <a:lstStyle/>
          <a:p>
            <a:pPr marL="0" indent="0" algn="just">
              <a:buFontTx/>
              <a:buNone/>
            </a:pPr>
            <a:endParaRPr lang="sv-SE" dirty="0"/>
          </a:p>
          <a:p>
            <a:pPr marL="0" indent="0" algn="just">
              <a:lnSpc>
                <a:spcPct val="200000"/>
              </a:lnSpc>
              <a:buFontTx/>
              <a:buNone/>
            </a:pPr>
            <a:r>
              <a:rPr lang="sv-SE" sz="2400" dirty="0"/>
              <a:t>Reksa Dana adalah wadah yang dipergunakan untuk menghimpun dana dari masyarakat pemodal untuk </a:t>
            </a:r>
            <a:r>
              <a:rPr lang="en-US" sz="2400" dirty="0" err="1"/>
              <a:t>selanjutnya</a:t>
            </a:r>
            <a:r>
              <a:rPr lang="en-US" sz="2400" dirty="0"/>
              <a:t> </a:t>
            </a:r>
            <a:r>
              <a:rPr lang="en-US" sz="2400" dirty="0" err="1"/>
              <a:t>diinvestasikan</a:t>
            </a:r>
            <a:r>
              <a:rPr lang="en-US" sz="2400" dirty="0"/>
              <a:t> </a:t>
            </a:r>
            <a:r>
              <a:rPr lang="en-US" sz="2400" dirty="0" err="1"/>
              <a:t>dalam</a:t>
            </a:r>
            <a:r>
              <a:rPr lang="en-US" sz="2400" dirty="0"/>
              <a:t> </a:t>
            </a:r>
            <a:r>
              <a:rPr lang="en-US" sz="2400" dirty="0" err="1"/>
              <a:t>Portofolio</a:t>
            </a:r>
            <a:r>
              <a:rPr lang="en-US" sz="2400" dirty="0"/>
              <a:t> </a:t>
            </a:r>
            <a:r>
              <a:rPr lang="en-US" sz="2400" dirty="0" err="1"/>
              <a:t>Efek</a:t>
            </a:r>
            <a:r>
              <a:rPr lang="en-US" sz="2400" dirty="0"/>
              <a:t> </a:t>
            </a:r>
            <a:r>
              <a:rPr lang="en-US" sz="2400" dirty="0" err="1"/>
              <a:t>oleh</a:t>
            </a:r>
            <a:r>
              <a:rPr lang="en-US" sz="2400" dirty="0"/>
              <a:t> </a:t>
            </a:r>
            <a:r>
              <a:rPr lang="en-US" sz="2400" dirty="0" err="1"/>
              <a:t>Manajer</a:t>
            </a:r>
            <a:r>
              <a:rPr lang="en-US" sz="2400" dirty="0"/>
              <a:t> </a:t>
            </a:r>
            <a:r>
              <a:rPr lang="en-US" sz="2400" dirty="0" err="1"/>
              <a:t>Investasi</a:t>
            </a:r>
            <a:r>
              <a:rPr lang="en-US" sz="2400" dirty="0"/>
              <a:t>.</a:t>
            </a:r>
          </a:p>
        </p:txBody>
      </p:sp>
      <p:sp>
        <p:nvSpPr>
          <p:cNvPr id="4" name="Date Placeholder 3">
            <a:extLst>
              <a:ext uri="{FF2B5EF4-FFF2-40B4-BE49-F238E27FC236}">
                <a16:creationId xmlns:a16="http://schemas.microsoft.com/office/drawing/2014/main" id="{918CDEB7-664C-633A-FBA4-9FCD0C7893FB}"/>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4170720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6C646-7DCC-6BE1-EE38-82BD9AFD5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DE813F-91D5-A67E-9246-307AA74BAF0A}"/>
              </a:ext>
            </a:extLst>
          </p:cNvPr>
          <p:cNvSpPr>
            <a:spLocks noGrp="1"/>
          </p:cNvSpPr>
          <p:nvPr>
            <p:ph type="title"/>
          </p:nvPr>
        </p:nvSpPr>
        <p:spPr/>
        <p:txBody>
          <a:bodyPr/>
          <a:lstStyle/>
          <a:p>
            <a:r>
              <a:rPr lang="en-US" dirty="0"/>
              <a:t>PASAR MODAL</a:t>
            </a:r>
          </a:p>
        </p:txBody>
      </p:sp>
      <p:sp>
        <p:nvSpPr>
          <p:cNvPr id="3" name="Content Placeholder 2">
            <a:extLst>
              <a:ext uri="{FF2B5EF4-FFF2-40B4-BE49-F238E27FC236}">
                <a16:creationId xmlns:a16="http://schemas.microsoft.com/office/drawing/2014/main" id="{FD15C814-C512-3365-278B-B42A647337BD}"/>
              </a:ext>
            </a:extLst>
          </p:cNvPr>
          <p:cNvSpPr>
            <a:spLocks noGrp="1"/>
          </p:cNvSpPr>
          <p:nvPr>
            <p:ph idx="1"/>
          </p:nvPr>
        </p:nvSpPr>
        <p:spPr/>
        <p:txBody>
          <a:bodyPr/>
          <a:lstStyle/>
          <a:p>
            <a:endParaRPr lang="en-US" dirty="0"/>
          </a:p>
          <a:p>
            <a:pPr algn="just">
              <a:lnSpc>
                <a:spcPct val="200000"/>
              </a:lnSpc>
            </a:pPr>
            <a:r>
              <a:rPr lang="en-US" sz="2400" dirty="0"/>
              <a:t>    </a:t>
            </a:r>
            <a:r>
              <a:rPr lang="en-US" sz="2400" dirty="0" err="1"/>
              <a:t>Pasar</a:t>
            </a:r>
            <a:r>
              <a:rPr lang="en-US" sz="2400" dirty="0"/>
              <a:t>  modal </a:t>
            </a:r>
            <a:r>
              <a:rPr lang="en-US" sz="2400" dirty="0" err="1"/>
              <a:t>adalah</a:t>
            </a:r>
            <a:r>
              <a:rPr lang="en-US" sz="2400" dirty="0"/>
              <a:t> </a:t>
            </a:r>
            <a:r>
              <a:rPr lang="en-US" sz="2400" dirty="0" err="1"/>
              <a:t>suatu</a:t>
            </a:r>
            <a:r>
              <a:rPr lang="en-US" sz="2400" dirty="0"/>
              <a:t> </a:t>
            </a:r>
            <a:r>
              <a:rPr lang="en-US" sz="2400" dirty="0" err="1"/>
              <a:t>tempat</a:t>
            </a:r>
            <a:r>
              <a:rPr lang="en-US" sz="2400" dirty="0"/>
              <a:t> yang </a:t>
            </a:r>
            <a:r>
              <a:rPr lang="en-US" sz="2400" dirty="0" err="1"/>
              <a:t>terorganisasi</a:t>
            </a:r>
            <a:r>
              <a:rPr lang="en-US" sz="2400" dirty="0"/>
              <a:t> </a:t>
            </a:r>
            <a:r>
              <a:rPr lang="en-US" sz="2400" dirty="0" err="1"/>
              <a:t>dimana</a:t>
            </a:r>
            <a:r>
              <a:rPr lang="en-US" sz="2400" dirty="0"/>
              <a:t> </a:t>
            </a:r>
            <a:r>
              <a:rPr lang="en-US" sz="2400" dirty="0" err="1"/>
              <a:t>efek-efek</a:t>
            </a:r>
            <a:r>
              <a:rPr lang="en-US" sz="2400" dirty="0"/>
              <a:t> </a:t>
            </a:r>
            <a:r>
              <a:rPr lang="en-US" sz="2400" dirty="0" err="1"/>
              <a:t>diperdagangkan</a:t>
            </a:r>
            <a:r>
              <a:rPr lang="en-US" sz="2400" dirty="0"/>
              <a:t>.</a:t>
            </a:r>
          </a:p>
        </p:txBody>
      </p:sp>
    </p:spTree>
    <p:extLst>
      <p:ext uri="{BB962C8B-B14F-4D97-AF65-F5344CB8AC3E}">
        <p14:creationId xmlns:p14="http://schemas.microsoft.com/office/powerpoint/2010/main" val="18676249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B0AB3-61CD-7CB2-FC7E-78B2747E3C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1332FE-BBB0-2236-A157-1E2DA8F346F6}"/>
              </a:ext>
            </a:extLst>
          </p:cNvPr>
          <p:cNvSpPr>
            <a:spLocks noGrp="1"/>
          </p:cNvSpPr>
          <p:nvPr>
            <p:ph type="title"/>
          </p:nvPr>
        </p:nvSpPr>
        <p:spPr/>
        <p:txBody>
          <a:bodyPr/>
          <a:lstStyle/>
          <a:p>
            <a:r>
              <a:rPr lang="en-US" dirty="0"/>
              <a:t>DALAM HAL PENGHIMPUNAN DANA</a:t>
            </a:r>
          </a:p>
        </p:txBody>
      </p:sp>
      <p:sp>
        <p:nvSpPr>
          <p:cNvPr id="3" name="Content Placeholder 2">
            <a:extLst>
              <a:ext uri="{FF2B5EF4-FFF2-40B4-BE49-F238E27FC236}">
                <a16:creationId xmlns:a16="http://schemas.microsoft.com/office/drawing/2014/main" id="{EBC5A9B5-3B86-0883-D703-B695FDB68568}"/>
              </a:ext>
            </a:extLst>
          </p:cNvPr>
          <p:cNvSpPr>
            <a:spLocks noGrp="1"/>
          </p:cNvSpPr>
          <p:nvPr>
            <p:ph idx="1"/>
          </p:nvPr>
        </p:nvSpPr>
        <p:spPr/>
        <p:txBody>
          <a:bodyPr>
            <a:normAutofit fontScale="25000" lnSpcReduction="20000"/>
          </a:bodyPr>
          <a:lstStyle/>
          <a:p>
            <a:pPr algn="just"/>
            <a:r>
              <a:rPr lang="en-US" dirty="0"/>
              <a:t>        </a:t>
            </a:r>
            <a:r>
              <a:rPr lang="en-US" sz="2300" dirty="0"/>
              <a:t>         </a:t>
            </a:r>
            <a:r>
              <a:rPr lang="en-US" sz="8000" dirty="0" err="1"/>
              <a:t>Kegiatan</a:t>
            </a:r>
            <a:r>
              <a:rPr lang="en-US" sz="8000" dirty="0"/>
              <a:t> </a:t>
            </a:r>
            <a:r>
              <a:rPr lang="en-US" sz="8000" dirty="0" err="1"/>
              <a:t>menghimpun</a:t>
            </a:r>
            <a:r>
              <a:rPr lang="en-US" sz="8000" dirty="0"/>
              <a:t> dana </a:t>
            </a:r>
            <a:r>
              <a:rPr lang="en-US" sz="8000" dirty="0" err="1"/>
              <a:t>dari</a:t>
            </a:r>
            <a:r>
              <a:rPr lang="en-US" sz="8000" dirty="0"/>
              <a:t> </a:t>
            </a:r>
            <a:r>
              <a:rPr lang="en-US" sz="8000" dirty="0" err="1"/>
              <a:t>masyarakat</a:t>
            </a:r>
            <a:r>
              <a:rPr lang="en-US" sz="8000" dirty="0"/>
              <a:t> oleh </a:t>
            </a:r>
            <a:r>
              <a:rPr lang="en-US" sz="8000" dirty="0" err="1"/>
              <a:t>siapapun</a:t>
            </a:r>
            <a:r>
              <a:rPr lang="en-US" sz="8000" dirty="0"/>
              <a:t> pada </a:t>
            </a:r>
            <a:r>
              <a:rPr lang="en-US" sz="8000" dirty="0" err="1"/>
              <a:t>dasarnya</a:t>
            </a:r>
            <a:r>
              <a:rPr lang="en-US" sz="8000" dirty="0"/>
              <a:t> </a:t>
            </a:r>
            <a:r>
              <a:rPr lang="en-US" sz="8000" dirty="0" err="1"/>
              <a:t>merupakan</a:t>
            </a:r>
            <a:r>
              <a:rPr lang="en-US" sz="8000" dirty="0"/>
              <a:t> </a:t>
            </a:r>
            <a:r>
              <a:rPr lang="en-US" sz="8000" dirty="0" err="1"/>
              <a:t>kegiatan</a:t>
            </a:r>
            <a:r>
              <a:rPr lang="en-US" sz="8000" dirty="0"/>
              <a:t> yang </a:t>
            </a:r>
            <a:r>
              <a:rPr lang="en-US" sz="8000" dirty="0" err="1"/>
              <a:t>perlu</a:t>
            </a:r>
            <a:r>
              <a:rPr lang="en-US" sz="8000" dirty="0"/>
              <a:t> </a:t>
            </a:r>
            <a:r>
              <a:rPr lang="en-US" sz="8000" dirty="0" err="1"/>
              <a:t>diawasi</a:t>
            </a:r>
            <a:r>
              <a:rPr lang="en-US" sz="8000" dirty="0"/>
              <a:t>, </a:t>
            </a:r>
            <a:r>
              <a:rPr lang="en-US" sz="8000" dirty="0" err="1"/>
              <a:t>mengingat</a:t>
            </a:r>
            <a:r>
              <a:rPr lang="en-US" sz="8000" dirty="0"/>
              <a:t> </a:t>
            </a:r>
            <a:r>
              <a:rPr lang="en-US" sz="8000" dirty="0" err="1"/>
              <a:t>dalam</a:t>
            </a:r>
            <a:r>
              <a:rPr lang="en-US" sz="8000" dirty="0"/>
              <a:t> </a:t>
            </a:r>
            <a:r>
              <a:rPr lang="en-US" sz="8000" dirty="0" err="1"/>
              <a:t>kegiatan</a:t>
            </a:r>
            <a:r>
              <a:rPr lang="en-US" sz="8000" dirty="0"/>
              <a:t> </a:t>
            </a:r>
            <a:r>
              <a:rPr lang="en-US" sz="8000" dirty="0" err="1"/>
              <a:t>itu</a:t>
            </a:r>
            <a:r>
              <a:rPr lang="en-US" sz="8000" dirty="0"/>
              <a:t> </a:t>
            </a:r>
            <a:r>
              <a:rPr lang="en-US" sz="8000" dirty="0" err="1"/>
              <a:t>terkait</a:t>
            </a:r>
            <a:r>
              <a:rPr lang="en-US" sz="8000" dirty="0"/>
              <a:t> </a:t>
            </a:r>
            <a:r>
              <a:rPr lang="en-US" sz="8000" dirty="0" err="1"/>
              <a:t>kepentingan</a:t>
            </a:r>
            <a:r>
              <a:rPr lang="en-US" sz="8000" dirty="0"/>
              <a:t> </a:t>
            </a:r>
            <a:r>
              <a:rPr lang="en-US" sz="8000" dirty="0" err="1"/>
              <a:t>masyarakat</a:t>
            </a:r>
            <a:r>
              <a:rPr lang="en-US" sz="8000" dirty="0"/>
              <a:t> yang </a:t>
            </a:r>
            <a:r>
              <a:rPr lang="en-US" sz="8000" dirty="0" err="1"/>
              <a:t>dananya</a:t>
            </a:r>
            <a:r>
              <a:rPr lang="en-US" sz="8000" dirty="0"/>
              <a:t> </a:t>
            </a:r>
            <a:r>
              <a:rPr lang="en-US" sz="8000" dirty="0" err="1"/>
              <a:t>disimpan</a:t>
            </a:r>
            <a:r>
              <a:rPr lang="en-US" sz="8000" dirty="0"/>
              <a:t> pada </a:t>
            </a:r>
            <a:r>
              <a:rPr lang="en-US" sz="8000" dirty="0" err="1"/>
              <a:t>pihak</a:t>
            </a:r>
            <a:r>
              <a:rPr lang="en-US" sz="8000" dirty="0"/>
              <a:t> yang </a:t>
            </a:r>
            <a:r>
              <a:rPr lang="en-US" sz="8000" dirty="0" err="1"/>
              <a:t>menghimpun</a:t>
            </a:r>
            <a:r>
              <a:rPr lang="en-US" sz="8000" dirty="0"/>
              <a:t> dana </a:t>
            </a:r>
            <a:r>
              <a:rPr lang="en-US" sz="8000" dirty="0" err="1"/>
              <a:t>tersebut.Sehubungan</a:t>
            </a:r>
            <a:r>
              <a:rPr lang="en-US" sz="8000" dirty="0"/>
              <a:t> </a:t>
            </a:r>
            <a:r>
              <a:rPr lang="en-US" sz="8000" dirty="0" err="1"/>
              <a:t>dengan</a:t>
            </a:r>
            <a:r>
              <a:rPr lang="en-US" sz="8000" dirty="0"/>
              <a:t> </a:t>
            </a:r>
            <a:r>
              <a:rPr lang="en-US" sz="8000" dirty="0" err="1"/>
              <a:t>itu</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ditegaskan</a:t>
            </a:r>
            <a:r>
              <a:rPr lang="en-US" sz="8000" dirty="0"/>
              <a:t> </a:t>
            </a:r>
            <a:r>
              <a:rPr lang="en-US" sz="8000" dirty="0" err="1"/>
              <a:t>bahwa</a:t>
            </a:r>
            <a:r>
              <a:rPr lang="en-US" sz="8000" dirty="0"/>
              <a:t> </a:t>
            </a:r>
            <a:r>
              <a:rPr lang="en-US" sz="8000" dirty="0" err="1"/>
              <a:t>kegiatan</a:t>
            </a:r>
            <a:r>
              <a:rPr lang="en-US" sz="8000" dirty="0"/>
              <a:t> </a:t>
            </a:r>
            <a:r>
              <a:rPr lang="en-US" sz="8000" dirty="0" err="1"/>
              <a:t>menghimpun</a:t>
            </a:r>
            <a:r>
              <a:rPr lang="en-US" sz="8000" dirty="0"/>
              <a:t> dana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hanya</a:t>
            </a:r>
            <a:r>
              <a:rPr lang="en-US" sz="8000" dirty="0"/>
              <a:t> </a:t>
            </a:r>
            <a:r>
              <a:rPr lang="en-US" sz="8000" dirty="0" err="1"/>
              <a:t>dapat</a:t>
            </a:r>
            <a:r>
              <a:rPr lang="en-US" sz="8000" dirty="0"/>
              <a:t> </a:t>
            </a:r>
            <a:r>
              <a:rPr lang="en-US" sz="8000" dirty="0" err="1"/>
              <a:t>dilakukan</a:t>
            </a:r>
            <a:r>
              <a:rPr lang="en-US" sz="8000" dirty="0"/>
              <a:t> oleh </a:t>
            </a:r>
            <a:r>
              <a:rPr lang="en-US" sz="8000" dirty="0" err="1"/>
              <a:t>suatu</a:t>
            </a:r>
            <a:r>
              <a:rPr lang="en-US" sz="8000" dirty="0"/>
              <a:t> </a:t>
            </a:r>
            <a:r>
              <a:rPr lang="en-US" sz="8000" dirty="0" err="1"/>
              <a:t>pihak</a:t>
            </a:r>
            <a:r>
              <a:rPr lang="en-US" sz="8000" dirty="0"/>
              <a:t>, </a:t>
            </a:r>
            <a:r>
              <a:rPr lang="en-US" sz="8000" dirty="0" err="1"/>
              <a:t>setelah</a:t>
            </a:r>
            <a:r>
              <a:rPr lang="en-US" sz="8000" dirty="0"/>
              <a:t> </a:t>
            </a:r>
            <a:r>
              <a:rPr lang="en-US" sz="8000" dirty="0" err="1"/>
              <a:t>pihak</a:t>
            </a:r>
            <a:r>
              <a:rPr lang="en-US" sz="8000" dirty="0"/>
              <a:t> yang </a:t>
            </a:r>
            <a:r>
              <a:rPr lang="en-US" sz="8000" dirty="0" err="1"/>
              <a:t>bersangkutan</a:t>
            </a:r>
            <a:r>
              <a:rPr lang="en-US" sz="8000" dirty="0"/>
              <a:t> </a:t>
            </a:r>
            <a:r>
              <a:rPr lang="en-US" sz="8000" dirty="0" err="1"/>
              <a:t>terlebih</a:t>
            </a:r>
            <a:r>
              <a:rPr lang="en-US" sz="8000" dirty="0"/>
              <a:t> </a:t>
            </a:r>
            <a:r>
              <a:rPr lang="en-US" sz="8000" dirty="0" err="1"/>
              <a:t>dahulu</a:t>
            </a:r>
            <a:r>
              <a:rPr lang="en-US" sz="8000" dirty="0"/>
              <a:t> </a:t>
            </a:r>
            <a:r>
              <a:rPr lang="en-US" sz="8000" dirty="0" err="1"/>
              <a:t>memperoleh</a:t>
            </a:r>
            <a:r>
              <a:rPr lang="en-US" sz="8000" dirty="0"/>
              <a:t> </a:t>
            </a:r>
            <a:r>
              <a:rPr lang="en-US" sz="8000" dirty="0" err="1"/>
              <a:t>izin</a:t>
            </a:r>
            <a:r>
              <a:rPr lang="en-US" sz="8000" dirty="0"/>
              <a:t> </a:t>
            </a:r>
            <a:r>
              <a:rPr lang="en-US" sz="8000" dirty="0" err="1"/>
              <a:t>usaha</a:t>
            </a:r>
            <a:r>
              <a:rPr lang="en-US" sz="8000" dirty="0"/>
              <a:t>, </a:t>
            </a:r>
            <a:r>
              <a:rPr lang="en-US" sz="8000" dirty="0" err="1"/>
              <a:t>sebagai</a:t>
            </a:r>
            <a:r>
              <a:rPr lang="en-US" sz="8000" dirty="0"/>
              <a:t> Bank Umum </a:t>
            </a:r>
            <a:r>
              <a:rPr lang="en-US" sz="8000" dirty="0" err="1"/>
              <a:t>atau</a:t>
            </a:r>
            <a:r>
              <a:rPr lang="en-US" sz="8000" dirty="0"/>
              <a:t> </a:t>
            </a:r>
            <a:r>
              <a:rPr lang="en-US" sz="8000" dirty="0" err="1"/>
              <a:t>sebagai</a:t>
            </a:r>
            <a:r>
              <a:rPr lang="en-US" sz="8000" dirty="0"/>
              <a:t> Bank </a:t>
            </a:r>
            <a:r>
              <a:rPr lang="en-US" sz="8000" dirty="0" err="1"/>
              <a:t>Perkreditan</a:t>
            </a:r>
            <a:r>
              <a:rPr lang="en-US" sz="8000" dirty="0"/>
              <a:t> Rakyat.. </a:t>
            </a:r>
            <a:r>
              <a:rPr lang="en-US" sz="8000" dirty="0" err="1"/>
              <a:t>Namun</a:t>
            </a:r>
            <a:r>
              <a:rPr lang="en-US" sz="8000" dirty="0"/>
              <a:t> </a:t>
            </a:r>
            <a:r>
              <a:rPr lang="en-US" sz="8000" dirty="0" err="1"/>
              <a:t>demikian</a:t>
            </a:r>
            <a:r>
              <a:rPr lang="en-US" sz="8000" dirty="0"/>
              <a:t>, di </a:t>
            </a:r>
            <a:r>
              <a:rPr lang="en-US" sz="8000" dirty="0" err="1"/>
              <a:t>masyarakat</a:t>
            </a:r>
            <a:r>
              <a:rPr lang="en-US" sz="8000" dirty="0"/>
              <a:t> </a:t>
            </a:r>
            <a:r>
              <a:rPr lang="en-US" sz="8000" dirty="0" err="1"/>
              <a:t>terdapat</a:t>
            </a:r>
            <a:r>
              <a:rPr lang="en-US" sz="8000" dirty="0"/>
              <a:t> pula </a:t>
            </a:r>
            <a:r>
              <a:rPr lang="en-US" sz="8000" dirty="0" err="1"/>
              <a:t>jenis</a:t>
            </a:r>
            <a:r>
              <a:rPr lang="en-US" sz="8000" dirty="0"/>
              <a:t> </a:t>
            </a:r>
            <a:r>
              <a:rPr lang="en-US" sz="8000" dirty="0" err="1"/>
              <a:t>lembaga</a:t>
            </a:r>
            <a:r>
              <a:rPr lang="en-US" sz="8000" dirty="0"/>
              <a:t> </a:t>
            </a:r>
            <a:r>
              <a:rPr lang="en-US" sz="8000" dirty="0" err="1"/>
              <a:t>lainnya</a:t>
            </a:r>
            <a:r>
              <a:rPr lang="en-US" sz="8000" dirty="0"/>
              <a:t> yang </a:t>
            </a:r>
            <a:r>
              <a:rPr lang="en-US" sz="8000" dirty="0" err="1"/>
              <a:t>juga</a:t>
            </a:r>
            <a:r>
              <a:rPr lang="en-US" sz="8000" dirty="0"/>
              <a:t> </a:t>
            </a:r>
            <a:r>
              <a:rPr lang="en-US" sz="8000" dirty="0" err="1"/>
              <a:t>melakukan</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atau</a:t>
            </a:r>
            <a:r>
              <a:rPr lang="en-US" sz="8000" dirty="0"/>
              <a:t> </a:t>
            </a:r>
            <a:r>
              <a:rPr lang="en-US" sz="8000" dirty="0" err="1"/>
              <a:t>semacam</a:t>
            </a:r>
            <a:r>
              <a:rPr lang="en-US" sz="8000" dirty="0"/>
              <a:t> </a:t>
            </a:r>
            <a:r>
              <a:rPr lang="en-US" sz="8000" dirty="0" err="1"/>
              <a:t>simpanan</a:t>
            </a:r>
            <a:r>
              <a:rPr lang="en-US" sz="8000" dirty="0"/>
              <a:t>, </a:t>
            </a:r>
            <a:r>
              <a:rPr lang="en-US" sz="8000" dirty="0" err="1"/>
              <a:t>misalnya</a:t>
            </a:r>
            <a:r>
              <a:rPr lang="en-US" sz="8000" dirty="0"/>
              <a:t> yang </a:t>
            </a:r>
            <a:r>
              <a:rPr lang="en-US" sz="8000" dirty="0" err="1"/>
              <a:t>dilakukan</a:t>
            </a:r>
            <a:r>
              <a:rPr lang="en-US" sz="8000" dirty="0"/>
              <a:t> </a:t>
            </a:r>
            <a:r>
              <a:rPr lang="en-US" sz="8000" dirty="0" err="1"/>
              <a:t>oleh</a:t>
            </a:r>
            <a:r>
              <a:rPr lang="en-US" sz="8000" dirty="0"/>
              <a:t> </a:t>
            </a:r>
            <a:r>
              <a:rPr lang="en-US" sz="8000" dirty="0" err="1"/>
              <a:t>kantor</a:t>
            </a:r>
            <a:r>
              <a:rPr lang="en-US" sz="8000" dirty="0"/>
              <a:t> </a:t>
            </a:r>
            <a:r>
              <a:rPr lang="en-US" sz="8000" dirty="0" err="1"/>
              <a:t>pos</a:t>
            </a:r>
            <a:r>
              <a:rPr lang="en-US" sz="8000" dirty="0"/>
              <a:t>, </a:t>
            </a:r>
            <a:r>
              <a:rPr lang="en-US" sz="8000" dirty="0" err="1"/>
              <a:t>oleh</a:t>
            </a:r>
            <a:r>
              <a:rPr lang="en-US" sz="8000" dirty="0"/>
              <a:t> </a:t>
            </a:r>
            <a:r>
              <a:rPr lang="en-US" sz="8000" dirty="0" err="1"/>
              <a:t>dana</a:t>
            </a:r>
            <a:r>
              <a:rPr lang="en-US" sz="8000" dirty="0"/>
              <a:t> </a:t>
            </a:r>
            <a:r>
              <a:rPr lang="en-US" sz="8000" dirty="0" err="1"/>
              <a:t>pensiun</a:t>
            </a:r>
            <a:r>
              <a:rPr lang="en-US" sz="8000" dirty="0"/>
              <a:t>, </a:t>
            </a:r>
            <a:r>
              <a:rPr lang="en-US" sz="8000" dirty="0" err="1"/>
              <a:t>atau</a:t>
            </a:r>
            <a:r>
              <a:rPr lang="en-US" sz="8000" dirty="0"/>
              <a:t> </a:t>
            </a:r>
            <a:r>
              <a:rPr lang="en-US" sz="8000" dirty="0" err="1"/>
              <a:t>oleh</a:t>
            </a:r>
            <a:r>
              <a:rPr lang="en-US" sz="8000" dirty="0"/>
              <a:t> </a:t>
            </a:r>
            <a:r>
              <a:rPr lang="en-US" sz="8000" dirty="0" err="1"/>
              <a:t>perusahaan</a:t>
            </a:r>
            <a:r>
              <a:rPr lang="en-US" sz="8000" dirty="0"/>
              <a:t> </a:t>
            </a:r>
            <a:r>
              <a:rPr lang="en-US" sz="8000" dirty="0" err="1"/>
              <a:t>asuransi</a:t>
            </a:r>
            <a:r>
              <a:rPr lang="en-US" sz="8000" dirty="0"/>
              <a:t>. </a:t>
            </a:r>
            <a:r>
              <a:rPr lang="en-US" sz="8000" dirty="0" err="1"/>
              <a:t>Kegiatan</a:t>
            </a:r>
            <a:r>
              <a:rPr lang="en-US" sz="8000" dirty="0"/>
              <a:t> </a:t>
            </a:r>
            <a:r>
              <a:rPr lang="en-US" sz="8000" dirty="0" err="1"/>
              <a:t>lembaga-lembaga</a:t>
            </a:r>
            <a:r>
              <a:rPr lang="en-US" sz="8000" dirty="0"/>
              <a:t> </a:t>
            </a:r>
            <a:r>
              <a:rPr lang="en-US" sz="8000" dirty="0" err="1"/>
              <a:t>tersebut</a:t>
            </a:r>
            <a:r>
              <a:rPr lang="en-US" sz="8000" dirty="0"/>
              <a:t> </a:t>
            </a:r>
            <a:r>
              <a:rPr lang="en-US" sz="8000" dirty="0" err="1"/>
              <a:t>tidak</a:t>
            </a:r>
            <a:r>
              <a:rPr lang="en-US" sz="8000" dirty="0"/>
              <a:t> </a:t>
            </a:r>
            <a:r>
              <a:rPr lang="en-US" sz="8000" dirty="0" err="1"/>
              <a:t>dicakup</a:t>
            </a:r>
            <a:r>
              <a:rPr lang="en-US" sz="8000" dirty="0"/>
              <a:t> </a:t>
            </a:r>
            <a:r>
              <a:rPr lang="en-US" sz="8000" dirty="0" err="1"/>
              <a:t>sebagai</a:t>
            </a:r>
            <a:r>
              <a:rPr lang="en-US" sz="8000" dirty="0"/>
              <a:t> </a:t>
            </a:r>
            <a:r>
              <a:rPr lang="en-US" sz="8000" dirty="0" err="1"/>
              <a:t>kegiatan</a:t>
            </a:r>
            <a:r>
              <a:rPr lang="en-US" sz="8000" dirty="0"/>
              <a:t> </a:t>
            </a:r>
            <a:r>
              <a:rPr lang="en-US" sz="8000" dirty="0" err="1"/>
              <a:t>usaha</a:t>
            </a:r>
            <a:r>
              <a:rPr lang="en-US" sz="8000" dirty="0"/>
              <a:t> </a:t>
            </a:r>
            <a:r>
              <a:rPr lang="en-US" sz="8000" dirty="0" err="1"/>
              <a:t>perbankan</a:t>
            </a:r>
            <a:r>
              <a:rPr lang="en-US" sz="8000" dirty="0"/>
              <a:t>, </a:t>
            </a:r>
            <a:r>
              <a:rPr lang="en-US" sz="8000" dirty="0" err="1"/>
              <a:t>berdasarkan</a:t>
            </a:r>
            <a:r>
              <a:rPr lang="en-US" sz="8000" dirty="0"/>
              <a:t> </a:t>
            </a:r>
            <a:r>
              <a:rPr lang="en-US" sz="8000" dirty="0" err="1"/>
              <a:t>ketentuan</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Terhadap</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yang </a:t>
            </a:r>
            <a:r>
              <a:rPr lang="en-US" sz="8000" dirty="0" err="1"/>
              <a:t>dilakukan</a:t>
            </a:r>
            <a:r>
              <a:rPr lang="en-US" sz="8000" dirty="0"/>
              <a:t> </a:t>
            </a:r>
            <a:r>
              <a:rPr lang="en-US" sz="8000" dirty="0" err="1"/>
              <a:t>oleh</a:t>
            </a:r>
            <a:r>
              <a:rPr lang="en-US" sz="8000" dirty="0"/>
              <a:t> </a:t>
            </a:r>
            <a:r>
              <a:rPr lang="en-US" sz="8000" dirty="0" err="1"/>
              <a:t>lembaga-lembaga</a:t>
            </a:r>
            <a:r>
              <a:rPr lang="en-US" sz="8000" dirty="0"/>
              <a:t> </a:t>
            </a:r>
            <a:r>
              <a:rPr lang="en-US" sz="8000" dirty="0" err="1"/>
              <a:t>tersebut,diatur</a:t>
            </a:r>
            <a:r>
              <a:rPr lang="en-US" sz="8000" dirty="0"/>
              <a:t> </a:t>
            </a:r>
            <a:r>
              <a:rPr lang="en-US" sz="8000" dirty="0" err="1"/>
              <a:t>dengan</a:t>
            </a:r>
            <a:r>
              <a:rPr lang="en-US" sz="8000" dirty="0"/>
              <a:t> </a:t>
            </a:r>
            <a:r>
              <a:rPr lang="en-US" sz="8000" dirty="0" err="1"/>
              <a:t>Undang-undang</a:t>
            </a:r>
            <a:r>
              <a:rPr lang="en-US" sz="8000" dirty="0"/>
              <a:t> </a:t>
            </a:r>
            <a:r>
              <a:rPr lang="en-US" sz="8000" dirty="0" err="1"/>
              <a:t>tersendiri</a:t>
            </a:r>
            <a:r>
              <a:rPr lang="en-US" sz="8000" dirty="0"/>
              <a:t> </a:t>
            </a:r>
            <a:r>
              <a:rPr lang="en-US" sz="8000" dirty="0" err="1"/>
              <a:t>beserta</a:t>
            </a:r>
            <a:r>
              <a:rPr lang="en-US" sz="8000" dirty="0"/>
              <a:t> </a:t>
            </a:r>
            <a:r>
              <a:rPr lang="en-US" sz="8000" dirty="0" err="1"/>
              <a:t>peraturan</a:t>
            </a:r>
            <a:r>
              <a:rPr lang="en-US" sz="8000" dirty="0"/>
              <a:t> </a:t>
            </a:r>
            <a:r>
              <a:rPr lang="en-US" sz="8000" dirty="0" err="1"/>
              <a:t>pelaksanaannya</a:t>
            </a:r>
            <a:r>
              <a:rPr lang="en-US" sz="8000" dirty="0"/>
              <a:t>.</a:t>
            </a:r>
          </a:p>
          <a:p>
            <a:r>
              <a:rPr lang="en-US" dirty="0"/>
              <a:t>PENJELASAN PASAL 16 UU PERBANKAN</a:t>
            </a:r>
          </a:p>
        </p:txBody>
      </p:sp>
    </p:spTree>
    <p:extLst>
      <p:ext uri="{BB962C8B-B14F-4D97-AF65-F5344CB8AC3E}">
        <p14:creationId xmlns:p14="http://schemas.microsoft.com/office/powerpoint/2010/main" val="579683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CD1BB-6873-86D7-8E53-D8A779733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C4779-DCD6-F5B2-34C2-8850212BB894}"/>
              </a:ext>
            </a:extLst>
          </p:cNvPr>
          <p:cNvSpPr>
            <a:spLocks noGrp="1"/>
          </p:cNvSpPr>
          <p:nvPr>
            <p:ph type="title"/>
          </p:nvPr>
        </p:nvSpPr>
        <p:spPr/>
        <p:txBody>
          <a:bodyPr/>
          <a:lstStyle/>
          <a:p>
            <a:r>
              <a:rPr lang="en-US" dirty="0"/>
              <a:t>KREDIT DARI BANK RESIKO</a:t>
            </a:r>
          </a:p>
        </p:txBody>
      </p:sp>
      <p:sp>
        <p:nvSpPr>
          <p:cNvPr id="3" name="Content Placeholder 2">
            <a:extLst>
              <a:ext uri="{FF2B5EF4-FFF2-40B4-BE49-F238E27FC236}">
                <a16:creationId xmlns:a16="http://schemas.microsoft.com/office/drawing/2014/main" id="{FFE3C432-3D4B-3927-8D22-AC67EF68F117}"/>
              </a:ext>
            </a:extLst>
          </p:cNvPr>
          <p:cNvSpPr>
            <a:spLocks noGrp="1"/>
          </p:cNvSpPr>
          <p:nvPr>
            <p:ph idx="1"/>
          </p:nvPr>
        </p:nvSpPr>
        <p:spPr/>
        <p:txBody>
          <a:bodyPr/>
          <a:lstStyle/>
          <a:p>
            <a:pPr algn="just"/>
            <a:r>
              <a:rPr lang="en-US" dirty="0"/>
              <a:t>       </a:t>
            </a:r>
            <a:r>
              <a:rPr lang="en-US" sz="2000" dirty="0" err="1"/>
              <a:t>Kredit</a:t>
            </a:r>
            <a:r>
              <a:rPr lang="en-US" sz="2000" dirty="0"/>
              <a:t> yang </a:t>
            </a:r>
            <a:r>
              <a:rPr lang="en-US" sz="2000" dirty="0" err="1"/>
              <a:t>diberikan</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sehingga</a:t>
            </a:r>
            <a:r>
              <a:rPr lang="en-US" sz="2000" dirty="0"/>
              <a:t> </a:t>
            </a:r>
            <a:r>
              <a:rPr lang="en-US" sz="2000" dirty="0" err="1"/>
              <a:t>dalam</a:t>
            </a:r>
            <a:r>
              <a:rPr lang="en-US" sz="2000" dirty="0"/>
              <a:t> </a:t>
            </a:r>
            <a:r>
              <a:rPr lang="en-US" sz="2000" dirty="0" err="1"/>
              <a:t>pelaksanaannya</a:t>
            </a:r>
            <a:r>
              <a:rPr lang="en-US" sz="2000" dirty="0"/>
              <a:t> bank </a:t>
            </a:r>
            <a:r>
              <a:rPr lang="en-US" sz="2000" dirty="0" err="1"/>
              <a:t>harus</a:t>
            </a:r>
            <a:r>
              <a:rPr lang="en-US" sz="2000" dirty="0"/>
              <a:t> </a:t>
            </a:r>
            <a:r>
              <a:rPr lang="en-US" sz="2000" dirty="0" err="1"/>
              <a:t>memperhatikan</a:t>
            </a:r>
            <a:r>
              <a:rPr lang="en-US" sz="2000" dirty="0"/>
              <a:t> </a:t>
            </a:r>
            <a:r>
              <a:rPr lang="en-US" sz="2000" dirty="0" err="1"/>
              <a:t>asas-asas</a:t>
            </a:r>
            <a:r>
              <a:rPr lang="en-US" sz="2000" dirty="0"/>
              <a:t> </a:t>
            </a:r>
            <a:r>
              <a:rPr lang="en-US" sz="2000" dirty="0" err="1"/>
              <a:t>perkreditan</a:t>
            </a:r>
            <a:r>
              <a:rPr lang="en-US" sz="2000" dirty="0"/>
              <a:t> yang </a:t>
            </a:r>
            <a:r>
              <a:rPr lang="en-US" sz="2000" dirty="0" err="1"/>
              <a:t>sehat</a:t>
            </a:r>
            <a:r>
              <a:rPr lang="en-US" sz="2000" dirty="0"/>
              <a:t>. </a:t>
            </a:r>
            <a:r>
              <a:rPr lang="en-US" sz="2000" dirty="0" err="1"/>
              <a:t>Untuk</a:t>
            </a:r>
            <a:r>
              <a:rPr lang="en-US" sz="2000" dirty="0"/>
              <a:t> </a:t>
            </a:r>
            <a:r>
              <a:rPr lang="en-US" sz="2000" dirty="0" err="1"/>
              <a:t>mengurangi</a:t>
            </a:r>
            <a:r>
              <a:rPr lang="en-US" sz="2000" dirty="0"/>
              <a:t> </a:t>
            </a:r>
            <a:r>
              <a:rPr lang="en-US" sz="2000" dirty="0" err="1"/>
              <a:t>risiko</a:t>
            </a:r>
            <a:r>
              <a:rPr lang="en-US" sz="2000" dirty="0"/>
              <a:t> </a:t>
            </a:r>
            <a:r>
              <a:rPr lang="en-US" sz="2000" dirty="0" err="1"/>
              <a:t>tersebut</a:t>
            </a:r>
            <a:r>
              <a:rPr lang="en-US" sz="2000" dirty="0"/>
              <a:t>, </a:t>
            </a:r>
            <a:r>
              <a:rPr lang="en-US" sz="2000" dirty="0" err="1"/>
              <a:t>jaminan</a:t>
            </a:r>
            <a:r>
              <a:rPr lang="en-US" sz="2000" dirty="0"/>
              <a:t> </a:t>
            </a:r>
            <a:r>
              <a:rPr lang="en-US" sz="2000" dirty="0" err="1"/>
              <a:t>pemberian</a:t>
            </a:r>
            <a:r>
              <a:rPr lang="en-US" sz="2000" dirty="0"/>
              <a:t> </a:t>
            </a:r>
            <a:r>
              <a:rPr lang="en-US" sz="2000" dirty="0" err="1"/>
              <a:t>kredit</a:t>
            </a:r>
            <a:r>
              <a:rPr lang="en-US" sz="2000" dirty="0"/>
              <a:t> </a:t>
            </a:r>
            <a:r>
              <a:rPr lang="en-US" sz="2000" dirty="0" err="1"/>
              <a:t>dalam</a:t>
            </a:r>
            <a:r>
              <a:rPr lang="en-US" sz="2000" dirty="0"/>
              <a:t> </a:t>
            </a:r>
            <a:r>
              <a:rPr lang="en-US" sz="2000" dirty="0" err="1"/>
              <a:t>arti</a:t>
            </a:r>
            <a:r>
              <a:rPr lang="en-US" sz="2000" dirty="0"/>
              <a:t> </a:t>
            </a:r>
            <a:r>
              <a:rPr lang="en-US" sz="2000" dirty="0" err="1"/>
              <a:t>keyakinan</a:t>
            </a:r>
            <a:r>
              <a:rPr lang="en-US" sz="2000" dirty="0"/>
              <a:t> </a:t>
            </a:r>
            <a:r>
              <a:rPr lang="en-US" sz="2000" dirty="0" err="1"/>
              <a:t>atas</a:t>
            </a:r>
            <a:r>
              <a:rPr lang="en-US" sz="2000" dirty="0"/>
              <a:t> </a:t>
            </a:r>
            <a:r>
              <a:rPr lang="en-US" sz="2000" dirty="0" err="1"/>
              <a:t>kemampuan</a:t>
            </a:r>
            <a:r>
              <a:rPr lang="en-US" sz="2000" dirty="0"/>
              <a:t> </a:t>
            </a:r>
            <a:r>
              <a:rPr lang="en-US" sz="2000" dirty="0" err="1"/>
              <a:t>dan</a:t>
            </a:r>
            <a:r>
              <a:rPr lang="en-US" sz="2000" dirty="0"/>
              <a:t> </a:t>
            </a:r>
            <a:r>
              <a:rPr lang="en-US" sz="2000" dirty="0" err="1"/>
              <a:t>kesanggupan</a:t>
            </a:r>
            <a:r>
              <a:rPr lang="en-US" sz="2000" dirty="0"/>
              <a:t> </a:t>
            </a:r>
            <a:r>
              <a:rPr lang="en-US" sz="2000" dirty="0" err="1"/>
              <a:t>debitur</a:t>
            </a:r>
            <a:r>
              <a:rPr lang="en-US" sz="2000" dirty="0"/>
              <a:t> </a:t>
            </a:r>
            <a:r>
              <a:rPr lang="en-US" sz="2000" dirty="0" err="1"/>
              <a:t>untuk</a:t>
            </a:r>
            <a:r>
              <a:rPr lang="en-US" sz="2000" dirty="0"/>
              <a:t> </a:t>
            </a:r>
            <a:r>
              <a:rPr lang="en-US" sz="2000" dirty="0" err="1"/>
              <a:t>melunasi</a:t>
            </a:r>
            <a:r>
              <a:rPr lang="en-US" sz="2000" dirty="0"/>
              <a:t> </a:t>
            </a:r>
            <a:r>
              <a:rPr lang="en-US" sz="2000" dirty="0" err="1"/>
              <a:t>hutangnya</a:t>
            </a:r>
            <a:r>
              <a:rPr lang="en-US" sz="2000" dirty="0"/>
              <a:t> </a:t>
            </a:r>
            <a:r>
              <a:rPr lang="en-US" sz="2000" dirty="0" err="1"/>
              <a:t>sesuai</a:t>
            </a:r>
            <a:r>
              <a:rPr lang="en-US" sz="2000" dirty="0"/>
              <a:t> </a:t>
            </a:r>
            <a:r>
              <a:rPr lang="en-US" sz="2000" dirty="0" err="1"/>
              <a:t>dengan</a:t>
            </a:r>
            <a:r>
              <a:rPr lang="en-US" sz="2000" dirty="0"/>
              <a:t> yang </a:t>
            </a:r>
            <a:r>
              <a:rPr lang="en-US" sz="2000" dirty="0" err="1"/>
              <a:t>diperjanjikan</a:t>
            </a:r>
            <a:r>
              <a:rPr lang="en-US" sz="2000" dirty="0"/>
              <a:t> </a:t>
            </a:r>
            <a:r>
              <a:rPr lang="en-US" sz="2000" dirty="0" err="1"/>
              <a:t>merupakan</a:t>
            </a:r>
            <a:r>
              <a:rPr lang="en-US" sz="2000" dirty="0"/>
              <a:t> </a:t>
            </a:r>
            <a:r>
              <a:rPr lang="en-US" sz="2000" dirty="0" err="1"/>
              <a:t>faktor</a:t>
            </a:r>
            <a:r>
              <a:rPr lang="en-US" sz="2000" dirty="0"/>
              <a:t> </a:t>
            </a:r>
            <a:r>
              <a:rPr lang="en-US" sz="2000" dirty="0" err="1"/>
              <a:t>penting</a:t>
            </a:r>
            <a:r>
              <a:rPr lang="en-US" sz="2000" dirty="0"/>
              <a:t> yang </a:t>
            </a:r>
            <a:r>
              <a:rPr lang="en-US" sz="2000" dirty="0" err="1"/>
              <a:t>harus</a:t>
            </a:r>
            <a:r>
              <a:rPr lang="en-US" sz="2000" dirty="0"/>
              <a:t> </a:t>
            </a:r>
            <a:r>
              <a:rPr lang="en-US" sz="2000" dirty="0" err="1"/>
              <a:t>diperhatikan</a:t>
            </a:r>
            <a:r>
              <a:rPr lang="en-US" sz="2000" dirty="0"/>
              <a:t> </a:t>
            </a:r>
            <a:r>
              <a:rPr lang="en-US" sz="2000" dirty="0" err="1"/>
              <a:t>oleh</a:t>
            </a:r>
            <a:r>
              <a:rPr lang="en-US" sz="2000" dirty="0"/>
              <a:t> bank. </a:t>
            </a:r>
            <a:r>
              <a:rPr lang="en-US" sz="2000" dirty="0" err="1"/>
              <a:t>Untuk</a:t>
            </a:r>
            <a:r>
              <a:rPr lang="en-US" sz="2000" dirty="0"/>
              <a:t> </a:t>
            </a:r>
            <a:r>
              <a:rPr lang="en-US" sz="2000" dirty="0" err="1"/>
              <a:t>memperoleh</a:t>
            </a:r>
            <a:r>
              <a:rPr lang="en-US" sz="2000" dirty="0"/>
              <a:t> </a:t>
            </a:r>
            <a:r>
              <a:rPr lang="en-US" sz="2000" dirty="0" err="1"/>
              <a:t>keyakinan</a:t>
            </a:r>
            <a:r>
              <a:rPr lang="en-US" sz="2000" dirty="0"/>
              <a:t> </a:t>
            </a:r>
            <a:r>
              <a:rPr lang="en-US" sz="2000" dirty="0" err="1"/>
              <a:t>tersebut</a:t>
            </a:r>
            <a:r>
              <a:rPr lang="en-US" sz="2000" dirty="0"/>
              <a:t>, </a:t>
            </a:r>
            <a:r>
              <a:rPr lang="en-US" sz="2000" dirty="0" err="1"/>
              <a:t>sebelum</a:t>
            </a:r>
            <a:r>
              <a:rPr lang="en-US" sz="2000" dirty="0"/>
              <a:t> </a:t>
            </a:r>
            <a:r>
              <a:rPr lang="en-US" sz="2000" dirty="0" err="1"/>
              <a:t>memberikan</a:t>
            </a:r>
            <a:r>
              <a:rPr lang="en-US" sz="2000" dirty="0"/>
              <a:t> </a:t>
            </a:r>
            <a:r>
              <a:rPr lang="en-US" sz="2000" dirty="0" err="1"/>
              <a:t>kredit</a:t>
            </a:r>
            <a:r>
              <a:rPr lang="en-US" sz="2000" dirty="0"/>
              <a:t>, bank </a:t>
            </a:r>
            <a:r>
              <a:rPr lang="en-US" sz="2000" dirty="0" err="1"/>
              <a:t>harus</a:t>
            </a:r>
            <a:r>
              <a:rPr lang="en-US" sz="2000" dirty="0"/>
              <a:t> </a:t>
            </a:r>
            <a:r>
              <a:rPr lang="en-US" sz="2000" dirty="0" err="1"/>
              <a:t>melakukan</a:t>
            </a:r>
            <a:r>
              <a:rPr lang="en-US" sz="2000" dirty="0"/>
              <a:t> </a:t>
            </a:r>
            <a:r>
              <a:rPr lang="en-US" sz="2000" dirty="0" err="1"/>
              <a:t>penilaian</a:t>
            </a:r>
            <a:r>
              <a:rPr lang="en-US" sz="2000" dirty="0"/>
              <a:t> yang </a:t>
            </a:r>
            <a:r>
              <a:rPr lang="en-US" sz="2000" dirty="0" err="1"/>
              <a:t>seksama</a:t>
            </a:r>
            <a:r>
              <a:rPr lang="en-US" sz="2000" dirty="0"/>
              <a:t> </a:t>
            </a:r>
            <a:r>
              <a:rPr lang="en-US" sz="2000" dirty="0" err="1"/>
              <a:t>terhadap</a:t>
            </a:r>
            <a:r>
              <a:rPr lang="en-US" sz="2000" dirty="0"/>
              <a:t> </a:t>
            </a:r>
            <a:r>
              <a:rPr lang="en-US" sz="2000" dirty="0" err="1"/>
              <a:t>watak</a:t>
            </a:r>
            <a:r>
              <a:rPr lang="en-US" sz="2000" dirty="0"/>
              <a:t>, </a:t>
            </a:r>
            <a:r>
              <a:rPr lang="en-US" sz="2000" dirty="0" err="1"/>
              <a:t>kemampuan</a:t>
            </a:r>
            <a:r>
              <a:rPr lang="en-US" sz="2000" dirty="0"/>
              <a:t>, modal, </a:t>
            </a:r>
            <a:r>
              <a:rPr lang="en-US" sz="2000" dirty="0" err="1"/>
              <a:t>agunan</a:t>
            </a:r>
            <a:r>
              <a:rPr lang="en-US" sz="2000" dirty="0"/>
              <a:t>, </a:t>
            </a:r>
            <a:r>
              <a:rPr lang="en-US" sz="2000" dirty="0" err="1"/>
              <a:t>dan</a:t>
            </a:r>
            <a:r>
              <a:rPr lang="en-US" sz="2000" dirty="0"/>
              <a:t> </a:t>
            </a:r>
            <a:r>
              <a:rPr lang="en-US" sz="2000" dirty="0" err="1"/>
              <a:t>prospek</a:t>
            </a:r>
            <a:r>
              <a:rPr lang="en-US" sz="2000" dirty="0"/>
              <a:t> </a:t>
            </a:r>
            <a:r>
              <a:rPr lang="en-US" sz="2000" dirty="0" err="1"/>
              <a:t>usaha</a:t>
            </a:r>
            <a:r>
              <a:rPr lang="en-US" sz="2000" dirty="0"/>
              <a:t> </a:t>
            </a:r>
            <a:r>
              <a:rPr lang="en-US" sz="2000" dirty="0" err="1"/>
              <a:t>dari</a:t>
            </a:r>
            <a:r>
              <a:rPr lang="en-US" sz="2000" dirty="0"/>
              <a:t> </a:t>
            </a:r>
            <a:r>
              <a:rPr lang="en-US" sz="2000" dirty="0" err="1"/>
              <a:t>debitur</a:t>
            </a:r>
            <a:r>
              <a:rPr lang="en-US" sz="2000" dirty="0"/>
              <a:t>.</a:t>
            </a:r>
          </a:p>
          <a:p>
            <a:pPr algn="just"/>
            <a:r>
              <a:rPr lang="en-US" sz="2000" dirty="0"/>
              <a:t>PENJELASAN </a:t>
            </a:r>
            <a:r>
              <a:rPr lang="en-US" sz="2000" dirty="0" err="1"/>
              <a:t>Pasal</a:t>
            </a:r>
            <a:r>
              <a:rPr lang="en-US" sz="2000" dirty="0"/>
              <a:t> 8 UU </a:t>
            </a:r>
            <a:r>
              <a:rPr lang="en-US" sz="2000" dirty="0" err="1"/>
              <a:t>Perbankan</a:t>
            </a:r>
            <a:endParaRPr lang="en-US" sz="2000" dirty="0"/>
          </a:p>
        </p:txBody>
      </p:sp>
    </p:spTree>
    <p:extLst>
      <p:ext uri="{BB962C8B-B14F-4D97-AF65-F5344CB8AC3E}">
        <p14:creationId xmlns:p14="http://schemas.microsoft.com/office/powerpoint/2010/main" val="1832522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C49D2-7B76-B7E4-35E6-EDB1CDB6F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A9710-8F93-8AC9-F93C-7B02B6694036}"/>
              </a:ext>
            </a:extLst>
          </p:cNvPr>
          <p:cNvSpPr>
            <a:spLocks noGrp="1"/>
          </p:cNvSpPr>
          <p:nvPr>
            <p:ph type="title"/>
          </p:nvPr>
        </p:nvSpPr>
        <p:spPr/>
        <p:txBody>
          <a:bodyPr/>
          <a:lstStyle/>
          <a:p>
            <a:r>
              <a:rPr lang="en-US" dirty="0" err="1"/>
              <a:t>Pemberian</a:t>
            </a:r>
            <a:r>
              <a:rPr lang="en-US" dirty="0"/>
              <a:t> </a:t>
            </a:r>
            <a:r>
              <a:rPr lang="en-US" dirty="0" err="1"/>
              <a:t>kredit</a:t>
            </a:r>
            <a:r>
              <a:rPr lang="en-US" dirty="0"/>
              <a:t> </a:t>
            </a:r>
            <a:r>
              <a:rPr lang="en-US" dirty="0" err="1"/>
              <a:t>beresiko</a:t>
            </a:r>
            <a:r>
              <a:rPr lang="en-US" dirty="0"/>
              <a:t> </a:t>
            </a:r>
            <a:r>
              <a:rPr lang="en-US" dirty="0" err="1"/>
              <a:t>kegagalan</a:t>
            </a:r>
            <a:endParaRPr lang="en-US" dirty="0"/>
          </a:p>
        </p:txBody>
      </p:sp>
      <p:sp>
        <p:nvSpPr>
          <p:cNvPr id="3" name="Content Placeholder 2">
            <a:extLst>
              <a:ext uri="{FF2B5EF4-FFF2-40B4-BE49-F238E27FC236}">
                <a16:creationId xmlns:a16="http://schemas.microsoft.com/office/drawing/2014/main" id="{ABF41694-958E-836C-C013-32E3CD8E99D5}"/>
              </a:ext>
            </a:extLst>
          </p:cNvPr>
          <p:cNvSpPr>
            <a:spLocks noGrp="1"/>
          </p:cNvSpPr>
          <p:nvPr>
            <p:ph idx="1"/>
          </p:nvPr>
        </p:nvSpPr>
        <p:spPr/>
        <p:txBody>
          <a:bodyPr>
            <a:normAutofit lnSpcReduction="10000"/>
          </a:bodyPr>
          <a:lstStyle/>
          <a:p>
            <a:pPr algn="just"/>
            <a:r>
              <a:rPr lang="en-US" dirty="0"/>
              <a:t>      </a:t>
            </a:r>
            <a:r>
              <a:rPr lang="en-US" sz="2000" dirty="0" err="1"/>
              <a:t>Pemberian</a:t>
            </a:r>
            <a:r>
              <a:rPr lang="en-US" sz="2000" dirty="0"/>
              <a:t> </a:t>
            </a:r>
            <a:r>
              <a:rPr lang="en-US" sz="2000" dirty="0" err="1"/>
              <a:t>kredit</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kegagalan</a:t>
            </a:r>
            <a:r>
              <a:rPr lang="en-US" sz="2000" dirty="0"/>
              <a:t> </a:t>
            </a:r>
            <a:r>
              <a:rPr lang="en-US" sz="2000" dirty="0" err="1"/>
              <a:t>atau</a:t>
            </a:r>
            <a:r>
              <a:rPr lang="en-US" sz="2000" dirty="0"/>
              <a:t> </a:t>
            </a:r>
            <a:r>
              <a:rPr lang="en-US" sz="2000" dirty="0" err="1"/>
              <a:t>kemacetan</a:t>
            </a:r>
            <a:r>
              <a:rPr lang="en-US" sz="2000" dirty="0"/>
              <a:t> </a:t>
            </a:r>
            <a:r>
              <a:rPr lang="en-US" sz="2000" dirty="0" err="1"/>
              <a:t>dalam</a:t>
            </a:r>
            <a:r>
              <a:rPr lang="en-US" sz="2000" dirty="0"/>
              <a:t> </a:t>
            </a:r>
            <a:r>
              <a:rPr lang="en-US" sz="2000" dirty="0" err="1"/>
              <a:t>pelunasannya</a:t>
            </a:r>
            <a:r>
              <a:rPr lang="en-US" sz="2000" dirty="0"/>
              <a:t>, </a:t>
            </a:r>
            <a:r>
              <a:rPr lang="en-US" sz="2000" dirty="0" err="1"/>
              <a:t>sehingga</a:t>
            </a:r>
            <a:r>
              <a:rPr lang="en-US" sz="2000" dirty="0"/>
              <a:t> </a:t>
            </a:r>
            <a:r>
              <a:rPr lang="en-US" sz="2000" dirty="0" err="1"/>
              <a:t>dapat</a:t>
            </a:r>
            <a:r>
              <a:rPr lang="en-US" sz="2000" dirty="0"/>
              <a:t> </a:t>
            </a:r>
            <a:r>
              <a:rPr lang="en-US" sz="2000" dirty="0" err="1"/>
              <a:t>berpengaruh</a:t>
            </a:r>
            <a:r>
              <a:rPr lang="en-US" sz="2000" dirty="0"/>
              <a:t> </a:t>
            </a:r>
            <a:r>
              <a:rPr lang="en-US" sz="2000" dirty="0" err="1"/>
              <a:t>terhadap</a:t>
            </a:r>
            <a:r>
              <a:rPr lang="en-US" sz="2000" dirty="0"/>
              <a:t> </a:t>
            </a:r>
            <a:r>
              <a:rPr lang="en-US" sz="2000" dirty="0" err="1"/>
              <a:t>kesehatan</a:t>
            </a:r>
            <a:r>
              <a:rPr lang="en-US" sz="2000" dirty="0"/>
              <a:t> bank. </a:t>
            </a:r>
            <a:r>
              <a:rPr lang="en-US" sz="2000" dirty="0" err="1"/>
              <a:t>Mengingat</a:t>
            </a:r>
            <a:r>
              <a:rPr lang="en-US" sz="2000" dirty="0"/>
              <a:t> </a:t>
            </a:r>
            <a:r>
              <a:rPr lang="en-US" sz="2000" dirty="0" err="1"/>
              <a:t>bahwa</a:t>
            </a:r>
            <a:r>
              <a:rPr lang="en-US" sz="2000" dirty="0"/>
              <a:t> </a:t>
            </a:r>
            <a:r>
              <a:rPr lang="en-US" sz="2000" dirty="0" err="1"/>
              <a:t>kredit</a:t>
            </a:r>
            <a:r>
              <a:rPr lang="en-US" sz="2000" dirty="0"/>
              <a:t> </a:t>
            </a:r>
            <a:r>
              <a:rPr lang="en-US" sz="2000" dirty="0" err="1"/>
              <a:t>tersebut</a:t>
            </a:r>
            <a:r>
              <a:rPr lang="en-US" sz="2000" dirty="0"/>
              <a:t> </a:t>
            </a:r>
            <a:r>
              <a:rPr lang="en-US" sz="2000" dirty="0" err="1"/>
              <a:t>bersumber</a:t>
            </a:r>
            <a:r>
              <a:rPr lang="en-US" sz="2000" dirty="0"/>
              <a:t> </a:t>
            </a:r>
            <a:r>
              <a:rPr lang="en-US" sz="2000" dirty="0" err="1"/>
              <a:t>dari</a:t>
            </a:r>
            <a:r>
              <a:rPr lang="en-US" sz="2000" dirty="0"/>
              <a:t> </a:t>
            </a:r>
            <a:r>
              <a:rPr lang="en-US" sz="2000" dirty="0" err="1"/>
              <a:t>dana</a:t>
            </a:r>
            <a:r>
              <a:rPr lang="en-US" sz="2000" dirty="0"/>
              <a:t> </a:t>
            </a:r>
            <a:r>
              <a:rPr lang="en-US" sz="2000" dirty="0" err="1"/>
              <a:t>masyarakat</a:t>
            </a:r>
            <a:r>
              <a:rPr lang="en-US" sz="2000" dirty="0"/>
              <a:t> yang </a:t>
            </a:r>
            <a:r>
              <a:rPr lang="en-US" sz="2000" dirty="0" err="1"/>
              <a:t>disimpan</a:t>
            </a:r>
            <a:r>
              <a:rPr lang="en-US" sz="2000" dirty="0"/>
              <a:t> </a:t>
            </a:r>
            <a:r>
              <a:rPr lang="en-US" sz="2000" dirty="0" err="1"/>
              <a:t>pada</a:t>
            </a:r>
            <a:r>
              <a:rPr lang="en-US" sz="2000" dirty="0"/>
              <a:t> bank, </a:t>
            </a:r>
            <a:r>
              <a:rPr lang="en-US" sz="2000" dirty="0" err="1"/>
              <a:t>maka</a:t>
            </a:r>
            <a:r>
              <a:rPr lang="en-US" sz="2000" dirty="0"/>
              <a:t> </a:t>
            </a:r>
            <a:r>
              <a:rPr lang="en-US" sz="2000" dirty="0" err="1"/>
              <a:t>risiko</a:t>
            </a:r>
            <a:r>
              <a:rPr lang="en-US" sz="2000" dirty="0"/>
              <a:t> yang </a:t>
            </a:r>
            <a:r>
              <a:rPr lang="en-US" sz="2000" dirty="0" err="1"/>
              <a:t>dihadapi</a:t>
            </a:r>
            <a:r>
              <a:rPr lang="en-US" sz="2000" dirty="0"/>
              <a:t> bank </a:t>
            </a:r>
            <a:r>
              <a:rPr lang="en-US" sz="2000" dirty="0" err="1"/>
              <a:t>dapat</a:t>
            </a:r>
            <a:r>
              <a:rPr lang="en-US" sz="2000" dirty="0"/>
              <a:t> </a:t>
            </a:r>
            <a:r>
              <a:rPr lang="en-US" sz="2000" dirty="0" err="1"/>
              <a:t>berpengaruh</a:t>
            </a:r>
            <a:r>
              <a:rPr lang="en-US" sz="2000" dirty="0"/>
              <a:t> pula </a:t>
            </a:r>
            <a:r>
              <a:rPr lang="en-US" sz="2000" dirty="0" err="1"/>
              <a:t>kepada</a:t>
            </a:r>
            <a:r>
              <a:rPr lang="en-US" sz="2000" dirty="0"/>
              <a:t> </a:t>
            </a:r>
            <a:r>
              <a:rPr lang="en-US" sz="2000" dirty="0" err="1"/>
              <a:t>keamanan</a:t>
            </a:r>
            <a:r>
              <a:rPr lang="en-US" sz="2000" dirty="0"/>
              <a:t> </a:t>
            </a:r>
            <a:r>
              <a:rPr lang="en-US" sz="2000" dirty="0" err="1"/>
              <a:t>dana</a:t>
            </a:r>
            <a:r>
              <a:rPr lang="en-US" sz="2000" dirty="0"/>
              <a:t> </a:t>
            </a:r>
            <a:r>
              <a:rPr lang="en-US" sz="2000" dirty="0" err="1"/>
              <a:t>masyarakat</a:t>
            </a:r>
            <a:r>
              <a:rPr lang="en-US" sz="2000" dirty="0"/>
              <a:t> </a:t>
            </a:r>
            <a:r>
              <a:rPr lang="en-US" sz="2000" dirty="0" err="1"/>
              <a:t>tersebut</a:t>
            </a:r>
            <a:r>
              <a:rPr lang="en-US" sz="2000" dirty="0"/>
              <a:t>. </a:t>
            </a:r>
            <a:r>
              <a:rPr lang="en-US" sz="2000" dirty="0" err="1"/>
              <a:t>Oleh</a:t>
            </a:r>
            <a:r>
              <a:rPr lang="en-US" sz="2000" dirty="0"/>
              <a:t> </a:t>
            </a:r>
            <a:r>
              <a:rPr lang="en-US" sz="2000" dirty="0" err="1"/>
              <a:t>karena</a:t>
            </a:r>
            <a:r>
              <a:rPr lang="en-US" sz="2000" dirty="0"/>
              <a:t> </a:t>
            </a:r>
            <a:r>
              <a:rPr lang="en-US" sz="2000" dirty="0" err="1"/>
              <a:t>itu</a:t>
            </a:r>
            <a:r>
              <a:rPr lang="en-US" sz="2000" dirty="0"/>
              <a:t> </a:t>
            </a:r>
            <a:r>
              <a:rPr lang="en-US" sz="2000" dirty="0" err="1"/>
              <a:t>untuk</a:t>
            </a:r>
            <a:r>
              <a:rPr lang="en-US" sz="2000" dirty="0"/>
              <a:t> </a:t>
            </a:r>
            <a:r>
              <a:rPr lang="en-US" sz="2000" dirty="0" err="1"/>
              <a:t>memelihara</a:t>
            </a:r>
            <a:r>
              <a:rPr lang="en-US" sz="2000" dirty="0"/>
              <a:t> </a:t>
            </a:r>
            <a:r>
              <a:rPr lang="en-US" sz="2000" dirty="0" err="1"/>
              <a:t>kesehatan</a:t>
            </a:r>
            <a:r>
              <a:rPr lang="en-US" sz="2000" dirty="0"/>
              <a:t> </a:t>
            </a:r>
            <a:r>
              <a:rPr lang="en-US" sz="2000" dirty="0" err="1"/>
              <a:t>dan</a:t>
            </a:r>
            <a:r>
              <a:rPr lang="en-US" sz="2000" dirty="0"/>
              <a:t> </a:t>
            </a:r>
            <a:r>
              <a:rPr lang="en-US" sz="2000" dirty="0" err="1"/>
              <a:t>meningkatkan</a:t>
            </a:r>
            <a:r>
              <a:rPr lang="en-US" sz="2000" dirty="0"/>
              <a:t> </a:t>
            </a:r>
            <a:r>
              <a:rPr lang="en-US" sz="2000" dirty="0" err="1"/>
              <a:t>daya-tahannya</a:t>
            </a:r>
            <a:r>
              <a:rPr lang="en-US" sz="2000" dirty="0"/>
              <a:t>, bank </a:t>
            </a:r>
            <a:r>
              <a:rPr lang="en-US" sz="2000" dirty="0" err="1"/>
              <a:t>diwajibkan</a:t>
            </a:r>
            <a:r>
              <a:rPr lang="en-US" sz="2000" dirty="0"/>
              <a:t> </a:t>
            </a:r>
            <a:r>
              <a:rPr lang="en-US" sz="2000" dirty="0" err="1"/>
              <a:t>menyebar</a:t>
            </a:r>
            <a:r>
              <a:rPr lang="en-US" sz="2000" dirty="0"/>
              <a:t> </a:t>
            </a:r>
            <a:r>
              <a:rPr lang="en-US" sz="2000" dirty="0" err="1"/>
              <a:t>risiko</a:t>
            </a:r>
            <a:r>
              <a:rPr lang="en-US" sz="2000" dirty="0"/>
              <a:t> </a:t>
            </a:r>
            <a:r>
              <a:rPr lang="en-US" sz="2000" dirty="0" err="1"/>
              <a:t>dengan</a:t>
            </a:r>
            <a:r>
              <a:rPr lang="en-US" sz="2000" dirty="0"/>
              <a:t> </a:t>
            </a:r>
            <a:r>
              <a:rPr lang="en-US" sz="2000" dirty="0" err="1"/>
              <a:t>mengatur</a:t>
            </a:r>
            <a:r>
              <a:rPr lang="en-US" sz="2000" dirty="0"/>
              <a:t> </a:t>
            </a:r>
            <a:r>
              <a:rPr lang="en-US" sz="2000" dirty="0" err="1"/>
              <a:t>penyaluran</a:t>
            </a:r>
            <a:r>
              <a:rPr lang="en-US" sz="2000" dirty="0"/>
              <a:t> </a:t>
            </a:r>
            <a:r>
              <a:rPr lang="en-US" sz="2000" dirty="0" err="1"/>
              <a:t>kredit</a:t>
            </a:r>
            <a:r>
              <a:rPr lang="en-US" sz="2000" dirty="0"/>
              <a:t>, </a:t>
            </a:r>
            <a:r>
              <a:rPr lang="en-US" sz="2000" dirty="0" err="1"/>
              <a:t>pemberian</a:t>
            </a:r>
            <a:r>
              <a:rPr lang="en-US" sz="2000" dirty="0"/>
              <a:t> </a:t>
            </a:r>
            <a:r>
              <a:rPr lang="en-US" sz="2000" dirty="0" err="1"/>
              <a:t>jaminan</a:t>
            </a:r>
            <a:r>
              <a:rPr lang="en-US" sz="2000" dirty="0"/>
              <a:t> </a:t>
            </a:r>
            <a:r>
              <a:rPr lang="en-US" sz="2000" dirty="0" err="1"/>
              <a:t>maupun</a:t>
            </a:r>
            <a:r>
              <a:rPr lang="en-US" sz="2000" dirty="0"/>
              <a:t> </a:t>
            </a:r>
            <a:r>
              <a:rPr lang="en-US" sz="2000" dirty="0" err="1"/>
              <a:t>fasilitas</a:t>
            </a:r>
            <a:r>
              <a:rPr lang="en-US" sz="2000" dirty="0"/>
              <a:t> lain </a:t>
            </a:r>
            <a:r>
              <a:rPr lang="en-US" sz="2000" dirty="0" err="1"/>
              <a:t>sedemikian</a:t>
            </a:r>
            <a:r>
              <a:rPr lang="en-US" sz="2000" dirty="0"/>
              <a:t> </a:t>
            </a:r>
            <a:r>
              <a:rPr lang="en-US" sz="2000" dirty="0" err="1"/>
              <a:t>rupa</a:t>
            </a:r>
            <a:r>
              <a:rPr lang="en-US" sz="2000" dirty="0"/>
              <a:t> </a:t>
            </a:r>
            <a:r>
              <a:rPr lang="en-US" sz="2000" dirty="0" err="1"/>
              <a:t>sehingga</a:t>
            </a:r>
            <a:r>
              <a:rPr lang="en-US" sz="2000" dirty="0"/>
              <a:t> </a:t>
            </a:r>
            <a:r>
              <a:rPr lang="en-US" sz="2000" dirty="0" err="1"/>
              <a:t>tidak</a:t>
            </a:r>
            <a:r>
              <a:rPr lang="en-US" sz="2000" dirty="0"/>
              <a:t> </a:t>
            </a:r>
            <a:r>
              <a:rPr lang="en-US" sz="2000" dirty="0" err="1"/>
              <a:t>terpusat</a:t>
            </a:r>
            <a:r>
              <a:rPr lang="en-US" sz="2000" dirty="0"/>
              <a:t> </a:t>
            </a:r>
            <a:r>
              <a:rPr lang="en-US" sz="2000" dirty="0" err="1"/>
              <a:t>pada</a:t>
            </a:r>
            <a:r>
              <a:rPr lang="en-US" sz="2000" dirty="0"/>
              <a:t> </a:t>
            </a:r>
            <a:r>
              <a:rPr lang="en-US" sz="2000" dirty="0" err="1"/>
              <a:t>debitur</a:t>
            </a:r>
            <a:r>
              <a:rPr lang="en-US" sz="2000" dirty="0"/>
              <a:t> </a:t>
            </a:r>
            <a:r>
              <a:rPr lang="en-US" sz="2000" dirty="0" err="1"/>
              <a:t>atau</a:t>
            </a:r>
            <a:r>
              <a:rPr lang="en-US" sz="2000" dirty="0"/>
              <a:t> </a:t>
            </a:r>
            <a:r>
              <a:rPr lang="en-US" sz="2000" dirty="0" err="1"/>
              <a:t>kelompok</a:t>
            </a:r>
            <a:r>
              <a:rPr lang="en-US" sz="2000" dirty="0"/>
              <a:t> </a:t>
            </a:r>
            <a:r>
              <a:rPr lang="en-US" sz="2000" dirty="0" err="1"/>
              <a:t>debitur</a:t>
            </a:r>
            <a:r>
              <a:rPr lang="en-US" sz="2000" dirty="0"/>
              <a:t> </a:t>
            </a:r>
            <a:r>
              <a:rPr lang="en-US" sz="2000" dirty="0" err="1"/>
              <a:t>tertentu</a:t>
            </a:r>
            <a:r>
              <a:rPr lang="en-US" sz="2000" dirty="0"/>
              <a:t>.</a:t>
            </a:r>
          </a:p>
          <a:p>
            <a:pPr algn="just"/>
            <a:r>
              <a:rPr lang="en-US" sz="2000" dirty="0"/>
              <a:t>PENJELASAN PASAL 11 UU PERBANKAN</a:t>
            </a:r>
          </a:p>
        </p:txBody>
      </p:sp>
    </p:spTree>
    <p:extLst>
      <p:ext uri="{BB962C8B-B14F-4D97-AF65-F5344CB8AC3E}">
        <p14:creationId xmlns:p14="http://schemas.microsoft.com/office/powerpoint/2010/main" val="20089192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0CB0B-878E-D415-241B-9FB733DF00BD}"/>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CB54A69C-D0D0-177A-3E40-9055FC2C9C8A}"/>
              </a:ext>
            </a:extLst>
          </p:cNvPr>
          <p:cNvSpPr>
            <a:spLocks noGrp="1"/>
          </p:cNvSpPr>
          <p:nvPr>
            <p:ph type="title"/>
          </p:nvPr>
        </p:nvSpPr>
        <p:spPr/>
        <p:txBody>
          <a:bodyPr/>
          <a:lstStyle/>
          <a:p>
            <a:r>
              <a:rPr lang="en-US" dirty="0"/>
              <a:t>Bank Central MENURUT </a:t>
            </a:r>
            <a:r>
              <a:rPr lang="en-US" dirty="0" err="1"/>
              <a:t>Konstitusi</a:t>
            </a:r>
            <a:endParaRPr lang="en-US" dirty="0"/>
          </a:p>
        </p:txBody>
      </p:sp>
      <p:sp>
        <p:nvSpPr>
          <p:cNvPr id="5123" name="Content Placeholder 2">
            <a:extLst>
              <a:ext uri="{FF2B5EF4-FFF2-40B4-BE49-F238E27FC236}">
                <a16:creationId xmlns:a16="http://schemas.microsoft.com/office/drawing/2014/main" id="{FBD22B64-511F-78BB-D2D9-C5A7BC896997}"/>
              </a:ext>
            </a:extLst>
          </p:cNvPr>
          <p:cNvSpPr>
            <a:spLocks noGrp="1"/>
          </p:cNvSpPr>
          <p:nvPr>
            <p:ph idx="1"/>
          </p:nvPr>
        </p:nvSpPr>
        <p:spPr/>
        <p:txBody>
          <a:bodyPr/>
          <a:lstStyle/>
          <a:p>
            <a:pPr marL="0" indent="0">
              <a:buFontTx/>
              <a:buNone/>
            </a:pPr>
            <a:endParaRPr lang="en-US" dirty="0"/>
          </a:p>
          <a:p>
            <a:pPr marL="0" indent="0" algn="just">
              <a:lnSpc>
                <a:spcPct val="200000"/>
              </a:lnSpc>
              <a:buFontTx/>
              <a:buNone/>
            </a:pPr>
            <a:r>
              <a:rPr lang="en-US" sz="2400" dirty="0"/>
              <a:t>Negara </a:t>
            </a:r>
            <a:r>
              <a:rPr lang="en-US" sz="2400" dirty="0" err="1"/>
              <a:t>memiliki</a:t>
            </a:r>
            <a:r>
              <a:rPr lang="en-US" sz="2400" dirty="0"/>
              <a:t> </a:t>
            </a:r>
            <a:r>
              <a:rPr lang="en-US" sz="2400" dirty="0" err="1"/>
              <a:t>suatu</a:t>
            </a:r>
            <a:r>
              <a:rPr lang="en-US" sz="2400" dirty="0"/>
              <a:t> bank central yang </a:t>
            </a:r>
            <a:r>
              <a:rPr lang="en-US" sz="2400" dirty="0" err="1"/>
              <a:t>susunan</a:t>
            </a:r>
            <a:r>
              <a:rPr lang="en-US" sz="2400" dirty="0"/>
              <a:t>, </a:t>
            </a:r>
            <a:r>
              <a:rPr lang="en-US" sz="2400" dirty="0" err="1"/>
              <a:t>kedudukan</a:t>
            </a:r>
            <a:r>
              <a:rPr lang="en-US" sz="2400" dirty="0"/>
              <a:t>, </a:t>
            </a:r>
            <a:r>
              <a:rPr lang="en-US" sz="2400" dirty="0" err="1"/>
              <a:t>kewenangan</a:t>
            </a:r>
            <a:r>
              <a:rPr lang="en-US" sz="2400" dirty="0"/>
              <a:t>, </a:t>
            </a:r>
            <a:r>
              <a:rPr lang="en-US" sz="2400" dirty="0" err="1"/>
              <a:t>tanggungjawab</a:t>
            </a:r>
            <a:r>
              <a:rPr lang="en-US" sz="2400" dirty="0"/>
              <a:t> </a:t>
            </a:r>
            <a:r>
              <a:rPr lang="en-US" sz="2400" dirty="0" err="1"/>
              <a:t>dan</a:t>
            </a:r>
            <a:r>
              <a:rPr lang="en-US" sz="2400" dirty="0"/>
              <a:t> </a:t>
            </a:r>
            <a:r>
              <a:rPr lang="en-US" sz="2400" dirty="0" err="1"/>
              <a:t>independensinya</a:t>
            </a:r>
            <a:r>
              <a:rPr lang="en-US" sz="2400" dirty="0"/>
              <a:t> </a:t>
            </a:r>
            <a:r>
              <a:rPr lang="en-US" sz="2400" dirty="0" err="1"/>
              <a:t>diatur</a:t>
            </a:r>
            <a:r>
              <a:rPr lang="en-US" sz="2400" dirty="0"/>
              <a:t> </a:t>
            </a:r>
            <a:r>
              <a:rPr lang="en-US" sz="2400" dirty="0" err="1"/>
              <a:t>dengan</a:t>
            </a:r>
            <a:r>
              <a:rPr lang="en-US" sz="2400" dirty="0"/>
              <a:t> UU (</a:t>
            </a:r>
            <a:r>
              <a:rPr lang="en-US" sz="2400" dirty="0" err="1"/>
              <a:t>Pasal</a:t>
            </a:r>
            <a:r>
              <a:rPr lang="en-US" sz="2400" dirty="0"/>
              <a:t> 23D UUD 1945).</a:t>
            </a:r>
          </a:p>
        </p:txBody>
      </p:sp>
      <p:sp>
        <p:nvSpPr>
          <p:cNvPr id="4" name="Date Placeholder 3">
            <a:extLst>
              <a:ext uri="{FF2B5EF4-FFF2-40B4-BE49-F238E27FC236}">
                <a16:creationId xmlns:a16="http://schemas.microsoft.com/office/drawing/2014/main" id="{5BA6312E-FB11-1474-590F-41685813B165}"/>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dirty="0"/>
          </a:p>
        </p:txBody>
      </p:sp>
    </p:spTree>
    <p:extLst>
      <p:ext uri="{BB962C8B-B14F-4D97-AF65-F5344CB8AC3E}">
        <p14:creationId xmlns:p14="http://schemas.microsoft.com/office/powerpoint/2010/main" val="51437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4E65B48-D0D1-8714-573D-C0DDA77AF1D9}"/>
              </a:ext>
            </a:extLst>
          </p:cNvPr>
          <p:cNvSpPr>
            <a:spLocks noGrp="1" noChangeArrowheads="1"/>
          </p:cNvSpPr>
          <p:nvPr>
            <p:ph type="title"/>
          </p:nvPr>
        </p:nvSpPr>
        <p:spPr/>
        <p:txBody>
          <a:bodyPr/>
          <a:lstStyle/>
          <a:p>
            <a:r>
              <a:rPr lang="en-US" altLang="en-US"/>
              <a:t>Pengertian Perbankan</a:t>
            </a:r>
          </a:p>
        </p:txBody>
      </p:sp>
      <p:sp>
        <p:nvSpPr>
          <p:cNvPr id="10243" name="Content Placeholder 2">
            <a:extLst>
              <a:ext uri="{FF2B5EF4-FFF2-40B4-BE49-F238E27FC236}">
                <a16:creationId xmlns:a16="http://schemas.microsoft.com/office/drawing/2014/main" id="{F7044303-0434-9257-1049-A853B3ABE8EB}"/>
              </a:ext>
            </a:extLst>
          </p:cNvPr>
          <p:cNvSpPr>
            <a:spLocks noGrp="1" noChangeArrowheads="1"/>
          </p:cNvSpPr>
          <p:nvPr>
            <p:ph idx="1"/>
          </p:nvPr>
        </p:nvSpPr>
        <p:spPr/>
        <p:txBody>
          <a:bodyPr>
            <a:normAutofit fontScale="92500"/>
          </a:bodyPr>
          <a:lstStyle/>
          <a:p>
            <a:pPr marL="0" indent="0" algn="just">
              <a:buFontTx/>
              <a:buNone/>
            </a:pPr>
            <a:r>
              <a:rPr lang="en-US" altLang="en-US" sz="4000"/>
              <a:t>Perbankan adalah segala sesuatu yang menyangkut tentang bank, mencakup kelembagaan, kegiatan usaha, serta cara dan proses dalam melaksanakan kegiatan</a:t>
            </a:r>
          </a:p>
          <a:p>
            <a:pPr marL="0" indent="0" algn="just">
              <a:buFontTx/>
              <a:buNone/>
            </a:pPr>
            <a:r>
              <a:rPr lang="en-US" altLang="en-US" sz="4000"/>
              <a:t>Usahanya.</a:t>
            </a:r>
          </a:p>
        </p:txBody>
      </p:sp>
      <p:sp>
        <p:nvSpPr>
          <p:cNvPr id="4" name="Date Placeholder 3">
            <a:extLst>
              <a:ext uri="{FF2B5EF4-FFF2-40B4-BE49-F238E27FC236}">
                <a16:creationId xmlns:a16="http://schemas.microsoft.com/office/drawing/2014/main" id="{D038A784-34C5-04FD-A33D-720936FDF986}"/>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a:extLst>
              <a:ext uri="{FF2B5EF4-FFF2-40B4-BE49-F238E27FC236}">
                <a16:creationId xmlns:a16="http://schemas.microsoft.com/office/drawing/2014/main" id="{ACDB729A-7B19-67AD-D90E-317AD80243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D2EAE-EDC4-8EBE-678E-44C797420765}"/>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5AF9134D-3656-4666-7F2B-D79E6EBA5032}"/>
              </a:ext>
            </a:extLst>
          </p:cNvPr>
          <p:cNvSpPr>
            <a:spLocks noGrp="1"/>
          </p:cNvSpPr>
          <p:nvPr>
            <p:ph type="title"/>
          </p:nvPr>
        </p:nvSpPr>
        <p:spPr/>
        <p:txBody>
          <a:bodyPr/>
          <a:lstStyle/>
          <a:p>
            <a:r>
              <a:rPr lang="en-US"/>
              <a:t>Pengertian BANK</a:t>
            </a:r>
          </a:p>
        </p:txBody>
      </p:sp>
      <p:sp>
        <p:nvSpPr>
          <p:cNvPr id="7171" name="Content Placeholder 2">
            <a:extLst>
              <a:ext uri="{FF2B5EF4-FFF2-40B4-BE49-F238E27FC236}">
                <a16:creationId xmlns:a16="http://schemas.microsoft.com/office/drawing/2014/main" id="{B22FB03C-840A-1647-95B8-659FD26C1677}"/>
              </a:ext>
            </a:extLst>
          </p:cNvPr>
          <p:cNvSpPr>
            <a:spLocks noGrp="1"/>
          </p:cNvSpPr>
          <p:nvPr>
            <p:ph idx="1"/>
          </p:nvPr>
        </p:nvSpPr>
        <p:spPr/>
        <p:txBody>
          <a:bodyPr/>
          <a:lstStyle/>
          <a:p>
            <a:pPr marL="0" indent="0">
              <a:buFontTx/>
              <a:buNone/>
            </a:pPr>
            <a:endParaRPr lang="en-US" dirty="0"/>
          </a:p>
          <a:p>
            <a:pPr marL="0" indent="0" algn="just">
              <a:lnSpc>
                <a:spcPct val="200000"/>
              </a:lnSpc>
              <a:buFontTx/>
              <a:buNone/>
            </a:pPr>
            <a:r>
              <a:rPr lang="en-US" sz="2000" dirty="0"/>
              <a:t>Bank </a:t>
            </a:r>
            <a:r>
              <a:rPr lang="en-US" sz="2000" dirty="0" err="1"/>
              <a:t>adalah</a:t>
            </a:r>
            <a:r>
              <a:rPr lang="en-US" sz="2000" dirty="0"/>
              <a:t> </a:t>
            </a:r>
            <a:r>
              <a:rPr lang="en-US" sz="2000" dirty="0" err="1"/>
              <a:t>badan</a:t>
            </a:r>
            <a:r>
              <a:rPr lang="en-US" sz="2000" dirty="0"/>
              <a:t> </a:t>
            </a:r>
            <a:r>
              <a:rPr lang="en-US" sz="2000" dirty="0" err="1"/>
              <a:t>usaha</a:t>
            </a:r>
            <a:r>
              <a:rPr lang="en-US" sz="2000" dirty="0"/>
              <a:t> yang </a:t>
            </a:r>
            <a:r>
              <a:rPr lang="en-US" sz="2000" dirty="0" err="1"/>
              <a:t>menghimpun</a:t>
            </a:r>
            <a:r>
              <a:rPr lang="en-US" sz="2000" dirty="0"/>
              <a:t> </a:t>
            </a:r>
            <a:r>
              <a:rPr lang="en-US" sz="2000" dirty="0" err="1"/>
              <a:t>dana</a:t>
            </a:r>
            <a:r>
              <a:rPr lang="en-US" sz="2000" dirty="0"/>
              <a:t> </a:t>
            </a:r>
            <a:r>
              <a:rPr lang="en-US" sz="2000" dirty="0" err="1"/>
              <a:t>dari</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simpanan</a:t>
            </a:r>
            <a:r>
              <a:rPr lang="en-US" sz="2000" dirty="0"/>
              <a:t> </a:t>
            </a:r>
            <a:r>
              <a:rPr lang="en-US" sz="2000" dirty="0" err="1"/>
              <a:t>dan</a:t>
            </a:r>
            <a:r>
              <a:rPr lang="en-US" sz="2000" dirty="0"/>
              <a:t> </a:t>
            </a:r>
            <a:r>
              <a:rPr lang="en-US" sz="2000" dirty="0" err="1"/>
              <a:t>menyalurkannya</a:t>
            </a:r>
            <a:r>
              <a:rPr lang="en-US" sz="2000" dirty="0"/>
              <a:t> </a:t>
            </a:r>
            <a:r>
              <a:rPr lang="en-US" sz="2000" dirty="0" err="1"/>
              <a:t>kepada</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kredit</a:t>
            </a:r>
            <a:r>
              <a:rPr lang="en-US" sz="2000" dirty="0"/>
              <a:t> </a:t>
            </a:r>
            <a:r>
              <a:rPr lang="en-US" sz="2000" dirty="0" err="1"/>
              <a:t>dan</a:t>
            </a:r>
            <a:r>
              <a:rPr lang="en-US" sz="2000" dirty="0"/>
              <a:t> </a:t>
            </a:r>
            <a:r>
              <a:rPr lang="en-US" sz="2000" dirty="0" err="1"/>
              <a:t>atau</a:t>
            </a:r>
            <a:r>
              <a:rPr lang="en-US" sz="2000" dirty="0"/>
              <a:t> </a:t>
            </a:r>
            <a:r>
              <a:rPr lang="sv-SE" sz="2000" dirty="0"/>
              <a:t>bentuk-bentuk lainnya dalam rangka meningkatkan taraf hidup rakyat banyak;</a:t>
            </a:r>
            <a:endParaRPr lang="en-US" sz="2000" dirty="0"/>
          </a:p>
        </p:txBody>
      </p:sp>
      <p:sp>
        <p:nvSpPr>
          <p:cNvPr id="4" name="Date Placeholder 3">
            <a:extLst>
              <a:ext uri="{FF2B5EF4-FFF2-40B4-BE49-F238E27FC236}">
                <a16:creationId xmlns:a16="http://schemas.microsoft.com/office/drawing/2014/main" id="{8220506C-730A-86FE-1C82-A028630FF4D0}"/>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Tree>
    <p:extLst>
      <p:ext uri="{BB962C8B-B14F-4D97-AF65-F5344CB8AC3E}">
        <p14:creationId xmlns:p14="http://schemas.microsoft.com/office/powerpoint/2010/main" val="24932013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48299-48CD-1A76-4681-BD1292911731}"/>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6FEE3159-740C-3592-81BA-017A407FA264}"/>
              </a:ext>
            </a:extLst>
          </p:cNvPr>
          <p:cNvSpPr>
            <a:spLocks noGrp="1"/>
          </p:cNvSpPr>
          <p:nvPr>
            <p:ph type="title"/>
          </p:nvPr>
        </p:nvSpPr>
        <p:spPr/>
        <p:txBody>
          <a:bodyPr/>
          <a:lstStyle/>
          <a:p>
            <a:r>
              <a:rPr lang="en-US"/>
              <a:t>Pengertian Bank Umum</a:t>
            </a:r>
          </a:p>
        </p:txBody>
      </p:sp>
      <p:sp>
        <p:nvSpPr>
          <p:cNvPr id="8195" name="Content Placeholder 2">
            <a:extLst>
              <a:ext uri="{FF2B5EF4-FFF2-40B4-BE49-F238E27FC236}">
                <a16:creationId xmlns:a16="http://schemas.microsoft.com/office/drawing/2014/main" id="{FB2E36BE-B657-8224-7853-A617C542CADF}"/>
              </a:ext>
            </a:extLst>
          </p:cNvPr>
          <p:cNvSpPr>
            <a:spLocks noGrp="1"/>
          </p:cNvSpPr>
          <p:nvPr>
            <p:ph idx="1"/>
          </p:nvPr>
        </p:nvSpPr>
        <p:spPr/>
        <p:txBody>
          <a:bodyPr>
            <a:normAutofit/>
          </a:bodyPr>
          <a:lstStyle/>
          <a:p>
            <a:pPr marL="0" indent="0" algn="just">
              <a:lnSpc>
                <a:spcPct val="200000"/>
              </a:lnSpc>
              <a:buFontTx/>
              <a:buNone/>
            </a:pPr>
            <a:r>
              <a:rPr lang="en-US" sz="2000" dirty="0"/>
              <a:t>Bank </a:t>
            </a:r>
            <a:r>
              <a:rPr lang="en-US" sz="2000" dirty="0" err="1"/>
              <a:t>Umum</a:t>
            </a:r>
            <a:r>
              <a:rPr lang="en-US" sz="2000" dirty="0"/>
              <a:t> </a:t>
            </a:r>
            <a:r>
              <a:rPr lang="en-US" sz="2000" dirty="0" err="1"/>
              <a:t>adalah</a:t>
            </a:r>
            <a:r>
              <a:rPr lang="en-US" sz="2000" dirty="0"/>
              <a:t> bank yang </a:t>
            </a:r>
            <a:r>
              <a:rPr lang="en-US" sz="2000" dirty="0" err="1"/>
              <a:t>melaksanakan</a:t>
            </a:r>
            <a:r>
              <a:rPr lang="en-US" sz="2000" dirty="0"/>
              <a:t> </a:t>
            </a:r>
            <a:r>
              <a:rPr lang="en-US" sz="2000" dirty="0" err="1"/>
              <a:t>kegiatan</a:t>
            </a:r>
            <a:r>
              <a:rPr lang="en-US" sz="2000" dirty="0"/>
              <a:t> </a:t>
            </a:r>
            <a:r>
              <a:rPr lang="en-US" sz="2000" dirty="0" err="1"/>
              <a:t>usaha</a:t>
            </a:r>
            <a:r>
              <a:rPr lang="en-US" sz="2000" dirty="0"/>
              <a:t> </a:t>
            </a:r>
            <a:r>
              <a:rPr lang="en-US" sz="2000" dirty="0" err="1"/>
              <a:t>secara</a:t>
            </a:r>
            <a:r>
              <a:rPr lang="en-US" sz="2000" dirty="0"/>
              <a:t> </a:t>
            </a:r>
            <a:r>
              <a:rPr lang="en-US" sz="2000" dirty="0" err="1"/>
              <a:t>konvensional</a:t>
            </a:r>
            <a:r>
              <a:rPr lang="en-US" sz="2000" dirty="0"/>
              <a:t> </a:t>
            </a:r>
            <a:r>
              <a:rPr lang="en-US" sz="2000" dirty="0" err="1"/>
              <a:t>dan</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a:extLst>
              <a:ext uri="{FF2B5EF4-FFF2-40B4-BE49-F238E27FC236}">
                <a16:creationId xmlns:a16="http://schemas.microsoft.com/office/drawing/2014/main" id="{0D7E37EA-6A60-FC40-4616-BF6E354268D0}"/>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a:extLst>
              <a:ext uri="{FF2B5EF4-FFF2-40B4-BE49-F238E27FC236}">
                <a16:creationId xmlns:a16="http://schemas.microsoft.com/office/drawing/2014/main" id="{E8D10CE1-8DBE-0F4F-5F3C-5538B36479F8}"/>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11293132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24D1A-3BDC-68B2-B908-52023D1AB07F}"/>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EDDDD62-A48C-2489-7B64-BB75D185778E}"/>
              </a:ext>
            </a:extLst>
          </p:cNvPr>
          <p:cNvSpPr>
            <a:spLocks noGrp="1"/>
          </p:cNvSpPr>
          <p:nvPr>
            <p:ph type="title"/>
          </p:nvPr>
        </p:nvSpPr>
        <p:spPr/>
        <p:txBody>
          <a:bodyPr/>
          <a:lstStyle/>
          <a:p>
            <a:r>
              <a:rPr lang="en-US"/>
              <a:t>Pengertian Perbankan</a:t>
            </a:r>
          </a:p>
        </p:txBody>
      </p:sp>
      <p:sp>
        <p:nvSpPr>
          <p:cNvPr id="6147" name="Content Placeholder 2">
            <a:extLst>
              <a:ext uri="{FF2B5EF4-FFF2-40B4-BE49-F238E27FC236}">
                <a16:creationId xmlns:a16="http://schemas.microsoft.com/office/drawing/2014/main" id="{3036EAAE-C92C-3ABB-2F26-F768C172D8AC}"/>
              </a:ext>
            </a:extLst>
          </p:cNvPr>
          <p:cNvSpPr>
            <a:spLocks noGrp="1"/>
          </p:cNvSpPr>
          <p:nvPr>
            <p:ph idx="1"/>
          </p:nvPr>
        </p:nvSpPr>
        <p:spPr/>
        <p:txBody>
          <a:bodyPr>
            <a:normAutofit fontScale="92500"/>
          </a:bodyPr>
          <a:lstStyle/>
          <a:p>
            <a:pPr marL="0" indent="0" algn="just">
              <a:buFontTx/>
              <a:buNone/>
            </a:pPr>
            <a:r>
              <a:rPr lang="en-US" sz="4000"/>
              <a:t>Perbankan adalah segala sesuatu yang menyangkut tentang bank, mencakup kelembagaan, kegiatan usaha, serta cara dan proses dalam melaksanakan kegiatan</a:t>
            </a:r>
          </a:p>
          <a:p>
            <a:pPr marL="0" indent="0" algn="just">
              <a:buFontTx/>
              <a:buNone/>
            </a:pPr>
            <a:r>
              <a:rPr lang="en-US" sz="4000"/>
              <a:t>Usahanya.</a:t>
            </a:r>
          </a:p>
        </p:txBody>
      </p:sp>
      <p:sp>
        <p:nvSpPr>
          <p:cNvPr id="4" name="Date Placeholder 3">
            <a:extLst>
              <a:ext uri="{FF2B5EF4-FFF2-40B4-BE49-F238E27FC236}">
                <a16:creationId xmlns:a16="http://schemas.microsoft.com/office/drawing/2014/main" id="{7D779800-E0FF-C0C9-6AC4-6772D1AD5EB7}"/>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a:extLst>
              <a:ext uri="{FF2B5EF4-FFF2-40B4-BE49-F238E27FC236}">
                <a16:creationId xmlns:a16="http://schemas.microsoft.com/office/drawing/2014/main" id="{0EBF855F-101B-7CB3-04BC-0AADA8AE9EA2}"/>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759027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C9FA0-AF3C-014E-1FA7-98DB51362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274570-637C-3AA1-2FE5-329CF7CC9066}"/>
              </a:ext>
            </a:extLst>
          </p:cNvPr>
          <p:cNvSpPr>
            <a:spLocks noGrp="1"/>
          </p:cNvSpPr>
          <p:nvPr>
            <p:ph type="title"/>
          </p:nvPr>
        </p:nvSpPr>
        <p:spPr/>
        <p:txBody>
          <a:bodyPr/>
          <a:lstStyle/>
          <a:p>
            <a:r>
              <a:rPr lang="en-US" dirty="0"/>
              <a:t>LEMBAGA KEUANGAN</a:t>
            </a:r>
          </a:p>
        </p:txBody>
      </p:sp>
      <p:sp>
        <p:nvSpPr>
          <p:cNvPr id="3" name="Content Placeholder 2">
            <a:extLst>
              <a:ext uri="{FF2B5EF4-FFF2-40B4-BE49-F238E27FC236}">
                <a16:creationId xmlns:a16="http://schemas.microsoft.com/office/drawing/2014/main" id="{F522FFF8-BC18-970F-92B1-1F5BBE05702E}"/>
              </a:ext>
            </a:extLst>
          </p:cNvPr>
          <p:cNvSpPr>
            <a:spLocks noGrp="1"/>
          </p:cNvSpPr>
          <p:nvPr>
            <p:ph idx="1"/>
          </p:nvPr>
        </p:nvSpPr>
        <p:spPr/>
        <p:txBody>
          <a:bodyPr/>
          <a:lstStyle/>
          <a:p>
            <a:endParaRPr lang="en-US" dirty="0"/>
          </a:p>
          <a:p>
            <a:pPr>
              <a:buAutoNum type="alphaUcPeriod"/>
            </a:pPr>
            <a:r>
              <a:rPr lang="en-US" dirty="0"/>
              <a:t>BANK SENTRAL</a:t>
            </a:r>
          </a:p>
          <a:p>
            <a:pPr>
              <a:buAutoNum type="alphaUcPeriod"/>
            </a:pPr>
            <a:r>
              <a:rPr lang="en-US" dirty="0"/>
              <a:t>BANK</a:t>
            </a:r>
          </a:p>
          <a:p>
            <a:pPr>
              <a:buAutoNum type="alphaUcPeriod"/>
            </a:pPr>
            <a:r>
              <a:rPr lang="en-US" dirty="0"/>
              <a:t>BANK UMUM KONVENSIONAL DAN  SYARIAH</a:t>
            </a:r>
          </a:p>
          <a:p>
            <a:pPr>
              <a:buAutoNum type="alphaUcPeriod"/>
            </a:pPr>
            <a:r>
              <a:rPr lang="en-US" dirty="0"/>
              <a:t>BPR KONVENSIONAL DAN S YARIAH</a:t>
            </a:r>
          </a:p>
        </p:txBody>
      </p:sp>
    </p:spTree>
    <p:extLst>
      <p:ext uri="{BB962C8B-B14F-4D97-AF65-F5344CB8AC3E}">
        <p14:creationId xmlns:p14="http://schemas.microsoft.com/office/powerpoint/2010/main" val="6052017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D022E-57E2-CBD5-5EF2-2EF1A1C9E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03381-4E4B-138F-4AB8-C664AEC6EDF2}"/>
              </a:ext>
            </a:extLst>
          </p:cNvPr>
          <p:cNvSpPr>
            <a:spLocks noGrp="1"/>
          </p:cNvSpPr>
          <p:nvPr>
            <p:ph type="title"/>
          </p:nvPr>
        </p:nvSpPr>
        <p:spPr/>
        <p:txBody>
          <a:bodyPr/>
          <a:lstStyle/>
          <a:p>
            <a:r>
              <a:rPr lang="en-US" dirty="0"/>
              <a:t>LEMBAGA KEUANGAN LAINNYA</a:t>
            </a:r>
          </a:p>
        </p:txBody>
      </p:sp>
      <p:sp>
        <p:nvSpPr>
          <p:cNvPr id="3" name="Content Placeholder 2">
            <a:extLst>
              <a:ext uri="{FF2B5EF4-FFF2-40B4-BE49-F238E27FC236}">
                <a16:creationId xmlns:a16="http://schemas.microsoft.com/office/drawing/2014/main" id="{2453D9C6-83D7-3A19-5220-171904E0473F}"/>
              </a:ext>
            </a:extLst>
          </p:cNvPr>
          <p:cNvSpPr>
            <a:spLocks noGrp="1"/>
          </p:cNvSpPr>
          <p:nvPr>
            <p:ph idx="1"/>
          </p:nvPr>
        </p:nvSpPr>
        <p:spPr/>
        <p:txBody>
          <a:bodyPr>
            <a:normAutofit lnSpcReduction="10000"/>
          </a:bodyPr>
          <a:lstStyle/>
          <a:p>
            <a:endParaRPr lang="en-US" dirty="0"/>
          </a:p>
          <a:p>
            <a:pPr>
              <a:buAutoNum type="alphaUcPeriod"/>
            </a:pPr>
            <a:r>
              <a:rPr lang="en-US" dirty="0"/>
              <a:t>PASAR MODAL;</a:t>
            </a:r>
          </a:p>
          <a:p>
            <a:pPr>
              <a:buAutoNum type="alphaUcPeriod"/>
            </a:pPr>
            <a:r>
              <a:rPr lang="en-US" dirty="0"/>
              <a:t>PASAR UANG ;</a:t>
            </a:r>
          </a:p>
          <a:p>
            <a:pPr>
              <a:buAutoNum type="alphaUcPeriod"/>
            </a:pPr>
            <a:r>
              <a:rPr lang="en-US" dirty="0"/>
              <a:t>PASAR VALAS;</a:t>
            </a:r>
          </a:p>
          <a:p>
            <a:pPr>
              <a:buAutoNum type="alphaUcPeriod"/>
            </a:pPr>
            <a:r>
              <a:rPr lang="en-US" dirty="0"/>
              <a:t>PEGADAIAN;</a:t>
            </a:r>
          </a:p>
          <a:p>
            <a:pPr>
              <a:buAutoNum type="alphaUcPeriod"/>
            </a:pPr>
            <a:r>
              <a:rPr lang="en-US" dirty="0"/>
              <a:t>LEASING;</a:t>
            </a:r>
          </a:p>
          <a:p>
            <a:pPr>
              <a:buAutoNum type="alphaUcPeriod"/>
            </a:pPr>
            <a:r>
              <a:rPr lang="en-US" dirty="0"/>
              <a:t>ASURANSI;</a:t>
            </a:r>
          </a:p>
          <a:p>
            <a:pPr>
              <a:buAutoNum type="alphaUcPeriod"/>
            </a:pPr>
            <a:r>
              <a:rPr lang="en-US" dirty="0"/>
              <a:t>ANJAK PIUTANG;</a:t>
            </a:r>
          </a:p>
          <a:p>
            <a:pPr>
              <a:buAutoNum type="alphaUcPeriod"/>
            </a:pPr>
            <a:r>
              <a:rPr lang="en-US" dirty="0"/>
              <a:t>MODAL VENTURA; (</a:t>
            </a:r>
            <a:r>
              <a:rPr lang="en-US" dirty="0" err="1"/>
              <a:t>Penyertaan</a:t>
            </a:r>
            <a:r>
              <a:rPr lang="en-US" dirty="0"/>
              <a:t>  </a:t>
            </a:r>
            <a:r>
              <a:rPr lang="en-US" dirty="0" err="1"/>
              <a:t>Invetasi</a:t>
            </a:r>
            <a:r>
              <a:rPr lang="en-US" dirty="0"/>
              <a:t> </a:t>
            </a:r>
            <a:r>
              <a:rPr lang="en-US" dirty="0" err="1"/>
              <a:t>pembiayaan</a:t>
            </a:r>
            <a:r>
              <a:rPr lang="en-US" dirty="0"/>
              <a:t> </a:t>
            </a:r>
            <a:r>
              <a:rPr lang="en-US" dirty="0" err="1"/>
              <a:t>Kedalam</a:t>
            </a:r>
            <a:r>
              <a:rPr lang="en-US" dirty="0"/>
              <a:t> Perusahaan)</a:t>
            </a:r>
          </a:p>
          <a:p>
            <a:pPr>
              <a:buAutoNum type="alphaUcPeriod"/>
            </a:pPr>
            <a:r>
              <a:rPr lang="en-US" dirty="0"/>
              <a:t>KOPERASI SIMPAN PINJAM;</a:t>
            </a:r>
          </a:p>
          <a:p>
            <a:pPr>
              <a:buAutoNum type="alphaUcPeriod"/>
            </a:pPr>
            <a:r>
              <a:rPr lang="en-US" dirty="0"/>
              <a:t>PENSIUN..</a:t>
            </a:r>
          </a:p>
        </p:txBody>
      </p:sp>
    </p:spTree>
    <p:extLst>
      <p:ext uri="{BB962C8B-B14F-4D97-AF65-F5344CB8AC3E}">
        <p14:creationId xmlns:p14="http://schemas.microsoft.com/office/powerpoint/2010/main" val="3400018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1F07A-05BF-3171-CE5E-B666210414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6EAA54-CB33-1F43-2695-4C5CCD68C7B4}"/>
              </a:ext>
            </a:extLst>
          </p:cNvPr>
          <p:cNvSpPr>
            <a:spLocks noGrp="1"/>
          </p:cNvSpPr>
          <p:nvPr>
            <p:ph type="title"/>
          </p:nvPr>
        </p:nvSpPr>
        <p:spPr/>
        <p:txBody>
          <a:bodyPr/>
          <a:lstStyle/>
          <a:p>
            <a:r>
              <a:rPr lang="en-US" dirty="0" err="1"/>
              <a:t>Jika</a:t>
            </a:r>
            <a:r>
              <a:rPr lang="en-US" dirty="0"/>
              <a:t> bank </a:t>
            </a:r>
            <a:r>
              <a:rPr lang="en-US" dirty="0" err="1"/>
              <a:t>mengalami</a:t>
            </a:r>
            <a:r>
              <a:rPr lang="en-US" dirty="0"/>
              <a:t> </a:t>
            </a:r>
            <a:r>
              <a:rPr lang="en-US" dirty="0" err="1"/>
              <a:t>kesulitan</a:t>
            </a:r>
            <a:endParaRPr lang="en-US" dirty="0"/>
          </a:p>
        </p:txBody>
      </p:sp>
      <p:sp>
        <p:nvSpPr>
          <p:cNvPr id="3" name="Content Placeholder 2">
            <a:extLst>
              <a:ext uri="{FF2B5EF4-FFF2-40B4-BE49-F238E27FC236}">
                <a16:creationId xmlns:a16="http://schemas.microsoft.com/office/drawing/2014/main" id="{EB00A8D3-987E-2BBB-AE34-7EB692B33309}"/>
              </a:ext>
            </a:extLst>
          </p:cNvPr>
          <p:cNvSpPr>
            <a:spLocks noGrp="1"/>
          </p:cNvSpPr>
          <p:nvPr>
            <p:ph idx="1"/>
          </p:nvPr>
        </p:nvSpPr>
        <p:spPr/>
        <p:txBody>
          <a:bodyPr/>
          <a:lstStyle/>
          <a:p>
            <a:endParaRPr lang="en-US" dirty="0"/>
          </a:p>
          <a:p>
            <a:pPr algn="just"/>
            <a:r>
              <a:rPr lang="en-US" dirty="0"/>
              <a:t>     </a:t>
            </a:r>
            <a:r>
              <a:rPr lang="en-US" sz="2800" dirty="0"/>
              <a:t> </a:t>
            </a:r>
            <a:r>
              <a:rPr lang="en-US" sz="2800" dirty="0" err="1"/>
              <a:t>Apabila</a:t>
            </a:r>
            <a:r>
              <a:rPr lang="en-US" sz="2800" dirty="0"/>
              <a:t> </a:t>
            </a:r>
            <a:r>
              <a:rPr lang="en-US" sz="2800" dirty="0" err="1"/>
              <a:t>menurut</a:t>
            </a:r>
            <a:r>
              <a:rPr lang="en-US" sz="2800" dirty="0"/>
              <a:t> </a:t>
            </a:r>
            <a:r>
              <a:rPr lang="en-US" sz="2800" dirty="0" err="1"/>
              <a:t>penilaian</a:t>
            </a:r>
            <a:r>
              <a:rPr lang="en-US" sz="2800" dirty="0"/>
              <a:t> Bank Indonesia </a:t>
            </a:r>
            <a:r>
              <a:rPr lang="en-US" sz="2800" dirty="0" err="1"/>
              <a:t>suatu</a:t>
            </a:r>
            <a:r>
              <a:rPr lang="en-US" sz="2800" dirty="0"/>
              <a:t> bank </a:t>
            </a:r>
            <a:r>
              <a:rPr lang="en-US" sz="2800" dirty="0" err="1"/>
              <a:t>diperkirakan</a:t>
            </a:r>
            <a:r>
              <a:rPr lang="en-US" sz="2800" dirty="0"/>
              <a:t> </a:t>
            </a:r>
            <a:r>
              <a:rPr lang="en-US" sz="2800" dirty="0" err="1"/>
              <a:t>mengalami</a:t>
            </a:r>
            <a:r>
              <a:rPr lang="en-US" sz="2800" dirty="0"/>
              <a:t> </a:t>
            </a:r>
            <a:r>
              <a:rPr lang="en-US" sz="2800" dirty="0" err="1"/>
              <a:t>kesulitan</a:t>
            </a:r>
            <a:r>
              <a:rPr lang="en-US" sz="2800" dirty="0"/>
              <a:t> yang  </a:t>
            </a:r>
            <a:r>
              <a:rPr lang="en-US" sz="2800" dirty="0" err="1"/>
              <a:t>membahayakan</a:t>
            </a:r>
            <a:r>
              <a:rPr lang="en-US" sz="2800" dirty="0"/>
              <a:t> </a:t>
            </a:r>
            <a:r>
              <a:rPr lang="en-US" sz="2800" dirty="0" err="1"/>
              <a:t>kelangsungan</a:t>
            </a:r>
            <a:r>
              <a:rPr lang="en-US" sz="2800" dirty="0"/>
              <a:t> </a:t>
            </a:r>
            <a:r>
              <a:rPr lang="en-US" sz="2800" dirty="0" err="1"/>
              <a:t>usahanya</a:t>
            </a:r>
            <a:r>
              <a:rPr lang="en-US" sz="2800" dirty="0"/>
              <a:t>, Bank Indonesia </a:t>
            </a:r>
            <a:r>
              <a:rPr lang="en-US" sz="2800" dirty="0" err="1"/>
              <a:t>memberitahukan</a:t>
            </a:r>
            <a:r>
              <a:rPr lang="en-US" sz="2800" dirty="0"/>
              <a:t> </a:t>
            </a:r>
            <a:r>
              <a:rPr lang="en-US" sz="2800" dirty="0" err="1"/>
              <a:t>hal</a:t>
            </a:r>
            <a:r>
              <a:rPr lang="en-US" sz="2800" dirty="0"/>
              <a:t> </a:t>
            </a:r>
            <a:r>
              <a:rPr lang="en-US" sz="2800" dirty="0" err="1"/>
              <a:t>tersebut</a:t>
            </a:r>
            <a:r>
              <a:rPr lang="en-US" sz="2800" dirty="0"/>
              <a:t> </a:t>
            </a:r>
            <a:r>
              <a:rPr lang="en-US" sz="2800" dirty="0" err="1"/>
              <a:t>kepada</a:t>
            </a:r>
            <a:r>
              <a:rPr lang="en-US" sz="2800" dirty="0"/>
              <a:t> </a:t>
            </a:r>
            <a:r>
              <a:rPr lang="en-US" sz="2800" dirty="0" err="1"/>
              <a:t>Menteri</a:t>
            </a:r>
            <a:r>
              <a:rPr lang="en-US" sz="2800" dirty="0"/>
              <a:t>.</a:t>
            </a:r>
          </a:p>
        </p:txBody>
      </p:sp>
    </p:spTree>
    <p:extLst>
      <p:ext uri="{BB962C8B-B14F-4D97-AF65-F5344CB8AC3E}">
        <p14:creationId xmlns:p14="http://schemas.microsoft.com/office/powerpoint/2010/main" val="1613366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F748F-CABA-744E-CB43-A7B2AA937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95DB6-494C-FD2B-5FF7-A21AEC9E3BB3}"/>
              </a:ext>
            </a:extLst>
          </p:cNvPr>
          <p:cNvSpPr>
            <a:spLocks noGrp="1"/>
          </p:cNvSpPr>
          <p:nvPr>
            <p:ph type="title"/>
          </p:nvPr>
        </p:nvSpPr>
        <p:spPr/>
        <p:txBody>
          <a:bodyPr/>
          <a:lstStyle/>
          <a:p>
            <a:r>
              <a:rPr lang="en-US" dirty="0"/>
              <a:t>Bi </a:t>
            </a:r>
            <a:r>
              <a:rPr lang="en-US" dirty="0" err="1"/>
              <a:t>berwenang</a:t>
            </a:r>
            <a:r>
              <a:rPr lang="en-US" dirty="0"/>
              <a:t> </a:t>
            </a:r>
            <a:r>
              <a:rPr lang="en-US" dirty="0" err="1"/>
              <a:t>melakukan</a:t>
            </a:r>
            <a:r>
              <a:rPr lang="en-US" dirty="0"/>
              <a:t> </a:t>
            </a:r>
            <a:r>
              <a:rPr lang="en-US" dirty="0" err="1"/>
              <a:t>pemeriksaan</a:t>
            </a:r>
            <a:endParaRPr lang="en-US" dirty="0"/>
          </a:p>
        </p:txBody>
      </p:sp>
      <p:sp>
        <p:nvSpPr>
          <p:cNvPr id="3" name="Content Placeholder 2">
            <a:extLst>
              <a:ext uri="{FF2B5EF4-FFF2-40B4-BE49-F238E27FC236}">
                <a16:creationId xmlns:a16="http://schemas.microsoft.com/office/drawing/2014/main" id="{F280AAAE-01CD-471F-463C-6F31EABDA8F2}"/>
              </a:ext>
            </a:extLst>
          </p:cNvPr>
          <p:cNvSpPr>
            <a:spLocks noGrp="1"/>
          </p:cNvSpPr>
          <p:nvPr>
            <p:ph idx="1"/>
          </p:nvPr>
        </p:nvSpPr>
        <p:spPr/>
        <p:txBody>
          <a:bodyPr/>
          <a:lstStyle/>
          <a:p>
            <a:endParaRPr lang="en-US" dirty="0"/>
          </a:p>
          <a:p>
            <a:pPr algn="just"/>
            <a:r>
              <a:rPr lang="en-US" dirty="0"/>
              <a:t>      </a:t>
            </a:r>
            <a:r>
              <a:rPr lang="en-US" sz="2800" dirty="0"/>
              <a:t>Bank Indonesia </a:t>
            </a:r>
            <a:r>
              <a:rPr lang="en-US" sz="2800" dirty="0" err="1"/>
              <a:t>melakukan</a:t>
            </a:r>
            <a:r>
              <a:rPr lang="en-US" sz="2800" dirty="0"/>
              <a:t> </a:t>
            </a:r>
            <a:r>
              <a:rPr lang="en-US" sz="2800" dirty="0" err="1"/>
              <a:t>pemeriksaan</a:t>
            </a:r>
            <a:r>
              <a:rPr lang="en-US" sz="2800" dirty="0"/>
              <a:t> </a:t>
            </a:r>
            <a:r>
              <a:rPr lang="en-US" sz="2800" dirty="0" err="1"/>
              <a:t>terhadap</a:t>
            </a:r>
            <a:r>
              <a:rPr lang="en-US" sz="2800" dirty="0"/>
              <a:t> bank, </a:t>
            </a:r>
            <a:r>
              <a:rPr lang="en-US" sz="2800" dirty="0" err="1"/>
              <a:t>baik</a:t>
            </a:r>
            <a:r>
              <a:rPr lang="en-US" sz="2800" dirty="0"/>
              <a:t> </a:t>
            </a:r>
            <a:r>
              <a:rPr lang="en-US" sz="2800" dirty="0" err="1"/>
              <a:t>secara</a:t>
            </a:r>
            <a:r>
              <a:rPr lang="en-US" sz="2800" dirty="0"/>
              <a:t> </a:t>
            </a:r>
            <a:r>
              <a:rPr lang="en-US" sz="2800" dirty="0" err="1"/>
              <a:t>berkala</a:t>
            </a:r>
            <a:r>
              <a:rPr lang="en-US" sz="2800" dirty="0"/>
              <a:t> </a:t>
            </a:r>
            <a:r>
              <a:rPr lang="en-US" sz="2800" dirty="0" err="1"/>
              <a:t>maupun</a:t>
            </a:r>
            <a:r>
              <a:rPr lang="en-US" sz="2800" dirty="0"/>
              <a:t> </a:t>
            </a:r>
            <a:r>
              <a:rPr lang="en-US" sz="2800" dirty="0" err="1"/>
              <a:t>setiap</a:t>
            </a:r>
            <a:r>
              <a:rPr lang="en-US" sz="2800" dirty="0"/>
              <a:t> </a:t>
            </a:r>
            <a:r>
              <a:rPr lang="en-US" sz="2800" dirty="0" err="1"/>
              <a:t>waktu</a:t>
            </a:r>
            <a:r>
              <a:rPr lang="en-US" sz="2800" dirty="0"/>
              <a:t> </a:t>
            </a:r>
            <a:r>
              <a:rPr lang="en-US" sz="2800" dirty="0" err="1"/>
              <a:t>apabila</a:t>
            </a:r>
            <a:r>
              <a:rPr lang="en-US" sz="2800" dirty="0"/>
              <a:t> </a:t>
            </a:r>
            <a:r>
              <a:rPr lang="en-US" sz="2800" dirty="0" err="1"/>
              <a:t>diperlukan</a:t>
            </a:r>
            <a:r>
              <a:rPr lang="en-US" sz="2800" dirty="0"/>
              <a:t>.</a:t>
            </a:r>
          </a:p>
        </p:txBody>
      </p:sp>
    </p:spTree>
    <p:extLst>
      <p:ext uri="{BB962C8B-B14F-4D97-AF65-F5344CB8AC3E}">
        <p14:creationId xmlns:p14="http://schemas.microsoft.com/office/powerpoint/2010/main" val="26501180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88205-24B8-E4DC-146C-2B453F075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043ED-EC26-C3F8-400C-1FDB5F952580}"/>
              </a:ext>
            </a:extLst>
          </p:cNvPr>
          <p:cNvSpPr>
            <a:spLocks noGrp="1"/>
          </p:cNvSpPr>
          <p:nvPr>
            <p:ph type="title"/>
          </p:nvPr>
        </p:nvSpPr>
        <p:spPr/>
        <p:txBody>
          <a:bodyPr/>
          <a:lstStyle/>
          <a:p>
            <a:r>
              <a:rPr lang="en-US" dirty="0" err="1"/>
              <a:t>Dalam</a:t>
            </a:r>
            <a:r>
              <a:rPr lang="en-US" dirty="0"/>
              <a:t> </a:t>
            </a:r>
            <a:r>
              <a:rPr lang="en-US" dirty="0" err="1"/>
              <a:t>hal</a:t>
            </a:r>
            <a:r>
              <a:rPr lang="en-US" dirty="0"/>
              <a:t> bank </a:t>
            </a:r>
            <a:r>
              <a:rPr lang="en-US" dirty="0" err="1"/>
              <a:t>alami</a:t>
            </a:r>
            <a:r>
              <a:rPr lang="en-US" dirty="0"/>
              <a:t> </a:t>
            </a:r>
            <a:r>
              <a:rPr lang="en-US" dirty="0" err="1"/>
              <a:t>kesulitan</a:t>
            </a:r>
            <a:r>
              <a:rPr lang="en-US" dirty="0"/>
              <a:t> (</a:t>
            </a:r>
            <a:r>
              <a:rPr lang="en-US" dirty="0" err="1"/>
              <a:t>Pasal</a:t>
            </a:r>
            <a:r>
              <a:rPr lang="en-US" dirty="0"/>
              <a:t> 37 UU </a:t>
            </a:r>
            <a:r>
              <a:rPr lang="en-US" dirty="0" err="1"/>
              <a:t>perbankan</a:t>
            </a:r>
            <a:r>
              <a:rPr lang="en-US" dirty="0"/>
              <a:t>)</a:t>
            </a:r>
          </a:p>
        </p:txBody>
      </p:sp>
      <p:sp>
        <p:nvSpPr>
          <p:cNvPr id="3" name="Content Placeholder 2">
            <a:extLst>
              <a:ext uri="{FF2B5EF4-FFF2-40B4-BE49-F238E27FC236}">
                <a16:creationId xmlns:a16="http://schemas.microsoft.com/office/drawing/2014/main" id="{D068500A-B932-6B82-99C2-5B7721EA5680}"/>
              </a:ext>
            </a:extLst>
          </p:cNvPr>
          <p:cNvSpPr>
            <a:spLocks noGrp="1"/>
          </p:cNvSpPr>
          <p:nvPr>
            <p:ph idx="1"/>
          </p:nvPr>
        </p:nvSpPr>
        <p:spPr/>
        <p:txBody>
          <a:bodyPr/>
          <a:lstStyle/>
          <a:p>
            <a:endParaRPr lang="en-US" dirty="0"/>
          </a:p>
          <a:p>
            <a:pPr algn="just"/>
            <a:r>
              <a:rPr lang="en-US" dirty="0"/>
              <a:t>      </a:t>
            </a:r>
            <a:r>
              <a:rPr lang="en-US" sz="2000" dirty="0" err="1"/>
              <a:t>Dalam</a:t>
            </a:r>
            <a:r>
              <a:rPr lang="en-US" sz="2000" dirty="0"/>
              <a:t> </a:t>
            </a:r>
            <a:r>
              <a:rPr lang="en-US" sz="2000" dirty="0" err="1"/>
              <a:t>hal</a:t>
            </a:r>
            <a:r>
              <a:rPr lang="en-US" sz="2000" dirty="0"/>
              <a:t> </a:t>
            </a:r>
            <a:r>
              <a:rPr lang="en-US" sz="2000" dirty="0" err="1"/>
              <a:t>suatu</a:t>
            </a:r>
            <a:r>
              <a:rPr lang="en-US" sz="2000" dirty="0"/>
              <a:t> bank </a:t>
            </a:r>
            <a:r>
              <a:rPr lang="en-US" sz="2000" dirty="0" err="1"/>
              <a:t>mengalami</a:t>
            </a:r>
            <a:r>
              <a:rPr lang="en-US" sz="2000" dirty="0"/>
              <a:t> </a:t>
            </a:r>
            <a:r>
              <a:rPr lang="en-US" sz="2000" dirty="0" err="1"/>
              <a:t>kesulitan</a:t>
            </a:r>
            <a:r>
              <a:rPr lang="en-US" sz="2000" dirty="0"/>
              <a:t> yang </a:t>
            </a:r>
            <a:r>
              <a:rPr lang="en-US" sz="2000" dirty="0" err="1"/>
              <a:t>membahayakan</a:t>
            </a:r>
            <a:r>
              <a:rPr lang="en-US" sz="2000" dirty="0"/>
              <a:t> </a:t>
            </a:r>
            <a:r>
              <a:rPr lang="en-US" sz="2000" dirty="0" err="1"/>
              <a:t>kelangsungan</a:t>
            </a:r>
            <a:r>
              <a:rPr lang="en-US" sz="2000" dirty="0"/>
              <a:t> </a:t>
            </a:r>
            <a:r>
              <a:rPr lang="en-US" sz="2000" dirty="0" err="1"/>
              <a:t>usahanya</a:t>
            </a:r>
            <a:r>
              <a:rPr lang="en-US" sz="2000" dirty="0"/>
              <a:t>, </a:t>
            </a:r>
            <a:r>
              <a:rPr lang="en-US" sz="2000" dirty="0" err="1"/>
              <a:t>maka</a:t>
            </a:r>
            <a:r>
              <a:rPr lang="en-US" sz="2000" dirty="0"/>
              <a:t> Bank Indonesia </a:t>
            </a:r>
            <a:r>
              <a:rPr lang="en-US" sz="2000" dirty="0" err="1"/>
              <a:t>dapat</a:t>
            </a:r>
            <a:r>
              <a:rPr lang="en-US" sz="2000" dirty="0"/>
              <a:t>: a. </a:t>
            </a:r>
            <a:r>
              <a:rPr lang="en-US" sz="2000" dirty="0" err="1"/>
              <a:t>melakukan</a:t>
            </a:r>
            <a:r>
              <a:rPr lang="en-US" sz="2000" dirty="0"/>
              <a:t> </a:t>
            </a:r>
            <a:r>
              <a:rPr lang="en-US" sz="2000" dirty="0" err="1"/>
              <a:t>tindakan</a:t>
            </a:r>
            <a:r>
              <a:rPr lang="en-US" sz="2000" dirty="0"/>
              <a:t> agar: 1.pemegang </a:t>
            </a:r>
            <a:r>
              <a:rPr lang="en-US" sz="2000" dirty="0" err="1"/>
              <a:t>saham</a:t>
            </a:r>
            <a:r>
              <a:rPr lang="en-US" sz="2000" dirty="0"/>
              <a:t> </a:t>
            </a:r>
            <a:r>
              <a:rPr lang="en-US" sz="2000" dirty="0" err="1"/>
              <a:t>menambah</a:t>
            </a:r>
            <a:r>
              <a:rPr lang="en-US" sz="2000" dirty="0"/>
              <a:t> modal; 2.pemegang </a:t>
            </a:r>
            <a:r>
              <a:rPr lang="en-US" sz="2000" dirty="0" err="1"/>
              <a:t>saham</a:t>
            </a:r>
            <a:r>
              <a:rPr lang="en-US" sz="2000" dirty="0"/>
              <a:t> </a:t>
            </a:r>
            <a:r>
              <a:rPr lang="en-US" sz="2000" dirty="0" err="1"/>
              <a:t>mengganti</a:t>
            </a:r>
            <a:r>
              <a:rPr lang="en-US" sz="2000" dirty="0"/>
              <a:t> </a:t>
            </a:r>
            <a:r>
              <a:rPr lang="en-US" sz="2000" dirty="0" err="1"/>
              <a:t>dewan</a:t>
            </a:r>
            <a:r>
              <a:rPr lang="en-US" sz="2000" dirty="0"/>
              <a:t> </a:t>
            </a:r>
            <a:r>
              <a:rPr lang="en-US" sz="2000" dirty="0" err="1"/>
              <a:t>komisaris</a:t>
            </a:r>
            <a:r>
              <a:rPr lang="en-US" sz="2000" dirty="0"/>
              <a:t> </a:t>
            </a:r>
            <a:r>
              <a:rPr lang="en-US" sz="2000" dirty="0" err="1"/>
              <a:t>dan</a:t>
            </a:r>
            <a:r>
              <a:rPr lang="en-US" sz="2000" dirty="0"/>
              <a:t>/</a:t>
            </a:r>
            <a:r>
              <a:rPr lang="en-US" sz="2000" dirty="0" err="1"/>
              <a:t>atau</a:t>
            </a:r>
            <a:r>
              <a:rPr lang="en-US" sz="2000" dirty="0"/>
              <a:t> </a:t>
            </a:r>
            <a:r>
              <a:rPr lang="en-US" sz="2000" dirty="0" err="1"/>
              <a:t>direksi</a:t>
            </a:r>
            <a:r>
              <a:rPr lang="en-US" sz="2000" dirty="0"/>
              <a:t> bank; 3.bank </a:t>
            </a:r>
            <a:r>
              <a:rPr lang="en-US" sz="2000" dirty="0" err="1"/>
              <a:t>menghapus-bukukan</a:t>
            </a:r>
            <a:r>
              <a:rPr lang="en-US" sz="2000" dirty="0"/>
              <a:t> </a:t>
            </a:r>
            <a:r>
              <a:rPr lang="en-US" sz="2000" dirty="0" err="1"/>
              <a:t>kredit</a:t>
            </a:r>
            <a:r>
              <a:rPr lang="en-US" sz="2000" dirty="0"/>
              <a:t> yang </a:t>
            </a:r>
            <a:r>
              <a:rPr lang="en-US" sz="2000" dirty="0" err="1"/>
              <a:t>macet</a:t>
            </a:r>
            <a:r>
              <a:rPr lang="en-US" sz="2000" dirty="0"/>
              <a:t>, </a:t>
            </a:r>
            <a:r>
              <a:rPr lang="en-US" sz="2000" dirty="0" err="1"/>
              <a:t>dan</a:t>
            </a:r>
            <a:r>
              <a:rPr lang="en-US" sz="2000" dirty="0"/>
              <a:t> </a:t>
            </a:r>
            <a:r>
              <a:rPr lang="en-US" sz="2000" dirty="0" err="1"/>
              <a:t>memperhitungkan</a:t>
            </a:r>
            <a:r>
              <a:rPr lang="en-US" sz="2000" dirty="0"/>
              <a:t> </a:t>
            </a:r>
            <a:r>
              <a:rPr lang="en-US" sz="2000" dirty="0" err="1"/>
              <a:t>kerugian</a:t>
            </a:r>
            <a:r>
              <a:rPr lang="en-US" sz="2000" dirty="0"/>
              <a:t> bank </a:t>
            </a:r>
            <a:r>
              <a:rPr lang="en-US" sz="2000" dirty="0" err="1"/>
              <a:t>dengan</a:t>
            </a:r>
            <a:r>
              <a:rPr lang="en-US" sz="2000" dirty="0"/>
              <a:t> </a:t>
            </a:r>
            <a:r>
              <a:rPr lang="en-US" sz="2000" dirty="0" err="1"/>
              <a:t>modalnya</a:t>
            </a:r>
            <a:r>
              <a:rPr lang="en-US" sz="2000" dirty="0"/>
              <a:t>; 4.bank </a:t>
            </a:r>
            <a:r>
              <a:rPr lang="en-US" sz="2000" dirty="0" err="1"/>
              <a:t>melakukan</a:t>
            </a:r>
            <a:r>
              <a:rPr lang="en-US" sz="2000" dirty="0"/>
              <a:t> merger </a:t>
            </a:r>
            <a:r>
              <a:rPr lang="en-US" sz="2000" dirty="0" err="1"/>
              <a:t>atau</a:t>
            </a:r>
            <a:r>
              <a:rPr lang="en-US" sz="2000" dirty="0"/>
              <a:t> </a:t>
            </a:r>
            <a:r>
              <a:rPr lang="en-US" sz="2000" dirty="0" err="1"/>
              <a:t>konsolidasi</a:t>
            </a:r>
            <a:r>
              <a:rPr lang="en-US" sz="2000" dirty="0"/>
              <a:t> </a:t>
            </a:r>
            <a:r>
              <a:rPr lang="en-US" sz="2000" dirty="0" err="1"/>
              <a:t>dengan</a:t>
            </a:r>
            <a:r>
              <a:rPr lang="en-US" sz="2000" dirty="0"/>
              <a:t> bank lain; 5.bank </a:t>
            </a:r>
            <a:r>
              <a:rPr lang="en-US" sz="2000" dirty="0" err="1"/>
              <a:t>dijual</a:t>
            </a:r>
            <a:r>
              <a:rPr lang="en-US" sz="2000" dirty="0"/>
              <a:t> </a:t>
            </a:r>
            <a:r>
              <a:rPr lang="en-US" sz="2000" dirty="0" err="1"/>
              <a:t>kepada</a:t>
            </a:r>
            <a:r>
              <a:rPr lang="en-US" sz="2000" dirty="0"/>
              <a:t> </a:t>
            </a:r>
            <a:r>
              <a:rPr lang="en-US" sz="2000" dirty="0" err="1"/>
              <a:t>pembeli</a:t>
            </a:r>
            <a:r>
              <a:rPr lang="en-US" sz="2000" dirty="0"/>
              <a:t> yang </a:t>
            </a:r>
            <a:r>
              <a:rPr lang="en-US" sz="2000" dirty="0" err="1"/>
              <a:t>bersedia</a:t>
            </a:r>
            <a:r>
              <a:rPr lang="en-US" sz="2000" dirty="0"/>
              <a:t> </a:t>
            </a:r>
            <a:r>
              <a:rPr lang="en-US" sz="2000" dirty="0" err="1"/>
              <a:t>mengambil</a:t>
            </a:r>
            <a:r>
              <a:rPr lang="en-US" sz="2000" dirty="0"/>
              <a:t> </a:t>
            </a:r>
            <a:r>
              <a:rPr lang="en-US" sz="2000" dirty="0" err="1"/>
              <a:t>alih</a:t>
            </a:r>
            <a:r>
              <a:rPr lang="en-US" sz="2000" dirty="0"/>
              <a:t> </a:t>
            </a:r>
            <a:r>
              <a:rPr lang="en-US" sz="2000" dirty="0" err="1"/>
              <a:t>seluruh</a:t>
            </a:r>
            <a:r>
              <a:rPr lang="en-US" sz="2000" dirty="0"/>
              <a:t> </a:t>
            </a:r>
            <a:r>
              <a:rPr lang="en-US" sz="2000" dirty="0" err="1"/>
              <a:t>kewajiban</a:t>
            </a:r>
            <a:r>
              <a:rPr lang="en-US" sz="2000" dirty="0"/>
              <a:t>.</a:t>
            </a:r>
          </a:p>
        </p:txBody>
      </p:sp>
    </p:spTree>
    <p:extLst>
      <p:ext uri="{BB962C8B-B14F-4D97-AF65-F5344CB8AC3E}">
        <p14:creationId xmlns:p14="http://schemas.microsoft.com/office/powerpoint/2010/main" val="47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C5DC4-0F75-C2D2-4B26-9267C4B5F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148D3E-1093-9F20-7F97-B8AE3DE695F6}"/>
              </a:ext>
            </a:extLst>
          </p:cNvPr>
          <p:cNvSpPr>
            <a:spLocks noGrp="1"/>
          </p:cNvSpPr>
          <p:nvPr>
            <p:ph type="title"/>
          </p:nvPr>
        </p:nvSpPr>
        <p:spPr/>
        <p:txBody>
          <a:bodyPr/>
          <a:lstStyle/>
          <a:p>
            <a:r>
              <a:rPr lang="en-US" dirty="0" err="1"/>
              <a:t>Rahasia</a:t>
            </a:r>
            <a:r>
              <a:rPr lang="en-US" dirty="0"/>
              <a:t> bank (</a:t>
            </a:r>
            <a:r>
              <a:rPr lang="en-US" dirty="0" err="1"/>
              <a:t>Pasal</a:t>
            </a:r>
            <a:r>
              <a:rPr lang="en-US" dirty="0"/>
              <a:t> 40 UU </a:t>
            </a:r>
            <a:r>
              <a:rPr lang="en-US" dirty="0" err="1"/>
              <a:t>perbankan</a:t>
            </a:r>
            <a:r>
              <a:rPr lang="en-US" dirty="0"/>
              <a:t>).</a:t>
            </a:r>
          </a:p>
        </p:txBody>
      </p:sp>
      <p:sp>
        <p:nvSpPr>
          <p:cNvPr id="3" name="Content Placeholder 2">
            <a:extLst>
              <a:ext uri="{FF2B5EF4-FFF2-40B4-BE49-F238E27FC236}">
                <a16:creationId xmlns:a16="http://schemas.microsoft.com/office/drawing/2014/main" id="{0F74FE0B-07D7-7C25-4845-EDE0EF7A4EAC}"/>
              </a:ext>
            </a:extLst>
          </p:cNvPr>
          <p:cNvSpPr>
            <a:spLocks noGrp="1"/>
          </p:cNvSpPr>
          <p:nvPr>
            <p:ph idx="1"/>
          </p:nvPr>
        </p:nvSpPr>
        <p:spPr/>
        <p:txBody>
          <a:bodyPr>
            <a:normAutofit fontScale="92500" lnSpcReduction="10000"/>
          </a:bodyPr>
          <a:lstStyle/>
          <a:p>
            <a:pPr algn="just"/>
            <a:r>
              <a:rPr lang="en-US" dirty="0"/>
              <a:t>      </a:t>
            </a:r>
            <a:r>
              <a:rPr lang="en-US" sz="3200" dirty="0"/>
              <a:t>Bank </a:t>
            </a:r>
            <a:r>
              <a:rPr lang="en-US" sz="3200" dirty="0" err="1"/>
              <a:t>dilarang</a:t>
            </a:r>
            <a:r>
              <a:rPr lang="en-US" sz="3200" dirty="0"/>
              <a:t> </a:t>
            </a:r>
            <a:r>
              <a:rPr lang="en-US" sz="3200" dirty="0" err="1"/>
              <a:t>memberikan</a:t>
            </a:r>
            <a:r>
              <a:rPr lang="en-US" sz="3200" dirty="0"/>
              <a:t> </a:t>
            </a:r>
            <a:r>
              <a:rPr lang="en-US" sz="3200" dirty="0" err="1"/>
              <a:t>keterangan</a:t>
            </a:r>
            <a:r>
              <a:rPr lang="en-US" sz="3200" dirty="0"/>
              <a:t> yang </a:t>
            </a:r>
            <a:r>
              <a:rPr lang="en-US" sz="3200" dirty="0" err="1"/>
              <a:t>tercatat</a:t>
            </a:r>
            <a:r>
              <a:rPr lang="en-US" sz="3200" dirty="0"/>
              <a:t> pada bank </a:t>
            </a:r>
            <a:r>
              <a:rPr lang="en-US" sz="3200" dirty="0" err="1"/>
              <a:t>tentang</a:t>
            </a:r>
            <a:r>
              <a:rPr lang="en-US" sz="3200" dirty="0"/>
              <a:t> </a:t>
            </a:r>
            <a:r>
              <a:rPr lang="en-US" sz="3200" dirty="0" err="1"/>
              <a:t>keadaan</a:t>
            </a:r>
            <a:r>
              <a:rPr lang="en-US" sz="3200" dirty="0"/>
              <a:t> </a:t>
            </a:r>
            <a:r>
              <a:rPr lang="en-US" sz="3200" dirty="0" err="1"/>
              <a:t>keuangan</a:t>
            </a:r>
            <a:r>
              <a:rPr lang="en-US" sz="3200" dirty="0"/>
              <a:t> dan </a:t>
            </a:r>
            <a:r>
              <a:rPr lang="en-US" sz="3200" dirty="0" err="1"/>
              <a:t>hal-hal</a:t>
            </a:r>
            <a:r>
              <a:rPr lang="en-US" sz="3200"/>
              <a:t> lain </a:t>
            </a:r>
            <a:r>
              <a:rPr lang="en-US" sz="3200" dirty="0" err="1"/>
              <a:t>dari</a:t>
            </a:r>
            <a:r>
              <a:rPr lang="en-US" sz="3200" dirty="0"/>
              <a:t> </a:t>
            </a:r>
            <a:r>
              <a:rPr lang="en-US" sz="3200" dirty="0" err="1"/>
              <a:t>nasabahnya</a:t>
            </a:r>
            <a:r>
              <a:rPr lang="en-US" sz="3200" dirty="0"/>
              <a:t>, yang </a:t>
            </a:r>
            <a:r>
              <a:rPr lang="en-US" sz="3200" dirty="0" err="1"/>
              <a:t>wajib</a:t>
            </a:r>
            <a:r>
              <a:rPr lang="en-US" sz="3200" dirty="0"/>
              <a:t> </a:t>
            </a:r>
            <a:r>
              <a:rPr lang="en-US" sz="3200" dirty="0" err="1"/>
              <a:t>dirahasiakan</a:t>
            </a:r>
            <a:r>
              <a:rPr lang="en-US" sz="3200" dirty="0"/>
              <a:t> oleh bank </a:t>
            </a:r>
            <a:r>
              <a:rPr lang="en-US" sz="3200" dirty="0" err="1"/>
              <a:t>menurut</a:t>
            </a:r>
            <a:r>
              <a:rPr lang="en-US" sz="3200" dirty="0"/>
              <a:t> </a:t>
            </a:r>
            <a:r>
              <a:rPr lang="en-US" sz="3200" dirty="0" err="1"/>
              <a:t>kelaziman</a:t>
            </a:r>
            <a:r>
              <a:rPr lang="en-US" sz="3200" dirty="0"/>
              <a:t> </a:t>
            </a:r>
            <a:r>
              <a:rPr lang="en-US" sz="3200" dirty="0" err="1"/>
              <a:t>dalam</a:t>
            </a:r>
            <a:r>
              <a:rPr lang="en-US" sz="3200" dirty="0"/>
              <a:t> dunia </a:t>
            </a:r>
            <a:r>
              <a:rPr lang="en-US" sz="3200" dirty="0" err="1"/>
              <a:t>perbankan,kecuali</a:t>
            </a:r>
            <a:r>
              <a:rPr lang="en-US" sz="3200" dirty="0"/>
              <a:t> </a:t>
            </a:r>
            <a:r>
              <a:rPr lang="en-US" sz="3200" dirty="0" err="1"/>
              <a:t>dalam</a:t>
            </a:r>
            <a:r>
              <a:rPr lang="en-US" sz="3200" dirty="0"/>
              <a:t> </a:t>
            </a:r>
            <a:r>
              <a:rPr lang="en-US" sz="3200" dirty="0" err="1"/>
              <a:t>hal</a:t>
            </a:r>
            <a:r>
              <a:rPr lang="en-US" sz="3200" dirty="0"/>
              <a:t> </a:t>
            </a:r>
            <a:r>
              <a:rPr lang="en-US" sz="3200" dirty="0" err="1"/>
              <a:t>sebagaimana</a:t>
            </a:r>
            <a:r>
              <a:rPr lang="en-US" sz="3200" dirty="0"/>
              <a:t> </a:t>
            </a:r>
            <a:r>
              <a:rPr lang="en-US" sz="3200" dirty="0" err="1"/>
              <a:t>dimaksud</a:t>
            </a:r>
            <a:r>
              <a:rPr lang="en-US" sz="3200" dirty="0"/>
              <a:t> </a:t>
            </a:r>
            <a:r>
              <a:rPr lang="en-US" sz="3200" dirty="0" err="1"/>
              <a:t>dalam</a:t>
            </a:r>
            <a:r>
              <a:rPr lang="en-US" sz="3200" dirty="0"/>
              <a:t> Pasal 41, Pasal 42, Pasal 43, dan Pasal 44.</a:t>
            </a:r>
          </a:p>
        </p:txBody>
      </p:sp>
    </p:spTree>
    <p:extLst>
      <p:ext uri="{BB962C8B-B14F-4D97-AF65-F5344CB8AC3E}">
        <p14:creationId xmlns:p14="http://schemas.microsoft.com/office/powerpoint/2010/main" val="12554942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821A3-3FFC-4686-F59E-251288607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F0487-42B4-D12D-6EE8-14FB92056FCB}"/>
              </a:ext>
            </a:extLst>
          </p:cNvPr>
          <p:cNvSpPr>
            <a:spLocks noGrp="1"/>
          </p:cNvSpPr>
          <p:nvPr>
            <p:ph type="title"/>
          </p:nvPr>
        </p:nvSpPr>
        <p:spPr/>
        <p:txBody>
          <a:bodyPr/>
          <a:lstStyle/>
          <a:p>
            <a:r>
              <a:rPr lang="en-US" dirty="0"/>
              <a:t>          </a:t>
            </a:r>
            <a:r>
              <a:rPr lang="en-US" dirty="0" err="1"/>
              <a:t>Surat</a:t>
            </a:r>
            <a:r>
              <a:rPr lang="en-US" dirty="0"/>
              <a:t> </a:t>
            </a:r>
            <a:r>
              <a:rPr lang="en-US" dirty="0" err="1"/>
              <a:t>berharga</a:t>
            </a:r>
            <a:endParaRPr lang="en-US" dirty="0"/>
          </a:p>
        </p:txBody>
      </p:sp>
      <p:sp>
        <p:nvSpPr>
          <p:cNvPr id="3" name="Content Placeholder 2">
            <a:extLst>
              <a:ext uri="{FF2B5EF4-FFF2-40B4-BE49-F238E27FC236}">
                <a16:creationId xmlns:a16="http://schemas.microsoft.com/office/drawing/2014/main" id="{1BDA53D9-E3FF-AA9C-D816-327F7FA3016D}"/>
              </a:ext>
            </a:extLst>
          </p:cNvPr>
          <p:cNvSpPr>
            <a:spLocks noGrp="1"/>
          </p:cNvSpPr>
          <p:nvPr>
            <p:ph idx="1"/>
          </p:nvPr>
        </p:nvSpPr>
        <p:spPr/>
        <p:txBody>
          <a:bodyPr>
            <a:normAutofit fontScale="92500"/>
          </a:bodyPr>
          <a:lstStyle/>
          <a:p>
            <a:endParaRPr lang="en-US" dirty="0"/>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wesel</a:t>
            </a:r>
            <a:r>
              <a:rPr lang="en-US" sz="2000" dirty="0"/>
              <a:t>, </a:t>
            </a:r>
            <a:r>
              <a:rPr lang="en-US" sz="2000" dirty="0" err="1"/>
              <a:t>saham</a:t>
            </a:r>
            <a:r>
              <a:rPr lang="en-US" sz="2000" dirty="0"/>
              <a:t> </a:t>
            </a:r>
            <a:r>
              <a:rPr lang="en-US" sz="2000" dirty="0" err="1"/>
              <a:t>obligasi,scuritas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 (</a:t>
            </a:r>
            <a:r>
              <a:rPr lang="en-US" sz="2000" dirty="0" err="1"/>
              <a:t>Pasal</a:t>
            </a:r>
            <a:r>
              <a:rPr lang="en-US" sz="2000" dirty="0"/>
              <a:t>  1 </a:t>
            </a:r>
            <a:r>
              <a:rPr lang="en-US" sz="2000" dirty="0" err="1"/>
              <a:t>angka</a:t>
            </a:r>
            <a:r>
              <a:rPr lang="en-US" sz="2000" dirty="0"/>
              <a:t> 10 UU No. 10  </a:t>
            </a:r>
            <a:r>
              <a:rPr lang="en-US" sz="2000" dirty="0" err="1"/>
              <a:t>Tahun</a:t>
            </a:r>
            <a:r>
              <a:rPr lang="en-US" sz="2000" dirty="0"/>
              <a:t> 1998 </a:t>
            </a:r>
            <a:r>
              <a:rPr lang="en-US" sz="2000" dirty="0" err="1"/>
              <a:t>Tentang</a:t>
            </a:r>
            <a:r>
              <a:rPr lang="en-US" sz="2000" dirty="0"/>
              <a:t> </a:t>
            </a:r>
            <a:r>
              <a:rPr lang="en-US" sz="2000" dirty="0" err="1"/>
              <a:t>Perbankan</a:t>
            </a:r>
            <a:r>
              <a:rPr lang="en-US" sz="2000" dirty="0"/>
              <a:t>).</a:t>
            </a:r>
          </a:p>
          <a:p>
            <a:endParaRPr lang="en-US" dirty="0"/>
          </a:p>
        </p:txBody>
      </p:sp>
    </p:spTree>
    <p:extLst>
      <p:ext uri="{BB962C8B-B14F-4D97-AF65-F5344CB8AC3E}">
        <p14:creationId xmlns:p14="http://schemas.microsoft.com/office/powerpoint/2010/main" val="209988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0A50413D-A726-EAE2-45CA-853B4F346D2F}"/>
              </a:ext>
            </a:extLst>
          </p:cNvPr>
          <p:cNvSpPr>
            <a:spLocks noGrp="1" noChangeArrowheads="1"/>
          </p:cNvSpPr>
          <p:nvPr>
            <p:ph type="title"/>
          </p:nvPr>
        </p:nvSpPr>
        <p:spPr/>
        <p:txBody>
          <a:bodyPr/>
          <a:lstStyle/>
          <a:p>
            <a:r>
              <a:rPr lang="en-US" altLang="en-US"/>
              <a:t>Pengertian BANK</a:t>
            </a:r>
          </a:p>
        </p:txBody>
      </p:sp>
      <p:sp>
        <p:nvSpPr>
          <p:cNvPr id="11267" name="Content Placeholder 2">
            <a:extLst>
              <a:ext uri="{FF2B5EF4-FFF2-40B4-BE49-F238E27FC236}">
                <a16:creationId xmlns:a16="http://schemas.microsoft.com/office/drawing/2014/main" id="{5186DA8A-908E-E31F-EDD6-A3743AF161E0}"/>
              </a:ext>
            </a:extLst>
          </p:cNvPr>
          <p:cNvSpPr>
            <a:spLocks noGrp="1" noChangeArrowheads="1"/>
          </p:cNvSpPr>
          <p:nvPr>
            <p:ph idx="1"/>
          </p:nvPr>
        </p:nvSpPr>
        <p:spPr/>
        <p:txBody>
          <a:bodyPr/>
          <a:lstStyle/>
          <a:p>
            <a:pPr marL="0" indent="0">
              <a:buFontTx/>
              <a:buNone/>
            </a:pPr>
            <a:endParaRPr lang="en-US" altLang="en-US" dirty="0"/>
          </a:p>
          <a:p>
            <a:pPr marL="0" indent="0" algn="just">
              <a:buFontTx/>
              <a:buNone/>
            </a:pPr>
            <a:r>
              <a:rPr lang="en-US" altLang="en-US" sz="2800" dirty="0"/>
              <a:t>Bank </a:t>
            </a:r>
            <a:r>
              <a:rPr lang="en-US" altLang="en-US" sz="2800" dirty="0" err="1"/>
              <a:t>adalah</a:t>
            </a:r>
            <a:r>
              <a:rPr lang="en-US" altLang="en-US" sz="2800" dirty="0"/>
              <a:t> badan </a:t>
            </a:r>
            <a:r>
              <a:rPr lang="en-US" altLang="en-US" sz="2800" dirty="0" err="1"/>
              <a:t>usaha</a:t>
            </a:r>
            <a:r>
              <a:rPr lang="en-US" altLang="en-US" sz="2800" dirty="0"/>
              <a:t> yang </a:t>
            </a:r>
            <a:r>
              <a:rPr lang="en-US" altLang="en-US" sz="2800" dirty="0" err="1"/>
              <a:t>menghimpun</a:t>
            </a:r>
            <a:r>
              <a:rPr lang="en-US" altLang="en-US" sz="2800" dirty="0"/>
              <a:t> dana </a:t>
            </a:r>
            <a:r>
              <a:rPr lang="en-US" altLang="en-US" sz="2800" dirty="0" err="1"/>
              <a:t>dari</a:t>
            </a:r>
            <a:r>
              <a:rPr lang="en-US" altLang="en-US" sz="2800" dirty="0"/>
              <a:t> </a:t>
            </a:r>
            <a:r>
              <a:rPr lang="en-US" altLang="en-US" sz="2800" dirty="0" err="1"/>
              <a:t>masyarakat</a:t>
            </a:r>
            <a:r>
              <a:rPr lang="en-US" altLang="en-US" sz="2800" dirty="0"/>
              <a:t> </a:t>
            </a:r>
            <a:r>
              <a:rPr lang="en-US" altLang="en-US" sz="2800" dirty="0" err="1"/>
              <a:t>dalam</a:t>
            </a:r>
            <a:r>
              <a:rPr lang="en-US" altLang="en-US" sz="2800" dirty="0"/>
              <a:t> </a:t>
            </a:r>
            <a:r>
              <a:rPr lang="en-US" altLang="en-US" sz="2800" dirty="0" err="1"/>
              <a:t>bentuk</a:t>
            </a:r>
            <a:r>
              <a:rPr lang="en-US" altLang="en-US" sz="2800" dirty="0"/>
              <a:t> </a:t>
            </a:r>
            <a:r>
              <a:rPr lang="en-US" altLang="en-US" sz="2800" dirty="0" err="1"/>
              <a:t>simpanan</a:t>
            </a:r>
            <a:r>
              <a:rPr lang="en-US" altLang="en-US" sz="2800" dirty="0"/>
              <a:t> dan </a:t>
            </a:r>
            <a:r>
              <a:rPr lang="en-US" altLang="en-US" sz="2800" dirty="0" err="1"/>
              <a:t>menyalurkannya</a:t>
            </a:r>
            <a:r>
              <a:rPr lang="en-US" altLang="en-US" sz="2800" dirty="0"/>
              <a:t> </a:t>
            </a:r>
            <a:r>
              <a:rPr lang="en-US" altLang="en-US" sz="2800" dirty="0" err="1"/>
              <a:t>kepada</a:t>
            </a:r>
            <a:r>
              <a:rPr lang="en-US" altLang="en-US" sz="2800" dirty="0"/>
              <a:t> </a:t>
            </a:r>
            <a:r>
              <a:rPr lang="en-US" altLang="en-US" sz="2800" dirty="0" err="1"/>
              <a:t>masyarakat</a:t>
            </a:r>
            <a:r>
              <a:rPr lang="en-US" altLang="en-US" sz="2800" dirty="0"/>
              <a:t> </a:t>
            </a:r>
            <a:r>
              <a:rPr lang="en-US" altLang="en-US" sz="2800" dirty="0" err="1"/>
              <a:t>dalam</a:t>
            </a:r>
            <a:r>
              <a:rPr lang="en-US" altLang="en-US" sz="2800" dirty="0"/>
              <a:t> </a:t>
            </a:r>
            <a:r>
              <a:rPr lang="en-US" altLang="en-US" sz="2800" dirty="0" err="1"/>
              <a:t>bentuk</a:t>
            </a:r>
            <a:r>
              <a:rPr lang="en-US" altLang="en-US" sz="2800" dirty="0"/>
              <a:t> </a:t>
            </a:r>
            <a:r>
              <a:rPr lang="en-US" altLang="en-US" sz="2800" dirty="0" err="1"/>
              <a:t>kredit</a:t>
            </a:r>
            <a:r>
              <a:rPr lang="en-US" altLang="en-US" sz="2800" dirty="0"/>
              <a:t> dan </a:t>
            </a:r>
            <a:r>
              <a:rPr lang="en-US" altLang="en-US" sz="2800" dirty="0" err="1"/>
              <a:t>atau</a:t>
            </a:r>
            <a:r>
              <a:rPr lang="en-US" altLang="en-US" sz="2800" dirty="0"/>
              <a:t> </a:t>
            </a:r>
            <a:r>
              <a:rPr lang="sv-SE" altLang="en-US" sz="2800" dirty="0"/>
              <a:t>bentuk-bentuk lainnya dalam rangka meningkatkan taraf hidup rakyat banyak;</a:t>
            </a:r>
            <a:endParaRPr lang="en-US" altLang="en-US" sz="2800" dirty="0"/>
          </a:p>
        </p:txBody>
      </p:sp>
      <p:sp>
        <p:nvSpPr>
          <p:cNvPr id="4" name="Date Placeholder 3">
            <a:extLst>
              <a:ext uri="{FF2B5EF4-FFF2-40B4-BE49-F238E27FC236}">
                <a16:creationId xmlns:a16="http://schemas.microsoft.com/office/drawing/2014/main" id="{EC38CAD4-0263-9453-DE1F-8F25F5BA5203}"/>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64E7E-35D8-5E80-DF03-2C7D15236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3A024-5D1A-33F1-61B8-A2BD60B66771}"/>
              </a:ext>
            </a:extLst>
          </p:cNvPr>
          <p:cNvSpPr>
            <a:spLocks noGrp="1"/>
          </p:cNvSpPr>
          <p:nvPr>
            <p:ph type="title"/>
          </p:nvPr>
        </p:nvSpPr>
        <p:spPr/>
        <p:txBody>
          <a:bodyPr/>
          <a:lstStyle/>
          <a:p>
            <a:r>
              <a:rPr lang="en-US" dirty="0" err="1"/>
              <a:t>Fungsi</a:t>
            </a:r>
            <a:r>
              <a:rPr lang="en-US" dirty="0"/>
              <a:t> </a:t>
            </a:r>
            <a:r>
              <a:rPr lang="en-US" dirty="0" err="1"/>
              <a:t>Surat</a:t>
            </a:r>
            <a:r>
              <a:rPr lang="en-US" dirty="0"/>
              <a:t> </a:t>
            </a:r>
            <a:r>
              <a:rPr lang="en-US" dirty="0" err="1"/>
              <a:t>berharga</a:t>
            </a:r>
            <a:endParaRPr lang="en-US" dirty="0"/>
          </a:p>
        </p:txBody>
      </p:sp>
      <p:sp>
        <p:nvSpPr>
          <p:cNvPr id="3" name="Content Placeholder 2">
            <a:extLst>
              <a:ext uri="{FF2B5EF4-FFF2-40B4-BE49-F238E27FC236}">
                <a16:creationId xmlns:a16="http://schemas.microsoft.com/office/drawing/2014/main" id="{AD39C1D0-BA63-0AFD-E886-01AE1BDD9EC8}"/>
              </a:ext>
            </a:extLst>
          </p:cNvPr>
          <p:cNvSpPr>
            <a:spLocks noGrp="1"/>
          </p:cNvSpPr>
          <p:nvPr>
            <p:ph idx="1"/>
          </p:nvPr>
        </p:nvSpPr>
        <p:spPr/>
        <p:txBody>
          <a:bodyPr/>
          <a:lstStyle/>
          <a:p>
            <a:endParaRPr lang="en-US" dirty="0"/>
          </a:p>
          <a:p>
            <a:pPr>
              <a:buAutoNum type="arabicPeriod"/>
            </a:pPr>
            <a:r>
              <a:rPr lang="en-US" dirty="0" err="1"/>
              <a:t>Sebagai</a:t>
            </a:r>
            <a:r>
              <a:rPr lang="en-US" dirty="0"/>
              <a:t> </a:t>
            </a:r>
            <a:r>
              <a:rPr lang="en-US" dirty="0" err="1"/>
              <a:t>alat</a:t>
            </a:r>
            <a:r>
              <a:rPr lang="en-US" dirty="0"/>
              <a:t> </a:t>
            </a:r>
            <a:r>
              <a:rPr lang="en-US" dirty="0" err="1"/>
              <a:t>pembayaran</a:t>
            </a:r>
            <a:r>
              <a:rPr lang="en-US" dirty="0"/>
              <a:t> (</a:t>
            </a:r>
            <a:r>
              <a:rPr lang="en-US" dirty="0" err="1"/>
              <a:t>alat</a:t>
            </a:r>
            <a:r>
              <a:rPr lang="en-US" dirty="0"/>
              <a:t> </a:t>
            </a:r>
            <a:r>
              <a:rPr lang="en-US" dirty="0" err="1"/>
              <a:t>tukar</a:t>
            </a:r>
            <a:r>
              <a:rPr lang="en-US" dirty="0"/>
              <a:t>).</a:t>
            </a:r>
          </a:p>
          <a:p>
            <a:pPr>
              <a:buAutoNum type="arabicPeriod"/>
            </a:pPr>
            <a:r>
              <a:rPr lang="en-US" dirty="0" err="1"/>
              <a:t>Sebagai</a:t>
            </a:r>
            <a:r>
              <a:rPr lang="en-US" dirty="0"/>
              <a:t> </a:t>
            </a:r>
            <a:r>
              <a:rPr lang="en-US" dirty="0" err="1"/>
              <a:t>Alat</a:t>
            </a:r>
            <a:r>
              <a:rPr lang="en-US" dirty="0"/>
              <a:t> </a:t>
            </a:r>
            <a:r>
              <a:rPr lang="en-US" dirty="0" err="1"/>
              <a:t>untuk</a:t>
            </a:r>
            <a:r>
              <a:rPr lang="en-US" dirty="0"/>
              <a:t> </a:t>
            </a:r>
            <a:r>
              <a:rPr lang="en-US" dirty="0" err="1"/>
              <a:t>memindahkan</a:t>
            </a:r>
            <a:r>
              <a:rPr lang="en-US" dirty="0"/>
              <a:t> </a:t>
            </a:r>
            <a:r>
              <a:rPr lang="en-US" dirty="0" err="1"/>
              <a:t>hal</a:t>
            </a:r>
            <a:r>
              <a:rPr lang="en-US" dirty="0"/>
              <a:t> </a:t>
            </a:r>
            <a:r>
              <a:rPr lang="en-US" dirty="0" err="1"/>
              <a:t>tagih</a:t>
            </a:r>
            <a:r>
              <a:rPr lang="en-US" dirty="0"/>
              <a:t> (</a:t>
            </a:r>
            <a:r>
              <a:rPr lang="en-US" dirty="0" err="1"/>
              <a:t>diperjualbelikan</a:t>
            </a:r>
            <a:r>
              <a:rPr lang="en-US" dirty="0"/>
              <a:t> </a:t>
            </a:r>
            <a:r>
              <a:rPr lang="en-US" dirty="0" err="1"/>
              <a:t>dengan</a:t>
            </a:r>
            <a:r>
              <a:rPr lang="en-US" dirty="0"/>
              <a:t> </a:t>
            </a:r>
            <a:r>
              <a:rPr lang="en-US" dirty="0" err="1"/>
              <a:t>mudah</a:t>
            </a:r>
            <a:r>
              <a:rPr lang="en-US" dirty="0"/>
              <a:t> </a:t>
            </a:r>
            <a:r>
              <a:rPr lang="en-US" dirty="0" err="1"/>
              <a:t>dan</a:t>
            </a:r>
            <a:r>
              <a:rPr lang="en-US" dirty="0"/>
              <a:t> </a:t>
            </a:r>
            <a:r>
              <a:rPr lang="en-US" dirty="0" err="1"/>
              <a:t>sederhana</a:t>
            </a:r>
            <a:r>
              <a:rPr lang="en-US" dirty="0"/>
              <a:t>).</a:t>
            </a:r>
          </a:p>
          <a:p>
            <a:pPr>
              <a:buAutoNum type="arabicPeriod"/>
            </a:pPr>
            <a:r>
              <a:rPr lang="en-US" dirty="0" err="1"/>
              <a:t>Sebagai</a:t>
            </a:r>
            <a:r>
              <a:rPr lang="en-US" dirty="0"/>
              <a:t> </a:t>
            </a:r>
            <a:r>
              <a:rPr lang="en-US" dirty="0" err="1"/>
              <a:t>Surat</a:t>
            </a:r>
            <a:r>
              <a:rPr lang="en-US" dirty="0"/>
              <a:t> </a:t>
            </a:r>
            <a:r>
              <a:rPr lang="en-US" dirty="0" err="1"/>
              <a:t>Bukti</a:t>
            </a:r>
            <a:r>
              <a:rPr lang="en-US" dirty="0"/>
              <a:t> </a:t>
            </a:r>
            <a:r>
              <a:rPr lang="en-US" dirty="0" err="1"/>
              <a:t>Hak</a:t>
            </a:r>
            <a:r>
              <a:rPr lang="en-US" dirty="0"/>
              <a:t> </a:t>
            </a:r>
            <a:r>
              <a:rPr lang="en-US" dirty="0" err="1"/>
              <a:t>Tagih</a:t>
            </a:r>
            <a:r>
              <a:rPr lang="en-US" dirty="0"/>
              <a:t>.</a:t>
            </a:r>
          </a:p>
        </p:txBody>
      </p:sp>
    </p:spTree>
    <p:extLst>
      <p:ext uri="{BB962C8B-B14F-4D97-AF65-F5344CB8AC3E}">
        <p14:creationId xmlns:p14="http://schemas.microsoft.com/office/powerpoint/2010/main" val="15194204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9958E-7BE4-15A3-242E-E6775D59D0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07E2C-5FC7-03AA-1E7C-AB6A3B4E8505}"/>
              </a:ext>
            </a:extLst>
          </p:cNvPr>
          <p:cNvSpPr>
            <a:spLocks noGrp="1"/>
          </p:cNvSpPr>
          <p:nvPr>
            <p:ph type="title"/>
          </p:nvPr>
        </p:nvSpPr>
        <p:spPr/>
        <p:txBody>
          <a:bodyPr/>
          <a:lstStyle/>
          <a:p>
            <a:r>
              <a:rPr lang="en-US" sz="2400" dirty="0" err="1"/>
              <a:t>Jenis-jenis</a:t>
            </a:r>
            <a:r>
              <a:rPr lang="en-US" sz="2400" dirty="0"/>
              <a:t> </a:t>
            </a:r>
            <a:r>
              <a:rPr lang="en-US" sz="2400" dirty="0" err="1"/>
              <a:t>surat</a:t>
            </a:r>
            <a:r>
              <a:rPr lang="en-US" sz="2400" dirty="0"/>
              <a:t> </a:t>
            </a:r>
            <a:r>
              <a:rPr lang="en-US" sz="2400" dirty="0" err="1"/>
              <a:t>berharga</a:t>
            </a:r>
            <a:r>
              <a:rPr lang="en-US" sz="2400" dirty="0"/>
              <a:t> </a:t>
            </a:r>
            <a:r>
              <a:rPr lang="en-US" sz="2400" dirty="0" err="1"/>
              <a:t>dalam</a:t>
            </a:r>
            <a:r>
              <a:rPr lang="en-US" sz="2400" dirty="0"/>
              <a:t> </a:t>
            </a:r>
            <a:r>
              <a:rPr lang="en-US" sz="2400" dirty="0" err="1"/>
              <a:t>kuhd</a:t>
            </a:r>
            <a:br>
              <a:rPr lang="en-US" sz="2400" dirty="0"/>
            </a:br>
            <a:r>
              <a:rPr lang="en-US" sz="2400" dirty="0" err="1"/>
              <a:t>Buku</a:t>
            </a:r>
            <a:r>
              <a:rPr lang="en-US" sz="2400" dirty="0"/>
              <a:t> </a:t>
            </a:r>
            <a:r>
              <a:rPr lang="en-US" sz="2400" dirty="0" err="1"/>
              <a:t>Ke</a:t>
            </a:r>
            <a:r>
              <a:rPr lang="en-US" sz="2400" dirty="0"/>
              <a:t> I </a:t>
            </a:r>
            <a:r>
              <a:rPr lang="en-US" sz="2400" dirty="0" err="1"/>
              <a:t>Pasal</a:t>
            </a:r>
            <a:r>
              <a:rPr lang="en-US" sz="2400" dirty="0"/>
              <a:t> 6 </a:t>
            </a:r>
            <a:r>
              <a:rPr lang="en-US" sz="2400" dirty="0" err="1"/>
              <a:t>dan</a:t>
            </a:r>
            <a:r>
              <a:rPr lang="en-US" sz="2400" dirty="0"/>
              <a:t> 7</a:t>
            </a:r>
          </a:p>
        </p:txBody>
      </p:sp>
      <p:sp>
        <p:nvSpPr>
          <p:cNvPr id="3" name="Content Placeholder 2">
            <a:extLst>
              <a:ext uri="{FF2B5EF4-FFF2-40B4-BE49-F238E27FC236}">
                <a16:creationId xmlns:a16="http://schemas.microsoft.com/office/drawing/2014/main" id="{1BA8D929-2361-98D9-3661-E0C71A88F91A}"/>
              </a:ext>
            </a:extLst>
          </p:cNvPr>
          <p:cNvSpPr>
            <a:spLocks noGrp="1"/>
          </p:cNvSpPr>
          <p:nvPr>
            <p:ph idx="1"/>
          </p:nvPr>
        </p:nvSpPr>
        <p:spPr/>
        <p:txBody>
          <a:bodyPr/>
          <a:lstStyle/>
          <a:p>
            <a:endParaRPr lang="en-US" dirty="0"/>
          </a:p>
          <a:p>
            <a:pPr>
              <a:buAutoNum type="arabicPeriod"/>
            </a:pPr>
            <a:r>
              <a:rPr lang="en-US" dirty="0"/>
              <a:t>Wesel </a:t>
            </a:r>
          </a:p>
          <a:p>
            <a:pPr>
              <a:buAutoNum type="arabicPeriod"/>
            </a:pPr>
            <a:r>
              <a:rPr lang="en-US" dirty="0" err="1"/>
              <a:t>Surat</a:t>
            </a:r>
            <a:r>
              <a:rPr lang="en-US" dirty="0"/>
              <a:t> </a:t>
            </a:r>
            <a:r>
              <a:rPr lang="en-US" dirty="0" err="1"/>
              <a:t>Sanggup</a:t>
            </a:r>
            <a:r>
              <a:rPr lang="en-US" dirty="0"/>
              <a:t>.</a:t>
            </a:r>
          </a:p>
          <a:p>
            <a:pPr>
              <a:buAutoNum type="arabicPeriod"/>
            </a:pPr>
            <a:r>
              <a:rPr lang="en-US" dirty="0" err="1"/>
              <a:t>Cek</a:t>
            </a:r>
            <a:r>
              <a:rPr lang="en-US" dirty="0"/>
              <a:t>.</a:t>
            </a:r>
          </a:p>
          <a:p>
            <a:pPr>
              <a:buAutoNum type="arabicPeriod"/>
            </a:pPr>
            <a:r>
              <a:rPr lang="en-US" dirty="0" err="1"/>
              <a:t>Kwitansi-Kwitansi</a:t>
            </a:r>
            <a:r>
              <a:rPr lang="en-US" dirty="0"/>
              <a:t> </a:t>
            </a:r>
            <a:r>
              <a:rPr lang="en-US" dirty="0" err="1"/>
              <a:t>dan</a:t>
            </a:r>
            <a:r>
              <a:rPr lang="en-US" dirty="0"/>
              <a:t> </a:t>
            </a:r>
            <a:r>
              <a:rPr lang="en-US" dirty="0" err="1"/>
              <a:t>promes</a:t>
            </a:r>
            <a:r>
              <a:rPr lang="en-US" dirty="0"/>
              <a:t> </a:t>
            </a:r>
            <a:r>
              <a:rPr lang="en-US" dirty="0" err="1"/>
              <a:t>atas</a:t>
            </a:r>
            <a:r>
              <a:rPr lang="en-US" dirty="0"/>
              <a:t> </a:t>
            </a:r>
            <a:r>
              <a:rPr lang="en-US" dirty="0" err="1"/>
              <a:t>tunjuk</a:t>
            </a:r>
            <a:endParaRPr lang="en-US" dirty="0"/>
          </a:p>
          <a:p>
            <a:pPr>
              <a:buAutoNum type="arabicPeriod"/>
            </a:pPr>
            <a:r>
              <a:rPr lang="en-US" dirty="0" err="1"/>
              <a:t>dll</a:t>
            </a:r>
            <a:endParaRPr lang="en-US" dirty="0"/>
          </a:p>
        </p:txBody>
      </p:sp>
    </p:spTree>
    <p:extLst>
      <p:ext uri="{BB962C8B-B14F-4D97-AF65-F5344CB8AC3E}">
        <p14:creationId xmlns:p14="http://schemas.microsoft.com/office/powerpoint/2010/main" val="32391848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02E04-D61D-DAD5-38C1-6F3DD08AD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17206-A325-7D6A-E260-BBC26A8C96DE}"/>
              </a:ext>
            </a:extLst>
          </p:cNvPr>
          <p:cNvSpPr>
            <a:spLocks noGrp="1"/>
          </p:cNvSpPr>
          <p:nvPr>
            <p:ph type="title"/>
          </p:nvPr>
        </p:nvSpPr>
        <p:spPr/>
        <p:txBody>
          <a:bodyPr/>
          <a:lstStyle/>
          <a:p>
            <a:r>
              <a:rPr lang="en-US" dirty="0"/>
              <a:t>SURAT PENGAKUAN HUTANG</a:t>
            </a:r>
          </a:p>
        </p:txBody>
      </p:sp>
      <p:sp>
        <p:nvSpPr>
          <p:cNvPr id="3" name="Content Placeholder 2">
            <a:extLst>
              <a:ext uri="{FF2B5EF4-FFF2-40B4-BE49-F238E27FC236}">
                <a16:creationId xmlns:a16="http://schemas.microsoft.com/office/drawing/2014/main" id="{CCCB200C-75D8-65D8-D159-815B0FF8890E}"/>
              </a:ext>
            </a:extLst>
          </p:cNvPr>
          <p:cNvSpPr>
            <a:spLocks noGrp="1"/>
          </p:cNvSpPr>
          <p:nvPr>
            <p:ph idx="1"/>
          </p:nvPr>
        </p:nvSpPr>
        <p:spPr/>
        <p:txBody>
          <a:bodyPr/>
          <a:lstStyle/>
          <a:p>
            <a:endParaRPr lang="en-US" dirty="0"/>
          </a:p>
          <a:p>
            <a:pPr algn="just"/>
            <a:r>
              <a:rPr lang="en-US" dirty="0"/>
              <a:t>       </a:t>
            </a:r>
            <a:r>
              <a:rPr lang="en-US" sz="2000" dirty="0"/>
              <a:t>Bank </a:t>
            </a:r>
            <a:r>
              <a:rPr lang="en-US" sz="2000" dirty="0" err="1"/>
              <a:t>dapat</a:t>
            </a:r>
            <a:r>
              <a:rPr lang="en-US" sz="2000" dirty="0"/>
              <a:t> </a:t>
            </a:r>
            <a:r>
              <a:rPr lang="en-US" sz="2000" dirty="0" err="1"/>
              <a:t>menerbitkan</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baik</a:t>
            </a:r>
            <a:r>
              <a:rPr lang="en-US" sz="2000" dirty="0"/>
              <a:t> yang </a:t>
            </a:r>
            <a:r>
              <a:rPr lang="en-US" sz="2000" dirty="0" err="1"/>
              <a:t>berjangka</a:t>
            </a:r>
            <a:r>
              <a:rPr lang="en-US" sz="2000" dirty="0"/>
              <a:t> </a:t>
            </a:r>
            <a:r>
              <a:rPr lang="en-US" sz="2000" dirty="0" err="1"/>
              <a:t>pendek</a:t>
            </a:r>
            <a:r>
              <a:rPr lang="en-US" sz="2000" dirty="0"/>
              <a:t> </a:t>
            </a:r>
            <a:r>
              <a:rPr lang="en-US" sz="2000" dirty="0" err="1"/>
              <a:t>maupun</a:t>
            </a:r>
            <a:r>
              <a:rPr lang="en-US" sz="2000" dirty="0"/>
              <a:t> yang </a:t>
            </a:r>
            <a:r>
              <a:rPr lang="en-US" sz="2000" dirty="0" err="1"/>
              <a:t>berjangka</a:t>
            </a:r>
            <a:r>
              <a:rPr lang="en-US" sz="2000" dirty="0"/>
              <a:t> </a:t>
            </a:r>
            <a:r>
              <a:rPr lang="en-US" sz="2000" dirty="0" err="1"/>
              <a:t>panjang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yang </a:t>
            </a:r>
            <a:r>
              <a:rPr lang="en-US" sz="2000" dirty="0" err="1"/>
              <a:t>berjangka</a:t>
            </a:r>
            <a:r>
              <a:rPr lang="en-US" sz="2000" dirty="0"/>
              <a:t> </a:t>
            </a:r>
            <a:r>
              <a:rPr lang="en-US" sz="2000" dirty="0" err="1"/>
              <a:t>pendek</a:t>
            </a:r>
            <a:r>
              <a:rPr lang="en-US" sz="2000" dirty="0"/>
              <a:t> </a:t>
            </a:r>
            <a:r>
              <a:rPr lang="en-US" sz="2000" dirty="0" err="1"/>
              <a:t>adalah</a:t>
            </a:r>
            <a:r>
              <a:rPr lang="en-US" sz="2000" dirty="0"/>
              <a:t> </a:t>
            </a:r>
            <a:r>
              <a:rPr lang="en-US" sz="2000" dirty="0" err="1"/>
              <a:t>sebagaimana</a:t>
            </a:r>
            <a:r>
              <a:rPr lang="en-US" sz="2000" dirty="0"/>
              <a:t> </a:t>
            </a:r>
            <a:r>
              <a:rPr lang="en-US" sz="2000" dirty="0" err="1"/>
              <a:t>dimaksud</a:t>
            </a:r>
            <a:r>
              <a:rPr lang="en-US" sz="2000" dirty="0"/>
              <a:t> </a:t>
            </a:r>
            <a:r>
              <a:rPr lang="en-US" sz="2000" dirty="0" err="1"/>
              <a:t>dalam</a:t>
            </a:r>
            <a:r>
              <a:rPr lang="en-US" sz="2000" dirty="0"/>
              <a:t> Pasal100 </a:t>
            </a:r>
            <a:r>
              <a:rPr lang="en-US" sz="2000" dirty="0" err="1"/>
              <a:t>sampai</a:t>
            </a:r>
            <a:r>
              <a:rPr lang="en-US" sz="2000" dirty="0"/>
              <a:t> </a:t>
            </a:r>
            <a:r>
              <a:rPr lang="en-US" sz="2000" dirty="0" err="1"/>
              <a:t>dengan</a:t>
            </a:r>
            <a:r>
              <a:rPr lang="en-US" sz="2000" dirty="0"/>
              <a:t> </a:t>
            </a:r>
            <a:r>
              <a:rPr lang="en-US" sz="2000" dirty="0" err="1"/>
              <a:t>Pasal</a:t>
            </a:r>
            <a:r>
              <a:rPr lang="en-US" sz="2000" dirty="0"/>
              <a:t> 229 </a:t>
            </a:r>
            <a:r>
              <a:rPr lang="en-US" sz="2000" dirty="0" err="1"/>
              <a:t>Kitab</a:t>
            </a:r>
            <a:r>
              <a:rPr lang="en-US" sz="2000" dirty="0"/>
              <a:t> </a:t>
            </a:r>
            <a:r>
              <a:rPr lang="en-US" sz="2000" dirty="0" err="1"/>
              <a:t>Undang-undang</a:t>
            </a:r>
            <a:r>
              <a:rPr lang="en-US" sz="2000" dirty="0"/>
              <a:t> </a:t>
            </a:r>
            <a:r>
              <a:rPr lang="en-US" sz="2000" dirty="0" err="1"/>
              <a:t>Hukum</a:t>
            </a:r>
            <a:r>
              <a:rPr lang="en-US" sz="2000" dirty="0"/>
              <a:t> </a:t>
            </a:r>
            <a:r>
              <a:rPr lang="en-US" sz="2000" dirty="0" err="1"/>
              <a:t>Dagang</a:t>
            </a:r>
            <a:r>
              <a:rPr lang="en-US" sz="2000" dirty="0"/>
              <a:t>, yang </a:t>
            </a:r>
            <a:r>
              <a:rPr lang="en-US" sz="2000" dirty="0" err="1"/>
              <a:t>dalam</a:t>
            </a:r>
            <a:r>
              <a:rPr lang="en-US" sz="2000" dirty="0"/>
              <a:t> </a:t>
            </a:r>
            <a:r>
              <a:rPr lang="en-US" sz="2000" dirty="0" err="1"/>
              <a:t>pasar</a:t>
            </a:r>
            <a:r>
              <a:rPr lang="en-US" sz="2000" dirty="0"/>
              <a:t> </a:t>
            </a:r>
            <a:r>
              <a:rPr lang="en-US" sz="2000" dirty="0" err="1"/>
              <a:t>uang</a:t>
            </a:r>
            <a:r>
              <a:rPr lang="en-US" sz="2000" dirty="0"/>
              <a:t> </a:t>
            </a:r>
            <a:r>
              <a:rPr lang="en-US" sz="2000" dirty="0" err="1"/>
              <a:t>dikenal</a:t>
            </a:r>
            <a:r>
              <a:rPr lang="en-US" sz="2000" dirty="0"/>
              <a:t> </a:t>
            </a:r>
            <a:r>
              <a:rPr lang="en-US" sz="2000" dirty="0" err="1"/>
              <a:t>sebagai</a:t>
            </a:r>
            <a:r>
              <a:rPr lang="en-US" sz="2000" dirty="0"/>
              <a:t> </a:t>
            </a:r>
            <a:r>
              <a:rPr lang="en-US" sz="2000" dirty="0" err="1"/>
              <a:t>Surat</a:t>
            </a:r>
            <a:r>
              <a:rPr lang="en-US" sz="2000" dirty="0"/>
              <a:t> </a:t>
            </a:r>
            <a:r>
              <a:rPr lang="en-US" sz="2000" dirty="0" err="1"/>
              <a:t>Berharga</a:t>
            </a:r>
            <a:r>
              <a:rPr lang="en-US" sz="2000" dirty="0"/>
              <a:t> </a:t>
            </a:r>
            <a:r>
              <a:rPr lang="en-US" sz="2000" dirty="0" err="1"/>
              <a:t>Pasar</a:t>
            </a:r>
            <a:r>
              <a:rPr lang="en-US" sz="2000" dirty="0"/>
              <a:t> </a:t>
            </a:r>
            <a:r>
              <a:rPr lang="en-US" sz="2000" dirty="0" err="1"/>
              <a:t>Uang</a:t>
            </a:r>
            <a:r>
              <a:rPr lang="en-US" sz="2000" dirty="0"/>
              <a:t> (SBPU), </a:t>
            </a:r>
            <a:r>
              <a:rPr lang="en-US" sz="2000" dirty="0" err="1"/>
              <a:t>yaitu</a:t>
            </a:r>
            <a:r>
              <a:rPr lang="en-US" sz="2000" dirty="0"/>
              <a:t> </a:t>
            </a:r>
            <a:r>
              <a:rPr lang="en-US" sz="2000" dirty="0" err="1"/>
              <a:t>promes</a:t>
            </a:r>
            <a:r>
              <a:rPr lang="en-US" sz="2000" dirty="0"/>
              <a:t> </a:t>
            </a:r>
            <a:r>
              <a:rPr lang="en-US" sz="2000" dirty="0" err="1"/>
              <a:t>dan</a:t>
            </a:r>
            <a:r>
              <a:rPr lang="en-US" sz="2000" dirty="0"/>
              <a:t> </a:t>
            </a:r>
            <a:r>
              <a:rPr lang="en-US" sz="2000" dirty="0" err="1"/>
              <a:t>wesel</a:t>
            </a:r>
            <a:r>
              <a:rPr lang="en-US" sz="2000" dirty="0"/>
              <a:t> </a:t>
            </a:r>
            <a:r>
              <a:rPr lang="en-US" sz="2000" dirty="0" err="1"/>
              <a:t>maupun</a:t>
            </a:r>
            <a:r>
              <a:rPr lang="en-US" sz="2000" dirty="0"/>
              <a:t> </a:t>
            </a:r>
            <a:r>
              <a:rPr lang="en-US" sz="2000" dirty="0" err="1"/>
              <a:t>jenis</a:t>
            </a:r>
            <a:r>
              <a:rPr lang="en-US" sz="2000" dirty="0"/>
              <a:t> lain yang </a:t>
            </a:r>
            <a:r>
              <a:rPr lang="en-US" sz="2000" dirty="0" err="1"/>
              <a:t>mungkin</a:t>
            </a:r>
            <a:r>
              <a:rPr lang="en-US" sz="2000" dirty="0"/>
              <a:t> </a:t>
            </a:r>
            <a:r>
              <a:rPr lang="en-US" sz="2000" dirty="0" err="1"/>
              <a:t>dikembangkan</a:t>
            </a:r>
            <a:r>
              <a:rPr lang="en-US" sz="2000" dirty="0"/>
              <a:t> di </a:t>
            </a:r>
            <a:r>
              <a:rPr lang="en-US" sz="2000" dirty="0" err="1"/>
              <a:t>masa</a:t>
            </a:r>
            <a:r>
              <a:rPr lang="en-US" sz="2000" dirty="0"/>
              <a:t> yang </a:t>
            </a:r>
            <a:r>
              <a:rPr lang="en-US" sz="2000" dirty="0" err="1"/>
              <a:t>akan</a:t>
            </a:r>
            <a:r>
              <a:rPr lang="en-US" sz="2000" dirty="0"/>
              <a:t> </a:t>
            </a:r>
            <a:r>
              <a:rPr lang="en-US" sz="2000" dirty="0" err="1"/>
              <a:t>datang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berjangka</a:t>
            </a:r>
            <a:r>
              <a:rPr lang="en-US" sz="2000" dirty="0"/>
              <a:t> </a:t>
            </a:r>
            <a:r>
              <a:rPr lang="en-US" sz="2000" dirty="0" err="1"/>
              <a:t>panjang</a:t>
            </a:r>
            <a:r>
              <a:rPr lang="en-US" sz="2000" dirty="0"/>
              <a:t> </a:t>
            </a:r>
            <a:r>
              <a:rPr lang="en-US" sz="2000" dirty="0" err="1"/>
              <a:t>dapat</a:t>
            </a:r>
            <a:r>
              <a:rPr lang="en-US" sz="2000" dirty="0"/>
              <a:t> </a:t>
            </a:r>
            <a:r>
              <a:rPr lang="en-US" sz="2000" dirty="0" err="1"/>
              <a:t>berupa</a:t>
            </a:r>
            <a:r>
              <a:rPr lang="en-US" sz="2000" dirty="0"/>
              <a:t> </a:t>
            </a:r>
            <a:r>
              <a:rPr lang="en-US" sz="2000" dirty="0" err="1"/>
              <a:t>obligasi</a:t>
            </a:r>
            <a:r>
              <a:rPr lang="en-US" sz="2000" dirty="0"/>
              <a:t> </a:t>
            </a:r>
            <a:r>
              <a:rPr lang="en-US" sz="2000" dirty="0" err="1"/>
              <a:t>atau</a:t>
            </a:r>
            <a:r>
              <a:rPr lang="en-US" sz="2000" dirty="0"/>
              <a:t> </a:t>
            </a:r>
            <a:r>
              <a:rPr lang="en-US" sz="2000" dirty="0" err="1"/>
              <a:t>sekuritas</a:t>
            </a:r>
            <a:r>
              <a:rPr lang="en-US" sz="2000" dirty="0"/>
              <a:t> </a:t>
            </a:r>
            <a:r>
              <a:rPr lang="en-US" sz="2000" dirty="0" err="1"/>
              <a:t>kredit</a:t>
            </a:r>
            <a:r>
              <a:rPr lang="en-US" sz="2000" dirty="0"/>
              <a:t>.</a:t>
            </a:r>
          </a:p>
        </p:txBody>
      </p:sp>
    </p:spTree>
    <p:extLst>
      <p:ext uri="{BB962C8B-B14F-4D97-AF65-F5344CB8AC3E}">
        <p14:creationId xmlns:p14="http://schemas.microsoft.com/office/powerpoint/2010/main" val="30735790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65CCB-AA9B-F990-7FC2-56039CC4C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F462F0-2FB4-0036-D8C9-8C0D0A7957A3}"/>
              </a:ext>
            </a:extLst>
          </p:cNvPr>
          <p:cNvSpPr>
            <a:spLocks noGrp="1"/>
          </p:cNvSpPr>
          <p:nvPr>
            <p:ph type="title"/>
          </p:nvPr>
        </p:nvSpPr>
        <p:spPr/>
        <p:txBody>
          <a:bodyPr/>
          <a:lstStyle/>
          <a:p>
            <a:r>
              <a:rPr lang="en-US" dirty="0"/>
              <a:t>WESEL</a:t>
            </a:r>
          </a:p>
        </p:txBody>
      </p:sp>
      <p:sp>
        <p:nvSpPr>
          <p:cNvPr id="3" name="Content Placeholder 2">
            <a:extLst>
              <a:ext uri="{FF2B5EF4-FFF2-40B4-BE49-F238E27FC236}">
                <a16:creationId xmlns:a16="http://schemas.microsoft.com/office/drawing/2014/main" id="{901F1BBE-C4EA-DBF1-5F05-00C66011F1BC}"/>
              </a:ext>
            </a:extLst>
          </p:cNvPr>
          <p:cNvSpPr>
            <a:spLocks noGrp="1"/>
          </p:cNvSpPr>
          <p:nvPr>
            <p:ph idx="1"/>
          </p:nvPr>
        </p:nvSpPr>
        <p:spPr/>
        <p:txBody>
          <a:bodyPr>
            <a:normAutofit lnSpcReduction="10000"/>
          </a:bodyPr>
          <a:lstStyle/>
          <a:p>
            <a:endParaRPr lang="en-US" dirty="0"/>
          </a:p>
          <a:p>
            <a:pPr algn="just"/>
            <a:r>
              <a:rPr lang="en-US" dirty="0"/>
              <a:t>       </a:t>
            </a:r>
            <a:r>
              <a:rPr lang="en-US" sz="2800" dirty="0" err="1"/>
              <a:t>Surat</a:t>
            </a:r>
            <a:r>
              <a:rPr lang="en-US" sz="2800" dirty="0"/>
              <a:t> Wessel </a:t>
            </a:r>
            <a:r>
              <a:rPr lang="en-US" sz="2800" dirty="0" err="1"/>
              <a:t>adalah</a:t>
            </a:r>
            <a:r>
              <a:rPr lang="en-US" sz="2800" dirty="0"/>
              <a:t> </a:t>
            </a:r>
            <a:r>
              <a:rPr lang="en-US" sz="2800" dirty="0" err="1"/>
              <a:t>surat</a:t>
            </a:r>
            <a:r>
              <a:rPr lang="en-US" sz="2800" dirty="0"/>
              <a:t> </a:t>
            </a:r>
            <a:r>
              <a:rPr lang="en-US" sz="2800" dirty="0" err="1"/>
              <a:t>berharga</a:t>
            </a:r>
            <a:r>
              <a:rPr lang="en-US" sz="2800" dirty="0"/>
              <a:t> yang </a:t>
            </a:r>
            <a:r>
              <a:rPr lang="en-US" sz="2800" dirty="0" err="1"/>
              <a:t>memuat</a:t>
            </a:r>
            <a:r>
              <a:rPr lang="en-US" sz="2800" dirty="0"/>
              <a:t> kata Wessel </a:t>
            </a:r>
            <a:r>
              <a:rPr lang="en-US" sz="2800" dirty="0" err="1"/>
              <a:t>didalamnya</a:t>
            </a:r>
            <a:r>
              <a:rPr lang="en-US" sz="2800" dirty="0"/>
              <a:t>, </a:t>
            </a:r>
            <a:r>
              <a:rPr lang="en-US" sz="2800" dirty="0" err="1"/>
              <a:t>diberikan</a:t>
            </a:r>
            <a:r>
              <a:rPr lang="en-US" sz="2800" dirty="0"/>
              <a:t> </a:t>
            </a:r>
            <a:r>
              <a:rPr lang="en-US" sz="2800" dirty="0" err="1"/>
              <a:t>tanggal</a:t>
            </a:r>
            <a:r>
              <a:rPr lang="en-US" sz="2800" dirty="0"/>
              <a:t> </a:t>
            </a:r>
            <a:r>
              <a:rPr lang="en-US" sz="2800" dirty="0" err="1"/>
              <a:t>dan</a:t>
            </a:r>
            <a:r>
              <a:rPr lang="en-US" sz="2800" dirty="0"/>
              <a:t> </a:t>
            </a:r>
            <a:r>
              <a:rPr lang="en-US" sz="2800" dirty="0" err="1"/>
              <a:t>ditandatangani</a:t>
            </a:r>
            <a:r>
              <a:rPr lang="en-US" sz="2800" dirty="0"/>
              <a:t> di </a:t>
            </a:r>
            <a:r>
              <a:rPr lang="en-US" sz="2800" dirty="0" err="1"/>
              <a:t>suatu</a:t>
            </a:r>
            <a:r>
              <a:rPr lang="en-US" sz="2800" dirty="0"/>
              <a:t> </a:t>
            </a:r>
            <a:r>
              <a:rPr lang="en-US" sz="2800" dirty="0" err="1"/>
              <a:t>tempat</a:t>
            </a:r>
            <a:r>
              <a:rPr lang="en-US" sz="2800" dirty="0"/>
              <a:t>, </a:t>
            </a:r>
            <a:r>
              <a:rPr lang="en-US" sz="2800" dirty="0" err="1"/>
              <a:t>dalam</a:t>
            </a:r>
            <a:r>
              <a:rPr lang="en-US" sz="2800" dirty="0"/>
              <a:t> </a:t>
            </a:r>
            <a:r>
              <a:rPr lang="en-US" sz="2800" dirty="0" err="1"/>
              <a:t>mana</a:t>
            </a:r>
            <a:r>
              <a:rPr lang="en-US" sz="2800" dirty="0"/>
              <a:t> </a:t>
            </a:r>
            <a:r>
              <a:rPr lang="en-US" sz="2800" dirty="0" err="1"/>
              <a:t>si</a:t>
            </a:r>
            <a:r>
              <a:rPr lang="en-US" sz="2800" dirty="0"/>
              <a:t> </a:t>
            </a:r>
            <a:r>
              <a:rPr lang="en-US" sz="2800" dirty="0" err="1"/>
              <a:t>penerbit</a:t>
            </a:r>
            <a:r>
              <a:rPr lang="en-US" sz="2800" dirty="0"/>
              <a:t> </a:t>
            </a:r>
            <a:r>
              <a:rPr lang="en-US" sz="2800" dirty="0" err="1"/>
              <a:t>memberi</a:t>
            </a:r>
            <a:r>
              <a:rPr lang="en-US" sz="2800" dirty="0"/>
              <a:t> </a:t>
            </a:r>
            <a:r>
              <a:rPr lang="en-US" sz="2800" dirty="0" err="1"/>
              <a:t>perintah</a:t>
            </a:r>
            <a:r>
              <a:rPr lang="en-US" sz="2800" dirty="0"/>
              <a:t> </a:t>
            </a:r>
            <a:r>
              <a:rPr lang="en-US" sz="2800" dirty="0" err="1"/>
              <a:t>tanpa</a:t>
            </a:r>
            <a:r>
              <a:rPr lang="en-US" sz="2800" dirty="0"/>
              <a:t> </a:t>
            </a:r>
            <a:r>
              <a:rPr lang="en-US" sz="2800" dirty="0" err="1"/>
              <a:t>syarat</a:t>
            </a:r>
            <a:r>
              <a:rPr lang="en-US" sz="2800" dirty="0"/>
              <a:t>  </a:t>
            </a:r>
            <a:r>
              <a:rPr lang="en-US" sz="2800" dirty="0" err="1"/>
              <a:t>kepada</a:t>
            </a:r>
            <a:r>
              <a:rPr lang="en-US" sz="2800" dirty="0"/>
              <a:t> </a:t>
            </a:r>
            <a:r>
              <a:rPr lang="en-US" sz="2800" dirty="0" err="1"/>
              <a:t>tersangkut</a:t>
            </a:r>
            <a:r>
              <a:rPr lang="en-US" sz="2800" dirty="0"/>
              <a:t> </a:t>
            </a:r>
            <a:r>
              <a:rPr lang="en-US" sz="2800" dirty="0" err="1"/>
              <a:t>untuk</a:t>
            </a:r>
            <a:r>
              <a:rPr lang="en-US" sz="2800" dirty="0"/>
              <a:t> </a:t>
            </a:r>
            <a:r>
              <a:rPr lang="en-US" sz="2800" dirty="0" err="1"/>
              <a:t>pada</a:t>
            </a:r>
            <a:r>
              <a:rPr lang="en-US" sz="2800" dirty="0"/>
              <a:t> </a:t>
            </a:r>
            <a:r>
              <a:rPr lang="en-US" sz="2800" dirty="0" err="1"/>
              <a:t>hari</a:t>
            </a:r>
            <a:r>
              <a:rPr lang="en-US" sz="2800" dirty="0"/>
              <a:t> </a:t>
            </a:r>
            <a:r>
              <a:rPr lang="en-US" sz="2800" dirty="0" err="1"/>
              <a:t>bayar</a:t>
            </a:r>
            <a:r>
              <a:rPr lang="en-US" sz="2800" dirty="0"/>
              <a:t> </a:t>
            </a:r>
            <a:r>
              <a:rPr lang="en-US" sz="2800" dirty="0" err="1"/>
              <a:t>membayar</a:t>
            </a:r>
            <a:r>
              <a:rPr lang="en-US" sz="2800" dirty="0"/>
              <a:t> </a:t>
            </a:r>
            <a:r>
              <a:rPr lang="en-US" sz="2800" dirty="0" err="1"/>
              <a:t>sejumlah</a:t>
            </a:r>
            <a:r>
              <a:rPr lang="en-US" sz="2800" dirty="0"/>
              <a:t> </a:t>
            </a:r>
            <a:r>
              <a:rPr lang="en-US" sz="2800" dirty="0" err="1"/>
              <a:t>uang</a:t>
            </a:r>
            <a:r>
              <a:rPr lang="en-US" sz="2800" dirty="0"/>
              <a:t> </a:t>
            </a:r>
            <a:r>
              <a:rPr lang="en-US" sz="2800" dirty="0" err="1"/>
              <a:t>kepada</a:t>
            </a:r>
            <a:r>
              <a:rPr lang="en-US" sz="2800" dirty="0"/>
              <a:t> orang (</a:t>
            </a:r>
            <a:r>
              <a:rPr lang="en-US" sz="2800" dirty="0" err="1"/>
              <a:t>penerima</a:t>
            </a:r>
            <a:r>
              <a:rPr lang="en-US" sz="2800" dirty="0"/>
              <a:t>) yang </a:t>
            </a:r>
            <a:r>
              <a:rPr lang="en-US" sz="2800" dirty="0" err="1"/>
              <a:t>ditunjuk</a:t>
            </a:r>
            <a:r>
              <a:rPr lang="en-US" sz="2800" dirty="0"/>
              <a:t> </a:t>
            </a:r>
            <a:r>
              <a:rPr lang="en-US" sz="2800" dirty="0" err="1"/>
              <a:t>oleh</a:t>
            </a:r>
            <a:r>
              <a:rPr lang="en-US" sz="2800" dirty="0"/>
              <a:t> </a:t>
            </a:r>
            <a:r>
              <a:rPr lang="en-US" sz="2800" dirty="0" err="1"/>
              <a:t>penerbit</a:t>
            </a:r>
            <a:r>
              <a:rPr lang="en-US" sz="2800" dirty="0"/>
              <a:t> </a:t>
            </a:r>
            <a:r>
              <a:rPr lang="en-US" sz="2800" dirty="0" err="1"/>
              <a:t>atau</a:t>
            </a:r>
            <a:r>
              <a:rPr lang="en-US" sz="2800" dirty="0"/>
              <a:t> </a:t>
            </a:r>
            <a:r>
              <a:rPr lang="en-US" sz="2800" dirty="0" err="1"/>
              <a:t>penggantinya</a:t>
            </a:r>
            <a:r>
              <a:rPr lang="en-US" sz="2800" dirty="0"/>
              <a:t> di </a:t>
            </a:r>
            <a:r>
              <a:rPr lang="en-US" sz="2800" dirty="0" err="1"/>
              <a:t>suatu</a:t>
            </a:r>
            <a:r>
              <a:rPr lang="en-US" sz="2800" dirty="0"/>
              <a:t> </a:t>
            </a:r>
            <a:r>
              <a:rPr lang="en-US" sz="2800" dirty="0" err="1"/>
              <a:t>tempat</a:t>
            </a:r>
            <a:r>
              <a:rPr lang="en-US" sz="2800" dirty="0"/>
              <a:t> </a:t>
            </a:r>
            <a:r>
              <a:rPr lang="en-US" sz="2800" dirty="0" err="1"/>
              <a:t>tertentu</a:t>
            </a:r>
            <a:r>
              <a:rPr lang="en-US" sz="2800" dirty="0"/>
              <a:t>.</a:t>
            </a:r>
          </a:p>
        </p:txBody>
      </p:sp>
    </p:spTree>
    <p:extLst>
      <p:ext uri="{BB962C8B-B14F-4D97-AF65-F5344CB8AC3E}">
        <p14:creationId xmlns:p14="http://schemas.microsoft.com/office/powerpoint/2010/main" val="2280865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19311-6BD6-8584-7E7F-9B3B741618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A9B2E1-C6DF-0E6C-1EBF-A71359B3BF0D}"/>
              </a:ext>
            </a:extLst>
          </p:cNvPr>
          <p:cNvSpPr>
            <a:spLocks noGrp="1"/>
          </p:cNvSpPr>
          <p:nvPr>
            <p:ph type="title"/>
          </p:nvPr>
        </p:nvSpPr>
        <p:spPr/>
        <p:txBody>
          <a:bodyPr/>
          <a:lstStyle/>
          <a:p>
            <a:r>
              <a:rPr lang="en-US" dirty="0" err="1"/>
              <a:t>Surat</a:t>
            </a:r>
            <a:r>
              <a:rPr lang="en-US" dirty="0"/>
              <a:t> </a:t>
            </a:r>
            <a:r>
              <a:rPr lang="en-US" dirty="0" err="1"/>
              <a:t>Sanggup</a:t>
            </a:r>
            <a:endParaRPr lang="en-US" dirty="0"/>
          </a:p>
        </p:txBody>
      </p:sp>
      <p:sp>
        <p:nvSpPr>
          <p:cNvPr id="3" name="Content Placeholder 2">
            <a:extLst>
              <a:ext uri="{FF2B5EF4-FFF2-40B4-BE49-F238E27FC236}">
                <a16:creationId xmlns:a16="http://schemas.microsoft.com/office/drawing/2014/main" id="{3CBB341F-3BA3-FE99-B85C-5827C64BDCA4}"/>
              </a:ext>
            </a:extLst>
          </p:cNvPr>
          <p:cNvSpPr>
            <a:spLocks noGrp="1"/>
          </p:cNvSpPr>
          <p:nvPr>
            <p:ph idx="1"/>
          </p:nvPr>
        </p:nvSpPr>
        <p:spPr/>
        <p:txBody>
          <a:bodyPr>
            <a:normAutofit lnSpcReduction="10000"/>
          </a:bodyPr>
          <a:lstStyle/>
          <a:p>
            <a:endParaRPr lang="en-US" dirty="0"/>
          </a:p>
          <a:p>
            <a:pPr algn="just"/>
            <a:r>
              <a:rPr lang="en-US" dirty="0"/>
              <a:t>       </a:t>
            </a:r>
            <a:r>
              <a:rPr lang="en-US" sz="3200" dirty="0" err="1"/>
              <a:t>Adalah</a:t>
            </a:r>
            <a:r>
              <a:rPr lang="en-US" sz="3200" dirty="0"/>
              <a:t> </a:t>
            </a:r>
            <a:r>
              <a:rPr lang="en-US" sz="3200" dirty="0" err="1"/>
              <a:t>surat</a:t>
            </a:r>
            <a:r>
              <a:rPr lang="en-US" sz="3200" dirty="0"/>
              <a:t> </a:t>
            </a:r>
            <a:r>
              <a:rPr lang="en-US" sz="3200" dirty="0" err="1"/>
              <a:t>berharga</a:t>
            </a:r>
            <a:r>
              <a:rPr lang="en-US" sz="3200" dirty="0"/>
              <a:t> yang </a:t>
            </a:r>
            <a:r>
              <a:rPr lang="en-US" sz="3200" dirty="0" err="1"/>
              <a:t>memuat</a:t>
            </a:r>
            <a:r>
              <a:rPr lang="en-US" sz="3200" dirty="0"/>
              <a:t> kata-kata </a:t>
            </a:r>
            <a:r>
              <a:rPr lang="en-US" sz="3200" dirty="0" err="1"/>
              <a:t>aksep</a:t>
            </a:r>
            <a:r>
              <a:rPr lang="en-US" sz="3200" dirty="0"/>
              <a:t> </a:t>
            </a:r>
            <a:r>
              <a:rPr lang="en-US" sz="3200" dirty="0" err="1"/>
              <a:t>atau</a:t>
            </a:r>
            <a:r>
              <a:rPr lang="en-US" sz="3200" dirty="0"/>
              <a:t> </a:t>
            </a:r>
            <a:r>
              <a:rPr lang="en-US" sz="3200" dirty="0" err="1"/>
              <a:t>promes</a:t>
            </a:r>
            <a:r>
              <a:rPr lang="en-US" sz="3200" dirty="0"/>
              <a:t> </a:t>
            </a:r>
            <a:r>
              <a:rPr lang="en-US" sz="3200" dirty="0" err="1"/>
              <a:t>dalam</a:t>
            </a:r>
            <a:r>
              <a:rPr lang="en-US" sz="3200" dirty="0"/>
              <a:t> </a:t>
            </a:r>
            <a:r>
              <a:rPr lang="en-US" sz="3200" dirty="0" err="1"/>
              <a:t>mana</a:t>
            </a:r>
            <a:r>
              <a:rPr lang="en-US" sz="3200" dirty="0"/>
              <a:t> </a:t>
            </a:r>
            <a:r>
              <a:rPr lang="en-US" sz="3200" dirty="0" err="1"/>
              <a:t>penerbit</a:t>
            </a:r>
            <a:r>
              <a:rPr lang="en-US" sz="3200" dirty="0"/>
              <a:t> </a:t>
            </a:r>
            <a:r>
              <a:rPr lang="en-US" sz="3200" dirty="0" err="1"/>
              <a:t>menyanggupi</a:t>
            </a:r>
            <a:r>
              <a:rPr lang="en-US" sz="3200" dirty="0"/>
              <a:t> </a:t>
            </a:r>
            <a:r>
              <a:rPr lang="en-US" sz="3200" dirty="0" err="1"/>
              <a:t>untuk</a:t>
            </a:r>
            <a:r>
              <a:rPr lang="en-US" sz="3200" dirty="0"/>
              <a:t> </a:t>
            </a:r>
            <a:r>
              <a:rPr lang="en-US" sz="3200" dirty="0" err="1"/>
              <a:t>membayar</a:t>
            </a:r>
            <a:r>
              <a:rPr lang="en-US" sz="3200" dirty="0"/>
              <a:t> </a:t>
            </a:r>
            <a:r>
              <a:rPr lang="en-US" sz="3200" dirty="0" err="1"/>
              <a:t>sejumlah</a:t>
            </a:r>
            <a:r>
              <a:rPr lang="en-US" sz="3200" dirty="0"/>
              <a:t> yang </a:t>
            </a:r>
            <a:r>
              <a:rPr lang="en-US" sz="3200" dirty="0" err="1"/>
              <a:t>kepada</a:t>
            </a:r>
            <a:r>
              <a:rPr lang="en-US" sz="3200" dirty="0"/>
              <a:t> orang yang </a:t>
            </a:r>
            <a:r>
              <a:rPr lang="en-US" sz="3200" dirty="0" err="1"/>
              <a:t>disebut</a:t>
            </a:r>
            <a:r>
              <a:rPr lang="en-US" sz="3200" dirty="0"/>
              <a:t> </a:t>
            </a:r>
            <a:r>
              <a:rPr lang="en-US" sz="3200" dirty="0" err="1"/>
              <a:t>dalam</a:t>
            </a:r>
            <a:r>
              <a:rPr lang="en-US" sz="3200" dirty="0"/>
              <a:t> </a:t>
            </a:r>
            <a:r>
              <a:rPr lang="en-US" sz="3200" dirty="0" err="1"/>
              <a:t>surat</a:t>
            </a:r>
            <a:r>
              <a:rPr lang="en-US" sz="3200" dirty="0"/>
              <a:t> </a:t>
            </a:r>
            <a:r>
              <a:rPr lang="en-US" sz="3200" dirty="0" err="1"/>
              <a:t>sanggup</a:t>
            </a:r>
            <a:r>
              <a:rPr lang="en-US" sz="3200" dirty="0"/>
              <a:t> </a:t>
            </a:r>
            <a:r>
              <a:rPr lang="en-US" sz="3200" dirty="0" err="1"/>
              <a:t>itu</a:t>
            </a:r>
            <a:r>
              <a:rPr lang="en-US" sz="3200" dirty="0"/>
              <a:t> </a:t>
            </a:r>
            <a:r>
              <a:rPr lang="en-US" sz="3200" dirty="0" err="1"/>
              <a:t>atau</a:t>
            </a:r>
            <a:r>
              <a:rPr lang="en-US" sz="3200" dirty="0"/>
              <a:t> </a:t>
            </a:r>
            <a:r>
              <a:rPr lang="en-US" sz="3200" dirty="0" err="1"/>
              <a:t>penggantinya</a:t>
            </a:r>
            <a:r>
              <a:rPr lang="en-US" sz="3200" dirty="0"/>
              <a:t> </a:t>
            </a:r>
            <a:r>
              <a:rPr lang="en-US" sz="3200" dirty="0" err="1"/>
              <a:t>atau</a:t>
            </a:r>
            <a:r>
              <a:rPr lang="en-US" sz="3200" dirty="0"/>
              <a:t> </a:t>
            </a:r>
            <a:r>
              <a:rPr lang="en-US" sz="3200" dirty="0" err="1"/>
              <a:t>pembawanya</a:t>
            </a:r>
            <a:r>
              <a:rPr lang="en-US" sz="3200" dirty="0"/>
              <a:t> </a:t>
            </a:r>
            <a:r>
              <a:rPr lang="en-US" sz="3200" dirty="0" err="1"/>
              <a:t>pada</a:t>
            </a:r>
            <a:r>
              <a:rPr lang="en-US" sz="3200" dirty="0"/>
              <a:t> </a:t>
            </a:r>
            <a:r>
              <a:rPr lang="en-US" sz="3200" dirty="0" err="1"/>
              <a:t>hari</a:t>
            </a:r>
            <a:r>
              <a:rPr lang="en-US" sz="3200" dirty="0"/>
              <a:t> </a:t>
            </a:r>
            <a:r>
              <a:rPr lang="en-US" sz="3200" dirty="0" err="1"/>
              <a:t>bayar</a:t>
            </a:r>
            <a:r>
              <a:rPr lang="en-US" sz="3200" dirty="0"/>
              <a:t>.</a:t>
            </a:r>
          </a:p>
        </p:txBody>
      </p:sp>
    </p:spTree>
    <p:extLst>
      <p:ext uri="{BB962C8B-B14F-4D97-AF65-F5344CB8AC3E}">
        <p14:creationId xmlns:p14="http://schemas.microsoft.com/office/powerpoint/2010/main" val="3060314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CC191-46CE-42CC-9F12-3B1224E329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BD8A1-D8A4-3B45-F363-F58E4B06A697}"/>
              </a:ext>
            </a:extLst>
          </p:cNvPr>
          <p:cNvSpPr>
            <a:spLocks noGrp="1"/>
          </p:cNvSpPr>
          <p:nvPr>
            <p:ph type="title"/>
          </p:nvPr>
        </p:nvSpPr>
        <p:spPr/>
        <p:txBody>
          <a:bodyPr/>
          <a:lstStyle/>
          <a:p>
            <a:r>
              <a:rPr lang="en-US" dirty="0" err="1"/>
              <a:t>cek</a:t>
            </a:r>
            <a:endParaRPr lang="en-US" dirty="0"/>
          </a:p>
        </p:txBody>
      </p:sp>
      <p:sp>
        <p:nvSpPr>
          <p:cNvPr id="3" name="Content Placeholder 2">
            <a:extLst>
              <a:ext uri="{FF2B5EF4-FFF2-40B4-BE49-F238E27FC236}">
                <a16:creationId xmlns:a16="http://schemas.microsoft.com/office/drawing/2014/main" id="{B580C398-430C-AF7D-C569-17C04D3E2017}"/>
              </a:ext>
            </a:extLst>
          </p:cNvPr>
          <p:cNvSpPr>
            <a:spLocks noGrp="1"/>
          </p:cNvSpPr>
          <p:nvPr>
            <p:ph idx="1"/>
          </p:nvPr>
        </p:nvSpPr>
        <p:spPr/>
        <p:txBody>
          <a:bodyPr>
            <a:normAutofit fontScale="92500"/>
          </a:bodyPr>
          <a:lstStyle/>
          <a:p>
            <a:endParaRPr lang="en-US" dirty="0"/>
          </a:p>
          <a:p>
            <a:pPr algn="just"/>
            <a:r>
              <a:rPr lang="en-US" dirty="0"/>
              <a:t>       </a:t>
            </a:r>
            <a:r>
              <a:rPr lang="en-US" sz="2400" dirty="0" err="1"/>
              <a:t>Cek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yang </a:t>
            </a:r>
            <a:r>
              <a:rPr lang="en-US" sz="2400" dirty="0" err="1"/>
              <a:t>memuat</a:t>
            </a:r>
            <a:r>
              <a:rPr lang="en-US" sz="2400" dirty="0"/>
              <a:t> kata </a:t>
            </a:r>
            <a:r>
              <a:rPr lang="en-US" sz="2400" dirty="0" err="1"/>
              <a:t>cek</a:t>
            </a:r>
            <a:r>
              <a:rPr lang="en-US" sz="2400" dirty="0"/>
              <a:t>/</a:t>
            </a:r>
            <a:r>
              <a:rPr lang="en-US" sz="2400" dirty="0" err="1"/>
              <a:t>cheque</a:t>
            </a:r>
            <a:r>
              <a:rPr lang="en-US" sz="2400" dirty="0"/>
              <a:t> </a:t>
            </a:r>
            <a:r>
              <a:rPr lang="en-US" sz="2400" dirty="0" err="1"/>
              <a:t>dalam</a:t>
            </a:r>
            <a:r>
              <a:rPr lang="en-US" sz="2400" dirty="0"/>
              <a:t> </a:t>
            </a:r>
            <a:r>
              <a:rPr lang="en-US" sz="2400" dirty="0" err="1"/>
              <a:t>mana</a:t>
            </a:r>
            <a:r>
              <a:rPr lang="en-US" sz="2400" dirty="0"/>
              <a:t> </a:t>
            </a:r>
            <a:r>
              <a:rPr lang="en-US" sz="2400" dirty="0" err="1"/>
              <a:t>penerbitannya</a:t>
            </a:r>
            <a:r>
              <a:rPr lang="en-US" sz="2400" dirty="0"/>
              <a:t> </a:t>
            </a:r>
            <a:r>
              <a:rPr lang="en-US" sz="2400" dirty="0" err="1"/>
              <a:t>memerintahkan</a:t>
            </a:r>
            <a:r>
              <a:rPr lang="en-US" sz="2400" dirty="0"/>
              <a:t> </a:t>
            </a:r>
            <a:r>
              <a:rPr lang="en-US" sz="2400" dirty="0" err="1"/>
              <a:t>kepada</a:t>
            </a:r>
            <a:r>
              <a:rPr lang="en-US" sz="2400" dirty="0"/>
              <a:t> bank </a:t>
            </a:r>
            <a:r>
              <a:rPr lang="en-US" sz="2400" dirty="0" err="1"/>
              <a:t>tertentu</a:t>
            </a:r>
            <a:r>
              <a:rPr lang="en-US" sz="2400" dirty="0"/>
              <a:t> </a:t>
            </a:r>
            <a:r>
              <a:rPr lang="en-US" sz="2400" dirty="0" err="1"/>
              <a:t>untuk</a:t>
            </a:r>
            <a:r>
              <a:rPr lang="en-US" sz="2400" dirty="0"/>
              <a:t> </a:t>
            </a:r>
            <a:r>
              <a:rPr lang="en-US" sz="2400" dirty="0" err="1"/>
              <a:t>membayar</a:t>
            </a:r>
            <a:r>
              <a:rPr lang="en-US" sz="2400" dirty="0"/>
              <a:t> </a:t>
            </a:r>
            <a:r>
              <a:rPr lang="en-US" sz="2400" dirty="0" err="1"/>
              <a:t>sejumlah</a:t>
            </a:r>
            <a:r>
              <a:rPr lang="en-US" sz="2400" dirty="0"/>
              <a:t> </a:t>
            </a:r>
            <a:r>
              <a:rPr lang="en-US" sz="2400" dirty="0" err="1"/>
              <a:t>uang</a:t>
            </a:r>
            <a:r>
              <a:rPr lang="en-US" sz="2400" dirty="0"/>
              <a:t> </a:t>
            </a:r>
            <a:r>
              <a:rPr lang="en-US" sz="2400" dirty="0" err="1"/>
              <a:t>kepada</a:t>
            </a:r>
            <a:r>
              <a:rPr lang="en-US" sz="2400" dirty="0"/>
              <a:t> orang yang </a:t>
            </a:r>
            <a:r>
              <a:rPr lang="en-US" sz="2400" dirty="0" err="1"/>
              <a:t>namanya</a:t>
            </a:r>
            <a:r>
              <a:rPr lang="en-US" sz="2400" dirty="0"/>
              <a:t> </a:t>
            </a:r>
            <a:r>
              <a:rPr lang="en-US" sz="2400" dirty="0" err="1"/>
              <a:t>disebut</a:t>
            </a:r>
            <a:r>
              <a:rPr lang="en-US" sz="2400" dirty="0"/>
              <a:t> </a:t>
            </a:r>
            <a:r>
              <a:rPr lang="en-US" sz="2400" dirty="0" err="1"/>
              <a:t>dalam</a:t>
            </a:r>
            <a:r>
              <a:rPr lang="en-US" sz="2400" dirty="0"/>
              <a:t> </a:t>
            </a:r>
            <a:r>
              <a:rPr lang="en-US" sz="2400" dirty="0" err="1"/>
              <a:t>cek</a:t>
            </a:r>
            <a:r>
              <a:rPr lang="en-US" sz="2400" dirty="0"/>
              <a:t>, </a:t>
            </a:r>
            <a:r>
              <a:rPr lang="en-US" sz="2400" dirty="0" err="1"/>
              <a:t>penggantinya</a:t>
            </a:r>
            <a:r>
              <a:rPr lang="en-US" sz="2400" dirty="0"/>
              <a:t>, </a:t>
            </a:r>
            <a:r>
              <a:rPr lang="en-US" sz="2400" dirty="0" err="1"/>
              <a:t>pembawanya</a:t>
            </a:r>
            <a:r>
              <a:rPr lang="en-US" sz="2400" dirty="0"/>
              <a:t> </a:t>
            </a:r>
            <a:r>
              <a:rPr lang="en-US" sz="2400" dirty="0" err="1"/>
              <a:t>pada</a:t>
            </a:r>
            <a:r>
              <a:rPr lang="en-US" sz="2400" dirty="0"/>
              <a:t> </a:t>
            </a:r>
            <a:r>
              <a:rPr lang="en-US" sz="2400" dirty="0" err="1"/>
              <a:t>saat</a:t>
            </a:r>
            <a:r>
              <a:rPr lang="en-US" sz="2400" dirty="0"/>
              <a:t> </a:t>
            </a:r>
            <a:r>
              <a:rPr lang="en-US" sz="2400" dirty="0" err="1"/>
              <a:t>ditnjukkan</a:t>
            </a:r>
            <a:r>
              <a:rPr lang="en-US" sz="2400" dirty="0"/>
              <a:t>. </a:t>
            </a:r>
            <a:r>
              <a:rPr lang="en-US" sz="2400" dirty="0" err="1"/>
              <a:t>Dalam</a:t>
            </a:r>
            <a:r>
              <a:rPr lang="en-US" sz="2400" dirty="0"/>
              <a:t> </a:t>
            </a:r>
            <a:r>
              <a:rPr lang="en-US" sz="2400" dirty="0" err="1"/>
              <a:t>Pasal</a:t>
            </a:r>
            <a:r>
              <a:rPr lang="en-US" sz="2400" dirty="0"/>
              <a:t> 178 KUHD </a:t>
            </a:r>
            <a:r>
              <a:rPr lang="en-US" sz="2400" dirty="0" err="1"/>
              <a:t>ditentukan</a:t>
            </a:r>
            <a:r>
              <a:rPr lang="en-US" sz="2400" dirty="0"/>
              <a:t> </a:t>
            </a:r>
            <a:r>
              <a:rPr lang="en-US" sz="2400" dirty="0" err="1"/>
              <a:t>syarat-syart</a:t>
            </a:r>
            <a:r>
              <a:rPr lang="en-US" sz="2400" dirty="0"/>
              <a:t> yang </a:t>
            </a:r>
            <a:r>
              <a:rPr lang="en-US" sz="2400" dirty="0" err="1"/>
              <a:t>harus</a:t>
            </a:r>
            <a:r>
              <a:rPr lang="en-US" sz="2400" dirty="0"/>
              <a:t> </a:t>
            </a:r>
            <a:r>
              <a:rPr lang="en-US" sz="2400" dirty="0" err="1"/>
              <a:t>dipenuhi</a:t>
            </a:r>
            <a:r>
              <a:rPr lang="en-US" sz="2400" dirty="0"/>
              <a:t> </a:t>
            </a:r>
            <a:r>
              <a:rPr lang="en-US" sz="2400" dirty="0" err="1"/>
              <a:t>bagi</a:t>
            </a:r>
            <a:r>
              <a:rPr lang="en-US" sz="2400" dirty="0"/>
              <a:t> </a:t>
            </a:r>
            <a:r>
              <a:rPr lang="en-US" sz="2400" dirty="0" err="1"/>
              <a:t>suatu</a:t>
            </a:r>
            <a:r>
              <a:rPr lang="en-US" sz="2400" dirty="0"/>
              <a:t> </a:t>
            </a:r>
            <a:r>
              <a:rPr lang="en-US" sz="2400" dirty="0" err="1"/>
              <a:t>cek</a:t>
            </a:r>
            <a:r>
              <a:rPr lang="en-US" sz="2400" dirty="0"/>
              <a:t> </a:t>
            </a:r>
            <a:r>
              <a:rPr lang="en-US" sz="2400" dirty="0" err="1"/>
              <a:t>dan</a:t>
            </a:r>
            <a:r>
              <a:rPr lang="en-US" sz="2400" dirty="0"/>
              <a:t> </a:t>
            </a:r>
            <a:r>
              <a:rPr lang="en-US" sz="2400" dirty="0" err="1"/>
              <a:t>kalau</a:t>
            </a:r>
            <a:r>
              <a:rPr lang="en-US" sz="2400" dirty="0"/>
              <a:t> </a:t>
            </a:r>
            <a:r>
              <a:rPr lang="en-US" sz="2400" dirty="0" err="1"/>
              <a:t>salah</a:t>
            </a:r>
            <a:r>
              <a:rPr lang="en-US" sz="2400" dirty="0"/>
              <a:t> </a:t>
            </a:r>
            <a:r>
              <a:rPr lang="en-US" sz="2400" dirty="0" err="1"/>
              <a:t>satu</a:t>
            </a:r>
            <a:r>
              <a:rPr lang="en-US" sz="2400" dirty="0"/>
              <a:t> </a:t>
            </a:r>
            <a:r>
              <a:rPr lang="en-US" sz="2400" dirty="0" err="1"/>
              <a:t>syarat</a:t>
            </a:r>
            <a:r>
              <a:rPr lang="en-US" sz="2400" dirty="0"/>
              <a:t> </a:t>
            </a:r>
            <a:r>
              <a:rPr lang="en-US" sz="2400" dirty="0" err="1"/>
              <a:t>dalam</a:t>
            </a:r>
            <a:r>
              <a:rPr lang="en-US" sz="2400" dirty="0"/>
              <a:t> </a:t>
            </a:r>
            <a:r>
              <a:rPr lang="en-US" sz="2400" dirty="0" err="1"/>
              <a:t>pasal</a:t>
            </a:r>
            <a:r>
              <a:rPr lang="en-US" sz="2400" dirty="0"/>
              <a:t> </a:t>
            </a:r>
            <a:r>
              <a:rPr lang="en-US" sz="2400" dirty="0" err="1"/>
              <a:t>tersebut</a:t>
            </a:r>
            <a:r>
              <a:rPr lang="en-US" sz="2400" dirty="0"/>
              <a:t> </a:t>
            </a:r>
            <a:r>
              <a:rPr lang="en-US" sz="2400" dirty="0" err="1"/>
              <a:t>tidak</a:t>
            </a:r>
            <a:r>
              <a:rPr lang="en-US" sz="2400" dirty="0"/>
              <a:t> </a:t>
            </a:r>
            <a:r>
              <a:rPr lang="en-US" sz="2400" dirty="0" err="1"/>
              <a:t>terpenuhi</a:t>
            </a:r>
            <a:r>
              <a:rPr lang="en-US" sz="2400" dirty="0"/>
              <a:t>, </a:t>
            </a:r>
            <a:r>
              <a:rPr lang="en-US" sz="2400" dirty="0" err="1"/>
              <a:t>maka</a:t>
            </a:r>
            <a:r>
              <a:rPr lang="en-US" sz="2400" dirty="0"/>
              <a:t> </a:t>
            </a:r>
            <a:r>
              <a:rPr lang="en-US" sz="2400" dirty="0" err="1"/>
              <a:t>kertas</a:t>
            </a:r>
            <a:r>
              <a:rPr lang="en-US" sz="2400" dirty="0"/>
              <a:t> </a:t>
            </a:r>
            <a:r>
              <a:rPr lang="en-US" sz="2400" dirty="0" err="1"/>
              <a:t>itu</a:t>
            </a:r>
            <a:r>
              <a:rPr lang="en-US" sz="2400" dirty="0"/>
              <a:t> </a:t>
            </a:r>
            <a:r>
              <a:rPr lang="en-US" sz="2400" dirty="0" err="1"/>
              <a:t>tidak</a:t>
            </a:r>
            <a:r>
              <a:rPr lang="en-US" sz="2400" dirty="0"/>
              <a:t> </a:t>
            </a:r>
            <a:r>
              <a:rPr lang="en-US" sz="2400" dirty="0" err="1"/>
              <a:t>dapat</a:t>
            </a:r>
            <a:r>
              <a:rPr lang="en-US" sz="2400" dirty="0"/>
              <a:t> </a:t>
            </a:r>
            <a:r>
              <a:rPr lang="en-US" sz="2400" dirty="0" err="1"/>
              <a:t>diperlakukan</a:t>
            </a:r>
            <a:r>
              <a:rPr lang="en-US" sz="2400" dirty="0"/>
              <a:t> </a:t>
            </a:r>
            <a:r>
              <a:rPr lang="en-US" sz="2400" dirty="0" err="1"/>
              <a:t>sebagai</a:t>
            </a:r>
            <a:r>
              <a:rPr lang="en-US" sz="2400" dirty="0"/>
              <a:t> </a:t>
            </a:r>
            <a:r>
              <a:rPr lang="en-US" sz="2400" dirty="0" err="1"/>
              <a:t>cek</a:t>
            </a:r>
            <a:r>
              <a:rPr lang="en-US" sz="2400" dirty="0"/>
              <a:t>.</a:t>
            </a:r>
          </a:p>
        </p:txBody>
      </p:sp>
    </p:spTree>
    <p:extLst>
      <p:ext uri="{BB962C8B-B14F-4D97-AF65-F5344CB8AC3E}">
        <p14:creationId xmlns:p14="http://schemas.microsoft.com/office/powerpoint/2010/main" val="21920604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89CED-3C14-6C5E-73B9-6E2A675E49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063CB-671C-9436-D8C4-7D09C01FB1D8}"/>
              </a:ext>
            </a:extLst>
          </p:cNvPr>
          <p:cNvSpPr>
            <a:spLocks noGrp="1"/>
          </p:cNvSpPr>
          <p:nvPr>
            <p:ph type="title"/>
          </p:nvPr>
        </p:nvSpPr>
        <p:spPr/>
        <p:txBody>
          <a:bodyPr/>
          <a:lstStyle/>
          <a:p>
            <a:r>
              <a:rPr lang="en-US" dirty="0" err="1"/>
              <a:t>Bilyet</a:t>
            </a:r>
            <a:r>
              <a:rPr lang="en-US" dirty="0"/>
              <a:t> </a:t>
            </a:r>
            <a:r>
              <a:rPr lang="en-US" dirty="0" err="1"/>
              <a:t>Giro</a:t>
            </a:r>
            <a:endParaRPr lang="en-US" dirty="0"/>
          </a:p>
        </p:txBody>
      </p:sp>
      <p:sp>
        <p:nvSpPr>
          <p:cNvPr id="3" name="Content Placeholder 2">
            <a:extLst>
              <a:ext uri="{FF2B5EF4-FFF2-40B4-BE49-F238E27FC236}">
                <a16:creationId xmlns:a16="http://schemas.microsoft.com/office/drawing/2014/main" id="{E61DA328-BE07-03C5-C707-C4AE9ED51F2D}"/>
              </a:ext>
            </a:extLst>
          </p:cNvPr>
          <p:cNvSpPr>
            <a:spLocks noGrp="1"/>
          </p:cNvSpPr>
          <p:nvPr>
            <p:ph idx="1"/>
          </p:nvPr>
        </p:nvSpPr>
        <p:spPr/>
        <p:txBody>
          <a:bodyPr>
            <a:normAutofit lnSpcReduction="10000"/>
          </a:bodyPr>
          <a:lstStyle/>
          <a:p>
            <a:r>
              <a:rPr lang="en-US" dirty="0"/>
              <a:t>      </a:t>
            </a:r>
          </a:p>
          <a:p>
            <a:pPr algn="just"/>
            <a:r>
              <a:rPr lang="en-US" dirty="0"/>
              <a:t>      </a:t>
            </a:r>
            <a:r>
              <a:rPr lang="en-US" sz="2800" dirty="0" err="1"/>
              <a:t>Adalah</a:t>
            </a:r>
            <a:r>
              <a:rPr lang="en-US" sz="2800" dirty="0"/>
              <a:t> </a:t>
            </a:r>
            <a:r>
              <a:rPr lang="en-US" sz="2800" dirty="0" err="1"/>
              <a:t>surat</a:t>
            </a:r>
            <a:r>
              <a:rPr lang="en-US" sz="2800" dirty="0"/>
              <a:t> </a:t>
            </a:r>
            <a:r>
              <a:rPr lang="en-US" sz="2800" dirty="0" err="1"/>
              <a:t>perintah</a:t>
            </a:r>
            <a:r>
              <a:rPr lang="en-US" sz="2800" dirty="0"/>
              <a:t> </a:t>
            </a:r>
            <a:r>
              <a:rPr lang="en-US" sz="2800" dirty="0" err="1"/>
              <a:t>tak</a:t>
            </a:r>
            <a:r>
              <a:rPr lang="en-US" sz="2800" dirty="0"/>
              <a:t> </a:t>
            </a:r>
            <a:r>
              <a:rPr lang="en-US" sz="2800" dirty="0" err="1"/>
              <a:t>bersyarat</a:t>
            </a:r>
            <a:r>
              <a:rPr lang="en-US" sz="2800" dirty="0"/>
              <a:t> </a:t>
            </a:r>
            <a:r>
              <a:rPr lang="en-US" sz="2800" dirty="0" err="1"/>
              <a:t>dari</a:t>
            </a:r>
            <a:r>
              <a:rPr lang="en-US" sz="2800" dirty="0"/>
              <a:t> </a:t>
            </a:r>
            <a:r>
              <a:rPr lang="en-US" sz="2800" dirty="0" err="1"/>
              <a:t>Nasabah</a:t>
            </a:r>
            <a:r>
              <a:rPr lang="en-US" sz="2800" dirty="0"/>
              <a:t> yang </a:t>
            </a:r>
            <a:r>
              <a:rPr lang="en-US" sz="2800" dirty="0" err="1"/>
              <a:t>telah</a:t>
            </a:r>
            <a:r>
              <a:rPr lang="en-US" sz="2800" dirty="0"/>
              <a:t> </a:t>
            </a:r>
            <a:r>
              <a:rPr lang="en-US" sz="2800" dirty="0" err="1"/>
              <a:t>dibakukan</a:t>
            </a:r>
            <a:r>
              <a:rPr lang="en-US" sz="2800" dirty="0"/>
              <a:t> </a:t>
            </a:r>
            <a:r>
              <a:rPr lang="en-US" sz="2800" dirty="0" err="1"/>
              <a:t>bentuknya</a:t>
            </a:r>
            <a:r>
              <a:rPr lang="en-US" sz="2800" dirty="0"/>
              <a:t> </a:t>
            </a:r>
            <a:r>
              <a:rPr lang="en-US" sz="2800" dirty="0" err="1"/>
              <a:t>kepada</a:t>
            </a:r>
            <a:r>
              <a:rPr lang="en-US" sz="2800" dirty="0"/>
              <a:t> bank </a:t>
            </a:r>
            <a:r>
              <a:rPr lang="en-US" sz="2800" dirty="0" err="1"/>
              <a:t>penyimpan</a:t>
            </a:r>
            <a:r>
              <a:rPr lang="en-US" sz="2800" dirty="0"/>
              <a:t> </a:t>
            </a:r>
            <a:r>
              <a:rPr lang="en-US" sz="2800" dirty="0" err="1"/>
              <a:t>dana</a:t>
            </a:r>
            <a:r>
              <a:rPr lang="en-US" sz="2800" dirty="0"/>
              <a:t> </a:t>
            </a:r>
            <a:r>
              <a:rPr lang="en-US" sz="2800" dirty="0" err="1"/>
              <a:t>untuk</a:t>
            </a:r>
            <a:r>
              <a:rPr lang="en-US" sz="2800" dirty="0"/>
              <a:t> </a:t>
            </a:r>
            <a:r>
              <a:rPr lang="en-US" sz="2800" dirty="0" err="1"/>
              <a:t>memindahkan</a:t>
            </a:r>
            <a:r>
              <a:rPr lang="en-US" sz="2800" dirty="0"/>
              <a:t> </a:t>
            </a:r>
            <a:r>
              <a:rPr lang="en-US" sz="2800" dirty="0" err="1"/>
              <a:t>sejumlah</a:t>
            </a:r>
            <a:r>
              <a:rPr lang="en-US" sz="2800" dirty="0"/>
              <a:t> </a:t>
            </a:r>
            <a:r>
              <a:rPr lang="en-US" sz="2800" dirty="0" err="1"/>
              <a:t>dana</a:t>
            </a:r>
            <a:r>
              <a:rPr lang="en-US" sz="2800" dirty="0"/>
              <a:t> </a:t>
            </a:r>
            <a:r>
              <a:rPr lang="en-US" sz="2800" dirty="0" err="1"/>
              <a:t>dari</a:t>
            </a:r>
            <a:r>
              <a:rPr lang="en-US" sz="2800" dirty="0"/>
              <a:t> </a:t>
            </a:r>
            <a:r>
              <a:rPr lang="en-US" sz="2800" dirty="0" err="1"/>
              <a:t>rekening</a:t>
            </a:r>
            <a:r>
              <a:rPr lang="en-US" sz="2800" dirty="0"/>
              <a:t> </a:t>
            </a:r>
            <a:r>
              <a:rPr lang="en-US" sz="2800" dirty="0" err="1"/>
              <a:t>giro</a:t>
            </a:r>
            <a:r>
              <a:rPr lang="en-US" sz="2800" dirty="0"/>
              <a:t> yang </a:t>
            </a:r>
            <a:r>
              <a:rPr lang="en-US" sz="2800" dirty="0" err="1"/>
              <a:t>bersangkutan</a:t>
            </a:r>
            <a:r>
              <a:rPr lang="en-US" sz="2800" dirty="0"/>
              <a:t> </a:t>
            </a:r>
            <a:r>
              <a:rPr lang="en-US" sz="2800" dirty="0" err="1"/>
              <a:t>kepada</a:t>
            </a:r>
            <a:r>
              <a:rPr lang="en-US" sz="2800" dirty="0"/>
              <a:t> </a:t>
            </a:r>
            <a:r>
              <a:rPr lang="en-US" sz="2800" dirty="0" err="1"/>
              <a:t>pihak</a:t>
            </a:r>
            <a:r>
              <a:rPr lang="en-US" sz="2800" dirty="0"/>
              <a:t> </a:t>
            </a:r>
            <a:r>
              <a:rPr lang="en-US" sz="2800" dirty="0" err="1"/>
              <a:t>penerima</a:t>
            </a:r>
            <a:r>
              <a:rPr lang="en-US" sz="2800" dirty="0"/>
              <a:t> yang </a:t>
            </a:r>
            <a:r>
              <a:rPr lang="en-US" sz="2800" dirty="0" err="1"/>
              <a:t>disebutkan</a:t>
            </a:r>
            <a:r>
              <a:rPr lang="en-US" sz="2800" dirty="0"/>
              <a:t> </a:t>
            </a:r>
            <a:r>
              <a:rPr lang="en-US" sz="2800" dirty="0" err="1"/>
              <a:t>namanya</a:t>
            </a:r>
            <a:r>
              <a:rPr lang="en-US" sz="2800" dirty="0"/>
              <a:t>, </a:t>
            </a:r>
            <a:r>
              <a:rPr lang="en-US" sz="2800" dirty="0" err="1"/>
              <a:t>kepada</a:t>
            </a:r>
            <a:r>
              <a:rPr lang="en-US" sz="2800" dirty="0"/>
              <a:t> bank yang </a:t>
            </a:r>
            <a:r>
              <a:rPr lang="en-US" sz="2800" dirty="0" err="1"/>
              <a:t>sama</a:t>
            </a:r>
            <a:r>
              <a:rPr lang="en-US" sz="2800" dirty="0"/>
              <a:t> </a:t>
            </a:r>
            <a:r>
              <a:rPr lang="en-US" sz="2800" dirty="0" err="1"/>
              <a:t>atau</a:t>
            </a:r>
            <a:r>
              <a:rPr lang="en-US" sz="2800" dirty="0"/>
              <a:t> </a:t>
            </a:r>
            <a:r>
              <a:rPr lang="en-US" sz="2800" dirty="0" err="1"/>
              <a:t>kepada</a:t>
            </a:r>
            <a:r>
              <a:rPr lang="en-US" sz="2800" dirty="0"/>
              <a:t> bank </a:t>
            </a:r>
            <a:r>
              <a:rPr lang="en-US" sz="2800" dirty="0" err="1"/>
              <a:t>lainnya</a:t>
            </a:r>
            <a:r>
              <a:rPr lang="en-US" sz="2800" dirty="0"/>
              <a:t> (</a:t>
            </a:r>
            <a:r>
              <a:rPr lang="en-US" sz="2800" dirty="0" err="1"/>
              <a:t>Purwosutjipto</a:t>
            </a:r>
            <a:r>
              <a:rPr lang="en-US" sz="2800" dirty="0"/>
              <a:t>).</a:t>
            </a:r>
          </a:p>
        </p:txBody>
      </p:sp>
    </p:spTree>
    <p:extLst>
      <p:ext uri="{BB962C8B-B14F-4D97-AF65-F5344CB8AC3E}">
        <p14:creationId xmlns:p14="http://schemas.microsoft.com/office/powerpoint/2010/main" val="18222842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6A4E7-F078-19AF-31DC-405EEBCDDF4E}"/>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E913F179-A7E6-A15B-BC8E-A35DF5BDCBD9}"/>
              </a:ext>
            </a:extLst>
          </p:cNvPr>
          <p:cNvSpPr>
            <a:spLocks noGrp="1"/>
          </p:cNvSpPr>
          <p:nvPr>
            <p:ph type="title"/>
          </p:nvPr>
        </p:nvSpPr>
        <p:spPr/>
        <p:txBody>
          <a:bodyPr/>
          <a:lstStyle/>
          <a:p>
            <a:r>
              <a:rPr lang="en-US"/>
              <a:t>BPR</a:t>
            </a:r>
          </a:p>
        </p:txBody>
      </p:sp>
      <p:sp>
        <p:nvSpPr>
          <p:cNvPr id="9219" name="Content Placeholder 2">
            <a:extLst>
              <a:ext uri="{FF2B5EF4-FFF2-40B4-BE49-F238E27FC236}">
                <a16:creationId xmlns:a16="http://schemas.microsoft.com/office/drawing/2014/main" id="{5F2C6AA5-50DD-97BA-FEB4-D7D457447909}"/>
              </a:ext>
            </a:extLst>
          </p:cNvPr>
          <p:cNvSpPr>
            <a:spLocks noGrp="1"/>
          </p:cNvSpPr>
          <p:nvPr>
            <p:ph idx="1"/>
          </p:nvPr>
        </p:nvSpPr>
        <p:spPr/>
        <p:txBody>
          <a:bodyPr/>
          <a:lstStyle/>
          <a:p>
            <a:pPr marL="0" indent="0">
              <a:buFontTx/>
              <a:buNone/>
            </a:pPr>
            <a:endParaRPr lang="sv-SE" dirty="0"/>
          </a:p>
          <a:p>
            <a:pPr marL="0" indent="0" algn="just">
              <a:lnSpc>
                <a:spcPct val="200000"/>
              </a:lnSpc>
              <a:buFontTx/>
              <a:buNone/>
            </a:pPr>
            <a:r>
              <a:rPr lang="sv-SE" sz="2000" dirty="0"/>
              <a:t>Bank Perkreditan Rakyat adalah bank yang melaksanakan kegiatan usaha secara </a:t>
            </a:r>
            <a:r>
              <a:rPr lang="en-US" sz="2000" dirty="0" err="1"/>
              <a:t>konvensional</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tidak</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a:extLst>
              <a:ext uri="{FF2B5EF4-FFF2-40B4-BE49-F238E27FC236}">
                <a16:creationId xmlns:a16="http://schemas.microsoft.com/office/drawing/2014/main" id="{963E3A61-2227-47C9-278A-036F6ED2F011}"/>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Tree>
    <p:extLst>
      <p:ext uri="{BB962C8B-B14F-4D97-AF65-F5344CB8AC3E}">
        <p14:creationId xmlns:p14="http://schemas.microsoft.com/office/powerpoint/2010/main" val="34806225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79D70-A4B9-272F-AA68-E96F901CB68B}"/>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3A8044C9-E935-8524-6606-902853060C81}"/>
              </a:ext>
            </a:extLst>
          </p:cNvPr>
          <p:cNvSpPr>
            <a:spLocks noGrp="1"/>
          </p:cNvSpPr>
          <p:nvPr>
            <p:ph type="title"/>
          </p:nvPr>
        </p:nvSpPr>
        <p:spPr/>
        <p:txBody>
          <a:bodyPr/>
          <a:lstStyle/>
          <a:p>
            <a:r>
              <a:rPr lang="en-US"/>
              <a:t>Simpanan</a:t>
            </a:r>
          </a:p>
        </p:txBody>
      </p:sp>
      <p:sp>
        <p:nvSpPr>
          <p:cNvPr id="3" name="Content Placeholder 2">
            <a:extLst>
              <a:ext uri="{FF2B5EF4-FFF2-40B4-BE49-F238E27FC236}">
                <a16:creationId xmlns:a16="http://schemas.microsoft.com/office/drawing/2014/main" id="{AD6A1898-74DE-F067-849D-6786CF22DC68}"/>
              </a:ext>
            </a:extLst>
          </p:cNvPr>
          <p:cNvSpPr>
            <a:spLocks noGrp="1"/>
          </p:cNvSpPr>
          <p:nvPr>
            <p:ph idx="1"/>
          </p:nvPr>
        </p:nvSpPr>
        <p:spPr/>
        <p:txBody>
          <a:bodyPr/>
          <a:lstStyle/>
          <a:p>
            <a:pPr marL="0" indent="0">
              <a:buFontTx/>
              <a:buNone/>
              <a:defRPr/>
            </a:pPr>
            <a:endParaRPr lang="en-US" dirty="0"/>
          </a:p>
          <a:p>
            <a:pPr algn="just">
              <a:lnSpc>
                <a:spcPct val="200000"/>
              </a:lnSpc>
              <a:defRPr/>
            </a:pPr>
            <a:r>
              <a:rPr lang="en-US" dirty="0"/>
              <a:t>      </a:t>
            </a:r>
            <a:r>
              <a:rPr lang="en-US" sz="2000" dirty="0" err="1"/>
              <a:t>Simpanan</a:t>
            </a:r>
            <a:r>
              <a:rPr lang="en-US" sz="2000" dirty="0"/>
              <a:t> </a:t>
            </a:r>
            <a:r>
              <a:rPr lang="en-US" sz="2000" dirty="0" err="1"/>
              <a:t>adalah</a:t>
            </a:r>
            <a:r>
              <a:rPr lang="en-US" sz="2000" dirty="0"/>
              <a:t> </a:t>
            </a:r>
            <a:r>
              <a:rPr lang="en-US" sz="2000" dirty="0" err="1"/>
              <a:t>dana</a:t>
            </a:r>
            <a:r>
              <a:rPr lang="en-US" sz="2000" dirty="0"/>
              <a:t> yang </a:t>
            </a:r>
            <a:r>
              <a:rPr lang="en-US" sz="2000" dirty="0" err="1"/>
              <a:t>dipercayakan</a:t>
            </a:r>
            <a:r>
              <a:rPr lang="en-US" sz="2000" dirty="0"/>
              <a:t> </a:t>
            </a:r>
            <a:r>
              <a:rPr lang="en-US" sz="2000" dirty="0" err="1"/>
              <a:t>oleh</a:t>
            </a:r>
            <a:r>
              <a:rPr lang="en-US" sz="2000" dirty="0"/>
              <a:t> </a:t>
            </a:r>
            <a:r>
              <a:rPr lang="en-US" sz="2000" dirty="0" err="1"/>
              <a:t>masyarakat</a:t>
            </a:r>
            <a:r>
              <a:rPr lang="en-US" sz="2000" dirty="0"/>
              <a:t> </a:t>
            </a:r>
            <a:r>
              <a:rPr lang="en-US" sz="2000" dirty="0" err="1"/>
              <a:t>kepada</a:t>
            </a:r>
            <a:r>
              <a:rPr lang="en-US" sz="2000" dirty="0"/>
              <a:t> bank </a:t>
            </a:r>
            <a:r>
              <a:rPr lang="sv-SE" sz="2000" dirty="0"/>
              <a:t>berdasarkan perjanjian penyimpanan dana dalam bentuk giro, deposito, sertifikat </a:t>
            </a:r>
            <a:r>
              <a:rPr lang="en-US" sz="2000" dirty="0" err="1"/>
              <a:t>deposito</a:t>
            </a:r>
            <a:r>
              <a:rPr lang="en-US" sz="2000" dirty="0"/>
              <a:t>, </a:t>
            </a:r>
            <a:r>
              <a:rPr lang="en-US" sz="2000" dirty="0" err="1"/>
              <a:t>tabungan</a:t>
            </a:r>
            <a:r>
              <a:rPr lang="en-US" sz="2000" dirty="0"/>
              <a:t> </a:t>
            </a:r>
            <a:r>
              <a:rPr lang="en-US" sz="2000" dirty="0" err="1"/>
              <a:t>dan</a:t>
            </a:r>
            <a:r>
              <a:rPr lang="en-US" sz="2000" dirty="0"/>
              <a:t> </a:t>
            </a:r>
            <a:r>
              <a:rPr lang="en-US" sz="2000" dirty="0" err="1"/>
              <a:t>atau</a:t>
            </a:r>
            <a:r>
              <a:rPr lang="en-US" sz="2000" dirty="0"/>
              <a:t> </a:t>
            </a:r>
            <a:r>
              <a:rPr lang="en-US" sz="2000" dirty="0" err="1"/>
              <a:t>bentuk</a:t>
            </a:r>
            <a:r>
              <a:rPr lang="en-US" sz="2000" dirty="0"/>
              <a:t> </a:t>
            </a:r>
            <a:r>
              <a:rPr lang="en-US" sz="2000" dirty="0" err="1"/>
              <a:t>lainnya</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a:t>
            </a:r>
          </a:p>
        </p:txBody>
      </p:sp>
      <p:sp>
        <p:nvSpPr>
          <p:cNvPr id="4" name="Date Placeholder 3">
            <a:extLst>
              <a:ext uri="{FF2B5EF4-FFF2-40B4-BE49-F238E27FC236}">
                <a16:creationId xmlns:a16="http://schemas.microsoft.com/office/drawing/2014/main" id="{BCAC610A-7CCB-307A-C66C-B068C6437ADF}"/>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
        <p:nvSpPr>
          <p:cNvPr id="5" name="Footer Placeholder 4">
            <a:extLst>
              <a:ext uri="{FF2B5EF4-FFF2-40B4-BE49-F238E27FC236}">
                <a16:creationId xmlns:a16="http://schemas.microsoft.com/office/drawing/2014/main" id="{7B108BAD-639A-36A4-E168-5C517F624437}"/>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5304868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30E30-9F1C-555D-7612-0B6B1E9B058D}"/>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800F80E0-C850-9B38-4265-EA29BD4B3365}"/>
              </a:ext>
            </a:extLst>
          </p:cNvPr>
          <p:cNvSpPr>
            <a:spLocks noGrp="1"/>
          </p:cNvSpPr>
          <p:nvPr>
            <p:ph type="title"/>
          </p:nvPr>
        </p:nvSpPr>
        <p:spPr/>
        <p:txBody>
          <a:bodyPr/>
          <a:lstStyle/>
          <a:p>
            <a:r>
              <a:rPr lang="en-US"/>
              <a:t>DEPOSITO</a:t>
            </a:r>
          </a:p>
        </p:txBody>
      </p:sp>
      <p:sp>
        <p:nvSpPr>
          <p:cNvPr id="11267" name="Content Placeholder 2">
            <a:extLst>
              <a:ext uri="{FF2B5EF4-FFF2-40B4-BE49-F238E27FC236}">
                <a16:creationId xmlns:a16="http://schemas.microsoft.com/office/drawing/2014/main" id="{356EA890-C40D-BC32-FC42-B1147B03CEEE}"/>
              </a:ext>
            </a:extLst>
          </p:cNvPr>
          <p:cNvSpPr>
            <a:spLocks noGrp="1"/>
          </p:cNvSpPr>
          <p:nvPr>
            <p:ph idx="1"/>
          </p:nvPr>
        </p:nvSpPr>
        <p:spPr/>
        <p:txBody>
          <a:bodyPr/>
          <a:lstStyle/>
          <a:p>
            <a:pPr marL="0" indent="0" algn="just">
              <a:buFontTx/>
              <a:buNone/>
            </a:pPr>
            <a:r>
              <a:rPr lang="sv-SE"/>
              <a:t>Deposito adalah simpanan yang penarikannya hanya dapat dilakukan pada waktu </a:t>
            </a:r>
            <a:r>
              <a:rPr lang="en-US"/>
              <a:t>tertentu berdasarkan perjanjian Nasabah Penyimpan dengan bank.</a:t>
            </a:r>
          </a:p>
        </p:txBody>
      </p:sp>
      <p:sp>
        <p:nvSpPr>
          <p:cNvPr id="4" name="Date Placeholder 3">
            <a:extLst>
              <a:ext uri="{FF2B5EF4-FFF2-40B4-BE49-F238E27FC236}">
                <a16:creationId xmlns:a16="http://schemas.microsoft.com/office/drawing/2014/main" id="{A48DE17F-E398-7611-B9E9-706E96186015}"/>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69896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2ACFD6E-F935-D30E-39C8-846A26496311}"/>
              </a:ext>
            </a:extLst>
          </p:cNvPr>
          <p:cNvSpPr>
            <a:spLocks noGrp="1" noChangeArrowheads="1"/>
          </p:cNvSpPr>
          <p:nvPr>
            <p:ph type="title"/>
          </p:nvPr>
        </p:nvSpPr>
        <p:spPr/>
        <p:txBody>
          <a:bodyPr/>
          <a:lstStyle/>
          <a:p>
            <a:r>
              <a:rPr lang="en-US" altLang="en-US"/>
              <a:t>Pengertian Bank Umum</a:t>
            </a:r>
          </a:p>
        </p:txBody>
      </p:sp>
      <p:sp>
        <p:nvSpPr>
          <p:cNvPr id="12291" name="Content Placeholder 2">
            <a:extLst>
              <a:ext uri="{FF2B5EF4-FFF2-40B4-BE49-F238E27FC236}">
                <a16:creationId xmlns:a16="http://schemas.microsoft.com/office/drawing/2014/main" id="{C3285B4D-BB02-BA9E-5DB7-D7D56AB8FDF5}"/>
              </a:ext>
            </a:extLst>
          </p:cNvPr>
          <p:cNvSpPr>
            <a:spLocks noGrp="1" noChangeArrowheads="1"/>
          </p:cNvSpPr>
          <p:nvPr>
            <p:ph idx="1"/>
          </p:nvPr>
        </p:nvSpPr>
        <p:spPr/>
        <p:txBody>
          <a:bodyPr>
            <a:normAutofit/>
          </a:bodyPr>
          <a:lstStyle/>
          <a:p>
            <a:pPr marL="0" indent="0" algn="just">
              <a:buFontTx/>
              <a:buNone/>
            </a:pPr>
            <a:r>
              <a:rPr lang="en-US" altLang="en-US" sz="3600" dirty="0"/>
              <a:t>Bank Umum </a:t>
            </a:r>
            <a:r>
              <a:rPr lang="en-US" altLang="en-US" sz="3600" dirty="0" err="1"/>
              <a:t>adalah</a:t>
            </a:r>
            <a:r>
              <a:rPr lang="en-US" altLang="en-US" sz="3600" dirty="0"/>
              <a:t> bank yang </a:t>
            </a:r>
            <a:r>
              <a:rPr lang="en-US" altLang="en-US" sz="3600" dirty="0" err="1"/>
              <a:t>melaksanakan</a:t>
            </a:r>
            <a:r>
              <a:rPr lang="en-US" altLang="en-US" sz="3600" dirty="0"/>
              <a:t> </a:t>
            </a:r>
            <a:r>
              <a:rPr lang="en-US" altLang="en-US" sz="3600" dirty="0" err="1"/>
              <a:t>kegiatan</a:t>
            </a:r>
            <a:r>
              <a:rPr lang="en-US" altLang="en-US" sz="3600" dirty="0"/>
              <a:t> </a:t>
            </a:r>
            <a:r>
              <a:rPr lang="en-US" altLang="en-US" sz="3600" dirty="0" err="1"/>
              <a:t>usaha</a:t>
            </a:r>
            <a:r>
              <a:rPr lang="en-US" altLang="en-US" sz="3600" dirty="0"/>
              <a:t> </a:t>
            </a:r>
            <a:r>
              <a:rPr lang="en-US" altLang="en-US" sz="3600" dirty="0" err="1"/>
              <a:t>secara</a:t>
            </a:r>
            <a:r>
              <a:rPr lang="en-US" altLang="en-US" sz="3600" dirty="0"/>
              <a:t> </a:t>
            </a:r>
            <a:r>
              <a:rPr lang="en-US" altLang="en-US" sz="3600" dirty="0" err="1"/>
              <a:t>konvensional</a:t>
            </a:r>
            <a:r>
              <a:rPr lang="en-US" altLang="en-US" sz="3600" dirty="0"/>
              <a:t> dan </a:t>
            </a:r>
            <a:r>
              <a:rPr lang="en-US" altLang="en-US" sz="3600" dirty="0" err="1"/>
              <a:t>atau</a:t>
            </a:r>
            <a:r>
              <a:rPr lang="en-US" altLang="en-US" sz="3600" dirty="0"/>
              <a:t> </a:t>
            </a:r>
            <a:r>
              <a:rPr lang="en-US" altLang="en-US" sz="3600" dirty="0" err="1"/>
              <a:t>berdasarkan</a:t>
            </a:r>
            <a:r>
              <a:rPr lang="en-US" altLang="en-US" sz="3600" dirty="0"/>
              <a:t> </a:t>
            </a:r>
            <a:r>
              <a:rPr lang="en-US" altLang="en-US" sz="3600" dirty="0" err="1"/>
              <a:t>Prinsip</a:t>
            </a:r>
            <a:r>
              <a:rPr lang="en-US" altLang="en-US" sz="3600" dirty="0"/>
              <a:t> Syariah yang </a:t>
            </a:r>
            <a:r>
              <a:rPr lang="en-US" altLang="en-US" sz="3600" dirty="0" err="1"/>
              <a:t>dalam</a:t>
            </a:r>
            <a:r>
              <a:rPr lang="en-US" altLang="en-US" sz="3600" dirty="0"/>
              <a:t> </a:t>
            </a:r>
            <a:r>
              <a:rPr lang="en-US" altLang="en-US" sz="3600" dirty="0" err="1"/>
              <a:t>kegiatannya</a:t>
            </a:r>
            <a:r>
              <a:rPr lang="en-US" altLang="en-US" sz="3600" dirty="0"/>
              <a:t> </a:t>
            </a:r>
            <a:r>
              <a:rPr lang="en-US" altLang="en-US" sz="3600" dirty="0" err="1"/>
              <a:t>memberikan</a:t>
            </a:r>
            <a:r>
              <a:rPr lang="en-US" altLang="en-US" sz="3600" dirty="0"/>
              <a:t> </a:t>
            </a:r>
            <a:r>
              <a:rPr lang="en-US" altLang="en-US" sz="3600" dirty="0" err="1"/>
              <a:t>jasa</a:t>
            </a:r>
            <a:r>
              <a:rPr lang="en-US" altLang="en-US" sz="3600" dirty="0"/>
              <a:t> </a:t>
            </a:r>
            <a:r>
              <a:rPr lang="en-US" altLang="en-US" sz="3600" dirty="0" err="1"/>
              <a:t>dalam</a:t>
            </a:r>
            <a:r>
              <a:rPr lang="en-US" altLang="en-US" sz="3600" dirty="0"/>
              <a:t> </a:t>
            </a:r>
            <a:r>
              <a:rPr lang="en-US" altLang="en-US" sz="3600" dirty="0" err="1"/>
              <a:t>lalu</a:t>
            </a:r>
            <a:r>
              <a:rPr lang="en-US" altLang="en-US" sz="3600" dirty="0"/>
              <a:t> </a:t>
            </a:r>
            <a:r>
              <a:rPr lang="en-US" altLang="en-US" sz="3600" dirty="0" err="1"/>
              <a:t>lintas</a:t>
            </a:r>
            <a:r>
              <a:rPr lang="en-US" altLang="en-US" sz="3600" dirty="0"/>
              <a:t> </a:t>
            </a:r>
            <a:r>
              <a:rPr lang="en-US" altLang="en-US" sz="3600" dirty="0" err="1"/>
              <a:t>pembayaran</a:t>
            </a:r>
            <a:r>
              <a:rPr lang="en-US" altLang="en-US" sz="3600" dirty="0"/>
              <a:t>.</a:t>
            </a:r>
          </a:p>
        </p:txBody>
      </p:sp>
      <p:sp>
        <p:nvSpPr>
          <p:cNvPr id="4" name="Date Placeholder 3">
            <a:extLst>
              <a:ext uri="{FF2B5EF4-FFF2-40B4-BE49-F238E27FC236}">
                <a16:creationId xmlns:a16="http://schemas.microsoft.com/office/drawing/2014/main" id="{08B7B8F5-91A3-E456-B114-88AF01762E5F}"/>
              </a:ext>
            </a:extLst>
          </p:cNvPr>
          <p:cNvSpPr>
            <a:spLocks noGrp="1"/>
          </p:cNvSpPr>
          <p:nvPr>
            <p:ph type="dt" sz="quarter" idx="10"/>
          </p:nvPr>
        </p:nvSpPr>
        <p:spPr/>
        <p:txBody>
          <a:bodyPr/>
          <a:lstStyle/>
          <a:p>
            <a:pPr>
              <a:defRPr/>
            </a:pPr>
            <a:fld id="{C0D16AF8-235B-4579-A4D9-F6241F8CACE4}" type="datetime1">
              <a:rPr lang="id-ID" smtClean="0"/>
              <a:pPr>
                <a:defRPr/>
              </a:pPr>
              <a:t>15/04/2026</a:t>
            </a:fld>
            <a:endParaRPr lang="id-ID"/>
          </a:p>
        </p:txBody>
      </p:sp>
      <p:sp>
        <p:nvSpPr>
          <p:cNvPr id="5" name="Footer Placeholder 4">
            <a:extLst>
              <a:ext uri="{FF2B5EF4-FFF2-40B4-BE49-F238E27FC236}">
                <a16:creationId xmlns:a16="http://schemas.microsoft.com/office/drawing/2014/main" id="{D1AEDA1F-AF1C-8B60-A71E-FE749B5859E2}"/>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EB3B7-BE93-239C-C5A3-A84D5D90B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13BE4-1077-E3C8-65FB-2074286FCE45}"/>
              </a:ext>
            </a:extLst>
          </p:cNvPr>
          <p:cNvSpPr>
            <a:spLocks noGrp="1"/>
          </p:cNvSpPr>
          <p:nvPr>
            <p:ph type="title"/>
          </p:nvPr>
        </p:nvSpPr>
        <p:spPr/>
        <p:txBody>
          <a:bodyPr/>
          <a:lstStyle/>
          <a:p>
            <a:r>
              <a:rPr lang="en-US" dirty="0" err="1"/>
              <a:t>giro</a:t>
            </a:r>
            <a:endParaRPr lang="en-US" dirty="0"/>
          </a:p>
        </p:txBody>
      </p:sp>
      <p:sp>
        <p:nvSpPr>
          <p:cNvPr id="3" name="Content Placeholder 2">
            <a:extLst>
              <a:ext uri="{FF2B5EF4-FFF2-40B4-BE49-F238E27FC236}">
                <a16:creationId xmlns:a16="http://schemas.microsoft.com/office/drawing/2014/main" id="{7F279484-6766-54BD-7FFE-B4BB98687438}"/>
              </a:ext>
            </a:extLst>
          </p:cNvPr>
          <p:cNvSpPr>
            <a:spLocks noGrp="1"/>
          </p:cNvSpPr>
          <p:nvPr>
            <p:ph idx="1"/>
          </p:nvPr>
        </p:nvSpPr>
        <p:spPr/>
        <p:txBody>
          <a:bodyPr/>
          <a:lstStyle/>
          <a:p>
            <a:endParaRPr lang="en-US" dirty="0"/>
          </a:p>
          <a:p>
            <a:pPr algn="just">
              <a:lnSpc>
                <a:spcPct val="200000"/>
              </a:lnSpc>
            </a:pPr>
            <a:r>
              <a:rPr lang="en-US" dirty="0"/>
              <a:t>      </a:t>
            </a:r>
            <a:r>
              <a:rPr lang="en-US" sz="2400" dirty="0" err="1"/>
              <a:t>Giro</a:t>
            </a:r>
            <a:r>
              <a:rPr lang="en-US" sz="2400" dirty="0"/>
              <a:t> </a:t>
            </a:r>
            <a:r>
              <a:rPr lang="en-US" sz="2400" dirty="0" err="1"/>
              <a:t>adalah</a:t>
            </a:r>
            <a:r>
              <a:rPr lang="en-US" sz="2400" dirty="0"/>
              <a:t> </a:t>
            </a:r>
            <a:r>
              <a:rPr lang="en-US" sz="2400" dirty="0" err="1"/>
              <a:t>simpanan</a:t>
            </a:r>
            <a:r>
              <a:rPr lang="en-US" sz="2400" dirty="0"/>
              <a:t> yang </a:t>
            </a:r>
            <a:r>
              <a:rPr lang="en-US" sz="2400" dirty="0" err="1"/>
              <a:t>penarikannya</a:t>
            </a:r>
            <a:r>
              <a:rPr lang="en-US" sz="2400" dirty="0"/>
              <a:t> </a:t>
            </a:r>
            <a:r>
              <a:rPr lang="en-US" sz="2400" dirty="0" err="1"/>
              <a:t>dapat</a:t>
            </a:r>
            <a:r>
              <a:rPr lang="en-US" sz="2400" dirty="0"/>
              <a:t> </a:t>
            </a:r>
            <a:r>
              <a:rPr lang="en-US" sz="2400" dirty="0" err="1"/>
              <a:t>dilakukan</a:t>
            </a:r>
            <a:r>
              <a:rPr lang="en-US" sz="2400" dirty="0"/>
              <a:t> </a:t>
            </a:r>
            <a:r>
              <a:rPr lang="en-US" sz="2400" dirty="0" err="1"/>
              <a:t>setiap</a:t>
            </a:r>
            <a:r>
              <a:rPr lang="en-US" sz="2400" dirty="0"/>
              <a:t> </a:t>
            </a:r>
            <a:r>
              <a:rPr lang="en-US" sz="2400" dirty="0" err="1"/>
              <a:t>saat</a:t>
            </a:r>
            <a:r>
              <a:rPr lang="en-US" sz="2400" dirty="0"/>
              <a:t> </a:t>
            </a:r>
            <a:r>
              <a:rPr lang="en-US" sz="2400" dirty="0" err="1"/>
              <a:t>dengan</a:t>
            </a:r>
            <a:r>
              <a:rPr lang="en-US" sz="2400" dirty="0"/>
              <a:t> </a:t>
            </a:r>
            <a:r>
              <a:rPr lang="en-US" sz="2400" dirty="0" err="1"/>
              <a:t>menggunakan</a:t>
            </a:r>
            <a:r>
              <a:rPr lang="en-US" sz="2400" dirty="0"/>
              <a:t> </a:t>
            </a:r>
            <a:r>
              <a:rPr lang="en-US" sz="2400" dirty="0" err="1"/>
              <a:t>cek</a:t>
            </a:r>
            <a:r>
              <a:rPr lang="en-US" sz="2400" dirty="0"/>
              <a:t>, </a:t>
            </a:r>
            <a:r>
              <a:rPr lang="en-US" sz="2400" dirty="0" err="1"/>
              <a:t>bilyet</a:t>
            </a:r>
            <a:r>
              <a:rPr lang="en-US" sz="2400" dirty="0"/>
              <a:t> </a:t>
            </a:r>
            <a:r>
              <a:rPr lang="en-US" sz="2400" dirty="0" err="1"/>
              <a:t>giro</a:t>
            </a:r>
            <a:r>
              <a:rPr lang="en-US" sz="2400" dirty="0"/>
              <a:t>, </a:t>
            </a:r>
            <a:r>
              <a:rPr lang="en-US" sz="2400" dirty="0" err="1"/>
              <a:t>sarana</a:t>
            </a:r>
            <a:r>
              <a:rPr lang="en-US" sz="2400" dirty="0"/>
              <a:t> </a:t>
            </a:r>
            <a:r>
              <a:rPr lang="en-US" sz="2400" dirty="0" err="1"/>
              <a:t>perintah</a:t>
            </a:r>
            <a:r>
              <a:rPr lang="en-US" sz="2400" dirty="0"/>
              <a:t> </a:t>
            </a:r>
            <a:r>
              <a:rPr lang="en-US" sz="2400" dirty="0" err="1"/>
              <a:t>pembayaran</a:t>
            </a:r>
            <a:r>
              <a:rPr lang="en-US" sz="2400" dirty="0"/>
              <a:t> </a:t>
            </a:r>
            <a:r>
              <a:rPr lang="en-US" sz="2400" dirty="0" err="1"/>
              <a:t>lainnya</a:t>
            </a:r>
            <a:r>
              <a:rPr lang="en-US" sz="2400" dirty="0"/>
              <a:t>, </a:t>
            </a:r>
            <a:r>
              <a:rPr lang="en-US" sz="2400" dirty="0" err="1"/>
              <a:t>atau</a:t>
            </a:r>
            <a:r>
              <a:rPr lang="en-US" sz="2400" dirty="0"/>
              <a:t> </a:t>
            </a:r>
            <a:r>
              <a:rPr lang="en-US" sz="2400" dirty="0" err="1"/>
              <a:t>dengan</a:t>
            </a:r>
            <a:r>
              <a:rPr lang="en-US" sz="2400" dirty="0"/>
              <a:t> </a:t>
            </a:r>
            <a:r>
              <a:rPr lang="en-US" sz="2400" dirty="0" err="1"/>
              <a:t>pemindahbukuan</a:t>
            </a:r>
            <a:r>
              <a:rPr lang="en-US" sz="2400" dirty="0"/>
              <a:t>.</a:t>
            </a:r>
          </a:p>
        </p:txBody>
      </p:sp>
    </p:spTree>
    <p:extLst>
      <p:ext uri="{BB962C8B-B14F-4D97-AF65-F5344CB8AC3E}">
        <p14:creationId xmlns:p14="http://schemas.microsoft.com/office/powerpoint/2010/main" val="3466566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9A8E7-8573-0911-134C-0DC96D7C50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7AC99-45E4-B47E-45B9-0D8DA0166AD4}"/>
              </a:ext>
            </a:extLst>
          </p:cNvPr>
          <p:cNvSpPr>
            <a:spLocks noGrp="1"/>
          </p:cNvSpPr>
          <p:nvPr>
            <p:ph type="title"/>
          </p:nvPr>
        </p:nvSpPr>
        <p:spPr/>
        <p:txBody>
          <a:bodyPr/>
          <a:lstStyle/>
          <a:p>
            <a:r>
              <a:rPr lang="en-US" dirty="0"/>
              <a:t>KREDIT</a:t>
            </a:r>
          </a:p>
        </p:txBody>
      </p:sp>
      <p:sp>
        <p:nvSpPr>
          <p:cNvPr id="3" name="Content Placeholder 2">
            <a:extLst>
              <a:ext uri="{FF2B5EF4-FFF2-40B4-BE49-F238E27FC236}">
                <a16:creationId xmlns:a16="http://schemas.microsoft.com/office/drawing/2014/main" id="{73334E29-506D-2F7D-5231-A7AF843372F3}"/>
              </a:ext>
            </a:extLst>
          </p:cNvPr>
          <p:cNvSpPr>
            <a:spLocks noGrp="1"/>
          </p:cNvSpPr>
          <p:nvPr>
            <p:ph idx="1"/>
          </p:nvPr>
        </p:nvSpPr>
        <p:spPr/>
        <p:txBody>
          <a:bodyPr>
            <a:normAutofit lnSpcReduction="10000"/>
          </a:bodyPr>
          <a:lstStyle/>
          <a:p>
            <a:endParaRPr lang="en-US" dirty="0"/>
          </a:p>
          <a:p>
            <a:r>
              <a:rPr lang="en-US" dirty="0"/>
              <a:t>       </a:t>
            </a:r>
          </a:p>
          <a:p>
            <a:pPr algn="just">
              <a:lnSpc>
                <a:spcPct val="200000"/>
              </a:lnSpc>
            </a:pPr>
            <a:r>
              <a:rPr lang="en-US" dirty="0"/>
              <a:t>      </a:t>
            </a:r>
            <a:r>
              <a:rPr lang="en-US" sz="2000" dirty="0" err="1"/>
              <a:t>Kredit</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yang </a:t>
            </a:r>
            <a:r>
              <a:rPr lang="en-US" sz="2000" dirty="0" err="1"/>
              <a:t>dapat</a:t>
            </a:r>
            <a:r>
              <a:rPr lang="en-US" sz="2000" dirty="0"/>
              <a:t>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pinjam</a:t>
            </a:r>
            <a:r>
              <a:rPr lang="en-US" sz="2000" dirty="0"/>
              <a:t> </a:t>
            </a:r>
            <a:r>
              <a:rPr lang="en-US" sz="2000" dirty="0" err="1"/>
              <a:t>meminjam</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a:t>
            </a:r>
            <a:r>
              <a:rPr lang="en-US" sz="2000" dirty="0" err="1"/>
              <a:t>peminjam</a:t>
            </a:r>
            <a:r>
              <a:rPr lang="en-US" sz="2000" dirty="0"/>
              <a:t> </a:t>
            </a:r>
            <a:r>
              <a:rPr lang="en-US" sz="2000" dirty="0" err="1"/>
              <a:t>untuk</a:t>
            </a:r>
            <a:r>
              <a:rPr lang="en-US" sz="2000" dirty="0"/>
              <a:t> </a:t>
            </a:r>
            <a:r>
              <a:rPr lang="en-US" sz="2000" dirty="0" err="1"/>
              <a:t>melunasi</a:t>
            </a:r>
            <a:r>
              <a:rPr lang="en-US" sz="2000" dirty="0"/>
              <a:t> </a:t>
            </a:r>
            <a:r>
              <a:rPr lang="en-US" sz="2000" dirty="0" err="1"/>
              <a:t>utangnya</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pemberian</a:t>
            </a:r>
            <a:r>
              <a:rPr lang="en-US" sz="2000" dirty="0"/>
              <a:t> </a:t>
            </a:r>
            <a:r>
              <a:rPr lang="en-US" sz="2000" dirty="0" err="1"/>
              <a:t>bunga</a:t>
            </a:r>
            <a:r>
              <a:rPr lang="en-US" sz="2000" dirty="0"/>
              <a:t>.</a:t>
            </a:r>
          </a:p>
        </p:txBody>
      </p:sp>
    </p:spTree>
    <p:extLst>
      <p:ext uri="{BB962C8B-B14F-4D97-AF65-F5344CB8AC3E}">
        <p14:creationId xmlns:p14="http://schemas.microsoft.com/office/powerpoint/2010/main" val="32299962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C927D-6A54-D74B-5DCD-BE19D897C4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2B88B-CEEE-0A62-7C98-90A5B31C058C}"/>
              </a:ext>
            </a:extLst>
          </p:cNvPr>
          <p:cNvSpPr>
            <a:spLocks noGrp="1"/>
          </p:cNvSpPr>
          <p:nvPr>
            <p:ph type="title"/>
          </p:nvPr>
        </p:nvSpPr>
        <p:spPr/>
        <p:txBody>
          <a:bodyPr/>
          <a:lstStyle/>
          <a:p>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endParaRPr lang="en-US" dirty="0"/>
          </a:p>
        </p:txBody>
      </p:sp>
      <p:sp>
        <p:nvSpPr>
          <p:cNvPr id="3" name="Content Placeholder 2">
            <a:extLst>
              <a:ext uri="{FF2B5EF4-FFF2-40B4-BE49-F238E27FC236}">
                <a16:creationId xmlns:a16="http://schemas.microsoft.com/office/drawing/2014/main" id="{41EDA475-1AE5-53F4-4088-63552F6E5ED8}"/>
              </a:ext>
            </a:extLst>
          </p:cNvPr>
          <p:cNvSpPr>
            <a:spLocks noGrp="1"/>
          </p:cNvSpPr>
          <p:nvPr>
            <p:ph idx="1"/>
          </p:nvPr>
        </p:nvSpPr>
        <p:spPr/>
        <p:txBody>
          <a:bodyPr>
            <a:normAutofit fontScale="92500" lnSpcReduction="20000"/>
          </a:bodyPr>
          <a:lstStyle/>
          <a:p>
            <a:endParaRPr lang="en-US" dirty="0"/>
          </a:p>
          <a:p>
            <a:pPr algn="just">
              <a:lnSpc>
                <a:spcPct val="200000"/>
              </a:lnSpc>
            </a:pPr>
            <a:r>
              <a:rPr lang="en-US" dirty="0"/>
              <a:t>      </a:t>
            </a:r>
            <a:r>
              <a:rPr lang="en-US" sz="2000" dirty="0" err="1"/>
              <a:t>Pembiayaan</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tagiihan</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yang </a:t>
            </a:r>
            <a:r>
              <a:rPr lang="en-US" sz="2000" dirty="0" err="1"/>
              <a:t>dibiayai</a:t>
            </a:r>
            <a:r>
              <a:rPr lang="en-US" sz="2000" dirty="0"/>
              <a:t> </a:t>
            </a:r>
            <a:r>
              <a:rPr lang="en-US" sz="2000" dirty="0" err="1"/>
              <a:t>untuk</a:t>
            </a:r>
            <a:r>
              <a:rPr lang="en-US" sz="2000" dirty="0"/>
              <a:t> </a:t>
            </a:r>
            <a:r>
              <a:rPr lang="en-US" sz="2000" dirty="0" err="1"/>
              <a:t>mengembalikan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imbalan</a:t>
            </a:r>
            <a:r>
              <a:rPr lang="en-US" sz="2000" dirty="0"/>
              <a:t> </a:t>
            </a:r>
            <a:r>
              <a:rPr lang="en-US" sz="2000" dirty="0" err="1"/>
              <a:t>atau</a:t>
            </a:r>
            <a:r>
              <a:rPr lang="en-US" sz="2000" dirty="0"/>
              <a:t> </a:t>
            </a:r>
            <a:r>
              <a:rPr lang="en-US" sz="2000" dirty="0" err="1"/>
              <a:t>bagi</a:t>
            </a:r>
            <a:r>
              <a:rPr lang="en-US" sz="2000" dirty="0"/>
              <a:t> </a:t>
            </a:r>
            <a:r>
              <a:rPr lang="en-US" sz="2000" dirty="0" err="1"/>
              <a:t>hasi</a:t>
            </a:r>
            <a:r>
              <a:rPr lang="en-US" sz="2000" dirty="0"/>
              <a:t>.</a:t>
            </a:r>
          </a:p>
        </p:txBody>
      </p:sp>
    </p:spTree>
    <p:extLst>
      <p:ext uri="{BB962C8B-B14F-4D97-AF65-F5344CB8AC3E}">
        <p14:creationId xmlns:p14="http://schemas.microsoft.com/office/powerpoint/2010/main" val="29368374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9C577-FEC9-A621-2BAF-1E6247541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55E87-A6D3-0B31-2FD4-1928C7996C94}"/>
              </a:ext>
            </a:extLst>
          </p:cNvPr>
          <p:cNvSpPr>
            <a:spLocks noGrp="1"/>
          </p:cNvSpPr>
          <p:nvPr>
            <p:ph type="title"/>
          </p:nvPr>
        </p:nvSpPr>
        <p:spPr/>
        <p:txBody>
          <a:bodyPr/>
          <a:lstStyle/>
          <a:p>
            <a:r>
              <a:rPr lang="en-US" dirty="0" err="1"/>
              <a:t>Psrinsip</a:t>
            </a:r>
            <a:r>
              <a:rPr lang="en-US" dirty="0"/>
              <a:t> </a:t>
            </a:r>
            <a:r>
              <a:rPr lang="en-US" dirty="0" err="1"/>
              <a:t>syariah</a:t>
            </a:r>
            <a:endParaRPr lang="en-US" dirty="0"/>
          </a:p>
        </p:txBody>
      </p:sp>
      <p:sp>
        <p:nvSpPr>
          <p:cNvPr id="3" name="Content Placeholder 2">
            <a:extLst>
              <a:ext uri="{FF2B5EF4-FFF2-40B4-BE49-F238E27FC236}">
                <a16:creationId xmlns:a16="http://schemas.microsoft.com/office/drawing/2014/main" id="{46512419-1CCF-447D-84EF-915DC5C516F4}"/>
              </a:ext>
            </a:extLst>
          </p:cNvPr>
          <p:cNvSpPr>
            <a:spLocks noGrp="1"/>
          </p:cNvSpPr>
          <p:nvPr>
            <p:ph idx="1"/>
          </p:nvPr>
        </p:nvSpPr>
        <p:spPr/>
        <p:txBody>
          <a:bodyPr>
            <a:normAutofit fontScale="85000" lnSpcReduction="10000"/>
          </a:bodyPr>
          <a:lstStyle/>
          <a:p>
            <a:endParaRPr lang="en-US" dirty="0"/>
          </a:p>
          <a:p>
            <a:pPr algn="just">
              <a:lnSpc>
                <a:spcPct val="200000"/>
              </a:lnSpc>
            </a:pPr>
            <a:r>
              <a:rPr lang="en-US" dirty="0"/>
              <a:t>        </a:t>
            </a:r>
            <a:r>
              <a:rPr lang="en-US" dirty="0" err="1"/>
              <a:t>Prinsip</a:t>
            </a:r>
            <a:r>
              <a:rPr lang="en-US" dirty="0"/>
              <a:t>  </a:t>
            </a:r>
            <a:r>
              <a:rPr lang="en-US" dirty="0" err="1"/>
              <a:t>syariah</a:t>
            </a:r>
            <a:r>
              <a:rPr lang="en-US" dirty="0"/>
              <a:t> </a:t>
            </a:r>
            <a:r>
              <a:rPr lang="en-US" dirty="0" err="1"/>
              <a:t>adalah</a:t>
            </a:r>
            <a:r>
              <a:rPr lang="en-US" dirty="0"/>
              <a:t> </a:t>
            </a:r>
            <a:r>
              <a:rPr lang="en-US" dirty="0" err="1"/>
              <a:t>aturan</a:t>
            </a:r>
            <a:r>
              <a:rPr lang="en-US" dirty="0"/>
              <a:t> </a:t>
            </a:r>
            <a:r>
              <a:rPr lang="en-US" dirty="0" err="1"/>
              <a:t>perjanjian</a:t>
            </a:r>
            <a:r>
              <a:rPr lang="en-US" dirty="0"/>
              <a:t> </a:t>
            </a:r>
            <a:r>
              <a:rPr lang="en-US" dirty="0" err="1"/>
              <a:t>berdasarkan</a:t>
            </a:r>
            <a:r>
              <a:rPr lang="en-US" dirty="0"/>
              <a:t> </a:t>
            </a:r>
            <a:r>
              <a:rPr lang="en-US" dirty="0" err="1"/>
              <a:t>hukum</a:t>
            </a:r>
            <a:r>
              <a:rPr lang="en-US" dirty="0"/>
              <a:t> </a:t>
            </a:r>
            <a:r>
              <a:rPr lang="en-US" dirty="0" err="1"/>
              <a:t>islam</a:t>
            </a:r>
            <a:r>
              <a:rPr lang="en-US" dirty="0"/>
              <a:t> </a:t>
            </a:r>
            <a:r>
              <a:rPr lang="en-US" dirty="0" err="1"/>
              <a:t>antara</a:t>
            </a:r>
            <a:r>
              <a:rPr lang="en-US" dirty="0"/>
              <a:t>  bank </a:t>
            </a:r>
            <a:r>
              <a:rPr lang="en-US" dirty="0" err="1"/>
              <a:t>dengan</a:t>
            </a:r>
            <a:r>
              <a:rPr lang="en-US" dirty="0"/>
              <a:t> </a:t>
            </a:r>
            <a:r>
              <a:rPr lang="en-US" dirty="0" err="1"/>
              <a:t>pihak</a:t>
            </a:r>
            <a:r>
              <a:rPr lang="en-US" dirty="0"/>
              <a:t> lain </a:t>
            </a:r>
            <a:r>
              <a:rPr lang="en-US" dirty="0" err="1"/>
              <a:t>untuk</a:t>
            </a:r>
            <a:r>
              <a:rPr lang="en-US" dirty="0"/>
              <a:t> </a:t>
            </a:r>
            <a:r>
              <a:rPr lang="en-US" dirty="0" err="1"/>
              <a:t>menyimpan</a:t>
            </a:r>
            <a:r>
              <a:rPr lang="en-US" dirty="0"/>
              <a:t> </a:t>
            </a:r>
            <a:r>
              <a:rPr lang="en-US" dirty="0" err="1"/>
              <a:t>dana</a:t>
            </a:r>
            <a:r>
              <a:rPr lang="en-US" dirty="0"/>
              <a:t> </a:t>
            </a:r>
            <a:r>
              <a:rPr lang="en-US" dirty="0" err="1"/>
              <a:t>dan</a:t>
            </a:r>
            <a:r>
              <a:rPr lang="en-US" dirty="0"/>
              <a:t> </a:t>
            </a:r>
            <a:r>
              <a:rPr lang="en-US" dirty="0" err="1"/>
              <a:t>atau</a:t>
            </a:r>
            <a:r>
              <a:rPr lang="en-US" dirty="0"/>
              <a:t> </a:t>
            </a:r>
            <a:r>
              <a:rPr lang="en-US" dirty="0" err="1"/>
              <a:t>pembiayaan</a:t>
            </a:r>
            <a:r>
              <a:rPr lang="en-US" dirty="0"/>
              <a:t> </a:t>
            </a:r>
            <a:r>
              <a:rPr lang="en-US" dirty="0" err="1"/>
              <a:t>kegiatan</a:t>
            </a:r>
            <a:r>
              <a:rPr lang="en-US" dirty="0"/>
              <a:t> </a:t>
            </a:r>
            <a:r>
              <a:rPr lang="en-US" dirty="0" err="1"/>
              <a:t>usaha</a:t>
            </a:r>
            <a:r>
              <a:rPr lang="en-US" dirty="0"/>
              <a:t>, </a:t>
            </a:r>
            <a:r>
              <a:rPr lang="en-US" dirty="0" err="1"/>
              <a:t>atau</a:t>
            </a:r>
            <a:r>
              <a:rPr lang="en-US" dirty="0"/>
              <a:t> </a:t>
            </a:r>
            <a:r>
              <a:rPr lang="en-US" dirty="0" err="1"/>
              <a:t>kegiatan</a:t>
            </a:r>
            <a:r>
              <a:rPr lang="en-US" dirty="0"/>
              <a:t> </a:t>
            </a:r>
            <a:r>
              <a:rPr lang="en-US" dirty="0" err="1"/>
              <a:t>lainnya</a:t>
            </a:r>
            <a:r>
              <a:rPr lang="en-US" dirty="0"/>
              <a:t> yang </a:t>
            </a:r>
            <a:r>
              <a:rPr lang="en-US" dirty="0" err="1"/>
              <a:t>dinyatakan</a:t>
            </a:r>
            <a:r>
              <a:rPr lang="en-US" dirty="0"/>
              <a:t> </a:t>
            </a:r>
            <a:r>
              <a:rPr lang="en-US" dirty="0" err="1"/>
              <a:t>sesuai</a:t>
            </a:r>
            <a:r>
              <a:rPr lang="en-US" dirty="0"/>
              <a:t> </a:t>
            </a:r>
            <a:r>
              <a:rPr lang="en-US" dirty="0" err="1"/>
              <a:t>dengan</a:t>
            </a:r>
            <a:r>
              <a:rPr lang="en-US" dirty="0"/>
              <a:t> </a:t>
            </a:r>
            <a:r>
              <a:rPr lang="en-US" dirty="0" err="1"/>
              <a:t>syariah</a:t>
            </a:r>
            <a:r>
              <a:rPr lang="en-US" dirty="0"/>
              <a:t>, </a:t>
            </a:r>
            <a:r>
              <a:rPr lang="en-US" dirty="0" err="1"/>
              <a:t>antara</a:t>
            </a:r>
            <a:r>
              <a:rPr lang="en-US" dirty="0"/>
              <a:t> lain </a:t>
            </a:r>
            <a:r>
              <a:rPr lang="en-US" dirty="0" err="1"/>
              <a:t>pembiayaan</a:t>
            </a:r>
            <a:r>
              <a:rPr lang="en-US" dirty="0"/>
              <a:t> </a:t>
            </a:r>
            <a:r>
              <a:rPr lang="en-US" dirty="0" err="1"/>
              <a:t>berdasarkan</a:t>
            </a:r>
            <a:r>
              <a:rPr lang="en-US" dirty="0"/>
              <a:t> </a:t>
            </a:r>
            <a:r>
              <a:rPr lang="en-US" dirty="0" err="1"/>
              <a:t>prinsip</a:t>
            </a:r>
            <a:r>
              <a:rPr lang="en-US" dirty="0"/>
              <a:t> </a:t>
            </a:r>
            <a:r>
              <a:rPr lang="en-US" dirty="0" err="1"/>
              <a:t>bagi</a:t>
            </a:r>
            <a:r>
              <a:rPr lang="en-US" dirty="0"/>
              <a:t> </a:t>
            </a:r>
            <a:r>
              <a:rPr lang="en-US" dirty="0" err="1"/>
              <a:t>hasil</a:t>
            </a:r>
            <a:r>
              <a:rPr lang="en-US" dirty="0"/>
              <a:t> (</a:t>
            </a:r>
            <a:r>
              <a:rPr lang="en-US" dirty="0" err="1"/>
              <a:t>mudharabah</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penyertaan</a:t>
            </a:r>
            <a:r>
              <a:rPr lang="en-US" dirty="0"/>
              <a:t> modal (</a:t>
            </a:r>
            <a:r>
              <a:rPr lang="en-US" dirty="0" err="1"/>
              <a:t>musharakah</a:t>
            </a:r>
            <a:r>
              <a:rPr lang="en-US" dirty="0"/>
              <a:t>), </a:t>
            </a:r>
            <a:r>
              <a:rPr lang="en-US" dirty="0" err="1"/>
              <a:t>prinsip</a:t>
            </a:r>
            <a:r>
              <a:rPr lang="en-US" dirty="0"/>
              <a:t> </a:t>
            </a:r>
            <a:r>
              <a:rPr lang="en-US" dirty="0" err="1"/>
              <a:t>jual</a:t>
            </a:r>
            <a:r>
              <a:rPr lang="en-US" dirty="0"/>
              <a:t> </a:t>
            </a:r>
            <a:r>
              <a:rPr lang="en-US" dirty="0" err="1"/>
              <a:t>beli</a:t>
            </a:r>
            <a:r>
              <a:rPr lang="en-US" dirty="0"/>
              <a:t> </a:t>
            </a:r>
            <a:r>
              <a:rPr lang="en-US" dirty="0" err="1"/>
              <a:t>barang</a:t>
            </a:r>
            <a:r>
              <a:rPr lang="en-US" dirty="0"/>
              <a:t> </a:t>
            </a:r>
            <a:r>
              <a:rPr lang="en-US" dirty="0" err="1"/>
              <a:t>dengan</a:t>
            </a:r>
            <a:r>
              <a:rPr lang="en-US" dirty="0"/>
              <a:t> </a:t>
            </a:r>
            <a:r>
              <a:rPr lang="en-US" dirty="0" err="1"/>
              <a:t>memperoleh</a:t>
            </a:r>
            <a:r>
              <a:rPr lang="en-US" dirty="0"/>
              <a:t> </a:t>
            </a:r>
            <a:r>
              <a:rPr lang="en-US" dirty="0" err="1"/>
              <a:t>keuntungan</a:t>
            </a:r>
            <a:r>
              <a:rPr lang="en-US" dirty="0"/>
              <a:t> (</a:t>
            </a:r>
            <a:r>
              <a:rPr lang="en-US" dirty="0" err="1"/>
              <a:t>murabahah</a:t>
            </a:r>
            <a:r>
              <a:rPr lang="en-US" dirty="0"/>
              <a:t>) </a:t>
            </a:r>
            <a:r>
              <a:rPr lang="en-US" dirty="0" err="1"/>
              <a:t>atau</a:t>
            </a:r>
            <a:r>
              <a:rPr lang="en-US" dirty="0"/>
              <a:t> </a:t>
            </a:r>
            <a:r>
              <a:rPr lang="en-US" dirty="0" err="1"/>
              <a:t>pembiayaan</a:t>
            </a:r>
            <a:r>
              <a:rPr lang="en-US" dirty="0"/>
              <a:t> </a:t>
            </a:r>
            <a:r>
              <a:rPr lang="en-US" dirty="0" err="1"/>
              <a:t>barang</a:t>
            </a:r>
            <a:r>
              <a:rPr lang="en-US" dirty="0"/>
              <a:t> modal </a:t>
            </a:r>
            <a:r>
              <a:rPr lang="en-US" dirty="0" err="1"/>
              <a:t>berdasarkan</a:t>
            </a:r>
            <a:r>
              <a:rPr lang="en-US" dirty="0"/>
              <a:t> </a:t>
            </a:r>
            <a:r>
              <a:rPr lang="en-US" dirty="0" err="1"/>
              <a:t>prinsip</a:t>
            </a:r>
            <a:r>
              <a:rPr lang="en-US" dirty="0"/>
              <a:t> </a:t>
            </a:r>
            <a:r>
              <a:rPr lang="en-US" dirty="0" err="1"/>
              <a:t>sewa</a:t>
            </a:r>
            <a:r>
              <a:rPr lang="en-US" dirty="0"/>
              <a:t> </a:t>
            </a:r>
            <a:r>
              <a:rPr lang="en-US" dirty="0" err="1"/>
              <a:t>murni</a:t>
            </a:r>
            <a:r>
              <a:rPr lang="en-US" dirty="0"/>
              <a:t> </a:t>
            </a:r>
            <a:r>
              <a:rPr lang="en-US" dirty="0" err="1"/>
              <a:t>tanpa</a:t>
            </a:r>
            <a:r>
              <a:rPr lang="en-US" dirty="0"/>
              <a:t> </a:t>
            </a:r>
            <a:r>
              <a:rPr lang="en-US" dirty="0" err="1"/>
              <a:t>pilihan</a:t>
            </a:r>
            <a:r>
              <a:rPr lang="en-US" dirty="0"/>
              <a:t> (</a:t>
            </a:r>
            <a:r>
              <a:rPr lang="en-US" dirty="0" err="1"/>
              <a:t>ijarah</a:t>
            </a:r>
            <a:r>
              <a:rPr lang="en-US" dirty="0"/>
              <a:t>), </a:t>
            </a:r>
            <a:r>
              <a:rPr lang="en-US" dirty="0" err="1"/>
              <a:t>atau</a:t>
            </a:r>
            <a:r>
              <a:rPr lang="en-US" dirty="0"/>
              <a:t> </a:t>
            </a:r>
            <a:r>
              <a:rPr lang="en-US" dirty="0" err="1"/>
              <a:t>dengan</a:t>
            </a:r>
            <a:r>
              <a:rPr lang="en-US" dirty="0"/>
              <a:t> </a:t>
            </a:r>
            <a:r>
              <a:rPr lang="en-US" dirty="0" err="1"/>
              <a:t>adanya</a:t>
            </a:r>
            <a:r>
              <a:rPr lang="en-US" dirty="0"/>
              <a:t> </a:t>
            </a:r>
            <a:r>
              <a:rPr lang="en-US" dirty="0" err="1"/>
              <a:t>pilihan</a:t>
            </a:r>
            <a:r>
              <a:rPr lang="en-US" dirty="0"/>
              <a:t> </a:t>
            </a:r>
            <a:r>
              <a:rPr lang="en-US" dirty="0" err="1"/>
              <a:t>pemindahan</a:t>
            </a:r>
            <a:r>
              <a:rPr lang="en-US" dirty="0"/>
              <a:t> </a:t>
            </a:r>
            <a:r>
              <a:rPr lang="en-US" dirty="0" err="1"/>
              <a:t>kepemilikan</a:t>
            </a:r>
            <a:r>
              <a:rPr lang="en-US" dirty="0"/>
              <a:t> </a:t>
            </a:r>
            <a:r>
              <a:rPr lang="en-US" dirty="0" err="1"/>
              <a:t>atas</a:t>
            </a:r>
            <a:r>
              <a:rPr lang="en-US" dirty="0"/>
              <a:t> </a:t>
            </a:r>
            <a:r>
              <a:rPr lang="en-US" dirty="0" err="1"/>
              <a:t>barang</a:t>
            </a:r>
            <a:r>
              <a:rPr lang="en-US" dirty="0"/>
              <a:t> yang </a:t>
            </a:r>
            <a:r>
              <a:rPr lang="en-US" dirty="0" err="1"/>
              <a:t>disewa</a:t>
            </a:r>
            <a:r>
              <a:rPr lang="en-US" dirty="0"/>
              <a:t> </a:t>
            </a:r>
            <a:r>
              <a:rPr lang="en-US" dirty="0" err="1"/>
              <a:t>dari</a:t>
            </a:r>
            <a:r>
              <a:rPr lang="en-US" dirty="0"/>
              <a:t> </a:t>
            </a:r>
            <a:r>
              <a:rPr lang="en-US" dirty="0" err="1"/>
              <a:t>pihak</a:t>
            </a:r>
            <a:r>
              <a:rPr lang="en-US" dirty="0"/>
              <a:t> bank </a:t>
            </a:r>
            <a:r>
              <a:rPr lang="en-US" dirty="0" err="1"/>
              <a:t>oleh</a:t>
            </a:r>
            <a:r>
              <a:rPr lang="en-US" dirty="0"/>
              <a:t> </a:t>
            </a:r>
            <a:r>
              <a:rPr lang="en-US" dirty="0" err="1"/>
              <a:t>pihak</a:t>
            </a:r>
            <a:r>
              <a:rPr lang="en-US" dirty="0"/>
              <a:t> lain (</a:t>
            </a:r>
            <a:r>
              <a:rPr lang="en-US" dirty="0" err="1"/>
              <a:t>ijarah</a:t>
            </a:r>
            <a:r>
              <a:rPr lang="en-US" dirty="0"/>
              <a:t> </a:t>
            </a:r>
            <a:r>
              <a:rPr lang="en-US" dirty="0" err="1"/>
              <a:t>wa</a:t>
            </a:r>
            <a:r>
              <a:rPr lang="en-US" dirty="0"/>
              <a:t> </a:t>
            </a:r>
            <a:r>
              <a:rPr lang="en-US" dirty="0" err="1"/>
              <a:t>waiqtina</a:t>
            </a:r>
            <a:r>
              <a:rPr lang="en-US" dirty="0"/>
              <a:t>).</a:t>
            </a:r>
          </a:p>
        </p:txBody>
      </p:sp>
    </p:spTree>
    <p:extLst>
      <p:ext uri="{BB962C8B-B14F-4D97-AF65-F5344CB8AC3E}">
        <p14:creationId xmlns:p14="http://schemas.microsoft.com/office/powerpoint/2010/main" val="11129084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6877-EB64-B6C8-351B-D8CC38CFDCE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CDB6DCA-3CAB-D5EF-4549-5C2E8143FDC3}"/>
              </a:ext>
            </a:extLst>
          </p:cNvPr>
          <p:cNvSpPr>
            <a:spLocks noGrp="1"/>
          </p:cNvSpPr>
          <p:nvPr>
            <p:ph type="title"/>
          </p:nvPr>
        </p:nvSpPr>
        <p:spPr/>
        <p:txBody>
          <a:bodyPr/>
          <a:lstStyle/>
          <a:p>
            <a:r>
              <a:rPr lang="en-US"/>
              <a:t>AGUNAN</a:t>
            </a:r>
          </a:p>
        </p:txBody>
      </p:sp>
      <p:sp>
        <p:nvSpPr>
          <p:cNvPr id="12291" name="Content Placeholder 2">
            <a:extLst>
              <a:ext uri="{FF2B5EF4-FFF2-40B4-BE49-F238E27FC236}">
                <a16:creationId xmlns:a16="http://schemas.microsoft.com/office/drawing/2014/main" id="{8F43A34A-AA22-9A40-02DB-7009BFBFB131}"/>
              </a:ext>
            </a:extLst>
          </p:cNvPr>
          <p:cNvSpPr>
            <a:spLocks noGrp="1"/>
          </p:cNvSpPr>
          <p:nvPr>
            <p:ph idx="1"/>
          </p:nvPr>
        </p:nvSpPr>
        <p:spPr/>
        <p:txBody>
          <a:bodyPr/>
          <a:lstStyle/>
          <a:p>
            <a:pPr marL="0" indent="0" algn="just">
              <a:lnSpc>
                <a:spcPct val="200000"/>
              </a:lnSpc>
              <a:buFontTx/>
              <a:buNone/>
            </a:pPr>
            <a:r>
              <a:rPr lang="en-US" dirty="0" err="1"/>
              <a:t>Agunan</a:t>
            </a:r>
            <a:r>
              <a:rPr lang="en-US" dirty="0"/>
              <a:t> </a:t>
            </a:r>
            <a:r>
              <a:rPr lang="en-US" dirty="0" err="1"/>
              <a:t>adalah</a:t>
            </a:r>
            <a:r>
              <a:rPr lang="en-US" dirty="0"/>
              <a:t> </a:t>
            </a:r>
            <a:r>
              <a:rPr lang="en-US" dirty="0" err="1"/>
              <a:t>jaminan</a:t>
            </a:r>
            <a:r>
              <a:rPr lang="en-US" dirty="0"/>
              <a:t> </a:t>
            </a:r>
            <a:r>
              <a:rPr lang="en-US" dirty="0" err="1"/>
              <a:t>tambahan</a:t>
            </a:r>
            <a:r>
              <a:rPr lang="en-US" dirty="0"/>
              <a:t> yang </a:t>
            </a:r>
            <a:r>
              <a:rPr lang="en-US" dirty="0" err="1"/>
              <a:t>diserahkan</a:t>
            </a:r>
            <a:r>
              <a:rPr lang="en-US" dirty="0"/>
              <a:t> </a:t>
            </a:r>
            <a:r>
              <a:rPr lang="en-US" dirty="0" err="1"/>
              <a:t>Nasabah</a:t>
            </a:r>
            <a:r>
              <a:rPr lang="en-US" dirty="0"/>
              <a:t> </a:t>
            </a:r>
            <a:r>
              <a:rPr lang="en-US" dirty="0" err="1"/>
              <a:t>Debitur</a:t>
            </a:r>
            <a:r>
              <a:rPr lang="en-US" dirty="0"/>
              <a:t> </a:t>
            </a:r>
            <a:r>
              <a:rPr lang="en-US" dirty="0" err="1"/>
              <a:t>kepada</a:t>
            </a:r>
            <a:r>
              <a:rPr lang="en-US" dirty="0"/>
              <a:t> bank </a:t>
            </a:r>
            <a:r>
              <a:rPr lang="en-US" dirty="0" err="1"/>
              <a:t>dalam</a:t>
            </a:r>
            <a:r>
              <a:rPr lang="en-US" dirty="0"/>
              <a:t> </a:t>
            </a:r>
            <a:r>
              <a:rPr lang="en-US" dirty="0" err="1"/>
              <a:t>rangka</a:t>
            </a:r>
            <a:r>
              <a:rPr lang="en-US" dirty="0"/>
              <a:t> </a:t>
            </a:r>
            <a:r>
              <a:rPr lang="en-US" dirty="0" err="1"/>
              <a:t>pemberian</a:t>
            </a:r>
            <a:r>
              <a:rPr lang="en-US" dirty="0"/>
              <a:t> </a:t>
            </a:r>
            <a:r>
              <a:rPr lang="en-US" dirty="0" err="1"/>
              <a:t>fasilitas</a:t>
            </a:r>
            <a:r>
              <a:rPr lang="en-US" dirty="0"/>
              <a:t> </a:t>
            </a:r>
            <a:r>
              <a:rPr lang="en-US" dirty="0" err="1"/>
              <a:t>kredit</a:t>
            </a:r>
            <a:r>
              <a:rPr lang="en-US" dirty="0"/>
              <a:t> </a:t>
            </a:r>
            <a:r>
              <a:rPr lang="en-US" dirty="0" err="1"/>
              <a:t>atau</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r>
              <a:rPr lang="en-US" dirty="0"/>
              <a:t>.</a:t>
            </a:r>
          </a:p>
        </p:txBody>
      </p:sp>
      <p:sp>
        <p:nvSpPr>
          <p:cNvPr id="4" name="Date Placeholder 3">
            <a:extLst>
              <a:ext uri="{FF2B5EF4-FFF2-40B4-BE49-F238E27FC236}">
                <a16:creationId xmlns:a16="http://schemas.microsoft.com/office/drawing/2014/main" id="{3092590B-C9B1-A5C7-DA4F-0F75357AC356}"/>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6B541D90-798F-B0CE-0DED-EED25FE1C670}"/>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159718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814E5-B7C5-AB56-C9EB-3E5A6566E34B}"/>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20D7672E-7C1C-E70D-BA99-063340F9170F}"/>
              </a:ext>
            </a:extLst>
          </p:cNvPr>
          <p:cNvSpPr>
            <a:spLocks noGrp="1"/>
          </p:cNvSpPr>
          <p:nvPr>
            <p:ph type="title"/>
          </p:nvPr>
        </p:nvSpPr>
        <p:spPr/>
        <p:txBody>
          <a:bodyPr/>
          <a:lstStyle/>
          <a:p>
            <a:r>
              <a:rPr lang="en-US"/>
              <a:t>MERGER</a:t>
            </a:r>
          </a:p>
        </p:txBody>
      </p:sp>
      <p:sp>
        <p:nvSpPr>
          <p:cNvPr id="13315" name="Content Placeholder 2">
            <a:extLst>
              <a:ext uri="{FF2B5EF4-FFF2-40B4-BE49-F238E27FC236}">
                <a16:creationId xmlns:a16="http://schemas.microsoft.com/office/drawing/2014/main" id="{3C7109FD-153B-2DE2-CD15-56338E323C8C}"/>
              </a:ext>
            </a:extLst>
          </p:cNvPr>
          <p:cNvSpPr>
            <a:spLocks noGrp="1"/>
          </p:cNvSpPr>
          <p:nvPr>
            <p:ph idx="1"/>
          </p:nvPr>
        </p:nvSpPr>
        <p:spPr/>
        <p:txBody>
          <a:bodyPr/>
          <a:lstStyle/>
          <a:p>
            <a:pPr marL="0" indent="0" algn="just">
              <a:buFontTx/>
              <a:buNone/>
            </a:pPr>
            <a:r>
              <a:rPr lang="en-US"/>
              <a:t>Merger adalah penggabungan dua bank atau lebih, dengan cara tetap mempertahankan berdirinya salah satu bank dan membubarkan bank-bank lainnya</a:t>
            </a:r>
          </a:p>
          <a:p>
            <a:pPr marL="0" indent="0" algn="just">
              <a:buFontTx/>
              <a:buNone/>
            </a:pPr>
            <a:r>
              <a:rPr lang="en-US"/>
              <a:t>dengan oleh tanpa melikuidasi.</a:t>
            </a:r>
          </a:p>
        </p:txBody>
      </p:sp>
      <p:sp>
        <p:nvSpPr>
          <p:cNvPr id="4" name="Date Placeholder 3">
            <a:extLst>
              <a:ext uri="{FF2B5EF4-FFF2-40B4-BE49-F238E27FC236}">
                <a16:creationId xmlns:a16="http://schemas.microsoft.com/office/drawing/2014/main" id="{72302486-4047-BA2B-830E-0E420DFE7ED7}"/>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1490713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1F8FC-8F83-9D50-4005-CE3986E09385}"/>
            </a:ext>
          </a:extLst>
        </p:cNvPr>
        <p:cNvGrpSpPr/>
        <p:nvPr/>
      </p:nvGrpSpPr>
      <p:grpSpPr>
        <a:xfrm>
          <a:off x="0" y="0"/>
          <a:ext cx="0" cy="0"/>
          <a:chOff x="0" y="0"/>
          <a:chExt cx="0" cy="0"/>
        </a:xfrm>
      </p:grpSpPr>
      <p:sp>
        <p:nvSpPr>
          <p:cNvPr id="14338" name="Title 1">
            <a:extLst>
              <a:ext uri="{FF2B5EF4-FFF2-40B4-BE49-F238E27FC236}">
                <a16:creationId xmlns:a16="http://schemas.microsoft.com/office/drawing/2014/main" id="{8D690BCC-25E1-D123-0126-D5C7FF4A532B}"/>
              </a:ext>
            </a:extLst>
          </p:cNvPr>
          <p:cNvSpPr>
            <a:spLocks noGrp="1"/>
          </p:cNvSpPr>
          <p:nvPr>
            <p:ph type="title"/>
          </p:nvPr>
        </p:nvSpPr>
        <p:spPr/>
        <p:txBody>
          <a:bodyPr/>
          <a:lstStyle/>
          <a:p>
            <a:r>
              <a:rPr lang="en-US"/>
              <a:t>KONSOLIDASI</a:t>
            </a:r>
          </a:p>
        </p:txBody>
      </p:sp>
      <p:sp>
        <p:nvSpPr>
          <p:cNvPr id="14339" name="Content Placeholder 2">
            <a:extLst>
              <a:ext uri="{FF2B5EF4-FFF2-40B4-BE49-F238E27FC236}">
                <a16:creationId xmlns:a16="http://schemas.microsoft.com/office/drawing/2014/main" id="{B3CB6CDA-FB24-0683-D52B-6FDA6F466DB4}"/>
              </a:ext>
            </a:extLst>
          </p:cNvPr>
          <p:cNvSpPr>
            <a:spLocks noGrp="1"/>
          </p:cNvSpPr>
          <p:nvPr>
            <p:ph idx="1"/>
          </p:nvPr>
        </p:nvSpPr>
        <p:spPr/>
        <p:txBody>
          <a:bodyPr/>
          <a:lstStyle/>
          <a:p>
            <a:pPr marL="0" indent="0" algn="just">
              <a:buFontTx/>
              <a:buNone/>
            </a:pPr>
            <a:r>
              <a:rPr lang="en-US"/>
              <a:t>Konsolidasi adalah penggabungan dari dua bank atau lebih, dengan cara mendirikan bank baru dan membubarkan bank-bank tersebut dengan atau tanpa melikuidasi.</a:t>
            </a:r>
          </a:p>
        </p:txBody>
      </p:sp>
      <p:sp>
        <p:nvSpPr>
          <p:cNvPr id="4" name="Date Placeholder 3">
            <a:extLst>
              <a:ext uri="{FF2B5EF4-FFF2-40B4-BE49-F238E27FC236}">
                <a16:creationId xmlns:a16="http://schemas.microsoft.com/office/drawing/2014/main" id="{668DD1F7-5C4F-F60F-C991-AD26A5413BF6}"/>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extLst>
      <p:ext uri="{BB962C8B-B14F-4D97-AF65-F5344CB8AC3E}">
        <p14:creationId xmlns:p14="http://schemas.microsoft.com/office/powerpoint/2010/main" val="23296708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4E1FA-2B7E-158B-C66D-5DFDED13C0A8}"/>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B8BFB71-E0F0-C23A-8F1A-B5CDDFA1A34B}"/>
              </a:ext>
            </a:extLst>
          </p:cNvPr>
          <p:cNvSpPr>
            <a:spLocks noGrp="1"/>
          </p:cNvSpPr>
          <p:nvPr>
            <p:ph type="title"/>
          </p:nvPr>
        </p:nvSpPr>
        <p:spPr/>
        <p:txBody>
          <a:bodyPr/>
          <a:lstStyle/>
          <a:p>
            <a:r>
              <a:rPr lang="en-US"/>
              <a:t>AKUISISI</a:t>
            </a:r>
          </a:p>
        </p:txBody>
      </p:sp>
      <p:sp>
        <p:nvSpPr>
          <p:cNvPr id="15363" name="Content Placeholder 2">
            <a:extLst>
              <a:ext uri="{FF2B5EF4-FFF2-40B4-BE49-F238E27FC236}">
                <a16:creationId xmlns:a16="http://schemas.microsoft.com/office/drawing/2014/main" id="{04693241-FAF9-154A-3C9C-6CAED8867755}"/>
              </a:ext>
            </a:extLst>
          </p:cNvPr>
          <p:cNvSpPr>
            <a:spLocks noGrp="1"/>
          </p:cNvSpPr>
          <p:nvPr>
            <p:ph idx="1"/>
          </p:nvPr>
        </p:nvSpPr>
        <p:spPr/>
        <p:txBody>
          <a:bodyPr>
            <a:normAutofit/>
          </a:bodyPr>
          <a:lstStyle/>
          <a:p>
            <a:pPr marL="0" indent="0" algn="just">
              <a:buFontTx/>
              <a:buNone/>
            </a:pPr>
            <a:endParaRPr lang="en-US" sz="3200" dirty="0"/>
          </a:p>
          <a:p>
            <a:pPr marL="0" indent="0" algn="just">
              <a:buFontTx/>
              <a:buNone/>
            </a:pPr>
            <a:r>
              <a:rPr lang="en-US" sz="3200" dirty="0" err="1"/>
              <a:t>Akuisisi</a:t>
            </a:r>
            <a:r>
              <a:rPr lang="en-US" sz="3200" dirty="0"/>
              <a:t> </a:t>
            </a:r>
            <a:r>
              <a:rPr lang="en-US" sz="3200" dirty="0" err="1"/>
              <a:t>adalah</a:t>
            </a:r>
            <a:r>
              <a:rPr lang="en-US" sz="3200" dirty="0"/>
              <a:t> </a:t>
            </a:r>
            <a:r>
              <a:rPr lang="en-US" sz="3200" dirty="0" err="1"/>
              <a:t>pengambilalihan</a:t>
            </a:r>
            <a:r>
              <a:rPr lang="en-US" sz="3200" dirty="0"/>
              <a:t> </a:t>
            </a:r>
            <a:r>
              <a:rPr lang="en-US" sz="3200" dirty="0" err="1"/>
              <a:t>kepemilikan</a:t>
            </a:r>
            <a:r>
              <a:rPr lang="en-US" sz="3200" dirty="0"/>
              <a:t> </a:t>
            </a:r>
            <a:r>
              <a:rPr lang="en-US" sz="3200" dirty="0" err="1"/>
              <a:t>suatu</a:t>
            </a:r>
            <a:r>
              <a:rPr lang="en-US" sz="3200" dirty="0"/>
              <a:t> bank.</a:t>
            </a:r>
          </a:p>
        </p:txBody>
      </p:sp>
      <p:sp>
        <p:nvSpPr>
          <p:cNvPr id="4" name="Date Placeholder 3">
            <a:extLst>
              <a:ext uri="{FF2B5EF4-FFF2-40B4-BE49-F238E27FC236}">
                <a16:creationId xmlns:a16="http://schemas.microsoft.com/office/drawing/2014/main" id="{0F8C351D-FC90-D232-A14F-4B7E10EF84C8}"/>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DC7D2EE6-5EAE-4874-5E2D-651EE633DED9}"/>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4717628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F8EA6D0-1C93-A897-0D6C-98123B6A2922}"/>
              </a:ext>
            </a:extLst>
          </p:cNvPr>
          <p:cNvSpPr>
            <a:spLocks noGrp="1" noChangeArrowheads="1"/>
          </p:cNvSpPr>
          <p:nvPr>
            <p:ph type="title"/>
          </p:nvPr>
        </p:nvSpPr>
        <p:spPr/>
        <p:txBody>
          <a:bodyPr/>
          <a:lstStyle/>
          <a:p>
            <a:r>
              <a:rPr lang="en-US" altLang="en-US"/>
              <a:t>EFEK</a:t>
            </a:r>
          </a:p>
        </p:txBody>
      </p:sp>
      <p:sp>
        <p:nvSpPr>
          <p:cNvPr id="22531" name="Content Placeholder 2">
            <a:extLst>
              <a:ext uri="{FF2B5EF4-FFF2-40B4-BE49-F238E27FC236}">
                <a16:creationId xmlns:a16="http://schemas.microsoft.com/office/drawing/2014/main" id="{0B691A51-5A75-A63D-5B08-685AFDD0CDD0}"/>
              </a:ext>
            </a:extLst>
          </p:cNvPr>
          <p:cNvSpPr>
            <a:spLocks noGrp="1" noChangeArrowheads="1"/>
          </p:cNvSpPr>
          <p:nvPr>
            <p:ph idx="1"/>
          </p:nvPr>
        </p:nvSpPr>
        <p:spPr/>
        <p:txBody>
          <a:bodyPr/>
          <a:lstStyle/>
          <a:p>
            <a:pPr marL="0" indent="0" algn="just">
              <a:buFontTx/>
              <a:buNone/>
            </a:pPr>
            <a:r>
              <a:rPr lang="en-US" altLang="en-US"/>
              <a:t>Efek adalah surat berharga, yaitu surat pengakuan utang, surat berharga komersial, saham, obligasi, tanda bukti utang, Unit Penyertaan kontrak investasi kolektif, kontrak berjangka atas Efek, dan setiap</a:t>
            </a:r>
          </a:p>
          <a:p>
            <a:pPr marL="0" indent="0" algn="just">
              <a:buFontTx/>
              <a:buNone/>
            </a:pPr>
            <a:r>
              <a:rPr lang="en-US" altLang="en-US"/>
              <a:t>derivatif dari Efek.</a:t>
            </a:r>
          </a:p>
        </p:txBody>
      </p:sp>
      <p:sp>
        <p:nvSpPr>
          <p:cNvPr id="4" name="Date Placeholder 3">
            <a:extLst>
              <a:ext uri="{FF2B5EF4-FFF2-40B4-BE49-F238E27FC236}">
                <a16:creationId xmlns:a16="http://schemas.microsoft.com/office/drawing/2014/main" id="{EEF0D246-F4C2-5B05-6550-C75EF2F37E8C}"/>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9A2490D2-93D6-4BDB-4827-2CECCB579713}"/>
              </a:ext>
            </a:extLst>
          </p:cNvPr>
          <p:cNvSpPr>
            <a:spLocks noGrp="1" noChangeArrowheads="1"/>
          </p:cNvSpPr>
          <p:nvPr>
            <p:ph type="title"/>
          </p:nvPr>
        </p:nvSpPr>
        <p:spPr/>
        <p:txBody>
          <a:bodyPr/>
          <a:lstStyle/>
          <a:p>
            <a:r>
              <a:rPr lang="en-US" altLang="en-US"/>
              <a:t>EMITEN</a:t>
            </a:r>
          </a:p>
        </p:txBody>
      </p:sp>
      <p:sp>
        <p:nvSpPr>
          <p:cNvPr id="24579" name="Content Placeholder 2">
            <a:extLst>
              <a:ext uri="{FF2B5EF4-FFF2-40B4-BE49-F238E27FC236}">
                <a16:creationId xmlns:a16="http://schemas.microsoft.com/office/drawing/2014/main" id="{24389F05-FCF6-D6DE-3537-D55659898B62}"/>
              </a:ext>
            </a:extLst>
          </p:cNvPr>
          <p:cNvSpPr>
            <a:spLocks noGrp="1" noChangeArrowheads="1"/>
          </p:cNvSpPr>
          <p:nvPr>
            <p:ph idx="1"/>
          </p:nvPr>
        </p:nvSpPr>
        <p:spPr/>
        <p:txBody>
          <a:bodyPr/>
          <a:lstStyle/>
          <a:p>
            <a:pPr marL="0" indent="0">
              <a:buFontTx/>
              <a:buNone/>
            </a:pPr>
            <a:r>
              <a:rPr lang="en-US" altLang="en-US"/>
              <a:t>Emiten adalah Pihak yang melakukan Penawaran Umum.</a:t>
            </a:r>
          </a:p>
        </p:txBody>
      </p:sp>
      <p:sp>
        <p:nvSpPr>
          <p:cNvPr id="4" name="Date Placeholder 3">
            <a:extLst>
              <a:ext uri="{FF2B5EF4-FFF2-40B4-BE49-F238E27FC236}">
                <a16:creationId xmlns:a16="http://schemas.microsoft.com/office/drawing/2014/main" id="{94A2E6CF-7ACE-207D-4877-F9B5548829DF}"/>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69B7E143-3830-1D43-0B87-D8F9A534ECC7}"/>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13152-6E2D-8783-2F6F-5BC88325B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6C9DC8-5399-7676-EB69-417AC468DB45}"/>
              </a:ext>
            </a:extLst>
          </p:cNvPr>
          <p:cNvSpPr>
            <a:spLocks noGrp="1"/>
          </p:cNvSpPr>
          <p:nvPr>
            <p:ph type="title"/>
          </p:nvPr>
        </p:nvSpPr>
        <p:spPr/>
        <p:txBody>
          <a:bodyPr/>
          <a:lstStyle/>
          <a:p>
            <a:r>
              <a:rPr lang="en-US" dirty="0" err="1"/>
              <a:t>Fungsi</a:t>
            </a:r>
            <a:r>
              <a:rPr lang="en-US" dirty="0"/>
              <a:t> bank</a:t>
            </a:r>
          </a:p>
        </p:txBody>
      </p:sp>
      <p:sp>
        <p:nvSpPr>
          <p:cNvPr id="3" name="Content Placeholder 2">
            <a:extLst>
              <a:ext uri="{FF2B5EF4-FFF2-40B4-BE49-F238E27FC236}">
                <a16:creationId xmlns:a16="http://schemas.microsoft.com/office/drawing/2014/main" id="{2A5AD8FC-2A33-71FF-11A6-8DF12FEE9991}"/>
              </a:ext>
            </a:extLst>
          </p:cNvPr>
          <p:cNvSpPr>
            <a:spLocks noGrp="1"/>
          </p:cNvSpPr>
          <p:nvPr>
            <p:ph idx="1"/>
          </p:nvPr>
        </p:nvSpPr>
        <p:spPr/>
        <p:txBody>
          <a:bodyPr>
            <a:normAutofit/>
          </a:bodyPr>
          <a:lstStyle/>
          <a:p>
            <a:endParaRPr lang="en-US" sz="3200" dirty="0"/>
          </a:p>
          <a:p>
            <a:pPr>
              <a:buAutoNum type="alphaLcPeriod"/>
            </a:pPr>
            <a:r>
              <a:rPr lang="en-US" sz="3200"/>
              <a:t>MENGHIMPUN; dan</a:t>
            </a:r>
            <a:endParaRPr lang="en-US" sz="3200" dirty="0"/>
          </a:p>
          <a:p>
            <a:pPr>
              <a:buAutoNum type="alphaLcPeriod"/>
            </a:pPr>
            <a:r>
              <a:rPr lang="en-US" sz="3200" dirty="0"/>
              <a:t>MENYALURKAN DANA MASYARAKAT.</a:t>
            </a:r>
          </a:p>
        </p:txBody>
      </p:sp>
    </p:spTree>
    <p:extLst>
      <p:ext uri="{BB962C8B-B14F-4D97-AF65-F5344CB8AC3E}">
        <p14:creationId xmlns:p14="http://schemas.microsoft.com/office/powerpoint/2010/main" val="14132437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1E8542F-7A66-8753-5BC8-DC4B1657141C}"/>
              </a:ext>
            </a:extLst>
          </p:cNvPr>
          <p:cNvSpPr>
            <a:spLocks noGrp="1" noChangeArrowheads="1"/>
          </p:cNvSpPr>
          <p:nvPr>
            <p:ph type="title"/>
          </p:nvPr>
        </p:nvSpPr>
        <p:spPr/>
        <p:txBody>
          <a:bodyPr/>
          <a:lstStyle/>
          <a:p>
            <a:r>
              <a:rPr lang="en-US" altLang="en-US"/>
              <a:t>BURSA EFEK</a:t>
            </a:r>
          </a:p>
        </p:txBody>
      </p:sp>
      <p:sp>
        <p:nvSpPr>
          <p:cNvPr id="25603" name="Content Placeholder 2">
            <a:extLst>
              <a:ext uri="{FF2B5EF4-FFF2-40B4-BE49-F238E27FC236}">
                <a16:creationId xmlns:a16="http://schemas.microsoft.com/office/drawing/2014/main" id="{3AE6B49B-2D8C-3451-6254-94491577F648}"/>
              </a:ext>
            </a:extLst>
          </p:cNvPr>
          <p:cNvSpPr>
            <a:spLocks noGrp="1" noChangeArrowheads="1"/>
          </p:cNvSpPr>
          <p:nvPr>
            <p:ph idx="1"/>
          </p:nvPr>
        </p:nvSpPr>
        <p:spPr/>
        <p:txBody>
          <a:bodyPr/>
          <a:lstStyle/>
          <a:p>
            <a:pPr marL="0" indent="0" algn="just">
              <a:buFontTx/>
              <a:buNone/>
            </a:pPr>
            <a:r>
              <a:rPr lang="en-US" altLang="en-US"/>
              <a:t>Bursa Efek adalah Pihak yang menyelenggarakan dan menyediakan sistem dan atau sarana untuk mempertemukan penawaran jual dan beli Efek Pihak-Pihak lain dengan tujuan memperdagangkan Efek di antara mereka.</a:t>
            </a:r>
          </a:p>
        </p:txBody>
      </p:sp>
      <p:sp>
        <p:nvSpPr>
          <p:cNvPr id="4" name="Date Placeholder 3">
            <a:extLst>
              <a:ext uri="{FF2B5EF4-FFF2-40B4-BE49-F238E27FC236}">
                <a16:creationId xmlns:a16="http://schemas.microsoft.com/office/drawing/2014/main" id="{DCA75499-F235-AD64-D4C6-96B11306CBDE}"/>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1B10A73B-A9B0-20B1-272B-6B11CDB31D29}"/>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56B9A481-4F50-D732-9B9E-58714C864572}"/>
              </a:ext>
            </a:extLst>
          </p:cNvPr>
          <p:cNvSpPr>
            <a:spLocks noGrp="1" noChangeArrowheads="1"/>
          </p:cNvSpPr>
          <p:nvPr>
            <p:ph type="title"/>
          </p:nvPr>
        </p:nvSpPr>
        <p:spPr/>
        <p:txBody>
          <a:bodyPr/>
          <a:lstStyle/>
          <a:p>
            <a:r>
              <a:rPr lang="en-US" altLang="en-US"/>
              <a:t>PERUSAHAAN PUBLIK</a:t>
            </a:r>
          </a:p>
        </p:txBody>
      </p:sp>
      <p:sp>
        <p:nvSpPr>
          <p:cNvPr id="27651" name="Content Placeholder 2">
            <a:extLst>
              <a:ext uri="{FF2B5EF4-FFF2-40B4-BE49-F238E27FC236}">
                <a16:creationId xmlns:a16="http://schemas.microsoft.com/office/drawing/2014/main" id="{B6670927-32E9-BF28-17CE-B62FCEA0072F}"/>
              </a:ext>
            </a:extLst>
          </p:cNvPr>
          <p:cNvSpPr>
            <a:spLocks noGrp="1" noChangeArrowheads="1"/>
          </p:cNvSpPr>
          <p:nvPr>
            <p:ph idx="1"/>
          </p:nvPr>
        </p:nvSpPr>
        <p:spPr/>
        <p:txBody>
          <a:bodyPr/>
          <a:lstStyle/>
          <a:p>
            <a:pPr marL="0" indent="0" algn="just">
              <a:buFontTx/>
              <a:buNone/>
            </a:pPr>
            <a:r>
              <a:rPr lang="sv-SE" altLang="en-US"/>
              <a:t>Perusahaan Publik adalah Perseroan yang sahamnya telah dimiliki sekurang-kurangnya oleh 300 (tiga </a:t>
            </a:r>
            <a:r>
              <a:rPr lang="en-US" altLang="en-US"/>
              <a:t>ratus) pemegang saham dan memiliki modal disetor sekurang-kurangnya Rp3.000.000.000,00 (tiga miliar rupiah) atau suatu jumlah pemegang saham dan modal disetor yang ditetapkan dengan Peraturan</a:t>
            </a:r>
          </a:p>
          <a:p>
            <a:pPr marL="0" indent="0" algn="just">
              <a:buFontTx/>
              <a:buNone/>
            </a:pPr>
            <a:r>
              <a:rPr lang="en-US" altLang="en-US"/>
              <a:t>Pemerintah.</a:t>
            </a:r>
          </a:p>
        </p:txBody>
      </p:sp>
      <p:sp>
        <p:nvSpPr>
          <p:cNvPr id="4" name="Date Placeholder 3">
            <a:extLst>
              <a:ext uri="{FF2B5EF4-FFF2-40B4-BE49-F238E27FC236}">
                <a16:creationId xmlns:a16="http://schemas.microsoft.com/office/drawing/2014/main" id="{CAEC6CF7-000F-4915-AF88-81370A37EB09}"/>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
        <p:nvSpPr>
          <p:cNvPr id="5" name="Footer Placeholder 4">
            <a:extLst>
              <a:ext uri="{FF2B5EF4-FFF2-40B4-BE49-F238E27FC236}">
                <a16:creationId xmlns:a16="http://schemas.microsoft.com/office/drawing/2014/main" id="{1AD9C165-5141-CBE1-7D2E-39D45AE045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60BEEA7-3D0F-01D0-2424-6CD9B2B762E5}"/>
              </a:ext>
            </a:extLst>
          </p:cNvPr>
          <p:cNvSpPr>
            <a:spLocks noGrp="1" noChangeArrowheads="1"/>
          </p:cNvSpPr>
          <p:nvPr>
            <p:ph type="title"/>
          </p:nvPr>
        </p:nvSpPr>
        <p:spPr/>
        <p:txBody>
          <a:bodyPr/>
          <a:lstStyle/>
          <a:p>
            <a:r>
              <a:rPr lang="en-US" altLang="en-US"/>
              <a:t>REKSA DANA</a:t>
            </a:r>
          </a:p>
        </p:txBody>
      </p:sp>
      <p:sp>
        <p:nvSpPr>
          <p:cNvPr id="29699" name="Content Placeholder 2">
            <a:extLst>
              <a:ext uri="{FF2B5EF4-FFF2-40B4-BE49-F238E27FC236}">
                <a16:creationId xmlns:a16="http://schemas.microsoft.com/office/drawing/2014/main" id="{0C497608-895E-325C-FA49-6DE70AB70590}"/>
              </a:ext>
            </a:extLst>
          </p:cNvPr>
          <p:cNvSpPr>
            <a:spLocks noGrp="1" noChangeArrowheads="1"/>
          </p:cNvSpPr>
          <p:nvPr>
            <p:ph idx="1"/>
          </p:nvPr>
        </p:nvSpPr>
        <p:spPr/>
        <p:txBody>
          <a:bodyPr/>
          <a:lstStyle/>
          <a:p>
            <a:pPr marL="0" indent="0" algn="just">
              <a:buFontTx/>
              <a:buNone/>
            </a:pPr>
            <a:r>
              <a:rPr lang="sv-SE" altLang="en-US"/>
              <a:t>Reksa Dana adalah wadah yang dipergunakan untuk menghimpun dana dari masyarakat pemodal untuk </a:t>
            </a:r>
            <a:r>
              <a:rPr lang="en-US" altLang="en-US"/>
              <a:t>selanjutnya diinvestasikan dalam Portofolio Efek oleh Manajer Investasi.</a:t>
            </a:r>
          </a:p>
        </p:txBody>
      </p:sp>
      <p:sp>
        <p:nvSpPr>
          <p:cNvPr id="4" name="Date Placeholder 3">
            <a:extLst>
              <a:ext uri="{FF2B5EF4-FFF2-40B4-BE49-F238E27FC236}">
                <a16:creationId xmlns:a16="http://schemas.microsoft.com/office/drawing/2014/main" id="{C7278118-5B3B-5550-9B9D-2AFFC77218E9}"/>
              </a:ext>
            </a:extLst>
          </p:cNvPr>
          <p:cNvSpPr>
            <a:spLocks noGrp="1"/>
          </p:cNvSpPr>
          <p:nvPr>
            <p:ph type="dt" sz="quarter" idx="10"/>
          </p:nvPr>
        </p:nvSpPr>
        <p:spPr/>
        <p:txBody>
          <a:bodyPr/>
          <a:lstStyle/>
          <a:p>
            <a:pPr>
              <a:defRPr/>
            </a:pPr>
            <a:fld id="{3DAEF75E-DAD3-4EC4-8172-7776662D8EC0}" type="datetime1">
              <a:rPr lang="id-ID" smtClean="0"/>
              <a:pPr>
                <a:defRPr/>
              </a:pPr>
              <a:t>15/04/2026</a:t>
            </a:fld>
            <a:endParaRPr lang="id-ID"/>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1">
            <a:extLst>
              <a:ext uri="{FF2B5EF4-FFF2-40B4-BE49-F238E27FC236}">
                <a16:creationId xmlns:a16="http://schemas.microsoft.com/office/drawing/2014/main" id="{B65EED76-5449-26A4-E583-88AF3F3125EA}"/>
              </a:ext>
            </a:extLst>
          </p:cNvPr>
          <p:cNvSpPr>
            <a:spLocks noGrp="1"/>
          </p:cNvSpPr>
          <p:nvPr>
            <p:ph type="dt" sz="quarter" idx="10"/>
          </p:nvPr>
        </p:nvSpPr>
        <p:spPr/>
        <p:txBody>
          <a:bodyPr/>
          <a:lstStyle/>
          <a:p>
            <a:pPr>
              <a:defRPr/>
            </a:pPr>
            <a:fld id="{DA145294-463D-4D26-9E1B-C06499181CBD}" type="datetime1">
              <a:rPr lang="id-ID"/>
              <a:pPr>
                <a:defRPr/>
              </a:pPr>
              <a:t>15/04/2026</a:t>
            </a:fld>
            <a:endParaRPr lang="en-US"/>
          </a:p>
        </p:txBody>
      </p:sp>
      <p:sp>
        <p:nvSpPr>
          <p:cNvPr id="6" name="Footer Placeholder 2">
            <a:extLst>
              <a:ext uri="{FF2B5EF4-FFF2-40B4-BE49-F238E27FC236}">
                <a16:creationId xmlns:a16="http://schemas.microsoft.com/office/drawing/2014/main" id="{97D9689C-150D-06C5-53BD-68528947CE41}"/>
              </a:ext>
            </a:extLst>
          </p:cNvPr>
          <p:cNvSpPr>
            <a:spLocks noGrp="1"/>
          </p:cNvSpPr>
          <p:nvPr>
            <p:ph type="ftr" sz="quarter" idx="11"/>
          </p:nvPr>
        </p:nvSpPr>
        <p:spPr/>
        <p:txBody>
          <a:bodyPr/>
          <a:lstStyle/>
          <a:p>
            <a:pPr>
              <a:defRPr/>
            </a:pPr>
            <a:endParaRPr lang="en-US" dirty="0"/>
          </a:p>
        </p:txBody>
      </p:sp>
      <p:sp>
        <p:nvSpPr>
          <p:cNvPr id="3076" name="Rectangle 4">
            <a:extLst>
              <a:ext uri="{FF2B5EF4-FFF2-40B4-BE49-F238E27FC236}">
                <a16:creationId xmlns:a16="http://schemas.microsoft.com/office/drawing/2014/main" id="{4CAFD520-48A1-6D72-8DC0-B6A6006FC9BE}"/>
              </a:ext>
            </a:extLst>
          </p:cNvPr>
          <p:cNvSpPr>
            <a:spLocks noChangeArrowheads="1"/>
          </p:cNvSpPr>
          <p:nvPr/>
        </p:nvSpPr>
        <p:spPr bwMode="auto">
          <a:xfrm>
            <a:off x="1835150" y="692150"/>
            <a:ext cx="5832475" cy="720725"/>
          </a:xfrm>
          <a:prstGeom prst="rect">
            <a:avLst/>
          </a:prstGeom>
          <a:solidFill>
            <a:schemeClr val="accent1"/>
          </a:solidFill>
          <a:ln w="9525">
            <a:solidFill>
              <a:schemeClr val="tx1"/>
            </a:solidFill>
            <a:miter lim="800000"/>
            <a:headEnd/>
            <a:tailEnd/>
          </a:ln>
          <a:effectLst/>
        </p:spPr>
        <p:txBody>
          <a:bodyPr anchor="ctr"/>
          <a:lstStyle/>
          <a:p>
            <a:pPr algn="ctr" eaLnBrk="1" hangingPunct="1">
              <a:defRPr/>
            </a:pPr>
            <a:r>
              <a:rPr lang="en-US" sz="3200" b="1">
                <a:solidFill>
                  <a:schemeClr val="tx2"/>
                </a:solidFill>
                <a:effectLst>
                  <a:outerShdw blurRad="38100" dist="38100" dir="2700000" algn="tl">
                    <a:srgbClr val="000000"/>
                  </a:outerShdw>
                </a:effectLst>
                <a:latin typeface="Comic Sans MS" pitchFamily="66" charset="0"/>
              </a:rPr>
              <a:t>TUJUAN PEMBELAJARAN</a:t>
            </a:r>
            <a:endParaRPr lang="id-ID" sz="3200" b="1">
              <a:solidFill>
                <a:schemeClr val="tx2"/>
              </a:solidFill>
              <a:effectLst>
                <a:outerShdw blurRad="38100" dist="38100" dir="2700000" algn="tl">
                  <a:srgbClr val="000000"/>
                </a:outerShdw>
              </a:effectLst>
              <a:latin typeface="Comic Sans MS" pitchFamily="66" charset="0"/>
            </a:endParaRPr>
          </a:p>
        </p:txBody>
      </p:sp>
      <p:sp>
        <p:nvSpPr>
          <p:cNvPr id="3078" name="Rectangle 6">
            <a:extLst>
              <a:ext uri="{FF2B5EF4-FFF2-40B4-BE49-F238E27FC236}">
                <a16:creationId xmlns:a16="http://schemas.microsoft.com/office/drawing/2014/main" id="{B565ECB9-849C-3A63-A0CB-3B1435E2DBEC}"/>
              </a:ext>
            </a:extLst>
          </p:cNvPr>
          <p:cNvSpPr>
            <a:spLocks noChangeArrowheads="1"/>
          </p:cNvSpPr>
          <p:nvPr/>
        </p:nvSpPr>
        <p:spPr bwMode="auto">
          <a:xfrm>
            <a:off x="755650" y="1557338"/>
            <a:ext cx="7632700" cy="1295400"/>
          </a:xfrm>
          <a:prstGeom prst="rect">
            <a:avLst/>
          </a:prstGeom>
          <a:noFill/>
          <a:ln w="9525">
            <a:noFill/>
            <a:miter lim="800000"/>
            <a:headEnd/>
            <a:tailEnd/>
          </a:ln>
          <a:effectLst/>
        </p:spPr>
        <p:txBody>
          <a:bodyPr anchor="ctr"/>
          <a:lstStyle/>
          <a:p>
            <a:pPr algn="ctr" eaLnBrk="1" hangingPunct="1">
              <a:defRPr/>
            </a:pPr>
            <a:r>
              <a:rPr lang="en-US" sz="2400" dirty="0" err="1">
                <a:effectLst>
                  <a:outerShdw blurRad="38100" dist="38100" dir="2700000" algn="tl">
                    <a:srgbClr val="C0C0C0"/>
                  </a:outerShdw>
                </a:effectLst>
                <a:latin typeface="Comic Sans MS" pitchFamily="66" charset="0"/>
              </a:rPr>
              <a:t>Mahaiswa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diharapkan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memahami</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lembaga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keuangan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perbankan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secara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umum</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fungsi</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dan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kegiatan</a:t>
            </a:r>
            <a:r>
              <a:rPr lang="en-US" sz="2400" dirty="0">
                <a:effectLst>
                  <a:outerShdw blurRad="38100" dist="38100" dir="2700000" algn="tl">
                    <a:srgbClr val="C0C0C0"/>
                  </a:outerShdw>
                </a:effectLst>
                <a:latin typeface="Comic Sans MS" pitchFamily="66" charset="0"/>
              </a:rPr>
              <a:t> yang </a:t>
            </a:r>
            <a:r>
              <a:rPr lang="en-US" sz="2400" dirty="0" err="1">
                <a:effectLst>
                  <a:outerShdw blurRad="38100" dist="38100" dir="2700000" algn="tl">
                    <a:srgbClr val="C0C0C0"/>
                  </a:outerShdw>
                </a:effectLst>
                <a:latin typeface="Comic Sans MS" pitchFamily="66" charset="0"/>
              </a:rPr>
              <a:t>diselenggarakan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oleh</a:t>
            </a:r>
            <a:r>
              <a:rPr lang="en-US" sz="2400" dirty="0">
                <a:effectLst>
                  <a:outerShdw blurRad="38100" dist="38100" dir="2700000" algn="tl">
                    <a:srgbClr val="C0C0C0"/>
                  </a:outerShdw>
                </a:effectLst>
                <a:latin typeface="Comic Sans MS" pitchFamily="66" charset="0"/>
              </a:rPr>
              <a:t> Bank</a:t>
            </a:r>
            <a:r>
              <a:rPr lang="en-US" sz="2000" dirty="0">
                <a:solidFill>
                  <a:schemeClr val="tx2"/>
                </a:solidFill>
                <a:effectLst>
                  <a:outerShdw blurRad="38100" dist="38100" dir="2700000" algn="tl">
                    <a:srgbClr val="C0C0C0"/>
                  </a:outerShdw>
                </a:effectLst>
                <a:latin typeface="Comic Sans MS" pitchFamily="66" charset="0"/>
              </a:rPr>
              <a:t> </a:t>
            </a:r>
            <a:endParaRPr lang="id-ID" sz="2000" dirty="0">
              <a:solidFill>
                <a:schemeClr val="tx2"/>
              </a:solidFill>
              <a:effectLst>
                <a:outerShdw blurRad="38100" dist="38100" dir="2700000" algn="tl">
                  <a:srgbClr val="C0C0C0"/>
                </a:outerShdw>
              </a:effectLst>
              <a:latin typeface="Comic Sans MS" pitchFamily="66" charset="0"/>
            </a:endParaRPr>
          </a:p>
        </p:txBody>
      </p:sp>
      <p:sp>
        <p:nvSpPr>
          <p:cNvPr id="3079" name="Rectangle 7">
            <a:extLst>
              <a:ext uri="{FF2B5EF4-FFF2-40B4-BE49-F238E27FC236}">
                <a16:creationId xmlns:a16="http://schemas.microsoft.com/office/drawing/2014/main" id="{200FFB48-809B-8509-3A47-ABB199E3EF47}"/>
              </a:ext>
            </a:extLst>
          </p:cNvPr>
          <p:cNvSpPr>
            <a:spLocks noChangeArrowheads="1"/>
          </p:cNvSpPr>
          <p:nvPr/>
        </p:nvSpPr>
        <p:spPr bwMode="auto">
          <a:xfrm>
            <a:off x="1187450" y="3068638"/>
            <a:ext cx="6762750" cy="2232025"/>
          </a:xfrm>
          <a:prstGeom prst="rect">
            <a:avLst/>
          </a:prstGeom>
          <a:noFill/>
          <a:ln w="9525">
            <a:noFill/>
            <a:miter lim="800000"/>
            <a:headEnd/>
            <a:tailEnd/>
          </a:ln>
          <a:effectLst/>
        </p:spPr>
        <p:txBody>
          <a:bodyPr anchor="ctr"/>
          <a:lstStyle/>
          <a:p>
            <a:pPr marL="838200" indent="-838200" eaLnBrk="1" hangingPunct="1">
              <a:defRPr/>
            </a:pPr>
            <a:r>
              <a:rPr lang="en-US" sz="2400">
                <a:solidFill>
                  <a:schemeClr val="tx2"/>
                </a:solidFill>
                <a:effectLst>
                  <a:outerShdw blurRad="38100" dist="38100" dir="2700000" algn="tl">
                    <a:srgbClr val="C0C0C0"/>
                  </a:outerShdw>
                </a:effectLst>
                <a:latin typeface="Comic Sans MS" pitchFamily="66" charset="0"/>
              </a:rPr>
              <a:t>          </a:t>
            </a:r>
            <a:r>
              <a:rPr lang="en-US" sz="2400" b="1" i="1">
                <a:solidFill>
                  <a:srgbClr val="0000FF"/>
                </a:solidFill>
                <a:effectLst>
                  <a:outerShdw blurRad="38100" dist="38100" dir="2700000" algn="tl">
                    <a:srgbClr val="C0C0C0"/>
                  </a:outerShdw>
                </a:effectLst>
                <a:latin typeface="Comic Sans MS" pitchFamily="66" charset="0"/>
              </a:rPr>
              <a:t>Pokok bahasan/sub pokok bahasan :</a:t>
            </a:r>
            <a:br>
              <a:rPr lang="en-US" sz="2400">
                <a:solidFill>
                  <a:srgbClr val="0000FF"/>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 </a:t>
            </a:r>
            <a:r>
              <a:rPr lang="en-US" sz="2400">
                <a:solidFill>
                  <a:schemeClr val="tx2"/>
                </a:solidFill>
                <a:effectLst>
                  <a:outerShdw blurRad="38100" dist="38100" dir="2700000" algn="tl">
                    <a:srgbClr val="C0C0C0"/>
                  </a:outerShdw>
                </a:effectLst>
                <a:latin typeface="Comic Sans MS" pitchFamily="66" charset="0"/>
              </a:rPr>
              <a:t>Latar belakang dan pengertian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Lembaga Keuangan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Fungsi dan kegiatan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Bank umum Syariah dan BPR Syariah</a:t>
            </a:r>
            <a:endParaRPr lang="id-ID" sz="2400">
              <a:solidFill>
                <a:schemeClr val="tx2"/>
              </a:solidFill>
              <a:effectLst>
                <a:outerShdw blurRad="38100" dist="38100" dir="2700000" algn="tl">
                  <a:srgbClr val="C0C0C0"/>
                </a:outerShdw>
              </a:effectLst>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8"/>
                                        </p:tgtEl>
                                        <p:attrNameLst>
                                          <p:attrName>style.visibility</p:attrName>
                                        </p:attrNameLst>
                                      </p:cBhvr>
                                      <p:to>
                                        <p:strVal val="visible"/>
                                      </p:to>
                                    </p:set>
                                    <p:anim calcmode="discrete" valueType="clr">
                                      <p:cBhvr override="childStyle">
                                        <p:cTn id="7" dur="80"/>
                                        <p:tgtEl>
                                          <p:spTgt spid="307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8"/>
                                        </p:tgtEl>
                                        <p:attrNameLst>
                                          <p:attrName>fillcolor</p:attrName>
                                        </p:attrNameLst>
                                      </p:cBhvr>
                                      <p:tavLst>
                                        <p:tav tm="0">
                                          <p:val>
                                            <p:clrVal>
                                              <a:schemeClr val="accent2"/>
                                            </p:clrVal>
                                          </p:val>
                                        </p:tav>
                                        <p:tav tm="50000">
                                          <p:val>
                                            <p:clrVal>
                                              <a:schemeClr val="hlink"/>
                                            </p:clrVal>
                                          </p:val>
                                        </p:tav>
                                      </p:tavLst>
                                    </p:anim>
                                    <p:set>
                                      <p:cBhvr>
                                        <p:cTn id="9" dur="80"/>
                                        <p:tgtEl>
                                          <p:spTgt spid="307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3">
            <a:extLst>
              <a:ext uri="{FF2B5EF4-FFF2-40B4-BE49-F238E27FC236}">
                <a16:creationId xmlns:a16="http://schemas.microsoft.com/office/drawing/2014/main" id="{A846726F-C92C-37E9-D928-C459F49BA0A5}"/>
              </a:ext>
            </a:extLst>
          </p:cNvPr>
          <p:cNvSpPr>
            <a:spLocks noGrp="1"/>
          </p:cNvSpPr>
          <p:nvPr>
            <p:ph type="dt" sz="quarter" idx="10"/>
          </p:nvPr>
        </p:nvSpPr>
        <p:spPr/>
        <p:txBody>
          <a:bodyPr/>
          <a:lstStyle/>
          <a:p>
            <a:pPr>
              <a:defRPr/>
            </a:pPr>
            <a:fld id="{24D4D943-4615-41FE-A4B2-CAC7ACE2929F}" type="datetime1">
              <a:rPr lang="id-ID"/>
              <a:pPr>
                <a:defRPr/>
              </a:pPr>
              <a:t>15/04/2026</a:t>
            </a:fld>
            <a:endParaRPr lang="id-ID"/>
          </a:p>
        </p:txBody>
      </p:sp>
      <p:grpSp>
        <p:nvGrpSpPr>
          <p:cNvPr id="2" name="Group 21">
            <a:extLst>
              <a:ext uri="{FF2B5EF4-FFF2-40B4-BE49-F238E27FC236}">
                <a16:creationId xmlns:a16="http://schemas.microsoft.com/office/drawing/2014/main" id="{22A36BC2-8456-E0D6-75EF-6D26D6EF3BB5}"/>
              </a:ext>
            </a:extLst>
          </p:cNvPr>
          <p:cNvGrpSpPr>
            <a:grpSpLocks/>
          </p:cNvGrpSpPr>
          <p:nvPr/>
        </p:nvGrpSpPr>
        <p:grpSpPr bwMode="auto">
          <a:xfrm>
            <a:off x="323850" y="333375"/>
            <a:ext cx="8856663" cy="6551613"/>
            <a:chOff x="204" y="210"/>
            <a:chExt cx="5579" cy="4127"/>
          </a:xfrm>
        </p:grpSpPr>
        <p:sp>
          <p:nvSpPr>
            <p:cNvPr id="31748" name="Text Box 9">
              <a:extLst>
                <a:ext uri="{FF2B5EF4-FFF2-40B4-BE49-F238E27FC236}">
                  <a16:creationId xmlns:a16="http://schemas.microsoft.com/office/drawing/2014/main" id="{D139A4BC-BE7B-D432-4E4A-7E74E5AE3784}"/>
                </a:ext>
              </a:extLst>
            </p:cNvPr>
            <p:cNvSpPr txBox="1">
              <a:spLocks noChangeArrowheads="1"/>
            </p:cNvSpPr>
            <p:nvPr/>
          </p:nvSpPr>
          <p:spPr bwMode="auto">
            <a:xfrm>
              <a:off x="3198" y="936"/>
              <a:ext cx="2358" cy="45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a:t>Lembaga Keuangan Lainnya</a:t>
              </a:r>
            </a:p>
            <a:p>
              <a:pPr algn="ctr" eaLnBrk="1" hangingPunct="1">
                <a:spcBef>
                  <a:spcPct val="50000"/>
                </a:spcBef>
                <a:buFontTx/>
                <a:buNone/>
              </a:pPr>
              <a:endParaRPr lang="id-ID" altLang="en-US" sz="2400"/>
            </a:p>
          </p:txBody>
        </p:sp>
        <p:sp>
          <p:nvSpPr>
            <p:cNvPr id="31749" name="Rectangle 4">
              <a:extLst>
                <a:ext uri="{FF2B5EF4-FFF2-40B4-BE49-F238E27FC236}">
                  <a16:creationId xmlns:a16="http://schemas.microsoft.com/office/drawing/2014/main" id="{A905DEDE-9502-B715-46A0-E63BB978464F}"/>
                </a:ext>
              </a:extLst>
            </p:cNvPr>
            <p:cNvSpPr>
              <a:spLocks noChangeArrowheads="1"/>
            </p:cNvSpPr>
            <p:nvPr/>
          </p:nvSpPr>
          <p:spPr bwMode="auto">
            <a:xfrm>
              <a:off x="1701" y="210"/>
              <a:ext cx="2404" cy="363"/>
            </a:xfrm>
            <a:prstGeom prst="rect">
              <a:avLst/>
            </a:prstGeom>
            <a:solidFill>
              <a:schemeClr val="accent2"/>
            </a:solidFill>
            <a:ln w="9525">
              <a:solidFill>
                <a:schemeClr val="tx1"/>
              </a:solidFill>
              <a:miter lim="800000"/>
              <a:headEnd/>
              <a:tailEnd/>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b="1">
                  <a:solidFill>
                    <a:schemeClr val="bg1"/>
                  </a:solidFill>
                </a:rPr>
                <a:t>LEMBAGA KEUANGAN</a:t>
              </a:r>
              <a:endParaRPr lang="id-ID" altLang="en-US" sz="2000" b="1">
                <a:solidFill>
                  <a:schemeClr val="bg1"/>
                </a:solidFill>
              </a:endParaRPr>
            </a:p>
          </p:txBody>
        </p:sp>
        <p:sp>
          <p:nvSpPr>
            <p:cNvPr id="31750" name="Text Box 5">
              <a:extLst>
                <a:ext uri="{FF2B5EF4-FFF2-40B4-BE49-F238E27FC236}">
                  <a16:creationId xmlns:a16="http://schemas.microsoft.com/office/drawing/2014/main" id="{183E84FF-4353-D9F0-C7A7-C0DC6AE067D6}"/>
                </a:ext>
              </a:extLst>
            </p:cNvPr>
            <p:cNvSpPr txBox="1">
              <a:spLocks noChangeArrowheads="1"/>
            </p:cNvSpPr>
            <p:nvPr/>
          </p:nvSpPr>
          <p:spPr bwMode="auto">
            <a:xfrm>
              <a:off x="204" y="1208"/>
              <a:ext cx="2268" cy="45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a:t>Lembaga Keuangan</a:t>
              </a:r>
            </a:p>
            <a:p>
              <a:pPr algn="ctr" eaLnBrk="1" hangingPunct="1">
                <a:spcBef>
                  <a:spcPct val="50000"/>
                </a:spcBef>
                <a:buFontTx/>
                <a:buNone/>
              </a:pPr>
              <a:endParaRPr lang="id-ID" altLang="en-US" sz="2000"/>
            </a:p>
          </p:txBody>
        </p:sp>
        <p:sp>
          <p:nvSpPr>
            <p:cNvPr id="31751" name="Rectangle 7">
              <a:extLst>
                <a:ext uri="{FF2B5EF4-FFF2-40B4-BE49-F238E27FC236}">
                  <a16:creationId xmlns:a16="http://schemas.microsoft.com/office/drawing/2014/main" id="{62A6DEE9-B02E-C97A-B91C-1688BC4358A2}"/>
                </a:ext>
              </a:extLst>
            </p:cNvPr>
            <p:cNvSpPr>
              <a:spLocks noChangeArrowheads="1"/>
            </p:cNvSpPr>
            <p:nvPr/>
          </p:nvSpPr>
          <p:spPr bwMode="auto">
            <a:xfrm>
              <a:off x="521" y="1526"/>
              <a:ext cx="1542" cy="2041"/>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rgbClr val="000000"/>
                  </a:solidFill>
                </a:rPr>
                <a:t>Bank Sentral</a:t>
              </a: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r>
                <a:rPr lang="en-US" altLang="en-US" sz="1800">
                  <a:solidFill>
                    <a:srgbClr val="000000"/>
                  </a:solidFill>
                </a:rPr>
                <a:t>Bank Umum</a:t>
              </a:r>
            </a:p>
            <a:p>
              <a:pPr algn="ctr" eaLnBrk="1" hangingPunct="1">
                <a:spcBef>
                  <a:spcPct val="0"/>
                </a:spcBef>
                <a:buFontTx/>
                <a:buNone/>
              </a:pPr>
              <a:r>
                <a:rPr lang="en-US" altLang="en-US" sz="1800">
                  <a:solidFill>
                    <a:srgbClr val="000000"/>
                  </a:solidFill>
                </a:rPr>
                <a:t>(Konvesional dan </a:t>
              </a:r>
            </a:p>
            <a:p>
              <a:pPr algn="ctr" eaLnBrk="1" hangingPunct="1">
                <a:spcBef>
                  <a:spcPct val="0"/>
                </a:spcBef>
                <a:buFontTx/>
                <a:buNone/>
              </a:pPr>
              <a:r>
                <a:rPr lang="en-US" altLang="en-US" sz="1800">
                  <a:solidFill>
                    <a:srgbClr val="000000"/>
                  </a:solidFill>
                </a:rPr>
                <a:t>Syariah)</a:t>
              </a: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r>
                <a:rPr lang="en-US" altLang="en-US" sz="1800">
                  <a:solidFill>
                    <a:srgbClr val="000000"/>
                  </a:solidFill>
                </a:rPr>
                <a:t>BPR</a:t>
              </a:r>
            </a:p>
            <a:p>
              <a:pPr algn="ctr" eaLnBrk="1" hangingPunct="1">
                <a:spcBef>
                  <a:spcPct val="0"/>
                </a:spcBef>
                <a:buFontTx/>
                <a:buNone/>
              </a:pPr>
              <a:r>
                <a:rPr lang="en-US" altLang="en-US" sz="1800">
                  <a:solidFill>
                    <a:srgbClr val="000000"/>
                  </a:solidFill>
                </a:rPr>
                <a:t>(Konvesional dan </a:t>
              </a:r>
            </a:p>
            <a:p>
              <a:pPr algn="ctr" eaLnBrk="1" hangingPunct="1">
                <a:spcBef>
                  <a:spcPct val="0"/>
                </a:spcBef>
                <a:buFontTx/>
                <a:buNone/>
              </a:pPr>
              <a:r>
                <a:rPr lang="en-US" altLang="en-US" sz="1800">
                  <a:solidFill>
                    <a:srgbClr val="000000"/>
                  </a:solidFill>
                </a:rPr>
                <a:t>Syariah)</a:t>
              </a:r>
              <a:endParaRPr lang="id-ID" altLang="en-US" sz="1800">
                <a:solidFill>
                  <a:srgbClr val="000000"/>
                </a:solidFill>
              </a:endParaRPr>
            </a:p>
          </p:txBody>
        </p:sp>
        <p:sp>
          <p:nvSpPr>
            <p:cNvPr id="31752" name="Rectangle 8">
              <a:extLst>
                <a:ext uri="{FF2B5EF4-FFF2-40B4-BE49-F238E27FC236}">
                  <a16:creationId xmlns:a16="http://schemas.microsoft.com/office/drawing/2014/main" id="{AEB0FBF2-0531-E59E-9609-AFC064D474C3}"/>
                </a:ext>
              </a:extLst>
            </p:cNvPr>
            <p:cNvSpPr>
              <a:spLocks noChangeArrowheads="1"/>
            </p:cNvSpPr>
            <p:nvPr/>
          </p:nvSpPr>
          <p:spPr bwMode="auto">
            <a:xfrm>
              <a:off x="3560" y="1254"/>
              <a:ext cx="1724" cy="217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Pasar Modal</a:t>
              </a:r>
            </a:p>
            <a:p>
              <a:pPr algn="ctr" eaLnBrk="1" hangingPunct="1">
                <a:spcBef>
                  <a:spcPct val="0"/>
                </a:spcBef>
                <a:buFontTx/>
                <a:buNone/>
              </a:pPr>
              <a:r>
                <a:rPr lang="en-US" altLang="en-US" sz="1800"/>
                <a:t>Pasar Uang</a:t>
              </a:r>
            </a:p>
            <a:p>
              <a:pPr algn="ctr" eaLnBrk="1" hangingPunct="1">
                <a:spcBef>
                  <a:spcPct val="0"/>
                </a:spcBef>
                <a:buFontTx/>
                <a:buNone/>
              </a:pPr>
              <a:r>
                <a:rPr lang="en-US" altLang="en-US" sz="1800"/>
                <a:t>Pasar Valas</a:t>
              </a:r>
            </a:p>
            <a:p>
              <a:pPr algn="ctr" eaLnBrk="1" hangingPunct="1">
                <a:spcBef>
                  <a:spcPct val="0"/>
                </a:spcBef>
                <a:buFontTx/>
                <a:buNone/>
              </a:pPr>
              <a:r>
                <a:rPr lang="en-US" altLang="en-US" sz="1800"/>
                <a:t>Pegadaian</a:t>
              </a:r>
            </a:p>
            <a:p>
              <a:pPr algn="ctr" eaLnBrk="1" hangingPunct="1">
                <a:spcBef>
                  <a:spcPct val="0"/>
                </a:spcBef>
                <a:buFontTx/>
                <a:buNone/>
              </a:pPr>
              <a:r>
                <a:rPr lang="en-US" altLang="en-US" sz="1800"/>
                <a:t>Leasing</a:t>
              </a:r>
            </a:p>
            <a:p>
              <a:pPr algn="ctr" eaLnBrk="1" hangingPunct="1">
                <a:spcBef>
                  <a:spcPct val="0"/>
                </a:spcBef>
                <a:buFontTx/>
                <a:buNone/>
              </a:pPr>
              <a:r>
                <a:rPr lang="en-US" altLang="en-US" sz="1800"/>
                <a:t>Asuransi</a:t>
              </a:r>
            </a:p>
            <a:p>
              <a:pPr algn="ctr" eaLnBrk="1" hangingPunct="1">
                <a:spcBef>
                  <a:spcPct val="0"/>
                </a:spcBef>
                <a:buFontTx/>
                <a:buNone/>
              </a:pPr>
              <a:r>
                <a:rPr lang="en-US" altLang="en-US" sz="1800"/>
                <a:t>Anjak Piutang</a:t>
              </a:r>
            </a:p>
            <a:p>
              <a:pPr algn="ctr" eaLnBrk="1" hangingPunct="1">
                <a:spcBef>
                  <a:spcPct val="0"/>
                </a:spcBef>
                <a:buFontTx/>
                <a:buNone/>
              </a:pPr>
              <a:r>
                <a:rPr lang="en-US" altLang="en-US" sz="1800"/>
                <a:t>Modal Ventura</a:t>
              </a:r>
            </a:p>
            <a:p>
              <a:pPr algn="ctr" eaLnBrk="1" hangingPunct="1">
                <a:spcBef>
                  <a:spcPct val="0"/>
                </a:spcBef>
                <a:buFontTx/>
                <a:buNone/>
              </a:pPr>
              <a:r>
                <a:rPr lang="en-US" altLang="en-US" sz="1800"/>
                <a:t>Koperasi Simpan Pinjam</a:t>
              </a:r>
            </a:p>
            <a:p>
              <a:pPr algn="ctr" eaLnBrk="1" hangingPunct="1">
                <a:spcBef>
                  <a:spcPct val="0"/>
                </a:spcBef>
                <a:buFontTx/>
                <a:buNone/>
              </a:pPr>
              <a:r>
                <a:rPr lang="en-US" altLang="en-US" sz="1800"/>
                <a:t>Dana Pensiun</a:t>
              </a:r>
              <a:endParaRPr lang="id-ID" altLang="en-US" sz="1800"/>
            </a:p>
          </p:txBody>
        </p:sp>
        <p:sp>
          <p:nvSpPr>
            <p:cNvPr id="31753" name="Line 10">
              <a:extLst>
                <a:ext uri="{FF2B5EF4-FFF2-40B4-BE49-F238E27FC236}">
                  <a16:creationId xmlns:a16="http://schemas.microsoft.com/office/drawing/2014/main" id="{1E8DE3F7-E232-BBD5-BD60-1A92B9D7EB69}"/>
                </a:ext>
              </a:extLst>
            </p:cNvPr>
            <p:cNvSpPr>
              <a:spLocks noChangeShapeType="1"/>
            </p:cNvSpPr>
            <p:nvPr/>
          </p:nvSpPr>
          <p:spPr bwMode="auto">
            <a:xfrm>
              <a:off x="2880" y="573"/>
              <a:ext cx="0" cy="1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1">
              <a:extLst>
                <a:ext uri="{FF2B5EF4-FFF2-40B4-BE49-F238E27FC236}">
                  <a16:creationId xmlns:a16="http://schemas.microsoft.com/office/drawing/2014/main" id="{E92DEF71-40BF-26EF-A524-6DEAE8E4CC74}"/>
                </a:ext>
              </a:extLst>
            </p:cNvPr>
            <p:cNvSpPr>
              <a:spLocks noChangeShapeType="1"/>
            </p:cNvSpPr>
            <p:nvPr/>
          </p:nvSpPr>
          <p:spPr bwMode="auto">
            <a:xfrm>
              <a:off x="1247" y="755"/>
              <a:ext cx="313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12">
              <a:extLst>
                <a:ext uri="{FF2B5EF4-FFF2-40B4-BE49-F238E27FC236}">
                  <a16:creationId xmlns:a16="http://schemas.microsoft.com/office/drawing/2014/main" id="{87612085-5A4D-06F2-CAEB-A2F337AB6026}"/>
                </a:ext>
              </a:extLst>
            </p:cNvPr>
            <p:cNvSpPr>
              <a:spLocks noChangeShapeType="1"/>
            </p:cNvSpPr>
            <p:nvPr/>
          </p:nvSpPr>
          <p:spPr bwMode="auto">
            <a:xfrm>
              <a:off x="1247" y="755"/>
              <a:ext cx="0" cy="4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3">
              <a:extLst>
                <a:ext uri="{FF2B5EF4-FFF2-40B4-BE49-F238E27FC236}">
                  <a16:creationId xmlns:a16="http://schemas.microsoft.com/office/drawing/2014/main" id="{5F8ECC73-0D70-55C1-DE73-7681C10AAB6B}"/>
                </a:ext>
              </a:extLst>
            </p:cNvPr>
            <p:cNvSpPr>
              <a:spLocks noChangeShapeType="1"/>
            </p:cNvSpPr>
            <p:nvPr/>
          </p:nvSpPr>
          <p:spPr bwMode="auto">
            <a:xfrm>
              <a:off x="4377" y="755"/>
              <a:ext cx="0" cy="1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14">
              <a:extLst>
                <a:ext uri="{FF2B5EF4-FFF2-40B4-BE49-F238E27FC236}">
                  <a16:creationId xmlns:a16="http://schemas.microsoft.com/office/drawing/2014/main" id="{45BC09E6-0880-4EA2-CC7A-E76D15172197}"/>
                </a:ext>
              </a:extLst>
            </p:cNvPr>
            <p:cNvSpPr txBox="1">
              <a:spLocks noChangeArrowheads="1"/>
            </p:cNvSpPr>
            <p:nvPr/>
          </p:nvSpPr>
          <p:spPr bwMode="auto">
            <a:xfrm>
              <a:off x="1746" y="3838"/>
              <a:ext cx="25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t>Gamabar  1. Lembaga Keuangan</a:t>
              </a:r>
              <a:endParaRPr lang="id-ID" altLang="en-US" sz="2000"/>
            </a:p>
          </p:txBody>
        </p:sp>
        <p:sp>
          <p:nvSpPr>
            <p:cNvPr id="31758" name="Text Box 20">
              <a:extLst>
                <a:ext uri="{FF2B5EF4-FFF2-40B4-BE49-F238E27FC236}">
                  <a16:creationId xmlns:a16="http://schemas.microsoft.com/office/drawing/2014/main" id="{6AA25020-D239-32A0-698F-3C9202757F1B}"/>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DC7F7AAB-9516-82B1-4B6B-EB2893C4AE36}"/>
              </a:ext>
            </a:extLst>
          </p:cNvPr>
          <p:cNvSpPr>
            <a:spLocks noGrp="1"/>
          </p:cNvSpPr>
          <p:nvPr>
            <p:ph type="dt" sz="quarter" idx="10"/>
          </p:nvPr>
        </p:nvSpPr>
        <p:spPr/>
        <p:txBody>
          <a:bodyPr/>
          <a:lstStyle/>
          <a:p>
            <a:pPr>
              <a:defRPr/>
            </a:pPr>
            <a:fld id="{DD25B603-F8E9-4B37-9876-B06CC7E42199}" type="datetime1">
              <a:rPr lang="id-ID"/>
              <a:pPr>
                <a:defRPr/>
              </a:pPr>
              <a:t>15/04/2026</a:t>
            </a:fld>
            <a:endParaRPr lang="id-ID"/>
          </a:p>
        </p:txBody>
      </p:sp>
      <p:grpSp>
        <p:nvGrpSpPr>
          <p:cNvPr id="2" name="Group 10">
            <a:extLst>
              <a:ext uri="{FF2B5EF4-FFF2-40B4-BE49-F238E27FC236}">
                <a16:creationId xmlns:a16="http://schemas.microsoft.com/office/drawing/2014/main" id="{9184F6D5-62AC-1812-9BDF-A1758EAE5193}"/>
              </a:ext>
            </a:extLst>
          </p:cNvPr>
          <p:cNvGrpSpPr>
            <a:grpSpLocks/>
          </p:cNvGrpSpPr>
          <p:nvPr/>
        </p:nvGrpSpPr>
        <p:grpSpPr bwMode="auto">
          <a:xfrm>
            <a:off x="179388" y="476250"/>
            <a:ext cx="9001125" cy="6408738"/>
            <a:chOff x="113" y="300"/>
            <a:chExt cx="5670" cy="4037"/>
          </a:xfrm>
        </p:grpSpPr>
        <p:sp>
          <p:nvSpPr>
            <p:cNvPr id="32772" name="Text Box 4">
              <a:extLst>
                <a:ext uri="{FF2B5EF4-FFF2-40B4-BE49-F238E27FC236}">
                  <a16:creationId xmlns:a16="http://schemas.microsoft.com/office/drawing/2014/main" id="{E6F9BA0E-21D9-FF51-EFCC-358D24BCB6E8}"/>
                </a:ext>
              </a:extLst>
            </p:cNvPr>
            <p:cNvSpPr txBox="1">
              <a:spLocks noChangeArrowheads="1"/>
            </p:cNvSpPr>
            <p:nvPr/>
          </p:nvSpPr>
          <p:spPr bwMode="auto">
            <a:xfrm>
              <a:off x="204" y="300"/>
              <a:ext cx="308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Pengertian  </a:t>
              </a:r>
            </a:p>
            <a:p>
              <a:pPr algn="ctr" eaLnBrk="1" hangingPunct="1">
                <a:spcBef>
                  <a:spcPct val="50000"/>
                </a:spcBef>
                <a:buFontTx/>
                <a:buNone/>
              </a:pPr>
              <a:endParaRPr lang="id-ID" altLang="en-US" sz="2400" b="1">
                <a:solidFill>
                  <a:schemeClr val="bg1"/>
                </a:solidFill>
              </a:endParaRPr>
            </a:p>
          </p:txBody>
        </p:sp>
        <p:sp>
          <p:nvSpPr>
            <p:cNvPr id="32773" name="Rectangle 6">
              <a:extLst>
                <a:ext uri="{FF2B5EF4-FFF2-40B4-BE49-F238E27FC236}">
                  <a16:creationId xmlns:a16="http://schemas.microsoft.com/office/drawing/2014/main" id="{476B621A-5617-756D-C685-B4E7C6F0CC43}"/>
                </a:ext>
              </a:extLst>
            </p:cNvPr>
            <p:cNvSpPr>
              <a:spLocks noChangeArrowheads="1"/>
            </p:cNvSpPr>
            <p:nvPr/>
          </p:nvSpPr>
          <p:spPr bwMode="auto">
            <a:xfrm>
              <a:off x="158" y="981"/>
              <a:ext cx="5444"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rPr>
                <a:t>           Menurut Booklet Perbankan Indonesia (2003), Perbankan adalah segala sesuatu menyangkut dengan bank, mencakup kelembagaan, kegiatan usaha, serta cara dan proses dalam melaksanakan kegiatan usahanya.</a:t>
              </a:r>
              <a:endParaRPr lang="id-ID" altLang="en-US" sz="2000">
                <a:solidFill>
                  <a:schemeClr val="tx2"/>
                </a:solidFill>
              </a:endParaRPr>
            </a:p>
          </p:txBody>
        </p:sp>
        <p:sp>
          <p:nvSpPr>
            <p:cNvPr id="32774" name="Rectangle 7">
              <a:extLst>
                <a:ext uri="{FF2B5EF4-FFF2-40B4-BE49-F238E27FC236}">
                  <a16:creationId xmlns:a16="http://schemas.microsoft.com/office/drawing/2014/main" id="{B77645FD-7C1F-59A8-E8AD-7EEFDAED06E5}"/>
                </a:ext>
              </a:extLst>
            </p:cNvPr>
            <p:cNvSpPr>
              <a:spLocks noChangeArrowheads="1"/>
            </p:cNvSpPr>
            <p:nvPr/>
          </p:nvSpPr>
          <p:spPr bwMode="auto">
            <a:xfrm>
              <a:off x="113" y="1452"/>
              <a:ext cx="5444" cy="2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rPr>
                <a:t>           Pengertian Bank secara bertahap mengalami perbaikan semula menurut UU RI  No. 14 Tahun 1967 menyatakan bahwa bank adalah lembaga keuangan yang usaha pokoknya memberi kredit dan jasa-jasa dalam lalu lintas pembayaran dan pengedaran uang. Sedangkan menurut UUD RI No. 7 Tahun 1992 menyatakan bahwa bahwa bank adalah badan usaha yang menghimpun dana dari masyarakat dalam bentuk simpanan, dan menyalurkannya kepada masyarakat dalam rangka meningkatkan taraf hidup rakyat. Kemudian diperbaiki lagi oleh UU RI No. 10 Tahun 1998 yang menegaskan bahwa bank adalah yang menghimpun dana dari masyarakat dalm bentuk simpanan dan menyalurkannya kepada masyarakat dalam bentuk kredit dan/atau bentuk-bentuk lainnya dalam rangka meningkatkan taraf hidup rakyat banyak.</a:t>
              </a:r>
              <a:endParaRPr lang="id-ID" altLang="en-US" sz="2000">
                <a:solidFill>
                  <a:schemeClr val="tx2"/>
                </a:solidFill>
              </a:endParaRPr>
            </a:p>
          </p:txBody>
        </p:sp>
        <p:sp>
          <p:nvSpPr>
            <p:cNvPr id="32775" name="Text Box 8">
              <a:extLst>
                <a:ext uri="{FF2B5EF4-FFF2-40B4-BE49-F238E27FC236}">
                  <a16:creationId xmlns:a16="http://schemas.microsoft.com/office/drawing/2014/main" id="{3224C36D-43AA-CE4C-79A2-805D52D436E6}"/>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588B9B-87F4-198C-F961-E8FEF385FCE9}"/>
              </a:ext>
            </a:extLst>
          </p:cNvPr>
          <p:cNvSpPr>
            <a:spLocks noGrp="1"/>
          </p:cNvSpPr>
          <p:nvPr>
            <p:ph type="dt" sz="quarter" idx="10"/>
          </p:nvPr>
        </p:nvSpPr>
        <p:spPr/>
        <p:txBody>
          <a:bodyPr/>
          <a:lstStyle/>
          <a:p>
            <a:pPr>
              <a:defRPr/>
            </a:pPr>
            <a:fld id="{F54D6420-F7B4-460A-966A-49A8AC10AAEC}" type="datetime1">
              <a:rPr lang="id-ID"/>
              <a:pPr>
                <a:defRPr/>
              </a:pPr>
              <a:t>15/04/2026</a:t>
            </a:fld>
            <a:endParaRPr lang="id-ID"/>
          </a:p>
        </p:txBody>
      </p:sp>
      <p:grpSp>
        <p:nvGrpSpPr>
          <p:cNvPr id="2" name="Group 7">
            <a:extLst>
              <a:ext uri="{FF2B5EF4-FFF2-40B4-BE49-F238E27FC236}">
                <a16:creationId xmlns:a16="http://schemas.microsoft.com/office/drawing/2014/main" id="{69EEDABE-6EC8-EBFB-8D30-129498ACCC55}"/>
              </a:ext>
            </a:extLst>
          </p:cNvPr>
          <p:cNvGrpSpPr>
            <a:grpSpLocks/>
          </p:cNvGrpSpPr>
          <p:nvPr/>
        </p:nvGrpSpPr>
        <p:grpSpPr bwMode="auto">
          <a:xfrm>
            <a:off x="395288" y="188913"/>
            <a:ext cx="8785225" cy="6696075"/>
            <a:chOff x="249" y="119"/>
            <a:chExt cx="5534" cy="4218"/>
          </a:xfrm>
        </p:grpSpPr>
        <p:sp>
          <p:nvSpPr>
            <p:cNvPr id="33796" name="Rectangle 4">
              <a:extLst>
                <a:ext uri="{FF2B5EF4-FFF2-40B4-BE49-F238E27FC236}">
                  <a16:creationId xmlns:a16="http://schemas.microsoft.com/office/drawing/2014/main" id="{B5EA5C21-BF1E-9C0A-24F6-E0C59BA01235}"/>
                </a:ext>
              </a:extLst>
            </p:cNvPr>
            <p:cNvSpPr>
              <a:spLocks noChangeArrowheads="1"/>
            </p:cNvSpPr>
            <p:nvPr/>
          </p:nvSpPr>
          <p:spPr bwMode="auto">
            <a:xfrm>
              <a:off x="340" y="593"/>
              <a:ext cx="4944"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Dari tahapan perkembangan pengertian tersebut walaupun agak berbeda-beda rumusannya namun pada dasarnya bahwa bank menunjukan sebagai badan usaha yang melakukan kegiatan usaha di bidang  : (1). Jasa perantara di bidang keuangan dalam bentuk menghimpun dana dari masyarakat untuk kemudian disalurkan kembali pada masyarakat; (2). Dan jasa-jasa di bidang lalulintas pembayarn.</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Bedasarkan hal terdebut diatas, bank akan mengembangkan jenis-jenis produknya dalam bentuk berbagai pelayanan perbankan. Produk-produk ini berkembang sesuai dengan kemajuan dan perkembangan teknologi informasi, Namun, keragamannya akan dibatasi oleh jenis banknya itu sendiri, karena setiap jenis bank memiliki ciri khas, keleluasan dan keterbatasan tertentu.</a:t>
              </a:r>
              <a:endParaRPr lang="id-ID" altLang="en-US" sz="2000">
                <a:solidFill>
                  <a:schemeClr val="tx2"/>
                </a:solidFill>
                <a:sym typeface="Wingdings" panose="05000000000000000000" pitchFamily="2" charset="2"/>
              </a:endParaRPr>
            </a:p>
          </p:txBody>
        </p:sp>
        <p:sp>
          <p:nvSpPr>
            <p:cNvPr id="33797" name="Text Box 5">
              <a:extLst>
                <a:ext uri="{FF2B5EF4-FFF2-40B4-BE49-F238E27FC236}">
                  <a16:creationId xmlns:a16="http://schemas.microsoft.com/office/drawing/2014/main" id="{76E9ABEF-531F-BDF6-05C1-15E1778A74EB}"/>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a:t>
              </a:r>
            </a:p>
          </p:txBody>
        </p:sp>
        <p:sp>
          <p:nvSpPr>
            <p:cNvPr id="33798" name="Text Box 6">
              <a:extLst>
                <a:ext uri="{FF2B5EF4-FFF2-40B4-BE49-F238E27FC236}">
                  <a16:creationId xmlns:a16="http://schemas.microsoft.com/office/drawing/2014/main" id="{715AA9F0-F55D-B6B6-FB88-E3EE2531E2E1}"/>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C8C842-84E9-9CC3-7E64-FE8ACB1DB759}"/>
              </a:ext>
            </a:extLst>
          </p:cNvPr>
          <p:cNvSpPr>
            <a:spLocks noGrp="1"/>
          </p:cNvSpPr>
          <p:nvPr>
            <p:ph type="dt" sz="quarter" idx="10"/>
          </p:nvPr>
        </p:nvSpPr>
        <p:spPr/>
        <p:txBody>
          <a:bodyPr/>
          <a:lstStyle/>
          <a:p>
            <a:pPr>
              <a:defRPr/>
            </a:pPr>
            <a:fld id="{B328E20D-C7E3-4BD9-B982-CF0BDAC3A0B4}" type="datetime1">
              <a:rPr lang="id-ID"/>
              <a:pPr>
                <a:defRPr/>
              </a:pPr>
              <a:t>15/04/2026</a:t>
            </a:fld>
            <a:endParaRPr lang="id-ID"/>
          </a:p>
        </p:txBody>
      </p:sp>
      <p:sp>
        <p:nvSpPr>
          <p:cNvPr id="34819" name="Text Box 4">
            <a:extLst>
              <a:ext uri="{FF2B5EF4-FFF2-40B4-BE49-F238E27FC236}">
                <a16:creationId xmlns:a16="http://schemas.microsoft.com/office/drawing/2014/main" id="{E9744DF0-A53B-9DE7-F406-199C31E7930A}"/>
              </a:ext>
            </a:extLst>
          </p:cNvPr>
          <p:cNvSpPr txBox="1">
            <a:spLocks noChangeArrowheads="1"/>
          </p:cNvSpPr>
          <p:nvPr/>
        </p:nvSpPr>
        <p:spPr bwMode="auto">
          <a:xfrm>
            <a:off x="684213" y="2798763"/>
            <a:ext cx="763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a:solidFill>
                  <a:srgbClr val="FF3300"/>
                </a:solidFill>
                <a:latin typeface="Calligrapher" pitchFamily="2" charset="0"/>
              </a:rPr>
              <a:t>LEMBAGA KEUANGAN BANK</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2">
            <a:extLst>
              <a:ext uri="{FF2B5EF4-FFF2-40B4-BE49-F238E27FC236}">
                <a16:creationId xmlns:a16="http://schemas.microsoft.com/office/drawing/2014/main" id="{8B181069-658E-9F73-C50C-F10C9075AC72}"/>
              </a:ext>
            </a:extLst>
          </p:cNvPr>
          <p:cNvSpPr>
            <a:spLocks noGrp="1"/>
          </p:cNvSpPr>
          <p:nvPr>
            <p:ph type="dt" sz="quarter" idx="10"/>
          </p:nvPr>
        </p:nvSpPr>
        <p:spPr/>
        <p:txBody>
          <a:bodyPr/>
          <a:lstStyle/>
          <a:p>
            <a:pPr>
              <a:defRPr/>
            </a:pPr>
            <a:fld id="{94D74775-E1FA-4FCB-9E5C-1594AFCB48D8}" type="datetime1">
              <a:rPr lang="id-ID"/>
              <a:pPr>
                <a:defRPr/>
              </a:pPr>
              <a:t>15/04/2026</a:t>
            </a:fld>
            <a:endParaRPr lang="id-ID"/>
          </a:p>
        </p:txBody>
      </p:sp>
      <p:grpSp>
        <p:nvGrpSpPr>
          <p:cNvPr id="2" name="Group 11">
            <a:extLst>
              <a:ext uri="{FF2B5EF4-FFF2-40B4-BE49-F238E27FC236}">
                <a16:creationId xmlns:a16="http://schemas.microsoft.com/office/drawing/2014/main" id="{AE545E44-FB15-7508-B675-FA9412D7C397}"/>
              </a:ext>
            </a:extLst>
          </p:cNvPr>
          <p:cNvGrpSpPr>
            <a:grpSpLocks/>
          </p:cNvGrpSpPr>
          <p:nvPr/>
        </p:nvGrpSpPr>
        <p:grpSpPr bwMode="auto">
          <a:xfrm>
            <a:off x="323850" y="476250"/>
            <a:ext cx="8856663" cy="6408738"/>
            <a:chOff x="204" y="300"/>
            <a:chExt cx="5579" cy="4037"/>
          </a:xfrm>
        </p:grpSpPr>
        <p:sp>
          <p:nvSpPr>
            <p:cNvPr id="35844" name="Text Box 7">
              <a:extLst>
                <a:ext uri="{FF2B5EF4-FFF2-40B4-BE49-F238E27FC236}">
                  <a16:creationId xmlns:a16="http://schemas.microsoft.com/office/drawing/2014/main" id="{6B8D2F76-BB2F-10F2-061E-5D24ABF048FB}"/>
                </a:ext>
              </a:extLst>
            </p:cNvPr>
            <p:cNvSpPr txBox="1">
              <a:spLocks noChangeArrowheads="1"/>
            </p:cNvSpPr>
            <p:nvPr/>
          </p:nvSpPr>
          <p:spPr bwMode="auto">
            <a:xfrm>
              <a:off x="204" y="300"/>
              <a:ext cx="299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Lembaga Keuangan Bank</a:t>
              </a:r>
            </a:p>
            <a:p>
              <a:pPr algn="ctr" eaLnBrk="1" hangingPunct="1">
                <a:spcBef>
                  <a:spcPct val="50000"/>
                </a:spcBef>
                <a:buFontTx/>
                <a:buNone/>
              </a:pPr>
              <a:endParaRPr lang="id-ID" altLang="en-US" sz="2400">
                <a:solidFill>
                  <a:schemeClr val="bg1"/>
                </a:solidFill>
              </a:endParaRPr>
            </a:p>
          </p:txBody>
        </p:sp>
        <p:sp>
          <p:nvSpPr>
            <p:cNvPr id="35845" name="Rectangle 9">
              <a:extLst>
                <a:ext uri="{FF2B5EF4-FFF2-40B4-BE49-F238E27FC236}">
                  <a16:creationId xmlns:a16="http://schemas.microsoft.com/office/drawing/2014/main" id="{54CACA9A-512E-48FC-332E-3A201E34332A}"/>
                </a:ext>
              </a:extLst>
            </p:cNvPr>
            <p:cNvSpPr>
              <a:spLocks noChangeArrowheads="1"/>
            </p:cNvSpPr>
            <p:nvPr/>
          </p:nvSpPr>
          <p:spPr bwMode="auto">
            <a:xfrm>
              <a:off x="204" y="754"/>
              <a:ext cx="4989"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200000"/>
                </a:lnSpc>
                <a:spcBef>
                  <a:spcPct val="0"/>
                </a:spcBef>
                <a:buFontTx/>
                <a:buNone/>
              </a:pPr>
              <a:r>
                <a:rPr lang="en-US" altLang="en-US" sz="2000">
                  <a:solidFill>
                    <a:schemeClr val="tx2"/>
                  </a:solidFill>
                  <a:sym typeface="Wingdings" panose="05000000000000000000" pitchFamily="2" charset="2"/>
                </a:rPr>
                <a:t>          Kelompok lembaga keuangan bank memang memberikan pelayanan keuangan yang paling lengkap diantara lembaga keuangan yang ada. Kelompok lembaga keuangan bank terdiri dari :</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1).      Bank Sentral</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2).      Bank umum ( Konvesional dan Syariah )</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3).      Bank Perkreditan Rakyat ( Konvesional dan Syariah )</a:t>
              </a:r>
            </a:p>
            <a:p>
              <a:pPr eaLnBrk="1" hangingPunct="1">
                <a:lnSpc>
                  <a:spcPct val="200000"/>
                </a:lnSpc>
                <a:spcBef>
                  <a:spcPct val="0"/>
                </a:spcBef>
                <a:buFontTx/>
                <a:buNone/>
              </a:pPr>
              <a:endParaRPr lang="en-US" altLang="en-US" sz="2000" b="1">
                <a:solidFill>
                  <a:schemeClr val="tx2"/>
                </a:solidFill>
                <a:sym typeface="Wingdings" panose="05000000000000000000" pitchFamily="2" charset="2"/>
              </a:endParaRP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a:t>
              </a:r>
              <a:endParaRPr lang="id-ID" altLang="en-US" sz="2000">
                <a:solidFill>
                  <a:schemeClr val="tx2"/>
                </a:solidFill>
                <a:sym typeface="Wingdings" panose="05000000000000000000" pitchFamily="2" charset="2"/>
              </a:endParaRPr>
            </a:p>
          </p:txBody>
        </p:sp>
        <p:sp>
          <p:nvSpPr>
            <p:cNvPr id="35846" name="Text Box 10">
              <a:extLst>
                <a:ext uri="{FF2B5EF4-FFF2-40B4-BE49-F238E27FC236}">
                  <a16:creationId xmlns:a16="http://schemas.microsoft.com/office/drawing/2014/main" id="{312A63E9-23B1-14EF-6464-F5E67CFD0618}"/>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37C62C6-38B6-A18F-CA27-CB884A1F4105}"/>
              </a:ext>
            </a:extLst>
          </p:cNvPr>
          <p:cNvSpPr>
            <a:spLocks noGrp="1"/>
          </p:cNvSpPr>
          <p:nvPr>
            <p:ph type="dt" sz="quarter" idx="10"/>
          </p:nvPr>
        </p:nvSpPr>
        <p:spPr/>
        <p:txBody>
          <a:bodyPr/>
          <a:lstStyle/>
          <a:p>
            <a:pPr>
              <a:defRPr/>
            </a:pPr>
            <a:fld id="{F7A9F399-86D3-4803-8075-F9E2797D73F2}" type="datetime1">
              <a:rPr lang="id-ID"/>
              <a:pPr>
                <a:defRPr/>
              </a:pPr>
              <a:t>15/04/2026</a:t>
            </a:fld>
            <a:endParaRPr lang="id-ID"/>
          </a:p>
        </p:txBody>
      </p:sp>
      <p:grpSp>
        <p:nvGrpSpPr>
          <p:cNvPr id="2" name="Group 9">
            <a:extLst>
              <a:ext uri="{FF2B5EF4-FFF2-40B4-BE49-F238E27FC236}">
                <a16:creationId xmlns:a16="http://schemas.microsoft.com/office/drawing/2014/main" id="{C3A72A08-1B0C-9812-0184-1CB91C752E98}"/>
              </a:ext>
            </a:extLst>
          </p:cNvPr>
          <p:cNvGrpSpPr>
            <a:grpSpLocks/>
          </p:cNvGrpSpPr>
          <p:nvPr/>
        </p:nvGrpSpPr>
        <p:grpSpPr bwMode="auto">
          <a:xfrm>
            <a:off x="323850" y="476250"/>
            <a:ext cx="8856663" cy="6408738"/>
            <a:chOff x="204" y="300"/>
            <a:chExt cx="5579" cy="4037"/>
          </a:xfrm>
        </p:grpSpPr>
        <p:sp>
          <p:nvSpPr>
            <p:cNvPr id="36868" name="Text Box 6">
              <a:extLst>
                <a:ext uri="{FF2B5EF4-FFF2-40B4-BE49-F238E27FC236}">
                  <a16:creationId xmlns:a16="http://schemas.microsoft.com/office/drawing/2014/main" id="{7EE673AF-C7EC-CA0A-5533-874851F900B1}"/>
                </a:ext>
              </a:extLst>
            </p:cNvPr>
            <p:cNvSpPr txBox="1">
              <a:spLocks noChangeArrowheads="1"/>
            </p:cNvSpPr>
            <p:nvPr/>
          </p:nvSpPr>
          <p:spPr bwMode="auto">
            <a:xfrm>
              <a:off x="204" y="300"/>
              <a:ext cx="2994"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1. Bank Central</a:t>
              </a:r>
            </a:p>
            <a:p>
              <a:pPr algn="ctr" eaLnBrk="1" hangingPunct="1">
                <a:spcBef>
                  <a:spcPct val="50000"/>
                </a:spcBef>
                <a:buFontTx/>
                <a:buNone/>
              </a:pPr>
              <a:endParaRPr lang="id-ID" altLang="en-US" sz="2400">
                <a:solidFill>
                  <a:schemeClr val="bg1"/>
                </a:solidFill>
              </a:endParaRPr>
            </a:p>
          </p:txBody>
        </p:sp>
        <p:sp>
          <p:nvSpPr>
            <p:cNvPr id="36869" name="Rectangle 7">
              <a:extLst>
                <a:ext uri="{FF2B5EF4-FFF2-40B4-BE49-F238E27FC236}">
                  <a16:creationId xmlns:a16="http://schemas.microsoft.com/office/drawing/2014/main" id="{2497DBA1-D8F4-B557-8057-1EBDEE92C84E}"/>
                </a:ext>
              </a:extLst>
            </p:cNvPr>
            <p:cNvSpPr>
              <a:spLocks noChangeArrowheads="1"/>
            </p:cNvSpPr>
            <p:nvPr/>
          </p:nvSpPr>
          <p:spPr bwMode="auto">
            <a:xfrm>
              <a:off x="204" y="927"/>
              <a:ext cx="4989" cy="2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Sentral</a:t>
              </a:r>
              <a:r>
                <a:rPr lang="en-US" altLang="en-US" sz="2000">
                  <a:solidFill>
                    <a:schemeClr val="tx2"/>
                  </a:solidFill>
                  <a:sym typeface="Wingdings" panose="05000000000000000000" pitchFamily="2" charset="2"/>
                </a:rPr>
                <a:t> di Indonesia dilaksankan oleh </a:t>
              </a:r>
              <a:r>
                <a:rPr lang="en-US" altLang="en-US" sz="2000" b="1">
                  <a:solidFill>
                    <a:schemeClr val="tx2"/>
                  </a:solidFill>
                  <a:sym typeface="Wingdings" panose="05000000000000000000" pitchFamily="2" charset="2"/>
                </a:rPr>
                <a:t>Bank Indonesia</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dan semula memegang fungsi bank sirkulasi serta  </a:t>
              </a:r>
              <a:r>
                <a:rPr lang="en-US" altLang="en-US" sz="2000" i="1">
                  <a:solidFill>
                    <a:schemeClr val="tx2"/>
                  </a:solidFill>
                  <a:sym typeface="Wingdings" panose="05000000000000000000" pitchFamily="2" charset="2"/>
                </a:rPr>
                <a:t>“ bank to bank “ </a:t>
              </a:r>
              <a:r>
                <a:rPr lang="en-US" altLang="en-US" sz="2000">
                  <a:solidFill>
                    <a:schemeClr val="tx2"/>
                  </a:solidFill>
                  <a:sym typeface="Wingdings" panose="05000000000000000000" pitchFamily="2" charset="2"/>
                </a:rPr>
                <a:t>atau  </a:t>
              </a:r>
              <a:r>
                <a:rPr lang="en-US" altLang="en-US" sz="2000" i="1">
                  <a:solidFill>
                    <a:schemeClr val="tx2"/>
                  </a:solidFill>
                  <a:sym typeface="Wingdings" panose="05000000000000000000" pitchFamily="2" charset="2"/>
                </a:rPr>
                <a:t>“ lender of the last resort “, </a:t>
              </a:r>
              <a:r>
                <a:rPr lang="en-US" altLang="en-US" sz="2000">
                  <a:solidFill>
                    <a:schemeClr val="tx2"/>
                  </a:solidFill>
                  <a:sym typeface="Wingdings" panose="05000000000000000000" pitchFamily="2" charset="2"/>
                </a:rPr>
                <a:t>biasanya pelayanan yang diberikan oleh Bank Indonesia lebih banyak kepada pihak pemerintah dan dunia perbankan. Namun sekarang sesuai dengan tugas yang tercantum dalam UU RI No.23 tahun 1999. </a:t>
              </a:r>
            </a:p>
            <a:p>
              <a:pPr eaLnBrk="1" hangingPunct="1">
                <a:lnSpc>
                  <a:spcPct val="150000"/>
                </a:lnSpc>
                <a:spcBef>
                  <a:spcPct val="0"/>
                </a:spcBef>
                <a:buFontTx/>
                <a:buNone/>
              </a:pPr>
              <a:endParaRPr lang="id-ID" altLang="en-US" sz="2000">
                <a:solidFill>
                  <a:schemeClr val="tx2"/>
                </a:solidFill>
                <a:sym typeface="Wingdings" panose="05000000000000000000" pitchFamily="2" charset="2"/>
              </a:endParaRPr>
            </a:p>
          </p:txBody>
        </p:sp>
        <p:sp>
          <p:nvSpPr>
            <p:cNvPr id="36870" name="Text Box 8">
              <a:extLst>
                <a:ext uri="{FF2B5EF4-FFF2-40B4-BE49-F238E27FC236}">
                  <a16:creationId xmlns:a16="http://schemas.microsoft.com/office/drawing/2014/main" id="{7DD2F6A9-E1DA-4581-4A1C-86773F4B99E6}"/>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97D9F6CC-DD9B-1B08-11A9-7CEE7C4DB521}"/>
              </a:ext>
            </a:extLst>
          </p:cNvPr>
          <p:cNvSpPr>
            <a:spLocks noGrp="1" noChangeArrowheads="1"/>
          </p:cNvSpPr>
          <p:nvPr>
            <p:ph type="title"/>
          </p:nvPr>
        </p:nvSpPr>
        <p:spPr/>
        <p:txBody>
          <a:bodyPr/>
          <a:lstStyle/>
          <a:p>
            <a:r>
              <a:rPr lang="en-US" altLang="en-US"/>
              <a:t>BPR</a:t>
            </a:r>
          </a:p>
        </p:txBody>
      </p:sp>
      <p:sp>
        <p:nvSpPr>
          <p:cNvPr id="13315" name="Content Placeholder 2">
            <a:extLst>
              <a:ext uri="{FF2B5EF4-FFF2-40B4-BE49-F238E27FC236}">
                <a16:creationId xmlns:a16="http://schemas.microsoft.com/office/drawing/2014/main" id="{82659E24-8740-A750-3581-8B7A0E9182C8}"/>
              </a:ext>
            </a:extLst>
          </p:cNvPr>
          <p:cNvSpPr>
            <a:spLocks noGrp="1" noChangeArrowheads="1"/>
          </p:cNvSpPr>
          <p:nvPr>
            <p:ph idx="1"/>
          </p:nvPr>
        </p:nvSpPr>
        <p:spPr/>
        <p:txBody>
          <a:bodyPr/>
          <a:lstStyle/>
          <a:p>
            <a:pPr marL="0" indent="0">
              <a:buFontTx/>
              <a:buNone/>
            </a:pPr>
            <a:endParaRPr lang="sv-SE" altLang="en-US" dirty="0"/>
          </a:p>
          <a:p>
            <a:pPr marL="0" indent="0" algn="just">
              <a:buFontTx/>
              <a:buNone/>
            </a:pPr>
            <a:r>
              <a:rPr lang="sv-SE" altLang="en-US" sz="3200" dirty="0"/>
              <a:t>Bank Perkreditan Rakyat adalah bank yang melaksanakan kegiatan usaha secara </a:t>
            </a:r>
            <a:r>
              <a:rPr lang="en-US" altLang="en-US" sz="3200" dirty="0" err="1"/>
              <a:t>konvensional</a:t>
            </a:r>
            <a:r>
              <a:rPr lang="en-US" altLang="en-US" sz="3200" dirty="0"/>
              <a:t> </a:t>
            </a:r>
            <a:r>
              <a:rPr lang="en-US" altLang="en-US" sz="3200" dirty="0" err="1"/>
              <a:t>atau</a:t>
            </a:r>
            <a:r>
              <a:rPr lang="en-US" altLang="en-US" sz="3200" dirty="0"/>
              <a:t> </a:t>
            </a:r>
            <a:r>
              <a:rPr lang="en-US" altLang="en-US" sz="3200" dirty="0" err="1"/>
              <a:t>berdasarkan</a:t>
            </a:r>
            <a:r>
              <a:rPr lang="en-US" altLang="en-US" sz="3200" dirty="0"/>
              <a:t> </a:t>
            </a:r>
            <a:r>
              <a:rPr lang="en-US" altLang="en-US" sz="3200" dirty="0" err="1"/>
              <a:t>Prinsip</a:t>
            </a:r>
            <a:r>
              <a:rPr lang="en-US" altLang="en-US" sz="3200" dirty="0"/>
              <a:t> Syariah yang </a:t>
            </a:r>
            <a:r>
              <a:rPr lang="en-US" altLang="en-US" sz="3200" dirty="0" err="1"/>
              <a:t>dalam</a:t>
            </a:r>
            <a:r>
              <a:rPr lang="en-US" altLang="en-US" sz="3200" dirty="0"/>
              <a:t> </a:t>
            </a:r>
            <a:r>
              <a:rPr lang="en-US" altLang="en-US" sz="3200" dirty="0" err="1"/>
              <a:t>kegiatannya</a:t>
            </a:r>
            <a:r>
              <a:rPr lang="en-US" altLang="en-US" sz="3200" dirty="0"/>
              <a:t> </a:t>
            </a:r>
            <a:r>
              <a:rPr lang="en-US" altLang="en-US" sz="3200" dirty="0" err="1"/>
              <a:t>tidak</a:t>
            </a:r>
            <a:r>
              <a:rPr lang="en-US" altLang="en-US" sz="3200" dirty="0"/>
              <a:t> </a:t>
            </a:r>
            <a:r>
              <a:rPr lang="en-US" altLang="en-US" sz="3200" dirty="0" err="1"/>
              <a:t>memberikan</a:t>
            </a:r>
            <a:r>
              <a:rPr lang="en-US" altLang="en-US" sz="3200" dirty="0"/>
              <a:t> </a:t>
            </a:r>
            <a:r>
              <a:rPr lang="en-US" altLang="en-US" sz="3200" dirty="0" err="1"/>
              <a:t>jasa</a:t>
            </a:r>
            <a:r>
              <a:rPr lang="en-US" altLang="en-US" sz="3200" dirty="0"/>
              <a:t> </a:t>
            </a:r>
            <a:r>
              <a:rPr lang="en-US" altLang="en-US" sz="3200" dirty="0" err="1"/>
              <a:t>dalam</a:t>
            </a:r>
            <a:r>
              <a:rPr lang="en-US" altLang="en-US" sz="3200" dirty="0"/>
              <a:t> </a:t>
            </a:r>
            <a:r>
              <a:rPr lang="en-US" altLang="en-US" sz="3200" dirty="0" err="1"/>
              <a:t>lalu</a:t>
            </a:r>
            <a:r>
              <a:rPr lang="en-US" altLang="en-US" sz="3200" dirty="0"/>
              <a:t> </a:t>
            </a:r>
            <a:r>
              <a:rPr lang="en-US" altLang="en-US" sz="3200" dirty="0" err="1"/>
              <a:t>lintas</a:t>
            </a:r>
            <a:r>
              <a:rPr lang="en-US" altLang="en-US" sz="3200" dirty="0"/>
              <a:t> </a:t>
            </a:r>
            <a:r>
              <a:rPr lang="en-US" altLang="en-US" sz="3200" dirty="0" err="1"/>
              <a:t>pembayaran</a:t>
            </a:r>
            <a:r>
              <a:rPr lang="en-US" altLang="en-US" sz="3200" dirty="0"/>
              <a:t>;</a:t>
            </a:r>
          </a:p>
        </p:txBody>
      </p:sp>
      <p:sp>
        <p:nvSpPr>
          <p:cNvPr id="4" name="Date Placeholder 3">
            <a:extLst>
              <a:ext uri="{FF2B5EF4-FFF2-40B4-BE49-F238E27FC236}">
                <a16:creationId xmlns:a16="http://schemas.microsoft.com/office/drawing/2014/main" id="{61EDBADF-A85D-9D86-3554-9E53A3D20DAE}"/>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A1C5B1-E410-FB51-6DE7-FA54E825B64A}"/>
              </a:ext>
            </a:extLst>
          </p:cNvPr>
          <p:cNvSpPr>
            <a:spLocks noGrp="1"/>
          </p:cNvSpPr>
          <p:nvPr>
            <p:ph type="dt" sz="quarter" idx="10"/>
          </p:nvPr>
        </p:nvSpPr>
        <p:spPr/>
        <p:txBody>
          <a:bodyPr/>
          <a:lstStyle/>
          <a:p>
            <a:pPr>
              <a:defRPr/>
            </a:pPr>
            <a:fld id="{D1B1D338-D360-42B9-A28D-41E5CE5EDA04}" type="datetime1">
              <a:rPr lang="id-ID"/>
              <a:pPr>
                <a:defRPr/>
              </a:pPr>
              <a:t>15/04/2026</a:t>
            </a:fld>
            <a:endParaRPr lang="id-ID"/>
          </a:p>
        </p:txBody>
      </p:sp>
      <p:grpSp>
        <p:nvGrpSpPr>
          <p:cNvPr id="2" name="Group 10">
            <a:extLst>
              <a:ext uri="{FF2B5EF4-FFF2-40B4-BE49-F238E27FC236}">
                <a16:creationId xmlns:a16="http://schemas.microsoft.com/office/drawing/2014/main" id="{5BA681F7-14BB-EC5C-D68F-ED4C9F311DD3}"/>
              </a:ext>
            </a:extLst>
          </p:cNvPr>
          <p:cNvGrpSpPr>
            <a:grpSpLocks/>
          </p:cNvGrpSpPr>
          <p:nvPr/>
        </p:nvGrpSpPr>
        <p:grpSpPr bwMode="auto">
          <a:xfrm>
            <a:off x="323850" y="188913"/>
            <a:ext cx="8856663" cy="6696075"/>
            <a:chOff x="204" y="119"/>
            <a:chExt cx="5579" cy="4218"/>
          </a:xfrm>
        </p:grpSpPr>
        <p:sp>
          <p:nvSpPr>
            <p:cNvPr id="38916" name="Rectangle 6">
              <a:extLst>
                <a:ext uri="{FF2B5EF4-FFF2-40B4-BE49-F238E27FC236}">
                  <a16:creationId xmlns:a16="http://schemas.microsoft.com/office/drawing/2014/main" id="{14E65723-9A53-DC30-6147-22DFB9935EB5}"/>
                </a:ext>
              </a:extLst>
            </p:cNvPr>
            <p:cNvSpPr>
              <a:spLocks noChangeArrowheads="1"/>
            </p:cNvSpPr>
            <p:nvPr/>
          </p:nvSpPr>
          <p:spPr bwMode="auto">
            <a:xfrm>
              <a:off x="204" y="494"/>
              <a:ext cx="5352" cy="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Tugas bank indonesia sebagai bank sentral antara lain mengatur,</a:t>
              </a:r>
            </a:p>
            <a:p>
              <a:pPr eaLnBrk="1" hangingPunct="1">
                <a:spcBef>
                  <a:spcPct val="0"/>
                </a:spcBef>
                <a:buFontTx/>
                <a:buNone/>
              </a:pPr>
              <a:r>
                <a:rPr lang="en-US" altLang="en-US" sz="1900">
                  <a:solidFill>
                    <a:schemeClr val="tx2"/>
                  </a:solidFill>
                  <a:sym typeface="Wingdings" panose="05000000000000000000" pitchFamily="2" charset="2"/>
                </a:rPr>
                <a:t> menjaga dan memlihara kestabilan nilai tukar rupiah dan mendorong</a:t>
              </a:r>
            </a:p>
            <a:p>
              <a:pPr eaLnBrk="1" hangingPunct="1">
                <a:spcBef>
                  <a:spcPct val="0"/>
                </a:spcBef>
                <a:buFontTx/>
                <a:buNone/>
              </a:pPr>
              <a:r>
                <a:rPr lang="en-US" altLang="en-US" sz="1900">
                  <a:solidFill>
                    <a:schemeClr val="tx2"/>
                  </a:solidFill>
                  <a:sym typeface="Wingdings" panose="05000000000000000000" pitchFamily="2" charset="2"/>
                </a:rPr>
                <a:t> kelancaran produksi dalam negeri. Kemudian bertugas di dewan</a:t>
              </a:r>
            </a:p>
            <a:p>
              <a:pPr eaLnBrk="1" hangingPunct="1">
                <a:spcBef>
                  <a:spcPct val="0"/>
                </a:spcBef>
                <a:buFontTx/>
                <a:buNone/>
              </a:pPr>
              <a:r>
                <a:rPr lang="en-US" altLang="en-US" sz="1900">
                  <a:solidFill>
                    <a:schemeClr val="tx2"/>
                  </a:solidFill>
                  <a:sym typeface="Wingdings" panose="05000000000000000000" pitchFamily="2" charset="2"/>
                </a:rPr>
                <a:t> moneter, mengatur peredaran keuangan negara, mencetak uang kartal,</a:t>
              </a:r>
            </a:p>
            <a:p>
              <a:pPr eaLnBrk="1" hangingPunct="1">
                <a:spcBef>
                  <a:spcPct val="0"/>
                </a:spcBef>
                <a:buFontTx/>
                <a:buNone/>
              </a:pPr>
              <a:r>
                <a:rPr lang="en-US" altLang="en-US" sz="1900">
                  <a:solidFill>
                    <a:schemeClr val="tx2"/>
                  </a:solidFill>
                  <a:sym typeface="Wingdings" panose="05000000000000000000" pitchFamily="2" charset="2"/>
                </a:rPr>
                <a:t> sebagai pemegang kas pemerintah, pembina dan mengawasi dunia</a:t>
              </a:r>
            </a:p>
            <a:p>
              <a:pPr eaLnBrk="1" hangingPunct="1">
                <a:spcBef>
                  <a:spcPct val="0"/>
                </a:spcBef>
                <a:buFontTx/>
                <a:buNone/>
              </a:pPr>
              <a:r>
                <a:rPr lang="en-US" altLang="en-US" sz="1900">
                  <a:solidFill>
                    <a:schemeClr val="tx2"/>
                  </a:solidFill>
                  <a:sym typeface="Wingdings" panose="05000000000000000000" pitchFamily="2" charset="2"/>
                </a:rPr>
                <a:t> perbankan, membidangi keuangan internasional bagi kepentingan</a:t>
              </a:r>
            </a:p>
            <a:p>
              <a:pPr eaLnBrk="1" hangingPunct="1">
                <a:spcBef>
                  <a:spcPct val="0"/>
                </a:spcBef>
                <a:buFontTx/>
                <a:buNone/>
              </a:pPr>
              <a:r>
                <a:rPr lang="en-US" altLang="en-US" sz="1900">
                  <a:solidFill>
                    <a:schemeClr val="tx2"/>
                  </a:solidFill>
                  <a:sym typeface="Wingdings" panose="05000000000000000000" pitchFamily="2" charset="2"/>
                </a:rPr>
                <a:t> negara serta tugas-tugas dan usaha-usaha lainnya.</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None/>
              </a:pPr>
              <a:r>
                <a:rPr lang="en-US" altLang="en-US" sz="1900" b="1">
                  <a:solidFill>
                    <a:schemeClr val="tx2"/>
                  </a:solidFill>
                  <a:sym typeface="Wingdings" panose="05000000000000000000" pitchFamily="2" charset="2"/>
                </a:rPr>
                <a:t>Visi dan Misi Bank Indonesia</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None/>
              </a:pPr>
              <a:r>
                <a:rPr lang="en-US" altLang="en-US" sz="1900" b="1">
                  <a:solidFill>
                    <a:schemeClr val="tx2"/>
                  </a:solidFill>
                  <a:sym typeface="Wingdings" panose="05000000000000000000" pitchFamily="2" charset="2"/>
                </a:rPr>
                <a:t>1). </a:t>
              </a:r>
              <a:r>
                <a:rPr lang="en-US" altLang="en-US" sz="1900" b="1" i="1">
                  <a:solidFill>
                    <a:schemeClr val="tx2"/>
                  </a:solidFill>
                  <a:sym typeface="Wingdings" panose="05000000000000000000" pitchFamily="2" charset="2"/>
                </a:rPr>
                <a:t>Visi bank Indonesia</a:t>
              </a:r>
            </a:p>
            <a:p>
              <a:pPr eaLnBrk="1" hangingPunct="1">
                <a:spcBef>
                  <a:spcPct val="0"/>
                </a:spcBef>
                <a:buFontTx/>
                <a:buNone/>
              </a:pPr>
              <a:r>
                <a:rPr lang="en-US" altLang="en-US" sz="1900" i="1">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Menjadi Lembaga Bank Sentral yang dipercaya secara</a:t>
              </a:r>
            </a:p>
            <a:p>
              <a:pPr eaLnBrk="1" hangingPunct="1">
                <a:spcBef>
                  <a:spcPct val="0"/>
                </a:spcBef>
                <a:buFontTx/>
                <a:buNone/>
              </a:pPr>
              <a:r>
                <a:rPr lang="en-US" altLang="en-US" sz="1900">
                  <a:solidFill>
                    <a:schemeClr val="tx2"/>
                  </a:solidFill>
                  <a:sym typeface="Wingdings" panose="05000000000000000000" pitchFamily="2" charset="2"/>
                </a:rPr>
                <a:t>      nasional maupun internasional melalui penguatan nilai-nilai</a:t>
              </a:r>
            </a:p>
            <a:p>
              <a:pPr eaLnBrk="1" hangingPunct="1">
                <a:spcBef>
                  <a:spcPct val="0"/>
                </a:spcBef>
                <a:buFontTx/>
                <a:buNone/>
              </a:pPr>
              <a:r>
                <a:rPr lang="en-US" altLang="en-US" sz="1900">
                  <a:solidFill>
                    <a:schemeClr val="tx2"/>
                  </a:solidFill>
                  <a:sym typeface="Wingdings" panose="05000000000000000000" pitchFamily="2" charset="2"/>
                </a:rPr>
                <a:t>      strategis yang dimiliki serta pencapian inflasi yang rendah dan stabil</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AutoNum type="arabicParenR" startAt="2"/>
              </a:pPr>
              <a:r>
                <a:rPr lang="en-US" altLang="en-US" sz="1900" b="1" i="1">
                  <a:solidFill>
                    <a:schemeClr val="tx2"/>
                  </a:solidFill>
                  <a:sym typeface="Wingdings" panose="05000000000000000000" pitchFamily="2" charset="2"/>
                </a:rPr>
                <a:t>Misi Bank Indonesia</a:t>
              </a:r>
            </a:p>
            <a:p>
              <a:pPr eaLnBrk="1" hangingPunct="1">
                <a:spcBef>
                  <a:spcPct val="0"/>
                </a:spcBef>
                <a:buFontTx/>
                <a:buNone/>
              </a:pPr>
              <a:r>
                <a:rPr lang="en-US" altLang="en-US" sz="1900" i="1">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Mencapai dan memelihara kestabilan nilai rupiah melalui   pemeliharaan kestabilan moneter dan pengembangan stabilitas sistem keuangan untuk pembangunan nasional jangka panjang yang berkesinambungan.</a:t>
              </a:r>
              <a:endParaRPr lang="id-ID" altLang="en-US" sz="1900" i="1">
                <a:solidFill>
                  <a:schemeClr val="tx2"/>
                </a:solidFill>
                <a:sym typeface="Wingdings" panose="05000000000000000000" pitchFamily="2" charset="2"/>
              </a:endParaRPr>
            </a:p>
          </p:txBody>
        </p:sp>
        <p:sp>
          <p:nvSpPr>
            <p:cNvPr id="38917" name="Text Box 7">
              <a:extLst>
                <a:ext uri="{FF2B5EF4-FFF2-40B4-BE49-F238E27FC236}">
                  <a16:creationId xmlns:a16="http://schemas.microsoft.com/office/drawing/2014/main" id="{DA5C5A32-DB49-D437-46C3-DA9CD58FC8FE}"/>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8</a:t>
              </a:r>
            </a:p>
          </p:txBody>
        </p:sp>
        <p:sp>
          <p:nvSpPr>
            <p:cNvPr id="38918" name="Text Box 8">
              <a:extLst>
                <a:ext uri="{FF2B5EF4-FFF2-40B4-BE49-F238E27FC236}">
                  <a16:creationId xmlns:a16="http://schemas.microsoft.com/office/drawing/2014/main" id="{7A448095-246C-EBDE-2309-0D85C31951D8}"/>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6D58735-A1C3-5C9C-2B06-214602A82ACE}"/>
              </a:ext>
            </a:extLst>
          </p:cNvPr>
          <p:cNvSpPr>
            <a:spLocks noGrp="1"/>
          </p:cNvSpPr>
          <p:nvPr>
            <p:ph type="dt" sz="quarter" idx="10"/>
          </p:nvPr>
        </p:nvSpPr>
        <p:spPr/>
        <p:txBody>
          <a:bodyPr/>
          <a:lstStyle/>
          <a:p>
            <a:pPr>
              <a:defRPr/>
            </a:pPr>
            <a:fld id="{99018FF5-DD61-43DD-A118-95151ED48F23}" type="datetime1">
              <a:rPr lang="id-ID"/>
              <a:pPr>
                <a:defRPr/>
              </a:pPr>
              <a:t>15/04/2026</a:t>
            </a:fld>
            <a:endParaRPr lang="id-ID"/>
          </a:p>
        </p:txBody>
      </p:sp>
      <p:grpSp>
        <p:nvGrpSpPr>
          <p:cNvPr id="2" name="Group 7">
            <a:extLst>
              <a:ext uri="{FF2B5EF4-FFF2-40B4-BE49-F238E27FC236}">
                <a16:creationId xmlns:a16="http://schemas.microsoft.com/office/drawing/2014/main" id="{72549F79-5A2E-01EF-2324-49FFCCE19C23}"/>
              </a:ext>
            </a:extLst>
          </p:cNvPr>
          <p:cNvGrpSpPr>
            <a:grpSpLocks/>
          </p:cNvGrpSpPr>
          <p:nvPr/>
        </p:nvGrpSpPr>
        <p:grpSpPr bwMode="auto">
          <a:xfrm>
            <a:off x="323850" y="476250"/>
            <a:ext cx="8856663" cy="6408738"/>
            <a:chOff x="204" y="300"/>
            <a:chExt cx="5579" cy="4037"/>
          </a:xfrm>
        </p:grpSpPr>
        <p:sp>
          <p:nvSpPr>
            <p:cNvPr id="39940" name="Rectangle 4">
              <a:extLst>
                <a:ext uri="{FF2B5EF4-FFF2-40B4-BE49-F238E27FC236}">
                  <a16:creationId xmlns:a16="http://schemas.microsoft.com/office/drawing/2014/main" id="{4B8FB526-E12B-C004-E549-262220418454}"/>
                </a:ext>
              </a:extLst>
            </p:cNvPr>
            <p:cNvSpPr>
              <a:spLocks noChangeArrowheads="1"/>
            </p:cNvSpPr>
            <p:nvPr/>
          </p:nvSpPr>
          <p:spPr bwMode="auto">
            <a:xfrm>
              <a:off x="204" y="775"/>
              <a:ext cx="5352"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             Selanjutnya </a:t>
              </a:r>
              <a:r>
                <a:rPr lang="en-US" altLang="en-US" sz="2000" b="1">
                  <a:solidFill>
                    <a:schemeClr val="tx2"/>
                  </a:solidFill>
                  <a:sym typeface="Wingdings" panose="05000000000000000000" pitchFamily="2" charset="2"/>
                </a:rPr>
                <a:t>Bank umum</a:t>
              </a:r>
              <a:r>
                <a:rPr lang="en-US" altLang="en-US" sz="2000">
                  <a:solidFill>
                    <a:schemeClr val="tx2"/>
                  </a:solidFill>
                  <a:sym typeface="Wingdings" panose="05000000000000000000" pitchFamily="2" charset="2"/>
                </a:rPr>
                <a:t> merupakan bank yang bertugas melayani seluruh jasa-jasa perbankan dan melayani segenap lapisan masyarakat, baik masyarakat perorangan maupun lembaga-lembaga lainnya. Bank umum juga dikenal dengan nama bank komersial dan dikelompokan kedalam 2 jenis antara lain bank umum devisa dan bank umum non devisa. Bank umum yang berstatus devisa memiliki produk yang lebih kuas daripada bank non devisa, antara lain dapat dilaksanakan jasa yang berhubungan dengan seluruh mata uang asing atau jasa bank keluar negeri. Bank umum juaga terdiri dari dua jenis yaitu : (1). Bank yang melaksankan kegiatan usahanya secara konvesional dan/atau (2). Bank yang melaksanakan kegiatan usahanya  berdasarkan prinsip syariah yang dalam kegiatan memberikan jasa lalu lintas pembayaran bedasarkan prinsip syariah.      </a:t>
              </a:r>
              <a:endParaRPr lang="id-ID" altLang="en-US" sz="2000" i="1">
                <a:solidFill>
                  <a:schemeClr val="tx2"/>
                </a:solidFill>
                <a:sym typeface="Wingdings" panose="05000000000000000000" pitchFamily="2" charset="2"/>
              </a:endParaRPr>
            </a:p>
          </p:txBody>
        </p:sp>
        <p:sp>
          <p:nvSpPr>
            <p:cNvPr id="39941" name="Text Box 5">
              <a:extLst>
                <a:ext uri="{FF2B5EF4-FFF2-40B4-BE49-F238E27FC236}">
                  <a16:creationId xmlns:a16="http://schemas.microsoft.com/office/drawing/2014/main" id="{0E0B7105-F3F8-6B46-4F8F-C612C5CD5366}"/>
                </a:ext>
              </a:extLst>
            </p:cNvPr>
            <p:cNvSpPr txBox="1">
              <a:spLocks noChangeArrowheads="1"/>
            </p:cNvSpPr>
            <p:nvPr/>
          </p:nvSpPr>
          <p:spPr bwMode="auto">
            <a:xfrm>
              <a:off x="204" y="300"/>
              <a:ext cx="3084"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2. Bank Umum</a:t>
              </a:r>
            </a:p>
            <a:p>
              <a:pPr algn="ctr" eaLnBrk="1" hangingPunct="1">
                <a:spcBef>
                  <a:spcPct val="50000"/>
                </a:spcBef>
                <a:buFontTx/>
                <a:buNone/>
              </a:pPr>
              <a:endParaRPr lang="id-ID" altLang="en-US" sz="2400" b="1">
                <a:solidFill>
                  <a:schemeClr val="bg1"/>
                </a:solidFill>
              </a:endParaRPr>
            </a:p>
          </p:txBody>
        </p:sp>
        <p:sp>
          <p:nvSpPr>
            <p:cNvPr id="39942" name="Text Box 6">
              <a:extLst>
                <a:ext uri="{FF2B5EF4-FFF2-40B4-BE49-F238E27FC236}">
                  <a16:creationId xmlns:a16="http://schemas.microsoft.com/office/drawing/2014/main" id="{12187F76-D06C-A5CE-6AB4-1E87E49B2EF9}"/>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B8C0B82F-D3B0-D814-288D-42E41CAAEA5A}"/>
              </a:ext>
            </a:extLst>
          </p:cNvPr>
          <p:cNvSpPr>
            <a:spLocks noGrp="1"/>
          </p:cNvSpPr>
          <p:nvPr>
            <p:ph type="dt" sz="quarter" idx="10"/>
          </p:nvPr>
        </p:nvSpPr>
        <p:spPr/>
        <p:txBody>
          <a:bodyPr/>
          <a:lstStyle/>
          <a:p>
            <a:pPr>
              <a:defRPr/>
            </a:pPr>
            <a:fld id="{BF25C816-D45A-4FE4-AB41-B3F25B1E4182}" type="datetime1">
              <a:rPr lang="id-ID"/>
              <a:pPr>
                <a:defRPr/>
              </a:pPr>
              <a:t>15/04/2026</a:t>
            </a:fld>
            <a:endParaRPr lang="id-ID"/>
          </a:p>
        </p:txBody>
      </p:sp>
      <p:grpSp>
        <p:nvGrpSpPr>
          <p:cNvPr id="2" name="Group 8">
            <a:extLst>
              <a:ext uri="{FF2B5EF4-FFF2-40B4-BE49-F238E27FC236}">
                <a16:creationId xmlns:a16="http://schemas.microsoft.com/office/drawing/2014/main" id="{575333B4-F6CD-B1E8-69FF-4D3B2E28D821}"/>
              </a:ext>
            </a:extLst>
          </p:cNvPr>
          <p:cNvGrpSpPr>
            <a:grpSpLocks/>
          </p:cNvGrpSpPr>
          <p:nvPr/>
        </p:nvGrpSpPr>
        <p:grpSpPr bwMode="auto">
          <a:xfrm>
            <a:off x="250825" y="476250"/>
            <a:ext cx="8929688" cy="6362700"/>
            <a:chOff x="158" y="300"/>
            <a:chExt cx="5625" cy="4008"/>
          </a:xfrm>
        </p:grpSpPr>
        <p:sp>
          <p:nvSpPr>
            <p:cNvPr id="40964" name="Rectangle 4">
              <a:extLst>
                <a:ext uri="{FF2B5EF4-FFF2-40B4-BE49-F238E27FC236}">
                  <a16:creationId xmlns:a16="http://schemas.microsoft.com/office/drawing/2014/main" id="{A229F720-43D6-18F0-D1FF-F40A6CAA51A5}"/>
                </a:ext>
              </a:extLst>
            </p:cNvPr>
            <p:cNvSpPr>
              <a:spLocks noChangeArrowheads="1"/>
            </p:cNvSpPr>
            <p:nvPr/>
          </p:nvSpPr>
          <p:spPr bwMode="auto">
            <a:xfrm>
              <a:off x="158" y="890"/>
              <a:ext cx="5602" cy="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200000"/>
                </a:lnSpc>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Perkreditan Rakyat (BPR</a:t>
              </a:r>
              <a:r>
                <a:rPr lang="en-US" altLang="en-US" sz="2000">
                  <a:solidFill>
                    <a:schemeClr val="tx2"/>
                  </a:solidFill>
                  <a:sym typeface="Wingdings" panose="05000000000000000000" pitchFamily="2" charset="2"/>
                </a:rPr>
                <a:t>) adalah bank yang melaksankan</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kegiatan usahanya secara konvesional dan atau berdasarkan prinsip syariah yang dalam kegiatannya tidak memberikan jasa dalam lalu lintas pembayaran. Bentuk hukum bank umum dan BPR dapat berupa Perseroan Terbatas, Perusahaan Daerah dan Koperasi.</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a:t>
              </a:r>
              <a:endParaRPr lang="id-ID" altLang="en-US" sz="2000" i="1">
                <a:solidFill>
                  <a:schemeClr val="tx2"/>
                </a:solidFill>
                <a:sym typeface="Wingdings" panose="05000000000000000000" pitchFamily="2" charset="2"/>
              </a:endParaRPr>
            </a:p>
          </p:txBody>
        </p:sp>
        <p:sp>
          <p:nvSpPr>
            <p:cNvPr id="40965" name="Text Box 5">
              <a:extLst>
                <a:ext uri="{FF2B5EF4-FFF2-40B4-BE49-F238E27FC236}">
                  <a16:creationId xmlns:a16="http://schemas.microsoft.com/office/drawing/2014/main" id="{82C2AA98-ABBC-AE0E-3A2E-FD6C1D249B82}"/>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10</a:t>
              </a:r>
            </a:p>
          </p:txBody>
        </p:sp>
        <p:sp>
          <p:nvSpPr>
            <p:cNvPr id="40966" name="Text Box 6">
              <a:extLst>
                <a:ext uri="{FF2B5EF4-FFF2-40B4-BE49-F238E27FC236}">
                  <a16:creationId xmlns:a16="http://schemas.microsoft.com/office/drawing/2014/main" id="{7075D45E-E95D-D5CB-C814-FCD7F7EE86D9}"/>
                </a:ext>
              </a:extLst>
            </p:cNvPr>
            <p:cNvSpPr txBox="1">
              <a:spLocks noChangeArrowheads="1"/>
            </p:cNvSpPr>
            <p:nvPr/>
          </p:nvSpPr>
          <p:spPr bwMode="auto">
            <a:xfrm>
              <a:off x="204" y="300"/>
              <a:ext cx="3311"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3. Bank Perkreditan Rakyat ( BPR )</a:t>
              </a:r>
            </a:p>
            <a:p>
              <a:pPr algn="ctr" eaLnBrk="1" hangingPunct="1">
                <a:spcBef>
                  <a:spcPct val="50000"/>
                </a:spcBef>
                <a:buFontTx/>
                <a:buNone/>
              </a:pPr>
              <a:endParaRPr lang="id-ID" alt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36C5B00-11B2-57BE-A609-9A175430C027}"/>
              </a:ext>
            </a:extLst>
          </p:cNvPr>
          <p:cNvSpPr>
            <a:spLocks noGrp="1"/>
          </p:cNvSpPr>
          <p:nvPr>
            <p:ph type="dt" sz="quarter" idx="10"/>
          </p:nvPr>
        </p:nvSpPr>
        <p:spPr/>
        <p:txBody>
          <a:bodyPr/>
          <a:lstStyle/>
          <a:p>
            <a:pPr>
              <a:defRPr/>
            </a:pPr>
            <a:fld id="{B19B756E-DD48-43FC-8112-079114000EF6}" type="datetime1">
              <a:rPr lang="id-ID"/>
              <a:pPr>
                <a:defRPr/>
              </a:pPr>
              <a:t>15/04/2026</a:t>
            </a:fld>
            <a:endParaRPr lang="id-ID"/>
          </a:p>
        </p:txBody>
      </p:sp>
      <p:sp>
        <p:nvSpPr>
          <p:cNvPr id="41987" name="Text Box 4">
            <a:extLst>
              <a:ext uri="{FF2B5EF4-FFF2-40B4-BE49-F238E27FC236}">
                <a16:creationId xmlns:a16="http://schemas.microsoft.com/office/drawing/2014/main" id="{0928F613-01DF-0497-0F23-7BDE39511365}"/>
              </a:ext>
            </a:extLst>
          </p:cNvPr>
          <p:cNvSpPr txBox="1">
            <a:spLocks noChangeArrowheads="1"/>
          </p:cNvSpPr>
          <p:nvPr/>
        </p:nvSpPr>
        <p:spPr bwMode="auto">
          <a:xfrm>
            <a:off x="684213" y="2798763"/>
            <a:ext cx="763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a:solidFill>
                  <a:srgbClr val="FF3300"/>
                </a:solidFill>
                <a:latin typeface="Calligrapher" pitchFamily="2" charset="0"/>
              </a:rPr>
              <a:t>LEMBAGA KEUANGAN LAIN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F127441-2D64-A1B6-8374-C238F3ABE4AD}"/>
              </a:ext>
            </a:extLst>
          </p:cNvPr>
          <p:cNvSpPr>
            <a:spLocks noGrp="1"/>
          </p:cNvSpPr>
          <p:nvPr>
            <p:ph type="dt" sz="quarter" idx="10"/>
          </p:nvPr>
        </p:nvSpPr>
        <p:spPr/>
        <p:txBody>
          <a:bodyPr/>
          <a:lstStyle/>
          <a:p>
            <a:pPr>
              <a:defRPr/>
            </a:pPr>
            <a:fld id="{AD6A6528-837B-41C8-8A2B-70D1A93ED6DF}" type="datetime1">
              <a:rPr lang="id-ID"/>
              <a:pPr>
                <a:defRPr/>
              </a:pPr>
              <a:t>15/04/2026</a:t>
            </a:fld>
            <a:endParaRPr lang="id-ID"/>
          </a:p>
        </p:txBody>
      </p:sp>
      <p:grpSp>
        <p:nvGrpSpPr>
          <p:cNvPr id="2" name="Group 7">
            <a:extLst>
              <a:ext uri="{FF2B5EF4-FFF2-40B4-BE49-F238E27FC236}">
                <a16:creationId xmlns:a16="http://schemas.microsoft.com/office/drawing/2014/main" id="{A6103D65-18B5-FE1B-F3B5-AB0EB1349D55}"/>
              </a:ext>
            </a:extLst>
          </p:cNvPr>
          <p:cNvGrpSpPr>
            <a:grpSpLocks/>
          </p:cNvGrpSpPr>
          <p:nvPr/>
        </p:nvGrpSpPr>
        <p:grpSpPr bwMode="auto">
          <a:xfrm>
            <a:off x="323850" y="476250"/>
            <a:ext cx="8856663" cy="6362700"/>
            <a:chOff x="204" y="300"/>
            <a:chExt cx="5579" cy="4008"/>
          </a:xfrm>
        </p:grpSpPr>
        <p:sp>
          <p:nvSpPr>
            <p:cNvPr id="43012" name="Rectangle 4">
              <a:extLst>
                <a:ext uri="{FF2B5EF4-FFF2-40B4-BE49-F238E27FC236}">
                  <a16:creationId xmlns:a16="http://schemas.microsoft.com/office/drawing/2014/main" id="{7CD97615-BEE0-D90C-73C8-4B647F1E8E67}"/>
                </a:ext>
              </a:extLst>
            </p:cNvPr>
            <p:cNvSpPr>
              <a:spLocks noChangeArrowheads="1"/>
            </p:cNvSpPr>
            <p:nvPr/>
          </p:nvSpPr>
          <p:spPr bwMode="auto">
            <a:xfrm>
              <a:off x="204" y="66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Adapun jenis-jenis lembaga keuangan lainnya yang ada di indonesia saat ini antara lain :</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b="1" i="1">
                  <a:solidFill>
                    <a:schemeClr val="tx2"/>
                  </a:solidFill>
                  <a:sym typeface="Wingdings" panose="05000000000000000000" pitchFamily="2" charset="2"/>
                </a:rPr>
                <a:t>1). Pasar modal</a:t>
              </a:r>
            </a:p>
            <a:p>
              <a:pPr algn="just" eaLnBrk="1" hangingPunct="1">
                <a:spcBef>
                  <a:spcPct val="0"/>
                </a:spcBef>
                <a:buFontTx/>
                <a:buNone/>
              </a:pPr>
              <a:r>
                <a:rPr lang="en-US" altLang="en-US" sz="2000">
                  <a:solidFill>
                    <a:schemeClr val="tx2"/>
                  </a:solidFill>
                  <a:sym typeface="Wingdings" panose="05000000000000000000" pitchFamily="2" charset="2"/>
                </a:rPr>
                <a:t>     Pasar modal merupakan pasar tempat pertemuan dan melakukan  transaksi antara pencari dana (Investor). Dalam pasar modal yang diperjual belikan adalah efek-efek seperti saham dan obligasi di mana jika diukur dari waktunya modal yang diperjual belikan merupakan modal jangka panjang.</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b="1" i="1">
                  <a:solidFill>
                    <a:schemeClr val="tx2"/>
                  </a:solidFill>
                  <a:sym typeface="Wingdings" panose="05000000000000000000" pitchFamily="2" charset="2"/>
                </a:rPr>
                <a:t>2). Pasar Uang </a:t>
              </a:r>
            </a:p>
            <a:p>
              <a:pPr algn="just" eaLnBrk="1" hangingPunct="1">
                <a:spcBef>
                  <a:spcPct val="0"/>
                </a:spcBef>
                <a:buFontTx/>
                <a:buNone/>
              </a:pPr>
              <a:r>
                <a:rPr lang="en-US" altLang="en-US" sz="2000">
                  <a:solidFill>
                    <a:schemeClr val="tx2"/>
                  </a:solidFill>
                  <a:sym typeface="Wingdings" panose="05000000000000000000" pitchFamily="2" charset="2"/>
                </a:rPr>
                <a:t>     Pasar uang ( Money Market ) sama seperti halnya pasar modal, yaitu tempat memperoleh dana dan investasi dana. Hanya bedanya modal yang ditawarkan di pasar uang adalah berjangka waktu pendek dan di pasar modal berjangka waktu panjang. Dalam pasar uang transaksi lebih banyak dilakukan dengan media elektronik, sehingga nasabah tidak perlu datang langsung.  </a:t>
              </a:r>
              <a:endParaRPr lang="id-ID" altLang="en-US" sz="2000" i="1">
                <a:solidFill>
                  <a:schemeClr val="tx2"/>
                </a:solidFill>
                <a:sym typeface="Wingdings" panose="05000000000000000000" pitchFamily="2" charset="2"/>
              </a:endParaRPr>
            </a:p>
          </p:txBody>
        </p:sp>
        <p:sp>
          <p:nvSpPr>
            <p:cNvPr id="43013" name="Text Box 5">
              <a:extLst>
                <a:ext uri="{FF2B5EF4-FFF2-40B4-BE49-F238E27FC236}">
                  <a16:creationId xmlns:a16="http://schemas.microsoft.com/office/drawing/2014/main" id="{6BA8426F-E8DC-C8BE-A64A-EFEB0C93689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11</a:t>
              </a:r>
            </a:p>
          </p:txBody>
        </p:sp>
        <p:sp>
          <p:nvSpPr>
            <p:cNvPr id="43014" name="Text Box 6">
              <a:extLst>
                <a:ext uri="{FF2B5EF4-FFF2-40B4-BE49-F238E27FC236}">
                  <a16:creationId xmlns:a16="http://schemas.microsoft.com/office/drawing/2014/main" id="{19D2CFDC-B139-81ED-4B86-920928EB660F}"/>
                </a:ext>
              </a:extLst>
            </p:cNvPr>
            <p:cNvSpPr txBox="1">
              <a:spLocks noChangeArrowheads="1"/>
            </p:cNvSpPr>
            <p:nvPr/>
          </p:nvSpPr>
          <p:spPr bwMode="auto">
            <a:xfrm>
              <a:off x="204" y="300"/>
              <a:ext cx="308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Lembaga Keuangan Lain</a:t>
              </a:r>
              <a:endParaRPr lang="id-ID" alt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532F18F-BA63-237E-7166-CE7F8738798F}"/>
              </a:ext>
            </a:extLst>
          </p:cNvPr>
          <p:cNvSpPr>
            <a:spLocks noGrp="1"/>
          </p:cNvSpPr>
          <p:nvPr>
            <p:ph type="dt" sz="quarter" idx="10"/>
          </p:nvPr>
        </p:nvSpPr>
        <p:spPr/>
        <p:txBody>
          <a:bodyPr/>
          <a:lstStyle/>
          <a:p>
            <a:pPr>
              <a:defRPr/>
            </a:pPr>
            <a:fld id="{9940288C-2D25-4DB0-9BAA-C1E3C6092EF7}" type="datetime1">
              <a:rPr lang="id-ID"/>
              <a:pPr>
                <a:defRPr/>
              </a:pPr>
              <a:t>15/04/2026</a:t>
            </a:fld>
            <a:endParaRPr lang="id-ID"/>
          </a:p>
        </p:txBody>
      </p:sp>
      <p:grpSp>
        <p:nvGrpSpPr>
          <p:cNvPr id="2" name="Group 8">
            <a:extLst>
              <a:ext uri="{FF2B5EF4-FFF2-40B4-BE49-F238E27FC236}">
                <a16:creationId xmlns:a16="http://schemas.microsoft.com/office/drawing/2014/main" id="{76E8262E-B16B-3E82-AB66-CA55FF2FF734}"/>
              </a:ext>
            </a:extLst>
          </p:cNvPr>
          <p:cNvGrpSpPr>
            <a:grpSpLocks/>
          </p:cNvGrpSpPr>
          <p:nvPr/>
        </p:nvGrpSpPr>
        <p:grpSpPr bwMode="auto">
          <a:xfrm>
            <a:off x="323850" y="188913"/>
            <a:ext cx="8856663" cy="6650037"/>
            <a:chOff x="204" y="119"/>
            <a:chExt cx="5579" cy="4189"/>
          </a:xfrm>
        </p:grpSpPr>
        <p:sp>
          <p:nvSpPr>
            <p:cNvPr id="44036" name="Rectangle 4">
              <a:extLst>
                <a:ext uri="{FF2B5EF4-FFF2-40B4-BE49-F238E27FC236}">
                  <a16:creationId xmlns:a16="http://schemas.microsoft.com/office/drawing/2014/main" id="{4BF314B6-A35C-29C3-837B-A2AE82E6FEE3}"/>
                </a:ext>
              </a:extLst>
            </p:cNvPr>
            <p:cNvSpPr>
              <a:spLocks noChangeArrowheads="1"/>
            </p:cNvSpPr>
            <p:nvPr/>
          </p:nvSpPr>
          <p:spPr bwMode="auto">
            <a:xfrm>
              <a:off x="204" y="303"/>
              <a:ext cx="5352" cy="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3). Pegadaian</a:t>
              </a:r>
            </a:p>
            <a:p>
              <a:pPr eaLnBrk="1" hangingPunct="1">
                <a:spcBef>
                  <a:spcPct val="0"/>
                </a:spcBef>
                <a:buFontTx/>
                <a:buNone/>
              </a:pPr>
              <a:r>
                <a:rPr lang="en-US" altLang="en-US" sz="2000">
                  <a:solidFill>
                    <a:schemeClr val="tx2"/>
                  </a:solidFill>
                  <a:sym typeface="Wingdings" panose="05000000000000000000" pitchFamily="2" charset="2"/>
                </a:rPr>
                <a:t>     Perusahaan perum pegadaian merupakan lembaga keuangan yang meyediakan fasilitas pinjaman dengan jaminan tertentu. Jaminan nasabah tersebut digadaikan, kemudian ditaksir oleh pihak pegadaian untuk menilai jaminan. Besarnya nilai jaminan akan mempengaruhi jumlah pinjaman. Sementara ini usaha pegadaian secara resmi masih dilakukan pemerintah.</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AutoNum type="arabicParenR" startAt="4"/>
              </a:pPr>
              <a:r>
                <a:rPr lang="en-US" altLang="en-US" sz="2000" b="1" i="1">
                  <a:solidFill>
                    <a:schemeClr val="tx2"/>
                  </a:solidFill>
                  <a:sym typeface="Wingdings" panose="05000000000000000000" pitchFamily="2" charset="2"/>
                </a:rPr>
                <a:t>Perusahaan Sewa Guna Usaha ( Leasing )</a:t>
              </a: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a:solidFill>
                    <a:schemeClr val="tx2"/>
                  </a:solidFill>
                  <a:sym typeface="Wingdings" panose="05000000000000000000" pitchFamily="2" charset="2"/>
                </a:rPr>
                <a:t>     Perusahaan sewa guna usaha  ( Leasing ) bidang usahanya lebih ditekankan kepada pembiyaan barang-barang modal yang diinginkan oleh nasabahnya. Sebagai contoh jika seseorang ingin memperoleh barang-barang modal secara kredit, maka kebutuhan ini pembayarannya dapat ditutup oleh perusahaan leasing. Pembayaran oleh nasabah diangsur sesuai dengan kesepakatan yang telah dibuat. Jadi dalam hal ini perusahaan leasing lebih banyak bergerak dalam bidang pembiyaan barang-barang kebutuhan modal.   </a:t>
              </a:r>
              <a:endParaRPr lang="id-ID" altLang="en-US" sz="2000" i="1">
                <a:solidFill>
                  <a:schemeClr val="tx2"/>
                </a:solidFill>
                <a:sym typeface="Wingdings" panose="05000000000000000000" pitchFamily="2" charset="2"/>
              </a:endParaRPr>
            </a:p>
          </p:txBody>
        </p:sp>
        <p:sp>
          <p:nvSpPr>
            <p:cNvPr id="44037" name="Text Box 6">
              <a:extLst>
                <a:ext uri="{FF2B5EF4-FFF2-40B4-BE49-F238E27FC236}">
                  <a16:creationId xmlns:a16="http://schemas.microsoft.com/office/drawing/2014/main" id="{B1859CF9-1AF2-F470-6ADB-ABB7F328440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12</a:t>
              </a:r>
            </a:p>
          </p:txBody>
        </p:sp>
        <p:sp>
          <p:nvSpPr>
            <p:cNvPr id="44038" name="Text Box 7">
              <a:extLst>
                <a:ext uri="{FF2B5EF4-FFF2-40B4-BE49-F238E27FC236}">
                  <a16:creationId xmlns:a16="http://schemas.microsoft.com/office/drawing/2014/main" id="{7AB6D143-A4D0-5D90-ADD5-ADDB393CAFF3}"/>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52F2CD1D-EC0D-2A5F-EB2E-EF3D3F746A22}"/>
              </a:ext>
            </a:extLst>
          </p:cNvPr>
          <p:cNvSpPr>
            <a:spLocks noGrp="1"/>
          </p:cNvSpPr>
          <p:nvPr>
            <p:ph type="dt" sz="quarter" idx="10"/>
          </p:nvPr>
        </p:nvSpPr>
        <p:spPr/>
        <p:txBody>
          <a:bodyPr/>
          <a:lstStyle/>
          <a:p>
            <a:pPr>
              <a:defRPr/>
            </a:pPr>
            <a:fld id="{0F240CF7-E6EF-4F07-A9CB-DB846A9C5FFD}" type="datetime1">
              <a:rPr lang="id-ID"/>
              <a:pPr>
                <a:defRPr/>
              </a:pPr>
              <a:t>15/04/2026</a:t>
            </a:fld>
            <a:endParaRPr lang="id-ID"/>
          </a:p>
        </p:txBody>
      </p:sp>
      <p:grpSp>
        <p:nvGrpSpPr>
          <p:cNvPr id="2" name="Group 7">
            <a:extLst>
              <a:ext uri="{FF2B5EF4-FFF2-40B4-BE49-F238E27FC236}">
                <a16:creationId xmlns:a16="http://schemas.microsoft.com/office/drawing/2014/main" id="{54EEE4D5-CDF2-F5EB-C99A-3269C71A2CF3}"/>
              </a:ext>
            </a:extLst>
          </p:cNvPr>
          <p:cNvGrpSpPr>
            <a:grpSpLocks/>
          </p:cNvGrpSpPr>
          <p:nvPr/>
        </p:nvGrpSpPr>
        <p:grpSpPr bwMode="auto">
          <a:xfrm>
            <a:off x="323850" y="188913"/>
            <a:ext cx="8856663" cy="6650037"/>
            <a:chOff x="204" y="119"/>
            <a:chExt cx="5579" cy="4189"/>
          </a:xfrm>
        </p:grpSpPr>
        <p:sp>
          <p:nvSpPr>
            <p:cNvPr id="45060" name="Rectangle 4">
              <a:extLst>
                <a:ext uri="{FF2B5EF4-FFF2-40B4-BE49-F238E27FC236}">
                  <a16:creationId xmlns:a16="http://schemas.microsoft.com/office/drawing/2014/main" id="{F6B487A1-323C-AB56-5EA2-7FE61B104D61}"/>
                </a:ext>
              </a:extLst>
            </p:cNvPr>
            <p:cNvSpPr>
              <a:spLocks noChangeArrowheads="1"/>
            </p:cNvSpPr>
            <p:nvPr/>
          </p:nvSpPr>
          <p:spPr bwMode="auto">
            <a:xfrm>
              <a:off x="204" y="401"/>
              <a:ext cx="5352"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5). Perusahaan Asuransi</a:t>
              </a:r>
            </a:p>
            <a:p>
              <a:pPr eaLnBrk="1" hangingPunct="1">
                <a:spcBef>
                  <a:spcPct val="0"/>
                </a:spcBef>
                <a:buFontTx/>
                <a:buNone/>
              </a:pPr>
              <a:r>
                <a:rPr lang="en-US" altLang="en-US" sz="2000">
                  <a:solidFill>
                    <a:schemeClr val="tx2"/>
                  </a:solidFill>
                  <a:sym typeface="Wingdings" panose="05000000000000000000" pitchFamily="2" charset="2"/>
                </a:rPr>
                <a:t>     Perusahaan asuransi merupakan perusahaan yang bergerak dalam usaha pertanggungan. Setiap nasabah dikenakan premi asuransi yang harus dibayar sesuai dengan perjanjian dan perusahaan asuransi akan menanggung kerugian dengan menggantikannya apabila nasabahnya terkena musibah atau terkena resiko seperti yang telah diperjanjikan. Artinya usaha asuransi merupakan kegiatan menanggung resiko yang dikaitkan dengan keuangan antara premi yang harus dibayar dan klaim yang diterimnya. Besarnya premi akan mempengaruhi klaim yang akan diterima. Perusahaan asuransi dibagi kedalam beberapa jenis seperti, asuransi kredit, asuransi jiwa, asuransi kebakaran, asuransi beasiswa, asuransi hari tua, asuransi kecelakaan, asuransi kehilangan dan jenis lainnya.</a:t>
              </a:r>
              <a:endParaRPr lang="id-ID" altLang="en-US" sz="2000" i="1">
                <a:solidFill>
                  <a:schemeClr val="tx2"/>
                </a:solidFill>
                <a:sym typeface="Wingdings" panose="05000000000000000000" pitchFamily="2" charset="2"/>
              </a:endParaRPr>
            </a:p>
          </p:txBody>
        </p:sp>
        <p:sp>
          <p:nvSpPr>
            <p:cNvPr id="45061" name="Text Box 5">
              <a:extLst>
                <a:ext uri="{FF2B5EF4-FFF2-40B4-BE49-F238E27FC236}">
                  <a16:creationId xmlns:a16="http://schemas.microsoft.com/office/drawing/2014/main" id="{1B28E528-A2A2-615B-E43A-0FBEEE251E4A}"/>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12……….</a:t>
              </a:r>
            </a:p>
          </p:txBody>
        </p:sp>
        <p:sp>
          <p:nvSpPr>
            <p:cNvPr id="45062" name="Text Box 6">
              <a:extLst>
                <a:ext uri="{FF2B5EF4-FFF2-40B4-BE49-F238E27FC236}">
                  <a16:creationId xmlns:a16="http://schemas.microsoft.com/office/drawing/2014/main" id="{7DAD8601-06A9-EA51-2461-0235B85D446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D6750A3-F08D-0B2F-2638-FC643EF493E1}"/>
              </a:ext>
            </a:extLst>
          </p:cNvPr>
          <p:cNvSpPr>
            <a:spLocks noGrp="1"/>
          </p:cNvSpPr>
          <p:nvPr>
            <p:ph type="dt" sz="quarter" idx="10"/>
          </p:nvPr>
        </p:nvSpPr>
        <p:spPr/>
        <p:txBody>
          <a:bodyPr/>
          <a:lstStyle/>
          <a:p>
            <a:pPr>
              <a:defRPr/>
            </a:pPr>
            <a:fld id="{FF40F71A-2B53-4E3D-87E0-3C8AE3FE09DC}" type="datetime1">
              <a:rPr lang="id-ID"/>
              <a:pPr>
                <a:defRPr/>
              </a:pPr>
              <a:t>15/04/2026</a:t>
            </a:fld>
            <a:endParaRPr lang="id-ID"/>
          </a:p>
        </p:txBody>
      </p:sp>
      <p:grpSp>
        <p:nvGrpSpPr>
          <p:cNvPr id="2" name="Group 8">
            <a:extLst>
              <a:ext uri="{FF2B5EF4-FFF2-40B4-BE49-F238E27FC236}">
                <a16:creationId xmlns:a16="http://schemas.microsoft.com/office/drawing/2014/main" id="{14FCD5F9-1A15-F010-34B8-B661CBC72FF3}"/>
              </a:ext>
            </a:extLst>
          </p:cNvPr>
          <p:cNvGrpSpPr>
            <a:grpSpLocks/>
          </p:cNvGrpSpPr>
          <p:nvPr/>
        </p:nvGrpSpPr>
        <p:grpSpPr bwMode="auto">
          <a:xfrm>
            <a:off x="323850" y="188913"/>
            <a:ext cx="8856663" cy="6650037"/>
            <a:chOff x="204" y="119"/>
            <a:chExt cx="5579" cy="4189"/>
          </a:xfrm>
        </p:grpSpPr>
        <p:sp>
          <p:nvSpPr>
            <p:cNvPr id="46084" name="Rectangle 5">
              <a:extLst>
                <a:ext uri="{FF2B5EF4-FFF2-40B4-BE49-F238E27FC236}">
                  <a16:creationId xmlns:a16="http://schemas.microsoft.com/office/drawing/2014/main" id="{4630F829-3E74-2474-EB75-A6180BCAFD95}"/>
                </a:ext>
              </a:extLst>
            </p:cNvPr>
            <p:cNvSpPr>
              <a:spLocks noChangeArrowheads="1"/>
            </p:cNvSpPr>
            <p:nvPr/>
          </p:nvSpPr>
          <p:spPr bwMode="auto">
            <a:xfrm>
              <a:off x="204" y="649"/>
              <a:ext cx="5352" cy="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6). Perusahaan Anjak Piutang</a:t>
              </a:r>
            </a:p>
            <a:p>
              <a:pPr eaLnBrk="1" hangingPunct="1">
                <a:spcBef>
                  <a:spcPct val="0"/>
                </a:spcBef>
                <a:buFontTx/>
                <a:buNone/>
              </a:pPr>
              <a:r>
                <a:rPr lang="en-US" altLang="en-US" sz="2000">
                  <a:solidFill>
                    <a:schemeClr val="tx2"/>
                  </a:solidFill>
                  <a:sym typeface="Wingdings" panose="05000000000000000000" pitchFamily="2" charset="2"/>
                </a:rPr>
                <a:t>     Perusahaan anjak piutang ( factoring ), dimana usahanya adalah mengambil alih pembayaran kredit suatu perusahaan dengan cara membeli kredit bermasalah perusahaan lain atau dapat pula mengelola penjualan kredit perusahaan yang membutuhkannya. Usaha ini memang relatif baru di indonesia dan perusahaan anjak piutang memang kegiatn utamanya adalah membantu perusahaan yang sedang mengalami kesulitan dalam melakukan penagihan atau pengelolaan utangnya. Keuntungan yang diperoleh dari usaha ini merupakan </a:t>
              </a:r>
              <a:r>
                <a:rPr lang="en-US" altLang="en-US" sz="2000" i="1">
                  <a:solidFill>
                    <a:schemeClr val="tx2"/>
                  </a:solidFill>
                  <a:sym typeface="Wingdings" panose="05000000000000000000" pitchFamily="2" charset="2"/>
                </a:rPr>
                <a:t>fee</a:t>
              </a:r>
              <a:r>
                <a:rPr lang="en-US" altLang="en-US" sz="2000">
                  <a:solidFill>
                    <a:schemeClr val="tx2"/>
                  </a:solidFill>
                  <a:sym typeface="Wingdings" panose="05000000000000000000" pitchFamily="2" charset="2"/>
                </a:rPr>
                <a:t> yang telah disepakati bersama atau keuntungan dari harga jual dengan hasil penagihan yang dilakukannya.</a:t>
              </a:r>
              <a:endParaRPr lang="id-ID" altLang="en-US" sz="2000" i="1">
                <a:solidFill>
                  <a:schemeClr val="tx2"/>
                </a:solidFill>
                <a:sym typeface="Wingdings" panose="05000000000000000000" pitchFamily="2" charset="2"/>
              </a:endParaRPr>
            </a:p>
          </p:txBody>
        </p:sp>
        <p:sp>
          <p:nvSpPr>
            <p:cNvPr id="46085" name="Text Box 6">
              <a:extLst>
                <a:ext uri="{FF2B5EF4-FFF2-40B4-BE49-F238E27FC236}">
                  <a16:creationId xmlns:a16="http://schemas.microsoft.com/office/drawing/2014/main" id="{6235E2E1-9E49-2260-7CE3-F109DEFF5D50}"/>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13……….</a:t>
              </a:r>
            </a:p>
          </p:txBody>
        </p:sp>
        <p:sp>
          <p:nvSpPr>
            <p:cNvPr id="46086" name="Text Box 7">
              <a:extLst>
                <a:ext uri="{FF2B5EF4-FFF2-40B4-BE49-F238E27FC236}">
                  <a16:creationId xmlns:a16="http://schemas.microsoft.com/office/drawing/2014/main" id="{3FE8C2EF-F05A-760A-240F-C4F036DBD8A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EAF49906-234D-9B56-DFF0-10DA7E839D99}"/>
              </a:ext>
            </a:extLst>
          </p:cNvPr>
          <p:cNvSpPr>
            <a:spLocks noGrp="1"/>
          </p:cNvSpPr>
          <p:nvPr>
            <p:ph type="dt" sz="quarter" idx="10"/>
          </p:nvPr>
        </p:nvSpPr>
        <p:spPr/>
        <p:txBody>
          <a:bodyPr/>
          <a:lstStyle/>
          <a:p>
            <a:pPr>
              <a:defRPr/>
            </a:pPr>
            <a:fld id="{ED661107-8438-4F1D-AA51-0B4D6C72B7A8}" type="datetime1">
              <a:rPr lang="id-ID"/>
              <a:pPr>
                <a:defRPr/>
              </a:pPr>
              <a:t>15/04/2026</a:t>
            </a:fld>
            <a:endParaRPr lang="id-ID"/>
          </a:p>
        </p:txBody>
      </p:sp>
      <p:grpSp>
        <p:nvGrpSpPr>
          <p:cNvPr id="2" name="Group 7">
            <a:extLst>
              <a:ext uri="{FF2B5EF4-FFF2-40B4-BE49-F238E27FC236}">
                <a16:creationId xmlns:a16="http://schemas.microsoft.com/office/drawing/2014/main" id="{E07D83B3-1F4F-90D2-5C4D-D222315232CE}"/>
              </a:ext>
            </a:extLst>
          </p:cNvPr>
          <p:cNvGrpSpPr>
            <a:grpSpLocks/>
          </p:cNvGrpSpPr>
          <p:nvPr/>
        </p:nvGrpSpPr>
        <p:grpSpPr bwMode="auto">
          <a:xfrm>
            <a:off x="323850" y="188913"/>
            <a:ext cx="8856663" cy="6650037"/>
            <a:chOff x="204" y="119"/>
            <a:chExt cx="5579" cy="4189"/>
          </a:xfrm>
        </p:grpSpPr>
        <p:sp>
          <p:nvSpPr>
            <p:cNvPr id="47108" name="Rectangle 4">
              <a:extLst>
                <a:ext uri="{FF2B5EF4-FFF2-40B4-BE49-F238E27FC236}">
                  <a16:creationId xmlns:a16="http://schemas.microsoft.com/office/drawing/2014/main" id="{8DF9A672-7F91-7FE9-2E10-0668F10D2A2C}"/>
                </a:ext>
              </a:extLst>
            </p:cNvPr>
            <p:cNvSpPr>
              <a:spLocks noChangeArrowheads="1"/>
            </p:cNvSpPr>
            <p:nvPr/>
          </p:nvSpPr>
          <p:spPr bwMode="auto">
            <a:xfrm>
              <a:off x="204" y="698"/>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b="1" i="1">
                  <a:solidFill>
                    <a:schemeClr val="tx2"/>
                  </a:solidFill>
                  <a:sym typeface="Wingdings" panose="05000000000000000000" pitchFamily="2" charset="2"/>
                </a:rPr>
                <a:t>7). Perusahaan Modal Ventura</a:t>
              </a: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Perusahaan modal ventura merupakan pembiyaan oleh perusahaan-perusahaan yang usahanya mengandung resiko tinggi. Perusahaan jenis relatif masih baru di indonesia. Usahanya lebih banyak memberikan pembiyaan dalam bentuk kredit tanpa jaminan yang umumnya tidak dilayani oleh lembaga keuangan lainnya. Selama ini kredit dengan jaminan sangat menyulitkan, memberatkan dan menghambat nasabah untuk memperoleh modal, walaupun dewasa ini pihak perbankan telah memperlunak persyaratan untuk memperoleh kredit.</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b="1" i="1">
                  <a:solidFill>
                    <a:schemeClr val="tx2"/>
                  </a:solidFill>
                  <a:sym typeface="Wingdings" panose="05000000000000000000" pitchFamily="2" charset="2"/>
                </a:rPr>
                <a:t>8). Koperasi Simpan Pinjam</a:t>
              </a: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Koperasi simpan pinjam membuka usaha bagi para anggotanya untuk menyimpan uang yang sementara belum digunakan. Oleh pengurus koperasi uang tersebut dipinjamkan kembali kepada para anggotanya yang membutuhkan, termasuk pada masyarakat umum yang membutuhkan jika memungkinkan.  </a:t>
              </a:r>
              <a:endParaRPr lang="id-ID" altLang="en-US" sz="2000" i="1">
                <a:solidFill>
                  <a:schemeClr val="tx2"/>
                </a:solidFill>
                <a:sym typeface="Wingdings" panose="05000000000000000000" pitchFamily="2" charset="2"/>
              </a:endParaRPr>
            </a:p>
          </p:txBody>
        </p:sp>
        <p:sp>
          <p:nvSpPr>
            <p:cNvPr id="47109" name="Text Box 5">
              <a:extLst>
                <a:ext uri="{FF2B5EF4-FFF2-40B4-BE49-F238E27FC236}">
                  <a16:creationId xmlns:a16="http://schemas.microsoft.com/office/drawing/2014/main" id="{E0676FA3-A904-4AAA-15CD-C1EC46375B3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15</a:t>
              </a:r>
            </a:p>
          </p:txBody>
        </p:sp>
        <p:sp>
          <p:nvSpPr>
            <p:cNvPr id="47110" name="Text Box 6">
              <a:extLst>
                <a:ext uri="{FF2B5EF4-FFF2-40B4-BE49-F238E27FC236}">
                  <a16:creationId xmlns:a16="http://schemas.microsoft.com/office/drawing/2014/main" id="{41A751BB-223B-05D3-3B9F-A62D0AFBB885}"/>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6A8F251-B05B-8469-166C-D862BCA9CE7D}"/>
              </a:ext>
            </a:extLst>
          </p:cNvPr>
          <p:cNvSpPr>
            <a:spLocks noGrp="1"/>
          </p:cNvSpPr>
          <p:nvPr>
            <p:ph type="dt" sz="quarter" idx="10"/>
          </p:nvPr>
        </p:nvSpPr>
        <p:spPr/>
        <p:txBody>
          <a:bodyPr/>
          <a:lstStyle/>
          <a:p>
            <a:pPr>
              <a:defRPr/>
            </a:pPr>
            <a:fld id="{8D847FD2-E8BF-4F1F-AD74-C430C97B26D6}" type="datetime1">
              <a:rPr lang="id-ID"/>
              <a:pPr>
                <a:defRPr/>
              </a:pPr>
              <a:t>15/04/2026</a:t>
            </a:fld>
            <a:endParaRPr lang="id-ID"/>
          </a:p>
        </p:txBody>
      </p:sp>
      <p:grpSp>
        <p:nvGrpSpPr>
          <p:cNvPr id="2" name="Group 9">
            <a:extLst>
              <a:ext uri="{FF2B5EF4-FFF2-40B4-BE49-F238E27FC236}">
                <a16:creationId xmlns:a16="http://schemas.microsoft.com/office/drawing/2014/main" id="{2A3CC007-8DBD-AE84-BEDE-D91DBC1FA2B4}"/>
              </a:ext>
            </a:extLst>
          </p:cNvPr>
          <p:cNvGrpSpPr>
            <a:grpSpLocks/>
          </p:cNvGrpSpPr>
          <p:nvPr/>
        </p:nvGrpSpPr>
        <p:grpSpPr bwMode="auto">
          <a:xfrm>
            <a:off x="323850" y="188913"/>
            <a:ext cx="8856663" cy="6650037"/>
            <a:chOff x="204" y="119"/>
            <a:chExt cx="5579" cy="4189"/>
          </a:xfrm>
        </p:grpSpPr>
        <p:sp>
          <p:nvSpPr>
            <p:cNvPr id="48132" name="Rectangle 6">
              <a:extLst>
                <a:ext uri="{FF2B5EF4-FFF2-40B4-BE49-F238E27FC236}">
                  <a16:creationId xmlns:a16="http://schemas.microsoft.com/office/drawing/2014/main" id="{42AD4C8D-9FA5-62F6-B115-D2502DAFDA60}"/>
                </a:ext>
              </a:extLst>
            </p:cNvPr>
            <p:cNvSpPr>
              <a:spLocks noChangeArrowheads="1"/>
            </p:cNvSpPr>
            <p:nvPr/>
          </p:nvSpPr>
          <p:spPr bwMode="auto">
            <a:xfrm>
              <a:off x="204" y="649"/>
              <a:ext cx="5352" cy="1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9). Dana Pensiun</a:t>
              </a: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Dana pensiun merupakan perusahaan yang kegiatannya mengelolah dana pensiun suatu perusahaan pemberi kerja atau perusahaan itu sendiri. Penghimpunan dana pensiun melalui iuran yang dipotong dari gaji karyawan. Kemudian dana yang terkumpul oleh dana pensiun diusahakan lagi dengan menginvestasikannya keberbagai sektor yang menguntungkan. Perusahaan yang mengelola dan pensiun dapat dilakukan oleh bank atau perusahaan asuransi jiwa. </a:t>
              </a:r>
              <a:endParaRPr lang="id-ID" altLang="en-US" sz="2000" i="1">
                <a:solidFill>
                  <a:schemeClr val="tx2"/>
                </a:solidFill>
                <a:sym typeface="Wingdings" panose="05000000000000000000" pitchFamily="2" charset="2"/>
              </a:endParaRPr>
            </a:p>
          </p:txBody>
        </p:sp>
        <p:sp>
          <p:nvSpPr>
            <p:cNvPr id="48133" name="Text Box 7">
              <a:extLst>
                <a:ext uri="{FF2B5EF4-FFF2-40B4-BE49-F238E27FC236}">
                  <a16:creationId xmlns:a16="http://schemas.microsoft.com/office/drawing/2014/main" id="{E59E1E04-79DD-DA89-B9C4-CA76F4BDB02D}"/>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16</a:t>
              </a:r>
            </a:p>
          </p:txBody>
        </p:sp>
        <p:sp>
          <p:nvSpPr>
            <p:cNvPr id="48134" name="Text Box 8">
              <a:extLst>
                <a:ext uri="{FF2B5EF4-FFF2-40B4-BE49-F238E27FC236}">
                  <a16:creationId xmlns:a16="http://schemas.microsoft.com/office/drawing/2014/main" id="{561A3A6B-D3AD-267C-BE70-7EFF56A0755B}"/>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B13ABC3-4C7A-BEBB-F2DA-4123C2960DE5}"/>
              </a:ext>
            </a:extLst>
          </p:cNvPr>
          <p:cNvSpPr>
            <a:spLocks noGrp="1" noChangeArrowheads="1"/>
          </p:cNvSpPr>
          <p:nvPr>
            <p:ph type="title"/>
          </p:nvPr>
        </p:nvSpPr>
        <p:spPr/>
        <p:txBody>
          <a:bodyPr/>
          <a:lstStyle/>
          <a:p>
            <a:r>
              <a:rPr lang="en-US" altLang="en-US"/>
              <a:t>Simpanan</a:t>
            </a:r>
          </a:p>
        </p:txBody>
      </p:sp>
      <p:sp>
        <p:nvSpPr>
          <p:cNvPr id="3" name="Content Placeholder 2">
            <a:extLst>
              <a:ext uri="{FF2B5EF4-FFF2-40B4-BE49-F238E27FC236}">
                <a16:creationId xmlns:a16="http://schemas.microsoft.com/office/drawing/2014/main" id="{21E1F439-DE1F-A527-DD5E-5D991CF3F24C}"/>
              </a:ext>
            </a:extLst>
          </p:cNvPr>
          <p:cNvSpPr>
            <a:spLocks noGrp="1"/>
          </p:cNvSpPr>
          <p:nvPr>
            <p:ph idx="1"/>
          </p:nvPr>
        </p:nvSpPr>
        <p:spPr/>
        <p:txBody>
          <a:bodyPr/>
          <a:lstStyle/>
          <a:p>
            <a:pPr marL="0" indent="0">
              <a:buFontTx/>
              <a:buNone/>
              <a:defRPr/>
            </a:pPr>
            <a:endParaRPr lang="en-US" dirty="0"/>
          </a:p>
          <a:p>
            <a:pPr algn="just">
              <a:defRPr/>
            </a:pPr>
            <a:r>
              <a:rPr lang="en-US" dirty="0"/>
              <a:t>      </a:t>
            </a:r>
            <a:r>
              <a:rPr lang="en-US" sz="2800" dirty="0" err="1"/>
              <a:t>Simpanan</a:t>
            </a:r>
            <a:r>
              <a:rPr lang="en-US" sz="2800" dirty="0"/>
              <a:t> </a:t>
            </a:r>
            <a:r>
              <a:rPr lang="en-US" sz="2800" dirty="0" err="1"/>
              <a:t>adalah</a:t>
            </a:r>
            <a:r>
              <a:rPr lang="en-US" sz="2800" dirty="0"/>
              <a:t> dana yang </a:t>
            </a:r>
            <a:r>
              <a:rPr lang="en-US" sz="2800" dirty="0" err="1"/>
              <a:t>dipercayakan</a:t>
            </a:r>
            <a:r>
              <a:rPr lang="en-US" sz="2800" dirty="0"/>
              <a:t> oleh </a:t>
            </a:r>
            <a:r>
              <a:rPr lang="en-US" sz="2800" dirty="0" err="1"/>
              <a:t>masyarakat</a:t>
            </a:r>
            <a:r>
              <a:rPr lang="en-US" sz="2800" dirty="0"/>
              <a:t> </a:t>
            </a:r>
            <a:r>
              <a:rPr lang="en-US" sz="2800" dirty="0" err="1"/>
              <a:t>kepada</a:t>
            </a:r>
            <a:r>
              <a:rPr lang="en-US" sz="2800" dirty="0"/>
              <a:t> bank </a:t>
            </a:r>
            <a:r>
              <a:rPr lang="sv-SE" sz="2800" dirty="0"/>
              <a:t>berdasarkan perjanjian penyimpanan dana dalam bentuk giro, deposito, sertifikat </a:t>
            </a:r>
            <a:r>
              <a:rPr lang="en-US" sz="2800" dirty="0" err="1"/>
              <a:t>deposito</a:t>
            </a:r>
            <a:r>
              <a:rPr lang="en-US" sz="2800" dirty="0"/>
              <a:t>, </a:t>
            </a:r>
            <a:r>
              <a:rPr lang="en-US" sz="2800" dirty="0" err="1"/>
              <a:t>tabungan</a:t>
            </a:r>
            <a:r>
              <a:rPr lang="en-US" sz="2800" dirty="0"/>
              <a:t> </a:t>
            </a:r>
            <a:r>
              <a:rPr lang="en-US" sz="2800" dirty="0" err="1"/>
              <a:t>dan</a:t>
            </a:r>
            <a:r>
              <a:rPr lang="en-US" sz="2800" dirty="0"/>
              <a:t> </a:t>
            </a:r>
            <a:r>
              <a:rPr lang="en-US" sz="2800" dirty="0" err="1"/>
              <a:t>atau</a:t>
            </a:r>
            <a:r>
              <a:rPr lang="en-US" sz="2800" dirty="0"/>
              <a:t> </a:t>
            </a:r>
            <a:r>
              <a:rPr lang="en-US" sz="2800" dirty="0" err="1"/>
              <a:t>bentuk</a:t>
            </a:r>
            <a:r>
              <a:rPr lang="en-US" sz="2800" dirty="0"/>
              <a:t> </a:t>
            </a:r>
            <a:r>
              <a:rPr lang="en-US" sz="2800" dirty="0" err="1"/>
              <a:t>lainnya</a:t>
            </a:r>
            <a:r>
              <a:rPr lang="en-US" sz="2800" dirty="0"/>
              <a:t> yang </a:t>
            </a:r>
            <a:r>
              <a:rPr lang="en-US" sz="2800" dirty="0" err="1"/>
              <a:t>dipersamakan</a:t>
            </a:r>
            <a:r>
              <a:rPr lang="en-US" sz="2800" dirty="0"/>
              <a:t> </a:t>
            </a:r>
            <a:r>
              <a:rPr lang="en-US" sz="2800" dirty="0" err="1"/>
              <a:t>dengan</a:t>
            </a:r>
            <a:r>
              <a:rPr lang="en-US" sz="2800" dirty="0"/>
              <a:t> </a:t>
            </a:r>
            <a:r>
              <a:rPr lang="en-US" sz="2800" dirty="0" err="1"/>
              <a:t>itu</a:t>
            </a:r>
            <a:r>
              <a:rPr lang="en-US" sz="2800" dirty="0"/>
              <a:t>;</a:t>
            </a:r>
          </a:p>
        </p:txBody>
      </p:sp>
      <p:sp>
        <p:nvSpPr>
          <p:cNvPr id="4" name="Date Placeholder 3">
            <a:extLst>
              <a:ext uri="{FF2B5EF4-FFF2-40B4-BE49-F238E27FC236}">
                <a16:creationId xmlns:a16="http://schemas.microsoft.com/office/drawing/2014/main" id="{463EE9F3-2083-8F03-BB17-028A812DAE02}"/>
              </a:ext>
            </a:extLst>
          </p:cNvPr>
          <p:cNvSpPr>
            <a:spLocks noGrp="1"/>
          </p:cNvSpPr>
          <p:nvPr>
            <p:ph type="dt" sz="quarter" idx="10"/>
          </p:nvPr>
        </p:nvSpPr>
        <p:spPr/>
        <p:txBody>
          <a:bodyPr/>
          <a:lstStyle/>
          <a:p>
            <a:pPr>
              <a:defRPr/>
            </a:pPr>
            <a:fld id="{0CACA801-5509-4A8A-B958-2997F56FE53C}" type="datetime1">
              <a:rPr lang="id-ID" smtClean="0"/>
              <a:pPr>
                <a:defRPr/>
              </a:pPr>
              <a:t>15/04/2026</a:t>
            </a:fld>
            <a:endParaRPr lang="id-ID"/>
          </a:p>
        </p:txBody>
      </p:sp>
      <p:sp>
        <p:nvSpPr>
          <p:cNvPr id="5" name="Footer Placeholder 4">
            <a:extLst>
              <a:ext uri="{FF2B5EF4-FFF2-40B4-BE49-F238E27FC236}">
                <a16:creationId xmlns:a16="http://schemas.microsoft.com/office/drawing/2014/main" id="{8540BFE2-81C4-5188-39FA-1579EAA1CD1A}"/>
              </a:ext>
            </a:extLst>
          </p:cNvPr>
          <p:cNvSpPr>
            <a:spLocks noGrp="1"/>
          </p:cNvSpPr>
          <p:nvPr>
            <p:ph type="ftr" sz="quarter" idx="11"/>
          </p:nvPr>
        </p:nvSpPr>
        <p:spPr/>
        <p:txBody>
          <a:bodyPr/>
          <a:lstStyle/>
          <a:p>
            <a:pPr>
              <a:defRPr/>
            </a:pPr>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DD9C8C44-2D24-BB04-CA31-21BFA3DF40FA}"/>
              </a:ext>
            </a:extLst>
          </p:cNvPr>
          <p:cNvSpPr>
            <a:spLocks noGrp="1"/>
          </p:cNvSpPr>
          <p:nvPr>
            <p:ph type="dt" sz="quarter" idx="10"/>
          </p:nvPr>
        </p:nvSpPr>
        <p:spPr/>
        <p:txBody>
          <a:bodyPr/>
          <a:lstStyle/>
          <a:p>
            <a:pPr>
              <a:defRPr/>
            </a:pPr>
            <a:fld id="{932ABCAE-9491-4056-BB13-A354A71BCB0F}" type="datetime1">
              <a:rPr lang="id-ID"/>
              <a:pPr>
                <a:defRPr/>
              </a:pPr>
              <a:t>15/04/2026</a:t>
            </a:fld>
            <a:endParaRPr lang="id-ID"/>
          </a:p>
        </p:txBody>
      </p:sp>
      <p:grpSp>
        <p:nvGrpSpPr>
          <p:cNvPr id="2" name="Group 7">
            <a:extLst>
              <a:ext uri="{FF2B5EF4-FFF2-40B4-BE49-F238E27FC236}">
                <a16:creationId xmlns:a16="http://schemas.microsoft.com/office/drawing/2014/main" id="{C08C01B2-ADB5-C145-4B50-68F68302D828}"/>
              </a:ext>
            </a:extLst>
          </p:cNvPr>
          <p:cNvGrpSpPr>
            <a:grpSpLocks/>
          </p:cNvGrpSpPr>
          <p:nvPr/>
        </p:nvGrpSpPr>
        <p:grpSpPr bwMode="auto">
          <a:xfrm>
            <a:off x="323850" y="188913"/>
            <a:ext cx="8856663" cy="6650037"/>
            <a:chOff x="204" y="119"/>
            <a:chExt cx="5579" cy="4189"/>
          </a:xfrm>
        </p:grpSpPr>
        <p:sp>
          <p:nvSpPr>
            <p:cNvPr id="49156" name="Rectangle 4">
              <a:extLst>
                <a:ext uri="{FF2B5EF4-FFF2-40B4-BE49-F238E27FC236}">
                  <a16:creationId xmlns:a16="http://schemas.microsoft.com/office/drawing/2014/main" id="{8E69BD6F-CBF2-CD58-EDB3-5C53D338D1E9}"/>
                </a:ext>
              </a:extLst>
            </p:cNvPr>
            <p:cNvSpPr>
              <a:spLocks noChangeArrowheads="1"/>
            </p:cNvSpPr>
            <p:nvPr/>
          </p:nvSpPr>
          <p:spPr bwMode="auto">
            <a:xfrm>
              <a:off x="204" y="649"/>
              <a:ext cx="5352"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Perbedaan utama antara Lembaga Keuangan Bank dan non Bank adalah dari ragam produk yang ditawarkannya. Kegiatan utama pihak perbankan disamping menyalurkan dana juga menghimpun dana, sedangkan lembaga keuangan lainnya lebih diarahkan kepada penyaluran dananya saja. Meskipun berbeda produk yang ditawarkan antara lembaga keuangan bank dan lembaga keuangan lainnya, ada suatu hal yang sama. Persamaannya yaitu dalam hal menentukan harga yang harus dibayar atau dibeli oleh nasabahnya. Penentuan harga yang harus dibayar atau harga jual dananya ditentukan dalam suatu tingkat suku bunga. Masing –masing lembaga keuangan baik bank maupun lainnya mempunyai cara sendiri dalam hal menentukan suku bunga pinjamannya. Hal ini sesuai pula dengan tujuan perusahaan masing-masing. </a:t>
              </a:r>
            </a:p>
          </p:txBody>
        </p:sp>
        <p:sp>
          <p:nvSpPr>
            <p:cNvPr id="49157" name="Text Box 5">
              <a:extLst>
                <a:ext uri="{FF2B5EF4-FFF2-40B4-BE49-F238E27FC236}">
                  <a16:creationId xmlns:a16="http://schemas.microsoft.com/office/drawing/2014/main" id="{51EBB764-3B8F-0C6D-CA36-D5D2302B0F49}"/>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17</a:t>
              </a:r>
            </a:p>
          </p:txBody>
        </p:sp>
        <p:sp>
          <p:nvSpPr>
            <p:cNvPr id="49158" name="Text Box 6">
              <a:extLst>
                <a:ext uri="{FF2B5EF4-FFF2-40B4-BE49-F238E27FC236}">
                  <a16:creationId xmlns:a16="http://schemas.microsoft.com/office/drawing/2014/main" id="{4CA6D6EB-AED1-D416-E6CF-DBE724E8709D}"/>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BF1378-9F82-6264-515E-90E43B41F03C}"/>
              </a:ext>
            </a:extLst>
          </p:cNvPr>
          <p:cNvSpPr>
            <a:spLocks noGrp="1"/>
          </p:cNvSpPr>
          <p:nvPr>
            <p:ph type="dt" sz="quarter" idx="10"/>
          </p:nvPr>
        </p:nvSpPr>
        <p:spPr/>
        <p:txBody>
          <a:bodyPr/>
          <a:lstStyle/>
          <a:p>
            <a:pPr>
              <a:defRPr/>
            </a:pPr>
            <a:fld id="{4F6DFA91-8844-4A90-9E90-7BDBCC1E60E9}" type="datetime1">
              <a:rPr lang="id-ID"/>
              <a:pPr>
                <a:defRPr/>
              </a:pPr>
              <a:t>15/04/2026</a:t>
            </a:fld>
            <a:endParaRPr lang="id-ID"/>
          </a:p>
        </p:txBody>
      </p:sp>
      <p:sp>
        <p:nvSpPr>
          <p:cNvPr id="50179" name="Rectangle 5">
            <a:extLst>
              <a:ext uri="{FF2B5EF4-FFF2-40B4-BE49-F238E27FC236}">
                <a16:creationId xmlns:a16="http://schemas.microsoft.com/office/drawing/2014/main" id="{A71D90DF-D66E-962E-9647-83B4372F8B20}"/>
              </a:ext>
            </a:extLst>
          </p:cNvPr>
          <p:cNvSpPr>
            <a:spLocks noChangeArrowheads="1"/>
          </p:cNvSpPr>
          <p:nvPr/>
        </p:nvSpPr>
        <p:spPr bwMode="auto">
          <a:xfrm>
            <a:off x="971550" y="2636838"/>
            <a:ext cx="7200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rgbClr val="FF3300"/>
                </a:solidFill>
                <a:latin typeface="Calligrapher" pitchFamily="2" charset="0"/>
              </a:rPr>
              <a:t>LEMBAGA KEUANGAN BANK (PERBANKAN)</a:t>
            </a:r>
            <a:endParaRPr lang="id-ID" altLang="en-US" sz="3600" b="1">
              <a:solidFill>
                <a:srgbClr val="FF3300"/>
              </a:solidFill>
              <a:latin typeface="Calligrapher" pitchFamily="2"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EFF2C7C1-B097-F76B-FEE6-4E6E9B79DF20}"/>
              </a:ext>
            </a:extLst>
          </p:cNvPr>
          <p:cNvSpPr>
            <a:spLocks noGrp="1"/>
          </p:cNvSpPr>
          <p:nvPr>
            <p:ph type="dt" sz="quarter" idx="10"/>
          </p:nvPr>
        </p:nvSpPr>
        <p:spPr/>
        <p:txBody>
          <a:bodyPr/>
          <a:lstStyle/>
          <a:p>
            <a:pPr>
              <a:defRPr/>
            </a:pPr>
            <a:fld id="{1EA5A3DC-4640-40F4-8BD2-A4CDD17B27BF}" type="datetime1">
              <a:rPr lang="id-ID"/>
              <a:pPr>
                <a:defRPr/>
              </a:pPr>
              <a:t>15/04/2026</a:t>
            </a:fld>
            <a:endParaRPr lang="id-ID"/>
          </a:p>
        </p:txBody>
      </p:sp>
      <p:grpSp>
        <p:nvGrpSpPr>
          <p:cNvPr id="2" name="Group 7">
            <a:extLst>
              <a:ext uri="{FF2B5EF4-FFF2-40B4-BE49-F238E27FC236}">
                <a16:creationId xmlns:a16="http://schemas.microsoft.com/office/drawing/2014/main" id="{5D96152E-B71C-9418-5818-F90BB6B0978D}"/>
              </a:ext>
            </a:extLst>
          </p:cNvPr>
          <p:cNvGrpSpPr>
            <a:grpSpLocks/>
          </p:cNvGrpSpPr>
          <p:nvPr/>
        </p:nvGrpSpPr>
        <p:grpSpPr bwMode="auto">
          <a:xfrm>
            <a:off x="323850" y="333375"/>
            <a:ext cx="8856663" cy="6505575"/>
            <a:chOff x="204" y="210"/>
            <a:chExt cx="5579" cy="4098"/>
          </a:xfrm>
        </p:grpSpPr>
        <p:sp>
          <p:nvSpPr>
            <p:cNvPr id="51204" name="Rectangle 4">
              <a:extLst>
                <a:ext uri="{FF2B5EF4-FFF2-40B4-BE49-F238E27FC236}">
                  <a16:creationId xmlns:a16="http://schemas.microsoft.com/office/drawing/2014/main" id="{A0CDC5E9-9FBC-A022-DCE5-C778B2F1B5F0}"/>
                </a:ext>
              </a:extLst>
            </p:cNvPr>
            <p:cNvSpPr>
              <a:spLocks noChangeArrowheads="1"/>
            </p:cNvSpPr>
            <p:nvPr/>
          </p:nvSpPr>
          <p:spPr bwMode="auto">
            <a:xfrm>
              <a:off x="204" y="210"/>
              <a:ext cx="1996" cy="256"/>
            </a:xfrm>
            <a:prstGeom prst="rect">
              <a:avLst/>
            </a:prstGeom>
            <a:solidFill>
              <a:srgbClr val="FF33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b="1">
                  <a:solidFill>
                    <a:schemeClr val="bg1"/>
                  </a:solidFill>
                  <a:sym typeface="Wingdings" panose="05000000000000000000" pitchFamily="2" charset="2"/>
                </a:rPr>
                <a:t>BANK SENTRAL</a:t>
              </a:r>
            </a:p>
          </p:txBody>
        </p:sp>
        <p:sp>
          <p:nvSpPr>
            <p:cNvPr id="51205" name="Rectangle 5">
              <a:extLst>
                <a:ext uri="{FF2B5EF4-FFF2-40B4-BE49-F238E27FC236}">
                  <a16:creationId xmlns:a16="http://schemas.microsoft.com/office/drawing/2014/main" id="{C8852E3E-FDA7-30B2-6BF7-17A57EEA2F28}"/>
                </a:ext>
              </a:extLst>
            </p:cNvPr>
            <p:cNvSpPr>
              <a:spLocks noChangeArrowheads="1"/>
            </p:cNvSpPr>
            <p:nvPr/>
          </p:nvSpPr>
          <p:spPr bwMode="auto">
            <a:xfrm>
              <a:off x="204" y="74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a:solidFill>
                    <a:schemeClr val="tx2"/>
                  </a:solidFill>
                  <a:sym typeface="Wingdings" panose="05000000000000000000" pitchFamily="2" charset="2"/>
                </a:rPr>
                <a:t>1.  Bank Indonesia</a:t>
              </a:r>
            </a:p>
            <a:p>
              <a:pPr eaLnBrk="1" hangingPunct="1">
                <a:spcBef>
                  <a:spcPct val="0"/>
                </a:spcBef>
                <a:buFontTx/>
                <a:buNone/>
              </a:pPr>
              <a:endParaRPr lang="en-US" altLang="en-US" sz="2000" b="1" i="1">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Perbedaan adalah segala sesuatu yang menyangkut tentang bank,</a:t>
              </a:r>
            </a:p>
            <a:p>
              <a:pPr eaLnBrk="1" hangingPunct="1">
                <a:spcBef>
                  <a:spcPct val="0"/>
                </a:spcBef>
                <a:buFontTx/>
                <a:buNone/>
              </a:pPr>
              <a:r>
                <a:rPr lang="en-US" altLang="en-US" sz="2000">
                  <a:solidFill>
                    <a:schemeClr val="tx2"/>
                  </a:solidFill>
                  <a:sym typeface="Wingdings" panose="05000000000000000000" pitchFamily="2" charset="2"/>
                </a:rPr>
                <a:t>           mencakup kelembagaan, kegiatan usaha, serta cara proses dalam</a:t>
              </a:r>
            </a:p>
            <a:p>
              <a:pPr eaLnBrk="1" hangingPunct="1">
                <a:spcBef>
                  <a:spcPct val="0"/>
                </a:spcBef>
                <a:buFontTx/>
                <a:buNone/>
              </a:pPr>
              <a:r>
                <a:rPr lang="en-US" altLang="en-US" sz="2000">
                  <a:solidFill>
                    <a:schemeClr val="tx2"/>
                  </a:solidFill>
                  <a:sym typeface="Wingdings" panose="05000000000000000000" pitchFamily="2" charset="2"/>
                </a:rPr>
                <a:t>           melaksanakan kegiatan usahanya.</a:t>
              </a:r>
            </a:p>
            <a:p>
              <a:pPr eaLnBrk="1" hangingPunct="1">
                <a:spcBef>
                  <a:spcPct val="0"/>
                </a:spcBef>
                <a:buFontTx/>
                <a:buNone/>
              </a:pPr>
              <a:r>
                <a:rPr lang="en-US" altLang="en-US" sz="2000">
                  <a:solidFill>
                    <a:schemeClr val="tx2"/>
                  </a:solidFill>
                  <a:sym typeface="Wingdings" panose="05000000000000000000" pitchFamily="2" charset="2"/>
                </a:rPr>
                <a:t>           Bank Indonesia ( BI ) adalah bank sentral negara republik</a:t>
              </a:r>
            </a:p>
            <a:p>
              <a:pPr eaLnBrk="1" hangingPunct="1">
                <a:spcBef>
                  <a:spcPct val="0"/>
                </a:spcBef>
                <a:buFontTx/>
                <a:buNone/>
              </a:pPr>
              <a:r>
                <a:rPr lang="en-US" altLang="en-US" sz="2000">
                  <a:solidFill>
                    <a:schemeClr val="tx2"/>
                  </a:solidFill>
                  <a:sym typeface="Wingdings" panose="05000000000000000000" pitchFamily="2" charset="2"/>
                </a:rPr>
                <a:t>           indonesia yang merupakan  “ Lembaga Negara “  yang</a:t>
              </a:r>
            </a:p>
            <a:p>
              <a:pPr eaLnBrk="1" hangingPunct="1">
                <a:spcBef>
                  <a:spcPct val="0"/>
                </a:spcBef>
                <a:buFontTx/>
                <a:buNone/>
              </a:pPr>
              <a:r>
                <a:rPr lang="en-US" altLang="en-US" sz="2000">
                  <a:solidFill>
                    <a:schemeClr val="tx2"/>
                  </a:solidFill>
                  <a:sym typeface="Wingdings" panose="05000000000000000000" pitchFamily="2" charset="2"/>
                </a:rPr>
                <a:t>           independen, bebas dari campur tangan pemerintah dan atau</a:t>
              </a:r>
            </a:p>
            <a:p>
              <a:pPr eaLnBrk="1" hangingPunct="1">
                <a:spcBef>
                  <a:spcPct val="0"/>
                </a:spcBef>
                <a:buFontTx/>
                <a:buNone/>
              </a:pPr>
              <a:r>
                <a:rPr lang="en-US" altLang="en-US" sz="2000">
                  <a:solidFill>
                    <a:schemeClr val="tx2"/>
                  </a:solidFill>
                  <a:sym typeface="Wingdings" panose="05000000000000000000" pitchFamily="2" charset="2"/>
                </a:rPr>
                <a:t>           pihak-pihak lainya serta berkedudukan di luar pemerintah dan </a:t>
              </a:r>
            </a:p>
            <a:p>
              <a:pPr eaLnBrk="1" hangingPunct="1">
                <a:spcBef>
                  <a:spcPct val="0"/>
                </a:spcBef>
                <a:buFontTx/>
                <a:buNone/>
              </a:pPr>
              <a:r>
                <a:rPr lang="en-US" altLang="en-US" sz="2000">
                  <a:solidFill>
                    <a:schemeClr val="tx2"/>
                  </a:solidFill>
                  <a:sym typeface="Wingdings" panose="05000000000000000000" pitchFamily="2" charset="2"/>
                </a:rPr>
                <a:t>           lembaga lain.</a:t>
              </a:r>
            </a:p>
            <a:p>
              <a:pPr eaLnBrk="1" hangingPunct="1">
                <a:spcBef>
                  <a:spcPct val="0"/>
                </a:spcBef>
                <a:buFontTx/>
                <a:buNone/>
              </a:pPr>
              <a:r>
                <a:rPr lang="en-US" altLang="en-US" sz="2000">
                  <a:solidFill>
                    <a:schemeClr val="tx2"/>
                  </a:solidFill>
                  <a:sym typeface="Wingdings" panose="05000000000000000000" pitchFamily="2" charset="2"/>
                </a:rPr>
                <a:t>           Perbankan indonesia dalam menjalankan fungsinya berasaskan</a:t>
              </a:r>
            </a:p>
            <a:p>
              <a:pPr eaLnBrk="1" hangingPunct="1">
                <a:spcBef>
                  <a:spcPct val="0"/>
                </a:spcBef>
                <a:buFontTx/>
                <a:buNone/>
              </a:pPr>
              <a:r>
                <a:rPr lang="en-US" altLang="en-US" sz="2000">
                  <a:solidFill>
                    <a:schemeClr val="tx2"/>
                  </a:solidFill>
                  <a:sym typeface="Wingdings" panose="05000000000000000000" pitchFamily="2" charset="2"/>
                </a:rPr>
                <a:t>           demokarasi ekonomi dan menggunakan prinsip kehati-kehatian.</a:t>
              </a:r>
            </a:p>
            <a:p>
              <a:pPr eaLnBrk="1" hangingPunct="1">
                <a:spcBef>
                  <a:spcPct val="0"/>
                </a:spcBef>
                <a:buFontTx/>
                <a:buNone/>
              </a:pPr>
              <a:r>
                <a:rPr lang="en-US" altLang="en-US" sz="2000">
                  <a:solidFill>
                    <a:schemeClr val="tx2"/>
                  </a:solidFill>
                  <a:sym typeface="Wingdings" panose="05000000000000000000" pitchFamily="2" charset="2"/>
                </a:rPr>
                <a:t>           Fungsi utama perbankan indonesia adalah sebagai penghimpun</a:t>
              </a:r>
            </a:p>
            <a:p>
              <a:pPr eaLnBrk="1" hangingPunct="1">
                <a:spcBef>
                  <a:spcPct val="0"/>
                </a:spcBef>
                <a:buFontTx/>
                <a:buNone/>
              </a:pPr>
              <a:r>
                <a:rPr lang="en-US" altLang="en-US" sz="2000">
                  <a:solidFill>
                    <a:schemeClr val="tx2"/>
                  </a:solidFill>
                  <a:sym typeface="Wingdings" panose="05000000000000000000" pitchFamily="2" charset="2"/>
                </a:rPr>
                <a:t>           dan penyalur dana masyarakat nasional dalam rangka</a:t>
              </a:r>
            </a:p>
            <a:p>
              <a:pPr eaLnBrk="1" hangingPunct="1">
                <a:spcBef>
                  <a:spcPct val="0"/>
                </a:spcBef>
                <a:buFontTx/>
                <a:buNone/>
              </a:pPr>
              <a:r>
                <a:rPr lang="en-US" altLang="en-US" sz="2000">
                  <a:solidFill>
                    <a:schemeClr val="tx2"/>
                  </a:solidFill>
                  <a:sym typeface="Wingdings" panose="05000000000000000000" pitchFamily="2" charset="2"/>
                </a:rPr>
                <a:t>           meningkatkan pemerataan pembangunan dan hasil-hasilnya,</a:t>
              </a:r>
            </a:p>
            <a:p>
              <a:pPr eaLnBrk="1" hangingPunct="1">
                <a:spcBef>
                  <a:spcPct val="0"/>
                </a:spcBef>
                <a:buFontTx/>
                <a:buNone/>
              </a:pPr>
              <a:r>
                <a:rPr lang="en-US" altLang="en-US" sz="2000">
                  <a:solidFill>
                    <a:schemeClr val="tx2"/>
                  </a:solidFill>
                  <a:sym typeface="Wingdings" panose="05000000000000000000" pitchFamily="2" charset="2"/>
                </a:rPr>
                <a:t>           pertumbuhan ekonomi dan stabilitas nasiona, kearah peningkatan</a:t>
              </a:r>
            </a:p>
            <a:p>
              <a:pPr eaLnBrk="1" hangingPunct="1">
                <a:spcBef>
                  <a:spcPct val="0"/>
                </a:spcBef>
                <a:buFontTx/>
                <a:buNone/>
              </a:pPr>
              <a:r>
                <a:rPr lang="en-US" altLang="en-US" sz="2000">
                  <a:solidFill>
                    <a:schemeClr val="tx2"/>
                  </a:solidFill>
                  <a:sym typeface="Wingdings" panose="05000000000000000000" pitchFamily="2" charset="2"/>
                </a:rPr>
                <a:t>           taraf hidup rakyat banyak.</a:t>
              </a:r>
            </a:p>
          </p:txBody>
        </p:sp>
        <p:sp>
          <p:nvSpPr>
            <p:cNvPr id="51206" name="Text Box 6">
              <a:extLst>
                <a:ext uri="{FF2B5EF4-FFF2-40B4-BE49-F238E27FC236}">
                  <a16:creationId xmlns:a16="http://schemas.microsoft.com/office/drawing/2014/main" id="{561476F2-D8D7-7DDE-D23F-93D920819B6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3"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549C229-A789-DEA3-DB01-1CCD67BAB185}"/>
              </a:ext>
            </a:extLst>
          </p:cNvPr>
          <p:cNvSpPr>
            <a:spLocks noGrp="1"/>
          </p:cNvSpPr>
          <p:nvPr>
            <p:ph type="dt" sz="quarter" idx="10"/>
          </p:nvPr>
        </p:nvSpPr>
        <p:spPr/>
        <p:txBody>
          <a:bodyPr/>
          <a:lstStyle/>
          <a:p>
            <a:pPr>
              <a:defRPr/>
            </a:pPr>
            <a:fld id="{F4A36819-88E7-4C14-8199-777DD3380C64}" type="datetime1">
              <a:rPr lang="id-ID"/>
              <a:pPr>
                <a:defRPr/>
              </a:pPr>
              <a:t>15/04/2026</a:t>
            </a:fld>
            <a:endParaRPr lang="id-ID"/>
          </a:p>
        </p:txBody>
      </p:sp>
      <p:grpSp>
        <p:nvGrpSpPr>
          <p:cNvPr id="2" name="Group 8">
            <a:extLst>
              <a:ext uri="{FF2B5EF4-FFF2-40B4-BE49-F238E27FC236}">
                <a16:creationId xmlns:a16="http://schemas.microsoft.com/office/drawing/2014/main" id="{839D3CD2-3111-B394-C3B2-4B489EB5E737}"/>
              </a:ext>
            </a:extLst>
          </p:cNvPr>
          <p:cNvGrpSpPr>
            <a:grpSpLocks/>
          </p:cNvGrpSpPr>
          <p:nvPr/>
        </p:nvGrpSpPr>
        <p:grpSpPr bwMode="auto">
          <a:xfrm>
            <a:off x="323850" y="188913"/>
            <a:ext cx="8856663" cy="6650037"/>
            <a:chOff x="204" y="119"/>
            <a:chExt cx="5579" cy="4189"/>
          </a:xfrm>
        </p:grpSpPr>
        <p:sp>
          <p:nvSpPr>
            <p:cNvPr id="52228" name="Rectangle 5">
              <a:extLst>
                <a:ext uri="{FF2B5EF4-FFF2-40B4-BE49-F238E27FC236}">
                  <a16:creationId xmlns:a16="http://schemas.microsoft.com/office/drawing/2014/main" id="{D3993B16-E15C-2E14-25BE-E6EEC3BE5945}"/>
                </a:ext>
              </a:extLst>
            </p:cNvPr>
            <p:cNvSpPr>
              <a:spLocks noChangeArrowheads="1"/>
            </p:cNvSpPr>
            <p:nvPr/>
          </p:nvSpPr>
          <p:spPr bwMode="auto">
            <a:xfrm>
              <a:off x="204" y="482"/>
              <a:ext cx="5352" cy="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Dalam program pemantapan sistem perbankan, upaya perbaikan infrastruktur perbankan, peningkatan mutu pengelolaan perbankan dan penyempurnaan aturan prudensial terus dilakukan. Salah satu prioritas sangat krusial dalam menunjang stabilitas sistem keuangan adalah rencana pendirian Lembaga Penjamin Simpanan (LPS) bersama-sama sebagai pengganti skema penjamin yang ada saat ini. Dalam arti sejauh mungkin mengurangi moral hazard yang mungkin terjadi namun dengan tetap mempertahankan momentum kepercayaan masyarakat terhadap perbankan nasional yang terus membaik.</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Di bidang pengawasan dan pengaturan perbankan untuk memenuhi standar internasional seperti yang ditetapkan dalam 25 </a:t>
              </a:r>
              <a:r>
                <a:rPr lang="en-US" altLang="en-US" sz="2000" i="1">
                  <a:solidFill>
                    <a:schemeClr val="tx2"/>
                  </a:solidFill>
                  <a:sym typeface="Wingdings" panose="05000000000000000000" pitchFamily="2" charset="2"/>
                </a:rPr>
                <a:t>Basel Core Principle. </a:t>
              </a:r>
              <a:r>
                <a:rPr lang="en-US" altLang="en-US" sz="2000">
                  <a:solidFill>
                    <a:schemeClr val="tx2"/>
                  </a:solidFill>
                  <a:sym typeface="Wingdings" panose="05000000000000000000" pitchFamily="2" charset="2"/>
                </a:rPr>
                <a:t>Penyempurnaan terhadap sistem pengawasan perbankan dengan mendekati resiko  </a:t>
              </a:r>
              <a:r>
                <a:rPr lang="en-US" altLang="en-US" sz="2000" i="1">
                  <a:solidFill>
                    <a:schemeClr val="tx2"/>
                  </a:solidFill>
                  <a:sym typeface="Wingdings" panose="05000000000000000000" pitchFamily="2" charset="2"/>
                </a:rPr>
                <a:t>( risk-based approach ) </a:t>
              </a:r>
              <a:r>
                <a:rPr lang="en-US" altLang="en-US" sz="2000">
                  <a:solidFill>
                    <a:schemeClr val="tx2"/>
                  </a:solidFill>
                  <a:sym typeface="Wingdings" panose="05000000000000000000" pitchFamily="2" charset="2"/>
                </a:rPr>
                <a:t>terus dilakukan, termasuk dimasukannya, resiko pasar  </a:t>
              </a:r>
              <a:r>
                <a:rPr lang="en-US" altLang="en-US" sz="2000" i="1">
                  <a:solidFill>
                    <a:schemeClr val="tx2"/>
                  </a:solidFill>
                  <a:sym typeface="Wingdings" panose="05000000000000000000" pitchFamily="2" charset="2"/>
                </a:rPr>
                <a:t>( Market risk ) </a:t>
              </a:r>
              <a:r>
                <a:rPr lang="en-US" altLang="en-US" sz="2000">
                  <a:solidFill>
                    <a:schemeClr val="tx2"/>
                  </a:solidFill>
                  <a:sym typeface="Wingdings" panose="05000000000000000000" pitchFamily="2" charset="2"/>
                </a:rPr>
                <a:t>dalam memperhitungkan permodalan.  </a:t>
              </a: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i="1">
                  <a:solidFill>
                    <a:schemeClr val="tx2"/>
                  </a:solidFill>
                  <a:sym typeface="Wingdings" panose="05000000000000000000" pitchFamily="2" charset="2"/>
                </a:rPr>
                <a:t> </a:t>
              </a:r>
            </a:p>
          </p:txBody>
        </p:sp>
        <p:sp>
          <p:nvSpPr>
            <p:cNvPr id="52229" name="Text Box 6">
              <a:extLst>
                <a:ext uri="{FF2B5EF4-FFF2-40B4-BE49-F238E27FC236}">
                  <a16:creationId xmlns:a16="http://schemas.microsoft.com/office/drawing/2014/main" id="{4D205173-98EF-3E68-60E9-149A1FF65640}"/>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19</a:t>
              </a:r>
            </a:p>
          </p:txBody>
        </p:sp>
        <p:sp>
          <p:nvSpPr>
            <p:cNvPr id="52230" name="Text Box 7">
              <a:extLst>
                <a:ext uri="{FF2B5EF4-FFF2-40B4-BE49-F238E27FC236}">
                  <a16:creationId xmlns:a16="http://schemas.microsoft.com/office/drawing/2014/main" id="{E13AB72A-2060-82F8-34FE-CD102BC36F76}"/>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79160828-5F29-E67D-FA6B-2768D38B65EE}"/>
              </a:ext>
            </a:extLst>
          </p:cNvPr>
          <p:cNvSpPr>
            <a:spLocks noGrp="1"/>
          </p:cNvSpPr>
          <p:nvPr>
            <p:ph type="dt" sz="quarter" idx="10"/>
          </p:nvPr>
        </p:nvSpPr>
        <p:spPr/>
        <p:txBody>
          <a:bodyPr/>
          <a:lstStyle/>
          <a:p>
            <a:pPr>
              <a:defRPr/>
            </a:pPr>
            <a:fld id="{AF899E95-400F-4C05-9A0F-0374B97293E2}" type="datetime1">
              <a:rPr lang="id-ID"/>
              <a:pPr>
                <a:defRPr/>
              </a:pPr>
              <a:t>15/04/2026</a:t>
            </a:fld>
            <a:endParaRPr lang="id-ID"/>
          </a:p>
        </p:txBody>
      </p:sp>
      <p:grpSp>
        <p:nvGrpSpPr>
          <p:cNvPr id="2" name="Group 8">
            <a:extLst>
              <a:ext uri="{FF2B5EF4-FFF2-40B4-BE49-F238E27FC236}">
                <a16:creationId xmlns:a16="http://schemas.microsoft.com/office/drawing/2014/main" id="{2581C91C-4738-B40B-7612-94010D959D16}"/>
              </a:ext>
            </a:extLst>
          </p:cNvPr>
          <p:cNvGrpSpPr>
            <a:grpSpLocks/>
          </p:cNvGrpSpPr>
          <p:nvPr/>
        </p:nvGrpSpPr>
        <p:grpSpPr bwMode="auto">
          <a:xfrm>
            <a:off x="323850" y="188913"/>
            <a:ext cx="8856663" cy="6650037"/>
            <a:chOff x="204" y="119"/>
            <a:chExt cx="5579" cy="4189"/>
          </a:xfrm>
        </p:grpSpPr>
        <p:sp>
          <p:nvSpPr>
            <p:cNvPr id="53252" name="Rectangle 4">
              <a:extLst>
                <a:ext uri="{FF2B5EF4-FFF2-40B4-BE49-F238E27FC236}">
                  <a16:creationId xmlns:a16="http://schemas.microsoft.com/office/drawing/2014/main" id="{FFB44BA8-8C09-0396-46F1-0BF8321D1959}"/>
                </a:ext>
              </a:extLst>
            </p:cNvPr>
            <p:cNvSpPr>
              <a:spLocks noChangeArrowheads="1"/>
            </p:cNvSpPr>
            <p:nvPr/>
          </p:nvSpPr>
          <p:spPr bwMode="auto">
            <a:xfrm>
              <a:off x="204" y="485"/>
              <a:ext cx="5352" cy="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Dengan semakin kompleksnya produk dan jasa perbankan disertai dengan meningkatnya globalisasi ekonomi, pembenahan terhadap tatanan sistem perbankan kedepan sangat diperlukan. Dalam hal ini, BI sedang mempersiapkan cetak biru Arsitektur Perbankan Indonesia  ( API ) dengan tujuan menciptakan sistem perbankan kedeapan yang mampu menghdapi perubahan serta menjamin stabilitas sistem keuangan. Sedangkan untuk mendorong stabilitas keuangan, BI sedang mempersiapkan Cetak biru stabilitas sistem keuangan dengan cakupan kerangka kerja kooedinasi dalam mencegah krisis keuangan </a:t>
              </a:r>
              <a:r>
                <a:rPr lang="en-US" altLang="en-US" sz="1900" i="1">
                  <a:solidFill>
                    <a:schemeClr val="tx2"/>
                  </a:solidFill>
                  <a:sym typeface="Wingdings" panose="05000000000000000000" pitchFamily="2" charset="2"/>
                </a:rPr>
                <a:t>( crisis prevention ) </a:t>
              </a:r>
              <a:r>
                <a:rPr lang="en-US" altLang="en-US" sz="1900">
                  <a:solidFill>
                    <a:schemeClr val="tx2"/>
                  </a:solidFill>
                  <a:sym typeface="Wingdings" panose="05000000000000000000" pitchFamily="2" charset="2"/>
                </a:rPr>
                <a:t>dan langkah-langkah yang harus ditempuh dalam penanganan krisis </a:t>
              </a:r>
              <a:r>
                <a:rPr lang="en-US" altLang="en-US" sz="1900" i="1">
                  <a:solidFill>
                    <a:schemeClr val="tx2"/>
                  </a:solidFill>
                  <a:sym typeface="Wingdings" panose="05000000000000000000" pitchFamily="2" charset="2"/>
                </a:rPr>
                <a:t>( crisis resolution ). </a:t>
              </a:r>
              <a:r>
                <a:rPr lang="en-US" altLang="en-US" sz="1900">
                  <a:solidFill>
                    <a:schemeClr val="tx2"/>
                  </a:solidFill>
                  <a:sym typeface="Wingdings" panose="05000000000000000000" pitchFamily="2" charset="2"/>
                </a:rPr>
                <a:t>Secara internal, BI mempersiapkan organisasi yang melakukan monitoring dan surveillance terhadap stabilitas sistem keuangan.</a:t>
              </a:r>
            </a:p>
            <a:p>
              <a:pPr algn="just" eaLnBrk="1" hangingPunct="1">
                <a:spcBef>
                  <a:spcPct val="0"/>
                </a:spcBef>
                <a:buFontTx/>
                <a:buNone/>
              </a:pPr>
              <a:endParaRPr lang="en-US" altLang="en-US" sz="1900">
                <a:solidFill>
                  <a:schemeClr val="tx2"/>
                </a:solidFill>
                <a:sym typeface="Wingdings" panose="05000000000000000000" pitchFamily="2" charset="2"/>
              </a:endParaRPr>
            </a:p>
            <a:p>
              <a:pPr algn="just" eaLnBrk="1" hangingPunct="1">
                <a:spcBef>
                  <a:spcPct val="0"/>
                </a:spcBef>
                <a:buFontTx/>
                <a:buNone/>
              </a:pPr>
              <a:r>
                <a:rPr lang="en-US" altLang="en-US" sz="1900">
                  <a:solidFill>
                    <a:schemeClr val="tx2"/>
                  </a:solidFill>
                  <a:sym typeface="Wingdings" panose="05000000000000000000" pitchFamily="2" charset="2"/>
                </a:rPr>
                <a:t>     Sementara itu untuk mendorong fungsi intermediasi perbankan, berbagai langkah terus dilakukan, terutama dalam bentuk insentif guna mendorong penyaluran kredit khususnya kepada sektor usaha kecil dan menengah yang saat ini dirasakan sebagai salah satu sektor yang menjadi penggerak pertumbuhan ekonomi. Dalam kaitan ini berbagai upaya telah dilakukan seperti Proyek Kredit Mikro. </a:t>
              </a:r>
            </a:p>
          </p:txBody>
        </p:sp>
        <p:sp>
          <p:nvSpPr>
            <p:cNvPr id="53253" name="Text Box 6">
              <a:extLst>
                <a:ext uri="{FF2B5EF4-FFF2-40B4-BE49-F238E27FC236}">
                  <a16:creationId xmlns:a16="http://schemas.microsoft.com/office/drawing/2014/main" id="{3FBB7E96-451B-ACB7-4A39-BB08A5D5FBF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20</a:t>
              </a:r>
            </a:p>
          </p:txBody>
        </p:sp>
        <p:sp>
          <p:nvSpPr>
            <p:cNvPr id="53254" name="Text Box 7">
              <a:extLst>
                <a:ext uri="{FF2B5EF4-FFF2-40B4-BE49-F238E27FC236}">
                  <a16:creationId xmlns:a16="http://schemas.microsoft.com/office/drawing/2014/main" id="{16983B73-D349-4CB1-5D63-A20961A27822}"/>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8F1BEBA3-7562-A308-901D-1CA733E1FDB1}"/>
              </a:ext>
            </a:extLst>
          </p:cNvPr>
          <p:cNvSpPr>
            <a:spLocks noGrp="1"/>
          </p:cNvSpPr>
          <p:nvPr>
            <p:ph type="dt" sz="quarter" idx="10"/>
          </p:nvPr>
        </p:nvSpPr>
        <p:spPr/>
        <p:txBody>
          <a:bodyPr/>
          <a:lstStyle/>
          <a:p>
            <a:pPr>
              <a:defRPr/>
            </a:pPr>
            <a:fld id="{F912F2B2-4644-4173-ABCE-0B574251DEA0}" type="datetime1">
              <a:rPr lang="id-ID"/>
              <a:pPr>
                <a:defRPr/>
              </a:pPr>
              <a:t>15/04/2026</a:t>
            </a:fld>
            <a:endParaRPr lang="id-ID"/>
          </a:p>
        </p:txBody>
      </p:sp>
      <p:grpSp>
        <p:nvGrpSpPr>
          <p:cNvPr id="2" name="Group 7">
            <a:extLst>
              <a:ext uri="{FF2B5EF4-FFF2-40B4-BE49-F238E27FC236}">
                <a16:creationId xmlns:a16="http://schemas.microsoft.com/office/drawing/2014/main" id="{2743177A-AE7D-FC1A-6A25-6F4B6803A6BC}"/>
              </a:ext>
            </a:extLst>
          </p:cNvPr>
          <p:cNvGrpSpPr>
            <a:grpSpLocks/>
          </p:cNvGrpSpPr>
          <p:nvPr/>
        </p:nvGrpSpPr>
        <p:grpSpPr bwMode="auto">
          <a:xfrm>
            <a:off x="323850" y="188913"/>
            <a:ext cx="8856663" cy="6650037"/>
            <a:chOff x="204" y="119"/>
            <a:chExt cx="5579" cy="4189"/>
          </a:xfrm>
        </p:grpSpPr>
        <p:sp>
          <p:nvSpPr>
            <p:cNvPr id="54276" name="Rectangle 4">
              <a:extLst>
                <a:ext uri="{FF2B5EF4-FFF2-40B4-BE49-F238E27FC236}">
                  <a16:creationId xmlns:a16="http://schemas.microsoft.com/office/drawing/2014/main" id="{E039D3D9-8F59-3AB8-99A4-ED1B561EF307}"/>
                </a:ext>
              </a:extLst>
            </p:cNvPr>
            <p:cNvSpPr>
              <a:spLocks noChangeArrowheads="1"/>
            </p:cNvSpPr>
            <p:nvPr/>
          </p:nvSpPr>
          <p:spPr bwMode="auto">
            <a:xfrm>
              <a:off x="204" y="670"/>
              <a:ext cx="5352" cy="2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Pengembangan sistem informasi terpadu pengembangan usaha kecil, serta upaya-upaya mempertemukan pelaku usaha dengan perbankan yang dikenal sebagai bazar intermediasi di sejumlah daerah. Untuk menggairahkan kembali perekonomian di daerah-daerah tertentu, khususnya  daerah-daerah yang dilanda konfli, BI telah memberi keringanan dalam kriteria penilaian kualitas kredit yang disalurkan perbankan kepada sektor mikro dan UKM didaerah-daerah tersebut. Selain itu, sebagai wujud dukungan BI terhadap upaya pengentasan kemiskinan, BI telah bekerja sama dengan Kantor Menteri Koordinasi Bidang Kesejahteraan Rakyat  dalam mendorong perbankan menyalurkan kredit kepada masyarakat berpenghasilan rendah.</a:t>
              </a:r>
            </a:p>
          </p:txBody>
        </p:sp>
        <p:sp>
          <p:nvSpPr>
            <p:cNvPr id="54277" name="Text Box 5">
              <a:extLst>
                <a:ext uri="{FF2B5EF4-FFF2-40B4-BE49-F238E27FC236}">
                  <a16:creationId xmlns:a16="http://schemas.microsoft.com/office/drawing/2014/main" id="{35DCFB2E-7CDB-77C9-6691-0AFFBBF80CD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21</a:t>
              </a:r>
            </a:p>
          </p:txBody>
        </p:sp>
        <p:sp>
          <p:nvSpPr>
            <p:cNvPr id="54278" name="Text Box 6">
              <a:extLst>
                <a:ext uri="{FF2B5EF4-FFF2-40B4-BE49-F238E27FC236}">
                  <a16:creationId xmlns:a16="http://schemas.microsoft.com/office/drawing/2014/main" id="{4E8D23C5-2AEF-A0E7-2F80-485F2A810871}"/>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CDB8BDB-1A9D-18DD-14AE-CAB4501CB555}"/>
              </a:ext>
            </a:extLst>
          </p:cNvPr>
          <p:cNvSpPr>
            <a:spLocks noGrp="1"/>
          </p:cNvSpPr>
          <p:nvPr>
            <p:ph type="dt" sz="quarter" idx="10"/>
          </p:nvPr>
        </p:nvSpPr>
        <p:spPr/>
        <p:txBody>
          <a:bodyPr/>
          <a:lstStyle/>
          <a:p>
            <a:pPr>
              <a:defRPr/>
            </a:pPr>
            <a:fld id="{ADCE9D0B-DF93-4F26-B3ED-98AE39AC460B}" type="datetime1">
              <a:rPr lang="id-ID"/>
              <a:pPr>
                <a:defRPr/>
              </a:pPr>
              <a:t>15/04/2026</a:t>
            </a:fld>
            <a:endParaRPr lang="id-ID"/>
          </a:p>
        </p:txBody>
      </p:sp>
      <p:grpSp>
        <p:nvGrpSpPr>
          <p:cNvPr id="2" name="Group 10">
            <a:extLst>
              <a:ext uri="{FF2B5EF4-FFF2-40B4-BE49-F238E27FC236}">
                <a16:creationId xmlns:a16="http://schemas.microsoft.com/office/drawing/2014/main" id="{5D7E3E7B-8790-9772-D7CE-604C8122846C}"/>
              </a:ext>
            </a:extLst>
          </p:cNvPr>
          <p:cNvGrpSpPr>
            <a:grpSpLocks/>
          </p:cNvGrpSpPr>
          <p:nvPr/>
        </p:nvGrpSpPr>
        <p:grpSpPr bwMode="auto">
          <a:xfrm>
            <a:off x="107950" y="333375"/>
            <a:ext cx="9072563" cy="6505575"/>
            <a:chOff x="68" y="210"/>
            <a:chExt cx="5715" cy="4098"/>
          </a:xfrm>
        </p:grpSpPr>
        <p:sp>
          <p:nvSpPr>
            <p:cNvPr id="55300" name="Rectangle 6">
              <a:extLst>
                <a:ext uri="{FF2B5EF4-FFF2-40B4-BE49-F238E27FC236}">
                  <a16:creationId xmlns:a16="http://schemas.microsoft.com/office/drawing/2014/main" id="{51EDBDAA-C571-E841-130D-9FDB46CEBC2B}"/>
                </a:ext>
              </a:extLst>
            </p:cNvPr>
            <p:cNvSpPr>
              <a:spLocks noChangeArrowheads="1"/>
            </p:cNvSpPr>
            <p:nvPr/>
          </p:nvSpPr>
          <p:spPr bwMode="auto">
            <a:xfrm>
              <a:off x="431" y="210"/>
              <a:ext cx="2721"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chemeClr val="bg1"/>
                  </a:solidFill>
                  <a:sym typeface="Wingdings" panose="05000000000000000000" pitchFamily="2" charset="2"/>
                </a:rPr>
                <a:t>Kebijakan Perbankan</a:t>
              </a:r>
            </a:p>
          </p:txBody>
        </p:sp>
        <p:sp>
          <p:nvSpPr>
            <p:cNvPr id="55301" name="Rectangle 7">
              <a:extLst>
                <a:ext uri="{FF2B5EF4-FFF2-40B4-BE49-F238E27FC236}">
                  <a16:creationId xmlns:a16="http://schemas.microsoft.com/office/drawing/2014/main" id="{56E9D3FD-C0D4-B6A0-4E3C-444D72A0433D}"/>
                </a:ext>
              </a:extLst>
            </p:cNvPr>
            <p:cNvSpPr>
              <a:spLocks noChangeArrowheads="1"/>
            </p:cNvSpPr>
            <p:nvPr/>
          </p:nvSpPr>
          <p:spPr bwMode="auto">
            <a:xfrm>
              <a:off x="68" y="690"/>
              <a:ext cx="5352" cy="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1600">
                  <a:solidFill>
                    <a:schemeClr val="tx2"/>
                  </a:solidFill>
                  <a:sym typeface="Wingdings" panose="05000000000000000000" pitchFamily="2" charset="2"/>
                </a:rPr>
                <a:t>Kebijakan yang ditempuh Bank Indonesia pada tahun ini melanjutkan kebijakan tahun sebelumnya, pada tahun 2002 BI tetap memfokuskan pada tiga hal, yaitu program penyehatan perbankan, program pemantapan ketahanan sistem perbankan dan program pemulihan intermediasi perbankan. Dalam program penyehatan perbankan, pemerintah masih tetap melanjutkan program penjaminan meskipun secara bertahap cakupan penjaminan akan dikurangi. Sedangkan terhadap program rekapitalisasi bank dan restukturisasi kredit yang telah dilakukan sejak beberapa tahun terakhir, BI terus melakukan pemantauan perkembangannya.</a:t>
              </a:r>
            </a:p>
            <a:p>
              <a:pPr eaLnBrk="1" hangingPunct="1">
                <a:spcBef>
                  <a:spcPct val="0"/>
                </a:spcBef>
                <a:buFontTx/>
                <a:buNone/>
              </a:pPr>
              <a:endParaRPr lang="en-US" altLang="en-US" sz="1600">
                <a:solidFill>
                  <a:schemeClr val="tx2"/>
                </a:solidFill>
                <a:sym typeface="Wingdings" panose="05000000000000000000" pitchFamily="2" charset="2"/>
              </a:endParaRPr>
            </a:p>
            <a:p>
              <a:pPr eaLnBrk="1" hangingPunct="1">
                <a:spcBef>
                  <a:spcPct val="0"/>
                </a:spcBef>
                <a:buFontTx/>
                <a:buNone/>
              </a:pPr>
              <a:r>
                <a:rPr lang="en-US" altLang="en-US" sz="1600">
                  <a:solidFill>
                    <a:schemeClr val="tx2"/>
                  </a:solidFill>
                  <a:sym typeface="Wingdings" panose="05000000000000000000" pitchFamily="2" charset="2"/>
                </a:rPr>
                <a:t>      Perbaikan tersebut tercermin dari peningkatan struktur permodalan, perbaikan rasio NPLs, peningkatan profitabilitas serta terus berlangsungnya pemulihan fungsi intermediasi perbankan. Dalam hal permodalan, perbaikan struktur permodalan bank tercermin dari meningkatnya indikator CAR industri perbankan yang mencapai 22,49% pada akhir 2002 atau meningkat 1,99% dari tahun sebelumnya. Sementara itu, upaya-upaya restrukturisasi kredit yang dilakukan perbankan telah memperbaiki NPLs  perbankan mencapai 8,3% ( atau secara neto 2,9% ), dibanding dengan 12,1% ( 3,6% neto ) pada tahun sebelumnnya. Walaupun secara industri, NPLs neto diatas 5%. Dari profitabilitas, seiring dengan meningkatnya </a:t>
              </a:r>
              <a:r>
                <a:rPr lang="en-US" altLang="en-US" sz="1600" i="1">
                  <a:solidFill>
                    <a:schemeClr val="tx2"/>
                  </a:solidFill>
                  <a:sym typeface="Wingdings" panose="05000000000000000000" pitchFamily="2" charset="2"/>
                </a:rPr>
                <a:t>spread </a:t>
              </a:r>
              <a:r>
                <a:rPr lang="en-US" altLang="en-US" sz="1600">
                  <a:solidFill>
                    <a:schemeClr val="tx2"/>
                  </a:solidFill>
                  <a:sym typeface="Wingdings" panose="05000000000000000000" pitchFamily="2" charset="2"/>
                </a:rPr>
                <a:t>antara suku bunga kredit dengan suku bunga simpanan akibat penurunan suku bunga SBI,</a:t>
              </a:r>
              <a:r>
                <a:rPr lang="en-US" altLang="en-US" sz="1600" i="1">
                  <a:solidFill>
                    <a:schemeClr val="tx2"/>
                  </a:solidFill>
                  <a:sym typeface="Wingdings" panose="05000000000000000000" pitchFamily="2" charset="2"/>
                </a:rPr>
                <a:t> net  interest income  </a:t>
              </a:r>
              <a:r>
                <a:rPr lang="en-US" altLang="en-US" sz="1600">
                  <a:solidFill>
                    <a:schemeClr val="tx2"/>
                  </a:solidFill>
                  <a:sym typeface="Wingdings" panose="05000000000000000000" pitchFamily="2" charset="2"/>
                </a:rPr>
                <a:t>perbankan mengalami peningkatan, yaitu sebesar Rp42,9 triliun dibandingkan dengan Rp37,8 triliun pada tahun sebelumnya.</a:t>
              </a:r>
              <a:r>
                <a:rPr lang="en-US" altLang="en-US" sz="1600" i="1">
                  <a:solidFill>
                    <a:schemeClr val="tx2"/>
                  </a:solidFill>
                  <a:sym typeface="Wingdings" panose="05000000000000000000" pitchFamily="2" charset="2"/>
                </a:rPr>
                <a:t>  </a:t>
              </a:r>
              <a:r>
                <a:rPr lang="en-US" altLang="en-US" sz="1600">
                  <a:solidFill>
                    <a:schemeClr val="tx2"/>
                  </a:solidFill>
                  <a:sym typeface="Wingdings" panose="05000000000000000000" pitchFamily="2" charset="2"/>
                </a:rPr>
                <a:t>  </a:t>
              </a:r>
            </a:p>
          </p:txBody>
        </p:sp>
        <p:sp>
          <p:nvSpPr>
            <p:cNvPr id="55302" name="Text Box 8">
              <a:extLst>
                <a:ext uri="{FF2B5EF4-FFF2-40B4-BE49-F238E27FC236}">
                  <a16:creationId xmlns:a16="http://schemas.microsoft.com/office/drawing/2014/main" id="{9637DB23-1626-1305-63A6-8A5C70A531C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D15F965-F68B-375F-9912-E42C7ACFA991}"/>
              </a:ext>
            </a:extLst>
          </p:cNvPr>
          <p:cNvSpPr>
            <a:spLocks noGrp="1"/>
          </p:cNvSpPr>
          <p:nvPr>
            <p:ph type="dt" sz="quarter" idx="10"/>
          </p:nvPr>
        </p:nvSpPr>
        <p:spPr/>
        <p:txBody>
          <a:bodyPr/>
          <a:lstStyle/>
          <a:p>
            <a:pPr>
              <a:defRPr/>
            </a:pPr>
            <a:fld id="{41929994-F0EA-433E-862D-CF3D2CCA8C93}" type="datetime1">
              <a:rPr lang="id-ID"/>
              <a:pPr>
                <a:defRPr/>
              </a:pPr>
              <a:t>15/04/2026</a:t>
            </a:fld>
            <a:endParaRPr lang="id-ID"/>
          </a:p>
        </p:txBody>
      </p:sp>
      <p:grpSp>
        <p:nvGrpSpPr>
          <p:cNvPr id="2" name="Group 7">
            <a:extLst>
              <a:ext uri="{FF2B5EF4-FFF2-40B4-BE49-F238E27FC236}">
                <a16:creationId xmlns:a16="http://schemas.microsoft.com/office/drawing/2014/main" id="{4933BF10-9929-54AA-5630-39937E2809A3}"/>
              </a:ext>
            </a:extLst>
          </p:cNvPr>
          <p:cNvGrpSpPr>
            <a:grpSpLocks/>
          </p:cNvGrpSpPr>
          <p:nvPr/>
        </p:nvGrpSpPr>
        <p:grpSpPr bwMode="auto">
          <a:xfrm>
            <a:off x="323850" y="655638"/>
            <a:ext cx="8856663" cy="6183312"/>
            <a:chOff x="204" y="413"/>
            <a:chExt cx="5579" cy="3895"/>
          </a:xfrm>
        </p:grpSpPr>
        <p:sp>
          <p:nvSpPr>
            <p:cNvPr id="56324" name="Rectangle 4">
              <a:extLst>
                <a:ext uri="{FF2B5EF4-FFF2-40B4-BE49-F238E27FC236}">
                  <a16:creationId xmlns:a16="http://schemas.microsoft.com/office/drawing/2014/main" id="{3FB1A5C6-ABD7-817E-5518-196ECDB7E257}"/>
                </a:ext>
              </a:extLst>
            </p:cNvPr>
            <p:cNvSpPr>
              <a:spLocks noChangeArrowheads="1"/>
            </p:cNvSpPr>
            <p:nvPr/>
          </p:nvSpPr>
          <p:spPr bwMode="auto">
            <a:xfrm>
              <a:off x="431" y="413"/>
              <a:ext cx="1996" cy="256"/>
            </a:xfrm>
            <a:prstGeom prst="rect">
              <a:avLst/>
            </a:prstGeom>
            <a:solidFill>
              <a:srgbClr val="FF33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solidFill>
                    <a:schemeClr val="bg1"/>
                  </a:solidFill>
                  <a:sym typeface="Wingdings" panose="05000000000000000000" pitchFamily="2" charset="2"/>
                </a:rPr>
                <a:t>2.     BANK UMUM</a:t>
              </a:r>
            </a:p>
          </p:txBody>
        </p:sp>
        <p:sp>
          <p:nvSpPr>
            <p:cNvPr id="56325" name="Rectangle 5">
              <a:extLst>
                <a:ext uri="{FF2B5EF4-FFF2-40B4-BE49-F238E27FC236}">
                  <a16:creationId xmlns:a16="http://schemas.microsoft.com/office/drawing/2014/main" id="{F389F982-8257-DF57-3927-D91EAD9A7080}"/>
                </a:ext>
              </a:extLst>
            </p:cNvPr>
            <p:cNvSpPr>
              <a:spLocks noChangeArrowheads="1"/>
            </p:cNvSpPr>
            <p:nvPr/>
          </p:nvSpPr>
          <p:spPr bwMode="auto">
            <a:xfrm>
              <a:off x="204" y="844"/>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umum</a:t>
              </a:r>
              <a:r>
                <a:rPr lang="en-US" altLang="en-US" sz="2000">
                  <a:solidFill>
                    <a:schemeClr val="tx2"/>
                  </a:solidFill>
                  <a:sym typeface="Wingdings" panose="05000000000000000000" pitchFamily="2" charset="2"/>
                </a:rPr>
                <a:t> adalah bank yang dapat memberikan jasa dalam lalu lintas pembayaran. Sifat jasa yang diberikan adalah umum, dalam arti dapat memberikan seluruh jasa perbankan yang ada. Begitu pula dengan wilayah operasinya dapat dilakukan diseluruh wilayah. Bank umum sering disebut bank komersial </a:t>
              </a:r>
              <a:r>
                <a:rPr lang="en-US" altLang="en-US" sz="2000" i="1">
                  <a:solidFill>
                    <a:schemeClr val="tx2"/>
                  </a:solidFill>
                  <a:sym typeface="Wingdings" panose="05000000000000000000" pitchFamily="2" charset="2"/>
                </a:rPr>
                <a:t>(commercial bank ).</a:t>
              </a:r>
            </a:p>
            <a:p>
              <a:pPr eaLnBrk="1" hangingPunct="1">
                <a:spcBef>
                  <a:spcPct val="0"/>
                </a:spcBef>
                <a:buFontTx/>
                <a:buNone/>
              </a:pP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Undang-undang Ri No. 7 tahun 1992 tanggal 25 Maret 1992 tentang perbankan diperbaharui dengan UU No. 10 tahun 1998, menjelaskan bahwa Bank adalah </a:t>
              </a:r>
              <a:r>
                <a:rPr lang="en-US" altLang="en-US" sz="2000" i="1">
                  <a:solidFill>
                    <a:schemeClr val="tx2"/>
                  </a:solidFill>
                  <a:sym typeface="Wingdings" panose="05000000000000000000" pitchFamily="2" charset="2"/>
                </a:rPr>
                <a:t>“ badan usaha yang menghimpun dana dari masyarakat dalam bentuk simpanan dan mengeluarkannya kepada masyarakat dalam rangka meningkatkan taraf hidup rakyat banyak “. </a:t>
              </a:r>
              <a:r>
                <a:rPr lang="en-US" altLang="en-US" sz="2000">
                  <a:solidFill>
                    <a:schemeClr val="tx2"/>
                  </a:solidFill>
                  <a:sym typeface="Wingdings" panose="05000000000000000000" pitchFamily="2" charset="2"/>
                </a:rPr>
                <a:t>Secara lebih luas lagi bahwa bank merupakan perusahaan yang bergerak dalam bidang keuanga, artinya aktivitas perbankan selalu berkaitan dalam bidang keuangan. Sehingga berbicara mengenai bank tidak terlepas dari masalah keuangan.</a:t>
              </a:r>
            </a:p>
            <a:p>
              <a:pPr eaLnBrk="1" hangingPunct="1">
                <a:spcBef>
                  <a:spcPct val="0"/>
                </a:spcBef>
                <a:buFontTx/>
                <a:buNone/>
              </a:pPr>
              <a:r>
                <a:rPr lang="en-US" altLang="en-US" sz="2000">
                  <a:solidFill>
                    <a:schemeClr val="tx2"/>
                  </a:solidFill>
                  <a:sym typeface="Wingdings" panose="05000000000000000000" pitchFamily="2" charset="2"/>
                </a:rPr>
                <a:t> </a:t>
              </a:r>
            </a:p>
          </p:txBody>
        </p:sp>
        <p:sp>
          <p:nvSpPr>
            <p:cNvPr id="56326" name="Text Box 6">
              <a:extLst>
                <a:ext uri="{FF2B5EF4-FFF2-40B4-BE49-F238E27FC236}">
                  <a16:creationId xmlns:a16="http://schemas.microsoft.com/office/drawing/2014/main" id="{F2363F3B-F013-659A-E898-F78167D60DEC}"/>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9E42366-96ED-9B94-7C59-0FFBDBFB5BD3}"/>
              </a:ext>
            </a:extLst>
          </p:cNvPr>
          <p:cNvSpPr>
            <a:spLocks noGrp="1"/>
          </p:cNvSpPr>
          <p:nvPr>
            <p:ph type="dt" sz="quarter" idx="10"/>
          </p:nvPr>
        </p:nvSpPr>
        <p:spPr/>
        <p:txBody>
          <a:bodyPr/>
          <a:lstStyle/>
          <a:p>
            <a:pPr>
              <a:defRPr/>
            </a:pPr>
            <a:fld id="{DA3F733D-0F40-49D7-8486-58EB8ABA7A5D}" type="datetime1">
              <a:rPr lang="id-ID"/>
              <a:pPr>
                <a:defRPr/>
              </a:pPr>
              <a:t>15/04/2026</a:t>
            </a:fld>
            <a:endParaRPr lang="id-ID"/>
          </a:p>
        </p:txBody>
      </p:sp>
      <p:grpSp>
        <p:nvGrpSpPr>
          <p:cNvPr id="2" name="Group 7">
            <a:extLst>
              <a:ext uri="{FF2B5EF4-FFF2-40B4-BE49-F238E27FC236}">
                <a16:creationId xmlns:a16="http://schemas.microsoft.com/office/drawing/2014/main" id="{AA35F892-31B6-C476-33DC-49F027432525}"/>
              </a:ext>
            </a:extLst>
          </p:cNvPr>
          <p:cNvGrpSpPr>
            <a:grpSpLocks/>
          </p:cNvGrpSpPr>
          <p:nvPr/>
        </p:nvGrpSpPr>
        <p:grpSpPr bwMode="auto">
          <a:xfrm>
            <a:off x="395288" y="188913"/>
            <a:ext cx="8785225" cy="6650037"/>
            <a:chOff x="249" y="119"/>
            <a:chExt cx="5534" cy="4189"/>
          </a:xfrm>
        </p:grpSpPr>
        <p:sp>
          <p:nvSpPr>
            <p:cNvPr id="57348" name="Rectangle 4">
              <a:extLst>
                <a:ext uri="{FF2B5EF4-FFF2-40B4-BE49-F238E27FC236}">
                  <a16:creationId xmlns:a16="http://schemas.microsoft.com/office/drawing/2014/main" id="{A823C3C8-F56B-8AE8-664A-7E1A15E270C2}"/>
                </a:ext>
              </a:extLst>
            </p:cNvPr>
            <p:cNvSpPr>
              <a:spLocks noChangeArrowheads="1"/>
            </p:cNvSpPr>
            <p:nvPr/>
          </p:nvSpPr>
          <p:spPr bwMode="auto">
            <a:xfrm>
              <a:off x="249" y="618"/>
              <a:ext cx="5352" cy="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sym typeface="Wingdings" panose="05000000000000000000" pitchFamily="2" charset="2"/>
                </a:rPr>
                <a:t>     Usaha perbankan yang pertama adalah menghimpun dana dari masyarakat luas yang dikenal dengan istilah di dunia perbankan adalah kegiatan </a:t>
              </a:r>
              <a:r>
                <a:rPr lang="en-US" altLang="en-US" sz="2000" i="1">
                  <a:solidFill>
                    <a:schemeClr val="tx2"/>
                  </a:solidFill>
                  <a:sym typeface="Wingdings" panose="05000000000000000000" pitchFamily="2" charset="2"/>
                </a:rPr>
                <a:t>funding, </a:t>
              </a:r>
              <a:r>
                <a:rPr lang="en-US" altLang="en-US" sz="2000">
                  <a:solidFill>
                    <a:schemeClr val="tx2"/>
                  </a:solidFill>
                  <a:sym typeface="Wingdings" panose="05000000000000000000" pitchFamily="2" charset="2"/>
                </a:rPr>
                <a:t>yaitu dana dalam bentuk simpanan dari masyarakat tersebut diputarkan kembali atau dijualkan kembali kemasyarakat dalam bentuk pinjaman atau lebih dikenal dengan istilah kredit. Dalam pemberian kredit juga dikenakan jasa pinjaman kepada penerima kredit ( debitur ) dalam bentuk bunga dan biaya administrasi.</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Besarnya bunga kredit sangat dipengaruhi oleh besarnya bunga simpanan. Semakin besar atau semakin mahal bunga simpanan, maka semakin besar pula bunga pinjaman dan demikian pula sebaliknya. Disamping bunga simpanan pengaruh besar kecil bunga pinjaman juga dipengaruhi oleh keuntungan yang diambil, biaya operasi yang dikeluarkan, cadangan resiko kredit macet, pajak serta pengaruh lainnya.  </a:t>
              </a:r>
            </a:p>
          </p:txBody>
        </p:sp>
        <p:sp>
          <p:nvSpPr>
            <p:cNvPr id="57349" name="Text Box 5">
              <a:extLst>
                <a:ext uri="{FF2B5EF4-FFF2-40B4-BE49-F238E27FC236}">
                  <a16:creationId xmlns:a16="http://schemas.microsoft.com/office/drawing/2014/main" id="{A04EB73E-CD27-3C16-5D35-2F44405D31B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24</a:t>
              </a:r>
            </a:p>
          </p:txBody>
        </p:sp>
        <p:sp>
          <p:nvSpPr>
            <p:cNvPr id="57350" name="Text Box 6">
              <a:extLst>
                <a:ext uri="{FF2B5EF4-FFF2-40B4-BE49-F238E27FC236}">
                  <a16:creationId xmlns:a16="http://schemas.microsoft.com/office/drawing/2014/main" id="{1B5F609D-AD41-DD3B-12A9-D247F391225D}"/>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F9A8B92-375B-7D34-0D53-D001E4DEAB2D}"/>
              </a:ext>
            </a:extLst>
          </p:cNvPr>
          <p:cNvSpPr>
            <a:spLocks noGrp="1"/>
          </p:cNvSpPr>
          <p:nvPr>
            <p:ph type="dt" sz="quarter" idx="10"/>
          </p:nvPr>
        </p:nvSpPr>
        <p:spPr/>
        <p:txBody>
          <a:bodyPr/>
          <a:lstStyle/>
          <a:p>
            <a:pPr>
              <a:defRPr/>
            </a:pPr>
            <a:fld id="{75F7F16D-195E-45A6-9F94-2DE7E4731644}" type="datetime1">
              <a:rPr lang="id-ID"/>
              <a:pPr>
                <a:defRPr/>
              </a:pPr>
              <a:t>15/04/2026</a:t>
            </a:fld>
            <a:endParaRPr lang="id-ID"/>
          </a:p>
        </p:txBody>
      </p:sp>
      <p:grpSp>
        <p:nvGrpSpPr>
          <p:cNvPr id="2" name="Group 9">
            <a:extLst>
              <a:ext uri="{FF2B5EF4-FFF2-40B4-BE49-F238E27FC236}">
                <a16:creationId xmlns:a16="http://schemas.microsoft.com/office/drawing/2014/main" id="{CFA12FF8-C99C-22DD-11D9-DF9E2FFDD50B}"/>
              </a:ext>
            </a:extLst>
          </p:cNvPr>
          <p:cNvGrpSpPr>
            <a:grpSpLocks/>
          </p:cNvGrpSpPr>
          <p:nvPr/>
        </p:nvGrpSpPr>
        <p:grpSpPr bwMode="auto">
          <a:xfrm>
            <a:off x="468313" y="549275"/>
            <a:ext cx="8783637" cy="6289675"/>
            <a:chOff x="295" y="346"/>
            <a:chExt cx="5533" cy="3962"/>
          </a:xfrm>
        </p:grpSpPr>
        <p:sp>
          <p:nvSpPr>
            <p:cNvPr id="58372" name="Rectangle 4">
              <a:extLst>
                <a:ext uri="{FF2B5EF4-FFF2-40B4-BE49-F238E27FC236}">
                  <a16:creationId xmlns:a16="http://schemas.microsoft.com/office/drawing/2014/main" id="{9E7AC2BF-E685-20EB-9E8A-09BBD8532F79}"/>
                </a:ext>
              </a:extLst>
            </p:cNvPr>
            <p:cNvSpPr>
              <a:spLocks noChangeArrowheads="1"/>
            </p:cNvSpPr>
            <p:nvPr/>
          </p:nvSpPr>
          <p:spPr bwMode="auto">
            <a:xfrm>
              <a:off x="295" y="346"/>
              <a:ext cx="3402"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Kegiatan- Kegiatan Bank Umum</a:t>
              </a:r>
            </a:p>
          </p:txBody>
        </p:sp>
        <p:sp>
          <p:nvSpPr>
            <p:cNvPr id="58373" name="Rectangle 5">
              <a:extLst>
                <a:ext uri="{FF2B5EF4-FFF2-40B4-BE49-F238E27FC236}">
                  <a16:creationId xmlns:a16="http://schemas.microsoft.com/office/drawing/2014/main" id="{AC886E45-A8D7-4285-B217-426822070C73}"/>
                </a:ext>
              </a:extLst>
            </p:cNvPr>
            <p:cNvSpPr>
              <a:spLocks noChangeArrowheads="1"/>
            </p:cNvSpPr>
            <p:nvPr/>
          </p:nvSpPr>
          <p:spPr bwMode="auto">
            <a:xfrm>
              <a:off x="476" y="788"/>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Menghimpun</a:t>
              </a:r>
              <a:r>
                <a:rPr lang="en-US" altLang="en-US" sz="2000" dirty="0">
                  <a:solidFill>
                    <a:schemeClr val="tx2"/>
                  </a:solidFill>
                  <a:sym typeface="Wingdings" panose="05000000000000000000" pitchFamily="2" charset="2"/>
                </a:rPr>
                <a:t> dana </a:t>
              </a:r>
              <a:r>
                <a:rPr lang="en-US" altLang="en-US" sz="2000" dirty="0" err="1">
                  <a:solidFill>
                    <a:schemeClr val="tx2"/>
                  </a:solidFill>
                  <a:sym typeface="Wingdings" panose="05000000000000000000" pitchFamily="2" charset="2"/>
                </a:rPr>
                <a:t>dari</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masyarakat</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Funding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dalam</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bentuk</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Giro </a:t>
              </a:r>
              <a:r>
                <a:rPr lang="en-US" altLang="en-US" sz="2000" i="1" dirty="0">
                  <a:solidFill>
                    <a:schemeClr val="tx2"/>
                  </a:solidFill>
                  <a:sym typeface="Wingdings" panose="05000000000000000000" pitchFamily="2" charset="2"/>
                </a:rPr>
                <a:t>(Demand Deposito)</a:t>
              </a:r>
            </a:p>
            <a:p>
              <a:pPr eaLnBrk="1" hangingPunct="1">
                <a:spcBef>
                  <a:spcPct val="0"/>
                </a:spcBef>
                <a:buFontTx/>
                <a:buNone/>
              </a:pPr>
              <a:r>
                <a:rPr lang="en-US" altLang="en-US" sz="2000"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Tabungan </a:t>
              </a:r>
              <a:r>
                <a:rPr lang="en-US" altLang="en-US" sz="2000" i="1" dirty="0">
                  <a:solidFill>
                    <a:schemeClr val="tx2"/>
                  </a:solidFill>
                  <a:sym typeface="Wingdings" panose="05000000000000000000" pitchFamily="2" charset="2"/>
                </a:rPr>
                <a:t>( Saving Deposit )</a:t>
              </a: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Deposito </a:t>
              </a:r>
              <a:r>
                <a:rPr lang="en-US" altLang="en-US" sz="2000" i="1" dirty="0">
                  <a:solidFill>
                    <a:schemeClr val="tx2"/>
                  </a:solidFill>
                  <a:sym typeface="Wingdings" panose="05000000000000000000" pitchFamily="2" charset="2"/>
                </a:rPr>
                <a:t>( Time Deposit )</a:t>
              </a:r>
            </a:p>
            <a:p>
              <a:pPr eaLnBrk="1" hangingPunct="1">
                <a:spcBef>
                  <a:spcPct val="0"/>
                </a:spcBef>
                <a:buFontTx/>
                <a:buNone/>
              </a:pPr>
              <a:endParaRPr lang="en-US" altLang="en-US" sz="2000" i="1" dirty="0">
                <a:solidFill>
                  <a:schemeClr val="tx2"/>
                </a:solidFill>
                <a:sym typeface="Wingdings" panose="05000000000000000000" pitchFamily="2" charset="2"/>
              </a:endParaRPr>
            </a:p>
            <a:p>
              <a:pPr eaLnBrk="1" hangingPunct="1">
                <a:spcBef>
                  <a:spcPct val="0"/>
                </a:spcBef>
                <a:buFontTx/>
                <a:buNone/>
              </a:pPr>
              <a:r>
                <a:rPr lang="en-US" altLang="en-US" sz="2000" i="1"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Menyalurkan</a:t>
              </a:r>
              <a:r>
                <a:rPr lang="en-US" altLang="en-US" sz="2000" dirty="0">
                  <a:solidFill>
                    <a:schemeClr val="tx2"/>
                  </a:solidFill>
                  <a:sym typeface="Wingdings" panose="05000000000000000000" pitchFamily="2" charset="2"/>
                </a:rPr>
                <a:t> dana </a:t>
              </a:r>
              <a:r>
                <a:rPr lang="en-US" altLang="en-US" sz="2000" dirty="0" err="1">
                  <a:solidFill>
                    <a:schemeClr val="tx2"/>
                  </a:solidFill>
                  <a:sym typeface="Wingdings" panose="05000000000000000000" pitchFamily="2" charset="2"/>
                </a:rPr>
                <a:t>kemasyarakat</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Lending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dalam</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bentuk</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Investasi</a:t>
              </a: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Modal </a:t>
              </a:r>
              <a:r>
                <a:rPr lang="en-US" altLang="en-US" sz="2000" dirty="0" err="1">
                  <a:solidFill>
                    <a:schemeClr val="tx2"/>
                  </a:solidFill>
                  <a:sym typeface="Wingdings" panose="05000000000000000000" pitchFamily="2" charset="2"/>
                </a:rPr>
                <a:t>Kerja</a:t>
              </a: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Perdagangan</a:t>
              </a:r>
              <a:endParaRPr lang="en-US" altLang="en-US" sz="2000" dirty="0">
                <a:solidFill>
                  <a:schemeClr val="tx2"/>
                </a:solidFill>
                <a:sym typeface="Wingdings" panose="05000000000000000000" pitchFamily="2" charset="2"/>
              </a:endParaRPr>
            </a:p>
            <a:p>
              <a:pPr eaLnBrk="1" hangingPunct="1">
                <a:spcBef>
                  <a:spcPct val="0"/>
                </a:spcBef>
                <a:buFontTx/>
                <a:buNone/>
              </a:pP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Memberikan</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jasa-jasa</a:t>
              </a:r>
              <a:r>
                <a:rPr lang="en-US" altLang="en-US" sz="2000" dirty="0">
                  <a:solidFill>
                    <a:schemeClr val="tx2"/>
                  </a:solidFill>
                  <a:sym typeface="Wingdings" panose="05000000000000000000" pitchFamily="2" charset="2"/>
                </a:rPr>
                <a:t> bank </a:t>
              </a:r>
              <a:r>
                <a:rPr lang="en-US" altLang="en-US" sz="2000" dirty="0" err="1">
                  <a:solidFill>
                    <a:schemeClr val="tx2"/>
                  </a:solidFill>
                  <a:sym typeface="Wingdings" panose="05000000000000000000" pitchFamily="2" charset="2"/>
                </a:rPr>
                <a:t>lainnya</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Services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seperti</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Transfer ( </a:t>
              </a:r>
              <a:r>
                <a:rPr lang="en-US" altLang="en-US" sz="2000" dirty="0" err="1">
                  <a:solidFill>
                    <a:schemeClr val="tx2"/>
                  </a:solidFill>
                  <a:sym typeface="Wingdings" panose="05000000000000000000" pitchFamily="2" charset="2"/>
                </a:rPr>
                <a:t>Kiriman</a:t>
              </a:r>
              <a:r>
                <a:rPr lang="en-US" altLang="en-US" sz="2000" dirty="0">
                  <a:solidFill>
                    <a:schemeClr val="tx2"/>
                  </a:solidFill>
                  <a:sym typeface="Wingdings" panose="05000000000000000000" pitchFamily="2" charset="2"/>
                </a:rPr>
                <a:t> Uang )</a:t>
              </a:r>
            </a:p>
            <a:p>
              <a:pPr eaLnBrk="1" hangingPunct="1">
                <a:spcBef>
                  <a:spcPct val="0"/>
                </a:spcBef>
                <a:buFontTx/>
                <a:buNone/>
              </a:pPr>
              <a:r>
                <a:rPr lang="en-US" altLang="en-US" sz="2000" dirty="0">
                  <a:solidFill>
                    <a:schemeClr val="tx2"/>
                  </a:solidFill>
                  <a:sym typeface="Wingdings" panose="05000000000000000000" pitchFamily="2" charset="2"/>
                </a:rPr>
                <a:t>          2).  Inkaso ( Collection )</a:t>
              </a: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Kliring</a:t>
              </a:r>
              <a:r>
                <a:rPr lang="en-US" altLang="en-US" sz="2000" dirty="0">
                  <a:solidFill>
                    <a:schemeClr val="tx2"/>
                  </a:solidFill>
                  <a:sym typeface="Wingdings" panose="05000000000000000000" pitchFamily="2" charset="2"/>
                </a:rPr>
                <a:t>  ( Clearing )</a:t>
              </a:r>
            </a:p>
            <a:p>
              <a:pPr eaLnBrk="1" hangingPunct="1">
                <a:spcBef>
                  <a:spcPct val="0"/>
                </a:spcBef>
                <a:buFontTx/>
                <a:buNone/>
              </a:pPr>
              <a:r>
                <a:rPr lang="en-US" altLang="en-US" sz="2000" dirty="0">
                  <a:solidFill>
                    <a:schemeClr val="tx2"/>
                  </a:solidFill>
                  <a:sym typeface="Wingdings" panose="05000000000000000000" pitchFamily="2" charset="2"/>
                </a:rPr>
                <a:t>          4).  Save Deposit Box</a:t>
              </a:r>
            </a:p>
            <a:p>
              <a:pPr eaLnBrk="1" hangingPunct="1">
                <a:spcBef>
                  <a:spcPct val="0"/>
                </a:spcBef>
                <a:buFontTx/>
                <a:buNone/>
              </a:pPr>
              <a:r>
                <a:rPr lang="en-US" altLang="en-US" sz="2000" dirty="0">
                  <a:solidFill>
                    <a:schemeClr val="tx2"/>
                  </a:solidFill>
                  <a:sym typeface="Wingdings" panose="05000000000000000000" pitchFamily="2" charset="2"/>
                </a:rPr>
                <a:t>          5).  Bank Card</a:t>
              </a:r>
            </a:p>
            <a:p>
              <a:pPr eaLnBrk="1" hangingPunct="1">
                <a:spcBef>
                  <a:spcPct val="0"/>
                </a:spcBef>
                <a:buFontTx/>
                <a:buNone/>
              </a:pPr>
              <a:r>
                <a:rPr lang="en-US" altLang="en-US" sz="2000" dirty="0">
                  <a:solidFill>
                    <a:schemeClr val="tx2"/>
                  </a:solidFill>
                  <a:sym typeface="Wingdings" panose="05000000000000000000" pitchFamily="2" charset="2"/>
                </a:rPr>
                <a:t>          6).  Bank Notes ( Valas )          </a:t>
              </a:r>
              <a:endParaRPr lang="en-US" altLang="en-US" sz="2000" i="1" dirty="0">
                <a:solidFill>
                  <a:schemeClr val="tx2"/>
                </a:solidFill>
                <a:sym typeface="Wingdings" panose="05000000000000000000" pitchFamily="2" charset="2"/>
              </a:endParaRPr>
            </a:p>
          </p:txBody>
        </p:sp>
        <p:sp>
          <p:nvSpPr>
            <p:cNvPr id="58374" name="Text Box 6">
              <a:extLst>
                <a:ext uri="{FF2B5EF4-FFF2-40B4-BE49-F238E27FC236}">
                  <a16:creationId xmlns:a16="http://schemas.microsoft.com/office/drawing/2014/main" id="{A16C1A3F-4419-8744-0FC5-AD46968A04DD}"/>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3692</TotalTime>
  <Words>9888</Words>
  <Application>Microsoft Office PowerPoint</Application>
  <PresentationFormat>On-screen Show (4:3)</PresentationFormat>
  <Paragraphs>1006</Paragraphs>
  <Slides>187</Slides>
  <Notes>13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187</vt:i4>
      </vt:variant>
    </vt:vector>
  </HeadingPairs>
  <TitlesOfParts>
    <vt:vector size="198" baseType="lpstr">
      <vt:lpstr>Arial</vt:lpstr>
      <vt:lpstr>Calibri</vt:lpstr>
      <vt:lpstr>Calligraph421 BT</vt:lpstr>
      <vt:lpstr>Calligrapher</vt:lpstr>
      <vt:lpstr>Comic Sans MS</vt:lpstr>
      <vt:lpstr>Franklin Gothic Book</vt:lpstr>
      <vt:lpstr>Franklin Gothic Medium</vt:lpstr>
      <vt:lpstr>Impact</vt:lpstr>
      <vt:lpstr>Wingdings</vt:lpstr>
      <vt:lpstr>Wingdings 2</vt:lpstr>
      <vt:lpstr>Angles</vt:lpstr>
      <vt:lpstr>HUKUM PERBANKAN@SURAT BERHARGA</vt:lpstr>
      <vt:lpstr>Referensi</vt:lpstr>
      <vt:lpstr>Bank Central di Konstitusi</vt:lpstr>
      <vt:lpstr>Pengertian Perbankan</vt:lpstr>
      <vt:lpstr>Pengertian BANK</vt:lpstr>
      <vt:lpstr>Pengertian Bank Umum</vt:lpstr>
      <vt:lpstr>Fungsi bank</vt:lpstr>
      <vt:lpstr>BPR</vt:lpstr>
      <vt:lpstr>Simpanan</vt:lpstr>
      <vt:lpstr>DEPOSITO</vt:lpstr>
      <vt:lpstr>AGUNAN</vt:lpstr>
      <vt:lpstr>MERGER</vt:lpstr>
      <vt:lpstr>KONSOLIDASI</vt:lpstr>
      <vt:lpstr>AKUISISI</vt:lpstr>
      <vt:lpstr>                  PASAR MODAL</vt:lpstr>
      <vt:lpstr>Surat berharga</vt:lpstr>
      <vt:lpstr>PASAR MODAL</vt:lpstr>
      <vt:lpstr>Dasar hukum</vt:lpstr>
      <vt:lpstr>Konsiderans uu pasar modal</vt:lpstr>
      <vt:lpstr>EFEK</vt:lpstr>
      <vt:lpstr>EMITEN</vt:lpstr>
      <vt:lpstr>BURSA EFEK</vt:lpstr>
      <vt:lpstr>   Bursa EFEK</vt:lpstr>
      <vt:lpstr>Biro Administrasi Efek</vt:lpstr>
      <vt:lpstr>Portofolio Efek</vt:lpstr>
      <vt:lpstr>Perusahaan Efek</vt:lpstr>
      <vt:lpstr>KUSTODIAN</vt:lpstr>
      <vt:lpstr>Lembaga kliring</vt:lpstr>
      <vt:lpstr>Pihak</vt:lpstr>
      <vt:lpstr>Badan pengawas pasar modal</vt:lpstr>
      <vt:lpstr>Bursa efek dapat diselenggarakan</vt:lpstr>
      <vt:lpstr>Perantara Pedagang Efek</vt:lpstr>
      <vt:lpstr>PERUSAHAAN PUBLIK</vt:lpstr>
      <vt:lpstr>REKSA DANA</vt:lpstr>
      <vt:lpstr>PASAR MODAL</vt:lpstr>
      <vt:lpstr>DALAM HAL PENGHIMPUNAN DANA</vt:lpstr>
      <vt:lpstr>KREDIT DARI BANK RESIKO</vt:lpstr>
      <vt:lpstr>Pemberian kredit beresiko kegagalan</vt:lpstr>
      <vt:lpstr>Bank Central MENURUT Konstitusi</vt:lpstr>
      <vt:lpstr>Pengertian BANK</vt:lpstr>
      <vt:lpstr>Pengertian Bank Umum</vt:lpstr>
      <vt:lpstr>Pengertian Perbankan</vt:lpstr>
      <vt:lpstr>LEMBAGA KEUANGAN</vt:lpstr>
      <vt:lpstr>LEMBAGA KEUANGAN LAINNYA</vt:lpstr>
      <vt:lpstr>Jika bank mengalami kesulitan</vt:lpstr>
      <vt:lpstr>Bi berwenang melakukan pemeriksaan</vt:lpstr>
      <vt:lpstr>Dalam hal bank alami kesulitan (Pasal 37 UU perbankan)</vt:lpstr>
      <vt:lpstr>Rahasia bank (Pasal 40 UU perbankan).</vt:lpstr>
      <vt:lpstr>          Surat berharga</vt:lpstr>
      <vt:lpstr>Fungsi Surat berharga</vt:lpstr>
      <vt:lpstr>Jenis-jenis surat berharga dalam kuhd Buku Ke I Pasal 6 dan 7</vt:lpstr>
      <vt:lpstr>SURAT PENGAKUAN HUTANG</vt:lpstr>
      <vt:lpstr>WESEL</vt:lpstr>
      <vt:lpstr>Surat Sanggup</vt:lpstr>
      <vt:lpstr>cek</vt:lpstr>
      <vt:lpstr>Bilyet Giro</vt:lpstr>
      <vt:lpstr>BPR</vt:lpstr>
      <vt:lpstr>Simpanan</vt:lpstr>
      <vt:lpstr>DEPOSITO</vt:lpstr>
      <vt:lpstr>giro</vt:lpstr>
      <vt:lpstr>KREDIT</vt:lpstr>
      <vt:lpstr>Pembiayaan berdasarkan prinsip syariah</vt:lpstr>
      <vt:lpstr>Psrinsip syariah</vt:lpstr>
      <vt:lpstr>AGUNAN</vt:lpstr>
      <vt:lpstr>MERGER</vt:lpstr>
      <vt:lpstr>KONSOLIDASI</vt:lpstr>
      <vt:lpstr>AKUISISI</vt:lpstr>
      <vt:lpstr>EFEK</vt:lpstr>
      <vt:lpstr>EMITEN</vt:lpstr>
      <vt:lpstr>BURSA EFEK</vt:lpstr>
      <vt:lpstr>PERUSAHAAN PUBLIK</vt:lpstr>
      <vt:lpstr>REKSA DANA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BANK UMUM SYARIAH DAN BANK PERKREDITAN RAKYAT SYARIAH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PENGERTIAN UMUM KREDIT</vt:lpstr>
      <vt:lpstr>SIFAT KREDIT</vt:lpstr>
      <vt:lpstr>TUJUAN/JENIS KREDIT</vt:lpstr>
      <vt:lpstr>JANGKA WAKTU KREDIT</vt:lpstr>
      <vt:lpstr>PERHITUNGAN BUNGA KREDIT</vt:lpstr>
      <vt:lpstr>PENDAPATAN BANK </vt:lpstr>
      <vt:lpstr>KLASIFIKASI KREDIT DI BANK</vt:lpstr>
      <vt:lpstr>IMPLIKASI KLASIFIKASI KREDIT BAGI BANK</vt:lpstr>
      <vt:lpstr>KETENTUAN BANK TENTANG KREDIT</vt:lpstr>
      <vt:lpstr>FAKTOR PENILAIAN TINGKAT KESEHATAN BANK (CAMEL)</vt:lpstr>
      <vt:lpstr>FAKTOR PENTING LAIN DLM TKS BANK </vt:lpstr>
      <vt:lpstr>KRITERIA HSL PENILAIAN TKS BANK</vt:lpstr>
      <vt:lpstr>HAL-2 YG DILAKUKAN BI JIKA BANK KURANG/ TDK SEHAT </vt:lpstr>
      <vt:lpstr>PERIODE PENILAIAN BANK OLEH BI </vt:lpstr>
      <vt:lpstr>PowerPoint Presentation</vt:lpstr>
      <vt:lpstr>PowerPoint Presentation</vt:lpstr>
      <vt:lpstr>Contoh Surat berharga</vt:lpstr>
      <vt:lpstr>PASAR MODAL</vt:lpstr>
      <vt:lpstr>Dasar hukum</vt:lpstr>
      <vt:lpstr>Konsiderans uu pasar modal</vt:lpstr>
      <vt:lpstr>EFEK</vt:lpstr>
      <vt:lpstr>EMITEN</vt:lpstr>
      <vt:lpstr>BURSA EFEK</vt:lpstr>
      <vt:lpstr>   Bursa EFEK</vt:lpstr>
      <vt:lpstr>Biro Administrasi Efek</vt:lpstr>
      <vt:lpstr>Portofolio Efek</vt:lpstr>
      <vt:lpstr>Perusahaan Efek</vt:lpstr>
      <vt:lpstr>KUTODIAN</vt:lpstr>
      <vt:lpstr>Lembaga kliring</vt:lpstr>
      <vt:lpstr>Pihak</vt:lpstr>
      <vt:lpstr>Badan pengawas pasar modal</vt:lpstr>
      <vt:lpstr>Bursa efek dapat diselenggarakan</vt:lpstr>
      <vt:lpstr>Perantara Pedagang Efek</vt:lpstr>
      <vt:lpstr>PERUSAHAAN PUBLIK</vt:lpstr>
      <vt:lpstr>REKSA DANA</vt:lpstr>
      <vt:lpstr>PASAR MODAL</vt:lpstr>
      <vt:lpstr>Fungsi bank</vt:lpstr>
      <vt:lpstr>DALAM HAL PENGHIMPUNAN DANA</vt:lpstr>
      <vt:lpstr>KREDIT DARI BANK RESIKO</vt:lpstr>
      <vt:lpstr>Pemberian kredit beresiko kegagalan</vt:lpstr>
      <vt:lpstr>Bank Central MENURUT Konstitusi</vt:lpstr>
      <vt:lpstr>Pengertian BANK</vt:lpstr>
      <vt:lpstr>Pengertian Bank Umum</vt:lpstr>
      <vt:lpstr>Pengertian Perbankan</vt:lpstr>
      <vt:lpstr>LEMBAGA KEUANGAN</vt:lpstr>
      <vt:lpstr>LEMBAGA KEUANGAN LAINNYA</vt:lpstr>
      <vt:lpstr>Jika bank mengalami kesulitan</vt:lpstr>
      <vt:lpstr>Bi berwenang melakukan pemeriksaan</vt:lpstr>
      <vt:lpstr>Dalam hal bank alami kesulitan (Pasal 37 UU perbankan)</vt:lpstr>
      <vt:lpstr>Rahasia bank (Pasal 40 UU perbankan).</vt:lpstr>
      <vt:lpstr>          Surat berharga</vt:lpstr>
      <vt:lpstr>Fungsi Surat berharga</vt:lpstr>
      <vt:lpstr>Jenis-jenis surat berharga dalam kuhd Buku Ke I Pasal 6 dan 7</vt:lpstr>
      <vt:lpstr>SURAT PENGAKUAN HUTANG</vt:lpstr>
      <vt:lpstr>WESEL</vt:lpstr>
      <vt:lpstr>Surat Sanggup</vt:lpstr>
      <vt:lpstr>cek</vt:lpstr>
      <vt:lpstr>Bilyet Giro</vt:lpstr>
      <vt:lpstr>BPR</vt:lpstr>
      <vt:lpstr>Simpanan</vt:lpstr>
      <vt:lpstr>DEPOSITO</vt:lpstr>
      <vt:lpstr>giro</vt:lpstr>
      <vt:lpstr>KREDIT</vt:lpstr>
      <vt:lpstr>Pembiayaan berdasarkan prinsip syariah</vt:lpstr>
      <vt:lpstr>Psrinsip syariah</vt:lpstr>
      <vt:lpstr>AGUNAN</vt:lpstr>
      <vt:lpstr>MERGER</vt:lpstr>
      <vt:lpstr>KONSOLIDASI</vt:lpstr>
      <vt:lpstr>AKUISISI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Kontrak</dc:title>
  <dc:creator>ACER</dc:creator>
  <cp:lastModifiedBy>DELL</cp:lastModifiedBy>
  <cp:revision>243</cp:revision>
  <dcterms:created xsi:type="dcterms:W3CDTF">2010-02-13T04:54:28Z</dcterms:created>
  <dcterms:modified xsi:type="dcterms:W3CDTF">2026-04-15T02:00:01Z</dcterms:modified>
</cp:coreProperties>
</file>