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464" r:id="rId5"/>
    <p:sldId id="405" r:id="rId6"/>
    <p:sldId id="454" r:id="rId7"/>
    <p:sldId id="463" r:id="rId8"/>
    <p:sldId id="380" r:id="rId9"/>
    <p:sldId id="379" r:id="rId10"/>
    <p:sldId id="465" r:id="rId11"/>
    <p:sldId id="407" r:id="rId12"/>
    <p:sldId id="423" r:id="rId13"/>
    <p:sldId id="421" r:id="rId14"/>
    <p:sldId id="371" r:id="rId15"/>
    <p:sldId id="393" r:id="rId16"/>
    <p:sldId id="372" r:id="rId17"/>
    <p:sldId id="413" r:id="rId18"/>
    <p:sldId id="374" r:id="rId19"/>
    <p:sldId id="376" r:id="rId20"/>
    <p:sldId id="451" r:id="rId21"/>
    <p:sldId id="452" r:id="rId22"/>
    <p:sldId id="406" r:id="rId23"/>
    <p:sldId id="367" r:id="rId24"/>
    <p:sldId id="424" r:id="rId25"/>
    <p:sldId id="425" r:id="rId26"/>
    <p:sldId id="450" r:id="rId27"/>
    <p:sldId id="412" r:id="rId28"/>
    <p:sldId id="377" r:id="rId29"/>
    <p:sldId id="455" r:id="rId30"/>
    <p:sldId id="456" r:id="rId31"/>
    <p:sldId id="457" r:id="rId32"/>
    <p:sldId id="458" r:id="rId33"/>
    <p:sldId id="459" r:id="rId34"/>
    <p:sldId id="460" r:id="rId35"/>
    <p:sldId id="461" r:id="rId36"/>
    <p:sldId id="462" r:id="rId37"/>
    <p:sldId id="449" r:id="rId38"/>
    <p:sldId id="394" r:id="rId39"/>
    <p:sldId id="375" r:id="rId40"/>
    <p:sldId id="368" r:id="rId41"/>
    <p:sldId id="258" r:id="rId42"/>
    <p:sldId id="388" r:id="rId43"/>
    <p:sldId id="420" r:id="rId44"/>
    <p:sldId id="422" r:id="rId45"/>
    <p:sldId id="414" r:id="rId46"/>
    <p:sldId id="431" r:id="rId47"/>
    <p:sldId id="415" r:id="rId48"/>
    <p:sldId id="426" r:id="rId49"/>
    <p:sldId id="427" r:id="rId50"/>
    <p:sldId id="428" r:id="rId51"/>
    <p:sldId id="432" r:id="rId52"/>
    <p:sldId id="290" r:id="rId53"/>
    <p:sldId id="291" r:id="rId54"/>
    <p:sldId id="292" r:id="rId55"/>
    <p:sldId id="293" r:id="rId56"/>
    <p:sldId id="294" r:id="rId57"/>
    <p:sldId id="300" r:id="rId58"/>
    <p:sldId id="433" r:id="rId59"/>
    <p:sldId id="408" r:id="rId60"/>
    <p:sldId id="437" r:id="rId61"/>
    <p:sldId id="429" r:id="rId62"/>
    <p:sldId id="430" r:id="rId63"/>
    <p:sldId id="434" r:id="rId64"/>
    <p:sldId id="438" r:id="rId65"/>
    <p:sldId id="439" r:id="rId66"/>
    <p:sldId id="440" r:id="rId67"/>
    <p:sldId id="441" r:id="rId68"/>
    <p:sldId id="442" r:id="rId69"/>
    <p:sldId id="435" r:id="rId70"/>
    <p:sldId id="383" r:id="rId71"/>
    <p:sldId id="444" r:id="rId72"/>
    <p:sldId id="445" r:id="rId73"/>
    <p:sldId id="446" r:id="rId74"/>
    <p:sldId id="447" r:id="rId75"/>
    <p:sldId id="448" r:id="rId76"/>
    <p:sldId id="436" r:id="rId77"/>
    <p:sldId id="409" r:id="rId78"/>
    <p:sldId id="410" r:id="rId79"/>
    <p:sldId id="344" r:id="rId80"/>
    <p:sldId id="418" r:id="rId81"/>
    <p:sldId id="417" r:id="rId82"/>
    <p:sldId id="443" r:id="rId83"/>
    <p:sldId id="419" r:id="rId84"/>
    <p:sldId id="411" r:id="rId85"/>
    <p:sldId id="396" r:id="rId86"/>
    <p:sldId id="416" r:id="rId87"/>
    <p:sldId id="397" r:id="rId88"/>
    <p:sldId id="398" r:id="rId89"/>
    <p:sldId id="400" r:id="rId90"/>
    <p:sldId id="399" r:id="rId91"/>
    <p:sldId id="402" r:id="rId92"/>
    <p:sldId id="403" r:id="rId93"/>
    <p:sldId id="404" r:id="rId94"/>
    <p:sldId id="391" r:id="rId95"/>
    <p:sldId id="392" r:id="rId96"/>
    <p:sldId id="387" r:id="rId97"/>
    <p:sldId id="381" r:id="rId98"/>
    <p:sldId id="382" r:id="rId99"/>
    <p:sldId id="389" r:id="rId100"/>
    <p:sldId id="390" r:id="rId101"/>
    <p:sldId id="384" r:id="rId102"/>
    <p:sldId id="385" r:id="rId103"/>
    <p:sldId id="386" r:id="rId104"/>
    <p:sldId id="378" r:id="rId105"/>
    <p:sldId id="373" r:id="rId106"/>
    <p:sldId id="259" r:id="rId107"/>
    <p:sldId id="260" r:id="rId108"/>
    <p:sldId id="261" r:id="rId109"/>
    <p:sldId id="262" r:id="rId110"/>
    <p:sldId id="401" r:id="rId111"/>
    <p:sldId id="453" r:id="rId112"/>
  </p:sldIdLst>
  <p:sldSz cx="9144000" cy="6858000" type="screen4x3"/>
  <p:notesSz cx="6858000" cy="9144000"/>
  <p:defaultTextStyle>
    <a:defPPr>
      <a:defRPr lang="id-ID"/>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4555"/>
    <p:restoredTop sz="94667"/>
  </p:normalViewPr>
  <p:slideViewPr>
    <p:cSldViewPr showGuides="1">
      <p:cViewPr varScale="1">
        <p:scale>
          <a:sx n="55" d="100"/>
          <a:sy n="55" d="100"/>
        </p:scale>
        <p:origin x="1256" y="36"/>
      </p:cViewPr>
      <p:guideLst>
        <p:guide orient="horz" pos="2160"/>
        <p:guide pos="2880"/>
      </p:guideLst>
    </p:cSldViewPr>
  </p:slideViewPr>
  <p:outlineViewPr>
    <p:cViewPr>
      <p:scale>
        <a:sx n="33" d="100"/>
        <a:sy n="33" d="100"/>
      </p:scale>
      <p:origin x="0" y="5040"/>
    </p:cViewPr>
  </p:outlineViewPr>
  <p:notesTextViewPr>
    <p:cViewPr>
      <p:scale>
        <a:sx n="100" d="100"/>
        <a:sy n="100" d="100"/>
      </p:scale>
      <p:origin x="0" y="0"/>
    </p:cViewPr>
  </p:notesTextViewPr>
  <p:sorterViewPr showFormatting="0">
    <p:cViewPr>
      <p:scale>
        <a:sx n="70" d="100"/>
        <a:sy n="70" d="100"/>
      </p:scale>
      <p:origin x="0" y="11520"/>
    </p:cViewPr>
  </p:sorter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6.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5.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5" Type="http://schemas.openxmlformats.org/officeDocument/2006/relationships/tableStyles" Target="tableStyles.xml"/><Relationship Id="rId114" Type="http://schemas.openxmlformats.org/officeDocument/2006/relationships/viewProps" Target="viewProps.xml"/><Relationship Id="rId113" Type="http://schemas.openxmlformats.org/officeDocument/2006/relationships/presProps" Target="presProps.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slide" Target="slides/slide8.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5FAED48B-225D-4F2A-9307-A47AC2287AA6}" type="datetimeFigureOut">
              <a:rPr kumimoji="0" lang="id-ID" sz="1200" b="0" i="0" u="none" strike="noStrike" kern="1200" cap="none" spc="0" normalizeH="0" baseline="0" noProof="0">
                <a:ln>
                  <a:noFill/>
                </a:ln>
                <a:solidFill>
                  <a:schemeClr val="tx1"/>
                </a:solidFill>
                <a:effectLst/>
                <a:uLnTx/>
                <a:uFillTx/>
                <a:latin typeface="+mn-lt"/>
                <a:ea typeface="+mn-ea"/>
                <a:cs typeface="+mn-cs"/>
              </a:rPr>
            </a:fld>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Fifth level</a:t>
            </a: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
            <a:pPr lvl="0" algn="r" eaLnBrk="1" hangingPunct="1">
              <a:buNone/>
            </a:pPr>
            <a:fld id="{9A0DB2DC-4C9A-4742-B13C-FB6460FD3503}" type="slidenum">
              <a:rPr lang="id-ID" altLang="en-US" sz="1200" dirty="0">
                <a:latin typeface="Calibri" panose="020F0502020204030204" pitchFamily="34" charset="0"/>
              </a:rPr>
            </a:fld>
            <a:endParaRPr lang="id-ID" altLang="en-US"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5.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6.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1.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3.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4.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5.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Slide Image Placeholder 1"/>
          <p:cNvSpPr>
            <a:spLocks noGrp="1" noRot="1" noChangeAspect="1" noTextEdit="1"/>
          </p:cNvSpPr>
          <p:nvPr>
            <p:ph type="sldImg"/>
          </p:nvPr>
        </p:nvSpPr>
        <p:spPr>
          <a:ln>
            <a:solidFill>
              <a:srgbClr val="000000">
                <a:alpha val="100000"/>
              </a:srgbClr>
            </a:solidFill>
            <a:miter lim="800000"/>
          </a:ln>
        </p:spPr>
      </p:sp>
      <p:sp>
        <p:nvSpPr>
          <p:cNvPr id="819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819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8" name="Slide Image Placeholder 1"/>
          <p:cNvSpPr>
            <a:spLocks noGrp="1" noRot="1" noChangeAspect="1" noTextEdit="1"/>
          </p:cNvSpPr>
          <p:nvPr>
            <p:ph type="sldImg"/>
          </p:nvPr>
        </p:nvSpPr>
        <p:spPr>
          <a:ln>
            <a:solidFill>
              <a:srgbClr val="000000">
                <a:alpha val="100000"/>
              </a:srgbClr>
            </a:solidFill>
            <a:miter lim="800000"/>
          </a:ln>
        </p:spPr>
      </p:sp>
      <p:sp>
        <p:nvSpPr>
          <p:cNvPr id="12185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12186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Slide Image Placeholder 1"/>
          <p:cNvSpPr>
            <a:spLocks noGrp="1" noRot="1" noChangeAspect="1" noTextEdit="1"/>
          </p:cNvSpPr>
          <p:nvPr>
            <p:ph type="sldImg"/>
          </p:nvPr>
        </p:nvSpPr>
        <p:spPr>
          <a:ln>
            <a:solidFill>
              <a:srgbClr val="000000">
                <a:alpha val="100000"/>
              </a:srgbClr>
            </a:solidFill>
            <a:miter lim="800000"/>
          </a:ln>
        </p:spPr>
      </p:sp>
      <p:sp>
        <p:nvSpPr>
          <p:cNvPr id="12390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12390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5954" name="Slide Image Placeholder 1"/>
          <p:cNvSpPr>
            <a:spLocks noGrp="1" noRot="1" noChangeAspect="1" noTextEdit="1"/>
          </p:cNvSpPr>
          <p:nvPr>
            <p:ph type="sldImg"/>
          </p:nvPr>
        </p:nvSpPr>
        <p:spPr>
          <a:ln>
            <a:solidFill>
              <a:srgbClr val="000000">
                <a:alpha val="100000"/>
              </a:srgbClr>
            </a:solidFill>
            <a:miter lim="800000"/>
          </a:ln>
        </p:spPr>
      </p:sp>
      <p:sp>
        <p:nvSpPr>
          <p:cNvPr id="12595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12595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8002" name="Slide Image Placeholder 1"/>
          <p:cNvSpPr>
            <a:spLocks noGrp="1" noRot="1" noChangeAspect="1" noTextEdit="1"/>
          </p:cNvSpPr>
          <p:nvPr>
            <p:ph type="sldImg"/>
          </p:nvPr>
        </p:nvSpPr>
        <p:spPr>
          <a:ln>
            <a:solidFill>
              <a:srgbClr val="000000">
                <a:alpha val="100000"/>
              </a:srgbClr>
            </a:solidFill>
            <a:miter lim="800000"/>
          </a:ln>
        </p:spPr>
      </p:sp>
      <p:sp>
        <p:nvSpPr>
          <p:cNvPr id="12800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12800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Slide Image Placeholder 1"/>
          <p:cNvSpPr>
            <a:spLocks noGrp="1" noRot="1" noChangeAspect="1" noTextEdit="1"/>
          </p:cNvSpPr>
          <p:nvPr>
            <p:ph type="sldImg"/>
          </p:nvPr>
        </p:nvSpPr>
        <p:spPr>
          <a:ln>
            <a:solidFill>
              <a:srgbClr val="000000">
                <a:alpha val="100000"/>
              </a:srgbClr>
            </a:solidFill>
            <a:miter lim="800000"/>
          </a:ln>
        </p:spPr>
      </p:sp>
      <p:sp>
        <p:nvSpPr>
          <p:cNvPr id="4710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4710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Slide Image Placeholder 1"/>
          <p:cNvSpPr>
            <a:spLocks noGrp="1" noRot="1" noChangeAspect="1" noTextEdit="1"/>
          </p:cNvSpPr>
          <p:nvPr>
            <p:ph type="sldImg"/>
          </p:nvPr>
        </p:nvSpPr>
        <p:spPr>
          <a:ln>
            <a:solidFill>
              <a:srgbClr val="000000">
                <a:alpha val="100000"/>
              </a:srgbClr>
            </a:solidFill>
            <a:miter lim="800000"/>
          </a:ln>
        </p:spPr>
      </p:sp>
      <p:sp>
        <p:nvSpPr>
          <p:cNvPr id="5939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5939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Slide Image Placeholder 1"/>
          <p:cNvSpPr>
            <a:spLocks noGrp="1" noRot="1" noChangeAspect="1" noTextEdit="1"/>
          </p:cNvSpPr>
          <p:nvPr>
            <p:ph type="sldImg"/>
          </p:nvPr>
        </p:nvSpPr>
        <p:spPr>
          <a:ln>
            <a:solidFill>
              <a:srgbClr val="000000">
                <a:alpha val="100000"/>
              </a:srgbClr>
            </a:solidFill>
            <a:miter lim="800000"/>
          </a:ln>
        </p:spPr>
      </p:sp>
      <p:sp>
        <p:nvSpPr>
          <p:cNvPr id="6144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6144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Slide Image Placeholder 1"/>
          <p:cNvSpPr>
            <a:spLocks noGrp="1" noRot="1" noChangeAspect="1" noTextEdit="1"/>
          </p:cNvSpPr>
          <p:nvPr>
            <p:ph type="sldImg"/>
          </p:nvPr>
        </p:nvSpPr>
        <p:spPr>
          <a:ln>
            <a:solidFill>
              <a:srgbClr val="000000">
                <a:alpha val="100000"/>
              </a:srgbClr>
            </a:solidFill>
            <a:miter lim="800000"/>
          </a:ln>
        </p:spPr>
      </p:sp>
      <p:sp>
        <p:nvSpPr>
          <p:cNvPr id="6349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6349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Slide Image Placeholder 1"/>
          <p:cNvSpPr>
            <a:spLocks noGrp="1" noRot="1" noChangeAspect="1" noTextEdit="1"/>
          </p:cNvSpPr>
          <p:nvPr>
            <p:ph type="sldImg"/>
          </p:nvPr>
        </p:nvSpPr>
        <p:spPr>
          <a:ln>
            <a:solidFill>
              <a:srgbClr val="000000">
                <a:alpha val="100000"/>
              </a:srgbClr>
            </a:solidFill>
            <a:miter lim="800000"/>
          </a:ln>
        </p:spPr>
      </p:sp>
      <p:sp>
        <p:nvSpPr>
          <p:cNvPr id="6553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6554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Slide Image Placeholder 1"/>
          <p:cNvSpPr>
            <a:spLocks noGrp="1" noRot="1" noChangeAspect="1" noTextEdit="1"/>
          </p:cNvSpPr>
          <p:nvPr>
            <p:ph type="sldImg"/>
          </p:nvPr>
        </p:nvSpPr>
        <p:spPr>
          <a:ln>
            <a:solidFill>
              <a:srgbClr val="000000">
                <a:alpha val="100000"/>
              </a:srgbClr>
            </a:solidFill>
            <a:miter lim="800000"/>
          </a:ln>
        </p:spPr>
      </p:sp>
      <p:sp>
        <p:nvSpPr>
          <p:cNvPr id="6758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6758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Slide Image Placeholder 1"/>
          <p:cNvSpPr>
            <a:spLocks noGrp="1" noRot="1" noChangeAspect="1" noTextEdit="1"/>
          </p:cNvSpPr>
          <p:nvPr>
            <p:ph type="sldImg"/>
          </p:nvPr>
        </p:nvSpPr>
        <p:spPr>
          <a:ln>
            <a:solidFill>
              <a:srgbClr val="000000">
                <a:alpha val="100000"/>
              </a:srgbClr>
            </a:solidFill>
            <a:miter lim="800000"/>
          </a:ln>
        </p:spPr>
      </p:sp>
      <p:sp>
        <p:nvSpPr>
          <p:cNvPr id="6963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6963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id-ID" altLang="en-US" dirty="0"/>
            </a:fld>
            <a:endParaRPr lang="id-ID"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6" name="Slide Image Placeholder 1"/>
          <p:cNvSpPr>
            <a:spLocks noGrp="1" noRot="1" noChangeAspect="1" noTextEdit="1"/>
          </p:cNvSpPr>
          <p:nvPr>
            <p:ph type="sldImg"/>
          </p:nvPr>
        </p:nvSpPr>
        <p:spPr>
          <a:ln>
            <a:solidFill>
              <a:srgbClr val="000000">
                <a:alpha val="100000"/>
              </a:srgbClr>
            </a:solidFill>
            <a:miter lim="800000"/>
          </a:ln>
        </p:spPr>
      </p:sp>
      <p:sp>
        <p:nvSpPr>
          <p:cNvPr id="93187" name="Notes Placeholder 2"/>
          <p:cNvSpPr>
            <a:spLocks noGrp="1"/>
          </p:cNvSpPr>
          <p:nvPr>
            <p:ph type="body" idx="1"/>
          </p:nvPr>
        </p:nvSpPr>
        <p:spPr>
          <a:noFill/>
          <a:ln>
            <a:noFill/>
          </a:ln>
        </p:spPr>
        <p:txBody>
          <a:bodyPr wrap="square" lIns="91440" tIns="45720" rIns="91440" bIns="45720" anchor="t" anchorCtr="0"/>
          <a:p>
            <a:pPr lvl="0"/>
            <a:endParaRPr lang="en-US" altLang="en-US" dirty="0">
              <a:latin typeface="Arial" panose="020B0604020202020204" pitchFamily="34" charset="0"/>
            </a:endParaRPr>
          </a:p>
        </p:txBody>
      </p:sp>
      <p:sp>
        <p:nvSpPr>
          <p:cNvPr id="9318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sp>
        <p:nvSpPr>
          <p:cNvPr id="4" name="Right Triangle 2"/>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Freeform 9"/>
          <p:cNvSpPr/>
          <p:nvPr/>
        </p:nvSpPr>
        <p:spPr>
          <a:xfrm>
            <a:off x="-1587" y="-1587"/>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a:t>Click to edit Master subtitle style</a:t>
            </a:r>
            <a:endParaRPr lang="en-US" dirty="0"/>
          </a:p>
        </p:txBody>
      </p:sp>
      <p:sp>
        <p:nvSpPr>
          <p:cNvPr id="10" name="Date Placeholder 3"/>
          <p:cNvSpPr>
            <a:spLocks noGrp="1"/>
          </p:cNvSpPr>
          <p:nvPr>
            <p:ph type="dt" sz="half" idx="2"/>
          </p:nvPr>
        </p:nvSpPr>
        <p:spPr>
          <a:xfrm rot="19140000">
            <a:off x="201613" y="5870575"/>
            <a:ext cx="2176463" cy="2016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A1E09CE8-EFB3-4BD5-AB8D-28E7783500DF}"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11" name="Footer Placeholder 4"/>
          <p:cNvSpPr>
            <a:spLocks noGrp="1"/>
          </p:cNvSpPr>
          <p:nvPr>
            <p:ph type="ftr" sz="quarter" idx="3"/>
          </p:nvPr>
        </p:nvSpPr>
        <p:spPr>
          <a:xfrm>
            <a:off x="3517900" y="6284913"/>
            <a:ext cx="4724400" cy="274638"/>
          </a:xfrm>
          <a:prstGeom prst="rect">
            <a:avLst/>
          </a:prstGeom>
        </p:spPr>
        <p:txBody>
          <a:bodyPr vert="horz" lIns="91440" tIns="45720" rIns="91440" bIns="45720" rtlCol="0" anchor="ct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12" name="Slide Number Placeholder 5"/>
          <p:cNvSpPr>
            <a:spLocks noGrp="1"/>
          </p:cNvSpPr>
          <p:nvPr>
            <p:ph type="sldNum" sz="quarter" idx="4"/>
          </p:nvPr>
        </p:nvSpPr>
        <p:spPr>
          <a:xfrm>
            <a:off x="8401050" y="6170613"/>
            <a:ext cx="503238" cy="503238"/>
          </a:xfrm>
          <a:prstGeom prst="ellipse">
            <a:avLst/>
          </a:prstGeom>
          <a:ln w="19050">
            <a:solidFill>
              <a:srgbClr val="FFFFFF"/>
            </a:solidFill>
          </a:ln>
        </p:spPr>
        <p:txBody>
          <a:bodyPr vert="horz" wrap="square" lIns="9144" tIns="9144" rIns="9144" bIns="9144" numCol="1" anchor="ctr" anchorCtr="0" compatLnSpc="1"/>
          <a:p>
            <a:pPr algn="ctr" eaLnBrk="1" hangingPunct="1">
              <a:buNone/>
            </a:pPr>
            <a:fld id="{9A0DB2DC-4C9A-4742-B13C-FB6460FD3503}" type="slidenum">
              <a:rPr lang="id-ID" altLang="en-US" dirty="0"/>
            </a:fld>
            <a:endParaRPr lang="id-ID" altLang="en-US" dirty="0"/>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Pr>
        <a:solidFill>
          <a:schemeClr val="bg1"/>
        </a:solidFill>
        <a:effectLst/>
      </p:bgPr>
    </p:bg>
    <p:spTree>
      <p:nvGrpSpPr>
        <p:cNvPr id="1" name=""/>
        <p:cNvGrpSpPr/>
        <p:nvPr/>
      </p:nvGrpSpPr>
      <p:grpSpPr>
        <a:xfrm>
          <a:off x="0" y="0"/>
          <a:ext cx="0" cy="0"/>
          <a:chOff x="0" y="0"/>
          <a:chExt cx="0" cy="0"/>
        </a:xfrm>
      </p:grpSpPr>
      <p:sp>
        <p:nvSpPr>
          <p:cNvPr id="4" name="Freeform 8"/>
          <p:cNvSpPr/>
          <p:nvPr/>
        </p:nvSpPr>
        <p:spPr>
          <a:xfrm>
            <a:off x="-1587" y="-1587"/>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Right Triangle 8"/>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lvl="0"/>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10" name="Date Placeholder 3"/>
          <p:cNvSpPr>
            <a:spLocks noGrp="1"/>
          </p:cNvSpPr>
          <p:nvPr>
            <p:ph type="dt" sz="half" idx="2"/>
          </p:nvPr>
        </p:nvSpPr>
        <p:spPr>
          <a:xfrm rot="19140000">
            <a:off x="201613" y="5870575"/>
            <a:ext cx="2176463" cy="2016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463C5D02-E018-4B53-8B28-470B4F137768}"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11" name="Footer Placeholder 4"/>
          <p:cNvSpPr>
            <a:spLocks noGrp="1"/>
          </p:cNvSpPr>
          <p:nvPr>
            <p:ph type="ftr" sz="quarter" idx="3"/>
          </p:nvPr>
        </p:nvSpPr>
        <p:spPr>
          <a:xfrm>
            <a:off x="3517900" y="6284913"/>
            <a:ext cx="4724400" cy="274638"/>
          </a:xfrm>
          <a:prstGeom prst="rect">
            <a:avLst/>
          </a:prstGeom>
        </p:spPr>
        <p:txBody>
          <a:bodyPr vert="horz" lIns="91440" tIns="45720" rIns="91440" bIns="45720" rtlCol="0" anchor="ct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12" name="Slide Number Placeholder 5"/>
          <p:cNvSpPr>
            <a:spLocks noGrp="1"/>
          </p:cNvSpPr>
          <p:nvPr>
            <p:ph type="sldNum" sz="quarter" idx="4"/>
          </p:nvPr>
        </p:nvSpPr>
        <p:spPr>
          <a:xfrm>
            <a:off x="8401050" y="6170613"/>
            <a:ext cx="503238" cy="503238"/>
          </a:xfrm>
          <a:prstGeom prst="ellipse">
            <a:avLst/>
          </a:prstGeom>
          <a:ln w="19050">
            <a:solidFill>
              <a:srgbClr val="FFFFFF"/>
            </a:solidFill>
          </a:ln>
        </p:spPr>
        <p:txBody>
          <a:bodyPr vert="horz" wrap="square" lIns="9144" tIns="9144" rIns="9144" bIns="9144" numCol="1" anchor="ctr" anchorCtr="0" compatLnSpc="1"/>
          <a:p>
            <a:pPr algn="ctr" eaLnBrk="1" hangingPunct="1">
              <a:buNone/>
            </a:pPr>
            <a:fld id="{9A0DB2DC-4C9A-4742-B13C-FB6460FD3503}" type="slidenum">
              <a:rPr lang="id-ID" altLang="en-US" dirty="0"/>
            </a:fld>
            <a:endParaRPr lang="id-ID" altLang="en-US" dirty="0"/>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8" name="Title 7"/>
          <p:cNvSpPr>
            <a:spLocks noGrp="1"/>
          </p:cNvSpPr>
          <p:nvPr>
            <p:ph type="title"/>
          </p:nvPr>
        </p:nvSpPr>
        <p:spPr/>
        <p:txBody>
          <a:bodyPr/>
          <a:lstStyle/>
          <a:p>
            <a:r>
              <a:rPr lang="en-US"/>
              <a:t>Click to edit Master title style</a:t>
            </a:r>
            <a:endParaRPr lang="en-US"/>
          </a:p>
        </p:txBody>
      </p:sp>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Pr>
        <a:solidFill>
          <a:schemeClr val="bg1"/>
        </a:solidFill>
        <a:effectLst/>
      </p:bgPr>
    </p:bg>
    <p:spTree>
      <p:nvGrpSpPr>
        <p:cNvPr id="1" name=""/>
        <p:cNvGrpSpPr/>
        <p:nvPr/>
      </p:nvGrpSpPr>
      <p:grpSpPr>
        <a:xfrm>
          <a:off x="0" y="0"/>
          <a:ext cx="0" cy="0"/>
          <a:chOff x="0" y="0"/>
          <a:chExt cx="0" cy="0"/>
        </a:xfrm>
      </p:grpSpPr>
      <p:sp>
        <p:nvSpPr>
          <p:cNvPr id="5" name="Right Triangle 2"/>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Right Triangle 8"/>
          <p:cNvSpPr/>
          <p:nvPr/>
        </p:nvSpPr>
        <p:spPr>
          <a:xfrm rot="5400000">
            <a:off x="433388" y="-433387"/>
            <a:ext cx="6858000" cy="7724775"/>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10" name="Date Placeholder 4"/>
          <p:cNvSpPr>
            <a:spLocks noGrp="1"/>
          </p:cNvSpPr>
          <p:nvPr>
            <p:ph type="dt" sz="half" idx="12"/>
          </p:nvPr>
        </p:nvSpPr>
        <p:spPr>
          <a:xfrm rot="19140000">
            <a:off x="201613" y="5870575"/>
            <a:ext cx="2176463" cy="2016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4581E0CE-574E-4042-898D-68FE4777B67B}"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11" name="Footer Placeholder 5"/>
          <p:cNvSpPr>
            <a:spLocks noGrp="1"/>
          </p:cNvSpPr>
          <p:nvPr>
            <p:ph type="ftr" sz="quarter" idx="3"/>
          </p:nvPr>
        </p:nvSpPr>
        <p:spPr>
          <a:xfrm>
            <a:off x="3517900" y="6284913"/>
            <a:ext cx="4724400" cy="274638"/>
          </a:xfrm>
          <a:prstGeom prst="rect">
            <a:avLst/>
          </a:prstGeom>
        </p:spPr>
        <p:txBody>
          <a:bodyPr vert="horz" lIns="91440" tIns="45720" rIns="91440" bIns="45720" rtlCol="0" anchor="ctr"/>
          <a:lstStyle>
            <a:lvl1pPr>
              <a:defRPr>
                <a:solidFill>
                  <a:schemeClr val="tx2"/>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chemeClr val="tx2"/>
              </a:solidFill>
              <a:effectLst/>
              <a:uLnTx/>
              <a:uFillTx/>
              <a:latin typeface="Arial" panose="020B0604020202020204" pitchFamily="34" charset="0"/>
              <a:ea typeface="+mn-ea"/>
              <a:cs typeface="+mn-cs"/>
            </a:endParaRPr>
          </a:p>
        </p:txBody>
      </p:sp>
      <p:sp>
        <p:nvSpPr>
          <p:cNvPr id="12" name="Slide Number Placeholder 6"/>
          <p:cNvSpPr>
            <a:spLocks noGrp="1"/>
          </p:cNvSpPr>
          <p:nvPr>
            <p:ph type="sldNum" sz="quarter" idx="4"/>
          </p:nvPr>
        </p:nvSpPr>
        <p:spPr>
          <a:xfrm>
            <a:off x="8401050" y="6170613"/>
            <a:ext cx="503238" cy="503238"/>
          </a:xfrm>
          <a:prstGeom prst="ellipse">
            <a:avLst/>
          </a:prstGeom>
          <a:ln w="19050">
            <a:solidFill>
              <a:schemeClr val="tx2"/>
            </a:solidFill>
          </a:ln>
        </p:spPr>
        <p:txBody>
          <a:bodyPr vert="horz" wrap="square" lIns="9144" tIns="9144" rIns="9144" bIns="9144" numCol="1" anchor="ctr" anchorCtr="0" compatLnSpc="1"/>
          <a:p>
            <a:pPr algn="ctr" eaLnBrk="1" hangingPunct="1">
              <a:buNone/>
            </a:pPr>
            <a:fld id="{9A0DB2DC-4C9A-4742-B13C-FB6460FD3503}" type="slidenum">
              <a:rPr lang="id-ID" altLang="en-US" dirty="0">
                <a:solidFill>
                  <a:schemeClr val="tx2"/>
                </a:solidFill>
              </a:rPr>
            </a:fld>
            <a:endParaRPr lang="id-ID" altLang="en-US" dirty="0">
              <a:solidFill>
                <a:schemeClr val="tx2"/>
              </a:solidFill>
            </a:endParaRPr>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Pr>
        <a:solidFill>
          <a:schemeClr val="bg1"/>
        </a:solidFill>
        <a:effectLst/>
      </p:bgPr>
    </p:bg>
    <p:spTree>
      <p:nvGrpSpPr>
        <p:cNvPr id="1" name=""/>
        <p:cNvGrpSpPr/>
        <p:nvPr/>
      </p:nvGrpSpPr>
      <p:grpSpPr>
        <a:xfrm>
          <a:off x="0" y="0"/>
          <a:ext cx="0" cy="0"/>
          <a:chOff x="0" y="0"/>
          <a:chExt cx="0" cy="0"/>
        </a:xfrm>
      </p:grpSpPr>
      <p:sp>
        <p:nvSpPr>
          <p:cNvPr id="3" name="Right Triangle 2"/>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1" fmla="*/ 0 w 3571875"/>
              <a:gd name="connsiteY0-2" fmla="*/ 1809750 h 1809750"/>
              <a:gd name="connsiteX1-3" fmla="*/ 1895475 w 3571875"/>
              <a:gd name="connsiteY1-4" fmla="*/ 0 h 1809750"/>
              <a:gd name="connsiteX2-5" fmla="*/ 3571875 w 3571875"/>
              <a:gd name="connsiteY2-6" fmla="*/ 1809750 h 1809750"/>
              <a:gd name="connsiteX3-7" fmla="*/ 0 w 3571875"/>
              <a:gd name="connsiteY3-8" fmla="*/ 1809750 h 1809750"/>
              <a:gd name="connsiteX0-9" fmla="*/ 0 w 3571875"/>
              <a:gd name="connsiteY0-10" fmla="*/ 1809750 h 1809750"/>
              <a:gd name="connsiteX1-11" fmla="*/ 2038350 w 3571875"/>
              <a:gd name="connsiteY1-12" fmla="*/ 0 h 1809750"/>
              <a:gd name="connsiteX2-13" fmla="*/ 3571875 w 3571875"/>
              <a:gd name="connsiteY2-14" fmla="*/ 1809750 h 1809750"/>
              <a:gd name="connsiteX3-15" fmla="*/ 0 w 3571875"/>
              <a:gd name="connsiteY3-16" fmla="*/ 1809750 h 1809750"/>
            </a:gdLst>
            <a:ahLst/>
            <a:cxnLst>
              <a:cxn ang="0">
                <a:pos x="connsiteX0-1" y="connsiteY0-2"/>
              </a:cxn>
              <a:cxn ang="0">
                <a:pos x="connsiteX1-3" y="connsiteY1-4"/>
              </a:cxn>
              <a:cxn ang="0">
                <a:pos x="connsiteX2-5" y="connsiteY2-6"/>
              </a:cxn>
              <a:cxn ang="0">
                <a:pos x="connsiteX3-7" y="connsiteY3-8"/>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1" fmla="*/ 0 w 7104888"/>
              <a:gd name="connsiteY0-2" fmla="*/ 0 h 6858000"/>
              <a:gd name="connsiteX1-3" fmla="*/ 5695188 w 7104888"/>
              <a:gd name="connsiteY1-4" fmla="*/ 0 h 6858000"/>
              <a:gd name="connsiteX2-5" fmla="*/ 7104888 w 7104888"/>
              <a:gd name="connsiteY2-6" fmla="*/ 0 h 6858000"/>
              <a:gd name="connsiteX3-7" fmla="*/ 7104888 w 7104888"/>
              <a:gd name="connsiteY3-8" fmla="*/ 6858000 h 6858000"/>
              <a:gd name="connsiteX4-9" fmla="*/ 0 w 7104888"/>
              <a:gd name="connsiteY4-10" fmla="*/ 6858000 h 6858000"/>
              <a:gd name="connsiteX5" fmla="*/ 0 w 7104888"/>
              <a:gd name="connsiteY5" fmla="*/ 0 h 6858000"/>
              <a:gd name="connsiteX0-11" fmla="*/ 10287 w 7115175"/>
              <a:gd name="connsiteY0-12" fmla="*/ 0 h 6858000"/>
              <a:gd name="connsiteX1-13" fmla="*/ 5705475 w 7115175"/>
              <a:gd name="connsiteY1-14" fmla="*/ 0 h 6858000"/>
              <a:gd name="connsiteX2-15" fmla="*/ 7115175 w 7115175"/>
              <a:gd name="connsiteY2-16" fmla="*/ 0 h 6858000"/>
              <a:gd name="connsiteX3-17" fmla="*/ 7115175 w 7115175"/>
              <a:gd name="connsiteY3-18" fmla="*/ 6858000 h 6858000"/>
              <a:gd name="connsiteX4-19" fmla="*/ 10287 w 7115175"/>
              <a:gd name="connsiteY4-20" fmla="*/ 6858000 h 6858000"/>
              <a:gd name="connsiteX5-21" fmla="*/ 0 w 7115175"/>
              <a:gd name="connsiteY5-22" fmla="*/ 5048250 h 6858000"/>
              <a:gd name="connsiteX6" fmla="*/ 10287 w 7115175"/>
              <a:gd name="connsiteY6" fmla="*/ 0 h 6858000"/>
              <a:gd name="connsiteX0-23" fmla="*/ 10287 w 7115175"/>
              <a:gd name="connsiteY0-24" fmla="*/ 0 h 6858000"/>
              <a:gd name="connsiteX1-25" fmla="*/ 5705475 w 7115175"/>
              <a:gd name="connsiteY1-26" fmla="*/ 0 h 6858000"/>
              <a:gd name="connsiteX2-27" fmla="*/ 7115175 w 7115175"/>
              <a:gd name="connsiteY2-28" fmla="*/ 0 h 6858000"/>
              <a:gd name="connsiteX3-29" fmla="*/ 7115175 w 7115175"/>
              <a:gd name="connsiteY3-30" fmla="*/ 6858000 h 6858000"/>
              <a:gd name="connsiteX4-31" fmla="*/ 1533526 w 7115175"/>
              <a:gd name="connsiteY4-32" fmla="*/ 6848475 h 6858000"/>
              <a:gd name="connsiteX5-33" fmla="*/ 10287 w 7115175"/>
              <a:gd name="connsiteY5-34" fmla="*/ 6858000 h 6858000"/>
              <a:gd name="connsiteX6-35" fmla="*/ 0 w 7115175"/>
              <a:gd name="connsiteY6-36" fmla="*/ 5048250 h 6858000"/>
              <a:gd name="connsiteX7" fmla="*/ 10287 w 7115175"/>
              <a:gd name="connsiteY7" fmla="*/ 0 h 6858000"/>
              <a:gd name="connsiteX0-37" fmla="*/ 10287 w 7115175"/>
              <a:gd name="connsiteY0-38" fmla="*/ 0 h 6858000"/>
              <a:gd name="connsiteX1-39" fmla="*/ 5705475 w 7115175"/>
              <a:gd name="connsiteY1-40" fmla="*/ 0 h 6858000"/>
              <a:gd name="connsiteX2-41" fmla="*/ 7115175 w 7115175"/>
              <a:gd name="connsiteY2-42" fmla="*/ 0 h 6858000"/>
              <a:gd name="connsiteX3-43" fmla="*/ 7115175 w 7115175"/>
              <a:gd name="connsiteY3-44" fmla="*/ 6858000 h 6858000"/>
              <a:gd name="connsiteX4-45" fmla="*/ 1533526 w 7115175"/>
              <a:gd name="connsiteY4-46" fmla="*/ 6848475 h 6858000"/>
              <a:gd name="connsiteX5-47" fmla="*/ 0 w 7115175"/>
              <a:gd name="connsiteY5-48" fmla="*/ 5048250 h 6858000"/>
              <a:gd name="connsiteX6-49" fmla="*/ 10287 w 7115175"/>
              <a:gd name="connsiteY6-50" fmla="*/ 0 h 6858000"/>
              <a:gd name="connsiteX0-51" fmla="*/ 0 w 7115175"/>
              <a:gd name="connsiteY0-52" fmla="*/ 5048250 h 6858000"/>
              <a:gd name="connsiteX1-53" fmla="*/ 5705475 w 7115175"/>
              <a:gd name="connsiteY1-54" fmla="*/ 0 h 6858000"/>
              <a:gd name="connsiteX2-55" fmla="*/ 7115175 w 7115175"/>
              <a:gd name="connsiteY2-56" fmla="*/ 0 h 6858000"/>
              <a:gd name="connsiteX3-57" fmla="*/ 7115175 w 7115175"/>
              <a:gd name="connsiteY3-58" fmla="*/ 6858000 h 6858000"/>
              <a:gd name="connsiteX4-59" fmla="*/ 1533526 w 7115175"/>
              <a:gd name="connsiteY4-60" fmla="*/ 6848475 h 6858000"/>
              <a:gd name="connsiteX5-61" fmla="*/ 0 w 7115175"/>
              <a:gd name="connsiteY5-62" fmla="*/ 5048250 h 6858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vert="horz" wrap="square" lIns="91440" tIns="45720" rIns="182880" bIns="45720" numCol="1" rtlCol="0" anchor="ctr" anchorCtr="0" compatLnSpc="1">
            <a:normAutofit/>
          </a:bodyPr>
          <a:lstStyle>
            <a:lvl1pPr algn="r">
              <a:defRPr/>
            </a:lvl1pPr>
          </a:lstStyle>
          <a:p>
            <a:pPr marL="342900" marR="0" lvl="0" indent="-342900" algn="r"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US" sz="1600" b="1" i="0" u="none" strike="noStrike" kern="1200" cap="none" spc="0" normalizeH="0" baseline="0" noProof="0">
                <a:ln>
                  <a:noFill/>
                </a:ln>
                <a:solidFill>
                  <a:schemeClr val="tx1"/>
                </a:solidFill>
                <a:effectLst/>
                <a:uLnTx/>
                <a:uFillTx/>
                <a:latin typeface="+mn-lt"/>
                <a:ea typeface="+mn-ea"/>
                <a:cs typeface="+mn-cs"/>
              </a:rPr>
              <a:t>Click icon to add picture</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10" name="Date Placeholder 4"/>
          <p:cNvSpPr>
            <a:spLocks noGrp="1"/>
          </p:cNvSpPr>
          <p:nvPr>
            <p:ph type="dt" sz="half" idx="12"/>
          </p:nvPr>
        </p:nvSpPr>
        <p:spPr>
          <a:xfrm rot="19140000">
            <a:off x="201613" y="5870575"/>
            <a:ext cx="2176463" cy="2016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AC165E8E-FCE8-449F-9825-C45DAFE99387}"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Footer Placeholder 5"/>
          <p:cNvSpPr>
            <a:spLocks noGrp="1"/>
          </p:cNvSpPr>
          <p:nvPr>
            <p:ph type="ftr" sz="quarter" idx="3"/>
          </p:nvPr>
        </p:nvSpPr>
        <p:spPr>
          <a:xfrm>
            <a:off x="3517900" y="6284913"/>
            <a:ext cx="4724400" cy="274638"/>
          </a:xfrm>
          <a:prstGeom prst="rect">
            <a:avLst/>
          </a:prstGeom>
        </p:spPr>
        <p:txBody>
          <a:bodyPr vert="horz" lIns="91440" tIns="45720" rIns="91440" bIns="45720" rtlCol="0" anchor="ct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12" name="Slide Number Placeholder 6"/>
          <p:cNvSpPr>
            <a:spLocks noGrp="1"/>
          </p:cNvSpPr>
          <p:nvPr>
            <p:ph type="sldNum" sz="quarter" idx="4"/>
          </p:nvPr>
        </p:nvSpPr>
        <p:spPr>
          <a:xfrm>
            <a:off x="8401050" y="6170613"/>
            <a:ext cx="503238" cy="503238"/>
          </a:xfrm>
          <a:prstGeom prst="ellipse">
            <a:avLst/>
          </a:prstGeom>
          <a:ln w="19050">
            <a:solidFill>
              <a:srgbClr val="FFFFFF"/>
            </a:solidFill>
          </a:ln>
        </p:spPr>
        <p:txBody>
          <a:bodyPr vert="horz" wrap="square" lIns="9144" tIns="9144" rIns="9144" bIns="9144" numCol="1" anchor="ctr" anchorCtr="0" compatLnSpc="1"/>
          <a:p>
            <a:pPr algn="ctr" eaLnBrk="1" hangingPunct="1">
              <a:buNone/>
            </a:pPr>
            <a:fld id="{9A0DB2DC-4C9A-4742-B13C-FB6460FD3503}" type="slidenum">
              <a:rPr lang="id-ID" altLang="en-US" dirty="0"/>
            </a:fld>
            <a:endParaRPr lang="id-ID" altLang="en-US" dirty="0"/>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1" fmla="*/ 0 w 3571875"/>
              <a:gd name="connsiteY0-2" fmla="*/ 4210050 h 4210050"/>
              <a:gd name="connsiteX1-3" fmla="*/ 0 w 3571875"/>
              <a:gd name="connsiteY1-4" fmla="*/ 0 h 4210050"/>
              <a:gd name="connsiteX2-5" fmla="*/ 2028825 w 3571875"/>
              <a:gd name="connsiteY2-6" fmla="*/ 2388394 h 4210050"/>
              <a:gd name="connsiteX3-7" fmla="*/ 3571875 w 3571875"/>
              <a:gd name="connsiteY3-8" fmla="*/ 4210050 h 4210050"/>
              <a:gd name="connsiteX4" fmla="*/ 0 w 3571875"/>
              <a:gd name="connsiteY4" fmla="*/ 4210050 h 4210050"/>
              <a:gd name="connsiteX0-9" fmla="*/ 0 w 3571875"/>
              <a:gd name="connsiteY0-10" fmla="*/ 4210050 h 4210050"/>
              <a:gd name="connsiteX1-11" fmla="*/ 0 w 3571875"/>
              <a:gd name="connsiteY1-12" fmla="*/ 0 h 4210050"/>
              <a:gd name="connsiteX2-13" fmla="*/ 2028825 w 3571875"/>
              <a:gd name="connsiteY2-14" fmla="*/ 2205038 h 4210050"/>
              <a:gd name="connsiteX3-15" fmla="*/ 3571875 w 3571875"/>
              <a:gd name="connsiteY3-16" fmla="*/ 4210050 h 4210050"/>
              <a:gd name="connsiteX4-17" fmla="*/ 0 w 3571875"/>
              <a:gd name="connsiteY4-18" fmla="*/ 4210050 h 4210050"/>
              <a:gd name="connsiteX0-19" fmla="*/ 0 w 3571875"/>
              <a:gd name="connsiteY0-20" fmla="*/ 4210050 h 4210050"/>
              <a:gd name="connsiteX1-21" fmla="*/ 0 w 3571875"/>
              <a:gd name="connsiteY1-22" fmla="*/ 0 h 4210050"/>
              <a:gd name="connsiteX2-23" fmla="*/ 2028825 w 3571875"/>
              <a:gd name="connsiteY2-24" fmla="*/ 2393157 h 4210050"/>
              <a:gd name="connsiteX3-25" fmla="*/ 3571875 w 3571875"/>
              <a:gd name="connsiteY3-26" fmla="*/ 4210050 h 4210050"/>
              <a:gd name="connsiteX4-27" fmla="*/ 0 w 3571875"/>
              <a:gd name="connsiteY4-28" fmla="*/ 4210050 h 4210050"/>
              <a:gd name="connsiteX0-29" fmla="*/ 0 w 3571875"/>
              <a:gd name="connsiteY0-30" fmla="*/ 4210050 h 4210050"/>
              <a:gd name="connsiteX1-31" fmla="*/ 0 w 3571875"/>
              <a:gd name="connsiteY1-32" fmla="*/ 0 h 4210050"/>
              <a:gd name="connsiteX2-33" fmla="*/ 2028825 w 3571875"/>
              <a:gd name="connsiteY2-34" fmla="*/ 2393157 h 4210050"/>
              <a:gd name="connsiteX3-35" fmla="*/ 3571875 w 3571875"/>
              <a:gd name="connsiteY3-36" fmla="*/ 4210050 h 4210050"/>
              <a:gd name="connsiteX4-37" fmla="*/ 0 w 3571875"/>
              <a:gd name="connsiteY4-38" fmla="*/ 4210050 h 4210050"/>
              <a:gd name="connsiteX0-39" fmla="*/ 0 w 3571875"/>
              <a:gd name="connsiteY0-40" fmla="*/ 4210050 h 4210050"/>
              <a:gd name="connsiteX1-41" fmla="*/ 0 w 3571875"/>
              <a:gd name="connsiteY1-42" fmla="*/ 0 h 4210050"/>
              <a:gd name="connsiteX2-43" fmla="*/ 2028825 w 3571875"/>
              <a:gd name="connsiteY2-44" fmla="*/ 2281238 h 4210050"/>
              <a:gd name="connsiteX3-45" fmla="*/ 3571875 w 3571875"/>
              <a:gd name="connsiteY3-46" fmla="*/ 4210050 h 4210050"/>
              <a:gd name="connsiteX4-47" fmla="*/ 0 w 3571875"/>
              <a:gd name="connsiteY4-48" fmla="*/ 4210050 h 4210050"/>
              <a:gd name="connsiteX0-49" fmla="*/ 0 w 3571875"/>
              <a:gd name="connsiteY0-50" fmla="*/ 4210050 h 4210050"/>
              <a:gd name="connsiteX1-51" fmla="*/ 0 w 3571875"/>
              <a:gd name="connsiteY1-52" fmla="*/ 0 h 4210050"/>
              <a:gd name="connsiteX2-53" fmla="*/ 2028825 w 3571875"/>
              <a:gd name="connsiteY2-54" fmla="*/ 2393157 h 4210050"/>
              <a:gd name="connsiteX3-55" fmla="*/ 3571875 w 3571875"/>
              <a:gd name="connsiteY3-56" fmla="*/ 4210050 h 4210050"/>
              <a:gd name="connsiteX4-57" fmla="*/ 0 w 3571875"/>
              <a:gd name="connsiteY4-58" fmla="*/ 4210050 h 4210050"/>
              <a:gd name="connsiteX0-59" fmla="*/ 0 w 3571875"/>
              <a:gd name="connsiteY0-60" fmla="*/ 4210050 h 4210050"/>
              <a:gd name="connsiteX1-61" fmla="*/ 0 w 3571875"/>
              <a:gd name="connsiteY1-62" fmla="*/ 0 h 4210050"/>
              <a:gd name="connsiteX2-63" fmla="*/ 2028825 w 3571875"/>
              <a:gd name="connsiteY2-64" fmla="*/ 2393157 h 4210050"/>
              <a:gd name="connsiteX3-65" fmla="*/ 3571875 w 3571875"/>
              <a:gd name="connsiteY3-66" fmla="*/ 4210050 h 4210050"/>
              <a:gd name="connsiteX4-67" fmla="*/ 0 w 3571875"/>
              <a:gd name="connsiteY4-68" fmla="*/ 4210050 h 4210050"/>
              <a:gd name="connsiteX0-69" fmla="*/ 0 w 3571875"/>
              <a:gd name="connsiteY0-70" fmla="*/ 4210050 h 4210050"/>
              <a:gd name="connsiteX1-71" fmla="*/ 0 w 3571875"/>
              <a:gd name="connsiteY1-72" fmla="*/ 0 h 4210050"/>
              <a:gd name="connsiteX2-73" fmla="*/ 2076450 w 3571875"/>
              <a:gd name="connsiteY2-74" fmla="*/ 2274094 h 4210050"/>
              <a:gd name="connsiteX3-75" fmla="*/ 3571875 w 3571875"/>
              <a:gd name="connsiteY3-76" fmla="*/ 4210050 h 4210050"/>
              <a:gd name="connsiteX4-77" fmla="*/ 0 w 3571875"/>
              <a:gd name="connsiteY4-78" fmla="*/ 4210050 h 4210050"/>
              <a:gd name="connsiteX0-79" fmla="*/ 0 w 3571875"/>
              <a:gd name="connsiteY0-80" fmla="*/ 4210050 h 4210050"/>
              <a:gd name="connsiteX1-81" fmla="*/ 0 w 3571875"/>
              <a:gd name="connsiteY1-82" fmla="*/ 0 h 4210050"/>
              <a:gd name="connsiteX2-83" fmla="*/ 2245519 w 3571875"/>
              <a:gd name="connsiteY2-84" fmla="*/ 2405063 h 4210050"/>
              <a:gd name="connsiteX3-85" fmla="*/ 3571875 w 3571875"/>
              <a:gd name="connsiteY3-86" fmla="*/ 4210050 h 4210050"/>
              <a:gd name="connsiteX4-87" fmla="*/ 0 w 3571875"/>
              <a:gd name="connsiteY4-88" fmla="*/ 4210050 h 4210050"/>
              <a:gd name="connsiteX0-89" fmla="*/ 0 w 3571875"/>
              <a:gd name="connsiteY0-90" fmla="*/ 4210050 h 4210050"/>
              <a:gd name="connsiteX1-91" fmla="*/ 0 w 3571875"/>
              <a:gd name="connsiteY1-92" fmla="*/ 0 h 4210050"/>
              <a:gd name="connsiteX2-93" fmla="*/ 2038350 w 3571875"/>
              <a:gd name="connsiteY2-94" fmla="*/ 2405063 h 4210050"/>
              <a:gd name="connsiteX3-95" fmla="*/ 3571875 w 3571875"/>
              <a:gd name="connsiteY3-96" fmla="*/ 4210050 h 4210050"/>
              <a:gd name="connsiteX4-97" fmla="*/ 0 w 3571875"/>
              <a:gd name="connsiteY4-98" fmla="*/ 4210050 h 4210050"/>
              <a:gd name="connsiteX0-99" fmla="*/ 0 w 3571875"/>
              <a:gd name="connsiteY0-100" fmla="*/ 2433637 h 2433637"/>
              <a:gd name="connsiteX1-101" fmla="*/ 257175 w 3571875"/>
              <a:gd name="connsiteY1-102" fmla="*/ 0 h 2433637"/>
              <a:gd name="connsiteX2-103" fmla="*/ 2038350 w 3571875"/>
              <a:gd name="connsiteY2-104" fmla="*/ 628650 h 2433637"/>
              <a:gd name="connsiteX3-105" fmla="*/ 3571875 w 3571875"/>
              <a:gd name="connsiteY3-106" fmla="*/ 2433637 h 2433637"/>
              <a:gd name="connsiteX4-107" fmla="*/ 0 w 3571875"/>
              <a:gd name="connsiteY4-108" fmla="*/ 2433637 h 2433637"/>
              <a:gd name="connsiteX0-109" fmla="*/ 2382 w 3574257"/>
              <a:gd name="connsiteY0-110" fmla="*/ 1807368 h 1807368"/>
              <a:gd name="connsiteX1-111" fmla="*/ 0 w 3574257"/>
              <a:gd name="connsiteY1-112" fmla="*/ 0 h 1807368"/>
              <a:gd name="connsiteX2-113" fmla="*/ 2040732 w 3574257"/>
              <a:gd name="connsiteY2-114" fmla="*/ 2381 h 1807368"/>
              <a:gd name="connsiteX3-115" fmla="*/ 3574257 w 3574257"/>
              <a:gd name="connsiteY3-116" fmla="*/ 1807368 h 1807368"/>
              <a:gd name="connsiteX4-117" fmla="*/ 2382 w 3574257"/>
              <a:gd name="connsiteY4-118" fmla="*/ 1807368 h 1807368"/>
              <a:gd name="connsiteX0-119" fmla="*/ 2382 w 3574257"/>
              <a:gd name="connsiteY0-120" fmla="*/ 1807368 h 1807368"/>
              <a:gd name="connsiteX1-121" fmla="*/ 0 w 3574257"/>
              <a:gd name="connsiteY1-122" fmla="*/ 0 h 1807368"/>
              <a:gd name="connsiteX2-123" fmla="*/ 1924051 w 3574257"/>
              <a:gd name="connsiteY2-124" fmla="*/ 307181 h 1807368"/>
              <a:gd name="connsiteX3-125" fmla="*/ 3574257 w 3574257"/>
              <a:gd name="connsiteY3-126" fmla="*/ 1807368 h 1807368"/>
              <a:gd name="connsiteX4-127" fmla="*/ 2382 w 3574257"/>
              <a:gd name="connsiteY4-128" fmla="*/ 1807368 h 1807368"/>
              <a:gd name="connsiteX0-129" fmla="*/ 2382 w 3574257"/>
              <a:gd name="connsiteY0-130" fmla="*/ 1809749 h 1809749"/>
              <a:gd name="connsiteX1-131" fmla="*/ 0 w 3574257"/>
              <a:gd name="connsiteY1-132" fmla="*/ 2381 h 1809749"/>
              <a:gd name="connsiteX2-133" fmla="*/ 2038351 w 3574257"/>
              <a:gd name="connsiteY2-134" fmla="*/ 0 h 1809749"/>
              <a:gd name="connsiteX3-135" fmla="*/ 3574257 w 3574257"/>
              <a:gd name="connsiteY3-136" fmla="*/ 1809749 h 1809749"/>
              <a:gd name="connsiteX4-137" fmla="*/ 2382 w 3574257"/>
              <a:gd name="connsiteY4-138" fmla="*/ 1809749 h 1809749"/>
              <a:gd name="connsiteX0-139" fmla="*/ 2382 w 3574257"/>
              <a:gd name="connsiteY0-140" fmla="*/ 1807368 h 1807368"/>
              <a:gd name="connsiteX1-141" fmla="*/ 0 w 3574257"/>
              <a:gd name="connsiteY1-142" fmla="*/ 0 h 1807368"/>
              <a:gd name="connsiteX2-143" fmla="*/ 1640682 w 3574257"/>
              <a:gd name="connsiteY2-144" fmla="*/ 450057 h 1807368"/>
              <a:gd name="connsiteX3-145" fmla="*/ 3574257 w 3574257"/>
              <a:gd name="connsiteY3-146" fmla="*/ 1807368 h 1807368"/>
              <a:gd name="connsiteX4-147" fmla="*/ 2382 w 3574257"/>
              <a:gd name="connsiteY4-148" fmla="*/ 1807368 h 1807368"/>
              <a:gd name="connsiteX0-149" fmla="*/ 2382 w 3574257"/>
              <a:gd name="connsiteY0-150" fmla="*/ 1809749 h 1809749"/>
              <a:gd name="connsiteX1-151" fmla="*/ 0 w 3574257"/>
              <a:gd name="connsiteY1-152" fmla="*/ 2381 h 1809749"/>
              <a:gd name="connsiteX2-153" fmla="*/ 2038351 w 3574257"/>
              <a:gd name="connsiteY2-154" fmla="*/ 0 h 1809749"/>
              <a:gd name="connsiteX3-155" fmla="*/ 3574257 w 3574257"/>
              <a:gd name="connsiteY3-156" fmla="*/ 1809749 h 1809749"/>
              <a:gd name="connsiteX4-157" fmla="*/ 2382 w 3574257"/>
              <a:gd name="connsiteY4-158" fmla="*/ 1809749 h 1809749"/>
              <a:gd name="connsiteX0-159" fmla="*/ 2382 w 3574257"/>
              <a:gd name="connsiteY0-160" fmla="*/ 1807368 h 1807368"/>
              <a:gd name="connsiteX1-161" fmla="*/ 0 w 3574257"/>
              <a:gd name="connsiteY1-162" fmla="*/ 0 h 1807368"/>
              <a:gd name="connsiteX2-163" fmla="*/ 1657351 w 3574257"/>
              <a:gd name="connsiteY2-164" fmla="*/ 230982 h 1807368"/>
              <a:gd name="connsiteX3-165" fmla="*/ 3574257 w 3574257"/>
              <a:gd name="connsiteY3-166" fmla="*/ 1807368 h 1807368"/>
              <a:gd name="connsiteX4-167" fmla="*/ 2382 w 3574257"/>
              <a:gd name="connsiteY4-168" fmla="*/ 1807368 h 1807368"/>
              <a:gd name="connsiteX0-169" fmla="*/ 2382 w 3574257"/>
              <a:gd name="connsiteY0-170" fmla="*/ 1807368 h 1807368"/>
              <a:gd name="connsiteX1-171" fmla="*/ 0 w 3574257"/>
              <a:gd name="connsiteY1-172" fmla="*/ 0 h 1807368"/>
              <a:gd name="connsiteX2-173" fmla="*/ 2040732 w 3574257"/>
              <a:gd name="connsiteY2-174" fmla="*/ 2382 h 1807368"/>
              <a:gd name="connsiteX3-175" fmla="*/ 3574257 w 3574257"/>
              <a:gd name="connsiteY3-176" fmla="*/ 1807368 h 1807368"/>
              <a:gd name="connsiteX4-177" fmla="*/ 2382 w 3574257"/>
              <a:gd name="connsiteY4-178" fmla="*/ 1807368 h 1807368"/>
              <a:gd name="connsiteX0-179" fmla="*/ 2382 w 3574257"/>
              <a:gd name="connsiteY0-180" fmla="*/ 1807368 h 1807368"/>
              <a:gd name="connsiteX1-181" fmla="*/ 0 w 3574257"/>
              <a:gd name="connsiteY1-182" fmla="*/ 0 h 1807368"/>
              <a:gd name="connsiteX2-183" fmla="*/ 1774032 w 3574257"/>
              <a:gd name="connsiteY2-184" fmla="*/ 161925 h 1807368"/>
              <a:gd name="connsiteX3-185" fmla="*/ 3574257 w 3574257"/>
              <a:gd name="connsiteY3-186" fmla="*/ 1807368 h 1807368"/>
              <a:gd name="connsiteX4-187" fmla="*/ 2382 w 3574257"/>
              <a:gd name="connsiteY4-188" fmla="*/ 1807368 h 1807368"/>
              <a:gd name="connsiteX0-189" fmla="*/ 2382 w 3574257"/>
              <a:gd name="connsiteY0-190" fmla="*/ 1807368 h 1807368"/>
              <a:gd name="connsiteX1-191" fmla="*/ 0 w 3574257"/>
              <a:gd name="connsiteY1-192" fmla="*/ 0 h 1807368"/>
              <a:gd name="connsiteX2-193" fmla="*/ 1969294 w 3574257"/>
              <a:gd name="connsiteY2-194" fmla="*/ 21432 h 1807368"/>
              <a:gd name="connsiteX3-195" fmla="*/ 3574257 w 3574257"/>
              <a:gd name="connsiteY3-196" fmla="*/ 1807368 h 1807368"/>
              <a:gd name="connsiteX4-197" fmla="*/ 2382 w 3574257"/>
              <a:gd name="connsiteY4-198" fmla="*/ 1807368 h 1807368"/>
              <a:gd name="connsiteX0-199" fmla="*/ 2382 w 3574257"/>
              <a:gd name="connsiteY0-200" fmla="*/ 1807368 h 1807368"/>
              <a:gd name="connsiteX1-201" fmla="*/ 0 w 3574257"/>
              <a:gd name="connsiteY1-202" fmla="*/ 0 h 1807368"/>
              <a:gd name="connsiteX2-203" fmla="*/ 1819275 w 3574257"/>
              <a:gd name="connsiteY2-204" fmla="*/ 200026 h 1807368"/>
              <a:gd name="connsiteX3-205" fmla="*/ 3574257 w 3574257"/>
              <a:gd name="connsiteY3-206" fmla="*/ 1807368 h 1807368"/>
              <a:gd name="connsiteX4-207" fmla="*/ 2382 w 3574257"/>
              <a:gd name="connsiteY4-208" fmla="*/ 1807368 h 1807368"/>
              <a:gd name="connsiteX0-209" fmla="*/ 2382 w 3574257"/>
              <a:gd name="connsiteY0-210" fmla="*/ 1807368 h 1807368"/>
              <a:gd name="connsiteX1-211" fmla="*/ 0 w 3574257"/>
              <a:gd name="connsiteY1-212" fmla="*/ 0 h 1807368"/>
              <a:gd name="connsiteX2-213" fmla="*/ 2045494 w 3574257"/>
              <a:gd name="connsiteY2-214" fmla="*/ 1 h 1807368"/>
              <a:gd name="connsiteX3-215" fmla="*/ 3574257 w 3574257"/>
              <a:gd name="connsiteY3-216" fmla="*/ 1807368 h 1807368"/>
              <a:gd name="connsiteX4-217" fmla="*/ 2382 w 3574257"/>
              <a:gd name="connsiteY4-218" fmla="*/ 1807368 h 1807368"/>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Freeform 7"/>
          <p:cNvSpPr/>
          <p:nvPr/>
        </p:nvSpPr>
        <p:spPr>
          <a:xfrm>
            <a:off x="-1587"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 name="connsiteX0-111" fmla="*/ 0 w 3352800"/>
              <a:gd name="connsiteY0-112" fmla="*/ 2002631 h 2002631"/>
              <a:gd name="connsiteX1-113" fmla="*/ 754045 w 3352800"/>
              <a:gd name="connsiteY1-114" fmla="*/ 1468326 h 2002631"/>
              <a:gd name="connsiteX2-115" fmla="*/ 3352800 w 3352800"/>
              <a:gd name="connsiteY2-116" fmla="*/ 0 h 2002631"/>
              <a:gd name="connsiteX3-117" fmla="*/ 3352800 w 3352800"/>
              <a:gd name="connsiteY3-118" fmla="*/ 2002631 h 2002631"/>
              <a:gd name="connsiteX4-119" fmla="*/ 0 w 3352800"/>
              <a:gd name="connsiteY4-120" fmla="*/ 2002631 h 2002631"/>
              <a:gd name="connsiteX0-121" fmla="*/ 0 w 3352800"/>
              <a:gd name="connsiteY0-122" fmla="*/ 534305 h 534305"/>
              <a:gd name="connsiteX1-123" fmla="*/ 754045 w 3352800"/>
              <a:gd name="connsiteY1-124" fmla="*/ 0 h 534305"/>
              <a:gd name="connsiteX2-125" fmla="*/ 3352800 w 3352800"/>
              <a:gd name="connsiteY2-126" fmla="*/ 7687 h 534305"/>
              <a:gd name="connsiteX3-127" fmla="*/ 3352800 w 3352800"/>
              <a:gd name="connsiteY3-128" fmla="*/ 534305 h 534305"/>
              <a:gd name="connsiteX4-129" fmla="*/ 0 w 3352800"/>
              <a:gd name="connsiteY4-130" fmla="*/ 534305 h 534305"/>
              <a:gd name="connsiteX0-131" fmla="*/ 0 w 3352800"/>
              <a:gd name="connsiteY0-132" fmla="*/ 534305 h 534305"/>
              <a:gd name="connsiteX1-133" fmla="*/ 754045 w 3352800"/>
              <a:gd name="connsiteY1-134" fmla="*/ 0 h 534305"/>
              <a:gd name="connsiteX2-135" fmla="*/ 3352800 w 3352800"/>
              <a:gd name="connsiteY2-136" fmla="*/ 7687 h 534305"/>
              <a:gd name="connsiteX3-137" fmla="*/ 3352800 w 3352800"/>
              <a:gd name="connsiteY3-138" fmla="*/ 534305 h 534305"/>
              <a:gd name="connsiteX4-139" fmla="*/ 0 w 3352800"/>
              <a:gd name="connsiteY4-140" fmla="*/ 534305 h 534305"/>
              <a:gd name="connsiteX0-141" fmla="*/ 0 w 3352800"/>
              <a:gd name="connsiteY0-142" fmla="*/ 526618 h 526618"/>
              <a:gd name="connsiteX1-143" fmla="*/ 980611 w 3352800"/>
              <a:gd name="connsiteY1-144" fmla="*/ 93681 h 526618"/>
              <a:gd name="connsiteX2-145" fmla="*/ 3352800 w 3352800"/>
              <a:gd name="connsiteY2-146" fmla="*/ 0 h 526618"/>
              <a:gd name="connsiteX3-147" fmla="*/ 3352800 w 3352800"/>
              <a:gd name="connsiteY3-148" fmla="*/ 526618 h 526618"/>
              <a:gd name="connsiteX4-149" fmla="*/ 0 w 3352800"/>
              <a:gd name="connsiteY4-150" fmla="*/ 526618 h 526618"/>
              <a:gd name="connsiteX0-151" fmla="*/ 0 w 3352800"/>
              <a:gd name="connsiteY0-152" fmla="*/ 526888 h 526888"/>
              <a:gd name="connsiteX1-153" fmla="*/ 744735 w 3352800"/>
              <a:gd name="connsiteY1-154" fmla="*/ 0 h 526888"/>
              <a:gd name="connsiteX2-155" fmla="*/ 3352800 w 3352800"/>
              <a:gd name="connsiteY2-156" fmla="*/ 270 h 526888"/>
              <a:gd name="connsiteX3-157" fmla="*/ 3352800 w 3352800"/>
              <a:gd name="connsiteY3-158" fmla="*/ 526888 h 526888"/>
              <a:gd name="connsiteX4-159" fmla="*/ 0 w 3352800"/>
              <a:gd name="connsiteY4-160" fmla="*/ 526888 h 526888"/>
              <a:gd name="connsiteX0-161" fmla="*/ 0 w 3352800"/>
              <a:gd name="connsiteY0-162" fmla="*/ 526618 h 526618"/>
              <a:gd name="connsiteX1-163" fmla="*/ 811948 w 3352800"/>
              <a:gd name="connsiteY1-164" fmla="*/ 60921 h 526618"/>
              <a:gd name="connsiteX2-165" fmla="*/ 3352800 w 3352800"/>
              <a:gd name="connsiteY2-166" fmla="*/ 0 h 526618"/>
              <a:gd name="connsiteX3-167" fmla="*/ 3352800 w 3352800"/>
              <a:gd name="connsiteY3-168" fmla="*/ 526618 h 526618"/>
              <a:gd name="connsiteX4-169" fmla="*/ 0 w 3352800"/>
              <a:gd name="connsiteY4-170" fmla="*/ 526618 h 526618"/>
              <a:gd name="connsiteX0-171" fmla="*/ 0 w 3352800"/>
              <a:gd name="connsiteY0-172" fmla="*/ 527584 h 527584"/>
              <a:gd name="connsiteX1-173" fmla="*/ 751718 w 3352800"/>
              <a:gd name="connsiteY1-174" fmla="*/ 0 h 527584"/>
              <a:gd name="connsiteX2-175" fmla="*/ 3352800 w 3352800"/>
              <a:gd name="connsiteY2-176" fmla="*/ 966 h 527584"/>
              <a:gd name="connsiteX3-177" fmla="*/ 3352800 w 3352800"/>
              <a:gd name="connsiteY3-178" fmla="*/ 527584 h 527584"/>
              <a:gd name="connsiteX4-179" fmla="*/ 0 w 3352800"/>
              <a:gd name="connsiteY4-180" fmla="*/ 527584 h 527584"/>
              <a:gd name="connsiteX0-181" fmla="*/ 0 w 3352800"/>
              <a:gd name="connsiteY0-182" fmla="*/ 527584 h 527584"/>
              <a:gd name="connsiteX1-183" fmla="*/ 751718 w 3352800"/>
              <a:gd name="connsiteY1-184" fmla="*/ 0 h 527584"/>
              <a:gd name="connsiteX2-185" fmla="*/ 3241069 w 3352800"/>
              <a:gd name="connsiteY2-186" fmla="*/ 94144 h 527584"/>
              <a:gd name="connsiteX3-187" fmla="*/ 3352800 w 3352800"/>
              <a:gd name="connsiteY3-188" fmla="*/ 527584 h 527584"/>
              <a:gd name="connsiteX4-189" fmla="*/ 0 w 3352800"/>
              <a:gd name="connsiteY4-190" fmla="*/ 527584 h 527584"/>
              <a:gd name="connsiteX0-191" fmla="*/ 0 w 3352800"/>
              <a:gd name="connsiteY0-192" fmla="*/ 527584 h 527584"/>
              <a:gd name="connsiteX1-193" fmla="*/ 751718 w 3352800"/>
              <a:gd name="connsiteY1-194" fmla="*/ 0 h 527584"/>
              <a:gd name="connsiteX2-195" fmla="*/ 3352800 w 3352800"/>
              <a:gd name="connsiteY2-196" fmla="*/ 271 h 527584"/>
              <a:gd name="connsiteX3-197" fmla="*/ 3352800 w 3352800"/>
              <a:gd name="connsiteY3-198" fmla="*/ 527584 h 527584"/>
              <a:gd name="connsiteX4-199" fmla="*/ 0 w 3352800"/>
              <a:gd name="connsiteY4-200" fmla="*/ 527584 h 527584"/>
              <a:gd name="connsiteX0-201" fmla="*/ 0 w 3352800"/>
              <a:gd name="connsiteY0-202" fmla="*/ 527313 h 527313"/>
              <a:gd name="connsiteX1-203" fmla="*/ 900984 w 3352800"/>
              <a:gd name="connsiteY1-204" fmla="*/ 97774 h 527313"/>
              <a:gd name="connsiteX2-205" fmla="*/ 3352800 w 3352800"/>
              <a:gd name="connsiteY2-206" fmla="*/ 0 h 527313"/>
              <a:gd name="connsiteX3-207" fmla="*/ 3352800 w 3352800"/>
              <a:gd name="connsiteY3-208" fmla="*/ 527313 h 527313"/>
              <a:gd name="connsiteX4-209" fmla="*/ 0 w 3352800"/>
              <a:gd name="connsiteY4-210" fmla="*/ 527313 h 527313"/>
              <a:gd name="connsiteX0-211" fmla="*/ 0 w 3352800"/>
              <a:gd name="connsiteY0-212" fmla="*/ 527584 h 527584"/>
              <a:gd name="connsiteX1-213" fmla="*/ 748227 w 3352800"/>
              <a:gd name="connsiteY1-214" fmla="*/ 0 h 527584"/>
              <a:gd name="connsiteX2-215" fmla="*/ 3352800 w 3352800"/>
              <a:gd name="connsiteY2-216" fmla="*/ 271 h 527584"/>
              <a:gd name="connsiteX3-217" fmla="*/ 3352800 w 3352800"/>
              <a:gd name="connsiteY3-218" fmla="*/ 527584 h 527584"/>
              <a:gd name="connsiteX4-219" fmla="*/ 0 w 3352800"/>
              <a:gd name="connsiteY4-220" fmla="*/ 527584 h 52758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Title Placeholder 1"/>
          <p:cNvSpPr>
            <a:spLocks noGrp="1"/>
          </p:cNvSpPr>
          <p:nvPr>
            <p:ph type="title"/>
          </p:nvPr>
        </p:nvSpPr>
        <p:spPr>
          <a:xfrm>
            <a:off x="822325" y="365125"/>
            <a:ext cx="7521575" cy="5492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1029" name="Text Placeholder 2"/>
          <p:cNvSpPr>
            <a:spLocks noGrp="1"/>
          </p:cNvSpPr>
          <p:nvPr>
            <p:ph type="body" idx="1"/>
          </p:nvPr>
        </p:nvSpPr>
        <p:spPr>
          <a:xfrm>
            <a:off x="822325" y="1100138"/>
            <a:ext cx="7521575" cy="3579812"/>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rot="19140000">
            <a:off x="201613" y="5870575"/>
            <a:ext cx="2176463" cy="201613"/>
          </a:xfrm>
          <a:prstGeom prst="rect">
            <a:avLst/>
          </a:prstGeom>
        </p:spPr>
        <p:txBody>
          <a:bodyPr vert="horz" lIns="91440" tIns="45720" rIns="91440" bIns="45720" rtlCol="0" anchor="ctr"/>
          <a:lstStyle>
            <a:lvl1pPr algn="l" eaLnBrk="1" hangingPunct="1">
              <a:defRPr sz="1200">
                <a:solidFill>
                  <a:srgbClr val="FFFFFF"/>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945ABEFD-61E4-4729-961D-A5AAB4D461C5}" type="datetimeFigureOut">
              <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rPr>
            </a:fld>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3"/>
          </p:nvPr>
        </p:nvSpPr>
        <p:spPr>
          <a:xfrm>
            <a:off x="3517900" y="6284913"/>
            <a:ext cx="4724400" cy="274638"/>
          </a:xfrm>
          <a:prstGeom prst="rect">
            <a:avLst/>
          </a:prstGeom>
        </p:spPr>
        <p:txBody>
          <a:bodyPr vert="horz" lIns="91440" tIns="45720" rIns="91440" bIns="45720" rtlCol="0" anchor="ctr"/>
          <a:lstStyle>
            <a:lvl1pPr algn="r" eaLnBrk="1" hangingPunct="1">
              <a:defRPr sz="1000" cap="all" spc="200" baseline="0">
                <a:solidFill>
                  <a:srgbClr val="FFFFFF"/>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a:ln>
                <a:noFill/>
              </a:ln>
              <a:solidFill>
                <a:srgbClr val="FFFFFF"/>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4"/>
          </p:nvPr>
        </p:nvSpPr>
        <p:spPr>
          <a:xfrm>
            <a:off x="8401050" y="6170613"/>
            <a:ext cx="503238" cy="503238"/>
          </a:xfrm>
          <a:prstGeom prst="ellipse">
            <a:avLst/>
          </a:prstGeom>
          <a:ln w="19050">
            <a:solidFill>
              <a:srgbClr val="FFFFFF"/>
            </a:solidFill>
          </a:ln>
        </p:spPr>
        <p:txBody>
          <a:bodyPr vert="horz" wrap="square" lIns="9144" tIns="9144" rIns="9144" bIns="9144" numCol="1" anchor="ctr" anchorCtr="0" compatLnSpc="1"/>
          <a:lstStyle>
            <a:lvl1pPr algn="ctr">
              <a:defRPr sz="1600">
                <a:solidFill>
                  <a:srgbClr val="FFFFFF"/>
                </a:solidFill>
              </a:defRPr>
            </a:lvl1pPr>
          </a:lstStyle>
          <a:p>
            <a:pPr lvl="0" eaLnBrk="1" hangingPunct="1">
              <a:buNone/>
            </a:pPr>
            <a:fld id="{9A0DB2DC-4C9A-4742-B13C-FB6460FD3503}" type="slidenum">
              <a:rPr lang="id-ID" altLang="en-US" dirty="0">
                <a:latin typeface="Arial" panose="020B0604020202020204" pitchFamily="34" charset="0"/>
              </a:rPr>
            </a:fld>
            <a:endParaRPr lang="id-ID"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ipe dir="r"/>
  </p:transition>
  <p:timing>
    <p:tnLst>
      <p:par>
        <p:cTn id="1" dur="indefinite" restart="never" nodeType="tmRoot"/>
      </p:par>
    </p:tnLst>
  </p:timing>
  <p:hf sldNum="0" hdr="0" ftr="0" dt="0"/>
  <p:txStyles>
    <p:titleStyle>
      <a:lvl1pPr algn="l" rtl="0" eaLnBrk="0" fontAlgn="base" hangingPunct="0">
        <a:spcBef>
          <a:spcPct val="0"/>
        </a:spcBef>
        <a:spcAft>
          <a:spcPct val="0"/>
        </a:spcAft>
        <a:defRPr sz="2800" kern="1200" cap="all">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Franklin Gothic Medium" panose="020B0603020102020204" pitchFamily="34" charset="0"/>
        </a:defRPr>
      </a:lvl2pPr>
      <a:lvl3pPr algn="l" rtl="0" eaLnBrk="0" fontAlgn="base" hangingPunct="0">
        <a:spcBef>
          <a:spcPct val="0"/>
        </a:spcBef>
        <a:spcAft>
          <a:spcPct val="0"/>
        </a:spcAft>
        <a:defRPr sz="2800">
          <a:solidFill>
            <a:schemeClr val="tx1"/>
          </a:solidFill>
          <a:latin typeface="Franklin Gothic Medium" panose="020B0603020102020204" pitchFamily="34" charset="0"/>
        </a:defRPr>
      </a:lvl3pPr>
      <a:lvl4pPr algn="l" rtl="0" eaLnBrk="0" fontAlgn="base" hangingPunct="0">
        <a:spcBef>
          <a:spcPct val="0"/>
        </a:spcBef>
        <a:spcAft>
          <a:spcPct val="0"/>
        </a:spcAft>
        <a:defRPr sz="2800">
          <a:solidFill>
            <a:schemeClr val="tx1"/>
          </a:solidFill>
          <a:latin typeface="Franklin Gothic Medium" panose="020B0603020102020204" pitchFamily="34" charset="0"/>
        </a:defRPr>
      </a:lvl4pPr>
      <a:lvl5pPr algn="l" rtl="0" eaLnBrk="0" fontAlgn="base" hangingPunct="0">
        <a:spcBef>
          <a:spcPct val="0"/>
        </a:spcBef>
        <a:spcAft>
          <a:spcPct val="0"/>
        </a:spcAft>
        <a:defRPr sz="2800">
          <a:solidFill>
            <a:schemeClr val="tx1"/>
          </a:solidFill>
          <a:latin typeface="Franklin Gothic Medium" panose="020B0603020102020204" pitchFamily="34" charset="0"/>
        </a:defRPr>
      </a:lvl5pPr>
      <a:lvl6pPr marL="457200" algn="l" rtl="0" fontAlgn="base">
        <a:spcBef>
          <a:spcPct val="0"/>
        </a:spcBef>
        <a:spcAft>
          <a:spcPct val="0"/>
        </a:spcAft>
        <a:defRPr sz="2800">
          <a:solidFill>
            <a:schemeClr val="tx1"/>
          </a:solidFill>
          <a:latin typeface="Franklin Gothic Medium" panose="020B0603020102020204" pitchFamily="34" charset="0"/>
        </a:defRPr>
      </a:lvl6pPr>
      <a:lvl7pPr marL="914400" algn="l" rtl="0" fontAlgn="base">
        <a:spcBef>
          <a:spcPct val="0"/>
        </a:spcBef>
        <a:spcAft>
          <a:spcPct val="0"/>
        </a:spcAft>
        <a:defRPr sz="2800">
          <a:solidFill>
            <a:schemeClr val="tx1"/>
          </a:solidFill>
          <a:latin typeface="Franklin Gothic Medium" panose="020B0603020102020204" pitchFamily="34" charset="0"/>
        </a:defRPr>
      </a:lvl7pPr>
      <a:lvl8pPr marL="1371600" algn="l" rtl="0" fontAlgn="base">
        <a:spcBef>
          <a:spcPct val="0"/>
        </a:spcBef>
        <a:spcAft>
          <a:spcPct val="0"/>
        </a:spcAft>
        <a:defRPr sz="2800">
          <a:solidFill>
            <a:schemeClr val="tx1"/>
          </a:solidFill>
          <a:latin typeface="Franklin Gothic Medium" panose="020B0603020102020204" pitchFamily="34" charset="0"/>
        </a:defRPr>
      </a:lvl8pPr>
      <a:lvl9pPr marL="1828800" algn="l" rtl="0" fontAlgn="base">
        <a:spcBef>
          <a:spcPct val="0"/>
        </a:spcBef>
        <a:spcAft>
          <a:spcPct val="0"/>
        </a:spcAft>
        <a:defRPr sz="2800">
          <a:solidFill>
            <a:schemeClr val="tx1"/>
          </a:solidFill>
          <a:latin typeface="Franklin Gothic Medium" panose="020B0603020102020204" pitchFamily="34" charset="0"/>
        </a:defRPr>
      </a:lvl9pPr>
    </p:titleStyle>
    <p:bodyStyle>
      <a:lvl1pPr marL="342900" indent="-342900" algn="l" rtl="0" eaLnBrk="0" fontAlgn="base" hangingPunct="0">
        <a:spcBef>
          <a:spcPts val="800"/>
        </a:spcBef>
        <a:spcAft>
          <a:spcPct val="0"/>
        </a:spcAft>
        <a:buFont typeface="Arial" panose="020B0604020202020204" pitchFamily="34" charset="0"/>
        <a:defRPr sz="1600" b="1" kern="1200">
          <a:solidFill>
            <a:schemeClr val="tx1"/>
          </a:solidFill>
          <a:latin typeface="+mn-lt"/>
          <a:ea typeface="+mn-ea"/>
          <a:cs typeface="+mn-cs"/>
        </a:defRPr>
      </a:lvl1pPr>
      <a:lvl2pPr marL="173355" indent="-173355"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401955" indent="-163830"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630555" indent="-163830"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4pPr>
      <a:lvl5pPr marL="859155" indent="-173355"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5pPr>
      <a:lvl6pPr marL="1097280" indent="-173990"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6pPr>
      <a:lvl7pPr marL="1353185"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7pPr>
      <a:lvl8pPr marL="1581785"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8pPr>
      <a:lvl9pPr marL="1791970"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Title 1"/>
          <p:cNvSpPr>
            <a:spLocks noGrp="1"/>
          </p:cNvSpPr>
          <p:nvPr>
            <p:ph type="ctrTitle"/>
          </p:nvPr>
        </p:nvSpPr>
        <p:spPr>
          <a:xfrm>
            <a:off x="785813" y="928688"/>
            <a:ext cx="6480175" cy="2301875"/>
          </a:xfrm>
          <a:ln>
            <a:noFill/>
            <a:miter lim="800000"/>
          </a:ln>
        </p:spPr>
        <p:txBody>
          <a:bodyPr vert="horz" lIns="91440" tIns="45720" rIns="91440" bIns="9144" rtlCol="0" anchor="b">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000" b="0" i="0" u="none" strike="noStrike" kern="1200" cap="all"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Pengantar</a:t>
            </a:r>
            <a:r>
              <a:rPr kumimoji="0" lang="en-US" sz="4000" b="0" i="0" u="none" strike="noStrike" kern="1200" cap="all"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4000" b="0" i="0" u="none" strike="noStrike" kern="1200" cap="all"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hukum</a:t>
            </a:r>
            <a:r>
              <a:rPr kumimoji="0" lang="en-US" sz="4000" b="0" i="0" u="none" strike="noStrike" kern="1200" cap="all"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4000" b="0" i="0" u="none" strike="noStrike" kern="1200" cap="all"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perusahaan</a:t>
            </a:r>
            <a:endParaRPr kumimoji="0" lang="id-ID" sz="3600" b="0" i="0" u="none" strike="noStrike" kern="1200" cap="all"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7171" name="Subtitle 2"/>
          <p:cNvSpPr>
            <a:spLocks noGrp="1"/>
          </p:cNvSpPr>
          <p:nvPr>
            <p:ph type="subTitle" idx="1"/>
          </p:nvPr>
        </p:nvSpPr>
        <p:spPr>
          <a:xfrm>
            <a:off x="785813" y="3786188"/>
            <a:ext cx="6400800" cy="2400300"/>
          </a:xfrm>
        </p:spPr>
        <p:txBody>
          <a:bodyPr vert="horz" wrap="square" lIns="91440" tIns="9144" rIns="91440" bIns="45720" numCol="1" rtlCol="0" anchor="t" anchorCtr="0" compatLnSpc="1">
            <a:normAutofit/>
          </a:bodyPr>
          <a:lstStyle/>
          <a:p>
            <a:pPr marL="0" marR="0" lvl="0" indent="0" algn="ctr" defTabSz="914400" rtl="0" eaLnBrk="1" fontAlgn="auto" latinLnBrk="0" hangingPunct="1">
              <a:lnSpc>
                <a:spcPct val="100000"/>
              </a:lnSpc>
              <a:spcBef>
                <a:spcPts val="800"/>
              </a:spcBef>
              <a:spcAft>
                <a:spcPts val="0"/>
              </a:spcAft>
              <a:buClrTx/>
              <a:buSzTx/>
              <a:buFont typeface="Arial" panose="020B0604020202020204" pitchFamily="34" charset="0"/>
              <a:buNone/>
              <a:defRPr/>
            </a:pPr>
            <a:r>
              <a:rPr kumimoji="0" lang="en-US" sz="1400" b="0" i="0" u="none" strike="noStrike" kern="1200" cap="all" spc="400" normalizeH="0" baseline="0" noProof="0">
                <a:ln>
                  <a:noFill/>
                </a:ln>
                <a:solidFill>
                  <a:schemeClr val="tx1"/>
                </a:solidFill>
                <a:effectLst/>
                <a:uLnTx/>
                <a:uFillTx/>
                <a:latin typeface="+mn-lt"/>
                <a:ea typeface="+mj-ea"/>
                <a:cs typeface="Tunga" pitchFamily="2"/>
              </a:rPr>
              <a:t>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Dr</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(c) WARSITO, SH.,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M.Kn</a:t>
            </a:r>
            <a:endParaRPr kumimoji="0" lang="en-US" sz="1400" b="0" i="0" u="none" strike="noStrike" kern="1200" cap="all" spc="400" normalizeH="0" baseline="0" noProof="0">
              <a:ln>
                <a:noFill/>
              </a:ln>
              <a:solidFill>
                <a:schemeClr val="tx1"/>
              </a:solidFill>
              <a:effectLst/>
              <a:uLnTx/>
              <a:uFillTx/>
              <a:latin typeface="+mn-lt"/>
              <a:ea typeface="+mj-ea"/>
              <a:cs typeface="Tunga" pitchFamily="2"/>
            </a:endParaRPr>
          </a:p>
          <a:p>
            <a:pPr marL="0" marR="0" lvl="0" indent="0" algn="ctr" defTabSz="914400" rtl="0" eaLnBrk="1" fontAlgn="auto" latinLnBrk="0" hangingPunct="1">
              <a:lnSpc>
                <a:spcPct val="100000"/>
              </a:lnSpc>
              <a:spcBef>
                <a:spcPts val="800"/>
              </a:spcBef>
              <a:spcAft>
                <a:spcPts val="0"/>
              </a:spcAft>
              <a:buClrTx/>
              <a:buSzTx/>
              <a:buFont typeface="Arial" panose="020B0604020202020204" pitchFamily="34" charset="0"/>
              <a:buNone/>
              <a:defRPr/>
            </a:pP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Dosen</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Universitas</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Jayabaya</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Jakarta</a:t>
            </a:r>
            <a:endParaRPr kumimoji="0" lang="en-US" sz="1400" b="0" i="0" u="none" strike="noStrike" kern="1200" cap="all" spc="400" normalizeH="0" baseline="0" noProof="0">
              <a:ln>
                <a:noFill/>
              </a:ln>
              <a:solidFill>
                <a:schemeClr val="tx1"/>
              </a:solidFill>
              <a:effectLst/>
              <a:uLnTx/>
              <a:uFillTx/>
              <a:latin typeface="+mn-lt"/>
              <a:ea typeface="+mj-ea"/>
              <a:cs typeface="Tunga" pitchFamily="2"/>
            </a:endParaRPr>
          </a:p>
          <a:p>
            <a:pPr marL="0" marR="0" lvl="0" indent="0" algn="ctr" defTabSz="914400" rtl="0" eaLnBrk="1" fontAlgn="auto" latinLnBrk="0" hangingPunct="1">
              <a:lnSpc>
                <a:spcPct val="100000"/>
              </a:lnSpc>
              <a:spcBef>
                <a:spcPts val="800"/>
              </a:spcBef>
              <a:spcAft>
                <a:spcPts val="0"/>
              </a:spcAft>
              <a:buClrTx/>
              <a:buSzTx/>
              <a:buFont typeface="Arial" panose="020B0604020202020204" pitchFamily="34" charset="0"/>
              <a:buNone/>
              <a:defRPr/>
            </a:pP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Dosen</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Universitas</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Satyagama</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Jakarta</a:t>
            </a:r>
            <a:endParaRPr kumimoji="0" lang="en-US" sz="1400" b="0" i="0" u="none" strike="noStrike" kern="1200" cap="all" spc="400" normalizeH="0" baseline="0" noProof="0">
              <a:ln>
                <a:noFill/>
              </a:ln>
              <a:solidFill>
                <a:schemeClr val="tx1"/>
              </a:solidFill>
              <a:effectLst/>
              <a:uLnTx/>
              <a:uFillTx/>
              <a:latin typeface="+mn-lt"/>
              <a:ea typeface="+mj-ea"/>
              <a:cs typeface="Tunga" pitchFamily="2"/>
            </a:endParaRPr>
          </a:p>
          <a:p>
            <a:pPr marL="0" marR="0" lvl="0" indent="0" algn="ctr" defTabSz="914400" rtl="0" eaLnBrk="1" fontAlgn="auto" latinLnBrk="0" hangingPunct="1">
              <a:lnSpc>
                <a:spcPct val="100000"/>
              </a:lnSpc>
              <a:spcBef>
                <a:spcPts val="800"/>
              </a:spcBef>
              <a:spcAft>
                <a:spcPts val="0"/>
              </a:spcAft>
              <a:buClrTx/>
              <a:buSzTx/>
              <a:buFont typeface="Arial" panose="020B0604020202020204" pitchFamily="34" charset="0"/>
              <a:buNone/>
              <a:defRPr/>
            </a:pP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Jabatan</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a:t>
            </a:r>
            <a:r>
              <a:rPr kumimoji="0" lang="en-US" sz="1400" b="0" i="0" u="none" strike="noStrike" kern="1200" cap="all" spc="400" normalizeH="0" baseline="0" noProof="0" err="1">
                <a:ln>
                  <a:noFill/>
                </a:ln>
                <a:solidFill>
                  <a:schemeClr val="tx1"/>
                </a:solidFill>
                <a:effectLst/>
                <a:uLnTx/>
                <a:uFillTx/>
                <a:latin typeface="+mn-lt"/>
                <a:ea typeface="+mj-ea"/>
                <a:cs typeface="Tunga" pitchFamily="2"/>
              </a:rPr>
              <a:t>Fungsional</a:t>
            </a:r>
            <a:r>
              <a:rPr kumimoji="0" lang="en-US" sz="1400" b="0" i="0" u="none" strike="noStrike" kern="1200" cap="all" spc="400" normalizeH="0" baseline="0" noProof="0">
                <a:ln>
                  <a:noFill/>
                </a:ln>
                <a:solidFill>
                  <a:schemeClr val="tx1"/>
                </a:solidFill>
                <a:effectLst/>
                <a:uLnTx/>
                <a:uFillTx/>
                <a:latin typeface="+mn-lt"/>
                <a:ea typeface="+mj-ea"/>
                <a:cs typeface="Tunga" pitchFamily="2"/>
              </a:rPr>
              <a:t>: LEKTOR</a:t>
            </a:r>
            <a:endParaRPr kumimoji="0" lang="en-US" sz="1400" b="0" i="0" u="none" strike="noStrike" kern="1200" cap="all" spc="400" normalizeH="0" baseline="0" noProof="0">
              <a:ln>
                <a:noFill/>
              </a:ln>
              <a:solidFill>
                <a:schemeClr val="tx1"/>
              </a:solidFill>
              <a:effectLst/>
              <a:uLnTx/>
              <a:uFillTx/>
              <a:latin typeface="+mn-lt"/>
              <a:ea typeface="+mj-ea"/>
              <a:cs typeface="Tunga" pitchFamily="2"/>
            </a:endParaRPr>
          </a:p>
          <a:p>
            <a:pPr marL="63500" marR="0" lvl="0" indent="0" algn="l" defTabSz="914400" rtl="0" eaLnBrk="1" fontAlgn="auto" latinLnBrk="0" hangingPunct="1">
              <a:lnSpc>
                <a:spcPct val="100000"/>
              </a:lnSpc>
              <a:spcBef>
                <a:spcPts val="800"/>
              </a:spcBef>
              <a:spcAft>
                <a:spcPts val="0"/>
              </a:spcAft>
              <a:buClrTx/>
              <a:buSzTx/>
              <a:buFont typeface="Arial" panose="020B0604020202020204" pitchFamily="34" charset="0"/>
              <a:buNone/>
              <a:defRPr/>
            </a:pPr>
            <a:endParaRPr kumimoji="0" lang="id-ID" sz="1400" b="0" i="0" u="none" strike="noStrike" kern="1200" cap="all" spc="400" normalizeH="0" baseline="0" noProof="0">
              <a:ln>
                <a:noFill/>
              </a:ln>
              <a:solidFill>
                <a:schemeClr val="tx1"/>
              </a:solidFill>
              <a:effectLst/>
              <a:uLnTx/>
              <a:uFillTx/>
              <a:latin typeface="+mn-lt"/>
              <a:ea typeface="+mj-ea"/>
              <a:cs typeface="Tunga" pitchFamily="2"/>
            </a:endParaRPr>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Darimana</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mencari</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tahu</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definisi</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r>
              <a:rPr kumimoji="0" lang="en-US" sz="2800" b="0" i="0" u="none" strike="noStrike" kern="1200" cap="all" spc="0" normalizeH="0" baseline="0" noProof="0" dirty="0">
                <a:ln>
                  <a:noFill/>
                </a:ln>
                <a:solidFill>
                  <a:schemeClr val="tx1"/>
                </a:solidFill>
                <a:effectLst/>
                <a:uLnTx/>
                <a:uFillTx/>
                <a:latin typeface="+mj-lt"/>
                <a:ea typeface="+mj-ea"/>
                <a:cs typeface="+mj-cs"/>
              </a:rPr>
              <a:t>?</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638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Dapat dilihat dari Keterangan dari pemerintah Belanda pada saat membacakan memorie van Tolelichting (risalah) RUU perubahan Pasal 2-5 Wvk bahwa perusahaan adalah keseluruhan perbuatan yang dilakukan secara tidak terputus-putus, dengan terang-terangan dalam kedudukan tertentu dan untuk mencari laba bagi dirinya sendiri.</a:t>
            </a:r>
            <a:endParaRPr lang="en-ID" altLang="en-US" sz="3200" dirty="0"/>
          </a:p>
        </p:txBody>
      </p:sp>
    </p:spTree>
  </p:cSld>
  <p:clrMapOvr>
    <a:masterClrMapping/>
  </p:clrMapOvr>
  <p:transition spd="med">
    <p:wipe dir="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Dewan </a:t>
            </a:r>
            <a:r>
              <a:rPr kumimoji="0" lang="en-US" sz="2800" b="0" i="0" u="none" strike="noStrike" kern="1200" cap="all" spc="0" normalizeH="0" baseline="0" noProof="0" dirty="0" err="1">
                <a:ln>
                  <a:noFill/>
                </a:ln>
                <a:solidFill>
                  <a:schemeClr val="tx1"/>
                </a:solidFill>
                <a:effectLst/>
                <a:uLnTx/>
                <a:uFillTx/>
                <a:latin typeface="+mj-lt"/>
                <a:ea typeface="+mj-ea"/>
                <a:cs typeface="+mj-cs"/>
              </a:rPr>
              <a:t>komisaris</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673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3600" dirty="0"/>
              <a:t>Dewan Komisaris adalah Organ Perseroan yang bertugas melakukan pengawasan secara umum dan/atau khusus sesuai dengan anggaran dasar serta memberi nasihat kepada Direksi.</a:t>
            </a:r>
            <a:endParaRPr lang="en-ID" altLang="en-US" sz="3600" dirty="0"/>
          </a:p>
        </p:txBody>
      </p:sp>
    </p:spTree>
  </p:cSld>
  <p:clrMapOvr>
    <a:masterClrMapping/>
  </p:clrMapOvr>
  <p:transition spd="med">
    <p:wipe dir="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Perseroan </a:t>
            </a:r>
            <a:r>
              <a:rPr kumimoji="0" lang="en-US" sz="2800" b="0" i="0" u="none" strike="noStrike" kern="1200" cap="all" spc="0" normalizeH="0" baseline="0" noProof="0" dirty="0" err="1">
                <a:ln>
                  <a:noFill/>
                </a:ln>
                <a:solidFill>
                  <a:schemeClr val="tx1"/>
                </a:solidFill>
                <a:effectLst/>
                <a:uLnTx/>
                <a:uFillTx/>
                <a:latin typeface="+mj-lt"/>
                <a:ea typeface="+mj-ea"/>
                <a:cs typeface="+mj-cs"/>
              </a:rPr>
              <a:t>publik</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7763"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3600" dirty="0"/>
              <a:t>Perseroan Publik adalah Perseroan yang memenuhi kriteria jumlah pemegang saham dan modal disetor sesuai dengan ketentuan peraturan perundang-undangan di bidang pasar modal.</a:t>
            </a:r>
            <a:endParaRPr lang="en-ID" altLang="en-US" sz="3600" dirty="0"/>
          </a:p>
        </p:txBody>
      </p:sp>
    </p:spTree>
  </p:cSld>
  <p:clrMapOvr>
    <a:masterClrMapping/>
  </p:clrMapOvr>
  <p:transition spd="med">
    <p:wipe dir="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PERUSAHAAN PUBLIK</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a:xfrm>
            <a:off x="822325" y="1100138"/>
            <a:ext cx="7521575" cy="3579813"/>
          </a:xfrm>
        </p:spPr>
        <p:txBody>
          <a:bodyPr vert="horz" wrap="square" lIns="91440" tIns="45720" rIns="91440" bIns="45720" numCol="1" anchor="t" anchorCtr="0" compatLnSpc="1"/>
          <a:lstStyle/>
          <a:p>
            <a:pPr marL="0" marR="0" lvl="0" indent="0" algn="just" defTabSz="914400" rtl="0" eaLnBrk="0" fontAlgn="base" latinLnBrk="0" hangingPunct="0">
              <a:lnSpc>
                <a:spcPct val="100000"/>
              </a:lnSpc>
              <a:spcBef>
                <a:spcPts val="800"/>
              </a:spcBef>
              <a:spcAft>
                <a:spcPct val="0"/>
              </a:spcAft>
              <a:buClrTx/>
              <a:buSzTx/>
              <a:buFontTx/>
              <a:buNone/>
              <a:defRPr/>
            </a:pPr>
            <a:endParaRPr kumimoji="0" lang="sv-SE" sz="1600" b="1" i="0" u="none" strike="noStrike" kern="1200" cap="none" spc="0" normalizeH="0" baseline="0" noProof="0" dirty="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ts val="800"/>
              </a:spcBef>
              <a:spcAft>
                <a:spcPct val="0"/>
              </a:spcAft>
              <a:buClrTx/>
              <a:buSzTx/>
              <a:buFontTx/>
              <a:buNone/>
              <a:defRPr/>
            </a:pPr>
            <a:r>
              <a:rPr kumimoji="0" lang="sv-SE" sz="2800" b="1" i="0" u="none" strike="noStrike" kern="1200" cap="none" spc="0" normalizeH="0" baseline="0" noProof="0" dirty="0">
                <a:ln>
                  <a:noFill/>
                </a:ln>
                <a:solidFill>
                  <a:schemeClr val="tx1"/>
                </a:solidFill>
                <a:effectLst/>
                <a:uLnTx/>
                <a:uFillTx/>
                <a:latin typeface="+mn-lt"/>
                <a:ea typeface="+mn-ea"/>
                <a:cs typeface="+mn-cs"/>
              </a:rPr>
              <a:t>Perusahaan Publik adalah Perseroan yang sahamnya telah dimiliki sekurang-kurangnya oleh 300 (tiga </a:t>
            </a:r>
            <a:r>
              <a:rPr kumimoji="0" lang="en-US" sz="2800" b="1" i="0" u="none" strike="noStrike" kern="1200" cap="none" spc="0" normalizeH="0" baseline="0" noProof="0" dirty="0" err="1">
                <a:ln>
                  <a:noFill/>
                </a:ln>
                <a:solidFill>
                  <a:schemeClr val="tx1"/>
                </a:solidFill>
                <a:effectLst/>
                <a:uLnTx/>
                <a:uFillTx/>
                <a:latin typeface="+mn-lt"/>
                <a:ea typeface="+mn-ea"/>
                <a:cs typeface="+mn-cs"/>
              </a:rPr>
              <a:t>ratus</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pemegang</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saham</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dan</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memiliki</a:t>
            </a:r>
            <a:r>
              <a:rPr kumimoji="0" lang="en-US" sz="2800" b="1" i="0" u="none" strike="noStrike" kern="1200" cap="none" spc="0" normalizeH="0" baseline="0" noProof="0" dirty="0">
                <a:ln>
                  <a:noFill/>
                </a:ln>
                <a:solidFill>
                  <a:schemeClr val="tx1"/>
                </a:solidFill>
                <a:effectLst/>
                <a:uLnTx/>
                <a:uFillTx/>
                <a:latin typeface="+mn-lt"/>
                <a:ea typeface="+mn-ea"/>
                <a:cs typeface="+mn-cs"/>
              </a:rPr>
              <a:t> modal </a:t>
            </a:r>
            <a:r>
              <a:rPr kumimoji="0" lang="en-US" sz="2800" b="1" i="0" u="none" strike="noStrike" kern="1200" cap="none" spc="0" normalizeH="0" baseline="0" noProof="0" dirty="0" err="1">
                <a:ln>
                  <a:noFill/>
                </a:ln>
                <a:solidFill>
                  <a:schemeClr val="tx1"/>
                </a:solidFill>
                <a:effectLst/>
                <a:uLnTx/>
                <a:uFillTx/>
                <a:latin typeface="+mn-lt"/>
                <a:ea typeface="+mn-ea"/>
                <a:cs typeface="+mn-cs"/>
              </a:rPr>
              <a:t>disetor</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sekurang-kurangnya</a:t>
            </a:r>
            <a:r>
              <a:rPr kumimoji="0" lang="en-US" sz="2800" b="1" i="0" u="none" strike="noStrike" kern="1200" cap="none" spc="0" normalizeH="0" baseline="0" noProof="0" dirty="0">
                <a:ln>
                  <a:noFill/>
                </a:ln>
                <a:solidFill>
                  <a:schemeClr val="tx1"/>
                </a:solidFill>
                <a:effectLst/>
                <a:uLnTx/>
                <a:uFillTx/>
                <a:latin typeface="+mn-lt"/>
                <a:ea typeface="+mn-ea"/>
                <a:cs typeface="+mn-cs"/>
              </a:rPr>
              <a:t> Rp3.000.000.000,00 (</a:t>
            </a:r>
            <a:r>
              <a:rPr kumimoji="0" lang="en-US" sz="2800" b="1" i="0" u="none" strike="noStrike" kern="1200" cap="none" spc="0" normalizeH="0" baseline="0" noProof="0" dirty="0" err="1">
                <a:ln>
                  <a:noFill/>
                </a:ln>
                <a:solidFill>
                  <a:schemeClr val="tx1"/>
                </a:solidFill>
                <a:effectLst/>
                <a:uLnTx/>
                <a:uFillTx/>
                <a:latin typeface="+mn-lt"/>
                <a:ea typeface="+mn-ea"/>
                <a:cs typeface="+mn-cs"/>
              </a:rPr>
              <a:t>tiga</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miliar</a:t>
            </a:r>
            <a:r>
              <a:rPr kumimoji="0" lang="en-US" sz="2800" b="1" i="0" u="none" strike="noStrike" kern="1200" cap="none" spc="0" normalizeH="0" baseline="0" noProof="0" dirty="0">
                <a:ln>
                  <a:noFill/>
                </a:ln>
                <a:solidFill>
                  <a:schemeClr val="tx1"/>
                </a:solidFill>
                <a:effectLst/>
                <a:uLnTx/>
                <a:uFillTx/>
                <a:latin typeface="+mn-lt"/>
                <a:ea typeface="+mn-ea"/>
                <a:cs typeface="+mn-cs"/>
              </a:rPr>
              <a:t> rupiah) </a:t>
            </a:r>
            <a:r>
              <a:rPr kumimoji="0" lang="en-US" sz="2800" b="1" i="0" u="none" strike="noStrike" kern="1200" cap="none" spc="0" normalizeH="0" baseline="0" noProof="0" dirty="0" err="1">
                <a:ln>
                  <a:noFill/>
                </a:ln>
                <a:solidFill>
                  <a:schemeClr val="tx1"/>
                </a:solidFill>
                <a:effectLst/>
                <a:uLnTx/>
                <a:uFillTx/>
                <a:latin typeface="+mn-lt"/>
                <a:ea typeface="+mn-ea"/>
                <a:cs typeface="+mn-cs"/>
              </a:rPr>
              <a:t>atau</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suatu</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jumlah</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pemegang</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saham</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dan</a:t>
            </a:r>
            <a:r>
              <a:rPr kumimoji="0" lang="en-US" sz="2800" b="1" i="0" u="none" strike="noStrike" kern="1200" cap="none" spc="0" normalizeH="0" baseline="0" noProof="0" dirty="0">
                <a:ln>
                  <a:noFill/>
                </a:ln>
                <a:solidFill>
                  <a:schemeClr val="tx1"/>
                </a:solidFill>
                <a:effectLst/>
                <a:uLnTx/>
                <a:uFillTx/>
                <a:latin typeface="+mn-lt"/>
                <a:ea typeface="+mn-ea"/>
                <a:cs typeface="+mn-cs"/>
              </a:rPr>
              <a:t> modal </a:t>
            </a:r>
            <a:r>
              <a:rPr kumimoji="0" lang="en-US" sz="2800" b="1" i="0" u="none" strike="noStrike" kern="1200" cap="none" spc="0" normalizeH="0" baseline="0" noProof="0" dirty="0" err="1">
                <a:ln>
                  <a:noFill/>
                </a:ln>
                <a:solidFill>
                  <a:schemeClr val="tx1"/>
                </a:solidFill>
                <a:effectLst/>
                <a:uLnTx/>
                <a:uFillTx/>
                <a:latin typeface="+mn-lt"/>
                <a:ea typeface="+mn-ea"/>
                <a:cs typeface="+mn-cs"/>
              </a:rPr>
              <a:t>disetor</a:t>
            </a:r>
            <a:r>
              <a:rPr kumimoji="0" lang="en-US" sz="2800" b="1" i="0" u="none" strike="noStrike" kern="1200" cap="none" spc="0" normalizeH="0" baseline="0" noProof="0" dirty="0">
                <a:ln>
                  <a:noFill/>
                </a:ln>
                <a:solidFill>
                  <a:schemeClr val="tx1"/>
                </a:solidFill>
                <a:effectLst/>
                <a:uLnTx/>
                <a:uFillTx/>
                <a:latin typeface="+mn-lt"/>
                <a:ea typeface="+mn-ea"/>
                <a:cs typeface="+mn-cs"/>
              </a:rPr>
              <a:t> yang </a:t>
            </a:r>
            <a:r>
              <a:rPr kumimoji="0" lang="en-US" sz="2800" b="1" i="0" u="none" strike="noStrike" kern="1200" cap="none" spc="0" normalizeH="0" baseline="0" noProof="0" dirty="0" err="1">
                <a:ln>
                  <a:noFill/>
                </a:ln>
                <a:solidFill>
                  <a:schemeClr val="tx1"/>
                </a:solidFill>
                <a:effectLst/>
                <a:uLnTx/>
                <a:uFillTx/>
                <a:latin typeface="+mn-lt"/>
                <a:ea typeface="+mn-ea"/>
                <a:cs typeface="+mn-cs"/>
              </a:rPr>
              <a:t>ditetapkan</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dengan</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Peraturan</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err="1">
                <a:ln>
                  <a:noFill/>
                </a:ln>
                <a:solidFill>
                  <a:schemeClr val="tx1"/>
                </a:solidFill>
                <a:effectLst/>
                <a:uLnTx/>
                <a:uFillTx/>
                <a:latin typeface="+mn-lt"/>
                <a:ea typeface="+mn-ea"/>
                <a:cs typeface="+mn-cs"/>
              </a:rPr>
              <a:t>Pemerintah</a:t>
            </a:r>
            <a:r>
              <a:rPr kumimoji="0" lang="en-US" sz="2800" b="1" i="0" u="none" strike="noStrike" kern="1200" cap="none" spc="0" normalizeH="0" baseline="0" noProof="0" dirty="0">
                <a:ln>
                  <a:noFill/>
                </a:ln>
                <a:solidFill>
                  <a:schemeClr val="tx1"/>
                </a:solidFill>
                <a:effectLst/>
                <a:uLnTx/>
                <a:uFillTx/>
                <a:latin typeface="+mn-lt"/>
                <a:ea typeface="+mn-ea"/>
                <a:cs typeface="+mn-cs"/>
              </a:rPr>
              <a:t>.</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ts val="800"/>
              </a:spcBef>
              <a:spcAft>
                <a:spcPct val="0"/>
              </a:spcAft>
              <a:buClrTx/>
              <a:buSzTx/>
              <a:buFont typeface="Arial" panose="020B0604020202020204" pitchFamily="34" charset="0"/>
              <a:buNone/>
              <a:defRPr/>
            </a:pPr>
            <a:endParaRPr kumimoji="0" lang="en-US"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direksi</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9811" name="Content Placeholder 2"/>
          <p:cNvSpPr>
            <a:spLocks noGrp="1"/>
          </p:cNvSpPr>
          <p:nvPr>
            <p:ph idx="1"/>
          </p:nvPr>
        </p:nvSpPr>
        <p:spPr>
          <a:ln/>
        </p:spPr>
        <p:txBody>
          <a:bodyPr vert="horz" wrap="square" lIns="91440" tIns="45720" rIns="91440" bIns="45720" anchor="t" anchorCtr="0"/>
          <a:p>
            <a:pPr algn="just" eaLnBrk="1" hangingPunct="1"/>
            <a:r>
              <a:rPr lang="en-US" altLang="en-US" b="0" dirty="0"/>
              <a:t>      </a:t>
            </a:r>
            <a:endParaRPr lang="en-US" altLang="en-US" b="0" dirty="0"/>
          </a:p>
          <a:p>
            <a:pPr algn="just" eaLnBrk="1" hangingPunct="1"/>
            <a:r>
              <a:rPr lang="en-US" altLang="en-US" b="0" dirty="0"/>
              <a:t>       </a:t>
            </a:r>
            <a:r>
              <a:rPr lang="en-US" altLang="en-US" sz="2800" b="0" dirty="0"/>
              <a:t>Direksi adalah Organ Perseroan yang berwenang dan bertanggung jawab penuh atas pengurusan Perseroan untuk kepentingan Perseroan, sesuai dengan maksud dan tujuan Perseroan serta mewakili Perseroan, baik di dalam maupun di luar pengadilan sesuai dengan ketentuan anggaran dasar.</a:t>
            </a:r>
            <a:endParaRPr lang="en-US" altLang="en-US" sz="2800" dirty="0"/>
          </a:p>
        </p:txBody>
      </p:sp>
    </p:spTree>
  </p:cSld>
  <p:clrMapOvr>
    <a:masterClrMapping/>
  </p:clrMapOvr>
  <p:transition spd="med">
    <p:wipe dir="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Terus-menerus</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a:xfrm>
            <a:off x="822325" y="1100138"/>
            <a:ext cx="7521575" cy="3579813"/>
          </a:xfrm>
        </p:spPr>
        <p:txBody>
          <a:bodyPr vert="horz" wrap="square" lIns="91440" tIns="45720" rIns="91440" bIns="45720" numCol="1" rtlCol="0" anchor="t" anchorCtr="0" compatLnSpc="1">
            <a:normAutofit/>
          </a:bodyPr>
          <a:lstStyle/>
          <a:p>
            <a:pPr marL="365760" marR="0" lvl="0" indent="-255905" algn="just"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r>
              <a:rPr kumimoji="0" lang="id-ID" sz="2400" b="1" i="0" u="none" strike="noStrike" kern="1200" cap="none" spc="0" normalizeH="0" baseline="0" noProof="0" dirty="0">
                <a:ln>
                  <a:noFill/>
                </a:ln>
                <a:solidFill>
                  <a:schemeClr val="tx1"/>
                </a:solidFill>
                <a:effectLst/>
                <a:uLnTx/>
                <a:uFillTx/>
                <a:latin typeface="+mn-lt"/>
                <a:ea typeface="+mn-ea"/>
                <a:cs typeface="+mn-cs"/>
              </a:rPr>
              <a:t>Molengraaff, Polak dan Pembentuk undang-undang mengartikan dilakukan secara terus menerus, artinya tidak terputus-putus, tidak insidential, bukan sambilan, jangka waktu lama yang ditentukan dalam akta pendirian perusahaan atau surat izin usaha.</a:t>
            </a:r>
            <a:endParaRPr kumimoji="0" lang="id-ID" sz="24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just"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r>
              <a:rPr kumimoji="0" lang="id-ID" sz="2400" b="1" i="0" u="none" strike="noStrike" kern="1200" cap="none" spc="0" normalizeH="0" baseline="0" noProof="0" dirty="0">
                <a:ln>
                  <a:noFill/>
                </a:ln>
                <a:solidFill>
                  <a:schemeClr val="tx1"/>
                </a:solidFill>
                <a:effectLst/>
                <a:uLnTx/>
                <a:uFillTx/>
                <a:latin typeface="+mn-lt"/>
                <a:ea typeface="+mn-ea"/>
                <a:cs typeface="+mn-cs"/>
              </a:rPr>
              <a:t>Segi hukum : kegiatan dijalankan untuk jangka waktu lama, yang ditetapkan oleh Akta Pendirian atau Surat Izin Usaha : merupakan Legalitas berjalannya Perusahaan selama jangka waktu yang ditetapkan</a:t>
            </a:r>
            <a:r>
              <a:rPr kumimoji="0" lang="en-US" sz="2400" b="1" i="0" u="none" strike="noStrike" kern="1200" cap="none" spc="0" normalizeH="0" baseline="0" noProof="0" dirty="0">
                <a:ln>
                  <a:noFill/>
                </a:ln>
                <a:solidFill>
                  <a:schemeClr val="tx1"/>
                </a:solidFill>
                <a:effectLst/>
                <a:uLnTx/>
                <a:uFillTx/>
                <a:latin typeface="+mn-lt"/>
                <a:ea typeface="+mn-ea"/>
                <a:cs typeface="+mn-cs"/>
              </a:rPr>
              <a:t>.</a:t>
            </a:r>
            <a:endParaRPr kumimoji="0" lang="id-ID"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Terang-terangan </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122883" name="Content Placeholder 2"/>
          <p:cNvSpPr>
            <a:spLocks noGrp="1"/>
          </p:cNvSpPr>
          <p:nvPr>
            <p:ph idx="1"/>
          </p:nvPr>
        </p:nvSpPr>
        <p:spPr>
          <a:ln/>
        </p:spPr>
        <p:txBody>
          <a:bodyPr vert="horz" wrap="square" lIns="91440" tIns="45720" rIns="91440" bIns="45720" anchor="t" anchorCtr="0"/>
          <a:p>
            <a:pPr marL="419100" indent="-382270" algn="just" eaLnBrk="1" hangingPunct="1">
              <a:buFont typeface="Wingdings 2" panose="05020102010507070707" pitchFamily="18" charset="2"/>
              <a:buChar char=""/>
            </a:pPr>
            <a:r>
              <a:rPr lang="id-ID" altLang="en-US" sz="2800" dirty="0"/>
              <a:t>Molengraaf: bertindak keluar, yang berhubungan dengan pihak lain (pihak ketiga)</a:t>
            </a:r>
            <a:r>
              <a:rPr lang="en-US" altLang="en-US" sz="2800" dirty="0"/>
              <a:t>.</a:t>
            </a:r>
            <a:endParaRPr lang="id-ID" altLang="en-US" sz="2800" dirty="0"/>
          </a:p>
          <a:p>
            <a:pPr marL="419100" indent="-382270" algn="just" eaLnBrk="1" hangingPunct="1">
              <a:buFont typeface="Wingdings 2" panose="05020102010507070707" pitchFamily="18" charset="2"/>
              <a:buChar char=""/>
            </a:pPr>
            <a:r>
              <a:rPr lang="id-ID" altLang="en-US" sz="2800" dirty="0"/>
              <a:t>Segi hukum: pengakuan dan pembenaran dilakukan oleh pemerintah melalui perbuatan hukum pengesahan anggaran dasar dalam akta pendirian, penerbitan surat ijin tempat usaha dan penerbitan sertifikat pendaftaran Perusahaan</a:t>
            </a:r>
            <a:r>
              <a:rPr lang="en-US" altLang="en-US" sz="2800" dirty="0"/>
              <a:t>.</a:t>
            </a:r>
            <a:endParaRPr lang="id-ID" altLang="en-US" sz="2800" dirty="0"/>
          </a:p>
        </p:txBody>
      </p:sp>
    </p:spTree>
  </p:cSld>
  <p:clrMapOvr>
    <a:masterClrMapping/>
  </p:clrMapOvr>
  <p:transition spd="med">
    <p:wipe dir="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Keuntungan atau laba</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124931" name="Content Placeholder 2"/>
          <p:cNvSpPr>
            <a:spLocks noGrp="1"/>
          </p:cNvSpPr>
          <p:nvPr>
            <p:ph idx="1"/>
          </p:nvPr>
        </p:nvSpPr>
        <p:spPr>
          <a:ln/>
        </p:spPr>
        <p:txBody>
          <a:bodyPr vert="horz" wrap="square" lIns="91440" tIns="45720" rIns="91440" bIns="45720" anchor="t" anchorCtr="0"/>
          <a:p>
            <a:pPr algn="just" eaLnBrk="1" hangingPunct="1"/>
            <a:r>
              <a:rPr lang="en-US" altLang="en-US" sz="3600" dirty="0"/>
              <a:t>   </a:t>
            </a:r>
            <a:r>
              <a:rPr lang="id-ID" altLang="en-US" sz="3600" dirty="0"/>
              <a:t>Molengraaff: menggunakan istilah penghasilan, Polak menggunakan istilah laba dan pembentuk undang-undang menggunakan istilah keuntungan dan atau laba</a:t>
            </a:r>
            <a:r>
              <a:rPr lang="en-US" altLang="en-US" sz="3600" dirty="0"/>
              <a:t>   </a:t>
            </a:r>
            <a:r>
              <a:rPr lang="id-ID" altLang="en-US" sz="3600" dirty="0"/>
              <a:t>Segi hukum: keuntungan atau laba harus diperoleh berdasarkan legalitas dan ketentuan uu, tidak diperoleh secara melawan hukum</a:t>
            </a:r>
            <a:r>
              <a:rPr lang="en-US" altLang="en-US" sz="3600" dirty="0"/>
              <a:t>.</a:t>
            </a:r>
            <a:endParaRPr lang="id-ID" altLang="en-US" sz="3600" dirty="0"/>
          </a:p>
        </p:txBody>
      </p:sp>
    </p:spTree>
  </p:cSld>
  <p:clrMapOvr>
    <a:masterClrMapping/>
  </p:clrMapOvr>
  <p:transition spd="med">
    <p:wipe dir="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Pembukuan </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126979" name="Content Placeholder 2"/>
          <p:cNvSpPr>
            <a:spLocks noGrp="1"/>
          </p:cNvSpPr>
          <p:nvPr>
            <p:ph idx="1"/>
          </p:nvPr>
        </p:nvSpPr>
        <p:spPr>
          <a:ln/>
        </p:spPr>
        <p:txBody>
          <a:bodyPr vert="horz" wrap="square" lIns="91440" tIns="45720" rIns="91440" bIns="45720" anchor="t" anchorCtr="0"/>
          <a:p>
            <a:pPr marL="419100" indent="-382270" algn="just" eaLnBrk="1" hangingPunct="1">
              <a:buFont typeface="Wingdings 2" panose="05020102010507070707" pitchFamily="18" charset="2"/>
              <a:buChar char=""/>
            </a:pPr>
            <a:r>
              <a:rPr lang="id-ID" altLang="en-US" sz="2800" dirty="0"/>
              <a:t>Molengraaff: tidak menyinggung unsur pembukuan</a:t>
            </a:r>
            <a:r>
              <a:rPr lang="en-US" altLang="en-US" sz="2800" dirty="0"/>
              <a:t>.</a:t>
            </a:r>
            <a:endParaRPr lang="id-ID" altLang="en-US" sz="2800" dirty="0"/>
          </a:p>
          <a:p>
            <a:pPr marL="419100" indent="-382270" algn="just" eaLnBrk="1" hangingPunct="1">
              <a:buFont typeface="Wingdings 2" panose="05020102010507070707" pitchFamily="18" charset="2"/>
              <a:buChar char=""/>
            </a:pPr>
            <a:r>
              <a:rPr lang="id-ID" altLang="en-US" sz="2800" dirty="0"/>
              <a:t>Polak: menggunakan unsur pembukuan sebagai pencatatan dan keuntungan atau laba yang diperoleh dapat diketahui dari pembukuan , dasar perhitungan pajak</a:t>
            </a:r>
            <a:r>
              <a:rPr lang="en-US" altLang="en-US" sz="2800" dirty="0"/>
              <a:t>.</a:t>
            </a:r>
            <a:endParaRPr lang="id-ID" altLang="en-US" sz="2800" dirty="0"/>
          </a:p>
          <a:p>
            <a:pPr marL="419100" indent="-382270" algn="just" eaLnBrk="1" hangingPunct="1">
              <a:buFont typeface="Wingdings 2" panose="05020102010507070707" pitchFamily="18" charset="2"/>
              <a:buChar char=""/>
            </a:pPr>
            <a:r>
              <a:rPr lang="id-ID" altLang="en-US" sz="2800" dirty="0"/>
              <a:t>Segi hukum: menitikberatkan pada kebenaran isi pembukuan dan kebenaran alat bukti</a:t>
            </a:r>
            <a:r>
              <a:rPr lang="en-US" altLang="en-US" sz="2800" dirty="0"/>
              <a:t>.</a:t>
            </a:r>
            <a:endParaRPr lang="id-ID" altLang="en-US" sz="2800" dirty="0"/>
          </a:p>
        </p:txBody>
      </p:sp>
    </p:spTree>
  </p:cSld>
  <p:clrMapOvr>
    <a:masterClrMapping/>
  </p:clrMapOvr>
  <p:transition spd="med">
    <p:wipe dir="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konsinyasi</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2902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a:t>
            </a:r>
            <a:r>
              <a:rPr lang="en-ID" altLang="en-US" sz="3600" dirty="0"/>
              <a:t>Konsinyasi adalah suatu perjanjian dimana salah satu pihak yang memiliki barang menyerahkan sejumlah barang tertentu untuk dijualkan dengan memberikan kontribusi tertentu.</a:t>
            </a:r>
            <a:endParaRPr lang="en-ID" altLang="en-US" sz="3600" dirty="0"/>
          </a:p>
        </p:txBody>
      </p:sp>
    </p:spTree>
  </p:cSld>
  <p:clrMapOvr>
    <a:masterClrMapping/>
  </p:clrMapOvr>
  <p:transition spd="med">
    <p:wipe dir="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r>
              <a:rPr kumimoji="0" lang="en-US" sz="2800" b="0" i="0" u="none" strike="noStrike" kern="1200" cap="all" spc="0" normalizeH="0" baseline="0" noProof="0" dirty="0">
                <a:ln>
                  <a:noFill/>
                </a:ln>
                <a:solidFill>
                  <a:schemeClr val="tx1"/>
                </a:solidFill>
                <a:effectLst/>
                <a:uLnTx/>
                <a:uFillTx/>
                <a:latin typeface="+mj-lt"/>
                <a:ea typeface="+mj-ea"/>
                <a:cs typeface="+mj-cs"/>
              </a:rPr>
              <a:t> negara</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30051" name="Content Placeholder 2"/>
          <p:cNvSpPr>
            <a:spLocks noGrp="1"/>
          </p:cNvSpPr>
          <p:nvPr>
            <p:ph idx="1"/>
          </p:nvPr>
        </p:nvSpPr>
        <p:spPr>
          <a:xfrm>
            <a:off x="1042988" y="1125538"/>
            <a:ext cx="7521575" cy="3578225"/>
          </a:xfrm>
          <a:ln/>
        </p:spPr>
        <p:txBody>
          <a:bodyPr vert="horz" wrap="square" lIns="91440" tIns="45720" rIns="91440" bIns="45720" anchor="t" anchorCtr="0"/>
          <a:p>
            <a:pPr algn="just"/>
            <a:r>
              <a:rPr lang="en-US" altLang="en-US" dirty="0"/>
              <a:t>       </a:t>
            </a:r>
            <a:r>
              <a:rPr lang="en-US" altLang="en-US" sz="2800" dirty="0"/>
              <a:t>Perusahaan negara ialah semua perusahaan dalam bentuk apapun yang modalnya untuk seluruhnya merupakan kekayaan Negara Republik Indonesia, kecuali jika ditentukan lain dengan atau berdasarkan Undang-undang.</a:t>
            </a:r>
            <a:endParaRPr lang="en-US" altLang="en-US" sz="2800" dirty="0"/>
          </a:p>
          <a:p>
            <a:pPr algn="just"/>
            <a:r>
              <a:rPr lang="en-US" altLang="en-US" sz="2800" dirty="0"/>
              <a:t>    Pasal 1 Perppu No. 19 Tahun 1960 Tentang Perusahaan Negara.</a:t>
            </a:r>
            <a:endParaRPr lang="en-US" altLang="en-US" sz="2800" dirty="0"/>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Pencabutan</a:t>
            </a:r>
            <a:r>
              <a:rPr kumimoji="0" lang="en-US" sz="2800" b="0" i="0" u="none" strike="noStrike" kern="1200" cap="all" spc="0" normalizeH="0" baseline="0" noProof="0" dirty="0">
                <a:ln>
                  <a:noFill/>
                </a:ln>
                <a:solidFill>
                  <a:schemeClr val="tx1"/>
                </a:solidFill>
                <a:effectLst/>
                <a:uLnTx/>
                <a:uFillTx/>
                <a:latin typeface="+mj-lt"/>
                <a:ea typeface="+mj-ea"/>
                <a:cs typeface="+mj-cs"/>
              </a:rPr>
              <a:t> kata </a:t>
            </a:r>
            <a:r>
              <a:rPr kumimoji="0" lang="en-US" sz="2800" b="0" i="0" u="none" strike="noStrike" kern="1200" cap="all" spc="0" normalizeH="0" baseline="0" noProof="0" dirty="0" err="1">
                <a:ln>
                  <a:noFill/>
                </a:ln>
                <a:solidFill>
                  <a:schemeClr val="tx1"/>
                </a:solidFill>
                <a:effectLst/>
                <a:uLnTx/>
                <a:uFillTx/>
                <a:latin typeface="+mj-lt"/>
                <a:ea typeface="+mj-ea"/>
                <a:cs typeface="+mj-cs"/>
              </a:rPr>
              <a:t>perbuatan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perniagaan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741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Pasal 2-5 Wvk lama sudah mencabut kata perbuatan perniagaan menjadi PERUSAHAAN karena perusahaan di definisikan sempit hanya sebagai pedagang yang melakukan perbuatan perniagaan sebagai pekerjaannya sehari-hari. Dicabut melalui Stb 1938, No.276 berlaku sejak 17 Juli 1938.</a:t>
            </a:r>
            <a:endParaRPr lang="en-US" altLang="en-US" sz="3200" dirty="0"/>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Perseroan </a:t>
            </a:r>
            <a:r>
              <a:rPr kumimoji="0" lang="en-US" sz="2800" b="0" i="0" u="none" strike="noStrike" kern="1200" cap="all" spc="0" normalizeH="0" baseline="0" noProof="0" dirty="0" err="1">
                <a:ln>
                  <a:noFill/>
                </a:ln>
                <a:solidFill>
                  <a:schemeClr val="tx1"/>
                </a:solidFill>
                <a:effectLst/>
                <a:uLnTx/>
                <a:uFillTx/>
                <a:latin typeface="+mj-lt"/>
                <a:ea typeface="+mj-ea"/>
                <a:cs typeface="+mj-cs"/>
              </a:rPr>
              <a:t>terbatas</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8435" name="Content Placeholder 2"/>
          <p:cNvSpPr>
            <a:spLocks noGrp="1"/>
          </p:cNvSpPr>
          <p:nvPr>
            <p:ph idx="1"/>
          </p:nvPr>
        </p:nvSpPr>
        <p:spPr>
          <a:ln/>
        </p:spPr>
        <p:txBody>
          <a:bodyPr vert="horz" wrap="square" lIns="91440" tIns="45720" rIns="91440" bIns="45720" anchor="t" anchorCtr="0"/>
          <a:p>
            <a:pPr algn="just" eaLnBrk="1" hangingPunct="1"/>
            <a:r>
              <a:rPr lang="en-US" altLang="en-US" b="0" dirty="0"/>
              <a:t>       </a:t>
            </a:r>
            <a:r>
              <a:rPr lang="en-US" altLang="en-US" sz="2800" b="0" dirty="0"/>
              <a:t>Perseroan Terbatas, yang selanjutnya disebut Perseroan, adalah badan hukum yang merupakan persekutuan modal, didirikan berdasarkan perjanjian, melakukan kegiatan usaha dengan modal dasar yang seluruhnya terbagi dalam saham dan memenuhi persyaratan yang ditetapkan dalam Undang-Undang ini serta peraturan pelaksanaannya.</a:t>
            </a:r>
            <a:endParaRPr lang="en-US" altLang="en-US" sz="2800" dirty="0"/>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ANGGARAN DASAR MEMUAT</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a:xfrm>
            <a:off x="822325" y="1100138"/>
            <a:ext cx="7521575" cy="3579813"/>
          </a:xfrm>
        </p:spPr>
        <p:txBody>
          <a:bodyPr vert="horz" wrap="square" lIns="91440" tIns="45720" rIns="91440" bIns="45720" numCol="1" anchor="t" anchorCtr="0" compatLnSpc="1"/>
          <a:lstStyle/>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ID" sz="1600" b="1" i="0" u="none" strike="noStrike" kern="1200" cap="none" spc="0" normalizeH="0" baseline="0" noProof="0" dirty="0">
                <a:ln>
                  <a:noFill/>
                </a:ln>
                <a:solidFill>
                  <a:schemeClr val="tx1"/>
                </a:solidFill>
                <a:effectLst/>
                <a:uLnTx/>
                <a:uFillTx/>
                <a:latin typeface="+mn-lt"/>
                <a:ea typeface="+mn-ea"/>
                <a:cs typeface="+mn-cs"/>
              </a:rPr>
              <a:t>      </a:t>
            </a:r>
            <a:r>
              <a:rPr kumimoji="0" lang="en-ID" sz="2400" b="1" i="0" u="none" strike="noStrike" kern="1200" cap="none" spc="0" normalizeH="0" baseline="0" noProof="0" dirty="0" err="1">
                <a:ln>
                  <a:noFill/>
                </a:ln>
                <a:solidFill>
                  <a:schemeClr val="tx1"/>
                </a:solidFill>
                <a:effectLst/>
                <a:uLnTx/>
                <a:uFillTx/>
                <a:latin typeface="+mn-lt"/>
                <a:ea typeface="+mn-ea"/>
                <a:cs typeface="+mn-cs"/>
              </a:rPr>
              <a:t>Anggaran</a:t>
            </a:r>
            <a:r>
              <a:rPr kumimoji="0" lang="en-ID" sz="2400" b="1" i="0" u="none" strike="noStrike" kern="1200" cap="none" spc="0" normalizeH="0" baseline="0" noProof="0" dirty="0">
                <a:ln>
                  <a:noFill/>
                </a:ln>
                <a:solidFill>
                  <a:schemeClr val="tx1"/>
                </a:solidFill>
                <a:effectLst/>
                <a:uLnTx/>
                <a:uFillTx/>
                <a:latin typeface="+mn-lt"/>
                <a:ea typeface="+mn-ea"/>
                <a:cs typeface="+mn-cs"/>
              </a:rPr>
              <a:t> Dasar </a:t>
            </a:r>
            <a:r>
              <a:rPr kumimoji="0" lang="en-ID" sz="2400" b="1" i="0" u="none" strike="noStrike" kern="1200" cap="none" spc="0" normalizeH="0" baseline="0" noProof="0" dirty="0" err="1">
                <a:ln>
                  <a:noFill/>
                </a:ln>
                <a:solidFill>
                  <a:schemeClr val="tx1"/>
                </a:solidFill>
                <a:effectLst/>
                <a:uLnTx/>
                <a:uFillTx/>
                <a:latin typeface="+mn-lt"/>
                <a:ea typeface="+mn-ea"/>
                <a:cs typeface="+mn-cs"/>
              </a:rPr>
              <a:t>Memuat</a:t>
            </a:r>
            <a:r>
              <a:rPr kumimoji="0" lang="en-ID" sz="2400" b="1" i="0" u="none" strike="noStrike" kern="1200" cap="none" spc="0" normalizeH="0" baseline="0" noProof="0" dirty="0">
                <a:ln>
                  <a:noFill/>
                </a:ln>
                <a:solidFill>
                  <a:schemeClr val="tx1"/>
                </a:solidFill>
                <a:effectLst/>
                <a:uLnTx/>
                <a:uFillTx/>
                <a:latin typeface="+mn-lt"/>
                <a:ea typeface="+mn-ea"/>
                <a:cs typeface="+mn-cs"/>
              </a:rPr>
              <a:t> </a:t>
            </a:r>
            <a:r>
              <a:rPr kumimoji="0" lang="en-ID" sz="2400" b="1" i="0" u="none" strike="noStrike" kern="1200" cap="none" spc="0" normalizeH="0" baseline="0" noProof="0" dirty="0" err="1">
                <a:ln>
                  <a:noFill/>
                </a:ln>
                <a:solidFill>
                  <a:schemeClr val="tx1"/>
                </a:solidFill>
                <a:effectLst/>
                <a:uLnTx/>
                <a:uFillTx/>
                <a:latin typeface="+mn-lt"/>
                <a:ea typeface="+mn-ea"/>
                <a:cs typeface="+mn-cs"/>
              </a:rPr>
              <a:t>sekurang-kurangnya</a:t>
            </a:r>
            <a:r>
              <a:rPr kumimoji="0" lang="en-ID" sz="2400" b="1" i="0" u="none" strike="noStrike" kern="1200" cap="none" spc="0" normalizeH="0" baseline="0" noProof="0" dirty="0">
                <a:ln>
                  <a:noFill/>
                </a:ln>
                <a:solidFill>
                  <a:schemeClr val="tx1"/>
                </a:solidFill>
                <a:effectLst/>
                <a:uLnTx/>
                <a:uFillTx/>
                <a:latin typeface="+mn-lt"/>
                <a:ea typeface="+mn-ea"/>
                <a:cs typeface="+mn-cs"/>
              </a:rPr>
              <a:t>:</a:t>
            </a:r>
            <a:endParaRPr kumimoji="0" lang="en-ID" sz="24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ID" sz="2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a:ln>
                  <a:noFill/>
                </a:ln>
                <a:solidFill>
                  <a:schemeClr val="tx1"/>
                </a:solidFill>
                <a:effectLst/>
                <a:uLnTx/>
                <a:uFillTx/>
                <a:latin typeface="+mn-lt"/>
                <a:ea typeface="+mn-ea"/>
                <a:cs typeface="+mn-cs"/>
              </a:rPr>
              <a:t>a. </a:t>
            </a:r>
            <a:r>
              <a:rPr kumimoji="0" lang="en-ID" sz="1400" b="1" i="0" u="none" strike="noStrike" kern="1200" cap="none" spc="0" normalizeH="0" baseline="0" noProof="0" dirty="0" err="1">
                <a:ln>
                  <a:noFill/>
                </a:ln>
                <a:solidFill>
                  <a:schemeClr val="tx1"/>
                </a:solidFill>
                <a:effectLst/>
                <a:uLnTx/>
                <a:uFillTx/>
                <a:latin typeface="+mn-lt"/>
                <a:ea typeface="+mn-ea"/>
                <a:cs typeface="+mn-cs"/>
              </a:rPr>
              <a:t>nama</a:t>
            </a:r>
            <a:r>
              <a:rPr kumimoji="0" lang="en-ID" sz="1400" b="1" i="0" u="none" strike="noStrike" kern="1200" cap="none" spc="0" normalizeH="0" baseline="0" noProof="0" dirty="0">
                <a:ln>
                  <a:noFill/>
                </a:ln>
                <a:solidFill>
                  <a:schemeClr val="tx1"/>
                </a:solidFill>
                <a:effectLst/>
                <a:uLnTx/>
                <a:uFillTx/>
                <a:latin typeface="+mn-lt"/>
                <a:ea typeface="+mn-ea"/>
                <a:cs typeface="+mn-cs"/>
              </a:rPr>
              <a:t> dan </a:t>
            </a:r>
            <a:r>
              <a:rPr kumimoji="0" lang="en-ID" sz="1400" b="1" i="0" u="none" strike="noStrike" kern="1200" cap="none" spc="0" normalizeH="0" baseline="0" noProof="0" dirty="0" err="1">
                <a:ln>
                  <a:noFill/>
                </a:ln>
                <a:solidFill>
                  <a:schemeClr val="tx1"/>
                </a:solidFill>
                <a:effectLst/>
                <a:uLnTx/>
                <a:uFillTx/>
                <a:latin typeface="+mn-lt"/>
                <a:ea typeface="+mn-ea"/>
                <a:cs typeface="+mn-cs"/>
              </a:rPr>
              <a:t>tempat</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kedudukan</a:t>
            </a:r>
            <a:r>
              <a:rPr kumimoji="0" lang="en-ID" sz="1400" b="1" i="0" u="none" strike="noStrike" kern="1200" cap="none" spc="0" normalizeH="0" baseline="0" noProof="0" dirty="0">
                <a:ln>
                  <a:noFill/>
                </a:ln>
                <a:solidFill>
                  <a:schemeClr val="tx1"/>
                </a:solidFill>
                <a:effectLst/>
                <a:uLnTx/>
                <a:uFillTx/>
                <a:latin typeface="+mn-lt"/>
                <a:ea typeface="+mn-ea"/>
                <a:cs typeface="+mn-cs"/>
              </a:rPr>
              <a:t> Perseroan; </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ID" sz="1400" b="1" i="0" u="none" strike="noStrike" kern="1200" cap="none" spc="0" normalizeH="0" baseline="0" noProof="0" dirty="0">
                <a:ln>
                  <a:noFill/>
                </a:ln>
                <a:solidFill>
                  <a:schemeClr val="tx1"/>
                </a:solidFill>
                <a:effectLst/>
                <a:uLnTx/>
                <a:uFillTx/>
                <a:latin typeface="+mn-lt"/>
                <a:ea typeface="+mn-ea"/>
                <a:cs typeface="+mn-cs"/>
              </a:rPr>
              <a:t>b. </a:t>
            </a:r>
            <a:r>
              <a:rPr kumimoji="0" lang="en-ID" sz="1400" b="1" i="0" u="none" strike="noStrike" kern="1200" cap="none" spc="0" normalizeH="0" baseline="0" noProof="0" dirty="0" err="1">
                <a:ln>
                  <a:noFill/>
                </a:ln>
                <a:solidFill>
                  <a:schemeClr val="tx1"/>
                </a:solidFill>
                <a:effectLst/>
                <a:uLnTx/>
                <a:uFillTx/>
                <a:latin typeface="+mn-lt"/>
                <a:ea typeface="+mn-ea"/>
                <a:cs typeface="+mn-cs"/>
              </a:rPr>
              <a:t>maksud</a:t>
            </a:r>
            <a:r>
              <a:rPr kumimoji="0" lang="en-ID" sz="1400" b="1" i="0" u="none" strike="noStrike" kern="1200" cap="none" spc="0" normalizeH="0" baseline="0" noProof="0" dirty="0">
                <a:ln>
                  <a:noFill/>
                </a:ln>
                <a:solidFill>
                  <a:schemeClr val="tx1"/>
                </a:solidFill>
                <a:effectLst/>
                <a:uLnTx/>
                <a:uFillTx/>
                <a:latin typeface="+mn-lt"/>
                <a:ea typeface="+mn-ea"/>
                <a:cs typeface="+mn-cs"/>
              </a:rPr>
              <a:t> dan </a:t>
            </a:r>
            <a:r>
              <a:rPr kumimoji="0" lang="en-ID" sz="1400" b="1" i="0" u="none" strike="noStrike" kern="1200" cap="none" spc="0" normalizeH="0" baseline="0" noProof="0" dirty="0" err="1">
                <a:ln>
                  <a:noFill/>
                </a:ln>
                <a:solidFill>
                  <a:schemeClr val="tx1"/>
                </a:solidFill>
                <a:effectLst/>
                <a:uLnTx/>
                <a:uFillTx/>
                <a:latin typeface="+mn-lt"/>
                <a:ea typeface="+mn-ea"/>
                <a:cs typeface="+mn-cs"/>
              </a:rPr>
              <a:t>tujuan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serta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kegiatan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usaha</a:t>
            </a:r>
            <a:r>
              <a:rPr kumimoji="0" lang="en-ID" sz="1400" b="1" i="0" u="none" strike="noStrike" kern="1200" cap="none" spc="0" normalizeH="0" baseline="0" noProof="0" dirty="0">
                <a:ln>
                  <a:noFill/>
                </a:ln>
                <a:solidFill>
                  <a:schemeClr val="tx1"/>
                </a:solidFill>
                <a:effectLst/>
                <a:uLnTx/>
                <a:uFillTx/>
                <a:latin typeface="+mn-lt"/>
                <a:ea typeface="+mn-ea"/>
                <a:cs typeface="+mn-cs"/>
              </a:rPr>
              <a:t> Perseroan;</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ID" sz="1400" b="1" i="0" u="none" strike="noStrike" kern="1200" cap="none" spc="0" normalizeH="0" baseline="0" noProof="0" dirty="0">
                <a:ln>
                  <a:noFill/>
                </a:ln>
                <a:solidFill>
                  <a:schemeClr val="tx1"/>
                </a:solidFill>
                <a:effectLst/>
                <a:uLnTx/>
                <a:uFillTx/>
                <a:latin typeface="+mn-lt"/>
                <a:ea typeface="+mn-ea"/>
                <a:cs typeface="+mn-cs"/>
              </a:rPr>
              <a:t>c. </a:t>
            </a:r>
            <a:r>
              <a:rPr kumimoji="0" lang="en-ID" sz="1400" b="1" i="0" u="none" strike="noStrike" kern="1200" cap="none" spc="0" normalizeH="0" baseline="0" noProof="0" dirty="0" err="1">
                <a:ln>
                  <a:noFill/>
                </a:ln>
                <a:solidFill>
                  <a:schemeClr val="tx1"/>
                </a:solidFill>
                <a:effectLst/>
                <a:uLnTx/>
                <a:uFillTx/>
                <a:latin typeface="+mn-lt"/>
                <a:ea typeface="+mn-ea"/>
                <a:cs typeface="+mn-cs"/>
              </a:rPr>
              <a:t>jangka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waktu</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berdirinya</a:t>
            </a:r>
            <a:r>
              <a:rPr kumimoji="0" lang="en-ID" sz="1400" b="1" i="0" u="none" strike="noStrike" kern="1200" cap="none" spc="0" normalizeH="0" baseline="0" noProof="0" dirty="0">
                <a:ln>
                  <a:noFill/>
                </a:ln>
                <a:solidFill>
                  <a:schemeClr val="tx1"/>
                </a:solidFill>
                <a:effectLst/>
                <a:uLnTx/>
                <a:uFillTx/>
                <a:latin typeface="+mn-lt"/>
                <a:ea typeface="+mn-ea"/>
                <a:cs typeface="+mn-cs"/>
              </a:rPr>
              <a:t> Perseroan; </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ID" sz="1400" b="1" i="0" u="none" strike="noStrike" kern="1200" cap="none" spc="0" normalizeH="0" baseline="0" noProof="0" dirty="0">
                <a:ln>
                  <a:noFill/>
                </a:ln>
                <a:solidFill>
                  <a:schemeClr val="tx1"/>
                </a:solidFill>
                <a:effectLst/>
                <a:uLnTx/>
                <a:uFillTx/>
                <a:latin typeface="+mn-lt"/>
                <a:ea typeface="+mn-ea"/>
                <a:cs typeface="+mn-cs"/>
              </a:rPr>
              <a:t>d. </a:t>
            </a:r>
            <a:r>
              <a:rPr kumimoji="0" lang="en-ID" sz="1400" b="1" i="0" u="none" strike="noStrike" kern="1200" cap="none" spc="0" normalizeH="0" baseline="0" noProof="0" dirty="0" err="1">
                <a:ln>
                  <a:noFill/>
                </a:ln>
                <a:solidFill>
                  <a:schemeClr val="tx1"/>
                </a:solidFill>
                <a:effectLst/>
                <a:uLnTx/>
                <a:uFillTx/>
                <a:latin typeface="+mn-lt"/>
                <a:ea typeface="+mn-ea"/>
                <a:cs typeface="+mn-cs"/>
              </a:rPr>
              <a:t>besarnya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jumlah</a:t>
            </a:r>
            <a:r>
              <a:rPr kumimoji="0" lang="en-ID" sz="1400" b="1" i="0" u="none" strike="noStrike" kern="1200" cap="none" spc="0" normalizeH="0" baseline="0" noProof="0" dirty="0">
                <a:ln>
                  <a:noFill/>
                </a:ln>
                <a:solidFill>
                  <a:schemeClr val="tx1"/>
                </a:solidFill>
                <a:effectLst/>
                <a:uLnTx/>
                <a:uFillTx/>
                <a:latin typeface="+mn-lt"/>
                <a:ea typeface="+mn-ea"/>
                <a:cs typeface="+mn-cs"/>
              </a:rPr>
              <a:t> modal </a:t>
            </a:r>
            <a:r>
              <a:rPr kumimoji="0" lang="en-ID" sz="1400" b="1" i="0" u="none" strike="noStrike" kern="1200" cap="none" spc="0" normalizeH="0" baseline="0" noProof="0" dirty="0" err="1">
                <a:ln>
                  <a:noFill/>
                </a:ln>
                <a:solidFill>
                  <a:schemeClr val="tx1"/>
                </a:solidFill>
                <a:effectLst/>
                <a:uLnTx/>
                <a:uFillTx/>
                <a:latin typeface="+mn-lt"/>
                <a:ea typeface="+mn-ea"/>
                <a:cs typeface="+mn-cs"/>
              </a:rPr>
              <a:t>dasar</a:t>
            </a:r>
            <a:r>
              <a:rPr kumimoji="0" lang="en-ID" sz="1400" b="1" i="0" u="none" strike="noStrike" kern="1200" cap="none" spc="0" normalizeH="0" baseline="0" noProof="0" dirty="0">
                <a:ln>
                  <a:noFill/>
                </a:ln>
                <a:solidFill>
                  <a:schemeClr val="tx1"/>
                </a:solidFill>
                <a:effectLst/>
                <a:uLnTx/>
                <a:uFillTx/>
                <a:latin typeface="+mn-lt"/>
                <a:ea typeface="+mn-ea"/>
                <a:cs typeface="+mn-cs"/>
              </a:rPr>
              <a:t>, modal </a:t>
            </a:r>
            <a:r>
              <a:rPr kumimoji="0" lang="en-ID" sz="1400" b="1" i="0" u="none" strike="noStrike" kern="1200" cap="none" spc="0" normalizeH="0" baseline="0" noProof="0" dirty="0" err="1">
                <a:ln>
                  <a:noFill/>
                </a:ln>
                <a:solidFill>
                  <a:schemeClr val="tx1"/>
                </a:solidFill>
                <a:effectLst/>
                <a:uLnTx/>
                <a:uFillTx/>
                <a:latin typeface="+mn-lt"/>
                <a:ea typeface="+mn-ea"/>
                <a:cs typeface="+mn-cs"/>
              </a:rPr>
              <a:t>ditempatkan</a:t>
            </a:r>
            <a:r>
              <a:rPr kumimoji="0" lang="en-ID" sz="1400" b="1" i="0" u="none" strike="noStrike" kern="1200" cap="none" spc="0" normalizeH="0" baseline="0" noProof="0" dirty="0">
                <a:ln>
                  <a:noFill/>
                </a:ln>
                <a:solidFill>
                  <a:schemeClr val="tx1"/>
                </a:solidFill>
                <a:effectLst/>
                <a:uLnTx/>
                <a:uFillTx/>
                <a:latin typeface="+mn-lt"/>
                <a:ea typeface="+mn-ea"/>
                <a:cs typeface="+mn-cs"/>
              </a:rPr>
              <a:t>, dan modal </a:t>
            </a:r>
            <a:r>
              <a:rPr kumimoji="0" lang="en-ID" sz="1400" b="1" i="0" u="none" strike="noStrike" kern="1200" cap="none" spc="0" normalizeH="0" baseline="0" noProof="0" dirty="0" err="1">
                <a:ln>
                  <a:noFill/>
                </a:ln>
                <a:solidFill>
                  <a:schemeClr val="tx1"/>
                </a:solidFill>
                <a:effectLst/>
                <a:uLnTx/>
                <a:uFillTx/>
                <a:latin typeface="+mn-lt"/>
                <a:ea typeface="+mn-ea"/>
                <a:cs typeface="+mn-cs"/>
              </a:rPr>
              <a:t>disetor</a:t>
            </a:r>
            <a:r>
              <a:rPr kumimoji="0" lang="en-ID" sz="1400" b="1" i="0" u="none" strike="noStrike" kern="1200" cap="none" spc="0" normalizeH="0" baseline="0" noProof="0" dirty="0">
                <a:ln>
                  <a:noFill/>
                </a:ln>
                <a:solidFill>
                  <a:schemeClr val="tx1"/>
                </a:solidFill>
                <a:effectLst/>
                <a:uLnTx/>
                <a:uFillTx/>
                <a:latin typeface="+mn-lt"/>
                <a:ea typeface="+mn-ea"/>
                <a:cs typeface="+mn-cs"/>
              </a:rPr>
              <a:t>; </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None/>
              <a:defRPr/>
            </a:pPr>
            <a:r>
              <a:rPr kumimoji="0" lang="en-ID" sz="1400" b="1" i="0" u="none" strike="noStrike" kern="1200" cap="none" spc="0" normalizeH="0" baseline="0" noProof="0" dirty="0">
                <a:ln>
                  <a:noFill/>
                </a:ln>
                <a:solidFill>
                  <a:schemeClr val="tx1"/>
                </a:solidFill>
                <a:effectLst/>
                <a:uLnTx/>
                <a:uFillTx/>
                <a:latin typeface="+mn-lt"/>
                <a:ea typeface="+mn-ea"/>
                <a:cs typeface="+mn-cs"/>
              </a:rPr>
              <a:t>e. </a:t>
            </a:r>
            <a:r>
              <a:rPr kumimoji="0" lang="en-ID" sz="1400" b="1" i="0" u="none" strike="noStrike" kern="1200" cap="none" spc="0" normalizeH="0" baseline="0" noProof="0" dirty="0" err="1">
                <a:ln>
                  <a:noFill/>
                </a:ln>
                <a:solidFill>
                  <a:schemeClr val="tx1"/>
                </a:solidFill>
                <a:effectLst/>
                <a:uLnTx/>
                <a:uFillTx/>
                <a:latin typeface="+mn-lt"/>
                <a:ea typeface="+mn-ea"/>
                <a:cs typeface="+mn-cs"/>
              </a:rPr>
              <a:t>jumlah</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saham</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klasifikasi</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saham</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apabila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ada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berikut</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jumlah</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saham</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untuk</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tiap</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klasifikasi</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hak-hak</a:t>
            </a:r>
            <a:r>
              <a:rPr kumimoji="0" lang="en-ID" sz="1400" b="1" i="0" u="none" strike="noStrike" kern="1200" cap="none" spc="0" normalizeH="0" baseline="0" noProof="0" dirty="0">
                <a:ln>
                  <a:noFill/>
                </a:ln>
                <a:solidFill>
                  <a:schemeClr val="tx1"/>
                </a:solidFill>
                <a:effectLst/>
                <a:uLnTx/>
                <a:uFillTx/>
                <a:latin typeface="+mn-lt"/>
                <a:ea typeface="+mn-ea"/>
                <a:cs typeface="+mn-cs"/>
              </a:rPr>
              <a:t> yang </a:t>
            </a:r>
            <a:r>
              <a:rPr kumimoji="0" lang="en-ID" sz="1400" b="1" i="0" u="none" strike="noStrike" kern="1200" cap="none" spc="0" normalizeH="0" baseline="0" noProof="0" dirty="0" err="1">
                <a:ln>
                  <a:noFill/>
                </a:ln>
                <a:solidFill>
                  <a:schemeClr val="tx1"/>
                </a:solidFill>
                <a:effectLst/>
                <a:uLnTx/>
                <a:uFillTx/>
                <a:latin typeface="+mn-lt"/>
                <a:ea typeface="+mn-ea"/>
                <a:cs typeface="+mn-cs"/>
              </a:rPr>
              <a:t>melekat</a:t>
            </a:r>
            <a:r>
              <a:rPr kumimoji="0" lang="en-ID" sz="1400" b="1" i="0" u="none" strike="noStrike" kern="1200" cap="none" spc="0" normalizeH="0" baseline="0" noProof="0" dirty="0">
                <a:ln>
                  <a:noFill/>
                </a:ln>
                <a:solidFill>
                  <a:schemeClr val="tx1"/>
                </a:solidFill>
                <a:effectLst/>
                <a:uLnTx/>
                <a:uFillTx/>
                <a:latin typeface="+mn-lt"/>
                <a:ea typeface="+mn-ea"/>
                <a:cs typeface="+mn-cs"/>
              </a:rPr>
              <a:t> pada </a:t>
            </a:r>
            <a:r>
              <a:rPr kumimoji="0" lang="en-ID" sz="1400" b="1" i="0" u="none" strike="noStrike" kern="1200" cap="none" spc="0" normalizeH="0" baseline="0" noProof="0" dirty="0" err="1">
                <a:ln>
                  <a:noFill/>
                </a:ln>
                <a:solidFill>
                  <a:schemeClr val="tx1"/>
                </a:solidFill>
                <a:effectLst/>
                <a:uLnTx/>
                <a:uFillTx/>
                <a:latin typeface="+mn-lt"/>
                <a:ea typeface="+mn-ea"/>
                <a:cs typeface="+mn-cs"/>
              </a:rPr>
              <a:t>setiap</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saham</a:t>
            </a:r>
            <a:r>
              <a:rPr kumimoji="0" lang="en-ID" sz="1400" b="1" i="0" u="none" strike="noStrike" kern="1200" cap="none" spc="0" normalizeH="0" baseline="0" noProof="0" dirty="0">
                <a:ln>
                  <a:noFill/>
                </a:ln>
                <a:solidFill>
                  <a:schemeClr val="tx1"/>
                </a:solidFill>
                <a:effectLst/>
                <a:uLnTx/>
                <a:uFillTx/>
                <a:latin typeface="+mn-lt"/>
                <a:ea typeface="+mn-ea"/>
                <a:cs typeface="+mn-cs"/>
              </a:rPr>
              <a:t>, dan </a:t>
            </a:r>
            <a:r>
              <a:rPr kumimoji="0" lang="en-ID" sz="1400" b="1" i="0" u="none" strike="noStrike" kern="1200" cap="none" spc="0" normalizeH="0" baseline="0" noProof="0" dirty="0" err="1">
                <a:ln>
                  <a:noFill/>
                </a:ln>
                <a:solidFill>
                  <a:schemeClr val="tx1"/>
                </a:solidFill>
                <a:effectLst/>
                <a:uLnTx/>
                <a:uFillTx/>
                <a:latin typeface="+mn-lt"/>
                <a:ea typeface="+mn-ea"/>
                <a:cs typeface="+mn-cs"/>
              </a:rPr>
              <a:t>nilai</a:t>
            </a:r>
            <a:r>
              <a:rPr kumimoji="0" lang="en-ID" sz="1400" b="1" i="0" u="none" strike="noStrike" kern="1200" cap="none" spc="0" normalizeH="0" baseline="0" noProof="0" dirty="0">
                <a:ln>
                  <a:noFill/>
                </a:ln>
                <a:solidFill>
                  <a:schemeClr val="tx1"/>
                </a:solidFill>
                <a:effectLst/>
                <a:uLnTx/>
                <a:uFillTx/>
                <a:latin typeface="+mn-lt"/>
                <a:ea typeface="+mn-ea"/>
                <a:cs typeface="+mn-cs"/>
              </a:rPr>
              <a:t> nominal </a:t>
            </a:r>
            <a:r>
              <a:rPr kumimoji="0" lang="en-ID" sz="1400" b="1" i="0" u="none" strike="noStrike" kern="1200" cap="none" spc="0" normalizeH="0" baseline="0" noProof="0" dirty="0" err="1">
                <a:ln>
                  <a:noFill/>
                </a:ln>
                <a:solidFill>
                  <a:schemeClr val="tx1"/>
                </a:solidFill>
                <a:effectLst/>
                <a:uLnTx/>
                <a:uFillTx/>
                <a:latin typeface="+mn-lt"/>
                <a:ea typeface="+mn-ea"/>
                <a:cs typeface="+mn-cs"/>
              </a:rPr>
              <a:t>setiap</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saham</a:t>
            </a:r>
            <a:r>
              <a:rPr kumimoji="0" lang="en-ID" sz="1400" b="1" i="0" u="none" strike="noStrike" kern="1200" cap="none" spc="0" normalizeH="0" baseline="0" noProof="0" dirty="0">
                <a:ln>
                  <a:noFill/>
                </a:ln>
                <a:solidFill>
                  <a:schemeClr val="tx1"/>
                </a:solidFill>
                <a:effectLst/>
                <a:uLnTx/>
                <a:uFillTx/>
                <a:latin typeface="+mn-lt"/>
                <a:ea typeface="+mn-ea"/>
                <a:cs typeface="+mn-cs"/>
              </a:rPr>
              <a:t>;</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514350" marR="0" lvl="0" indent="-514350" algn="just" defTabSz="914400" rtl="0" eaLnBrk="0" fontAlgn="base" latinLnBrk="0" hangingPunct="0">
              <a:lnSpc>
                <a:spcPct val="100000"/>
              </a:lnSpc>
              <a:spcBef>
                <a:spcPts val="800"/>
              </a:spcBef>
              <a:spcAft>
                <a:spcPct val="0"/>
              </a:spcAft>
              <a:buClrTx/>
              <a:buSzTx/>
              <a:buFont typeface="Arial" panose="020B0604020202020204" pitchFamily="34" charset="0"/>
              <a:buAutoNum type="alphaLcPeriod" startAt="6"/>
              <a:defRPr/>
            </a:pPr>
            <a:r>
              <a:rPr kumimoji="0" lang="en-ID" sz="1400" b="1" i="0" u="none" strike="noStrike" kern="1200" cap="none" spc="0" normalizeH="0" baseline="0" noProof="0" dirty="0" err="1">
                <a:ln>
                  <a:noFill/>
                </a:ln>
                <a:solidFill>
                  <a:schemeClr val="tx1"/>
                </a:solidFill>
                <a:effectLst/>
                <a:uLnTx/>
                <a:uFillTx/>
                <a:latin typeface="+mn-lt"/>
                <a:ea typeface="+mn-ea"/>
                <a:cs typeface="+mn-cs"/>
              </a:rPr>
              <a:t>nama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jabatan</a:t>
            </a:r>
            <a:r>
              <a:rPr kumimoji="0" lang="en-ID" sz="1400" b="1" i="0" u="none" strike="noStrike" kern="1200" cap="none" spc="0" normalizeH="0" baseline="0" noProof="0" dirty="0">
                <a:ln>
                  <a:noFill/>
                </a:ln>
                <a:solidFill>
                  <a:schemeClr val="tx1"/>
                </a:solidFill>
                <a:effectLst/>
                <a:uLnTx/>
                <a:uFillTx/>
                <a:latin typeface="+mn-lt"/>
                <a:ea typeface="+mn-ea"/>
                <a:cs typeface="+mn-cs"/>
              </a:rPr>
              <a:t> dan </a:t>
            </a:r>
            <a:r>
              <a:rPr kumimoji="0" lang="en-ID" sz="1400" b="1" i="0" u="none" strike="noStrike" kern="1200" cap="none" spc="0" normalizeH="0" baseline="0" noProof="0" dirty="0" err="1">
                <a:ln>
                  <a:noFill/>
                </a:ln>
                <a:solidFill>
                  <a:schemeClr val="tx1"/>
                </a:solidFill>
                <a:effectLst/>
                <a:uLnTx/>
                <a:uFillTx/>
                <a:latin typeface="+mn-lt"/>
                <a:ea typeface="+mn-ea"/>
                <a:cs typeface="+mn-cs"/>
              </a:rPr>
              <a:t>jumlah</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anggota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Direksi</a:t>
            </a:r>
            <a:r>
              <a:rPr kumimoji="0" lang="en-ID" sz="1400" b="1" i="0" u="none" strike="noStrike" kern="1200" cap="none" spc="0" normalizeH="0" baseline="0" noProof="0" dirty="0">
                <a:ln>
                  <a:noFill/>
                </a:ln>
                <a:solidFill>
                  <a:schemeClr val="tx1"/>
                </a:solidFill>
                <a:effectLst/>
                <a:uLnTx/>
                <a:uFillTx/>
                <a:latin typeface="+mn-lt"/>
                <a:ea typeface="+mn-ea"/>
                <a:cs typeface="+mn-cs"/>
              </a:rPr>
              <a:t> dan Dewan </a:t>
            </a:r>
            <a:r>
              <a:rPr kumimoji="0" lang="en-ID" sz="1400" b="1" i="0" u="none" strike="noStrike" kern="1200" cap="none" spc="0" normalizeH="0" baseline="0" noProof="0" dirty="0" err="1">
                <a:ln>
                  <a:noFill/>
                </a:ln>
                <a:solidFill>
                  <a:schemeClr val="tx1"/>
                </a:solidFill>
                <a:effectLst/>
                <a:uLnTx/>
                <a:uFillTx/>
                <a:latin typeface="+mn-lt"/>
                <a:ea typeface="+mn-ea"/>
                <a:cs typeface="+mn-cs"/>
              </a:rPr>
              <a:t>Komisaris</a:t>
            </a:r>
            <a:r>
              <a:rPr kumimoji="0" lang="en-ID" sz="1400" b="1" i="0" u="none" strike="noStrike" kern="1200" cap="none" spc="0" normalizeH="0" baseline="0" noProof="0" dirty="0">
                <a:ln>
                  <a:noFill/>
                </a:ln>
                <a:solidFill>
                  <a:schemeClr val="tx1"/>
                </a:solidFill>
                <a:effectLst/>
                <a:uLnTx/>
                <a:uFillTx/>
                <a:latin typeface="+mn-lt"/>
                <a:ea typeface="+mn-ea"/>
                <a:cs typeface="+mn-cs"/>
              </a:rPr>
              <a:t>; </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514350" marR="0" lvl="0" indent="-514350" algn="just" defTabSz="914400" rtl="0" eaLnBrk="0" fontAlgn="base" latinLnBrk="0" hangingPunct="0">
              <a:lnSpc>
                <a:spcPct val="100000"/>
              </a:lnSpc>
              <a:spcBef>
                <a:spcPts val="800"/>
              </a:spcBef>
              <a:spcAft>
                <a:spcPct val="0"/>
              </a:spcAft>
              <a:buClrTx/>
              <a:buSzTx/>
              <a:buFont typeface="Arial" panose="020B0604020202020204" pitchFamily="34" charset="0"/>
              <a:buAutoNum type="alphaLcPeriod" startAt="6"/>
              <a:defRPr/>
            </a:pPr>
            <a:r>
              <a:rPr kumimoji="0" lang="en-ID" sz="1400" b="1" i="0" u="none" strike="noStrike" kern="1200" cap="none" spc="0" normalizeH="0" baseline="0" noProof="0" dirty="0" err="1">
                <a:ln>
                  <a:noFill/>
                </a:ln>
                <a:solidFill>
                  <a:schemeClr val="tx1"/>
                </a:solidFill>
                <a:effectLst/>
                <a:uLnTx/>
                <a:uFillTx/>
                <a:latin typeface="+mn-lt"/>
                <a:ea typeface="+mn-ea"/>
                <a:cs typeface="+mn-cs"/>
              </a:rPr>
              <a:t>penetapan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tempat</a:t>
            </a:r>
            <a:r>
              <a:rPr kumimoji="0" lang="en-ID" sz="1400" b="1" i="0" u="none" strike="noStrike" kern="1200" cap="none" spc="0" normalizeH="0" baseline="0" noProof="0" dirty="0">
                <a:ln>
                  <a:noFill/>
                </a:ln>
                <a:solidFill>
                  <a:schemeClr val="tx1"/>
                </a:solidFill>
                <a:effectLst/>
                <a:uLnTx/>
                <a:uFillTx/>
                <a:latin typeface="+mn-lt"/>
                <a:ea typeface="+mn-ea"/>
                <a:cs typeface="+mn-cs"/>
              </a:rPr>
              <a:t> dan tata </a:t>
            </a:r>
            <a:r>
              <a:rPr kumimoji="0" lang="en-ID" sz="1400" b="1" i="0" u="none" strike="noStrike" kern="1200" cap="none" spc="0" normalizeH="0" baseline="0" noProof="0" dirty="0" err="1">
                <a:ln>
                  <a:noFill/>
                </a:ln>
                <a:solidFill>
                  <a:schemeClr val="tx1"/>
                </a:solidFill>
                <a:effectLst/>
                <a:uLnTx/>
                <a:uFillTx/>
                <a:latin typeface="+mn-lt"/>
                <a:ea typeface="+mn-ea"/>
                <a:cs typeface="+mn-cs"/>
              </a:rPr>
              <a:t>cara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penyelenggaraan</a:t>
            </a:r>
            <a:r>
              <a:rPr kumimoji="0" lang="en-ID" sz="1400" b="1" i="0" u="none" strike="noStrike" kern="1200" cap="none" spc="0" normalizeH="0" baseline="0" noProof="0" dirty="0">
                <a:ln>
                  <a:noFill/>
                </a:ln>
                <a:solidFill>
                  <a:schemeClr val="tx1"/>
                </a:solidFill>
                <a:effectLst/>
                <a:uLnTx/>
                <a:uFillTx/>
                <a:latin typeface="+mn-lt"/>
                <a:ea typeface="+mn-ea"/>
                <a:cs typeface="+mn-cs"/>
              </a:rPr>
              <a:t> RUPS;</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a:p>
            <a:pPr marL="514350" marR="0" lvl="0" indent="-514350" algn="just" defTabSz="914400" rtl="0" eaLnBrk="0" fontAlgn="base" latinLnBrk="0" hangingPunct="0">
              <a:lnSpc>
                <a:spcPct val="100000"/>
              </a:lnSpc>
              <a:spcBef>
                <a:spcPts val="800"/>
              </a:spcBef>
              <a:spcAft>
                <a:spcPct val="0"/>
              </a:spcAft>
              <a:buClrTx/>
              <a:buSzTx/>
              <a:buFont typeface="Arial" panose="020B0604020202020204" pitchFamily="34" charset="0"/>
              <a:buAutoNum type="alphaLcPeriod" startAt="6"/>
              <a:defRPr/>
            </a:pPr>
            <a:r>
              <a:rPr kumimoji="0" lang="en-ID" sz="1400" b="1" i="0" u="none" strike="noStrike" kern="1200" cap="none" spc="0" normalizeH="0" baseline="0" noProof="0" dirty="0">
                <a:ln>
                  <a:noFill/>
                </a:ln>
                <a:solidFill>
                  <a:schemeClr val="tx1"/>
                </a:solidFill>
                <a:effectLst/>
                <a:uLnTx/>
                <a:uFillTx/>
                <a:latin typeface="+mn-lt"/>
                <a:ea typeface="+mn-ea"/>
                <a:cs typeface="+mn-cs"/>
              </a:rPr>
              <a:t> tata </a:t>
            </a:r>
            <a:r>
              <a:rPr kumimoji="0" lang="en-ID" sz="1400" b="1" i="0" u="none" strike="noStrike" kern="1200" cap="none" spc="0" normalizeH="0" baseline="0" noProof="0" dirty="0" err="1">
                <a:ln>
                  <a:noFill/>
                </a:ln>
                <a:solidFill>
                  <a:schemeClr val="tx1"/>
                </a:solidFill>
                <a:effectLst/>
                <a:uLnTx/>
                <a:uFillTx/>
                <a:latin typeface="+mn-lt"/>
                <a:ea typeface="+mn-ea"/>
                <a:cs typeface="+mn-cs"/>
              </a:rPr>
              <a:t>cara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pengangkatan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penggantian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pemberhentian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anggota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Direksi</a:t>
            </a:r>
            <a:r>
              <a:rPr kumimoji="0" lang="en-ID" sz="1400" b="1" i="0" u="none" strike="noStrike" kern="1200" cap="none" spc="0" normalizeH="0" baseline="0" noProof="0" dirty="0">
                <a:ln>
                  <a:noFill/>
                </a:ln>
                <a:solidFill>
                  <a:schemeClr val="tx1"/>
                </a:solidFill>
                <a:effectLst/>
                <a:uLnTx/>
                <a:uFillTx/>
                <a:latin typeface="+mn-lt"/>
                <a:ea typeface="+mn-ea"/>
                <a:cs typeface="+mn-cs"/>
              </a:rPr>
              <a:t> dan Dewan </a:t>
            </a:r>
            <a:r>
              <a:rPr kumimoji="0" lang="en-ID" sz="1400" b="1" i="0" u="none" strike="noStrike" kern="1200" cap="none" spc="0" normalizeH="0" baseline="0" noProof="0" dirty="0" err="1">
                <a:ln>
                  <a:noFill/>
                </a:ln>
                <a:solidFill>
                  <a:schemeClr val="tx1"/>
                </a:solidFill>
                <a:effectLst/>
                <a:uLnTx/>
                <a:uFillTx/>
                <a:latin typeface="+mn-lt"/>
                <a:ea typeface="+mn-ea"/>
                <a:cs typeface="+mn-cs"/>
              </a:rPr>
              <a:t>Komisaris</a:t>
            </a:r>
            <a:r>
              <a:rPr kumimoji="0" lang="en-ID" sz="1400" b="1" i="0" u="none" strike="noStrike" kern="1200" cap="none" spc="0" normalizeH="0" baseline="0" noProof="0" dirty="0">
                <a:ln>
                  <a:noFill/>
                </a:ln>
                <a:solidFill>
                  <a:schemeClr val="tx1"/>
                </a:solidFill>
                <a:effectLst/>
                <a:uLnTx/>
                <a:uFillTx/>
                <a:latin typeface="+mn-lt"/>
                <a:ea typeface="+mn-ea"/>
                <a:cs typeface="+mn-cs"/>
              </a:rPr>
              <a:t>; tata </a:t>
            </a:r>
            <a:r>
              <a:rPr kumimoji="0" lang="en-ID" sz="1400" b="1" i="0" u="none" strike="noStrike" kern="1200" cap="none" spc="0" normalizeH="0" baseline="0" noProof="0" dirty="0" err="1">
                <a:ln>
                  <a:noFill/>
                </a:ln>
                <a:solidFill>
                  <a:schemeClr val="tx1"/>
                </a:solidFill>
                <a:effectLst/>
                <a:uLnTx/>
                <a:uFillTx/>
                <a:latin typeface="+mn-lt"/>
                <a:ea typeface="+mn-ea"/>
                <a:cs typeface="+mn-cs"/>
              </a:rPr>
              <a:t>cara</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penggunaan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laba</a:t>
            </a:r>
            <a:r>
              <a:rPr kumimoji="0" lang="en-ID" sz="1400" b="1" i="0" u="none" strike="noStrike" kern="1200" cap="none" spc="0" normalizeH="0" baseline="0" noProof="0" dirty="0">
                <a:ln>
                  <a:noFill/>
                </a:ln>
                <a:solidFill>
                  <a:schemeClr val="tx1"/>
                </a:solidFill>
                <a:effectLst/>
                <a:uLnTx/>
                <a:uFillTx/>
                <a:latin typeface="+mn-lt"/>
                <a:ea typeface="+mn-ea"/>
                <a:cs typeface="+mn-cs"/>
              </a:rPr>
              <a:t> dan </a:t>
            </a:r>
            <a:r>
              <a:rPr kumimoji="0" lang="en-ID" sz="1400" b="1" i="0" u="none" strike="noStrike" kern="1200" cap="none" spc="0" normalizeH="0" baseline="0" noProof="0" dirty="0" err="1">
                <a:ln>
                  <a:noFill/>
                </a:ln>
                <a:solidFill>
                  <a:schemeClr val="tx1"/>
                </a:solidFill>
                <a:effectLst/>
                <a:uLnTx/>
                <a:uFillTx/>
                <a:latin typeface="+mn-lt"/>
                <a:ea typeface="+mn-ea"/>
                <a:cs typeface="+mn-cs"/>
              </a:rPr>
              <a:t>pembagian</a:t>
            </a:r>
            <a:r>
              <a:rPr kumimoji="0" lang="en-ID" sz="1400" b="1" i="0" u="none" strike="noStrike" kern="1200" cap="none" spc="0" normalizeH="0" baseline="0" noProof="0" dirty="0">
                <a:ln>
                  <a:noFill/>
                </a:ln>
                <a:solidFill>
                  <a:schemeClr val="tx1"/>
                </a:solidFill>
                <a:effectLst/>
                <a:uLnTx/>
                <a:uFillTx/>
                <a:latin typeface="+mn-lt"/>
                <a:ea typeface="+mn-ea"/>
                <a:cs typeface="+mn-cs"/>
              </a:rPr>
              <a:t> </a:t>
            </a:r>
            <a:r>
              <a:rPr kumimoji="0" lang="en-ID" sz="1400" b="1" i="0" u="none" strike="noStrike" kern="1200" cap="none" spc="0" normalizeH="0" baseline="0" noProof="0" dirty="0" err="1">
                <a:ln>
                  <a:noFill/>
                </a:ln>
                <a:solidFill>
                  <a:schemeClr val="tx1"/>
                </a:solidFill>
                <a:effectLst/>
                <a:uLnTx/>
                <a:uFillTx/>
                <a:latin typeface="+mn-lt"/>
                <a:ea typeface="+mn-ea"/>
                <a:cs typeface="+mn-cs"/>
              </a:rPr>
              <a:t>dividen</a:t>
            </a:r>
            <a:r>
              <a:rPr kumimoji="0" lang="en-ID" sz="1400" b="1" i="0" u="none" strike="noStrike" kern="1200" cap="none" spc="0" normalizeH="0" baseline="0" noProof="0" dirty="0">
                <a:ln>
                  <a:noFill/>
                </a:ln>
                <a:solidFill>
                  <a:schemeClr val="tx1"/>
                </a:solidFill>
                <a:effectLst/>
                <a:uLnTx/>
                <a:uFillTx/>
                <a:latin typeface="+mn-lt"/>
                <a:ea typeface="+mn-ea"/>
                <a:cs typeface="+mn-cs"/>
              </a:rPr>
              <a:t>.</a:t>
            </a:r>
            <a:endParaRPr kumimoji="0" lang="en-ID"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46088" y="365125"/>
            <a:ext cx="8274050" cy="549275"/>
          </a:xfrm>
        </p:spPr>
        <p:txBody>
          <a:bodyPr vert="horz" lIns="91440" tIns="45720" rIns="91440" bIns="4572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ORGAN PERSEROAN</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0483" name="Content Placeholder 2"/>
          <p:cNvSpPr>
            <a:spLocks noGrp="1"/>
          </p:cNvSpPr>
          <p:nvPr>
            <p:ph idx="1"/>
          </p:nvPr>
        </p:nvSpPr>
        <p:spPr>
          <a:ln/>
        </p:spPr>
        <p:txBody>
          <a:bodyPr vert="horz" wrap="square" lIns="91440" tIns="45720" rIns="91440" bIns="45720" anchor="t" anchorCtr="0"/>
          <a:p>
            <a:pPr algn="just" eaLnBrk="1" hangingPunct="1"/>
            <a:r>
              <a:rPr lang="en-US" altLang="en-US" b="0" dirty="0"/>
              <a:t>      </a:t>
            </a:r>
            <a:endParaRPr lang="en-US" altLang="en-US" b="0" dirty="0"/>
          </a:p>
          <a:p>
            <a:pPr algn="just" eaLnBrk="1" hangingPunct="1"/>
            <a:r>
              <a:rPr lang="en-US" altLang="en-US" b="0" dirty="0"/>
              <a:t>      </a:t>
            </a:r>
            <a:r>
              <a:rPr lang="en-US" altLang="en-US" sz="4000" b="0" dirty="0"/>
              <a:t> Organ Perseroan adalah Rapat Umum Pemegang Saham, Direksi, dan Dewan Komisaris.</a:t>
            </a:r>
            <a:endParaRPr lang="en-US" altLang="en-US" sz="4000" dirty="0"/>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perseroan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150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a:t>
            </a:r>
            <a:r>
              <a:rPr lang="en-ID" altLang="en-US" sz="3600" dirty="0"/>
              <a:t>Perseroan berasal dari kata sero yang artinya saham atau andil, perusahaan yang mengeluarkan saham atau sero disebut Perseroan sedangkan yang memiliki sero disebut pesero.</a:t>
            </a:r>
            <a:endParaRPr lang="en-ID" altLang="en-US" sz="3600" dirty="0"/>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Syarat</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pendirian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perseroan</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2531" name="Content Placeholder 2"/>
          <p:cNvSpPr>
            <a:spLocks noGrp="1"/>
          </p:cNvSpPr>
          <p:nvPr>
            <p:ph idx="1"/>
          </p:nvPr>
        </p:nvSpPr>
        <p:spPr>
          <a:ln/>
        </p:spPr>
        <p:txBody>
          <a:bodyPr vert="horz" wrap="square" lIns="91440" tIns="45720" rIns="91440" bIns="45720" anchor="t" anchorCtr="0"/>
          <a:p>
            <a:pPr eaLnBrk="1" hangingPunct="1"/>
            <a:r>
              <a:rPr lang="en-US" altLang="en-US" b="0" dirty="0"/>
              <a:t>      </a:t>
            </a:r>
            <a:endParaRPr lang="en-US" altLang="en-US" b="0" dirty="0"/>
          </a:p>
          <a:p>
            <a:pPr algn="just" eaLnBrk="1" hangingPunct="1"/>
            <a:r>
              <a:rPr lang="en-US" altLang="en-US" b="0" dirty="0"/>
              <a:t>      </a:t>
            </a:r>
            <a:r>
              <a:rPr lang="en-US" altLang="en-US" sz="4000" b="0" dirty="0"/>
              <a:t>Perseroan didirikan oleh 2 (dua) orang atau lebih dengan akta notaris yang dibuat dalam bahasa Indonesia. (Pasal 7 UU. No. 40 Tahun 2007 tentang Perseroan Terbatas).</a:t>
            </a:r>
            <a:endParaRPr lang="en-US" altLang="en-US" sz="4000" dirty="0"/>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itle 1"/>
          <p:cNvSpPr>
            <a:spLocks noGrp="1"/>
          </p:cNvSpPr>
          <p:nvPr>
            <p:ph type="title"/>
          </p:nvPr>
        </p:nvSpPr>
        <p:spPr/>
        <p:txBody>
          <a:bodyPr vert="horz" lIns="91440" tIns="45720" rIns="91440" bIns="45720" rtlCol="0" anchor="ctr">
            <a:no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800" b="0" i="0" u="none" strike="noStrike" kern="1200" cap="all" spc="0" normalizeH="0" baseline="0" noProof="0">
                <a:ln>
                  <a:noFill/>
                </a:ln>
                <a:solidFill>
                  <a:schemeClr val="tx1"/>
                </a:solidFill>
                <a:effectLst/>
                <a:uLnTx/>
                <a:uFillTx/>
                <a:latin typeface="+mj-lt"/>
                <a:ea typeface="+mj-ea"/>
                <a:cs typeface="+mj-cs"/>
              </a:rPr>
              <a:t>   PEKERJA</a:t>
            </a:r>
            <a:endParaRPr kumimoji="0" lang="en-US" altLang="en-US" sz="2800" b="0" i="0" u="none" strike="noStrike" kern="1200" cap="all" spc="0" normalizeH="0" baseline="0" noProof="0">
              <a:ln>
                <a:noFill/>
              </a:ln>
              <a:solidFill>
                <a:schemeClr val="tx1"/>
              </a:solidFill>
              <a:effectLst/>
              <a:uLnTx/>
              <a:uFillTx/>
              <a:latin typeface="+mj-lt"/>
              <a:ea typeface="+mj-ea"/>
              <a:cs typeface="+mj-cs"/>
            </a:endParaRPr>
          </a:p>
        </p:txBody>
      </p:sp>
      <p:sp>
        <p:nvSpPr>
          <p:cNvPr id="23555" name="Content Placeholder 2"/>
          <p:cNvSpPr>
            <a:spLocks noGrp="1"/>
          </p:cNvSpPr>
          <p:nvPr>
            <p:ph idx="1"/>
          </p:nvPr>
        </p:nvSpPr>
        <p:spPr>
          <a:ln/>
        </p:spPr>
        <p:txBody>
          <a:bodyPr vert="horz" wrap="square" lIns="91440" tIns="45720" rIns="91440" bIns="45720" anchor="t" anchorCtr="0"/>
          <a:p>
            <a:pPr marL="69850" indent="0" algn="just" eaLnBrk="1" hangingPunct="1">
              <a:buFont typeface="Wingdings 2" panose="05020102010507070707" pitchFamily="18" charset="2"/>
              <a:buNone/>
            </a:pPr>
            <a:r>
              <a:rPr lang="en-US" altLang="en-US" sz="3600" dirty="0"/>
              <a:t>Pekerja/buruh adalah setiap orang yang bekerja dengan menerima upah atau imbalan dalam bentuk lain.</a:t>
            </a:r>
            <a:endParaRPr lang="en-US" altLang="en-US" sz="3600" dirty="0"/>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pengusaha</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4579" name="Content Placeholder 2"/>
          <p:cNvSpPr>
            <a:spLocks noGrp="1"/>
          </p:cNvSpPr>
          <p:nvPr>
            <p:ph idx="1"/>
          </p:nvPr>
        </p:nvSpPr>
        <p:spPr>
          <a:ln/>
        </p:spPr>
        <p:txBody>
          <a:bodyPr vert="horz" wrap="square" lIns="91440" tIns="45720" rIns="91440" bIns="45720" anchor="t" anchorCtr="0"/>
          <a:p>
            <a:pPr algn="just"/>
            <a:r>
              <a:rPr lang="en-US" altLang="en-US" sz="2800" dirty="0"/>
              <a:t>    </a:t>
            </a:r>
            <a:endParaRPr lang="en-US" altLang="en-US" sz="2800" dirty="0"/>
          </a:p>
          <a:p>
            <a:pPr algn="just"/>
            <a:r>
              <a:rPr lang="en-US" altLang="en-US" sz="3200" dirty="0"/>
              <a:t>    Pengusaha adalah setiap orang perseorangan atau persekutuan atau badan hukum yang menjalankan sesuatu jenis Perusahaan.</a:t>
            </a:r>
            <a:endParaRPr lang="en-US" altLang="en-US" sz="3200" dirty="0"/>
          </a:p>
          <a:p>
            <a:pPr algn="just"/>
            <a:r>
              <a:rPr lang="en-US" altLang="en-US" sz="3200" dirty="0"/>
              <a:t>Pasal 1 butir (c) UU. No.3 tahun 1982.</a:t>
            </a:r>
            <a:endParaRPr lang="en-US" altLang="en-US" sz="3200" dirty="0"/>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usaha</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5603" name="Content Placeholder 2"/>
          <p:cNvSpPr>
            <a:spLocks noGrp="1"/>
          </p:cNvSpPr>
          <p:nvPr>
            <p:ph idx="1"/>
          </p:nvPr>
        </p:nvSpPr>
        <p:spPr>
          <a:ln/>
        </p:spPr>
        <p:txBody>
          <a:bodyPr vert="horz" wrap="square" lIns="91440" tIns="45720" rIns="91440" bIns="45720" anchor="t" anchorCtr="0"/>
          <a:p>
            <a:endParaRPr lang="en-US" altLang="en-US" dirty="0"/>
          </a:p>
          <a:p>
            <a:pPr algn="just"/>
            <a:r>
              <a:rPr lang="en-US" altLang="en-US" dirty="0"/>
              <a:t>       </a:t>
            </a:r>
            <a:r>
              <a:rPr lang="en-US" altLang="en-US" sz="3200" dirty="0"/>
              <a:t>Usaha adalah setiap tindakan, perbuatan atau kegiatan apapun dalam bidang   perekonomian, yang dilakukan oleh setiap pengusaha untuk tujuan memperoleh keuntungan dan atau laba.</a:t>
            </a:r>
            <a:endParaRPr lang="en-US" altLang="en-US" sz="3200" dirty="0"/>
          </a:p>
          <a:p>
            <a:pPr algn="just"/>
            <a:r>
              <a:rPr lang="en-US" altLang="en-US" sz="3200" dirty="0"/>
              <a:t>Pasal 1 butir (d) UU. No. 3 Tahun 1982.</a:t>
            </a:r>
            <a:endParaRPr lang="en-US" altLang="en-US" sz="3200" dirty="0"/>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Hukum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219" name="Content Placeholder 2"/>
          <p:cNvSpPr>
            <a:spLocks noGrp="1"/>
          </p:cNvSpPr>
          <p:nvPr>
            <p:ph idx="1"/>
          </p:nvPr>
        </p:nvSpPr>
        <p:spPr>
          <a:ln/>
        </p:spPr>
        <p:txBody>
          <a:bodyPr vert="horz" wrap="square" lIns="91440" tIns="45720" rIns="91440" bIns="45720" anchor="t" anchorCtr="0"/>
          <a:p>
            <a:pPr algn="just">
              <a:buNone/>
            </a:pPr>
            <a:r>
              <a:rPr lang="en-US" altLang="x-none" dirty="0"/>
              <a:t>       </a:t>
            </a:r>
            <a:r>
              <a:rPr lang="en-US" altLang="x-none" sz="2800" dirty="0"/>
              <a:t>Hukum Perusahaan mencakup keseluruhan aturan hukum yang mengatur tentang perusahaan dan segala aktivitas yang dilakukan oleh perusahaan tersebut dalam menjalankan fungsinya sebagai entitas ekonomi yang mencari keuntungan (</a:t>
            </a:r>
            <a:r>
              <a:rPr lang="en-US" altLang="x-none" sz="2800" i="1" dirty="0"/>
              <a:t>profit oriented</a:t>
            </a:r>
            <a:r>
              <a:rPr lang="en-US" altLang="x-none" sz="2800" dirty="0"/>
              <a:t>).</a:t>
            </a:r>
            <a:endParaRPr lang="en-US" altLang="x-none" sz="2800" dirty="0"/>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Sejarah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662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dirty="0"/>
              <a:t>    Istilah Perusahaan dalam perspektif hukum di Indonesia tidak lepas dari Sejarah dan perkembangan hukum dagang di Indonesia</a:t>
            </a:r>
            <a:endParaRPr lang="en-ID" altLang="en-US" sz="2800" dirty="0"/>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Unsur –Unsur Perusahan</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27651" name="Content Placeholder 2"/>
          <p:cNvSpPr>
            <a:spLocks noGrp="1"/>
          </p:cNvSpPr>
          <p:nvPr>
            <p:ph idx="1"/>
          </p:nvPr>
        </p:nvSpPr>
        <p:spPr>
          <a:ln/>
        </p:spPr>
        <p:txBody>
          <a:bodyPr vert="horz" wrap="square" lIns="91440" tIns="45720" rIns="91440" bIns="45720" anchor="t" anchorCtr="0"/>
          <a:p>
            <a:pPr marL="551180" indent="-514350" eaLnBrk="1" hangingPunct="1">
              <a:buFont typeface="Franklin Gothic Book" panose="020B0503020102020204" pitchFamily="34" charset="0"/>
              <a:buAutoNum type="arabicPeriod"/>
            </a:pPr>
            <a:r>
              <a:rPr lang="id-ID" altLang="en-US" sz="3200" dirty="0"/>
              <a:t>Badan Usaha</a:t>
            </a:r>
            <a:r>
              <a:rPr lang="en-US" altLang="en-US" sz="3200" dirty="0"/>
              <a:t>;</a:t>
            </a:r>
            <a:endParaRPr lang="id-ID" altLang="en-US" sz="3200" dirty="0"/>
          </a:p>
          <a:p>
            <a:pPr marL="551180" indent="-514350" eaLnBrk="1" hangingPunct="1">
              <a:buFont typeface="Franklin Gothic Book" panose="020B0503020102020204" pitchFamily="34" charset="0"/>
              <a:buAutoNum type="arabicPeriod"/>
            </a:pPr>
            <a:r>
              <a:rPr lang="en-US" altLang="en-US" sz="3200" dirty="0"/>
              <a:t>Jenis Usaha;</a:t>
            </a:r>
            <a:endParaRPr lang="id-ID" altLang="en-US" sz="3200" dirty="0"/>
          </a:p>
          <a:p>
            <a:pPr marL="551180" indent="-514350" eaLnBrk="1" hangingPunct="1">
              <a:buFont typeface="Franklin Gothic Book" panose="020B0503020102020204" pitchFamily="34" charset="0"/>
              <a:buAutoNum type="arabicPeriod"/>
            </a:pPr>
            <a:r>
              <a:rPr lang="id-ID" altLang="en-US" sz="3200" dirty="0"/>
              <a:t>Terus Menerus</a:t>
            </a:r>
            <a:r>
              <a:rPr lang="en-US" altLang="en-US" sz="3200" dirty="0"/>
              <a:t>;</a:t>
            </a:r>
            <a:endParaRPr lang="id-ID" altLang="en-US" sz="3200" dirty="0"/>
          </a:p>
          <a:p>
            <a:pPr marL="551180" indent="-514350" eaLnBrk="1" hangingPunct="1">
              <a:buFont typeface="Franklin Gothic Book" panose="020B0503020102020204" pitchFamily="34" charset="0"/>
              <a:buAutoNum type="arabicPeriod"/>
            </a:pPr>
            <a:r>
              <a:rPr lang="id-ID" altLang="en-US" sz="3200" dirty="0"/>
              <a:t>Terang-terangan</a:t>
            </a:r>
            <a:r>
              <a:rPr lang="en-US" altLang="en-US" sz="3200" dirty="0"/>
              <a:t>;</a:t>
            </a:r>
            <a:endParaRPr lang="id-ID" altLang="en-US" sz="3200" dirty="0"/>
          </a:p>
          <a:p>
            <a:pPr marL="551180" indent="-514350" eaLnBrk="1" hangingPunct="1">
              <a:buFont typeface="Franklin Gothic Book" panose="020B0503020102020204" pitchFamily="34" charset="0"/>
              <a:buAutoNum type="arabicPeriod"/>
            </a:pPr>
            <a:r>
              <a:rPr lang="id-ID" altLang="en-US" sz="3200" dirty="0"/>
              <a:t>Keuntungan dan/atau laba</a:t>
            </a:r>
            <a:r>
              <a:rPr lang="en-US" altLang="en-US" sz="3200" dirty="0"/>
              <a:t>;</a:t>
            </a:r>
            <a:endParaRPr lang="id-ID" altLang="en-US" sz="3200" dirty="0"/>
          </a:p>
          <a:p>
            <a:pPr marL="551180" indent="-514350" eaLnBrk="1" hangingPunct="1">
              <a:buFont typeface="Franklin Gothic Book" panose="020B0503020102020204" pitchFamily="34" charset="0"/>
              <a:buAutoNum type="arabicPeriod"/>
            </a:pPr>
            <a:r>
              <a:rPr lang="id-ID" altLang="en-US" sz="3200" dirty="0"/>
              <a:t>Pembukuan</a:t>
            </a:r>
            <a:r>
              <a:rPr lang="en-US" altLang="en-US" sz="3200" dirty="0"/>
              <a:t>.</a:t>
            </a:r>
            <a:endParaRPr lang="id-ID" altLang="en-US" sz="3200" dirty="0"/>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Perusahaan </a:t>
            </a:r>
            <a:r>
              <a:rPr kumimoji="0" lang="en-US" sz="2800" b="0" i="0" u="none" strike="noStrike" kern="1200" cap="all" spc="0" normalizeH="0" baseline="0" noProof="0" dirty="0" err="1">
                <a:ln>
                  <a:noFill/>
                </a:ln>
                <a:solidFill>
                  <a:schemeClr val="tx1"/>
                </a:solidFill>
                <a:effectLst/>
                <a:uLnTx/>
                <a:uFillTx/>
                <a:latin typeface="+mj-lt"/>
                <a:ea typeface="+mj-ea"/>
                <a:cs typeface="+mj-cs"/>
              </a:rPr>
              <a:t>menurut</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molengraaf</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867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1F1F1F"/>
                </a:solidFill>
                <a:latin typeface="Google Sans"/>
              </a:rPr>
              <a:t>       </a:t>
            </a:r>
            <a:r>
              <a:rPr lang="en-ID" altLang="en-US" sz="3200" b="0" dirty="0">
                <a:solidFill>
                  <a:srgbClr val="1F1F1F"/>
                </a:solidFill>
                <a:latin typeface="Google Sans"/>
              </a:rPr>
              <a:t>Menurut </a:t>
            </a:r>
            <a:r>
              <a:rPr lang="en-ID" altLang="en-US" sz="3200" b="0" dirty="0">
                <a:solidFill>
                  <a:srgbClr val="040C28"/>
                </a:solidFill>
                <a:latin typeface="Google Sans"/>
              </a:rPr>
              <a:t>Molengraaff</a:t>
            </a:r>
            <a:r>
              <a:rPr lang="en-ID" altLang="en-US" sz="3200" b="0" dirty="0">
                <a:solidFill>
                  <a:srgbClr val="1F1F1F"/>
                </a:solidFill>
                <a:latin typeface="Google Sans"/>
              </a:rPr>
              <a:t> P</a:t>
            </a:r>
            <a:r>
              <a:rPr lang="en-ID" altLang="en-US" sz="3200" b="0" dirty="0">
                <a:solidFill>
                  <a:srgbClr val="040C28"/>
                </a:solidFill>
                <a:latin typeface="Google Sans"/>
              </a:rPr>
              <a:t>erusahaan</a:t>
            </a:r>
            <a:r>
              <a:rPr lang="en-ID" altLang="en-US" sz="3200" b="0" dirty="0">
                <a:solidFill>
                  <a:srgbClr val="1F1F1F"/>
                </a:solidFill>
                <a:latin typeface="Google Sans"/>
              </a:rPr>
              <a:t> adalah keseluruhan perbuatan yang dilakukan secara terus-menerus, bertindak keluar, untuk memperoleh penghasilan, dengan cara memperdagangkan atau menyerahkan barang atau mengadakan perjanjian perdagangan.</a:t>
            </a:r>
            <a:endParaRPr lang="en-ID" altLang="en-US" sz="3200" dirty="0"/>
          </a:p>
        </p:txBody>
      </p:sp>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2969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3600" dirty="0"/>
              <a:t>Hukum yang secara khusus mengatur tentang bentuk-bentuk usaha serta segala aktivitas atau kegiatan yang berkaitan dengan jalannya suatu Perusahaan.</a:t>
            </a:r>
            <a:endParaRPr lang="en-ID" altLang="en-US" sz="3600" dirty="0"/>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Title 1"/>
          <p:cNvSpPr>
            <a:spLocks noGrp="1"/>
          </p:cNvSpPr>
          <p:nvPr>
            <p:ph type="title"/>
          </p:nvPr>
        </p:nvSpPr>
        <p:spPr>
          <a:xfrm>
            <a:off x="1042988" y="685800"/>
            <a:ext cx="7024688" cy="685800"/>
          </a:xfrm>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2800" b="0" i="0" u="none" strike="noStrike" kern="1200" cap="all" spc="0" normalizeH="0" baseline="0" noProof="0">
                <a:ln>
                  <a:noFill/>
                </a:ln>
                <a:solidFill>
                  <a:schemeClr val="tx1"/>
                </a:solidFill>
                <a:effectLst/>
                <a:uLnTx/>
                <a:uFillTx/>
                <a:latin typeface="+mj-lt"/>
                <a:ea typeface="+mj-ea"/>
                <a:cs typeface="+mj-cs"/>
              </a:rPr>
              <a:t>PERJANJIAN KERJA</a:t>
            </a:r>
            <a:endParaRPr kumimoji="0" lang="en-US" altLang="en-US" sz="2800" b="0" i="0" u="none" strike="noStrike" kern="1200" cap="all" spc="0" normalizeH="0" baseline="0" noProof="0">
              <a:ln>
                <a:noFill/>
              </a:ln>
              <a:solidFill>
                <a:schemeClr val="tx1"/>
              </a:solidFill>
              <a:effectLst/>
              <a:uLnTx/>
              <a:uFillTx/>
              <a:latin typeface="+mj-lt"/>
              <a:ea typeface="+mj-ea"/>
              <a:cs typeface="+mj-cs"/>
            </a:endParaRPr>
          </a:p>
        </p:txBody>
      </p:sp>
      <p:sp>
        <p:nvSpPr>
          <p:cNvPr id="30723" name="Content Placeholder 2"/>
          <p:cNvSpPr>
            <a:spLocks noGrp="1"/>
          </p:cNvSpPr>
          <p:nvPr>
            <p:ph idx="1"/>
          </p:nvPr>
        </p:nvSpPr>
        <p:spPr>
          <a:xfrm>
            <a:off x="533400" y="1371600"/>
            <a:ext cx="7848600" cy="4460875"/>
          </a:xfrm>
          <a:ln/>
        </p:spPr>
        <p:txBody>
          <a:bodyPr vert="horz" wrap="square" lIns="91440" tIns="45720" rIns="91440" bIns="45720" anchor="t" anchorCtr="0"/>
          <a:p>
            <a:pPr marL="69850" indent="0">
              <a:buFont typeface="Wingdings 2" panose="05020102010507070707" pitchFamily="18" charset="2"/>
              <a:buNone/>
            </a:pPr>
            <a:endParaRPr lang="en-US" altLang="en-US" dirty="0"/>
          </a:p>
          <a:p>
            <a:pPr marL="69850" indent="0" algn="just">
              <a:buFont typeface="Wingdings 2" panose="05020102010507070707" pitchFamily="18" charset="2"/>
              <a:buNone/>
            </a:pPr>
            <a:r>
              <a:rPr lang="en-US" altLang="en-US" sz="3600" dirty="0"/>
              <a:t>Perjanjian kerja adalah perjanjian antara pekerja/buruh dengan pengusaha atau pemberi kerja yang memuat syarat-syarat kerja, hak, dan kewajiban para pihak</a:t>
            </a:r>
            <a:endParaRPr lang="en-US" altLang="en-US" sz="3600" dirty="0"/>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Kebiasaan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dalam</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lapangan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174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Tidak Semua kontrak yang dibuat oleh perusahaan mengakomodir semua apa yang menjadi kebutuhan perusahaan maka kebiasaan yang berlaku dan berkembang dikalangan para pengusaha dapat di ikuti guna mencapai tujuan yang telah disepakati.</a:t>
            </a:r>
            <a:endParaRPr lang="en-ID" altLang="en-US" sz="3200" dirty="0"/>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itle 1"/>
          <p:cNvSpPr>
            <a:spLocks noGrp="1"/>
          </p:cNvSpPr>
          <p:nvPr>
            <p:ph type="title"/>
          </p:nvPr>
        </p:nvSpPr>
        <p:spPr/>
        <p:txBody>
          <a:bodyPr vert="horz" lIns="91440" tIns="45720" rIns="91440" bIns="45720" rtlCol="0" anchor="ctr">
            <a:no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800" b="0" i="0" u="none" strike="noStrike" kern="1200" cap="all" spc="0" normalizeH="0" baseline="0" noProof="0">
                <a:ln>
                  <a:noFill/>
                </a:ln>
                <a:solidFill>
                  <a:schemeClr val="tx1"/>
                </a:solidFill>
                <a:effectLst/>
                <a:uLnTx/>
                <a:uFillTx/>
                <a:latin typeface="+mj-lt"/>
                <a:ea typeface="+mj-ea"/>
                <a:cs typeface="+mj-cs"/>
              </a:rPr>
              <a:t>PEMBERI KERJA</a:t>
            </a:r>
            <a:endParaRPr kumimoji="0" lang="en-US" altLang="en-US" sz="2800" b="0" i="0" u="none" strike="noStrike" kern="1200" cap="all" spc="0" normalizeH="0" baseline="0" noProof="0">
              <a:ln>
                <a:noFill/>
              </a:ln>
              <a:solidFill>
                <a:schemeClr val="tx1"/>
              </a:solidFill>
              <a:effectLst/>
              <a:uLnTx/>
              <a:uFillTx/>
              <a:latin typeface="+mj-lt"/>
              <a:ea typeface="+mj-ea"/>
              <a:cs typeface="+mj-cs"/>
            </a:endParaRPr>
          </a:p>
        </p:txBody>
      </p:sp>
      <p:sp>
        <p:nvSpPr>
          <p:cNvPr id="32771" name="Content Placeholder 2"/>
          <p:cNvSpPr>
            <a:spLocks noGrp="1"/>
          </p:cNvSpPr>
          <p:nvPr>
            <p:ph idx="1"/>
          </p:nvPr>
        </p:nvSpPr>
        <p:spPr>
          <a:ln/>
        </p:spPr>
        <p:txBody>
          <a:bodyPr vert="horz" wrap="square" lIns="91440" tIns="45720" rIns="91440" bIns="45720" anchor="t" anchorCtr="0"/>
          <a:p>
            <a:pPr marL="68580" indent="0" algn="just" eaLnBrk="1" hangingPunct="1">
              <a:buFont typeface="Wingdings 2" panose="05020102010507070707" pitchFamily="18" charset="2"/>
              <a:buNone/>
            </a:pPr>
            <a:r>
              <a:rPr lang="en-US" altLang="en-US" dirty="0"/>
              <a:t>Pemberi kerja adalah orang perseorangan, pengusaha, badan hukum, atau badan-badan lainnya yang mempekerjakan tenaga kerja dengan membayar upah atau imbalan dalam bentuk lain.</a:t>
            </a:r>
            <a:endParaRPr lang="en-US" altLang="en-US" dirty="0"/>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kepailitan</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3795" name="Content Placeholder 2"/>
          <p:cNvSpPr>
            <a:spLocks noGrp="1"/>
          </p:cNvSpPr>
          <p:nvPr>
            <p:ph idx="1"/>
          </p:nvPr>
        </p:nvSpPr>
        <p:spPr>
          <a:ln/>
        </p:spPr>
        <p:txBody>
          <a:bodyPr vert="horz" wrap="square" lIns="91440" tIns="45720" rIns="91440" bIns="45720" anchor="t" anchorCtr="0"/>
          <a:p>
            <a:endParaRPr lang="en-US" altLang="en-US" dirty="0"/>
          </a:p>
          <a:p>
            <a:pPr algn="just"/>
            <a:r>
              <a:rPr lang="en-US" altLang="en-US" dirty="0"/>
              <a:t>      </a:t>
            </a:r>
            <a:r>
              <a:rPr lang="en-US" altLang="en-US" sz="2800" dirty="0"/>
              <a:t>Kepailitan adalah sita umum atas semua kekayaan Debitor Pailit yang pengurusan dan pemberesannya dilakukan oleh Kurator di bawah pengawasan Hakim Pengawas sebagaimana diatur dalam Undang-Undang ini. (Pasal 1 UU No. 37 Tahun 2004 Tentang Kepailitan).</a:t>
            </a:r>
            <a:endParaRPr lang="en-US" altLang="en-US" sz="2800" dirty="0"/>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kreditor</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4819" name="Content Placeholder 2"/>
          <p:cNvSpPr>
            <a:spLocks noGrp="1"/>
          </p:cNvSpPr>
          <p:nvPr>
            <p:ph idx="1"/>
          </p:nvPr>
        </p:nvSpPr>
        <p:spPr>
          <a:ln/>
        </p:spPr>
        <p:txBody>
          <a:bodyPr vert="horz" wrap="square" lIns="91440" tIns="45720" rIns="91440" bIns="45720" anchor="t" anchorCtr="0"/>
          <a:p>
            <a:endParaRPr lang="en-US" altLang="en-US" dirty="0"/>
          </a:p>
          <a:p>
            <a:pPr algn="just"/>
            <a:r>
              <a:rPr lang="en-US" altLang="en-US" dirty="0"/>
              <a:t>      </a:t>
            </a:r>
            <a:r>
              <a:rPr lang="en-US" altLang="en-US" sz="3200" dirty="0"/>
              <a:t>Kreditor adalah orang yang mempunyai piutang karena per-janjian atau Undang-Undang yang dapat ditagih di muka pengadilan. (Pasal 1 ayat 2 UU. No. 37 Tahun 2004).</a:t>
            </a:r>
            <a:endParaRPr lang="en-US" altLang="en-US" sz="3200" dirty="0"/>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debitor</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5843" name="Content Placeholder 2"/>
          <p:cNvSpPr>
            <a:spLocks noGrp="1"/>
          </p:cNvSpPr>
          <p:nvPr>
            <p:ph idx="1"/>
          </p:nvPr>
        </p:nvSpPr>
        <p:spPr>
          <a:ln/>
        </p:spPr>
        <p:txBody>
          <a:bodyPr vert="horz" wrap="square" lIns="91440" tIns="45720" rIns="91440" bIns="45720" anchor="t" anchorCtr="0"/>
          <a:p>
            <a:endParaRPr lang="en-US" altLang="en-US" dirty="0"/>
          </a:p>
          <a:p>
            <a:pPr algn="just"/>
            <a:r>
              <a:rPr lang="en-US" altLang="en-US" dirty="0"/>
              <a:t>       </a:t>
            </a:r>
            <a:r>
              <a:rPr lang="en-US" altLang="en-US" sz="3200" dirty="0"/>
              <a:t>Debitor adalah orang yang mempunyai utang karena perjanjian atau undang-undang yang pelunasannya dapat ditagih di muka pengadilan. </a:t>
            </a:r>
            <a:endParaRPr lang="en-US" altLang="en-US" sz="3200" dirty="0"/>
          </a:p>
          <a:p>
            <a:pPr algn="just"/>
            <a:r>
              <a:rPr lang="en-US" altLang="en-US" sz="3200" dirty="0"/>
              <a:t>Pasal 1 ayat (3) UU. No. 37 Tahun 2004</a:t>
            </a:r>
            <a:endParaRPr lang="en-US" altLang="en-US" sz="3200" dirty="0"/>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1800" b="0" i="0" u="none" strike="noStrike" kern="1200" cap="all" spc="0" normalizeH="0" baseline="0" noProof="0" dirty="0">
                <a:ln>
                  <a:noFill/>
                </a:ln>
                <a:solidFill>
                  <a:schemeClr val="tx1"/>
                </a:solidFill>
                <a:effectLst/>
                <a:uLnTx/>
                <a:uFillTx/>
                <a:latin typeface="+mj-lt"/>
                <a:ea typeface="+mj-ea"/>
                <a:cs typeface="+mj-cs"/>
              </a:rPr>
              <a:t>ASAS KONKORDANSI</a:t>
            </a:r>
            <a:br>
              <a:rPr kumimoji="0" lang="en-US" sz="1800" b="0" i="0" u="none" strike="noStrike" kern="1200" cap="all" spc="0" normalizeH="0" baseline="0" noProof="0" dirty="0">
                <a:ln>
                  <a:noFill/>
                </a:ln>
                <a:solidFill>
                  <a:schemeClr val="tx1"/>
                </a:solidFill>
                <a:effectLst/>
                <a:uLnTx/>
                <a:uFillTx/>
                <a:latin typeface="+mj-lt"/>
                <a:ea typeface="+mj-ea"/>
                <a:cs typeface="+mj-cs"/>
              </a:rPr>
            </a:br>
            <a:r>
              <a:rPr kumimoji="0" lang="en-US" sz="1800" b="0" i="0" u="none" strike="noStrike" kern="1200" cap="all" spc="0" normalizeH="0" baseline="0" noProof="0" dirty="0" err="1">
                <a:ln>
                  <a:noFill/>
                </a:ln>
                <a:solidFill>
                  <a:schemeClr val="tx1"/>
                </a:solidFill>
                <a:effectLst/>
                <a:uLnTx/>
                <a:uFillTx/>
                <a:latin typeface="+mj-lt"/>
                <a:ea typeface="+mj-ea"/>
                <a:cs typeface="+mj-cs"/>
              </a:rPr>
              <a:t>Keberlakuan</a:t>
            </a:r>
            <a:r>
              <a:rPr kumimoji="0" lang="en-US" sz="1800" b="0" i="0" u="none" strike="noStrike" kern="1200" cap="all" spc="0" normalizeH="0" baseline="0" noProof="0" dirty="0">
                <a:ln>
                  <a:noFill/>
                </a:ln>
                <a:solidFill>
                  <a:schemeClr val="tx1"/>
                </a:solidFill>
                <a:effectLst/>
                <a:uLnTx/>
                <a:uFillTx/>
                <a:latin typeface="+mj-lt"/>
                <a:ea typeface="+mj-ea"/>
                <a:cs typeface="+mj-cs"/>
              </a:rPr>
              <a:t> kitab </a:t>
            </a:r>
            <a:r>
              <a:rPr kumimoji="0" lang="en-US" sz="1800" b="0" i="0" u="none" strike="noStrike" kern="1200" cap="all" spc="0" normalizeH="0" baseline="0" noProof="0" dirty="0" err="1">
                <a:ln>
                  <a:noFill/>
                </a:ln>
                <a:solidFill>
                  <a:schemeClr val="tx1"/>
                </a:solidFill>
                <a:effectLst/>
                <a:uLnTx/>
                <a:uFillTx/>
                <a:latin typeface="+mj-lt"/>
                <a:ea typeface="+mj-ea"/>
                <a:cs typeface="+mj-cs"/>
              </a:rPr>
              <a:t>undang-undang</a:t>
            </a:r>
            <a:r>
              <a:rPr kumimoji="0" lang="en-US" sz="1800" b="0" i="0" u="none" strike="noStrike" kern="1200" cap="all" spc="0" normalizeH="0" baseline="0" noProof="0" dirty="0">
                <a:ln>
                  <a:noFill/>
                </a:ln>
                <a:solidFill>
                  <a:schemeClr val="tx1"/>
                </a:solidFill>
                <a:effectLst/>
                <a:uLnTx/>
                <a:uFillTx/>
                <a:latin typeface="+mj-lt"/>
                <a:ea typeface="+mj-ea"/>
                <a:cs typeface="+mj-cs"/>
              </a:rPr>
              <a:t> </a:t>
            </a:r>
            <a:r>
              <a:rPr kumimoji="0" lang="en-US" sz="1800" b="0" i="0" u="none" strike="noStrike" kern="1200" cap="all" spc="0" normalizeH="0" baseline="0" noProof="0" dirty="0" err="1">
                <a:ln>
                  <a:noFill/>
                </a:ln>
                <a:solidFill>
                  <a:schemeClr val="tx1"/>
                </a:solidFill>
                <a:effectLst/>
                <a:uLnTx/>
                <a:uFillTx/>
                <a:latin typeface="+mj-lt"/>
                <a:ea typeface="+mj-ea"/>
                <a:cs typeface="+mj-cs"/>
              </a:rPr>
              <a:t>hukum</a:t>
            </a:r>
            <a:r>
              <a:rPr kumimoji="0" lang="en-US" sz="1800" b="0" i="0" u="none" strike="noStrike" kern="1200" cap="all" spc="0" normalizeH="0" baseline="0" noProof="0" dirty="0">
                <a:ln>
                  <a:noFill/>
                </a:ln>
                <a:solidFill>
                  <a:schemeClr val="tx1"/>
                </a:solidFill>
                <a:effectLst/>
                <a:uLnTx/>
                <a:uFillTx/>
                <a:latin typeface="+mj-lt"/>
                <a:ea typeface="+mj-ea"/>
                <a:cs typeface="+mj-cs"/>
              </a:rPr>
              <a:t> </a:t>
            </a:r>
            <a:r>
              <a:rPr kumimoji="0" lang="en-US" sz="1800" b="0" i="0" u="none" strike="noStrike" kern="1200" cap="all" spc="0" normalizeH="0" baseline="0" noProof="0" dirty="0" err="1">
                <a:ln>
                  <a:noFill/>
                </a:ln>
                <a:solidFill>
                  <a:schemeClr val="tx1"/>
                </a:solidFill>
                <a:effectLst/>
                <a:uLnTx/>
                <a:uFillTx/>
                <a:latin typeface="+mj-lt"/>
                <a:ea typeface="+mj-ea"/>
                <a:cs typeface="+mj-cs"/>
              </a:rPr>
              <a:t>perdata</a:t>
            </a:r>
            <a:r>
              <a:rPr kumimoji="0" lang="en-US" sz="1800" b="0" i="0" u="none" strike="noStrike" kern="1200" cap="all" spc="0" normalizeH="0" baseline="0" noProof="0" dirty="0">
                <a:ln>
                  <a:noFill/>
                </a:ln>
                <a:solidFill>
                  <a:schemeClr val="tx1"/>
                </a:solidFill>
                <a:effectLst/>
                <a:uLnTx/>
                <a:uFillTx/>
                <a:latin typeface="+mj-lt"/>
                <a:ea typeface="+mj-ea"/>
                <a:cs typeface="+mj-cs"/>
              </a:rPr>
              <a:t> dan </a:t>
            </a:r>
            <a:r>
              <a:rPr kumimoji="0" lang="en-US" sz="1800" b="0" i="0" u="none" strike="noStrike" kern="1200" cap="all" spc="0" normalizeH="0" baseline="0" noProof="0" dirty="0" err="1">
                <a:ln>
                  <a:noFill/>
                </a:ln>
                <a:solidFill>
                  <a:schemeClr val="tx1"/>
                </a:solidFill>
                <a:effectLst/>
                <a:uLnTx/>
                <a:uFillTx/>
                <a:latin typeface="+mj-lt"/>
                <a:ea typeface="+mj-ea"/>
                <a:cs typeface="+mj-cs"/>
              </a:rPr>
              <a:t>kuhd</a:t>
            </a:r>
            <a:endParaRPr kumimoji="0" lang="en-ID" sz="1800" b="0" i="0" u="none" strike="noStrike" kern="1200" cap="all" spc="0" normalizeH="0" baseline="0" noProof="0" dirty="0">
              <a:ln>
                <a:noFill/>
              </a:ln>
              <a:solidFill>
                <a:schemeClr val="tx1"/>
              </a:solidFill>
              <a:effectLst/>
              <a:uLnTx/>
              <a:uFillTx/>
              <a:latin typeface="+mj-lt"/>
              <a:ea typeface="+mj-ea"/>
              <a:cs typeface="+mj-cs"/>
            </a:endParaRPr>
          </a:p>
        </p:txBody>
      </p:sp>
      <p:sp>
        <p:nvSpPr>
          <p:cNvPr id="10243"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dirty="0"/>
              <a:t>    KUHPerdata dan KUHD keberlakuannya atas dasar Ketentuan aturan peralihan UUD 1945 Pasal I yang menyatakan segala peraturan perundang-undangan yang ada masih tetap berlaku sepanjang belum diadakan yang baru menurut UUD.</a:t>
            </a:r>
            <a:endParaRPr lang="en-ID" altLang="en-US" sz="2800" dirty="0"/>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debitor</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pailit</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6867" name="Content Placeholder 2"/>
          <p:cNvSpPr>
            <a:spLocks noGrp="1"/>
          </p:cNvSpPr>
          <p:nvPr>
            <p:ph idx="1"/>
          </p:nvPr>
        </p:nvSpPr>
        <p:spPr>
          <a:ln/>
        </p:spPr>
        <p:txBody>
          <a:bodyPr vert="horz" wrap="square" lIns="91440" tIns="45720" rIns="91440" bIns="45720" anchor="t" anchorCtr="0"/>
          <a:p>
            <a:endParaRPr lang="sv-SE" altLang="en-US" dirty="0"/>
          </a:p>
          <a:p>
            <a:pPr algn="just"/>
            <a:r>
              <a:rPr lang="sv-SE" altLang="en-US" sz="3600" dirty="0"/>
              <a:t>   Debitor pailit adalah debitor yang sudah dinyatakan pailit dengan putusan Pengadilan.  Pasal 1 ayat (4) UU. No. 37 Tahun 2004.</a:t>
            </a:r>
            <a:endParaRPr lang="en-US" altLang="en-US" sz="3600" dirty="0"/>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kurator</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7891" name="Content Placeholder 2"/>
          <p:cNvSpPr>
            <a:spLocks noGrp="1"/>
          </p:cNvSpPr>
          <p:nvPr>
            <p:ph idx="1"/>
          </p:nvPr>
        </p:nvSpPr>
        <p:spPr>
          <a:ln/>
        </p:spPr>
        <p:txBody>
          <a:bodyPr vert="horz" wrap="square" lIns="91440" tIns="45720" rIns="91440" bIns="45720" anchor="t" anchorCtr="0"/>
          <a:p>
            <a:r>
              <a:rPr lang="en-US" altLang="en-US" dirty="0"/>
              <a:t>       </a:t>
            </a:r>
            <a:endParaRPr lang="en-US" altLang="en-US" dirty="0"/>
          </a:p>
          <a:p>
            <a:pPr algn="just"/>
            <a:r>
              <a:rPr lang="en-US" altLang="en-US" dirty="0"/>
              <a:t>      </a:t>
            </a:r>
            <a:r>
              <a:rPr lang="en-US" altLang="en-US" sz="2800" dirty="0"/>
              <a:t>Kurator adalah Balai Harta Peninggalan atau orang perseorangan yang diangkat oleh Pengadilan untuk mengurus dan memberes-kan harta Debitor Pailit di bawah pengawasan Hakim Pengawas sesuai dengan Undang-Undang ini. Pasal 1 ayat 5 UU. No. 37 Tahun 2004.</a:t>
            </a:r>
            <a:endParaRPr lang="en-US" altLang="en-US" sz="2800" dirty="0"/>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Syarat</a:t>
            </a:r>
            <a:r>
              <a:rPr kumimoji="0" lang="en-US" sz="2800" b="0" i="0" u="none" strike="noStrike" kern="1200" cap="all" spc="0" normalizeH="0" baseline="0" noProof="0" dirty="0">
                <a:ln>
                  <a:noFill/>
                </a:ln>
                <a:solidFill>
                  <a:schemeClr val="tx1"/>
                </a:solidFill>
                <a:effectLst/>
                <a:uLnTx/>
                <a:uFillTx/>
                <a:latin typeface="+mj-lt"/>
                <a:ea typeface="+mj-ea"/>
                <a:cs typeface="+mj-cs"/>
              </a:rPr>
              <a:t> dan </a:t>
            </a:r>
            <a:r>
              <a:rPr kumimoji="0" lang="en-US" sz="2800" b="0" i="0" u="none" strike="noStrike" kern="1200" cap="all" spc="0" normalizeH="0" baseline="0" noProof="0" dirty="0" err="1">
                <a:ln>
                  <a:noFill/>
                </a:ln>
                <a:solidFill>
                  <a:schemeClr val="tx1"/>
                </a:solidFill>
                <a:effectLst/>
                <a:uLnTx/>
                <a:uFillTx/>
                <a:latin typeface="+mj-lt"/>
                <a:ea typeface="+mj-ea"/>
                <a:cs typeface="+mj-cs"/>
              </a:rPr>
              <a:t>putusan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pailit</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8915" name="Content Placeholder 2"/>
          <p:cNvSpPr>
            <a:spLocks noGrp="1"/>
          </p:cNvSpPr>
          <p:nvPr>
            <p:ph idx="1"/>
          </p:nvPr>
        </p:nvSpPr>
        <p:spPr>
          <a:ln/>
        </p:spPr>
        <p:txBody>
          <a:bodyPr vert="horz" wrap="square" lIns="91440" tIns="45720" rIns="91440" bIns="45720" anchor="t" anchorCtr="0"/>
          <a:p>
            <a:endParaRPr lang="en-US" altLang="en-US" dirty="0"/>
          </a:p>
          <a:p>
            <a:pPr algn="just"/>
            <a:r>
              <a:rPr lang="en-US" altLang="en-US" dirty="0"/>
              <a:t>      </a:t>
            </a:r>
            <a:r>
              <a:rPr lang="en-US" altLang="en-US" sz="2400" dirty="0"/>
              <a:t>Debitor yang mempunyai dua atau lebih Kreditor dan tidak membayar lunas sedikitnya satu utang yang telah jatuh waktu dan dapat ditagih, dinyatakan pailit dengan putusan Pengadilan, baik atas permohonannya sendiri maupun atas permohonan satu atau lebih kreditornya. Pasal 2 UU. No. 37 Tahun 2004.</a:t>
            </a:r>
            <a:endParaRPr lang="en-US" altLang="en-US" sz="2400" dirty="0"/>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merger</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9939" name="Content Placeholder 2"/>
          <p:cNvSpPr>
            <a:spLocks noGrp="1"/>
          </p:cNvSpPr>
          <p:nvPr>
            <p:ph idx="1"/>
          </p:nvPr>
        </p:nvSpPr>
        <p:spPr>
          <a:ln/>
        </p:spPr>
        <p:txBody>
          <a:bodyPr vert="horz" wrap="square" lIns="91440" tIns="45720" rIns="91440" bIns="45720" anchor="t" anchorCtr="0"/>
          <a:p>
            <a:r>
              <a:rPr lang="en-US" altLang="en-US" dirty="0"/>
              <a:t>      </a:t>
            </a:r>
            <a:endParaRPr lang="en-US" altLang="en-US" dirty="0"/>
          </a:p>
          <a:p>
            <a:pPr algn="just"/>
            <a:r>
              <a:rPr lang="en-US" altLang="en-US" dirty="0"/>
              <a:t>      </a:t>
            </a:r>
            <a:r>
              <a:rPr lang="en-US" altLang="en-US" sz="2000" dirty="0"/>
              <a:t>Merger adalah proses penggabungan dua atau lebih perusahaan menjadi satu perusahaan yang lebih besar. Dalam proses ini, perusahaan-perusahaan yang bergabung akan kehilangan status hukum mereka dan menjadi bagian dari satu entitas baru atau entitas yang lebih besar.</a:t>
            </a:r>
            <a:endParaRPr lang="en-US" altLang="en-US" sz="2000" dirty="0"/>
          </a:p>
          <a:p>
            <a:pPr algn="just"/>
            <a:r>
              <a:rPr lang="en-US" altLang="en-US" sz="2000" dirty="0"/>
              <a:t>      Merger sering dilakukan dengan tujuan untuk meningkatkan efisiensi operasional, memperbesar pangsa pasar, memperkuat posisi di industri tertentu, atau untuk mencapai keuntungan lainnya seperti pengurangan biaya dan peningkatan daya saing.</a:t>
            </a:r>
            <a:endParaRPr lang="en-US" altLang="en-US" sz="2000" dirty="0"/>
          </a:p>
          <a:p>
            <a:endParaRPr lang="en-US" altLang="en-US" dirty="0"/>
          </a:p>
        </p:txBody>
      </p:sp>
    </p:spTree>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akuisisi</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40963" name="Content Placeholder 2"/>
          <p:cNvSpPr>
            <a:spLocks noGrp="1"/>
          </p:cNvSpPr>
          <p:nvPr>
            <p:ph idx="1"/>
          </p:nvPr>
        </p:nvSpPr>
        <p:spPr>
          <a:ln/>
        </p:spPr>
        <p:txBody>
          <a:bodyPr vert="horz" wrap="square" lIns="91440" tIns="45720" rIns="91440" bIns="45720" anchor="t" anchorCtr="0"/>
          <a:p>
            <a:endParaRPr lang="en-US" altLang="en-US" dirty="0"/>
          </a:p>
          <a:p>
            <a:pPr algn="just"/>
            <a:r>
              <a:rPr lang="en-US" altLang="en-US" sz="2800" dirty="0"/>
              <a:t>   Akuisisi adalah proses Pengambil alihan perusahaan dimana satu perusahaan membeli saham atau aset dari perusahaan lain, sehingga perusahaan yang mengakuisisi dapat mengendalikan atau memiliki perusahaan yang dibeli.</a:t>
            </a:r>
            <a:endParaRPr lang="en-US" altLang="en-US" sz="2800" dirty="0"/>
          </a:p>
        </p:txBody>
      </p:sp>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ID" altLang="en-US" sz="2800" b="0" i="0" u="none" strike="noStrike" kern="1200" cap="all" spc="0" normalizeH="0" baseline="0" noProof="0">
                <a:ln>
                  <a:noFill/>
                </a:ln>
                <a:solidFill>
                  <a:srgbClr val="4D5156"/>
                </a:solidFill>
                <a:effectLst/>
                <a:uLnTx/>
                <a:uFillTx/>
                <a:latin typeface="Google Sans"/>
                <a:ea typeface="+mj-ea"/>
                <a:cs typeface="+mj-cs"/>
              </a:rPr>
              <a:t>Undang-Undang NOMOR 6 TAHUN 2023</a:t>
            </a:r>
            <a:endParaRPr kumimoji="0" lang="en-ID" altLang="en-US" sz="2800" b="0" i="0" u="none" strike="noStrike" kern="1200" cap="all" spc="0" normalizeH="0" baseline="0" noProof="0">
              <a:ln>
                <a:noFill/>
              </a:ln>
              <a:solidFill>
                <a:schemeClr val="tx1"/>
              </a:solidFill>
              <a:effectLst/>
              <a:uLnTx/>
              <a:uFillTx/>
              <a:latin typeface="+mj-lt"/>
              <a:ea typeface="+mj-ea"/>
              <a:cs typeface="+mj-cs"/>
            </a:endParaRPr>
          </a:p>
        </p:txBody>
      </p:sp>
      <p:sp>
        <p:nvSpPr>
          <p:cNvPr id="41987" name="Content Placeholder 2"/>
          <p:cNvSpPr>
            <a:spLocks noGrp="1"/>
          </p:cNvSpPr>
          <p:nvPr>
            <p:ph idx="1"/>
          </p:nvPr>
        </p:nvSpPr>
        <p:spPr>
          <a:ln/>
        </p:spPr>
        <p:txBody>
          <a:bodyPr vert="horz" wrap="square" lIns="91440" tIns="45720" rIns="91440" bIns="45720" anchor="t" anchorCtr="0"/>
          <a:p>
            <a:pPr marL="69850" indent="0">
              <a:buFont typeface="Wingdings 2" panose="05020102010507070707" pitchFamily="18" charset="2"/>
              <a:buNone/>
            </a:pPr>
            <a:endParaRPr lang="en-US" altLang="en-US" dirty="0"/>
          </a:p>
          <a:p>
            <a:pPr marL="69850" indent="0" algn="just">
              <a:buFont typeface="Wingdings 2" panose="05020102010507070707" pitchFamily="18" charset="2"/>
              <a:buNone/>
            </a:pPr>
            <a:r>
              <a:rPr lang="en-ID" altLang="en-US" dirty="0">
                <a:solidFill>
                  <a:srgbClr val="4D5156"/>
                </a:solidFill>
                <a:latin typeface="Google Sans"/>
              </a:rPr>
              <a:t>TENTANG </a:t>
            </a:r>
            <a:r>
              <a:rPr lang="en-ID" altLang="en-US" dirty="0">
                <a:solidFill>
                  <a:srgbClr val="040C28"/>
                </a:solidFill>
                <a:latin typeface="Google Sans"/>
              </a:rPr>
              <a:t>PENETAPAN PERATURAN PEMERINTAH PENGGANTI UNDANG-UNDANG NOMOR 2 TAHUN 2022 TENTANG CIPTA KERJA MENJADI UNDANG-UNDANG</a:t>
            </a:r>
            <a:r>
              <a:rPr lang="en-ID" altLang="en-US" dirty="0">
                <a:solidFill>
                  <a:srgbClr val="4D5156"/>
                </a:solidFill>
                <a:latin typeface="Google Sans"/>
              </a:rPr>
              <a:t>.</a:t>
            </a:r>
            <a:endParaRPr lang="en-ID" altLang="en-US" dirty="0"/>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Modal </a:t>
            </a:r>
            <a:r>
              <a:rPr kumimoji="0" lang="en-US" sz="2800" b="0" i="0" u="none" strike="noStrike" kern="1200" cap="all" spc="0" normalizeH="0" baseline="0" noProof="0" dirty="0" err="1">
                <a:ln>
                  <a:noFill/>
                </a:ln>
                <a:solidFill>
                  <a:schemeClr val="tx1"/>
                </a:solidFill>
                <a:effectLst/>
                <a:uLnTx/>
                <a:uFillTx/>
                <a:latin typeface="+mj-lt"/>
                <a:ea typeface="+mj-ea"/>
                <a:cs typeface="+mj-cs"/>
              </a:rPr>
              <a:t>dasar</a:t>
            </a:r>
            <a:r>
              <a:rPr kumimoji="0" lang="en-US" sz="2800" b="0" i="0" u="none" strike="noStrike" kern="1200" cap="all" spc="0" normalizeH="0" baseline="0" noProof="0" dirty="0">
                <a:ln>
                  <a:noFill/>
                </a:ln>
                <a:solidFill>
                  <a:schemeClr val="tx1"/>
                </a:solidFill>
                <a:effectLst/>
                <a:uLnTx/>
                <a:uFillTx/>
                <a:latin typeface="+mj-lt"/>
                <a:ea typeface="+mj-ea"/>
                <a:cs typeface="+mj-cs"/>
              </a:rPr>
              <a:t> Perseroan </a:t>
            </a:r>
            <a:r>
              <a:rPr kumimoji="0" lang="en-US" sz="2800" b="0" i="0" u="none" strike="noStrike" kern="1200" cap="all" spc="0" normalizeH="0" baseline="0" noProof="0" dirty="0" err="1">
                <a:ln>
                  <a:noFill/>
                </a:ln>
                <a:solidFill>
                  <a:schemeClr val="tx1"/>
                </a:solidFill>
                <a:effectLst/>
                <a:uLnTx/>
                <a:uFillTx/>
                <a:latin typeface="+mj-lt"/>
                <a:ea typeface="+mj-ea"/>
                <a:cs typeface="+mj-cs"/>
              </a:rPr>
              <a:t>pasal</a:t>
            </a:r>
            <a:r>
              <a:rPr kumimoji="0" lang="en-US" sz="2800" b="0" i="0" u="none" strike="noStrike" kern="1200" cap="all" spc="0" normalizeH="0" baseline="0" noProof="0" dirty="0">
                <a:ln>
                  <a:noFill/>
                </a:ln>
                <a:solidFill>
                  <a:schemeClr val="tx1"/>
                </a:solidFill>
                <a:effectLst/>
                <a:uLnTx/>
                <a:uFillTx/>
                <a:latin typeface="+mj-lt"/>
                <a:ea typeface="+mj-ea"/>
                <a:cs typeface="+mj-cs"/>
              </a:rPr>
              <a:t> 32 </a:t>
            </a:r>
            <a:r>
              <a:rPr kumimoji="0" lang="en-US" sz="2800" b="0" i="0" u="none" strike="noStrike" kern="1200" cap="all" spc="0" normalizeH="0" baseline="0" noProof="0" dirty="0" err="1">
                <a:ln>
                  <a:noFill/>
                </a:ln>
                <a:solidFill>
                  <a:schemeClr val="tx1"/>
                </a:solidFill>
                <a:effectLst/>
                <a:uLnTx/>
                <a:uFillTx/>
                <a:latin typeface="+mj-lt"/>
                <a:ea typeface="+mj-ea"/>
                <a:cs typeface="+mj-cs"/>
              </a:rPr>
              <a:t>uupt</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4301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dirty="0"/>
              <a:t>   Modal dasar Perseroan paling sedikit Rp50.000.000,00 (lima puluh juta rupiah).</a:t>
            </a:r>
            <a:endParaRPr lang="en-ID" altLang="en-US" sz="2800" dirty="0"/>
          </a:p>
          <a:p>
            <a:pPr algn="just"/>
            <a:r>
              <a:rPr lang="en-ID" altLang="en-US" sz="2800" dirty="0"/>
              <a:t>    Paling sedikit 25% (dua puluh lima persen) dari modal dasar sebagaimana dimaksud dalam Pasal 32 harus ditempatkan dan disetor penuh.</a:t>
            </a:r>
            <a:endParaRPr lang="en-ID" altLang="en-US" sz="2800" dirty="0"/>
          </a:p>
        </p:txBody>
      </p:sp>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Syarat</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pengesahan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pT</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44035" name="Content Placeholder 2"/>
          <p:cNvSpPr>
            <a:spLocks noGrp="1"/>
          </p:cNvSpPr>
          <p:nvPr>
            <p:ph idx="1"/>
          </p:nvPr>
        </p:nvSpPr>
        <p:spPr>
          <a:ln/>
        </p:spPr>
        <p:txBody>
          <a:bodyPr vert="horz" wrap="square" lIns="91440" tIns="45720" rIns="91440" bIns="45720" anchor="t" anchorCtr="0"/>
          <a:p>
            <a:pPr algn="just" eaLnBrk="1" hangingPunct="1"/>
            <a:r>
              <a:rPr lang="en-US" altLang="en-US" b="0" dirty="0"/>
              <a:t>       </a:t>
            </a:r>
            <a:r>
              <a:rPr lang="en-US" altLang="en-US" sz="2000" b="0" dirty="0"/>
              <a:t>Untuk memperoleh Keputusan Menteri mengenai pengesahan badan hukum Perseroan sebagaimana dimaksud dalam Pasal 7 ayat (4), pendiri bersama-sama mengajukan permohonan melalui jasa teknologi informasi sistem administrasi badan hukum secara elektronik kepada Menteri dengan mengisi format isian yang memuat sekurang-kurangnya:</a:t>
            </a:r>
            <a:endParaRPr lang="en-US" altLang="en-US" sz="2000" b="0" dirty="0"/>
          </a:p>
          <a:p>
            <a:pPr eaLnBrk="1" hangingPunct="1"/>
            <a:r>
              <a:rPr lang="en-US" altLang="en-US" sz="2000" b="0" dirty="0"/>
              <a:t>a. nama dan tempat kedudukan Perseroan;</a:t>
            </a:r>
            <a:endParaRPr lang="en-US" altLang="en-US" sz="2000" b="0" dirty="0"/>
          </a:p>
          <a:p>
            <a:pPr eaLnBrk="1" hangingPunct="1"/>
            <a:r>
              <a:rPr lang="en-US" altLang="en-US" sz="2000" b="0" dirty="0"/>
              <a:t>b. jangka waktu berdirinya Perseroan;</a:t>
            </a:r>
            <a:endParaRPr lang="en-US" altLang="en-US" sz="2000" b="0" dirty="0"/>
          </a:p>
          <a:p>
            <a:pPr eaLnBrk="1" hangingPunct="1"/>
            <a:r>
              <a:rPr lang="fi-FI" altLang="en-US" sz="2000" b="0" dirty="0"/>
              <a:t>c. maksud dan tujuan serta kegiatan usaha Perseroan;</a:t>
            </a:r>
            <a:endParaRPr lang="fi-FI" altLang="en-US" sz="2000" b="0" dirty="0"/>
          </a:p>
          <a:p>
            <a:pPr eaLnBrk="1" hangingPunct="1"/>
            <a:r>
              <a:rPr lang="en-US" altLang="en-US" sz="2000" b="0" dirty="0"/>
              <a:t>d. jumlah modal dasar, modal ditempatkan, dan modal disetor;</a:t>
            </a:r>
            <a:endParaRPr lang="en-US" altLang="en-US" sz="2000" b="0" dirty="0"/>
          </a:p>
          <a:p>
            <a:pPr eaLnBrk="1" hangingPunct="1"/>
            <a:r>
              <a:rPr lang="en-US" altLang="en-US" sz="2000" b="0" dirty="0"/>
              <a:t>e. alamat lengkap Perseroan. </a:t>
            </a:r>
            <a:endParaRPr lang="en-US" altLang="en-US" sz="2000" b="0" dirty="0"/>
          </a:p>
          <a:p>
            <a:pPr eaLnBrk="1" hangingPunct="1"/>
            <a:r>
              <a:rPr lang="en-US" altLang="en-US" sz="2000" b="0" dirty="0"/>
              <a:t>(Pasal 9 UU. No. 40 Tahun 2007 Tentang Perseroan Terbatas).</a:t>
            </a:r>
            <a:endParaRPr lang="en-US" altLang="en-US" sz="2000" dirty="0"/>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Badan Usaha</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45059" name="Content Placeholder 2"/>
          <p:cNvSpPr>
            <a:spLocks noGrp="1"/>
          </p:cNvSpPr>
          <p:nvPr>
            <p:ph idx="1"/>
          </p:nvPr>
        </p:nvSpPr>
        <p:spPr>
          <a:ln/>
        </p:spPr>
        <p:txBody>
          <a:bodyPr vert="horz" wrap="square" lIns="91440" tIns="45720" rIns="91440" bIns="45720" anchor="t" anchorCtr="0"/>
          <a:p>
            <a:pPr algn="just" eaLnBrk="1" hangingPunct="1">
              <a:buFont typeface="Wingdings 2" panose="05020102010507070707" pitchFamily="18" charset="2"/>
              <a:buNone/>
            </a:pPr>
            <a:r>
              <a:rPr lang="en-US" altLang="en-US" dirty="0"/>
              <a:t>      </a:t>
            </a:r>
            <a:endParaRPr lang="en-US" altLang="en-US" dirty="0"/>
          </a:p>
          <a:p>
            <a:pPr algn="just" eaLnBrk="1" hangingPunct="1">
              <a:buFont typeface="Wingdings 2" panose="05020102010507070707" pitchFamily="18" charset="2"/>
              <a:buNone/>
            </a:pPr>
            <a:r>
              <a:rPr lang="en-US" altLang="en-US" dirty="0"/>
              <a:t>      </a:t>
            </a:r>
            <a:r>
              <a:rPr lang="id-ID" altLang="en-US" sz="2800" dirty="0"/>
              <a:t>Badan Usaha yang menjalankan kegiatan dalam bidang ekonomi, mempunyai bentuk tertentu, seperti perusahaan dagang, firma, persekutuan comanditer, PT, Perum,Koperasi.</a:t>
            </a:r>
            <a:endParaRPr lang="id-ID" altLang="en-US" sz="2800" dirty="0"/>
          </a:p>
          <a:p>
            <a:pPr algn="just" eaLnBrk="1" hangingPunct="1">
              <a:buFont typeface="Wingdings 2" panose="05020102010507070707" pitchFamily="18" charset="2"/>
              <a:buNone/>
            </a:pPr>
            <a:r>
              <a:rPr lang="en-US" altLang="en-US" sz="2800" dirty="0"/>
              <a:t>    </a:t>
            </a:r>
            <a:r>
              <a:rPr lang="id-ID" altLang="en-US" sz="2800" dirty="0"/>
              <a:t>Bagi perusahaan yang tidak mempunyai akta pendirian</a:t>
            </a:r>
            <a:r>
              <a:rPr lang="en-US" altLang="en-US" sz="2800" dirty="0"/>
              <a:t> </a:t>
            </a:r>
            <a:r>
              <a:rPr lang="id-ID" altLang="en-US" sz="2800" dirty="0"/>
              <a:t>dapat diketahui melalui izin Usaha.</a:t>
            </a:r>
            <a:endParaRPr lang="id-ID" altLang="en-US" sz="2800" dirty="0"/>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Title 1"/>
          <p:cNvSpPr>
            <a:spLocks noGrp="1"/>
          </p:cNvSpPr>
          <p:nvPr>
            <p:ph type="title"/>
          </p:nvPr>
        </p:nvSpPr>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2800" b="0" i="0" u="none" strike="noStrike" kern="1200" cap="all" spc="0" normalizeH="0" baseline="0" noProof="0">
                <a:ln>
                  <a:noFill/>
                </a:ln>
                <a:solidFill>
                  <a:schemeClr val="tx1"/>
                </a:solidFill>
                <a:effectLst/>
                <a:uLnTx/>
                <a:uFillTx/>
                <a:latin typeface="+mj-lt"/>
                <a:ea typeface="+mj-ea"/>
                <a:cs typeface="+mj-cs"/>
              </a:rPr>
              <a:t>Kegiatan dalam Bidang Ekonomi</a:t>
            </a:r>
            <a:endParaRPr kumimoji="0" lang="id-ID" sz="2800" b="0" i="0" u="none" strike="noStrike" kern="1200" cap="all" spc="0" normalizeH="0" baseline="0" noProof="0">
              <a:ln>
                <a:noFill/>
              </a:ln>
              <a:solidFill>
                <a:schemeClr val="tx1"/>
              </a:solidFill>
              <a:effectLst/>
              <a:uLnTx/>
              <a:uFillTx/>
              <a:latin typeface="+mj-lt"/>
              <a:ea typeface="+mj-ea"/>
              <a:cs typeface="+mj-cs"/>
            </a:endParaRPr>
          </a:p>
        </p:txBody>
      </p:sp>
      <p:sp>
        <p:nvSpPr>
          <p:cNvPr id="46083" name="Content Placeholder 2"/>
          <p:cNvSpPr>
            <a:spLocks noGrp="1"/>
          </p:cNvSpPr>
          <p:nvPr>
            <p:ph idx="1"/>
          </p:nvPr>
        </p:nvSpPr>
        <p:spPr>
          <a:ln/>
        </p:spPr>
        <p:txBody>
          <a:bodyPr vert="horz" wrap="square" lIns="91440" tIns="45720" rIns="91440" bIns="45720" anchor="t" anchorCtr="0"/>
          <a:p>
            <a:pPr marL="419100" indent="-382270" algn="just" eaLnBrk="1" hangingPunct="1">
              <a:buFont typeface="Wingdings 2" panose="05020102010507070707" pitchFamily="18" charset="2"/>
              <a:buChar char=""/>
            </a:pPr>
            <a:r>
              <a:rPr lang="id-ID" altLang="en-US" sz="2400" dirty="0"/>
              <a:t>Objek dalam bidang ekonomi : Harta kekayaan</a:t>
            </a:r>
            <a:r>
              <a:rPr lang="en-US" altLang="en-US" sz="2400" dirty="0"/>
              <a:t>;</a:t>
            </a:r>
            <a:endParaRPr lang="id-ID" altLang="en-US" sz="2400" dirty="0"/>
          </a:p>
          <a:p>
            <a:pPr marL="419100" indent="-382270" algn="just" eaLnBrk="1" hangingPunct="1">
              <a:buFont typeface="Wingdings 2" panose="05020102010507070707" pitchFamily="18" charset="2"/>
              <a:buChar char=""/>
            </a:pPr>
            <a:r>
              <a:rPr lang="id-ID" altLang="en-US" sz="2400" dirty="0"/>
              <a:t>Tujuan memperoleh keuntungan dan atau laba</a:t>
            </a:r>
            <a:r>
              <a:rPr lang="en-US" altLang="en-US" sz="2400" dirty="0"/>
              <a:t>;</a:t>
            </a:r>
            <a:endParaRPr lang="id-ID" altLang="en-US" sz="2400" dirty="0"/>
          </a:p>
          <a:p>
            <a:pPr marL="419100" indent="-382270" algn="just" eaLnBrk="1" hangingPunct="1">
              <a:buFont typeface="Wingdings 2" panose="05020102010507070707" pitchFamily="18" charset="2"/>
              <a:buChar char=""/>
            </a:pPr>
            <a:r>
              <a:rPr lang="id-ID" altLang="en-US" sz="2400" dirty="0"/>
              <a:t>Kegiatannya meliputi perdagangan, pelayanan dan industri</a:t>
            </a:r>
            <a:r>
              <a:rPr lang="en-US" altLang="en-US" sz="2400" dirty="0"/>
              <a:t>;</a:t>
            </a:r>
            <a:endParaRPr lang="id-ID" altLang="en-US" sz="2400" dirty="0"/>
          </a:p>
          <a:p>
            <a:pPr marL="419100" indent="-382270" algn="just" eaLnBrk="1" hangingPunct="1">
              <a:buFont typeface="Wingdings 2" panose="05020102010507070707" pitchFamily="18" charset="2"/>
              <a:buChar char=""/>
            </a:pPr>
            <a:r>
              <a:rPr lang="id-ID" altLang="en-US" sz="2400" dirty="0"/>
              <a:t>Segi hukum : harus halal, tidak dilarang oleh undang-undang, tidak bertentangan dengan ketertiban umum, tidak bertentangan dengan kesusilaan dan tidak melawan hukum</a:t>
            </a:r>
            <a:r>
              <a:rPr lang="en-US" altLang="en-US" sz="2400" dirty="0"/>
              <a:t>.</a:t>
            </a:r>
            <a:r>
              <a:rPr lang="id-ID" altLang="en-US" sz="2400" dirty="0"/>
              <a:t> </a:t>
            </a:r>
            <a:endParaRPr lang="id-ID" altLang="en-US" sz="2400" dirty="0"/>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HUKUM PERUSAHAAN ATURAN YANG MENDASARI</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267" name="Content Placeholder 2"/>
          <p:cNvSpPr>
            <a:spLocks noGrp="1"/>
          </p:cNvSpPr>
          <p:nvPr>
            <p:ph idx="1"/>
          </p:nvPr>
        </p:nvSpPr>
        <p:spPr>
          <a:ln/>
        </p:spPr>
        <p:txBody>
          <a:bodyPr vert="horz" wrap="square" lIns="91440" tIns="45720" rIns="91440" bIns="45720" anchor="t" anchorCtr="0"/>
          <a:p>
            <a:endParaRPr lang="en-US" altLang="en-US" dirty="0"/>
          </a:p>
          <a:p>
            <a:r>
              <a:rPr lang="en-US" altLang="en-US" sz="2000" dirty="0"/>
              <a:t>KUHD</a:t>
            </a:r>
            <a:endParaRPr lang="en-US" altLang="en-US" sz="2000" dirty="0"/>
          </a:p>
          <a:p>
            <a:r>
              <a:rPr lang="en-US" altLang="en-US" sz="2000" dirty="0"/>
              <a:t>KUHPerdata</a:t>
            </a:r>
            <a:endParaRPr lang="en-US" altLang="en-US" sz="2000" dirty="0"/>
          </a:p>
          <a:p>
            <a:r>
              <a:rPr lang="en-US" altLang="en-US" sz="2000" dirty="0"/>
              <a:t>UU. NO. 5 TAHUN 1999 TENTANG ANTI MONOPOLI DAN PERSAINGAN USAHA TIDAK SEHAT</a:t>
            </a:r>
            <a:endParaRPr lang="en-US" altLang="en-US" sz="2000" dirty="0"/>
          </a:p>
          <a:p>
            <a:r>
              <a:rPr lang="en-US" altLang="en-US" sz="2000" dirty="0"/>
              <a:t>UU. NO. 37 TAHUN 2004 TENTANG KEPAILITAN DAN PENUNDAAN KEWAJIBAN PEMBAYARAN UTANG.</a:t>
            </a:r>
            <a:endParaRPr lang="en-US" altLang="en-US" sz="2000" dirty="0"/>
          </a:p>
          <a:p>
            <a:r>
              <a:rPr lang="en-US" altLang="en-US" sz="2000" dirty="0"/>
              <a:t>UU. NO. 40 TAHUN 2007 TENTANG PT.</a:t>
            </a:r>
            <a:endParaRPr lang="en-US" altLang="en-US" sz="2000" dirty="0"/>
          </a:p>
          <a:p>
            <a:r>
              <a:rPr lang="en-US" altLang="en-US" sz="2000" dirty="0"/>
              <a:t>UU. NO. 3 TAHUN 1982 TENTANG WAJIB DAFTAR PERUSAHAAN</a:t>
            </a:r>
            <a:endParaRPr lang="en-US" altLang="en-US" sz="2000" dirty="0"/>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Pengaturan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4813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4D5156"/>
                </a:solidFill>
                <a:latin typeface="Google Sans"/>
              </a:rPr>
              <a:t>        </a:t>
            </a:r>
            <a:r>
              <a:rPr lang="en-ID" altLang="en-US" sz="3200" b="0" dirty="0">
                <a:solidFill>
                  <a:srgbClr val="4D5156"/>
                </a:solidFill>
                <a:latin typeface="Google Sans"/>
              </a:rPr>
              <a:t>Hukum perusahaan diatur dalam : </a:t>
            </a:r>
            <a:r>
              <a:rPr lang="en-ID" altLang="en-US" sz="3200" b="0" dirty="0">
                <a:solidFill>
                  <a:srgbClr val="040C28"/>
                </a:solidFill>
                <a:latin typeface="Google Sans"/>
              </a:rPr>
              <a:t>1. KUHD. 2. KUHPerdata; 3. UU No. 40/2007 Tentang PT; 4. UU No. 25 tahun 2007 Tentang Penanaman Modal.</a:t>
            </a:r>
            <a:endParaRPr lang="en-ID" altLang="en-US" sz="3200" dirty="0"/>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Arti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historis</a:t>
            </a:r>
            <a:r>
              <a:rPr kumimoji="0" lang="en-US" sz="2800" b="0" i="0" u="none" strike="noStrike" kern="1200" cap="all" spc="0" normalizeH="0" baseline="0" noProof="0" dirty="0">
                <a:ln>
                  <a:noFill/>
                </a:ln>
                <a:solidFill>
                  <a:schemeClr val="tx1"/>
                </a:solidFill>
                <a:effectLst/>
                <a:uLnTx/>
                <a:uFillTx/>
                <a:latin typeface="+mj-lt"/>
                <a:ea typeface="+mj-ea"/>
                <a:cs typeface="+mj-cs"/>
              </a:rPr>
              <a:t> di </a:t>
            </a:r>
            <a:r>
              <a:rPr kumimoji="0" lang="en-US" sz="2800" b="0" i="0" u="none" strike="noStrike" kern="1200" cap="all" spc="0" normalizeH="0" baseline="0" noProof="0" dirty="0" err="1">
                <a:ln>
                  <a:noFill/>
                </a:ln>
                <a:solidFill>
                  <a:schemeClr val="tx1"/>
                </a:solidFill>
                <a:effectLst/>
                <a:uLnTx/>
                <a:uFillTx/>
                <a:latin typeface="+mj-lt"/>
                <a:ea typeface="+mj-ea"/>
                <a:cs typeface="+mj-cs"/>
              </a:rPr>
              <a:t>wvk</a:t>
            </a:r>
            <a:r>
              <a:rPr kumimoji="0" lang="en-US" sz="2800" b="0" i="0" u="none" strike="noStrike" kern="1200" cap="all" spc="0" normalizeH="0" baseline="0" noProof="0" dirty="0">
                <a:ln>
                  <a:noFill/>
                </a:ln>
                <a:solidFill>
                  <a:schemeClr val="tx1"/>
                </a:solidFill>
                <a:effectLst/>
                <a:uLnTx/>
                <a:uFillTx/>
                <a:latin typeface="+mj-lt"/>
                <a:ea typeface="+mj-ea"/>
                <a:cs typeface="+mj-cs"/>
              </a:rPr>
              <a:t> lama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4915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3200" dirty="0"/>
              <a:t>Pasal 2 KUHD (WVK lama) pedagang adalah mereka yang melakukan perbuatan perniagaan sebagai pekerjaannya sehari-hari.</a:t>
            </a:r>
            <a:endParaRPr lang="en-ID" altLang="en-US" sz="3200" dirty="0"/>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84213" y="431800"/>
            <a:ext cx="7521575" cy="549275"/>
          </a:xfrm>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400" b="0" i="0" u="none" strike="noStrike" kern="1200" cap="all" spc="0" normalizeH="0" baseline="0" noProof="0" dirty="0">
                <a:ln>
                  <a:noFill/>
                </a:ln>
                <a:solidFill>
                  <a:schemeClr val="tx1"/>
                </a:solidFill>
                <a:effectLst/>
                <a:uLnTx/>
                <a:uFillTx/>
                <a:latin typeface="+mj-lt"/>
                <a:ea typeface="+mj-ea"/>
                <a:cs typeface="+mj-cs"/>
              </a:rPr>
              <a:t>Kata </a:t>
            </a:r>
            <a:r>
              <a:rPr kumimoji="0" lang="en-US" sz="2400" b="0" i="0" u="none" strike="noStrike" kern="1200" cap="all" spc="0" normalizeH="0" baseline="0" noProof="0" dirty="0" err="1">
                <a:ln>
                  <a:noFill/>
                </a:ln>
                <a:solidFill>
                  <a:schemeClr val="tx1"/>
                </a:solidFill>
                <a:effectLst/>
                <a:uLnTx/>
                <a:uFillTx/>
                <a:latin typeface="+mj-lt"/>
                <a:ea typeface="+mj-ea"/>
                <a:cs typeface="+mj-cs"/>
              </a:rPr>
              <a:t>perusahaan</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tidak</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dapat</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didefinisikan</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secara</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jelas</a:t>
            </a:r>
            <a:r>
              <a:rPr kumimoji="0" lang="en-US" sz="2400" b="0" i="0" u="none" strike="noStrike" kern="1200" cap="all" spc="0" normalizeH="0" baseline="0" noProof="0" dirty="0">
                <a:ln>
                  <a:noFill/>
                </a:ln>
                <a:solidFill>
                  <a:schemeClr val="tx1"/>
                </a:solidFill>
                <a:effectLst/>
                <a:uLnTx/>
                <a:uFillTx/>
                <a:latin typeface="+mj-lt"/>
                <a:ea typeface="+mj-ea"/>
                <a:cs typeface="+mj-cs"/>
              </a:rPr>
              <a:t> di </a:t>
            </a:r>
            <a:r>
              <a:rPr kumimoji="0" lang="en-US" sz="2400" b="0" i="0" u="none" strike="noStrike" kern="1200" cap="all" spc="0" normalizeH="0" baseline="0" noProof="0" dirty="0" err="1">
                <a:ln>
                  <a:noFill/>
                </a:ln>
                <a:solidFill>
                  <a:schemeClr val="tx1"/>
                </a:solidFill>
                <a:effectLst/>
                <a:uLnTx/>
                <a:uFillTx/>
                <a:latin typeface="+mj-lt"/>
                <a:ea typeface="+mj-ea"/>
                <a:cs typeface="+mj-cs"/>
              </a:rPr>
              <a:t>kuhd</a:t>
            </a:r>
            <a:endParaRPr kumimoji="0" lang="en-ID" sz="2400" b="0" i="0" u="none" strike="noStrike" kern="1200" cap="all" spc="0" normalizeH="0" baseline="0" noProof="0" dirty="0">
              <a:ln>
                <a:noFill/>
              </a:ln>
              <a:solidFill>
                <a:schemeClr val="tx1"/>
              </a:solidFill>
              <a:effectLst/>
              <a:uLnTx/>
              <a:uFillTx/>
              <a:latin typeface="+mj-lt"/>
              <a:ea typeface="+mj-ea"/>
              <a:cs typeface="+mj-cs"/>
            </a:endParaRPr>
          </a:p>
        </p:txBody>
      </p:sp>
      <p:sp>
        <p:nvSpPr>
          <p:cNvPr id="5017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Arti kata perusahaan tidak dapat diketemukan secara rinci dan jelas di dalam KUHD</a:t>
            </a:r>
            <a:endParaRPr lang="en-ID" altLang="en-US" sz="3600" dirty="0"/>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firma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51203" name="Content Placeholder 2"/>
          <p:cNvSpPr>
            <a:spLocks noGrp="1"/>
          </p:cNvSpPr>
          <p:nvPr>
            <p:ph idx="1"/>
          </p:nvPr>
        </p:nvSpPr>
        <p:spPr>
          <a:xfrm>
            <a:off x="323850" y="1100138"/>
            <a:ext cx="8274050" cy="3579812"/>
          </a:xfrm>
          <a:ln/>
        </p:spPr>
        <p:txBody>
          <a:bodyPr vert="horz" wrap="square" lIns="91440" tIns="45720" rIns="91440" bIns="45720" anchor="t" anchorCtr="0"/>
          <a:p>
            <a:endParaRPr lang="en-US" altLang="en-US" dirty="0"/>
          </a:p>
          <a:p>
            <a:pPr algn="just"/>
            <a:r>
              <a:rPr lang="en-ID" altLang="en-US" sz="3600" dirty="0"/>
              <a:t>   Firma artinya nama bersama bentuk permitraan (partnership) yang digunakan menjadi nama Perusahaan. Kedua setelah maatschaap dan Persekutuan komanditer yang dikenal di Indonesia.</a:t>
            </a:r>
            <a:endParaRPr lang="en-ID" altLang="en-US" sz="3600" dirty="0"/>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Pendirian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firma</a:t>
            </a:r>
            <a:r>
              <a:rPr kumimoji="0" lang="en-US" sz="2800" b="0" i="0" u="none" strike="noStrike" kern="1200" cap="all" spc="0" normalizeH="0" baseline="0" noProof="0" dirty="0">
                <a:ln>
                  <a:noFill/>
                </a:ln>
                <a:solidFill>
                  <a:schemeClr val="tx1"/>
                </a:solidFill>
                <a:effectLst/>
                <a:uLnTx/>
                <a:uFillTx/>
                <a:latin typeface="+mj-lt"/>
                <a:ea typeface="+mj-ea"/>
                <a:cs typeface="+mj-cs"/>
              </a:rPr>
              <a:t> yang </a:t>
            </a:r>
            <a:r>
              <a:rPr kumimoji="0" lang="en-US" sz="2800" b="0" i="0" u="none" strike="noStrike" kern="1200" cap="all" spc="0" normalizeH="0" baseline="0" noProof="0" dirty="0" err="1">
                <a:ln>
                  <a:noFill/>
                </a:ln>
                <a:solidFill>
                  <a:schemeClr val="tx1"/>
                </a:solidFill>
                <a:effectLst/>
                <a:uLnTx/>
                <a:uFillTx/>
                <a:latin typeface="+mj-lt"/>
                <a:ea typeface="+mj-ea"/>
                <a:cs typeface="+mj-cs"/>
              </a:rPr>
              <a:t>kontrakdiktif</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5222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P </a:t>
            </a:r>
            <a:r>
              <a:rPr lang="en-ID" altLang="en-US" sz="3600" dirty="0"/>
              <a:t>Pasal 16 KUHD jo Pasal 1618 KUHPerdata, pendirian Firma tidak disyaratkan dengan akta otentik, Tetapi Pasal 22 KUHD Mengharuskan pendirian Firma dengan akta Otentik. Namun tidak ada implikasinya jika tidak membuat akta otentik.</a:t>
            </a:r>
            <a:endParaRPr lang="en-ID" altLang="en-US" sz="3600" dirty="0"/>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Kedudukan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r>
              <a:rPr kumimoji="0" lang="en-US" sz="2800" b="0" i="0" u="none" strike="noStrike" kern="1200" cap="all" spc="0" normalizeH="0" baseline="0" noProof="0" dirty="0">
                <a:ln>
                  <a:noFill/>
                </a:ln>
                <a:solidFill>
                  <a:schemeClr val="tx1"/>
                </a:solidFill>
                <a:effectLst/>
                <a:uLnTx/>
                <a:uFillTx/>
                <a:latin typeface="+mj-lt"/>
                <a:ea typeface="+mj-ea"/>
                <a:cs typeface="+mj-cs"/>
              </a:rPr>
              <a:t> cv</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5325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a:t>
            </a:r>
            <a:r>
              <a:rPr lang="en-ID" altLang="en-US" sz="3200" dirty="0"/>
              <a:t>Persekutuan Komanditer (CV) tidak diatur secara khusus oleh UU baik KUHPerdata maupun KUHD, pengaturannya tunduk pada ketentuan maatschaap dalam KUHPerdata dan Persekutuan Firma dalam KUHD Pasal 19,20,21,30, dan 32. </a:t>
            </a:r>
            <a:endParaRPr lang="en-ID" altLang="en-US" sz="3200" dirty="0"/>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Usaha </a:t>
            </a:r>
            <a:r>
              <a:rPr kumimoji="0" lang="en-US" sz="2800" b="0" i="0" u="none" strike="noStrike" kern="1200" cap="all" spc="0" normalizeH="0" baseline="0" noProof="0" dirty="0" err="1">
                <a:ln>
                  <a:noFill/>
                </a:ln>
                <a:solidFill>
                  <a:schemeClr val="tx1"/>
                </a:solidFill>
                <a:effectLst/>
                <a:uLnTx/>
                <a:uFillTx/>
                <a:latin typeface="+mj-lt"/>
                <a:ea typeface="+mj-ea"/>
                <a:cs typeface="+mj-cs"/>
              </a:rPr>
              <a:t>dagang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ud</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atau</a:t>
            </a:r>
            <a:r>
              <a:rPr kumimoji="0" lang="en-US" sz="2800" b="0" i="0" u="none" strike="noStrike" kern="1200" cap="all" spc="0" normalizeH="0" baseline="0" noProof="0" dirty="0">
                <a:ln>
                  <a:noFill/>
                </a:ln>
                <a:solidFill>
                  <a:schemeClr val="tx1"/>
                </a:solidFill>
                <a:effectLst/>
                <a:uLnTx/>
                <a:uFillTx/>
                <a:latin typeface="+mj-lt"/>
                <a:ea typeface="+mj-ea"/>
                <a:cs typeface="+mj-cs"/>
              </a:rPr>
              <a:t> pd (Perusahaan </a:t>
            </a:r>
            <a:r>
              <a:rPr kumimoji="0" lang="en-US" sz="2800" b="0" i="0" u="none" strike="noStrike" kern="1200" cap="all" spc="0" normalizeH="0" baseline="0" noProof="0" dirty="0" err="1">
                <a:ln>
                  <a:noFill/>
                </a:ln>
                <a:solidFill>
                  <a:schemeClr val="tx1"/>
                </a:solidFill>
                <a:effectLst/>
                <a:uLnTx/>
                <a:uFillTx/>
                <a:latin typeface="+mj-lt"/>
                <a:ea typeface="+mj-ea"/>
                <a:cs typeface="+mj-cs"/>
              </a:rPr>
              <a:t>dagang</a:t>
            </a:r>
            <a:r>
              <a:rPr kumimoji="0" lang="en-US" sz="2800" b="0" i="0" u="none" strike="noStrike" kern="1200" cap="all" spc="0" normalizeH="0" baseline="0" noProof="0" dirty="0">
                <a:ln>
                  <a:noFill/>
                </a:ln>
                <a:solidFill>
                  <a:schemeClr val="tx1"/>
                </a:solidFill>
                <a:effectLst/>
                <a:uLnTx/>
                <a:uFillTx/>
                <a:latin typeface="+mj-lt"/>
                <a:ea typeface="+mj-ea"/>
                <a:cs typeface="+mj-cs"/>
              </a:rPr>
              <a:t>)</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54275" name="Content Placeholder 2"/>
          <p:cNvSpPr>
            <a:spLocks noGrp="1"/>
          </p:cNvSpPr>
          <p:nvPr>
            <p:ph idx="1"/>
          </p:nvPr>
        </p:nvSpPr>
        <p:spPr>
          <a:ln/>
        </p:spPr>
        <p:txBody>
          <a:bodyPr vert="horz" wrap="square" lIns="91440" tIns="45720" rIns="91440" bIns="45720" anchor="t" anchorCtr="0"/>
          <a:p>
            <a:pPr algn="just"/>
            <a:r>
              <a:rPr lang="en-ID" altLang="en-US" dirty="0"/>
              <a:t>       </a:t>
            </a:r>
            <a:r>
              <a:rPr lang="en-ID" altLang="en-US" sz="3600" dirty="0"/>
              <a:t>Usaha Dagang atau Perusahaan Dagang (merupakan organisasi Usaha (business organization) Perusahaan perseorangan yang dijalankan oleh satu orang pengusaha yang laba, kerugiannya serta akibat hukumnya menjadi tanggung jawab individual.</a:t>
            </a:r>
            <a:endParaRPr lang="en-ID" altLang="en-US" sz="3600" dirty="0"/>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Arti </a:t>
            </a:r>
            <a:r>
              <a:rPr kumimoji="0" lang="en-US" sz="2800" b="0" i="0" u="none" strike="noStrike" kern="1200" cap="all" spc="0" normalizeH="0" baseline="0" noProof="0" dirty="0" err="1">
                <a:ln>
                  <a:noFill/>
                </a:ln>
                <a:solidFill>
                  <a:schemeClr val="tx1"/>
                </a:solidFill>
                <a:effectLst/>
                <a:uLnTx/>
                <a:uFillTx/>
                <a:latin typeface="+mj-lt"/>
                <a:ea typeface="+mj-ea"/>
                <a:cs typeface="+mj-cs"/>
              </a:rPr>
              <a:t>komanditer</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dalam</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organisasi</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 cv</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5529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a:t>
            </a:r>
            <a:r>
              <a:rPr lang="en-ID" altLang="en-US" sz="2800" dirty="0"/>
              <a:t>Pengertian Komanditer adalah pemilik modal di CV tetapi tidak ikut melaksanakan kepengurusan Perusahaan sehari-hari.</a:t>
            </a:r>
            <a:endParaRPr lang="en-ID" altLang="en-US" sz="2800" dirty="0"/>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000" dirty="0"/>
              <a:t>     </a:t>
            </a:r>
            <a:r>
              <a:rPr lang="en-ID" altLang="en-US" sz="3600" dirty="0"/>
              <a:t>Pengertian Komplenter adalah pemilik modal di CV sekaligus melaksanakan kepengurusan Perusahaan sehari-hari.</a:t>
            </a:r>
            <a:endParaRPr lang="en-ID" altLang="en-US" sz="3600" dirty="0"/>
          </a:p>
          <a:p>
            <a:endParaRPr lang="en-ID" altLang="en-US" dirty="0"/>
          </a:p>
        </p:txBody>
      </p:sp>
      <p:sp>
        <p:nvSpPr>
          <p:cNvPr id="7" name="Title 6"/>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400" b="0" i="0" u="none" strike="noStrike" kern="1200" cap="all" spc="0" normalizeH="0" baseline="0" noProof="0" dirty="0">
                <a:ln>
                  <a:noFill/>
                </a:ln>
                <a:solidFill>
                  <a:schemeClr val="tx1"/>
                </a:solidFill>
                <a:effectLst/>
                <a:uLnTx/>
                <a:uFillTx/>
                <a:latin typeface="+mj-lt"/>
                <a:ea typeface="+mj-ea"/>
                <a:cs typeface="+mj-cs"/>
              </a:rPr>
              <a:t>Arti </a:t>
            </a:r>
            <a:r>
              <a:rPr kumimoji="0" lang="en-US" sz="2400" b="0" i="0" u="none" strike="noStrike" kern="1200" cap="all" spc="0" normalizeH="0" baseline="0" noProof="0" dirty="0" err="1">
                <a:ln>
                  <a:noFill/>
                </a:ln>
                <a:solidFill>
                  <a:schemeClr val="tx1"/>
                </a:solidFill>
                <a:effectLst/>
                <a:uLnTx/>
                <a:uFillTx/>
                <a:latin typeface="+mj-lt"/>
                <a:ea typeface="+mj-ea"/>
                <a:cs typeface="+mj-cs"/>
              </a:rPr>
              <a:t>komplementer</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dalam</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organisasi</a:t>
            </a:r>
            <a:r>
              <a:rPr kumimoji="0" lang="en-US" sz="2400" b="0" i="0" u="none" strike="noStrike" kern="1200" cap="all" spc="0" normalizeH="0" baseline="0" noProof="0" dirty="0">
                <a:ln>
                  <a:noFill/>
                </a:ln>
                <a:solidFill>
                  <a:schemeClr val="tx1"/>
                </a:solidFill>
                <a:effectLst/>
                <a:uLnTx/>
                <a:uFillTx/>
                <a:latin typeface="+mj-lt"/>
                <a:ea typeface="+mj-ea"/>
                <a:cs typeface="+mj-cs"/>
              </a:rPr>
              <a:t> Perusahaan cv</a:t>
            </a:r>
            <a:endParaRPr kumimoji="0" lang="en-ID" sz="2400" b="0" i="0" u="none" strike="noStrike" kern="1200" cap="all" spc="0" normalizeH="0" baseline="0" noProof="0" dirty="0">
              <a:ln>
                <a:noFill/>
              </a:ln>
              <a:solidFill>
                <a:schemeClr val="tx1"/>
              </a:solidFill>
              <a:effectLst/>
              <a:uLnTx/>
              <a:uFillTx/>
              <a:latin typeface="+mj-lt"/>
              <a:ea typeface="+mj-ea"/>
              <a:cs typeface="+mj-cs"/>
            </a:endParaRPr>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Perusahaan Perseroan (Persero)</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5734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dirty="0"/>
              <a:t>    Perusahaan Perseroan yang lazim disebut pesero adalah BUMN yang berbentuk Perseroan Terbatas yang modalnya terbagi dalam saham yang seluruh atau paling sedikit 51%. Contoh: PT. JASA MARGA, BANK BNI, BRI, Mandiri, PT ASURANSI JIWASRAYA, PT. PLN. PT. Kereta Api Indonesia.</a:t>
            </a:r>
            <a:endParaRPr lang="en-ID" altLang="en-US" sz="2800" dirty="0"/>
          </a:p>
          <a:p>
            <a:endParaRPr lang="en-ID" altLang="en-US" dirty="0"/>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Referensi</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buku</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2291" name="Content Placeholder 2"/>
          <p:cNvSpPr>
            <a:spLocks noGrp="1"/>
          </p:cNvSpPr>
          <p:nvPr>
            <p:ph idx="1"/>
          </p:nvPr>
        </p:nvSpPr>
        <p:spPr>
          <a:ln/>
        </p:spPr>
        <p:txBody>
          <a:bodyPr vert="horz" wrap="square" lIns="91440" tIns="45720" rIns="91440" bIns="45720" anchor="t" anchorCtr="0"/>
          <a:p>
            <a:pPr>
              <a:buNone/>
            </a:pPr>
            <a:endParaRPr lang="en-US" altLang="en-US" sz="2400" dirty="0"/>
          </a:p>
          <a:p>
            <a:pPr>
              <a:buFont typeface="Arial" panose="020B0604020202020204" pitchFamily="34" charset="0"/>
              <a:buAutoNum type="arabicPeriod"/>
            </a:pPr>
            <a:r>
              <a:rPr lang="en-US" altLang="en-US" sz="2400" dirty="0"/>
              <a:t>Hukum Perseroan Terbatas oleh Munir Fuady;</a:t>
            </a:r>
            <a:endParaRPr lang="en-US" altLang="en-US" sz="2400" dirty="0"/>
          </a:p>
          <a:p>
            <a:pPr>
              <a:buFont typeface="Arial" panose="020B0604020202020204" pitchFamily="34" charset="0"/>
              <a:buAutoNum type="arabicPeriod"/>
            </a:pPr>
            <a:r>
              <a:rPr lang="en-US" altLang="en-US" sz="2400" dirty="0"/>
              <a:t>Hukum Perusahaan Indonesia Teori dan Praktek oleh Umar Husen;</a:t>
            </a:r>
            <a:endParaRPr lang="en-US" altLang="en-US" sz="2400" dirty="0"/>
          </a:p>
          <a:p>
            <a:pPr>
              <a:buFont typeface="Arial" panose="020B0604020202020204" pitchFamily="34" charset="0"/>
              <a:buAutoNum type="arabicPeriod"/>
            </a:pPr>
            <a:r>
              <a:rPr lang="en-US" altLang="en-US" sz="2400" dirty="0"/>
              <a:t>Hukum Perseroan Terbatas oleh Yahya Harahap.</a:t>
            </a:r>
            <a:endParaRPr lang="en-US" altLang="en-US" sz="2400" dirty="0"/>
          </a:p>
          <a:p>
            <a:pPr>
              <a:buFont typeface="Arial" panose="020B0604020202020204" pitchFamily="34" charset="0"/>
              <a:buAutoNum type="arabicPeriod"/>
            </a:pPr>
            <a:endParaRPr lang="en-US" altLang="en-US" dirty="0"/>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642938"/>
            <a:ext cx="7467600" cy="5483225"/>
          </a:xfrm>
        </p:spPr>
        <p:txBody>
          <a:bodyPr vert="horz" wrap="square" lIns="91440" tIns="45720" rIns="91440" bIns="45720" numCol="1" rtlCol="0" anchor="t" anchorCtr="0" compatLnSpc="1">
            <a:normAutofit/>
          </a:bodyPr>
          <a:lstStyle/>
          <a:p>
            <a:pPr marL="0" marR="0" lvl="0" indent="36830" algn="l" defTabSz="914400" rtl="0" eaLnBrk="1" fontAlgn="auto" latinLnBrk="0" hangingPunct="1">
              <a:lnSpc>
                <a:spcPct val="100000"/>
              </a:lnSpc>
              <a:spcBef>
                <a:spcPts val="800"/>
              </a:spcBef>
              <a:spcAft>
                <a:spcPts val="0"/>
              </a:spcAft>
              <a:buClr>
                <a:schemeClr val="accent3"/>
              </a:buClr>
              <a:buSzTx/>
              <a:buFont typeface="Georgia" panose="02040502050405020303"/>
              <a:buNone/>
              <a:defRPr/>
            </a:pPr>
            <a:endParaRPr kumimoji="0" lang="id-ID" sz="3600" b="1" i="0" u="none" strike="noStrike" kern="1200" cap="none" spc="0" normalizeH="0" baseline="0" noProof="0" dirty="0">
              <a:ln>
                <a:noFill/>
              </a:ln>
              <a:solidFill>
                <a:schemeClr val="tx1"/>
              </a:solidFill>
              <a:effectLst/>
              <a:uLnTx/>
              <a:uFillTx/>
              <a:latin typeface="+mn-lt"/>
              <a:ea typeface="+mn-ea"/>
              <a:cs typeface="+mn-cs"/>
            </a:endParaRPr>
          </a:p>
          <a:p>
            <a:pPr marL="0" marR="0" lvl="0" indent="36830" algn="l" defTabSz="914400" rtl="0" eaLnBrk="1" fontAlgn="auto" latinLnBrk="0" hangingPunct="1">
              <a:lnSpc>
                <a:spcPct val="100000"/>
              </a:lnSpc>
              <a:spcBef>
                <a:spcPts val="800"/>
              </a:spcBef>
              <a:spcAft>
                <a:spcPts val="0"/>
              </a:spcAft>
              <a:buClr>
                <a:schemeClr val="accent3"/>
              </a:buClr>
              <a:buSzTx/>
              <a:buFont typeface="Georgia" panose="02040502050405020303"/>
              <a:buNone/>
              <a:defRPr/>
            </a:pPr>
            <a:r>
              <a:rPr kumimoji="0" lang="en-US" sz="3600" b="1" i="0" u="none" strike="noStrike" kern="1200" cap="none" spc="0" normalizeH="0" baseline="0" noProof="0" dirty="0" err="1">
                <a:ln>
                  <a:noFill/>
                </a:ln>
                <a:solidFill>
                  <a:schemeClr val="tx1"/>
                </a:solidFill>
                <a:effectLst/>
                <a:uLnTx/>
                <a:uFillTx/>
                <a:latin typeface="+mn-lt"/>
                <a:ea typeface="+mn-ea"/>
                <a:cs typeface="+mn-cs"/>
              </a:rPr>
              <a:t>Macam</a:t>
            </a:r>
            <a:r>
              <a:rPr kumimoji="0" lang="en-US" sz="3600" b="1" i="0" u="none" strike="noStrike" kern="1200" cap="none" spc="0" normalizeH="0" baseline="0" noProof="0" dirty="0">
                <a:ln>
                  <a:noFill/>
                </a:ln>
                <a:solidFill>
                  <a:schemeClr val="tx1"/>
                </a:solidFill>
                <a:effectLst/>
                <a:uLnTx/>
                <a:uFillTx/>
                <a:latin typeface="+mn-lt"/>
                <a:ea typeface="+mn-ea"/>
                <a:cs typeface="+mn-cs"/>
              </a:rPr>
              <a:t>- </a:t>
            </a:r>
            <a:r>
              <a:rPr kumimoji="0" lang="en-US" sz="3600" b="1" i="0" u="none" strike="noStrike" kern="1200" cap="none" spc="0" normalizeH="0" baseline="0" noProof="0" dirty="0" err="1">
                <a:ln>
                  <a:noFill/>
                </a:ln>
                <a:solidFill>
                  <a:schemeClr val="tx1"/>
                </a:solidFill>
                <a:effectLst/>
                <a:uLnTx/>
                <a:uFillTx/>
                <a:latin typeface="+mn-lt"/>
                <a:ea typeface="+mn-ea"/>
                <a:cs typeface="+mn-cs"/>
              </a:rPr>
              <a:t>Macam</a:t>
            </a:r>
            <a:r>
              <a:rPr kumimoji="0" lang="en-US" sz="3600" b="1" i="0" u="none" strike="noStrike" kern="1200" cap="none" spc="0" normalizeH="0" baseline="0" noProof="0" dirty="0">
                <a:ln>
                  <a:noFill/>
                </a:ln>
                <a:solidFill>
                  <a:schemeClr val="tx1"/>
                </a:solidFill>
                <a:effectLst/>
                <a:uLnTx/>
                <a:uFillTx/>
                <a:latin typeface="+mn-lt"/>
                <a:ea typeface="+mn-ea"/>
                <a:cs typeface="+mn-cs"/>
              </a:rPr>
              <a:t> Perusahaan</a:t>
            </a:r>
            <a:r>
              <a:rPr kumimoji="0" lang="id-ID" sz="3600" b="1" i="0" u="none" strike="noStrike" kern="1200" cap="none" spc="0" normalizeH="0" baseline="0" noProof="0" dirty="0">
                <a:ln>
                  <a:noFill/>
                </a:ln>
                <a:solidFill>
                  <a:schemeClr val="tx1"/>
                </a:solidFill>
                <a:effectLst/>
                <a:uLnTx/>
                <a:uFillTx/>
                <a:latin typeface="+mn-lt"/>
                <a:ea typeface="+mn-ea"/>
                <a:cs typeface="+mn-cs"/>
              </a:rPr>
              <a:t> </a:t>
            </a:r>
            <a:endParaRPr kumimoji="0" lang="id-ID" sz="3600" b="1" i="0" u="none" strike="noStrike" kern="1200" cap="none" spc="0" normalizeH="0" baseline="0" noProof="0" dirty="0">
              <a:ln>
                <a:noFill/>
              </a:ln>
              <a:solidFill>
                <a:schemeClr val="tx1"/>
              </a:solidFill>
              <a:effectLst/>
              <a:uLnTx/>
              <a:uFillTx/>
              <a:latin typeface="+mn-lt"/>
              <a:ea typeface="+mn-ea"/>
              <a:cs typeface="+mn-cs"/>
            </a:endParaRPr>
          </a:p>
          <a:p>
            <a:pPr marL="0" marR="0" lvl="0" indent="36830" algn="l" defTabSz="914400" rtl="0" eaLnBrk="1" fontAlgn="auto" latinLnBrk="0" hangingPunct="1">
              <a:lnSpc>
                <a:spcPct val="100000"/>
              </a:lnSpc>
              <a:spcBef>
                <a:spcPts val="800"/>
              </a:spcBef>
              <a:spcAft>
                <a:spcPts val="0"/>
              </a:spcAft>
              <a:buClr>
                <a:schemeClr val="accent3"/>
              </a:buClr>
              <a:buSzTx/>
              <a:buFont typeface="Georgia" panose="02040502050405020303"/>
              <a:buNone/>
              <a:defRPr/>
            </a:pPr>
            <a:endParaRPr kumimoji="0" lang="id-ID" sz="1600" b="1" i="0" u="none" strike="noStrike" kern="1200" cap="none" spc="0" normalizeH="0" baseline="0" noProof="0" dirty="0">
              <a:ln>
                <a:noFill/>
              </a:ln>
              <a:solidFill>
                <a:schemeClr val="tx1"/>
              </a:solidFill>
              <a:effectLst/>
              <a:uLnTx/>
              <a:uFillTx/>
              <a:latin typeface="+mn-lt"/>
              <a:ea typeface="+mn-ea"/>
              <a:cs typeface="+mn-cs"/>
            </a:endParaRPr>
          </a:p>
          <a:p>
            <a:pPr marL="0" marR="0" lvl="0" indent="36830" algn="l" defTabSz="914400" rtl="0" eaLnBrk="1" fontAlgn="auto" latinLnBrk="0" hangingPunct="1">
              <a:lnSpc>
                <a:spcPct val="100000"/>
              </a:lnSpc>
              <a:spcBef>
                <a:spcPts val="800"/>
              </a:spcBef>
              <a:spcAft>
                <a:spcPts val="0"/>
              </a:spcAft>
              <a:buClr>
                <a:schemeClr val="accent3"/>
              </a:buClr>
              <a:buSzTx/>
              <a:buFont typeface="Georgia" panose="02040502050405020303"/>
              <a:buNone/>
              <a:defRPr/>
            </a:pPr>
            <a:r>
              <a:rPr kumimoji="0" lang="en-US" sz="2400" b="1" i="0" u="none" strike="noStrike" kern="1200" cap="none" spc="0" normalizeH="0" baseline="0" noProof="0" dirty="0" err="1">
                <a:ln>
                  <a:noFill/>
                </a:ln>
                <a:solidFill>
                  <a:schemeClr val="tx1"/>
                </a:solidFill>
                <a:effectLst/>
                <a:uLnTx/>
                <a:uFillTx/>
                <a:latin typeface="+mn-lt"/>
                <a:ea typeface="+mn-ea"/>
                <a:cs typeface="+mn-cs"/>
              </a:rPr>
              <a:t>Berdasarkan</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Kepemilikan</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Suatu</a:t>
            </a:r>
            <a:r>
              <a:rPr kumimoji="0" lang="id-ID"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a:ln>
                  <a:noFill/>
                </a:ln>
                <a:solidFill>
                  <a:schemeClr val="tx1"/>
                </a:solidFill>
                <a:effectLst/>
                <a:uLnTx/>
                <a:uFillTx/>
                <a:latin typeface="+mn-lt"/>
                <a:ea typeface="+mn-ea"/>
                <a:cs typeface="+mn-cs"/>
              </a:rPr>
              <a:t>Perusahaan</a:t>
            </a:r>
            <a:r>
              <a:rPr kumimoji="0" lang="id-ID" sz="2400" b="1" i="0" u="none" strike="noStrike" kern="1200" cap="none" spc="0" normalizeH="0" baseline="0" noProof="0" dirty="0">
                <a:ln>
                  <a:noFill/>
                </a:ln>
                <a:solidFill>
                  <a:schemeClr val="tx1"/>
                </a:solidFill>
                <a:effectLst/>
                <a:uLnTx/>
                <a:uFillTx/>
                <a:latin typeface="+mn-lt"/>
                <a:ea typeface="+mn-ea"/>
                <a:cs typeface="+mn-cs"/>
              </a:rPr>
              <a:t> dibedakan menjadi :</a:t>
            </a:r>
            <a:endParaRPr kumimoji="0" lang="id-ID" sz="2400" b="1" i="0" u="none" strike="noStrike" kern="1200" cap="none" spc="0" normalizeH="0" baseline="0" noProof="0" dirty="0">
              <a:ln>
                <a:noFill/>
              </a:ln>
              <a:solidFill>
                <a:schemeClr val="tx1"/>
              </a:solidFill>
              <a:effectLst/>
              <a:uLnTx/>
              <a:uFillTx/>
              <a:latin typeface="+mn-lt"/>
              <a:ea typeface="+mn-ea"/>
              <a:cs typeface="+mn-cs"/>
            </a:endParaRPr>
          </a:p>
          <a:p>
            <a:pPr marL="0" marR="0" lvl="0" indent="36830" algn="l" defTabSz="914400" rtl="0" eaLnBrk="1" fontAlgn="auto" latinLnBrk="0" hangingPunct="1">
              <a:lnSpc>
                <a:spcPct val="100000"/>
              </a:lnSpc>
              <a:spcBef>
                <a:spcPts val="800"/>
              </a:spcBef>
              <a:spcAft>
                <a:spcPts val="0"/>
              </a:spcAft>
              <a:buClr>
                <a:schemeClr val="accent3"/>
              </a:buClr>
              <a:buSzTx/>
              <a:buFont typeface="Georgia" panose="02040502050405020303"/>
              <a:buNone/>
              <a:defRPr/>
            </a:pPr>
            <a:endParaRPr kumimoji="0" lang="id-ID" sz="36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l"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r>
              <a:rPr kumimoji="0" lang="en-US" sz="3600" b="1" i="0" u="none" strike="noStrike" kern="1200" cap="none" spc="0" normalizeH="0" baseline="0" noProof="0" dirty="0">
                <a:ln>
                  <a:noFill/>
                </a:ln>
                <a:solidFill>
                  <a:schemeClr val="tx1"/>
                </a:solidFill>
                <a:effectLst/>
                <a:uLnTx/>
                <a:uFillTx/>
                <a:latin typeface="+mn-lt"/>
                <a:ea typeface="+mn-ea"/>
                <a:cs typeface="+mn-cs"/>
              </a:rPr>
              <a:t>Perusahaan Negara;</a:t>
            </a:r>
            <a:endParaRPr kumimoji="0" lang="id-ID" sz="36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l"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r>
              <a:rPr kumimoji="0" lang="en-US" sz="3600" b="1" i="0" u="none" strike="noStrike" kern="1200" cap="none" spc="0" normalizeH="0" baseline="0" noProof="0" dirty="0">
                <a:ln>
                  <a:noFill/>
                </a:ln>
                <a:solidFill>
                  <a:schemeClr val="tx1"/>
                </a:solidFill>
                <a:effectLst/>
                <a:uLnTx/>
                <a:uFillTx/>
                <a:latin typeface="+mn-lt"/>
                <a:ea typeface="+mn-ea"/>
                <a:cs typeface="+mn-cs"/>
              </a:rPr>
              <a:t>Perusahaan Swasta.</a:t>
            </a:r>
            <a:endParaRPr kumimoji="0" lang="id-ID" sz="36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l"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endParaRPr kumimoji="0" lang="id-ID"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3600" b="0" i="0" u="none" strike="noStrike" kern="1200" cap="all" spc="0" normalizeH="0" baseline="0" noProof="0">
                <a:ln>
                  <a:noFill/>
                </a:ln>
                <a:solidFill>
                  <a:schemeClr val="tx1"/>
                </a:solidFill>
                <a:effectLst/>
                <a:uLnTx/>
                <a:uFillTx/>
                <a:latin typeface="Andalus" pitchFamily="18" charset="-78"/>
                <a:ea typeface="+mj-ea"/>
                <a:cs typeface="Andalus" pitchFamily="18" charset="-78"/>
              </a:rPr>
              <a:t>Perusahaan Negara</a:t>
            </a:r>
            <a:endParaRPr kumimoji="0" lang="id-ID" sz="3600" b="0" i="0" u="none" strike="noStrike" kern="1200" cap="all" spc="0" normalizeH="0" baseline="0" noProof="0">
              <a:ln>
                <a:noFill/>
              </a:ln>
              <a:solidFill>
                <a:schemeClr val="tx1"/>
              </a:solidFill>
              <a:effectLst/>
              <a:uLnTx/>
              <a:uFillTx/>
              <a:latin typeface="Andalus" pitchFamily="18" charset="-78"/>
              <a:ea typeface="+mj-ea"/>
              <a:cs typeface="Andalus" pitchFamily="18" charset="-78"/>
            </a:endParaRPr>
          </a:p>
        </p:txBody>
      </p:sp>
      <p:sp>
        <p:nvSpPr>
          <p:cNvPr id="3" name="Content Placeholder 2"/>
          <p:cNvSpPr>
            <a:spLocks noGrp="1"/>
          </p:cNvSpPr>
          <p:nvPr>
            <p:ph idx="1"/>
          </p:nvPr>
        </p:nvSpPr>
        <p:spPr>
          <a:xfrm>
            <a:off x="457200" y="1214438"/>
            <a:ext cx="7467600" cy="4911725"/>
          </a:xfrm>
        </p:spPr>
        <p:txBody>
          <a:bodyPr vert="horz" wrap="square" lIns="91440" tIns="45720" rIns="91440" bIns="45720" numCol="1" rtlCol="0" anchor="t" anchorCtr="0" compatLnSpc="1">
            <a:normAutofit/>
          </a:bodyPr>
          <a:lstStyle/>
          <a:p>
            <a:pPr marL="365760" marR="0" lvl="0" indent="-255905" algn="l" defTabSz="914400" rtl="0" eaLnBrk="1" fontAlgn="auto" latinLnBrk="0" hangingPunct="1">
              <a:lnSpc>
                <a:spcPct val="100000"/>
              </a:lnSpc>
              <a:spcBef>
                <a:spcPts val="800"/>
              </a:spcBef>
              <a:spcAft>
                <a:spcPts val="0"/>
              </a:spcAft>
              <a:buClr>
                <a:schemeClr val="accent3"/>
              </a:buClr>
              <a:buSzTx/>
              <a:buFont typeface="Georgia" panose="02040502050405020303"/>
              <a:buChar char="•"/>
              <a:tabLst>
                <a:tab pos="363220" algn="l"/>
              </a:tabLst>
              <a:defRPr/>
            </a:pPr>
            <a:r>
              <a:rPr kumimoji="0" lang="en-US" sz="2000" b="1" i="0" u="none" strike="noStrike" kern="1200" cap="none" spc="0" normalizeH="0" baseline="0" noProof="0" dirty="0">
                <a:ln>
                  <a:noFill/>
                </a:ln>
                <a:solidFill>
                  <a:schemeClr val="tx1"/>
                </a:solidFill>
                <a:effectLst/>
                <a:uLnTx/>
                <a:uFillTx/>
                <a:latin typeface="+mn-lt"/>
                <a:ea typeface="+mn-ea"/>
                <a:cs typeface="+mn-cs"/>
              </a:rPr>
              <a:t>Perusahaan Negara </a:t>
            </a:r>
            <a:r>
              <a:rPr kumimoji="0" lang="id-ID" sz="2000" b="1" i="0" u="none" strike="noStrike" kern="1200" cap="none" spc="0" normalizeH="0" baseline="0" noProof="0" dirty="0">
                <a:ln>
                  <a:noFill/>
                </a:ln>
                <a:solidFill>
                  <a:schemeClr val="tx1"/>
                </a:solidFill>
                <a:effectLst/>
                <a:uLnTx/>
                <a:uFillTx/>
                <a:latin typeface="+mn-lt"/>
                <a:ea typeface="+mn-ea"/>
                <a:cs typeface="+mn-cs"/>
              </a:rPr>
              <a:t>: </a:t>
            </a:r>
            <a:endParaRPr kumimoji="0" lang="id-ID" sz="20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just" defTabSz="914400" rtl="0" eaLnBrk="1" fontAlgn="auto" latinLnBrk="0" hangingPunct="1">
              <a:lnSpc>
                <a:spcPct val="100000"/>
              </a:lnSpc>
              <a:spcBef>
                <a:spcPts val="800"/>
              </a:spcBef>
              <a:spcAft>
                <a:spcPts val="0"/>
              </a:spcAft>
              <a:buClr>
                <a:schemeClr val="accent3"/>
              </a:buClr>
              <a:buSzTx/>
              <a:buFont typeface="Georgia" panose="02040502050405020303"/>
              <a:buNone/>
              <a:defRPr/>
            </a:pPr>
            <a:r>
              <a:rPr kumimoji="0" lang="id-ID" sz="2000" b="1" i="0" u="none" strike="noStrike" kern="1200" cap="none" spc="0" normalizeH="0" baseline="0" noProof="0" dirty="0">
                <a:ln>
                  <a:noFill/>
                </a:ln>
                <a:solidFill>
                  <a:schemeClr val="tx1"/>
                </a:solidFill>
                <a:effectLst/>
                <a:uLnTx/>
                <a:uFillTx/>
                <a:latin typeface="+mn-lt"/>
                <a:ea typeface="+mn-ea"/>
                <a:cs typeface="+mn-cs"/>
              </a:rPr>
              <a:t>	P</a:t>
            </a:r>
            <a:r>
              <a:rPr kumimoji="0" lang="en-US" sz="2000" b="1" i="0" u="none" strike="noStrike" kern="1200" cap="none" spc="0" normalizeH="0" baseline="0" noProof="0" dirty="0">
                <a:ln>
                  <a:noFill/>
                </a:ln>
                <a:solidFill>
                  <a:schemeClr val="tx1"/>
                </a:solidFill>
                <a:effectLst/>
                <a:uLnTx/>
                <a:uFillTx/>
                <a:latin typeface="+mn-lt"/>
                <a:ea typeface="+mn-ea"/>
                <a:cs typeface="+mn-cs"/>
              </a:rPr>
              <a:t>erusahaan yang modalnya dimiliki oleh Negara dan merupakan Badan Usaha Milik Negara (BUMN), Badan Usaha Milik Daerah (BUMD) berupa Perusahaan Daerah (PD) atau juga Perseroan Terbatas. </a:t>
            </a:r>
            <a:endParaRPr kumimoji="0" lang="id-ID" sz="20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just" defTabSz="914400" rtl="0" eaLnBrk="1" fontAlgn="auto" latinLnBrk="0" hangingPunct="1">
              <a:lnSpc>
                <a:spcPct val="100000"/>
              </a:lnSpc>
              <a:spcBef>
                <a:spcPts val="800"/>
              </a:spcBef>
              <a:spcAft>
                <a:spcPts val="0"/>
              </a:spcAft>
              <a:buClr>
                <a:schemeClr val="accent3"/>
              </a:buClr>
              <a:buSzTx/>
              <a:buFont typeface="Georgia" panose="02040502050405020303"/>
              <a:buNone/>
              <a:defRPr/>
            </a:pPr>
            <a:endParaRPr kumimoji="0" lang="id-ID" sz="20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just"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r>
              <a:rPr kumimoji="0" lang="en-US" sz="2000" b="1" i="0" u="none" strike="noStrike" kern="1200" cap="none" spc="0" normalizeH="0" baseline="0" noProof="0" dirty="0">
                <a:ln>
                  <a:noFill/>
                </a:ln>
                <a:solidFill>
                  <a:schemeClr val="tx1"/>
                </a:solidFill>
                <a:effectLst/>
                <a:uLnTx/>
                <a:uFillTx/>
                <a:latin typeface="+mn-lt"/>
                <a:ea typeface="+mn-ea"/>
                <a:cs typeface="+mn-cs"/>
              </a:rPr>
              <a:t>Menurut Undang-undang Nomor 19 Prp Tahun 1960 Perusahaan Nega</a:t>
            </a:r>
            <a:r>
              <a:rPr kumimoji="0" lang="id-ID" sz="2000" b="1" i="0" u="none" strike="noStrike" kern="1200" cap="none" spc="0" normalizeH="0" baseline="0" noProof="0" dirty="0">
                <a:ln>
                  <a:noFill/>
                </a:ln>
                <a:solidFill>
                  <a:schemeClr val="tx1"/>
                </a:solidFill>
                <a:effectLst/>
                <a:uLnTx/>
                <a:uFillTx/>
                <a:latin typeface="+mn-lt"/>
                <a:ea typeface="+mn-ea"/>
                <a:cs typeface="+mn-cs"/>
              </a:rPr>
              <a:t>ra </a:t>
            </a:r>
            <a:r>
              <a:rPr kumimoji="0" lang="en-US" sz="2000" b="1" i="0" u="none" strike="noStrike" kern="1200" cap="none" spc="0" normalizeH="0" baseline="0" noProof="0" dirty="0">
                <a:ln>
                  <a:noFill/>
                </a:ln>
                <a:solidFill>
                  <a:schemeClr val="tx1"/>
                </a:solidFill>
                <a:effectLst/>
                <a:uLnTx/>
                <a:uFillTx/>
                <a:latin typeface="+mn-lt"/>
                <a:ea typeface="+mn-ea"/>
                <a:cs typeface="+mn-cs"/>
              </a:rPr>
              <a:t> </a:t>
            </a:r>
            <a:r>
              <a:rPr kumimoji="0" lang="id-ID" sz="2000" b="1" i="0" u="none" strike="noStrike" kern="1200" cap="none" spc="0" normalizeH="0" baseline="0" noProof="0" dirty="0">
                <a:ln>
                  <a:noFill/>
                </a:ln>
                <a:solidFill>
                  <a:schemeClr val="tx1"/>
                </a:solidFill>
                <a:effectLst/>
                <a:uLnTx/>
                <a:uFillTx/>
                <a:latin typeface="+mn-lt"/>
                <a:ea typeface="+mn-ea"/>
                <a:cs typeface="+mn-cs"/>
              </a:rPr>
              <a:t>S</a:t>
            </a:r>
            <a:r>
              <a:rPr kumimoji="0" lang="en-US" sz="2000" b="1" i="0" u="none" strike="noStrike" kern="1200" cap="none" spc="0" normalizeH="0" baseline="0" noProof="0" dirty="0">
                <a:ln>
                  <a:noFill/>
                </a:ln>
                <a:solidFill>
                  <a:schemeClr val="tx1"/>
                </a:solidFill>
                <a:effectLst/>
                <a:uLnTx/>
                <a:uFillTx/>
                <a:latin typeface="+mn-lt"/>
                <a:ea typeface="+mn-ea"/>
                <a:cs typeface="+mn-cs"/>
              </a:rPr>
              <a:t>emua perusahaan dalam bentuk apapun yang modalnya untuk seluruhnya merupakan kekayaan Negara RI, kecuali ditentukan lain berdasarkan undang-undang.</a:t>
            </a:r>
            <a:endParaRPr kumimoji="0" lang="id-ID" sz="2000" b="1" i="0" u="none" strike="noStrike" kern="1200" cap="none" spc="0" normalizeH="0" baseline="0" noProof="0" dirty="0">
              <a:ln>
                <a:noFill/>
              </a:ln>
              <a:solidFill>
                <a:schemeClr val="tx1"/>
              </a:solidFill>
              <a:effectLst/>
              <a:uLnTx/>
              <a:uFillTx/>
              <a:latin typeface="+mn-lt"/>
              <a:ea typeface="+mn-ea"/>
              <a:cs typeface="+mn-cs"/>
            </a:endParaRPr>
          </a:p>
          <a:p>
            <a:pPr marL="365760" marR="0" lvl="0" indent="-255905" algn="l" defTabSz="914400" rtl="0" eaLnBrk="1" fontAlgn="auto" latinLnBrk="0" hangingPunct="1">
              <a:lnSpc>
                <a:spcPct val="100000"/>
              </a:lnSpc>
              <a:spcBef>
                <a:spcPts val="800"/>
              </a:spcBef>
              <a:spcAft>
                <a:spcPts val="0"/>
              </a:spcAft>
              <a:buClr>
                <a:schemeClr val="accent3"/>
              </a:buClr>
              <a:buSzTx/>
              <a:buFont typeface="Georgia" panose="02040502050405020303"/>
              <a:buChar char="•"/>
              <a:defRPr/>
            </a:pPr>
            <a:endParaRPr kumimoji="0" lang="id-ID"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Content Placeholder 2"/>
          <p:cNvSpPr>
            <a:spLocks noGrp="1"/>
          </p:cNvSpPr>
          <p:nvPr>
            <p:ph idx="1"/>
          </p:nvPr>
        </p:nvSpPr>
        <p:spPr>
          <a:xfrm>
            <a:off x="457200" y="714375"/>
            <a:ext cx="7467600" cy="5411788"/>
          </a:xfrm>
          <a:ln/>
        </p:spPr>
        <p:txBody>
          <a:bodyPr vert="horz" wrap="square" lIns="91440" tIns="45720" rIns="91440" bIns="45720" anchor="t" anchorCtr="0"/>
          <a:p>
            <a:pPr eaLnBrk="1" hangingPunct="1"/>
            <a:r>
              <a:rPr lang="" altLang="en-US" sz="3200" dirty="0"/>
              <a:t>Perusahaan Negara dibedakan antara lain:</a:t>
            </a:r>
            <a:endParaRPr lang="id-ID" altLang="en-US" sz="3200" dirty="0"/>
          </a:p>
          <a:p>
            <a:pPr lvl="1" eaLnBrk="1" hangingPunct="1"/>
            <a:r>
              <a:rPr lang="en-US" altLang="en-US" sz="2800" dirty="0"/>
              <a:t>Perusahaan Jawatan (PERJAN);</a:t>
            </a:r>
            <a:endParaRPr lang="id-ID" altLang="en-US" sz="2800" dirty="0"/>
          </a:p>
          <a:p>
            <a:pPr lvl="1" eaLnBrk="1" hangingPunct="1"/>
            <a:r>
              <a:rPr lang="en-US" altLang="en-US" sz="2800" dirty="0"/>
              <a:t>Perusahaan Umum (PERUM), dan</a:t>
            </a:r>
            <a:endParaRPr lang="id-ID" altLang="en-US" sz="2800" dirty="0"/>
          </a:p>
          <a:p>
            <a:pPr lvl="1" eaLnBrk="1" hangingPunct="1"/>
            <a:r>
              <a:rPr lang="en-US" altLang="en-US" sz="2800" dirty="0"/>
              <a:t>Perusahaan Perseroan (PERSERO) yang berbentuk Perseroan Terbatas (PT). </a:t>
            </a:r>
            <a:endParaRPr lang="id-ID" altLang="en-US" sz="2800" dirty="0"/>
          </a:p>
          <a:p>
            <a:pPr eaLnBrk="1" hangingPunct="1">
              <a:buFont typeface="Georgia" panose="02040502050405020303" pitchFamily="18" charset="0"/>
            </a:pPr>
            <a:endParaRPr lang="id-ID" altLang="en-US" dirty="0"/>
          </a:p>
        </p:txBody>
      </p:sp>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Title 1"/>
          <p:cNvSpPr>
            <a:spLocks noGrp="1"/>
          </p:cNvSpPr>
          <p:nvPr>
            <p:ph type="title"/>
          </p:nvPr>
        </p:nvSpPr>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id-ID" sz="3600" b="0" i="0" u="none" strike="noStrike" kern="1200" cap="all" spc="0" normalizeH="0" baseline="0" noProof="0">
                <a:ln>
                  <a:noFill/>
                </a:ln>
                <a:solidFill>
                  <a:schemeClr val="tx1"/>
                </a:solidFill>
                <a:effectLst/>
                <a:uLnTx/>
                <a:uFillTx/>
                <a:latin typeface="Andalus" pitchFamily="18" charset="-78"/>
                <a:ea typeface="+mj-ea"/>
                <a:cs typeface="Andalus" pitchFamily="18" charset="-78"/>
              </a:rPr>
              <a:t>Perusahaan Swasta</a:t>
            </a:r>
            <a:endParaRPr kumimoji="0" lang="id-ID" sz="3600" b="0" i="0" u="none" strike="noStrike" kern="1200" cap="all" spc="0" normalizeH="0" baseline="0" noProof="0">
              <a:ln>
                <a:noFill/>
              </a:ln>
              <a:solidFill>
                <a:schemeClr val="tx1"/>
              </a:solidFill>
              <a:effectLst/>
              <a:uLnTx/>
              <a:uFillTx/>
              <a:latin typeface="Andalus" pitchFamily="18" charset="-78"/>
              <a:ea typeface="+mj-ea"/>
              <a:cs typeface="Andalus" pitchFamily="18" charset="-78"/>
            </a:endParaRPr>
          </a:p>
        </p:txBody>
      </p:sp>
      <p:sp>
        <p:nvSpPr>
          <p:cNvPr id="64515" name="Content Placeholder 2"/>
          <p:cNvSpPr>
            <a:spLocks noGrp="1"/>
          </p:cNvSpPr>
          <p:nvPr>
            <p:ph idx="1"/>
          </p:nvPr>
        </p:nvSpPr>
        <p:spPr>
          <a:ln/>
        </p:spPr>
        <p:txBody>
          <a:bodyPr vert="horz" wrap="square" lIns="91440" tIns="45720" rIns="91440" bIns="45720" anchor="t" anchorCtr="0"/>
          <a:p>
            <a:pPr marL="419100" indent="-382270" algn="just" eaLnBrk="1" hangingPunct="1">
              <a:buFont typeface="Wingdings 2" panose="05020102010507070707" pitchFamily="18" charset="2"/>
              <a:buChar char=""/>
            </a:pPr>
            <a:r>
              <a:rPr lang="en-US" altLang="en-US" sz="2800" dirty="0"/>
              <a:t>Perusahaan Swasta, yang modalnya dimiliki oleh swasta, umumnya berbentuk Perseroan Terbatas atau salah satu dari bentuk-bentuk usaha yang ada berdasarkan peraturan perundang-undangan. </a:t>
            </a:r>
            <a:endParaRPr lang="id-ID" altLang="en-US" sz="2800" dirty="0"/>
          </a:p>
          <a:p>
            <a:pPr marL="419100" indent="-382270" algn="just" eaLnBrk="1" hangingPunct="1">
              <a:buFont typeface="Wingdings 2" panose="05020102010507070707" pitchFamily="18" charset="2"/>
              <a:buChar char=""/>
            </a:pPr>
            <a:r>
              <a:rPr lang="en-US" altLang="en-US" sz="2800" dirty="0"/>
              <a:t>Selain pembedaan antara Perusahaan Negara dan Perusahaan Swasta, Pembagian juga dibedakan sebagai berikut: </a:t>
            </a:r>
            <a:endParaRPr lang="id-ID" altLang="en-US" sz="2800" dirty="0"/>
          </a:p>
          <a:p>
            <a:pPr marL="419100" indent="-382270" eaLnBrk="1" hangingPunct="1">
              <a:buFont typeface="Wingdings 2" panose="05020102010507070707" pitchFamily="18" charset="2"/>
              <a:buChar char=""/>
            </a:pPr>
            <a:endParaRPr lang="id-ID" altLang="en-US" dirty="0"/>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Content Placeholder 2"/>
          <p:cNvSpPr>
            <a:spLocks noGrp="1"/>
          </p:cNvSpPr>
          <p:nvPr>
            <p:ph idx="1"/>
          </p:nvPr>
        </p:nvSpPr>
        <p:spPr>
          <a:xfrm>
            <a:off x="457200" y="571500"/>
            <a:ext cx="7467600" cy="5554663"/>
          </a:xfrm>
          <a:ln/>
        </p:spPr>
        <p:txBody>
          <a:bodyPr vert="horz" wrap="square" lIns="91440" tIns="45720" rIns="91440" bIns="45720" anchor="t" anchorCtr="0"/>
          <a:p>
            <a:pPr algn="just" eaLnBrk="1" hangingPunct="1"/>
            <a:r>
              <a:rPr lang="en-US" altLang="en-US" sz="2400" dirty="0"/>
              <a:t>    Perusahaan Nasional, yaitu perusahaan yang sekurang-kurangnya 51% (lima puluh satu persen) dari modal dalam negeri yang ditanam didalamnya dimiliki oleh Negara dan atau Swasta Nasional. Kepemilikannya bisa oleh Negara atau oleh Swast</a:t>
            </a:r>
            <a:r>
              <a:rPr lang="id-ID" altLang="en-US" sz="2400" dirty="0"/>
              <a:t>a</a:t>
            </a:r>
            <a:endParaRPr lang="id-ID" altLang="en-US" sz="2400" dirty="0"/>
          </a:p>
          <a:p>
            <a:pPr algn="just" eaLnBrk="1" hangingPunct="1"/>
            <a:r>
              <a:rPr lang="en-US" altLang="en-US" sz="2400" dirty="0"/>
              <a:t>     Perusahaan Asing, adalah perusahaan yang tidak memenuhi ketentuan untuk persyaratan Perusahaan nasional (kepemilikan kurang dari 51%). Selanjutnya Perusahaan Asing tersebut bisa berupa Perusahaan Patungan (</a:t>
            </a:r>
            <a:r>
              <a:rPr lang="en-US" altLang="en-US" sz="2400" i="1" dirty="0"/>
              <a:t>Joint Venture Company</a:t>
            </a:r>
            <a:r>
              <a:rPr lang="en-US" altLang="en-US" sz="2400" dirty="0"/>
              <a:t>) dan Perusahaan Murni Asing (100%)</a:t>
            </a:r>
            <a:endParaRPr lang="id-ID" altLang="en-US" sz="2400" dirty="0"/>
          </a:p>
          <a:p>
            <a:pPr eaLnBrk="1" hangingPunct="1">
              <a:buFont typeface="Georgia" panose="02040502050405020303" pitchFamily="18" charset="0"/>
            </a:pPr>
            <a:endParaRPr lang="id-ID" altLang="en-US" sz="2400" dirty="0"/>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Content Placeholder 2"/>
          <p:cNvSpPr>
            <a:spLocks noGrp="1"/>
          </p:cNvSpPr>
          <p:nvPr>
            <p:ph idx="1"/>
          </p:nvPr>
        </p:nvSpPr>
        <p:spPr>
          <a:xfrm>
            <a:off x="457200" y="642938"/>
            <a:ext cx="7467600" cy="5483225"/>
          </a:xfrm>
        </p:spPr>
        <p:txBody>
          <a:bodyPr vert="horz" wrap="square" lIns="91440" tIns="45720" rIns="91440" bIns="45720" numCol="1" rtlCol="0" anchor="t" anchorCtr="0" compatLnSpc="1">
            <a:normAutofit fontScale="92500"/>
          </a:bodyPr>
          <a:lstStyle/>
          <a:p>
            <a:pPr marL="420370" marR="0" lvl="0" indent="-384175" algn="l" defTabSz="914400" rtl="0" eaLnBrk="1" fontAlgn="auto" latinLnBrk="0" hangingPunct="1">
              <a:lnSpc>
                <a:spcPct val="100000"/>
              </a:lnSpc>
              <a:spcBef>
                <a:spcPts val="800"/>
              </a:spcBef>
              <a:spcAft>
                <a:spcPts val="0"/>
              </a:spcAft>
              <a:buClrTx/>
              <a:buSzTx/>
              <a:buFont typeface="Wingdings 2" panose="05020102010507070707"/>
              <a:buChar char=""/>
              <a:defRPr/>
            </a:pPr>
            <a:r>
              <a:rPr kumimoji="0" lang="en-US" sz="2400" b="1" i="0" u="none" strike="noStrike" kern="1200" cap="none" spc="0" normalizeH="0" baseline="0" noProof="0" dirty="0">
                <a:ln>
                  <a:noFill/>
                </a:ln>
                <a:solidFill>
                  <a:schemeClr val="tx1"/>
                </a:solidFill>
                <a:effectLst/>
                <a:uLnTx/>
                <a:uFillTx/>
                <a:latin typeface="+mn-lt"/>
                <a:ea typeface="+mn-ea"/>
                <a:cs typeface="+mn-cs"/>
              </a:rPr>
              <a:t>Perusahaan Multi Nasional (PMN) </a:t>
            </a:r>
            <a:r>
              <a:rPr kumimoji="0" lang="id-ID" sz="2400" b="1" i="0" u="none" strike="noStrike" kern="1200" cap="none" spc="0" normalizeH="0" baseline="0" noProof="0" dirty="0">
                <a:ln>
                  <a:noFill/>
                </a:ln>
                <a:solidFill>
                  <a:schemeClr val="tx1"/>
                </a:solidFill>
                <a:effectLst/>
                <a:uLnTx/>
                <a:uFillTx/>
                <a:latin typeface="+mn-lt"/>
                <a:ea typeface="+mn-ea"/>
                <a:cs typeface="+mn-cs"/>
              </a:rPr>
              <a:t>:</a:t>
            </a:r>
            <a:endParaRPr kumimoji="0" lang="id-ID" sz="2400" b="1" i="0" u="none" strike="noStrike" kern="1200" cap="none" spc="0" normalizeH="0" baseline="0" noProof="0" dirty="0">
              <a:ln>
                <a:noFill/>
              </a:ln>
              <a:solidFill>
                <a:schemeClr val="tx1"/>
              </a:solidFill>
              <a:effectLst/>
              <a:uLnTx/>
              <a:uFillTx/>
              <a:latin typeface="+mn-lt"/>
              <a:ea typeface="+mn-ea"/>
              <a:cs typeface="+mn-cs"/>
            </a:endParaRPr>
          </a:p>
          <a:p>
            <a:pPr marL="420370" marR="0" lvl="0" indent="-384175" algn="just" defTabSz="914400" rtl="0" eaLnBrk="1" fontAlgn="auto" latinLnBrk="0" hangingPunct="1">
              <a:lnSpc>
                <a:spcPct val="100000"/>
              </a:lnSpc>
              <a:spcBef>
                <a:spcPts val="800"/>
              </a:spcBef>
              <a:spcAft>
                <a:spcPts val="0"/>
              </a:spcAft>
              <a:buClrTx/>
              <a:buSzTx/>
              <a:buFont typeface="Georgia" panose="02040502050405020303" pitchFamily="18" charset="0"/>
              <a:buNone/>
              <a:defRPr/>
            </a:pPr>
            <a:r>
              <a:rPr kumimoji="0" lang="id-ID" sz="2400" b="1" i="0" u="none" strike="noStrike" kern="1200" cap="none" spc="0" normalizeH="0" baseline="0" noProof="0" dirty="0">
                <a:ln>
                  <a:noFill/>
                </a:ln>
                <a:solidFill>
                  <a:schemeClr val="tx1"/>
                </a:solidFill>
                <a:effectLst/>
                <a:uLnTx/>
                <a:uFillTx/>
                <a:latin typeface="+mn-lt"/>
                <a:ea typeface="+mn-ea"/>
                <a:cs typeface="+mn-cs"/>
              </a:rPr>
              <a:t>	U</a:t>
            </a:r>
            <a:r>
              <a:rPr kumimoji="0" lang="en-US" sz="2400" b="1" i="0" u="none" strike="noStrike" kern="1200" cap="none" spc="0" normalizeH="0" baseline="0" noProof="0" dirty="0" err="1">
                <a:ln>
                  <a:noFill/>
                </a:ln>
                <a:solidFill>
                  <a:schemeClr val="tx1"/>
                </a:solidFill>
                <a:effectLst/>
                <a:uLnTx/>
                <a:uFillTx/>
                <a:latin typeface="+mn-lt"/>
                <a:ea typeface="+mn-ea"/>
                <a:cs typeface="+mn-cs"/>
              </a:rPr>
              <a:t>mumnya</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merupakan</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perusahaan</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swasta</a:t>
            </a:r>
            <a:r>
              <a:rPr kumimoji="0" lang="en-US" sz="2400" b="1" i="0" u="none" strike="noStrike" kern="1200" cap="none" spc="0" normalizeH="0" baseline="0" noProof="0" dirty="0">
                <a:ln>
                  <a:noFill/>
                </a:ln>
                <a:solidFill>
                  <a:schemeClr val="tx1"/>
                </a:solidFill>
                <a:effectLst/>
                <a:uLnTx/>
                <a:uFillTx/>
                <a:latin typeface="+mn-lt"/>
                <a:ea typeface="+mn-ea"/>
                <a:cs typeface="+mn-cs"/>
              </a:rPr>
              <a:t> yang </a:t>
            </a:r>
            <a:r>
              <a:rPr kumimoji="0" lang="en-US" sz="2400" b="1" i="0" u="none" strike="noStrike" kern="1200" cap="none" spc="0" normalizeH="0" baseline="0" noProof="0" dirty="0" err="1">
                <a:ln>
                  <a:noFill/>
                </a:ln>
                <a:solidFill>
                  <a:schemeClr val="tx1"/>
                </a:solidFill>
                <a:effectLst/>
                <a:uLnTx/>
                <a:uFillTx/>
                <a:latin typeface="+mn-lt"/>
                <a:ea typeface="+mn-ea"/>
                <a:cs typeface="+mn-cs"/>
              </a:rPr>
              <a:t>berbentuk</a:t>
            </a:r>
            <a:r>
              <a:rPr kumimoji="0" lang="en-US" sz="2400" b="1" i="0" u="none" strike="noStrike" kern="1200" cap="none" spc="0" normalizeH="0" baseline="0" noProof="0" dirty="0">
                <a:ln>
                  <a:noFill/>
                </a:ln>
                <a:solidFill>
                  <a:schemeClr val="tx1"/>
                </a:solidFill>
                <a:effectLst/>
                <a:uLnTx/>
                <a:uFillTx/>
                <a:latin typeface="+mn-lt"/>
                <a:ea typeface="+mn-ea"/>
                <a:cs typeface="+mn-cs"/>
              </a:rPr>
              <a:t> Perseroan dan </a:t>
            </a:r>
            <a:r>
              <a:rPr kumimoji="0" lang="en-US" sz="2400" b="1" i="0" u="none" strike="noStrike" kern="1200" cap="none" spc="0" normalizeH="0" baseline="0" noProof="0" dirty="0" err="1">
                <a:ln>
                  <a:noFill/>
                </a:ln>
                <a:solidFill>
                  <a:schemeClr val="tx1"/>
                </a:solidFill>
                <a:effectLst/>
                <a:uLnTx/>
                <a:uFillTx/>
                <a:latin typeface="+mn-lt"/>
                <a:ea typeface="+mn-ea"/>
                <a:cs typeface="+mn-cs"/>
              </a:rPr>
              <a:t>mempunyai</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usaha</a:t>
            </a:r>
            <a:r>
              <a:rPr kumimoji="0" lang="en-US" sz="2400" b="1" i="0" u="none" strike="noStrike" kern="1200" cap="none" spc="0" normalizeH="0" baseline="0" noProof="0" dirty="0">
                <a:ln>
                  <a:noFill/>
                </a:ln>
                <a:solidFill>
                  <a:schemeClr val="tx1"/>
                </a:solidFill>
                <a:effectLst/>
                <a:uLnTx/>
                <a:uFillTx/>
                <a:latin typeface="+mn-lt"/>
                <a:ea typeface="+mn-ea"/>
                <a:cs typeface="+mn-cs"/>
              </a:rPr>
              <a:t> di </a:t>
            </a:r>
            <a:r>
              <a:rPr kumimoji="0" lang="en-US" sz="2400" b="1" i="0" u="none" strike="noStrike" kern="1200" cap="none" spc="0" normalizeH="0" baseline="0" noProof="0" dirty="0" err="1">
                <a:ln>
                  <a:noFill/>
                </a:ln>
                <a:solidFill>
                  <a:schemeClr val="tx1"/>
                </a:solidFill>
                <a:effectLst/>
                <a:uLnTx/>
                <a:uFillTx/>
                <a:latin typeface="+mn-lt"/>
                <a:ea typeface="+mn-ea"/>
                <a:cs typeface="+mn-cs"/>
              </a:rPr>
              <a:t>banyak</a:t>
            </a:r>
            <a:r>
              <a:rPr kumimoji="0" lang="en-US" sz="2400" b="1" i="0" u="none" strike="noStrike" kern="1200" cap="none" spc="0" normalizeH="0" baseline="0" noProof="0" dirty="0">
                <a:ln>
                  <a:noFill/>
                </a:ln>
                <a:solidFill>
                  <a:schemeClr val="tx1"/>
                </a:solidFill>
                <a:effectLst/>
                <a:uLnTx/>
                <a:uFillTx/>
                <a:latin typeface="+mn-lt"/>
                <a:ea typeface="+mn-ea"/>
                <a:cs typeface="+mn-cs"/>
              </a:rPr>
              <a:t> negara. Para </a:t>
            </a:r>
            <a:r>
              <a:rPr kumimoji="0" lang="en-US" sz="2400" b="1" i="0" u="none" strike="noStrike" kern="1200" cap="none" spc="0" normalizeH="0" baseline="0" noProof="0" dirty="0" err="1">
                <a:ln>
                  <a:noFill/>
                </a:ln>
                <a:solidFill>
                  <a:schemeClr val="tx1"/>
                </a:solidFill>
                <a:effectLst/>
                <a:uLnTx/>
                <a:uFillTx/>
                <a:latin typeface="+mn-lt"/>
                <a:ea typeface="+mn-ea"/>
                <a:cs typeface="+mn-cs"/>
              </a:rPr>
              <a:t>pemegang</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saham</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perusahaan</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ini</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adalah</a:t>
            </a:r>
            <a:r>
              <a:rPr kumimoji="0" lang="en-US" sz="2400" b="1" i="0" u="none" strike="noStrike" kern="1200" cap="none" spc="0" normalizeH="0" baseline="0" noProof="0" dirty="0">
                <a:ln>
                  <a:noFill/>
                </a:ln>
                <a:solidFill>
                  <a:schemeClr val="tx1"/>
                </a:solidFill>
                <a:effectLst/>
                <a:uLnTx/>
                <a:uFillTx/>
                <a:latin typeface="+mn-lt"/>
                <a:ea typeface="+mn-ea"/>
                <a:cs typeface="+mn-cs"/>
              </a:rPr>
              <a:t> para </a:t>
            </a:r>
            <a:r>
              <a:rPr kumimoji="0" lang="en-US" sz="2400" b="1" i="0" u="none" strike="noStrike" kern="1200" cap="none" spc="0" normalizeH="0" baseline="0" noProof="0" dirty="0" err="1">
                <a:ln>
                  <a:noFill/>
                </a:ln>
                <a:solidFill>
                  <a:schemeClr val="tx1"/>
                </a:solidFill>
                <a:effectLst/>
                <a:uLnTx/>
                <a:uFillTx/>
                <a:latin typeface="+mn-lt"/>
                <a:ea typeface="+mn-ea"/>
                <a:cs typeface="+mn-cs"/>
              </a:rPr>
              <a:t>pemegang</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saham</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dari</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berbagai</a:t>
            </a:r>
            <a:r>
              <a:rPr kumimoji="0" lang="en-US" sz="2400" b="1" i="0" u="none" strike="noStrike" kern="1200" cap="none" spc="0" normalizeH="0" baseline="0" noProof="0" dirty="0">
                <a:ln>
                  <a:noFill/>
                </a:ln>
                <a:solidFill>
                  <a:schemeClr val="tx1"/>
                </a:solidFill>
                <a:effectLst/>
                <a:uLnTx/>
                <a:uFillTx/>
                <a:latin typeface="+mn-lt"/>
                <a:ea typeface="+mn-ea"/>
                <a:cs typeface="+mn-cs"/>
              </a:rPr>
              <a:t> Negara, </a:t>
            </a:r>
            <a:r>
              <a:rPr kumimoji="0" lang="en-US" sz="2400" b="1" i="0" u="none" strike="noStrike" kern="1200" cap="none" spc="0" normalizeH="0" baseline="0" noProof="0" dirty="0" err="1">
                <a:ln>
                  <a:noFill/>
                </a:ln>
                <a:solidFill>
                  <a:schemeClr val="tx1"/>
                </a:solidFill>
                <a:effectLst/>
                <a:uLnTx/>
                <a:uFillTx/>
                <a:latin typeface="+mn-lt"/>
                <a:ea typeface="+mn-ea"/>
                <a:cs typeface="+mn-cs"/>
              </a:rPr>
              <a:t>perusahaan</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ini</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biasanya</a:t>
            </a:r>
            <a:r>
              <a:rPr kumimoji="0" lang="en-US" sz="2400" b="1" i="0" u="none" strike="noStrike" kern="1200" cap="none" spc="0" normalizeH="0" baseline="0" noProof="0" dirty="0">
                <a:ln>
                  <a:noFill/>
                </a:ln>
                <a:solidFill>
                  <a:schemeClr val="tx1"/>
                </a:solidFill>
                <a:effectLst/>
                <a:uLnTx/>
                <a:uFillTx/>
                <a:latin typeface="+mn-lt"/>
                <a:ea typeface="+mn-ea"/>
                <a:cs typeface="+mn-cs"/>
              </a:rPr>
              <a:t> sangat </a:t>
            </a:r>
            <a:r>
              <a:rPr kumimoji="0" lang="en-US" sz="2400" b="1" i="0" u="none" strike="noStrike" kern="1200" cap="none" spc="0" normalizeH="0" baseline="0" noProof="0" dirty="0" err="1">
                <a:ln>
                  <a:noFill/>
                </a:ln>
                <a:solidFill>
                  <a:schemeClr val="tx1"/>
                </a:solidFill>
                <a:effectLst/>
                <a:uLnTx/>
                <a:uFillTx/>
                <a:latin typeface="+mn-lt"/>
                <a:ea typeface="+mn-ea"/>
                <a:cs typeface="+mn-cs"/>
              </a:rPr>
              <a:t>besar</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memiliki</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kantor-kantor</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pabrik</a:t>
            </a:r>
            <a:r>
              <a:rPr kumimoji="0" lang="en-US" sz="2400" b="1" i="0" u="none" strike="noStrike" kern="1200" cap="none" spc="0" normalizeH="0" baseline="0" noProof="0" dirty="0">
                <a:ln>
                  <a:noFill/>
                </a:ln>
                <a:solidFill>
                  <a:schemeClr val="tx1"/>
                </a:solidFill>
                <a:effectLst/>
                <a:uLnTx/>
                <a:uFillTx/>
                <a:latin typeface="+mn-lt"/>
                <a:ea typeface="+mn-ea"/>
                <a:cs typeface="+mn-cs"/>
              </a:rPr>
              <a:t>, dan </a:t>
            </a:r>
            <a:r>
              <a:rPr kumimoji="0" lang="en-US" sz="2400" b="1" i="0" u="none" strike="noStrike" kern="1200" cap="none" spc="0" normalizeH="0" baseline="0" noProof="0" dirty="0" err="1">
                <a:ln>
                  <a:noFill/>
                </a:ln>
                <a:solidFill>
                  <a:schemeClr val="tx1"/>
                </a:solidFill>
                <a:effectLst/>
                <a:uLnTx/>
                <a:uFillTx/>
                <a:latin typeface="+mn-lt"/>
                <a:ea typeface="+mn-ea"/>
                <a:cs typeface="+mn-cs"/>
              </a:rPr>
              <a:t>kantor</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cabang</a:t>
            </a:r>
            <a:r>
              <a:rPr kumimoji="0" lang="en-US" sz="2400" b="1" i="0" u="none" strike="noStrike" kern="1200" cap="none" spc="0" normalizeH="0" baseline="0" noProof="0" dirty="0">
                <a:ln>
                  <a:noFill/>
                </a:ln>
                <a:solidFill>
                  <a:schemeClr val="tx1"/>
                </a:solidFill>
                <a:effectLst/>
                <a:uLnTx/>
                <a:uFillTx/>
                <a:latin typeface="+mn-lt"/>
                <a:ea typeface="+mn-ea"/>
                <a:cs typeface="+mn-cs"/>
              </a:rPr>
              <a:t> di </a:t>
            </a:r>
            <a:r>
              <a:rPr kumimoji="0" lang="en-US" sz="2400" b="1" i="0" u="none" strike="noStrike" kern="1200" cap="none" spc="0" normalizeH="0" baseline="0" noProof="0" dirty="0" err="1">
                <a:ln>
                  <a:noFill/>
                </a:ln>
                <a:solidFill>
                  <a:schemeClr val="tx1"/>
                </a:solidFill>
                <a:effectLst/>
                <a:uLnTx/>
                <a:uFillTx/>
                <a:latin typeface="+mn-lt"/>
                <a:ea typeface="+mn-ea"/>
                <a:cs typeface="+mn-cs"/>
              </a:rPr>
              <a:t>banyak</a:t>
            </a:r>
            <a:r>
              <a:rPr kumimoji="0" lang="en-US" sz="2400" b="1" i="0" u="none" strike="noStrike" kern="1200" cap="none" spc="0" normalizeH="0" baseline="0" noProof="0" dirty="0">
                <a:ln>
                  <a:noFill/>
                </a:ln>
                <a:solidFill>
                  <a:schemeClr val="tx1"/>
                </a:solidFill>
                <a:effectLst/>
                <a:uLnTx/>
                <a:uFillTx/>
                <a:latin typeface="+mn-lt"/>
                <a:ea typeface="+mn-ea"/>
                <a:cs typeface="+mn-cs"/>
              </a:rPr>
              <a:t> negara. </a:t>
            </a:r>
            <a:r>
              <a:rPr kumimoji="0" lang="en-US" sz="2400" b="1" i="0" u="none" strike="noStrike" kern="1200" cap="none" spc="0" normalizeH="0" baseline="0" noProof="0" dirty="0">
                <a:ln>
                  <a:noFill/>
                </a:ln>
                <a:solidFill>
                  <a:schemeClr val="tx1"/>
                </a:solidFill>
                <a:effectLst/>
                <a:uLnTx/>
                <a:uFillTx/>
                <a:latin typeface="+mn-lt"/>
                <a:ea typeface="+mn-ea"/>
                <a:cs typeface="+mn-cs"/>
              </a:rPr>
              <a:t>Biasanya memiliki sebuah kantor pusat dimana mereka mengkoordinasi manajemen global. Memiliki pengaruh kuat dalam politik global karena pengaruh ekonomi yang sangat besar dan sumber finansial yang sangat kuat untuk relasi masyarakat dan melobi politik. </a:t>
            </a:r>
            <a:endParaRPr kumimoji="0" lang="id-ID" sz="2400" b="1" i="0" u="none" strike="noStrike" kern="1200" cap="none" spc="0" normalizeH="0" baseline="0" noProof="0" dirty="0">
              <a:ln>
                <a:noFill/>
              </a:ln>
              <a:solidFill>
                <a:schemeClr val="tx1"/>
              </a:solidFill>
              <a:effectLst/>
              <a:uLnTx/>
              <a:uFillTx/>
              <a:latin typeface="+mn-lt"/>
              <a:ea typeface="+mn-ea"/>
              <a:cs typeface="+mn-cs"/>
            </a:endParaRPr>
          </a:p>
          <a:p>
            <a:pPr marL="420370" marR="0" lvl="0" indent="-384175" algn="just" defTabSz="914400" rtl="0" eaLnBrk="1" fontAlgn="auto" latinLnBrk="0" hangingPunct="1">
              <a:lnSpc>
                <a:spcPct val="100000"/>
              </a:lnSpc>
              <a:spcBef>
                <a:spcPts val="800"/>
              </a:spcBef>
              <a:spcAft>
                <a:spcPts val="0"/>
              </a:spcAft>
              <a:buClrTx/>
              <a:buSzTx/>
              <a:buFont typeface="Georgia" panose="02040502050405020303" pitchFamily="18" charset="0"/>
              <a:buNone/>
              <a:defRPr/>
            </a:pPr>
            <a:r>
              <a:rPr kumimoji="0" lang="id-ID" sz="2400" b="1" i="0" u="none" strike="noStrike" kern="1200" cap="none" spc="0" normalizeH="0" baseline="0" noProof="0" dirty="0">
                <a:ln>
                  <a:noFill/>
                </a:ln>
                <a:solidFill>
                  <a:schemeClr val="tx1"/>
                </a:solidFill>
                <a:effectLst/>
                <a:uLnTx/>
                <a:uFillTx/>
                <a:latin typeface="+mn-lt"/>
                <a:ea typeface="+mn-ea"/>
                <a:cs typeface="+mn-cs"/>
              </a:rPr>
              <a:t>	C</a:t>
            </a:r>
            <a:r>
              <a:rPr kumimoji="0" lang="en-US" sz="2400" b="1" i="0" u="none" strike="noStrike" kern="1200" cap="none" spc="0" normalizeH="0" baseline="0" noProof="0" dirty="0" err="1">
                <a:ln>
                  <a:noFill/>
                </a:ln>
                <a:solidFill>
                  <a:schemeClr val="tx1"/>
                </a:solidFill>
                <a:effectLst/>
                <a:uLnTx/>
                <a:uFillTx/>
                <a:latin typeface="+mn-lt"/>
                <a:ea typeface="+mn-ea"/>
                <a:cs typeface="+mn-cs"/>
              </a:rPr>
              <a:t>ontoh</a:t>
            </a:r>
            <a:r>
              <a:rPr kumimoji="0" lang="en-US" sz="2400" b="1" i="0" u="none" strike="noStrike" kern="1200" cap="none" spc="0" normalizeH="0" baseline="0" noProof="0" dirty="0">
                <a:ln>
                  <a:noFill/>
                </a:ln>
                <a:solidFill>
                  <a:schemeClr val="tx1"/>
                </a:solidFill>
                <a:effectLst/>
                <a:uLnTx/>
                <a:uFillTx/>
                <a:latin typeface="+mn-lt"/>
                <a:ea typeface="+mn-ea"/>
                <a:cs typeface="+mn-cs"/>
              </a:rPr>
              <a:t> </a:t>
            </a:r>
            <a:r>
              <a:rPr kumimoji="0" lang="id-ID" sz="2400" b="1" i="0" u="none" strike="noStrike" kern="1200" cap="none" spc="0" normalizeH="0" baseline="0" noProof="0" dirty="0">
                <a:ln>
                  <a:noFill/>
                </a:ln>
                <a:solidFill>
                  <a:schemeClr val="tx1"/>
                </a:solidFill>
                <a:effectLst/>
                <a:uLnTx/>
                <a:uFillTx/>
                <a:latin typeface="+mn-lt"/>
                <a:ea typeface="+mn-ea"/>
                <a:cs typeface="+mn-cs"/>
              </a:rPr>
              <a:t>: </a:t>
            </a:r>
            <a:r>
              <a:rPr kumimoji="0" lang="en-US" sz="2400" b="1" i="0" u="none" strike="noStrike" kern="1200" cap="none" spc="0" normalizeH="0" baseline="0" noProof="0" dirty="0" err="1">
                <a:ln>
                  <a:noFill/>
                </a:ln>
                <a:solidFill>
                  <a:schemeClr val="tx1"/>
                </a:solidFill>
                <a:effectLst/>
                <a:uLnTx/>
                <a:uFillTx/>
                <a:latin typeface="+mn-lt"/>
                <a:ea typeface="+mn-ea"/>
                <a:cs typeface="+mn-cs"/>
              </a:rPr>
              <a:t>Coca-cola</a:t>
            </a:r>
            <a:r>
              <a:rPr kumimoji="0" lang="en-US" sz="2400" b="1" i="0" u="none" strike="noStrike" kern="1200" cap="none" spc="0" normalizeH="0" baseline="0" noProof="0" dirty="0">
                <a:ln>
                  <a:noFill/>
                </a:ln>
                <a:solidFill>
                  <a:schemeClr val="tx1"/>
                </a:solidFill>
                <a:effectLst/>
                <a:uLnTx/>
                <a:uFillTx/>
                <a:latin typeface="+mn-lt"/>
                <a:ea typeface="+mn-ea"/>
                <a:cs typeface="+mn-cs"/>
              </a:rPr>
              <a:t> Company, The World Disney Company, Google, McDonald, Nokia, Nintendo, Microsoft, dan lain-lain.</a:t>
            </a:r>
            <a:endParaRPr kumimoji="0" lang="id-ID" sz="2400" b="1" i="0" u="none" strike="noStrike" kern="1200" cap="none" spc="0" normalizeH="0" baseline="0" noProof="0" dirty="0">
              <a:ln>
                <a:noFill/>
              </a:ln>
              <a:solidFill>
                <a:schemeClr val="tx1"/>
              </a:solidFill>
              <a:effectLst/>
              <a:uLnTx/>
              <a:uFillTx/>
              <a:latin typeface="+mn-lt"/>
              <a:ea typeface="+mn-ea"/>
              <a:cs typeface="+mn-cs"/>
            </a:endParaRPr>
          </a:p>
          <a:p>
            <a:pPr marL="420370" marR="0" lvl="0" indent="-384175" algn="l" defTabSz="914400" rtl="0" eaLnBrk="1" fontAlgn="auto" latinLnBrk="0" hangingPunct="1">
              <a:lnSpc>
                <a:spcPct val="100000"/>
              </a:lnSpc>
              <a:spcBef>
                <a:spcPts val="800"/>
              </a:spcBef>
              <a:spcAft>
                <a:spcPts val="0"/>
              </a:spcAft>
              <a:buClrTx/>
              <a:buSzTx/>
              <a:buFont typeface="Wingdings 2" panose="05020102010507070707"/>
              <a:buChar char=""/>
              <a:defRPr/>
            </a:pPr>
            <a:endParaRPr kumimoji="0" lang="id-ID"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PERUSAHAAN UMUM (PERUM)</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0659" name="Content Placeholder 2"/>
          <p:cNvSpPr>
            <a:spLocks noGrp="1"/>
          </p:cNvSpPr>
          <p:nvPr>
            <p:ph idx="1"/>
          </p:nvPr>
        </p:nvSpPr>
        <p:spPr>
          <a:ln/>
        </p:spPr>
        <p:txBody>
          <a:bodyPr vert="horz" wrap="square" lIns="91440" tIns="45720" rIns="91440" bIns="45720" anchor="t" anchorCtr="0"/>
          <a:p>
            <a:pPr algn="just"/>
            <a:r>
              <a:rPr lang="en-ID" altLang="en-US" sz="3200" dirty="0"/>
              <a:t>   Perusahaan umum yang lazim disebut Perum adalah BUMN yang seluruh modalnya dimiliki oleh negara dan tidak terbagi atas saham yang bertujuan untuk kemanfaatan umum. Contoh: Perum Peruri, Percetakan Negara RI, perum perhutani, Perum Damri.</a:t>
            </a:r>
            <a:endParaRPr lang="en-ID" altLang="en-US" sz="3200" dirty="0"/>
          </a:p>
        </p:txBody>
      </p:sp>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Subyek</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a:xfrm>
            <a:off x="822325" y="1100138"/>
            <a:ext cx="7521575" cy="357981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ts val="800"/>
              </a:spcBef>
              <a:spcAft>
                <a:spcPct val="0"/>
              </a:spcAft>
              <a:buClrTx/>
              <a:buSzTx/>
              <a:buFont typeface="Arial" panose="020B0604020202020204" pitchFamily="34" charset="0"/>
              <a:buNone/>
              <a:defRPr/>
            </a:pP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ts val="800"/>
              </a:spcBef>
              <a:spcAft>
                <a:spcPct val="0"/>
              </a:spcAft>
              <a:buClrTx/>
              <a:buSzTx/>
              <a:buFont typeface="Arial" panose="020B0604020202020204" pitchFamily="34" charset="0"/>
              <a:buAutoNum type="arabicPeriod"/>
              <a:defRPr/>
            </a:pPr>
            <a:r>
              <a:rPr kumimoji="0" lang="en-ID" sz="3200" b="1" i="0" u="none" strike="noStrike" kern="1200" cap="none" spc="0" normalizeH="0" baseline="0" noProof="0" dirty="0" err="1">
                <a:ln>
                  <a:noFill/>
                </a:ln>
                <a:solidFill>
                  <a:schemeClr val="tx1"/>
                </a:solidFill>
                <a:effectLst/>
                <a:uLnTx/>
                <a:uFillTx/>
                <a:latin typeface="+mn-lt"/>
                <a:ea typeface="+mn-ea"/>
                <a:cs typeface="+mn-cs"/>
              </a:rPr>
              <a:t>Naturlijke</a:t>
            </a:r>
            <a:r>
              <a:rPr kumimoji="0" lang="en-ID" sz="3200" b="1" i="0" u="none" strike="noStrike" kern="1200" cap="none" spc="0" normalizeH="0" baseline="0" noProof="0" dirty="0">
                <a:ln>
                  <a:noFill/>
                </a:ln>
                <a:solidFill>
                  <a:schemeClr val="tx1"/>
                </a:solidFill>
                <a:effectLst/>
                <a:uLnTx/>
                <a:uFillTx/>
                <a:latin typeface="+mn-lt"/>
                <a:ea typeface="+mn-ea"/>
                <a:cs typeface="+mn-cs"/>
              </a:rPr>
              <a:t> Person (natural person) </a:t>
            </a:r>
            <a:r>
              <a:rPr kumimoji="0" lang="en-ID" sz="3200" b="1" i="0" u="none" strike="noStrike" kern="1200" cap="none" spc="0" normalizeH="0" baseline="0" noProof="0" dirty="0" err="1">
                <a:ln>
                  <a:noFill/>
                </a:ln>
                <a:solidFill>
                  <a:schemeClr val="tx1"/>
                </a:solidFill>
                <a:effectLst/>
                <a:uLnTx/>
                <a:uFillTx/>
                <a:latin typeface="+mn-lt"/>
                <a:ea typeface="+mn-ea"/>
                <a:cs typeface="+mn-cs"/>
              </a:rPr>
              <a:t>Manusia</a:t>
            </a:r>
            <a:r>
              <a:rPr kumimoji="0" lang="en-ID" sz="3200" b="1" i="0" u="none" strike="noStrike" kern="1200" cap="none" spc="0" normalizeH="0" baseline="0" noProof="0" dirty="0">
                <a:ln>
                  <a:noFill/>
                </a:ln>
                <a:solidFill>
                  <a:schemeClr val="tx1"/>
                </a:solidFill>
                <a:effectLst/>
                <a:uLnTx/>
                <a:uFillTx/>
                <a:latin typeface="+mn-lt"/>
                <a:ea typeface="+mn-ea"/>
                <a:cs typeface="+mn-cs"/>
              </a:rPr>
              <a:t> </a:t>
            </a:r>
            <a:r>
              <a:rPr kumimoji="0" lang="en-ID" sz="3200" b="1" i="0" u="none" strike="noStrike" kern="1200" cap="none" spc="0" normalizeH="0" baseline="0" noProof="0" dirty="0" err="1">
                <a:ln>
                  <a:noFill/>
                </a:ln>
                <a:solidFill>
                  <a:schemeClr val="tx1"/>
                </a:solidFill>
                <a:effectLst/>
                <a:uLnTx/>
                <a:uFillTx/>
                <a:latin typeface="+mn-lt"/>
                <a:ea typeface="+mn-ea"/>
                <a:cs typeface="+mn-cs"/>
              </a:rPr>
              <a:t>Pribadi</a:t>
            </a:r>
            <a:r>
              <a:rPr kumimoji="0" lang="en-ID" sz="3200" b="1" i="0" u="none" strike="noStrike" kern="1200" cap="none" spc="0" normalizeH="0" baseline="0" noProof="0" dirty="0">
                <a:ln>
                  <a:noFill/>
                </a:ln>
                <a:solidFill>
                  <a:schemeClr val="tx1"/>
                </a:solidFill>
                <a:effectLst/>
                <a:uLnTx/>
                <a:uFillTx/>
                <a:latin typeface="+mn-lt"/>
                <a:ea typeface="+mn-ea"/>
                <a:cs typeface="+mn-cs"/>
              </a:rPr>
              <a:t> (Pasal 1329 </a:t>
            </a:r>
            <a:r>
              <a:rPr kumimoji="0" lang="en-ID" sz="3200" b="1" i="0" u="none" strike="noStrike" kern="1200" cap="none" spc="0" normalizeH="0" baseline="0" noProof="0" dirty="0" err="1">
                <a:ln>
                  <a:noFill/>
                </a:ln>
                <a:solidFill>
                  <a:schemeClr val="tx1"/>
                </a:solidFill>
                <a:effectLst/>
                <a:uLnTx/>
                <a:uFillTx/>
                <a:latin typeface="+mn-lt"/>
                <a:ea typeface="+mn-ea"/>
                <a:cs typeface="+mn-cs"/>
              </a:rPr>
              <a:t>KUHPerdata</a:t>
            </a:r>
            <a:r>
              <a:rPr kumimoji="0" lang="en-ID" sz="3200" b="1" i="0" u="none" strike="noStrike" kern="1200" cap="none" spc="0" normalizeH="0" baseline="0" noProof="0" dirty="0">
                <a:ln>
                  <a:noFill/>
                </a:ln>
                <a:solidFill>
                  <a:schemeClr val="tx1"/>
                </a:solidFill>
                <a:effectLst/>
                <a:uLnTx/>
                <a:uFillTx/>
                <a:latin typeface="+mn-lt"/>
                <a:ea typeface="+mn-ea"/>
                <a:cs typeface="+mn-cs"/>
              </a:rPr>
              <a:t>).</a:t>
            </a:r>
            <a:endParaRPr kumimoji="0" lang="en-ID" sz="3200" b="1" i="0" u="none" strike="noStrike" kern="1200" cap="none" spc="0" normalizeH="0" baseline="0" noProof="0" dirty="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ts val="800"/>
              </a:spcBef>
              <a:spcAft>
                <a:spcPct val="0"/>
              </a:spcAft>
              <a:buClrTx/>
              <a:buSzTx/>
              <a:buFont typeface="Arial" panose="020B0604020202020204" pitchFamily="34" charset="0"/>
              <a:buAutoNum type="arabicPeriod"/>
              <a:defRPr/>
            </a:pPr>
            <a:r>
              <a:rPr kumimoji="0" lang="en-ID" sz="3200" b="1" i="0" u="none" strike="noStrike" kern="1200" cap="none" spc="0" normalizeH="0" baseline="0" noProof="0" dirty="0">
                <a:ln>
                  <a:noFill/>
                </a:ln>
                <a:solidFill>
                  <a:schemeClr val="tx1"/>
                </a:solidFill>
                <a:effectLst/>
                <a:uLnTx/>
                <a:uFillTx/>
                <a:latin typeface="+mn-lt"/>
                <a:ea typeface="+mn-ea"/>
                <a:cs typeface="+mn-cs"/>
              </a:rPr>
              <a:t>Legal Entity </a:t>
            </a:r>
            <a:r>
              <a:rPr kumimoji="0" lang="en-ID" sz="3200" b="1" i="0" u="none" strike="noStrike" kern="1200" cap="none" spc="0" normalizeH="0" baseline="0" noProof="0" dirty="0" err="1">
                <a:ln>
                  <a:noFill/>
                </a:ln>
                <a:solidFill>
                  <a:schemeClr val="tx1"/>
                </a:solidFill>
                <a:effectLst/>
                <a:uLnTx/>
                <a:uFillTx/>
                <a:latin typeface="+mn-lt"/>
                <a:ea typeface="+mn-ea"/>
                <a:cs typeface="+mn-cs"/>
              </a:rPr>
              <a:t>atau</a:t>
            </a:r>
            <a:r>
              <a:rPr kumimoji="0" lang="en-ID" sz="3200" b="1" i="0" u="none" strike="noStrike" kern="1200" cap="none" spc="0" normalizeH="0" baseline="0" noProof="0" dirty="0">
                <a:ln>
                  <a:noFill/>
                </a:ln>
                <a:solidFill>
                  <a:schemeClr val="tx1"/>
                </a:solidFill>
                <a:effectLst/>
                <a:uLnTx/>
                <a:uFillTx/>
                <a:latin typeface="+mn-lt"/>
                <a:ea typeface="+mn-ea"/>
                <a:cs typeface="+mn-cs"/>
              </a:rPr>
              <a:t> Badan Hukum Pasal 1654 </a:t>
            </a:r>
            <a:r>
              <a:rPr kumimoji="0" lang="en-ID" sz="3200" b="1" i="0" u="none" strike="noStrike" kern="1200" cap="none" spc="0" normalizeH="0" baseline="0" noProof="0" dirty="0" err="1">
                <a:ln>
                  <a:noFill/>
                </a:ln>
                <a:solidFill>
                  <a:schemeClr val="tx1"/>
                </a:solidFill>
                <a:effectLst/>
                <a:uLnTx/>
                <a:uFillTx/>
                <a:latin typeface="+mn-lt"/>
                <a:ea typeface="+mn-ea"/>
                <a:cs typeface="+mn-cs"/>
              </a:rPr>
              <a:t>KUHPerdata</a:t>
            </a:r>
            <a:r>
              <a:rPr kumimoji="0" lang="en-ID" sz="3200" b="1" i="0" u="none" strike="noStrike" kern="1200" cap="none" spc="0" normalizeH="0" baseline="0" noProof="0" dirty="0">
                <a:ln>
                  <a:noFill/>
                </a:ln>
                <a:solidFill>
                  <a:schemeClr val="tx1"/>
                </a:solidFill>
                <a:effectLst/>
                <a:uLnTx/>
                <a:uFillTx/>
                <a:latin typeface="+mn-lt"/>
                <a:ea typeface="+mn-ea"/>
                <a:cs typeface="+mn-cs"/>
              </a:rPr>
              <a:t>.</a:t>
            </a:r>
            <a:endParaRPr kumimoji="0" lang="en-ID" sz="32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Teori</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it-IT" sz="2800" b="0" i="0" u="none" strike="noStrike" kern="1200" cap="all" spc="0" normalizeH="0" baseline="0" noProof="0" dirty="0">
                <a:ln>
                  <a:noFill/>
                </a:ln>
                <a:solidFill>
                  <a:schemeClr val="tx1"/>
                </a:solidFill>
                <a:effectLst/>
                <a:uLnTx/>
                <a:uFillTx/>
                <a:latin typeface="+mj-lt"/>
                <a:ea typeface="+mj-ea"/>
                <a:cs typeface="+mj-cs"/>
              </a:rPr>
              <a:t>Fictie dari Carl von Savigny</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270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dirty="0"/>
              <a:t>    Dalam salah satu teori Badan Hukum, dikatakan bahwa badan hukum itu semata-mata buatan negara saja. Sesuatu yang sesungguhnya tidak ada, tetapi orang menghidupkannya dalam bayangan sebagai subjek hukum yang dapat melakukan perbuatan  hukum, seperti layaknya manusia saja. </a:t>
            </a:r>
            <a:endParaRPr lang="en-ID" altLang="en-US" sz="2800" dirty="0"/>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400" b="0" i="0" u="none" strike="noStrike" kern="1200" cap="all" spc="0" normalizeH="0" baseline="0" noProof="0" dirty="0">
                <a:ln>
                  <a:noFill/>
                </a:ln>
                <a:solidFill>
                  <a:schemeClr val="tx1"/>
                </a:solidFill>
                <a:effectLst/>
                <a:uLnTx/>
                <a:uFillTx/>
                <a:latin typeface="+mj-lt"/>
                <a:ea typeface="+mj-ea"/>
                <a:cs typeface="+mj-cs"/>
              </a:rPr>
              <a:t>Dasar </a:t>
            </a:r>
            <a:r>
              <a:rPr kumimoji="0" lang="en-US" sz="2400" b="0" i="0" u="none" strike="noStrike" kern="1200" cap="all" spc="0" normalizeH="0" baseline="0" noProof="0" dirty="0" err="1">
                <a:ln>
                  <a:noFill/>
                </a:ln>
                <a:solidFill>
                  <a:schemeClr val="tx1"/>
                </a:solidFill>
                <a:effectLst/>
                <a:uLnTx/>
                <a:uFillTx/>
                <a:latin typeface="+mj-lt"/>
                <a:ea typeface="+mj-ea"/>
                <a:cs typeface="+mj-cs"/>
              </a:rPr>
              <a:t>pendirian</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matcscap</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pasal</a:t>
            </a:r>
            <a:r>
              <a:rPr kumimoji="0" lang="en-US" sz="2400" b="0" i="0" u="none" strike="noStrike" kern="1200" cap="all" spc="0" normalizeH="0" baseline="0" noProof="0" dirty="0">
                <a:ln>
                  <a:noFill/>
                </a:ln>
                <a:solidFill>
                  <a:schemeClr val="tx1"/>
                </a:solidFill>
                <a:effectLst/>
                <a:uLnTx/>
                <a:uFillTx/>
                <a:latin typeface="+mj-lt"/>
                <a:ea typeface="+mj-ea"/>
                <a:cs typeface="+mj-cs"/>
              </a:rPr>
              <a:t> 1618 kitab </a:t>
            </a:r>
            <a:r>
              <a:rPr kumimoji="0" lang="en-US" sz="2400" b="0" i="0" u="none" strike="noStrike" kern="1200" cap="all" spc="0" normalizeH="0" baseline="0" noProof="0" dirty="0" err="1">
                <a:ln>
                  <a:noFill/>
                </a:ln>
                <a:solidFill>
                  <a:schemeClr val="tx1"/>
                </a:solidFill>
                <a:effectLst/>
                <a:uLnTx/>
                <a:uFillTx/>
                <a:latin typeface="+mj-lt"/>
                <a:ea typeface="+mj-ea"/>
                <a:cs typeface="+mj-cs"/>
              </a:rPr>
              <a:t>undang-undang</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hukum</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perdata</a:t>
            </a:r>
            <a:endParaRPr kumimoji="0" lang="en-ID" sz="2400" b="0" i="0" u="none" strike="noStrike" kern="1200" cap="all" spc="0" normalizeH="0" baseline="0" noProof="0" dirty="0">
              <a:ln>
                <a:noFill/>
              </a:ln>
              <a:solidFill>
                <a:schemeClr val="tx1"/>
              </a:solidFill>
              <a:effectLst/>
              <a:uLnTx/>
              <a:uFillTx/>
              <a:latin typeface="+mj-lt"/>
              <a:ea typeface="+mj-ea"/>
              <a:cs typeface="+mj-cs"/>
            </a:endParaRPr>
          </a:p>
        </p:txBody>
      </p:sp>
      <p:sp>
        <p:nvSpPr>
          <p:cNvPr id="7373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4000" dirty="0"/>
              <a:t>   Adalah Persekutuan yang didirikan atas dasar perjanjian. Perjanjian konsensual consensuelle ovreenkomst) dan perjanjian rill ovreenkomst).</a:t>
            </a:r>
            <a:endParaRPr lang="en-ID" altLang="en-US" dirty="0"/>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0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000" b="0" i="0" u="none" strike="noStrike" kern="1200" cap="all" spc="0" normalizeH="0" baseline="0" noProof="0" dirty="0">
                <a:ln>
                  <a:noFill/>
                </a:ln>
                <a:solidFill>
                  <a:schemeClr val="tx1"/>
                </a:solidFill>
                <a:effectLst/>
                <a:uLnTx/>
                <a:uFillTx/>
                <a:latin typeface="+mj-lt"/>
                <a:ea typeface="+mj-ea"/>
                <a:cs typeface="+mj-cs"/>
              </a:rPr>
              <a:t> </a:t>
            </a:r>
            <a:r>
              <a:rPr kumimoji="0" lang="en-US" sz="2000" b="0" i="0" u="none" strike="noStrike" kern="1200" cap="all" spc="0" normalizeH="0" baseline="0" noProof="0" dirty="0" err="1">
                <a:ln>
                  <a:noFill/>
                </a:ln>
                <a:solidFill>
                  <a:schemeClr val="tx1"/>
                </a:solidFill>
                <a:effectLst/>
                <a:uLnTx/>
                <a:uFillTx/>
                <a:latin typeface="+mj-lt"/>
                <a:ea typeface="+mj-ea"/>
                <a:cs typeface="+mj-cs"/>
              </a:rPr>
              <a:t>perusahaan</a:t>
            </a:r>
            <a:r>
              <a:rPr kumimoji="0" lang="en-US" sz="2000" b="0" i="0" u="none" strike="noStrike" kern="1200" cap="all" spc="0" normalizeH="0" baseline="0" noProof="0" dirty="0">
                <a:ln>
                  <a:noFill/>
                </a:ln>
                <a:solidFill>
                  <a:schemeClr val="tx1"/>
                </a:solidFill>
                <a:effectLst/>
                <a:uLnTx/>
                <a:uFillTx/>
                <a:latin typeface="+mj-lt"/>
                <a:ea typeface="+mj-ea"/>
                <a:cs typeface="+mj-cs"/>
              </a:rPr>
              <a:t> </a:t>
            </a:r>
            <a:r>
              <a:rPr kumimoji="0" lang="en-US" sz="2000" b="0" i="0" u="none" strike="noStrike" kern="1200" cap="all" spc="0" normalizeH="0" baseline="0" noProof="0" dirty="0" err="1">
                <a:ln>
                  <a:noFill/>
                </a:ln>
                <a:solidFill>
                  <a:schemeClr val="tx1"/>
                </a:solidFill>
                <a:effectLst/>
                <a:uLnTx/>
                <a:uFillTx/>
                <a:latin typeface="+mj-lt"/>
                <a:ea typeface="+mj-ea"/>
                <a:cs typeface="+mj-cs"/>
              </a:rPr>
              <a:t>berdasarkan</a:t>
            </a:r>
            <a:r>
              <a:rPr kumimoji="0" lang="en-US" sz="2000" b="0" i="0" u="none" strike="noStrike" kern="1200" cap="all" spc="0" normalizeH="0" baseline="0" noProof="0" dirty="0">
                <a:ln>
                  <a:noFill/>
                </a:ln>
                <a:solidFill>
                  <a:schemeClr val="tx1"/>
                </a:solidFill>
                <a:effectLst/>
                <a:uLnTx/>
                <a:uFillTx/>
                <a:latin typeface="+mj-lt"/>
                <a:ea typeface="+mj-ea"/>
                <a:cs typeface="+mj-cs"/>
              </a:rPr>
              <a:t> </a:t>
            </a:r>
            <a:r>
              <a:rPr kumimoji="0" lang="en-US" sz="2000" b="0" i="0" u="none" strike="noStrike" kern="1200" cap="all" spc="0" normalizeH="0" baseline="0" noProof="0" dirty="0" err="1">
                <a:ln>
                  <a:noFill/>
                </a:ln>
                <a:solidFill>
                  <a:schemeClr val="tx1"/>
                </a:solidFill>
                <a:effectLst/>
                <a:uLnTx/>
                <a:uFillTx/>
                <a:latin typeface="+mj-lt"/>
                <a:ea typeface="+mj-ea"/>
                <a:cs typeface="+mj-cs"/>
              </a:rPr>
              <a:t>uu</a:t>
            </a:r>
            <a:r>
              <a:rPr kumimoji="0" lang="en-US" sz="2000" b="0" i="0" u="none" strike="noStrike" kern="1200" cap="all" spc="0" normalizeH="0" baseline="0" noProof="0" dirty="0">
                <a:ln>
                  <a:noFill/>
                </a:ln>
                <a:solidFill>
                  <a:schemeClr val="tx1"/>
                </a:solidFill>
                <a:effectLst/>
                <a:uLnTx/>
                <a:uFillTx/>
                <a:latin typeface="+mj-lt"/>
                <a:ea typeface="+mj-ea"/>
                <a:cs typeface="+mj-cs"/>
              </a:rPr>
              <a:t>. No. 3 </a:t>
            </a:r>
            <a:r>
              <a:rPr kumimoji="0" lang="en-US" sz="2000" b="0" i="0" u="none" strike="noStrike" kern="1200" cap="all" spc="0" normalizeH="0" baseline="0" noProof="0" dirty="0" err="1">
                <a:ln>
                  <a:noFill/>
                </a:ln>
                <a:solidFill>
                  <a:schemeClr val="tx1"/>
                </a:solidFill>
                <a:effectLst/>
                <a:uLnTx/>
                <a:uFillTx/>
                <a:latin typeface="+mj-lt"/>
                <a:ea typeface="+mj-ea"/>
                <a:cs typeface="+mj-cs"/>
              </a:rPr>
              <a:t>tahun</a:t>
            </a:r>
            <a:r>
              <a:rPr kumimoji="0" lang="en-US" sz="2000" b="0" i="0" u="none" strike="noStrike" kern="1200" cap="all" spc="0" normalizeH="0" baseline="0" noProof="0" dirty="0">
                <a:ln>
                  <a:noFill/>
                </a:ln>
                <a:solidFill>
                  <a:schemeClr val="tx1"/>
                </a:solidFill>
                <a:effectLst/>
                <a:uLnTx/>
                <a:uFillTx/>
                <a:latin typeface="+mj-lt"/>
                <a:ea typeface="+mj-ea"/>
                <a:cs typeface="+mj-cs"/>
              </a:rPr>
              <a:t> 1982 </a:t>
            </a:r>
            <a:r>
              <a:rPr kumimoji="0" lang="en-US" sz="2000" b="0" i="0" u="none" strike="noStrike" kern="1200" cap="all" spc="0" normalizeH="0" baseline="0" noProof="0" dirty="0" err="1">
                <a:ln>
                  <a:noFill/>
                </a:ln>
                <a:solidFill>
                  <a:schemeClr val="tx1"/>
                </a:solidFill>
                <a:effectLst/>
                <a:uLnTx/>
                <a:uFillTx/>
                <a:latin typeface="+mj-lt"/>
                <a:ea typeface="+mj-ea"/>
                <a:cs typeface="+mj-cs"/>
              </a:rPr>
              <a:t>Tentang</a:t>
            </a:r>
            <a:r>
              <a:rPr kumimoji="0" lang="en-US" sz="2000" b="0" i="0" u="none" strike="noStrike" kern="1200" cap="all" spc="0" normalizeH="0" baseline="0" noProof="0" dirty="0">
                <a:ln>
                  <a:noFill/>
                </a:ln>
                <a:solidFill>
                  <a:schemeClr val="tx1"/>
                </a:solidFill>
                <a:effectLst/>
                <a:uLnTx/>
                <a:uFillTx/>
                <a:latin typeface="+mj-lt"/>
                <a:ea typeface="+mj-ea"/>
                <a:cs typeface="+mj-cs"/>
              </a:rPr>
              <a:t> </a:t>
            </a:r>
            <a:r>
              <a:rPr kumimoji="0" lang="en-US" sz="2000" b="0" i="0" u="none" strike="noStrike" kern="1200" cap="all" spc="0" normalizeH="0" baseline="0" noProof="0" dirty="0" err="1">
                <a:ln>
                  <a:noFill/>
                </a:ln>
                <a:solidFill>
                  <a:schemeClr val="tx1"/>
                </a:solidFill>
                <a:effectLst/>
                <a:uLnTx/>
                <a:uFillTx/>
                <a:latin typeface="+mj-lt"/>
                <a:ea typeface="+mj-ea"/>
                <a:cs typeface="+mj-cs"/>
              </a:rPr>
              <a:t>wajib</a:t>
            </a:r>
            <a:r>
              <a:rPr kumimoji="0" lang="en-US" sz="2000" b="0" i="0" u="none" strike="noStrike" kern="1200" cap="all" spc="0" normalizeH="0" baseline="0" noProof="0" dirty="0">
                <a:ln>
                  <a:noFill/>
                </a:ln>
                <a:solidFill>
                  <a:schemeClr val="tx1"/>
                </a:solidFill>
                <a:effectLst/>
                <a:uLnTx/>
                <a:uFillTx/>
                <a:latin typeface="+mj-lt"/>
                <a:ea typeface="+mj-ea"/>
                <a:cs typeface="+mj-cs"/>
              </a:rPr>
              <a:t> daftar </a:t>
            </a:r>
            <a:r>
              <a:rPr kumimoji="0" lang="en-US" sz="20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000" b="0" i="0" u="none" strike="noStrike" kern="1200" cap="all" spc="0" normalizeH="0" baseline="0" noProof="0" dirty="0">
              <a:ln>
                <a:noFill/>
              </a:ln>
              <a:solidFill>
                <a:schemeClr val="tx1"/>
              </a:solidFill>
              <a:effectLst/>
              <a:uLnTx/>
              <a:uFillTx/>
              <a:latin typeface="+mj-lt"/>
              <a:ea typeface="+mj-ea"/>
              <a:cs typeface="+mj-cs"/>
            </a:endParaRPr>
          </a:p>
        </p:txBody>
      </p:sp>
      <p:sp>
        <p:nvSpPr>
          <p:cNvPr id="13315" name="Content Placeholder 2"/>
          <p:cNvSpPr>
            <a:spLocks noGrp="1"/>
          </p:cNvSpPr>
          <p:nvPr>
            <p:ph idx="1"/>
          </p:nvPr>
        </p:nvSpPr>
        <p:spPr>
          <a:ln/>
        </p:spPr>
        <p:txBody>
          <a:bodyPr vert="horz" wrap="square" lIns="91440" tIns="45720" rIns="91440" bIns="45720" anchor="t" anchorCtr="0"/>
          <a:p>
            <a:pPr algn="just"/>
            <a:r>
              <a:rPr lang="en-ID" altLang="en-US" sz="3200" b="0" dirty="0">
                <a:solidFill>
                  <a:srgbClr val="4D5156"/>
                </a:solidFill>
                <a:latin typeface="Google Sans"/>
              </a:rPr>
              <a:t>    Perusahaan adalah </a:t>
            </a:r>
            <a:r>
              <a:rPr lang="en-ID" altLang="en-US" sz="3200" b="0" dirty="0">
                <a:solidFill>
                  <a:srgbClr val="040C28"/>
                </a:solidFill>
                <a:latin typeface="Google Sans"/>
              </a:rPr>
              <a:t>setiap bentuk usaha yang bersifat tetap dan terus menerus dan didirikan, bekerja serta berkedudukan dalam wilayah Republik Indonesia untuk tujuan memperoleh keuntungan atau laba</a:t>
            </a:r>
            <a:r>
              <a:rPr lang="en-ID" altLang="en-US" sz="3200" b="0" dirty="0">
                <a:solidFill>
                  <a:srgbClr val="4D5156"/>
                </a:solidFill>
                <a:latin typeface="Google Sans"/>
              </a:rPr>
              <a:t>. Pasal 1 Huruf b UU No. 3 Tahun 1982.</a:t>
            </a:r>
            <a:endParaRPr lang="en-ID" altLang="en-US" sz="3200" dirty="0"/>
          </a:p>
        </p:txBody>
      </p:sp>
    </p:spTree>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Legal standing </a:t>
            </a:r>
            <a:r>
              <a:rPr kumimoji="0" lang="en-US" sz="2800" b="0" i="0" u="none" strike="noStrike" kern="1200" cap="all" spc="0" normalizeH="0" baseline="0" noProof="0" dirty="0" err="1">
                <a:ln>
                  <a:noFill/>
                </a:ln>
                <a:solidFill>
                  <a:schemeClr val="tx1"/>
                </a:solidFill>
                <a:effectLst/>
                <a:uLnTx/>
                <a:uFillTx/>
                <a:latin typeface="+mj-lt"/>
                <a:ea typeface="+mj-ea"/>
                <a:cs typeface="+mj-cs"/>
              </a:rPr>
              <a:t>suatu</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475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Jika suatu Perusahaan tidak berbadan hukum maka tidak memiliki legal standing ( Kedudukan Hukum). </a:t>
            </a:r>
            <a:endParaRPr lang="en-ID" altLang="en-US" dirty="0"/>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Siapa</a:t>
            </a:r>
            <a:r>
              <a:rPr kumimoji="0" lang="en-US" sz="2800" b="0" i="0" u="none" strike="noStrike" kern="1200" cap="all" spc="0" normalizeH="0" baseline="0" noProof="0" dirty="0">
                <a:ln>
                  <a:noFill/>
                </a:ln>
                <a:solidFill>
                  <a:schemeClr val="tx1"/>
                </a:solidFill>
                <a:effectLst/>
                <a:uLnTx/>
                <a:uFillTx/>
                <a:latin typeface="+mj-lt"/>
                <a:ea typeface="+mj-ea"/>
                <a:cs typeface="+mj-cs"/>
              </a:rPr>
              <a:t> yang </a:t>
            </a:r>
            <a:r>
              <a:rPr kumimoji="0" lang="en-US" sz="2800" b="0" i="0" u="none" strike="noStrike" kern="1200" cap="all" spc="0" normalizeH="0" baseline="0" noProof="0" dirty="0" err="1">
                <a:ln>
                  <a:noFill/>
                </a:ln>
                <a:solidFill>
                  <a:schemeClr val="tx1"/>
                </a:solidFill>
                <a:effectLst/>
                <a:uLnTx/>
                <a:uFillTx/>
                <a:latin typeface="+mj-lt"/>
                <a:ea typeface="+mj-ea"/>
                <a:cs typeface="+mj-cs"/>
              </a:rPr>
              <a:t>bertanggung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jawab</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penuh</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menjalankan</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577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b="0" dirty="0">
                <a:solidFill>
                  <a:srgbClr val="040C28"/>
                </a:solidFill>
                <a:latin typeface="Google Sans"/>
              </a:rPr>
              <a:t>    Direksi</a:t>
            </a:r>
            <a:r>
              <a:rPr lang="en-ID" altLang="en-US" sz="2800" b="0" dirty="0">
                <a:solidFill>
                  <a:srgbClr val="474747"/>
                </a:solidFill>
                <a:latin typeface="Google Sans"/>
              </a:rPr>
              <a:t> adalah organ perusahaan yang berwenang dan bertanggung jawab penuh atas pengurusan perseroan untuk kepentingan perseroan sesuai dengan maksud dan tujuan perseroan serta mewakili perseroan, baik di dalam maupun di luar pengadilan sesuai ketentuan Anggaran Dasar.</a:t>
            </a:r>
            <a:endParaRPr lang="en-ID" altLang="en-US" sz="2800" dirty="0"/>
          </a:p>
        </p:txBody>
      </p:sp>
    </p:spTree>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komparisi</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a:xfrm>
            <a:off x="822325" y="1100138"/>
            <a:ext cx="7521575" cy="357981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ts val="800"/>
              </a:spcBef>
              <a:spcAft>
                <a:spcPct val="0"/>
              </a:spcAft>
              <a:buClrTx/>
              <a:buSzTx/>
              <a:buFont typeface="Arial" panose="020B0604020202020204" pitchFamily="34" charset="0"/>
              <a:buNone/>
              <a:defRPr/>
            </a:pP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ts val="800"/>
              </a:spcBef>
              <a:spcAft>
                <a:spcPct val="0"/>
              </a:spcAft>
              <a:buClrTx/>
              <a:buSzTx/>
              <a:buFont typeface="Arial" panose="020B0604020202020204" pitchFamily="34" charset="0"/>
              <a:buAutoNum type="alphaLcPeriod"/>
              <a:defRPr/>
            </a:pPr>
            <a:r>
              <a:rPr kumimoji="0" lang="en-ID" sz="3200" b="1" i="0" u="none" strike="noStrike" kern="1200" cap="none" spc="0" normalizeH="0" baseline="0" noProof="0" dirty="0" err="1">
                <a:ln>
                  <a:noFill/>
                </a:ln>
                <a:solidFill>
                  <a:schemeClr val="tx1"/>
                </a:solidFill>
                <a:effectLst/>
                <a:uLnTx/>
                <a:uFillTx/>
                <a:latin typeface="+mn-lt"/>
                <a:ea typeface="+mn-ea"/>
                <a:cs typeface="+mn-cs"/>
              </a:rPr>
              <a:t>Komparisi</a:t>
            </a:r>
            <a:r>
              <a:rPr kumimoji="0" lang="en-ID" sz="3200" b="1" i="0" u="none" strike="noStrike" kern="1200" cap="none" spc="0" normalizeH="0" baseline="0" noProof="0" dirty="0">
                <a:ln>
                  <a:noFill/>
                </a:ln>
                <a:solidFill>
                  <a:schemeClr val="tx1"/>
                </a:solidFill>
                <a:effectLst/>
                <a:uLnTx/>
                <a:uFillTx/>
                <a:latin typeface="+mn-lt"/>
                <a:ea typeface="+mn-ea"/>
                <a:cs typeface="+mn-cs"/>
              </a:rPr>
              <a:t> orang yang </a:t>
            </a:r>
            <a:r>
              <a:rPr kumimoji="0" lang="en-ID" sz="3200" b="1" i="0" u="none" strike="noStrike" kern="1200" cap="none" spc="0" normalizeH="0" baseline="0" noProof="0" dirty="0" err="1">
                <a:ln>
                  <a:noFill/>
                </a:ln>
                <a:solidFill>
                  <a:schemeClr val="tx1"/>
                </a:solidFill>
                <a:effectLst/>
                <a:uLnTx/>
                <a:uFillTx/>
                <a:latin typeface="+mn-lt"/>
                <a:ea typeface="+mn-ea"/>
                <a:cs typeface="+mn-cs"/>
              </a:rPr>
              <a:t>menghadap</a:t>
            </a:r>
            <a:r>
              <a:rPr kumimoji="0" lang="en-ID" sz="3200" b="1" i="0" u="none" strike="noStrike" kern="1200" cap="none" spc="0" normalizeH="0" baseline="0" noProof="0" dirty="0">
                <a:ln>
                  <a:noFill/>
                </a:ln>
                <a:solidFill>
                  <a:schemeClr val="tx1"/>
                </a:solidFill>
                <a:effectLst/>
                <a:uLnTx/>
                <a:uFillTx/>
                <a:latin typeface="+mn-lt"/>
                <a:ea typeface="+mn-ea"/>
                <a:cs typeface="+mn-cs"/>
              </a:rPr>
              <a:t> </a:t>
            </a:r>
            <a:r>
              <a:rPr kumimoji="0" lang="en-ID" sz="3200" b="1" i="0" u="none" strike="noStrike" kern="1200" cap="none" spc="0" normalizeH="0" baseline="0" noProof="0" dirty="0" err="1">
                <a:ln>
                  <a:noFill/>
                </a:ln>
                <a:solidFill>
                  <a:schemeClr val="tx1"/>
                </a:solidFill>
                <a:effectLst/>
                <a:uLnTx/>
                <a:uFillTx/>
                <a:latin typeface="+mn-lt"/>
                <a:ea typeface="+mn-ea"/>
                <a:cs typeface="+mn-cs"/>
              </a:rPr>
              <a:t>dalam</a:t>
            </a:r>
            <a:r>
              <a:rPr kumimoji="0" lang="en-ID" sz="3200" b="1" i="0" u="none" strike="noStrike" kern="1200" cap="none" spc="0" normalizeH="0" baseline="0" noProof="0" dirty="0">
                <a:ln>
                  <a:noFill/>
                </a:ln>
                <a:solidFill>
                  <a:schemeClr val="tx1"/>
                </a:solidFill>
                <a:effectLst/>
                <a:uLnTx/>
                <a:uFillTx/>
                <a:latin typeface="+mn-lt"/>
                <a:ea typeface="+mn-ea"/>
                <a:cs typeface="+mn-cs"/>
              </a:rPr>
              <a:t> Hukum.</a:t>
            </a:r>
            <a:endParaRPr kumimoji="0" lang="en-ID" sz="32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ts val="800"/>
              </a:spcBef>
              <a:spcAft>
                <a:spcPct val="0"/>
              </a:spcAft>
              <a:buClrTx/>
              <a:buSzTx/>
              <a:buFont typeface="Arial" panose="020B0604020202020204" pitchFamily="34" charset="0"/>
              <a:buAutoNum type="alphaLcPeriod"/>
              <a:defRPr/>
            </a:pPr>
            <a:r>
              <a:rPr kumimoji="0" lang="en-ID" sz="3200" b="1" i="0" u="none" strike="noStrike" kern="1200" cap="none" spc="0" normalizeH="0" baseline="0" noProof="0" dirty="0">
                <a:ln>
                  <a:noFill/>
                </a:ln>
                <a:solidFill>
                  <a:schemeClr val="tx1"/>
                </a:solidFill>
                <a:effectLst/>
                <a:uLnTx/>
                <a:uFillTx/>
                <a:latin typeface="+mn-lt"/>
                <a:ea typeface="+mn-ea"/>
                <a:cs typeface="+mn-cs"/>
              </a:rPr>
              <a:t>Orang yang </a:t>
            </a:r>
            <a:r>
              <a:rPr kumimoji="0" lang="en-ID" sz="3200" b="1" i="0" u="none" strike="noStrike" kern="1200" cap="none" spc="0" normalizeH="0" baseline="0" noProof="0" dirty="0" err="1">
                <a:ln>
                  <a:noFill/>
                </a:ln>
                <a:solidFill>
                  <a:schemeClr val="tx1"/>
                </a:solidFill>
                <a:effectLst/>
                <a:uLnTx/>
                <a:uFillTx/>
                <a:latin typeface="+mn-lt"/>
                <a:ea typeface="+mn-ea"/>
                <a:cs typeface="+mn-cs"/>
              </a:rPr>
              <a:t>memiliki</a:t>
            </a:r>
            <a:r>
              <a:rPr kumimoji="0" lang="en-ID" sz="3200" b="1" i="0" u="none" strike="noStrike" kern="1200" cap="none" spc="0" normalizeH="0" baseline="0" noProof="0" dirty="0">
                <a:ln>
                  <a:noFill/>
                </a:ln>
                <a:solidFill>
                  <a:schemeClr val="tx1"/>
                </a:solidFill>
                <a:effectLst/>
                <a:uLnTx/>
                <a:uFillTx/>
                <a:latin typeface="+mn-lt"/>
                <a:ea typeface="+mn-ea"/>
                <a:cs typeface="+mn-cs"/>
              </a:rPr>
              <a:t> </a:t>
            </a:r>
            <a:r>
              <a:rPr kumimoji="0" lang="en-ID" sz="3200" b="1" i="0" u="none" strike="noStrike" kern="1200" cap="none" spc="0" normalizeH="0" baseline="0" noProof="0" dirty="0" err="1">
                <a:ln>
                  <a:noFill/>
                </a:ln>
                <a:solidFill>
                  <a:schemeClr val="tx1"/>
                </a:solidFill>
                <a:effectLst/>
                <a:uLnTx/>
                <a:uFillTx/>
                <a:latin typeface="+mn-lt"/>
                <a:ea typeface="+mn-ea"/>
                <a:cs typeface="+mn-cs"/>
              </a:rPr>
              <a:t>kewenangan</a:t>
            </a:r>
            <a:r>
              <a:rPr kumimoji="0" lang="en-ID" sz="3200" b="1" i="0" u="none" strike="noStrike" kern="1200" cap="none" spc="0" normalizeH="0" baseline="0" noProof="0" dirty="0">
                <a:ln>
                  <a:noFill/>
                </a:ln>
                <a:solidFill>
                  <a:schemeClr val="tx1"/>
                </a:solidFill>
                <a:effectLst/>
                <a:uLnTx/>
                <a:uFillTx/>
                <a:latin typeface="+mn-lt"/>
                <a:ea typeface="+mn-ea"/>
                <a:cs typeface="+mn-cs"/>
              </a:rPr>
              <a:t> </a:t>
            </a:r>
            <a:r>
              <a:rPr kumimoji="0" lang="en-ID" sz="3200" b="1" i="0" u="none" strike="noStrike" kern="1200" cap="none" spc="0" normalizeH="0" baseline="0" noProof="0" dirty="0" err="1">
                <a:ln>
                  <a:noFill/>
                </a:ln>
                <a:solidFill>
                  <a:schemeClr val="tx1"/>
                </a:solidFill>
                <a:effectLst/>
                <a:uLnTx/>
                <a:uFillTx/>
                <a:latin typeface="+mn-lt"/>
                <a:ea typeface="+mn-ea"/>
                <a:cs typeface="+mn-cs"/>
              </a:rPr>
              <a:t>melakukan</a:t>
            </a:r>
            <a:r>
              <a:rPr kumimoji="0" lang="en-ID" sz="3200" b="1" i="0" u="none" strike="noStrike" kern="1200" cap="none" spc="0" normalizeH="0" baseline="0" noProof="0" dirty="0">
                <a:ln>
                  <a:noFill/>
                </a:ln>
                <a:solidFill>
                  <a:schemeClr val="tx1"/>
                </a:solidFill>
                <a:effectLst/>
                <a:uLnTx/>
                <a:uFillTx/>
                <a:latin typeface="+mn-lt"/>
                <a:ea typeface="+mn-ea"/>
                <a:cs typeface="+mn-cs"/>
              </a:rPr>
              <a:t> </a:t>
            </a:r>
            <a:r>
              <a:rPr kumimoji="0" lang="en-ID" sz="3200" b="1" i="0" u="none" strike="noStrike" kern="1200" cap="none" spc="0" normalizeH="0" baseline="0" noProof="0" dirty="0" err="1">
                <a:ln>
                  <a:noFill/>
                </a:ln>
                <a:solidFill>
                  <a:schemeClr val="tx1"/>
                </a:solidFill>
                <a:effectLst/>
                <a:uLnTx/>
                <a:uFillTx/>
                <a:latin typeface="+mn-lt"/>
                <a:ea typeface="+mn-ea"/>
                <a:cs typeface="+mn-cs"/>
              </a:rPr>
              <a:t>perbuatan</a:t>
            </a:r>
            <a:r>
              <a:rPr kumimoji="0" lang="en-ID" sz="3200" b="1" i="0" u="none" strike="noStrike" kern="1200" cap="none" spc="0" normalizeH="0" baseline="0" noProof="0" dirty="0">
                <a:ln>
                  <a:noFill/>
                </a:ln>
                <a:solidFill>
                  <a:schemeClr val="tx1"/>
                </a:solidFill>
                <a:effectLst/>
                <a:uLnTx/>
                <a:uFillTx/>
                <a:latin typeface="+mn-lt"/>
                <a:ea typeface="+mn-ea"/>
                <a:cs typeface="+mn-cs"/>
              </a:rPr>
              <a:t>.</a:t>
            </a:r>
            <a:endParaRPr kumimoji="0" lang="en-ID"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Contoh</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Komparisi</a:t>
            </a:r>
            <a:r>
              <a:rPr kumimoji="0" lang="en-US" sz="2800" b="0" i="0" u="none" strike="noStrike" kern="1200" cap="all" spc="0" normalizeH="0" baseline="0" noProof="0" dirty="0">
                <a:ln>
                  <a:noFill/>
                </a:ln>
                <a:solidFill>
                  <a:schemeClr val="tx1"/>
                </a:solidFill>
                <a:effectLst/>
                <a:uLnTx/>
                <a:uFillTx/>
                <a:latin typeface="+mj-lt"/>
                <a:ea typeface="+mj-ea"/>
                <a:cs typeface="+mj-cs"/>
              </a:rPr>
              <a:t> badan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782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2800" dirty="0">
                <a:solidFill>
                  <a:srgbClr val="5E5E5E"/>
                </a:solidFill>
                <a:latin typeface="Poppins" pitchFamily="2" charset="0"/>
              </a:rPr>
              <a:t>     Komparisi  dalam hal Perseroan diwakili oleh salah seorang anggota Direksi (UU 40/2007)</a:t>
            </a:r>
            <a:endParaRPr lang="en-ID" altLang="en-US" sz="2800" b="0" dirty="0">
              <a:solidFill>
                <a:srgbClr val="5E5E5E"/>
              </a:solidFill>
              <a:latin typeface="Poppins" pitchFamily="2" charset="0"/>
            </a:endParaRPr>
          </a:p>
          <a:p>
            <a:pPr algn="just"/>
            <a:r>
              <a:rPr lang="en-ID" altLang="en-US" sz="2800" b="0" dirty="0">
                <a:solidFill>
                  <a:srgbClr val="5E5E5E"/>
                </a:solidFill>
                <a:latin typeface="Poppins" pitchFamily="2" charset="0"/>
              </a:rPr>
              <a:t>    Tuan PATUHI HUKUM, lahir di .Tulung Agung pada tanggal 10-04-1967 (Sepuluh April Seribu Sembilanratus Enam Puluh Tujuh), </a:t>
            </a:r>
            <a:r>
              <a:rPr lang="en-ID" altLang="en-US" sz="2800" dirty="0">
                <a:solidFill>
                  <a:srgbClr val="5E5E5E"/>
                </a:solidFill>
                <a:latin typeface="Poppins" pitchFamily="2" charset="0"/>
              </a:rPr>
              <a:t>Direktur Utama PT KALANG KABUT</a:t>
            </a:r>
            <a:r>
              <a:rPr lang="en-ID" altLang="en-US" sz="2800" b="0" dirty="0">
                <a:solidFill>
                  <a:srgbClr val="5E5E5E"/>
                </a:solidFill>
                <a:latin typeface="Poppins" pitchFamily="2" charset="0"/>
              </a:rPr>
              <a:t>, bertempat tinggal di</a:t>
            </a:r>
            <a:endParaRPr lang="en-ID" altLang="en-US" sz="2800" dirty="0"/>
          </a:p>
        </p:txBody>
      </p:sp>
    </p:spTree>
  </p:cSld>
  <p:clrMapOvr>
    <a:masterClrMapping/>
  </p:clrMapOvr>
  <p:transitio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Contoh</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Komparisi</a:t>
            </a:r>
            <a:r>
              <a:rPr kumimoji="0" lang="en-US" sz="2800" b="0" i="0" u="none" strike="noStrike" kern="1200" cap="all" spc="0" normalizeH="0" baseline="0" noProof="0" dirty="0">
                <a:ln>
                  <a:noFill/>
                </a:ln>
                <a:solidFill>
                  <a:schemeClr val="tx1"/>
                </a:solidFill>
                <a:effectLst/>
                <a:uLnTx/>
                <a:uFillTx/>
                <a:latin typeface="+mj-lt"/>
                <a:ea typeface="+mj-ea"/>
                <a:cs typeface="+mj-cs"/>
              </a:rPr>
              <a:t> badan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885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5E5E5E"/>
                </a:solidFill>
                <a:latin typeface="Poppins" pitchFamily="2" charset="0"/>
              </a:rPr>
              <a:t>     </a:t>
            </a:r>
            <a:r>
              <a:rPr lang="en-ID" altLang="en-US" sz="2800" b="0" dirty="0">
                <a:solidFill>
                  <a:srgbClr val="5E5E5E"/>
                </a:solidFill>
                <a:latin typeface="Poppins" pitchFamily="2" charset="0"/>
              </a:rPr>
              <a:t>Jakarta, Jalan Perut Buncit Rukun Tetangga 01, Rukun Warga 017, Kelurahan Tebet Timur, Kecamatan Tebet, Pemegang Kartu Tanda Penduduk tertanggal 10-04-2019 (sepuluh April Duaribu Sembilan) Nomor Induk Kependudukan (NIK): 0213688888855432999, Warga Negara Indonesia.</a:t>
            </a:r>
            <a:endParaRPr lang="en-ID" altLang="en-US" dirty="0"/>
          </a:p>
        </p:txBody>
      </p:sp>
    </p:spTree>
  </p:cSld>
  <p:clrMapOvr>
    <a:masterClrMapping/>
  </p:clrMapOvr>
  <p:transitio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Contoh</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komparisi</a:t>
            </a:r>
            <a:r>
              <a:rPr kumimoji="0" lang="en-US" sz="2800" b="0" i="0" u="none" strike="noStrike" kern="1200" cap="all" spc="0" normalizeH="0" baseline="0" noProof="0" dirty="0">
                <a:ln>
                  <a:noFill/>
                </a:ln>
                <a:solidFill>
                  <a:schemeClr val="tx1"/>
                </a:solidFill>
                <a:effectLst/>
                <a:uLnTx/>
                <a:uFillTx/>
                <a:latin typeface="+mj-lt"/>
                <a:ea typeface="+mj-ea"/>
                <a:cs typeface="+mj-cs"/>
              </a:rPr>
              <a:t> badan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79875" name="Content Placeholder 2"/>
          <p:cNvSpPr>
            <a:spLocks noGrp="1"/>
          </p:cNvSpPr>
          <p:nvPr>
            <p:ph idx="1"/>
          </p:nvPr>
        </p:nvSpPr>
        <p:spPr>
          <a:ln/>
        </p:spPr>
        <p:txBody>
          <a:bodyPr vert="horz" wrap="square" lIns="91440" tIns="45720" rIns="91440" bIns="45720" anchor="t" anchorCtr="0"/>
          <a:p>
            <a:endParaRPr lang="en-US" altLang="en-US" dirty="0"/>
          </a:p>
          <a:p>
            <a:pPr algn="just"/>
            <a:endParaRPr lang="en-ID" altLang="en-US" b="0" dirty="0">
              <a:solidFill>
                <a:srgbClr val="5E5E5E"/>
              </a:solidFill>
              <a:latin typeface="Poppins" pitchFamily="2" charset="0"/>
            </a:endParaRPr>
          </a:p>
          <a:p>
            <a:pPr algn="just"/>
            <a:r>
              <a:rPr lang="en-ID" altLang="en-US" dirty="0">
                <a:solidFill>
                  <a:srgbClr val="5E5E5E"/>
                </a:solidFill>
                <a:latin typeface="Poppins" pitchFamily="2" charset="0"/>
              </a:rPr>
              <a:t>   </a:t>
            </a:r>
            <a:r>
              <a:rPr lang="en-ID" altLang="en-US" sz="2800" dirty="0">
                <a:solidFill>
                  <a:srgbClr val="5E5E5E"/>
                </a:solidFill>
                <a:latin typeface="Poppins" pitchFamily="2" charset="0"/>
              </a:rPr>
              <a:t>   menurut keterangannya dalam hal ini bertindak dalam jabatannya tersebut di atas, dan oleh karenanya sah mewakili Direksi</a:t>
            </a:r>
            <a:r>
              <a:rPr lang="en-ID" altLang="en-US" sz="2800" b="0" dirty="0">
                <a:solidFill>
                  <a:srgbClr val="5E5E5E"/>
                </a:solidFill>
                <a:latin typeface="Poppins" pitchFamily="2" charset="0"/>
              </a:rPr>
              <a:t> dari dan sebagai demikian untuk dan atas nama PT KALANG KABUT, berkedudukan di Jakarta Pusat, Jalan Raden Gila, yang </a:t>
            </a:r>
            <a:endParaRPr lang="en-ID" altLang="en-US" sz="2800" b="0" dirty="0">
              <a:solidFill>
                <a:srgbClr val="5E5E5E"/>
              </a:solidFill>
              <a:latin typeface="Poppins" pitchFamily="2" charset="0"/>
            </a:endParaRPr>
          </a:p>
          <a:p>
            <a:pPr algn="just"/>
            <a:endParaRPr lang="en-ID" altLang="en-US" sz="2800" b="0" dirty="0">
              <a:solidFill>
                <a:srgbClr val="5E5E5E"/>
              </a:solidFill>
              <a:latin typeface="Poppins" pitchFamily="2" charset="0"/>
            </a:endParaRPr>
          </a:p>
          <a:p>
            <a:pPr algn="just"/>
            <a:endParaRPr lang="en-ID" altLang="en-US" sz="2800" b="0" dirty="0">
              <a:solidFill>
                <a:srgbClr val="5E5E5E"/>
              </a:solidFill>
              <a:latin typeface="Poppins" pitchFamily="2" charset="0"/>
            </a:endParaRPr>
          </a:p>
          <a:p>
            <a:pPr algn="just"/>
            <a:endParaRPr lang="en-ID" altLang="en-US" sz="2800" b="0" dirty="0">
              <a:solidFill>
                <a:srgbClr val="5E5E5E"/>
              </a:solidFill>
              <a:latin typeface="Poppins" pitchFamily="2" charset="0"/>
            </a:endParaRPr>
          </a:p>
          <a:p>
            <a:pPr algn="just"/>
            <a:endParaRPr lang="en-ID" altLang="en-US" sz="2800" b="0" dirty="0">
              <a:solidFill>
                <a:srgbClr val="5E5E5E"/>
              </a:solidFill>
              <a:latin typeface="Poppins" pitchFamily="2" charset="0"/>
            </a:endParaRPr>
          </a:p>
          <a:p>
            <a:pPr algn="just"/>
            <a:r>
              <a:rPr lang="en-ID" altLang="en-US" sz="2800" b="0" dirty="0">
                <a:solidFill>
                  <a:srgbClr val="5E5E5E"/>
                </a:solidFill>
                <a:latin typeface="Poppins" pitchFamily="2" charset="0"/>
              </a:rPr>
              <a:t>  anggaran dasarnya dimuat dalam akta tanggal … nomor … yang dibuat di hadapan CHRISTINE ELISIA WIDJAYA, Sarjana Hukum, Notaris di Jakarta Pusat, perseroan mana telah memperoleh status badan hukum berdasarkan Surat Keputusan Menteri Hukum dan Hak Asasi Mausia Republik Indonesia tertanggal ..., nomor : ...</a:t>
            </a:r>
            <a:endParaRPr lang="en-ID" altLang="en-US" sz="2800" b="0" dirty="0">
              <a:solidFill>
                <a:srgbClr val="5E5E5E"/>
              </a:solidFill>
              <a:latin typeface="Poppins" pitchFamily="2" charset="0"/>
            </a:endParaRPr>
          </a:p>
          <a:p>
            <a:endParaRPr lang="en-ID" altLang="en-US" dirty="0"/>
          </a:p>
        </p:txBody>
      </p:sp>
    </p:spTree>
  </p:cSld>
  <p:clrMapOvr>
    <a:masterClrMapping/>
  </p:clrMapOvr>
  <p:transitio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Komparisi</a:t>
            </a:r>
            <a:r>
              <a:rPr kumimoji="0" lang="en-US" sz="2800" b="0" i="0" u="none" strike="noStrike" kern="1200" cap="all" spc="0" normalizeH="0" baseline="0" noProof="0" dirty="0">
                <a:ln>
                  <a:noFill/>
                </a:ln>
                <a:solidFill>
                  <a:schemeClr val="tx1"/>
                </a:solidFill>
                <a:effectLst/>
                <a:uLnTx/>
                <a:uFillTx/>
                <a:latin typeface="+mj-lt"/>
                <a:ea typeface="+mj-ea"/>
                <a:cs typeface="+mj-cs"/>
              </a:rPr>
              <a:t> badan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80899" name="Content Placeholder 2"/>
          <p:cNvSpPr>
            <a:spLocks noGrp="1"/>
          </p:cNvSpPr>
          <p:nvPr>
            <p:ph idx="1"/>
          </p:nvPr>
        </p:nvSpPr>
        <p:spPr>
          <a:xfrm>
            <a:off x="611188" y="1341438"/>
            <a:ext cx="7521575" cy="3579812"/>
          </a:xfrm>
          <a:ln/>
        </p:spPr>
        <p:txBody>
          <a:bodyPr vert="horz" wrap="square" lIns="91440" tIns="45720" rIns="91440" bIns="45720" anchor="t" anchorCtr="0"/>
          <a:p>
            <a:pPr algn="just"/>
            <a:r>
              <a:rPr lang="en-ID" altLang="en-US" b="0" dirty="0">
                <a:solidFill>
                  <a:srgbClr val="5E5E5E"/>
                </a:solidFill>
                <a:latin typeface="Poppins" pitchFamily="2" charset="0"/>
              </a:rPr>
              <a:t>      </a:t>
            </a:r>
            <a:endParaRPr lang="en-ID" altLang="en-US" b="0" dirty="0">
              <a:solidFill>
                <a:srgbClr val="5E5E5E"/>
              </a:solidFill>
              <a:latin typeface="Poppins" pitchFamily="2" charset="0"/>
            </a:endParaRPr>
          </a:p>
          <a:p>
            <a:pPr algn="just"/>
            <a:r>
              <a:rPr lang="en-ID" altLang="en-US" b="0" dirty="0">
                <a:solidFill>
                  <a:srgbClr val="5E5E5E"/>
                </a:solidFill>
                <a:latin typeface="Poppins" pitchFamily="2" charset="0"/>
              </a:rPr>
              <a:t>     </a:t>
            </a:r>
            <a:r>
              <a:rPr lang="en-ID" altLang="en-US" sz="2400" b="0" dirty="0">
                <a:solidFill>
                  <a:srgbClr val="5E5E5E"/>
                </a:solidFill>
                <a:latin typeface="Poppins" pitchFamily="2" charset="0"/>
              </a:rPr>
              <a:t> dasarnya dimuat dalam akta tanggal 10-06-2019 (sepuluh Juni duaribu Sembilan belas) nomor: 01 yang dibuat di hadapan GENIT SEKALI, Sarjana Hukum, Notaris di Jakarta Pusat, perseroan mana telah memperoleh status badan hukum berdasarkan Surat Keputusan Menteri Hukum dan Hak Asasi Mausia Republik Indonesia tertanggal: 10 Desember 2019  nomor : AHU: 031/Menhukham/2019.</a:t>
            </a:r>
            <a:endParaRPr lang="en-ID" altLang="en-US" dirty="0"/>
          </a:p>
        </p:txBody>
      </p:sp>
    </p:spTree>
  </p:cSld>
  <p:clrMapOvr>
    <a:masterClrMapping/>
  </p:clrMapOvr>
  <p:transitio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Perbedaan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direktur</a:t>
            </a:r>
            <a:r>
              <a:rPr kumimoji="0" lang="en-US" sz="2800" b="0" i="0" u="none" strike="noStrike" kern="1200" cap="all" spc="0" normalizeH="0" baseline="0" noProof="0" dirty="0">
                <a:ln>
                  <a:noFill/>
                </a:ln>
                <a:solidFill>
                  <a:schemeClr val="tx1"/>
                </a:solidFill>
                <a:effectLst/>
                <a:uLnTx/>
                <a:uFillTx/>
                <a:latin typeface="+mj-lt"/>
                <a:ea typeface="+mj-ea"/>
                <a:cs typeface="+mj-cs"/>
              </a:rPr>
              <a:t> dan </a:t>
            </a:r>
            <a:r>
              <a:rPr kumimoji="0" lang="en-US" sz="2800" b="0" i="0" u="none" strike="noStrike" kern="1200" cap="all" spc="0" normalizeH="0" baseline="0" noProof="0" dirty="0" err="1">
                <a:ln>
                  <a:noFill/>
                </a:ln>
                <a:solidFill>
                  <a:schemeClr val="tx1"/>
                </a:solidFill>
                <a:effectLst/>
                <a:uLnTx/>
                <a:uFillTx/>
                <a:latin typeface="+mj-lt"/>
                <a:ea typeface="+mj-ea"/>
                <a:cs typeface="+mj-cs"/>
              </a:rPr>
              <a:t>direksi</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81923"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Direktur sebagai pemimpin tertinggi di suatu Perusahaan, sedangkan direksi adalah dewan pengurus atau dewan pimpinan Perusahaan.</a:t>
            </a:r>
            <a:endParaRPr lang="en-ID" altLang="en-US" dirty="0"/>
          </a:p>
        </p:txBody>
      </p:sp>
    </p:spTree>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Direksi</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8294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2800" dirty="0"/>
              <a:t> Direksi adalah Organ Perseroan yang berwenang dan bertanggung jawab penuh atas pengurusan Perseroan untuk kepentingan Perseroan, sesuai dengan maksud dan tujuan Perseroan serta mewakili Perseroan, baik di dalam maupun di luar pengadilan sesuai dengan ketentuan anggaran dasar.</a:t>
            </a:r>
            <a:endParaRPr lang="en-ID" altLang="en-US" sz="2800" dirty="0"/>
          </a:p>
        </p:txBody>
      </p:sp>
    </p:spTree>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HAK PEMEGANG SAHAM</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a:xfrm>
            <a:off x="822325" y="1100138"/>
            <a:ext cx="7521575" cy="3579813"/>
          </a:xfrm>
        </p:spPr>
        <p:txBody>
          <a:bodyPr vert="horz" wrap="square" lIns="91440" tIns="45720" rIns="91440" bIns="45720" numCol="1" anchor="t" anchorCtr="0" compatLnSpc="1"/>
          <a:lstStyle/>
          <a:p>
            <a:pPr marL="914400" marR="0" lvl="0" indent="450215" algn="just" defTabSz="914400" rtl="0" eaLnBrk="0" fontAlgn="base" latinLnBrk="0" hangingPunct="0">
              <a:lnSpc>
                <a:spcPct val="150000"/>
              </a:lnSpc>
              <a:spcBef>
                <a:spcPts val="800"/>
              </a:spcBef>
              <a:spcAft>
                <a:spcPts val="1000"/>
              </a:spcAft>
              <a:buClrTx/>
              <a:buSzTx/>
              <a:buFont typeface="Arial" panose="020B0604020202020204" pitchFamily="34" charset="0"/>
              <a:buNone/>
              <a:defRPr/>
            </a:pP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Hak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pemegang</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saham</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Menurut</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Sumantoro</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dalam</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bukunya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Nindyo</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Pramono</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berjudul</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Sertifikasi</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Saham PT Go Publik dan Hukum Pasar Modal di Indonesia”,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secara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umum</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dapat</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disebutkan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bahwa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hak-hak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pemegang</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saham</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itu</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berkaitan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dengan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antara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lain : 1. Hak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untuk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mengeluarkan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suara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2.  Hak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untuk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mengetahui</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jalannya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Perusahaan;3. Hak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untuk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menerima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keuntungan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4. Hak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untuk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memeriksa</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pembukuan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Perusahaan; 5. Hak-</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hak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yang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berhubungan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dengan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likuiditas</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Perusahaan; 6. Hak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untuk</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menentukan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pengurusan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perusahaan</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Nindyo</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Pramono</a:t>
            </a:r>
            <a:r>
              <a:rPr kumimoji="0" lang="en-US" sz="1800" b="1" i="0" u="none" strike="noStrike" kern="12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 2001:93).</a:t>
            </a:r>
            <a:endParaRPr kumimoji="0" lang="en-ID" sz="18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0000"/>
              </a:lnSpc>
              <a:spcBef>
                <a:spcPts val="800"/>
              </a:spcBef>
              <a:spcAft>
                <a:spcPct val="0"/>
              </a:spcAft>
              <a:buClrTx/>
              <a:buSzTx/>
              <a:buFont typeface="Arial" panose="020B0604020202020204" pitchFamily="34" charset="0"/>
              <a:buNone/>
              <a:defRPr/>
            </a:pPr>
            <a:endParaRPr kumimoji="0" lang="en-ID"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2"/>
          <p:cNvSpPr>
            <a:spLocks noGrp="1" noChangeArrowheads="1"/>
          </p:cNvSpPr>
          <p:nvPr>
            <p:ph type="title"/>
          </p:nvPr>
        </p:nvSpPr>
        <p:spPr/>
        <p:txBody>
          <a:bodyPr vert="horz" lIns="91440" tIns="45720" rIns="91440" bIns="4572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Dagang</a:t>
            </a:r>
            <a:endParaRPr kumimoji="0" lang="en-US"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4339" name="Rectangle 3"/>
          <p:cNvSpPr>
            <a:spLocks noGrp="1"/>
          </p:cNvSpPr>
          <p:nvPr>
            <p:ph idx="1"/>
          </p:nvPr>
        </p:nvSpPr>
        <p:spPr>
          <a:ln/>
        </p:spPr>
        <p:txBody>
          <a:bodyPr vert="horz" wrap="square" lIns="91440" tIns="45720" rIns="91440" bIns="45720" anchor="t" anchorCtr="0"/>
          <a:p>
            <a:pPr eaLnBrk="1" hangingPunct="1">
              <a:lnSpc>
                <a:spcPct val="90000"/>
              </a:lnSpc>
            </a:pPr>
            <a:endParaRPr lang="en-US" altLang="en-US" dirty="0"/>
          </a:p>
          <a:p>
            <a:pPr algn="just" eaLnBrk="1" hangingPunct="1">
              <a:lnSpc>
                <a:spcPct val="90000"/>
              </a:lnSpc>
            </a:pPr>
            <a:r>
              <a:rPr lang="en-US" altLang="en-US" dirty="0"/>
              <a:t>     </a:t>
            </a:r>
            <a:r>
              <a:rPr lang="en-US" altLang="en-US" sz="3200" dirty="0"/>
              <a:t> Hukum yang mengatur tingkah laku manusia yang turut melakukan perdagangan dalam usahanya memperoleh keuntungan. Atau Hukum yang mengatur hubungan hukum antara manusia-manusia dan badan hukum satu sama lainnya dalam lapangan perdagangan. </a:t>
            </a:r>
            <a:endParaRPr lang="en-US" altLang="en-US" sz="3200" dirty="0"/>
          </a:p>
        </p:txBody>
      </p:sp>
      <p:sp>
        <p:nvSpPr>
          <p:cNvPr id="4" name="Footer Placeholder 3"/>
          <p:cNvSpPr txBox="1">
            <a:spLocks noGrp="1"/>
          </p:cNvSpPr>
          <p:nvPr>
            <p:ph type="ftr" sz="quarter" idx="11"/>
          </p:nvPr>
        </p:nvSpPr>
        <p:spPr>
          <a:noFill/>
        </p:spPr>
        <p:txBody>
          <a:bodyPr vert="horz" lIns="91440" tIns="45720" rIns="91440" bIns="45720" rtlCol="0" anchor="ct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all" spc="200" normalizeH="0" baseline="0" noProof="0" dirty="0">
              <a:ln>
                <a:noFill/>
              </a:ln>
              <a:solidFill>
                <a:srgbClr val="FFFFFF"/>
              </a:solidFill>
              <a:effectLst/>
              <a:uLnTx/>
              <a:uFillTx/>
              <a:latin typeface="Arial" panose="020B0604020202020204" pitchFamily="34" charset="0"/>
              <a:ea typeface="+mn-ea"/>
              <a:cs typeface="+mn-cs"/>
            </a:endParaRPr>
          </a:p>
        </p:txBody>
      </p:sp>
    </p:spTree>
  </p:cSld>
  <p:clrMapOvr>
    <a:masterClrMapping/>
  </p:clrMapOvr>
  <p:transitio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mj-cs"/>
              </a:rPr>
              <a:t>pengertian</a:t>
            </a:r>
            <a:r>
              <a:rPr kumimoji="0" lang="en-US" sz="2800" b="0" i="0"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mj-cs"/>
              </a:rPr>
              <a:t> </a:t>
            </a:r>
            <a:r>
              <a:rPr kumimoji="0" lang="en-US" sz="28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mj-cs"/>
              </a:rPr>
              <a:t>Good Corporate Governance</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84995" name="Content Placeholder 2"/>
          <p:cNvSpPr>
            <a:spLocks noGrp="1"/>
          </p:cNvSpPr>
          <p:nvPr>
            <p:ph idx="1"/>
          </p:nvPr>
        </p:nvSpPr>
        <p:spPr>
          <a:ln/>
        </p:spPr>
        <p:txBody>
          <a:bodyPr vert="horz" wrap="square" lIns="91440" tIns="45720" rIns="91440" bIns="45720" anchor="t" anchorCtr="0"/>
          <a:p>
            <a:endParaRPr lang="en-US" altLang="en-US" dirty="0"/>
          </a:p>
          <a:p>
            <a:pPr algn="just">
              <a:lnSpc>
                <a:spcPct val="150000"/>
              </a:lnSpc>
            </a:pPr>
            <a:r>
              <a:rPr lang="en-US" altLang="en-US" sz="1800" dirty="0">
                <a:latin typeface="Times New Roman" panose="02020603050405020304" pitchFamily="18" charset="0"/>
                <a:cs typeface="Calibri" panose="020F0502020204030204" pitchFamily="34" charset="0"/>
              </a:rPr>
              <a:t>  </a:t>
            </a:r>
            <a:r>
              <a:rPr lang="en-US" altLang="en-US" sz="2000" dirty="0">
                <a:latin typeface="Times New Roman" panose="02020603050405020304" pitchFamily="18" charset="0"/>
                <a:cs typeface="Calibri" panose="020F0502020204030204" pitchFamily="34" charset="0"/>
              </a:rPr>
              <a:t>   Berdasarkan pengertian </a:t>
            </a:r>
            <a:r>
              <a:rPr lang="en-US" altLang="en-US" sz="2000" i="1" dirty="0">
                <a:latin typeface="Times New Roman" panose="02020603050405020304" pitchFamily="18" charset="0"/>
                <a:cs typeface="Calibri" panose="020F0502020204030204" pitchFamily="34" charset="0"/>
              </a:rPr>
              <a:t>Good Corporate Governance</a:t>
            </a:r>
            <a:r>
              <a:rPr lang="en-US" altLang="en-US" sz="2000" dirty="0">
                <a:latin typeface="Times New Roman" panose="02020603050405020304" pitchFamily="18" charset="0"/>
                <a:cs typeface="Calibri" panose="020F0502020204030204" pitchFamily="34" charset="0"/>
              </a:rPr>
              <a:t> oleh FCGI (</a:t>
            </a:r>
            <a:r>
              <a:rPr lang="en-US" altLang="en-US" sz="2400" dirty="0"/>
              <a:t>"Foundation for Corporate Governance in Indonesia)."</a:t>
            </a:r>
            <a:r>
              <a:rPr lang="en-US" altLang="en-US" sz="2000" dirty="0">
                <a:latin typeface="Times New Roman" panose="02020603050405020304" pitchFamily="18" charset="0"/>
                <a:cs typeface="Calibri" panose="020F0502020204030204" pitchFamily="34" charset="0"/>
              </a:rPr>
              <a:t>, intinya prinsip </a:t>
            </a:r>
            <a:r>
              <a:rPr lang="en-US" altLang="en-US" sz="2000" i="1" dirty="0">
                <a:latin typeface="Times New Roman" panose="02020603050405020304" pitchFamily="18" charset="0"/>
                <a:cs typeface="Calibri" panose="020F0502020204030204" pitchFamily="34" charset="0"/>
              </a:rPr>
              <a:t>Good Corporate Governance</a:t>
            </a:r>
            <a:r>
              <a:rPr lang="en-US" altLang="en-US" sz="2000" dirty="0">
                <a:latin typeface="Times New Roman" panose="02020603050405020304" pitchFamily="18" charset="0"/>
                <a:cs typeface="Calibri" panose="020F0502020204030204" pitchFamily="34" charset="0"/>
              </a:rPr>
              <a:t> meliputi empat unsur dasar yang harus dibangun dalam kerangka pengaplikasian </a:t>
            </a:r>
            <a:r>
              <a:rPr lang="en-US" altLang="en-US" sz="2000" i="1" dirty="0">
                <a:latin typeface="Times New Roman" panose="02020603050405020304" pitchFamily="18" charset="0"/>
                <a:cs typeface="Calibri" panose="020F0502020204030204" pitchFamily="34" charset="0"/>
              </a:rPr>
              <a:t>Good Corporate Governance</a:t>
            </a:r>
            <a:r>
              <a:rPr lang="en-US" altLang="en-US" sz="2000" dirty="0">
                <a:latin typeface="Times New Roman" panose="02020603050405020304" pitchFamily="18" charset="0"/>
                <a:cs typeface="Calibri" panose="020F0502020204030204" pitchFamily="34" charset="0"/>
              </a:rPr>
              <a:t> itu sendiri yakni: Keadilan, Transparansi, Akuntabilitas, dan Responsibilitas</a:t>
            </a:r>
            <a:r>
              <a:rPr lang="en-US" altLang="en-US" sz="2000" i="1" dirty="0">
                <a:latin typeface="Times New Roman" panose="02020603050405020304" pitchFamily="18" charset="0"/>
                <a:cs typeface="Calibri" panose="020F0502020204030204" pitchFamily="34" charset="0"/>
              </a:rPr>
              <a:t> </a:t>
            </a:r>
            <a:r>
              <a:rPr lang="en-US" altLang="en-US" sz="2000" dirty="0">
                <a:latin typeface="Times New Roman" panose="02020603050405020304" pitchFamily="18" charset="0"/>
                <a:cs typeface="Calibri" panose="020F0502020204030204" pitchFamily="34" charset="0"/>
              </a:rPr>
              <a:t>(Widi Astuti, 2006:67).</a:t>
            </a:r>
            <a:endParaRPr lang="en-ID" altLang="en-US" sz="2000" dirty="0"/>
          </a:p>
        </p:txBody>
      </p:sp>
    </p:spTree>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800" b="0" i="0" u="none" strike="noStrike" kern="1200" cap="all" spc="0" normalizeH="0" baseline="0" noProof="0" dirty="0" err="1">
                <a:ln>
                  <a:noFill/>
                </a:ln>
                <a:solidFill>
                  <a:schemeClr val="tx1"/>
                </a:solidFill>
                <a:effectLst/>
                <a:uLnTx/>
                <a:uFillTx/>
                <a:latin typeface="Times New Roman" panose="02020603050405020304" pitchFamily="18" charset="0"/>
                <a:ea typeface="Calibri" panose="020F0502020204030204" pitchFamily="34" charset="0"/>
                <a:cs typeface="+mj-cs"/>
              </a:rPr>
              <a:t>Definisi</a:t>
            </a:r>
            <a:r>
              <a:rPr kumimoji="0" lang="en-US" sz="1800" b="0" i="0"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mj-cs"/>
              </a:rPr>
              <a:t> </a:t>
            </a:r>
            <a:r>
              <a:rPr kumimoji="0" lang="en-US" sz="18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mj-cs"/>
              </a:rPr>
              <a:t>Good Corporate Governance</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86019" name="Content Placeholder 2"/>
          <p:cNvSpPr>
            <a:spLocks noGrp="1"/>
          </p:cNvSpPr>
          <p:nvPr>
            <p:ph idx="1"/>
          </p:nvPr>
        </p:nvSpPr>
        <p:spPr>
          <a:xfrm>
            <a:off x="1042988" y="1125538"/>
            <a:ext cx="7521575" cy="3578225"/>
          </a:xfrm>
          <a:ln/>
        </p:spPr>
        <p:txBody>
          <a:bodyPr vert="horz" wrap="square" lIns="91440" tIns="45720" rIns="91440" bIns="45720" anchor="t" anchorCtr="0"/>
          <a:p>
            <a:pPr algn="just">
              <a:buNone/>
            </a:pPr>
            <a:r>
              <a:rPr lang="en-US" altLang="en-US" sz="2000" dirty="0">
                <a:latin typeface="Times New Roman" panose="02020603050405020304" pitchFamily="18" charset="0"/>
                <a:cs typeface="Calibri" panose="020F0502020204030204" pitchFamily="34" charset="0"/>
              </a:rPr>
              <a:t>     </a:t>
            </a:r>
            <a:endParaRPr lang="en-US" altLang="en-US" sz="2000" dirty="0">
              <a:latin typeface="Times New Roman" panose="02020603050405020304" pitchFamily="18" charset="0"/>
              <a:cs typeface="Calibri" panose="020F0502020204030204" pitchFamily="34" charset="0"/>
            </a:endParaRPr>
          </a:p>
          <a:p>
            <a:pPr algn="just">
              <a:buNone/>
            </a:pPr>
            <a:r>
              <a:rPr lang="en-US" altLang="en-US" sz="2000" dirty="0">
                <a:latin typeface="Times New Roman" panose="02020603050405020304" pitchFamily="18" charset="0"/>
                <a:cs typeface="Calibri" panose="020F0502020204030204" pitchFamily="34" charset="0"/>
              </a:rPr>
              <a:t>     Seperangkat peraturan yang mengatur hubungan antara pemegang saham, pengurus (pengelola) perusahaan, pihak kreditur, pemerintah, karyawan, serta para pemegang kepentingan internal dan eksternal lainnya yang berkaitan dengan hak-hak dan kewajiban mereka atau dengan kata lain suatu sistem yang mengendalikan penuh perusahaan. Tujuan corporate governance adalah untuk menciptakan nilai tambah bagi semua pihak yang berkepentingan (</a:t>
            </a:r>
            <a:r>
              <a:rPr lang="en-US" altLang="en-US" sz="2000" i="1" dirty="0">
                <a:latin typeface="Times New Roman" panose="02020603050405020304" pitchFamily="18" charset="0"/>
                <a:cs typeface="Calibri" panose="020F0502020204030204" pitchFamily="34" charset="0"/>
              </a:rPr>
              <a:t>stakeholder</a:t>
            </a:r>
            <a:r>
              <a:rPr lang="en-US" altLang="en-US" sz="2000" dirty="0">
                <a:latin typeface="Times New Roman" panose="02020603050405020304" pitchFamily="18" charset="0"/>
                <a:cs typeface="Calibri" panose="020F0502020204030204" pitchFamily="34" charset="0"/>
              </a:rPr>
              <a:t>), (I Nyoman Tjager, 2003:45).</a:t>
            </a:r>
            <a:endParaRPr lang="en-ID" altLang="en-US" sz="2000" dirty="0">
              <a:latin typeface="Calibri" panose="020F0502020204030204" pitchFamily="34" charset="0"/>
              <a:cs typeface="Calibri" panose="020F0502020204030204" pitchFamily="34" charset="0"/>
            </a:endParaRPr>
          </a:p>
          <a:p>
            <a:pPr>
              <a:buNone/>
            </a:pPr>
            <a:endParaRPr lang="en-US" altLang="en-US" dirty="0">
              <a:cs typeface="Calibri" panose="020F0502020204030204" pitchFamily="34" charset="0"/>
            </a:endParaRPr>
          </a:p>
          <a:p>
            <a:pPr algn="just">
              <a:lnSpc>
                <a:spcPct val="150000"/>
              </a:lnSpc>
              <a:buNone/>
            </a:pPr>
            <a:r>
              <a:rPr lang="en-US" altLang="en-US" sz="1800" dirty="0">
                <a:latin typeface="Times New Roman" panose="02020603050405020304" pitchFamily="18" charset="0"/>
                <a:cs typeface="Calibri" panose="020F0502020204030204" pitchFamily="34" charset="0"/>
              </a:rPr>
              <a:t>      </a:t>
            </a:r>
            <a:endParaRPr lang="en-ID" altLang="en-US" dirty="0">
              <a:ea typeface="Calibri" panose="020F0502020204030204" pitchFamily="34" charset="0"/>
            </a:endParaRPr>
          </a:p>
        </p:txBody>
      </p:sp>
    </p:spTree>
  </p:cSld>
  <p:clrMapOvr>
    <a:masterClrMapping/>
  </p:clrMapOvr>
  <p:transitio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000" b="0" i="0"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p</a:t>
            </a:r>
            <a:r>
              <a:rPr kumimoji="0" lang="id-ID" sz="2000" b="0" i="0"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enerapan prinsip-prisip </a:t>
            </a:r>
            <a:r>
              <a:rPr kumimoji="0" lang="en-US" sz="20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G</a:t>
            </a:r>
            <a:r>
              <a:rPr kumimoji="0" lang="id-ID" sz="20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ood </a:t>
            </a:r>
            <a:r>
              <a:rPr kumimoji="0" lang="en-US" sz="20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C</a:t>
            </a:r>
            <a:r>
              <a:rPr kumimoji="0" lang="id-ID" sz="20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orporate </a:t>
            </a:r>
            <a:r>
              <a:rPr kumimoji="0" lang="en-US" sz="20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G</a:t>
            </a:r>
            <a:r>
              <a:rPr kumimoji="0" lang="id-ID" sz="2000" b="0" i="1" u="none" strike="noStrike" kern="1200" cap="all"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overnance</a:t>
            </a:r>
            <a:endParaRPr kumimoji="0" lang="en-ID" sz="2000" b="0" i="0" u="none" strike="noStrike" kern="1200" cap="all" spc="0" normalizeH="0" baseline="0" noProof="0" dirty="0">
              <a:ln>
                <a:noFill/>
              </a:ln>
              <a:solidFill>
                <a:schemeClr val="tx1"/>
              </a:solidFill>
              <a:effectLst/>
              <a:uLnTx/>
              <a:uFillTx/>
              <a:latin typeface="+mj-lt"/>
              <a:ea typeface="+mj-ea"/>
              <a:cs typeface="+mj-cs"/>
            </a:endParaRPr>
          </a:p>
        </p:txBody>
      </p:sp>
      <p:sp>
        <p:nvSpPr>
          <p:cNvPr id="87043" name="Content Placeholder 2"/>
          <p:cNvSpPr>
            <a:spLocks noGrp="1"/>
          </p:cNvSpPr>
          <p:nvPr>
            <p:ph idx="1"/>
          </p:nvPr>
        </p:nvSpPr>
        <p:spPr>
          <a:ln/>
        </p:spPr>
        <p:txBody>
          <a:bodyPr vert="horz" wrap="square" lIns="91440" tIns="45720" rIns="91440" bIns="45720" anchor="t" anchorCtr="0"/>
          <a:p>
            <a:pPr>
              <a:buNone/>
            </a:pPr>
            <a:endParaRPr lang="en-US" altLang="en-US" dirty="0"/>
          </a:p>
          <a:p>
            <a:pPr algn="just">
              <a:buNone/>
            </a:pPr>
            <a:r>
              <a:rPr lang="en-US" altLang="en-US" sz="1800" dirty="0">
                <a:latin typeface="Times New Roman" panose="02020603050405020304" pitchFamily="18" charset="0"/>
                <a:cs typeface="Calibri" panose="020F0502020204030204" pitchFamily="34" charset="0"/>
              </a:rPr>
              <a:t>      </a:t>
            </a:r>
            <a:r>
              <a:rPr lang="en-US" altLang="en-US" sz="2000" dirty="0">
                <a:latin typeface="Times New Roman" panose="02020603050405020304" pitchFamily="18" charset="0"/>
                <a:cs typeface="Calibri" panose="020F0502020204030204" pitchFamily="34" charset="0"/>
              </a:rPr>
              <a:t>Menurut Christian Hedinata, p</a:t>
            </a:r>
            <a:r>
              <a:rPr lang="id-ID" altLang="en-US" sz="2000" dirty="0">
                <a:latin typeface="Times New Roman" panose="02020603050405020304" pitchFamily="18" charset="0"/>
                <a:cs typeface="Calibri" panose="020F0502020204030204" pitchFamily="34" charset="0"/>
              </a:rPr>
              <a:t>enerapan prinsip-prisip </a:t>
            </a:r>
            <a:r>
              <a:rPr lang="en-US" altLang="en-US" sz="2000" i="1" dirty="0">
                <a:latin typeface="Times New Roman" panose="02020603050405020304" pitchFamily="18" charset="0"/>
                <a:cs typeface="Calibri" panose="020F0502020204030204" pitchFamily="34" charset="0"/>
              </a:rPr>
              <a:t>G</a:t>
            </a:r>
            <a:r>
              <a:rPr lang="id-ID" altLang="en-US" sz="2000" i="1" dirty="0">
                <a:latin typeface="Times New Roman" panose="02020603050405020304" pitchFamily="18" charset="0"/>
                <a:cs typeface="Calibri" panose="020F0502020204030204" pitchFamily="34" charset="0"/>
              </a:rPr>
              <a:t>ood </a:t>
            </a:r>
            <a:r>
              <a:rPr lang="en-US" altLang="en-US" sz="2000" i="1" dirty="0">
                <a:latin typeface="Times New Roman" panose="02020603050405020304" pitchFamily="18" charset="0"/>
                <a:cs typeface="Calibri" panose="020F0502020204030204" pitchFamily="34" charset="0"/>
              </a:rPr>
              <a:t>C</a:t>
            </a:r>
            <a:r>
              <a:rPr lang="id-ID" altLang="en-US" sz="2000" i="1" dirty="0">
                <a:latin typeface="Times New Roman" panose="02020603050405020304" pitchFamily="18" charset="0"/>
                <a:cs typeface="Calibri" panose="020F0502020204030204" pitchFamily="34" charset="0"/>
              </a:rPr>
              <a:t>orporate </a:t>
            </a:r>
            <a:r>
              <a:rPr lang="en-US" altLang="en-US" sz="2000" i="1" dirty="0">
                <a:latin typeface="Times New Roman" panose="02020603050405020304" pitchFamily="18" charset="0"/>
                <a:cs typeface="Calibri" panose="020F0502020204030204" pitchFamily="34" charset="0"/>
              </a:rPr>
              <a:t>G</a:t>
            </a:r>
            <a:r>
              <a:rPr lang="id-ID" altLang="en-US" sz="2000" i="1" dirty="0">
                <a:latin typeface="Times New Roman" panose="02020603050405020304" pitchFamily="18" charset="0"/>
                <a:cs typeface="Calibri" panose="020F0502020204030204" pitchFamily="34" charset="0"/>
              </a:rPr>
              <a:t>overnance </a:t>
            </a:r>
            <a:r>
              <a:rPr lang="id-ID" altLang="en-US" sz="2000" dirty="0">
                <a:latin typeface="Times New Roman" panose="02020603050405020304" pitchFamily="18" charset="0"/>
                <a:cs typeface="Calibri" panose="020F0502020204030204" pitchFamily="34" charset="0"/>
              </a:rPr>
              <a:t>merupakan upaya agar terciptanya keseimbangan antar kepentingan dari para</a:t>
            </a:r>
            <a:r>
              <a:rPr lang="id-ID" altLang="en-US" sz="2000" i="1" dirty="0">
                <a:latin typeface="Times New Roman" panose="02020603050405020304" pitchFamily="18" charset="0"/>
                <a:cs typeface="Calibri" panose="020F0502020204030204" pitchFamily="34" charset="0"/>
              </a:rPr>
              <a:t> stakeholder </a:t>
            </a:r>
            <a:r>
              <a:rPr lang="id-ID" altLang="en-US" sz="2000" dirty="0">
                <a:latin typeface="Times New Roman" panose="02020603050405020304" pitchFamily="18" charset="0"/>
                <a:cs typeface="Calibri" panose="020F0502020204030204" pitchFamily="34" charset="0"/>
              </a:rPr>
              <a:t>yaitu pemegang saham mayoritas, pemegang saham minoritas, kreditor, manajemen</a:t>
            </a:r>
            <a:r>
              <a:rPr lang="id-ID" altLang="en-US" sz="2000" i="1" dirty="0">
                <a:latin typeface="Times New Roman" panose="02020603050405020304" pitchFamily="18" charset="0"/>
                <a:cs typeface="Calibri" panose="020F0502020204030204" pitchFamily="34" charset="0"/>
              </a:rPr>
              <a:t> </a:t>
            </a:r>
            <a:r>
              <a:rPr lang="id-ID" altLang="en-US" sz="2000" dirty="0">
                <a:latin typeface="Times New Roman" panose="02020603050405020304" pitchFamily="18" charset="0"/>
                <a:cs typeface="Calibri" panose="020F0502020204030204" pitchFamily="34" charset="0"/>
              </a:rPr>
              <a:t>perusahaan, karyawan perusahaan, </a:t>
            </a:r>
            <a:r>
              <a:rPr lang="id-ID" altLang="en-US" sz="2000" i="1" dirty="0">
                <a:latin typeface="Times New Roman" panose="02020603050405020304" pitchFamily="18" charset="0"/>
                <a:cs typeface="Calibri" panose="020F0502020204030204" pitchFamily="34" charset="0"/>
              </a:rPr>
              <a:t>suppliers</a:t>
            </a:r>
            <a:r>
              <a:rPr lang="id-ID" altLang="en-US" sz="2000" dirty="0">
                <a:latin typeface="Times New Roman" panose="02020603050405020304" pitchFamily="18" charset="0"/>
                <a:cs typeface="Calibri" panose="020F0502020204030204" pitchFamily="34" charset="0"/>
              </a:rPr>
              <a:t>, pemerintah, konsumen dan tentunya para anggota</a:t>
            </a:r>
            <a:r>
              <a:rPr lang="id-ID" altLang="en-US" sz="2000" i="1" dirty="0">
                <a:latin typeface="Times New Roman" panose="02020603050405020304" pitchFamily="18" charset="0"/>
                <a:cs typeface="Calibri" panose="020F0502020204030204" pitchFamily="34" charset="0"/>
              </a:rPr>
              <a:t> </a:t>
            </a:r>
            <a:r>
              <a:rPr lang="id-ID" altLang="en-US" sz="2000" dirty="0">
                <a:latin typeface="Times New Roman" panose="02020603050405020304" pitchFamily="18" charset="0"/>
                <a:cs typeface="Calibri" panose="020F0502020204030204" pitchFamily="34" charset="0"/>
              </a:rPr>
              <a:t>masyarakat yang merupakan indikator tercapainya keseimbangan kepentingan, sehingga benturan</a:t>
            </a:r>
            <a:r>
              <a:rPr lang="id-ID" altLang="en-US" sz="2000" i="1" dirty="0">
                <a:latin typeface="Times New Roman" panose="02020603050405020304" pitchFamily="18" charset="0"/>
                <a:cs typeface="Calibri" panose="020F0502020204030204" pitchFamily="34" charset="0"/>
              </a:rPr>
              <a:t> </a:t>
            </a:r>
            <a:r>
              <a:rPr lang="id-ID" altLang="en-US" sz="2000" dirty="0">
                <a:latin typeface="Times New Roman" panose="02020603050405020304" pitchFamily="18" charset="0"/>
                <a:cs typeface="Calibri" panose="020F0502020204030204" pitchFamily="34" charset="0"/>
              </a:rPr>
              <a:t>kepentingan yang terjadi dapat diarahkan dan dikontrol serta tidak menimbulkan kerugian bagi masingmasing</a:t>
            </a:r>
            <a:r>
              <a:rPr lang="id-ID" altLang="en-US" sz="2000" i="1" dirty="0">
                <a:latin typeface="Times New Roman" panose="02020603050405020304" pitchFamily="18" charset="0"/>
                <a:cs typeface="Calibri" panose="020F0502020204030204" pitchFamily="34" charset="0"/>
              </a:rPr>
              <a:t> </a:t>
            </a:r>
            <a:r>
              <a:rPr lang="id-ID" altLang="en-US" sz="2000" dirty="0">
                <a:latin typeface="Times New Roman" panose="02020603050405020304" pitchFamily="18" charset="0"/>
                <a:cs typeface="Calibri" panose="020F0502020204030204" pitchFamily="34" charset="0"/>
              </a:rPr>
              <a:t>pihak</a:t>
            </a:r>
            <a:r>
              <a:rPr lang="en-US" altLang="en-US" sz="2000" dirty="0">
                <a:latin typeface="Times New Roman" panose="02020603050405020304" pitchFamily="18" charset="0"/>
                <a:cs typeface="Calibri" panose="020F0502020204030204" pitchFamily="34" charset="0"/>
              </a:rPr>
              <a:t> (Christian Hedinata, 2008:1).</a:t>
            </a:r>
            <a:endParaRPr lang="en-ID" altLang="en-US" sz="2000" dirty="0">
              <a:latin typeface="Calibri" panose="020F0502020204030204" pitchFamily="34" charset="0"/>
              <a:cs typeface="Calibri" panose="020F0502020204030204" pitchFamily="34" charset="0"/>
            </a:endParaRPr>
          </a:p>
          <a:p>
            <a:pPr>
              <a:buNone/>
            </a:pPr>
            <a:endParaRPr lang="en-ID" altLang="en-US" dirty="0"/>
          </a:p>
        </p:txBody>
      </p:sp>
    </p:spTree>
  </p:cSld>
  <p:clrMapOvr>
    <a:masterClrMapping/>
  </p:clrMapOvr>
  <p:transition spd="med">
    <p:wipe dir="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kURATOR</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8806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202124"/>
                </a:solidFill>
                <a:latin typeface="Google Sans"/>
              </a:rPr>
              <a:t>       </a:t>
            </a:r>
            <a:r>
              <a:rPr lang="en-ID" altLang="en-US" sz="2400" b="0" dirty="0">
                <a:solidFill>
                  <a:srgbClr val="202124"/>
                </a:solidFill>
                <a:latin typeface="Google Sans"/>
              </a:rPr>
              <a:t>Seorang kurator yaitu </a:t>
            </a:r>
            <a:r>
              <a:rPr lang="en-ID" altLang="en-US" sz="2400" b="0" dirty="0">
                <a:solidFill>
                  <a:srgbClr val="040C28"/>
                </a:solidFill>
                <a:latin typeface="Google Sans"/>
              </a:rPr>
              <a:t>melakukan pengurusan dan/atau pemberesan atas harta pailit sejak tanggal putusan pailit diucapkan meskipun terhadap putusan tersebut diajukan kasasi atau peninjauan kembali</a:t>
            </a:r>
            <a:r>
              <a:rPr lang="en-ID" altLang="en-US" sz="2400" b="0" dirty="0">
                <a:solidFill>
                  <a:srgbClr val="202124"/>
                </a:solidFill>
                <a:latin typeface="Google Sans"/>
              </a:rPr>
              <a:t>.  (Pasal 16 ayat 1 UU. No. 37 Tahun 2004 Tentang Kepailitan dan Penundaan Kewajiban Pembayaran Utang.</a:t>
            </a:r>
            <a:endParaRPr lang="en-ID" altLang="en-US" sz="2400" dirty="0"/>
          </a:p>
        </p:txBody>
      </p:sp>
    </p:spTree>
  </p:cSld>
  <p:clrMapOvr>
    <a:masterClrMapping/>
  </p:clrMapOvr>
  <p:transition spd="med">
    <p:wipe dir="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J</a:t>
            </a:r>
            <a:r>
              <a:rPr kumimoji="0" lang="en-US" sz="2400" b="0" i="0" u="none" strike="noStrike" kern="1200" cap="all" spc="0" normalizeH="0" baseline="0" noProof="0" dirty="0">
                <a:ln>
                  <a:noFill/>
                </a:ln>
                <a:solidFill>
                  <a:schemeClr val="tx1"/>
                </a:solidFill>
                <a:effectLst/>
                <a:uLnTx/>
                <a:uFillTx/>
                <a:latin typeface="+mj-lt"/>
                <a:ea typeface="+mj-ea"/>
                <a:cs typeface="+mj-cs"/>
              </a:rPr>
              <a:t>ika </a:t>
            </a:r>
            <a:r>
              <a:rPr kumimoji="0" lang="en-US" sz="2400" b="0" i="0" u="none" strike="noStrike" kern="1200" cap="all" spc="0" normalizeH="0" baseline="0" noProof="0" dirty="0" err="1">
                <a:ln>
                  <a:noFill/>
                </a:ln>
                <a:solidFill>
                  <a:schemeClr val="tx1"/>
                </a:solidFill>
                <a:effectLst/>
                <a:uLnTx/>
                <a:uFillTx/>
                <a:latin typeface="+mj-lt"/>
                <a:ea typeface="+mj-ea"/>
                <a:cs typeface="+mj-cs"/>
              </a:rPr>
              <a:t>berhalangan</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direksi</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dapat</a:t>
            </a:r>
            <a:r>
              <a:rPr kumimoji="0" lang="en-US" sz="2400" b="0" i="0" u="none" strike="noStrike" kern="1200" cap="all" spc="0" normalizeH="0" baseline="0" noProof="0" dirty="0">
                <a:ln>
                  <a:noFill/>
                </a:ln>
                <a:solidFill>
                  <a:schemeClr val="tx1"/>
                </a:solidFill>
                <a:effectLst/>
                <a:uLnTx/>
                <a:uFillTx/>
                <a:latin typeface="+mj-lt"/>
                <a:ea typeface="+mj-ea"/>
                <a:cs typeface="+mj-cs"/>
              </a:rPr>
              <a:t> </a:t>
            </a:r>
            <a:r>
              <a:rPr kumimoji="0" lang="en-US" sz="2400" b="0" i="0" u="none" strike="noStrike" kern="1200" cap="all" spc="0" normalizeH="0" baseline="0" noProof="0" dirty="0" err="1">
                <a:ln>
                  <a:noFill/>
                </a:ln>
                <a:solidFill>
                  <a:schemeClr val="tx1"/>
                </a:solidFill>
                <a:effectLst/>
                <a:uLnTx/>
                <a:uFillTx/>
                <a:latin typeface="+mj-lt"/>
                <a:ea typeface="+mj-ea"/>
                <a:cs typeface="+mj-cs"/>
              </a:rPr>
              <a:t>mewakilkan</a:t>
            </a:r>
            <a:r>
              <a:rPr kumimoji="0" lang="en-US" sz="2400" b="0" i="0" u="none" strike="noStrike" kern="1200" cap="all" spc="0" normalizeH="0" baseline="0" noProof="0" dirty="0">
                <a:ln>
                  <a:noFill/>
                </a:ln>
                <a:solidFill>
                  <a:schemeClr val="tx1"/>
                </a:solidFill>
                <a:effectLst/>
                <a:uLnTx/>
                <a:uFillTx/>
                <a:latin typeface="+mj-lt"/>
                <a:ea typeface="+mj-ea"/>
                <a:cs typeface="+mj-cs"/>
              </a:rPr>
              <a:t> Pasal 103 UUPT</a:t>
            </a:r>
            <a:endParaRPr kumimoji="0" lang="en-ID" sz="2400" b="0" i="0" u="none" strike="noStrike" kern="1200" cap="all" spc="0" normalizeH="0" baseline="0" noProof="0" dirty="0">
              <a:ln>
                <a:noFill/>
              </a:ln>
              <a:solidFill>
                <a:schemeClr val="tx1"/>
              </a:solidFill>
              <a:effectLst/>
              <a:uLnTx/>
              <a:uFillTx/>
              <a:latin typeface="+mj-lt"/>
              <a:ea typeface="+mj-ea"/>
              <a:cs typeface="+mj-cs"/>
            </a:endParaRPr>
          </a:p>
        </p:txBody>
      </p:sp>
      <p:sp>
        <p:nvSpPr>
          <p:cNvPr id="89091" name="Content Placeholder 2"/>
          <p:cNvSpPr>
            <a:spLocks noGrp="1"/>
          </p:cNvSpPr>
          <p:nvPr>
            <p:ph idx="1"/>
          </p:nvPr>
        </p:nvSpPr>
        <p:spPr>
          <a:ln/>
        </p:spPr>
        <p:txBody>
          <a:bodyPr vert="horz" wrap="square" lIns="91440" tIns="45720" rIns="91440" bIns="45720" anchor="t" anchorCtr="0"/>
          <a:p>
            <a:pPr algn="just"/>
            <a:r>
              <a:rPr lang="en-US" altLang="en-US" dirty="0"/>
              <a:t>    </a:t>
            </a:r>
            <a:r>
              <a:rPr lang="en-US" altLang="en-US" sz="4000" dirty="0"/>
              <a:t> Direksi dapat memberikan kuasa secara tertulis kepada wakil direksi untuk melakukan perbuatan hukum atas nama Perseroan.</a:t>
            </a:r>
            <a:endParaRPr lang="en-ID" altLang="en-US" sz="4000" dirty="0"/>
          </a:p>
        </p:txBody>
      </p:sp>
    </p:spTree>
  </p:cSld>
  <p:clrMapOvr>
    <a:masterClrMapping/>
  </p:clrMapOvr>
  <p:transition spd="med">
    <p:wipe dir="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Tanggung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jawab</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secara</a:t>
            </a:r>
            <a:r>
              <a:rPr kumimoji="0" lang="en-US" sz="2800" b="0" i="0" u="none" strike="noStrike" kern="1200" cap="all" spc="0" normalizeH="0" baseline="0" noProof="0" dirty="0">
                <a:ln>
                  <a:noFill/>
                </a:ln>
                <a:solidFill>
                  <a:schemeClr val="tx1"/>
                </a:solidFill>
                <a:effectLst/>
                <a:uLnTx/>
                <a:uFillTx/>
                <a:latin typeface="+mj-lt"/>
                <a:ea typeface="+mj-ea"/>
                <a:cs typeface="+mj-cs"/>
              </a:rPr>
              <a:t> individual </a:t>
            </a:r>
            <a:r>
              <a:rPr kumimoji="0" lang="en-US" sz="2800" b="0" i="0" u="none" strike="noStrike" kern="1200" cap="all" spc="0" normalizeH="0" baseline="0" noProof="0" dirty="0" err="1">
                <a:ln>
                  <a:noFill/>
                </a:ln>
                <a:solidFill>
                  <a:schemeClr val="tx1"/>
                </a:solidFill>
                <a:effectLst/>
                <a:uLnTx/>
                <a:uFillTx/>
                <a:latin typeface="+mj-lt"/>
                <a:ea typeface="+mj-ea"/>
                <a:cs typeface="+mj-cs"/>
              </a:rPr>
              <a:t>jika</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direksi</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melakukan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kesalahan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pribadi</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011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Jika direksi karena ketidakhati-hatian dan kekurang-cermatannya dalam mengelola perusahaan sehingga merugikan perusahan maka akibatnya menjadi tanggung jawab secara individual.</a:t>
            </a:r>
            <a:endParaRPr lang="en-ID" altLang="en-US" sz="3600" dirty="0"/>
          </a:p>
        </p:txBody>
      </p:sp>
    </p:spTree>
  </p:cSld>
  <p:clrMapOvr>
    <a:masterClrMapping/>
  </p:clrMapOvr>
  <p:transition spd="med">
    <p:wipe dir="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Tanggung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jawab</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secara</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tanggung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renteng</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113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Jika dalam menjalankan tugas jabatannya direksi melakukan kesalahan secara Bersama-sama sehingga merugikan perusahaan maka kerugian tsb dipikul tanggung renteng.</a:t>
            </a:r>
            <a:endParaRPr lang="en-ID" altLang="en-US" sz="3200" dirty="0"/>
          </a:p>
        </p:txBody>
      </p:sp>
    </p:spTree>
  </p:cSld>
  <p:clrMapOvr>
    <a:masterClrMapping/>
  </p:clrMapOvr>
  <p:transition spd="med">
    <p:wipe dir="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Title 1"/>
          <p:cNvSpPr>
            <a:spLocks noGrp="1" noChangeArrowheads="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2800" b="0" i="0" u="none" strike="noStrike" kern="1200" cap="all" spc="0" normalizeH="0" baseline="0" noProof="0">
                <a:ln>
                  <a:noFill/>
                </a:ln>
                <a:solidFill>
                  <a:schemeClr val="tx1"/>
                </a:solidFill>
                <a:effectLst/>
                <a:uLnTx/>
                <a:uFillTx/>
                <a:latin typeface="+mj-lt"/>
                <a:ea typeface="+mj-ea"/>
                <a:cs typeface="+mj-cs"/>
              </a:rPr>
              <a:t>PERUSAHAAN PUBLIK</a:t>
            </a:r>
            <a:endParaRPr kumimoji="0" lang="en-US" altLang="en-US" sz="2800" b="0" i="0" u="none" strike="noStrike" kern="1200" cap="all" spc="0" normalizeH="0" baseline="0" noProof="0">
              <a:ln>
                <a:noFill/>
              </a:ln>
              <a:solidFill>
                <a:schemeClr val="tx1"/>
              </a:solidFill>
              <a:effectLst/>
              <a:uLnTx/>
              <a:uFillTx/>
              <a:latin typeface="+mj-lt"/>
              <a:ea typeface="+mj-ea"/>
              <a:cs typeface="+mj-cs"/>
            </a:endParaRPr>
          </a:p>
        </p:txBody>
      </p:sp>
      <p:sp>
        <p:nvSpPr>
          <p:cNvPr id="92163" name="Content Placeholder 2"/>
          <p:cNvSpPr>
            <a:spLocks noGrp="1"/>
          </p:cNvSpPr>
          <p:nvPr>
            <p:ph idx="1"/>
          </p:nvPr>
        </p:nvSpPr>
        <p:spPr>
          <a:ln/>
        </p:spPr>
        <p:txBody>
          <a:bodyPr vert="horz" wrap="square" lIns="91440" tIns="45720" rIns="91440" bIns="45720" anchor="t" anchorCtr="0"/>
          <a:p>
            <a:pPr marL="0" indent="0" algn="just">
              <a:buFontTx/>
              <a:buNone/>
            </a:pPr>
            <a:r>
              <a:rPr lang="sv-SE" altLang="en-US" sz="2800" dirty="0"/>
              <a:t>Perusahaan Publik adalah Perseroan yang sahamnya telah dimiliki sekurang-kurangnya oleh 300 (tiga </a:t>
            </a:r>
            <a:r>
              <a:rPr lang="en-US" altLang="en-US" sz="2800" dirty="0"/>
              <a:t>ratus) pemegang saham dan memiliki modal disetor sekurang-kurangnya Rp3.000.000.000,00 (tiga miliar rupiah) atau suatu jumlah pemegang saham dan modal disetor yang ditetapkan dengan Peraturan</a:t>
            </a:r>
            <a:endParaRPr lang="en-US" altLang="en-US" sz="2800" dirty="0"/>
          </a:p>
          <a:p>
            <a:pPr marL="0" indent="0" algn="just">
              <a:buFontTx/>
              <a:buNone/>
            </a:pPr>
            <a:r>
              <a:rPr lang="en-US" altLang="en-US" sz="2800" dirty="0"/>
              <a:t>Pemerintah.</a:t>
            </a:r>
            <a:endParaRPr lang="en-US" altLang="en-US" sz="2800" dirty="0"/>
          </a:p>
        </p:txBody>
      </p:sp>
      <p:sp>
        <p:nvSpPr>
          <p:cNvPr id="92164" name="Date Placeholder 3"/>
          <p:cNvSpPr txBox="1">
            <a:spLocks noGrp="1"/>
          </p:cNvSpPr>
          <p:nvPr>
            <p:ph type="dt" sz="half" idx="10"/>
          </p:nvPr>
        </p:nvSpPr>
        <p:spPr>
          <a:xfrm rot="-2460000">
            <a:off x="201613" y="5870575"/>
            <a:ext cx="2176462" cy="201613"/>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fld id="{BB962C8B-B14F-4D97-AF65-F5344CB8AC3E}" type="datetime1">
              <a:rPr lang="id-ID" altLang="en-US" sz="1200" dirty="0">
                <a:solidFill>
                  <a:srgbClr val="FFFFFF"/>
                </a:solidFill>
              </a:rPr>
            </a:fld>
            <a:endParaRPr lang="id-ID" altLang="en-US" sz="1200" dirty="0">
              <a:solidFill>
                <a:srgbClr val="FFFFFF"/>
              </a:solidFill>
            </a:endParaRPr>
          </a:p>
        </p:txBody>
      </p:sp>
      <p:sp>
        <p:nvSpPr>
          <p:cNvPr id="5" name="Footer Placeholder 4"/>
          <p:cNvSpPr txBox="1">
            <a:spLocks noGrp="1"/>
          </p:cNvSpPr>
          <p:nvPr>
            <p:ph type="ftr" sz="quarter" idx="11"/>
          </p:nvPr>
        </p:nvSpPr>
        <p:spPr>
          <a:noFill/>
        </p:spPr>
        <p:txBody>
          <a:bodyPr vert="horz" lIns="91440" tIns="45720" rIns="91440" bIns="45720" rtlCol="0" anchor="ct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d-ID" sz="1000" b="0" i="0" u="none" strike="noStrike" kern="1200" cap="all" spc="200" normalizeH="0" baseline="0" noProof="0" dirty="0">
              <a:ln>
                <a:noFill/>
              </a:ln>
              <a:solidFill>
                <a:srgbClr val="FFFFFF"/>
              </a:solidFill>
              <a:effectLst/>
              <a:uLnTx/>
              <a:uFillTx/>
              <a:latin typeface="Arial" panose="020B0604020202020204" pitchFamily="34" charset="0"/>
              <a:ea typeface="+mn-ea"/>
              <a:cs typeface="+mn-cs"/>
            </a:endParaRPr>
          </a:p>
        </p:txBody>
      </p:sp>
    </p:spTree>
  </p:cSld>
  <p:clrMapOvr>
    <a:masterClrMapping/>
  </p:clrMapOvr>
  <p:transition spd="med">
    <p:wipe dir="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0" name="Date Placeholder 3"/>
          <p:cNvSpPr txBox="1">
            <a:spLocks noGrp="1"/>
          </p:cNvSpPr>
          <p:nvPr>
            <p:ph type="dt" sz="half" idx="10"/>
          </p:nvPr>
        </p:nvSpPr>
        <p:spPr>
          <a:xfrm rot="-2460000">
            <a:off x="201613" y="5870575"/>
            <a:ext cx="2176462" cy="201613"/>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fld id="{BB962C8B-B14F-4D97-AF65-F5344CB8AC3E}" type="datetime1">
              <a:rPr lang="id-ID" altLang="en-US" sz="1200" dirty="0">
                <a:solidFill>
                  <a:srgbClr val="FFFFFF"/>
                </a:solidFill>
              </a:rPr>
            </a:fld>
            <a:endParaRPr lang="id-ID" altLang="en-US" sz="1200" dirty="0">
              <a:solidFill>
                <a:srgbClr val="FFFFFF"/>
              </a:solidFill>
            </a:endParaRPr>
          </a:p>
        </p:txBody>
      </p:sp>
      <p:grpSp>
        <p:nvGrpSpPr>
          <p:cNvPr id="2" name="Group 21"/>
          <p:cNvGrpSpPr/>
          <p:nvPr/>
        </p:nvGrpSpPr>
        <p:grpSpPr>
          <a:xfrm>
            <a:off x="323850" y="333375"/>
            <a:ext cx="8856663" cy="6551613"/>
            <a:chOff x="204" y="210"/>
            <a:chExt cx="5579" cy="4127"/>
          </a:xfrm>
        </p:grpSpPr>
        <p:sp>
          <p:nvSpPr>
            <p:cNvPr id="94212" name="Text Box 9"/>
            <p:cNvSpPr txBox="1"/>
            <p:nvPr/>
          </p:nvSpPr>
          <p:spPr>
            <a:xfrm>
              <a:off x="3198" y="936"/>
              <a:ext cx="2358" cy="454"/>
            </a:xfrm>
            <a:prstGeom prst="rect">
              <a:avLst/>
            </a:prstGeom>
            <a:noFill/>
            <a:ln w="9525" cap="flat" cmpd="sng">
              <a:solidFill>
                <a:schemeClr val="tx1"/>
              </a:solidFill>
              <a:prstDash val="solid"/>
              <a:miter/>
              <a:headEnd type="none" w="med" len="med"/>
              <a:tailEnd type="none" w="med" len="med"/>
            </a:ln>
          </p:spPr>
          <p:txBody>
            <a:bodyPr/>
            <a:p>
              <a:pPr algn="ctr" eaLnBrk="1" hangingPunct="1">
                <a:spcBef>
                  <a:spcPct val="50000"/>
                </a:spcBef>
              </a:pPr>
              <a:r>
                <a:rPr lang="en-US" altLang="en-US" sz="2000" b="1" dirty="0">
                  <a:latin typeface="Arial" panose="020B0604020202020204" pitchFamily="34" charset="0"/>
                </a:rPr>
                <a:t>Lembaga Keuangan Lainnya</a:t>
              </a:r>
              <a:endParaRPr lang="en-US" altLang="en-US" sz="2000" b="1" dirty="0">
                <a:latin typeface="Arial" panose="020B0604020202020204" pitchFamily="34" charset="0"/>
              </a:endParaRPr>
            </a:p>
            <a:p>
              <a:pPr algn="ctr" eaLnBrk="1" hangingPunct="1">
                <a:spcBef>
                  <a:spcPct val="50000"/>
                </a:spcBef>
              </a:pPr>
              <a:endParaRPr lang="id-ID" altLang="en-US" sz="2400" dirty="0">
                <a:latin typeface="Arial" panose="020B0604020202020204" pitchFamily="34" charset="0"/>
              </a:endParaRPr>
            </a:p>
          </p:txBody>
        </p:sp>
        <p:sp>
          <p:nvSpPr>
            <p:cNvPr id="94213" name="Rectangle 4"/>
            <p:cNvSpPr/>
            <p:nvPr/>
          </p:nvSpPr>
          <p:spPr>
            <a:xfrm>
              <a:off x="1701" y="210"/>
              <a:ext cx="2404" cy="363"/>
            </a:xfrm>
            <a:prstGeom prst="rect">
              <a:avLst/>
            </a:prstGeom>
            <a:solidFill>
              <a:schemeClr val="accent2"/>
            </a:solidFill>
            <a:ln w="9525" cap="flat" cmpd="sng">
              <a:solidFill>
                <a:schemeClr val="tx1"/>
              </a:solidFill>
              <a:prstDash val="solid"/>
              <a:miter/>
              <a:headEnd type="none" w="med" len="med"/>
              <a:tailEnd type="none" w="med" len="med"/>
            </a:ln>
          </p:spPr>
          <p:txBody>
            <a:bodyPr anchor="ctr" anchorCtr="0"/>
            <a:p>
              <a:pPr algn="ctr" eaLnBrk="1" hangingPunct="1"/>
              <a:r>
                <a:rPr lang="en-US" altLang="en-US" sz="2000" b="1" dirty="0">
                  <a:solidFill>
                    <a:schemeClr val="bg1"/>
                  </a:solidFill>
                  <a:latin typeface="Arial" panose="020B0604020202020204" pitchFamily="34" charset="0"/>
                </a:rPr>
                <a:t>LEMBAGA KEUANGAN</a:t>
              </a:r>
              <a:endParaRPr lang="id-ID" altLang="en-US" sz="2000" b="1" dirty="0">
                <a:solidFill>
                  <a:schemeClr val="bg1"/>
                </a:solidFill>
                <a:latin typeface="Arial" panose="020B0604020202020204" pitchFamily="34" charset="0"/>
              </a:endParaRPr>
            </a:p>
          </p:txBody>
        </p:sp>
        <p:sp>
          <p:nvSpPr>
            <p:cNvPr id="94214" name="Text Box 5"/>
            <p:cNvSpPr txBox="1"/>
            <p:nvPr/>
          </p:nvSpPr>
          <p:spPr>
            <a:xfrm>
              <a:off x="204" y="1208"/>
              <a:ext cx="2268" cy="454"/>
            </a:xfrm>
            <a:prstGeom prst="rect">
              <a:avLst/>
            </a:prstGeom>
            <a:noFill/>
            <a:ln w="9525" cap="flat" cmpd="sng">
              <a:solidFill>
                <a:schemeClr val="tx1"/>
              </a:solidFill>
              <a:prstDash val="solid"/>
              <a:miter/>
              <a:headEnd type="none" w="med" len="med"/>
              <a:tailEnd type="none" w="med" len="med"/>
            </a:ln>
          </p:spPr>
          <p:txBody>
            <a:bodyPr/>
            <a:p>
              <a:pPr algn="ctr" eaLnBrk="1" hangingPunct="1">
                <a:spcBef>
                  <a:spcPct val="50000"/>
                </a:spcBef>
              </a:pPr>
              <a:r>
                <a:rPr lang="en-US" altLang="en-US" sz="2000" b="1" dirty="0">
                  <a:latin typeface="Arial" panose="020B0604020202020204" pitchFamily="34" charset="0"/>
                </a:rPr>
                <a:t>Lembaga Keuangan</a:t>
              </a:r>
              <a:endParaRPr lang="en-US" altLang="en-US" sz="2000" b="1" dirty="0">
                <a:latin typeface="Arial" panose="020B0604020202020204" pitchFamily="34" charset="0"/>
              </a:endParaRPr>
            </a:p>
            <a:p>
              <a:pPr algn="ctr" eaLnBrk="1" hangingPunct="1">
                <a:spcBef>
                  <a:spcPct val="50000"/>
                </a:spcBef>
              </a:pPr>
              <a:endParaRPr lang="id-ID" altLang="en-US" sz="2000" dirty="0">
                <a:latin typeface="Arial" panose="020B0604020202020204" pitchFamily="34" charset="0"/>
              </a:endParaRPr>
            </a:p>
          </p:txBody>
        </p:sp>
        <p:sp>
          <p:nvSpPr>
            <p:cNvPr id="94215" name="Rectangle 7"/>
            <p:cNvSpPr/>
            <p:nvPr/>
          </p:nvSpPr>
          <p:spPr>
            <a:xfrm>
              <a:off x="521" y="1526"/>
              <a:ext cx="1542" cy="2041"/>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dirty="0">
                  <a:solidFill>
                    <a:srgbClr val="000000"/>
                  </a:solidFill>
                  <a:latin typeface="Arial" panose="020B0604020202020204" pitchFamily="34" charset="0"/>
                </a:rPr>
                <a:t>Bank Sentral</a:t>
              </a:r>
              <a:endParaRPr lang="en-US" altLang="en-US" dirty="0">
                <a:solidFill>
                  <a:srgbClr val="000000"/>
                </a:solidFill>
                <a:latin typeface="Arial" panose="020B0604020202020204" pitchFamily="34" charset="0"/>
              </a:endParaRPr>
            </a:p>
            <a:p>
              <a:pPr algn="ctr" eaLnBrk="1" hangingPunct="1"/>
              <a:endParaRPr lang="en-US" altLang="en-US" dirty="0">
                <a:solidFill>
                  <a:srgbClr val="000000"/>
                </a:solidFill>
                <a:latin typeface="Arial" panose="020B0604020202020204" pitchFamily="34" charset="0"/>
              </a:endParaRPr>
            </a:p>
            <a:p>
              <a:pPr algn="ctr" eaLnBrk="1" hangingPunct="1"/>
              <a:endParaRPr lang="en-US" altLang="en-US" dirty="0">
                <a:solidFill>
                  <a:srgbClr val="000000"/>
                </a:solidFill>
                <a:latin typeface="Arial" panose="020B0604020202020204" pitchFamily="34" charset="0"/>
              </a:endParaRPr>
            </a:p>
            <a:p>
              <a:pPr algn="ctr" eaLnBrk="1" hangingPunct="1"/>
              <a:r>
                <a:rPr lang="en-US" altLang="en-US" dirty="0">
                  <a:solidFill>
                    <a:srgbClr val="000000"/>
                  </a:solidFill>
                  <a:latin typeface="Arial" panose="020B0604020202020204" pitchFamily="34" charset="0"/>
                </a:rPr>
                <a:t>Bank Umum</a:t>
              </a:r>
              <a:endParaRPr lang="en-US" altLang="en-US" dirty="0">
                <a:solidFill>
                  <a:srgbClr val="000000"/>
                </a:solidFill>
                <a:latin typeface="Arial" panose="020B0604020202020204" pitchFamily="34" charset="0"/>
              </a:endParaRPr>
            </a:p>
            <a:p>
              <a:pPr algn="ctr" eaLnBrk="1" hangingPunct="1"/>
              <a:r>
                <a:rPr lang="en-US" altLang="en-US" dirty="0">
                  <a:solidFill>
                    <a:srgbClr val="000000"/>
                  </a:solidFill>
                  <a:latin typeface="Arial" panose="020B0604020202020204" pitchFamily="34" charset="0"/>
                </a:rPr>
                <a:t>(Konvesional dan </a:t>
              </a:r>
              <a:endParaRPr lang="en-US" altLang="en-US" dirty="0">
                <a:solidFill>
                  <a:srgbClr val="000000"/>
                </a:solidFill>
                <a:latin typeface="Arial" panose="020B0604020202020204" pitchFamily="34" charset="0"/>
              </a:endParaRPr>
            </a:p>
            <a:p>
              <a:pPr algn="ctr" eaLnBrk="1" hangingPunct="1"/>
              <a:r>
                <a:rPr lang="en-US" altLang="en-US" dirty="0">
                  <a:solidFill>
                    <a:srgbClr val="000000"/>
                  </a:solidFill>
                  <a:latin typeface="Arial" panose="020B0604020202020204" pitchFamily="34" charset="0"/>
                </a:rPr>
                <a:t>Syariah)</a:t>
              </a:r>
              <a:endParaRPr lang="en-US" altLang="en-US" dirty="0">
                <a:solidFill>
                  <a:srgbClr val="000000"/>
                </a:solidFill>
                <a:latin typeface="Arial" panose="020B0604020202020204" pitchFamily="34" charset="0"/>
              </a:endParaRPr>
            </a:p>
            <a:p>
              <a:pPr algn="ctr" eaLnBrk="1" hangingPunct="1"/>
              <a:endParaRPr lang="en-US" altLang="en-US" dirty="0">
                <a:solidFill>
                  <a:srgbClr val="000000"/>
                </a:solidFill>
                <a:latin typeface="Arial" panose="020B0604020202020204" pitchFamily="34" charset="0"/>
              </a:endParaRPr>
            </a:p>
            <a:p>
              <a:pPr algn="ctr" eaLnBrk="1" hangingPunct="1"/>
              <a:endParaRPr lang="en-US" altLang="en-US" dirty="0">
                <a:solidFill>
                  <a:srgbClr val="000000"/>
                </a:solidFill>
                <a:latin typeface="Arial" panose="020B0604020202020204" pitchFamily="34" charset="0"/>
              </a:endParaRPr>
            </a:p>
            <a:p>
              <a:pPr algn="ctr" eaLnBrk="1" hangingPunct="1"/>
              <a:r>
                <a:rPr lang="en-US" altLang="en-US" dirty="0">
                  <a:solidFill>
                    <a:srgbClr val="000000"/>
                  </a:solidFill>
                  <a:latin typeface="Arial" panose="020B0604020202020204" pitchFamily="34" charset="0"/>
                </a:rPr>
                <a:t>BPR</a:t>
              </a:r>
              <a:endParaRPr lang="en-US" altLang="en-US" dirty="0">
                <a:solidFill>
                  <a:srgbClr val="000000"/>
                </a:solidFill>
                <a:latin typeface="Arial" panose="020B0604020202020204" pitchFamily="34" charset="0"/>
              </a:endParaRPr>
            </a:p>
            <a:p>
              <a:pPr algn="ctr" eaLnBrk="1" hangingPunct="1"/>
              <a:r>
                <a:rPr lang="en-US" altLang="en-US" dirty="0">
                  <a:solidFill>
                    <a:srgbClr val="000000"/>
                  </a:solidFill>
                  <a:latin typeface="Arial" panose="020B0604020202020204" pitchFamily="34" charset="0"/>
                </a:rPr>
                <a:t>(Konvesional dan </a:t>
              </a:r>
              <a:endParaRPr lang="en-US" altLang="en-US" dirty="0">
                <a:solidFill>
                  <a:srgbClr val="000000"/>
                </a:solidFill>
                <a:latin typeface="Arial" panose="020B0604020202020204" pitchFamily="34" charset="0"/>
              </a:endParaRPr>
            </a:p>
            <a:p>
              <a:pPr algn="ctr" eaLnBrk="1" hangingPunct="1"/>
              <a:r>
                <a:rPr lang="en-US" altLang="en-US" dirty="0">
                  <a:solidFill>
                    <a:srgbClr val="000000"/>
                  </a:solidFill>
                  <a:latin typeface="Arial" panose="020B0604020202020204" pitchFamily="34" charset="0"/>
                </a:rPr>
                <a:t>Syariah)</a:t>
              </a:r>
              <a:endParaRPr lang="id-ID" altLang="en-US" dirty="0">
                <a:solidFill>
                  <a:srgbClr val="000000"/>
                </a:solidFill>
                <a:latin typeface="Arial" panose="020B0604020202020204" pitchFamily="34" charset="0"/>
              </a:endParaRPr>
            </a:p>
          </p:txBody>
        </p:sp>
        <p:sp>
          <p:nvSpPr>
            <p:cNvPr id="94216" name="Rectangle 8"/>
            <p:cNvSpPr/>
            <p:nvPr/>
          </p:nvSpPr>
          <p:spPr>
            <a:xfrm>
              <a:off x="3560" y="1254"/>
              <a:ext cx="1724" cy="2177"/>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dirty="0">
                  <a:latin typeface="Arial" panose="020B0604020202020204" pitchFamily="34" charset="0"/>
                </a:rPr>
                <a:t>Pasar Modal</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Pasar Uang</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Pasar Valas</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Pegadaian</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Leasing</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Asuransi</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Anjak Piutang </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Modal Ventura</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Koperasi Simpan Pinjam</a:t>
              </a:r>
              <a:endParaRPr lang="en-US" altLang="en-US" dirty="0">
                <a:latin typeface="Arial" panose="020B0604020202020204" pitchFamily="34" charset="0"/>
              </a:endParaRPr>
            </a:p>
            <a:p>
              <a:pPr algn="ctr" eaLnBrk="1" hangingPunct="1"/>
              <a:r>
                <a:rPr lang="en-US" altLang="en-US" dirty="0">
                  <a:latin typeface="Arial" panose="020B0604020202020204" pitchFamily="34" charset="0"/>
                </a:rPr>
                <a:t>Dana Pensiun</a:t>
              </a:r>
              <a:endParaRPr lang="id-ID" altLang="en-US" dirty="0">
                <a:latin typeface="Arial" panose="020B0604020202020204" pitchFamily="34" charset="0"/>
              </a:endParaRPr>
            </a:p>
          </p:txBody>
        </p:sp>
        <p:sp>
          <p:nvSpPr>
            <p:cNvPr id="94217" name="Line 10"/>
            <p:cNvSpPr/>
            <p:nvPr/>
          </p:nvSpPr>
          <p:spPr>
            <a:xfrm>
              <a:off x="2880" y="573"/>
              <a:ext cx="0" cy="182"/>
            </a:xfrm>
            <a:prstGeom prst="line">
              <a:avLst/>
            </a:prstGeom>
            <a:ln w="9525" cap="flat" cmpd="sng">
              <a:solidFill>
                <a:schemeClr val="tx1"/>
              </a:solidFill>
              <a:prstDash val="solid"/>
              <a:headEnd type="none" w="med" len="med"/>
              <a:tailEnd type="none" w="med" len="med"/>
            </a:ln>
          </p:spPr>
        </p:sp>
        <p:sp>
          <p:nvSpPr>
            <p:cNvPr id="94218" name="Line 11"/>
            <p:cNvSpPr/>
            <p:nvPr/>
          </p:nvSpPr>
          <p:spPr>
            <a:xfrm>
              <a:off x="1247" y="755"/>
              <a:ext cx="3130" cy="0"/>
            </a:xfrm>
            <a:prstGeom prst="line">
              <a:avLst/>
            </a:prstGeom>
            <a:ln w="9525" cap="flat" cmpd="sng">
              <a:solidFill>
                <a:schemeClr val="tx1"/>
              </a:solidFill>
              <a:prstDash val="solid"/>
              <a:headEnd type="none" w="med" len="med"/>
              <a:tailEnd type="none" w="med" len="med"/>
            </a:ln>
          </p:spPr>
        </p:sp>
        <p:sp>
          <p:nvSpPr>
            <p:cNvPr id="94219" name="Line 12"/>
            <p:cNvSpPr/>
            <p:nvPr/>
          </p:nvSpPr>
          <p:spPr>
            <a:xfrm>
              <a:off x="1247" y="755"/>
              <a:ext cx="0" cy="453"/>
            </a:xfrm>
            <a:prstGeom prst="line">
              <a:avLst/>
            </a:prstGeom>
            <a:ln w="9525" cap="flat" cmpd="sng">
              <a:solidFill>
                <a:schemeClr val="tx1"/>
              </a:solidFill>
              <a:prstDash val="solid"/>
              <a:headEnd type="none" w="med" len="med"/>
              <a:tailEnd type="none" w="med" len="med"/>
            </a:ln>
          </p:spPr>
        </p:sp>
        <p:sp>
          <p:nvSpPr>
            <p:cNvPr id="94220" name="Line 13"/>
            <p:cNvSpPr/>
            <p:nvPr/>
          </p:nvSpPr>
          <p:spPr>
            <a:xfrm>
              <a:off x="4377" y="755"/>
              <a:ext cx="0" cy="181"/>
            </a:xfrm>
            <a:prstGeom prst="line">
              <a:avLst/>
            </a:prstGeom>
            <a:ln w="9525" cap="flat" cmpd="sng">
              <a:solidFill>
                <a:schemeClr val="tx1"/>
              </a:solidFill>
              <a:prstDash val="solid"/>
              <a:headEnd type="none" w="med" len="med"/>
              <a:tailEnd type="none" w="med" len="med"/>
            </a:ln>
          </p:spPr>
        </p:sp>
        <p:sp>
          <p:nvSpPr>
            <p:cNvPr id="94221" name="Text Box 14"/>
            <p:cNvSpPr txBox="1"/>
            <p:nvPr/>
          </p:nvSpPr>
          <p:spPr>
            <a:xfrm>
              <a:off x="1746" y="3838"/>
              <a:ext cx="2540" cy="250"/>
            </a:xfrm>
            <a:prstGeom prst="rect">
              <a:avLst/>
            </a:prstGeom>
            <a:noFill/>
            <a:ln w="9525">
              <a:noFill/>
            </a:ln>
          </p:spPr>
          <p:txBody>
            <a:bodyPr>
              <a:spAutoFit/>
            </a:bodyPr>
            <a:p>
              <a:pPr eaLnBrk="1" hangingPunct="1">
                <a:spcBef>
                  <a:spcPct val="50000"/>
                </a:spcBef>
              </a:pPr>
              <a:endParaRPr lang="id-ID" altLang="en-US" sz="2000" dirty="0">
                <a:latin typeface="Arial" panose="020B0604020202020204" pitchFamily="34" charset="0"/>
              </a:endParaRPr>
            </a:p>
          </p:txBody>
        </p:sp>
        <p:sp>
          <p:nvSpPr>
            <p:cNvPr id="94222" name="Text Box 20"/>
            <p:cNvSpPr txBox="1"/>
            <p:nvPr/>
          </p:nvSpPr>
          <p:spPr>
            <a:xfrm>
              <a:off x="5466" y="4049"/>
              <a:ext cx="317" cy="288"/>
            </a:xfrm>
            <a:prstGeom prst="rect">
              <a:avLst/>
            </a:prstGeom>
            <a:noFill/>
            <a:ln w="9525">
              <a:noFill/>
            </a:ln>
          </p:spPr>
          <p:txBody>
            <a:bodyPr>
              <a:spAutoFit/>
            </a:bodyPr>
            <a:p>
              <a:pPr algn="ctr" eaLnBrk="1" hangingPunct="1">
                <a:spcBef>
                  <a:spcPct val="50000"/>
                </a:spcBef>
              </a:pPr>
              <a:r>
                <a:rPr lang="en-US" altLang="en-US" sz="2400" b="1" dirty="0">
                  <a:latin typeface="Arial" panose="020B0604020202020204" pitchFamily="34" charset="0"/>
                </a:rPr>
                <a:t>3</a:t>
              </a:r>
              <a:endParaRPr lang="en-US" altLang="en-US" sz="2400" b="1" dirty="0">
                <a:latin typeface="Arial" panose="020B0604020202020204" pitchFamily="34" charset="0"/>
              </a:endParaRPr>
            </a:p>
          </p:txBody>
        </p:sp>
      </p:gr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Contoh</a:t>
            </a:r>
            <a:r>
              <a:rPr kumimoji="0" lang="en-US" sz="2800" b="0" i="0" u="none" strike="noStrike" kern="1200" cap="all" spc="0" normalizeH="0" baseline="0" noProof="0" dirty="0">
                <a:ln>
                  <a:noFill/>
                </a:ln>
                <a:solidFill>
                  <a:schemeClr val="tx1"/>
                </a:solidFill>
                <a:effectLst/>
                <a:uLnTx/>
                <a:uFillTx/>
                <a:latin typeface="+mj-lt"/>
                <a:ea typeface="+mj-ea"/>
                <a:cs typeface="+mj-cs"/>
              </a:rPr>
              <a:t> badan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40963" name="Content Placeholder 2"/>
          <p:cNvSpPr>
            <a:spLocks noGrp="1"/>
          </p:cNvSpPr>
          <p:nvPr>
            <p:ph idx="1"/>
          </p:nvPr>
        </p:nvSpPr>
        <p:spPr>
          <a:xfrm>
            <a:off x="822325" y="1100138"/>
            <a:ext cx="7521575" cy="357981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ts val="800"/>
              </a:spcBef>
              <a:spcAft>
                <a:spcPct val="0"/>
              </a:spcAft>
              <a:buClrTx/>
              <a:buSzTx/>
              <a:buFont typeface="Arial" panose="020B0604020202020204" pitchFamily="34" charset="0"/>
              <a:buChar char="•"/>
              <a:defRPr/>
            </a:pPr>
            <a:endParaRPr kumimoji="0" lang="en-ID" altLang="en-US" sz="1600" b="0" i="0" u="none" strike="noStrike" kern="1200" cap="none" spc="0" normalizeH="0" baseline="0" noProof="0" dirty="0">
              <a:ln>
                <a:noFill/>
              </a:ln>
              <a:solidFill>
                <a:srgbClr val="1F1F1F"/>
              </a:solidFill>
              <a:effectLst/>
              <a:uLnTx/>
              <a:uFillTx/>
              <a:latin typeface="Google Sans"/>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Char char="•"/>
              <a:defRPr/>
            </a:pP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Perseroan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Terbatas</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diatur</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dalam</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KUHD dan juga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diatur</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dalam</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Undang-Undang</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No. 40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Tahun</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2007.</a:t>
            </a:r>
            <a:endParaRPr kumimoji="0" lang="en-ID" altLang="en-US" sz="2400" b="0" i="0" u="none" strike="noStrike" kern="1200" cap="none" spc="0" normalizeH="0" baseline="0" noProof="0" dirty="0">
              <a:ln>
                <a:noFill/>
              </a:ln>
              <a:solidFill>
                <a:srgbClr val="1F1F1F"/>
              </a:solidFill>
              <a:effectLst/>
              <a:uLnTx/>
              <a:uFillTx/>
              <a:latin typeface="Google Sans"/>
              <a:ea typeface="+mn-ea"/>
              <a:cs typeface="+mn-cs"/>
            </a:endParaRPr>
          </a:p>
          <a:p>
            <a:pPr marL="342900" marR="0" lvl="0" indent="-342900" algn="just" defTabSz="914400" rtl="0" eaLnBrk="0" fontAlgn="base" latinLnBrk="0" hangingPunct="0">
              <a:lnSpc>
                <a:spcPct val="100000"/>
              </a:lnSpc>
              <a:spcBef>
                <a:spcPts val="800"/>
              </a:spcBef>
              <a:spcAft>
                <a:spcPct val="0"/>
              </a:spcAft>
              <a:buClrTx/>
              <a:buSzTx/>
              <a:buFont typeface="Arial" panose="020B0604020202020204" pitchFamily="34" charset="0"/>
              <a:buChar char="•"/>
              <a:defRPr/>
            </a:pP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Koperasi</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diatur</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dalam</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Undang-Undang</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No. 17 </a:t>
            </a:r>
            <a:r>
              <a:rPr kumimoji="0" lang="en-ID" altLang="en-US" sz="2400" b="0" i="0" u="none" strike="noStrike" kern="1200" cap="none" spc="0" normalizeH="0" baseline="0" noProof="0" dirty="0" err="1">
                <a:ln>
                  <a:noFill/>
                </a:ln>
                <a:solidFill>
                  <a:srgbClr val="1F1F1F"/>
                </a:solidFill>
                <a:effectLst/>
                <a:uLnTx/>
                <a:uFillTx/>
                <a:latin typeface="Google Sans"/>
                <a:ea typeface="+mn-ea"/>
                <a:cs typeface="+mn-cs"/>
              </a:rPr>
              <a:t>Tahun</a:t>
            </a:r>
            <a:r>
              <a:rPr kumimoji="0" lang="en-ID" altLang="en-US" sz="2400" b="0" i="0" u="none" strike="noStrike" kern="1200" cap="none" spc="0" normalizeH="0" baseline="0" noProof="0" dirty="0">
                <a:ln>
                  <a:noFill/>
                </a:ln>
                <a:solidFill>
                  <a:srgbClr val="1F1F1F"/>
                </a:solidFill>
                <a:effectLst/>
                <a:uLnTx/>
                <a:uFillTx/>
                <a:latin typeface="Google Sans"/>
                <a:ea typeface="+mn-ea"/>
                <a:cs typeface="+mn-cs"/>
              </a:rPr>
              <a:t> 2012.</a:t>
            </a:r>
            <a:endParaRPr kumimoji="0" lang="en-ID" altLang="en-US" sz="2400" b="0" i="0" u="none" strike="noStrike" kern="1200" cap="none" spc="0" normalizeH="0" baseline="0" noProof="0" dirty="0">
              <a:ln>
                <a:noFill/>
              </a:ln>
              <a:solidFill>
                <a:srgbClr val="1F1F1F"/>
              </a:solidFill>
              <a:effectLst/>
              <a:uLnTx/>
              <a:uFillTx/>
              <a:latin typeface="Google Sans"/>
              <a:ea typeface="+mn-ea"/>
              <a:cs typeface="+mn-cs"/>
            </a:endParaRPr>
          </a:p>
          <a:p>
            <a:pPr marL="457200" marR="0" lvl="0" indent="-457200" algn="l" defTabSz="914400" rtl="0" eaLnBrk="0" fontAlgn="base" latinLnBrk="0" hangingPunct="0">
              <a:lnSpc>
                <a:spcPct val="100000"/>
              </a:lnSpc>
              <a:spcBef>
                <a:spcPts val="800"/>
              </a:spcBef>
              <a:spcAft>
                <a:spcPct val="0"/>
              </a:spcAft>
              <a:buClrTx/>
              <a:buSzTx/>
              <a:buFont typeface="Arial" panose="020B0604020202020204" pitchFamily="34" charset="0"/>
              <a:buChar char="•"/>
              <a:defRPr/>
            </a:pPr>
            <a:r>
              <a:rPr kumimoji="0" lang="en-ID" altLang="en-US" sz="3200" b="0" i="0" u="none" strike="noStrike" kern="1200" cap="none" spc="0" normalizeH="0" baseline="0" noProof="0" dirty="0" err="1">
                <a:ln>
                  <a:noFill/>
                </a:ln>
                <a:solidFill>
                  <a:schemeClr val="tx1"/>
                </a:solidFill>
                <a:effectLst/>
                <a:uLnTx/>
                <a:uFillTx/>
                <a:latin typeface="+mn-lt"/>
                <a:ea typeface="+mn-ea"/>
                <a:cs typeface="+mn-cs"/>
              </a:rPr>
              <a:t>Perkumpulan</a:t>
            </a:r>
            <a:r>
              <a:rPr kumimoji="0" lang="en-ID" altLang="en-US" sz="3200" b="0" i="0" u="none" strike="noStrike" kern="1200" cap="none" spc="0" normalizeH="0" baseline="0" noProof="0" dirty="0">
                <a:ln>
                  <a:noFill/>
                </a:ln>
                <a:solidFill>
                  <a:schemeClr val="tx1"/>
                </a:solidFill>
                <a:effectLst/>
                <a:uLnTx/>
                <a:uFillTx/>
                <a:latin typeface="+mn-lt"/>
                <a:ea typeface="+mn-ea"/>
                <a:cs typeface="+mn-cs"/>
              </a:rPr>
              <a:t> </a:t>
            </a:r>
            <a:r>
              <a:rPr kumimoji="0" lang="en-ID" altLang="en-US" sz="3200" b="0" i="0" u="none" strike="noStrike" kern="1200" cap="none" spc="0" normalizeH="0" baseline="0" noProof="0" dirty="0" err="1">
                <a:ln>
                  <a:noFill/>
                </a:ln>
                <a:solidFill>
                  <a:schemeClr val="tx1"/>
                </a:solidFill>
                <a:effectLst/>
                <a:uLnTx/>
                <a:uFillTx/>
                <a:latin typeface="+mn-lt"/>
                <a:ea typeface="+mn-ea"/>
                <a:cs typeface="+mn-cs"/>
              </a:rPr>
              <a:t>diatur</a:t>
            </a:r>
            <a:r>
              <a:rPr kumimoji="0" lang="en-ID" altLang="en-US" sz="3200" b="0" i="0" u="none" strike="noStrike" kern="1200" cap="none" spc="0" normalizeH="0" baseline="0" noProof="0" dirty="0">
                <a:ln>
                  <a:noFill/>
                </a:ln>
                <a:solidFill>
                  <a:schemeClr val="tx1"/>
                </a:solidFill>
                <a:effectLst/>
                <a:uLnTx/>
                <a:uFillTx/>
                <a:latin typeface="+mn-lt"/>
                <a:ea typeface="+mn-ea"/>
                <a:cs typeface="+mn-cs"/>
              </a:rPr>
              <a:t> </a:t>
            </a:r>
            <a:r>
              <a:rPr kumimoji="0" lang="en-ID" altLang="en-US" sz="3200" b="0" i="0" u="none" strike="noStrike" kern="1200" cap="none" spc="0" normalizeH="0" baseline="0" noProof="0" dirty="0" err="1">
                <a:ln>
                  <a:noFill/>
                </a:ln>
                <a:solidFill>
                  <a:schemeClr val="tx1"/>
                </a:solidFill>
                <a:effectLst/>
                <a:uLnTx/>
                <a:uFillTx/>
                <a:latin typeface="+mn-lt"/>
                <a:ea typeface="+mn-ea"/>
                <a:cs typeface="+mn-cs"/>
              </a:rPr>
              <a:t>staatsbald</a:t>
            </a:r>
            <a:r>
              <a:rPr kumimoji="0" lang="en-ID" altLang="en-US" sz="3200" b="0" i="0" u="none" strike="noStrike" kern="1200" cap="none" spc="0" normalizeH="0" baseline="0" noProof="0" dirty="0">
                <a:ln>
                  <a:noFill/>
                </a:ln>
                <a:solidFill>
                  <a:schemeClr val="tx1"/>
                </a:solidFill>
                <a:effectLst/>
                <a:uLnTx/>
                <a:uFillTx/>
                <a:latin typeface="+mn-lt"/>
                <a:ea typeface="+mn-ea"/>
                <a:cs typeface="+mn-cs"/>
              </a:rPr>
              <a:t>. 1870.</a:t>
            </a:r>
            <a:endParaRPr kumimoji="0" lang="en-ID" altLang="en-US" sz="3200" b="0" i="0" u="none" strike="noStrike" kern="1200" cap="none" spc="0" normalizeH="0" baseline="0" noProof="0" dirty="0">
              <a:ln>
                <a:noFill/>
              </a:ln>
              <a:solidFill>
                <a:schemeClr val="tx1"/>
              </a:solidFill>
              <a:effectLst/>
              <a:uLnTx/>
              <a:uFillTx/>
              <a:latin typeface="+mn-lt"/>
              <a:ea typeface="+mn-ea"/>
              <a:cs typeface="+mn-cs"/>
            </a:endParaRPr>
          </a:p>
          <a:p>
            <a:pPr marL="457200" marR="0" lvl="0" indent="-457200" algn="l" defTabSz="914400" rtl="0" eaLnBrk="0" fontAlgn="base" latinLnBrk="0" hangingPunct="0">
              <a:lnSpc>
                <a:spcPct val="100000"/>
              </a:lnSpc>
              <a:spcBef>
                <a:spcPts val="800"/>
              </a:spcBef>
              <a:spcAft>
                <a:spcPct val="0"/>
              </a:spcAft>
              <a:buClrTx/>
              <a:buSzTx/>
              <a:buFont typeface="Arial" panose="020B0604020202020204" pitchFamily="34" charset="0"/>
              <a:buChar char="•"/>
              <a:defRPr/>
            </a:pPr>
            <a:r>
              <a:rPr kumimoji="0" lang="en-ID" altLang="en-US" sz="3200" b="0" i="0" u="none" strike="noStrike" kern="1200" cap="none" spc="0" normalizeH="0" baseline="0" noProof="0" dirty="0">
                <a:ln>
                  <a:noFill/>
                </a:ln>
                <a:solidFill>
                  <a:schemeClr val="tx1"/>
                </a:solidFill>
                <a:effectLst/>
                <a:uLnTx/>
                <a:uFillTx/>
                <a:latin typeface="+mn-lt"/>
                <a:ea typeface="+mn-ea"/>
                <a:cs typeface="+mn-cs"/>
              </a:rPr>
              <a:t>Yayasan </a:t>
            </a:r>
            <a:r>
              <a:rPr kumimoji="0" lang="en-ID" altLang="en-US" sz="3200" b="0" i="0" u="none" strike="noStrike" kern="1200" cap="none" spc="0" normalizeH="0" baseline="0" noProof="0" dirty="0" err="1">
                <a:ln>
                  <a:noFill/>
                </a:ln>
                <a:solidFill>
                  <a:schemeClr val="tx1"/>
                </a:solidFill>
                <a:effectLst/>
                <a:uLnTx/>
                <a:uFillTx/>
                <a:latin typeface="+mn-lt"/>
                <a:ea typeface="+mn-ea"/>
                <a:cs typeface="+mn-cs"/>
              </a:rPr>
              <a:t>diatur</a:t>
            </a:r>
            <a:r>
              <a:rPr kumimoji="0" lang="en-ID" altLang="en-US" sz="3200" b="0" i="0" u="none" strike="noStrike" kern="1200" cap="none" spc="0" normalizeH="0" baseline="0" noProof="0" dirty="0">
                <a:ln>
                  <a:noFill/>
                </a:ln>
                <a:solidFill>
                  <a:schemeClr val="tx1"/>
                </a:solidFill>
                <a:effectLst/>
                <a:uLnTx/>
                <a:uFillTx/>
                <a:latin typeface="+mn-lt"/>
                <a:ea typeface="+mn-ea"/>
                <a:cs typeface="+mn-cs"/>
              </a:rPr>
              <a:t> UU. No. 28 </a:t>
            </a:r>
            <a:r>
              <a:rPr kumimoji="0" lang="en-ID" altLang="en-US" sz="3200" b="0" i="0" u="none" strike="noStrike" kern="1200" cap="none" spc="0" normalizeH="0" baseline="0" noProof="0" dirty="0" err="1">
                <a:ln>
                  <a:noFill/>
                </a:ln>
                <a:solidFill>
                  <a:schemeClr val="tx1"/>
                </a:solidFill>
                <a:effectLst/>
                <a:uLnTx/>
                <a:uFillTx/>
                <a:latin typeface="+mn-lt"/>
                <a:ea typeface="+mn-ea"/>
                <a:cs typeface="+mn-cs"/>
              </a:rPr>
              <a:t>Tahun</a:t>
            </a:r>
            <a:r>
              <a:rPr kumimoji="0" lang="en-ID" altLang="en-US" sz="3200" b="0" i="0" u="none" strike="noStrike" kern="1200" cap="none" spc="0" normalizeH="0" baseline="0" noProof="0" dirty="0">
                <a:ln>
                  <a:noFill/>
                </a:ln>
                <a:solidFill>
                  <a:schemeClr val="tx1"/>
                </a:solidFill>
                <a:effectLst/>
                <a:uLnTx/>
                <a:uFillTx/>
                <a:latin typeface="+mn-lt"/>
                <a:ea typeface="+mn-ea"/>
                <a:cs typeface="+mn-cs"/>
              </a:rPr>
              <a:t> 2004.</a:t>
            </a:r>
            <a:endParaRPr kumimoji="0" lang="en-ID"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sym typeface="+mn-ea"/>
              </a:rPr>
              <a:t>Sebab-sebab perusahaan berakhir:</a:t>
            </a:r>
            <a:endParaRPr lang="en-US"/>
          </a:p>
        </p:txBody>
      </p:sp>
      <p:sp>
        <p:nvSpPr>
          <p:cNvPr id="3" name="Content Placeholder 2"/>
          <p:cNvSpPr>
            <a:spLocks noGrp="1"/>
          </p:cNvSpPr>
          <p:nvPr>
            <p:ph idx="1"/>
          </p:nvPr>
        </p:nvSpPr>
        <p:spPr/>
        <p:txBody>
          <a:bodyPr/>
          <a:p>
            <a:endParaRPr lang="en-US"/>
          </a:p>
          <a:p>
            <a:endParaRPr lang="en-US" altLang="en-US"/>
          </a:p>
          <a:p>
            <a:r>
              <a:rPr lang="en-US" altLang="en-US"/>
              <a:t>•	Keputusan RUPS.</a:t>
            </a:r>
            <a:endParaRPr lang="en-US" altLang="en-US"/>
          </a:p>
          <a:p>
            <a:r>
              <a:rPr lang="en-US" altLang="en-US"/>
              <a:t>•	Jangka waktu berdiri berakhir.</a:t>
            </a:r>
            <a:endParaRPr lang="en-US" altLang="en-US"/>
          </a:p>
          <a:p>
            <a:r>
              <a:rPr lang="en-US" altLang="en-US"/>
              <a:t>•	Penetapan Pengadilan.</a:t>
            </a:r>
            <a:endParaRPr lang="en-US" altLang="en-US"/>
          </a:p>
          <a:p>
            <a:r>
              <a:rPr lang="en-US" altLang="en-US"/>
              <a:t>•	Pailit: Berdasarkan putusan Pengadilan Niaga jika perusahaan tidak mampu membayar utang.</a:t>
            </a:r>
            <a:endParaRPr lang="en-US" altLang="en-US"/>
          </a:p>
          <a:p>
            <a:endParaRPr lang="en-US" altLang="en-US"/>
          </a:p>
        </p:txBody>
      </p:sp>
    </p:spTree>
  </p:cSld>
  <p:clrMapOvr>
    <a:masterClrMapping/>
  </p:clrMapOvr>
  <p:transition spd="med">
    <p:wipe dir="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Bentuk</a:t>
            </a:r>
            <a:r>
              <a:rPr kumimoji="0" lang="en-US" sz="2800" b="0" i="0" u="none" strike="noStrike" kern="1200" cap="all" spc="0" normalizeH="0" baseline="0" noProof="0" dirty="0">
                <a:ln>
                  <a:noFill/>
                </a:ln>
                <a:solidFill>
                  <a:schemeClr val="tx1"/>
                </a:solidFill>
                <a:effectLst/>
                <a:uLnTx/>
                <a:uFillTx/>
                <a:latin typeface="+mj-lt"/>
                <a:ea typeface="+mj-ea"/>
                <a:cs typeface="+mj-cs"/>
              </a:rPr>
              <a:t> Usaha </a:t>
            </a:r>
            <a:r>
              <a:rPr kumimoji="0" lang="en-US" sz="2800" b="0" i="0" u="none" strike="noStrike" kern="1200" cap="all" spc="0" normalizeH="0" baseline="0" noProof="0" dirty="0" err="1">
                <a:ln>
                  <a:noFill/>
                </a:ln>
                <a:solidFill>
                  <a:schemeClr val="tx1"/>
                </a:solidFill>
                <a:effectLst/>
                <a:uLnTx/>
                <a:uFillTx/>
                <a:latin typeface="+mj-lt"/>
                <a:ea typeface="+mj-ea"/>
                <a:cs typeface="+mj-cs"/>
              </a:rPr>
              <a:t>Tidak</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Berbdan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6259" name="Content Placeholder 2"/>
          <p:cNvSpPr>
            <a:spLocks noGrp="1"/>
          </p:cNvSpPr>
          <p:nvPr>
            <p:ph idx="1"/>
          </p:nvPr>
        </p:nvSpPr>
        <p:spPr>
          <a:ln/>
        </p:spPr>
        <p:txBody>
          <a:bodyPr vert="horz" wrap="square" lIns="91440" tIns="45720" rIns="91440" bIns="45720" anchor="t" anchorCtr="0"/>
          <a:p>
            <a:endParaRPr lang="en-US" altLang="en-US" dirty="0"/>
          </a:p>
          <a:p>
            <a:pPr algn="just">
              <a:buFont typeface="Arial" panose="020B0604020202020204" pitchFamily="34" charset="0"/>
              <a:buChar char="•"/>
            </a:pPr>
            <a:r>
              <a:rPr lang="en-ID" altLang="en-US" sz="2400" b="0" dirty="0">
                <a:solidFill>
                  <a:srgbClr val="1F1F1F"/>
                </a:solidFill>
                <a:latin typeface="Google Sans"/>
              </a:rPr>
              <a:t>Firma diatur dalam KUHD.</a:t>
            </a:r>
            <a:endParaRPr lang="en-ID" altLang="en-US" sz="2400" b="0" dirty="0">
              <a:solidFill>
                <a:srgbClr val="1F1F1F"/>
              </a:solidFill>
              <a:latin typeface="Google Sans"/>
            </a:endParaRPr>
          </a:p>
          <a:p>
            <a:pPr algn="just">
              <a:buFont typeface="Arial" panose="020B0604020202020204" pitchFamily="34" charset="0"/>
              <a:buChar char="•"/>
            </a:pPr>
            <a:r>
              <a:rPr lang="en-ID" altLang="en-US" sz="2400" b="0" dirty="0">
                <a:solidFill>
                  <a:srgbClr val="1F1F1F"/>
                </a:solidFill>
                <a:latin typeface="Google Sans"/>
              </a:rPr>
              <a:t>Persekutuan komanditer (CV) diatur dalam KUHD.</a:t>
            </a:r>
            <a:endParaRPr lang="en-ID" altLang="en-US" sz="2400" b="0" dirty="0">
              <a:solidFill>
                <a:srgbClr val="1F1F1F"/>
              </a:solidFill>
              <a:latin typeface="Google Sans"/>
            </a:endParaRPr>
          </a:p>
          <a:p>
            <a:pPr>
              <a:buFont typeface="Arial" panose="020B0604020202020204" pitchFamily="34" charset="0"/>
              <a:buChar char="•"/>
            </a:pPr>
            <a:r>
              <a:rPr lang="en-ID" altLang="en-US" sz="2400" dirty="0"/>
              <a:t>Usaha Dagang (UD).</a:t>
            </a:r>
            <a:endParaRPr lang="en-ID" altLang="en-US" sz="2400" dirty="0"/>
          </a:p>
          <a:p>
            <a:pPr>
              <a:buFont typeface="Arial" panose="020B0604020202020204" pitchFamily="34" charset="0"/>
              <a:buChar char="•"/>
            </a:pPr>
            <a:r>
              <a:rPr lang="en-ID" altLang="en-US" sz="2400" dirty="0"/>
              <a:t>Perusahaan Dagang (PD).</a:t>
            </a:r>
            <a:endParaRPr lang="en-ID" altLang="en-US" sz="2400" dirty="0"/>
          </a:p>
        </p:txBody>
      </p:sp>
    </p:spTree>
  </p:cSld>
  <p:clrMapOvr>
    <a:masterClrMapping/>
  </p:clrMapOvr>
  <p:transition spd="med">
    <p:wipe dir="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Jenis-jenis</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 pada </a:t>
            </a:r>
            <a:r>
              <a:rPr kumimoji="0" lang="en-US" sz="2800" b="0" i="0" u="none" strike="noStrike" kern="1200" cap="all" spc="0" normalizeH="0" baseline="0" noProof="0" dirty="0" err="1">
                <a:ln>
                  <a:noFill/>
                </a:ln>
                <a:solidFill>
                  <a:schemeClr val="tx1"/>
                </a:solidFill>
                <a:effectLst/>
                <a:uLnTx/>
                <a:uFillTx/>
                <a:latin typeface="+mj-lt"/>
                <a:ea typeface="+mj-ea"/>
                <a:cs typeface="+mj-cs"/>
              </a:rPr>
              <a:t>umumnya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7283" name="Content Placeholder 2"/>
          <p:cNvSpPr>
            <a:spLocks noGrp="1"/>
          </p:cNvSpPr>
          <p:nvPr>
            <p:ph idx="1"/>
          </p:nvPr>
        </p:nvSpPr>
        <p:spPr>
          <a:ln/>
        </p:spPr>
        <p:txBody>
          <a:bodyPr vert="horz" wrap="square" lIns="91440" tIns="45720" rIns="91440" bIns="45720" anchor="t" anchorCtr="0"/>
          <a:p>
            <a:pPr>
              <a:buNone/>
            </a:pPr>
            <a:endParaRPr lang="en-US" altLang="en-US" dirty="0"/>
          </a:p>
          <a:p>
            <a:pPr>
              <a:buFont typeface="Franklin Gothic Medium" panose="020B0603020102020204" pitchFamily="34" charset="0"/>
              <a:buAutoNum type="arabicPeriod"/>
            </a:pPr>
            <a:r>
              <a:rPr lang="fi-FI" altLang="en-US" sz="3600" dirty="0">
                <a:solidFill>
                  <a:srgbClr val="1F1F1F"/>
                </a:solidFill>
                <a:latin typeface="Google Sans"/>
              </a:rPr>
              <a:t>Perusahaan</a:t>
            </a:r>
            <a:r>
              <a:rPr lang="fi-FI" altLang="en-US" sz="3600" b="0" dirty="0">
                <a:solidFill>
                  <a:srgbClr val="1F1F1F"/>
                </a:solidFill>
                <a:latin typeface="Google Sans"/>
              </a:rPr>
              <a:t> Ekstraktif.</a:t>
            </a:r>
            <a:endParaRPr lang="fi-FI" altLang="en-US" sz="3600" b="0" dirty="0">
              <a:solidFill>
                <a:srgbClr val="1F1F1F"/>
              </a:solidFill>
              <a:latin typeface="Google Sans"/>
            </a:endParaRPr>
          </a:p>
          <a:p>
            <a:pPr>
              <a:buFont typeface="Franklin Gothic Medium" panose="020B0603020102020204" pitchFamily="34" charset="0"/>
              <a:buAutoNum type="arabicPeriod"/>
            </a:pPr>
            <a:r>
              <a:rPr lang="fi-FI" altLang="en-US" sz="3600" dirty="0">
                <a:solidFill>
                  <a:srgbClr val="1F1F1F"/>
                </a:solidFill>
                <a:latin typeface="Google Sans"/>
              </a:rPr>
              <a:t>Perusahaan</a:t>
            </a:r>
            <a:r>
              <a:rPr lang="fi-FI" altLang="en-US" sz="3600" b="0" dirty="0">
                <a:solidFill>
                  <a:srgbClr val="1F1F1F"/>
                </a:solidFill>
                <a:latin typeface="Google Sans"/>
              </a:rPr>
              <a:t> Agraris.</a:t>
            </a:r>
            <a:endParaRPr lang="fi-FI" altLang="en-US" sz="3600" b="0" dirty="0">
              <a:solidFill>
                <a:srgbClr val="1F1F1F"/>
              </a:solidFill>
              <a:latin typeface="Google Sans"/>
            </a:endParaRPr>
          </a:p>
          <a:p>
            <a:pPr>
              <a:buFont typeface="Franklin Gothic Medium" panose="020B0603020102020204" pitchFamily="34" charset="0"/>
              <a:buAutoNum type="arabicPeriod"/>
            </a:pPr>
            <a:r>
              <a:rPr lang="fi-FI" altLang="en-US" sz="3600" dirty="0">
                <a:solidFill>
                  <a:srgbClr val="1F1F1F"/>
                </a:solidFill>
                <a:latin typeface="Google Sans"/>
              </a:rPr>
              <a:t>Perusahaan</a:t>
            </a:r>
            <a:r>
              <a:rPr lang="fi-FI" altLang="en-US" sz="3600" b="0" dirty="0">
                <a:solidFill>
                  <a:srgbClr val="1F1F1F"/>
                </a:solidFill>
                <a:latin typeface="Google Sans"/>
              </a:rPr>
              <a:t> Industri.</a:t>
            </a:r>
            <a:endParaRPr lang="fi-FI" altLang="en-US" sz="3600" b="0" dirty="0">
              <a:solidFill>
                <a:srgbClr val="1F1F1F"/>
              </a:solidFill>
              <a:latin typeface="Google Sans"/>
            </a:endParaRPr>
          </a:p>
          <a:p>
            <a:pPr>
              <a:buFont typeface="Franklin Gothic Medium" panose="020B0603020102020204" pitchFamily="34" charset="0"/>
              <a:buAutoNum type="arabicPeriod"/>
            </a:pPr>
            <a:r>
              <a:rPr lang="fi-FI" altLang="en-US" sz="3600" dirty="0">
                <a:solidFill>
                  <a:srgbClr val="1F1F1F"/>
                </a:solidFill>
                <a:latin typeface="Google Sans"/>
              </a:rPr>
              <a:t>Perusahaan</a:t>
            </a:r>
            <a:r>
              <a:rPr lang="fi-FI" altLang="en-US" sz="3600" b="0" dirty="0">
                <a:solidFill>
                  <a:srgbClr val="1F1F1F"/>
                </a:solidFill>
                <a:latin typeface="Google Sans"/>
              </a:rPr>
              <a:t> Perdagangan.</a:t>
            </a:r>
            <a:endParaRPr lang="fi-FI" altLang="en-US" sz="3600" b="0" dirty="0">
              <a:solidFill>
                <a:srgbClr val="1F1F1F"/>
              </a:solidFill>
              <a:latin typeface="Google Sans"/>
            </a:endParaRPr>
          </a:p>
          <a:p>
            <a:pPr>
              <a:buFont typeface="Franklin Gothic Medium" panose="020B0603020102020204" pitchFamily="34" charset="0"/>
              <a:buAutoNum type="arabicPeriod"/>
            </a:pPr>
            <a:r>
              <a:rPr lang="fi-FI" altLang="en-US" sz="3600" dirty="0">
                <a:solidFill>
                  <a:srgbClr val="1F1F1F"/>
                </a:solidFill>
                <a:latin typeface="Google Sans"/>
              </a:rPr>
              <a:t>Perusahaan</a:t>
            </a:r>
            <a:r>
              <a:rPr lang="fi-FI" altLang="en-US" sz="3600" b="0" dirty="0">
                <a:solidFill>
                  <a:srgbClr val="1F1F1F"/>
                </a:solidFill>
                <a:latin typeface="Google Sans"/>
              </a:rPr>
              <a:t> Jasa.</a:t>
            </a:r>
            <a:endParaRPr lang="fi-FI" altLang="en-US" sz="3600" b="0" dirty="0">
              <a:solidFill>
                <a:srgbClr val="1F1F1F"/>
              </a:solidFill>
              <a:latin typeface="Google Sans"/>
            </a:endParaRPr>
          </a:p>
          <a:p>
            <a:pPr>
              <a:buFont typeface="Arial" panose="020B0604020202020204" pitchFamily="34" charset="0"/>
              <a:buAutoNum type="arabicPeriod"/>
            </a:pPr>
            <a:endParaRPr lang="en-ID" altLang="en-US" sz="3600" dirty="0"/>
          </a:p>
        </p:txBody>
      </p:sp>
    </p:spTree>
  </p:cSld>
  <p:clrMapOvr>
    <a:masterClrMapping/>
  </p:clrMapOvr>
  <p:transition spd="med">
    <p:wipe dir="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Uu</a:t>
            </a:r>
            <a:r>
              <a:rPr kumimoji="0" lang="en-US" sz="2800" b="0" i="0" u="none" strike="noStrike" kern="1200" cap="all" spc="0" normalizeH="0" baseline="0" noProof="0" dirty="0">
                <a:ln>
                  <a:noFill/>
                </a:ln>
                <a:solidFill>
                  <a:schemeClr val="tx1"/>
                </a:solidFill>
                <a:effectLst/>
                <a:uLnTx/>
                <a:uFillTx/>
                <a:latin typeface="+mj-lt"/>
                <a:ea typeface="+mj-ea"/>
                <a:cs typeface="+mj-cs"/>
              </a:rPr>
              <a:t> yang </a:t>
            </a:r>
            <a:r>
              <a:rPr kumimoji="0" lang="en-US" sz="2800" b="0" i="0" u="none" strike="noStrike" kern="1200" cap="all" spc="0" normalizeH="0" baseline="0" noProof="0" dirty="0" err="1">
                <a:ln>
                  <a:noFill/>
                </a:ln>
                <a:solidFill>
                  <a:schemeClr val="tx1"/>
                </a:solidFill>
                <a:effectLst/>
                <a:uLnTx/>
                <a:uFillTx/>
                <a:latin typeface="+mj-lt"/>
                <a:ea typeface="+mj-ea"/>
                <a:cs typeface="+mj-cs"/>
              </a:rPr>
              <a:t>mengatur</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tentang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8307" name="Content Placeholder 2"/>
          <p:cNvSpPr>
            <a:spLocks noGrp="1"/>
          </p:cNvSpPr>
          <p:nvPr>
            <p:ph idx="1"/>
          </p:nvPr>
        </p:nvSpPr>
        <p:spPr>
          <a:ln/>
        </p:spPr>
        <p:txBody>
          <a:bodyPr vert="horz" wrap="square" lIns="91440" tIns="45720" rIns="91440" bIns="45720" anchor="t" anchorCtr="0"/>
          <a:p>
            <a:pPr marL="742950" indent="-742950">
              <a:buFont typeface="Arial" panose="020B0604020202020204" pitchFamily="34" charset="0"/>
              <a:buAutoNum type="arabicPeriod"/>
            </a:pPr>
            <a:r>
              <a:rPr lang="en-ID" altLang="en-US" sz="2400" dirty="0"/>
              <a:t>Badan Usaha Milik Negara (BUMN);</a:t>
            </a:r>
            <a:endParaRPr lang="en-ID" altLang="en-US" sz="2400" dirty="0"/>
          </a:p>
          <a:p>
            <a:pPr marL="742950" indent="-742950">
              <a:buFont typeface="Arial" panose="020B0604020202020204" pitchFamily="34" charset="0"/>
              <a:buAutoNum type="arabicPeriod"/>
            </a:pPr>
            <a:r>
              <a:rPr lang="en-ID" altLang="en-US" sz="2400" dirty="0"/>
              <a:t>Hak Milik Intelektual (HAKI);</a:t>
            </a:r>
            <a:endParaRPr lang="en-ID" altLang="en-US" sz="2400" dirty="0"/>
          </a:p>
          <a:p>
            <a:pPr marL="742950" indent="-742950">
              <a:buFont typeface="Arial" panose="020B0604020202020204" pitchFamily="34" charset="0"/>
              <a:buAutoNum type="arabicPeriod"/>
            </a:pPr>
            <a:r>
              <a:rPr lang="en-ID" altLang="en-US" sz="2400" dirty="0"/>
              <a:t>Pengangkutan Darat, Perairan dan Udara.</a:t>
            </a:r>
            <a:endParaRPr lang="en-ID" altLang="en-US" sz="2400" dirty="0"/>
          </a:p>
          <a:p>
            <a:pPr marL="742950" indent="-742950">
              <a:buFont typeface="Arial" panose="020B0604020202020204" pitchFamily="34" charset="0"/>
              <a:buAutoNum type="arabicPeriod"/>
            </a:pPr>
            <a:r>
              <a:rPr lang="en-ID" altLang="en-US" sz="2400" dirty="0"/>
              <a:t>Perasuransian;</a:t>
            </a:r>
            <a:endParaRPr lang="en-ID" altLang="en-US" sz="2400" dirty="0"/>
          </a:p>
          <a:p>
            <a:pPr marL="742950" indent="-742950">
              <a:buFont typeface="Arial" panose="020B0604020202020204" pitchFamily="34" charset="0"/>
              <a:buAutoNum type="arabicPeriod"/>
            </a:pPr>
            <a:r>
              <a:rPr lang="en-ID" altLang="en-US" sz="2400" dirty="0"/>
              <a:t>Perdagangan dalam dan Luar Negeri;</a:t>
            </a:r>
            <a:endParaRPr lang="en-ID" altLang="en-US" sz="2400" dirty="0"/>
          </a:p>
          <a:p>
            <a:pPr marL="742950" indent="-742950">
              <a:buFont typeface="Arial" panose="020B0604020202020204" pitchFamily="34" charset="0"/>
              <a:buAutoNum type="arabicPeriod"/>
            </a:pPr>
            <a:r>
              <a:rPr lang="en-ID" altLang="en-US" sz="2400" dirty="0"/>
              <a:t>Koperasi;</a:t>
            </a:r>
            <a:endParaRPr lang="en-ID" altLang="en-US" sz="2400" dirty="0"/>
          </a:p>
          <a:p>
            <a:pPr marL="742950" indent="-742950">
              <a:buFont typeface="Arial" panose="020B0604020202020204" pitchFamily="34" charset="0"/>
              <a:buAutoNum type="arabicPeriod"/>
            </a:pPr>
            <a:r>
              <a:rPr lang="en-ID" altLang="en-US" sz="2400" dirty="0"/>
              <a:t>Pasar Modal dan Penanam Modal;</a:t>
            </a:r>
            <a:endParaRPr lang="en-ID" altLang="en-US" sz="2400" dirty="0"/>
          </a:p>
          <a:p>
            <a:pPr marL="742950" indent="-742950">
              <a:buFont typeface="Arial" panose="020B0604020202020204" pitchFamily="34" charset="0"/>
              <a:buAutoNum type="arabicPeriod"/>
            </a:pPr>
            <a:r>
              <a:rPr lang="en-ID" altLang="en-US" sz="2400" dirty="0"/>
              <a:t>Hak-hak jaminan atas tanah;</a:t>
            </a:r>
            <a:endParaRPr lang="en-ID" altLang="en-US" sz="2400" dirty="0"/>
          </a:p>
          <a:p>
            <a:pPr marL="742950" indent="-742950">
              <a:buFont typeface="Arial" panose="020B0604020202020204" pitchFamily="34" charset="0"/>
              <a:buAutoNum type="arabicPeriod"/>
            </a:pPr>
            <a:r>
              <a:rPr lang="en-ID" altLang="en-US" sz="2400" dirty="0"/>
              <a:t>Izin usaha dan pendaftaran perusahaan.</a:t>
            </a:r>
            <a:endParaRPr lang="en-ID" altLang="en-US" sz="2400" dirty="0"/>
          </a:p>
          <a:p>
            <a:pPr marL="742950" indent="-742950">
              <a:buFont typeface="Arial" panose="020B0604020202020204" pitchFamily="34" charset="0"/>
              <a:buAutoNum type="arabicPeriod"/>
            </a:pPr>
            <a:endParaRPr lang="en-ID" altLang="en-US" sz="3600" dirty="0"/>
          </a:p>
        </p:txBody>
      </p:sp>
    </p:spTree>
  </p:cSld>
  <p:clrMapOvr>
    <a:masterClrMapping/>
  </p:clrMapOvr>
  <p:transition spd="med">
    <p:wipe dir="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Bentuk</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 </a:t>
            </a:r>
            <a:r>
              <a:rPr kumimoji="0" lang="en-US" sz="2800" b="0" i="0" u="none" strike="noStrike" kern="1200" cap="all" spc="0" normalizeH="0" baseline="0" noProof="0" dirty="0" err="1">
                <a:ln>
                  <a:noFill/>
                </a:ln>
                <a:solidFill>
                  <a:schemeClr val="tx1"/>
                </a:solidFill>
                <a:effectLst/>
                <a:uLnTx/>
                <a:uFillTx/>
                <a:latin typeface="+mj-lt"/>
                <a:ea typeface="+mj-ea"/>
                <a:cs typeface="+mj-cs"/>
              </a:rPr>
              <a:t>pasal</a:t>
            </a:r>
            <a:r>
              <a:rPr kumimoji="0" lang="en-US" sz="2800" b="0" i="0" u="none" strike="noStrike" kern="1200" cap="all" spc="0" normalizeH="0" baseline="0" noProof="0" dirty="0">
                <a:ln>
                  <a:noFill/>
                </a:ln>
                <a:solidFill>
                  <a:schemeClr val="tx1"/>
                </a:solidFill>
                <a:effectLst/>
                <a:uLnTx/>
                <a:uFillTx/>
                <a:latin typeface="+mj-lt"/>
                <a:ea typeface="+mj-ea"/>
                <a:cs typeface="+mj-cs"/>
              </a:rPr>
              <a:t> 1774 </a:t>
            </a:r>
            <a:r>
              <a:rPr kumimoji="0" lang="en-US" sz="2800" b="0" i="0" u="none" strike="noStrike" kern="1200" cap="all" spc="0" normalizeH="0" baseline="0" noProof="0" dirty="0" err="1">
                <a:ln>
                  <a:noFill/>
                </a:ln>
                <a:solidFill>
                  <a:schemeClr val="tx1"/>
                </a:solidFill>
                <a:effectLst/>
                <a:uLnTx/>
                <a:uFillTx/>
                <a:latin typeface="+mj-lt"/>
                <a:ea typeface="+mj-ea"/>
                <a:cs typeface="+mj-cs"/>
              </a:rPr>
              <a:t>bw</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99331" name="Content Placeholder 2"/>
          <p:cNvSpPr>
            <a:spLocks noGrp="1"/>
          </p:cNvSpPr>
          <p:nvPr>
            <p:ph idx="1"/>
          </p:nvPr>
        </p:nvSpPr>
        <p:spPr>
          <a:ln/>
        </p:spPr>
        <p:txBody>
          <a:bodyPr vert="horz" wrap="square" lIns="91440" tIns="45720" rIns="91440" bIns="45720" anchor="t" anchorCtr="0"/>
          <a:p>
            <a:endParaRPr lang="en-US" altLang="en-US" dirty="0"/>
          </a:p>
          <a:p>
            <a:r>
              <a:rPr lang="en-ID" altLang="en-US" sz="3600" dirty="0"/>
              <a:t>TIGA BENTUK PERJANJIAN UNTUNG-UNTUNGAN;</a:t>
            </a:r>
            <a:endParaRPr lang="en-ID" altLang="en-US" sz="3600" dirty="0"/>
          </a:p>
          <a:p>
            <a:r>
              <a:rPr lang="en-ID" altLang="en-US" sz="3600" dirty="0"/>
              <a:t>   Asuransi;</a:t>
            </a:r>
            <a:endParaRPr lang="en-ID" altLang="en-US" sz="3600" dirty="0"/>
          </a:p>
          <a:p>
            <a:r>
              <a:rPr lang="en-ID" altLang="en-US" sz="3600" dirty="0"/>
              <a:t>   Bunga Cagak Hidup ( perjanjian sewaktu masih hidup bunga dibayarkan kepada ahli warisnya);</a:t>
            </a:r>
            <a:endParaRPr lang="en-ID" altLang="en-US" sz="3600" dirty="0"/>
          </a:p>
          <a:p>
            <a:r>
              <a:rPr lang="en-ID" altLang="en-US" sz="3600" dirty="0"/>
              <a:t>Perjudian (Pertaruhan).</a:t>
            </a:r>
            <a:endParaRPr lang="en-ID" altLang="en-US" sz="3600" dirty="0"/>
          </a:p>
          <a:p>
            <a:endParaRPr lang="en-ID" altLang="en-US" dirty="0"/>
          </a:p>
        </p:txBody>
      </p:sp>
    </p:spTree>
  </p:cSld>
  <p:clrMapOvr>
    <a:masterClrMapping/>
  </p:clrMapOvr>
  <p:transition spd="med">
    <p:wipe dir="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Asuransi</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dikategorikan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perjudian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035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040C28"/>
                </a:solidFill>
                <a:latin typeface="Google Sans"/>
              </a:rPr>
              <a:t>       </a:t>
            </a:r>
            <a:r>
              <a:rPr lang="en-ID" altLang="en-US" sz="3200" b="0" dirty="0">
                <a:solidFill>
                  <a:srgbClr val="040C28"/>
                </a:solidFill>
                <a:latin typeface="Google Sans"/>
              </a:rPr>
              <a:t>Asuransi</a:t>
            </a:r>
            <a:r>
              <a:rPr lang="en-ID" altLang="en-US" sz="3200" b="0" dirty="0">
                <a:solidFill>
                  <a:srgbClr val="474747"/>
                </a:solidFill>
                <a:latin typeface="Google Sans"/>
              </a:rPr>
              <a:t> dikategorikan sebagai maisir (</a:t>
            </a:r>
            <a:r>
              <a:rPr lang="en-ID" altLang="en-US" sz="3200" b="0" dirty="0">
                <a:solidFill>
                  <a:srgbClr val="040C28"/>
                </a:solidFill>
                <a:latin typeface="Google Sans"/>
              </a:rPr>
              <a:t>perjudian</a:t>
            </a:r>
            <a:r>
              <a:rPr lang="en-ID" altLang="en-US" sz="3200" b="0" dirty="0">
                <a:solidFill>
                  <a:srgbClr val="474747"/>
                </a:solidFill>
                <a:latin typeface="Google Sans"/>
              </a:rPr>
              <a:t>) karena di dalamnya (mekanisme premi dan klaim) terdapat unsur gharar (keraguan/Tipun) yang mengakibatkan lahirnya tindakan spekulatif (gambling) yang telah jelas diharamkan oleh Islam.</a:t>
            </a:r>
            <a:endParaRPr lang="en-ID" altLang="en-US" sz="3200" dirty="0"/>
          </a:p>
        </p:txBody>
      </p:sp>
    </p:spTree>
  </p:cSld>
  <p:clrMapOvr>
    <a:masterClrMapping/>
  </p:clrMapOvr>
  <p:transition spd="med">
    <p:wipe dir="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Jenis-jenis</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perjanjian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pasal</a:t>
            </a:r>
            <a:r>
              <a:rPr kumimoji="0" lang="en-US" sz="2800" b="0" i="0" u="none" strike="noStrike" kern="1200" cap="all" spc="0" normalizeH="0" baseline="0" noProof="0" dirty="0">
                <a:ln>
                  <a:noFill/>
                </a:ln>
                <a:solidFill>
                  <a:schemeClr val="tx1"/>
                </a:solidFill>
                <a:effectLst/>
                <a:uLnTx/>
                <a:uFillTx/>
                <a:latin typeface="+mj-lt"/>
                <a:ea typeface="+mj-ea"/>
                <a:cs typeface="+mj-cs"/>
              </a:rPr>
              <a:t> 1319 </a:t>
            </a:r>
            <a:r>
              <a:rPr kumimoji="0" lang="en-US" sz="2800" b="0" i="0" u="none" strike="noStrike" kern="1200" cap="all" spc="0" normalizeH="0" baseline="0" noProof="0" dirty="0" err="1">
                <a:ln>
                  <a:noFill/>
                </a:ln>
                <a:solidFill>
                  <a:schemeClr val="tx1"/>
                </a:solidFill>
                <a:effectLst/>
                <a:uLnTx/>
                <a:uFillTx/>
                <a:latin typeface="+mj-lt"/>
                <a:ea typeface="+mj-ea"/>
                <a:cs typeface="+mj-cs"/>
              </a:rPr>
              <a:t>bw</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1379" name="Content Placeholder 2"/>
          <p:cNvSpPr>
            <a:spLocks noGrp="1"/>
          </p:cNvSpPr>
          <p:nvPr>
            <p:ph idx="1"/>
          </p:nvPr>
        </p:nvSpPr>
        <p:spPr>
          <a:ln/>
        </p:spPr>
        <p:txBody>
          <a:bodyPr vert="horz" wrap="square" lIns="91440" tIns="45720" rIns="91440" bIns="45720" anchor="t" anchorCtr="0"/>
          <a:p>
            <a:pPr>
              <a:buNone/>
            </a:pPr>
            <a:endParaRPr lang="en-US" altLang="en-US" sz="3600" dirty="0"/>
          </a:p>
          <a:p>
            <a:pPr>
              <a:buFont typeface="Arial" panose="020B0604020202020204" pitchFamily="34" charset="0"/>
              <a:buAutoNum type="alphaLcPeriod"/>
            </a:pPr>
            <a:r>
              <a:rPr lang="en-ID" altLang="en-US" sz="3600" dirty="0"/>
              <a:t>Perjanjian Bernama (Benoemde);</a:t>
            </a:r>
            <a:endParaRPr lang="en-ID" altLang="en-US" sz="3600" dirty="0"/>
          </a:p>
          <a:p>
            <a:pPr>
              <a:buFont typeface="Arial" panose="020B0604020202020204" pitchFamily="34" charset="0"/>
              <a:buAutoNum type="alphaLcPeriod"/>
            </a:pPr>
            <a:r>
              <a:rPr lang="en-ID" altLang="en-US" sz="3600" dirty="0"/>
              <a:t>Perjanjian Tidak Bernama (enbenoemde).</a:t>
            </a:r>
            <a:endParaRPr lang="en-ID" altLang="en-US" sz="3600" dirty="0"/>
          </a:p>
        </p:txBody>
      </p:sp>
    </p:spTree>
  </p:cSld>
  <p:clrMapOvr>
    <a:masterClrMapping/>
  </p:clrMapOvr>
  <p:transition spd="med">
    <p:wipe dir="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Perjanjian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bernama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2403"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1F1F1F"/>
                </a:solidFill>
                <a:latin typeface="Google Sans"/>
              </a:rPr>
              <a:t>      </a:t>
            </a:r>
            <a:r>
              <a:rPr lang="en-ID" altLang="en-US" sz="2800" b="0" dirty="0">
                <a:solidFill>
                  <a:srgbClr val="1F1F1F"/>
                </a:solidFill>
                <a:latin typeface="Google Sans"/>
              </a:rPr>
              <a:t>Perjanjian bernama adalah perjanjian khusus yang ditur dan disebutkan dalam KUH Perdata Buku III Bab V s/d Bab XVII dan dalam KUHD. Contoh perjanjian ini adalah </a:t>
            </a:r>
            <a:r>
              <a:rPr lang="en-ID" altLang="en-US" sz="2800" b="0" dirty="0">
                <a:solidFill>
                  <a:srgbClr val="040C28"/>
                </a:solidFill>
                <a:latin typeface="Google Sans"/>
              </a:rPr>
              <a:t>perjanjian jual beli, perjanjian sewa-menyewa, perjanjian penitipan barang, perjanjian pengangkutan, perjanjian asuransi, dan perjanjian</a:t>
            </a:r>
            <a:r>
              <a:rPr lang="en-ID" altLang="en-US" sz="2800" b="0" dirty="0">
                <a:solidFill>
                  <a:srgbClr val="1F1F1F"/>
                </a:solidFill>
                <a:latin typeface="Google Sans"/>
              </a:rPr>
              <a:t> Hak Tanggungan, dll.</a:t>
            </a:r>
            <a:endParaRPr lang="en-ID" altLang="en-US" sz="2800" dirty="0"/>
          </a:p>
        </p:txBody>
      </p:sp>
    </p:spTree>
  </p:cSld>
  <p:clrMapOvr>
    <a:masterClrMapping/>
  </p:clrMapOvr>
  <p:transition spd="med">
    <p:wipe dir="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Pengertian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perjanjian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tidak</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bernama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342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b="0" dirty="0">
                <a:solidFill>
                  <a:srgbClr val="1F1F1F"/>
                </a:solidFill>
                <a:latin typeface="Google Sans"/>
              </a:rPr>
              <a:t>   Perjanjian tak bernama adalah </a:t>
            </a:r>
            <a:r>
              <a:rPr lang="en-ID" altLang="en-US" sz="3600" b="0" dirty="0">
                <a:solidFill>
                  <a:srgbClr val="040C28"/>
                </a:solidFill>
                <a:latin typeface="Google Sans"/>
              </a:rPr>
              <a:t>perjanjian yang tidak diatur secara khusus di dalam undang-undang</a:t>
            </a:r>
            <a:r>
              <a:rPr lang="en-ID" altLang="en-US" sz="3600" b="0" dirty="0">
                <a:solidFill>
                  <a:srgbClr val="1F1F1F"/>
                </a:solidFill>
                <a:latin typeface="Google Sans"/>
              </a:rPr>
              <a:t>. Sedangkan perjanjian campuran adalah perjanjian yang merupakan kombinasi dari dua atau lebih perjanjian bernama.</a:t>
            </a:r>
            <a:endParaRPr lang="en-ID" altLang="en-US" sz="3600" dirty="0"/>
          </a:p>
        </p:txBody>
      </p:sp>
    </p:spTree>
  </p:cSld>
  <p:clrMapOvr>
    <a:masterClrMapping/>
  </p:clrMapOvr>
  <p:transition spd="med">
    <p:wipe dir="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Contoh</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perjanjian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tidak</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bernama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445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474747"/>
                </a:solidFill>
                <a:latin typeface="Google Sans"/>
              </a:rPr>
              <a:t>      </a:t>
            </a:r>
            <a:r>
              <a:rPr lang="en-ID" altLang="en-US" sz="4000" b="0" dirty="0">
                <a:solidFill>
                  <a:srgbClr val="474747"/>
                </a:solidFill>
                <a:latin typeface="Google Sans"/>
              </a:rPr>
              <a:t> P</a:t>
            </a:r>
            <a:r>
              <a:rPr lang="en-ID" altLang="en-US" sz="4000" b="0" dirty="0">
                <a:solidFill>
                  <a:srgbClr val="040C28"/>
                </a:solidFill>
                <a:latin typeface="Google Sans"/>
              </a:rPr>
              <a:t>erjanjian sewa beli, fidusia, franchise, leasing, konsinyasi</a:t>
            </a:r>
            <a:r>
              <a:rPr lang="en-ID" altLang="en-US" sz="4000" b="0" dirty="0">
                <a:solidFill>
                  <a:srgbClr val="474747"/>
                </a:solidFill>
                <a:latin typeface="Google Sans"/>
              </a:rPr>
              <a:t>, dan masih banyak lagi perjanjian tidak bernama yang dikenal dalam praktek perekonomian dan bisnis di Indonesia.</a:t>
            </a:r>
            <a:endParaRPr lang="en-ID" altLang="en-US" sz="4000" dirty="0"/>
          </a:p>
        </p:txBody>
      </p:sp>
    </p:spTree>
  </p:cSld>
  <p:clrMapOvr>
    <a:masterClrMapping/>
  </p:clrMapOvr>
  <p:transition spd="med">
    <p:wipe dir="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Firma</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pasal</a:t>
            </a:r>
            <a:r>
              <a:rPr kumimoji="0" lang="en-US" sz="2800" b="0" i="0" u="none" strike="noStrike" kern="1200" cap="all" spc="0" normalizeH="0" baseline="0" noProof="0" dirty="0">
                <a:ln>
                  <a:noFill/>
                </a:ln>
                <a:solidFill>
                  <a:schemeClr val="tx1"/>
                </a:solidFill>
                <a:effectLst/>
                <a:uLnTx/>
                <a:uFillTx/>
                <a:latin typeface="+mj-lt"/>
                <a:ea typeface="+mj-ea"/>
                <a:cs typeface="+mj-cs"/>
              </a:rPr>
              <a:t> 16 </a:t>
            </a:r>
            <a:r>
              <a:rPr kumimoji="0" lang="en-US" sz="2800" b="0" i="0" u="none" strike="noStrike" kern="1200" cap="all" spc="0" normalizeH="0" baseline="0" noProof="0" dirty="0" err="1">
                <a:ln>
                  <a:noFill/>
                </a:ln>
                <a:solidFill>
                  <a:schemeClr val="tx1"/>
                </a:solidFill>
                <a:effectLst/>
                <a:uLnTx/>
                <a:uFillTx/>
                <a:latin typeface="+mj-lt"/>
                <a:ea typeface="+mj-ea"/>
                <a:cs typeface="+mj-cs"/>
              </a:rPr>
              <a:t>kuhd</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547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200" dirty="0"/>
              <a:t>   </a:t>
            </a:r>
            <a:r>
              <a:rPr lang="en-ID" altLang="en-US" sz="3600" dirty="0"/>
              <a:t> Firma adalah Perusahaan yang didirikan untuk menjalankan suatu usaha dengan nama Bersama.</a:t>
            </a:r>
            <a:endParaRPr lang="en-ID" altLang="en-US" sz="3600" dirty="0"/>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4000" b="0" i="0" u="none" strike="noStrike" kern="1200" cap="all" spc="0" normalizeH="0" baseline="0" noProof="0" dirty="0">
                <a:ln>
                  <a:noFill/>
                </a:ln>
                <a:solidFill>
                  <a:schemeClr val="tx1"/>
                </a:solidFill>
                <a:effectLst/>
                <a:uLnTx/>
                <a:uFillTx/>
                <a:latin typeface="+mj-lt"/>
                <a:ea typeface="+mj-ea"/>
                <a:cs typeface="+mj-cs"/>
              </a:rPr>
              <a:t>Hukum </a:t>
            </a:r>
            <a:r>
              <a:rPr kumimoji="0" lang="en-US" sz="4000" b="0" i="0" u="none" strike="noStrike" kern="1200" cap="all" spc="0" normalizeH="0" baseline="0" noProof="0" dirty="0" err="1">
                <a:ln>
                  <a:noFill/>
                </a:ln>
                <a:solidFill>
                  <a:schemeClr val="tx1"/>
                </a:solidFill>
                <a:effectLst/>
                <a:uLnTx/>
                <a:uFillTx/>
                <a:latin typeface="+mj-lt"/>
                <a:ea typeface="+mj-ea"/>
                <a:cs typeface="+mj-cs"/>
              </a:rPr>
              <a:t>dagang</a:t>
            </a:r>
            <a:endParaRPr kumimoji="0" lang="en-ID" sz="4000" b="0" i="0" u="none" strike="noStrike" kern="1200" cap="all" spc="0" normalizeH="0" baseline="0" noProof="0" dirty="0">
              <a:ln>
                <a:noFill/>
              </a:ln>
              <a:solidFill>
                <a:schemeClr val="tx1"/>
              </a:solidFill>
              <a:effectLst/>
              <a:uLnTx/>
              <a:uFillTx/>
              <a:latin typeface="+mj-lt"/>
              <a:ea typeface="+mj-ea"/>
              <a:cs typeface="+mj-cs"/>
            </a:endParaRPr>
          </a:p>
        </p:txBody>
      </p:sp>
      <p:sp>
        <p:nvSpPr>
          <p:cNvPr id="15363"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4000" dirty="0"/>
              <a:t>  Hukum Dagang Merupakan Hukum Perikatan yang timbul khusus dari Lapangan perusahaan.</a:t>
            </a:r>
            <a:endParaRPr lang="en-ID" altLang="en-US" sz="4000" dirty="0"/>
          </a:p>
        </p:txBody>
      </p:sp>
    </p:spTree>
  </p:cSld>
  <p:clrMapOvr>
    <a:masterClrMapping/>
  </p:clrMapOvr>
  <p:transition spd="med">
    <p:wipe dir="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Pasal 36 KUHD </a:t>
            </a:r>
            <a:r>
              <a:rPr kumimoji="0" lang="en-US" sz="2800" b="0" i="0" u="none" strike="noStrike" kern="1200" cap="all" spc="0" normalizeH="0" baseline="0" noProof="0" dirty="0" err="1">
                <a:ln>
                  <a:noFill/>
                </a:ln>
                <a:solidFill>
                  <a:schemeClr val="tx1"/>
                </a:solidFill>
                <a:effectLst/>
                <a:uLnTx/>
                <a:uFillTx/>
                <a:latin typeface="+mj-lt"/>
                <a:ea typeface="+mj-ea"/>
                <a:cs typeface="+mj-cs"/>
              </a:rPr>
              <a:t>Tentang</a:t>
            </a:r>
            <a:r>
              <a:rPr kumimoji="0" lang="en-US" sz="2800" b="0" i="0" u="none" strike="noStrike" kern="1200" cap="all" spc="0" normalizeH="0" baseline="0" noProof="0" dirty="0">
                <a:ln>
                  <a:noFill/>
                </a:ln>
                <a:solidFill>
                  <a:schemeClr val="tx1"/>
                </a:solidFill>
                <a:effectLst/>
                <a:uLnTx/>
                <a:uFillTx/>
                <a:latin typeface="+mj-lt"/>
                <a:ea typeface="+mj-ea"/>
                <a:cs typeface="+mj-cs"/>
              </a:rPr>
              <a:t> PT</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6499"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3600" dirty="0"/>
              <a:t>	</a:t>
            </a:r>
            <a:endParaRPr lang="en-ID" altLang="en-US" sz="3600" dirty="0"/>
          </a:p>
          <a:p>
            <a:pPr algn="just"/>
            <a:r>
              <a:rPr lang="en-ID" altLang="en-US" sz="3600" dirty="0"/>
              <a:t>   </a:t>
            </a:r>
            <a:r>
              <a:rPr lang="en-ID" altLang="en-US" sz="4000" dirty="0"/>
              <a:t>Perseroan Terbatas diatur   didalam pasal 36 KUHD.</a:t>
            </a:r>
            <a:endParaRPr lang="en-ID" altLang="en-US" sz="4000" dirty="0"/>
          </a:p>
        </p:txBody>
      </p:sp>
    </p:spTree>
  </p:cSld>
  <p:clrMapOvr>
    <a:masterClrMapping/>
  </p:clrMapOvr>
  <p:transition spd="med">
    <p:wipe dir="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Kewajiban</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menjalankan</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a:t>
            </a:r>
            <a:br>
              <a:rPr kumimoji="0" lang="en-US" sz="2800" b="0" i="0" u="none" strike="noStrike" kern="1200" cap="all" spc="0" normalizeH="0" baseline="0" noProof="0" dirty="0">
                <a:ln>
                  <a:noFill/>
                </a:ln>
                <a:solidFill>
                  <a:schemeClr val="tx1"/>
                </a:solidFill>
                <a:effectLst/>
                <a:uLnTx/>
                <a:uFillTx/>
                <a:latin typeface="+mj-lt"/>
                <a:ea typeface="+mj-ea"/>
                <a:cs typeface="+mj-cs"/>
              </a:rPr>
            </a:br>
            <a:r>
              <a:rPr kumimoji="0" lang="en-US" sz="2800" b="0" i="0" u="none" strike="noStrike" kern="1200" cap="all" spc="0" normalizeH="0" baseline="0" noProof="0" dirty="0" err="1">
                <a:ln>
                  <a:noFill/>
                </a:ln>
                <a:solidFill>
                  <a:schemeClr val="tx1"/>
                </a:solidFill>
                <a:effectLst/>
                <a:uLnTx/>
                <a:uFillTx/>
                <a:latin typeface="+mj-lt"/>
                <a:ea typeface="+mj-ea"/>
                <a:cs typeface="+mj-cs"/>
              </a:rPr>
              <a:t>pasal</a:t>
            </a:r>
            <a:r>
              <a:rPr kumimoji="0" lang="en-US" sz="2800" b="0" i="0" u="none" strike="noStrike" kern="1200" cap="all" spc="0" normalizeH="0" baseline="0" noProof="0" dirty="0">
                <a:ln>
                  <a:noFill/>
                </a:ln>
                <a:solidFill>
                  <a:schemeClr val="tx1"/>
                </a:solidFill>
                <a:effectLst/>
                <a:uLnTx/>
                <a:uFillTx/>
                <a:latin typeface="+mj-lt"/>
                <a:ea typeface="+mj-ea"/>
                <a:cs typeface="+mj-cs"/>
              </a:rPr>
              <a:t> 6 </a:t>
            </a:r>
            <a:r>
              <a:rPr kumimoji="0" lang="en-US" sz="2800" b="0" i="0" u="none" strike="noStrike" kern="1200" cap="all" spc="0" normalizeH="0" baseline="0" noProof="0" dirty="0" err="1">
                <a:ln>
                  <a:noFill/>
                </a:ln>
                <a:solidFill>
                  <a:schemeClr val="tx1"/>
                </a:solidFill>
                <a:effectLst/>
                <a:uLnTx/>
                <a:uFillTx/>
                <a:latin typeface="+mj-lt"/>
                <a:ea typeface="+mj-ea"/>
                <a:cs typeface="+mj-cs"/>
              </a:rPr>
              <a:t>kuhd</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7523"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1F1F1F"/>
                </a:solidFill>
                <a:latin typeface="Google Sans"/>
              </a:rPr>
              <a:t>      </a:t>
            </a:r>
            <a:r>
              <a:rPr lang="en-ID" altLang="en-US" sz="2800" b="0" dirty="0">
                <a:solidFill>
                  <a:srgbClr val="1F1F1F"/>
                </a:solidFill>
                <a:latin typeface="Google Sans"/>
              </a:rPr>
              <a:t>Setiap orang yang menyelenggarakan suatu perusahaan, diwajibkan untuk membuat catatan-catatan tentang keadaan kekayaannya dan tentang segala sesuatu berkenan dengan kebutuhan perusahaan itu diwajibkan, sesuai dengan kebutuhan perusahaan, membuat catatan-catatan dengan cara demikian, sehingga sewaktu-waktu dari catatan-catatan itu dapat diketahui segala hak dan kewajibannya.</a:t>
            </a:r>
            <a:endParaRPr lang="en-ID" altLang="en-US" sz="2800" dirty="0"/>
          </a:p>
        </p:txBody>
      </p:sp>
    </p:spTree>
  </p:cSld>
  <p:clrMapOvr>
    <a:masterClrMapping/>
  </p:clrMapOvr>
  <p:transition spd="med">
    <p:wipe dir="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PENGUSAHA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854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4000" dirty="0"/>
              <a:t>Pengusaha adalah setiap orang perseorangan atau persekutuan atau badan hukum yang menjalankan sesuatu jenis Perusahaan.</a:t>
            </a:r>
            <a:endParaRPr lang="en-ID" altLang="en-US" sz="4000" dirty="0"/>
          </a:p>
        </p:txBody>
      </p:sp>
    </p:spTree>
  </p:cSld>
  <p:clrMapOvr>
    <a:masterClrMapping/>
  </p:clrMapOvr>
  <p:transition spd="med">
    <p:wipe dir="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USAHA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09571"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dirty="0"/>
              <a:t>       </a:t>
            </a:r>
            <a:r>
              <a:rPr lang="en-ID" altLang="en-US" sz="3600" dirty="0"/>
              <a:t>Usaha adalah setiap tindakan, perbuatan atau kegiatan apapun dalam bidang perekonomian, yang dilakukan oleh setiap pengusaha untuk tujuan memperoleh keuntungan dan atau laba;</a:t>
            </a:r>
            <a:endParaRPr lang="en-ID" altLang="en-US" sz="3600" dirty="0"/>
          </a:p>
        </p:txBody>
      </p:sp>
    </p:spTree>
  </p:cSld>
  <p:clrMapOvr>
    <a:masterClrMapping/>
  </p:clrMapOvr>
  <p:transition spd="med">
    <p:wipe dir="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Bentuk</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 di </a:t>
            </a:r>
            <a:r>
              <a:rPr kumimoji="0" lang="en-US" sz="2800" b="0" i="0" u="none" strike="noStrike" kern="1200" cap="all" spc="0" normalizeH="0" baseline="0" noProof="0" dirty="0" err="1">
                <a:ln>
                  <a:noFill/>
                </a:ln>
                <a:solidFill>
                  <a:schemeClr val="tx1"/>
                </a:solidFill>
                <a:effectLst/>
                <a:uLnTx/>
                <a:uFillTx/>
                <a:latin typeface="+mj-lt"/>
                <a:ea typeface="+mj-ea"/>
                <a:cs typeface="+mj-cs"/>
              </a:rPr>
              <a:t>indonesia</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059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4D5156"/>
                </a:solidFill>
                <a:latin typeface="Google Sans"/>
              </a:rPr>
              <a:t>       </a:t>
            </a:r>
            <a:r>
              <a:rPr lang="en-ID" altLang="en-US" sz="3600" b="0" dirty="0">
                <a:solidFill>
                  <a:srgbClr val="4D5156"/>
                </a:solidFill>
                <a:latin typeface="Google Sans"/>
              </a:rPr>
              <a:t>Perusahaan badan hukum dapat berbentuk </a:t>
            </a:r>
            <a:r>
              <a:rPr lang="en-ID" altLang="en-US" sz="3600" b="0" dirty="0">
                <a:solidFill>
                  <a:srgbClr val="040C28"/>
                </a:solidFill>
                <a:latin typeface="Google Sans"/>
              </a:rPr>
              <a:t>Perseroan Terbatas (PT), Yayasan dan Koperasi</a:t>
            </a:r>
            <a:r>
              <a:rPr lang="en-ID" altLang="en-US" sz="3600" b="0" dirty="0">
                <a:solidFill>
                  <a:srgbClr val="4D5156"/>
                </a:solidFill>
                <a:latin typeface="Google Sans"/>
              </a:rPr>
              <a:t>. Sedangkan perusahaan bukan badan hukum dapat berupa Firma (Fa) dan Persekutuan Komanditer atau Comanditaire Vennootschap (CV).</a:t>
            </a:r>
            <a:endParaRPr lang="en-ID" altLang="en-US" sz="3600" dirty="0"/>
          </a:p>
        </p:txBody>
      </p:sp>
    </p:spTree>
  </p:cSld>
  <p:clrMapOvr>
    <a:masterClrMapping/>
  </p:clrMapOvr>
  <p:transition spd="med">
    <p:wipe dir="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Hal-</a:t>
            </a:r>
            <a:r>
              <a:rPr kumimoji="0" lang="en-US" sz="2800" b="0" i="0" u="none" strike="noStrike" kern="1200" cap="all" spc="0" normalizeH="0" baseline="0" noProof="0" dirty="0" err="1">
                <a:ln>
                  <a:noFill/>
                </a:ln>
                <a:solidFill>
                  <a:schemeClr val="tx1"/>
                </a:solidFill>
                <a:effectLst/>
                <a:uLnTx/>
                <a:uFillTx/>
                <a:latin typeface="+mj-lt"/>
                <a:ea typeface="+mj-ea"/>
                <a:cs typeface="+mj-cs"/>
              </a:rPr>
              <a:t>hal</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Penting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dalam</a:t>
            </a:r>
            <a:r>
              <a:rPr kumimoji="0" lang="en-US" sz="2800" b="0" i="0" u="none" strike="noStrike" kern="1200" cap="all" spc="0" normalizeH="0" baseline="0" noProof="0" dirty="0">
                <a:ln>
                  <a:noFill/>
                </a:ln>
                <a:solidFill>
                  <a:schemeClr val="tx1"/>
                </a:solidFill>
                <a:effectLst/>
                <a:uLnTx/>
                <a:uFillTx/>
                <a:latin typeface="+mj-lt"/>
                <a:ea typeface="+mj-ea"/>
                <a:cs typeface="+mj-cs"/>
              </a:rPr>
              <a:t> 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1619" name="Content Placeholder 2"/>
          <p:cNvSpPr>
            <a:spLocks noGrp="1"/>
          </p:cNvSpPr>
          <p:nvPr>
            <p:ph idx="1"/>
          </p:nvPr>
        </p:nvSpPr>
        <p:spPr>
          <a:ln/>
        </p:spPr>
        <p:txBody>
          <a:bodyPr vert="horz" wrap="square" lIns="91440" tIns="45720" rIns="91440" bIns="45720" anchor="t" anchorCtr="0"/>
          <a:p>
            <a:endParaRPr lang="en-US" altLang="en-US" sz="2800" dirty="0"/>
          </a:p>
          <a:p>
            <a:pPr>
              <a:buFont typeface="Arial" panose="020B0604020202020204" pitchFamily="34" charset="0"/>
              <a:buChar char="•"/>
            </a:pPr>
            <a:r>
              <a:rPr lang="en-ID" altLang="en-US" sz="2800" b="0" dirty="0">
                <a:solidFill>
                  <a:srgbClr val="202124"/>
                </a:solidFill>
                <a:latin typeface="Google Sans"/>
              </a:rPr>
              <a:t>SDM adalah </a:t>
            </a:r>
            <a:r>
              <a:rPr lang="en-ID" altLang="en-US" sz="2800" dirty="0">
                <a:solidFill>
                  <a:srgbClr val="202124"/>
                </a:solidFill>
                <a:latin typeface="Google Sans"/>
              </a:rPr>
              <a:t>unsur</a:t>
            </a:r>
            <a:r>
              <a:rPr lang="en-ID" altLang="en-US" sz="2800" b="0" dirty="0">
                <a:solidFill>
                  <a:srgbClr val="202124"/>
                </a:solidFill>
                <a:latin typeface="Google Sans"/>
              </a:rPr>
              <a:t> Utama yang Sangat Penting.</a:t>
            </a:r>
            <a:endParaRPr lang="en-ID" altLang="en-US" sz="2800" b="0" dirty="0">
              <a:solidFill>
                <a:srgbClr val="202124"/>
              </a:solidFill>
              <a:latin typeface="Google Sans"/>
            </a:endParaRPr>
          </a:p>
          <a:p>
            <a:pPr>
              <a:buFont typeface="Arial" panose="020B0604020202020204" pitchFamily="34" charset="0"/>
              <a:buChar char="•"/>
            </a:pPr>
            <a:r>
              <a:rPr lang="en-ID" altLang="en-US" sz="2800" b="0" dirty="0">
                <a:solidFill>
                  <a:srgbClr val="202124"/>
                </a:solidFill>
                <a:latin typeface="Google Sans"/>
              </a:rPr>
              <a:t>Money (Uang) adalah hal penting yang mesti harus ada.</a:t>
            </a:r>
            <a:endParaRPr lang="en-ID" altLang="en-US" sz="2800" b="0" dirty="0">
              <a:solidFill>
                <a:srgbClr val="202124"/>
              </a:solidFill>
              <a:latin typeface="Google Sans"/>
            </a:endParaRPr>
          </a:p>
          <a:p>
            <a:pPr>
              <a:buFont typeface="Arial" panose="020B0604020202020204" pitchFamily="34" charset="0"/>
              <a:buChar char="•"/>
            </a:pPr>
            <a:r>
              <a:rPr lang="en-ID" altLang="en-US" sz="2800" b="0" dirty="0">
                <a:solidFill>
                  <a:srgbClr val="202124"/>
                </a:solidFill>
                <a:latin typeface="Google Sans"/>
              </a:rPr>
              <a:t>Material (Bahan) sebagai pendukung kegiatan perusahaan.</a:t>
            </a:r>
            <a:endParaRPr lang="en-ID" altLang="en-US" sz="2800" b="0" dirty="0">
              <a:solidFill>
                <a:srgbClr val="202124"/>
              </a:solidFill>
              <a:latin typeface="Google Sans"/>
            </a:endParaRPr>
          </a:p>
          <a:p>
            <a:pPr>
              <a:buFont typeface="Arial" panose="020B0604020202020204" pitchFamily="34" charset="0"/>
              <a:buChar char="•"/>
            </a:pPr>
            <a:r>
              <a:rPr lang="en-ID" altLang="en-US" sz="2800" b="0" dirty="0">
                <a:solidFill>
                  <a:srgbClr val="202124"/>
                </a:solidFill>
                <a:latin typeface="Google Sans"/>
              </a:rPr>
              <a:t>Machine (Mesin).</a:t>
            </a:r>
            <a:endParaRPr lang="en-ID" altLang="en-US" sz="2800" b="0" dirty="0">
              <a:solidFill>
                <a:srgbClr val="202124"/>
              </a:solidFill>
              <a:latin typeface="Google Sans"/>
            </a:endParaRPr>
          </a:p>
          <a:p>
            <a:pPr>
              <a:buFont typeface="Arial" panose="020B0604020202020204" pitchFamily="34" charset="0"/>
              <a:buChar char="•"/>
            </a:pPr>
            <a:r>
              <a:rPr lang="en-ID" altLang="en-US" sz="2800" b="0" dirty="0">
                <a:solidFill>
                  <a:srgbClr val="202124"/>
                </a:solidFill>
                <a:latin typeface="Google Sans"/>
              </a:rPr>
              <a:t>Method (Metode) cara berpikir untuk memajukan Perusahaan.</a:t>
            </a:r>
            <a:endParaRPr lang="en-ID" altLang="en-US" sz="2800" b="0" dirty="0">
              <a:solidFill>
                <a:srgbClr val="202124"/>
              </a:solidFill>
              <a:latin typeface="Google Sans"/>
            </a:endParaRPr>
          </a:p>
          <a:p>
            <a:pPr>
              <a:buFont typeface="Arial" panose="020B0604020202020204" pitchFamily="34" charset="0"/>
              <a:buChar char="•"/>
            </a:pPr>
            <a:r>
              <a:rPr lang="en-ID" altLang="en-US" sz="2800" b="0" dirty="0">
                <a:solidFill>
                  <a:srgbClr val="202124"/>
                </a:solidFill>
                <a:latin typeface="Google Sans"/>
              </a:rPr>
              <a:t>Market (Pasar).</a:t>
            </a:r>
            <a:endParaRPr lang="en-ID" altLang="en-US" sz="2800" b="0" dirty="0">
              <a:solidFill>
                <a:srgbClr val="202124"/>
              </a:solidFill>
              <a:latin typeface="Google Sans"/>
            </a:endParaRPr>
          </a:p>
          <a:p>
            <a:endParaRPr lang="en-ID" altLang="en-US" dirty="0"/>
          </a:p>
        </p:txBody>
      </p:sp>
    </p:spTree>
  </p:cSld>
  <p:clrMapOvr>
    <a:masterClrMapping/>
  </p:clrMapOvr>
  <p:transition spd="med">
    <p:wipe dir="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Sumber</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hukum</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2643" name="Content Placeholder 2"/>
          <p:cNvSpPr>
            <a:spLocks noGrp="1"/>
          </p:cNvSpPr>
          <p:nvPr>
            <p:ph idx="1"/>
          </p:nvPr>
        </p:nvSpPr>
        <p:spPr>
          <a:xfrm>
            <a:off x="395288" y="688975"/>
            <a:ext cx="7521575" cy="3984625"/>
          </a:xfrm>
          <a:ln/>
        </p:spPr>
        <p:txBody>
          <a:bodyPr vert="horz" wrap="square" lIns="91440" tIns="45720" rIns="91440" bIns="45720" anchor="t" anchorCtr="0"/>
          <a:p>
            <a:endParaRPr lang="en-US" altLang="en-US" dirty="0"/>
          </a:p>
          <a:p>
            <a:pPr algn="just"/>
            <a:r>
              <a:rPr lang="en-ID" altLang="en-US" b="0" dirty="0">
                <a:solidFill>
                  <a:srgbClr val="4D5156"/>
                </a:solidFill>
                <a:latin typeface="Google Sans"/>
              </a:rPr>
              <a:t>       </a:t>
            </a:r>
            <a:r>
              <a:rPr lang="en-ID" altLang="en-US" sz="3200" b="0" dirty="0">
                <a:solidFill>
                  <a:srgbClr val="4D5156"/>
                </a:solidFill>
                <a:latin typeface="Google Sans"/>
              </a:rPr>
              <a:t>Sumber utama hukum perusahaan adalah </a:t>
            </a:r>
            <a:r>
              <a:rPr lang="en-ID" altLang="en-US" sz="3200" b="0" dirty="0">
                <a:solidFill>
                  <a:srgbClr val="040C28"/>
                </a:solidFill>
                <a:latin typeface="Google Sans"/>
              </a:rPr>
              <a:t>Kitab Undang-undang Hukum Dagang (KUHD) sebagai hukum khusus sedangkan Kitab Undang-undang Hukum Perdata (KUHPer) berkedudukan sebagai hukum umum</a:t>
            </a:r>
            <a:r>
              <a:rPr lang="en-ID" altLang="en-US" sz="3200" b="0" dirty="0">
                <a:solidFill>
                  <a:srgbClr val="4D5156"/>
                </a:solidFill>
                <a:latin typeface="Google Sans"/>
              </a:rPr>
              <a:t>. UU. No. 40 Tahun 2007. UU. No. 3 Tahun 1982.</a:t>
            </a:r>
            <a:endParaRPr lang="en-ID" altLang="en-US" sz="3200" dirty="0"/>
          </a:p>
        </p:txBody>
      </p:sp>
    </p:spTree>
  </p:cSld>
  <p:clrMapOvr>
    <a:masterClrMapping/>
  </p:clrMapOvr>
  <p:transition spd="med">
    <p:wipe dir="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err="1">
                <a:ln>
                  <a:noFill/>
                </a:ln>
                <a:solidFill>
                  <a:schemeClr val="tx1"/>
                </a:solidFill>
                <a:effectLst/>
                <a:uLnTx/>
                <a:uFillTx/>
                <a:latin typeface="+mj-lt"/>
                <a:ea typeface="+mj-ea"/>
                <a:cs typeface="+mj-cs"/>
              </a:rPr>
              <a:t>Tanggung</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jawab</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sosial</a:t>
            </a:r>
            <a:r>
              <a:rPr kumimoji="0" lang="en-US" sz="2800" b="0" i="0" u="none" strike="noStrike" kern="1200" cap="all" spc="0" normalizeH="0" baseline="0" noProof="0" dirty="0">
                <a:ln>
                  <a:noFill/>
                </a:ln>
                <a:solidFill>
                  <a:schemeClr val="tx1"/>
                </a:solidFill>
                <a:effectLst/>
                <a:uLnTx/>
                <a:uFillTx/>
                <a:latin typeface="+mj-lt"/>
                <a:ea typeface="+mj-ea"/>
                <a:cs typeface="+mj-cs"/>
              </a:rPr>
              <a:t> </a:t>
            </a:r>
            <a:r>
              <a:rPr kumimoji="0" lang="en-US" sz="2800" b="0" i="0" u="none" strike="noStrike" kern="1200" cap="all" spc="0" normalizeH="0" baseline="0" noProof="0" dirty="0" err="1">
                <a:ln>
                  <a:noFill/>
                </a:ln>
                <a:solidFill>
                  <a:schemeClr val="tx1"/>
                </a:solidFill>
                <a:effectLst/>
                <a:uLnTx/>
                <a:uFillTx/>
                <a:latin typeface="+mj-lt"/>
                <a:ea typeface="+mj-ea"/>
                <a:cs typeface="+mj-cs"/>
              </a:rPr>
              <a:t>perusahaan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3667"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b="0" dirty="0">
                <a:solidFill>
                  <a:srgbClr val="4D5156"/>
                </a:solidFill>
                <a:latin typeface="Google Sans"/>
              </a:rPr>
              <a:t>        </a:t>
            </a:r>
            <a:r>
              <a:rPr lang="en-ID" altLang="en-US" sz="2800" b="0" dirty="0">
                <a:solidFill>
                  <a:srgbClr val="4D5156"/>
                </a:solidFill>
                <a:latin typeface="Google Sans"/>
              </a:rPr>
              <a:t>Terkait kewajiban </a:t>
            </a:r>
            <a:r>
              <a:rPr lang="en-ID" altLang="en-US" sz="2800" b="0" dirty="0">
                <a:solidFill>
                  <a:srgbClr val="040C28"/>
                </a:solidFill>
                <a:latin typeface="Google Sans"/>
              </a:rPr>
              <a:t>Corporate Social Responsibility</a:t>
            </a:r>
            <a:r>
              <a:rPr lang="en-ID" altLang="en-US" sz="2800" b="0" dirty="0">
                <a:solidFill>
                  <a:srgbClr val="202124"/>
                </a:solidFill>
                <a:latin typeface="Google Sans"/>
              </a:rPr>
              <a:t> (CSR)</a:t>
            </a:r>
            <a:r>
              <a:rPr lang="en-ID" altLang="en-US" sz="2800" b="0" dirty="0">
                <a:solidFill>
                  <a:srgbClr val="4D5156"/>
                </a:solidFill>
                <a:latin typeface="Google Sans"/>
              </a:rPr>
              <a:t> perusahaan di Indonesia, Pasal 74 UU PT menerangkan bahwa </a:t>
            </a:r>
            <a:r>
              <a:rPr lang="en-ID" altLang="en-US" sz="2800" b="0" dirty="0">
                <a:solidFill>
                  <a:srgbClr val="040C28"/>
                </a:solidFill>
                <a:latin typeface="Google Sans"/>
              </a:rPr>
              <a:t>perusahaan yang menjalankan kegiatan usaha di bidang dan/atau berkaitan dengan sumber daya alam wajib melaksanakan tanggung jawab sosial dan lingkungan</a:t>
            </a:r>
            <a:r>
              <a:rPr lang="en-ID" altLang="en-US" sz="2800" b="0" dirty="0">
                <a:solidFill>
                  <a:srgbClr val="4D5156"/>
                </a:solidFill>
                <a:latin typeface="Google Sans"/>
              </a:rPr>
              <a:t>.</a:t>
            </a:r>
            <a:endParaRPr lang="en-ID" altLang="en-US" sz="2800" dirty="0"/>
          </a:p>
        </p:txBody>
      </p:sp>
    </p:spTree>
  </p:cSld>
  <p:clrMapOvr>
    <a:masterClrMapping/>
  </p:clrMapOvr>
  <p:transition spd="med">
    <p:wipe dir="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ID" sz="2800" b="0" i="0" u="none" strike="noStrike" kern="1200" cap="all" spc="0" normalizeH="0" baseline="0" noProof="0">
              <a:ln>
                <a:noFill/>
              </a:ln>
              <a:solidFill>
                <a:schemeClr val="tx1"/>
              </a:solidFill>
              <a:effectLst/>
              <a:uLnTx/>
              <a:uFillTx/>
              <a:latin typeface="+mj-lt"/>
              <a:ea typeface="+mj-ea"/>
              <a:cs typeface="+mj-cs"/>
            </a:endParaRPr>
          </a:p>
        </p:txBody>
      </p:sp>
      <p:sp>
        <p:nvSpPr>
          <p:cNvPr id="114691" name="Content Placeholder 2"/>
          <p:cNvSpPr>
            <a:spLocks noGrp="1"/>
          </p:cNvSpPr>
          <p:nvPr>
            <p:ph idx="1"/>
          </p:nvPr>
        </p:nvSpPr>
        <p:spPr>
          <a:ln/>
        </p:spPr>
        <p:txBody>
          <a:bodyPr vert="horz" wrap="square" lIns="91440" tIns="45720" rIns="91440" bIns="45720" anchor="t" anchorCtr="0"/>
          <a:p>
            <a:pPr algn="just"/>
            <a:r>
              <a:rPr lang="en-ID" altLang="en-US" b="0" dirty="0">
                <a:solidFill>
                  <a:srgbClr val="202124"/>
                </a:solidFill>
                <a:latin typeface="Google Sans"/>
              </a:rPr>
              <a:t>       </a:t>
            </a:r>
            <a:r>
              <a:rPr lang="en-ID" altLang="en-US" sz="2800" b="0" dirty="0">
                <a:solidFill>
                  <a:srgbClr val="202124"/>
                </a:solidFill>
                <a:latin typeface="Google Sans"/>
              </a:rPr>
              <a:t>Tanggung jawab sosial atau </a:t>
            </a:r>
            <a:r>
              <a:rPr lang="en-ID" altLang="en-US" sz="2800" b="0" dirty="0">
                <a:solidFill>
                  <a:srgbClr val="040C28"/>
                </a:solidFill>
                <a:latin typeface="Google Sans"/>
              </a:rPr>
              <a:t>corporate social responsibility</a:t>
            </a:r>
            <a:r>
              <a:rPr lang="en-ID" altLang="en-US" sz="2800" b="0" dirty="0">
                <a:solidFill>
                  <a:srgbClr val="202124"/>
                </a:solidFill>
                <a:latin typeface="Google Sans"/>
              </a:rPr>
              <a:t> (CSR) adalah suatu konsep bahwa organisasi, khususnya perusahaan adalah memiliki suatu tanggung jawab terhadap konsumen, karyawan, pemegang saham, komunitas dan lingkungan dalam segala aspek operasional perusahaan seperti terhadap masalah-masalah yang terdampak.</a:t>
            </a:r>
            <a:endParaRPr lang="en-ID" altLang="en-US" sz="2800" dirty="0"/>
          </a:p>
        </p:txBody>
      </p:sp>
    </p:spTree>
  </p:cSld>
  <p:clrMapOvr>
    <a:masterClrMapping/>
  </p:clrMapOvr>
  <p:transition spd="med">
    <p:wipe dir="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all" spc="0" normalizeH="0" baseline="0" noProof="0" dirty="0">
                <a:ln>
                  <a:noFill/>
                </a:ln>
                <a:solidFill>
                  <a:schemeClr val="tx1"/>
                </a:solidFill>
                <a:effectLst/>
                <a:uLnTx/>
                <a:uFillTx/>
                <a:latin typeface="+mj-lt"/>
                <a:ea typeface="+mj-ea"/>
                <a:cs typeface="+mj-cs"/>
              </a:rPr>
              <a:t>Organ </a:t>
            </a:r>
            <a:r>
              <a:rPr kumimoji="0" lang="en-US" sz="2800" b="0" i="0" u="none" strike="noStrike" kern="1200" cap="all" spc="0" normalizeH="0" baseline="0" noProof="0" dirty="0" err="1">
                <a:ln>
                  <a:noFill/>
                </a:ln>
                <a:solidFill>
                  <a:schemeClr val="tx1"/>
                </a:solidFill>
                <a:effectLst/>
                <a:uLnTx/>
                <a:uFillTx/>
                <a:latin typeface="+mj-lt"/>
                <a:ea typeface="+mj-ea"/>
                <a:cs typeface="+mj-cs"/>
              </a:rPr>
              <a:t>perseroan</a:t>
            </a:r>
            <a:endParaRPr kumimoji="0" lang="en-ID" sz="2800" b="0" i="0" u="none" strike="noStrike" kern="1200" cap="all" spc="0" normalizeH="0" baseline="0" noProof="0" dirty="0">
              <a:ln>
                <a:noFill/>
              </a:ln>
              <a:solidFill>
                <a:schemeClr val="tx1"/>
              </a:solidFill>
              <a:effectLst/>
              <a:uLnTx/>
              <a:uFillTx/>
              <a:latin typeface="+mj-lt"/>
              <a:ea typeface="+mj-ea"/>
              <a:cs typeface="+mj-cs"/>
            </a:endParaRPr>
          </a:p>
        </p:txBody>
      </p:sp>
      <p:sp>
        <p:nvSpPr>
          <p:cNvPr id="115715" name="Content Placeholder 2"/>
          <p:cNvSpPr>
            <a:spLocks noGrp="1"/>
          </p:cNvSpPr>
          <p:nvPr>
            <p:ph idx="1"/>
          </p:nvPr>
        </p:nvSpPr>
        <p:spPr>
          <a:ln/>
        </p:spPr>
        <p:txBody>
          <a:bodyPr vert="horz" wrap="square" lIns="91440" tIns="45720" rIns="91440" bIns="45720" anchor="t" anchorCtr="0"/>
          <a:p>
            <a:endParaRPr lang="en-US" altLang="en-US" dirty="0"/>
          </a:p>
          <a:p>
            <a:pPr algn="just"/>
            <a:r>
              <a:rPr lang="en-ID" altLang="en-US" sz="4000" dirty="0"/>
              <a:t>   Organ Perseroan adalah Rapat Umum Pemegang Saham, Direksi, dan Dewan Komisaris.</a:t>
            </a:r>
            <a:endParaRPr lang="en-ID" altLang="en-US" sz="4000" dirty="0"/>
          </a:p>
        </p:txBody>
      </p:sp>
    </p:spTree>
  </p:cSld>
  <p:clrMapOvr>
    <a:masterClrMapping/>
  </p:clrMapOvr>
  <p:transition spd="med">
    <p:wipe dir="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0</TotalTime>
  <Words>28863</Words>
  <Application>WPS Presentation</Application>
  <PresentationFormat>On-screen Show (4:3)</PresentationFormat>
  <Paragraphs>590</Paragraphs>
  <Slides>109</Slides>
  <Notes>13</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109</vt:i4>
      </vt:variant>
    </vt:vector>
  </HeadingPairs>
  <TitlesOfParts>
    <vt:vector size="130" baseType="lpstr">
      <vt:lpstr>Arial</vt:lpstr>
      <vt:lpstr>SimSun</vt:lpstr>
      <vt:lpstr>Wingdings</vt:lpstr>
      <vt:lpstr>Franklin Gothic Medium</vt:lpstr>
      <vt:lpstr>Franklin Gothic Book</vt:lpstr>
      <vt:lpstr>Calibri</vt:lpstr>
      <vt:lpstr>Tunga</vt:lpstr>
      <vt:lpstr>Segoe Print</vt:lpstr>
      <vt:lpstr>Google Sans</vt:lpstr>
      <vt:lpstr>Wingdings 2</vt:lpstr>
      <vt:lpstr>Georgia</vt:lpstr>
      <vt:lpstr>Andalus</vt:lpstr>
      <vt:lpstr>Poppins</vt:lpstr>
      <vt:lpstr>Times New Roman</vt:lpstr>
      <vt:lpstr>Tunga</vt:lpstr>
      <vt:lpstr>Microsoft YaHei</vt:lpstr>
      <vt:lpstr>Arial Unicode MS</vt:lpstr>
      <vt:lpstr>Georgia</vt:lpstr>
      <vt:lpstr>Andalus</vt:lpstr>
      <vt:lpstr>Wingdings 2</vt:lpstr>
      <vt:lpstr>Angles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Perusahaan dan Hukum Perusahaan</dc:title>
  <dc:creator>acer</dc:creator>
  <cp:lastModifiedBy>DELL</cp:lastModifiedBy>
  <cp:revision>263</cp:revision>
  <dcterms:created xsi:type="dcterms:W3CDTF">2009-10-06T01:51:00Z</dcterms:created>
  <dcterms:modified xsi:type="dcterms:W3CDTF">2026-04-17T13:04:06Z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1033-12.1.0.25242</vt:lpwstr>
  </property>
  <property fmtid="{D5CDD505-2E9C-101B-9397-08002B2CF9AE}" pid="3" name="ICV">
    <vt:lpwstr>8BAA50384C4F402384F32C6BF190E6BA_12</vt:lpwstr>
  </property>
</Properties>
</file>