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73"/>
  </p:notesMasterIdLst>
  <p:sldIdLst>
    <p:sldId id="315" r:id="rId2"/>
    <p:sldId id="282" r:id="rId3"/>
    <p:sldId id="283" r:id="rId4"/>
    <p:sldId id="289" r:id="rId5"/>
    <p:sldId id="290" r:id="rId6"/>
    <p:sldId id="291" r:id="rId7"/>
    <p:sldId id="343" r:id="rId8"/>
    <p:sldId id="342" r:id="rId9"/>
    <p:sldId id="333" r:id="rId10"/>
    <p:sldId id="338" r:id="rId11"/>
    <p:sldId id="337" r:id="rId12"/>
    <p:sldId id="339" r:id="rId13"/>
    <p:sldId id="361" r:id="rId14"/>
    <p:sldId id="292" r:id="rId15"/>
    <p:sldId id="354" r:id="rId16"/>
    <p:sldId id="336" r:id="rId17"/>
    <p:sldId id="285" r:id="rId18"/>
    <p:sldId id="362" r:id="rId19"/>
    <p:sldId id="363" r:id="rId20"/>
    <p:sldId id="330" r:id="rId21"/>
    <p:sldId id="351" r:id="rId22"/>
    <p:sldId id="331" r:id="rId23"/>
    <p:sldId id="316" r:id="rId24"/>
    <p:sldId id="272" r:id="rId25"/>
    <p:sldId id="317" r:id="rId26"/>
    <p:sldId id="260" r:id="rId27"/>
    <p:sldId id="281" r:id="rId28"/>
    <p:sldId id="334" r:id="rId29"/>
    <p:sldId id="293" r:id="rId30"/>
    <p:sldId id="352" r:id="rId31"/>
    <p:sldId id="353" r:id="rId32"/>
    <p:sldId id="345" r:id="rId33"/>
    <p:sldId id="357" r:id="rId34"/>
    <p:sldId id="294" r:id="rId35"/>
    <p:sldId id="332" r:id="rId36"/>
    <p:sldId id="295" r:id="rId37"/>
    <p:sldId id="355" r:id="rId38"/>
    <p:sldId id="356" r:id="rId39"/>
    <p:sldId id="346" r:id="rId40"/>
    <p:sldId id="347" r:id="rId41"/>
    <p:sldId id="348" r:id="rId42"/>
    <p:sldId id="349" r:id="rId43"/>
    <p:sldId id="350" r:id="rId44"/>
    <p:sldId id="335" r:id="rId45"/>
    <p:sldId id="341" r:id="rId46"/>
    <p:sldId id="261" r:id="rId47"/>
    <p:sldId id="340" r:id="rId48"/>
    <p:sldId id="279" r:id="rId49"/>
    <p:sldId id="314" r:id="rId50"/>
    <p:sldId id="286" r:id="rId51"/>
    <p:sldId id="278" r:id="rId52"/>
    <p:sldId id="287" r:id="rId53"/>
    <p:sldId id="280" r:id="rId54"/>
    <p:sldId id="344" r:id="rId55"/>
    <p:sldId id="257" r:id="rId56"/>
    <p:sldId id="271" r:id="rId57"/>
    <p:sldId id="319" r:id="rId58"/>
    <p:sldId id="320" r:id="rId59"/>
    <p:sldId id="321" r:id="rId60"/>
    <p:sldId id="322" r:id="rId61"/>
    <p:sldId id="323" r:id="rId62"/>
    <p:sldId id="324" r:id="rId63"/>
    <p:sldId id="325" r:id="rId64"/>
    <p:sldId id="326" r:id="rId65"/>
    <p:sldId id="328" r:id="rId66"/>
    <p:sldId id="327" r:id="rId67"/>
    <p:sldId id="329" r:id="rId68"/>
    <p:sldId id="318" r:id="rId69"/>
    <p:sldId id="358" r:id="rId70"/>
    <p:sldId id="359" r:id="rId71"/>
    <p:sldId id="360" r:id="rId7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147" autoAdjust="0"/>
    <p:restoredTop sz="84409" autoAdjust="0"/>
  </p:normalViewPr>
  <p:slideViewPr>
    <p:cSldViewPr>
      <p:cViewPr varScale="1">
        <p:scale>
          <a:sx n="50" d="100"/>
          <a:sy n="50" d="100"/>
        </p:scale>
        <p:origin x="1564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17FB09-9F45-4F80-8AFF-479F2B5D02CE}" type="datetimeFigureOut">
              <a:rPr lang="en-US" smtClean="0"/>
              <a:pPr/>
              <a:t>3/3/2026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B47C0C-B25C-41C7-914D-AFC82E3963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4217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B47C0C-B25C-41C7-914D-AFC82E396303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1729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B47C0C-B25C-41C7-914D-AFC82E396303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5551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B47C0C-B25C-41C7-914D-AFC82E396303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2825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B47C0C-B25C-41C7-914D-AFC82E396303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3843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B47C0C-B25C-41C7-914D-AFC82E396303}" type="slidenum">
              <a:rPr lang="en-US" smtClean="0"/>
              <a:pPr/>
              <a:t>68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0934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21413C0-E090-417C-9A75-23B4538E4AA2}" type="datetimeFigureOut">
              <a:rPr lang="en-US" smtClean="0"/>
              <a:pPr/>
              <a:t>3/3/2026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984E1D5-76D1-4A6E-8718-4DD0F1263D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413C0-E090-417C-9A75-23B4538E4AA2}" type="datetimeFigureOut">
              <a:rPr lang="en-US" smtClean="0"/>
              <a:pPr/>
              <a:t>3/3/2026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4E1D5-76D1-4A6E-8718-4DD0F1263D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413C0-E090-417C-9A75-23B4538E4AA2}" type="datetimeFigureOut">
              <a:rPr lang="en-US" smtClean="0"/>
              <a:pPr/>
              <a:t>3/3/2026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4E1D5-76D1-4A6E-8718-4DD0F1263D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413C0-E090-417C-9A75-23B4538E4AA2}" type="datetimeFigureOut">
              <a:rPr lang="en-US" smtClean="0"/>
              <a:pPr/>
              <a:t>3/3/2026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4E1D5-76D1-4A6E-8718-4DD0F1263D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413C0-E090-417C-9A75-23B4538E4AA2}" type="datetimeFigureOut">
              <a:rPr lang="en-US" smtClean="0"/>
              <a:pPr/>
              <a:t>3/3/2026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4E1D5-76D1-4A6E-8718-4DD0F1263D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413C0-E090-417C-9A75-23B4538E4AA2}" type="datetimeFigureOut">
              <a:rPr lang="en-US" smtClean="0"/>
              <a:pPr/>
              <a:t>3/3/2026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4E1D5-76D1-4A6E-8718-4DD0F1263D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413C0-E090-417C-9A75-23B4538E4AA2}" type="datetimeFigureOut">
              <a:rPr lang="en-US" smtClean="0"/>
              <a:pPr/>
              <a:t>3/3/2026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4E1D5-76D1-4A6E-8718-4DD0F1263D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413C0-E090-417C-9A75-23B4538E4AA2}" type="datetimeFigureOut">
              <a:rPr lang="en-US" smtClean="0"/>
              <a:pPr/>
              <a:t>3/3/2026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4E1D5-76D1-4A6E-8718-4DD0F1263D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413C0-E090-417C-9A75-23B4538E4AA2}" type="datetimeFigureOut">
              <a:rPr lang="en-US" smtClean="0"/>
              <a:pPr/>
              <a:t>3/3/2026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4E1D5-76D1-4A6E-8718-4DD0F1263D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B21413C0-E090-417C-9A75-23B4538E4AA2}" type="datetimeFigureOut">
              <a:rPr lang="en-US" smtClean="0"/>
              <a:pPr/>
              <a:t>3/3/2026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4E1D5-76D1-4A6E-8718-4DD0F1263D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21413C0-E090-417C-9A75-23B4538E4AA2}" type="datetimeFigureOut">
              <a:rPr lang="en-US" smtClean="0"/>
              <a:pPr/>
              <a:t>3/3/2026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984E1D5-76D1-4A6E-8718-4DD0F1263D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21413C0-E090-417C-9A75-23B4538E4AA2}" type="datetimeFigureOut">
              <a:rPr lang="en-US" smtClean="0"/>
              <a:pPr/>
              <a:t>3/3/2026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984E1D5-76D1-4A6E-8718-4DD0F1263D0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slideplayer.info/slide/12658378/76/images/15/NILAI-NILAI+UNIVERSAL/SIFAT+UMUM+HUKUM+ADAT.jpg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6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OLEH Dr (c) WARSITO, SH.,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M.Kn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109728" indent="0"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r>
              <a:rPr lang="en-US" dirty="0" err="1">
                <a:latin typeface="Arial" pitchFamily="34" charset="0"/>
                <a:cs typeface="Arial" pitchFamily="34" charset="0"/>
              </a:rPr>
              <a:t>Dosen</a:t>
            </a:r>
            <a:r>
              <a:rPr lang="en-US" dirty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Fakultas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Hukum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Universitas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Jayabaya</a:t>
            </a:r>
            <a:r>
              <a:rPr lang="en-US" dirty="0">
                <a:latin typeface="Arial" pitchFamily="34" charset="0"/>
                <a:cs typeface="Arial" pitchFamily="34" charset="0"/>
              </a:rPr>
              <a:t>, Jakarta</a:t>
            </a:r>
          </a:p>
          <a:p>
            <a:pPr marL="109728" indent="0">
              <a:buNone/>
            </a:pPr>
            <a:r>
              <a:rPr lang="en-US" dirty="0" err="1">
                <a:latin typeface="Arial" pitchFamily="34" charset="0"/>
                <a:cs typeface="Arial" pitchFamily="34" charset="0"/>
              </a:rPr>
              <a:t>Dosen</a:t>
            </a:r>
            <a:r>
              <a:rPr lang="en-US" dirty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Fakultas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Hukum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Universitas</a:t>
            </a:r>
            <a:r>
              <a:rPr lang="en-US" dirty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Satyagama</a:t>
            </a:r>
            <a:r>
              <a:rPr lang="en-US" dirty="0">
                <a:latin typeface="Arial" pitchFamily="34" charset="0"/>
                <a:cs typeface="Arial" pitchFamily="34" charset="0"/>
              </a:rPr>
              <a:t>, Jakarta</a:t>
            </a:r>
          </a:p>
          <a:p>
            <a:pPr marL="109728" indent="0">
              <a:buNone/>
            </a:pPr>
            <a:r>
              <a:rPr lang="en-US" dirty="0" err="1">
                <a:latin typeface="Arial" pitchFamily="34" charset="0"/>
                <a:cs typeface="Arial" pitchFamily="34" charset="0"/>
              </a:rPr>
              <a:t>Dosen</a:t>
            </a:r>
            <a:r>
              <a:rPr lang="en-US" dirty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Fakultas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Hukum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Universitas</a:t>
            </a:r>
            <a:r>
              <a:rPr lang="en-US" dirty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Ibnu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Chaldun</a:t>
            </a:r>
            <a:r>
              <a:rPr lang="en-US" dirty="0">
                <a:latin typeface="Arial" pitchFamily="34" charset="0"/>
                <a:cs typeface="Arial" pitchFamily="34" charset="0"/>
              </a:rPr>
              <a:t> , Jakarta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NIDN: 0310046702</a:t>
            </a:r>
          </a:p>
          <a:p>
            <a:pPr marL="109728" indent="0"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No.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Sertifikasi</a:t>
            </a:r>
            <a:r>
              <a:rPr lang="en-US" dirty="0">
                <a:latin typeface="Arial" pitchFamily="34" charset="0"/>
                <a:cs typeface="Arial" pitchFamily="34" charset="0"/>
              </a:rPr>
              <a:t> Dosen:16103103102628</a:t>
            </a:r>
          </a:p>
          <a:p>
            <a:pPr marL="109728" indent="0">
              <a:buNone/>
            </a:pPr>
            <a:r>
              <a:rPr lang="en-US" dirty="0" err="1">
                <a:latin typeface="Arial" pitchFamily="34" charset="0"/>
                <a:cs typeface="Arial" pitchFamily="34" charset="0"/>
              </a:rPr>
              <a:t>Jabatan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Fungsional</a:t>
            </a:r>
            <a:r>
              <a:rPr lang="en-US" dirty="0">
                <a:latin typeface="Arial" pitchFamily="34" charset="0"/>
                <a:cs typeface="Arial" pitchFamily="34" charset="0"/>
              </a:rPr>
              <a:t>: LEKTOR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HUKUM PERLINDUNGAN KONSUMEN</a:t>
            </a:r>
          </a:p>
        </p:txBody>
      </p:sp>
    </p:spTree>
    <p:extLst>
      <p:ext uri="{BB962C8B-B14F-4D97-AF65-F5344CB8AC3E}">
        <p14:creationId xmlns:p14="http://schemas.microsoft.com/office/powerpoint/2010/main" val="37672031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marL="109728" indent="0" algn="just">
              <a:buNone/>
            </a:pPr>
            <a:r>
              <a:rPr lang="en-US" sz="2800" dirty="0" err="1">
                <a:latin typeface="Arial" pitchFamily="34" charset="0"/>
                <a:cs typeface="Arial" pitchFamily="34" charset="0"/>
              </a:rPr>
              <a:t>Perjanjian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adalah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suatu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perbuatan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mana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satu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orang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lebih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mengikatkan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dirinya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terhadap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satu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orang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lebih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. (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Pasal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1313 BW).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/>
              <a:t>Perjanjian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42799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     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Kesepakatan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;</a:t>
            </a:r>
            <a:br>
              <a:rPr lang="en-US" sz="2800" dirty="0">
                <a:latin typeface="Arial" pitchFamily="34" charset="0"/>
                <a:cs typeface="Arial" pitchFamily="34" charset="0"/>
              </a:rPr>
            </a:br>
            <a:r>
              <a:rPr lang="en-US" sz="2800" dirty="0">
                <a:latin typeface="Arial" pitchFamily="34" charset="0"/>
                <a:cs typeface="Arial" pitchFamily="34" charset="0"/>
              </a:rPr>
              <a:t>     -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Kecakapan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membuat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  </a:t>
            </a:r>
            <a:br>
              <a:rPr lang="en-US" sz="2800" dirty="0">
                <a:latin typeface="Arial" pitchFamily="34" charset="0"/>
                <a:cs typeface="Arial" pitchFamily="34" charset="0"/>
              </a:rPr>
            </a:br>
            <a:r>
              <a:rPr lang="en-US" sz="2800" dirty="0">
                <a:latin typeface="Arial" pitchFamily="34" charset="0"/>
                <a:cs typeface="Arial" pitchFamily="34" charset="0"/>
              </a:rPr>
              <a:t>     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suatu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perikatan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;</a:t>
            </a:r>
            <a:br>
              <a:rPr lang="en-US" sz="2800" dirty="0">
                <a:latin typeface="Arial" pitchFamily="34" charset="0"/>
                <a:cs typeface="Arial" pitchFamily="34" charset="0"/>
              </a:rPr>
            </a:br>
            <a:r>
              <a:rPr lang="en-US" sz="2800" dirty="0">
                <a:latin typeface="Arial" pitchFamily="34" charset="0"/>
                <a:cs typeface="Arial" pitchFamily="34" charset="0"/>
              </a:rPr>
              <a:t>     -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Suatu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hal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tertentu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;</a:t>
            </a:r>
            <a:br>
              <a:rPr lang="en-US" sz="2800" dirty="0">
                <a:latin typeface="Arial" pitchFamily="34" charset="0"/>
                <a:cs typeface="Arial" pitchFamily="34" charset="0"/>
              </a:rPr>
            </a:br>
            <a:r>
              <a:rPr lang="en-US" sz="2800" dirty="0">
                <a:latin typeface="Arial" pitchFamily="34" charset="0"/>
                <a:cs typeface="Arial" pitchFamily="34" charset="0"/>
              </a:rPr>
              <a:t>     -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Suatu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sebab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yang halal.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600" y="304800"/>
            <a:ext cx="8458200" cy="1447800"/>
          </a:xfrm>
        </p:spPr>
        <p:txBody>
          <a:bodyPr>
            <a:normAutofit/>
          </a:bodyPr>
          <a:lstStyle/>
          <a:p>
            <a:r>
              <a:rPr lang="en-US" dirty="0" err="1"/>
              <a:t>Syarat-syarat</a:t>
            </a:r>
            <a:r>
              <a:rPr lang="en-US" dirty="0"/>
              <a:t> </a:t>
            </a:r>
            <a:r>
              <a:rPr lang="en-US" dirty="0" err="1"/>
              <a:t>sahnya</a:t>
            </a:r>
            <a:r>
              <a:rPr lang="en-US" dirty="0"/>
              <a:t> </a:t>
            </a:r>
            <a:r>
              <a:rPr lang="en-US" dirty="0" err="1"/>
              <a:t>Perjanjian</a:t>
            </a:r>
            <a:br>
              <a:rPr lang="en-US" dirty="0"/>
            </a:br>
            <a:r>
              <a:rPr lang="en-US" dirty="0" err="1"/>
              <a:t>Pasal</a:t>
            </a:r>
            <a:r>
              <a:rPr lang="en-US" dirty="0"/>
              <a:t> 1320 </a:t>
            </a:r>
            <a:r>
              <a:rPr lang="en-US" dirty="0" err="1"/>
              <a:t>KUHPerdata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46799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295400"/>
            <a:ext cx="8229600" cy="4525963"/>
          </a:xfrm>
        </p:spPr>
        <p:txBody>
          <a:bodyPr/>
          <a:lstStyle/>
          <a:p>
            <a:endParaRPr lang="en-US" dirty="0"/>
          </a:p>
          <a:p>
            <a:pPr marL="109728" indent="0" algn="just">
              <a:buNone/>
            </a:pP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Pasal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1338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menyatakan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sbb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:</a:t>
            </a:r>
          </a:p>
          <a:p>
            <a:pPr algn="just">
              <a:buNone/>
            </a:pPr>
            <a:r>
              <a:rPr lang="en-US" sz="36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Semua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Persetujuan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dibuat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secara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sah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berlaku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sebagai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undang-undang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bagi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mereka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membuatnya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(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terjemahan:Subekti&amp;Tjitosudibio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.</a:t>
            </a:r>
            <a:endParaRPr lang="en-US" sz="3600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err="1"/>
              <a:t>Asas</a:t>
            </a:r>
            <a:r>
              <a:rPr lang="en-US" sz="4400" dirty="0"/>
              <a:t> </a:t>
            </a:r>
            <a:r>
              <a:rPr lang="en-US" sz="4400" dirty="0" err="1"/>
              <a:t>Kebebasan</a:t>
            </a:r>
            <a:r>
              <a:rPr lang="en-US" sz="4400" dirty="0"/>
              <a:t> </a:t>
            </a:r>
            <a:r>
              <a:rPr lang="en-US" sz="4400" dirty="0" err="1"/>
              <a:t>Berkontrak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06669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9FACAC6-519A-9635-537F-51B0DFC3C7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r>
              <a:rPr lang="en-US" dirty="0" err="1"/>
              <a:t>Kebebasan</a:t>
            </a:r>
            <a:r>
              <a:rPr lang="en-US" dirty="0"/>
              <a:t> </a:t>
            </a:r>
            <a:r>
              <a:rPr lang="en-US" dirty="0" err="1"/>
              <a:t>Berkontrak</a:t>
            </a:r>
            <a:r>
              <a:rPr lang="en-US" dirty="0"/>
              <a:t> </a:t>
            </a:r>
            <a:r>
              <a:rPr lang="en-US" dirty="0" err="1"/>
              <a:t>dibatasi</a:t>
            </a:r>
            <a:r>
              <a:rPr lang="en-US"/>
              <a:t>: oleh</a:t>
            </a:r>
            <a:endParaRPr lang="en-US" dirty="0"/>
          </a:p>
          <a:p>
            <a:pPr marL="624078" indent="-514350">
              <a:buAutoNum type="alphaLcPeriod"/>
            </a:pPr>
            <a:r>
              <a:rPr lang="en-US" dirty="0" err="1"/>
              <a:t>Kepatutan</a:t>
            </a:r>
            <a:r>
              <a:rPr lang="en-US" dirty="0"/>
              <a:t>;</a:t>
            </a:r>
          </a:p>
          <a:p>
            <a:pPr marL="624078" indent="-514350">
              <a:buAutoNum type="alphaLcPeriod"/>
            </a:pPr>
            <a:r>
              <a:rPr lang="en-US" dirty="0" err="1"/>
              <a:t>Kebiasaan</a:t>
            </a:r>
            <a:r>
              <a:rPr lang="en-US" dirty="0"/>
              <a:t>; dan</a:t>
            </a:r>
          </a:p>
          <a:p>
            <a:pPr marL="624078" indent="-514350">
              <a:buAutoNum type="alphaLcPeriod"/>
            </a:pPr>
            <a:r>
              <a:rPr lang="en-US" dirty="0" err="1"/>
              <a:t>Undang-Undang</a:t>
            </a:r>
            <a:r>
              <a:rPr lang="en-US" dirty="0"/>
              <a:t>.</a:t>
            </a:r>
            <a:endParaRPr lang="en-ID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87F2132-4B80-7AD9-B98C-3EF966B0DD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Batasan </a:t>
            </a:r>
            <a:r>
              <a:rPr lang="en-US" dirty="0" err="1"/>
              <a:t>Kebebasan</a:t>
            </a:r>
            <a:r>
              <a:rPr lang="en-US" dirty="0"/>
              <a:t> </a:t>
            </a:r>
            <a:r>
              <a:rPr lang="en-US" dirty="0" err="1"/>
              <a:t>Berkontrak</a:t>
            </a:r>
            <a:r>
              <a:rPr lang="en-US" dirty="0"/>
              <a:t> Pasal 1339 </a:t>
            </a:r>
            <a:r>
              <a:rPr lang="en-US" dirty="0" err="1"/>
              <a:t>KUHPerdata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638072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09728" indent="0">
              <a:buNone/>
            </a:pPr>
            <a:endParaRPr lang="en-US" dirty="0"/>
          </a:p>
          <a:p>
            <a:pPr marL="109728" indent="0" algn="just">
              <a:buNone/>
            </a:pPr>
            <a:r>
              <a:rPr lang="en-US" sz="3600" dirty="0" err="1">
                <a:latin typeface="Arial" pitchFamily="34" charset="0"/>
                <a:cs typeface="Arial" pitchFamily="34" charset="0"/>
              </a:rPr>
              <a:t>Konsumen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adalah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setiap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orang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pemakai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barang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dan/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jasa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tersedia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baik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bagi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kepentingan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diri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sendiri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keluarga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, orang lain,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maupun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makhluk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hidup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lain dan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tidak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diperdagangkan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3600" dirty="0"/>
              <a:t>(</a:t>
            </a:r>
            <a:r>
              <a:rPr lang="en-US" sz="3600" dirty="0" err="1"/>
              <a:t>Pasal</a:t>
            </a:r>
            <a:r>
              <a:rPr lang="en-US" sz="3600" dirty="0"/>
              <a:t> 1 </a:t>
            </a:r>
            <a:r>
              <a:rPr lang="en-US" sz="3600" dirty="0" err="1"/>
              <a:t>ayat</a:t>
            </a:r>
            <a:r>
              <a:rPr lang="en-US" sz="3600" dirty="0"/>
              <a:t> 2 UU. No. 8 </a:t>
            </a:r>
            <a:r>
              <a:rPr lang="en-US" sz="3600" dirty="0" err="1"/>
              <a:t>Tahun</a:t>
            </a:r>
            <a:r>
              <a:rPr lang="en-US" sz="3600" dirty="0"/>
              <a:t> 1999 </a:t>
            </a:r>
            <a:r>
              <a:rPr lang="en-US" sz="3600" dirty="0" err="1"/>
              <a:t>tentang</a:t>
            </a:r>
            <a:r>
              <a:rPr lang="en-US" sz="3600" dirty="0"/>
              <a:t> </a:t>
            </a:r>
            <a:r>
              <a:rPr lang="en-US" sz="3600" dirty="0" err="1"/>
              <a:t>Perlindungan</a:t>
            </a:r>
            <a:r>
              <a:rPr lang="en-US" sz="3600" dirty="0"/>
              <a:t> </a:t>
            </a:r>
            <a:r>
              <a:rPr lang="en-US" sz="3600" dirty="0" err="1"/>
              <a:t>Konsumen</a:t>
            </a:r>
            <a:r>
              <a:rPr lang="en-US" sz="3600" dirty="0"/>
              <a:t>).</a:t>
            </a:r>
          </a:p>
          <a:p>
            <a:pPr marL="109728" indent="0" algn="just">
              <a:buNone/>
            </a:pP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err="1"/>
              <a:t>Konsumen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1357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6C3046A-FC13-CA15-C437-0D2941893A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r>
              <a:rPr lang="en-ID" sz="4000" dirty="0" err="1"/>
              <a:t>Individu</a:t>
            </a:r>
            <a:endParaRPr lang="en-ID" sz="4000" dirty="0"/>
          </a:p>
          <a:p>
            <a:pPr marL="109728" indent="0">
              <a:buNone/>
            </a:pPr>
            <a:r>
              <a:rPr lang="en-ID" sz="4000" dirty="0"/>
              <a:t>Badan Hukum (PT, Yayasan, </a:t>
            </a:r>
            <a:r>
              <a:rPr lang="en-ID" sz="4000" dirty="0" err="1"/>
              <a:t>Perkumpulan</a:t>
            </a:r>
            <a:r>
              <a:rPr lang="en-ID" sz="4000" dirty="0"/>
              <a:t> </a:t>
            </a:r>
            <a:r>
              <a:rPr lang="en-ID" sz="4000" dirty="0" err="1"/>
              <a:t>dll</a:t>
            </a:r>
            <a:r>
              <a:rPr lang="en-ID" sz="4000" dirty="0"/>
              <a:t>).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BA09DC7-02F2-F2E6-32F9-C1804E4639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Konsumen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095922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just">
              <a:buNone/>
            </a:pPr>
            <a:br>
              <a:rPr lang="en-US" sz="2800" dirty="0">
                <a:latin typeface="Arial" pitchFamily="34" charset="0"/>
                <a:cs typeface="Arial" pitchFamily="34" charset="0"/>
              </a:rPr>
            </a:br>
            <a:r>
              <a:rPr lang="en-US" sz="2800" dirty="0" err="1">
                <a:latin typeface="Arial" pitchFamily="34" charset="0"/>
                <a:cs typeface="Arial" pitchFamily="34" charset="0"/>
              </a:rPr>
              <a:t>Adalah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setiap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orang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perseorangan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atau</a:t>
            </a:r>
            <a:br>
              <a:rPr lang="en-US" sz="2800" dirty="0">
                <a:latin typeface="Arial" pitchFamily="34" charset="0"/>
                <a:cs typeface="Arial" pitchFamily="34" charset="0"/>
              </a:rPr>
            </a:br>
            <a:r>
              <a:rPr lang="en-US" sz="2800" dirty="0" err="1">
                <a:latin typeface="Arial" pitchFamily="34" charset="0"/>
                <a:cs typeface="Arial" pitchFamily="34" charset="0"/>
              </a:rPr>
              <a:t>badan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usaha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baik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berbentuk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badan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hukum</a:t>
            </a:r>
            <a:br>
              <a:rPr lang="en-US" sz="2800" dirty="0">
                <a:latin typeface="Arial" pitchFamily="34" charset="0"/>
                <a:cs typeface="Arial" pitchFamily="34" charset="0"/>
              </a:rPr>
            </a:br>
            <a:r>
              <a:rPr lang="en-US" sz="2800" dirty="0" err="1">
                <a:latin typeface="Arial" pitchFamily="34" charset="0"/>
                <a:cs typeface="Arial" pitchFamily="34" charset="0"/>
              </a:rPr>
              <a:t>maupun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bukan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badan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hukum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didirikan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dan</a:t>
            </a:r>
            <a:br>
              <a:rPr lang="en-US" sz="2800" dirty="0">
                <a:latin typeface="Arial" pitchFamily="34" charset="0"/>
                <a:cs typeface="Arial" pitchFamily="34" charset="0"/>
              </a:rPr>
            </a:br>
            <a:r>
              <a:rPr lang="en-US" sz="2800" dirty="0" err="1">
                <a:latin typeface="Arial" pitchFamily="34" charset="0"/>
                <a:cs typeface="Arial" pitchFamily="34" charset="0"/>
              </a:rPr>
              <a:t>berkedudukan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melakukan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kegiatan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wilayah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hukum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negara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Republik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Indonesia,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baik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sendiri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maupun</a:t>
            </a:r>
            <a:br>
              <a:rPr lang="en-US" sz="2800" dirty="0">
                <a:latin typeface="Arial" pitchFamily="34" charset="0"/>
                <a:cs typeface="Arial" pitchFamily="34" charset="0"/>
              </a:rPr>
            </a:br>
            <a:r>
              <a:rPr lang="en-US" sz="2800" dirty="0" err="1">
                <a:latin typeface="Arial" pitchFamily="34" charset="0"/>
                <a:cs typeface="Arial" pitchFamily="34" charset="0"/>
              </a:rPr>
              <a:t>bersama-sama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melalui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perjanjian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menyelenggarakan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kegiatan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usaha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berbagai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bidang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ekonomi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.</a:t>
            </a: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err="1">
                <a:effectLst/>
                <a:latin typeface="Arial" pitchFamily="34" charset="0"/>
                <a:cs typeface="Arial" pitchFamily="34" charset="0"/>
              </a:rPr>
              <a:t>Pelaku</a:t>
            </a:r>
            <a:r>
              <a:rPr lang="en-US" sz="4400" dirty="0">
                <a:effectLst/>
                <a:latin typeface="Arial" pitchFamily="34" charset="0"/>
                <a:cs typeface="Arial" pitchFamily="34" charset="0"/>
              </a:rPr>
              <a:t> 	Usaha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87719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109728" indent="0">
              <a:buNone/>
            </a:pPr>
            <a:endParaRPr lang="en-US" dirty="0"/>
          </a:p>
          <a:p>
            <a:pPr marL="109728" indent="0" algn="just">
              <a:buNone/>
            </a:pPr>
            <a:r>
              <a:rPr lang="en-US" sz="16000" dirty="0" err="1">
                <a:latin typeface="Arial" pitchFamily="34" charset="0"/>
                <a:cs typeface="Arial" pitchFamily="34" charset="0"/>
              </a:rPr>
              <a:t>Klausula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Baku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adalah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setiap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aturan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ketentuan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dan</a:t>
            </a:r>
            <a:br>
              <a:rPr lang="en-US" sz="16000" dirty="0">
                <a:latin typeface="Arial" pitchFamily="34" charset="0"/>
                <a:cs typeface="Arial" pitchFamily="34" charset="0"/>
              </a:rPr>
            </a:br>
            <a:r>
              <a:rPr lang="en-US" sz="16000" dirty="0" err="1">
                <a:latin typeface="Arial" pitchFamily="34" charset="0"/>
                <a:cs typeface="Arial" pitchFamily="34" charset="0"/>
              </a:rPr>
              <a:t>syarat-syarat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telah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dipersiapkan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ditetapkan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terlebih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dahulu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secara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sepihak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oleh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pelaku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usaha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yang</a:t>
            </a:r>
            <a:br>
              <a:rPr lang="en-US" sz="16000" dirty="0">
                <a:latin typeface="Arial" pitchFamily="34" charset="0"/>
                <a:cs typeface="Arial" pitchFamily="34" charset="0"/>
              </a:rPr>
            </a:br>
            <a:r>
              <a:rPr lang="en-US" sz="16000" dirty="0" err="1">
                <a:latin typeface="Arial" pitchFamily="34" charset="0"/>
                <a:cs typeface="Arial" pitchFamily="34" charset="0"/>
              </a:rPr>
              <a:t>dituangkan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suatu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dokumen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/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perjanjian</a:t>
            </a:r>
            <a:br>
              <a:rPr lang="en-US" sz="16000" dirty="0">
                <a:latin typeface="Arial" pitchFamily="34" charset="0"/>
                <a:cs typeface="Arial" pitchFamily="34" charset="0"/>
              </a:rPr>
            </a:br>
            <a:r>
              <a:rPr lang="en-US" sz="16000" dirty="0">
                <a:latin typeface="Arial" pitchFamily="34" charset="0"/>
                <a:cs typeface="Arial" pitchFamily="34" charset="0"/>
              </a:rPr>
              <a:t>yang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mengikat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wajib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dipenuhi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oleh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konsumen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br>
              <a:rPr lang="en-US" sz="3200" dirty="0"/>
            </a:br>
            <a:r>
              <a:rPr lang="en-US" sz="3200" dirty="0">
                <a:latin typeface="Arial" pitchFamily="34" charset="0"/>
                <a:cs typeface="Arial" pitchFamily="34" charset="0"/>
              </a:rPr>
              <a:t>KLAUSULA BAKU</a:t>
            </a:r>
          </a:p>
        </p:txBody>
      </p:sp>
    </p:spTree>
    <p:extLst>
      <p:ext uri="{BB962C8B-B14F-4D97-AF65-F5344CB8AC3E}">
        <p14:creationId xmlns:p14="http://schemas.microsoft.com/office/powerpoint/2010/main" val="24742471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739B49E-4DF6-8D63-74D5-9D9C233594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 marL="109728" indent="0">
              <a:buNone/>
            </a:pPr>
            <a:endParaRPr lang="en-US" dirty="0"/>
          </a:p>
          <a:p>
            <a:pPr marL="109728" indent="0" algn="just">
              <a:buNone/>
            </a:pPr>
            <a:r>
              <a:rPr lang="en-US" sz="9600" dirty="0"/>
              <a:t>Toko Elektronik ABAL-ABAL  </a:t>
            </a:r>
            <a:r>
              <a:rPr lang="en-US" sz="9600" dirty="0" err="1"/>
              <a:t>merupakan</a:t>
            </a:r>
            <a:r>
              <a:rPr lang="en-US" sz="9600" dirty="0"/>
              <a:t> salah </a:t>
            </a:r>
            <a:r>
              <a:rPr lang="en-US" sz="9600" dirty="0" err="1"/>
              <a:t>satu</a:t>
            </a:r>
            <a:r>
              <a:rPr lang="en-US" sz="9600" dirty="0"/>
              <a:t> </a:t>
            </a:r>
            <a:r>
              <a:rPr lang="en-US" sz="9600" dirty="0" err="1"/>
              <a:t>toko</a:t>
            </a:r>
            <a:r>
              <a:rPr lang="en-US" sz="9600" dirty="0"/>
              <a:t> </a:t>
            </a:r>
            <a:r>
              <a:rPr lang="en-US" sz="9600" dirty="0" err="1"/>
              <a:t>ritel</a:t>
            </a:r>
            <a:r>
              <a:rPr lang="en-US" sz="9600" dirty="0"/>
              <a:t> </a:t>
            </a:r>
            <a:r>
              <a:rPr lang="en-US" sz="9600" dirty="0" err="1"/>
              <a:t>elektronik</a:t>
            </a:r>
            <a:r>
              <a:rPr lang="en-US" sz="9600" dirty="0"/>
              <a:t> yang </a:t>
            </a:r>
            <a:r>
              <a:rPr lang="en-US" sz="9600" dirty="0" err="1"/>
              <a:t>cukup</a:t>
            </a:r>
            <a:r>
              <a:rPr lang="en-US" sz="9600" dirty="0"/>
              <a:t> </a:t>
            </a:r>
            <a:r>
              <a:rPr lang="en-US" sz="9600" dirty="0" err="1"/>
              <a:t>dikenal</a:t>
            </a:r>
            <a:r>
              <a:rPr lang="en-US" sz="9600" dirty="0"/>
              <a:t> di </a:t>
            </a:r>
            <a:r>
              <a:rPr lang="en-US" sz="9600" dirty="0" err="1"/>
              <a:t>kota</a:t>
            </a:r>
            <a:r>
              <a:rPr lang="en-US" sz="9600" dirty="0"/>
              <a:t> </a:t>
            </a:r>
            <a:r>
              <a:rPr lang="en-US" sz="9600" dirty="0" err="1"/>
              <a:t>Nunjauh</a:t>
            </a:r>
            <a:r>
              <a:rPr lang="en-US" sz="9600" dirty="0"/>
              <a:t> Disana. Toko </a:t>
            </a:r>
            <a:r>
              <a:rPr lang="en-US" sz="9600" dirty="0" err="1"/>
              <a:t>ini</a:t>
            </a:r>
            <a:r>
              <a:rPr lang="en-US" sz="9600" dirty="0"/>
              <a:t> </a:t>
            </a:r>
            <a:r>
              <a:rPr lang="en-US" sz="9600" dirty="0" err="1"/>
              <a:t>menjual</a:t>
            </a:r>
            <a:r>
              <a:rPr lang="en-US" sz="9600" dirty="0"/>
              <a:t> </a:t>
            </a:r>
            <a:r>
              <a:rPr lang="en-US" sz="9600" dirty="0" err="1"/>
              <a:t>berbagai</a:t>
            </a:r>
            <a:r>
              <a:rPr lang="en-US" sz="9600" dirty="0"/>
              <a:t> </a:t>
            </a:r>
            <a:r>
              <a:rPr lang="en-US" sz="9600" dirty="0" err="1"/>
              <a:t>produk</a:t>
            </a:r>
            <a:r>
              <a:rPr lang="en-US" sz="9600" dirty="0"/>
              <a:t> </a:t>
            </a:r>
            <a:r>
              <a:rPr lang="en-US" sz="9600" dirty="0" err="1"/>
              <a:t>elektronik</a:t>
            </a:r>
            <a:r>
              <a:rPr lang="en-US" sz="9600" dirty="0"/>
              <a:t> </a:t>
            </a:r>
            <a:r>
              <a:rPr lang="en-US" sz="9600" dirty="0" err="1"/>
              <a:t>seperti</a:t>
            </a:r>
            <a:r>
              <a:rPr lang="en-US" sz="9600" dirty="0"/>
              <a:t> </a:t>
            </a:r>
            <a:r>
              <a:rPr lang="en-US" sz="9600" dirty="0" err="1"/>
              <a:t>televisi</a:t>
            </a:r>
            <a:r>
              <a:rPr lang="en-US" sz="9600" dirty="0"/>
              <a:t>, </a:t>
            </a:r>
            <a:r>
              <a:rPr lang="en-US" sz="9600" dirty="0" err="1"/>
              <a:t>kulkas</a:t>
            </a:r>
            <a:r>
              <a:rPr lang="en-US" sz="9600" dirty="0"/>
              <a:t>, </a:t>
            </a:r>
            <a:r>
              <a:rPr lang="en-US" sz="9600" dirty="0" err="1"/>
              <a:t>mesin</a:t>
            </a:r>
            <a:r>
              <a:rPr lang="en-US" sz="9600" dirty="0"/>
              <a:t> </a:t>
            </a:r>
            <a:r>
              <a:rPr lang="en-US" sz="9600" dirty="0" err="1"/>
              <a:t>cuci</a:t>
            </a:r>
            <a:r>
              <a:rPr lang="en-US" sz="9600" dirty="0"/>
              <a:t>, dan lain-lain. Dalam salah </a:t>
            </a:r>
            <a:r>
              <a:rPr lang="en-US" sz="9600" dirty="0" err="1"/>
              <a:t>satu</a:t>
            </a:r>
            <a:r>
              <a:rPr lang="en-US" sz="9600" dirty="0"/>
              <a:t> </a:t>
            </a:r>
            <a:r>
              <a:rPr lang="en-US" sz="9600" dirty="0" err="1"/>
              <a:t>transaksinya</a:t>
            </a:r>
            <a:r>
              <a:rPr lang="en-US" sz="9600" dirty="0"/>
              <a:t>, </a:t>
            </a:r>
            <a:r>
              <a:rPr lang="en-US" sz="9600" dirty="0" err="1"/>
              <a:t>konsumen</a:t>
            </a:r>
            <a:r>
              <a:rPr lang="en-US" sz="9600" dirty="0"/>
              <a:t> </a:t>
            </a:r>
            <a:r>
              <a:rPr lang="en-US" sz="9600" dirty="0" err="1"/>
              <a:t>membeli</a:t>
            </a:r>
            <a:r>
              <a:rPr lang="en-US" sz="9600" dirty="0"/>
              <a:t> </a:t>
            </a:r>
            <a:r>
              <a:rPr lang="en-US" sz="9600" dirty="0" err="1"/>
              <a:t>sebuah</a:t>
            </a:r>
            <a:r>
              <a:rPr lang="en-US" sz="9600" dirty="0"/>
              <a:t> </a:t>
            </a:r>
            <a:r>
              <a:rPr lang="en-US" sz="9600" dirty="0" err="1"/>
              <a:t>televisi</a:t>
            </a:r>
            <a:r>
              <a:rPr lang="en-US" sz="9600" dirty="0"/>
              <a:t> LED </a:t>
            </a:r>
            <a:r>
              <a:rPr lang="en-US" sz="9600" dirty="0" err="1"/>
              <a:t>dengan</a:t>
            </a:r>
            <a:r>
              <a:rPr lang="en-US" sz="9600" dirty="0"/>
              <a:t> </a:t>
            </a:r>
            <a:r>
              <a:rPr lang="en-US" sz="9600" dirty="0" err="1"/>
              <a:t>harga</a:t>
            </a:r>
            <a:r>
              <a:rPr lang="en-US" sz="9600" dirty="0"/>
              <a:t> </a:t>
            </a:r>
            <a:r>
              <a:rPr lang="en-US" sz="9600" dirty="0" err="1"/>
              <a:t>promosi</a:t>
            </a:r>
            <a:r>
              <a:rPr lang="en-US" sz="9600" dirty="0"/>
              <a:t>, </a:t>
            </a:r>
            <a:r>
              <a:rPr lang="en-US" sz="9600" dirty="0" err="1"/>
              <a:t>namun</a:t>
            </a:r>
            <a:r>
              <a:rPr lang="en-US" sz="9600" dirty="0"/>
              <a:t> </a:t>
            </a:r>
            <a:r>
              <a:rPr lang="en-US" sz="9600" dirty="0" err="1"/>
              <a:t>mengalami</a:t>
            </a:r>
            <a:r>
              <a:rPr lang="en-US" sz="9600" dirty="0"/>
              <a:t> </a:t>
            </a:r>
            <a:r>
              <a:rPr lang="en-US" sz="9600" dirty="0" err="1"/>
              <a:t>masalah</a:t>
            </a:r>
            <a:r>
              <a:rPr lang="en-US" sz="9600" dirty="0"/>
              <a:t> </a:t>
            </a:r>
            <a:r>
              <a:rPr lang="en-US" sz="9600" dirty="0" err="1"/>
              <a:t>tak</a:t>
            </a:r>
            <a:r>
              <a:rPr lang="en-US" sz="9600" dirty="0"/>
              <a:t> lama </a:t>
            </a:r>
            <a:r>
              <a:rPr lang="en-US" sz="9600" dirty="0" err="1"/>
              <a:t>setelah</a:t>
            </a:r>
            <a:r>
              <a:rPr lang="en-US" sz="9600" dirty="0"/>
              <a:t> </a:t>
            </a:r>
            <a:r>
              <a:rPr lang="en-US" sz="9600" dirty="0" err="1"/>
              <a:t>pembelian</a:t>
            </a:r>
            <a:r>
              <a:rPr lang="en-US" sz="9600" dirty="0"/>
              <a:t>.</a:t>
            </a:r>
          </a:p>
          <a:p>
            <a:pPr algn="just"/>
            <a:endParaRPr lang="en-US" sz="96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1885030-CFD5-E05F-DC7F-EB1C21FEE4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Kasus</a:t>
            </a:r>
            <a:r>
              <a:rPr lang="en-US" dirty="0"/>
              <a:t> </a:t>
            </a:r>
            <a:r>
              <a:rPr lang="en-US" dirty="0" err="1"/>
              <a:t>Pelanggaran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Konsumen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25058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8440B8E-F576-4292-52E7-473DCA56F9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109728" indent="0" algn="just">
              <a:buNone/>
            </a:pPr>
            <a:r>
              <a:rPr lang="en-US" sz="2900" b="1" dirty="0" err="1"/>
              <a:t>Kronologi</a:t>
            </a:r>
            <a:r>
              <a:rPr lang="en-US" sz="2900" b="1" dirty="0"/>
              <a:t> </a:t>
            </a:r>
            <a:r>
              <a:rPr lang="en-US" sz="2900" b="1" dirty="0" err="1"/>
              <a:t>Kasus</a:t>
            </a:r>
            <a:endParaRPr lang="en-US" sz="2900" b="1" dirty="0"/>
          </a:p>
          <a:p>
            <a:pPr marL="109728" indent="0" algn="just">
              <a:buNone/>
            </a:pPr>
            <a:r>
              <a:rPr lang="en-US" sz="2900" dirty="0"/>
              <a:t>Pada </a:t>
            </a:r>
            <a:r>
              <a:rPr lang="en-US" sz="2900" dirty="0" err="1"/>
              <a:t>tanggal</a:t>
            </a:r>
            <a:r>
              <a:rPr lang="en-US" sz="2900" dirty="0"/>
              <a:t> 11 Januari 2024, </a:t>
            </a:r>
            <a:r>
              <a:rPr lang="en-US" sz="2900" dirty="0" err="1"/>
              <a:t>seorang</a:t>
            </a:r>
            <a:r>
              <a:rPr lang="en-US" sz="2900" dirty="0"/>
              <a:t> </a:t>
            </a:r>
            <a:r>
              <a:rPr lang="en-US" sz="2900" dirty="0" err="1"/>
              <a:t>konsumen</a:t>
            </a:r>
            <a:r>
              <a:rPr lang="en-US" sz="2900" dirty="0"/>
              <a:t> </a:t>
            </a:r>
            <a:r>
              <a:rPr lang="en-US" sz="2900" dirty="0" err="1"/>
              <a:t>bernama</a:t>
            </a:r>
            <a:r>
              <a:rPr lang="en-US" sz="2900" dirty="0"/>
              <a:t> Ibu INULISASI </a:t>
            </a:r>
            <a:r>
              <a:rPr lang="en-US" sz="2900" dirty="0" err="1"/>
              <a:t>membeli</a:t>
            </a:r>
            <a:r>
              <a:rPr lang="en-US" sz="2900" dirty="0"/>
              <a:t> </a:t>
            </a:r>
            <a:r>
              <a:rPr lang="en-US" sz="2900" dirty="0" err="1"/>
              <a:t>televisi</a:t>
            </a:r>
            <a:r>
              <a:rPr lang="en-US" sz="2900" dirty="0"/>
              <a:t> LED 42 </a:t>
            </a:r>
            <a:r>
              <a:rPr lang="en-US" sz="2900" dirty="0" err="1"/>
              <a:t>inci</a:t>
            </a:r>
            <a:r>
              <a:rPr lang="en-US" sz="2900" dirty="0"/>
              <a:t> </a:t>
            </a:r>
            <a:r>
              <a:rPr lang="en-US" sz="2900" dirty="0" err="1"/>
              <a:t>merek</a:t>
            </a:r>
            <a:r>
              <a:rPr lang="en-US" sz="2900" dirty="0"/>
              <a:t>  X  di Toko Elektronik ABAL-ABAL</a:t>
            </a:r>
          </a:p>
          <a:p>
            <a:pPr marL="109728" indent="0" algn="just">
              <a:buNone/>
            </a:pPr>
            <a:r>
              <a:rPr lang="en-US" sz="2900" dirty="0" err="1"/>
              <a:t>Produk</a:t>
            </a:r>
            <a:r>
              <a:rPr lang="en-US" sz="2900" dirty="0"/>
              <a:t> </a:t>
            </a:r>
            <a:r>
              <a:rPr lang="en-US" sz="2900" dirty="0" err="1"/>
              <a:t>dijual</a:t>
            </a:r>
            <a:r>
              <a:rPr lang="en-US" sz="2900" dirty="0"/>
              <a:t> </a:t>
            </a:r>
            <a:r>
              <a:rPr lang="en-US" sz="2900" dirty="0" err="1"/>
              <a:t>dengan</a:t>
            </a:r>
            <a:r>
              <a:rPr lang="en-US" sz="2900" dirty="0"/>
              <a:t> </a:t>
            </a:r>
            <a:r>
              <a:rPr lang="en-US" sz="2900" dirty="0" err="1"/>
              <a:t>diskon</a:t>
            </a:r>
            <a:r>
              <a:rPr lang="en-US" sz="2900" dirty="0"/>
              <a:t> </a:t>
            </a:r>
            <a:r>
              <a:rPr lang="en-US" sz="2900" dirty="0" err="1"/>
              <a:t>besar</a:t>
            </a:r>
            <a:r>
              <a:rPr lang="en-US" sz="2900" dirty="0"/>
              <a:t> </a:t>
            </a:r>
            <a:r>
              <a:rPr lang="en-US" sz="2900" dirty="0" err="1"/>
              <a:t>karena</a:t>
            </a:r>
            <a:r>
              <a:rPr lang="en-US" sz="2900" dirty="0"/>
              <a:t> </a:t>
            </a:r>
            <a:r>
              <a:rPr lang="en-US" sz="2900" dirty="0" err="1"/>
              <a:t>diklaim</a:t>
            </a:r>
            <a:r>
              <a:rPr lang="en-US" sz="2900" dirty="0"/>
              <a:t> </a:t>
            </a:r>
            <a:r>
              <a:rPr lang="en-US" sz="2900" dirty="0" err="1"/>
              <a:t>sebagai</a:t>
            </a:r>
            <a:r>
              <a:rPr lang="en-US" sz="2900" dirty="0"/>
              <a:t> “</a:t>
            </a:r>
            <a:r>
              <a:rPr lang="en-US" sz="2900" dirty="0" err="1"/>
              <a:t>stok</a:t>
            </a:r>
            <a:r>
              <a:rPr lang="en-US" sz="2900" dirty="0"/>
              <a:t> lama”, </a:t>
            </a:r>
            <a:r>
              <a:rPr lang="en-US" sz="2900" dirty="0" err="1"/>
              <a:t>namun</a:t>
            </a:r>
            <a:r>
              <a:rPr lang="en-US" sz="2900" dirty="0"/>
              <a:t> </a:t>
            </a:r>
            <a:r>
              <a:rPr lang="en-US" sz="2900" b="1" dirty="0" err="1"/>
              <a:t>tidak</a:t>
            </a:r>
            <a:r>
              <a:rPr lang="en-US" sz="2900" b="1" dirty="0"/>
              <a:t> </a:t>
            </a:r>
            <a:r>
              <a:rPr lang="en-US" sz="2900" b="1" dirty="0" err="1"/>
              <a:t>diberi</a:t>
            </a:r>
            <a:r>
              <a:rPr lang="en-US" sz="2900" b="1" dirty="0"/>
              <a:t> </a:t>
            </a:r>
            <a:r>
              <a:rPr lang="en-US" sz="2900" b="1" dirty="0" err="1"/>
              <a:t>penjelasan</a:t>
            </a:r>
            <a:r>
              <a:rPr lang="en-US" sz="2900" b="1" dirty="0"/>
              <a:t> </a:t>
            </a:r>
            <a:r>
              <a:rPr lang="en-US" sz="2900" b="1" dirty="0" err="1"/>
              <a:t>bahwa</a:t>
            </a:r>
            <a:r>
              <a:rPr lang="en-US" sz="2900" b="1" dirty="0"/>
              <a:t> </a:t>
            </a:r>
            <a:r>
              <a:rPr lang="en-US" sz="2900" b="1" dirty="0" err="1"/>
              <a:t>produk</a:t>
            </a:r>
            <a:r>
              <a:rPr lang="en-US" sz="2900" b="1" dirty="0"/>
              <a:t> </a:t>
            </a:r>
            <a:r>
              <a:rPr lang="en-US" sz="2900" b="1" dirty="0" err="1"/>
              <a:t>tersebut</a:t>
            </a:r>
            <a:r>
              <a:rPr lang="en-US" sz="2900" b="1" dirty="0"/>
              <a:t> </a:t>
            </a:r>
            <a:r>
              <a:rPr lang="en-US" sz="2900" b="1" dirty="0" err="1"/>
              <a:t>tidak</a:t>
            </a:r>
            <a:r>
              <a:rPr lang="en-US" sz="2900" b="1" dirty="0"/>
              <a:t> </a:t>
            </a:r>
            <a:r>
              <a:rPr lang="en-US" sz="2900" b="1" dirty="0" err="1"/>
              <a:t>bergaransi</a:t>
            </a:r>
            <a:r>
              <a:rPr lang="en-US" sz="2900" dirty="0"/>
              <a:t>.</a:t>
            </a:r>
          </a:p>
          <a:p>
            <a:pPr algn="just"/>
            <a:r>
              <a:rPr lang="en-US" sz="2900" dirty="0" err="1"/>
              <a:t>Setelah</a:t>
            </a:r>
            <a:r>
              <a:rPr lang="en-US" sz="2900" dirty="0"/>
              <a:t> 5 </a:t>
            </a:r>
            <a:r>
              <a:rPr lang="en-US" sz="2900" dirty="0" err="1"/>
              <a:t>hari</a:t>
            </a:r>
            <a:r>
              <a:rPr lang="en-US" sz="2900" dirty="0"/>
              <a:t> </a:t>
            </a:r>
            <a:r>
              <a:rPr lang="en-US" sz="2900" dirty="0" err="1"/>
              <a:t>digunakan</a:t>
            </a:r>
            <a:r>
              <a:rPr lang="en-US" sz="2900" dirty="0"/>
              <a:t>, </a:t>
            </a:r>
            <a:r>
              <a:rPr lang="en-US" sz="2900" dirty="0" err="1"/>
              <a:t>televisi</a:t>
            </a:r>
            <a:r>
              <a:rPr lang="en-US" sz="2900" dirty="0"/>
              <a:t> </a:t>
            </a:r>
            <a:r>
              <a:rPr lang="en-US" sz="2900" dirty="0" err="1"/>
              <a:t>mengalami</a:t>
            </a:r>
            <a:r>
              <a:rPr lang="en-US" sz="2900" dirty="0"/>
              <a:t> </a:t>
            </a:r>
            <a:r>
              <a:rPr lang="en-US" sz="2900" dirty="0" err="1"/>
              <a:t>gangguan</a:t>
            </a:r>
            <a:r>
              <a:rPr lang="en-US" sz="2900" dirty="0"/>
              <a:t> pada </a:t>
            </a:r>
            <a:r>
              <a:rPr lang="en-US" sz="2900" dirty="0" err="1"/>
              <a:t>layar</a:t>
            </a:r>
            <a:r>
              <a:rPr lang="en-US" sz="2900" dirty="0"/>
              <a:t> dan </a:t>
            </a:r>
            <a:r>
              <a:rPr lang="en-US" sz="2900" dirty="0" err="1"/>
              <a:t>tidak</a:t>
            </a:r>
            <a:r>
              <a:rPr lang="en-US" sz="2900" dirty="0"/>
              <a:t> </a:t>
            </a:r>
            <a:r>
              <a:rPr lang="en-US" sz="2900" dirty="0" err="1"/>
              <a:t>dapat</a:t>
            </a:r>
            <a:r>
              <a:rPr lang="en-US" sz="2900" dirty="0"/>
              <a:t> </a:t>
            </a:r>
            <a:r>
              <a:rPr lang="en-US" sz="2900" dirty="0" err="1"/>
              <a:t>menyala</a:t>
            </a:r>
            <a:r>
              <a:rPr lang="en-US" sz="2900" dirty="0"/>
              <a:t>.</a:t>
            </a:r>
          </a:p>
          <a:p>
            <a:pPr marL="109728" indent="0" algn="just">
              <a:buNone/>
            </a:pPr>
            <a:r>
              <a:rPr lang="en-US" sz="2900" dirty="0"/>
              <a:t>Ibu INULISASI </a:t>
            </a:r>
            <a:r>
              <a:rPr lang="en-US" sz="2900" dirty="0" err="1"/>
              <a:t>kembali</a:t>
            </a:r>
            <a:r>
              <a:rPr lang="en-US" sz="2900" dirty="0"/>
              <a:t> </a:t>
            </a:r>
            <a:r>
              <a:rPr lang="en-US" sz="2900" dirty="0" err="1"/>
              <a:t>ke</a:t>
            </a:r>
            <a:r>
              <a:rPr lang="en-US" sz="2900" dirty="0"/>
              <a:t> </a:t>
            </a:r>
            <a:r>
              <a:rPr lang="en-US" sz="2900" dirty="0" err="1"/>
              <a:t>toko</a:t>
            </a:r>
            <a:r>
              <a:rPr lang="en-US" sz="2900" dirty="0"/>
              <a:t> </a:t>
            </a:r>
            <a:r>
              <a:rPr lang="en-US" sz="2900" dirty="0" err="1"/>
              <a:t>untuk</a:t>
            </a:r>
            <a:r>
              <a:rPr lang="en-US" sz="2900" dirty="0"/>
              <a:t> </a:t>
            </a:r>
            <a:r>
              <a:rPr lang="en-US" sz="2900" dirty="0" err="1"/>
              <a:t>meminta</a:t>
            </a:r>
            <a:r>
              <a:rPr lang="en-US" sz="2900" dirty="0"/>
              <a:t> </a:t>
            </a:r>
            <a:r>
              <a:rPr lang="en-US" sz="2900" dirty="0" err="1"/>
              <a:t>perbaikan</a:t>
            </a:r>
            <a:r>
              <a:rPr lang="en-US" sz="2900" dirty="0"/>
              <a:t> </a:t>
            </a:r>
            <a:r>
              <a:rPr lang="en-US" sz="2900" dirty="0" err="1"/>
              <a:t>atau</a:t>
            </a:r>
            <a:r>
              <a:rPr lang="en-US" sz="2900" dirty="0"/>
              <a:t> </a:t>
            </a:r>
            <a:r>
              <a:rPr lang="en-US" sz="2900" dirty="0" err="1"/>
              <a:t>penggantian</a:t>
            </a:r>
            <a:r>
              <a:rPr lang="en-US" sz="2900" dirty="0"/>
              <a:t>, </a:t>
            </a:r>
            <a:r>
              <a:rPr lang="en-US" sz="2900" dirty="0" err="1"/>
              <a:t>namun</a:t>
            </a:r>
            <a:r>
              <a:rPr lang="en-US" sz="2900" dirty="0"/>
              <a:t> </a:t>
            </a:r>
            <a:r>
              <a:rPr lang="en-US" sz="2900" dirty="0" err="1"/>
              <a:t>pihak</a:t>
            </a:r>
            <a:r>
              <a:rPr lang="en-US" sz="2900" dirty="0"/>
              <a:t> </a:t>
            </a:r>
            <a:r>
              <a:rPr lang="en-US" sz="2900" dirty="0" err="1"/>
              <a:t>toko</a:t>
            </a:r>
            <a:r>
              <a:rPr lang="en-US" sz="2900" dirty="0"/>
              <a:t> </a:t>
            </a:r>
            <a:r>
              <a:rPr lang="en-US" sz="2900" dirty="0" err="1"/>
              <a:t>menolak</a:t>
            </a:r>
            <a:r>
              <a:rPr lang="en-US" sz="2900" dirty="0"/>
              <a:t> </a:t>
            </a:r>
            <a:r>
              <a:rPr lang="en-US" sz="2900" dirty="0" err="1"/>
              <a:t>dengan</a:t>
            </a:r>
            <a:r>
              <a:rPr lang="en-US" sz="2900" dirty="0"/>
              <a:t> </a:t>
            </a:r>
            <a:r>
              <a:rPr lang="en-US" sz="2900" dirty="0" err="1"/>
              <a:t>alasan</a:t>
            </a:r>
            <a:r>
              <a:rPr lang="en-US" sz="2900" dirty="0"/>
              <a:t> </a:t>
            </a:r>
            <a:r>
              <a:rPr lang="en-US" sz="2900" b="1" dirty="0" err="1"/>
              <a:t>barang</a:t>
            </a:r>
            <a:r>
              <a:rPr lang="en-US" sz="2900" b="1" dirty="0"/>
              <a:t> </a:t>
            </a:r>
            <a:r>
              <a:rPr lang="en-US" sz="2900" b="1" dirty="0" err="1"/>
              <a:t>diskon</a:t>
            </a:r>
            <a:r>
              <a:rPr lang="en-US" sz="2900" b="1" dirty="0"/>
              <a:t> </a:t>
            </a:r>
            <a:r>
              <a:rPr lang="en-US" sz="2900" b="1" dirty="0" err="1"/>
              <a:t>tidak</a:t>
            </a:r>
            <a:r>
              <a:rPr lang="en-US" sz="2900" b="1" dirty="0"/>
              <a:t> </a:t>
            </a:r>
            <a:r>
              <a:rPr lang="en-US" sz="2900" b="1" dirty="0" err="1"/>
              <a:t>mendapat</a:t>
            </a:r>
            <a:r>
              <a:rPr lang="en-US" sz="2900" b="1" dirty="0"/>
              <a:t> </a:t>
            </a:r>
            <a:r>
              <a:rPr lang="en-US" sz="2900" b="1" dirty="0" err="1"/>
              <a:t>garansi</a:t>
            </a:r>
            <a:r>
              <a:rPr lang="en-US" sz="2900" dirty="0"/>
              <a:t>.</a:t>
            </a:r>
          </a:p>
          <a:p>
            <a:pPr marL="109728" indent="0" algn="just">
              <a:buNone/>
            </a:pPr>
            <a:r>
              <a:rPr lang="en-US" sz="2900" dirty="0"/>
              <a:t>Saat </a:t>
            </a:r>
            <a:r>
              <a:rPr lang="en-US" sz="2900" dirty="0" err="1"/>
              <a:t>ditanya</a:t>
            </a:r>
            <a:r>
              <a:rPr lang="en-US" sz="2900" dirty="0"/>
              <a:t> </a:t>
            </a:r>
            <a:r>
              <a:rPr lang="en-US" sz="2900" dirty="0" err="1"/>
              <a:t>bukti</a:t>
            </a:r>
            <a:r>
              <a:rPr lang="en-US" sz="2900" dirty="0"/>
              <a:t> </a:t>
            </a:r>
            <a:r>
              <a:rPr lang="en-US" sz="2900" dirty="0" err="1"/>
              <a:t>tertulis</a:t>
            </a:r>
            <a:r>
              <a:rPr lang="en-US" sz="2900" dirty="0"/>
              <a:t>, </a:t>
            </a:r>
            <a:r>
              <a:rPr lang="en-US" sz="2900" dirty="0" err="1"/>
              <a:t>pihak</a:t>
            </a:r>
            <a:r>
              <a:rPr lang="en-US" sz="2900" dirty="0"/>
              <a:t> </a:t>
            </a:r>
            <a:r>
              <a:rPr lang="en-US" sz="2900" dirty="0" err="1"/>
              <a:t>toko</a:t>
            </a:r>
            <a:r>
              <a:rPr lang="en-US" sz="2900" dirty="0"/>
              <a:t> </a:t>
            </a:r>
            <a:r>
              <a:rPr lang="en-US" sz="2900" dirty="0" err="1"/>
              <a:t>tidak</a:t>
            </a:r>
            <a:r>
              <a:rPr lang="en-US" sz="2900" dirty="0"/>
              <a:t> </a:t>
            </a:r>
            <a:r>
              <a:rPr lang="en-US" sz="2900" dirty="0" err="1"/>
              <a:t>dapat</a:t>
            </a:r>
            <a:r>
              <a:rPr lang="en-US" sz="2900" dirty="0"/>
              <a:t> </a:t>
            </a:r>
            <a:r>
              <a:rPr lang="en-US" sz="2900" dirty="0" err="1"/>
              <a:t>menunjukkan</a:t>
            </a:r>
            <a:r>
              <a:rPr lang="en-US" sz="2900" dirty="0"/>
              <a:t> </a:t>
            </a:r>
            <a:r>
              <a:rPr lang="en-US" sz="2900" dirty="0" err="1"/>
              <a:t>klausul</a:t>
            </a:r>
            <a:r>
              <a:rPr lang="en-US" sz="2900" dirty="0"/>
              <a:t> </a:t>
            </a:r>
            <a:r>
              <a:rPr lang="en-US" sz="2900" dirty="0" err="1"/>
              <a:t>tertulis</a:t>
            </a:r>
            <a:r>
              <a:rPr lang="en-US" sz="2900" dirty="0"/>
              <a:t> </a:t>
            </a:r>
            <a:r>
              <a:rPr lang="en-US" sz="2900" dirty="0" err="1"/>
              <a:t>tentang</a:t>
            </a:r>
            <a:r>
              <a:rPr lang="en-US" sz="2900" dirty="0"/>
              <a:t> </a:t>
            </a:r>
            <a:r>
              <a:rPr lang="en-US" sz="2900" dirty="0" err="1"/>
              <a:t>hal</a:t>
            </a:r>
            <a:r>
              <a:rPr lang="en-US" sz="2900" dirty="0"/>
              <a:t> </a:t>
            </a:r>
            <a:r>
              <a:rPr lang="en-US" sz="2900" dirty="0" err="1"/>
              <a:t>tersebut</a:t>
            </a:r>
            <a:r>
              <a:rPr lang="en-US" sz="2900" dirty="0"/>
              <a:t> di nota. </a:t>
            </a:r>
            <a:r>
              <a:rPr lang="en-US" sz="2900" dirty="0" err="1"/>
              <a:t>Pelanggaran</a:t>
            </a:r>
            <a:r>
              <a:rPr lang="en-US" sz="2900" dirty="0"/>
              <a:t> </a:t>
            </a:r>
            <a:r>
              <a:rPr lang="en-US" sz="2900" dirty="0" err="1"/>
              <a:t>apakah</a:t>
            </a:r>
            <a:r>
              <a:rPr lang="en-US" sz="2900" dirty="0"/>
              <a:t> yang </a:t>
            </a:r>
            <a:r>
              <a:rPr lang="en-US" sz="2900" dirty="0" err="1"/>
              <a:t>dilakukan</a:t>
            </a:r>
            <a:r>
              <a:rPr lang="en-US" sz="2900" dirty="0"/>
              <a:t> oleh </a:t>
            </a:r>
            <a:r>
              <a:rPr lang="en-US" sz="2900" dirty="0" err="1"/>
              <a:t>pelaku</a:t>
            </a:r>
            <a:r>
              <a:rPr lang="en-US" sz="2900" dirty="0"/>
              <a:t> </a:t>
            </a:r>
            <a:r>
              <a:rPr lang="en-US" sz="2900" dirty="0" err="1"/>
              <a:t>usaha</a:t>
            </a:r>
            <a:r>
              <a:rPr lang="en-US" sz="2900" dirty="0"/>
              <a:t>?. Dan </a:t>
            </a:r>
            <a:r>
              <a:rPr lang="en-US" sz="2900" dirty="0" err="1"/>
              <a:t>bagaimana</a:t>
            </a:r>
            <a:r>
              <a:rPr lang="en-US" sz="2900" dirty="0"/>
              <a:t> </a:t>
            </a:r>
            <a:r>
              <a:rPr lang="en-US" sz="2900" dirty="0" err="1"/>
              <a:t>sikap</a:t>
            </a:r>
            <a:r>
              <a:rPr lang="en-US" sz="2900" dirty="0"/>
              <a:t> </a:t>
            </a:r>
            <a:r>
              <a:rPr lang="en-US" sz="2900" dirty="0" err="1"/>
              <a:t>konsumen</a:t>
            </a:r>
            <a:r>
              <a:rPr lang="en-US" sz="2900" dirty="0"/>
              <a:t>?.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E633825-82AB-B1DD-EFBB-E16DF62F4A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Kasus</a:t>
            </a:r>
            <a:r>
              <a:rPr lang="en-US" dirty="0"/>
              <a:t> </a:t>
            </a:r>
            <a:r>
              <a:rPr lang="en-US" dirty="0" err="1"/>
              <a:t>Pelanggaran</a:t>
            </a:r>
            <a:r>
              <a:rPr lang="en-US" dirty="0"/>
              <a:t> </a:t>
            </a:r>
            <a:r>
              <a:rPr lang="en-US" dirty="0" err="1"/>
              <a:t>Konsumen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90097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1481328"/>
            <a:ext cx="8229600" cy="4525963"/>
          </a:xfrm>
        </p:spPr>
        <p:txBody>
          <a:bodyPr>
            <a:normAutofit fontScale="32500" lnSpcReduction="20000"/>
          </a:bodyPr>
          <a:lstStyle/>
          <a:p>
            <a:pPr marL="109728" indent="0">
              <a:buNone/>
            </a:pPr>
            <a:endParaRPr lang="en-US" dirty="0"/>
          </a:p>
          <a:p>
            <a:pPr marL="109728" indent="0" algn="just">
              <a:buNone/>
            </a:pPr>
            <a:r>
              <a:rPr lang="en-US" sz="7400" dirty="0"/>
              <a:t>:</a:t>
            </a:r>
            <a:br>
              <a:rPr lang="en-US" sz="7400" dirty="0"/>
            </a:br>
            <a:r>
              <a:rPr lang="en-US" sz="7400" dirty="0">
                <a:latin typeface="Arial" pitchFamily="34" charset="0"/>
                <a:cs typeface="Arial" pitchFamily="34" charset="0"/>
              </a:rPr>
              <a:t>1. </a:t>
            </a:r>
            <a:r>
              <a:rPr lang="en-US" sz="7400" dirty="0" err="1">
                <a:latin typeface="Arial" pitchFamily="34" charset="0"/>
                <a:cs typeface="Arial" pitchFamily="34" charset="0"/>
              </a:rPr>
              <a:t>Hak</a:t>
            </a:r>
            <a:r>
              <a:rPr lang="en-US" sz="7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7400" dirty="0" err="1">
                <a:latin typeface="Arial" pitchFamily="34" charset="0"/>
                <a:cs typeface="Arial" pitchFamily="34" charset="0"/>
              </a:rPr>
              <a:t>atas</a:t>
            </a:r>
            <a:r>
              <a:rPr lang="en-US" sz="7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7400" dirty="0" err="1">
                <a:latin typeface="Arial" pitchFamily="34" charset="0"/>
                <a:cs typeface="Arial" pitchFamily="34" charset="0"/>
              </a:rPr>
              <a:t>kenyamanan</a:t>
            </a:r>
            <a:r>
              <a:rPr lang="en-US" sz="7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7400" dirty="0" err="1">
                <a:latin typeface="Arial" pitchFamily="34" charset="0"/>
                <a:cs typeface="Arial" pitchFamily="34" charset="0"/>
              </a:rPr>
              <a:t>keamanan</a:t>
            </a:r>
            <a:r>
              <a:rPr lang="en-US" sz="7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7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7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7400" dirty="0" err="1">
                <a:latin typeface="Arial" pitchFamily="34" charset="0"/>
                <a:cs typeface="Arial" pitchFamily="34" charset="0"/>
              </a:rPr>
              <a:t>keselamatan</a:t>
            </a:r>
            <a:br>
              <a:rPr lang="en-US" sz="7400" dirty="0">
                <a:latin typeface="Arial" pitchFamily="34" charset="0"/>
                <a:cs typeface="Arial" pitchFamily="34" charset="0"/>
              </a:rPr>
            </a:br>
            <a:r>
              <a:rPr lang="en-US" sz="7400" dirty="0">
                <a:latin typeface="Arial" pitchFamily="34" charset="0"/>
                <a:cs typeface="Arial" pitchFamily="34" charset="0"/>
              </a:rPr>
              <a:t>     </a:t>
            </a:r>
            <a:r>
              <a:rPr lang="en-US" sz="74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7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7400" dirty="0" err="1">
                <a:latin typeface="Arial" pitchFamily="34" charset="0"/>
                <a:cs typeface="Arial" pitchFamily="34" charset="0"/>
              </a:rPr>
              <a:t>mengkonsumsi</a:t>
            </a:r>
            <a:r>
              <a:rPr lang="en-US" sz="7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7400" dirty="0" err="1">
                <a:latin typeface="Arial" pitchFamily="34" charset="0"/>
                <a:cs typeface="Arial" pitchFamily="34" charset="0"/>
              </a:rPr>
              <a:t>barang</a:t>
            </a:r>
            <a:r>
              <a:rPr lang="en-US" sz="7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7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7400" dirty="0">
                <a:latin typeface="Arial" pitchFamily="34" charset="0"/>
                <a:cs typeface="Arial" pitchFamily="34" charset="0"/>
              </a:rPr>
              <a:t>/</a:t>
            </a:r>
            <a:r>
              <a:rPr lang="en-US" sz="74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7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7400" dirty="0" err="1">
                <a:latin typeface="Arial" pitchFamily="34" charset="0"/>
                <a:cs typeface="Arial" pitchFamily="34" charset="0"/>
              </a:rPr>
              <a:t>jasa</a:t>
            </a:r>
            <a:r>
              <a:rPr lang="en-US" sz="7400" dirty="0">
                <a:latin typeface="Arial" pitchFamily="34" charset="0"/>
                <a:cs typeface="Arial" pitchFamily="34" charset="0"/>
              </a:rPr>
              <a:t>;</a:t>
            </a:r>
          </a:p>
          <a:p>
            <a:pPr marL="109728" indent="0" algn="just">
              <a:buNone/>
            </a:pPr>
            <a:br>
              <a:rPr lang="en-US" sz="7400" dirty="0">
                <a:latin typeface="Arial" pitchFamily="34" charset="0"/>
                <a:cs typeface="Arial" pitchFamily="34" charset="0"/>
              </a:rPr>
            </a:br>
            <a:r>
              <a:rPr lang="en-US" sz="7400" dirty="0">
                <a:latin typeface="Arial" pitchFamily="34" charset="0"/>
                <a:cs typeface="Arial" pitchFamily="34" charset="0"/>
              </a:rPr>
              <a:t>2. Hak </a:t>
            </a:r>
            <a:r>
              <a:rPr lang="en-US" sz="74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7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7400" dirty="0" err="1">
                <a:latin typeface="Arial" pitchFamily="34" charset="0"/>
                <a:cs typeface="Arial" pitchFamily="34" charset="0"/>
              </a:rPr>
              <a:t>memilih</a:t>
            </a:r>
            <a:r>
              <a:rPr lang="en-US" sz="7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7400" dirty="0" err="1">
                <a:latin typeface="Arial" pitchFamily="34" charset="0"/>
                <a:cs typeface="Arial" pitchFamily="34" charset="0"/>
              </a:rPr>
              <a:t>barang</a:t>
            </a:r>
            <a:r>
              <a:rPr lang="en-US" sz="7400" dirty="0">
                <a:latin typeface="Arial" pitchFamily="34" charset="0"/>
                <a:cs typeface="Arial" pitchFamily="34" charset="0"/>
              </a:rPr>
              <a:t> dan/</a:t>
            </a:r>
            <a:r>
              <a:rPr lang="en-US" sz="74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7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7400" dirty="0" err="1">
                <a:latin typeface="Arial" pitchFamily="34" charset="0"/>
                <a:cs typeface="Arial" pitchFamily="34" charset="0"/>
              </a:rPr>
              <a:t>jasa</a:t>
            </a:r>
            <a:r>
              <a:rPr lang="en-US" sz="7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7400" dirty="0" err="1">
                <a:latin typeface="Arial" pitchFamily="34" charset="0"/>
                <a:cs typeface="Arial" pitchFamily="34" charset="0"/>
              </a:rPr>
              <a:t>serta</a:t>
            </a:r>
            <a:br>
              <a:rPr lang="en-US" sz="7400" dirty="0">
                <a:latin typeface="Arial" pitchFamily="34" charset="0"/>
                <a:cs typeface="Arial" pitchFamily="34" charset="0"/>
              </a:rPr>
            </a:br>
            <a:r>
              <a:rPr lang="en-US" sz="7400" dirty="0">
                <a:latin typeface="Arial" pitchFamily="34" charset="0"/>
                <a:cs typeface="Arial" pitchFamily="34" charset="0"/>
              </a:rPr>
              <a:t>       </a:t>
            </a:r>
            <a:r>
              <a:rPr lang="en-US" sz="7400" dirty="0" err="1">
                <a:latin typeface="Arial" pitchFamily="34" charset="0"/>
                <a:cs typeface="Arial" pitchFamily="34" charset="0"/>
              </a:rPr>
              <a:t>mendapatkan</a:t>
            </a:r>
            <a:r>
              <a:rPr lang="en-US" sz="7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7400" dirty="0" err="1">
                <a:latin typeface="Arial" pitchFamily="34" charset="0"/>
                <a:cs typeface="Arial" pitchFamily="34" charset="0"/>
              </a:rPr>
              <a:t>barang</a:t>
            </a:r>
            <a:r>
              <a:rPr lang="en-US" sz="7400" dirty="0">
                <a:latin typeface="Arial" pitchFamily="34" charset="0"/>
                <a:cs typeface="Arial" pitchFamily="34" charset="0"/>
              </a:rPr>
              <a:t> dan/</a:t>
            </a:r>
            <a:r>
              <a:rPr lang="en-US" sz="74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7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7400" dirty="0" err="1">
                <a:latin typeface="Arial" pitchFamily="34" charset="0"/>
                <a:cs typeface="Arial" pitchFamily="34" charset="0"/>
              </a:rPr>
              <a:t>jasa</a:t>
            </a:r>
            <a:r>
              <a:rPr lang="en-US" sz="7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7400" dirty="0" err="1">
                <a:latin typeface="Arial" pitchFamily="34" charset="0"/>
                <a:cs typeface="Arial" pitchFamily="34" charset="0"/>
              </a:rPr>
              <a:t>tersebut</a:t>
            </a:r>
            <a:r>
              <a:rPr lang="en-US" sz="7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7400" dirty="0" err="1">
                <a:latin typeface="Arial" pitchFamily="34" charset="0"/>
                <a:cs typeface="Arial" pitchFamily="34" charset="0"/>
              </a:rPr>
              <a:t>sesuai</a:t>
            </a:r>
            <a:br>
              <a:rPr lang="en-US" sz="7400" dirty="0">
                <a:latin typeface="Arial" pitchFamily="34" charset="0"/>
                <a:cs typeface="Arial" pitchFamily="34" charset="0"/>
              </a:rPr>
            </a:br>
            <a:r>
              <a:rPr lang="en-US" sz="7400" dirty="0">
                <a:latin typeface="Arial" pitchFamily="34" charset="0"/>
                <a:cs typeface="Arial" pitchFamily="34" charset="0"/>
              </a:rPr>
              <a:t>       </a:t>
            </a:r>
            <a:r>
              <a:rPr lang="en-US" sz="74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7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7400" dirty="0" err="1">
                <a:latin typeface="Arial" pitchFamily="34" charset="0"/>
                <a:cs typeface="Arial" pitchFamily="34" charset="0"/>
              </a:rPr>
              <a:t>nilai</a:t>
            </a:r>
            <a:r>
              <a:rPr lang="en-US" sz="7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7400" dirty="0" err="1">
                <a:latin typeface="Arial" pitchFamily="34" charset="0"/>
                <a:cs typeface="Arial" pitchFamily="34" charset="0"/>
              </a:rPr>
              <a:t>tukar</a:t>
            </a:r>
            <a:r>
              <a:rPr lang="en-US" sz="7400" dirty="0">
                <a:latin typeface="Arial" pitchFamily="34" charset="0"/>
                <a:cs typeface="Arial" pitchFamily="34" charset="0"/>
              </a:rPr>
              <a:t> dan </a:t>
            </a:r>
            <a:r>
              <a:rPr lang="en-US" sz="7400" dirty="0" err="1">
                <a:latin typeface="Arial" pitchFamily="34" charset="0"/>
                <a:cs typeface="Arial" pitchFamily="34" charset="0"/>
              </a:rPr>
              <a:t>kondisi</a:t>
            </a:r>
            <a:r>
              <a:rPr lang="en-US" sz="7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7400" dirty="0" err="1">
                <a:latin typeface="Arial" pitchFamily="34" charset="0"/>
                <a:cs typeface="Arial" pitchFamily="34" charset="0"/>
              </a:rPr>
              <a:t>serta</a:t>
            </a:r>
            <a:r>
              <a:rPr lang="en-US" sz="7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7400" dirty="0" err="1">
                <a:latin typeface="Arial" pitchFamily="34" charset="0"/>
                <a:cs typeface="Arial" pitchFamily="34" charset="0"/>
              </a:rPr>
              <a:t>jaminan</a:t>
            </a:r>
            <a:r>
              <a:rPr lang="en-US" sz="7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7400" dirty="0" err="1">
                <a:latin typeface="Arial" pitchFamily="34" charset="0"/>
                <a:cs typeface="Arial" pitchFamily="34" charset="0"/>
              </a:rPr>
              <a:t>dijanjikan</a:t>
            </a:r>
            <a:r>
              <a:rPr lang="en-US" sz="7400" dirty="0">
                <a:latin typeface="Arial" pitchFamily="34" charset="0"/>
                <a:cs typeface="Arial" pitchFamily="34" charset="0"/>
              </a:rPr>
              <a:t>;</a:t>
            </a:r>
            <a:br>
              <a:rPr lang="en-US" sz="7400" dirty="0">
                <a:latin typeface="Arial" pitchFamily="34" charset="0"/>
                <a:cs typeface="Arial" pitchFamily="34" charset="0"/>
              </a:rPr>
            </a:br>
            <a:endParaRPr lang="en-US" sz="7400" dirty="0"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endParaRPr lang="en-US" sz="123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dirty="0"/>
              <a:t>Hak </a:t>
            </a:r>
            <a:r>
              <a:rPr lang="en-US" sz="4400" dirty="0" err="1"/>
              <a:t>Konsumen</a:t>
            </a:r>
            <a:r>
              <a:rPr lang="en-US" sz="9600" dirty="0"/>
              <a:t> </a:t>
            </a:r>
            <a:r>
              <a:rPr lang="en-US" sz="4800" dirty="0" err="1"/>
              <a:t>Pasal</a:t>
            </a:r>
            <a:r>
              <a:rPr lang="en-US" sz="4800" dirty="0"/>
              <a:t> 4 UUPK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42324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109728" indent="0" algn="just">
              <a:buNone/>
            </a:pPr>
            <a:br>
              <a:rPr lang="en-US" dirty="0"/>
            </a:br>
            <a:r>
              <a:rPr lang="en-US" sz="12300" dirty="0" err="1">
                <a:latin typeface="Arial" pitchFamily="34" charset="0"/>
                <a:cs typeface="Arial" pitchFamily="34" charset="0"/>
              </a:rPr>
              <a:t>Pelaku</a:t>
            </a:r>
            <a:r>
              <a:rPr lang="en-US" sz="12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2300" dirty="0" err="1">
                <a:latin typeface="Arial" pitchFamily="34" charset="0"/>
                <a:cs typeface="Arial" pitchFamily="34" charset="0"/>
              </a:rPr>
              <a:t>usaha</a:t>
            </a:r>
            <a:r>
              <a:rPr lang="en-US" sz="12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23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12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2300" dirty="0" err="1">
                <a:latin typeface="Arial" pitchFamily="34" charset="0"/>
                <a:cs typeface="Arial" pitchFamily="34" charset="0"/>
              </a:rPr>
              <a:t>konsumen</a:t>
            </a:r>
            <a:r>
              <a:rPr lang="en-US" sz="12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2300" dirty="0" err="1">
                <a:latin typeface="Arial" pitchFamily="34" charset="0"/>
                <a:cs typeface="Arial" pitchFamily="34" charset="0"/>
              </a:rPr>
              <a:t>menjadi</a:t>
            </a:r>
            <a:r>
              <a:rPr lang="en-US" sz="12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2300" dirty="0" err="1">
                <a:latin typeface="Arial" pitchFamily="34" charset="0"/>
                <a:cs typeface="Arial" pitchFamily="34" charset="0"/>
              </a:rPr>
              <a:t>tidak</a:t>
            </a:r>
            <a:r>
              <a:rPr lang="en-US" sz="12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2300" dirty="0" err="1">
                <a:latin typeface="Arial" pitchFamily="34" charset="0"/>
                <a:cs typeface="Arial" pitchFamily="34" charset="0"/>
              </a:rPr>
              <a:t>seimbang</a:t>
            </a:r>
            <a:r>
              <a:rPr lang="en-US" sz="12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23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12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2300" dirty="0" err="1">
                <a:latin typeface="Arial" pitchFamily="34" charset="0"/>
                <a:cs typeface="Arial" pitchFamily="34" charset="0"/>
              </a:rPr>
              <a:t>konsumen</a:t>
            </a:r>
            <a:r>
              <a:rPr lang="en-US" sz="12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2300" dirty="0" err="1">
                <a:latin typeface="Arial" pitchFamily="34" charset="0"/>
                <a:cs typeface="Arial" pitchFamily="34" charset="0"/>
              </a:rPr>
              <a:t>berada</a:t>
            </a:r>
            <a:r>
              <a:rPr lang="en-US" sz="12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2300" dirty="0" err="1">
                <a:latin typeface="Arial" pitchFamily="34" charset="0"/>
                <a:cs typeface="Arial" pitchFamily="34" charset="0"/>
              </a:rPr>
              <a:t>pada</a:t>
            </a:r>
            <a:r>
              <a:rPr lang="en-US" sz="12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2300" dirty="0" err="1">
                <a:latin typeface="Arial" pitchFamily="34" charset="0"/>
                <a:cs typeface="Arial" pitchFamily="34" charset="0"/>
              </a:rPr>
              <a:t>posisi</a:t>
            </a:r>
            <a:br>
              <a:rPr lang="en-US" sz="12300" dirty="0">
                <a:latin typeface="Arial" pitchFamily="34" charset="0"/>
                <a:cs typeface="Arial" pitchFamily="34" charset="0"/>
              </a:rPr>
            </a:br>
            <a:r>
              <a:rPr lang="en-US" sz="12300" dirty="0">
                <a:latin typeface="Arial" pitchFamily="34" charset="0"/>
                <a:cs typeface="Arial" pitchFamily="34" charset="0"/>
              </a:rPr>
              <a:t>yang </a:t>
            </a:r>
            <a:r>
              <a:rPr lang="en-US" sz="12300" dirty="0" err="1">
                <a:latin typeface="Arial" pitchFamily="34" charset="0"/>
                <a:cs typeface="Arial" pitchFamily="34" charset="0"/>
              </a:rPr>
              <a:t>lemah</a:t>
            </a:r>
            <a:r>
              <a:rPr lang="en-US" sz="123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12300" dirty="0" err="1">
                <a:latin typeface="Arial" pitchFamily="34" charset="0"/>
                <a:cs typeface="Arial" pitchFamily="34" charset="0"/>
              </a:rPr>
              <a:t>Konsumen</a:t>
            </a:r>
            <a:r>
              <a:rPr lang="en-US" sz="12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2300" dirty="0" err="1">
                <a:latin typeface="Arial" pitchFamily="34" charset="0"/>
                <a:cs typeface="Arial" pitchFamily="34" charset="0"/>
              </a:rPr>
              <a:t>menjadi</a:t>
            </a:r>
            <a:r>
              <a:rPr lang="en-US" sz="12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2300" dirty="0" err="1">
                <a:latin typeface="Arial" pitchFamily="34" charset="0"/>
                <a:cs typeface="Arial" pitchFamily="34" charset="0"/>
              </a:rPr>
              <a:t>objek</a:t>
            </a:r>
            <a:r>
              <a:rPr lang="en-US" sz="12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2300" dirty="0" err="1">
                <a:latin typeface="Arial" pitchFamily="34" charset="0"/>
                <a:cs typeface="Arial" pitchFamily="34" charset="0"/>
              </a:rPr>
              <a:t>aktivitas</a:t>
            </a:r>
            <a:r>
              <a:rPr lang="en-US" sz="12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2300" dirty="0" err="1">
                <a:latin typeface="Arial" pitchFamily="34" charset="0"/>
                <a:cs typeface="Arial" pitchFamily="34" charset="0"/>
              </a:rPr>
              <a:t>bisnis</a:t>
            </a:r>
            <a:r>
              <a:rPr lang="en-US" sz="12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23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12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2300" dirty="0" err="1">
                <a:latin typeface="Arial" pitchFamily="34" charset="0"/>
                <a:cs typeface="Arial" pitchFamily="34" charset="0"/>
              </a:rPr>
              <a:t>meraup</a:t>
            </a:r>
            <a:r>
              <a:rPr lang="en-US" sz="12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2300" dirty="0" err="1">
                <a:latin typeface="Arial" pitchFamily="34" charset="0"/>
                <a:cs typeface="Arial" pitchFamily="34" charset="0"/>
              </a:rPr>
              <a:t>keuntungan</a:t>
            </a:r>
            <a:r>
              <a:rPr lang="en-US" sz="12300" dirty="0">
                <a:latin typeface="Arial" pitchFamily="34" charset="0"/>
                <a:cs typeface="Arial" pitchFamily="34" charset="0"/>
              </a:rPr>
              <a:t> yang</a:t>
            </a:r>
            <a:br>
              <a:rPr lang="en-US" sz="12300" dirty="0">
                <a:latin typeface="Arial" pitchFamily="34" charset="0"/>
                <a:cs typeface="Arial" pitchFamily="34" charset="0"/>
              </a:rPr>
            </a:br>
            <a:r>
              <a:rPr lang="en-US" sz="12300" dirty="0" err="1">
                <a:latin typeface="Arial" pitchFamily="34" charset="0"/>
                <a:cs typeface="Arial" pitchFamily="34" charset="0"/>
              </a:rPr>
              <a:t>sebesar-besarnya</a:t>
            </a:r>
            <a:r>
              <a:rPr lang="en-US" sz="12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2300" dirty="0" err="1">
                <a:latin typeface="Arial" pitchFamily="34" charset="0"/>
                <a:cs typeface="Arial" pitchFamily="34" charset="0"/>
              </a:rPr>
              <a:t>oleh</a:t>
            </a:r>
            <a:r>
              <a:rPr lang="en-US" sz="12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2300" dirty="0" err="1">
                <a:latin typeface="Arial" pitchFamily="34" charset="0"/>
                <a:cs typeface="Arial" pitchFamily="34" charset="0"/>
              </a:rPr>
              <a:t>pelaku</a:t>
            </a:r>
            <a:r>
              <a:rPr lang="en-US" sz="12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2300" dirty="0" err="1">
                <a:latin typeface="Arial" pitchFamily="34" charset="0"/>
                <a:cs typeface="Arial" pitchFamily="34" charset="0"/>
              </a:rPr>
              <a:t>usaha</a:t>
            </a:r>
            <a:r>
              <a:rPr lang="en-US" sz="12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2300" dirty="0" err="1">
                <a:latin typeface="Arial" pitchFamily="34" charset="0"/>
                <a:cs typeface="Arial" pitchFamily="34" charset="0"/>
              </a:rPr>
              <a:t>melalui</a:t>
            </a:r>
            <a:r>
              <a:rPr lang="en-US" sz="12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2300" dirty="0" err="1">
                <a:latin typeface="Arial" pitchFamily="34" charset="0"/>
                <a:cs typeface="Arial" pitchFamily="34" charset="0"/>
              </a:rPr>
              <a:t>kiat</a:t>
            </a:r>
            <a:r>
              <a:rPr lang="en-US" sz="12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2300" dirty="0" err="1">
                <a:latin typeface="Arial" pitchFamily="34" charset="0"/>
                <a:cs typeface="Arial" pitchFamily="34" charset="0"/>
              </a:rPr>
              <a:t>promosi</a:t>
            </a:r>
            <a:r>
              <a:rPr lang="en-US" sz="123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12300" dirty="0" err="1">
                <a:latin typeface="Arial" pitchFamily="34" charset="0"/>
                <a:cs typeface="Arial" pitchFamily="34" charset="0"/>
              </a:rPr>
              <a:t>cara</a:t>
            </a:r>
            <a:r>
              <a:rPr lang="en-US" sz="12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2300" dirty="0" err="1">
                <a:latin typeface="Arial" pitchFamily="34" charset="0"/>
                <a:cs typeface="Arial" pitchFamily="34" charset="0"/>
              </a:rPr>
              <a:t>penjualan</a:t>
            </a:r>
            <a:r>
              <a:rPr lang="en-US" sz="123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12300" dirty="0" err="1">
                <a:latin typeface="Arial" pitchFamily="34" charset="0"/>
                <a:cs typeface="Arial" pitchFamily="34" charset="0"/>
              </a:rPr>
              <a:t>serta</a:t>
            </a:r>
            <a:br>
              <a:rPr lang="en-US" sz="12300" dirty="0">
                <a:latin typeface="Arial" pitchFamily="34" charset="0"/>
                <a:cs typeface="Arial" pitchFamily="34" charset="0"/>
              </a:rPr>
            </a:br>
            <a:r>
              <a:rPr lang="en-US" sz="12300" dirty="0" err="1">
                <a:latin typeface="Arial" pitchFamily="34" charset="0"/>
                <a:cs typeface="Arial" pitchFamily="34" charset="0"/>
              </a:rPr>
              <a:t>penerapan</a:t>
            </a:r>
            <a:r>
              <a:rPr lang="en-US" sz="12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2300" dirty="0" err="1">
                <a:latin typeface="Arial" pitchFamily="34" charset="0"/>
                <a:cs typeface="Arial" pitchFamily="34" charset="0"/>
              </a:rPr>
              <a:t>perjanjian</a:t>
            </a:r>
            <a:r>
              <a:rPr lang="en-US" sz="12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2300" dirty="0" err="1">
                <a:latin typeface="Arial" pitchFamily="34" charset="0"/>
                <a:cs typeface="Arial" pitchFamily="34" charset="0"/>
              </a:rPr>
              <a:t>standar</a:t>
            </a:r>
            <a:r>
              <a:rPr lang="en-US" sz="123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12300" dirty="0" err="1">
                <a:latin typeface="Arial" pitchFamily="34" charset="0"/>
                <a:cs typeface="Arial" pitchFamily="34" charset="0"/>
              </a:rPr>
              <a:t>merugikan</a:t>
            </a:r>
            <a:r>
              <a:rPr lang="en-US" sz="12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2300" dirty="0" err="1">
                <a:latin typeface="Arial" pitchFamily="34" charset="0"/>
                <a:cs typeface="Arial" pitchFamily="34" charset="0"/>
              </a:rPr>
              <a:t>konsumen</a:t>
            </a:r>
            <a:r>
              <a:rPr lang="en-US" sz="12300" dirty="0">
                <a:latin typeface="Arial" pitchFamily="34" charset="0"/>
                <a:cs typeface="Arial" pitchFamily="34" charset="0"/>
              </a:rPr>
              <a:t>.</a:t>
            </a:r>
            <a:br>
              <a:rPr lang="en-US" sz="12300" dirty="0">
                <a:latin typeface="Arial" pitchFamily="34" charset="0"/>
                <a:cs typeface="Arial" pitchFamily="34" charset="0"/>
              </a:rPr>
            </a:br>
            <a:r>
              <a:rPr lang="en-US" sz="12300" dirty="0" err="1">
                <a:latin typeface="Arial" pitchFamily="34" charset="0"/>
                <a:cs typeface="Arial" pitchFamily="34" charset="0"/>
              </a:rPr>
              <a:t>Faktor</a:t>
            </a:r>
            <a:r>
              <a:rPr lang="en-US" sz="12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2300" dirty="0" err="1">
                <a:latin typeface="Arial" pitchFamily="34" charset="0"/>
                <a:cs typeface="Arial" pitchFamily="34" charset="0"/>
              </a:rPr>
              <a:t>utama</a:t>
            </a:r>
            <a:r>
              <a:rPr lang="en-US" sz="123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12300" dirty="0" err="1">
                <a:latin typeface="Arial" pitchFamily="34" charset="0"/>
                <a:cs typeface="Arial" pitchFamily="34" charset="0"/>
              </a:rPr>
              <a:t>menjadi</a:t>
            </a:r>
            <a:r>
              <a:rPr lang="en-US" sz="12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2300" dirty="0" err="1">
                <a:latin typeface="Arial" pitchFamily="34" charset="0"/>
                <a:cs typeface="Arial" pitchFamily="34" charset="0"/>
              </a:rPr>
              <a:t>kelemahan</a:t>
            </a:r>
            <a:r>
              <a:rPr lang="en-US" sz="12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2300" dirty="0" err="1">
                <a:latin typeface="Arial" pitchFamily="34" charset="0"/>
                <a:cs typeface="Arial" pitchFamily="34" charset="0"/>
              </a:rPr>
              <a:t>konsumen</a:t>
            </a:r>
            <a:r>
              <a:rPr lang="en-US" sz="12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2300" dirty="0" err="1">
                <a:latin typeface="Arial" pitchFamily="34" charset="0"/>
                <a:cs typeface="Arial" pitchFamily="34" charset="0"/>
              </a:rPr>
              <a:t>adalah</a:t>
            </a:r>
            <a:r>
              <a:rPr lang="en-US" sz="12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2300" dirty="0" err="1">
                <a:latin typeface="Arial" pitchFamily="34" charset="0"/>
                <a:cs typeface="Arial" pitchFamily="34" charset="0"/>
              </a:rPr>
              <a:t>tingkat</a:t>
            </a:r>
            <a:r>
              <a:rPr lang="en-US" sz="12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2300" dirty="0" err="1">
                <a:latin typeface="Arial" pitchFamily="34" charset="0"/>
                <a:cs typeface="Arial" pitchFamily="34" charset="0"/>
              </a:rPr>
              <a:t>kesadaran</a:t>
            </a:r>
            <a:r>
              <a:rPr lang="en-US" sz="12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2300" dirty="0" err="1">
                <a:latin typeface="Arial" pitchFamily="34" charset="0"/>
                <a:cs typeface="Arial" pitchFamily="34" charset="0"/>
              </a:rPr>
              <a:t>konsumen</a:t>
            </a:r>
            <a:br>
              <a:rPr lang="en-US" sz="12300" dirty="0">
                <a:latin typeface="Arial" pitchFamily="34" charset="0"/>
                <a:cs typeface="Arial" pitchFamily="34" charset="0"/>
              </a:rPr>
            </a:br>
            <a:r>
              <a:rPr lang="en-US" sz="12300" dirty="0" err="1">
                <a:latin typeface="Arial" pitchFamily="34" charset="0"/>
                <a:cs typeface="Arial" pitchFamily="34" charset="0"/>
              </a:rPr>
              <a:t>akan</a:t>
            </a:r>
            <a:r>
              <a:rPr lang="en-US" sz="12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2300" dirty="0" err="1">
                <a:latin typeface="Arial" pitchFamily="34" charset="0"/>
                <a:cs typeface="Arial" pitchFamily="34" charset="0"/>
              </a:rPr>
              <a:t>haknya</a:t>
            </a:r>
            <a:r>
              <a:rPr lang="en-US" sz="12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2300" dirty="0" err="1">
                <a:latin typeface="Arial" pitchFamily="34" charset="0"/>
                <a:cs typeface="Arial" pitchFamily="34" charset="0"/>
              </a:rPr>
              <a:t>masih</a:t>
            </a:r>
            <a:r>
              <a:rPr lang="en-US" sz="12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2300" dirty="0" err="1">
                <a:latin typeface="Arial" pitchFamily="34" charset="0"/>
                <a:cs typeface="Arial" pitchFamily="34" charset="0"/>
              </a:rPr>
              <a:t>rendah</a:t>
            </a:r>
            <a:r>
              <a:rPr lang="en-US" sz="12300" dirty="0">
                <a:latin typeface="Arial" pitchFamily="34" charset="0"/>
                <a:cs typeface="Arial" pitchFamily="34" charset="0"/>
              </a:rPr>
              <a:t>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Perlunya</a:t>
            </a:r>
            <a:r>
              <a:rPr lang="en-US" dirty="0"/>
              <a:t> </a:t>
            </a:r>
            <a:r>
              <a:rPr lang="en-US" dirty="0" err="1"/>
              <a:t>Perlindungan</a:t>
            </a:r>
            <a:r>
              <a:rPr lang="en-US" dirty="0"/>
              <a:t> </a:t>
            </a:r>
            <a:r>
              <a:rPr lang="en-US" dirty="0" err="1"/>
              <a:t>Konsumen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21638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C15E167-D670-CB32-AE53-C2D940A12D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endParaRPr lang="en-US" dirty="0"/>
          </a:p>
          <a:p>
            <a:pPr marL="109728" indent="0" algn="just">
              <a:buNone/>
            </a:pPr>
            <a:r>
              <a:rPr lang="en-ID" dirty="0" err="1"/>
              <a:t>Piranti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yang </a:t>
            </a:r>
            <a:r>
              <a:rPr lang="en-ID" dirty="0" err="1"/>
              <a:t>melindungi</a:t>
            </a:r>
            <a:r>
              <a:rPr lang="en-ID" dirty="0"/>
              <a:t> </a:t>
            </a:r>
            <a:r>
              <a:rPr lang="en-ID" dirty="0" err="1"/>
              <a:t>konsumen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dimaksudkan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mematikan</a:t>
            </a:r>
            <a:r>
              <a:rPr lang="en-ID" dirty="0"/>
              <a:t> </a:t>
            </a:r>
            <a:r>
              <a:rPr lang="en-ID" dirty="0" err="1"/>
              <a:t>usaha</a:t>
            </a:r>
            <a:r>
              <a:rPr lang="en-ID" dirty="0"/>
              <a:t> para </a:t>
            </a:r>
            <a:r>
              <a:rPr lang="en-ID" dirty="0" err="1"/>
              <a:t>pelaku</a:t>
            </a:r>
            <a:r>
              <a:rPr lang="en-ID" dirty="0"/>
              <a:t> </a:t>
            </a:r>
            <a:r>
              <a:rPr lang="en-ID" dirty="0" err="1"/>
              <a:t>usaha</a:t>
            </a:r>
            <a:r>
              <a:rPr lang="en-ID" dirty="0"/>
              <a:t>, </a:t>
            </a:r>
            <a:r>
              <a:rPr lang="en-ID" dirty="0" err="1"/>
              <a:t>tetapi</a:t>
            </a:r>
            <a:r>
              <a:rPr lang="en-ID" dirty="0"/>
              <a:t> </a:t>
            </a:r>
            <a:r>
              <a:rPr lang="en-ID" dirty="0" err="1"/>
              <a:t>justru</a:t>
            </a:r>
            <a:r>
              <a:rPr lang="en-ID" dirty="0"/>
              <a:t> </a:t>
            </a:r>
            <a:r>
              <a:rPr lang="en-ID" dirty="0" err="1"/>
              <a:t>sebaliknya</a:t>
            </a:r>
            <a:r>
              <a:rPr lang="en-ID" dirty="0"/>
              <a:t> </a:t>
            </a:r>
            <a:r>
              <a:rPr lang="en-ID" dirty="0" err="1"/>
              <a:t>perlindungan</a:t>
            </a:r>
            <a:r>
              <a:rPr lang="en-ID" dirty="0"/>
              <a:t> </a:t>
            </a:r>
            <a:r>
              <a:rPr lang="en-ID" dirty="0" err="1"/>
              <a:t>konsumen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mendorong</a:t>
            </a:r>
            <a:r>
              <a:rPr lang="en-ID" dirty="0"/>
              <a:t> </a:t>
            </a:r>
            <a:r>
              <a:rPr lang="en-ID" dirty="0" err="1"/>
              <a:t>iklim</a:t>
            </a:r>
            <a:r>
              <a:rPr lang="en-ID" dirty="0"/>
              <a:t> </a:t>
            </a:r>
            <a:r>
              <a:rPr lang="en-ID" dirty="0" err="1"/>
              <a:t>berusaha</a:t>
            </a:r>
            <a:r>
              <a:rPr lang="en-ID" dirty="0"/>
              <a:t> yang </a:t>
            </a:r>
            <a:r>
              <a:rPr lang="en-ID" dirty="0" err="1"/>
              <a:t>sehat</a:t>
            </a:r>
            <a:r>
              <a:rPr lang="en-ID" dirty="0"/>
              <a:t> yang </a:t>
            </a:r>
            <a:r>
              <a:rPr lang="en-ID" dirty="0" err="1"/>
              <a:t>mendorong</a:t>
            </a:r>
            <a:r>
              <a:rPr lang="en-ID" dirty="0"/>
              <a:t> </a:t>
            </a:r>
            <a:r>
              <a:rPr lang="en-ID" dirty="0" err="1"/>
              <a:t>lahirnya</a:t>
            </a:r>
            <a:r>
              <a:rPr lang="en-ID" dirty="0"/>
              <a:t> </a:t>
            </a:r>
            <a:r>
              <a:rPr lang="en-ID" dirty="0" err="1"/>
              <a:t>perusahaan</a:t>
            </a:r>
            <a:r>
              <a:rPr lang="en-ID" dirty="0"/>
              <a:t> yang </a:t>
            </a:r>
            <a:r>
              <a:rPr lang="en-ID" dirty="0" err="1"/>
              <a:t>tangguh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menghadapi</a:t>
            </a:r>
            <a:r>
              <a:rPr lang="en-ID" dirty="0"/>
              <a:t> </a:t>
            </a:r>
            <a:r>
              <a:rPr lang="en-ID" dirty="0" err="1"/>
              <a:t>persaingan</a:t>
            </a:r>
            <a:r>
              <a:rPr lang="en-ID" dirty="0"/>
              <a:t> </a:t>
            </a:r>
            <a:r>
              <a:rPr lang="en-ID" dirty="0" err="1"/>
              <a:t>melalui</a:t>
            </a:r>
            <a:r>
              <a:rPr lang="en-ID" dirty="0"/>
              <a:t> </a:t>
            </a:r>
            <a:r>
              <a:rPr lang="en-ID" dirty="0" err="1"/>
              <a:t>penyediaan</a:t>
            </a:r>
            <a:r>
              <a:rPr lang="en-ID" dirty="0"/>
              <a:t> </a:t>
            </a:r>
            <a:r>
              <a:rPr lang="en-ID" dirty="0" err="1"/>
              <a:t>barang</a:t>
            </a:r>
            <a:r>
              <a:rPr lang="en-ID" dirty="0"/>
              <a:t> dan/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jasa</a:t>
            </a:r>
            <a:r>
              <a:rPr lang="en-ID" dirty="0"/>
              <a:t> yang </a:t>
            </a:r>
            <a:r>
              <a:rPr lang="en-ID" dirty="0" err="1"/>
              <a:t>berkualitas</a:t>
            </a:r>
            <a:r>
              <a:rPr lang="en-ID" dirty="0"/>
              <a:t>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CB2F9C4-8DB4-0736-54D7-D9D57D195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UUPK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Bertujuan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Mematikan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Usaha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92096061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 marL="109728" indent="0" algn="just">
              <a:buNone/>
            </a:pPr>
            <a:endParaRPr lang="en-US" sz="9600" dirty="0">
              <a:latin typeface="Arial" pitchFamily="34" charset="0"/>
              <a:cs typeface="Arial" pitchFamily="34" charset="0"/>
            </a:endParaRPr>
          </a:p>
          <a:p>
            <a:pPr marL="109728" indent="0" algn="just">
              <a:buNone/>
            </a:pPr>
            <a:r>
              <a:rPr lang="en-US" sz="9600" dirty="0">
                <a:latin typeface="Arial" pitchFamily="34" charset="0"/>
                <a:cs typeface="Arial" pitchFamily="34" charset="0"/>
              </a:rPr>
              <a:t>Hal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ini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terutama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disebabkan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oleh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rendahnya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pendidikan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konsumen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Oleh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karena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itu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Undang-undang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Perlindungan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Konsumen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dimaksudkan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menjadi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landasan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hukum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kuat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bagi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lembaga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perlindungan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konsumen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swadaya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melakukan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upaya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pemberdayaan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konsumen</a:t>
            </a:r>
            <a:br>
              <a:rPr lang="en-US" sz="9600" dirty="0">
                <a:latin typeface="Arial" pitchFamily="34" charset="0"/>
                <a:cs typeface="Arial" pitchFamily="34" charset="0"/>
              </a:rPr>
            </a:br>
            <a:r>
              <a:rPr lang="en-US" sz="9600" dirty="0" err="1">
                <a:latin typeface="Arial" pitchFamily="34" charset="0"/>
                <a:cs typeface="Arial" pitchFamily="34" charset="0"/>
              </a:rPr>
              <a:t>melalui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pembinaan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pendidikan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konsumen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Perlunya</a:t>
            </a:r>
            <a:r>
              <a:rPr lang="en-US" dirty="0"/>
              <a:t> </a:t>
            </a:r>
            <a:r>
              <a:rPr lang="en-US" dirty="0" err="1"/>
              <a:t>Perlindungan</a:t>
            </a:r>
            <a:r>
              <a:rPr lang="en-US" dirty="0"/>
              <a:t> </a:t>
            </a:r>
            <a:r>
              <a:rPr lang="en-US" dirty="0" err="1"/>
              <a:t>Konsumen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459610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just">
              <a:buNone/>
            </a:pPr>
            <a:r>
              <a:rPr lang="en-US" sz="3600" dirty="0" err="1"/>
              <a:t>Adalah</a:t>
            </a:r>
            <a:r>
              <a:rPr lang="en-US" sz="3600" dirty="0"/>
              <a:t> </a:t>
            </a:r>
            <a:r>
              <a:rPr lang="en-US" sz="3600" dirty="0" err="1"/>
              <a:t>segala</a:t>
            </a:r>
            <a:r>
              <a:rPr lang="en-US" sz="3600" dirty="0"/>
              <a:t> </a:t>
            </a:r>
            <a:r>
              <a:rPr lang="en-US" sz="3600" dirty="0" err="1"/>
              <a:t>upaya</a:t>
            </a:r>
            <a:r>
              <a:rPr lang="en-US" sz="3600" dirty="0"/>
              <a:t> yang</a:t>
            </a:r>
            <a:br>
              <a:rPr lang="en-US" sz="3600" dirty="0"/>
            </a:br>
            <a:r>
              <a:rPr lang="en-US" sz="3600" dirty="0" err="1"/>
              <a:t>menjamin</a:t>
            </a:r>
            <a:r>
              <a:rPr lang="en-US" sz="3600" dirty="0"/>
              <a:t> </a:t>
            </a:r>
            <a:r>
              <a:rPr lang="en-US" sz="3600" dirty="0" err="1"/>
              <a:t>adanya</a:t>
            </a:r>
            <a:r>
              <a:rPr lang="en-US" sz="3600" dirty="0"/>
              <a:t> </a:t>
            </a:r>
            <a:r>
              <a:rPr lang="en-US" sz="3600" dirty="0" err="1"/>
              <a:t>kepastian</a:t>
            </a:r>
            <a:r>
              <a:rPr lang="en-US" sz="3600" dirty="0"/>
              <a:t> </a:t>
            </a:r>
            <a:r>
              <a:rPr lang="en-US" sz="3600" dirty="0" err="1"/>
              <a:t>hukum</a:t>
            </a:r>
            <a:r>
              <a:rPr lang="en-US" sz="3600" dirty="0"/>
              <a:t> </a:t>
            </a:r>
            <a:r>
              <a:rPr lang="en-US" sz="3600" dirty="0" err="1"/>
              <a:t>untuk</a:t>
            </a:r>
            <a:r>
              <a:rPr lang="en-US" sz="3600" dirty="0"/>
              <a:t> </a:t>
            </a:r>
            <a:r>
              <a:rPr lang="en-US" sz="3600" dirty="0" err="1"/>
              <a:t>memberi</a:t>
            </a:r>
            <a:br>
              <a:rPr lang="en-US" sz="3600" dirty="0"/>
            </a:br>
            <a:r>
              <a:rPr lang="en-US" sz="3600" dirty="0" err="1"/>
              <a:t>perlindungan</a:t>
            </a:r>
            <a:r>
              <a:rPr lang="en-US" sz="3600" dirty="0"/>
              <a:t> </a:t>
            </a:r>
            <a:r>
              <a:rPr lang="en-US" sz="3600" dirty="0" err="1"/>
              <a:t>kepada</a:t>
            </a:r>
            <a:r>
              <a:rPr lang="en-US" sz="3600" dirty="0"/>
              <a:t> </a:t>
            </a:r>
            <a:r>
              <a:rPr lang="en-US" sz="3600" dirty="0" err="1"/>
              <a:t>konsumen</a:t>
            </a:r>
            <a:r>
              <a:rPr lang="en-US" sz="3600" dirty="0"/>
              <a:t>.</a:t>
            </a:r>
          </a:p>
          <a:p>
            <a:pPr marL="109728" indent="0" algn="just">
              <a:buNone/>
            </a:pPr>
            <a:r>
              <a:rPr lang="en-US" sz="3600" dirty="0"/>
              <a:t>(</a:t>
            </a:r>
            <a:r>
              <a:rPr lang="en-US" sz="3600" dirty="0" err="1"/>
              <a:t>Pasal</a:t>
            </a:r>
            <a:r>
              <a:rPr lang="en-US" sz="3600" dirty="0"/>
              <a:t> 1 </a:t>
            </a:r>
            <a:r>
              <a:rPr lang="en-US" sz="3600" dirty="0" err="1"/>
              <a:t>ayat</a:t>
            </a:r>
            <a:r>
              <a:rPr lang="en-US" sz="3600" dirty="0"/>
              <a:t> 1 UU. No. 8 </a:t>
            </a:r>
            <a:r>
              <a:rPr lang="en-US" sz="3600" dirty="0" err="1"/>
              <a:t>Tahun</a:t>
            </a:r>
            <a:r>
              <a:rPr lang="en-US" sz="3600" dirty="0"/>
              <a:t> 1999 </a:t>
            </a:r>
            <a:r>
              <a:rPr lang="en-US" sz="3600" dirty="0" err="1"/>
              <a:t>tentang</a:t>
            </a:r>
            <a:r>
              <a:rPr lang="en-US" sz="3600" dirty="0"/>
              <a:t> </a:t>
            </a:r>
            <a:r>
              <a:rPr lang="en-US" sz="3600" dirty="0" err="1"/>
              <a:t>Perlindungan</a:t>
            </a:r>
            <a:r>
              <a:rPr lang="en-US" sz="3600" dirty="0"/>
              <a:t> </a:t>
            </a:r>
            <a:r>
              <a:rPr lang="en-US" sz="3600" dirty="0" err="1"/>
              <a:t>Konsumen</a:t>
            </a:r>
            <a:r>
              <a:rPr lang="en-US" sz="3600" dirty="0"/>
              <a:t>).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066800" y="274638"/>
            <a:ext cx="7620000" cy="1143000"/>
          </a:xfrm>
        </p:spPr>
        <p:txBody>
          <a:bodyPr/>
          <a:lstStyle/>
          <a:p>
            <a:r>
              <a:rPr lang="en-US" dirty="0" err="1"/>
              <a:t>Perlindungan</a:t>
            </a:r>
            <a:r>
              <a:rPr lang="en-US" dirty="0"/>
              <a:t> </a:t>
            </a:r>
            <a:r>
              <a:rPr lang="en-US" dirty="0" err="1"/>
              <a:t>Konsumen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76158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buNone/>
            </a:pPr>
            <a:endParaRPr lang="en-US" sz="3200" dirty="0"/>
          </a:p>
          <a:p>
            <a:pPr marL="109728" indent="0" algn="just">
              <a:buNone/>
            </a:pPr>
            <a:r>
              <a:rPr lang="en-US" sz="3200" dirty="0">
                <a:latin typeface="Arial" pitchFamily="34" charset="0"/>
                <a:cs typeface="Arial" pitchFamily="34" charset="0"/>
                <a:hlinkClick r:id="rId2" tooltip="NILAI-NILAI UNIVERSAL/SIFAT UMUM HUKUM ADAT"/>
              </a:rPr>
              <a:t> </a:t>
            </a:r>
            <a:r>
              <a:rPr lang="en-US" sz="4800" dirty="0" err="1">
                <a:latin typeface="Arial" pitchFamily="34" charset="0"/>
                <a:cs typeface="Arial" pitchFamily="34" charset="0"/>
              </a:rPr>
              <a:t>Perlindungan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>
                <a:latin typeface="Arial" pitchFamily="34" charset="0"/>
                <a:cs typeface="Arial" pitchFamily="34" charset="0"/>
              </a:rPr>
              <a:t>konsumen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>
                <a:latin typeface="Arial" pitchFamily="34" charset="0"/>
                <a:cs typeface="Arial" pitchFamily="34" charset="0"/>
              </a:rPr>
              <a:t>berasaskan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>
                <a:latin typeface="Arial" pitchFamily="34" charset="0"/>
                <a:cs typeface="Arial" pitchFamily="34" charset="0"/>
              </a:rPr>
              <a:t>manfaat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4800" dirty="0" err="1">
                <a:latin typeface="Arial" pitchFamily="34" charset="0"/>
                <a:cs typeface="Arial" pitchFamily="34" charset="0"/>
              </a:rPr>
              <a:t>keadilan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,</a:t>
            </a:r>
            <a:br>
              <a:rPr lang="en-US" sz="4800" dirty="0">
                <a:latin typeface="Arial" pitchFamily="34" charset="0"/>
                <a:cs typeface="Arial" pitchFamily="34" charset="0"/>
              </a:rPr>
            </a:br>
            <a:r>
              <a:rPr lang="en-US" sz="4800" dirty="0" err="1">
                <a:latin typeface="Arial" pitchFamily="34" charset="0"/>
                <a:cs typeface="Arial" pitchFamily="34" charset="0"/>
              </a:rPr>
              <a:t>keseimbangan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4800" dirty="0" err="1">
                <a:latin typeface="Arial" pitchFamily="34" charset="0"/>
                <a:cs typeface="Arial" pitchFamily="34" charset="0"/>
              </a:rPr>
              <a:t>keamanan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>
                <a:latin typeface="Arial" pitchFamily="34" charset="0"/>
                <a:cs typeface="Arial" pitchFamily="34" charset="0"/>
              </a:rPr>
              <a:t>keselamatan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>
                <a:latin typeface="Arial" pitchFamily="34" charset="0"/>
                <a:cs typeface="Arial" pitchFamily="34" charset="0"/>
              </a:rPr>
              <a:t>konsumen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4800" dirty="0" err="1">
                <a:latin typeface="Arial" pitchFamily="34" charset="0"/>
                <a:cs typeface="Arial" pitchFamily="34" charset="0"/>
              </a:rPr>
              <a:t>serta</a:t>
            </a:r>
            <a:br>
              <a:rPr lang="en-US" sz="4800" dirty="0">
                <a:latin typeface="Arial" pitchFamily="34" charset="0"/>
                <a:cs typeface="Arial" pitchFamily="34" charset="0"/>
              </a:rPr>
            </a:br>
            <a:r>
              <a:rPr lang="en-US" sz="4800" dirty="0" err="1">
                <a:latin typeface="Arial" pitchFamily="34" charset="0"/>
                <a:cs typeface="Arial" pitchFamily="34" charset="0"/>
              </a:rPr>
              <a:t>kepastian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>
                <a:latin typeface="Arial" pitchFamily="34" charset="0"/>
                <a:cs typeface="Arial" pitchFamily="34" charset="0"/>
              </a:rPr>
              <a:t>hukum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109728" indent="0" algn="just">
              <a:buNone/>
            </a:pPr>
            <a:endParaRPr lang="en-US" sz="5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Asas</a:t>
            </a:r>
            <a:r>
              <a:rPr lang="en-US" dirty="0"/>
              <a:t> dan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2 UUPK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109728" indent="0">
              <a:buNone/>
            </a:pPr>
            <a:endParaRPr lang="en-US" dirty="0"/>
          </a:p>
          <a:p>
            <a:pPr marL="109728" indent="0" algn="just">
              <a:buNone/>
            </a:pPr>
            <a:br>
              <a:rPr lang="en-US" sz="16000" dirty="0">
                <a:latin typeface="Arial" pitchFamily="34" charset="0"/>
                <a:cs typeface="Arial" pitchFamily="34" charset="0"/>
              </a:rPr>
            </a:br>
            <a:r>
              <a:rPr lang="en-US" sz="16000" dirty="0">
                <a:latin typeface="Arial" pitchFamily="34" charset="0"/>
                <a:cs typeface="Arial" pitchFamily="34" charset="0"/>
              </a:rPr>
              <a:t>1.Meningkatkan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kesadaran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,  </a:t>
            </a:r>
          </a:p>
          <a:p>
            <a:pPr marL="109728" indent="0" algn="just">
              <a:buNone/>
            </a:pPr>
            <a:r>
              <a:rPr lang="en-US" sz="16000" dirty="0">
                <a:latin typeface="Arial" pitchFamily="34" charset="0"/>
                <a:cs typeface="Arial" pitchFamily="34" charset="0"/>
              </a:rPr>
              <a:t>  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kemampuan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dan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kemandirian</a:t>
            </a:r>
            <a:br>
              <a:rPr lang="en-US" sz="16000" dirty="0">
                <a:latin typeface="Arial" pitchFamily="34" charset="0"/>
                <a:cs typeface="Arial" pitchFamily="34" charset="0"/>
              </a:rPr>
            </a:br>
            <a:r>
              <a:rPr lang="en-US" sz="16000" dirty="0">
                <a:latin typeface="Arial" pitchFamily="34" charset="0"/>
                <a:cs typeface="Arial" pitchFamily="34" charset="0"/>
              </a:rPr>
              <a:t>  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konsumen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melindungi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diri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;</a:t>
            </a:r>
          </a:p>
          <a:p>
            <a:pPr marL="109728" indent="0" algn="just">
              <a:buNone/>
            </a:pPr>
            <a:br>
              <a:rPr lang="en-US" sz="16000" dirty="0">
                <a:latin typeface="Arial" pitchFamily="34" charset="0"/>
                <a:cs typeface="Arial" pitchFamily="34" charset="0"/>
              </a:rPr>
            </a:br>
            <a:r>
              <a:rPr lang="en-US" sz="16000" dirty="0">
                <a:latin typeface="Arial" pitchFamily="34" charset="0"/>
                <a:cs typeface="Arial" pitchFamily="34" charset="0"/>
              </a:rPr>
              <a:t>2.Mengangkat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harkat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dan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martabat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 </a:t>
            </a:r>
          </a:p>
          <a:p>
            <a:pPr marL="109728" indent="0" algn="just">
              <a:buNone/>
            </a:pPr>
            <a:r>
              <a:rPr lang="en-US" sz="16000" dirty="0">
                <a:latin typeface="Arial" pitchFamily="34" charset="0"/>
                <a:cs typeface="Arial" pitchFamily="34" charset="0"/>
              </a:rPr>
              <a:t>  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konsumen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dengan</a:t>
            </a:r>
            <a:br>
              <a:rPr lang="en-US" sz="16000" dirty="0">
                <a:latin typeface="Arial" pitchFamily="34" charset="0"/>
                <a:cs typeface="Arial" pitchFamily="34" charset="0"/>
              </a:rPr>
            </a:br>
            <a:r>
              <a:rPr lang="en-US" sz="16000" dirty="0">
                <a:latin typeface="Arial" pitchFamily="34" charset="0"/>
                <a:cs typeface="Arial" pitchFamily="34" charset="0"/>
              </a:rPr>
              <a:t>  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cara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menghindarkannya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dari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</a:p>
          <a:p>
            <a:pPr marL="109728" indent="0" algn="just">
              <a:buNone/>
            </a:pPr>
            <a:r>
              <a:rPr lang="en-US" sz="16000" dirty="0">
                <a:latin typeface="Arial" pitchFamily="34" charset="0"/>
                <a:cs typeface="Arial" pitchFamily="34" charset="0"/>
              </a:rPr>
              <a:t>  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ekses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negatif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pemakaian</a:t>
            </a:r>
            <a:br>
              <a:rPr lang="en-US" sz="16000" dirty="0">
                <a:latin typeface="Arial" pitchFamily="34" charset="0"/>
                <a:cs typeface="Arial" pitchFamily="34" charset="0"/>
              </a:rPr>
            </a:br>
            <a:r>
              <a:rPr lang="en-US" sz="16000" dirty="0">
                <a:latin typeface="Arial" pitchFamily="34" charset="0"/>
                <a:cs typeface="Arial" pitchFamily="34" charset="0"/>
              </a:rPr>
              <a:t>  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barang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dan/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jasa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;</a:t>
            </a:r>
            <a:br>
              <a:rPr lang="en-US" sz="16000" dirty="0">
                <a:latin typeface="Arial" pitchFamily="34" charset="0"/>
                <a:cs typeface="Arial" pitchFamily="34" charset="0"/>
              </a:rPr>
            </a:br>
            <a:endParaRPr lang="en-US" sz="16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dirty="0" err="1"/>
              <a:t>Tujuan</a:t>
            </a:r>
            <a:r>
              <a:rPr lang="en-US" sz="4400" dirty="0"/>
              <a:t> </a:t>
            </a:r>
            <a:r>
              <a:rPr lang="en-US" sz="4400" dirty="0" err="1"/>
              <a:t>Perlindungan</a:t>
            </a:r>
            <a:r>
              <a:rPr lang="en-US" sz="4400" dirty="0"/>
              <a:t> </a:t>
            </a:r>
            <a:r>
              <a:rPr lang="en-US" sz="4400" dirty="0" err="1"/>
              <a:t>Konsumen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864884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54762"/>
          </a:xfrm>
        </p:spPr>
        <p:txBody>
          <a:bodyPr>
            <a:normAutofit/>
          </a:bodyPr>
          <a:lstStyle/>
          <a:p>
            <a:pPr marL="109728" indent="0" algn="just"/>
            <a:r>
              <a:rPr lang="en-US" sz="4400" dirty="0">
                <a:latin typeface="Arial" pitchFamily="34" charset="0"/>
                <a:cs typeface="Arial" pitchFamily="34" charset="0"/>
              </a:rPr>
              <a:t>3.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Meningkatkan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pemberdayaan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br>
              <a:rPr lang="en-US" sz="3600" dirty="0">
                <a:latin typeface="Arial" pitchFamily="34" charset="0"/>
                <a:cs typeface="Arial" pitchFamily="34" charset="0"/>
              </a:rPr>
            </a:br>
            <a:r>
              <a:rPr lang="en-US" sz="3600" dirty="0">
                <a:latin typeface="Arial" pitchFamily="34" charset="0"/>
                <a:cs typeface="Arial" pitchFamily="34" charset="0"/>
              </a:rPr>
              <a:t>        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konsumen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memilih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,</a:t>
            </a:r>
            <a:br>
              <a:rPr lang="en-US" sz="3600" dirty="0">
                <a:latin typeface="Arial" pitchFamily="34" charset="0"/>
                <a:cs typeface="Arial" pitchFamily="34" charset="0"/>
              </a:rPr>
            </a:br>
            <a:r>
              <a:rPr lang="en-US" sz="3600" dirty="0">
                <a:latin typeface="Arial" pitchFamily="34" charset="0"/>
                <a:cs typeface="Arial" pitchFamily="34" charset="0"/>
              </a:rPr>
              <a:t>         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menentukan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, dan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menuntut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  </a:t>
            </a:r>
            <a:br>
              <a:rPr lang="en-US" sz="3600" dirty="0">
                <a:latin typeface="Arial" pitchFamily="34" charset="0"/>
                <a:cs typeface="Arial" pitchFamily="34" charset="0"/>
              </a:rPr>
            </a:br>
            <a:r>
              <a:rPr lang="en-US" sz="3600" dirty="0">
                <a:latin typeface="Arial" pitchFamily="34" charset="0"/>
                <a:cs typeface="Arial" pitchFamily="34" charset="0"/>
              </a:rPr>
              <a:t>         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hak-haknya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sebagai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konsumen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;</a:t>
            </a:r>
            <a:br>
              <a:rPr lang="en-US" sz="3600" dirty="0">
                <a:latin typeface="Arial" pitchFamily="34" charset="0"/>
                <a:cs typeface="Arial" pitchFamily="34" charset="0"/>
              </a:rPr>
            </a:b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4" name="Slide Zoom 3">
                <a:extLst>
                  <a:ext uri="{FF2B5EF4-FFF2-40B4-BE49-F238E27FC236}">
                    <a16:creationId xmlns:a16="http://schemas.microsoft.com/office/drawing/2014/main" id="{6B4A8701-DBCF-4AD1-9020-E9B2FB4A406A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69980649"/>
                  </p:ext>
                </p:extLst>
              </p:nvPr>
            </p:nvGraphicFramePr>
            <p:xfrm>
              <a:off x="-4485290" y="2942240"/>
              <a:ext cx="2286000" cy="1714500"/>
            </p:xfrm>
            <a:graphic>
              <a:graphicData uri="http://schemas.microsoft.com/office/powerpoint/2016/slidezoom">
                <pslz:sldZm>
                  <pslz:sldZmObj sldId="260" cId="0">
                    <pslz:zmPr id="{2460D826-A854-4E3D-836F-865B9C4D3A98}" returnToParent="0" transitionDur="1000">
                      <p166:blipFill xmlns:p166="http://schemas.microsoft.com/office/powerpoint/2016/6/main">
                        <a:blip r:embed="rId2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2286000" cy="1714500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4" name="Slide Zoom 3">
                <a:hlinkClick r:id="rId3" action="ppaction://hlinksldjump"/>
                <a:extLst>
                  <a:ext uri="{FF2B5EF4-FFF2-40B4-BE49-F238E27FC236}">
                    <a16:creationId xmlns:a16="http://schemas.microsoft.com/office/drawing/2014/main" id="{6B4A8701-DBCF-4AD1-9020-E9B2FB4A406A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-4485290" y="2942240"/>
                <a:ext cx="2286000" cy="1714500"/>
              </a:xfrm>
              <a:prstGeom prst="rect">
                <a:avLst/>
              </a:prstGeom>
              <a:ln w="3175">
                <a:solidFill>
                  <a:prstClr val="ltGray"/>
                </a:solidFill>
              </a:ln>
            </p:spPr>
          </p:pic>
        </mc:Fallback>
      </mc:AlternateContent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5800" y="1443038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marL="109728" indent="0" algn="just">
              <a:buNone/>
            </a:pPr>
            <a:r>
              <a:rPr lang="en-US" sz="3600" dirty="0">
                <a:latin typeface="Arial" pitchFamily="34" charset="0"/>
                <a:cs typeface="Arial" pitchFamily="34" charset="0"/>
              </a:rPr>
              <a:t>4.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menciptakan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sistem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perlindungan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konsumen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yang</a:t>
            </a:r>
            <a:br>
              <a:rPr lang="en-US" sz="3100" dirty="0">
                <a:latin typeface="Arial" pitchFamily="34" charset="0"/>
                <a:cs typeface="Arial" pitchFamily="34" charset="0"/>
              </a:rPr>
            </a:br>
            <a:r>
              <a:rPr lang="en-US" sz="3100" dirty="0">
                <a:latin typeface="Arial" pitchFamily="34" charset="0"/>
                <a:cs typeface="Arial" pitchFamily="34" charset="0"/>
              </a:rPr>
              <a:t>    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mengandung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unsur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kepastian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hukum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dan    </a:t>
            </a:r>
          </a:p>
          <a:p>
            <a:pPr marL="109728" indent="0" algn="just">
              <a:buNone/>
            </a:pPr>
            <a:r>
              <a:rPr lang="en-US" sz="3100" dirty="0">
                <a:latin typeface="Arial" pitchFamily="34" charset="0"/>
                <a:cs typeface="Arial" pitchFamily="34" charset="0"/>
              </a:rPr>
              <a:t>    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keterbukaan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informasi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serta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akses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mendapatkan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  </a:t>
            </a:r>
          </a:p>
          <a:p>
            <a:pPr marL="109728" indent="0" algn="just">
              <a:buNone/>
            </a:pPr>
            <a:r>
              <a:rPr lang="en-US" sz="3100" dirty="0">
                <a:latin typeface="Arial" pitchFamily="34" charset="0"/>
                <a:cs typeface="Arial" pitchFamily="34" charset="0"/>
              </a:rPr>
              <a:t>    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informasi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; </a:t>
            </a:r>
          </a:p>
          <a:p>
            <a:pPr marL="109728" indent="0" algn="just">
              <a:buNone/>
            </a:pPr>
            <a:r>
              <a:rPr lang="en-US" sz="3100" dirty="0">
                <a:latin typeface="Arial" pitchFamily="34" charset="0"/>
                <a:cs typeface="Arial" pitchFamily="34" charset="0"/>
              </a:rPr>
              <a:t>5.menumbuhkan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pelaku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usaha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mengenai</a:t>
            </a:r>
            <a:br>
              <a:rPr lang="en-US" sz="3100" dirty="0">
                <a:latin typeface="Arial" pitchFamily="34" charset="0"/>
                <a:cs typeface="Arial" pitchFamily="34" charset="0"/>
              </a:rPr>
            </a:br>
            <a:r>
              <a:rPr lang="en-US" sz="3100" dirty="0">
                <a:latin typeface="Arial" pitchFamily="34" charset="0"/>
                <a:cs typeface="Arial" pitchFamily="34" charset="0"/>
              </a:rPr>
              <a:t>  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pentingnya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perlindungan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konsumen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sehingga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 </a:t>
            </a:r>
          </a:p>
          <a:p>
            <a:pPr marL="109728" indent="0" algn="just">
              <a:buNone/>
            </a:pPr>
            <a:r>
              <a:rPr lang="en-US" sz="3100" dirty="0">
                <a:latin typeface="Arial" pitchFamily="34" charset="0"/>
                <a:cs typeface="Arial" pitchFamily="34" charset="0"/>
              </a:rPr>
              <a:t>   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tumbuh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sikap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jujur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dan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bertanggungjawab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 </a:t>
            </a:r>
          </a:p>
          <a:p>
            <a:pPr marL="109728" indent="0" algn="just">
              <a:buNone/>
            </a:pPr>
            <a:r>
              <a:rPr lang="en-US" sz="3100" dirty="0">
                <a:latin typeface="Arial" pitchFamily="34" charset="0"/>
                <a:cs typeface="Arial" pitchFamily="34" charset="0"/>
              </a:rPr>
              <a:t>   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berusaha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;</a:t>
            </a:r>
            <a:br>
              <a:rPr lang="en-US" sz="3100" dirty="0">
                <a:latin typeface="Arial" pitchFamily="34" charset="0"/>
                <a:cs typeface="Arial" pitchFamily="34" charset="0"/>
              </a:rPr>
            </a:br>
            <a:r>
              <a:rPr lang="en-US" sz="3100" dirty="0">
                <a:latin typeface="Arial" pitchFamily="34" charset="0"/>
                <a:cs typeface="Arial" pitchFamily="34" charset="0"/>
              </a:rPr>
              <a:t>6.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meningkatkan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kualitas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barang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dan/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jasa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yang</a:t>
            </a:r>
            <a:br>
              <a:rPr lang="en-US" sz="3100" dirty="0">
                <a:latin typeface="Arial" pitchFamily="34" charset="0"/>
                <a:cs typeface="Arial" pitchFamily="34" charset="0"/>
              </a:rPr>
            </a:br>
            <a:r>
              <a:rPr lang="en-US" sz="3100" dirty="0">
                <a:latin typeface="Arial" pitchFamily="34" charset="0"/>
                <a:cs typeface="Arial" pitchFamily="34" charset="0"/>
              </a:rPr>
              <a:t>    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menjamin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kelangsungan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usaha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produksi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barang</a:t>
            </a:r>
            <a:br>
              <a:rPr lang="en-US" sz="3100" dirty="0">
                <a:latin typeface="Arial" pitchFamily="34" charset="0"/>
                <a:cs typeface="Arial" pitchFamily="34" charset="0"/>
              </a:rPr>
            </a:br>
            <a:r>
              <a:rPr lang="en-US" sz="3100" dirty="0">
                <a:latin typeface="Arial" pitchFamily="34" charset="0"/>
                <a:cs typeface="Arial" pitchFamily="34" charset="0"/>
              </a:rPr>
              <a:t>     dan/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jasa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kesehatan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kenyamanan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,    </a:t>
            </a:r>
          </a:p>
          <a:p>
            <a:pPr marL="109728" indent="0" algn="just">
              <a:buNone/>
            </a:pPr>
            <a:r>
              <a:rPr lang="en-US" sz="3100" dirty="0">
                <a:latin typeface="Arial" pitchFamily="34" charset="0"/>
                <a:cs typeface="Arial" pitchFamily="34" charset="0"/>
              </a:rPr>
              <a:t>    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keamanan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, dan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keselamatan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konsumen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.</a:t>
            </a:r>
            <a:endParaRPr lang="en-US" sz="31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Perlindungan</a:t>
            </a:r>
            <a:r>
              <a:rPr lang="en-US" dirty="0"/>
              <a:t> </a:t>
            </a:r>
            <a:r>
              <a:rPr lang="en-US" dirty="0" err="1"/>
              <a:t>Konsumen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57604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166018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endParaRPr lang="en-US" dirty="0"/>
          </a:p>
          <a:p>
            <a:pPr marL="109728" indent="0" algn="just">
              <a:buNone/>
            </a:pPr>
            <a:r>
              <a:rPr lang="en-US" sz="3200" dirty="0" err="1">
                <a:latin typeface="Arial" pitchFamily="34" charset="0"/>
                <a:cs typeface="Arial" pitchFamily="34" charset="0"/>
              </a:rPr>
              <a:t>Setiap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manusia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pada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dasarnya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memiliki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hak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memenuhi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kebutuhannya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Oleh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sebab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itu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hak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tersebut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harus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dijamin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dilindungi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salah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satunya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itu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melalui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perlindungan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konsumen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agar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memiliki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kepastian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hukum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kepada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konsumen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.</a:t>
            </a:r>
            <a:br>
              <a:rPr lang="en-US" sz="3200" dirty="0">
                <a:latin typeface="Arial" pitchFamily="34" charset="0"/>
                <a:cs typeface="Arial" pitchFamily="34" charset="0"/>
              </a:rPr>
            </a:br>
            <a:br>
              <a:rPr lang="en-US" dirty="0"/>
            </a:b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Konsumen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604245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109728" indent="0">
              <a:buNone/>
            </a:pPr>
            <a:endParaRPr lang="en-US" dirty="0"/>
          </a:p>
          <a:p>
            <a:pPr marL="109728" indent="0" algn="just">
              <a:buNone/>
            </a:pPr>
            <a:br>
              <a:rPr lang="en-US" dirty="0"/>
            </a:br>
            <a:r>
              <a:rPr lang="en-US" sz="3400" dirty="0" err="1">
                <a:latin typeface="Arial" pitchFamily="34" charset="0"/>
                <a:cs typeface="Arial" pitchFamily="34" charset="0"/>
              </a:rPr>
              <a:t>Hak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menerima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pembayaran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sesuai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dengan</a:t>
            </a:r>
            <a:br>
              <a:rPr lang="en-US" sz="3400" dirty="0">
                <a:latin typeface="Arial" pitchFamily="34" charset="0"/>
                <a:cs typeface="Arial" pitchFamily="34" charset="0"/>
              </a:rPr>
            </a:br>
            <a:r>
              <a:rPr lang="en-US" sz="3400" dirty="0" err="1">
                <a:latin typeface="Arial" pitchFamily="34" charset="0"/>
                <a:cs typeface="Arial" pitchFamily="34" charset="0"/>
              </a:rPr>
              <a:t>kesepakatan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mengenai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kondisi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nilai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tukar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barang</a:t>
            </a:r>
            <a:br>
              <a:rPr lang="en-US" sz="3400" dirty="0">
                <a:latin typeface="Arial" pitchFamily="34" charset="0"/>
                <a:cs typeface="Arial" pitchFamily="34" charset="0"/>
              </a:rPr>
            </a:br>
            <a:r>
              <a:rPr lang="en-US" sz="3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/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jasa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diperdagangkan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;</a:t>
            </a:r>
            <a:br>
              <a:rPr lang="en-US" sz="3400" dirty="0">
                <a:latin typeface="Arial" pitchFamily="34" charset="0"/>
                <a:cs typeface="Arial" pitchFamily="34" charset="0"/>
              </a:rPr>
            </a:br>
            <a:r>
              <a:rPr lang="en-US" sz="3400" dirty="0">
                <a:latin typeface="Arial" pitchFamily="34" charset="0"/>
                <a:cs typeface="Arial" pitchFamily="34" charset="0"/>
              </a:rPr>
              <a:t>b.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hak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mendapat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perlindungan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hukum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dari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tindakan</a:t>
            </a:r>
            <a:br>
              <a:rPr lang="en-US" sz="3400" dirty="0">
                <a:latin typeface="Arial" pitchFamily="34" charset="0"/>
                <a:cs typeface="Arial" pitchFamily="34" charset="0"/>
              </a:rPr>
            </a:br>
            <a:r>
              <a:rPr lang="en-US" sz="3400" dirty="0" err="1">
                <a:latin typeface="Arial" pitchFamily="34" charset="0"/>
                <a:cs typeface="Arial" pitchFamily="34" charset="0"/>
              </a:rPr>
              <a:t>konsumen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beritikad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tidak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baik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;</a:t>
            </a:r>
            <a:br>
              <a:rPr lang="en-US" sz="3400" dirty="0">
                <a:latin typeface="Arial" pitchFamily="34" charset="0"/>
                <a:cs typeface="Arial" pitchFamily="34" charset="0"/>
              </a:rPr>
            </a:br>
            <a:r>
              <a:rPr lang="en-US" sz="3400" dirty="0">
                <a:latin typeface="Arial" pitchFamily="34" charset="0"/>
                <a:cs typeface="Arial" pitchFamily="34" charset="0"/>
              </a:rPr>
              <a:t>c.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hak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melakukan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pembelaan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diri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sepatutnya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di</a:t>
            </a:r>
            <a:br>
              <a:rPr lang="en-US" sz="3400" dirty="0">
                <a:latin typeface="Arial" pitchFamily="34" charset="0"/>
                <a:cs typeface="Arial" pitchFamily="34" charset="0"/>
              </a:rPr>
            </a:br>
            <a:r>
              <a:rPr lang="en-US" sz="34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penyelesaian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hukum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sengketa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konsumen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;</a:t>
            </a:r>
            <a:br>
              <a:rPr lang="en-US" sz="3400" dirty="0">
                <a:latin typeface="Arial" pitchFamily="34" charset="0"/>
                <a:cs typeface="Arial" pitchFamily="34" charset="0"/>
              </a:rPr>
            </a:br>
            <a:r>
              <a:rPr lang="en-US" sz="3400" dirty="0">
                <a:latin typeface="Arial" pitchFamily="34" charset="0"/>
                <a:cs typeface="Arial" pitchFamily="34" charset="0"/>
              </a:rPr>
              <a:t>d.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hak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rehabilitasi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nama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baik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apabila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terbukti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secara</a:t>
            </a:r>
            <a:br>
              <a:rPr lang="en-US" sz="3400" dirty="0">
                <a:latin typeface="Arial" pitchFamily="34" charset="0"/>
                <a:cs typeface="Arial" pitchFamily="34" charset="0"/>
              </a:rPr>
            </a:br>
            <a:r>
              <a:rPr lang="en-US" sz="3400" dirty="0" err="1">
                <a:latin typeface="Arial" pitchFamily="34" charset="0"/>
                <a:cs typeface="Arial" pitchFamily="34" charset="0"/>
              </a:rPr>
              <a:t>hukum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bahwa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kerugian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konsumen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tidak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diakibatkan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oleh</a:t>
            </a:r>
            <a:br>
              <a:rPr lang="en-US" sz="3400" dirty="0">
                <a:latin typeface="Arial" pitchFamily="34" charset="0"/>
                <a:cs typeface="Arial" pitchFamily="34" charset="0"/>
              </a:rPr>
            </a:br>
            <a:r>
              <a:rPr lang="en-US" sz="3400" dirty="0" err="1">
                <a:latin typeface="Arial" pitchFamily="34" charset="0"/>
                <a:cs typeface="Arial" pitchFamily="34" charset="0"/>
              </a:rPr>
              <a:t>barang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/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jasa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diperdagangkan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;</a:t>
            </a:r>
            <a:br>
              <a:rPr lang="en-US" sz="3400" dirty="0">
                <a:latin typeface="Arial" pitchFamily="34" charset="0"/>
                <a:cs typeface="Arial" pitchFamily="34" charset="0"/>
              </a:rPr>
            </a:br>
            <a:r>
              <a:rPr lang="en-US" sz="3400" dirty="0">
                <a:latin typeface="Arial" pitchFamily="34" charset="0"/>
                <a:cs typeface="Arial" pitchFamily="34" charset="0"/>
              </a:rPr>
              <a:t>e.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hak-hak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diatur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ketentuan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peraturan</a:t>
            </a:r>
            <a:br>
              <a:rPr lang="en-US" sz="3400" dirty="0">
                <a:latin typeface="Arial" pitchFamily="34" charset="0"/>
                <a:cs typeface="Arial" pitchFamily="34" charset="0"/>
              </a:rPr>
            </a:br>
            <a:r>
              <a:rPr lang="en-US" sz="3400" dirty="0" err="1">
                <a:latin typeface="Arial" pitchFamily="34" charset="0"/>
                <a:cs typeface="Arial" pitchFamily="34" charset="0"/>
              </a:rPr>
              <a:t>perundang-undangan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lainnya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Usaha</a:t>
            </a:r>
          </a:p>
        </p:txBody>
      </p:sp>
    </p:spTree>
    <p:extLst>
      <p:ext uri="{BB962C8B-B14F-4D97-AF65-F5344CB8AC3E}">
        <p14:creationId xmlns:p14="http://schemas.microsoft.com/office/powerpoint/2010/main" val="1266295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600" y="1481328"/>
            <a:ext cx="8077200" cy="4525963"/>
          </a:xfrm>
        </p:spPr>
        <p:txBody>
          <a:bodyPr>
            <a:normAutofit fontScale="25000" lnSpcReduction="20000"/>
          </a:bodyPr>
          <a:lstStyle/>
          <a:p>
            <a:pPr marL="109728" indent="0" algn="just">
              <a:buNone/>
            </a:pPr>
            <a:endParaRPr lang="en-US" dirty="0"/>
          </a:p>
          <a:p>
            <a:pPr marL="109728" indent="0">
              <a:buNone/>
            </a:pPr>
            <a:r>
              <a:rPr lang="en-US" sz="9600" dirty="0"/>
              <a:t>3. Hak </a:t>
            </a:r>
            <a:r>
              <a:rPr lang="en-US" sz="9600" dirty="0" err="1"/>
              <a:t>atas</a:t>
            </a:r>
            <a:r>
              <a:rPr lang="en-US" sz="9600" dirty="0"/>
              <a:t> </a:t>
            </a:r>
            <a:r>
              <a:rPr lang="en-US" sz="9600" dirty="0" err="1"/>
              <a:t>informasi</a:t>
            </a:r>
            <a:r>
              <a:rPr lang="en-US" sz="9600" dirty="0"/>
              <a:t> yang </a:t>
            </a:r>
            <a:r>
              <a:rPr lang="en-US" sz="9600" dirty="0" err="1"/>
              <a:t>benar</a:t>
            </a:r>
            <a:r>
              <a:rPr lang="en-US" sz="9600" dirty="0"/>
              <a:t>, </a:t>
            </a:r>
            <a:r>
              <a:rPr lang="en-US" sz="9600" dirty="0" err="1"/>
              <a:t>jelas</a:t>
            </a:r>
            <a:r>
              <a:rPr lang="en-US" sz="9600" dirty="0"/>
              <a:t>, dan    </a:t>
            </a:r>
            <a:r>
              <a:rPr lang="en-US" sz="9600" dirty="0" err="1"/>
              <a:t>jujur</a:t>
            </a:r>
            <a:r>
              <a:rPr lang="en-US" sz="9600" dirty="0"/>
              <a:t>   </a:t>
            </a:r>
          </a:p>
          <a:p>
            <a:pPr marL="109728" indent="0">
              <a:buNone/>
            </a:pPr>
            <a:r>
              <a:rPr lang="en-US" sz="9600" dirty="0"/>
              <a:t>     </a:t>
            </a:r>
            <a:r>
              <a:rPr lang="en-US" sz="9600" dirty="0" err="1"/>
              <a:t>mengenai</a:t>
            </a:r>
            <a:r>
              <a:rPr lang="en-US" sz="9600" dirty="0"/>
              <a:t>  </a:t>
            </a:r>
            <a:r>
              <a:rPr lang="en-US" sz="9600" dirty="0" err="1"/>
              <a:t>kondisi</a:t>
            </a:r>
            <a:r>
              <a:rPr lang="en-US" sz="9600" dirty="0"/>
              <a:t> dan </a:t>
            </a:r>
            <a:r>
              <a:rPr lang="en-US" sz="9600" dirty="0" err="1"/>
              <a:t>jaminan</a:t>
            </a:r>
            <a:r>
              <a:rPr lang="en-US" sz="9600" dirty="0"/>
              <a:t>   </a:t>
            </a:r>
            <a:r>
              <a:rPr lang="en-US" sz="9600" dirty="0" err="1"/>
              <a:t>barang</a:t>
            </a:r>
            <a:r>
              <a:rPr lang="en-US" sz="9600" dirty="0"/>
              <a:t>   </a:t>
            </a:r>
          </a:p>
          <a:p>
            <a:pPr marL="109728" indent="0">
              <a:buNone/>
            </a:pPr>
            <a:r>
              <a:rPr lang="en-US" sz="9600" dirty="0"/>
              <a:t>     dan/</a:t>
            </a:r>
            <a:r>
              <a:rPr lang="en-US" sz="9600" dirty="0" err="1"/>
              <a:t>atau</a:t>
            </a:r>
            <a:r>
              <a:rPr lang="en-US" sz="9600" dirty="0"/>
              <a:t> </a:t>
            </a:r>
            <a:r>
              <a:rPr lang="en-US" sz="9600" dirty="0" err="1"/>
              <a:t>jasa</a:t>
            </a:r>
            <a:r>
              <a:rPr lang="en-US" sz="9600" dirty="0"/>
              <a:t>;</a:t>
            </a:r>
            <a:br>
              <a:rPr lang="en-US" sz="9600" dirty="0"/>
            </a:br>
            <a:r>
              <a:rPr lang="en-US" sz="9600" dirty="0"/>
              <a:t>4. Hak </a:t>
            </a:r>
            <a:r>
              <a:rPr lang="en-US" sz="9600" dirty="0" err="1"/>
              <a:t>untuk</a:t>
            </a:r>
            <a:r>
              <a:rPr lang="en-US" sz="9600" dirty="0"/>
              <a:t> </a:t>
            </a:r>
            <a:r>
              <a:rPr lang="en-US" sz="9600" dirty="0" err="1"/>
              <a:t>didengar</a:t>
            </a:r>
            <a:r>
              <a:rPr lang="en-US" sz="9600" dirty="0"/>
              <a:t> </a:t>
            </a:r>
            <a:r>
              <a:rPr lang="en-US" sz="9600" dirty="0" err="1"/>
              <a:t>pendapat</a:t>
            </a:r>
            <a:r>
              <a:rPr lang="en-US" sz="9600" dirty="0"/>
              <a:t> dan </a:t>
            </a:r>
            <a:r>
              <a:rPr lang="en-US" sz="9600" dirty="0" err="1"/>
              <a:t>keluhannya</a:t>
            </a:r>
            <a:r>
              <a:rPr lang="en-US" sz="9600" dirty="0"/>
              <a:t>   </a:t>
            </a:r>
          </a:p>
          <a:p>
            <a:pPr marL="109728" indent="0">
              <a:buNone/>
            </a:pPr>
            <a:r>
              <a:rPr lang="en-US" sz="9600" dirty="0"/>
              <a:t>    </a:t>
            </a:r>
            <a:r>
              <a:rPr lang="en-US" sz="9600" dirty="0" err="1"/>
              <a:t>atas</a:t>
            </a:r>
            <a:r>
              <a:rPr lang="en-US" sz="9600" dirty="0"/>
              <a:t> </a:t>
            </a:r>
            <a:r>
              <a:rPr lang="en-US" sz="9600" dirty="0" err="1"/>
              <a:t>barang</a:t>
            </a:r>
            <a:r>
              <a:rPr lang="en-US" sz="9600" dirty="0"/>
              <a:t>  dan/</a:t>
            </a:r>
            <a:r>
              <a:rPr lang="en-US" sz="9600" dirty="0" err="1"/>
              <a:t>atau</a:t>
            </a:r>
            <a:r>
              <a:rPr lang="en-US" sz="9600" dirty="0"/>
              <a:t> </a:t>
            </a:r>
            <a:r>
              <a:rPr lang="en-US" sz="9600" dirty="0" err="1"/>
              <a:t>jasa</a:t>
            </a:r>
            <a:r>
              <a:rPr lang="en-US" sz="9600" dirty="0"/>
              <a:t>   yang </a:t>
            </a:r>
            <a:r>
              <a:rPr lang="en-US" sz="9600" dirty="0" err="1"/>
              <a:t>digunakan</a:t>
            </a:r>
            <a:r>
              <a:rPr lang="en-US" sz="9600" dirty="0"/>
              <a:t>;</a:t>
            </a:r>
            <a:br>
              <a:rPr lang="en-US" sz="9600" dirty="0"/>
            </a:br>
            <a:r>
              <a:rPr lang="en-US" sz="9600" dirty="0"/>
              <a:t>5. Hak </a:t>
            </a:r>
            <a:r>
              <a:rPr lang="en-US" sz="9600" dirty="0" err="1"/>
              <a:t>untuk</a:t>
            </a:r>
            <a:r>
              <a:rPr lang="en-US" sz="9600" dirty="0"/>
              <a:t> </a:t>
            </a:r>
            <a:r>
              <a:rPr lang="en-US" sz="9600" dirty="0" err="1"/>
              <a:t>mendapatkan</a:t>
            </a:r>
            <a:r>
              <a:rPr lang="en-US" sz="9600" dirty="0"/>
              <a:t> </a:t>
            </a:r>
            <a:r>
              <a:rPr lang="en-US" sz="9600" dirty="0" err="1"/>
              <a:t>advokasi,perlindungan</a:t>
            </a:r>
            <a:r>
              <a:rPr lang="en-US" sz="9600" dirty="0"/>
              <a:t>, </a:t>
            </a:r>
          </a:p>
          <a:p>
            <a:pPr marL="109728" indent="0">
              <a:buNone/>
            </a:pPr>
            <a:r>
              <a:rPr lang="en-US" sz="9600" dirty="0"/>
              <a:t>     dan </a:t>
            </a:r>
            <a:r>
              <a:rPr lang="en-US" sz="9600" dirty="0" err="1"/>
              <a:t>upaya</a:t>
            </a:r>
            <a:r>
              <a:rPr lang="en-US" sz="9600" dirty="0"/>
              <a:t> </a:t>
            </a:r>
            <a:r>
              <a:rPr lang="en-US" sz="9600" dirty="0" err="1"/>
              <a:t>penyelesaian</a:t>
            </a:r>
            <a:r>
              <a:rPr lang="en-US" sz="9600" dirty="0"/>
              <a:t> </a:t>
            </a:r>
            <a:r>
              <a:rPr lang="en-US" sz="9600" dirty="0" err="1"/>
              <a:t>sengketa</a:t>
            </a:r>
            <a:r>
              <a:rPr lang="en-US" sz="9600" dirty="0"/>
              <a:t> </a:t>
            </a:r>
            <a:r>
              <a:rPr lang="en-US" sz="9600" dirty="0" err="1"/>
              <a:t>perlindungan</a:t>
            </a:r>
            <a:r>
              <a:rPr lang="en-US" sz="9600" dirty="0"/>
              <a:t>  </a:t>
            </a:r>
          </a:p>
          <a:p>
            <a:pPr marL="109728" indent="0">
              <a:buNone/>
            </a:pPr>
            <a:r>
              <a:rPr lang="en-US" sz="9600" dirty="0"/>
              <a:t>     </a:t>
            </a:r>
            <a:r>
              <a:rPr lang="en-US" sz="9600" dirty="0" err="1"/>
              <a:t>konsumen</a:t>
            </a:r>
            <a:r>
              <a:rPr lang="en-US" sz="9600" dirty="0"/>
              <a:t> </a:t>
            </a:r>
            <a:r>
              <a:rPr lang="en-US" sz="9600" dirty="0" err="1"/>
              <a:t>secara</a:t>
            </a:r>
            <a:r>
              <a:rPr lang="en-US" sz="9600" dirty="0"/>
              <a:t>     </a:t>
            </a:r>
            <a:r>
              <a:rPr lang="en-US" sz="9600" dirty="0" err="1"/>
              <a:t>patut</a:t>
            </a:r>
            <a:r>
              <a:rPr lang="en-US" sz="9600" dirty="0"/>
              <a:t>;</a:t>
            </a:r>
            <a:br>
              <a:rPr lang="en-US" sz="9600" dirty="0"/>
            </a:br>
            <a:r>
              <a:rPr lang="en-US" sz="9600" dirty="0"/>
              <a:t>6. Hak </a:t>
            </a:r>
            <a:r>
              <a:rPr lang="en-US" sz="9600" dirty="0" err="1"/>
              <a:t>untuk</a:t>
            </a:r>
            <a:r>
              <a:rPr lang="en-US" sz="9600" dirty="0"/>
              <a:t> </a:t>
            </a:r>
            <a:r>
              <a:rPr lang="en-US" sz="9600" dirty="0" err="1"/>
              <a:t>mendapat</a:t>
            </a:r>
            <a:r>
              <a:rPr lang="en-US" sz="9600" dirty="0"/>
              <a:t> </a:t>
            </a:r>
            <a:r>
              <a:rPr lang="en-US" sz="9600" dirty="0" err="1"/>
              <a:t>pembinaan</a:t>
            </a:r>
            <a:r>
              <a:rPr lang="en-US" sz="9600" dirty="0"/>
              <a:t> dan Pendidikan  </a:t>
            </a:r>
          </a:p>
          <a:p>
            <a:pPr marL="109728" indent="0">
              <a:buNone/>
            </a:pPr>
            <a:r>
              <a:rPr lang="en-US" sz="9600" dirty="0"/>
              <a:t>     </a:t>
            </a:r>
            <a:r>
              <a:rPr lang="en-US" sz="9600" dirty="0" err="1"/>
              <a:t>konsumen</a:t>
            </a:r>
            <a:r>
              <a:rPr lang="en-US" sz="9600" dirty="0"/>
              <a:t>;</a:t>
            </a:r>
            <a:br>
              <a:rPr lang="en-US" sz="9600" dirty="0"/>
            </a:br>
            <a:endParaRPr lang="en-US" sz="9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>
                <a:latin typeface="Arial" pitchFamily="34" charset="0"/>
                <a:cs typeface="Arial" pitchFamily="34" charset="0"/>
              </a:rPr>
              <a:t>Hak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Konsumen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982000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4FBD577-95C5-0D2E-ABCC-546B2DFBA8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endParaRPr lang="en-US" dirty="0"/>
          </a:p>
          <a:p>
            <a:pPr marL="109728" indent="0" algn="just">
              <a:buNone/>
            </a:pPr>
            <a:r>
              <a:rPr lang="en-ID" sz="3200" dirty="0" err="1"/>
              <a:t>Didalam</a:t>
            </a:r>
            <a:r>
              <a:rPr lang="en-ID" sz="3200" dirty="0"/>
              <a:t> </a:t>
            </a:r>
            <a:r>
              <a:rPr lang="en-ID" sz="3200" dirty="0" err="1"/>
              <a:t>Realitas</a:t>
            </a:r>
            <a:r>
              <a:rPr lang="en-ID" sz="3200" dirty="0"/>
              <a:t> </a:t>
            </a:r>
            <a:r>
              <a:rPr lang="en-ID" sz="3200" dirty="0" err="1"/>
              <a:t>Bisnis</a:t>
            </a:r>
            <a:r>
              <a:rPr lang="en-ID" sz="3200" dirty="0"/>
              <a:t> </a:t>
            </a:r>
            <a:r>
              <a:rPr lang="en-ID" sz="3200" dirty="0" err="1"/>
              <a:t>dibedakan</a:t>
            </a:r>
            <a:r>
              <a:rPr lang="en-ID" sz="3200" dirty="0"/>
              <a:t> </a:t>
            </a:r>
            <a:r>
              <a:rPr lang="en-ID" sz="3200" dirty="0" err="1"/>
              <a:t>antara</a:t>
            </a:r>
            <a:r>
              <a:rPr lang="en-ID" sz="3200" dirty="0"/>
              <a:t> </a:t>
            </a:r>
            <a:r>
              <a:rPr lang="en-ID" sz="3200" dirty="0" err="1"/>
              <a:t>konsumen</a:t>
            </a:r>
            <a:r>
              <a:rPr lang="en-ID" sz="3200" dirty="0"/>
              <a:t> (Consumer) </a:t>
            </a:r>
            <a:r>
              <a:rPr lang="en-ID" sz="3200" dirty="0" err="1"/>
              <a:t>semua</a:t>
            </a:r>
            <a:r>
              <a:rPr lang="en-ID" sz="3200" dirty="0"/>
              <a:t> orang </a:t>
            </a:r>
            <a:r>
              <a:rPr lang="en-ID" sz="3200" dirty="0" err="1"/>
              <a:t>atau</a:t>
            </a:r>
            <a:r>
              <a:rPr lang="en-ID" sz="3200" dirty="0"/>
              <a:t> Masyarakat </a:t>
            </a:r>
            <a:r>
              <a:rPr lang="en-ID" sz="3200" dirty="0" err="1"/>
              <a:t>termasuk</a:t>
            </a:r>
            <a:r>
              <a:rPr lang="en-ID" sz="3200" dirty="0"/>
              <a:t> </a:t>
            </a:r>
            <a:r>
              <a:rPr lang="en-ID" sz="3200" dirty="0" err="1"/>
              <a:t>pelanggan</a:t>
            </a:r>
            <a:r>
              <a:rPr lang="en-ID" sz="3200" dirty="0"/>
              <a:t>, </a:t>
            </a:r>
            <a:r>
              <a:rPr lang="en-ID" sz="3200" dirty="0" err="1"/>
              <a:t>sedangkan</a:t>
            </a:r>
            <a:r>
              <a:rPr lang="en-ID" sz="3200" dirty="0"/>
              <a:t> </a:t>
            </a:r>
            <a:r>
              <a:rPr lang="en-ID" sz="3200" dirty="0" err="1"/>
              <a:t>pelanggan</a:t>
            </a:r>
            <a:r>
              <a:rPr lang="en-ID" sz="3200" dirty="0"/>
              <a:t> (Customer) </a:t>
            </a:r>
            <a:r>
              <a:rPr lang="en-ID" sz="3200" dirty="0" err="1"/>
              <a:t>dalah</a:t>
            </a:r>
            <a:r>
              <a:rPr lang="en-ID" sz="3200" dirty="0"/>
              <a:t> </a:t>
            </a:r>
            <a:r>
              <a:rPr lang="en-ID" sz="3200" dirty="0" err="1"/>
              <a:t>konsumen</a:t>
            </a:r>
            <a:r>
              <a:rPr lang="en-ID" sz="3200" dirty="0"/>
              <a:t> yang </a:t>
            </a:r>
            <a:r>
              <a:rPr lang="en-ID" sz="3200" dirty="0" err="1"/>
              <a:t>telah</a:t>
            </a:r>
            <a:r>
              <a:rPr lang="en-ID" sz="3200" dirty="0"/>
              <a:t> </a:t>
            </a:r>
            <a:r>
              <a:rPr lang="en-ID" sz="3200" dirty="0" err="1"/>
              <a:t>mengkonsumsi</a:t>
            </a:r>
            <a:r>
              <a:rPr lang="en-ID" sz="3200" dirty="0"/>
              <a:t> </a:t>
            </a:r>
            <a:r>
              <a:rPr lang="en-ID" sz="3200" dirty="0" err="1"/>
              <a:t>suatu</a:t>
            </a:r>
            <a:r>
              <a:rPr lang="en-ID" sz="3200" dirty="0"/>
              <a:t> </a:t>
            </a:r>
            <a:r>
              <a:rPr lang="en-ID" sz="3200" dirty="0" err="1"/>
              <a:t>produk</a:t>
            </a:r>
            <a:r>
              <a:rPr lang="en-ID" sz="3200" dirty="0"/>
              <a:t> yang </a:t>
            </a:r>
            <a:r>
              <a:rPr lang="en-ID" sz="3200" dirty="0" err="1"/>
              <a:t>diproduksi</a:t>
            </a:r>
            <a:r>
              <a:rPr lang="en-ID" sz="3200" dirty="0"/>
              <a:t> oleh </a:t>
            </a:r>
            <a:r>
              <a:rPr lang="en-ID" sz="3200" dirty="0" err="1"/>
              <a:t>produsen</a:t>
            </a:r>
            <a:r>
              <a:rPr lang="en-ID" sz="3200" dirty="0"/>
              <a:t> </a:t>
            </a:r>
            <a:r>
              <a:rPr lang="en-ID" sz="3200" dirty="0" err="1"/>
              <a:t>atau</a:t>
            </a:r>
            <a:r>
              <a:rPr lang="en-ID" sz="3200" dirty="0"/>
              <a:t> </a:t>
            </a:r>
            <a:r>
              <a:rPr lang="en-ID" sz="3200" dirty="0" err="1"/>
              <a:t>memakai</a:t>
            </a:r>
            <a:r>
              <a:rPr lang="en-ID" sz="3200" dirty="0"/>
              <a:t> </a:t>
            </a:r>
            <a:r>
              <a:rPr lang="en-ID" sz="3200" dirty="0" err="1"/>
              <a:t>jasanya</a:t>
            </a:r>
            <a:r>
              <a:rPr lang="en-ID" sz="3200" dirty="0"/>
              <a:t>.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E8CEAD5-4CBB-80D7-09BE-DBD9E5FD67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Consumer (</a:t>
            </a:r>
            <a:r>
              <a:rPr lang="en-US" dirty="0" err="1"/>
              <a:t>Konsumen</a:t>
            </a:r>
            <a:r>
              <a:rPr lang="en-US" dirty="0"/>
              <a:t>) dan Customer (</a:t>
            </a:r>
            <a:r>
              <a:rPr lang="en-US" dirty="0" err="1"/>
              <a:t>Pelanggan</a:t>
            </a:r>
            <a:r>
              <a:rPr lang="en-US" dirty="0"/>
              <a:t>)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9130516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085F188-36F7-372C-66F3-60A5A4A794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buAutoNum type="alphaLcPeriod"/>
            </a:pPr>
            <a:r>
              <a:rPr lang="en-US" dirty="0" err="1"/>
              <a:t>Setiap</a:t>
            </a:r>
            <a:r>
              <a:rPr lang="en-US" dirty="0"/>
              <a:t> orang:</a:t>
            </a:r>
          </a:p>
          <a:p>
            <a:pPr marL="624078" indent="-514350">
              <a:buAutoNum type="alphaLcPeriod"/>
            </a:pPr>
            <a:r>
              <a:rPr lang="en-US" dirty="0" err="1"/>
              <a:t>Pemakai</a:t>
            </a:r>
            <a:r>
              <a:rPr lang="en-US" dirty="0"/>
              <a:t>;</a:t>
            </a:r>
          </a:p>
          <a:p>
            <a:pPr marL="624078" indent="-514350">
              <a:buAutoNum type="alphaLcPeriod"/>
            </a:pPr>
            <a:r>
              <a:rPr lang="en-US" dirty="0" err="1"/>
              <a:t>Barang</a:t>
            </a:r>
            <a:r>
              <a:rPr lang="en-US" dirty="0"/>
              <a:t> dan </a:t>
            </a:r>
            <a:r>
              <a:rPr lang="en-US" dirty="0" err="1"/>
              <a:t>atau</a:t>
            </a:r>
            <a:r>
              <a:rPr lang="en-US" dirty="0"/>
              <a:t> Jasa;</a:t>
            </a:r>
          </a:p>
          <a:p>
            <a:pPr marL="624078" indent="-514350">
              <a:buAutoNum type="alphaLcPeriod"/>
            </a:pPr>
            <a:r>
              <a:rPr lang="en-US" dirty="0"/>
              <a:t>Jasa;</a:t>
            </a:r>
          </a:p>
          <a:p>
            <a:pPr marL="624078" indent="-514350">
              <a:buAutoNum type="alphaLcPeriod"/>
            </a:pPr>
            <a:r>
              <a:rPr lang="en-US" dirty="0" err="1"/>
              <a:t>Tersedia</a:t>
            </a:r>
            <a:r>
              <a:rPr lang="en-US" dirty="0"/>
              <a:t> di Masyarakat;</a:t>
            </a:r>
          </a:p>
          <a:p>
            <a:pPr marL="624078" indent="-514350">
              <a:buAutoNum type="alphaLcPeriod"/>
            </a:pPr>
            <a:r>
              <a:rPr lang="en-US" dirty="0" err="1"/>
              <a:t>Barang</a:t>
            </a:r>
            <a:r>
              <a:rPr lang="en-US" dirty="0"/>
              <a:t> dan </a:t>
            </a:r>
            <a:r>
              <a:rPr lang="en-US" dirty="0" err="1"/>
              <a:t>jasa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diperdagangkan</a:t>
            </a:r>
            <a:r>
              <a:rPr lang="en-US" dirty="0"/>
              <a:t>.</a:t>
            </a:r>
            <a:endParaRPr lang="en-ID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EC2121F-5E90-F09A-0225-CE8E07412A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Unsur-Unsur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/>
              <a:t>Konsumen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34853323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DAD76D1-A945-8AC6-4384-A21232B087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endParaRPr lang="en-US" dirty="0"/>
          </a:p>
          <a:p>
            <a:pPr marL="109728" indent="0" algn="just">
              <a:buNone/>
            </a:pPr>
            <a:r>
              <a:rPr lang="en-ID" sz="3200" dirty="0" err="1"/>
              <a:t>Untuk</a:t>
            </a:r>
            <a:r>
              <a:rPr lang="en-ID" sz="3200" dirty="0"/>
              <a:t> </a:t>
            </a:r>
            <a:r>
              <a:rPr lang="en-ID" sz="3200" dirty="0" err="1"/>
              <a:t>meningkatkan</a:t>
            </a:r>
            <a:r>
              <a:rPr lang="en-ID" sz="3200" dirty="0"/>
              <a:t> </a:t>
            </a:r>
            <a:r>
              <a:rPr lang="en-ID" sz="3200" dirty="0" err="1"/>
              <a:t>harkat</a:t>
            </a:r>
            <a:r>
              <a:rPr lang="en-ID" sz="3200" dirty="0"/>
              <a:t> dan </a:t>
            </a:r>
            <a:r>
              <a:rPr lang="en-ID" sz="3200" dirty="0" err="1"/>
              <a:t>martabat</a:t>
            </a:r>
            <a:r>
              <a:rPr lang="en-ID" sz="3200" dirty="0"/>
              <a:t> </a:t>
            </a:r>
            <a:r>
              <a:rPr lang="en-ID" sz="3200" dirty="0" err="1"/>
              <a:t>konsumen</a:t>
            </a:r>
            <a:r>
              <a:rPr lang="en-ID" sz="3200" dirty="0"/>
              <a:t> </a:t>
            </a:r>
            <a:r>
              <a:rPr lang="en-ID" sz="3200" dirty="0" err="1"/>
              <a:t>perlu</a:t>
            </a:r>
            <a:r>
              <a:rPr lang="en-ID" sz="3200" dirty="0"/>
              <a:t> </a:t>
            </a:r>
            <a:r>
              <a:rPr lang="en-ID" sz="3200" dirty="0" err="1"/>
              <a:t>meningkatkan</a:t>
            </a:r>
            <a:r>
              <a:rPr lang="en-ID" sz="3200" dirty="0"/>
              <a:t> </a:t>
            </a:r>
            <a:r>
              <a:rPr lang="en-ID" sz="3200" dirty="0" err="1"/>
              <a:t>kesadaran</a:t>
            </a:r>
            <a:r>
              <a:rPr lang="en-ID" sz="3200" dirty="0"/>
              <a:t>, </a:t>
            </a:r>
            <a:r>
              <a:rPr lang="en-ID" sz="3200" dirty="0" err="1"/>
              <a:t>pengetahuan</a:t>
            </a:r>
            <a:r>
              <a:rPr lang="en-ID" sz="3200" dirty="0"/>
              <a:t>, </a:t>
            </a:r>
            <a:r>
              <a:rPr lang="en-ID" sz="3200" dirty="0" err="1"/>
              <a:t>kepedulian</a:t>
            </a:r>
            <a:r>
              <a:rPr lang="en-ID" sz="3200" dirty="0"/>
              <a:t>, </a:t>
            </a:r>
            <a:r>
              <a:rPr lang="en-ID" sz="3200" dirty="0" err="1"/>
              <a:t>kemampuan</a:t>
            </a:r>
            <a:r>
              <a:rPr lang="en-ID" sz="3200" dirty="0"/>
              <a:t> dan </a:t>
            </a:r>
            <a:r>
              <a:rPr lang="en-ID" sz="3200" dirty="0" err="1"/>
              <a:t>kemandirian</a:t>
            </a:r>
            <a:r>
              <a:rPr lang="en-ID" sz="3200" dirty="0"/>
              <a:t> </a:t>
            </a:r>
            <a:r>
              <a:rPr lang="en-ID" sz="3200" dirty="0" err="1"/>
              <a:t>konsumen</a:t>
            </a:r>
            <a:r>
              <a:rPr lang="en-ID" sz="3200" dirty="0"/>
              <a:t> </a:t>
            </a:r>
            <a:r>
              <a:rPr lang="en-ID" sz="3200" dirty="0" err="1"/>
              <a:t>untuk</a:t>
            </a:r>
            <a:r>
              <a:rPr lang="en-ID" sz="3200" dirty="0"/>
              <a:t> </a:t>
            </a:r>
            <a:r>
              <a:rPr lang="en-ID" sz="3200" dirty="0" err="1"/>
              <a:t>melindungi</a:t>
            </a:r>
            <a:r>
              <a:rPr lang="en-ID" sz="3200" dirty="0"/>
              <a:t> </a:t>
            </a:r>
            <a:r>
              <a:rPr lang="en-ID" sz="3200" dirty="0" err="1"/>
              <a:t>dirinya</a:t>
            </a:r>
            <a:r>
              <a:rPr lang="en-ID" sz="3200" dirty="0"/>
              <a:t> </a:t>
            </a:r>
            <a:r>
              <a:rPr lang="en-ID" sz="3200" dirty="0" err="1"/>
              <a:t>serta</a:t>
            </a:r>
            <a:r>
              <a:rPr lang="en-ID" sz="3200" dirty="0"/>
              <a:t> </a:t>
            </a:r>
            <a:r>
              <a:rPr lang="en-ID" sz="3200" dirty="0" err="1"/>
              <a:t>menumbuhkembangkan</a:t>
            </a:r>
            <a:r>
              <a:rPr lang="en-ID" sz="3200" dirty="0"/>
              <a:t> </a:t>
            </a:r>
            <a:r>
              <a:rPr lang="en-ID" sz="3200" dirty="0" err="1"/>
              <a:t>sikap</a:t>
            </a:r>
            <a:r>
              <a:rPr lang="en-ID" sz="3200" dirty="0"/>
              <a:t> </a:t>
            </a:r>
            <a:r>
              <a:rPr lang="en-ID" sz="3200" dirty="0" err="1"/>
              <a:t>pelaku</a:t>
            </a:r>
            <a:r>
              <a:rPr lang="en-ID" sz="3200" dirty="0"/>
              <a:t> </a:t>
            </a:r>
            <a:r>
              <a:rPr lang="en-ID" sz="3200" dirty="0" err="1"/>
              <a:t>usaha</a:t>
            </a:r>
            <a:r>
              <a:rPr lang="en-ID" sz="3200" dirty="0"/>
              <a:t> yang </a:t>
            </a:r>
            <a:r>
              <a:rPr lang="en-ID" sz="3200" dirty="0" err="1"/>
              <a:t>bertanggung</a:t>
            </a:r>
            <a:r>
              <a:rPr lang="en-ID" sz="3200" dirty="0"/>
              <a:t> </a:t>
            </a:r>
            <a:r>
              <a:rPr lang="en-ID" sz="3200" dirty="0" err="1"/>
              <a:t>jawab</a:t>
            </a:r>
            <a:r>
              <a:rPr lang="en-ID" sz="3200" dirty="0"/>
              <a:t>;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9B9CEE3-9827-2C1B-2ECE-C178BB94D1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000" dirty="0" err="1"/>
              <a:t>Makna</a:t>
            </a:r>
            <a:r>
              <a:rPr lang="en-US" sz="3000" dirty="0"/>
              <a:t> </a:t>
            </a:r>
            <a:r>
              <a:rPr lang="en-US" sz="3000" dirty="0" err="1"/>
              <a:t>Diktum</a:t>
            </a:r>
            <a:r>
              <a:rPr lang="en-US" sz="3000" dirty="0"/>
              <a:t> </a:t>
            </a:r>
            <a:r>
              <a:rPr lang="en-US" sz="3000" dirty="0" err="1"/>
              <a:t>Menimbang</a:t>
            </a:r>
            <a:br>
              <a:rPr lang="en-US" sz="3000" dirty="0"/>
            </a:br>
            <a:r>
              <a:rPr lang="en-US" sz="3000" dirty="0"/>
              <a:t>UU. No. 8 </a:t>
            </a:r>
            <a:r>
              <a:rPr lang="en-US" sz="3000" dirty="0" err="1"/>
              <a:t>Tahun</a:t>
            </a:r>
            <a:r>
              <a:rPr lang="en-US" sz="3000" dirty="0"/>
              <a:t> 1999 </a:t>
            </a:r>
            <a:r>
              <a:rPr lang="en-US" sz="3000" dirty="0" err="1"/>
              <a:t>Tentang</a:t>
            </a:r>
            <a:r>
              <a:rPr lang="en-US" sz="3000" dirty="0"/>
              <a:t> </a:t>
            </a:r>
            <a:r>
              <a:rPr lang="en-US" sz="3000" dirty="0" err="1"/>
              <a:t>Perlindungan</a:t>
            </a:r>
            <a:r>
              <a:rPr lang="en-US" sz="3000" dirty="0"/>
              <a:t> </a:t>
            </a:r>
            <a:r>
              <a:rPr lang="en-US" sz="3000" dirty="0" err="1"/>
              <a:t>Konsumen</a:t>
            </a:r>
            <a:endParaRPr lang="en-ID" sz="3000" dirty="0"/>
          </a:p>
        </p:txBody>
      </p:sp>
    </p:spTree>
    <p:extLst>
      <p:ext uri="{BB962C8B-B14F-4D97-AF65-F5344CB8AC3E}">
        <p14:creationId xmlns:p14="http://schemas.microsoft.com/office/powerpoint/2010/main" val="34259291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BB9A65E-789E-942C-3929-A7569DE4B0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endParaRPr lang="en-US" sz="4000" dirty="0"/>
          </a:p>
          <a:p>
            <a:pPr marL="624078" indent="-514350">
              <a:buAutoNum type="alphaLcPeriod"/>
            </a:pPr>
            <a:r>
              <a:rPr lang="en-ID" sz="4000" dirty="0" err="1"/>
              <a:t>Perseorangan</a:t>
            </a:r>
            <a:r>
              <a:rPr lang="en-ID" sz="4000" dirty="0"/>
              <a:t>;</a:t>
            </a:r>
          </a:p>
          <a:p>
            <a:pPr marL="624078" indent="-514350">
              <a:buAutoNum type="alphaLcPeriod"/>
            </a:pPr>
            <a:r>
              <a:rPr lang="en-ID" sz="4000" dirty="0"/>
              <a:t>Badan Hukum;</a:t>
            </a:r>
          </a:p>
          <a:p>
            <a:pPr marL="624078" indent="-514350">
              <a:buAutoNum type="alphaLcPeriod"/>
            </a:pPr>
            <a:r>
              <a:rPr lang="en-ID" sz="4000" dirty="0"/>
              <a:t>Non Badan Hukum.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09DDF41-4B6B-EF3B-45DD-74B36E768A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Jenis-Jenis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Usaha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39160265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109728" indent="0">
              <a:buNone/>
            </a:pPr>
            <a:endParaRPr lang="en-US" dirty="0"/>
          </a:p>
          <a:p>
            <a:pPr marL="109728" indent="0" algn="just">
              <a:buNone/>
            </a:pPr>
            <a:r>
              <a:rPr lang="en-US" sz="16000" dirty="0" err="1">
                <a:latin typeface="Arial" pitchFamily="34" charset="0"/>
                <a:cs typeface="Arial" pitchFamily="34" charset="0"/>
              </a:rPr>
              <a:t>Kewajiban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pelaku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usaha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adalah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:</a:t>
            </a:r>
            <a:br>
              <a:rPr lang="en-US" sz="16000" dirty="0">
                <a:latin typeface="Arial" pitchFamily="34" charset="0"/>
                <a:cs typeface="Arial" pitchFamily="34" charset="0"/>
              </a:rPr>
            </a:br>
            <a:r>
              <a:rPr lang="en-US" sz="16000" dirty="0">
                <a:latin typeface="Arial" pitchFamily="34" charset="0"/>
                <a:cs typeface="Arial" pitchFamily="34" charset="0"/>
              </a:rPr>
              <a:t>a.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beritikad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baik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melakukan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kegiatan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usahanya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;</a:t>
            </a:r>
            <a:br>
              <a:rPr lang="en-US" sz="16000" dirty="0">
                <a:latin typeface="Arial" pitchFamily="34" charset="0"/>
                <a:cs typeface="Arial" pitchFamily="34" charset="0"/>
              </a:rPr>
            </a:br>
            <a:r>
              <a:rPr lang="en-US" sz="16000" dirty="0">
                <a:latin typeface="Arial" pitchFamily="34" charset="0"/>
                <a:cs typeface="Arial" pitchFamily="34" charset="0"/>
              </a:rPr>
              <a:t>b.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memberikan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informasi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benar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jelas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jujur</a:t>
            </a:r>
            <a:br>
              <a:rPr lang="en-US" sz="16000" dirty="0">
                <a:latin typeface="Arial" pitchFamily="34" charset="0"/>
                <a:cs typeface="Arial" pitchFamily="34" charset="0"/>
              </a:rPr>
            </a:br>
            <a:r>
              <a:rPr lang="en-US" sz="16000" dirty="0" err="1">
                <a:latin typeface="Arial" pitchFamily="34" charset="0"/>
                <a:cs typeface="Arial" pitchFamily="34" charset="0"/>
              </a:rPr>
              <a:t>mengenai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kondisi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jaminan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barang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/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jasa</a:t>
            </a:r>
            <a:br>
              <a:rPr lang="en-US" sz="16000" dirty="0">
                <a:latin typeface="Arial" pitchFamily="34" charset="0"/>
                <a:cs typeface="Arial" pitchFamily="34" charset="0"/>
              </a:rPr>
            </a:br>
            <a:r>
              <a:rPr lang="en-US" sz="16000" dirty="0" err="1">
                <a:latin typeface="Arial" pitchFamily="34" charset="0"/>
                <a:cs typeface="Arial" pitchFamily="34" charset="0"/>
              </a:rPr>
              <a:t>serta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memberi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penjelasan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penggunaan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perbaikan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dan</a:t>
            </a:r>
            <a:br>
              <a:rPr lang="en-US" sz="16000" dirty="0">
                <a:latin typeface="Arial" pitchFamily="34" charset="0"/>
                <a:cs typeface="Arial" pitchFamily="34" charset="0"/>
              </a:rPr>
            </a:br>
            <a:r>
              <a:rPr lang="en-US" sz="16000" dirty="0" err="1">
                <a:latin typeface="Arial" pitchFamily="34" charset="0"/>
                <a:cs typeface="Arial" pitchFamily="34" charset="0"/>
              </a:rPr>
              <a:t>pemeliharaan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;</a:t>
            </a:r>
            <a:br>
              <a:rPr lang="en-US" sz="16000" dirty="0">
                <a:latin typeface="Arial" pitchFamily="34" charset="0"/>
                <a:cs typeface="Arial" pitchFamily="34" charset="0"/>
              </a:rPr>
            </a:br>
            <a:endParaRPr lang="en-US" sz="16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Kewajiban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Usaha </a:t>
            </a:r>
            <a:r>
              <a:rPr lang="en-US" dirty="0" err="1"/>
              <a:t>Pasal</a:t>
            </a:r>
            <a:r>
              <a:rPr lang="en-US" dirty="0"/>
              <a:t> 7 UUPK</a:t>
            </a:r>
          </a:p>
        </p:txBody>
      </p:sp>
    </p:spTree>
    <p:extLst>
      <p:ext uri="{BB962C8B-B14F-4D97-AF65-F5344CB8AC3E}">
        <p14:creationId xmlns:p14="http://schemas.microsoft.com/office/powerpoint/2010/main" val="167511180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09728" indent="0">
              <a:buNone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c.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memperlakukan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melayani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konsumen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secara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benar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dan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jujur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 </a:t>
            </a:r>
          </a:p>
          <a:p>
            <a:pPr marL="109728" indent="0">
              <a:buNone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   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serta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tidak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diskriminatif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;</a:t>
            </a:r>
            <a:br>
              <a:rPr lang="en-US" sz="2000" dirty="0">
                <a:latin typeface="Arial" pitchFamily="34" charset="0"/>
                <a:cs typeface="Arial" pitchFamily="34" charset="0"/>
              </a:rPr>
            </a:br>
            <a:r>
              <a:rPr lang="en-US" sz="2000" dirty="0">
                <a:latin typeface="Arial" pitchFamily="34" charset="0"/>
                <a:cs typeface="Arial" pitchFamily="34" charset="0"/>
              </a:rPr>
              <a:t>d.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menjamin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mutu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barang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dan/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jasa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diproduksi</a:t>
            </a:r>
            <a:br>
              <a:rPr lang="en-US" sz="2000" dirty="0">
                <a:latin typeface="Arial" pitchFamily="34" charset="0"/>
                <a:cs typeface="Arial" pitchFamily="34" charset="0"/>
              </a:rPr>
            </a:br>
            <a:r>
              <a:rPr lang="en-US" sz="2000" dirty="0">
                <a:latin typeface="Arial" pitchFamily="34" charset="0"/>
                <a:cs typeface="Arial" pitchFamily="34" charset="0"/>
              </a:rPr>
              <a:t>    dan/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diperdagangkan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berdasarkan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ketentuan</a:t>
            </a:r>
            <a:br>
              <a:rPr lang="en-US" sz="2000" dirty="0">
                <a:latin typeface="Arial" pitchFamily="34" charset="0"/>
                <a:cs typeface="Arial" pitchFamily="34" charset="0"/>
              </a:rPr>
            </a:br>
            <a:r>
              <a:rPr lang="en-US" sz="2000" dirty="0">
                <a:latin typeface="Arial" pitchFamily="34" charset="0"/>
                <a:cs typeface="Arial" pitchFamily="34" charset="0"/>
              </a:rPr>
              <a:t>    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standar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mutu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barang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dan/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jasa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berlaku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;</a:t>
            </a:r>
            <a:br>
              <a:rPr lang="en-US" sz="2000" dirty="0">
                <a:latin typeface="Arial" pitchFamily="34" charset="0"/>
                <a:cs typeface="Arial" pitchFamily="34" charset="0"/>
              </a:rPr>
            </a:br>
            <a:r>
              <a:rPr lang="en-US" sz="2000" dirty="0">
                <a:latin typeface="Arial" pitchFamily="34" charset="0"/>
                <a:cs typeface="Arial" pitchFamily="34" charset="0"/>
              </a:rPr>
              <a:t>e.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memberi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kesempatan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kepada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konsumen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menguji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</a:t>
            </a:r>
            <a:br>
              <a:rPr lang="en-US" sz="2000" dirty="0">
                <a:latin typeface="Arial" pitchFamily="34" charset="0"/>
                <a:cs typeface="Arial" pitchFamily="34" charset="0"/>
              </a:rPr>
            </a:br>
            <a:r>
              <a:rPr lang="en-US" sz="2000" dirty="0">
                <a:latin typeface="Arial" pitchFamily="34" charset="0"/>
                <a:cs typeface="Arial" pitchFamily="34" charset="0"/>
              </a:rPr>
              <a:t>    dan/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mencoba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barang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dan/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jasa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tertentu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serta</a:t>
            </a:r>
            <a:br>
              <a:rPr lang="en-US" sz="2000" dirty="0">
                <a:latin typeface="Arial" pitchFamily="34" charset="0"/>
                <a:cs typeface="Arial" pitchFamily="34" charset="0"/>
              </a:rPr>
            </a:br>
            <a:r>
              <a:rPr lang="en-US" sz="2000" dirty="0">
                <a:latin typeface="Arial" pitchFamily="34" charset="0"/>
                <a:cs typeface="Arial" pitchFamily="34" charset="0"/>
              </a:rPr>
              <a:t>    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memberi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jaminan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dan/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garansi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atas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barang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yang</a:t>
            </a:r>
            <a:br>
              <a:rPr lang="en-US" sz="2000" dirty="0">
                <a:latin typeface="Arial" pitchFamily="34" charset="0"/>
                <a:cs typeface="Arial" pitchFamily="34" charset="0"/>
              </a:rPr>
            </a:br>
            <a:r>
              <a:rPr lang="en-US" sz="2000" dirty="0">
                <a:latin typeface="Arial" pitchFamily="34" charset="0"/>
                <a:cs typeface="Arial" pitchFamily="34" charset="0"/>
              </a:rPr>
              <a:t>    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dibuat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dan/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diperdagangkan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;</a:t>
            </a:r>
            <a:br>
              <a:rPr lang="en-US" sz="2000" dirty="0">
                <a:latin typeface="Arial" pitchFamily="34" charset="0"/>
                <a:cs typeface="Arial" pitchFamily="34" charset="0"/>
              </a:rPr>
            </a:br>
            <a:r>
              <a:rPr lang="en-US" sz="2000" dirty="0">
                <a:latin typeface="Arial" pitchFamily="34" charset="0"/>
                <a:cs typeface="Arial" pitchFamily="34" charset="0"/>
              </a:rPr>
              <a:t>f. 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memberi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kompensasi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ganti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rugi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dan/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penggantian</a:t>
            </a:r>
            <a:br>
              <a:rPr lang="en-US" sz="2000" dirty="0">
                <a:latin typeface="Arial" pitchFamily="34" charset="0"/>
                <a:cs typeface="Arial" pitchFamily="34" charset="0"/>
              </a:rPr>
            </a:br>
            <a:r>
              <a:rPr lang="en-US" sz="2000" dirty="0">
                <a:latin typeface="Arial" pitchFamily="34" charset="0"/>
                <a:cs typeface="Arial" pitchFamily="34" charset="0"/>
              </a:rPr>
              <a:t>   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atas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kerugian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akibat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penggunaan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pemakaian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dan</a:t>
            </a:r>
            <a:br>
              <a:rPr lang="en-US" sz="2000" dirty="0">
                <a:latin typeface="Arial" pitchFamily="34" charset="0"/>
                <a:cs typeface="Arial" pitchFamily="34" charset="0"/>
              </a:rPr>
            </a:br>
            <a:r>
              <a:rPr lang="en-US" sz="2000" dirty="0">
                <a:latin typeface="Arial" pitchFamily="34" charset="0"/>
                <a:cs typeface="Arial" pitchFamily="34" charset="0"/>
              </a:rPr>
              <a:t>   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pemanfaatan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barang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dan/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jasa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yang</a:t>
            </a:r>
            <a:br>
              <a:rPr lang="en-US" sz="2000" dirty="0">
                <a:latin typeface="Arial" pitchFamily="34" charset="0"/>
                <a:cs typeface="Arial" pitchFamily="34" charset="0"/>
              </a:rPr>
            </a:br>
            <a:r>
              <a:rPr lang="en-US" sz="2000" dirty="0">
                <a:latin typeface="Arial" pitchFamily="34" charset="0"/>
                <a:cs typeface="Arial" pitchFamily="34" charset="0"/>
              </a:rPr>
              <a:t>   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diperdagangkan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;</a:t>
            </a:r>
            <a:br>
              <a:rPr lang="en-US" sz="2000" dirty="0">
                <a:latin typeface="Arial" pitchFamily="34" charset="0"/>
                <a:cs typeface="Arial" pitchFamily="34" charset="0"/>
              </a:rPr>
            </a:br>
            <a:r>
              <a:rPr lang="en-US" sz="2000" dirty="0">
                <a:latin typeface="Arial" pitchFamily="34" charset="0"/>
                <a:cs typeface="Arial" pitchFamily="34" charset="0"/>
              </a:rPr>
              <a:t>g.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memberi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kompensasi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ganti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rugi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dan/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penggantian</a:t>
            </a:r>
            <a:br>
              <a:rPr lang="en-US" sz="2000" dirty="0">
                <a:latin typeface="Arial" pitchFamily="34" charset="0"/>
                <a:cs typeface="Arial" pitchFamily="34" charset="0"/>
              </a:rPr>
            </a:br>
            <a:r>
              <a:rPr lang="en-US" sz="2000" dirty="0">
                <a:latin typeface="Arial" pitchFamily="34" charset="0"/>
                <a:cs typeface="Arial" pitchFamily="34" charset="0"/>
              </a:rPr>
              <a:t>   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apabila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barang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dan/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jasa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dterima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atau</a:t>
            </a:r>
            <a:br>
              <a:rPr lang="en-US" sz="2000" dirty="0">
                <a:latin typeface="Arial" pitchFamily="34" charset="0"/>
                <a:cs typeface="Arial" pitchFamily="34" charset="0"/>
              </a:rPr>
            </a:br>
            <a:r>
              <a:rPr lang="en-US" sz="2000" dirty="0">
                <a:latin typeface="Arial" pitchFamily="34" charset="0"/>
                <a:cs typeface="Arial" pitchFamily="34" charset="0"/>
              </a:rPr>
              <a:t>   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dimanfaatkan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tidak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sesuai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perjanjian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Kewajiban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Usaha</a:t>
            </a:r>
          </a:p>
        </p:txBody>
      </p:sp>
    </p:spTree>
    <p:extLst>
      <p:ext uri="{BB962C8B-B14F-4D97-AF65-F5344CB8AC3E}">
        <p14:creationId xmlns:p14="http://schemas.microsoft.com/office/powerpoint/2010/main" val="10587825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09728" indent="0">
              <a:buNone/>
            </a:pPr>
            <a:endParaRPr lang="en-US" dirty="0"/>
          </a:p>
          <a:p>
            <a:pPr marL="109728" indent="0" algn="just">
              <a:buNone/>
            </a:pPr>
            <a:r>
              <a:rPr lang="en-US" sz="3200" dirty="0" err="1"/>
              <a:t>Pelaku</a:t>
            </a:r>
            <a:r>
              <a:rPr lang="en-US" sz="3200" dirty="0"/>
              <a:t> </a:t>
            </a:r>
            <a:r>
              <a:rPr lang="en-US" sz="3200" dirty="0" err="1"/>
              <a:t>usaha</a:t>
            </a:r>
            <a:r>
              <a:rPr lang="en-US" sz="3200" dirty="0"/>
              <a:t> yang </a:t>
            </a:r>
            <a:r>
              <a:rPr lang="en-US" sz="3200" dirty="0" err="1"/>
              <a:t>menolak</a:t>
            </a:r>
            <a:r>
              <a:rPr lang="en-US" sz="3200" dirty="0"/>
              <a:t> dan/</a:t>
            </a:r>
            <a:r>
              <a:rPr lang="en-US" sz="3200" dirty="0" err="1"/>
              <a:t>atau</a:t>
            </a:r>
            <a:r>
              <a:rPr lang="en-US" sz="3200" dirty="0"/>
              <a:t> </a:t>
            </a:r>
            <a:r>
              <a:rPr lang="en-US" sz="3200" dirty="0" err="1"/>
              <a:t>tidak</a:t>
            </a:r>
            <a:r>
              <a:rPr lang="en-US" sz="3200" dirty="0"/>
              <a:t> </a:t>
            </a:r>
            <a:r>
              <a:rPr lang="en-US" sz="3200" dirty="0" err="1"/>
              <a:t>memberi</a:t>
            </a:r>
            <a:r>
              <a:rPr lang="en-US" sz="3200" dirty="0"/>
              <a:t> </a:t>
            </a:r>
            <a:r>
              <a:rPr lang="en-US" sz="3200" dirty="0" err="1"/>
              <a:t>tanggapan</a:t>
            </a:r>
            <a:r>
              <a:rPr lang="en-US" sz="3200" dirty="0"/>
              <a:t> dan/</a:t>
            </a:r>
            <a:r>
              <a:rPr lang="en-US" sz="3200" dirty="0" err="1"/>
              <a:t>atau</a:t>
            </a:r>
            <a:r>
              <a:rPr lang="en-US" sz="3200" dirty="0"/>
              <a:t> </a:t>
            </a:r>
            <a:r>
              <a:rPr lang="en-US" sz="3200" dirty="0" err="1"/>
              <a:t>tidak</a:t>
            </a:r>
            <a:r>
              <a:rPr lang="en-US" sz="3200" dirty="0"/>
              <a:t> </a:t>
            </a:r>
            <a:r>
              <a:rPr lang="en-US" sz="3200" dirty="0" err="1"/>
              <a:t>memenuhi</a:t>
            </a:r>
            <a:r>
              <a:rPr lang="en-US" sz="3200" dirty="0"/>
              <a:t> </a:t>
            </a:r>
            <a:r>
              <a:rPr lang="en-US" sz="3200" dirty="0" err="1"/>
              <a:t>ganti</a:t>
            </a:r>
            <a:r>
              <a:rPr lang="en-US" sz="3200" dirty="0"/>
              <a:t> </a:t>
            </a:r>
            <a:r>
              <a:rPr lang="en-US" sz="3200" dirty="0" err="1"/>
              <a:t>rugi</a:t>
            </a:r>
            <a:r>
              <a:rPr lang="en-US" sz="3200" dirty="0"/>
              <a:t> </a:t>
            </a:r>
            <a:r>
              <a:rPr lang="en-US" sz="3200" dirty="0" err="1"/>
              <a:t>atas</a:t>
            </a:r>
            <a:r>
              <a:rPr lang="en-US" sz="3200" dirty="0"/>
              <a:t> </a:t>
            </a:r>
            <a:r>
              <a:rPr lang="en-US" sz="3200" dirty="0" err="1"/>
              <a:t>tuntutan</a:t>
            </a:r>
            <a:r>
              <a:rPr lang="en-US" sz="3200" dirty="0"/>
              <a:t> </a:t>
            </a:r>
            <a:r>
              <a:rPr lang="en-US" sz="3200" dirty="0" err="1"/>
              <a:t>konsumen</a:t>
            </a:r>
            <a:r>
              <a:rPr lang="en-US" sz="3200" dirty="0"/>
              <a:t> </a:t>
            </a:r>
            <a:r>
              <a:rPr lang="en-US" sz="3200" dirty="0" err="1"/>
              <a:t>sebagaimana</a:t>
            </a:r>
            <a:r>
              <a:rPr lang="en-US" sz="3200" dirty="0"/>
              <a:t> </a:t>
            </a:r>
            <a:r>
              <a:rPr lang="en-US" sz="3200" dirty="0" err="1"/>
              <a:t>dimaksud</a:t>
            </a:r>
            <a:r>
              <a:rPr lang="en-US" sz="3200" dirty="0"/>
              <a:t> </a:t>
            </a:r>
            <a:r>
              <a:rPr lang="en-US" sz="3200" dirty="0" err="1"/>
              <a:t>dalam</a:t>
            </a:r>
            <a:r>
              <a:rPr lang="en-US" sz="3200" dirty="0"/>
              <a:t> </a:t>
            </a:r>
            <a:r>
              <a:rPr lang="en-US" sz="3200" dirty="0" err="1"/>
              <a:t>Pasal</a:t>
            </a:r>
            <a:r>
              <a:rPr lang="en-US" sz="3200" dirty="0"/>
              <a:t> 19 </a:t>
            </a:r>
            <a:r>
              <a:rPr lang="en-US" sz="3200" dirty="0" err="1"/>
              <a:t>ayat</a:t>
            </a:r>
            <a:r>
              <a:rPr lang="en-US" sz="3200" dirty="0"/>
              <a:t> (1), </a:t>
            </a:r>
            <a:r>
              <a:rPr lang="en-US" sz="3200" dirty="0" err="1"/>
              <a:t>ayat</a:t>
            </a:r>
            <a:r>
              <a:rPr lang="en-US" sz="3200" dirty="0"/>
              <a:t> (2), </a:t>
            </a:r>
            <a:r>
              <a:rPr lang="en-US" sz="3200" dirty="0" err="1"/>
              <a:t>ayat</a:t>
            </a:r>
            <a:r>
              <a:rPr lang="en-US" sz="3200" dirty="0"/>
              <a:t> (3), dan </a:t>
            </a:r>
            <a:r>
              <a:rPr lang="en-US" sz="3200" dirty="0" err="1"/>
              <a:t>ayat</a:t>
            </a:r>
            <a:r>
              <a:rPr lang="en-US" sz="3200" dirty="0"/>
              <a:t> (4), </a:t>
            </a:r>
            <a:r>
              <a:rPr lang="en-US" sz="3200" dirty="0" err="1"/>
              <a:t>dapat</a:t>
            </a:r>
            <a:r>
              <a:rPr lang="en-US" sz="3200" dirty="0"/>
              <a:t> </a:t>
            </a:r>
            <a:r>
              <a:rPr lang="en-US" sz="3200" dirty="0" err="1"/>
              <a:t>digugat</a:t>
            </a:r>
            <a:r>
              <a:rPr lang="en-US" sz="3200" dirty="0"/>
              <a:t> </a:t>
            </a:r>
            <a:r>
              <a:rPr lang="en-US" sz="3200" dirty="0" err="1"/>
              <a:t>melalui</a:t>
            </a:r>
            <a:r>
              <a:rPr lang="en-US" sz="3200" dirty="0"/>
              <a:t> badan </a:t>
            </a:r>
            <a:r>
              <a:rPr lang="en-US" sz="3200" dirty="0" err="1"/>
              <a:t>penyelesaian</a:t>
            </a:r>
            <a:r>
              <a:rPr lang="en-US" sz="3200" dirty="0"/>
              <a:t> </a:t>
            </a:r>
            <a:r>
              <a:rPr lang="en-US" sz="3200" dirty="0" err="1"/>
              <a:t>sengketa</a:t>
            </a:r>
            <a:r>
              <a:rPr lang="en-US" sz="3200" dirty="0"/>
              <a:t> </a:t>
            </a:r>
            <a:r>
              <a:rPr lang="en-US" sz="3200" dirty="0" err="1"/>
              <a:t>konsumen</a:t>
            </a:r>
            <a:r>
              <a:rPr lang="en-US" sz="3200" dirty="0"/>
              <a:t> </a:t>
            </a:r>
            <a:r>
              <a:rPr lang="en-US" sz="3200" dirty="0" err="1"/>
              <a:t>atau</a:t>
            </a:r>
            <a:r>
              <a:rPr lang="en-US" sz="3200" dirty="0"/>
              <a:t> </a:t>
            </a:r>
            <a:r>
              <a:rPr lang="en-US" sz="3200" dirty="0" err="1"/>
              <a:t>mengajukan</a:t>
            </a:r>
            <a:r>
              <a:rPr lang="en-US" sz="3200" dirty="0"/>
              <a:t> </a:t>
            </a:r>
            <a:r>
              <a:rPr lang="en-US" sz="3200" dirty="0" err="1"/>
              <a:t>ke</a:t>
            </a:r>
            <a:r>
              <a:rPr lang="en-US" sz="3200" dirty="0"/>
              <a:t> badan </a:t>
            </a:r>
            <a:r>
              <a:rPr lang="en-US" sz="3200" dirty="0" err="1"/>
              <a:t>peradilan</a:t>
            </a:r>
            <a:r>
              <a:rPr lang="en-US" sz="3200" dirty="0"/>
              <a:t> di</a:t>
            </a:r>
            <a:br>
              <a:rPr lang="en-US" sz="3200" dirty="0"/>
            </a:br>
            <a:r>
              <a:rPr lang="en-US" sz="3200" dirty="0" err="1"/>
              <a:t>tempat</a:t>
            </a:r>
            <a:r>
              <a:rPr lang="en-US" sz="3200" dirty="0"/>
              <a:t> </a:t>
            </a:r>
            <a:r>
              <a:rPr lang="en-US" sz="3200" dirty="0" err="1"/>
              <a:t>kedudukan</a:t>
            </a:r>
            <a:r>
              <a:rPr lang="en-US" sz="3200" dirty="0"/>
              <a:t> </a:t>
            </a:r>
            <a:r>
              <a:rPr lang="en-US" sz="3200" dirty="0" err="1"/>
              <a:t>konsumen</a:t>
            </a:r>
            <a:r>
              <a:rPr lang="en-US" sz="3200" dirty="0"/>
              <a:t>.</a:t>
            </a:r>
          </a:p>
          <a:p>
            <a:pPr marL="109728" indent="0" algn="just">
              <a:buNone/>
            </a:pPr>
            <a:r>
              <a:rPr lang="en-US" sz="3200" dirty="0" err="1">
                <a:latin typeface="Arial" pitchFamily="34" charset="0"/>
                <a:cs typeface="Arial" pitchFamily="34" charset="0"/>
              </a:rPr>
              <a:t>Pasal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23 UUPK.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14400" y="76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Konsekuensi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Usaha </a:t>
            </a:r>
            <a:r>
              <a:rPr lang="en-US" dirty="0" err="1"/>
              <a:t>Menolak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17696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B671EB8-3125-D3D3-D1DE-541A3C7712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 marL="109728" indent="0">
              <a:buNone/>
            </a:pPr>
            <a:endParaRPr lang="en-ID" dirty="0"/>
          </a:p>
          <a:p>
            <a:pPr marL="109728" indent="0" algn="just">
              <a:buNone/>
            </a:pPr>
            <a:r>
              <a:rPr lang="en-ID" sz="3400" dirty="0"/>
              <a:t>(</a:t>
            </a:r>
            <a:r>
              <a:rPr lang="en-ID" sz="7500" dirty="0"/>
              <a:t>1)</a:t>
            </a:r>
            <a:r>
              <a:rPr lang="en-ID" sz="7500" dirty="0" err="1"/>
              <a:t>Pelaku</a:t>
            </a:r>
            <a:r>
              <a:rPr lang="en-ID" sz="7500" dirty="0"/>
              <a:t> </a:t>
            </a:r>
            <a:r>
              <a:rPr lang="en-ID" sz="7500" dirty="0" err="1"/>
              <a:t>usaha</a:t>
            </a:r>
            <a:r>
              <a:rPr lang="en-ID" sz="7500" dirty="0"/>
              <a:t> </a:t>
            </a:r>
            <a:r>
              <a:rPr lang="en-ID" sz="7500" dirty="0" err="1"/>
              <a:t>dilarang</a:t>
            </a:r>
            <a:r>
              <a:rPr lang="en-ID" sz="7500" dirty="0"/>
              <a:t> </a:t>
            </a:r>
            <a:r>
              <a:rPr lang="en-ID" sz="7500" dirty="0" err="1"/>
              <a:t>menawarkan</a:t>
            </a:r>
            <a:r>
              <a:rPr lang="en-ID" sz="7500" dirty="0"/>
              <a:t>, </a:t>
            </a:r>
            <a:r>
              <a:rPr lang="en-ID" sz="7500" dirty="0" err="1"/>
              <a:t>mempromosikan</a:t>
            </a:r>
            <a:r>
              <a:rPr lang="en-ID" sz="7500" dirty="0"/>
              <a:t>, </a:t>
            </a:r>
            <a:r>
              <a:rPr lang="en-ID" sz="7500" dirty="0" err="1"/>
              <a:t>mengiklankan</a:t>
            </a:r>
            <a:r>
              <a:rPr lang="en-ID" sz="7500" dirty="0"/>
              <a:t> </a:t>
            </a:r>
            <a:r>
              <a:rPr lang="en-ID" sz="7500" dirty="0" err="1"/>
              <a:t>suatu</a:t>
            </a:r>
            <a:r>
              <a:rPr lang="en-ID" sz="7500" dirty="0"/>
              <a:t> </a:t>
            </a:r>
            <a:r>
              <a:rPr lang="en-ID" sz="7500" dirty="0" err="1"/>
              <a:t>barang</a:t>
            </a:r>
            <a:r>
              <a:rPr lang="en-ID" sz="7500" dirty="0"/>
              <a:t> dan/</a:t>
            </a:r>
            <a:r>
              <a:rPr lang="en-ID" sz="7500" dirty="0" err="1"/>
              <a:t>atau</a:t>
            </a:r>
            <a:r>
              <a:rPr lang="en-ID" sz="7500" dirty="0"/>
              <a:t> </a:t>
            </a:r>
            <a:r>
              <a:rPr lang="en-ID" sz="7500" dirty="0" err="1"/>
              <a:t>jasa</a:t>
            </a:r>
            <a:r>
              <a:rPr lang="en-ID" sz="7500" dirty="0"/>
              <a:t> </a:t>
            </a:r>
            <a:r>
              <a:rPr lang="en-ID" sz="7500" dirty="0" err="1"/>
              <a:t>secara</a:t>
            </a:r>
            <a:r>
              <a:rPr lang="en-ID" sz="7500" dirty="0"/>
              <a:t> </a:t>
            </a:r>
            <a:r>
              <a:rPr lang="en-ID" sz="7500" dirty="0" err="1"/>
              <a:t>tidak</a:t>
            </a:r>
            <a:r>
              <a:rPr lang="en-ID" sz="7500" dirty="0"/>
              <a:t> </a:t>
            </a:r>
            <a:r>
              <a:rPr lang="en-ID" sz="7500" dirty="0" err="1"/>
              <a:t>benar</a:t>
            </a:r>
            <a:r>
              <a:rPr lang="en-ID" sz="7500" dirty="0"/>
              <a:t>, dan/</a:t>
            </a:r>
            <a:r>
              <a:rPr lang="en-ID" sz="7500" dirty="0" err="1"/>
              <a:t>atau</a:t>
            </a:r>
            <a:r>
              <a:rPr lang="en-ID" sz="7500" dirty="0"/>
              <a:t> </a:t>
            </a:r>
            <a:r>
              <a:rPr lang="en-ID" sz="7500" dirty="0" err="1"/>
              <a:t>seolah-olah</a:t>
            </a:r>
            <a:r>
              <a:rPr lang="en-ID" sz="7500" dirty="0"/>
              <a:t>: a. </a:t>
            </a:r>
            <a:r>
              <a:rPr lang="en-ID" sz="7500" dirty="0" err="1"/>
              <a:t>barang</a:t>
            </a:r>
            <a:r>
              <a:rPr lang="en-ID" sz="7500" dirty="0"/>
              <a:t> </a:t>
            </a:r>
            <a:r>
              <a:rPr lang="en-ID" sz="7500" dirty="0" err="1"/>
              <a:t>tersebut</a:t>
            </a:r>
            <a:r>
              <a:rPr lang="en-ID" sz="7500" dirty="0"/>
              <a:t> </a:t>
            </a:r>
            <a:r>
              <a:rPr lang="en-ID" sz="7500" dirty="0" err="1"/>
              <a:t>telah</a:t>
            </a:r>
            <a:r>
              <a:rPr lang="en-ID" sz="7500" dirty="0"/>
              <a:t> </a:t>
            </a:r>
            <a:r>
              <a:rPr lang="en-ID" sz="7500" dirty="0" err="1"/>
              <a:t>memenuhi</a:t>
            </a:r>
            <a:r>
              <a:rPr lang="en-ID" sz="7500" dirty="0"/>
              <a:t> dan/</a:t>
            </a:r>
            <a:r>
              <a:rPr lang="en-ID" sz="7500" dirty="0" err="1"/>
              <a:t>atau</a:t>
            </a:r>
            <a:r>
              <a:rPr lang="en-ID" sz="7500" dirty="0"/>
              <a:t> </a:t>
            </a:r>
            <a:r>
              <a:rPr lang="en-ID" sz="7500" dirty="0" err="1"/>
              <a:t>memiliki</a:t>
            </a:r>
            <a:r>
              <a:rPr lang="en-ID" sz="7500" dirty="0"/>
              <a:t> </a:t>
            </a:r>
            <a:r>
              <a:rPr lang="en-ID" sz="7500" dirty="0" err="1"/>
              <a:t>potongan</a:t>
            </a:r>
            <a:r>
              <a:rPr lang="en-ID" sz="7500" dirty="0"/>
              <a:t> </a:t>
            </a:r>
            <a:r>
              <a:rPr lang="en-ID" sz="7500" dirty="0" err="1"/>
              <a:t>harga</a:t>
            </a:r>
            <a:r>
              <a:rPr lang="en-ID" sz="7500" dirty="0"/>
              <a:t>, </a:t>
            </a:r>
            <a:r>
              <a:rPr lang="en-ID" sz="7500" dirty="0" err="1"/>
              <a:t>harga</a:t>
            </a:r>
            <a:r>
              <a:rPr lang="en-ID" sz="7500" dirty="0"/>
              <a:t> </a:t>
            </a:r>
            <a:r>
              <a:rPr lang="en-ID" sz="7500" dirty="0" err="1"/>
              <a:t>khusus</a:t>
            </a:r>
            <a:r>
              <a:rPr lang="en-ID" sz="7500" dirty="0"/>
              <a:t>, </a:t>
            </a:r>
            <a:r>
              <a:rPr lang="en-ID" sz="7500" dirty="0" err="1"/>
              <a:t>standar</a:t>
            </a:r>
            <a:r>
              <a:rPr lang="en-ID" sz="7500" dirty="0"/>
              <a:t> </a:t>
            </a:r>
            <a:r>
              <a:rPr lang="en-ID" sz="7500" dirty="0" err="1"/>
              <a:t>mutu</a:t>
            </a:r>
            <a:r>
              <a:rPr lang="en-ID" sz="7500" dirty="0"/>
              <a:t> </a:t>
            </a:r>
            <a:r>
              <a:rPr lang="en-ID" sz="7500" dirty="0" err="1"/>
              <a:t>tertentu</a:t>
            </a:r>
            <a:r>
              <a:rPr lang="en-ID" sz="7500" dirty="0"/>
              <a:t>, </a:t>
            </a:r>
            <a:r>
              <a:rPr lang="en-ID" sz="7500" dirty="0" err="1"/>
              <a:t>gaya</a:t>
            </a:r>
            <a:r>
              <a:rPr lang="en-ID" sz="7500" dirty="0"/>
              <a:t> </a:t>
            </a:r>
            <a:r>
              <a:rPr lang="en-ID" sz="7500" dirty="0" err="1"/>
              <a:t>atau</a:t>
            </a:r>
            <a:r>
              <a:rPr lang="en-ID" sz="7500" dirty="0"/>
              <a:t> mode </a:t>
            </a:r>
            <a:r>
              <a:rPr lang="en-ID" sz="7500" dirty="0" err="1"/>
              <a:t>tertentu</a:t>
            </a:r>
            <a:r>
              <a:rPr lang="en-ID" sz="7500" dirty="0"/>
              <a:t>, </a:t>
            </a:r>
            <a:r>
              <a:rPr lang="en-ID" sz="7500" dirty="0" err="1"/>
              <a:t>karakteristik</a:t>
            </a:r>
            <a:r>
              <a:rPr lang="en-ID" sz="7500" dirty="0"/>
              <a:t> </a:t>
            </a:r>
            <a:r>
              <a:rPr lang="en-ID" sz="7500" dirty="0" err="1"/>
              <a:t>tertentu</a:t>
            </a:r>
            <a:r>
              <a:rPr lang="en-ID" sz="7500" dirty="0"/>
              <a:t>, </a:t>
            </a:r>
            <a:r>
              <a:rPr lang="en-ID" sz="7500" dirty="0" err="1"/>
              <a:t>sejarah</a:t>
            </a:r>
            <a:r>
              <a:rPr lang="en-ID" sz="7500" dirty="0"/>
              <a:t> </a:t>
            </a:r>
            <a:r>
              <a:rPr lang="en-ID" sz="7500" dirty="0" err="1"/>
              <a:t>atau</a:t>
            </a:r>
            <a:r>
              <a:rPr lang="en-ID" sz="7500" dirty="0"/>
              <a:t> </a:t>
            </a:r>
            <a:r>
              <a:rPr lang="en-ID" sz="7500" dirty="0" err="1"/>
              <a:t>guna</a:t>
            </a:r>
            <a:r>
              <a:rPr lang="en-ID" sz="7500" dirty="0"/>
              <a:t> </a:t>
            </a:r>
            <a:r>
              <a:rPr lang="en-ID" sz="7500" dirty="0" err="1"/>
              <a:t>tertentu</a:t>
            </a:r>
            <a:r>
              <a:rPr lang="en-ID" sz="7500" dirty="0"/>
              <a:t>; b. </a:t>
            </a:r>
            <a:r>
              <a:rPr lang="en-ID" sz="7500" dirty="0" err="1"/>
              <a:t>barang</a:t>
            </a:r>
            <a:r>
              <a:rPr lang="en-ID" sz="7500" dirty="0"/>
              <a:t> </a:t>
            </a:r>
            <a:r>
              <a:rPr lang="en-ID" sz="7500" dirty="0" err="1"/>
              <a:t>tersebut</a:t>
            </a:r>
            <a:r>
              <a:rPr lang="en-ID" sz="7500" dirty="0"/>
              <a:t> </a:t>
            </a:r>
            <a:r>
              <a:rPr lang="en-ID" sz="7500" dirty="0" err="1"/>
              <a:t>dalam</a:t>
            </a:r>
            <a:r>
              <a:rPr lang="en-ID" sz="7500" dirty="0"/>
              <a:t> </a:t>
            </a:r>
            <a:r>
              <a:rPr lang="en-ID" sz="7500" dirty="0" err="1"/>
              <a:t>keadaan</a:t>
            </a:r>
            <a:r>
              <a:rPr lang="en-ID" sz="7500" dirty="0"/>
              <a:t> </a:t>
            </a:r>
            <a:r>
              <a:rPr lang="en-ID" sz="7500" dirty="0" err="1"/>
              <a:t>baik</a:t>
            </a:r>
            <a:r>
              <a:rPr lang="en-ID" sz="7500" dirty="0"/>
              <a:t> dan/</a:t>
            </a:r>
            <a:r>
              <a:rPr lang="en-ID" sz="7500" dirty="0" err="1"/>
              <a:t>atau</a:t>
            </a:r>
            <a:r>
              <a:rPr lang="en-ID" sz="7500" dirty="0"/>
              <a:t> </a:t>
            </a:r>
            <a:r>
              <a:rPr lang="en-ID" sz="7500" dirty="0" err="1"/>
              <a:t>baru</a:t>
            </a:r>
            <a:r>
              <a:rPr lang="en-ID" sz="7500" dirty="0"/>
              <a:t>; c. </a:t>
            </a:r>
            <a:r>
              <a:rPr lang="en-ID" sz="7500" dirty="0" err="1"/>
              <a:t>barang</a:t>
            </a:r>
            <a:r>
              <a:rPr lang="en-ID" sz="7500" dirty="0"/>
              <a:t> dan/</a:t>
            </a:r>
            <a:r>
              <a:rPr lang="en-ID" sz="7500" dirty="0" err="1"/>
              <a:t>atau</a:t>
            </a:r>
            <a:r>
              <a:rPr lang="en-ID" sz="7500" dirty="0"/>
              <a:t> </a:t>
            </a:r>
            <a:r>
              <a:rPr lang="en-ID" sz="7500" dirty="0" err="1"/>
              <a:t>jasa</a:t>
            </a:r>
            <a:r>
              <a:rPr lang="en-ID" sz="7500" dirty="0"/>
              <a:t> </a:t>
            </a:r>
            <a:r>
              <a:rPr lang="en-ID" sz="7500" dirty="0" err="1"/>
              <a:t>tersebut</a:t>
            </a:r>
            <a:r>
              <a:rPr lang="en-ID" sz="7500" dirty="0"/>
              <a:t> </a:t>
            </a:r>
            <a:r>
              <a:rPr lang="en-ID" sz="7500" dirty="0" err="1"/>
              <a:t>telah</a:t>
            </a:r>
            <a:r>
              <a:rPr lang="en-ID" sz="7500" dirty="0"/>
              <a:t> </a:t>
            </a:r>
            <a:r>
              <a:rPr lang="en-ID" sz="7500" dirty="0" err="1"/>
              <a:t>mendapatkan</a:t>
            </a:r>
            <a:r>
              <a:rPr lang="en-ID" sz="7500" dirty="0"/>
              <a:t> dan/</a:t>
            </a:r>
            <a:r>
              <a:rPr lang="en-ID" sz="7500" dirty="0" err="1"/>
              <a:t>atau</a:t>
            </a:r>
            <a:r>
              <a:rPr lang="en-ID" sz="7500" dirty="0"/>
              <a:t> </a:t>
            </a:r>
            <a:r>
              <a:rPr lang="en-ID" sz="7500" dirty="0" err="1"/>
              <a:t>memiliki</a:t>
            </a:r>
            <a:r>
              <a:rPr lang="en-ID" sz="7500" dirty="0"/>
              <a:t> sponsor, </a:t>
            </a:r>
            <a:r>
              <a:rPr lang="en-ID" sz="7500" dirty="0" err="1"/>
              <a:t>persetujuan</a:t>
            </a:r>
            <a:r>
              <a:rPr lang="en-ID" sz="7500" dirty="0"/>
              <a:t>, </a:t>
            </a:r>
            <a:r>
              <a:rPr lang="en-ID" sz="7500" dirty="0" err="1"/>
              <a:t>perlengkapan</a:t>
            </a:r>
            <a:r>
              <a:rPr lang="en-ID" sz="7500" dirty="0"/>
              <a:t> </a:t>
            </a:r>
            <a:r>
              <a:rPr lang="en-ID" sz="7500" dirty="0" err="1"/>
              <a:t>tertentu</a:t>
            </a:r>
            <a:r>
              <a:rPr lang="en-ID" sz="7500" dirty="0"/>
              <a:t>, </a:t>
            </a:r>
            <a:r>
              <a:rPr lang="en-ID" sz="7500" dirty="0" err="1"/>
              <a:t>keuntungan</a:t>
            </a:r>
            <a:r>
              <a:rPr lang="en-ID" sz="7500" dirty="0"/>
              <a:t> </a:t>
            </a:r>
            <a:r>
              <a:rPr lang="en-ID" sz="7500" dirty="0" err="1"/>
              <a:t>tertentu</a:t>
            </a:r>
            <a:r>
              <a:rPr lang="en-ID" sz="7500" dirty="0"/>
              <a:t>, </a:t>
            </a:r>
            <a:r>
              <a:rPr lang="en-ID" sz="7500" dirty="0" err="1"/>
              <a:t>ciri-ciri</a:t>
            </a:r>
            <a:r>
              <a:rPr lang="en-ID" sz="7500" dirty="0"/>
              <a:t> </a:t>
            </a:r>
            <a:r>
              <a:rPr lang="en-ID" sz="7500" dirty="0" err="1"/>
              <a:t>kerja</a:t>
            </a:r>
            <a:r>
              <a:rPr lang="en-ID" sz="7500" dirty="0"/>
              <a:t> </a:t>
            </a:r>
            <a:r>
              <a:rPr lang="en-ID" sz="7500" dirty="0" err="1"/>
              <a:t>atau</a:t>
            </a:r>
            <a:r>
              <a:rPr lang="en-ID" sz="7500" dirty="0"/>
              <a:t> </a:t>
            </a:r>
            <a:r>
              <a:rPr lang="en-ID" sz="7500" dirty="0" err="1"/>
              <a:t>aksesori</a:t>
            </a:r>
            <a:r>
              <a:rPr lang="en-ID" sz="7500" dirty="0"/>
              <a:t> </a:t>
            </a:r>
            <a:r>
              <a:rPr lang="en-ID" sz="7500" dirty="0" err="1"/>
              <a:t>tertentu</a:t>
            </a:r>
            <a:r>
              <a:rPr lang="en-ID" sz="7500" dirty="0"/>
              <a:t>;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FC3B54A-A861-E675-E1DF-0A302CA607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Larangan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Usaha </a:t>
            </a:r>
            <a:r>
              <a:rPr lang="en-US" dirty="0" err="1"/>
              <a:t>Pasal</a:t>
            </a:r>
            <a:r>
              <a:rPr lang="en-US" dirty="0"/>
              <a:t> 9 UUPK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18727494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7A2C7E-7D1B-0447-16FF-23E138491B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109728" indent="0" algn="just">
              <a:buNone/>
            </a:pPr>
            <a:endParaRPr lang="en-US" dirty="0"/>
          </a:p>
          <a:p>
            <a:pPr marL="109728" indent="0" algn="just">
              <a:buNone/>
            </a:pPr>
            <a:r>
              <a:rPr lang="en-ID" sz="9600" dirty="0"/>
              <a:t>d. </a:t>
            </a:r>
            <a:r>
              <a:rPr lang="en-ID" sz="9600" dirty="0" err="1"/>
              <a:t>barang</a:t>
            </a:r>
            <a:r>
              <a:rPr lang="en-ID" sz="9600" dirty="0"/>
              <a:t> dan/</a:t>
            </a:r>
            <a:r>
              <a:rPr lang="en-ID" sz="9600" dirty="0" err="1"/>
              <a:t>atau</a:t>
            </a:r>
            <a:r>
              <a:rPr lang="en-ID" sz="9600" dirty="0"/>
              <a:t> </a:t>
            </a:r>
            <a:r>
              <a:rPr lang="en-ID" sz="9600" dirty="0" err="1"/>
              <a:t>jasa</a:t>
            </a:r>
            <a:r>
              <a:rPr lang="en-ID" sz="9600" dirty="0"/>
              <a:t> </a:t>
            </a:r>
            <a:r>
              <a:rPr lang="en-ID" sz="9600" dirty="0" err="1"/>
              <a:t>tersebut</a:t>
            </a:r>
            <a:r>
              <a:rPr lang="en-ID" sz="9600" dirty="0"/>
              <a:t> </a:t>
            </a:r>
            <a:r>
              <a:rPr lang="en-ID" sz="9600" dirty="0" err="1"/>
              <a:t>dibuat</a:t>
            </a:r>
            <a:r>
              <a:rPr lang="en-ID" sz="9600" dirty="0"/>
              <a:t> oleh </a:t>
            </a:r>
            <a:r>
              <a:rPr lang="en-ID" sz="9600" dirty="0" err="1"/>
              <a:t>perusahaan</a:t>
            </a:r>
            <a:r>
              <a:rPr lang="en-ID" sz="9600" dirty="0"/>
              <a:t> yang </a:t>
            </a:r>
            <a:r>
              <a:rPr lang="en-ID" sz="9600" dirty="0" err="1"/>
              <a:t>mempunyai</a:t>
            </a:r>
            <a:r>
              <a:rPr lang="en-ID" sz="9600" dirty="0"/>
              <a:t> sponsor, </a:t>
            </a:r>
            <a:r>
              <a:rPr lang="en-ID" sz="9600" dirty="0" err="1"/>
              <a:t>persetujuan</a:t>
            </a:r>
            <a:r>
              <a:rPr lang="en-ID" sz="9600" dirty="0"/>
              <a:t> </a:t>
            </a:r>
            <a:r>
              <a:rPr lang="en-ID" sz="9600" dirty="0" err="1"/>
              <a:t>atau</a:t>
            </a:r>
            <a:r>
              <a:rPr lang="en-ID" sz="9600" dirty="0"/>
              <a:t> </a:t>
            </a:r>
            <a:r>
              <a:rPr lang="en-ID" sz="9600" dirty="0" err="1"/>
              <a:t>afiliasi</a:t>
            </a:r>
            <a:r>
              <a:rPr lang="en-ID" sz="9600" dirty="0"/>
              <a:t>; e. </a:t>
            </a:r>
            <a:r>
              <a:rPr lang="en-ID" sz="9600" dirty="0" err="1"/>
              <a:t>barang</a:t>
            </a:r>
            <a:r>
              <a:rPr lang="en-ID" sz="9600" dirty="0"/>
              <a:t> dan/</a:t>
            </a:r>
            <a:r>
              <a:rPr lang="en-ID" sz="9600" dirty="0" err="1"/>
              <a:t>atau</a:t>
            </a:r>
            <a:r>
              <a:rPr lang="en-ID" sz="9600" dirty="0"/>
              <a:t> </a:t>
            </a:r>
            <a:r>
              <a:rPr lang="en-ID" sz="9600" dirty="0" err="1"/>
              <a:t>jasa</a:t>
            </a:r>
            <a:r>
              <a:rPr lang="en-ID" sz="9600" dirty="0"/>
              <a:t> </a:t>
            </a:r>
            <a:r>
              <a:rPr lang="en-ID" sz="9600" dirty="0" err="1"/>
              <a:t>tersebut</a:t>
            </a:r>
            <a:r>
              <a:rPr lang="en-ID" sz="9600" dirty="0"/>
              <a:t> </a:t>
            </a:r>
            <a:r>
              <a:rPr lang="en-ID" sz="9600" dirty="0" err="1"/>
              <a:t>tersedia</a:t>
            </a:r>
            <a:r>
              <a:rPr lang="en-ID" sz="9600" dirty="0"/>
              <a:t>; f. </a:t>
            </a:r>
            <a:r>
              <a:rPr lang="en-ID" sz="9600" dirty="0" err="1"/>
              <a:t>barang</a:t>
            </a:r>
            <a:r>
              <a:rPr lang="en-ID" sz="9600" dirty="0"/>
              <a:t> </a:t>
            </a:r>
            <a:r>
              <a:rPr lang="en-ID" sz="9600" dirty="0" err="1"/>
              <a:t>tersebut</a:t>
            </a:r>
            <a:r>
              <a:rPr lang="en-ID" sz="9600" dirty="0"/>
              <a:t> </a:t>
            </a:r>
            <a:r>
              <a:rPr lang="en-ID" sz="9600" dirty="0" err="1"/>
              <a:t>tidak</a:t>
            </a:r>
            <a:r>
              <a:rPr lang="en-ID" sz="9600" dirty="0"/>
              <a:t> </a:t>
            </a:r>
            <a:r>
              <a:rPr lang="en-ID" sz="9600" dirty="0" err="1"/>
              <a:t>mengandung</a:t>
            </a:r>
            <a:r>
              <a:rPr lang="en-ID" sz="9600" dirty="0"/>
              <a:t> </a:t>
            </a:r>
            <a:r>
              <a:rPr lang="en-ID" sz="9600" dirty="0" err="1"/>
              <a:t>cacat</a:t>
            </a:r>
            <a:r>
              <a:rPr lang="en-ID" sz="9600" dirty="0"/>
              <a:t> </a:t>
            </a:r>
            <a:r>
              <a:rPr lang="en-ID" sz="9600" dirty="0" err="1"/>
              <a:t>tersembunyi</a:t>
            </a:r>
            <a:r>
              <a:rPr lang="en-ID" sz="9600" dirty="0"/>
              <a:t>; g. </a:t>
            </a:r>
            <a:r>
              <a:rPr lang="en-ID" sz="9600" dirty="0" err="1"/>
              <a:t>barang</a:t>
            </a:r>
            <a:r>
              <a:rPr lang="en-ID" sz="9600" dirty="0"/>
              <a:t> </a:t>
            </a:r>
            <a:r>
              <a:rPr lang="en-ID" sz="9600" dirty="0" err="1"/>
              <a:t>tersebut</a:t>
            </a:r>
            <a:r>
              <a:rPr lang="en-ID" sz="9600" dirty="0"/>
              <a:t> </a:t>
            </a:r>
            <a:r>
              <a:rPr lang="en-ID" sz="9600" dirty="0" err="1"/>
              <a:t>merupakan</a:t>
            </a:r>
            <a:r>
              <a:rPr lang="en-ID" sz="9600" dirty="0"/>
              <a:t> </a:t>
            </a:r>
            <a:r>
              <a:rPr lang="en-ID" sz="9600" dirty="0" err="1"/>
              <a:t>kelengkapan</a:t>
            </a:r>
            <a:r>
              <a:rPr lang="en-ID" sz="9600" dirty="0"/>
              <a:t> </a:t>
            </a:r>
            <a:r>
              <a:rPr lang="en-ID" sz="9600" dirty="0" err="1"/>
              <a:t>dari</a:t>
            </a:r>
            <a:r>
              <a:rPr lang="en-ID" sz="9600" dirty="0"/>
              <a:t> </a:t>
            </a:r>
            <a:r>
              <a:rPr lang="en-ID" sz="9600" dirty="0" err="1"/>
              <a:t>barang</a:t>
            </a:r>
            <a:r>
              <a:rPr lang="en-ID" sz="9600" dirty="0"/>
              <a:t> </a:t>
            </a:r>
            <a:r>
              <a:rPr lang="en-ID" sz="9600" dirty="0" err="1"/>
              <a:t>tertentu</a:t>
            </a:r>
            <a:r>
              <a:rPr lang="en-ID" sz="9600" dirty="0"/>
              <a:t>; h. </a:t>
            </a:r>
            <a:r>
              <a:rPr lang="en-ID" sz="9600" dirty="0" err="1"/>
              <a:t>barang</a:t>
            </a:r>
            <a:r>
              <a:rPr lang="en-ID" sz="9600" dirty="0"/>
              <a:t> </a:t>
            </a:r>
            <a:r>
              <a:rPr lang="en-ID" sz="9600" dirty="0" err="1"/>
              <a:t>tersebut</a:t>
            </a:r>
            <a:r>
              <a:rPr lang="en-ID" sz="9600" dirty="0"/>
              <a:t> </a:t>
            </a:r>
            <a:r>
              <a:rPr lang="en-ID" sz="9600" dirty="0" err="1"/>
              <a:t>berasal</a:t>
            </a:r>
            <a:r>
              <a:rPr lang="en-ID" sz="9600" dirty="0"/>
              <a:t> </a:t>
            </a:r>
            <a:r>
              <a:rPr lang="en-ID" sz="9600" dirty="0" err="1"/>
              <a:t>dari</a:t>
            </a:r>
            <a:r>
              <a:rPr lang="en-ID" sz="9600" dirty="0"/>
              <a:t> </a:t>
            </a:r>
            <a:r>
              <a:rPr lang="en-ID" sz="9600" dirty="0" err="1"/>
              <a:t>daerah</a:t>
            </a:r>
            <a:r>
              <a:rPr lang="en-ID" sz="9600" dirty="0"/>
              <a:t> </a:t>
            </a:r>
            <a:r>
              <a:rPr lang="en-ID" sz="9600" dirty="0" err="1"/>
              <a:t>tertentu</a:t>
            </a:r>
            <a:r>
              <a:rPr lang="en-ID" sz="9600" dirty="0"/>
              <a:t>; </a:t>
            </a:r>
            <a:r>
              <a:rPr lang="en-ID" sz="9600" dirty="0" err="1"/>
              <a:t>i</a:t>
            </a:r>
            <a:r>
              <a:rPr lang="en-ID" sz="9600" dirty="0"/>
              <a:t>. </a:t>
            </a:r>
            <a:r>
              <a:rPr lang="en-ID" sz="9600" dirty="0" err="1"/>
              <a:t>secara</a:t>
            </a:r>
            <a:r>
              <a:rPr lang="en-ID" sz="9600" dirty="0"/>
              <a:t> </a:t>
            </a:r>
            <a:r>
              <a:rPr lang="en-ID" sz="9600" dirty="0" err="1"/>
              <a:t>langsung</a:t>
            </a:r>
            <a:r>
              <a:rPr lang="en-ID" sz="9600" dirty="0"/>
              <a:t> </a:t>
            </a:r>
            <a:r>
              <a:rPr lang="en-ID" sz="9600" dirty="0" err="1"/>
              <a:t>atau</a:t>
            </a:r>
            <a:r>
              <a:rPr lang="en-ID" sz="9600" dirty="0"/>
              <a:t> </a:t>
            </a:r>
            <a:r>
              <a:rPr lang="en-ID" sz="9600" dirty="0" err="1"/>
              <a:t>tidak</a:t>
            </a:r>
            <a:r>
              <a:rPr lang="en-ID" sz="9600" dirty="0"/>
              <a:t> </a:t>
            </a:r>
            <a:r>
              <a:rPr lang="en-ID" sz="9600" dirty="0" err="1"/>
              <a:t>langsung</a:t>
            </a:r>
            <a:r>
              <a:rPr lang="en-ID" sz="9600" dirty="0"/>
              <a:t> </a:t>
            </a:r>
            <a:r>
              <a:rPr lang="en-ID" sz="9600" dirty="0" err="1"/>
              <a:t>merendahkan</a:t>
            </a:r>
            <a:r>
              <a:rPr lang="en-ID" sz="9600" dirty="0"/>
              <a:t> </a:t>
            </a:r>
            <a:r>
              <a:rPr lang="en-ID" sz="9600" dirty="0" err="1"/>
              <a:t>barang</a:t>
            </a:r>
            <a:r>
              <a:rPr lang="en-ID" sz="9600" dirty="0"/>
              <a:t> dan/</a:t>
            </a:r>
            <a:r>
              <a:rPr lang="en-ID" sz="9600" dirty="0" err="1"/>
              <a:t>atau</a:t>
            </a:r>
            <a:r>
              <a:rPr lang="en-ID" sz="9600" dirty="0"/>
              <a:t> </a:t>
            </a:r>
            <a:r>
              <a:rPr lang="en-ID" sz="9600" dirty="0" err="1"/>
              <a:t>jasa</a:t>
            </a:r>
            <a:r>
              <a:rPr lang="en-ID" sz="9600" dirty="0"/>
              <a:t> lain;</a:t>
            </a:r>
          </a:p>
          <a:p>
            <a:pPr marL="109728" indent="0" algn="just">
              <a:buNone/>
            </a:pPr>
            <a:endParaRPr lang="en-US" sz="9600" dirty="0"/>
          </a:p>
          <a:p>
            <a:pPr marL="109728" indent="0" algn="just">
              <a:buNone/>
            </a:pPr>
            <a:r>
              <a:rPr lang="en-ID" sz="9600" dirty="0"/>
              <a:t>(2) </a:t>
            </a:r>
            <a:r>
              <a:rPr lang="en-ID" sz="9600" dirty="0" err="1"/>
              <a:t>Barang</a:t>
            </a:r>
            <a:r>
              <a:rPr lang="en-ID" sz="9600" dirty="0"/>
              <a:t> dan/</a:t>
            </a:r>
            <a:r>
              <a:rPr lang="en-ID" sz="9600" dirty="0" err="1"/>
              <a:t>atau</a:t>
            </a:r>
            <a:r>
              <a:rPr lang="en-ID" sz="9600" dirty="0"/>
              <a:t> </a:t>
            </a:r>
            <a:r>
              <a:rPr lang="en-ID" sz="9600" dirty="0" err="1"/>
              <a:t>jasa</a:t>
            </a:r>
            <a:r>
              <a:rPr lang="en-ID" sz="9600" dirty="0"/>
              <a:t> </a:t>
            </a:r>
            <a:r>
              <a:rPr lang="en-ID" sz="9600" dirty="0" err="1"/>
              <a:t>sebagaimana</a:t>
            </a:r>
            <a:r>
              <a:rPr lang="en-ID" sz="9600" dirty="0"/>
              <a:t> </a:t>
            </a:r>
            <a:r>
              <a:rPr lang="en-ID" sz="9600" dirty="0" err="1"/>
              <a:t>dimaksud</a:t>
            </a:r>
            <a:r>
              <a:rPr lang="en-ID" sz="9600" dirty="0"/>
              <a:t>   </a:t>
            </a:r>
          </a:p>
          <a:p>
            <a:pPr marL="109728" indent="0" algn="just">
              <a:buNone/>
            </a:pPr>
            <a:r>
              <a:rPr lang="en-ID" sz="9600" dirty="0"/>
              <a:t>     pada </a:t>
            </a:r>
            <a:r>
              <a:rPr lang="en-ID" sz="9600" dirty="0" err="1"/>
              <a:t>ayat</a:t>
            </a:r>
            <a:r>
              <a:rPr lang="en-ID" sz="9600" dirty="0"/>
              <a:t> (1) </a:t>
            </a:r>
            <a:r>
              <a:rPr lang="en-ID" sz="9600" dirty="0" err="1"/>
              <a:t>dilarang</a:t>
            </a:r>
            <a:r>
              <a:rPr lang="en-ID" sz="9600" dirty="0"/>
              <a:t> </a:t>
            </a:r>
            <a:r>
              <a:rPr lang="en-ID" sz="9600" dirty="0" err="1"/>
              <a:t>untuk</a:t>
            </a:r>
            <a:r>
              <a:rPr lang="en-ID" sz="9600" dirty="0"/>
              <a:t>  </a:t>
            </a:r>
            <a:r>
              <a:rPr lang="en-ID" sz="9600" dirty="0" err="1"/>
              <a:t>diperdagangkan</a:t>
            </a:r>
            <a:r>
              <a:rPr lang="en-ID" sz="9600" dirty="0"/>
              <a:t>.</a:t>
            </a:r>
          </a:p>
          <a:p>
            <a:pPr marL="109728" indent="0" algn="just">
              <a:buNone/>
            </a:pPr>
            <a:r>
              <a:rPr lang="en-ID" sz="9600" dirty="0"/>
              <a:t> (3) </a:t>
            </a:r>
            <a:r>
              <a:rPr lang="en-ID" sz="9600" dirty="0" err="1"/>
              <a:t>Pelaku</a:t>
            </a:r>
            <a:r>
              <a:rPr lang="en-ID" sz="9600" dirty="0"/>
              <a:t> </a:t>
            </a:r>
            <a:r>
              <a:rPr lang="en-ID" sz="9600" dirty="0" err="1"/>
              <a:t>usaha</a:t>
            </a:r>
            <a:r>
              <a:rPr lang="en-ID" sz="9600" dirty="0"/>
              <a:t> yang </a:t>
            </a:r>
            <a:r>
              <a:rPr lang="en-ID" sz="9600" dirty="0" err="1"/>
              <a:t>melakukan</a:t>
            </a:r>
            <a:r>
              <a:rPr lang="en-ID" sz="9600" dirty="0"/>
              <a:t> </a:t>
            </a:r>
            <a:r>
              <a:rPr lang="en-ID" sz="9600" dirty="0" err="1"/>
              <a:t>pelanggaran</a:t>
            </a:r>
            <a:r>
              <a:rPr lang="en-ID" sz="9600" dirty="0"/>
              <a:t>            </a:t>
            </a:r>
          </a:p>
          <a:p>
            <a:pPr marL="109728" indent="0" algn="just">
              <a:buNone/>
            </a:pPr>
            <a:r>
              <a:rPr lang="en-ID" sz="9600" dirty="0"/>
              <a:t>      </a:t>
            </a:r>
            <a:r>
              <a:rPr lang="en-ID" sz="9600" dirty="0" err="1"/>
              <a:t>terhadap</a:t>
            </a:r>
            <a:r>
              <a:rPr lang="en-ID" sz="9600" dirty="0"/>
              <a:t> </a:t>
            </a:r>
            <a:r>
              <a:rPr lang="en-ID" sz="9600" dirty="0" err="1"/>
              <a:t>ayat</a:t>
            </a:r>
            <a:r>
              <a:rPr lang="en-ID" sz="9600" dirty="0"/>
              <a:t> (1) </a:t>
            </a:r>
            <a:r>
              <a:rPr lang="en-ID" sz="9600" dirty="0" err="1"/>
              <a:t>dilarang</a:t>
            </a:r>
            <a:r>
              <a:rPr lang="en-ID" sz="9600" dirty="0"/>
              <a:t> </a:t>
            </a:r>
            <a:r>
              <a:rPr lang="en-ID" sz="9600" dirty="0" err="1"/>
              <a:t>melanjutkan</a:t>
            </a:r>
            <a:r>
              <a:rPr lang="en-ID" sz="9600" dirty="0"/>
              <a:t>         </a:t>
            </a:r>
          </a:p>
          <a:p>
            <a:pPr marL="109728" indent="0" algn="just">
              <a:buNone/>
            </a:pPr>
            <a:r>
              <a:rPr lang="en-ID" sz="9600" dirty="0"/>
              <a:t>      </a:t>
            </a:r>
            <a:r>
              <a:rPr lang="en-ID" sz="9600" dirty="0" err="1"/>
              <a:t>penawaran</a:t>
            </a:r>
            <a:r>
              <a:rPr lang="en-ID" sz="9600" dirty="0"/>
              <a:t>, </a:t>
            </a:r>
            <a:r>
              <a:rPr lang="en-ID" sz="9600" dirty="0" err="1"/>
              <a:t>promosi</a:t>
            </a:r>
            <a:r>
              <a:rPr lang="en-ID" sz="9600" dirty="0"/>
              <a:t>, dan </a:t>
            </a:r>
            <a:r>
              <a:rPr lang="en-ID" sz="9600" dirty="0" err="1"/>
              <a:t>pengiklanan</a:t>
            </a:r>
            <a:r>
              <a:rPr lang="en-ID" sz="9600" dirty="0"/>
              <a:t>  </a:t>
            </a:r>
            <a:r>
              <a:rPr lang="en-ID" sz="9600" dirty="0" err="1"/>
              <a:t>barang</a:t>
            </a:r>
            <a:r>
              <a:rPr lang="en-ID" sz="9600" dirty="0"/>
              <a:t>  </a:t>
            </a:r>
          </a:p>
          <a:p>
            <a:pPr marL="109728" indent="0" algn="just">
              <a:buNone/>
            </a:pPr>
            <a:r>
              <a:rPr lang="en-ID" sz="9600" dirty="0"/>
              <a:t>      dan/</a:t>
            </a:r>
            <a:r>
              <a:rPr lang="en-ID" sz="9600" dirty="0" err="1"/>
              <a:t>atau</a:t>
            </a:r>
            <a:r>
              <a:rPr lang="en-ID" sz="9600" dirty="0"/>
              <a:t> </a:t>
            </a:r>
            <a:r>
              <a:rPr lang="en-ID" sz="9600" dirty="0" err="1"/>
              <a:t>jasa</a:t>
            </a:r>
            <a:r>
              <a:rPr lang="en-ID" sz="9600" dirty="0"/>
              <a:t> </a:t>
            </a:r>
            <a:r>
              <a:rPr lang="en-ID" sz="9600" dirty="0" err="1"/>
              <a:t>tersebut</a:t>
            </a:r>
            <a:r>
              <a:rPr lang="en-ID" sz="9600" dirty="0"/>
              <a:t>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E3BA2A3-19AC-88FA-9B0A-7BA802FCBB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Larangan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Usaha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20050619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2A2846B-A1E3-05C6-25C4-CAA54A56C7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109728" indent="0">
              <a:buNone/>
            </a:pPr>
            <a:endParaRPr lang="en-US" dirty="0"/>
          </a:p>
          <a:p>
            <a:pPr marL="109728" indent="0" algn="just">
              <a:buNone/>
            </a:pPr>
            <a:r>
              <a:rPr lang="en-ID" sz="4000" dirty="0" err="1"/>
              <a:t>Setiap</a:t>
            </a:r>
            <a:r>
              <a:rPr lang="en-ID" sz="4000" dirty="0"/>
              <a:t> </a:t>
            </a:r>
            <a:r>
              <a:rPr lang="en-ID" sz="4000" dirty="0" err="1"/>
              <a:t>konsumen</a:t>
            </a:r>
            <a:r>
              <a:rPr lang="en-ID" sz="4000" dirty="0"/>
              <a:t> yang </a:t>
            </a:r>
            <a:r>
              <a:rPr lang="en-ID" sz="4000" dirty="0" err="1"/>
              <a:t>dirugikan</a:t>
            </a:r>
            <a:r>
              <a:rPr lang="en-ID" sz="4000" dirty="0"/>
              <a:t> </a:t>
            </a:r>
            <a:r>
              <a:rPr lang="en-ID" sz="4000" dirty="0" err="1"/>
              <a:t>dapat</a:t>
            </a:r>
            <a:r>
              <a:rPr lang="en-ID" sz="4000" dirty="0"/>
              <a:t> </a:t>
            </a:r>
            <a:r>
              <a:rPr lang="en-ID" sz="4000" dirty="0" err="1"/>
              <a:t>menggugat</a:t>
            </a:r>
            <a:r>
              <a:rPr lang="en-ID" sz="4000" dirty="0"/>
              <a:t> </a:t>
            </a:r>
            <a:r>
              <a:rPr lang="en-ID" sz="4000" dirty="0" err="1"/>
              <a:t>pelaku</a:t>
            </a:r>
            <a:r>
              <a:rPr lang="en-ID" sz="4000" dirty="0"/>
              <a:t> </a:t>
            </a:r>
            <a:r>
              <a:rPr lang="en-ID" sz="4000" dirty="0" err="1"/>
              <a:t>usaha</a:t>
            </a:r>
            <a:r>
              <a:rPr lang="en-ID" sz="4000" dirty="0"/>
              <a:t> </a:t>
            </a:r>
            <a:r>
              <a:rPr lang="en-ID" sz="4000" dirty="0" err="1"/>
              <a:t>melalui</a:t>
            </a:r>
            <a:r>
              <a:rPr lang="en-ID" sz="4000" dirty="0"/>
              <a:t> </a:t>
            </a:r>
            <a:r>
              <a:rPr lang="en-ID" sz="4000" dirty="0" err="1"/>
              <a:t>lembaga</a:t>
            </a:r>
            <a:r>
              <a:rPr lang="en-ID" sz="4000" dirty="0"/>
              <a:t> yang </a:t>
            </a:r>
            <a:r>
              <a:rPr lang="en-ID" sz="4000" dirty="0" err="1"/>
              <a:t>bertugas</a:t>
            </a:r>
            <a:r>
              <a:rPr lang="en-ID" sz="4000" dirty="0"/>
              <a:t> </a:t>
            </a:r>
            <a:r>
              <a:rPr lang="en-ID" sz="4000" dirty="0" err="1"/>
              <a:t>menyelesaikan</a:t>
            </a:r>
            <a:r>
              <a:rPr lang="en-ID" sz="4000" dirty="0"/>
              <a:t> </a:t>
            </a:r>
            <a:r>
              <a:rPr lang="en-ID" sz="4000" dirty="0" err="1"/>
              <a:t>sengketa</a:t>
            </a:r>
            <a:r>
              <a:rPr lang="en-ID" sz="4000" dirty="0"/>
              <a:t> </a:t>
            </a:r>
            <a:r>
              <a:rPr lang="en-ID" sz="4000" dirty="0" err="1"/>
              <a:t>antara</a:t>
            </a:r>
            <a:r>
              <a:rPr lang="en-ID" sz="4000" dirty="0"/>
              <a:t> </a:t>
            </a:r>
            <a:r>
              <a:rPr lang="en-ID" sz="4000" dirty="0" err="1"/>
              <a:t>konsumen</a:t>
            </a:r>
            <a:r>
              <a:rPr lang="en-ID" sz="4000" dirty="0"/>
              <a:t> dan </a:t>
            </a:r>
            <a:r>
              <a:rPr lang="en-ID" sz="4000" dirty="0" err="1"/>
              <a:t>pelaku</a:t>
            </a:r>
            <a:r>
              <a:rPr lang="en-ID" sz="4000" dirty="0"/>
              <a:t> </a:t>
            </a:r>
            <a:r>
              <a:rPr lang="en-ID" sz="4000" dirty="0" err="1"/>
              <a:t>usaha</a:t>
            </a:r>
            <a:r>
              <a:rPr lang="en-ID" sz="4000" dirty="0"/>
              <a:t> </a:t>
            </a:r>
            <a:r>
              <a:rPr lang="en-ID" sz="4000" dirty="0" err="1"/>
              <a:t>atau</a:t>
            </a:r>
            <a:r>
              <a:rPr lang="en-ID" sz="4000" dirty="0"/>
              <a:t> </a:t>
            </a:r>
            <a:r>
              <a:rPr lang="en-ID" sz="4000" dirty="0" err="1"/>
              <a:t>melalui</a:t>
            </a:r>
            <a:r>
              <a:rPr lang="en-ID" sz="4000" dirty="0"/>
              <a:t> </a:t>
            </a:r>
            <a:r>
              <a:rPr lang="en-ID" sz="4000" dirty="0" err="1"/>
              <a:t>peradilan</a:t>
            </a:r>
            <a:r>
              <a:rPr lang="en-ID" sz="4000" dirty="0"/>
              <a:t> yang </a:t>
            </a:r>
            <a:r>
              <a:rPr lang="en-ID" sz="4000" dirty="0" err="1"/>
              <a:t>berada</a:t>
            </a:r>
            <a:r>
              <a:rPr lang="en-ID" sz="4000" dirty="0"/>
              <a:t> di </a:t>
            </a:r>
            <a:r>
              <a:rPr lang="en-ID" sz="4000" dirty="0" err="1"/>
              <a:t>lingkungan</a:t>
            </a:r>
            <a:r>
              <a:rPr lang="en-ID" sz="4000" dirty="0"/>
              <a:t> </a:t>
            </a:r>
            <a:r>
              <a:rPr lang="en-ID" sz="4000" dirty="0" err="1"/>
              <a:t>peradilan</a:t>
            </a:r>
            <a:r>
              <a:rPr lang="en-ID" sz="4000" dirty="0"/>
              <a:t> </a:t>
            </a:r>
            <a:r>
              <a:rPr lang="en-ID" sz="4000" dirty="0" err="1"/>
              <a:t>umum</a:t>
            </a:r>
            <a:r>
              <a:rPr lang="en-ID" sz="4000" dirty="0"/>
              <a:t>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CB012FB-9465-527C-5BFA-F92C14C744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Konsumen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Menggugat</a:t>
            </a:r>
            <a:r>
              <a:rPr lang="en-US" dirty="0"/>
              <a:t>  (Pasal 45 UUPK).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3456624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109728" indent="0">
              <a:buNone/>
            </a:pPr>
            <a:endParaRPr lang="en-US" dirty="0"/>
          </a:p>
          <a:p>
            <a:pPr marL="109728" indent="0" algn="just">
              <a:buNone/>
            </a:pPr>
            <a:br>
              <a:rPr lang="en-US" dirty="0"/>
            </a:br>
            <a:r>
              <a:rPr lang="en-US" sz="16000" dirty="0" err="1"/>
              <a:t>Hak</a:t>
            </a:r>
            <a:r>
              <a:rPr lang="en-US" sz="16000" dirty="0"/>
              <a:t> </a:t>
            </a:r>
            <a:r>
              <a:rPr lang="en-US" sz="16000" dirty="0" err="1"/>
              <a:t>untuk</a:t>
            </a:r>
            <a:r>
              <a:rPr lang="en-US" sz="16000" dirty="0"/>
              <a:t> </a:t>
            </a:r>
            <a:r>
              <a:rPr lang="en-US" sz="16000" dirty="0" err="1"/>
              <a:t>diperlakukan</a:t>
            </a:r>
            <a:r>
              <a:rPr lang="en-US" sz="16000" dirty="0"/>
              <a:t> </a:t>
            </a:r>
            <a:r>
              <a:rPr lang="en-US" sz="16000" dirty="0" err="1"/>
              <a:t>atau</a:t>
            </a:r>
            <a:r>
              <a:rPr lang="en-US" sz="16000" dirty="0"/>
              <a:t> </a:t>
            </a:r>
            <a:r>
              <a:rPr lang="en-US" sz="16000" dirty="0" err="1"/>
              <a:t>dilayani</a:t>
            </a:r>
            <a:r>
              <a:rPr lang="en-US" sz="16000" dirty="0"/>
              <a:t> </a:t>
            </a:r>
            <a:r>
              <a:rPr lang="en-US" sz="16000" dirty="0" err="1"/>
              <a:t>secara</a:t>
            </a:r>
            <a:r>
              <a:rPr lang="en-US" sz="16000" dirty="0"/>
              <a:t> </a:t>
            </a:r>
            <a:r>
              <a:rPr lang="en-US" sz="16000" dirty="0" err="1"/>
              <a:t>benar</a:t>
            </a:r>
            <a:r>
              <a:rPr lang="en-US" sz="16000" dirty="0"/>
              <a:t> </a:t>
            </a:r>
            <a:r>
              <a:rPr lang="en-US" sz="16000" dirty="0" err="1"/>
              <a:t>dan</a:t>
            </a:r>
            <a:br>
              <a:rPr lang="en-US" sz="16000" dirty="0"/>
            </a:br>
            <a:r>
              <a:rPr lang="en-US" sz="16000" dirty="0" err="1"/>
              <a:t>jujur</a:t>
            </a:r>
            <a:r>
              <a:rPr lang="en-US" sz="16000" dirty="0"/>
              <a:t> </a:t>
            </a:r>
            <a:r>
              <a:rPr lang="en-US" sz="16000" dirty="0" err="1"/>
              <a:t>serta</a:t>
            </a:r>
            <a:r>
              <a:rPr lang="en-US" sz="16000" dirty="0"/>
              <a:t> </a:t>
            </a:r>
            <a:r>
              <a:rPr lang="en-US" sz="16000" dirty="0" err="1"/>
              <a:t>tidak</a:t>
            </a:r>
            <a:r>
              <a:rPr lang="en-US" sz="16000" dirty="0"/>
              <a:t> </a:t>
            </a:r>
            <a:r>
              <a:rPr lang="en-US" sz="16000" dirty="0" err="1"/>
              <a:t>diskriminatif</a:t>
            </a:r>
            <a:r>
              <a:rPr lang="en-US" sz="16000" dirty="0"/>
              <a:t>;</a:t>
            </a:r>
            <a:br>
              <a:rPr lang="en-US" sz="16000" dirty="0"/>
            </a:br>
            <a:r>
              <a:rPr lang="en-US" sz="16000" dirty="0"/>
              <a:t>8. </a:t>
            </a:r>
            <a:r>
              <a:rPr lang="en-US" sz="16000" dirty="0" err="1"/>
              <a:t>hak</a:t>
            </a:r>
            <a:r>
              <a:rPr lang="en-US" sz="16000" dirty="0"/>
              <a:t> </a:t>
            </a:r>
            <a:r>
              <a:rPr lang="en-US" sz="16000" dirty="0" err="1"/>
              <a:t>untuk</a:t>
            </a:r>
            <a:r>
              <a:rPr lang="en-US" sz="16000" dirty="0"/>
              <a:t> </a:t>
            </a:r>
            <a:r>
              <a:rPr lang="en-US" sz="16000" dirty="0" err="1"/>
              <a:t>mendapatkan</a:t>
            </a:r>
            <a:r>
              <a:rPr lang="en-US" sz="16000" dirty="0"/>
              <a:t> </a:t>
            </a:r>
            <a:r>
              <a:rPr lang="en-US" sz="16000" dirty="0" err="1"/>
              <a:t>kompensasi</a:t>
            </a:r>
            <a:r>
              <a:rPr lang="en-US" sz="16000" dirty="0"/>
              <a:t>, </a:t>
            </a:r>
            <a:r>
              <a:rPr lang="en-US" sz="16000" dirty="0" err="1"/>
              <a:t>ganti</a:t>
            </a:r>
            <a:r>
              <a:rPr lang="en-US" sz="16000" dirty="0"/>
              <a:t> </a:t>
            </a:r>
            <a:r>
              <a:rPr lang="en-US" sz="16000" dirty="0" err="1"/>
              <a:t>rugi</a:t>
            </a:r>
            <a:r>
              <a:rPr lang="en-US" sz="16000" dirty="0"/>
              <a:t> </a:t>
            </a:r>
            <a:r>
              <a:rPr lang="en-US" sz="16000" dirty="0" err="1"/>
              <a:t>dan</a:t>
            </a:r>
            <a:r>
              <a:rPr lang="en-US" sz="16000" dirty="0"/>
              <a:t>/</a:t>
            </a:r>
            <a:r>
              <a:rPr lang="en-US" sz="16000" dirty="0" err="1"/>
              <a:t>atau</a:t>
            </a:r>
            <a:r>
              <a:rPr lang="en-US" sz="16000" dirty="0"/>
              <a:t> </a:t>
            </a:r>
            <a:r>
              <a:rPr lang="en-US" sz="16000" dirty="0" err="1"/>
              <a:t>penggantian</a:t>
            </a:r>
            <a:r>
              <a:rPr lang="en-US" sz="16000" dirty="0"/>
              <a:t>, </a:t>
            </a:r>
            <a:r>
              <a:rPr lang="en-US" sz="16000" dirty="0" err="1"/>
              <a:t>apabila</a:t>
            </a:r>
            <a:r>
              <a:rPr lang="en-US" sz="16000" dirty="0"/>
              <a:t> </a:t>
            </a:r>
            <a:r>
              <a:rPr lang="en-US" sz="16000" dirty="0" err="1"/>
              <a:t>barang</a:t>
            </a:r>
            <a:r>
              <a:rPr lang="en-US" sz="16000" dirty="0"/>
              <a:t> </a:t>
            </a:r>
            <a:r>
              <a:rPr lang="en-US" sz="16000" dirty="0" err="1"/>
              <a:t>dan</a:t>
            </a:r>
            <a:r>
              <a:rPr lang="en-US" sz="16000" dirty="0"/>
              <a:t>/</a:t>
            </a:r>
            <a:r>
              <a:rPr lang="en-US" sz="16000" dirty="0" err="1"/>
              <a:t>atau</a:t>
            </a:r>
            <a:r>
              <a:rPr lang="en-US" sz="16000" dirty="0"/>
              <a:t> </a:t>
            </a:r>
            <a:r>
              <a:rPr lang="en-US" sz="16000" dirty="0" err="1"/>
              <a:t>jasa</a:t>
            </a:r>
            <a:r>
              <a:rPr lang="en-US" sz="16000" dirty="0"/>
              <a:t> yang</a:t>
            </a:r>
            <a:br>
              <a:rPr lang="en-US" sz="16000" dirty="0"/>
            </a:br>
            <a:r>
              <a:rPr lang="en-US" sz="16000" dirty="0" err="1"/>
              <a:t>diterima</a:t>
            </a:r>
            <a:r>
              <a:rPr lang="en-US" sz="16000" dirty="0"/>
              <a:t> </a:t>
            </a:r>
            <a:r>
              <a:rPr lang="en-US" sz="16000" dirty="0" err="1"/>
              <a:t>tidak</a:t>
            </a:r>
            <a:r>
              <a:rPr lang="en-US" sz="16000" dirty="0"/>
              <a:t> </a:t>
            </a:r>
            <a:r>
              <a:rPr lang="en-US" sz="16000" dirty="0" err="1"/>
              <a:t>sesuai</a:t>
            </a:r>
            <a:r>
              <a:rPr lang="en-US" sz="16000" dirty="0"/>
              <a:t> </a:t>
            </a:r>
            <a:r>
              <a:rPr lang="en-US" sz="16000" dirty="0" err="1"/>
              <a:t>dengan</a:t>
            </a:r>
            <a:r>
              <a:rPr lang="en-US" sz="16000" dirty="0"/>
              <a:t> </a:t>
            </a:r>
            <a:r>
              <a:rPr lang="en-US" sz="16000" dirty="0" err="1"/>
              <a:t>perjanjian</a:t>
            </a:r>
            <a:r>
              <a:rPr lang="en-US" sz="16000" dirty="0"/>
              <a:t> </a:t>
            </a:r>
            <a:r>
              <a:rPr lang="en-US" sz="16000" dirty="0" err="1"/>
              <a:t>atau</a:t>
            </a:r>
            <a:r>
              <a:rPr lang="en-US" sz="16000" dirty="0"/>
              <a:t> </a:t>
            </a:r>
            <a:r>
              <a:rPr lang="en-US" sz="16000" dirty="0" err="1"/>
              <a:t>tidak</a:t>
            </a:r>
            <a:br>
              <a:rPr lang="en-US" sz="16000" dirty="0"/>
            </a:br>
            <a:r>
              <a:rPr lang="en-US" sz="16000" dirty="0" err="1"/>
              <a:t>sebagaimana</a:t>
            </a:r>
            <a:r>
              <a:rPr lang="en-US" sz="16000" dirty="0"/>
              <a:t> </a:t>
            </a:r>
            <a:r>
              <a:rPr lang="en-US" sz="16000" dirty="0" err="1"/>
              <a:t>mestinya</a:t>
            </a:r>
            <a:r>
              <a:rPr lang="en-US" sz="16000" dirty="0"/>
              <a:t>;</a:t>
            </a:r>
            <a:br>
              <a:rPr lang="en-US" sz="16000" dirty="0"/>
            </a:b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Konsumen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24008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8938A57-A580-AD3F-D575-6E7401468D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 algn="just">
              <a:buNone/>
            </a:pPr>
            <a:endParaRPr lang="en-ID" sz="3200" dirty="0"/>
          </a:p>
          <a:p>
            <a:pPr marL="624078" indent="-514350" algn="just">
              <a:buAutoNum type="alphaLcPeriod"/>
            </a:pPr>
            <a:r>
              <a:rPr lang="en-ID" sz="3200" dirty="0" err="1"/>
              <a:t>seorang</a:t>
            </a:r>
            <a:r>
              <a:rPr lang="en-ID" sz="3200" dirty="0"/>
              <a:t> </a:t>
            </a:r>
            <a:r>
              <a:rPr lang="en-ID" sz="3200" dirty="0" err="1"/>
              <a:t>konsumen</a:t>
            </a:r>
            <a:r>
              <a:rPr lang="en-ID" sz="3200" dirty="0"/>
              <a:t> yang </a:t>
            </a:r>
            <a:r>
              <a:rPr lang="en-ID" sz="3200" dirty="0" err="1"/>
              <a:t>dirugikan</a:t>
            </a:r>
            <a:r>
              <a:rPr lang="en-ID" sz="3200" dirty="0"/>
              <a:t> </a:t>
            </a:r>
          </a:p>
          <a:p>
            <a:pPr marL="109728" indent="0" algn="just">
              <a:buNone/>
            </a:pPr>
            <a:r>
              <a:rPr lang="en-ID" sz="3200" dirty="0"/>
              <a:t>    </a:t>
            </a:r>
            <a:r>
              <a:rPr lang="en-ID" sz="3200" dirty="0" err="1"/>
              <a:t>atau</a:t>
            </a:r>
            <a:r>
              <a:rPr lang="en-ID" sz="3200" dirty="0"/>
              <a:t> </a:t>
            </a:r>
            <a:r>
              <a:rPr lang="en-ID" sz="3200" dirty="0" err="1"/>
              <a:t>ahli</a:t>
            </a:r>
            <a:r>
              <a:rPr lang="en-ID" sz="3200" dirty="0"/>
              <a:t> </a:t>
            </a:r>
            <a:r>
              <a:rPr lang="en-ID" sz="3200" dirty="0" err="1"/>
              <a:t>waris</a:t>
            </a:r>
            <a:r>
              <a:rPr lang="en-ID" sz="3200" dirty="0"/>
              <a:t> yang </a:t>
            </a:r>
            <a:r>
              <a:rPr lang="en-ID" sz="3200" dirty="0" err="1"/>
              <a:t>bersangkutan</a:t>
            </a:r>
            <a:r>
              <a:rPr lang="en-ID" sz="3200" dirty="0"/>
              <a:t>; </a:t>
            </a:r>
          </a:p>
          <a:p>
            <a:pPr marL="109728" indent="0" algn="just">
              <a:buNone/>
            </a:pPr>
            <a:r>
              <a:rPr lang="en-ID" sz="3200" dirty="0"/>
              <a:t>b. </a:t>
            </a:r>
            <a:r>
              <a:rPr lang="en-ID" sz="3200" dirty="0" err="1"/>
              <a:t>sekelompok</a:t>
            </a:r>
            <a:r>
              <a:rPr lang="en-ID" sz="3200" dirty="0"/>
              <a:t> </a:t>
            </a:r>
            <a:r>
              <a:rPr lang="en-ID" sz="3200" dirty="0" err="1"/>
              <a:t>konsumen</a:t>
            </a:r>
            <a:r>
              <a:rPr lang="en-ID" sz="3200" dirty="0"/>
              <a:t> yang </a:t>
            </a:r>
          </a:p>
          <a:p>
            <a:pPr marL="109728" indent="0" algn="just">
              <a:buNone/>
            </a:pPr>
            <a:r>
              <a:rPr lang="en-ID" sz="3200" dirty="0"/>
              <a:t>    </a:t>
            </a:r>
            <a:r>
              <a:rPr lang="en-ID" sz="3200" dirty="0" err="1"/>
              <a:t>mempunyai</a:t>
            </a:r>
            <a:r>
              <a:rPr lang="en-ID" sz="3200" dirty="0"/>
              <a:t> </a:t>
            </a:r>
            <a:r>
              <a:rPr lang="en-ID" sz="3200" dirty="0" err="1"/>
              <a:t>kepentingan</a:t>
            </a:r>
            <a:r>
              <a:rPr lang="en-ID" sz="3200" dirty="0"/>
              <a:t> yang </a:t>
            </a:r>
            <a:r>
              <a:rPr lang="en-ID" sz="3200" dirty="0" err="1"/>
              <a:t>sama</a:t>
            </a:r>
            <a:r>
              <a:rPr lang="en-ID" sz="3200" dirty="0"/>
              <a:t>;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82CDBAB-4C82-F5CF-87DC-FD5406213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D" dirty="0" err="1"/>
              <a:t>Gugatan</a:t>
            </a:r>
            <a:r>
              <a:rPr lang="en-ID" dirty="0"/>
              <a:t> </a:t>
            </a:r>
            <a:r>
              <a:rPr lang="en-ID" dirty="0" err="1"/>
              <a:t>atas</a:t>
            </a:r>
            <a:r>
              <a:rPr lang="en-ID" dirty="0"/>
              <a:t> </a:t>
            </a:r>
            <a:r>
              <a:rPr lang="en-ID" dirty="0" err="1"/>
              <a:t>Pelanggaran</a:t>
            </a:r>
            <a:r>
              <a:rPr lang="en-ID" dirty="0"/>
              <a:t> </a:t>
            </a:r>
            <a:r>
              <a:rPr lang="en-ID" dirty="0" err="1"/>
              <a:t>Pelaku</a:t>
            </a:r>
            <a:r>
              <a:rPr lang="en-ID" dirty="0"/>
              <a:t> Usaha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Dilakukan</a:t>
            </a:r>
            <a:r>
              <a:rPr lang="en-ID" dirty="0"/>
              <a:t> Oleh:</a:t>
            </a:r>
          </a:p>
        </p:txBody>
      </p:sp>
    </p:spTree>
    <p:extLst>
      <p:ext uri="{BB962C8B-B14F-4D97-AF65-F5344CB8AC3E}">
        <p14:creationId xmlns:p14="http://schemas.microsoft.com/office/powerpoint/2010/main" val="203849692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B274F0D-1CFF-F090-2527-78DDBB596A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09728" indent="0">
              <a:buNone/>
            </a:pPr>
            <a:endParaRPr lang="en-US" dirty="0"/>
          </a:p>
          <a:p>
            <a:pPr marL="109728" indent="0" algn="just">
              <a:buNone/>
            </a:pPr>
            <a:r>
              <a:rPr lang="en-ID" dirty="0"/>
              <a:t>c. </a:t>
            </a:r>
            <a:r>
              <a:rPr lang="en-ID" sz="3200" dirty="0"/>
              <a:t>Masyarakat yang </a:t>
            </a:r>
            <a:r>
              <a:rPr lang="en-ID" sz="3200" dirty="0" err="1"/>
              <a:t>memenuhi</a:t>
            </a:r>
            <a:r>
              <a:rPr lang="en-ID" sz="3200" dirty="0"/>
              <a:t> </a:t>
            </a:r>
            <a:r>
              <a:rPr lang="en-ID" sz="3200" dirty="0" err="1"/>
              <a:t>syarat</a:t>
            </a:r>
            <a:r>
              <a:rPr lang="en-ID" sz="3200" dirty="0"/>
              <a:t>, </a:t>
            </a:r>
            <a:r>
              <a:rPr lang="en-ID" sz="3200" dirty="0" err="1"/>
              <a:t>yaitu</a:t>
            </a:r>
            <a:r>
              <a:rPr lang="en-ID" sz="3200" dirty="0"/>
              <a:t> </a:t>
            </a:r>
            <a:r>
              <a:rPr lang="en-ID" sz="3200" dirty="0" err="1"/>
              <a:t>berbentuk</a:t>
            </a:r>
            <a:r>
              <a:rPr lang="en-ID" sz="3200" dirty="0"/>
              <a:t> badan </a:t>
            </a:r>
            <a:r>
              <a:rPr lang="en-ID" sz="3200" dirty="0" err="1"/>
              <a:t>hukum</a:t>
            </a:r>
            <a:r>
              <a:rPr lang="en-ID" sz="3200" dirty="0"/>
              <a:t> </a:t>
            </a:r>
            <a:r>
              <a:rPr lang="en-ID" sz="3200" dirty="0" err="1"/>
              <a:t>atau</a:t>
            </a:r>
            <a:r>
              <a:rPr lang="en-ID" sz="3200" dirty="0"/>
              <a:t> </a:t>
            </a:r>
            <a:r>
              <a:rPr lang="en-ID" sz="3200" dirty="0" err="1"/>
              <a:t>yayasan</a:t>
            </a:r>
            <a:r>
              <a:rPr lang="en-ID" sz="3200" dirty="0"/>
              <a:t>, yang </a:t>
            </a:r>
            <a:r>
              <a:rPr lang="en-ID" sz="3200" dirty="0" err="1"/>
              <a:t>dalam</a:t>
            </a:r>
            <a:r>
              <a:rPr lang="en-ID" sz="3200" dirty="0"/>
              <a:t> </a:t>
            </a:r>
            <a:r>
              <a:rPr lang="en-ID" sz="3200" dirty="0" err="1"/>
              <a:t>anggaran</a:t>
            </a:r>
            <a:r>
              <a:rPr lang="en-ID" sz="3200" dirty="0"/>
              <a:t> </a:t>
            </a:r>
            <a:r>
              <a:rPr lang="en-ID" sz="3200" dirty="0" err="1"/>
              <a:t>dasarnya</a:t>
            </a:r>
            <a:r>
              <a:rPr lang="en-ID" sz="3200" dirty="0"/>
              <a:t> </a:t>
            </a:r>
            <a:r>
              <a:rPr lang="en-ID" sz="3200" dirty="0" err="1"/>
              <a:t>menyebutkan</a:t>
            </a:r>
            <a:r>
              <a:rPr lang="en-ID" sz="3200" dirty="0"/>
              <a:t> </a:t>
            </a:r>
            <a:r>
              <a:rPr lang="en-ID" sz="3200" dirty="0" err="1"/>
              <a:t>dengan</a:t>
            </a:r>
            <a:r>
              <a:rPr lang="en-ID" sz="3200" dirty="0"/>
              <a:t> </a:t>
            </a:r>
            <a:r>
              <a:rPr lang="en-ID" sz="3200" dirty="0" err="1"/>
              <a:t>tegas</a:t>
            </a:r>
            <a:r>
              <a:rPr lang="en-ID" sz="3200" dirty="0"/>
              <a:t> </a:t>
            </a:r>
            <a:r>
              <a:rPr lang="en-ID" sz="3200" dirty="0" err="1"/>
              <a:t>bahwa</a:t>
            </a:r>
            <a:r>
              <a:rPr lang="en-ID" sz="3200" dirty="0"/>
              <a:t> </a:t>
            </a:r>
            <a:r>
              <a:rPr lang="en-ID" sz="3200" dirty="0" err="1"/>
              <a:t>tujuan</a:t>
            </a:r>
            <a:r>
              <a:rPr lang="en-ID" sz="3200" dirty="0"/>
              <a:t> </a:t>
            </a:r>
            <a:r>
              <a:rPr lang="en-ID" sz="3200" dirty="0" err="1"/>
              <a:t>didirikannya</a:t>
            </a:r>
            <a:r>
              <a:rPr lang="en-ID" sz="3200" dirty="0"/>
              <a:t> </a:t>
            </a:r>
            <a:r>
              <a:rPr lang="en-ID" sz="3200" dirty="0" err="1"/>
              <a:t>organisasi</a:t>
            </a:r>
            <a:r>
              <a:rPr lang="en-ID" sz="3200" dirty="0"/>
              <a:t> </a:t>
            </a:r>
            <a:r>
              <a:rPr lang="en-ID" sz="3200" dirty="0" err="1"/>
              <a:t>tersebut</a:t>
            </a:r>
            <a:r>
              <a:rPr lang="en-ID" sz="3200" dirty="0"/>
              <a:t> </a:t>
            </a:r>
            <a:r>
              <a:rPr lang="en-ID" sz="3200" dirty="0" err="1"/>
              <a:t>adalah</a:t>
            </a:r>
            <a:r>
              <a:rPr lang="en-ID" sz="3200" dirty="0"/>
              <a:t> </a:t>
            </a:r>
            <a:r>
              <a:rPr lang="en-ID" sz="3200" dirty="0" err="1"/>
              <a:t>untuk</a:t>
            </a:r>
            <a:r>
              <a:rPr lang="en-ID" sz="3200" dirty="0"/>
              <a:t> </a:t>
            </a:r>
            <a:r>
              <a:rPr lang="en-ID" sz="3200" dirty="0" err="1"/>
              <a:t>kepentingan</a:t>
            </a:r>
            <a:r>
              <a:rPr lang="en-ID" sz="3200" dirty="0"/>
              <a:t> </a:t>
            </a:r>
            <a:r>
              <a:rPr lang="en-ID" sz="3200" dirty="0" err="1"/>
              <a:t>perlindungan</a:t>
            </a:r>
            <a:r>
              <a:rPr lang="en-ID" sz="3200" dirty="0"/>
              <a:t> </a:t>
            </a:r>
            <a:r>
              <a:rPr lang="en-ID" sz="3200" dirty="0" err="1"/>
              <a:t>konsumen</a:t>
            </a:r>
            <a:r>
              <a:rPr lang="en-ID" sz="3200" dirty="0"/>
              <a:t> dan </a:t>
            </a:r>
            <a:r>
              <a:rPr lang="en-ID" sz="3200" dirty="0" err="1"/>
              <a:t>telah</a:t>
            </a:r>
            <a:r>
              <a:rPr lang="en-ID" sz="3200" dirty="0"/>
              <a:t> </a:t>
            </a:r>
            <a:r>
              <a:rPr lang="en-ID" sz="3200" dirty="0" err="1"/>
              <a:t>melaksanakan</a:t>
            </a:r>
            <a:r>
              <a:rPr lang="en-ID" sz="3200" dirty="0"/>
              <a:t> </a:t>
            </a:r>
            <a:r>
              <a:rPr lang="en-ID" sz="3200" dirty="0" err="1"/>
              <a:t>kegiatan</a:t>
            </a:r>
            <a:r>
              <a:rPr lang="en-ID" sz="3200" dirty="0"/>
              <a:t> </a:t>
            </a:r>
            <a:r>
              <a:rPr lang="en-ID" sz="3200" dirty="0" err="1"/>
              <a:t>sesuai</a:t>
            </a:r>
            <a:r>
              <a:rPr lang="en-ID" sz="3200" dirty="0"/>
              <a:t> </a:t>
            </a:r>
            <a:r>
              <a:rPr lang="en-ID" sz="3200" dirty="0" err="1"/>
              <a:t>dengan</a:t>
            </a:r>
            <a:r>
              <a:rPr lang="en-ID" sz="3200" dirty="0"/>
              <a:t> </a:t>
            </a:r>
            <a:r>
              <a:rPr lang="en-ID" sz="3200" dirty="0" err="1"/>
              <a:t>anggaran</a:t>
            </a:r>
            <a:r>
              <a:rPr lang="en-ID" sz="3200" dirty="0"/>
              <a:t> </a:t>
            </a:r>
            <a:r>
              <a:rPr lang="en-ID" sz="3200" dirty="0" err="1"/>
              <a:t>dasarnya</a:t>
            </a:r>
            <a:r>
              <a:rPr lang="en-ID" sz="3200" dirty="0"/>
              <a:t>;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AFA5E92-DA89-3174-D9E0-BFEFA8FA65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Gugatan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: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41079743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8322B78-EA6B-8C81-DDD0-BB4E38B992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endParaRPr lang="en-US" dirty="0"/>
          </a:p>
          <a:p>
            <a:pPr marL="109728" indent="0" algn="just">
              <a:buNone/>
            </a:pPr>
            <a:r>
              <a:rPr lang="en-ID" sz="3600" dirty="0"/>
              <a:t>d. </a:t>
            </a:r>
            <a:r>
              <a:rPr lang="en-ID" sz="3600" dirty="0" err="1"/>
              <a:t>pemerintah</a:t>
            </a:r>
            <a:r>
              <a:rPr lang="en-ID" sz="3600" dirty="0"/>
              <a:t> dan/</a:t>
            </a:r>
            <a:r>
              <a:rPr lang="en-ID" sz="3600" dirty="0" err="1"/>
              <a:t>atau</a:t>
            </a:r>
            <a:r>
              <a:rPr lang="en-ID" sz="3600" dirty="0"/>
              <a:t> </a:t>
            </a:r>
            <a:r>
              <a:rPr lang="en-ID" sz="3600" dirty="0" err="1"/>
              <a:t>instansi</a:t>
            </a:r>
            <a:r>
              <a:rPr lang="en-ID" sz="3600" dirty="0"/>
              <a:t> </a:t>
            </a:r>
            <a:r>
              <a:rPr lang="en-ID" sz="3600" dirty="0" err="1"/>
              <a:t>terkait</a:t>
            </a:r>
            <a:r>
              <a:rPr lang="en-ID" sz="3600" dirty="0"/>
              <a:t> </a:t>
            </a:r>
            <a:r>
              <a:rPr lang="en-ID" sz="3600" dirty="0" err="1"/>
              <a:t>apabila</a:t>
            </a:r>
            <a:r>
              <a:rPr lang="en-ID" sz="3600" dirty="0"/>
              <a:t> </a:t>
            </a:r>
            <a:r>
              <a:rPr lang="en-ID" sz="3600" dirty="0" err="1"/>
              <a:t>barang</a:t>
            </a:r>
            <a:r>
              <a:rPr lang="en-ID" sz="3600" dirty="0"/>
              <a:t> dan/</a:t>
            </a:r>
            <a:r>
              <a:rPr lang="en-ID" sz="3600" dirty="0" err="1"/>
              <a:t>atau</a:t>
            </a:r>
            <a:r>
              <a:rPr lang="en-ID" sz="3600" dirty="0"/>
              <a:t> </a:t>
            </a:r>
            <a:r>
              <a:rPr lang="en-ID" sz="3600" dirty="0" err="1"/>
              <a:t>jasa</a:t>
            </a:r>
            <a:r>
              <a:rPr lang="en-ID" sz="3600" dirty="0"/>
              <a:t> yang </a:t>
            </a:r>
            <a:r>
              <a:rPr lang="en-ID" sz="3600" dirty="0" err="1"/>
              <a:t>dikonsumsi</a:t>
            </a:r>
            <a:r>
              <a:rPr lang="en-ID" sz="3600" dirty="0"/>
              <a:t> </a:t>
            </a:r>
            <a:r>
              <a:rPr lang="en-ID" sz="3600" dirty="0" err="1"/>
              <a:t>atau</a:t>
            </a:r>
            <a:r>
              <a:rPr lang="en-ID" sz="3600" dirty="0"/>
              <a:t> </a:t>
            </a:r>
            <a:r>
              <a:rPr lang="en-ID" sz="3600" dirty="0" err="1"/>
              <a:t>dimanfaatkan</a:t>
            </a:r>
            <a:r>
              <a:rPr lang="en-ID" sz="3600" dirty="0"/>
              <a:t> </a:t>
            </a:r>
            <a:r>
              <a:rPr lang="en-ID" sz="3600" dirty="0" err="1"/>
              <a:t>mengakibatkan</a:t>
            </a:r>
            <a:r>
              <a:rPr lang="en-ID" sz="3600" dirty="0"/>
              <a:t> </a:t>
            </a:r>
            <a:r>
              <a:rPr lang="en-ID" sz="3600" dirty="0" err="1"/>
              <a:t>kerugian</a:t>
            </a:r>
            <a:r>
              <a:rPr lang="en-ID" sz="3600" dirty="0"/>
              <a:t> </a:t>
            </a:r>
            <a:r>
              <a:rPr lang="en-ID" sz="3600" dirty="0" err="1"/>
              <a:t>materi</a:t>
            </a:r>
            <a:r>
              <a:rPr lang="en-ID" sz="3600" dirty="0"/>
              <a:t> yang </a:t>
            </a:r>
            <a:r>
              <a:rPr lang="en-ID" sz="3600" dirty="0" err="1"/>
              <a:t>besar</a:t>
            </a:r>
            <a:r>
              <a:rPr lang="en-ID" sz="3600" dirty="0"/>
              <a:t> dan/</a:t>
            </a:r>
            <a:r>
              <a:rPr lang="en-ID" sz="3600" dirty="0" err="1"/>
              <a:t>atau</a:t>
            </a:r>
            <a:r>
              <a:rPr lang="en-ID" sz="3600" dirty="0"/>
              <a:t> korban yang </a:t>
            </a:r>
            <a:r>
              <a:rPr lang="en-ID" sz="3600" dirty="0" err="1"/>
              <a:t>tidak</a:t>
            </a:r>
            <a:r>
              <a:rPr lang="en-ID" sz="3600" dirty="0"/>
              <a:t> </a:t>
            </a:r>
            <a:r>
              <a:rPr lang="en-ID" sz="3600" dirty="0" err="1"/>
              <a:t>sedikit</a:t>
            </a:r>
            <a:r>
              <a:rPr lang="en-ID" sz="3600" dirty="0"/>
              <a:t>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871C8D6-99D2-4812-0AE3-E73EDCC4FE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Gugatan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75439727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1EF8AF7-BD3F-8DD5-F4A2-4B724DD98D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endParaRPr lang="en-US" dirty="0"/>
          </a:p>
          <a:p>
            <a:pPr marL="109728" indent="0" algn="just">
              <a:buNone/>
            </a:pPr>
            <a:r>
              <a:rPr lang="en-ID" dirty="0" err="1"/>
              <a:t>Gugatan</a:t>
            </a:r>
            <a:r>
              <a:rPr lang="en-ID" dirty="0"/>
              <a:t> yang </a:t>
            </a:r>
            <a:r>
              <a:rPr lang="en-ID" dirty="0" err="1"/>
              <a:t>diajukan</a:t>
            </a:r>
            <a:r>
              <a:rPr lang="en-ID" dirty="0"/>
              <a:t> oleh </a:t>
            </a:r>
            <a:r>
              <a:rPr lang="en-ID" dirty="0" err="1"/>
              <a:t>kelompok</a:t>
            </a:r>
            <a:r>
              <a:rPr lang="en-ID" dirty="0"/>
              <a:t> </a:t>
            </a:r>
            <a:r>
              <a:rPr lang="en-ID" dirty="0" err="1"/>
              <a:t>konsumen</a:t>
            </a:r>
            <a:r>
              <a:rPr lang="en-ID" dirty="0"/>
              <a:t>, </a:t>
            </a:r>
            <a:r>
              <a:rPr lang="en-ID" dirty="0" err="1"/>
              <a:t>lembaga</a:t>
            </a:r>
            <a:r>
              <a:rPr lang="en-ID" dirty="0"/>
              <a:t> </a:t>
            </a:r>
            <a:r>
              <a:rPr lang="en-ID" dirty="0" err="1"/>
              <a:t>perllindungan</a:t>
            </a:r>
            <a:r>
              <a:rPr lang="en-ID" dirty="0"/>
              <a:t> </a:t>
            </a:r>
            <a:r>
              <a:rPr lang="en-ID" dirty="0" err="1"/>
              <a:t>konsumen</a:t>
            </a:r>
            <a:r>
              <a:rPr lang="en-ID" dirty="0"/>
              <a:t> </a:t>
            </a:r>
            <a:r>
              <a:rPr lang="en-ID" dirty="0" err="1"/>
              <a:t>swadaya</a:t>
            </a:r>
            <a:r>
              <a:rPr lang="en-ID" dirty="0"/>
              <a:t> </a:t>
            </a:r>
            <a:r>
              <a:rPr lang="en-ID" dirty="0" err="1"/>
              <a:t>masyarakat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pemerintah</a:t>
            </a:r>
            <a:r>
              <a:rPr lang="en-ID" dirty="0"/>
              <a:t> </a:t>
            </a:r>
            <a:r>
              <a:rPr lang="en-ID" dirty="0" err="1"/>
              <a:t>sebagaimana</a:t>
            </a:r>
            <a:r>
              <a:rPr lang="en-ID" dirty="0"/>
              <a:t> </a:t>
            </a:r>
            <a:r>
              <a:rPr lang="en-ID" dirty="0" err="1"/>
              <a:t>dimaksud</a:t>
            </a:r>
            <a:r>
              <a:rPr lang="en-ID" dirty="0"/>
              <a:t> pada </a:t>
            </a:r>
            <a:r>
              <a:rPr lang="en-ID" dirty="0" err="1"/>
              <a:t>ayat</a:t>
            </a:r>
            <a:r>
              <a:rPr lang="en-ID" dirty="0"/>
              <a:t> (1) </a:t>
            </a:r>
            <a:r>
              <a:rPr lang="en-ID" dirty="0" err="1"/>
              <a:t>huruf</a:t>
            </a:r>
            <a:r>
              <a:rPr lang="en-ID" dirty="0"/>
              <a:t> b, </a:t>
            </a:r>
            <a:r>
              <a:rPr lang="en-ID" dirty="0" err="1"/>
              <a:t>huruf</a:t>
            </a:r>
            <a:r>
              <a:rPr lang="en-ID" dirty="0"/>
              <a:t> c,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huruf</a:t>
            </a:r>
            <a:r>
              <a:rPr lang="en-ID" dirty="0"/>
              <a:t> d </a:t>
            </a:r>
            <a:r>
              <a:rPr lang="en-ID" dirty="0" err="1"/>
              <a:t>diajukan</a:t>
            </a:r>
            <a:r>
              <a:rPr lang="en-ID" dirty="0"/>
              <a:t> </a:t>
            </a:r>
            <a:r>
              <a:rPr lang="en-ID" dirty="0" err="1"/>
              <a:t>kepada</a:t>
            </a:r>
            <a:r>
              <a:rPr lang="en-ID" dirty="0"/>
              <a:t> </a:t>
            </a:r>
            <a:r>
              <a:rPr lang="en-ID" dirty="0" err="1"/>
              <a:t>peradilan</a:t>
            </a:r>
            <a:r>
              <a:rPr lang="en-ID" dirty="0"/>
              <a:t> </a:t>
            </a:r>
            <a:r>
              <a:rPr lang="en-ID" dirty="0" err="1"/>
              <a:t>umum</a:t>
            </a:r>
            <a:r>
              <a:rPr lang="en-ID" dirty="0"/>
              <a:t>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EAF051F-BD45-BD32-8F86-F7297C459E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Gugatan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Dilakukan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5459658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109728" indent="0">
              <a:buNone/>
            </a:pPr>
            <a:endParaRPr lang="en-US" dirty="0"/>
          </a:p>
          <a:p>
            <a:pPr marL="109728" indent="0" algn="just">
              <a:buNone/>
            </a:pPr>
            <a:r>
              <a:rPr lang="en-US" sz="4000" dirty="0" err="1">
                <a:latin typeface="Arial" pitchFamily="34" charset="0"/>
                <a:cs typeface="Arial" pitchFamily="34" charset="0"/>
              </a:rPr>
              <a:t>Badan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Perlindungan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Konsumen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Nasional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(BPKN)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mengimbau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lebih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bijak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berbelanja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serta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memperhatikan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detail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tawaran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diterima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dari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platform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belanja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online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saat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event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hari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belanja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online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nasional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(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Harbolnas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) </a:t>
            </a:r>
            <a:br>
              <a:rPr lang="en-US" sz="4000" dirty="0">
                <a:latin typeface="Arial" pitchFamily="34" charset="0"/>
                <a:cs typeface="Arial" pitchFamily="34" charset="0"/>
              </a:rPr>
            </a:br>
            <a:br>
              <a:rPr lang="en-US" dirty="0"/>
            </a:b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Himbauan</a:t>
            </a:r>
            <a:r>
              <a:rPr lang="en-US" dirty="0"/>
              <a:t> BPKN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Bijak</a:t>
            </a:r>
            <a:r>
              <a:rPr lang="en-US" dirty="0"/>
              <a:t> </a:t>
            </a:r>
            <a:r>
              <a:rPr lang="en-US" dirty="0" err="1"/>
              <a:t>Belanja</a:t>
            </a:r>
            <a:r>
              <a:rPr lang="en-US" dirty="0"/>
              <a:t> Online</a:t>
            </a:r>
          </a:p>
        </p:txBody>
      </p:sp>
    </p:spTree>
    <p:extLst>
      <p:ext uri="{BB962C8B-B14F-4D97-AF65-F5344CB8AC3E}">
        <p14:creationId xmlns:p14="http://schemas.microsoft.com/office/powerpoint/2010/main" val="250915819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109728" indent="0">
              <a:buNone/>
            </a:pPr>
            <a:endParaRPr lang="en-US" dirty="0"/>
          </a:p>
          <a:p>
            <a:pPr marL="109728" indent="0" algn="just">
              <a:buNone/>
            </a:pPr>
            <a:r>
              <a:rPr lang="en-US" dirty="0" err="1"/>
              <a:t>Patuhi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Kartu</a:t>
            </a:r>
            <a:r>
              <a:rPr lang="en-US" dirty="0"/>
              <a:t> </a:t>
            </a:r>
            <a:r>
              <a:rPr lang="en-US" dirty="0" err="1"/>
              <a:t>Kredit</a:t>
            </a:r>
            <a:r>
              <a:rPr lang="en-US" dirty="0"/>
              <a:t> di </a:t>
            </a:r>
            <a:r>
              <a:rPr lang="en-US" dirty="0" err="1"/>
              <a:t>suatu</a:t>
            </a:r>
            <a:r>
              <a:rPr lang="en-US" dirty="0"/>
              <a:t> bank </a:t>
            </a:r>
            <a:r>
              <a:rPr lang="en-US" dirty="0" err="1"/>
              <a:t>milik</a:t>
            </a:r>
            <a:r>
              <a:rPr lang="en-US" dirty="0"/>
              <a:t> BUMN,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bulan</a:t>
            </a:r>
            <a:r>
              <a:rPr lang="en-US" dirty="0"/>
              <a:t> </a:t>
            </a:r>
            <a:r>
              <a:rPr lang="en-US" dirty="0" err="1"/>
              <a:t>membayarnya</a:t>
            </a:r>
            <a:r>
              <a:rPr lang="en-US" dirty="0"/>
              <a:t> </a:t>
            </a:r>
            <a:r>
              <a:rPr lang="en-US" dirty="0" err="1"/>
              <a:t>tertib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lancar</a:t>
            </a:r>
            <a:r>
              <a:rPr lang="en-US" dirty="0"/>
              <a:t> bank </a:t>
            </a:r>
            <a:r>
              <a:rPr lang="en-US" dirty="0" err="1"/>
              <a:t>penerbit</a:t>
            </a:r>
            <a:r>
              <a:rPr lang="en-US" dirty="0"/>
              <a:t> </a:t>
            </a:r>
            <a:r>
              <a:rPr lang="en-US" dirty="0" err="1"/>
              <a:t>kartu</a:t>
            </a:r>
            <a:r>
              <a:rPr lang="en-US" dirty="0"/>
              <a:t> </a:t>
            </a:r>
            <a:r>
              <a:rPr lang="en-US" dirty="0" err="1"/>
              <a:t>Kredit</a:t>
            </a:r>
            <a:r>
              <a:rPr lang="en-US" dirty="0"/>
              <a:t> </a:t>
            </a:r>
            <a:r>
              <a:rPr lang="en-US" dirty="0" err="1"/>
              <a:t>tsb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tambahan</a:t>
            </a:r>
            <a:r>
              <a:rPr lang="en-US" dirty="0"/>
              <a:t> limit </a:t>
            </a:r>
            <a:r>
              <a:rPr lang="en-US" dirty="0" err="1"/>
              <a:t>kartu</a:t>
            </a:r>
            <a:r>
              <a:rPr lang="en-US" dirty="0"/>
              <a:t> titanium yang </a:t>
            </a:r>
            <a:r>
              <a:rPr lang="en-US" dirty="0" err="1"/>
              <a:t>berbeda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kartu</a:t>
            </a:r>
            <a:r>
              <a:rPr lang="en-US" dirty="0"/>
              <a:t> </a:t>
            </a:r>
            <a:r>
              <a:rPr lang="en-US" dirty="0" err="1"/>
              <a:t>sebelumnya</a:t>
            </a:r>
            <a:r>
              <a:rPr lang="en-US" dirty="0"/>
              <a:t>. </a:t>
            </a:r>
            <a:r>
              <a:rPr lang="en-US" dirty="0" err="1"/>
              <a:t>Nomor</a:t>
            </a:r>
            <a:r>
              <a:rPr lang="en-US" dirty="0"/>
              <a:t> HP </a:t>
            </a:r>
            <a:r>
              <a:rPr lang="en-US" dirty="0" err="1"/>
              <a:t>Patuhi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yang </a:t>
            </a:r>
            <a:r>
              <a:rPr lang="en-US" dirty="0" err="1"/>
              <a:t>terhubung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Kartu</a:t>
            </a:r>
            <a:r>
              <a:rPr lang="en-US" dirty="0"/>
              <a:t> </a:t>
            </a:r>
            <a:r>
              <a:rPr lang="en-US" dirty="0" err="1"/>
              <a:t>Kredit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Kartu</a:t>
            </a:r>
            <a:r>
              <a:rPr lang="en-US" dirty="0"/>
              <a:t> </a:t>
            </a:r>
            <a:r>
              <a:rPr lang="en-US" dirty="0" err="1"/>
              <a:t>Mentari</a:t>
            </a:r>
            <a:r>
              <a:rPr lang="en-US" dirty="0"/>
              <a:t> yang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kedaluwarsa</a:t>
            </a:r>
            <a:r>
              <a:rPr lang="en-US" dirty="0"/>
              <a:t>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dilaporkan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Bank </a:t>
            </a:r>
            <a:r>
              <a:rPr lang="en-US" dirty="0" err="1"/>
              <a:t>Penerbit</a:t>
            </a:r>
            <a:r>
              <a:rPr lang="en-US" dirty="0"/>
              <a:t> </a:t>
            </a:r>
            <a:r>
              <a:rPr lang="en-US" dirty="0" err="1"/>
              <a:t>kartu</a:t>
            </a:r>
            <a:r>
              <a:rPr lang="en-US" dirty="0"/>
              <a:t> </a:t>
            </a:r>
            <a:r>
              <a:rPr lang="en-US" dirty="0" err="1"/>
              <a:t>kredit</a:t>
            </a:r>
            <a:r>
              <a:rPr lang="en-US" dirty="0"/>
              <a:t> </a:t>
            </a:r>
            <a:r>
              <a:rPr lang="en-US" dirty="0" err="1"/>
              <a:t>tsb</a:t>
            </a:r>
            <a:r>
              <a:rPr lang="en-US" dirty="0"/>
              <a:t>. </a:t>
            </a:r>
            <a:r>
              <a:rPr lang="en-US" dirty="0" err="1"/>
              <a:t>Alangkah</a:t>
            </a:r>
            <a:r>
              <a:rPr lang="en-US" dirty="0"/>
              <a:t> </a:t>
            </a:r>
            <a:r>
              <a:rPr lang="en-US" dirty="0" err="1"/>
              <a:t>terkejutnya</a:t>
            </a:r>
            <a:r>
              <a:rPr lang="en-US" dirty="0"/>
              <a:t> </a:t>
            </a:r>
            <a:r>
              <a:rPr lang="en-US" dirty="0" err="1"/>
              <a:t>tiba-tiba</a:t>
            </a:r>
            <a:r>
              <a:rPr lang="en-US" dirty="0"/>
              <a:t> </a:t>
            </a:r>
            <a:r>
              <a:rPr lang="en-US" dirty="0" err="1"/>
              <a:t>Kartu</a:t>
            </a:r>
            <a:r>
              <a:rPr lang="en-US" dirty="0"/>
              <a:t> </a:t>
            </a:r>
            <a:r>
              <a:rPr lang="en-US" dirty="0" err="1"/>
              <a:t>Kredit</a:t>
            </a:r>
            <a:r>
              <a:rPr lang="en-US" dirty="0"/>
              <a:t> </a:t>
            </a:r>
            <a:r>
              <a:rPr lang="en-US" dirty="0" err="1"/>
              <a:t>tsb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dibobol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orang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bertanggungjawab</a:t>
            </a:r>
            <a:r>
              <a:rPr lang="en-US" dirty="0"/>
              <a:t> </a:t>
            </a:r>
            <a:r>
              <a:rPr lang="en-US" dirty="0" err="1"/>
              <a:t>sehari</a:t>
            </a:r>
            <a:r>
              <a:rPr lang="en-US" dirty="0"/>
              <a:t> </a:t>
            </a:r>
            <a:r>
              <a:rPr lang="en-US" dirty="0" err="1"/>
              <a:t>dikuras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belanja</a:t>
            </a:r>
            <a:r>
              <a:rPr lang="en-US" dirty="0"/>
              <a:t> online </a:t>
            </a:r>
            <a:r>
              <a:rPr lang="en-US" dirty="0" err="1"/>
              <a:t>sekira</a:t>
            </a:r>
            <a:r>
              <a:rPr lang="en-US" dirty="0"/>
              <a:t> 43 </a:t>
            </a:r>
            <a:r>
              <a:rPr lang="en-US" dirty="0" err="1"/>
              <a:t>juta</a:t>
            </a:r>
            <a:r>
              <a:rPr lang="en-US" dirty="0"/>
              <a:t>, </a:t>
            </a:r>
            <a:r>
              <a:rPr lang="en-US" dirty="0" err="1"/>
              <a:t>padahal</a:t>
            </a:r>
            <a:r>
              <a:rPr lang="en-US" dirty="0"/>
              <a:t> </a:t>
            </a:r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Patuhi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sebulan</a:t>
            </a:r>
            <a:r>
              <a:rPr lang="en-US" dirty="0"/>
              <a:t> </a:t>
            </a:r>
            <a:r>
              <a:rPr lang="en-US" dirty="0" err="1"/>
              <a:t>memakai</a:t>
            </a:r>
            <a:r>
              <a:rPr lang="en-US" dirty="0"/>
              <a:t> </a:t>
            </a:r>
            <a:r>
              <a:rPr lang="en-US" dirty="0" err="1"/>
              <a:t>sekitar</a:t>
            </a:r>
            <a:r>
              <a:rPr lang="en-US" dirty="0"/>
              <a:t> 1jutaan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dibayar</a:t>
            </a:r>
            <a:r>
              <a:rPr lang="en-US" dirty="0"/>
              <a:t>. </a:t>
            </a:r>
            <a:r>
              <a:rPr lang="en-US" dirty="0" err="1"/>
              <a:t>Patuhi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melaporkan</a:t>
            </a:r>
            <a:r>
              <a:rPr lang="en-US" dirty="0"/>
              <a:t> </a:t>
            </a:r>
            <a:r>
              <a:rPr lang="en-US" dirty="0" err="1"/>
              <a:t>kasus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yang </a:t>
            </a:r>
            <a:r>
              <a:rPr lang="en-US" dirty="0" err="1"/>
              <a:t>berwajib</a:t>
            </a:r>
            <a:r>
              <a:rPr lang="en-US" dirty="0"/>
              <a:t>, </a:t>
            </a:r>
            <a:r>
              <a:rPr lang="en-US" dirty="0" err="1"/>
              <a:t>hasilnya</a:t>
            </a:r>
            <a:r>
              <a:rPr lang="en-US" dirty="0"/>
              <a:t> </a:t>
            </a:r>
            <a:r>
              <a:rPr lang="en-US" dirty="0" err="1"/>
              <a:t>kartu</a:t>
            </a:r>
            <a:r>
              <a:rPr lang="en-US" dirty="0"/>
              <a:t> </a:t>
            </a:r>
            <a:r>
              <a:rPr lang="en-US" dirty="0" err="1"/>
              <a:t>Mentari</a:t>
            </a:r>
            <a:r>
              <a:rPr lang="en-US" dirty="0"/>
              <a:t> yang </a:t>
            </a:r>
            <a:r>
              <a:rPr lang="en-US" dirty="0" err="1"/>
              <a:t>kedaluwarsa</a:t>
            </a:r>
            <a:r>
              <a:rPr lang="en-US" dirty="0"/>
              <a:t> </a:t>
            </a:r>
            <a:r>
              <a:rPr lang="en-US" dirty="0" err="1"/>
              <a:t>tsb</a:t>
            </a:r>
            <a:r>
              <a:rPr lang="en-US" dirty="0"/>
              <a:t> </a:t>
            </a:r>
            <a:r>
              <a:rPr lang="en-US" dirty="0" err="1"/>
              <a:t>diaktifkan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orang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bertanggungjawab</a:t>
            </a:r>
            <a:r>
              <a:rPr lang="en-US" dirty="0"/>
              <a:t> di Surabaya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notifikasi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konfirmasi</a:t>
            </a:r>
            <a:r>
              <a:rPr lang="en-US" dirty="0"/>
              <a:t> </a:t>
            </a:r>
            <a:r>
              <a:rPr lang="en-US" dirty="0" err="1"/>
              <a:t>pembelanjaan</a:t>
            </a:r>
            <a:r>
              <a:rPr lang="en-US" dirty="0"/>
              <a:t> </a:t>
            </a:r>
            <a:r>
              <a:rPr lang="en-US" dirty="0" err="1"/>
              <a:t>disampaikan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orang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bertanggungjawab</a:t>
            </a:r>
            <a:r>
              <a:rPr lang="en-US" dirty="0"/>
              <a:t> </a:t>
            </a:r>
            <a:r>
              <a:rPr lang="en-US" dirty="0" err="1"/>
              <a:t>tsb</a:t>
            </a:r>
            <a:r>
              <a:rPr lang="en-US" dirty="0"/>
              <a:t>.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aneh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ajaibnya</a:t>
            </a:r>
            <a:r>
              <a:rPr lang="en-US" dirty="0"/>
              <a:t> </a:t>
            </a:r>
            <a:r>
              <a:rPr lang="en-US" dirty="0" err="1"/>
              <a:t>lagi</a:t>
            </a:r>
            <a:r>
              <a:rPr lang="en-US" dirty="0"/>
              <a:t> </a:t>
            </a:r>
            <a:r>
              <a:rPr lang="en-US" dirty="0" err="1"/>
              <a:t>kartu</a:t>
            </a:r>
            <a:r>
              <a:rPr lang="en-US" dirty="0"/>
              <a:t> Titanium </a:t>
            </a:r>
            <a:r>
              <a:rPr lang="en-US" dirty="0" err="1"/>
              <a:t>tambahan</a:t>
            </a:r>
            <a:r>
              <a:rPr lang="en-US" dirty="0"/>
              <a:t> </a:t>
            </a:r>
            <a:r>
              <a:rPr lang="en-US" dirty="0" err="1"/>
              <a:t>tsb</a:t>
            </a:r>
            <a:r>
              <a:rPr lang="en-US" dirty="0"/>
              <a:t> </a:t>
            </a:r>
            <a:r>
              <a:rPr lang="en-US" dirty="0" err="1"/>
              <a:t>Patuhi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 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membuka</a:t>
            </a:r>
            <a:r>
              <a:rPr lang="en-US" dirty="0"/>
              <a:t> </a:t>
            </a:r>
            <a:r>
              <a:rPr lang="en-US" dirty="0" err="1"/>
              <a:t>isi</a:t>
            </a:r>
            <a:r>
              <a:rPr lang="en-US" dirty="0"/>
              <a:t> </a:t>
            </a:r>
            <a:r>
              <a:rPr lang="en-US" dirty="0" err="1"/>
              <a:t>kodenya</a:t>
            </a:r>
            <a:r>
              <a:rPr lang="en-US" dirty="0"/>
              <a:t> </a:t>
            </a:r>
            <a:r>
              <a:rPr lang="en-US" dirty="0" err="1"/>
              <a:t>benar-benar</a:t>
            </a:r>
            <a:r>
              <a:rPr lang="en-US" dirty="0"/>
              <a:t> 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tahu</a:t>
            </a:r>
            <a:r>
              <a:rPr lang="en-US" dirty="0"/>
              <a:t> </a:t>
            </a:r>
            <a:r>
              <a:rPr lang="en-US" dirty="0" err="1"/>
              <a:t>isi</a:t>
            </a:r>
            <a:r>
              <a:rPr lang="en-US" dirty="0"/>
              <a:t> </a:t>
            </a:r>
            <a:r>
              <a:rPr lang="en-US" dirty="0" err="1"/>
              <a:t>kartunya</a:t>
            </a:r>
            <a:r>
              <a:rPr lang="en-US" dirty="0"/>
              <a:t>.</a:t>
            </a:r>
          </a:p>
          <a:p>
            <a:pPr marL="109728" indent="0" algn="just">
              <a:buNone/>
            </a:pP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calon</a:t>
            </a:r>
            <a:r>
              <a:rPr lang="en-US" dirty="0"/>
              <a:t> </a:t>
            </a:r>
            <a:r>
              <a:rPr lang="en-US" dirty="0" err="1"/>
              <a:t>Sarjana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langkah-langkah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 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saudara</a:t>
            </a:r>
            <a:r>
              <a:rPr lang="en-US" dirty="0"/>
              <a:t> </a:t>
            </a:r>
            <a:r>
              <a:rPr lang="en-US" dirty="0" err="1"/>
              <a:t>lakukan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kasus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menimpa</a:t>
            </a:r>
            <a:r>
              <a:rPr lang="en-US" dirty="0"/>
              <a:t> </a:t>
            </a:r>
            <a:r>
              <a:rPr lang="en-US" dirty="0" err="1"/>
              <a:t>saudara</a:t>
            </a:r>
            <a:r>
              <a:rPr lang="en-US" dirty="0"/>
              <a:t>?.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Kasus</a:t>
            </a:r>
            <a:r>
              <a:rPr lang="en-US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86130151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73762"/>
          </a:xfrm>
        </p:spPr>
        <p:txBody>
          <a:bodyPr>
            <a:normAutofit fontScale="90000"/>
          </a:bodyPr>
          <a:lstStyle/>
          <a:p>
            <a:pPr algn="just"/>
            <a:r>
              <a:rPr lang="en-US" sz="4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BARANG</a:t>
            </a:r>
            <a:br>
              <a:rPr lang="en-US" sz="4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4000" dirty="0" err="1">
                <a:effectLst/>
                <a:latin typeface="Arial" pitchFamily="34" charset="0"/>
                <a:cs typeface="Arial" pitchFamily="34" charset="0"/>
              </a:rPr>
              <a:t>Adalah</a:t>
            </a:r>
            <a:r>
              <a:rPr lang="en-US" sz="4000" dirty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effectLst/>
                <a:latin typeface="Arial" pitchFamily="34" charset="0"/>
                <a:cs typeface="Arial" pitchFamily="34" charset="0"/>
              </a:rPr>
              <a:t>setiap</a:t>
            </a:r>
            <a:r>
              <a:rPr lang="en-US" sz="4000" dirty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effectLst/>
                <a:latin typeface="Arial" pitchFamily="34" charset="0"/>
                <a:cs typeface="Arial" pitchFamily="34" charset="0"/>
              </a:rPr>
              <a:t>benda</a:t>
            </a:r>
            <a:r>
              <a:rPr lang="en-US" sz="4000" dirty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effectLst/>
                <a:latin typeface="Arial" pitchFamily="34" charset="0"/>
                <a:cs typeface="Arial" pitchFamily="34" charset="0"/>
              </a:rPr>
              <a:t>baik</a:t>
            </a:r>
            <a:r>
              <a:rPr lang="en-US" sz="4000" dirty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effectLst/>
                <a:latin typeface="Arial" pitchFamily="34" charset="0"/>
                <a:cs typeface="Arial" pitchFamily="34" charset="0"/>
              </a:rPr>
              <a:t>berwujud</a:t>
            </a:r>
            <a:r>
              <a:rPr lang="en-US" sz="4000" dirty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effectLst/>
                <a:latin typeface="Arial" pitchFamily="34" charset="0"/>
                <a:cs typeface="Arial" pitchFamily="34" charset="0"/>
              </a:rPr>
              <a:t>maupun</a:t>
            </a:r>
            <a:r>
              <a:rPr lang="en-US" sz="4000" dirty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effectLst/>
                <a:latin typeface="Arial" pitchFamily="34" charset="0"/>
                <a:cs typeface="Arial" pitchFamily="34" charset="0"/>
              </a:rPr>
              <a:t>tidak</a:t>
            </a:r>
            <a:r>
              <a:rPr lang="en-US" sz="4000" dirty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effectLst/>
                <a:latin typeface="Arial" pitchFamily="34" charset="0"/>
                <a:cs typeface="Arial" pitchFamily="34" charset="0"/>
              </a:rPr>
              <a:t>berwujud</a:t>
            </a:r>
            <a:r>
              <a:rPr lang="en-US" sz="4000" dirty="0">
                <a:effectLst/>
                <a:latin typeface="Arial" pitchFamily="34" charset="0"/>
                <a:cs typeface="Arial" pitchFamily="34" charset="0"/>
              </a:rPr>
              <a:t>, </a:t>
            </a:r>
            <a:r>
              <a:rPr lang="en-US" sz="4000" dirty="0" err="1">
                <a:effectLst/>
                <a:latin typeface="Arial" pitchFamily="34" charset="0"/>
                <a:cs typeface="Arial" pitchFamily="34" charset="0"/>
              </a:rPr>
              <a:t>baik</a:t>
            </a:r>
            <a:r>
              <a:rPr lang="en-US" sz="4000" dirty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effectLst/>
                <a:latin typeface="Arial" pitchFamily="34" charset="0"/>
                <a:cs typeface="Arial" pitchFamily="34" charset="0"/>
              </a:rPr>
              <a:t>bergerak</a:t>
            </a:r>
            <a:r>
              <a:rPr lang="en-US" sz="4000" dirty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effectLst/>
                <a:latin typeface="Arial" pitchFamily="34" charset="0"/>
                <a:cs typeface="Arial" pitchFamily="34" charset="0"/>
              </a:rPr>
              <a:t>maupun</a:t>
            </a:r>
            <a:r>
              <a:rPr lang="en-US" sz="4000" dirty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effectLst/>
                <a:latin typeface="Arial" pitchFamily="34" charset="0"/>
                <a:cs typeface="Arial" pitchFamily="34" charset="0"/>
              </a:rPr>
              <a:t>tidak</a:t>
            </a:r>
            <a:r>
              <a:rPr lang="en-US" sz="4000" dirty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effectLst/>
                <a:latin typeface="Arial" pitchFamily="34" charset="0"/>
                <a:cs typeface="Arial" pitchFamily="34" charset="0"/>
              </a:rPr>
              <a:t>bergerak</a:t>
            </a:r>
            <a:r>
              <a:rPr lang="en-US" sz="4000" dirty="0">
                <a:effectLst/>
                <a:latin typeface="Arial" pitchFamily="34" charset="0"/>
                <a:cs typeface="Arial" pitchFamily="34" charset="0"/>
              </a:rPr>
              <a:t>,</a:t>
            </a:r>
            <a:br>
              <a:rPr lang="en-US" sz="4000" dirty="0">
                <a:latin typeface="Arial" pitchFamily="34" charset="0"/>
                <a:cs typeface="Arial" pitchFamily="34" charset="0"/>
              </a:rPr>
            </a:br>
            <a:r>
              <a:rPr lang="en-US" sz="4000" dirty="0" err="1">
                <a:effectLst/>
                <a:latin typeface="Arial" pitchFamily="34" charset="0"/>
                <a:cs typeface="Arial" pitchFamily="34" charset="0"/>
              </a:rPr>
              <a:t>dapat</a:t>
            </a:r>
            <a:r>
              <a:rPr lang="en-US" sz="4000" dirty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effectLst/>
                <a:latin typeface="Arial" pitchFamily="34" charset="0"/>
                <a:cs typeface="Arial" pitchFamily="34" charset="0"/>
              </a:rPr>
              <a:t>dihabiskan</a:t>
            </a:r>
            <a:r>
              <a:rPr lang="en-US" sz="4000" dirty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effectLst/>
                <a:latin typeface="Arial" pitchFamily="34" charset="0"/>
                <a:cs typeface="Arial" pitchFamily="34" charset="0"/>
              </a:rPr>
              <a:t>maupun</a:t>
            </a:r>
            <a:r>
              <a:rPr lang="en-US" sz="4000" dirty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effectLst/>
                <a:latin typeface="Arial" pitchFamily="34" charset="0"/>
                <a:cs typeface="Arial" pitchFamily="34" charset="0"/>
              </a:rPr>
              <a:t>tidak</a:t>
            </a:r>
            <a:r>
              <a:rPr lang="en-US" sz="4000" dirty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effectLst/>
                <a:latin typeface="Arial" pitchFamily="34" charset="0"/>
                <a:cs typeface="Arial" pitchFamily="34" charset="0"/>
              </a:rPr>
              <a:t>dapat</a:t>
            </a:r>
            <a:r>
              <a:rPr lang="en-US" sz="4000" dirty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effectLst/>
                <a:latin typeface="Arial" pitchFamily="34" charset="0"/>
                <a:cs typeface="Arial" pitchFamily="34" charset="0"/>
              </a:rPr>
              <a:t>dihabiskan</a:t>
            </a:r>
            <a:r>
              <a:rPr lang="en-US" sz="4000" dirty="0">
                <a:effectLst/>
                <a:latin typeface="Arial" pitchFamily="34" charset="0"/>
                <a:cs typeface="Arial" pitchFamily="34" charset="0"/>
              </a:rPr>
              <a:t>, yang</a:t>
            </a:r>
            <a:br>
              <a:rPr lang="en-US" sz="4000" dirty="0">
                <a:latin typeface="Arial" pitchFamily="34" charset="0"/>
                <a:cs typeface="Arial" pitchFamily="34" charset="0"/>
              </a:rPr>
            </a:br>
            <a:r>
              <a:rPr lang="en-US" sz="4000" dirty="0" err="1">
                <a:effectLst/>
                <a:latin typeface="Arial" pitchFamily="34" charset="0"/>
                <a:cs typeface="Arial" pitchFamily="34" charset="0"/>
              </a:rPr>
              <a:t>dapat</a:t>
            </a:r>
            <a:r>
              <a:rPr lang="en-US" sz="4000" dirty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effectLst/>
                <a:latin typeface="Arial" pitchFamily="34" charset="0"/>
                <a:cs typeface="Arial" pitchFamily="34" charset="0"/>
              </a:rPr>
              <a:t>untuk</a:t>
            </a:r>
            <a:r>
              <a:rPr lang="en-US" sz="4000" dirty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effectLst/>
                <a:latin typeface="Arial" pitchFamily="34" charset="0"/>
                <a:cs typeface="Arial" pitchFamily="34" charset="0"/>
              </a:rPr>
              <a:t>diperdagangkan</a:t>
            </a:r>
            <a:r>
              <a:rPr lang="en-US" sz="4000" dirty="0">
                <a:effectLst/>
                <a:latin typeface="Arial" pitchFamily="34" charset="0"/>
                <a:cs typeface="Arial" pitchFamily="34" charset="0"/>
              </a:rPr>
              <a:t>, </a:t>
            </a:r>
            <a:r>
              <a:rPr lang="en-US" sz="4000" dirty="0" err="1">
                <a:effectLst/>
                <a:latin typeface="Arial" pitchFamily="34" charset="0"/>
                <a:cs typeface="Arial" pitchFamily="34" charset="0"/>
              </a:rPr>
              <a:t>dipakai</a:t>
            </a:r>
            <a:r>
              <a:rPr lang="en-US" sz="4000" dirty="0">
                <a:effectLst/>
                <a:latin typeface="Arial" pitchFamily="34" charset="0"/>
                <a:cs typeface="Arial" pitchFamily="34" charset="0"/>
              </a:rPr>
              <a:t>, </a:t>
            </a:r>
            <a:r>
              <a:rPr lang="en-US" sz="4000" dirty="0" err="1">
                <a:effectLst/>
                <a:latin typeface="Arial" pitchFamily="34" charset="0"/>
                <a:cs typeface="Arial" pitchFamily="34" charset="0"/>
              </a:rPr>
              <a:t>dipergunakan</a:t>
            </a:r>
            <a:r>
              <a:rPr lang="en-US" sz="4000" dirty="0">
                <a:effectLst/>
                <a:latin typeface="Arial" pitchFamily="34" charset="0"/>
                <a:cs typeface="Arial" pitchFamily="34" charset="0"/>
              </a:rPr>
              <a:t>,</a:t>
            </a:r>
            <a:br>
              <a:rPr lang="en-US" sz="4000" dirty="0">
                <a:latin typeface="Arial" pitchFamily="34" charset="0"/>
                <a:cs typeface="Arial" pitchFamily="34" charset="0"/>
              </a:rPr>
            </a:br>
            <a:r>
              <a:rPr lang="en-US" sz="4000" dirty="0" err="1">
                <a:effectLst/>
                <a:latin typeface="Arial" pitchFamily="34" charset="0"/>
                <a:cs typeface="Arial" pitchFamily="34" charset="0"/>
              </a:rPr>
              <a:t>atau</a:t>
            </a:r>
            <a:r>
              <a:rPr lang="en-US" sz="4000" dirty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effectLst/>
                <a:latin typeface="Arial" pitchFamily="34" charset="0"/>
                <a:cs typeface="Arial" pitchFamily="34" charset="0"/>
              </a:rPr>
              <a:t>dimanfaatkan</a:t>
            </a:r>
            <a:r>
              <a:rPr lang="en-US" sz="4000" dirty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effectLst/>
                <a:latin typeface="Arial" pitchFamily="34" charset="0"/>
                <a:cs typeface="Arial" pitchFamily="34" charset="0"/>
              </a:rPr>
              <a:t>oleh</a:t>
            </a:r>
            <a:r>
              <a:rPr lang="en-US" sz="4000" dirty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effectLst/>
                <a:latin typeface="Arial" pitchFamily="34" charset="0"/>
                <a:cs typeface="Arial" pitchFamily="34" charset="0"/>
              </a:rPr>
              <a:t>konsumen</a:t>
            </a:r>
            <a:r>
              <a:rPr lang="en-US" sz="4000" dirty="0">
                <a:effectLst/>
                <a:latin typeface="Arial" pitchFamily="34" charset="0"/>
                <a:cs typeface="Arial" pitchFamily="34" charset="0"/>
              </a:rPr>
              <a:t>.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447800"/>
            <a:ext cx="8229600" cy="5257800"/>
          </a:xfrm>
        </p:spPr>
        <p:txBody>
          <a:bodyPr>
            <a:normAutofit fontScale="47500" lnSpcReduction="20000"/>
          </a:bodyPr>
          <a:lstStyle/>
          <a:p>
            <a:pPr marL="109728" indent="0">
              <a:buNone/>
            </a:pPr>
            <a:endParaRPr lang="en-US" dirty="0"/>
          </a:p>
          <a:p>
            <a:pPr marL="109728" indent="0" algn="just">
              <a:buNone/>
            </a:pPr>
            <a:r>
              <a:rPr lang="en-US" sz="3800" dirty="0"/>
              <a:t>B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enda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tidak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berwujud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timbul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dari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hubungan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hukum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tertentu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hasil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perdata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(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burgerlijke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vruchten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). </a:t>
            </a:r>
          </a:p>
          <a:p>
            <a:pPr marL="109728" indent="0" algn="just">
              <a:buNone/>
            </a:pPr>
            <a:r>
              <a:rPr lang="en-US" sz="3800" dirty="0">
                <a:latin typeface="Arial" pitchFamily="34" charset="0"/>
                <a:cs typeface="Arial" pitchFamily="34" charset="0"/>
              </a:rPr>
              <a:t> Benda yang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tidak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berwujud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termasuk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benda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bergerak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Contohnya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seperti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: </a:t>
            </a:r>
          </a:p>
          <a:p>
            <a:pPr marL="109728" indent="0" algn="just">
              <a:buNone/>
            </a:pPr>
            <a:r>
              <a:rPr lang="en-US" sz="3800" dirty="0">
                <a:latin typeface="Arial" pitchFamily="34" charset="0"/>
                <a:cs typeface="Arial" pitchFamily="34" charset="0"/>
              </a:rPr>
              <a:t> 1.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Saham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 </a:t>
            </a:r>
          </a:p>
          <a:p>
            <a:pPr marL="109728" indent="0" algn="just">
              <a:buNone/>
            </a:pPr>
            <a:r>
              <a:rPr lang="en-US" sz="3800" dirty="0">
                <a:latin typeface="Arial" pitchFamily="34" charset="0"/>
                <a:cs typeface="Arial" pitchFamily="34" charset="0"/>
              </a:rPr>
              <a:t> 2.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sertifikat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tanah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bangunan</a:t>
            </a:r>
            <a:endParaRPr lang="en-US" sz="3800" dirty="0">
              <a:latin typeface="Arial" pitchFamily="34" charset="0"/>
              <a:cs typeface="Arial" pitchFamily="34" charset="0"/>
            </a:endParaRPr>
          </a:p>
          <a:p>
            <a:pPr marL="109728" indent="0" algn="just">
              <a:buNone/>
            </a:pPr>
            <a:r>
              <a:rPr lang="en-US" sz="3800" dirty="0">
                <a:latin typeface="Arial" pitchFamily="34" charset="0"/>
                <a:cs typeface="Arial" pitchFamily="34" charset="0"/>
              </a:rPr>
              <a:t> 3.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Piutang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 </a:t>
            </a:r>
          </a:p>
          <a:p>
            <a:pPr marL="109728" indent="0" algn="just">
              <a:buNone/>
            </a:pPr>
            <a:r>
              <a:rPr lang="en-US" sz="3800" dirty="0">
                <a:latin typeface="Arial" pitchFamily="34" charset="0"/>
                <a:cs typeface="Arial" pitchFamily="34" charset="0"/>
              </a:rPr>
              <a:t> 4.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Uang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angsuran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 </a:t>
            </a:r>
          </a:p>
          <a:p>
            <a:pPr marL="109728" indent="0" algn="just">
              <a:buNone/>
            </a:pPr>
            <a:r>
              <a:rPr lang="en-US" sz="3800" dirty="0">
                <a:latin typeface="Arial" pitchFamily="34" charset="0"/>
                <a:cs typeface="Arial" pitchFamily="34" charset="0"/>
              </a:rPr>
              <a:t> 5.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Bunga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 </a:t>
            </a:r>
          </a:p>
          <a:p>
            <a:pPr marL="109728" indent="0" algn="just">
              <a:buNone/>
            </a:pPr>
            <a:r>
              <a:rPr lang="en-US" sz="3800" dirty="0">
                <a:latin typeface="Arial" pitchFamily="34" charset="0"/>
                <a:cs typeface="Arial" pitchFamily="34" charset="0"/>
              </a:rPr>
              <a:t> 6.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Obligasi</a:t>
            </a:r>
            <a:endParaRPr lang="en-US" sz="3800" dirty="0">
              <a:latin typeface="Arial" pitchFamily="34" charset="0"/>
              <a:cs typeface="Arial" pitchFamily="34" charset="0"/>
            </a:endParaRPr>
          </a:p>
          <a:p>
            <a:pPr algn="just"/>
            <a:br>
              <a:rPr lang="en-US" sz="3800" dirty="0">
                <a:latin typeface="Arial" pitchFamily="34" charset="0"/>
                <a:cs typeface="Arial" pitchFamily="34" charset="0"/>
              </a:rPr>
            </a:br>
            <a:endParaRPr lang="en-US" sz="3800" dirty="0">
              <a:latin typeface="Arial" pitchFamily="34" charset="0"/>
              <a:cs typeface="Arial" pitchFamily="34" charset="0"/>
            </a:endParaRPr>
          </a:p>
          <a:p>
            <a:pPr marL="109728" indent="0" algn="just">
              <a:buNone/>
            </a:pPr>
            <a:r>
              <a:rPr lang="en-US" sz="3800" dirty="0">
                <a:latin typeface="Arial" pitchFamily="34" charset="0"/>
                <a:cs typeface="Arial" pitchFamily="34" charset="0"/>
              </a:rPr>
              <a:t>Benda yang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tidak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berwujud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ditetapkan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UU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Contohnya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seperti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: </a:t>
            </a:r>
          </a:p>
          <a:p>
            <a:pPr marL="109728" indent="0" algn="just">
              <a:buNone/>
            </a:pPr>
            <a:r>
              <a:rPr lang="en-US" sz="3800" dirty="0">
                <a:latin typeface="Arial" pitchFamily="34" charset="0"/>
                <a:cs typeface="Arial" pitchFamily="34" charset="0"/>
              </a:rPr>
              <a:t> 1.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Hak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Cipta</a:t>
            </a:r>
            <a:endParaRPr lang="en-US" sz="3800" dirty="0">
              <a:latin typeface="Arial" pitchFamily="34" charset="0"/>
              <a:cs typeface="Arial" pitchFamily="34" charset="0"/>
            </a:endParaRPr>
          </a:p>
          <a:p>
            <a:pPr marL="109728" indent="0" algn="just">
              <a:buNone/>
            </a:pPr>
            <a:r>
              <a:rPr lang="en-US" sz="3800" dirty="0">
                <a:latin typeface="Arial" pitchFamily="34" charset="0"/>
                <a:cs typeface="Arial" pitchFamily="34" charset="0"/>
              </a:rPr>
              <a:t> 2.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Hak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Rilis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 </a:t>
            </a:r>
          </a:p>
          <a:p>
            <a:pPr marL="109728" indent="0" algn="just">
              <a:buNone/>
            </a:pPr>
            <a:r>
              <a:rPr lang="en-US" sz="3800" dirty="0">
                <a:latin typeface="Arial" pitchFamily="34" charset="0"/>
                <a:cs typeface="Arial" pitchFamily="34" charset="0"/>
              </a:rPr>
              <a:t> 3.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Hak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kekayaan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109728" indent="0">
              <a:buNone/>
            </a:pPr>
            <a:endParaRPr lang="en-US" sz="3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Benda </a:t>
            </a:r>
            <a:r>
              <a:rPr lang="en-US" dirty="0" err="1"/>
              <a:t>Tak</a:t>
            </a:r>
            <a:r>
              <a:rPr lang="en-US" dirty="0"/>
              <a:t> </a:t>
            </a:r>
            <a:r>
              <a:rPr lang="en-US" dirty="0" err="1"/>
              <a:t>Berwujud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380326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3000" dirty="0">
              <a:latin typeface="Arial" pitchFamily="34" charset="0"/>
              <a:cs typeface="Arial" pitchFamily="34" charset="0"/>
            </a:endParaRPr>
          </a:p>
          <a:p>
            <a:pPr marL="0" lvl="0" indent="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4000" dirty="0" err="1">
                <a:latin typeface="Arial" pitchFamily="34" charset="0"/>
                <a:cs typeface="Arial" pitchFamily="34" charset="0"/>
              </a:rPr>
              <a:t>Adalah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setiap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layanan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berbentuk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pekerjaan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prestasi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disediakan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bagi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dimanfaatkan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oleh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konsumen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.</a:t>
            </a:r>
            <a:endParaRPr lang="en-US" sz="4000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lang="en-US" sz="4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Jasa</a:t>
            </a:r>
            <a:br>
              <a:rPr lang="en-US" sz="3200" u="sng" dirty="0"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785243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74638"/>
            <a:ext cx="8229600" cy="922337"/>
          </a:xfrm>
        </p:spPr>
        <p:txBody>
          <a:bodyPr/>
          <a:lstStyle/>
          <a:p>
            <a:r>
              <a:rPr lang="en-US" dirty="0" err="1"/>
              <a:t>Promosi</a:t>
            </a:r>
            <a:endParaRPr lang="en-U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229600" cy="5329237"/>
          </a:xfrm>
        </p:spPr>
        <p:txBody>
          <a:bodyPr>
            <a:normAutofit lnSpcReduction="10000"/>
          </a:bodyPr>
          <a:lstStyle/>
          <a:p>
            <a:pPr marL="109728" indent="0" algn="just">
              <a:buNone/>
            </a:pPr>
            <a:endParaRPr lang="en-US" dirty="0"/>
          </a:p>
          <a:p>
            <a:pPr marL="109728" indent="0" algn="just">
              <a:buNone/>
            </a:pPr>
            <a:r>
              <a:rPr lang="en-US" sz="4000" dirty="0" err="1">
                <a:latin typeface="Arial" pitchFamily="34" charset="0"/>
                <a:cs typeface="Arial" pitchFamily="34" charset="0"/>
              </a:rPr>
              <a:t>Promosi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adalah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kegiatan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pengenalan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atau</a:t>
            </a:r>
            <a:br>
              <a:rPr lang="en-US" sz="4000" dirty="0">
                <a:latin typeface="Arial" pitchFamily="34" charset="0"/>
                <a:cs typeface="Arial" pitchFamily="34" charset="0"/>
              </a:rPr>
            </a:br>
            <a:r>
              <a:rPr lang="en-US" sz="4000" dirty="0" err="1">
                <a:latin typeface="Arial" pitchFamily="34" charset="0"/>
                <a:cs typeface="Arial" pitchFamily="34" charset="0"/>
              </a:rPr>
              <a:t>penyebarluasan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informasi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suatu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barang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/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jasa</a:t>
            </a:r>
            <a:br>
              <a:rPr lang="en-US" sz="4000" dirty="0">
                <a:latin typeface="Arial" pitchFamily="34" charset="0"/>
                <a:cs typeface="Arial" pitchFamily="34" charset="0"/>
              </a:rPr>
            </a:br>
            <a:r>
              <a:rPr lang="en-US" sz="40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menarik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minat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beli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konsumen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terhadap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barang</a:t>
            </a:r>
            <a:br>
              <a:rPr lang="en-US" sz="4000" dirty="0">
                <a:latin typeface="Arial" pitchFamily="34" charset="0"/>
                <a:cs typeface="Arial" pitchFamily="34" charset="0"/>
              </a:rPr>
            </a:br>
            <a:r>
              <a:rPr lang="en-US" sz="40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/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jasa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akan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sedang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diperdagangkan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221855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endParaRPr lang="en-US" dirty="0"/>
          </a:p>
          <a:p>
            <a:pPr marL="109728" indent="0" algn="just">
              <a:buNone/>
            </a:pPr>
            <a:r>
              <a:rPr lang="en-US" sz="3500" dirty="0"/>
              <a:t>9. Hak-</a:t>
            </a:r>
            <a:r>
              <a:rPr lang="en-US" sz="3500" dirty="0" err="1"/>
              <a:t>hak</a:t>
            </a:r>
            <a:r>
              <a:rPr lang="en-US" sz="3500" dirty="0"/>
              <a:t> yang </a:t>
            </a:r>
            <a:r>
              <a:rPr lang="en-US" sz="3500" dirty="0" err="1"/>
              <a:t>diatur</a:t>
            </a:r>
            <a:r>
              <a:rPr lang="en-US" sz="3500" dirty="0"/>
              <a:t> </a:t>
            </a:r>
            <a:r>
              <a:rPr lang="en-US" sz="3500" dirty="0" err="1"/>
              <a:t>dalam</a:t>
            </a:r>
            <a:r>
              <a:rPr lang="en-US" sz="3500" dirty="0"/>
              <a:t>   </a:t>
            </a:r>
          </a:p>
          <a:p>
            <a:pPr marL="109728" indent="0" algn="just">
              <a:buNone/>
            </a:pPr>
            <a:r>
              <a:rPr lang="en-US" sz="3500" dirty="0"/>
              <a:t>    </a:t>
            </a:r>
            <a:r>
              <a:rPr lang="en-US" sz="3500" dirty="0" err="1"/>
              <a:t>ketentuan</a:t>
            </a:r>
            <a:r>
              <a:rPr lang="en-US" sz="3500" dirty="0"/>
              <a:t> </a:t>
            </a:r>
            <a:r>
              <a:rPr lang="en-US" sz="3500" dirty="0" err="1"/>
              <a:t>peraturan</a:t>
            </a:r>
            <a:br>
              <a:rPr lang="en-US" sz="3500" dirty="0"/>
            </a:br>
            <a:r>
              <a:rPr lang="en-US" sz="3500" dirty="0"/>
              <a:t>    </a:t>
            </a:r>
            <a:r>
              <a:rPr lang="en-US" sz="3500" dirty="0" err="1"/>
              <a:t>perundang-undangan</a:t>
            </a:r>
            <a:r>
              <a:rPr lang="en-US" sz="3500" dirty="0"/>
              <a:t> </a:t>
            </a:r>
            <a:r>
              <a:rPr lang="en-US" sz="3500" dirty="0" err="1"/>
              <a:t>lainnya</a:t>
            </a:r>
            <a:r>
              <a:rPr lang="en-US" sz="3500" dirty="0"/>
              <a:t>.</a:t>
            </a:r>
            <a:br>
              <a:rPr lang="en-US" sz="3500" dirty="0"/>
            </a:br>
            <a:endParaRPr lang="en-US" sz="3500" dirty="0">
              <a:latin typeface="Arial" pitchFamily="34" charset="0"/>
              <a:cs typeface="Arial" pitchFamily="34" charset="0"/>
            </a:endParaRPr>
          </a:p>
          <a:p>
            <a:pPr marL="109728" indent="0" algn="just">
              <a:buNone/>
            </a:pPr>
            <a:endParaRPr lang="en-US" sz="105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err="1"/>
              <a:t>Hak</a:t>
            </a:r>
            <a:r>
              <a:rPr lang="en-US" sz="4400" dirty="0"/>
              <a:t> </a:t>
            </a:r>
            <a:r>
              <a:rPr lang="en-US" sz="4400" dirty="0" err="1"/>
              <a:t>Konsumen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465498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376672"/>
          </a:xfrm>
        </p:spPr>
        <p:txBody>
          <a:bodyPr/>
          <a:lstStyle/>
          <a:p>
            <a:pPr marL="109728" indent="0" algn="just">
              <a:buNone/>
            </a:pPr>
            <a:br>
              <a:rPr lang="en-US" dirty="0"/>
            </a:br>
            <a:r>
              <a:rPr lang="en-US" sz="3200" dirty="0" err="1"/>
              <a:t>Impor</a:t>
            </a:r>
            <a:r>
              <a:rPr lang="en-US" sz="3200" dirty="0"/>
              <a:t> </a:t>
            </a:r>
            <a:r>
              <a:rPr lang="en-US" sz="3200" dirty="0" err="1"/>
              <a:t>barang</a:t>
            </a:r>
            <a:r>
              <a:rPr lang="en-US" sz="3200" dirty="0"/>
              <a:t> </a:t>
            </a:r>
            <a:r>
              <a:rPr lang="en-US" sz="3200" dirty="0" err="1"/>
              <a:t>adalah</a:t>
            </a:r>
            <a:r>
              <a:rPr lang="en-US" sz="3200" dirty="0"/>
              <a:t> </a:t>
            </a:r>
            <a:r>
              <a:rPr lang="en-US" sz="3200" dirty="0" err="1"/>
              <a:t>kegiatan</a:t>
            </a:r>
            <a:r>
              <a:rPr lang="en-US" sz="3200" dirty="0"/>
              <a:t> </a:t>
            </a:r>
            <a:r>
              <a:rPr lang="en-US" sz="3200" dirty="0" err="1"/>
              <a:t>memasukkan</a:t>
            </a:r>
            <a:r>
              <a:rPr lang="en-US" sz="3200" dirty="0"/>
              <a:t> </a:t>
            </a:r>
            <a:r>
              <a:rPr lang="en-US" sz="3200" dirty="0" err="1"/>
              <a:t>barang</a:t>
            </a:r>
            <a:r>
              <a:rPr lang="en-US" sz="3200" dirty="0"/>
              <a:t> </a:t>
            </a:r>
            <a:r>
              <a:rPr lang="en-US" sz="3200" dirty="0" err="1"/>
              <a:t>ke</a:t>
            </a:r>
            <a:br>
              <a:rPr lang="en-US" sz="3200" dirty="0"/>
            </a:br>
            <a:r>
              <a:rPr lang="en-US" sz="3200" dirty="0" err="1"/>
              <a:t>dalam</a:t>
            </a:r>
            <a:r>
              <a:rPr lang="en-US" sz="3200" dirty="0"/>
              <a:t> </a:t>
            </a:r>
            <a:r>
              <a:rPr lang="en-US" sz="3200" dirty="0" err="1"/>
              <a:t>daerah</a:t>
            </a:r>
            <a:r>
              <a:rPr lang="en-US" sz="3200" dirty="0"/>
              <a:t> </a:t>
            </a:r>
            <a:r>
              <a:rPr lang="en-US" sz="3200" dirty="0" err="1"/>
              <a:t>pabean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IMPOR</a:t>
            </a:r>
          </a:p>
        </p:txBody>
      </p:sp>
    </p:spTree>
    <p:extLst>
      <p:ext uri="{BB962C8B-B14F-4D97-AF65-F5344CB8AC3E}">
        <p14:creationId xmlns:p14="http://schemas.microsoft.com/office/powerpoint/2010/main" val="392413630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pPr marL="109728" indent="0" algn="just">
              <a:buNone/>
            </a:pPr>
            <a:r>
              <a:rPr lang="en-US" sz="4400" dirty="0" err="1"/>
              <a:t>Impor</a:t>
            </a:r>
            <a:r>
              <a:rPr lang="en-US" sz="4400" dirty="0"/>
              <a:t> </a:t>
            </a:r>
            <a:r>
              <a:rPr lang="en-US" sz="4400" dirty="0" err="1"/>
              <a:t>jasa</a:t>
            </a:r>
            <a:r>
              <a:rPr lang="en-US" sz="4400" dirty="0"/>
              <a:t> </a:t>
            </a:r>
            <a:r>
              <a:rPr lang="en-US" sz="4400" dirty="0" err="1"/>
              <a:t>adalah</a:t>
            </a:r>
            <a:r>
              <a:rPr lang="en-US" sz="4400" dirty="0"/>
              <a:t> </a:t>
            </a:r>
            <a:r>
              <a:rPr lang="en-US" sz="4400" dirty="0" err="1"/>
              <a:t>kegiatan</a:t>
            </a:r>
            <a:r>
              <a:rPr lang="en-US" sz="4400" dirty="0"/>
              <a:t> </a:t>
            </a:r>
            <a:r>
              <a:rPr lang="en-US" sz="4400" dirty="0" err="1"/>
              <a:t>penyediaan</a:t>
            </a:r>
            <a:r>
              <a:rPr lang="en-US" sz="4400" dirty="0"/>
              <a:t> </a:t>
            </a:r>
            <a:r>
              <a:rPr lang="en-US" sz="4400" dirty="0" err="1"/>
              <a:t>jasa</a:t>
            </a:r>
            <a:r>
              <a:rPr lang="en-US" sz="4400" dirty="0"/>
              <a:t> </a:t>
            </a:r>
            <a:r>
              <a:rPr lang="en-US" sz="4400" dirty="0" err="1"/>
              <a:t>asing</a:t>
            </a:r>
            <a:r>
              <a:rPr lang="en-US" sz="4400" dirty="0"/>
              <a:t> </a:t>
            </a:r>
            <a:r>
              <a:rPr lang="en-US" sz="4400" dirty="0" err="1"/>
              <a:t>untuk</a:t>
            </a:r>
            <a:br>
              <a:rPr lang="en-US" sz="4400" dirty="0"/>
            </a:br>
            <a:r>
              <a:rPr lang="en-US" sz="4400" dirty="0" err="1"/>
              <a:t>digunakan</a:t>
            </a:r>
            <a:r>
              <a:rPr lang="en-US" sz="4400" dirty="0"/>
              <a:t> di </a:t>
            </a:r>
            <a:r>
              <a:rPr lang="en-US" sz="4400" dirty="0" err="1"/>
              <a:t>dalam</a:t>
            </a:r>
            <a:r>
              <a:rPr lang="en-US" sz="4400" dirty="0"/>
              <a:t> </a:t>
            </a:r>
            <a:r>
              <a:rPr lang="en-US" sz="4400" dirty="0" err="1"/>
              <a:t>wilayah</a:t>
            </a:r>
            <a:r>
              <a:rPr lang="en-US" sz="4400" dirty="0"/>
              <a:t> </a:t>
            </a:r>
            <a:r>
              <a:rPr lang="en-US" sz="4400" dirty="0" err="1"/>
              <a:t>Republik</a:t>
            </a:r>
            <a:r>
              <a:rPr lang="en-US" sz="4400" dirty="0"/>
              <a:t> Indonesia.</a:t>
            </a:r>
            <a:endParaRPr lang="en-US" sz="4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latin typeface="Arial" pitchFamily="34" charset="0"/>
                <a:cs typeface="Arial" pitchFamily="34" charset="0"/>
              </a:rPr>
              <a:t>IMPOR JASA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109728" indent="0" algn="just">
              <a:buNone/>
            </a:pPr>
            <a:endParaRPr lang="en-US" sz="2800" dirty="0"/>
          </a:p>
          <a:p>
            <a:pPr marL="109728" indent="0" algn="just">
              <a:buNone/>
            </a:pPr>
            <a:r>
              <a:rPr lang="en-US" sz="5600" dirty="0" err="1">
                <a:latin typeface="Arial" pitchFamily="34" charset="0"/>
                <a:cs typeface="Arial" pitchFamily="34" charset="0"/>
              </a:rPr>
              <a:t>Lembaga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Perlindungan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Konsumen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Swadaya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adalah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lembaga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non-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yang </a:t>
            </a:r>
            <a:br>
              <a:rPr lang="en-US" sz="5600" dirty="0">
                <a:latin typeface="Arial" pitchFamily="34" charset="0"/>
                <a:cs typeface="Arial" pitchFamily="34" charset="0"/>
              </a:rPr>
            </a:br>
            <a:r>
              <a:rPr lang="en-US" sz="5600" dirty="0" err="1">
                <a:latin typeface="Arial" pitchFamily="34" charset="0"/>
                <a:cs typeface="Arial" pitchFamily="34" charset="0"/>
              </a:rPr>
              <a:t>terdaftar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diakui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oleh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mempunyai</a:t>
            </a:r>
            <a:br>
              <a:rPr lang="en-US" sz="5600" dirty="0">
                <a:latin typeface="Arial" pitchFamily="34" charset="0"/>
                <a:cs typeface="Arial" pitchFamily="34" charset="0"/>
              </a:rPr>
            </a:br>
            <a:r>
              <a:rPr lang="en-US" sz="5600" dirty="0" err="1">
                <a:latin typeface="Arial" pitchFamily="34" charset="0"/>
                <a:cs typeface="Arial" pitchFamily="34" charset="0"/>
              </a:rPr>
              <a:t>kegiatan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menangani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perlindungan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konsumen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     </a:t>
            </a:r>
            <a:r>
              <a:rPr lang="en-US" sz="2800" dirty="0" err="1"/>
              <a:t>Lembaga</a:t>
            </a:r>
            <a:r>
              <a:rPr lang="en-US" sz="2800" dirty="0"/>
              <a:t> </a:t>
            </a:r>
            <a:r>
              <a:rPr lang="en-US" sz="2800" dirty="0" err="1"/>
              <a:t>Perlindungan</a:t>
            </a:r>
            <a:r>
              <a:rPr lang="en-US" sz="2800" dirty="0"/>
              <a:t> </a:t>
            </a:r>
            <a:r>
              <a:rPr lang="en-US" sz="2800" dirty="0" err="1"/>
              <a:t>Konsumen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13534295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endParaRPr lang="en-US" dirty="0"/>
          </a:p>
          <a:p>
            <a:pPr marL="109728" indent="0" algn="just">
              <a:buNone/>
            </a:pPr>
            <a:r>
              <a:rPr lang="en-US" sz="4000" dirty="0" err="1"/>
              <a:t>Badan</a:t>
            </a:r>
            <a:r>
              <a:rPr lang="en-US" sz="4000" dirty="0"/>
              <a:t> </a:t>
            </a:r>
            <a:r>
              <a:rPr lang="en-US" sz="4000" dirty="0" err="1"/>
              <a:t>Penyelesaian</a:t>
            </a:r>
            <a:r>
              <a:rPr lang="en-US" sz="4000" dirty="0"/>
              <a:t> </a:t>
            </a:r>
            <a:r>
              <a:rPr lang="en-US" sz="4000" dirty="0" err="1"/>
              <a:t>Sengketa</a:t>
            </a:r>
            <a:r>
              <a:rPr lang="en-US" sz="4000" dirty="0"/>
              <a:t> </a:t>
            </a:r>
            <a:r>
              <a:rPr lang="en-US" sz="4000" dirty="0" err="1"/>
              <a:t>Konsumen</a:t>
            </a:r>
            <a:r>
              <a:rPr lang="en-US" sz="4000" dirty="0"/>
              <a:t> </a:t>
            </a:r>
            <a:r>
              <a:rPr lang="en-US" sz="4000" dirty="0" err="1"/>
              <a:t>adalah</a:t>
            </a:r>
            <a:r>
              <a:rPr lang="en-US" sz="4000" dirty="0"/>
              <a:t> </a:t>
            </a:r>
            <a:r>
              <a:rPr lang="en-US" sz="4000" dirty="0" err="1"/>
              <a:t>badan</a:t>
            </a:r>
            <a:br>
              <a:rPr lang="en-US" sz="4000" dirty="0"/>
            </a:br>
            <a:r>
              <a:rPr lang="en-US" sz="4000" dirty="0"/>
              <a:t>yang </a:t>
            </a:r>
            <a:r>
              <a:rPr lang="en-US" sz="4000" dirty="0" err="1"/>
              <a:t>bertugas</a:t>
            </a:r>
            <a:r>
              <a:rPr lang="en-US" sz="4000" dirty="0"/>
              <a:t> </a:t>
            </a:r>
            <a:r>
              <a:rPr lang="en-US" sz="4000" dirty="0" err="1"/>
              <a:t>menangani</a:t>
            </a:r>
            <a:r>
              <a:rPr lang="en-US" sz="4000" dirty="0"/>
              <a:t> </a:t>
            </a:r>
            <a:r>
              <a:rPr lang="en-US" sz="4000" dirty="0" err="1"/>
              <a:t>dan</a:t>
            </a:r>
            <a:r>
              <a:rPr lang="en-US" sz="4000" dirty="0"/>
              <a:t> </a:t>
            </a:r>
            <a:r>
              <a:rPr lang="en-US" sz="4000" dirty="0" err="1"/>
              <a:t>menyelesaikan</a:t>
            </a:r>
            <a:r>
              <a:rPr lang="en-US" sz="4000" dirty="0"/>
              <a:t> </a:t>
            </a:r>
            <a:r>
              <a:rPr lang="en-US" sz="4000" dirty="0" err="1"/>
              <a:t>sengketa</a:t>
            </a:r>
            <a:br>
              <a:rPr lang="en-US" sz="4000" dirty="0"/>
            </a:br>
            <a:r>
              <a:rPr lang="en-US" sz="4000" dirty="0" err="1"/>
              <a:t>antara</a:t>
            </a:r>
            <a:r>
              <a:rPr lang="en-US" sz="4000" dirty="0"/>
              <a:t> </a:t>
            </a:r>
            <a:r>
              <a:rPr lang="en-US" sz="4000" dirty="0" err="1"/>
              <a:t>pelaku</a:t>
            </a:r>
            <a:r>
              <a:rPr lang="en-US" sz="4000" dirty="0"/>
              <a:t> </a:t>
            </a:r>
            <a:r>
              <a:rPr lang="en-US" sz="4000" dirty="0" err="1"/>
              <a:t>usaha</a:t>
            </a:r>
            <a:r>
              <a:rPr lang="en-US" sz="4000" dirty="0"/>
              <a:t> </a:t>
            </a:r>
            <a:r>
              <a:rPr lang="en-US" sz="4000" dirty="0" err="1"/>
              <a:t>dan</a:t>
            </a:r>
            <a:r>
              <a:rPr lang="en-US" sz="4000" dirty="0"/>
              <a:t> </a:t>
            </a:r>
            <a:r>
              <a:rPr lang="en-US" sz="4000" dirty="0" err="1"/>
              <a:t>konsumen</a:t>
            </a:r>
            <a:r>
              <a:rPr lang="en-US" sz="4000" dirty="0"/>
              <a:t>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dirty="0">
                <a:latin typeface="Arial" pitchFamily="34" charset="0"/>
                <a:cs typeface="Arial" pitchFamily="34" charset="0"/>
              </a:rPr>
              <a:t>Badan </a:t>
            </a:r>
            <a:r>
              <a:rPr lang="en-US" sz="4400" dirty="0" err="1">
                <a:latin typeface="Arial" pitchFamily="34" charset="0"/>
                <a:cs typeface="Arial" pitchFamily="34" charset="0"/>
              </a:rPr>
              <a:t>Penyelesaian</a:t>
            </a:r>
            <a:r>
              <a:rPr lang="en-US" sz="4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>
                <a:latin typeface="Arial" pitchFamily="34" charset="0"/>
                <a:cs typeface="Arial" pitchFamily="34" charset="0"/>
              </a:rPr>
              <a:t>Sengketa</a:t>
            </a:r>
            <a:r>
              <a:rPr lang="en-US" sz="4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>
                <a:latin typeface="Arial" pitchFamily="34" charset="0"/>
                <a:cs typeface="Arial" pitchFamily="34" charset="0"/>
              </a:rPr>
              <a:t>Konsumen</a:t>
            </a:r>
            <a:r>
              <a:rPr lang="en-US" sz="4400" dirty="0">
                <a:latin typeface="Arial" pitchFamily="34" charset="0"/>
                <a:cs typeface="Arial" pitchFamily="34" charset="0"/>
              </a:rPr>
              <a:t> (BPSK)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506823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02FF5A4-10F0-58FF-B4CF-4C71E53976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109728" indent="0">
              <a:buNone/>
            </a:pPr>
            <a:endParaRPr lang="en-US" dirty="0"/>
          </a:p>
          <a:p>
            <a:pPr marL="109728" indent="0" algn="just">
              <a:buNone/>
            </a:pPr>
            <a:r>
              <a:rPr lang="en-ID" sz="3600" b="1" i="0" dirty="0" err="1">
                <a:solidFill>
                  <a:srgbClr val="202124"/>
                </a:solidFill>
                <a:effectLst/>
                <a:latin typeface="Google Sans"/>
              </a:rPr>
              <a:t>Anggota</a:t>
            </a:r>
            <a:r>
              <a:rPr lang="en-ID" sz="3600" b="1" i="0" dirty="0">
                <a:solidFill>
                  <a:srgbClr val="202124"/>
                </a:solidFill>
                <a:effectLst/>
                <a:latin typeface="Google Sans"/>
              </a:rPr>
              <a:t> BPSK </a:t>
            </a:r>
            <a:r>
              <a:rPr lang="en-ID" sz="3600" b="1" i="0" dirty="0" err="1">
                <a:solidFill>
                  <a:srgbClr val="202124"/>
                </a:solidFill>
                <a:effectLst/>
                <a:latin typeface="Google Sans"/>
              </a:rPr>
              <a:t>terdiri</a:t>
            </a:r>
            <a:r>
              <a:rPr lang="en-ID" sz="3600" b="1" i="0" dirty="0">
                <a:solidFill>
                  <a:srgbClr val="202124"/>
                </a:solidFill>
                <a:effectLst/>
                <a:latin typeface="Google Sans"/>
              </a:rPr>
              <a:t> </a:t>
            </a:r>
            <a:r>
              <a:rPr lang="en-ID" sz="3600" b="1" i="0" dirty="0" err="1">
                <a:solidFill>
                  <a:srgbClr val="202124"/>
                </a:solidFill>
                <a:effectLst/>
                <a:latin typeface="Google Sans"/>
              </a:rPr>
              <a:t>dari</a:t>
            </a:r>
            <a:r>
              <a:rPr lang="en-ID" sz="3600" b="1" i="0" dirty="0">
                <a:solidFill>
                  <a:srgbClr val="202124"/>
                </a:solidFill>
                <a:effectLst/>
                <a:latin typeface="Google Sans"/>
              </a:rPr>
              <a:t> 3 </a:t>
            </a:r>
            <a:r>
              <a:rPr lang="en-ID" sz="3600" b="1" i="0" dirty="0" err="1">
                <a:solidFill>
                  <a:srgbClr val="202124"/>
                </a:solidFill>
                <a:effectLst/>
                <a:latin typeface="Google Sans"/>
              </a:rPr>
              <a:t>unsur</a:t>
            </a:r>
            <a:r>
              <a:rPr lang="en-ID" sz="3600" b="1" i="0" dirty="0">
                <a:solidFill>
                  <a:srgbClr val="202124"/>
                </a:solidFill>
                <a:effectLst/>
                <a:latin typeface="Google Sans"/>
              </a:rPr>
              <a:t> </a:t>
            </a:r>
            <a:r>
              <a:rPr lang="en-ID" sz="3600" b="1" i="0" dirty="0" err="1">
                <a:solidFill>
                  <a:srgbClr val="202124"/>
                </a:solidFill>
                <a:effectLst/>
                <a:latin typeface="Google Sans"/>
              </a:rPr>
              <a:t>yaitu</a:t>
            </a:r>
            <a:r>
              <a:rPr lang="en-ID" sz="3600" b="1" i="0" dirty="0">
                <a:solidFill>
                  <a:srgbClr val="202124"/>
                </a:solidFill>
                <a:effectLst/>
                <a:latin typeface="Google Sans"/>
              </a:rPr>
              <a:t> </a:t>
            </a:r>
            <a:r>
              <a:rPr lang="en-ID" sz="3600" b="1" i="0" dirty="0" err="1">
                <a:solidFill>
                  <a:srgbClr val="202124"/>
                </a:solidFill>
                <a:effectLst/>
                <a:latin typeface="Google Sans"/>
              </a:rPr>
              <a:t>dari</a:t>
            </a:r>
            <a:r>
              <a:rPr lang="en-ID" sz="3600" b="1" i="0" dirty="0">
                <a:solidFill>
                  <a:srgbClr val="202124"/>
                </a:solidFill>
                <a:effectLst/>
                <a:latin typeface="Google Sans"/>
              </a:rPr>
              <a:t>:</a:t>
            </a:r>
          </a:p>
          <a:p>
            <a:pPr marL="109728" indent="0" algn="just">
              <a:buNone/>
            </a:pPr>
            <a:r>
              <a:rPr lang="en-ID" sz="3600" b="1" i="0" dirty="0" err="1">
                <a:solidFill>
                  <a:srgbClr val="040C28"/>
                </a:solidFill>
                <a:effectLst/>
                <a:latin typeface="Google Sans"/>
              </a:rPr>
              <a:t>Pemerintah</a:t>
            </a:r>
            <a:r>
              <a:rPr lang="en-ID" sz="3600" b="1" i="0" dirty="0">
                <a:solidFill>
                  <a:srgbClr val="040C28"/>
                </a:solidFill>
                <a:effectLst/>
                <a:latin typeface="Google Sans"/>
              </a:rPr>
              <a:t>, </a:t>
            </a:r>
            <a:r>
              <a:rPr lang="en-ID" sz="3600" b="1" i="0" dirty="0" err="1">
                <a:solidFill>
                  <a:srgbClr val="040C28"/>
                </a:solidFill>
                <a:effectLst/>
                <a:latin typeface="Google Sans"/>
              </a:rPr>
              <a:t>Konsumen</a:t>
            </a:r>
            <a:r>
              <a:rPr lang="en-ID" sz="3600" b="1" i="0" dirty="0">
                <a:solidFill>
                  <a:srgbClr val="040C28"/>
                </a:solidFill>
                <a:effectLst/>
                <a:latin typeface="Google Sans"/>
              </a:rPr>
              <a:t> dan </a:t>
            </a:r>
            <a:r>
              <a:rPr lang="en-ID" sz="3600" b="1" i="0" dirty="0" err="1">
                <a:solidFill>
                  <a:srgbClr val="040C28"/>
                </a:solidFill>
                <a:effectLst/>
                <a:latin typeface="Google Sans"/>
              </a:rPr>
              <a:t>pelaku</a:t>
            </a:r>
            <a:r>
              <a:rPr lang="en-ID" sz="3600" b="1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ID" sz="3600" b="1" i="0" dirty="0" err="1">
                <a:solidFill>
                  <a:srgbClr val="040C28"/>
                </a:solidFill>
                <a:effectLst/>
                <a:latin typeface="Google Sans"/>
              </a:rPr>
              <a:t>usaha</a:t>
            </a:r>
            <a:r>
              <a:rPr lang="en-ID" sz="3600" b="1" i="0" dirty="0">
                <a:solidFill>
                  <a:srgbClr val="202124"/>
                </a:solidFill>
                <a:effectLst/>
                <a:latin typeface="Google Sans"/>
              </a:rPr>
              <a:t>. </a:t>
            </a:r>
            <a:r>
              <a:rPr lang="en-ID" sz="3600" b="1" i="0" dirty="0" err="1">
                <a:solidFill>
                  <a:srgbClr val="202124"/>
                </a:solidFill>
                <a:effectLst/>
                <a:latin typeface="Google Sans"/>
              </a:rPr>
              <a:t>Setiap</a:t>
            </a:r>
            <a:r>
              <a:rPr lang="en-ID" sz="3600" b="1" i="0" dirty="0">
                <a:solidFill>
                  <a:srgbClr val="202124"/>
                </a:solidFill>
                <a:effectLst/>
                <a:latin typeface="Google Sans"/>
              </a:rPr>
              <a:t> </a:t>
            </a:r>
            <a:r>
              <a:rPr lang="en-ID" sz="3600" b="1" i="0" dirty="0" err="1">
                <a:solidFill>
                  <a:srgbClr val="202124"/>
                </a:solidFill>
                <a:effectLst/>
                <a:latin typeface="Google Sans"/>
              </a:rPr>
              <a:t>unsur</a:t>
            </a:r>
            <a:r>
              <a:rPr lang="en-ID" sz="3600" b="1" i="0" dirty="0">
                <a:solidFill>
                  <a:srgbClr val="202124"/>
                </a:solidFill>
                <a:effectLst/>
                <a:latin typeface="Google Sans"/>
              </a:rPr>
              <a:t> </a:t>
            </a:r>
            <a:r>
              <a:rPr lang="en-ID" sz="3600" b="1" i="0" dirty="0" err="1">
                <a:solidFill>
                  <a:srgbClr val="202124"/>
                </a:solidFill>
                <a:effectLst/>
                <a:latin typeface="Google Sans"/>
              </a:rPr>
              <a:t>berjumlah</a:t>
            </a:r>
            <a:r>
              <a:rPr lang="en-ID" sz="3600" b="1" i="0" dirty="0">
                <a:solidFill>
                  <a:srgbClr val="202124"/>
                </a:solidFill>
                <a:effectLst/>
                <a:latin typeface="Google Sans"/>
              </a:rPr>
              <a:t> paling </a:t>
            </a:r>
            <a:r>
              <a:rPr lang="en-ID" sz="3600" b="1" i="0" dirty="0" err="1">
                <a:solidFill>
                  <a:srgbClr val="202124"/>
                </a:solidFill>
                <a:effectLst/>
                <a:latin typeface="Google Sans"/>
              </a:rPr>
              <a:t>sedikit</a:t>
            </a:r>
            <a:r>
              <a:rPr lang="en-ID" sz="3600" b="1" i="0" dirty="0">
                <a:solidFill>
                  <a:srgbClr val="202124"/>
                </a:solidFill>
                <a:effectLst/>
                <a:latin typeface="Google Sans"/>
              </a:rPr>
              <a:t> 3 orang dan paling </a:t>
            </a:r>
            <a:r>
              <a:rPr lang="en-ID" sz="3600" b="1" i="0" dirty="0" err="1">
                <a:solidFill>
                  <a:srgbClr val="202124"/>
                </a:solidFill>
                <a:effectLst/>
                <a:latin typeface="Google Sans"/>
              </a:rPr>
              <a:t>banyak</a:t>
            </a:r>
            <a:r>
              <a:rPr lang="en-ID" sz="3600" b="1" i="0" dirty="0">
                <a:solidFill>
                  <a:srgbClr val="202124"/>
                </a:solidFill>
                <a:effectLst/>
                <a:latin typeface="Google Sans"/>
              </a:rPr>
              <a:t> 5 orang. </a:t>
            </a:r>
            <a:r>
              <a:rPr lang="en-ID" sz="3600" b="1" i="0" dirty="0" err="1">
                <a:solidFill>
                  <a:srgbClr val="202124"/>
                </a:solidFill>
                <a:effectLst/>
                <a:latin typeface="Google Sans"/>
              </a:rPr>
              <a:t>Pengangkatan</a:t>
            </a:r>
            <a:r>
              <a:rPr lang="en-ID" sz="3600" b="1" i="0" dirty="0">
                <a:solidFill>
                  <a:srgbClr val="202124"/>
                </a:solidFill>
                <a:effectLst/>
                <a:latin typeface="Google Sans"/>
              </a:rPr>
              <a:t> dan </a:t>
            </a:r>
            <a:r>
              <a:rPr lang="en-ID" sz="3600" b="1" i="0" dirty="0" err="1">
                <a:solidFill>
                  <a:srgbClr val="202124"/>
                </a:solidFill>
                <a:effectLst/>
                <a:latin typeface="Google Sans"/>
              </a:rPr>
              <a:t>pemberhentian</a:t>
            </a:r>
            <a:r>
              <a:rPr lang="en-ID" sz="3600" b="1" i="0" dirty="0">
                <a:solidFill>
                  <a:srgbClr val="202124"/>
                </a:solidFill>
                <a:effectLst/>
                <a:latin typeface="Google Sans"/>
              </a:rPr>
              <a:t> </a:t>
            </a:r>
            <a:r>
              <a:rPr lang="en-ID" sz="3600" b="1" i="0" dirty="0" err="1">
                <a:solidFill>
                  <a:srgbClr val="202124"/>
                </a:solidFill>
                <a:effectLst/>
                <a:latin typeface="Google Sans"/>
              </a:rPr>
              <a:t>anggota</a:t>
            </a:r>
            <a:r>
              <a:rPr lang="en-ID" sz="3600" b="1" i="0" dirty="0">
                <a:solidFill>
                  <a:srgbClr val="202124"/>
                </a:solidFill>
                <a:effectLst/>
                <a:latin typeface="Google Sans"/>
              </a:rPr>
              <a:t> BPSK </a:t>
            </a:r>
            <a:r>
              <a:rPr lang="en-ID" sz="3600" b="1" i="0" dirty="0" err="1">
                <a:solidFill>
                  <a:srgbClr val="202124"/>
                </a:solidFill>
                <a:effectLst/>
                <a:latin typeface="Google Sans"/>
              </a:rPr>
              <a:t>ditetapkan</a:t>
            </a:r>
            <a:r>
              <a:rPr lang="en-ID" sz="3600" b="1" i="0" dirty="0">
                <a:solidFill>
                  <a:srgbClr val="202124"/>
                </a:solidFill>
                <a:effectLst/>
                <a:latin typeface="Google Sans"/>
              </a:rPr>
              <a:t> oleh Menteri yang </a:t>
            </a:r>
            <a:r>
              <a:rPr lang="en-ID" sz="3600" b="1" i="0" dirty="0" err="1">
                <a:solidFill>
                  <a:srgbClr val="202124"/>
                </a:solidFill>
                <a:effectLst/>
                <a:latin typeface="Google Sans"/>
              </a:rPr>
              <a:t>menangani</a:t>
            </a:r>
            <a:r>
              <a:rPr lang="en-ID" sz="3600" b="1" i="0" dirty="0">
                <a:solidFill>
                  <a:srgbClr val="202124"/>
                </a:solidFill>
                <a:effectLst/>
                <a:latin typeface="Google Sans"/>
              </a:rPr>
              <a:t> </a:t>
            </a:r>
            <a:r>
              <a:rPr lang="en-ID" sz="3600" b="1" i="0" dirty="0" err="1">
                <a:solidFill>
                  <a:srgbClr val="202124"/>
                </a:solidFill>
                <a:effectLst/>
                <a:latin typeface="Google Sans"/>
              </a:rPr>
              <a:t>Urusan</a:t>
            </a:r>
            <a:r>
              <a:rPr lang="en-ID" sz="3600" b="1" i="0" dirty="0">
                <a:solidFill>
                  <a:srgbClr val="202124"/>
                </a:solidFill>
                <a:effectLst/>
                <a:latin typeface="Google Sans"/>
              </a:rPr>
              <a:t> </a:t>
            </a:r>
            <a:r>
              <a:rPr lang="en-ID" sz="3600" b="1" i="0" dirty="0" err="1">
                <a:solidFill>
                  <a:srgbClr val="202124"/>
                </a:solidFill>
                <a:effectLst/>
                <a:latin typeface="Google Sans"/>
              </a:rPr>
              <a:t>Perdagangan</a:t>
            </a:r>
            <a:r>
              <a:rPr lang="en-ID" sz="3600" b="1" i="0" dirty="0">
                <a:solidFill>
                  <a:srgbClr val="202124"/>
                </a:solidFill>
                <a:effectLst/>
                <a:latin typeface="Google Sans"/>
              </a:rPr>
              <a:t>.</a:t>
            </a:r>
            <a:endParaRPr lang="en-ID" sz="3600" b="1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2D541DC-B042-8B1B-68E1-5113B414A7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Unsur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BPSK </a:t>
            </a:r>
            <a:r>
              <a:rPr lang="en-US" dirty="0" err="1"/>
              <a:t>Pasal</a:t>
            </a:r>
            <a:r>
              <a:rPr lang="en-US" dirty="0"/>
              <a:t> 49 UUPK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43544114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953000"/>
          </a:xfrm>
        </p:spPr>
        <p:txBody>
          <a:bodyPr>
            <a:normAutofit fontScale="90000"/>
          </a:bodyPr>
          <a:lstStyle/>
          <a:p>
            <a:pPr algn="just"/>
            <a:r>
              <a:rPr lang="en-US" sz="3600" dirty="0"/>
              <a:t>	</a:t>
            </a:r>
            <a:br>
              <a:rPr lang="en-US" sz="4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br>
              <a:rPr lang="en-US" sz="4400" dirty="0"/>
            </a:br>
            <a:r>
              <a:rPr lang="en-US" sz="4400" dirty="0" err="1"/>
              <a:t>Badan</a:t>
            </a:r>
            <a:r>
              <a:rPr lang="en-US" sz="4400" dirty="0"/>
              <a:t> </a:t>
            </a:r>
            <a:r>
              <a:rPr lang="en-US" sz="4400" dirty="0" err="1"/>
              <a:t>Perlindungan</a:t>
            </a:r>
            <a:r>
              <a:rPr lang="en-US" sz="4400" dirty="0"/>
              <a:t> </a:t>
            </a:r>
            <a:r>
              <a:rPr lang="en-US" sz="4400" dirty="0" err="1"/>
              <a:t>Konsumen</a:t>
            </a:r>
            <a:br>
              <a:rPr lang="en-US" sz="4400" dirty="0"/>
            </a:br>
            <a:r>
              <a:rPr lang="en-US" sz="4000" dirty="0" err="1">
                <a:effectLst/>
              </a:rPr>
              <a:t>Badan</a:t>
            </a:r>
            <a:r>
              <a:rPr lang="en-US" sz="4000" dirty="0">
                <a:effectLst/>
              </a:rPr>
              <a:t> </a:t>
            </a:r>
            <a:r>
              <a:rPr lang="en-US" sz="4000" dirty="0" err="1">
                <a:effectLst/>
              </a:rPr>
              <a:t>Perlindungan</a:t>
            </a:r>
            <a:r>
              <a:rPr lang="en-US" sz="4000" dirty="0">
                <a:effectLst/>
              </a:rPr>
              <a:t> </a:t>
            </a:r>
            <a:r>
              <a:rPr lang="en-US" sz="4000" dirty="0" err="1">
                <a:effectLst/>
              </a:rPr>
              <a:t>Konsumen</a:t>
            </a:r>
            <a:r>
              <a:rPr lang="en-US" sz="4000" dirty="0">
                <a:effectLst/>
              </a:rPr>
              <a:t> </a:t>
            </a:r>
            <a:r>
              <a:rPr lang="en-US" sz="4000" dirty="0" err="1">
                <a:effectLst/>
              </a:rPr>
              <a:t>Nasional</a:t>
            </a:r>
            <a:r>
              <a:rPr lang="en-US" sz="4000" dirty="0">
                <a:effectLst/>
              </a:rPr>
              <a:t> </a:t>
            </a:r>
            <a:r>
              <a:rPr lang="en-US" sz="4000" dirty="0" err="1">
                <a:effectLst/>
              </a:rPr>
              <a:t>adalah</a:t>
            </a:r>
            <a:r>
              <a:rPr lang="en-US" sz="4000" dirty="0">
                <a:effectLst/>
              </a:rPr>
              <a:t> </a:t>
            </a:r>
            <a:r>
              <a:rPr lang="en-US" sz="4000" dirty="0" err="1">
                <a:effectLst/>
              </a:rPr>
              <a:t>badan</a:t>
            </a:r>
            <a:br>
              <a:rPr lang="en-US" sz="4000" dirty="0"/>
            </a:br>
            <a:r>
              <a:rPr lang="en-US" sz="4000" dirty="0">
                <a:effectLst/>
              </a:rPr>
              <a:t>yang </a:t>
            </a:r>
            <a:r>
              <a:rPr lang="en-US" sz="4000" dirty="0" err="1">
                <a:effectLst/>
              </a:rPr>
              <a:t>dibentuk</a:t>
            </a:r>
            <a:r>
              <a:rPr lang="en-US" sz="4000" dirty="0">
                <a:effectLst/>
              </a:rPr>
              <a:t> </a:t>
            </a:r>
            <a:r>
              <a:rPr lang="en-US" sz="4000" dirty="0" err="1">
                <a:effectLst/>
              </a:rPr>
              <a:t>untuk</a:t>
            </a:r>
            <a:r>
              <a:rPr lang="en-US" sz="4000" dirty="0">
                <a:effectLst/>
              </a:rPr>
              <a:t> </a:t>
            </a:r>
            <a:r>
              <a:rPr lang="en-US" sz="4000" dirty="0" err="1">
                <a:effectLst/>
              </a:rPr>
              <a:t>membantu</a:t>
            </a:r>
            <a:r>
              <a:rPr lang="en-US" sz="4000" dirty="0">
                <a:effectLst/>
              </a:rPr>
              <a:t> </a:t>
            </a:r>
            <a:r>
              <a:rPr lang="en-US" sz="4000" dirty="0" err="1">
                <a:effectLst/>
              </a:rPr>
              <a:t>upaya</a:t>
            </a:r>
            <a:r>
              <a:rPr lang="en-US" sz="4000" dirty="0">
                <a:effectLst/>
              </a:rPr>
              <a:t> </a:t>
            </a:r>
            <a:r>
              <a:rPr lang="en-US" sz="4000" dirty="0" err="1">
                <a:effectLst/>
              </a:rPr>
              <a:t>pengembangan</a:t>
            </a:r>
            <a:br>
              <a:rPr lang="en-US" sz="4000" dirty="0"/>
            </a:br>
            <a:r>
              <a:rPr lang="en-US" sz="4000" dirty="0" err="1">
                <a:effectLst/>
              </a:rPr>
              <a:t>perlindungan</a:t>
            </a:r>
            <a:r>
              <a:rPr lang="en-US" sz="4000" dirty="0">
                <a:effectLst/>
              </a:rPr>
              <a:t> </a:t>
            </a:r>
            <a:r>
              <a:rPr lang="en-US" sz="4000" dirty="0" err="1">
                <a:effectLst/>
              </a:rPr>
              <a:t>konsumen</a:t>
            </a:r>
            <a:r>
              <a:rPr lang="en-US" sz="4000" dirty="0">
                <a:effectLst/>
              </a:rPr>
              <a:t>.</a:t>
            </a:r>
            <a:endParaRPr lang="en-US" sz="4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en-US" dirty="0"/>
              <a:t>   </a:t>
            </a:r>
          </a:p>
          <a:p>
            <a:pPr algn="just">
              <a:buNone/>
            </a:pPr>
            <a:r>
              <a:rPr lang="en-US" sz="4000" dirty="0"/>
              <a:t> </a:t>
            </a:r>
            <a:r>
              <a:rPr lang="en-US" sz="4000" dirty="0" err="1"/>
              <a:t>Menteri</a:t>
            </a:r>
            <a:r>
              <a:rPr lang="en-US" sz="4000" dirty="0"/>
              <a:t> </a:t>
            </a:r>
            <a:r>
              <a:rPr lang="en-US" sz="4000" dirty="0" err="1"/>
              <a:t>adalah</a:t>
            </a:r>
            <a:r>
              <a:rPr lang="en-US" sz="4000" dirty="0"/>
              <a:t> </a:t>
            </a:r>
            <a:r>
              <a:rPr lang="en-US" sz="4000" dirty="0" err="1"/>
              <a:t>menteri</a:t>
            </a:r>
            <a:r>
              <a:rPr lang="en-US" sz="4000" dirty="0"/>
              <a:t> yang </a:t>
            </a:r>
            <a:r>
              <a:rPr lang="en-US" sz="4000" dirty="0" err="1"/>
              <a:t>ruang</a:t>
            </a:r>
            <a:r>
              <a:rPr lang="en-US" sz="4000" dirty="0"/>
              <a:t> </a:t>
            </a:r>
            <a:r>
              <a:rPr lang="en-US" sz="4000" dirty="0" err="1"/>
              <a:t>lingkup</a:t>
            </a:r>
            <a:r>
              <a:rPr lang="en-US" sz="4000" dirty="0"/>
              <a:t> </a:t>
            </a:r>
            <a:r>
              <a:rPr lang="en-US" sz="4000" dirty="0" err="1"/>
              <a:t>tugas</a:t>
            </a:r>
            <a:r>
              <a:rPr lang="en-US" sz="4000" dirty="0"/>
              <a:t> </a:t>
            </a:r>
            <a:r>
              <a:rPr lang="en-US" sz="4000" dirty="0" err="1"/>
              <a:t>dan</a:t>
            </a:r>
            <a:br>
              <a:rPr lang="en-US" sz="4000" dirty="0"/>
            </a:br>
            <a:r>
              <a:rPr lang="en-US" sz="4000" dirty="0" err="1"/>
              <a:t>tanggung</a:t>
            </a:r>
            <a:r>
              <a:rPr lang="en-US" sz="4000" dirty="0"/>
              <a:t> </a:t>
            </a:r>
            <a:r>
              <a:rPr lang="en-US" sz="4000" dirty="0" err="1"/>
              <a:t>jawabnya</a:t>
            </a:r>
            <a:r>
              <a:rPr lang="en-US" sz="4000" dirty="0"/>
              <a:t> </a:t>
            </a:r>
            <a:r>
              <a:rPr lang="en-US" sz="4000" dirty="0" err="1"/>
              <a:t>meliputi</a:t>
            </a:r>
            <a:r>
              <a:rPr lang="en-US" sz="4000" dirty="0"/>
              <a:t> </a:t>
            </a:r>
            <a:r>
              <a:rPr lang="en-US" sz="4000" dirty="0" err="1"/>
              <a:t>bidang</a:t>
            </a:r>
            <a:r>
              <a:rPr lang="en-US" sz="4000" dirty="0"/>
              <a:t> </a:t>
            </a:r>
            <a:r>
              <a:rPr lang="en-US" sz="4000" dirty="0" err="1"/>
              <a:t>perdagangan</a:t>
            </a:r>
            <a:r>
              <a:rPr lang="en-US" sz="4000" dirty="0"/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err="1"/>
              <a:t>Ruang</a:t>
            </a:r>
            <a:r>
              <a:rPr lang="en-US" sz="4400" dirty="0"/>
              <a:t> </a:t>
            </a:r>
            <a:r>
              <a:rPr lang="en-US" sz="4400" dirty="0" err="1"/>
              <a:t>Lingkup</a:t>
            </a:r>
            <a:r>
              <a:rPr lang="en-US" sz="4400" dirty="0"/>
              <a:t> </a:t>
            </a:r>
            <a:r>
              <a:rPr lang="en-US" sz="4400" dirty="0" err="1"/>
              <a:t>Kementerian</a:t>
            </a:r>
            <a:endParaRPr lang="en-US" sz="4400"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rangka</a:t>
            </a:r>
            <a:r>
              <a:rPr lang="en-US" dirty="0"/>
              <a:t> </a:t>
            </a:r>
            <a:r>
              <a:rPr lang="en-US" dirty="0" err="1"/>
              <a:t>mengembangkan</a:t>
            </a:r>
            <a:r>
              <a:rPr lang="en-US" dirty="0"/>
              <a:t> </a:t>
            </a:r>
            <a:r>
              <a:rPr lang="en-US" dirty="0" err="1"/>
              <a:t>upaya</a:t>
            </a:r>
            <a:r>
              <a:rPr lang="en-US" dirty="0"/>
              <a:t> </a:t>
            </a:r>
            <a:r>
              <a:rPr lang="en-US" dirty="0" err="1"/>
              <a:t>perlindungan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</a:t>
            </a:r>
            <a:r>
              <a:rPr lang="en-US" dirty="0" err="1"/>
              <a:t>dibentuk</a:t>
            </a:r>
            <a:r>
              <a:rPr lang="en-US" dirty="0"/>
              <a:t> Badan </a:t>
            </a:r>
            <a:r>
              <a:rPr lang="en-US" dirty="0" err="1"/>
              <a:t>Perlindungan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Nasional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BPKN (Badan </a:t>
            </a:r>
            <a:r>
              <a:rPr lang="en-US" dirty="0" err="1"/>
              <a:t>Perlindungan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/>
              <a:t> Nasional)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02905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v-SE" dirty="0"/>
              <a:t>Badan Perlindungan Konsumen Nasional berkedudukan di Ibu Kota Negara Republik Indonesia dan bertanggung jawab kepada</a:t>
            </a:r>
            <a:br>
              <a:rPr lang="sv-SE" dirty="0"/>
            </a:br>
            <a:r>
              <a:rPr lang="sv-SE" dirty="0"/>
              <a:t>Presiden.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Kedudukan</a:t>
            </a:r>
            <a:r>
              <a:rPr lang="en-US" dirty="0"/>
              <a:t> Badan </a:t>
            </a:r>
            <a:r>
              <a:rPr lang="en-US" dirty="0" err="1"/>
              <a:t>Perlindungan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(BPK) Pasal 32 UUPK</a:t>
            </a:r>
          </a:p>
        </p:txBody>
      </p:sp>
    </p:spTree>
    <p:extLst>
      <p:ext uri="{BB962C8B-B14F-4D97-AF65-F5344CB8AC3E}">
        <p14:creationId xmlns:p14="http://schemas.microsoft.com/office/powerpoint/2010/main" val="453267021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Badan </a:t>
            </a:r>
            <a:r>
              <a:rPr lang="en-US" dirty="0" err="1"/>
              <a:t>Perlindungan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Nasional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ketua</a:t>
            </a:r>
            <a:r>
              <a:rPr lang="en-US" dirty="0"/>
              <a:t> </a:t>
            </a:r>
            <a:r>
              <a:rPr lang="en-US" dirty="0" err="1"/>
              <a:t>merangkap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, </a:t>
            </a:r>
            <a:r>
              <a:rPr lang="en-US" dirty="0" err="1"/>
              <a:t>seorang</a:t>
            </a:r>
            <a:r>
              <a:rPr lang="en-US" dirty="0"/>
              <a:t> wakil </a:t>
            </a:r>
            <a:r>
              <a:rPr lang="en-US" dirty="0" err="1"/>
              <a:t>ketua</a:t>
            </a:r>
            <a:r>
              <a:rPr lang="en-US" dirty="0"/>
              <a:t> </a:t>
            </a:r>
            <a:r>
              <a:rPr lang="en-US" dirty="0" err="1"/>
              <a:t>merangkap</a:t>
            </a:r>
            <a:br>
              <a:rPr lang="en-US" dirty="0"/>
            </a:br>
            <a:r>
              <a:rPr lang="en-US" dirty="0" err="1"/>
              <a:t>anggota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sekurang-kurangnya</a:t>
            </a:r>
            <a:r>
              <a:rPr lang="en-US" dirty="0"/>
              <a:t> 15 (lima </a:t>
            </a:r>
            <a:r>
              <a:rPr lang="en-US" dirty="0" err="1"/>
              <a:t>belas</a:t>
            </a:r>
            <a:r>
              <a:rPr lang="en-US" dirty="0"/>
              <a:t>) orang dan </a:t>
            </a:r>
            <a:r>
              <a:rPr lang="en-US" dirty="0" err="1"/>
              <a:t>sebanyak-banyaknya</a:t>
            </a:r>
            <a:r>
              <a:rPr lang="en-US" dirty="0"/>
              <a:t> 25 (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puluh</a:t>
            </a:r>
            <a:r>
              <a:rPr lang="en-US" dirty="0"/>
              <a:t> lima) orang </a:t>
            </a:r>
            <a:r>
              <a:rPr lang="en-US" dirty="0" err="1"/>
              <a:t>anggota</a:t>
            </a:r>
            <a:r>
              <a:rPr lang="en-US" dirty="0"/>
              <a:t> yang</a:t>
            </a:r>
            <a:br>
              <a:rPr lang="en-US" dirty="0"/>
            </a:br>
            <a:r>
              <a:rPr lang="en-US" dirty="0" err="1"/>
              <a:t>mewakili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unsur</a:t>
            </a:r>
            <a:r>
              <a:rPr lang="en-US" dirty="0"/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Struktur</a:t>
            </a:r>
            <a:r>
              <a:rPr lang="en-US" dirty="0"/>
              <a:t> Badan </a:t>
            </a:r>
            <a:r>
              <a:rPr lang="en-US" dirty="0" err="1"/>
              <a:t>Perlindungan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Nasional (BPKN)</a:t>
            </a:r>
          </a:p>
        </p:txBody>
      </p:sp>
    </p:spTree>
    <p:extLst>
      <p:ext uri="{BB962C8B-B14F-4D97-AF65-F5344CB8AC3E}">
        <p14:creationId xmlns:p14="http://schemas.microsoft.com/office/powerpoint/2010/main" val="40767166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09728" indent="0">
              <a:buNone/>
            </a:pPr>
            <a:br>
              <a:rPr lang="en-US" sz="2800" dirty="0">
                <a:latin typeface="Arial" pitchFamily="34" charset="0"/>
                <a:cs typeface="Arial" pitchFamily="34" charset="0"/>
              </a:rPr>
            </a:br>
            <a:r>
              <a:rPr lang="en-US" sz="2800" dirty="0">
                <a:latin typeface="Arial" pitchFamily="34" charset="0"/>
                <a:cs typeface="Arial" pitchFamily="34" charset="0"/>
              </a:rPr>
              <a:t>a.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membaca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mengikuti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petunjuk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informasi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dan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prosedur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pemakaian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pemanfaatan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barang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dan/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jasa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, demi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keamanan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dan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keselamatan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;</a:t>
            </a:r>
            <a:br>
              <a:rPr lang="en-US" sz="2800" dirty="0">
                <a:latin typeface="Arial" pitchFamily="34" charset="0"/>
                <a:cs typeface="Arial" pitchFamily="34" charset="0"/>
              </a:rPr>
            </a:br>
            <a:r>
              <a:rPr lang="en-US" sz="2800" dirty="0">
                <a:latin typeface="Arial" pitchFamily="34" charset="0"/>
                <a:cs typeface="Arial" pitchFamily="34" charset="0"/>
              </a:rPr>
              <a:t>b.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beritikad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baik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melakukan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transaksi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pembelian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barang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dan/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jasa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;</a:t>
            </a:r>
            <a:br>
              <a:rPr lang="en-US" sz="2800" dirty="0">
                <a:latin typeface="Arial" pitchFamily="34" charset="0"/>
                <a:cs typeface="Arial" pitchFamily="34" charset="0"/>
              </a:rPr>
            </a:br>
            <a:r>
              <a:rPr lang="en-US" sz="2800" dirty="0">
                <a:latin typeface="Arial" pitchFamily="34" charset="0"/>
                <a:cs typeface="Arial" pitchFamily="34" charset="0"/>
              </a:rPr>
              <a:t>c.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membayar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sesuai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nilai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tukar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disepakati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;</a:t>
            </a:r>
            <a:br>
              <a:rPr lang="en-US" sz="2800" dirty="0">
                <a:latin typeface="Arial" pitchFamily="34" charset="0"/>
                <a:cs typeface="Arial" pitchFamily="34" charset="0"/>
              </a:rPr>
            </a:br>
            <a:r>
              <a:rPr lang="en-US" sz="2800" dirty="0">
                <a:latin typeface="Arial" pitchFamily="34" charset="0"/>
                <a:cs typeface="Arial" pitchFamily="34" charset="0"/>
              </a:rPr>
              <a:t>d.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mengikuti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upaya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penyelesaian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hukum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sengketa</a:t>
            </a:r>
            <a:br>
              <a:rPr lang="en-US" sz="2800" dirty="0">
                <a:latin typeface="Arial" pitchFamily="34" charset="0"/>
                <a:cs typeface="Arial" pitchFamily="34" charset="0"/>
              </a:rPr>
            </a:br>
            <a:r>
              <a:rPr lang="en-US" sz="2800" dirty="0" err="1">
                <a:latin typeface="Arial" pitchFamily="34" charset="0"/>
                <a:cs typeface="Arial" pitchFamily="34" charset="0"/>
              </a:rPr>
              <a:t>perlindungan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konsumen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secara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patut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>
                <a:latin typeface="Arial" pitchFamily="34" charset="0"/>
                <a:cs typeface="Arial" pitchFamily="34" charset="0"/>
              </a:rPr>
              <a:t>Kewajiban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Konsumen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Pasal</a:t>
            </a:r>
            <a:r>
              <a:rPr lang="en-US" dirty="0">
                <a:latin typeface="Arial" pitchFamily="34" charset="0"/>
                <a:cs typeface="Arial" pitchFamily="34" charset="0"/>
              </a:rPr>
              <a:t> 5 UUPK</a:t>
            </a:r>
          </a:p>
        </p:txBody>
      </p:sp>
    </p:spTree>
    <p:extLst>
      <p:ext uri="{BB962C8B-B14F-4D97-AF65-F5344CB8AC3E}">
        <p14:creationId xmlns:p14="http://schemas.microsoft.com/office/powerpoint/2010/main" val="3838838748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Anggota</a:t>
            </a:r>
            <a:r>
              <a:rPr lang="en-US" dirty="0"/>
              <a:t> </a:t>
            </a:r>
            <a:r>
              <a:rPr lang="en-US" dirty="0" err="1"/>
              <a:t>Badan</a:t>
            </a:r>
            <a:r>
              <a:rPr lang="en-US" dirty="0"/>
              <a:t> </a:t>
            </a:r>
            <a:r>
              <a:rPr lang="en-US" dirty="0" err="1"/>
              <a:t>Perlindungan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atas</a:t>
            </a:r>
            <a:br>
              <a:rPr lang="en-US" dirty="0"/>
            </a:br>
            <a:r>
              <a:rPr lang="en-US" dirty="0" err="1"/>
              <a:t>unsur</a:t>
            </a:r>
            <a:r>
              <a:rPr lang="en-US" dirty="0"/>
              <a:t> :</a:t>
            </a:r>
          </a:p>
          <a:p>
            <a:r>
              <a:rPr lang="en-US" dirty="0"/>
              <a:t>1. </a:t>
            </a:r>
            <a:r>
              <a:rPr lang="en-US" dirty="0" err="1"/>
              <a:t>Pemerintah</a:t>
            </a:r>
            <a:r>
              <a:rPr lang="en-US" dirty="0"/>
              <a:t>;</a:t>
            </a:r>
            <a:br>
              <a:rPr lang="en-US" dirty="0"/>
            </a:br>
            <a:r>
              <a:rPr lang="en-US" dirty="0"/>
              <a:t>2.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;</a:t>
            </a:r>
            <a:br>
              <a:rPr lang="en-US" dirty="0"/>
            </a:br>
            <a:r>
              <a:rPr lang="en-US" dirty="0"/>
              <a:t>3. Lembaga </a:t>
            </a:r>
            <a:r>
              <a:rPr lang="en-US" dirty="0" err="1"/>
              <a:t>perlindungan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</a:t>
            </a:r>
            <a:r>
              <a:rPr lang="en-US" dirty="0" err="1"/>
              <a:t>swadaya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;</a:t>
            </a:r>
            <a:br>
              <a:rPr lang="en-US" dirty="0"/>
            </a:br>
            <a:r>
              <a:rPr lang="en-US" dirty="0"/>
              <a:t>4. </a:t>
            </a:r>
            <a:r>
              <a:rPr lang="en-US" dirty="0" err="1"/>
              <a:t>Akademisi</a:t>
            </a:r>
            <a:r>
              <a:rPr lang="en-US" dirty="0"/>
              <a:t>; dan</a:t>
            </a:r>
            <a:br>
              <a:rPr lang="en-US" dirty="0"/>
            </a:br>
            <a:r>
              <a:rPr lang="en-US" dirty="0"/>
              <a:t>5. Tenaga </a:t>
            </a:r>
            <a:r>
              <a:rPr lang="en-US" dirty="0" err="1"/>
              <a:t>ahli</a:t>
            </a:r>
            <a:r>
              <a:rPr lang="en-US" dirty="0"/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Unsur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Badan </a:t>
            </a:r>
            <a:r>
              <a:rPr lang="en-US" dirty="0" err="1"/>
              <a:t>Perlidungan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Nasional (BPKN)</a:t>
            </a:r>
          </a:p>
        </p:txBody>
      </p:sp>
    </p:spTree>
    <p:extLst>
      <p:ext uri="{BB962C8B-B14F-4D97-AF65-F5344CB8AC3E}">
        <p14:creationId xmlns:p14="http://schemas.microsoft.com/office/powerpoint/2010/main" val="862599843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endParaRPr lang="en-US" dirty="0"/>
          </a:p>
          <a:p>
            <a:pPr marL="109728" indent="0" algn="just">
              <a:buNone/>
            </a:pPr>
            <a:r>
              <a:rPr lang="en-US" dirty="0" err="1"/>
              <a:t>Penyelesaian</a:t>
            </a:r>
            <a:r>
              <a:rPr lang="en-US" dirty="0"/>
              <a:t> </a:t>
            </a:r>
            <a:r>
              <a:rPr lang="en-US" dirty="0" err="1"/>
              <a:t>sengketa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di </a:t>
            </a:r>
            <a:r>
              <a:rPr lang="en-US" dirty="0" err="1"/>
              <a:t>luar</a:t>
            </a:r>
            <a:r>
              <a:rPr lang="en-US" dirty="0"/>
              <a:t> </a:t>
            </a:r>
            <a:r>
              <a:rPr lang="en-US" dirty="0" err="1"/>
              <a:t>pengadilan</a:t>
            </a:r>
            <a:r>
              <a:rPr lang="en-US" dirty="0"/>
              <a:t> </a:t>
            </a:r>
            <a:r>
              <a:rPr lang="en-US" dirty="0" err="1"/>
              <a:t>diselenggarakan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kesepakatan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dan </a:t>
            </a:r>
            <a:r>
              <a:rPr lang="en-US" dirty="0" err="1"/>
              <a:t>besarnya</a:t>
            </a:r>
            <a:r>
              <a:rPr lang="en-US" dirty="0"/>
              <a:t> </a:t>
            </a:r>
            <a:r>
              <a:rPr lang="en-US" dirty="0" err="1"/>
              <a:t>ganti</a:t>
            </a:r>
            <a:r>
              <a:rPr lang="en-US" dirty="0"/>
              <a:t> </a:t>
            </a:r>
            <a:r>
              <a:rPr lang="en-US" dirty="0" err="1"/>
              <a:t>rugi</a:t>
            </a:r>
            <a:r>
              <a:rPr lang="en-US" dirty="0"/>
              <a:t> dan/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menjamin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terulang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 </a:t>
            </a:r>
            <a:r>
              <a:rPr lang="en-US" dirty="0" err="1"/>
              <a:t>kerugian</a:t>
            </a:r>
            <a:r>
              <a:rPr lang="en-US" dirty="0"/>
              <a:t> yang </a:t>
            </a:r>
            <a:r>
              <a:rPr lang="en-US" dirty="0" err="1"/>
              <a:t>diderita</a:t>
            </a:r>
            <a:r>
              <a:rPr lang="en-US" dirty="0"/>
              <a:t> oleh </a:t>
            </a:r>
            <a:r>
              <a:rPr lang="en-US" dirty="0" err="1"/>
              <a:t>konsumen</a:t>
            </a:r>
            <a:r>
              <a:rPr lang="en-US" dirty="0"/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Penyelesaian</a:t>
            </a:r>
            <a:r>
              <a:rPr lang="en-US" dirty="0"/>
              <a:t> </a:t>
            </a:r>
            <a:r>
              <a:rPr lang="en-US" dirty="0" err="1"/>
              <a:t>Sengketa</a:t>
            </a:r>
            <a:r>
              <a:rPr lang="en-US" dirty="0"/>
              <a:t> </a:t>
            </a:r>
            <a:r>
              <a:rPr lang="en-US" dirty="0" err="1"/>
              <a:t>diluar</a:t>
            </a:r>
            <a:r>
              <a:rPr lang="en-US" dirty="0"/>
              <a:t> </a:t>
            </a:r>
            <a:r>
              <a:rPr lang="en-US" dirty="0" err="1"/>
              <a:t>Pengadilan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47</a:t>
            </a:r>
          </a:p>
        </p:txBody>
      </p:sp>
    </p:spTree>
    <p:extLst>
      <p:ext uri="{BB962C8B-B14F-4D97-AF65-F5344CB8AC3E}">
        <p14:creationId xmlns:p14="http://schemas.microsoft.com/office/powerpoint/2010/main" val="2453807628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BADAN PENYELESAIAN SENGKETA KONSUMEN</a:t>
            </a:r>
            <a:br>
              <a:rPr lang="en-US" dirty="0"/>
            </a:br>
            <a:br>
              <a:rPr lang="en-US" dirty="0"/>
            </a:br>
            <a:r>
              <a:rPr lang="en-US" dirty="0"/>
              <a:t>(1)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membentuk</a:t>
            </a:r>
            <a:r>
              <a:rPr lang="en-US" dirty="0"/>
              <a:t> badan </a:t>
            </a:r>
            <a:r>
              <a:rPr lang="en-US" dirty="0" err="1"/>
              <a:t>penyelesaian</a:t>
            </a:r>
            <a:r>
              <a:rPr lang="en-US" dirty="0"/>
              <a:t> </a:t>
            </a:r>
            <a:r>
              <a:rPr lang="en-US" dirty="0" err="1"/>
              <a:t>sengketa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di Daerah Tingkat II</a:t>
            </a:r>
            <a:br>
              <a:rPr lang="en-US" dirty="0"/>
            </a:b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penyelesaian</a:t>
            </a:r>
            <a:r>
              <a:rPr lang="en-US" dirty="0"/>
              <a:t> </a:t>
            </a:r>
            <a:r>
              <a:rPr lang="en-US" dirty="0" err="1"/>
              <a:t>sengketa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di </a:t>
            </a:r>
            <a:r>
              <a:rPr lang="en-US" dirty="0" err="1"/>
              <a:t>luar</a:t>
            </a:r>
            <a:r>
              <a:rPr lang="en-US" dirty="0"/>
              <a:t> </a:t>
            </a:r>
            <a:r>
              <a:rPr lang="en-US" dirty="0" err="1"/>
              <a:t>pengadilan</a:t>
            </a:r>
            <a:r>
              <a:rPr lang="en-US" dirty="0"/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BPSK </a:t>
            </a:r>
            <a:r>
              <a:rPr lang="en-US" dirty="0" err="1"/>
              <a:t>Pasal</a:t>
            </a:r>
            <a:r>
              <a:rPr lang="en-US" dirty="0"/>
              <a:t> 49</a:t>
            </a:r>
          </a:p>
        </p:txBody>
      </p:sp>
    </p:spTree>
    <p:extLst>
      <p:ext uri="{BB962C8B-B14F-4D97-AF65-F5344CB8AC3E}">
        <p14:creationId xmlns:p14="http://schemas.microsoft.com/office/powerpoint/2010/main" val="3709962672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algn="just"/>
            <a:r>
              <a:rPr lang="en-US" dirty="0"/>
              <a:t>Badan </a:t>
            </a:r>
            <a:r>
              <a:rPr lang="en-US" dirty="0" err="1"/>
              <a:t>penyelesaian</a:t>
            </a:r>
            <a:r>
              <a:rPr lang="en-US" dirty="0"/>
              <a:t> </a:t>
            </a:r>
            <a:r>
              <a:rPr lang="en-US" dirty="0" err="1"/>
              <a:t>sengketa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</a:t>
            </a:r>
            <a:r>
              <a:rPr lang="en-US" dirty="0" err="1"/>
              <a:t>wajib</a:t>
            </a:r>
            <a:r>
              <a:rPr lang="en-US" dirty="0"/>
              <a:t> </a:t>
            </a:r>
            <a:r>
              <a:rPr lang="en-US" dirty="0" err="1"/>
              <a:t>mengeluarkan</a:t>
            </a:r>
            <a:r>
              <a:rPr lang="en-US" dirty="0"/>
              <a:t> </a:t>
            </a:r>
            <a:r>
              <a:rPr lang="en-US" dirty="0" err="1"/>
              <a:t>putusan</a:t>
            </a:r>
            <a:r>
              <a:rPr lang="en-US" dirty="0"/>
              <a:t> paling</a:t>
            </a:r>
            <a:br>
              <a:rPr lang="en-US" dirty="0"/>
            </a:br>
            <a:r>
              <a:rPr lang="en-US" dirty="0" err="1"/>
              <a:t>lambat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21 (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puluh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) </a:t>
            </a:r>
            <a:r>
              <a:rPr lang="en-US" dirty="0" err="1"/>
              <a:t>hari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gugatan</a:t>
            </a:r>
            <a:r>
              <a:rPr lang="en-US" dirty="0"/>
              <a:t> </a:t>
            </a:r>
            <a:r>
              <a:rPr lang="en-US" dirty="0" err="1"/>
              <a:t>diterima</a:t>
            </a:r>
            <a:r>
              <a:rPr lang="en-US" dirty="0"/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Pasal</a:t>
            </a:r>
            <a:r>
              <a:rPr lang="en-US" dirty="0"/>
              <a:t> 55 UUPK</a:t>
            </a:r>
          </a:p>
        </p:txBody>
      </p:sp>
    </p:spTree>
    <p:extLst>
      <p:ext uri="{BB962C8B-B14F-4D97-AF65-F5344CB8AC3E}">
        <p14:creationId xmlns:p14="http://schemas.microsoft.com/office/powerpoint/2010/main" val="1706555596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algn="just"/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paling </a:t>
            </a:r>
            <a:r>
              <a:rPr lang="en-US" dirty="0" err="1"/>
              <a:t>lambat</a:t>
            </a:r>
            <a:r>
              <a:rPr lang="en-US" dirty="0"/>
              <a:t> 7 (</a:t>
            </a:r>
            <a:r>
              <a:rPr lang="en-US" dirty="0" err="1"/>
              <a:t>tujuh</a:t>
            </a:r>
            <a:r>
              <a:rPr lang="en-US" dirty="0"/>
              <a:t>) </a:t>
            </a:r>
            <a:r>
              <a:rPr lang="en-US" dirty="0" err="1"/>
              <a:t>hari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sejak</a:t>
            </a:r>
            <a:r>
              <a:rPr lang="en-US" dirty="0"/>
              <a:t> </a:t>
            </a:r>
            <a:r>
              <a:rPr lang="en-US" dirty="0" err="1"/>
              <a:t>menerima</a:t>
            </a:r>
            <a:r>
              <a:rPr lang="en-US" dirty="0"/>
              <a:t> </a:t>
            </a:r>
            <a:r>
              <a:rPr lang="en-US" dirty="0" err="1"/>
              <a:t>putusan</a:t>
            </a:r>
            <a:br>
              <a:rPr lang="en-US" dirty="0"/>
            </a:br>
            <a:r>
              <a:rPr lang="en-US" dirty="0"/>
              <a:t>badan </a:t>
            </a:r>
            <a:r>
              <a:rPr lang="en-US" dirty="0" err="1"/>
              <a:t>penyelesaian</a:t>
            </a:r>
            <a:r>
              <a:rPr lang="en-US" dirty="0"/>
              <a:t> </a:t>
            </a:r>
            <a:r>
              <a:rPr lang="en-US" dirty="0" err="1"/>
              <a:t>sengketa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dimaksud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Pasal</a:t>
            </a:r>
            <a:br>
              <a:rPr lang="en-US" dirty="0"/>
            </a:br>
            <a:r>
              <a:rPr lang="en-US" dirty="0"/>
              <a:t>55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wajib</a:t>
            </a:r>
            <a:r>
              <a:rPr lang="en-US" dirty="0"/>
              <a:t>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/>
              <a:t>putusan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Pasal</a:t>
            </a:r>
            <a:r>
              <a:rPr lang="en-US" dirty="0"/>
              <a:t> 56 UUPK </a:t>
            </a:r>
            <a:r>
              <a:rPr lang="en-US" dirty="0" err="1"/>
              <a:t>ayat</a:t>
            </a:r>
            <a:r>
              <a:rPr lang="en-US" dirty="0"/>
              <a:t> 1</a:t>
            </a:r>
          </a:p>
        </p:txBody>
      </p:sp>
    </p:spTree>
    <p:extLst>
      <p:ext uri="{BB962C8B-B14F-4D97-AF65-F5344CB8AC3E}">
        <p14:creationId xmlns:p14="http://schemas.microsoft.com/office/powerpoint/2010/main" val="3886514957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(1) </a:t>
            </a:r>
            <a:r>
              <a:rPr lang="en-US" dirty="0" err="1"/>
              <a:t>Pengadilan</a:t>
            </a:r>
            <a:r>
              <a:rPr lang="en-US" dirty="0"/>
              <a:t> Negeri </a:t>
            </a:r>
            <a:r>
              <a:rPr lang="en-US" dirty="0" err="1"/>
              <a:t>wajib</a:t>
            </a:r>
            <a:r>
              <a:rPr lang="en-US" dirty="0"/>
              <a:t> </a:t>
            </a:r>
            <a:r>
              <a:rPr lang="en-US" dirty="0" err="1"/>
              <a:t>mengeluarkan</a:t>
            </a:r>
            <a:r>
              <a:rPr lang="en-US" dirty="0"/>
              <a:t> </a:t>
            </a:r>
            <a:r>
              <a:rPr lang="en-US" dirty="0" err="1"/>
              <a:t>putusan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keberatan</a:t>
            </a:r>
            <a:r>
              <a:rPr lang="en-US" dirty="0"/>
              <a:t> </a:t>
            </a:r>
            <a:r>
              <a:rPr lang="en-US" dirty="0" err="1"/>
              <a:t>sebagaimana</a:t>
            </a:r>
            <a:br>
              <a:rPr lang="en-US" dirty="0"/>
            </a:br>
            <a:r>
              <a:rPr lang="en-US" dirty="0" err="1"/>
              <a:t>dimaksud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56 </a:t>
            </a:r>
            <a:r>
              <a:rPr lang="en-US" dirty="0" err="1"/>
              <a:t>ayat</a:t>
            </a:r>
            <a:r>
              <a:rPr lang="en-US" dirty="0"/>
              <a:t> (2)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paling </a:t>
            </a:r>
            <a:r>
              <a:rPr lang="en-US" dirty="0" err="1"/>
              <a:t>lambat</a:t>
            </a:r>
            <a:r>
              <a:rPr lang="en-US" dirty="0"/>
              <a:t> 21 (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puluh</a:t>
            </a:r>
            <a:br>
              <a:rPr lang="en-US" dirty="0"/>
            </a:br>
            <a:r>
              <a:rPr lang="en-US" dirty="0" err="1"/>
              <a:t>satu</a:t>
            </a:r>
            <a:r>
              <a:rPr lang="en-US" dirty="0"/>
              <a:t>) </a:t>
            </a:r>
            <a:r>
              <a:rPr lang="en-US" dirty="0" err="1"/>
              <a:t>hari</a:t>
            </a:r>
            <a:r>
              <a:rPr lang="en-US" dirty="0"/>
              <a:t> </a:t>
            </a:r>
            <a:r>
              <a:rPr lang="en-US" dirty="0" err="1"/>
              <a:t>sejak</a:t>
            </a:r>
            <a:r>
              <a:rPr lang="en-US" dirty="0"/>
              <a:t> </a:t>
            </a:r>
            <a:r>
              <a:rPr lang="en-US" dirty="0" err="1"/>
              <a:t>diterimanya</a:t>
            </a:r>
            <a:r>
              <a:rPr lang="en-US" dirty="0"/>
              <a:t> </a:t>
            </a:r>
            <a:r>
              <a:rPr lang="en-US" dirty="0" err="1"/>
              <a:t>keberatan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Pasal</a:t>
            </a:r>
            <a:r>
              <a:rPr lang="en-US" dirty="0"/>
              <a:t> 58 UUPK Ayat 1</a:t>
            </a:r>
          </a:p>
        </p:txBody>
      </p:sp>
    </p:spTree>
    <p:extLst>
      <p:ext uri="{BB962C8B-B14F-4D97-AF65-F5344CB8AC3E}">
        <p14:creationId xmlns:p14="http://schemas.microsoft.com/office/powerpoint/2010/main" val="3595341200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algn="just"/>
            <a:r>
              <a:rPr lang="en-US" dirty="0"/>
              <a:t>Para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mengajukan</a:t>
            </a:r>
            <a:r>
              <a:rPr lang="en-US" dirty="0"/>
              <a:t> </a:t>
            </a:r>
            <a:r>
              <a:rPr lang="en-US" dirty="0" err="1"/>
              <a:t>keberatan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Pengadilan</a:t>
            </a:r>
            <a:r>
              <a:rPr lang="en-US" dirty="0"/>
              <a:t> Negeri paling</a:t>
            </a:r>
            <a:br>
              <a:rPr lang="en-US" dirty="0"/>
            </a:br>
            <a:r>
              <a:rPr lang="en-US" dirty="0" err="1"/>
              <a:t>lambat</a:t>
            </a:r>
            <a:r>
              <a:rPr lang="en-US" dirty="0"/>
              <a:t> 14 (</a:t>
            </a:r>
            <a:r>
              <a:rPr lang="en-US" dirty="0" err="1"/>
              <a:t>empat</a:t>
            </a:r>
            <a:r>
              <a:rPr lang="en-US" dirty="0"/>
              <a:t> </a:t>
            </a:r>
            <a:r>
              <a:rPr lang="en-US" dirty="0" err="1"/>
              <a:t>belas</a:t>
            </a:r>
            <a:r>
              <a:rPr lang="en-US" dirty="0"/>
              <a:t>) </a:t>
            </a:r>
            <a:r>
              <a:rPr lang="en-US" dirty="0" err="1"/>
              <a:t>hari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menerima</a:t>
            </a:r>
            <a:r>
              <a:rPr lang="en-US" dirty="0"/>
              <a:t> </a:t>
            </a:r>
            <a:r>
              <a:rPr lang="en-US" dirty="0" err="1"/>
              <a:t>pemberitahuan</a:t>
            </a:r>
            <a:r>
              <a:rPr lang="en-US" dirty="0"/>
              <a:t> </a:t>
            </a:r>
            <a:r>
              <a:rPr lang="en-US" dirty="0" err="1"/>
              <a:t>putusan</a:t>
            </a:r>
            <a:br>
              <a:rPr lang="en-US" dirty="0"/>
            </a:br>
            <a:r>
              <a:rPr lang="en-US" dirty="0" err="1"/>
              <a:t>tersebut</a:t>
            </a:r>
            <a:r>
              <a:rPr lang="en-US" dirty="0"/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Pasal</a:t>
            </a:r>
            <a:r>
              <a:rPr lang="en-US" dirty="0"/>
              <a:t> 56 UUPK </a:t>
            </a:r>
            <a:r>
              <a:rPr lang="en-US" dirty="0" err="1"/>
              <a:t>ayat</a:t>
            </a:r>
            <a:r>
              <a:rPr lang="en-US" dirty="0"/>
              <a:t> 2</a:t>
            </a:r>
          </a:p>
        </p:txBody>
      </p:sp>
    </p:spTree>
    <p:extLst>
      <p:ext uri="{BB962C8B-B14F-4D97-AF65-F5344CB8AC3E}">
        <p14:creationId xmlns:p14="http://schemas.microsoft.com/office/powerpoint/2010/main" val="800455437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(2)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putusan</a:t>
            </a:r>
            <a:r>
              <a:rPr lang="en-US" dirty="0"/>
              <a:t> </a:t>
            </a:r>
            <a:r>
              <a:rPr lang="en-US" dirty="0" err="1"/>
              <a:t>Pengadilan</a:t>
            </a:r>
            <a:r>
              <a:rPr lang="en-US" dirty="0"/>
              <a:t> </a:t>
            </a:r>
            <a:r>
              <a:rPr lang="en-US" dirty="0" err="1"/>
              <a:t>Negeri</a:t>
            </a:r>
            <a:r>
              <a:rPr lang="en-US" dirty="0"/>
              <a:t>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dimaksud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ayat</a:t>
            </a:r>
            <a:r>
              <a:rPr lang="en-US" dirty="0"/>
              <a:t> (1),</a:t>
            </a:r>
            <a:br>
              <a:rPr lang="en-US" dirty="0"/>
            </a:b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paling </a:t>
            </a:r>
            <a:r>
              <a:rPr lang="en-US" dirty="0" err="1"/>
              <a:t>lambat</a:t>
            </a:r>
            <a:r>
              <a:rPr lang="en-US" dirty="0"/>
              <a:t> 14 (</a:t>
            </a:r>
            <a:r>
              <a:rPr lang="en-US" dirty="0" err="1"/>
              <a:t>empat</a:t>
            </a:r>
            <a:r>
              <a:rPr lang="en-US" dirty="0"/>
              <a:t> </a:t>
            </a:r>
            <a:r>
              <a:rPr lang="en-US" dirty="0" err="1"/>
              <a:t>belas</a:t>
            </a:r>
            <a:r>
              <a:rPr lang="en-US" dirty="0"/>
              <a:t>) </a:t>
            </a:r>
            <a:r>
              <a:rPr lang="en-US" dirty="0" err="1"/>
              <a:t>hari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mengajukan</a:t>
            </a:r>
            <a:br>
              <a:rPr lang="en-US" dirty="0"/>
            </a:br>
            <a:r>
              <a:rPr lang="en-US" dirty="0" err="1"/>
              <a:t>kasasi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Mahkamah</a:t>
            </a:r>
            <a:r>
              <a:rPr lang="en-US" dirty="0"/>
              <a:t> </a:t>
            </a:r>
            <a:r>
              <a:rPr lang="en-US" dirty="0" err="1"/>
              <a:t>Agung</a:t>
            </a:r>
            <a:r>
              <a:rPr lang="en-US" dirty="0"/>
              <a:t> </a:t>
            </a:r>
            <a:r>
              <a:rPr lang="en-US" dirty="0" err="1"/>
              <a:t>Republik</a:t>
            </a:r>
            <a:r>
              <a:rPr lang="en-US" dirty="0"/>
              <a:t> Indonesia.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Kasasi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8329514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93837"/>
            <a:ext cx="8229600" cy="4525963"/>
          </a:xfrm>
        </p:spPr>
        <p:txBody>
          <a:bodyPr/>
          <a:lstStyle/>
          <a:p>
            <a:pPr marL="901700" indent="0" algn="just">
              <a:buNone/>
            </a:pPr>
            <a:r>
              <a:rPr lang="en-US" dirty="0" err="1"/>
              <a:t>Pengawasan</a:t>
            </a:r>
            <a:br>
              <a:rPr lang="en-US" dirty="0"/>
            </a:br>
            <a:br>
              <a:rPr lang="en-US" dirty="0"/>
            </a:br>
            <a:r>
              <a:rPr lang="en-US" dirty="0"/>
              <a:t>(1) </a:t>
            </a:r>
            <a:r>
              <a:rPr lang="en-US" dirty="0" err="1"/>
              <a:t>Pengawasan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penyelenggaraan</a:t>
            </a:r>
            <a:r>
              <a:rPr lang="en-US" dirty="0"/>
              <a:t> </a:t>
            </a:r>
            <a:r>
              <a:rPr lang="en-US" dirty="0" err="1"/>
              <a:t>perlindungan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penerapan</a:t>
            </a:r>
            <a:r>
              <a:rPr lang="en-US" dirty="0"/>
              <a:t> </a:t>
            </a:r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perundang</a:t>
            </a:r>
            <a:r>
              <a:rPr lang="en-US" dirty="0"/>
              <a:t>- </a:t>
            </a:r>
            <a:r>
              <a:rPr lang="en-US" dirty="0" err="1"/>
              <a:t>undangannya</a:t>
            </a:r>
            <a:r>
              <a:rPr lang="en-US" dirty="0"/>
              <a:t> </a:t>
            </a:r>
            <a:r>
              <a:rPr lang="en-US" dirty="0" err="1"/>
              <a:t>diselenggarakan</a:t>
            </a:r>
            <a:r>
              <a:rPr lang="en-US" dirty="0"/>
              <a:t> oleh </a:t>
            </a:r>
            <a:r>
              <a:rPr lang="en-US" dirty="0" err="1"/>
              <a:t>pemerintah</a:t>
            </a:r>
            <a:r>
              <a:rPr lang="en-US" dirty="0"/>
              <a:t>, </a:t>
            </a:r>
            <a:r>
              <a:rPr lang="en-US" dirty="0" err="1"/>
              <a:t>masyarakat</a:t>
            </a:r>
            <a:r>
              <a:rPr lang="en-US" dirty="0"/>
              <a:t>,</a:t>
            </a:r>
            <a:br>
              <a:rPr lang="en-US" dirty="0"/>
            </a:br>
            <a:r>
              <a:rPr lang="en-US" dirty="0"/>
              <a:t>dan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perlindungan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</a:t>
            </a:r>
            <a:r>
              <a:rPr lang="en-US" dirty="0" err="1"/>
              <a:t>swadaya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Pengawasan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30</a:t>
            </a:r>
          </a:p>
        </p:txBody>
      </p:sp>
    </p:spTree>
    <p:extLst>
      <p:ext uri="{BB962C8B-B14F-4D97-AF65-F5344CB8AC3E}">
        <p14:creationId xmlns:p14="http://schemas.microsoft.com/office/powerpoint/2010/main" val="3149244375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7AF1D9E-D0A4-F413-8F29-99F63A57D5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endParaRPr lang="en-US" dirty="0"/>
          </a:p>
          <a:p>
            <a:pPr marL="109728" indent="0" algn="just">
              <a:buNone/>
            </a:pPr>
            <a:r>
              <a:rPr lang="en-ID" b="1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Pasal</a:t>
            </a:r>
            <a:r>
              <a:rPr lang="en-ID" b="1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1 </a:t>
            </a:r>
            <a:r>
              <a:rPr lang="en-ID" b="1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ayat</a:t>
            </a:r>
            <a:r>
              <a:rPr lang="en-ID" b="1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1 </a:t>
            </a:r>
            <a:r>
              <a:rPr lang="en-ID" b="1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Undang-Undang</a:t>
            </a:r>
            <a:r>
              <a:rPr lang="en-ID" b="1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ID" b="1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Nomor</a:t>
            </a:r>
            <a:r>
              <a:rPr lang="en-ID" b="1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30 </a:t>
            </a:r>
            <a:r>
              <a:rPr lang="en-ID" b="1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Tahun</a:t>
            </a:r>
            <a:r>
              <a:rPr lang="en-ID" b="1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1999 </a:t>
            </a:r>
            <a:r>
              <a:rPr lang="en-ID" b="1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Tentang</a:t>
            </a:r>
            <a:r>
              <a:rPr lang="en-ID" b="1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ID" b="1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Arbitrase</a:t>
            </a:r>
            <a:r>
              <a:rPr lang="en-ID" b="1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dan </a:t>
            </a:r>
            <a:r>
              <a:rPr lang="en-ID" b="1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Alternatif</a:t>
            </a:r>
            <a:r>
              <a:rPr lang="en-ID" b="1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ID" b="1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Penyelesaian</a:t>
            </a:r>
            <a:r>
              <a:rPr lang="en-ID" b="1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ID" b="1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Sengketa</a:t>
            </a:r>
            <a:r>
              <a:rPr lang="en-ID" b="1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, </a:t>
            </a:r>
            <a:r>
              <a:rPr lang="en-ID" b="1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arbitrase</a:t>
            </a:r>
            <a:r>
              <a:rPr lang="en-ID" b="1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ID" b="1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adalah</a:t>
            </a:r>
            <a:r>
              <a:rPr lang="en-ID" b="1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 </a:t>
            </a:r>
            <a:r>
              <a:rPr lang="en-ID" b="1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cara</a:t>
            </a:r>
            <a:r>
              <a:rPr lang="en-ID" b="1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ID" b="1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penyelesaian</a:t>
            </a:r>
            <a:r>
              <a:rPr lang="en-ID" b="1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ID" b="1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suatu</a:t>
            </a:r>
            <a:r>
              <a:rPr lang="en-ID" b="1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ID" b="1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sengketa</a:t>
            </a:r>
            <a:r>
              <a:rPr lang="en-ID" b="1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di </a:t>
            </a:r>
            <a:r>
              <a:rPr lang="en-ID" b="1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luar</a:t>
            </a:r>
            <a:r>
              <a:rPr lang="en-ID" b="1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ID" b="1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peradilan</a:t>
            </a:r>
            <a:r>
              <a:rPr lang="en-ID" b="1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ID" b="1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umum</a:t>
            </a:r>
            <a:r>
              <a:rPr lang="en-ID" b="1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yang </a:t>
            </a:r>
            <a:r>
              <a:rPr lang="en-ID" b="1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berdasarkan</a:t>
            </a:r>
            <a:r>
              <a:rPr lang="en-ID" b="1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pada </a:t>
            </a:r>
            <a:r>
              <a:rPr lang="en-ID" b="1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perjanjian</a:t>
            </a:r>
            <a:r>
              <a:rPr lang="en-ID" b="1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ID" b="1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arbitrase</a:t>
            </a:r>
            <a:r>
              <a:rPr lang="en-ID" b="1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ID" b="1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secara</a:t>
            </a:r>
            <a:r>
              <a:rPr lang="en-ID" b="1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ID" b="1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tertulis</a:t>
            </a:r>
            <a:r>
              <a:rPr lang="en-ID" b="1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oleh para </a:t>
            </a:r>
            <a:r>
              <a:rPr lang="en-ID" b="1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para</a:t>
            </a:r>
            <a:r>
              <a:rPr lang="en-ID" b="1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ID" b="1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pihak</a:t>
            </a:r>
            <a:r>
              <a:rPr lang="en-ID" b="1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yang </a:t>
            </a:r>
            <a:r>
              <a:rPr lang="en-ID" b="1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bersengketa</a:t>
            </a:r>
            <a:r>
              <a:rPr lang="en-ID" b="1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.</a:t>
            </a:r>
            <a:endParaRPr lang="en-ID" b="1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F32C7EC-BAFD-3C7B-7C88-3E32BAF59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Arbitrase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3720592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849C151-28FC-6325-43F6-2854A892A7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endParaRPr lang="en-US" dirty="0"/>
          </a:p>
          <a:p>
            <a:pPr marL="109728" indent="0" algn="just">
              <a:buNone/>
            </a:pPr>
            <a:r>
              <a:rPr lang="en-ID" dirty="0" err="1"/>
              <a:t>Faktor</a:t>
            </a:r>
            <a:r>
              <a:rPr lang="en-ID" dirty="0"/>
              <a:t> </a:t>
            </a:r>
            <a:r>
              <a:rPr lang="en-ID" dirty="0" err="1"/>
              <a:t>utama</a:t>
            </a:r>
            <a:r>
              <a:rPr lang="en-ID" dirty="0"/>
              <a:t> yang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kelemahan</a:t>
            </a:r>
            <a:r>
              <a:rPr lang="en-ID" dirty="0"/>
              <a:t> </a:t>
            </a:r>
            <a:r>
              <a:rPr lang="en-ID" dirty="0" err="1"/>
              <a:t>konsumen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tingkat</a:t>
            </a:r>
            <a:r>
              <a:rPr lang="en-ID" dirty="0"/>
              <a:t> </a:t>
            </a:r>
            <a:r>
              <a:rPr lang="en-ID" dirty="0" err="1"/>
              <a:t>kesadaran</a:t>
            </a:r>
            <a:r>
              <a:rPr lang="en-ID" dirty="0"/>
              <a:t> </a:t>
            </a:r>
            <a:r>
              <a:rPr lang="en-ID" dirty="0" err="1"/>
              <a:t>konsumen</a:t>
            </a:r>
            <a:r>
              <a:rPr lang="en-ID" dirty="0"/>
              <a:t>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haknya</a:t>
            </a:r>
            <a:r>
              <a:rPr lang="en-ID" dirty="0"/>
              <a:t> </a:t>
            </a:r>
            <a:r>
              <a:rPr lang="en-ID" dirty="0" err="1"/>
              <a:t>masih</a:t>
            </a:r>
            <a:r>
              <a:rPr lang="en-ID" dirty="0"/>
              <a:t> </a:t>
            </a:r>
            <a:r>
              <a:rPr lang="en-ID" dirty="0" err="1"/>
              <a:t>rendah</a:t>
            </a:r>
            <a:r>
              <a:rPr lang="en-ID" dirty="0"/>
              <a:t>. Hal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terutama</a:t>
            </a:r>
            <a:r>
              <a:rPr lang="en-ID" dirty="0"/>
              <a:t> </a:t>
            </a:r>
            <a:r>
              <a:rPr lang="en-ID" dirty="0" err="1"/>
              <a:t>disebabkan</a:t>
            </a:r>
            <a:r>
              <a:rPr lang="en-ID" dirty="0"/>
              <a:t> oleh </a:t>
            </a:r>
            <a:r>
              <a:rPr lang="en-ID" dirty="0" err="1"/>
              <a:t>rendahnya</a:t>
            </a:r>
            <a:r>
              <a:rPr lang="en-ID" dirty="0"/>
              <a:t> </a:t>
            </a:r>
            <a:r>
              <a:rPr lang="en-ID" dirty="0" err="1"/>
              <a:t>pendidikan</a:t>
            </a:r>
            <a:r>
              <a:rPr lang="en-ID" dirty="0"/>
              <a:t> </a:t>
            </a:r>
            <a:r>
              <a:rPr lang="en-ID" dirty="0" err="1"/>
              <a:t>konsumen</a:t>
            </a:r>
            <a:r>
              <a:rPr lang="en-ID" dirty="0"/>
              <a:t>. Oleh </a:t>
            </a:r>
            <a:r>
              <a:rPr lang="en-ID" dirty="0" err="1"/>
              <a:t>karena</a:t>
            </a:r>
            <a:r>
              <a:rPr lang="en-ID" dirty="0"/>
              <a:t> </a:t>
            </a:r>
            <a:r>
              <a:rPr lang="en-ID" dirty="0" err="1"/>
              <a:t>itu</a:t>
            </a:r>
            <a:r>
              <a:rPr lang="en-ID" dirty="0"/>
              <a:t>, </a:t>
            </a:r>
            <a:r>
              <a:rPr lang="en-ID" dirty="0" err="1"/>
              <a:t>Undang-undang</a:t>
            </a:r>
            <a:r>
              <a:rPr lang="en-ID" dirty="0"/>
              <a:t> </a:t>
            </a:r>
            <a:r>
              <a:rPr lang="en-ID" dirty="0" err="1"/>
              <a:t>Perlindungan</a:t>
            </a:r>
            <a:r>
              <a:rPr lang="en-ID" dirty="0"/>
              <a:t> </a:t>
            </a:r>
            <a:r>
              <a:rPr lang="en-ID" dirty="0" err="1"/>
              <a:t>Konsumen</a:t>
            </a:r>
            <a:r>
              <a:rPr lang="en-ID" dirty="0"/>
              <a:t> </a:t>
            </a:r>
            <a:r>
              <a:rPr lang="en-ID" dirty="0" err="1"/>
              <a:t>dimaksudkan</a:t>
            </a:r>
            <a:r>
              <a:rPr lang="en-ID" dirty="0"/>
              <a:t>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landasan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yang </a:t>
            </a:r>
            <a:r>
              <a:rPr lang="en-ID" dirty="0" err="1"/>
              <a:t>kuat</a:t>
            </a:r>
            <a:r>
              <a:rPr lang="en-ID" dirty="0"/>
              <a:t> </a:t>
            </a:r>
            <a:r>
              <a:rPr lang="en-ID" dirty="0" err="1"/>
              <a:t>bagi</a:t>
            </a:r>
            <a:r>
              <a:rPr lang="en-ID" dirty="0"/>
              <a:t> </a:t>
            </a:r>
            <a:r>
              <a:rPr lang="en-ID" dirty="0" err="1"/>
              <a:t>pemerintah</a:t>
            </a:r>
            <a:r>
              <a:rPr lang="en-ID" dirty="0"/>
              <a:t> dan </a:t>
            </a:r>
            <a:r>
              <a:rPr lang="en-ID" dirty="0" err="1"/>
              <a:t>lembaga</a:t>
            </a:r>
            <a:r>
              <a:rPr lang="en-ID" dirty="0"/>
              <a:t> </a:t>
            </a:r>
            <a:r>
              <a:rPr lang="en-ID" dirty="0" err="1"/>
              <a:t>perlindungan</a:t>
            </a:r>
            <a:r>
              <a:rPr lang="en-ID" dirty="0"/>
              <a:t> </a:t>
            </a:r>
            <a:r>
              <a:rPr lang="en-ID" dirty="0" err="1"/>
              <a:t>konsumen</a:t>
            </a:r>
            <a:r>
              <a:rPr lang="en-ID" dirty="0"/>
              <a:t> </a:t>
            </a:r>
            <a:r>
              <a:rPr lang="en-ID" dirty="0" err="1"/>
              <a:t>swadaya</a:t>
            </a:r>
            <a:r>
              <a:rPr lang="en-ID" dirty="0"/>
              <a:t> </a:t>
            </a:r>
            <a:r>
              <a:rPr lang="en-ID" dirty="0" err="1"/>
              <a:t>masyarakat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melakukan</a:t>
            </a:r>
            <a:r>
              <a:rPr lang="en-ID" dirty="0"/>
              <a:t> </a:t>
            </a:r>
            <a:r>
              <a:rPr lang="en-ID" dirty="0" err="1"/>
              <a:t>upaya</a:t>
            </a:r>
            <a:r>
              <a:rPr lang="en-ID" dirty="0"/>
              <a:t> </a:t>
            </a:r>
            <a:r>
              <a:rPr lang="en-ID" dirty="0" err="1"/>
              <a:t>pemberdayaan</a:t>
            </a:r>
            <a:r>
              <a:rPr lang="en-ID" dirty="0"/>
              <a:t> </a:t>
            </a:r>
            <a:r>
              <a:rPr lang="en-ID" dirty="0" err="1"/>
              <a:t>konsumen</a:t>
            </a:r>
            <a:r>
              <a:rPr lang="en-ID" dirty="0"/>
              <a:t> </a:t>
            </a:r>
            <a:r>
              <a:rPr lang="en-ID" dirty="0" err="1"/>
              <a:t>melalui</a:t>
            </a:r>
            <a:r>
              <a:rPr lang="en-ID" dirty="0"/>
              <a:t> </a:t>
            </a:r>
            <a:r>
              <a:rPr lang="en-ID" dirty="0" err="1"/>
              <a:t>pembinaan</a:t>
            </a:r>
            <a:r>
              <a:rPr lang="en-ID" dirty="0"/>
              <a:t> dan </a:t>
            </a:r>
            <a:r>
              <a:rPr lang="en-ID" dirty="0" err="1"/>
              <a:t>pendidikan</a:t>
            </a:r>
            <a:r>
              <a:rPr lang="en-ID" dirty="0"/>
              <a:t> </a:t>
            </a:r>
            <a:r>
              <a:rPr lang="en-ID" dirty="0" err="1"/>
              <a:t>konsumen</a:t>
            </a:r>
            <a:r>
              <a:rPr lang="en-ID" dirty="0"/>
              <a:t>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550A555-8DA0-CF62-E424-660081CEA9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Kelemahan</a:t>
            </a:r>
            <a:r>
              <a:rPr lang="en-US" dirty="0"/>
              <a:t> </a:t>
            </a:r>
            <a:r>
              <a:rPr lang="en-US" dirty="0" err="1"/>
              <a:t>Konsumen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209088347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A4A17F8-6FB1-0D8A-E5D0-A5ED99669D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endParaRPr lang="en-US" dirty="0"/>
          </a:p>
          <a:p>
            <a:pPr marL="109728" indent="0" algn="just">
              <a:buNone/>
            </a:pPr>
            <a:r>
              <a:rPr lang="en-ID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Mediasi</a:t>
            </a:r>
            <a:r>
              <a:rPr lang="en-ID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ID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adalah</a:t>
            </a:r>
            <a:r>
              <a:rPr lang="en-ID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 </a:t>
            </a:r>
            <a:r>
              <a:rPr lang="en-ID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upaya</a:t>
            </a:r>
            <a:r>
              <a:rPr lang="en-ID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ID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penyelesaian</a:t>
            </a:r>
            <a:r>
              <a:rPr lang="en-ID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ID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dengan</a:t>
            </a:r>
            <a:r>
              <a:rPr lang="en-ID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ID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melibatkan</a:t>
            </a:r>
            <a:r>
              <a:rPr lang="en-ID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ID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pihak</a:t>
            </a:r>
            <a:r>
              <a:rPr lang="en-ID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ID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ketiga</a:t>
            </a:r>
            <a:r>
              <a:rPr lang="en-ID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yang </a:t>
            </a:r>
            <a:r>
              <a:rPr lang="en-ID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netral</a:t>
            </a:r>
            <a:r>
              <a:rPr lang="en-ID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, yang </a:t>
            </a:r>
            <a:r>
              <a:rPr lang="en-ID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tidak</a:t>
            </a:r>
            <a:r>
              <a:rPr lang="en-ID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ID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memiliki</a:t>
            </a:r>
            <a:r>
              <a:rPr lang="en-ID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ID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kewenangan</a:t>
            </a:r>
            <a:r>
              <a:rPr lang="en-ID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ID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untuk</a:t>
            </a:r>
            <a:r>
              <a:rPr lang="en-ID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ID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mengambil</a:t>
            </a:r>
            <a:r>
              <a:rPr lang="en-ID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ID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keputusan</a:t>
            </a:r>
            <a:r>
              <a:rPr lang="en-ID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, </a:t>
            </a:r>
            <a:r>
              <a:rPr lang="en-ID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guna</a:t>
            </a:r>
            <a:r>
              <a:rPr lang="en-ID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ID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membantu</a:t>
            </a:r>
            <a:r>
              <a:rPr lang="en-ID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ID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berbagai</a:t>
            </a:r>
            <a:r>
              <a:rPr lang="en-ID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ID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pihak</a:t>
            </a:r>
            <a:r>
              <a:rPr lang="en-ID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ID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untuk</a:t>
            </a:r>
            <a:r>
              <a:rPr lang="en-ID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ID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mencapai</a:t>
            </a:r>
            <a:r>
              <a:rPr lang="en-ID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ID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penyelesaian</a:t>
            </a:r>
            <a:r>
              <a:rPr lang="en-ID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yang </a:t>
            </a:r>
            <a:r>
              <a:rPr lang="en-ID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dapat</a:t>
            </a:r>
            <a:r>
              <a:rPr lang="en-ID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ID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diterima</a:t>
            </a:r>
            <a:r>
              <a:rPr lang="en-ID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.</a:t>
            </a:r>
            <a:endParaRPr lang="en-ID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46C2440-EF29-C038-1AF3-52B3FB9A60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 </a:t>
            </a:r>
            <a:r>
              <a:rPr lang="en-US" dirty="0" err="1"/>
              <a:t>Mediasi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840465795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F77D1CB-107F-7BC1-DA08-F2A1512C30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endParaRPr lang="en-US" dirty="0"/>
          </a:p>
          <a:p>
            <a:pPr marL="109728" indent="0" algn="just">
              <a:buNone/>
            </a:pPr>
            <a:r>
              <a:rPr lang="en-ID" dirty="0" err="1">
                <a:solidFill>
                  <a:srgbClr val="111111"/>
                </a:solidFill>
                <a:latin typeface="Roboto" panose="02000000000000000000" pitchFamily="2" charset="0"/>
              </a:rPr>
              <a:t>P</a:t>
            </a:r>
            <a:r>
              <a:rPr lang="en-ID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erbuatan</a:t>
            </a:r>
            <a:r>
              <a:rPr lang="en-ID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ID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memulihkan</a:t>
            </a:r>
            <a:r>
              <a:rPr lang="en-ID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ID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hubungan</a:t>
            </a:r>
            <a:r>
              <a:rPr lang="en-ID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ID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persahabatan</a:t>
            </a:r>
            <a:r>
              <a:rPr lang="en-ID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pada </a:t>
            </a:r>
            <a:r>
              <a:rPr lang="en-ID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keadaan</a:t>
            </a:r>
            <a:r>
              <a:rPr lang="en-ID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ID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semula</a:t>
            </a:r>
            <a:r>
              <a:rPr lang="en-ID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; </a:t>
            </a:r>
            <a:r>
              <a:rPr lang="en-ID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perbuatan</a:t>
            </a:r>
            <a:r>
              <a:rPr lang="en-ID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ID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menyelesaikan</a:t>
            </a:r>
            <a:r>
              <a:rPr lang="en-ID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ID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perbedaan</a:t>
            </a:r>
            <a:r>
              <a:rPr lang="en-ID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.</a:t>
            </a:r>
            <a:endParaRPr lang="en-ID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9207C83-DD21-D296-216F-E2F9D8BAA5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Rekonsiliasi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3724764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FBEB465-3091-9615-3A2B-8ED7D13E68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endParaRPr lang="en-US" dirty="0"/>
          </a:p>
          <a:p>
            <a:pPr marL="109728" indent="0" algn="just">
              <a:buNone/>
            </a:pPr>
            <a:endParaRPr lang="en-ID" dirty="0"/>
          </a:p>
          <a:p>
            <a:pPr marL="109728" indent="0" algn="just">
              <a:buNone/>
            </a:pPr>
            <a:r>
              <a:rPr lang="en-ID" sz="3200" dirty="0"/>
              <a:t>UU </a:t>
            </a:r>
            <a:r>
              <a:rPr lang="en-ID" sz="3200" dirty="0" err="1"/>
              <a:t>Perlindungan</a:t>
            </a:r>
            <a:r>
              <a:rPr lang="en-ID" sz="3200" dirty="0"/>
              <a:t> </a:t>
            </a:r>
            <a:r>
              <a:rPr lang="en-ID" sz="3200" dirty="0" err="1"/>
              <a:t>Konsumen</a:t>
            </a:r>
            <a:r>
              <a:rPr lang="en-ID" sz="3200" dirty="0"/>
              <a:t> Lahir </a:t>
            </a:r>
            <a:r>
              <a:rPr lang="en-ID" sz="3200" dirty="0" err="1"/>
              <a:t>karena</a:t>
            </a:r>
            <a:r>
              <a:rPr lang="en-ID" sz="3200" dirty="0"/>
              <a:t> </a:t>
            </a:r>
            <a:r>
              <a:rPr lang="en-ID" sz="3200" dirty="0" err="1"/>
              <a:t>adanya</a:t>
            </a:r>
            <a:r>
              <a:rPr lang="en-ID" sz="3200" dirty="0"/>
              <a:t> </a:t>
            </a:r>
            <a:r>
              <a:rPr lang="en-ID" sz="3200" dirty="0" err="1"/>
              <a:t>hubungan</a:t>
            </a:r>
            <a:r>
              <a:rPr lang="en-ID" sz="3200" dirty="0"/>
              <a:t> </a:t>
            </a:r>
            <a:r>
              <a:rPr lang="en-ID" sz="3200" dirty="0" err="1"/>
              <a:t>hukum</a:t>
            </a:r>
            <a:r>
              <a:rPr lang="en-ID" sz="3200" dirty="0"/>
              <a:t> </a:t>
            </a:r>
            <a:r>
              <a:rPr lang="en-ID" sz="3200" dirty="0" err="1"/>
              <a:t>jual</a:t>
            </a:r>
            <a:r>
              <a:rPr lang="en-ID" sz="3200" dirty="0"/>
              <a:t> </a:t>
            </a:r>
            <a:r>
              <a:rPr lang="en-ID" sz="3200" dirty="0" err="1"/>
              <a:t>beli</a:t>
            </a:r>
            <a:r>
              <a:rPr lang="en-ID" sz="3200" dirty="0"/>
              <a:t> </a:t>
            </a:r>
            <a:r>
              <a:rPr lang="en-ID" sz="3200" dirty="0" err="1"/>
              <a:t>antara</a:t>
            </a:r>
            <a:r>
              <a:rPr lang="en-ID" sz="3200" dirty="0"/>
              <a:t> </a:t>
            </a:r>
            <a:r>
              <a:rPr lang="en-ID" sz="3200" dirty="0" err="1"/>
              <a:t>konsumen</a:t>
            </a:r>
            <a:r>
              <a:rPr lang="en-ID" sz="3200" dirty="0"/>
              <a:t> </a:t>
            </a:r>
            <a:r>
              <a:rPr lang="en-ID" sz="3200" dirty="0" err="1"/>
              <a:t>dengan</a:t>
            </a:r>
            <a:r>
              <a:rPr lang="en-ID" sz="3200" dirty="0"/>
              <a:t> </a:t>
            </a:r>
            <a:r>
              <a:rPr lang="en-ID" sz="3200" dirty="0" err="1"/>
              <a:t>pelaku</a:t>
            </a:r>
            <a:r>
              <a:rPr lang="en-ID" sz="3200" dirty="0"/>
              <a:t> </a:t>
            </a:r>
            <a:r>
              <a:rPr lang="en-ID" sz="3200" dirty="0" err="1"/>
              <a:t>usaha</a:t>
            </a:r>
            <a:r>
              <a:rPr lang="en-ID" sz="3200" dirty="0"/>
              <a:t> yang </a:t>
            </a:r>
            <a:r>
              <a:rPr lang="en-ID" sz="3200" dirty="0" err="1"/>
              <a:t>tidak</a:t>
            </a:r>
            <a:r>
              <a:rPr lang="en-ID" sz="3200" dirty="0"/>
              <a:t> </a:t>
            </a:r>
            <a:r>
              <a:rPr lang="en-ID" sz="3200" dirty="0" err="1"/>
              <a:t>memiliki</a:t>
            </a:r>
            <a:r>
              <a:rPr lang="en-ID" sz="3200" dirty="0"/>
              <a:t> </a:t>
            </a:r>
            <a:r>
              <a:rPr lang="en-ID" sz="3200" dirty="0" err="1"/>
              <a:t>kedudukan</a:t>
            </a:r>
            <a:r>
              <a:rPr lang="en-ID" sz="3200" dirty="0"/>
              <a:t> </a:t>
            </a:r>
            <a:r>
              <a:rPr lang="en-ID" sz="3200" dirty="0" err="1"/>
              <a:t>seimbang</a:t>
            </a:r>
            <a:r>
              <a:rPr lang="en-ID" sz="3200" dirty="0"/>
              <a:t>, </a:t>
            </a:r>
            <a:r>
              <a:rPr lang="en-ID" sz="3200" dirty="0" err="1"/>
              <a:t>Pelaku</a:t>
            </a:r>
            <a:r>
              <a:rPr lang="en-ID" sz="3200" dirty="0"/>
              <a:t> Usaha </a:t>
            </a:r>
            <a:r>
              <a:rPr lang="en-ID" sz="3200" dirty="0" err="1"/>
              <a:t>condong</a:t>
            </a:r>
            <a:r>
              <a:rPr lang="en-ID" sz="3200" dirty="0"/>
              <a:t> </a:t>
            </a:r>
            <a:r>
              <a:rPr lang="en-ID" sz="3200" dirty="0" err="1"/>
              <a:t>lebih</a:t>
            </a:r>
            <a:r>
              <a:rPr lang="en-ID" sz="3200" dirty="0"/>
              <a:t> </a:t>
            </a:r>
            <a:r>
              <a:rPr lang="en-ID" sz="3200" dirty="0" err="1"/>
              <a:t>diuntungkan</a:t>
            </a:r>
            <a:r>
              <a:rPr lang="en-ID" sz="3200" dirty="0"/>
              <a:t> </a:t>
            </a:r>
            <a:r>
              <a:rPr lang="en-ID" sz="3200" dirty="0" err="1"/>
              <a:t>melalui</a:t>
            </a:r>
            <a:r>
              <a:rPr lang="en-ID" sz="3200" dirty="0"/>
              <a:t> </a:t>
            </a:r>
            <a:r>
              <a:rPr lang="en-ID" sz="3200" dirty="0" err="1"/>
              <a:t>Perjanjian</a:t>
            </a:r>
            <a:r>
              <a:rPr lang="en-ID" sz="3200" dirty="0"/>
              <a:t> Baku.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656B522-D59E-5FCF-030E-7997D2A3B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err="1"/>
              <a:t>Asbabun</a:t>
            </a:r>
            <a:r>
              <a:rPr lang="en-US" sz="2800" dirty="0"/>
              <a:t> </a:t>
            </a:r>
            <a:r>
              <a:rPr lang="en-US" sz="2800" dirty="0" err="1"/>
              <a:t>Nuzul</a:t>
            </a:r>
            <a:r>
              <a:rPr lang="en-US" sz="2800" dirty="0"/>
              <a:t>/</a:t>
            </a:r>
            <a:r>
              <a:rPr lang="en-US" sz="2800" dirty="0" err="1"/>
              <a:t>Sebab-Sebab</a:t>
            </a:r>
            <a:r>
              <a:rPr lang="en-US" sz="2800" dirty="0"/>
              <a:t> </a:t>
            </a:r>
            <a:r>
              <a:rPr lang="en-US" sz="2800" dirty="0" err="1"/>
              <a:t>Turunnya</a:t>
            </a:r>
            <a:r>
              <a:rPr lang="en-US" sz="2800" dirty="0"/>
              <a:t> UU No. 8 </a:t>
            </a:r>
            <a:r>
              <a:rPr lang="en-US" sz="2800" dirty="0" err="1"/>
              <a:t>Tahun</a:t>
            </a:r>
            <a:r>
              <a:rPr lang="en-US" sz="2800" dirty="0"/>
              <a:t> 1999 </a:t>
            </a:r>
            <a:r>
              <a:rPr lang="en-US" sz="2800" dirty="0" err="1"/>
              <a:t>Tentang</a:t>
            </a:r>
            <a:r>
              <a:rPr lang="en-US" sz="2800" dirty="0"/>
              <a:t> </a:t>
            </a:r>
            <a:r>
              <a:rPr lang="en-US" sz="2800" dirty="0" err="1"/>
              <a:t>Perlindungan</a:t>
            </a:r>
            <a:r>
              <a:rPr lang="en-US" sz="2800" dirty="0"/>
              <a:t>  </a:t>
            </a:r>
            <a:r>
              <a:rPr lang="en-US" sz="2800" dirty="0" err="1"/>
              <a:t>Konsumen</a:t>
            </a:r>
            <a:r>
              <a:rPr lang="en-US" sz="2800" dirty="0"/>
              <a:t> (UUPK)</a:t>
            </a:r>
            <a:endParaRPr lang="en-ID" sz="2800" dirty="0"/>
          </a:p>
        </p:txBody>
      </p:sp>
    </p:spTree>
    <p:extLst>
      <p:ext uri="{BB962C8B-B14F-4D97-AF65-F5344CB8AC3E}">
        <p14:creationId xmlns:p14="http://schemas.microsoft.com/office/powerpoint/2010/main" val="23069572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r>
              <a:rPr lang="en-US" sz="5400" dirty="0" err="1">
                <a:latin typeface="Arial" pitchFamily="34" charset="0"/>
                <a:cs typeface="Arial" pitchFamily="34" charset="0"/>
              </a:rPr>
              <a:t>Tentang</a:t>
            </a:r>
            <a:r>
              <a:rPr lang="en-US" sz="5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dirty="0" err="1">
                <a:latin typeface="Arial" pitchFamily="34" charset="0"/>
                <a:cs typeface="Arial" pitchFamily="34" charset="0"/>
              </a:rPr>
              <a:t>Perlindungan</a:t>
            </a:r>
            <a:r>
              <a:rPr lang="en-US" sz="5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dirty="0" err="1">
                <a:latin typeface="Arial" pitchFamily="34" charset="0"/>
                <a:cs typeface="Arial" pitchFamily="34" charset="0"/>
              </a:rPr>
              <a:t>Konsumen</a:t>
            </a:r>
            <a:endParaRPr lang="en-US" sz="5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UU. No. 8 </a:t>
            </a:r>
            <a:r>
              <a:rPr lang="en-US" dirty="0" err="1"/>
              <a:t>Tahun</a:t>
            </a:r>
            <a:r>
              <a:rPr lang="en-US"/>
              <a:t> 1999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9519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4230</TotalTime>
  <Words>3337</Words>
  <Application>Microsoft Office PowerPoint</Application>
  <PresentationFormat>On-screen Show (4:3)</PresentationFormat>
  <Paragraphs>269</Paragraphs>
  <Slides>71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71</vt:i4>
      </vt:variant>
    </vt:vector>
  </HeadingPairs>
  <TitlesOfParts>
    <vt:vector size="80" baseType="lpstr">
      <vt:lpstr>Arial</vt:lpstr>
      <vt:lpstr>Calibri</vt:lpstr>
      <vt:lpstr>Google Sans</vt:lpstr>
      <vt:lpstr>Lucida Sans Unicode</vt:lpstr>
      <vt:lpstr>Roboto</vt:lpstr>
      <vt:lpstr>Verdana</vt:lpstr>
      <vt:lpstr>Wingdings 2</vt:lpstr>
      <vt:lpstr>Wingdings 3</vt:lpstr>
      <vt:lpstr>Concourse</vt:lpstr>
      <vt:lpstr>HUKUM PERLINDUNGAN KONSUMEN</vt:lpstr>
      <vt:lpstr>Hak Konsumen Pasal 4 UUPK</vt:lpstr>
      <vt:lpstr>Hak Konsumen</vt:lpstr>
      <vt:lpstr>Hak Konsumen</vt:lpstr>
      <vt:lpstr>Hak Konsumen</vt:lpstr>
      <vt:lpstr>Kewajiban Konsumen Pasal 5 UUPK</vt:lpstr>
      <vt:lpstr>Kelemahan Konsumen</vt:lpstr>
      <vt:lpstr>Asbabun Nuzul/Sebab-Sebab Turunnya UU No. 8 Tahun 1999 Tentang Perlindungan  Konsumen (UUPK)</vt:lpstr>
      <vt:lpstr>UU. No. 8 Tahun 1999</vt:lpstr>
      <vt:lpstr>Pengertian Perjanjian</vt:lpstr>
      <vt:lpstr>Syarat-syarat sahnya Perjanjian Pasal 1320 KUHPerdata</vt:lpstr>
      <vt:lpstr>Asas Kebebasan Berkontrak</vt:lpstr>
      <vt:lpstr>Batasan Kebebasan Berkontrak Pasal 1339 KUHPerdata</vt:lpstr>
      <vt:lpstr>Konsumen</vt:lpstr>
      <vt:lpstr>Yang dapat disebut Konsumen</vt:lpstr>
      <vt:lpstr>Pelaku  Usaha</vt:lpstr>
      <vt:lpstr> KLAUSULA BAKU</vt:lpstr>
      <vt:lpstr>Kasus Pelanggaran Terhadap Konsumen</vt:lpstr>
      <vt:lpstr>Kasus Pelanggaran Konsumen</vt:lpstr>
      <vt:lpstr>Perlunya Perlindungan Konsumen</vt:lpstr>
      <vt:lpstr>UUPK Tidak Bertujuan Untuk Mematikan Pelaku Usaha</vt:lpstr>
      <vt:lpstr>Perlunya Perlindungan Konsumen</vt:lpstr>
      <vt:lpstr>Perlindungan Konsumen</vt:lpstr>
      <vt:lpstr>Asas dan Tujuan Pasal 2 UUPK</vt:lpstr>
      <vt:lpstr>Tujuan Perlindungan Konsumen</vt:lpstr>
      <vt:lpstr>3. Meningkatkan pemberdayaan           konsumen dalam memilih,           menentukan, dan menuntut              hak-haknya sebagai konsumen; </vt:lpstr>
      <vt:lpstr>Tujuan Perlindungan Konsumen</vt:lpstr>
      <vt:lpstr>Hak Dasar Konsumen</vt:lpstr>
      <vt:lpstr>Hak Pelaku Usaha</vt:lpstr>
      <vt:lpstr>Consumer (Konsumen) dan Customer (Pelanggan)</vt:lpstr>
      <vt:lpstr>Unsur-Unsur Dalam Pengertian Konsumen</vt:lpstr>
      <vt:lpstr>Makna Diktum Menimbang UU. No. 8 Tahun 1999 Tentang Perlindungan Konsumen</vt:lpstr>
      <vt:lpstr>Jenis-Jenis Pelaku Usaha</vt:lpstr>
      <vt:lpstr>Kewajiban Pelaku Usaha Pasal 7 UUPK</vt:lpstr>
      <vt:lpstr>Kewajiban Pelaku Usaha</vt:lpstr>
      <vt:lpstr>Konsekuensi Pelaku Usaha Menolak</vt:lpstr>
      <vt:lpstr>Larangan Pelaku Usaha Pasal 9 UUPK</vt:lpstr>
      <vt:lpstr>Larangan Pelaku Usaha</vt:lpstr>
      <vt:lpstr>Konsumen Dapat Menggugat  (Pasal 45 UUPK).</vt:lpstr>
      <vt:lpstr>Gugatan atas Pelanggaran Pelaku Usaha Dapat Dilakukan Oleh:</vt:lpstr>
      <vt:lpstr>Gugatan Dapat Dilakukan:</vt:lpstr>
      <vt:lpstr>Yang Dapat Melakukan Gugatan</vt:lpstr>
      <vt:lpstr>Gugatan Dapat Dilakukan</vt:lpstr>
      <vt:lpstr>Himbauan BPKN Untuk Lebih Bijak Belanja Online</vt:lpstr>
      <vt:lpstr>Kasus:</vt:lpstr>
      <vt:lpstr>BARANG Adalah setiap benda baik berwujud maupun tidak berwujud, baik bergerak maupun tidak bergerak, dapat dihabiskan maupun tidak dapat dihabiskan, yang dapat untuk diperdagangkan, dipakai, dipergunakan, atau dimanfaatkan oleh konsumen.</vt:lpstr>
      <vt:lpstr>Benda Tak Berwujud</vt:lpstr>
      <vt:lpstr> Jasa </vt:lpstr>
      <vt:lpstr>Promosi</vt:lpstr>
      <vt:lpstr>IMPOR</vt:lpstr>
      <vt:lpstr>IMPOR JASA</vt:lpstr>
      <vt:lpstr>     Lembaga Perlindungan Konsumen</vt:lpstr>
      <vt:lpstr>Badan Penyelesaian Sengketa Konsumen (BPSK)</vt:lpstr>
      <vt:lpstr>Unsur Anggota BPSK Pasal 49 UUPK</vt:lpstr>
      <vt:lpstr>   Badan Perlindungan Konsumen Badan Perlindungan Konsumen Nasional adalah badan yang dibentuk untuk membantu upaya pengembangan perlindungan konsumen.</vt:lpstr>
      <vt:lpstr>Ruang Lingkup Kementerian</vt:lpstr>
      <vt:lpstr>BPKN (Badan Perlindungan Konsumen Nasional)</vt:lpstr>
      <vt:lpstr>Kedudukan Badan Perlindungan Konsumen (BPK) Pasal 32 UUPK</vt:lpstr>
      <vt:lpstr>Struktur Badan Perlindungan Konsumen Nasional (BPKN)</vt:lpstr>
      <vt:lpstr>Unsur Anggota Badan Perlidungan Konsumen Nasional (BPKN)</vt:lpstr>
      <vt:lpstr>Penyelesaian Sengketa diluar Pengadilan Pasal 47</vt:lpstr>
      <vt:lpstr>BPSK Pasal 49</vt:lpstr>
      <vt:lpstr>Pasal 55 UUPK</vt:lpstr>
      <vt:lpstr>Pasal 56 UUPK ayat 1</vt:lpstr>
      <vt:lpstr>Pasal 58 UUPK Ayat 1</vt:lpstr>
      <vt:lpstr>Pasal 56 UUPK ayat 2</vt:lpstr>
      <vt:lpstr>Kasasi</vt:lpstr>
      <vt:lpstr>Pengawasan Pasal 30</vt:lpstr>
      <vt:lpstr>Arbitrase</vt:lpstr>
      <vt:lpstr> Mediasi</vt:lpstr>
      <vt:lpstr>Rekonsiliasi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Undang-undang Nomor 40/1999 tentang Pers pasal 4 ayat (1) disebutkan, “Kemerdekaan pers dijamin sebagai hak asasi warganegara.” Ayat tersebut diperkuat dengan pasal 4 ayat (3) yang berbunyi, “Untuk menjamin kemerdekaan pers, pers nasional mempunyai hak mencari, memperoleh, dan menyebar luaskan gagasan dan informasi.” Sementara dalam pasal 8 ditegaskan, bahwa “Dalam menjalankan profesinya, wartawan mendapat  perlindungan hukum.”</dc:title>
  <dc:creator>ACER</dc:creator>
  <cp:lastModifiedBy>DELL</cp:lastModifiedBy>
  <cp:revision>270</cp:revision>
  <dcterms:created xsi:type="dcterms:W3CDTF">2010-12-10T15:12:31Z</dcterms:created>
  <dcterms:modified xsi:type="dcterms:W3CDTF">2026-03-03T15:33:07Z</dcterms:modified>
</cp:coreProperties>
</file>