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7" r:id="rId1"/>
  </p:sldMasterIdLst>
  <p:notesMasterIdLst>
    <p:notesMasterId r:id="rId44"/>
  </p:notesMasterIdLst>
  <p:sldIdLst>
    <p:sldId id="288" r:id="rId2"/>
    <p:sldId id="289" r:id="rId3"/>
    <p:sldId id="290" r:id="rId4"/>
    <p:sldId id="291" r:id="rId5"/>
    <p:sldId id="292" r:id="rId6"/>
    <p:sldId id="293" r:id="rId7"/>
    <p:sldId id="295" r:id="rId8"/>
    <p:sldId id="256" r:id="rId9"/>
    <p:sldId id="296" r:id="rId10"/>
    <p:sldId id="297" r:id="rId11"/>
    <p:sldId id="298" r:id="rId12"/>
    <p:sldId id="299" r:id="rId13"/>
    <p:sldId id="300" r:id="rId14"/>
    <p:sldId id="301" r:id="rId15"/>
    <p:sldId id="302" r:id="rId16"/>
    <p:sldId id="303" r:id="rId17"/>
    <p:sldId id="304" r:id="rId18"/>
    <p:sldId id="306" r:id="rId19"/>
    <p:sldId id="307" r:id="rId20"/>
    <p:sldId id="308" r:id="rId21"/>
    <p:sldId id="309" r:id="rId22"/>
    <p:sldId id="310" r:id="rId23"/>
    <p:sldId id="311" r:id="rId24"/>
    <p:sldId id="312" r:id="rId25"/>
    <p:sldId id="313" r:id="rId26"/>
    <p:sldId id="314" r:id="rId27"/>
    <p:sldId id="277" r:id="rId28"/>
    <p:sldId id="278" r:id="rId29"/>
    <p:sldId id="279" r:id="rId30"/>
    <p:sldId id="280" r:id="rId31"/>
    <p:sldId id="281" r:id="rId32"/>
    <p:sldId id="283" r:id="rId33"/>
    <p:sldId id="284" r:id="rId34"/>
    <p:sldId id="285" r:id="rId35"/>
    <p:sldId id="286" r:id="rId36"/>
    <p:sldId id="315" r:id="rId37"/>
    <p:sldId id="316" r:id="rId38"/>
    <p:sldId id="317" r:id="rId39"/>
    <p:sldId id="318" r:id="rId40"/>
    <p:sldId id="319" r:id="rId41"/>
    <p:sldId id="320" r:id="rId42"/>
    <p:sldId id="287" r:id="rId4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41" autoAdjust="0"/>
    <p:restoredTop sz="94660" autoAdjust="0"/>
  </p:normalViewPr>
  <p:slideViewPr>
    <p:cSldViewPr snapToGrid="0">
      <p:cViewPr varScale="1">
        <p:scale>
          <a:sx n="107" d="100"/>
          <a:sy n="107" d="100"/>
        </p:scale>
        <p:origin x="384" y="102"/>
      </p:cViewPr>
      <p:guideLst>
        <p:guide orient="horz" pos="2160"/>
        <p:guide pos="3840"/>
      </p:guideLst>
    </p:cSldViewPr>
  </p:slideViewPr>
  <p:outlineViewPr>
    <p:cViewPr>
      <p:scale>
        <a:sx n="33" d="100"/>
        <a:sy n="33" d="100"/>
      </p:scale>
      <p:origin x="0" y="1638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95CF14-D832-4312-A19D-113D896806A4}" type="datetimeFigureOut">
              <a:rPr lang="en-US"/>
              <a:pPr/>
              <a:t>10/22/2025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62187DE-10BB-4290-BB8B-C8BEC12FBFAC}" type="slidenum">
              <a:rPr lang="en-US"/>
              <a:pPr/>
              <a:t>‹#›</a:t>
            </a:fld>
            <a:endParaRPr lang="en-US"/>
          </a:p>
        </p:txBody>
      </p:sp>
    </p:spTree>
    <p:extLst>
      <p:ext uri="{BB962C8B-B14F-4D97-AF65-F5344CB8AC3E}">
        <p14:creationId xmlns:p14="http://schemas.microsoft.com/office/powerpoint/2010/main" val="25357924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id-ID"/>
          </a:p>
        </p:txBody>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62187DE-10BB-4290-BB8B-C8BEC12FBFAC}" type="slidenum">
              <a:rPr lang="en-US"/>
              <a:pPr/>
              <a:t>8</a:t>
            </a:fld>
            <a:endParaRPr lang="en-US"/>
          </a:p>
        </p:txBody>
      </p:sp>
    </p:spTree>
    <p:extLst>
      <p:ext uri="{BB962C8B-B14F-4D97-AF65-F5344CB8AC3E}">
        <p14:creationId xmlns:p14="http://schemas.microsoft.com/office/powerpoint/2010/main" val="8256250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952943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8409023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465484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38672623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8562181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pPr/>
              <a:t>10/22/2025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0243554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pPr/>
              <a:t>10/22/2025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4485725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2970621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pPr/>
              <a:t>10/22/2025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93177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3905624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pPr/>
              <a:t>10/22/2025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27450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3372328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pPr/>
              <a:t>10/22/2025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3661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pPr/>
              <a:t>10/22/2025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6679727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Date Placeholder 1"/>
          <p:cNvSpPr>
            <a:spLocks noGrp="1"/>
          </p:cNvSpPr>
          <p:nvPr>
            <p:ph type="dt" sz="half" idx="10"/>
          </p:nvPr>
        </p:nvSpPr>
        <p:spPr/>
        <p:txBody>
          <a:bodyPr/>
          <a:lstStyle/>
          <a:p>
            <a:fld id="{3D24A7AC-904D-4781-85BA-7D10C17ED021}" type="datetimeFigureOut">
              <a:rPr lang="en-US" smtClean="0"/>
              <a:pPr/>
              <a:t>10/22/2025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35106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470253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id-ID"/>
          </a:p>
        </p:txBody>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pPr/>
              <a:t>10/22/2025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4415808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pPr/>
              <a:t>10/22/2025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837725594"/>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 id="2147483699" r:id="rId12"/>
    <p:sldLayoutId id="2147483700" r:id="rId13"/>
    <p:sldLayoutId id="2147483701" r:id="rId14"/>
    <p:sldLayoutId id="2147483702" r:id="rId15"/>
    <p:sldLayoutId id="2147483703" r:id="rId16"/>
    <p:sldLayoutId id="2147483704"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id-ID" dirty="0"/>
              <a:t>EKONOMI MANAJERIAL</a:t>
            </a:r>
          </a:p>
        </p:txBody>
      </p:sp>
      <p:sp>
        <p:nvSpPr>
          <p:cNvPr id="3" name="Subtitle 2"/>
          <p:cNvSpPr>
            <a:spLocks noGrp="1"/>
          </p:cNvSpPr>
          <p:nvPr>
            <p:ph type="subTitle" idx="1"/>
          </p:nvPr>
        </p:nvSpPr>
        <p:spPr/>
        <p:txBody>
          <a:bodyPr>
            <a:normAutofit/>
          </a:bodyPr>
          <a:lstStyle/>
          <a:p>
            <a:pPr algn="ctr"/>
            <a:r>
              <a:rPr lang="en-US" sz="4000" dirty="0"/>
              <a:t>Toni </a:t>
            </a:r>
            <a:r>
              <a:rPr lang="en-US" sz="4000" dirty="0" err="1"/>
              <a:t>Prasetiyo</a:t>
            </a:r>
            <a:r>
              <a:rPr lang="en-US" sz="4000" dirty="0"/>
              <a:t>, S.E., M.Ak.</a:t>
            </a:r>
            <a:endParaRPr lang="id-ID" sz="4000" dirty="0"/>
          </a:p>
        </p:txBody>
      </p:sp>
    </p:spTree>
    <p:extLst>
      <p:ext uri="{BB962C8B-B14F-4D97-AF65-F5344CB8AC3E}">
        <p14:creationId xmlns:p14="http://schemas.microsoft.com/office/powerpoint/2010/main" val="20497579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WordArt 6"/>
          <p:cNvSpPr>
            <a:spLocks noChangeArrowheads="1" noChangeShapeType="1" noTextEdit="1"/>
          </p:cNvSpPr>
          <p:nvPr/>
        </p:nvSpPr>
        <p:spPr bwMode="auto">
          <a:xfrm>
            <a:off x="1752600" y="2286000"/>
            <a:ext cx="1752600" cy="609600"/>
          </a:xfrm>
          <a:prstGeom prst="rect">
            <a:avLst/>
          </a:prstGeom>
        </p:spPr>
        <p:txBody>
          <a:bodyPr wrap="none" fromWordArt="1">
            <a:prstTxWarp prst="textPlain">
              <a:avLst>
                <a:gd name="adj" fmla="val 50000"/>
              </a:avLst>
            </a:prstTxWarp>
          </a:bodyPr>
          <a:lstStyle/>
          <a:p>
            <a:pPr algn="ctr"/>
            <a:r>
              <a:rPr lang="en-US" sz="2000" kern="10">
                <a:ln w="9525">
                  <a:noFill/>
                  <a:round/>
                  <a:headEnd/>
                  <a:tailEnd/>
                </a:ln>
                <a:solidFill>
                  <a:srgbClr val="FF0000"/>
                </a:solidFill>
                <a:latin typeface="Bodoni MT Condensed"/>
              </a:rPr>
              <a:t>Economics</a:t>
            </a:r>
          </a:p>
        </p:txBody>
      </p:sp>
      <p:sp>
        <p:nvSpPr>
          <p:cNvPr id="13320" name="Text Box 8"/>
          <p:cNvSpPr txBox="1">
            <a:spLocks noChangeArrowheads="1"/>
          </p:cNvSpPr>
          <p:nvPr/>
        </p:nvSpPr>
        <p:spPr bwMode="auto">
          <a:xfrm>
            <a:off x="4572000" y="473076"/>
            <a:ext cx="2362200" cy="646331"/>
          </a:xfrm>
          <a:prstGeom prst="rect">
            <a:avLst/>
          </a:prstGeom>
          <a:solidFill>
            <a:srgbClr val="FFFF00"/>
          </a:solidFill>
          <a:ln w="9525">
            <a:noFill/>
            <a:miter lim="800000"/>
            <a:headEnd/>
            <a:tailEnd/>
          </a:ln>
        </p:spPr>
        <p:txBody>
          <a:bodyPr>
            <a:spAutoFit/>
          </a:bodyPr>
          <a:lstStyle/>
          <a:p>
            <a:pPr marL="342900" indent="-342900">
              <a:spcBef>
                <a:spcPct val="50000"/>
              </a:spcBef>
            </a:pPr>
            <a:r>
              <a:rPr lang="en-US">
                <a:solidFill>
                  <a:srgbClr val="FF0000"/>
                </a:solidFill>
              </a:rPr>
              <a:t>1. Descriptive Economics</a:t>
            </a:r>
          </a:p>
        </p:txBody>
      </p:sp>
      <p:sp>
        <p:nvSpPr>
          <p:cNvPr id="13321" name="Text Box 9"/>
          <p:cNvSpPr txBox="1">
            <a:spLocks noChangeArrowheads="1"/>
          </p:cNvSpPr>
          <p:nvPr/>
        </p:nvSpPr>
        <p:spPr bwMode="auto">
          <a:xfrm>
            <a:off x="4572000" y="2133600"/>
            <a:ext cx="2362200" cy="369332"/>
          </a:xfrm>
          <a:prstGeom prst="rect">
            <a:avLst/>
          </a:prstGeom>
          <a:solidFill>
            <a:srgbClr val="FFFF00"/>
          </a:solidFill>
          <a:ln w="9525">
            <a:noFill/>
            <a:miter lim="800000"/>
            <a:headEnd/>
            <a:tailEnd/>
          </a:ln>
        </p:spPr>
        <p:txBody>
          <a:bodyPr>
            <a:spAutoFit/>
          </a:bodyPr>
          <a:lstStyle/>
          <a:p>
            <a:pPr marL="342900" indent="-342900">
              <a:spcBef>
                <a:spcPct val="50000"/>
              </a:spcBef>
            </a:pPr>
            <a:r>
              <a:rPr lang="en-US">
                <a:solidFill>
                  <a:srgbClr val="FF0000"/>
                </a:solidFill>
              </a:rPr>
              <a:t>2. Applied Economics</a:t>
            </a:r>
          </a:p>
        </p:txBody>
      </p:sp>
      <p:sp>
        <p:nvSpPr>
          <p:cNvPr id="13322" name="Text Box 10"/>
          <p:cNvSpPr txBox="1">
            <a:spLocks noChangeArrowheads="1"/>
          </p:cNvSpPr>
          <p:nvPr/>
        </p:nvSpPr>
        <p:spPr bwMode="auto">
          <a:xfrm>
            <a:off x="4572000" y="3962401"/>
            <a:ext cx="2133600" cy="646331"/>
          </a:xfrm>
          <a:prstGeom prst="rect">
            <a:avLst/>
          </a:prstGeom>
          <a:solidFill>
            <a:srgbClr val="FFFF00"/>
          </a:solidFill>
          <a:ln w="9525">
            <a:noFill/>
            <a:miter lim="800000"/>
            <a:headEnd/>
            <a:tailEnd/>
          </a:ln>
        </p:spPr>
        <p:txBody>
          <a:bodyPr>
            <a:spAutoFit/>
          </a:bodyPr>
          <a:lstStyle/>
          <a:p>
            <a:pPr marL="342900" indent="-342900">
              <a:spcBef>
                <a:spcPct val="50000"/>
              </a:spcBef>
            </a:pPr>
            <a:r>
              <a:rPr lang="en-US">
                <a:solidFill>
                  <a:srgbClr val="FF0000"/>
                </a:solidFill>
              </a:rPr>
              <a:t>3. Economics Theory</a:t>
            </a:r>
          </a:p>
        </p:txBody>
      </p:sp>
      <p:sp>
        <p:nvSpPr>
          <p:cNvPr id="13323" name="Line 11"/>
          <p:cNvSpPr>
            <a:spLocks noChangeShapeType="1"/>
          </p:cNvSpPr>
          <p:nvPr/>
        </p:nvSpPr>
        <p:spPr bwMode="auto">
          <a:xfrm>
            <a:off x="3886200" y="762000"/>
            <a:ext cx="0" cy="3581400"/>
          </a:xfrm>
          <a:prstGeom prst="line">
            <a:avLst/>
          </a:prstGeom>
          <a:noFill/>
          <a:ln w="38100">
            <a:solidFill>
              <a:srgbClr val="000000"/>
            </a:solidFill>
            <a:round/>
            <a:headEnd/>
            <a:tailEnd/>
          </a:ln>
        </p:spPr>
        <p:txBody>
          <a:bodyPr/>
          <a:lstStyle/>
          <a:p>
            <a:endParaRPr lang="en-US"/>
          </a:p>
        </p:txBody>
      </p:sp>
      <p:sp>
        <p:nvSpPr>
          <p:cNvPr id="13324" name="Line 12"/>
          <p:cNvSpPr>
            <a:spLocks noChangeShapeType="1"/>
          </p:cNvSpPr>
          <p:nvPr/>
        </p:nvSpPr>
        <p:spPr bwMode="auto">
          <a:xfrm>
            <a:off x="3886200" y="762000"/>
            <a:ext cx="685800" cy="0"/>
          </a:xfrm>
          <a:prstGeom prst="line">
            <a:avLst/>
          </a:prstGeom>
          <a:noFill/>
          <a:ln w="38100">
            <a:solidFill>
              <a:srgbClr val="000000"/>
            </a:solidFill>
            <a:round/>
            <a:headEnd/>
            <a:tailEnd type="triangle" w="med" len="med"/>
          </a:ln>
        </p:spPr>
        <p:txBody>
          <a:bodyPr/>
          <a:lstStyle/>
          <a:p>
            <a:endParaRPr lang="en-US"/>
          </a:p>
        </p:txBody>
      </p:sp>
      <p:sp>
        <p:nvSpPr>
          <p:cNvPr id="13326" name="Line 14"/>
          <p:cNvSpPr>
            <a:spLocks noChangeShapeType="1"/>
          </p:cNvSpPr>
          <p:nvPr/>
        </p:nvSpPr>
        <p:spPr bwMode="auto">
          <a:xfrm>
            <a:off x="3886200" y="2514600"/>
            <a:ext cx="685800" cy="0"/>
          </a:xfrm>
          <a:prstGeom prst="line">
            <a:avLst/>
          </a:prstGeom>
          <a:noFill/>
          <a:ln w="38100">
            <a:solidFill>
              <a:srgbClr val="000000"/>
            </a:solidFill>
            <a:round/>
            <a:headEnd/>
            <a:tailEnd type="triangle" w="med" len="med"/>
          </a:ln>
        </p:spPr>
        <p:txBody>
          <a:bodyPr/>
          <a:lstStyle/>
          <a:p>
            <a:endParaRPr lang="en-US"/>
          </a:p>
        </p:txBody>
      </p:sp>
      <p:sp>
        <p:nvSpPr>
          <p:cNvPr id="13327" name="Line 15"/>
          <p:cNvSpPr>
            <a:spLocks noChangeShapeType="1"/>
          </p:cNvSpPr>
          <p:nvPr/>
        </p:nvSpPr>
        <p:spPr bwMode="auto">
          <a:xfrm>
            <a:off x="3886200" y="4343400"/>
            <a:ext cx="685800" cy="0"/>
          </a:xfrm>
          <a:prstGeom prst="line">
            <a:avLst/>
          </a:prstGeom>
          <a:noFill/>
          <a:ln w="38100">
            <a:solidFill>
              <a:srgbClr val="000000"/>
            </a:solidFill>
            <a:round/>
            <a:headEnd/>
            <a:tailEnd type="triangle" w="med" len="med"/>
          </a:ln>
        </p:spPr>
        <p:txBody>
          <a:bodyPr/>
          <a:lstStyle/>
          <a:p>
            <a:endParaRPr lang="en-US"/>
          </a:p>
        </p:txBody>
      </p:sp>
      <p:sp>
        <p:nvSpPr>
          <p:cNvPr id="13328" name="AutoShape 16"/>
          <p:cNvSpPr>
            <a:spLocks/>
          </p:cNvSpPr>
          <p:nvPr/>
        </p:nvSpPr>
        <p:spPr bwMode="auto">
          <a:xfrm>
            <a:off x="6781800" y="3505200"/>
            <a:ext cx="762000" cy="1752600"/>
          </a:xfrm>
          <a:prstGeom prst="leftBrace">
            <a:avLst>
              <a:gd name="adj1" fmla="val 19167"/>
              <a:gd name="adj2" fmla="val 50000"/>
            </a:avLst>
          </a:prstGeom>
          <a:noFill/>
          <a:ln w="28575">
            <a:solidFill>
              <a:srgbClr val="000000"/>
            </a:solidFill>
            <a:round/>
            <a:headEnd/>
            <a:tailEnd/>
          </a:ln>
        </p:spPr>
        <p:txBody>
          <a:bodyPr wrap="none" anchor="ctr"/>
          <a:lstStyle/>
          <a:p>
            <a:endParaRPr lang="id-ID"/>
          </a:p>
        </p:txBody>
      </p:sp>
      <p:sp>
        <p:nvSpPr>
          <p:cNvPr id="13329" name="Text Box 17"/>
          <p:cNvSpPr txBox="1">
            <a:spLocks noChangeArrowheads="1"/>
          </p:cNvSpPr>
          <p:nvPr/>
        </p:nvSpPr>
        <p:spPr bwMode="auto">
          <a:xfrm>
            <a:off x="7543800" y="3124200"/>
            <a:ext cx="2133600" cy="641350"/>
          </a:xfrm>
          <a:prstGeom prst="rect">
            <a:avLst/>
          </a:prstGeom>
          <a:solidFill>
            <a:srgbClr val="FFFF00"/>
          </a:solidFill>
          <a:ln w="9525">
            <a:noFill/>
            <a:miter lim="800000"/>
            <a:headEnd/>
            <a:tailEnd/>
          </a:ln>
        </p:spPr>
        <p:txBody>
          <a:bodyPr>
            <a:spAutoFit/>
          </a:bodyPr>
          <a:lstStyle/>
          <a:p>
            <a:pPr marL="228600" indent="-228600">
              <a:spcBef>
                <a:spcPct val="50000"/>
              </a:spcBef>
            </a:pPr>
            <a:r>
              <a:rPr lang="en-US">
                <a:solidFill>
                  <a:srgbClr val="FF0000"/>
                </a:solidFill>
              </a:rPr>
              <a:t>1. Macro Economics</a:t>
            </a:r>
          </a:p>
        </p:txBody>
      </p:sp>
      <p:sp>
        <p:nvSpPr>
          <p:cNvPr id="13330" name="Text Box 18"/>
          <p:cNvSpPr txBox="1">
            <a:spLocks noChangeArrowheads="1"/>
          </p:cNvSpPr>
          <p:nvPr/>
        </p:nvSpPr>
        <p:spPr bwMode="auto">
          <a:xfrm>
            <a:off x="7543800" y="4953000"/>
            <a:ext cx="1676400" cy="641350"/>
          </a:xfrm>
          <a:prstGeom prst="rect">
            <a:avLst/>
          </a:prstGeom>
          <a:solidFill>
            <a:srgbClr val="FFFF00"/>
          </a:solidFill>
          <a:ln w="9525">
            <a:noFill/>
            <a:miter lim="800000"/>
            <a:headEnd/>
            <a:tailEnd/>
          </a:ln>
        </p:spPr>
        <p:txBody>
          <a:bodyPr>
            <a:spAutoFit/>
          </a:bodyPr>
          <a:lstStyle/>
          <a:p>
            <a:pPr marL="228600" indent="-228600">
              <a:spcBef>
                <a:spcPct val="50000"/>
              </a:spcBef>
            </a:pPr>
            <a:r>
              <a:rPr lang="en-US">
                <a:solidFill>
                  <a:srgbClr val="FF0000"/>
                </a:solidFill>
              </a:rPr>
              <a:t>2. Micro Economics</a:t>
            </a:r>
          </a:p>
        </p:txBody>
      </p:sp>
      <p:sp>
        <p:nvSpPr>
          <p:cNvPr id="13331" name="Text Box 19"/>
          <p:cNvSpPr txBox="1">
            <a:spLocks noChangeArrowheads="1"/>
          </p:cNvSpPr>
          <p:nvPr/>
        </p:nvSpPr>
        <p:spPr bwMode="auto">
          <a:xfrm>
            <a:off x="7162800" y="6096001"/>
            <a:ext cx="2667000" cy="366713"/>
          </a:xfrm>
          <a:prstGeom prst="rect">
            <a:avLst/>
          </a:prstGeom>
          <a:solidFill>
            <a:srgbClr val="FFFF00"/>
          </a:solidFill>
          <a:ln w="9525">
            <a:noFill/>
            <a:miter lim="800000"/>
            <a:headEnd/>
            <a:tailEnd/>
          </a:ln>
        </p:spPr>
        <p:txBody>
          <a:bodyPr>
            <a:spAutoFit/>
          </a:bodyPr>
          <a:lstStyle/>
          <a:p>
            <a:pPr>
              <a:spcBef>
                <a:spcPct val="50000"/>
              </a:spcBef>
            </a:pPr>
            <a:r>
              <a:rPr lang="en-US">
                <a:solidFill>
                  <a:srgbClr val="FF0000"/>
                </a:solidFill>
              </a:rPr>
              <a:t>Managerial Economics</a:t>
            </a:r>
          </a:p>
        </p:txBody>
      </p:sp>
      <p:sp>
        <p:nvSpPr>
          <p:cNvPr id="13332" name="AutoShape 20"/>
          <p:cNvSpPr>
            <a:spLocks noChangeArrowheads="1"/>
          </p:cNvSpPr>
          <p:nvPr/>
        </p:nvSpPr>
        <p:spPr bwMode="auto">
          <a:xfrm>
            <a:off x="7924800" y="5638800"/>
            <a:ext cx="1066800" cy="457200"/>
          </a:xfrm>
          <a:prstGeom prst="downArrow">
            <a:avLst>
              <a:gd name="adj1" fmla="val 50000"/>
              <a:gd name="adj2" fmla="val 25000"/>
            </a:avLst>
          </a:prstGeom>
          <a:solidFill>
            <a:schemeClr val="accent1"/>
          </a:solidFill>
          <a:ln w="9525">
            <a:solidFill>
              <a:schemeClr val="tx1"/>
            </a:solidFill>
            <a:miter lim="800000"/>
            <a:headEnd/>
            <a:tailEnd/>
          </a:ln>
        </p:spPr>
        <p:txBody>
          <a:bodyPr vert="eaVert" wrap="none" anchor="ctr"/>
          <a:lstStyle/>
          <a:p>
            <a:endParaRPr lang="id-ID"/>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13318"/>
                                        </p:tgtEl>
                                        <p:attrNameLst>
                                          <p:attrName>style.visibility</p:attrName>
                                        </p:attrNameLst>
                                      </p:cBhvr>
                                      <p:to>
                                        <p:strVal val="visible"/>
                                      </p:to>
                                    </p:set>
                                    <p:animEffect transition="in" filter="fade">
                                      <p:cBhvr>
                                        <p:cTn id="7" dur="100"/>
                                        <p:tgtEl>
                                          <p:spTgt spid="13318"/>
                                        </p:tgtEl>
                                      </p:cBhvr>
                                    </p:animEffect>
                                    <p:anim calcmode="lin" valueType="num">
                                      <p:cBhvr>
                                        <p:cTn id="8" dur="400" fill="hold"/>
                                        <p:tgtEl>
                                          <p:spTgt spid="13318"/>
                                        </p:tgtEl>
                                        <p:attrNameLst>
                                          <p:attrName>ppt_x</p:attrName>
                                        </p:attrNameLst>
                                      </p:cBhvr>
                                      <p:tavLst>
                                        <p:tav tm="0">
                                          <p:val>
                                            <p:strVal val="#ppt_x"/>
                                          </p:val>
                                        </p:tav>
                                        <p:tav tm="100000">
                                          <p:val>
                                            <p:strVal val="#ppt_x"/>
                                          </p:val>
                                        </p:tav>
                                      </p:tavLst>
                                    </p:anim>
                                    <p:anim calcmode="lin" valueType="num">
                                      <p:cBhvr>
                                        <p:cTn id="9" dur="400" fill="hold"/>
                                        <p:tgtEl>
                                          <p:spTgt spid="13318"/>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13318"/>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13318"/>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4" presetClass="entr" presetSubtype="16" fill="hold" grpId="0" nodeType="clickEffect">
                                  <p:stCondLst>
                                    <p:cond delay="0"/>
                                  </p:stCondLst>
                                  <p:childTnLst>
                                    <p:set>
                                      <p:cBhvr>
                                        <p:cTn id="15" dur="1" fill="hold">
                                          <p:stCondLst>
                                            <p:cond delay="0"/>
                                          </p:stCondLst>
                                        </p:cTn>
                                        <p:tgtEl>
                                          <p:spTgt spid="13323"/>
                                        </p:tgtEl>
                                        <p:attrNameLst>
                                          <p:attrName>style.visibility</p:attrName>
                                        </p:attrNameLst>
                                      </p:cBhvr>
                                      <p:to>
                                        <p:strVal val="visible"/>
                                      </p:to>
                                    </p:set>
                                    <p:animEffect transition="in" filter="box(in)">
                                      <p:cBhvr>
                                        <p:cTn id="16" dur="500"/>
                                        <p:tgtEl>
                                          <p:spTgt spid="13323"/>
                                        </p:tgtEl>
                                      </p:cBhvr>
                                    </p:animEffect>
                                  </p:childTnLst>
                                </p:cTn>
                              </p:par>
                            </p:childTnLst>
                          </p:cTn>
                        </p:par>
                      </p:childTnLst>
                    </p:cTn>
                  </p:par>
                  <p:par>
                    <p:cTn id="17" fill="hold">
                      <p:stCondLst>
                        <p:cond delay="indefinite"/>
                      </p:stCondLst>
                      <p:childTnLst>
                        <p:par>
                          <p:cTn id="18" fill="hold">
                            <p:stCondLst>
                              <p:cond delay="0"/>
                            </p:stCondLst>
                            <p:childTnLst>
                              <p:par>
                                <p:cTn id="19" presetID="4" presetClass="entr" presetSubtype="16" fill="hold" grpId="0" nodeType="clickEffect">
                                  <p:stCondLst>
                                    <p:cond delay="0"/>
                                  </p:stCondLst>
                                  <p:childTnLst>
                                    <p:set>
                                      <p:cBhvr>
                                        <p:cTn id="20" dur="1" fill="hold">
                                          <p:stCondLst>
                                            <p:cond delay="0"/>
                                          </p:stCondLst>
                                        </p:cTn>
                                        <p:tgtEl>
                                          <p:spTgt spid="13324"/>
                                        </p:tgtEl>
                                        <p:attrNameLst>
                                          <p:attrName>style.visibility</p:attrName>
                                        </p:attrNameLst>
                                      </p:cBhvr>
                                      <p:to>
                                        <p:strVal val="visible"/>
                                      </p:to>
                                    </p:set>
                                    <p:animEffect transition="in" filter="box(in)">
                                      <p:cBhvr>
                                        <p:cTn id="21" dur="500"/>
                                        <p:tgtEl>
                                          <p:spTgt spid="13324"/>
                                        </p:tgtEl>
                                      </p:cBhvr>
                                    </p:animEffect>
                                  </p:childTnLst>
                                </p:cTn>
                              </p:par>
                            </p:childTnLst>
                          </p:cTn>
                        </p:par>
                      </p:childTnLst>
                    </p:cTn>
                  </p:par>
                  <p:par>
                    <p:cTn id="22" fill="hold">
                      <p:stCondLst>
                        <p:cond delay="indefinite"/>
                      </p:stCondLst>
                      <p:childTnLst>
                        <p:par>
                          <p:cTn id="23" fill="hold">
                            <p:stCondLst>
                              <p:cond delay="0"/>
                            </p:stCondLst>
                            <p:childTnLst>
                              <p:par>
                                <p:cTn id="24" presetID="8" presetClass="entr" presetSubtype="16" fill="hold" grpId="0" nodeType="clickEffect">
                                  <p:stCondLst>
                                    <p:cond delay="0"/>
                                  </p:stCondLst>
                                  <p:childTnLst>
                                    <p:set>
                                      <p:cBhvr>
                                        <p:cTn id="25" dur="1" fill="hold">
                                          <p:stCondLst>
                                            <p:cond delay="0"/>
                                          </p:stCondLst>
                                        </p:cTn>
                                        <p:tgtEl>
                                          <p:spTgt spid="13320"/>
                                        </p:tgtEl>
                                        <p:attrNameLst>
                                          <p:attrName>style.visibility</p:attrName>
                                        </p:attrNameLst>
                                      </p:cBhvr>
                                      <p:to>
                                        <p:strVal val="visible"/>
                                      </p:to>
                                    </p:set>
                                    <p:animEffect transition="in" filter="diamond(in)">
                                      <p:cBhvr>
                                        <p:cTn id="26" dur="2000"/>
                                        <p:tgtEl>
                                          <p:spTgt spid="13320"/>
                                        </p:tgtEl>
                                      </p:cBhvr>
                                    </p:animEffect>
                                  </p:childTnLst>
                                </p:cTn>
                              </p:par>
                            </p:childTnLst>
                          </p:cTn>
                        </p:par>
                      </p:childTnLst>
                    </p:cTn>
                  </p:par>
                  <p:par>
                    <p:cTn id="27" fill="hold">
                      <p:stCondLst>
                        <p:cond delay="indefinite"/>
                      </p:stCondLst>
                      <p:childTnLst>
                        <p:par>
                          <p:cTn id="28" fill="hold">
                            <p:stCondLst>
                              <p:cond delay="0"/>
                            </p:stCondLst>
                            <p:childTnLst>
                              <p:par>
                                <p:cTn id="29" presetID="4" presetClass="entr" presetSubtype="16" fill="hold" grpId="0" nodeType="clickEffect">
                                  <p:stCondLst>
                                    <p:cond delay="0"/>
                                  </p:stCondLst>
                                  <p:childTnLst>
                                    <p:set>
                                      <p:cBhvr>
                                        <p:cTn id="30" dur="1" fill="hold">
                                          <p:stCondLst>
                                            <p:cond delay="0"/>
                                          </p:stCondLst>
                                        </p:cTn>
                                        <p:tgtEl>
                                          <p:spTgt spid="13326"/>
                                        </p:tgtEl>
                                        <p:attrNameLst>
                                          <p:attrName>style.visibility</p:attrName>
                                        </p:attrNameLst>
                                      </p:cBhvr>
                                      <p:to>
                                        <p:strVal val="visible"/>
                                      </p:to>
                                    </p:set>
                                    <p:animEffect transition="in" filter="box(in)">
                                      <p:cBhvr>
                                        <p:cTn id="31" dur="500"/>
                                        <p:tgtEl>
                                          <p:spTgt spid="13326"/>
                                        </p:tgtEl>
                                      </p:cBhvr>
                                    </p:animEffect>
                                  </p:childTnLst>
                                </p:cTn>
                              </p:par>
                            </p:childTnLst>
                          </p:cTn>
                        </p:par>
                      </p:childTnLst>
                    </p:cTn>
                  </p:par>
                  <p:par>
                    <p:cTn id="32" fill="hold">
                      <p:stCondLst>
                        <p:cond delay="indefinite"/>
                      </p:stCondLst>
                      <p:childTnLst>
                        <p:par>
                          <p:cTn id="33" fill="hold">
                            <p:stCondLst>
                              <p:cond delay="0"/>
                            </p:stCondLst>
                            <p:childTnLst>
                              <p:par>
                                <p:cTn id="34" presetID="8" presetClass="entr" presetSubtype="16" fill="hold" grpId="0" nodeType="clickEffect">
                                  <p:stCondLst>
                                    <p:cond delay="0"/>
                                  </p:stCondLst>
                                  <p:childTnLst>
                                    <p:set>
                                      <p:cBhvr>
                                        <p:cTn id="35" dur="1" fill="hold">
                                          <p:stCondLst>
                                            <p:cond delay="0"/>
                                          </p:stCondLst>
                                        </p:cTn>
                                        <p:tgtEl>
                                          <p:spTgt spid="13321"/>
                                        </p:tgtEl>
                                        <p:attrNameLst>
                                          <p:attrName>style.visibility</p:attrName>
                                        </p:attrNameLst>
                                      </p:cBhvr>
                                      <p:to>
                                        <p:strVal val="visible"/>
                                      </p:to>
                                    </p:set>
                                    <p:animEffect transition="in" filter="diamond(in)">
                                      <p:cBhvr>
                                        <p:cTn id="36" dur="2000"/>
                                        <p:tgtEl>
                                          <p:spTgt spid="13321"/>
                                        </p:tgtEl>
                                      </p:cBhvr>
                                    </p:animEffect>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grpId="0" nodeType="clickEffect">
                                  <p:stCondLst>
                                    <p:cond delay="0"/>
                                  </p:stCondLst>
                                  <p:childTnLst>
                                    <p:set>
                                      <p:cBhvr>
                                        <p:cTn id="40" dur="1" fill="hold">
                                          <p:stCondLst>
                                            <p:cond delay="0"/>
                                          </p:stCondLst>
                                        </p:cTn>
                                        <p:tgtEl>
                                          <p:spTgt spid="13327"/>
                                        </p:tgtEl>
                                        <p:attrNameLst>
                                          <p:attrName>style.visibility</p:attrName>
                                        </p:attrNameLst>
                                      </p:cBhvr>
                                      <p:to>
                                        <p:strVal val="visible"/>
                                      </p:to>
                                    </p:set>
                                    <p:animEffect transition="in" filter="box(in)">
                                      <p:cBhvr>
                                        <p:cTn id="41" dur="500"/>
                                        <p:tgtEl>
                                          <p:spTgt spid="13327"/>
                                        </p:tgtEl>
                                      </p:cBhvr>
                                    </p:animEffect>
                                  </p:childTnLst>
                                </p:cTn>
                              </p:par>
                            </p:childTnLst>
                          </p:cTn>
                        </p:par>
                      </p:childTnLst>
                    </p:cTn>
                  </p:par>
                  <p:par>
                    <p:cTn id="42" fill="hold">
                      <p:stCondLst>
                        <p:cond delay="indefinite"/>
                      </p:stCondLst>
                      <p:childTnLst>
                        <p:par>
                          <p:cTn id="43" fill="hold">
                            <p:stCondLst>
                              <p:cond delay="0"/>
                            </p:stCondLst>
                            <p:childTnLst>
                              <p:par>
                                <p:cTn id="44" presetID="8" presetClass="entr" presetSubtype="16" fill="hold" grpId="0" nodeType="clickEffect">
                                  <p:stCondLst>
                                    <p:cond delay="0"/>
                                  </p:stCondLst>
                                  <p:childTnLst>
                                    <p:set>
                                      <p:cBhvr>
                                        <p:cTn id="45" dur="1" fill="hold">
                                          <p:stCondLst>
                                            <p:cond delay="0"/>
                                          </p:stCondLst>
                                        </p:cTn>
                                        <p:tgtEl>
                                          <p:spTgt spid="13322"/>
                                        </p:tgtEl>
                                        <p:attrNameLst>
                                          <p:attrName>style.visibility</p:attrName>
                                        </p:attrNameLst>
                                      </p:cBhvr>
                                      <p:to>
                                        <p:strVal val="visible"/>
                                      </p:to>
                                    </p:set>
                                    <p:animEffect transition="in" filter="diamond(in)">
                                      <p:cBhvr>
                                        <p:cTn id="46" dur="2000"/>
                                        <p:tgtEl>
                                          <p:spTgt spid="13322"/>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16" fill="hold" grpId="0" nodeType="clickEffect">
                                  <p:stCondLst>
                                    <p:cond delay="0"/>
                                  </p:stCondLst>
                                  <p:childTnLst>
                                    <p:set>
                                      <p:cBhvr>
                                        <p:cTn id="50" dur="1" fill="hold">
                                          <p:stCondLst>
                                            <p:cond delay="0"/>
                                          </p:stCondLst>
                                        </p:cTn>
                                        <p:tgtEl>
                                          <p:spTgt spid="13328"/>
                                        </p:tgtEl>
                                        <p:attrNameLst>
                                          <p:attrName>style.visibility</p:attrName>
                                        </p:attrNameLst>
                                      </p:cBhvr>
                                      <p:to>
                                        <p:strVal val="visible"/>
                                      </p:to>
                                    </p:set>
                                    <p:animEffect transition="in" filter="diamond(in)">
                                      <p:cBhvr>
                                        <p:cTn id="51" dur="2000"/>
                                        <p:tgtEl>
                                          <p:spTgt spid="13328"/>
                                        </p:tgtEl>
                                      </p:cBhvr>
                                    </p:animEffect>
                                  </p:childTnLst>
                                </p:cTn>
                              </p:par>
                            </p:childTnLst>
                          </p:cTn>
                        </p:par>
                      </p:childTnLst>
                    </p:cTn>
                  </p:par>
                  <p:par>
                    <p:cTn id="52" fill="hold">
                      <p:stCondLst>
                        <p:cond delay="indefinite"/>
                      </p:stCondLst>
                      <p:childTnLst>
                        <p:par>
                          <p:cTn id="53" fill="hold">
                            <p:stCondLst>
                              <p:cond delay="0"/>
                            </p:stCondLst>
                            <p:childTnLst>
                              <p:par>
                                <p:cTn id="54" presetID="8" presetClass="entr" presetSubtype="16" fill="hold" grpId="0" nodeType="clickEffect">
                                  <p:stCondLst>
                                    <p:cond delay="0"/>
                                  </p:stCondLst>
                                  <p:childTnLst>
                                    <p:set>
                                      <p:cBhvr>
                                        <p:cTn id="55" dur="1" fill="hold">
                                          <p:stCondLst>
                                            <p:cond delay="0"/>
                                          </p:stCondLst>
                                        </p:cTn>
                                        <p:tgtEl>
                                          <p:spTgt spid="13329"/>
                                        </p:tgtEl>
                                        <p:attrNameLst>
                                          <p:attrName>style.visibility</p:attrName>
                                        </p:attrNameLst>
                                      </p:cBhvr>
                                      <p:to>
                                        <p:strVal val="visible"/>
                                      </p:to>
                                    </p:set>
                                    <p:animEffect transition="in" filter="diamond(in)">
                                      <p:cBhvr>
                                        <p:cTn id="56" dur="2000"/>
                                        <p:tgtEl>
                                          <p:spTgt spid="13329"/>
                                        </p:tgtEl>
                                      </p:cBhvr>
                                    </p:animEffect>
                                  </p:childTnLst>
                                </p:cTn>
                              </p:par>
                            </p:childTnLst>
                          </p:cTn>
                        </p:par>
                      </p:childTnLst>
                    </p:cTn>
                  </p:par>
                  <p:par>
                    <p:cTn id="57" fill="hold">
                      <p:stCondLst>
                        <p:cond delay="indefinite"/>
                      </p:stCondLst>
                      <p:childTnLst>
                        <p:par>
                          <p:cTn id="58" fill="hold">
                            <p:stCondLst>
                              <p:cond delay="0"/>
                            </p:stCondLst>
                            <p:childTnLst>
                              <p:par>
                                <p:cTn id="59" presetID="8" presetClass="entr" presetSubtype="16" fill="hold" grpId="0" nodeType="clickEffect">
                                  <p:stCondLst>
                                    <p:cond delay="0"/>
                                  </p:stCondLst>
                                  <p:childTnLst>
                                    <p:set>
                                      <p:cBhvr>
                                        <p:cTn id="60" dur="1" fill="hold">
                                          <p:stCondLst>
                                            <p:cond delay="0"/>
                                          </p:stCondLst>
                                        </p:cTn>
                                        <p:tgtEl>
                                          <p:spTgt spid="13330"/>
                                        </p:tgtEl>
                                        <p:attrNameLst>
                                          <p:attrName>style.visibility</p:attrName>
                                        </p:attrNameLst>
                                      </p:cBhvr>
                                      <p:to>
                                        <p:strVal val="visible"/>
                                      </p:to>
                                    </p:set>
                                    <p:animEffect transition="in" filter="diamond(in)">
                                      <p:cBhvr>
                                        <p:cTn id="61" dur="2000"/>
                                        <p:tgtEl>
                                          <p:spTgt spid="13330"/>
                                        </p:tgtEl>
                                      </p:cBhvr>
                                    </p:animEffect>
                                  </p:childTnLst>
                                </p:cTn>
                              </p:par>
                            </p:childTnLst>
                          </p:cTn>
                        </p:par>
                      </p:childTnLst>
                    </p:cTn>
                  </p:par>
                  <p:par>
                    <p:cTn id="62" fill="hold">
                      <p:stCondLst>
                        <p:cond delay="indefinite"/>
                      </p:stCondLst>
                      <p:childTnLst>
                        <p:par>
                          <p:cTn id="63" fill="hold">
                            <p:stCondLst>
                              <p:cond delay="0"/>
                            </p:stCondLst>
                            <p:childTnLst>
                              <p:par>
                                <p:cTn id="64" presetID="2" presetClass="entr" presetSubtype="4" fill="hold" grpId="0" nodeType="clickEffect">
                                  <p:stCondLst>
                                    <p:cond delay="0"/>
                                  </p:stCondLst>
                                  <p:childTnLst>
                                    <p:set>
                                      <p:cBhvr>
                                        <p:cTn id="65" dur="1" fill="hold">
                                          <p:stCondLst>
                                            <p:cond delay="0"/>
                                          </p:stCondLst>
                                        </p:cTn>
                                        <p:tgtEl>
                                          <p:spTgt spid="13331"/>
                                        </p:tgtEl>
                                        <p:attrNameLst>
                                          <p:attrName>style.visibility</p:attrName>
                                        </p:attrNameLst>
                                      </p:cBhvr>
                                      <p:to>
                                        <p:strVal val="visible"/>
                                      </p:to>
                                    </p:set>
                                    <p:anim calcmode="lin" valueType="num">
                                      <p:cBhvr additive="base">
                                        <p:cTn id="66" dur="500" fill="hold"/>
                                        <p:tgtEl>
                                          <p:spTgt spid="13331"/>
                                        </p:tgtEl>
                                        <p:attrNameLst>
                                          <p:attrName>ppt_x</p:attrName>
                                        </p:attrNameLst>
                                      </p:cBhvr>
                                      <p:tavLst>
                                        <p:tav tm="0">
                                          <p:val>
                                            <p:strVal val="#ppt_x"/>
                                          </p:val>
                                        </p:tav>
                                        <p:tav tm="100000">
                                          <p:val>
                                            <p:strVal val="#ppt_x"/>
                                          </p:val>
                                        </p:tav>
                                      </p:tavLst>
                                    </p:anim>
                                    <p:anim calcmode="lin" valueType="num">
                                      <p:cBhvr additive="base">
                                        <p:cTn id="67" dur="500" fill="hold"/>
                                        <p:tgtEl>
                                          <p:spTgt spid="13331"/>
                                        </p:tgtEl>
                                        <p:attrNameLst>
                                          <p:attrName>ppt_y</p:attrName>
                                        </p:attrNameLst>
                                      </p:cBhvr>
                                      <p:tavLst>
                                        <p:tav tm="0">
                                          <p:val>
                                            <p:strVal val="1+#ppt_h/2"/>
                                          </p:val>
                                        </p:tav>
                                        <p:tav tm="100000">
                                          <p:val>
                                            <p:strVal val="#ppt_y"/>
                                          </p:val>
                                        </p:tav>
                                      </p:tavLst>
                                    </p:anim>
                                  </p:childTnLst>
                                </p:cTn>
                              </p:par>
                              <p:par>
                                <p:cTn id="68" presetID="2" presetClass="entr" presetSubtype="4" fill="hold" grpId="0" nodeType="withEffect">
                                  <p:stCondLst>
                                    <p:cond delay="0"/>
                                  </p:stCondLst>
                                  <p:childTnLst>
                                    <p:set>
                                      <p:cBhvr>
                                        <p:cTn id="69" dur="1" fill="hold">
                                          <p:stCondLst>
                                            <p:cond delay="0"/>
                                          </p:stCondLst>
                                        </p:cTn>
                                        <p:tgtEl>
                                          <p:spTgt spid="13332"/>
                                        </p:tgtEl>
                                        <p:attrNameLst>
                                          <p:attrName>style.visibility</p:attrName>
                                        </p:attrNameLst>
                                      </p:cBhvr>
                                      <p:to>
                                        <p:strVal val="visible"/>
                                      </p:to>
                                    </p:set>
                                    <p:anim calcmode="lin" valueType="num">
                                      <p:cBhvr additive="base">
                                        <p:cTn id="70" dur="500" fill="hold"/>
                                        <p:tgtEl>
                                          <p:spTgt spid="13332"/>
                                        </p:tgtEl>
                                        <p:attrNameLst>
                                          <p:attrName>ppt_x</p:attrName>
                                        </p:attrNameLst>
                                      </p:cBhvr>
                                      <p:tavLst>
                                        <p:tav tm="0">
                                          <p:val>
                                            <p:strVal val="#ppt_x"/>
                                          </p:val>
                                        </p:tav>
                                        <p:tav tm="100000">
                                          <p:val>
                                            <p:strVal val="#ppt_x"/>
                                          </p:val>
                                        </p:tav>
                                      </p:tavLst>
                                    </p:anim>
                                    <p:anim calcmode="lin" valueType="num">
                                      <p:cBhvr additive="base">
                                        <p:cTn id="71" dur="500" fill="hold"/>
                                        <p:tgtEl>
                                          <p:spTgt spid="1333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8" grpId="0" animBg="1"/>
      <p:bldP spid="13320" grpId="0" animBg="1"/>
      <p:bldP spid="13321" grpId="0" animBg="1"/>
      <p:bldP spid="13322" grpId="0" animBg="1"/>
      <p:bldP spid="13323" grpId="0" animBg="1"/>
      <p:bldP spid="13324" grpId="0" animBg="1"/>
      <p:bldP spid="13326" grpId="0" animBg="1"/>
      <p:bldP spid="13327" grpId="0" animBg="1"/>
      <p:bldP spid="13328" grpId="0" animBg="1"/>
      <p:bldP spid="13329" grpId="0" animBg="1"/>
      <p:bldP spid="13330" grpId="0" animBg="1"/>
      <p:bldP spid="13331" grpId="0" animBg="1"/>
      <p:bldP spid="13332"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show="0">
  <p:cSld>
    <p:spTree>
      <p:nvGrpSpPr>
        <p:cNvPr id="1" name=""/>
        <p:cNvGrpSpPr/>
        <p:nvPr/>
      </p:nvGrpSpPr>
      <p:grpSpPr>
        <a:xfrm>
          <a:off x="0" y="0"/>
          <a:ext cx="0" cy="0"/>
          <a:chOff x="0" y="0"/>
          <a:chExt cx="0" cy="0"/>
        </a:xfrm>
      </p:grpSpPr>
      <p:sp>
        <p:nvSpPr>
          <p:cNvPr id="2053" name="Rectangle 5"/>
          <p:cNvSpPr>
            <a:spLocks noGrp="1" noChangeArrowheads="1"/>
          </p:cNvSpPr>
          <p:nvPr>
            <p:ph idx="1"/>
          </p:nvPr>
        </p:nvSpPr>
        <p:spPr>
          <a:xfrm>
            <a:off x="914400" y="2093260"/>
            <a:ext cx="8229600" cy="4525963"/>
          </a:xfrm>
        </p:spPr>
        <p:txBody>
          <a:bodyPr/>
          <a:lstStyle/>
          <a:p>
            <a:pPr eaLnBrk="1" hangingPunct="1">
              <a:buFontTx/>
              <a:buNone/>
            </a:pPr>
            <a:r>
              <a:rPr lang="en-US" sz="2800" dirty="0"/>
              <a:t>-  Ekonomi </a:t>
            </a:r>
            <a:r>
              <a:rPr lang="en-US" sz="2800" dirty="0" err="1"/>
              <a:t>Mikro</a:t>
            </a:r>
            <a:r>
              <a:rPr lang="en-US" sz="2800" dirty="0"/>
              <a:t> </a:t>
            </a:r>
            <a:r>
              <a:rPr lang="en-US" sz="2800" dirty="0" err="1"/>
              <a:t>Terapan</a:t>
            </a:r>
            <a:r>
              <a:rPr lang="en-US" sz="2800" dirty="0"/>
              <a:t> </a:t>
            </a:r>
          </a:p>
          <a:p>
            <a:pPr eaLnBrk="1" hangingPunct="1">
              <a:buFontTx/>
              <a:buNone/>
            </a:pPr>
            <a:r>
              <a:rPr lang="en-US" sz="2800" dirty="0"/>
              <a:t>   (Applied Microeconomics)</a:t>
            </a:r>
          </a:p>
          <a:p>
            <a:pPr eaLnBrk="1" hangingPunct="1">
              <a:buFontTx/>
              <a:buNone/>
            </a:pPr>
            <a:r>
              <a:rPr lang="en-US" sz="2800" dirty="0"/>
              <a:t>-  </a:t>
            </a:r>
            <a:r>
              <a:rPr lang="en-US" sz="2800" dirty="0" err="1"/>
              <a:t>Bertujuan</a:t>
            </a:r>
            <a:r>
              <a:rPr lang="en-US" sz="2800" dirty="0"/>
              <a:t> </a:t>
            </a:r>
            <a:r>
              <a:rPr lang="en-US" sz="2800" dirty="0" err="1"/>
              <a:t>memberikan</a:t>
            </a:r>
            <a:r>
              <a:rPr lang="en-US" sz="2800" dirty="0"/>
              <a:t> </a:t>
            </a:r>
            <a:r>
              <a:rPr lang="en-US" sz="2800" dirty="0" err="1"/>
              <a:t>kerangka</a:t>
            </a:r>
            <a:r>
              <a:rPr lang="en-US" sz="2800" dirty="0"/>
              <a:t> </a:t>
            </a:r>
            <a:r>
              <a:rPr lang="en-US" sz="2800" dirty="0" err="1"/>
              <a:t>kerja</a:t>
            </a:r>
            <a:r>
              <a:rPr lang="en-US" sz="2800" dirty="0"/>
              <a:t> </a:t>
            </a:r>
            <a:r>
              <a:rPr lang="en-US" sz="2800" dirty="0" err="1"/>
              <a:t>untuk</a:t>
            </a:r>
            <a:r>
              <a:rPr lang="en-US" sz="2800" dirty="0"/>
              <a:t> </a:t>
            </a:r>
            <a:r>
              <a:rPr lang="en-US" sz="2800" dirty="0" err="1"/>
              <a:t>menganalisis</a:t>
            </a:r>
            <a:r>
              <a:rPr lang="en-US" sz="2800" dirty="0"/>
              <a:t> </a:t>
            </a:r>
            <a:r>
              <a:rPr lang="en-US" sz="2800" dirty="0" err="1"/>
              <a:t>keputusan-keputusan</a:t>
            </a:r>
            <a:r>
              <a:rPr lang="en-US" sz="2800" dirty="0"/>
              <a:t> </a:t>
            </a:r>
            <a:r>
              <a:rPr lang="en-US" sz="2800" dirty="0" err="1"/>
              <a:t>manajerial</a:t>
            </a:r>
            <a:endParaRPr lang="en-US" sz="2800" dirty="0"/>
          </a:p>
          <a:p>
            <a:pPr eaLnBrk="1" hangingPunct="1">
              <a:buFontTx/>
              <a:buNone/>
            </a:pPr>
            <a:r>
              <a:rPr lang="en-US" sz="2800" dirty="0"/>
              <a:t>-  </a:t>
            </a:r>
            <a:r>
              <a:rPr lang="en-US" sz="2800" dirty="0" err="1"/>
              <a:t>Prinsip-prinsip</a:t>
            </a:r>
            <a:r>
              <a:rPr lang="en-US" sz="2800" dirty="0"/>
              <a:t> </a:t>
            </a:r>
            <a:r>
              <a:rPr lang="en-US" sz="2800" dirty="0" err="1"/>
              <a:t>ekonomi</a:t>
            </a:r>
            <a:r>
              <a:rPr lang="en-US" sz="2800" dirty="0"/>
              <a:t> </a:t>
            </a:r>
            <a:r>
              <a:rPr lang="en-US" sz="2800" dirty="0" err="1"/>
              <a:t>manajerial</a:t>
            </a:r>
            <a:r>
              <a:rPr lang="en-US" sz="2800" dirty="0"/>
              <a:t> </a:t>
            </a:r>
            <a:r>
              <a:rPr lang="en-US" sz="2800" dirty="0" err="1"/>
              <a:t>pengambilan</a:t>
            </a:r>
            <a:r>
              <a:rPr lang="en-US" sz="2800" dirty="0"/>
              <a:t> </a:t>
            </a:r>
            <a:r>
              <a:rPr lang="en-US" sz="2800" dirty="0" err="1"/>
              <a:t>keputusan</a:t>
            </a:r>
            <a:r>
              <a:rPr lang="en-US" sz="2800" dirty="0"/>
              <a:t> oleh </a:t>
            </a:r>
            <a:r>
              <a:rPr lang="en-US" sz="2800" dirty="0" err="1"/>
              <a:t>manajer</a:t>
            </a:r>
            <a:r>
              <a:rPr lang="en-US" sz="2800" dirty="0"/>
              <a:t> yang </a:t>
            </a:r>
            <a:r>
              <a:rPr lang="en-US" sz="2800" dirty="0" err="1"/>
              <a:t>berkaitan</a:t>
            </a:r>
            <a:r>
              <a:rPr lang="en-US" sz="2800" dirty="0"/>
              <a:t> </a:t>
            </a:r>
            <a:r>
              <a:rPr lang="en-US" sz="2800" dirty="0" err="1"/>
              <a:t>dengan</a:t>
            </a:r>
            <a:r>
              <a:rPr lang="en-US" sz="2800" dirty="0"/>
              <a:t> </a:t>
            </a:r>
            <a:r>
              <a:rPr lang="en-US" sz="2800" dirty="0" err="1"/>
              <a:t>pengalokasian</a:t>
            </a:r>
            <a:r>
              <a:rPr lang="en-US" sz="2800" dirty="0"/>
              <a:t> </a:t>
            </a:r>
            <a:r>
              <a:rPr lang="en-US" sz="2800" dirty="0" err="1"/>
              <a:t>sumberdaya-sumberdaya</a:t>
            </a:r>
            <a:r>
              <a:rPr lang="en-US" sz="2800" dirty="0"/>
              <a:t> yang </a:t>
            </a:r>
            <a:r>
              <a:rPr lang="en-US" sz="2800" dirty="0" err="1"/>
              <a:t>langka</a:t>
            </a:r>
            <a:r>
              <a:rPr lang="en-US" sz="2800" dirty="0"/>
              <a:t> </a:t>
            </a:r>
            <a:r>
              <a:rPr lang="en-US" sz="2800" dirty="0" err="1"/>
              <a:t>secara</a:t>
            </a:r>
            <a:r>
              <a:rPr lang="en-US" sz="2800" dirty="0"/>
              <a:t> </a:t>
            </a:r>
            <a:r>
              <a:rPr lang="en-US" sz="2800" dirty="0" err="1"/>
              <a:t>efisien</a:t>
            </a:r>
            <a:endParaRPr lang="en-US" sz="2800" dirty="0"/>
          </a:p>
          <a:p>
            <a:pPr eaLnBrk="1" hangingPunct="1">
              <a:buFontTx/>
              <a:buNone/>
            </a:pPr>
            <a:endParaRPr lang="en-US" sz="2800" dirty="0"/>
          </a:p>
          <a:p>
            <a:pPr eaLnBrk="1" hangingPunct="1">
              <a:buFontTx/>
              <a:buNone/>
            </a:pPr>
            <a:endParaRPr lang="en-US" dirty="0"/>
          </a:p>
          <a:p>
            <a:pPr eaLnBrk="1" hangingPunct="1">
              <a:buFontTx/>
              <a:buNone/>
            </a:pPr>
            <a:endParaRPr lang="en-US" dirty="0"/>
          </a:p>
        </p:txBody>
      </p:sp>
      <p:sp>
        <p:nvSpPr>
          <p:cNvPr id="2050" name="Rectangle 2"/>
          <p:cNvSpPr>
            <a:spLocks noGrp="1" noChangeArrowheads="1"/>
          </p:cNvSpPr>
          <p:nvPr>
            <p:ph type="title"/>
          </p:nvPr>
        </p:nvSpPr>
        <p:spPr/>
        <p:txBody>
          <a:bodyPr>
            <a:normAutofit fontScale="90000"/>
          </a:bodyPr>
          <a:lstStyle/>
          <a:p>
            <a:pPr>
              <a:defRPr/>
            </a:pPr>
            <a:r>
              <a:rPr lang="en-US" sz="4000">
                <a:latin typeface="Impact" pitchFamily="34" charset="0"/>
              </a:rPr>
              <a:t>EKONOMI  MANAJERIAL </a:t>
            </a:r>
            <a:br>
              <a:rPr lang="en-US" sz="4000">
                <a:latin typeface="Impact" pitchFamily="34" charset="0"/>
              </a:rPr>
            </a:br>
            <a:r>
              <a:rPr lang="en-US" sz="4000">
                <a:latin typeface="Impact" pitchFamily="34" charset="0"/>
              </a:rPr>
              <a:t>(MANAGERIAL  ECONOMICS)</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dissolve">
                                      <p:cBhvr>
                                        <p:cTn id="7" dur="500"/>
                                        <p:tgtEl>
                                          <p:spTgt spid="2050"/>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053">
                                            <p:txEl>
                                              <p:pRg st="0" end="0"/>
                                            </p:txEl>
                                          </p:spTgt>
                                        </p:tgtEl>
                                        <p:attrNameLst>
                                          <p:attrName>style.visibility</p:attrName>
                                        </p:attrNameLst>
                                      </p:cBhvr>
                                      <p:to>
                                        <p:strVal val="visible"/>
                                      </p:to>
                                    </p:set>
                                    <p:animEffect transition="in" filter="dissolve">
                                      <p:cBhvr>
                                        <p:cTn id="12" dur="500"/>
                                        <p:tgtEl>
                                          <p:spTgt spid="205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2053">
                                            <p:txEl>
                                              <p:pRg st="1" end="1"/>
                                            </p:txEl>
                                          </p:spTgt>
                                        </p:tgtEl>
                                        <p:attrNameLst>
                                          <p:attrName>style.visibility</p:attrName>
                                        </p:attrNameLst>
                                      </p:cBhvr>
                                      <p:to>
                                        <p:strVal val="visible"/>
                                      </p:to>
                                    </p:set>
                                    <p:animEffect transition="in" filter="dissolve">
                                      <p:cBhvr>
                                        <p:cTn id="17" dur="500"/>
                                        <p:tgtEl>
                                          <p:spTgt spid="205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2053">
                                            <p:txEl>
                                              <p:pRg st="2" end="2"/>
                                            </p:txEl>
                                          </p:spTgt>
                                        </p:tgtEl>
                                        <p:attrNameLst>
                                          <p:attrName>style.visibility</p:attrName>
                                        </p:attrNameLst>
                                      </p:cBhvr>
                                      <p:to>
                                        <p:strVal val="visible"/>
                                      </p:to>
                                    </p:set>
                                    <p:animEffect transition="in" filter="dissolve">
                                      <p:cBhvr>
                                        <p:cTn id="22" dur="500"/>
                                        <p:tgtEl>
                                          <p:spTgt spid="205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9" presetClass="entr" presetSubtype="0" fill="hold" grpId="0" nodeType="clickEffect">
                                  <p:stCondLst>
                                    <p:cond delay="0"/>
                                  </p:stCondLst>
                                  <p:childTnLst>
                                    <p:set>
                                      <p:cBhvr>
                                        <p:cTn id="26" dur="1" fill="hold">
                                          <p:stCondLst>
                                            <p:cond delay="0"/>
                                          </p:stCondLst>
                                        </p:cTn>
                                        <p:tgtEl>
                                          <p:spTgt spid="2053">
                                            <p:txEl>
                                              <p:pRg st="3" end="3"/>
                                            </p:txEl>
                                          </p:spTgt>
                                        </p:tgtEl>
                                        <p:attrNameLst>
                                          <p:attrName>style.visibility</p:attrName>
                                        </p:attrNameLst>
                                      </p:cBhvr>
                                      <p:to>
                                        <p:strVal val="visible"/>
                                      </p:to>
                                    </p:set>
                                    <p:animEffect transition="in" filter="dissolve">
                                      <p:cBhvr>
                                        <p:cTn id="27" dur="500"/>
                                        <p:tgtEl>
                                          <p:spTgt spid="205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3" grpId="0" build="p"/>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1524000" y="0"/>
            <a:ext cx="9144000" cy="914400"/>
          </a:xfrm>
        </p:spPr>
        <p:txBody>
          <a:bodyPr/>
          <a:lstStyle/>
          <a:p>
            <a:pPr>
              <a:defRPr/>
            </a:pPr>
            <a:r>
              <a:rPr lang="en-US">
                <a:latin typeface="Impact" pitchFamily="34" charset="0"/>
              </a:rPr>
              <a:t>PERUSAHAAN &amp; LINGKUNGANNYA</a:t>
            </a:r>
          </a:p>
        </p:txBody>
      </p:sp>
      <p:sp>
        <p:nvSpPr>
          <p:cNvPr id="13315" name="Oval 8"/>
          <p:cNvSpPr>
            <a:spLocks noChangeArrowheads="1"/>
          </p:cNvSpPr>
          <p:nvPr/>
        </p:nvSpPr>
        <p:spPr bwMode="auto">
          <a:xfrm>
            <a:off x="5105400" y="2895600"/>
            <a:ext cx="2819400" cy="1447800"/>
          </a:xfrm>
          <a:prstGeom prst="ellipse">
            <a:avLst/>
          </a:prstGeom>
          <a:solidFill>
            <a:schemeClr val="accent1"/>
          </a:solidFill>
          <a:ln w="9525">
            <a:solidFill>
              <a:schemeClr val="tx1"/>
            </a:solidFill>
            <a:round/>
            <a:headEnd/>
            <a:tailEnd/>
          </a:ln>
        </p:spPr>
        <p:txBody>
          <a:bodyPr wrap="none" anchor="ctr"/>
          <a:lstStyle/>
          <a:p>
            <a:pPr algn="ctr" eaLnBrk="0" hangingPunct="0"/>
            <a:r>
              <a:rPr lang="en-US" sz="2800"/>
              <a:t>Perusahaan</a:t>
            </a:r>
          </a:p>
        </p:txBody>
      </p:sp>
      <p:sp>
        <p:nvSpPr>
          <p:cNvPr id="13316" name="Oval 10"/>
          <p:cNvSpPr>
            <a:spLocks noChangeArrowheads="1"/>
          </p:cNvSpPr>
          <p:nvPr/>
        </p:nvSpPr>
        <p:spPr bwMode="auto">
          <a:xfrm>
            <a:off x="1828800" y="4724400"/>
            <a:ext cx="2895600" cy="1676400"/>
          </a:xfrm>
          <a:prstGeom prst="ellipse">
            <a:avLst/>
          </a:prstGeom>
          <a:solidFill>
            <a:schemeClr val="accent1"/>
          </a:solidFill>
          <a:ln w="9525">
            <a:solidFill>
              <a:schemeClr val="tx1"/>
            </a:solidFill>
            <a:round/>
            <a:headEnd/>
            <a:tailEnd/>
          </a:ln>
        </p:spPr>
        <p:txBody>
          <a:bodyPr wrap="none" anchor="ctr"/>
          <a:lstStyle/>
          <a:p>
            <a:pPr algn="ctr" eaLnBrk="0" hangingPunct="0"/>
            <a:r>
              <a:rPr lang="en-US" sz="2800"/>
              <a:t>Pesaing</a:t>
            </a:r>
          </a:p>
        </p:txBody>
      </p:sp>
      <p:sp>
        <p:nvSpPr>
          <p:cNvPr id="13317" name="Oval 12"/>
          <p:cNvSpPr>
            <a:spLocks noChangeArrowheads="1"/>
          </p:cNvSpPr>
          <p:nvPr/>
        </p:nvSpPr>
        <p:spPr bwMode="auto">
          <a:xfrm>
            <a:off x="7162800" y="4953000"/>
            <a:ext cx="3200400" cy="1600200"/>
          </a:xfrm>
          <a:prstGeom prst="ellipse">
            <a:avLst/>
          </a:prstGeom>
          <a:solidFill>
            <a:schemeClr val="accent1"/>
          </a:solidFill>
          <a:ln w="9525">
            <a:solidFill>
              <a:schemeClr val="tx1"/>
            </a:solidFill>
            <a:round/>
            <a:headEnd/>
            <a:tailEnd/>
          </a:ln>
        </p:spPr>
        <p:txBody>
          <a:bodyPr wrap="none" anchor="ctr"/>
          <a:lstStyle/>
          <a:p>
            <a:pPr algn="ctr" eaLnBrk="0" hangingPunct="0"/>
            <a:r>
              <a:rPr lang="en-US" sz="2800"/>
              <a:t>Pemerintah</a:t>
            </a:r>
          </a:p>
        </p:txBody>
      </p:sp>
      <p:sp>
        <p:nvSpPr>
          <p:cNvPr id="13318" name="Oval 14"/>
          <p:cNvSpPr>
            <a:spLocks noChangeArrowheads="1"/>
          </p:cNvSpPr>
          <p:nvPr/>
        </p:nvSpPr>
        <p:spPr bwMode="auto">
          <a:xfrm>
            <a:off x="1752600" y="1219200"/>
            <a:ext cx="3048000" cy="1600200"/>
          </a:xfrm>
          <a:prstGeom prst="ellipse">
            <a:avLst/>
          </a:prstGeom>
          <a:solidFill>
            <a:schemeClr val="accent1"/>
          </a:solidFill>
          <a:ln w="9525">
            <a:solidFill>
              <a:schemeClr val="tx1"/>
            </a:solidFill>
            <a:round/>
            <a:headEnd/>
            <a:tailEnd/>
          </a:ln>
        </p:spPr>
        <p:txBody>
          <a:bodyPr wrap="none" anchor="ctr"/>
          <a:lstStyle/>
          <a:p>
            <a:pPr algn="ctr" eaLnBrk="0" hangingPunct="0"/>
            <a:r>
              <a:rPr lang="en-US" sz="2800"/>
              <a:t>Pemilihan</a:t>
            </a:r>
          </a:p>
          <a:p>
            <a:pPr algn="ctr" eaLnBrk="0" hangingPunct="0"/>
            <a:r>
              <a:rPr lang="en-US" sz="2800"/>
              <a:t>Input</a:t>
            </a:r>
          </a:p>
        </p:txBody>
      </p:sp>
      <p:sp>
        <p:nvSpPr>
          <p:cNvPr id="13319" name="Oval 16"/>
          <p:cNvSpPr>
            <a:spLocks noChangeArrowheads="1"/>
          </p:cNvSpPr>
          <p:nvPr/>
        </p:nvSpPr>
        <p:spPr bwMode="auto">
          <a:xfrm>
            <a:off x="7315200" y="1219200"/>
            <a:ext cx="3048000" cy="1447800"/>
          </a:xfrm>
          <a:prstGeom prst="ellipse">
            <a:avLst/>
          </a:prstGeom>
          <a:solidFill>
            <a:schemeClr val="accent1"/>
          </a:solidFill>
          <a:ln w="9525">
            <a:solidFill>
              <a:schemeClr val="tx1"/>
            </a:solidFill>
            <a:round/>
            <a:headEnd/>
            <a:tailEnd/>
          </a:ln>
        </p:spPr>
        <p:txBody>
          <a:bodyPr wrap="none" anchor="ctr"/>
          <a:lstStyle/>
          <a:p>
            <a:pPr algn="ctr" eaLnBrk="0" hangingPunct="0"/>
            <a:r>
              <a:rPr lang="en-US" sz="2800"/>
              <a:t>Konsumen</a:t>
            </a:r>
          </a:p>
        </p:txBody>
      </p:sp>
      <p:sp>
        <p:nvSpPr>
          <p:cNvPr id="13320" name="Line 18"/>
          <p:cNvSpPr>
            <a:spLocks noChangeShapeType="1"/>
          </p:cNvSpPr>
          <p:nvPr/>
        </p:nvSpPr>
        <p:spPr bwMode="auto">
          <a:xfrm>
            <a:off x="4495800" y="2514600"/>
            <a:ext cx="838200" cy="609600"/>
          </a:xfrm>
          <a:prstGeom prst="line">
            <a:avLst/>
          </a:prstGeom>
          <a:noFill/>
          <a:ln w="9525">
            <a:solidFill>
              <a:schemeClr val="tx1"/>
            </a:solidFill>
            <a:round/>
            <a:headEnd/>
            <a:tailEnd type="triangle" w="med" len="med"/>
          </a:ln>
        </p:spPr>
        <p:txBody>
          <a:bodyPr/>
          <a:lstStyle/>
          <a:p>
            <a:endParaRPr lang="en-US"/>
          </a:p>
        </p:txBody>
      </p:sp>
      <p:sp>
        <p:nvSpPr>
          <p:cNvPr id="13321" name="Line 19"/>
          <p:cNvSpPr>
            <a:spLocks noChangeShapeType="1"/>
          </p:cNvSpPr>
          <p:nvPr/>
        </p:nvSpPr>
        <p:spPr bwMode="auto">
          <a:xfrm flipH="1">
            <a:off x="7239000" y="2590800"/>
            <a:ext cx="1066800" cy="381000"/>
          </a:xfrm>
          <a:prstGeom prst="line">
            <a:avLst/>
          </a:prstGeom>
          <a:noFill/>
          <a:ln w="9525">
            <a:solidFill>
              <a:schemeClr val="tx1"/>
            </a:solidFill>
            <a:round/>
            <a:headEnd/>
            <a:tailEnd type="triangle" w="med" len="med"/>
          </a:ln>
        </p:spPr>
        <p:txBody>
          <a:bodyPr/>
          <a:lstStyle/>
          <a:p>
            <a:endParaRPr lang="en-US"/>
          </a:p>
        </p:txBody>
      </p:sp>
      <p:sp>
        <p:nvSpPr>
          <p:cNvPr id="13322" name="Line 20"/>
          <p:cNvSpPr>
            <a:spLocks noChangeShapeType="1"/>
          </p:cNvSpPr>
          <p:nvPr/>
        </p:nvSpPr>
        <p:spPr bwMode="auto">
          <a:xfrm flipV="1">
            <a:off x="4419600" y="4267200"/>
            <a:ext cx="1143000" cy="685800"/>
          </a:xfrm>
          <a:prstGeom prst="line">
            <a:avLst/>
          </a:prstGeom>
          <a:noFill/>
          <a:ln w="9525">
            <a:solidFill>
              <a:schemeClr val="tx1"/>
            </a:solidFill>
            <a:round/>
            <a:headEnd/>
            <a:tailEnd type="triangle" w="med" len="med"/>
          </a:ln>
        </p:spPr>
        <p:txBody>
          <a:bodyPr/>
          <a:lstStyle/>
          <a:p>
            <a:endParaRPr lang="en-US"/>
          </a:p>
        </p:txBody>
      </p:sp>
      <p:sp>
        <p:nvSpPr>
          <p:cNvPr id="13323" name="Line 21"/>
          <p:cNvSpPr>
            <a:spLocks noChangeShapeType="1"/>
          </p:cNvSpPr>
          <p:nvPr/>
        </p:nvSpPr>
        <p:spPr bwMode="auto">
          <a:xfrm flipH="1" flipV="1">
            <a:off x="6781800" y="4343400"/>
            <a:ext cx="1066800" cy="7620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1524000" y="990600"/>
            <a:ext cx="9144000" cy="5867400"/>
          </a:xfrm>
        </p:spPr>
        <p:txBody>
          <a:bodyPr>
            <a:normAutofit lnSpcReduction="10000"/>
          </a:bodyPr>
          <a:lstStyle/>
          <a:p>
            <a:pPr marL="365760" indent="-256032">
              <a:buNone/>
              <a:defRPr/>
            </a:pPr>
            <a:r>
              <a:rPr lang="en-US" sz="2800"/>
              <a:t>- Tugas utama manajer : membuat keputusan yang mampu meningkatkan performansi organisasi (bisnis)</a:t>
            </a:r>
          </a:p>
          <a:p>
            <a:pPr marL="365760" indent="-256032">
              <a:buNone/>
              <a:defRPr/>
            </a:pPr>
            <a:r>
              <a:rPr lang="en-US" sz="2800"/>
              <a:t>-  Mengambil keputusan agar tujuan organisasi (perusahaan, bisnis) tercapai</a:t>
            </a:r>
          </a:p>
          <a:p>
            <a:pPr marL="365760" indent="-256032">
              <a:buNone/>
              <a:defRPr/>
            </a:pPr>
            <a:r>
              <a:rPr lang="en-US" sz="2800"/>
              <a:t>-  Perusahaan adalah organisasi yang dijalankan untuk merubah input menjadi output yang berupa barang dan jasa yang dapat diperjual belikan</a:t>
            </a:r>
          </a:p>
          <a:p>
            <a:pPr marL="365760" indent="-256032">
              <a:buNone/>
              <a:defRPr/>
            </a:pPr>
            <a:r>
              <a:rPr lang="en-US" sz="2800"/>
              <a:t>-  Tujuan perusahaan : </a:t>
            </a:r>
          </a:p>
          <a:p>
            <a:pPr marL="365760" indent="-256032">
              <a:buNone/>
              <a:defRPr/>
            </a:pPr>
            <a:r>
              <a:rPr lang="en-US" sz="2800"/>
              <a:t>   1. Mencapai laba maksimum</a:t>
            </a:r>
          </a:p>
          <a:p>
            <a:pPr marL="365760" indent="-256032">
              <a:buNone/>
              <a:defRPr/>
            </a:pPr>
            <a:r>
              <a:rPr lang="en-US" sz="2800"/>
              <a:t>   2. Bertahan sekedar hidup</a:t>
            </a:r>
          </a:p>
          <a:p>
            <a:pPr marL="365760" indent="-256032">
              <a:buNone/>
              <a:defRPr/>
            </a:pPr>
            <a:r>
              <a:rPr lang="en-US" sz="2800"/>
              <a:t>   3. Menguasai pasar</a:t>
            </a:r>
          </a:p>
          <a:p>
            <a:pPr marL="365760" indent="-256032">
              <a:buNone/>
              <a:defRPr/>
            </a:pPr>
            <a:r>
              <a:rPr lang="en-US" sz="2800"/>
              <a:t>   4. Mempertahankan kualitas</a:t>
            </a:r>
          </a:p>
          <a:p>
            <a:pPr marL="365760" indent="-256032">
              <a:buNone/>
              <a:defRPr/>
            </a:pPr>
            <a:r>
              <a:rPr lang="en-US" sz="2800"/>
              <a:t>   5. Menguasai politis</a:t>
            </a:r>
          </a:p>
        </p:txBody>
      </p:sp>
      <p:sp>
        <p:nvSpPr>
          <p:cNvPr id="7170" name="Rectangle 2"/>
          <p:cNvSpPr>
            <a:spLocks noGrp="1" noChangeArrowheads="1"/>
          </p:cNvSpPr>
          <p:nvPr>
            <p:ph type="title"/>
          </p:nvPr>
        </p:nvSpPr>
        <p:spPr>
          <a:xfrm>
            <a:off x="1524000" y="0"/>
            <a:ext cx="9144000" cy="914400"/>
          </a:xfrm>
        </p:spPr>
        <p:txBody>
          <a:bodyPr/>
          <a:lstStyle/>
          <a:p>
            <a:pPr>
              <a:defRPr/>
            </a:pPr>
            <a:r>
              <a:rPr lang="en-US">
                <a:latin typeface="Impact" pitchFamily="34" charset="0"/>
              </a:rPr>
              <a:t>PENGAMBILAN  KEPUTUSAN</a:t>
            </a: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a:xfrm>
            <a:off x="1981200" y="1295400"/>
            <a:ext cx="8229600" cy="5029200"/>
          </a:xfrm>
        </p:spPr>
        <p:txBody>
          <a:bodyPr>
            <a:normAutofit/>
          </a:bodyPr>
          <a:lstStyle/>
          <a:p>
            <a:pPr>
              <a:defRPr/>
            </a:pPr>
            <a:endParaRPr lang="id-ID" sz="2000"/>
          </a:p>
          <a:p>
            <a:pPr>
              <a:defRPr/>
            </a:pPr>
            <a:r>
              <a:rPr lang="en-US" sz="2000"/>
              <a:t>Douglas – Ekonomi Manajerial adalah  Aplikasi dari </a:t>
            </a:r>
          </a:p>
          <a:p>
            <a:pPr>
              <a:buNone/>
              <a:defRPr/>
            </a:pPr>
            <a:r>
              <a:rPr lang="en-US" sz="2000"/>
              <a:t>    prinsip ekonomi dan metodologi yang digunakan dalam proses pengambilan keputusan pada suatu perusahaan atau organisasi</a:t>
            </a:r>
            <a:r>
              <a:rPr lang="id-ID" sz="2000"/>
              <a:t>  untuk dapat mencapai tujuan dengan cara yang paling efiisien</a:t>
            </a:r>
            <a:r>
              <a:rPr lang="en-US" sz="2000"/>
              <a:t>. </a:t>
            </a:r>
          </a:p>
          <a:p>
            <a:pPr>
              <a:buNone/>
              <a:defRPr/>
            </a:pPr>
            <a:endParaRPr lang="en-US" sz="2000"/>
          </a:p>
          <a:p>
            <a:pPr>
              <a:defRPr/>
            </a:pPr>
            <a:r>
              <a:rPr lang="en-US" sz="2000"/>
              <a:t>Pappas &amp; Hirschey - Ekonomi Manajerial merupakan aplikasi dari teori ekonomi dan metodologi yang</a:t>
            </a:r>
            <a:r>
              <a:rPr lang="id-ID" sz="2000"/>
              <a:t> </a:t>
            </a:r>
            <a:r>
              <a:rPr lang="en-US" sz="2000"/>
              <a:t>digunakan dalam pengambilan keputusan bisnis dan</a:t>
            </a:r>
            <a:r>
              <a:rPr lang="id-ID" sz="2000"/>
              <a:t> </a:t>
            </a:r>
            <a:r>
              <a:rPr lang="en-US" sz="2000"/>
              <a:t>administrasi.</a:t>
            </a:r>
            <a:br>
              <a:rPr lang="en-US" sz="2000"/>
            </a:br>
            <a:endParaRPr lang="en-US" sz="2000"/>
          </a:p>
          <a:p>
            <a:pPr>
              <a:defRPr/>
            </a:pPr>
            <a:r>
              <a:rPr lang="en-US" sz="2000"/>
              <a:t>Salvatore – Ekonomi Manajerial mengarah pada aplikasi  teori ekonomi dan merupakan alat bantu dalam ilmu</a:t>
            </a:r>
            <a:br>
              <a:rPr lang="en-US" sz="2000"/>
            </a:br>
            <a:r>
              <a:rPr lang="en-US" sz="2000"/>
              <a:t>pengambilan keputusan dengan mempertimbangkan</a:t>
            </a:r>
            <a:br>
              <a:rPr lang="en-US" sz="2000"/>
            </a:br>
            <a:r>
              <a:rPr lang="en-US" sz="2000"/>
              <a:t>bagaimana suatu organisasi dapat mencapai tujuannya</a:t>
            </a:r>
            <a:br>
              <a:rPr lang="en-US" sz="2000"/>
            </a:br>
            <a:r>
              <a:rPr lang="en-US" sz="2000"/>
              <a:t>dengan efektif.</a:t>
            </a:r>
          </a:p>
        </p:txBody>
      </p:sp>
      <p:sp>
        <p:nvSpPr>
          <p:cNvPr id="16387" name="Title 1"/>
          <p:cNvSpPr>
            <a:spLocks noGrp="1"/>
          </p:cNvSpPr>
          <p:nvPr>
            <p:ph type="title"/>
          </p:nvPr>
        </p:nvSpPr>
        <p:spPr>
          <a:xfrm>
            <a:off x="1905000" y="228600"/>
            <a:ext cx="8305800" cy="1295400"/>
          </a:xfrm>
        </p:spPr>
        <p:txBody>
          <a:bodyPr/>
          <a:lstStyle/>
          <a:p>
            <a:pPr>
              <a:defRPr/>
            </a:pPr>
            <a:r>
              <a:rPr lang="en-US" sz="3200"/>
              <a:t>What is Managerial </a:t>
            </a:r>
            <a:br>
              <a:rPr lang="en-US" sz="3200"/>
            </a:br>
            <a:r>
              <a:rPr lang="en-US" sz="3200"/>
              <a:t>Economics?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Content Placeholder 2"/>
          <p:cNvSpPr>
            <a:spLocks noGrp="1"/>
          </p:cNvSpPr>
          <p:nvPr>
            <p:ph idx="1"/>
          </p:nvPr>
        </p:nvSpPr>
        <p:spPr/>
        <p:txBody>
          <a:bodyPr/>
          <a:lstStyle/>
          <a:p>
            <a:pPr eaLnBrk="1" hangingPunct="1">
              <a:buFont typeface="Wingdings 2" pitchFamily="18" charset="2"/>
              <a:buNone/>
            </a:pPr>
            <a:r>
              <a:rPr lang="id-ID"/>
              <a:t>   Dalam setiap organisasi setiap manajer pasti menghadapi masalah-masalah manajerial dalam kegiatannya sehari-hari.</a:t>
            </a:r>
          </a:p>
          <a:p>
            <a:pPr eaLnBrk="1" hangingPunct="1"/>
            <a:endParaRPr lang="id-ID"/>
          </a:p>
          <a:p>
            <a:pPr eaLnBrk="1" hangingPunct="1">
              <a:buFont typeface="Wingdings 2" pitchFamily="18" charset="2"/>
              <a:buNone/>
            </a:pPr>
            <a:r>
              <a:rPr lang="id-ID"/>
              <a:t>   Masalah timbul ketika terdapat kesenjangan antara kondisi empiris dengan yang diinginkan oleh manajer</a:t>
            </a:r>
          </a:p>
          <a:p>
            <a:pPr eaLnBrk="1" hangingPunct="1"/>
            <a:endParaRPr lang="id-ID"/>
          </a:p>
        </p:txBody>
      </p:sp>
      <p:sp>
        <p:nvSpPr>
          <p:cNvPr id="8194" name="Title 1"/>
          <p:cNvSpPr>
            <a:spLocks noGrp="1"/>
          </p:cNvSpPr>
          <p:nvPr>
            <p:ph type="title"/>
          </p:nvPr>
        </p:nvSpPr>
        <p:spPr/>
        <p:txBody>
          <a:bodyPr/>
          <a:lstStyle/>
          <a:p>
            <a:pPr>
              <a:defRPr/>
            </a:pPr>
            <a:r>
              <a:rPr lang="id-ID"/>
              <a:t>Masalah-masalah</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1"/>
          <p:cNvSpPr>
            <a:spLocks noGrp="1"/>
          </p:cNvSpPr>
          <p:nvPr>
            <p:ph idx="1"/>
          </p:nvPr>
        </p:nvSpPr>
        <p:spPr/>
        <p:txBody>
          <a:bodyPr>
            <a:normAutofit/>
          </a:bodyPr>
          <a:lstStyle/>
          <a:p>
            <a:pPr marL="566928" indent="-457200">
              <a:defRPr/>
            </a:pPr>
            <a:r>
              <a:rPr lang="en-US" sz="2800" dirty="0" err="1"/>
              <a:t>Sebuah</a:t>
            </a:r>
            <a:r>
              <a:rPr lang="en-US" sz="2800" dirty="0"/>
              <a:t> </a:t>
            </a:r>
            <a:r>
              <a:rPr lang="en-US" sz="2800" dirty="0" err="1"/>
              <a:t>rumah</a:t>
            </a:r>
            <a:r>
              <a:rPr lang="en-US" sz="2800" dirty="0"/>
              <a:t> </a:t>
            </a:r>
            <a:r>
              <a:rPr lang="en-US" sz="2800" dirty="0" err="1"/>
              <a:t>sakit</a:t>
            </a:r>
            <a:r>
              <a:rPr lang="en-US" sz="2800" dirty="0"/>
              <a:t> </a:t>
            </a:r>
            <a:r>
              <a:rPr lang="en-US" sz="2800" dirty="0" err="1"/>
              <a:t>pasti</a:t>
            </a:r>
            <a:r>
              <a:rPr lang="id-ID" sz="2800" dirty="0"/>
              <a:t> </a:t>
            </a:r>
            <a:r>
              <a:rPr lang="en-US" sz="2800" dirty="0" err="1"/>
              <a:t>menginginkan</a:t>
            </a:r>
            <a:r>
              <a:rPr lang="en-US" sz="2800" dirty="0"/>
              <a:t> </a:t>
            </a:r>
            <a:r>
              <a:rPr lang="en-US" sz="2800" dirty="0" err="1"/>
              <a:t>sebanyak</a:t>
            </a:r>
            <a:r>
              <a:rPr lang="en-US" sz="2800" dirty="0"/>
              <a:t> </a:t>
            </a:r>
            <a:r>
              <a:rPr lang="en-US" sz="2800" dirty="0" err="1"/>
              <a:t>mungkin</a:t>
            </a:r>
            <a:r>
              <a:rPr lang="id-ID" sz="2800" dirty="0"/>
              <a:t> </a:t>
            </a:r>
            <a:r>
              <a:rPr lang="en-US" sz="2800" dirty="0" err="1"/>
              <a:t>pasien</a:t>
            </a:r>
            <a:r>
              <a:rPr lang="en-US" sz="2800" dirty="0"/>
              <a:t> dan </a:t>
            </a:r>
            <a:r>
              <a:rPr lang="en-US" sz="2800" dirty="0" err="1"/>
              <a:t>menempatkan</a:t>
            </a:r>
            <a:r>
              <a:rPr lang="en-US" sz="2800" dirty="0"/>
              <a:t> </a:t>
            </a:r>
            <a:r>
              <a:rPr lang="en-US" sz="2800" dirty="0" err="1"/>
              <a:t>mereka</a:t>
            </a:r>
            <a:r>
              <a:rPr lang="en-US" sz="2800" dirty="0"/>
              <a:t> pada</a:t>
            </a:r>
            <a:r>
              <a:rPr lang="id-ID" sz="2800" dirty="0"/>
              <a:t> </a:t>
            </a:r>
            <a:r>
              <a:rPr lang="en-US" sz="2800" dirty="0" err="1"/>
              <a:t>standar</a:t>
            </a:r>
            <a:r>
              <a:rPr lang="en-US" sz="2800" dirty="0"/>
              <a:t> yang “</a:t>
            </a:r>
            <a:r>
              <a:rPr lang="en-US" sz="2800" dirty="0" err="1"/>
              <a:t>memuaskan”dengan</a:t>
            </a:r>
            <a:r>
              <a:rPr lang="id-ID" sz="2800" dirty="0"/>
              <a:t> </a:t>
            </a:r>
            <a:r>
              <a:rPr lang="en-US" sz="2800" dirty="0" err="1"/>
              <a:t>beberapa</a:t>
            </a:r>
            <a:r>
              <a:rPr lang="en-US" sz="2800" dirty="0"/>
              <a:t> </a:t>
            </a:r>
            <a:r>
              <a:rPr lang="en-US" sz="2800" dirty="0" err="1"/>
              <a:t>keterbatasan</a:t>
            </a:r>
            <a:r>
              <a:rPr lang="en-US" sz="2800" dirty="0"/>
              <a:t> </a:t>
            </a:r>
            <a:r>
              <a:rPr lang="en-US" sz="2800" dirty="0" err="1"/>
              <a:t>sumber-sumber</a:t>
            </a:r>
            <a:r>
              <a:rPr lang="id-ID" sz="2800" dirty="0"/>
              <a:t> </a:t>
            </a:r>
            <a:r>
              <a:rPr lang="en-US" sz="2800" dirty="0" err="1"/>
              <a:t>fisik</a:t>
            </a:r>
            <a:r>
              <a:rPr lang="en-US" sz="2800" dirty="0"/>
              <a:t> </a:t>
            </a:r>
            <a:r>
              <a:rPr lang="en-US" sz="2800" dirty="0" err="1"/>
              <a:t>dari</a:t>
            </a:r>
            <a:r>
              <a:rPr lang="en-US" sz="2800" dirty="0"/>
              <a:t> </a:t>
            </a:r>
            <a:r>
              <a:rPr lang="en-US" sz="2800" dirty="0" err="1"/>
              <a:t>rumah</a:t>
            </a:r>
            <a:r>
              <a:rPr lang="en-US" sz="2800" dirty="0"/>
              <a:t> </a:t>
            </a:r>
            <a:r>
              <a:rPr lang="en-US" sz="2800" dirty="0" err="1"/>
              <a:t>sakit</a:t>
            </a:r>
            <a:r>
              <a:rPr lang="en-US" sz="2800" dirty="0"/>
              <a:t> </a:t>
            </a:r>
            <a:r>
              <a:rPr lang="en-US" sz="2800" dirty="0" err="1"/>
              <a:t>itu</a:t>
            </a:r>
            <a:r>
              <a:rPr lang="en-US" sz="2800" dirty="0"/>
              <a:t> </a:t>
            </a:r>
            <a:r>
              <a:rPr lang="en-US" sz="2800" dirty="0" err="1"/>
              <a:t>sendiri</a:t>
            </a:r>
            <a:r>
              <a:rPr lang="en-US" sz="2800" dirty="0"/>
              <a:t> (</a:t>
            </a:r>
            <a:r>
              <a:rPr lang="en-US" sz="2800" dirty="0" err="1"/>
              <a:t>dokter</a:t>
            </a:r>
            <a:r>
              <a:rPr lang="en-US" sz="2800" dirty="0"/>
              <a:t>,</a:t>
            </a:r>
            <a:r>
              <a:rPr lang="id-ID" sz="2800" dirty="0"/>
              <a:t> </a:t>
            </a:r>
            <a:r>
              <a:rPr lang="en-US" sz="2800" dirty="0" err="1"/>
              <a:t>teknisi</a:t>
            </a:r>
            <a:r>
              <a:rPr lang="en-US" sz="2800" dirty="0"/>
              <a:t>, </a:t>
            </a:r>
            <a:r>
              <a:rPr lang="en-US" sz="2800" dirty="0" err="1"/>
              <a:t>perawat</a:t>
            </a:r>
            <a:r>
              <a:rPr lang="en-US" sz="2800" dirty="0"/>
              <a:t>, </a:t>
            </a:r>
            <a:r>
              <a:rPr lang="en-US" sz="2800" dirty="0" err="1"/>
              <a:t>peralatan</a:t>
            </a:r>
            <a:r>
              <a:rPr lang="en-US" sz="2800" dirty="0"/>
              <a:t>, </a:t>
            </a:r>
            <a:r>
              <a:rPr lang="en-US" sz="2800" dirty="0" err="1"/>
              <a:t>tempat</a:t>
            </a:r>
            <a:r>
              <a:rPr lang="id-ID" sz="2800" dirty="0"/>
              <a:t> </a:t>
            </a:r>
            <a:r>
              <a:rPr lang="en-US" sz="2800" dirty="0" err="1"/>
              <a:t>tidur</a:t>
            </a:r>
            <a:r>
              <a:rPr lang="en-US" sz="2800" dirty="0"/>
              <a:t>) dan dana</a:t>
            </a:r>
            <a:r>
              <a:rPr lang="id-ID" sz="2800" dirty="0"/>
              <a:t>.</a:t>
            </a:r>
            <a:br>
              <a:rPr lang="en-US" sz="2800" dirty="0"/>
            </a:br>
            <a:endParaRPr lang="en-US" sz="2800" dirty="0"/>
          </a:p>
          <a:p>
            <a:pPr marL="365760" indent="-256032">
              <a:buNone/>
              <a:defRPr/>
            </a:pPr>
            <a:r>
              <a:rPr lang="id-ID" sz="2800" dirty="0"/>
              <a:t>   </a:t>
            </a:r>
            <a:r>
              <a:rPr lang="en-US" sz="2800" dirty="0"/>
              <a:t>Apa </a:t>
            </a:r>
            <a:r>
              <a:rPr lang="en-US" sz="2800" dirty="0" err="1"/>
              <a:t>masalah</a:t>
            </a:r>
            <a:r>
              <a:rPr lang="en-US" sz="2800" dirty="0"/>
              <a:t> </a:t>
            </a:r>
            <a:r>
              <a:rPr lang="en-US" sz="2800" dirty="0" err="1"/>
              <a:t>dari</a:t>
            </a:r>
            <a:r>
              <a:rPr lang="en-US" sz="2800" dirty="0"/>
              <a:t> </a:t>
            </a:r>
            <a:r>
              <a:rPr lang="en-US" sz="2800" dirty="0" err="1"/>
              <a:t>manajer</a:t>
            </a:r>
            <a:r>
              <a:rPr lang="en-US" sz="2800" dirty="0"/>
              <a:t> </a:t>
            </a:r>
            <a:r>
              <a:rPr lang="en-US" sz="2800" dirty="0" err="1"/>
              <a:t>dalam</a:t>
            </a:r>
            <a:r>
              <a:rPr lang="en-US" sz="2800" dirty="0"/>
              <a:t> </a:t>
            </a:r>
            <a:r>
              <a:rPr lang="en-US" sz="2800" dirty="0" err="1"/>
              <a:t>contoh</a:t>
            </a:r>
            <a:r>
              <a:rPr lang="en-US" sz="2800" dirty="0"/>
              <a:t> </a:t>
            </a:r>
            <a:r>
              <a:rPr lang="en-US" sz="2800" dirty="0" err="1"/>
              <a:t>ini</a:t>
            </a:r>
            <a:r>
              <a:rPr lang="en-US" sz="2800" dirty="0"/>
              <a:t>? </a:t>
            </a:r>
          </a:p>
          <a:p>
            <a:pPr marL="365760" indent="-256032">
              <a:buFont typeface="Wingdings 3"/>
              <a:buChar char=""/>
              <a:defRPr/>
            </a:pPr>
            <a:endParaRPr lang="en-US" dirty="0"/>
          </a:p>
        </p:txBody>
      </p:sp>
      <p:sp>
        <p:nvSpPr>
          <p:cNvPr id="3" name="Title 2"/>
          <p:cNvSpPr>
            <a:spLocks noGrp="1"/>
          </p:cNvSpPr>
          <p:nvPr>
            <p:ph type="title"/>
          </p:nvPr>
        </p:nvSpPr>
        <p:spPr/>
        <p:txBody>
          <a:bodyPr>
            <a:normAutofit fontScale="90000"/>
          </a:bodyPr>
          <a:lstStyle/>
          <a:p>
            <a:pPr>
              <a:defRPr/>
            </a:pPr>
            <a:br>
              <a:rPr lang="en-US" dirty="0"/>
            </a:br>
            <a:r>
              <a:rPr lang="en-US" dirty="0"/>
              <a:t>CONTOH</a:t>
            </a:r>
            <a:br>
              <a:rPr lang="en-US" dirty="0"/>
            </a:b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1"/>
          <p:cNvSpPr>
            <a:spLocks noGrp="1"/>
          </p:cNvSpPr>
          <p:nvPr>
            <p:ph idx="1"/>
          </p:nvPr>
        </p:nvSpPr>
        <p:spPr/>
        <p:txBody>
          <a:bodyPr>
            <a:normAutofit/>
          </a:bodyPr>
          <a:lstStyle/>
          <a:p>
            <a:pPr eaLnBrk="1" hangingPunct="1">
              <a:buFont typeface="Wingdings 2" pitchFamily="18" charset="2"/>
              <a:buNone/>
            </a:pPr>
            <a:r>
              <a:rPr lang="id-ID"/>
              <a:t> </a:t>
            </a:r>
            <a:r>
              <a:rPr lang="en-US"/>
              <a:t>1</a:t>
            </a:r>
            <a:r>
              <a:rPr lang="id-ID"/>
              <a:t>.</a:t>
            </a:r>
            <a:r>
              <a:rPr lang="en-US"/>
              <a:t> Tujuan dari rumah sakit </a:t>
            </a:r>
            <a:endParaRPr lang="id-ID"/>
          </a:p>
          <a:p>
            <a:pPr eaLnBrk="1" hangingPunct="1"/>
            <a:endParaRPr lang="en-US"/>
          </a:p>
          <a:p>
            <a:pPr eaLnBrk="1" hangingPunct="1">
              <a:buFont typeface="Wingdings 2" pitchFamily="18" charset="2"/>
              <a:buNone/>
            </a:pPr>
            <a:r>
              <a:rPr lang="en-US"/>
              <a:t>–</a:t>
            </a:r>
            <a:r>
              <a:rPr lang="id-ID"/>
              <a:t> </a:t>
            </a:r>
            <a:r>
              <a:rPr lang="en-US"/>
              <a:t>Merawat sebanyak mungkin pasien dengan </a:t>
            </a:r>
            <a:r>
              <a:rPr lang="id-ID"/>
              <a:t> </a:t>
            </a:r>
            <a:r>
              <a:rPr lang="en-US"/>
              <a:t>standar kesehatan yang memuaskan </a:t>
            </a:r>
          </a:p>
          <a:p>
            <a:pPr eaLnBrk="1" hangingPunct="1">
              <a:buFont typeface="Wingdings 3" pitchFamily="18" charset="2"/>
              <a:buNone/>
            </a:pPr>
            <a:endParaRPr lang="en-US"/>
          </a:p>
          <a:p>
            <a:pPr eaLnBrk="1" hangingPunct="1">
              <a:buFont typeface="Wingdings 2" pitchFamily="18" charset="2"/>
              <a:buNone/>
            </a:pPr>
            <a:r>
              <a:rPr lang="id-ID"/>
              <a:t> </a:t>
            </a:r>
            <a:r>
              <a:rPr lang="en-US"/>
              <a:t>2</a:t>
            </a:r>
            <a:r>
              <a:rPr lang="id-ID"/>
              <a:t>.</a:t>
            </a:r>
            <a:r>
              <a:rPr lang="en-US"/>
              <a:t> Halangan </a:t>
            </a:r>
          </a:p>
          <a:p>
            <a:pPr eaLnBrk="1" hangingPunct="1">
              <a:buFont typeface="Wingdings 2" pitchFamily="18" charset="2"/>
              <a:buNone/>
            </a:pPr>
            <a:r>
              <a:rPr lang="id-ID"/>
              <a:t>  </a:t>
            </a:r>
            <a:r>
              <a:rPr lang="en-US"/>
              <a:t>-</a:t>
            </a:r>
            <a:r>
              <a:rPr lang="id-ID"/>
              <a:t> K</a:t>
            </a:r>
            <a:r>
              <a:rPr lang="en-US"/>
              <a:t>eterbatasan sumber daya fisik </a:t>
            </a:r>
          </a:p>
          <a:p>
            <a:pPr eaLnBrk="1" hangingPunct="1">
              <a:buFont typeface="Wingdings 2" pitchFamily="18" charset="2"/>
              <a:buNone/>
            </a:pPr>
            <a:r>
              <a:rPr lang="id-ID"/>
              <a:t>  </a:t>
            </a:r>
            <a:r>
              <a:rPr lang="en-US"/>
              <a:t>-</a:t>
            </a:r>
            <a:r>
              <a:rPr lang="id-ID"/>
              <a:t> </a:t>
            </a:r>
            <a:r>
              <a:rPr lang="en-US"/>
              <a:t>Dana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Content Placeholder 2"/>
          <p:cNvSpPr>
            <a:spLocks noGrp="1"/>
          </p:cNvSpPr>
          <p:nvPr>
            <p:ph idx="1"/>
          </p:nvPr>
        </p:nvSpPr>
        <p:spPr/>
        <p:txBody>
          <a:bodyPr>
            <a:normAutofit fontScale="92500" lnSpcReduction="10000"/>
          </a:bodyPr>
          <a:lstStyle/>
          <a:p>
            <a:pPr marL="365760" indent="-256032">
              <a:buNone/>
              <a:defRPr/>
            </a:pPr>
            <a:r>
              <a:rPr lang="id-ID" dirty="0"/>
              <a:t>  Masalah-masalah yang dihadapi oleh manajer  </a:t>
            </a:r>
          </a:p>
          <a:p>
            <a:pPr marL="566928" indent="-457200">
              <a:buFont typeface="+mj-lt"/>
              <a:buAutoNum type="arabicParenR"/>
              <a:defRPr/>
            </a:pPr>
            <a:r>
              <a:rPr lang="id-ID" dirty="0"/>
              <a:t>Masalah dalam penentuan tingkat harga dan tingkat keluaran produk</a:t>
            </a:r>
          </a:p>
          <a:p>
            <a:pPr marL="566928" indent="-457200">
              <a:buFont typeface="+mj-lt"/>
              <a:buAutoNum type="arabicParenR"/>
              <a:defRPr/>
            </a:pPr>
            <a:r>
              <a:rPr lang="id-ID" dirty="0"/>
              <a:t>Masalah apakah akan membuat produk sendiri atau membelinya dari pihak lain</a:t>
            </a:r>
          </a:p>
          <a:p>
            <a:pPr marL="566928" indent="-457200">
              <a:buFont typeface="+mj-lt"/>
              <a:buAutoNum type="arabicParenR"/>
              <a:defRPr/>
            </a:pPr>
            <a:r>
              <a:rPr lang="id-ID" dirty="0"/>
              <a:t>Masalah keputusan teknik produksi dan pemilihan teknologi </a:t>
            </a:r>
          </a:p>
          <a:p>
            <a:pPr marL="566928" indent="-457200">
              <a:buFont typeface="+mj-lt"/>
              <a:buAutoNum type="arabicParenR"/>
              <a:defRPr/>
            </a:pPr>
            <a:r>
              <a:rPr lang="id-ID" dirty="0"/>
              <a:t>Masalah tingkat persediaan</a:t>
            </a:r>
          </a:p>
          <a:p>
            <a:pPr marL="566928" indent="-457200">
              <a:buFont typeface="+mj-lt"/>
              <a:buAutoNum type="arabicParenR"/>
              <a:defRPr/>
            </a:pPr>
            <a:r>
              <a:rPr lang="id-ID" dirty="0"/>
              <a:t>Masalah pemilihan media dan intensitas periklanan serta promosi</a:t>
            </a:r>
          </a:p>
          <a:p>
            <a:pPr marL="566928" indent="-457200">
              <a:buFont typeface="+mj-lt"/>
              <a:buAutoNum type="arabicParenR"/>
              <a:defRPr/>
            </a:pPr>
            <a:r>
              <a:rPr lang="id-ID" dirty="0"/>
              <a:t>Masalah penerimaan dan pelatihan tenaga kerja</a:t>
            </a:r>
          </a:p>
          <a:p>
            <a:pPr marL="566928" indent="-457200">
              <a:buFont typeface="+mj-lt"/>
              <a:buAutoNum type="arabicParenR"/>
              <a:defRPr/>
            </a:pPr>
            <a:r>
              <a:rPr lang="id-ID" dirty="0"/>
              <a:t>Masalah investasi dan pendanaan</a:t>
            </a:r>
          </a:p>
          <a:p>
            <a:pPr marL="365760" indent="-256032">
              <a:buFont typeface="Wingdings 3"/>
              <a:buChar char=""/>
              <a:defRPr/>
            </a:pPr>
            <a:endParaRPr lang="id-ID" dirty="0"/>
          </a:p>
        </p:txBody>
      </p:sp>
      <p:sp>
        <p:nvSpPr>
          <p:cNvPr id="12290" name="Title 1"/>
          <p:cNvSpPr>
            <a:spLocks noGrp="1"/>
          </p:cNvSpPr>
          <p:nvPr>
            <p:ph type="title"/>
          </p:nvPr>
        </p:nvSpPr>
        <p:spPr/>
        <p:txBody>
          <a:bodyPr/>
          <a:lstStyle/>
          <a:p>
            <a:pPr>
              <a:defRPr/>
            </a:pPr>
            <a:r>
              <a:rPr lang="id-ID"/>
              <a:t>Masalah-masalah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Content Placeholder 2"/>
          <p:cNvSpPr>
            <a:spLocks noGrp="1"/>
          </p:cNvSpPr>
          <p:nvPr>
            <p:ph idx="1"/>
          </p:nvPr>
        </p:nvSpPr>
        <p:spPr/>
        <p:txBody>
          <a:bodyPr>
            <a:normAutofit lnSpcReduction="10000"/>
          </a:bodyPr>
          <a:lstStyle/>
          <a:p>
            <a:pPr marL="566928" indent="-457200">
              <a:buFont typeface="+mj-lt"/>
              <a:buAutoNum type="alphaLcPeriod"/>
              <a:defRPr/>
            </a:pPr>
            <a:r>
              <a:rPr lang="id-ID" dirty="0"/>
              <a:t>Untuk mengatasi masalah-masalah manajerial, manajer perlu mengambil keputusan efektif, dalam arti keputusan yang terbaik atau paling optimal. Keputusan optimal ini berarti </a:t>
            </a:r>
            <a:r>
              <a:rPr lang="id-ID" dirty="0" err="1"/>
              <a:t>maksimisasi</a:t>
            </a:r>
            <a:r>
              <a:rPr lang="id-ID" dirty="0"/>
              <a:t> dan </a:t>
            </a:r>
            <a:r>
              <a:rPr lang="id-ID" dirty="0" err="1"/>
              <a:t>minimisasi</a:t>
            </a:r>
            <a:r>
              <a:rPr lang="id-ID" dirty="0"/>
              <a:t> , </a:t>
            </a:r>
            <a:r>
              <a:rPr lang="id-ID" dirty="0" err="1"/>
              <a:t>maksimisasi</a:t>
            </a:r>
            <a:r>
              <a:rPr lang="id-ID" dirty="0"/>
              <a:t> untuk laba, tingkat produksi atau keluaran, tingkat layanan dan </a:t>
            </a:r>
            <a:r>
              <a:rPr lang="id-ID" dirty="0" err="1"/>
              <a:t>minimisasi</a:t>
            </a:r>
            <a:r>
              <a:rPr lang="id-ID" dirty="0"/>
              <a:t> untuk biaya dan </a:t>
            </a:r>
            <a:r>
              <a:rPr lang="id-ID" dirty="0" err="1"/>
              <a:t>resiko</a:t>
            </a:r>
            <a:r>
              <a:rPr lang="id-ID" dirty="0"/>
              <a:t>.</a:t>
            </a:r>
          </a:p>
          <a:p>
            <a:pPr marL="566928" indent="-457200">
              <a:buFont typeface="+mj-lt"/>
              <a:buAutoNum type="alphaLcPeriod"/>
              <a:defRPr/>
            </a:pPr>
            <a:r>
              <a:rPr lang="id-ID" dirty="0"/>
              <a:t>Dalam rangka mencapai keputusan optimal itu biasanya manajer bergantung pada informasi yang didapatkan dari data kuantitatif ( yang didapatkan dari analisis data) dan data kualitatif (yang diperoleh manajer dari intuisi dan pengalaman bisnisnya).</a:t>
            </a:r>
          </a:p>
          <a:p>
            <a:pPr marL="365760" indent="-256032">
              <a:buFont typeface="Wingdings 3"/>
              <a:buChar char=""/>
              <a:defRPr/>
            </a:pPr>
            <a:endParaRPr lang="id-ID" dirty="0"/>
          </a:p>
        </p:txBody>
      </p:sp>
      <p:sp>
        <p:nvSpPr>
          <p:cNvPr id="13314" name="Title 1"/>
          <p:cNvSpPr>
            <a:spLocks noGrp="1"/>
          </p:cNvSpPr>
          <p:nvPr>
            <p:ph type="title"/>
          </p:nvPr>
        </p:nvSpPr>
        <p:spPr/>
        <p:txBody>
          <a:bodyPr/>
          <a:lstStyle/>
          <a:p>
            <a:pPr>
              <a:defRPr/>
            </a:pPr>
            <a:r>
              <a:rPr lang="id-ID" dirty="0"/>
              <a:t>Masalah-masalah</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DESKRIPSI MATA KULIAH</a:t>
            </a:r>
          </a:p>
        </p:txBody>
      </p:sp>
      <p:sp>
        <p:nvSpPr>
          <p:cNvPr id="4" name="Content Placeholder 3"/>
          <p:cNvSpPr>
            <a:spLocks noGrp="1"/>
          </p:cNvSpPr>
          <p:nvPr>
            <p:ph idx="1"/>
          </p:nvPr>
        </p:nvSpPr>
        <p:spPr>
          <a:xfrm>
            <a:off x="680321" y="2336872"/>
            <a:ext cx="10521079" cy="4238739"/>
          </a:xfrm>
        </p:spPr>
        <p:style>
          <a:lnRef idx="2">
            <a:schemeClr val="accent1"/>
          </a:lnRef>
          <a:fillRef idx="1">
            <a:schemeClr val="lt1"/>
          </a:fillRef>
          <a:effectRef idx="0">
            <a:schemeClr val="accent1"/>
          </a:effectRef>
          <a:fontRef idx="minor">
            <a:schemeClr val="dk1"/>
          </a:fontRef>
        </p:style>
        <p:txBody>
          <a:bodyPr>
            <a:normAutofit/>
          </a:bodyPr>
          <a:lstStyle/>
          <a:p>
            <a:endParaRPr lang="id-ID" dirty="0"/>
          </a:p>
          <a:p>
            <a:pPr algn="just"/>
            <a:r>
              <a:rPr lang="id-ID" dirty="0"/>
              <a:t>Pembelajaran mata kuliah ini memberikan mahasiswa pemahaman aplikasi teori ekonomi dan perangkat analisis ilmu keputusan untuk membahas bagaimana suatu organisasi dapat mencapai tujuannya dengan cara yang paling efisien.</a:t>
            </a:r>
          </a:p>
          <a:p>
            <a:pPr algn="just"/>
            <a:r>
              <a:rPr lang="id-ID" dirty="0"/>
              <a:t>Teori ekonomi dan metode kuantitatif diterapkan dalam keputusan manajerial termasuk penetapan harga, produksi dan pemaksimuman keuntungan.</a:t>
            </a:r>
          </a:p>
        </p:txBody>
      </p:sp>
    </p:spTree>
    <p:extLst>
      <p:ext uri="{BB962C8B-B14F-4D97-AF65-F5344CB8AC3E}">
        <p14:creationId xmlns:p14="http://schemas.microsoft.com/office/powerpoint/2010/main" val="11033477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1524000" y="0"/>
            <a:ext cx="9144000" cy="1524000"/>
          </a:xfrm>
        </p:spPr>
        <p:txBody>
          <a:bodyPr/>
          <a:lstStyle/>
          <a:p>
            <a:pPr>
              <a:defRPr/>
            </a:pPr>
            <a:r>
              <a:rPr lang="en-US" sz="3600">
                <a:latin typeface="Impact" pitchFamily="34" charset="0"/>
              </a:rPr>
              <a:t>Hubungan Masalah &amp; Keputusan Bisnis</a:t>
            </a:r>
          </a:p>
        </p:txBody>
      </p:sp>
      <p:sp>
        <p:nvSpPr>
          <p:cNvPr id="21507" name="Rectangle 8"/>
          <p:cNvSpPr>
            <a:spLocks noChangeArrowheads="1"/>
          </p:cNvSpPr>
          <p:nvPr/>
        </p:nvSpPr>
        <p:spPr bwMode="auto">
          <a:xfrm>
            <a:off x="5257800" y="3810000"/>
            <a:ext cx="1828800" cy="9906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800"/>
              <a:t>Informasi</a:t>
            </a:r>
          </a:p>
        </p:txBody>
      </p:sp>
      <p:sp>
        <p:nvSpPr>
          <p:cNvPr id="21508" name="Rectangle 10"/>
          <p:cNvSpPr>
            <a:spLocks noChangeArrowheads="1"/>
          </p:cNvSpPr>
          <p:nvPr/>
        </p:nvSpPr>
        <p:spPr bwMode="auto">
          <a:xfrm>
            <a:off x="8763000" y="3733800"/>
            <a:ext cx="1905000" cy="10668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800"/>
              <a:t>Keputusan</a:t>
            </a:r>
          </a:p>
        </p:txBody>
      </p:sp>
      <p:sp>
        <p:nvSpPr>
          <p:cNvPr id="21509" name="Rectangle 12"/>
          <p:cNvSpPr>
            <a:spLocks noChangeArrowheads="1"/>
          </p:cNvSpPr>
          <p:nvPr/>
        </p:nvSpPr>
        <p:spPr bwMode="auto">
          <a:xfrm>
            <a:off x="1524000" y="3657600"/>
            <a:ext cx="1981200" cy="10668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800"/>
              <a:t>Masalah</a:t>
            </a:r>
          </a:p>
        </p:txBody>
      </p:sp>
      <p:sp>
        <p:nvSpPr>
          <p:cNvPr id="21510" name="Rectangle 14"/>
          <p:cNvSpPr>
            <a:spLocks noChangeArrowheads="1"/>
          </p:cNvSpPr>
          <p:nvPr/>
        </p:nvSpPr>
        <p:spPr bwMode="auto">
          <a:xfrm>
            <a:off x="4191000" y="2057400"/>
            <a:ext cx="3657600" cy="11430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800"/>
              <a:t>Kualitatif :</a:t>
            </a:r>
          </a:p>
          <a:p>
            <a:pPr algn="ctr" eaLnBrk="0" hangingPunct="0"/>
            <a:r>
              <a:rPr lang="en-US" sz="2800"/>
              <a:t>Pengalaman Bisnis</a:t>
            </a:r>
          </a:p>
        </p:txBody>
      </p:sp>
      <p:sp>
        <p:nvSpPr>
          <p:cNvPr id="21511" name="Rectangle 17"/>
          <p:cNvSpPr>
            <a:spLocks noChangeArrowheads="1"/>
          </p:cNvSpPr>
          <p:nvPr/>
        </p:nvSpPr>
        <p:spPr bwMode="auto">
          <a:xfrm>
            <a:off x="3733800" y="5562600"/>
            <a:ext cx="4876800" cy="990600"/>
          </a:xfrm>
          <a:prstGeom prst="rect">
            <a:avLst/>
          </a:prstGeom>
          <a:solidFill>
            <a:schemeClr val="accent1"/>
          </a:solidFill>
          <a:ln w="9525">
            <a:solidFill>
              <a:schemeClr val="tx1"/>
            </a:solidFill>
            <a:miter lim="800000"/>
            <a:headEnd/>
            <a:tailEnd/>
          </a:ln>
        </p:spPr>
        <p:txBody>
          <a:bodyPr wrap="none" anchor="ctr"/>
          <a:lstStyle/>
          <a:p>
            <a:pPr algn="ctr" eaLnBrk="0" hangingPunct="0"/>
            <a:r>
              <a:rPr lang="en-US" sz="2800"/>
              <a:t>Kuantitatif :</a:t>
            </a:r>
          </a:p>
          <a:p>
            <a:pPr algn="ctr" eaLnBrk="0" hangingPunct="0"/>
            <a:r>
              <a:rPr lang="en-US" sz="2800"/>
              <a:t>Produksi, Biaya, SDM</a:t>
            </a:r>
          </a:p>
        </p:txBody>
      </p:sp>
      <p:sp>
        <p:nvSpPr>
          <p:cNvPr id="21512" name="Line 20"/>
          <p:cNvSpPr>
            <a:spLocks noChangeShapeType="1"/>
          </p:cNvSpPr>
          <p:nvPr/>
        </p:nvSpPr>
        <p:spPr bwMode="auto">
          <a:xfrm>
            <a:off x="6172200" y="3200400"/>
            <a:ext cx="0" cy="609600"/>
          </a:xfrm>
          <a:prstGeom prst="line">
            <a:avLst/>
          </a:prstGeom>
          <a:noFill/>
          <a:ln w="9525">
            <a:solidFill>
              <a:schemeClr val="tx1"/>
            </a:solidFill>
            <a:round/>
            <a:headEnd/>
            <a:tailEnd type="triangle" w="med" len="med"/>
          </a:ln>
        </p:spPr>
        <p:txBody>
          <a:bodyPr/>
          <a:lstStyle/>
          <a:p>
            <a:endParaRPr lang="en-US"/>
          </a:p>
        </p:txBody>
      </p:sp>
      <p:sp>
        <p:nvSpPr>
          <p:cNvPr id="21513" name="Line 22"/>
          <p:cNvSpPr>
            <a:spLocks noChangeShapeType="1"/>
          </p:cNvSpPr>
          <p:nvPr/>
        </p:nvSpPr>
        <p:spPr bwMode="auto">
          <a:xfrm flipV="1">
            <a:off x="6172200" y="4724400"/>
            <a:ext cx="0" cy="762000"/>
          </a:xfrm>
          <a:prstGeom prst="line">
            <a:avLst/>
          </a:prstGeom>
          <a:noFill/>
          <a:ln w="9525">
            <a:solidFill>
              <a:schemeClr val="tx1"/>
            </a:solidFill>
            <a:round/>
            <a:headEnd/>
            <a:tailEnd type="triangle" w="med" len="med"/>
          </a:ln>
        </p:spPr>
        <p:txBody>
          <a:bodyPr/>
          <a:lstStyle/>
          <a:p>
            <a:endParaRPr lang="en-US"/>
          </a:p>
        </p:txBody>
      </p:sp>
      <p:sp>
        <p:nvSpPr>
          <p:cNvPr id="21514" name="Line 23"/>
          <p:cNvSpPr>
            <a:spLocks noChangeShapeType="1"/>
          </p:cNvSpPr>
          <p:nvPr/>
        </p:nvSpPr>
        <p:spPr bwMode="auto">
          <a:xfrm>
            <a:off x="3505200" y="4343400"/>
            <a:ext cx="1752600" cy="0"/>
          </a:xfrm>
          <a:prstGeom prst="line">
            <a:avLst/>
          </a:prstGeom>
          <a:noFill/>
          <a:ln w="9525">
            <a:solidFill>
              <a:schemeClr val="tx1"/>
            </a:solidFill>
            <a:round/>
            <a:headEnd/>
            <a:tailEnd type="triangle" w="med" len="med"/>
          </a:ln>
        </p:spPr>
        <p:txBody>
          <a:bodyPr/>
          <a:lstStyle/>
          <a:p>
            <a:endParaRPr lang="en-US"/>
          </a:p>
        </p:txBody>
      </p:sp>
      <p:sp>
        <p:nvSpPr>
          <p:cNvPr id="21515" name="Line 24"/>
          <p:cNvSpPr>
            <a:spLocks noChangeShapeType="1"/>
          </p:cNvSpPr>
          <p:nvPr/>
        </p:nvSpPr>
        <p:spPr bwMode="auto">
          <a:xfrm flipH="1">
            <a:off x="7086600" y="4343400"/>
            <a:ext cx="1676400" cy="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WordArt 2"/>
          <p:cNvSpPr>
            <a:spLocks noChangeArrowheads="1" noChangeShapeType="1" noTextEdit="1"/>
          </p:cNvSpPr>
          <p:nvPr/>
        </p:nvSpPr>
        <p:spPr bwMode="auto">
          <a:xfrm>
            <a:off x="2066926" y="457201"/>
            <a:ext cx="981075"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chemeClr val="folHlink"/>
                </a:solidFill>
                <a:latin typeface="Arial Narrow"/>
              </a:rPr>
              <a:t>INPUT</a:t>
            </a:r>
          </a:p>
        </p:txBody>
      </p:sp>
      <p:sp>
        <p:nvSpPr>
          <p:cNvPr id="31747" name="AutoShape 3"/>
          <p:cNvSpPr>
            <a:spLocks noChangeArrowheads="1"/>
          </p:cNvSpPr>
          <p:nvPr/>
        </p:nvSpPr>
        <p:spPr bwMode="auto">
          <a:xfrm>
            <a:off x="3581400" y="592138"/>
            <a:ext cx="9144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971 h 21600"/>
              <a:gd name="T14" fmla="*/ 19793 w 21600"/>
              <a:gd name="T15" fmla="*/ 13629 h 21600"/>
            </a:gdLst>
            <a:ahLst/>
            <a:cxnLst>
              <a:cxn ang="T8">
                <a:pos x="T0" y="T1"/>
              </a:cxn>
              <a:cxn ang="T9">
                <a:pos x="T2" y="T3"/>
              </a:cxn>
              <a:cxn ang="T10">
                <a:pos x="T4" y="T5"/>
              </a:cxn>
              <a:cxn ang="T11">
                <a:pos x="T6" y="T7"/>
              </a:cxn>
            </a:cxnLst>
            <a:rect l="T12" t="T13" r="T14" b="T15"/>
            <a:pathLst>
              <a:path w="21600" h="21600">
                <a:moveTo>
                  <a:pt x="14700" y="0"/>
                </a:moveTo>
                <a:lnTo>
                  <a:pt x="14700" y="7971"/>
                </a:lnTo>
                <a:lnTo>
                  <a:pt x="3375" y="7971"/>
                </a:lnTo>
                <a:lnTo>
                  <a:pt x="3375" y="13629"/>
                </a:lnTo>
                <a:lnTo>
                  <a:pt x="14700" y="13629"/>
                </a:lnTo>
                <a:lnTo>
                  <a:pt x="14700" y="21600"/>
                </a:lnTo>
                <a:lnTo>
                  <a:pt x="21600" y="10800"/>
                </a:lnTo>
                <a:close/>
              </a:path>
              <a:path w="21600" h="21600">
                <a:moveTo>
                  <a:pt x="1350" y="7971"/>
                </a:moveTo>
                <a:lnTo>
                  <a:pt x="1350" y="13629"/>
                </a:lnTo>
                <a:lnTo>
                  <a:pt x="2700" y="13629"/>
                </a:lnTo>
                <a:lnTo>
                  <a:pt x="2700" y="7971"/>
                </a:lnTo>
                <a:close/>
              </a:path>
              <a:path w="21600" h="21600">
                <a:moveTo>
                  <a:pt x="0" y="7971"/>
                </a:moveTo>
                <a:lnTo>
                  <a:pt x="0" y="13629"/>
                </a:lnTo>
                <a:lnTo>
                  <a:pt x="675" y="13629"/>
                </a:lnTo>
                <a:lnTo>
                  <a:pt x="675" y="7971"/>
                </a:lnTo>
                <a:close/>
              </a:path>
            </a:pathLst>
          </a:custGeom>
          <a:solidFill>
            <a:schemeClr val="folHlink"/>
          </a:solidFill>
          <a:ln w="9525">
            <a:solidFill>
              <a:schemeClr val="folHlink"/>
            </a:solidFill>
            <a:miter lim="800000"/>
            <a:headEnd/>
            <a:tailEnd/>
          </a:ln>
        </p:spPr>
        <p:txBody>
          <a:bodyPr wrap="none" anchor="ctr"/>
          <a:lstStyle/>
          <a:p>
            <a:endParaRPr lang="id-ID"/>
          </a:p>
        </p:txBody>
      </p:sp>
      <p:sp>
        <p:nvSpPr>
          <p:cNvPr id="31748" name="WordArt 4"/>
          <p:cNvSpPr>
            <a:spLocks noChangeArrowheads="1" noChangeShapeType="1" noTextEdit="1"/>
          </p:cNvSpPr>
          <p:nvPr/>
        </p:nvSpPr>
        <p:spPr bwMode="auto">
          <a:xfrm>
            <a:off x="5257800" y="515939"/>
            <a:ext cx="1371600"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000000"/>
                </a:solidFill>
                <a:latin typeface="Arial Narrow"/>
              </a:rPr>
              <a:t>PROSES</a:t>
            </a:r>
          </a:p>
        </p:txBody>
      </p:sp>
      <p:sp>
        <p:nvSpPr>
          <p:cNvPr id="31749" name="AutoShape 5"/>
          <p:cNvSpPr>
            <a:spLocks noChangeArrowheads="1"/>
          </p:cNvSpPr>
          <p:nvPr/>
        </p:nvSpPr>
        <p:spPr bwMode="auto">
          <a:xfrm>
            <a:off x="7239000" y="668338"/>
            <a:ext cx="9144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971 h 21600"/>
              <a:gd name="T14" fmla="*/ 19793 w 21600"/>
              <a:gd name="T15" fmla="*/ 13629 h 21600"/>
            </a:gdLst>
            <a:ahLst/>
            <a:cxnLst>
              <a:cxn ang="T8">
                <a:pos x="T0" y="T1"/>
              </a:cxn>
              <a:cxn ang="T9">
                <a:pos x="T2" y="T3"/>
              </a:cxn>
              <a:cxn ang="T10">
                <a:pos x="T4" y="T5"/>
              </a:cxn>
              <a:cxn ang="T11">
                <a:pos x="T6" y="T7"/>
              </a:cxn>
            </a:cxnLst>
            <a:rect l="T12" t="T13" r="T14" b="T15"/>
            <a:pathLst>
              <a:path w="21600" h="21600">
                <a:moveTo>
                  <a:pt x="14700" y="0"/>
                </a:moveTo>
                <a:lnTo>
                  <a:pt x="14700" y="7971"/>
                </a:lnTo>
                <a:lnTo>
                  <a:pt x="3375" y="7971"/>
                </a:lnTo>
                <a:lnTo>
                  <a:pt x="3375" y="13629"/>
                </a:lnTo>
                <a:lnTo>
                  <a:pt x="14700" y="13629"/>
                </a:lnTo>
                <a:lnTo>
                  <a:pt x="14700" y="21600"/>
                </a:lnTo>
                <a:lnTo>
                  <a:pt x="21600" y="10800"/>
                </a:lnTo>
                <a:close/>
              </a:path>
              <a:path w="21600" h="21600">
                <a:moveTo>
                  <a:pt x="1350" y="7971"/>
                </a:moveTo>
                <a:lnTo>
                  <a:pt x="1350" y="13629"/>
                </a:lnTo>
                <a:lnTo>
                  <a:pt x="2700" y="13629"/>
                </a:lnTo>
                <a:lnTo>
                  <a:pt x="2700" y="7971"/>
                </a:lnTo>
                <a:close/>
              </a:path>
              <a:path w="21600" h="21600">
                <a:moveTo>
                  <a:pt x="0" y="7971"/>
                </a:moveTo>
                <a:lnTo>
                  <a:pt x="0" y="13629"/>
                </a:lnTo>
                <a:lnTo>
                  <a:pt x="675" y="13629"/>
                </a:lnTo>
                <a:lnTo>
                  <a:pt x="675" y="7971"/>
                </a:lnTo>
                <a:close/>
              </a:path>
            </a:pathLst>
          </a:custGeom>
          <a:solidFill>
            <a:schemeClr val="folHlink"/>
          </a:solidFill>
          <a:ln w="9525">
            <a:solidFill>
              <a:schemeClr val="tx1"/>
            </a:solidFill>
            <a:miter lim="800000"/>
            <a:headEnd/>
            <a:tailEnd/>
          </a:ln>
        </p:spPr>
        <p:txBody>
          <a:bodyPr wrap="none" anchor="ctr"/>
          <a:lstStyle/>
          <a:p>
            <a:endParaRPr lang="id-ID"/>
          </a:p>
        </p:txBody>
      </p:sp>
      <p:sp>
        <p:nvSpPr>
          <p:cNvPr id="31750" name="WordArt 6"/>
          <p:cNvSpPr>
            <a:spLocks noChangeArrowheads="1" noChangeShapeType="1" noTextEdit="1"/>
          </p:cNvSpPr>
          <p:nvPr/>
        </p:nvSpPr>
        <p:spPr bwMode="auto">
          <a:xfrm>
            <a:off x="8686801" y="592139"/>
            <a:ext cx="1057275"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latin typeface="Arial Narrow"/>
              </a:rPr>
              <a:t>OUTPUT</a:t>
            </a:r>
          </a:p>
        </p:txBody>
      </p:sp>
      <p:sp>
        <p:nvSpPr>
          <p:cNvPr id="31751" name="WordArt 7"/>
          <p:cNvSpPr>
            <a:spLocks noChangeArrowheads="1" noChangeShapeType="1" noTextEdit="1"/>
          </p:cNvSpPr>
          <p:nvPr/>
        </p:nvSpPr>
        <p:spPr bwMode="auto">
          <a:xfrm>
            <a:off x="1981200" y="2543176"/>
            <a:ext cx="1447800" cy="5048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chemeClr val="folHlink"/>
                </a:solidFill>
                <a:latin typeface="Arial Narrow"/>
              </a:rPr>
              <a:t>Efisiensi</a:t>
            </a:r>
          </a:p>
        </p:txBody>
      </p:sp>
      <p:sp>
        <p:nvSpPr>
          <p:cNvPr id="31752" name="WordArt 8"/>
          <p:cNvSpPr>
            <a:spLocks noChangeArrowheads="1" noChangeShapeType="1" noTextEdit="1"/>
          </p:cNvSpPr>
          <p:nvPr/>
        </p:nvSpPr>
        <p:spPr bwMode="auto">
          <a:xfrm>
            <a:off x="8305800" y="2514600"/>
            <a:ext cx="1676400" cy="609600"/>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latin typeface="Arial Narrow"/>
              </a:rPr>
              <a:t>Efektivitas</a:t>
            </a:r>
          </a:p>
        </p:txBody>
      </p:sp>
      <p:sp>
        <p:nvSpPr>
          <p:cNvPr id="31753" name="Line 9"/>
          <p:cNvSpPr>
            <a:spLocks noChangeShapeType="1"/>
          </p:cNvSpPr>
          <p:nvPr/>
        </p:nvSpPr>
        <p:spPr bwMode="auto">
          <a:xfrm>
            <a:off x="2514600" y="1430338"/>
            <a:ext cx="0" cy="931862"/>
          </a:xfrm>
          <a:prstGeom prst="line">
            <a:avLst/>
          </a:prstGeom>
          <a:noFill/>
          <a:ln w="57150">
            <a:solidFill>
              <a:schemeClr val="folHlink"/>
            </a:solidFill>
            <a:round/>
            <a:headEnd/>
            <a:tailEnd type="triangle" w="med" len="med"/>
          </a:ln>
        </p:spPr>
        <p:txBody>
          <a:bodyPr/>
          <a:lstStyle/>
          <a:p>
            <a:endParaRPr lang="en-US"/>
          </a:p>
        </p:txBody>
      </p:sp>
      <p:sp>
        <p:nvSpPr>
          <p:cNvPr id="31754" name="Line 10"/>
          <p:cNvSpPr>
            <a:spLocks noChangeShapeType="1"/>
          </p:cNvSpPr>
          <p:nvPr/>
        </p:nvSpPr>
        <p:spPr bwMode="auto">
          <a:xfrm>
            <a:off x="9144000" y="1506538"/>
            <a:ext cx="0" cy="931862"/>
          </a:xfrm>
          <a:prstGeom prst="line">
            <a:avLst/>
          </a:prstGeom>
          <a:noFill/>
          <a:ln w="57150">
            <a:solidFill>
              <a:schemeClr val="folHlink"/>
            </a:solidFill>
            <a:round/>
            <a:headEnd/>
            <a:tailEnd type="triangle" w="med" len="med"/>
          </a:ln>
        </p:spPr>
        <p:txBody>
          <a:bodyPr/>
          <a:lstStyle/>
          <a:p>
            <a:endParaRPr lang="en-US"/>
          </a:p>
        </p:txBody>
      </p:sp>
      <p:sp>
        <p:nvSpPr>
          <p:cNvPr id="31755" name="Line 11"/>
          <p:cNvSpPr>
            <a:spLocks noChangeShapeType="1"/>
          </p:cNvSpPr>
          <p:nvPr/>
        </p:nvSpPr>
        <p:spPr bwMode="auto">
          <a:xfrm>
            <a:off x="5715000" y="1447800"/>
            <a:ext cx="0" cy="990600"/>
          </a:xfrm>
          <a:prstGeom prst="line">
            <a:avLst/>
          </a:prstGeom>
          <a:noFill/>
          <a:ln w="57150">
            <a:solidFill>
              <a:schemeClr val="folHlink"/>
            </a:solidFill>
            <a:round/>
            <a:headEnd/>
            <a:tailEnd type="triangle" w="med" len="med"/>
          </a:ln>
        </p:spPr>
        <p:txBody>
          <a:bodyPr/>
          <a:lstStyle/>
          <a:p>
            <a:endParaRPr lang="en-US"/>
          </a:p>
        </p:txBody>
      </p:sp>
      <p:sp>
        <p:nvSpPr>
          <p:cNvPr id="31756" name="WordArt 12"/>
          <p:cNvSpPr>
            <a:spLocks noChangeArrowheads="1" noChangeShapeType="1" noTextEdit="1"/>
          </p:cNvSpPr>
          <p:nvPr/>
        </p:nvSpPr>
        <p:spPr bwMode="auto">
          <a:xfrm>
            <a:off x="4800600" y="2590800"/>
            <a:ext cx="1828800" cy="515938"/>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000000"/>
                </a:solidFill>
                <a:latin typeface="Arial Narrow"/>
              </a:rPr>
              <a:t>Kualitas</a:t>
            </a:r>
          </a:p>
        </p:txBody>
      </p:sp>
      <p:sp>
        <p:nvSpPr>
          <p:cNvPr id="31757" name="Line 13"/>
          <p:cNvSpPr>
            <a:spLocks noChangeShapeType="1"/>
          </p:cNvSpPr>
          <p:nvPr/>
        </p:nvSpPr>
        <p:spPr bwMode="auto">
          <a:xfrm>
            <a:off x="5715000" y="3429000"/>
            <a:ext cx="0" cy="990600"/>
          </a:xfrm>
          <a:prstGeom prst="line">
            <a:avLst/>
          </a:prstGeom>
          <a:noFill/>
          <a:ln w="57150">
            <a:solidFill>
              <a:schemeClr val="folHlink"/>
            </a:solidFill>
            <a:round/>
            <a:headEnd/>
            <a:tailEnd type="triangle" w="med" len="med"/>
          </a:ln>
        </p:spPr>
        <p:txBody>
          <a:bodyPr/>
          <a:lstStyle/>
          <a:p>
            <a:endParaRPr lang="en-US"/>
          </a:p>
        </p:txBody>
      </p:sp>
      <p:sp>
        <p:nvSpPr>
          <p:cNvPr id="31758" name="WordArt 14"/>
          <p:cNvSpPr>
            <a:spLocks noChangeArrowheads="1" noChangeShapeType="1" noTextEdit="1"/>
          </p:cNvSpPr>
          <p:nvPr/>
        </p:nvSpPr>
        <p:spPr bwMode="auto">
          <a:xfrm>
            <a:off x="3962400" y="4572001"/>
            <a:ext cx="3657600"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000000"/>
                </a:solidFill>
                <a:latin typeface="Arial Narrow"/>
              </a:rPr>
              <a:t>PRODUKTIVITAS</a:t>
            </a:r>
          </a:p>
        </p:txBody>
      </p:sp>
      <p:sp>
        <p:nvSpPr>
          <p:cNvPr id="31759" name="Line 15"/>
          <p:cNvSpPr>
            <a:spLocks noChangeShapeType="1"/>
          </p:cNvSpPr>
          <p:nvPr/>
        </p:nvSpPr>
        <p:spPr bwMode="auto">
          <a:xfrm>
            <a:off x="2514600" y="3352800"/>
            <a:ext cx="0" cy="1676400"/>
          </a:xfrm>
          <a:prstGeom prst="line">
            <a:avLst/>
          </a:prstGeom>
          <a:noFill/>
          <a:ln w="57150">
            <a:solidFill>
              <a:srgbClr val="FF0000"/>
            </a:solidFill>
            <a:round/>
            <a:headEnd/>
            <a:tailEnd/>
          </a:ln>
        </p:spPr>
        <p:txBody>
          <a:bodyPr/>
          <a:lstStyle/>
          <a:p>
            <a:endParaRPr lang="en-US"/>
          </a:p>
        </p:txBody>
      </p:sp>
      <p:sp>
        <p:nvSpPr>
          <p:cNvPr id="31760" name="Line 16"/>
          <p:cNvSpPr>
            <a:spLocks noChangeShapeType="1"/>
          </p:cNvSpPr>
          <p:nvPr/>
        </p:nvSpPr>
        <p:spPr bwMode="auto">
          <a:xfrm>
            <a:off x="2514600" y="5029200"/>
            <a:ext cx="1371600" cy="0"/>
          </a:xfrm>
          <a:prstGeom prst="line">
            <a:avLst/>
          </a:prstGeom>
          <a:noFill/>
          <a:ln w="57150">
            <a:solidFill>
              <a:srgbClr val="FF0000"/>
            </a:solidFill>
            <a:round/>
            <a:headEnd/>
            <a:tailEnd type="triangle" w="med" len="med"/>
          </a:ln>
        </p:spPr>
        <p:txBody>
          <a:bodyPr/>
          <a:lstStyle/>
          <a:p>
            <a:endParaRPr lang="en-US"/>
          </a:p>
        </p:txBody>
      </p:sp>
      <p:sp>
        <p:nvSpPr>
          <p:cNvPr id="31761" name="Line 17"/>
          <p:cNvSpPr>
            <a:spLocks noChangeShapeType="1"/>
          </p:cNvSpPr>
          <p:nvPr/>
        </p:nvSpPr>
        <p:spPr bwMode="auto">
          <a:xfrm>
            <a:off x="9144000" y="3276600"/>
            <a:ext cx="0" cy="1676400"/>
          </a:xfrm>
          <a:prstGeom prst="line">
            <a:avLst/>
          </a:prstGeom>
          <a:noFill/>
          <a:ln w="57150">
            <a:solidFill>
              <a:srgbClr val="FF0000"/>
            </a:solidFill>
            <a:round/>
            <a:headEnd/>
            <a:tailEnd/>
          </a:ln>
        </p:spPr>
        <p:txBody>
          <a:bodyPr/>
          <a:lstStyle/>
          <a:p>
            <a:endParaRPr lang="en-US"/>
          </a:p>
        </p:txBody>
      </p:sp>
      <p:sp>
        <p:nvSpPr>
          <p:cNvPr id="31762" name="Line 18"/>
          <p:cNvSpPr>
            <a:spLocks noChangeShapeType="1"/>
          </p:cNvSpPr>
          <p:nvPr/>
        </p:nvSpPr>
        <p:spPr bwMode="auto">
          <a:xfrm flipH="1">
            <a:off x="7696200" y="4953000"/>
            <a:ext cx="1447800" cy="0"/>
          </a:xfrm>
          <a:prstGeom prst="line">
            <a:avLst/>
          </a:prstGeom>
          <a:noFill/>
          <a:ln w="57150">
            <a:solidFill>
              <a:srgbClr val="FF0000"/>
            </a:solidFill>
            <a:round/>
            <a:headEnd/>
            <a:tailEnd type="triangle" w="med" len="med"/>
          </a:ln>
        </p:spPr>
        <p:txBody>
          <a:bodyPr/>
          <a:lstStyle/>
          <a:p>
            <a:endParaRPr lang="en-US"/>
          </a:p>
        </p:txBody>
      </p:sp>
      <p:sp>
        <p:nvSpPr>
          <p:cNvPr id="31763" name="WordArt 19"/>
          <p:cNvSpPr>
            <a:spLocks noChangeArrowheads="1" noChangeShapeType="1" noTextEdit="1"/>
          </p:cNvSpPr>
          <p:nvPr/>
        </p:nvSpPr>
        <p:spPr bwMode="auto">
          <a:xfrm>
            <a:off x="2438400" y="5667376"/>
            <a:ext cx="6781800"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gradFill rotWithShape="1">
                  <a:gsLst>
                    <a:gs pos="0">
                      <a:srgbClr val="FFCCCC"/>
                    </a:gs>
                    <a:gs pos="100000">
                      <a:srgbClr val="FF0000"/>
                    </a:gs>
                  </a:gsLst>
                  <a:lin ang="0" scaled="1"/>
                </a:gradFill>
                <a:latin typeface="Arial Narrow"/>
              </a:rPr>
              <a:t>Perlunya Ekonomi Managerial</a:t>
            </a:r>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1746"/>
                                        </p:tgtEl>
                                        <p:attrNameLst>
                                          <p:attrName>style.visibility</p:attrName>
                                        </p:attrNameLst>
                                      </p:cBhvr>
                                      <p:to>
                                        <p:strVal val="visible"/>
                                      </p:to>
                                    </p:set>
                                    <p:anim from="(-#ppt_w/2)" to="(#ppt_x)" calcmode="lin" valueType="num">
                                      <p:cBhvr>
                                        <p:cTn id="7" dur="600" fill="hold">
                                          <p:stCondLst>
                                            <p:cond delay="0"/>
                                          </p:stCondLst>
                                        </p:cTn>
                                        <p:tgtEl>
                                          <p:spTgt spid="31746"/>
                                        </p:tgtEl>
                                        <p:attrNameLst>
                                          <p:attrName>ppt_x</p:attrName>
                                        </p:attrNameLst>
                                      </p:cBhvr>
                                    </p:anim>
                                    <p:anim from="0" to="-1.0" calcmode="lin" valueType="num">
                                      <p:cBhvr>
                                        <p:cTn id="8" dur="200" decel="50000" autoRev="1" fill="hold">
                                          <p:stCondLst>
                                            <p:cond delay="600"/>
                                          </p:stCondLst>
                                        </p:cTn>
                                        <p:tgtEl>
                                          <p:spTgt spid="31746"/>
                                        </p:tgtEl>
                                        <p:attrNameLst>
                                          <p:attrName>xshear</p:attrName>
                                        </p:attrNameLst>
                                      </p:cBhvr>
                                    </p:anim>
                                    <p:animScale>
                                      <p:cBhvr>
                                        <p:cTn id="9" dur="200" decel="100000" autoRev="1" fill="hold">
                                          <p:stCondLst>
                                            <p:cond delay="600"/>
                                          </p:stCondLst>
                                        </p:cTn>
                                        <p:tgtEl>
                                          <p:spTgt spid="31746"/>
                                        </p:tgtEl>
                                      </p:cBhvr>
                                      <p:from x="100000" y="100000"/>
                                      <p:to x="80000" y="100000"/>
                                    </p:animScale>
                                    <p:anim by="(#ppt_h/3+#ppt_w*0.1)" calcmode="lin" valueType="num">
                                      <p:cBhvr additive="sum">
                                        <p:cTn id="10" dur="200" decel="100000" autoRev="1" fill="hold">
                                          <p:stCondLst>
                                            <p:cond delay="600"/>
                                          </p:stCondLst>
                                        </p:cTn>
                                        <p:tgtEl>
                                          <p:spTgt spid="31746"/>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31747"/>
                                        </p:tgtEl>
                                        <p:attrNameLst>
                                          <p:attrName>style.visibility</p:attrName>
                                        </p:attrNameLst>
                                      </p:cBhvr>
                                      <p:to>
                                        <p:strVal val="visible"/>
                                      </p:to>
                                    </p:set>
                                    <p:anim from="(-#ppt_w/2)" to="(#ppt_x)" calcmode="lin" valueType="num">
                                      <p:cBhvr>
                                        <p:cTn id="15" dur="600" fill="hold">
                                          <p:stCondLst>
                                            <p:cond delay="0"/>
                                          </p:stCondLst>
                                        </p:cTn>
                                        <p:tgtEl>
                                          <p:spTgt spid="31747"/>
                                        </p:tgtEl>
                                        <p:attrNameLst>
                                          <p:attrName>ppt_x</p:attrName>
                                        </p:attrNameLst>
                                      </p:cBhvr>
                                    </p:anim>
                                    <p:anim from="0" to="-1.0" calcmode="lin" valueType="num">
                                      <p:cBhvr>
                                        <p:cTn id="16" dur="200" decel="50000" autoRev="1" fill="hold">
                                          <p:stCondLst>
                                            <p:cond delay="600"/>
                                          </p:stCondLst>
                                        </p:cTn>
                                        <p:tgtEl>
                                          <p:spTgt spid="31747"/>
                                        </p:tgtEl>
                                        <p:attrNameLst>
                                          <p:attrName>xshear</p:attrName>
                                        </p:attrNameLst>
                                      </p:cBhvr>
                                    </p:anim>
                                    <p:animScale>
                                      <p:cBhvr>
                                        <p:cTn id="17" dur="200" decel="100000" autoRev="1" fill="hold">
                                          <p:stCondLst>
                                            <p:cond delay="600"/>
                                          </p:stCondLst>
                                        </p:cTn>
                                        <p:tgtEl>
                                          <p:spTgt spid="31747"/>
                                        </p:tgtEl>
                                      </p:cBhvr>
                                      <p:from x="100000" y="100000"/>
                                      <p:to x="80000" y="100000"/>
                                    </p:animScale>
                                    <p:anim by="(#ppt_h/3+#ppt_w*0.1)" calcmode="lin" valueType="num">
                                      <p:cBhvr additive="sum">
                                        <p:cTn id="18" dur="200" decel="100000" autoRev="1" fill="hold">
                                          <p:stCondLst>
                                            <p:cond delay="600"/>
                                          </p:stCondLst>
                                        </p:cTn>
                                        <p:tgtEl>
                                          <p:spTgt spid="31747"/>
                                        </p:tgtEl>
                                        <p:attrNameLst>
                                          <p:attrName>ppt_x</p:attrName>
                                        </p:attrNameLst>
                                      </p:cBhvr>
                                    </p:anim>
                                  </p:childTnLst>
                                </p:cTn>
                              </p:par>
                              <p:par>
                                <p:cTn id="19" presetID="34" presetClass="entr" presetSubtype="0" fill="hold" grpId="0" nodeType="withEffect">
                                  <p:stCondLst>
                                    <p:cond delay="0"/>
                                  </p:stCondLst>
                                  <p:childTnLst>
                                    <p:set>
                                      <p:cBhvr>
                                        <p:cTn id="20" dur="1" fill="hold">
                                          <p:stCondLst>
                                            <p:cond delay="0"/>
                                          </p:stCondLst>
                                        </p:cTn>
                                        <p:tgtEl>
                                          <p:spTgt spid="31748"/>
                                        </p:tgtEl>
                                        <p:attrNameLst>
                                          <p:attrName>style.visibility</p:attrName>
                                        </p:attrNameLst>
                                      </p:cBhvr>
                                      <p:to>
                                        <p:strVal val="visible"/>
                                      </p:to>
                                    </p:set>
                                    <p:anim from="(-#ppt_w/2)" to="(#ppt_x)" calcmode="lin" valueType="num">
                                      <p:cBhvr>
                                        <p:cTn id="21" dur="600" fill="hold">
                                          <p:stCondLst>
                                            <p:cond delay="0"/>
                                          </p:stCondLst>
                                        </p:cTn>
                                        <p:tgtEl>
                                          <p:spTgt spid="31748"/>
                                        </p:tgtEl>
                                        <p:attrNameLst>
                                          <p:attrName>ppt_x</p:attrName>
                                        </p:attrNameLst>
                                      </p:cBhvr>
                                    </p:anim>
                                    <p:anim from="0" to="-1.0" calcmode="lin" valueType="num">
                                      <p:cBhvr>
                                        <p:cTn id="22" dur="200" decel="50000" autoRev="1" fill="hold">
                                          <p:stCondLst>
                                            <p:cond delay="600"/>
                                          </p:stCondLst>
                                        </p:cTn>
                                        <p:tgtEl>
                                          <p:spTgt spid="31748"/>
                                        </p:tgtEl>
                                        <p:attrNameLst>
                                          <p:attrName>xshear</p:attrName>
                                        </p:attrNameLst>
                                      </p:cBhvr>
                                    </p:anim>
                                    <p:animScale>
                                      <p:cBhvr>
                                        <p:cTn id="23" dur="200" decel="100000" autoRev="1" fill="hold">
                                          <p:stCondLst>
                                            <p:cond delay="600"/>
                                          </p:stCondLst>
                                        </p:cTn>
                                        <p:tgtEl>
                                          <p:spTgt spid="31748"/>
                                        </p:tgtEl>
                                      </p:cBhvr>
                                      <p:from x="100000" y="100000"/>
                                      <p:to x="80000" y="100000"/>
                                    </p:animScale>
                                    <p:anim by="(#ppt_h/3+#ppt_w*0.1)" calcmode="lin" valueType="num">
                                      <p:cBhvr additive="sum">
                                        <p:cTn id="24" dur="200" decel="100000" autoRev="1" fill="hold">
                                          <p:stCondLst>
                                            <p:cond delay="600"/>
                                          </p:stCondLst>
                                        </p:cTn>
                                        <p:tgtEl>
                                          <p:spTgt spid="31748"/>
                                        </p:tgtEl>
                                        <p:attrNameLst>
                                          <p:attrName>ppt_x</p:attrName>
                                        </p:attrNameLst>
                                      </p:cBhvr>
                                    </p:anim>
                                  </p:childTnLst>
                                </p:cTn>
                              </p:par>
                            </p:childTnLst>
                          </p:cTn>
                        </p:par>
                      </p:childTnLst>
                    </p:cTn>
                  </p:par>
                  <p:par>
                    <p:cTn id="25" fill="hold">
                      <p:stCondLst>
                        <p:cond delay="indefinite"/>
                      </p:stCondLst>
                      <p:childTnLst>
                        <p:par>
                          <p:cTn id="26" fill="hold">
                            <p:stCondLst>
                              <p:cond delay="0"/>
                            </p:stCondLst>
                            <p:childTnLst>
                              <p:par>
                                <p:cTn id="27" presetID="34" presetClass="entr" presetSubtype="0" fill="hold" grpId="0" nodeType="clickEffect">
                                  <p:stCondLst>
                                    <p:cond delay="0"/>
                                  </p:stCondLst>
                                  <p:childTnLst>
                                    <p:set>
                                      <p:cBhvr>
                                        <p:cTn id="28" dur="1" fill="hold">
                                          <p:stCondLst>
                                            <p:cond delay="0"/>
                                          </p:stCondLst>
                                        </p:cTn>
                                        <p:tgtEl>
                                          <p:spTgt spid="31749"/>
                                        </p:tgtEl>
                                        <p:attrNameLst>
                                          <p:attrName>style.visibility</p:attrName>
                                        </p:attrNameLst>
                                      </p:cBhvr>
                                      <p:to>
                                        <p:strVal val="visible"/>
                                      </p:to>
                                    </p:set>
                                    <p:anim from="(-#ppt_w/2)" to="(#ppt_x)" calcmode="lin" valueType="num">
                                      <p:cBhvr>
                                        <p:cTn id="29" dur="600" fill="hold">
                                          <p:stCondLst>
                                            <p:cond delay="0"/>
                                          </p:stCondLst>
                                        </p:cTn>
                                        <p:tgtEl>
                                          <p:spTgt spid="31749"/>
                                        </p:tgtEl>
                                        <p:attrNameLst>
                                          <p:attrName>ppt_x</p:attrName>
                                        </p:attrNameLst>
                                      </p:cBhvr>
                                    </p:anim>
                                    <p:anim from="0" to="-1.0" calcmode="lin" valueType="num">
                                      <p:cBhvr>
                                        <p:cTn id="30" dur="200" decel="50000" autoRev="1" fill="hold">
                                          <p:stCondLst>
                                            <p:cond delay="600"/>
                                          </p:stCondLst>
                                        </p:cTn>
                                        <p:tgtEl>
                                          <p:spTgt spid="31749"/>
                                        </p:tgtEl>
                                        <p:attrNameLst>
                                          <p:attrName>xshear</p:attrName>
                                        </p:attrNameLst>
                                      </p:cBhvr>
                                    </p:anim>
                                    <p:animScale>
                                      <p:cBhvr>
                                        <p:cTn id="31" dur="200" decel="100000" autoRev="1" fill="hold">
                                          <p:stCondLst>
                                            <p:cond delay="600"/>
                                          </p:stCondLst>
                                        </p:cTn>
                                        <p:tgtEl>
                                          <p:spTgt spid="31749"/>
                                        </p:tgtEl>
                                      </p:cBhvr>
                                      <p:from x="100000" y="100000"/>
                                      <p:to x="80000" y="100000"/>
                                    </p:animScale>
                                    <p:anim by="(#ppt_h/3+#ppt_w*0.1)" calcmode="lin" valueType="num">
                                      <p:cBhvr additive="sum">
                                        <p:cTn id="32" dur="200" decel="100000" autoRev="1" fill="hold">
                                          <p:stCondLst>
                                            <p:cond delay="600"/>
                                          </p:stCondLst>
                                        </p:cTn>
                                        <p:tgtEl>
                                          <p:spTgt spid="31749"/>
                                        </p:tgtEl>
                                        <p:attrNameLst>
                                          <p:attrName>ppt_x</p:attrName>
                                        </p:attrNameLst>
                                      </p:cBhvr>
                                    </p:anim>
                                  </p:childTnLst>
                                </p:cTn>
                              </p:par>
                              <p:par>
                                <p:cTn id="33" presetID="34" presetClass="entr" presetSubtype="0" fill="hold" grpId="0" nodeType="withEffect">
                                  <p:stCondLst>
                                    <p:cond delay="0"/>
                                  </p:stCondLst>
                                  <p:childTnLst>
                                    <p:set>
                                      <p:cBhvr>
                                        <p:cTn id="34" dur="1" fill="hold">
                                          <p:stCondLst>
                                            <p:cond delay="0"/>
                                          </p:stCondLst>
                                        </p:cTn>
                                        <p:tgtEl>
                                          <p:spTgt spid="31750"/>
                                        </p:tgtEl>
                                        <p:attrNameLst>
                                          <p:attrName>style.visibility</p:attrName>
                                        </p:attrNameLst>
                                      </p:cBhvr>
                                      <p:to>
                                        <p:strVal val="visible"/>
                                      </p:to>
                                    </p:set>
                                    <p:anim from="(-#ppt_w/2)" to="(#ppt_x)" calcmode="lin" valueType="num">
                                      <p:cBhvr>
                                        <p:cTn id="35" dur="600" fill="hold">
                                          <p:stCondLst>
                                            <p:cond delay="0"/>
                                          </p:stCondLst>
                                        </p:cTn>
                                        <p:tgtEl>
                                          <p:spTgt spid="31750"/>
                                        </p:tgtEl>
                                        <p:attrNameLst>
                                          <p:attrName>ppt_x</p:attrName>
                                        </p:attrNameLst>
                                      </p:cBhvr>
                                    </p:anim>
                                    <p:anim from="0" to="-1.0" calcmode="lin" valueType="num">
                                      <p:cBhvr>
                                        <p:cTn id="36" dur="200" decel="50000" autoRev="1" fill="hold">
                                          <p:stCondLst>
                                            <p:cond delay="600"/>
                                          </p:stCondLst>
                                        </p:cTn>
                                        <p:tgtEl>
                                          <p:spTgt spid="31750"/>
                                        </p:tgtEl>
                                        <p:attrNameLst>
                                          <p:attrName>xshear</p:attrName>
                                        </p:attrNameLst>
                                      </p:cBhvr>
                                    </p:anim>
                                    <p:animScale>
                                      <p:cBhvr>
                                        <p:cTn id="37" dur="200" decel="100000" autoRev="1" fill="hold">
                                          <p:stCondLst>
                                            <p:cond delay="600"/>
                                          </p:stCondLst>
                                        </p:cTn>
                                        <p:tgtEl>
                                          <p:spTgt spid="31750"/>
                                        </p:tgtEl>
                                      </p:cBhvr>
                                      <p:from x="100000" y="100000"/>
                                      <p:to x="80000" y="100000"/>
                                    </p:animScale>
                                    <p:anim by="(#ppt_h/3+#ppt_w*0.1)" calcmode="lin" valueType="num">
                                      <p:cBhvr additive="sum">
                                        <p:cTn id="38" dur="200" decel="100000" autoRev="1" fill="hold">
                                          <p:stCondLst>
                                            <p:cond delay="600"/>
                                          </p:stCondLst>
                                        </p:cTn>
                                        <p:tgtEl>
                                          <p:spTgt spid="31750"/>
                                        </p:tgtEl>
                                        <p:attrNameLst>
                                          <p:attrName>ppt_x</p:attrName>
                                        </p:attrNameLst>
                                      </p:cBhvr>
                                    </p:anim>
                                  </p:childTnLst>
                                </p:cTn>
                              </p:par>
                            </p:childTnLst>
                          </p:cTn>
                        </p:par>
                      </p:childTnLst>
                    </p:cTn>
                  </p:par>
                  <p:par>
                    <p:cTn id="39" fill="hold">
                      <p:stCondLst>
                        <p:cond delay="indefinite"/>
                      </p:stCondLst>
                      <p:childTnLst>
                        <p:par>
                          <p:cTn id="40" fill="hold">
                            <p:stCondLst>
                              <p:cond delay="0"/>
                            </p:stCondLst>
                            <p:childTnLst>
                              <p:par>
                                <p:cTn id="41" presetID="4" presetClass="entr" presetSubtype="16" fill="hold" grpId="0" nodeType="clickEffect">
                                  <p:stCondLst>
                                    <p:cond delay="0"/>
                                  </p:stCondLst>
                                  <p:childTnLst>
                                    <p:set>
                                      <p:cBhvr>
                                        <p:cTn id="42" dur="1" fill="hold">
                                          <p:stCondLst>
                                            <p:cond delay="0"/>
                                          </p:stCondLst>
                                        </p:cTn>
                                        <p:tgtEl>
                                          <p:spTgt spid="31751"/>
                                        </p:tgtEl>
                                        <p:attrNameLst>
                                          <p:attrName>style.visibility</p:attrName>
                                        </p:attrNameLst>
                                      </p:cBhvr>
                                      <p:to>
                                        <p:strVal val="visible"/>
                                      </p:to>
                                    </p:set>
                                    <p:animEffect transition="in" filter="box(in)">
                                      <p:cBhvr>
                                        <p:cTn id="43" dur="500"/>
                                        <p:tgtEl>
                                          <p:spTgt spid="31751"/>
                                        </p:tgtEl>
                                      </p:cBhvr>
                                    </p:animEffect>
                                  </p:childTnLst>
                                </p:cTn>
                              </p:par>
                              <p:par>
                                <p:cTn id="44" presetID="4" presetClass="entr" presetSubtype="16" fill="hold" grpId="0" nodeType="withEffect">
                                  <p:stCondLst>
                                    <p:cond delay="0"/>
                                  </p:stCondLst>
                                  <p:childTnLst>
                                    <p:set>
                                      <p:cBhvr>
                                        <p:cTn id="45" dur="1" fill="hold">
                                          <p:stCondLst>
                                            <p:cond delay="0"/>
                                          </p:stCondLst>
                                        </p:cTn>
                                        <p:tgtEl>
                                          <p:spTgt spid="31753"/>
                                        </p:tgtEl>
                                        <p:attrNameLst>
                                          <p:attrName>style.visibility</p:attrName>
                                        </p:attrNameLst>
                                      </p:cBhvr>
                                      <p:to>
                                        <p:strVal val="visible"/>
                                      </p:to>
                                    </p:set>
                                    <p:animEffect transition="in" filter="box(in)">
                                      <p:cBhvr>
                                        <p:cTn id="46" dur="500"/>
                                        <p:tgtEl>
                                          <p:spTgt spid="31753"/>
                                        </p:tgtEl>
                                      </p:cBhvr>
                                    </p:animEffect>
                                  </p:childTnLst>
                                </p:cTn>
                              </p:par>
                            </p:childTnLst>
                          </p:cTn>
                        </p:par>
                      </p:childTnLst>
                    </p:cTn>
                  </p:par>
                  <p:par>
                    <p:cTn id="47" fill="hold">
                      <p:stCondLst>
                        <p:cond delay="indefinite"/>
                      </p:stCondLst>
                      <p:childTnLst>
                        <p:par>
                          <p:cTn id="48" fill="hold">
                            <p:stCondLst>
                              <p:cond delay="0"/>
                            </p:stCondLst>
                            <p:childTnLst>
                              <p:par>
                                <p:cTn id="49" presetID="8" presetClass="entr" presetSubtype="16" fill="hold" grpId="0" nodeType="clickEffect">
                                  <p:stCondLst>
                                    <p:cond delay="0"/>
                                  </p:stCondLst>
                                  <p:childTnLst>
                                    <p:set>
                                      <p:cBhvr>
                                        <p:cTn id="50" dur="1" fill="hold">
                                          <p:stCondLst>
                                            <p:cond delay="0"/>
                                          </p:stCondLst>
                                        </p:cTn>
                                        <p:tgtEl>
                                          <p:spTgt spid="31755"/>
                                        </p:tgtEl>
                                        <p:attrNameLst>
                                          <p:attrName>style.visibility</p:attrName>
                                        </p:attrNameLst>
                                      </p:cBhvr>
                                      <p:to>
                                        <p:strVal val="visible"/>
                                      </p:to>
                                    </p:set>
                                    <p:animEffect transition="in" filter="diamond(in)">
                                      <p:cBhvr>
                                        <p:cTn id="51" dur="2000"/>
                                        <p:tgtEl>
                                          <p:spTgt spid="31755"/>
                                        </p:tgtEl>
                                      </p:cBhvr>
                                    </p:animEffect>
                                  </p:childTnLst>
                                </p:cTn>
                              </p:par>
                              <p:par>
                                <p:cTn id="52" presetID="8" presetClass="entr" presetSubtype="16" fill="hold" grpId="0" nodeType="withEffect">
                                  <p:stCondLst>
                                    <p:cond delay="0"/>
                                  </p:stCondLst>
                                  <p:childTnLst>
                                    <p:set>
                                      <p:cBhvr>
                                        <p:cTn id="53" dur="1" fill="hold">
                                          <p:stCondLst>
                                            <p:cond delay="0"/>
                                          </p:stCondLst>
                                        </p:cTn>
                                        <p:tgtEl>
                                          <p:spTgt spid="31756"/>
                                        </p:tgtEl>
                                        <p:attrNameLst>
                                          <p:attrName>style.visibility</p:attrName>
                                        </p:attrNameLst>
                                      </p:cBhvr>
                                      <p:to>
                                        <p:strVal val="visible"/>
                                      </p:to>
                                    </p:set>
                                    <p:animEffect transition="in" filter="diamond(in)">
                                      <p:cBhvr>
                                        <p:cTn id="54" dur="2000"/>
                                        <p:tgtEl>
                                          <p:spTgt spid="31756"/>
                                        </p:tgtEl>
                                      </p:cBhvr>
                                    </p:animEffect>
                                  </p:childTnLst>
                                </p:cTn>
                              </p:par>
                            </p:childTnLst>
                          </p:cTn>
                        </p:par>
                      </p:childTnLst>
                    </p:cTn>
                  </p:par>
                  <p:par>
                    <p:cTn id="55" fill="hold">
                      <p:stCondLst>
                        <p:cond delay="indefinite"/>
                      </p:stCondLst>
                      <p:childTnLst>
                        <p:par>
                          <p:cTn id="56" fill="hold">
                            <p:stCondLst>
                              <p:cond delay="0"/>
                            </p:stCondLst>
                            <p:childTnLst>
                              <p:par>
                                <p:cTn id="57" presetID="8" presetClass="entr" presetSubtype="16" fill="hold" grpId="0" nodeType="clickEffect">
                                  <p:stCondLst>
                                    <p:cond delay="0"/>
                                  </p:stCondLst>
                                  <p:childTnLst>
                                    <p:set>
                                      <p:cBhvr>
                                        <p:cTn id="58" dur="1" fill="hold">
                                          <p:stCondLst>
                                            <p:cond delay="0"/>
                                          </p:stCondLst>
                                        </p:cTn>
                                        <p:tgtEl>
                                          <p:spTgt spid="31752"/>
                                        </p:tgtEl>
                                        <p:attrNameLst>
                                          <p:attrName>style.visibility</p:attrName>
                                        </p:attrNameLst>
                                      </p:cBhvr>
                                      <p:to>
                                        <p:strVal val="visible"/>
                                      </p:to>
                                    </p:set>
                                    <p:animEffect transition="in" filter="diamond(in)">
                                      <p:cBhvr>
                                        <p:cTn id="59" dur="2000"/>
                                        <p:tgtEl>
                                          <p:spTgt spid="31752"/>
                                        </p:tgtEl>
                                      </p:cBhvr>
                                    </p:animEffect>
                                  </p:childTnLst>
                                </p:cTn>
                              </p:par>
                              <p:par>
                                <p:cTn id="60" presetID="8" presetClass="entr" presetSubtype="16" fill="hold" grpId="0" nodeType="withEffect">
                                  <p:stCondLst>
                                    <p:cond delay="0"/>
                                  </p:stCondLst>
                                  <p:childTnLst>
                                    <p:set>
                                      <p:cBhvr>
                                        <p:cTn id="61" dur="1" fill="hold">
                                          <p:stCondLst>
                                            <p:cond delay="0"/>
                                          </p:stCondLst>
                                        </p:cTn>
                                        <p:tgtEl>
                                          <p:spTgt spid="31754"/>
                                        </p:tgtEl>
                                        <p:attrNameLst>
                                          <p:attrName>style.visibility</p:attrName>
                                        </p:attrNameLst>
                                      </p:cBhvr>
                                      <p:to>
                                        <p:strVal val="visible"/>
                                      </p:to>
                                    </p:set>
                                    <p:animEffect transition="in" filter="diamond(in)">
                                      <p:cBhvr>
                                        <p:cTn id="62" dur="2000"/>
                                        <p:tgtEl>
                                          <p:spTgt spid="31754"/>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31757"/>
                                        </p:tgtEl>
                                        <p:attrNameLst>
                                          <p:attrName>style.visibility</p:attrName>
                                        </p:attrNameLst>
                                      </p:cBhvr>
                                      <p:to>
                                        <p:strVal val="visible"/>
                                      </p:to>
                                    </p:set>
                                    <p:animEffect transition="in" filter="diamond(in)">
                                      <p:cBhvr>
                                        <p:cTn id="67" dur="2000"/>
                                        <p:tgtEl>
                                          <p:spTgt spid="31757"/>
                                        </p:tgtEl>
                                      </p:cBhvr>
                                    </p:animEffect>
                                  </p:childTnLst>
                                </p:cTn>
                              </p:par>
                              <p:par>
                                <p:cTn id="68" presetID="8" presetClass="entr" presetSubtype="16" fill="hold" grpId="0" nodeType="withEffect">
                                  <p:stCondLst>
                                    <p:cond delay="0"/>
                                  </p:stCondLst>
                                  <p:childTnLst>
                                    <p:set>
                                      <p:cBhvr>
                                        <p:cTn id="69" dur="1" fill="hold">
                                          <p:stCondLst>
                                            <p:cond delay="0"/>
                                          </p:stCondLst>
                                        </p:cTn>
                                        <p:tgtEl>
                                          <p:spTgt spid="31759"/>
                                        </p:tgtEl>
                                        <p:attrNameLst>
                                          <p:attrName>style.visibility</p:attrName>
                                        </p:attrNameLst>
                                      </p:cBhvr>
                                      <p:to>
                                        <p:strVal val="visible"/>
                                      </p:to>
                                    </p:set>
                                    <p:animEffect transition="in" filter="diamond(in)">
                                      <p:cBhvr>
                                        <p:cTn id="70" dur="2000"/>
                                        <p:tgtEl>
                                          <p:spTgt spid="31759"/>
                                        </p:tgtEl>
                                      </p:cBhvr>
                                    </p:animEffect>
                                  </p:childTnLst>
                                </p:cTn>
                              </p:par>
                              <p:par>
                                <p:cTn id="71" presetID="8" presetClass="entr" presetSubtype="16" fill="hold" grpId="0" nodeType="withEffect">
                                  <p:stCondLst>
                                    <p:cond delay="0"/>
                                  </p:stCondLst>
                                  <p:childTnLst>
                                    <p:set>
                                      <p:cBhvr>
                                        <p:cTn id="72" dur="1" fill="hold">
                                          <p:stCondLst>
                                            <p:cond delay="0"/>
                                          </p:stCondLst>
                                        </p:cTn>
                                        <p:tgtEl>
                                          <p:spTgt spid="31760"/>
                                        </p:tgtEl>
                                        <p:attrNameLst>
                                          <p:attrName>style.visibility</p:attrName>
                                        </p:attrNameLst>
                                      </p:cBhvr>
                                      <p:to>
                                        <p:strVal val="visible"/>
                                      </p:to>
                                    </p:set>
                                    <p:animEffect transition="in" filter="diamond(in)">
                                      <p:cBhvr>
                                        <p:cTn id="73" dur="2000"/>
                                        <p:tgtEl>
                                          <p:spTgt spid="31760"/>
                                        </p:tgtEl>
                                      </p:cBhvr>
                                    </p:animEffect>
                                  </p:childTnLst>
                                </p:cTn>
                              </p:par>
                              <p:par>
                                <p:cTn id="74" presetID="8" presetClass="entr" presetSubtype="16" fill="hold" grpId="0" nodeType="withEffect">
                                  <p:stCondLst>
                                    <p:cond delay="0"/>
                                  </p:stCondLst>
                                  <p:childTnLst>
                                    <p:set>
                                      <p:cBhvr>
                                        <p:cTn id="75" dur="1" fill="hold">
                                          <p:stCondLst>
                                            <p:cond delay="0"/>
                                          </p:stCondLst>
                                        </p:cTn>
                                        <p:tgtEl>
                                          <p:spTgt spid="31761"/>
                                        </p:tgtEl>
                                        <p:attrNameLst>
                                          <p:attrName>style.visibility</p:attrName>
                                        </p:attrNameLst>
                                      </p:cBhvr>
                                      <p:to>
                                        <p:strVal val="visible"/>
                                      </p:to>
                                    </p:set>
                                    <p:animEffect transition="in" filter="diamond(in)">
                                      <p:cBhvr>
                                        <p:cTn id="76" dur="2000"/>
                                        <p:tgtEl>
                                          <p:spTgt spid="31761"/>
                                        </p:tgtEl>
                                      </p:cBhvr>
                                    </p:animEffect>
                                  </p:childTnLst>
                                </p:cTn>
                              </p:par>
                              <p:par>
                                <p:cTn id="77" presetID="8" presetClass="entr" presetSubtype="16" fill="hold" grpId="0" nodeType="withEffect">
                                  <p:stCondLst>
                                    <p:cond delay="0"/>
                                  </p:stCondLst>
                                  <p:childTnLst>
                                    <p:set>
                                      <p:cBhvr>
                                        <p:cTn id="78" dur="1" fill="hold">
                                          <p:stCondLst>
                                            <p:cond delay="0"/>
                                          </p:stCondLst>
                                        </p:cTn>
                                        <p:tgtEl>
                                          <p:spTgt spid="31762"/>
                                        </p:tgtEl>
                                        <p:attrNameLst>
                                          <p:attrName>style.visibility</p:attrName>
                                        </p:attrNameLst>
                                      </p:cBhvr>
                                      <p:to>
                                        <p:strVal val="visible"/>
                                      </p:to>
                                    </p:set>
                                    <p:animEffect transition="in" filter="diamond(in)">
                                      <p:cBhvr>
                                        <p:cTn id="79" dur="2000"/>
                                        <p:tgtEl>
                                          <p:spTgt spid="31762"/>
                                        </p:tgtEl>
                                      </p:cBhvr>
                                    </p:animEffect>
                                  </p:childTnLst>
                                </p:cTn>
                              </p:par>
                            </p:childTnLst>
                          </p:cTn>
                        </p:par>
                      </p:childTnLst>
                    </p:cTn>
                  </p:par>
                  <p:par>
                    <p:cTn id="80" fill="hold">
                      <p:stCondLst>
                        <p:cond delay="indefinite"/>
                      </p:stCondLst>
                      <p:childTnLst>
                        <p:par>
                          <p:cTn id="81" fill="hold">
                            <p:stCondLst>
                              <p:cond delay="0"/>
                            </p:stCondLst>
                            <p:childTnLst>
                              <p:par>
                                <p:cTn id="82" presetID="8" presetClass="entr" presetSubtype="16" fill="hold" grpId="0" nodeType="clickEffect">
                                  <p:stCondLst>
                                    <p:cond delay="0"/>
                                  </p:stCondLst>
                                  <p:childTnLst>
                                    <p:set>
                                      <p:cBhvr>
                                        <p:cTn id="83" dur="1" fill="hold">
                                          <p:stCondLst>
                                            <p:cond delay="0"/>
                                          </p:stCondLst>
                                        </p:cTn>
                                        <p:tgtEl>
                                          <p:spTgt spid="31758"/>
                                        </p:tgtEl>
                                        <p:attrNameLst>
                                          <p:attrName>style.visibility</p:attrName>
                                        </p:attrNameLst>
                                      </p:cBhvr>
                                      <p:to>
                                        <p:strVal val="visible"/>
                                      </p:to>
                                    </p:set>
                                    <p:animEffect transition="in" filter="diamond(in)">
                                      <p:cBhvr>
                                        <p:cTn id="84" dur="2000"/>
                                        <p:tgtEl>
                                          <p:spTgt spid="31758"/>
                                        </p:tgtEl>
                                      </p:cBhvr>
                                    </p:animEffect>
                                  </p:childTnLst>
                                </p:cTn>
                              </p:par>
                            </p:childTnLst>
                          </p:cTn>
                        </p:par>
                      </p:childTnLst>
                    </p:cTn>
                  </p:par>
                  <p:par>
                    <p:cTn id="85" fill="hold">
                      <p:stCondLst>
                        <p:cond delay="indefinite"/>
                      </p:stCondLst>
                      <p:childTnLst>
                        <p:par>
                          <p:cTn id="86" fill="hold">
                            <p:stCondLst>
                              <p:cond delay="0"/>
                            </p:stCondLst>
                            <p:childTnLst>
                              <p:par>
                                <p:cTn id="87" presetID="34" presetClass="entr" presetSubtype="0" fill="hold" grpId="0" nodeType="clickEffect">
                                  <p:stCondLst>
                                    <p:cond delay="0"/>
                                  </p:stCondLst>
                                  <p:childTnLst>
                                    <p:set>
                                      <p:cBhvr>
                                        <p:cTn id="88" dur="1" fill="hold">
                                          <p:stCondLst>
                                            <p:cond delay="0"/>
                                          </p:stCondLst>
                                        </p:cTn>
                                        <p:tgtEl>
                                          <p:spTgt spid="31763"/>
                                        </p:tgtEl>
                                        <p:attrNameLst>
                                          <p:attrName>style.visibility</p:attrName>
                                        </p:attrNameLst>
                                      </p:cBhvr>
                                      <p:to>
                                        <p:strVal val="visible"/>
                                      </p:to>
                                    </p:set>
                                    <p:anim from="(-#ppt_w/2)" to="(#ppt_x)" calcmode="lin" valueType="num">
                                      <p:cBhvr>
                                        <p:cTn id="89" dur="600" fill="hold">
                                          <p:stCondLst>
                                            <p:cond delay="0"/>
                                          </p:stCondLst>
                                        </p:cTn>
                                        <p:tgtEl>
                                          <p:spTgt spid="31763"/>
                                        </p:tgtEl>
                                        <p:attrNameLst>
                                          <p:attrName>ppt_x</p:attrName>
                                        </p:attrNameLst>
                                      </p:cBhvr>
                                    </p:anim>
                                    <p:anim from="0" to="-1.0" calcmode="lin" valueType="num">
                                      <p:cBhvr>
                                        <p:cTn id="90" dur="200" decel="50000" autoRev="1" fill="hold">
                                          <p:stCondLst>
                                            <p:cond delay="600"/>
                                          </p:stCondLst>
                                        </p:cTn>
                                        <p:tgtEl>
                                          <p:spTgt spid="31763"/>
                                        </p:tgtEl>
                                        <p:attrNameLst>
                                          <p:attrName>xshear</p:attrName>
                                        </p:attrNameLst>
                                      </p:cBhvr>
                                    </p:anim>
                                    <p:animScale>
                                      <p:cBhvr>
                                        <p:cTn id="91" dur="200" decel="100000" autoRev="1" fill="hold">
                                          <p:stCondLst>
                                            <p:cond delay="600"/>
                                          </p:stCondLst>
                                        </p:cTn>
                                        <p:tgtEl>
                                          <p:spTgt spid="31763"/>
                                        </p:tgtEl>
                                      </p:cBhvr>
                                      <p:from x="100000" y="100000"/>
                                      <p:to x="80000" y="100000"/>
                                    </p:animScale>
                                    <p:anim by="(#ppt_h/3+#ppt_w*0.1)" calcmode="lin" valueType="num">
                                      <p:cBhvr additive="sum">
                                        <p:cTn id="92" dur="200" decel="100000" autoRev="1" fill="hold">
                                          <p:stCondLst>
                                            <p:cond delay="600"/>
                                          </p:stCondLst>
                                        </p:cTn>
                                        <p:tgtEl>
                                          <p:spTgt spid="3176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6" grpId="0" animBg="1"/>
      <p:bldP spid="31747" grpId="0" animBg="1"/>
      <p:bldP spid="31748" grpId="0" animBg="1"/>
      <p:bldP spid="31749" grpId="0" animBg="1"/>
      <p:bldP spid="31750" grpId="0" animBg="1"/>
      <p:bldP spid="31751" grpId="0" animBg="1"/>
      <p:bldP spid="31752" grpId="0" animBg="1"/>
      <p:bldP spid="31753" grpId="0" animBg="1"/>
      <p:bldP spid="31754" grpId="0" animBg="1"/>
      <p:bldP spid="31755" grpId="0" animBg="1"/>
      <p:bldP spid="31756" grpId="0" animBg="1"/>
      <p:bldP spid="31757" grpId="0" animBg="1"/>
      <p:bldP spid="31758" grpId="0" animBg="1"/>
      <p:bldP spid="31759" grpId="0" animBg="1"/>
      <p:bldP spid="31760" grpId="0" animBg="1"/>
      <p:bldP spid="31761" grpId="0" animBg="1"/>
      <p:bldP spid="31762" grpId="0" animBg="1"/>
      <p:bldP spid="31763"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Text Box 4"/>
          <p:cNvSpPr txBox="1">
            <a:spLocks noChangeArrowheads="1"/>
          </p:cNvSpPr>
          <p:nvPr/>
        </p:nvSpPr>
        <p:spPr bwMode="auto">
          <a:xfrm>
            <a:off x="2133600" y="228600"/>
            <a:ext cx="5562600" cy="641350"/>
          </a:xfrm>
          <a:prstGeom prst="rect">
            <a:avLst/>
          </a:prstGeom>
          <a:solidFill>
            <a:srgbClr val="0000FF"/>
          </a:solidFill>
          <a:ln w="9525">
            <a:noFill/>
            <a:miter lim="800000"/>
            <a:headEnd/>
            <a:tailEnd/>
          </a:ln>
        </p:spPr>
        <p:txBody>
          <a:bodyPr>
            <a:spAutoFit/>
          </a:bodyPr>
          <a:lstStyle/>
          <a:p>
            <a:pPr>
              <a:spcBef>
                <a:spcPct val="50000"/>
              </a:spcBef>
            </a:pPr>
            <a:r>
              <a:rPr lang="en-US"/>
              <a:t>PERANAN EKONOMI </a:t>
            </a:r>
            <a:r>
              <a:rPr lang="id-ID"/>
              <a:t> </a:t>
            </a:r>
            <a:r>
              <a:rPr lang="en-US"/>
              <a:t>MANAJERIAL DALAM PEMBUATAN KEPUTUSAN MANAJERIAL</a:t>
            </a:r>
          </a:p>
        </p:txBody>
      </p:sp>
      <p:sp>
        <p:nvSpPr>
          <p:cNvPr id="17413" name="WordArt 5"/>
          <p:cNvSpPr>
            <a:spLocks noChangeArrowheads="1" noChangeShapeType="1" noTextEdit="1"/>
          </p:cNvSpPr>
          <p:nvPr/>
        </p:nvSpPr>
        <p:spPr bwMode="auto">
          <a:xfrm>
            <a:off x="5257800" y="1143000"/>
            <a:ext cx="1828800" cy="304800"/>
          </a:xfrm>
          <a:prstGeom prst="rect">
            <a:avLst/>
          </a:prstGeom>
        </p:spPr>
        <p:txBody>
          <a:bodyPr wrap="none" fromWordArt="1">
            <a:prstTxWarp prst="textPlain">
              <a:avLst>
                <a:gd name="adj" fmla="val 50000"/>
              </a:avLst>
            </a:prstTxWarp>
          </a:bodyPr>
          <a:lstStyle/>
          <a:p>
            <a:pPr algn="ctr"/>
            <a:r>
              <a:rPr lang="en-US" sz="3600" kern="10">
                <a:ln w="9525">
                  <a:noFill/>
                  <a:round/>
                  <a:headEnd/>
                  <a:tailEnd/>
                </a:ln>
                <a:solidFill>
                  <a:srgbClr val="FF0000"/>
                </a:solidFill>
                <a:latin typeface="Arial Narrow"/>
              </a:rPr>
              <a:t>MASALAH</a:t>
            </a:r>
          </a:p>
        </p:txBody>
      </p:sp>
      <p:sp>
        <p:nvSpPr>
          <p:cNvPr id="17414" name="WordArt 6"/>
          <p:cNvSpPr>
            <a:spLocks noChangeArrowheads="1" noChangeShapeType="1" noTextEdit="1"/>
          </p:cNvSpPr>
          <p:nvPr/>
        </p:nvSpPr>
        <p:spPr bwMode="auto">
          <a:xfrm>
            <a:off x="4648200" y="1600200"/>
            <a:ext cx="3048000" cy="228600"/>
          </a:xfrm>
          <a:prstGeom prst="rect">
            <a:avLst/>
          </a:prstGeom>
        </p:spPr>
        <p:txBody>
          <a:bodyPr wrap="none" fromWordArt="1">
            <a:prstTxWarp prst="textPlain">
              <a:avLst>
                <a:gd name="adj" fmla="val 50000"/>
              </a:avLst>
            </a:prstTxWarp>
          </a:bodyPr>
          <a:lstStyle/>
          <a:p>
            <a:pPr algn="ctr"/>
            <a:r>
              <a:rPr lang="en-US" sz="2000" kern="10">
                <a:ln w="9525">
                  <a:noFill/>
                  <a:round/>
                  <a:headEnd/>
                  <a:tailEnd/>
                </a:ln>
                <a:solidFill>
                  <a:srgbClr val="0000FF"/>
                </a:solidFill>
                <a:latin typeface="Arial Narrow"/>
              </a:rPr>
              <a:t>MANAJEMEN KEPUTUSAN</a:t>
            </a:r>
          </a:p>
        </p:txBody>
      </p:sp>
      <p:sp>
        <p:nvSpPr>
          <p:cNvPr id="17415" name="WordArt 7"/>
          <p:cNvSpPr>
            <a:spLocks noChangeArrowheads="1" noChangeShapeType="1" noTextEdit="1"/>
          </p:cNvSpPr>
          <p:nvPr/>
        </p:nvSpPr>
        <p:spPr bwMode="auto">
          <a:xfrm>
            <a:off x="2362200" y="2438400"/>
            <a:ext cx="2209800" cy="304800"/>
          </a:xfrm>
          <a:prstGeom prst="rect">
            <a:avLst/>
          </a:prstGeom>
        </p:spPr>
        <p:txBody>
          <a:bodyPr wrap="none" fromWordArt="1">
            <a:prstTxWarp prst="textPlain">
              <a:avLst>
                <a:gd name="adj" fmla="val 50000"/>
              </a:avLst>
            </a:prstTxWarp>
          </a:bodyPr>
          <a:lstStyle/>
          <a:p>
            <a:pPr algn="ctr"/>
            <a:r>
              <a:rPr lang="en-US" kern="10" dirty="0">
                <a:ln w="9525">
                  <a:solidFill>
                    <a:srgbClr val="FF0000"/>
                  </a:solidFill>
                  <a:round/>
                  <a:headEnd/>
                  <a:tailEnd/>
                </a:ln>
                <a:solidFill>
                  <a:srgbClr val="FF9900"/>
                </a:solidFill>
                <a:latin typeface="Arial Narrow"/>
              </a:rPr>
              <a:t>TEORI EKONOMI</a:t>
            </a:r>
          </a:p>
        </p:txBody>
      </p:sp>
      <p:sp>
        <p:nvSpPr>
          <p:cNvPr id="17416" name="Text Box 8"/>
          <p:cNvSpPr txBox="1">
            <a:spLocks noChangeArrowheads="1"/>
          </p:cNvSpPr>
          <p:nvPr/>
        </p:nvSpPr>
        <p:spPr bwMode="auto">
          <a:xfrm>
            <a:off x="2362200" y="2863850"/>
            <a:ext cx="2447916" cy="922340"/>
          </a:xfrm>
          <a:prstGeom prst="rect">
            <a:avLst/>
          </a:prstGeom>
          <a:solidFill>
            <a:schemeClr val="tx2"/>
          </a:solidFill>
          <a:ln w="9525">
            <a:solidFill>
              <a:srgbClr val="000000"/>
            </a:solidFill>
            <a:miter lim="800000"/>
            <a:headEnd/>
            <a:tailEnd/>
          </a:ln>
        </p:spPr>
        <p:txBody>
          <a:bodyPr wrap="square">
            <a:spAutoFit/>
          </a:bodyPr>
          <a:lstStyle/>
          <a:p>
            <a:pPr>
              <a:spcBef>
                <a:spcPct val="50000"/>
              </a:spcBef>
            </a:pPr>
            <a:r>
              <a:rPr lang="en-US" dirty="0" err="1">
                <a:solidFill>
                  <a:srgbClr val="0000FF"/>
                </a:solidFill>
              </a:rPr>
              <a:t>Kerangka</a:t>
            </a:r>
            <a:r>
              <a:rPr lang="en-US" dirty="0">
                <a:solidFill>
                  <a:srgbClr val="0000FF"/>
                </a:solidFill>
              </a:rPr>
              <a:t> </a:t>
            </a:r>
            <a:r>
              <a:rPr lang="en-US" dirty="0" err="1">
                <a:solidFill>
                  <a:srgbClr val="0000FF"/>
                </a:solidFill>
              </a:rPr>
              <a:t>teoritis</a:t>
            </a:r>
            <a:r>
              <a:rPr lang="en-US" dirty="0">
                <a:solidFill>
                  <a:srgbClr val="0000FF"/>
                </a:solidFill>
              </a:rPr>
              <a:t> </a:t>
            </a:r>
            <a:r>
              <a:rPr lang="en-US" dirty="0" err="1">
                <a:solidFill>
                  <a:srgbClr val="0000FF"/>
                </a:solidFill>
              </a:rPr>
              <a:t>untuk</a:t>
            </a:r>
            <a:r>
              <a:rPr lang="en-US" dirty="0">
                <a:solidFill>
                  <a:srgbClr val="0000FF"/>
                </a:solidFill>
              </a:rPr>
              <a:t> </a:t>
            </a:r>
            <a:r>
              <a:rPr lang="en-US" dirty="0" err="1">
                <a:solidFill>
                  <a:srgbClr val="0000FF"/>
                </a:solidFill>
              </a:rPr>
              <a:t>pengambilan</a:t>
            </a:r>
            <a:r>
              <a:rPr lang="en-US" dirty="0">
                <a:solidFill>
                  <a:srgbClr val="0000FF"/>
                </a:solidFill>
              </a:rPr>
              <a:t> </a:t>
            </a:r>
            <a:r>
              <a:rPr lang="en-US" dirty="0" err="1">
                <a:solidFill>
                  <a:srgbClr val="0000FF"/>
                </a:solidFill>
              </a:rPr>
              <a:t>keputusan</a:t>
            </a:r>
            <a:endParaRPr lang="en-US" dirty="0">
              <a:solidFill>
                <a:srgbClr val="0000FF"/>
              </a:solidFill>
            </a:endParaRPr>
          </a:p>
        </p:txBody>
      </p:sp>
      <p:sp>
        <p:nvSpPr>
          <p:cNvPr id="17417" name="WordArt 9"/>
          <p:cNvSpPr>
            <a:spLocks noChangeArrowheads="1" noChangeShapeType="1" noTextEdit="1"/>
          </p:cNvSpPr>
          <p:nvPr/>
        </p:nvSpPr>
        <p:spPr bwMode="auto">
          <a:xfrm>
            <a:off x="7315200" y="2470150"/>
            <a:ext cx="2590800" cy="304800"/>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9900"/>
                </a:solidFill>
                <a:latin typeface="Arial Narrow"/>
              </a:rPr>
              <a:t>ILMU PENGAMBILAN KEPUTUSAN</a:t>
            </a:r>
          </a:p>
        </p:txBody>
      </p:sp>
      <p:sp>
        <p:nvSpPr>
          <p:cNvPr id="17418" name="Text Box 10"/>
          <p:cNvSpPr txBox="1">
            <a:spLocks noChangeArrowheads="1"/>
          </p:cNvSpPr>
          <p:nvPr/>
        </p:nvSpPr>
        <p:spPr bwMode="auto">
          <a:xfrm>
            <a:off x="7239008" y="2895600"/>
            <a:ext cx="2590792" cy="369332"/>
          </a:xfrm>
          <a:prstGeom prst="rect">
            <a:avLst/>
          </a:prstGeom>
          <a:solidFill>
            <a:schemeClr val="tx2"/>
          </a:solidFill>
          <a:ln w="9525">
            <a:solidFill>
              <a:srgbClr val="000000"/>
            </a:solidFill>
            <a:miter lim="800000"/>
            <a:headEnd/>
            <a:tailEnd/>
          </a:ln>
        </p:spPr>
        <p:txBody>
          <a:bodyPr wrap="square">
            <a:spAutoFit/>
          </a:bodyPr>
          <a:lstStyle/>
          <a:p>
            <a:pPr>
              <a:spcBef>
                <a:spcPct val="50000"/>
              </a:spcBef>
            </a:pPr>
            <a:r>
              <a:rPr lang="en-US" dirty="0" err="1">
                <a:solidFill>
                  <a:srgbClr val="0000FF"/>
                </a:solidFill>
              </a:rPr>
              <a:t>Alat</a:t>
            </a:r>
            <a:r>
              <a:rPr lang="en-US" dirty="0">
                <a:solidFill>
                  <a:srgbClr val="0000FF"/>
                </a:solidFill>
              </a:rPr>
              <a:t> </a:t>
            </a:r>
            <a:r>
              <a:rPr lang="en-US" dirty="0" err="1">
                <a:solidFill>
                  <a:srgbClr val="0000FF"/>
                </a:solidFill>
              </a:rPr>
              <a:t>dan</a:t>
            </a:r>
            <a:r>
              <a:rPr lang="en-US" dirty="0">
                <a:solidFill>
                  <a:srgbClr val="0000FF"/>
                </a:solidFill>
              </a:rPr>
              <a:t> </a:t>
            </a:r>
            <a:r>
              <a:rPr lang="en-US" dirty="0" err="1">
                <a:solidFill>
                  <a:srgbClr val="0000FF"/>
                </a:solidFill>
              </a:rPr>
              <a:t>teknik</a:t>
            </a:r>
            <a:r>
              <a:rPr lang="en-US" dirty="0">
                <a:solidFill>
                  <a:srgbClr val="0000FF"/>
                </a:solidFill>
              </a:rPr>
              <a:t> </a:t>
            </a:r>
            <a:r>
              <a:rPr lang="en-US" dirty="0" err="1">
                <a:solidFill>
                  <a:srgbClr val="0000FF"/>
                </a:solidFill>
              </a:rPr>
              <a:t>Analisis</a:t>
            </a:r>
            <a:endParaRPr lang="en-US" dirty="0">
              <a:solidFill>
                <a:srgbClr val="0000FF"/>
              </a:solidFill>
            </a:endParaRPr>
          </a:p>
        </p:txBody>
      </p:sp>
      <p:sp>
        <p:nvSpPr>
          <p:cNvPr id="17419" name="WordArt 11"/>
          <p:cNvSpPr>
            <a:spLocks noChangeArrowheads="1" noChangeShapeType="1" noTextEdit="1"/>
          </p:cNvSpPr>
          <p:nvPr/>
        </p:nvSpPr>
        <p:spPr bwMode="auto">
          <a:xfrm>
            <a:off x="5029200" y="3733800"/>
            <a:ext cx="2209800" cy="304800"/>
          </a:xfrm>
          <a:prstGeom prst="rect">
            <a:avLst/>
          </a:prstGeom>
        </p:spPr>
        <p:txBody>
          <a:bodyPr wrap="none" fromWordArt="1">
            <a:prstTxWarp prst="textPlain">
              <a:avLst>
                <a:gd name="adj" fmla="val 50000"/>
              </a:avLst>
            </a:prstTxWarp>
          </a:bodyPr>
          <a:lstStyle/>
          <a:p>
            <a:pPr algn="ctr"/>
            <a:r>
              <a:rPr lang="en-US" kern="10">
                <a:ln w="9525">
                  <a:noFill/>
                  <a:round/>
                  <a:headEnd/>
                  <a:tailEnd/>
                </a:ln>
                <a:solidFill>
                  <a:srgbClr val="FF0000"/>
                </a:solidFill>
                <a:latin typeface="Arial Narrow"/>
              </a:rPr>
              <a:t>EKONOMI MANAJERIAL</a:t>
            </a:r>
          </a:p>
        </p:txBody>
      </p:sp>
      <p:sp>
        <p:nvSpPr>
          <p:cNvPr id="17420" name="Text Box 12"/>
          <p:cNvSpPr txBox="1">
            <a:spLocks noChangeArrowheads="1"/>
          </p:cNvSpPr>
          <p:nvPr/>
        </p:nvSpPr>
        <p:spPr bwMode="auto">
          <a:xfrm>
            <a:off x="3200400" y="4114801"/>
            <a:ext cx="5638800" cy="925513"/>
          </a:xfrm>
          <a:prstGeom prst="rect">
            <a:avLst/>
          </a:prstGeom>
          <a:solidFill>
            <a:schemeClr val="tx2"/>
          </a:solidFill>
          <a:ln w="9525">
            <a:solidFill>
              <a:srgbClr val="000000"/>
            </a:solidFill>
            <a:miter lim="800000"/>
            <a:headEnd/>
            <a:tailEnd/>
          </a:ln>
        </p:spPr>
        <p:txBody>
          <a:bodyPr>
            <a:spAutoFit/>
          </a:bodyPr>
          <a:lstStyle/>
          <a:p>
            <a:pPr algn="ctr">
              <a:spcBef>
                <a:spcPct val="50000"/>
              </a:spcBef>
            </a:pPr>
            <a:r>
              <a:rPr lang="en-US">
                <a:solidFill>
                  <a:srgbClr val="0000FF"/>
                </a:solidFill>
              </a:rPr>
              <a:t>Penerapan teori ekonomi dan metodologi ilmu pengambilan keputusan untuk memecahkan masalah pengambilan keputusan</a:t>
            </a:r>
          </a:p>
        </p:txBody>
      </p:sp>
      <p:sp>
        <p:nvSpPr>
          <p:cNvPr id="17421" name="WordArt 13"/>
          <p:cNvSpPr>
            <a:spLocks noChangeArrowheads="1" noChangeShapeType="1" noTextEdit="1"/>
          </p:cNvSpPr>
          <p:nvPr/>
        </p:nvSpPr>
        <p:spPr bwMode="auto">
          <a:xfrm>
            <a:off x="4953000" y="5562600"/>
            <a:ext cx="2209800" cy="304800"/>
          </a:xfrm>
          <a:prstGeom prst="rect">
            <a:avLst/>
          </a:prstGeom>
        </p:spPr>
        <p:txBody>
          <a:bodyPr wrap="none" fromWordArt="1">
            <a:prstTxWarp prst="textPlain">
              <a:avLst>
                <a:gd name="adj" fmla="val 50000"/>
              </a:avLst>
            </a:prstTxWarp>
          </a:bodyPr>
          <a:lstStyle/>
          <a:p>
            <a:pPr algn="ctr"/>
            <a:r>
              <a:rPr lang="en-US" kern="10">
                <a:ln w="9525">
                  <a:noFill/>
                  <a:round/>
                  <a:headEnd/>
                  <a:tailEnd/>
                </a:ln>
                <a:solidFill>
                  <a:srgbClr val="FF0000"/>
                </a:solidFill>
                <a:latin typeface="Arial Narrow"/>
              </a:rPr>
              <a:t>SOLUSI YANG OPTIMAL</a:t>
            </a:r>
          </a:p>
        </p:txBody>
      </p:sp>
      <p:sp>
        <p:nvSpPr>
          <p:cNvPr id="17422" name="Text Box 14"/>
          <p:cNvSpPr txBox="1">
            <a:spLocks noChangeArrowheads="1"/>
          </p:cNvSpPr>
          <p:nvPr/>
        </p:nvSpPr>
        <p:spPr bwMode="auto">
          <a:xfrm>
            <a:off x="3810000" y="6018214"/>
            <a:ext cx="4724400" cy="650875"/>
          </a:xfrm>
          <a:prstGeom prst="rect">
            <a:avLst/>
          </a:prstGeom>
          <a:solidFill>
            <a:schemeClr val="tx2"/>
          </a:solidFill>
          <a:ln w="9525">
            <a:solidFill>
              <a:srgbClr val="000000"/>
            </a:solidFill>
            <a:miter lim="800000"/>
            <a:headEnd/>
            <a:tailEnd/>
          </a:ln>
        </p:spPr>
        <p:txBody>
          <a:bodyPr>
            <a:spAutoFit/>
          </a:bodyPr>
          <a:lstStyle/>
          <a:p>
            <a:pPr algn="ctr">
              <a:spcBef>
                <a:spcPct val="50000"/>
              </a:spcBef>
            </a:pPr>
            <a:r>
              <a:rPr lang="en-US">
                <a:solidFill>
                  <a:srgbClr val="0000FF"/>
                </a:solidFill>
              </a:rPr>
              <a:t>Untuk memecahkan masalah pengambilan keputusan manajerial</a:t>
            </a:r>
          </a:p>
        </p:txBody>
      </p:sp>
      <p:sp>
        <p:nvSpPr>
          <p:cNvPr id="17423" name="AutoShape 15"/>
          <p:cNvSpPr>
            <a:spLocks noChangeArrowheads="1"/>
          </p:cNvSpPr>
          <p:nvPr/>
        </p:nvSpPr>
        <p:spPr bwMode="auto">
          <a:xfrm>
            <a:off x="5562600" y="2133600"/>
            <a:ext cx="1066800" cy="1371600"/>
          </a:xfrm>
          <a:prstGeom prst="downArrow">
            <a:avLst>
              <a:gd name="adj1" fmla="val 21426"/>
              <a:gd name="adj2" fmla="val 29887"/>
            </a:avLst>
          </a:prstGeom>
          <a:solidFill>
            <a:schemeClr val="accent1"/>
          </a:solidFill>
          <a:ln w="9525">
            <a:solidFill>
              <a:schemeClr val="tx1"/>
            </a:solidFill>
            <a:miter lim="800000"/>
            <a:headEnd/>
            <a:tailEnd/>
          </a:ln>
        </p:spPr>
        <p:txBody>
          <a:bodyPr vert="eaVert" wrap="none" anchor="ctr"/>
          <a:lstStyle/>
          <a:p>
            <a:endParaRPr lang="id-ID"/>
          </a:p>
        </p:txBody>
      </p:sp>
      <p:sp>
        <p:nvSpPr>
          <p:cNvPr id="17424" name="AutoShape 16"/>
          <p:cNvSpPr>
            <a:spLocks noChangeArrowheads="1"/>
          </p:cNvSpPr>
          <p:nvPr/>
        </p:nvSpPr>
        <p:spPr bwMode="auto">
          <a:xfrm>
            <a:off x="5181600" y="5105400"/>
            <a:ext cx="1752600" cy="381000"/>
          </a:xfrm>
          <a:prstGeom prst="downArrow">
            <a:avLst>
              <a:gd name="adj1" fmla="val 21426"/>
              <a:gd name="adj2" fmla="val 23245"/>
            </a:avLst>
          </a:prstGeom>
          <a:solidFill>
            <a:schemeClr val="accent1"/>
          </a:solidFill>
          <a:ln w="9525">
            <a:solidFill>
              <a:schemeClr val="tx1"/>
            </a:solidFill>
            <a:miter lim="800000"/>
            <a:headEnd/>
            <a:tailEnd/>
          </a:ln>
        </p:spPr>
        <p:txBody>
          <a:bodyPr vert="eaVert" wrap="none" anchor="ctr"/>
          <a:lstStyle/>
          <a:p>
            <a:endParaRPr lang="id-ID"/>
          </a:p>
        </p:txBody>
      </p:sp>
      <p:sp>
        <p:nvSpPr>
          <p:cNvPr id="17425" name="Line 17"/>
          <p:cNvSpPr>
            <a:spLocks noChangeShapeType="1"/>
          </p:cNvSpPr>
          <p:nvPr/>
        </p:nvSpPr>
        <p:spPr bwMode="auto">
          <a:xfrm>
            <a:off x="9906000" y="3048000"/>
            <a:ext cx="381000" cy="0"/>
          </a:xfrm>
          <a:prstGeom prst="line">
            <a:avLst/>
          </a:prstGeom>
          <a:noFill/>
          <a:ln w="76200">
            <a:solidFill>
              <a:schemeClr val="tx1"/>
            </a:solidFill>
            <a:round/>
            <a:headEnd/>
            <a:tailEnd/>
          </a:ln>
        </p:spPr>
        <p:txBody>
          <a:bodyPr/>
          <a:lstStyle/>
          <a:p>
            <a:endParaRPr lang="en-US"/>
          </a:p>
        </p:txBody>
      </p:sp>
      <p:sp>
        <p:nvSpPr>
          <p:cNvPr id="17426" name="Line 18"/>
          <p:cNvSpPr>
            <a:spLocks noChangeShapeType="1"/>
          </p:cNvSpPr>
          <p:nvPr/>
        </p:nvSpPr>
        <p:spPr bwMode="auto">
          <a:xfrm>
            <a:off x="10287000" y="3048000"/>
            <a:ext cx="0" cy="1524000"/>
          </a:xfrm>
          <a:prstGeom prst="line">
            <a:avLst/>
          </a:prstGeom>
          <a:noFill/>
          <a:ln w="76200">
            <a:solidFill>
              <a:schemeClr val="tx1"/>
            </a:solidFill>
            <a:round/>
            <a:headEnd/>
            <a:tailEnd/>
          </a:ln>
        </p:spPr>
        <p:txBody>
          <a:bodyPr/>
          <a:lstStyle/>
          <a:p>
            <a:endParaRPr lang="en-US"/>
          </a:p>
        </p:txBody>
      </p:sp>
      <p:sp>
        <p:nvSpPr>
          <p:cNvPr id="17427" name="Line 19"/>
          <p:cNvSpPr>
            <a:spLocks noChangeShapeType="1"/>
          </p:cNvSpPr>
          <p:nvPr/>
        </p:nvSpPr>
        <p:spPr bwMode="auto">
          <a:xfrm flipH="1">
            <a:off x="8839200" y="4572000"/>
            <a:ext cx="1447800" cy="0"/>
          </a:xfrm>
          <a:prstGeom prst="line">
            <a:avLst/>
          </a:prstGeom>
          <a:noFill/>
          <a:ln w="76200">
            <a:solidFill>
              <a:schemeClr val="tx1"/>
            </a:solidFill>
            <a:round/>
            <a:headEnd/>
            <a:tailEnd type="triangle" w="med" len="med"/>
          </a:ln>
        </p:spPr>
        <p:txBody>
          <a:bodyPr/>
          <a:lstStyle/>
          <a:p>
            <a:endParaRPr lang="en-US"/>
          </a:p>
        </p:txBody>
      </p:sp>
      <p:sp>
        <p:nvSpPr>
          <p:cNvPr id="17428" name="Line 20"/>
          <p:cNvSpPr>
            <a:spLocks noChangeShapeType="1"/>
          </p:cNvSpPr>
          <p:nvPr/>
        </p:nvSpPr>
        <p:spPr bwMode="auto">
          <a:xfrm flipH="1">
            <a:off x="1981200" y="3200400"/>
            <a:ext cx="381000" cy="0"/>
          </a:xfrm>
          <a:prstGeom prst="line">
            <a:avLst/>
          </a:prstGeom>
          <a:noFill/>
          <a:ln w="76200">
            <a:solidFill>
              <a:schemeClr val="tx1"/>
            </a:solidFill>
            <a:round/>
            <a:headEnd/>
            <a:tailEnd/>
          </a:ln>
        </p:spPr>
        <p:txBody>
          <a:bodyPr/>
          <a:lstStyle/>
          <a:p>
            <a:endParaRPr lang="en-US"/>
          </a:p>
        </p:txBody>
      </p:sp>
      <p:sp>
        <p:nvSpPr>
          <p:cNvPr id="17429" name="Line 21"/>
          <p:cNvSpPr>
            <a:spLocks noChangeShapeType="1"/>
          </p:cNvSpPr>
          <p:nvPr/>
        </p:nvSpPr>
        <p:spPr bwMode="auto">
          <a:xfrm>
            <a:off x="1981200" y="3200400"/>
            <a:ext cx="0" cy="1447800"/>
          </a:xfrm>
          <a:prstGeom prst="line">
            <a:avLst/>
          </a:prstGeom>
          <a:noFill/>
          <a:ln w="76200">
            <a:solidFill>
              <a:schemeClr val="tx1"/>
            </a:solidFill>
            <a:round/>
            <a:headEnd/>
            <a:tailEnd/>
          </a:ln>
        </p:spPr>
        <p:txBody>
          <a:bodyPr/>
          <a:lstStyle/>
          <a:p>
            <a:endParaRPr lang="en-US"/>
          </a:p>
        </p:txBody>
      </p:sp>
      <p:sp>
        <p:nvSpPr>
          <p:cNvPr id="17430" name="Line 22"/>
          <p:cNvSpPr>
            <a:spLocks noChangeShapeType="1"/>
          </p:cNvSpPr>
          <p:nvPr/>
        </p:nvSpPr>
        <p:spPr bwMode="auto">
          <a:xfrm>
            <a:off x="1981200" y="4648200"/>
            <a:ext cx="1219200" cy="0"/>
          </a:xfrm>
          <a:prstGeom prst="line">
            <a:avLst/>
          </a:prstGeom>
          <a:noFill/>
          <a:ln w="76200">
            <a:solidFill>
              <a:schemeClr val="tx1"/>
            </a:solidFill>
            <a:round/>
            <a:headEnd/>
            <a:tailEnd type="triangle" w="med" len="med"/>
          </a:ln>
        </p:spPr>
        <p:txBody>
          <a:bodyPr/>
          <a:lstStyle/>
          <a:p>
            <a:endParaRPr lang="en-US"/>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17412"/>
                                        </p:tgtEl>
                                        <p:attrNameLst>
                                          <p:attrName>style.visibility</p:attrName>
                                        </p:attrNameLst>
                                      </p:cBhvr>
                                      <p:to>
                                        <p:strVal val="visible"/>
                                      </p:to>
                                    </p:set>
                                    <p:animEffect transition="in" filter="fade">
                                      <p:cBhvr>
                                        <p:cTn id="7" dur="100"/>
                                        <p:tgtEl>
                                          <p:spTgt spid="17412"/>
                                        </p:tgtEl>
                                      </p:cBhvr>
                                    </p:animEffect>
                                    <p:anim calcmode="lin" valueType="num">
                                      <p:cBhvr>
                                        <p:cTn id="8" dur="400" fill="hold"/>
                                        <p:tgtEl>
                                          <p:spTgt spid="17412"/>
                                        </p:tgtEl>
                                        <p:attrNameLst>
                                          <p:attrName>ppt_x</p:attrName>
                                        </p:attrNameLst>
                                      </p:cBhvr>
                                      <p:tavLst>
                                        <p:tav tm="0">
                                          <p:val>
                                            <p:strVal val="#ppt_x"/>
                                          </p:val>
                                        </p:tav>
                                        <p:tav tm="100000">
                                          <p:val>
                                            <p:strVal val="#ppt_x"/>
                                          </p:val>
                                        </p:tav>
                                      </p:tavLst>
                                    </p:anim>
                                    <p:anim calcmode="lin" valueType="num">
                                      <p:cBhvr>
                                        <p:cTn id="9" dur="400" fill="hold"/>
                                        <p:tgtEl>
                                          <p:spTgt spid="1741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1741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1741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4" presetClass="entr" presetSubtype="0" fill="hold" grpId="0" nodeType="clickEffect">
                                  <p:stCondLst>
                                    <p:cond delay="0"/>
                                  </p:stCondLst>
                                  <p:childTnLst>
                                    <p:set>
                                      <p:cBhvr>
                                        <p:cTn id="15" dur="1" fill="hold">
                                          <p:stCondLst>
                                            <p:cond delay="0"/>
                                          </p:stCondLst>
                                        </p:cTn>
                                        <p:tgtEl>
                                          <p:spTgt spid="17413"/>
                                        </p:tgtEl>
                                        <p:attrNameLst>
                                          <p:attrName>style.visibility</p:attrName>
                                        </p:attrNameLst>
                                      </p:cBhvr>
                                      <p:to>
                                        <p:strVal val="visible"/>
                                      </p:to>
                                    </p:set>
                                    <p:anim from="(-#ppt_w/2)" to="(#ppt_x)" calcmode="lin" valueType="num">
                                      <p:cBhvr>
                                        <p:cTn id="16" dur="600" fill="hold">
                                          <p:stCondLst>
                                            <p:cond delay="0"/>
                                          </p:stCondLst>
                                        </p:cTn>
                                        <p:tgtEl>
                                          <p:spTgt spid="17413"/>
                                        </p:tgtEl>
                                        <p:attrNameLst>
                                          <p:attrName>ppt_x</p:attrName>
                                        </p:attrNameLst>
                                      </p:cBhvr>
                                    </p:anim>
                                    <p:anim from="0" to="-1.0" calcmode="lin" valueType="num">
                                      <p:cBhvr>
                                        <p:cTn id="17" dur="200" decel="50000" autoRev="1" fill="hold">
                                          <p:stCondLst>
                                            <p:cond delay="600"/>
                                          </p:stCondLst>
                                        </p:cTn>
                                        <p:tgtEl>
                                          <p:spTgt spid="17413"/>
                                        </p:tgtEl>
                                        <p:attrNameLst>
                                          <p:attrName>xshear</p:attrName>
                                        </p:attrNameLst>
                                      </p:cBhvr>
                                    </p:anim>
                                    <p:animScale>
                                      <p:cBhvr>
                                        <p:cTn id="18" dur="200" decel="100000" autoRev="1" fill="hold">
                                          <p:stCondLst>
                                            <p:cond delay="600"/>
                                          </p:stCondLst>
                                        </p:cTn>
                                        <p:tgtEl>
                                          <p:spTgt spid="17413"/>
                                        </p:tgtEl>
                                      </p:cBhvr>
                                      <p:from x="100000" y="100000"/>
                                      <p:to x="80000" y="100000"/>
                                    </p:animScale>
                                    <p:anim by="(#ppt_h/3+#ppt_w*0.1)" calcmode="lin" valueType="num">
                                      <p:cBhvr additive="sum">
                                        <p:cTn id="19" dur="200" decel="100000" autoRev="1" fill="hold">
                                          <p:stCondLst>
                                            <p:cond delay="600"/>
                                          </p:stCondLst>
                                        </p:cTn>
                                        <p:tgtEl>
                                          <p:spTgt spid="17413"/>
                                        </p:tgtEl>
                                        <p:attrNameLst>
                                          <p:attrName>ppt_x</p:attrName>
                                        </p:attrNameLst>
                                      </p:cBhvr>
                                    </p:anim>
                                  </p:childTnLst>
                                </p:cTn>
                              </p:par>
                            </p:childTnLst>
                          </p:cTn>
                        </p:par>
                      </p:childTnLst>
                    </p:cTn>
                  </p:par>
                  <p:par>
                    <p:cTn id="20" fill="hold">
                      <p:stCondLst>
                        <p:cond delay="indefinite"/>
                      </p:stCondLst>
                      <p:childTnLst>
                        <p:par>
                          <p:cTn id="21" fill="hold">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17414"/>
                                        </p:tgtEl>
                                        <p:attrNameLst>
                                          <p:attrName>style.visibility</p:attrName>
                                        </p:attrNameLst>
                                      </p:cBhvr>
                                      <p:to>
                                        <p:strVal val="visible"/>
                                      </p:to>
                                    </p:set>
                                    <p:animEffect transition="in" filter="diamond(in)">
                                      <p:cBhvr>
                                        <p:cTn id="24" dur="2000"/>
                                        <p:tgtEl>
                                          <p:spTgt spid="17414"/>
                                        </p:tgtEl>
                                      </p:cBhvr>
                                    </p:animEffect>
                                  </p:childTnLst>
                                </p:cTn>
                              </p:par>
                            </p:childTnLst>
                          </p:cTn>
                        </p:par>
                      </p:childTnLst>
                    </p:cTn>
                  </p:par>
                  <p:par>
                    <p:cTn id="25" fill="hold">
                      <p:stCondLst>
                        <p:cond delay="indefinite"/>
                      </p:stCondLst>
                      <p:childTnLst>
                        <p:par>
                          <p:cTn id="26" fill="hold">
                            <p:stCondLst>
                              <p:cond delay="0"/>
                            </p:stCondLst>
                            <p:childTnLst>
                              <p:par>
                                <p:cTn id="27" presetID="4" presetClass="entr" presetSubtype="16" fill="hold" grpId="0" nodeType="clickEffect">
                                  <p:stCondLst>
                                    <p:cond delay="0"/>
                                  </p:stCondLst>
                                  <p:childTnLst>
                                    <p:set>
                                      <p:cBhvr>
                                        <p:cTn id="28" dur="1" fill="hold">
                                          <p:stCondLst>
                                            <p:cond delay="0"/>
                                          </p:stCondLst>
                                        </p:cTn>
                                        <p:tgtEl>
                                          <p:spTgt spid="17423"/>
                                        </p:tgtEl>
                                        <p:attrNameLst>
                                          <p:attrName>style.visibility</p:attrName>
                                        </p:attrNameLst>
                                      </p:cBhvr>
                                      <p:to>
                                        <p:strVal val="visible"/>
                                      </p:to>
                                    </p:set>
                                    <p:animEffect transition="in" filter="box(in)">
                                      <p:cBhvr>
                                        <p:cTn id="29" dur="500"/>
                                        <p:tgtEl>
                                          <p:spTgt spid="17423"/>
                                        </p:tgtEl>
                                      </p:cBhvr>
                                    </p:animEffect>
                                  </p:childTnLst>
                                </p:cTn>
                              </p:par>
                            </p:childTnLst>
                          </p:cTn>
                        </p:par>
                      </p:childTnLst>
                    </p:cTn>
                  </p:par>
                  <p:par>
                    <p:cTn id="30" fill="hold">
                      <p:stCondLst>
                        <p:cond delay="indefinite"/>
                      </p:stCondLst>
                      <p:childTnLst>
                        <p:par>
                          <p:cTn id="31" fill="hold">
                            <p:stCondLst>
                              <p:cond delay="0"/>
                            </p:stCondLst>
                            <p:childTnLst>
                              <p:par>
                                <p:cTn id="32" presetID="8" presetClass="entr" presetSubtype="16" fill="hold" grpId="0" nodeType="clickEffect">
                                  <p:stCondLst>
                                    <p:cond delay="0"/>
                                  </p:stCondLst>
                                  <p:childTnLst>
                                    <p:set>
                                      <p:cBhvr>
                                        <p:cTn id="33" dur="1" fill="hold">
                                          <p:stCondLst>
                                            <p:cond delay="0"/>
                                          </p:stCondLst>
                                        </p:cTn>
                                        <p:tgtEl>
                                          <p:spTgt spid="17419"/>
                                        </p:tgtEl>
                                        <p:attrNameLst>
                                          <p:attrName>style.visibility</p:attrName>
                                        </p:attrNameLst>
                                      </p:cBhvr>
                                      <p:to>
                                        <p:strVal val="visible"/>
                                      </p:to>
                                    </p:set>
                                    <p:animEffect transition="in" filter="diamond(in)">
                                      <p:cBhvr>
                                        <p:cTn id="34" dur="2000"/>
                                        <p:tgtEl>
                                          <p:spTgt spid="17419"/>
                                        </p:tgtEl>
                                      </p:cBhvr>
                                    </p:animEffect>
                                  </p:childTnLst>
                                </p:cTn>
                              </p:par>
                              <p:par>
                                <p:cTn id="35" presetID="8" presetClass="entr" presetSubtype="16" fill="hold" grpId="0" nodeType="withEffect">
                                  <p:stCondLst>
                                    <p:cond delay="0"/>
                                  </p:stCondLst>
                                  <p:childTnLst>
                                    <p:set>
                                      <p:cBhvr>
                                        <p:cTn id="36" dur="1" fill="hold">
                                          <p:stCondLst>
                                            <p:cond delay="0"/>
                                          </p:stCondLst>
                                        </p:cTn>
                                        <p:tgtEl>
                                          <p:spTgt spid="17420"/>
                                        </p:tgtEl>
                                        <p:attrNameLst>
                                          <p:attrName>style.visibility</p:attrName>
                                        </p:attrNameLst>
                                      </p:cBhvr>
                                      <p:to>
                                        <p:strVal val="visible"/>
                                      </p:to>
                                    </p:set>
                                    <p:animEffect transition="in" filter="diamond(in)">
                                      <p:cBhvr>
                                        <p:cTn id="37" dur="2000"/>
                                        <p:tgtEl>
                                          <p:spTgt spid="17420"/>
                                        </p:tgtEl>
                                      </p:cBhvr>
                                    </p:animEffect>
                                  </p:childTnLst>
                                </p:cTn>
                              </p:par>
                            </p:childTnLst>
                          </p:cTn>
                        </p:par>
                      </p:childTnLst>
                    </p:cTn>
                  </p:par>
                  <p:par>
                    <p:cTn id="38" fill="hold">
                      <p:stCondLst>
                        <p:cond delay="indefinite"/>
                      </p:stCondLst>
                      <p:childTnLst>
                        <p:par>
                          <p:cTn id="39" fill="hold">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17415"/>
                                        </p:tgtEl>
                                        <p:attrNameLst>
                                          <p:attrName>style.visibility</p:attrName>
                                        </p:attrNameLst>
                                      </p:cBhvr>
                                      <p:to>
                                        <p:strVal val="visible"/>
                                      </p:to>
                                    </p:set>
                                    <p:animEffect transition="in" filter="diamond(in)">
                                      <p:cBhvr>
                                        <p:cTn id="42" dur="2000"/>
                                        <p:tgtEl>
                                          <p:spTgt spid="17415"/>
                                        </p:tgtEl>
                                      </p:cBhvr>
                                    </p:animEffect>
                                  </p:childTnLst>
                                </p:cTn>
                              </p:par>
                            </p:childTnLst>
                          </p:cTn>
                        </p:par>
                      </p:childTnLst>
                    </p:cTn>
                  </p:par>
                  <p:par>
                    <p:cTn id="43" fill="hold">
                      <p:stCondLst>
                        <p:cond delay="indefinite"/>
                      </p:stCondLst>
                      <p:childTnLst>
                        <p:par>
                          <p:cTn id="44" fill="hold">
                            <p:stCondLst>
                              <p:cond delay="0"/>
                            </p:stCondLst>
                            <p:childTnLst>
                              <p:par>
                                <p:cTn id="45" presetID="8" presetClass="entr" presetSubtype="16" fill="hold" grpId="0" nodeType="clickEffect">
                                  <p:stCondLst>
                                    <p:cond delay="0"/>
                                  </p:stCondLst>
                                  <p:childTnLst>
                                    <p:set>
                                      <p:cBhvr>
                                        <p:cTn id="46" dur="1" fill="hold">
                                          <p:stCondLst>
                                            <p:cond delay="0"/>
                                          </p:stCondLst>
                                        </p:cTn>
                                        <p:tgtEl>
                                          <p:spTgt spid="17416"/>
                                        </p:tgtEl>
                                        <p:attrNameLst>
                                          <p:attrName>style.visibility</p:attrName>
                                        </p:attrNameLst>
                                      </p:cBhvr>
                                      <p:to>
                                        <p:strVal val="visible"/>
                                      </p:to>
                                    </p:set>
                                    <p:animEffect transition="in" filter="diamond(in)">
                                      <p:cBhvr>
                                        <p:cTn id="47" dur="2000"/>
                                        <p:tgtEl>
                                          <p:spTgt spid="17416"/>
                                        </p:tgtEl>
                                      </p:cBhvr>
                                    </p:animEffect>
                                  </p:childTnLst>
                                </p:cTn>
                              </p:par>
                            </p:childTnLst>
                          </p:cTn>
                        </p:par>
                      </p:childTnLst>
                    </p:cTn>
                  </p:par>
                  <p:par>
                    <p:cTn id="48" fill="hold">
                      <p:stCondLst>
                        <p:cond delay="indefinite"/>
                      </p:stCondLst>
                      <p:childTnLst>
                        <p:par>
                          <p:cTn id="49" fill="hold">
                            <p:stCondLst>
                              <p:cond delay="0"/>
                            </p:stCondLst>
                            <p:childTnLst>
                              <p:par>
                                <p:cTn id="50" presetID="8" presetClass="entr" presetSubtype="16" fill="hold" grpId="0" nodeType="clickEffect">
                                  <p:stCondLst>
                                    <p:cond delay="0"/>
                                  </p:stCondLst>
                                  <p:childTnLst>
                                    <p:set>
                                      <p:cBhvr>
                                        <p:cTn id="51" dur="1" fill="hold">
                                          <p:stCondLst>
                                            <p:cond delay="0"/>
                                          </p:stCondLst>
                                        </p:cTn>
                                        <p:tgtEl>
                                          <p:spTgt spid="17417"/>
                                        </p:tgtEl>
                                        <p:attrNameLst>
                                          <p:attrName>style.visibility</p:attrName>
                                        </p:attrNameLst>
                                      </p:cBhvr>
                                      <p:to>
                                        <p:strVal val="visible"/>
                                      </p:to>
                                    </p:set>
                                    <p:animEffect transition="in" filter="diamond(in)">
                                      <p:cBhvr>
                                        <p:cTn id="52" dur="2000"/>
                                        <p:tgtEl>
                                          <p:spTgt spid="17417"/>
                                        </p:tgtEl>
                                      </p:cBhvr>
                                    </p:animEffect>
                                  </p:childTnLst>
                                </p:cTn>
                              </p:par>
                            </p:childTnLst>
                          </p:cTn>
                        </p:par>
                      </p:childTnLst>
                    </p:cTn>
                  </p:par>
                  <p:par>
                    <p:cTn id="53" fill="hold">
                      <p:stCondLst>
                        <p:cond delay="indefinite"/>
                      </p:stCondLst>
                      <p:childTnLst>
                        <p:par>
                          <p:cTn id="54" fill="hold">
                            <p:stCondLst>
                              <p:cond delay="0"/>
                            </p:stCondLst>
                            <p:childTnLst>
                              <p:par>
                                <p:cTn id="55" presetID="8" presetClass="entr" presetSubtype="16" fill="hold" grpId="0" nodeType="clickEffect">
                                  <p:stCondLst>
                                    <p:cond delay="0"/>
                                  </p:stCondLst>
                                  <p:childTnLst>
                                    <p:set>
                                      <p:cBhvr>
                                        <p:cTn id="56" dur="1" fill="hold">
                                          <p:stCondLst>
                                            <p:cond delay="0"/>
                                          </p:stCondLst>
                                        </p:cTn>
                                        <p:tgtEl>
                                          <p:spTgt spid="17418"/>
                                        </p:tgtEl>
                                        <p:attrNameLst>
                                          <p:attrName>style.visibility</p:attrName>
                                        </p:attrNameLst>
                                      </p:cBhvr>
                                      <p:to>
                                        <p:strVal val="visible"/>
                                      </p:to>
                                    </p:set>
                                    <p:animEffect transition="in" filter="diamond(in)">
                                      <p:cBhvr>
                                        <p:cTn id="57" dur="2000"/>
                                        <p:tgtEl>
                                          <p:spTgt spid="17418"/>
                                        </p:tgtEl>
                                      </p:cBhvr>
                                    </p:animEffect>
                                  </p:childTnLst>
                                </p:cTn>
                              </p:par>
                            </p:childTnLst>
                          </p:cTn>
                        </p:par>
                      </p:childTnLst>
                    </p:cTn>
                  </p:par>
                  <p:par>
                    <p:cTn id="58" fill="hold">
                      <p:stCondLst>
                        <p:cond delay="indefinite"/>
                      </p:stCondLst>
                      <p:childTnLst>
                        <p:par>
                          <p:cTn id="59" fill="hold">
                            <p:stCondLst>
                              <p:cond delay="0"/>
                            </p:stCondLst>
                            <p:childTnLst>
                              <p:par>
                                <p:cTn id="60" presetID="34" presetClass="entr" presetSubtype="0" fill="hold" grpId="0" nodeType="clickEffect">
                                  <p:stCondLst>
                                    <p:cond delay="0"/>
                                  </p:stCondLst>
                                  <p:childTnLst>
                                    <p:set>
                                      <p:cBhvr>
                                        <p:cTn id="61" dur="1" fill="hold">
                                          <p:stCondLst>
                                            <p:cond delay="0"/>
                                          </p:stCondLst>
                                        </p:cTn>
                                        <p:tgtEl>
                                          <p:spTgt spid="17428"/>
                                        </p:tgtEl>
                                        <p:attrNameLst>
                                          <p:attrName>style.visibility</p:attrName>
                                        </p:attrNameLst>
                                      </p:cBhvr>
                                      <p:to>
                                        <p:strVal val="visible"/>
                                      </p:to>
                                    </p:set>
                                    <p:anim from="(-#ppt_w/2)" to="(#ppt_x)" calcmode="lin" valueType="num">
                                      <p:cBhvr>
                                        <p:cTn id="62" dur="600" fill="hold">
                                          <p:stCondLst>
                                            <p:cond delay="0"/>
                                          </p:stCondLst>
                                        </p:cTn>
                                        <p:tgtEl>
                                          <p:spTgt spid="17428"/>
                                        </p:tgtEl>
                                        <p:attrNameLst>
                                          <p:attrName>ppt_x</p:attrName>
                                        </p:attrNameLst>
                                      </p:cBhvr>
                                    </p:anim>
                                    <p:anim from="0" to="-1.0" calcmode="lin" valueType="num">
                                      <p:cBhvr>
                                        <p:cTn id="63" dur="200" decel="50000" autoRev="1" fill="hold">
                                          <p:stCondLst>
                                            <p:cond delay="600"/>
                                          </p:stCondLst>
                                        </p:cTn>
                                        <p:tgtEl>
                                          <p:spTgt spid="17428"/>
                                        </p:tgtEl>
                                        <p:attrNameLst>
                                          <p:attrName>xshear</p:attrName>
                                        </p:attrNameLst>
                                      </p:cBhvr>
                                    </p:anim>
                                    <p:animScale>
                                      <p:cBhvr>
                                        <p:cTn id="64" dur="200" decel="100000" autoRev="1" fill="hold">
                                          <p:stCondLst>
                                            <p:cond delay="600"/>
                                          </p:stCondLst>
                                        </p:cTn>
                                        <p:tgtEl>
                                          <p:spTgt spid="17428"/>
                                        </p:tgtEl>
                                      </p:cBhvr>
                                      <p:from x="100000" y="100000"/>
                                      <p:to x="80000" y="100000"/>
                                    </p:animScale>
                                    <p:anim by="(#ppt_h/3+#ppt_w*0.1)" calcmode="lin" valueType="num">
                                      <p:cBhvr additive="sum">
                                        <p:cTn id="65" dur="200" decel="100000" autoRev="1" fill="hold">
                                          <p:stCondLst>
                                            <p:cond delay="600"/>
                                          </p:stCondLst>
                                        </p:cTn>
                                        <p:tgtEl>
                                          <p:spTgt spid="17428"/>
                                        </p:tgtEl>
                                        <p:attrNameLst>
                                          <p:attrName>ppt_x</p:attrName>
                                        </p:attrNameLst>
                                      </p:cBhvr>
                                    </p:anim>
                                  </p:childTnLst>
                                </p:cTn>
                              </p:par>
                              <p:par>
                                <p:cTn id="66" presetID="34" presetClass="entr" presetSubtype="0" fill="hold" grpId="0" nodeType="withEffect">
                                  <p:stCondLst>
                                    <p:cond delay="0"/>
                                  </p:stCondLst>
                                  <p:childTnLst>
                                    <p:set>
                                      <p:cBhvr>
                                        <p:cTn id="67" dur="1" fill="hold">
                                          <p:stCondLst>
                                            <p:cond delay="0"/>
                                          </p:stCondLst>
                                        </p:cTn>
                                        <p:tgtEl>
                                          <p:spTgt spid="17429"/>
                                        </p:tgtEl>
                                        <p:attrNameLst>
                                          <p:attrName>style.visibility</p:attrName>
                                        </p:attrNameLst>
                                      </p:cBhvr>
                                      <p:to>
                                        <p:strVal val="visible"/>
                                      </p:to>
                                    </p:set>
                                    <p:anim from="(-#ppt_w/2)" to="(#ppt_x)" calcmode="lin" valueType="num">
                                      <p:cBhvr>
                                        <p:cTn id="68" dur="600" fill="hold">
                                          <p:stCondLst>
                                            <p:cond delay="0"/>
                                          </p:stCondLst>
                                        </p:cTn>
                                        <p:tgtEl>
                                          <p:spTgt spid="17429"/>
                                        </p:tgtEl>
                                        <p:attrNameLst>
                                          <p:attrName>ppt_x</p:attrName>
                                        </p:attrNameLst>
                                      </p:cBhvr>
                                    </p:anim>
                                    <p:anim from="0" to="-1.0" calcmode="lin" valueType="num">
                                      <p:cBhvr>
                                        <p:cTn id="69" dur="200" decel="50000" autoRev="1" fill="hold">
                                          <p:stCondLst>
                                            <p:cond delay="600"/>
                                          </p:stCondLst>
                                        </p:cTn>
                                        <p:tgtEl>
                                          <p:spTgt spid="17429"/>
                                        </p:tgtEl>
                                        <p:attrNameLst>
                                          <p:attrName>xshear</p:attrName>
                                        </p:attrNameLst>
                                      </p:cBhvr>
                                    </p:anim>
                                    <p:animScale>
                                      <p:cBhvr>
                                        <p:cTn id="70" dur="200" decel="100000" autoRev="1" fill="hold">
                                          <p:stCondLst>
                                            <p:cond delay="600"/>
                                          </p:stCondLst>
                                        </p:cTn>
                                        <p:tgtEl>
                                          <p:spTgt spid="17429"/>
                                        </p:tgtEl>
                                      </p:cBhvr>
                                      <p:from x="100000" y="100000"/>
                                      <p:to x="80000" y="100000"/>
                                    </p:animScale>
                                    <p:anim by="(#ppt_h/3+#ppt_w*0.1)" calcmode="lin" valueType="num">
                                      <p:cBhvr additive="sum">
                                        <p:cTn id="71" dur="200" decel="100000" autoRev="1" fill="hold">
                                          <p:stCondLst>
                                            <p:cond delay="600"/>
                                          </p:stCondLst>
                                        </p:cTn>
                                        <p:tgtEl>
                                          <p:spTgt spid="17429"/>
                                        </p:tgtEl>
                                        <p:attrNameLst>
                                          <p:attrName>ppt_x</p:attrName>
                                        </p:attrNameLst>
                                      </p:cBhvr>
                                    </p:anim>
                                  </p:childTnLst>
                                </p:cTn>
                              </p:par>
                              <p:par>
                                <p:cTn id="72" presetID="34" presetClass="entr" presetSubtype="0" fill="hold" grpId="0" nodeType="withEffect">
                                  <p:stCondLst>
                                    <p:cond delay="0"/>
                                  </p:stCondLst>
                                  <p:childTnLst>
                                    <p:set>
                                      <p:cBhvr>
                                        <p:cTn id="73" dur="1" fill="hold">
                                          <p:stCondLst>
                                            <p:cond delay="0"/>
                                          </p:stCondLst>
                                        </p:cTn>
                                        <p:tgtEl>
                                          <p:spTgt spid="17430"/>
                                        </p:tgtEl>
                                        <p:attrNameLst>
                                          <p:attrName>style.visibility</p:attrName>
                                        </p:attrNameLst>
                                      </p:cBhvr>
                                      <p:to>
                                        <p:strVal val="visible"/>
                                      </p:to>
                                    </p:set>
                                    <p:anim from="(-#ppt_w/2)" to="(#ppt_x)" calcmode="lin" valueType="num">
                                      <p:cBhvr>
                                        <p:cTn id="74" dur="600" fill="hold">
                                          <p:stCondLst>
                                            <p:cond delay="0"/>
                                          </p:stCondLst>
                                        </p:cTn>
                                        <p:tgtEl>
                                          <p:spTgt spid="17430"/>
                                        </p:tgtEl>
                                        <p:attrNameLst>
                                          <p:attrName>ppt_x</p:attrName>
                                        </p:attrNameLst>
                                      </p:cBhvr>
                                    </p:anim>
                                    <p:anim from="0" to="-1.0" calcmode="lin" valueType="num">
                                      <p:cBhvr>
                                        <p:cTn id="75" dur="200" decel="50000" autoRev="1" fill="hold">
                                          <p:stCondLst>
                                            <p:cond delay="600"/>
                                          </p:stCondLst>
                                        </p:cTn>
                                        <p:tgtEl>
                                          <p:spTgt spid="17430"/>
                                        </p:tgtEl>
                                        <p:attrNameLst>
                                          <p:attrName>xshear</p:attrName>
                                        </p:attrNameLst>
                                      </p:cBhvr>
                                    </p:anim>
                                    <p:animScale>
                                      <p:cBhvr>
                                        <p:cTn id="76" dur="200" decel="100000" autoRev="1" fill="hold">
                                          <p:stCondLst>
                                            <p:cond delay="600"/>
                                          </p:stCondLst>
                                        </p:cTn>
                                        <p:tgtEl>
                                          <p:spTgt spid="17430"/>
                                        </p:tgtEl>
                                      </p:cBhvr>
                                      <p:from x="100000" y="100000"/>
                                      <p:to x="80000" y="100000"/>
                                    </p:animScale>
                                    <p:anim by="(#ppt_h/3+#ppt_w*0.1)" calcmode="lin" valueType="num">
                                      <p:cBhvr additive="sum">
                                        <p:cTn id="77" dur="200" decel="100000" autoRev="1" fill="hold">
                                          <p:stCondLst>
                                            <p:cond delay="600"/>
                                          </p:stCondLst>
                                        </p:cTn>
                                        <p:tgtEl>
                                          <p:spTgt spid="17430"/>
                                        </p:tgtEl>
                                        <p:attrNameLst>
                                          <p:attrName>ppt_x</p:attrName>
                                        </p:attrNameLst>
                                      </p:cBhvr>
                                    </p:anim>
                                  </p:childTnLst>
                                </p:cTn>
                              </p:par>
                            </p:childTnLst>
                          </p:cTn>
                        </p:par>
                      </p:childTnLst>
                    </p:cTn>
                  </p:par>
                  <p:par>
                    <p:cTn id="78" fill="hold">
                      <p:stCondLst>
                        <p:cond delay="indefinite"/>
                      </p:stCondLst>
                      <p:childTnLst>
                        <p:par>
                          <p:cTn id="79" fill="hold">
                            <p:stCondLst>
                              <p:cond delay="0"/>
                            </p:stCondLst>
                            <p:childTnLst>
                              <p:par>
                                <p:cTn id="80" presetID="34" presetClass="entr" presetSubtype="0" fill="hold" grpId="0" nodeType="clickEffect">
                                  <p:stCondLst>
                                    <p:cond delay="0"/>
                                  </p:stCondLst>
                                  <p:childTnLst>
                                    <p:set>
                                      <p:cBhvr>
                                        <p:cTn id="81" dur="1" fill="hold">
                                          <p:stCondLst>
                                            <p:cond delay="0"/>
                                          </p:stCondLst>
                                        </p:cTn>
                                        <p:tgtEl>
                                          <p:spTgt spid="17425"/>
                                        </p:tgtEl>
                                        <p:attrNameLst>
                                          <p:attrName>style.visibility</p:attrName>
                                        </p:attrNameLst>
                                      </p:cBhvr>
                                      <p:to>
                                        <p:strVal val="visible"/>
                                      </p:to>
                                    </p:set>
                                    <p:anim from="(-#ppt_w/2)" to="(#ppt_x)" calcmode="lin" valueType="num">
                                      <p:cBhvr>
                                        <p:cTn id="82" dur="600" fill="hold">
                                          <p:stCondLst>
                                            <p:cond delay="0"/>
                                          </p:stCondLst>
                                        </p:cTn>
                                        <p:tgtEl>
                                          <p:spTgt spid="17425"/>
                                        </p:tgtEl>
                                        <p:attrNameLst>
                                          <p:attrName>ppt_x</p:attrName>
                                        </p:attrNameLst>
                                      </p:cBhvr>
                                    </p:anim>
                                    <p:anim from="0" to="-1.0" calcmode="lin" valueType="num">
                                      <p:cBhvr>
                                        <p:cTn id="83" dur="200" decel="50000" autoRev="1" fill="hold">
                                          <p:stCondLst>
                                            <p:cond delay="600"/>
                                          </p:stCondLst>
                                        </p:cTn>
                                        <p:tgtEl>
                                          <p:spTgt spid="17425"/>
                                        </p:tgtEl>
                                        <p:attrNameLst>
                                          <p:attrName>xshear</p:attrName>
                                        </p:attrNameLst>
                                      </p:cBhvr>
                                    </p:anim>
                                    <p:animScale>
                                      <p:cBhvr>
                                        <p:cTn id="84" dur="200" decel="100000" autoRev="1" fill="hold">
                                          <p:stCondLst>
                                            <p:cond delay="600"/>
                                          </p:stCondLst>
                                        </p:cTn>
                                        <p:tgtEl>
                                          <p:spTgt spid="17425"/>
                                        </p:tgtEl>
                                      </p:cBhvr>
                                      <p:from x="100000" y="100000"/>
                                      <p:to x="80000" y="100000"/>
                                    </p:animScale>
                                    <p:anim by="(#ppt_h/3+#ppt_w*0.1)" calcmode="lin" valueType="num">
                                      <p:cBhvr additive="sum">
                                        <p:cTn id="85" dur="200" decel="100000" autoRev="1" fill="hold">
                                          <p:stCondLst>
                                            <p:cond delay="600"/>
                                          </p:stCondLst>
                                        </p:cTn>
                                        <p:tgtEl>
                                          <p:spTgt spid="17425"/>
                                        </p:tgtEl>
                                        <p:attrNameLst>
                                          <p:attrName>ppt_x</p:attrName>
                                        </p:attrNameLst>
                                      </p:cBhvr>
                                    </p:anim>
                                  </p:childTnLst>
                                </p:cTn>
                              </p:par>
                              <p:par>
                                <p:cTn id="86" presetID="34" presetClass="entr" presetSubtype="0" fill="hold" grpId="0" nodeType="withEffect">
                                  <p:stCondLst>
                                    <p:cond delay="0"/>
                                  </p:stCondLst>
                                  <p:childTnLst>
                                    <p:set>
                                      <p:cBhvr>
                                        <p:cTn id="87" dur="1" fill="hold">
                                          <p:stCondLst>
                                            <p:cond delay="0"/>
                                          </p:stCondLst>
                                        </p:cTn>
                                        <p:tgtEl>
                                          <p:spTgt spid="17426"/>
                                        </p:tgtEl>
                                        <p:attrNameLst>
                                          <p:attrName>style.visibility</p:attrName>
                                        </p:attrNameLst>
                                      </p:cBhvr>
                                      <p:to>
                                        <p:strVal val="visible"/>
                                      </p:to>
                                    </p:set>
                                    <p:anim from="(-#ppt_w/2)" to="(#ppt_x)" calcmode="lin" valueType="num">
                                      <p:cBhvr>
                                        <p:cTn id="88" dur="600" fill="hold">
                                          <p:stCondLst>
                                            <p:cond delay="0"/>
                                          </p:stCondLst>
                                        </p:cTn>
                                        <p:tgtEl>
                                          <p:spTgt spid="17426"/>
                                        </p:tgtEl>
                                        <p:attrNameLst>
                                          <p:attrName>ppt_x</p:attrName>
                                        </p:attrNameLst>
                                      </p:cBhvr>
                                    </p:anim>
                                    <p:anim from="0" to="-1.0" calcmode="lin" valueType="num">
                                      <p:cBhvr>
                                        <p:cTn id="89" dur="200" decel="50000" autoRev="1" fill="hold">
                                          <p:stCondLst>
                                            <p:cond delay="600"/>
                                          </p:stCondLst>
                                        </p:cTn>
                                        <p:tgtEl>
                                          <p:spTgt spid="17426"/>
                                        </p:tgtEl>
                                        <p:attrNameLst>
                                          <p:attrName>xshear</p:attrName>
                                        </p:attrNameLst>
                                      </p:cBhvr>
                                    </p:anim>
                                    <p:animScale>
                                      <p:cBhvr>
                                        <p:cTn id="90" dur="200" decel="100000" autoRev="1" fill="hold">
                                          <p:stCondLst>
                                            <p:cond delay="600"/>
                                          </p:stCondLst>
                                        </p:cTn>
                                        <p:tgtEl>
                                          <p:spTgt spid="17426"/>
                                        </p:tgtEl>
                                      </p:cBhvr>
                                      <p:from x="100000" y="100000"/>
                                      <p:to x="80000" y="100000"/>
                                    </p:animScale>
                                    <p:anim by="(#ppt_h/3+#ppt_w*0.1)" calcmode="lin" valueType="num">
                                      <p:cBhvr additive="sum">
                                        <p:cTn id="91" dur="200" decel="100000" autoRev="1" fill="hold">
                                          <p:stCondLst>
                                            <p:cond delay="600"/>
                                          </p:stCondLst>
                                        </p:cTn>
                                        <p:tgtEl>
                                          <p:spTgt spid="17426"/>
                                        </p:tgtEl>
                                        <p:attrNameLst>
                                          <p:attrName>ppt_x</p:attrName>
                                        </p:attrNameLst>
                                      </p:cBhvr>
                                    </p:anim>
                                  </p:childTnLst>
                                </p:cTn>
                              </p:par>
                              <p:par>
                                <p:cTn id="92" presetID="34" presetClass="entr" presetSubtype="0" fill="hold" grpId="0" nodeType="withEffect">
                                  <p:stCondLst>
                                    <p:cond delay="0"/>
                                  </p:stCondLst>
                                  <p:childTnLst>
                                    <p:set>
                                      <p:cBhvr>
                                        <p:cTn id="93" dur="1" fill="hold">
                                          <p:stCondLst>
                                            <p:cond delay="0"/>
                                          </p:stCondLst>
                                        </p:cTn>
                                        <p:tgtEl>
                                          <p:spTgt spid="17427"/>
                                        </p:tgtEl>
                                        <p:attrNameLst>
                                          <p:attrName>style.visibility</p:attrName>
                                        </p:attrNameLst>
                                      </p:cBhvr>
                                      <p:to>
                                        <p:strVal val="visible"/>
                                      </p:to>
                                    </p:set>
                                    <p:anim from="(-#ppt_w/2)" to="(#ppt_x)" calcmode="lin" valueType="num">
                                      <p:cBhvr>
                                        <p:cTn id="94" dur="600" fill="hold">
                                          <p:stCondLst>
                                            <p:cond delay="0"/>
                                          </p:stCondLst>
                                        </p:cTn>
                                        <p:tgtEl>
                                          <p:spTgt spid="17427"/>
                                        </p:tgtEl>
                                        <p:attrNameLst>
                                          <p:attrName>ppt_x</p:attrName>
                                        </p:attrNameLst>
                                      </p:cBhvr>
                                    </p:anim>
                                    <p:anim from="0" to="-1.0" calcmode="lin" valueType="num">
                                      <p:cBhvr>
                                        <p:cTn id="95" dur="200" decel="50000" autoRev="1" fill="hold">
                                          <p:stCondLst>
                                            <p:cond delay="600"/>
                                          </p:stCondLst>
                                        </p:cTn>
                                        <p:tgtEl>
                                          <p:spTgt spid="17427"/>
                                        </p:tgtEl>
                                        <p:attrNameLst>
                                          <p:attrName>xshear</p:attrName>
                                        </p:attrNameLst>
                                      </p:cBhvr>
                                    </p:anim>
                                    <p:animScale>
                                      <p:cBhvr>
                                        <p:cTn id="96" dur="200" decel="100000" autoRev="1" fill="hold">
                                          <p:stCondLst>
                                            <p:cond delay="600"/>
                                          </p:stCondLst>
                                        </p:cTn>
                                        <p:tgtEl>
                                          <p:spTgt spid="17427"/>
                                        </p:tgtEl>
                                      </p:cBhvr>
                                      <p:from x="100000" y="100000"/>
                                      <p:to x="80000" y="100000"/>
                                    </p:animScale>
                                    <p:anim by="(#ppt_h/3+#ppt_w*0.1)" calcmode="lin" valueType="num">
                                      <p:cBhvr additive="sum">
                                        <p:cTn id="97" dur="200" decel="100000" autoRev="1" fill="hold">
                                          <p:stCondLst>
                                            <p:cond delay="600"/>
                                          </p:stCondLst>
                                        </p:cTn>
                                        <p:tgtEl>
                                          <p:spTgt spid="17427"/>
                                        </p:tgtEl>
                                        <p:attrNameLst>
                                          <p:attrName>ppt_x</p:attrName>
                                        </p:attrNameLst>
                                      </p:cBhvr>
                                    </p:anim>
                                  </p:childTnLst>
                                </p:cTn>
                              </p:par>
                            </p:childTnLst>
                          </p:cTn>
                        </p:par>
                      </p:childTnLst>
                    </p:cTn>
                  </p:par>
                  <p:par>
                    <p:cTn id="98" fill="hold">
                      <p:stCondLst>
                        <p:cond delay="indefinite"/>
                      </p:stCondLst>
                      <p:childTnLst>
                        <p:par>
                          <p:cTn id="99" fill="hold">
                            <p:stCondLst>
                              <p:cond delay="0"/>
                            </p:stCondLst>
                            <p:childTnLst>
                              <p:par>
                                <p:cTn id="100" presetID="8" presetClass="entr" presetSubtype="16" fill="hold" grpId="0" nodeType="clickEffect">
                                  <p:stCondLst>
                                    <p:cond delay="0"/>
                                  </p:stCondLst>
                                  <p:childTnLst>
                                    <p:set>
                                      <p:cBhvr>
                                        <p:cTn id="101" dur="1" fill="hold">
                                          <p:stCondLst>
                                            <p:cond delay="0"/>
                                          </p:stCondLst>
                                        </p:cTn>
                                        <p:tgtEl>
                                          <p:spTgt spid="17421"/>
                                        </p:tgtEl>
                                        <p:attrNameLst>
                                          <p:attrName>style.visibility</p:attrName>
                                        </p:attrNameLst>
                                      </p:cBhvr>
                                      <p:to>
                                        <p:strVal val="visible"/>
                                      </p:to>
                                    </p:set>
                                    <p:animEffect transition="in" filter="diamond(in)">
                                      <p:cBhvr>
                                        <p:cTn id="102" dur="2000"/>
                                        <p:tgtEl>
                                          <p:spTgt spid="17421"/>
                                        </p:tgtEl>
                                      </p:cBhvr>
                                    </p:animEffect>
                                  </p:childTnLst>
                                </p:cTn>
                              </p:par>
                              <p:par>
                                <p:cTn id="103" presetID="8" presetClass="entr" presetSubtype="16" fill="hold" grpId="0" nodeType="withEffect">
                                  <p:stCondLst>
                                    <p:cond delay="0"/>
                                  </p:stCondLst>
                                  <p:childTnLst>
                                    <p:set>
                                      <p:cBhvr>
                                        <p:cTn id="104" dur="1" fill="hold">
                                          <p:stCondLst>
                                            <p:cond delay="0"/>
                                          </p:stCondLst>
                                        </p:cTn>
                                        <p:tgtEl>
                                          <p:spTgt spid="17424"/>
                                        </p:tgtEl>
                                        <p:attrNameLst>
                                          <p:attrName>style.visibility</p:attrName>
                                        </p:attrNameLst>
                                      </p:cBhvr>
                                      <p:to>
                                        <p:strVal val="visible"/>
                                      </p:to>
                                    </p:set>
                                    <p:animEffect transition="in" filter="diamond(in)">
                                      <p:cBhvr>
                                        <p:cTn id="105" dur="2000"/>
                                        <p:tgtEl>
                                          <p:spTgt spid="17424"/>
                                        </p:tgtEl>
                                      </p:cBhvr>
                                    </p:animEffect>
                                  </p:childTnLst>
                                </p:cTn>
                              </p:par>
                            </p:childTnLst>
                          </p:cTn>
                        </p:par>
                      </p:childTnLst>
                    </p:cTn>
                  </p:par>
                  <p:par>
                    <p:cTn id="106" fill="hold">
                      <p:stCondLst>
                        <p:cond delay="indefinite"/>
                      </p:stCondLst>
                      <p:childTnLst>
                        <p:par>
                          <p:cTn id="107" fill="hold">
                            <p:stCondLst>
                              <p:cond delay="0"/>
                            </p:stCondLst>
                            <p:childTnLst>
                              <p:par>
                                <p:cTn id="108" presetID="2" presetClass="entr" presetSubtype="4" fill="hold" grpId="0" nodeType="clickEffect">
                                  <p:stCondLst>
                                    <p:cond delay="0"/>
                                  </p:stCondLst>
                                  <p:childTnLst>
                                    <p:set>
                                      <p:cBhvr>
                                        <p:cTn id="109" dur="1" fill="hold">
                                          <p:stCondLst>
                                            <p:cond delay="0"/>
                                          </p:stCondLst>
                                        </p:cTn>
                                        <p:tgtEl>
                                          <p:spTgt spid="17422"/>
                                        </p:tgtEl>
                                        <p:attrNameLst>
                                          <p:attrName>style.visibility</p:attrName>
                                        </p:attrNameLst>
                                      </p:cBhvr>
                                      <p:to>
                                        <p:strVal val="visible"/>
                                      </p:to>
                                    </p:set>
                                    <p:anim calcmode="lin" valueType="num">
                                      <p:cBhvr additive="base">
                                        <p:cTn id="110" dur="500" fill="hold"/>
                                        <p:tgtEl>
                                          <p:spTgt spid="17422"/>
                                        </p:tgtEl>
                                        <p:attrNameLst>
                                          <p:attrName>ppt_x</p:attrName>
                                        </p:attrNameLst>
                                      </p:cBhvr>
                                      <p:tavLst>
                                        <p:tav tm="0">
                                          <p:val>
                                            <p:strVal val="#ppt_x"/>
                                          </p:val>
                                        </p:tav>
                                        <p:tav tm="100000">
                                          <p:val>
                                            <p:strVal val="#ppt_x"/>
                                          </p:val>
                                        </p:tav>
                                      </p:tavLst>
                                    </p:anim>
                                    <p:anim calcmode="lin" valueType="num">
                                      <p:cBhvr additive="base">
                                        <p:cTn id="111" dur="500" fill="hold"/>
                                        <p:tgtEl>
                                          <p:spTgt spid="174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2" grpId="0" animBg="1"/>
      <p:bldP spid="17413" grpId="0" animBg="1"/>
      <p:bldP spid="17414" grpId="0" animBg="1"/>
      <p:bldP spid="17415" grpId="0" animBg="1"/>
      <p:bldP spid="17416" grpId="0" animBg="1"/>
      <p:bldP spid="17417" grpId="0" animBg="1"/>
      <p:bldP spid="17418" grpId="0" animBg="1"/>
      <p:bldP spid="17419" grpId="0" animBg="1"/>
      <p:bldP spid="17420" grpId="0" animBg="1"/>
      <p:bldP spid="17421" grpId="0" animBg="1"/>
      <p:bldP spid="17422" grpId="0" animBg="1"/>
      <p:bldP spid="17423" grpId="0" animBg="1"/>
      <p:bldP spid="17424" grpId="0" animBg="1"/>
      <p:bldP spid="17425" grpId="0" animBg="1"/>
      <p:bldP spid="17426" grpId="0" animBg="1"/>
      <p:bldP spid="17427" grpId="0" animBg="1"/>
      <p:bldP spid="17428" grpId="0" animBg="1"/>
      <p:bldP spid="17429" grpId="0" animBg="1"/>
      <p:bldP spid="1743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Content Placeholder 2"/>
          <p:cNvSpPr>
            <a:spLocks noGrp="1"/>
          </p:cNvSpPr>
          <p:nvPr>
            <p:ph idx="1"/>
          </p:nvPr>
        </p:nvSpPr>
        <p:spPr>
          <a:xfrm>
            <a:off x="923364" y="739589"/>
            <a:ext cx="8229600" cy="5745163"/>
          </a:xfrm>
        </p:spPr>
        <p:txBody>
          <a:bodyPr/>
          <a:lstStyle/>
          <a:p>
            <a:pPr eaLnBrk="1" hangingPunct="1">
              <a:buFont typeface="Wingdings 2" pitchFamily="18" charset="2"/>
              <a:buNone/>
            </a:pPr>
            <a:r>
              <a:rPr lang="id-ID" dirty="0"/>
              <a:t>    Ekonomi Manajerial menggabungkan ilmu ekonomi dan ilmu pengambil keputusan.</a:t>
            </a:r>
          </a:p>
          <a:p>
            <a:pPr eaLnBrk="1" hangingPunct="1"/>
            <a:endParaRPr lang="id-ID" dirty="0"/>
          </a:p>
          <a:p>
            <a:pPr eaLnBrk="1" hangingPunct="1">
              <a:buFont typeface="Wingdings 2" pitchFamily="18" charset="2"/>
              <a:buNone/>
            </a:pPr>
            <a:r>
              <a:rPr lang="id-ID" dirty="0"/>
              <a:t>    Teori ekonomi mengacu pada ekonomi mikro dan ekonomi makro.</a:t>
            </a:r>
          </a:p>
          <a:p>
            <a:pPr eaLnBrk="1" hangingPunct="1"/>
            <a:endParaRPr lang="id-ID" dirty="0"/>
          </a:p>
          <a:p>
            <a:pPr eaLnBrk="1" hangingPunct="1">
              <a:buFont typeface="Wingdings 2" pitchFamily="18" charset="2"/>
              <a:buNone/>
            </a:pPr>
            <a:r>
              <a:rPr lang="id-ID" dirty="0"/>
              <a:t>    Teori ekonomi berusaha memprediksi dan menjelaskan perilaku ekonomi.</a:t>
            </a:r>
          </a:p>
          <a:p>
            <a:pPr eaLnBrk="1" hangingPunct="1"/>
            <a:endParaRPr lang="id-ID" dirty="0"/>
          </a:p>
          <a:p>
            <a:pPr eaLnBrk="1" hangingPunct="1">
              <a:buFont typeface="Wingdings 2" pitchFamily="18" charset="2"/>
              <a:buNone/>
            </a:pPr>
            <a:r>
              <a:rPr lang="id-ID" dirty="0"/>
              <a:t>    Konsep ekonomi yang dapat digunakan biasanya kerangka kerja keputusan, khususnya teori perilaku konsumen, teori perusahaan, teori struktur pasar dan penetapan harga di pasar.</a:t>
            </a:r>
          </a:p>
          <a:p>
            <a:pPr eaLnBrk="1" hangingPunct="1"/>
            <a:endParaRPr lang="id-ID" dirty="0"/>
          </a:p>
          <a:p>
            <a:pPr eaLnBrk="1" hangingPunct="1">
              <a:buFont typeface="Wingdings 2" pitchFamily="18" charset="2"/>
              <a:buNone/>
            </a:pPr>
            <a:endParaRPr lang="id-ID"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p:cNvSpPr>
            <a:spLocks noGrp="1"/>
          </p:cNvSpPr>
          <p:nvPr>
            <p:ph idx="1"/>
          </p:nvPr>
        </p:nvSpPr>
        <p:spPr>
          <a:xfrm>
            <a:off x="439270" y="1685366"/>
            <a:ext cx="10560423" cy="4527176"/>
          </a:xfrm>
        </p:spPr>
        <p:txBody>
          <a:bodyPr/>
          <a:lstStyle/>
          <a:p>
            <a:pPr eaLnBrk="1" hangingPunct="1">
              <a:buFont typeface="Wingdings 2" pitchFamily="18" charset="2"/>
              <a:buNone/>
            </a:pPr>
            <a:endParaRPr lang="id-ID" dirty="0"/>
          </a:p>
          <a:p>
            <a:pPr eaLnBrk="1" hangingPunct="1">
              <a:buFont typeface="Wingdings 2" pitchFamily="18" charset="2"/>
              <a:buNone/>
            </a:pPr>
            <a:r>
              <a:rPr lang="id-ID" dirty="0"/>
              <a:t>   </a:t>
            </a:r>
            <a:r>
              <a:rPr lang="id-ID" sz="4000" dirty="0"/>
              <a:t>Sementara ilmu keputusan yang digunakan menyangkut alat dan teknik analisa numerik (matematis), estimasi statistik, teknik parameter dan teknik </a:t>
            </a:r>
            <a:r>
              <a:rPr lang="id-ID" sz="4000" dirty="0" err="1"/>
              <a:t>optimisasi</a:t>
            </a:r>
            <a:r>
              <a:rPr lang="id-ID" sz="4000" dirty="0"/>
              <a:t>.</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770965" y="1685366"/>
            <a:ext cx="9613860" cy="1815882"/>
          </a:xfrm>
          <a:prstGeom prst="rect">
            <a:avLst/>
          </a:prstGeom>
          <a:noFill/>
          <a:ln w="9525">
            <a:noFill/>
            <a:miter lim="800000"/>
            <a:headEnd/>
            <a:tailEnd/>
          </a:ln>
        </p:spPr>
        <p:txBody>
          <a:bodyPr wrap="square">
            <a:spAutoFit/>
          </a:bodyPr>
          <a:lstStyle/>
          <a:p>
            <a:r>
              <a:rPr lang="en-US" sz="2800" dirty="0" err="1">
                <a:latin typeface="Lucida Sans Unicode" pitchFamily="34" charset="0"/>
              </a:rPr>
              <a:t>Digunakan</a:t>
            </a:r>
            <a:r>
              <a:rPr lang="en-US" sz="2800" dirty="0">
                <a:latin typeface="Lucida Sans Unicode" pitchFamily="34" charset="0"/>
              </a:rPr>
              <a:t> </a:t>
            </a:r>
            <a:r>
              <a:rPr lang="en-US" sz="2800" dirty="0" err="1">
                <a:latin typeface="Lucida Sans Unicode" pitchFamily="34" charset="0"/>
              </a:rPr>
              <a:t>untuk</a:t>
            </a:r>
            <a:r>
              <a:rPr lang="en-US" sz="2800" dirty="0">
                <a:latin typeface="Lucida Sans Unicode" pitchFamily="34" charset="0"/>
              </a:rPr>
              <a:t> </a:t>
            </a:r>
            <a:r>
              <a:rPr lang="en-US" sz="2800" dirty="0" err="1">
                <a:latin typeface="Lucida Sans Unicode" pitchFamily="34" charset="0"/>
              </a:rPr>
              <a:t>merumuskan</a:t>
            </a:r>
            <a:r>
              <a:rPr lang="en-US" sz="2800" dirty="0">
                <a:latin typeface="Lucida Sans Unicode" pitchFamily="34" charset="0"/>
              </a:rPr>
              <a:t> </a:t>
            </a:r>
            <a:r>
              <a:rPr lang="en-US" sz="2800" dirty="0" err="1">
                <a:latin typeface="Lucida Sans Unicode" pitchFamily="34" charset="0"/>
              </a:rPr>
              <a:t>atau</a:t>
            </a:r>
            <a:r>
              <a:rPr lang="id-ID" sz="2800" dirty="0">
                <a:latin typeface="Lucida Sans Unicode" pitchFamily="34" charset="0"/>
              </a:rPr>
              <a:t> </a:t>
            </a:r>
            <a:r>
              <a:rPr lang="en-US" sz="2800" dirty="0" err="1">
                <a:latin typeface="Lucida Sans Unicode" pitchFamily="34" charset="0"/>
              </a:rPr>
              <a:t>memformulasikan</a:t>
            </a:r>
            <a:r>
              <a:rPr lang="en-US" sz="2800" dirty="0">
                <a:latin typeface="Lucida Sans Unicode" pitchFamily="34" charset="0"/>
              </a:rPr>
              <a:t> (</a:t>
            </a:r>
            <a:r>
              <a:rPr lang="en-US" sz="2800" dirty="0" err="1">
                <a:latin typeface="Lucida Sans Unicode" pitchFamily="34" charset="0"/>
              </a:rPr>
              <a:t>cth</a:t>
            </a:r>
            <a:r>
              <a:rPr lang="en-US" sz="2800" dirty="0">
                <a:latin typeface="Lucida Sans Unicode" pitchFamily="34" charset="0"/>
              </a:rPr>
              <a:t>. </a:t>
            </a:r>
            <a:r>
              <a:rPr lang="en-US" sz="2800" dirty="0" err="1">
                <a:latin typeface="Lucida Sans Unicode" pitchFamily="34" charset="0"/>
              </a:rPr>
              <a:t>Untuk</a:t>
            </a:r>
            <a:r>
              <a:rPr lang="id-ID" sz="2800" dirty="0">
                <a:latin typeface="Lucida Sans Unicode" pitchFamily="34" charset="0"/>
              </a:rPr>
              <a:t> </a:t>
            </a:r>
            <a:r>
              <a:rPr lang="en-US" sz="2800" dirty="0" err="1">
                <a:latin typeface="Lucida Sans Unicode" pitchFamily="34" charset="0"/>
              </a:rPr>
              <a:t>menggambarkan</a:t>
            </a:r>
            <a:r>
              <a:rPr lang="en-US" sz="2800" dirty="0">
                <a:latin typeface="Lucida Sans Unicode" pitchFamily="34" charset="0"/>
              </a:rPr>
              <a:t> </a:t>
            </a:r>
            <a:r>
              <a:rPr lang="en-US" sz="2800" dirty="0" err="1">
                <a:latin typeface="Lucida Sans Unicode" pitchFamily="34" charset="0"/>
              </a:rPr>
              <a:t>bentuk</a:t>
            </a:r>
            <a:r>
              <a:rPr lang="en-US" sz="2800" dirty="0">
                <a:latin typeface="Lucida Sans Unicode" pitchFamily="34" charset="0"/>
              </a:rPr>
              <a:t> </a:t>
            </a:r>
            <a:r>
              <a:rPr lang="en-US" sz="2800" dirty="0" err="1">
                <a:latin typeface="Lucida Sans Unicode" pitchFamily="34" charset="0"/>
              </a:rPr>
              <a:t>persamaan</a:t>
            </a:r>
            <a:r>
              <a:rPr lang="en-US" sz="2800" dirty="0">
                <a:latin typeface="Lucida Sans Unicode" pitchFamily="34" charset="0"/>
              </a:rPr>
              <a:t>)</a:t>
            </a:r>
            <a:r>
              <a:rPr lang="id-ID" sz="2800" dirty="0">
                <a:latin typeface="Lucida Sans Unicode" pitchFamily="34" charset="0"/>
              </a:rPr>
              <a:t> </a:t>
            </a:r>
            <a:r>
              <a:rPr lang="en-US" sz="2800" dirty="0" err="1">
                <a:latin typeface="Lucida Sans Unicode" pitchFamily="34" charset="0"/>
              </a:rPr>
              <a:t>percobaan</a:t>
            </a:r>
            <a:r>
              <a:rPr lang="en-US" sz="2800" dirty="0">
                <a:latin typeface="Lucida Sans Unicode" pitchFamily="34" charset="0"/>
              </a:rPr>
              <a:t> </a:t>
            </a:r>
            <a:r>
              <a:rPr lang="en-US" sz="2800" dirty="0" err="1">
                <a:latin typeface="Lucida Sans Unicode" pitchFamily="34" charset="0"/>
              </a:rPr>
              <a:t>ekonomi</a:t>
            </a:r>
            <a:r>
              <a:rPr lang="en-US" sz="2800" dirty="0">
                <a:latin typeface="Lucida Sans Unicode" pitchFamily="34" charset="0"/>
              </a:rPr>
              <a:t> yang </a:t>
            </a:r>
            <a:r>
              <a:rPr lang="en-US" sz="2800" dirty="0" err="1">
                <a:latin typeface="Lucida Sans Unicode" pitchFamily="34" charset="0"/>
              </a:rPr>
              <a:t>didalilkan</a:t>
            </a:r>
            <a:r>
              <a:rPr lang="en-US" sz="2800" dirty="0">
                <a:latin typeface="Lucida Sans Unicode" pitchFamily="34" charset="0"/>
              </a:rPr>
              <a:t> </a:t>
            </a:r>
            <a:r>
              <a:rPr lang="en-US" sz="2800" dirty="0" err="1">
                <a:latin typeface="Lucida Sans Unicode" pitchFamily="34" charset="0"/>
              </a:rPr>
              <a:t>dalam</a:t>
            </a:r>
            <a:r>
              <a:rPr lang="id-ID" sz="2800" dirty="0">
                <a:latin typeface="Lucida Sans Unicode" pitchFamily="34" charset="0"/>
              </a:rPr>
              <a:t> </a:t>
            </a:r>
            <a:r>
              <a:rPr lang="en-US" sz="2800" dirty="0" err="1">
                <a:latin typeface="Lucida Sans Unicode" pitchFamily="34" charset="0"/>
              </a:rPr>
              <a:t>teori</a:t>
            </a:r>
            <a:r>
              <a:rPr lang="en-US" sz="2800" dirty="0">
                <a:latin typeface="Lucida Sans Unicode" pitchFamily="34" charset="0"/>
              </a:rPr>
              <a:t> </a:t>
            </a:r>
            <a:r>
              <a:rPr lang="en-US" sz="2800" dirty="0" err="1">
                <a:latin typeface="Lucida Sans Unicode" pitchFamily="34" charset="0"/>
              </a:rPr>
              <a:t>ekonomi</a:t>
            </a:r>
            <a:r>
              <a:rPr lang="en-US" sz="2800" dirty="0">
                <a:latin typeface="Lucida Sans Unicode" pitchFamily="34" charset="0"/>
              </a:rPr>
              <a:t>.</a:t>
            </a:r>
          </a:p>
        </p:txBody>
      </p:sp>
      <p:sp>
        <p:nvSpPr>
          <p:cNvPr id="2" name="Title 1">
            <a:extLst>
              <a:ext uri="{FF2B5EF4-FFF2-40B4-BE49-F238E27FC236}">
                <a16:creationId xmlns:a16="http://schemas.microsoft.com/office/drawing/2014/main" id="{A18641F3-2AB7-C6D9-7E99-0B209DB0B3F5}"/>
              </a:ext>
            </a:extLst>
          </p:cNvPr>
          <p:cNvSpPr txBox="1">
            <a:spLocks/>
          </p:cNvSpPr>
          <p:nvPr/>
        </p:nvSpPr>
        <p:spPr>
          <a:xfrm>
            <a:off x="590674" y="331887"/>
            <a:ext cx="9613861" cy="1080938"/>
          </a:xfrm>
          <a:prstGeom prst="rect">
            <a:avLst/>
          </a:prstGeom>
        </p:spPr>
        <p:txBody>
          <a:bodyPr/>
          <a:lstStyle>
            <a:lvl1pPr algn="l" defTabSz="914400" rtl="0" eaLnBrk="1" latinLnBrk="0" hangingPunct="1">
              <a:lnSpc>
                <a:spcPct val="90000"/>
              </a:lnSpc>
              <a:spcBef>
                <a:spcPct val="0"/>
              </a:spcBef>
              <a:buNone/>
              <a:defRPr sz="3600" kern="1200">
                <a:solidFill>
                  <a:schemeClr val="tx1"/>
                </a:solidFill>
                <a:latin typeface="+mj-lt"/>
                <a:ea typeface="+mj-ea"/>
                <a:cs typeface="+mj-cs"/>
              </a:defRPr>
            </a:lvl1pPr>
          </a:lstStyle>
          <a:p>
            <a:pPr>
              <a:defRPr/>
            </a:pPr>
            <a:r>
              <a:rPr lang="en-US" dirty="0">
                <a:latin typeface="Lucida Sans Unicode" pitchFamily="34" charset="0"/>
              </a:rPr>
              <a:t>EKONOMI MATEMATIKA</a:t>
            </a:r>
            <a:endParaRPr lang="id-ID"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2"/>
          <p:cNvSpPr txBox="1">
            <a:spLocks noChangeArrowheads="1"/>
          </p:cNvSpPr>
          <p:nvPr/>
        </p:nvSpPr>
        <p:spPr bwMode="auto">
          <a:xfrm>
            <a:off x="2133600" y="228601"/>
            <a:ext cx="5562600" cy="646113"/>
          </a:xfrm>
          <a:prstGeom prst="rect">
            <a:avLst/>
          </a:prstGeom>
          <a:solidFill>
            <a:srgbClr val="0000FF"/>
          </a:solidFill>
          <a:ln w="9525">
            <a:noFill/>
            <a:miter lim="800000"/>
            <a:headEnd/>
            <a:tailEnd/>
          </a:ln>
        </p:spPr>
        <p:txBody>
          <a:bodyPr>
            <a:spAutoFit/>
          </a:bodyPr>
          <a:lstStyle/>
          <a:p>
            <a:pPr>
              <a:spcBef>
                <a:spcPct val="50000"/>
              </a:spcBef>
            </a:pPr>
            <a:r>
              <a:rPr lang="en-US"/>
              <a:t>HUBUNGAN ANTARA PERUSAHAAN, MANAJER, TEORI EKONOMI DAN DECISION SCIENCE</a:t>
            </a:r>
          </a:p>
        </p:txBody>
      </p:sp>
      <p:sp>
        <p:nvSpPr>
          <p:cNvPr id="19459" name="WordArt 3"/>
          <p:cNvSpPr>
            <a:spLocks noChangeArrowheads="1" noChangeShapeType="1" noTextEdit="1"/>
          </p:cNvSpPr>
          <p:nvPr/>
        </p:nvSpPr>
        <p:spPr bwMode="auto">
          <a:xfrm>
            <a:off x="5029200" y="1143000"/>
            <a:ext cx="2133600" cy="304800"/>
          </a:xfrm>
          <a:prstGeom prst="rect">
            <a:avLst/>
          </a:prstGeom>
        </p:spPr>
        <p:txBody>
          <a:bodyPr wrap="none" fromWordArt="1">
            <a:prstTxWarp prst="textPlain">
              <a:avLst>
                <a:gd name="adj" fmla="val 50000"/>
              </a:avLst>
            </a:prstTxWarp>
          </a:bodyPr>
          <a:lstStyle/>
          <a:p>
            <a:pPr algn="ctr"/>
            <a:r>
              <a:rPr lang="en-US" sz="2000" kern="10">
                <a:ln w="9525">
                  <a:noFill/>
                  <a:round/>
                  <a:headEnd/>
                  <a:tailEnd/>
                </a:ln>
                <a:solidFill>
                  <a:srgbClr val="FF0000"/>
                </a:solidFill>
                <a:latin typeface="Arial Narrow"/>
              </a:rPr>
              <a:t>PERUSAHAAN</a:t>
            </a:r>
          </a:p>
        </p:txBody>
      </p:sp>
      <p:sp>
        <p:nvSpPr>
          <p:cNvPr id="19461" name="WordArt 5"/>
          <p:cNvSpPr>
            <a:spLocks noChangeArrowheads="1" noChangeShapeType="1" noTextEdit="1"/>
          </p:cNvSpPr>
          <p:nvPr/>
        </p:nvSpPr>
        <p:spPr bwMode="auto">
          <a:xfrm>
            <a:off x="2895600" y="2057400"/>
            <a:ext cx="6400800" cy="304800"/>
          </a:xfrm>
          <a:prstGeom prst="rect">
            <a:avLst/>
          </a:prstGeom>
        </p:spPr>
        <p:txBody>
          <a:bodyPr wrap="none" fromWordArt="1">
            <a:prstTxWarp prst="textPlain">
              <a:avLst>
                <a:gd name="adj" fmla="val 50000"/>
              </a:avLst>
            </a:prstTxWarp>
          </a:bodyPr>
          <a:lstStyle/>
          <a:p>
            <a:pPr algn="ctr"/>
            <a:r>
              <a:rPr lang="fi-FI" kern="10">
                <a:ln w="9525">
                  <a:solidFill>
                    <a:srgbClr val="FF0000"/>
                  </a:solidFill>
                  <a:round/>
                  <a:headEnd/>
                  <a:tailEnd/>
                </a:ln>
                <a:solidFill>
                  <a:srgbClr val="FF9900"/>
                </a:solidFill>
                <a:latin typeface="Arial Narrow"/>
              </a:rPr>
              <a:t>TUJUAN USAHA: Keuntungan Optimal Sepanjang Waktu</a:t>
            </a:r>
            <a:endParaRPr lang="en-US" kern="10">
              <a:ln w="9525">
                <a:solidFill>
                  <a:srgbClr val="FF0000"/>
                </a:solidFill>
                <a:round/>
                <a:headEnd/>
                <a:tailEnd/>
              </a:ln>
              <a:solidFill>
                <a:srgbClr val="FF9900"/>
              </a:solidFill>
              <a:latin typeface="Arial Narrow"/>
            </a:endParaRPr>
          </a:p>
        </p:txBody>
      </p:sp>
      <p:sp>
        <p:nvSpPr>
          <p:cNvPr id="19465" name="WordArt 9"/>
          <p:cNvSpPr>
            <a:spLocks noChangeArrowheads="1" noChangeShapeType="1" noTextEdit="1"/>
          </p:cNvSpPr>
          <p:nvPr/>
        </p:nvSpPr>
        <p:spPr bwMode="auto">
          <a:xfrm>
            <a:off x="5029200" y="2971800"/>
            <a:ext cx="2057400" cy="228600"/>
          </a:xfrm>
          <a:prstGeom prst="rect">
            <a:avLst/>
          </a:prstGeom>
        </p:spPr>
        <p:txBody>
          <a:bodyPr wrap="none" fromWordArt="1">
            <a:prstTxWarp prst="textPlain">
              <a:avLst>
                <a:gd name="adj" fmla="val 50000"/>
              </a:avLst>
            </a:prstTxWarp>
          </a:bodyPr>
          <a:lstStyle/>
          <a:p>
            <a:pPr algn="ctr"/>
            <a:r>
              <a:rPr lang="en-US" kern="10">
                <a:ln w="9525">
                  <a:noFill/>
                  <a:round/>
                  <a:headEnd/>
                  <a:tailEnd/>
                </a:ln>
                <a:solidFill>
                  <a:srgbClr val="FF0000"/>
                </a:solidFill>
                <a:latin typeface="Arial Narrow"/>
              </a:rPr>
              <a:t>MANAJER</a:t>
            </a:r>
          </a:p>
        </p:txBody>
      </p:sp>
      <p:sp>
        <p:nvSpPr>
          <p:cNvPr id="19466" name="Text Box 10"/>
          <p:cNvSpPr txBox="1">
            <a:spLocks noChangeArrowheads="1"/>
          </p:cNvSpPr>
          <p:nvPr/>
        </p:nvSpPr>
        <p:spPr bwMode="auto">
          <a:xfrm>
            <a:off x="3276600" y="3276601"/>
            <a:ext cx="6400800" cy="650875"/>
          </a:xfrm>
          <a:prstGeom prst="rect">
            <a:avLst/>
          </a:prstGeom>
          <a:solidFill>
            <a:schemeClr val="tx2"/>
          </a:solidFill>
          <a:ln w="9525">
            <a:solidFill>
              <a:srgbClr val="000000"/>
            </a:solidFill>
            <a:miter lim="800000"/>
            <a:headEnd/>
            <a:tailEnd/>
          </a:ln>
        </p:spPr>
        <p:txBody>
          <a:bodyPr>
            <a:spAutoFit/>
          </a:bodyPr>
          <a:lstStyle/>
          <a:p>
            <a:pPr algn="ctr">
              <a:spcBef>
                <a:spcPct val="50000"/>
              </a:spcBef>
            </a:pPr>
            <a:r>
              <a:rPr lang="en-US">
                <a:solidFill>
                  <a:srgbClr val="0000FF"/>
                </a:solidFill>
              </a:rPr>
              <a:t>Berperan sebagai pengambil kepusan tentang apa yang akan dilakukan perusahaan untuk mencapai tujuan </a:t>
            </a:r>
          </a:p>
        </p:txBody>
      </p:sp>
      <p:sp>
        <p:nvSpPr>
          <p:cNvPr id="19467" name="WordArt 11"/>
          <p:cNvSpPr>
            <a:spLocks noChangeArrowheads="1" noChangeShapeType="1" noTextEdit="1"/>
          </p:cNvSpPr>
          <p:nvPr/>
        </p:nvSpPr>
        <p:spPr bwMode="auto">
          <a:xfrm>
            <a:off x="1981200" y="4343401"/>
            <a:ext cx="2095500" cy="828675"/>
          </a:xfrm>
          <a:prstGeom prst="rect">
            <a:avLst/>
          </a:prstGeom>
        </p:spPr>
        <p:txBody>
          <a:bodyPr wrap="none" fromWordArt="1">
            <a:prstTxWarp prst="textPlain">
              <a:avLst>
                <a:gd name="adj" fmla="val 50000"/>
              </a:avLst>
            </a:prstTxWarp>
          </a:bodyPr>
          <a:lstStyle/>
          <a:p>
            <a:pPr algn="ctr"/>
            <a:r>
              <a:rPr lang="en-US" kern="10">
                <a:ln w="9525">
                  <a:noFill/>
                  <a:round/>
                  <a:headEnd/>
                  <a:tailEnd/>
                </a:ln>
                <a:latin typeface="Arial Narrow"/>
              </a:rPr>
              <a:t>Teori ekonomi Mikro</a:t>
            </a:r>
          </a:p>
          <a:p>
            <a:pPr algn="ctr"/>
            <a:r>
              <a:rPr lang="en-US" kern="10">
                <a:ln w="9525">
                  <a:noFill/>
                  <a:round/>
                  <a:headEnd/>
                  <a:tailEnd/>
                </a:ln>
                <a:latin typeface="Arial Narrow"/>
              </a:rPr>
              <a:t>(Micro Ekonomic Theory)</a:t>
            </a:r>
          </a:p>
        </p:txBody>
      </p:sp>
      <p:sp>
        <p:nvSpPr>
          <p:cNvPr id="19468" name="Text Box 12"/>
          <p:cNvSpPr txBox="1">
            <a:spLocks noChangeArrowheads="1"/>
          </p:cNvSpPr>
          <p:nvPr/>
        </p:nvSpPr>
        <p:spPr bwMode="auto">
          <a:xfrm>
            <a:off x="3886200" y="5168900"/>
            <a:ext cx="4724400" cy="1612900"/>
          </a:xfrm>
          <a:prstGeom prst="rect">
            <a:avLst/>
          </a:prstGeom>
          <a:solidFill>
            <a:schemeClr val="tx2"/>
          </a:solidFill>
          <a:ln w="9525">
            <a:solidFill>
              <a:srgbClr val="000000"/>
            </a:solidFill>
            <a:miter lim="800000"/>
            <a:headEnd/>
            <a:tailEnd/>
          </a:ln>
        </p:spPr>
        <p:txBody>
          <a:bodyPr>
            <a:spAutoFit/>
          </a:bodyPr>
          <a:lstStyle/>
          <a:p>
            <a:pPr algn="ctr">
              <a:spcBef>
                <a:spcPct val="50000"/>
              </a:spcBef>
            </a:pPr>
            <a:r>
              <a:rPr lang="en-US">
                <a:solidFill>
                  <a:srgbClr val="0000FF"/>
                </a:solidFill>
              </a:rPr>
              <a:t>ILMU EKONOMI MANAJERIAL</a:t>
            </a:r>
          </a:p>
          <a:p>
            <a:pPr algn="ctr">
              <a:spcBef>
                <a:spcPct val="50000"/>
              </a:spcBef>
            </a:pPr>
            <a:r>
              <a:rPr lang="en-US">
                <a:solidFill>
                  <a:srgbClr val="0000FF"/>
                </a:solidFill>
              </a:rPr>
              <a:t>Aplikasi teori ekonomi dan decision science dalam pengambilan keputusan tentang apa yang dilakukan perusahaan untuk mencapai TUJUAN PERUSAHAAN</a:t>
            </a:r>
          </a:p>
        </p:txBody>
      </p:sp>
      <p:sp>
        <p:nvSpPr>
          <p:cNvPr id="19469" name="AutoShape 13"/>
          <p:cNvSpPr>
            <a:spLocks noChangeArrowheads="1"/>
          </p:cNvSpPr>
          <p:nvPr/>
        </p:nvSpPr>
        <p:spPr bwMode="auto">
          <a:xfrm>
            <a:off x="5562600" y="1524000"/>
            <a:ext cx="1066800" cy="533400"/>
          </a:xfrm>
          <a:prstGeom prst="downArrow">
            <a:avLst>
              <a:gd name="adj1" fmla="val 40472"/>
              <a:gd name="adj2" fmla="val 38333"/>
            </a:avLst>
          </a:prstGeom>
          <a:solidFill>
            <a:schemeClr val="accent1"/>
          </a:solidFill>
          <a:ln w="9525">
            <a:solidFill>
              <a:schemeClr val="tx1"/>
            </a:solidFill>
            <a:miter lim="800000"/>
            <a:headEnd/>
            <a:tailEnd/>
          </a:ln>
        </p:spPr>
        <p:txBody>
          <a:bodyPr vert="eaVert" wrap="none" anchor="ctr"/>
          <a:lstStyle/>
          <a:p>
            <a:endParaRPr lang="id-ID"/>
          </a:p>
        </p:txBody>
      </p:sp>
      <p:sp>
        <p:nvSpPr>
          <p:cNvPr id="19470" name="AutoShape 14"/>
          <p:cNvSpPr>
            <a:spLocks noChangeArrowheads="1"/>
          </p:cNvSpPr>
          <p:nvPr/>
        </p:nvSpPr>
        <p:spPr bwMode="auto">
          <a:xfrm rot="-2406629">
            <a:off x="2819400" y="5181600"/>
            <a:ext cx="1371600" cy="762000"/>
          </a:xfrm>
          <a:prstGeom prst="downArrow">
            <a:avLst>
              <a:gd name="adj1" fmla="val 25231"/>
              <a:gd name="adj2" fmla="val 39843"/>
            </a:avLst>
          </a:prstGeom>
          <a:solidFill>
            <a:schemeClr val="accent1"/>
          </a:solidFill>
          <a:ln w="9525">
            <a:solidFill>
              <a:schemeClr val="tx1"/>
            </a:solidFill>
            <a:miter lim="800000"/>
            <a:headEnd/>
            <a:tailEnd/>
          </a:ln>
        </p:spPr>
        <p:txBody>
          <a:bodyPr vert="eaVert" wrap="none" anchor="ctr"/>
          <a:lstStyle/>
          <a:p>
            <a:endParaRPr lang="id-ID"/>
          </a:p>
        </p:txBody>
      </p:sp>
      <p:sp>
        <p:nvSpPr>
          <p:cNvPr id="19477" name="AutoShape 21"/>
          <p:cNvSpPr>
            <a:spLocks noChangeArrowheads="1"/>
          </p:cNvSpPr>
          <p:nvPr/>
        </p:nvSpPr>
        <p:spPr bwMode="auto">
          <a:xfrm>
            <a:off x="5562600" y="2362200"/>
            <a:ext cx="1066800" cy="533400"/>
          </a:xfrm>
          <a:prstGeom prst="downArrow">
            <a:avLst>
              <a:gd name="adj1" fmla="val 40472"/>
              <a:gd name="adj2" fmla="val 38333"/>
            </a:avLst>
          </a:prstGeom>
          <a:solidFill>
            <a:schemeClr val="accent1"/>
          </a:solidFill>
          <a:ln w="9525">
            <a:solidFill>
              <a:schemeClr val="tx1"/>
            </a:solidFill>
            <a:miter lim="800000"/>
            <a:headEnd/>
            <a:tailEnd/>
          </a:ln>
        </p:spPr>
        <p:txBody>
          <a:bodyPr vert="eaVert" wrap="none" anchor="ctr"/>
          <a:lstStyle/>
          <a:p>
            <a:endParaRPr lang="id-ID"/>
          </a:p>
        </p:txBody>
      </p:sp>
      <p:sp>
        <p:nvSpPr>
          <p:cNvPr id="19478" name="Line 22"/>
          <p:cNvSpPr>
            <a:spLocks noChangeShapeType="1"/>
          </p:cNvSpPr>
          <p:nvPr/>
        </p:nvSpPr>
        <p:spPr bwMode="auto">
          <a:xfrm flipH="1">
            <a:off x="3962400" y="3962400"/>
            <a:ext cx="2133600" cy="609600"/>
          </a:xfrm>
          <a:prstGeom prst="line">
            <a:avLst/>
          </a:prstGeom>
          <a:noFill/>
          <a:ln w="38100">
            <a:solidFill>
              <a:srgbClr val="FF0000"/>
            </a:solidFill>
            <a:round/>
            <a:headEnd/>
            <a:tailEnd type="triangle" w="med" len="med"/>
          </a:ln>
        </p:spPr>
        <p:txBody>
          <a:bodyPr/>
          <a:lstStyle/>
          <a:p>
            <a:endParaRPr lang="en-US"/>
          </a:p>
        </p:txBody>
      </p:sp>
      <p:sp>
        <p:nvSpPr>
          <p:cNvPr id="19479" name="Line 23"/>
          <p:cNvSpPr>
            <a:spLocks noChangeShapeType="1"/>
          </p:cNvSpPr>
          <p:nvPr/>
        </p:nvSpPr>
        <p:spPr bwMode="auto">
          <a:xfrm>
            <a:off x="6096000" y="3962400"/>
            <a:ext cx="2286000" cy="685800"/>
          </a:xfrm>
          <a:prstGeom prst="line">
            <a:avLst/>
          </a:prstGeom>
          <a:noFill/>
          <a:ln w="38100">
            <a:solidFill>
              <a:srgbClr val="FF0000"/>
            </a:solidFill>
            <a:round/>
            <a:headEnd/>
            <a:tailEnd type="triangle" w="med" len="med"/>
          </a:ln>
        </p:spPr>
        <p:txBody>
          <a:bodyPr/>
          <a:lstStyle/>
          <a:p>
            <a:endParaRPr lang="en-US"/>
          </a:p>
        </p:txBody>
      </p:sp>
      <p:sp>
        <p:nvSpPr>
          <p:cNvPr id="19480" name="WordArt 24"/>
          <p:cNvSpPr>
            <a:spLocks noChangeArrowheads="1" noChangeShapeType="1" noTextEdit="1"/>
          </p:cNvSpPr>
          <p:nvPr/>
        </p:nvSpPr>
        <p:spPr bwMode="auto">
          <a:xfrm>
            <a:off x="8382000" y="4419601"/>
            <a:ext cx="2095500" cy="676275"/>
          </a:xfrm>
          <a:prstGeom prst="rect">
            <a:avLst/>
          </a:prstGeom>
        </p:spPr>
        <p:txBody>
          <a:bodyPr wrap="none" fromWordArt="1">
            <a:prstTxWarp prst="textPlain">
              <a:avLst>
                <a:gd name="adj" fmla="val 50000"/>
              </a:avLst>
            </a:prstTxWarp>
          </a:bodyPr>
          <a:lstStyle/>
          <a:p>
            <a:pPr algn="ctr"/>
            <a:r>
              <a:rPr lang="en-US" kern="10">
                <a:ln w="9525">
                  <a:noFill/>
                  <a:round/>
                  <a:headEnd/>
                  <a:tailEnd/>
                </a:ln>
                <a:latin typeface="Arial Narrow"/>
              </a:rPr>
              <a:t>Ilmu Keputusan</a:t>
            </a:r>
          </a:p>
          <a:p>
            <a:pPr algn="ctr"/>
            <a:r>
              <a:rPr lang="en-US" kern="10">
                <a:ln w="9525">
                  <a:noFill/>
                  <a:round/>
                  <a:headEnd/>
                  <a:tailEnd/>
                </a:ln>
                <a:latin typeface="Arial Narrow"/>
              </a:rPr>
              <a:t>(Decision Science)</a:t>
            </a:r>
          </a:p>
        </p:txBody>
      </p:sp>
      <p:sp>
        <p:nvSpPr>
          <p:cNvPr id="19481" name="AutoShape 25"/>
          <p:cNvSpPr>
            <a:spLocks noChangeArrowheads="1"/>
          </p:cNvSpPr>
          <p:nvPr/>
        </p:nvSpPr>
        <p:spPr bwMode="auto">
          <a:xfrm rot="2109487">
            <a:off x="8229600" y="5257800"/>
            <a:ext cx="1371600" cy="762000"/>
          </a:xfrm>
          <a:prstGeom prst="downArrow">
            <a:avLst>
              <a:gd name="adj1" fmla="val 25231"/>
              <a:gd name="adj2" fmla="val 39843"/>
            </a:avLst>
          </a:prstGeom>
          <a:solidFill>
            <a:schemeClr val="accent1"/>
          </a:solidFill>
          <a:ln w="9525">
            <a:solidFill>
              <a:schemeClr val="tx1"/>
            </a:solidFill>
            <a:miter lim="800000"/>
            <a:headEnd/>
            <a:tailEnd/>
          </a:ln>
        </p:spPr>
        <p:txBody>
          <a:bodyPr vert="eaVert" wrap="none" anchor="ctr"/>
          <a:lstStyle/>
          <a:p>
            <a:endParaRPr lang="id-ID"/>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458"/>
                                        </p:tgtEl>
                                        <p:attrNameLst>
                                          <p:attrName>style.visibility</p:attrName>
                                        </p:attrNameLst>
                                      </p:cBhvr>
                                      <p:to>
                                        <p:strVal val="visible"/>
                                      </p:to>
                                    </p:set>
                                    <p:animEffect transition="in" filter="diamond(in)">
                                      <p:cBhvr>
                                        <p:cTn id="7" dur="2000"/>
                                        <p:tgtEl>
                                          <p:spTgt spid="19458"/>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9459"/>
                                        </p:tgtEl>
                                        <p:attrNameLst>
                                          <p:attrName>style.visibility</p:attrName>
                                        </p:attrNameLst>
                                      </p:cBhvr>
                                      <p:to>
                                        <p:strVal val="visible"/>
                                      </p:to>
                                    </p:set>
                                    <p:animEffect transition="in" filter="diamond(in)">
                                      <p:cBhvr>
                                        <p:cTn id="12" dur="2000"/>
                                        <p:tgtEl>
                                          <p:spTgt spid="19459"/>
                                        </p:tgtEl>
                                      </p:cBhvr>
                                    </p:animEffect>
                                  </p:childTnLst>
                                </p:cTn>
                              </p:par>
                            </p:childTnLst>
                          </p:cTn>
                        </p:par>
                      </p:childTnLst>
                    </p:cTn>
                  </p:par>
                  <p:par>
                    <p:cTn id="13" fill="hold">
                      <p:stCondLst>
                        <p:cond delay="indefinite"/>
                      </p:stCondLst>
                      <p:childTnLst>
                        <p:par>
                          <p:cTn id="14" fill="hold">
                            <p:stCondLst>
                              <p:cond delay="0"/>
                            </p:stCondLst>
                            <p:childTnLst>
                              <p:par>
                                <p:cTn id="15" presetID="8" presetClass="entr" presetSubtype="16" fill="hold" grpId="0" nodeType="clickEffect">
                                  <p:stCondLst>
                                    <p:cond delay="0"/>
                                  </p:stCondLst>
                                  <p:childTnLst>
                                    <p:set>
                                      <p:cBhvr>
                                        <p:cTn id="16" dur="1" fill="hold">
                                          <p:stCondLst>
                                            <p:cond delay="0"/>
                                          </p:stCondLst>
                                        </p:cTn>
                                        <p:tgtEl>
                                          <p:spTgt spid="19461"/>
                                        </p:tgtEl>
                                        <p:attrNameLst>
                                          <p:attrName>style.visibility</p:attrName>
                                        </p:attrNameLst>
                                      </p:cBhvr>
                                      <p:to>
                                        <p:strVal val="visible"/>
                                      </p:to>
                                    </p:set>
                                    <p:animEffect transition="in" filter="diamond(in)">
                                      <p:cBhvr>
                                        <p:cTn id="17" dur="2000"/>
                                        <p:tgtEl>
                                          <p:spTgt spid="19461"/>
                                        </p:tgtEl>
                                      </p:cBhvr>
                                    </p:animEffect>
                                  </p:childTnLst>
                                </p:cTn>
                              </p:par>
                              <p:par>
                                <p:cTn id="18" presetID="8" presetClass="entr" presetSubtype="16" fill="hold" grpId="0" nodeType="withEffect">
                                  <p:stCondLst>
                                    <p:cond delay="0"/>
                                  </p:stCondLst>
                                  <p:childTnLst>
                                    <p:set>
                                      <p:cBhvr>
                                        <p:cTn id="19" dur="1" fill="hold">
                                          <p:stCondLst>
                                            <p:cond delay="0"/>
                                          </p:stCondLst>
                                        </p:cTn>
                                        <p:tgtEl>
                                          <p:spTgt spid="19469"/>
                                        </p:tgtEl>
                                        <p:attrNameLst>
                                          <p:attrName>style.visibility</p:attrName>
                                        </p:attrNameLst>
                                      </p:cBhvr>
                                      <p:to>
                                        <p:strVal val="visible"/>
                                      </p:to>
                                    </p:set>
                                    <p:animEffect transition="in" filter="diamond(in)">
                                      <p:cBhvr>
                                        <p:cTn id="20" dur="2000"/>
                                        <p:tgtEl>
                                          <p:spTgt spid="19469"/>
                                        </p:tgtEl>
                                      </p:cBhvr>
                                    </p:animEffect>
                                  </p:childTnLst>
                                </p:cTn>
                              </p:par>
                            </p:childTnLst>
                          </p:cTn>
                        </p:par>
                      </p:childTnLst>
                    </p:cTn>
                  </p:par>
                  <p:par>
                    <p:cTn id="21" fill="hold">
                      <p:stCondLst>
                        <p:cond delay="indefinite"/>
                      </p:stCondLst>
                      <p:childTnLst>
                        <p:par>
                          <p:cTn id="22" fill="hold">
                            <p:stCondLst>
                              <p:cond delay="0"/>
                            </p:stCondLst>
                            <p:childTnLst>
                              <p:par>
                                <p:cTn id="23" presetID="8" presetClass="entr" presetSubtype="16" fill="hold" grpId="0" nodeType="clickEffect">
                                  <p:stCondLst>
                                    <p:cond delay="0"/>
                                  </p:stCondLst>
                                  <p:childTnLst>
                                    <p:set>
                                      <p:cBhvr>
                                        <p:cTn id="24" dur="1" fill="hold">
                                          <p:stCondLst>
                                            <p:cond delay="0"/>
                                          </p:stCondLst>
                                        </p:cTn>
                                        <p:tgtEl>
                                          <p:spTgt spid="19465"/>
                                        </p:tgtEl>
                                        <p:attrNameLst>
                                          <p:attrName>style.visibility</p:attrName>
                                        </p:attrNameLst>
                                      </p:cBhvr>
                                      <p:to>
                                        <p:strVal val="visible"/>
                                      </p:to>
                                    </p:set>
                                    <p:animEffect transition="in" filter="diamond(in)">
                                      <p:cBhvr>
                                        <p:cTn id="25" dur="2000"/>
                                        <p:tgtEl>
                                          <p:spTgt spid="19465"/>
                                        </p:tgtEl>
                                      </p:cBhvr>
                                    </p:animEffect>
                                  </p:childTnLst>
                                </p:cTn>
                              </p:par>
                              <p:par>
                                <p:cTn id="26" presetID="8" presetClass="entr" presetSubtype="16" fill="hold" grpId="0" nodeType="withEffect">
                                  <p:stCondLst>
                                    <p:cond delay="0"/>
                                  </p:stCondLst>
                                  <p:childTnLst>
                                    <p:set>
                                      <p:cBhvr>
                                        <p:cTn id="27" dur="1" fill="hold">
                                          <p:stCondLst>
                                            <p:cond delay="0"/>
                                          </p:stCondLst>
                                        </p:cTn>
                                        <p:tgtEl>
                                          <p:spTgt spid="19477"/>
                                        </p:tgtEl>
                                        <p:attrNameLst>
                                          <p:attrName>style.visibility</p:attrName>
                                        </p:attrNameLst>
                                      </p:cBhvr>
                                      <p:to>
                                        <p:strVal val="visible"/>
                                      </p:to>
                                    </p:set>
                                    <p:animEffect transition="in" filter="diamond(in)">
                                      <p:cBhvr>
                                        <p:cTn id="28" dur="2000"/>
                                        <p:tgtEl>
                                          <p:spTgt spid="19477"/>
                                        </p:tgtEl>
                                      </p:cBhvr>
                                    </p:animEffect>
                                  </p:childTnLst>
                                </p:cTn>
                              </p:par>
                            </p:childTnLst>
                          </p:cTn>
                        </p:par>
                      </p:childTnLst>
                    </p:cTn>
                  </p:par>
                  <p:par>
                    <p:cTn id="29" fill="hold">
                      <p:stCondLst>
                        <p:cond delay="indefinite"/>
                      </p:stCondLst>
                      <p:childTnLst>
                        <p:par>
                          <p:cTn id="30" fill="hold">
                            <p:stCondLst>
                              <p:cond delay="0"/>
                            </p:stCondLst>
                            <p:childTnLst>
                              <p:par>
                                <p:cTn id="31" presetID="34" presetClass="entr" presetSubtype="0" fill="hold" grpId="0" nodeType="clickEffect">
                                  <p:stCondLst>
                                    <p:cond delay="0"/>
                                  </p:stCondLst>
                                  <p:childTnLst>
                                    <p:set>
                                      <p:cBhvr>
                                        <p:cTn id="32" dur="1" fill="hold">
                                          <p:stCondLst>
                                            <p:cond delay="0"/>
                                          </p:stCondLst>
                                        </p:cTn>
                                        <p:tgtEl>
                                          <p:spTgt spid="19466"/>
                                        </p:tgtEl>
                                        <p:attrNameLst>
                                          <p:attrName>style.visibility</p:attrName>
                                        </p:attrNameLst>
                                      </p:cBhvr>
                                      <p:to>
                                        <p:strVal val="visible"/>
                                      </p:to>
                                    </p:set>
                                    <p:anim from="(-#ppt_w/2)" to="(#ppt_x)" calcmode="lin" valueType="num">
                                      <p:cBhvr>
                                        <p:cTn id="33" dur="600" fill="hold">
                                          <p:stCondLst>
                                            <p:cond delay="0"/>
                                          </p:stCondLst>
                                        </p:cTn>
                                        <p:tgtEl>
                                          <p:spTgt spid="19466"/>
                                        </p:tgtEl>
                                        <p:attrNameLst>
                                          <p:attrName>ppt_x</p:attrName>
                                        </p:attrNameLst>
                                      </p:cBhvr>
                                    </p:anim>
                                    <p:anim from="0" to="-1.0" calcmode="lin" valueType="num">
                                      <p:cBhvr>
                                        <p:cTn id="34" dur="200" decel="50000" autoRev="1" fill="hold">
                                          <p:stCondLst>
                                            <p:cond delay="600"/>
                                          </p:stCondLst>
                                        </p:cTn>
                                        <p:tgtEl>
                                          <p:spTgt spid="19466"/>
                                        </p:tgtEl>
                                        <p:attrNameLst>
                                          <p:attrName>xshear</p:attrName>
                                        </p:attrNameLst>
                                      </p:cBhvr>
                                    </p:anim>
                                    <p:animScale>
                                      <p:cBhvr>
                                        <p:cTn id="35" dur="200" decel="100000" autoRev="1" fill="hold">
                                          <p:stCondLst>
                                            <p:cond delay="600"/>
                                          </p:stCondLst>
                                        </p:cTn>
                                        <p:tgtEl>
                                          <p:spTgt spid="19466"/>
                                        </p:tgtEl>
                                      </p:cBhvr>
                                      <p:from x="100000" y="100000"/>
                                      <p:to x="80000" y="100000"/>
                                    </p:animScale>
                                    <p:anim by="(#ppt_h/3+#ppt_w*0.1)" calcmode="lin" valueType="num">
                                      <p:cBhvr additive="sum">
                                        <p:cTn id="36" dur="200" decel="100000" autoRev="1" fill="hold">
                                          <p:stCondLst>
                                            <p:cond delay="600"/>
                                          </p:stCondLst>
                                        </p:cTn>
                                        <p:tgtEl>
                                          <p:spTgt spid="19466"/>
                                        </p:tgtEl>
                                        <p:attrNameLst>
                                          <p:attrName>ppt_x</p:attrName>
                                        </p:attrNameLst>
                                      </p:cBhvr>
                                    </p:anim>
                                  </p:childTnLst>
                                </p:cTn>
                              </p:par>
                            </p:childTnLst>
                          </p:cTn>
                        </p:par>
                      </p:childTnLst>
                    </p:cTn>
                  </p:par>
                  <p:par>
                    <p:cTn id="37" fill="hold">
                      <p:stCondLst>
                        <p:cond delay="indefinite"/>
                      </p:stCondLst>
                      <p:childTnLst>
                        <p:par>
                          <p:cTn id="38" fill="hold">
                            <p:stCondLst>
                              <p:cond delay="0"/>
                            </p:stCondLst>
                            <p:childTnLst>
                              <p:par>
                                <p:cTn id="39" presetID="8" presetClass="entr" presetSubtype="16" fill="hold" grpId="0" nodeType="clickEffect">
                                  <p:stCondLst>
                                    <p:cond delay="0"/>
                                  </p:stCondLst>
                                  <p:childTnLst>
                                    <p:set>
                                      <p:cBhvr>
                                        <p:cTn id="40" dur="1" fill="hold">
                                          <p:stCondLst>
                                            <p:cond delay="0"/>
                                          </p:stCondLst>
                                        </p:cTn>
                                        <p:tgtEl>
                                          <p:spTgt spid="19467"/>
                                        </p:tgtEl>
                                        <p:attrNameLst>
                                          <p:attrName>style.visibility</p:attrName>
                                        </p:attrNameLst>
                                      </p:cBhvr>
                                      <p:to>
                                        <p:strVal val="visible"/>
                                      </p:to>
                                    </p:set>
                                    <p:animEffect transition="in" filter="diamond(in)">
                                      <p:cBhvr>
                                        <p:cTn id="41" dur="2000"/>
                                        <p:tgtEl>
                                          <p:spTgt spid="19467"/>
                                        </p:tgtEl>
                                      </p:cBhvr>
                                    </p:animEffect>
                                  </p:childTnLst>
                                </p:cTn>
                              </p:par>
                              <p:par>
                                <p:cTn id="42" presetID="8" presetClass="entr" presetSubtype="16" fill="hold" grpId="0" nodeType="withEffect">
                                  <p:stCondLst>
                                    <p:cond delay="0"/>
                                  </p:stCondLst>
                                  <p:childTnLst>
                                    <p:set>
                                      <p:cBhvr>
                                        <p:cTn id="43" dur="1" fill="hold">
                                          <p:stCondLst>
                                            <p:cond delay="0"/>
                                          </p:stCondLst>
                                        </p:cTn>
                                        <p:tgtEl>
                                          <p:spTgt spid="19478"/>
                                        </p:tgtEl>
                                        <p:attrNameLst>
                                          <p:attrName>style.visibility</p:attrName>
                                        </p:attrNameLst>
                                      </p:cBhvr>
                                      <p:to>
                                        <p:strVal val="visible"/>
                                      </p:to>
                                    </p:set>
                                    <p:animEffect transition="in" filter="diamond(in)">
                                      <p:cBhvr>
                                        <p:cTn id="44" dur="2000"/>
                                        <p:tgtEl>
                                          <p:spTgt spid="19478"/>
                                        </p:tgtEl>
                                      </p:cBhvr>
                                    </p:animEffect>
                                  </p:childTnLst>
                                </p:cTn>
                              </p:par>
                            </p:childTnLst>
                          </p:cTn>
                        </p:par>
                      </p:childTnLst>
                    </p:cTn>
                  </p:par>
                  <p:par>
                    <p:cTn id="45" fill="hold">
                      <p:stCondLst>
                        <p:cond delay="indefinite"/>
                      </p:stCondLst>
                      <p:childTnLst>
                        <p:par>
                          <p:cTn id="46" fill="hold">
                            <p:stCondLst>
                              <p:cond delay="0"/>
                            </p:stCondLst>
                            <p:childTnLst>
                              <p:par>
                                <p:cTn id="47" presetID="8" presetClass="entr" presetSubtype="16" fill="hold" grpId="0" nodeType="clickEffect">
                                  <p:stCondLst>
                                    <p:cond delay="0"/>
                                  </p:stCondLst>
                                  <p:childTnLst>
                                    <p:set>
                                      <p:cBhvr>
                                        <p:cTn id="48" dur="1" fill="hold">
                                          <p:stCondLst>
                                            <p:cond delay="0"/>
                                          </p:stCondLst>
                                        </p:cTn>
                                        <p:tgtEl>
                                          <p:spTgt spid="19479"/>
                                        </p:tgtEl>
                                        <p:attrNameLst>
                                          <p:attrName>style.visibility</p:attrName>
                                        </p:attrNameLst>
                                      </p:cBhvr>
                                      <p:to>
                                        <p:strVal val="visible"/>
                                      </p:to>
                                    </p:set>
                                    <p:animEffect transition="in" filter="diamond(in)">
                                      <p:cBhvr>
                                        <p:cTn id="49" dur="2000"/>
                                        <p:tgtEl>
                                          <p:spTgt spid="19479"/>
                                        </p:tgtEl>
                                      </p:cBhvr>
                                    </p:animEffect>
                                  </p:childTnLst>
                                </p:cTn>
                              </p:par>
                            </p:childTnLst>
                          </p:cTn>
                        </p:par>
                      </p:childTnLst>
                    </p:cTn>
                  </p:par>
                  <p:par>
                    <p:cTn id="50" fill="hold">
                      <p:stCondLst>
                        <p:cond delay="indefinite"/>
                      </p:stCondLst>
                      <p:childTnLst>
                        <p:par>
                          <p:cTn id="51" fill="hold">
                            <p:stCondLst>
                              <p:cond delay="0"/>
                            </p:stCondLst>
                            <p:childTnLst>
                              <p:par>
                                <p:cTn id="52" presetID="8" presetClass="entr" presetSubtype="16" fill="hold" grpId="0" nodeType="clickEffect">
                                  <p:stCondLst>
                                    <p:cond delay="0"/>
                                  </p:stCondLst>
                                  <p:childTnLst>
                                    <p:set>
                                      <p:cBhvr>
                                        <p:cTn id="53" dur="1" fill="hold">
                                          <p:stCondLst>
                                            <p:cond delay="0"/>
                                          </p:stCondLst>
                                        </p:cTn>
                                        <p:tgtEl>
                                          <p:spTgt spid="19480"/>
                                        </p:tgtEl>
                                        <p:attrNameLst>
                                          <p:attrName>style.visibility</p:attrName>
                                        </p:attrNameLst>
                                      </p:cBhvr>
                                      <p:to>
                                        <p:strVal val="visible"/>
                                      </p:to>
                                    </p:set>
                                    <p:animEffect transition="in" filter="diamond(in)">
                                      <p:cBhvr>
                                        <p:cTn id="54" dur="2000"/>
                                        <p:tgtEl>
                                          <p:spTgt spid="19480"/>
                                        </p:tgtEl>
                                      </p:cBhvr>
                                    </p:animEffect>
                                  </p:childTnLst>
                                </p:cTn>
                              </p:par>
                            </p:childTnLst>
                          </p:cTn>
                        </p:par>
                      </p:childTnLst>
                    </p:cTn>
                  </p:par>
                  <p:par>
                    <p:cTn id="55" fill="hold">
                      <p:stCondLst>
                        <p:cond delay="indefinite"/>
                      </p:stCondLst>
                      <p:childTnLst>
                        <p:par>
                          <p:cTn id="56" fill="hold">
                            <p:stCondLst>
                              <p:cond delay="0"/>
                            </p:stCondLst>
                            <p:childTnLst>
                              <p:par>
                                <p:cTn id="57" presetID="8" presetClass="entr" presetSubtype="16" fill="hold" grpId="0" nodeType="clickEffect">
                                  <p:stCondLst>
                                    <p:cond delay="0"/>
                                  </p:stCondLst>
                                  <p:childTnLst>
                                    <p:set>
                                      <p:cBhvr>
                                        <p:cTn id="58" dur="1" fill="hold">
                                          <p:stCondLst>
                                            <p:cond delay="0"/>
                                          </p:stCondLst>
                                        </p:cTn>
                                        <p:tgtEl>
                                          <p:spTgt spid="19470"/>
                                        </p:tgtEl>
                                        <p:attrNameLst>
                                          <p:attrName>style.visibility</p:attrName>
                                        </p:attrNameLst>
                                      </p:cBhvr>
                                      <p:to>
                                        <p:strVal val="visible"/>
                                      </p:to>
                                    </p:set>
                                    <p:animEffect transition="in" filter="diamond(in)">
                                      <p:cBhvr>
                                        <p:cTn id="59" dur="2000"/>
                                        <p:tgtEl>
                                          <p:spTgt spid="19470"/>
                                        </p:tgtEl>
                                      </p:cBhvr>
                                    </p:animEffect>
                                  </p:childTnLst>
                                </p:cTn>
                              </p:par>
                              <p:par>
                                <p:cTn id="60" presetID="8" presetClass="entr" presetSubtype="16" fill="hold" grpId="0" nodeType="withEffect">
                                  <p:stCondLst>
                                    <p:cond delay="0"/>
                                  </p:stCondLst>
                                  <p:childTnLst>
                                    <p:set>
                                      <p:cBhvr>
                                        <p:cTn id="61" dur="1" fill="hold">
                                          <p:stCondLst>
                                            <p:cond delay="0"/>
                                          </p:stCondLst>
                                        </p:cTn>
                                        <p:tgtEl>
                                          <p:spTgt spid="19481"/>
                                        </p:tgtEl>
                                        <p:attrNameLst>
                                          <p:attrName>style.visibility</p:attrName>
                                        </p:attrNameLst>
                                      </p:cBhvr>
                                      <p:to>
                                        <p:strVal val="visible"/>
                                      </p:to>
                                    </p:set>
                                    <p:animEffect transition="in" filter="diamond(in)">
                                      <p:cBhvr>
                                        <p:cTn id="62" dur="2000"/>
                                        <p:tgtEl>
                                          <p:spTgt spid="19481"/>
                                        </p:tgtEl>
                                      </p:cBhvr>
                                    </p:animEffect>
                                  </p:childTnLst>
                                </p:cTn>
                              </p:par>
                            </p:childTnLst>
                          </p:cTn>
                        </p:par>
                      </p:childTnLst>
                    </p:cTn>
                  </p:par>
                  <p:par>
                    <p:cTn id="63" fill="hold">
                      <p:stCondLst>
                        <p:cond delay="indefinite"/>
                      </p:stCondLst>
                      <p:childTnLst>
                        <p:par>
                          <p:cTn id="64" fill="hold">
                            <p:stCondLst>
                              <p:cond delay="0"/>
                            </p:stCondLst>
                            <p:childTnLst>
                              <p:par>
                                <p:cTn id="65" presetID="8" presetClass="entr" presetSubtype="16" fill="hold" grpId="0" nodeType="clickEffect">
                                  <p:stCondLst>
                                    <p:cond delay="0"/>
                                  </p:stCondLst>
                                  <p:childTnLst>
                                    <p:set>
                                      <p:cBhvr>
                                        <p:cTn id="66" dur="1" fill="hold">
                                          <p:stCondLst>
                                            <p:cond delay="0"/>
                                          </p:stCondLst>
                                        </p:cTn>
                                        <p:tgtEl>
                                          <p:spTgt spid="19468"/>
                                        </p:tgtEl>
                                        <p:attrNameLst>
                                          <p:attrName>style.visibility</p:attrName>
                                        </p:attrNameLst>
                                      </p:cBhvr>
                                      <p:to>
                                        <p:strVal val="visible"/>
                                      </p:to>
                                    </p:set>
                                    <p:animEffect transition="in" filter="diamond(in)">
                                      <p:cBhvr>
                                        <p:cTn id="67" dur="2000"/>
                                        <p:tgtEl>
                                          <p:spTgt spid="1946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animBg="1"/>
      <p:bldP spid="19459" grpId="0" animBg="1"/>
      <p:bldP spid="19461" grpId="0" animBg="1"/>
      <p:bldP spid="19465" grpId="0" animBg="1"/>
      <p:bldP spid="19466" grpId="0" animBg="1"/>
      <p:bldP spid="19467" grpId="0" animBg="1"/>
      <p:bldP spid="19468" grpId="0" animBg="1"/>
      <p:bldP spid="19469" grpId="0" animBg="1"/>
      <p:bldP spid="19470" grpId="0" animBg="1"/>
      <p:bldP spid="19477" grpId="0" animBg="1"/>
      <p:bldP spid="19478" grpId="0" animBg="1"/>
      <p:bldP spid="19479" grpId="0" animBg="1"/>
      <p:bldP spid="19480" grpId="0" animBg="1"/>
      <p:bldP spid="19481"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524000" y="0"/>
            <a:ext cx="9144000" cy="838200"/>
          </a:xfrm>
        </p:spPr>
        <p:txBody>
          <a:bodyPr/>
          <a:lstStyle/>
          <a:p>
            <a:pPr>
              <a:defRPr/>
            </a:pPr>
            <a:r>
              <a:rPr lang="en-US" sz="4000">
                <a:latin typeface="Impact" pitchFamily="34" charset="0"/>
              </a:rPr>
              <a:t>SISTEM INDUSTRI MODERN</a:t>
            </a:r>
          </a:p>
        </p:txBody>
      </p:sp>
      <p:sp>
        <p:nvSpPr>
          <p:cNvPr id="29699" name="Oval 8"/>
          <p:cNvSpPr>
            <a:spLocks noChangeArrowheads="1"/>
          </p:cNvSpPr>
          <p:nvPr/>
        </p:nvSpPr>
        <p:spPr bwMode="auto">
          <a:xfrm>
            <a:off x="4343400" y="838200"/>
            <a:ext cx="3505200" cy="2209800"/>
          </a:xfrm>
          <a:prstGeom prst="ellipse">
            <a:avLst/>
          </a:prstGeom>
          <a:solidFill>
            <a:schemeClr val="accent1"/>
          </a:solidFill>
          <a:ln w="9525">
            <a:solidFill>
              <a:schemeClr val="tx1"/>
            </a:solidFill>
            <a:round/>
            <a:headEnd/>
            <a:tailEnd/>
          </a:ln>
        </p:spPr>
        <p:txBody>
          <a:bodyPr wrap="none" anchor="ctr"/>
          <a:lstStyle/>
          <a:p>
            <a:pPr algn="ctr" eaLnBrk="0" hangingPunct="0"/>
            <a:r>
              <a:rPr lang="en-US"/>
              <a:t>Tahap II :</a:t>
            </a:r>
          </a:p>
          <a:p>
            <a:pPr algn="ctr" eaLnBrk="0" hangingPunct="0"/>
            <a:r>
              <a:rPr lang="en-US"/>
              <a:t>Disain produk yang </a:t>
            </a:r>
          </a:p>
          <a:p>
            <a:pPr algn="ctr" eaLnBrk="0" hangingPunct="0"/>
            <a:r>
              <a:rPr lang="en-US"/>
              <a:t>Sesuai keinginan</a:t>
            </a:r>
          </a:p>
          <a:p>
            <a:pPr algn="ctr" eaLnBrk="0" hangingPunct="0"/>
            <a:r>
              <a:rPr lang="en-US"/>
              <a:t>Konsumen</a:t>
            </a:r>
          </a:p>
        </p:txBody>
      </p:sp>
      <p:sp>
        <p:nvSpPr>
          <p:cNvPr id="29700" name="Oval 10"/>
          <p:cNvSpPr>
            <a:spLocks noChangeArrowheads="1"/>
          </p:cNvSpPr>
          <p:nvPr/>
        </p:nvSpPr>
        <p:spPr bwMode="auto">
          <a:xfrm>
            <a:off x="1752600" y="2971800"/>
            <a:ext cx="3276600" cy="2133600"/>
          </a:xfrm>
          <a:prstGeom prst="ellipse">
            <a:avLst/>
          </a:prstGeom>
          <a:solidFill>
            <a:schemeClr val="accent1"/>
          </a:solidFill>
          <a:ln w="9525">
            <a:solidFill>
              <a:schemeClr val="tx1"/>
            </a:solidFill>
            <a:round/>
            <a:headEnd/>
            <a:tailEnd/>
          </a:ln>
        </p:spPr>
        <p:txBody>
          <a:bodyPr wrap="none" anchor="ctr"/>
          <a:lstStyle/>
          <a:p>
            <a:pPr algn="ctr" eaLnBrk="0" hangingPunct="0"/>
            <a:r>
              <a:rPr lang="en-US"/>
              <a:t>Tahap I :</a:t>
            </a:r>
          </a:p>
          <a:p>
            <a:pPr algn="ctr" eaLnBrk="0" hangingPunct="0"/>
            <a:r>
              <a:rPr lang="en-US"/>
              <a:t>Riset pasar untuk</a:t>
            </a:r>
          </a:p>
          <a:p>
            <a:pPr algn="ctr" eaLnBrk="0" hangingPunct="0"/>
            <a:r>
              <a:rPr lang="en-US"/>
              <a:t>Mengetahui keinginan</a:t>
            </a:r>
          </a:p>
          <a:p>
            <a:pPr algn="ctr" eaLnBrk="0" hangingPunct="0"/>
            <a:r>
              <a:rPr lang="en-US"/>
              <a:t>Pasar / konsumen</a:t>
            </a:r>
          </a:p>
        </p:txBody>
      </p:sp>
      <p:sp>
        <p:nvSpPr>
          <p:cNvPr id="29701" name="Oval 12"/>
          <p:cNvSpPr>
            <a:spLocks noChangeArrowheads="1"/>
          </p:cNvSpPr>
          <p:nvPr/>
        </p:nvSpPr>
        <p:spPr bwMode="auto">
          <a:xfrm>
            <a:off x="7239000" y="2819400"/>
            <a:ext cx="3429000" cy="2057400"/>
          </a:xfrm>
          <a:prstGeom prst="ellipse">
            <a:avLst/>
          </a:prstGeom>
          <a:solidFill>
            <a:schemeClr val="accent1"/>
          </a:solidFill>
          <a:ln w="9525">
            <a:solidFill>
              <a:schemeClr val="tx1"/>
            </a:solidFill>
            <a:round/>
            <a:headEnd/>
            <a:tailEnd/>
          </a:ln>
        </p:spPr>
        <p:txBody>
          <a:bodyPr wrap="none" anchor="ctr"/>
          <a:lstStyle/>
          <a:p>
            <a:pPr algn="ctr" eaLnBrk="0" hangingPunct="0"/>
            <a:r>
              <a:rPr lang="en-US"/>
              <a:t>Tahap III :</a:t>
            </a:r>
          </a:p>
          <a:p>
            <a:pPr algn="ctr" eaLnBrk="0" hangingPunct="0"/>
            <a:r>
              <a:rPr lang="en-US"/>
              <a:t>Proses produksi secara</a:t>
            </a:r>
          </a:p>
          <a:p>
            <a:pPr algn="ctr" eaLnBrk="0" hangingPunct="0"/>
            <a:r>
              <a:rPr lang="en-US"/>
              <a:t>Efektif &amp; efisien sesuai</a:t>
            </a:r>
          </a:p>
          <a:p>
            <a:pPr algn="ctr" eaLnBrk="0" hangingPunct="0"/>
            <a:r>
              <a:rPr lang="en-US"/>
              <a:t>Disain produk</a:t>
            </a:r>
          </a:p>
        </p:txBody>
      </p:sp>
      <p:sp>
        <p:nvSpPr>
          <p:cNvPr id="29702" name="Oval 16"/>
          <p:cNvSpPr>
            <a:spLocks noChangeArrowheads="1"/>
          </p:cNvSpPr>
          <p:nvPr/>
        </p:nvSpPr>
        <p:spPr bwMode="auto">
          <a:xfrm>
            <a:off x="4648200" y="4876800"/>
            <a:ext cx="3429000" cy="1981200"/>
          </a:xfrm>
          <a:prstGeom prst="ellipse">
            <a:avLst/>
          </a:prstGeom>
          <a:solidFill>
            <a:schemeClr val="accent1"/>
          </a:solidFill>
          <a:ln w="9525">
            <a:solidFill>
              <a:schemeClr val="tx1"/>
            </a:solidFill>
            <a:round/>
            <a:headEnd/>
            <a:tailEnd/>
          </a:ln>
        </p:spPr>
        <p:txBody>
          <a:bodyPr wrap="none" anchor="ctr"/>
          <a:lstStyle/>
          <a:p>
            <a:pPr algn="ctr" eaLnBrk="0" hangingPunct="0"/>
            <a:r>
              <a:rPr lang="en-US"/>
              <a:t>Tahap IV :</a:t>
            </a:r>
          </a:p>
          <a:p>
            <a:pPr algn="ctr" eaLnBrk="0" hangingPunct="0"/>
            <a:r>
              <a:rPr lang="en-US"/>
              <a:t>Pemasaran produk dgn</a:t>
            </a:r>
          </a:p>
          <a:p>
            <a:pPr algn="ctr" eaLnBrk="0" hangingPunct="0"/>
            <a:r>
              <a:rPr lang="en-US"/>
              <a:t>Pelayanan purna jual</a:t>
            </a:r>
          </a:p>
          <a:p>
            <a:pPr algn="ctr" eaLnBrk="0" hangingPunct="0"/>
            <a:r>
              <a:rPr lang="en-US"/>
              <a:t>Yang baik</a:t>
            </a:r>
          </a:p>
        </p:txBody>
      </p:sp>
      <p:sp>
        <p:nvSpPr>
          <p:cNvPr id="29703" name="Line 18"/>
          <p:cNvSpPr>
            <a:spLocks noChangeShapeType="1"/>
          </p:cNvSpPr>
          <p:nvPr/>
        </p:nvSpPr>
        <p:spPr bwMode="auto">
          <a:xfrm flipV="1">
            <a:off x="3810000" y="2514600"/>
            <a:ext cx="685800" cy="457200"/>
          </a:xfrm>
          <a:prstGeom prst="line">
            <a:avLst/>
          </a:prstGeom>
          <a:noFill/>
          <a:ln w="9525">
            <a:solidFill>
              <a:schemeClr val="tx1"/>
            </a:solidFill>
            <a:round/>
            <a:headEnd/>
            <a:tailEnd type="triangle" w="med" len="med"/>
          </a:ln>
        </p:spPr>
        <p:txBody>
          <a:bodyPr/>
          <a:lstStyle/>
          <a:p>
            <a:endParaRPr lang="en-US"/>
          </a:p>
        </p:txBody>
      </p:sp>
      <p:sp>
        <p:nvSpPr>
          <p:cNvPr id="29704" name="Line 19"/>
          <p:cNvSpPr>
            <a:spLocks noChangeShapeType="1"/>
          </p:cNvSpPr>
          <p:nvPr/>
        </p:nvSpPr>
        <p:spPr bwMode="auto">
          <a:xfrm>
            <a:off x="7696200" y="2362200"/>
            <a:ext cx="838200" cy="533400"/>
          </a:xfrm>
          <a:prstGeom prst="line">
            <a:avLst/>
          </a:prstGeom>
          <a:noFill/>
          <a:ln w="9525">
            <a:solidFill>
              <a:schemeClr val="tx1"/>
            </a:solidFill>
            <a:round/>
            <a:headEnd/>
            <a:tailEnd type="triangle" w="med" len="med"/>
          </a:ln>
        </p:spPr>
        <p:txBody>
          <a:bodyPr/>
          <a:lstStyle/>
          <a:p>
            <a:endParaRPr lang="en-US"/>
          </a:p>
        </p:txBody>
      </p:sp>
      <p:sp>
        <p:nvSpPr>
          <p:cNvPr id="29705" name="Line 21"/>
          <p:cNvSpPr>
            <a:spLocks noChangeShapeType="1"/>
          </p:cNvSpPr>
          <p:nvPr/>
        </p:nvSpPr>
        <p:spPr bwMode="auto">
          <a:xfrm flipH="1">
            <a:off x="7696200" y="4876800"/>
            <a:ext cx="762000" cy="381000"/>
          </a:xfrm>
          <a:prstGeom prst="line">
            <a:avLst/>
          </a:prstGeom>
          <a:noFill/>
          <a:ln w="9525">
            <a:solidFill>
              <a:schemeClr val="tx1"/>
            </a:solidFill>
            <a:round/>
            <a:headEnd/>
            <a:tailEnd type="triangle" w="med" len="med"/>
          </a:ln>
        </p:spPr>
        <p:txBody>
          <a:bodyPr/>
          <a:lstStyle/>
          <a:p>
            <a:endParaRPr lang="en-US"/>
          </a:p>
        </p:txBody>
      </p:sp>
      <p:sp>
        <p:nvSpPr>
          <p:cNvPr id="29706" name="Line 22"/>
          <p:cNvSpPr>
            <a:spLocks noChangeShapeType="1"/>
          </p:cNvSpPr>
          <p:nvPr/>
        </p:nvSpPr>
        <p:spPr bwMode="auto">
          <a:xfrm flipH="1" flipV="1">
            <a:off x="3886200" y="5029200"/>
            <a:ext cx="838200" cy="457200"/>
          </a:xfrm>
          <a:prstGeom prst="line">
            <a:avLst/>
          </a:prstGeom>
          <a:noFill/>
          <a:ln w="9525">
            <a:solidFill>
              <a:schemeClr val="tx1"/>
            </a:solidFill>
            <a:round/>
            <a:headEnd/>
            <a:tailEnd type="triangle" w="med" len="med"/>
          </a:ln>
        </p:spPr>
        <p:txBody>
          <a:bodyPr/>
          <a:lstStyle/>
          <a:p>
            <a:endParaRPr lang="en-US"/>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idx="1"/>
          </p:nvPr>
        </p:nvSpPr>
        <p:spPr>
          <a:xfrm>
            <a:off x="1066800" y="2308412"/>
            <a:ext cx="9144000" cy="5410200"/>
          </a:xfrm>
        </p:spPr>
        <p:txBody>
          <a:bodyPr/>
          <a:lstStyle/>
          <a:p>
            <a:pPr eaLnBrk="1" hangingPunct="1">
              <a:buFontTx/>
              <a:buNone/>
            </a:pPr>
            <a:r>
              <a:rPr lang="en-US" dirty="0" err="1"/>
              <a:t>Manajemen</a:t>
            </a:r>
            <a:r>
              <a:rPr lang="en-US" dirty="0"/>
              <a:t> </a:t>
            </a:r>
            <a:r>
              <a:rPr lang="en-US" dirty="0" err="1"/>
              <a:t>Bisnis</a:t>
            </a:r>
            <a:r>
              <a:rPr lang="en-US" dirty="0"/>
              <a:t> Total </a:t>
            </a:r>
            <a:r>
              <a:rPr lang="en-US" dirty="0" err="1"/>
              <a:t>mengintegrasikan</a:t>
            </a:r>
            <a:r>
              <a:rPr lang="en-US" dirty="0"/>
              <a:t> :</a:t>
            </a:r>
          </a:p>
          <a:p>
            <a:pPr marL="717550" indent="-457200" eaLnBrk="1" hangingPunct="1">
              <a:buFont typeface="+mj-lt"/>
              <a:buAutoNum type="arabicPeriod"/>
            </a:pPr>
            <a:r>
              <a:rPr lang="en-US" dirty="0" err="1"/>
              <a:t>Manajemen</a:t>
            </a:r>
            <a:r>
              <a:rPr lang="en-US" dirty="0"/>
              <a:t> </a:t>
            </a:r>
            <a:r>
              <a:rPr lang="en-US" dirty="0" err="1"/>
              <a:t>produktivitas</a:t>
            </a:r>
            <a:r>
              <a:rPr lang="en-US" dirty="0"/>
              <a:t> total</a:t>
            </a:r>
          </a:p>
          <a:p>
            <a:pPr marL="717550" indent="-457200" eaLnBrk="1" hangingPunct="1">
              <a:buFont typeface="+mj-lt"/>
              <a:buAutoNum type="arabicPeriod"/>
            </a:pPr>
            <a:r>
              <a:rPr lang="en-US" dirty="0" err="1"/>
              <a:t>Manajemen</a:t>
            </a:r>
            <a:r>
              <a:rPr lang="en-US" dirty="0"/>
              <a:t> </a:t>
            </a:r>
            <a:r>
              <a:rPr lang="en-US" dirty="0" err="1"/>
              <a:t>kualitas</a:t>
            </a:r>
            <a:r>
              <a:rPr lang="en-US" dirty="0"/>
              <a:t> total</a:t>
            </a:r>
          </a:p>
          <a:p>
            <a:pPr marL="717550" indent="-457200" eaLnBrk="1" hangingPunct="1">
              <a:buFont typeface="+mj-lt"/>
              <a:buAutoNum type="arabicPeriod"/>
            </a:pPr>
            <a:r>
              <a:rPr lang="en-US" dirty="0" err="1"/>
              <a:t>Manajemen</a:t>
            </a:r>
            <a:r>
              <a:rPr lang="en-US" dirty="0"/>
              <a:t> </a:t>
            </a:r>
            <a:r>
              <a:rPr lang="en-US" dirty="0" err="1"/>
              <a:t>sumberdaya</a:t>
            </a:r>
            <a:r>
              <a:rPr lang="en-US" dirty="0"/>
              <a:t> total</a:t>
            </a:r>
          </a:p>
          <a:p>
            <a:pPr marL="717550" indent="-457200" eaLnBrk="1" hangingPunct="1">
              <a:buFont typeface="+mj-lt"/>
              <a:buAutoNum type="arabicPeriod"/>
            </a:pPr>
            <a:r>
              <a:rPr lang="en-US" dirty="0" err="1"/>
              <a:t>Manajemen</a:t>
            </a:r>
            <a:r>
              <a:rPr lang="en-US" dirty="0"/>
              <a:t> </a:t>
            </a:r>
            <a:r>
              <a:rPr lang="en-US" dirty="0" err="1"/>
              <a:t>teknologi</a:t>
            </a:r>
            <a:r>
              <a:rPr lang="en-US" dirty="0"/>
              <a:t> total</a:t>
            </a:r>
          </a:p>
          <a:p>
            <a:pPr marL="717550" indent="-457200" eaLnBrk="1" hangingPunct="1">
              <a:buFont typeface="+mj-lt"/>
              <a:buAutoNum type="arabicPeriod"/>
            </a:pPr>
            <a:r>
              <a:rPr lang="en-US" dirty="0" err="1"/>
              <a:t>Manajemen</a:t>
            </a:r>
            <a:r>
              <a:rPr lang="en-US" dirty="0"/>
              <a:t> </a:t>
            </a:r>
            <a:r>
              <a:rPr lang="en-US" dirty="0" err="1"/>
              <a:t>biaya</a:t>
            </a:r>
            <a:r>
              <a:rPr lang="en-US" dirty="0"/>
              <a:t> total</a:t>
            </a:r>
            <a:endParaRPr lang="id-ID" dirty="0"/>
          </a:p>
          <a:p>
            <a:pPr marL="260350" indent="0" eaLnBrk="1" hangingPunct="1">
              <a:buNone/>
            </a:pPr>
            <a:r>
              <a:rPr lang="en-US" dirty="0" err="1"/>
              <a:t>Melalui</a:t>
            </a:r>
            <a:r>
              <a:rPr lang="en-US" dirty="0"/>
              <a:t> </a:t>
            </a:r>
            <a:r>
              <a:rPr lang="en-US" dirty="0" err="1"/>
              <a:t>pengembangan</a:t>
            </a:r>
            <a:r>
              <a:rPr lang="en-US" dirty="0"/>
              <a:t> </a:t>
            </a:r>
            <a:r>
              <a:rPr lang="en-US" dirty="0" err="1"/>
              <a:t>sumberdaya</a:t>
            </a:r>
            <a:r>
              <a:rPr lang="en-US" dirty="0"/>
              <a:t> </a:t>
            </a:r>
            <a:r>
              <a:rPr lang="en-US" dirty="0" err="1"/>
              <a:t>manusia</a:t>
            </a:r>
            <a:r>
              <a:rPr lang="en-US" dirty="0"/>
              <a:t> yang </a:t>
            </a:r>
            <a:r>
              <a:rPr lang="en-US" dirty="0" err="1"/>
              <a:t>handal</a:t>
            </a:r>
            <a:r>
              <a:rPr lang="en-US" dirty="0"/>
              <a:t> </a:t>
            </a:r>
            <a:r>
              <a:rPr lang="en-US" dirty="0" err="1"/>
              <a:t>untuk</a:t>
            </a:r>
            <a:r>
              <a:rPr lang="id-ID" dirty="0"/>
              <a:t> </a:t>
            </a:r>
            <a:r>
              <a:rPr lang="en-US" dirty="0" err="1"/>
              <a:t>memperoleh</a:t>
            </a:r>
            <a:r>
              <a:rPr lang="en-US" dirty="0"/>
              <a:t> </a:t>
            </a:r>
            <a:r>
              <a:rPr lang="en-US" dirty="0" err="1"/>
              <a:t>hasil</a:t>
            </a:r>
            <a:r>
              <a:rPr lang="en-US" dirty="0"/>
              <a:t> optimal yang </a:t>
            </a:r>
            <a:r>
              <a:rPr lang="en-US" dirty="0" err="1"/>
              <a:t>berorientasi</a:t>
            </a:r>
            <a:r>
              <a:rPr lang="en-US" dirty="0"/>
              <a:t> pada </a:t>
            </a:r>
            <a:r>
              <a:rPr lang="en-US" dirty="0" err="1"/>
              <a:t>kepuasan</a:t>
            </a:r>
            <a:r>
              <a:rPr lang="id-ID" dirty="0"/>
              <a:t> </a:t>
            </a:r>
            <a:r>
              <a:rPr lang="en-US" dirty="0" err="1"/>
              <a:t>konsumen</a:t>
            </a:r>
            <a:endParaRPr lang="en-US" dirty="0"/>
          </a:p>
        </p:txBody>
      </p:sp>
      <p:sp>
        <p:nvSpPr>
          <p:cNvPr id="23554" name="Rectangle 2"/>
          <p:cNvSpPr>
            <a:spLocks noGrp="1" noChangeArrowheads="1"/>
          </p:cNvSpPr>
          <p:nvPr>
            <p:ph type="title"/>
          </p:nvPr>
        </p:nvSpPr>
        <p:spPr>
          <a:xfrm>
            <a:off x="1066800" y="726141"/>
            <a:ext cx="9144000" cy="990600"/>
          </a:xfrm>
        </p:spPr>
        <p:txBody>
          <a:bodyPr>
            <a:normAutofit/>
          </a:bodyPr>
          <a:lstStyle/>
          <a:p>
            <a:pPr>
              <a:defRPr/>
            </a:pPr>
            <a:r>
              <a:rPr lang="en-US" sz="3200" dirty="0">
                <a:latin typeface="Impact" pitchFamily="34" charset="0"/>
              </a:rPr>
              <a:t>MANAJEMEN BISNIS TOTAL DALAM SISTEM INDUSTRI MODERN</a:t>
            </a: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3"/>
          <p:cNvSpPr>
            <a:spLocks noGrp="1" noChangeArrowheads="1"/>
          </p:cNvSpPr>
          <p:nvPr>
            <p:ph idx="1"/>
          </p:nvPr>
        </p:nvSpPr>
        <p:spPr>
          <a:xfrm>
            <a:off x="1524000" y="1143000"/>
            <a:ext cx="9144000" cy="5715000"/>
          </a:xfrm>
        </p:spPr>
        <p:txBody>
          <a:bodyPr/>
          <a:lstStyle/>
          <a:p>
            <a:pPr eaLnBrk="1" hangingPunct="1">
              <a:buFontTx/>
              <a:buNone/>
            </a:pPr>
            <a:r>
              <a:rPr lang="en-US" sz="2800" dirty="0"/>
              <a:t>   </a:t>
            </a:r>
            <a:r>
              <a:rPr lang="en-US" sz="2800" dirty="0" err="1"/>
              <a:t>Untuk</a:t>
            </a:r>
            <a:r>
              <a:rPr lang="en-US" sz="2800" dirty="0"/>
              <a:t> </a:t>
            </a:r>
            <a:r>
              <a:rPr lang="en-US" sz="2800" dirty="0" err="1"/>
              <a:t>dapat</a:t>
            </a:r>
            <a:r>
              <a:rPr lang="en-US" sz="2800" dirty="0"/>
              <a:t> </a:t>
            </a:r>
            <a:r>
              <a:rPr lang="en-US" sz="2800" dirty="0" err="1"/>
              <a:t>menciptakan</a:t>
            </a:r>
            <a:r>
              <a:rPr lang="en-US" sz="2800" dirty="0"/>
              <a:t> </a:t>
            </a:r>
            <a:r>
              <a:rPr lang="en-US" sz="2800" dirty="0" err="1"/>
              <a:t>industri</a:t>
            </a:r>
            <a:r>
              <a:rPr lang="en-US" sz="2800" dirty="0"/>
              <a:t> modern, HANKIM &amp; WILLIAM </a:t>
            </a:r>
            <a:r>
              <a:rPr lang="en-US" sz="2800" dirty="0" err="1"/>
              <a:t>mengemukakan</a:t>
            </a:r>
            <a:r>
              <a:rPr lang="en-US" sz="2800" dirty="0"/>
              <a:t> </a:t>
            </a:r>
            <a:r>
              <a:rPr lang="en-US" sz="2800" dirty="0" err="1"/>
              <a:t>metode</a:t>
            </a:r>
            <a:r>
              <a:rPr lang="en-US" sz="2800" dirty="0"/>
              <a:t> Visual Strategic Thinking Paradigms (VSTP)</a:t>
            </a:r>
          </a:p>
          <a:p>
            <a:pPr eaLnBrk="1" hangingPunct="1">
              <a:buFontTx/>
              <a:buNone/>
            </a:pPr>
            <a:r>
              <a:rPr lang="en-US" sz="2800" dirty="0"/>
              <a:t>                      </a:t>
            </a:r>
          </a:p>
          <a:p>
            <a:pPr eaLnBrk="1" hangingPunct="1">
              <a:buFontTx/>
              <a:buNone/>
            </a:pPr>
            <a:r>
              <a:rPr lang="en-US" sz="2800" dirty="0"/>
              <a:t>                            PELANGGAN</a:t>
            </a:r>
          </a:p>
          <a:p>
            <a:pPr eaLnBrk="1" hangingPunct="1">
              <a:buFontTx/>
              <a:buNone/>
            </a:pPr>
            <a:endParaRPr lang="en-US" sz="2800" dirty="0"/>
          </a:p>
          <a:p>
            <a:pPr eaLnBrk="1" hangingPunct="1">
              <a:buFontTx/>
              <a:buNone/>
            </a:pPr>
            <a:r>
              <a:rPr lang="en-US" sz="2800" dirty="0"/>
              <a:t>       </a:t>
            </a:r>
          </a:p>
          <a:p>
            <a:pPr eaLnBrk="1" hangingPunct="1">
              <a:buFontTx/>
              <a:buNone/>
            </a:pPr>
            <a:r>
              <a:rPr lang="en-US" sz="2800" dirty="0"/>
              <a:t>		KARYAWAN                        PEMEGANG SAHAM</a:t>
            </a:r>
          </a:p>
          <a:p>
            <a:pPr eaLnBrk="1" hangingPunct="1">
              <a:buFontTx/>
              <a:buNone/>
            </a:pPr>
            <a:r>
              <a:rPr lang="en-US" sz="2800" dirty="0"/>
              <a:t>                      </a:t>
            </a:r>
          </a:p>
          <a:p>
            <a:pPr eaLnBrk="1" hangingPunct="1">
              <a:buFontTx/>
              <a:buNone/>
            </a:pPr>
            <a:r>
              <a:rPr lang="en-US" sz="2800" dirty="0"/>
              <a:t>   </a:t>
            </a:r>
            <a:r>
              <a:rPr lang="en-US" sz="2800" dirty="0" err="1"/>
              <a:t>Ketidakpuasan</a:t>
            </a:r>
            <a:r>
              <a:rPr lang="en-US" sz="2800" dirty="0"/>
              <a:t> </a:t>
            </a:r>
            <a:r>
              <a:rPr lang="en-US" sz="2800" dirty="0" err="1"/>
              <a:t>salah</a:t>
            </a:r>
            <a:r>
              <a:rPr lang="en-US" sz="2800" dirty="0"/>
              <a:t> </a:t>
            </a:r>
            <a:r>
              <a:rPr lang="en-US" sz="2800" dirty="0" err="1"/>
              <a:t>satu</a:t>
            </a:r>
            <a:r>
              <a:rPr lang="en-US" sz="2800" dirty="0"/>
              <a:t> </a:t>
            </a:r>
            <a:r>
              <a:rPr lang="en-US" sz="2800" dirty="0" err="1"/>
              <a:t>dari</a:t>
            </a:r>
            <a:r>
              <a:rPr lang="en-US" sz="2800" dirty="0"/>
              <a:t> 3 </a:t>
            </a:r>
            <a:r>
              <a:rPr lang="en-US" sz="2800" dirty="0" err="1"/>
              <a:t>unsur</a:t>
            </a:r>
            <a:r>
              <a:rPr lang="en-US" sz="2800" dirty="0"/>
              <a:t> </a:t>
            </a:r>
            <a:r>
              <a:rPr lang="en-US" sz="2800" dirty="0" err="1"/>
              <a:t>industri</a:t>
            </a:r>
            <a:r>
              <a:rPr lang="en-US" sz="2800" dirty="0"/>
              <a:t> </a:t>
            </a:r>
            <a:r>
              <a:rPr lang="en-US" sz="2800" dirty="0" err="1"/>
              <a:t>tersebut</a:t>
            </a:r>
            <a:r>
              <a:rPr lang="en-US" sz="2800" dirty="0"/>
              <a:t> </a:t>
            </a:r>
            <a:r>
              <a:rPr lang="en-US" sz="2800" dirty="0" err="1"/>
              <a:t>dapat</a:t>
            </a:r>
            <a:r>
              <a:rPr lang="en-US" sz="2800" dirty="0"/>
              <a:t> </a:t>
            </a:r>
            <a:r>
              <a:rPr lang="en-US" sz="2800" dirty="0" err="1"/>
              <a:t>menyebabkan</a:t>
            </a:r>
            <a:r>
              <a:rPr lang="en-US" sz="2800" dirty="0"/>
              <a:t> </a:t>
            </a:r>
            <a:r>
              <a:rPr lang="en-US" sz="2800" dirty="0" err="1"/>
              <a:t>industri</a:t>
            </a:r>
            <a:r>
              <a:rPr lang="en-US" sz="2800" dirty="0"/>
              <a:t> </a:t>
            </a:r>
            <a:r>
              <a:rPr lang="en-US" sz="2800" dirty="0" err="1"/>
              <a:t>tidak</a:t>
            </a:r>
            <a:r>
              <a:rPr lang="en-US" sz="2800" dirty="0"/>
              <a:t> </a:t>
            </a:r>
            <a:r>
              <a:rPr lang="en-US" sz="2800" dirty="0" err="1"/>
              <a:t>dapat</a:t>
            </a:r>
            <a:r>
              <a:rPr lang="en-US" sz="2800" dirty="0"/>
              <a:t> </a:t>
            </a:r>
            <a:r>
              <a:rPr lang="en-US" sz="2800" dirty="0" err="1"/>
              <a:t>berkembang</a:t>
            </a:r>
            <a:endParaRPr lang="en-US" sz="2800" dirty="0"/>
          </a:p>
        </p:txBody>
      </p:sp>
      <p:sp>
        <p:nvSpPr>
          <p:cNvPr id="24578" name="Rectangle 2"/>
          <p:cNvSpPr>
            <a:spLocks noGrp="1" noChangeArrowheads="1"/>
          </p:cNvSpPr>
          <p:nvPr>
            <p:ph type="title"/>
          </p:nvPr>
        </p:nvSpPr>
        <p:spPr>
          <a:xfrm>
            <a:off x="475129" y="-89647"/>
            <a:ext cx="9144000" cy="914400"/>
          </a:xfrm>
        </p:spPr>
        <p:txBody>
          <a:bodyPr/>
          <a:lstStyle/>
          <a:p>
            <a:pPr>
              <a:defRPr/>
            </a:pPr>
            <a:r>
              <a:rPr lang="en-US" sz="3200" dirty="0">
                <a:latin typeface="Impact" pitchFamily="34" charset="0"/>
              </a:rPr>
              <a:t>VISUAL STRATEGIC THINKING PARADIGMS (VSTP)</a:t>
            </a:r>
          </a:p>
        </p:txBody>
      </p:sp>
      <p:sp>
        <p:nvSpPr>
          <p:cNvPr id="31748" name="Line 7"/>
          <p:cNvSpPr>
            <a:spLocks noChangeShapeType="1"/>
          </p:cNvSpPr>
          <p:nvPr/>
        </p:nvSpPr>
        <p:spPr bwMode="auto">
          <a:xfrm>
            <a:off x="3429000" y="4038600"/>
            <a:ext cx="4572000" cy="0"/>
          </a:xfrm>
          <a:prstGeom prst="line">
            <a:avLst/>
          </a:prstGeom>
          <a:noFill/>
          <a:ln w="9525">
            <a:solidFill>
              <a:schemeClr val="tx1"/>
            </a:solidFill>
            <a:round/>
            <a:headEnd/>
            <a:tailEnd/>
          </a:ln>
        </p:spPr>
        <p:txBody>
          <a:bodyPr/>
          <a:lstStyle/>
          <a:p>
            <a:endParaRPr lang="en-US"/>
          </a:p>
        </p:txBody>
      </p:sp>
      <p:sp>
        <p:nvSpPr>
          <p:cNvPr id="31749" name="Line 8"/>
          <p:cNvSpPr>
            <a:spLocks noChangeShapeType="1"/>
          </p:cNvSpPr>
          <p:nvPr/>
        </p:nvSpPr>
        <p:spPr bwMode="auto">
          <a:xfrm flipH="1">
            <a:off x="3429000" y="3505200"/>
            <a:ext cx="2133600" cy="533400"/>
          </a:xfrm>
          <a:prstGeom prst="line">
            <a:avLst/>
          </a:prstGeom>
          <a:noFill/>
          <a:ln w="9525">
            <a:solidFill>
              <a:schemeClr val="tx1"/>
            </a:solidFill>
            <a:round/>
            <a:headEnd/>
            <a:tailEnd/>
          </a:ln>
        </p:spPr>
        <p:txBody>
          <a:bodyPr/>
          <a:lstStyle/>
          <a:p>
            <a:endParaRPr lang="en-US"/>
          </a:p>
        </p:txBody>
      </p:sp>
      <p:sp>
        <p:nvSpPr>
          <p:cNvPr id="31750" name="Line 9"/>
          <p:cNvSpPr>
            <a:spLocks noChangeShapeType="1"/>
          </p:cNvSpPr>
          <p:nvPr/>
        </p:nvSpPr>
        <p:spPr bwMode="auto">
          <a:xfrm>
            <a:off x="5562600" y="3505200"/>
            <a:ext cx="2438400" cy="533400"/>
          </a:xfrm>
          <a:prstGeom prst="line">
            <a:avLst/>
          </a:prstGeom>
          <a:noFill/>
          <a:ln w="9525">
            <a:solidFill>
              <a:schemeClr val="tx1"/>
            </a:solidFill>
            <a:round/>
            <a:headEnd/>
            <a:tailEnd/>
          </a:ln>
        </p:spPr>
        <p:txBody>
          <a:bodyPr/>
          <a:lstStyle/>
          <a:p>
            <a:endParaRPr lang="en-US"/>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TUJUAN MATA KULIAH</a:t>
            </a:r>
          </a:p>
        </p:txBody>
      </p:sp>
      <p:sp>
        <p:nvSpPr>
          <p:cNvPr id="3" name="Content Placeholder 2"/>
          <p:cNvSpPr>
            <a:spLocks noGrp="1"/>
          </p:cNvSpPr>
          <p:nvPr>
            <p:ph idx="1"/>
          </p:nvPr>
        </p:nvSpPr>
        <p:spPr>
          <a:xfrm>
            <a:off x="680321" y="2336873"/>
            <a:ext cx="10547973" cy="4104268"/>
          </a:xfrm>
        </p:spPr>
        <p:style>
          <a:lnRef idx="2">
            <a:schemeClr val="accent1"/>
          </a:lnRef>
          <a:fillRef idx="1">
            <a:schemeClr val="lt1"/>
          </a:fillRef>
          <a:effectRef idx="0">
            <a:schemeClr val="accent1"/>
          </a:effectRef>
          <a:fontRef idx="minor">
            <a:schemeClr val="dk1"/>
          </a:fontRef>
        </p:style>
        <p:txBody>
          <a:bodyPr>
            <a:normAutofit/>
          </a:bodyPr>
          <a:lstStyle/>
          <a:p>
            <a:pPr marL="457200" indent="-457200" algn="just">
              <a:buAutoNum type="arabicPeriod"/>
            </a:pPr>
            <a:r>
              <a:rPr lang="id-ID" dirty="0"/>
              <a:t>Setelah mengikuti perkuliahan ini diharapkan mahasiswa dapat memahami perilaku konsumen dan teori permintaan, perilaku produsen dan teori penawaran, struktur pasar dan praktek-praktek dalam kebijakan harga.</a:t>
            </a:r>
          </a:p>
        </p:txBody>
      </p:sp>
    </p:spTree>
    <p:extLst>
      <p:ext uri="{BB962C8B-B14F-4D97-AF65-F5344CB8AC3E}">
        <p14:creationId xmlns:p14="http://schemas.microsoft.com/office/powerpoint/2010/main" val="317859450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Content Placeholder 2"/>
          <p:cNvSpPr>
            <a:spLocks noGrp="1"/>
          </p:cNvSpPr>
          <p:nvPr>
            <p:ph idx="1"/>
          </p:nvPr>
        </p:nvSpPr>
        <p:spPr>
          <a:xfrm>
            <a:off x="680320" y="1974197"/>
            <a:ext cx="9422903" cy="5224462"/>
          </a:xfrm>
        </p:spPr>
        <p:txBody>
          <a:bodyPr/>
          <a:lstStyle/>
          <a:p>
            <a:r>
              <a:rPr lang="id-ID" sz="2000" dirty="0"/>
              <a:t>Teori perusahaan adalah konsep dasar yang digunakan dalam kebanyakan studi ekonomi manajerial</a:t>
            </a:r>
          </a:p>
          <a:p>
            <a:r>
              <a:rPr lang="id-ID" sz="2000" b="1" dirty="0"/>
              <a:t>Butir penting yang dikemukakan dalam teori perusahaan :</a:t>
            </a:r>
          </a:p>
          <a:p>
            <a:r>
              <a:rPr lang="id-ID" sz="2000" dirty="0"/>
              <a:t>Perusahaan  bisnis adalah kombinasi antara orang, aset fisik dan keuangan, serta sistem dan informasi.</a:t>
            </a:r>
          </a:p>
          <a:p>
            <a:r>
              <a:rPr lang="id-ID" sz="2000" dirty="0"/>
              <a:t>Orang yang terlibat langsung, </a:t>
            </a:r>
            <a:r>
              <a:rPr lang="id-ID" sz="2000" dirty="0" err="1"/>
              <a:t>share</a:t>
            </a:r>
            <a:r>
              <a:rPr lang="id-ID" sz="2000" dirty="0"/>
              <a:t> </a:t>
            </a:r>
            <a:r>
              <a:rPr lang="id-ID" sz="2000" dirty="0" err="1"/>
              <a:t>holder,management</a:t>
            </a:r>
            <a:r>
              <a:rPr lang="id-ID" sz="2000" dirty="0"/>
              <a:t>, </a:t>
            </a:r>
            <a:r>
              <a:rPr lang="id-ID" sz="2000" dirty="0" err="1"/>
              <a:t>employee</a:t>
            </a:r>
            <a:r>
              <a:rPr lang="id-ID" sz="2000" dirty="0"/>
              <a:t> , </a:t>
            </a:r>
            <a:r>
              <a:rPr lang="id-ID" sz="2000" dirty="0" err="1"/>
              <a:t>supplier</a:t>
            </a:r>
            <a:r>
              <a:rPr lang="id-ID" sz="2000" dirty="0"/>
              <a:t>, </a:t>
            </a:r>
            <a:r>
              <a:rPr lang="id-ID" sz="2000" dirty="0" err="1"/>
              <a:t>customers</a:t>
            </a:r>
            <a:r>
              <a:rPr lang="id-ID" sz="2000" dirty="0"/>
              <a:t>. Mereka dipengaruhi langsung oleh operasional perusahaan.</a:t>
            </a:r>
          </a:p>
          <a:p>
            <a:r>
              <a:rPr lang="id-ID" sz="2000" dirty="0" err="1"/>
              <a:t>Society</a:t>
            </a:r>
            <a:r>
              <a:rPr lang="id-ID" sz="2000" dirty="0"/>
              <a:t> ( </a:t>
            </a:r>
            <a:r>
              <a:rPr lang="id-ID" sz="2000" dirty="0" err="1"/>
              <a:t>stake</a:t>
            </a:r>
            <a:r>
              <a:rPr lang="id-ID" sz="2000" dirty="0"/>
              <a:t> </a:t>
            </a:r>
            <a:r>
              <a:rPr lang="id-ID" sz="2000" dirty="0" err="1"/>
              <a:t>holders</a:t>
            </a:r>
            <a:r>
              <a:rPr lang="id-ID" sz="2000" dirty="0"/>
              <a:t>) dipengaruhi oleh kegiatan </a:t>
            </a:r>
            <a:r>
              <a:rPr lang="id-ID" sz="2000" dirty="0" err="1"/>
              <a:t>firm</a:t>
            </a:r>
            <a:r>
              <a:rPr lang="id-ID" sz="2000" dirty="0"/>
              <a:t> karena:</a:t>
            </a:r>
          </a:p>
          <a:p>
            <a:pPr marL="0" indent="0">
              <a:buNone/>
            </a:pPr>
            <a:r>
              <a:rPr lang="id-ID" sz="2000" dirty="0"/>
              <a:t>1. Bisnis gunakan </a:t>
            </a:r>
            <a:r>
              <a:rPr lang="id-ID" sz="2000" dirty="0" err="1"/>
              <a:t>sumberdaya</a:t>
            </a:r>
            <a:r>
              <a:rPr lang="id-ID" sz="2000" dirty="0"/>
              <a:t> yang langka,</a:t>
            </a:r>
          </a:p>
          <a:p>
            <a:pPr marL="0" indent="0">
              <a:buNone/>
            </a:pPr>
            <a:r>
              <a:rPr lang="id-ID" sz="2000" dirty="0"/>
              <a:t>2. Bisnis membayar pajak, </a:t>
            </a:r>
          </a:p>
          <a:p>
            <a:pPr marL="0" indent="0">
              <a:buNone/>
            </a:pPr>
            <a:r>
              <a:rPr lang="id-ID" sz="2000" dirty="0"/>
              <a:t>3. Bisnis menyediakan pekerjaan </a:t>
            </a:r>
          </a:p>
          <a:p>
            <a:pPr marL="0" indent="0">
              <a:buNone/>
            </a:pPr>
            <a:r>
              <a:rPr lang="id-ID" sz="2000" dirty="0"/>
              <a:t>4. Bisnis memproduksi barang dan jasa untuk masyarakat. </a:t>
            </a:r>
          </a:p>
          <a:p>
            <a:pPr marL="0" indent="0">
              <a:buNone/>
            </a:pPr>
            <a:r>
              <a:rPr lang="id-ID" sz="2000" dirty="0"/>
              <a:t>Oleh karena itu, perusahaan harus beroperasi secara optimal.</a:t>
            </a:r>
          </a:p>
          <a:p>
            <a:pPr>
              <a:buFont typeface="Wingdings 3" pitchFamily="18" charset="2"/>
              <a:buNone/>
            </a:pPr>
            <a:endParaRPr lang="id-ID" sz="2000" dirty="0"/>
          </a:p>
          <a:p>
            <a:endParaRPr lang="id-ID" sz="2000" dirty="0"/>
          </a:p>
          <a:p>
            <a:endParaRPr lang="id-ID" dirty="0"/>
          </a:p>
        </p:txBody>
      </p:sp>
      <p:sp>
        <p:nvSpPr>
          <p:cNvPr id="2" name="Title 1"/>
          <p:cNvSpPr>
            <a:spLocks noGrp="1"/>
          </p:cNvSpPr>
          <p:nvPr>
            <p:ph type="title"/>
          </p:nvPr>
        </p:nvSpPr>
        <p:spPr/>
        <p:txBody>
          <a:bodyPr/>
          <a:lstStyle/>
          <a:p>
            <a:pPr>
              <a:defRPr/>
            </a:pPr>
            <a:r>
              <a:rPr lang="id-ID" dirty="0"/>
              <a:t>TEORI PERUSAHAAN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Content Placeholder 2"/>
          <p:cNvSpPr>
            <a:spLocks noGrp="1"/>
          </p:cNvSpPr>
          <p:nvPr>
            <p:ph idx="1"/>
          </p:nvPr>
        </p:nvSpPr>
        <p:spPr/>
        <p:txBody>
          <a:bodyPr>
            <a:normAutofit/>
          </a:bodyPr>
          <a:lstStyle/>
          <a:p>
            <a:r>
              <a:rPr lang="id-ID"/>
              <a:t>Nilai Perusahaan = present value of future net cashflow (future profit)</a:t>
            </a:r>
          </a:p>
          <a:p>
            <a:endParaRPr lang="id-ID"/>
          </a:p>
          <a:p>
            <a:r>
              <a:rPr lang="id-ID"/>
              <a:t>Present Value adalah nilai dari sebuah jumlah yang diharapkan di masa mendatang, yang didiskonto kembali ke saat ini dengan suku bunga tertentu.</a:t>
            </a:r>
          </a:p>
          <a:p>
            <a:endParaRPr lang="id-ID"/>
          </a:p>
          <a:p>
            <a:r>
              <a:rPr lang="id-ID"/>
              <a:t>Nilai Perusahaan = Nilai sekarang dari Laba Masa Mendatang yang diharapkan.</a:t>
            </a:r>
          </a:p>
        </p:txBody>
      </p:sp>
      <p:sp>
        <p:nvSpPr>
          <p:cNvPr id="2" name="Title 1"/>
          <p:cNvSpPr>
            <a:spLocks noGrp="1"/>
          </p:cNvSpPr>
          <p:nvPr>
            <p:ph type="title"/>
          </p:nvPr>
        </p:nvSpPr>
        <p:spPr/>
        <p:txBody>
          <a:bodyPr/>
          <a:lstStyle/>
          <a:p>
            <a:pPr>
              <a:defRPr/>
            </a:pPr>
            <a:r>
              <a:rPr lang="id-ID" dirty="0"/>
              <a:t>NILAI PERUSAHAAN</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Content Placeholder 1"/>
          <p:cNvSpPr>
            <a:spLocks noGrp="1"/>
          </p:cNvSpPr>
          <p:nvPr>
            <p:ph idx="1"/>
          </p:nvPr>
        </p:nvSpPr>
        <p:spPr>
          <a:xfrm>
            <a:off x="587188" y="2072808"/>
            <a:ext cx="8305800" cy="5148262"/>
          </a:xfrm>
        </p:spPr>
        <p:txBody>
          <a:bodyPr/>
          <a:lstStyle/>
          <a:p>
            <a:r>
              <a:rPr lang="id-ID" sz="1800" dirty="0"/>
              <a:t>Kita dapat menggunakan persamaan yang diperluas untuk meneliti bagaimana model </a:t>
            </a:r>
            <a:r>
              <a:rPr lang="id-ID" sz="1800" dirty="0" err="1"/>
              <a:t>maksimasi</a:t>
            </a:r>
            <a:r>
              <a:rPr lang="id-ID" sz="1800" dirty="0"/>
              <a:t> nilai yang diharapkan berkaitan dengan berbagai departemen yang ada dalam sebuah perusahaan.</a:t>
            </a:r>
          </a:p>
          <a:p>
            <a:endParaRPr lang="id-ID" sz="1800" dirty="0"/>
          </a:p>
          <a:p>
            <a:r>
              <a:rPr lang="id-ID" sz="1800" dirty="0"/>
              <a:t>Departemen pemasaran dapat membantu mengurangi biaya dengan mempengaruhi ukuran pemesanan dan waktu pesanan </a:t>
            </a:r>
            <a:r>
              <a:rPr lang="id-ID" sz="1800" dirty="0" err="1"/>
              <a:t>dr</a:t>
            </a:r>
            <a:r>
              <a:rPr lang="id-ID" sz="1800" dirty="0"/>
              <a:t> pelanggan.</a:t>
            </a:r>
          </a:p>
          <a:p>
            <a:r>
              <a:rPr lang="id-ID" sz="1800" dirty="0"/>
              <a:t> Departemen produksi dapat merangsang penjualan </a:t>
            </a:r>
            <a:r>
              <a:rPr lang="id-ID" sz="1800" dirty="0" err="1"/>
              <a:t>dgn</a:t>
            </a:r>
            <a:r>
              <a:rPr lang="id-ID" sz="1800" dirty="0"/>
              <a:t> meningkatkan mutu dan mengurangi tenggang waktu pengiriman</a:t>
            </a:r>
          </a:p>
          <a:p>
            <a:r>
              <a:rPr lang="id-ID" sz="1800" dirty="0"/>
              <a:t>Departemen lainnya misalnya akuntansi, personalia, transportasi dan rekayasa memberikan informasi dan pelayanan yang penting bagi pertumbuhan penjualan maupun pengendalian biaya</a:t>
            </a:r>
          </a:p>
          <a:p>
            <a:endParaRPr lang="id-ID" sz="1800" dirty="0"/>
          </a:p>
          <a:p>
            <a:pPr marL="0" indent="0">
              <a:buNone/>
            </a:pPr>
            <a:r>
              <a:rPr lang="id-ID" sz="1800" dirty="0"/>
              <a:t>Konsep penting dalam ekonomi </a:t>
            </a:r>
            <a:r>
              <a:rPr lang="id-ID" sz="1800" dirty="0" err="1"/>
              <a:t>manajeria</a:t>
            </a:r>
            <a:r>
              <a:rPr lang="id-ID" sz="1800" dirty="0"/>
              <a:t>  adalah keputusan manajerial </a:t>
            </a:r>
            <a:r>
              <a:rPr lang="id-ID" sz="1800" dirty="0" err="1"/>
              <a:t>dikeseluruhan</a:t>
            </a:r>
            <a:r>
              <a:rPr lang="id-ID" sz="1800" dirty="0"/>
              <a:t> perusahaan harus dianalisis dalam bentuk pengaruh keputusan tersebut terhadap berbagai faktor </a:t>
            </a:r>
            <a:r>
              <a:rPr lang="id-ID" sz="1800" dirty="0" err="1"/>
              <a:t>faktor</a:t>
            </a:r>
            <a:r>
              <a:rPr lang="id-ID" sz="1800" dirty="0"/>
              <a:t> penentu nilai.</a:t>
            </a:r>
          </a:p>
        </p:txBody>
      </p:sp>
      <p:sp>
        <p:nvSpPr>
          <p:cNvPr id="3" name="Title 2"/>
          <p:cNvSpPr>
            <a:spLocks noGrp="1"/>
          </p:cNvSpPr>
          <p:nvPr>
            <p:ph type="title"/>
          </p:nvPr>
        </p:nvSpPr>
        <p:spPr/>
        <p:txBody>
          <a:bodyPr/>
          <a:lstStyle/>
          <a:p>
            <a:pPr>
              <a:defRPr/>
            </a:pPr>
            <a:r>
              <a:rPr lang="en-US" dirty="0" err="1"/>
              <a:t>Teori</a:t>
            </a:r>
            <a:r>
              <a:rPr lang="en-US" dirty="0"/>
              <a:t> Perusahaan</a:t>
            </a:r>
            <a:endParaRPr lang="id-ID"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1030942" y="2021541"/>
            <a:ext cx="8229600" cy="2819400"/>
          </a:xfrm>
        </p:spPr>
        <p:txBody>
          <a:bodyPr>
            <a:normAutofit lnSpcReduction="10000"/>
          </a:bodyPr>
          <a:lstStyle/>
          <a:p>
            <a:pPr eaLnBrk="1" hangingPunct="1">
              <a:lnSpc>
                <a:spcPct val="90000"/>
              </a:lnSpc>
              <a:buFontTx/>
              <a:buNone/>
            </a:pPr>
            <a:r>
              <a:rPr lang="en-US" b="1" dirty="0"/>
              <a:t>Kendala-Kendala </a:t>
            </a:r>
            <a:r>
              <a:rPr lang="en-US" b="1" dirty="0" err="1"/>
              <a:t>dalam</a:t>
            </a:r>
            <a:r>
              <a:rPr lang="en-US" b="1" dirty="0"/>
              <a:t> </a:t>
            </a:r>
            <a:r>
              <a:rPr lang="en-US" b="1" dirty="0" err="1"/>
              <a:t>Operasi</a:t>
            </a:r>
            <a:r>
              <a:rPr lang="en-US" b="1" dirty="0"/>
              <a:t> Perusahaan</a:t>
            </a:r>
            <a:r>
              <a:rPr lang="en-US" dirty="0"/>
              <a:t>: </a:t>
            </a:r>
          </a:p>
          <a:p>
            <a:pPr eaLnBrk="1" hangingPunct="1">
              <a:lnSpc>
                <a:spcPct val="90000"/>
              </a:lnSpc>
            </a:pPr>
            <a:r>
              <a:rPr lang="en-US" dirty="0"/>
              <a:t>Upaya </a:t>
            </a:r>
            <a:r>
              <a:rPr lang="en-US" dirty="0" err="1"/>
              <a:t>mencapai</a:t>
            </a:r>
            <a:r>
              <a:rPr lang="en-US" dirty="0"/>
              <a:t> </a:t>
            </a:r>
            <a:r>
              <a:rPr lang="en-US" dirty="0" err="1"/>
              <a:t>tujuan</a:t>
            </a:r>
            <a:r>
              <a:rPr lang="en-US" dirty="0"/>
              <a:t> </a:t>
            </a:r>
            <a:r>
              <a:rPr lang="en-US" dirty="0" err="1"/>
              <a:t>dihambat</a:t>
            </a:r>
            <a:r>
              <a:rPr lang="en-US" dirty="0"/>
              <a:t> oleh </a:t>
            </a:r>
            <a:r>
              <a:rPr lang="en-US" dirty="0" err="1"/>
              <a:t>berbagai</a:t>
            </a:r>
            <a:r>
              <a:rPr lang="en-US" dirty="0"/>
              <a:t> </a:t>
            </a:r>
            <a:r>
              <a:rPr lang="en-US" dirty="0" err="1"/>
              <a:t>kendala</a:t>
            </a:r>
            <a:r>
              <a:rPr lang="en-US" dirty="0"/>
              <a:t>  </a:t>
            </a:r>
            <a:r>
              <a:rPr lang="en-US" dirty="0" err="1"/>
              <a:t>adanya</a:t>
            </a:r>
            <a:r>
              <a:rPr lang="en-US" dirty="0"/>
              <a:t> </a:t>
            </a:r>
            <a:r>
              <a:rPr lang="en-US" dirty="0" err="1"/>
              <a:t>keterbatasan</a:t>
            </a:r>
            <a:r>
              <a:rPr lang="en-US" dirty="0"/>
              <a:t> </a:t>
            </a:r>
            <a:r>
              <a:rPr lang="en-US" dirty="0" err="1"/>
              <a:t>dalam</a:t>
            </a:r>
            <a:r>
              <a:rPr lang="en-US" dirty="0"/>
              <a:t> </a:t>
            </a:r>
            <a:r>
              <a:rPr lang="en-US" dirty="0" err="1"/>
              <a:t>penyediaan</a:t>
            </a:r>
            <a:r>
              <a:rPr lang="en-US" dirty="0"/>
              <a:t> input, </a:t>
            </a:r>
            <a:r>
              <a:rPr lang="en-US" dirty="0" err="1"/>
              <a:t>seperti</a:t>
            </a:r>
            <a:r>
              <a:rPr lang="en-US" dirty="0"/>
              <a:t> : </a:t>
            </a:r>
            <a:r>
              <a:rPr lang="en-US" dirty="0" err="1"/>
              <a:t>terbatasnya</a:t>
            </a:r>
            <a:r>
              <a:rPr lang="en-US" dirty="0"/>
              <a:t> </a:t>
            </a:r>
            <a:r>
              <a:rPr lang="en-US" dirty="0" err="1"/>
              <a:t>tenaga</a:t>
            </a:r>
            <a:r>
              <a:rPr lang="en-US" dirty="0"/>
              <a:t> </a:t>
            </a:r>
            <a:r>
              <a:rPr lang="en-US" dirty="0" err="1"/>
              <a:t>ahli</a:t>
            </a:r>
            <a:r>
              <a:rPr lang="en-US" dirty="0"/>
              <a:t>, </a:t>
            </a:r>
            <a:r>
              <a:rPr lang="en-US" dirty="0" err="1"/>
              <a:t>terbatasnya</a:t>
            </a:r>
            <a:r>
              <a:rPr lang="en-US" dirty="0"/>
              <a:t> </a:t>
            </a:r>
            <a:r>
              <a:rPr lang="en-US" dirty="0" err="1"/>
              <a:t>bahan</a:t>
            </a:r>
            <a:r>
              <a:rPr lang="en-US" dirty="0"/>
              <a:t> </a:t>
            </a:r>
            <a:r>
              <a:rPr lang="en-US" dirty="0" err="1"/>
              <a:t>baku</a:t>
            </a:r>
            <a:r>
              <a:rPr lang="en-US" dirty="0"/>
              <a:t> dan juga modal, </a:t>
            </a:r>
            <a:r>
              <a:rPr lang="en-US" dirty="0" err="1"/>
              <a:t>kemudian</a:t>
            </a:r>
            <a:r>
              <a:rPr lang="en-US" dirty="0"/>
              <a:t> </a:t>
            </a:r>
            <a:r>
              <a:rPr lang="en-US" dirty="0" err="1"/>
              <a:t>adanya</a:t>
            </a:r>
            <a:r>
              <a:rPr lang="en-US" dirty="0"/>
              <a:t> </a:t>
            </a:r>
            <a:r>
              <a:rPr lang="en-US" dirty="0" err="1"/>
              <a:t>kendala</a:t>
            </a:r>
            <a:r>
              <a:rPr lang="en-US" dirty="0"/>
              <a:t> </a:t>
            </a:r>
            <a:r>
              <a:rPr lang="en-US" dirty="0" err="1"/>
              <a:t>hukum</a:t>
            </a:r>
            <a:r>
              <a:rPr lang="en-US" dirty="0"/>
              <a:t> dan </a:t>
            </a:r>
            <a:r>
              <a:rPr lang="en-US" dirty="0" err="1"/>
              <a:t>peraturan</a:t>
            </a:r>
            <a:r>
              <a:rPr lang="en-US" dirty="0"/>
              <a:t> </a:t>
            </a:r>
            <a:r>
              <a:rPr lang="en-US" dirty="0" err="1"/>
              <a:t>perundangan</a:t>
            </a:r>
            <a:r>
              <a:rPr lang="en-US" dirty="0"/>
              <a:t>, </a:t>
            </a:r>
            <a:r>
              <a:rPr lang="en-US" dirty="0" err="1"/>
              <a:t>misalnya</a:t>
            </a:r>
            <a:r>
              <a:rPr lang="en-US" dirty="0"/>
              <a:t> </a:t>
            </a:r>
            <a:r>
              <a:rPr lang="en-US" dirty="0" err="1"/>
              <a:t>tentang</a:t>
            </a:r>
            <a:r>
              <a:rPr lang="en-US" dirty="0"/>
              <a:t> </a:t>
            </a:r>
            <a:r>
              <a:rPr lang="en-US" dirty="0" err="1"/>
              <a:t>upah</a:t>
            </a:r>
            <a:r>
              <a:rPr lang="en-US" dirty="0"/>
              <a:t> minimum, </a:t>
            </a:r>
            <a:r>
              <a:rPr lang="en-US" dirty="0" err="1"/>
              <a:t>standar</a:t>
            </a:r>
            <a:r>
              <a:rPr lang="en-US" dirty="0"/>
              <a:t> </a:t>
            </a:r>
            <a:r>
              <a:rPr lang="en-US" dirty="0" err="1"/>
              <a:t>kesehatan</a:t>
            </a:r>
            <a:r>
              <a:rPr lang="en-US" dirty="0"/>
              <a:t> dan </a:t>
            </a:r>
            <a:r>
              <a:rPr lang="en-US" dirty="0" err="1"/>
              <a:t>keselamatan</a:t>
            </a:r>
            <a:r>
              <a:rPr lang="en-US" dirty="0"/>
              <a:t>, </a:t>
            </a:r>
            <a:r>
              <a:rPr lang="en-US" dirty="0" err="1"/>
              <a:t>standar</a:t>
            </a:r>
            <a:r>
              <a:rPr lang="en-US" dirty="0"/>
              <a:t> </a:t>
            </a:r>
            <a:r>
              <a:rPr lang="en-US" dirty="0" err="1"/>
              <a:t>emisi</a:t>
            </a:r>
            <a:r>
              <a:rPr lang="en-US" dirty="0"/>
              <a:t> </a:t>
            </a:r>
            <a:r>
              <a:rPr lang="en-US" dirty="0" err="1"/>
              <a:t>polusi</a:t>
            </a:r>
            <a:endParaRPr lang="en-US" dirty="0"/>
          </a:p>
        </p:txBody>
      </p:sp>
      <p:sp>
        <p:nvSpPr>
          <p:cNvPr id="10242" name="Rectangle 2"/>
          <p:cNvSpPr>
            <a:spLocks noGrp="1" noChangeArrowheads="1"/>
          </p:cNvSpPr>
          <p:nvPr>
            <p:ph type="title"/>
          </p:nvPr>
        </p:nvSpPr>
        <p:spPr>
          <a:xfrm>
            <a:off x="941294" y="749767"/>
            <a:ext cx="8229600" cy="487362"/>
          </a:xfrm>
        </p:spPr>
        <p:txBody>
          <a:bodyPr>
            <a:normAutofit fontScale="90000"/>
          </a:bodyPr>
          <a:lstStyle/>
          <a:p>
            <a:pPr eaLnBrk="1" hangingPunct="1">
              <a:defRPr/>
            </a:pPr>
            <a:r>
              <a:rPr lang="en-US" sz="4000" dirty="0">
                <a:solidFill>
                  <a:schemeClr val="folHlink"/>
                </a:solidFill>
              </a:rPr>
              <a:t>Teori Perusahaan</a:t>
            </a:r>
          </a:p>
        </p:txBody>
      </p:sp>
      <p:sp>
        <p:nvSpPr>
          <p:cNvPr id="10244" name="Rectangle 4"/>
          <p:cNvSpPr>
            <a:spLocks noChangeArrowheads="1"/>
          </p:cNvSpPr>
          <p:nvPr/>
        </p:nvSpPr>
        <p:spPr bwMode="auto">
          <a:xfrm>
            <a:off x="824753" y="4840941"/>
            <a:ext cx="8229600" cy="2142565"/>
          </a:xfrm>
          <a:prstGeom prst="rect">
            <a:avLst/>
          </a:prstGeom>
          <a:noFill/>
          <a:ln w="9525">
            <a:noFill/>
            <a:miter lim="800000"/>
            <a:headEnd/>
            <a:tailEnd/>
          </a:ln>
        </p:spPr>
        <p:txBody>
          <a:bodyPr/>
          <a:lstStyle/>
          <a:p>
            <a:pPr marL="342900" indent="-342900">
              <a:spcBef>
                <a:spcPct val="20000"/>
              </a:spcBef>
              <a:buFontTx/>
              <a:buChar char="•"/>
            </a:pPr>
            <a:r>
              <a:rPr lang="en-US" dirty="0"/>
              <a:t>Teori </a:t>
            </a:r>
            <a:r>
              <a:rPr lang="en-US" dirty="0" err="1"/>
              <a:t>perusahaan</a:t>
            </a:r>
            <a:r>
              <a:rPr lang="en-US" dirty="0"/>
              <a:t> yang </a:t>
            </a:r>
            <a:r>
              <a:rPr lang="en-US" dirty="0" err="1"/>
              <a:t>mempostulatkan</a:t>
            </a:r>
            <a:r>
              <a:rPr lang="en-US" dirty="0"/>
              <a:t> </a:t>
            </a:r>
            <a:r>
              <a:rPr lang="en-US" dirty="0" err="1"/>
              <a:t>tujuan</a:t>
            </a:r>
            <a:r>
              <a:rPr lang="en-US" dirty="0"/>
              <a:t> </a:t>
            </a:r>
            <a:r>
              <a:rPr lang="en-US" dirty="0" err="1"/>
              <a:t>perusahaan</a:t>
            </a:r>
            <a:r>
              <a:rPr lang="en-US" dirty="0"/>
              <a:t> </a:t>
            </a:r>
            <a:r>
              <a:rPr lang="en-US" dirty="0" err="1"/>
              <a:t>untuk</a:t>
            </a:r>
            <a:r>
              <a:rPr lang="en-US" dirty="0"/>
              <a:t> </a:t>
            </a:r>
            <a:r>
              <a:rPr lang="en-US" dirty="0" err="1"/>
              <a:t>memaksimumkan</a:t>
            </a:r>
            <a:r>
              <a:rPr lang="en-US" dirty="0"/>
              <a:t> </a:t>
            </a:r>
            <a:r>
              <a:rPr lang="en-US" dirty="0" err="1"/>
              <a:t>kekayaan</a:t>
            </a:r>
            <a:r>
              <a:rPr lang="en-US" dirty="0"/>
              <a:t> </a:t>
            </a:r>
            <a:r>
              <a:rPr lang="en-US" dirty="0" err="1"/>
              <a:t>dinilai</a:t>
            </a:r>
            <a:r>
              <a:rPr lang="en-US" dirty="0"/>
              <a:t> </a:t>
            </a:r>
            <a:r>
              <a:rPr lang="en-US" b="1" dirty="0" err="1"/>
              <a:t>terla</a:t>
            </a:r>
            <a:r>
              <a:rPr lang="id-ID" b="1" dirty="0"/>
              <a:t>l</a:t>
            </a:r>
            <a:r>
              <a:rPr lang="en-US" b="1" dirty="0"/>
              <a:t>u </a:t>
            </a:r>
            <a:r>
              <a:rPr lang="en-US" b="1" dirty="0" err="1"/>
              <a:t>sempit</a:t>
            </a:r>
            <a:r>
              <a:rPr lang="en-US" dirty="0"/>
              <a:t> dan </a:t>
            </a:r>
            <a:r>
              <a:rPr lang="en-US" b="1" dirty="0" err="1"/>
              <a:t>tidak</a:t>
            </a:r>
            <a:r>
              <a:rPr lang="en-US" b="1" dirty="0"/>
              <a:t> </a:t>
            </a:r>
            <a:r>
              <a:rPr lang="en-US" b="1" dirty="0" err="1"/>
              <a:t>realistik</a:t>
            </a:r>
            <a:r>
              <a:rPr lang="en-US" dirty="0"/>
              <a:t>.</a:t>
            </a:r>
          </a:p>
          <a:p>
            <a:pPr marL="342900" indent="-342900">
              <a:spcBef>
                <a:spcPct val="20000"/>
              </a:spcBef>
              <a:buFontTx/>
              <a:buChar char="•"/>
            </a:pPr>
            <a:r>
              <a:rPr lang="en-US" dirty="0" err="1"/>
              <a:t>Beberapa</a:t>
            </a:r>
            <a:r>
              <a:rPr lang="en-US" dirty="0"/>
              <a:t> </a:t>
            </a:r>
            <a:r>
              <a:rPr lang="en-US" dirty="0" err="1"/>
              <a:t>alternatif</a:t>
            </a:r>
            <a:r>
              <a:rPr lang="en-US" dirty="0"/>
              <a:t> </a:t>
            </a:r>
            <a:r>
              <a:rPr lang="en-US" dirty="0" err="1"/>
              <a:t>adalah</a:t>
            </a:r>
            <a:r>
              <a:rPr lang="en-US" dirty="0"/>
              <a:t> : </a:t>
            </a:r>
            <a:r>
              <a:rPr lang="en-US" dirty="0" err="1"/>
              <a:t>memaksimumkan</a:t>
            </a:r>
            <a:r>
              <a:rPr lang="en-US" dirty="0"/>
              <a:t> </a:t>
            </a:r>
            <a:r>
              <a:rPr lang="en-US" dirty="0" err="1"/>
              <a:t>penjualan</a:t>
            </a:r>
            <a:r>
              <a:rPr lang="en-US" dirty="0"/>
              <a:t> , </a:t>
            </a:r>
            <a:r>
              <a:rPr lang="en-US" dirty="0" err="1"/>
              <a:t>memaksimumkan</a:t>
            </a:r>
            <a:r>
              <a:rPr lang="en-US" dirty="0"/>
              <a:t> </a:t>
            </a:r>
            <a:r>
              <a:rPr lang="en-US" dirty="0" err="1"/>
              <a:t>kepuasan</a:t>
            </a:r>
            <a:r>
              <a:rPr lang="en-US" dirty="0"/>
              <a:t> </a:t>
            </a:r>
            <a:r>
              <a:rPr lang="en-US" dirty="0" err="1"/>
              <a:t>manajemen</a:t>
            </a:r>
            <a:r>
              <a:rPr lang="en-US" dirty="0"/>
              <a:t> dan </a:t>
            </a:r>
            <a:r>
              <a:rPr lang="en-US" dirty="0" err="1"/>
              <a:t>perilaku</a:t>
            </a:r>
            <a:r>
              <a:rPr lang="en-US" dirty="0"/>
              <a:t> </a:t>
            </a:r>
            <a:r>
              <a:rPr lang="en-US" dirty="0" err="1"/>
              <a:t>pemuasan</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blinds(horizontal)">
                                      <p:cBhvr>
                                        <p:cTn id="7" dur="500"/>
                                        <p:tgtEl>
                                          <p:spTgt spid="1024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0243">
                                            <p:txEl>
                                              <p:pRg st="0" end="0"/>
                                            </p:txEl>
                                          </p:spTgt>
                                        </p:tgtEl>
                                        <p:attrNameLst>
                                          <p:attrName>style.visibility</p:attrName>
                                        </p:attrNameLst>
                                      </p:cBhvr>
                                      <p:to>
                                        <p:strVal val="visible"/>
                                      </p:to>
                                    </p:set>
                                    <p:animEffect transition="in" filter="blinds(horizontal)">
                                      <p:cBhvr>
                                        <p:cTn id="12" dur="500"/>
                                        <p:tgtEl>
                                          <p:spTgt spid="1024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0243">
                                            <p:txEl>
                                              <p:pRg st="1" end="1"/>
                                            </p:txEl>
                                          </p:spTgt>
                                        </p:tgtEl>
                                        <p:attrNameLst>
                                          <p:attrName>style.visibility</p:attrName>
                                        </p:attrNameLst>
                                      </p:cBhvr>
                                      <p:to>
                                        <p:strVal val="visible"/>
                                      </p:to>
                                    </p:set>
                                    <p:animEffect transition="in" filter="blinds(horizontal)">
                                      <p:cBhvr>
                                        <p:cTn id="17" dur="500"/>
                                        <p:tgtEl>
                                          <p:spTgt spid="1024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0244">
                                            <p:txEl>
                                              <p:pRg st="0" end="0"/>
                                            </p:txEl>
                                          </p:spTgt>
                                        </p:tgtEl>
                                        <p:attrNameLst>
                                          <p:attrName>style.visibility</p:attrName>
                                        </p:attrNameLst>
                                      </p:cBhvr>
                                      <p:to>
                                        <p:strVal val="visible"/>
                                      </p:to>
                                    </p:set>
                                    <p:animEffect transition="in" filter="blinds(horizontal)">
                                      <p:cBhvr>
                                        <p:cTn id="22" dur="500"/>
                                        <p:tgtEl>
                                          <p:spTgt spid="10244">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0244">
                                            <p:txEl>
                                              <p:pRg st="1" end="1"/>
                                            </p:txEl>
                                          </p:spTgt>
                                        </p:tgtEl>
                                        <p:attrNameLst>
                                          <p:attrName>style.visibility</p:attrName>
                                        </p:attrNameLst>
                                      </p:cBhvr>
                                      <p:to>
                                        <p:strVal val="visible"/>
                                      </p:to>
                                    </p:set>
                                    <p:animEffect transition="in" filter="blinds(horizontal)">
                                      <p:cBhvr>
                                        <p:cTn id="27" dur="500"/>
                                        <p:tgtEl>
                                          <p:spTgt spid="1024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1"/>
          <p:cNvSpPr>
            <a:spLocks noGrp="1"/>
          </p:cNvSpPr>
          <p:nvPr>
            <p:ph idx="1"/>
          </p:nvPr>
        </p:nvSpPr>
        <p:spPr/>
        <p:txBody>
          <a:bodyPr/>
          <a:lstStyle/>
          <a:p>
            <a:pPr>
              <a:buFont typeface="Wingdings 3" pitchFamily="18" charset="2"/>
              <a:buNone/>
            </a:pPr>
            <a:r>
              <a:rPr lang="id-ID" dirty="0"/>
              <a:t>   Memahami teori perilaku perusahaan harus memahami sifat laba. Laba merupakan unsur kunci dalam sistem pasar bebas.</a:t>
            </a:r>
          </a:p>
          <a:p>
            <a:r>
              <a:rPr lang="id-ID" dirty="0"/>
              <a:t>Motif laba digunakan untuk mendorong penggunaan sumber daya yang efisien.</a:t>
            </a:r>
          </a:p>
        </p:txBody>
      </p:sp>
      <p:sp>
        <p:nvSpPr>
          <p:cNvPr id="3" name="Title 2"/>
          <p:cNvSpPr>
            <a:spLocks noGrp="1"/>
          </p:cNvSpPr>
          <p:nvPr>
            <p:ph type="title"/>
          </p:nvPr>
        </p:nvSpPr>
        <p:spPr/>
        <p:txBody>
          <a:bodyPr>
            <a:normAutofit fontScale="90000"/>
          </a:bodyPr>
          <a:lstStyle/>
          <a:p>
            <a:pPr>
              <a:defRPr/>
            </a:pPr>
            <a:br>
              <a:rPr lang="id-ID" dirty="0"/>
            </a:br>
            <a:r>
              <a:rPr lang="id-ID" dirty="0"/>
              <a:t>LABA</a:t>
            </a:r>
            <a:br>
              <a:rPr lang="id-ID" dirty="0"/>
            </a:br>
            <a:endParaRPr lang="id-ID"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9" name="Rectangle 5"/>
          <p:cNvSpPr>
            <a:spLocks noGrp="1" noChangeArrowheads="1"/>
          </p:cNvSpPr>
          <p:nvPr>
            <p:ph idx="1"/>
          </p:nvPr>
        </p:nvSpPr>
        <p:spPr>
          <a:xfrm>
            <a:off x="304800" y="4343400"/>
            <a:ext cx="10452847" cy="2433918"/>
          </a:xfrm>
          <a:noFill/>
        </p:spPr>
        <p:txBody>
          <a:bodyPr>
            <a:normAutofit/>
          </a:bodyPr>
          <a:lstStyle/>
          <a:p>
            <a:pPr eaLnBrk="1" hangingPunct="1">
              <a:lnSpc>
                <a:spcPct val="90000"/>
              </a:lnSpc>
              <a:buFontTx/>
              <a:buNone/>
            </a:pPr>
            <a:r>
              <a:rPr lang="en-US" b="1" dirty="0" err="1"/>
              <a:t>Contoh</a:t>
            </a:r>
            <a:r>
              <a:rPr lang="en-US" dirty="0"/>
              <a:t> : </a:t>
            </a:r>
          </a:p>
          <a:p>
            <a:pPr eaLnBrk="1" hangingPunct="1">
              <a:lnSpc>
                <a:spcPct val="90000"/>
              </a:lnSpc>
            </a:pPr>
            <a:r>
              <a:rPr lang="en-US" dirty="0" err="1"/>
              <a:t>Sebuah</a:t>
            </a:r>
            <a:r>
              <a:rPr lang="en-US" dirty="0"/>
              <a:t> </a:t>
            </a:r>
            <a:r>
              <a:rPr lang="en-US" dirty="0" err="1"/>
              <a:t>perusahaan</a:t>
            </a:r>
            <a:r>
              <a:rPr lang="en-US" dirty="0"/>
              <a:t> </a:t>
            </a:r>
            <a:r>
              <a:rPr lang="en-US" dirty="0" err="1"/>
              <a:t>melaporkan</a:t>
            </a:r>
            <a:r>
              <a:rPr lang="en-US" dirty="0"/>
              <a:t> </a:t>
            </a:r>
            <a:r>
              <a:rPr lang="en-US" dirty="0" err="1"/>
              <a:t>laba</a:t>
            </a:r>
            <a:r>
              <a:rPr lang="en-US" dirty="0"/>
              <a:t> </a:t>
            </a:r>
            <a:r>
              <a:rPr lang="en-US" dirty="0" err="1"/>
              <a:t>bisnisnya</a:t>
            </a:r>
            <a:r>
              <a:rPr lang="en-US" dirty="0"/>
              <a:t> Rp. 30 </a:t>
            </a:r>
            <a:r>
              <a:rPr lang="en-US" dirty="0" err="1"/>
              <a:t>juta</a:t>
            </a:r>
            <a:r>
              <a:rPr lang="en-US" dirty="0"/>
              <a:t> per </a:t>
            </a:r>
            <a:r>
              <a:rPr lang="en-US" dirty="0" err="1"/>
              <a:t>bulan</a:t>
            </a:r>
            <a:r>
              <a:rPr lang="en-US" dirty="0"/>
              <a:t>, </a:t>
            </a:r>
            <a:r>
              <a:rPr lang="en-US" dirty="0" err="1"/>
              <a:t>tetapi</a:t>
            </a:r>
            <a:r>
              <a:rPr lang="en-US" dirty="0"/>
              <a:t> </a:t>
            </a:r>
            <a:r>
              <a:rPr lang="en-US" dirty="0" err="1"/>
              <a:t>sebenarnya</a:t>
            </a:r>
            <a:r>
              <a:rPr lang="en-US" dirty="0"/>
              <a:t> sang </a:t>
            </a:r>
            <a:r>
              <a:rPr lang="en-US" dirty="0" err="1"/>
              <a:t>pengusaha</a:t>
            </a:r>
            <a:r>
              <a:rPr lang="en-US" dirty="0"/>
              <a:t> </a:t>
            </a:r>
            <a:r>
              <a:rPr lang="en-US" dirty="0" err="1"/>
              <a:t>dapat</a:t>
            </a:r>
            <a:r>
              <a:rPr lang="en-US" dirty="0"/>
              <a:t> </a:t>
            </a:r>
            <a:r>
              <a:rPr lang="en-US" dirty="0" err="1"/>
              <a:t>memperoleh</a:t>
            </a:r>
            <a:r>
              <a:rPr lang="en-US" dirty="0"/>
              <a:t> </a:t>
            </a:r>
            <a:r>
              <a:rPr lang="en-US" dirty="0" err="1"/>
              <a:t>penghasilan</a:t>
            </a:r>
            <a:r>
              <a:rPr lang="en-US" dirty="0"/>
              <a:t> </a:t>
            </a:r>
            <a:r>
              <a:rPr lang="en-US" dirty="0" err="1"/>
              <a:t>sebe</a:t>
            </a:r>
            <a:r>
              <a:rPr lang="id-ID" dirty="0"/>
              <a:t>s</a:t>
            </a:r>
            <a:r>
              <a:rPr lang="en-US" dirty="0" err="1"/>
              <a:t>ar</a:t>
            </a:r>
            <a:r>
              <a:rPr lang="en-US" dirty="0"/>
              <a:t> Rp 35 </a:t>
            </a:r>
            <a:r>
              <a:rPr lang="en-US" dirty="0" err="1"/>
              <a:t>juta</a:t>
            </a:r>
            <a:r>
              <a:rPr lang="en-US" dirty="0"/>
              <a:t> per </a:t>
            </a:r>
            <a:r>
              <a:rPr lang="en-US" dirty="0" err="1"/>
              <a:t>bulan</a:t>
            </a:r>
            <a:r>
              <a:rPr lang="en-US" dirty="0"/>
              <a:t> </a:t>
            </a:r>
            <a:r>
              <a:rPr lang="en-US" dirty="0" err="1"/>
              <a:t>dari</a:t>
            </a:r>
            <a:r>
              <a:rPr lang="en-US" dirty="0"/>
              <a:t> </a:t>
            </a:r>
            <a:r>
              <a:rPr lang="en-US" dirty="0" err="1"/>
              <a:t>bekerja</a:t>
            </a:r>
            <a:r>
              <a:rPr lang="en-US" dirty="0"/>
              <a:t> di </a:t>
            </a:r>
            <a:r>
              <a:rPr lang="en-US" dirty="0" err="1"/>
              <a:t>perusahaan</a:t>
            </a:r>
            <a:r>
              <a:rPr lang="en-US" dirty="0"/>
              <a:t> lain, dan </a:t>
            </a:r>
            <a:r>
              <a:rPr lang="en-US" dirty="0" err="1"/>
              <a:t>modalnya</a:t>
            </a:r>
            <a:r>
              <a:rPr lang="en-US" dirty="0"/>
              <a:t> </a:t>
            </a:r>
            <a:r>
              <a:rPr lang="en-US" dirty="0" err="1"/>
              <a:t>bisa</a:t>
            </a:r>
            <a:r>
              <a:rPr lang="en-US" dirty="0"/>
              <a:t> </a:t>
            </a:r>
            <a:r>
              <a:rPr lang="en-US" dirty="0" err="1"/>
              <a:t>menghasilkan</a:t>
            </a:r>
            <a:r>
              <a:rPr lang="en-US" dirty="0"/>
              <a:t> Rp 15 </a:t>
            </a:r>
            <a:r>
              <a:rPr lang="en-US" dirty="0" err="1"/>
              <a:t>juta</a:t>
            </a:r>
            <a:r>
              <a:rPr lang="en-US" dirty="0"/>
              <a:t> per </a:t>
            </a:r>
            <a:r>
              <a:rPr lang="en-US" dirty="0" err="1"/>
              <a:t>bulan</a:t>
            </a:r>
            <a:r>
              <a:rPr lang="en-US" dirty="0"/>
              <a:t> </a:t>
            </a:r>
            <a:r>
              <a:rPr lang="en-US" dirty="0" err="1"/>
              <a:t>jika</a:t>
            </a:r>
            <a:r>
              <a:rPr lang="en-US" dirty="0"/>
              <a:t> </a:t>
            </a:r>
            <a:r>
              <a:rPr lang="en-US" dirty="0" err="1"/>
              <a:t>diinvestasikan</a:t>
            </a:r>
            <a:r>
              <a:rPr lang="en-US" dirty="0"/>
              <a:t> di </a:t>
            </a:r>
            <a:r>
              <a:rPr lang="en-US" dirty="0" err="1"/>
              <a:t>bisnis</a:t>
            </a:r>
            <a:r>
              <a:rPr lang="en-US" dirty="0"/>
              <a:t> lain. </a:t>
            </a:r>
          </a:p>
        </p:txBody>
      </p:sp>
      <p:sp>
        <p:nvSpPr>
          <p:cNvPr id="11268" name="Rectangle 4"/>
          <p:cNvSpPr>
            <a:spLocks noGrp="1" noChangeArrowheads="1"/>
          </p:cNvSpPr>
          <p:nvPr>
            <p:ph type="title"/>
          </p:nvPr>
        </p:nvSpPr>
        <p:spPr>
          <a:xfrm>
            <a:off x="573741" y="722873"/>
            <a:ext cx="8229600" cy="487362"/>
          </a:xfrm>
        </p:spPr>
        <p:txBody>
          <a:bodyPr>
            <a:normAutofit fontScale="90000"/>
          </a:bodyPr>
          <a:lstStyle/>
          <a:p>
            <a:pPr eaLnBrk="1" hangingPunct="1">
              <a:defRPr/>
            </a:pPr>
            <a:r>
              <a:rPr lang="en-US" dirty="0">
                <a:solidFill>
                  <a:schemeClr val="folHlink"/>
                </a:solidFill>
              </a:rPr>
              <a:t>SIFAT DAN FUNGSI LABA</a:t>
            </a:r>
          </a:p>
        </p:txBody>
      </p:sp>
      <p:sp>
        <p:nvSpPr>
          <p:cNvPr id="11272" name="Rectangle 8"/>
          <p:cNvSpPr>
            <a:spLocks noChangeArrowheads="1"/>
          </p:cNvSpPr>
          <p:nvPr/>
        </p:nvSpPr>
        <p:spPr bwMode="auto">
          <a:xfrm>
            <a:off x="273423" y="1936376"/>
            <a:ext cx="10515600" cy="2563906"/>
          </a:xfrm>
          <a:prstGeom prst="rect">
            <a:avLst/>
          </a:prstGeom>
          <a:noFill/>
          <a:ln w="9525">
            <a:noFill/>
            <a:miter lim="800000"/>
            <a:headEnd/>
            <a:tailEnd/>
          </a:ln>
        </p:spPr>
        <p:txBody>
          <a:bodyPr/>
          <a:lstStyle/>
          <a:p>
            <a:pPr marL="342900" indent="-342900">
              <a:spcBef>
                <a:spcPct val="20000"/>
              </a:spcBef>
            </a:pPr>
            <a:r>
              <a:rPr lang="en-US" sz="2000" b="1" dirty="0" err="1"/>
              <a:t>Definisi</a:t>
            </a:r>
            <a:r>
              <a:rPr lang="en-US" sz="2000" b="1" dirty="0"/>
              <a:t> Laba</a:t>
            </a:r>
            <a:endParaRPr lang="en-US" sz="2000" dirty="0"/>
          </a:p>
          <a:p>
            <a:pPr marL="342900" indent="-342900">
              <a:spcBef>
                <a:spcPct val="20000"/>
              </a:spcBef>
              <a:buFontTx/>
              <a:buChar char="•"/>
            </a:pPr>
            <a:r>
              <a:rPr lang="en-US" sz="2000" dirty="0"/>
              <a:t>Laba = </a:t>
            </a:r>
            <a:r>
              <a:rPr lang="en-US" sz="2000" dirty="0" err="1"/>
              <a:t>Penerimaan</a:t>
            </a:r>
            <a:r>
              <a:rPr lang="en-US" sz="2000" dirty="0"/>
              <a:t> </a:t>
            </a:r>
            <a:r>
              <a:rPr lang="en-US" sz="2000" dirty="0" err="1"/>
              <a:t>dikurangi</a:t>
            </a:r>
            <a:r>
              <a:rPr lang="en-US" sz="2000" dirty="0"/>
              <a:t> </a:t>
            </a:r>
            <a:r>
              <a:rPr lang="en-US" sz="2000" dirty="0" err="1"/>
              <a:t>Biaya</a:t>
            </a:r>
            <a:endParaRPr lang="en-US" sz="2000" dirty="0"/>
          </a:p>
          <a:p>
            <a:pPr marL="342900" indent="-342900">
              <a:spcBef>
                <a:spcPct val="20000"/>
              </a:spcBef>
              <a:buFontTx/>
              <a:buChar char="•"/>
            </a:pPr>
            <a:r>
              <a:rPr lang="en-US" sz="2000" dirty="0"/>
              <a:t>Laba </a:t>
            </a:r>
            <a:r>
              <a:rPr lang="en-US" sz="2000" dirty="0" err="1"/>
              <a:t>Bisnis</a:t>
            </a:r>
            <a:r>
              <a:rPr lang="en-US" sz="2000" dirty="0"/>
              <a:t> (</a:t>
            </a:r>
            <a:r>
              <a:rPr lang="en-US" sz="2000" i="1" dirty="0"/>
              <a:t>Business Profit</a:t>
            </a:r>
            <a:r>
              <a:rPr lang="en-US" sz="2000" dirty="0"/>
              <a:t>) : </a:t>
            </a:r>
            <a:r>
              <a:rPr lang="en-US" sz="2000" dirty="0" err="1"/>
              <a:t>Penerimaan</a:t>
            </a:r>
            <a:r>
              <a:rPr lang="en-US" sz="2000" dirty="0"/>
              <a:t> </a:t>
            </a:r>
            <a:r>
              <a:rPr lang="en-US" sz="2000" dirty="0" err="1"/>
              <a:t>dikurangi</a:t>
            </a:r>
            <a:r>
              <a:rPr lang="en-US" sz="2000" dirty="0"/>
              <a:t> </a:t>
            </a:r>
            <a:r>
              <a:rPr lang="en-US" sz="2000" dirty="0" err="1"/>
              <a:t>Biaya</a:t>
            </a:r>
            <a:r>
              <a:rPr lang="en-US" sz="2000" dirty="0"/>
              <a:t> </a:t>
            </a:r>
            <a:r>
              <a:rPr lang="en-US" sz="2000" dirty="0" err="1"/>
              <a:t>Akuntasi</a:t>
            </a:r>
            <a:r>
              <a:rPr lang="en-US" sz="2000" dirty="0"/>
              <a:t> (</a:t>
            </a:r>
            <a:r>
              <a:rPr lang="en-US" sz="2000" dirty="0" err="1"/>
              <a:t>biaya</a:t>
            </a:r>
            <a:r>
              <a:rPr lang="en-US" sz="2000" dirty="0"/>
              <a:t> </a:t>
            </a:r>
            <a:r>
              <a:rPr lang="en-US" sz="2000" dirty="0" err="1"/>
              <a:t>eksplisit</a:t>
            </a:r>
            <a:r>
              <a:rPr lang="en-US" sz="2000" dirty="0"/>
              <a:t>)</a:t>
            </a:r>
          </a:p>
          <a:p>
            <a:pPr marL="342900" indent="-342900">
              <a:spcBef>
                <a:spcPct val="20000"/>
              </a:spcBef>
              <a:buFontTx/>
              <a:buChar char="•"/>
            </a:pPr>
            <a:r>
              <a:rPr lang="en-US" sz="2000" dirty="0"/>
              <a:t>Laba Ekonomi (</a:t>
            </a:r>
            <a:r>
              <a:rPr lang="en-US" sz="2000" i="1" dirty="0"/>
              <a:t>Economic Profit</a:t>
            </a:r>
            <a:r>
              <a:rPr lang="en-US" sz="2000" dirty="0"/>
              <a:t>) : </a:t>
            </a:r>
            <a:r>
              <a:rPr lang="en-US" sz="2000" dirty="0" err="1"/>
              <a:t>Penerimaan</a:t>
            </a:r>
            <a:r>
              <a:rPr lang="en-US" sz="2000" dirty="0"/>
              <a:t> </a:t>
            </a:r>
            <a:r>
              <a:rPr lang="en-US" sz="2000" dirty="0" err="1"/>
              <a:t>dikurangi</a:t>
            </a:r>
            <a:r>
              <a:rPr lang="en-US" sz="2000" dirty="0"/>
              <a:t> </a:t>
            </a:r>
            <a:r>
              <a:rPr lang="en-US" sz="2000" dirty="0" err="1"/>
              <a:t>Biaya</a:t>
            </a:r>
            <a:r>
              <a:rPr lang="en-US" sz="2000" dirty="0"/>
              <a:t> </a:t>
            </a:r>
            <a:r>
              <a:rPr lang="en-US" sz="2000" dirty="0" err="1"/>
              <a:t>Eksplisit</a:t>
            </a:r>
            <a:r>
              <a:rPr lang="en-US" sz="2000" dirty="0"/>
              <a:t> dan </a:t>
            </a:r>
            <a:r>
              <a:rPr lang="en-US" sz="2000" dirty="0" err="1"/>
              <a:t>Biaya</a:t>
            </a:r>
            <a:r>
              <a:rPr lang="en-US" sz="2000" dirty="0"/>
              <a:t> </a:t>
            </a:r>
            <a:r>
              <a:rPr lang="en-US" sz="2000" dirty="0" err="1"/>
              <a:t>Implisit</a:t>
            </a:r>
            <a:endParaRPr lang="id-ID" sz="2000" dirty="0"/>
          </a:p>
          <a:p>
            <a:pPr marL="342900" indent="-342900">
              <a:spcBef>
                <a:spcPct val="20000"/>
              </a:spcBef>
              <a:buFontTx/>
              <a:buChar char="•"/>
            </a:pPr>
            <a:r>
              <a:rPr lang="id-ID" sz="2000" dirty="0"/>
              <a:t>Biaya implisit adalah biaya peluang dari penggunaan sumber daya perusahaan.</a:t>
            </a:r>
          </a:p>
          <a:p>
            <a:pPr marL="342900" indent="-342900">
              <a:spcBef>
                <a:spcPct val="20000"/>
              </a:spcBef>
              <a:buFontTx/>
              <a:buChar char="•"/>
            </a:pP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268"/>
                                        </p:tgtEl>
                                        <p:attrNameLst>
                                          <p:attrName>style.visibility</p:attrName>
                                        </p:attrNameLst>
                                      </p:cBhvr>
                                      <p:to>
                                        <p:strVal val="visible"/>
                                      </p:to>
                                    </p:set>
                                    <p:animEffect transition="in" filter="blinds(horizontal)">
                                      <p:cBhvr>
                                        <p:cTn id="7" dur="500"/>
                                        <p:tgtEl>
                                          <p:spTgt spid="11268"/>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1272">
                                            <p:txEl>
                                              <p:pRg st="0" end="0"/>
                                            </p:txEl>
                                          </p:spTgt>
                                        </p:tgtEl>
                                        <p:attrNameLst>
                                          <p:attrName>style.visibility</p:attrName>
                                        </p:attrNameLst>
                                      </p:cBhvr>
                                      <p:to>
                                        <p:strVal val="visible"/>
                                      </p:to>
                                    </p:set>
                                    <p:animEffect transition="in" filter="blinds(horizontal)">
                                      <p:cBhvr>
                                        <p:cTn id="12" dur="500"/>
                                        <p:tgtEl>
                                          <p:spTgt spid="1127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272">
                                            <p:txEl>
                                              <p:pRg st="1" end="1"/>
                                            </p:txEl>
                                          </p:spTgt>
                                        </p:tgtEl>
                                        <p:attrNameLst>
                                          <p:attrName>style.visibility</p:attrName>
                                        </p:attrNameLst>
                                      </p:cBhvr>
                                      <p:to>
                                        <p:strVal val="visible"/>
                                      </p:to>
                                    </p:set>
                                    <p:animEffect transition="in" filter="blinds(horizontal)">
                                      <p:cBhvr>
                                        <p:cTn id="17" dur="500"/>
                                        <p:tgtEl>
                                          <p:spTgt spid="1127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272">
                                            <p:txEl>
                                              <p:pRg st="2" end="2"/>
                                            </p:txEl>
                                          </p:spTgt>
                                        </p:tgtEl>
                                        <p:attrNameLst>
                                          <p:attrName>style.visibility</p:attrName>
                                        </p:attrNameLst>
                                      </p:cBhvr>
                                      <p:to>
                                        <p:strVal val="visible"/>
                                      </p:to>
                                    </p:set>
                                    <p:animEffect transition="in" filter="blinds(horizontal)">
                                      <p:cBhvr>
                                        <p:cTn id="22" dur="500"/>
                                        <p:tgtEl>
                                          <p:spTgt spid="11272">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272">
                                            <p:txEl>
                                              <p:pRg st="3" end="3"/>
                                            </p:txEl>
                                          </p:spTgt>
                                        </p:tgtEl>
                                        <p:attrNameLst>
                                          <p:attrName>style.visibility</p:attrName>
                                        </p:attrNameLst>
                                      </p:cBhvr>
                                      <p:to>
                                        <p:strVal val="visible"/>
                                      </p:to>
                                    </p:set>
                                    <p:animEffect transition="in" filter="blinds(horizontal)">
                                      <p:cBhvr>
                                        <p:cTn id="27" dur="500"/>
                                        <p:tgtEl>
                                          <p:spTgt spid="11272">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272">
                                            <p:txEl>
                                              <p:pRg st="4" end="4"/>
                                            </p:txEl>
                                          </p:spTgt>
                                        </p:tgtEl>
                                        <p:attrNameLst>
                                          <p:attrName>style.visibility</p:attrName>
                                        </p:attrNameLst>
                                      </p:cBhvr>
                                      <p:to>
                                        <p:strVal val="visible"/>
                                      </p:to>
                                    </p:set>
                                    <p:animEffect transition="in" filter="blinds(horizontal)">
                                      <p:cBhvr>
                                        <p:cTn id="32" dur="500"/>
                                        <p:tgtEl>
                                          <p:spTgt spid="11272">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11269">
                                            <p:txEl>
                                              <p:pRg st="0" end="0"/>
                                            </p:txEl>
                                          </p:spTgt>
                                        </p:tgtEl>
                                        <p:attrNameLst>
                                          <p:attrName>style.visibility</p:attrName>
                                        </p:attrNameLst>
                                      </p:cBhvr>
                                      <p:to>
                                        <p:strVal val="visible"/>
                                      </p:to>
                                    </p:set>
                                    <p:animEffect transition="in" filter="blinds(horizontal)">
                                      <p:cBhvr>
                                        <p:cTn id="37" dur="500"/>
                                        <p:tgtEl>
                                          <p:spTgt spid="11269">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11269">
                                            <p:txEl>
                                              <p:pRg st="1" end="1"/>
                                            </p:txEl>
                                          </p:spTgt>
                                        </p:tgtEl>
                                        <p:attrNameLst>
                                          <p:attrName>style.visibility</p:attrName>
                                        </p:attrNameLst>
                                      </p:cBhvr>
                                      <p:to>
                                        <p:strVal val="visible"/>
                                      </p:to>
                                    </p:set>
                                    <p:animEffect transition="in" filter="blinds(horizontal)">
                                      <p:cBhvr>
                                        <p:cTn id="42" dur="500"/>
                                        <p:tgtEl>
                                          <p:spTgt spid="1126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9" grpId="0" build="p"/>
      <p:bldP spid="11272" grpId="0" build="allAtOnce"/>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idx="1"/>
          </p:nvPr>
        </p:nvSpPr>
        <p:spPr>
          <a:xfrm>
            <a:off x="98611" y="2039473"/>
            <a:ext cx="10300448" cy="4693022"/>
          </a:xfrm>
        </p:spPr>
        <p:txBody>
          <a:bodyPr>
            <a:normAutofit/>
          </a:bodyPr>
          <a:lstStyle/>
          <a:p>
            <a:pPr eaLnBrk="1" hangingPunct="1">
              <a:lnSpc>
                <a:spcPct val="90000"/>
              </a:lnSpc>
            </a:pPr>
            <a:r>
              <a:rPr lang="en-US" b="1" dirty="0"/>
              <a:t>Teori Laba </a:t>
            </a:r>
            <a:r>
              <a:rPr lang="en-US" b="1" dirty="0" err="1"/>
              <a:t>dalam</a:t>
            </a:r>
            <a:r>
              <a:rPr lang="en-US" b="1" dirty="0"/>
              <a:t> </a:t>
            </a:r>
            <a:r>
              <a:rPr lang="en-US" b="1" dirty="0" err="1"/>
              <a:t>Menghadapi</a:t>
            </a:r>
            <a:r>
              <a:rPr lang="en-US" b="1" dirty="0"/>
              <a:t> </a:t>
            </a:r>
            <a:r>
              <a:rPr lang="en-US" b="1" dirty="0" err="1"/>
              <a:t>Resiko</a:t>
            </a:r>
            <a:r>
              <a:rPr lang="en-US" dirty="0"/>
              <a:t> (</a:t>
            </a:r>
            <a:r>
              <a:rPr lang="en-US" i="1" dirty="0"/>
              <a:t>Risk Bearing Theories of Profit</a:t>
            </a:r>
            <a:r>
              <a:rPr lang="en-US" dirty="0"/>
              <a:t>) : </a:t>
            </a:r>
            <a:r>
              <a:rPr lang="en-US" dirty="0" err="1"/>
              <a:t>laba</a:t>
            </a:r>
            <a:r>
              <a:rPr lang="en-US" dirty="0"/>
              <a:t> di </a:t>
            </a:r>
            <a:r>
              <a:rPr lang="en-US" dirty="0" err="1"/>
              <a:t>atas</a:t>
            </a:r>
            <a:r>
              <a:rPr lang="en-US" dirty="0"/>
              <a:t> normal </a:t>
            </a:r>
            <a:r>
              <a:rPr lang="en-US" dirty="0" err="1"/>
              <a:t>dibutuhkan</a:t>
            </a:r>
            <a:r>
              <a:rPr lang="en-US" dirty="0"/>
              <a:t> agar </a:t>
            </a:r>
            <a:r>
              <a:rPr lang="en-US" dirty="0" err="1"/>
              <a:t>bertahan</a:t>
            </a:r>
            <a:r>
              <a:rPr lang="en-US" dirty="0"/>
              <a:t> di </a:t>
            </a:r>
            <a:r>
              <a:rPr lang="en-US" dirty="0" err="1"/>
              <a:t>industri</a:t>
            </a:r>
            <a:r>
              <a:rPr lang="en-US" dirty="0"/>
              <a:t> yang </a:t>
            </a:r>
            <a:r>
              <a:rPr lang="en-US" dirty="0" err="1"/>
              <a:t>beresiko</a:t>
            </a:r>
            <a:r>
              <a:rPr lang="en-US" dirty="0"/>
              <a:t> </a:t>
            </a:r>
            <a:r>
              <a:rPr lang="en-US" dirty="0" err="1"/>
              <a:t>tinggi</a:t>
            </a:r>
            <a:r>
              <a:rPr lang="en-US" dirty="0"/>
              <a:t> (mis. </a:t>
            </a:r>
            <a:r>
              <a:rPr lang="en-US" dirty="0" err="1"/>
              <a:t>Pengeboran</a:t>
            </a:r>
            <a:r>
              <a:rPr lang="en-US" dirty="0"/>
              <a:t> </a:t>
            </a:r>
            <a:r>
              <a:rPr lang="en-US" dirty="0" err="1"/>
              <a:t>minyak</a:t>
            </a:r>
            <a:r>
              <a:rPr lang="en-US" dirty="0"/>
              <a:t>)</a:t>
            </a:r>
          </a:p>
          <a:p>
            <a:pPr eaLnBrk="1" hangingPunct="1">
              <a:lnSpc>
                <a:spcPct val="90000"/>
              </a:lnSpc>
            </a:pPr>
            <a:r>
              <a:rPr lang="en-US" b="1" dirty="0"/>
              <a:t>Teori Laba </a:t>
            </a:r>
            <a:r>
              <a:rPr lang="en-US" b="1" dirty="0" err="1"/>
              <a:t>karena</a:t>
            </a:r>
            <a:r>
              <a:rPr lang="en-US" b="1" dirty="0"/>
              <a:t> </a:t>
            </a:r>
            <a:r>
              <a:rPr lang="en-US" b="1" dirty="0" err="1"/>
              <a:t>Gesekan</a:t>
            </a:r>
            <a:r>
              <a:rPr lang="en-US" dirty="0"/>
              <a:t> (</a:t>
            </a:r>
            <a:r>
              <a:rPr lang="en-US" i="1" dirty="0"/>
              <a:t>Frictional Theory of Profit</a:t>
            </a:r>
            <a:r>
              <a:rPr lang="en-US" dirty="0"/>
              <a:t>): </a:t>
            </a:r>
            <a:r>
              <a:rPr lang="en-US" dirty="0" err="1"/>
              <a:t>laba</a:t>
            </a:r>
            <a:r>
              <a:rPr lang="en-US" dirty="0"/>
              <a:t> </a:t>
            </a:r>
            <a:r>
              <a:rPr lang="en-US" dirty="0" err="1"/>
              <a:t>krn</a:t>
            </a:r>
            <a:r>
              <a:rPr lang="en-US" dirty="0"/>
              <a:t> </a:t>
            </a:r>
            <a:r>
              <a:rPr lang="en-US" dirty="0" err="1"/>
              <a:t>adanya</a:t>
            </a:r>
            <a:r>
              <a:rPr lang="en-US" dirty="0"/>
              <a:t> </a:t>
            </a:r>
            <a:r>
              <a:rPr lang="en-US" dirty="0" err="1"/>
              <a:t>gangguan</a:t>
            </a:r>
            <a:r>
              <a:rPr lang="en-US" dirty="0"/>
              <a:t> pada </a:t>
            </a:r>
            <a:r>
              <a:rPr lang="en-US" dirty="0" err="1"/>
              <a:t>keseimbangan</a:t>
            </a:r>
            <a:r>
              <a:rPr lang="en-US" dirty="0"/>
              <a:t> </a:t>
            </a:r>
            <a:r>
              <a:rPr lang="en-US" dirty="0" err="1"/>
              <a:t>jangka</a:t>
            </a:r>
            <a:r>
              <a:rPr lang="en-US" dirty="0"/>
              <a:t> </a:t>
            </a:r>
            <a:r>
              <a:rPr lang="en-US" dirty="0" err="1"/>
              <a:t>panjang</a:t>
            </a:r>
            <a:endParaRPr lang="en-US" dirty="0"/>
          </a:p>
          <a:p>
            <a:pPr eaLnBrk="1" hangingPunct="1">
              <a:lnSpc>
                <a:spcPct val="90000"/>
              </a:lnSpc>
            </a:pPr>
            <a:r>
              <a:rPr lang="en-US" b="1" dirty="0"/>
              <a:t>Teori Laba Monopoli</a:t>
            </a:r>
            <a:r>
              <a:rPr lang="en-US" dirty="0"/>
              <a:t> (</a:t>
            </a:r>
            <a:r>
              <a:rPr lang="en-US" i="1" dirty="0"/>
              <a:t>Monopoly Theory of Profit</a:t>
            </a:r>
            <a:r>
              <a:rPr lang="en-US" dirty="0"/>
              <a:t>): </a:t>
            </a:r>
            <a:r>
              <a:rPr lang="en-US" dirty="0" err="1"/>
              <a:t>laba</a:t>
            </a:r>
            <a:r>
              <a:rPr lang="en-US" dirty="0"/>
              <a:t> </a:t>
            </a:r>
            <a:r>
              <a:rPr lang="en-US" dirty="0" err="1"/>
              <a:t>krn</a:t>
            </a:r>
            <a:r>
              <a:rPr lang="en-US" dirty="0"/>
              <a:t> </a:t>
            </a:r>
            <a:r>
              <a:rPr lang="en-US" dirty="0" err="1"/>
              <a:t>monopoli</a:t>
            </a:r>
            <a:r>
              <a:rPr lang="en-US" dirty="0"/>
              <a:t>, </a:t>
            </a:r>
            <a:r>
              <a:rPr lang="en-US" dirty="0" err="1"/>
              <a:t>membatasi</a:t>
            </a:r>
            <a:r>
              <a:rPr lang="en-US" dirty="0"/>
              <a:t> output dan </a:t>
            </a:r>
            <a:r>
              <a:rPr lang="en-US" dirty="0" err="1"/>
              <a:t>mengenakan</a:t>
            </a:r>
            <a:r>
              <a:rPr lang="en-US" dirty="0"/>
              <a:t> </a:t>
            </a:r>
            <a:r>
              <a:rPr lang="en-US" dirty="0" err="1"/>
              <a:t>harga</a:t>
            </a:r>
            <a:r>
              <a:rPr lang="en-US" dirty="0"/>
              <a:t> yang </a:t>
            </a:r>
            <a:r>
              <a:rPr lang="en-US" dirty="0" err="1"/>
              <a:t>tinggi</a:t>
            </a:r>
            <a:endParaRPr lang="en-US" dirty="0"/>
          </a:p>
          <a:p>
            <a:pPr eaLnBrk="1" hangingPunct="1">
              <a:lnSpc>
                <a:spcPct val="90000"/>
              </a:lnSpc>
            </a:pPr>
            <a:r>
              <a:rPr lang="en-US" b="1" dirty="0"/>
              <a:t>Teori Laba </a:t>
            </a:r>
            <a:r>
              <a:rPr lang="en-US" b="1" dirty="0" err="1"/>
              <a:t>Inovasi</a:t>
            </a:r>
            <a:r>
              <a:rPr lang="en-US" dirty="0"/>
              <a:t> (</a:t>
            </a:r>
            <a:r>
              <a:rPr lang="en-US" i="1" dirty="0"/>
              <a:t>Innovation Theory of Profit</a:t>
            </a:r>
            <a:r>
              <a:rPr lang="en-US" dirty="0"/>
              <a:t>): </a:t>
            </a:r>
            <a:r>
              <a:rPr lang="en-US" dirty="0" err="1"/>
              <a:t>laba</a:t>
            </a:r>
            <a:r>
              <a:rPr lang="en-US" dirty="0"/>
              <a:t> </a:t>
            </a:r>
            <a:r>
              <a:rPr lang="en-US" dirty="0" err="1"/>
              <a:t>krn</a:t>
            </a:r>
            <a:r>
              <a:rPr lang="en-US" dirty="0"/>
              <a:t> </a:t>
            </a:r>
            <a:r>
              <a:rPr lang="en-US" dirty="0" err="1"/>
              <a:t>adanya</a:t>
            </a:r>
            <a:r>
              <a:rPr lang="en-US" dirty="0"/>
              <a:t> </a:t>
            </a:r>
            <a:r>
              <a:rPr lang="en-US" dirty="0" err="1"/>
              <a:t>inovasi</a:t>
            </a:r>
            <a:r>
              <a:rPr lang="en-US" dirty="0"/>
              <a:t> yang </a:t>
            </a:r>
            <a:r>
              <a:rPr lang="en-US" dirty="0" err="1"/>
              <a:t>berhasil</a:t>
            </a:r>
            <a:endParaRPr lang="en-US" dirty="0"/>
          </a:p>
          <a:p>
            <a:pPr eaLnBrk="1" hangingPunct="1">
              <a:lnSpc>
                <a:spcPct val="90000"/>
              </a:lnSpc>
            </a:pPr>
            <a:r>
              <a:rPr lang="en-US" b="1" dirty="0"/>
              <a:t>Teori Laba </a:t>
            </a:r>
            <a:r>
              <a:rPr lang="en-US" b="1" dirty="0" err="1"/>
              <a:t>Efisiensi</a:t>
            </a:r>
            <a:r>
              <a:rPr lang="en-US" b="1" dirty="0"/>
              <a:t> </a:t>
            </a:r>
            <a:r>
              <a:rPr lang="en-US" b="1" dirty="0" err="1"/>
              <a:t>Manajerial</a:t>
            </a:r>
            <a:r>
              <a:rPr lang="en-US" dirty="0"/>
              <a:t> (</a:t>
            </a:r>
            <a:r>
              <a:rPr lang="en-US" i="1" dirty="0"/>
              <a:t>Managerial Efficiency Theory of Profit</a:t>
            </a:r>
            <a:r>
              <a:rPr lang="en-US" dirty="0"/>
              <a:t>) : </a:t>
            </a:r>
            <a:r>
              <a:rPr lang="en-US" dirty="0" err="1"/>
              <a:t>laba</a:t>
            </a:r>
            <a:r>
              <a:rPr lang="en-US" dirty="0"/>
              <a:t> </a:t>
            </a:r>
            <a:r>
              <a:rPr lang="en-US" dirty="0" err="1"/>
              <a:t>krn</a:t>
            </a:r>
            <a:r>
              <a:rPr lang="en-US" dirty="0"/>
              <a:t> </a:t>
            </a:r>
            <a:r>
              <a:rPr lang="en-US" dirty="0" err="1"/>
              <a:t>perusahaan</a:t>
            </a:r>
            <a:r>
              <a:rPr lang="en-US" dirty="0"/>
              <a:t> </a:t>
            </a:r>
            <a:r>
              <a:rPr lang="en-US" dirty="0" err="1"/>
              <a:t>efisien</a:t>
            </a:r>
            <a:endParaRPr lang="en-US" dirty="0"/>
          </a:p>
        </p:txBody>
      </p:sp>
      <p:sp>
        <p:nvSpPr>
          <p:cNvPr id="9218" name="Rectangle 2"/>
          <p:cNvSpPr>
            <a:spLocks noGrp="1" noChangeArrowheads="1"/>
          </p:cNvSpPr>
          <p:nvPr>
            <p:ph type="title"/>
          </p:nvPr>
        </p:nvSpPr>
        <p:spPr>
          <a:xfrm>
            <a:off x="502024" y="642191"/>
            <a:ext cx="8229600" cy="639762"/>
          </a:xfrm>
        </p:spPr>
        <p:txBody>
          <a:bodyPr>
            <a:normAutofit fontScale="90000"/>
          </a:bodyPr>
          <a:lstStyle/>
          <a:p>
            <a:pPr eaLnBrk="1" hangingPunct="1">
              <a:defRPr/>
            </a:pPr>
            <a:r>
              <a:rPr lang="en-US" sz="4000" dirty="0"/>
              <a:t>Teori Laba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9"/>
          <p:cNvSpPr>
            <a:spLocks noGrp="1" noChangeArrowheads="1"/>
          </p:cNvSpPr>
          <p:nvPr>
            <p:ph idx="1"/>
          </p:nvPr>
        </p:nvSpPr>
        <p:spPr>
          <a:xfrm>
            <a:off x="336175" y="2590800"/>
            <a:ext cx="9767047" cy="4114800"/>
          </a:xfrm>
          <a:noFill/>
        </p:spPr>
        <p:txBody>
          <a:bodyPr/>
          <a:lstStyle/>
          <a:p>
            <a:pPr eaLnBrk="1" hangingPunct="1">
              <a:lnSpc>
                <a:spcPct val="90000"/>
              </a:lnSpc>
            </a:pPr>
            <a:r>
              <a:rPr lang="en-US" dirty="0"/>
              <a:t>Laba </a:t>
            </a:r>
            <a:r>
              <a:rPr lang="en-US" dirty="0" err="1"/>
              <a:t>merupakan</a:t>
            </a:r>
            <a:r>
              <a:rPr lang="en-US" dirty="0"/>
              <a:t> </a:t>
            </a:r>
            <a:r>
              <a:rPr lang="en-US" dirty="0" err="1"/>
              <a:t>tanda</a:t>
            </a:r>
            <a:r>
              <a:rPr lang="en-US" dirty="0"/>
              <a:t> yang </a:t>
            </a:r>
            <a:r>
              <a:rPr lang="en-US" dirty="0" err="1"/>
              <a:t>memandu</a:t>
            </a:r>
            <a:r>
              <a:rPr lang="en-US" dirty="0"/>
              <a:t> </a:t>
            </a:r>
            <a:r>
              <a:rPr lang="en-US" dirty="0" err="1"/>
              <a:t>alokasi</a:t>
            </a:r>
            <a:r>
              <a:rPr lang="en-US" dirty="0"/>
              <a:t> </a:t>
            </a:r>
            <a:r>
              <a:rPr lang="en-US" dirty="0" err="1"/>
              <a:t>sumberdaya</a:t>
            </a:r>
            <a:r>
              <a:rPr lang="en-US" dirty="0"/>
              <a:t> </a:t>
            </a:r>
            <a:r>
              <a:rPr lang="en-US" dirty="0" err="1"/>
              <a:t>masyarakat</a:t>
            </a:r>
            <a:r>
              <a:rPr lang="en-US" dirty="0"/>
              <a:t>.</a:t>
            </a:r>
          </a:p>
          <a:p>
            <a:pPr eaLnBrk="1" hangingPunct="1">
              <a:lnSpc>
                <a:spcPct val="90000"/>
              </a:lnSpc>
            </a:pPr>
            <a:r>
              <a:rPr lang="en-US" dirty="0"/>
              <a:t>Laba yang </a:t>
            </a:r>
            <a:r>
              <a:rPr lang="en-US" dirty="0" err="1"/>
              <a:t>tinggi</a:t>
            </a:r>
            <a:r>
              <a:rPr lang="en-US" dirty="0"/>
              <a:t> di </a:t>
            </a:r>
            <a:r>
              <a:rPr lang="en-US" dirty="0" err="1"/>
              <a:t>suatu</a:t>
            </a:r>
            <a:r>
              <a:rPr lang="en-US" dirty="0"/>
              <a:t> </a:t>
            </a:r>
            <a:r>
              <a:rPr lang="en-US" dirty="0" err="1"/>
              <a:t>industri</a:t>
            </a:r>
            <a:r>
              <a:rPr lang="en-US" dirty="0"/>
              <a:t> </a:t>
            </a:r>
            <a:r>
              <a:rPr lang="en-US" dirty="0" err="1"/>
              <a:t>merupakan</a:t>
            </a:r>
            <a:r>
              <a:rPr lang="en-US" dirty="0"/>
              <a:t> </a:t>
            </a:r>
            <a:r>
              <a:rPr lang="en-US" dirty="0" err="1"/>
              <a:t>tanda</a:t>
            </a:r>
            <a:r>
              <a:rPr lang="en-US" dirty="0"/>
              <a:t> </a:t>
            </a:r>
            <a:r>
              <a:rPr lang="en-US" dirty="0" err="1"/>
              <a:t>bahwa</a:t>
            </a:r>
            <a:r>
              <a:rPr lang="en-US" dirty="0"/>
              <a:t> </a:t>
            </a:r>
            <a:r>
              <a:rPr lang="en-US" dirty="0" err="1"/>
              <a:t>pembeli</a:t>
            </a:r>
            <a:r>
              <a:rPr lang="en-US" dirty="0"/>
              <a:t> </a:t>
            </a:r>
            <a:r>
              <a:rPr lang="en-US" dirty="0" err="1"/>
              <a:t>menginginkan</a:t>
            </a:r>
            <a:r>
              <a:rPr lang="en-US" dirty="0"/>
              <a:t> </a:t>
            </a:r>
            <a:r>
              <a:rPr lang="en-US" dirty="0" err="1"/>
              <a:t>lebih</a:t>
            </a:r>
            <a:r>
              <a:rPr lang="en-US" dirty="0"/>
              <a:t> </a:t>
            </a:r>
            <a:r>
              <a:rPr lang="en-US" dirty="0" err="1"/>
              <a:t>banyak</a:t>
            </a:r>
            <a:r>
              <a:rPr lang="en-US" dirty="0"/>
              <a:t> </a:t>
            </a:r>
            <a:r>
              <a:rPr lang="en-US" dirty="0" err="1"/>
              <a:t>produk</a:t>
            </a:r>
            <a:r>
              <a:rPr lang="en-US" dirty="0"/>
              <a:t> yang </a:t>
            </a:r>
            <a:r>
              <a:rPr lang="en-US" dirty="0" err="1"/>
              <a:t>dihasilkan</a:t>
            </a:r>
            <a:r>
              <a:rPr lang="en-US" dirty="0"/>
              <a:t> oleh </a:t>
            </a:r>
            <a:r>
              <a:rPr lang="en-US" dirty="0" err="1"/>
              <a:t>industri</a:t>
            </a:r>
            <a:r>
              <a:rPr lang="en-US" dirty="0"/>
              <a:t> </a:t>
            </a:r>
            <a:r>
              <a:rPr lang="en-US" dirty="0" err="1"/>
              <a:t>tersebut</a:t>
            </a:r>
            <a:r>
              <a:rPr lang="en-US" dirty="0"/>
              <a:t>. </a:t>
            </a:r>
          </a:p>
          <a:p>
            <a:pPr eaLnBrk="1" hangingPunct="1">
              <a:lnSpc>
                <a:spcPct val="90000"/>
              </a:lnSpc>
            </a:pPr>
            <a:r>
              <a:rPr lang="en-US" dirty="0"/>
              <a:t>Laba </a:t>
            </a:r>
            <a:r>
              <a:rPr lang="en-US" dirty="0" err="1"/>
              <a:t>rendah</a:t>
            </a:r>
            <a:r>
              <a:rPr lang="en-US" dirty="0"/>
              <a:t>/</a:t>
            </a:r>
            <a:r>
              <a:rPr lang="en-US" dirty="0" err="1"/>
              <a:t>negatif</a:t>
            </a:r>
            <a:r>
              <a:rPr lang="en-US" dirty="0"/>
              <a:t> </a:t>
            </a:r>
            <a:r>
              <a:rPr lang="en-US" dirty="0" err="1"/>
              <a:t>dalam</a:t>
            </a:r>
            <a:r>
              <a:rPr lang="en-US" dirty="0"/>
              <a:t> </a:t>
            </a:r>
            <a:r>
              <a:rPr lang="en-US" dirty="0" err="1"/>
              <a:t>suatu</a:t>
            </a:r>
            <a:r>
              <a:rPr lang="en-US" dirty="0"/>
              <a:t> </a:t>
            </a:r>
            <a:r>
              <a:rPr lang="en-US" dirty="0" err="1"/>
              <a:t>industri</a:t>
            </a:r>
            <a:r>
              <a:rPr lang="en-US" dirty="0"/>
              <a:t> </a:t>
            </a:r>
            <a:r>
              <a:rPr lang="en-US" dirty="0" err="1"/>
              <a:t>merupakan</a:t>
            </a:r>
            <a:r>
              <a:rPr lang="en-US" dirty="0"/>
              <a:t> </a:t>
            </a:r>
            <a:r>
              <a:rPr lang="en-US" dirty="0" err="1"/>
              <a:t>tanda</a:t>
            </a:r>
            <a:r>
              <a:rPr lang="en-US" dirty="0"/>
              <a:t> </a:t>
            </a:r>
            <a:r>
              <a:rPr lang="en-US" dirty="0" err="1"/>
              <a:t>bahwa</a:t>
            </a:r>
            <a:r>
              <a:rPr lang="en-US" dirty="0"/>
              <a:t> </a:t>
            </a:r>
            <a:r>
              <a:rPr lang="en-US" dirty="0" err="1"/>
              <a:t>pemb</a:t>
            </a:r>
            <a:r>
              <a:rPr lang="id-ID" dirty="0"/>
              <a:t>e</a:t>
            </a:r>
            <a:r>
              <a:rPr lang="en-US" dirty="0"/>
              <a:t>li </a:t>
            </a:r>
            <a:r>
              <a:rPr lang="en-US" dirty="0" err="1"/>
              <a:t>menginginkan</a:t>
            </a:r>
            <a:r>
              <a:rPr lang="en-US" dirty="0"/>
              <a:t> </a:t>
            </a:r>
            <a:r>
              <a:rPr lang="en-US" dirty="0" err="1"/>
              <a:t>lebih</a:t>
            </a:r>
            <a:r>
              <a:rPr lang="en-US" dirty="0"/>
              <a:t> </a:t>
            </a:r>
            <a:r>
              <a:rPr lang="en-US" dirty="0" err="1"/>
              <a:t>sedikit</a:t>
            </a:r>
            <a:r>
              <a:rPr lang="en-US" dirty="0"/>
              <a:t> </a:t>
            </a:r>
            <a:r>
              <a:rPr lang="en-US" dirty="0" err="1"/>
              <a:t>produk</a:t>
            </a:r>
            <a:r>
              <a:rPr lang="en-US" dirty="0"/>
              <a:t> yang </a:t>
            </a:r>
            <a:r>
              <a:rPr lang="en-US" dirty="0" err="1"/>
              <a:t>dihasilkan</a:t>
            </a:r>
            <a:r>
              <a:rPr lang="en-US" dirty="0"/>
              <a:t> oleh </a:t>
            </a:r>
            <a:r>
              <a:rPr lang="en-US" dirty="0" err="1"/>
              <a:t>industri</a:t>
            </a:r>
            <a:r>
              <a:rPr lang="en-US" dirty="0"/>
              <a:t> </a:t>
            </a:r>
            <a:r>
              <a:rPr lang="en-US" dirty="0" err="1"/>
              <a:t>tersebut</a:t>
            </a:r>
            <a:r>
              <a:rPr lang="en-US" dirty="0"/>
              <a:t>.</a:t>
            </a:r>
          </a:p>
        </p:txBody>
      </p:sp>
      <p:sp>
        <p:nvSpPr>
          <p:cNvPr id="10242" name="Rectangle 8"/>
          <p:cNvSpPr>
            <a:spLocks noGrp="1" noChangeArrowheads="1"/>
          </p:cNvSpPr>
          <p:nvPr>
            <p:ph type="title"/>
          </p:nvPr>
        </p:nvSpPr>
        <p:spPr>
          <a:xfrm>
            <a:off x="739589" y="1039906"/>
            <a:ext cx="7772400" cy="533400"/>
          </a:xfrm>
        </p:spPr>
        <p:txBody>
          <a:bodyPr>
            <a:normAutofit fontScale="90000"/>
          </a:bodyPr>
          <a:lstStyle/>
          <a:p>
            <a:pPr eaLnBrk="1" hangingPunct="1">
              <a:defRPr/>
            </a:pPr>
            <a:r>
              <a:rPr lang="en-US" sz="4000" dirty="0" err="1"/>
              <a:t>Fungsi</a:t>
            </a:r>
            <a:r>
              <a:rPr lang="en-US" sz="4000" dirty="0"/>
              <a:t> Laba</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Content Placeholder 2"/>
          <p:cNvSpPr>
            <a:spLocks noGrp="1"/>
          </p:cNvSpPr>
          <p:nvPr>
            <p:ph idx="1"/>
          </p:nvPr>
        </p:nvSpPr>
        <p:spPr/>
        <p:txBody>
          <a:bodyPr>
            <a:normAutofit fontScale="92500" lnSpcReduction="10000"/>
          </a:bodyPr>
          <a:lstStyle/>
          <a:p>
            <a:r>
              <a:rPr lang="id-ID"/>
              <a:t>Teori Friksi Laba Ekonomi menjelaskan tentang laba/rugi ekonomi.</a:t>
            </a:r>
          </a:p>
          <a:p>
            <a:endParaRPr lang="id-ID"/>
          </a:p>
          <a:p>
            <a:r>
              <a:rPr lang="id-ID"/>
              <a:t>Teori ini menjelaskan bahwa pasar sering tidak berada dalam equilibrium karena perubahan yang tidak diantisipasi dalam permintaan produk atau kondisi biaya. Hasilnya adalah laba ekonomi yang positif atau negatif bagi beberapa perusahaan.</a:t>
            </a:r>
          </a:p>
          <a:p>
            <a:endParaRPr lang="id-ID"/>
          </a:p>
          <a:p>
            <a:r>
              <a:rPr lang="id-ID"/>
              <a:t>Dalam jangka panjang, industri akan melindungi dirinya dengan cara memasang penghalang masuk dan penghalang keluar sehingga tingkat pengembalianpun akan menjadi normal.</a:t>
            </a:r>
          </a:p>
        </p:txBody>
      </p:sp>
      <p:sp>
        <p:nvSpPr>
          <p:cNvPr id="2" name="Title 1"/>
          <p:cNvSpPr>
            <a:spLocks noGrp="1"/>
          </p:cNvSpPr>
          <p:nvPr>
            <p:ph type="title"/>
          </p:nvPr>
        </p:nvSpPr>
        <p:spPr/>
        <p:txBody>
          <a:bodyPr/>
          <a:lstStyle/>
          <a:p>
            <a:pPr>
              <a:defRPr/>
            </a:pPr>
            <a:r>
              <a:rPr lang="id-ID" dirty="0"/>
              <a:t>TEORI FRIKSI LABA EKONOMI</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Content Placeholder 2"/>
          <p:cNvSpPr>
            <a:spLocks noGrp="1"/>
          </p:cNvSpPr>
          <p:nvPr>
            <p:ph idx="1"/>
          </p:nvPr>
        </p:nvSpPr>
        <p:spPr/>
        <p:txBody>
          <a:bodyPr>
            <a:normAutofit lnSpcReduction="10000"/>
          </a:bodyPr>
          <a:lstStyle/>
          <a:p>
            <a:r>
              <a:rPr lang="id-ID" sz="2800"/>
              <a:t>Teori Monopoli dari Laba Ekonomi menjelaskan bahwa laba ekonomi bisa tercipta bila terdapat posisi monopoli dalam bisnis.</a:t>
            </a:r>
          </a:p>
          <a:p>
            <a:endParaRPr lang="id-ID" sz="2800"/>
          </a:p>
          <a:p>
            <a:r>
              <a:rPr lang="id-ID" sz="2800"/>
              <a:t>Beberapa perusahaan karena skala ekonomi, persyaratan modal yang tinggi, paten atau perlindungan impor dapat mengembangkan posisi monopoli yang memungkinkan mempertahankan laba di atas normal untuk periode waktu yang lebih panjang.</a:t>
            </a:r>
          </a:p>
        </p:txBody>
      </p:sp>
      <p:sp>
        <p:nvSpPr>
          <p:cNvPr id="2" name="Title 1"/>
          <p:cNvSpPr>
            <a:spLocks noGrp="1"/>
          </p:cNvSpPr>
          <p:nvPr>
            <p:ph type="title"/>
          </p:nvPr>
        </p:nvSpPr>
        <p:spPr/>
        <p:txBody>
          <a:bodyPr>
            <a:normAutofit/>
          </a:bodyPr>
          <a:lstStyle/>
          <a:p>
            <a:pPr>
              <a:defRPr/>
            </a:pPr>
            <a:r>
              <a:rPr lang="id-ID" dirty="0"/>
              <a:t>TEORI MONOPOLI DARI LABA EKONOMI</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METODA PERKULIAHAN</a:t>
            </a:r>
          </a:p>
        </p:txBody>
      </p:sp>
      <p:sp>
        <p:nvSpPr>
          <p:cNvPr id="3" name="Content Placeholder 2"/>
          <p:cNvSpPr>
            <a:spLocks noGrp="1"/>
          </p:cNvSpPr>
          <p:nvPr>
            <p:ph idx="1"/>
          </p:nvPr>
        </p:nvSpPr>
        <p:spPr>
          <a:solidFill>
            <a:schemeClr val="accent1">
              <a:lumMod val="20000"/>
              <a:lumOff val="80000"/>
            </a:schemeClr>
          </a:solidFill>
        </p:spPr>
        <p:txBody>
          <a:bodyPr/>
          <a:lstStyle/>
          <a:p>
            <a:pPr algn="just"/>
            <a:r>
              <a:rPr lang="id-ID" dirty="0">
                <a:solidFill>
                  <a:schemeClr val="bg1"/>
                </a:solidFill>
              </a:rPr>
              <a:t>Metode perkuliahan adalah kuliah tatap muka dengan menggunakan bahan kuliah yang disiapkan untuk 1</a:t>
            </a:r>
            <a:r>
              <a:rPr lang="en-US" dirty="0">
                <a:solidFill>
                  <a:schemeClr val="bg1"/>
                </a:solidFill>
              </a:rPr>
              <a:t>0</a:t>
            </a:r>
            <a:r>
              <a:rPr lang="id-ID" dirty="0">
                <a:solidFill>
                  <a:schemeClr val="bg1"/>
                </a:solidFill>
              </a:rPr>
              <a:t> sesi, masing-masing sesi 150 MENIT dengan urutan logis sesuai keterkaitan topiknya. </a:t>
            </a:r>
          </a:p>
          <a:p>
            <a:pPr algn="just"/>
            <a:r>
              <a:rPr lang="id-ID" dirty="0">
                <a:solidFill>
                  <a:schemeClr val="bg1"/>
                </a:solidFill>
              </a:rPr>
              <a:t>Mahasiswa diharapkan membekali dirinya terlebih dahulu dengan membaca bahan materi yang akan dibahas pada pertemuan tersebut. Temu kelas digunakan untuk penjelasan secukupya oleh dosen dan diskusi antara dosen dan mahasiswa dan </a:t>
            </a:r>
            <a:r>
              <a:rPr lang="id-ID" dirty="0" err="1">
                <a:solidFill>
                  <a:schemeClr val="bg1"/>
                </a:solidFill>
              </a:rPr>
              <a:t>antarmahasiswa</a:t>
            </a:r>
            <a:r>
              <a:rPr lang="id-ID" dirty="0">
                <a:solidFill>
                  <a:schemeClr val="bg1"/>
                </a:solidFill>
              </a:rPr>
              <a:t>. </a:t>
            </a:r>
          </a:p>
        </p:txBody>
      </p:sp>
    </p:spTree>
    <p:extLst>
      <p:ext uri="{BB962C8B-B14F-4D97-AF65-F5344CB8AC3E}">
        <p14:creationId xmlns:p14="http://schemas.microsoft.com/office/powerpoint/2010/main" val="285989364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Content Placeholder 2"/>
          <p:cNvSpPr>
            <a:spLocks noGrp="1"/>
          </p:cNvSpPr>
          <p:nvPr>
            <p:ph idx="1"/>
          </p:nvPr>
        </p:nvSpPr>
        <p:spPr/>
        <p:txBody>
          <a:bodyPr/>
          <a:lstStyle/>
          <a:p>
            <a:r>
              <a:rPr lang="id-ID"/>
              <a:t>Teori Kompensasi dari laba ekonomi menjelaskaan bahwa laba merupakan imbalan atas keberhasilan perusahaan.</a:t>
            </a:r>
          </a:p>
          <a:p>
            <a:endParaRPr lang="id-ID"/>
          </a:p>
          <a:p>
            <a:r>
              <a:rPr lang="id-ID"/>
              <a:t>Tingkat pengembalian di atas normal adalah imbalan bagi perusahaan yang sangat berhasil dalam memenuhi kebutuhan pelanggan, mempertahankan operasi yang efisien.</a:t>
            </a:r>
          </a:p>
        </p:txBody>
      </p:sp>
      <p:sp>
        <p:nvSpPr>
          <p:cNvPr id="2" name="Title 1"/>
          <p:cNvSpPr>
            <a:spLocks noGrp="1"/>
          </p:cNvSpPr>
          <p:nvPr>
            <p:ph type="title"/>
          </p:nvPr>
        </p:nvSpPr>
        <p:spPr/>
        <p:txBody>
          <a:bodyPr>
            <a:normAutofit/>
          </a:bodyPr>
          <a:lstStyle/>
          <a:p>
            <a:pPr>
              <a:defRPr/>
            </a:pPr>
            <a:r>
              <a:rPr lang="id-ID" dirty="0"/>
              <a:t>TEORI KOMPENSASI DARI LABA EKONOMI</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Content Placeholder 2"/>
          <p:cNvSpPr>
            <a:spLocks noGrp="1"/>
          </p:cNvSpPr>
          <p:nvPr>
            <p:ph idx="1"/>
          </p:nvPr>
        </p:nvSpPr>
        <p:spPr/>
        <p:txBody>
          <a:bodyPr>
            <a:normAutofit/>
          </a:bodyPr>
          <a:lstStyle/>
          <a:p>
            <a:r>
              <a:rPr lang="id-ID"/>
              <a:t>Perusahan terkait dengan masyarakat. Bisnis telah terbukti berkontribusi secara signifikan bagi kesejahteraan sosial.</a:t>
            </a:r>
          </a:p>
          <a:p>
            <a:r>
              <a:rPr lang="id-ID"/>
              <a:t>Pemasok, tenaga kerja, dan sumberdaya lain memperoleh pengembalian yang cukup bagi kontribusinya.</a:t>
            </a:r>
          </a:p>
          <a:p>
            <a:r>
              <a:rPr lang="id-ID"/>
              <a:t>Konsumen memperoleh manfaat dari  jumlah dan mutu barang dan jasa.</a:t>
            </a:r>
          </a:p>
          <a:p>
            <a:r>
              <a:rPr lang="id-ID"/>
              <a:t>Pemerintah dan masyarakat memperoleh keuntungan dari pajak.</a:t>
            </a:r>
          </a:p>
          <a:p>
            <a:r>
              <a:rPr lang="id-ID"/>
              <a:t>Bisnis juga berkontribusi bagi kemajuan ilmu pengetahuan dan teknologi</a:t>
            </a:r>
          </a:p>
          <a:p>
            <a:endParaRPr lang="id-ID"/>
          </a:p>
          <a:p>
            <a:endParaRPr lang="id-ID"/>
          </a:p>
          <a:p>
            <a:endParaRPr lang="id-ID"/>
          </a:p>
          <a:p>
            <a:pPr>
              <a:buFont typeface="Wingdings 2" pitchFamily="18" charset="2"/>
              <a:buNone/>
            </a:pPr>
            <a:endParaRPr lang="id-ID"/>
          </a:p>
        </p:txBody>
      </p:sp>
      <p:sp>
        <p:nvSpPr>
          <p:cNvPr id="2" name="Title 1"/>
          <p:cNvSpPr>
            <a:spLocks noGrp="1"/>
          </p:cNvSpPr>
          <p:nvPr>
            <p:ph type="title"/>
          </p:nvPr>
        </p:nvSpPr>
        <p:spPr/>
        <p:txBody>
          <a:bodyPr>
            <a:normAutofit/>
          </a:bodyPr>
          <a:lstStyle/>
          <a:p>
            <a:pPr>
              <a:defRPr/>
            </a:pPr>
            <a:r>
              <a:rPr lang="id-ID" dirty="0"/>
              <a:t>PERAN BISNIS DALAM MASYARAKAT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half" idx="2"/>
          </p:nvPr>
        </p:nvSpPr>
        <p:spPr/>
        <p:txBody>
          <a:bodyPr>
            <a:normAutofit/>
          </a:bodyPr>
          <a:lstStyle/>
          <a:p>
            <a:pPr algn="ctr"/>
            <a:r>
              <a:rPr lang="id-ID" sz="6000" b="1" dirty="0"/>
              <a:t>TERIMA KASIH</a:t>
            </a:r>
          </a:p>
        </p:txBody>
      </p:sp>
    </p:spTree>
    <p:extLst>
      <p:ext uri="{BB962C8B-B14F-4D97-AF65-F5344CB8AC3E}">
        <p14:creationId xmlns:p14="http://schemas.microsoft.com/office/powerpoint/2010/main" val="1549535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5" name="Table 4"/>
          <p:cNvGraphicFramePr>
            <a:graphicFrameLocks noGrp="1"/>
          </p:cNvGraphicFramePr>
          <p:nvPr>
            <p:extLst>
              <p:ext uri="{D42A27DB-BD31-4B8C-83A1-F6EECF244321}">
                <p14:modId xmlns:p14="http://schemas.microsoft.com/office/powerpoint/2010/main" val="796608833"/>
              </p:ext>
            </p:extLst>
          </p:nvPr>
        </p:nvGraphicFramePr>
        <p:xfrm>
          <a:off x="929340" y="2400549"/>
          <a:ext cx="10473765" cy="3708400"/>
        </p:xfrm>
        <a:graphic>
          <a:graphicData uri="http://schemas.openxmlformats.org/drawingml/2006/table">
            <a:tbl>
              <a:tblPr firstRow="1" bandRow="1">
                <a:tableStyleId>{7DF18680-E054-41AD-8BC1-D1AEF772440D}</a:tableStyleId>
              </a:tblPr>
              <a:tblGrid>
                <a:gridCol w="1773519">
                  <a:extLst>
                    <a:ext uri="{9D8B030D-6E8A-4147-A177-3AD203B41FA5}">
                      <a16:colId xmlns:a16="http://schemas.microsoft.com/office/drawing/2014/main" val="20000"/>
                    </a:ext>
                  </a:extLst>
                </a:gridCol>
                <a:gridCol w="8700246">
                  <a:extLst>
                    <a:ext uri="{9D8B030D-6E8A-4147-A177-3AD203B41FA5}">
                      <a16:colId xmlns:a16="http://schemas.microsoft.com/office/drawing/2014/main" val="20001"/>
                    </a:ext>
                  </a:extLst>
                </a:gridCol>
              </a:tblGrid>
              <a:tr h="370840">
                <a:tc>
                  <a:txBody>
                    <a:bodyPr/>
                    <a:lstStyle/>
                    <a:p>
                      <a:pPr algn="ctr"/>
                      <a:r>
                        <a:rPr lang="id-ID" dirty="0"/>
                        <a:t>PERTEMUAN</a:t>
                      </a:r>
                      <a:endParaRPr lang="id-ID" dirty="0">
                        <a:solidFill>
                          <a:schemeClr val="bg1"/>
                        </a:solidFill>
                      </a:endParaRPr>
                    </a:p>
                  </a:txBody>
                  <a:tcPr/>
                </a:tc>
                <a:tc>
                  <a:txBody>
                    <a:bodyPr/>
                    <a:lstStyle/>
                    <a:p>
                      <a:pPr algn="ctr"/>
                      <a:r>
                        <a:rPr lang="id-ID" dirty="0"/>
                        <a:t> MATERI</a:t>
                      </a:r>
                      <a:endParaRPr lang="id-ID"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dirty="0"/>
                        <a:t>1</a:t>
                      </a:r>
                    </a:p>
                  </a:txBody>
                  <a:tcPr/>
                </a:tc>
                <a:tc>
                  <a:txBody>
                    <a:bodyPr/>
                    <a:lstStyle/>
                    <a:p>
                      <a:r>
                        <a:rPr lang="id-ID" dirty="0"/>
                        <a:t>RUANG LINGKUP EKONOMI MANAJERIAL</a:t>
                      </a:r>
                    </a:p>
                  </a:txBody>
                  <a:tcPr/>
                </a:tc>
                <a:extLst>
                  <a:ext uri="{0D108BD9-81ED-4DB2-BD59-A6C34878D82A}">
                    <a16:rowId xmlns:a16="http://schemas.microsoft.com/office/drawing/2014/main" val="10001"/>
                  </a:ext>
                </a:extLst>
              </a:tr>
              <a:tr h="370840">
                <a:tc>
                  <a:txBody>
                    <a:bodyPr/>
                    <a:lstStyle/>
                    <a:p>
                      <a:pPr algn="ctr"/>
                      <a:r>
                        <a:rPr lang="id-ID" dirty="0"/>
                        <a:t>2</a:t>
                      </a:r>
                    </a:p>
                  </a:txBody>
                  <a:tcPr/>
                </a:tc>
                <a:tc>
                  <a:txBody>
                    <a:bodyPr/>
                    <a:lstStyle/>
                    <a:p>
                      <a:r>
                        <a:rPr lang="en-US" dirty="0"/>
                        <a:t>A</a:t>
                      </a:r>
                      <a:r>
                        <a:rPr lang="id-ID" dirty="0"/>
                        <a:t>NALISIS PERMINTAAN DAN PENAWARAN</a:t>
                      </a:r>
                    </a:p>
                  </a:txBody>
                  <a:tcPr/>
                </a:tc>
                <a:extLst>
                  <a:ext uri="{0D108BD9-81ED-4DB2-BD59-A6C34878D82A}">
                    <a16:rowId xmlns:a16="http://schemas.microsoft.com/office/drawing/2014/main" val="10002"/>
                  </a:ext>
                </a:extLst>
              </a:tr>
              <a:tr h="370840">
                <a:tc>
                  <a:txBody>
                    <a:bodyPr/>
                    <a:lstStyle/>
                    <a:p>
                      <a:pPr algn="ctr"/>
                      <a:r>
                        <a:rPr lang="id-ID" dirty="0"/>
                        <a:t>3</a:t>
                      </a:r>
                    </a:p>
                  </a:txBody>
                  <a:tcPr/>
                </a:tc>
                <a:tc>
                  <a:txBody>
                    <a:bodyPr/>
                    <a:lstStyle/>
                    <a:p>
                      <a:r>
                        <a:rPr lang="id-ID" i="0" dirty="0"/>
                        <a:t>ELASTISITAS PERMINTAAN DAN PENAWARAN</a:t>
                      </a:r>
                    </a:p>
                  </a:txBody>
                  <a:tcPr/>
                </a:tc>
                <a:extLst>
                  <a:ext uri="{0D108BD9-81ED-4DB2-BD59-A6C34878D82A}">
                    <a16:rowId xmlns:a16="http://schemas.microsoft.com/office/drawing/2014/main" val="10003"/>
                  </a:ext>
                </a:extLst>
              </a:tr>
              <a:tr h="370840">
                <a:tc>
                  <a:txBody>
                    <a:bodyPr/>
                    <a:lstStyle/>
                    <a:p>
                      <a:pPr algn="ctr"/>
                      <a:r>
                        <a:rPr lang="id-ID" dirty="0"/>
                        <a:t>4</a:t>
                      </a:r>
                    </a:p>
                  </a:txBody>
                  <a:tcPr/>
                </a:tc>
                <a:tc>
                  <a:txBody>
                    <a:bodyPr/>
                    <a:lstStyle/>
                    <a:p>
                      <a:r>
                        <a:rPr lang="id-ID" i="0" dirty="0"/>
                        <a:t>PERMINTAAN (ESTIMASI DAN </a:t>
                      </a:r>
                      <a:r>
                        <a:rPr lang="id-ID" i="1" dirty="0"/>
                        <a:t>FORECASTING</a:t>
                      </a:r>
                      <a:r>
                        <a:rPr lang="id-ID" i="0" dirty="0"/>
                        <a:t>)</a:t>
                      </a:r>
                    </a:p>
                  </a:txBody>
                  <a:tcPr/>
                </a:tc>
                <a:extLst>
                  <a:ext uri="{0D108BD9-81ED-4DB2-BD59-A6C34878D82A}">
                    <a16:rowId xmlns:a16="http://schemas.microsoft.com/office/drawing/2014/main" val="10004"/>
                  </a:ext>
                </a:extLst>
              </a:tr>
              <a:tr h="370840">
                <a:tc>
                  <a:txBody>
                    <a:bodyPr/>
                    <a:lstStyle/>
                    <a:p>
                      <a:pPr algn="ctr"/>
                      <a:r>
                        <a:rPr lang="id-ID" dirty="0"/>
                        <a:t>5</a:t>
                      </a:r>
                    </a:p>
                  </a:txBody>
                  <a:tcPr/>
                </a:tc>
                <a:tc>
                  <a:txBody>
                    <a:bodyPr/>
                    <a:lstStyle/>
                    <a:p>
                      <a:r>
                        <a:rPr lang="id-ID" i="0" dirty="0"/>
                        <a:t>ANALISIS BIAYA</a:t>
                      </a:r>
                    </a:p>
                  </a:txBody>
                  <a:tcPr/>
                </a:tc>
                <a:extLst>
                  <a:ext uri="{0D108BD9-81ED-4DB2-BD59-A6C34878D82A}">
                    <a16:rowId xmlns:a16="http://schemas.microsoft.com/office/drawing/2014/main" val="10005"/>
                  </a:ext>
                </a:extLst>
              </a:tr>
              <a:tr h="370840">
                <a:tc>
                  <a:txBody>
                    <a:bodyPr/>
                    <a:lstStyle/>
                    <a:p>
                      <a:pPr algn="ctr"/>
                      <a:r>
                        <a:rPr lang="id-ID" dirty="0"/>
                        <a:t>6</a:t>
                      </a:r>
                    </a:p>
                  </a:txBody>
                  <a:tcPr/>
                </a:tc>
                <a:tc>
                  <a:txBody>
                    <a:bodyPr/>
                    <a:lstStyle/>
                    <a:p>
                      <a:r>
                        <a:rPr lang="en-US" dirty="0"/>
                        <a:t>UTS</a:t>
                      </a:r>
                      <a:endParaRPr lang="id-ID" dirty="0"/>
                    </a:p>
                  </a:txBody>
                  <a:tcPr/>
                </a:tc>
                <a:extLst>
                  <a:ext uri="{0D108BD9-81ED-4DB2-BD59-A6C34878D82A}">
                    <a16:rowId xmlns:a16="http://schemas.microsoft.com/office/drawing/2014/main" val="10006"/>
                  </a:ext>
                </a:extLst>
              </a:tr>
              <a:tr h="370840">
                <a:tc>
                  <a:txBody>
                    <a:bodyPr/>
                    <a:lstStyle/>
                    <a:p>
                      <a:pPr algn="ctr"/>
                      <a:r>
                        <a:rPr lang="id-ID" dirty="0"/>
                        <a:t>7</a:t>
                      </a:r>
                    </a:p>
                  </a:txBody>
                  <a:tcPr/>
                </a:tc>
                <a:tc>
                  <a:txBody>
                    <a:bodyPr/>
                    <a:lstStyle/>
                    <a:p>
                      <a:r>
                        <a:rPr lang="id-ID" dirty="0"/>
                        <a:t>ANALISIS PRODUKSI</a:t>
                      </a:r>
                    </a:p>
                  </a:txBody>
                  <a:tcPr/>
                </a:tc>
                <a:extLst>
                  <a:ext uri="{0D108BD9-81ED-4DB2-BD59-A6C34878D82A}">
                    <a16:rowId xmlns:a16="http://schemas.microsoft.com/office/drawing/2014/main" val="10007"/>
                  </a:ext>
                </a:extLst>
              </a:tr>
              <a:tr h="370840">
                <a:tc>
                  <a:txBody>
                    <a:bodyPr/>
                    <a:lstStyle/>
                    <a:p>
                      <a:pPr algn="ctr"/>
                      <a:r>
                        <a:rPr lang="id-ID" dirty="0"/>
                        <a:t>8</a:t>
                      </a:r>
                    </a:p>
                  </a:txBody>
                  <a:tcPr/>
                </a:tc>
                <a:tc>
                  <a:txBody>
                    <a:bodyPr/>
                    <a:lstStyle/>
                    <a:p>
                      <a:r>
                        <a:rPr lang="id-ID" dirty="0"/>
                        <a:t>ANALISIS PASAR PERSAINGAN SEMPURNA</a:t>
                      </a:r>
                    </a:p>
                  </a:txBody>
                  <a:tcPr/>
                </a:tc>
                <a:extLst>
                  <a:ext uri="{0D108BD9-81ED-4DB2-BD59-A6C34878D82A}">
                    <a16:rowId xmlns:a16="http://schemas.microsoft.com/office/drawing/2014/main" val="10008"/>
                  </a:ext>
                </a:extLst>
              </a:tr>
              <a:tr h="370840">
                <a:tc>
                  <a:txBody>
                    <a:bodyPr/>
                    <a:lstStyle/>
                    <a:p>
                      <a:pPr algn="ctr"/>
                      <a:r>
                        <a:rPr lang="id-ID" dirty="0"/>
                        <a:t>9</a:t>
                      </a:r>
                    </a:p>
                  </a:txBody>
                  <a:tcPr/>
                </a:tc>
                <a:tc>
                  <a:txBody>
                    <a:bodyPr/>
                    <a:lstStyle/>
                    <a:p>
                      <a:r>
                        <a:rPr lang="id-ID" dirty="0"/>
                        <a:t>ANALISIS PASAR PERSAINGAN TIDAK SEMPURNA</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5406648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JADWAL PERTEMUAN</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00647569"/>
              </p:ext>
            </p:extLst>
          </p:nvPr>
        </p:nvGraphicFramePr>
        <p:xfrm>
          <a:off x="681038" y="2336800"/>
          <a:ext cx="10547256" cy="2194560"/>
        </p:xfrm>
        <a:graphic>
          <a:graphicData uri="http://schemas.openxmlformats.org/drawingml/2006/table">
            <a:tbl>
              <a:tblPr firstRow="1" bandRow="1">
                <a:tableStyleId>{7DF18680-E054-41AD-8BC1-D1AEF772440D}</a:tableStyleId>
              </a:tblPr>
              <a:tblGrid>
                <a:gridCol w="2085334">
                  <a:extLst>
                    <a:ext uri="{9D8B030D-6E8A-4147-A177-3AD203B41FA5}">
                      <a16:colId xmlns:a16="http://schemas.microsoft.com/office/drawing/2014/main" val="20000"/>
                    </a:ext>
                  </a:extLst>
                </a:gridCol>
                <a:gridCol w="8461922">
                  <a:extLst>
                    <a:ext uri="{9D8B030D-6E8A-4147-A177-3AD203B41FA5}">
                      <a16:colId xmlns:a16="http://schemas.microsoft.com/office/drawing/2014/main" val="20001"/>
                    </a:ext>
                  </a:extLst>
                </a:gridCol>
              </a:tblGrid>
              <a:tr h="370840">
                <a:tc>
                  <a:txBody>
                    <a:bodyPr/>
                    <a:lstStyle/>
                    <a:p>
                      <a:pPr algn="ctr"/>
                      <a:r>
                        <a:rPr lang="id-ID" sz="2400" dirty="0"/>
                        <a:t>PERTEMUAN</a:t>
                      </a:r>
                      <a:endParaRPr lang="id-ID" sz="2400" dirty="0">
                        <a:solidFill>
                          <a:schemeClr val="bg1"/>
                        </a:solidFill>
                      </a:endParaRPr>
                    </a:p>
                  </a:txBody>
                  <a:tcPr/>
                </a:tc>
                <a:tc>
                  <a:txBody>
                    <a:bodyPr/>
                    <a:lstStyle/>
                    <a:p>
                      <a:pPr algn="ctr"/>
                      <a:r>
                        <a:rPr lang="id-ID" sz="2400" dirty="0"/>
                        <a:t>MATERI</a:t>
                      </a:r>
                      <a:endParaRPr lang="id-ID" sz="2400" dirty="0">
                        <a:solidFill>
                          <a:schemeClr val="bg1"/>
                        </a:solidFill>
                      </a:endParaRPr>
                    </a:p>
                  </a:txBody>
                  <a:tcPr/>
                </a:tc>
                <a:extLst>
                  <a:ext uri="{0D108BD9-81ED-4DB2-BD59-A6C34878D82A}">
                    <a16:rowId xmlns:a16="http://schemas.microsoft.com/office/drawing/2014/main" val="10000"/>
                  </a:ext>
                </a:extLst>
              </a:tr>
              <a:tr h="370840">
                <a:tc>
                  <a:txBody>
                    <a:bodyPr/>
                    <a:lstStyle/>
                    <a:p>
                      <a:pPr algn="ctr"/>
                      <a:r>
                        <a:rPr lang="id-ID" sz="2400" dirty="0"/>
                        <a:t>10</a:t>
                      </a:r>
                    </a:p>
                  </a:txBody>
                  <a:tcPr/>
                </a:tc>
                <a:tc>
                  <a:txBody>
                    <a:bodyPr/>
                    <a:lstStyle/>
                    <a:p>
                      <a:r>
                        <a:rPr lang="id-ID" sz="2400" dirty="0"/>
                        <a:t>ANALISIS PENETAPAN HARGA DALAM PRAKTEK</a:t>
                      </a:r>
                    </a:p>
                  </a:txBody>
                  <a:tcPr/>
                </a:tc>
                <a:extLst>
                  <a:ext uri="{0D108BD9-81ED-4DB2-BD59-A6C34878D82A}">
                    <a16:rowId xmlns:a16="http://schemas.microsoft.com/office/drawing/2014/main" val="10001"/>
                  </a:ext>
                </a:extLst>
              </a:tr>
              <a:tr h="370840">
                <a:tc>
                  <a:txBody>
                    <a:bodyPr/>
                    <a:lstStyle/>
                    <a:p>
                      <a:pPr algn="ctr"/>
                      <a:r>
                        <a:rPr lang="id-ID" sz="2400" dirty="0"/>
                        <a:t>11</a:t>
                      </a:r>
                    </a:p>
                  </a:txBody>
                  <a:tcPr/>
                </a:tc>
                <a:tc>
                  <a:txBody>
                    <a:bodyPr/>
                    <a:lstStyle/>
                    <a:p>
                      <a:r>
                        <a:rPr lang="id-ID" sz="2400" dirty="0"/>
                        <a:t>ANALISIS PENGAMBILAN KEPUTUSAN DALAM KONDISI KETIDAKPASTIAN (</a:t>
                      </a:r>
                      <a:r>
                        <a:rPr lang="id-ID" sz="2400" i="1" dirty="0"/>
                        <a:t>UNCERTAINTY</a:t>
                      </a:r>
                      <a:r>
                        <a:rPr lang="id-ID" sz="2400" dirty="0"/>
                        <a:t>)</a:t>
                      </a:r>
                    </a:p>
                  </a:txBody>
                  <a:tcPr/>
                </a:tc>
                <a:extLst>
                  <a:ext uri="{0D108BD9-81ED-4DB2-BD59-A6C34878D82A}">
                    <a16:rowId xmlns:a16="http://schemas.microsoft.com/office/drawing/2014/main" val="10002"/>
                  </a:ext>
                </a:extLst>
              </a:tr>
              <a:tr h="370840">
                <a:tc>
                  <a:txBody>
                    <a:bodyPr/>
                    <a:lstStyle/>
                    <a:p>
                      <a:pPr algn="ctr"/>
                      <a:r>
                        <a:rPr lang="id-ID" sz="2400" dirty="0"/>
                        <a:t>12</a:t>
                      </a:r>
                    </a:p>
                  </a:txBody>
                  <a:tcPr/>
                </a:tc>
                <a:tc>
                  <a:txBody>
                    <a:bodyPr/>
                    <a:lstStyle/>
                    <a:p>
                      <a:r>
                        <a:rPr lang="en-US" sz="2400" dirty="0"/>
                        <a:t>UAS</a:t>
                      </a:r>
                      <a:endParaRPr lang="id-ID" sz="2400"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282012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EVALUASI PEMBELAJARAN DAN KEHADIRAN</a:t>
            </a:r>
          </a:p>
        </p:txBody>
      </p:sp>
      <p:sp>
        <p:nvSpPr>
          <p:cNvPr id="3" name="Content Placeholder 2"/>
          <p:cNvSpPr>
            <a:spLocks noGrp="1"/>
          </p:cNvSpPr>
          <p:nvPr>
            <p:ph idx="1"/>
          </p:nvPr>
        </p:nvSpPr>
        <p:spPr/>
        <p:style>
          <a:lnRef idx="2">
            <a:schemeClr val="accent1"/>
          </a:lnRef>
          <a:fillRef idx="1">
            <a:schemeClr val="lt1"/>
          </a:fillRef>
          <a:effectRef idx="0">
            <a:schemeClr val="accent1"/>
          </a:effectRef>
          <a:fontRef idx="minor">
            <a:schemeClr val="dk1"/>
          </a:fontRef>
        </p:style>
        <p:txBody>
          <a:bodyPr/>
          <a:lstStyle/>
          <a:p>
            <a:r>
              <a:rPr lang="id-ID" b="1" dirty="0">
                <a:solidFill>
                  <a:schemeClr val="bg1"/>
                </a:solidFill>
              </a:rPr>
              <a:t>Nilai akhir mahasiswa diberikan dengan bobot sebagai berikut : </a:t>
            </a:r>
            <a:endParaRPr lang="en-US" b="1" dirty="0">
              <a:solidFill>
                <a:schemeClr val="bg1"/>
              </a:solidFill>
            </a:endParaRPr>
          </a:p>
          <a:p>
            <a:r>
              <a:rPr lang="en-US" b="1" dirty="0" err="1">
                <a:solidFill>
                  <a:schemeClr val="bg1"/>
                </a:solidFill>
              </a:rPr>
              <a:t>Kehadiran</a:t>
            </a:r>
            <a:r>
              <a:rPr lang="en-US" b="1" dirty="0">
                <a:solidFill>
                  <a:schemeClr val="bg1"/>
                </a:solidFill>
              </a:rPr>
              <a:t>	10%</a:t>
            </a:r>
          </a:p>
          <a:p>
            <a:r>
              <a:rPr lang="en-US" b="1" dirty="0">
                <a:solidFill>
                  <a:schemeClr val="bg1"/>
                </a:solidFill>
              </a:rPr>
              <a:t>T</a:t>
            </a:r>
            <a:r>
              <a:rPr lang="id-ID" b="1" dirty="0">
                <a:solidFill>
                  <a:schemeClr val="bg1"/>
                </a:solidFill>
              </a:rPr>
              <a:t>ugas 	</a:t>
            </a:r>
            <a:r>
              <a:rPr lang="en-US" b="1" dirty="0">
                <a:solidFill>
                  <a:schemeClr val="bg1"/>
                </a:solidFill>
              </a:rPr>
              <a:t>2</a:t>
            </a:r>
            <a:r>
              <a:rPr lang="id-ID" b="1" dirty="0">
                <a:solidFill>
                  <a:schemeClr val="bg1"/>
                </a:solidFill>
              </a:rPr>
              <a:t>0 % </a:t>
            </a:r>
            <a:endParaRPr lang="en-US" b="1" dirty="0">
              <a:solidFill>
                <a:schemeClr val="bg1"/>
              </a:solidFill>
            </a:endParaRPr>
          </a:p>
          <a:p>
            <a:r>
              <a:rPr lang="id-ID" b="1" dirty="0">
                <a:solidFill>
                  <a:schemeClr val="bg1"/>
                </a:solidFill>
              </a:rPr>
              <a:t>UTS 	</a:t>
            </a:r>
            <a:r>
              <a:rPr lang="en-US" b="1" dirty="0">
                <a:solidFill>
                  <a:schemeClr val="bg1"/>
                </a:solidFill>
              </a:rPr>
              <a:t>	</a:t>
            </a:r>
            <a:r>
              <a:rPr lang="id-ID" b="1" dirty="0">
                <a:solidFill>
                  <a:schemeClr val="bg1"/>
                </a:solidFill>
              </a:rPr>
              <a:t>30% </a:t>
            </a:r>
            <a:endParaRPr lang="en-US" b="1" dirty="0">
              <a:solidFill>
                <a:schemeClr val="bg1"/>
              </a:solidFill>
            </a:endParaRPr>
          </a:p>
          <a:p>
            <a:r>
              <a:rPr lang="id-ID" b="1" dirty="0">
                <a:solidFill>
                  <a:schemeClr val="bg1"/>
                </a:solidFill>
              </a:rPr>
              <a:t>UAS 	</a:t>
            </a:r>
            <a:r>
              <a:rPr lang="en-US" b="1" dirty="0">
                <a:solidFill>
                  <a:schemeClr val="bg1"/>
                </a:solidFill>
              </a:rPr>
              <a:t>	</a:t>
            </a:r>
            <a:r>
              <a:rPr lang="id-ID" b="1" dirty="0">
                <a:solidFill>
                  <a:schemeClr val="bg1"/>
                </a:solidFill>
              </a:rPr>
              <a:t>40% </a:t>
            </a:r>
          </a:p>
          <a:p>
            <a:pPr marL="0" indent="0">
              <a:buNone/>
            </a:pPr>
            <a:r>
              <a:rPr lang="id-ID" b="1" dirty="0">
                <a:solidFill>
                  <a:schemeClr val="bg1"/>
                </a:solidFill>
              </a:rPr>
              <a:t>Tingkat kehadiran dibawah 80% tidak dapat mengikuti ujian</a:t>
            </a:r>
            <a:r>
              <a:rPr lang="en-US" b="1" dirty="0">
                <a:solidFill>
                  <a:schemeClr val="bg1"/>
                </a:solidFill>
              </a:rPr>
              <a:t>.</a:t>
            </a:r>
            <a:endParaRPr lang="id-ID" sz="3200" b="1" dirty="0">
              <a:solidFill>
                <a:srgbClr val="FF0000"/>
              </a:solidFill>
            </a:endParaRPr>
          </a:p>
        </p:txBody>
      </p:sp>
    </p:spTree>
    <p:extLst>
      <p:ext uri="{BB962C8B-B14F-4D97-AF65-F5344CB8AC3E}">
        <p14:creationId xmlns:p14="http://schemas.microsoft.com/office/powerpoint/2010/main" val="2460401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1038" y="474850"/>
            <a:ext cx="8143875" cy="3555711"/>
          </a:xfrm>
        </p:spPr>
        <p:txBody>
          <a:bodyPr/>
          <a:lstStyle/>
          <a:p>
            <a:pPr algn="ctr"/>
            <a:br>
              <a:rPr lang="en-US" sz="2800" dirty="0"/>
            </a:br>
            <a:br>
              <a:rPr lang="en-US" sz="2800" dirty="0"/>
            </a:br>
            <a:r>
              <a:rPr lang="id-ID" sz="2800" dirty="0"/>
              <a:t>EKONOMI MANAJERIAL</a:t>
            </a:r>
            <a:br>
              <a:rPr lang="en-US" sz="2800" dirty="0"/>
            </a:br>
            <a:r>
              <a:rPr lang="en-US" sz="2800" dirty="0"/>
              <a:t>MATERI-1</a:t>
            </a:r>
            <a:br>
              <a:rPr lang="en-US" dirty="0"/>
            </a:br>
            <a:br>
              <a:rPr lang="en-US" dirty="0"/>
            </a:br>
            <a:r>
              <a:rPr lang="id-ID" sz="4800" dirty="0">
                <a:solidFill>
                  <a:srgbClr val="FFFFFF"/>
                </a:solidFill>
                <a:latin typeface="Trebuchet MS"/>
              </a:rPr>
              <a:t>RUANG LINGKUP EKONOMI MANAJERIAL</a:t>
            </a:r>
            <a:endParaRPr lang="en-US" dirty="0">
              <a:solidFill>
                <a:srgbClr val="FFFFFF"/>
              </a:solidFill>
              <a:latin typeface="Trebuchet MS"/>
            </a:endParaRPr>
          </a:p>
        </p:txBody>
      </p:sp>
    </p:spTree>
    <p:extLst>
      <p:ext uri="{BB962C8B-B14F-4D97-AF65-F5344CB8AC3E}">
        <p14:creationId xmlns:p14="http://schemas.microsoft.com/office/powerpoint/2010/main" val="332075168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WordArt 2"/>
          <p:cNvSpPr>
            <a:spLocks noChangeArrowheads="1" noChangeShapeType="1" noTextEdit="1"/>
          </p:cNvSpPr>
          <p:nvPr/>
        </p:nvSpPr>
        <p:spPr bwMode="auto">
          <a:xfrm>
            <a:off x="1828800" y="152401"/>
            <a:ext cx="3048000" cy="561975"/>
          </a:xfrm>
          <a:prstGeom prst="rect">
            <a:avLst/>
          </a:prstGeom>
        </p:spPr>
        <p:txBody>
          <a:bodyPr wrap="none" fromWordArt="1">
            <a:prstTxWarp prst="textPlain">
              <a:avLst>
                <a:gd name="adj" fmla="val 50000"/>
              </a:avLst>
            </a:prstTxWarp>
          </a:bodyPr>
          <a:lstStyle/>
          <a:p>
            <a:pPr algn="ctr"/>
            <a:r>
              <a:rPr lang="en-US" kern="10" dirty="0">
                <a:ln w="9525">
                  <a:solidFill>
                    <a:srgbClr val="FF0000"/>
                  </a:solidFill>
                  <a:round/>
                  <a:headEnd/>
                  <a:tailEnd/>
                </a:ln>
                <a:solidFill>
                  <a:srgbClr val="FFFF00"/>
                </a:solidFill>
                <a:latin typeface="Arial Narrow"/>
              </a:rPr>
              <a:t>ILMU EKONOMI</a:t>
            </a:r>
          </a:p>
        </p:txBody>
      </p:sp>
      <p:sp>
        <p:nvSpPr>
          <p:cNvPr id="29699" name="WordArt 3"/>
          <p:cNvSpPr>
            <a:spLocks noChangeArrowheads="1" noChangeShapeType="1" noTextEdit="1"/>
          </p:cNvSpPr>
          <p:nvPr/>
        </p:nvSpPr>
        <p:spPr bwMode="auto">
          <a:xfrm>
            <a:off x="2066926" y="1465264"/>
            <a:ext cx="981075"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latin typeface="Arial Narrow"/>
              </a:rPr>
              <a:t>INPUT</a:t>
            </a:r>
          </a:p>
        </p:txBody>
      </p:sp>
      <p:sp>
        <p:nvSpPr>
          <p:cNvPr id="29700" name="AutoShape 4"/>
          <p:cNvSpPr>
            <a:spLocks noChangeArrowheads="1"/>
          </p:cNvSpPr>
          <p:nvPr/>
        </p:nvSpPr>
        <p:spPr bwMode="auto">
          <a:xfrm>
            <a:off x="3200400" y="1589088"/>
            <a:ext cx="9144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971 h 21600"/>
              <a:gd name="T14" fmla="*/ 19793 w 21600"/>
              <a:gd name="T15" fmla="*/ 13629 h 21600"/>
            </a:gdLst>
            <a:ahLst/>
            <a:cxnLst>
              <a:cxn ang="T8">
                <a:pos x="T0" y="T1"/>
              </a:cxn>
              <a:cxn ang="T9">
                <a:pos x="T2" y="T3"/>
              </a:cxn>
              <a:cxn ang="T10">
                <a:pos x="T4" y="T5"/>
              </a:cxn>
              <a:cxn ang="T11">
                <a:pos x="T6" y="T7"/>
              </a:cxn>
            </a:cxnLst>
            <a:rect l="T12" t="T13" r="T14" b="T15"/>
            <a:pathLst>
              <a:path w="21600" h="21600">
                <a:moveTo>
                  <a:pt x="14700" y="0"/>
                </a:moveTo>
                <a:lnTo>
                  <a:pt x="14700" y="7971"/>
                </a:lnTo>
                <a:lnTo>
                  <a:pt x="3375" y="7971"/>
                </a:lnTo>
                <a:lnTo>
                  <a:pt x="3375" y="13629"/>
                </a:lnTo>
                <a:lnTo>
                  <a:pt x="14700" y="13629"/>
                </a:lnTo>
                <a:lnTo>
                  <a:pt x="14700" y="21600"/>
                </a:lnTo>
                <a:lnTo>
                  <a:pt x="21600" y="10800"/>
                </a:lnTo>
                <a:close/>
              </a:path>
              <a:path w="21600" h="21600">
                <a:moveTo>
                  <a:pt x="1350" y="7971"/>
                </a:moveTo>
                <a:lnTo>
                  <a:pt x="1350" y="13629"/>
                </a:lnTo>
                <a:lnTo>
                  <a:pt x="2700" y="13629"/>
                </a:lnTo>
                <a:lnTo>
                  <a:pt x="2700" y="7971"/>
                </a:lnTo>
                <a:close/>
              </a:path>
              <a:path w="21600" h="21600">
                <a:moveTo>
                  <a:pt x="0" y="7971"/>
                </a:moveTo>
                <a:lnTo>
                  <a:pt x="0" y="13629"/>
                </a:lnTo>
                <a:lnTo>
                  <a:pt x="675" y="13629"/>
                </a:lnTo>
                <a:lnTo>
                  <a:pt x="675" y="7971"/>
                </a:lnTo>
                <a:close/>
              </a:path>
            </a:pathLst>
          </a:custGeom>
          <a:solidFill>
            <a:schemeClr val="folHlink"/>
          </a:solidFill>
          <a:ln w="9525">
            <a:solidFill>
              <a:schemeClr val="folHlink"/>
            </a:solidFill>
            <a:miter lim="800000"/>
            <a:headEnd/>
            <a:tailEnd/>
          </a:ln>
        </p:spPr>
        <p:txBody>
          <a:bodyPr wrap="none" anchor="ctr"/>
          <a:lstStyle/>
          <a:p>
            <a:endParaRPr lang="id-ID"/>
          </a:p>
        </p:txBody>
      </p:sp>
      <p:sp>
        <p:nvSpPr>
          <p:cNvPr id="29701" name="WordArt 5"/>
          <p:cNvSpPr>
            <a:spLocks noChangeArrowheads="1" noChangeShapeType="1" noTextEdit="1"/>
          </p:cNvSpPr>
          <p:nvPr/>
        </p:nvSpPr>
        <p:spPr bwMode="auto">
          <a:xfrm>
            <a:off x="4200526" y="1465264"/>
            <a:ext cx="1057275" cy="733425"/>
          </a:xfrm>
          <a:prstGeom prst="rect">
            <a:avLst/>
          </a:prstGeom>
        </p:spPr>
        <p:txBody>
          <a:bodyPr wrap="none" fromWordArt="1">
            <a:prstTxWarp prst="textPlain">
              <a:avLst>
                <a:gd name="adj" fmla="val 50000"/>
              </a:avLst>
            </a:prstTxWarp>
          </a:bodyPr>
          <a:lstStyle/>
          <a:p>
            <a:pPr algn="ctr"/>
            <a:r>
              <a:rPr lang="en-US" kern="10" dirty="0">
                <a:ln w="9525">
                  <a:solidFill>
                    <a:srgbClr val="FF0000"/>
                  </a:solidFill>
                  <a:round/>
                  <a:headEnd/>
                  <a:tailEnd/>
                </a:ln>
                <a:solidFill>
                  <a:srgbClr val="FF0000"/>
                </a:solidFill>
                <a:latin typeface="Arial Narrow"/>
              </a:rPr>
              <a:t>PROSES</a:t>
            </a:r>
          </a:p>
        </p:txBody>
      </p:sp>
      <p:sp>
        <p:nvSpPr>
          <p:cNvPr id="29702" name="AutoShape 6"/>
          <p:cNvSpPr>
            <a:spLocks noChangeArrowheads="1"/>
          </p:cNvSpPr>
          <p:nvPr/>
        </p:nvSpPr>
        <p:spPr bwMode="auto">
          <a:xfrm>
            <a:off x="5410200" y="1589088"/>
            <a:ext cx="9144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971 h 21600"/>
              <a:gd name="T14" fmla="*/ 19793 w 21600"/>
              <a:gd name="T15" fmla="*/ 13629 h 21600"/>
            </a:gdLst>
            <a:ahLst/>
            <a:cxnLst>
              <a:cxn ang="T8">
                <a:pos x="T0" y="T1"/>
              </a:cxn>
              <a:cxn ang="T9">
                <a:pos x="T2" y="T3"/>
              </a:cxn>
              <a:cxn ang="T10">
                <a:pos x="T4" y="T5"/>
              </a:cxn>
              <a:cxn ang="T11">
                <a:pos x="T6" y="T7"/>
              </a:cxn>
            </a:cxnLst>
            <a:rect l="T12" t="T13" r="T14" b="T15"/>
            <a:pathLst>
              <a:path w="21600" h="21600">
                <a:moveTo>
                  <a:pt x="14700" y="0"/>
                </a:moveTo>
                <a:lnTo>
                  <a:pt x="14700" y="7971"/>
                </a:lnTo>
                <a:lnTo>
                  <a:pt x="3375" y="7971"/>
                </a:lnTo>
                <a:lnTo>
                  <a:pt x="3375" y="13629"/>
                </a:lnTo>
                <a:lnTo>
                  <a:pt x="14700" y="13629"/>
                </a:lnTo>
                <a:lnTo>
                  <a:pt x="14700" y="21600"/>
                </a:lnTo>
                <a:lnTo>
                  <a:pt x="21600" y="10800"/>
                </a:lnTo>
                <a:close/>
              </a:path>
              <a:path w="21600" h="21600">
                <a:moveTo>
                  <a:pt x="1350" y="7971"/>
                </a:moveTo>
                <a:lnTo>
                  <a:pt x="1350" y="13629"/>
                </a:lnTo>
                <a:lnTo>
                  <a:pt x="2700" y="13629"/>
                </a:lnTo>
                <a:lnTo>
                  <a:pt x="2700" y="7971"/>
                </a:lnTo>
                <a:close/>
              </a:path>
              <a:path w="21600" h="21600">
                <a:moveTo>
                  <a:pt x="0" y="7971"/>
                </a:moveTo>
                <a:lnTo>
                  <a:pt x="0" y="13629"/>
                </a:lnTo>
                <a:lnTo>
                  <a:pt x="675" y="13629"/>
                </a:lnTo>
                <a:lnTo>
                  <a:pt x="675" y="7971"/>
                </a:lnTo>
                <a:close/>
              </a:path>
            </a:pathLst>
          </a:custGeom>
          <a:solidFill>
            <a:schemeClr val="folHlink"/>
          </a:solidFill>
          <a:ln w="9525">
            <a:solidFill>
              <a:schemeClr val="tx1"/>
            </a:solidFill>
            <a:miter lim="800000"/>
            <a:headEnd/>
            <a:tailEnd/>
          </a:ln>
        </p:spPr>
        <p:txBody>
          <a:bodyPr wrap="none" anchor="ctr"/>
          <a:lstStyle/>
          <a:p>
            <a:endParaRPr lang="id-ID"/>
          </a:p>
        </p:txBody>
      </p:sp>
      <p:sp>
        <p:nvSpPr>
          <p:cNvPr id="29703" name="WordArt 7"/>
          <p:cNvSpPr>
            <a:spLocks noChangeArrowheads="1" noChangeShapeType="1" noTextEdit="1"/>
          </p:cNvSpPr>
          <p:nvPr/>
        </p:nvSpPr>
        <p:spPr bwMode="auto">
          <a:xfrm>
            <a:off x="6477001" y="1512889"/>
            <a:ext cx="1057275" cy="733425"/>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0000"/>
                </a:solidFill>
                <a:latin typeface="Arial Narrow"/>
              </a:rPr>
              <a:t>OUTPUT</a:t>
            </a:r>
          </a:p>
        </p:txBody>
      </p:sp>
      <p:sp>
        <p:nvSpPr>
          <p:cNvPr id="29704" name="AutoShape 8"/>
          <p:cNvSpPr>
            <a:spLocks noChangeArrowheads="1"/>
          </p:cNvSpPr>
          <p:nvPr/>
        </p:nvSpPr>
        <p:spPr bwMode="auto">
          <a:xfrm>
            <a:off x="7620000" y="1665288"/>
            <a:ext cx="914400" cy="533400"/>
          </a:xfrm>
          <a:custGeom>
            <a:avLst/>
            <a:gdLst>
              <a:gd name="T0" fmla="*/ 2147483647 w 21600"/>
              <a:gd name="T1" fmla="*/ 0 h 21600"/>
              <a:gd name="T2" fmla="*/ 0 w 21600"/>
              <a:gd name="T3" fmla="*/ 2147483647 h 21600"/>
              <a:gd name="T4" fmla="*/ 2147483647 w 21600"/>
              <a:gd name="T5" fmla="*/ 2147483647 h 21600"/>
              <a:gd name="T6" fmla="*/ 2147483647 w 21600"/>
              <a:gd name="T7" fmla="*/ 2147483647 h 21600"/>
              <a:gd name="T8" fmla="*/ 17694720 60000 65536"/>
              <a:gd name="T9" fmla="*/ 11796480 60000 65536"/>
              <a:gd name="T10" fmla="*/ 5898240 60000 65536"/>
              <a:gd name="T11" fmla="*/ 0 60000 65536"/>
              <a:gd name="T12" fmla="*/ 3375 w 21600"/>
              <a:gd name="T13" fmla="*/ 7971 h 21600"/>
              <a:gd name="T14" fmla="*/ 19793 w 21600"/>
              <a:gd name="T15" fmla="*/ 13629 h 21600"/>
            </a:gdLst>
            <a:ahLst/>
            <a:cxnLst>
              <a:cxn ang="T8">
                <a:pos x="T0" y="T1"/>
              </a:cxn>
              <a:cxn ang="T9">
                <a:pos x="T2" y="T3"/>
              </a:cxn>
              <a:cxn ang="T10">
                <a:pos x="T4" y="T5"/>
              </a:cxn>
              <a:cxn ang="T11">
                <a:pos x="T6" y="T7"/>
              </a:cxn>
            </a:cxnLst>
            <a:rect l="T12" t="T13" r="T14" b="T15"/>
            <a:pathLst>
              <a:path w="21600" h="21600">
                <a:moveTo>
                  <a:pt x="14700" y="0"/>
                </a:moveTo>
                <a:lnTo>
                  <a:pt x="14700" y="7971"/>
                </a:lnTo>
                <a:lnTo>
                  <a:pt x="3375" y="7971"/>
                </a:lnTo>
                <a:lnTo>
                  <a:pt x="3375" y="13629"/>
                </a:lnTo>
                <a:lnTo>
                  <a:pt x="14700" y="13629"/>
                </a:lnTo>
                <a:lnTo>
                  <a:pt x="14700" y="21600"/>
                </a:lnTo>
                <a:lnTo>
                  <a:pt x="21600" y="10800"/>
                </a:lnTo>
                <a:close/>
              </a:path>
              <a:path w="21600" h="21600">
                <a:moveTo>
                  <a:pt x="1350" y="7971"/>
                </a:moveTo>
                <a:lnTo>
                  <a:pt x="1350" y="13629"/>
                </a:lnTo>
                <a:lnTo>
                  <a:pt x="2700" y="13629"/>
                </a:lnTo>
                <a:lnTo>
                  <a:pt x="2700" y="7971"/>
                </a:lnTo>
                <a:close/>
              </a:path>
              <a:path w="21600" h="21600">
                <a:moveTo>
                  <a:pt x="0" y="7971"/>
                </a:moveTo>
                <a:lnTo>
                  <a:pt x="0" y="13629"/>
                </a:lnTo>
                <a:lnTo>
                  <a:pt x="675" y="13629"/>
                </a:lnTo>
                <a:lnTo>
                  <a:pt x="675" y="7971"/>
                </a:lnTo>
                <a:close/>
              </a:path>
            </a:pathLst>
          </a:custGeom>
          <a:solidFill>
            <a:schemeClr val="folHlink"/>
          </a:solidFill>
          <a:ln w="9525">
            <a:solidFill>
              <a:schemeClr val="tx1"/>
            </a:solidFill>
            <a:miter lim="800000"/>
            <a:headEnd/>
            <a:tailEnd/>
          </a:ln>
        </p:spPr>
        <p:txBody>
          <a:bodyPr wrap="none" anchor="ctr"/>
          <a:lstStyle/>
          <a:p>
            <a:endParaRPr lang="id-ID"/>
          </a:p>
        </p:txBody>
      </p:sp>
      <p:sp>
        <p:nvSpPr>
          <p:cNvPr id="29705" name="Text Box 9"/>
          <p:cNvSpPr txBox="1">
            <a:spLocks noChangeArrowheads="1"/>
          </p:cNvSpPr>
          <p:nvPr/>
        </p:nvSpPr>
        <p:spPr bwMode="auto">
          <a:xfrm>
            <a:off x="8610600" y="1436688"/>
            <a:ext cx="1524000" cy="925512"/>
          </a:xfrm>
          <a:prstGeom prst="rect">
            <a:avLst/>
          </a:prstGeom>
          <a:solidFill>
            <a:srgbClr val="00FF00"/>
          </a:solidFill>
          <a:ln w="9525">
            <a:solidFill>
              <a:schemeClr val="tx1"/>
            </a:solidFill>
            <a:miter lim="800000"/>
            <a:headEnd/>
            <a:tailEnd/>
          </a:ln>
        </p:spPr>
        <p:txBody>
          <a:bodyPr>
            <a:spAutoFit/>
          </a:bodyPr>
          <a:lstStyle/>
          <a:p>
            <a:pPr>
              <a:spcBef>
                <a:spcPct val="50000"/>
              </a:spcBef>
            </a:pPr>
            <a:r>
              <a:rPr lang="en-US">
                <a:solidFill>
                  <a:srgbClr val="000000"/>
                </a:solidFill>
              </a:rPr>
              <a:t>Pasar (Kebutuhan Manusia)</a:t>
            </a:r>
          </a:p>
        </p:txBody>
      </p:sp>
      <p:sp>
        <p:nvSpPr>
          <p:cNvPr id="29706" name="WordArt 10"/>
          <p:cNvSpPr>
            <a:spLocks noChangeArrowheads="1" noChangeShapeType="1" noTextEdit="1"/>
          </p:cNvSpPr>
          <p:nvPr/>
        </p:nvSpPr>
        <p:spPr bwMode="auto">
          <a:xfrm>
            <a:off x="1981200" y="4067176"/>
            <a:ext cx="1524000" cy="733425"/>
          </a:xfrm>
          <a:prstGeom prst="rect">
            <a:avLst/>
          </a:prstGeom>
        </p:spPr>
        <p:txBody>
          <a:bodyPr wrap="none" fromWordArt="1">
            <a:prstTxWarp prst="textPlain">
              <a:avLst>
                <a:gd name="adj" fmla="val 50000"/>
              </a:avLst>
            </a:prstTxWarp>
          </a:bodyPr>
          <a:lstStyle/>
          <a:p>
            <a:pPr algn="ctr"/>
            <a:r>
              <a:rPr lang="en-US" kern="10">
                <a:ln w="9525">
                  <a:solidFill>
                    <a:srgbClr val="000000"/>
                  </a:solidFill>
                  <a:round/>
                  <a:headEnd/>
                  <a:tailEnd/>
                </a:ln>
                <a:solidFill>
                  <a:srgbClr val="0000FF"/>
                </a:solidFill>
                <a:latin typeface="Arial Narrow"/>
              </a:rPr>
              <a:t>Terbatas</a:t>
            </a:r>
          </a:p>
          <a:p>
            <a:pPr algn="ctr"/>
            <a:r>
              <a:rPr lang="en-US" kern="10">
                <a:ln w="9525">
                  <a:solidFill>
                    <a:srgbClr val="000000"/>
                  </a:solidFill>
                  <a:round/>
                  <a:headEnd/>
                  <a:tailEnd/>
                </a:ln>
                <a:solidFill>
                  <a:srgbClr val="0000FF"/>
                </a:solidFill>
                <a:latin typeface="Arial Narrow"/>
              </a:rPr>
              <a:t>(Scarcity)</a:t>
            </a:r>
          </a:p>
        </p:txBody>
      </p:sp>
      <p:sp>
        <p:nvSpPr>
          <p:cNvPr id="29707" name="WordArt 11"/>
          <p:cNvSpPr>
            <a:spLocks noChangeArrowheads="1" noChangeShapeType="1" noTextEdit="1"/>
          </p:cNvSpPr>
          <p:nvPr/>
        </p:nvSpPr>
        <p:spPr bwMode="auto">
          <a:xfrm>
            <a:off x="8153400" y="4038601"/>
            <a:ext cx="1676400" cy="733425"/>
          </a:xfrm>
          <a:prstGeom prst="rect">
            <a:avLst/>
          </a:prstGeom>
        </p:spPr>
        <p:txBody>
          <a:bodyPr wrap="none" fromWordArt="1">
            <a:prstTxWarp prst="textPlain">
              <a:avLst>
                <a:gd name="adj" fmla="val 50000"/>
              </a:avLst>
            </a:prstTxWarp>
          </a:bodyPr>
          <a:lstStyle/>
          <a:p>
            <a:pPr algn="ctr"/>
            <a:r>
              <a:rPr lang="en-US" kern="10">
                <a:ln w="9525">
                  <a:solidFill>
                    <a:srgbClr val="000000"/>
                  </a:solidFill>
                  <a:round/>
                  <a:headEnd/>
                  <a:tailEnd/>
                </a:ln>
                <a:solidFill>
                  <a:srgbClr val="0000FF"/>
                </a:solidFill>
                <a:latin typeface="Arial Narrow"/>
              </a:rPr>
              <a:t>Tidak Terbatas</a:t>
            </a:r>
          </a:p>
          <a:p>
            <a:pPr algn="ctr"/>
            <a:r>
              <a:rPr lang="en-US" kern="10">
                <a:ln w="9525">
                  <a:solidFill>
                    <a:srgbClr val="000000"/>
                  </a:solidFill>
                  <a:round/>
                  <a:headEnd/>
                  <a:tailEnd/>
                </a:ln>
                <a:solidFill>
                  <a:srgbClr val="0000FF"/>
                </a:solidFill>
                <a:latin typeface="Arial Narrow"/>
              </a:rPr>
              <a:t>(Unlimited)</a:t>
            </a:r>
          </a:p>
        </p:txBody>
      </p:sp>
      <p:sp>
        <p:nvSpPr>
          <p:cNvPr id="29708" name="Line 12"/>
          <p:cNvSpPr>
            <a:spLocks noChangeShapeType="1"/>
          </p:cNvSpPr>
          <p:nvPr/>
        </p:nvSpPr>
        <p:spPr bwMode="auto">
          <a:xfrm>
            <a:off x="2514600" y="2438400"/>
            <a:ext cx="0" cy="1371600"/>
          </a:xfrm>
          <a:prstGeom prst="line">
            <a:avLst/>
          </a:prstGeom>
          <a:noFill/>
          <a:ln w="57150">
            <a:solidFill>
              <a:schemeClr val="folHlink"/>
            </a:solidFill>
            <a:round/>
            <a:headEnd/>
            <a:tailEnd type="triangle" w="med" len="med"/>
          </a:ln>
        </p:spPr>
        <p:txBody>
          <a:bodyPr/>
          <a:lstStyle/>
          <a:p>
            <a:endParaRPr lang="en-US"/>
          </a:p>
        </p:txBody>
      </p:sp>
      <p:sp>
        <p:nvSpPr>
          <p:cNvPr id="29709" name="Line 13"/>
          <p:cNvSpPr>
            <a:spLocks noChangeShapeType="1"/>
          </p:cNvSpPr>
          <p:nvPr/>
        </p:nvSpPr>
        <p:spPr bwMode="auto">
          <a:xfrm>
            <a:off x="9144000" y="2514600"/>
            <a:ext cx="0" cy="1371600"/>
          </a:xfrm>
          <a:prstGeom prst="line">
            <a:avLst/>
          </a:prstGeom>
          <a:noFill/>
          <a:ln w="57150">
            <a:solidFill>
              <a:schemeClr val="folHlink"/>
            </a:solidFill>
            <a:round/>
            <a:headEnd/>
            <a:tailEnd type="triangle" w="med" len="med"/>
          </a:ln>
        </p:spPr>
        <p:txBody>
          <a:bodyPr/>
          <a:lstStyle/>
          <a:p>
            <a:endParaRPr lang="en-US"/>
          </a:p>
        </p:txBody>
      </p:sp>
      <p:sp>
        <p:nvSpPr>
          <p:cNvPr id="29710" name="WordArt 14"/>
          <p:cNvSpPr>
            <a:spLocks noChangeArrowheads="1" noChangeShapeType="1" noTextEdit="1"/>
          </p:cNvSpPr>
          <p:nvPr/>
        </p:nvSpPr>
        <p:spPr bwMode="auto">
          <a:xfrm>
            <a:off x="4648200" y="5715000"/>
            <a:ext cx="2438400" cy="457200"/>
          </a:xfrm>
          <a:prstGeom prst="rect">
            <a:avLst/>
          </a:prstGeom>
        </p:spPr>
        <p:txBody>
          <a:bodyPr wrap="none" fromWordArt="1">
            <a:prstTxWarp prst="textPlain">
              <a:avLst>
                <a:gd name="adj" fmla="val 50000"/>
              </a:avLst>
            </a:prstTxWarp>
          </a:bodyPr>
          <a:lstStyle/>
          <a:p>
            <a:pPr algn="ctr"/>
            <a:r>
              <a:rPr lang="en-US" kern="10">
                <a:ln w="9525">
                  <a:solidFill>
                    <a:srgbClr val="FF0000"/>
                  </a:solidFill>
                  <a:round/>
                  <a:headEnd/>
                  <a:tailEnd/>
                </a:ln>
                <a:solidFill>
                  <a:srgbClr val="FFFF00"/>
                </a:solidFill>
                <a:latin typeface="Arial Narrow"/>
              </a:rPr>
              <a:t>ILMU EKONOMI</a:t>
            </a:r>
          </a:p>
        </p:txBody>
      </p:sp>
      <p:sp>
        <p:nvSpPr>
          <p:cNvPr id="29711" name="AutoShape 15"/>
          <p:cNvSpPr>
            <a:spLocks/>
          </p:cNvSpPr>
          <p:nvPr/>
        </p:nvSpPr>
        <p:spPr bwMode="auto">
          <a:xfrm rot="-5400000">
            <a:off x="5486400" y="1981200"/>
            <a:ext cx="685800" cy="6477000"/>
          </a:xfrm>
          <a:prstGeom prst="leftBrace">
            <a:avLst>
              <a:gd name="adj1" fmla="val 78704"/>
              <a:gd name="adj2" fmla="val 50000"/>
            </a:avLst>
          </a:prstGeom>
          <a:noFill/>
          <a:ln w="38100">
            <a:solidFill>
              <a:schemeClr val="folHlink"/>
            </a:solidFill>
            <a:round/>
            <a:headEnd/>
            <a:tailEnd/>
          </a:ln>
        </p:spPr>
        <p:txBody>
          <a:bodyPr wrap="none" anchor="ctr"/>
          <a:lstStyle/>
          <a:p>
            <a:endParaRPr lang="id-ID"/>
          </a:p>
        </p:txBody>
      </p:sp>
    </p:spTree>
  </p:cSld>
  <p:clrMapOvr>
    <a:masterClrMapping/>
  </p:clrMapOvr>
  <p:transition advClick="0"/>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9699"/>
                                        </p:tgtEl>
                                        <p:attrNameLst>
                                          <p:attrName>style.visibility</p:attrName>
                                        </p:attrNameLst>
                                      </p:cBhvr>
                                      <p:to>
                                        <p:strVal val="visible"/>
                                      </p:to>
                                    </p:set>
                                    <p:anim from="(-#ppt_w/2)" to="(#ppt_x)" calcmode="lin" valueType="num">
                                      <p:cBhvr>
                                        <p:cTn id="7" dur="600" fill="hold">
                                          <p:stCondLst>
                                            <p:cond delay="0"/>
                                          </p:stCondLst>
                                        </p:cTn>
                                        <p:tgtEl>
                                          <p:spTgt spid="29699"/>
                                        </p:tgtEl>
                                        <p:attrNameLst>
                                          <p:attrName>ppt_x</p:attrName>
                                        </p:attrNameLst>
                                      </p:cBhvr>
                                    </p:anim>
                                    <p:anim from="0" to="-1.0" calcmode="lin" valueType="num">
                                      <p:cBhvr>
                                        <p:cTn id="8" dur="200" decel="50000" autoRev="1" fill="hold">
                                          <p:stCondLst>
                                            <p:cond delay="600"/>
                                          </p:stCondLst>
                                        </p:cTn>
                                        <p:tgtEl>
                                          <p:spTgt spid="29699"/>
                                        </p:tgtEl>
                                        <p:attrNameLst>
                                          <p:attrName>xshear</p:attrName>
                                        </p:attrNameLst>
                                      </p:cBhvr>
                                    </p:anim>
                                    <p:animScale>
                                      <p:cBhvr>
                                        <p:cTn id="9" dur="200" decel="100000" autoRev="1" fill="hold">
                                          <p:stCondLst>
                                            <p:cond delay="600"/>
                                          </p:stCondLst>
                                        </p:cTn>
                                        <p:tgtEl>
                                          <p:spTgt spid="29699"/>
                                        </p:tgtEl>
                                      </p:cBhvr>
                                      <p:from x="100000" y="100000"/>
                                      <p:to x="80000" y="100000"/>
                                    </p:animScale>
                                    <p:anim by="(#ppt_h/3+#ppt_w*0.1)" calcmode="lin" valueType="num">
                                      <p:cBhvr additive="sum">
                                        <p:cTn id="10" dur="200" decel="100000" autoRev="1" fill="hold">
                                          <p:stCondLst>
                                            <p:cond delay="600"/>
                                          </p:stCondLst>
                                        </p:cTn>
                                        <p:tgtEl>
                                          <p:spTgt spid="29699"/>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4" presetClass="entr" presetSubtype="0" fill="hold" grpId="0" nodeType="clickEffect">
                                  <p:stCondLst>
                                    <p:cond delay="0"/>
                                  </p:stCondLst>
                                  <p:childTnLst>
                                    <p:set>
                                      <p:cBhvr>
                                        <p:cTn id="14" dur="1" fill="hold">
                                          <p:stCondLst>
                                            <p:cond delay="0"/>
                                          </p:stCondLst>
                                        </p:cTn>
                                        <p:tgtEl>
                                          <p:spTgt spid="29700"/>
                                        </p:tgtEl>
                                        <p:attrNameLst>
                                          <p:attrName>style.visibility</p:attrName>
                                        </p:attrNameLst>
                                      </p:cBhvr>
                                      <p:to>
                                        <p:strVal val="visible"/>
                                      </p:to>
                                    </p:set>
                                    <p:anim from="(-#ppt_w/2)" to="(#ppt_x)" calcmode="lin" valueType="num">
                                      <p:cBhvr>
                                        <p:cTn id="15" dur="600" fill="hold">
                                          <p:stCondLst>
                                            <p:cond delay="0"/>
                                          </p:stCondLst>
                                        </p:cTn>
                                        <p:tgtEl>
                                          <p:spTgt spid="29700"/>
                                        </p:tgtEl>
                                        <p:attrNameLst>
                                          <p:attrName>ppt_x</p:attrName>
                                        </p:attrNameLst>
                                      </p:cBhvr>
                                    </p:anim>
                                    <p:anim from="0" to="-1.0" calcmode="lin" valueType="num">
                                      <p:cBhvr>
                                        <p:cTn id="16" dur="200" decel="50000" autoRev="1" fill="hold">
                                          <p:stCondLst>
                                            <p:cond delay="600"/>
                                          </p:stCondLst>
                                        </p:cTn>
                                        <p:tgtEl>
                                          <p:spTgt spid="29700"/>
                                        </p:tgtEl>
                                        <p:attrNameLst>
                                          <p:attrName>xshear</p:attrName>
                                        </p:attrNameLst>
                                      </p:cBhvr>
                                    </p:anim>
                                    <p:animScale>
                                      <p:cBhvr>
                                        <p:cTn id="17" dur="200" decel="100000" autoRev="1" fill="hold">
                                          <p:stCondLst>
                                            <p:cond delay="600"/>
                                          </p:stCondLst>
                                        </p:cTn>
                                        <p:tgtEl>
                                          <p:spTgt spid="29700"/>
                                        </p:tgtEl>
                                      </p:cBhvr>
                                      <p:from x="100000" y="100000"/>
                                      <p:to x="80000" y="100000"/>
                                    </p:animScale>
                                    <p:anim by="(#ppt_h/3+#ppt_w*0.1)" calcmode="lin" valueType="num">
                                      <p:cBhvr additive="sum">
                                        <p:cTn id="18" dur="200" decel="100000" autoRev="1" fill="hold">
                                          <p:stCondLst>
                                            <p:cond delay="600"/>
                                          </p:stCondLst>
                                        </p:cTn>
                                        <p:tgtEl>
                                          <p:spTgt spid="29700"/>
                                        </p:tgtEl>
                                        <p:attrNameLst>
                                          <p:attrName>ppt_x</p:attrName>
                                        </p:attrNameLst>
                                      </p:cBhvr>
                                    </p:anim>
                                  </p:childTnLst>
                                </p:cTn>
                              </p:par>
                              <p:par>
                                <p:cTn id="19" presetID="34" presetClass="entr" presetSubtype="0" fill="hold" grpId="0" nodeType="withEffect">
                                  <p:stCondLst>
                                    <p:cond delay="0"/>
                                  </p:stCondLst>
                                  <p:childTnLst>
                                    <p:set>
                                      <p:cBhvr>
                                        <p:cTn id="20" dur="1" fill="hold">
                                          <p:stCondLst>
                                            <p:cond delay="0"/>
                                          </p:stCondLst>
                                        </p:cTn>
                                        <p:tgtEl>
                                          <p:spTgt spid="29701"/>
                                        </p:tgtEl>
                                        <p:attrNameLst>
                                          <p:attrName>style.visibility</p:attrName>
                                        </p:attrNameLst>
                                      </p:cBhvr>
                                      <p:to>
                                        <p:strVal val="visible"/>
                                      </p:to>
                                    </p:set>
                                    <p:anim from="(-#ppt_w/2)" to="(#ppt_x)" calcmode="lin" valueType="num">
                                      <p:cBhvr>
                                        <p:cTn id="21" dur="600" fill="hold">
                                          <p:stCondLst>
                                            <p:cond delay="0"/>
                                          </p:stCondLst>
                                        </p:cTn>
                                        <p:tgtEl>
                                          <p:spTgt spid="29701"/>
                                        </p:tgtEl>
                                        <p:attrNameLst>
                                          <p:attrName>ppt_x</p:attrName>
                                        </p:attrNameLst>
                                      </p:cBhvr>
                                    </p:anim>
                                    <p:anim from="0" to="-1.0" calcmode="lin" valueType="num">
                                      <p:cBhvr>
                                        <p:cTn id="22" dur="200" decel="50000" autoRev="1" fill="hold">
                                          <p:stCondLst>
                                            <p:cond delay="600"/>
                                          </p:stCondLst>
                                        </p:cTn>
                                        <p:tgtEl>
                                          <p:spTgt spid="29701"/>
                                        </p:tgtEl>
                                        <p:attrNameLst>
                                          <p:attrName>xshear</p:attrName>
                                        </p:attrNameLst>
                                      </p:cBhvr>
                                    </p:anim>
                                    <p:animScale>
                                      <p:cBhvr>
                                        <p:cTn id="23" dur="200" decel="100000" autoRev="1" fill="hold">
                                          <p:stCondLst>
                                            <p:cond delay="600"/>
                                          </p:stCondLst>
                                        </p:cTn>
                                        <p:tgtEl>
                                          <p:spTgt spid="29701"/>
                                        </p:tgtEl>
                                      </p:cBhvr>
                                      <p:from x="100000" y="100000"/>
                                      <p:to x="80000" y="100000"/>
                                    </p:animScale>
                                    <p:anim by="(#ppt_h/3+#ppt_w*0.1)" calcmode="lin" valueType="num">
                                      <p:cBhvr additive="sum">
                                        <p:cTn id="24" dur="200" decel="100000" autoRev="1" fill="hold">
                                          <p:stCondLst>
                                            <p:cond delay="600"/>
                                          </p:stCondLst>
                                        </p:cTn>
                                        <p:tgtEl>
                                          <p:spTgt spid="29701"/>
                                        </p:tgtEl>
                                        <p:attrNameLst>
                                          <p:attrName>ppt_x</p:attrName>
                                        </p:attrNameLst>
                                      </p:cBhvr>
                                    </p:anim>
                                  </p:childTnLst>
                                </p:cTn>
                              </p:par>
                            </p:childTnLst>
                          </p:cTn>
                        </p:par>
                      </p:childTnLst>
                    </p:cTn>
                  </p:par>
                  <p:par>
                    <p:cTn id="25" fill="hold">
                      <p:stCondLst>
                        <p:cond delay="indefinite"/>
                      </p:stCondLst>
                      <p:childTnLst>
                        <p:par>
                          <p:cTn id="26" fill="hold">
                            <p:stCondLst>
                              <p:cond delay="0"/>
                            </p:stCondLst>
                            <p:childTnLst>
                              <p:par>
                                <p:cTn id="27" presetID="34" presetClass="entr" presetSubtype="0" fill="hold" grpId="0" nodeType="clickEffect">
                                  <p:stCondLst>
                                    <p:cond delay="0"/>
                                  </p:stCondLst>
                                  <p:childTnLst>
                                    <p:set>
                                      <p:cBhvr>
                                        <p:cTn id="28" dur="1" fill="hold">
                                          <p:stCondLst>
                                            <p:cond delay="0"/>
                                          </p:stCondLst>
                                        </p:cTn>
                                        <p:tgtEl>
                                          <p:spTgt spid="29702"/>
                                        </p:tgtEl>
                                        <p:attrNameLst>
                                          <p:attrName>style.visibility</p:attrName>
                                        </p:attrNameLst>
                                      </p:cBhvr>
                                      <p:to>
                                        <p:strVal val="visible"/>
                                      </p:to>
                                    </p:set>
                                    <p:anim from="(-#ppt_w/2)" to="(#ppt_x)" calcmode="lin" valueType="num">
                                      <p:cBhvr>
                                        <p:cTn id="29" dur="600" fill="hold">
                                          <p:stCondLst>
                                            <p:cond delay="0"/>
                                          </p:stCondLst>
                                        </p:cTn>
                                        <p:tgtEl>
                                          <p:spTgt spid="29702"/>
                                        </p:tgtEl>
                                        <p:attrNameLst>
                                          <p:attrName>ppt_x</p:attrName>
                                        </p:attrNameLst>
                                      </p:cBhvr>
                                    </p:anim>
                                    <p:anim from="0" to="-1.0" calcmode="lin" valueType="num">
                                      <p:cBhvr>
                                        <p:cTn id="30" dur="200" decel="50000" autoRev="1" fill="hold">
                                          <p:stCondLst>
                                            <p:cond delay="600"/>
                                          </p:stCondLst>
                                        </p:cTn>
                                        <p:tgtEl>
                                          <p:spTgt spid="29702"/>
                                        </p:tgtEl>
                                        <p:attrNameLst>
                                          <p:attrName>xshear</p:attrName>
                                        </p:attrNameLst>
                                      </p:cBhvr>
                                    </p:anim>
                                    <p:animScale>
                                      <p:cBhvr>
                                        <p:cTn id="31" dur="200" decel="100000" autoRev="1" fill="hold">
                                          <p:stCondLst>
                                            <p:cond delay="600"/>
                                          </p:stCondLst>
                                        </p:cTn>
                                        <p:tgtEl>
                                          <p:spTgt spid="29702"/>
                                        </p:tgtEl>
                                      </p:cBhvr>
                                      <p:from x="100000" y="100000"/>
                                      <p:to x="80000" y="100000"/>
                                    </p:animScale>
                                    <p:anim by="(#ppt_h/3+#ppt_w*0.1)" calcmode="lin" valueType="num">
                                      <p:cBhvr additive="sum">
                                        <p:cTn id="32" dur="200" decel="100000" autoRev="1" fill="hold">
                                          <p:stCondLst>
                                            <p:cond delay="600"/>
                                          </p:stCondLst>
                                        </p:cTn>
                                        <p:tgtEl>
                                          <p:spTgt spid="29702"/>
                                        </p:tgtEl>
                                        <p:attrNameLst>
                                          <p:attrName>ppt_x</p:attrName>
                                        </p:attrNameLst>
                                      </p:cBhvr>
                                    </p:anim>
                                  </p:childTnLst>
                                </p:cTn>
                              </p:par>
                              <p:par>
                                <p:cTn id="33" presetID="34" presetClass="entr" presetSubtype="0" fill="hold" grpId="0" nodeType="withEffect">
                                  <p:stCondLst>
                                    <p:cond delay="0"/>
                                  </p:stCondLst>
                                  <p:childTnLst>
                                    <p:set>
                                      <p:cBhvr>
                                        <p:cTn id="34" dur="1" fill="hold">
                                          <p:stCondLst>
                                            <p:cond delay="0"/>
                                          </p:stCondLst>
                                        </p:cTn>
                                        <p:tgtEl>
                                          <p:spTgt spid="29703"/>
                                        </p:tgtEl>
                                        <p:attrNameLst>
                                          <p:attrName>style.visibility</p:attrName>
                                        </p:attrNameLst>
                                      </p:cBhvr>
                                      <p:to>
                                        <p:strVal val="visible"/>
                                      </p:to>
                                    </p:set>
                                    <p:anim from="(-#ppt_w/2)" to="(#ppt_x)" calcmode="lin" valueType="num">
                                      <p:cBhvr>
                                        <p:cTn id="35" dur="600" fill="hold">
                                          <p:stCondLst>
                                            <p:cond delay="0"/>
                                          </p:stCondLst>
                                        </p:cTn>
                                        <p:tgtEl>
                                          <p:spTgt spid="29703"/>
                                        </p:tgtEl>
                                        <p:attrNameLst>
                                          <p:attrName>ppt_x</p:attrName>
                                        </p:attrNameLst>
                                      </p:cBhvr>
                                    </p:anim>
                                    <p:anim from="0" to="-1.0" calcmode="lin" valueType="num">
                                      <p:cBhvr>
                                        <p:cTn id="36" dur="200" decel="50000" autoRev="1" fill="hold">
                                          <p:stCondLst>
                                            <p:cond delay="600"/>
                                          </p:stCondLst>
                                        </p:cTn>
                                        <p:tgtEl>
                                          <p:spTgt spid="29703"/>
                                        </p:tgtEl>
                                        <p:attrNameLst>
                                          <p:attrName>xshear</p:attrName>
                                        </p:attrNameLst>
                                      </p:cBhvr>
                                    </p:anim>
                                    <p:animScale>
                                      <p:cBhvr>
                                        <p:cTn id="37" dur="200" decel="100000" autoRev="1" fill="hold">
                                          <p:stCondLst>
                                            <p:cond delay="600"/>
                                          </p:stCondLst>
                                        </p:cTn>
                                        <p:tgtEl>
                                          <p:spTgt spid="29703"/>
                                        </p:tgtEl>
                                      </p:cBhvr>
                                      <p:from x="100000" y="100000"/>
                                      <p:to x="80000" y="100000"/>
                                    </p:animScale>
                                    <p:anim by="(#ppt_h/3+#ppt_w*0.1)" calcmode="lin" valueType="num">
                                      <p:cBhvr additive="sum">
                                        <p:cTn id="38" dur="200" decel="100000" autoRev="1" fill="hold">
                                          <p:stCondLst>
                                            <p:cond delay="600"/>
                                          </p:stCondLst>
                                        </p:cTn>
                                        <p:tgtEl>
                                          <p:spTgt spid="29703"/>
                                        </p:tgtEl>
                                        <p:attrNameLst>
                                          <p:attrName>ppt_x</p:attrName>
                                        </p:attrNameLst>
                                      </p:cBhvr>
                                    </p:anim>
                                  </p:childTnLst>
                                </p:cTn>
                              </p:par>
                            </p:childTnLst>
                          </p:cTn>
                        </p:par>
                      </p:childTnLst>
                    </p:cTn>
                  </p:par>
                  <p:par>
                    <p:cTn id="39" fill="hold">
                      <p:stCondLst>
                        <p:cond delay="indefinite"/>
                      </p:stCondLst>
                      <p:childTnLst>
                        <p:par>
                          <p:cTn id="40" fill="hold">
                            <p:stCondLst>
                              <p:cond delay="0"/>
                            </p:stCondLst>
                            <p:childTnLst>
                              <p:par>
                                <p:cTn id="41" presetID="34" presetClass="entr" presetSubtype="0" fill="hold" grpId="0" nodeType="clickEffect">
                                  <p:stCondLst>
                                    <p:cond delay="0"/>
                                  </p:stCondLst>
                                  <p:childTnLst>
                                    <p:set>
                                      <p:cBhvr>
                                        <p:cTn id="42" dur="1" fill="hold">
                                          <p:stCondLst>
                                            <p:cond delay="0"/>
                                          </p:stCondLst>
                                        </p:cTn>
                                        <p:tgtEl>
                                          <p:spTgt spid="29704"/>
                                        </p:tgtEl>
                                        <p:attrNameLst>
                                          <p:attrName>style.visibility</p:attrName>
                                        </p:attrNameLst>
                                      </p:cBhvr>
                                      <p:to>
                                        <p:strVal val="visible"/>
                                      </p:to>
                                    </p:set>
                                    <p:anim from="(-#ppt_w/2)" to="(#ppt_x)" calcmode="lin" valueType="num">
                                      <p:cBhvr>
                                        <p:cTn id="43" dur="600" fill="hold">
                                          <p:stCondLst>
                                            <p:cond delay="0"/>
                                          </p:stCondLst>
                                        </p:cTn>
                                        <p:tgtEl>
                                          <p:spTgt spid="29704"/>
                                        </p:tgtEl>
                                        <p:attrNameLst>
                                          <p:attrName>ppt_x</p:attrName>
                                        </p:attrNameLst>
                                      </p:cBhvr>
                                    </p:anim>
                                    <p:anim from="0" to="-1.0" calcmode="lin" valueType="num">
                                      <p:cBhvr>
                                        <p:cTn id="44" dur="200" decel="50000" autoRev="1" fill="hold">
                                          <p:stCondLst>
                                            <p:cond delay="600"/>
                                          </p:stCondLst>
                                        </p:cTn>
                                        <p:tgtEl>
                                          <p:spTgt spid="29704"/>
                                        </p:tgtEl>
                                        <p:attrNameLst>
                                          <p:attrName>xshear</p:attrName>
                                        </p:attrNameLst>
                                      </p:cBhvr>
                                    </p:anim>
                                    <p:animScale>
                                      <p:cBhvr>
                                        <p:cTn id="45" dur="200" decel="100000" autoRev="1" fill="hold">
                                          <p:stCondLst>
                                            <p:cond delay="600"/>
                                          </p:stCondLst>
                                        </p:cTn>
                                        <p:tgtEl>
                                          <p:spTgt spid="29704"/>
                                        </p:tgtEl>
                                      </p:cBhvr>
                                      <p:from x="100000" y="100000"/>
                                      <p:to x="80000" y="100000"/>
                                    </p:animScale>
                                    <p:anim by="(#ppt_h/3+#ppt_w*0.1)" calcmode="lin" valueType="num">
                                      <p:cBhvr additive="sum">
                                        <p:cTn id="46" dur="200" decel="100000" autoRev="1" fill="hold">
                                          <p:stCondLst>
                                            <p:cond delay="600"/>
                                          </p:stCondLst>
                                        </p:cTn>
                                        <p:tgtEl>
                                          <p:spTgt spid="29704"/>
                                        </p:tgtEl>
                                        <p:attrNameLst>
                                          <p:attrName>ppt_x</p:attrName>
                                        </p:attrNameLst>
                                      </p:cBhvr>
                                    </p:anim>
                                  </p:childTnLst>
                                </p:cTn>
                              </p:par>
                              <p:par>
                                <p:cTn id="47" presetID="34" presetClass="entr" presetSubtype="0" fill="hold" grpId="0" nodeType="withEffect">
                                  <p:stCondLst>
                                    <p:cond delay="0"/>
                                  </p:stCondLst>
                                  <p:childTnLst>
                                    <p:set>
                                      <p:cBhvr>
                                        <p:cTn id="48" dur="1" fill="hold">
                                          <p:stCondLst>
                                            <p:cond delay="0"/>
                                          </p:stCondLst>
                                        </p:cTn>
                                        <p:tgtEl>
                                          <p:spTgt spid="29705"/>
                                        </p:tgtEl>
                                        <p:attrNameLst>
                                          <p:attrName>style.visibility</p:attrName>
                                        </p:attrNameLst>
                                      </p:cBhvr>
                                      <p:to>
                                        <p:strVal val="visible"/>
                                      </p:to>
                                    </p:set>
                                    <p:anim from="(-#ppt_w/2)" to="(#ppt_x)" calcmode="lin" valueType="num">
                                      <p:cBhvr>
                                        <p:cTn id="49" dur="600" fill="hold">
                                          <p:stCondLst>
                                            <p:cond delay="0"/>
                                          </p:stCondLst>
                                        </p:cTn>
                                        <p:tgtEl>
                                          <p:spTgt spid="29705"/>
                                        </p:tgtEl>
                                        <p:attrNameLst>
                                          <p:attrName>ppt_x</p:attrName>
                                        </p:attrNameLst>
                                      </p:cBhvr>
                                    </p:anim>
                                    <p:anim from="0" to="-1.0" calcmode="lin" valueType="num">
                                      <p:cBhvr>
                                        <p:cTn id="50" dur="200" decel="50000" autoRev="1" fill="hold">
                                          <p:stCondLst>
                                            <p:cond delay="600"/>
                                          </p:stCondLst>
                                        </p:cTn>
                                        <p:tgtEl>
                                          <p:spTgt spid="29705"/>
                                        </p:tgtEl>
                                        <p:attrNameLst>
                                          <p:attrName>xshear</p:attrName>
                                        </p:attrNameLst>
                                      </p:cBhvr>
                                    </p:anim>
                                    <p:animScale>
                                      <p:cBhvr>
                                        <p:cTn id="51" dur="200" decel="100000" autoRev="1" fill="hold">
                                          <p:stCondLst>
                                            <p:cond delay="600"/>
                                          </p:stCondLst>
                                        </p:cTn>
                                        <p:tgtEl>
                                          <p:spTgt spid="29705"/>
                                        </p:tgtEl>
                                      </p:cBhvr>
                                      <p:from x="100000" y="100000"/>
                                      <p:to x="80000" y="100000"/>
                                    </p:animScale>
                                    <p:anim by="(#ppt_h/3+#ppt_w*0.1)" calcmode="lin" valueType="num">
                                      <p:cBhvr additive="sum">
                                        <p:cTn id="52" dur="200" decel="100000" autoRev="1" fill="hold">
                                          <p:stCondLst>
                                            <p:cond delay="600"/>
                                          </p:stCondLst>
                                        </p:cTn>
                                        <p:tgtEl>
                                          <p:spTgt spid="29705"/>
                                        </p:tgtEl>
                                        <p:attrNameLst>
                                          <p:attrName>ppt_x</p:attrName>
                                        </p:attrNameLst>
                                      </p:cBhvr>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9708"/>
                                        </p:tgtEl>
                                        <p:attrNameLst>
                                          <p:attrName>style.visibility</p:attrName>
                                        </p:attrNameLst>
                                      </p:cBhvr>
                                      <p:to>
                                        <p:strVal val="visible"/>
                                      </p:to>
                                    </p:set>
                                    <p:anim calcmode="lin" valueType="num">
                                      <p:cBhvr additive="base">
                                        <p:cTn id="57" dur="500" fill="hold"/>
                                        <p:tgtEl>
                                          <p:spTgt spid="29708"/>
                                        </p:tgtEl>
                                        <p:attrNameLst>
                                          <p:attrName>ppt_x</p:attrName>
                                        </p:attrNameLst>
                                      </p:cBhvr>
                                      <p:tavLst>
                                        <p:tav tm="0">
                                          <p:val>
                                            <p:strVal val="#ppt_x"/>
                                          </p:val>
                                        </p:tav>
                                        <p:tav tm="100000">
                                          <p:val>
                                            <p:strVal val="#ppt_x"/>
                                          </p:val>
                                        </p:tav>
                                      </p:tavLst>
                                    </p:anim>
                                    <p:anim calcmode="lin" valueType="num">
                                      <p:cBhvr additive="base">
                                        <p:cTn id="58" dur="500" fill="hold"/>
                                        <p:tgtEl>
                                          <p:spTgt spid="29708"/>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29706"/>
                                        </p:tgtEl>
                                        <p:attrNameLst>
                                          <p:attrName>style.visibility</p:attrName>
                                        </p:attrNameLst>
                                      </p:cBhvr>
                                      <p:to>
                                        <p:strVal val="visible"/>
                                      </p:to>
                                    </p:set>
                                    <p:anim calcmode="lin" valueType="num">
                                      <p:cBhvr additive="base">
                                        <p:cTn id="63" dur="500" fill="hold"/>
                                        <p:tgtEl>
                                          <p:spTgt spid="29706"/>
                                        </p:tgtEl>
                                        <p:attrNameLst>
                                          <p:attrName>ppt_x</p:attrName>
                                        </p:attrNameLst>
                                      </p:cBhvr>
                                      <p:tavLst>
                                        <p:tav tm="0">
                                          <p:val>
                                            <p:strVal val="#ppt_x"/>
                                          </p:val>
                                        </p:tav>
                                        <p:tav tm="100000">
                                          <p:val>
                                            <p:strVal val="#ppt_x"/>
                                          </p:val>
                                        </p:tav>
                                      </p:tavLst>
                                    </p:anim>
                                    <p:anim calcmode="lin" valueType="num">
                                      <p:cBhvr additive="base">
                                        <p:cTn id="64" dur="500" fill="hold"/>
                                        <p:tgtEl>
                                          <p:spTgt spid="29706"/>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29709"/>
                                        </p:tgtEl>
                                        <p:attrNameLst>
                                          <p:attrName>style.visibility</p:attrName>
                                        </p:attrNameLst>
                                      </p:cBhvr>
                                      <p:to>
                                        <p:strVal val="visible"/>
                                      </p:to>
                                    </p:set>
                                    <p:anim calcmode="lin" valueType="num">
                                      <p:cBhvr additive="base">
                                        <p:cTn id="69" dur="500" fill="hold"/>
                                        <p:tgtEl>
                                          <p:spTgt spid="29709"/>
                                        </p:tgtEl>
                                        <p:attrNameLst>
                                          <p:attrName>ppt_x</p:attrName>
                                        </p:attrNameLst>
                                      </p:cBhvr>
                                      <p:tavLst>
                                        <p:tav tm="0">
                                          <p:val>
                                            <p:strVal val="#ppt_x"/>
                                          </p:val>
                                        </p:tav>
                                        <p:tav tm="100000">
                                          <p:val>
                                            <p:strVal val="#ppt_x"/>
                                          </p:val>
                                        </p:tav>
                                      </p:tavLst>
                                    </p:anim>
                                    <p:anim calcmode="lin" valueType="num">
                                      <p:cBhvr additive="base">
                                        <p:cTn id="70" dur="500" fill="hold"/>
                                        <p:tgtEl>
                                          <p:spTgt spid="2970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34" presetClass="entr" presetSubtype="0" fill="hold" grpId="0" nodeType="clickEffect">
                                  <p:stCondLst>
                                    <p:cond delay="0"/>
                                  </p:stCondLst>
                                  <p:childTnLst>
                                    <p:set>
                                      <p:cBhvr>
                                        <p:cTn id="74" dur="1" fill="hold">
                                          <p:stCondLst>
                                            <p:cond delay="0"/>
                                          </p:stCondLst>
                                        </p:cTn>
                                        <p:tgtEl>
                                          <p:spTgt spid="29707"/>
                                        </p:tgtEl>
                                        <p:attrNameLst>
                                          <p:attrName>style.visibility</p:attrName>
                                        </p:attrNameLst>
                                      </p:cBhvr>
                                      <p:to>
                                        <p:strVal val="visible"/>
                                      </p:to>
                                    </p:set>
                                    <p:anim from="(-#ppt_w/2)" to="(#ppt_x)" calcmode="lin" valueType="num">
                                      <p:cBhvr>
                                        <p:cTn id="75" dur="600" fill="hold">
                                          <p:stCondLst>
                                            <p:cond delay="0"/>
                                          </p:stCondLst>
                                        </p:cTn>
                                        <p:tgtEl>
                                          <p:spTgt spid="29707"/>
                                        </p:tgtEl>
                                        <p:attrNameLst>
                                          <p:attrName>ppt_x</p:attrName>
                                        </p:attrNameLst>
                                      </p:cBhvr>
                                    </p:anim>
                                    <p:anim from="0" to="-1.0" calcmode="lin" valueType="num">
                                      <p:cBhvr>
                                        <p:cTn id="76" dur="200" decel="50000" autoRev="1" fill="hold">
                                          <p:stCondLst>
                                            <p:cond delay="600"/>
                                          </p:stCondLst>
                                        </p:cTn>
                                        <p:tgtEl>
                                          <p:spTgt spid="29707"/>
                                        </p:tgtEl>
                                        <p:attrNameLst>
                                          <p:attrName>xshear</p:attrName>
                                        </p:attrNameLst>
                                      </p:cBhvr>
                                    </p:anim>
                                    <p:animScale>
                                      <p:cBhvr>
                                        <p:cTn id="77" dur="200" decel="100000" autoRev="1" fill="hold">
                                          <p:stCondLst>
                                            <p:cond delay="600"/>
                                          </p:stCondLst>
                                        </p:cTn>
                                        <p:tgtEl>
                                          <p:spTgt spid="29707"/>
                                        </p:tgtEl>
                                      </p:cBhvr>
                                      <p:from x="100000" y="100000"/>
                                      <p:to x="80000" y="100000"/>
                                    </p:animScale>
                                    <p:anim by="(#ppt_h/3+#ppt_w*0.1)" calcmode="lin" valueType="num">
                                      <p:cBhvr additive="sum">
                                        <p:cTn id="78" dur="200" decel="100000" autoRev="1" fill="hold">
                                          <p:stCondLst>
                                            <p:cond delay="600"/>
                                          </p:stCondLst>
                                        </p:cTn>
                                        <p:tgtEl>
                                          <p:spTgt spid="29707"/>
                                        </p:tgtEl>
                                        <p:attrNameLst>
                                          <p:attrName>ppt_x</p:attrName>
                                        </p:attrNameLst>
                                      </p:cBhvr>
                                    </p:anim>
                                  </p:childTnLst>
                                </p:cTn>
                              </p:par>
                            </p:childTnLst>
                          </p:cTn>
                        </p:par>
                      </p:childTnLst>
                    </p:cTn>
                  </p:par>
                  <p:par>
                    <p:cTn id="79" fill="hold">
                      <p:stCondLst>
                        <p:cond delay="indefinite"/>
                      </p:stCondLst>
                      <p:childTnLst>
                        <p:par>
                          <p:cTn id="80" fill="hold">
                            <p:stCondLst>
                              <p:cond delay="0"/>
                            </p:stCondLst>
                            <p:childTnLst>
                              <p:par>
                                <p:cTn id="81" presetID="5" presetClass="entr" presetSubtype="10" fill="hold" grpId="0" nodeType="clickEffect">
                                  <p:stCondLst>
                                    <p:cond delay="0"/>
                                  </p:stCondLst>
                                  <p:childTnLst>
                                    <p:set>
                                      <p:cBhvr>
                                        <p:cTn id="82" dur="1" fill="hold">
                                          <p:stCondLst>
                                            <p:cond delay="0"/>
                                          </p:stCondLst>
                                        </p:cTn>
                                        <p:tgtEl>
                                          <p:spTgt spid="29711"/>
                                        </p:tgtEl>
                                        <p:attrNameLst>
                                          <p:attrName>style.visibility</p:attrName>
                                        </p:attrNameLst>
                                      </p:cBhvr>
                                      <p:to>
                                        <p:strVal val="visible"/>
                                      </p:to>
                                    </p:set>
                                    <p:animEffect transition="in" filter="checkerboard(across)">
                                      <p:cBhvr>
                                        <p:cTn id="83" dur="500"/>
                                        <p:tgtEl>
                                          <p:spTgt spid="29711"/>
                                        </p:tgtEl>
                                      </p:cBhvr>
                                    </p:animEffect>
                                  </p:childTnLst>
                                </p:cTn>
                              </p:par>
                            </p:childTnLst>
                          </p:cTn>
                        </p:par>
                      </p:childTnLst>
                    </p:cTn>
                  </p:par>
                  <p:par>
                    <p:cTn id="84" fill="hold">
                      <p:stCondLst>
                        <p:cond delay="indefinite"/>
                      </p:stCondLst>
                      <p:childTnLst>
                        <p:par>
                          <p:cTn id="85" fill="hold">
                            <p:stCondLst>
                              <p:cond delay="0"/>
                            </p:stCondLst>
                            <p:childTnLst>
                              <p:par>
                                <p:cTn id="86" presetID="34" presetClass="entr" presetSubtype="0" fill="hold" grpId="0" nodeType="clickEffect">
                                  <p:stCondLst>
                                    <p:cond delay="0"/>
                                  </p:stCondLst>
                                  <p:childTnLst>
                                    <p:set>
                                      <p:cBhvr>
                                        <p:cTn id="87" dur="1" fill="hold">
                                          <p:stCondLst>
                                            <p:cond delay="0"/>
                                          </p:stCondLst>
                                        </p:cTn>
                                        <p:tgtEl>
                                          <p:spTgt spid="29710"/>
                                        </p:tgtEl>
                                        <p:attrNameLst>
                                          <p:attrName>style.visibility</p:attrName>
                                        </p:attrNameLst>
                                      </p:cBhvr>
                                      <p:to>
                                        <p:strVal val="visible"/>
                                      </p:to>
                                    </p:set>
                                    <p:anim from="(-#ppt_w/2)" to="(#ppt_x)" calcmode="lin" valueType="num">
                                      <p:cBhvr>
                                        <p:cTn id="88" dur="600" fill="hold">
                                          <p:stCondLst>
                                            <p:cond delay="0"/>
                                          </p:stCondLst>
                                        </p:cTn>
                                        <p:tgtEl>
                                          <p:spTgt spid="29710"/>
                                        </p:tgtEl>
                                        <p:attrNameLst>
                                          <p:attrName>ppt_x</p:attrName>
                                        </p:attrNameLst>
                                      </p:cBhvr>
                                    </p:anim>
                                    <p:anim from="0" to="-1.0" calcmode="lin" valueType="num">
                                      <p:cBhvr>
                                        <p:cTn id="89" dur="200" decel="50000" autoRev="1" fill="hold">
                                          <p:stCondLst>
                                            <p:cond delay="600"/>
                                          </p:stCondLst>
                                        </p:cTn>
                                        <p:tgtEl>
                                          <p:spTgt spid="29710"/>
                                        </p:tgtEl>
                                        <p:attrNameLst>
                                          <p:attrName>xshear</p:attrName>
                                        </p:attrNameLst>
                                      </p:cBhvr>
                                    </p:anim>
                                    <p:animScale>
                                      <p:cBhvr>
                                        <p:cTn id="90" dur="200" decel="100000" autoRev="1" fill="hold">
                                          <p:stCondLst>
                                            <p:cond delay="600"/>
                                          </p:stCondLst>
                                        </p:cTn>
                                        <p:tgtEl>
                                          <p:spTgt spid="29710"/>
                                        </p:tgtEl>
                                      </p:cBhvr>
                                      <p:from x="100000" y="100000"/>
                                      <p:to x="80000" y="100000"/>
                                    </p:animScale>
                                    <p:anim by="(#ppt_h/3+#ppt_w*0.1)" calcmode="lin" valueType="num">
                                      <p:cBhvr additive="sum">
                                        <p:cTn id="91" dur="200" decel="100000" autoRev="1" fill="hold">
                                          <p:stCondLst>
                                            <p:cond delay="600"/>
                                          </p:stCondLst>
                                        </p:cTn>
                                        <p:tgtEl>
                                          <p:spTgt spid="29710"/>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animBg="1"/>
      <p:bldP spid="29700" grpId="0" animBg="1"/>
      <p:bldP spid="29701" grpId="0" animBg="1"/>
      <p:bldP spid="29702" grpId="0" animBg="1"/>
      <p:bldP spid="29703" grpId="0" animBg="1"/>
      <p:bldP spid="29704" grpId="0" animBg="1"/>
      <p:bldP spid="29705" grpId="0" animBg="1"/>
      <p:bldP spid="29706" grpId="0" animBg="1"/>
      <p:bldP spid="29707" grpId="0" animBg="1"/>
      <p:bldP spid="29708" grpId="0" animBg="1"/>
      <p:bldP spid="29709" grpId="0" animBg="1"/>
      <p:bldP spid="29710" grpId="0" animBg="1"/>
      <p:bldP spid="29711" grpId="0" animBg="1"/>
    </p:bldLst>
  </p:timing>
</p:sld>
</file>

<file path=ppt/theme/theme1.xml><?xml version="1.0" encoding="utf-8"?>
<a:theme xmlns:a="http://schemas.openxmlformats.org/drawingml/2006/main" name="Berlin">
  <a:themeElements>
    <a:clrScheme name="Berlin">
      <a:dk1>
        <a:sysClr val="windowText" lastClr="000000"/>
      </a:dk1>
      <a:lt1>
        <a:sysClr val="window" lastClr="FFFFFF"/>
      </a:lt1>
      <a:dk2>
        <a:srgbClr val="1F8094"/>
      </a:dk2>
      <a:lt2>
        <a:srgbClr val="E7E6E6"/>
      </a:lt2>
      <a:accent1>
        <a:srgbClr val="39CDE7"/>
      </a:accent1>
      <a:accent2>
        <a:srgbClr val="60DE72"/>
      </a:accent2>
      <a:accent3>
        <a:srgbClr val="DDCC64"/>
      </a:accent3>
      <a:accent4>
        <a:srgbClr val="F49D50"/>
      </a:accent4>
      <a:accent5>
        <a:srgbClr val="E44951"/>
      </a:accent5>
      <a:accent6>
        <a:srgbClr val="D666F9"/>
      </a:accent6>
      <a:hlink>
        <a:srgbClr val="4BF7ED"/>
      </a:hlink>
      <a:folHlink>
        <a:srgbClr val="95E9F4"/>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92000"/>
                <a:satMod val="200000"/>
                <a:lumMod val="128000"/>
              </a:schemeClr>
            </a:gs>
            <a:gs pos="50000">
              <a:schemeClr val="phClr">
                <a:shade val="100000"/>
                <a:hueMod val="100000"/>
                <a:satMod val="110000"/>
                <a:lumMod val="130000"/>
              </a:schemeClr>
            </a:gs>
            <a:gs pos="100000">
              <a:schemeClr val="phClr">
                <a:shade val="78000"/>
                <a:hueMod val="118000"/>
                <a:satMod val="12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7DC10E3-4FF5-456B-A359-A0F378C1E5F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TM04033917[[fn=Berlin]]</Template>
  <TotalTime>1279</TotalTime>
  <Words>2068</Words>
  <Application>Microsoft Office PowerPoint</Application>
  <PresentationFormat>Widescreen</PresentationFormat>
  <Paragraphs>281</Paragraphs>
  <Slides>42</Slides>
  <Notes>1</Notes>
  <HiddenSlides>1</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42</vt:i4>
      </vt:variant>
    </vt:vector>
  </HeadingPairs>
  <TitlesOfParts>
    <vt:vector size="52" baseType="lpstr">
      <vt:lpstr>Arial</vt:lpstr>
      <vt:lpstr>Arial Narrow</vt:lpstr>
      <vt:lpstr>Bodoni MT Condensed</vt:lpstr>
      <vt:lpstr>Calibri</vt:lpstr>
      <vt:lpstr>Impact</vt:lpstr>
      <vt:lpstr>Lucida Sans Unicode</vt:lpstr>
      <vt:lpstr>Trebuchet MS</vt:lpstr>
      <vt:lpstr>Wingdings 2</vt:lpstr>
      <vt:lpstr>Wingdings 3</vt:lpstr>
      <vt:lpstr>Berlin</vt:lpstr>
      <vt:lpstr>EKONOMI MANAJERIAL</vt:lpstr>
      <vt:lpstr>DESKRIPSI MATA KULIAH</vt:lpstr>
      <vt:lpstr>TUJUAN MATA KULIAH</vt:lpstr>
      <vt:lpstr>METODA PERKULIAHAN</vt:lpstr>
      <vt:lpstr>JADWAL PERTEMUAN</vt:lpstr>
      <vt:lpstr>JADWAL PERTEMUAN</vt:lpstr>
      <vt:lpstr>EVALUASI PEMBELAJARAN DAN KEHADIRAN</vt:lpstr>
      <vt:lpstr>  EKONOMI MANAJERIAL MATERI-1  RUANG LINGKUP EKONOMI MANAJERIAL</vt:lpstr>
      <vt:lpstr>PowerPoint Presentation</vt:lpstr>
      <vt:lpstr>PowerPoint Presentation</vt:lpstr>
      <vt:lpstr>EKONOMI  MANAJERIAL  (MANAGERIAL  ECONOMICS)</vt:lpstr>
      <vt:lpstr>PERUSAHAAN &amp; LINGKUNGANNYA</vt:lpstr>
      <vt:lpstr>PENGAMBILAN  KEPUTUSAN</vt:lpstr>
      <vt:lpstr>What is Managerial  Economics? </vt:lpstr>
      <vt:lpstr>Masalah-masalah</vt:lpstr>
      <vt:lpstr> CONTOH </vt:lpstr>
      <vt:lpstr>PowerPoint Presentation</vt:lpstr>
      <vt:lpstr>Masalah-masalah </vt:lpstr>
      <vt:lpstr>Masalah-masalah</vt:lpstr>
      <vt:lpstr>Hubungan Masalah &amp; Keputusan Bisnis</vt:lpstr>
      <vt:lpstr>PowerPoint Presentation</vt:lpstr>
      <vt:lpstr>PowerPoint Presentation</vt:lpstr>
      <vt:lpstr>PowerPoint Presentation</vt:lpstr>
      <vt:lpstr>PowerPoint Presentation</vt:lpstr>
      <vt:lpstr>PowerPoint Presentation</vt:lpstr>
      <vt:lpstr>PowerPoint Presentation</vt:lpstr>
      <vt:lpstr>SISTEM INDUSTRI MODERN</vt:lpstr>
      <vt:lpstr>MANAJEMEN BISNIS TOTAL DALAM SISTEM INDUSTRI MODERN</vt:lpstr>
      <vt:lpstr>VISUAL STRATEGIC THINKING PARADIGMS (VSTP)</vt:lpstr>
      <vt:lpstr>TEORI PERUSAHAAN      </vt:lpstr>
      <vt:lpstr>NILAI PERUSAHAAN</vt:lpstr>
      <vt:lpstr>Teori Perusahaan</vt:lpstr>
      <vt:lpstr>Teori Perusahaan</vt:lpstr>
      <vt:lpstr> LABA </vt:lpstr>
      <vt:lpstr>SIFAT DAN FUNGSI LABA</vt:lpstr>
      <vt:lpstr>Teori Laba</vt:lpstr>
      <vt:lpstr>Fungsi Laba</vt:lpstr>
      <vt:lpstr>TEORI FRIKSI LABA EKONOMI</vt:lpstr>
      <vt:lpstr>TEORI MONOPOLI DARI LABA EKONOMI</vt:lpstr>
      <vt:lpstr>TEORI KOMPENSASI DARI LABA EKONOMI</vt:lpstr>
      <vt:lpstr>PERAN BISNIS DALAM MASYARAKAT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notebook</dc:creator>
  <cp:lastModifiedBy>BELLA SHABRINA ANYUPI</cp:lastModifiedBy>
  <cp:revision>104</cp:revision>
  <dcterms:created xsi:type="dcterms:W3CDTF">2013-07-15T20:24:27Z</dcterms:created>
  <dcterms:modified xsi:type="dcterms:W3CDTF">2025-10-22T14:49:47Z</dcterms:modified>
</cp:coreProperties>
</file>