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31"/>
  </p:notesMasterIdLst>
  <p:sldIdLst>
    <p:sldId id="288" r:id="rId2"/>
    <p:sldId id="289" r:id="rId3"/>
    <p:sldId id="290" r:id="rId4"/>
    <p:sldId id="291" r:id="rId5"/>
    <p:sldId id="292" r:id="rId6"/>
    <p:sldId id="293" r:id="rId7"/>
    <p:sldId id="295" r:id="rId8"/>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 id="272" r:id="rId25"/>
    <p:sldId id="274" r:id="rId26"/>
    <p:sldId id="275" r:id="rId27"/>
    <p:sldId id="273" r:id="rId28"/>
    <p:sldId id="276" r:id="rId29"/>
    <p:sldId id="287"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1" autoAdjust="0"/>
    <p:restoredTop sz="94660" autoAdjust="0"/>
  </p:normalViewPr>
  <p:slideViewPr>
    <p:cSldViewPr snapToGrid="0">
      <p:cViewPr varScale="1">
        <p:scale>
          <a:sx n="107" d="100"/>
          <a:sy n="107" d="100"/>
        </p:scale>
        <p:origin x="384" y="102"/>
      </p:cViewPr>
      <p:guideLst>
        <p:guide orient="horz" pos="2160"/>
        <p:guide pos="3840"/>
      </p:guideLst>
    </p:cSldViewPr>
  </p:slideViewPr>
  <p:outlineViewPr>
    <p:cViewPr>
      <p:scale>
        <a:sx n="33" d="100"/>
        <a:sy n="33" d="100"/>
      </p:scale>
      <p:origin x="0" y="16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5CF14-D832-4312-A19D-113D896806A4}" type="datetimeFigureOut">
              <a:rPr lang="en-US"/>
              <a:pPr/>
              <a:t>4/22/2026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187DE-10BB-4290-BB8B-C8BEC12FBFAC}" type="slidenum">
              <a:rPr lang="en-US"/>
              <a:pPr/>
              <a:t>‹#›</a:t>
            </a:fld>
            <a:endParaRPr lang="en-US"/>
          </a:p>
        </p:txBody>
      </p:sp>
    </p:spTree>
    <p:extLst>
      <p:ext uri="{BB962C8B-B14F-4D97-AF65-F5344CB8AC3E}">
        <p14:creationId xmlns:p14="http://schemas.microsoft.com/office/powerpoint/2010/main" val="253579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2187DE-10BB-4290-BB8B-C8BEC12FBFAC}" type="slidenum">
              <a:rPr lang="en-US"/>
              <a:pPr/>
              <a:t>8</a:t>
            </a:fld>
            <a:endParaRPr lang="en-US"/>
          </a:p>
        </p:txBody>
      </p:sp>
    </p:spTree>
    <p:extLst>
      <p:ext uri="{BB962C8B-B14F-4D97-AF65-F5344CB8AC3E}">
        <p14:creationId xmlns:p14="http://schemas.microsoft.com/office/powerpoint/2010/main" val="8256250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95294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4090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6548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67262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6218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pPr/>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4355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pPr/>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4857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7062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pPr/>
              <a:t>4/22/2026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317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056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4/22/2026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27450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723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4/22/2026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661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4/22/2026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7972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pPr/>
              <a:t>4/22/2026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3510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4702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4/22/2026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1580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4/22/2026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772559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dirty="0"/>
              <a:t>ANGGARAN PERUSAHAAN</a:t>
            </a:r>
          </a:p>
        </p:txBody>
      </p:sp>
      <p:sp>
        <p:nvSpPr>
          <p:cNvPr id="3" name="Subtitle 2"/>
          <p:cNvSpPr>
            <a:spLocks noGrp="1"/>
          </p:cNvSpPr>
          <p:nvPr>
            <p:ph type="subTitle" idx="1"/>
          </p:nvPr>
        </p:nvSpPr>
        <p:spPr/>
        <p:txBody>
          <a:bodyPr>
            <a:normAutofit/>
          </a:bodyPr>
          <a:lstStyle/>
          <a:p>
            <a:pPr algn="ctr"/>
            <a:r>
              <a:rPr lang="en-US" sz="4000" dirty="0"/>
              <a:t>Toni </a:t>
            </a:r>
            <a:r>
              <a:rPr lang="en-US" sz="4000" dirty="0" err="1"/>
              <a:t>Prasetiyo</a:t>
            </a:r>
            <a:r>
              <a:rPr lang="en-US" sz="4000" dirty="0"/>
              <a:t>, S.E., M.Ak.</a:t>
            </a:r>
            <a:endParaRPr lang="id-ID" sz="4000" dirty="0"/>
          </a:p>
        </p:txBody>
      </p:sp>
    </p:spTree>
    <p:extLst>
      <p:ext uri="{BB962C8B-B14F-4D97-AF65-F5344CB8AC3E}">
        <p14:creationId xmlns:p14="http://schemas.microsoft.com/office/powerpoint/2010/main" val="204975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C61CEE-8B9B-8195-1F23-8DC4C56A75B7}"/>
              </a:ext>
            </a:extLst>
          </p:cNvPr>
          <p:cNvSpPr>
            <a:spLocks noGrp="1"/>
          </p:cNvSpPr>
          <p:nvPr>
            <p:ph type="title"/>
          </p:nvPr>
        </p:nvSpPr>
        <p:spPr>
          <a:xfrm>
            <a:off x="838200" y="365126"/>
            <a:ext cx="10515600" cy="151710"/>
          </a:xfrm>
        </p:spPr>
        <p:txBody>
          <a:bodyPr>
            <a:normAutofit fontScale="90000"/>
          </a:bodyPr>
          <a:lstStyle/>
          <a:p>
            <a:r>
              <a:rPr lang="id-ID" dirty="0">
                <a:solidFill>
                  <a:schemeClr val="bg1"/>
                </a:solidFill>
              </a:rPr>
              <a:t>DEFINISI ANGGARAN</a:t>
            </a:r>
            <a:endParaRPr lang="en-ID" dirty="0">
              <a:solidFill>
                <a:schemeClr val="bg1"/>
              </a:solidFill>
            </a:endParaRPr>
          </a:p>
        </p:txBody>
      </p:sp>
      <p:sp>
        <p:nvSpPr>
          <p:cNvPr id="3" name="Content Placeholder 2">
            <a:extLst>
              <a:ext uri="{FF2B5EF4-FFF2-40B4-BE49-F238E27FC236}">
                <a16:creationId xmlns:a16="http://schemas.microsoft.com/office/drawing/2014/main" id="{78D2B57A-E0C6-DCAB-4D9E-95C501B88663}"/>
              </a:ext>
            </a:extLst>
          </p:cNvPr>
          <p:cNvSpPr>
            <a:spLocks noGrp="1"/>
          </p:cNvSpPr>
          <p:nvPr>
            <p:ph idx="1"/>
          </p:nvPr>
        </p:nvSpPr>
        <p:spPr>
          <a:xfrm>
            <a:off x="838200" y="1984708"/>
            <a:ext cx="10515600" cy="5501102"/>
          </a:xfrm>
        </p:spPr>
        <p:txBody>
          <a:bodyPr/>
          <a:lstStyle/>
          <a:p>
            <a:pPr marL="0" indent="0">
              <a:buNone/>
            </a:pPr>
            <a:r>
              <a:rPr lang="en-US" dirty="0"/>
              <a:t>4. </a:t>
            </a:r>
            <a:r>
              <a:rPr lang="en-US" dirty="0" err="1"/>
              <a:t>Supriyono</a:t>
            </a:r>
            <a:endParaRPr lang="en-US" dirty="0"/>
          </a:p>
          <a:p>
            <a:pPr marL="0" indent="0">
              <a:buNone/>
            </a:pPr>
            <a:r>
              <a:rPr lang="en-US" dirty="0" err="1"/>
              <a:t>Menurut</a:t>
            </a:r>
            <a:r>
              <a:rPr lang="en-US" dirty="0"/>
              <a:t> </a:t>
            </a:r>
            <a:r>
              <a:rPr lang="en-US" dirty="0" err="1"/>
              <a:t>Supriyono</a:t>
            </a:r>
            <a:r>
              <a:rPr lang="en-US" dirty="0"/>
              <a:t> (1990), </a:t>
            </a:r>
            <a:r>
              <a:rPr lang="en-US" dirty="0" err="1"/>
              <a:t>pengertian</a:t>
            </a:r>
            <a:r>
              <a:rPr lang="en-US" dirty="0"/>
              <a:t> </a:t>
            </a:r>
            <a:r>
              <a:rPr lang="en-US" dirty="0" err="1"/>
              <a:t>anggaran</a:t>
            </a:r>
            <a:r>
              <a:rPr lang="en-US" dirty="0"/>
              <a:t> </a:t>
            </a:r>
            <a:r>
              <a:rPr lang="en-US" dirty="0" err="1"/>
              <a:t>adalah</a:t>
            </a:r>
            <a:r>
              <a:rPr lang="en-US" dirty="0"/>
              <a:t> </a:t>
            </a:r>
            <a:r>
              <a:rPr lang="en-US" dirty="0" err="1"/>
              <a:t>perencanaan</a:t>
            </a:r>
            <a:r>
              <a:rPr lang="en-US" dirty="0"/>
              <a:t> </a:t>
            </a:r>
            <a:r>
              <a:rPr lang="en-US" dirty="0" err="1"/>
              <a:t>keuangan</a:t>
            </a:r>
            <a:r>
              <a:rPr lang="en-US" dirty="0"/>
              <a:t> </a:t>
            </a:r>
            <a:r>
              <a:rPr lang="en-US" dirty="0" err="1"/>
              <a:t>perusahaan</a:t>
            </a:r>
            <a:r>
              <a:rPr lang="en-US" dirty="0"/>
              <a:t> yang </a:t>
            </a:r>
            <a:r>
              <a:rPr lang="en-US" dirty="0" err="1"/>
              <a:t>digunakan</a:t>
            </a:r>
            <a:r>
              <a:rPr lang="en-US" dirty="0"/>
              <a:t> </a:t>
            </a:r>
            <a:r>
              <a:rPr lang="en-US" dirty="0" err="1"/>
              <a:t>sebagai</a:t>
            </a:r>
            <a:r>
              <a:rPr lang="en-US" dirty="0"/>
              <a:t> </a:t>
            </a:r>
            <a:r>
              <a:rPr lang="en-US" dirty="0" err="1"/>
              <a:t>dasar</a:t>
            </a:r>
            <a:r>
              <a:rPr lang="en-US" dirty="0"/>
              <a:t> </a:t>
            </a:r>
            <a:r>
              <a:rPr lang="en-US" dirty="0" err="1"/>
              <a:t>pengawasan</a:t>
            </a:r>
            <a:r>
              <a:rPr lang="en-US" dirty="0"/>
              <a:t> </a:t>
            </a:r>
            <a:r>
              <a:rPr lang="en-US" dirty="0" err="1"/>
              <a:t>keuangan</a:t>
            </a:r>
            <a:r>
              <a:rPr lang="en-US" dirty="0"/>
              <a:t> </a:t>
            </a:r>
            <a:r>
              <a:rPr lang="en-US" dirty="0" err="1"/>
              <a:t>perusahaan</a:t>
            </a:r>
            <a:r>
              <a:rPr lang="en-US" dirty="0"/>
              <a:t> </a:t>
            </a:r>
            <a:r>
              <a:rPr lang="en-US" dirty="0" err="1"/>
              <a:t>untuk</a:t>
            </a:r>
            <a:r>
              <a:rPr lang="en-US" dirty="0"/>
              <a:t> </a:t>
            </a:r>
            <a:r>
              <a:rPr lang="en-US" dirty="0" err="1"/>
              <a:t>periode</a:t>
            </a:r>
            <a:r>
              <a:rPr lang="en-US" dirty="0"/>
              <a:t> </a:t>
            </a:r>
            <a:r>
              <a:rPr lang="en-US" dirty="0" err="1"/>
              <a:t>mendatang</a:t>
            </a:r>
            <a:r>
              <a:rPr lang="en-US" dirty="0"/>
              <a:t>.</a:t>
            </a:r>
          </a:p>
          <a:p>
            <a:pPr marL="0" indent="0">
              <a:buNone/>
            </a:pPr>
            <a:r>
              <a:rPr lang="en-US" dirty="0" err="1"/>
              <a:t>Anggaran</a:t>
            </a:r>
            <a:r>
              <a:rPr lang="en-US" dirty="0"/>
              <a:t> </a:t>
            </a:r>
            <a:r>
              <a:rPr lang="en-US" dirty="0" err="1"/>
              <a:t>merupakan</a:t>
            </a:r>
            <a:r>
              <a:rPr lang="en-US" dirty="0"/>
              <a:t> </a:t>
            </a:r>
            <a:r>
              <a:rPr lang="en-US" dirty="0" err="1"/>
              <a:t>rencana</a:t>
            </a:r>
            <a:r>
              <a:rPr lang="en-US" dirty="0"/>
              <a:t> </a:t>
            </a:r>
            <a:r>
              <a:rPr lang="en-US" dirty="0" err="1"/>
              <a:t>jangka</a:t>
            </a:r>
            <a:r>
              <a:rPr lang="en-US" dirty="0"/>
              <a:t> </a:t>
            </a:r>
            <a:r>
              <a:rPr lang="en-US" dirty="0" err="1"/>
              <a:t>pendek</a:t>
            </a:r>
            <a:r>
              <a:rPr lang="en-US" dirty="0"/>
              <a:t> yang </a:t>
            </a:r>
            <a:r>
              <a:rPr lang="en-US" dirty="0" err="1"/>
              <a:t>disusu</a:t>
            </a:r>
            <a:r>
              <a:rPr lang="en-US" dirty="0"/>
              <a:t> </a:t>
            </a:r>
            <a:r>
              <a:rPr lang="en-US" dirty="0" err="1"/>
              <a:t>secara</a:t>
            </a:r>
            <a:r>
              <a:rPr lang="en-US" dirty="0"/>
              <a:t> </a:t>
            </a:r>
            <a:r>
              <a:rPr lang="en-US" dirty="0" err="1"/>
              <a:t>sistematis</a:t>
            </a:r>
            <a:r>
              <a:rPr lang="en-US" dirty="0"/>
              <a:t> </a:t>
            </a:r>
            <a:r>
              <a:rPr lang="en-US" dirty="0" err="1"/>
              <a:t>berdasarkan</a:t>
            </a:r>
            <a:r>
              <a:rPr lang="en-US" dirty="0"/>
              <a:t> </a:t>
            </a:r>
            <a:r>
              <a:rPr lang="en-US" dirty="0" err="1"/>
              <a:t>rencana</a:t>
            </a:r>
            <a:r>
              <a:rPr lang="en-US" dirty="0"/>
              <a:t> </a:t>
            </a:r>
            <a:r>
              <a:rPr lang="en-US" dirty="0" err="1"/>
              <a:t>jangka</a:t>
            </a:r>
            <a:r>
              <a:rPr lang="en-US" dirty="0"/>
              <a:t> </a:t>
            </a:r>
            <a:r>
              <a:rPr lang="en-US" dirty="0" err="1"/>
              <a:t>panjang</a:t>
            </a:r>
            <a:r>
              <a:rPr lang="en-US" dirty="0"/>
              <a:t> yang </a:t>
            </a:r>
            <a:r>
              <a:rPr lang="en-US" dirty="0" err="1"/>
              <a:t>telah</a:t>
            </a:r>
            <a:r>
              <a:rPr lang="en-US" dirty="0"/>
              <a:t> </a:t>
            </a:r>
            <a:r>
              <a:rPr lang="en-US" dirty="0" err="1"/>
              <a:t>ditetapkan</a:t>
            </a:r>
            <a:r>
              <a:rPr lang="en-US" dirty="0"/>
              <a:t> </a:t>
            </a:r>
            <a:r>
              <a:rPr lang="en-US" dirty="0" err="1"/>
              <a:t>sebelumnya</a:t>
            </a:r>
            <a:r>
              <a:rPr lang="en-US" dirty="0"/>
              <a:t>.</a:t>
            </a:r>
          </a:p>
          <a:p>
            <a:pPr marL="0" indent="0">
              <a:buNone/>
            </a:pPr>
            <a:r>
              <a:rPr lang="en-ID" dirty="0"/>
              <a:t>5. . </a:t>
            </a:r>
            <a:r>
              <a:rPr lang="en-ID" dirty="0" err="1"/>
              <a:t>Mulyadi</a:t>
            </a:r>
            <a:endParaRPr lang="en-ID" dirty="0"/>
          </a:p>
          <a:p>
            <a:pPr marL="0" indent="0">
              <a:buNone/>
            </a:pPr>
            <a:r>
              <a:rPr lang="en-ID" dirty="0" err="1"/>
              <a:t>Menurut</a:t>
            </a:r>
            <a:r>
              <a:rPr lang="en-ID" dirty="0"/>
              <a:t> </a:t>
            </a:r>
            <a:r>
              <a:rPr lang="en-ID" dirty="0" err="1"/>
              <a:t>Mulyadi</a:t>
            </a:r>
            <a:r>
              <a:rPr lang="en-ID" dirty="0"/>
              <a:t> (2001), </a:t>
            </a:r>
            <a:r>
              <a:rPr lang="en-ID" dirty="0" err="1"/>
              <a:t>pengertian</a:t>
            </a:r>
            <a:r>
              <a:rPr lang="en-ID" dirty="0"/>
              <a:t> </a:t>
            </a:r>
            <a:r>
              <a:rPr lang="en-ID" dirty="0" err="1"/>
              <a:t>anggaran</a:t>
            </a:r>
            <a:r>
              <a:rPr lang="en-ID" dirty="0"/>
              <a:t> </a:t>
            </a:r>
            <a:r>
              <a:rPr lang="en-ID" dirty="0" err="1"/>
              <a:t>adalah</a:t>
            </a:r>
            <a:r>
              <a:rPr lang="en-ID" dirty="0"/>
              <a:t> </a:t>
            </a:r>
            <a:r>
              <a:rPr lang="en-ID" dirty="0" err="1"/>
              <a:t>sebuah</a:t>
            </a:r>
            <a:r>
              <a:rPr lang="en-ID" dirty="0"/>
              <a:t> </a:t>
            </a:r>
            <a:r>
              <a:rPr lang="en-ID" dirty="0" err="1"/>
              <a:t>rencana</a:t>
            </a:r>
            <a:r>
              <a:rPr lang="en-ID" dirty="0"/>
              <a:t> </a:t>
            </a:r>
            <a:r>
              <a:rPr lang="en-ID" dirty="0" err="1"/>
              <a:t>kerja</a:t>
            </a:r>
            <a:r>
              <a:rPr lang="en-ID" dirty="0"/>
              <a:t> yang </a:t>
            </a:r>
            <a:r>
              <a:rPr lang="en-ID" dirty="0" err="1"/>
              <a:t>dinyatakan</a:t>
            </a:r>
            <a:r>
              <a:rPr lang="en-ID" dirty="0"/>
              <a:t> </a:t>
            </a:r>
            <a:r>
              <a:rPr lang="en-ID" dirty="0" err="1"/>
              <a:t>secara</a:t>
            </a:r>
            <a:r>
              <a:rPr lang="en-ID" dirty="0"/>
              <a:t> </a:t>
            </a:r>
            <a:r>
              <a:rPr lang="en-ID" dirty="0" err="1"/>
              <a:t>kuantitatif</a:t>
            </a:r>
            <a:r>
              <a:rPr lang="en-ID" dirty="0"/>
              <a:t> dan </a:t>
            </a:r>
            <a:r>
              <a:rPr lang="en-ID" dirty="0" err="1"/>
              <a:t>diukur</a:t>
            </a:r>
            <a:r>
              <a:rPr lang="en-ID" dirty="0"/>
              <a:t> </a:t>
            </a:r>
            <a:r>
              <a:rPr lang="en-ID" dirty="0" err="1"/>
              <a:t>dalam</a:t>
            </a:r>
            <a:r>
              <a:rPr lang="en-ID" dirty="0"/>
              <a:t> </a:t>
            </a:r>
            <a:r>
              <a:rPr lang="en-ID" dirty="0" err="1"/>
              <a:t>satuan</a:t>
            </a:r>
            <a:r>
              <a:rPr lang="en-ID" dirty="0"/>
              <a:t> </a:t>
            </a:r>
            <a:r>
              <a:rPr lang="en-ID" dirty="0" err="1"/>
              <a:t>moneter</a:t>
            </a:r>
            <a:r>
              <a:rPr lang="en-ID" dirty="0"/>
              <a:t> </a:t>
            </a:r>
            <a:r>
              <a:rPr lang="en-ID" dirty="0" err="1"/>
              <a:t>standar</a:t>
            </a:r>
            <a:r>
              <a:rPr lang="en-ID" dirty="0"/>
              <a:t>. </a:t>
            </a:r>
            <a:r>
              <a:rPr lang="en-ID" dirty="0" err="1"/>
              <a:t>Satuan</a:t>
            </a:r>
            <a:r>
              <a:rPr lang="en-ID" dirty="0"/>
              <a:t> </a:t>
            </a:r>
            <a:r>
              <a:rPr lang="en-ID" dirty="0" err="1"/>
              <a:t>ukuran</a:t>
            </a:r>
            <a:r>
              <a:rPr lang="en-ID" dirty="0"/>
              <a:t> </a:t>
            </a:r>
            <a:r>
              <a:rPr lang="en-ID" dirty="0" err="1"/>
              <a:t>lainnya</a:t>
            </a:r>
            <a:r>
              <a:rPr lang="en-ID" dirty="0"/>
              <a:t> yang </a:t>
            </a:r>
            <a:r>
              <a:rPr lang="en-ID" dirty="0" err="1"/>
              <a:t>digunakan</a:t>
            </a:r>
            <a:r>
              <a:rPr lang="en-ID" dirty="0"/>
              <a:t> </a:t>
            </a:r>
            <a:r>
              <a:rPr lang="en-ID" dirty="0" err="1"/>
              <a:t>dalam</a:t>
            </a:r>
            <a:r>
              <a:rPr lang="en-ID" dirty="0"/>
              <a:t> </a:t>
            </a:r>
            <a:r>
              <a:rPr lang="en-ID" dirty="0" err="1"/>
              <a:t>anggaran</a:t>
            </a:r>
            <a:r>
              <a:rPr lang="en-ID" dirty="0"/>
              <a:t> </a:t>
            </a:r>
            <a:r>
              <a:rPr lang="en-ID" dirty="0" err="1"/>
              <a:t>adalah</a:t>
            </a:r>
            <a:r>
              <a:rPr lang="en-ID" dirty="0"/>
              <a:t> </a:t>
            </a:r>
            <a:r>
              <a:rPr lang="en-ID" dirty="0" err="1"/>
              <a:t>jangka</a:t>
            </a:r>
            <a:r>
              <a:rPr lang="en-ID" dirty="0"/>
              <a:t> </a:t>
            </a:r>
            <a:r>
              <a:rPr lang="en-ID" dirty="0" err="1"/>
              <a:t>waktu</a:t>
            </a:r>
            <a:r>
              <a:rPr lang="en-ID" dirty="0"/>
              <a:t>, </a:t>
            </a:r>
            <a:r>
              <a:rPr lang="en-ID" dirty="0" err="1"/>
              <a:t>yaitu</a:t>
            </a:r>
            <a:r>
              <a:rPr lang="en-ID" dirty="0"/>
              <a:t> </a:t>
            </a:r>
            <a:r>
              <a:rPr lang="en-ID" dirty="0" err="1"/>
              <a:t>dalam</a:t>
            </a:r>
            <a:r>
              <a:rPr lang="en-ID" dirty="0"/>
              <a:t> </a:t>
            </a:r>
            <a:r>
              <a:rPr lang="en-ID" dirty="0" err="1"/>
              <a:t>satu</a:t>
            </a:r>
            <a:r>
              <a:rPr lang="en-ID" dirty="0"/>
              <a:t> </a:t>
            </a:r>
            <a:r>
              <a:rPr lang="en-ID" dirty="0" err="1"/>
              <a:t>tahun</a:t>
            </a:r>
            <a:r>
              <a:rPr lang="en-ID" dirty="0"/>
              <a:t>.</a:t>
            </a:r>
          </a:p>
          <a:p>
            <a:pPr marL="0" indent="0">
              <a:buNone/>
            </a:pPr>
            <a:endParaRPr lang="en-ID" dirty="0"/>
          </a:p>
        </p:txBody>
      </p:sp>
    </p:spTree>
    <p:extLst>
      <p:ext uri="{BB962C8B-B14F-4D97-AF65-F5344CB8AC3E}">
        <p14:creationId xmlns:p14="http://schemas.microsoft.com/office/powerpoint/2010/main" val="35741776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8414A-55A6-4656-2D37-327C80D50D48}"/>
              </a:ext>
            </a:extLst>
          </p:cNvPr>
          <p:cNvSpPr>
            <a:spLocks noGrp="1"/>
          </p:cNvSpPr>
          <p:nvPr>
            <p:ph type="title"/>
          </p:nvPr>
        </p:nvSpPr>
        <p:spPr>
          <a:xfrm>
            <a:off x="838200" y="365125"/>
            <a:ext cx="10515600" cy="98701"/>
          </a:xfrm>
        </p:spPr>
        <p:txBody>
          <a:bodyPr>
            <a:normAutofit fontScale="90000"/>
          </a:bodyPr>
          <a:lstStyle/>
          <a:p>
            <a:r>
              <a:rPr lang="id-ID" dirty="0">
                <a:solidFill>
                  <a:schemeClr val="bg1"/>
                </a:solidFill>
              </a:rPr>
              <a:t>CIRI-CIRI ANGGARAN</a:t>
            </a:r>
            <a:endParaRPr lang="en-ID" dirty="0">
              <a:solidFill>
                <a:schemeClr val="bg1"/>
              </a:solidFill>
            </a:endParaRPr>
          </a:p>
        </p:txBody>
      </p:sp>
      <p:sp>
        <p:nvSpPr>
          <p:cNvPr id="3" name="Content Placeholder 2">
            <a:extLst>
              <a:ext uri="{FF2B5EF4-FFF2-40B4-BE49-F238E27FC236}">
                <a16:creationId xmlns:a16="http://schemas.microsoft.com/office/drawing/2014/main" id="{4D9A0415-0F7D-C989-1F16-959592001E83}"/>
              </a:ext>
            </a:extLst>
          </p:cNvPr>
          <p:cNvSpPr>
            <a:spLocks noGrp="1"/>
          </p:cNvSpPr>
          <p:nvPr>
            <p:ph idx="1"/>
          </p:nvPr>
        </p:nvSpPr>
        <p:spPr>
          <a:xfrm>
            <a:off x="640976" y="1985098"/>
            <a:ext cx="10515600" cy="5527606"/>
          </a:xfrm>
        </p:spPr>
        <p:txBody>
          <a:bodyPr/>
          <a:lstStyle/>
          <a:p>
            <a:pPr marL="514350" indent="-514350">
              <a:buFont typeface="+mj-lt"/>
              <a:buAutoNum type="arabicPeriod"/>
            </a:pPr>
            <a:r>
              <a:rPr lang="en-ID" dirty="0" err="1"/>
              <a:t>Dinyatakan</a:t>
            </a:r>
            <a:r>
              <a:rPr lang="en-ID" dirty="0"/>
              <a:t> </a:t>
            </a:r>
            <a:r>
              <a:rPr lang="en-ID" dirty="0" err="1"/>
              <a:t>dalam</a:t>
            </a:r>
            <a:r>
              <a:rPr lang="en-ID" dirty="0"/>
              <a:t> </a:t>
            </a:r>
            <a:r>
              <a:rPr lang="en-ID" dirty="0" err="1"/>
              <a:t>satuan</a:t>
            </a:r>
            <a:r>
              <a:rPr lang="en-ID" dirty="0"/>
              <a:t> uang </a:t>
            </a:r>
            <a:r>
              <a:rPr lang="en-ID" dirty="0" err="1"/>
              <a:t>walaupun</a:t>
            </a:r>
            <a:r>
              <a:rPr lang="en-ID" dirty="0"/>
              <a:t> </a:t>
            </a:r>
            <a:r>
              <a:rPr lang="en-ID" dirty="0" err="1"/>
              <a:t>perlu</a:t>
            </a:r>
            <a:r>
              <a:rPr lang="en-ID" dirty="0"/>
              <a:t> </a:t>
            </a:r>
            <a:r>
              <a:rPr lang="en-ID" dirty="0" err="1"/>
              <a:t>didukung</a:t>
            </a:r>
            <a:r>
              <a:rPr lang="en-ID" dirty="0"/>
              <a:t> </a:t>
            </a:r>
            <a:r>
              <a:rPr lang="en-ID" dirty="0" err="1"/>
              <a:t>informasi</a:t>
            </a:r>
            <a:r>
              <a:rPr lang="en-ID" dirty="0"/>
              <a:t> non </a:t>
            </a:r>
            <a:r>
              <a:rPr lang="en-ID" dirty="0" err="1"/>
              <a:t>keuangan</a:t>
            </a:r>
            <a:r>
              <a:rPr lang="en-ID" dirty="0"/>
              <a:t> </a:t>
            </a:r>
          </a:p>
          <a:p>
            <a:pPr marL="514350" indent="-514350">
              <a:buFont typeface="+mj-lt"/>
              <a:buAutoNum type="arabicPeriod"/>
            </a:pPr>
            <a:r>
              <a:rPr lang="en-ID" dirty="0" err="1"/>
              <a:t>Biasanya</a:t>
            </a:r>
            <a:r>
              <a:rPr lang="en-ID" dirty="0"/>
              <a:t> </a:t>
            </a:r>
            <a:r>
              <a:rPr lang="en-ID" dirty="0" err="1"/>
              <a:t>menyangkut</a:t>
            </a:r>
            <a:r>
              <a:rPr lang="en-ID" dirty="0"/>
              <a:t> </a:t>
            </a:r>
            <a:r>
              <a:rPr lang="en-ID" dirty="0" err="1"/>
              <a:t>jangka</a:t>
            </a:r>
            <a:r>
              <a:rPr lang="en-ID" dirty="0"/>
              <a:t> </a:t>
            </a:r>
            <a:r>
              <a:rPr lang="en-ID" dirty="0" err="1"/>
              <a:t>waktu</a:t>
            </a:r>
            <a:r>
              <a:rPr lang="en-ID" dirty="0"/>
              <a:t> </a:t>
            </a:r>
            <a:r>
              <a:rPr lang="en-ID" dirty="0" err="1"/>
              <a:t>satu</a:t>
            </a:r>
            <a:r>
              <a:rPr lang="en-ID" dirty="0"/>
              <a:t> </a:t>
            </a:r>
            <a:r>
              <a:rPr lang="en-ID" dirty="0" err="1"/>
              <a:t>tahun</a:t>
            </a:r>
            <a:r>
              <a:rPr lang="en-ID" dirty="0"/>
              <a:t> </a:t>
            </a:r>
          </a:p>
          <a:p>
            <a:pPr marL="514350" indent="-514350">
              <a:buFont typeface="+mj-lt"/>
              <a:buAutoNum type="arabicPeriod"/>
            </a:pPr>
            <a:r>
              <a:rPr lang="en-ID" dirty="0" err="1"/>
              <a:t>Merupakan</a:t>
            </a:r>
            <a:r>
              <a:rPr lang="en-ID" dirty="0"/>
              <a:t> </a:t>
            </a:r>
            <a:r>
              <a:rPr lang="en-ID" dirty="0" err="1"/>
              <a:t>suatu</a:t>
            </a:r>
            <a:r>
              <a:rPr lang="en-ID" dirty="0"/>
              <a:t> </a:t>
            </a:r>
            <a:r>
              <a:rPr lang="en-ID" dirty="0" err="1"/>
              <a:t>komitmen</a:t>
            </a:r>
            <a:r>
              <a:rPr lang="en-ID" dirty="0"/>
              <a:t> </a:t>
            </a:r>
            <a:r>
              <a:rPr lang="en-ID" dirty="0" err="1"/>
              <a:t>manajemen</a:t>
            </a:r>
            <a:r>
              <a:rPr lang="en-ID" dirty="0"/>
              <a:t> • </a:t>
            </a:r>
            <a:r>
              <a:rPr lang="en-ID" dirty="0" err="1"/>
              <a:t>Usulan</a:t>
            </a:r>
            <a:r>
              <a:rPr lang="en-ID" dirty="0"/>
              <a:t> </a:t>
            </a:r>
            <a:r>
              <a:rPr lang="en-ID" dirty="0" err="1"/>
              <a:t>anggaran</a:t>
            </a:r>
            <a:r>
              <a:rPr lang="en-ID" dirty="0"/>
              <a:t> di </a:t>
            </a:r>
            <a:r>
              <a:rPr lang="en-ID" dirty="0" err="1"/>
              <a:t>telaah</a:t>
            </a:r>
            <a:r>
              <a:rPr lang="en-ID" dirty="0"/>
              <a:t> (di review) dan di </a:t>
            </a:r>
            <a:r>
              <a:rPr lang="en-ID" dirty="0" err="1"/>
              <a:t>sahkan</a:t>
            </a:r>
            <a:r>
              <a:rPr lang="en-ID" dirty="0"/>
              <a:t> (di approve) oleh </a:t>
            </a:r>
            <a:r>
              <a:rPr lang="en-ID" dirty="0" err="1"/>
              <a:t>pejabat</a:t>
            </a:r>
            <a:r>
              <a:rPr lang="en-ID" dirty="0"/>
              <a:t> yang </a:t>
            </a:r>
            <a:r>
              <a:rPr lang="en-ID" dirty="0" err="1"/>
              <a:t>lebih</a:t>
            </a:r>
            <a:r>
              <a:rPr lang="en-ID" dirty="0"/>
              <a:t> </a:t>
            </a:r>
            <a:r>
              <a:rPr lang="en-ID" dirty="0" err="1"/>
              <a:t>tinggi</a:t>
            </a:r>
            <a:r>
              <a:rPr lang="en-ID" dirty="0"/>
              <a:t> </a:t>
            </a:r>
          </a:p>
          <a:p>
            <a:pPr marL="514350" indent="-514350">
              <a:buFont typeface="+mj-lt"/>
              <a:buAutoNum type="arabicPeriod"/>
            </a:pPr>
            <a:r>
              <a:rPr lang="en-ID" dirty="0" err="1"/>
              <a:t>Sekali</a:t>
            </a:r>
            <a:r>
              <a:rPr lang="en-ID" dirty="0"/>
              <a:t> </a:t>
            </a:r>
            <a:r>
              <a:rPr lang="en-ID" dirty="0" err="1"/>
              <a:t>disahkan</a:t>
            </a:r>
            <a:r>
              <a:rPr lang="en-ID" dirty="0"/>
              <a:t> , </a:t>
            </a:r>
            <a:r>
              <a:rPr lang="en-ID" dirty="0" err="1"/>
              <a:t>anggaran</a:t>
            </a:r>
            <a:r>
              <a:rPr lang="en-ID" dirty="0"/>
              <a:t> </a:t>
            </a:r>
            <a:r>
              <a:rPr lang="en-ID" dirty="0" err="1"/>
              <a:t>hanya</a:t>
            </a:r>
            <a:r>
              <a:rPr lang="en-ID" dirty="0"/>
              <a:t> </a:t>
            </a:r>
            <a:r>
              <a:rPr lang="en-ID" dirty="0" err="1"/>
              <a:t>dapat</a:t>
            </a:r>
            <a:r>
              <a:rPr lang="en-ID" dirty="0"/>
              <a:t> </a:t>
            </a:r>
            <a:r>
              <a:rPr lang="en-ID" dirty="0" err="1"/>
              <a:t>diubah</a:t>
            </a:r>
            <a:r>
              <a:rPr lang="en-ID" dirty="0"/>
              <a:t> </a:t>
            </a:r>
            <a:r>
              <a:rPr lang="en-ID" dirty="0" err="1"/>
              <a:t>dalam</a:t>
            </a:r>
            <a:r>
              <a:rPr lang="en-ID" dirty="0"/>
              <a:t> </a:t>
            </a:r>
            <a:r>
              <a:rPr lang="en-ID" dirty="0" err="1"/>
              <a:t>keadaan</a:t>
            </a:r>
            <a:r>
              <a:rPr lang="en-ID" dirty="0"/>
              <a:t> sangat </a:t>
            </a:r>
            <a:r>
              <a:rPr lang="en-ID" dirty="0" err="1"/>
              <a:t>spesifik</a:t>
            </a:r>
            <a:r>
              <a:rPr lang="en-ID" dirty="0"/>
              <a:t> </a:t>
            </a:r>
          </a:p>
          <a:p>
            <a:pPr marL="514350" indent="-514350">
              <a:buFont typeface="+mj-lt"/>
              <a:buAutoNum type="arabicPeriod"/>
            </a:pPr>
            <a:r>
              <a:rPr lang="en-ID" dirty="0" err="1"/>
              <a:t>Secara</a:t>
            </a:r>
            <a:r>
              <a:rPr lang="en-ID" dirty="0"/>
              <a:t> </a:t>
            </a:r>
            <a:r>
              <a:rPr lang="en-ID" dirty="0" err="1"/>
              <a:t>periodik</a:t>
            </a:r>
            <a:r>
              <a:rPr lang="en-ID" dirty="0"/>
              <a:t> </a:t>
            </a:r>
            <a:r>
              <a:rPr lang="en-ID" dirty="0" err="1"/>
              <a:t>dilakukan</a:t>
            </a:r>
            <a:r>
              <a:rPr lang="en-ID" dirty="0"/>
              <a:t> </a:t>
            </a:r>
            <a:r>
              <a:rPr lang="en-ID" dirty="0" err="1"/>
              <a:t>pembandingan</a:t>
            </a:r>
            <a:r>
              <a:rPr lang="en-ID" dirty="0"/>
              <a:t> </a:t>
            </a:r>
            <a:r>
              <a:rPr lang="en-ID" dirty="0" err="1"/>
              <a:t>antara</a:t>
            </a:r>
            <a:r>
              <a:rPr lang="en-ID" dirty="0"/>
              <a:t> </a:t>
            </a:r>
            <a:r>
              <a:rPr lang="en-ID" dirty="0" err="1"/>
              <a:t>anggaran</a:t>
            </a:r>
            <a:r>
              <a:rPr lang="en-ID" dirty="0"/>
              <a:t> </a:t>
            </a:r>
            <a:r>
              <a:rPr lang="en-ID" dirty="0" err="1"/>
              <a:t>dengan</a:t>
            </a:r>
            <a:r>
              <a:rPr lang="en-ID" dirty="0"/>
              <a:t> </a:t>
            </a:r>
            <a:r>
              <a:rPr lang="en-ID" dirty="0" err="1"/>
              <a:t>realisasi</a:t>
            </a:r>
            <a:r>
              <a:rPr lang="en-ID" dirty="0"/>
              <a:t> dan </a:t>
            </a:r>
            <a:r>
              <a:rPr lang="en-ID" dirty="0" err="1"/>
              <a:t>selisihnya</a:t>
            </a:r>
            <a:r>
              <a:rPr lang="en-ID" dirty="0"/>
              <a:t> di </a:t>
            </a:r>
            <a:r>
              <a:rPr lang="en-ID" dirty="0" err="1"/>
              <a:t>analisis</a:t>
            </a:r>
            <a:r>
              <a:rPr lang="en-ID" dirty="0"/>
              <a:t> </a:t>
            </a:r>
            <a:r>
              <a:rPr lang="en-ID" dirty="0" err="1"/>
              <a:t>sebab-sebab</a:t>
            </a:r>
            <a:r>
              <a:rPr lang="en-ID" dirty="0"/>
              <a:t> dan </a:t>
            </a:r>
            <a:r>
              <a:rPr lang="en-ID" dirty="0" err="1"/>
              <a:t>penanggung</a:t>
            </a:r>
            <a:r>
              <a:rPr lang="en-ID" dirty="0"/>
              <a:t> </a:t>
            </a:r>
            <a:r>
              <a:rPr lang="en-ID" dirty="0" err="1"/>
              <a:t>jawabnya</a:t>
            </a:r>
            <a:endParaRPr lang="en-ID" dirty="0"/>
          </a:p>
          <a:p>
            <a:endParaRPr lang="en-ID" dirty="0"/>
          </a:p>
        </p:txBody>
      </p:sp>
    </p:spTree>
    <p:extLst>
      <p:ext uri="{BB962C8B-B14F-4D97-AF65-F5344CB8AC3E}">
        <p14:creationId xmlns:p14="http://schemas.microsoft.com/office/powerpoint/2010/main" val="390892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EC054-2A4C-0C32-81CA-C11B790CD346}"/>
              </a:ext>
            </a:extLst>
          </p:cNvPr>
          <p:cNvSpPr>
            <a:spLocks noGrp="1"/>
          </p:cNvSpPr>
          <p:nvPr>
            <p:ph type="title"/>
          </p:nvPr>
        </p:nvSpPr>
        <p:spPr>
          <a:xfrm>
            <a:off x="838200" y="365125"/>
            <a:ext cx="10515600" cy="85449"/>
          </a:xfrm>
        </p:spPr>
        <p:txBody>
          <a:bodyPr>
            <a:normAutofit fontScale="90000"/>
          </a:bodyPr>
          <a:lstStyle/>
          <a:p>
            <a:r>
              <a:rPr lang="id-ID" dirty="0">
                <a:solidFill>
                  <a:schemeClr val="bg1"/>
                </a:solidFill>
              </a:rPr>
              <a:t>FUNGSI ANGGARAN</a:t>
            </a:r>
            <a:endParaRPr lang="en-ID" dirty="0">
              <a:solidFill>
                <a:schemeClr val="bg1"/>
              </a:solidFill>
            </a:endParaRPr>
          </a:p>
        </p:txBody>
      </p:sp>
      <p:sp>
        <p:nvSpPr>
          <p:cNvPr id="3" name="Content Placeholder 2">
            <a:extLst>
              <a:ext uri="{FF2B5EF4-FFF2-40B4-BE49-F238E27FC236}">
                <a16:creationId xmlns:a16="http://schemas.microsoft.com/office/drawing/2014/main" id="{3588483C-1188-46A2-7457-72692389336E}"/>
              </a:ext>
            </a:extLst>
          </p:cNvPr>
          <p:cNvSpPr>
            <a:spLocks noGrp="1"/>
          </p:cNvSpPr>
          <p:nvPr>
            <p:ph idx="1"/>
          </p:nvPr>
        </p:nvSpPr>
        <p:spPr>
          <a:xfrm>
            <a:off x="703730" y="1573111"/>
            <a:ext cx="10515600" cy="5554111"/>
          </a:xfrm>
        </p:spPr>
        <p:txBody>
          <a:bodyPr>
            <a:normAutofit fontScale="92500" lnSpcReduction="10000"/>
          </a:bodyPr>
          <a:lstStyle/>
          <a:p>
            <a:pPr marL="0" indent="0">
              <a:buNone/>
            </a:pPr>
            <a:endParaRPr lang="en-ID" dirty="0"/>
          </a:p>
          <a:p>
            <a:pPr marL="0" indent="0">
              <a:buNone/>
            </a:pPr>
            <a:r>
              <a:rPr lang="en-ID" dirty="0" err="1"/>
              <a:t>Menurut</a:t>
            </a:r>
            <a:r>
              <a:rPr lang="en-ID" dirty="0"/>
              <a:t> </a:t>
            </a:r>
            <a:r>
              <a:rPr lang="en-ID" dirty="0" err="1"/>
              <a:t>Rudianto</a:t>
            </a:r>
            <a:r>
              <a:rPr lang="en-ID" dirty="0"/>
              <a:t> 2009, </a:t>
            </a:r>
            <a:r>
              <a:rPr lang="en-ID" dirty="0" err="1"/>
              <a:t>anggaran</a:t>
            </a:r>
            <a:r>
              <a:rPr lang="en-ID" dirty="0"/>
              <a:t> </a:t>
            </a:r>
            <a:r>
              <a:rPr lang="en-ID" dirty="0" err="1"/>
              <a:t>memiliki</a:t>
            </a:r>
            <a:r>
              <a:rPr lang="en-ID" dirty="0"/>
              <a:t> </a:t>
            </a:r>
            <a:r>
              <a:rPr lang="en-ID" dirty="0" err="1"/>
              <a:t>dua</a:t>
            </a:r>
            <a:r>
              <a:rPr lang="en-ID" dirty="0"/>
              <a:t> </a:t>
            </a:r>
            <a:r>
              <a:rPr lang="en-ID" dirty="0" err="1"/>
              <a:t>fungsi</a:t>
            </a:r>
            <a:r>
              <a:rPr lang="en-ID" dirty="0"/>
              <a:t> </a:t>
            </a:r>
            <a:r>
              <a:rPr lang="en-ID" dirty="0" err="1"/>
              <a:t>utama</a:t>
            </a:r>
            <a:r>
              <a:rPr lang="en-ID" dirty="0"/>
              <a:t> </a:t>
            </a:r>
            <a:r>
              <a:rPr lang="en-ID" dirty="0" err="1"/>
              <a:t>yaitu</a:t>
            </a:r>
            <a:r>
              <a:rPr lang="en-ID" dirty="0"/>
              <a:t> : </a:t>
            </a:r>
          </a:p>
          <a:p>
            <a:pPr marL="514350" indent="-514350">
              <a:buFont typeface="+mj-lt"/>
              <a:buAutoNum type="arabicPeriod"/>
            </a:pPr>
            <a:r>
              <a:rPr lang="en-ID" dirty="0"/>
              <a:t>Alat </a:t>
            </a:r>
            <a:r>
              <a:rPr lang="en-ID" dirty="0" err="1"/>
              <a:t>perencanaan</a:t>
            </a:r>
            <a:r>
              <a:rPr lang="en-ID" dirty="0"/>
              <a:t> </a:t>
            </a:r>
            <a:r>
              <a:rPr lang="en-ID" dirty="0" err="1"/>
              <a:t>Sebagai</a:t>
            </a:r>
            <a:r>
              <a:rPr lang="en-ID" dirty="0"/>
              <a:t> </a:t>
            </a:r>
            <a:r>
              <a:rPr lang="en-ID" dirty="0" err="1"/>
              <a:t>bagian</a:t>
            </a:r>
            <a:r>
              <a:rPr lang="en-ID" dirty="0"/>
              <a:t> </a:t>
            </a:r>
            <a:r>
              <a:rPr lang="en-ID" dirty="0" err="1"/>
              <a:t>dari</a:t>
            </a:r>
            <a:r>
              <a:rPr lang="en-ID" dirty="0"/>
              <a:t> </a:t>
            </a:r>
            <a:r>
              <a:rPr lang="en-ID" dirty="0" err="1"/>
              <a:t>fungsi</a:t>
            </a:r>
            <a:r>
              <a:rPr lang="en-ID" dirty="0"/>
              <a:t> </a:t>
            </a:r>
            <a:r>
              <a:rPr lang="en-ID" dirty="0" err="1"/>
              <a:t>perencanaan</a:t>
            </a:r>
            <a:r>
              <a:rPr lang="en-ID" dirty="0"/>
              <a:t> planning, </a:t>
            </a:r>
            <a:r>
              <a:rPr lang="en-ID" dirty="0" err="1"/>
              <a:t>anggaran</a:t>
            </a:r>
            <a:r>
              <a:rPr lang="en-ID" dirty="0"/>
              <a:t> </a:t>
            </a:r>
            <a:r>
              <a:rPr lang="en-ID" dirty="0" err="1"/>
              <a:t>merupakan</a:t>
            </a:r>
            <a:r>
              <a:rPr lang="en-ID" dirty="0"/>
              <a:t> </a:t>
            </a:r>
            <a:r>
              <a:rPr lang="en-ID" dirty="0" err="1"/>
              <a:t>rencana</a:t>
            </a:r>
            <a:r>
              <a:rPr lang="en-ID" dirty="0"/>
              <a:t> </a:t>
            </a:r>
            <a:r>
              <a:rPr lang="en-ID" dirty="0" err="1"/>
              <a:t>kerja</a:t>
            </a:r>
            <a:r>
              <a:rPr lang="en-ID" dirty="0"/>
              <a:t> yang </a:t>
            </a:r>
            <a:r>
              <a:rPr lang="en-ID" dirty="0" err="1"/>
              <a:t>menjadi</a:t>
            </a:r>
            <a:r>
              <a:rPr lang="en-ID" dirty="0"/>
              <a:t> </a:t>
            </a:r>
            <a:r>
              <a:rPr lang="en-ID" dirty="0" err="1"/>
              <a:t>pedoman</a:t>
            </a:r>
            <a:r>
              <a:rPr lang="en-ID" dirty="0"/>
              <a:t> </a:t>
            </a:r>
            <a:r>
              <a:rPr lang="en-ID" dirty="0" err="1"/>
              <a:t>bagi</a:t>
            </a:r>
            <a:r>
              <a:rPr lang="en-ID" dirty="0"/>
              <a:t> </a:t>
            </a:r>
            <a:r>
              <a:rPr lang="en-ID" dirty="0" err="1"/>
              <a:t>anggota</a:t>
            </a:r>
            <a:r>
              <a:rPr lang="en-ID" dirty="0"/>
              <a:t> </a:t>
            </a:r>
            <a:r>
              <a:rPr lang="en-ID" dirty="0" err="1"/>
              <a:t>organisasi</a:t>
            </a:r>
            <a:r>
              <a:rPr lang="en-ID" dirty="0"/>
              <a:t> </a:t>
            </a:r>
            <a:r>
              <a:rPr lang="en-ID" dirty="0" err="1"/>
              <a:t>dalam</a:t>
            </a:r>
            <a:r>
              <a:rPr lang="en-ID" dirty="0"/>
              <a:t> </a:t>
            </a:r>
            <a:r>
              <a:rPr lang="en-ID" dirty="0" err="1"/>
              <a:t>bertindak</a:t>
            </a:r>
            <a:r>
              <a:rPr lang="en-ID" dirty="0"/>
              <a:t>. </a:t>
            </a:r>
            <a:r>
              <a:rPr lang="en-ID" dirty="0" err="1"/>
              <a:t>Anggaran</a:t>
            </a:r>
            <a:r>
              <a:rPr lang="en-ID" dirty="0"/>
              <a:t> </a:t>
            </a:r>
            <a:r>
              <a:rPr lang="en-ID" dirty="0" err="1"/>
              <a:t>merupakan</a:t>
            </a:r>
            <a:r>
              <a:rPr lang="en-ID" dirty="0"/>
              <a:t> </a:t>
            </a:r>
            <a:r>
              <a:rPr lang="en-ID" dirty="0" err="1"/>
              <a:t>rencana</a:t>
            </a:r>
            <a:r>
              <a:rPr lang="en-ID" dirty="0"/>
              <a:t> yang </a:t>
            </a:r>
            <a:r>
              <a:rPr lang="en-ID" dirty="0" err="1"/>
              <a:t>diupayakan</a:t>
            </a:r>
            <a:r>
              <a:rPr lang="en-ID" dirty="0"/>
              <a:t> </a:t>
            </a:r>
            <a:r>
              <a:rPr lang="en-ID" dirty="0" err="1"/>
              <a:t>untuk</a:t>
            </a:r>
            <a:r>
              <a:rPr lang="en-ID" dirty="0"/>
              <a:t> </a:t>
            </a:r>
            <a:r>
              <a:rPr lang="en-ID" dirty="0" err="1"/>
              <a:t>direalisasikan</a:t>
            </a:r>
            <a:r>
              <a:rPr lang="en-ID" dirty="0"/>
              <a:t>. </a:t>
            </a:r>
            <a:r>
              <a:rPr lang="en-ID" dirty="0" err="1"/>
              <a:t>Anggaran</a:t>
            </a:r>
            <a:r>
              <a:rPr lang="en-ID" dirty="0"/>
              <a:t> </a:t>
            </a:r>
            <a:r>
              <a:rPr lang="en-ID" dirty="0" err="1"/>
              <a:t>memberikan</a:t>
            </a:r>
            <a:r>
              <a:rPr lang="en-ID" dirty="0"/>
              <a:t> </a:t>
            </a:r>
            <a:r>
              <a:rPr lang="en-ID" dirty="0" err="1"/>
              <a:t>sasaran</a:t>
            </a:r>
            <a:r>
              <a:rPr lang="en-ID" dirty="0"/>
              <a:t>, dan </a:t>
            </a:r>
            <a:r>
              <a:rPr lang="en-ID" dirty="0" err="1"/>
              <a:t>arah</a:t>
            </a:r>
            <a:r>
              <a:rPr lang="en-ID" dirty="0"/>
              <a:t> yang </a:t>
            </a:r>
            <a:r>
              <a:rPr lang="en-ID" dirty="0" err="1"/>
              <a:t>harus</a:t>
            </a:r>
            <a:r>
              <a:rPr lang="en-ID" dirty="0"/>
              <a:t> </a:t>
            </a:r>
            <a:r>
              <a:rPr lang="en-ID" dirty="0" err="1"/>
              <a:t>dicapai</a:t>
            </a:r>
            <a:r>
              <a:rPr lang="en-ID" dirty="0"/>
              <a:t> oleh </a:t>
            </a:r>
            <a:r>
              <a:rPr lang="en-ID" dirty="0" err="1"/>
              <a:t>setiap</a:t>
            </a:r>
            <a:r>
              <a:rPr lang="en-ID" dirty="0"/>
              <a:t> </a:t>
            </a:r>
            <a:r>
              <a:rPr lang="en-ID" dirty="0" err="1"/>
              <a:t>bagian</a:t>
            </a:r>
            <a:r>
              <a:rPr lang="en-ID" dirty="0"/>
              <a:t> </a:t>
            </a:r>
            <a:r>
              <a:rPr lang="en-ID" dirty="0" err="1"/>
              <a:t>organisasi</a:t>
            </a:r>
            <a:r>
              <a:rPr lang="en-ID" dirty="0"/>
              <a:t> di </a:t>
            </a:r>
            <a:r>
              <a:rPr lang="en-ID" dirty="0" err="1"/>
              <a:t>dalam</a:t>
            </a:r>
            <a:r>
              <a:rPr lang="en-ID" dirty="0"/>
              <a:t> </a:t>
            </a:r>
            <a:r>
              <a:rPr lang="en-ID" dirty="0" err="1"/>
              <a:t>suatu</a:t>
            </a:r>
            <a:r>
              <a:rPr lang="en-ID" dirty="0"/>
              <a:t> </a:t>
            </a:r>
            <a:r>
              <a:rPr lang="en-ID" dirty="0" err="1"/>
              <a:t>periode</a:t>
            </a:r>
            <a:r>
              <a:rPr lang="en-ID" dirty="0"/>
              <a:t> </a:t>
            </a:r>
            <a:r>
              <a:rPr lang="en-ID" dirty="0" err="1"/>
              <a:t>waktu</a:t>
            </a:r>
            <a:r>
              <a:rPr lang="en-ID" dirty="0"/>
              <a:t> </a:t>
            </a:r>
            <a:r>
              <a:rPr lang="en-ID" dirty="0" err="1"/>
              <a:t>tertentu</a:t>
            </a:r>
            <a:r>
              <a:rPr lang="en-ID" dirty="0"/>
              <a:t>. </a:t>
            </a:r>
            <a:r>
              <a:rPr lang="en-ID" dirty="0" err="1"/>
              <a:t>Tanpa</a:t>
            </a:r>
            <a:r>
              <a:rPr lang="en-ID" dirty="0"/>
              <a:t> </a:t>
            </a:r>
            <a:r>
              <a:rPr lang="en-ID" dirty="0" err="1"/>
              <a:t>memiliki</a:t>
            </a:r>
            <a:r>
              <a:rPr lang="en-ID" dirty="0"/>
              <a:t> </a:t>
            </a:r>
            <a:r>
              <a:rPr lang="en-ID" dirty="0" err="1"/>
              <a:t>anggaran</a:t>
            </a:r>
            <a:r>
              <a:rPr lang="en-ID" dirty="0"/>
              <a:t>, </a:t>
            </a:r>
            <a:r>
              <a:rPr lang="en-ID" dirty="0" err="1"/>
              <a:t>perusahaan</a:t>
            </a:r>
            <a:r>
              <a:rPr lang="en-ID" dirty="0"/>
              <a:t> </a:t>
            </a:r>
            <a:r>
              <a:rPr lang="en-ID" dirty="0" err="1"/>
              <a:t>tidak</a:t>
            </a:r>
            <a:r>
              <a:rPr lang="en-ID" dirty="0"/>
              <a:t> </a:t>
            </a:r>
            <a:r>
              <a:rPr lang="en-ID" dirty="0" err="1"/>
              <a:t>memiliki</a:t>
            </a:r>
            <a:r>
              <a:rPr lang="en-ID" dirty="0"/>
              <a:t> </a:t>
            </a:r>
            <a:r>
              <a:rPr lang="en-ID" dirty="0" err="1"/>
              <a:t>arah</a:t>
            </a:r>
            <a:r>
              <a:rPr lang="en-ID" dirty="0"/>
              <a:t> dan </a:t>
            </a:r>
            <a:r>
              <a:rPr lang="en-ID" dirty="0" err="1"/>
              <a:t>sasaran</a:t>
            </a:r>
            <a:r>
              <a:rPr lang="en-ID" dirty="0"/>
              <a:t> yang </a:t>
            </a:r>
            <a:r>
              <a:rPr lang="en-ID" dirty="0" err="1"/>
              <a:t>harus</a:t>
            </a:r>
            <a:r>
              <a:rPr lang="en-ID" dirty="0"/>
              <a:t> </a:t>
            </a:r>
            <a:r>
              <a:rPr lang="en-ID" dirty="0" err="1"/>
              <a:t>dicapai</a:t>
            </a:r>
            <a:r>
              <a:rPr lang="en-ID" dirty="0"/>
              <a:t> </a:t>
            </a:r>
            <a:r>
              <a:rPr lang="en-ID" dirty="0" err="1"/>
              <a:t>dalam</a:t>
            </a:r>
            <a:r>
              <a:rPr lang="en-ID" dirty="0"/>
              <a:t> </a:t>
            </a:r>
            <a:r>
              <a:rPr lang="en-ID" dirty="0" err="1"/>
              <a:t>kurun</a:t>
            </a:r>
            <a:r>
              <a:rPr lang="en-ID" dirty="0"/>
              <a:t> </a:t>
            </a:r>
            <a:r>
              <a:rPr lang="en-ID" dirty="0" err="1"/>
              <a:t>waktu</a:t>
            </a:r>
            <a:r>
              <a:rPr lang="en-ID" dirty="0"/>
              <a:t> </a:t>
            </a:r>
            <a:r>
              <a:rPr lang="en-ID" dirty="0" err="1"/>
              <a:t>tertentu</a:t>
            </a:r>
            <a:r>
              <a:rPr lang="en-ID" dirty="0"/>
              <a:t>. . </a:t>
            </a:r>
          </a:p>
          <a:p>
            <a:pPr marL="514350" indent="-514350">
              <a:buFont typeface="+mj-lt"/>
              <a:buAutoNum type="arabicPeriod"/>
            </a:pPr>
            <a:r>
              <a:rPr lang="en-ID" dirty="0"/>
              <a:t>Alat </a:t>
            </a:r>
            <a:r>
              <a:rPr lang="en-ID" dirty="0" err="1"/>
              <a:t>pengendalian</a:t>
            </a:r>
            <a:r>
              <a:rPr lang="en-ID" dirty="0"/>
              <a:t> </a:t>
            </a:r>
            <a:r>
              <a:rPr lang="en-ID" dirty="0" err="1"/>
              <a:t>Sebagai</a:t>
            </a:r>
            <a:r>
              <a:rPr lang="en-ID" dirty="0"/>
              <a:t> </a:t>
            </a:r>
            <a:r>
              <a:rPr lang="en-ID" dirty="0" err="1"/>
              <a:t>bagian</a:t>
            </a:r>
            <a:r>
              <a:rPr lang="en-ID" dirty="0"/>
              <a:t> </a:t>
            </a:r>
            <a:r>
              <a:rPr lang="en-ID" dirty="0" err="1"/>
              <a:t>dari</a:t>
            </a:r>
            <a:r>
              <a:rPr lang="en-ID" dirty="0"/>
              <a:t> </a:t>
            </a:r>
            <a:r>
              <a:rPr lang="en-ID" dirty="0" err="1"/>
              <a:t>fungsi</a:t>
            </a:r>
            <a:r>
              <a:rPr lang="en-ID" dirty="0"/>
              <a:t> </a:t>
            </a:r>
            <a:r>
              <a:rPr lang="en-ID" dirty="0" err="1"/>
              <a:t>pengendalian</a:t>
            </a:r>
            <a:r>
              <a:rPr lang="en-ID" dirty="0"/>
              <a:t> controlling, </a:t>
            </a:r>
            <a:r>
              <a:rPr lang="en-ID" dirty="0" err="1"/>
              <a:t>anggaran</a:t>
            </a:r>
            <a:r>
              <a:rPr lang="en-ID" dirty="0"/>
              <a:t> </a:t>
            </a:r>
            <a:r>
              <a:rPr lang="en-ID" dirty="0" err="1"/>
              <a:t>berguna</a:t>
            </a:r>
            <a:r>
              <a:rPr lang="en-ID" dirty="0"/>
              <a:t> </a:t>
            </a:r>
            <a:r>
              <a:rPr lang="en-ID" dirty="0" err="1"/>
              <a:t>sebagai</a:t>
            </a:r>
            <a:r>
              <a:rPr lang="en-ID" dirty="0"/>
              <a:t> </a:t>
            </a:r>
            <a:r>
              <a:rPr lang="en-ID" dirty="0" err="1"/>
              <a:t>alat</a:t>
            </a:r>
            <a:r>
              <a:rPr lang="en-ID" dirty="0"/>
              <a:t> </a:t>
            </a:r>
            <a:r>
              <a:rPr lang="en-ID" dirty="0" err="1"/>
              <a:t>penilai</a:t>
            </a:r>
            <a:r>
              <a:rPr lang="en-ID" dirty="0"/>
              <a:t> </a:t>
            </a:r>
            <a:r>
              <a:rPr lang="en-ID" dirty="0" err="1"/>
              <a:t>apakah</a:t>
            </a:r>
            <a:r>
              <a:rPr lang="en-ID" dirty="0"/>
              <a:t> </a:t>
            </a:r>
            <a:r>
              <a:rPr lang="en-ID" dirty="0" err="1"/>
              <a:t>aktivitas</a:t>
            </a:r>
            <a:r>
              <a:rPr lang="en-ID" dirty="0"/>
              <a:t> </a:t>
            </a:r>
            <a:r>
              <a:rPr lang="en-ID" dirty="0" err="1"/>
              <a:t>setiap</a:t>
            </a:r>
            <a:r>
              <a:rPr lang="en-ID" dirty="0"/>
              <a:t> </a:t>
            </a:r>
            <a:r>
              <a:rPr lang="en-ID" dirty="0" err="1"/>
              <a:t>bagian</a:t>
            </a:r>
            <a:r>
              <a:rPr lang="en-ID" dirty="0"/>
              <a:t> </a:t>
            </a:r>
            <a:r>
              <a:rPr lang="en-ID" dirty="0" err="1"/>
              <a:t>organisasi</a:t>
            </a:r>
            <a:r>
              <a:rPr lang="en-ID" dirty="0"/>
              <a:t> </a:t>
            </a:r>
            <a:r>
              <a:rPr lang="en-ID" dirty="0" err="1"/>
              <a:t>telah</a:t>
            </a:r>
            <a:r>
              <a:rPr lang="en-ID" dirty="0"/>
              <a:t> </a:t>
            </a:r>
            <a:r>
              <a:rPr lang="en-ID" dirty="0" err="1"/>
              <a:t>sesuai</a:t>
            </a:r>
            <a:r>
              <a:rPr lang="en-ID" dirty="0"/>
              <a:t> </a:t>
            </a:r>
            <a:r>
              <a:rPr lang="en-ID" dirty="0" err="1"/>
              <a:t>dengan</a:t>
            </a:r>
            <a:r>
              <a:rPr lang="en-ID" dirty="0"/>
              <a:t> </a:t>
            </a:r>
            <a:r>
              <a:rPr lang="en-ID" dirty="0" err="1"/>
              <a:t>rencana</a:t>
            </a:r>
            <a:r>
              <a:rPr lang="en-ID" dirty="0"/>
              <a:t> </a:t>
            </a:r>
            <a:r>
              <a:rPr lang="en-ID" dirty="0" err="1"/>
              <a:t>atau</a:t>
            </a:r>
            <a:r>
              <a:rPr lang="en-ID" dirty="0"/>
              <a:t> </a:t>
            </a:r>
            <a:r>
              <a:rPr lang="en-ID" dirty="0" err="1"/>
              <a:t>tidak</a:t>
            </a:r>
            <a:r>
              <a:rPr lang="en-ID" dirty="0"/>
              <a:t>. </a:t>
            </a:r>
            <a:r>
              <a:rPr lang="en-ID" dirty="0" err="1"/>
              <a:t>Dalam</a:t>
            </a:r>
            <a:r>
              <a:rPr lang="en-ID" dirty="0"/>
              <a:t> </a:t>
            </a:r>
            <a:r>
              <a:rPr lang="en-ID" dirty="0" err="1"/>
              <a:t>hal</a:t>
            </a:r>
            <a:r>
              <a:rPr lang="en-ID" dirty="0"/>
              <a:t> </a:t>
            </a:r>
            <a:r>
              <a:rPr lang="en-ID" dirty="0" err="1"/>
              <a:t>ini</a:t>
            </a:r>
            <a:r>
              <a:rPr lang="en-ID" dirty="0"/>
              <a:t> </a:t>
            </a:r>
            <a:r>
              <a:rPr lang="en-ID" dirty="0" err="1"/>
              <a:t>anggaran</a:t>
            </a:r>
            <a:r>
              <a:rPr lang="en-ID" dirty="0"/>
              <a:t> </a:t>
            </a:r>
            <a:r>
              <a:rPr lang="en-ID" dirty="0" err="1"/>
              <a:t>berfungsi</a:t>
            </a:r>
            <a:r>
              <a:rPr lang="en-ID" dirty="0"/>
              <a:t> </a:t>
            </a:r>
            <a:r>
              <a:rPr lang="en-ID" dirty="0" err="1"/>
              <a:t>sebagai</a:t>
            </a:r>
            <a:r>
              <a:rPr lang="en-ID" dirty="0"/>
              <a:t> </a:t>
            </a:r>
            <a:r>
              <a:rPr lang="en-ID" dirty="0" err="1"/>
              <a:t>suatu</a:t>
            </a:r>
            <a:r>
              <a:rPr lang="en-ID" dirty="0"/>
              <a:t> </a:t>
            </a:r>
            <a:r>
              <a:rPr lang="en-ID" dirty="0" err="1"/>
              <a:t>standar</a:t>
            </a:r>
            <a:r>
              <a:rPr lang="en-ID" dirty="0"/>
              <a:t> </a:t>
            </a:r>
            <a:r>
              <a:rPr lang="en-ID" dirty="0" err="1"/>
              <a:t>atau</a:t>
            </a:r>
            <a:r>
              <a:rPr lang="en-ID" dirty="0"/>
              <a:t> </a:t>
            </a:r>
            <a:r>
              <a:rPr lang="en-ID" dirty="0" err="1"/>
              <a:t>tolok</a:t>
            </a:r>
            <a:r>
              <a:rPr lang="en-ID" dirty="0"/>
              <a:t> </a:t>
            </a:r>
            <a:r>
              <a:rPr lang="en-ID" dirty="0" err="1"/>
              <a:t>ukur</a:t>
            </a:r>
            <a:r>
              <a:rPr lang="en-ID" dirty="0"/>
              <a:t> </a:t>
            </a:r>
            <a:r>
              <a:rPr lang="en-ID" dirty="0" err="1"/>
              <a:t>manajemen</a:t>
            </a:r>
            <a:r>
              <a:rPr lang="en-ID" dirty="0"/>
              <a:t>. </a:t>
            </a:r>
            <a:r>
              <a:rPr lang="en-ID" dirty="0" err="1"/>
              <a:t>Sebagai</a:t>
            </a:r>
            <a:r>
              <a:rPr lang="en-ID" dirty="0"/>
              <a:t> </a:t>
            </a:r>
            <a:r>
              <a:rPr lang="en-ID" dirty="0" err="1"/>
              <a:t>suatu</a:t>
            </a:r>
            <a:r>
              <a:rPr lang="en-ID" dirty="0"/>
              <a:t> </a:t>
            </a:r>
            <a:r>
              <a:rPr lang="en-ID" dirty="0" err="1"/>
              <a:t>standar</a:t>
            </a:r>
            <a:r>
              <a:rPr lang="en-ID" dirty="0"/>
              <a:t>, </a:t>
            </a:r>
            <a:r>
              <a:rPr lang="en-ID" dirty="0" err="1"/>
              <a:t>anggaran</a:t>
            </a:r>
            <a:r>
              <a:rPr lang="en-ID" dirty="0"/>
              <a:t> </a:t>
            </a:r>
            <a:r>
              <a:rPr lang="en-ID" dirty="0" err="1"/>
              <a:t>digunakan</a:t>
            </a:r>
            <a:r>
              <a:rPr lang="en-ID" dirty="0"/>
              <a:t> </a:t>
            </a:r>
            <a:r>
              <a:rPr lang="en-ID" dirty="0" err="1"/>
              <a:t>untuk</a:t>
            </a:r>
            <a:r>
              <a:rPr lang="en-ID" dirty="0"/>
              <a:t> </a:t>
            </a:r>
            <a:r>
              <a:rPr lang="en-ID" dirty="0" err="1"/>
              <a:t>menilai</a:t>
            </a:r>
            <a:r>
              <a:rPr lang="en-ID" dirty="0"/>
              <a:t> </a:t>
            </a:r>
            <a:r>
              <a:rPr lang="en-ID" dirty="0" err="1"/>
              <a:t>kegiatan</a:t>
            </a:r>
            <a:r>
              <a:rPr lang="en-ID" dirty="0"/>
              <a:t> yang </a:t>
            </a:r>
            <a:r>
              <a:rPr lang="en-ID" dirty="0" err="1"/>
              <a:t>dilaksanakan</a:t>
            </a:r>
            <a:r>
              <a:rPr lang="en-ID" dirty="0"/>
              <a:t> </a:t>
            </a:r>
            <a:r>
              <a:rPr lang="en-ID" dirty="0" err="1"/>
              <a:t>setiap</a:t>
            </a:r>
            <a:r>
              <a:rPr lang="en-ID" dirty="0"/>
              <a:t> </a:t>
            </a:r>
            <a:r>
              <a:rPr lang="en-ID" dirty="0" err="1"/>
              <a:t>bagian</a:t>
            </a:r>
            <a:r>
              <a:rPr lang="en-ID" dirty="0"/>
              <a:t> </a:t>
            </a:r>
            <a:r>
              <a:rPr lang="en-ID" dirty="0" err="1"/>
              <a:t>manajemen</a:t>
            </a:r>
            <a:r>
              <a:rPr lang="en-ID" dirty="0"/>
              <a:t> </a:t>
            </a:r>
            <a:r>
              <a:rPr lang="en-ID" dirty="0" err="1"/>
              <a:t>telah</a:t>
            </a:r>
            <a:r>
              <a:rPr lang="en-ID" dirty="0"/>
              <a:t> </a:t>
            </a:r>
            <a:r>
              <a:rPr lang="en-ID" dirty="0" err="1"/>
              <a:t>sesuai</a:t>
            </a:r>
            <a:r>
              <a:rPr lang="en-ID" dirty="0"/>
              <a:t> </a:t>
            </a:r>
            <a:r>
              <a:rPr lang="en-ID" dirty="0" err="1"/>
              <a:t>dengan</a:t>
            </a:r>
            <a:r>
              <a:rPr lang="en-ID" dirty="0"/>
              <a:t> </a:t>
            </a:r>
            <a:r>
              <a:rPr lang="en-ID" dirty="0" err="1"/>
              <a:t>standar</a:t>
            </a:r>
            <a:r>
              <a:rPr lang="en-ID" dirty="0"/>
              <a:t> yang </a:t>
            </a:r>
            <a:r>
              <a:rPr lang="en-ID" dirty="0" err="1"/>
              <a:t>telah</a:t>
            </a:r>
            <a:r>
              <a:rPr lang="en-ID" dirty="0"/>
              <a:t> </a:t>
            </a:r>
            <a:r>
              <a:rPr lang="en-ID" dirty="0" err="1"/>
              <a:t>ditetapkan</a:t>
            </a:r>
            <a:r>
              <a:rPr lang="en-ID" dirty="0"/>
              <a:t> </a:t>
            </a:r>
            <a:r>
              <a:rPr lang="en-ID" dirty="0" err="1"/>
              <a:t>atau</a:t>
            </a:r>
            <a:r>
              <a:rPr lang="en-ID" dirty="0"/>
              <a:t> </a:t>
            </a:r>
            <a:r>
              <a:rPr lang="en-ID" dirty="0" err="1"/>
              <a:t>tidak</a:t>
            </a:r>
            <a:r>
              <a:rPr lang="en-ID" dirty="0"/>
              <a:t>. Jika </a:t>
            </a:r>
            <a:r>
              <a:rPr lang="en-ID" dirty="0" err="1"/>
              <a:t>realisasi</a:t>
            </a:r>
            <a:r>
              <a:rPr lang="en-ID" dirty="0"/>
              <a:t> </a:t>
            </a:r>
            <a:r>
              <a:rPr lang="en-ID" dirty="0" err="1"/>
              <a:t>pelaksanaan</a:t>
            </a:r>
            <a:r>
              <a:rPr lang="en-ID" dirty="0"/>
              <a:t> </a:t>
            </a:r>
            <a:r>
              <a:rPr lang="en-ID" dirty="0" err="1"/>
              <a:t>setiap</a:t>
            </a:r>
            <a:r>
              <a:rPr lang="en-ID" dirty="0"/>
              <a:t> </a:t>
            </a:r>
            <a:r>
              <a:rPr lang="en-ID" dirty="0" err="1"/>
              <a:t>bagian</a:t>
            </a:r>
            <a:r>
              <a:rPr lang="en-ID" dirty="0"/>
              <a:t> </a:t>
            </a:r>
            <a:r>
              <a:rPr lang="en-ID" dirty="0" err="1"/>
              <a:t>manajemen</a:t>
            </a:r>
            <a:r>
              <a:rPr lang="en-ID" dirty="0"/>
              <a:t> </a:t>
            </a:r>
            <a:r>
              <a:rPr lang="en-ID" dirty="0" err="1"/>
              <a:t>lebih</a:t>
            </a:r>
            <a:r>
              <a:rPr lang="en-ID" dirty="0"/>
              <a:t> </a:t>
            </a:r>
            <a:r>
              <a:rPr lang="en-ID" dirty="0" err="1"/>
              <a:t>baik</a:t>
            </a:r>
            <a:r>
              <a:rPr lang="en-ID" dirty="0"/>
              <a:t> </a:t>
            </a:r>
            <a:r>
              <a:rPr lang="en-ID" dirty="0" err="1"/>
              <a:t>dari</a:t>
            </a:r>
            <a:r>
              <a:rPr lang="en-ID" dirty="0"/>
              <a:t> </a:t>
            </a:r>
            <a:r>
              <a:rPr lang="en-ID" dirty="0" err="1"/>
              <a:t>anggaran</a:t>
            </a:r>
            <a:r>
              <a:rPr lang="en-ID" dirty="0"/>
              <a:t>, </a:t>
            </a:r>
            <a:r>
              <a:rPr lang="en-ID" dirty="0" err="1"/>
              <a:t>maka</a:t>
            </a:r>
            <a:r>
              <a:rPr lang="en-ID" dirty="0"/>
              <a:t> </a:t>
            </a:r>
            <a:r>
              <a:rPr lang="en-ID" dirty="0" err="1"/>
              <a:t>dapat</a:t>
            </a:r>
            <a:r>
              <a:rPr lang="en-ID" dirty="0"/>
              <a:t> </a:t>
            </a:r>
            <a:r>
              <a:rPr lang="en-ID" dirty="0" err="1"/>
              <a:t>dinilai</a:t>
            </a:r>
            <a:r>
              <a:rPr lang="en-ID" dirty="0"/>
              <a:t> </a:t>
            </a:r>
            <a:r>
              <a:rPr lang="en-ID" dirty="0" err="1"/>
              <a:t>bahwa</a:t>
            </a:r>
            <a:r>
              <a:rPr lang="en-ID" dirty="0"/>
              <a:t> </a:t>
            </a:r>
            <a:r>
              <a:rPr lang="en-ID" dirty="0" err="1"/>
              <a:t>bagian</a:t>
            </a:r>
            <a:r>
              <a:rPr lang="en-ID" dirty="0"/>
              <a:t> </a:t>
            </a:r>
            <a:r>
              <a:rPr lang="en-ID" dirty="0" err="1"/>
              <a:t>tersebut</a:t>
            </a:r>
            <a:r>
              <a:rPr lang="en-ID" dirty="0"/>
              <a:t> </a:t>
            </a:r>
            <a:r>
              <a:rPr lang="en-ID" dirty="0" err="1"/>
              <a:t>telah</a:t>
            </a:r>
            <a:r>
              <a:rPr lang="en-ID" dirty="0"/>
              <a:t> </a:t>
            </a:r>
            <a:r>
              <a:rPr lang="en-ID" dirty="0" err="1"/>
              <a:t>berhasil</a:t>
            </a:r>
            <a:r>
              <a:rPr lang="en-ID" dirty="0"/>
              <a:t> </a:t>
            </a:r>
            <a:r>
              <a:rPr lang="en-ID" dirty="0" err="1"/>
              <a:t>mencapai</a:t>
            </a:r>
            <a:r>
              <a:rPr lang="en-ID" dirty="0"/>
              <a:t> </a:t>
            </a:r>
            <a:r>
              <a:rPr lang="en-ID" dirty="0" err="1"/>
              <a:t>rencana</a:t>
            </a:r>
            <a:r>
              <a:rPr lang="en-ID" dirty="0"/>
              <a:t> yang </a:t>
            </a:r>
            <a:r>
              <a:rPr lang="en-ID" dirty="0" err="1"/>
              <a:t>telah</a:t>
            </a:r>
            <a:r>
              <a:rPr lang="en-ID" dirty="0"/>
              <a:t> </a:t>
            </a:r>
            <a:r>
              <a:rPr lang="en-ID" dirty="0" err="1"/>
              <a:t>ditetapkan</a:t>
            </a:r>
            <a:r>
              <a:rPr lang="en-ID" dirty="0"/>
              <a:t>.</a:t>
            </a:r>
          </a:p>
          <a:p>
            <a:endParaRPr lang="en-ID" dirty="0"/>
          </a:p>
          <a:p>
            <a:endParaRPr lang="en-ID" dirty="0"/>
          </a:p>
        </p:txBody>
      </p:sp>
    </p:spTree>
    <p:extLst>
      <p:ext uri="{BB962C8B-B14F-4D97-AF65-F5344CB8AC3E}">
        <p14:creationId xmlns:p14="http://schemas.microsoft.com/office/powerpoint/2010/main" val="29296221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046F31-7E59-B8D0-510D-C47D02656966}"/>
              </a:ext>
            </a:extLst>
          </p:cNvPr>
          <p:cNvSpPr>
            <a:spLocks noGrp="1"/>
          </p:cNvSpPr>
          <p:nvPr>
            <p:ph type="title"/>
          </p:nvPr>
        </p:nvSpPr>
        <p:spPr>
          <a:xfrm>
            <a:off x="838200" y="365126"/>
            <a:ext cx="10515600" cy="138458"/>
          </a:xfrm>
        </p:spPr>
        <p:txBody>
          <a:bodyPr>
            <a:normAutofit fontScale="90000"/>
          </a:bodyPr>
          <a:lstStyle/>
          <a:p>
            <a:r>
              <a:rPr lang="id-ID" dirty="0">
                <a:solidFill>
                  <a:schemeClr val="bg1"/>
                </a:solidFill>
              </a:rPr>
              <a:t>JENIS-JENIS ANGGARAN</a:t>
            </a:r>
            <a:endParaRPr lang="en-ID" dirty="0">
              <a:solidFill>
                <a:schemeClr val="bg1"/>
              </a:solidFill>
            </a:endParaRPr>
          </a:p>
        </p:txBody>
      </p:sp>
      <p:sp>
        <p:nvSpPr>
          <p:cNvPr id="3" name="Content Placeholder 2">
            <a:extLst>
              <a:ext uri="{FF2B5EF4-FFF2-40B4-BE49-F238E27FC236}">
                <a16:creationId xmlns:a16="http://schemas.microsoft.com/office/drawing/2014/main" id="{9F0F2A26-6E3D-E691-81AE-0225D1AA7BFF}"/>
              </a:ext>
            </a:extLst>
          </p:cNvPr>
          <p:cNvSpPr>
            <a:spLocks noGrp="1"/>
          </p:cNvSpPr>
          <p:nvPr>
            <p:ph idx="1"/>
          </p:nvPr>
        </p:nvSpPr>
        <p:spPr>
          <a:xfrm>
            <a:off x="542365" y="1970286"/>
            <a:ext cx="10515600" cy="5434841"/>
          </a:xfrm>
        </p:spPr>
        <p:txBody>
          <a:bodyPr/>
          <a:lstStyle/>
          <a:p>
            <a:pPr marL="514350" indent="-514350">
              <a:buFont typeface="+mj-lt"/>
              <a:buAutoNum type="arabicPeriod"/>
            </a:pPr>
            <a:r>
              <a:rPr lang="en-ID" b="1" dirty="0" err="1"/>
              <a:t>Anggaran</a:t>
            </a:r>
            <a:r>
              <a:rPr lang="en-ID" b="1" dirty="0"/>
              <a:t> </a:t>
            </a:r>
            <a:r>
              <a:rPr lang="en-ID" b="1" dirty="0" err="1"/>
              <a:t>operasional</a:t>
            </a:r>
            <a:r>
              <a:rPr lang="en-ID" b="1" dirty="0"/>
              <a:t>, </a:t>
            </a:r>
            <a:r>
              <a:rPr lang="en-ID" b="1" dirty="0" err="1"/>
              <a:t>yaitu</a:t>
            </a:r>
            <a:r>
              <a:rPr lang="en-ID" b="1" dirty="0"/>
              <a:t> </a:t>
            </a:r>
            <a:r>
              <a:rPr lang="en-ID" b="1" dirty="0" err="1"/>
              <a:t>rencana</a:t>
            </a:r>
            <a:r>
              <a:rPr lang="en-ID" b="1" dirty="0"/>
              <a:t> </a:t>
            </a:r>
            <a:r>
              <a:rPr lang="en-ID" b="1" dirty="0" err="1"/>
              <a:t>kerja</a:t>
            </a:r>
            <a:r>
              <a:rPr lang="en-ID" b="1" dirty="0"/>
              <a:t> </a:t>
            </a:r>
            <a:r>
              <a:rPr lang="en-ID" b="1" dirty="0" err="1"/>
              <a:t>perusahaan</a:t>
            </a:r>
            <a:r>
              <a:rPr lang="en-ID" b="1" dirty="0"/>
              <a:t> yang </a:t>
            </a:r>
            <a:r>
              <a:rPr lang="en-ID" b="1" dirty="0" err="1"/>
              <a:t>mencakup</a:t>
            </a:r>
            <a:r>
              <a:rPr lang="en-ID" b="1" dirty="0"/>
              <a:t> </a:t>
            </a:r>
            <a:r>
              <a:rPr lang="en-ID" b="1" dirty="0" err="1"/>
              <a:t>semua</a:t>
            </a:r>
            <a:r>
              <a:rPr lang="en-ID" b="1" dirty="0"/>
              <a:t> </a:t>
            </a:r>
            <a:r>
              <a:rPr lang="en-ID" b="1" dirty="0" err="1"/>
              <a:t>kegiatan</a:t>
            </a:r>
            <a:r>
              <a:rPr lang="en-ID" b="1" dirty="0"/>
              <a:t> </a:t>
            </a:r>
            <a:r>
              <a:rPr lang="en-ID" b="1" dirty="0" err="1"/>
              <a:t>utama</a:t>
            </a:r>
            <a:r>
              <a:rPr lang="en-ID" b="1" dirty="0"/>
              <a:t> </a:t>
            </a:r>
            <a:r>
              <a:rPr lang="en-ID" b="1" dirty="0" err="1"/>
              <a:t>perusahaan</a:t>
            </a:r>
            <a:r>
              <a:rPr lang="en-ID" b="1" dirty="0"/>
              <a:t> </a:t>
            </a:r>
            <a:r>
              <a:rPr lang="en-ID" b="1" dirty="0" err="1"/>
              <a:t>dalam</a:t>
            </a:r>
            <a:r>
              <a:rPr lang="en-ID" b="1" dirty="0"/>
              <a:t> </a:t>
            </a:r>
            <a:r>
              <a:rPr lang="en-ID" b="1" dirty="0" err="1"/>
              <a:t>memperoleh</a:t>
            </a:r>
            <a:r>
              <a:rPr lang="en-ID" b="1" dirty="0"/>
              <a:t> </a:t>
            </a:r>
            <a:r>
              <a:rPr lang="en-ID" b="1" dirty="0" err="1"/>
              <a:t>pendapatan</a:t>
            </a:r>
            <a:r>
              <a:rPr lang="en-ID" b="1" dirty="0"/>
              <a:t> di </a:t>
            </a:r>
            <a:r>
              <a:rPr lang="en-ID" b="1" dirty="0" err="1"/>
              <a:t>dalam</a:t>
            </a:r>
            <a:r>
              <a:rPr lang="en-ID" b="1" dirty="0"/>
              <a:t> </a:t>
            </a:r>
            <a:r>
              <a:rPr lang="en-ID" b="1" dirty="0" err="1"/>
              <a:t>suatu</a:t>
            </a:r>
            <a:r>
              <a:rPr lang="en-ID" b="1" dirty="0"/>
              <a:t> </a:t>
            </a:r>
            <a:r>
              <a:rPr lang="en-ID" b="1" dirty="0" err="1"/>
              <a:t>periode</a:t>
            </a:r>
            <a:r>
              <a:rPr lang="en-ID" b="1" dirty="0"/>
              <a:t> </a:t>
            </a:r>
            <a:r>
              <a:rPr lang="en-ID" b="1" dirty="0" err="1"/>
              <a:t>tertentu</a:t>
            </a:r>
            <a:r>
              <a:rPr lang="en-ID" b="1" dirty="0"/>
              <a:t>. </a:t>
            </a:r>
          </a:p>
          <a:p>
            <a:pPr marL="0" indent="0">
              <a:buNone/>
            </a:pPr>
            <a:r>
              <a:rPr lang="en-ID" b="1" dirty="0"/>
              <a:t>      </a:t>
            </a:r>
            <a:r>
              <a:rPr lang="en-ID" b="1" dirty="0" err="1"/>
              <a:t>Anggaran</a:t>
            </a:r>
            <a:r>
              <a:rPr lang="en-ID" b="1" dirty="0"/>
              <a:t> </a:t>
            </a:r>
            <a:r>
              <a:rPr lang="en-ID" b="1" dirty="0" err="1"/>
              <a:t>operasional</a:t>
            </a:r>
            <a:r>
              <a:rPr lang="en-ID" b="1" dirty="0"/>
              <a:t> </a:t>
            </a:r>
            <a:r>
              <a:rPr lang="en-ID" b="1" dirty="0" err="1"/>
              <a:t>mencakup</a:t>
            </a:r>
            <a:r>
              <a:rPr lang="en-ID" b="1" dirty="0"/>
              <a:t> : </a:t>
            </a:r>
          </a:p>
          <a:p>
            <a:pPr marL="0" indent="0">
              <a:buNone/>
            </a:pPr>
            <a:r>
              <a:rPr lang="en-ID" b="1" dirty="0"/>
              <a:t>      a.	</a:t>
            </a:r>
            <a:r>
              <a:rPr lang="en-ID" b="1" dirty="0" err="1"/>
              <a:t>Anggaran</a:t>
            </a:r>
            <a:r>
              <a:rPr lang="en-ID" b="1" dirty="0"/>
              <a:t> </a:t>
            </a:r>
            <a:r>
              <a:rPr lang="en-ID" b="1" dirty="0" err="1"/>
              <a:t>pendapatan</a:t>
            </a:r>
            <a:r>
              <a:rPr lang="en-ID" b="1" dirty="0"/>
              <a:t> </a:t>
            </a:r>
          </a:p>
          <a:p>
            <a:pPr marL="0" indent="0">
              <a:buNone/>
            </a:pPr>
            <a:r>
              <a:rPr lang="en-ID" b="1" dirty="0"/>
              <a:t>      b.	</a:t>
            </a:r>
            <a:r>
              <a:rPr lang="en-ID" b="1" dirty="0" err="1"/>
              <a:t>Anggaran</a:t>
            </a:r>
            <a:r>
              <a:rPr lang="en-ID" b="1" dirty="0"/>
              <a:t> </a:t>
            </a:r>
            <a:r>
              <a:rPr lang="en-ID" b="1" dirty="0" err="1"/>
              <a:t>biaya</a:t>
            </a:r>
            <a:r>
              <a:rPr lang="en-ID" b="1" dirty="0"/>
              <a:t>, </a:t>
            </a:r>
            <a:r>
              <a:rPr lang="en-ID" b="1" dirty="0" err="1"/>
              <a:t>dipilah</a:t>
            </a:r>
            <a:r>
              <a:rPr lang="en-ID" b="1" dirty="0"/>
              <a:t> </a:t>
            </a:r>
            <a:r>
              <a:rPr lang="en-ID" b="1" dirty="0" err="1"/>
              <a:t>menjadi</a:t>
            </a:r>
            <a:r>
              <a:rPr lang="en-ID" b="1" dirty="0"/>
              <a:t> : </a:t>
            </a:r>
            <a:r>
              <a:rPr lang="en-ID" b="1" dirty="0" err="1"/>
              <a:t>Anggaran</a:t>
            </a:r>
            <a:r>
              <a:rPr lang="en-ID" b="1" dirty="0"/>
              <a:t> </a:t>
            </a:r>
            <a:r>
              <a:rPr lang="en-ID" b="1" dirty="0" err="1"/>
              <a:t>biaya</a:t>
            </a:r>
            <a:r>
              <a:rPr lang="en-ID" b="1" dirty="0"/>
              <a:t> </a:t>
            </a:r>
            <a:r>
              <a:rPr lang="en-ID" b="1" dirty="0" err="1"/>
              <a:t>bahan</a:t>
            </a:r>
            <a:r>
              <a:rPr lang="en-ID" b="1" dirty="0"/>
              <a:t> </a:t>
            </a:r>
            <a:r>
              <a:rPr lang="en-ID" b="1" dirty="0" err="1"/>
              <a:t>baku</a:t>
            </a:r>
            <a:r>
              <a:rPr lang="en-ID" b="1" dirty="0"/>
              <a:t>.</a:t>
            </a:r>
          </a:p>
          <a:p>
            <a:pPr marL="0" indent="0">
              <a:buNone/>
            </a:pPr>
            <a:r>
              <a:rPr lang="en-ID" b="1" dirty="0"/>
              <a:t>           </a:t>
            </a:r>
            <a:r>
              <a:rPr lang="en-ID" b="1" dirty="0" err="1"/>
              <a:t>Anggaran</a:t>
            </a:r>
            <a:r>
              <a:rPr lang="en-ID" b="1" dirty="0"/>
              <a:t> </a:t>
            </a:r>
            <a:r>
              <a:rPr lang="en-ID" b="1" dirty="0" err="1"/>
              <a:t>biaya</a:t>
            </a:r>
            <a:r>
              <a:rPr lang="en-ID" b="1" dirty="0"/>
              <a:t> </a:t>
            </a:r>
            <a:r>
              <a:rPr lang="en-ID" b="1" dirty="0" err="1"/>
              <a:t>tenaga</a:t>
            </a:r>
            <a:r>
              <a:rPr lang="en-ID" b="1" dirty="0"/>
              <a:t> </a:t>
            </a:r>
            <a:r>
              <a:rPr lang="en-ID" b="1" dirty="0" err="1"/>
              <a:t>kerja</a:t>
            </a:r>
            <a:r>
              <a:rPr lang="en-ID" b="1" dirty="0"/>
              <a:t> </a:t>
            </a:r>
            <a:r>
              <a:rPr lang="en-ID" b="1" dirty="0" err="1"/>
              <a:t>langsung</a:t>
            </a:r>
            <a:r>
              <a:rPr lang="en-ID" b="1" dirty="0"/>
              <a:t>. </a:t>
            </a:r>
            <a:r>
              <a:rPr lang="en-ID" b="1" dirty="0" err="1"/>
              <a:t>Anggaran</a:t>
            </a:r>
            <a:r>
              <a:rPr lang="en-ID" b="1" dirty="0"/>
              <a:t> </a:t>
            </a:r>
            <a:r>
              <a:rPr lang="en-ID" b="1" dirty="0" err="1"/>
              <a:t>biaya</a:t>
            </a:r>
            <a:r>
              <a:rPr lang="en-ID" b="1" dirty="0"/>
              <a:t> </a:t>
            </a:r>
          </a:p>
          <a:p>
            <a:pPr marL="0" indent="0">
              <a:buNone/>
            </a:pPr>
            <a:r>
              <a:rPr lang="en-ID" b="1" dirty="0"/>
              <a:t>           overhead. </a:t>
            </a:r>
            <a:r>
              <a:rPr lang="en-ID" b="1" dirty="0" err="1"/>
              <a:t>Anggaran</a:t>
            </a:r>
            <a:r>
              <a:rPr lang="en-ID" b="1" dirty="0"/>
              <a:t> </a:t>
            </a:r>
            <a:r>
              <a:rPr lang="en-ID" b="1" dirty="0" err="1"/>
              <a:t>biaya</a:t>
            </a:r>
            <a:r>
              <a:rPr lang="en-ID" b="1" dirty="0"/>
              <a:t> </a:t>
            </a:r>
            <a:r>
              <a:rPr lang="en-ID" b="1" dirty="0" err="1"/>
              <a:t>pemasaran</a:t>
            </a:r>
            <a:r>
              <a:rPr lang="en-ID" b="1" dirty="0"/>
              <a:t> </a:t>
            </a:r>
          </a:p>
          <a:p>
            <a:pPr marL="0" indent="0">
              <a:buNone/>
            </a:pPr>
            <a:r>
              <a:rPr lang="en-ID" b="1" dirty="0"/>
              <a:t>           </a:t>
            </a:r>
            <a:r>
              <a:rPr lang="en-ID" b="1" dirty="0" err="1"/>
              <a:t>Anggaran</a:t>
            </a:r>
            <a:r>
              <a:rPr lang="en-ID" b="1" dirty="0"/>
              <a:t> </a:t>
            </a:r>
            <a:r>
              <a:rPr lang="en-ID" b="1" dirty="0" err="1"/>
              <a:t>Biaya</a:t>
            </a:r>
            <a:r>
              <a:rPr lang="en-ID" b="1" dirty="0"/>
              <a:t>    </a:t>
            </a:r>
            <a:r>
              <a:rPr lang="en-ID" b="1" dirty="0" err="1"/>
              <a:t>administrasi</a:t>
            </a:r>
            <a:r>
              <a:rPr lang="en-ID" b="1" dirty="0"/>
              <a:t> dan </a:t>
            </a:r>
            <a:r>
              <a:rPr lang="en-ID" b="1" dirty="0" err="1"/>
              <a:t>umum</a:t>
            </a:r>
            <a:r>
              <a:rPr lang="en-ID" b="1" dirty="0"/>
              <a:t>  </a:t>
            </a:r>
          </a:p>
          <a:p>
            <a:pPr marL="0" indent="0">
              <a:buNone/>
            </a:pPr>
            <a:r>
              <a:rPr lang="en-ID" b="1" dirty="0"/>
              <a:t>       c.	</a:t>
            </a:r>
            <a:r>
              <a:rPr lang="en-ID" b="1" dirty="0" err="1"/>
              <a:t>Anggaran</a:t>
            </a:r>
            <a:r>
              <a:rPr lang="en-ID" b="1" dirty="0"/>
              <a:t> </a:t>
            </a:r>
            <a:r>
              <a:rPr lang="en-ID" b="1" dirty="0" err="1"/>
              <a:t>laba</a:t>
            </a:r>
            <a:endParaRPr lang="en-ID" b="1" dirty="0"/>
          </a:p>
          <a:p>
            <a:pPr marL="514350" indent="-514350">
              <a:buFont typeface="+mj-lt"/>
              <a:buAutoNum type="arabicPeriod"/>
            </a:pPr>
            <a:endParaRPr lang="en-ID" b="1" dirty="0"/>
          </a:p>
        </p:txBody>
      </p:sp>
    </p:spTree>
    <p:extLst>
      <p:ext uri="{BB962C8B-B14F-4D97-AF65-F5344CB8AC3E}">
        <p14:creationId xmlns:p14="http://schemas.microsoft.com/office/powerpoint/2010/main" val="33800541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72CB0-8F34-2EF2-29D8-FDFE518C9CD0}"/>
              </a:ext>
            </a:extLst>
          </p:cNvPr>
          <p:cNvSpPr>
            <a:spLocks noGrp="1"/>
          </p:cNvSpPr>
          <p:nvPr>
            <p:ph type="title"/>
          </p:nvPr>
        </p:nvSpPr>
        <p:spPr>
          <a:xfrm>
            <a:off x="838200" y="365125"/>
            <a:ext cx="10515600" cy="111953"/>
          </a:xfrm>
        </p:spPr>
        <p:txBody>
          <a:bodyPr>
            <a:normAutofit fontScale="90000"/>
          </a:bodyPr>
          <a:lstStyle/>
          <a:p>
            <a:r>
              <a:rPr lang="id-ID" dirty="0">
                <a:solidFill>
                  <a:schemeClr val="bg1"/>
                </a:solidFill>
              </a:rPr>
              <a:t>JENIS-JENIS ANGGARAN</a:t>
            </a:r>
            <a:endParaRPr lang="en-ID" dirty="0">
              <a:solidFill>
                <a:schemeClr val="bg1"/>
              </a:solidFill>
            </a:endParaRPr>
          </a:p>
        </p:txBody>
      </p:sp>
      <p:sp>
        <p:nvSpPr>
          <p:cNvPr id="3" name="Content Placeholder 2">
            <a:extLst>
              <a:ext uri="{FF2B5EF4-FFF2-40B4-BE49-F238E27FC236}">
                <a16:creationId xmlns:a16="http://schemas.microsoft.com/office/drawing/2014/main" id="{08E8685C-1560-6F20-4B82-258DD90433D6}"/>
              </a:ext>
            </a:extLst>
          </p:cNvPr>
          <p:cNvSpPr>
            <a:spLocks noGrp="1"/>
          </p:cNvSpPr>
          <p:nvPr>
            <p:ph idx="1"/>
          </p:nvPr>
        </p:nvSpPr>
        <p:spPr>
          <a:xfrm>
            <a:off x="318247" y="1395964"/>
            <a:ext cx="10515600" cy="5554111"/>
          </a:xfrm>
        </p:spPr>
        <p:txBody>
          <a:bodyPr>
            <a:normAutofit/>
          </a:bodyPr>
          <a:lstStyle/>
          <a:p>
            <a:pPr marL="0" indent="0">
              <a:buNone/>
            </a:pPr>
            <a:r>
              <a:rPr lang="en-US" sz="2000" dirty="0"/>
              <a:t>2. </a:t>
            </a:r>
            <a:r>
              <a:rPr lang="en-US" sz="2000" dirty="0" err="1"/>
              <a:t>Anggaran</a:t>
            </a:r>
            <a:r>
              <a:rPr lang="en-US" sz="2000" dirty="0"/>
              <a:t> </a:t>
            </a:r>
            <a:r>
              <a:rPr lang="en-US" sz="2000" dirty="0" err="1"/>
              <a:t>keuangan</a:t>
            </a:r>
            <a:r>
              <a:rPr lang="en-US" sz="2000" dirty="0"/>
              <a:t>, </a:t>
            </a:r>
            <a:r>
              <a:rPr lang="en-US" sz="2000" dirty="0" err="1"/>
              <a:t>yaitu</a:t>
            </a:r>
            <a:r>
              <a:rPr lang="en-US" sz="2000" dirty="0"/>
              <a:t> </a:t>
            </a:r>
            <a:r>
              <a:rPr lang="en-US" sz="2000" dirty="0" err="1"/>
              <a:t>anggaran</a:t>
            </a:r>
            <a:r>
              <a:rPr lang="en-US" sz="2000" dirty="0"/>
              <a:t> yang </a:t>
            </a:r>
            <a:r>
              <a:rPr lang="en-US" sz="2000" dirty="0" err="1"/>
              <a:t>berkaitan</a:t>
            </a:r>
            <a:r>
              <a:rPr lang="en-US" sz="2000" dirty="0"/>
              <a:t> </a:t>
            </a:r>
            <a:r>
              <a:rPr lang="en-US" sz="2000" dirty="0" err="1"/>
              <a:t>dengan</a:t>
            </a:r>
            <a:r>
              <a:rPr lang="en-US" sz="2000" dirty="0"/>
              <a:t> </a:t>
            </a:r>
            <a:r>
              <a:rPr lang="en-US" sz="2000" dirty="0" err="1"/>
              <a:t>rencana</a:t>
            </a:r>
            <a:r>
              <a:rPr lang="en-US" sz="2000" dirty="0"/>
              <a:t> </a:t>
            </a:r>
            <a:r>
              <a:rPr lang="en-US" sz="2000" dirty="0" err="1"/>
              <a:t>pendukung</a:t>
            </a:r>
            <a:r>
              <a:rPr lang="en-US" sz="2000" dirty="0"/>
              <a:t> </a:t>
            </a:r>
            <a:r>
              <a:rPr lang="en-US" sz="2000" dirty="0" err="1"/>
              <a:t>aktivitas</a:t>
            </a:r>
            <a:r>
              <a:rPr lang="en-US" sz="2000" dirty="0"/>
              <a:t> </a:t>
            </a:r>
            <a:r>
              <a:rPr lang="en-US" sz="2000" dirty="0" err="1"/>
              <a:t>operasi</a:t>
            </a:r>
            <a:r>
              <a:rPr lang="en-US" sz="2000" dirty="0"/>
              <a:t> </a:t>
            </a:r>
            <a:r>
              <a:rPr lang="en-US" sz="2000" dirty="0" err="1"/>
              <a:t>perusahaan</a:t>
            </a:r>
            <a:r>
              <a:rPr lang="en-US" sz="2000" dirty="0"/>
              <a:t>. </a:t>
            </a:r>
            <a:r>
              <a:rPr lang="en-US" sz="2000" dirty="0" err="1"/>
              <a:t>Anggaran</a:t>
            </a:r>
            <a:r>
              <a:rPr lang="en-US" sz="2000" dirty="0"/>
              <a:t> </a:t>
            </a:r>
            <a:r>
              <a:rPr lang="en-US" sz="2000" dirty="0" err="1"/>
              <a:t>ini</a:t>
            </a:r>
            <a:r>
              <a:rPr lang="en-US" sz="2000" dirty="0"/>
              <a:t> </a:t>
            </a:r>
            <a:r>
              <a:rPr lang="en-US" sz="2000" dirty="0" err="1"/>
              <a:t>mencakup</a:t>
            </a:r>
            <a:r>
              <a:rPr lang="en-US" sz="2000" dirty="0"/>
              <a:t> </a:t>
            </a:r>
            <a:r>
              <a:rPr lang="en-US" sz="2000" dirty="0" err="1"/>
              <a:t>beberapa</a:t>
            </a:r>
            <a:r>
              <a:rPr lang="en-US" sz="2000" dirty="0"/>
              <a:t> </a:t>
            </a:r>
            <a:r>
              <a:rPr lang="en-US" sz="2000" dirty="0" err="1"/>
              <a:t>jenis</a:t>
            </a:r>
            <a:r>
              <a:rPr lang="en-US" sz="2000" dirty="0"/>
              <a:t> </a:t>
            </a:r>
            <a:r>
              <a:rPr lang="en-US" sz="2000" dirty="0" err="1"/>
              <a:t>anggaran</a:t>
            </a:r>
            <a:r>
              <a:rPr lang="en-US" sz="2000" dirty="0"/>
              <a:t> </a:t>
            </a:r>
            <a:r>
              <a:rPr lang="en-US" sz="2000" dirty="0" err="1"/>
              <a:t>yaitu</a:t>
            </a:r>
            <a:r>
              <a:rPr lang="en-US" sz="2000" dirty="0"/>
              <a:t>:  </a:t>
            </a:r>
          </a:p>
          <a:p>
            <a:pPr marL="0" indent="0">
              <a:buNone/>
            </a:pPr>
            <a:r>
              <a:rPr lang="en-US" sz="2000" dirty="0"/>
              <a:t>       a.	</a:t>
            </a:r>
            <a:r>
              <a:rPr lang="en-US" sz="2000" dirty="0" err="1"/>
              <a:t>Anggaran</a:t>
            </a:r>
            <a:r>
              <a:rPr lang="en-US" sz="2000" dirty="0"/>
              <a:t> </a:t>
            </a:r>
            <a:r>
              <a:rPr lang="en-US" sz="2000" dirty="0" err="1"/>
              <a:t>investasi</a:t>
            </a:r>
            <a:r>
              <a:rPr lang="en-US" sz="2000" dirty="0"/>
              <a:t> </a:t>
            </a:r>
          </a:p>
          <a:p>
            <a:pPr marL="0" indent="0">
              <a:buNone/>
            </a:pPr>
            <a:r>
              <a:rPr lang="en-US" sz="2000" dirty="0"/>
              <a:t>       b.	</a:t>
            </a:r>
            <a:r>
              <a:rPr lang="en-US" sz="2000" dirty="0" err="1"/>
              <a:t>Anggaran</a:t>
            </a:r>
            <a:r>
              <a:rPr lang="en-US" sz="2000" dirty="0"/>
              <a:t> kas . </a:t>
            </a:r>
          </a:p>
          <a:p>
            <a:pPr marL="0" indent="0">
              <a:buNone/>
            </a:pPr>
            <a:r>
              <a:rPr lang="en-US" sz="2000" dirty="0"/>
              <a:t>3. </a:t>
            </a:r>
            <a:r>
              <a:rPr lang="en-US" sz="2000" dirty="0" err="1"/>
              <a:t>Proyeksi</a:t>
            </a:r>
            <a:r>
              <a:rPr lang="en-US" sz="2000" dirty="0"/>
              <a:t> </a:t>
            </a:r>
            <a:r>
              <a:rPr lang="en-US" sz="2000" dirty="0" err="1"/>
              <a:t>neraca</a:t>
            </a:r>
            <a:r>
              <a:rPr lang="en-US" sz="2000" dirty="0"/>
              <a:t> </a:t>
            </a:r>
            <a:r>
              <a:rPr lang="en-US" sz="2000" dirty="0" err="1"/>
              <a:t>Dilihat</a:t>
            </a:r>
            <a:r>
              <a:rPr lang="en-US" sz="2000" dirty="0"/>
              <a:t> </a:t>
            </a:r>
            <a:r>
              <a:rPr lang="en-US" sz="2000" dirty="0" err="1"/>
              <a:t>dari</a:t>
            </a:r>
            <a:r>
              <a:rPr lang="en-US" sz="2000" dirty="0"/>
              <a:t> </a:t>
            </a:r>
            <a:r>
              <a:rPr lang="en-US" sz="2000" dirty="0" err="1"/>
              <a:t>kelengkapan</a:t>
            </a:r>
            <a:r>
              <a:rPr lang="en-US" sz="2000" dirty="0"/>
              <a:t> </a:t>
            </a:r>
            <a:r>
              <a:rPr lang="en-US" sz="2000" dirty="0" err="1"/>
              <a:t>anggaran</a:t>
            </a:r>
            <a:r>
              <a:rPr lang="en-US" sz="2000" dirty="0"/>
              <a:t> yang </a:t>
            </a:r>
            <a:r>
              <a:rPr lang="en-US" sz="2000" dirty="0" err="1"/>
              <a:t>disusun</a:t>
            </a:r>
            <a:r>
              <a:rPr lang="en-US" sz="2000" dirty="0"/>
              <a:t> oleh</a:t>
            </a:r>
          </a:p>
          <a:p>
            <a:pPr marL="0" indent="0">
              <a:buNone/>
            </a:pPr>
            <a:r>
              <a:rPr lang="en-US" sz="2000" dirty="0"/>
              <a:t>    </a:t>
            </a:r>
            <a:r>
              <a:rPr lang="en-US" sz="2000" dirty="0" err="1"/>
              <a:t>suatu</a:t>
            </a:r>
            <a:r>
              <a:rPr lang="en-US" sz="2000" dirty="0"/>
              <a:t>   </a:t>
            </a:r>
            <a:r>
              <a:rPr lang="en-US" sz="2000" dirty="0" err="1"/>
              <a:t>organisasi</a:t>
            </a:r>
            <a:r>
              <a:rPr lang="en-US" sz="2000" dirty="0"/>
              <a:t>, </a:t>
            </a:r>
            <a:r>
              <a:rPr lang="en-US" sz="2000" dirty="0" err="1"/>
              <a:t>maka</a:t>
            </a:r>
            <a:r>
              <a:rPr lang="en-US" sz="2000" dirty="0"/>
              <a:t> </a:t>
            </a:r>
            <a:r>
              <a:rPr lang="en-US" sz="2000" dirty="0" err="1"/>
              <a:t>anggaran</a:t>
            </a:r>
            <a:r>
              <a:rPr lang="en-US" sz="2000" dirty="0"/>
              <a:t> </a:t>
            </a:r>
            <a:r>
              <a:rPr lang="en-US" sz="2000" dirty="0" err="1"/>
              <a:t>dapat</a:t>
            </a:r>
            <a:r>
              <a:rPr lang="en-US" sz="2000" dirty="0"/>
              <a:t> </a:t>
            </a:r>
            <a:r>
              <a:rPr lang="en-US" sz="2000" dirty="0" err="1"/>
              <a:t>dikategorikan</a:t>
            </a:r>
            <a:r>
              <a:rPr lang="en-US" sz="2000" dirty="0"/>
              <a:t> : </a:t>
            </a:r>
          </a:p>
          <a:p>
            <a:pPr marL="0" indent="0">
              <a:buNone/>
            </a:pPr>
            <a:r>
              <a:rPr lang="en-US" sz="2000" dirty="0"/>
              <a:t>        a.	</a:t>
            </a:r>
            <a:r>
              <a:rPr lang="en-US" sz="2000" dirty="0" err="1"/>
              <a:t>Anggaran</a:t>
            </a:r>
            <a:r>
              <a:rPr lang="en-US" sz="2000" dirty="0"/>
              <a:t> </a:t>
            </a:r>
            <a:r>
              <a:rPr lang="en-US" sz="2000" dirty="0" err="1"/>
              <a:t>parsial</a:t>
            </a:r>
            <a:r>
              <a:rPr lang="en-US" sz="2000" dirty="0"/>
              <a:t>, </a:t>
            </a:r>
            <a:r>
              <a:rPr lang="en-US" sz="2000" dirty="0" err="1"/>
              <a:t>yaitu</a:t>
            </a:r>
            <a:r>
              <a:rPr lang="en-US" sz="2000" dirty="0"/>
              <a:t> </a:t>
            </a:r>
            <a:r>
              <a:rPr lang="en-US" sz="2000" dirty="0" err="1"/>
              <a:t>anggaran</a:t>
            </a:r>
            <a:r>
              <a:rPr lang="en-US" sz="2000" dirty="0"/>
              <a:t> yang </a:t>
            </a:r>
            <a:r>
              <a:rPr lang="en-US" sz="2000" dirty="0" err="1"/>
              <a:t>terdiri</a:t>
            </a:r>
            <a:r>
              <a:rPr lang="en-US" sz="2000" dirty="0"/>
              <a:t> </a:t>
            </a:r>
            <a:r>
              <a:rPr lang="en-US" sz="2000" dirty="0" err="1"/>
              <a:t>dari</a:t>
            </a:r>
            <a:r>
              <a:rPr lang="en-US" sz="2000" dirty="0"/>
              <a:t> </a:t>
            </a:r>
            <a:r>
              <a:rPr lang="en-US" sz="2000" dirty="0" err="1"/>
              <a:t>satu</a:t>
            </a:r>
            <a:r>
              <a:rPr lang="en-US" sz="2000" dirty="0"/>
              <a:t> </a:t>
            </a:r>
            <a:r>
              <a:rPr lang="en-US" sz="2000" dirty="0" err="1"/>
              <a:t>jenis</a:t>
            </a:r>
            <a:r>
              <a:rPr lang="en-US" sz="2000" dirty="0"/>
              <a:t> </a:t>
            </a:r>
            <a:r>
              <a:rPr lang="en-US" sz="2000" dirty="0" err="1"/>
              <a:t>atau</a:t>
            </a:r>
            <a:endParaRPr lang="en-US" sz="2000" dirty="0"/>
          </a:p>
          <a:p>
            <a:pPr marL="0" indent="0">
              <a:buNone/>
            </a:pPr>
            <a:r>
              <a:rPr lang="en-US" sz="2000" dirty="0"/>
              <a:t>            </a:t>
            </a:r>
            <a:r>
              <a:rPr lang="en-US" sz="2000" dirty="0" err="1"/>
              <a:t>kelompok</a:t>
            </a:r>
            <a:r>
              <a:rPr lang="en-US" sz="2000" dirty="0"/>
              <a:t> </a:t>
            </a:r>
            <a:r>
              <a:rPr lang="en-US" sz="2000" dirty="0" err="1"/>
              <a:t>kegiatan</a:t>
            </a:r>
            <a:r>
              <a:rPr lang="en-US" sz="2000" dirty="0"/>
              <a:t> </a:t>
            </a:r>
            <a:r>
              <a:rPr lang="en-US" sz="2000" dirty="0" err="1"/>
              <a:t>tertentu</a:t>
            </a:r>
            <a:r>
              <a:rPr lang="en-US" sz="2000" dirty="0"/>
              <a:t> </a:t>
            </a:r>
            <a:r>
              <a:rPr lang="en-US" sz="2000" dirty="0" err="1"/>
              <a:t>saja</a:t>
            </a:r>
            <a:r>
              <a:rPr lang="en-US" sz="2000" dirty="0"/>
              <a:t>, </a:t>
            </a:r>
            <a:r>
              <a:rPr lang="en-US" sz="2000" dirty="0" err="1"/>
              <a:t>misalnya</a:t>
            </a:r>
            <a:r>
              <a:rPr lang="en-US" sz="2000" dirty="0"/>
              <a:t> </a:t>
            </a:r>
            <a:r>
              <a:rPr lang="en-US" sz="2000" dirty="0" err="1"/>
              <a:t>anggaran</a:t>
            </a:r>
            <a:r>
              <a:rPr lang="en-US" sz="2000" dirty="0"/>
              <a:t> </a:t>
            </a:r>
            <a:r>
              <a:rPr lang="en-US" sz="2000" dirty="0" err="1"/>
              <a:t>penjualan</a:t>
            </a:r>
            <a:endParaRPr lang="en-US" sz="2000" dirty="0"/>
          </a:p>
          <a:p>
            <a:pPr marL="0" indent="0">
              <a:buNone/>
            </a:pPr>
            <a:r>
              <a:rPr lang="en-US" sz="2000" dirty="0"/>
              <a:t>            </a:t>
            </a:r>
            <a:r>
              <a:rPr lang="en-US" sz="2000" dirty="0" err="1"/>
              <a:t>saja</a:t>
            </a:r>
            <a:r>
              <a:rPr lang="en-US" sz="2000" dirty="0"/>
              <a:t>, </a:t>
            </a:r>
            <a:r>
              <a:rPr lang="en-US" sz="2000" dirty="0" err="1"/>
              <a:t>anggaran</a:t>
            </a:r>
            <a:r>
              <a:rPr lang="en-US" sz="2000" dirty="0"/>
              <a:t> </a:t>
            </a:r>
            <a:r>
              <a:rPr lang="en-US" sz="2000" dirty="0" err="1"/>
              <a:t>biaya</a:t>
            </a:r>
            <a:r>
              <a:rPr lang="en-US" sz="2000" dirty="0"/>
              <a:t> </a:t>
            </a:r>
            <a:r>
              <a:rPr lang="en-US" sz="2000" dirty="0" err="1"/>
              <a:t>pemasaran</a:t>
            </a:r>
            <a:r>
              <a:rPr lang="en-US" sz="2000" dirty="0"/>
              <a:t> </a:t>
            </a:r>
            <a:r>
              <a:rPr lang="en-US" sz="2000" dirty="0" err="1"/>
              <a:t>saja</a:t>
            </a:r>
            <a:r>
              <a:rPr lang="en-US" sz="2000" dirty="0"/>
              <a:t>, </a:t>
            </a:r>
            <a:r>
              <a:rPr lang="en-US" sz="2000" dirty="0" err="1"/>
              <a:t>anggaran</a:t>
            </a:r>
            <a:r>
              <a:rPr lang="en-US" sz="2000" dirty="0"/>
              <a:t> </a:t>
            </a:r>
            <a:r>
              <a:rPr lang="en-US" sz="2000" dirty="0" err="1"/>
              <a:t>biaya</a:t>
            </a:r>
            <a:r>
              <a:rPr lang="en-US" sz="2000" dirty="0"/>
              <a:t> </a:t>
            </a:r>
            <a:r>
              <a:rPr lang="en-US" sz="2000" dirty="0" err="1"/>
              <a:t>administrasi</a:t>
            </a:r>
            <a:r>
              <a:rPr lang="en-US" sz="2000" dirty="0"/>
              <a:t> </a:t>
            </a:r>
          </a:p>
          <a:p>
            <a:pPr marL="0" indent="0">
              <a:buNone/>
            </a:pPr>
            <a:r>
              <a:rPr lang="en-US" sz="2000" dirty="0"/>
              <a:t>            </a:t>
            </a:r>
            <a:r>
              <a:rPr lang="en-US" sz="2000" dirty="0" err="1"/>
              <a:t>saja</a:t>
            </a:r>
            <a:r>
              <a:rPr lang="en-US" sz="2000" dirty="0"/>
              <a:t>, dan </a:t>
            </a:r>
            <a:r>
              <a:rPr lang="en-US" sz="2000" dirty="0" err="1"/>
              <a:t>sebagainya</a:t>
            </a:r>
            <a:r>
              <a:rPr lang="en-US" sz="2000" dirty="0"/>
              <a:t>. . </a:t>
            </a:r>
          </a:p>
          <a:p>
            <a:pPr marL="0" indent="0">
              <a:buNone/>
            </a:pPr>
            <a:r>
              <a:rPr lang="en-US" sz="2000" dirty="0"/>
              <a:t>        b.	</a:t>
            </a:r>
            <a:r>
              <a:rPr lang="en-US" sz="2000" dirty="0" err="1"/>
              <a:t>Anggaran</a:t>
            </a:r>
            <a:r>
              <a:rPr lang="en-US" sz="2000" dirty="0"/>
              <a:t> </a:t>
            </a:r>
            <a:r>
              <a:rPr lang="en-US" sz="2000" dirty="0" err="1"/>
              <a:t>komprehensif</a:t>
            </a:r>
            <a:r>
              <a:rPr lang="en-US" sz="2000" dirty="0"/>
              <a:t>, </a:t>
            </a:r>
            <a:r>
              <a:rPr lang="en-US" sz="2000" dirty="0" err="1"/>
              <a:t>yaitu</a:t>
            </a:r>
            <a:r>
              <a:rPr lang="en-US" sz="2000" dirty="0"/>
              <a:t> </a:t>
            </a:r>
            <a:r>
              <a:rPr lang="en-US" sz="2000" dirty="0" err="1"/>
              <a:t>keseluruhan</a:t>
            </a:r>
            <a:r>
              <a:rPr lang="en-US" sz="2000" dirty="0"/>
              <a:t> </a:t>
            </a:r>
            <a:r>
              <a:rPr lang="en-US" sz="2000" dirty="0" err="1"/>
              <a:t>anggaran</a:t>
            </a:r>
            <a:r>
              <a:rPr lang="en-US" sz="2000" dirty="0"/>
              <a:t> yang </a:t>
            </a:r>
            <a:r>
              <a:rPr lang="en-US" sz="2000" dirty="0" err="1"/>
              <a:t>terdiri</a:t>
            </a:r>
            <a:r>
              <a:rPr lang="en-US" sz="2000" dirty="0"/>
              <a:t> </a:t>
            </a:r>
          </a:p>
          <a:p>
            <a:pPr marL="0" indent="0">
              <a:buNone/>
            </a:pPr>
            <a:r>
              <a:rPr lang="en-US" sz="2000" dirty="0"/>
              <a:t>           </a:t>
            </a:r>
            <a:r>
              <a:rPr lang="en-US" sz="2000" dirty="0" err="1"/>
              <a:t>dari</a:t>
            </a:r>
            <a:r>
              <a:rPr lang="en-US" sz="2000" dirty="0"/>
              <a:t> </a:t>
            </a:r>
            <a:r>
              <a:rPr lang="en-US" sz="2000" dirty="0" err="1"/>
              <a:t>gabungan</a:t>
            </a:r>
            <a:r>
              <a:rPr lang="en-US" sz="2000" dirty="0"/>
              <a:t> </a:t>
            </a:r>
            <a:r>
              <a:rPr lang="en-US" sz="2000" dirty="0" err="1"/>
              <a:t>anggaran-anggaran</a:t>
            </a:r>
            <a:r>
              <a:rPr lang="en-US" sz="2000" dirty="0"/>
              <a:t> </a:t>
            </a:r>
            <a:r>
              <a:rPr lang="en-US" sz="2000" dirty="0" err="1"/>
              <a:t>parsial</a:t>
            </a:r>
            <a:r>
              <a:rPr lang="en-US" sz="2000" dirty="0"/>
              <a:t> di </a:t>
            </a:r>
            <a:r>
              <a:rPr lang="en-US" sz="2000" dirty="0" err="1"/>
              <a:t>dalam</a:t>
            </a:r>
            <a:r>
              <a:rPr lang="en-US" sz="2000" dirty="0"/>
              <a:t> </a:t>
            </a:r>
            <a:r>
              <a:rPr lang="en-US" sz="2000" dirty="0" err="1"/>
              <a:t>periode</a:t>
            </a:r>
            <a:r>
              <a:rPr lang="en-US" sz="2000" dirty="0"/>
              <a:t> </a:t>
            </a:r>
          </a:p>
          <a:p>
            <a:pPr marL="0" indent="0">
              <a:buNone/>
            </a:pPr>
            <a:r>
              <a:rPr lang="en-US" sz="2000" dirty="0"/>
              <a:t>            </a:t>
            </a:r>
            <a:r>
              <a:rPr lang="en-US" sz="2000" dirty="0" err="1"/>
              <a:t>waktu</a:t>
            </a:r>
            <a:r>
              <a:rPr lang="en-US" sz="2000" dirty="0"/>
              <a:t> </a:t>
            </a:r>
            <a:r>
              <a:rPr lang="en-US" sz="2000" dirty="0" err="1"/>
              <a:t>tertentu</a:t>
            </a:r>
            <a:r>
              <a:rPr lang="en-US" sz="2000" dirty="0"/>
              <a:t>. Pada </a:t>
            </a:r>
            <a:r>
              <a:rPr lang="en-US" sz="2000" dirty="0" err="1"/>
              <a:t>dasarnya</a:t>
            </a:r>
            <a:r>
              <a:rPr lang="en-US" sz="2000" dirty="0"/>
              <a:t> </a:t>
            </a:r>
            <a:r>
              <a:rPr lang="en-US" sz="2000" dirty="0" err="1"/>
              <a:t>anggaran</a:t>
            </a:r>
            <a:r>
              <a:rPr lang="en-US" sz="2000" dirty="0"/>
              <a:t> </a:t>
            </a:r>
            <a:r>
              <a:rPr lang="en-US" sz="2000" dirty="0" err="1"/>
              <a:t>komprehensif</a:t>
            </a:r>
            <a:endParaRPr lang="en-US" sz="2000" dirty="0"/>
          </a:p>
          <a:p>
            <a:pPr marL="0" indent="0">
              <a:buNone/>
            </a:pPr>
            <a:endParaRPr lang="en-US" dirty="0"/>
          </a:p>
          <a:p>
            <a:pPr marL="0" indent="0">
              <a:buNone/>
            </a:pPr>
            <a:endParaRPr lang="en-US" dirty="0"/>
          </a:p>
          <a:p>
            <a:pPr marL="0" indent="0">
              <a:buNone/>
            </a:pPr>
            <a:endParaRPr lang="en-ID" dirty="0"/>
          </a:p>
        </p:txBody>
      </p:sp>
    </p:spTree>
    <p:extLst>
      <p:ext uri="{BB962C8B-B14F-4D97-AF65-F5344CB8AC3E}">
        <p14:creationId xmlns:p14="http://schemas.microsoft.com/office/powerpoint/2010/main" val="13654264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895884-1A17-C70D-0932-BA61E735DE4C}"/>
              </a:ext>
            </a:extLst>
          </p:cNvPr>
          <p:cNvSpPr>
            <a:spLocks noGrp="1"/>
          </p:cNvSpPr>
          <p:nvPr>
            <p:ph type="title"/>
          </p:nvPr>
        </p:nvSpPr>
        <p:spPr>
          <a:xfrm>
            <a:off x="838200" y="365125"/>
            <a:ext cx="10515600" cy="111953"/>
          </a:xfrm>
        </p:spPr>
        <p:txBody>
          <a:bodyPr>
            <a:normAutofit fontScale="90000"/>
          </a:bodyPr>
          <a:lstStyle/>
          <a:p>
            <a:r>
              <a:rPr lang="id-ID" dirty="0">
                <a:solidFill>
                  <a:schemeClr val="bg1"/>
                </a:solidFill>
              </a:rPr>
              <a:t>FAKTOR-FAKTOR PENYUSUNAN ANGGARAN</a:t>
            </a:r>
            <a:endParaRPr lang="en-ID" dirty="0">
              <a:solidFill>
                <a:schemeClr val="bg1"/>
              </a:solidFill>
            </a:endParaRPr>
          </a:p>
        </p:txBody>
      </p:sp>
      <p:sp>
        <p:nvSpPr>
          <p:cNvPr id="3" name="Content Placeholder 2">
            <a:extLst>
              <a:ext uri="{FF2B5EF4-FFF2-40B4-BE49-F238E27FC236}">
                <a16:creationId xmlns:a16="http://schemas.microsoft.com/office/drawing/2014/main" id="{429BA8B1-FF44-B6F6-D24F-F937C5F2927C}"/>
              </a:ext>
            </a:extLst>
          </p:cNvPr>
          <p:cNvSpPr>
            <a:spLocks noGrp="1"/>
          </p:cNvSpPr>
          <p:nvPr>
            <p:ph idx="1"/>
          </p:nvPr>
        </p:nvSpPr>
        <p:spPr>
          <a:xfrm>
            <a:off x="246529" y="1999520"/>
            <a:ext cx="10515600" cy="5091563"/>
          </a:xfrm>
        </p:spPr>
        <p:txBody>
          <a:bodyPr>
            <a:normAutofit/>
          </a:bodyPr>
          <a:lstStyle/>
          <a:p>
            <a:pPr marL="0" indent="0">
              <a:buNone/>
            </a:pPr>
            <a:r>
              <a:rPr lang="en-ID" dirty="0"/>
              <a:t>Faktor Intern </a:t>
            </a:r>
            <a:r>
              <a:rPr lang="en-ID" dirty="0" err="1"/>
              <a:t>Yaitu</a:t>
            </a:r>
            <a:r>
              <a:rPr lang="en-ID" dirty="0"/>
              <a:t> data, </a:t>
            </a:r>
            <a:r>
              <a:rPr lang="en-ID" dirty="0" err="1"/>
              <a:t>informasi</a:t>
            </a:r>
            <a:r>
              <a:rPr lang="en-ID" dirty="0"/>
              <a:t>, dan </a:t>
            </a:r>
            <a:r>
              <a:rPr lang="en-ID" dirty="0" err="1"/>
              <a:t>pengalaman</a:t>
            </a:r>
            <a:r>
              <a:rPr lang="en-ID" dirty="0"/>
              <a:t> yang </a:t>
            </a:r>
            <a:r>
              <a:rPr lang="en-ID" dirty="0" err="1"/>
              <a:t>terdapat</a:t>
            </a:r>
            <a:r>
              <a:rPr lang="en-ID" dirty="0"/>
              <a:t> di </a:t>
            </a:r>
            <a:r>
              <a:rPr lang="en-ID" dirty="0" err="1"/>
              <a:t>dalam</a:t>
            </a:r>
            <a:r>
              <a:rPr lang="en-ID" dirty="0"/>
              <a:t> </a:t>
            </a:r>
            <a:r>
              <a:rPr lang="en-ID" dirty="0" err="1"/>
              <a:t>perusahaan</a:t>
            </a:r>
            <a:r>
              <a:rPr lang="en-ID" dirty="0"/>
              <a:t> </a:t>
            </a:r>
            <a:r>
              <a:rPr lang="en-ID" dirty="0" err="1"/>
              <a:t>sendiri.Faktor</a:t>
            </a:r>
            <a:r>
              <a:rPr lang="en-ID" dirty="0"/>
              <a:t>- </a:t>
            </a:r>
            <a:r>
              <a:rPr lang="en-ID" dirty="0" err="1"/>
              <a:t>faktor</a:t>
            </a:r>
            <a:r>
              <a:rPr lang="en-ID" dirty="0"/>
              <a:t> </a:t>
            </a:r>
            <a:r>
              <a:rPr lang="en-ID" dirty="0" err="1"/>
              <a:t>tersebut</a:t>
            </a:r>
            <a:r>
              <a:rPr lang="en-ID" dirty="0"/>
              <a:t> </a:t>
            </a:r>
            <a:r>
              <a:rPr lang="en-ID" dirty="0" err="1"/>
              <a:t>berupa</a:t>
            </a:r>
            <a:r>
              <a:rPr lang="en-ID" dirty="0"/>
              <a:t> </a:t>
            </a:r>
            <a:r>
              <a:rPr lang="en-ID" dirty="0" err="1"/>
              <a:t>antara</a:t>
            </a:r>
            <a:r>
              <a:rPr lang="en-ID" dirty="0"/>
              <a:t> lain </a:t>
            </a:r>
            <a:r>
              <a:rPr lang="en-ID" dirty="0" err="1"/>
              <a:t>berupa</a:t>
            </a:r>
            <a:r>
              <a:rPr lang="en-ID" dirty="0"/>
              <a:t>:</a:t>
            </a:r>
            <a:endParaRPr lang="id-ID" dirty="0"/>
          </a:p>
          <a:p>
            <a:pPr marL="1371600" lvl="2" indent="-457200">
              <a:buFont typeface="+mj-lt"/>
              <a:buAutoNum type="arabicPeriod"/>
            </a:pPr>
            <a:r>
              <a:rPr lang="en-ID" sz="2400" dirty="0" err="1"/>
              <a:t>Penjualan</a:t>
            </a:r>
            <a:r>
              <a:rPr lang="en-ID" sz="2400" dirty="0"/>
              <a:t> </a:t>
            </a:r>
            <a:r>
              <a:rPr lang="en-ID" sz="2400" dirty="0" err="1"/>
              <a:t>tahun</a:t>
            </a:r>
            <a:r>
              <a:rPr lang="en-ID" sz="2400" dirty="0"/>
              <a:t> </a:t>
            </a:r>
            <a:r>
              <a:rPr lang="en-ID" sz="2400" dirty="0" err="1"/>
              <a:t>lalu</a:t>
            </a:r>
            <a:r>
              <a:rPr lang="en-ID" sz="2400" dirty="0"/>
              <a:t>.</a:t>
            </a:r>
            <a:endParaRPr lang="id-ID" sz="2400" dirty="0"/>
          </a:p>
          <a:p>
            <a:pPr marL="1371600" lvl="2" indent="-457200">
              <a:buFont typeface="+mj-lt"/>
              <a:buAutoNum type="arabicPeriod"/>
            </a:pPr>
            <a:r>
              <a:rPr lang="en-ID" sz="2400" dirty="0" err="1"/>
              <a:t>Kebijaksanaan</a:t>
            </a:r>
            <a:r>
              <a:rPr lang="en-ID" sz="2400" dirty="0"/>
              <a:t> </a:t>
            </a:r>
            <a:r>
              <a:rPr lang="en-ID" sz="2400" dirty="0" err="1"/>
              <a:t>perusahaan</a:t>
            </a:r>
            <a:r>
              <a:rPr lang="en-ID" sz="2400" dirty="0"/>
              <a:t> </a:t>
            </a:r>
            <a:r>
              <a:rPr lang="en-ID" sz="2400" dirty="0" err="1"/>
              <a:t>tentang</a:t>
            </a:r>
            <a:r>
              <a:rPr lang="en-ID" sz="2400" dirty="0"/>
              <a:t> </a:t>
            </a:r>
            <a:r>
              <a:rPr lang="en-ID" sz="2400" dirty="0" err="1"/>
              <a:t>harga</a:t>
            </a:r>
            <a:r>
              <a:rPr lang="en-ID" sz="2400" dirty="0"/>
              <a:t> </a:t>
            </a:r>
            <a:r>
              <a:rPr lang="en-ID" sz="2400" dirty="0" err="1"/>
              <a:t>jual</a:t>
            </a:r>
            <a:r>
              <a:rPr lang="en-ID" sz="2400" dirty="0"/>
              <a:t>, </a:t>
            </a:r>
            <a:r>
              <a:rPr lang="en-ID" sz="2400" dirty="0" err="1"/>
              <a:t>syarat</a:t>
            </a:r>
            <a:r>
              <a:rPr lang="id-ID" sz="2400" dirty="0"/>
              <a:t> </a:t>
            </a:r>
            <a:r>
              <a:rPr lang="en-ID" sz="2400" dirty="0" err="1"/>
              <a:t>pembayaran</a:t>
            </a:r>
            <a:r>
              <a:rPr lang="en-ID" sz="2400" dirty="0"/>
              <a:t>, </a:t>
            </a:r>
            <a:r>
              <a:rPr lang="en-ID" sz="2400" dirty="0" err="1"/>
              <a:t>pemilihan</a:t>
            </a:r>
            <a:r>
              <a:rPr lang="en-ID" sz="2400" dirty="0"/>
              <a:t> </a:t>
            </a:r>
            <a:r>
              <a:rPr lang="en-ID" sz="2400" dirty="0" err="1"/>
              <a:t>saluran</a:t>
            </a:r>
            <a:r>
              <a:rPr lang="en-ID" sz="2400" dirty="0"/>
              <a:t> </a:t>
            </a:r>
            <a:r>
              <a:rPr lang="en-ID" sz="2400" dirty="0" err="1"/>
              <a:t>distribusi</a:t>
            </a:r>
            <a:r>
              <a:rPr lang="en-ID" sz="2400" dirty="0"/>
              <a:t> dan </a:t>
            </a:r>
            <a:r>
              <a:rPr lang="en-ID" sz="2400" dirty="0" err="1"/>
              <a:t>sebagainya</a:t>
            </a:r>
            <a:r>
              <a:rPr lang="en-ID" sz="2400" dirty="0"/>
              <a:t>.</a:t>
            </a:r>
            <a:endParaRPr lang="id-ID" sz="2400" dirty="0"/>
          </a:p>
          <a:p>
            <a:pPr marL="1371600" lvl="2" indent="-457200">
              <a:buFont typeface="+mj-lt"/>
              <a:buAutoNum type="arabicPeriod"/>
            </a:pPr>
            <a:r>
              <a:rPr lang="en-ID" sz="2400" dirty="0" err="1"/>
              <a:t>Kapasitas</a:t>
            </a:r>
            <a:r>
              <a:rPr lang="en-ID" sz="2400" dirty="0"/>
              <a:t> </a:t>
            </a:r>
            <a:r>
              <a:rPr lang="en-ID" sz="2400" dirty="0" err="1"/>
              <a:t>produksi</a:t>
            </a:r>
            <a:r>
              <a:rPr lang="en-ID" sz="2400" dirty="0"/>
              <a:t> yang </a:t>
            </a:r>
            <a:r>
              <a:rPr lang="en-ID" sz="2400" dirty="0" err="1"/>
              <a:t>dimiliki</a:t>
            </a:r>
            <a:r>
              <a:rPr lang="en-ID" sz="2400" dirty="0"/>
              <a:t> </a:t>
            </a:r>
            <a:r>
              <a:rPr lang="en-ID" sz="2400" dirty="0" err="1"/>
              <a:t>perusahaan</a:t>
            </a:r>
            <a:r>
              <a:rPr lang="en-ID" sz="2400" dirty="0"/>
              <a:t>.</a:t>
            </a:r>
            <a:endParaRPr lang="id-ID" sz="2400" dirty="0"/>
          </a:p>
          <a:p>
            <a:pPr marL="1371600" lvl="2" indent="-457200">
              <a:buFont typeface="+mj-lt"/>
              <a:buAutoNum type="arabicPeriod"/>
            </a:pPr>
            <a:r>
              <a:rPr lang="en-ID" sz="2400" dirty="0"/>
              <a:t>Tenaga </a:t>
            </a:r>
            <a:r>
              <a:rPr lang="en-ID" sz="2400" dirty="0" err="1"/>
              <a:t>kerja</a:t>
            </a:r>
            <a:r>
              <a:rPr lang="en-ID" sz="2400" dirty="0"/>
              <a:t> yang </a:t>
            </a:r>
            <a:r>
              <a:rPr lang="en-ID" sz="2400" dirty="0" err="1"/>
              <a:t>dimililki</a:t>
            </a:r>
            <a:r>
              <a:rPr lang="en-ID" sz="2400" dirty="0"/>
              <a:t> </a:t>
            </a:r>
            <a:r>
              <a:rPr lang="en-ID" sz="2400" dirty="0" err="1"/>
              <a:t>perusahaan</a:t>
            </a:r>
            <a:r>
              <a:rPr lang="en-ID" sz="2400" dirty="0"/>
              <a:t>.</a:t>
            </a:r>
            <a:endParaRPr lang="id-ID" sz="2400" dirty="0"/>
          </a:p>
          <a:p>
            <a:pPr marL="1371600" lvl="2" indent="-457200">
              <a:buFont typeface="+mj-lt"/>
              <a:buAutoNum type="arabicPeriod"/>
            </a:pPr>
            <a:r>
              <a:rPr lang="en-ID" sz="2400" dirty="0"/>
              <a:t>Modal </a:t>
            </a:r>
            <a:r>
              <a:rPr lang="en-ID" sz="2400" dirty="0" err="1"/>
              <a:t>kerja</a:t>
            </a:r>
            <a:r>
              <a:rPr lang="en-ID" sz="2400" dirty="0"/>
              <a:t> yang </a:t>
            </a:r>
            <a:r>
              <a:rPr lang="en-ID" sz="2400" dirty="0" err="1"/>
              <a:t>dimiliki</a:t>
            </a:r>
            <a:r>
              <a:rPr lang="en-ID" sz="2400" dirty="0"/>
              <a:t> </a:t>
            </a:r>
            <a:r>
              <a:rPr lang="en-ID" sz="2400" dirty="0" err="1"/>
              <a:t>perusahaan</a:t>
            </a:r>
            <a:r>
              <a:rPr lang="en-ID" sz="2400" dirty="0"/>
              <a:t>.</a:t>
            </a:r>
            <a:endParaRPr lang="id-ID" sz="2400" dirty="0"/>
          </a:p>
          <a:p>
            <a:pPr marL="1371600" lvl="2" indent="-457200">
              <a:buFont typeface="+mj-lt"/>
              <a:buAutoNum type="arabicPeriod"/>
            </a:pPr>
            <a:r>
              <a:rPr lang="en-ID" sz="2400" dirty="0" err="1"/>
              <a:t>Fasilitas</a:t>
            </a:r>
            <a:r>
              <a:rPr lang="en-ID" sz="2400" dirty="0"/>
              <a:t> lain yang </a:t>
            </a:r>
            <a:r>
              <a:rPr lang="en-ID" sz="2400" dirty="0" err="1"/>
              <a:t>dimiliki</a:t>
            </a:r>
            <a:r>
              <a:rPr lang="en-ID" sz="2400" dirty="0"/>
              <a:t> </a:t>
            </a:r>
            <a:r>
              <a:rPr lang="en-ID" sz="2400" dirty="0" err="1"/>
              <a:t>perusahaan</a:t>
            </a:r>
            <a:r>
              <a:rPr lang="en-ID" sz="2400" dirty="0"/>
              <a:t>.</a:t>
            </a:r>
            <a:endParaRPr lang="id-ID" sz="2400" dirty="0"/>
          </a:p>
          <a:p>
            <a:pPr marL="1371600" lvl="2" indent="-457200">
              <a:buFont typeface="+mj-lt"/>
              <a:buAutoNum type="arabicPeriod"/>
            </a:pPr>
            <a:r>
              <a:rPr lang="en-ID" sz="2400" dirty="0" err="1"/>
              <a:t>Kebijaksanaan</a:t>
            </a:r>
            <a:r>
              <a:rPr lang="en-ID" sz="2400" dirty="0"/>
              <a:t> </a:t>
            </a:r>
            <a:r>
              <a:rPr lang="en-ID" sz="2400" dirty="0" err="1"/>
              <a:t>perusahaan</a:t>
            </a:r>
            <a:r>
              <a:rPr lang="en-ID" sz="2400" dirty="0"/>
              <a:t> yang </a:t>
            </a:r>
            <a:r>
              <a:rPr lang="en-ID" sz="2400" dirty="0" err="1"/>
              <a:t>berkaitan</a:t>
            </a:r>
            <a:r>
              <a:rPr lang="en-ID" sz="2400" dirty="0"/>
              <a:t> </a:t>
            </a:r>
            <a:r>
              <a:rPr lang="en-ID" sz="2400" dirty="0" err="1"/>
              <a:t>dengan</a:t>
            </a:r>
            <a:r>
              <a:rPr lang="en-ID" sz="2400" dirty="0"/>
              <a:t> </a:t>
            </a:r>
            <a:r>
              <a:rPr lang="en-ID" sz="2400" dirty="0" err="1"/>
              <a:t>pelaksanaan</a:t>
            </a:r>
            <a:r>
              <a:rPr lang="en-ID" sz="2400" dirty="0"/>
              <a:t> </a:t>
            </a:r>
            <a:r>
              <a:rPr lang="en-ID" sz="2400" dirty="0" err="1"/>
              <a:t>fungsi-fungsi</a:t>
            </a:r>
            <a:r>
              <a:rPr lang="en-ID" sz="2400" dirty="0"/>
              <a:t> </a:t>
            </a:r>
            <a:r>
              <a:rPr lang="en-ID" sz="2400" dirty="0" err="1"/>
              <a:t>perusahaan</a:t>
            </a:r>
            <a:r>
              <a:rPr lang="en-ID" sz="2400" dirty="0"/>
              <a:t>, </a:t>
            </a:r>
            <a:r>
              <a:rPr lang="en-ID" sz="2400" dirty="0" err="1"/>
              <a:t>baik</a:t>
            </a:r>
            <a:r>
              <a:rPr lang="en-ID" sz="2400" dirty="0"/>
              <a:t> </a:t>
            </a:r>
            <a:r>
              <a:rPr lang="en-ID" sz="2400" dirty="0" err="1"/>
              <a:t>bidang</a:t>
            </a:r>
            <a:r>
              <a:rPr lang="en-ID" sz="2400" dirty="0"/>
              <a:t> </a:t>
            </a:r>
            <a:r>
              <a:rPr lang="en-ID" sz="2400" dirty="0" err="1"/>
              <a:t>pemasaran</a:t>
            </a:r>
            <a:r>
              <a:rPr lang="en-ID" sz="2400" dirty="0"/>
              <a:t>, </a:t>
            </a:r>
            <a:r>
              <a:rPr lang="en-ID" sz="2400" dirty="0" err="1"/>
              <a:t>bidang</a:t>
            </a:r>
            <a:r>
              <a:rPr lang="en-ID" sz="2400" dirty="0"/>
              <a:t> </a:t>
            </a:r>
            <a:r>
              <a:rPr lang="en-ID" sz="2400" dirty="0" err="1"/>
              <a:t>produksi</a:t>
            </a:r>
            <a:r>
              <a:rPr lang="en-ID" sz="2400" dirty="0"/>
              <a:t>, </a:t>
            </a:r>
            <a:r>
              <a:rPr lang="en-ID" sz="2400" dirty="0" err="1"/>
              <a:t>dll</a:t>
            </a:r>
            <a:r>
              <a:rPr lang="id-ID" sz="2400" dirty="0"/>
              <a:t>.</a:t>
            </a:r>
            <a:endParaRPr lang="en-ID" sz="2400" dirty="0"/>
          </a:p>
        </p:txBody>
      </p:sp>
    </p:spTree>
    <p:extLst>
      <p:ext uri="{BB962C8B-B14F-4D97-AF65-F5344CB8AC3E}">
        <p14:creationId xmlns:p14="http://schemas.microsoft.com/office/powerpoint/2010/main" val="35403264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563A0D-3B65-AC1D-150C-7204DACB9BE1}"/>
              </a:ext>
            </a:extLst>
          </p:cNvPr>
          <p:cNvSpPr>
            <a:spLocks noGrp="1"/>
          </p:cNvSpPr>
          <p:nvPr>
            <p:ph idx="1"/>
          </p:nvPr>
        </p:nvSpPr>
        <p:spPr>
          <a:xfrm>
            <a:off x="506506" y="1958452"/>
            <a:ext cx="10515600" cy="4899548"/>
          </a:xfrm>
        </p:spPr>
        <p:txBody>
          <a:bodyPr/>
          <a:lstStyle/>
          <a:p>
            <a:pPr marL="0" indent="0">
              <a:buNone/>
            </a:pPr>
            <a:r>
              <a:rPr lang="en-ID" b="1" dirty="0" err="1"/>
              <a:t>Faktor</a:t>
            </a:r>
            <a:r>
              <a:rPr lang="en-ID" b="1" dirty="0"/>
              <a:t> </a:t>
            </a:r>
            <a:r>
              <a:rPr lang="en-ID" b="1" dirty="0" err="1"/>
              <a:t>Ekstern</a:t>
            </a:r>
            <a:r>
              <a:rPr lang="en-ID" b="1" dirty="0"/>
              <a:t> </a:t>
            </a:r>
            <a:r>
              <a:rPr lang="en-ID" b="1" dirty="0" err="1"/>
              <a:t>Yaitu</a:t>
            </a:r>
            <a:r>
              <a:rPr lang="en-ID" b="1" dirty="0"/>
              <a:t> data, </a:t>
            </a:r>
            <a:r>
              <a:rPr lang="en-ID" b="1" dirty="0" err="1"/>
              <a:t>informasi</a:t>
            </a:r>
            <a:r>
              <a:rPr lang="en-ID" b="1" dirty="0"/>
              <a:t> dan </a:t>
            </a:r>
            <a:r>
              <a:rPr lang="en-ID" b="1" dirty="0" err="1"/>
              <a:t>pengalaman</a:t>
            </a:r>
            <a:r>
              <a:rPr lang="en-ID" b="1" dirty="0"/>
              <a:t> yang </a:t>
            </a:r>
            <a:r>
              <a:rPr lang="en-ID" b="1" dirty="0" err="1"/>
              <a:t>terdapat</a:t>
            </a:r>
            <a:r>
              <a:rPr lang="en-ID" b="1" dirty="0"/>
              <a:t> di </a:t>
            </a:r>
            <a:r>
              <a:rPr lang="en-ID" b="1" dirty="0" err="1"/>
              <a:t>luar</a:t>
            </a:r>
            <a:r>
              <a:rPr lang="en-ID" b="1" dirty="0"/>
              <a:t> </a:t>
            </a:r>
            <a:r>
              <a:rPr lang="en-ID" b="1" dirty="0" err="1"/>
              <a:t>perusahaan</a:t>
            </a:r>
            <a:r>
              <a:rPr lang="en-ID" b="1" dirty="0"/>
              <a:t>, </a:t>
            </a:r>
            <a:r>
              <a:rPr lang="en-ID" b="1" dirty="0" err="1"/>
              <a:t>tetapi</a:t>
            </a:r>
            <a:r>
              <a:rPr lang="en-ID" b="1" dirty="0"/>
              <a:t> </a:t>
            </a:r>
            <a:r>
              <a:rPr lang="en-ID" b="1" dirty="0" err="1"/>
              <a:t>dirasa</a:t>
            </a:r>
            <a:r>
              <a:rPr lang="en-ID" b="1" dirty="0"/>
              <a:t> </a:t>
            </a:r>
            <a:r>
              <a:rPr lang="en-ID" b="1" dirty="0" err="1"/>
              <a:t>mempunyai</a:t>
            </a:r>
            <a:r>
              <a:rPr lang="en-ID" b="1" dirty="0"/>
              <a:t> </a:t>
            </a:r>
            <a:r>
              <a:rPr lang="en-ID" b="1" dirty="0" err="1"/>
              <a:t>pengaruh</a:t>
            </a:r>
            <a:r>
              <a:rPr lang="en-ID" b="1" dirty="0"/>
              <a:t> </a:t>
            </a:r>
            <a:r>
              <a:rPr lang="en-ID" b="1" dirty="0" err="1"/>
              <a:t>terhadap</a:t>
            </a:r>
            <a:r>
              <a:rPr lang="en-ID" b="1" dirty="0"/>
              <a:t> </a:t>
            </a:r>
            <a:r>
              <a:rPr lang="en-ID" b="1" dirty="0" err="1"/>
              <a:t>kehidupan</a:t>
            </a:r>
            <a:r>
              <a:rPr lang="en-ID" b="1" dirty="0"/>
              <a:t> </a:t>
            </a:r>
            <a:r>
              <a:rPr lang="en-ID" b="1" dirty="0" err="1"/>
              <a:t>perusahaan</a:t>
            </a:r>
            <a:r>
              <a:rPr lang="en-ID" b="1" dirty="0"/>
              <a:t>.</a:t>
            </a:r>
            <a:r>
              <a:rPr lang="en-ID" dirty="0"/>
              <a:t> </a:t>
            </a:r>
            <a:r>
              <a:rPr lang="en-ID" dirty="0" err="1"/>
              <a:t>Faktor</a:t>
            </a:r>
            <a:r>
              <a:rPr lang="en-ID" dirty="0"/>
              <a:t> – </a:t>
            </a:r>
            <a:r>
              <a:rPr lang="en-ID" dirty="0" err="1"/>
              <a:t>faktor</a:t>
            </a:r>
            <a:r>
              <a:rPr lang="en-ID" dirty="0"/>
              <a:t> </a:t>
            </a:r>
            <a:r>
              <a:rPr lang="en-ID" dirty="0" err="1"/>
              <a:t>tersebut</a:t>
            </a:r>
            <a:r>
              <a:rPr lang="en-ID" dirty="0"/>
              <a:t> </a:t>
            </a:r>
            <a:r>
              <a:rPr lang="en-ID" dirty="0" err="1"/>
              <a:t>antara</a:t>
            </a:r>
            <a:r>
              <a:rPr lang="en-ID" dirty="0"/>
              <a:t> lain </a:t>
            </a:r>
            <a:r>
              <a:rPr lang="en-ID" dirty="0" err="1"/>
              <a:t>berupa</a:t>
            </a:r>
            <a:r>
              <a:rPr lang="en-ID" dirty="0"/>
              <a:t>:</a:t>
            </a:r>
          </a:p>
          <a:p>
            <a:pPr marL="514350" indent="-514350">
              <a:buFont typeface="+mj-lt"/>
              <a:buAutoNum type="arabicPeriod"/>
            </a:pPr>
            <a:r>
              <a:rPr lang="en-ID" dirty="0" err="1"/>
              <a:t>Keadaan</a:t>
            </a:r>
            <a:r>
              <a:rPr lang="en-ID" dirty="0"/>
              <a:t> </a:t>
            </a:r>
            <a:r>
              <a:rPr lang="en-ID" dirty="0" err="1"/>
              <a:t>persaingan</a:t>
            </a:r>
            <a:r>
              <a:rPr lang="en-ID" dirty="0"/>
              <a:t>.</a:t>
            </a:r>
          </a:p>
          <a:p>
            <a:pPr marL="514350" indent="-514350">
              <a:buFont typeface="+mj-lt"/>
              <a:buAutoNum type="arabicPeriod"/>
            </a:pPr>
            <a:r>
              <a:rPr lang="en-ID" dirty="0"/>
              <a:t>Tingkat </a:t>
            </a:r>
            <a:r>
              <a:rPr lang="en-ID" dirty="0" err="1"/>
              <a:t>pertumbuhan</a:t>
            </a:r>
            <a:r>
              <a:rPr lang="en-ID" dirty="0"/>
              <a:t> </a:t>
            </a:r>
            <a:r>
              <a:rPr lang="en-ID" dirty="0" err="1"/>
              <a:t>penduduk</a:t>
            </a:r>
            <a:r>
              <a:rPr lang="en-ID" dirty="0"/>
              <a:t>.</a:t>
            </a:r>
          </a:p>
          <a:p>
            <a:pPr marL="514350" indent="-514350">
              <a:buFont typeface="+mj-lt"/>
              <a:buAutoNum type="arabicPeriod"/>
            </a:pPr>
            <a:r>
              <a:rPr lang="en-ID" dirty="0"/>
              <a:t>Tingkat </a:t>
            </a:r>
            <a:r>
              <a:rPr lang="en-ID" dirty="0" err="1"/>
              <a:t>penghasilan</a:t>
            </a:r>
            <a:r>
              <a:rPr lang="en-ID" dirty="0"/>
              <a:t> </a:t>
            </a:r>
            <a:r>
              <a:rPr lang="en-ID" dirty="0" err="1"/>
              <a:t>masyarakat</a:t>
            </a:r>
            <a:r>
              <a:rPr lang="en-ID" dirty="0"/>
              <a:t>.</a:t>
            </a:r>
          </a:p>
          <a:p>
            <a:pPr marL="514350" indent="-514350">
              <a:buFont typeface="+mj-lt"/>
              <a:buAutoNum type="arabicPeriod"/>
            </a:pPr>
            <a:r>
              <a:rPr lang="en-ID" dirty="0"/>
              <a:t>Tingkat </a:t>
            </a:r>
            <a:r>
              <a:rPr lang="en-ID" dirty="0" err="1"/>
              <a:t>pendidikan</a:t>
            </a:r>
            <a:r>
              <a:rPr lang="en-ID" dirty="0"/>
              <a:t> </a:t>
            </a:r>
            <a:r>
              <a:rPr lang="en-ID" dirty="0" err="1"/>
              <a:t>masyarakat</a:t>
            </a:r>
            <a:r>
              <a:rPr lang="en-ID" dirty="0"/>
              <a:t>.</a:t>
            </a:r>
          </a:p>
          <a:p>
            <a:pPr marL="514350" indent="-514350">
              <a:buFont typeface="+mj-lt"/>
              <a:buAutoNum type="arabicPeriod"/>
            </a:pPr>
            <a:r>
              <a:rPr lang="en-ID" dirty="0"/>
              <a:t>Tingkat </a:t>
            </a:r>
            <a:r>
              <a:rPr lang="en-ID" dirty="0" err="1"/>
              <a:t>penyebaran</a:t>
            </a:r>
            <a:r>
              <a:rPr lang="en-ID" dirty="0"/>
              <a:t> </a:t>
            </a:r>
            <a:r>
              <a:rPr lang="en-ID" dirty="0" err="1"/>
              <a:t>penduduk</a:t>
            </a:r>
            <a:r>
              <a:rPr lang="en-ID" dirty="0"/>
              <a:t>.</a:t>
            </a:r>
          </a:p>
          <a:p>
            <a:pPr marL="514350" indent="-514350">
              <a:buFont typeface="+mj-lt"/>
              <a:buAutoNum type="arabicPeriod"/>
            </a:pPr>
            <a:r>
              <a:rPr lang="en-ID" dirty="0"/>
              <a:t>Agama, </a:t>
            </a:r>
            <a:r>
              <a:rPr lang="en-ID" dirty="0" err="1"/>
              <a:t>adat</a:t>
            </a:r>
            <a:r>
              <a:rPr lang="en-ID" dirty="0"/>
              <a:t> – </a:t>
            </a:r>
            <a:r>
              <a:rPr lang="en-ID" dirty="0" err="1"/>
              <a:t>istiadat</a:t>
            </a:r>
            <a:r>
              <a:rPr lang="en-ID" dirty="0"/>
              <a:t>, dan </a:t>
            </a:r>
            <a:r>
              <a:rPr lang="en-ID" dirty="0" err="1"/>
              <a:t>kebiasaan</a:t>
            </a:r>
            <a:r>
              <a:rPr lang="en-ID" dirty="0"/>
              <a:t> – </a:t>
            </a:r>
            <a:r>
              <a:rPr lang="en-ID" dirty="0" err="1"/>
              <a:t>kebiasaan</a:t>
            </a:r>
            <a:r>
              <a:rPr lang="en-ID" dirty="0"/>
              <a:t> </a:t>
            </a:r>
            <a:r>
              <a:rPr lang="en-ID" dirty="0" err="1"/>
              <a:t>masyarakat</a:t>
            </a:r>
            <a:endParaRPr lang="en-ID" dirty="0"/>
          </a:p>
          <a:p>
            <a:pPr marL="514350" indent="-514350">
              <a:buFont typeface="+mj-lt"/>
              <a:buAutoNum type="arabicPeriod"/>
            </a:pPr>
            <a:r>
              <a:rPr lang="en-ID" dirty="0" err="1"/>
              <a:t>Berbagai</a:t>
            </a:r>
            <a:r>
              <a:rPr lang="en-ID" dirty="0"/>
              <a:t> </a:t>
            </a:r>
            <a:r>
              <a:rPr lang="en-ID" dirty="0" err="1"/>
              <a:t>kebijaksanaan</a:t>
            </a:r>
            <a:r>
              <a:rPr lang="en-ID" dirty="0"/>
              <a:t> </a:t>
            </a:r>
            <a:r>
              <a:rPr lang="en-ID" dirty="0" err="1"/>
              <a:t>pemerintah</a:t>
            </a:r>
            <a:r>
              <a:rPr lang="en-ID" dirty="0"/>
              <a:t>.</a:t>
            </a:r>
          </a:p>
          <a:p>
            <a:pPr marL="514350" indent="-514350">
              <a:buFont typeface="+mj-lt"/>
              <a:buAutoNum type="arabicPeriod"/>
            </a:pPr>
            <a:r>
              <a:rPr lang="en-ID" dirty="0" err="1"/>
              <a:t>Keadaan</a:t>
            </a:r>
            <a:r>
              <a:rPr lang="en-ID" dirty="0"/>
              <a:t> </a:t>
            </a:r>
            <a:r>
              <a:rPr lang="en-ID" dirty="0" err="1"/>
              <a:t>perekonomian</a:t>
            </a:r>
            <a:r>
              <a:rPr lang="en-ID" dirty="0"/>
              <a:t>, </a:t>
            </a:r>
            <a:r>
              <a:rPr lang="en-ID" dirty="0" err="1"/>
              <a:t>kemajuan</a:t>
            </a:r>
            <a:r>
              <a:rPr lang="en-ID" dirty="0"/>
              <a:t> </a:t>
            </a:r>
            <a:r>
              <a:rPr lang="en-ID" dirty="0" err="1"/>
              <a:t>teknologi</a:t>
            </a:r>
            <a:r>
              <a:rPr lang="en-ID" dirty="0"/>
              <a:t>, dan </a:t>
            </a:r>
            <a:r>
              <a:rPr lang="en-ID" dirty="0" err="1"/>
              <a:t>sebagainya</a:t>
            </a:r>
            <a:r>
              <a:rPr lang="en-ID" dirty="0"/>
              <a:t>.</a:t>
            </a:r>
          </a:p>
        </p:txBody>
      </p:sp>
      <p:sp>
        <p:nvSpPr>
          <p:cNvPr id="4" name="Title 1">
            <a:extLst>
              <a:ext uri="{FF2B5EF4-FFF2-40B4-BE49-F238E27FC236}">
                <a16:creationId xmlns:a16="http://schemas.microsoft.com/office/drawing/2014/main" id="{EF8FB275-49A7-40A5-795A-0C9E50E2C85A}"/>
              </a:ext>
            </a:extLst>
          </p:cNvPr>
          <p:cNvSpPr>
            <a:spLocks noGrp="1"/>
          </p:cNvSpPr>
          <p:nvPr>
            <p:ph type="title"/>
          </p:nvPr>
        </p:nvSpPr>
        <p:spPr>
          <a:xfrm>
            <a:off x="838200" y="365125"/>
            <a:ext cx="10515600" cy="138113"/>
          </a:xfrm>
        </p:spPr>
        <p:txBody>
          <a:bodyPr>
            <a:normAutofit fontScale="90000"/>
          </a:bodyPr>
          <a:lstStyle/>
          <a:p>
            <a:r>
              <a:rPr lang="id-ID" dirty="0">
                <a:solidFill>
                  <a:schemeClr val="bg1"/>
                </a:solidFill>
              </a:rPr>
              <a:t>FAKTOR-FAKTOR PENYUSUNAN ANGGARAN</a:t>
            </a:r>
            <a:endParaRPr lang="en-ID" dirty="0">
              <a:solidFill>
                <a:schemeClr val="bg1"/>
              </a:solidFill>
            </a:endParaRPr>
          </a:p>
        </p:txBody>
      </p:sp>
    </p:spTree>
    <p:extLst>
      <p:ext uri="{BB962C8B-B14F-4D97-AF65-F5344CB8AC3E}">
        <p14:creationId xmlns:p14="http://schemas.microsoft.com/office/powerpoint/2010/main" val="1644337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FC6CD7-52A0-9F74-5683-970C8E95CB66}"/>
              </a:ext>
            </a:extLst>
          </p:cNvPr>
          <p:cNvSpPr>
            <a:spLocks noGrp="1"/>
          </p:cNvSpPr>
          <p:nvPr>
            <p:ph type="title"/>
          </p:nvPr>
        </p:nvSpPr>
        <p:spPr>
          <a:xfrm>
            <a:off x="838200" y="365125"/>
            <a:ext cx="10515600" cy="85449"/>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641FD4F5-A2DA-3E41-B96C-B51D527A9622}"/>
              </a:ext>
            </a:extLst>
          </p:cNvPr>
          <p:cNvSpPr>
            <a:spLocks noGrp="1"/>
          </p:cNvSpPr>
          <p:nvPr>
            <p:ph idx="1"/>
          </p:nvPr>
        </p:nvSpPr>
        <p:spPr>
          <a:xfrm>
            <a:off x="318247" y="1901776"/>
            <a:ext cx="10515600" cy="5548175"/>
          </a:xfrm>
        </p:spPr>
        <p:txBody>
          <a:bodyPr>
            <a:normAutofit/>
          </a:bodyPr>
          <a:lstStyle/>
          <a:p>
            <a:pPr algn="just"/>
            <a:r>
              <a:rPr lang="en-ID" sz="2100" dirty="0" err="1"/>
              <a:t>Dengan</a:t>
            </a:r>
            <a:r>
              <a:rPr lang="en-ID" sz="2100" dirty="0"/>
              <a:t> </a:t>
            </a:r>
            <a:r>
              <a:rPr lang="en-ID" sz="2100" dirty="0" err="1"/>
              <a:t>penyusunan</a:t>
            </a:r>
            <a:r>
              <a:rPr lang="en-ID" sz="2100" dirty="0"/>
              <a:t> </a:t>
            </a:r>
            <a:r>
              <a:rPr lang="en-ID" sz="2100" dirty="0" err="1"/>
              <a:t>anggaran</a:t>
            </a:r>
            <a:r>
              <a:rPr lang="en-ID" sz="2100" dirty="0"/>
              <a:t> </a:t>
            </a:r>
            <a:r>
              <a:rPr lang="en-ID" sz="2100" dirty="0" err="1"/>
              <a:t>usaha-usaha</a:t>
            </a:r>
            <a:r>
              <a:rPr lang="en-ID" sz="2100" dirty="0"/>
              <a:t> </a:t>
            </a:r>
            <a:r>
              <a:rPr lang="en-ID" sz="2100" dirty="0" err="1"/>
              <a:t>perusahaan</a:t>
            </a:r>
            <a:r>
              <a:rPr lang="en-ID" sz="2100" dirty="0"/>
              <a:t> </a:t>
            </a:r>
            <a:r>
              <a:rPr lang="en-ID" sz="2100" dirty="0" err="1"/>
              <a:t>akan</a:t>
            </a:r>
            <a:r>
              <a:rPr lang="en-ID" sz="2100" dirty="0"/>
              <a:t> </a:t>
            </a:r>
            <a:r>
              <a:rPr lang="en-ID" sz="2100" dirty="0" err="1"/>
              <a:t>lebih</a:t>
            </a:r>
            <a:r>
              <a:rPr lang="en-ID" sz="2100" dirty="0"/>
              <a:t> </a:t>
            </a:r>
            <a:r>
              <a:rPr lang="en-ID" sz="2100" dirty="0" err="1"/>
              <a:t>banyak</a:t>
            </a:r>
            <a:r>
              <a:rPr lang="en-ID" sz="2100" dirty="0"/>
              <a:t> </a:t>
            </a:r>
            <a:r>
              <a:rPr lang="en-ID" sz="2100" dirty="0" err="1"/>
              <a:t>berhasil</a:t>
            </a:r>
            <a:r>
              <a:rPr lang="en-ID" sz="2100" dirty="0"/>
              <a:t> </a:t>
            </a:r>
            <a:r>
              <a:rPr lang="en-ID" sz="2100" dirty="0" err="1"/>
              <a:t>apabila</a:t>
            </a:r>
            <a:r>
              <a:rPr lang="en-ID" sz="2100" dirty="0"/>
              <a:t> </a:t>
            </a:r>
            <a:r>
              <a:rPr lang="en-ID" sz="2100" dirty="0" err="1"/>
              <a:t>ditunjang</a:t>
            </a:r>
            <a:r>
              <a:rPr lang="en-ID" sz="2100" dirty="0"/>
              <a:t> oleh </a:t>
            </a:r>
            <a:r>
              <a:rPr lang="en-ID" sz="2100" dirty="0" err="1"/>
              <a:t>kebijaksanaan-kebijaksanaan</a:t>
            </a:r>
            <a:r>
              <a:rPr lang="en-ID" sz="2100" dirty="0"/>
              <a:t> yang </a:t>
            </a:r>
            <a:r>
              <a:rPr lang="en-ID" sz="2100" dirty="0" err="1"/>
              <a:t>terarah</a:t>
            </a:r>
            <a:r>
              <a:rPr lang="en-ID" sz="2100" dirty="0"/>
              <a:t> dan </a:t>
            </a:r>
            <a:r>
              <a:rPr lang="en-ID" sz="2100" dirty="0" err="1"/>
              <a:t>dibantu</a:t>
            </a:r>
            <a:r>
              <a:rPr lang="en-ID" sz="2100" dirty="0"/>
              <a:t> oleh </a:t>
            </a:r>
            <a:r>
              <a:rPr lang="en-ID" sz="2100" dirty="0" err="1"/>
              <a:t>perencanaan-perencanaan</a:t>
            </a:r>
            <a:r>
              <a:rPr lang="en-ID" sz="2100" dirty="0"/>
              <a:t> yang </a:t>
            </a:r>
            <a:r>
              <a:rPr lang="en-ID" sz="2100" dirty="0" err="1"/>
              <a:t>matang</a:t>
            </a:r>
            <a:r>
              <a:rPr lang="en-ID" sz="2100" dirty="0"/>
              <a:t>. Perusahaan yang </a:t>
            </a:r>
            <a:r>
              <a:rPr lang="en-ID" sz="2100" dirty="0" err="1"/>
              <a:t>berkecenderungan</a:t>
            </a:r>
            <a:r>
              <a:rPr lang="en-ID" sz="2100" dirty="0"/>
              <a:t> </a:t>
            </a:r>
            <a:r>
              <a:rPr lang="en-ID" sz="2100" dirty="0" err="1"/>
              <a:t>memandang</a:t>
            </a:r>
            <a:r>
              <a:rPr lang="en-ID" sz="2100" dirty="0"/>
              <a:t> </a:t>
            </a:r>
            <a:r>
              <a:rPr lang="en-ID" sz="2100" dirty="0" err="1"/>
              <a:t>ke</a:t>
            </a:r>
            <a:r>
              <a:rPr lang="en-ID" sz="2100" dirty="0"/>
              <a:t> </a:t>
            </a:r>
            <a:r>
              <a:rPr lang="en-ID" sz="2100" dirty="0" err="1"/>
              <a:t>depan</a:t>
            </a:r>
            <a:r>
              <a:rPr lang="en-ID" sz="2100" dirty="0"/>
              <a:t>, </a:t>
            </a:r>
            <a:r>
              <a:rPr lang="en-ID" sz="2100" dirty="0" err="1"/>
              <a:t>akan</a:t>
            </a:r>
            <a:r>
              <a:rPr lang="en-ID" sz="2100" dirty="0"/>
              <a:t> </a:t>
            </a:r>
            <a:r>
              <a:rPr lang="en-ID" sz="2100" dirty="0" err="1"/>
              <a:t>selalu</a:t>
            </a:r>
            <a:r>
              <a:rPr lang="en-ID" sz="2100" dirty="0"/>
              <a:t> </a:t>
            </a:r>
            <a:r>
              <a:rPr lang="en-ID" sz="2100" dirty="0" err="1"/>
              <a:t>memikirkan</a:t>
            </a:r>
            <a:r>
              <a:rPr lang="en-ID" sz="2100" dirty="0"/>
              <a:t> </a:t>
            </a:r>
            <a:r>
              <a:rPr lang="en-ID" sz="2100" dirty="0" err="1"/>
              <a:t>apa</a:t>
            </a:r>
            <a:r>
              <a:rPr lang="en-ID" sz="2100" dirty="0"/>
              <a:t> yang </a:t>
            </a:r>
            <a:r>
              <a:rPr lang="en-ID" sz="2100" dirty="0" err="1"/>
              <a:t>mungkin</a:t>
            </a:r>
            <a:r>
              <a:rPr lang="en-ID" sz="2100" dirty="0"/>
              <a:t> </a:t>
            </a:r>
            <a:r>
              <a:rPr lang="en-ID" sz="2100" dirty="0" err="1"/>
              <a:t>dilakukannya</a:t>
            </a:r>
            <a:r>
              <a:rPr lang="en-ID" sz="2100" dirty="0"/>
              <a:t> pada masa yang </a:t>
            </a:r>
            <a:r>
              <a:rPr lang="en-ID" sz="2100" dirty="0" err="1"/>
              <a:t>akan</a:t>
            </a:r>
            <a:r>
              <a:rPr lang="en-ID" sz="2100" dirty="0"/>
              <a:t> </a:t>
            </a:r>
            <a:r>
              <a:rPr lang="en-ID" sz="2100" dirty="0" err="1"/>
              <a:t>datang</a:t>
            </a:r>
            <a:r>
              <a:rPr lang="en-ID" sz="2100" dirty="0"/>
              <a:t>. </a:t>
            </a:r>
            <a:r>
              <a:rPr lang="en-ID" sz="2100" dirty="0" err="1"/>
              <a:t>Sehingga</a:t>
            </a:r>
            <a:r>
              <a:rPr lang="en-ID" sz="2100" dirty="0"/>
              <a:t> </a:t>
            </a:r>
            <a:r>
              <a:rPr lang="en-ID" sz="2100" dirty="0" err="1"/>
              <a:t>dalam</a:t>
            </a:r>
            <a:r>
              <a:rPr lang="en-ID" sz="2100" dirty="0"/>
              <a:t> </a:t>
            </a:r>
            <a:r>
              <a:rPr lang="en-ID" sz="2100" dirty="0" err="1"/>
              <a:t>pelaksanaannya</a:t>
            </a:r>
            <a:r>
              <a:rPr lang="en-ID" sz="2100" dirty="0"/>
              <a:t>, </a:t>
            </a:r>
            <a:r>
              <a:rPr lang="en-ID" sz="2100" dirty="0" err="1"/>
              <a:t>perusahaan-perusahaan</a:t>
            </a:r>
            <a:r>
              <a:rPr lang="en-ID" sz="2100" dirty="0"/>
              <a:t> </a:t>
            </a:r>
            <a:r>
              <a:rPr lang="en-ID" sz="2100" dirty="0" err="1"/>
              <a:t>ini</a:t>
            </a:r>
            <a:r>
              <a:rPr lang="en-ID" sz="2100" dirty="0"/>
              <a:t> </a:t>
            </a:r>
            <a:r>
              <a:rPr lang="en-ID" sz="2100" dirty="0" err="1"/>
              <a:t>tinggal</a:t>
            </a:r>
            <a:r>
              <a:rPr lang="en-ID" sz="2100" dirty="0"/>
              <a:t> </a:t>
            </a:r>
            <a:r>
              <a:rPr lang="en-ID" sz="2100" dirty="0" err="1"/>
              <a:t>berpegangan</a:t>
            </a:r>
            <a:r>
              <a:rPr lang="en-ID" sz="2100" dirty="0"/>
              <a:t> pada </a:t>
            </a:r>
            <a:r>
              <a:rPr lang="en-ID" sz="2100" dirty="0" err="1"/>
              <a:t>semua</a:t>
            </a:r>
            <a:r>
              <a:rPr lang="en-ID" sz="2100" dirty="0"/>
              <a:t> </a:t>
            </a:r>
            <a:r>
              <a:rPr lang="en-ID" sz="2100" dirty="0" err="1"/>
              <a:t>rencana</a:t>
            </a:r>
            <a:r>
              <a:rPr lang="en-ID" sz="2100" dirty="0"/>
              <a:t> yang </a:t>
            </a:r>
            <a:r>
              <a:rPr lang="en-ID" sz="2100" dirty="0" err="1"/>
              <a:t>telah</a:t>
            </a:r>
            <a:r>
              <a:rPr lang="en-ID" sz="2100" dirty="0"/>
              <a:t> </a:t>
            </a:r>
            <a:r>
              <a:rPr lang="en-ID" sz="2100" dirty="0" err="1"/>
              <a:t>disusun</a:t>
            </a:r>
            <a:r>
              <a:rPr lang="en-ID" sz="2100" dirty="0"/>
              <a:t> </a:t>
            </a:r>
            <a:r>
              <a:rPr lang="en-ID" sz="2100" dirty="0" err="1"/>
              <a:t>sebelumnya</a:t>
            </a:r>
            <a:r>
              <a:rPr lang="en-ID" sz="2100" dirty="0"/>
              <a:t>. Di mana, </a:t>
            </a:r>
            <a:r>
              <a:rPr lang="en-ID" sz="2100" dirty="0" err="1"/>
              <a:t>bagaimana</a:t>
            </a:r>
            <a:r>
              <a:rPr lang="en-ID" sz="2100" dirty="0"/>
              <a:t>, </a:t>
            </a:r>
            <a:r>
              <a:rPr lang="en-ID" sz="2100" dirty="0" err="1"/>
              <a:t>mengapa</a:t>
            </a:r>
            <a:r>
              <a:rPr lang="en-ID" sz="2100" dirty="0"/>
              <a:t>, </a:t>
            </a:r>
            <a:r>
              <a:rPr lang="en-ID" sz="2100" dirty="0" err="1"/>
              <a:t>kapan</a:t>
            </a:r>
            <a:r>
              <a:rPr lang="en-ID" sz="2100" dirty="0"/>
              <a:t>, </a:t>
            </a:r>
            <a:r>
              <a:rPr lang="en-ID" sz="2100" dirty="0" err="1"/>
              <a:t>adalah</a:t>
            </a:r>
            <a:r>
              <a:rPr lang="en-ID" sz="2100" dirty="0"/>
              <a:t> </a:t>
            </a:r>
            <a:r>
              <a:rPr lang="en-ID" sz="2100" dirty="0" err="1"/>
              <a:t>pertanyaan-pertanyaan</a:t>
            </a:r>
            <a:r>
              <a:rPr lang="en-ID" sz="2100" dirty="0"/>
              <a:t> yang </a:t>
            </a:r>
            <a:r>
              <a:rPr lang="en-ID" sz="2100" dirty="0" err="1"/>
              <a:t>selalu</a:t>
            </a:r>
            <a:r>
              <a:rPr lang="en-ID" sz="2100" dirty="0"/>
              <a:t> </a:t>
            </a:r>
            <a:r>
              <a:rPr lang="en-ID" sz="2100" dirty="0" err="1"/>
              <a:t>mereka</a:t>
            </a:r>
            <a:r>
              <a:rPr lang="en-ID" sz="2100" dirty="0"/>
              <a:t> </a:t>
            </a:r>
            <a:r>
              <a:rPr lang="en-ID" sz="2100" dirty="0" err="1"/>
              <a:t>kembangkan</a:t>
            </a:r>
            <a:r>
              <a:rPr lang="en-ID" sz="2100" dirty="0"/>
              <a:t> </a:t>
            </a:r>
            <a:r>
              <a:rPr lang="en-ID" sz="2100" dirty="0" err="1"/>
              <a:t>dalam</a:t>
            </a:r>
            <a:r>
              <a:rPr lang="en-ID" sz="2100" dirty="0"/>
              <a:t> </a:t>
            </a:r>
            <a:r>
              <a:rPr lang="en-ID" sz="2100" dirty="0" err="1"/>
              <a:t>kegiatan</a:t>
            </a:r>
            <a:r>
              <a:rPr lang="en-ID" sz="2100" dirty="0"/>
              <a:t> </a:t>
            </a:r>
            <a:r>
              <a:rPr lang="en-ID" sz="2100" dirty="0" err="1"/>
              <a:t>sehari-hari</a:t>
            </a:r>
            <a:r>
              <a:rPr lang="en-ID" sz="2100" dirty="0"/>
              <a:t>. </a:t>
            </a:r>
            <a:r>
              <a:rPr lang="en-ID" sz="2100" dirty="0" err="1"/>
              <a:t>Apabila</a:t>
            </a:r>
            <a:r>
              <a:rPr lang="en-ID" sz="2100" dirty="0"/>
              <a:t> pada </a:t>
            </a:r>
            <a:r>
              <a:rPr lang="en-ID" sz="2100" dirty="0" err="1"/>
              <a:t>suatu</a:t>
            </a:r>
            <a:r>
              <a:rPr lang="en-ID" sz="2100" dirty="0"/>
              <a:t> </a:t>
            </a:r>
            <a:r>
              <a:rPr lang="en-ID" sz="2100" dirty="0" err="1"/>
              <a:t>kesempatan</a:t>
            </a:r>
            <a:r>
              <a:rPr lang="en-ID" sz="2100" dirty="0"/>
              <a:t> </a:t>
            </a:r>
            <a:r>
              <a:rPr lang="en-ID" sz="2100" dirty="0" err="1"/>
              <a:t>hal</a:t>
            </a:r>
            <a:r>
              <a:rPr lang="en-ID" sz="2100" dirty="0"/>
              <a:t> </a:t>
            </a:r>
            <a:r>
              <a:rPr lang="en-ID" sz="2100" dirty="0" err="1"/>
              <a:t>ini</a:t>
            </a:r>
            <a:r>
              <a:rPr lang="en-ID" sz="2100" dirty="0"/>
              <a:t> </a:t>
            </a:r>
            <a:r>
              <a:rPr lang="en-ID" sz="2100" dirty="0" err="1"/>
              <a:t>ditanyakan</a:t>
            </a:r>
            <a:r>
              <a:rPr lang="en-ID" sz="2100" dirty="0"/>
              <a:t> </a:t>
            </a:r>
            <a:r>
              <a:rPr lang="en-ID" sz="2100" dirty="0" err="1"/>
              <a:t>kepada</a:t>
            </a:r>
            <a:r>
              <a:rPr lang="en-ID" sz="2100" dirty="0"/>
              <a:t> </a:t>
            </a:r>
            <a:r>
              <a:rPr lang="en-ID" sz="2100" dirty="0" err="1"/>
              <a:t>seorang</a:t>
            </a:r>
            <a:r>
              <a:rPr lang="en-ID" sz="2100" dirty="0"/>
              <a:t> General Manager yang </a:t>
            </a:r>
            <a:r>
              <a:rPr lang="en-ID" sz="2100" dirty="0" err="1"/>
              <a:t>sukses</a:t>
            </a:r>
            <a:r>
              <a:rPr lang="en-ID" sz="2100" dirty="0"/>
              <a:t>, </a:t>
            </a:r>
            <a:r>
              <a:rPr lang="en-ID" sz="2100" dirty="0" err="1"/>
              <a:t>maka</a:t>
            </a:r>
            <a:r>
              <a:rPr lang="en-ID" sz="2100" dirty="0"/>
              <a:t> </a:t>
            </a:r>
            <a:r>
              <a:rPr lang="en-ID" sz="2100" dirty="0" err="1"/>
              <a:t>sering</a:t>
            </a:r>
            <a:r>
              <a:rPr lang="en-ID" sz="2100" dirty="0"/>
              <a:t> </a:t>
            </a:r>
            <a:r>
              <a:rPr lang="en-ID" sz="2100" dirty="0" err="1"/>
              <a:t>didapatkan</a:t>
            </a:r>
            <a:r>
              <a:rPr lang="en-ID" sz="2100" dirty="0"/>
              <a:t> </a:t>
            </a:r>
            <a:r>
              <a:rPr lang="en-ID" sz="2100" dirty="0" err="1"/>
              <a:t>jawaban</a:t>
            </a:r>
            <a:r>
              <a:rPr lang="en-ID" sz="2100" dirty="0"/>
              <a:t> </a:t>
            </a:r>
            <a:r>
              <a:rPr lang="en-ID" sz="2100" dirty="0" err="1"/>
              <a:t>bahwa</a:t>
            </a:r>
            <a:r>
              <a:rPr lang="en-ID" sz="2100" dirty="0"/>
              <a:t> ide-ide </a:t>
            </a:r>
            <a:r>
              <a:rPr lang="en-ID" sz="2100" dirty="0" err="1"/>
              <a:t>untuk</a:t>
            </a:r>
            <a:r>
              <a:rPr lang="en-ID" sz="2100" dirty="0"/>
              <a:t> </a:t>
            </a:r>
            <a:r>
              <a:rPr lang="en-ID" sz="2100" dirty="0" err="1"/>
              <a:t>kegiatan</a:t>
            </a:r>
            <a:r>
              <a:rPr lang="en-ID" sz="2100" dirty="0"/>
              <a:t> pada </a:t>
            </a:r>
            <a:r>
              <a:rPr lang="en-ID" sz="2100" dirty="0" err="1"/>
              <a:t>waktu</a:t>
            </a:r>
            <a:r>
              <a:rPr lang="en-ID" sz="2100" dirty="0"/>
              <a:t> </a:t>
            </a:r>
            <a:r>
              <a:rPr lang="en-ID" sz="2100" dirty="0" err="1"/>
              <a:t>mendatang</a:t>
            </a:r>
            <a:r>
              <a:rPr lang="en-ID" sz="2100" dirty="0"/>
              <a:t> pada </a:t>
            </a:r>
            <a:r>
              <a:rPr lang="en-ID" sz="2100" dirty="0" err="1"/>
              <a:t>umumnya</a:t>
            </a:r>
            <a:r>
              <a:rPr lang="en-ID" sz="2100" dirty="0"/>
              <a:t> </a:t>
            </a:r>
            <a:r>
              <a:rPr lang="en-ID" sz="2100" dirty="0" err="1"/>
              <a:t>didasarkan</a:t>
            </a:r>
            <a:r>
              <a:rPr lang="en-ID" sz="2100" dirty="0"/>
              <a:t> pada </a:t>
            </a:r>
            <a:r>
              <a:rPr lang="en-ID" sz="2100" dirty="0" err="1"/>
              <a:t>jawaban</a:t>
            </a:r>
            <a:r>
              <a:rPr lang="en-ID" sz="2100" dirty="0"/>
              <a:t> </a:t>
            </a:r>
            <a:r>
              <a:rPr lang="en-ID" sz="2100" dirty="0" err="1"/>
              <a:t>atas</a:t>
            </a:r>
            <a:r>
              <a:rPr lang="en-ID" sz="2100" dirty="0"/>
              <a:t> </a:t>
            </a:r>
            <a:r>
              <a:rPr lang="en-ID" sz="2100" dirty="0" err="1"/>
              <a:t>pertanyaan-pertanyaan</a:t>
            </a:r>
            <a:r>
              <a:rPr lang="en-ID" sz="2100" dirty="0"/>
              <a:t> </a:t>
            </a:r>
            <a:r>
              <a:rPr lang="en-ID" sz="2100" dirty="0" err="1"/>
              <a:t>diatas</a:t>
            </a:r>
            <a:r>
              <a:rPr lang="en-ID" sz="2100" dirty="0"/>
              <a:t>. </a:t>
            </a:r>
            <a:r>
              <a:rPr lang="en-ID" sz="2100" dirty="0" err="1"/>
              <a:t>Dalam</a:t>
            </a:r>
            <a:r>
              <a:rPr lang="en-ID" sz="2100" dirty="0"/>
              <a:t> </a:t>
            </a:r>
            <a:r>
              <a:rPr lang="en-ID" sz="2100" dirty="0" err="1"/>
              <a:t>perusahaan-perusahaan</a:t>
            </a:r>
            <a:r>
              <a:rPr lang="en-ID" sz="2100" dirty="0"/>
              <a:t> </a:t>
            </a:r>
            <a:r>
              <a:rPr lang="en-ID" sz="2100" dirty="0" err="1"/>
              <a:t>manufatktur</a:t>
            </a:r>
            <a:r>
              <a:rPr lang="en-ID" sz="2100" dirty="0"/>
              <a:t> ( </a:t>
            </a:r>
            <a:r>
              <a:rPr lang="en-ID" sz="2100" dirty="0" err="1"/>
              <a:t>pabrik</a:t>
            </a:r>
            <a:r>
              <a:rPr lang="en-ID" sz="2100" dirty="0"/>
              <a:t>) </a:t>
            </a:r>
            <a:r>
              <a:rPr lang="en-ID" sz="2100" dirty="0" err="1"/>
              <a:t>kegiatan</a:t>
            </a:r>
            <a:r>
              <a:rPr lang="en-ID" sz="2100" dirty="0"/>
              <a:t> </a:t>
            </a:r>
            <a:r>
              <a:rPr lang="en-ID" sz="2100" dirty="0" err="1"/>
              <a:t>akan</a:t>
            </a:r>
            <a:r>
              <a:rPr lang="en-ID" sz="2100" dirty="0"/>
              <a:t> </a:t>
            </a:r>
            <a:r>
              <a:rPr lang="en-ID" sz="2100" dirty="0" err="1"/>
              <a:t>dilakukan</a:t>
            </a:r>
            <a:r>
              <a:rPr lang="en-ID" sz="2100" dirty="0"/>
              <a:t> </a:t>
            </a:r>
            <a:r>
              <a:rPr lang="en-ID" sz="2100" dirty="0" err="1"/>
              <a:t>dengan</a:t>
            </a:r>
            <a:r>
              <a:rPr lang="en-ID" sz="2100" dirty="0"/>
              <a:t> </a:t>
            </a:r>
            <a:r>
              <a:rPr lang="en-ID" sz="2100" dirty="0" err="1"/>
              <a:t>lebih</a:t>
            </a:r>
            <a:r>
              <a:rPr lang="en-ID" sz="2100" dirty="0"/>
              <a:t> </a:t>
            </a:r>
            <a:r>
              <a:rPr lang="en-ID" sz="2100" dirty="0" err="1"/>
              <a:t>efisien</a:t>
            </a:r>
            <a:r>
              <a:rPr lang="en-ID" sz="2100" dirty="0"/>
              <a:t> dan </a:t>
            </a:r>
            <a:r>
              <a:rPr lang="en-ID" sz="2100" dirty="0" err="1"/>
              <a:t>tingkat</a:t>
            </a:r>
            <a:r>
              <a:rPr lang="en-ID" sz="2100" dirty="0"/>
              <a:t> </a:t>
            </a:r>
            <a:r>
              <a:rPr lang="en-ID" sz="2100" dirty="0" err="1"/>
              <a:t>keuntungan</a:t>
            </a:r>
            <a:r>
              <a:rPr lang="en-ID" sz="2100" dirty="0"/>
              <a:t> </a:t>
            </a:r>
            <a:r>
              <a:rPr lang="en-ID" sz="2100" dirty="0" err="1"/>
              <a:t>akan</a:t>
            </a:r>
            <a:r>
              <a:rPr lang="en-ID" sz="2100" dirty="0"/>
              <a:t> </a:t>
            </a:r>
            <a:r>
              <a:rPr lang="en-ID" sz="2100" dirty="0" err="1"/>
              <a:t>lebih</a:t>
            </a:r>
            <a:r>
              <a:rPr lang="en-ID" sz="2100" dirty="0"/>
              <a:t> </a:t>
            </a:r>
            <a:r>
              <a:rPr lang="en-ID" sz="2100" dirty="0" err="1"/>
              <a:t>besar</a:t>
            </a:r>
            <a:r>
              <a:rPr lang="en-ID" sz="2100" dirty="0"/>
              <a:t> </a:t>
            </a:r>
            <a:r>
              <a:rPr lang="en-ID" sz="2100" dirty="0" err="1"/>
              <a:t>apabila</a:t>
            </a:r>
            <a:r>
              <a:rPr lang="en-ID" sz="2100" dirty="0"/>
              <a:t> management </a:t>
            </a:r>
            <a:r>
              <a:rPr lang="en-ID" sz="2100" dirty="0" err="1"/>
              <a:t>memperhatikan</a:t>
            </a:r>
            <a:r>
              <a:rPr lang="en-ID" sz="2100" dirty="0"/>
              <a:t> </a:t>
            </a:r>
            <a:r>
              <a:rPr lang="en-ID" sz="2100" dirty="0" err="1"/>
              <a:t>rencana</a:t>
            </a:r>
            <a:r>
              <a:rPr lang="en-ID" sz="2100" dirty="0"/>
              <a:t> </a:t>
            </a:r>
            <a:r>
              <a:rPr lang="en-ID" sz="2100" dirty="0" err="1"/>
              <a:t>untuk</a:t>
            </a:r>
            <a:r>
              <a:rPr lang="en-ID" sz="2100" dirty="0"/>
              <a:t> </a:t>
            </a:r>
            <a:r>
              <a:rPr lang="en-ID" sz="2100" dirty="0" err="1"/>
              <a:t>aktivitas-aktivitasnya</a:t>
            </a:r>
            <a:r>
              <a:rPr lang="en-ID" sz="2100" dirty="0"/>
              <a:t> di masa </a:t>
            </a:r>
            <a:r>
              <a:rPr lang="en-ID" sz="2100" dirty="0" err="1"/>
              <a:t>depan</a:t>
            </a:r>
            <a:r>
              <a:rPr lang="en-ID" sz="2100" dirty="0"/>
              <a:t>. Karena </a:t>
            </a:r>
            <a:r>
              <a:rPr lang="en-ID" sz="2100" dirty="0" err="1"/>
              <a:t>itu</a:t>
            </a:r>
            <a:r>
              <a:rPr lang="en-ID" sz="2100" dirty="0"/>
              <a:t> Heckerts dan Wilson </a:t>
            </a:r>
            <a:r>
              <a:rPr lang="en-ID" sz="2100" dirty="0" err="1"/>
              <a:t>mengatakan</a:t>
            </a:r>
            <a:r>
              <a:rPr lang="en-ID" sz="2100" dirty="0"/>
              <a:t> </a:t>
            </a:r>
            <a:r>
              <a:rPr lang="en-ID" sz="2100" dirty="0" err="1"/>
              <a:t>bahwa</a:t>
            </a:r>
            <a:r>
              <a:rPr lang="en-ID" sz="2100" dirty="0"/>
              <a:t> </a:t>
            </a:r>
            <a:r>
              <a:rPr lang="en-ID" sz="2100" dirty="0" err="1"/>
              <a:t>manfaat</a:t>
            </a:r>
            <a:r>
              <a:rPr lang="en-ID" sz="2100" dirty="0"/>
              <a:t> </a:t>
            </a:r>
            <a:r>
              <a:rPr lang="en-ID" sz="2100" dirty="0" err="1"/>
              <a:t>utama</a:t>
            </a:r>
            <a:r>
              <a:rPr lang="en-ID" sz="2100" dirty="0"/>
              <a:t> </a:t>
            </a:r>
            <a:r>
              <a:rPr lang="en-ID" sz="2100" dirty="0" err="1"/>
              <a:t>daripada</a:t>
            </a:r>
            <a:r>
              <a:rPr lang="en-ID" sz="2100" dirty="0"/>
              <a:t> business budgeting </a:t>
            </a:r>
            <a:r>
              <a:rPr lang="en-ID" sz="2100" dirty="0" err="1"/>
              <a:t>adalah</a:t>
            </a:r>
            <a:r>
              <a:rPr lang="en-ID" sz="2100" dirty="0"/>
              <a:t> </a:t>
            </a:r>
            <a:r>
              <a:rPr lang="en-ID" sz="2100" dirty="0" err="1"/>
              <a:t>dapat</a:t>
            </a:r>
            <a:r>
              <a:rPr lang="en-ID" sz="2100" dirty="0"/>
              <a:t> </a:t>
            </a:r>
            <a:r>
              <a:rPr lang="en-ID" sz="2100" dirty="0" err="1"/>
              <a:t>ditentukannya</a:t>
            </a:r>
            <a:r>
              <a:rPr lang="en-ID" sz="2100" dirty="0"/>
              <a:t> </a:t>
            </a:r>
            <a:r>
              <a:rPr lang="en-ID" sz="2100" dirty="0" err="1"/>
              <a:t>kegiatan-kegiatan</a:t>
            </a:r>
            <a:r>
              <a:rPr lang="en-ID" sz="2100" dirty="0"/>
              <a:t> yang paling profitable yang </a:t>
            </a:r>
            <a:r>
              <a:rPr lang="en-ID" sz="2100" dirty="0" err="1"/>
              <a:t>akan</a:t>
            </a:r>
            <a:r>
              <a:rPr lang="en-ID" sz="2100" dirty="0"/>
              <a:t> </a:t>
            </a:r>
            <a:r>
              <a:rPr lang="en-ID" sz="2100" dirty="0" err="1"/>
              <a:t>dilakukan</a:t>
            </a:r>
            <a:r>
              <a:rPr lang="en-ID" sz="2100" b="1" dirty="0"/>
              <a:t>.</a:t>
            </a:r>
          </a:p>
        </p:txBody>
      </p:sp>
    </p:spTree>
    <p:extLst>
      <p:ext uri="{BB962C8B-B14F-4D97-AF65-F5344CB8AC3E}">
        <p14:creationId xmlns:p14="http://schemas.microsoft.com/office/powerpoint/2010/main" val="34896396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06101-CECC-EAB9-80DA-B4D8A909C548}"/>
              </a:ext>
            </a:extLst>
          </p:cNvPr>
          <p:cNvSpPr>
            <a:spLocks noGrp="1"/>
          </p:cNvSpPr>
          <p:nvPr>
            <p:ph type="title"/>
          </p:nvPr>
        </p:nvSpPr>
        <p:spPr>
          <a:xfrm>
            <a:off x="838200" y="365125"/>
            <a:ext cx="10515600" cy="98701"/>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1EC3BEBB-12E7-8E95-2DB8-C8FA40EDB65D}"/>
              </a:ext>
            </a:extLst>
          </p:cNvPr>
          <p:cNvSpPr>
            <a:spLocks noGrp="1"/>
          </p:cNvSpPr>
          <p:nvPr>
            <p:ph idx="1"/>
          </p:nvPr>
        </p:nvSpPr>
        <p:spPr>
          <a:xfrm>
            <a:off x="506506" y="2105926"/>
            <a:ext cx="10515600" cy="3263843"/>
          </a:xfrm>
        </p:spPr>
        <p:txBody>
          <a:bodyPr/>
          <a:lstStyle/>
          <a:p>
            <a:r>
              <a:rPr lang="en-ID" dirty="0" err="1"/>
              <a:t>Sedangkan</a:t>
            </a:r>
            <a:r>
              <a:rPr lang="en-ID" dirty="0"/>
              <a:t> </a:t>
            </a:r>
            <a:r>
              <a:rPr lang="en-ID" dirty="0" err="1"/>
              <a:t>manfaat</a:t>
            </a:r>
            <a:r>
              <a:rPr lang="en-ID" dirty="0"/>
              <a:t> lain </a:t>
            </a:r>
            <a:r>
              <a:rPr lang="en-ID" dirty="0" err="1"/>
              <a:t>adalah</a:t>
            </a:r>
            <a:r>
              <a:rPr lang="en-ID" dirty="0"/>
              <a:t> </a:t>
            </a:r>
            <a:r>
              <a:rPr lang="en-ID" dirty="0" err="1"/>
              <a:t>membantu</a:t>
            </a:r>
            <a:r>
              <a:rPr lang="en-ID" dirty="0"/>
              <a:t> </a:t>
            </a:r>
            <a:r>
              <a:rPr lang="en-ID" dirty="0" err="1"/>
              <a:t>manajer</a:t>
            </a:r>
            <a:r>
              <a:rPr lang="en-ID" dirty="0"/>
              <a:t> </a:t>
            </a:r>
            <a:r>
              <a:rPr lang="en-ID" dirty="0" err="1"/>
              <a:t>dalam</a:t>
            </a:r>
            <a:r>
              <a:rPr lang="en-ID" dirty="0"/>
              <a:t> </a:t>
            </a:r>
            <a:r>
              <a:rPr lang="en-ID" dirty="0" err="1"/>
              <a:t>mengelola</a:t>
            </a:r>
            <a:r>
              <a:rPr lang="en-ID" dirty="0"/>
              <a:t> </a:t>
            </a:r>
            <a:r>
              <a:rPr lang="en-ID" dirty="0" err="1"/>
              <a:t>perusahaan</a:t>
            </a:r>
            <a:r>
              <a:rPr lang="en-ID" dirty="0"/>
              <a:t>. </a:t>
            </a:r>
            <a:r>
              <a:rPr lang="en-ID" dirty="0" err="1"/>
              <a:t>Manajer</a:t>
            </a:r>
            <a:r>
              <a:rPr lang="en-ID" dirty="0"/>
              <a:t> </a:t>
            </a:r>
            <a:r>
              <a:rPr lang="en-ID" dirty="0" err="1"/>
              <a:t>harus</a:t>
            </a:r>
            <a:r>
              <a:rPr lang="en-ID" dirty="0"/>
              <a:t> </a:t>
            </a:r>
            <a:r>
              <a:rPr lang="en-ID" dirty="0" err="1"/>
              <a:t>mengambil</a:t>
            </a:r>
            <a:r>
              <a:rPr lang="en-ID" dirty="0"/>
              <a:t> </a:t>
            </a:r>
            <a:r>
              <a:rPr lang="en-ID" dirty="0" err="1"/>
              <a:t>keputusan-keputusan</a:t>
            </a:r>
            <a:r>
              <a:rPr lang="en-ID" dirty="0"/>
              <a:t> yang paling </a:t>
            </a:r>
            <a:r>
              <a:rPr lang="en-ID" dirty="0" err="1"/>
              <a:t>menguntungkan</a:t>
            </a:r>
            <a:r>
              <a:rPr lang="en-ID" dirty="0"/>
              <a:t> </a:t>
            </a:r>
            <a:r>
              <a:rPr lang="en-ID" dirty="0" err="1"/>
              <a:t>perusahaan</a:t>
            </a:r>
            <a:r>
              <a:rPr lang="en-ID" dirty="0"/>
              <a:t>, </a:t>
            </a:r>
            <a:r>
              <a:rPr lang="en-ID" dirty="0" err="1"/>
              <a:t>seperti</a:t>
            </a:r>
            <a:r>
              <a:rPr lang="en-ID" dirty="0"/>
              <a:t> </a:t>
            </a:r>
            <a:r>
              <a:rPr lang="en-ID" dirty="0" err="1"/>
              <a:t>memilih</a:t>
            </a:r>
            <a:r>
              <a:rPr lang="en-ID" dirty="0"/>
              <a:t> </a:t>
            </a:r>
            <a:r>
              <a:rPr lang="en-ID" dirty="0" err="1"/>
              <a:t>barang-barang</a:t>
            </a:r>
            <a:r>
              <a:rPr lang="en-ID" dirty="0"/>
              <a:t> </a:t>
            </a:r>
            <a:r>
              <a:rPr lang="en-ID" dirty="0" err="1"/>
              <a:t>atau</a:t>
            </a:r>
            <a:r>
              <a:rPr lang="en-ID" dirty="0"/>
              <a:t> </a:t>
            </a:r>
            <a:r>
              <a:rPr lang="en-ID" dirty="0" err="1"/>
              <a:t>jasa</a:t>
            </a:r>
            <a:r>
              <a:rPr lang="en-ID" dirty="0"/>
              <a:t> yang </a:t>
            </a:r>
            <a:r>
              <a:rPr lang="en-ID" dirty="0" err="1"/>
              <a:t>akan</a:t>
            </a:r>
            <a:r>
              <a:rPr lang="en-ID" dirty="0"/>
              <a:t> </a:t>
            </a:r>
            <a:r>
              <a:rPr lang="en-ID" dirty="0" err="1"/>
              <a:t>diproduksi</a:t>
            </a:r>
            <a:r>
              <a:rPr lang="en-ID" dirty="0"/>
              <a:t> dan </a:t>
            </a:r>
            <a:r>
              <a:rPr lang="en-ID" dirty="0" err="1"/>
              <a:t>dijual</a:t>
            </a:r>
            <a:r>
              <a:rPr lang="en-ID" dirty="0"/>
              <a:t>, </a:t>
            </a:r>
            <a:r>
              <a:rPr lang="en-ID" dirty="0" err="1"/>
              <a:t>memilih</a:t>
            </a:r>
            <a:r>
              <a:rPr lang="en-ID" dirty="0"/>
              <a:t>/</a:t>
            </a:r>
            <a:r>
              <a:rPr lang="en-ID" dirty="0" err="1"/>
              <a:t>menseleksi</a:t>
            </a:r>
            <a:r>
              <a:rPr lang="en-ID" dirty="0"/>
              <a:t> </a:t>
            </a:r>
            <a:r>
              <a:rPr lang="en-ID" dirty="0" err="1"/>
              <a:t>langganan</a:t>
            </a:r>
            <a:r>
              <a:rPr lang="en-ID" dirty="0"/>
              <a:t>, </a:t>
            </a:r>
            <a:r>
              <a:rPr lang="en-ID" dirty="0" err="1"/>
              <a:t>menentukan</a:t>
            </a:r>
            <a:r>
              <a:rPr lang="en-ID" dirty="0"/>
              <a:t> </a:t>
            </a:r>
            <a:r>
              <a:rPr lang="en-ID" dirty="0" err="1"/>
              <a:t>tingkat</a:t>
            </a:r>
            <a:r>
              <a:rPr lang="en-ID" dirty="0"/>
              <a:t> </a:t>
            </a:r>
            <a:r>
              <a:rPr lang="en-ID" dirty="0" err="1"/>
              <a:t>harga</a:t>
            </a:r>
            <a:r>
              <a:rPr lang="en-ID" dirty="0"/>
              <a:t>, </a:t>
            </a:r>
            <a:r>
              <a:rPr lang="en-ID" dirty="0" err="1"/>
              <a:t>metode-metode</a:t>
            </a:r>
            <a:r>
              <a:rPr lang="en-ID" dirty="0"/>
              <a:t> </a:t>
            </a:r>
            <a:r>
              <a:rPr lang="en-ID" dirty="0" err="1"/>
              <a:t>produksi</a:t>
            </a:r>
            <a:r>
              <a:rPr lang="en-ID" dirty="0"/>
              <a:t>, </a:t>
            </a:r>
            <a:r>
              <a:rPr lang="en-ID" dirty="0" err="1"/>
              <a:t>metode-metode</a:t>
            </a:r>
            <a:r>
              <a:rPr lang="en-ID" dirty="0"/>
              <a:t> </a:t>
            </a:r>
            <a:r>
              <a:rPr lang="en-ID" dirty="0" err="1"/>
              <a:t>distribusi</a:t>
            </a:r>
            <a:r>
              <a:rPr lang="en-ID" dirty="0"/>
              <a:t>, </a:t>
            </a:r>
            <a:r>
              <a:rPr lang="en-ID" dirty="0" err="1"/>
              <a:t>termin</a:t>
            </a:r>
            <a:r>
              <a:rPr lang="en-ID" dirty="0"/>
              <a:t> </a:t>
            </a:r>
            <a:r>
              <a:rPr lang="en-ID" dirty="0" err="1"/>
              <a:t>penjualan</a:t>
            </a:r>
            <a:r>
              <a:rPr lang="en-ID" dirty="0"/>
              <a:t>.</a:t>
            </a:r>
          </a:p>
          <a:p>
            <a:endParaRPr lang="en-ID" dirty="0"/>
          </a:p>
        </p:txBody>
      </p:sp>
    </p:spTree>
    <p:extLst>
      <p:ext uri="{BB962C8B-B14F-4D97-AF65-F5344CB8AC3E}">
        <p14:creationId xmlns:p14="http://schemas.microsoft.com/office/powerpoint/2010/main" val="238952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05BBED-27BE-A7CD-CFD1-ABEE951E9CF5}"/>
              </a:ext>
            </a:extLst>
          </p:cNvPr>
          <p:cNvSpPr>
            <a:spLocks noGrp="1"/>
          </p:cNvSpPr>
          <p:nvPr>
            <p:ph type="title"/>
          </p:nvPr>
        </p:nvSpPr>
        <p:spPr>
          <a:xfrm>
            <a:off x="838200" y="365125"/>
            <a:ext cx="10515600" cy="58945"/>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6DFE0AF4-1964-6CFB-2F45-D699AC60616A}"/>
              </a:ext>
            </a:extLst>
          </p:cNvPr>
          <p:cNvSpPr>
            <a:spLocks noGrp="1"/>
          </p:cNvSpPr>
          <p:nvPr>
            <p:ph idx="1"/>
          </p:nvPr>
        </p:nvSpPr>
        <p:spPr>
          <a:xfrm>
            <a:off x="667870" y="1237628"/>
            <a:ext cx="10515600" cy="5620372"/>
          </a:xfrm>
        </p:spPr>
        <p:txBody>
          <a:bodyPr>
            <a:normAutofit/>
          </a:bodyPr>
          <a:lstStyle/>
          <a:p>
            <a:pPr marL="0" indent="0">
              <a:buNone/>
            </a:pPr>
            <a:r>
              <a:rPr lang="en-ID" b="1" dirty="0"/>
              <a:t>Budgeting </a:t>
            </a:r>
            <a:r>
              <a:rPr lang="en-ID" b="1" dirty="0" err="1"/>
              <a:t>mempunyai</a:t>
            </a:r>
            <a:r>
              <a:rPr lang="en-ID" b="1" dirty="0"/>
              <a:t> </a:t>
            </a:r>
            <a:r>
              <a:rPr lang="en-ID" b="1" dirty="0" err="1"/>
              <a:t>manfaat</a:t>
            </a:r>
            <a:r>
              <a:rPr lang="en-ID" b="1" dirty="0"/>
              <a:t> yang pada </a:t>
            </a:r>
            <a:r>
              <a:rPr lang="en-ID" b="1" dirty="0" err="1"/>
              <a:t>dasarnya</a:t>
            </a:r>
            <a:r>
              <a:rPr lang="en-ID" b="1" dirty="0"/>
              <a:t> </a:t>
            </a:r>
            <a:r>
              <a:rPr lang="en-ID" b="1" dirty="0" err="1"/>
              <a:t>sama</a:t>
            </a:r>
            <a:r>
              <a:rPr lang="en-ID" b="1" dirty="0"/>
              <a:t>, </a:t>
            </a:r>
            <a:r>
              <a:rPr lang="en-ID" b="1" dirty="0" err="1"/>
              <a:t>yakni</a:t>
            </a:r>
            <a:r>
              <a:rPr lang="en-ID" b="1" dirty="0"/>
              <a:t> </a:t>
            </a:r>
            <a:r>
              <a:rPr lang="en-ID" b="1" dirty="0" err="1"/>
              <a:t>dalam</a:t>
            </a:r>
            <a:r>
              <a:rPr lang="en-ID" b="1" dirty="0"/>
              <a:t> </a:t>
            </a:r>
            <a:r>
              <a:rPr lang="en-ID" b="1" dirty="0" err="1"/>
              <a:t>hal</a:t>
            </a:r>
            <a:r>
              <a:rPr lang="en-ID" b="1" dirty="0"/>
              <a:t> </a:t>
            </a:r>
            <a:r>
              <a:rPr lang="en-ID" b="1" dirty="0" err="1"/>
              <a:t>perencanaan</a:t>
            </a:r>
            <a:r>
              <a:rPr lang="en-ID" b="1" dirty="0"/>
              <a:t>, </a:t>
            </a:r>
            <a:r>
              <a:rPr lang="en-ID" b="1" dirty="0" err="1"/>
              <a:t>koordinasi</a:t>
            </a:r>
            <a:r>
              <a:rPr lang="en-ID" b="1" dirty="0"/>
              <a:t>, dan </a:t>
            </a:r>
            <a:r>
              <a:rPr lang="en-ID" b="1" dirty="0" err="1"/>
              <a:t>pengawasan</a:t>
            </a:r>
            <a:r>
              <a:rPr lang="en-ID" dirty="0"/>
              <a:t>.</a:t>
            </a:r>
          </a:p>
          <a:p>
            <a:pPr marL="0" indent="0">
              <a:buNone/>
            </a:pPr>
            <a:r>
              <a:rPr lang="en-ID" b="1" i="1" dirty="0" err="1"/>
              <a:t>Dalam</a:t>
            </a:r>
            <a:r>
              <a:rPr lang="en-ID" b="1" i="1" dirty="0"/>
              <a:t> </a:t>
            </a:r>
            <a:r>
              <a:rPr lang="en-ID" b="1" i="1" dirty="0" err="1"/>
              <a:t>bidang</a:t>
            </a:r>
            <a:r>
              <a:rPr lang="en-ID" b="1" i="1" dirty="0"/>
              <a:t> </a:t>
            </a:r>
            <a:r>
              <a:rPr lang="en-ID" b="1" i="1" dirty="0" err="1"/>
              <a:t>perencanaan</a:t>
            </a:r>
            <a:endParaRPr lang="en-ID" b="1" i="1" dirty="0"/>
          </a:p>
          <a:p>
            <a:r>
              <a:rPr lang="en-ID" dirty="0" err="1"/>
              <a:t>Mendasarkan</a:t>
            </a:r>
            <a:r>
              <a:rPr lang="en-ID" dirty="0"/>
              <a:t> </a:t>
            </a:r>
            <a:r>
              <a:rPr lang="en-ID" dirty="0" err="1"/>
              <a:t>kegiatan-kegiatan</a:t>
            </a:r>
            <a:r>
              <a:rPr lang="en-ID" dirty="0"/>
              <a:t> pada </a:t>
            </a:r>
            <a:r>
              <a:rPr lang="en-ID" dirty="0" err="1"/>
              <a:t>penyelidikan-penyelidikan</a:t>
            </a:r>
            <a:r>
              <a:rPr lang="en-ID" dirty="0"/>
              <a:t> </a:t>
            </a:r>
            <a:r>
              <a:rPr lang="en-ID" dirty="0" err="1"/>
              <a:t>studi</a:t>
            </a:r>
            <a:r>
              <a:rPr lang="en-ID" dirty="0"/>
              <a:t> dan </a:t>
            </a:r>
            <a:r>
              <a:rPr lang="en-ID" dirty="0" err="1"/>
              <a:t>penelitian-penelitian</a:t>
            </a:r>
            <a:r>
              <a:rPr lang="en-ID" dirty="0"/>
              <a:t>. Budget </a:t>
            </a:r>
            <a:r>
              <a:rPr lang="en-ID" dirty="0" err="1"/>
              <a:t>bermanfaat</a:t>
            </a:r>
            <a:r>
              <a:rPr lang="en-ID" dirty="0"/>
              <a:t> </a:t>
            </a:r>
            <a:r>
              <a:rPr lang="en-ID" dirty="0" err="1"/>
              <a:t>untuk</a:t>
            </a:r>
            <a:r>
              <a:rPr lang="en-ID" dirty="0"/>
              <a:t> </a:t>
            </a:r>
            <a:r>
              <a:rPr lang="en-ID" dirty="0" err="1"/>
              <a:t>membantu</a:t>
            </a:r>
            <a:r>
              <a:rPr lang="en-ID" dirty="0"/>
              <a:t> </a:t>
            </a:r>
            <a:r>
              <a:rPr lang="en-ID" dirty="0" err="1"/>
              <a:t>manajer</a:t>
            </a:r>
            <a:r>
              <a:rPr lang="en-ID" dirty="0"/>
              <a:t> </a:t>
            </a:r>
            <a:r>
              <a:rPr lang="en-ID" dirty="0" err="1"/>
              <a:t>meneliti</a:t>
            </a:r>
            <a:r>
              <a:rPr lang="en-ID" dirty="0"/>
              <a:t>, </a:t>
            </a:r>
            <a:r>
              <a:rPr lang="en-ID" dirty="0" err="1"/>
              <a:t>mempelari</a:t>
            </a:r>
            <a:r>
              <a:rPr lang="en-ID" dirty="0"/>
              <a:t> </a:t>
            </a:r>
            <a:r>
              <a:rPr lang="en-ID" dirty="0" err="1"/>
              <a:t>masalah-masalah</a:t>
            </a:r>
            <a:r>
              <a:rPr lang="en-ID" dirty="0"/>
              <a:t> yang </a:t>
            </a:r>
            <a:r>
              <a:rPr lang="en-ID" dirty="0" err="1"/>
              <a:t>berhubungan</a:t>
            </a:r>
            <a:r>
              <a:rPr lang="en-ID" dirty="0"/>
              <a:t> </a:t>
            </a:r>
            <a:r>
              <a:rPr lang="en-ID" dirty="0" err="1"/>
              <a:t>dengan</a:t>
            </a:r>
            <a:r>
              <a:rPr lang="en-ID" dirty="0"/>
              <a:t> </a:t>
            </a:r>
            <a:r>
              <a:rPr lang="en-ID" dirty="0" err="1"/>
              <a:t>kegiatan</a:t>
            </a:r>
            <a:r>
              <a:rPr lang="en-ID" dirty="0"/>
              <a:t> yang </a:t>
            </a:r>
            <a:r>
              <a:rPr lang="en-ID" dirty="0" err="1"/>
              <a:t>akan</a:t>
            </a:r>
            <a:r>
              <a:rPr lang="en-ID" dirty="0"/>
              <a:t> </a:t>
            </a:r>
            <a:r>
              <a:rPr lang="en-ID" dirty="0" err="1"/>
              <a:t>dilakukan</a:t>
            </a:r>
            <a:r>
              <a:rPr lang="en-ID" dirty="0"/>
              <a:t>. </a:t>
            </a:r>
            <a:r>
              <a:rPr lang="en-ID" dirty="0" err="1"/>
              <a:t>Dengan</a:t>
            </a:r>
            <a:r>
              <a:rPr lang="en-ID" dirty="0"/>
              <a:t> kata lain, </a:t>
            </a:r>
            <a:r>
              <a:rPr lang="en-ID" dirty="0" err="1"/>
              <a:t>sebelum</a:t>
            </a:r>
            <a:r>
              <a:rPr lang="en-ID" dirty="0"/>
              <a:t> </a:t>
            </a:r>
            <a:r>
              <a:rPr lang="en-ID" dirty="0" err="1"/>
              <a:t>merencanakan</a:t>
            </a:r>
            <a:r>
              <a:rPr lang="en-ID" dirty="0"/>
              <a:t> </a:t>
            </a:r>
            <a:r>
              <a:rPr lang="en-ID" dirty="0" err="1"/>
              <a:t>kegiatan</a:t>
            </a:r>
            <a:r>
              <a:rPr lang="en-ID" dirty="0"/>
              <a:t>, </a:t>
            </a:r>
            <a:r>
              <a:rPr lang="en-ID" dirty="0" err="1"/>
              <a:t>manajer</a:t>
            </a:r>
            <a:r>
              <a:rPr lang="en-ID" dirty="0"/>
              <a:t> </a:t>
            </a:r>
            <a:r>
              <a:rPr lang="en-ID" dirty="0" err="1"/>
              <a:t>mengadakan</a:t>
            </a:r>
            <a:r>
              <a:rPr lang="en-ID" dirty="0"/>
              <a:t> </a:t>
            </a:r>
            <a:r>
              <a:rPr lang="en-ID" dirty="0" err="1"/>
              <a:t>penelitian</a:t>
            </a:r>
            <a:r>
              <a:rPr lang="en-ID" dirty="0"/>
              <a:t> dan </a:t>
            </a:r>
            <a:r>
              <a:rPr lang="en-ID" dirty="0" err="1"/>
              <a:t>pengamatan-pengamatan</a:t>
            </a:r>
            <a:r>
              <a:rPr lang="en-ID" dirty="0"/>
              <a:t> </a:t>
            </a:r>
            <a:r>
              <a:rPr lang="en-ID" dirty="0" err="1"/>
              <a:t>terlebih</a:t>
            </a:r>
            <a:r>
              <a:rPr lang="en-ID" dirty="0"/>
              <a:t> </a:t>
            </a:r>
            <a:r>
              <a:rPr lang="en-ID" dirty="0" err="1"/>
              <a:t>dahulu</a:t>
            </a:r>
            <a:r>
              <a:rPr lang="en-ID" dirty="0"/>
              <a:t>. </a:t>
            </a:r>
            <a:r>
              <a:rPr lang="en-ID" dirty="0" err="1"/>
              <a:t>Kebiasaan</a:t>
            </a:r>
            <a:r>
              <a:rPr lang="en-ID" dirty="0"/>
              <a:t> </a:t>
            </a:r>
            <a:r>
              <a:rPr lang="en-ID" dirty="0" err="1"/>
              <a:t>membuat</a:t>
            </a:r>
            <a:r>
              <a:rPr lang="en-ID" dirty="0"/>
              <a:t> </a:t>
            </a:r>
            <a:r>
              <a:rPr lang="en-ID" dirty="0" err="1"/>
              <a:t>rencana-rencana</a:t>
            </a:r>
            <a:r>
              <a:rPr lang="en-ID" dirty="0"/>
              <a:t> </a:t>
            </a:r>
            <a:r>
              <a:rPr lang="en-ID" dirty="0" err="1"/>
              <a:t>akan</a:t>
            </a:r>
            <a:r>
              <a:rPr lang="en-ID" dirty="0"/>
              <a:t> </a:t>
            </a:r>
            <a:r>
              <a:rPr lang="en-ID" dirty="0" err="1"/>
              <a:t>menguntungkan</a:t>
            </a:r>
            <a:r>
              <a:rPr lang="en-ID" dirty="0"/>
              <a:t> </a:t>
            </a:r>
            <a:r>
              <a:rPr lang="en-ID" dirty="0" err="1"/>
              <a:t>semua</a:t>
            </a:r>
            <a:r>
              <a:rPr lang="en-ID" dirty="0"/>
              <a:t> </a:t>
            </a:r>
            <a:r>
              <a:rPr lang="en-ID" dirty="0" err="1"/>
              <a:t>kegiatan</a:t>
            </a:r>
            <a:r>
              <a:rPr lang="en-ID" dirty="0"/>
              <a:t>. </a:t>
            </a:r>
            <a:r>
              <a:rPr lang="en-ID" dirty="0" err="1"/>
              <a:t>Terutama</a:t>
            </a:r>
            <a:r>
              <a:rPr lang="en-ID" dirty="0"/>
              <a:t> </a:t>
            </a:r>
            <a:r>
              <a:rPr lang="en-ID" dirty="0" err="1"/>
              <a:t>kegiatan-kegiatan</a:t>
            </a:r>
            <a:r>
              <a:rPr lang="en-ID" dirty="0"/>
              <a:t> yang </a:t>
            </a:r>
            <a:r>
              <a:rPr lang="en-ID" dirty="0" err="1"/>
              <a:t>berhubungan</a:t>
            </a:r>
            <a:r>
              <a:rPr lang="en-ID" dirty="0"/>
              <a:t> </a:t>
            </a:r>
            <a:r>
              <a:rPr lang="en-ID" dirty="0" err="1"/>
              <a:t>dengan</a:t>
            </a:r>
            <a:r>
              <a:rPr lang="en-ID" dirty="0"/>
              <a:t> </a:t>
            </a:r>
            <a:r>
              <a:rPr lang="en-ID" dirty="0" err="1"/>
              <a:t>kebutuhan</a:t>
            </a:r>
            <a:r>
              <a:rPr lang="en-ID" dirty="0"/>
              <a:t> financial, </a:t>
            </a:r>
            <a:r>
              <a:rPr lang="en-ID" dirty="0" err="1"/>
              <a:t>tingkat</a:t>
            </a:r>
            <a:r>
              <a:rPr lang="en-ID" dirty="0"/>
              <a:t> </a:t>
            </a:r>
            <a:r>
              <a:rPr lang="en-ID" dirty="0" err="1"/>
              <a:t>persediaan</a:t>
            </a:r>
            <a:r>
              <a:rPr lang="en-ID" dirty="0"/>
              <a:t>, </a:t>
            </a:r>
            <a:r>
              <a:rPr lang="en-ID" dirty="0" err="1"/>
              <a:t>fasilitas-fasilitas</a:t>
            </a:r>
            <a:r>
              <a:rPr lang="en-ID" dirty="0"/>
              <a:t> </a:t>
            </a:r>
            <a:r>
              <a:rPr lang="en-ID" dirty="0" err="1"/>
              <a:t>produksi</a:t>
            </a:r>
            <a:r>
              <a:rPr lang="en-ID" dirty="0"/>
              <a:t>, </a:t>
            </a:r>
            <a:r>
              <a:rPr lang="en-ID" dirty="0" err="1"/>
              <a:t>pembelian</a:t>
            </a:r>
            <a:r>
              <a:rPr lang="en-ID" dirty="0"/>
              <a:t>, </a:t>
            </a:r>
            <a:r>
              <a:rPr lang="en-ID" dirty="0" err="1"/>
              <a:t>pengiklanan</a:t>
            </a:r>
            <a:r>
              <a:rPr lang="en-ID" dirty="0"/>
              <a:t>, </a:t>
            </a:r>
            <a:r>
              <a:rPr lang="en-ID" dirty="0" err="1"/>
              <a:t>penjualan</a:t>
            </a:r>
            <a:r>
              <a:rPr lang="en-ID" dirty="0"/>
              <a:t> , sales promotion, </a:t>
            </a:r>
            <a:r>
              <a:rPr lang="en-ID" dirty="0" err="1"/>
              <a:t>pengembangan</a:t>
            </a:r>
            <a:r>
              <a:rPr lang="en-ID" dirty="0"/>
              <a:t> </a:t>
            </a:r>
            <a:r>
              <a:rPr lang="en-ID" dirty="0" err="1"/>
              <a:t>produk</a:t>
            </a:r>
            <a:r>
              <a:rPr lang="en-ID" dirty="0"/>
              <a:t>, </a:t>
            </a:r>
            <a:r>
              <a:rPr lang="en-ID" dirty="0" err="1"/>
              <a:t>expansi</a:t>
            </a:r>
            <a:r>
              <a:rPr lang="en-ID" dirty="0"/>
              <a:t> dan lain-lain</a:t>
            </a:r>
          </a:p>
        </p:txBody>
      </p:sp>
    </p:spTree>
    <p:extLst>
      <p:ext uri="{BB962C8B-B14F-4D97-AF65-F5344CB8AC3E}">
        <p14:creationId xmlns:p14="http://schemas.microsoft.com/office/powerpoint/2010/main" val="4240227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DESKRIPSI MATA KULIAH</a:t>
            </a:r>
          </a:p>
        </p:txBody>
      </p:sp>
      <p:sp>
        <p:nvSpPr>
          <p:cNvPr id="4" name="Content Placeholder 3"/>
          <p:cNvSpPr>
            <a:spLocks noGrp="1"/>
          </p:cNvSpPr>
          <p:nvPr>
            <p:ph idx="1"/>
          </p:nvPr>
        </p:nvSpPr>
        <p:spPr>
          <a:xfrm>
            <a:off x="680321" y="2336872"/>
            <a:ext cx="10521079" cy="4238739"/>
          </a:xfrm>
        </p:spPr>
        <p:style>
          <a:lnRef idx="2">
            <a:schemeClr val="accent1"/>
          </a:lnRef>
          <a:fillRef idx="1">
            <a:schemeClr val="lt1"/>
          </a:fillRef>
          <a:effectRef idx="0">
            <a:schemeClr val="accent1"/>
          </a:effectRef>
          <a:fontRef idx="minor">
            <a:schemeClr val="dk1"/>
          </a:fontRef>
        </p:style>
        <p:txBody>
          <a:bodyPr>
            <a:normAutofit/>
          </a:bodyPr>
          <a:lstStyle/>
          <a:p>
            <a:endParaRPr lang="id-ID" dirty="0"/>
          </a:p>
          <a:p>
            <a:pPr algn="just"/>
            <a:r>
              <a:rPr lang="id-ID" dirty="0"/>
              <a:t>Mata kuliah ini membahas konsep dasar sistem penganggaran menyeluruh, langkah-langkah penyusunan anggaran, penyusunan anggaran penjualan, anggaran produksi, anggaran bahan baku, anggaran tenaga kerja, anggaran biaya </a:t>
            </a:r>
            <a:r>
              <a:rPr lang="id-ID" dirty="0" err="1"/>
              <a:t>overhead</a:t>
            </a:r>
            <a:r>
              <a:rPr lang="id-ID" dirty="0"/>
              <a:t> dan biaya umum, proyeksi laba/rugi, </a:t>
            </a:r>
            <a:r>
              <a:rPr lang="id-ID" i="1" dirty="0" err="1"/>
              <a:t>capital</a:t>
            </a:r>
            <a:r>
              <a:rPr lang="id-ID" i="1" dirty="0"/>
              <a:t> </a:t>
            </a:r>
            <a:r>
              <a:rPr lang="id-ID" i="1" dirty="0" err="1"/>
              <a:t>budgeting</a:t>
            </a:r>
            <a:r>
              <a:rPr lang="id-ID" dirty="0"/>
              <a:t>, dan penyusunan proyeksi arus kas, dan analisis anggaran.</a:t>
            </a:r>
          </a:p>
        </p:txBody>
      </p:sp>
    </p:spTree>
    <p:extLst>
      <p:ext uri="{BB962C8B-B14F-4D97-AF65-F5344CB8AC3E}">
        <p14:creationId xmlns:p14="http://schemas.microsoft.com/office/powerpoint/2010/main" val="110334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74201-9B9B-225A-591C-34E6B571C503}"/>
              </a:ext>
            </a:extLst>
          </p:cNvPr>
          <p:cNvSpPr>
            <a:spLocks noGrp="1"/>
          </p:cNvSpPr>
          <p:nvPr>
            <p:ph type="title"/>
          </p:nvPr>
        </p:nvSpPr>
        <p:spPr>
          <a:xfrm>
            <a:off x="838200" y="365125"/>
            <a:ext cx="10515600" cy="85449"/>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92E93FB6-44DA-8B59-1C68-F0DFC1007D37}"/>
              </a:ext>
            </a:extLst>
          </p:cNvPr>
          <p:cNvSpPr>
            <a:spLocks noGrp="1"/>
          </p:cNvSpPr>
          <p:nvPr>
            <p:ph idx="1"/>
          </p:nvPr>
        </p:nvSpPr>
        <p:spPr>
          <a:xfrm>
            <a:off x="712694" y="2043563"/>
            <a:ext cx="10515600" cy="5540859"/>
          </a:xfrm>
        </p:spPr>
        <p:txBody>
          <a:bodyPr/>
          <a:lstStyle/>
          <a:p>
            <a:r>
              <a:rPr lang="en-ID" dirty="0" err="1"/>
              <a:t>Mengerahkan</a:t>
            </a:r>
            <a:r>
              <a:rPr lang="en-ID" dirty="0"/>
              <a:t> </a:t>
            </a:r>
            <a:r>
              <a:rPr lang="en-ID" dirty="0" err="1"/>
              <a:t>seluruh</a:t>
            </a:r>
            <a:r>
              <a:rPr lang="en-ID" dirty="0"/>
              <a:t> </a:t>
            </a:r>
            <a:r>
              <a:rPr lang="en-ID" dirty="0" err="1"/>
              <a:t>tenaga</a:t>
            </a:r>
            <a:r>
              <a:rPr lang="en-ID" dirty="0"/>
              <a:t> </a:t>
            </a:r>
            <a:r>
              <a:rPr lang="en-ID" dirty="0" err="1"/>
              <a:t>dalam</a:t>
            </a:r>
            <a:r>
              <a:rPr lang="en-ID" dirty="0"/>
              <a:t> </a:t>
            </a:r>
            <a:r>
              <a:rPr lang="en-ID" dirty="0" err="1"/>
              <a:t>perusahaan</a:t>
            </a:r>
            <a:r>
              <a:rPr lang="en-ID" dirty="0"/>
              <a:t> </a:t>
            </a:r>
            <a:r>
              <a:rPr lang="en-ID" dirty="0" err="1"/>
              <a:t>dalam</a:t>
            </a:r>
            <a:r>
              <a:rPr lang="en-ID" dirty="0"/>
              <a:t> </a:t>
            </a:r>
            <a:r>
              <a:rPr lang="en-ID" dirty="0" err="1"/>
              <a:t>menentukan</a:t>
            </a:r>
            <a:r>
              <a:rPr lang="en-ID" dirty="0"/>
              <a:t> </a:t>
            </a:r>
            <a:r>
              <a:rPr lang="en-ID" dirty="0" err="1"/>
              <a:t>arah</a:t>
            </a:r>
            <a:r>
              <a:rPr lang="en-ID" dirty="0"/>
              <a:t>/</a:t>
            </a:r>
            <a:r>
              <a:rPr lang="en-ID" dirty="0" err="1"/>
              <a:t>kegiatan</a:t>
            </a:r>
            <a:r>
              <a:rPr lang="en-ID" dirty="0"/>
              <a:t> yang paling </a:t>
            </a:r>
            <a:r>
              <a:rPr lang="en-ID" dirty="0" err="1"/>
              <a:t>menguntungkan</a:t>
            </a:r>
            <a:r>
              <a:rPr lang="en-ID" dirty="0"/>
              <a:t>. Budget yang </a:t>
            </a:r>
            <a:r>
              <a:rPr lang="en-ID" dirty="0" err="1"/>
              <a:t>disusun</a:t>
            </a:r>
            <a:r>
              <a:rPr lang="en-ID" dirty="0"/>
              <a:t> </a:t>
            </a:r>
            <a:r>
              <a:rPr lang="en-ID" dirty="0" err="1"/>
              <a:t>untuk</a:t>
            </a:r>
            <a:r>
              <a:rPr lang="en-ID" dirty="0"/>
              <a:t> </a:t>
            </a:r>
            <a:r>
              <a:rPr lang="en-ID" dirty="0" err="1"/>
              <a:t>waktu</a:t>
            </a:r>
            <a:r>
              <a:rPr lang="en-ID" dirty="0"/>
              <a:t> </a:t>
            </a:r>
            <a:r>
              <a:rPr lang="en-ID" dirty="0" err="1"/>
              <a:t>panjang</a:t>
            </a:r>
            <a:r>
              <a:rPr lang="en-ID" dirty="0"/>
              <a:t>, </a:t>
            </a:r>
            <a:r>
              <a:rPr lang="en-ID" dirty="0" err="1"/>
              <a:t>akan</a:t>
            </a:r>
            <a:r>
              <a:rPr lang="en-ID" dirty="0"/>
              <a:t> sangat </a:t>
            </a:r>
            <a:r>
              <a:rPr lang="en-ID" dirty="0" err="1"/>
              <a:t>membantu</a:t>
            </a:r>
            <a:r>
              <a:rPr lang="en-ID" dirty="0"/>
              <a:t> </a:t>
            </a:r>
            <a:r>
              <a:rPr lang="en-ID" dirty="0" err="1"/>
              <a:t>dalam</a:t>
            </a:r>
            <a:r>
              <a:rPr lang="en-ID" dirty="0"/>
              <a:t> </a:t>
            </a:r>
            <a:r>
              <a:rPr lang="en-ID" dirty="0" err="1"/>
              <a:t>mengerahkan</a:t>
            </a:r>
            <a:r>
              <a:rPr lang="en-ID" dirty="0"/>
              <a:t> </a:t>
            </a:r>
            <a:r>
              <a:rPr lang="en-ID" dirty="0" err="1"/>
              <a:t>secara</a:t>
            </a:r>
            <a:r>
              <a:rPr lang="en-ID" dirty="0"/>
              <a:t> </a:t>
            </a:r>
            <a:r>
              <a:rPr lang="en-ID" dirty="0" err="1"/>
              <a:t>tepat</a:t>
            </a:r>
            <a:r>
              <a:rPr lang="en-ID" dirty="0"/>
              <a:t> </a:t>
            </a:r>
            <a:r>
              <a:rPr lang="en-ID" dirty="0" err="1"/>
              <a:t>tenaga-tenaga</a:t>
            </a:r>
            <a:r>
              <a:rPr lang="en-ID" dirty="0"/>
              <a:t> </a:t>
            </a:r>
            <a:r>
              <a:rPr lang="en-ID" dirty="0" err="1"/>
              <a:t>kepala</a:t>
            </a:r>
            <a:r>
              <a:rPr lang="en-ID" dirty="0"/>
              <a:t> </a:t>
            </a:r>
            <a:r>
              <a:rPr lang="en-ID" dirty="0" err="1"/>
              <a:t>bagian</a:t>
            </a:r>
            <a:r>
              <a:rPr lang="en-ID" dirty="0"/>
              <a:t>, salesman, </a:t>
            </a:r>
            <a:r>
              <a:rPr lang="en-ID" dirty="0" err="1"/>
              <a:t>kepala</a:t>
            </a:r>
            <a:r>
              <a:rPr lang="en-ID" dirty="0"/>
              <a:t> </a:t>
            </a:r>
            <a:r>
              <a:rPr lang="en-ID" dirty="0" err="1"/>
              <a:t>cabang</a:t>
            </a:r>
            <a:r>
              <a:rPr lang="en-ID" dirty="0"/>
              <a:t> dan </a:t>
            </a:r>
            <a:r>
              <a:rPr lang="en-ID" dirty="0" err="1"/>
              <a:t>semua</a:t>
            </a:r>
            <a:r>
              <a:rPr lang="en-ID" dirty="0"/>
              <a:t> </a:t>
            </a:r>
            <a:r>
              <a:rPr lang="en-ID" dirty="0" err="1"/>
              <a:t>tenaga</a:t>
            </a:r>
            <a:r>
              <a:rPr lang="en-ID" dirty="0"/>
              <a:t> </a:t>
            </a:r>
            <a:r>
              <a:rPr lang="en-ID" dirty="0" err="1"/>
              <a:t>operasional</a:t>
            </a:r>
            <a:r>
              <a:rPr lang="en-ID" dirty="0"/>
              <a:t>.</a:t>
            </a:r>
          </a:p>
          <a:p>
            <a:r>
              <a:rPr lang="en-ID" dirty="0" err="1"/>
              <a:t>Untuk</a:t>
            </a:r>
            <a:r>
              <a:rPr lang="en-ID" dirty="0"/>
              <a:t> </a:t>
            </a:r>
            <a:r>
              <a:rPr lang="en-ID" dirty="0" err="1"/>
              <a:t>membantu</a:t>
            </a:r>
            <a:r>
              <a:rPr lang="en-ID" dirty="0"/>
              <a:t> </a:t>
            </a:r>
            <a:r>
              <a:rPr lang="en-ID" dirty="0" err="1"/>
              <a:t>atau</a:t>
            </a:r>
            <a:r>
              <a:rPr lang="en-ID" dirty="0"/>
              <a:t> </a:t>
            </a:r>
            <a:r>
              <a:rPr lang="en-ID" dirty="0" err="1"/>
              <a:t>menunjang</a:t>
            </a:r>
            <a:r>
              <a:rPr lang="en-ID" dirty="0"/>
              <a:t> </a:t>
            </a:r>
            <a:r>
              <a:rPr lang="en-ID" dirty="0" err="1"/>
              <a:t>kebijaksanaan-kebijaksanaan</a:t>
            </a:r>
            <a:r>
              <a:rPr lang="en-ID" dirty="0"/>
              <a:t> </a:t>
            </a:r>
            <a:r>
              <a:rPr lang="en-ID" dirty="0" err="1"/>
              <a:t>perusahaan</a:t>
            </a:r>
            <a:r>
              <a:rPr lang="en-ID" dirty="0"/>
              <a:t> </a:t>
            </a:r>
            <a:r>
              <a:rPr lang="en-ID" dirty="0" err="1"/>
              <a:t>Menentukan</a:t>
            </a:r>
            <a:r>
              <a:rPr lang="en-ID" dirty="0"/>
              <a:t> </a:t>
            </a:r>
            <a:r>
              <a:rPr lang="en-ID" dirty="0" err="1"/>
              <a:t>tujuan-tujuan</a:t>
            </a:r>
            <a:r>
              <a:rPr lang="en-ID" dirty="0"/>
              <a:t> </a:t>
            </a:r>
            <a:r>
              <a:rPr lang="en-ID" dirty="0" err="1"/>
              <a:t>perusahaan</a:t>
            </a:r>
            <a:r>
              <a:rPr lang="en-ID" dirty="0"/>
              <a:t>. </a:t>
            </a:r>
            <a:r>
              <a:rPr lang="en-ID" dirty="0" err="1"/>
              <a:t>Manajemen</a:t>
            </a:r>
            <a:r>
              <a:rPr lang="en-ID" dirty="0"/>
              <a:t> yang </a:t>
            </a:r>
            <a:r>
              <a:rPr lang="en-ID" dirty="0" err="1"/>
              <a:t>dapat</a:t>
            </a:r>
            <a:r>
              <a:rPr lang="en-ID" dirty="0"/>
              <a:t> </a:t>
            </a:r>
            <a:r>
              <a:rPr lang="en-ID" dirty="0" err="1"/>
              <a:t>menentukan</a:t>
            </a:r>
            <a:r>
              <a:rPr lang="en-ID" dirty="0"/>
              <a:t> </a:t>
            </a:r>
            <a:r>
              <a:rPr lang="en-ID" dirty="0" err="1"/>
              <a:t>tujuannya</a:t>
            </a:r>
            <a:r>
              <a:rPr lang="en-ID" dirty="0"/>
              <a:t> </a:t>
            </a:r>
            <a:r>
              <a:rPr lang="en-ID" dirty="0" err="1"/>
              <a:t>secara</a:t>
            </a:r>
            <a:r>
              <a:rPr lang="en-ID" dirty="0"/>
              <a:t> </a:t>
            </a:r>
            <a:r>
              <a:rPr lang="en-ID" dirty="0" err="1"/>
              <a:t>jelas</a:t>
            </a:r>
            <a:r>
              <a:rPr lang="en-ID" dirty="0"/>
              <a:t> dan </a:t>
            </a:r>
            <a:r>
              <a:rPr lang="en-ID" dirty="0" err="1"/>
              <a:t>logis</a:t>
            </a:r>
            <a:r>
              <a:rPr lang="en-ID" dirty="0"/>
              <a:t> ( </a:t>
            </a:r>
            <a:r>
              <a:rPr lang="en-ID" dirty="0" err="1"/>
              <a:t>dapat</a:t>
            </a:r>
            <a:r>
              <a:rPr lang="en-ID" dirty="0"/>
              <a:t> </a:t>
            </a:r>
            <a:r>
              <a:rPr lang="en-ID" dirty="0" err="1"/>
              <a:t>dilaksanakan</a:t>
            </a:r>
            <a:r>
              <a:rPr lang="en-ID" dirty="0"/>
              <a:t>) </a:t>
            </a:r>
            <a:r>
              <a:rPr lang="en-ID" dirty="0" err="1"/>
              <a:t>adalah</a:t>
            </a:r>
            <a:r>
              <a:rPr lang="en-ID" dirty="0"/>
              <a:t> </a:t>
            </a:r>
            <a:r>
              <a:rPr lang="en-ID" dirty="0" err="1"/>
              <a:t>manajemen</a:t>
            </a:r>
            <a:r>
              <a:rPr lang="en-ID" dirty="0"/>
              <a:t> yang </a:t>
            </a:r>
            <a:r>
              <a:rPr lang="en-ID" dirty="0" err="1"/>
              <a:t>akan</a:t>
            </a:r>
            <a:r>
              <a:rPr lang="en-ID" dirty="0"/>
              <a:t> </a:t>
            </a:r>
            <a:r>
              <a:rPr lang="en-ID" dirty="0" err="1"/>
              <a:t>berhasil</a:t>
            </a:r>
            <a:r>
              <a:rPr lang="en-ID" dirty="0"/>
              <a:t>. </a:t>
            </a:r>
            <a:r>
              <a:rPr lang="en-ID" dirty="0" err="1"/>
              <a:t>Penentuan</a:t>
            </a:r>
            <a:r>
              <a:rPr lang="en-ID" dirty="0"/>
              <a:t> </a:t>
            </a:r>
            <a:r>
              <a:rPr lang="en-ID" dirty="0" err="1"/>
              <a:t>tujuan</a:t>
            </a:r>
            <a:r>
              <a:rPr lang="en-ID" dirty="0"/>
              <a:t> </a:t>
            </a:r>
            <a:r>
              <a:rPr lang="en-ID" dirty="0" err="1"/>
              <a:t>ini</a:t>
            </a:r>
            <a:r>
              <a:rPr lang="en-ID" dirty="0"/>
              <a:t> </a:t>
            </a:r>
            <a:r>
              <a:rPr lang="en-ID" dirty="0" err="1"/>
              <a:t>dibatasi</a:t>
            </a:r>
            <a:r>
              <a:rPr lang="en-ID" dirty="0"/>
              <a:t> oleh </a:t>
            </a:r>
            <a:r>
              <a:rPr lang="en-ID" dirty="0" err="1"/>
              <a:t>beberapa</a:t>
            </a:r>
            <a:r>
              <a:rPr lang="en-ID" dirty="0"/>
              <a:t> </a:t>
            </a:r>
            <a:r>
              <a:rPr lang="en-ID" dirty="0" err="1"/>
              <a:t>faktor</a:t>
            </a:r>
            <a:r>
              <a:rPr lang="en-ID" dirty="0"/>
              <a:t>. Budget </a:t>
            </a:r>
            <a:r>
              <a:rPr lang="en-ID" dirty="0" err="1"/>
              <a:t>dapat</a:t>
            </a:r>
            <a:r>
              <a:rPr lang="en-ID" dirty="0"/>
              <a:t> </a:t>
            </a:r>
            <a:r>
              <a:rPr lang="en-ID" dirty="0" err="1"/>
              <a:t>membantu</a:t>
            </a:r>
            <a:r>
              <a:rPr lang="en-ID" dirty="0"/>
              <a:t> </a:t>
            </a:r>
            <a:r>
              <a:rPr lang="en-ID" dirty="0" err="1"/>
              <a:t>manajemen</a:t>
            </a:r>
            <a:r>
              <a:rPr lang="en-ID" dirty="0"/>
              <a:t> </a:t>
            </a:r>
            <a:r>
              <a:rPr lang="en-ID" dirty="0" err="1"/>
              <a:t>dalam</a:t>
            </a:r>
            <a:r>
              <a:rPr lang="en-ID" dirty="0"/>
              <a:t> </a:t>
            </a:r>
            <a:r>
              <a:rPr lang="en-ID" dirty="0" err="1"/>
              <a:t>memilih</a:t>
            </a:r>
            <a:r>
              <a:rPr lang="en-ID" dirty="0"/>
              <a:t> : mana </a:t>
            </a:r>
            <a:r>
              <a:rPr lang="en-ID" dirty="0" err="1"/>
              <a:t>tujuan</a:t>
            </a:r>
            <a:r>
              <a:rPr lang="en-ID" dirty="0"/>
              <a:t> yang </a:t>
            </a:r>
            <a:r>
              <a:rPr lang="en-ID" dirty="0" err="1"/>
              <a:t>dapat</a:t>
            </a:r>
            <a:r>
              <a:rPr lang="en-ID" dirty="0"/>
              <a:t> </a:t>
            </a:r>
            <a:r>
              <a:rPr lang="en-ID" dirty="0" err="1"/>
              <a:t>dilaksanakan</a:t>
            </a:r>
            <a:r>
              <a:rPr lang="en-ID" dirty="0"/>
              <a:t> dan mana yang </a:t>
            </a:r>
            <a:r>
              <a:rPr lang="en-ID" dirty="0" err="1"/>
              <a:t>tidak</a:t>
            </a:r>
            <a:r>
              <a:rPr lang="en-ID" dirty="0"/>
              <a:t>.</a:t>
            </a:r>
          </a:p>
          <a:p>
            <a:endParaRPr lang="en-ID" dirty="0"/>
          </a:p>
        </p:txBody>
      </p:sp>
    </p:spTree>
    <p:extLst>
      <p:ext uri="{BB962C8B-B14F-4D97-AF65-F5344CB8AC3E}">
        <p14:creationId xmlns:p14="http://schemas.microsoft.com/office/powerpoint/2010/main" val="3959224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F55A1-845D-67B1-19F3-D2DDEB1F055F}"/>
              </a:ext>
            </a:extLst>
          </p:cNvPr>
          <p:cNvSpPr>
            <a:spLocks noGrp="1"/>
          </p:cNvSpPr>
          <p:nvPr>
            <p:ph type="title"/>
          </p:nvPr>
        </p:nvSpPr>
        <p:spPr>
          <a:xfrm>
            <a:off x="838200" y="365126"/>
            <a:ext cx="10515600" cy="138458"/>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1BEACD2E-30F1-F467-DA19-F8F73CE0D746}"/>
              </a:ext>
            </a:extLst>
          </p:cNvPr>
          <p:cNvSpPr>
            <a:spLocks noGrp="1"/>
          </p:cNvSpPr>
          <p:nvPr>
            <p:ph idx="1"/>
          </p:nvPr>
        </p:nvSpPr>
        <p:spPr>
          <a:xfrm>
            <a:off x="569259" y="2091894"/>
            <a:ext cx="10515600" cy="5474598"/>
          </a:xfrm>
        </p:spPr>
        <p:txBody>
          <a:bodyPr/>
          <a:lstStyle/>
          <a:p>
            <a:r>
              <a:rPr lang="en-ID" dirty="0" err="1"/>
              <a:t>Membantu</a:t>
            </a:r>
            <a:r>
              <a:rPr lang="en-ID" dirty="0"/>
              <a:t> </a:t>
            </a:r>
            <a:r>
              <a:rPr lang="en-ID" dirty="0" err="1"/>
              <a:t>menstabilkan</a:t>
            </a:r>
            <a:r>
              <a:rPr lang="en-ID" dirty="0"/>
              <a:t> </a:t>
            </a:r>
            <a:r>
              <a:rPr lang="en-ID" dirty="0" err="1"/>
              <a:t>kesempatan</a:t>
            </a:r>
            <a:r>
              <a:rPr lang="en-ID" dirty="0"/>
              <a:t> </a:t>
            </a:r>
            <a:r>
              <a:rPr lang="en-ID" dirty="0" err="1"/>
              <a:t>kerja</a:t>
            </a:r>
            <a:r>
              <a:rPr lang="en-ID" dirty="0"/>
              <a:t> yang </a:t>
            </a:r>
            <a:r>
              <a:rPr lang="en-ID" dirty="0" err="1"/>
              <a:t>tersedia</a:t>
            </a:r>
            <a:r>
              <a:rPr lang="en-ID" dirty="0"/>
              <a:t>. </a:t>
            </a:r>
            <a:r>
              <a:rPr lang="en-ID" dirty="0" err="1"/>
              <a:t>Seorang</a:t>
            </a:r>
            <a:r>
              <a:rPr lang="en-ID" dirty="0"/>
              <a:t> </a:t>
            </a:r>
            <a:r>
              <a:rPr lang="en-ID" dirty="0" err="1"/>
              <a:t>majikan</a:t>
            </a:r>
            <a:r>
              <a:rPr lang="en-ID" dirty="0"/>
              <a:t> yang </a:t>
            </a:r>
            <a:r>
              <a:rPr lang="en-ID" dirty="0" err="1"/>
              <a:t>baik</a:t>
            </a:r>
            <a:r>
              <a:rPr lang="en-ID" dirty="0"/>
              <a:t> </a:t>
            </a:r>
            <a:r>
              <a:rPr lang="en-ID" dirty="0" err="1"/>
              <a:t>tidak</a:t>
            </a:r>
            <a:r>
              <a:rPr lang="en-ID" dirty="0"/>
              <a:t> </a:t>
            </a:r>
            <a:r>
              <a:rPr lang="en-ID" dirty="0" err="1"/>
              <a:t>akan</a:t>
            </a:r>
            <a:r>
              <a:rPr lang="en-ID" dirty="0"/>
              <a:t> </a:t>
            </a:r>
            <a:r>
              <a:rPr lang="en-ID" dirty="0" err="1"/>
              <a:t>pernah</a:t>
            </a:r>
            <a:r>
              <a:rPr lang="en-ID" dirty="0"/>
              <a:t> </a:t>
            </a:r>
            <a:r>
              <a:rPr lang="en-ID" dirty="0" err="1"/>
              <a:t>mengabaikan</a:t>
            </a:r>
            <a:r>
              <a:rPr lang="en-ID" dirty="0"/>
              <a:t> </a:t>
            </a:r>
            <a:r>
              <a:rPr lang="en-ID" dirty="0" err="1"/>
              <a:t>atau</a:t>
            </a:r>
            <a:r>
              <a:rPr lang="en-ID" dirty="0"/>
              <a:t> </a:t>
            </a:r>
            <a:r>
              <a:rPr lang="en-ID" dirty="0" err="1"/>
              <a:t>tidak</a:t>
            </a:r>
            <a:r>
              <a:rPr lang="en-ID" dirty="0"/>
              <a:t> </a:t>
            </a:r>
            <a:r>
              <a:rPr lang="en-ID" dirty="0" err="1"/>
              <a:t>mempedulikan</a:t>
            </a:r>
            <a:r>
              <a:rPr lang="en-ID" dirty="0"/>
              <a:t> </a:t>
            </a:r>
            <a:r>
              <a:rPr lang="en-ID" dirty="0" err="1"/>
              <a:t>kesejahteraan</a:t>
            </a:r>
            <a:r>
              <a:rPr lang="en-ID" dirty="0"/>
              <a:t> </a:t>
            </a:r>
            <a:r>
              <a:rPr lang="en-ID" dirty="0" err="1"/>
              <a:t>pegawainya</a:t>
            </a:r>
            <a:r>
              <a:rPr lang="en-ID" dirty="0"/>
              <a:t>. </a:t>
            </a:r>
            <a:r>
              <a:rPr lang="en-ID" dirty="0" err="1"/>
              <a:t>Perencanaan</a:t>
            </a:r>
            <a:r>
              <a:rPr lang="en-ID" dirty="0"/>
              <a:t> </a:t>
            </a:r>
            <a:r>
              <a:rPr lang="en-ID" dirty="0" err="1"/>
              <a:t>kebutuhan</a:t>
            </a:r>
            <a:r>
              <a:rPr lang="en-ID" dirty="0"/>
              <a:t> </a:t>
            </a:r>
            <a:r>
              <a:rPr lang="en-ID" dirty="0" err="1"/>
              <a:t>tenaga</a:t>
            </a:r>
            <a:r>
              <a:rPr lang="en-ID" dirty="0"/>
              <a:t> </a:t>
            </a:r>
            <a:r>
              <a:rPr lang="en-ID" dirty="0" err="1"/>
              <a:t>kerja</a:t>
            </a:r>
            <a:r>
              <a:rPr lang="en-ID" dirty="0"/>
              <a:t> yang </a:t>
            </a:r>
            <a:r>
              <a:rPr lang="en-ID" dirty="0" err="1"/>
              <a:t>baik</a:t>
            </a:r>
            <a:r>
              <a:rPr lang="en-ID" dirty="0"/>
              <a:t> </a:t>
            </a:r>
            <a:r>
              <a:rPr lang="en-ID" dirty="0" err="1"/>
              <a:t>akan</a:t>
            </a:r>
            <a:r>
              <a:rPr lang="en-ID" dirty="0"/>
              <a:t> </a:t>
            </a:r>
            <a:r>
              <a:rPr lang="en-ID" dirty="0" err="1"/>
              <a:t>mengakibatkan</a:t>
            </a:r>
            <a:r>
              <a:rPr lang="en-ID" dirty="0"/>
              <a:t> </a:t>
            </a:r>
            <a:r>
              <a:rPr lang="en-ID" dirty="0" err="1"/>
              <a:t>dapat</a:t>
            </a:r>
            <a:r>
              <a:rPr lang="en-ID" dirty="0"/>
              <a:t> </a:t>
            </a:r>
            <a:r>
              <a:rPr lang="en-ID" dirty="0" err="1"/>
              <a:t>dihindarkannya</a:t>
            </a:r>
            <a:r>
              <a:rPr lang="en-ID" dirty="0"/>
              <a:t> </a:t>
            </a:r>
            <a:r>
              <a:rPr lang="en-ID" dirty="0" err="1"/>
              <a:t>kelebihan</a:t>
            </a:r>
            <a:r>
              <a:rPr lang="en-ID" dirty="0"/>
              <a:t> dan </a:t>
            </a:r>
            <a:r>
              <a:rPr lang="en-ID" dirty="0" err="1"/>
              <a:t>kekurangan</a:t>
            </a:r>
            <a:r>
              <a:rPr lang="en-ID" dirty="0"/>
              <a:t> </a:t>
            </a:r>
            <a:r>
              <a:rPr lang="en-ID" dirty="0" err="1"/>
              <a:t>tenaga</a:t>
            </a:r>
            <a:r>
              <a:rPr lang="en-ID" dirty="0"/>
              <a:t> </a:t>
            </a:r>
            <a:r>
              <a:rPr lang="en-ID" dirty="0" err="1"/>
              <a:t>kerja</a:t>
            </a:r>
            <a:r>
              <a:rPr lang="en-ID" dirty="0"/>
              <a:t>. </a:t>
            </a:r>
            <a:r>
              <a:rPr lang="en-ID" dirty="0" err="1"/>
              <a:t>Tanpa</a:t>
            </a:r>
            <a:r>
              <a:rPr lang="en-ID" dirty="0"/>
              <a:t> </a:t>
            </a:r>
            <a:r>
              <a:rPr lang="en-ID" dirty="0" err="1"/>
              <a:t>rencana</a:t>
            </a:r>
            <a:r>
              <a:rPr lang="en-ID" dirty="0"/>
              <a:t> </a:t>
            </a:r>
            <a:r>
              <a:rPr lang="en-ID" dirty="0" err="1"/>
              <a:t>tentang</a:t>
            </a:r>
            <a:r>
              <a:rPr lang="en-ID" dirty="0"/>
              <a:t> </a:t>
            </a:r>
            <a:r>
              <a:rPr lang="en-ID" dirty="0" err="1"/>
              <a:t>kebutuhan</a:t>
            </a:r>
            <a:r>
              <a:rPr lang="en-ID" dirty="0"/>
              <a:t> </a:t>
            </a:r>
            <a:r>
              <a:rPr lang="en-ID" dirty="0" err="1"/>
              <a:t>tenaga</a:t>
            </a:r>
            <a:r>
              <a:rPr lang="en-ID" dirty="0"/>
              <a:t> </a:t>
            </a:r>
            <a:r>
              <a:rPr lang="en-ID" dirty="0" err="1"/>
              <a:t>kerja</a:t>
            </a:r>
            <a:r>
              <a:rPr lang="en-ID" dirty="0"/>
              <a:t>, </a:t>
            </a:r>
            <a:r>
              <a:rPr lang="en-ID" dirty="0" err="1"/>
              <a:t>mengakibatkan</a:t>
            </a:r>
            <a:r>
              <a:rPr lang="en-ID" dirty="0"/>
              <a:t> </a:t>
            </a:r>
            <a:r>
              <a:rPr lang="en-ID" dirty="0" err="1"/>
              <a:t>terpaksa</a:t>
            </a:r>
            <a:r>
              <a:rPr lang="en-ID" dirty="0"/>
              <a:t> </a:t>
            </a:r>
            <a:r>
              <a:rPr lang="en-ID" dirty="0" err="1"/>
              <a:t>diberhentikannya</a:t>
            </a:r>
            <a:r>
              <a:rPr lang="en-ID" dirty="0"/>
              <a:t> </a:t>
            </a:r>
            <a:r>
              <a:rPr lang="en-ID" dirty="0" err="1"/>
              <a:t>sebagian</a:t>
            </a:r>
            <a:r>
              <a:rPr lang="en-ID" dirty="0"/>
              <a:t> </a:t>
            </a:r>
            <a:r>
              <a:rPr lang="en-ID" dirty="0" err="1"/>
              <a:t>buruh</a:t>
            </a:r>
            <a:r>
              <a:rPr lang="en-ID" dirty="0"/>
              <a:t> yang </a:t>
            </a:r>
            <a:r>
              <a:rPr lang="en-ID" dirty="0" err="1"/>
              <a:t>berlebihan</a:t>
            </a:r>
            <a:r>
              <a:rPr lang="en-ID" dirty="0"/>
              <a:t>. </a:t>
            </a:r>
            <a:r>
              <a:rPr lang="en-ID" dirty="0" err="1"/>
              <a:t>Bila</a:t>
            </a:r>
            <a:r>
              <a:rPr lang="en-ID" dirty="0"/>
              <a:t> </a:t>
            </a:r>
            <a:r>
              <a:rPr lang="en-ID" dirty="0" err="1"/>
              <a:t>terus</a:t>
            </a:r>
            <a:r>
              <a:rPr lang="en-ID" dirty="0"/>
              <a:t> </a:t>
            </a:r>
            <a:r>
              <a:rPr lang="en-ID" dirty="0" err="1"/>
              <a:t>menerus</a:t>
            </a:r>
            <a:r>
              <a:rPr lang="en-ID" dirty="0"/>
              <a:t> </a:t>
            </a:r>
            <a:r>
              <a:rPr lang="en-ID" dirty="0" err="1"/>
              <a:t>berlangsung</a:t>
            </a:r>
            <a:r>
              <a:rPr lang="en-ID" dirty="0"/>
              <a:t> </a:t>
            </a:r>
            <a:r>
              <a:rPr lang="en-ID" dirty="0" err="1"/>
              <a:t>hal</a:t>
            </a:r>
            <a:r>
              <a:rPr lang="en-ID" dirty="0"/>
              <a:t> </a:t>
            </a:r>
            <a:r>
              <a:rPr lang="en-ID" dirty="0" err="1"/>
              <a:t>ini</a:t>
            </a:r>
            <a:r>
              <a:rPr lang="en-ID" dirty="0"/>
              <a:t> </a:t>
            </a:r>
            <a:r>
              <a:rPr lang="en-ID" dirty="0" err="1"/>
              <a:t>akan</a:t>
            </a:r>
            <a:r>
              <a:rPr lang="en-ID" dirty="0"/>
              <a:t> </a:t>
            </a:r>
            <a:r>
              <a:rPr lang="en-ID" dirty="0" err="1"/>
              <a:t>mengakinatkan</a:t>
            </a:r>
            <a:r>
              <a:rPr lang="en-ID" dirty="0"/>
              <a:t> </a:t>
            </a:r>
            <a:r>
              <a:rPr lang="en-ID" dirty="0" err="1"/>
              <a:t>tidak</a:t>
            </a:r>
            <a:r>
              <a:rPr lang="en-ID" dirty="0"/>
              <a:t> </a:t>
            </a:r>
            <a:r>
              <a:rPr lang="en-ID" dirty="0" err="1"/>
              <a:t>stabilnya</a:t>
            </a:r>
            <a:r>
              <a:rPr lang="en-ID" dirty="0"/>
              <a:t> </a:t>
            </a:r>
            <a:r>
              <a:rPr lang="en-ID" dirty="0" err="1"/>
              <a:t>tingkat</a:t>
            </a:r>
            <a:r>
              <a:rPr lang="en-ID" dirty="0"/>
              <a:t> employment</a:t>
            </a:r>
          </a:p>
          <a:p>
            <a:r>
              <a:rPr lang="en-ID" dirty="0" err="1"/>
              <a:t>Mengakibatkan</a:t>
            </a:r>
            <a:r>
              <a:rPr lang="en-ID" dirty="0"/>
              <a:t> </a:t>
            </a:r>
            <a:r>
              <a:rPr lang="en-ID" dirty="0" err="1"/>
              <a:t>pemakaian</a:t>
            </a:r>
            <a:r>
              <a:rPr lang="en-ID" dirty="0"/>
              <a:t> </a:t>
            </a:r>
            <a:r>
              <a:rPr lang="en-ID" dirty="0" err="1"/>
              <a:t>alat-alat</a:t>
            </a:r>
            <a:r>
              <a:rPr lang="en-ID" dirty="0"/>
              <a:t> </a:t>
            </a:r>
            <a:r>
              <a:rPr lang="en-ID" dirty="0" err="1"/>
              <a:t>fisik</a:t>
            </a:r>
            <a:r>
              <a:rPr lang="en-ID" dirty="0"/>
              <a:t> </a:t>
            </a:r>
            <a:r>
              <a:rPr lang="en-ID" dirty="0" err="1"/>
              <a:t>secara</a:t>
            </a:r>
            <a:r>
              <a:rPr lang="en-ID" dirty="0"/>
              <a:t> </a:t>
            </a:r>
            <a:r>
              <a:rPr lang="en-ID" dirty="0" err="1"/>
              <a:t>lebih</a:t>
            </a:r>
            <a:r>
              <a:rPr lang="en-ID" dirty="0"/>
              <a:t> </a:t>
            </a:r>
            <a:r>
              <a:rPr lang="en-ID" dirty="0" err="1"/>
              <a:t>efektif</a:t>
            </a:r>
            <a:r>
              <a:rPr lang="en-ID" dirty="0"/>
              <a:t>. </a:t>
            </a:r>
            <a:r>
              <a:rPr lang="en-ID" dirty="0" err="1"/>
              <a:t>Dengan</a:t>
            </a:r>
            <a:r>
              <a:rPr lang="en-ID" dirty="0"/>
              <a:t> </a:t>
            </a:r>
            <a:r>
              <a:rPr lang="en-ID" dirty="0" err="1"/>
              <a:t>disusunnya</a:t>
            </a:r>
            <a:r>
              <a:rPr lang="en-ID" dirty="0"/>
              <a:t> </a:t>
            </a:r>
            <a:r>
              <a:rPr lang="en-ID" dirty="0" err="1"/>
              <a:t>perencanaan</a:t>
            </a:r>
            <a:r>
              <a:rPr lang="en-ID" dirty="0"/>
              <a:t> yang </a:t>
            </a:r>
            <a:r>
              <a:rPr lang="en-ID" dirty="0" err="1"/>
              <a:t>terperinci</a:t>
            </a:r>
            <a:r>
              <a:rPr lang="en-ID" dirty="0"/>
              <a:t>, </a:t>
            </a:r>
            <a:r>
              <a:rPr lang="en-ID" dirty="0" err="1"/>
              <a:t>dapat</a:t>
            </a:r>
            <a:r>
              <a:rPr lang="en-ID" dirty="0"/>
              <a:t> </a:t>
            </a:r>
            <a:r>
              <a:rPr lang="en-ID" dirty="0" err="1"/>
              <a:t>dihindarkan</a:t>
            </a:r>
            <a:r>
              <a:rPr lang="en-ID" dirty="0"/>
              <a:t> </a:t>
            </a:r>
            <a:r>
              <a:rPr lang="en-ID" dirty="0" err="1"/>
              <a:t>biaya-biaya</a:t>
            </a:r>
            <a:r>
              <a:rPr lang="en-ID" dirty="0"/>
              <a:t> yang </a:t>
            </a:r>
            <a:r>
              <a:rPr lang="en-ID" dirty="0" err="1"/>
              <a:t>timbul</a:t>
            </a:r>
            <a:r>
              <a:rPr lang="en-ID" dirty="0"/>
              <a:t> </a:t>
            </a:r>
            <a:r>
              <a:rPr lang="en-ID" dirty="0" err="1"/>
              <a:t>karena</a:t>
            </a:r>
            <a:r>
              <a:rPr lang="en-ID" dirty="0"/>
              <a:t> </a:t>
            </a:r>
            <a:r>
              <a:rPr lang="en-ID" dirty="0" err="1"/>
              <a:t>kapasitas</a:t>
            </a:r>
            <a:r>
              <a:rPr lang="en-ID" dirty="0"/>
              <a:t> yang </a:t>
            </a:r>
            <a:r>
              <a:rPr lang="en-ID" dirty="0" err="1"/>
              <a:t>berlebihan</a:t>
            </a:r>
            <a:r>
              <a:rPr lang="en-ID" dirty="0"/>
              <a:t>. </a:t>
            </a:r>
            <a:r>
              <a:rPr lang="en-ID" dirty="0" err="1"/>
              <a:t>Pemakaian</a:t>
            </a:r>
            <a:r>
              <a:rPr lang="en-ID" dirty="0"/>
              <a:t> </a:t>
            </a:r>
            <a:r>
              <a:rPr lang="en-ID" dirty="0" err="1"/>
              <a:t>alat-alat</a:t>
            </a:r>
            <a:r>
              <a:rPr lang="en-ID" dirty="0"/>
              <a:t> </a:t>
            </a:r>
            <a:r>
              <a:rPr lang="en-ID" dirty="0" err="1"/>
              <a:t>fisik</a:t>
            </a:r>
            <a:r>
              <a:rPr lang="en-ID" dirty="0"/>
              <a:t> yang </a:t>
            </a:r>
            <a:r>
              <a:rPr lang="en-ID" dirty="0" err="1"/>
              <a:t>efektif</a:t>
            </a:r>
            <a:r>
              <a:rPr lang="en-ID" dirty="0"/>
              <a:t> dan </a:t>
            </a:r>
            <a:r>
              <a:rPr lang="en-ID" dirty="0" err="1"/>
              <a:t>ekonomis</a:t>
            </a:r>
            <a:r>
              <a:rPr lang="en-ID" dirty="0"/>
              <a:t> </a:t>
            </a:r>
            <a:r>
              <a:rPr lang="en-ID" dirty="0" err="1"/>
              <a:t>akan</a:t>
            </a:r>
            <a:r>
              <a:rPr lang="en-ID" dirty="0"/>
              <a:t> </a:t>
            </a:r>
            <a:r>
              <a:rPr lang="en-ID" dirty="0" err="1"/>
              <a:t>membantu</a:t>
            </a:r>
            <a:r>
              <a:rPr lang="en-ID" dirty="0"/>
              <a:t>/</a:t>
            </a:r>
            <a:r>
              <a:rPr lang="en-ID" dirty="0" err="1"/>
              <a:t>menyokong</a:t>
            </a:r>
            <a:r>
              <a:rPr lang="en-ID" dirty="0"/>
              <a:t> </a:t>
            </a:r>
            <a:r>
              <a:rPr lang="en-ID" dirty="0" err="1"/>
              <a:t>tujuan</a:t>
            </a:r>
            <a:r>
              <a:rPr lang="en-ID" dirty="0"/>
              <a:t> </a:t>
            </a:r>
            <a:r>
              <a:rPr lang="en-ID" dirty="0" err="1"/>
              <a:t>akhir</a:t>
            </a:r>
            <a:r>
              <a:rPr lang="en-ID" dirty="0"/>
              <a:t> </a:t>
            </a:r>
            <a:r>
              <a:rPr lang="en-ID" dirty="0" err="1"/>
              <a:t>perusahaan</a:t>
            </a:r>
            <a:r>
              <a:rPr lang="en-ID" dirty="0"/>
              <a:t> </a:t>
            </a:r>
            <a:r>
              <a:rPr lang="en-ID" dirty="0" err="1"/>
              <a:t>yaitu</a:t>
            </a:r>
            <a:r>
              <a:rPr lang="en-ID" dirty="0"/>
              <a:t> </a:t>
            </a:r>
            <a:r>
              <a:rPr lang="en-ID" dirty="0" err="1"/>
              <a:t>keuntungan</a:t>
            </a:r>
            <a:r>
              <a:rPr lang="en-ID" dirty="0"/>
              <a:t> yang </a:t>
            </a:r>
            <a:r>
              <a:rPr lang="en-ID" dirty="0" err="1"/>
              <a:t>maksimum</a:t>
            </a:r>
            <a:r>
              <a:rPr lang="en-ID" dirty="0"/>
              <a:t>.</a:t>
            </a:r>
          </a:p>
          <a:p>
            <a:endParaRPr lang="en-ID" dirty="0"/>
          </a:p>
        </p:txBody>
      </p:sp>
    </p:spTree>
    <p:extLst>
      <p:ext uri="{BB962C8B-B14F-4D97-AF65-F5344CB8AC3E}">
        <p14:creationId xmlns:p14="http://schemas.microsoft.com/office/powerpoint/2010/main" val="402160098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8E461-9CBC-50B1-F497-C0CFE46453C6}"/>
              </a:ext>
            </a:extLst>
          </p:cNvPr>
          <p:cNvSpPr>
            <a:spLocks noGrp="1"/>
          </p:cNvSpPr>
          <p:nvPr>
            <p:ph type="title"/>
          </p:nvPr>
        </p:nvSpPr>
        <p:spPr>
          <a:xfrm>
            <a:off x="838200" y="365126"/>
            <a:ext cx="10515600" cy="151710"/>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48055E7D-68F7-E5E6-6E4C-802E35FE4A9D}"/>
              </a:ext>
            </a:extLst>
          </p:cNvPr>
          <p:cNvSpPr>
            <a:spLocks noGrp="1"/>
          </p:cNvSpPr>
          <p:nvPr>
            <p:ph idx="1"/>
          </p:nvPr>
        </p:nvSpPr>
        <p:spPr>
          <a:xfrm>
            <a:off x="668650" y="1555903"/>
            <a:ext cx="10515600" cy="5529332"/>
          </a:xfrm>
        </p:spPr>
        <p:txBody>
          <a:bodyPr>
            <a:normAutofit lnSpcReduction="10000"/>
          </a:bodyPr>
          <a:lstStyle/>
          <a:p>
            <a:pPr marL="0" indent="0">
              <a:buNone/>
            </a:pPr>
            <a:r>
              <a:rPr lang="en-ID" b="1" dirty="0" err="1"/>
              <a:t>Dalam</a:t>
            </a:r>
            <a:r>
              <a:rPr lang="en-ID" b="1" dirty="0"/>
              <a:t> </a:t>
            </a:r>
            <a:r>
              <a:rPr lang="en-ID" b="1" dirty="0" err="1"/>
              <a:t>bidang</a:t>
            </a:r>
            <a:r>
              <a:rPr lang="en-ID" b="1" dirty="0"/>
              <a:t> </a:t>
            </a:r>
            <a:r>
              <a:rPr lang="en-ID" b="1" dirty="0" err="1"/>
              <a:t>koordinasi</a:t>
            </a:r>
            <a:endParaRPr lang="en-ID" b="1" dirty="0"/>
          </a:p>
          <a:p>
            <a:r>
              <a:rPr lang="en-ID" dirty="0" err="1"/>
              <a:t>Membantu</a:t>
            </a:r>
            <a:r>
              <a:rPr lang="en-ID" dirty="0"/>
              <a:t> </a:t>
            </a:r>
            <a:r>
              <a:rPr lang="en-ID" dirty="0" err="1"/>
              <a:t>mengkoordinasikan</a:t>
            </a:r>
            <a:r>
              <a:rPr lang="en-ID" dirty="0"/>
              <a:t> </a:t>
            </a:r>
            <a:r>
              <a:rPr lang="en-ID" dirty="0" err="1"/>
              <a:t>faktor</a:t>
            </a:r>
            <a:r>
              <a:rPr lang="en-ID" dirty="0"/>
              <a:t> </a:t>
            </a:r>
            <a:r>
              <a:rPr lang="en-ID" dirty="0" err="1"/>
              <a:t>manusia</a:t>
            </a:r>
            <a:r>
              <a:rPr lang="en-ID" dirty="0"/>
              <a:t> </a:t>
            </a:r>
            <a:r>
              <a:rPr lang="en-ID" dirty="0" err="1"/>
              <a:t>dengan</a:t>
            </a:r>
            <a:r>
              <a:rPr lang="en-ID" dirty="0"/>
              <a:t> </a:t>
            </a:r>
            <a:r>
              <a:rPr lang="en-ID" dirty="0" err="1"/>
              <a:t>perusahaan</a:t>
            </a:r>
            <a:r>
              <a:rPr lang="en-ID" dirty="0"/>
              <a:t>. </a:t>
            </a:r>
            <a:r>
              <a:rPr lang="en-ID" dirty="0" err="1"/>
              <a:t>Dalam</a:t>
            </a:r>
            <a:r>
              <a:rPr lang="en-ID" dirty="0"/>
              <a:t> </a:t>
            </a:r>
            <a:r>
              <a:rPr lang="en-ID" dirty="0" err="1"/>
              <a:t>beberapa</a:t>
            </a:r>
            <a:r>
              <a:rPr lang="en-ID" dirty="0"/>
              <a:t> </a:t>
            </a:r>
            <a:r>
              <a:rPr lang="en-ID" dirty="0" err="1"/>
              <a:t>situasi</a:t>
            </a:r>
            <a:r>
              <a:rPr lang="en-ID" dirty="0"/>
              <a:t> </a:t>
            </a:r>
            <a:r>
              <a:rPr lang="en-ID" dirty="0" err="1"/>
              <a:t>mungkin</a:t>
            </a:r>
            <a:r>
              <a:rPr lang="en-ID" dirty="0"/>
              <a:t> </a:t>
            </a:r>
            <a:r>
              <a:rPr lang="en-ID" dirty="0" err="1"/>
              <a:t>faktor</a:t>
            </a:r>
            <a:r>
              <a:rPr lang="en-ID" dirty="0"/>
              <a:t> </a:t>
            </a:r>
            <a:r>
              <a:rPr lang="en-ID" dirty="0" err="1"/>
              <a:t>hubungan</a:t>
            </a:r>
            <a:r>
              <a:rPr lang="en-ID" dirty="0"/>
              <a:t> </a:t>
            </a:r>
            <a:r>
              <a:rPr lang="en-ID" dirty="0" err="1"/>
              <a:t>manusia</a:t>
            </a:r>
            <a:r>
              <a:rPr lang="en-ID" dirty="0"/>
              <a:t> </a:t>
            </a:r>
            <a:r>
              <a:rPr lang="en-ID" dirty="0" err="1"/>
              <a:t>dengan</a:t>
            </a:r>
            <a:r>
              <a:rPr lang="en-ID" dirty="0"/>
              <a:t> </a:t>
            </a:r>
            <a:r>
              <a:rPr lang="en-ID" dirty="0" err="1"/>
              <a:t>perusahaan</a:t>
            </a:r>
            <a:r>
              <a:rPr lang="en-ID" dirty="0"/>
              <a:t> </a:t>
            </a:r>
            <a:r>
              <a:rPr lang="en-ID" dirty="0" err="1"/>
              <a:t>ini</a:t>
            </a:r>
            <a:r>
              <a:rPr lang="en-ID" dirty="0"/>
              <a:t> </a:t>
            </a:r>
            <a:r>
              <a:rPr lang="en-ID" dirty="0" err="1"/>
              <a:t>adalah</a:t>
            </a:r>
            <a:r>
              <a:rPr lang="en-ID" dirty="0"/>
              <a:t> yang </a:t>
            </a:r>
            <a:r>
              <a:rPr lang="en-ID" dirty="0" err="1"/>
              <a:t>terpenting</a:t>
            </a:r>
            <a:r>
              <a:rPr lang="en-ID" dirty="0"/>
              <a:t>. </a:t>
            </a:r>
            <a:r>
              <a:rPr lang="en-ID" dirty="0" err="1"/>
              <a:t>Seringkali</a:t>
            </a:r>
            <a:r>
              <a:rPr lang="en-ID" dirty="0"/>
              <a:t> </a:t>
            </a:r>
            <a:r>
              <a:rPr lang="en-ID" dirty="0" err="1"/>
              <a:t>terjadi</a:t>
            </a:r>
            <a:r>
              <a:rPr lang="en-ID" dirty="0"/>
              <a:t> </a:t>
            </a:r>
            <a:r>
              <a:rPr lang="en-ID" dirty="0" err="1"/>
              <a:t>kasus</a:t>
            </a:r>
            <a:r>
              <a:rPr lang="en-ID" dirty="0"/>
              <a:t> di mana </a:t>
            </a:r>
            <a:r>
              <a:rPr lang="en-ID" dirty="0" err="1"/>
              <a:t>manajer</a:t>
            </a:r>
            <a:r>
              <a:rPr lang="en-ID" dirty="0"/>
              <a:t> </a:t>
            </a:r>
            <a:r>
              <a:rPr lang="en-ID" dirty="0" err="1"/>
              <a:t>tidak</a:t>
            </a:r>
            <a:r>
              <a:rPr lang="en-ID" dirty="0"/>
              <a:t> </a:t>
            </a:r>
            <a:r>
              <a:rPr lang="en-ID" dirty="0" err="1"/>
              <a:t>tahu</a:t>
            </a:r>
            <a:r>
              <a:rPr lang="en-ID" dirty="0"/>
              <a:t> </a:t>
            </a:r>
            <a:r>
              <a:rPr lang="en-ID" dirty="0" err="1"/>
              <a:t>apa</a:t>
            </a:r>
            <a:r>
              <a:rPr lang="en-ID" dirty="0"/>
              <a:t> yang </a:t>
            </a:r>
            <a:r>
              <a:rPr lang="en-ID" dirty="0" err="1"/>
              <a:t>akan</a:t>
            </a:r>
            <a:r>
              <a:rPr lang="en-ID" dirty="0"/>
              <a:t> </a:t>
            </a:r>
            <a:r>
              <a:rPr lang="en-ID" dirty="0" err="1"/>
              <a:t>dilakukannya</a:t>
            </a:r>
            <a:r>
              <a:rPr lang="en-ID" dirty="0"/>
              <a:t> di </a:t>
            </a:r>
            <a:r>
              <a:rPr lang="en-ID" dirty="0" err="1"/>
              <a:t>tahun-tahun</a:t>
            </a:r>
            <a:r>
              <a:rPr lang="en-ID" dirty="0"/>
              <a:t> </a:t>
            </a:r>
            <a:r>
              <a:rPr lang="en-ID" dirty="0" err="1"/>
              <a:t>mendatang</a:t>
            </a:r>
            <a:r>
              <a:rPr lang="en-ID" dirty="0"/>
              <a:t>. </a:t>
            </a:r>
            <a:r>
              <a:rPr lang="en-ID" dirty="0" err="1"/>
              <a:t>Akibatnya</a:t>
            </a:r>
            <a:r>
              <a:rPr lang="en-ID" dirty="0"/>
              <a:t> </a:t>
            </a:r>
            <a:r>
              <a:rPr lang="en-ID" dirty="0" err="1"/>
              <a:t>kadang-kadang</a:t>
            </a:r>
            <a:r>
              <a:rPr lang="en-ID" dirty="0"/>
              <a:t> </a:t>
            </a:r>
            <a:r>
              <a:rPr lang="en-ID" dirty="0" err="1"/>
              <a:t>manajer</a:t>
            </a:r>
            <a:r>
              <a:rPr lang="en-ID" dirty="0"/>
              <a:t> </a:t>
            </a:r>
            <a:r>
              <a:rPr lang="en-ID" dirty="0" err="1"/>
              <a:t>frustasi</a:t>
            </a:r>
            <a:r>
              <a:rPr lang="en-ID" dirty="0"/>
              <a:t> dan </a:t>
            </a:r>
            <a:r>
              <a:rPr lang="en-ID" dirty="0" err="1"/>
              <a:t>merasa</a:t>
            </a:r>
            <a:r>
              <a:rPr lang="en-ID" dirty="0"/>
              <a:t> </a:t>
            </a:r>
            <a:r>
              <a:rPr lang="en-ID" dirty="0" err="1"/>
              <a:t>makin</a:t>
            </a:r>
            <a:r>
              <a:rPr lang="en-ID" dirty="0"/>
              <a:t> lama </a:t>
            </a:r>
            <a:r>
              <a:rPr lang="en-ID" dirty="0" err="1"/>
              <a:t>semakin</a:t>
            </a:r>
            <a:r>
              <a:rPr lang="en-ID" dirty="0"/>
              <a:t> </a:t>
            </a:r>
            <a:r>
              <a:rPr lang="en-ID" dirty="0" err="1"/>
              <a:t>tidak</a:t>
            </a:r>
            <a:r>
              <a:rPr lang="en-ID" dirty="0"/>
              <a:t> </a:t>
            </a:r>
            <a:r>
              <a:rPr lang="en-ID" dirty="0" err="1"/>
              <a:t>mampu</a:t>
            </a:r>
            <a:r>
              <a:rPr lang="en-ID" dirty="0"/>
              <a:t> </a:t>
            </a:r>
            <a:r>
              <a:rPr lang="en-ID" dirty="0" err="1"/>
              <a:t>mengatasinya</a:t>
            </a:r>
            <a:r>
              <a:rPr lang="en-ID" dirty="0"/>
              <a:t>. </a:t>
            </a:r>
            <a:r>
              <a:rPr lang="en-ID" dirty="0" err="1"/>
              <a:t>Penyusunan</a:t>
            </a:r>
            <a:r>
              <a:rPr lang="en-ID" dirty="0"/>
              <a:t> </a:t>
            </a:r>
            <a:r>
              <a:rPr lang="en-ID" dirty="0" err="1"/>
              <a:t>rencana</a:t>
            </a:r>
            <a:r>
              <a:rPr lang="en-ID" dirty="0"/>
              <a:t> yang </a:t>
            </a:r>
            <a:r>
              <a:rPr lang="en-ID" dirty="0" err="1"/>
              <a:t>terperinci</a:t>
            </a:r>
            <a:r>
              <a:rPr lang="en-ID" dirty="0"/>
              <a:t> (</a:t>
            </a:r>
            <a:r>
              <a:rPr lang="en-ID" dirty="0" err="1"/>
              <a:t>beruapa</a:t>
            </a:r>
            <a:r>
              <a:rPr lang="en-ID" dirty="0"/>
              <a:t> budget) </a:t>
            </a:r>
            <a:r>
              <a:rPr lang="en-ID" dirty="0" err="1"/>
              <a:t>membantu</a:t>
            </a:r>
            <a:r>
              <a:rPr lang="en-ID" dirty="0"/>
              <a:t> </a:t>
            </a:r>
            <a:r>
              <a:rPr lang="en-ID" dirty="0" err="1"/>
              <a:t>manajer</a:t>
            </a:r>
            <a:r>
              <a:rPr lang="en-ID" dirty="0"/>
              <a:t> </a:t>
            </a:r>
            <a:r>
              <a:rPr lang="en-ID" dirty="0" err="1"/>
              <a:t>mengatasi</a:t>
            </a:r>
            <a:r>
              <a:rPr lang="en-ID" dirty="0"/>
              <a:t> </a:t>
            </a:r>
            <a:r>
              <a:rPr lang="en-ID" dirty="0" err="1"/>
              <a:t>masalah</a:t>
            </a:r>
            <a:r>
              <a:rPr lang="en-ID" dirty="0"/>
              <a:t> </a:t>
            </a:r>
            <a:r>
              <a:rPr lang="en-ID" dirty="0" err="1"/>
              <a:t>itu</a:t>
            </a:r>
            <a:r>
              <a:rPr lang="en-ID" dirty="0"/>
              <a:t>, </a:t>
            </a:r>
            <a:r>
              <a:rPr lang="en-ID" dirty="0" err="1"/>
              <a:t>sehingga</a:t>
            </a:r>
            <a:r>
              <a:rPr lang="en-ID" dirty="0"/>
              <a:t> </a:t>
            </a:r>
            <a:r>
              <a:rPr lang="en-ID" dirty="0" err="1"/>
              <a:t>ia</a:t>
            </a:r>
            <a:r>
              <a:rPr lang="en-ID" dirty="0"/>
              <a:t> </a:t>
            </a:r>
            <a:r>
              <a:rPr lang="en-ID" dirty="0" err="1"/>
              <a:t>kembali</a:t>
            </a:r>
            <a:r>
              <a:rPr lang="en-ID" dirty="0"/>
              <a:t> </a:t>
            </a:r>
            <a:r>
              <a:rPr lang="en-ID" dirty="0" err="1"/>
              <a:t>merasa</a:t>
            </a:r>
            <a:r>
              <a:rPr lang="en-ID" dirty="0"/>
              <a:t> </a:t>
            </a:r>
            <a:r>
              <a:rPr lang="en-ID" dirty="0" err="1"/>
              <a:t>adanya</a:t>
            </a:r>
            <a:r>
              <a:rPr lang="en-ID" dirty="0"/>
              <a:t> </a:t>
            </a:r>
            <a:r>
              <a:rPr lang="en-ID" dirty="0" err="1"/>
              <a:t>hubungan</a:t>
            </a:r>
            <a:r>
              <a:rPr lang="en-ID" dirty="0"/>
              <a:t> </a:t>
            </a:r>
            <a:r>
              <a:rPr lang="en-ID" dirty="0" err="1"/>
              <a:t>antara</a:t>
            </a:r>
            <a:r>
              <a:rPr lang="en-ID" dirty="0"/>
              <a:t> </a:t>
            </a:r>
            <a:r>
              <a:rPr lang="en-ID" dirty="0" err="1"/>
              <a:t>kemampuannya</a:t>
            </a:r>
            <a:r>
              <a:rPr lang="en-ID" dirty="0"/>
              <a:t> </a:t>
            </a:r>
            <a:r>
              <a:rPr lang="en-ID" dirty="0" err="1"/>
              <a:t>dengan</a:t>
            </a:r>
            <a:r>
              <a:rPr lang="en-ID" dirty="0"/>
              <a:t> </a:t>
            </a:r>
            <a:r>
              <a:rPr lang="en-ID" dirty="0" err="1"/>
              <a:t>perusahaan</a:t>
            </a:r>
            <a:r>
              <a:rPr lang="en-ID" dirty="0"/>
              <a:t> yang </a:t>
            </a:r>
            <a:r>
              <a:rPr lang="en-ID" dirty="0" err="1"/>
              <a:t>dipimpinnya</a:t>
            </a:r>
            <a:r>
              <a:rPr lang="en-ID" dirty="0"/>
              <a:t>.</a:t>
            </a:r>
          </a:p>
          <a:p>
            <a:r>
              <a:rPr lang="en-ID" dirty="0" err="1"/>
              <a:t>Menghubungkan</a:t>
            </a:r>
            <a:r>
              <a:rPr lang="en-ID" dirty="0"/>
              <a:t> </a:t>
            </a:r>
            <a:r>
              <a:rPr lang="en-ID" dirty="0" err="1"/>
              <a:t>aktivitas</a:t>
            </a:r>
            <a:r>
              <a:rPr lang="en-ID" dirty="0"/>
              <a:t> </a:t>
            </a:r>
            <a:r>
              <a:rPr lang="en-ID" dirty="0" err="1"/>
              <a:t>perusahaan</a:t>
            </a:r>
            <a:r>
              <a:rPr lang="en-ID" dirty="0"/>
              <a:t> </a:t>
            </a:r>
            <a:r>
              <a:rPr lang="en-ID" dirty="0" err="1"/>
              <a:t>dengan</a:t>
            </a:r>
            <a:r>
              <a:rPr lang="en-ID" dirty="0"/>
              <a:t> trend </a:t>
            </a:r>
            <a:r>
              <a:rPr lang="en-ID" dirty="0" err="1"/>
              <a:t>dalam</a:t>
            </a:r>
            <a:r>
              <a:rPr lang="en-ID" dirty="0"/>
              <a:t> dunia </a:t>
            </a:r>
            <a:r>
              <a:rPr lang="en-ID" dirty="0" err="1"/>
              <a:t>usaha</a:t>
            </a:r>
            <a:r>
              <a:rPr lang="en-ID" dirty="0"/>
              <a:t>. </a:t>
            </a:r>
            <a:r>
              <a:rPr lang="en-ID" dirty="0" err="1"/>
              <a:t>Dalam</a:t>
            </a:r>
            <a:r>
              <a:rPr lang="en-ID" dirty="0"/>
              <a:t> </a:t>
            </a:r>
            <a:r>
              <a:rPr lang="en-ID" dirty="0" err="1"/>
              <a:t>penelitian-penelitian</a:t>
            </a:r>
            <a:r>
              <a:rPr lang="en-ID" dirty="0"/>
              <a:t> yang </a:t>
            </a:r>
            <a:r>
              <a:rPr lang="en-ID" dirty="0" err="1"/>
              <a:t>telah</a:t>
            </a:r>
            <a:r>
              <a:rPr lang="en-ID" dirty="0"/>
              <a:t> </a:t>
            </a:r>
            <a:r>
              <a:rPr lang="en-ID" dirty="0" err="1"/>
              <a:t>dilakukan</a:t>
            </a:r>
            <a:r>
              <a:rPr lang="en-ID" dirty="0"/>
              <a:t> </a:t>
            </a:r>
            <a:r>
              <a:rPr lang="en-ID" dirty="0" err="1"/>
              <a:t>tampak</a:t>
            </a:r>
            <a:r>
              <a:rPr lang="en-ID" dirty="0"/>
              <a:t> </a:t>
            </a:r>
            <a:r>
              <a:rPr lang="en-ID" dirty="0" err="1"/>
              <a:t>bahwa</a:t>
            </a:r>
            <a:r>
              <a:rPr lang="en-ID" dirty="0"/>
              <a:t> trend </a:t>
            </a:r>
            <a:r>
              <a:rPr lang="en-ID" dirty="0" err="1"/>
              <a:t>keuntungan</a:t>
            </a:r>
            <a:r>
              <a:rPr lang="en-ID" dirty="0"/>
              <a:t> yang </a:t>
            </a:r>
            <a:r>
              <a:rPr lang="en-ID" dirty="0" err="1"/>
              <a:t>didapat</a:t>
            </a:r>
            <a:r>
              <a:rPr lang="en-ID" dirty="0"/>
              <a:t> oleh </a:t>
            </a:r>
            <a:r>
              <a:rPr lang="en-ID" dirty="0" err="1"/>
              <a:t>perusahaan</a:t>
            </a:r>
            <a:r>
              <a:rPr lang="en-ID" dirty="0"/>
              <a:t> </a:t>
            </a:r>
            <a:r>
              <a:rPr lang="en-ID" dirty="0" err="1"/>
              <a:t>tergantung</a:t>
            </a:r>
            <a:r>
              <a:rPr lang="en-ID" dirty="0"/>
              <a:t> juga </a:t>
            </a:r>
            <a:r>
              <a:rPr lang="en-ID" dirty="0" err="1"/>
              <a:t>kepada</a:t>
            </a:r>
            <a:r>
              <a:rPr lang="en-ID" dirty="0"/>
              <a:t> </a:t>
            </a:r>
            <a:r>
              <a:rPr lang="en-ID" dirty="0" err="1"/>
              <a:t>keadaan</a:t>
            </a:r>
            <a:r>
              <a:rPr lang="en-ID" dirty="0"/>
              <a:t> dunia </a:t>
            </a:r>
            <a:r>
              <a:rPr lang="en-ID" dirty="0" err="1"/>
              <a:t>usaha</a:t>
            </a:r>
            <a:r>
              <a:rPr lang="en-ID" dirty="0"/>
              <a:t> pada </a:t>
            </a:r>
            <a:r>
              <a:rPr lang="en-ID" dirty="0" err="1"/>
              <a:t>umumnya</a:t>
            </a:r>
            <a:r>
              <a:rPr lang="en-ID" dirty="0"/>
              <a:t>. Karena </a:t>
            </a:r>
            <a:r>
              <a:rPr lang="en-ID" dirty="0" err="1"/>
              <a:t>itu</a:t>
            </a:r>
            <a:r>
              <a:rPr lang="en-ID" dirty="0"/>
              <a:t> </a:t>
            </a:r>
            <a:r>
              <a:rPr lang="en-ID" dirty="0" err="1"/>
              <a:t>dengan</a:t>
            </a:r>
            <a:r>
              <a:rPr lang="en-ID" dirty="0"/>
              <a:t> </a:t>
            </a:r>
            <a:r>
              <a:rPr lang="en-ID" dirty="0" err="1"/>
              <a:t>disusunnya</a:t>
            </a:r>
            <a:r>
              <a:rPr lang="en-ID" dirty="0"/>
              <a:t> budget, </a:t>
            </a:r>
            <a:r>
              <a:rPr lang="en-ID" dirty="0" err="1"/>
              <a:t>dapat</a:t>
            </a:r>
            <a:r>
              <a:rPr lang="en-ID" dirty="0"/>
              <a:t> </a:t>
            </a:r>
            <a:r>
              <a:rPr lang="en-ID" dirty="0" err="1"/>
              <a:t>dinilai</a:t>
            </a:r>
            <a:r>
              <a:rPr lang="en-ID" dirty="0"/>
              <a:t> </a:t>
            </a:r>
            <a:r>
              <a:rPr lang="en-ID" dirty="0" err="1"/>
              <a:t>apakah</a:t>
            </a:r>
            <a:r>
              <a:rPr lang="en-ID" dirty="0"/>
              <a:t> </a:t>
            </a:r>
            <a:r>
              <a:rPr lang="en-ID" dirty="0" err="1"/>
              <a:t>rencana</a:t>
            </a:r>
            <a:r>
              <a:rPr lang="en-ID" dirty="0"/>
              <a:t> </a:t>
            </a:r>
            <a:r>
              <a:rPr lang="en-ID" dirty="0" err="1"/>
              <a:t>ter</a:t>
            </a:r>
            <a:r>
              <a:rPr lang="en-ID" dirty="0"/>
              <a:t> </a:t>
            </a:r>
            <a:r>
              <a:rPr lang="en-ID" dirty="0" err="1"/>
              <a:t>sebut</a:t>
            </a:r>
            <a:r>
              <a:rPr lang="en-ID" dirty="0"/>
              <a:t> </a:t>
            </a:r>
            <a:r>
              <a:rPr lang="en-ID" dirty="0" err="1"/>
              <a:t>sesuai</a:t>
            </a:r>
            <a:r>
              <a:rPr lang="en-ID" dirty="0"/>
              <a:t> </a:t>
            </a:r>
            <a:r>
              <a:rPr lang="en-ID" dirty="0" err="1"/>
              <a:t>denagn</a:t>
            </a:r>
            <a:r>
              <a:rPr lang="en-ID" dirty="0"/>
              <a:t> </a:t>
            </a:r>
            <a:r>
              <a:rPr lang="en-ID" dirty="0" err="1"/>
              <a:t>keadaan</a:t>
            </a:r>
            <a:r>
              <a:rPr lang="en-ID" dirty="0"/>
              <a:t> dunia </a:t>
            </a:r>
            <a:r>
              <a:rPr lang="en-ID" dirty="0" err="1"/>
              <a:t>usaha</a:t>
            </a:r>
            <a:r>
              <a:rPr lang="en-ID" dirty="0"/>
              <a:t> yang </a:t>
            </a:r>
            <a:r>
              <a:rPr lang="en-ID" dirty="0" err="1"/>
              <a:t>akan</a:t>
            </a:r>
            <a:r>
              <a:rPr lang="en-ID" dirty="0"/>
              <a:t> </a:t>
            </a:r>
            <a:r>
              <a:rPr lang="en-ID" dirty="0" err="1"/>
              <a:t>dihadapi</a:t>
            </a:r>
            <a:r>
              <a:rPr lang="en-ID" dirty="0"/>
              <a:t>.</a:t>
            </a:r>
          </a:p>
          <a:p>
            <a:endParaRPr lang="en-ID" dirty="0"/>
          </a:p>
        </p:txBody>
      </p:sp>
    </p:spTree>
    <p:extLst>
      <p:ext uri="{BB962C8B-B14F-4D97-AF65-F5344CB8AC3E}">
        <p14:creationId xmlns:p14="http://schemas.microsoft.com/office/powerpoint/2010/main" val="3603183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733EAF-DC4C-C634-97BB-A26F9F471CFB}"/>
              </a:ext>
            </a:extLst>
          </p:cNvPr>
          <p:cNvSpPr>
            <a:spLocks noGrp="1"/>
          </p:cNvSpPr>
          <p:nvPr>
            <p:ph type="title"/>
          </p:nvPr>
        </p:nvSpPr>
        <p:spPr>
          <a:xfrm>
            <a:off x="838200" y="365125"/>
            <a:ext cx="10515600" cy="98701"/>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A1767CAF-E4AC-3325-0C28-BCFF1C3B878C}"/>
              </a:ext>
            </a:extLst>
          </p:cNvPr>
          <p:cNvSpPr>
            <a:spLocks noGrp="1"/>
          </p:cNvSpPr>
          <p:nvPr>
            <p:ph idx="1"/>
          </p:nvPr>
        </p:nvSpPr>
        <p:spPr>
          <a:xfrm>
            <a:off x="497541" y="2062662"/>
            <a:ext cx="10515600" cy="5620372"/>
          </a:xfrm>
        </p:spPr>
        <p:txBody>
          <a:bodyPr/>
          <a:lstStyle/>
          <a:p>
            <a:r>
              <a:rPr lang="en-ID" dirty="0" err="1"/>
              <a:t>Menempatkan</a:t>
            </a:r>
            <a:r>
              <a:rPr lang="en-ID" dirty="0"/>
              <a:t> </a:t>
            </a:r>
            <a:r>
              <a:rPr lang="en-ID" dirty="0" err="1"/>
              <a:t>penggunaan</a:t>
            </a:r>
            <a:r>
              <a:rPr lang="en-ID" dirty="0"/>
              <a:t> modal pada </a:t>
            </a:r>
            <a:r>
              <a:rPr lang="en-ID" dirty="0" err="1"/>
              <a:t>saluran-saluran</a:t>
            </a:r>
            <a:r>
              <a:rPr lang="en-ID" dirty="0"/>
              <a:t> yang </a:t>
            </a:r>
            <a:r>
              <a:rPr lang="en-ID" dirty="0" err="1"/>
              <a:t>menguntungkan</a:t>
            </a:r>
            <a:r>
              <a:rPr lang="en-ID" dirty="0"/>
              <a:t>, </a:t>
            </a:r>
            <a:r>
              <a:rPr lang="en-ID" dirty="0" err="1"/>
              <a:t>dalam</a:t>
            </a:r>
            <a:r>
              <a:rPr lang="en-ID" dirty="0"/>
              <a:t> arti </a:t>
            </a:r>
            <a:r>
              <a:rPr lang="en-ID" dirty="0" err="1"/>
              <a:t>seimbang</a:t>
            </a:r>
            <a:r>
              <a:rPr lang="en-ID" dirty="0"/>
              <a:t> </a:t>
            </a:r>
            <a:r>
              <a:rPr lang="en-ID" dirty="0" err="1"/>
              <a:t>dengan</a:t>
            </a:r>
            <a:r>
              <a:rPr lang="en-ID" dirty="0"/>
              <a:t> program-program </a:t>
            </a:r>
            <a:r>
              <a:rPr lang="en-ID" dirty="0" err="1"/>
              <a:t>perusahaan</a:t>
            </a:r>
            <a:r>
              <a:rPr lang="en-ID" dirty="0"/>
              <a:t>. </a:t>
            </a:r>
            <a:r>
              <a:rPr lang="en-ID" dirty="0" err="1"/>
              <a:t>Sebelum</a:t>
            </a:r>
            <a:r>
              <a:rPr lang="en-ID" dirty="0"/>
              <a:t> </a:t>
            </a:r>
            <a:r>
              <a:rPr lang="en-ID" dirty="0" err="1"/>
              <a:t>membelanjakan</a:t>
            </a:r>
            <a:r>
              <a:rPr lang="en-ID" dirty="0"/>
              <a:t> </a:t>
            </a:r>
            <a:r>
              <a:rPr lang="en-ID" dirty="0" err="1"/>
              <a:t>uangnya</a:t>
            </a:r>
            <a:r>
              <a:rPr lang="en-ID" dirty="0"/>
              <a:t>, </a:t>
            </a:r>
            <a:r>
              <a:rPr lang="en-ID" dirty="0" err="1"/>
              <a:t>perusahaan</a:t>
            </a:r>
            <a:r>
              <a:rPr lang="en-ID" dirty="0"/>
              <a:t> </a:t>
            </a:r>
            <a:r>
              <a:rPr lang="en-ID" dirty="0" err="1"/>
              <a:t>harus</a:t>
            </a:r>
            <a:r>
              <a:rPr lang="en-ID" dirty="0"/>
              <a:t> </a:t>
            </a:r>
            <a:r>
              <a:rPr lang="en-ID" dirty="0" err="1"/>
              <a:t>mempelajari</a:t>
            </a:r>
            <a:r>
              <a:rPr lang="en-ID" dirty="0"/>
              <a:t> </a:t>
            </a:r>
            <a:r>
              <a:rPr lang="en-ID" dirty="0" err="1"/>
              <a:t>terlebih</a:t>
            </a:r>
            <a:r>
              <a:rPr lang="en-ID" dirty="0"/>
              <a:t> </a:t>
            </a:r>
            <a:r>
              <a:rPr lang="en-ID" dirty="0" err="1"/>
              <a:t>dahulu</a:t>
            </a:r>
            <a:r>
              <a:rPr lang="en-ID" dirty="0"/>
              <a:t> </a:t>
            </a:r>
            <a:r>
              <a:rPr lang="en-ID" dirty="0" err="1"/>
              <a:t>saluran-saluran</a:t>
            </a:r>
            <a:r>
              <a:rPr lang="en-ID" dirty="0"/>
              <a:t> mana yang paling </a:t>
            </a:r>
            <a:r>
              <a:rPr lang="en-ID" dirty="0" err="1"/>
              <a:t>menguntungkan</a:t>
            </a:r>
            <a:r>
              <a:rPr lang="en-ID" dirty="0"/>
              <a:t> </a:t>
            </a:r>
            <a:r>
              <a:rPr lang="en-ID" dirty="0" err="1"/>
              <a:t>atau</a:t>
            </a:r>
            <a:r>
              <a:rPr lang="en-ID" dirty="0"/>
              <a:t> yang paling </a:t>
            </a:r>
            <a:r>
              <a:rPr lang="en-ID" dirty="0" err="1"/>
              <a:t>sesuai</a:t>
            </a:r>
            <a:r>
              <a:rPr lang="en-ID" dirty="0"/>
              <a:t> </a:t>
            </a:r>
            <a:r>
              <a:rPr lang="en-ID" dirty="0" err="1"/>
              <a:t>dengan</a:t>
            </a:r>
            <a:r>
              <a:rPr lang="en-ID" dirty="0"/>
              <a:t> program </a:t>
            </a:r>
            <a:r>
              <a:rPr lang="en-ID" dirty="0" err="1"/>
              <a:t>perusahaan</a:t>
            </a:r>
            <a:r>
              <a:rPr lang="en-ID" dirty="0"/>
              <a:t>. Sebagian dana </a:t>
            </a:r>
            <a:r>
              <a:rPr lang="en-ID" dirty="0" err="1"/>
              <a:t>digunakan</a:t>
            </a:r>
            <a:r>
              <a:rPr lang="en-ID" dirty="0"/>
              <a:t> </a:t>
            </a:r>
            <a:r>
              <a:rPr lang="en-ID" dirty="0" err="1"/>
              <a:t>untuk</a:t>
            </a:r>
            <a:r>
              <a:rPr lang="en-ID" dirty="0"/>
              <a:t> </a:t>
            </a:r>
            <a:r>
              <a:rPr lang="en-ID" dirty="0" err="1"/>
              <a:t>peralatan</a:t>
            </a:r>
            <a:r>
              <a:rPr lang="en-ID" dirty="0"/>
              <a:t> dan </a:t>
            </a:r>
            <a:r>
              <a:rPr lang="en-ID" dirty="0" err="1"/>
              <a:t>persediaan</a:t>
            </a:r>
            <a:r>
              <a:rPr lang="en-ID" dirty="0"/>
              <a:t> </a:t>
            </a:r>
            <a:r>
              <a:rPr lang="en-ID" dirty="0" err="1"/>
              <a:t>barang</a:t>
            </a:r>
            <a:r>
              <a:rPr lang="en-ID" dirty="0"/>
              <a:t>, </a:t>
            </a:r>
            <a:r>
              <a:rPr lang="en-ID" dirty="0" err="1"/>
              <a:t>sedangkan</a:t>
            </a:r>
            <a:r>
              <a:rPr lang="en-ID" dirty="0"/>
              <a:t> </a:t>
            </a:r>
            <a:r>
              <a:rPr lang="en-ID" dirty="0" err="1"/>
              <a:t>bagian</a:t>
            </a:r>
            <a:r>
              <a:rPr lang="en-ID" dirty="0"/>
              <a:t> yang lain </a:t>
            </a:r>
            <a:r>
              <a:rPr lang="en-ID" dirty="0" err="1"/>
              <a:t>dipergunakan</a:t>
            </a:r>
            <a:r>
              <a:rPr lang="en-ID" dirty="0"/>
              <a:t> </a:t>
            </a:r>
            <a:r>
              <a:rPr lang="en-ID" dirty="0" err="1"/>
              <a:t>untuk</a:t>
            </a:r>
            <a:r>
              <a:rPr lang="en-ID" dirty="0"/>
              <a:t> </a:t>
            </a:r>
            <a:r>
              <a:rPr lang="en-ID" dirty="0" err="1"/>
              <a:t>promosi</a:t>
            </a:r>
            <a:r>
              <a:rPr lang="en-ID" dirty="0"/>
              <a:t> dan </a:t>
            </a:r>
            <a:r>
              <a:rPr lang="en-ID" dirty="0" err="1"/>
              <a:t>biaya</a:t>
            </a:r>
            <a:r>
              <a:rPr lang="en-ID" dirty="0"/>
              <a:t> </a:t>
            </a:r>
            <a:r>
              <a:rPr lang="en-ID" dirty="0" err="1"/>
              <a:t>penjualan</a:t>
            </a:r>
            <a:r>
              <a:rPr lang="en-ID" dirty="0"/>
              <a:t> lain. </a:t>
            </a:r>
            <a:r>
              <a:rPr lang="en-ID" dirty="0" err="1"/>
              <a:t>Kedua</a:t>
            </a:r>
            <a:r>
              <a:rPr lang="en-ID" dirty="0"/>
              <a:t> </a:t>
            </a:r>
            <a:r>
              <a:rPr lang="en-ID" dirty="0" err="1"/>
              <a:t>bagian</a:t>
            </a:r>
            <a:r>
              <a:rPr lang="en-ID" dirty="0"/>
              <a:t> </a:t>
            </a:r>
            <a:r>
              <a:rPr lang="en-ID" dirty="0" err="1"/>
              <a:t>tersebut</a:t>
            </a:r>
            <a:r>
              <a:rPr lang="en-ID" dirty="0"/>
              <a:t> </a:t>
            </a:r>
            <a:r>
              <a:rPr lang="en-ID" dirty="0" err="1"/>
              <a:t>harus</a:t>
            </a:r>
            <a:r>
              <a:rPr lang="en-ID" dirty="0"/>
              <a:t> </a:t>
            </a:r>
            <a:r>
              <a:rPr lang="en-ID" dirty="0" err="1"/>
              <a:t>seimbang</a:t>
            </a:r>
            <a:r>
              <a:rPr lang="en-ID" dirty="0"/>
              <a:t> . </a:t>
            </a:r>
            <a:r>
              <a:rPr lang="en-ID" dirty="0" err="1"/>
              <a:t>Tanpa</a:t>
            </a:r>
            <a:r>
              <a:rPr lang="en-ID" dirty="0"/>
              <a:t> </a:t>
            </a:r>
            <a:r>
              <a:rPr lang="en-ID" dirty="0" err="1"/>
              <a:t>perencanaan</a:t>
            </a:r>
            <a:r>
              <a:rPr lang="en-ID" dirty="0"/>
              <a:t> yang </a:t>
            </a:r>
            <a:r>
              <a:rPr lang="en-ID" dirty="0" err="1"/>
              <a:t>baik</a:t>
            </a:r>
            <a:r>
              <a:rPr lang="en-ID" dirty="0"/>
              <a:t> </a:t>
            </a:r>
            <a:r>
              <a:rPr lang="en-ID" dirty="0" err="1"/>
              <a:t>mungkin</a:t>
            </a:r>
            <a:r>
              <a:rPr lang="en-ID" dirty="0"/>
              <a:t> </a:t>
            </a:r>
            <a:r>
              <a:rPr lang="en-ID" dirty="0" err="1"/>
              <a:t>saja</a:t>
            </a:r>
            <a:r>
              <a:rPr lang="en-ID" dirty="0"/>
              <a:t> </a:t>
            </a:r>
            <a:r>
              <a:rPr lang="en-ID" dirty="0" err="1"/>
              <a:t>terjadi</a:t>
            </a:r>
            <a:r>
              <a:rPr lang="en-ID" dirty="0"/>
              <a:t> </a:t>
            </a:r>
            <a:r>
              <a:rPr lang="en-ID" dirty="0" err="1"/>
              <a:t>persediaan</a:t>
            </a:r>
            <a:r>
              <a:rPr lang="en-ID" dirty="0"/>
              <a:t> </a:t>
            </a:r>
            <a:r>
              <a:rPr lang="en-ID" dirty="0" err="1"/>
              <a:t>barang</a:t>
            </a:r>
            <a:r>
              <a:rPr lang="en-ID" dirty="0"/>
              <a:t> </a:t>
            </a:r>
            <a:r>
              <a:rPr lang="en-ID" dirty="0" err="1"/>
              <a:t>terlalu</a:t>
            </a:r>
            <a:r>
              <a:rPr lang="en-ID" dirty="0"/>
              <a:t> </a:t>
            </a:r>
            <a:r>
              <a:rPr lang="en-ID" dirty="0" err="1"/>
              <a:t>jauh</a:t>
            </a:r>
            <a:r>
              <a:rPr lang="en-ID" dirty="0"/>
              <a:t> di </a:t>
            </a:r>
            <a:r>
              <a:rPr lang="en-ID" dirty="0" err="1"/>
              <a:t>atas</a:t>
            </a:r>
            <a:r>
              <a:rPr lang="en-ID" dirty="0"/>
              <a:t> </a:t>
            </a:r>
            <a:r>
              <a:rPr lang="en-ID" dirty="0" err="1"/>
              <a:t>kemampuan</a:t>
            </a:r>
            <a:r>
              <a:rPr lang="en-ID" dirty="0"/>
              <a:t> </a:t>
            </a:r>
            <a:r>
              <a:rPr lang="en-ID" dirty="0" err="1"/>
              <a:t>penjualan</a:t>
            </a:r>
            <a:r>
              <a:rPr lang="en-ID" dirty="0"/>
              <a:t> </a:t>
            </a:r>
            <a:r>
              <a:rPr lang="en-ID" dirty="0" err="1"/>
              <a:t>atau</a:t>
            </a:r>
            <a:r>
              <a:rPr lang="en-ID" dirty="0"/>
              <a:t> </a:t>
            </a:r>
            <a:r>
              <a:rPr lang="en-ID" dirty="0" err="1"/>
              <a:t>produksi</a:t>
            </a:r>
            <a:r>
              <a:rPr lang="en-ID" dirty="0"/>
              <a:t>.</a:t>
            </a:r>
          </a:p>
          <a:p>
            <a:r>
              <a:rPr lang="en-ID" dirty="0" err="1"/>
              <a:t>Untuk</a:t>
            </a:r>
            <a:r>
              <a:rPr lang="en-ID" dirty="0"/>
              <a:t> </a:t>
            </a:r>
            <a:r>
              <a:rPr lang="en-ID" dirty="0" err="1"/>
              <a:t>mengetahui</a:t>
            </a:r>
            <a:r>
              <a:rPr lang="en-ID" dirty="0"/>
              <a:t> </a:t>
            </a:r>
            <a:r>
              <a:rPr lang="en-ID" dirty="0" err="1"/>
              <a:t>kelemahan-kelemahan</a:t>
            </a:r>
            <a:r>
              <a:rPr lang="en-ID" dirty="0"/>
              <a:t> </a:t>
            </a:r>
            <a:r>
              <a:rPr lang="en-ID" dirty="0" err="1"/>
              <a:t>dalam</a:t>
            </a:r>
            <a:r>
              <a:rPr lang="en-ID" dirty="0"/>
              <a:t> </a:t>
            </a:r>
            <a:r>
              <a:rPr lang="en-ID" dirty="0" err="1"/>
              <a:t>organisasi</a:t>
            </a:r>
            <a:r>
              <a:rPr lang="en-ID" dirty="0"/>
              <a:t>. </a:t>
            </a:r>
            <a:r>
              <a:rPr lang="en-ID" dirty="0" err="1"/>
              <a:t>Setelah</a:t>
            </a:r>
            <a:r>
              <a:rPr lang="en-ID" dirty="0"/>
              <a:t> </a:t>
            </a:r>
            <a:r>
              <a:rPr lang="en-ID" dirty="0" err="1"/>
              <a:t>rencana</a:t>
            </a:r>
            <a:r>
              <a:rPr lang="en-ID" dirty="0"/>
              <a:t> yang </a:t>
            </a:r>
            <a:r>
              <a:rPr lang="en-ID" dirty="0" err="1"/>
              <a:t>baik</a:t>
            </a:r>
            <a:r>
              <a:rPr lang="en-ID" dirty="0"/>
              <a:t> </a:t>
            </a:r>
            <a:r>
              <a:rPr lang="en-ID" dirty="0" err="1"/>
              <a:t>disusun</a:t>
            </a:r>
            <a:r>
              <a:rPr lang="en-ID" dirty="0"/>
              <a:t> dan </a:t>
            </a:r>
            <a:r>
              <a:rPr lang="en-ID" dirty="0" err="1"/>
              <a:t>kemudian</a:t>
            </a:r>
            <a:r>
              <a:rPr lang="en-ID" dirty="0"/>
              <a:t> </a:t>
            </a:r>
            <a:r>
              <a:rPr lang="en-ID" dirty="0" err="1"/>
              <a:t>dijalankan</a:t>
            </a:r>
            <a:r>
              <a:rPr lang="en-ID" dirty="0"/>
              <a:t>. </a:t>
            </a:r>
            <a:r>
              <a:rPr lang="en-ID" dirty="0" err="1"/>
              <a:t>Kelemahan-kelemahan</a:t>
            </a:r>
            <a:r>
              <a:rPr lang="en-ID" dirty="0"/>
              <a:t> </a:t>
            </a:r>
            <a:r>
              <a:rPr lang="en-ID" dirty="0" err="1"/>
              <a:t>dapat</a:t>
            </a:r>
            <a:r>
              <a:rPr lang="en-ID" dirty="0"/>
              <a:t> </a:t>
            </a:r>
            <a:r>
              <a:rPr lang="en-ID" dirty="0" err="1"/>
              <a:t>dilihat</a:t>
            </a:r>
            <a:r>
              <a:rPr lang="en-ID" dirty="0"/>
              <a:t> </a:t>
            </a:r>
            <a:r>
              <a:rPr lang="en-ID" dirty="0" err="1"/>
              <a:t>untuk</a:t>
            </a:r>
            <a:r>
              <a:rPr lang="en-ID" dirty="0"/>
              <a:t> </a:t>
            </a:r>
            <a:r>
              <a:rPr lang="en-ID" dirty="0" err="1"/>
              <a:t>kemudian</a:t>
            </a:r>
            <a:r>
              <a:rPr lang="en-ID" dirty="0"/>
              <a:t> </a:t>
            </a:r>
            <a:r>
              <a:rPr lang="en-ID" dirty="0" err="1"/>
              <a:t>diperbaiki</a:t>
            </a:r>
            <a:r>
              <a:rPr lang="en-ID" dirty="0"/>
              <a:t>.</a:t>
            </a:r>
          </a:p>
          <a:p>
            <a:endParaRPr lang="en-ID" dirty="0"/>
          </a:p>
        </p:txBody>
      </p:sp>
    </p:spTree>
    <p:extLst>
      <p:ext uri="{BB962C8B-B14F-4D97-AF65-F5344CB8AC3E}">
        <p14:creationId xmlns:p14="http://schemas.microsoft.com/office/powerpoint/2010/main" val="2628069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75561-21C4-5238-B070-8EA68AB7C4D9}"/>
              </a:ext>
            </a:extLst>
          </p:cNvPr>
          <p:cNvSpPr>
            <a:spLocks noGrp="1"/>
          </p:cNvSpPr>
          <p:nvPr>
            <p:ph type="title"/>
          </p:nvPr>
        </p:nvSpPr>
        <p:spPr>
          <a:xfrm>
            <a:off x="838200" y="365126"/>
            <a:ext cx="10515600" cy="151710"/>
          </a:xfrm>
        </p:spPr>
        <p:txBody>
          <a:bodyPr>
            <a:normAutofit fontScale="90000"/>
          </a:bodyPr>
          <a:lstStyle/>
          <a:p>
            <a:r>
              <a:rPr lang="id-ID" dirty="0">
                <a:solidFill>
                  <a:schemeClr val="bg1"/>
                </a:solidFill>
              </a:rPr>
              <a:t>MANFAAT ANGGARAN</a:t>
            </a:r>
            <a:endParaRPr lang="en-ID" dirty="0">
              <a:solidFill>
                <a:schemeClr val="bg1"/>
              </a:solidFill>
            </a:endParaRPr>
          </a:p>
        </p:txBody>
      </p:sp>
      <p:sp>
        <p:nvSpPr>
          <p:cNvPr id="3" name="Content Placeholder 2">
            <a:extLst>
              <a:ext uri="{FF2B5EF4-FFF2-40B4-BE49-F238E27FC236}">
                <a16:creationId xmlns:a16="http://schemas.microsoft.com/office/drawing/2014/main" id="{AF8BBABE-4F3B-0F6A-CA09-671ACE41DAC7}"/>
              </a:ext>
            </a:extLst>
          </p:cNvPr>
          <p:cNvSpPr>
            <a:spLocks noGrp="1"/>
          </p:cNvSpPr>
          <p:nvPr>
            <p:ph idx="1"/>
          </p:nvPr>
        </p:nvSpPr>
        <p:spPr>
          <a:xfrm>
            <a:off x="649941" y="1514645"/>
            <a:ext cx="10515600" cy="5540859"/>
          </a:xfrm>
        </p:spPr>
        <p:txBody>
          <a:bodyPr>
            <a:normAutofit/>
          </a:bodyPr>
          <a:lstStyle/>
          <a:p>
            <a:pPr marL="0" indent="0">
              <a:buNone/>
            </a:pPr>
            <a:r>
              <a:rPr lang="en-ID" b="1" dirty="0" err="1"/>
              <a:t>Dalam</a:t>
            </a:r>
            <a:r>
              <a:rPr lang="en-ID" b="1" dirty="0"/>
              <a:t> </a:t>
            </a:r>
            <a:r>
              <a:rPr lang="en-ID" b="1" dirty="0" err="1"/>
              <a:t>bidang</a:t>
            </a:r>
            <a:r>
              <a:rPr lang="en-ID" b="1" dirty="0"/>
              <a:t> </a:t>
            </a:r>
            <a:r>
              <a:rPr lang="en-ID" b="1" dirty="0" err="1"/>
              <a:t>pengawasan</a:t>
            </a:r>
            <a:endParaRPr lang="en-ID" b="1" dirty="0"/>
          </a:p>
          <a:p>
            <a:r>
              <a:rPr lang="en-ID" dirty="0" err="1"/>
              <a:t>Untuk</a:t>
            </a:r>
            <a:r>
              <a:rPr lang="en-ID" dirty="0"/>
              <a:t> </a:t>
            </a:r>
            <a:r>
              <a:rPr lang="en-ID" dirty="0" err="1"/>
              <a:t>mengawasi</a:t>
            </a:r>
            <a:r>
              <a:rPr lang="en-ID" dirty="0"/>
              <a:t> </a:t>
            </a:r>
            <a:r>
              <a:rPr lang="en-ID" dirty="0" err="1"/>
              <a:t>kegiatan-kegiatan</a:t>
            </a:r>
            <a:r>
              <a:rPr lang="en-ID" dirty="0"/>
              <a:t> dan </a:t>
            </a:r>
            <a:r>
              <a:rPr lang="en-ID" dirty="0" err="1"/>
              <a:t>pengeluaran-pengeluaran</a:t>
            </a:r>
            <a:r>
              <a:rPr lang="en-ID" dirty="0"/>
              <a:t>. </a:t>
            </a:r>
            <a:r>
              <a:rPr lang="en-ID" dirty="0" err="1"/>
              <a:t>Tujuan</a:t>
            </a:r>
            <a:r>
              <a:rPr lang="en-ID" dirty="0"/>
              <a:t> </a:t>
            </a:r>
            <a:r>
              <a:rPr lang="en-ID" dirty="0" err="1"/>
              <a:t>utama</a:t>
            </a:r>
            <a:r>
              <a:rPr lang="en-ID" dirty="0"/>
              <a:t> </a:t>
            </a:r>
            <a:r>
              <a:rPr lang="en-ID" dirty="0" err="1"/>
              <a:t>dari</a:t>
            </a:r>
            <a:r>
              <a:rPr lang="en-ID" dirty="0"/>
              <a:t> </a:t>
            </a:r>
            <a:r>
              <a:rPr lang="en-ID" dirty="0" err="1"/>
              <a:t>perencanaan</a:t>
            </a:r>
            <a:r>
              <a:rPr lang="en-ID" dirty="0"/>
              <a:t> </a:t>
            </a:r>
            <a:r>
              <a:rPr lang="en-ID" dirty="0" err="1"/>
              <a:t>adalah</a:t>
            </a:r>
            <a:r>
              <a:rPr lang="en-ID" dirty="0"/>
              <a:t> </a:t>
            </a:r>
            <a:r>
              <a:rPr lang="en-ID" dirty="0" err="1"/>
              <a:t>memilih</a:t>
            </a:r>
            <a:r>
              <a:rPr lang="en-ID" dirty="0"/>
              <a:t> </a:t>
            </a:r>
            <a:r>
              <a:rPr lang="en-ID" dirty="0" err="1"/>
              <a:t>kegiatan</a:t>
            </a:r>
            <a:r>
              <a:rPr lang="en-ID" dirty="0"/>
              <a:t> yang paling </a:t>
            </a:r>
            <a:r>
              <a:rPr lang="en-ID" dirty="0" err="1"/>
              <a:t>menguntungkan</a:t>
            </a:r>
            <a:r>
              <a:rPr lang="en-ID" dirty="0"/>
              <a:t>. </a:t>
            </a:r>
            <a:r>
              <a:rPr lang="en-ID" dirty="0" err="1"/>
              <a:t>Kegiatan</a:t>
            </a:r>
            <a:r>
              <a:rPr lang="en-ID" dirty="0"/>
              <a:t> </a:t>
            </a:r>
            <a:r>
              <a:rPr lang="en-ID" dirty="0" err="1"/>
              <a:t>tersebut</a:t>
            </a:r>
            <a:r>
              <a:rPr lang="en-ID" dirty="0"/>
              <a:t> </a:t>
            </a:r>
            <a:r>
              <a:rPr lang="en-ID" dirty="0" err="1"/>
              <a:t>tidak</a:t>
            </a:r>
            <a:r>
              <a:rPr lang="en-ID" dirty="0"/>
              <a:t> </a:t>
            </a:r>
            <a:r>
              <a:rPr lang="en-ID" dirty="0" err="1"/>
              <a:t>hanya</a:t>
            </a:r>
            <a:r>
              <a:rPr lang="en-ID" dirty="0"/>
              <a:t> </a:t>
            </a:r>
            <a:r>
              <a:rPr lang="en-ID" dirty="0" err="1"/>
              <a:t>direncanakan</a:t>
            </a:r>
            <a:r>
              <a:rPr lang="en-ID" dirty="0"/>
              <a:t> </a:t>
            </a:r>
            <a:r>
              <a:rPr lang="en-ID" dirty="0" err="1"/>
              <a:t>saja</a:t>
            </a:r>
            <a:r>
              <a:rPr lang="en-ID" dirty="0"/>
              <a:t>, </a:t>
            </a:r>
            <a:r>
              <a:rPr lang="en-ID" dirty="0" err="1"/>
              <a:t>tetapi</a:t>
            </a:r>
            <a:r>
              <a:rPr lang="en-ID" dirty="0"/>
              <a:t> di </a:t>
            </a:r>
            <a:r>
              <a:rPr lang="en-ID" dirty="0" err="1"/>
              <a:t>dalam</a:t>
            </a:r>
            <a:r>
              <a:rPr lang="en-ID" dirty="0"/>
              <a:t> </a:t>
            </a:r>
            <a:r>
              <a:rPr lang="en-ID" dirty="0" err="1"/>
              <a:t>peleksanaannya</a:t>
            </a:r>
            <a:r>
              <a:rPr lang="en-ID" dirty="0"/>
              <a:t> </a:t>
            </a:r>
            <a:r>
              <a:rPr lang="en-ID" dirty="0" err="1"/>
              <a:t>harus</a:t>
            </a:r>
            <a:r>
              <a:rPr lang="en-ID" dirty="0"/>
              <a:t> </a:t>
            </a:r>
            <a:r>
              <a:rPr lang="en-ID" dirty="0" err="1"/>
              <a:t>diadakan</a:t>
            </a:r>
            <a:r>
              <a:rPr lang="en-ID" dirty="0"/>
              <a:t> </a:t>
            </a:r>
            <a:r>
              <a:rPr lang="en-ID" dirty="0" err="1"/>
              <a:t>pengawasan</a:t>
            </a:r>
            <a:r>
              <a:rPr lang="en-ID" dirty="0"/>
              <a:t> agar </a:t>
            </a:r>
            <a:r>
              <a:rPr lang="en-ID" dirty="0" err="1"/>
              <a:t>betul-betul</a:t>
            </a:r>
            <a:r>
              <a:rPr lang="en-ID" dirty="0"/>
              <a:t> </a:t>
            </a:r>
            <a:r>
              <a:rPr lang="en-ID" dirty="0" err="1"/>
              <a:t>seperti</a:t>
            </a:r>
            <a:r>
              <a:rPr lang="en-ID" dirty="0"/>
              <a:t> yang </a:t>
            </a:r>
            <a:r>
              <a:rPr lang="en-ID" dirty="0" err="1"/>
              <a:t>direncanakan</a:t>
            </a:r>
            <a:r>
              <a:rPr lang="en-ID" dirty="0"/>
              <a:t>. </a:t>
            </a:r>
            <a:r>
              <a:rPr lang="en-ID" dirty="0" err="1"/>
              <a:t>Beberapa</a:t>
            </a:r>
            <a:r>
              <a:rPr lang="en-ID" dirty="0"/>
              <a:t> </a:t>
            </a:r>
            <a:r>
              <a:rPr lang="en-ID" dirty="0" err="1"/>
              <a:t>kegiatan</a:t>
            </a:r>
            <a:r>
              <a:rPr lang="en-ID" dirty="0"/>
              <a:t> dan </a:t>
            </a:r>
            <a:r>
              <a:rPr lang="en-ID" dirty="0" err="1"/>
              <a:t>pengeluaran</a:t>
            </a:r>
            <a:r>
              <a:rPr lang="en-ID" dirty="0"/>
              <a:t> sangat </a:t>
            </a:r>
            <a:r>
              <a:rPr lang="en-ID" dirty="0" err="1"/>
              <a:t>perlu</a:t>
            </a:r>
            <a:r>
              <a:rPr lang="en-ID" dirty="0"/>
              <a:t> </a:t>
            </a:r>
            <a:r>
              <a:rPr lang="en-ID" dirty="0" err="1"/>
              <a:t>diawasi</a:t>
            </a:r>
            <a:r>
              <a:rPr lang="en-ID" dirty="0"/>
              <a:t>. </a:t>
            </a:r>
            <a:r>
              <a:rPr lang="en-ID" dirty="0" err="1"/>
              <a:t>Misalnya</a:t>
            </a:r>
            <a:r>
              <a:rPr lang="en-ID" dirty="0"/>
              <a:t> : </a:t>
            </a:r>
            <a:r>
              <a:rPr lang="en-ID" dirty="0" err="1"/>
              <a:t>kegiatan</a:t>
            </a:r>
            <a:r>
              <a:rPr lang="en-ID" dirty="0"/>
              <a:t> </a:t>
            </a:r>
            <a:r>
              <a:rPr lang="en-ID" dirty="0" err="1"/>
              <a:t>promosi</a:t>
            </a:r>
            <a:r>
              <a:rPr lang="en-ID" dirty="0"/>
              <a:t> </a:t>
            </a:r>
            <a:r>
              <a:rPr lang="en-ID" dirty="0" err="1"/>
              <a:t>penjualan</a:t>
            </a:r>
            <a:r>
              <a:rPr lang="en-ID" dirty="0"/>
              <a:t>, </a:t>
            </a:r>
            <a:r>
              <a:rPr lang="en-ID" dirty="0" err="1"/>
              <a:t>kadang-kadang</a:t>
            </a:r>
            <a:r>
              <a:rPr lang="en-ID" dirty="0"/>
              <a:t> </a:t>
            </a:r>
            <a:r>
              <a:rPr lang="en-ID" dirty="0" err="1"/>
              <a:t>mengeluarkan</a:t>
            </a:r>
            <a:r>
              <a:rPr lang="en-ID" dirty="0"/>
              <a:t> </a:t>
            </a:r>
            <a:r>
              <a:rPr lang="en-ID" dirty="0" err="1"/>
              <a:t>terlalu</a:t>
            </a:r>
            <a:r>
              <a:rPr lang="en-ID" dirty="0"/>
              <a:t> </a:t>
            </a:r>
            <a:r>
              <a:rPr lang="en-ID" dirty="0" err="1"/>
              <a:t>banyak</a:t>
            </a:r>
            <a:r>
              <a:rPr lang="en-ID" dirty="0"/>
              <a:t> </a:t>
            </a:r>
            <a:r>
              <a:rPr lang="en-ID" dirty="0" err="1"/>
              <a:t>biaya</a:t>
            </a:r>
            <a:r>
              <a:rPr lang="en-ID" dirty="0"/>
              <a:t> </a:t>
            </a:r>
            <a:r>
              <a:rPr lang="en-ID" dirty="0" err="1"/>
              <a:t>tanpa</a:t>
            </a:r>
            <a:r>
              <a:rPr lang="en-ID" dirty="0"/>
              <a:t> </a:t>
            </a:r>
            <a:r>
              <a:rPr lang="en-ID" dirty="0" err="1"/>
              <a:t>menghasilkan</a:t>
            </a:r>
            <a:r>
              <a:rPr lang="en-ID" dirty="0"/>
              <a:t> </a:t>
            </a:r>
            <a:r>
              <a:rPr lang="en-ID" dirty="0" err="1"/>
              <a:t>kenaikan</a:t>
            </a:r>
            <a:r>
              <a:rPr lang="en-ID" dirty="0"/>
              <a:t> </a:t>
            </a:r>
            <a:r>
              <a:rPr lang="en-ID" dirty="0" err="1"/>
              <a:t>penjualan</a:t>
            </a:r>
            <a:r>
              <a:rPr lang="en-ID" dirty="0"/>
              <a:t> yang </a:t>
            </a:r>
            <a:r>
              <a:rPr lang="en-ID" dirty="0" err="1"/>
              <a:t>sepadan</a:t>
            </a:r>
            <a:r>
              <a:rPr lang="en-ID" dirty="0"/>
              <a:t>. </a:t>
            </a:r>
            <a:r>
              <a:rPr lang="en-ID" dirty="0" err="1"/>
              <a:t>Atau</a:t>
            </a:r>
            <a:r>
              <a:rPr lang="en-ID" dirty="0"/>
              <a:t> </a:t>
            </a:r>
            <a:r>
              <a:rPr lang="en-ID" dirty="0" err="1"/>
              <a:t>kegiatan</a:t>
            </a:r>
            <a:r>
              <a:rPr lang="en-ID" dirty="0"/>
              <a:t> </a:t>
            </a:r>
            <a:r>
              <a:rPr lang="en-ID" dirty="0" err="1"/>
              <a:t>produksi</a:t>
            </a:r>
            <a:r>
              <a:rPr lang="en-ID" dirty="0"/>
              <a:t> yang </a:t>
            </a:r>
            <a:r>
              <a:rPr lang="en-ID" dirty="0" err="1"/>
              <a:t>terlalu</a:t>
            </a:r>
            <a:r>
              <a:rPr lang="en-ID" dirty="0"/>
              <a:t> </a:t>
            </a:r>
            <a:r>
              <a:rPr lang="en-ID" dirty="0" err="1"/>
              <a:t>jauh</a:t>
            </a:r>
            <a:r>
              <a:rPr lang="en-ID" dirty="0"/>
              <a:t> </a:t>
            </a:r>
            <a:r>
              <a:rPr lang="en-ID" dirty="0" err="1"/>
              <a:t>menyimpang</a:t>
            </a:r>
            <a:r>
              <a:rPr lang="en-ID" dirty="0"/>
              <a:t> </a:t>
            </a:r>
            <a:r>
              <a:rPr lang="en-ID" dirty="0" err="1"/>
              <a:t>dari</a:t>
            </a:r>
            <a:r>
              <a:rPr lang="en-ID" dirty="0"/>
              <a:t> </a:t>
            </a:r>
            <a:r>
              <a:rPr lang="en-ID" dirty="0" err="1"/>
              <a:t>rencana</a:t>
            </a:r>
            <a:r>
              <a:rPr lang="en-ID" dirty="0"/>
              <a:t> </a:t>
            </a:r>
            <a:r>
              <a:rPr lang="en-ID" dirty="0" err="1"/>
              <a:t>sehingga</a:t>
            </a:r>
            <a:r>
              <a:rPr lang="en-ID" dirty="0"/>
              <a:t> </a:t>
            </a:r>
            <a:r>
              <a:rPr lang="en-ID" dirty="0" err="1"/>
              <a:t>harga</a:t>
            </a:r>
            <a:r>
              <a:rPr lang="en-ID" dirty="0"/>
              <a:t> </a:t>
            </a:r>
            <a:r>
              <a:rPr lang="en-ID" dirty="0" err="1"/>
              <a:t>pokok</a:t>
            </a:r>
            <a:r>
              <a:rPr lang="en-ID" dirty="0"/>
              <a:t> per unit </a:t>
            </a:r>
            <a:r>
              <a:rPr lang="en-ID" dirty="0" err="1"/>
              <a:t>produk</a:t>
            </a:r>
            <a:r>
              <a:rPr lang="en-ID" dirty="0"/>
              <a:t> </a:t>
            </a:r>
            <a:r>
              <a:rPr lang="en-ID" dirty="0" err="1"/>
              <a:t>demikian</a:t>
            </a:r>
            <a:r>
              <a:rPr lang="en-ID" dirty="0"/>
              <a:t> </a:t>
            </a:r>
            <a:r>
              <a:rPr lang="en-ID" dirty="0" err="1"/>
              <a:t>tinggi</a:t>
            </a:r>
            <a:r>
              <a:rPr lang="en-ID" dirty="0"/>
              <a:t>.</a:t>
            </a:r>
          </a:p>
          <a:p>
            <a:r>
              <a:rPr lang="en-ID" dirty="0" err="1"/>
              <a:t>Untuk</a:t>
            </a:r>
            <a:r>
              <a:rPr lang="en-ID" dirty="0"/>
              <a:t> </a:t>
            </a:r>
            <a:r>
              <a:rPr lang="en-ID" dirty="0" err="1"/>
              <a:t>pencegahan</a:t>
            </a:r>
            <a:r>
              <a:rPr lang="en-ID" dirty="0"/>
              <a:t> </a:t>
            </a:r>
            <a:r>
              <a:rPr lang="en-ID" dirty="0" err="1"/>
              <a:t>secara</a:t>
            </a:r>
            <a:r>
              <a:rPr lang="en-ID" dirty="0"/>
              <a:t> </a:t>
            </a:r>
            <a:r>
              <a:rPr lang="en-ID" dirty="0" err="1"/>
              <a:t>umum</a:t>
            </a:r>
            <a:r>
              <a:rPr lang="en-ID" dirty="0"/>
              <a:t> </a:t>
            </a:r>
            <a:r>
              <a:rPr lang="en-ID" dirty="0" err="1"/>
              <a:t>pemborosan-pemborosan</a:t>
            </a:r>
            <a:r>
              <a:rPr lang="en-ID" dirty="0"/>
              <a:t>, </a:t>
            </a:r>
            <a:r>
              <a:rPr lang="en-ID" dirty="0" err="1"/>
              <a:t>sebetulnya</a:t>
            </a:r>
            <a:r>
              <a:rPr lang="en-ID" dirty="0"/>
              <a:t> </a:t>
            </a:r>
            <a:r>
              <a:rPr lang="en-ID" dirty="0" err="1"/>
              <a:t>ini</a:t>
            </a:r>
            <a:r>
              <a:rPr lang="en-ID" dirty="0"/>
              <a:t> </a:t>
            </a:r>
            <a:r>
              <a:rPr lang="en-ID" dirty="0" err="1"/>
              <a:t>adalah</a:t>
            </a:r>
            <a:r>
              <a:rPr lang="en-ID" dirty="0"/>
              <a:t> </a:t>
            </a:r>
            <a:r>
              <a:rPr lang="en-ID" dirty="0" err="1"/>
              <a:t>tujuan</a:t>
            </a:r>
            <a:r>
              <a:rPr lang="en-ID" dirty="0"/>
              <a:t> yang paling </a:t>
            </a:r>
            <a:r>
              <a:rPr lang="en-ID" dirty="0" err="1"/>
              <a:t>umum</a:t>
            </a:r>
            <a:r>
              <a:rPr lang="en-ID" dirty="0"/>
              <a:t> </a:t>
            </a:r>
            <a:r>
              <a:rPr lang="en-ID" dirty="0" err="1"/>
              <a:t>daripada</a:t>
            </a:r>
            <a:r>
              <a:rPr lang="en-ID" dirty="0"/>
              <a:t> </a:t>
            </a:r>
            <a:r>
              <a:rPr lang="en-ID" dirty="0" err="1"/>
              <a:t>penyusunan</a:t>
            </a:r>
            <a:r>
              <a:rPr lang="en-ID" dirty="0"/>
              <a:t> budget. </a:t>
            </a:r>
            <a:r>
              <a:rPr lang="en-ID" dirty="0" err="1"/>
              <a:t>Kontrol</a:t>
            </a:r>
            <a:r>
              <a:rPr lang="en-ID" dirty="0"/>
              <a:t> </a:t>
            </a:r>
            <a:r>
              <a:rPr lang="en-ID" dirty="0" err="1"/>
              <a:t>terhadap</a:t>
            </a:r>
            <a:r>
              <a:rPr lang="en-ID" dirty="0"/>
              <a:t> </a:t>
            </a:r>
            <a:r>
              <a:rPr lang="en-ID" dirty="0" err="1"/>
              <a:t>pelaksanaan</a:t>
            </a:r>
            <a:r>
              <a:rPr lang="en-ID" dirty="0"/>
              <a:t> </a:t>
            </a:r>
            <a:r>
              <a:rPr lang="en-ID" dirty="0" err="1"/>
              <a:t>diharapkan</a:t>
            </a:r>
            <a:r>
              <a:rPr lang="en-ID" dirty="0"/>
              <a:t> </a:t>
            </a:r>
            <a:r>
              <a:rPr lang="en-ID" dirty="0" err="1"/>
              <a:t>dapat</a:t>
            </a:r>
            <a:r>
              <a:rPr lang="en-ID" dirty="0"/>
              <a:t> </a:t>
            </a:r>
            <a:r>
              <a:rPr lang="en-ID" dirty="0" err="1"/>
              <a:t>mengurangi</a:t>
            </a:r>
            <a:r>
              <a:rPr lang="en-ID" dirty="0"/>
              <a:t> </a:t>
            </a:r>
            <a:r>
              <a:rPr lang="en-ID" dirty="0" err="1"/>
              <a:t>pemborosan-pemborosan</a:t>
            </a:r>
            <a:r>
              <a:rPr lang="en-ID" dirty="0"/>
              <a:t>.</a:t>
            </a:r>
          </a:p>
          <a:p>
            <a:endParaRPr lang="en-ID" dirty="0"/>
          </a:p>
        </p:txBody>
      </p:sp>
    </p:spTree>
    <p:extLst>
      <p:ext uri="{BB962C8B-B14F-4D97-AF65-F5344CB8AC3E}">
        <p14:creationId xmlns:p14="http://schemas.microsoft.com/office/powerpoint/2010/main" val="33217793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547EE44-65F5-2011-986E-536F0199246B}"/>
              </a:ext>
            </a:extLst>
          </p:cNvPr>
          <p:cNvSpPr>
            <a:spLocks noGrp="1"/>
          </p:cNvSpPr>
          <p:nvPr>
            <p:ph idx="1"/>
          </p:nvPr>
        </p:nvSpPr>
        <p:spPr>
          <a:xfrm>
            <a:off x="282388" y="1264113"/>
            <a:ext cx="10515600" cy="5468662"/>
          </a:xfrm>
        </p:spPr>
        <p:txBody>
          <a:bodyPr>
            <a:normAutofit lnSpcReduction="10000"/>
          </a:bodyPr>
          <a:lstStyle/>
          <a:p>
            <a:pPr marL="0" indent="0">
              <a:buNone/>
            </a:pPr>
            <a:r>
              <a:rPr lang="en-ID" b="1" dirty="0" err="1"/>
              <a:t>Dengan</a:t>
            </a:r>
            <a:r>
              <a:rPr lang="en-ID" b="1" dirty="0"/>
              <a:t> </a:t>
            </a:r>
            <a:r>
              <a:rPr lang="en-ID" b="1" dirty="0" err="1"/>
              <a:t>melihat</a:t>
            </a:r>
            <a:r>
              <a:rPr lang="en-ID" b="1" dirty="0"/>
              <a:t> </a:t>
            </a:r>
            <a:r>
              <a:rPr lang="en-ID" b="1" dirty="0" err="1"/>
              <a:t>uraian</a:t>
            </a:r>
            <a:r>
              <a:rPr lang="en-ID" b="1" dirty="0"/>
              <a:t> </a:t>
            </a:r>
            <a:r>
              <a:rPr lang="en-ID" b="1" dirty="0" err="1"/>
              <a:t>diatas</a:t>
            </a:r>
            <a:r>
              <a:rPr lang="en-ID" b="1" dirty="0"/>
              <a:t> </a:t>
            </a:r>
            <a:r>
              <a:rPr lang="en-ID" b="1" dirty="0" err="1"/>
              <a:t>dapat</a:t>
            </a:r>
            <a:r>
              <a:rPr lang="en-ID" b="1" dirty="0"/>
              <a:t> </a:t>
            </a:r>
            <a:r>
              <a:rPr lang="en-ID" b="1" dirty="0" err="1"/>
              <a:t>ditarik</a:t>
            </a:r>
            <a:r>
              <a:rPr lang="en-ID" b="1" dirty="0"/>
              <a:t> </a:t>
            </a:r>
            <a:r>
              <a:rPr lang="en-ID" b="1" dirty="0" err="1"/>
              <a:t>kesimpulan</a:t>
            </a:r>
            <a:r>
              <a:rPr lang="en-ID" b="1" dirty="0"/>
              <a:t> </a:t>
            </a:r>
            <a:r>
              <a:rPr lang="en-ID" b="1" dirty="0" err="1"/>
              <a:t>bahwa</a:t>
            </a:r>
            <a:r>
              <a:rPr lang="en-ID" b="1" dirty="0"/>
              <a:t> </a:t>
            </a:r>
            <a:r>
              <a:rPr lang="en-ID" b="1" dirty="0" err="1"/>
              <a:t>manfaat</a:t>
            </a:r>
            <a:r>
              <a:rPr lang="en-ID" b="1" dirty="0"/>
              <a:t> </a:t>
            </a:r>
            <a:r>
              <a:rPr lang="en-ID" b="1" dirty="0" err="1"/>
              <a:t>penyusunan</a:t>
            </a:r>
            <a:r>
              <a:rPr lang="en-ID" b="1" dirty="0"/>
              <a:t> </a:t>
            </a:r>
            <a:r>
              <a:rPr lang="en-ID" b="1" dirty="0" err="1"/>
              <a:t>anggaran</a:t>
            </a:r>
            <a:r>
              <a:rPr lang="en-ID" b="1" dirty="0"/>
              <a:t> </a:t>
            </a:r>
            <a:r>
              <a:rPr lang="en-ID" b="1" dirty="0" err="1"/>
              <a:t>adalah</a:t>
            </a:r>
            <a:r>
              <a:rPr lang="en-ID" b="1" dirty="0"/>
              <a:t> :</a:t>
            </a:r>
          </a:p>
          <a:p>
            <a:r>
              <a:rPr lang="en-ID" dirty="0" err="1"/>
              <a:t>Adanya</a:t>
            </a:r>
            <a:r>
              <a:rPr lang="en-ID" dirty="0"/>
              <a:t> </a:t>
            </a:r>
            <a:r>
              <a:rPr lang="en-ID" dirty="0" err="1"/>
              <a:t>perencanaan</a:t>
            </a:r>
            <a:r>
              <a:rPr lang="en-ID" dirty="0"/>
              <a:t> </a:t>
            </a:r>
            <a:r>
              <a:rPr lang="en-ID" dirty="0" err="1"/>
              <a:t>terpadu</a:t>
            </a:r>
            <a:r>
              <a:rPr lang="en-ID" dirty="0"/>
              <a:t>. </a:t>
            </a:r>
            <a:r>
              <a:rPr lang="en-ID" dirty="0" err="1"/>
              <a:t>Anggaran</a:t>
            </a:r>
            <a:r>
              <a:rPr lang="en-ID" dirty="0"/>
              <a:t> </a:t>
            </a:r>
            <a:r>
              <a:rPr lang="en-ID" dirty="0" err="1"/>
              <a:t>perusahaan</a:t>
            </a:r>
            <a:r>
              <a:rPr lang="en-ID" dirty="0"/>
              <a:t> </a:t>
            </a:r>
            <a:r>
              <a:rPr lang="en-ID" dirty="0" err="1"/>
              <a:t>dapat</a:t>
            </a:r>
            <a:r>
              <a:rPr lang="en-ID" dirty="0"/>
              <a:t> </a:t>
            </a:r>
            <a:r>
              <a:rPr lang="en-ID" dirty="0" err="1"/>
              <a:t>digunakan</a:t>
            </a:r>
            <a:r>
              <a:rPr lang="en-ID" dirty="0"/>
              <a:t> </a:t>
            </a:r>
            <a:r>
              <a:rPr lang="en-ID" dirty="0" err="1"/>
              <a:t>sebagi</a:t>
            </a:r>
            <a:r>
              <a:rPr lang="en-ID" dirty="0"/>
              <a:t> </a:t>
            </a:r>
            <a:r>
              <a:rPr lang="en-ID" dirty="0" err="1"/>
              <a:t>alat</a:t>
            </a:r>
            <a:r>
              <a:rPr lang="en-ID" dirty="0"/>
              <a:t> </a:t>
            </a:r>
            <a:r>
              <a:rPr lang="en-ID" dirty="0" err="1"/>
              <a:t>untuk</a:t>
            </a:r>
            <a:r>
              <a:rPr lang="en-ID" dirty="0"/>
              <a:t> </a:t>
            </a:r>
            <a:r>
              <a:rPr lang="en-ID" dirty="0" err="1"/>
              <a:t>merumuskan</a:t>
            </a:r>
            <a:r>
              <a:rPr lang="en-ID" dirty="0"/>
              <a:t> </a:t>
            </a:r>
            <a:r>
              <a:rPr lang="en-ID" dirty="0" err="1"/>
              <a:t>rencana</a:t>
            </a:r>
            <a:r>
              <a:rPr lang="en-ID" dirty="0"/>
              <a:t> </a:t>
            </a:r>
            <a:r>
              <a:rPr lang="en-ID" dirty="0" err="1"/>
              <a:t>perusahaan</a:t>
            </a:r>
            <a:r>
              <a:rPr lang="en-ID" dirty="0"/>
              <a:t> dan </a:t>
            </a:r>
            <a:r>
              <a:rPr lang="en-ID" dirty="0" err="1"/>
              <a:t>untuk</a:t>
            </a:r>
            <a:r>
              <a:rPr lang="en-ID" dirty="0"/>
              <a:t> </a:t>
            </a:r>
            <a:r>
              <a:rPr lang="en-ID" dirty="0" err="1"/>
              <a:t>menjalankan</a:t>
            </a:r>
            <a:r>
              <a:rPr lang="en-ID" dirty="0"/>
              <a:t> </a:t>
            </a:r>
            <a:r>
              <a:rPr lang="en-ID" dirty="0" err="1"/>
              <a:t>pengendalian</a:t>
            </a:r>
            <a:r>
              <a:rPr lang="en-ID" dirty="0"/>
              <a:t> </a:t>
            </a:r>
            <a:r>
              <a:rPr lang="en-ID" dirty="0" err="1"/>
              <a:t>terhadap</a:t>
            </a:r>
            <a:r>
              <a:rPr lang="en-ID" dirty="0"/>
              <a:t> </a:t>
            </a:r>
            <a:r>
              <a:rPr lang="en-ID" dirty="0" err="1"/>
              <a:t>berbagai</a:t>
            </a:r>
            <a:r>
              <a:rPr lang="en-ID" dirty="0"/>
              <a:t> </a:t>
            </a:r>
            <a:r>
              <a:rPr lang="en-ID" dirty="0" err="1"/>
              <a:t>kegiatan</a:t>
            </a:r>
            <a:r>
              <a:rPr lang="en-ID" dirty="0"/>
              <a:t> </a:t>
            </a:r>
            <a:r>
              <a:rPr lang="en-ID" dirty="0" err="1"/>
              <a:t>perusahaan</a:t>
            </a:r>
            <a:r>
              <a:rPr lang="en-ID" dirty="0"/>
              <a:t> </a:t>
            </a:r>
            <a:r>
              <a:rPr lang="en-ID" dirty="0" err="1"/>
              <a:t>secara</a:t>
            </a:r>
            <a:r>
              <a:rPr lang="en-ID" dirty="0"/>
              <a:t> </a:t>
            </a:r>
            <a:r>
              <a:rPr lang="en-ID" dirty="0" err="1"/>
              <a:t>menyeluruh</a:t>
            </a:r>
            <a:r>
              <a:rPr lang="en-ID" dirty="0"/>
              <a:t>. </a:t>
            </a:r>
            <a:r>
              <a:rPr lang="en-ID" dirty="0" err="1"/>
              <a:t>Dengan</a:t>
            </a:r>
            <a:r>
              <a:rPr lang="en-ID" dirty="0"/>
              <a:t> </a:t>
            </a:r>
            <a:r>
              <a:rPr lang="en-ID" dirty="0" err="1"/>
              <a:t>demikian</a:t>
            </a:r>
            <a:r>
              <a:rPr lang="en-ID" dirty="0"/>
              <a:t>, </a:t>
            </a:r>
            <a:r>
              <a:rPr lang="en-ID" dirty="0" err="1"/>
              <a:t>anggaran</a:t>
            </a:r>
            <a:r>
              <a:rPr lang="en-ID" dirty="0"/>
              <a:t> </a:t>
            </a:r>
            <a:r>
              <a:rPr lang="en-ID" dirty="0" err="1"/>
              <a:t>merupakan</a:t>
            </a:r>
            <a:r>
              <a:rPr lang="en-ID" dirty="0"/>
              <a:t> </a:t>
            </a:r>
            <a:r>
              <a:rPr lang="en-ID" dirty="0" err="1"/>
              <a:t>suatu</a:t>
            </a:r>
            <a:r>
              <a:rPr lang="en-ID" dirty="0"/>
              <a:t> </a:t>
            </a:r>
            <a:r>
              <a:rPr lang="en-ID" dirty="0" err="1"/>
              <a:t>alat</a:t>
            </a:r>
            <a:r>
              <a:rPr lang="en-ID" dirty="0"/>
              <a:t> </a:t>
            </a:r>
            <a:r>
              <a:rPr lang="en-ID" dirty="0" err="1"/>
              <a:t>manajemen</a:t>
            </a:r>
            <a:r>
              <a:rPr lang="en-ID" dirty="0"/>
              <a:t> yang </a:t>
            </a:r>
            <a:r>
              <a:rPr lang="en-ID" dirty="0" err="1"/>
              <a:t>dapat</a:t>
            </a:r>
            <a:r>
              <a:rPr lang="en-ID" dirty="0"/>
              <a:t> </a:t>
            </a:r>
            <a:r>
              <a:rPr lang="en-ID" dirty="0" err="1"/>
              <a:t>digunakan</a:t>
            </a:r>
            <a:r>
              <a:rPr lang="en-ID" dirty="0"/>
              <a:t> </a:t>
            </a:r>
            <a:r>
              <a:rPr lang="en-ID" dirty="0" err="1"/>
              <a:t>baik</a:t>
            </a:r>
            <a:r>
              <a:rPr lang="en-ID" dirty="0"/>
              <a:t> </a:t>
            </a:r>
            <a:r>
              <a:rPr lang="en-ID" dirty="0" err="1"/>
              <a:t>untuk</a:t>
            </a:r>
            <a:r>
              <a:rPr lang="en-ID" dirty="0"/>
              <a:t> </a:t>
            </a:r>
            <a:r>
              <a:rPr lang="en-ID" dirty="0" err="1"/>
              <a:t>keperluan</a:t>
            </a:r>
            <a:r>
              <a:rPr lang="en-ID" dirty="0"/>
              <a:t> </a:t>
            </a:r>
            <a:r>
              <a:rPr lang="en-ID" dirty="0" err="1"/>
              <a:t>perencanaan</a:t>
            </a:r>
            <a:r>
              <a:rPr lang="en-ID" dirty="0"/>
              <a:t> </a:t>
            </a:r>
            <a:r>
              <a:rPr lang="en-ID" dirty="0" err="1"/>
              <a:t>maupun</a:t>
            </a:r>
            <a:r>
              <a:rPr lang="en-ID" dirty="0"/>
              <a:t> </a:t>
            </a:r>
            <a:r>
              <a:rPr lang="en-ID" dirty="0" err="1"/>
              <a:t>pengendalian</a:t>
            </a:r>
            <a:r>
              <a:rPr lang="en-ID" dirty="0"/>
              <a:t>.</a:t>
            </a:r>
          </a:p>
          <a:p>
            <a:r>
              <a:rPr lang="en-ID" dirty="0" err="1"/>
              <a:t>Sebagai</a:t>
            </a:r>
            <a:r>
              <a:rPr lang="en-ID" dirty="0"/>
              <a:t> </a:t>
            </a:r>
            <a:r>
              <a:rPr lang="en-ID" dirty="0" err="1"/>
              <a:t>pedoman</a:t>
            </a:r>
            <a:r>
              <a:rPr lang="en-ID" dirty="0"/>
              <a:t> </a:t>
            </a:r>
            <a:r>
              <a:rPr lang="en-ID" dirty="0" err="1"/>
              <a:t>pelaksanaan</a:t>
            </a:r>
            <a:r>
              <a:rPr lang="en-ID" dirty="0"/>
              <a:t> </a:t>
            </a:r>
            <a:r>
              <a:rPr lang="en-ID" dirty="0" err="1"/>
              <a:t>kegiatan</a:t>
            </a:r>
            <a:r>
              <a:rPr lang="en-ID" dirty="0"/>
              <a:t> </a:t>
            </a:r>
            <a:r>
              <a:rPr lang="en-ID" dirty="0" err="1"/>
              <a:t>perusahaan</a:t>
            </a:r>
            <a:r>
              <a:rPr lang="en-ID" dirty="0"/>
              <a:t>. </a:t>
            </a:r>
            <a:r>
              <a:rPr lang="en-ID" dirty="0" err="1"/>
              <a:t>Anggaran</a:t>
            </a:r>
            <a:r>
              <a:rPr lang="en-ID" dirty="0"/>
              <a:t> </a:t>
            </a:r>
            <a:r>
              <a:rPr lang="en-ID" dirty="0" err="1"/>
              <a:t>dapat</a:t>
            </a:r>
            <a:r>
              <a:rPr lang="en-ID" dirty="0"/>
              <a:t> </a:t>
            </a:r>
            <a:r>
              <a:rPr lang="en-ID" dirty="0" err="1"/>
              <a:t>memberikan</a:t>
            </a:r>
            <a:r>
              <a:rPr lang="en-ID" dirty="0"/>
              <a:t> </a:t>
            </a:r>
            <a:r>
              <a:rPr lang="en-ID" dirty="0" err="1"/>
              <a:t>pedoman</a:t>
            </a:r>
            <a:r>
              <a:rPr lang="en-ID" dirty="0"/>
              <a:t> yang </a:t>
            </a:r>
            <a:r>
              <a:rPr lang="en-ID" dirty="0" err="1"/>
              <a:t>berguna</a:t>
            </a:r>
            <a:r>
              <a:rPr lang="en-ID" dirty="0"/>
              <a:t> </a:t>
            </a:r>
            <a:r>
              <a:rPr lang="en-ID" dirty="0" err="1"/>
              <a:t>baik</a:t>
            </a:r>
            <a:r>
              <a:rPr lang="en-ID" dirty="0"/>
              <a:t> </a:t>
            </a:r>
            <a:r>
              <a:rPr lang="en-ID" dirty="0" err="1"/>
              <a:t>bagi</a:t>
            </a:r>
            <a:r>
              <a:rPr lang="en-ID" dirty="0"/>
              <a:t> </a:t>
            </a:r>
            <a:r>
              <a:rPr lang="en-ID" dirty="0" err="1"/>
              <a:t>manajemen</a:t>
            </a:r>
            <a:r>
              <a:rPr lang="en-ID" dirty="0"/>
              <a:t> </a:t>
            </a:r>
            <a:r>
              <a:rPr lang="en-ID" dirty="0" err="1"/>
              <a:t>puncak</a:t>
            </a:r>
            <a:r>
              <a:rPr lang="en-ID" dirty="0"/>
              <a:t> </a:t>
            </a:r>
            <a:r>
              <a:rPr lang="en-ID" dirty="0" err="1"/>
              <a:t>maupun</a:t>
            </a:r>
            <a:r>
              <a:rPr lang="en-ID" dirty="0"/>
              <a:t> </a:t>
            </a:r>
            <a:r>
              <a:rPr lang="en-ID" dirty="0" err="1"/>
              <a:t>manajemen</a:t>
            </a:r>
            <a:r>
              <a:rPr lang="en-ID" dirty="0"/>
              <a:t> </a:t>
            </a:r>
            <a:r>
              <a:rPr lang="en-ID" dirty="0" err="1"/>
              <a:t>menengah</a:t>
            </a:r>
            <a:r>
              <a:rPr lang="en-ID" dirty="0"/>
              <a:t>. </a:t>
            </a:r>
            <a:r>
              <a:rPr lang="en-ID" dirty="0" err="1"/>
              <a:t>Anggaran</a:t>
            </a:r>
            <a:r>
              <a:rPr lang="en-ID" dirty="0"/>
              <a:t> yang </a:t>
            </a:r>
            <a:r>
              <a:rPr lang="en-ID" dirty="0" err="1"/>
              <a:t>disusun</a:t>
            </a:r>
            <a:r>
              <a:rPr lang="en-ID" dirty="0"/>
              <a:t> </a:t>
            </a:r>
            <a:r>
              <a:rPr lang="en-ID" dirty="0" err="1"/>
              <a:t>dengan</a:t>
            </a:r>
            <a:r>
              <a:rPr lang="en-ID" dirty="0"/>
              <a:t> </a:t>
            </a:r>
            <a:r>
              <a:rPr lang="en-ID" dirty="0" err="1"/>
              <a:t>baik</a:t>
            </a:r>
            <a:r>
              <a:rPr lang="en-ID" dirty="0"/>
              <a:t> </a:t>
            </a:r>
            <a:r>
              <a:rPr lang="en-ID" dirty="0" err="1"/>
              <a:t>akan</a:t>
            </a:r>
            <a:r>
              <a:rPr lang="en-ID" dirty="0"/>
              <a:t> </a:t>
            </a:r>
            <a:r>
              <a:rPr lang="en-ID" dirty="0" err="1"/>
              <a:t>membuat</a:t>
            </a:r>
            <a:r>
              <a:rPr lang="en-ID" dirty="0"/>
              <a:t> </a:t>
            </a:r>
            <a:r>
              <a:rPr lang="en-ID" dirty="0" err="1"/>
              <a:t>bawahan</a:t>
            </a:r>
            <a:r>
              <a:rPr lang="en-ID" dirty="0"/>
              <a:t> </a:t>
            </a:r>
            <a:r>
              <a:rPr lang="en-ID" dirty="0" err="1"/>
              <a:t>menyadari</a:t>
            </a:r>
            <a:r>
              <a:rPr lang="en-ID" dirty="0"/>
              <a:t> </a:t>
            </a:r>
            <a:r>
              <a:rPr lang="en-ID" dirty="0" err="1"/>
              <a:t>bahwa</a:t>
            </a:r>
            <a:r>
              <a:rPr lang="en-ID" dirty="0"/>
              <a:t> </a:t>
            </a:r>
            <a:r>
              <a:rPr lang="en-ID" dirty="0" err="1"/>
              <a:t>manajemen</a:t>
            </a:r>
            <a:r>
              <a:rPr lang="en-ID" dirty="0"/>
              <a:t> </a:t>
            </a:r>
            <a:r>
              <a:rPr lang="en-ID" dirty="0" err="1"/>
              <a:t>memiliki</a:t>
            </a:r>
            <a:r>
              <a:rPr lang="en-ID" dirty="0"/>
              <a:t> </a:t>
            </a:r>
            <a:r>
              <a:rPr lang="en-ID" dirty="0" err="1"/>
              <a:t>pemahaman</a:t>
            </a:r>
            <a:r>
              <a:rPr lang="en-ID" dirty="0"/>
              <a:t> yang </a:t>
            </a:r>
            <a:r>
              <a:rPr lang="en-ID" dirty="0" err="1"/>
              <a:t>baik</a:t>
            </a:r>
            <a:r>
              <a:rPr lang="en-ID" dirty="0"/>
              <a:t> </a:t>
            </a:r>
            <a:r>
              <a:rPr lang="en-ID" dirty="0" err="1"/>
              <a:t>tentang</a:t>
            </a:r>
            <a:r>
              <a:rPr lang="en-ID" dirty="0"/>
              <a:t> </a:t>
            </a:r>
            <a:r>
              <a:rPr lang="en-ID" dirty="0" err="1"/>
              <a:t>operasi</a:t>
            </a:r>
            <a:r>
              <a:rPr lang="en-ID" dirty="0"/>
              <a:t> </a:t>
            </a:r>
            <a:r>
              <a:rPr lang="en-ID" dirty="0" err="1"/>
              <a:t>perusahaan</a:t>
            </a:r>
            <a:r>
              <a:rPr lang="en-ID" dirty="0"/>
              <a:t> dan </a:t>
            </a:r>
            <a:r>
              <a:rPr lang="en-ID" dirty="0" err="1"/>
              <a:t>bawahan</a:t>
            </a:r>
            <a:r>
              <a:rPr lang="en-ID" dirty="0"/>
              <a:t> </a:t>
            </a:r>
            <a:r>
              <a:rPr lang="en-ID" dirty="0" err="1"/>
              <a:t>akan</a:t>
            </a:r>
            <a:r>
              <a:rPr lang="en-ID" dirty="0"/>
              <a:t> </a:t>
            </a:r>
            <a:r>
              <a:rPr lang="en-ID" dirty="0" err="1"/>
              <a:t>mendapatkan</a:t>
            </a:r>
            <a:r>
              <a:rPr lang="en-ID" dirty="0"/>
              <a:t> </a:t>
            </a:r>
            <a:r>
              <a:rPr lang="en-ID" dirty="0" err="1"/>
              <a:t>pedoman</a:t>
            </a:r>
            <a:r>
              <a:rPr lang="en-ID" dirty="0"/>
              <a:t> yang </a:t>
            </a:r>
            <a:r>
              <a:rPr lang="en-ID" dirty="0" err="1"/>
              <a:t>jelas</a:t>
            </a:r>
            <a:r>
              <a:rPr lang="en-ID" dirty="0"/>
              <a:t> </a:t>
            </a:r>
            <a:r>
              <a:rPr lang="en-ID" dirty="0" err="1"/>
              <a:t>dalam</a:t>
            </a:r>
            <a:r>
              <a:rPr lang="en-ID" dirty="0"/>
              <a:t> </a:t>
            </a:r>
            <a:r>
              <a:rPr lang="en-ID" dirty="0" err="1"/>
              <a:t>melaksanakan</a:t>
            </a:r>
            <a:r>
              <a:rPr lang="en-ID" dirty="0"/>
              <a:t> </a:t>
            </a:r>
            <a:r>
              <a:rPr lang="en-ID" dirty="0" err="1"/>
              <a:t>tugasnya</a:t>
            </a:r>
            <a:r>
              <a:rPr lang="en-ID" dirty="0"/>
              <a:t>. </a:t>
            </a:r>
            <a:r>
              <a:rPr lang="en-ID" dirty="0" err="1"/>
              <a:t>Disamping</a:t>
            </a:r>
            <a:r>
              <a:rPr lang="en-ID" dirty="0"/>
              <a:t> </a:t>
            </a:r>
            <a:r>
              <a:rPr lang="en-ID" dirty="0" err="1"/>
              <a:t>itu</a:t>
            </a:r>
            <a:r>
              <a:rPr lang="en-ID" dirty="0"/>
              <a:t>, </a:t>
            </a:r>
            <a:r>
              <a:rPr lang="en-ID" dirty="0" err="1"/>
              <a:t>penyusunan</a:t>
            </a:r>
            <a:r>
              <a:rPr lang="en-ID" dirty="0"/>
              <a:t> </a:t>
            </a:r>
            <a:r>
              <a:rPr lang="en-ID" dirty="0" err="1"/>
              <a:t>anggaran</a:t>
            </a:r>
            <a:r>
              <a:rPr lang="en-ID" dirty="0"/>
              <a:t> </a:t>
            </a:r>
            <a:r>
              <a:rPr lang="en-ID" dirty="0" err="1"/>
              <a:t>memungkinkan</a:t>
            </a:r>
            <a:r>
              <a:rPr lang="en-ID" dirty="0"/>
              <a:t> </a:t>
            </a:r>
            <a:r>
              <a:rPr lang="en-ID" dirty="0" err="1"/>
              <a:t>perusahaan</a:t>
            </a:r>
            <a:r>
              <a:rPr lang="en-ID" dirty="0"/>
              <a:t> </a:t>
            </a:r>
            <a:r>
              <a:rPr lang="en-ID" dirty="0" err="1"/>
              <a:t>untuk</a:t>
            </a:r>
            <a:r>
              <a:rPr lang="en-ID" dirty="0"/>
              <a:t> </a:t>
            </a:r>
            <a:r>
              <a:rPr lang="en-ID" dirty="0" err="1"/>
              <a:t>mengantisipasi</a:t>
            </a:r>
            <a:r>
              <a:rPr lang="en-ID" dirty="0"/>
              <a:t> </a:t>
            </a:r>
            <a:r>
              <a:rPr lang="en-ID" dirty="0" err="1"/>
              <a:t>perunahan</a:t>
            </a:r>
            <a:r>
              <a:rPr lang="en-ID" dirty="0"/>
              <a:t> </a:t>
            </a:r>
            <a:r>
              <a:rPr lang="en-ID" dirty="0" err="1"/>
              <a:t>dalam</a:t>
            </a:r>
            <a:r>
              <a:rPr lang="en-ID" dirty="0"/>
              <a:t> </a:t>
            </a:r>
            <a:r>
              <a:rPr lang="en-ID" dirty="0" err="1"/>
              <a:t>lingkungan</a:t>
            </a:r>
            <a:r>
              <a:rPr lang="en-ID" dirty="0"/>
              <a:t> dan </a:t>
            </a:r>
            <a:r>
              <a:rPr lang="en-ID" dirty="0" err="1"/>
              <a:t>melakukan</a:t>
            </a:r>
            <a:r>
              <a:rPr lang="en-ID" dirty="0"/>
              <a:t> </a:t>
            </a:r>
            <a:r>
              <a:rPr lang="en-ID" dirty="0" err="1"/>
              <a:t>penyesuaian</a:t>
            </a:r>
            <a:r>
              <a:rPr lang="en-ID" dirty="0"/>
              <a:t> </a:t>
            </a:r>
            <a:r>
              <a:rPr lang="en-ID" dirty="0" err="1"/>
              <a:t>sehingga</a:t>
            </a:r>
            <a:r>
              <a:rPr lang="en-ID" dirty="0"/>
              <a:t> </a:t>
            </a:r>
            <a:r>
              <a:rPr lang="en-ID" dirty="0" err="1"/>
              <a:t>kinerja</a:t>
            </a:r>
            <a:r>
              <a:rPr lang="en-ID" dirty="0"/>
              <a:t> </a:t>
            </a:r>
            <a:r>
              <a:rPr lang="en-ID" dirty="0" err="1"/>
              <a:t>perusahaan</a:t>
            </a:r>
            <a:r>
              <a:rPr lang="en-ID" dirty="0"/>
              <a:t> </a:t>
            </a:r>
            <a:r>
              <a:rPr lang="en-ID" dirty="0" err="1"/>
              <a:t>dapat</a:t>
            </a:r>
            <a:r>
              <a:rPr lang="en-ID" dirty="0"/>
              <a:t> </a:t>
            </a:r>
            <a:r>
              <a:rPr lang="en-ID" dirty="0" err="1"/>
              <a:t>lebih</a:t>
            </a:r>
            <a:r>
              <a:rPr lang="en-ID" dirty="0"/>
              <a:t> </a:t>
            </a:r>
            <a:r>
              <a:rPr lang="en-ID" dirty="0" err="1"/>
              <a:t>baik</a:t>
            </a:r>
            <a:r>
              <a:rPr lang="en-ID" dirty="0"/>
              <a:t>.</a:t>
            </a:r>
          </a:p>
          <a:p>
            <a:endParaRPr lang="en-ID" dirty="0"/>
          </a:p>
        </p:txBody>
      </p:sp>
    </p:spTree>
    <p:extLst>
      <p:ext uri="{BB962C8B-B14F-4D97-AF65-F5344CB8AC3E}">
        <p14:creationId xmlns:p14="http://schemas.microsoft.com/office/powerpoint/2010/main" val="109551173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D06986-9780-28B3-8636-5D26A5A42732}"/>
              </a:ext>
            </a:extLst>
          </p:cNvPr>
          <p:cNvSpPr>
            <a:spLocks noGrp="1"/>
          </p:cNvSpPr>
          <p:nvPr>
            <p:ph idx="1"/>
          </p:nvPr>
        </p:nvSpPr>
        <p:spPr>
          <a:xfrm>
            <a:off x="318247" y="1846728"/>
            <a:ext cx="10515600" cy="5567363"/>
          </a:xfrm>
        </p:spPr>
        <p:txBody>
          <a:bodyPr>
            <a:normAutofit/>
          </a:bodyPr>
          <a:lstStyle/>
          <a:p>
            <a:r>
              <a:rPr lang="en-ID" sz="2200" dirty="0" err="1"/>
              <a:t>Sebagai</a:t>
            </a:r>
            <a:r>
              <a:rPr lang="en-ID" sz="2200" dirty="0"/>
              <a:t> </a:t>
            </a:r>
            <a:r>
              <a:rPr lang="en-ID" sz="2200" dirty="0" err="1"/>
              <a:t>alat</a:t>
            </a:r>
            <a:r>
              <a:rPr lang="en-ID" sz="2200" dirty="0"/>
              <a:t> </a:t>
            </a:r>
            <a:r>
              <a:rPr lang="en-ID" sz="2200" dirty="0" err="1"/>
              <a:t>pengkoordinasian</a:t>
            </a:r>
            <a:r>
              <a:rPr lang="en-ID" sz="2200" dirty="0"/>
              <a:t> </a:t>
            </a:r>
            <a:r>
              <a:rPr lang="en-ID" sz="2200" dirty="0" err="1"/>
              <a:t>kerja</a:t>
            </a:r>
            <a:r>
              <a:rPr lang="en-ID" sz="2200" dirty="0"/>
              <a:t>. </a:t>
            </a:r>
            <a:r>
              <a:rPr lang="en-ID" sz="2200" dirty="0" err="1"/>
              <a:t>Penganggaran</a:t>
            </a:r>
            <a:r>
              <a:rPr lang="en-ID" sz="2200" dirty="0"/>
              <a:t> </a:t>
            </a:r>
            <a:r>
              <a:rPr lang="en-ID" sz="2200" dirty="0" err="1"/>
              <a:t>dapat</a:t>
            </a:r>
            <a:r>
              <a:rPr lang="en-ID" sz="2200" dirty="0"/>
              <a:t> </a:t>
            </a:r>
            <a:r>
              <a:rPr lang="en-ID" sz="2200" dirty="0" err="1"/>
              <a:t>memperbaiki</a:t>
            </a:r>
            <a:r>
              <a:rPr lang="en-ID" sz="2200" dirty="0"/>
              <a:t> </a:t>
            </a:r>
            <a:r>
              <a:rPr lang="en-ID" sz="2200" dirty="0" err="1"/>
              <a:t>koordinasi</a:t>
            </a:r>
            <a:r>
              <a:rPr lang="en-ID" sz="2200" dirty="0"/>
              <a:t> </a:t>
            </a:r>
            <a:r>
              <a:rPr lang="en-ID" sz="2200" dirty="0" err="1"/>
              <a:t>kerja</a:t>
            </a:r>
            <a:r>
              <a:rPr lang="en-ID" sz="2200" dirty="0"/>
              <a:t> intern </a:t>
            </a:r>
            <a:r>
              <a:rPr lang="en-ID" sz="2200" dirty="0" err="1"/>
              <a:t>perusahaan</a:t>
            </a:r>
            <a:r>
              <a:rPr lang="en-ID" sz="2200" dirty="0"/>
              <a:t>. </a:t>
            </a:r>
            <a:r>
              <a:rPr lang="en-ID" sz="2200" dirty="0" err="1"/>
              <a:t>Sistem</a:t>
            </a:r>
            <a:r>
              <a:rPr lang="en-ID" sz="2200" dirty="0"/>
              <a:t> </a:t>
            </a:r>
            <a:r>
              <a:rPr lang="en-ID" sz="2200" dirty="0" err="1"/>
              <a:t>anggaran</a:t>
            </a:r>
            <a:r>
              <a:rPr lang="en-ID" sz="2200" dirty="0"/>
              <a:t> </a:t>
            </a:r>
            <a:r>
              <a:rPr lang="en-ID" sz="2200" dirty="0" err="1"/>
              <a:t>memberikan</a:t>
            </a:r>
            <a:r>
              <a:rPr lang="en-ID" sz="2200" dirty="0"/>
              <a:t> </a:t>
            </a:r>
            <a:r>
              <a:rPr lang="en-ID" sz="2200" dirty="0" err="1"/>
              <a:t>ilustrasi</a:t>
            </a:r>
            <a:r>
              <a:rPr lang="en-ID" sz="2200" dirty="0"/>
              <a:t> </a:t>
            </a:r>
            <a:r>
              <a:rPr lang="en-ID" sz="2200" dirty="0" err="1"/>
              <a:t>operasi</a:t>
            </a:r>
            <a:r>
              <a:rPr lang="en-ID" sz="2200" dirty="0"/>
              <a:t> </a:t>
            </a:r>
            <a:r>
              <a:rPr lang="en-ID" sz="2200" dirty="0" err="1"/>
              <a:t>perusahaan</a:t>
            </a:r>
            <a:r>
              <a:rPr lang="en-ID" sz="2200" dirty="0"/>
              <a:t> </a:t>
            </a:r>
            <a:r>
              <a:rPr lang="en-ID" sz="2200" dirty="0" err="1"/>
              <a:t>secara</a:t>
            </a:r>
            <a:r>
              <a:rPr lang="en-ID" sz="2200" dirty="0"/>
              <a:t> </a:t>
            </a:r>
            <a:r>
              <a:rPr lang="en-ID" sz="2200" dirty="0" err="1"/>
              <a:t>keseluruhan</a:t>
            </a:r>
            <a:r>
              <a:rPr lang="en-ID" sz="2200" dirty="0"/>
              <a:t>. oleh </a:t>
            </a:r>
            <a:r>
              <a:rPr lang="en-ID" sz="2200" dirty="0" err="1"/>
              <a:t>karenanya</a:t>
            </a:r>
            <a:r>
              <a:rPr lang="en-ID" sz="2200" dirty="0"/>
              <a:t> system </a:t>
            </a:r>
            <a:r>
              <a:rPr lang="en-ID" sz="2200" dirty="0" err="1"/>
              <a:t>anggaran</a:t>
            </a:r>
            <a:r>
              <a:rPr lang="en-ID" sz="2200" dirty="0"/>
              <a:t> </a:t>
            </a:r>
            <a:r>
              <a:rPr lang="en-ID" sz="2200" dirty="0" err="1"/>
              <a:t>memungkinkan</a:t>
            </a:r>
            <a:r>
              <a:rPr lang="en-ID" sz="2200" dirty="0"/>
              <a:t> para </a:t>
            </a:r>
            <a:r>
              <a:rPr lang="en-ID" sz="2200" dirty="0" err="1"/>
              <a:t>manajer</a:t>
            </a:r>
            <a:r>
              <a:rPr lang="en-ID" sz="2200" dirty="0"/>
              <a:t> divisi </a:t>
            </a:r>
            <a:r>
              <a:rPr lang="en-ID" sz="2200" dirty="0" err="1"/>
              <a:t>untuk</a:t>
            </a:r>
            <a:r>
              <a:rPr lang="en-ID" sz="2200" dirty="0"/>
              <a:t> </a:t>
            </a:r>
            <a:r>
              <a:rPr lang="en-ID" sz="2200" dirty="0" err="1"/>
              <a:t>melihat</a:t>
            </a:r>
            <a:r>
              <a:rPr lang="en-ID" sz="2200" dirty="0"/>
              <a:t> </a:t>
            </a:r>
            <a:r>
              <a:rPr lang="en-ID" sz="2200" dirty="0" err="1"/>
              <a:t>hubungan</a:t>
            </a:r>
            <a:r>
              <a:rPr lang="en-ID" sz="2200" dirty="0"/>
              <a:t> </a:t>
            </a:r>
            <a:r>
              <a:rPr lang="en-ID" sz="2200" dirty="0" err="1"/>
              <a:t>antarbagian</a:t>
            </a:r>
            <a:r>
              <a:rPr lang="en-ID" sz="2200" dirty="0"/>
              <a:t> (divisi)</a:t>
            </a:r>
          </a:p>
          <a:p>
            <a:r>
              <a:rPr lang="en-ID" sz="2200" dirty="0" err="1"/>
              <a:t>Sebagai</a:t>
            </a:r>
            <a:r>
              <a:rPr lang="en-ID" sz="2200" dirty="0"/>
              <a:t> </a:t>
            </a:r>
            <a:r>
              <a:rPr lang="en-ID" sz="2200" dirty="0" err="1"/>
              <a:t>alat</a:t>
            </a:r>
            <a:r>
              <a:rPr lang="en-ID" sz="2200" dirty="0"/>
              <a:t> </a:t>
            </a:r>
            <a:r>
              <a:rPr lang="en-ID" sz="2200" dirty="0" err="1"/>
              <a:t>pengawasan</a:t>
            </a:r>
            <a:r>
              <a:rPr lang="en-ID" sz="2200" dirty="0"/>
              <a:t> </a:t>
            </a:r>
            <a:r>
              <a:rPr lang="en-ID" sz="2200" dirty="0" err="1"/>
              <a:t>kerja</a:t>
            </a:r>
            <a:r>
              <a:rPr lang="en-ID" sz="2200" dirty="0"/>
              <a:t>. </a:t>
            </a:r>
            <a:r>
              <a:rPr lang="en-ID" sz="2200" dirty="0" err="1"/>
              <a:t>Anggaran</a:t>
            </a:r>
            <a:r>
              <a:rPr lang="en-ID" sz="2200" dirty="0"/>
              <a:t> </a:t>
            </a:r>
            <a:r>
              <a:rPr lang="en-ID" sz="2200" dirty="0" err="1"/>
              <a:t>memerlukan</a:t>
            </a:r>
            <a:r>
              <a:rPr lang="en-ID" sz="2200" dirty="0"/>
              <a:t> </a:t>
            </a:r>
            <a:r>
              <a:rPr lang="en-ID" sz="2200" dirty="0" err="1"/>
              <a:t>serangkaian</a:t>
            </a:r>
            <a:r>
              <a:rPr lang="en-ID" sz="2200" dirty="0"/>
              <a:t> </a:t>
            </a:r>
            <a:r>
              <a:rPr lang="en-ID" sz="2200" dirty="0" err="1"/>
              <a:t>standar</a:t>
            </a:r>
            <a:r>
              <a:rPr lang="en-ID" sz="2200" dirty="0"/>
              <a:t> </a:t>
            </a:r>
            <a:r>
              <a:rPr lang="en-ID" sz="2200" dirty="0" err="1"/>
              <a:t>prestasi</a:t>
            </a:r>
            <a:r>
              <a:rPr lang="en-ID" sz="2200" dirty="0"/>
              <a:t> </a:t>
            </a:r>
            <a:r>
              <a:rPr lang="en-ID" sz="2200" dirty="0" err="1"/>
              <a:t>atau</a:t>
            </a:r>
            <a:r>
              <a:rPr lang="en-ID" sz="2200" dirty="0"/>
              <a:t> target yang </a:t>
            </a:r>
            <a:r>
              <a:rPr lang="en-ID" sz="2200" dirty="0" err="1"/>
              <a:t>bisa</a:t>
            </a:r>
            <a:r>
              <a:rPr lang="en-ID" sz="2200" dirty="0"/>
              <a:t> </a:t>
            </a:r>
            <a:r>
              <a:rPr lang="en-ID" sz="2200" dirty="0" err="1"/>
              <a:t>dibandingkan</a:t>
            </a:r>
            <a:r>
              <a:rPr lang="en-ID" sz="2200" dirty="0"/>
              <a:t> </a:t>
            </a:r>
            <a:r>
              <a:rPr lang="en-ID" sz="2200" dirty="0" err="1"/>
              <a:t>dengan</a:t>
            </a:r>
            <a:r>
              <a:rPr lang="en-ID" sz="2200" dirty="0"/>
              <a:t> </a:t>
            </a:r>
            <a:r>
              <a:rPr lang="en-ID" sz="2200" dirty="0" err="1"/>
              <a:t>realisasinya</a:t>
            </a:r>
            <a:r>
              <a:rPr lang="en-ID" sz="2200" dirty="0"/>
              <a:t> </a:t>
            </a:r>
            <a:r>
              <a:rPr lang="en-ID" sz="2200" dirty="0" err="1"/>
              <a:t>sehingga</a:t>
            </a:r>
            <a:r>
              <a:rPr lang="en-ID" sz="2200" dirty="0"/>
              <a:t> </a:t>
            </a:r>
            <a:r>
              <a:rPr lang="en-ID" sz="2200" dirty="0" err="1"/>
              <a:t>pelaksanaan</a:t>
            </a:r>
            <a:r>
              <a:rPr lang="en-ID" sz="2200" dirty="0"/>
              <a:t> </a:t>
            </a:r>
            <a:r>
              <a:rPr lang="en-ID" sz="2200" dirty="0" err="1"/>
              <a:t>setiap</a:t>
            </a:r>
            <a:r>
              <a:rPr lang="en-ID" sz="2200" dirty="0"/>
              <a:t> </a:t>
            </a:r>
            <a:r>
              <a:rPr lang="en-ID" sz="2200" dirty="0" err="1"/>
              <a:t>aktivitas</a:t>
            </a:r>
            <a:r>
              <a:rPr lang="en-ID" sz="2200" dirty="0"/>
              <a:t> </a:t>
            </a:r>
            <a:r>
              <a:rPr lang="en-ID" sz="2200" dirty="0" err="1"/>
              <a:t>dapat</a:t>
            </a:r>
            <a:r>
              <a:rPr lang="en-ID" sz="2200" dirty="0"/>
              <a:t> </a:t>
            </a:r>
            <a:r>
              <a:rPr lang="en-ID" sz="2200" dirty="0" err="1"/>
              <a:t>dinilai</a:t>
            </a:r>
            <a:r>
              <a:rPr lang="en-ID" sz="2200" dirty="0"/>
              <a:t> </a:t>
            </a:r>
            <a:r>
              <a:rPr lang="en-ID" sz="2200" dirty="0" err="1"/>
              <a:t>kinerjanya</a:t>
            </a:r>
            <a:r>
              <a:rPr lang="en-ID" sz="2200" dirty="0"/>
              <a:t>. </a:t>
            </a:r>
            <a:r>
              <a:rPr lang="en-ID" sz="2200" dirty="0" err="1"/>
              <a:t>Dalam</a:t>
            </a:r>
            <a:r>
              <a:rPr lang="en-ID" sz="2200" dirty="0"/>
              <a:t> </a:t>
            </a:r>
            <a:r>
              <a:rPr lang="en-ID" sz="2200" dirty="0" err="1"/>
              <a:t>menentukan</a:t>
            </a:r>
            <a:r>
              <a:rPr lang="en-ID" sz="2200" dirty="0"/>
              <a:t> </a:t>
            </a:r>
            <a:r>
              <a:rPr lang="en-ID" sz="2200" dirty="0" err="1"/>
              <a:t>standar</a:t>
            </a:r>
            <a:r>
              <a:rPr lang="en-ID" sz="2200" dirty="0"/>
              <a:t> </a:t>
            </a:r>
            <a:r>
              <a:rPr lang="en-ID" sz="2200" dirty="0" err="1"/>
              <a:t>acuan</a:t>
            </a:r>
            <a:r>
              <a:rPr lang="en-ID" sz="2200" dirty="0"/>
              <a:t>, </a:t>
            </a:r>
            <a:r>
              <a:rPr lang="en-ID" sz="2200" dirty="0" err="1"/>
              <a:t>diperlukan</a:t>
            </a:r>
            <a:r>
              <a:rPr lang="en-ID" sz="2200" dirty="0"/>
              <a:t> </a:t>
            </a:r>
            <a:r>
              <a:rPr lang="en-ID" sz="2200" dirty="0" err="1"/>
              <a:t>pemahaman</a:t>
            </a:r>
            <a:r>
              <a:rPr lang="en-ID" sz="2200" dirty="0"/>
              <a:t> yang </a:t>
            </a:r>
            <a:r>
              <a:rPr lang="en-ID" sz="2200" dirty="0" err="1"/>
              <a:t>realistis</a:t>
            </a:r>
            <a:r>
              <a:rPr lang="en-ID" sz="2200" dirty="0"/>
              <a:t> dan </a:t>
            </a:r>
            <a:r>
              <a:rPr lang="en-ID" sz="2200" dirty="0" err="1"/>
              <a:t>analisis</a:t>
            </a:r>
            <a:r>
              <a:rPr lang="en-ID" sz="2200" dirty="0"/>
              <a:t> yang </a:t>
            </a:r>
            <a:r>
              <a:rPr lang="en-ID" sz="2200" dirty="0" err="1"/>
              <a:t>saksama</a:t>
            </a:r>
            <a:r>
              <a:rPr lang="en-ID" sz="2200" dirty="0"/>
              <a:t> </a:t>
            </a:r>
            <a:r>
              <a:rPr lang="en-ID" sz="2200" dirty="0" err="1"/>
              <a:t>terhadap</a:t>
            </a:r>
            <a:r>
              <a:rPr lang="en-ID" sz="2200" dirty="0"/>
              <a:t> </a:t>
            </a:r>
            <a:r>
              <a:rPr lang="en-ID" sz="2200" dirty="0" err="1"/>
              <a:t>kegiatan-kegiatan</a:t>
            </a:r>
            <a:r>
              <a:rPr lang="en-ID" sz="2200" dirty="0"/>
              <a:t> yang </a:t>
            </a:r>
            <a:r>
              <a:rPr lang="en-ID" sz="2200" dirty="0" err="1"/>
              <a:t>dilakukan</a:t>
            </a:r>
            <a:r>
              <a:rPr lang="en-ID" sz="2200" dirty="0"/>
              <a:t> oleh </a:t>
            </a:r>
            <a:r>
              <a:rPr lang="en-ID" sz="2200" dirty="0" err="1"/>
              <a:t>perusahaan</a:t>
            </a:r>
            <a:r>
              <a:rPr lang="en-ID" sz="2200" dirty="0"/>
              <a:t>. </a:t>
            </a:r>
            <a:r>
              <a:rPr lang="en-ID" sz="2200" dirty="0" err="1"/>
              <a:t>Penentuan</a:t>
            </a:r>
            <a:r>
              <a:rPr lang="en-ID" sz="2200" dirty="0"/>
              <a:t> </a:t>
            </a:r>
            <a:r>
              <a:rPr lang="en-ID" sz="2200" dirty="0" err="1"/>
              <a:t>standar</a:t>
            </a:r>
            <a:r>
              <a:rPr lang="en-ID" sz="2200" dirty="0"/>
              <a:t> yang </a:t>
            </a:r>
            <a:r>
              <a:rPr lang="en-ID" sz="2200" dirty="0" err="1"/>
              <a:t>sembarangan</a:t>
            </a:r>
            <a:r>
              <a:rPr lang="en-ID" sz="2200" dirty="0"/>
              <a:t> </a:t>
            </a:r>
            <a:r>
              <a:rPr lang="en-ID" sz="2200" dirty="0" err="1"/>
              <a:t>tanpa</a:t>
            </a:r>
            <a:r>
              <a:rPr lang="en-ID" sz="2200" dirty="0"/>
              <a:t> </a:t>
            </a:r>
            <a:r>
              <a:rPr lang="en-ID" sz="2200" dirty="0" err="1"/>
              <a:t>didasari</a:t>
            </a:r>
            <a:r>
              <a:rPr lang="en-ID" sz="2200" dirty="0"/>
              <a:t> oleh </a:t>
            </a:r>
            <a:r>
              <a:rPr lang="en-ID" sz="2200" dirty="0" err="1"/>
              <a:t>pengetahuan</a:t>
            </a:r>
            <a:r>
              <a:rPr lang="en-ID" sz="2200" dirty="0"/>
              <a:t> </a:t>
            </a:r>
            <a:r>
              <a:rPr lang="en-ID" sz="2200" dirty="0" err="1"/>
              <a:t>dapat</a:t>
            </a:r>
            <a:r>
              <a:rPr lang="en-ID" sz="2200" dirty="0"/>
              <a:t> </a:t>
            </a:r>
            <a:r>
              <a:rPr lang="en-ID" sz="2200" dirty="0" err="1"/>
              <a:t>menimbulkan</a:t>
            </a:r>
            <a:r>
              <a:rPr lang="en-ID" sz="2200" dirty="0"/>
              <a:t> </a:t>
            </a:r>
            <a:r>
              <a:rPr lang="en-ID" sz="2200" dirty="0" err="1"/>
              <a:t>lebih</a:t>
            </a:r>
            <a:r>
              <a:rPr lang="en-ID" sz="2200" dirty="0"/>
              <a:t> </a:t>
            </a:r>
            <a:r>
              <a:rPr lang="en-ID" sz="2200" dirty="0" err="1"/>
              <a:t>banyak</a:t>
            </a:r>
            <a:r>
              <a:rPr lang="en-ID" sz="2200" dirty="0"/>
              <a:t> </a:t>
            </a:r>
            <a:r>
              <a:rPr lang="en-ID" sz="2200" dirty="0" err="1"/>
              <a:t>masalah</a:t>
            </a:r>
            <a:r>
              <a:rPr lang="en-ID" sz="2200" dirty="0"/>
              <a:t> </a:t>
            </a:r>
            <a:r>
              <a:rPr lang="en-ID" sz="2200" dirty="0" err="1"/>
              <a:t>daripada</a:t>
            </a:r>
            <a:r>
              <a:rPr lang="en-ID" sz="2200" dirty="0"/>
              <a:t> </a:t>
            </a:r>
            <a:r>
              <a:rPr lang="en-ID" sz="2200" dirty="0" err="1"/>
              <a:t>manfaat</a:t>
            </a:r>
            <a:r>
              <a:rPr lang="en-ID" sz="2200" dirty="0"/>
              <a:t>. Hal </a:t>
            </a:r>
            <a:r>
              <a:rPr lang="en-ID" sz="2200" dirty="0" err="1"/>
              <a:t>ini</a:t>
            </a:r>
            <a:r>
              <a:rPr lang="en-ID" sz="2200" dirty="0"/>
              <a:t> </a:t>
            </a:r>
            <a:r>
              <a:rPr lang="en-ID" sz="2200" dirty="0" err="1"/>
              <a:t>mengingat</a:t>
            </a:r>
            <a:r>
              <a:rPr lang="en-ID" sz="2200" dirty="0"/>
              <a:t> </a:t>
            </a:r>
            <a:r>
              <a:rPr lang="en-ID" sz="2200" dirty="0" err="1"/>
              <a:t>standar</a:t>
            </a:r>
            <a:r>
              <a:rPr lang="en-ID" sz="2200" dirty="0"/>
              <a:t> </a:t>
            </a:r>
            <a:r>
              <a:rPr lang="en-ID" sz="2200" dirty="0" err="1"/>
              <a:t>dalam</a:t>
            </a:r>
            <a:r>
              <a:rPr lang="en-ID" sz="2200" dirty="0"/>
              <a:t> </a:t>
            </a:r>
            <a:r>
              <a:rPr lang="en-ID" sz="2200" dirty="0" err="1"/>
              <a:t>anggaran</a:t>
            </a:r>
            <a:r>
              <a:rPr lang="en-ID" sz="2200" dirty="0"/>
              <a:t> yang </a:t>
            </a:r>
            <a:r>
              <a:rPr lang="en-ID" sz="2200" dirty="0" err="1"/>
              <a:t>ditetapkan</a:t>
            </a:r>
            <a:r>
              <a:rPr lang="en-ID" sz="2200" dirty="0"/>
              <a:t> </a:t>
            </a:r>
            <a:r>
              <a:rPr lang="en-ID" sz="2200" dirty="0" err="1"/>
              <a:t>secara</a:t>
            </a:r>
            <a:r>
              <a:rPr lang="en-ID" sz="2200" dirty="0"/>
              <a:t> </a:t>
            </a:r>
            <a:r>
              <a:rPr lang="en-ID" sz="2200" dirty="0" err="1"/>
              <a:t>sembarangan</a:t>
            </a:r>
            <a:r>
              <a:rPr lang="en-ID" sz="2200" dirty="0"/>
              <a:t> </a:t>
            </a:r>
            <a:r>
              <a:rPr lang="en-ID" sz="2200" dirty="0" err="1"/>
              <a:t>tersebut</a:t>
            </a:r>
            <a:r>
              <a:rPr lang="en-ID" sz="2200" dirty="0"/>
              <a:t> </a:t>
            </a:r>
            <a:r>
              <a:rPr lang="en-ID" sz="2200" dirty="0" err="1"/>
              <a:t>mungkin</a:t>
            </a:r>
            <a:r>
              <a:rPr lang="en-ID" sz="2200" dirty="0"/>
              <a:t> </a:t>
            </a:r>
            <a:r>
              <a:rPr lang="en-ID" sz="2200" dirty="0" err="1"/>
              <a:t>merupakan</a:t>
            </a:r>
            <a:r>
              <a:rPr lang="en-ID" sz="2200" dirty="0"/>
              <a:t> target yang </a:t>
            </a:r>
            <a:r>
              <a:rPr lang="en-ID" sz="2200" dirty="0" err="1"/>
              <a:t>mustahil</a:t>
            </a:r>
            <a:r>
              <a:rPr lang="en-ID" sz="2200" dirty="0"/>
              <a:t> </a:t>
            </a:r>
            <a:r>
              <a:rPr lang="en-ID" sz="2200" dirty="0" err="1"/>
              <a:t>untuk</a:t>
            </a:r>
            <a:r>
              <a:rPr lang="en-ID" sz="2200" dirty="0"/>
              <a:t> </a:t>
            </a:r>
            <a:r>
              <a:rPr lang="en-ID" sz="2200" dirty="0" err="1"/>
              <a:t>dicapai</a:t>
            </a:r>
            <a:r>
              <a:rPr lang="en-ID" sz="2200" dirty="0"/>
              <a:t> </a:t>
            </a:r>
            <a:r>
              <a:rPr lang="en-ID" sz="2200" dirty="0" err="1"/>
              <a:t>karena</a:t>
            </a:r>
            <a:r>
              <a:rPr lang="en-ID" sz="2200" dirty="0"/>
              <a:t> </a:t>
            </a:r>
            <a:r>
              <a:rPr lang="en-ID" sz="2200" dirty="0" err="1"/>
              <a:t>terlalu</a:t>
            </a:r>
            <a:r>
              <a:rPr lang="en-ID" sz="2200" dirty="0"/>
              <a:t> </a:t>
            </a:r>
            <a:r>
              <a:rPr lang="en-ID" sz="2200" dirty="0" err="1"/>
              <a:t>tinggi</a:t>
            </a:r>
            <a:r>
              <a:rPr lang="en-ID" sz="2200" dirty="0"/>
              <a:t> </a:t>
            </a:r>
            <a:r>
              <a:rPr lang="en-ID" sz="2200" dirty="0" err="1"/>
              <a:t>atau</a:t>
            </a:r>
            <a:r>
              <a:rPr lang="en-ID" sz="2200" dirty="0"/>
              <a:t> </a:t>
            </a:r>
            <a:r>
              <a:rPr lang="en-ID" sz="2200" dirty="0" err="1"/>
              <a:t>terlalu</a:t>
            </a:r>
            <a:r>
              <a:rPr lang="en-ID" sz="2200" dirty="0"/>
              <a:t> </a:t>
            </a:r>
            <a:r>
              <a:rPr lang="en-ID" sz="2200" dirty="0" err="1"/>
              <a:t>rendah</a:t>
            </a:r>
            <a:r>
              <a:rPr lang="en-ID" sz="2200" dirty="0"/>
              <a:t>. </a:t>
            </a:r>
            <a:r>
              <a:rPr lang="en-ID" sz="2200" dirty="0" err="1"/>
              <a:t>Standar</a:t>
            </a:r>
            <a:r>
              <a:rPr lang="en-ID" sz="2200" dirty="0"/>
              <a:t> yang </a:t>
            </a:r>
            <a:r>
              <a:rPr lang="en-ID" sz="2200" dirty="0" err="1"/>
              <a:t>ditetapkan</a:t>
            </a:r>
            <a:r>
              <a:rPr lang="en-ID" sz="2200" dirty="0"/>
              <a:t> </a:t>
            </a:r>
            <a:r>
              <a:rPr lang="en-ID" sz="2200" dirty="0" err="1"/>
              <a:t>terlalu</a:t>
            </a:r>
            <a:r>
              <a:rPr lang="en-ID" sz="2200" dirty="0"/>
              <a:t> </a:t>
            </a:r>
            <a:r>
              <a:rPr lang="en-ID" sz="2200" dirty="0" err="1"/>
              <a:t>tinggi</a:t>
            </a:r>
            <a:r>
              <a:rPr lang="en-ID" sz="2200" dirty="0"/>
              <a:t> </a:t>
            </a:r>
            <a:r>
              <a:rPr lang="en-ID" sz="2200" dirty="0" err="1"/>
              <a:t>akan</a:t>
            </a:r>
            <a:r>
              <a:rPr lang="en-ID" sz="2200" dirty="0"/>
              <a:t> </a:t>
            </a:r>
            <a:r>
              <a:rPr lang="en-ID" sz="2200" dirty="0" err="1"/>
              <a:t>menimbulkan</a:t>
            </a:r>
            <a:r>
              <a:rPr lang="en-ID" sz="2200" dirty="0"/>
              <a:t> </a:t>
            </a:r>
            <a:r>
              <a:rPr lang="en-ID" sz="2200" dirty="0" err="1"/>
              <a:t>frustasi</a:t>
            </a:r>
            <a:r>
              <a:rPr lang="en-ID" sz="2200" dirty="0"/>
              <a:t> </a:t>
            </a:r>
            <a:r>
              <a:rPr lang="en-ID" sz="2200" dirty="0" err="1"/>
              <a:t>atau</a:t>
            </a:r>
            <a:r>
              <a:rPr lang="en-ID" sz="2200" dirty="0"/>
              <a:t> </a:t>
            </a:r>
            <a:r>
              <a:rPr lang="en-ID" sz="2200" dirty="0" err="1"/>
              <a:t>ketidakpuasan</a:t>
            </a:r>
            <a:r>
              <a:rPr lang="en-ID" sz="2200" dirty="0"/>
              <a:t>. </a:t>
            </a:r>
            <a:r>
              <a:rPr lang="en-ID" sz="2200" dirty="0" err="1"/>
              <a:t>sebaliknya</a:t>
            </a:r>
            <a:r>
              <a:rPr lang="en-ID" sz="2200" dirty="0"/>
              <a:t> </a:t>
            </a:r>
            <a:r>
              <a:rPr lang="en-ID" sz="2200" dirty="0" err="1"/>
              <a:t>penetapan</a:t>
            </a:r>
            <a:r>
              <a:rPr lang="en-ID" sz="2200" dirty="0"/>
              <a:t> </a:t>
            </a:r>
            <a:r>
              <a:rPr lang="en-ID" sz="2200" dirty="0" err="1"/>
              <a:t>standar</a:t>
            </a:r>
            <a:r>
              <a:rPr lang="en-ID" sz="2200" dirty="0"/>
              <a:t> yang </a:t>
            </a:r>
            <a:r>
              <a:rPr lang="en-ID" sz="2200" dirty="0" err="1"/>
              <a:t>terlalu</a:t>
            </a:r>
            <a:r>
              <a:rPr lang="en-ID" sz="2200" dirty="0"/>
              <a:t> </a:t>
            </a:r>
            <a:r>
              <a:rPr lang="en-ID" sz="2200" dirty="0" err="1"/>
              <a:t>rendah</a:t>
            </a:r>
            <a:r>
              <a:rPr lang="en-ID" sz="2200" dirty="0"/>
              <a:t> </a:t>
            </a:r>
            <a:r>
              <a:rPr lang="en-ID" sz="2200" dirty="0" err="1"/>
              <a:t>akan</a:t>
            </a:r>
            <a:r>
              <a:rPr lang="en-ID" sz="2200" dirty="0"/>
              <a:t> </a:t>
            </a:r>
            <a:r>
              <a:rPr lang="en-ID" sz="2200" dirty="0" err="1"/>
              <a:t>menjadikan</a:t>
            </a:r>
            <a:r>
              <a:rPr lang="en-ID" sz="2200" dirty="0"/>
              <a:t> </a:t>
            </a:r>
            <a:r>
              <a:rPr lang="en-ID" sz="2200" dirty="0" err="1"/>
              <a:t>biaya</a:t>
            </a:r>
            <a:r>
              <a:rPr lang="en-ID" sz="2200" dirty="0"/>
              <a:t> </a:t>
            </a:r>
            <a:r>
              <a:rPr lang="en-ID" sz="2200" dirty="0" err="1"/>
              <a:t>menjadi</a:t>
            </a:r>
            <a:r>
              <a:rPr lang="en-ID" sz="2200" dirty="0"/>
              <a:t> </a:t>
            </a:r>
            <a:r>
              <a:rPr lang="en-ID" sz="2200" dirty="0" err="1"/>
              <a:t>tidak</a:t>
            </a:r>
            <a:r>
              <a:rPr lang="en-ID" sz="2200" dirty="0"/>
              <a:t> </a:t>
            </a:r>
            <a:r>
              <a:rPr lang="en-ID" sz="2200" dirty="0" err="1"/>
              <a:t>terkendalikan</a:t>
            </a:r>
            <a:r>
              <a:rPr lang="en-ID" sz="2200" dirty="0"/>
              <a:t>, </a:t>
            </a:r>
            <a:r>
              <a:rPr lang="en-ID" sz="2200" dirty="0" err="1"/>
              <a:t>menurunkan</a:t>
            </a:r>
            <a:r>
              <a:rPr lang="en-ID" sz="2200" dirty="0"/>
              <a:t> </a:t>
            </a:r>
            <a:r>
              <a:rPr lang="en-ID" sz="2200" dirty="0" err="1"/>
              <a:t>laba</a:t>
            </a:r>
            <a:r>
              <a:rPr lang="en-ID" sz="2200" dirty="0"/>
              <a:t> dan </a:t>
            </a:r>
            <a:r>
              <a:rPr lang="en-ID" sz="2200" dirty="0" err="1"/>
              <a:t>semangat</a:t>
            </a:r>
            <a:r>
              <a:rPr lang="en-ID" sz="2200" dirty="0"/>
              <a:t> </a:t>
            </a:r>
            <a:r>
              <a:rPr lang="en-ID" sz="2200" dirty="0" err="1"/>
              <a:t>kerja</a:t>
            </a:r>
            <a:r>
              <a:rPr lang="en-ID" sz="2200" dirty="0"/>
              <a:t>.</a:t>
            </a:r>
          </a:p>
        </p:txBody>
      </p:sp>
    </p:spTree>
    <p:extLst>
      <p:ext uri="{BB962C8B-B14F-4D97-AF65-F5344CB8AC3E}">
        <p14:creationId xmlns:p14="http://schemas.microsoft.com/office/powerpoint/2010/main" val="22232351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639D35-0748-A140-820E-9DDE39A782DF}"/>
              </a:ext>
            </a:extLst>
          </p:cNvPr>
          <p:cNvSpPr>
            <a:spLocks noGrp="1"/>
          </p:cNvSpPr>
          <p:nvPr>
            <p:ph idx="1"/>
          </p:nvPr>
        </p:nvSpPr>
        <p:spPr>
          <a:xfrm>
            <a:off x="551329" y="2052139"/>
            <a:ext cx="10515600" cy="3374570"/>
          </a:xfrm>
        </p:spPr>
        <p:txBody>
          <a:bodyPr/>
          <a:lstStyle/>
          <a:p>
            <a:r>
              <a:rPr lang="en-ID" dirty="0" err="1"/>
              <a:t>Sebagai</a:t>
            </a:r>
            <a:r>
              <a:rPr lang="en-ID" dirty="0"/>
              <a:t> </a:t>
            </a:r>
            <a:r>
              <a:rPr lang="en-ID" dirty="0" err="1"/>
              <a:t>alat</a:t>
            </a:r>
            <a:r>
              <a:rPr lang="en-ID" dirty="0"/>
              <a:t> </a:t>
            </a:r>
            <a:r>
              <a:rPr lang="en-ID" dirty="0" err="1"/>
              <a:t>evaluasi</a:t>
            </a:r>
            <a:r>
              <a:rPr lang="en-ID" dirty="0"/>
              <a:t> </a:t>
            </a:r>
            <a:r>
              <a:rPr lang="en-ID" dirty="0" err="1"/>
              <a:t>kegiatan</a:t>
            </a:r>
            <a:r>
              <a:rPr lang="en-ID" dirty="0"/>
              <a:t> </a:t>
            </a:r>
            <a:r>
              <a:rPr lang="en-ID" dirty="0" err="1"/>
              <a:t>perusahaan</a:t>
            </a:r>
            <a:r>
              <a:rPr lang="en-ID" dirty="0"/>
              <a:t>. </a:t>
            </a:r>
            <a:r>
              <a:rPr lang="en-ID" dirty="0" err="1"/>
              <a:t>Anggaran</a:t>
            </a:r>
            <a:r>
              <a:rPr lang="en-ID" dirty="0"/>
              <a:t> yang </a:t>
            </a:r>
            <a:r>
              <a:rPr lang="en-ID" dirty="0" err="1"/>
              <a:t>disusun</a:t>
            </a:r>
            <a:r>
              <a:rPr lang="en-ID" dirty="0"/>
              <a:t> </a:t>
            </a:r>
            <a:r>
              <a:rPr lang="en-ID" dirty="0" err="1"/>
              <a:t>dengan</a:t>
            </a:r>
            <a:r>
              <a:rPr lang="en-ID" dirty="0"/>
              <a:t> </a:t>
            </a:r>
            <a:r>
              <a:rPr lang="en-ID" dirty="0" err="1"/>
              <a:t>baik</a:t>
            </a:r>
            <a:r>
              <a:rPr lang="en-ID" dirty="0"/>
              <a:t> </a:t>
            </a:r>
            <a:r>
              <a:rPr lang="en-ID" dirty="0" err="1"/>
              <a:t>menerapkan</a:t>
            </a:r>
            <a:r>
              <a:rPr lang="en-ID" dirty="0"/>
              <a:t> </a:t>
            </a:r>
            <a:r>
              <a:rPr lang="en-ID" dirty="0" err="1"/>
              <a:t>standar</a:t>
            </a:r>
            <a:r>
              <a:rPr lang="en-ID" dirty="0"/>
              <a:t> yang </a:t>
            </a:r>
            <a:r>
              <a:rPr lang="en-ID" dirty="0" err="1"/>
              <a:t>relevan</a:t>
            </a:r>
            <a:r>
              <a:rPr lang="en-ID" dirty="0"/>
              <a:t> </a:t>
            </a:r>
            <a:r>
              <a:rPr lang="en-ID" dirty="0" err="1"/>
              <a:t>akan</a:t>
            </a:r>
            <a:r>
              <a:rPr lang="en-ID" dirty="0"/>
              <a:t> </a:t>
            </a:r>
            <a:r>
              <a:rPr lang="en-ID" dirty="0" err="1"/>
              <a:t>memberikan</a:t>
            </a:r>
            <a:r>
              <a:rPr lang="en-ID" dirty="0"/>
              <a:t> </a:t>
            </a:r>
            <a:r>
              <a:rPr lang="en-ID" dirty="0" err="1"/>
              <a:t>pedoman</a:t>
            </a:r>
            <a:r>
              <a:rPr lang="en-ID" dirty="0"/>
              <a:t> </a:t>
            </a:r>
            <a:r>
              <a:rPr lang="en-ID" dirty="0" err="1"/>
              <a:t>bagi</a:t>
            </a:r>
            <a:r>
              <a:rPr lang="en-ID" dirty="0"/>
              <a:t> </a:t>
            </a:r>
            <a:r>
              <a:rPr lang="en-ID" dirty="0" err="1"/>
              <a:t>perbaikan</a:t>
            </a:r>
            <a:r>
              <a:rPr lang="en-ID" dirty="0"/>
              <a:t> </a:t>
            </a:r>
            <a:r>
              <a:rPr lang="en-ID" dirty="0" err="1"/>
              <a:t>operasi</a:t>
            </a:r>
            <a:r>
              <a:rPr lang="en-ID" dirty="0"/>
              <a:t> </a:t>
            </a:r>
            <a:r>
              <a:rPr lang="en-ID" dirty="0" err="1"/>
              <a:t>perusahaan</a:t>
            </a:r>
            <a:r>
              <a:rPr lang="en-ID" dirty="0"/>
              <a:t> </a:t>
            </a:r>
            <a:r>
              <a:rPr lang="en-ID" dirty="0" err="1"/>
              <a:t>dalam</a:t>
            </a:r>
            <a:r>
              <a:rPr lang="en-ID" dirty="0"/>
              <a:t> </a:t>
            </a:r>
            <a:r>
              <a:rPr lang="en-ID" dirty="0" err="1"/>
              <a:t>menentukan</a:t>
            </a:r>
            <a:r>
              <a:rPr lang="en-ID" dirty="0"/>
              <a:t> </a:t>
            </a:r>
            <a:r>
              <a:rPr lang="en-ID" dirty="0" err="1"/>
              <a:t>langkah-langkah</a:t>
            </a:r>
            <a:r>
              <a:rPr lang="en-ID" dirty="0"/>
              <a:t> yang </a:t>
            </a:r>
            <a:r>
              <a:rPr lang="en-ID" dirty="0" err="1"/>
              <a:t>harus</a:t>
            </a:r>
            <a:r>
              <a:rPr lang="en-ID" dirty="0"/>
              <a:t> </a:t>
            </a:r>
            <a:r>
              <a:rPr lang="en-ID" dirty="0" err="1"/>
              <a:t>ditempuh</a:t>
            </a:r>
            <a:r>
              <a:rPr lang="en-ID" dirty="0"/>
              <a:t> agar </a:t>
            </a:r>
            <a:r>
              <a:rPr lang="en-ID" dirty="0" err="1"/>
              <a:t>pekerjaan</a:t>
            </a:r>
            <a:r>
              <a:rPr lang="en-ID" dirty="0"/>
              <a:t> </a:t>
            </a:r>
            <a:r>
              <a:rPr lang="en-ID" dirty="0" err="1"/>
              <a:t>bisa</a:t>
            </a:r>
            <a:r>
              <a:rPr lang="en-ID" dirty="0"/>
              <a:t> </a:t>
            </a:r>
            <a:r>
              <a:rPr lang="en-ID" dirty="0" err="1"/>
              <a:t>diselesaikan</a:t>
            </a:r>
            <a:r>
              <a:rPr lang="en-ID" dirty="0"/>
              <a:t> </a:t>
            </a:r>
            <a:r>
              <a:rPr lang="en-ID" dirty="0" err="1"/>
              <a:t>dengan</a:t>
            </a:r>
            <a:r>
              <a:rPr lang="en-ID" dirty="0"/>
              <a:t> </a:t>
            </a:r>
            <a:r>
              <a:rPr lang="en-ID" dirty="0" err="1"/>
              <a:t>cara</a:t>
            </a:r>
            <a:r>
              <a:rPr lang="en-ID" dirty="0"/>
              <a:t> yang </a:t>
            </a:r>
            <a:r>
              <a:rPr lang="en-ID" dirty="0" err="1"/>
              <a:t>baik</a:t>
            </a:r>
            <a:r>
              <a:rPr lang="en-ID" dirty="0"/>
              <a:t>, </a:t>
            </a:r>
            <a:r>
              <a:rPr lang="en-ID" dirty="0" err="1"/>
              <a:t>artinya</a:t>
            </a:r>
            <a:r>
              <a:rPr lang="en-ID" dirty="0"/>
              <a:t> </a:t>
            </a:r>
            <a:r>
              <a:rPr lang="en-ID" dirty="0" err="1"/>
              <a:t>menggunakan</a:t>
            </a:r>
            <a:r>
              <a:rPr lang="en-ID" dirty="0"/>
              <a:t> </a:t>
            </a:r>
            <a:r>
              <a:rPr lang="en-ID" dirty="0" err="1"/>
              <a:t>sumber-sumber</a:t>
            </a:r>
            <a:r>
              <a:rPr lang="en-ID" dirty="0"/>
              <a:t> </a:t>
            </a:r>
            <a:r>
              <a:rPr lang="en-ID" dirty="0" err="1"/>
              <a:t>daya</a:t>
            </a:r>
            <a:r>
              <a:rPr lang="en-ID" dirty="0"/>
              <a:t> </a:t>
            </a:r>
            <a:r>
              <a:rPr lang="en-ID" dirty="0" err="1"/>
              <a:t>perusahaan</a:t>
            </a:r>
            <a:r>
              <a:rPr lang="en-ID" dirty="0"/>
              <a:t> yang </a:t>
            </a:r>
            <a:r>
              <a:rPr lang="en-ID" dirty="0" err="1"/>
              <a:t>dianggap</a:t>
            </a:r>
            <a:r>
              <a:rPr lang="en-ID" dirty="0"/>
              <a:t> paling </a:t>
            </a:r>
            <a:r>
              <a:rPr lang="en-ID" dirty="0" err="1"/>
              <a:t>menguntungkan</a:t>
            </a:r>
            <a:r>
              <a:rPr lang="en-ID" dirty="0"/>
              <a:t>. </a:t>
            </a:r>
            <a:r>
              <a:rPr lang="en-ID" dirty="0" err="1"/>
              <a:t>Terhadap</a:t>
            </a:r>
            <a:r>
              <a:rPr lang="en-ID" dirty="0"/>
              <a:t> </a:t>
            </a:r>
            <a:r>
              <a:rPr lang="en-ID" dirty="0" err="1"/>
              <a:t>penyimpangan</a:t>
            </a:r>
            <a:r>
              <a:rPr lang="en-ID" dirty="0"/>
              <a:t> yang </a:t>
            </a:r>
            <a:r>
              <a:rPr lang="en-ID" dirty="0" err="1"/>
              <a:t>mungkin</a:t>
            </a:r>
            <a:r>
              <a:rPr lang="en-ID" dirty="0"/>
              <a:t> </a:t>
            </a:r>
            <a:r>
              <a:rPr lang="en-ID" dirty="0" err="1"/>
              <a:t>terjadi</a:t>
            </a:r>
            <a:r>
              <a:rPr lang="en-ID" dirty="0"/>
              <a:t> </a:t>
            </a:r>
            <a:r>
              <a:rPr lang="en-ID" dirty="0" err="1"/>
              <a:t>dalam</a:t>
            </a:r>
            <a:r>
              <a:rPr lang="en-ID" dirty="0"/>
              <a:t> </a:t>
            </a:r>
            <a:r>
              <a:rPr lang="en-ID" dirty="0" err="1"/>
              <a:t>operasionalnya</a:t>
            </a:r>
            <a:r>
              <a:rPr lang="en-ID" dirty="0"/>
              <a:t> </a:t>
            </a:r>
            <a:r>
              <a:rPr lang="en-ID" dirty="0" err="1"/>
              <a:t>perlu</a:t>
            </a:r>
            <a:r>
              <a:rPr lang="en-ID" dirty="0"/>
              <a:t> </a:t>
            </a:r>
            <a:r>
              <a:rPr lang="en-ID" dirty="0" err="1"/>
              <a:t>dilakukan</a:t>
            </a:r>
            <a:r>
              <a:rPr lang="en-ID" dirty="0"/>
              <a:t> </a:t>
            </a:r>
            <a:r>
              <a:rPr lang="en-ID" dirty="0" err="1"/>
              <a:t>evaluasi</a:t>
            </a:r>
            <a:r>
              <a:rPr lang="en-ID" dirty="0"/>
              <a:t> yang </a:t>
            </a:r>
            <a:r>
              <a:rPr lang="en-ID" dirty="0" err="1"/>
              <a:t>dapat</a:t>
            </a:r>
            <a:r>
              <a:rPr lang="en-ID" dirty="0"/>
              <a:t> </a:t>
            </a:r>
            <a:r>
              <a:rPr lang="en-ID" dirty="0" err="1"/>
              <a:t>menjadi</a:t>
            </a:r>
            <a:r>
              <a:rPr lang="en-ID" dirty="0"/>
              <a:t> </a:t>
            </a:r>
            <a:r>
              <a:rPr lang="en-ID" dirty="0" err="1"/>
              <a:t>masukan</a:t>
            </a:r>
            <a:r>
              <a:rPr lang="en-ID" dirty="0"/>
              <a:t> </a:t>
            </a:r>
            <a:r>
              <a:rPr lang="en-ID" dirty="0" err="1"/>
              <a:t>berharga</a:t>
            </a:r>
            <a:r>
              <a:rPr lang="en-ID" dirty="0"/>
              <a:t> </a:t>
            </a:r>
            <a:r>
              <a:rPr lang="en-ID" dirty="0" err="1"/>
              <a:t>bagi</a:t>
            </a:r>
            <a:r>
              <a:rPr lang="en-ID" dirty="0"/>
              <a:t> </a:t>
            </a:r>
            <a:r>
              <a:rPr lang="en-ID" dirty="0" err="1"/>
              <a:t>penyusunan</a:t>
            </a:r>
            <a:r>
              <a:rPr lang="en-ID" dirty="0"/>
              <a:t> </a:t>
            </a:r>
            <a:r>
              <a:rPr lang="en-ID" dirty="0" err="1"/>
              <a:t>anggaran</a:t>
            </a:r>
            <a:r>
              <a:rPr lang="en-ID" dirty="0"/>
              <a:t> </a:t>
            </a:r>
            <a:r>
              <a:rPr lang="en-ID" dirty="0" err="1"/>
              <a:t>selanjutnya</a:t>
            </a:r>
            <a:r>
              <a:rPr lang="en-ID" dirty="0"/>
              <a:t>.</a:t>
            </a:r>
          </a:p>
        </p:txBody>
      </p:sp>
    </p:spTree>
    <p:extLst>
      <p:ext uri="{BB962C8B-B14F-4D97-AF65-F5344CB8AC3E}">
        <p14:creationId xmlns:p14="http://schemas.microsoft.com/office/powerpoint/2010/main" val="16982206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FD1E8E-BC32-2BE1-13F9-3EBEF38D6B45}"/>
              </a:ext>
            </a:extLst>
          </p:cNvPr>
          <p:cNvSpPr>
            <a:spLocks noGrp="1"/>
          </p:cNvSpPr>
          <p:nvPr>
            <p:ph type="title"/>
          </p:nvPr>
        </p:nvSpPr>
        <p:spPr>
          <a:xfrm>
            <a:off x="838200" y="365125"/>
            <a:ext cx="10515600" cy="85449"/>
          </a:xfrm>
        </p:spPr>
        <p:txBody>
          <a:bodyPr>
            <a:normAutofit fontScale="90000"/>
          </a:bodyPr>
          <a:lstStyle/>
          <a:p>
            <a:r>
              <a:rPr lang="id-ID" dirty="0">
                <a:solidFill>
                  <a:schemeClr val="bg1"/>
                </a:solidFill>
              </a:rPr>
              <a:t>TUJUAN ANGGARAN</a:t>
            </a:r>
            <a:endParaRPr lang="en-ID" dirty="0">
              <a:solidFill>
                <a:schemeClr val="bg1"/>
              </a:solidFill>
            </a:endParaRPr>
          </a:p>
        </p:txBody>
      </p:sp>
      <p:sp>
        <p:nvSpPr>
          <p:cNvPr id="3" name="Content Placeholder 2">
            <a:extLst>
              <a:ext uri="{FF2B5EF4-FFF2-40B4-BE49-F238E27FC236}">
                <a16:creationId xmlns:a16="http://schemas.microsoft.com/office/drawing/2014/main" id="{97B8E1BF-EB32-B002-55C2-7BD11312C1E5}"/>
              </a:ext>
            </a:extLst>
          </p:cNvPr>
          <p:cNvSpPr>
            <a:spLocks noGrp="1"/>
          </p:cNvSpPr>
          <p:nvPr>
            <p:ph idx="1"/>
          </p:nvPr>
        </p:nvSpPr>
        <p:spPr>
          <a:xfrm>
            <a:off x="524436" y="1560249"/>
            <a:ext cx="10515600" cy="5593867"/>
          </a:xfrm>
        </p:spPr>
        <p:txBody>
          <a:bodyPr>
            <a:normAutofit lnSpcReduction="10000"/>
          </a:bodyPr>
          <a:lstStyle/>
          <a:p>
            <a:pPr marL="0" indent="0">
              <a:buNone/>
            </a:pPr>
            <a:r>
              <a:rPr lang="en-ID" b="1" dirty="0"/>
              <a:t>Adapun </a:t>
            </a:r>
            <a:r>
              <a:rPr lang="en-ID" b="1" dirty="0" err="1"/>
              <a:t>tujuan</a:t>
            </a:r>
            <a:r>
              <a:rPr lang="en-ID" b="1" dirty="0"/>
              <a:t> </a:t>
            </a:r>
            <a:r>
              <a:rPr lang="en-ID" b="1" dirty="0" err="1"/>
              <a:t>penyusunan</a:t>
            </a:r>
            <a:r>
              <a:rPr lang="en-ID" b="1" dirty="0"/>
              <a:t> </a:t>
            </a:r>
            <a:r>
              <a:rPr lang="en-ID" b="1" dirty="0" err="1"/>
              <a:t>anggaran</a:t>
            </a:r>
            <a:r>
              <a:rPr lang="en-ID" b="1" dirty="0"/>
              <a:t> </a:t>
            </a:r>
            <a:r>
              <a:rPr lang="en-ID" b="1" dirty="0" err="1"/>
              <a:t>adalah</a:t>
            </a:r>
            <a:r>
              <a:rPr lang="en-ID" b="1" dirty="0"/>
              <a:t> :</a:t>
            </a:r>
          </a:p>
          <a:p>
            <a:pPr marL="514350" indent="-514350">
              <a:buFont typeface="+mj-lt"/>
              <a:buAutoNum type="arabicPeriod"/>
            </a:pPr>
            <a:r>
              <a:rPr lang="en-ID" b="1" dirty="0" err="1"/>
              <a:t>Untuk</a:t>
            </a:r>
            <a:r>
              <a:rPr lang="en-ID" b="1" dirty="0"/>
              <a:t> </a:t>
            </a:r>
            <a:r>
              <a:rPr lang="en-ID" b="1" dirty="0" err="1"/>
              <a:t>menyatakan</a:t>
            </a:r>
            <a:r>
              <a:rPr lang="en-ID" b="1" dirty="0"/>
              <a:t> </a:t>
            </a:r>
            <a:r>
              <a:rPr lang="en-ID" b="1" dirty="0" err="1"/>
              <a:t>harapan</a:t>
            </a:r>
            <a:r>
              <a:rPr lang="en-ID" b="1" dirty="0"/>
              <a:t>/</a:t>
            </a:r>
            <a:r>
              <a:rPr lang="en-ID" b="1" dirty="0" err="1"/>
              <a:t>sasaran</a:t>
            </a:r>
            <a:r>
              <a:rPr lang="en-ID" b="1" dirty="0"/>
              <a:t> </a:t>
            </a:r>
            <a:r>
              <a:rPr lang="en-ID" b="1" dirty="0" err="1"/>
              <a:t>perusahaan</a:t>
            </a:r>
            <a:r>
              <a:rPr lang="en-ID" b="1" dirty="0"/>
              <a:t> </a:t>
            </a:r>
            <a:r>
              <a:rPr lang="en-ID" b="1" dirty="0" err="1"/>
              <a:t>secara</a:t>
            </a:r>
            <a:r>
              <a:rPr lang="en-ID" b="1" dirty="0"/>
              <a:t> </a:t>
            </a:r>
            <a:r>
              <a:rPr lang="en-ID" b="1" dirty="0" err="1"/>
              <a:t>jelas</a:t>
            </a:r>
            <a:r>
              <a:rPr lang="en-ID" b="1" dirty="0"/>
              <a:t> dan formal, </a:t>
            </a:r>
            <a:r>
              <a:rPr lang="en-ID" b="1" dirty="0" err="1"/>
              <a:t>sehingga</a:t>
            </a:r>
            <a:r>
              <a:rPr lang="en-ID" b="1" dirty="0"/>
              <a:t> </a:t>
            </a:r>
            <a:r>
              <a:rPr lang="en-ID" b="1" dirty="0" err="1"/>
              <a:t>bisa</a:t>
            </a:r>
            <a:r>
              <a:rPr lang="en-ID" b="1" dirty="0"/>
              <a:t> </a:t>
            </a:r>
            <a:r>
              <a:rPr lang="en-ID" b="1" dirty="0" err="1"/>
              <a:t>menghindari</a:t>
            </a:r>
            <a:r>
              <a:rPr lang="en-ID" b="1" dirty="0"/>
              <a:t> </a:t>
            </a:r>
            <a:r>
              <a:rPr lang="en-ID" b="1" dirty="0" err="1"/>
              <a:t>kerancuan</a:t>
            </a:r>
            <a:r>
              <a:rPr lang="en-ID" b="1" dirty="0"/>
              <a:t> dan </a:t>
            </a:r>
            <a:r>
              <a:rPr lang="en-ID" b="1" dirty="0" err="1"/>
              <a:t>memberikan</a:t>
            </a:r>
            <a:r>
              <a:rPr lang="en-ID" b="1" dirty="0"/>
              <a:t> </a:t>
            </a:r>
            <a:r>
              <a:rPr lang="en-ID" b="1" dirty="0" err="1"/>
              <a:t>arah</a:t>
            </a:r>
            <a:r>
              <a:rPr lang="en-ID" b="1" dirty="0"/>
              <a:t> </a:t>
            </a:r>
            <a:r>
              <a:rPr lang="en-ID" b="1" dirty="0" err="1"/>
              <a:t>terhadap</a:t>
            </a:r>
            <a:r>
              <a:rPr lang="en-ID" b="1" dirty="0"/>
              <a:t> </a:t>
            </a:r>
            <a:r>
              <a:rPr lang="en-ID" b="1" dirty="0" err="1"/>
              <a:t>apa</a:t>
            </a:r>
            <a:r>
              <a:rPr lang="en-ID" b="1" dirty="0"/>
              <a:t> yang </a:t>
            </a:r>
            <a:r>
              <a:rPr lang="en-ID" b="1" dirty="0" err="1"/>
              <a:t>hendak</a:t>
            </a:r>
            <a:r>
              <a:rPr lang="en-ID" b="1" dirty="0"/>
              <a:t> </a:t>
            </a:r>
            <a:r>
              <a:rPr lang="en-ID" b="1" dirty="0" err="1"/>
              <a:t>dicapai</a:t>
            </a:r>
            <a:r>
              <a:rPr lang="en-ID" b="1" dirty="0"/>
              <a:t> </a:t>
            </a:r>
            <a:r>
              <a:rPr lang="en-ID" b="1" dirty="0" err="1"/>
              <a:t>manajemen</a:t>
            </a:r>
            <a:r>
              <a:rPr lang="en-ID" b="1" dirty="0"/>
              <a:t>.</a:t>
            </a:r>
          </a:p>
          <a:p>
            <a:pPr marL="514350" indent="-514350">
              <a:buFont typeface="+mj-lt"/>
              <a:buAutoNum type="arabicPeriod"/>
            </a:pPr>
            <a:r>
              <a:rPr lang="en-ID" b="1" dirty="0" err="1"/>
              <a:t>Untuk</a:t>
            </a:r>
            <a:r>
              <a:rPr lang="en-ID" b="1" dirty="0"/>
              <a:t> </a:t>
            </a:r>
            <a:r>
              <a:rPr lang="en-ID" b="1" dirty="0" err="1"/>
              <a:t>mengkomunikasikan</a:t>
            </a:r>
            <a:r>
              <a:rPr lang="en-ID" b="1" dirty="0"/>
              <a:t> </a:t>
            </a:r>
            <a:r>
              <a:rPr lang="en-ID" b="1" dirty="0" err="1"/>
              <a:t>harapan</a:t>
            </a:r>
            <a:r>
              <a:rPr lang="en-ID" b="1" dirty="0"/>
              <a:t> </a:t>
            </a:r>
            <a:r>
              <a:rPr lang="en-ID" b="1" dirty="0" err="1"/>
              <a:t>manajemen</a:t>
            </a:r>
            <a:r>
              <a:rPr lang="en-ID" b="1" dirty="0"/>
              <a:t> </a:t>
            </a:r>
            <a:r>
              <a:rPr lang="en-ID" b="1" dirty="0" err="1"/>
              <a:t>kepada</a:t>
            </a:r>
            <a:r>
              <a:rPr lang="en-ID" b="1" dirty="0"/>
              <a:t> </a:t>
            </a:r>
            <a:r>
              <a:rPr lang="en-ID" b="1" dirty="0" err="1"/>
              <a:t>pihak-pihak</a:t>
            </a:r>
            <a:r>
              <a:rPr lang="en-ID" b="1" dirty="0"/>
              <a:t> </a:t>
            </a:r>
            <a:r>
              <a:rPr lang="en-ID" b="1" dirty="0" err="1"/>
              <a:t>terkait</a:t>
            </a:r>
            <a:r>
              <a:rPr lang="en-ID" b="1" dirty="0"/>
              <a:t> </a:t>
            </a:r>
            <a:r>
              <a:rPr lang="en-ID" b="1" dirty="0" err="1"/>
              <a:t>sehingga</a:t>
            </a:r>
            <a:r>
              <a:rPr lang="en-ID" b="1" dirty="0"/>
              <a:t> </a:t>
            </a:r>
            <a:r>
              <a:rPr lang="en-ID" b="1" dirty="0" err="1"/>
              <a:t>anggaran</a:t>
            </a:r>
            <a:r>
              <a:rPr lang="en-ID" b="1" dirty="0"/>
              <a:t> </a:t>
            </a:r>
            <a:r>
              <a:rPr lang="en-ID" b="1" dirty="0" err="1"/>
              <a:t>dimengerti</a:t>
            </a:r>
            <a:r>
              <a:rPr lang="en-ID" b="1" dirty="0"/>
              <a:t>, </a:t>
            </a:r>
            <a:r>
              <a:rPr lang="en-ID" b="1" dirty="0" err="1"/>
              <a:t>didukung</a:t>
            </a:r>
            <a:r>
              <a:rPr lang="en-ID" b="1" dirty="0"/>
              <a:t>, dan </a:t>
            </a:r>
            <a:r>
              <a:rPr lang="en-ID" b="1" dirty="0" err="1"/>
              <a:t>dilaksanakan</a:t>
            </a:r>
            <a:r>
              <a:rPr lang="en-ID" b="1" dirty="0"/>
              <a:t>.</a:t>
            </a:r>
          </a:p>
          <a:p>
            <a:pPr marL="514350" indent="-514350">
              <a:buFont typeface="+mj-lt"/>
              <a:buAutoNum type="arabicPeriod"/>
            </a:pPr>
            <a:r>
              <a:rPr lang="en-ID" b="1" dirty="0" err="1"/>
              <a:t>Untuk</a:t>
            </a:r>
            <a:r>
              <a:rPr lang="en-ID" b="1" dirty="0"/>
              <a:t> </a:t>
            </a:r>
            <a:r>
              <a:rPr lang="en-ID" b="1" dirty="0" err="1"/>
              <a:t>menyediakan</a:t>
            </a:r>
            <a:r>
              <a:rPr lang="en-ID" b="1" dirty="0"/>
              <a:t> </a:t>
            </a:r>
            <a:r>
              <a:rPr lang="en-ID" b="1" dirty="0" err="1"/>
              <a:t>rencana</a:t>
            </a:r>
            <a:r>
              <a:rPr lang="en-ID" b="1" dirty="0"/>
              <a:t> </a:t>
            </a:r>
            <a:r>
              <a:rPr lang="en-ID" b="1" dirty="0" err="1"/>
              <a:t>terinci</a:t>
            </a:r>
            <a:r>
              <a:rPr lang="en-ID" b="1" dirty="0"/>
              <a:t> </a:t>
            </a:r>
            <a:r>
              <a:rPr lang="en-ID" b="1" dirty="0" err="1"/>
              <a:t>mengenai</a:t>
            </a:r>
            <a:r>
              <a:rPr lang="en-ID" b="1" dirty="0"/>
              <a:t> </a:t>
            </a:r>
            <a:r>
              <a:rPr lang="en-ID" b="1" dirty="0" err="1"/>
              <a:t>aktivitas</a:t>
            </a:r>
            <a:r>
              <a:rPr lang="en-ID" b="1" dirty="0"/>
              <a:t> </a:t>
            </a:r>
            <a:r>
              <a:rPr lang="en-ID" b="1" dirty="0" err="1"/>
              <a:t>dengan</a:t>
            </a:r>
            <a:r>
              <a:rPr lang="en-ID" b="1" dirty="0"/>
              <a:t> </a:t>
            </a:r>
            <a:r>
              <a:rPr lang="en-ID" b="1" dirty="0" err="1"/>
              <a:t>maksud</a:t>
            </a:r>
            <a:r>
              <a:rPr lang="en-ID" b="1" dirty="0"/>
              <a:t> </a:t>
            </a:r>
            <a:r>
              <a:rPr lang="en-ID" b="1" dirty="0" err="1"/>
              <a:t>mengurangi</a:t>
            </a:r>
            <a:r>
              <a:rPr lang="en-ID" b="1" dirty="0"/>
              <a:t> </a:t>
            </a:r>
            <a:r>
              <a:rPr lang="en-ID" b="1" dirty="0" err="1"/>
              <a:t>ketidakpastian</a:t>
            </a:r>
            <a:r>
              <a:rPr lang="en-ID" b="1" dirty="0"/>
              <a:t> dan </a:t>
            </a:r>
            <a:r>
              <a:rPr lang="en-ID" b="1" dirty="0" err="1"/>
              <a:t>memberikan</a:t>
            </a:r>
            <a:r>
              <a:rPr lang="en-ID" b="1" dirty="0"/>
              <a:t> </a:t>
            </a:r>
            <a:r>
              <a:rPr lang="en-ID" b="1" dirty="0" err="1"/>
              <a:t>pengarahan</a:t>
            </a:r>
            <a:r>
              <a:rPr lang="en-ID" b="1" dirty="0"/>
              <a:t> yang </a:t>
            </a:r>
            <a:r>
              <a:rPr lang="en-ID" b="1" dirty="0" err="1"/>
              <a:t>jelas</a:t>
            </a:r>
            <a:r>
              <a:rPr lang="en-ID" b="1" dirty="0"/>
              <a:t> </a:t>
            </a:r>
            <a:r>
              <a:rPr lang="en-ID" b="1" dirty="0" err="1"/>
              <a:t>bagi</a:t>
            </a:r>
            <a:r>
              <a:rPr lang="en-ID" b="1" dirty="0"/>
              <a:t> </a:t>
            </a:r>
            <a:r>
              <a:rPr lang="en-ID" b="1" dirty="0" err="1"/>
              <a:t>individu</a:t>
            </a:r>
            <a:r>
              <a:rPr lang="en-ID" b="1" dirty="0"/>
              <a:t> dan </a:t>
            </a:r>
            <a:r>
              <a:rPr lang="en-ID" b="1" dirty="0" err="1"/>
              <a:t>kelompok</a:t>
            </a:r>
            <a:r>
              <a:rPr lang="en-ID" b="1" dirty="0"/>
              <a:t> </a:t>
            </a:r>
            <a:r>
              <a:rPr lang="en-ID" b="1" dirty="0" err="1"/>
              <a:t>dalam</a:t>
            </a:r>
            <a:r>
              <a:rPr lang="en-ID" b="1" dirty="0"/>
              <a:t> </a:t>
            </a:r>
            <a:r>
              <a:rPr lang="en-ID" b="1" dirty="0" err="1"/>
              <a:t>upaya</a:t>
            </a:r>
            <a:r>
              <a:rPr lang="en-ID" b="1" dirty="0"/>
              <a:t> </a:t>
            </a:r>
            <a:r>
              <a:rPr lang="en-ID" b="1" dirty="0" err="1"/>
              <a:t>mencapai</a:t>
            </a:r>
            <a:r>
              <a:rPr lang="en-ID" b="1" dirty="0"/>
              <a:t> </a:t>
            </a:r>
            <a:r>
              <a:rPr lang="en-ID" b="1" dirty="0" err="1"/>
              <a:t>tujuan</a:t>
            </a:r>
            <a:r>
              <a:rPr lang="en-ID" b="1" dirty="0"/>
              <a:t> </a:t>
            </a:r>
            <a:r>
              <a:rPr lang="en-ID" b="1" dirty="0" err="1"/>
              <a:t>perusahaan</a:t>
            </a:r>
            <a:r>
              <a:rPr lang="en-ID" b="1" dirty="0"/>
              <a:t>.</a:t>
            </a:r>
          </a:p>
          <a:p>
            <a:pPr marL="514350" indent="-514350">
              <a:buFont typeface="+mj-lt"/>
              <a:buAutoNum type="arabicPeriod"/>
            </a:pPr>
            <a:r>
              <a:rPr lang="en-ID" b="1" dirty="0" err="1"/>
              <a:t>Untuk</a:t>
            </a:r>
            <a:r>
              <a:rPr lang="en-ID" b="1" dirty="0"/>
              <a:t> </a:t>
            </a:r>
            <a:r>
              <a:rPr lang="en-ID" b="1" dirty="0" err="1"/>
              <a:t>mengkoordinasikan</a:t>
            </a:r>
            <a:r>
              <a:rPr lang="en-ID" b="1" dirty="0"/>
              <a:t> </a:t>
            </a:r>
            <a:r>
              <a:rPr lang="en-ID" b="1" dirty="0" err="1"/>
              <a:t>cara</a:t>
            </a:r>
            <a:r>
              <a:rPr lang="en-ID" b="1" dirty="0"/>
              <a:t>/</a:t>
            </a:r>
            <a:r>
              <a:rPr lang="en-ID" b="1" dirty="0" err="1"/>
              <a:t>metode</a:t>
            </a:r>
            <a:r>
              <a:rPr lang="en-ID" b="1" dirty="0"/>
              <a:t> yang </a:t>
            </a:r>
            <a:r>
              <a:rPr lang="en-ID" b="1" dirty="0" err="1"/>
              <a:t>akan</a:t>
            </a:r>
            <a:r>
              <a:rPr lang="en-ID" b="1" dirty="0"/>
              <a:t> </a:t>
            </a:r>
            <a:r>
              <a:rPr lang="en-ID" b="1" dirty="0" err="1"/>
              <a:t>ditempuh</a:t>
            </a:r>
            <a:r>
              <a:rPr lang="en-ID" b="1" dirty="0"/>
              <a:t> </a:t>
            </a:r>
            <a:r>
              <a:rPr lang="en-ID" b="1" dirty="0" err="1"/>
              <a:t>dalam</a:t>
            </a:r>
            <a:r>
              <a:rPr lang="en-ID" b="1" dirty="0"/>
              <a:t> </a:t>
            </a:r>
            <a:r>
              <a:rPr lang="en-ID" b="1" dirty="0" err="1"/>
              <a:t>rangka</a:t>
            </a:r>
            <a:r>
              <a:rPr lang="en-ID" b="1" dirty="0"/>
              <a:t> </a:t>
            </a:r>
            <a:r>
              <a:rPr lang="en-ID" b="1" dirty="0" err="1"/>
              <a:t>memaksimalkan</a:t>
            </a:r>
            <a:r>
              <a:rPr lang="en-ID" b="1" dirty="0"/>
              <a:t> </a:t>
            </a:r>
            <a:r>
              <a:rPr lang="en-ID" b="1" dirty="0" err="1"/>
              <a:t>sumber</a:t>
            </a:r>
            <a:r>
              <a:rPr lang="en-ID" b="1" dirty="0"/>
              <a:t> </a:t>
            </a:r>
            <a:r>
              <a:rPr lang="en-ID" b="1" dirty="0" err="1"/>
              <a:t>daya</a:t>
            </a:r>
            <a:r>
              <a:rPr lang="en-ID" b="1" dirty="0"/>
              <a:t>.</a:t>
            </a:r>
          </a:p>
          <a:p>
            <a:pPr marL="514350" indent="-514350">
              <a:buFont typeface="+mj-lt"/>
              <a:buAutoNum type="arabicPeriod"/>
            </a:pPr>
            <a:r>
              <a:rPr lang="en-ID" b="1" dirty="0" err="1"/>
              <a:t>Untuk</a:t>
            </a:r>
            <a:r>
              <a:rPr lang="en-ID" b="1" dirty="0"/>
              <a:t> </a:t>
            </a:r>
            <a:r>
              <a:rPr lang="en-ID" b="1" dirty="0" err="1"/>
              <a:t>menyediakan</a:t>
            </a:r>
            <a:r>
              <a:rPr lang="en-ID" b="1" dirty="0"/>
              <a:t> </a:t>
            </a:r>
            <a:r>
              <a:rPr lang="en-ID" b="1" dirty="0" err="1"/>
              <a:t>alat</a:t>
            </a:r>
            <a:r>
              <a:rPr lang="en-ID" b="1" dirty="0"/>
              <a:t> </a:t>
            </a:r>
            <a:r>
              <a:rPr lang="en-ID" b="1" dirty="0" err="1"/>
              <a:t>pengukur</a:t>
            </a:r>
            <a:r>
              <a:rPr lang="en-ID" b="1" dirty="0"/>
              <a:t> dan </a:t>
            </a:r>
            <a:r>
              <a:rPr lang="en-ID" b="1" dirty="0" err="1"/>
              <a:t>mengendalikan</a:t>
            </a:r>
            <a:r>
              <a:rPr lang="en-ID" b="1" dirty="0"/>
              <a:t> </a:t>
            </a:r>
            <a:r>
              <a:rPr lang="en-ID" b="1" dirty="0" err="1"/>
              <a:t>kinerja</a:t>
            </a:r>
            <a:r>
              <a:rPr lang="en-ID" b="1" dirty="0"/>
              <a:t> </a:t>
            </a:r>
            <a:r>
              <a:rPr lang="en-ID" b="1" dirty="0" err="1"/>
              <a:t>individu</a:t>
            </a:r>
            <a:r>
              <a:rPr lang="en-ID" b="1" dirty="0"/>
              <a:t> dan </a:t>
            </a:r>
            <a:r>
              <a:rPr lang="en-ID" b="1" dirty="0" err="1"/>
              <a:t>kelompok</a:t>
            </a:r>
            <a:r>
              <a:rPr lang="en-ID" b="1" dirty="0"/>
              <a:t>, </a:t>
            </a:r>
            <a:r>
              <a:rPr lang="en-ID" b="1" dirty="0" err="1"/>
              <a:t>serta</a:t>
            </a:r>
            <a:r>
              <a:rPr lang="en-ID" b="1" dirty="0"/>
              <a:t> </a:t>
            </a:r>
            <a:r>
              <a:rPr lang="en-ID" b="1" dirty="0" err="1"/>
              <a:t>menyediakan</a:t>
            </a:r>
            <a:r>
              <a:rPr lang="en-ID" b="1" dirty="0"/>
              <a:t> </a:t>
            </a:r>
            <a:r>
              <a:rPr lang="en-ID" b="1" dirty="0" err="1"/>
              <a:t>informasi</a:t>
            </a:r>
            <a:r>
              <a:rPr lang="en-ID" b="1" dirty="0"/>
              <a:t> yang </a:t>
            </a:r>
            <a:r>
              <a:rPr lang="en-ID" b="1" dirty="0" err="1"/>
              <a:t>mendasari</a:t>
            </a:r>
            <a:r>
              <a:rPr lang="en-ID" b="1" dirty="0"/>
              <a:t> </a:t>
            </a:r>
            <a:r>
              <a:rPr lang="en-ID" b="1" dirty="0" err="1"/>
              <a:t>perlu-tidaknya</a:t>
            </a:r>
            <a:r>
              <a:rPr lang="en-ID" b="1" dirty="0"/>
              <a:t> </a:t>
            </a:r>
            <a:r>
              <a:rPr lang="en-ID" b="1" dirty="0" err="1"/>
              <a:t>tindakan</a:t>
            </a:r>
            <a:r>
              <a:rPr lang="en-ID" b="1" dirty="0"/>
              <a:t> </a:t>
            </a:r>
            <a:r>
              <a:rPr lang="en-ID" b="1" dirty="0" err="1"/>
              <a:t>koreksi</a:t>
            </a:r>
            <a:r>
              <a:rPr lang="en-ID" b="1" dirty="0"/>
              <a:t>.</a:t>
            </a:r>
          </a:p>
        </p:txBody>
      </p:sp>
    </p:spTree>
    <p:extLst>
      <p:ext uri="{BB962C8B-B14F-4D97-AF65-F5344CB8AC3E}">
        <p14:creationId xmlns:p14="http://schemas.microsoft.com/office/powerpoint/2010/main" val="7493310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normAutofit/>
          </a:bodyPr>
          <a:lstStyle/>
          <a:p>
            <a:pPr algn="ctr"/>
            <a:r>
              <a:rPr lang="id-ID" sz="6000" b="1" dirty="0"/>
              <a:t>TERIMA KASIH</a:t>
            </a:r>
          </a:p>
        </p:txBody>
      </p:sp>
    </p:spTree>
    <p:extLst>
      <p:ext uri="{BB962C8B-B14F-4D97-AF65-F5344CB8AC3E}">
        <p14:creationId xmlns:p14="http://schemas.microsoft.com/office/powerpoint/2010/main" val="1549535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MATA KULIAH</a:t>
            </a:r>
          </a:p>
        </p:txBody>
      </p:sp>
      <p:sp>
        <p:nvSpPr>
          <p:cNvPr id="3" name="Content Placeholder 2"/>
          <p:cNvSpPr>
            <a:spLocks noGrp="1"/>
          </p:cNvSpPr>
          <p:nvPr>
            <p:ph idx="1"/>
          </p:nvPr>
        </p:nvSpPr>
        <p:spPr>
          <a:xfrm>
            <a:off x="680321" y="2336873"/>
            <a:ext cx="10547973" cy="4104268"/>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just">
              <a:buAutoNum type="arabicPeriod"/>
            </a:pPr>
            <a:r>
              <a:rPr lang="id-ID" dirty="0"/>
              <a:t>Memberikan pemahaman kepada mahasiswa, sehingga mahasiswa diharapkan dapat menjelaskan mengenai konsep penganggaran. </a:t>
            </a:r>
          </a:p>
          <a:p>
            <a:pPr marL="457200" indent="-457200" algn="just">
              <a:buAutoNum type="arabicPeriod"/>
            </a:pPr>
            <a:endParaRPr lang="en-US" dirty="0"/>
          </a:p>
          <a:p>
            <a:pPr marL="457200" indent="-457200" algn="just">
              <a:buAutoNum type="arabicPeriod"/>
            </a:pPr>
            <a:r>
              <a:rPr lang="id-ID" dirty="0"/>
              <a:t>Setelah mengikuti mata kuliah Anggaran Perusahaan, mahasiswa dapat meningkatkan pengetahuan mengenai konsep dasar sistem penganggaran, mampu memprediksi penjualan, melakukan praktik penyusunan anggaran, serta menganalisis keuangan dalam penganggaran.</a:t>
            </a:r>
          </a:p>
        </p:txBody>
      </p:sp>
    </p:spTree>
    <p:extLst>
      <p:ext uri="{BB962C8B-B14F-4D97-AF65-F5344CB8AC3E}">
        <p14:creationId xmlns:p14="http://schemas.microsoft.com/office/powerpoint/2010/main" val="3178594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METODA PERKULIAHAN</a:t>
            </a:r>
          </a:p>
        </p:txBody>
      </p:sp>
      <p:sp>
        <p:nvSpPr>
          <p:cNvPr id="3" name="Content Placeholder 2"/>
          <p:cNvSpPr>
            <a:spLocks noGrp="1"/>
          </p:cNvSpPr>
          <p:nvPr>
            <p:ph idx="1"/>
          </p:nvPr>
        </p:nvSpPr>
        <p:spPr>
          <a:solidFill>
            <a:schemeClr val="accent1">
              <a:lumMod val="20000"/>
              <a:lumOff val="80000"/>
            </a:schemeClr>
          </a:solidFill>
        </p:spPr>
        <p:txBody>
          <a:bodyPr/>
          <a:lstStyle/>
          <a:p>
            <a:pPr algn="just"/>
            <a:r>
              <a:rPr lang="id-ID" dirty="0">
                <a:solidFill>
                  <a:schemeClr val="bg1"/>
                </a:solidFill>
              </a:rPr>
              <a:t>Metode perkuliahan adalah kuliah tatap muka dengan menggunakan bahan kuliah yang disiapkan untuk 1</a:t>
            </a:r>
            <a:r>
              <a:rPr lang="en-US" dirty="0">
                <a:solidFill>
                  <a:schemeClr val="bg1"/>
                </a:solidFill>
              </a:rPr>
              <a:t>0</a:t>
            </a:r>
            <a:r>
              <a:rPr lang="id-ID" dirty="0">
                <a:solidFill>
                  <a:schemeClr val="bg1"/>
                </a:solidFill>
              </a:rPr>
              <a:t> sesi, masing-masing sesi 150 MENIT dengan urutan logis sesuai keterkaitan topiknya. </a:t>
            </a:r>
          </a:p>
          <a:p>
            <a:pPr algn="just"/>
            <a:r>
              <a:rPr lang="id-ID" dirty="0">
                <a:solidFill>
                  <a:schemeClr val="bg1"/>
                </a:solidFill>
              </a:rPr>
              <a:t>Mahasiswa diharapkan membekali dirinya terlebih dahulu dengan membaca bahan materi yang akan dibahas pada pertemuan tersebut. Temu kelas digunakan untuk penjelasan secukupya oleh dosen dan diskusi antara dosen dan mahasiswa dan antarmahasiswa, serta pembahasan soal meliputi perhitungan dan soal-soal yang terkait lainnya. </a:t>
            </a:r>
          </a:p>
        </p:txBody>
      </p:sp>
    </p:spTree>
    <p:extLst>
      <p:ext uri="{BB962C8B-B14F-4D97-AF65-F5344CB8AC3E}">
        <p14:creationId xmlns:p14="http://schemas.microsoft.com/office/powerpoint/2010/main" val="2859893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5" name="Table 4"/>
          <p:cNvGraphicFramePr>
            <a:graphicFrameLocks noGrp="1"/>
          </p:cNvGraphicFramePr>
          <p:nvPr>
            <p:extLst>
              <p:ext uri="{D42A27DB-BD31-4B8C-83A1-F6EECF244321}">
                <p14:modId xmlns:p14="http://schemas.microsoft.com/office/powerpoint/2010/main" val="2609906733"/>
              </p:ext>
            </p:extLst>
          </p:nvPr>
        </p:nvGraphicFramePr>
        <p:xfrm>
          <a:off x="929340" y="2400549"/>
          <a:ext cx="10473765" cy="3708400"/>
        </p:xfrm>
        <a:graphic>
          <a:graphicData uri="http://schemas.openxmlformats.org/drawingml/2006/table">
            <a:tbl>
              <a:tblPr firstRow="1" bandRow="1">
                <a:tableStyleId>{7DF18680-E054-41AD-8BC1-D1AEF772440D}</a:tableStyleId>
              </a:tblPr>
              <a:tblGrid>
                <a:gridCol w="1773519">
                  <a:extLst>
                    <a:ext uri="{9D8B030D-6E8A-4147-A177-3AD203B41FA5}">
                      <a16:colId xmlns:a16="http://schemas.microsoft.com/office/drawing/2014/main" val="20000"/>
                    </a:ext>
                  </a:extLst>
                </a:gridCol>
                <a:gridCol w="8700246">
                  <a:extLst>
                    <a:ext uri="{9D8B030D-6E8A-4147-A177-3AD203B41FA5}">
                      <a16:colId xmlns:a16="http://schemas.microsoft.com/office/drawing/2014/main" val="20001"/>
                    </a:ext>
                  </a:extLst>
                </a:gridCol>
              </a:tblGrid>
              <a:tr h="370840">
                <a:tc>
                  <a:txBody>
                    <a:bodyPr/>
                    <a:lstStyle/>
                    <a:p>
                      <a:pPr algn="ctr"/>
                      <a:r>
                        <a:rPr lang="id-ID" dirty="0"/>
                        <a:t>PERTEMUAN</a:t>
                      </a:r>
                      <a:endParaRPr lang="id-ID" dirty="0">
                        <a:solidFill>
                          <a:schemeClr val="bg1"/>
                        </a:solidFill>
                      </a:endParaRPr>
                    </a:p>
                  </a:txBody>
                  <a:tcPr/>
                </a:tc>
                <a:tc>
                  <a:txBody>
                    <a:bodyPr/>
                    <a:lstStyle/>
                    <a:p>
                      <a:pPr algn="ctr"/>
                      <a:r>
                        <a:rPr lang="id-ID" dirty="0"/>
                        <a:t> MATERI</a:t>
                      </a:r>
                      <a:endParaRPr lang="id-ID"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dirty="0"/>
                        <a:t>1-2</a:t>
                      </a:r>
                    </a:p>
                  </a:txBody>
                  <a:tcPr/>
                </a:tc>
                <a:tc>
                  <a:txBody>
                    <a:bodyPr/>
                    <a:lstStyle/>
                    <a:p>
                      <a:r>
                        <a:rPr lang="id-ID" dirty="0"/>
                        <a:t>KONSEP ANGGARAN</a:t>
                      </a:r>
                    </a:p>
                  </a:txBody>
                  <a:tcPr/>
                </a:tc>
                <a:extLst>
                  <a:ext uri="{0D108BD9-81ED-4DB2-BD59-A6C34878D82A}">
                    <a16:rowId xmlns:a16="http://schemas.microsoft.com/office/drawing/2014/main" val="10001"/>
                  </a:ext>
                </a:extLst>
              </a:tr>
              <a:tr h="370840">
                <a:tc>
                  <a:txBody>
                    <a:bodyPr/>
                    <a:lstStyle/>
                    <a:p>
                      <a:pPr algn="ctr"/>
                      <a:r>
                        <a:rPr lang="id-ID" dirty="0"/>
                        <a:t>2-3</a:t>
                      </a:r>
                    </a:p>
                  </a:txBody>
                  <a:tcPr/>
                </a:tc>
                <a:tc>
                  <a:txBody>
                    <a:bodyPr/>
                    <a:lstStyle/>
                    <a:p>
                      <a:r>
                        <a:rPr lang="en-US" dirty="0"/>
                        <a:t>P</a:t>
                      </a:r>
                      <a:r>
                        <a:rPr lang="id-ID" dirty="0"/>
                        <a:t>ENGANGGARAN</a:t>
                      </a:r>
                    </a:p>
                  </a:txBody>
                  <a:tcPr/>
                </a:tc>
                <a:extLst>
                  <a:ext uri="{0D108BD9-81ED-4DB2-BD59-A6C34878D82A}">
                    <a16:rowId xmlns:a16="http://schemas.microsoft.com/office/drawing/2014/main" val="10002"/>
                  </a:ext>
                </a:extLst>
              </a:tr>
              <a:tr h="370840">
                <a:tc>
                  <a:txBody>
                    <a:bodyPr/>
                    <a:lstStyle/>
                    <a:p>
                      <a:pPr algn="ctr"/>
                      <a:r>
                        <a:rPr lang="id-ID" dirty="0"/>
                        <a:t>3</a:t>
                      </a:r>
                    </a:p>
                  </a:txBody>
                  <a:tcPr/>
                </a:tc>
                <a:tc>
                  <a:txBody>
                    <a:bodyPr/>
                    <a:lstStyle/>
                    <a:p>
                      <a:r>
                        <a:rPr lang="id-ID" i="0" dirty="0"/>
                        <a:t>ANGGARAN PENJUALAN</a:t>
                      </a:r>
                    </a:p>
                  </a:txBody>
                  <a:tcPr/>
                </a:tc>
                <a:extLst>
                  <a:ext uri="{0D108BD9-81ED-4DB2-BD59-A6C34878D82A}">
                    <a16:rowId xmlns:a16="http://schemas.microsoft.com/office/drawing/2014/main" val="10003"/>
                  </a:ext>
                </a:extLst>
              </a:tr>
              <a:tr h="370840">
                <a:tc>
                  <a:txBody>
                    <a:bodyPr/>
                    <a:lstStyle/>
                    <a:p>
                      <a:pPr algn="ctr"/>
                      <a:r>
                        <a:rPr lang="id-ID" dirty="0"/>
                        <a:t>4</a:t>
                      </a:r>
                    </a:p>
                  </a:txBody>
                  <a:tcPr/>
                </a:tc>
                <a:tc>
                  <a:txBody>
                    <a:bodyPr/>
                    <a:lstStyle/>
                    <a:p>
                      <a:r>
                        <a:rPr lang="id-ID" i="0" dirty="0"/>
                        <a:t>ANGGARAN PRODUKSI</a:t>
                      </a:r>
                    </a:p>
                  </a:txBody>
                  <a:tcPr/>
                </a:tc>
                <a:extLst>
                  <a:ext uri="{0D108BD9-81ED-4DB2-BD59-A6C34878D82A}">
                    <a16:rowId xmlns:a16="http://schemas.microsoft.com/office/drawing/2014/main" val="10004"/>
                  </a:ext>
                </a:extLst>
              </a:tr>
              <a:tr h="370840">
                <a:tc>
                  <a:txBody>
                    <a:bodyPr/>
                    <a:lstStyle/>
                    <a:p>
                      <a:pPr algn="ctr"/>
                      <a:r>
                        <a:rPr lang="id-ID" dirty="0"/>
                        <a:t>5</a:t>
                      </a:r>
                    </a:p>
                  </a:txBody>
                  <a:tcPr/>
                </a:tc>
                <a:tc>
                  <a:txBody>
                    <a:bodyPr/>
                    <a:lstStyle/>
                    <a:p>
                      <a:r>
                        <a:rPr lang="id-ID" i="0" dirty="0"/>
                        <a:t>ANGGARAN BAHAN BAKU</a:t>
                      </a:r>
                    </a:p>
                  </a:txBody>
                  <a:tcPr/>
                </a:tc>
                <a:extLst>
                  <a:ext uri="{0D108BD9-81ED-4DB2-BD59-A6C34878D82A}">
                    <a16:rowId xmlns:a16="http://schemas.microsoft.com/office/drawing/2014/main" val="10005"/>
                  </a:ext>
                </a:extLst>
              </a:tr>
              <a:tr h="370840">
                <a:tc>
                  <a:txBody>
                    <a:bodyPr/>
                    <a:lstStyle/>
                    <a:p>
                      <a:pPr algn="ctr"/>
                      <a:r>
                        <a:rPr lang="id-ID" dirty="0"/>
                        <a:t>6</a:t>
                      </a:r>
                    </a:p>
                  </a:txBody>
                  <a:tcPr/>
                </a:tc>
                <a:tc>
                  <a:txBody>
                    <a:bodyPr/>
                    <a:lstStyle/>
                    <a:p>
                      <a:r>
                        <a:rPr lang="en-US" dirty="0"/>
                        <a:t>UTS</a:t>
                      </a:r>
                      <a:endParaRPr lang="id-ID" dirty="0"/>
                    </a:p>
                  </a:txBody>
                  <a:tcPr/>
                </a:tc>
                <a:extLst>
                  <a:ext uri="{0D108BD9-81ED-4DB2-BD59-A6C34878D82A}">
                    <a16:rowId xmlns:a16="http://schemas.microsoft.com/office/drawing/2014/main" val="10006"/>
                  </a:ext>
                </a:extLst>
              </a:tr>
              <a:tr h="370840">
                <a:tc>
                  <a:txBody>
                    <a:bodyPr/>
                    <a:lstStyle/>
                    <a:p>
                      <a:pPr algn="ctr"/>
                      <a:r>
                        <a:rPr lang="id-ID" dirty="0"/>
                        <a:t>7</a:t>
                      </a:r>
                    </a:p>
                  </a:txBody>
                  <a:tcPr/>
                </a:tc>
                <a:tc>
                  <a:txBody>
                    <a:bodyPr/>
                    <a:lstStyle/>
                    <a:p>
                      <a:r>
                        <a:rPr lang="id-ID" dirty="0"/>
                        <a:t>ANGGARAN TENAGA KERJA</a:t>
                      </a:r>
                    </a:p>
                  </a:txBody>
                  <a:tcPr/>
                </a:tc>
                <a:extLst>
                  <a:ext uri="{0D108BD9-81ED-4DB2-BD59-A6C34878D82A}">
                    <a16:rowId xmlns:a16="http://schemas.microsoft.com/office/drawing/2014/main" val="10007"/>
                  </a:ext>
                </a:extLst>
              </a:tr>
              <a:tr h="370840">
                <a:tc>
                  <a:txBody>
                    <a:bodyPr/>
                    <a:lstStyle/>
                    <a:p>
                      <a:pPr algn="ctr"/>
                      <a:r>
                        <a:rPr lang="id-ID" dirty="0"/>
                        <a:t>8</a:t>
                      </a:r>
                    </a:p>
                  </a:txBody>
                  <a:tcPr/>
                </a:tc>
                <a:tc>
                  <a:txBody>
                    <a:bodyPr/>
                    <a:lstStyle/>
                    <a:p>
                      <a:r>
                        <a:rPr lang="id-ID" dirty="0"/>
                        <a:t>ANGGARAN </a:t>
                      </a:r>
                      <a:r>
                        <a:rPr lang="en-US" dirty="0"/>
                        <a:t>BIAYA</a:t>
                      </a:r>
                      <a:r>
                        <a:rPr lang="en-US" baseline="0" dirty="0"/>
                        <a:t> OVERHEAD PABRIK</a:t>
                      </a:r>
                      <a:endParaRPr lang="id-ID" dirty="0"/>
                    </a:p>
                  </a:txBody>
                  <a:tcPr/>
                </a:tc>
                <a:extLst>
                  <a:ext uri="{0D108BD9-81ED-4DB2-BD59-A6C34878D82A}">
                    <a16:rowId xmlns:a16="http://schemas.microsoft.com/office/drawing/2014/main" val="10008"/>
                  </a:ext>
                </a:extLst>
              </a:tr>
              <a:tr h="370840">
                <a:tc>
                  <a:txBody>
                    <a:bodyPr/>
                    <a:lstStyle/>
                    <a:p>
                      <a:pPr algn="ctr"/>
                      <a:r>
                        <a:rPr lang="id-ID" dirty="0"/>
                        <a:t>9</a:t>
                      </a:r>
                    </a:p>
                  </a:txBody>
                  <a:tcPr/>
                </a:tc>
                <a:tc>
                  <a:txBody>
                    <a:bodyPr/>
                    <a:lstStyle/>
                    <a:p>
                      <a:r>
                        <a:rPr lang="id-ID" dirty="0"/>
                        <a:t>ANGGARAN FLEKSIBEL</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4066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498134323"/>
              </p:ext>
            </p:extLst>
          </p:nvPr>
        </p:nvGraphicFramePr>
        <p:xfrm>
          <a:off x="681038" y="2336800"/>
          <a:ext cx="10547256" cy="1828800"/>
        </p:xfrm>
        <a:graphic>
          <a:graphicData uri="http://schemas.openxmlformats.org/drawingml/2006/table">
            <a:tbl>
              <a:tblPr firstRow="1" bandRow="1">
                <a:tableStyleId>{7DF18680-E054-41AD-8BC1-D1AEF772440D}</a:tableStyleId>
              </a:tblPr>
              <a:tblGrid>
                <a:gridCol w="2085334">
                  <a:extLst>
                    <a:ext uri="{9D8B030D-6E8A-4147-A177-3AD203B41FA5}">
                      <a16:colId xmlns:a16="http://schemas.microsoft.com/office/drawing/2014/main" val="20000"/>
                    </a:ext>
                  </a:extLst>
                </a:gridCol>
                <a:gridCol w="8461922">
                  <a:extLst>
                    <a:ext uri="{9D8B030D-6E8A-4147-A177-3AD203B41FA5}">
                      <a16:colId xmlns:a16="http://schemas.microsoft.com/office/drawing/2014/main" val="20001"/>
                    </a:ext>
                  </a:extLst>
                </a:gridCol>
              </a:tblGrid>
              <a:tr h="370840">
                <a:tc>
                  <a:txBody>
                    <a:bodyPr/>
                    <a:lstStyle/>
                    <a:p>
                      <a:pPr algn="ctr"/>
                      <a:r>
                        <a:rPr lang="id-ID" sz="2400" dirty="0"/>
                        <a:t>PERTEMUAN</a:t>
                      </a:r>
                      <a:endParaRPr lang="id-ID" sz="2400" dirty="0">
                        <a:solidFill>
                          <a:schemeClr val="bg1"/>
                        </a:solidFill>
                      </a:endParaRPr>
                    </a:p>
                  </a:txBody>
                  <a:tcPr/>
                </a:tc>
                <a:tc>
                  <a:txBody>
                    <a:bodyPr/>
                    <a:lstStyle/>
                    <a:p>
                      <a:pPr algn="ctr"/>
                      <a:r>
                        <a:rPr lang="id-ID" sz="2400" dirty="0"/>
                        <a:t>MATERI</a:t>
                      </a:r>
                      <a:endParaRPr lang="id-ID" sz="2400"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sz="2400" dirty="0"/>
                        <a:t>10</a:t>
                      </a:r>
                    </a:p>
                  </a:txBody>
                  <a:tcPr/>
                </a:tc>
                <a:tc>
                  <a:txBody>
                    <a:bodyPr/>
                    <a:lstStyle/>
                    <a:p>
                      <a:r>
                        <a:rPr lang="id-ID" sz="2400" dirty="0"/>
                        <a:t>ANGGARAN KAS</a:t>
                      </a:r>
                    </a:p>
                  </a:txBody>
                  <a:tcPr/>
                </a:tc>
                <a:extLst>
                  <a:ext uri="{0D108BD9-81ED-4DB2-BD59-A6C34878D82A}">
                    <a16:rowId xmlns:a16="http://schemas.microsoft.com/office/drawing/2014/main" val="10001"/>
                  </a:ext>
                </a:extLst>
              </a:tr>
              <a:tr h="370840">
                <a:tc>
                  <a:txBody>
                    <a:bodyPr/>
                    <a:lstStyle/>
                    <a:p>
                      <a:pPr algn="ctr"/>
                      <a:r>
                        <a:rPr lang="id-ID" sz="2400" dirty="0"/>
                        <a:t>11</a:t>
                      </a:r>
                    </a:p>
                  </a:txBody>
                  <a:tcPr/>
                </a:tc>
                <a:tc>
                  <a:txBody>
                    <a:bodyPr/>
                    <a:lstStyle/>
                    <a:p>
                      <a:r>
                        <a:rPr lang="id-ID" sz="2400" dirty="0"/>
                        <a:t>ANGGARAN PIUTANG</a:t>
                      </a:r>
                    </a:p>
                  </a:txBody>
                  <a:tcPr/>
                </a:tc>
                <a:extLst>
                  <a:ext uri="{0D108BD9-81ED-4DB2-BD59-A6C34878D82A}">
                    <a16:rowId xmlns:a16="http://schemas.microsoft.com/office/drawing/2014/main" val="10002"/>
                  </a:ext>
                </a:extLst>
              </a:tr>
              <a:tr h="370840">
                <a:tc>
                  <a:txBody>
                    <a:bodyPr/>
                    <a:lstStyle/>
                    <a:p>
                      <a:pPr algn="ctr"/>
                      <a:r>
                        <a:rPr lang="id-ID" sz="2400" dirty="0"/>
                        <a:t>12</a:t>
                      </a:r>
                    </a:p>
                  </a:txBody>
                  <a:tcPr/>
                </a:tc>
                <a:tc>
                  <a:txBody>
                    <a:bodyPr/>
                    <a:lstStyle/>
                    <a:p>
                      <a:r>
                        <a:rPr lang="en-US" sz="2400" dirty="0"/>
                        <a:t>UAS</a:t>
                      </a:r>
                      <a:endParaRPr lang="id-ID" sz="2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2820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EVALUASI PEMBELAJARAN DAN KEHADIRAN</a:t>
            </a: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id-ID" b="1" dirty="0">
                <a:solidFill>
                  <a:schemeClr val="bg1"/>
                </a:solidFill>
              </a:rPr>
              <a:t>Nilai akhir mahasiswa diberikan dengan bobot sebagai berikut : </a:t>
            </a:r>
            <a:endParaRPr lang="en-US" b="1" dirty="0">
              <a:solidFill>
                <a:schemeClr val="bg1"/>
              </a:solidFill>
            </a:endParaRPr>
          </a:p>
          <a:p>
            <a:r>
              <a:rPr lang="en-US" b="1" dirty="0" err="1">
                <a:solidFill>
                  <a:schemeClr val="bg1"/>
                </a:solidFill>
              </a:rPr>
              <a:t>Kehadiran</a:t>
            </a:r>
            <a:r>
              <a:rPr lang="en-US" b="1" dirty="0">
                <a:solidFill>
                  <a:schemeClr val="bg1"/>
                </a:solidFill>
              </a:rPr>
              <a:t>	10%</a:t>
            </a:r>
          </a:p>
          <a:p>
            <a:r>
              <a:rPr lang="en-US" b="1" dirty="0">
                <a:solidFill>
                  <a:schemeClr val="bg1"/>
                </a:solidFill>
              </a:rPr>
              <a:t>T</a:t>
            </a:r>
            <a:r>
              <a:rPr lang="id-ID" b="1" dirty="0">
                <a:solidFill>
                  <a:schemeClr val="bg1"/>
                </a:solidFill>
              </a:rPr>
              <a:t>ugas 	</a:t>
            </a:r>
            <a:r>
              <a:rPr lang="en-US" b="1" dirty="0">
                <a:solidFill>
                  <a:schemeClr val="bg1"/>
                </a:solidFill>
              </a:rPr>
              <a:t>2</a:t>
            </a:r>
            <a:r>
              <a:rPr lang="id-ID" b="1" dirty="0">
                <a:solidFill>
                  <a:schemeClr val="bg1"/>
                </a:solidFill>
              </a:rPr>
              <a:t>0 % </a:t>
            </a:r>
            <a:endParaRPr lang="en-US" b="1" dirty="0">
              <a:solidFill>
                <a:schemeClr val="bg1"/>
              </a:solidFill>
            </a:endParaRPr>
          </a:p>
          <a:p>
            <a:r>
              <a:rPr lang="id-ID" b="1" dirty="0">
                <a:solidFill>
                  <a:schemeClr val="bg1"/>
                </a:solidFill>
              </a:rPr>
              <a:t>UTS 	</a:t>
            </a:r>
            <a:r>
              <a:rPr lang="en-US" b="1" dirty="0">
                <a:solidFill>
                  <a:schemeClr val="bg1"/>
                </a:solidFill>
              </a:rPr>
              <a:t>	</a:t>
            </a:r>
            <a:r>
              <a:rPr lang="id-ID" b="1" dirty="0">
                <a:solidFill>
                  <a:schemeClr val="bg1"/>
                </a:solidFill>
              </a:rPr>
              <a:t>30% </a:t>
            </a:r>
            <a:endParaRPr lang="en-US" b="1" dirty="0">
              <a:solidFill>
                <a:schemeClr val="bg1"/>
              </a:solidFill>
            </a:endParaRPr>
          </a:p>
          <a:p>
            <a:r>
              <a:rPr lang="id-ID" b="1" dirty="0">
                <a:solidFill>
                  <a:schemeClr val="bg1"/>
                </a:solidFill>
              </a:rPr>
              <a:t>UAS 	</a:t>
            </a:r>
            <a:r>
              <a:rPr lang="en-US" b="1" dirty="0">
                <a:solidFill>
                  <a:schemeClr val="bg1"/>
                </a:solidFill>
              </a:rPr>
              <a:t>	</a:t>
            </a:r>
            <a:r>
              <a:rPr lang="id-ID" b="1" dirty="0">
                <a:solidFill>
                  <a:schemeClr val="bg1"/>
                </a:solidFill>
              </a:rPr>
              <a:t>40% </a:t>
            </a:r>
          </a:p>
          <a:p>
            <a:pPr marL="0" indent="0">
              <a:buNone/>
            </a:pPr>
            <a:r>
              <a:rPr lang="id-ID" b="1" dirty="0">
                <a:solidFill>
                  <a:schemeClr val="bg1"/>
                </a:solidFill>
              </a:rPr>
              <a:t>Tingkat kehadiran dibawah 80% tidak dapat mengikuti ujian</a:t>
            </a:r>
            <a:r>
              <a:rPr lang="en-US" b="1" dirty="0">
                <a:solidFill>
                  <a:schemeClr val="bg1"/>
                </a:solidFill>
              </a:rPr>
              <a:t>.</a:t>
            </a:r>
            <a:endParaRPr lang="id-ID" sz="3200" b="1" dirty="0">
              <a:solidFill>
                <a:srgbClr val="FF0000"/>
              </a:solidFill>
            </a:endParaRPr>
          </a:p>
        </p:txBody>
      </p:sp>
    </p:spTree>
    <p:extLst>
      <p:ext uri="{BB962C8B-B14F-4D97-AF65-F5344CB8AC3E}">
        <p14:creationId xmlns:p14="http://schemas.microsoft.com/office/powerpoint/2010/main" val="246040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8" y="474850"/>
            <a:ext cx="8143875" cy="3555711"/>
          </a:xfrm>
        </p:spPr>
        <p:txBody>
          <a:bodyPr/>
          <a:lstStyle/>
          <a:p>
            <a:pPr algn="ctr"/>
            <a:br>
              <a:rPr lang="en-US" sz="2800" dirty="0"/>
            </a:br>
            <a:br>
              <a:rPr lang="en-US" sz="2800" dirty="0"/>
            </a:br>
            <a:r>
              <a:rPr lang="id-ID" sz="2800" dirty="0"/>
              <a:t>ANGGARAN PERUSAHAAN</a:t>
            </a:r>
            <a:br>
              <a:rPr lang="en-US" sz="2800" dirty="0"/>
            </a:br>
            <a:r>
              <a:rPr lang="en-US" sz="2800" dirty="0"/>
              <a:t>MATERI-1</a:t>
            </a:r>
            <a:br>
              <a:rPr lang="en-US" dirty="0"/>
            </a:br>
            <a:br>
              <a:rPr lang="en-US" dirty="0"/>
            </a:br>
            <a:r>
              <a:rPr lang="id-ID" dirty="0">
                <a:solidFill>
                  <a:srgbClr val="FFFFFF"/>
                </a:solidFill>
                <a:latin typeface="Trebuchet MS"/>
              </a:rPr>
              <a:t>KONSEP ANGGARAN</a:t>
            </a:r>
            <a:endParaRPr lang="en-US" dirty="0">
              <a:solidFill>
                <a:srgbClr val="FFFFFF"/>
              </a:solidFill>
              <a:latin typeface="Trebuchet MS"/>
            </a:endParaRPr>
          </a:p>
        </p:txBody>
      </p:sp>
    </p:spTree>
    <p:extLst>
      <p:ext uri="{BB962C8B-B14F-4D97-AF65-F5344CB8AC3E}">
        <p14:creationId xmlns:p14="http://schemas.microsoft.com/office/powerpoint/2010/main" val="3320751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C18E6B-015D-27DD-6F93-F4AA8C2F85B4}"/>
              </a:ext>
            </a:extLst>
          </p:cNvPr>
          <p:cNvSpPr>
            <a:spLocks noGrp="1"/>
          </p:cNvSpPr>
          <p:nvPr>
            <p:ph type="title"/>
          </p:nvPr>
        </p:nvSpPr>
        <p:spPr>
          <a:xfrm>
            <a:off x="838200" y="98612"/>
            <a:ext cx="10515600" cy="444728"/>
          </a:xfrm>
        </p:spPr>
        <p:txBody>
          <a:bodyPr>
            <a:normAutofit fontScale="90000"/>
          </a:bodyPr>
          <a:lstStyle/>
          <a:p>
            <a:r>
              <a:rPr lang="id-ID" dirty="0">
                <a:solidFill>
                  <a:schemeClr val="bg1"/>
                </a:solidFill>
              </a:rPr>
              <a:t>DEFINISI ANGGARAN</a:t>
            </a:r>
            <a:endParaRPr lang="en-ID" dirty="0">
              <a:solidFill>
                <a:schemeClr val="bg1"/>
              </a:solidFill>
            </a:endParaRPr>
          </a:p>
        </p:txBody>
      </p:sp>
      <p:sp>
        <p:nvSpPr>
          <p:cNvPr id="3" name="Content Placeholder 2">
            <a:extLst>
              <a:ext uri="{FF2B5EF4-FFF2-40B4-BE49-F238E27FC236}">
                <a16:creationId xmlns:a16="http://schemas.microsoft.com/office/drawing/2014/main" id="{C9CC5AF6-E779-EDF1-F033-862CADE83DA7}"/>
              </a:ext>
            </a:extLst>
          </p:cNvPr>
          <p:cNvSpPr>
            <a:spLocks noGrp="1"/>
          </p:cNvSpPr>
          <p:nvPr>
            <p:ph idx="1"/>
          </p:nvPr>
        </p:nvSpPr>
        <p:spPr>
          <a:xfrm>
            <a:off x="838200" y="894911"/>
            <a:ext cx="10515600" cy="5461346"/>
          </a:xfrm>
        </p:spPr>
        <p:txBody>
          <a:bodyPr>
            <a:normAutofit lnSpcReduction="10000"/>
          </a:bodyPr>
          <a:lstStyle/>
          <a:p>
            <a:pPr marL="0" indent="0">
              <a:buNone/>
            </a:pPr>
            <a:r>
              <a:rPr lang="sv-SE" b="1" dirty="0"/>
              <a:t>Pengertian Anggaran Menurut Para Ahli: </a:t>
            </a:r>
          </a:p>
          <a:p>
            <a:pPr marL="0" indent="0">
              <a:buNone/>
            </a:pPr>
            <a:r>
              <a:rPr lang="sv-SE" dirty="0"/>
              <a:t>Beberapa ahli di bidang ekonomi menjelaskan apa itu anggaran dan bisa dijadikan landasan untuk memahami penjelasan mengenai anggaran :</a:t>
            </a:r>
          </a:p>
          <a:p>
            <a:pPr marL="514350" indent="-514350">
              <a:buFont typeface="+mj-lt"/>
              <a:buAutoNum type="arabicPeriod"/>
            </a:pPr>
            <a:r>
              <a:rPr lang="en-ID" dirty="0" err="1"/>
              <a:t>Munandar</a:t>
            </a:r>
            <a:r>
              <a:rPr lang="en-ID" dirty="0"/>
              <a:t>  (2011), </a:t>
            </a:r>
            <a:r>
              <a:rPr lang="en-ID" dirty="0" err="1"/>
              <a:t>pengertian</a:t>
            </a:r>
            <a:r>
              <a:rPr lang="en-ID" dirty="0"/>
              <a:t> </a:t>
            </a:r>
            <a:r>
              <a:rPr lang="en-ID" dirty="0" err="1"/>
              <a:t>anggaran</a:t>
            </a:r>
            <a:r>
              <a:rPr lang="en-ID" dirty="0"/>
              <a:t> </a:t>
            </a:r>
            <a:r>
              <a:rPr lang="en-ID" dirty="0" err="1"/>
              <a:t>adalah</a:t>
            </a:r>
            <a:r>
              <a:rPr lang="en-ID" dirty="0"/>
              <a:t> </a:t>
            </a:r>
            <a:r>
              <a:rPr lang="en-ID" dirty="0" err="1"/>
              <a:t>suatu</a:t>
            </a:r>
            <a:r>
              <a:rPr lang="en-ID" dirty="0"/>
              <a:t> </a:t>
            </a:r>
            <a:r>
              <a:rPr lang="en-ID" dirty="0" err="1"/>
              <a:t>rencana</a:t>
            </a:r>
            <a:r>
              <a:rPr lang="en-ID" dirty="0"/>
              <a:t> yang </a:t>
            </a:r>
            <a:r>
              <a:rPr lang="en-ID" dirty="0" err="1"/>
              <a:t>disusun</a:t>
            </a:r>
            <a:r>
              <a:rPr lang="en-ID" dirty="0"/>
              <a:t> </a:t>
            </a:r>
            <a:r>
              <a:rPr lang="en-ID" dirty="0" err="1"/>
              <a:t>dengan</a:t>
            </a:r>
            <a:r>
              <a:rPr lang="en-ID" dirty="0"/>
              <a:t> </a:t>
            </a:r>
            <a:r>
              <a:rPr lang="en-ID" dirty="0" err="1"/>
              <a:t>sistematis</a:t>
            </a:r>
            <a:r>
              <a:rPr lang="en-ID" dirty="0"/>
              <a:t> yang </a:t>
            </a:r>
            <a:r>
              <a:rPr lang="en-ID" dirty="0" err="1"/>
              <a:t>meliputi</a:t>
            </a:r>
            <a:r>
              <a:rPr lang="en-ID" dirty="0"/>
              <a:t> </a:t>
            </a:r>
            <a:r>
              <a:rPr lang="en-ID" dirty="0" err="1"/>
              <a:t>semua</a:t>
            </a:r>
            <a:r>
              <a:rPr lang="en-ID" dirty="0"/>
              <a:t> </a:t>
            </a:r>
            <a:r>
              <a:rPr lang="en-ID" dirty="0" err="1"/>
              <a:t>aktivitas</a:t>
            </a:r>
            <a:r>
              <a:rPr lang="en-ID" dirty="0"/>
              <a:t> </a:t>
            </a:r>
            <a:r>
              <a:rPr lang="en-ID" dirty="0" err="1"/>
              <a:t>perusahaan</a:t>
            </a:r>
            <a:r>
              <a:rPr lang="en-ID" dirty="0"/>
              <a:t> yang </a:t>
            </a:r>
            <a:r>
              <a:rPr lang="en-ID" dirty="0" err="1"/>
              <a:t>dinyatakan</a:t>
            </a:r>
            <a:r>
              <a:rPr lang="en-ID" dirty="0"/>
              <a:t> </a:t>
            </a:r>
            <a:r>
              <a:rPr lang="en-ID" dirty="0" err="1"/>
              <a:t>dalam</a:t>
            </a:r>
            <a:r>
              <a:rPr lang="en-ID" dirty="0"/>
              <a:t> unit </a:t>
            </a:r>
            <a:r>
              <a:rPr lang="en-ID" dirty="0" err="1"/>
              <a:t>atau</a:t>
            </a:r>
            <a:r>
              <a:rPr lang="en-ID" dirty="0"/>
              <a:t> </a:t>
            </a:r>
            <a:r>
              <a:rPr lang="en-ID" dirty="0" err="1"/>
              <a:t>kesatuan</a:t>
            </a:r>
            <a:r>
              <a:rPr lang="en-ID" dirty="0"/>
              <a:t> </a:t>
            </a:r>
            <a:r>
              <a:rPr lang="en-ID" dirty="0" err="1"/>
              <a:t>moneter</a:t>
            </a:r>
            <a:r>
              <a:rPr lang="en-ID" dirty="0"/>
              <a:t> yang </a:t>
            </a:r>
            <a:r>
              <a:rPr lang="en-ID" dirty="0" err="1"/>
              <a:t>berlaku</a:t>
            </a:r>
            <a:r>
              <a:rPr lang="en-ID" dirty="0"/>
              <a:t> </a:t>
            </a:r>
            <a:r>
              <a:rPr lang="en-ID" dirty="0" err="1"/>
              <a:t>untuk</a:t>
            </a:r>
            <a:r>
              <a:rPr lang="en-ID" dirty="0"/>
              <a:t> </a:t>
            </a:r>
            <a:r>
              <a:rPr lang="en-ID" dirty="0" err="1"/>
              <a:t>jangka</a:t>
            </a:r>
            <a:r>
              <a:rPr lang="en-ID" dirty="0"/>
              <a:t> </a:t>
            </a:r>
            <a:r>
              <a:rPr lang="en-ID" dirty="0" err="1"/>
              <a:t>waktu</a:t>
            </a:r>
            <a:r>
              <a:rPr lang="en-ID" dirty="0"/>
              <a:t> </a:t>
            </a:r>
            <a:r>
              <a:rPr lang="en-ID" dirty="0" err="1"/>
              <a:t>tertentu</a:t>
            </a:r>
            <a:r>
              <a:rPr lang="en-ID" dirty="0"/>
              <a:t>.</a:t>
            </a:r>
          </a:p>
          <a:p>
            <a:pPr marL="514350" indent="-514350">
              <a:buFont typeface="+mj-lt"/>
              <a:buAutoNum type="arabicPeriod"/>
            </a:pPr>
            <a:r>
              <a:rPr lang="en-ID" dirty="0" err="1"/>
              <a:t>Nafarin</a:t>
            </a:r>
            <a:r>
              <a:rPr lang="en-ID" dirty="0"/>
              <a:t>  (2000), </a:t>
            </a:r>
            <a:r>
              <a:rPr lang="en-ID" dirty="0" err="1"/>
              <a:t>pengertian</a:t>
            </a:r>
            <a:r>
              <a:rPr lang="en-ID" dirty="0"/>
              <a:t> </a:t>
            </a:r>
            <a:r>
              <a:rPr lang="en-ID" dirty="0" err="1"/>
              <a:t>anggaran</a:t>
            </a:r>
            <a:r>
              <a:rPr lang="en-ID" dirty="0"/>
              <a:t> </a:t>
            </a:r>
            <a:r>
              <a:rPr lang="en-ID" dirty="0" err="1"/>
              <a:t>adalah</a:t>
            </a:r>
            <a:r>
              <a:rPr lang="en-ID" dirty="0"/>
              <a:t> </a:t>
            </a:r>
            <a:r>
              <a:rPr lang="en-ID" dirty="0" err="1"/>
              <a:t>rencana</a:t>
            </a:r>
            <a:r>
              <a:rPr lang="en-ID" dirty="0"/>
              <a:t> </a:t>
            </a:r>
            <a:r>
              <a:rPr lang="en-ID" dirty="0" err="1"/>
              <a:t>tertulis</a:t>
            </a:r>
            <a:r>
              <a:rPr lang="en-ID" dirty="0"/>
              <a:t> </a:t>
            </a:r>
            <a:r>
              <a:rPr lang="en-ID" dirty="0" err="1"/>
              <a:t>tentang</a:t>
            </a:r>
            <a:r>
              <a:rPr lang="en-ID" dirty="0"/>
              <a:t> </a:t>
            </a:r>
            <a:r>
              <a:rPr lang="en-ID" dirty="0" err="1"/>
              <a:t>sebuah</a:t>
            </a:r>
            <a:r>
              <a:rPr lang="en-ID" dirty="0"/>
              <a:t> </a:t>
            </a:r>
            <a:r>
              <a:rPr lang="en-ID" dirty="0" err="1"/>
              <a:t>organisasi</a:t>
            </a:r>
            <a:r>
              <a:rPr lang="en-ID" dirty="0"/>
              <a:t> yang </a:t>
            </a:r>
            <a:r>
              <a:rPr lang="en-ID" dirty="0" err="1"/>
              <a:t>dinyatakan</a:t>
            </a:r>
            <a:r>
              <a:rPr lang="en-ID" dirty="0"/>
              <a:t> </a:t>
            </a:r>
            <a:r>
              <a:rPr lang="en-ID" dirty="0" err="1"/>
              <a:t>secara</a:t>
            </a:r>
            <a:r>
              <a:rPr lang="en-ID" dirty="0"/>
              <a:t> </a:t>
            </a:r>
            <a:r>
              <a:rPr lang="en-ID" dirty="0" err="1"/>
              <a:t>kuantitatif</a:t>
            </a:r>
            <a:r>
              <a:rPr lang="en-ID" dirty="0"/>
              <a:t> </a:t>
            </a:r>
            <a:r>
              <a:rPr lang="en-ID" dirty="0" err="1"/>
              <a:t>untuk</a:t>
            </a:r>
            <a:r>
              <a:rPr lang="en-ID" dirty="0"/>
              <a:t> </a:t>
            </a:r>
            <a:r>
              <a:rPr lang="en-ID" dirty="0" err="1"/>
              <a:t>jangka</a:t>
            </a:r>
            <a:r>
              <a:rPr lang="en-ID" dirty="0"/>
              <a:t> </a:t>
            </a:r>
            <a:r>
              <a:rPr lang="en-ID" dirty="0" err="1"/>
              <a:t>waktu</a:t>
            </a:r>
            <a:r>
              <a:rPr lang="en-ID" dirty="0"/>
              <a:t> </a:t>
            </a:r>
            <a:r>
              <a:rPr lang="en-ID" dirty="0" err="1"/>
              <a:t>tertentu</a:t>
            </a:r>
            <a:r>
              <a:rPr lang="en-ID" dirty="0"/>
              <a:t>. </a:t>
            </a:r>
            <a:r>
              <a:rPr lang="en-ID" dirty="0" err="1"/>
              <a:t>Biasanya</a:t>
            </a:r>
            <a:r>
              <a:rPr lang="en-ID" dirty="0"/>
              <a:t> </a:t>
            </a:r>
            <a:r>
              <a:rPr lang="en-ID" dirty="0" err="1"/>
              <a:t>anggaran</a:t>
            </a:r>
            <a:r>
              <a:rPr lang="en-ID" dirty="0"/>
              <a:t> </a:t>
            </a:r>
            <a:r>
              <a:rPr lang="en-ID" dirty="0" err="1"/>
              <a:t>dinyatakan</a:t>
            </a:r>
            <a:r>
              <a:rPr lang="en-ID" dirty="0"/>
              <a:t> </a:t>
            </a:r>
            <a:r>
              <a:rPr lang="en-ID" dirty="0" err="1"/>
              <a:t>dalam</a:t>
            </a:r>
            <a:r>
              <a:rPr lang="en-ID" dirty="0"/>
              <a:t> </a:t>
            </a:r>
            <a:r>
              <a:rPr lang="en-ID" dirty="0" err="1"/>
              <a:t>satuan</a:t>
            </a:r>
            <a:r>
              <a:rPr lang="en-ID" dirty="0"/>
              <a:t> </a:t>
            </a:r>
            <a:r>
              <a:rPr lang="en-ID" dirty="0" err="1"/>
              <a:t>moneter</a:t>
            </a:r>
            <a:r>
              <a:rPr lang="en-ID" dirty="0"/>
              <a:t>, </a:t>
            </a:r>
            <a:r>
              <a:rPr lang="en-ID" dirty="0" err="1"/>
              <a:t>tapi</a:t>
            </a:r>
            <a:r>
              <a:rPr lang="en-ID" dirty="0"/>
              <a:t> </a:t>
            </a:r>
            <a:r>
              <a:rPr lang="en-ID" dirty="0" err="1"/>
              <a:t>bisa</a:t>
            </a:r>
            <a:r>
              <a:rPr lang="en-ID" dirty="0"/>
              <a:t> juga </a:t>
            </a:r>
            <a:r>
              <a:rPr lang="en-ID" dirty="0" err="1"/>
              <a:t>dinyatakan</a:t>
            </a:r>
            <a:r>
              <a:rPr lang="en-ID" dirty="0"/>
              <a:t> </a:t>
            </a:r>
            <a:r>
              <a:rPr lang="en-ID" dirty="0" err="1"/>
              <a:t>dalam</a:t>
            </a:r>
            <a:r>
              <a:rPr lang="en-ID" dirty="0"/>
              <a:t> </a:t>
            </a:r>
            <a:r>
              <a:rPr lang="en-ID" dirty="0" err="1"/>
              <a:t>satuan</a:t>
            </a:r>
            <a:r>
              <a:rPr lang="en-ID" dirty="0"/>
              <a:t> </a:t>
            </a:r>
            <a:r>
              <a:rPr lang="en-ID" dirty="0" err="1"/>
              <a:t>barang</a:t>
            </a:r>
            <a:r>
              <a:rPr lang="en-ID" dirty="0"/>
              <a:t> </a:t>
            </a:r>
            <a:r>
              <a:rPr lang="en-ID" dirty="0" err="1"/>
              <a:t>atau</a:t>
            </a:r>
            <a:r>
              <a:rPr lang="en-ID" dirty="0"/>
              <a:t> </a:t>
            </a:r>
            <a:r>
              <a:rPr lang="en-ID" dirty="0" err="1"/>
              <a:t>jasa</a:t>
            </a:r>
            <a:r>
              <a:rPr lang="en-ID" dirty="0"/>
              <a:t>.</a:t>
            </a:r>
          </a:p>
          <a:p>
            <a:pPr marL="514350" indent="-514350">
              <a:buFont typeface="+mj-lt"/>
              <a:buAutoNum type="arabicPeriod"/>
            </a:pPr>
            <a:r>
              <a:rPr lang="en-ID" dirty="0" err="1"/>
              <a:t>Menurut</a:t>
            </a:r>
            <a:r>
              <a:rPr lang="en-ID" dirty="0"/>
              <a:t> </a:t>
            </a:r>
            <a:r>
              <a:rPr lang="en-ID" dirty="0" err="1"/>
              <a:t>Sofyan</a:t>
            </a:r>
            <a:r>
              <a:rPr lang="en-ID" dirty="0"/>
              <a:t> (1996), </a:t>
            </a:r>
            <a:r>
              <a:rPr lang="en-ID" dirty="0" err="1"/>
              <a:t>pengertian</a:t>
            </a:r>
            <a:r>
              <a:rPr lang="en-ID" dirty="0"/>
              <a:t> </a:t>
            </a:r>
            <a:r>
              <a:rPr lang="en-ID" dirty="0" err="1"/>
              <a:t>anggaran</a:t>
            </a:r>
            <a:r>
              <a:rPr lang="en-ID" dirty="0"/>
              <a:t> </a:t>
            </a:r>
            <a:r>
              <a:rPr lang="en-ID" dirty="0" err="1"/>
              <a:t>adalah</a:t>
            </a:r>
            <a:r>
              <a:rPr lang="en-ID" dirty="0"/>
              <a:t> </a:t>
            </a:r>
            <a:r>
              <a:rPr lang="en-ID" dirty="0" err="1"/>
              <a:t>pendekatan</a:t>
            </a:r>
            <a:r>
              <a:rPr lang="en-ID" dirty="0"/>
              <a:t> yang </a:t>
            </a:r>
            <a:r>
              <a:rPr lang="en-ID" dirty="0" err="1"/>
              <a:t>sistematis</a:t>
            </a:r>
            <a:r>
              <a:rPr lang="en-ID" dirty="0"/>
              <a:t> dan formal yang </a:t>
            </a:r>
            <a:r>
              <a:rPr lang="en-ID" dirty="0" err="1"/>
              <a:t>bertujuan</a:t>
            </a:r>
            <a:r>
              <a:rPr lang="en-ID" dirty="0"/>
              <a:t> </a:t>
            </a:r>
            <a:r>
              <a:rPr lang="en-ID" dirty="0" err="1"/>
              <a:t>untuk</a:t>
            </a:r>
            <a:r>
              <a:rPr lang="en-ID" dirty="0"/>
              <a:t> </a:t>
            </a:r>
            <a:r>
              <a:rPr lang="en-ID" dirty="0" err="1"/>
              <a:t>mencapai</a:t>
            </a:r>
            <a:r>
              <a:rPr lang="en-ID" dirty="0"/>
              <a:t> </a:t>
            </a:r>
            <a:r>
              <a:rPr lang="en-ID" dirty="0" err="1"/>
              <a:t>pelaksanaan</a:t>
            </a:r>
            <a:r>
              <a:rPr lang="en-ID" dirty="0"/>
              <a:t> </a:t>
            </a:r>
            <a:r>
              <a:rPr lang="en-ID" dirty="0" err="1"/>
              <a:t>fungsi</a:t>
            </a:r>
            <a:r>
              <a:rPr lang="en-ID" dirty="0"/>
              <a:t> </a:t>
            </a:r>
            <a:r>
              <a:rPr lang="en-ID" dirty="0" err="1"/>
              <a:t>perencanaan</a:t>
            </a:r>
            <a:r>
              <a:rPr lang="en-ID" dirty="0"/>
              <a:t> </a:t>
            </a:r>
            <a:r>
              <a:rPr lang="en-ID" dirty="0" err="1"/>
              <a:t>sebagai</a:t>
            </a:r>
            <a:r>
              <a:rPr lang="en-ID" dirty="0"/>
              <a:t> </a:t>
            </a:r>
            <a:r>
              <a:rPr lang="en-ID" dirty="0" err="1"/>
              <a:t>alat</a:t>
            </a:r>
            <a:r>
              <a:rPr lang="en-ID" dirty="0"/>
              <a:t> </a:t>
            </a:r>
            <a:r>
              <a:rPr lang="en-ID" dirty="0" err="1"/>
              <a:t>bantu</a:t>
            </a:r>
            <a:r>
              <a:rPr lang="en-ID" dirty="0"/>
              <a:t> </a:t>
            </a:r>
            <a:r>
              <a:rPr lang="en-ID" dirty="0" err="1"/>
              <a:t>pelaksanaan</a:t>
            </a:r>
            <a:r>
              <a:rPr lang="en-ID" dirty="0"/>
              <a:t> </a:t>
            </a:r>
            <a:r>
              <a:rPr lang="en-ID" dirty="0" err="1"/>
              <a:t>tanggung</a:t>
            </a:r>
            <a:r>
              <a:rPr lang="en-ID" dirty="0"/>
              <a:t> </a:t>
            </a:r>
            <a:r>
              <a:rPr lang="en-ID" dirty="0" err="1"/>
              <a:t>jawa</a:t>
            </a:r>
            <a:r>
              <a:rPr lang="en-ID" dirty="0"/>
              <a:t> </a:t>
            </a:r>
            <a:r>
              <a:rPr lang="en-ID" dirty="0" err="1"/>
              <a:t>manajemen</a:t>
            </a:r>
            <a:r>
              <a:rPr lang="en-ID" dirty="0"/>
              <a:t>.</a:t>
            </a:r>
          </a:p>
          <a:p>
            <a:pPr marL="514350" indent="-514350">
              <a:buFont typeface="+mj-lt"/>
              <a:buAutoNum type="arabicPeriod"/>
            </a:pPr>
            <a:endParaRPr lang="en-ID" dirty="0"/>
          </a:p>
          <a:p>
            <a:pPr marL="514350" indent="-514350">
              <a:buFont typeface="+mj-lt"/>
              <a:buAutoNum type="arabicPeriod"/>
            </a:pPr>
            <a:endParaRPr lang="en-ID" dirty="0"/>
          </a:p>
          <a:p>
            <a:pPr marL="514350" indent="-514350">
              <a:buFont typeface="+mj-lt"/>
              <a:buAutoNum type="arabicPeriod"/>
            </a:pPr>
            <a:endParaRPr lang="en-ID" dirty="0"/>
          </a:p>
          <a:p>
            <a:pPr marL="514350" indent="-514350">
              <a:buFont typeface="+mj-lt"/>
              <a:buAutoNum type="arabicPeriod"/>
            </a:pPr>
            <a:endParaRPr lang="en-ID" dirty="0"/>
          </a:p>
        </p:txBody>
      </p:sp>
    </p:spTree>
    <p:extLst>
      <p:ext uri="{BB962C8B-B14F-4D97-AF65-F5344CB8AC3E}">
        <p14:creationId xmlns:p14="http://schemas.microsoft.com/office/powerpoint/2010/main" val="4017138311"/>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1240</TotalTime>
  <Words>2446</Words>
  <Application>Microsoft Office PowerPoint</Application>
  <PresentationFormat>Widescreen</PresentationFormat>
  <Paragraphs>157</Paragraphs>
  <Slides>29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Trebuchet MS</vt:lpstr>
      <vt:lpstr>Berlin</vt:lpstr>
      <vt:lpstr>ANGGARAN PERUSAHAAN</vt:lpstr>
      <vt:lpstr>DESKRIPSI MATA KULIAH</vt:lpstr>
      <vt:lpstr>TUJUAN MATA KULIAH</vt:lpstr>
      <vt:lpstr>METODA PERKULIAHAN</vt:lpstr>
      <vt:lpstr>JADWAL PERTEMUAN</vt:lpstr>
      <vt:lpstr>JADWAL PERTEMUAN</vt:lpstr>
      <vt:lpstr>EVALUASI PEMBELAJARAN DAN KEHADIRAN</vt:lpstr>
      <vt:lpstr>  ANGGARAN PERUSAHAAN MATERI-1  KONSEP ANGGARAN</vt:lpstr>
      <vt:lpstr>DEFINISI ANGGARAN</vt:lpstr>
      <vt:lpstr>DEFINISI ANGGARAN</vt:lpstr>
      <vt:lpstr>CIRI-CIRI ANGGARAN</vt:lpstr>
      <vt:lpstr>FUNGSI ANGGARAN</vt:lpstr>
      <vt:lpstr>JENIS-JENIS ANGGARAN</vt:lpstr>
      <vt:lpstr>JENIS-JENIS ANGGARAN</vt:lpstr>
      <vt:lpstr>FAKTOR-FAKTOR PENYUSUNAN ANGGARAN</vt:lpstr>
      <vt:lpstr>FAKTOR-FAKTOR PENYUSUNAN ANGGARAN</vt:lpstr>
      <vt:lpstr>MANFAAT ANGGARAN</vt:lpstr>
      <vt:lpstr>MANFAAT ANGGARAN</vt:lpstr>
      <vt:lpstr>MANFAAT ANGGARAN</vt:lpstr>
      <vt:lpstr>MANFAAT ANGGARAN</vt:lpstr>
      <vt:lpstr>MANFAAT ANGGARAN</vt:lpstr>
      <vt:lpstr>MANFAAT ANGGARAN</vt:lpstr>
      <vt:lpstr>MANFAAT ANGGARAN</vt:lpstr>
      <vt:lpstr>MANFAAT ANGGARAN</vt:lpstr>
      <vt:lpstr>PowerPoint Presentation</vt:lpstr>
      <vt:lpstr>PowerPoint Presentation</vt:lpstr>
      <vt:lpstr>PowerPoint Presentation</vt:lpstr>
      <vt:lpstr>TUJUAN ANGGARAN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BELLA SHABRINA ANYUPI</cp:lastModifiedBy>
  <cp:revision>96</cp:revision>
  <dcterms:created xsi:type="dcterms:W3CDTF">2013-07-15T20:24:27Z</dcterms:created>
  <dcterms:modified xsi:type="dcterms:W3CDTF">2026-04-22T13:45:22Z</dcterms:modified>
</cp:coreProperties>
</file>