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30"/>
  </p:notesMasterIdLst>
  <p:sldIdLst>
    <p:sldId id="288" r:id="rId2"/>
    <p:sldId id="289" r:id="rId3"/>
    <p:sldId id="258" r:id="rId4"/>
    <p:sldId id="259" r:id="rId5"/>
    <p:sldId id="260" r:id="rId6"/>
    <p:sldId id="262" r:id="rId7"/>
    <p:sldId id="261" r:id="rId8"/>
    <p:sldId id="263" r:id="rId9"/>
    <p:sldId id="267" r:id="rId10"/>
    <p:sldId id="270" r:id="rId11"/>
    <p:sldId id="271" r:id="rId12"/>
    <p:sldId id="272" r:id="rId13"/>
    <p:sldId id="273" r:id="rId14"/>
    <p:sldId id="290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91" r:id="rId28"/>
    <p:sldId id="287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1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49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3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5B4072-7571-4F0A-A30E-7217436FF63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DF344BE-0137-4544-A6B3-4F69970BBBDC}">
      <dgm:prSet/>
      <dgm:spPr/>
      <dgm:t>
        <a:bodyPr/>
        <a:lstStyle/>
        <a:p>
          <a:r>
            <a:rPr lang="en-US"/>
            <a:t>Pengertian Metode Harga Pokok Pesanan</a:t>
          </a:r>
        </a:p>
      </dgm:t>
    </dgm:pt>
    <dgm:pt modelId="{8BB4D6EC-CE85-4CCA-9F9C-B896C66A61DA}" type="parTrans" cxnId="{28238391-3700-42C5-83AC-07B7BCAF14C7}">
      <dgm:prSet/>
      <dgm:spPr/>
      <dgm:t>
        <a:bodyPr/>
        <a:lstStyle/>
        <a:p>
          <a:endParaRPr lang="en-US"/>
        </a:p>
      </dgm:t>
    </dgm:pt>
    <dgm:pt modelId="{426A59B0-E236-4805-B264-36EE1B0AA425}" type="sibTrans" cxnId="{28238391-3700-42C5-83AC-07B7BCAF14C7}">
      <dgm:prSet/>
      <dgm:spPr/>
      <dgm:t>
        <a:bodyPr/>
        <a:lstStyle/>
        <a:p>
          <a:endParaRPr lang="en-US"/>
        </a:p>
      </dgm:t>
    </dgm:pt>
    <dgm:pt modelId="{7F56807A-FE2B-4AE7-9FA4-4BD4A6CD2A0C}">
      <dgm:prSet/>
      <dgm:spPr/>
      <dgm:t>
        <a:bodyPr/>
        <a:lstStyle/>
        <a:p>
          <a:r>
            <a:rPr lang="en-US"/>
            <a:t>Siklus Akuntansi Biaya Dalam Perusahaan Manufaktur</a:t>
          </a:r>
        </a:p>
      </dgm:t>
    </dgm:pt>
    <dgm:pt modelId="{9BE1DEC7-A6D3-4A7F-8FFA-B194EFCC2656}" type="parTrans" cxnId="{2D539AC0-5E57-438F-B104-39F1DB680C25}">
      <dgm:prSet/>
      <dgm:spPr/>
      <dgm:t>
        <a:bodyPr/>
        <a:lstStyle/>
        <a:p>
          <a:endParaRPr lang="en-US"/>
        </a:p>
      </dgm:t>
    </dgm:pt>
    <dgm:pt modelId="{03838A7E-AA9A-4A7B-8C81-5A5BF03BDED3}" type="sibTrans" cxnId="{2D539AC0-5E57-438F-B104-39F1DB680C25}">
      <dgm:prSet/>
      <dgm:spPr/>
      <dgm:t>
        <a:bodyPr/>
        <a:lstStyle/>
        <a:p>
          <a:endParaRPr lang="en-US"/>
        </a:p>
      </dgm:t>
    </dgm:pt>
    <dgm:pt modelId="{3E271732-BADB-4D47-9E3D-9A1BFBC840A2}">
      <dgm:prSet/>
      <dgm:spPr/>
      <dgm:t>
        <a:bodyPr/>
        <a:lstStyle/>
        <a:p>
          <a:r>
            <a:rPr lang="en-US"/>
            <a:t>Karakteristik Metode Harga Pokok Pesanan</a:t>
          </a:r>
        </a:p>
      </dgm:t>
    </dgm:pt>
    <dgm:pt modelId="{87DC334F-5085-4E7A-A244-ECFCE21D9F28}" type="parTrans" cxnId="{EAECBB55-FF5E-41B7-B39B-0E95A83AAF20}">
      <dgm:prSet/>
      <dgm:spPr/>
      <dgm:t>
        <a:bodyPr/>
        <a:lstStyle/>
        <a:p>
          <a:endParaRPr lang="en-US"/>
        </a:p>
      </dgm:t>
    </dgm:pt>
    <dgm:pt modelId="{CA2983DC-4FAB-4B06-B5D3-53B59602B88C}" type="sibTrans" cxnId="{EAECBB55-FF5E-41B7-B39B-0E95A83AAF20}">
      <dgm:prSet/>
      <dgm:spPr/>
      <dgm:t>
        <a:bodyPr/>
        <a:lstStyle/>
        <a:p>
          <a:endParaRPr lang="en-US"/>
        </a:p>
      </dgm:t>
    </dgm:pt>
    <dgm:pt modelId="{AD3004F2-0209-4929-93BD-A8005F86BCA3}">
      <dgm:prSet/>
      <dgm:spPr/>
      <dgm:t>
        <a:bodyPr/>
        <a:lstStyle/>
        <a:p>
          <a:r>
            <a:rPr lang="en-US"/>
            <a:t>Manfaat Informasi Harga Pokok Produksi Per Pesanan</a:t>
          </a:r>
        </a:p>
      </dgm:t>
    </dgm:pt>
    <dgm:pt modelId="{032147A5-AEA5-4A58-9314-AEB79E473CFE}" type="parTrans" cxnId="{79A8F437-6E6E-4462-ABFA-82194F9407DD}">
      <dgm:prSet/>
      <dgm:spPr/>
      <dgm:t>
        <a:bodyPr/>
        <a:lstStyle/>
        <a:p>
          <a:endParaRPr lang="en-US"/>
        </a:p>
      </dgm:t>
    </dgm:pt>
    <dgm:pt modelId="{1CEA9558-1D65-4A4B-BD98-2D922D5AEE0A}" type="sibTrans" cxnId="{79A8F437-6E6E-4462-ABFA-82194F9407DD}">
      <dgm:prSet/>
      <dgm:spPr/>
      <dgm:t>
        <a:bodyPr/>
        <a:lstStyle/>
        <a:p>
          <a:endParaRPr lang="en-US"/>
        </a:p>
      </dgm:t>
    </dgm:pt>
    <dgm:pt modelId="{AA57D639-243C-42B4-AA41-28C3DD802C13}">
      <dgm:prSet/>
      <dgm:spPr/>
      <dgm:t>
        <a:bodyPr/>
        <a:lstStyle/>
        <a:p>
          <a:r>
            <a:rPr lang="en-US"/>
            <a:t>Kartu Harga Pokok (Job Order Cost Sheet)</a:t>
          </a:r>
        </a:p>
      </dgm:t>
    </dgm:pt>
    <dgm:pt modelId="{5D65C45B-9B02-4C01-B890-2C0FA6B141AE}" type="parTrans" cxnId="{9A45B310-C076-41E8-8E2A-0321B74D9A3D}">
      <dgm:prSet/>
      <dgm:spPr/>
      <dgm:t>
        <a:bodyPr/>
        <a:lstStyle/>
        <a:p>
          <a:endParaRPr lang="en-US"/>
        </a:p>
      </dgm:t>
    </dgm:pt>
    <dgm:pt modelId="{8C045DC4-22EB-4AAA-A31D-A5F35C54681C}" type="sibTrans" cxnId="{9A45B310-C076-41E8-8E2A-0321B74D9A3D}">
      <dgm:prSet/>
      <dgm:spPr/>
      <dgm:t>
        <a:bodyPr/>
        <a:lstStyle/>
        <a:p>
          <a:endParaRPr lang="en-US"/>
        </a:p>
      </dgm:t>
    </dgm:pt>
    <dgm:pt modelId="{4DA37003-C0C5-43B8-8BF5-6B3D981A2372}">
      <dgm:prSet/>
      <dgm:spPr/>
      <dgm:t>
        <a:bodyPr/>
        <a:lstStyle/>
        <a:p>
          <a:r>
            <a:rPr lang="en-US"/>
            <a:t>Jurnal yang Diperlukan</a:t>
          </a:r>
        </a:p>
      </dgm:t>
    </dgm:pt>
    <dgm:pt modelId="{F8019B66-E51E-45E8-96C6-6884C825A6C4}" type="parTrans" cxnId="{F1FEB7FE-DBE6-4423-B616-8521C8DCF25C}">
      <dgm:prSet/>
      <dgm:spPr/>
      <dgm:t>
        <a:bodyPr/>
        <a:lstStyle/>
        <a:p>
          <a:endParaRPr lang="en-US"/>
        </a:p>
      </dgm:t>
    </dgm:pt>
    <dgm:pt modelId="{2729C597-276C-4E2A-A875-F9DF416F7545}" type="sibTrans" cxnId="{F1FEB7FE-DBE6-4423-B616-8521C8DCF25C}">
      <dgm:prSet/>
      <dgm:spPr/>
      <dgm:t>
        <a:bodyPr/>
        <a:lstStyle/>
        <a:p>
          <a:endParaRPr lang="en-US"/>
        </a:p>
      </dgm:t>
    </dgm:pt>
    <dgm:pt modelId="{5484923A-0B06-4733-9FB7-2EBDFC3B76E1}" type="pres">
      <dgm:prSet presAssocID="{C85B4072-7571-4F0A-A30E-7217436FF63E}" presName="linear" presStyleCnt="0">
        <dgm:presLayoutVars>
          <dgm:animLvl val="lvl"/>
          <dgm:resizeHandles val="exact"/>
        </dgm:presLayoutVars>
      </dgm:prSet>
      <dgm:spPr/>
    </dgm:pt>
    <dgm:pt modelId="{6289E0CA-1265-4D19-AD06-7851231C43C6}" type="pres">
      <dgm:prSet presAssocID="{CDF344BE-0137-4544-A6B3-4F69970BBBD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EE7F663-D980-4FDD-A044-C561B038EC6F}" type="pres">
      <dgm:prSet presAssocID="{426A59B0-E236-4805-B264-36EE1B0AA425}" presName="spacer" presStyleCnt="0"/>
      <dgm:spPr/>
    </dgm:pt>
    <dgm:pt modelId="{16103478-6CE4-48CB-99C0-9F5B45A7D953}" type="pres">
      <dgm:prSet presAssocID="{7F56807A-FE2B-4AE7-9FA4-4BD4A6CD2A0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71D5B1C-5924-4AE2-A616-03844C04BFD5}" type="pres">
      <dgm:prSet presAssocID="{03838A7E-AA9A-4A7B-8C81-5A5BF03BDED3}" presName="spacer" presStyleCnt="0"/>
      <dgm:spPr/>
    </dgm:pt>
    <dgm:pt modelId="{18431051-A512-4CF1-9425-8CDAB1B73FA2}" type="pres">
      <dgm:prSet presAssocID="{3E271732-BADB-4D47-9E3D-9A1BFBC840A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3F4B392-5184-4F0C-B81F-102C0D1A8181}" type="pres">
      <dgm:prSet presAssocID="{CA2983DC-4FAB-4B06-B5D3-53B59602B88C}" presName="spacer" presStyleCnt="0"/>
      <dgm:spPr/>
    </dgm:pt>
    <dgm:pt modelId="{2AC62000-1D67-4A35-B974-3675C5691448}" type="pres">
      <dgm:prSet presAssocID="{AD3004F2-0209-4929-93BD-A8005F86BCA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196B264-121C-4111-A003-BA17DFBFA553}" type="pres">
      <dgm:prSet presAssocID="{1CEA9558-1D65-4A4B-BD98-2D922D5AEE0A}" presName="spacer" presStyleCnt="0"/>
      <dgm:spPr/>
    </dgm:pt>
    <dgm:pt modelId="{CF99647F-9134-4F07-BB8A-11FC24329831}" type="pres">
      <dgm:prSet presAssocID="{AA57D639-243C-42B4-AA41-28C3DD802C1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49A6142-5E19-4B26-B02C-79D79611983E}" type="pres">
      <dgm:prSet presAssocID="{8C045DC4-22EB-4AAA-A31D-A5F35C54681C}" presName="spacer" presStyleCnt="0"/>
      <dgm:spPr/>
    </dgm:pt>
    <dgm:pt modelId="{D9F7D096-8AD8-4ED9-8F37-85435F31D50C}" type="pres">
      <dgm:prSet presAssocID="{4DA37003-C0C5-43B8-8BF5-6B3D981A2372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00C2400-7AEB-4A57-94FC-65639739502D}" type="presOf" srcId="{CDF344BE-0137-4544-A6B3-4F69970BBBDC}" destId="{6289E0CA-1265-4D19-AD06-7851231C43C6}" srcOrd="0" destOrd="0" presId="urn:microsoft.com/office/officeart/2005/8/layout/vList2"/>
    <dgm:cxn modelId="{9A45B310-C076-41E8-8E2A-0321B74D9A3D}" srcId="{C85B4072-7571-4F0A-A30E-7217436FF63E}" destId="{AA57D639-243C-42B4-AA41-28C3DD802C13}" srcOrd="4" destOrd="0" parTransId="{5D65C45B-9B02-4C01-B890-2C0FA6B141AE}" sibTransId="{8C045DC4-22EB-4AAA-A31D-A5F35C54681C}"/>
    <dgm:cxn modelId="{79A8F437-6E6E-4462-ABFA-82194F9407DD}" srcId="{C85B4072-7571-4F0A-A30E-7217436FF63E}" destId="{AD3004F2-0209-4929-93BD-A8005F86BCA3}" srcOrd="3" destOrd="0" parTransId="{032147A5-AEA5-4A58-9314-AEB79E473CFE}" sibTransId="{1CEA9558-1D65-4A4B-BD98-2D922D5AEE0A}"/>
    <dgm:cxn modelId="{4C4EF76A-7BB7-4EA0-A5BF-C5BB1B2C9B0E}" type="presOf" srcId="{4DA37003-C0C5-43B8-8BF5-6B3D981A2372}" destId="{D9F7D096-8AD8-4ED9-8F37-85435F31D50C}" srcOrd="0" destOrd="0" presId="urn:microsoft.com/office/officeart/2005/8/layout/vList2"/>
    <dgm:cxn modelId="{8C98A06B-8FBE-44C6-9F79-D4712036D3FE}" type="presOf" srcId="{AD3004F2-0209-4929-93BD-A8005F86BCA3}" destId="{2AC62000-1D67-4A35-B974-3675C5691448}" srcOrd="0" destOrd="0" presId="urn:microsoft.com/office/officeart/2005/8/layout/vList2"/>
    <dgm:cxn modelId="{EAECBB55-FF5E-41B7-B39B-0E95A83AAF20}" srcId="{C85B4072-7571-4F0A-A30E-7217436FF63E}" destId="{3E271732-BADB-4D47-9E3D-9A1BFBC840A2}" srcOrd="2" destOrd="0" parTransId="{87DC334F-5085-4E7A-A244-ECFCE21D9F28}" sibTransId="{CA2983DC-4FAB-4B06-B5D3-53B59602B88C}"/>
    <dgm:cxn modelId="{28238391-3700-42C5-83AC-07B7BCAF14C7}" srcId="{C85B4072-7571-4F0A-A30E-7217436FF63E}" destId="{CDF344BE-0137-4544-A6B3-4F69970BBBDC}" srcOrd="0" destOrd="0" parTransId="{8BB4D6EC-CE85-4CCA-9F9C-B896C66A61DA}" sibTransId="{426A59B0-E236-4805-B264-36EE1B0AA425}"/>
    <dgm:cxn modelId="{5FDDC298-481D-43C8-85AC-81755236152A}" type="presOf" srcId="{C85B4072-7571-4F0A-A30E-7217436FF63E}" destId="{5484923A-0B06-4733-9FB7-2EBDFC3B76E1}" srcOrd="0" destOrd="0" presId="urn:microsoft.com/office/officeart/2005/8/layout/vList2"/>
    <dgm:cxn modelId="{AE9FADB6-9095-410E-B879-B7A9089BB5FD}" type="presOf" srcId="{7F56807A-FE2B-4AE7-9FA4-4BD4A6CD2A0C}" destId="{16103478-6CE4-48CB-99C0-9F5B45A7D953}" srcOrd="0" destOrd="0" presId="urn:microsoft.com/office/officeart/2005/8/layout/vList2"/>
    <dgm:cxn modelId="{2D539AC0-5E57-438F-B104-39F1DB680C25}" srcId="{C85B4072-7571-4F0A-A30E-7217436FF63E}" destId="{7F56807A-FE2B-4AE7-9FA4-4BD4A6CD2A0C}" srcOrd="1" destOrd="0" parTransId="{9BE1DEC7-A6D3-4A7F-8FFA-B194EFCC2656}" sibTransId="{03838A7E-AA9A-4A7B-8C81-5A5BF03BDED3}"/>
    <dgm:cxn modelId="{D7C34CCA-C1E2-4654-B81B-D67D4D37B96E}" type="presOf" srcId="{AA57D639-243C-42B4-AA41-28C3DD802C13}" destId="{CF99647F-9134-4F07-BB8A-11FC24329831}" srcOrd="0" destOrd="0" presId="urn:microsoft.com/office/officeart/2005/8/layout/vList2"/>
    <dgm:cxn modelId="{E61105F7-024F-4FB9-88CB-068EE78EF24A}" type="presOf" srcId="{3E271732-BADB-4D47-9E3D-9A1BFBC840A2}" destId="{18431051-A512-4CF1-9425-8CDAB1B73FA2}" srcOrd="0" destOrd="0" presId="urn:microsoft.com/office/officeart/2005/8/layout/vList2"/>
    <dgm:cxn modelId="{F1FEB7FE-DBE6-4423-B616-8521C8DCF25C}" srcId="{C85B4072-7571-4F0A-A30E-7217436FF63E}" destId="{4DA37003-C0C5-43B8-8BF5-6B3D981A2372}" srcOrd="5" destOrd="0" parTransId="{F8019B66-E51E-45E8-96C6-6884C825A6C4}" sibTransId="{2729C597-276C-4E2A-A875-F9DF416F7545}"/>
    <dgm:cxn modelId="{10EDCFC8-B5A6-4E6B-996B-A3C533AA21AE}" type="presParOf" srcId="{5484923A-0B06-4733-9FB7-2EBDFC3B76E1}" destId="{6289E0CA-1265-4D19-AD06-7851231C43C6}" srcOrd="0" destOrd="0" presId="urn:microsoft.com/office/officeart/2005/8/layout/vList2"/>
    <dgm:cxn modelId="{577BC7CE-7B20-470E-8F3A-8FAC7D26CFB5}" type="presParOf" srcId="{5484923A-0B06-4733-9FB7-2EBDFC3B76E1}" destId="{DEE7F663-D980-4FDD-A044-C561B038EC6F}" srcOrd="1" destOrd="0" presId="urn:microsoft.com/office/officeart/2005/8/layout/vList2"/>
    <dgm:cxn modelId="{B95558AA-4F6B-475B-AD80-E205043FADBA}" type="presParOf" srcId="{5484923A-0B06-4733-9FB7-2EBDFC3B76E1}" destId="{16103478-6CE4-48CB-99C0-9F5B45A7D953}" srcOrd="2" destOrd="0" presId="urn:microsoft.com/office/officeart/2005/8/layout/vList2"/>
    <dgm:cxn modelId="{19B64F1C-6744-4FEE-A9F2-0C8BD08079B3}" type="presParOf" srcId="{5484923A-0B06-4733-9FB7-2EBDFC3B76E1}" destId="{371D5B1C-5924-4AE2-A616-03844C04BFD5}" srcOrd="3" destOrd="0" presId="urn:microsoft.com/office/officeart/2005/8/layout/vList2"/>
    <dgm:cxn modelId="{7E236A81-56F9-416A-8CD1-04987CC2A0A4}" type="presParOf" srcId="{5484923A-0B06-4733-9FB7-2EBDFC3B76E1}" destId="{18431051-A512-4CF1-9425-8CDAB1B73FA2}" srcOrd="4" destOrd="0" presId="urn:microsoft.com/office/officeart/2005/8/layout/vList2"/>
    <dgm:cxn modelId="{C533CCA2-88C2-4FC4-BE32-E536F28F7532}" type="presParOf" srcId="{5484923A-0B06-4733-9FB7-2EBDFC3B76E1}" destId="{C3F4B392-5184-4F0C-B81F-102C0D1A8181}" srcOrd="5" destOrd="0" presId="urn:microsoft.com/office/officeart/2005/8/layout/vList2"/>
    <dgm:cxn modelId="{06D3E9E7-17F4-4DB4-B368-E4592AA89841}" type="presParOf" srcId="{5484923A-0B06-4733-9FB7-2EBDFC3B76E1}" destId="{2AC62000-1D67-4A35-B974-3675C5691448}" srcOrd="6" destOrd="0" presId="urn:microsoft.com/office/officeart/2005/8/layout/vList2"/>
    <dgm:cxn modelId="{FB356370-A72D-4F2D-8F0B-F1ED8EEDD02A}" type="presParOf" srcId="{5484923A-0B06-4733-9FB7-2EBDFC3B76E1}" destId="{F196B264-121C-4111-A003-BA17DFBFA553}" srcOrd="7" destOrd="0" presId="urn:microsoft.com/office/officeart/2005/8/layout/vList2"/>
    <dgm:cxn modelId="{7007036A-15FB-42CF-81F5-1DE7D15CED57}" type="presParOf" srcId="{5484923A-0B06-4733-9FB7-2EBDFC3B76E1}" destId="{CF99647F-9134-4F07-BB8A-11FC24329831}" srcOrd="8" destOrd="0" presId="urn:microsoft.com/office/officeart/2005/8/layout/vList2"/>
    <dgm:cxn modelId="{03E0867C-539F-4C6F-970E-57BD8F03BFCA}" type="presParOf" srcId="{5484923A-0B06-4733-9FB7-2EBDFC3B76E1}" destId="{E49A6142-5E19-4B26-B02C-79D79611983E}" srcOrd="9" destOrd="0" presId="urn:microsoft.com/office/officeart/2005/8/layout/vList2"/>
    <dgm:cxn modelId="{C01863D3-4F59-4609-9167-B1E094B73767}" type="presParOf" srcId="{5484923A-0B06-4733-9FB7-2EBDFC3B76E1}" destId="{D9F7D096-8AD8-4ED9-8F37-85435F31D50C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9E0CA-1265-4D19-AD06-7851231C43C6}">
      <dsp:nvSpPr>
        <dsp:cNvPr id="0" name=""/>
        <dsp:cNvSpPr/>
      </dsp:nvSpPr>
      <dsp:spPr>
        <a:xfrm>
          <a:off x="0" y="1049543"/>
          <a:ext cx="6263640" cy="514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Pengertian Metode Harga Pokok Pesanan</a:t>
          </a:r>
        </a:p>
      </dsp:txBody>
      <dsp:txXfrm>
        <a:off x="25130" y="1074673"/>
        <a:ext cx="6213380" cy="464540"/>
      </dsp:txXfrm>
    </dsp:sp>
    <dsp:sp modelId="{16103478-6CE4-48CB-99C0-9F5B45A7D953}">
      <dsp:nvSpPr>
        <dsp:cNvPr id="0" name=""/>
        <dsp:cNvSpPr/>
      </dsp:nvSpPr>
      <dsp:spPr>
        <a:xfrm>
          <a:off x="0" y="1627703"/>
          <a:ext cx="6263640" cy="514800"/>
        </a:xfrm>
        <a:prstGeom prst="roundRect">
          <a:avLst/>
        </a:prstGeom>
        <a:solidFill>
          <a:schemeClr val="accent5">
            <a:hueOff val="-336926"/>
            <a:satOff val="-1589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Siklus Akuntansi Biaya Dalam Perusahaan Manufaktur</a:t>
          </a:r>
        </a:p>
      </dsp:txBody>
      <dsp:txXfrm>
        <a:off x="25130" y="1652833"/>
        <a:ext cx="6213380" cy="464540"/>
      </dsp:txXfrm>
    </dsp:sp>
    <dsp:sp modelId="{18431051-A512-4CF1-9425-8CDAB1B73FA2}">
      <dsp:nvSpPr>
        <dsp:cNvPr id="0" name=""/>
        <dsp:cNvSpPr/>
      </dsp:nvSpPr>
      <dsp:spPr>
        <a:xfrm>
          <a:off x="0" y="2205863"/>
          <a:ext cx="6263640" cy="514800"/>
        </a:xfrm>
        <a:prstGeom prst="roundRect">
          <a:avLst/>
        </a:prstGeom>
        <a:solidFill>
          <a:schemeClr val="accent5">
            <a:hueOff val="-673852"/>
            <a:satOff val="-3178"/>
            <a:lumOff val="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Karakteristik Metode Harga Pokok Pesanan</a:t>
          </a:r>
        </a:p>
      </dsp:txBody>
      <dsp:txXfrm>
        <a:off x="25130" y="2230993"/>
        <a:ext cx="6213380" cy="464540"/>
      </dsp:txXfrm>
    </dsp:sp>
    <dsp:sp modelId="{2AC62000-1D67-4A35-B974-3675C5691448}">
      <dsp:nvSpPr>
        <dsp:cNvPr id="0" name=""/>
        <dsp:cNvSpPr/>
      </dsp:nvSpPr>
      <dsp:spPr>
        <a:xfrm>
          <a:off x="0" y="2784024"/>
          <a:ext cx="6263640" cy="514800"/>
        </a:xfrm>
        <a:prstGeom prst="roundRect">
          <a:avLst/>
        </a:prstGeom>
        <a:solidFill>
          <a:schemeClr val="accent5">
            <a:hueOff val="-1010778"/>
            <a:satOff val="-4766"/>
            <a:lumOff val="11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Manfaat Informasi Harga Pokok Produksi Per Pesanan</a:t>
          </a:r>
        </a:p>
      </dsp:txBody>
      <dsp:txXfrm>
        <a:off x="25130" y="2809154"/>
        <a:ext cx="6213380" cy="464540"/>
      </dsp:txXfrm>
    </dsp:sp>
    <dsp:sp modelId="{CF99647F-9134-4F07-BB8A-11FC24329831}">
      <dsp:nvSpPr>
        <dsp:cNvPr id="0" name=""/>
        <dsp:cNvSpPr/>
      </dsp:nvSpPr>
      <dsp:spPr>
        <a:xfrm>
          <a:off x="0" y="3362184"/>
          <a:ext cx="6263640" cy="514800"/>
        </a:xfrm>
        <a:prstGeom prst="roundRect">
          <a:avLst/>
        </a:prstGeom>
        <a:solidFill>
          <a:schemeClr val="accent5">
            <a:hueOff val="-1347705"/>
            <a:satOff val="-6355"/>
            <a:lumOff val="156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Kartu Harga Pokok (Job Order Cost Sheet)</a:t>
          </a:r>
        </a:p>
      </dsp:txBody>
      <dsp:txXfrm>
        <a:off x="25130" y="3387314"/>
        <a:ext cx="6213380" cy="464540"/>
      </dsp:txXfrm>
    </dsp:sp>
    <dsp:sp modelId="{D9F7D096-8AD8-4ED9-8F37-85435F31D50C}">
      <dsp:nvSpPr>
        <dsp:cNvPr id="0" name=""/>
        <dsp:cNvSpPr/>
      </dsp:nvSpPr>
      <dsp:spPr>
        <a:xfrm>
          <a:off x="0" y="3940344"/>
          <a:ext cx="6263640" cy="514800"/>
        </a:xfrm>
        <a:prstGeom prst="roundRec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Jurnal yang Diperlukan</a:t>
          </a:r>
        </a:p>
      </dsp:txBody>
      <dsp:txXfrm>
        <a:off x="25130" y="3965474"/>
        <a:ext cx="6213380" cy="464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5CF14-D832-4312-A19D-113D896806A4}" type="datetimeFigureOut">
              <a:rPr lang="en-US"/>
              <a:pPr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187DE-10BB-4290-BB8B-C8BEC12FBF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2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05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54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512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00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97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83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02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34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20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75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63EFA5E-FA76-400D-B3DC-F0BA90E6D107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368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20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284109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i="1" dirty="0">
                <a:latin typeface="Trebuchet MS" panose="020B0603020202020204" pitchFamily="34" charset="0"/>
              </a:rPr>
              <a:t>JOB ORDER COSTING</a:t>
            </a:r>
            <a:endParaRPr lang="id-ID" sz="32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362" y="4445604"/>
            <a:ext cx="8637072" cy="977621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Toni </a:t>
            </a:r>
            <a:r>
              <a:rPr lang="en-US" sz="4000" dirty="0" err="1"/>
              <a:t>Prasetiyo</a:t>
            </a:r>
            <a:r>
              <a:rPr lang="en-US" sz="4000" dirty="0"/>
              <a:t>, S.E., M.Ak.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2049757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A89B4432-D3BC-4D57-9B2E-34F5F80805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26418" y="427400"/>
            <a:ext cx="6224335" cy="5431536"/>
          </a:xfrm>
        </p:spPr>
        <p:txBody>
          <a:bodyPr rtlCol="0" anchor="ctr">
            <a:normAutofit fontScale="92500" lnSpcReduction="20000"/>
          </a:bodyPr>
          <a:lstStyle/>
          <a:p>
            <a:pPr marL="609600" indent="-609600">
              <a:buFontTx/>
              <a:buAutoNum type="arabicPeriod" startAt="4"/>
              <a:defRPr/>
            </a:pPr>
            <a:r>
              <a:rPr lang="en-US" altLang="en-US" sz="2000" dirty="0" err="1"/>
              <a:t>Pemakain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penolong</a:t>
            </a:r>
            <a:r>
              <a:rPr lang="en-US" altLang="en-US" sz="2000" dirty="0"/>
              <a:t>: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BOP </a:t>
            </a:r>
            <a:r>
              <a:rPr lang="en-US" altLang="en-US" sz="2000" dirty="0" err="1"/>
              <a:t>sesungguhnya</a:t>
            </a:r>
            <a:r>
              <a:rPr lang="en-US" altLang="en-US" sz="2000" dirty="0"/>
              <a:t>                 xxx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	</a:t>
            </a:r>
            <a:r>
              <a:rPr lang="en-US" altLang="en-US" sz="2000" dirty="0" err="1"/>
              <a:t>Persediaan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penolong</a:t>
            </a:r>
            <a:r>
              <a:rPr lang="en-US" altLang="en-US" sz="2000" dirty="0"/>
              <a:t>	    xxx</a:t>
            </a:r>
          </a:p>
          <a:p>
            <a:pPr marL="609600" indent="-609600">
              <a:buFontTx/>
              <a:buAutoNum type="arabicPeriod" startAt="5"/>
              <a:defRPr/>
            </a:pPr>
            <a:r>
              <a:rPr lang="en-US" altLang="en-US" sz="2000" dirty="0" err="1"/>
              <a:t>Biaya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tenaga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kerja</a:t>
            </a:r>
            <a:r>
              <a:rPr lang="en-US" altLang="en-US" sz="2000" dirty="0"/>
              <a:t> :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</a:t>
            </a:r>
            <a:r>
              <a:rPr lang="en-US" altLang="en-US" sz="2000" b="1" dirty="0"/>
              <a:t>a. Yang </a:t>
            </a:r>
            <a:r>
              <a:rPr lang="en-US" altLang="en-US" sz="2000" b="1" dirty="0" err="1"/>
              <a:t>terutang</a:t>
            </a:r>
            <a:r>
              <a:rPr lang="en-US" altLang="en-US" sz="2000" b="1" dirty="0"/>
              <a:t> oleh </a:t>
            </a:r>
            <a:r>
              <a:rPr lang="en-US" altLang="en-US" sz="2000" b="1" dirty="0" err="1"/>
              <a:t>perusahaan</a:t>
            </a:r>
            <a:r>
              <a:rPr lang="en-US" altLang="en-US" sz="2000" b="1" dirty="0"/>
              <a:t>: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</a:t>
            </a:r>
            <a:r>
              <a:rPr lang="en-US" altLang="en-US" sz="2000" dirty="0" err="1"/>
              <a:t>Gaji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upah</a:t>
            </a:r>
            <a:r>
              <a:rPr lang="en-US" altLang="en-US" sz="2000" dirty="0"/>
              <a:t>               xxx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	Utang </a:t>
            </a:r>
            <a:r>
              <a:rPr lang="en-US" altLang="en-US" sz="2000" dirty="0" err="1"/>
              <a:t>gaji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upah</a:t>
            </a:r>
            <a:r>
              <a:rPr lang="en-US" altLang="en-US" sz="2000" dirty="0"/>
              <a:t>          xxx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</a:t>
            </a:r>
            <a:r>
              <a:rPr lang="en-US" altLang="en-US" sz="2000" b="1" dirty="0"/>
              <a:t>b. </a:t>
            </a:r>
            <a:r>
              <a:rPr lang="en-US" altLang="en-US" sz="2000" b="1" dirty="0" err="1"/>
              <a:t>Distribusi</a:t>
            </a:r>
            <a:endParaRPr lang="en-US" altLang="en-US" sz="2000" b="1" dirty="0"/>
          </a:p>
          <a:p>
            <a:pPr marL="609600" indent="-609600">
              <a:buNone/>
              <a:defRPr/>
            </a:pPr>
            <a:r>
              <a:rPr lang="en-US" altLang="en-US" sz="2000" dirty="0"/>
              <a:t>	BDP – BTKL                  xxx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BOP </a:t>
            </a:r>
            <a:r>
              <a:rPr lang="en-US" altLang="en-US" sz="2000" dirty="0" err="1"/>
              <a:t>sesungguhnya</a:t>
            </a:r>
            <a:r>
              <a:rPr lang="en-US" altLang="en-US" sz="2000" dirty="0"/>
              <a:t>    xxx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</a:t>
            </a:r>
            <a:r>
              <a:rPr lang="en-US" altLang="en-US" sz="2000" dirty="0" err="1"/>
              <a:t>Biaya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adm.</a:t>
            </a:r>
            <a:r>
              <a:rPr lang="en-US" altLang="en-US" sz="2000" dirty="0"/>
              <a:t> &amp; </a:t>
            </a:r>
            <a:r>
              <a:rPr lang="en-US" altLang="en-US" sz="2000" dirty="0" err="1"/>
              <a:t>umum</a:t>
            </a:r>
            <a:r>
              <a:rPr lang="en-US" altLang="en-US" sz="2000" dirty="0"/>
              <a:t>  xxx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</a:t>
            </a:r>
            <a:r>
              <a:rPr lang="en-US" altLang="en-US" sz="2000" dirty="0" err="1"/>
              <a:t>Biaya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pemasaran</a:t>
            </a:r>
            <a:r>
              <a:rPr lang="en-US" altLang="en-US" sz="2000" dirty="0"/>
              <a:t>        xxx</a:t>
            </a:r>
          </a:p>
          <a:p>
            <a:pPr marL="609600" indent="-609600">
              <a:buNone/>
              <a:defRPr/>
            </a:pPr>
            <a:r>
              <a:rPr lang="en-US" altLang="en-US" sz="2000" dirty="0"/>
              <a:t>		</a:t>
            </a:r>
            <a:r>
              <a:rPr lang="en-US" altLang="en-US" sz="2000" dirty="0" err="1"/>
              <a:t>Gaji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upah</a:t>
            </a:r>
            <a:r>
              <a:rPr lang="en-US" altLang="en-US" sz="2000" dirty="0"/>
              <a:t>                     xxx</a:t>
            </a:r>
          </a:p>
          <a:p>
            <a:pPr marL="609600" indent="-609600">
              <a:buNone/>
              <a:defRPr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2E86A97-EE30-4FA5-B02F-E8B2ADDFB9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72810" y="591694"/>
            <a:ext cx="6277943" cy="5336513"/>
          </a:xfrm>
        </p:spPr>
        <p:txBody>
          <a:bodyPr rtlCol="0" anchor="ctr">
            <a:normAutofit fontScale="85000" lnSpcReduction="20000"/>
          </a:bodyPr>
          <a:lstStyle/>
          <a:p>
            <a:pPr marL="609600" indent="-609600">
              <a:buNone/>
              <a:defRPr/>
            </a:pPr>
            <a:r>
              <a:rPr lang="en-US" altLang="en-US" sz="1700" b="1" dirty="0"/>
              <a:t>        </a:t>
            </a:r>
            <a:r>
              <a:rPr lang="en-US" altLang="en-US" sz="1700" b="1" dirty="0" err="1"/>
              <a:t>c.Pembayaran</a:t>
            </a:r>
            <a:r>
              <a:rPr lang="en-US" altLang="en-US" sz="1700" b="1" dirty="0"/>
              <a:t> 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Utang </a:t>
            </a:r>
            <a:r>
              <a:rPr lang="en-US" altLang="en-US" sz="1700" dirty="0" err="1"/>
              <a:t>gaji</a:t>
            </a:r>
            <a:r>
              <a:rPr lang="en-US" altLang="en-US" sz="1700" dirty="0"/>
              <a:t> dan </a:t>
            </a:r>
            <a:r>
              <a:rPr lang="en-US" altLang="en-US" sz="1700" dirty="0" err="1"/>
              <a:t>upah</a:t>
            </a:r>
            <a:r>
              <a:rPr lang="en-US" altLang="en-US" sz="1700" dirty="0"/>
              <a:t>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	Kas                               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6. BOP yang </a:t>
            </a:r>
            <a:r>
              <a:rPr lang="en-US" altLang="en-US" sz="1700" dirty="0" err="1"/>
              <a:t>dibebankan</a:t>
            </a:r>
            <a:r>
              <a:rPr lang="en-US" altLang="en-US" sz="1700" dirty="0"/>
              <a:t> :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BDP – BOP             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	BOP </a:t>
            </a:r>
            <a:r>
              <a:rPr lang="en-US" altLang="en-US" sz="1700" dirty="0" err="1"/>
              <a:t>yg</a:t>
            </a:r>
            <a:r>
              <a:rPr lang="en-US" altLang="en-US" sz="1700" dirty="0"/>
              <a:t> </a:t>
            </a:r>
            <a:r>
              <a:rPr lang="en-US" altLang="en-US" sz="1700" dirty="0" err="1"/>
              <a:t>dibebankan</a:t>
            </a:r>
            <a:r>
              <a:rPr lang="en-US" altLang="en-US" sz="1700" dirty="0"/>
              <a:t>     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7. BOP yang </a:t>
            </a:r>
            <a:r>
              <a:rPr lang="en-US" altLang="en-US" sz="1700" dirty="0" err="1"/>
              <a:t>sesungguhnya</a:t>
            </a:r>
            <a:r>
              <a:rPr lang="en-US" altLang="en-US" sz="1700" dirty="0"/>
              <a:t> :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BOP </a:t>
            </a:r>
            <a:r>
              <a:rPr lang="en-US" altLang="en-US" sz="1700" dirty="0" err="1"/>
              <a:t>yg</a:t>
            </a:r>
            <a:r>
              <a:rPr lang="en-US" altLang="en-US" sz="1700" dirty="0"/>
              <a:t> </a:t>
            </a:r>
            <a:r>
              <a:rPr lang="en-US" altLang="en-US" sz="1700" dirty="0" err="1"/>
              <a:t>sesungguhnya</a:t>
            </a:r>
            <a:r>
              <a:rPr lang="en-US" altLang="en-US" sz="1700" dirty="0"/>
              <a:t>              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	</a:t>
            </a:r>
            <a:r>
              <a:rPr lang="en-US" altLang="en-US" sz="1700" dirty="0" err="1"/>
              <a:t>Macam-macam</a:t>
            </a:r>
            <a:r>
              <a:rPr lang="en-US" altLang="en-US" sz="1700" dirty="0"/>
              <a:t> </a:t>
            </a:r>
            <a:r>
              <a:rPr lang="en-US" altLang="en-US" sz="1700" dirty="0" err="1"/>
              <a:t>rek</a:t>
            </a:r>
            <a:r>
              <a:rPr lang="en-US" altLang="en-US" sz="1700" dirty="0"/>
              <a:t>. </a:t>
            </a:r>
            <a:r>
              <a:rPr lang="en-US" altLang="en-US" sz="1700" dirty="0" err="1"/>
              <a:t>Yg</a:t>
            </a:r>
            <a:r>
              <a:rPr lang="en-US" altLang="en-US" sz="1700" dirty="0"/>
              <a:t> </a:t>
            </a:r>
            <a:r>
              <a:rPr lang="en-US" altLang="en-US" sz="1700" dirty="0" err="1"/>
              <a:t>dikredit</a:t>
            </a:r>
            <a:r>
              <a:rPr lang="en-US" altLang="en-US" sz="1700" dirty="0"/>
              <a:t>    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8. </a:t>
            </a:r>
            <a:r>
              <a:rPr lang="en-US" altLang="en-US" sz="1700" dirty="0" err="1"/>
              <a:t>Penutup</a:t>
            </a:r>
            <a:r>
              <a:rPr lang="en-US" altLang="en-US" sz="1700" dirty="0"/>
              <a:t> BOP </a:t>
            </a:r>
            <a:r>
              <a:rPr lang="en-US" altLang="en-US" sz="1700" dirty="0" err="1"/>
              <a:t>yg</a:t>
            </a:r>
            <a:r>
              <a:rPr lang="en-US" altLang="en-US" sz="1700" dirty="0"/>
              <a:t> </a:t>
            </a:r>
            <a:r>
              <a:rPr lang="en-US" altLang="en-US" sz="1700" dirty="0" err="1"/>
              <a:t>dibebankan</a:t>
            </a:r>
            <a:r>
              <a:rPr lang="en-US" altLang="en-US" sz="1700" dirty="0"/>
              <a:t> :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BOP </a:t>
            </a:r>
            <a:r>
              <a:rPr lang="en-US" altLang="en-US" sz="1700" dirty="0" err="1"/>
              <a:t>yg</a:t>
            </a:r>
            <a:r>
              <a:rPr lang="en-US" altLang="en-US" sz="1700" dirty="0"/>
              <a:t> </a:t>
            </a:r>
            <a:r>
              <a:rPr lang="en-US" altLang="en-US" sz="1700" dirty="0" err="1"/>
              <a:t>dibebankan</a:t>
            </a:r>
            <a:r>
              <a:rPr lang="en-US" altLang="en-US" sz="1700" dirty="0"/>
              <a:t>         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	BOP </a:t>
            </a:r>
            <a:r>
              <a:rPr lang="en-US" altLang="en-US" sz="1700" dirty="0" err="1"/>
              <a:t>yg</a:t>
            </a:r>
            <a:r>
              <a:rPr lang="en-US" altLang="en-US" sz="1700" dirty="0"/>
              <a:t> </a:t>
            </a:r>
            <a:r>
              <a:rPr lang="en-US" altLang="en-US" sz="1700" dirty="0" err="1"/>
              <a:t>sesungguhnya</a:t>
            </a:r>
            <a:r>
              <a:rPr lang="en-US" altLang="en-US" sz="1700" dirty="0"/>
              <a:t>          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9. </a:t>
            </a:r>
            <a:r>
              <a:rPr lang="en-US" altLang="en-US" sz="1700" dirty="0" err="1"/>
              <a:t>Selisih</a:t>
            </a:r>
            <a:r>
              <a:rPr lang="en-US" altLang="en-US" sz="1700" dirty="0"/>
              <a:t> BOP :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</a:t>
            </a:r>
            <a:r>
              <a:rPr lang="en-US" altLang="en-US" sz="1700" dirty="0" err="1"/>
              <a:t>Selisih</a:t>
            </a:r>
            <a:r>
              <a:rPr lang="en-US" altLang="en-US" sz="1700" dirty="0"/>
              <a:t> (</a:t>
            </a:r>
            <a:r>
              <a:rPr lang="en-US" altLang="en-US" sz="1700" dirty="0" err="1"/>
              <a:t>kurang</a:t>
            </a:r>
            <a:r>
              <a:rPr lang="en-US" altLang="en-US" sz="1700" dirty="0"/>
              <a:t>) BOP      xxx</a:t>
            </a:r>
          </a:p>
          <a:p>
            <a:pPr marL="609600" indent="-609600">
              <a:buNone/>
              <a:defRPr/>
            </a:pPr>
            <a:r>
              <a:rPr lang="en-US" altLang="en-US" sz="1700" dirty="0"/>
              <a:t>		BOP </a:t>
            </a:r>
            <a:r>
              <a:rPr lang="en-US" altLang="en-US" sz="1700" dirty="0" err="1"/>
              <a:t>yg</a:t>
            </a:r>
            <a:r>
              <a:rPr lang="en-US" altLang="en-US" sz="1700" dirty="0"/>
              <a:t> </a:t>
            </a:r>
            <a:r>
              <a:rPr lang="en-US" altLang="en-US" sz="1700" dirty="0" err="1"/>
              <a:t>sesungguhnya</a:t>
            </a:r>
            <a:r>
              <a:rPr lang="en-US" altLang="en-US" sz="1700" dirty="0"/>
              <a:t>         xxx</a:t>
            </a:r>
          </a:p>
          <a:p>
            <a:pPr marL="609600" indent="-609600">
              <a:buNone/>
              <a:defRPr/>
            </a:pPr>
            <a:endParaRPr lang="en-US" alt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05BDCD7-4ED0-488A-9824-0C9413A640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rtlCol="0" anchor="ctr">
            <a:normAutofit fontScale="92500" lnSpcReduction="20000"/>
          </a:bodyPr>
          <a:lstStyle/>
          <a:p>
            <a:pPr marL="609600" indent="-609600">
              <a:buNone/>
              <a:defRPr/>
            </a:pPr>
            <a:r>
              <a:rPr lang="en-US" altLang="en-US" sz="1500"/>
              <a:t>10. Pencatatan harga pokok produk jadi :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Persediaan produk jadi             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	BDP - Biaya bahan baku             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	BDP – Biaya tenaga kerja langsung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	BDP – Biaya overhead pabrik     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11. Pencatatan harga pokok produk dalam proses :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 Persediaan produk dalam proses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	BDP - Biaya bahan baku                 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	BDP – Biaya tenaga kerja langsung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	BDP – Biaya overhead pabrik         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12. Pencatatan harga pokok produk yang dijual :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Harga pokok penjualan  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	Persediaan produk jadi         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13. Pencatatan pendapatan penjualan :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Piutang dagang / Kas             xxx</a:t>
            </a:r>
          </a:p>
          <a:p>
            <a:pPr marL="609600" indent="-609600">
              <a:buNone/>
              <a:defRPr/>
            </a:pPr>
            <a:r>
              <a:rPr lang="en-US" altLang="en-US" sz="1500"/>
              <a:t>		Hasil Penjualan                           xxx</a:t>
            </a:r>
          </a:p>
          <a:p>
            <a:pPr marL="609600" indent="-609600">
              <a:buNone/>
              <a:defRPr/>
            </a:pPr>
            <a:endParaRPr lang="en-US" altLang="en-US" sz="1500"/>
          </a:p>
          <a:p>
            <a:pPr marL="609600" indent="-609600">
              <a:buNone/>
              <a:defRPr/>
            </a:pPr>
            <a:endParaRPr lang="en-US" altLang="en-US" sz="1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4664AEB-49B8-4A36-AB8C-E66BA0D33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44273"/>
            <a:ext cx="3600860" cy="543153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5400" b="1" dirty="0" err="1"/>
              <a:t>Contoh</a:t>
            </a:r>
            <a:r>
              <a:rPr lang="en-US" altLang="en-US" sz="5400" b="1" dirty="0"/>
              <a:t> </a:t>
            </a:r>
            <a:r>
              <a:rPr lang="en-US" altLang="en-US" sz="5400" b="1" dirty="0" err="1"/>
              <a:t>soal</a:t>
            </a:r>
            <a:r>
              <a:rPr lang="en-US" altLang="en-US" sz="5400" b="1" dirty="0"/>
              <a:t>: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35F9A6AE-7B25-4C1C-ADB7-7808FC172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7" y="344273"/>
            <a:ext cx="6224335" cy="5431536"/>
          </a:xfrm>
        </p:spPr>
        <p:txBody>
          <a:bodyPr rtlCol="0" anchor="ctr">
            <a:normAutofit fontScale="92500" lnSpcReduction="10000"/>
          </a:bodyPr>
          <a:lstStyle/>
          <a:p>
            <a:pPr>
              <a:buNone/>
              <a:defRPr/>
            </a:pPr>
            <a:r>
              <a:rPr lang="en-US" sz="2000" dirty="0"/>
              <a:t>	PT </a:t>
            </a:r>
            <a:r>
              <a:rPr lang="en-US" sz="2000" dirty="0" err="1"/>
              <a:t>Eliona</a:t>
            </a:r>
            <a:r>
              <a:rPr lang="en-US" sz="2000" dirty="0"/>
              <a:t> </a:t>
            </a:r>
            <a:r>
              <a:rPr lang="en-US" sz="2000" dirty="0" err="1"/>
              <a:t>berusaha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</a:t>
            </a:r>
            <a:r>
              <a:rPr lang="en-US" sz="2000" dirty="0" err="1"/>
              <a:t>percetakan</a:t>
            </a:r>
            <a:r>
              <a:rPr lang="en-US" sz="2000" dirty="0"/>
              <a:t>.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pesanan</a:t>
            </a:r>
            <a:r>
              <a:rPr lang="en-US" sz="2000" dirty="0"/>
              <a:t> </a:t>
            </a:r>
            <a:r>
              <a:rPr lang="en-US" sz="2000" dirty="0" err="1"/>
              <a:t>diproduksi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spesifikasi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pemesan</a:t>
            </a:r>
            <a:r>
              <a:rPr lang="en-US" sz="2000" dirty="0"/>
              <a:t>, dan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dikumpulkan</a:t>
            </a:r>
            <a:r>
              <a:rPr lang="en-US" sz="2000" dirty="0"/>
              <a:t> 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pesanan</a:t>
            </a:r>
            <a:r>
              <a:rPr lang="en-US" sz="2000" dirty="0"/>
              <a:t> yang </a:t>
            </a:r>
            <a:r>
              <a:rPr lang="en-US" sz="2000" dirty="0" err="1"/>
              <a:t>diterima</a:t>
            </a:r>
            <a:r>
              <a:rPr lang="en-US" sz="2000" dirty="0"/>
              <a:t>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,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pesanan</a:t>
            </a:r>
            <a:r>
              <a:rPr lang="en-US" sz="2000" dirty="0"/>
              <a:t>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, dan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bukti</a:t>
            </a:r>
            <a:r>
              <a:rPr lang="en-US" sz="2000" dirty="0"/>
              <a:t> </a:t>
            </a:r>
            <a:r>
              <a:rPr lang="en-US" sz="2000" dirty="0" err="1"/>
              <a:t>pembukuan</a:t>
            </a:r>
            <a:r>
              <a:rPr lang="en-US" sz="2000" dirty="0"/>
              <a:t>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identitas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</a:t>
            </a:r>
            <a:r>
              <a:rPr lang="en-US" sz="2000" dirty="0" err="1"/>
              <a:t>pesanan</a:t>
            </a:r>
            <a:r>
              <a:rPr lang="en-US" sz="2000" dirty="0"/>
              <a:t> yang </a:t>
            </a:r>
            <a:r>
              <a:rPr lang="en-US" sz="2000" dirty="0" err="1"/>
              <a:t>bersangkutan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bulan</a:t>
            </a:r>
            <a:r>
              <a:rPr lang="en-US" sz="2000" dirty="0"/>
              <a:t> Nov 2012 PT </a:t>
            </a:r>
            <a:r>
              <a:rPr lang="en-US" sz="2000" dirty="0" err="1"/>
              <a:t>Eliona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pesanan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mencetak</a:t>
            </a:r>
            <a:r>
              <a:rPr lang="en-US" sz="2000" dirty="0"/>
              <a:t> </a:t>
            </a:r>
            <a:r>
              <a:rPr lang="en-US" sz="2000" dirty="0" err="1"/>
              <a:t>undangan</a:t>
            </a:r>
            <a:r>
              <a:rPr lang="en-US" sz="2000" dirty="0"/>
              <a:t> </a:t>
            </a:r>
            <a:r>
              <a:rPr lang="en-US" sz="2000" dirty="0" err="1"/>
              <a:t>sebanyak</a:t>
            </a:r>
            <a:r>
              <a:rPr lang="en-US" sz="2000" dirty="0"/>
              <a:t> 1500 </a:t>
            </a:r>
            <a:r>
              <a:rPr lang="en-US" sz="2000" dirty="0" err="1"/>
              <a:t>lembar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PT </a:t>
            </a:r>
            <a:r>
              <a:rPr lang="en-US" sz="2000" dirty="0" err="1"/>
              <a:t>Rimendi</a:t>
            </a:r>
            <a:r>
              <a:rPr lang="en-US" sz="2000" dirty="0"/>
              <a:t>. Harga yang </a:t>
            </a:r>
            <a:r>
              <a:rPr lang="en-US" sz="2000" dirty="0" err="1"/>
              <a:t>dibebankan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pemesan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Rp 3000,- per </a:t>
            </a:r>
            <a:r>
              <a:rPr lang="en-US" sz="2000" dirty="0" err="1"/>
              <a:t>lembar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bulan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juga </a:t>
            </a:r>
            <a:r>
              <a:rPr lang="en-US" sz="2000" dirty="0" err="1"/>
              <a:t>menerima</a:t>
            </a:r>
            <a:r>
              <a:rPr lang="en-US" sz="2000" dirty="0"/>
              <a:t> </a:t>
            </a:r>
            <a:r>
              <a:rPr lang="en-US" sz="2000" dirty="0" err="1"/>
              <a:t>pesanan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mencetak</a:t>
            </a:r>
            <a:r>
              <a:rPr lang="en-US" sz="2000" dirty="0"/>
              <a:t> </a:t>
            </a:r>
            <a:r>
              <a:rPr lang="en-US" sz="2000" dirty="0" err="1"/>
              <a:t>pamflet</a:t>
            </a:r>
            <a:r>
              <a:rPr lang="en-US" sz="2000" dirty="0"/>
              <a:t> </a:t>
            </a:r>
            <a:r>
              <a:rPr lang="en-US" sz="2000" dirty="0" err="1"/>
              <a:t>iklan</a:t>
            </a:r>
            <a:r>
              <a:rPr lang="en-US" sz="2000" dirty="0"/>
              <a:t> </a:t>
            </a:r>
            <a:r>
              <a:rPr lang="en-US" sz="2000" dirty="0" err="1"/>
              <a:t>sebanyak</a:t>
            </a:r>
            <a:r>
              <a:rPr lang="en-US" sz="2000" dirty="0"/>
              <a:t> 20.000 </a:t>
            </a:r>
            <a:r>
              <a:rPr lang="en-US" sz="2000" dirty="0" err="1"/>
              <a:t>lembar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PT Oki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yang </a:t>
            </a:r>
            <a:r>
              <a:rPr lang="en-US" sz="2000" dirty="0" err="1"/>
              <a:t>dibebankan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pemesan</a:t>
            </a:r>
            <a:r>
              <a:rPr lang="en-US" sz="2000" dirty="0"/>
              <a:t> </a:t>
            </a:r>
            <a:r>
              <a:rPr lang="en-US" sz="2000" dirty="0" err="1"/>
              <a:t>sebesar</a:t>
            </a:r>
            <a:r>
              <a:rPr lang="en-US" sz="2000" dirty="0"/>
              <a:t> Rp 1000,- per </a:t>
            </a:r>
            <a:r>
              <a:rPr lang="en-US" sz="2000" dirty="0" err="1"/>
              <a:t>lembar</a:t>
            </a:r>
            <a:r>
              <a:rPr lang="en-US" sz="2000" dirty="0"/>
              <a:t>. </a:t>
            </a:r>
            <a:r>
              <a:rPr lang="en-US" sz="2000" dirty="0" err="1"/>
              <a:t>Pesanan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PT </a:t>
            </a:r>
            <a:r>
              <a:rPr lang="en-US" sz="2000" dirty="0" err="1"/>
              <a:t>Rimendi</a:t>
            </a:r>
            <a:r>
              <a:rPr lang="en-US" sz="2000" dirty="0"/>
              <a:t>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101 dan </a:t>
            </a:r>
            <a:r>
              <a:rPr lang="en-US" sz="2000" dirty="0" err="1"/>
              <a:t>pesanan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PT Oki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102. </a:t>
            </a:r>
            <a:r>
              <a:rPr lang="en-US" sz="2000" dirty="0" err="1"/>
              <a:t>Berikut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dan </a:t>
            </a:r>
            <a:r>
              <a:rPr lang="en-US" sz="2000" dirty="0" err="1"/>
              <a:t>kegiatan</a:t>
            </a:r>
            <a:r>
              <a:rPr lang="en-US" sz="2000" dirty="0"/>
              <a:t> lain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pesanan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838F4847-4638-481E-82C0-4D0D2BD55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10837"/>
            <a:ext cx="7772400" cy="838200"/>
          </a:xfrm>
        </p:spPr>
        <p:txBody>
          <a:bodyPr/>
          <a:lstStyle/>
          <a:p>
            <a:pPr algn="just">
              <a:defRPr/>
            </a:pPr>
            <a:r>
              <a:rPr lang="en-US" altLang="en-US" sz="2400" dirty="0" err="1"/>
              <a:t>Pembelian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baku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tanggal</a:t>
            </a:r>
            <a:r>
              <a:rPr lang="en-US" altLang="en-US" sz="2400" dirty="0"/>
              <a:t> 3 Nov’ 2012: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9B2CD406-390F-4984-BD77-BE9282033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949037"/>
            <a:ext cx="8305800" cy="5334000"/>
          </a:xfrm>
        </p:spPr>
        <p:txBody>
          <a:bodyPr rtlCol="0">
            <a:normAutofit fontScale="77500" lnSpcReduction="20000"/>
          </a:bodyPr>
          <a:lstStyle/>
          <a:p>
            <a:pPr>
              <a:buNone/>
              <a:defRPr/>
            </a:pP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baku</a:t>
            </a:r>
            <a:r>
              <a:rPr lang="en-US" altLang="en-US" dirty="0"/>
              <a:t>:</a:t>
            </a:r>
          </a:p>
          <a:p>
            <a:pPr>
              <a:defRPr/>
            </a:pPr>
            <a:r>
              <a:rPr lang="en-US" altLang="en-US" dirty="0" err="1"/>
              <a:t>Kertas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r>
              <a:rPr lang="en-US" altLang="en-US" dirty="0"/>
              <a:t> x         85 rim            @ Rp    10.000,-          Rp    850.000,-</a:t>
            </a:r>
          </a:p>
          <a:p>
            <a:pPr>
              <a:defRPr/>
            </a:pPr>
            <a:r>
              <a:rPr lang="en-US" altLang="en-US" dirty="0" err="1"/>
              <a:t>Kertas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r>
              <a:rPr lang="en-US" altLang="en-US" dirty="0"/>
              <a:t> y         10 roll            @ Rp  350.000,-          Rp 3.500.000,-</a:t>
            </a:r>
          </a:p>
          <a:p>
            <a:pPr>
              <a:defRPr/>
            </a:pPr>
            <a:r>
              <a:rPr lang="en-US" altLang="en-US" dirty="0" err="1"/>
              <a:t>Tinta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r>
              <a:rPr lang="en-US" altLang="en-US" dirty="0"/>
              <a:t> A            5 kg             @  Rp  100.000,-          Rp   500.000,-</a:t>
            </a:r>
          </a:p>
          <a:p>
            <a:pPr>
              <a:defRPr/>
            </a:pPr>
            <a:r>
              <a:rPr lang="en-US" altLang="en-US" dirty="0" err="1"/>
              <a:t>Tinta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r>
              <a:rPr lang="en-US" altLang="en-US" dirty="0"/>
              <a:t> B          25 kg              @ Rp    25.000,-          Rp   625.000,-</a:t>
            </a:r>
          </a:p>
          <a:p>
            <a:pPr>
              <a:buNone/>
              <a:defRPr/>
            </a:pPr>
            <a:r>
              <a:rPr lang="en-US" altLang="en-US" dirty="0"/>
              <a:t>							       ———————</a:t>
            </a:r>
          </a:p>
          <a:p>
            <a:pPr>
              <a:buNone/>
              <a:defRPr/>
            </a:pPr>
            <a:r>
              <a:rPr lang="en-US" altLang="en-US" dirty="0"/>
              <a:t>	</a:t>
            </a: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baku</a:t>
            </a:r>
            <a:r>
              <a:rPr lang="en-US" altLang="en-US" dirty="0"/>
              <a:t> yang </a:t>
            </a:r>
            <a:r>
              <a:rPr lang="en-US" altLang="en-US" dirty="0" err="1"/>
              <a:t>dibeli</a:t>
            </a:r>
            <a:r>
              <a:rPr lang="en-US" altLang="en-US" dirty="0"/>
              <a:t>                                        Rp 5. 475.000,-</a:t>
            </a:r>
          </a:p>
          <a:p>
            <a:pPr>
              <a:buNone/>
              <a:defRPr/>
            </a:pP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Penolong</a:t>
            </a:r>
            <a:r>
              <a:rPr lang="en-US" altLang="en-US" dirty="0"/>
              <a:t>:</a:t>
            </a:r>
          </a:p>
          <a:p>
            <a:pPr>
              <a:defRPr/>
            </a:pP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Penolong</a:t>
            </a:r>
            <a:r>
              <a:rPr lang="en-US" altLang="en-US" dirty="0"/>
              <a:t> P      17 kg        @ RP 10.000,-              Rp     170.000,-</a:t>
            </a:r>
          </a:p>
          <a:p>
            <a:pPr>
              <a:defRPr/>
            </a:pP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Penolong</a:t>
            </a:r>
            <a:r>
              <a:rPr lang="en-US" altLang="en-US" dirty="0"/>
              <a:t> Q      60 liter     @ Rp   5.000,-              Rp     300.000,-</a:t>
            </a:r>
          </a:p>
          <a:p>
            <a:pPr>
              <a:buNone/>
              <a:defRPr/>
            </a:pPr>
            <a:r>
              <a:rPr lang="en-US" altLang="en-US" dirty="0"/>
              <a:t>							        ———————</a:t>
            </a:r>
          </a:p>
          <a:p>
            <a:pPr>
              <a:buNone/>
              <a:defRPr/>
            </a:pPr>
            <a:r>
              <a:rPr lang="en-US" altLang="en-US" dirty="0"/>
              <a:t>	</a:t>
            </a: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penolong</a:t>
            </a:r>
            <a:r>
              <a:rPr lang="en-US" altLang="en-US" dirty="0"/>
              <a:t> yang </a:t>
            </a:r>
            <a:r>
              <a:rPr lang="en-US" altLang="en-US" dirty="0" err="1"/>
              <a:t>dibeli</a:t>
            </a:r>
            <a:r>
              <a:rPr lang="en-US" altLang="en-US" dirty="0"/>
              <a:t>                                 Rp     470.000,-</a:t>
            </a:r>
          </a:p>
          <a:p>
            <a:pPr>
              <a:buNone/>
              <a:defRPr/>
            </a:pPr>
            <a:r>
              <a:rPr lang="en-US" altLang="en-US" dirty="0"/>
              <a:t>							         ——————–</a:t>
            </a:r>
          </a:p>
          <a:p>
            <a:pPr>
              <a:buNone/>
              <a:defRPr/>
            </a:pPr>
            <a:r>
              <a:rPr lang="en-US" altLang="en-US" dirty="0"/>
              <a:t>	</a:t>
            </a:r>
            <a:r>
              <a:rPr lang="en-US" altLang="en-US" dirty="0" err="1"/>
              <a:t>Jumlah</a:t>
            </a:r>
            <a:r>
              <a:rPr lang="en-US" altLang="en-US" dirty="0"/>
              <a:t> total                                                                      Rp 5. 945.000,-</a:t>
            </a:r>
          </a:p>
          <a:p>
            <a:pPr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74B855F8-C992-4783-AF3C-DC25A5B84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533400"/>
            <a:ext cx="8153400" cy="5791200"/>
          </a:xfrm>
        </p:spPr>
        <p:txBody>
          <a:bodyPr rtlCol="0">
            <a:normAutofit fontScale="92500"/>
          </a:bodyPr>
          <a:lstStyle/>
          <a:p>
            <a:pPr algn="just">
              <a:buNone/>
              <a:defRPr/>
            </a:pPr>
            <a:r>
              <a:rPr lang="en-US" altLang="en-US" sz="2400" dirty="0"/>
              <a:t>	Perusahaan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rekening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kontrol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mencatat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yaitu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Baku dan </a:t>
            </a: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jurnal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mencatat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pembelian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:</a:t>
            </a:r>
          </a:p>
          <a:p>
            <a:pPr algn="just"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 err="1"/>
              <a:t>Jurnal</a:t>
            </a:r>
            <a:r>
              <a:rPr lang="en-US" altLang="en-US" sz="2400" dirty="0"/>
              <a:t> 1:</a:t>
            </a:r>
          </a:p>
          <a:p>
            <a:pPr>
              <a:buNone/>
              <a:defRPr/>
            </a:pP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Baku                      Rp 5.475.000,-</a:t>
            </a:r>
          </a:p>
          <a:p>
            <a:pPr>
              <a:buNone/>
              <a:defRPr/>
            </a:pPr>
            <a:r>
              <a:rPr lang="en-US" altLang="en-US" sz="2400" dirty="0"/>
              <a:t>		Utang </a:t>
            </a:r>
            <a:r>
              <a:rPr lang="en-US" altLang="en-US" sz="2400" dirty="0" err="1"/>
              <a:t>Dagang</a:t>
            </a:r>
            <a:r>
              <a:rPr lang="en-US" altLang="en-US" sz="2400" dirty="0"/>
              <a:t>                                           Rp 5.475.000,-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 err="1"/>
              <a:t>Jurnal</a:t>
            </a:r>
            <a:r>
              <a:rPr lang="en-US" altLang="en-US" sz="2400" dirty="0"/>
              <a:t> 2:</a:t>
            </a:r>
          </a:p>
          <a:p>
            <a:pPr>
              <a:buNone/>
              <a:defRPr/>
            </a:pP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               Rp 470.000,-</a:t>
            </a:r>
          </a:p>
          <a:p>
            <a:pPr>
              <a:buNone/>
              <a:defRPr/>
            </a:pPr>
            <a:r>
              <a:rPr lang="en-US" altLang="en-US" sz="2400" dirty="0"/>
              <a:t>		Utang </a:t>
            </a:r>
            <a:r>
              <a:rPr lang="en-US" altLang="en-US" sz="2400" dirty="0" err="1"/>
              <a:t>Dagang</a:t>
            </a:r>
            <a:r>
              <a:rPr lang="en-US" altLang="en-US" sz="2400" dirty="0"/>
              <a:t>                                            Rp 470.000,-</a:t>
            </a:r>
          </a:p>
          <a:p>
            <a:pPr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628F3801-09C6-457D-80A0-2625F93D2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228600"/>
            <a:ext cx="8382000" cy="5867400"/>
          </a:xfrm>
        </p:spPr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memproses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no. 101 dan 102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baku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no 101:</a:t>
            </a:r>
          </a:p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Kertas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jenis</a:t>
            </a:r>
            <a:r>
              <a:rPr lang="en-US" altLang="en-US" sz="2400" dirty="0"/>
              <a:t> x       85 rim       @Rp 10.000,-          Rp  850.000,-</a:t>
            </a:r>
          </a:p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Tinta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jenis</a:t>
            </a:r>
            <a:r>
              <a:rPr lang="en-US" altLang="en-US" sz="2400" dirty="0"/>
              <a:t> A          5 kg         @Rp 100.000,-        </a:t>
            </a:r>
            <a:r>
              <a:rPr lang="en-US" altLang="en-US" sz="2400" u="sng" dirty="0"/>
              <a:t>Rp  500.000,-</a:t>
            </a:r>
          </a:p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101                  Rp1.350.000,-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102:</a:t>
            </a:r>
          </a:p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Kertas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jenis</a:t>
            </a:r>
            <a:r>
              <a:rPr lang="en-US" altLang="en-US" sz="2400" dirty="0"/>
              <a:t> y       10 roll        @RP 350.000,-      Rp 3.500.000,-</a:t>
            </a:r>
          </a:p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Tinta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jenis</a:t>
            </a:r>
            <a:r>
              <a:rPr lang="en-US" altLang="en-US" sz="2400" dirty="0"/>
              <a:t> B         25 kg         @Rp  25.000,-       </a:t>
            </a:r>
            <a:r>
              <a:rPr lang="en-US" altLang="en-US" sz="2400" u="sng" dirty="0"/>
              <a:t>Rp    625.000,-</a:t>
            </a:r>
          </a:p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no 102           </a:t>
            </a:r>
            <a:r>
              <a:rPr lang="en-US" altLang="en-US" sz="2400" u="sng" dirty="0"/>
              <a:t> Rp 4.125.000,-</a:t>
            </a:r>
          </a:p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baku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dipakai</a:t>
            </a:r>
            <a:r>
              <a:rPr lang="en-US" altLang="en-US" sz="2400" dirty="0"/>
              <a:t>                          Rp 5.475.000,-</a:t>
            </a:r>
          </a:p>
          <a:p>
            <a:pPr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D5AE7B61-C147-4883-B9FB-4408730F8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00" y="381000"/>
            <a:ext cx="8153400" cy="5867400"/>
          </a:xfrm>
        </p:spPr>
        <p:txBody>
          <a:bodyPr rtlCol="0">
            <a:normAutofit fontScale="92500" lnSpcReduction="10000"/>
          </a:bodyPr>
          <a:lstStyle/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Sedangkan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terpakai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memproses</a:t>
            </a:r>
            <a:r>
              <a:rPr lang="en-US" altLang="en-US" sz="2400" dirty="0"/>
              <a:t> dua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 P       10 kg      @ Rp 10,000,-        Rp 100.000,-</a:t>
            </a:r>
          </a:p>
          <a:p>
            <a:pPr>
              <a:buNone/>
              <a:defRPr/>
            </a:pP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 Q       40 </a:t>
            </a:r>
            <a:r>
              <a:rPr lang="en-US" altLang="en-US" sz="2400" dirty="0" err="1"/>
              <a:t>ltr</a:t>
            </a:r>
            <a:r>
              <a:rPr lang="en-US" altLang="en-US" sz="2400" dirty="0"/>
              <a:t>      @ Rp   5.000,-        </a:t>
            </a:r>
            <a:r>
              <a:rPr lang="en-US" altLang="en-US" sz="2400" u="sng" dirty="0"/>
              <a:t>Rp 200.000,-</a:t>
            </a:r>
          </a:p>
          <a:p>
            <a:pPr>
              <a:buNone/>
              <a:defRPr/>
            </a:pP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 			           Rp 300.000,-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/>
              <a:t>Jurnal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mencatat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pemakaian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baku</a:t>
            </a:r>
            <a:r>
              <a:rPr lang="en-US" altLang="en-US" sz="2400" dirty="0"/>
              <a:t> :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/>
              <a:t>Jurnal 3:</a:t>
            </a:r>
          </a:p>
          <a:p>
            <a:pPr>
              <a:buNone/>
              <a:defRPr/>
            </a:pPr>
            <a:r>
              <a:rPr lang="en-US" altLang="en-US" sz="2400" dirty="0" err="1"/>
              <a:t>Barang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Proses                        Rp 5.475.000,-</a:t>
            </a:r>
          </a:p>
          <a:p>
            <a:pPr>
              <a:buNone/>
              <a:defRPr/>
            </a:pPr>
            <a:r>
              <a:rPr lang="en-US" altLang="en-US" sz="2400" dirty="0"/>
              <a:t>		</a:t>
            </a: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Baku                             Rp 5.475.000,-</a:t>
            </a:r>
          </a:p>
          <a:p>
            <a:pPr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478843CC-E9D8-4BB8-AD3F-12A2FFFDE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0" y="505691"/>
            <a:ext cx="8305800" cy="6096000"/>
          </a:xfrm>
        </p:spPr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en-US" altLang="en-US" sz="2400" dirty="0"/>
              <a:t>	Jurnal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mencatat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pemakaian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/>
              <a:t>Jurnal 4:</a:t>
            </a:r>
          </a:p>
          <a:p>
            <a:pPr>
              <a:buNone/>
              <a:defRPr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Overhead </a:t>
            </a:r>
            <a:r>
              <a:rPr lang="en-US" altLang="en-US" sz="2400" dirty="0" err="1"/>
              <a:t>Pabrik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Sesungguhnya</a:t>
            </a:r>
            <a:r>
              <a:rPr lang="en-US" altLang="en-US" sz="2400" dirty="0"/>
              <a:t>     Rp 300.000,-</a:t>
            </a:r>
          </a:p>
          <a:p>
            <a:pPr>
              <a:buNone/>
              <a:defRPr/>
            </a:pPr>
            <a:r>
              <a:rPr lang="en-US" altLang="en-US" sz="2400" dirty="0"/>
              <a:t>		</a:t>
            </a: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                   Rp 300.000,-</a:t>
            </a:r>
          </a:p>
          <a:p>
            <a:pPr algn="just">
              <a:buNone/>
              <a:defRPr/>
            </a:pPr>
            <a:r>
              <a:rPr lang="en-US" altLang="en-US" sz="2400" dirty="0"/>
              <a:t>	</a:t>
            </a:r>
          </a:p>
          <a:p>
            <a:pPr algn="just">
              <a:buNone/>
              <a:defRPr/>
            </a:pPr>
            <a:r>
              <a:rPr lang="en-US" altLang="en-US" sz="2400" dirty="0"/>
              <a:t>	Dari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atas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misalnya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tenaga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kerja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dikeluarkan</a:t>
            </a:r>
            <a:r>
              <a:rPr lang="en-US" altLang="en-US" sz="2400" dirty="0"/>
              <a:t> oleh </a:t>
            </a:r>
            <a:r>
              <a:rPr lang="en-US" altLang="en-US" sz="2400" dirty="0" err="1"/>
              <a:t>departemen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produksi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None/>
              <a:defRPr/>
            </a:pPr>
            <a:r>
              <a:rPr lang="en-US" altLang="en-US" sz="2400" dirty="0" err="1"/>
              <a:t>Upah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lgsg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no 101, 225 jam @Rp 4.000  = Rp 900.000</a:t>
            </a:r>
          </a:p>
          <a:p>
            <a:pPr>
              <a:buNone/>
              <a:defRPr/>
            </a:pPr>
            <a:r>
              <a:rPr lang="en-US" altLang="en-US" sz="2400" dirty="0" err="1"/>
              <a:t>Upah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lgsg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no 102, 1.250 jam @Rp4000 = Rp5.000.000</a:t>
            </a:r>
          </a:p>
          <a:p>
            <a:pPr>
              <a:buNone/>
              <a:defRPr/>
            </a:pPr>
            <a:r>
              <a:rPr lang="en-US" altLang="en-US" sz="2400" dirty="0" err="1"/>
              <a:t>Upah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lgsg</a:t>
            </a:r>
            <a:r>
              <a:rPr lang="en-US" altLang="en-US" sz="2400" dirty="0"/>
              <a:t>                                                      </a:t>
            </a:r>
            <a:r>
              <a:rPr lang="en-US" altLang="en-US" sz="2400" u="sng" dirty="0"/>
              <a:t>Rp  3.000.000</a:t>
            </a:r>
          </a:p>
          <a:p>
            <a:pPr algn="just">
              <a:buNone/>
              <a:defRPr/>
            </a:pP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upah</a:t>
            </a:r>
            <a:r>
              <a:rPr lang="en-US" altLang="en-US" sz="2400" dirty="0"/>
              <a:t>                                                           Rp  8.900.000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B753E8DF-9B4E-49E9-A8AA-FF71B864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533400"/>
            <a:ext cx="8229600" cy="5867400"/>
          </a:xfrm>
        </p:spPr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en-US" altLang="en-US" sz="2400"/>
              <a:t>Gaji karyawan Administrasi dan umum                Rp  4.000.000,-</a:t>
            </a:r>
          </a:p>
          <a:p>
            <a:pPr>
              <a:buNone/>
              <a:defRPr/>
            </a:pPr>
            <a:r>
              <a:rPr lang="en-US" altLang="en-US" sz="2400"/>
              <a:t>Gaji karyawan bagian pemasaran                         </a:t>
            </a:r>
            <a:r>
              <a:rPr lang="en-US" altLang="en-US" sz="2400" u="sng"/>
              <a:t> Rp  7.500.000,-</a:t>
            </a:r>
          </a:p>
          <a:p>
            <a:pPr>
              <a:buNone/>
              <a:defRPr/>
            </a:pPr>
            <a:r>
              <a:rPr lang="en-US" altLang="en-US" sz="2400"/>
              <a:t>Jumlah gaji                                                            </a:t>
            </a:r>
            <a:r>
              <a:rPr lang="en-US" altLang="en-US" sz="2400" u="sng"/>
              <a:t> Rp 11.500.000</a:t>
            </a:r>
          </a:p>
          <a:p>
            <a:pPr>
              <a:buNone/>
              <a:defRPr/>
            </a:pPr>
            <a:r>
              <a:rPr lang="en-US" altLang="en-US" sz="2400"/>
              <a:t>Jumlah biaya tenaga kerja                                      Rp 20.400.000,-</a:t>
            </a:r>
          </a:p>
          <a:p>
            <a:pPr>
              <a:buNone/>
              <a:defRPr/>
            </a:pPr>
            <a:endParaRPr lang="en-US" altLang="en-US" sz="2400"/>
          </a:p>
          <a:p>
            <a:pPr>
              <a:buNone/>
              <a:defRPr/>
            </a:pPr>
            <a:r>
              <a:rPr lang="en-US" altLang="en-US" sz="2400"/>
              <a:t>Pencatatan biaya tenaga kerja dilakukan melalui 3 tahap berikut:</a:t>
            </a:r>
          </a:p>
          <a:p>
            <a:pPr>
              <a:buNone/>
              <a:defRPr/>
            </a:pPr>
            <a:endParaRPr lang="en-US" altLang="en-US" sz="2400"/>
          </a:p>
          <a:p>
            <a:pPr>
              <a:buNone/>
              <a:defRPr/>
            </a:pPr>
            <a:r>
              <a:rPr lang="en-US" altLang="en-US" sz="2400"/>
              <a:t>A. Pencatatan biaya tenaga kerja yang terutang oleh perusahaan.</a:t>
            </a:r>
          </a:p>
          <a:p>
            <a:pPr>
              <a:buNone/>
              <a:defRPr/>
            </a:pPr>
            <a:endParaRPr lang="en-US" altLang="en-US" sz="2400"/>
          </a:p>
          <a:p>
            <a:pPr>
              <a:buNone/>
              <a:defRPr/>
            </a:pPr>
            <a:r>
              <a:rPr lang="en-US" altLang="en-US" sz="2400"/>
              <a:t>Jurnal 5:</a:t>
            </a:r>
          </a:p>
          <a:p>
            <a:pPr>
              <a:buNone/>
              <a:defRPr/>
            </a:pPr>
            <a:r>
              <a:rPr lang="en-US" altLang="en-US" sz="2400"/>
              <a:t>Gaji dan Upah                              Rp 20.400.000,-</a:t>
            </a:r>
          </a:p>
          <a:p>
            <a:pPr>
              <a:buNone/>
              <a:defRPr/>
            </a:pPr>
            <a:r>
              <a:rPr lang="en-US" altLang="en-US" sz="2400"/>
              <a:t>		Utang Gaji dan Upah                                Rp 20.400.000,-</a:t>
            </a:r>
          </a:p>
          <a:p>
            <a:pPr>
              <a:buNone/>
              <a:defRPr/>
            </a:pPr>
            <a:endParaRPr lang="en-US" altLang="en-US" sz="2400"/>
          </a:p>
          <a:p>
            <a:pPr>
              <a:buNone/>
              <a:defRPr/>
            </a:pP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BB81BCA-EB11-4E9B-BD19-269117D52D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4741" y="481846"/>
            <a:ext cx="3808268" cy="55046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5600" b="1" dirty="0"/>
              <a:t>METODE HARGA POKOK PESANAN</a:t>
            </a:r>
            <a:br>
              <a:rPr lang="en-US" altLang="en-US" sz="5600" b="1" dirty="0"/>
            </a:br>
            <a:r>
              <a:rPr lang="en-US" altLang="en-US" sz="5600" b="1" dirty="0"/>
              <a:t> (JOB ORDER COST METHOD)</a:t>
            </a:r>
          </a:p>
        </p:txBody>
      </p:sp>
      <p:graphicFrame>
        <p:nvGraphicFramePr>
          <p:cNvPr id="2053" name="Rectangle 3">
            <a:extLst>
              <a:ext uri="{FF2B5EF4-FFF2-40B4-BE49-F238E27FC236}">
                <a16:creationId xmlns:a16="http://schemas.microsoft.com/office/drawing/2014/main" id="{974BF3BF-9129-416C-A969-709896F534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80376"/>
              </p:ext>
            </p:extLst>
          </p:nvPr>
        </p:nvGraphicFramePr>
        <p:xfrm>
          <a:off x="5093208" y="592683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3555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026313B2-599C-4447-94F0-D24B6AB27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00" y="138546"/>
            <a:ext cx="8153400" cy="6172200"/>
          </a:xfrm>
        </p:spPr>
        <p:txBody>
          <a:bodyPr rtlCol="0">
            <a:normAutofit fontScale="85000" lnSpcReduction="20000"/>
          </a:bodyPr>
          <a:lstStyle/>
          <a:p>
            <a:pPr>
              <a:buNone/>
              <a:defRPr/>
            </a:pPr>
            <a:r>
              <a:rPr lang="en-US" altLang="en-US" sz="2400" dirty="0"/>
              <a:t>B. </a:t>
            </a:r>
            <a:r>
              <a:rPr lang="en-US" altLang="en-US" sz="2400" dirty="0" err="1"/>
              <a:t>Pencatatan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distribusi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tenaga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kerja</a:t>
            </a:r>
            <a:r>
              <a:rPr lang="en-US" altLang="en-US" sz="2400" dirty="0"/>
              <a:t>.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 err="1"/>
              <a:t>Jurnal</a:t>
            </a:r>
            <a:r>
              <a:rPr lang="en-US" altLang="en-US" sz="2400" dirty="0"/>
              <a:t> 6:</a:t>
            </a:r>
          </a:p>
          <a:p>
            <a:pPr>
              <a:buNone/>
              <a:defRPr/>
            </a:pPr>
            <a:r>
              <a:rPr lang="en-US" altLang="en-US" sz="2400" dirty="0" err="1"/>
              <a:t>Barang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Proses                  Rp 5.900.000,-</a:t>
            </a:r>
          </a:p>
          <a:p>
            <a:pPr>
              <a:buNone/>
              <a:defRPr/>
            </a:pPr>
            <a:r>
              <a:rPr lang="en-US" altLang="en-US" sz="2400" dirty="0"/>
              <a:t>BOP </a:t>
            </a:r>
            <a:r>
              <a:rPr lang="en-US" altLang="en-US" sz="2400" dirty="0" err="1"/>
              <a:t>Sesungguhnya</a:t>
            </a:r>
            <a:r>
              <a:rPr lang="en-US" altLang="en-US" sz="2400" dirty="0"/>
              <a:t>                     Rp 3.000.000,-</a:t>
            </a:r>
          </a:p>
          <a:p>
            <a:pPr>
              <a:buNone/>
              <a:defRPr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Administrasi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Umum</a:t>
            </a:r>
            <a:r>
              <a:rPr lang="en-US" altLang="en-US" sz="2400" dirty="0"/>
              <a:t>    Rp 4.000.000,-</a:t>
            </a:r>
          </a:p>
          <a:p>
            <a:pPr>
              <a:buNone/>
              <a:defRPr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Pemasaran</a:t>
            </a:r>
            <a:r>
              <a:rPr lang="en-US" altLang="en-US" sz="2400" dirty="0"/>
              <a:t>                         Rp 7.500.000,-</a:t>
            </a:r>
          </a:p>
          <a:p>
            <a:pPr>
              <a:buNone/>
              <a:defRPr/>
            </a:pPr>
            <a:r>
              <a:rPr lang="en-US" altLang="en-US" sz="2400" dirty="0"/>
              <a:t>		</a:t>
            </a:r>
            <a:r>
              <a:rPr lang="en-US" altLang="en-US" sz="2400" dirty="0" err="1"/>
              <a:t>Gaji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Upah</a:t>
            </a:r>
            <a:r>
              <a:rPr lang="en-US" altLang="en-US" sz="2400" dirty="0"/>
              <a:t>                                         Rp 20.400.000,-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/>
              <a:t>C. </a:t>
            </a:r>
            <a:r>
              <a:rPr lang="en-US" altLang="en-US" sz="2400" dirty="0" err="1"/>
              <a:t>Pencatatan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pembayaran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gaji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upah</a:t>
            </a:r>
            <a:r>
              <a:rPr lang="en-US" altLang="en-US" sz="2400" dirty="0"/>
              <a:t>.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 err="1"/>
              <a:t>Jurnal</a:t>
            </a:r>
            <a:r>
              <a:rPr lang="en-US" altLang="en-US" sz="2400" dirty="0"/>
              <a:t> 7:</a:t>
            </a:r>
          </a:p>
          <a:p>
            <a:pPr>
              <a:buNone/>
              <a:defRPr/>
            </a:pPr>
            <a:r>
              <a:rPr lang="en-US" altLang="en-US" sz="2400" dirty="0"/>
              <a:t>Utang </a:t>
            </a:r>
            <a:r>
              <a:rPr lang="en-US" altLang="en-US" sz="2400" dirty="0" err="1"/>
              <a:t>Gaji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Upah</a:t>
            </a:r>
            <a:r>
              <a:rPr lang="en-US" altLang="en-US" sz="2400" dirty="0"/>
              <a:t>                  Rp 20.400.000,-</a:t>
            </a:r>
          </a:p>
          <a:p>
            <a:pPr>
              <a:buNone/>
              <a:defRPr/>
            </a:pPr>
            <a:r>
              <a:rPr lang="en-US" altLang="en-US" sz="2400" dirty="0"/>
              <a:t>		Kas                                                          Rp 20.400.000,-</a:t>
            </a:r>
          </a:p>
          <a:p>
            <a:pPr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025328AC-2545-4502-9A95-85E17032F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8018" y="242455"/>
            <a:ext cx="8305800" cy="5943600"/>
          </a:xfrm>
        </p:spPr>
        <p:txBody>
          <a:bodyPr rtlCol="0">
            <a:normAutofit fontScale="92500" lnSpcReduction="20000"/>
          </a:bodyPr>
          <a:lstStyle/>
          <a:p>
            <a:pPr algn="just">
              <a:buNone/>
              <a:defRPr/>
            </a:pPr>
            <a:r>
              <a:rPr lang="en-US" altLang="en-US" sz="2400" dirty="0"/>
              <a:t>D. Dari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diatas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misalnya</a:t>
            </a:r>
            <a:r>
              <a:rPr lang="en-US" altLang="en-US" sz="2400" dirty="0"/>
              <a:t> BOP </a:t>
            </a:r>
            <a:r>
              <a:rPr lang="en-US" altLang="en-US" sz="2400" dirty="0" err="1"/>
              <a:t>dibebankan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tarif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sebesar</a:t>
            </a:r>
            <a:r>
              <a:rPr lang="en-US" altLang="en-US" sz="2400" dirty="0"/>
              <a:t> 150%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tenaga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kerja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langsung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demikian</a:t>
            </a:r>
            <a:r>
              <a:rPr lang="en-US" altLang="en-US" sz="2400" dirty="0"/>
              <a:t> BOP yang </a:t>
            </a:r>
            <a:r>
              <a:rPr lang="en-US" altLang="en-US" sz="2400" dirty="0" err="1"/>
              <a:t>dibebankan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 algn="just">
              <a:buNone/>
              <a:defRPr/>
            </a:pPr>
            <a:r>
              <a:rPr lang="en-US" altLang="en-US" sz="2400" dirty="0" err="1"/>
              <a:t>Pesanan</a:t>
            </a:r>
            <a:r>
              <a:rPr lang="en-US" altLang="en-US" sz="2400" dirty="0"/>
              <a:t> no 101  150% x  Rp  900.000,-             Rp 1.350.000,-</a:t>
            </a:r>
          </a:p>
          <a:p>
            <a:pPr algn="just">
              <a:buNone/>
              <a:defRPr/>
            </a:pPr>
            <a:r>
              <a:rPr lang="en-US" altLang="en-US" sz="2400" dirty="0" err="1"/>
              <a:t>Pesanan</a:t>
            </a:r>
            <a:r>
              <a:rPr lang="en-US" altLang="en-US" sz="2400" dirty="0"/>
              <a:t> no 102  150% x  Rp 5.000.000,-           </a:t>
            </a:r>
            <a:r>
              <a:rPr lang="en-US" altLang="en-US" sz="2400" u="sng" dirty="0"/>
              <a:t>Rp 7.500.000,-</a:t>
            </a:r>
          </a:p>
          <a:p>
            <a:pPr algn="just"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BOP yang </a:t>
            </a:r>
            <a:r>
              <a:rPr lang="en-US" altLang="en-US" sz="2400" dirty="0" err="1"/>
              <a:t>dibebankan</a:t>
            </a:r>
            <a:r>
              <a:rPr lang="en-US" altLang="en-US" sz="2400" dirty="0"/>
              <a:t>                        Rp 8.850.000,-</a:t>
            </a:r>
          </a:p>
          <a:p>
            <a:pPr algn="just">
              <a:buNone/>
              <a:defRPr/>
            </a:pPr>
            <a:r>
              <a:rPr lang="en-US" altLang="en-US" sz="2400" dirty="0"/>
              <a:t>	</a:t>
            </a:r>
          </a:p>
          <a:p>
            <a:pPr algn="just">
              <a:buNone/>
              <a:defRPr/>
            </a:pPr>
            <a:r>
              <a:rPr lang="en-US" altLang="en-US" sz="2400" dirty="0"/>
              <a:t>	Jurnal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mencatat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pembebanan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biaya</a:t>
            </a:r>
            <a:r>
              <a:rPr lang="en-US" altLang="en-US" sz="2400" dirty="0"/>
              <a:t> overhead </a:t>
            </a:r>
            <a:r>
              <a:rPr lang="en-US" altLang="en-US" sz="2400" dirty="0" err="1"/>
              <a:t>pabrik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 algn="just">
              <a:buNone/>
              <a:defRPr/>
            </a:pPr>
            <a:endParaRPr lang="en-US" altLang="en-US" sz="2400" dirty="0"/>
          </a:p>
          <a:p>
            <a:pPr algn="just">
              <a:buNone/>
              <a:defRPr/>
            </a:pPr>
            <a:r>
              <a:rPr lang="en-US" altLang="en-US" sz="2400" dirty="0"/>
              <a:t>Jurnal 8:</a:t>
            </a:r>
          </a:p>
          <a:p>
            <a:pPr algn="just">
              <a:buNone/>
              <a:defRPr/>
            </a:pPr>
            <a:r>
              <a:rPr lang="en-US" altLang="en-US" sz="2400" dirty="0" err="1"/>
              <a:t>Barang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Proses                         Rp 8.850.000,-</a:t>
            </a:r>
          </a:p>
          <a:p>
            <a:pPr algn="just">
              <a:buNone/>
              <a:defRPr/>
            </a:pPr>
            <a:r>
              <a:rPr lang="en-US" altLang="en-US" sz="2400" dirty="0"/>
              <a:t>		BOP yang </a:t>
            </a:r>
            <a:r>
              <a:rPr lang="en-US" altLang="en-US" sz="2400" dirty="0" err="1"/>
              <a:t>dibebankan</a:t>
            </a:r>
            <a:r>
              <a:rPr lang="en-US" altLang="en-US" sz="2400" dirty="0"/>
              <a:t>                             Rp 8.850.000,-</a:t>
            </a:r>
          </a:p>
          <a:p>
            <a:pPr algn="just"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0ACDACCB-D5E8-4E7C-8F8A-6C87031E33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484909"/>
            <a:ext cx="7772400" cy="5486400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Misalkan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diatas</a:t>
            </a:r>
            <a:r>
              <a:rPr lang="en-US" altLang="en-US" sz="2400" dirty="0"/>
              <a:t> BOP </a:t>
            </a:r>
            <a:r>
              <a:rPr lang="en-US" altLang="en-US" sz="2400" dirty="0" err="1"/>
              <a:t>sesungguhnya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( </a:t>
            </a:r>
            <a:r>
              <a:rPr lang="en-US" altLang="en-US" sz="2400" dirty="0" err="1"/>
              <a:t>selain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penolong</a:t>
            </a:r>
            <a:r>
              <a:rPr lang="en-US" altLang="en-US" sz="2400" dirty="0"/>
              <a:t> Rp 300.000,- dan </a:t>
            </a: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tenaga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kerja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langsung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sebesar</a:t>
            </a:r>
            <a:r>
              <a:rPr lang="en-US" altLang="en-US" sz="2400" dirty="0"/>
              <a:t> Rp 3.000.000,- )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:</a:t>
            </a:r>
          </a:p>
          <a:p>
            <a:pPr algn="just">
              <a:buFontTx/>
              <a:buNone/>
            </a:pPr>
            <a:endParaRPr lang="en-US" altLang="en-US" sz="2400" dirty="0"/>
          </a:p>
          <a:p>
            <a:pPr algn="just">
              <a:buFontTx/>
              <a:buNone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depresiasi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mesin</a:t>
            </a:r>
            <a:r>
              <a:rPr lang="en-US" altLang="en-US" sz="2400" dirty="0"/>
              <a:t>                              Rp 1.500.000,-</a:t>
            </a:r>
          </a:p>
          <a:p>
            <a:pPr algn="just">
              <a:buFontTx/>
              <a:buNone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depresiasi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gedung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pabrik</a:t>
            </a:r>
            <a:r>
              <a:rPr lang="en-US" altLang="en-US" sz="2400" dirty="0"/>
              <a:t>                 Rp 2.000.000,-</a:t>
            </a:r>
          </a:p>
          <a:p>
            <a:pPr algn="just">
              <a:buFontTx/>
              <a:buNone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asuransi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gedung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pabrik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mesin</a:t>
            </a:r>
            <a:r>
              <a:rPr lang="en-US" altLang="en-US" sz="2400" dirty="0"/>
              <a:t>   Rp   700.000,-</a:t>
            </a:r>
          </a:p>
          <a:p>
            <a:pPr algn="just">
              <a:buFontTx/>
              <a:buNone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pemeliharaan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mesin</a:t>
            </a:r>
            <a:r>
              <a:rPr lang="en-US" altLang="en-US" sz="2400" dirty="0"/>
              <a:t>                         Rp 1.000.000,-</a:t>
            </a:r>
          </a:p>
          <a:p>
            <a:pPr algn="just">
              <a:buFontTx/>
              <a:buNone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pemeliharaan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gedung</a:t>
            </a:r>
            <a:r>
              <a:rPr lang="en-US" altLang="en-US" sz="2400" dirty="0"/>
              <a:t>                      </a:t>
            </a:r>
            <a:r>
              <a:rPr lang="en-US" altLang="en-US" sz="2400" u="sng" dirty="0"/>
              <a:t> Rp    500.000,-</a:t>
            </a:r>
          </a:p>
          <a:p>
            <a:pPr algn="just">
              <a:buFontTx/>
              <a:buNone/>
            </a:pPr>
            <a:r>
              <a:rPr lang="en-US" altLang="en-US" sz="2400" dirty="0" err="1"/>
              <a:t>Jumlah</a:t>
            </a:r>
            <a:r>
              <a:rPr lang="en-US" altLang="en-US" sz="2400" dirty="0"/>
              <a:t>                                                        Rp 5.700.000,-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B24A8F9E-28A7-410A-98C3-4E2FA5DFD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498764"/>
            <a:ext cx="8229600" cy="5638800"/>
          </a:xfrm>
        </p:spPr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en-US" altLang="en-US" sz="2400"/>
              <a:t>Jurnal 9:</a:t>
            </a:r>
          </a:p>
          <a:p>
            <a:pPr>
              <a:buNone/>
              <a:defRPr/>
            </a:pPr>
            <a:r>
              <a:rPr lang="en-US" altLang="en-US" sz="2400"/>
              <a:t>BOP Sesungguhnya	Rp. 5.700.000</a:t>
            </a:r>
          </a:p>
          <a:p>
            <a:pPr>
              <a:buNone/>
              <a:defRPr/>
            </a:pPr>
            <a:r>
              <a:rPr lang="en-US" altLang="en-US" sz="2400"/>
              <a:t>	Akumulasi Depresiasi Mesin		Rp. 1.500.000</a:t>
            </a:r>
          </a:p>
          <a:p>
            <a:pPr>
              <a:buNone/>
              <a:defRPr/>
            </a:pPr>
            <a:r>
              <a:rPr lang="en-US" altLang="en-US" sz="2400"/>
              <a:t>	Akumulasi Depresiasi Gedung		Rp. 2.000.000</a:t>
            </a:r>
          </a:p>
          <a:p>
            <a:pPr>
              <a:buNone/>
              <a:defRPr/>
            </a:pPr>
            <a:r>
              <a:rPr lang="en-US" altLang="en-US" sz="2400"/>
              <a:t>	Persekot asuransi				Rp.    700.000</a:t>
            </a:r>
          </a:p>
          <a:p>
            <a:pPr>
              <a:buNone/>
              <a:defRPr/>
            </a:pPr>
            <a:r>
              <a:rPr lang="en-US" altLang="en-US" sz="2400"/>
              <a:t>	Persediaan suku cadang			Rp. 1.000.000</a:t>
            </a:r>
          </a:p>
          <a:p>
            <a:pPr>
              <a:buNone/>
              <a:defRPr/>
            </a:pPr>
            <a:r>
              <a:rPr lang="en-US" altLang="en-US" sz="2400"/>
              <a:t>	Persediaan bahan bangunan		Rp.    500.000</a:t>
            </a:r>
          </a:p>
          <a:p>
            <a:pPr>
              <a:buNone/>
              <a:defRPr/>
            </a:pPr>
            <a:endParaRPr lang="en-US" altLang="en-US" sz="2400"/>
          </a:p>
          <a:p>
            <a:pPr>
              <a:buNone/>
              <a:defRPr/>
            </a:pPr>
            <a:r>
              <a:rPr lang="en-US" altLang="en-US" sz="2400"/>
              <a:t>Jurnal penutup BOP:</a:t>
            </a:r>
          </a:p>
          <a:p>
            <a:pPr>
              <a:buNone/>
              <a:defRPr/>
            </a:pPr>
            <a:r>
              <a:rPr lang="en-US" altLang="en-US" sz="2400"/>
              <a:t>Jurnal 10:</a:t>
            </a:r>
          </a:p>
          <a:p>
            <a:pPr>
              <a:buNone/>
              <a:defRPr/>
            </a:pPr>
            <a:r>
              <a:rPr lang="en-US" altLang="en-US" sz="2400"/>
              <a:t>BOP yang dibebankan		Rp.8.850.000</a:t>
            </a:r>
          </a:p>
          <a:p>
            <a:pPr>
              <a:buNone/>
              <a:defRPr/>
            </a:pPr>
            <a:r>
              <a:rPr lang="en-US" altLang="en-US" sz="2400"/>
              <a:t>	BOP Sesungguhnya			Rp. 8.850.000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C8C0CAB3-4928-41B5-8C59-B67FC0ADB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0"/>
            <a:ext cx="8305800" cy="6019800"/>
          </a:xfrm>
        </p:spPr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en-US" altLang="en-US" sz="2400" dirty="0" err="1"/>
              <a:t>Selisih</a:t>
            </a:r>
            <a:r>
              <a:rPr lang="en-US" altLang="en-US" sz="2400" dirty="0"/>
              <a:t> BOP:</a:t>
            </a:r>
          </a:p>
          <a:p>
            <a:pPr>
              <a:buNone/>
              <a:defRPr/>
            </a:pPr>
            <a:r>
              <a:rPr lang="en-US" altLang="en-US" sz="2400" dirty="0" err="1"/>
              <a:t>Debet</a:t>
            </a:r>
            <a:r>
              <a:rPr lang="en-US" altLang="en-US" sz="2400" dirty="0"/>
              <a:t>:						</a:t>
            </a:r>
            <a:r>
              <a:rPr lang="en-US" altLang="en-US" sz="2400" dirty="0" err="1"/>
              <a:t>Kredit</a:t>
            </a:r>
            <a:r>
              <a:rPr lang="en-US" altLang="en-US" sz="2400" dirty="0"/>
              <a:t>:</a:t>
            </a:r>
          </a:p>
          <a:p>
            <a:pPr>
              <a:buNone/>
              <a:defRPr/>
            </a:pPr>
            <a:r>
              <a:rPr lang="en-US" altLang="en-US" sz="2400" dirty="0"/>
              <a:t>Jurnal 4	Rp.   300.000		Jurnal 8	Rp. 8.850.000</a:t>
            </a:r>
          </a:p>
          <a:p>
            <a:pPr>
              <a:buNone/>
              <a:defRPr/>
            </a:pPr>
            <a:r>
              <a:rPr lang="en-US" altLang="en-US" sz="2400" dirty="0"/>
              <a:t>Jurnal 6	Rp. 3.000.000</a:t>
            </a:r>
          </a:p>
          <a:p>
            <a:pPr>
              <a:buNone/>
              <a:defRPr/>
            </a:pPr>
            <a:r>
              <a:rPr lang="en-US" altLang="en-US" sz="2400" dirty="0"/>
              <a:t>Jurnal 9	</a:t>
            </a:r>
            <a:r>
              <a:rPr lang="en-US" altLang="en-US" sz="2400" u="sng" dirty="0"/>
              <a:t>Rp. 5.700.000</a:t>
            </a:r>
          </a:p>
          <a:p>
            <a:pPr>
              <a:buNone/>
              <a:defRPr/>
            </a:pPr>
            <a:r>
              <a:rPr lang="en-US" altLang="en-US" sz="2400" dirty="0" err="1"/>
              <a:t>Jumlah</a:t>
            </a:r>
            <a:r>
              <a:rPr lang="en-US" altLang="en-US" sz="2400" dirty="0"/>
              <a:t>		Rp. 9.000.000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selisih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pembebanan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kurang</a:t>
            </a:r>
            <a:r>
              <a:rPr lang="en-US" altLang="en-US" sz="2400" dirty="0"/>
              <a:t> (underapplied) </a:t>
            </a:r>
            <a:r>
              <a:rPr lang="en-US" altLang="en-US" sz="2400" dirty="0" err="1"/>
              <a:t>sebesar</a:t>
            </a:r>
            <a:r>
              <a:rPr lang="en-US" altLang="en-US" sz="2400" dirty="0"/>
              <a:t> Rp 150.000</a:t>
            </a:r>
            <a:r>
              <a:rPr lang="en-US" altLang="en-US" sz="2400" dirty="0">
                <a:sym typeface="Wingdings" panose="05000000000000000000" pitchFamily="2" charset="2"/>
              </a:rPr>
              <a:t> BOP </a:t>
            </a:r>
            <a:r>
              <a:rPr lang="en-US" altLang="en-US" sz="2400" dirty="0" err="1">
                <a:sym typeface="Wingdings" panose="05000000000000000000" pitchFamily="2" charset="2"/>
              </a:rPr>
              <a:t>Sesungguhnya</a:t>
            </a:r>
            <a:r>
              <a:rPr lang="en-US" altLang="en-US" sz="2400" dirty="0">
                <a:sym typeface="Wingdings" panose="05000000000000000000" pitchFamily="2" charset="2"/>
              </a:rPr>
              <a:t> &gt; BOP </a:t>
            </a:r>
            <a:r>
              <a:rPr lang="en-US" altLang="en-US" sz="2400" dirty="0" err="1">
                <a:sym typeface="Wingdings" panose="05000000000000000000" pitchFamily="2" charset="2"/>
              </a:rPr>
              <a:t>dibebankan</a:t>
            </a:r>
            <a:endParaRPr lang="en-US" altLang="en-US" sz="2400" dirty="0">
              <a:sym typeface="Wingdings" panose="05000000000000000000" pitchFamily="2" charset="2"/>
            </a:endParaRPr>
          </a:p>
          <a:p>
            <a:pPr>
              <a:buNone/>
              <a:defRPr/>
            </a:pPr>
            <a:endParaRPr lang="en-US" altLang="en-US" sz="2400" dirty="0">
              <a:sym typeface="Wingdings" panose="05000000000000000000" pitchFamily="2" charset="2"/>
            </a:endParaRPr>
          </a:p>
          <a:p>
            <a:pPr>
              <a:buNone/>
              <a:defRPr/>
            </a:pPr>
            <a:r>
              <a:rPr lang="en-US" altLang="en-US" sz="2400" dirty="0">
                <a:sym typeface="Wingdings" panose="05000000000000000000" pitchFamily="2" charset="2"/>
              </a:rPr>
              <a:t>Jurnal 11:</a:t>
            </a:r>
          </a:p>
          <a:p>
            <a:pPr>
              <a:buNone/>
              <a:defRPr/>
            </a:pPr>
            <a:r>
              <a:rPr lang="en-US" altLang="en-US" sz="2400" dirty="0" err="1">
                <a:sym typeface="Wingdings" panose="05000000000000000000" pitchFamily="2" charset="2"/>
              </a:rPr>
              <a:t>Selisih</a:t>
            </a:r>
            <a:r>
              <a:rPr lang="en-US" altLang="en-US" sz="2400" dirty="0">
                <a:sym typeface="Wingdings" panose="05000000000000000000" pitchFamily="2" charset="2"/>
              </a:rPr>
              <a:t> BOP 	Rp. 150.000</a:t>
            </a:r>
          </a:p>
          <a:p>
            <a:pPr>
              <a:buNone/>
              <a:defRPr/>
            </a:pPr>
            <a:r>
              <a:rPr lang="en-US" altLang="en-US" sz="2400" dirty="0">
                <a:sym typeface="Wingdings" panose="05000000000000000000" pitchFamily="2" charset="2"/>
              </a:rPr>
              <a:t>	BOP </a:t>
            </a:r>
            <a:r>
              <a:rPr lang="en-US" altLang="en-US" sz="2400" dirty="0" err="1">
                <a:sym typeface="Wingdings" panose="05000000000000000000" pitchFamily="2" charset="2"/>
              </a:rPr>
              <a:t>sesungguhnya</a:t>
            </a:r>
            <a:r>
              <a:rPr lang="en-US" altLang="en-US" sz="2400" dirty="0">
                <a:sym typeface="Wingdings" panose="05000000000000000000" pitchFamily="2" charset="2"/>
              </a:rPr>
              <a:t>		Rp. 150.000</a:t>
            </a:r>
          </a:p>
          <a:p>
            <a:pPr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89561F7B-0CC9-4F93-9AE6-CACEF1A76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0" y="387927"/>
            <a:ext cx="8305800" cy="5867400"/>
          </a:xfrm>
        </p:spPr>
        <p:txBody>
          <a:bodyPr rtlCol="0">
            <a:normAutofit fontScale="92500" lnSpcReduction="10000"/>
          </a:bodyPr>
          <a:lstStyle/>
          <a:p>
            <a:pPr>
              <a:buNone/>
              <a:defRPr/>
            </a:pPr>
            <a:r>
              <a:rPr lang="en-US" altLang="en-US" sz="2400" dirty="0"/>
              <a:t>E. </a:t>
            </a:r>
            <a:r>
              <a:rPr lang="en-US" altLang="en-US" sz="2400" dirty="0" err="1"/>
              <a:t>Pencatatan</a:t>
            </a:r>
            <a:r>
              <a:rPr lang="en-US" altLang="en-US" sz="2400" dirty="0"/>
              <a:t> Harga </a:t>
            </a:r>
            <a:r>
              <a:rPr lang="en-US" altLang="en-US" sz="2400" dirty="0" err="1"/>
              <a:t>Pokok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jadi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setelah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selesai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diproduksi</a:t>
            </a:r>
            <a:r>
              <a:rPr lang="en-US" altLang="en-US" sz="2400" dirty="0"/>
              <a:t>):</a:t>
            </a:r>
          </a:p>
          <a:p>
            <a:pPr>
              <a:buNone/>
              <a:defRPr/>
            </a:pP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Baku	Rp. 1.350.000</a:t>
            </a:r>
          </a:p>
          <a:p>
            <a:pPr>
              <a:buNone/>
              <a:defRPr/>
            </a:pPr>
            <a:r>
              <a:rPr lang="en-US" altLang="en-US" sz="2400" dirty="0"/>
              <a:t>BTKL			Rp.     900.000</a:t>
            </a:r>
          </a:p>
          <a:p>
            <a:pPr>
              <a:buNone/>
              <a:defRPr/>
            </a:pPr>
            <a:r>
              <a:rPr lang="en-US" altLang="en-US" sz="2400" dirty="0"/>
              <a:t>BOP			</a:t>
            </a:r>
            <a:r>
              <a:rPr lang="en-US" altLang="en-US" sz="2400" u="sng" dirty="0"/>
              <a:t>Rp. 1.350.000</a:t>
            </a:r>
          </a:p>
          <a:p>
            <a:pPr>
              <a:buNone/>
              <a:defRPr/>
            </a:pPr>
            <a:r>
              <a:rPr lang="en-US" altLang="en-US" sz="2400" dirty="0" err="1"/>
              <a:t>Jml</a:t>
            </a:r>
            <a:r>
              <a:rPr lang="en-US" altLang="en-US" sz="2400" dirty="0"/>
              <a:t> HP </a:t>
            </a:r>
            <a:r>
              <a:rPr lang="en-US" altLang="en-US" sz="2400" dirty="0" err="1"/>
              <a:t>Pesanan</a:t>
            </a:r>
            <a:r>
              <a:rPr lang="en-US" altLang="en-US" sz="2400" dirty="0"/>
              <a:t> 101	Rp. 3.600.000</a:t>
            </a:r>
          </a:p>
          <a:p>
            <a:pPr>
              <a:buNone/>
              <a:defRPr/>
            </a:pPr>
            <a:endParaRPr lang="en-US" altLang="en-US" sz="2400" dirty="0"/>
          </a:p>
          <a:p>
            <a:pPr>
              <a:buNone/>
              <a:defRPr/>
            </a:pPr>
            <a:r>
              <a:rPr lang="en-US" altLang="en-US" sz="2400" dirty="0"/>
              <a:t>Jurnal 12:</a:t>
            </a:r>
          </a:p>
          <a:p>
            <a:pPr>
              <a:buNone/>
              <a:defRPr/>
            </a:pP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Produk</a:t>
            </a:r>
            <a:r>
              <a:rPr lang="en-US" altLang="en-US" sz="2400" dirty="0"/>
              <a:t> Jadi	Rp. 3.600.000</a:t>
            </a:r>
          </a:p>
          <a:p>
            <a:pPr>
              <a:buNone/>
              <a:defRPr/>
            </a:pPr>
            <a:r>
              <a:rPr lang="en-US" altLang="en-US" sz="2400" dirty="0"/>
              <a:t>		BDP – </a:t>
            </a:r>
            <a:r>
              <a:rPr lang="en-US" altLang="en-US" sz="2400" dirty="0" err="1"/>
              <a:t>Biaya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Baku		Rp. 1.350.000</a:t>
            </a:r>
          </a:p>
          <a:p>
            <a:pPr>
              <a:buNone/>
              <a:defRPr/>
            </a:pPr>
            <a:r>
              <a:rPr lang="en-US" altLang="en-US" sz="2400" dirty="0"/>
              <a:t>		BDP – BTKL				Rp.     900.000</a:t>
            </a:r>
          </a:p>
          <a:p>
            <a:pPr>
              <a:buNone/>
              <a:defRPr/>
            </a:pPr>
            <a:r>
              <a:rPr lang="en-US" altLang="en-US" sz="2400" dirty="0"/>
              <a:t>		BDP – BOP				Rp. 1.350.000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71DB5841-4C6C-40EF-88C0-5171618442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62200" y="762000"/>
            <a:ext cx="7924800" cy="56388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F. Pencatatan Harga Pokok Produk Yang Dijual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Jurnal 13: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Harga Pokok Penjualan	Rp. 3.600.000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	Persediaan Produk Jadi			Rp. 3.600.000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/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G. Pencatatan Pendapatan Penjualan Produk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Jurnal 14: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Piutang Dagang	Rp. 4.500.000  </a:t>
            </a:r>
            <a:r>
              <a:rPr lang="en-US" altLang="en-US" sz="2400">
                <a:sym typeface="Wingdings" panose="05000000000000000000" pitchFamily="2" charset="2"/>
              </a:rPr>
              <a:t> 1500 * Rp. 3000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sym typeface="Wingdings" panose="05000000000000000000" pitchFamily="2" charset="2"/>
              </a:rPr>
              <a:t>	Hasil Penjualan		Rp. 4.500.000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sym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ECCF907D-B3DC-433D-9AE7-BEC10A14D9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706583"/>
            <a:ext cx="8229600" cy="52117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sym typeface="Wingdings" panose="05000000000000000000" pitchFamily="2" charset="2"/>
              </a:rPr>
              <a:t>H. </a:t>
            </a:r>
            <a:r>
              <a:rPr lang="en-US" altLang="en-US" sz="2400" dirty="0" err="1">
                <a:sym typeface="Wingdings" panose="05000000000000000000" pitchFamily="2" charset="2"/>
              </a:rPr>
              <a:t>Pencatatan</a:t>
            </a:r>
            <a:r>
              <a:rPr lang="en-US" altLang="en-US" sz="2400" dirty="0">
                <a:sym typeface="Wingdings" panose="05000000000000000000" pitchFamily="2" charset="2"/>
              </a:rPr>
              <a:t> Harga </a:t>
            </a:r>
            <a:r>
              <a:rPr lang="en-US" altLang="en-US" sz="2400" dirty="0" err="1">
                <a:sym typeface="Wingdings" panose="05000000000000000000" pitchFamily="2" charset="2"/>
              </a:rPr>
              <a:t>Pokok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Produk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Dalam</a:t>
            </a:r>
            <a:r>
              <a:rPr lang="en-US" altLang="en-US" sz="2400" dirty="0">
                <a:sym typeface="Wingdings" panose="05000000000000000000" pitchFamily="2" charset="2"/>
              </a:rPr>
              <a:t> Proses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sym typeface="Wingdings" panose="05000000000000000000" pitchFamily="2" charset="2"/>
              </a:rPr>
              <a:t>	</a:t>
            </a:r>
            <a:r>
              <a:rPr lang="en-US" altLang="en-US" sz="2400" dirty="0" err="1">
                <a:sym typeface="Wingdings" panose="05000000000000000000" pitchFamily="2" charset="2"/>
              </a:rPr>
              <a:t>Misalnya</a:t>
            </a:r>
            <a:r>
              <a:rPr lang="en-US" altLang="en-US" sz="2400" dirty="0">
                <a:sym typeface="Wingdings" panose="05000000000000000000" pitchFamily="2" charset="2"/>
              </a:rPr>
              <a:t>, </a:t>
            </a:r>
            <a:r>
              <a:rPr lang="en-US" altLang="en-US" sz="2400" dirty="0" err="1">
                <a:sym typeface="Wingdings" panose="05000000000000000000" pitchFamily="2" charset="2"/>
              </a:rPr>
              <a:t>pesanan</a:t>
            </a:r>
            <a:r>
              <a:rPr lang="en-US" altLang="en-US" sz="2400" dirty="0">
                <a:sym typeface="Wingdings" panose="05000000000000000000" pitchFamily="2" charset="2"/>
              </a:rPr>
              <a:t> 102 pada </a:t>
            </a:r>
            <a:r>
              <a:rPr lang="en-US" altLang="en-US" sz="2400" dirty="0" err="1">
                <a:sym typeface="Wingdings" panose="05000000000000000000" pitchFamily="2" charset="2"/>
              </a:rPr>
              <a:t>akhir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periode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akuntansi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belum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selesai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dikerjakan</a:t>
            </a:r>
            <a:r>
              <a:rPr lang="en-US" altLang="en-US" sz="2400" dirty="0">
                <a:sym typeface="Wingdings" panose="05000000000000000000" pitchFamily="2" charset="2"/>
              </a:rPr>
              <a:t>.</a:t>
            </a:r>
            <a:endParaRPr lang="en-US" altLang="en-US" sz="2400" dirty="0"/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/>
              <a:t>Jurnal 15: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 err="1"/>
              <a:t>Persediaan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Proses Rp. 16.625.000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/>
              <a:t>		BDP – BBB				Rp. 4.125.000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/>
              <a:t>		BDP – BTKL 				Rp. 5.000.000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/>
              <a:t>		BDP – BOP				Rp. 7.500.000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6000" b="1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549535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B858707-4238-45F3-B9D8-0A103F0F4F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691" y="703215"/>
            <a:ext cx="3934691" cy="3387497"/>
          </a:xfrm>
        </p:spPr>
        <p:txBody>
          <a:bodyPr anchor="b">
            <a:normAutofit/>
          </a:bodyPr>
          <a:lstStyle/>
          <a:p>
            <a:pPr algn="r">
              <a:defRPr/>
            </a:pPr>
            <a:r>
              <a:rPr lang="en-US" altLang="en-US" sz="4000" b="1" dirty="0" err="1">
                <a:solidFill>
                  <a:srgbClr val="FFFFFF"/>
                </a:solidFill>
              </a:rPr>
              <a:t>Pengertian</a:t>
            </a:r>
            <a:r>
              <a:rPr lang="en-US" altLang="en-US" sz="4000" b="1" dirty="0">
                <a:solidFill>
                  <a:srgbClr val="FFFFFF"/>
                </a:solidFill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</a:rPr>
              <a:t>Metode</a:t>
            </a:r>
            <a:r>
              <a:rPr lang="en-US" altLang="en-US" sz="4000" b="1" dirty="0">
                <a:solidFill>
                  <a:srgbClr val="FFFFFF"/>
                </a:solidFill>
              </a:rPr>
              <a:t> Harga </a:t>
            </a:r>
            <a:r>
              <a:rPr lang="en-US" altLang="en-US" sz="4000" b="1" dirty="0" err="1">
                <a:solidFill>
                  <a:srgbClr val="FFFFFF"/>
                </a:solidFill>
              </a:rPr>
              <a:t>Pokok</a:t>
            </a:r>
            <a:r>
              <a:rPr lang="en-US" altLang="en-US" sz="4000" b="1" dirty="0">
                <a:solidFill>
                  <a:srgbClr val="FFFFFF"/>
                </a:solidFill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</a:rPr>
              <a:t>Pesanan</a:t>
            </a:r>
            <a:endParaRPr lang="en-US" altLang="en-US" sz="4000" b="1" dirty="0">
              <a:solidFill>
                <a:srgbClr val="FFFFFF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7CA5052-09C4-436E-8519-FB5CE96B06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rtlCol="0" anchor="ctr">
            <a:normAutofit/>
          </a:bodyPr>
          <a:lstStyle/>
          <a:p>
            <a:pPr>
              <a:buNone/>
              <a:defRPr/>
            </a:pPr>
            <a:r>
              <a:rPr lang="en-US" altLang="en-US" sz="2000"/>
              <a:t>	Metode ini digunakan oleh </a:t>
            </a:r>
            <a:r>
              <a:rPr lang="en-US" altLang="en-US" sz="2000" b="1"/>
              <a:t>perusahaan yang berproduksi berdasarkan pesanan</a:t>
            </a:r>
            <a:r>
              <a:rPr lang="en-US" altLang="en-US" sz="2000"/>
              <a:t>. Dalam metode ini biaya-biaya produksi dikumpulkan untuk pesanan tertentu dan harga pokok produksi per satuan dihitung dengan cara membagi total biaya produksi untuk pesanan tersebut dengan jumlah satuan produk dalam pesanan yang bersangkutan.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8DEAB64-5A0F-4DB9-B15E-1329E2DB36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en-US" sz="2800" b="1"/>
              <a:t>Siklus Akuntansi Biaya Dalam </a:t>
            </a:r>
            <a:br>
              <a:rPr lang="en-US" altLang="en-US" sz="2800" b="1"/>
            </a:br>
            <a:r>
              <a:rPr lang="en-US" altLang="en-US" sz="2800" b="1"/>
              <a:t>Perusahaan Manufaktur</a:t>
            </a:r>
          </a:p>
        </p:txBody>
      </p:sp>
      <p:sp>
        <p:nvSpPr>
          <p:cNvPr id="14339" name="AutoShape 11">
            <a:extLst>
              <a:ext uri="{FF2B5EF4-FFF2-40B4-BE49-F238E27FC236}">
                <a16:creationId xmlns:a16="http://schemas.microsoft.com/office/drawing/2014/main" id="{B9DDD57E-94D8-490A-BCFD-8F4977C22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362200"/>
            <a:ext cx="762000" cy="5334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4340" name="AutoShape 12">
            <a:extLst>
              <a:ext uri="{FF2B5EF4-FFF2-40B4-BE49-F238E27FC236}">
                <a16:creationId xmlns:a16="http://schemas.microsoft.com/office/drawing/2014/main" id="{0DA84CC8-3D9A-44D6-9E08-56034F696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038600"/>
            <a:ext cx="762000" cy="5334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4341" name="Rectangle 26">
            <a:extLst>
              <a:ext uri="{FF2B5EF4-FFF2-40B4-BE49-F238E27FC236}">
                <a16:creationId xmlns:a16="http://schemas.microsoft.com/office/drawing/2014/main" id="{6B31AAB6-287C-4436-99A3-382C0A4A9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71800"/>
            <a:ext cx="1143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Pengolahan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Bahan baku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Menjadi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 produk jadi</a:t>
            </a:r>
          </a:p>
        </p:txBody>
      </p:sp>
      <p:sp>
        <p:nvSpPr>
          <p:cNvPr id="14342" name="Rectangle 27">
            <a:extLst>
              <a:ext uri="{FF2B5EF4-FFF2-40B4-BE49-F238E27FC236}">
                <a16:creationId xmlns:a16="http://schemas.microsoft.com/office/drawing/2014/main" id="{FA5F3F14-FEA6-4E4B-8C5D-50504D69A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648200"/>
            <a:ext cx="11430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Penyimpanan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Produk jadi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dalam gudang</a:t>
            </a:r>
          </a:p>
        </p:txBody>
      </p:sp>
      <p:sp>
        <p:nvSpPr>
          <p:cNvPr id="14343" name="Rectangle 28">
            <a:extLst>
              <a:ext uri="{FF2B5EF4-FFF2-40B4-BE49-F238E27FC236}">
                <a16:creationId xmlns:a16="http://schemas.microsoft.com/office/drawing/2014/main" id="{1054D302-B0A0-4883-9B95-78E444424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143000"/>
            <a:ext cx="1600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>
                <a:latin typeface="Times New Roman" panose="02020603050405020304" pitchFamily="18" charset="0"/>
              </a:rPr>
              <a:t>Penentuan</a:t>
            </a:r>
            <a:r>
              <a:rPr lang="en-US" altLang="en-US" sz="1400" dirty="0">
                <a:latin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</a:rPr>
              <a:t>harga</a:t>
            </a:r>
            <a:r>
              <a:rPr lang="en-US" altLang="en-US" sz="14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>
                <a:latin typeface="Times New Roman" panose="02020603050405020304" pitchFamily="18" charset="0"/>
              </a:rPr>
              <a:t>pokok</a:t>
            </a:r>
            <a:r>
              <a:rPr lang="en-US" altLang="en-US" sz="1400" dirty="0">
                <a:latin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</a:rPr>
              <a:t>bahan</a:t>
            </a:r>
            <a:r>
              <a:rPr lang="en-US" altLang="en-US" sz="1400" dirty="0">
                <a:latin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</a:rPr>
              <a:t>baku</a:t>
            </a:r>
            <a:endParaRPr lang="en-US" altLang="en-US" sz="1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yang </a:t>
            </a:r>
            <a:r>
              <a:rPr lang="en-US" altLang="en-US" sz="1400" dirty="0" err="1">
                <a:latin typeface="Times New Roman" panose="02020603050405020304" pitchFamily="18" charset="0"/>
              </a:rPr>
              <a:t>dibeli</a:t>
            </a:r>
            <a:endParaRPr lang="en-US" altLang="en-US" sz="1400" dirty="0">
              <a:latin typeface="Times New Roman" panose="02020603050405020304" pitchFamily="18" charset="0"/>
            </a:endParaRPr>
          </a:p>
        </p:txBody>
      </p:sp>
      <p:sp>
        <p:nvSpPr>
          <p:cNvPr id="14344" name="Rectangle 30">
            <a:extLst>
              <a:ext uri="{FF2B5EF4-FFF2-40B4-BE49-F238E27FC236}">
                <a16:creationId xmlns:a16="http://schemas.microsoft.com/office/drawing/2014/main" id="{67687423-7299-4B13-9A32-B76F47C7B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447800"/>
            <a:ext cx="1143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Pembelian &amp;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Penyimpanan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Bahan baku</a:t>
            </a:r>
          </a:p>
        </p:txBody>
      </p:sp>
      <p:sp>
        <p:nvSpPr>
          <p:cNvPr id="14345" name="Rectangle 32">
            <a:extLst>
              <a:ext uri="{FF2B5EF4-FFF2-40B4-BE49-F238E27FC236}">
                <a16:creationId xmlns:a16="http://schemas.microsoft.com/office/drawing/2014/main" id="{854593D8-3D51-4246-8A3F-0457C02BB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514600"/>
            <a:ext cx="1600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Penentuan harga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pokok bahan baku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yang dipakai</a:t>
            </a:r>
          </a:p>
        </p:txBody>
      </p:sp>
      <p:sp>
        <p:nvSpPr>
          <p:cNvPr id="14346" name="Rectangle 33">
            <a:extLst>
              <a:ext uri="{FF2B5EF4-FFF2-40B4-BE49-F238E27FC236}">
                <a16:creationId xmlns:a16="http://schemas.microsoft.com/office/drawing/2014/main" id="{775AA8A8-727E-40F7-82B4-C64E18101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886200"/>
            <a:ext cx="15240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Pengumpulan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biaya produksi</a:t>
            </a:r>
          </a:p>
        </p:txBody>
      </p:sp>
      <p:sp>
        <p:nvSpPr>
          <p:cNvPr id="14347" name="Rectangle 34">
            <a:extLst>
              <a:ext uri="{FF2B5EF4-FFF2-40B4-BE49-F238E27FC236}">
                <a16:creationId xmlns:a16="http://schemas.microsoft.com/office/drawing/2014/main" id="{D52308E5-FEBE-46B2-83D9-E22CDAA6B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334000"/>
            <a:ext cx="15240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Penentuan harga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pokok produk jadi</a:t>
            </a:r>
          </a:p>
        </p:txBody>
      </p:sp>
      <p:sp>
        <p:nvSpPr>
          <p:cNvPr id="14348" name="Rectangle 38">
            <a:extLst>
              <a:ext uri="{FF2B5EF4-FFF2-40B4-BE49-F238E27FC236}">
                <a16:creationId xmlns:a16="http://schemas.microsoft.com/office/drawing/2014/main" id="{243CAA95-755E-451B-AAFD-789FAB398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514600"/>
            <a:ext cx="1600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Biaya tenaga kerja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langsung</a:t>
            </a:r>
          </a:p>
        </p:txBody>
      </p:sp>
      <p:sp>
        <p:nvSpPr>
          <p:cNvPr id="14349" name="Rectangle 39">
            <a:extLst>
              <a:ext uri="{FF2B5EF4-FFF2-40B4-BE49-F238E27FC236}">
                <a16:creationId xmlns:a16="http://schemas.microsoft.com/office/drawing/2014/main" id="{40EF7D35-61D8-42C8-AA79-8A7FEC179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2590800"/>
            <a:ext cx="1447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Biaya overhead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pabrik</a:t>
            </a:r>
          </a:p>
        </p:txBody>
      </p:sp>
      <p:sp>
        <p:nvSpPr>
          <p:cNvPr id="14350" name="Line 42">
            <a:extLst>
              <a:ext uri="{FF2B5EF4-FFF2-40B4-BE49-F238E27FC236}">
                <a16:creationId xmlns:a16="http://schemas.microsoft.com/office/drawing/2014/main" id="{5E634450-92C3-4CEE-8A15-4A858BA1D3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1981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43">
            <a:extLst>
              <a:ext uri="{FF2B5EF4-FFF2-40B4-BE49-F238E27FC236}">
                <a16:creationId xmlns:a16="http://schemas.microsoft.com/office/drawing/2014/main" id="{4E24F9F6-9EAA-400F-893B-95E97E412D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352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44">
            <a:extLst>
              <a:ext uri="{FF2B5EF4-FFF2-40B4-BE49-F238E27FC236}">
                <a16:creationId xmlns:a16="http://schemas.microsoft.com/office/drawing/2014/main" id="{51B59DF9-E109-4B98-B15F-95A89411A8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724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45">
            <a:extLst>
              <a:ext uri="{FF2B5EF4-FFF2-40B4-BE49-F238E27FC236}">
                <a16:creationId xmlns:a16="http://schemas.microsoft.com/office/drawing/2014/main" id="{FF50D1F5-E4F9-43A6-A415-62B1F99B2FE1}"/>
              </a:ext>
            </a:extLst>
          </p:cNvPr>
          <p:cNvSpPr>
            <a:spLocks noChangeShapeType="1"/>
          </p:cNvSpPr>
          <p:nvPr/>
        </p:nvSpPr>
        <p:spPr bwMode="auto">
          <a:xfrm>
            <a:off x="9601200" y="3429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46">
            <a:extLst>
              <a:ext uri="{FF2B5EF4-FFF2-40B4-BE49-F238E27FC236}">
                <a16:creationId xmlns:a16="http://schemas.microsoft.com/office/drawing/2014/main" id="{B184E3F9-C87A-4D65-B38D-6EE180B20A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9600" y="4343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47">
            <a:extLst>
              <a:ext uri="{FF2B5EF4-FFF2-40B4-BE49-F238E27FC236}">
                <a16:creationId xmlns:a16="http://schemas.microsoft.com/office/drawing/2014/main" id="{204F21A6-4109-4A54-AC30-2529C93FFF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352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49">
            <a:extLst>
              <a:ext uri="{FF2B5EF4-FFF2-40B4-BE49-F238E27FC236}">
                <a16:creationId xmlns:a16="http://schemas.microsoft.com/office/drawing/2014/main" id="{202D2C31-4F72-416F-9A6A-D5C9BE2384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4267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Text Box 50">
            <a:extLst>
              <a:ext uri="{FF2B5EF4-FFF2-40B4-BE49-F238E27FC236}">
                <a16:creationId xmlns:a16="http://schemas.microsoft.com/office/drawing/2014/main" id="{C57E3330-2FA7-4D21-B8D3-308E471B8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510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Gambar : Siklus Pembuatan Produk Dan Siklus Akuntansi Biaya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ADD7024-EE0B-4CF1-B886-F9F4261131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5525" y="649480"/>
            <a:ext cx="4350329" cy="2826328"/>
          </a:xfrm>
        </p:spPr>
        <p:txBody>
          <a:bodyPr anchor="b">
            <a:normAutofit/>
          </a:bodyPr>
          <a:lstStyle/>
          <a:p>
            <a:pPr algn="r">
              <a:defRPr/>
            </a:pPr>
            <a:r>
              <a:rPr lang="en-US" altLang="en-US" sz="3800" b="1" dirty="0" err="1">
                <a:solidFill>
                  <a:srgbClr val="FFFFFF"/>
                </a:solidFill>
              </a:rPr>
              <a:t>Karakteristik</a:t>
            </a:r>
            <a:r>
              <a:rPr lang="en-US" altLang="en-US" sz="3800" b="1" dirty="0">
                <a:solidFill>
                  <a:srgbClr val="FFFFFF"/>
                </a:solidFill>
              </a:rPr>
              <a:t> </a:t>
            </a:r>
            <a:r>
              <a:rPr lang="en-US" altLang="en-US" sz="3800" b="1" dirty="0" err="1">
                <a:solidFill>
                  <a:srgbClr val="FFFFFF"/>
                </a:solidFill>
              </a:rPr>
              <a:t>Metode</a:t>
            </a:r>
            <a:r>
              <a:rPr lang="en-US" altLang="en-US" sz="3800" b="1" dirty="0">
                <a:solidFill>
                  <a:srgbClr val="FFFFFF"/>
                </a:solidFill>
              </a:rPr>
              <a:t> Harga </a:t>
            </a:r>
            <a:r>
              <a:rPr lang="en-US" altLang="en-US" sz="3800" b="1" dirty="0" err="1">
                <a:solidFill>
                  <a:srgbClr val="FFFFFF"/>
                </a:solidFill>
              </a:rPr>
              <a:t>Pokok</a:t>
            </a:r>
            <a:r>
              <a:rPr lang="en-US" altLang="en-US" sz="3800" b="1" dirty="0">
                <a:solidFill>
                  <a:srgbClr val="FFFFFF"/>
                </a:solidFill>
              </a:rPr>
              <a:t> </a:t>
            </a:r>
            <a:r>
              <a:rPr lang="en-US" altLang="en-US" sz="3800" b="1" dirty="0" err="1">
                <a:solidFill>
                  <a:srgbClr val="FFFFFF"/>
                </a:solidFill>
              </a:rPr>
              <a:t>Pesanan</a:t>
            </a:r>
            <a:endParaRPr lang="en-US" altLang="en-US" sz="3800" b="1" dirty="0">
              <a:solidFill>
                <a:srgbClr val="FFFFFF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3E22A9A-1EB8-4BCC-86B5-184B094E02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62659" y="372389"/>
            <a:ext cx="6555347" cy="5546047"/>
          </a:xfrm>
        </p:spPr>
        <p:txBody>
          <a:bodyPr rtlCol="0" anchor="ctr">
            <a:normAutofit/>
          </a:bodyPr>
          <a:lstStyle/>
          <a:p>
            <a:pPr marL="609600" indent="-609600">
              <a:buNone/>
              <a:defRPr/>
            </a:pPr>
            <a:r>
              <a:rPr lang="en-US" altLang="en-US" sz="2000" b="1" i="1" dirty="0" err="1"/>
              <a:t>Karakteristik</a:t>
            </a:r>
            <a:r>
              <a:rPr lang="en-US" altLang="en-US" sz="2000" b="1" i="1" dirty="0"/>
              <a:t> Usaha Perusahaan Yang </a:t>
            </a:r>
            <a:r>
              <a:rPr lang="en-US" altLang="en-US" sz="2000" b="1" i="1" dirty="0" err="1"/>
              <a:t>Produksinya</a:t>
            </a:r>
            <a:r>
              <a:rPr lang="en-US" altLang="en-US" sz="2000" b="1" i="1" dirty="0"/>
              <a:t> </a:t>
            </a:r>
          </a:p>
          <a:p>
            <a:pPr marL="609600" indent="-609600">
              <a:buNone/>
              <a:defRPr/>
            </a:pPr>
            <a:r>
              <a:rPr lang="en-US" altLang="en-US" sz="2000" b="1" i="1" dirty="0" err="1"/>
              <a:t>berdasarkan</a:t>
            </a:r>
            <a:r>
              <a:rPr lang="en-US" altLang="en-US" sz="2000" b="1" i="1" dirty="0"/>
              <a:t> </a:t>
            </a:r>
            <a:r>
              <a:rPr lang="en-US" altLang="en-US" sz="2000" b="1" i="1" dirty="0" err="1"/>
              <a:t>Pesanan</a:t>
            </a:r>
            <a:r>
              <a:rPr lang="en-US" altLang="en-US" sz="2000" b="1" i="1" dirty="0"/>
              <a:t> : 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000" dirty="0"/>
              <a:t>Proses </a:t>
            </a:r>
            <a:r>
              <a:rPr lang="en-US" altLang="en-US" sz="2000" dirty="0" err="1"/>
              <a:t>pengolahan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produk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secara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terputus-putus</a:t>
            </a:r>
            <a:r>
              <a:rPr lang="en-US" altLang="en-US" sz="2000" dirty="0"/>
              <a:t>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000" dirty="0" err="1"/>
              <a:t>Produk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dihasilkan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sesuai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spesifikasi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diminta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pemesan</a:t>
            </a:r>
            <a:r>
              <a:rPr lang="en-US" altLang="en-US" sz="2000" dirty="0"/>
              <a:t>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000" dirty="0" err="1"/>
              <a:t>Produksi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ditujukan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memenuhi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pesanan</a:t>
            </a:r>
            <a:r>
              <a:rPr lang="en-US" altLang="en-US" sz="2000" dirty="0"/>
              <a:t>.</a:t>
            </a:r>
          </a:p>
          <a:p>
            <a:pPr marL="609600" indent="-609600">
              <a:buNone/>
              <a:defRPr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879B4C5-B069-4FA7-B8A2-38D1D5592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FFFF"/>
                </a:solidFill>
              </a:rPr>
              <a:t>Kartu Harga Pokok (Job Order Cost Sheet)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74BE810-C710-4487-B2C2-FB62CAA086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71599" y="2096524"/>
            <a:ext cx="9724031" cy="3683358"/>
          </a:xfrm>
        </p:spPr>
        <p:txBody>
          <a:bodyPr rtlCol="0" anchor="ctr">
            <a:normAutofit fontScale="85000" lnSpcReduction="10000"/>
          </a:bodyPr>
          <a:lstStyle/>
          <a:p>
            <a:pPr>
              <a:buNone/>
              <a:defRPr/>
            </a:pPr>
            <a:r>
              <a:rPr lang="en-US" sz="1900" dirty="0"/>
              <a:t>	</a:t>
            </a:r>
            <a:r>
              <a:rPr lang="en-US" sz="1900" dirty="0" err="1"/>
              <a:t>Kartu</a:t>
            </a:r>
            <a:r>
              <a:rPr lang="en-US" sz="1900" dirty="0"/>
              <a:t> </a:t>
            </a:r>
            <a:r>
              <a:rPr lang="en-US" sz="1900" dirty="0" err="1"/>
              <a:t>harga</a:t>
            </a:r>
            <a:r>
              <a:rPr lang="en-US" sz="1900" dirty="0"/>
              <a:t> </a:t>
            </a:r>
            <a:r>
              <a:rPr lang="en-US" sz="1900" dirty="0" err="1"/>
              <a:t>pokok</a:t>
            </a:r>
            <a:r>
              <a:rPr lang="en-US" sz="1900" dirty="0"/>
              <a:t> </a:t>
            </a:r>
            <a:r>
              <a:rPr lang="en-US" sz="1900" dirty="0" err="1"/>
              <a:t>merupakan</a:t>
            </a:r>
            <a:r>
              <a:rPr lang="en-US" sz="1900" dirty="0"/>
              <a:t> </a:t>
            </a:r>
            <a:r>
              <a:rPr lang="en-US" sz="1900" dirty="0" err="1"/>
              <a:t>catatan</a:t>
            </a:r>
            <a:r>
              <a:rPr lang="en-US" sz="1900" dirty="0"/>
              <a:t> yang </a:t>
            </a:r>
            <a:r>
              <a:rPr lang="en-US" sz="1900" dirty="0" err="1"/>
              <a:t>penting</a:t>
            </a:r>
            <a:r>
              <a:rPr lang="en-US" sz="1900" dirty="0"/>
              <a:t> </a:t>
            </a:r>
            <a:r>
              <a:rPr lang="en-US" sz="1900" dirty="0" err="1"/>
              <a:t>dalam</a:t>
            </a:r>
            <a:r>
              <a:rPr lang="en-US" sz="1900" dirty="0"/>
              <a:t> </a:t>
            </a:r>
          </a:p>
          <a:p>
            <a:pPr>
              <a:buNone/>
              <a:defRPr/>
            </a:pPr>
            <a:r>
              <a:rPr lang="en-US" sz="1900" dirty="0"/>
              <a:t>	</a:t>
            </a:r>
            <a:r>
              <a:rPr lang="en-US" sz="1900" dirty="0" err="1"/>
              <a:t>metode</a:t>
            </a:r>
            <a:r>
              <a:rPr lang="en-US" sz="1900" dirty="0"/>
              <a:t> </a:t>
            </a:r>
            <a:r>
              <a:rPr lang="en-US" sz="1900" dirty="0" err="1"/>
              <a:t>harga</a:t>
            </a:r>
            <a:r>
              <a:rPr lang="en-US" sz="1900" dirty="0"/>
              <a:t> </a:t>
            </a:r>
            <a:r>
              <a:rPr lang="en-US" sz="1900" dirty="0" err="1"/>
              <a:t>pokok</a:t>
            </a:r>
            <a:r>
              <a:rPr lang="en-US" sz="1900" dirty="0"/>
              <a:t> </a:t>
            </a:r>
            <a:r>
              <a:rPr lang="en-US" sz="1900" dirty="0" err="1"/>
              <a:t>pesanan</a:t>
            </a:r>
            <a:r>
              <a:rPr lang="en-US" sz="1900" dirty="0"/>
              <a:t>. </a:t>
            </a:r>
            <a:r>
              <a:rPr lang="en-US" sz="1900" dirty="0" err="1"/>
              <a:t>Kartu</a:t>
            </a:r>
            <a:r>
              <a:rPr lang="en-US" sz="1900" dirty="0"/>
              <a:t> </a:t>
            </a:r>
            <a:r>
              <a:rPr lang="en-US" sz="1900" dirty="0" err="1"/>
              <a:t>ini</a:t>
            </a:r>
            <a:r>
              <a:rPr lang="en-US" sz="1900" dirty="0"/>
              <a:t> </a:t>
            </a:r>
            <a:r>
              <a:rPr lang="en-US" sz="1900" dirty="0" err="1"/>
              <a:t>berfungsi</a:t>
            </a:r>
            <a:r>
              <a:rPr lang="en-US" sz="1900" dirty="0"/>
              <a:t> </a:t>
            </a:r>
            <a:r>
              <a:rPr lang="en-US" sz="1900" dirty="0" err="1"/>
              <a:t>sebagai</a:t>
            </a:r>
            <a:r>
              <a:rPr lang="en-US" sz="1900" dirty="0"/>
              <a:t> </a:t>
            </a:r>
          </a:p>
          <a:p>
            <a:pPr>
              <a:buNone/>
              <a:defRPr/>
            </a:pPr>
            <a:r>
              <a:rPr lang="en-US" sz="1900" dirty="0"/>
              <a:t>	</a:t>
            </a:r>
            <a:r>
              <a:rPr lang="en-US" sz="1900" dirty="0" err="1"/>
              <a:t>rekening</a:t>
            </a:r>
            <a:r>
              <a:rPr lang="en-US" sz="1900" dirty="0"/>
              <a:t> </a:t>
            </a:r>
            <a:r>
              <a:rPr lang="en-US" sz="1900" dirty="0" err="1"/>
              <a:t>pembantu</a:t>
            </a:r>
            <a:r>
              <a:rPr lang="en-US" sz="1900" dirty="0"/>
              <a:t>, yang </a:t>
            </a:r>
            <a:r>
              <a:rPr lang="en-US" sz="1900" dirty="0" err="1"/>
              <a:t>digunakan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mengumpulkan</a:t>
            </a:r>
            <a:r>
              <a:rPr lang="en-US" sz="1900" dirty="0"/>
              <a:t> </a:t>
            </a:r>
          </a:p>
          <a:p>
            <a:pPr>
              <a:buNone/>
              <a:defRPr/>
            </a:pPr>
            <a:r>
              <a:rPr lang="en-US" sz="1900" dirty="0"/>
              <a:t>	</a:t>
            </a:r>
            <a:r>
              <a:rPr lang="en-US" sz="1900" dirty="0" err="1"/>
              <a:t>biaya</a:t>
            </a:r>
            <a:r>
              <a:rPr lang="en-US" sz="1900" dirty="0"/>
              <a:t> </a:t>
            </a:r>
            <a:r>
              <a:rPr lang="en-US" sz="1900" dirty="0" err="1"/>
              <a:t>produksi</a:t>
            </a:r>
            <a:r>
              <a:rPr lang="en-US" sz="1900" dirty="0"/>
              <a:t> </a:t>
            </a:r>
            <a:r>
              <a:rPr lang="en-US" sz="1900" dirty="0" err="1"/>
              <a:t>tiap</a:t>
            </a:r>
            <a:r>
              <a:rPr lang="en-US" sz="1900" dirty="0"/>
              <a:t> </a:t>
            </a:r>
            <a:r>
              <a:rPr lang="en-US" sz="1900" dirty="0" err="1"/>
              <a:t>pesanan</a:t>
            </a:r>
            <a:r>
              <a:rPr lang="en-US" sz="1900" dirty="0"/>
              <a:t> </a:t>
            </a:r>
            <a:r>
              <a:rPr lang="en-US" sz="1900" dirty="0" err="1"/>
              <a:t>produk</a:t>
            </a:r>
            <a:r>
              <a:rPr lang="en-US" sz="1900" dirty="0"/>
              <a:t>. </a:t>
            </a:r>
            <a:r>
              <a:rPr lang="en-US" sz="1900" dirty="0" err="1"/>
              <a:t>Biaya</a:t>
            </a:r>
            <a:r>
              <a:rPr lang="en-US" sz="1900" dirty="0"/>
              <a:t> </a:t>
            </a:r>
            <a:r>
              <a:rPr lang="en-US" sz="1900" dirty="0" err="1"/>
              <a:t>produksi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</a:p>
          <a:p>
            <a:pPr>
              <a:buNone/>
              <a:defRPr/>
            </a:pPr>
            <a:r>
              <a:rPr lang="en-US" sz="1900" dirty="0"/>
              <a:t>	</a:t>
            </a:r>
            <a:r>
              <a:rPr lang="en-US" sz="1900" dirty="0" err="1"/>
              <a:t>mengerjakan</a:t>
            </a:r>
            <a:r>
              <a:rPr lang="en-US" sz="1900" dirty="0"/>
              <a:t> </a:t>
            </a:r>
            <a:r>
              <a:rPr lang="en-US" sz="1900" dirty="0" err="1"/>
              <a:t>pesanan</a:t>
            </a:r>
            <a:r>
              <a:rPr lang="en-US" sz="1900" dirty="0"/>
              <a:t> </a:t>
            </a:r>
            <a:r>
              <a:rPr lang="en-US" sz="1900" dirty="0" err="1"/>
              <a:t>tertentu</a:t>
            </a:r>
            <a:r>
              <a:rPr lang="en-US" sz="1900" dirty="0"/>
              <a:t> </a:t>
            </a:r>
            <a:r>
              <a:rPr lang="en-US" sz="1900" dirty="0" err="1"/>
              <a:t>dicatat</a:t>
            </a:r>
            <a:r>
              <a:rPr lang="en-US" sz="1900" dirty="0"/>
              <a:t> </a:t>
            </a:r>
            <a:r>
              <a:rPr lang="en-US" sz="1900" dirty="0" err="1"/>
              <a:t>secara</a:t>
            </a:r>
            <a:r>
              <a:rPr lang="en-US" sz="1900" dirty="0"/>
              <a:t> </a:t>
            </a:r>
            <a:r>
              <a:rPr lang="en-US" sz="1900" dirty="0" err="1"/>
              <a:t>rinci</a:t>
            </a:r>
            <a:r>
              <a:rPr lang="en-US" sz="1900" dirty="0"/>
              <a:t> </a:t>
            </a:r>
            <a:r>
              <a:rPr lang="en-US" sz="1900" dirty="0" err="1"/>
              <a:t>didalam</a:t>
            </a:r>
            <a:r>
              <a:rPr lang="en-US" sz="1900" dirty="0"/>
              <a:t> </a:t>
            </a:r>
          </a:p>
          <a:p>
            <a:pPr>
              <a:buNone/>
              <a:defRPr/>
            </a:pPr>
            <a:r>
              <a:rPr lang="en-US" sz="1900" dirty="0"/>
              <a:t>	</a:t>
            </a:r>
            <a:r>
              <a:rPr lang="en-US" sz="1900" dirty="0" err="1"/>
              <a:t>kartu</a:t>
            </a:r>
            <a:r>
              <a:rPr lang="en-US" sz="1900" dirty="0"/>
              <a:t> </a:t>
            </a:r>
            <a:r>
              <a:rPr lang="en-US" sz="1900" dirty="0" err="1"/>
              <a:t>harga</a:t>
            </a:r>
            <a:r>
              <a:rPr lang="en-US" sz="1900" dirty="0"/>
              <a:t> </a:t>
            </a:r>
            <a:r>
              <a:rPr lang="en-US" sz="1900" dirty="0" err="1"/>
              <a:t>pokok</a:t>
            </a:r>
            <a:r>
              <a:rPr lang="en-US" sz="1900" dirty="0"/>
              <a:t> </a:t>
            </a:r>
            <a:r>
              <a:rPr lang="en-US" sz="1900" dirty="0" err="1"/>
              <a:t>pesanan</a:t>
            </a:r>
            <a:r>
              <a:rPr lang="en-US" sz="1900" dirty="0"/>
              <a:t> yang </a:t>
            </a:r>
            <a:r>
              <a:rPr lang="en-US" sz="1900" dirty="0" err="1"/>
              <a:t>bersangkutan</a:t>
            </a:r>
            <a:r>
              <a:rPr lang="en-US" sz="1900" dirty="0"/>
              <a:t>. </a:t>
            </a:r>
          </a:p>
          <a:p>
            <a:pPr>
              <a:buNone/>
              <a:defRPr/>
            </a:pPr>
            <a:r>
              <a:rPr lang="en-US" sz="1900" dirty="0"/>
              <a:t>	</a:t>
            </a:r>
          </a:p>
          <a:p>
            <a:pPr>
              <a:buNone/>
              <a:defRPr/>
            </a:pPr>
            <a:r>
              <a:rPr lang="en-US" sz="1900" dirty="0"/>
              <a:t>	</a:t>
            </a:r>
            <a:r>
              <a:rPr lang="en-US" sz="1900" dirty="0" err="1"/>
              <a:t>Biaya</a:t>
            </a:r>
            <a:r>
              <a:rPr lang="en-US" sz="1900" dirty="0"/>
              <a:t> </a:t>
            </a:r>
            <a:r>
              <a:rPr lang="en-US" sz="1900" dirty="0" err="1"/>
              <a:t>produksi</a:t>
            </a:r>
            <a:r>
              <a:rPr lang="en-US" sz="1900" dirty="0"/>
              <a:t> </a:t>
            </a:r>
            <a:r>
              <a:rPr lang="en-US" sz="1900" dirty="0" err="1"/>
              <a:t>langsung</a:t>
            </a:r>
            <a:r>
              <a:rPr lang="en-US" sz="1900" dirty="0"/>
              <a:t> </a:t>
            </a:r>
            <a:r>
              <a:rPr lang="en-US" sz="1900" dirty="0" err="1"/>
              <a:t>dicatat</a:t>
            </a:r>
            <a:r>
              <a:rPr lang="en-US" sz="1900" dirty="0"/>
              <a:t> </a:t>
            </a:r>
            <a:r>
              <a:rPr lang="en-US" sz="1900" dirty="0" err="1"/>
              <a:t>dalam</a:t>
            </a:r>
            <a:r>
              <a:rPr lang="en-US" sz="1900" dirty="0"/>
              <a:t> </a:t>
            </a:r>
            <a:r>
              <a:rPr lang="en-US" sz="1900" dirty="0" err="1"/>
              <a:t>kartu</a:t>
            </a:r>
            <a:r>
              <a:rPr lang="en-US" sz="1900" dirty="0"/>
              <a:t> </a:t>
            </a:r>
            <a:r>
              <a:rPr lang="en-US" sz="1900" dirty="0" err="1"/>
              <a:t>harga</a:t>
            </a:r>
            <a:r>
              <a:rPr lang="en-US" sz="1900" dirty="0"/>
              <a:t> </a:t>
            </a:r>
            <a:r>
              <a:rPr lang="en-US" sz="1900" dirty="0" err="1"/>
              <a:t>pokok</a:t>
            </a:r>
            <a:r>
              <a:rPr lang="en-US" sz="1900" dirty="0"/>
              <a:t> </a:t>
            </a:r>
            <a:r>
              <a:rPr lang="en-US" sz="1900" dirty="0" err="1"/>
              <a:t>pesanan</a:t>
            </a:r>
            <a:r>
              <a:rPr lang="en-US" sz="1900" dirty="0"/>
              <a:t> yang </a:t>
            </a:r>
            <a:r>
              <a:rPr lang="en-US" sz="1900" dirty="0" err="1"/>
              <a:t>bersangkutan</a:t>
            </a:r>
            <a:r>
              <a:rPr lang="en-US" sz="1900" dirty="0"/>
              <a:t> </a:t>
            </a:r>
            <a:r>
              <a:rPr lang="en-US" sz="1900" dirty="0" err="1"/>
              <a:t>secara</a:t>
            </a:r>
            <a:r>
              <a:rPr lang="en-US" sz="1900" dirty="0"/>
              <a:t> </a:t>
            </a:r>
            <a:r>
              <a:rPr lang="en-US" sz="1900" dirty="0" err="1"/>
              <a:t>langsung</a:t>
            </a:r>
            <a:r>
              <a:rPr lang="en-US" sz="1900" dirty="0"/>
              <a:t>, </a:t>
            </a:r>
            <a:r>
              <a:rPr lang="en-US" sz="1900" dirty="0" err="1"/>
              <a:t>sedangkan</a:t>
            </a:r>
            <a:r>
              <a:rPr lang="en-US" sz="1900" dirty="0"/>
              <a:t> </a:t>
            </a:r>
            <a:r>
              <a:rPr lang="en-US" sz="1900" dirty="0" err="1"/>
              <a:t>biaya</a:t>
            </a:r>
            <a:r>
              <a:rPr lang="en-US" sz="1900" dirty="0"/>
              <a:t> </a:t>
            </a:r>
            <a:r>
              <a:rPr lang="en-US" sz="1900" dirty="0" err="1"/>
              <a:t>produksi</a:t>
            </a:r>
            <a:r>
              <a:rPr lang="en-US" sz="1900" dirty="0"/>
              <a:t> </a:t>
            </a:r>
            <a:r>
              <a:rPr lang="en-US" sz="1900" dirty="0" err="1"/>
              <a:t>tidak</a:t>
            </a:r>
            <a:r>
              <a:rPr lang="en-US" sz="1900" dirty="0"/>
              <a:t> </a:t>
            </a:r>
            <a:r>
              <a:rPr lang="en-US" sz="1900" dirty="0" err="1"/>
              <a:t>langsung</a:t>
            </a:r>
            <a:r>
              <a:rPr lang="en-US" sz="1900" dirty="0"/>
              <a:t> </a:t>
            </a:r>
            <a:r>
              <a:rPr lang="en-US" sz="1900" dirty="0" err="1"/>
              <a:t>dicatat</a:t>
            </a:r>
            <a:r>
              <a:rPr lang="en-US" sz="1900" dirty="0"/>
              <a:t> </a:t>
            </a:r>
            <a:r>
              <a:rPr lang="en-US" sz="1900" dirty="0" err="1"/>
              <a:t>dalam</a:t>
            </a:r>
            <a:r>
              <a:rPr lang="en-US" sz="1900" dirty="0"/>
              <a:t> </a:t>
            </a:r>
            <a:r>
              <a:rPr lang="en-US" sz="1900" dirty="0" err="1"/>
              <a:t>kartu</a:t>
            </a:r>
            <a:r>
              <a:rPr lang="en-US" sz="1900" dirty="0"/>
              <a:t> </a:t>
            </a:r>
            <a:r>
              <a:rPr lang="en-US" sz="1900" dirty="0" err="1"/>
              <a:t>harga</a:t>
            </a:r>
            <a:r>
              <a:rPr lang="en-US" sz="1900" dirty="0"/>
              <a:t> </a:t>
            </a:r>
            <a:r>
              <a:rPr lang="en-US" sz="1900" dirty="0" err="1"/>
              <a:t>pokok</a:t>
            </a:r>
            <a:r>
              <a:rPr lang="en-US" sz="1900" dirty="0"/>
              <a:t> </a:t>
            </a:r>
            <a:r>
              <a:rPr lang="en-US" sz="1900" dirty="0" err="1"/>
              <a:t>berdasarkan</a:t>
            </a:r>
            <a:r>
              <a:rPr lang="en-US" sz="1900" dirty="0"/>
              <a:t> </a:t>
            </a:r>
            <a:r>
              <a:rPr lang="en-US" sz="1900" dirty="0" err="1"/>
              <a:t>suatu</a:t>
            </a:r>
            <a:r>
              <a:rPr lang="en-US" sz="1900" dirty="0"/>
              <a:t> </a:t>
            </a:r>
            <a:r>
              <a:rPr lang="en-US" sz="1900" dirty="0" err="1"/>
              <a:t>tarif</a:t>
            </a:r>
            <a:r>
              <a:rPr lang="en-US" sz="1900" dirty="0"/>
              <a:t> </a:t>
            </a:r>
            <a:r>
              <a:rPr lang="en-US" sz="1900" dirty="0" err="1"/>
              <a:t>tertentu</a:t>
            </a:r>
            <a:r>
              <a:rPr lang="en-US" sz="1900" dirty="0"/>
              <a:t>.</a:t>
            </a:r>
          </a:p>
          <a:p>
            <a:pPr>
              <a:buNone/>
              <a:defRPr/>
            </a:pPr>
            <a:endParaRPr lang="en-US" sz="1900" dirty="0"/>
          </a:p>
          <a:p>
            <a:pPr>
              <a:buNone/>
              <a:defRPr/>
            </a:pPr>
            <a:endParaRPr lang="en-US" sz="1900" dirty="0"/>
          </a:p>
          <a:p>
            <a:pPr>
              <a:buNone/>
              <a:defRPr/>
            </a:pPr>
            <a:endParaRPr lang="en-US" sz="1900" dirty="0"/>
          </a:p>
          <a:p>
            <a:pPr>
              <a:buNone/>
              <a:defRPr/>
            </a:pP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6A9AB6B-EBFF-45F6-B79D-D5BDA57EB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8655" y="1068092"/>
            <a:ext cx="5181600" cy="4270963"/>
          </a:xfrm>
        </p:spPr>
        <p:txBody>
          <a:bodyPr anchor="ctr">
            <a:normAutofit fontScale="90000"/>
          </a:bodyPr>
          <a:lstStyle/>
          <a:p>
            <a:pPr algn="ctr">
              <a:defRPr/>
            </a:pPr>
            <a:r>
              <a:rPr lang="en-US" altLang="en-US" sz="5600" b="1" dirty="0" err="1">
                <a:solidFill>
                  <a:srgbClr val="FFFFFF"/>
                </a:solidFill>
              </a:rPr>
              <a:t>Manfaat</a:t>
            </a:r>
            <a:r>
              <a:rPr lang="en-US" altLang="en-US" sz="5600" b="1" dirty="0">
                <a:solidFill>
                  <a:srgbClr val="FFFFFF"/>
                </a:solidFill>
              </a:rPr>
              <a:t> </a:t>
            </a:r>
            <a:r>
              <a:rPr lang="en-US" altLang="en-US" sz="5600" b="1" dirty="0" err="1">
                <a:solidFill>
                  <a:srgbClr val="FFFFFF"/>
                </a:solidFill>
              </a:rPr>
              <a:t>Informasi</a:t>
            </a:r>
            <a:r>
              <a:rPr lang="en-US" altLang="en-US" sz="5600" b="1" dirty="0">
                <a:solidFill>
                  <a:srgbClr val="FFFFFF"/>
                </a:solidFill>
              </a:rPr>
              <a:t> Harga </a:t>
            </a:r>
            <a:r>
              <a:rPr lang="en-US" altLang="en-US" sz="5600" b="1" dirty="0" err="1">
                <a:solidFill>
                  <a:srgbClr val="FFFFFF"/>
                </a:solidFill>
              </a:rPr>
              <a:t>Pokok</a:t>
            </a:r>
            <a:r>
              <a:rPr lang="en-US" altLang="en-US" sz="5600" b="1" dirty="0">
                <a:solidFill>
                  <a:srgbClr val="FFFFFF"/>
                </a:solidFill>
              </a:rPr>
              <a:t> </a:t>
            </a:r>
            <a:r>
              <a:rPr lang="en-US" altLang="en-US" sz="5600" b="1" dirty="0" err="1">
                <a:solidFill>
                  <a:srgbClr val="FFFFFF"/>
                </a:solidFill>
              </a:rPr>
              <a:t>Produksi</a:t>
            </a:r>
            <a:r>
              <a:rPr lang="en-US" altLang="en-US" sz="5600" b="1" dirty="0">
                <a:solidFill>
                  <a:srgbClr val="FFFFFF"/>
                </a:solidFill>
              </a:rPr>
              <a:t> </a:t>
            </a:r>
            <a:br>
              <a:rPr lang="en-US" altLang="en-US" sz="5600" b="1" dirty="0">
                <a:solidFill>
                  <a:srgbClr val="FFFFFF"/>
                </a:solidFill>
              </a:rPr>
            </a:br>
            <a:r>
              <a:rPr lang="en-US" altLang="en-US" sz="5600" b="1" dirty="0">
                <a:solidFill>
                  <a:srgbClr val="FFFFFF"/>
                </a:solidFill>
              </a:rPr>
              <a:t>Per </a:t>
            </a:r>
            <a:r>
              <a:rPr lang="en-US" altLang="en-US" sz="5600" b="1" dirty="0" err="1">
                <a:solidFill>
                  <a:srgbClr val="FFFFFF"/>
                </a:solidFill>
              </a:rPr>
              <a:t>Pesanan</a:t>
            </a:r>
            <a:endParaRPr lang="en-US" altLang="en-US" sz="5600" b="1" dirty="0">
              <a:solidFill>
                <a:srgbClr val="FFFFFF"/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589F595-DFB4-41DB-9EEA-4CB5A6C9EB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rtlCol="0" anchor="ctr">
            <a:normAutofit/>
          </a:bodyPr>
          <a:lstStyle/>
          <a:p>
            <a:pPr marL="609600" indent="-609600">
              <a:buFontTx/>
              <a:buAutoNum type="arabicPeriod"/>
              <a:defRPr/>
            </a:pPr>
            <a:r>
              <a:rPr lang="en-US" altLang="en-US" sz="2000">
                <a:solidFill>
                  <a:schemeClr val="tx1">
                    <a:alpha val="80000"/>
                  </a:schemeClr>
                </a:solidFill>
              </a:rPr>
              <a:t>Menentukan harga jual yang akan dibebankan ke pemesan.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000">
                <a:solidFill>
                  <a:schemeClr val="tx1">
                    <a:alpha val="80000"/>
                  </a:schemeClr>
                </a:solidFill>
              </a:rPr>
              <a:t>Mempertimbangkan penerimaan atau penolakan pesanan.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000">
                <a:solidFill>
                  <a:schemeClr val="tx1">
                    <a:alpha val="80000"/>
                  </a:schemeClr>
                </a:solidFill>
              </a:rPr>
              <a:t>Memantau realisasi biaya produksi.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000">
                <a:solidFill>
                  <a:schemeClr val="tx1">
                    <a:alpha val="80000"/>
                  </a:schemeClr>
                </a:solidFill>
              </a:rPr>
              <a:t>Menghitung laba/rugi tiap pesanan.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000">
                <a:solidFill>
                  <a:schemeClr val="tx1">
                    <a:alpha val="80000"/>
                  </a:schemeClr>
                </a:solidFill>
              </a:rPr>
              <a:t>Menentukan harga pokok persediaan produk jadi dan produk dalam proses yang disajikan dalam neraca.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A4F95FF-4E3F-47A8-A84D-096D4779E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5528" y="352146"/>
            <a:ext cx="5140035" cy="4640546"/>
          </a:xfrm>
        </p:spPr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en-US" sz="5200" b="1" i="1" dirty="0" err="1">
                <a:solidFill>
                  <a:srgbClr val="FFFFFF"/>
                </a:solidFill>
              </a:rPr>
              <a:t>Karakteristik</a:t>
            </a:r>
            <a:r>
              <a:rPr lang="en-US" altLang="en-US" sz="5200" b="1" i="1" dirty="0">
                <a:solidFill>
                  <a:srgbClr val="FFFFFF"/>
                </a:solidFill>
              </a:rPr>
              <a:t> </a:t>
            </a:r>
            <a:r>
              <a:rPr lang="en-US" altLang="en-US" sz="5200" b="1" i="1" dirty="0" err="1">
                <a:solidFill>
                  <a:srgbClr val="FFFFFF"/>
                </a:solidFill>
              </a:rPr>
              <a:t>Metode</a:t>
            </a:r>
            <a:r>
              <a:rPr lang="en-US" altLang="en-US" sz="5200" b="1" i="1" dirty="0">
                <a:solidFill>
                  <a:srgbClr val="FFFFFF"/>
                </a:solidFill>
              </a:rPr>
              <a:t> Harga </a:t>
            </a:r>
            <a:r>
              <a:rPr lang="en-US" altLang="en-US" sz="5200" b="1" i="1" dirty="0" err="1">
                <a:solidFill>
                  <a:srgbClr val="FFFFFF"/>
                </a:solidFill>
              </a:rPr>
              <a:t>Pokok</a:t>
            </a:r>
            <a:r>
              <a:rPr lang="en-US" altLang="en-US" sz="5200" b="1" i="1" dirty="0">
                <a:solidFill>
                  <a:srgbClr val="FFFFFF"/>
                </a:solidFill>
              </a:rPr>
              <a:t> </a:t>
            </a:r>
            <a:r>
              <a:rPr lang="en-US" altLang="en-US" sz="5200" b="1" i="1" dirty="0" err="1">
                <a:solidFill>
                  <a:srgbClr val="FFFFFF"/>
                </a:solidFill>
              </a:rPr>
              <a:t>Pesanan</a:t>
            </a:r>
            <a:r>
              <a:rPr lang="en-US" altLang="en-US" sz="5200" b="1" i="1" dirty="0">
                <a:solidFill>
                  <a:srgbClr val="FFFFFF"/>
                </a:solidFill>
              </a:rPr>
              <a:t> :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FCA0913-ECB7-4EC2-8D73-66FC0ECD9F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97233" y="643091"/>
            <a:ext cx="4771607" cy="5837949"/>
          </a:xfrm>
        </p:spPr>
        <p:txBody>
          <a:bodyPr rtlCol="0" anchor="ctr">
            <a:normAutofit fontScale="85000" lnSpcReduction="10000"/>
          </a:bodyPr>
          <a:lstStyle/>
          <a:p>
            <a:pPr marL="609600" indent="-609600">
              <a:buFontTx/>
              <a:buAutoNum type="arabicPeriod"/>
              <a:defRPr/>
            </a:pP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Digunakan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jika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perusahaan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memproduksi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berbagai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macam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sesuai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dengan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spesifikasi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pemesan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dan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setiap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jenis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perlu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dihitung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harga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pokoknya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secara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individual.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harus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digolongkan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berdasarkan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hubungannya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dengan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: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langsung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dan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tak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langsung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langsung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terdiri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dari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bahan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baku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dan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tenaga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kerja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langsung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sedang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tak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langsung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disebut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overhead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pabrik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langsung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diperhitungkan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sbg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HPP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pesanan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tertentu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berdasarkan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yg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sesungguhnya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terjadi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sedangkan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BOP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diperhitungkan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kedalam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HPP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pesanan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berdasarkan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tarif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Harga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pokok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per unit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dihitung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pada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saat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pesanan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selesai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1900" dirty="0" err="1">
                <a:solidFill>
                  <a:schemeClr val="tx1">
                    <a:alpha val="80000"/>
                  </a:schemeClr>
                </a:solidFill>
              </a:rPr>
              <a:t>diproduksi</a:t>
            </a:r>
            <a:r>
              <a:rPr lang="en-US" altLang="en-US" sz="1900" dirty="0">
                <a:solidFill>
                  <a:schemeClr val="tx1">
                    <a:alpha val="80000"/>
                  </a:schemeClr>
                </a:solidFill>
              </a:rPr>
              <a:t>. </a:t>
            </a:r>
          </a:p>
          <a:p>
            <a:pPr marL="609600" indent="-609600">
              <a:buFontTx/>
              <a:buAutoNum type="arabicPeriod"/>
              <a:defRPr/>
            </a:pPr>
            <a:endParaRPr lang="en-US" altLang="en-US" sz="19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4DE19C2-2086-4D1D-B6A8-7FB61B16E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774" y="787352"/>
            <a:ext cx="10550025" cy="1182927"/>
          </a:xfrm>
        </p:spPr>
        <p:txBody>
          <a:bodyPr anchor="b">
            <a:normAutofit fontScale="90000"/>
          </a:bodyPr>
          <a:lstStyle/>
          <a:p>
            <a:pPr>
              <a:defRPr/>
            </a:pPr>
            <a:r>
              <a:rPr lang="en-US" altLang="en-US" sz="5600" b="1" dirty="0"/>
              <a:t>Jurnal – Jurnal Yang </a:t>
            </a:r>
            <a:r>
              <a:rPr lang="en-US" altLang="en-US" sz="5600" b="1" dirty="0" err="1"/>
              <a:t>Diperlukan</a:t>
            </a:r>
            <a:endParaRPr lang="en-US" altLang="en-US" sz="5600" b="1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6A9A504-9F1C-48A7-A234-D335891F0C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0987" y="2393300"/>
            <a:ext cx="10550025" cy="3677348"/>
          </a:xfrm>
        </p:spPr>
        <p:txBody>
          <a:bodyPr rtlCol="0" anchor="t">
            <a:normAutofit fontScale="85000" lnSpcReduction="10000"/>
          </a:bodyPr>
          <a:lstStyle/>
          <a:p>
            <a:pPr marL="609600" indent="-609600">
              <a:buFontTx/>
              <a:buAutoNum type="arabicPeriod"/>
              <a:defRPr/>
            </a:pP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Pembelian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bahan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baku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	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Persediaan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bahan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baku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    xxx</a:t>
            </a:r>
          </a:p>
          <a:p>
            <a:pPr marL="609600" indent="-609600">
              <a:buNone/>
              <a:defRPr/>
            </a:pP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		Utang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dagang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/ Kas                xxx</a:t>
            </a:r>
          </a:p>
          <a:p>
            <a:pPr marL="609600" indent="-609600">
              <a:buFontTx/>
              <a:buAutoNum type="arabicPeriod" startAt="2"/>
              <a:defRPr/>
            </a:pP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Pembelian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bahan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penolong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	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Persediaan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bahan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penolong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   xxx</a:t>
            </a:r>
          </a:p>
          <a:p>
            <a:pPr marL="609600" indent="-609600">
              <a:buNone/>
              <a:defRPr/>
            </a:pP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		Utang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dagang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/ Kas                      xxx</a:t>
            </a:r>
          </a:p>
          <a:p>
            <a:pPr marL="609600" indent="-609600">
              <a:buFontTx/>
              <a:buAutoNum type="arabicPeriod" startAt="3"/>
              <a:defRPr/>
            </a:pP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Pemakaian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bahan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baku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:</a:t>
            </a:r>
          </a:p>
          <a:p>
            <a:pPr marL="609600" indent="-609600">
              <a:buNone/>
              <a:defRPr/>
            </a:pP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	BDP –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Biaya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bahan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baku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    xxx</a:t>
            </a:r>
          </a:p>
          <a:p>
            <a:pPr marL="609600" indent="-609600">
              <a:buNone/>
              <a:defRPr/>
            </a:pP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		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Persediaan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bahan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altLang="en-US" sz="2000" dirty="0" err="1">
                <a:solidFill>
                  <a:schemeClr val="tx1">
                    <a:alpha val="80000"/>
                  </a:schemeClr>
                </a:solidFill>
              </a:rPr>
              <a:t>baku</a:t>
            </a:r>
            <a:r>
              <a:rPr lang="en-US" altLang="en-US" sz="2000" dirty="0">
                <a:solidFill>
                  <a:schemeClr val="tx1">
                    <a:alpha val="80000"/>
                  </a:schemeClr>
                </a:solidFill>
              </a:rPr>
              <a:t>             xxx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1289</TotalTime>
  <Words>2066</Words>
  <Application>Microsoft Office PowerPoint</Application>
  <PresentationFormat>Widescreen</PresentationFormat>
  <Paragraphs>276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Gill Sans MT</vt:lpstr>
      <vt:lpstr>Times New Roman</vt:lpstr>
      <vt:lpstr>Trebuchet MS</vt:lpstr>
      <vt:lpstr>Gallery</vt:lpstr>
      <vt:lpstr>JOB ORDER COSTING</vt:lpstr>
      <vt:lpstr>METODE HARGA POKOK PESANAN  (JOB ORDER COST METHOD)</vt:lpstr>
      <vt:lpstr>Pengertian Metode Harga Pokok Pesanan</vt:lpstr>
      <vt:lpstr>Siklus Akuntansi Biaya Dalam  Perusahaan Manufaktur</vt:lpstr>
      <vt:lpstr>Karakteristik Metode Harga Pokok Pesanan</vt:lpstr>
      <vt:lpstr>Kartu Harga Pokok (Job Order Cost Sheet) </vt:lpstr>
      <vt:lpstr>Manfaat Informasi Harga Pokok Produksi  Per Pesanan</vt:lpstr>
      <vt:lpstr>Karakteristik Metode Harga Pokok Pesanan :</vt:lpstr>
      <vt:lpstr>Jurnal – Jurnal Yang Diperlukan</vt:lpstr>
      <vt:lpstr>PowerPoint Presentation</vt:lpstr>
      <vt:lpstr>PowerPoint Presentation</vt:lpstr>
      <vt:lpstr>PowerPoint Presentation</vt:lpstr>
      <vt:lpstr>Contoh soal:</vt:lpstr>
      <vt:lpstr>Pembelian bahan baku dan bahan penolong pada tanggal 3 Nov’ 2012: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notebook</dc:creator>
  <cp:lastModifiedBy>Toni Prasetiyo</cp:lastModifiedBy>
  <cp:revision>93</cp:revision>
  <dcterms:created xsi:type="dcterms:W3CDTF">2013-07-15T20:24:27Z</dcterms:created>
  <dcterms:modified xsi:type="dcterms:W3CDTF">2023-09-28T05:47:03Z</dcterms:modified>
</cp:coreProperties>
</file>