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4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5715BF8F-A337-8C73-1131-C455C3A62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15">
            <a:extLst>
              <a:ext uri="{FF2B5EF4-FFF2-40B4-BE49-F238E27FC236}">
                <a16:creationId xmlns:a16="http://schemas.microsoft.com/office/drawing/2014/main" id="{A597B4D1-B1B9-79E7-28E9-22ACD0D40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DCED0-566E-4E86-8EC3-A99BF0197034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08711DDA-B3B4-3EF4-504F-48399E4BA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4">
            <a:extLst>
              <a:ext uri="{FF2B5EF4-FFF2-40B4-BE49-F238E27FC236}">
                <a16:creationId xmlns:a16="http://schemas.microsoft.com/office/drawing/2014/main" id="{7E915649-1784-45A2-8FC2-950EF4FF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EC1F29C2-5A33-42FD-B104-4702DBF93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17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F9C860B7-2E6B-A660-E895-3AF22A78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F2EAB-21ED-4306-8A3B-06C47D447C00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DD50F157-4D06-1D36-95E5-AD01B672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A2EBBB0-5F4C-643A-7346-3AB375397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DCB7A-DACC-4EF6-A461-DF16B46F1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19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5F565-312F-FBD0-C239-2D792409D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42FA9-79E8-4184-9203-E53F40B82654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05F1-23E5-50BD-826F-FEE12BFB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211F1-F6A4-09F6-9707-DE4DCBFC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BA11D-DB8D-43FB-B096-16DB329566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38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>
            <a:extLst>
              <a:ext uri="{FF2B5EF4-FFF2-40B4-BE49-F238E27FC236}">
                <a16:creationId xmlns:a16="http://schemas.microsoft.com/office/drawing/2014/main" id="{EE0C2AA5-C507-CF7B-F4E4-1007ECF8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4474-D4C0-426C-AD19-10FB4EC4A06D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2414B7B5-F2CD-5A4F-C25A-5C4DD47A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>
            <a:extLst>
              <a:ext uri="{FF2B5EF4-FFF2-40B4-BE49-F238E27FC236}">
                <a16:creationId xmlns:a16="http://schemas.microsoft.com/office/drawing/2014/main" id="{41011F33-AD40-6B53-E000-D273F410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35065801-7D5F-4024-875B-49444F603E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54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8E685B45-DA43-2E72-96FA-53E466FEC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8">
            <a:extLst>
              <a:ext uri="{FF2B5EF4-FFF2-40B4-BE49-F238E27FC236}">
                <a16:creationId xmlns:a16="http://schemas.microsoft.com/office/drawing/2014/main" id="{4D92716D-D258-68E0-77AA-C59222A81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53DB5-0825-4716-B7BE-8738F3FB6D68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4" name="Footer Placeholder 10">
            <a:extLst>
              <a:ext uri="{FF2B5EF4-FFF2-40B4-BE49-F238E27FC236}">
                <a16:creationId xmlns:a16="http://schemas.microsoft.com/office/drawing/2014/main" id="{E0F94DB9-465F-E06A-30F3-E336B478C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359ACC52-F78C-EAD9-B845-F6CA152E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A4594-CBBA-427D-9B17-C45EFBFA8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8630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FFD0B6B7-2819-99DB-B42C-F186635C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C2E8-2797-4CB7-9993-864F629B70B8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B0F73EB1-BCB5-5D7B-F9CD-A2F3BD6B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7AE7B5B-7BE8-EBCB-F01B-4282FB47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06612-1CBB-4020-BF24-8BDA152F88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23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41DB9059-F0E1-9507-22DE-5343D26582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C77DB43A-D9B2-5260-5576-92A4F805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44AD1-1B0D-4B4F-B790-6FBC94B08F22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AE2A0EA-AC74-6BC3-9832-14DB258D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49930064-1E84-78F3-1061-65514E8D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A5F66ABD-047D-4026-9431-19EF97D48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76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0">
            <a:extLst>
              <a:ext uri="{FF2B5EF4-FFF2-40B4-BE49-F238E27FC236}">
                <a16:creationId xmlns:a16="http://schemas.microsoft.com/office/drawing/2014/main" id="{E09FEB16-9F07-990F-C381-C7E27118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AE43-5633-4AF0-BF3A-4A4093D0F7A1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3" name="Footer Placeholder 27">
            <a:extLst>
              <a:ext uri="{FF2B5EF4-FFF2-40B4-BE49-F238E27FC236}">
                <a16:creationId xmlns:a16="http://schemas.microsoft.com/office/drawing/2014/main" id="{05082A1E-E9D9-80B0-370F-AD76D781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75792B2-4147-1EAD-7E49-A1401838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89D37-2DE1-42F1-BB5F-E60221B22C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675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FE51CD6C-C100-5752-E8C2-089DF2F44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F8DA7-7339-4FFB-8AC4-E3EFDECC97E2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3EC68924-C31A-266C-C515-2E469C87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B04D13F-954F-7F11-92DA-14DAD22D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432B0-6C7B-48A1-9D47-450B1E3226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85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>
            <a:extLst>
              <a:ext uri="{FF2B5EF4-FFF2-40B4-BE49-F238E27FC236}">
                <a16:creationId xmlns:a16="http://schemas.microsoft.com/office/drawing/2014/main" id="{D81F1E21-18AA-0666-DC25-67AA70C34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D803F956-ECE2-F881-AE2F-487D971BC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6115-777F-475D-80AD-A888AED7944D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4" name="Footer Placeholder 28">
            <a:extLst>
              <a:ext uri="{FF2B5EF4-FFF2-40B4-BE49-F238E27FC236}">
                <a16:creationId xmlns:a16="http://schemas.microsoft.com/office/drawing/2014/main" id="{3106E760-6E67-A2A3-1DC3-A0C110F2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82797F2-E171-E400-23A2-F0713E9C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00B05-0067-4A73-BD70-7E65B0FBB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52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>
            <a:extLst>
              <a:ext uri="{FF2B5EF4-FFF2-40B4-BE49-F238E27FC236}">
                <a16:creationId xmlns:a16="http://schemas.microsoft.com/office/drawing/2014/main" id="{AEFBCD84-CBBC-657B-DC64-008F0D09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643A6-AF41-49FE-BB14-642C7B0E0251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CD8D5F7-FAC1-63AD-605F-5CC38B6E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0">
            <a:extLst>
              <a:ext uri="{FF2B5EF4-FFF2-40B4-BE49-F238E27FC236}">
                <a16:creationId xmlns:a16="http://schemas.microsoft.com/office/drawing/2014/main" id="{1B4D012E-4578-D519-8C2A-083F815ED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75A0E-B106-4F16-9A05-D9409BC1C2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83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5479B3F-3F89-7CD9-1035-E220FDE6A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7B31B866-FB97-F606-9CC8-650C8F4107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024438EA-AE7B-68C3-4102-6626C1648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F038C6-446B-4FCD-BDC9-B4E01F3F0065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6A9C36A1-AC81-F145-11E7-C68A41B0A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21AA4-C876-847F-3245-88ED52F31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fld id="{85C1BE7D-955B-432B-A926-941C52E5876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83621909-1FD9-4896-2210-4366AA36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F5ABF56-319A-9739-E569-0D282558C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C8481000-F3A2-A6E4-AF32-27F3DF5E63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37" r:id="rId4"/>
    <p:sldLayoutId id="2147483743" r:id="rId5"/>
    <p:sldLayoutId id="2147483738" r:id="rId6"/>
    <p:sldLayoutId id="2147483744" r:id="rId7"/>
    <p:sldLayoutId id="2147483745" r:id="rId8"/>
    <p:sldLayoutId id="2147483746" r:id="rId9"/>
    <p:sldLayoutId id="2147483739" r:id="rId10"/>
    <p:sldLayoutId id="21474837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10" Type="http://schemas.openxmlformats.org/officeDocument/2006/relationships/image" Target="../media/image9.png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052AF-D283-E9F5-0D73-71E313115F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METODE HARGA POKOK PESANAN (FULL COSTING)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96E2F-D014-1983-B093-EA61ABEF6D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>
            <a:extLst>
              <a:ext uri="{FF2B5EF4-FFF2-40B4-BE49-F238E27FC236}">
                <a16:creationId xmlns:a16="http://schemas.microsoft.com/office/drawing/2014/main" id="{9DB5C372-E3CF-ABE1-C619-496A99A66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Pembebanan BOP Ke Produk</a:t>
            </a:r>
            <a:endParaRPr lang="id-ID" sz="3200"/>
          </a:p>
        </p:txBody>
      </p:sp>
      <p:sp>
        <p:nvSpPr>
          <p:cNvPr id="14338" name="Footer Placeholder 3">
            <a:extLst>
              <a:ext uri="{FF2B5EF4-FFF2-40B4-BE49-F238E27FC236}">
                <a16:creationId xmlns:a16="http://schemas.microsoft.com/office/drawing/2014/main" id="{9DA355D4-11DF-7547-2961-B3E87A60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F9198E23-D6DC-19A0-7BB6-D26C79B55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FB5D76-DE36-480E-8FC1-1E2A4D2FE16A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34819" name="Line 3">
            <a:extLst>
              <a:ext uri="{FF2B5EF4-FFF2-40B4-BE49-F238E27FC236}">
                <a16:creationId xmlns:a16="http://schemas.microsoft.com/office/drawing/2014/main" id="{B5006136-47EC-4492-43A1-00CDFB95F7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1143000"/>
            <a:ext cx="16764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717C58F0-9BAE-8B1B-F823-1562C804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86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Actual Costing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A4EC93A2-03AD-6AA3-9E42-ADE68F7CC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143000"/>
            <a:ext cx="838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72B256D5-C4A6-FBC2-5C36-E997ED750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286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Normal Costing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29E403C1-A669-32D8-8934-8501027EE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CAC2C455-0433-168E-C5E6-3CE9C31DF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200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Tarip BOP</a:t>
            </a:r>
            <a:endParaRPr lang="id-ID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75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 autoUpdateAnimBg="0"/>
      <p:bldP spid="34822" grpId="0" build="p" autoUpdateAnimBg="0"/>
      <p:bldP spid="3482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>
            <a:extLst>
              <a:ext uri="{FF2B5EF4-FFF2-40B4-BE49-F238E27FC236}">
                <a16:creationId xmlns:a16="http://schemas.microsoft.com/office/drawing/2014/main" id="{00C3AA1C-2C9A-A52E-2105-D0D525DC3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cs typeface="Times New Roman" pitchFamily="18" charset="0"/>
              </a:rPr>
              <a:t>Kartu Perhitungan Harga Pokok Pesanan</a:t>
            </a:r>
            <a:endParaRPr lang="id-ID" sz="320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5362" name="Footer Placeholder 3">
            <a:extLst>
              <a:ext uri="{FF2B5EF4-FFF2-40B4-BE49-F238E27FC236}">
                <a16:creationId xmlns:a16="http://schemas.microsoft.com/office/drawing/2014/main" id="{D8FCDB42-492B-1597-59D9-639277C0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D80B04FF-7E77-71A0-6355-832ECD01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C3D105-8347-4E11-9A73-B4F33E94CBC8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F1BCFDE-A572-40DC-2A2F-E3143C9AC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219200"/>
            <a:ext cx="3886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600">
                <a:solidFill>
                  <a:schemeClr val="tx1"/>
                </a:solidFill>
                <a:cs typeface="Times New Roman" panose="02020603050405020304" pitchFamily="18" charset="0"/>
              </a:rPr>
              <a:t>PT “LOGAM KUAT”</a:t>
            </a:r>
            <a:r>
              <a:rPr lang="en-US" altLang="en-US" sz="160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400" b="1">
                <a:solidFill>
                  <a:schemeClr val="tx1"/>
                </a:solidFill>
                <a:cs typeface="Times New Roman" panose="02020603050405020304" pitchFamily="18" charset="0"/>
              </a:rPr>
              <a:t>JL Rajawali no 77 Tlp 13030 Yogyakarta</a:t>
            </a:r>
            <a:endParaRPr lang="en-US" altLang="en-US" sz="14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325A2A8B-25E4-7518-5A6E-8DD25E0A9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828800"/>
            <a:ext cx="47244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708" bIns="0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1800">
                <a:solidFill>
                  <a:schemeClr val="tx1"/>
                </a:solidFill>
                <a:cs typeface="Times New Roman" panose="02020603050405020304" pitchFamily="18" charset="0"/>
              </a:rPr>
              <a:t>Job Order Cost Sheet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F344DFB2-202C-1114-9DE7-FD1E2F6F5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438400"/>
            <a:ext cx="17526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1"/>
                </a:solidFill>
              </a:rPr>
              <a:t>Pemesan  : …………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1"/>
                </a:solidFill>
              </a:rPr>
              <a:t>Produk     : ………..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1"/>
                </a:solidFill>
              </a:rPr>
              <a:t>Jumlah     : …………</a:t>
            </a:r>
            <a:endParaRPr lang="id-ID" altLang="en-US" sz="1400">
              <a:solidFill>
                <a:schemeClr val="tx1"/>
              </a:solidFill>
            </a:endParaRP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FDE1000F-C8AC-30D1-FFD7-A324D57AB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295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No. : …….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7EAC23E1-FB2E-87E2-6BB8-00E90A978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438400"/>
            <a:ext cx="23622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1"/>
                </a:solidFill>
              </a:rPr>
              <a:t>Tgl Mulai        : …………….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1"/>
                </a:solidFill>
              </a:rPr>
              <a:t>Tgl Pesan         :……………..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d-ID" altLang="en-US" sz="1400">
              <a:solidFill>
                <a:schemeClr val="tx1"/>
              </a:solidFill>
            </a:endParaRPr>
          </a:p>
        </p:txBody>
      </p:sp>
      <p:graphicFrame>
        <p:nvGraphicFramePr>
          <p:cNvPr id="35966" name="Group 126">
            <a:extLst>
              <a:ext uri="{FF2B5EF4-FFF2-40B4-BE49-F238E27FC236}">
                <a16:creationId xmlns:a16="http://schemas.microsoft.com/office/drawing/2014/main" id="{D01D94D1-91BB-3610-A080-E426E2648311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3810000"/>
          <a:ext cx="6400800" cy="2779714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3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Tgl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Ket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Kuantitas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Jumlah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Tgl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Jumlah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Tgl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Jumlah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56961" marB="5696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5954" name="Group 114">
            <a:extLst>
              <a:ext uri="{FF2B5EF4-FFF2-40B4-BE49-F238E27FC236}">
                <a16:creationId xmlns:a16="http://schemas.microsoft.com/office/drawing/2014/main" id="{23271F8C-0A58-1220-E5A0-A4B24CEB05B6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3429000"/>
          <a:ext cx="6400800" cy="396875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BBB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BTK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BOP</a:t>
                      </a:r>
                      <a:endParaRPr kumimoji="0" lang="id-ID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  <p:bldP spid="35845" grpId="0" build="p" autoUpdateAnimBg="0"/>
      <p:bldP spid="35846" grpId="0" build="p" autoUpdateAnimBg="0"/>
      <p:bldP spid="35847" grpId="0" build="p" autoUpdateAnimBg="0"/>
      <p:bldP spid="3584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DF6F02-A90F-9161-6FDF-3CCAD111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B2852-36DE-793F-11F2-A0CCD78DB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PT Untung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percetakan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full costing.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November 2021 PT Untung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mencetak</a:t>
            </a:r>
            <a:r>
              <a:rPr lang="en-US" dirty="0"/>
              <a:t> </a:t>
            </a:r>
            <a:r>
              <a:rPr lang="en-US" dirty="0" err="1"/>
              <a:t>undangan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1500 </a:t>
            </a:r>
            <a:r>
              <a:rPr lang="en-US" dirty="0" err="1"/>
              <a:t>lembar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PT Jaya.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3000,- per </a:t>
            </a:r>
            <a:r>
              <a:rPr lang="en-US" dirty="0" err="1"/>
              <a:t>lembar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juga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mencetak</a:t>
            </a:r>
            <a:r>
              <a:rPr lang="en-US" dirty="0"/>
              <a:t> </a:t>
            </a:r>
            <a:r>
              <a:rPr lang="en-US" dirty="0" err="1"/>
              <a:t>pamflet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PT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Rp 1000,- per </a:t>
            </a:r>
            <a:r>
              <a:rPr lang="en-US" dirty="0" err="1"/>
              <a:t>lembar</a:t>
            </a:r>
            <a:r>
              <a:rPr lang="en-US" dirty="0"/>
              <a:t>.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PT Jaya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101 dan </a:t>
            </a:r>
            <a:r>
              <a:rPr lang="en-US" dirty="0" err="1"/>
              <a:t>pesanan</a:t>
            </a:r>
            <a:r>
              <a:rPr lang="en-US" dirty="0"/>
              <a:t> PT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102.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D040-4DBB-778A-C7B0-4AA5152A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pesanan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F6BD5-DE78-D0E3-42EF-2C8482151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562600"/>
          </a:xfrm>
        </p:spPr>
        <p:txBody>
          <a:bodyPr>
            <a:normAutofit fontScale="850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2800" dirty="0" err="1"/>
              <a:t>Pembelian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tgl</a:t>
            </a:r>
            <a:r>
              <a:rPr lang="en-US" sz="2800" dirty="0"/>
              <a:t> 3 </a:t>
            </a:r>
            <a:r>
              <a:rPr lang="en-US" sz="2800" dirty="0" err="1"/>
              <a:t>nov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membeli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X		85 ream @ </a:t>
            </a:r>
            <a:r>
              <a:rPr lang="en-US" sz="2800" dirty="0" err="1"/>
              <a:t>Rp</a:t>
            </a:r>
            <a:r>
              <a:rPr lang="en-US" sz="2800" dirty="0"/>
              <a:t> 10.000,-  Rp850.000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Y		10 roll@ </a:t>
            </a:r>
            <a:r>
              <a:rPr lang="en-US" sz="2800" dirty="0" err="1"/>
              <a:t>Rp</a:t>
            </a:r>
            <a:r>
              <a:rPr lang="en-US" sz="2800" dirty="0"/>
              <a:t> 350.000,-  Rp3.500.000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Tinta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A		5 kg       @ </a:t>
            </a:r>
            <a:r>
              <a:rPr lang="en-US" sz="2800" dirty="0" err="1"/>
              <a:t>Rp</a:t>
            </a:r>
            <a:r>
              <a:rPr lang="en-US" sz="2800" dirty="0"/>
              <a:t> 100.000,-  Rp500.000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Tinta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B		25 kg      @ </a:t>
            </a:r>
            <a:r>
              <a:rPr lang="en-US" sz="2800" dirty="0" err="1"/>
              <a:t>Rp</a:t>
            </a:r>
            <a:r>
              <a:rPr lang="en-US" sz="2800" dirty="0"/>
              <a:t> 25.000,-  </a:t>
            </a:r>
            <a:r>
              <a:rPr lang="en-US" sz="2800" u="sng" dirty="0"/>
              <a:t>Rp625.000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yang </a:t>
            </a:r>
            <a:r>
              <a:rPr lang="en-US" sz="2800" dirty="0" err="1"/>
              <a:t>dibeli</a:t>
            </a:r>
            <a:r>
              <a:rPr lang="en-US" sz="2800" dirty="0"/>
              <a:t>		        </a:t>
            </a:r>
            <a:r>
              <a:rPr lang="en-US" sz="2800" dirty="0" err="1"/>
              <a:t>Rp</a:t>
            </a:r>
            <a:r>
              <a:rPr lang="en-US" sz="2800" dirty="0"/>
              <a:t> 5.475.000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 P	17kg @ </a:t>
            </a:r>
            <a:r>
              <a:rPr lang="en-US" sz="2800" dirty="0" err="1"/>
              <a:t>Rp</a:t>
            </a:r>
            <a:r>
              <a:rPr lang="en-US" sz="2800" dirty="0"/>
              <a:t> 10.000	</a:t>
            </a:r>
            <a:r>
              <a:rPr lang="en-US" sz="2800" dirty="0" err="1"/>
              <a:t>Rp</a:t>
            </a:r>
            <a:r>
              <a:rPr lang="en-US" sz="2800" dirty="0"/>
              <a:t> 170.000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 Q 60 L  @ </a:t>
            </a:r>
            <a:r>
              <a:rPr lang="en-US" sz="2800" dirty="0" err="1"/>
              <a:t>Rp</a:t>
            </a:r>
            <a:r>
              <a:rPr lang="en-US" sz="2800" dirty="0"/>
              <a:t> 5.000	</a:t>
            </a:r>
            <a:r>
              <a:rPr lang="en-US" sz="2800" u="sng" dirty="0" err="1"/>
              <a:t>Rp</a:t>
            </a:r>
            <a:r>
              <a:rPr lang="en-US" sz="2800" u="sng" dirty="0"/>
              <a:t> 300.000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 yang </a:t>
            </a:r>
            <a:r>
              <a:rPr lang="en-US" sz="2800" dirty="0" err="1"/>
              <a:t>dibeli</a:t>
            </a:r>
            <a:r>
              <a:rPr lang="en-US" sz="2800" dirty="0"/>
              <a:t>		</a:t>
            </a:r>
            <a:r>
              <a:rPr lang="en-US" sz="2800" u="sng" dirty="0" err="1"/>
              <a:t>Rp</a:t>
            </a:r>
            <a:r>
              <a:rPr lang="en-US" sz="2800" u="sng" dirty="0"/>
              <a:t> 470.000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Jumlah</a:t>
            </a:r>
            <a:r>
              <a:rPr lang="en-US" sz="2800" dirty="0"/>
              <a:t> total						Rp5.945.000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C2224-8C5F-6571-8635-616C4938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Jurnal</a:t>
            </a:r>
            <a:r>
              <a:rPr lang="en-US" dirty="0"/>
              <a:t> :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8A2F2D83-1124-2955-459E-57FB5B6FD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Jurnal 1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Persediaan bahan baku	Rp 5.475.000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			Utang dagang		 Rp 5.475.000</a:t>
            </a:r>
          </a:p>
          <a:p>
            <a:pPr eaLnBrk="1" hangingPunct="1"/>
            <a:r>
              <a:rPr lang="en-US" altLang="en-US"/>
              <a:t>Jurnal 2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Persediaan bahan penolongRp470.000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			Utang dagang		 Rp 470.000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01C8C-66A6-A8EA-5A9D-B70D6F90D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/>
              <a:t>2. </a:t>
            </a:r>
            <a:r>
              <a:rPr lang="en-US" sz="2800" dirty="0" err="1"/>
              <a:t>Pemakaian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penolong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pesanan</a:t>
            </a:r>
            <a:r>
              <a:rPr lang="en-US" sz="2800" dirty="0"/>
              <a:t> 101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X	85 ream @ </a:t>
            </a:r>
            <a:r>
              <a:rPr lang="en-US" sz="2800" dirty="0" err="1"/>
              <a:t>Rp</a:t>
            </a:r>
            <a:r>
              <a:rPr lang="en-US" sz="2800" dirty="0"/>
              <a:t> 10.000,-  Rp850.000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Tinta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A		5 kg       @ </a:t>
            </a:r>
            <a:r>
              <a:rPr lang="en-US" sz="2800" dirty="0" err="1"/>
              <a:t>Rp</a:t>
            </a:r>
            <a:r>
              <a:rPr lang="en-US" sz="2800" dirty="0"/>
              <a:t> 100.000,- </a:t>
            </a:r>
            <a:r>
              <a:rPr lang="en-US" sz="2800" u="sng" dirty="0"/>
              <a:t> Rp500.000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u="sng" dirty="0" err="1"/>
              <a:t>J</a:t>
            </a:r>
            <a:r>
              <a:rPr lang="en-US" sz="2800" dirty="0" err="1"/>
              <a:t>umlah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pesanan</a:t>
            </a:r>
            <a:r>
              <a:rPr lang="en-US" sz="2800" dirty="0"/>
              <a:t> 101       Rp1.350.000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pesanan</a:t>
            </a:r>
            <a:r>
              <a:rPr lang="en-US" sz="2800" dirty="0"/>
              <a:t> 102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Y	10 roll@ </a:t>
            </a:r>
            <a:r>
              <a:rPr lang="en-US" sz="2800" dirty="0" err="1"/>
              <a:t>Rp</a:t>
            </a:r>
            <a:r>
              <a:rPr lang="en-US" sz="2800" dirty="0"/>
              <a:t> 350.000,-  Rp3.500.000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Tinta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B		25 kg      @ </a:t>
            </a:r>
            <a:r>
              <a:rPr lang="en-US" sz="2800" dirty="0" err="1"/>
              <a:t>Rp</a:t>
            </a:r>
            <a:r>
              <a:rPr lang="en-US" sz="2800" dirty="0"/>
              <a:t> 25.000,-  </a:t>
            </a:r>
            <a:r>
              <a:rPr lang="en-US" sz="2800" u="sng" dirty="0"/>
              <a:t>Rp625.000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pesanan</a:t>
            </a:r>
            <a:r>
              <a:rPr lang="en-US" sz="2800" dirty="0"/>
              <a:t> 102   </a:t>
            </a:r>
            <a:r>
              <a:rPr lang="en-US" sz="2800" u="sng" dirty="0"/>
              <a:t> </a:t>
            </a:r>
            <a:r>
              <a:rPr lang="en-US" sz="2800" u="sng" dirty="0" err="1"/>
              <a:t>Rp</a:t>
            </a:r>
            <a:r>
              <a:rPr lang="en-US" sz="2800" u="sng" dirty="0"/>
              <a:t> 4.125.000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yang </a:t>
            </a:r>
            <a:r>
              <a:rPr lang="en-US" sz="2800" dirty="0" err="1"/>
              <a:t>dipakai</a:t>
            </a:r>
            <a:r>
              <a:rPr lang="en-US" sz="2800" dirty="0"/>
              <a:t> 	      </a:t>
            </a:r>
            <a:r>
              <a:rPr lang="en-US" sz="2800" dirty="0" err="1"/>
              <a:t>Rp</a:t>
            </a:r>
            <a:r>
              <a:rPr lang="en-US" sz="2800" dirty="0"/>
              <a:t> 5.475.000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2D70AF6E-B93B-2C49-49F1-152CD9D2B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/>
              <a:t>Pada saat memproses dua pesanan tersebut, perusahaan menggunakan bahan penolong sebagai berikut: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/>
              <a:t>Bahan penolong P	10 kg @ Rp 10.000		Rp 100.000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/>
              <a:t>Bahan penolong Q	40 L @ Rp 5.000		</a:t>
            </a:r>
            <a:r>
              <a:rPr lang="en-US" altLang="en-US" sz="2400" u="sng"/>
              <a:t>Rp 200.000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/>
              <a:t>Jumlah bahan penolong yg dipakai			Rp300.000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40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/>
              <a:t>Masukkan data tersebut dalam kartu harga pokok pesanan yang bersangkutan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0E9EF-377F-921B-789E-B53B7B9D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Jurnal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9294C-0902-120C-ED8B-185685A7F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3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BDP-BBB			Rp5.475.000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         Rp5.475.000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4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penolong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BOP </a:t>
            </a:r>
            <a:r>
              <a:rPr lang="en-US" dirty="0" err="1"/>
              <a:t>Sesungguhnya</a:t>
            </a:r>
            <a:r>
              <a:rPr lang="en-US" dirty="0"/>
              <a:t>	</a:t>
            </a:r>
            <a:r>
              <a:rPr lang="en-US" dirty="0" err="1"/>
              <a:t>Rp</a:t>
            </a:r>
            <a:r>
              <a:rPr lang="en-US" dirty="0"/>
              <a:t> 300.000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Penolong</a:t>
            </a:r>
            <a:r>
              <a:rPr lang="en-US" dirty="0"/>
              <a:t>	 </a:t>
            </a:r>
            <a:r>
              <a:rPr lang="en-US" dirty="0" err="1"/>
              <a:t>Rp</a:t>
            </a:r>
            <a:r>
              <a:rPr lang="en-US" dirty="0"/>
              <a:t> 300.000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AECD-E3C3-0503-13B5-CF437B71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596B5-8749-F324-BFB2-31686FB4F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/>
              <a:t>Upah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pesanan</a:t>
            </a:r>
            <a:r>
              <a:rPr lang="en-US" sz="2400" dirty="0"/>
              <a:t> 101</a:t>
            </a:r>
            <a:r>
              <a:rPr lang="en-US" sz="2400" dirty="0">
                <a:sym typeface="Wingdings" pitchFamily="2" charset="2"/>
              </a:rPr>
              <a:t>225jam@Rp4000	</a:t>
            </a:r>
            <a:r>
              <a:rPr lang="en-US" sz="2400" dirty="0" err="1">
                <a:sym typeface="Wingdings" pitchFamily="2" charset="2"/>
              </a:rPr>
              <a:t>Rp</a:t>
            </a:r>
            <a:r>
              <a:rPr lang="en-US" sz="2400" dirty="0">
                <a:sym typeface="Wingdings" pitchFamily="2" charset="2"/>
              </a:rPr>
              <a:t> 900.000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/>
              <a:t>Upah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pesanan</a:t>
            </a:r>
            <a:r>
              <a:rPr lang="en-US" sz="2400" dirty="0"/>
              <a:t> 102</a:t>
            </a:r>
            <a:r>
              <a:rPr lang="en-US" sz="2400" dirty="0">
                <a:sym typeface="Wingdings" pitchFamily="2" charset="2"/>
              </a:rPr>
              <a:t>1.250jam@Rp4000Rp 5.000.000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Upah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langsung</a:t>
            </a:r>
            <a:r>
              <a:rPr lang="en-US" sz="2400" dirty="0">
                <a:sym typeface="Wingdings" pitchFamily="2" charset="2"/>
              </a:rPr>
              <a:t>					</a:t>
            </a:r>
            <a:r>
              <a:rPr lang="en-US" sz="2400" u="sng" dirty="0" err="1">
                <a:sym typeface="Wingdings" pitchFamily="2" charset="2"/>
              </a:rPr>
              <a:t>Rp</a:t>
            </a:r>
            <a:r>
              <a:rPr lang="en-US" sz="2400" u="sng" dirty="0">
                <a:sym typeface="Wingdings" pitchFamily="2" charset="2"/>
              </a:rPr>
              <a:t> 3.000.000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Jumlah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upah</a:t>
            </a:r>
            <a:r>
              <a:rPr lang="en-US" sz="2400" dirty="0">
                <a:sym typeface="Wingdings" pitchFamily="2" charset="2"/>
              </a:rPr>
              <a:t>						</a:t>
            </a:r>
            <a:r>
              <a:rPr lang="en-US" sz="2400" dirty="0" err="1">
                <a:sym typeface="Wingdings" pitchFamily="2" charset="2"/>
              </a:rPr>
              <a:t>Rp</a:t>
            </a:r>
            <a:r>
              <a:rPr lang="en-US" sz="2400" dirty="0">
                <a:sym typeface="Wingdings" pitchFamily="2" charset="2"/>
              </a:rPr>
              <a:t> 8.900.000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Gaji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karyawan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adm</a:t>
            </a:r>
            <a:r>
              <a:rPr lang="en-US" sz="2400" dirty="0">
                <a:sym typeface="Wingdings" pitchFamily="2" charset="2"/>
              </a:rPr>
              <a:t> &amp; </a:t>
            </a:r>
            <a:r>
              <a:rPr lang="en-US" sz="2400" dirty="0" err="1">
                <a:sym typeface="Wingdings" pitchFamily="2" charset="2"/>
              </a:rPr>
              <a:t>umum</a:t>
            </a:r>
            <a:r>
              <a:rPr lang="en-US" sz="2400" dirty="0">
                <a:sym typeface="Wingdings" pitchFamily="2" charset="2"/>
              </a:rPr>
              <a:t>				</a:t>
            </a:r>
            <a:r>
              <a:rPr lang="en-US" sz="2400" dirty="0" err="1">
                <a:sym typeface="Wingdings" pitchFamily="2" charset="2"/>
              </a:rPr>
              <a:t>Rp</a:t>
            </a:r>
            <a:r>
              <a:rPr lang="en-US" sz="2400" dirty="0">
                <a:sym typeface="Wingdings" pitchFamily="2" charset="2"/>
              </a:rPr>
              <a:t> 4.000.000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Gaji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karyawan</a:t>
            </a:r>
            <a:r>
              <a:rPr lang="en-US" sz="2400" dirty="0">
                <a:sym typeface="Wingdings" pitchFamily="2" charset="2"/>
              </a:rPr>
              <a:t> bag </a:t>
            </a:r>
            <a:r>
              <a:rPr lang="en-US" sz="2400" dirty="0" err="1">
                <a:sym typeface="Wingdings" pitchFamily="2" charset="2"/>
              </a:rPr>
              <a:t>pemasaran</a:t>
            </a:r>
            <a:r>
              <a:rPr lang="en-US" sz="2400" dirty="0">
                <a:sym typeface="Wingdings" pitchFamily="2" charset="2"/>
              </a:rPr>
              <a:t>			</a:t>
            </a:r>
            <a:r>
              <a:rPr lang="en-US" sz="2400" dirty="0" err="1">
                <a:sym typeface="Wingdings" pitchFamily="2" charset="2"/>
              </a:rPr>
              <a:t>Rp</a:t>
            </a:r>
            <a:r>
              <a:rPr lang="en-US" sz="2400" dirty="0">
                <a:sym typeface="Wingdings" pitchFamily="2" charset="2"/>
              </a:rPr>
              <a:t> 7.500.000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Jumlah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gaji</a:t>
            </a:r>
            <a:r>
              <a:rPr lang="en-US" sz="2400" dirty="0">
                <a:sym typeface="Wingdings" pitchFamily="2" charset="2"/>
              </a:rPr>
              <a:t>						Rp11.500.000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Jumlah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biaya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tenaga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kerja</a:t>
            </a:r>
            <a:r>
              <a:rPr lang="en-US" sz="2400" dirty="0">
                <a:sym typeface="Wingdings" pitchFamily="2" charset="2"/>
              </a:rPr>
              <a:t>				Rp20.400.000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err="1">
                <a:sym typeface="Wingdings" pitchFamily="2" charset="2"/>
              </a:rPr>
              <a:t>Pencatatan</a:t>
            </a:r>
            <a:r>
              <a:rPr lang="en-US" sz="2400" dirty="0">
                <a:sym typeface="Wingdings" pitchFamily="2" charset="2"/>
              </a:rPr>
              <a:t> BTK </a:t>
            </a:r>
            <a:r>
              <a:rPr lang="en-US" sz="2400" dirty="0" err="1">
                <a:sym typeface="Wingdings" pitchFamily="2" charset="2"/>
              </a:rPr>
              <a:t>dilakukan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melalui</a:t>
            </a:r>
            <a:r>
              <a:rPr lang="en-US" sz="2400" dirty="0">
                <a:sym typeface="Wingdings" pitchFamily="2" charset="2"/>
              </a:rPr>
              <a:t> 3 </a:t>
            </a:r>
            <a:r>
              <a:rPr lang="en-US" sz="2400" dirty="0" err="1">
                <a:sym typeface="Wingdings" pitchFamily="2" charset="2"/>
              </a:rPr>
              <a:t>tahap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berikut</a:t>
            </a:r>
            <a:r>
              <a:rPr lang="en-US" sz="2400" dirty="0">
                <a:sym typeface="Wingdings" pitchFamily="2" charset="2"/>
              </a:rPr>
              <a:t>: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2400" dirty="0" err="1">
                <a:sym typeface="Wingdings" pitchFamily="2" charset="2"/>
              </a:rPr>
              <a:t>Pencatatan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biaya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tenaga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kerja</a:t>
            </a:r>
            <a:r>
              <a:rPr lang="en-US" sz="2400" dirty="0">
                <a:sym typeface="Wingdings" pitchFamily="2" charset="2"/>
              </a:rPr>
              <a:t> yang </a:t>
            </a:r>
            <a:r>
              <a:rPr lang="en-US" sz="2400" dirty="0" err="1">
                <a:sym typeface="Wingdings" pitchFamily="2" charset="2"/>
              </a:rPr>
              <a:t>terutang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oleh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perusahaan</a:t>
            </a:r>
            <a:endParaRPr lang="en-US" sz="2400" dirty="0">
              <a:sym typeface="Wingdings" pitchFamily="2" charset="2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2400" dirty="0" err="1">
                <a:sym typeface="Wingdings" pitchFamily="2" charset="2"/>
              </a:rPr>
              <a:t>Pencatatan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distribusi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biaya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tenaga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kerja</a:t>
            </a:r>
            <a:endParaRPr lang="en-US" sz="2400" dirty="0">
              <a:sym typeface="Wingdings" pitchFamily="2" charset="2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2400" dirty="0" err="1">
                <a:sym typeface="Wingdings" pitchFamily="2" charset="2"/>
              </a:rPr>
              <a:t>Pencatatan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pembayaran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gaji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upah</a:t>
            </a:r>
            <a:endParaRPr lang="en-US" sz="2400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A854-DB19-E6C2-DAD2-077C5AE97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a. </a:t>
            </a:r>
            <a:r>
              <a:rPr lang="en-US" dirty="0" err="1">
                <a:sym typeface="Wingdings" pitchFamily="2" charset="2"/>
              </a:rPr>
              <a:t>Pencatatan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biaya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tenaga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kerja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terutang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oleh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perusahaan</a:t>
            </a:r>
            <a:endParaRPr lang="en-US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5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		</a:t>
            </a:r>
            <a:r>
              <a:rPr lang="en-US" dirty="0" err="1"/>
              <a:t>Rp</a:t>
            </a:r>
            <a:r>
              <a:rPr lang="en-US" dirty="0"/>
              <a:t> 20.400.000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		 </a:t>
            </a:r>
            <a:r>
              <a:rPr lang="en-US" dirty="0" err="1"/>
              <a:t>Rp</a:t>
            </a:r>
            <a:r>
              <a:rPr lang="en-US" dirty="0"/>
              <a:t> 20.400.000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b.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6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BDP-BTKL			Rp5.900.000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BOP </a:t>
            </a:r>
            <a:r>
              <a:rPr lang="en-US" dirty="0" err="1"/>
              <a:t>Sesungguhnya</a:t>
            </a:r>
            <a:r>
              <a:rPr lang="en-US" dirty="0"/>
              <a:t>		Rp3.000.000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B. </a:t>
            </a:r>
            <a:r>
              <a:rPr lang="en-US" dirty="0" err="1"/>
              <a:t>Adm</a:t>
            </a:r>
            <a:r>
              <a:rPr lang="en-US" dirty="0"/>
              <a:t> &amp; </a:t>
            </a:r>
            <a:r>
              <a:rPr lang="en-US" dirty="0" err="1"/>
              <a:t>Umum</a:t>
            </a:r>
            <a:r>
              <a:rPr lang="en-US" dirty="0"/>
              <a:t>		Rp4.000.000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B. </a:t>
            </a:r>
            <a:r>
              <a:rPr lang="en-US" dirty="0" err="1"/>
              <a:t>Pemasaran</a:t>
            </a:r>
            <a:r>
              <a:rPr lang="en-US" dirty="0"/>
              <a:t>			</a:t>
            </a:r>
            <a:r>
              <a:rPr lang="en-US" dirty="0" err="1"/>
              <a:t>Rp</a:t>
            </a:r>
            <a:r>
              <a:rPr lang="en-US" dirty="0"/>
              <a:t> 7.500.000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	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		</a:t>
            </a:r>
            <a:r>
              <a:rPr lang="en-US" dirty="0" err="1"/>
              <a:t>Rp</a:t>
            </a:r>
            <a:r>
              <a:rPr lang="en-US" dirty="0"/>
              <a:t> 20.400.000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c.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7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		</a:t>
            </a:r>
            <a:r>
              <a:rPr lang="en-US" dirty="0" err="1"/>
              <a:t>Rp</a:t>
            </a:r>
            <a:r>
              <a:rPr lang="en-US" dirty="0"/>
              <a:t> 20.400.000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</a:t>
            </a:r>
            <a:r>
              <a:rPr lang="en-US" dirty="0" err="1"/>
              <a:t>Kas</a:t>
            </a:r>
            <a:r>
              <a:rPr lang="en-US" dirty="0"/>
              <a:t>				</a:t>
            </a:r>
            <a:r>
              <a:rPr lang="en-US" dirty="0" err="1"/>
              <a:t>Rp</a:t>
            </a:r>
            <a:r>
              <a:rPr lang="en-US" dirty="0"/>
              <a:t> 20.400.000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>
            <a:extLst>
              <a:ext uri="{FF2B5EF4-FFF2-40B4-BE49-F238E27FC236}">
                <a16:creationId xmlns:a16="http://schemas.microsoft.com/office/drawing/2014/main" id="{842F739E-E53C-C669-72C8-EA99E71E8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56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Pembebanan Biaya ke Produk</a:t>
            </a:r>
            <a:endParaRPr lang="id-ID"/>
          </a:p>
        </p:txBody>
      </p:sp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14181C61-9A06-55BD-34E8-3EF571D4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12292" name="Slide Number Placeholder 4">
            <a:extLst>
              <a:ext uri="{FF2B5EF4-FFF2-40B4-BE49-F238E27FC236}">
                <a16:creationId xmlns:a16="http://schemas.microsoft.com/office/drawing/2014/main" id="{A915F6AC-4F2C-2BD8-0973-9DB68297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0A1D4C-1CE8-4BF3-A4F4-DBC6BC2B9351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4EE87BB7-0246-8372-4C0B-8450D40A6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860800"/>
            <a:ext cx="1919287" cy="15271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>
            <a:flatTx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A09EF5A4-C55A-A28D-E1F7-6FAF9F96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4292600"/>
            <a:ext cx="1600200" cy="9144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FFFFFF"/>
                </a:solidFill>
                <a:latin typeface="Arial Narrow" panose="020B0606020202030204" pitchFamily="34" charset="0"/>
              </a:rPr>
              <a:t>Biaya Overhead Pabrik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59A8D6CE-A8AA-79A4-FEEE-87BF0DEE3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933825"/>
            <a:ext cx="2232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chemeClr val="bg1"/>
                </a:solidFill>
              </a:rPr>
              <a:t>Biaya tdk Langsung</a:t>
            </a:r>
            <a:endParaRPr lang="id-ID" altLang="en-US" sz="1600" b="1">
              <a:solidFill>
                <a:schemeClr val="bg1"/>
              </a:solidFill>
            </a:endParaRP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96734FE6-234C-CAB5-41CD-DB8C342A0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1196975"/>
            <a:ext cx="1995487" cy="244792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>
            <a:flatTx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C79F41D3-F7EA-32EF-5963-FC0ED0408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68413"/>
            <a:ext cx="1800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chemeClr val="bg1"/>
                </a:solidFill>
              </a:rPr>
              <a:t>Biaya Langsung</a:t>
            </a:r>
            <a:endParaRPr lang="id-ID" altLang="en-US" sz="1600" b="1">
              <a:solidFill>
                <a:schemeClr val="bg1"/>
              </a:solidFill>
            </a:endParaRP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2CE3502F-AA47-03C9-0D6C-CC98F1C6C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492375"/>
            <a:ext cx="1728788" cy="1106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FFFFFF"/>
                </a:solidFill>
              </a:rPr>
              <a:t>Biaya Tenaga Kerja</a:t>
            </a:r>
            <a:endParaRPr lang="id-ID" altLang="en-US" sz="2200" b="1">
              <a:solidFill>
                <a:srgbClr val="FFFFFF"/>
              </a:solidFill>
            </a:endParaRP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C1B010A5-EAAD-A57C-6DD2-0E7DBFEC0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1676400" cy="422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100" b="1">
                <a:solidFill>
                  <a:srgbClr val="FFFFFF"/>
                </a:solidFill>
              </a:rPr>
              <a:t>Biaya Bahan </a:t>
            </a:r>
            <a:endParaRPr lang="id-ID" altLang="en-US" sz="2100" b="1">
              <a:solidFill>
                <a:srgbClr val="FFFFFF"/>
              </a:solidFill>
            </a:endParaRPr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12F10C5D-6745-9EE6-1021-E9D80AAD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0668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Obyek Biaya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1ADBDE6C-B9E9-A17F-4FF8-5B81FB7F1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752600"/>
            <a:ext cx="1995488" cy="39624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>
            <a:flatTx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DBCA7345-B468-5B12-0E6F-6294C75F2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29241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PRODUK</a:t>
            </a:r>
            <a:endParaRPr lang="id-ID" altLang="en-US" sz="1800">
              <a:solidFill>
                <a:srgbClr val="FFFFFF"/>
              </a:solidFill>
            </a:endParaRPr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BC5BEEDB-18AE-F462-284C-53337A6D8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6238" y="2276475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3DE9F85D-908C-9B07-15FF-E12BBB821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6238" y="3284538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B7C20F69-4E1D-AEA9-B688-8C9A9BF77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213" y="4797425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6161" name="Text Box 17">
            <a:extLst>
              <a:ext uri="{FF2B5EF4-FFF2-40B4-BE49-F238E27FC236}">
                <a16:creationId xmlns:a16="http://schemas.microsoft.com/office/drawing/2014/main" id="{8ADA3CDB-C69B-7A6B-DD57-709BD3143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429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Alokasi</a:t>
            </a:r>
            <a:endParaRPr lang="id-ID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75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75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75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 autoUpdateAnimBg="0"/>
      <p:bldP spid="6150" grpId="0" build="p" autoUpdateAnimBg="0"/>
      <p:bldP spid="6151" grpId="0" animBg="1"/>
      <p:bldP spid="6152" grpId="0" build="p" autoUpdateAnimBg="0"/>
      <p:bldP spid="6153" grpId="0" animBg="1" autoUpdateAnimBg="0"/>
      <p:bldP spid="6154" grpId="0" animBg="1" autoUpdateAnimBg="0"/>
      <p:bldP spid="6155" grpId="0" build="p" autoUpdateAnimBg="0"/>
      <p:bldP spid="6156" grpId="0" animBg="1"/>
      <p:bldP spid="6157" grpId="0" build="p" autoUpdateAnimBg="0"/>
      <p:bldP spid="616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B9D978A-A8A3-1A8E-9573-A895D5F3F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4. Pencatatan BOP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BOP dibebankan kepada produk atas dasar tarif sebesar 150% dari BTKL.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BOP yang dibebankan kepada tiap pesanan dihitung sbb: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Pesanan 101 150% xRp 900.000	Rp 1.350.000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Pesanan 102 150% xRp 5.000.000  </a:t>
            </a:r>
            <a:r>
              <a:rPr lang="en-US" altLang="en-US" sz="2800" u="sng"/>
              <a:t>Rp 7.500.000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							Rp8.850.000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Jurnal 8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BDP-BOP			Rp8.850.000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/>
              <a:t>		BOP yang dibebankan		Rp 8.850.000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E1BA2A7C-2835-5F5B-43FB-4F65EF4E8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Misalnya biaya overhead pabrik sesungguhnya terjadi selai bahan penolong dan BTKL: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depresiasi mesin				Rp 1.500.000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depresiasi gedung pabrik			Rp 2.000.000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asuransi gedung pabrik dan mesin 		Rp 700.000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pemeliharaan mesin				Rp 1.000.000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pemeliharaan gedung				</a:t>
            </a:r>
            <a:r>
              <a:rPr lang="en-US" altLang="en-US" sz="1800" u="sng"/>
              <a:t>Rp    500.000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Jumlah						Rp 5.700.000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Jurnal untuk mencatat BOP sesungguhnya: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Jurnal 9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overhead pabrik sesungguhnya 		Rp 5.700.000</a:t>
            </a:r>
          </a:p>
          <a:p>
            <a:pPr lvl="3"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depresiasi mesin			Rp 1.500.000</a:t>
            </a:r>
          </a:p>
          <a:p>
            <a:pPr lvl="3"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depresiasi gedung pabrik		Rp 2.000.000</a:t>
            </a:r>
          </a:p>
          <a:p>
            <a:pPr lvl="3"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asuransi gedung pabrik &amp; mesin 	Rp    700.000</a:t>
            </a:r>
          </a:p>
          <a:p>
            <a:pPr lvl="3"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pemeliharaan mesin		Rp 1.000.000</a:t>
            </a:r>
          </a:p>
          <a:p>
            <a:pPr lvl="3"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Biaya pemeliharaan gedung		</a:t>
            </a:r>
            <a:r>
              <a:rPr lang="en-US" altLang="en-US" sz="1800" u="sng"/>
              <a:t>Rp    500.000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/>
              <a:t>	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F4E31-0D59-5945-92E2-97DBB26BC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04800"/>
            <a:ext cx="8686800" cy="624840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BOP yang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menyimpang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BOP </a:t>
            </a:r>
            <a:r>
              <a:rPr lang="en-US" dirty="0" err="1"/>
              <a:t>Sesungguhnya</a:t>
            </a:r>
            <a:r>
              <a:rPr lang="en-US" dirty="0"/>
              <a:t>,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BOP yang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ditutup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BOP </a:t>
            </a:r>
            <a:r>
              <a:rPr lang="en-US" dirty="0" err="1"/>
              <a:t>sesungguhnya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10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BOP yang </a:t>
            </a:r>
            <a:r>
              <a:rPr lang="en-US" dirty="0" err="1"/>
              <a:t>dibebankan</a:t>
            </a:r>
            <a:r>
              <a:rPr lang="en-US" dirty="0"/>
              <a:t>	</a:t>
            </a:r>
            <a:r>
              <a:rPr lang="en-US" dirty="0" err="1"/>
              <a:t>Rp</a:t>
            </a:r>
            <a:r>
              <a:rPr lang="en-US" dirty="0"/>
              <a:t> 8.850.000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BOP S				</a:t>
            </a:r>
            <a:r>
              <a:rPr lang="en-US" dirty="0" err="1"/>
              <a:t>Rp</a:t>
            </a:r>
            <a:r>
              <a:rPr lang="en-US" dirty="0"/>
              <a:t> 8.850.000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Debit 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4				Rp300.000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6				Rp3.000.000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9				</a:t>
            </a:r>
            <a:r>
              <a:rPr lang="en-US" u="sng" dirty="0" err="1"/>
              <a:t>Rp</a:t>
            </a:r>
            <a:r>
              <a:rPr lang="en-US" u="sng" dirty="0"/>
              <a:t> 5.700.000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					Rp9.000.000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Kredit</a:t>
            </a:r>
            <a:r>
              <a:rPr lang="en-US" dirty="0"/>
              <a:t> 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11				</a:t>
            </a:r>
            <a:r>
              <a:rPr lang="en-US" u="sng" dirty="0"/>
              <a:t> </a:t>
            </a:r>
            <a:r>
              <a:rPr lang="en-US" u="sng" dirty="0" err="1"/>
              <a:t>Rp</a:t>
            </a:r>
            <a:r>
              <a:rPr lang="en-US" u="sng" dirty="0"/>
              <a:t> 8.850.000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pembebanan</a:t>
            </a:r>
            <a:r>
              <a:rPr lang="en-US" dirty="0"/>
              <a:t> </a:t>
            </a:r>
            <a:r>
              <a:rPr lang="en-US" dirty="0" err="1"/>
              <a:t>kur</a:t>
            </a:r>
            <a:r>
              <a:rPr lang="en-US" u="sng" dirty="0" err="1"/>
              <a:t>ang</a:t>
            </a:r>
            <a:r>
              <a:rPr lang="en-US" u="sng" dirty="0"/>
              <a:t>		</a:t>
            </a:r>
            <a:r>
              <a:rPr lang="en-US" u="sng" dirty="0" err="1"/>
              <a:t>R</a:t>
            </a:r>
            <a:r>
              <a:rPr lang="en-US" dirty="0" err="1"/>
              <a:t>p</a:t>
            </a:r>
            <a:r>
              <a:rPr lang="en-US" dirty="0"/>
              <a:t>     150.000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11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Selisih</a:t>
            </a:r>
            <a:r>
              <a:rPr lang="en-US" dirty="0"/>
              <a:t> BOP		</a:t>
            </a:r>
            <a:r>
              <a:rPr lang="en-US" dirty="0" err="1"/>
              <a:t>Rp</a:t>
            </a:r>
            <a:r>
              <a:rPr lang="en-US" dirty="0"/>
              <a:t> 150.000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       BOP </a:t>
            </a:r>
            <a:r>
              <a:rPr lang="en-US" dirty="0" err="1"/>
              <a:t>Sesungguhnya</a:t>
            </a:r>
            <a:r>
              <a:rPr lang="en-US" dirty="0"/>
              <a:t>		</a:t>
            </a:r>
            <a:r>
              <a:rPr lang="en-US" dirty="0" err="1"/>
              <a:t>Rp</a:t>
            </a:r>
            <a:r>
              <a:rPr lang="en-US" dirty="0"/>
              <a:t> 150.000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72BFA-DCBE-DEC1-F5DC-2BCDB5428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jadi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HPP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				</a:t>
            </a:r>
            <a:r>
              <a:rPr lang="en-US" dirty="0" err="1"/>
              <a:t>Rp</a:t>
            </a:r>
            <a:r>
              <a:rPr lang="en-US" dirty="0"/>
              <a:t> 1.350.000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BTKL						</a:t>
            </a:r>
            <a:r>
              <a:rPr lang="en-US" dirty="0" err="1"/>
              <a:t>Rp</a:t>
            </a:r>
            <a:r>
              <a:rPr lang="en-US" dirty="0"/>
              <a:t>     900.000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BOP						</a:t>
            </a:r>
            <a:r>
              <a:rPr lang="en-US" u="sng" dirty="0" err="1"/>
              <a:t>Rp</a:t>
            </a:r>
            <a:r>
              <a:rPr lang="en-US" u="sng" dirty="0"/>
              <a:t> 1.350.000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u="sng" dirty="0" err="1"/>
              <a:t>J</a:t>
            </a:r>
            <a:r>
              <a:rPr lang="en-US" dirty="0" err="1"/>
              <a:t>umlah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101Rp3.600.000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: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Jurnal</a:t>
            </a:r>
            <a:r>
              <a:rPr lang="en-US" dirty="0"/>
              <a:t> 12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		</a:t>
            </a:r>
            <a:r>
              <a:rPr lang="en-US" dirty="0" err="1"/>
              <a:t>Rp</a:t>
            </a:r>
            <a:r>
              <a:rPr lang="en-US" dirty="0"/>
              <a:t> 3.600.000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BDP-BBB					</a:t>
            </a:r>
            <a:r>
              <a:rPr lang="en-US" dirty="0" err="1"/>
              <a:t>Rp</a:t>
            </a:r>
            <a:r>
              <a:rPr lang="en-US" dirty="0"/>
              <a:t> 1.350.000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BDP-BTKL				</a:t>
            </a:r>
            <a:r>
              <a:rPr lang="en-US" dirty="0" err="1"/>
              <a:t>Rp</a:t>
            </a:r>
            <a:r>
              <a:rPr lang="en-US" dirty="0"/>
              <a:t> 900.000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	BDP-BOP					</a:t>
            </a:r>
            <a:r>
              <a:rPr lang="en-US" dirty="0" err="1"/>
              <a:t>Rp</a:t>
            </a:r>
            <a:r>
              <a:rPr lang="en-US" dirty="0"/>
              <a:t> 1.350.000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CF4E9-8655-83AA-5485-2305C5B10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endParaRPr 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8263F32E-CF85-84B7-8E34-BD4459A36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err="1"/>
              <a:t>Pesanan</a:t>
            </a:r>
            <a:r>
              <a:rPr lang="en-US" altLang="en-US" sz="2800" dirty="0"/>
              <a:t> 102 pada </a:t>
            </a:r>
            <a:r>
              <a:rPr lang="en-US" altLang="en-US" sz="2800" dirty="0" err="1"/>
              <a:t>akhir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periode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belum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selesai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dikerjakan</a:t>
            </a:r>
            <a:r>
              <a:rPr lang="en-US" altLang="en-US" sz="2800" dirty="0"/>
              <a:t>.</a:t>
            </a:r>
          </a:p>
          <a:p>
            <a:pPr eaLnBrk="1" hangingPunct="1"/>
            <a:r>
              <a:rPr lang="en-US" altLang="en-US" sz="2800" dirty="0" err="1"/>
              <a:t>Jurnal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mencatat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harga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pokok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pesanan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belum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selesai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Jurnal</a:t>
            </a:r>
            <a:r>
              <a:rPr lang="en-US" altLang="en-US" sz="2800" dirty="0"/>
              <a:t> 13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dirty="0" err="1"/>
              <a:t>Persediaan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Proses Rp 16.625.000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dirty="0"/>
              <a:t>		BDP-BBB				Rp 4.125.000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dirty="0"/>
              <a:t>		BDP-BTKL				Rp 5.000.000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dirty="0"/>
              <a:t>		BDP-BOP				Rp 7.500.000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49EC-ED0F-CB0D-9634-70B00F92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dijual</a:t>
            </a:r>
            <a:endParaRPr lang="en-US" dirty="0"/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EE52574B-9F2A-72DE-5758-A641C3ABC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Jurnal 14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Harga pokok penjualan	Rp 3.600.000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		Persediaan Produk Jadi	Rp 3.600.000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Footer Placeholder 2">
            <a:extLst>
              <a:ext uri="{FF2B5EF4-FFF2-40B4-BE49-F238E27FC236}">
                <a16:creationId xmlns:a16="http://schemas.microsoft.com/office/drawing/2014/main" id="{E091C207-17AF-24AF-23CF-F9BF3CFC0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D315066A-ACBD-6B4E-3B27-4F2481FD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73E723-F6CA-475C-A5D6-D08D7D1C9881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2061" name="Rectangle 7">
            <a:extLst>
              <a:ext uri="{FF2B5EF4-FFF2-40B4-BE49-F238E27FC236}">
                <a16:creationId xmlns:a16="http://schemas.microsoft.com/office/drawing/2014/main" id="{4A54FBD9-E0FC-0803-A85B-759C93485F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ARUS FISIK PERUSAHAAN MANUFAKTUR</a:t>
            </a:r>
            <a:endParaRPr lang="id-ID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E016637-EAFB-0F97-E2DE-7683A27C1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700213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Bahan Baku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19E0CF0-EB6C-ADF8-E134-706EC0463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500438"/>
            <a:ext cx="1811337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Times New Roman" panose="02020603050405020304" pitchFamily="18" charset="0"/>
              </a:rPr>
              <a:t>Tenaga Kerja</a:t>
            </a: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CFAA43A8-C014-6905-2D57-EAD36C1B7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941888"/>
            <a:ext cx="1371600" cy="469900"/>
          </a:xfrm>
          <a:prstGeom prst="rect">
            <a:avLst/>
          </a:prstGeom>
          <a:solidFill>
            <a:srgbClr val="CC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cs typeface="Times New Roman" panose="02020603050405020304" pitchFamily="18" charset="0"/>
              </a:rPr>
              <a:t>Overhead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B123B73D-1820-AB18-9F2B-3447F4DE0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3860800"/>
            <a:ext cx="1447800" cy="609600"/>
          </a:xfrm>
          <a:prstGeom prst="rect">
            <a:avLst/>
          </a:pr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cs typeface="Times New Roman" panose="02020603050405020304" pitchFamily="18" charset="0"/>
              </a:rPr>
              <a:t>PRODUK JADI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13321" name="Rectangle 6">
            <a:extLst>
              <a:ext uri="{FF2B5EF4-FFF2-40B4-BE49-F238E27FC236}">
                <a16:creationId xmlns:a16="http://schemas.microsoft.com/office/drawing/2014/main" id="{F271ABED-D6BA-38E6-5718-EDE18B510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70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7896" name="Object 8">
            <a:extLst>
              <a:ext uri="{FF2B5EF4-FFF2-40B4-BE49-F238E27FC236}">
                <a16:creationId xmlns:a16="http://schemas.microsoft.com/office/drawing/2014/main" id="{BB36E02C-4996-008D-9826-1BD627B250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908050"/>
          <a:ext cx="18716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57143" imgH="514422" progId="PBrush">
                  <p:embed/>
                </p:oleObj>
              </mc:Choice>
              <mc:Fallback>
                <p:oleObj r:id="rId2" imgW="1857143" imgH="514422" progId="PBrush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908050"/>
                        <a:ext cx="18716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9">
            <a:extLst>
              <a:ext uri="{FF2B5EF4-FFF2-40B4-BE49-F238E27FC236}">
                <a16:creationId xmlns:a16="http://schemas.microsoft.com/office/drawing/2014/main" id="{0290863E-7F12-477C-A47A-4FE4883B4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063" y="27670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7898" name="Object 10">
            <a:extLst>
              <a:ext uri="{FF2B5EF4-FFF2-40B4-BE49-F238E27FC236}">
                <a16:creationId xmlns:a16="http://schemas.microsoft.com/office/drawing/2014/main" id="{B4BFA238-D6FE-E5AE-ED3C-963DA9D9D2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2133600"/>
          <a:ext cx="152400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86055" imgH="1324160" progId="PBrush">
                  <p:embed/>
                </p:oleObj>
              </mc:Choice>
              <mc:Fallback>
                <p:oleObj r:id="rId4" imgW="1286055" imgH="1324160" progId="PBrush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133600"/>
                        <a:ext cx="1524000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Rectangle 11">
            <a:extLst>
              <a:ext uri="{FF2B5EF4-FFF2-40B4-BE49-F238E27FC236}">
                <a16:creationId xmlns:a16="http://schemas.microsoft.com/office/drawing/2014/main" id="{3D5E35FE-CAAE-767B-2C4D-647CADD9E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675" y="2924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pic>
        <p:nvPicPr>
          <p:cNvPr id="37900" name="Picture 12" descr="light">
            <a:extLst>
              <a:ext uri="{FF2B5EF4-FFF2-40B4-BE49-F238E27FC236}">
                <a16:creationId xmlns:a16="http://schemas.microsoft.com/office/drawing/2014/main" id="{78881DAC-B477-C55F-6692-FD9FD85CE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-60000" contras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933825"/>
            <a:ext cx="628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7" name="Rectangle 13">
            <a:extLst>
              <a:ext uri="{FF2B5EF4-FFF2-40B4-BE49-F238E27FC236}">
                <a16:creationId xmlns:a16="http://schemas.microsoft.com/office/drawing/2014/main" id="{12D3BC9D-92AE-FFEC-0A96-5FE6E1F37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3" y="26336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7902" name="Object 14">
            <a:extLst>
              <a:ext uri="{FF2B5EF4-FFF2-40B4-BE49-F238E27FC236}">
                <a16:creationId xmlns:a16="http://schemas.microsoft.com/office/drawing/2014/main" id="{7E4B2D57-4041-019C-D6AD-4EF17644D5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2060575"/>
          <a:ext cx="258127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2580952" imgH="1590897" progId="PBrush">
                  <p:embed/>
                </p:oleObj>
              </mc:Choice>
              <mc:Fallback>
                <p:oleObj r:id="rId7" imgW="2580952" imgH="1590897" progId="PBrush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060575"/>
                        <a:ext cx="2581275" cy="159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9" name="Rectangle 15">
            <a:extLst>
              <a:ext uri="{FF2B5EF4-FFF2-40B4-BE49-F238E27FC236}">
                <a16:creationId xmlns:a16="http://schemas.microsoft.com/office/drawing/2014/main" id="{3A1DDD6E-408F-55A6-3C71-471990515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4145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7904" name="Object 16">
            <a:extLst>
              <a:ext uri="{FF2B5EF4-FFF2-40B4-BE49-F238E27FC236}">
                <a16:creationId xmlns:a16="http://schemas.microsoft.com/office/drawing/2014/main" id="{D30603C8-701E-C73B-0894-A59CF62D9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1916113"/>
          <a:ext cx="1562100" cy="20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1561905" imgH="2029108" progId="PBrush">
                  <p:embed/>
                </p:oleObj>
              </mc:Choice>
              <mc:Fallback>
                <p:oleObj r:id="rId9" imgW="1561905" imgH="2029108" progId="PBrush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1916113"/>
                        <a:ext cx="1562100" cy="202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5" name="Line 17">
            <a:extLst>
              <a:ext uri="{FF2B5EF4-FFF2-40B4-BE49-F238E27FC236}">
                <a16:creationId xmlns:a16="http://schemas.microsoft.com/office/drawing/2014/main" id="{0BDF7D25-DEBD-FB75-27B9-A06F1145CD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775" y="1628775"/>
            <a:ext cx="609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7906" name="Line 18">
            <a:extLst>
              <a:ext uri="{FF2B5EF4-FFF2-40B4-BE49-F238E27FC236}">
                <a16:creationId xmlns:a16="http://schemas.microsoft.com/office/drawing/2014/main" id="{5C3AB320-4B06-D826-AF47-A7E5DA458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2924175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7907" name="Line 19">
            <a:extLst>
              <a:ext uri="{FF2B5EF4-FFF2-40B4-BE49-F238E27FC236}">
                <a16:creationId xmlns:a16="http://schemas.microsoft.com/office/drawing/2014/main" id="{5A9C4C53-B33E-809D-A878-1F7E3364D2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3429000"/>
            <a:ext cx="762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7908" name="AutoShape 20">
            <a:extLst>
              <a:ext uri="{FF2B5EF4-FFF2-40B4-BE49-F238E27FC236}">
                <a16:creationId xmlns:a16="http://schemas.microsoft.com/office/drawing/2014/main" id="{2C920BAB-5626-09EA-FA19-1FC3950AE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2420938"/>
            <a:ext cx="762000" cy="838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 autoUpdateAnimBg="0"/>
      <p:bldP spid="37891" grpId="0" animBg="1" autoUpdateAnimBg="0"/>
      <p:bldP spid="37892" grpId="0" animBg="1" autoUpdateAnimBg="0"/>
      <p:bldP spid="3789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ooter Placeholder 2">
            <a:extLst>
              <a:ext uri="{FF2B5EF4-FFF2-40B4-BE49-F238E27FC236}">
                <a16:creationId xmlns:a16="http://schemas.microsoft.com/office/drawing/2014/main" id="{59E0056C-43F1-C843-3B92-1F6DC3E7A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19A52734-5477-DCAF-844B-C30C801A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D5A57F-D4B8-48D2-97B3-DFA1047AEC5C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3081" name="Rectangle 5">
            <a:extLst>
              <a:ext uri="{FF2B5EF4-FFF2-40B4-BE49-F238E27FC236}">
                <a16:creationId xmlns:a16="http://schemas.microsoft.com/office/drawing/2014/main" id="{5C28E085-F1DF-64A7-EB0B-B82A10D4BF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ARUS BIAYA PERUSAHAAN MANUFAKTUR</a:t>
            </a:r>
            <a:endParaRPr lang="id-ID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9C8BF695-BE38-7DB6-231A-76354961D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700213"/>
            <a:ext cx="1655763" cy="3810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cs typeface="Times New Roman" panose="02020603050405020304" pitchFamily="18" charset="0"/>
              </a:rPr>
              <a:t>Bahan Baku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D61767A-6E78-BF22-8228-21CE5A91D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5300663"/>
            <a:ext cx="1873250" cy="433387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Times New Roman" panose="02020603050405020304" pitchFamily="18" charset="0"/>
              </a:rPr>
              <a:t>Tenaga Kerja</a:t>
            </a: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106451B-8D8A-366E-C2B6-C4D91AFDB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2924175"/>
            <a:ext cx="1371600" cy="469900"/>
          </a:xfrm>
          <a:prstGeom prst="rect">
            <a:avLst/>
          </a:prstGeom>
          <a:solidFill>
            <a:srgbClr val="CC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2700" tIns="12700" rIns="12700" bIns="12700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cs typeface="Times New Roman" panose="02020603050405020304" pitchFamily="18" charset="0"/>
              </a:rPr>
              <a:t>B O P</a:t>
            </a:r>
            <a:endParaRPr lang="en-US" altLang="en-US" sz="1800">
              <a:solidFill>
                <a:schemeClr val="tx1"/>
              </a:solidFill>
            </a:endParaRPr>
          </a:p>
        </p:txBody>
      </p:sp>
      <p:graphicFrame>
        <p:nvGraphicFramePr>
          <p:cNvPr id="39942" name="Object 6">
            <a:extLst>
              <a:ext uri="{FF2B5EF4-FFF2-40B4-BE49-F238E27FC236}">
                <a16:creationId xmlns:a16="http://schemas.microsoft.com/office/drawing/2014/main" id="{4E527BDD-8FB9-CD98-39D2-F4C40FDC79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90805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57143" imgH="514422" progId="PBrush">
                  <p:embed/>
                </p:oleObj>
              </mc:Choice>
              <mc:Fallback>
                <p:oleObj r:id="rId2" imgW="1857143" imgH="514422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90805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>
            <a:extLst>
              <a:ext uri="{FF2B5EF4-FFF2-40B4-BE49-F238E27FC236}">
                <a16:creationId xmlns:a16="http://schemas.microsoft.com/office/drawing/2014/main" id="{478FA739-DD01-2B9A-ACC4-C11D0D7177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4005263"/>
          <a:ext cx="137160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86055" imgH="1324160" progId="PBrush">
                  <p:embed/>
                </p:oleObj>
              </mc:Choice>
              <mc:Fallback>
                <p:oleObj r:id="rId4" imgW="1286055" imgH="1324160" progId="PBrush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05263"/>
                        <a:ext cx="137160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44" name="Picture 8" descr="light">
            <a:extLst>
              <a:ext uri="{FF2B5EF4-FFF2-40B4-BE49-F238E27FC236}">
                <a16:creationId xmlns:a16="http://schemas.microsoft.com/office/drawing/2014/main" id="{4FFD6C75-7A0B-0782-07F1-59D69D1FA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-60000" contras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636838"/>
            <a:ext cx="628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Line 9">
            <a:extLst>
              <a:ext uri="{FF2B5EF4-FFF2-40B4-BE49-F238E27FC236}">
                <a16:creationId xmlns:a16="http://schemas.microsoft.com/office/drawing/2014/main" id="{E2C921A4-BF89-18E3-BE90-0C01F615CB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4438" y="1268413"/>
            <a:ext cx="1828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46" name="Text Box 10">
            <a:extLst>
              <a:ext uri="{FF2B5EF4-FFF2-40B4-BE49-F238E27FC236}">
                <a16:creationId xmlns:a16="http://schemas.microsoft.com/office/drawing/2014/main" id="{8773DC20-87F0-E535-2C73-421B0AF81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196975"/>
            <a:ext cx="1944688" cy="8318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Bahan Baku Langsung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47" name="Line 11">
            <a:extLst>
              <a:ext uri="{FF2B5EF4-FFF2-40B4-BE49-F238E27FC236}">
                <a16:creationId xmlns:a16="http://schemas.microsoft.com/office/drawing/2014/main" id="{B44C1FDE-30A4-D805-52C4-BDF8ACFBD3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4438" y="1557338"/>
            <a:ext cx="609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8056D583-016B-F14D-A6A4-1FCEE82AE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1773238"/>
            <a:ext cx="14351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Bahan tdk Langsung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49" name="Line 13">
            <a:extLst>
              <a:ext uri="{FF2B5EF4-FFF2-40B4-BE49-F238E27FC236}">
                <a16:creationId xmlns:a16="http://schemas.microsoft.com/office/drawing/2014/main" id="{C4C68E9A-5B37-CCD2-EEF3-2E8CE0E5FB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775" y="3141663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B65F919E-DAF2-FBCE-868C-56743E17D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2349500"/>
            <a:ext cx="1800225" cy="1196975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Barang Dalam Proses(BDP)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242C1430-2194-C3D6-8478-827A0A2575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2725" y="1916113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2EBCA34A-CDE5-1DAB-6C14-6FF413AD9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2349500"/>
            <a:ext cx="304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FE6E1C05-6E0C-3CD1-338E-B25739A7B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933825"/>
            <a:ext cx="1511300" cy="119697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Tenaga Kerja Langsung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272E48B6-9030-4B27-1DA5-A175F9A7A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4076700"/>
            <a:ext cx="15128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Tenaga Kerja tdk Langsung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55" name="Arc 19">
            <a:extLst>
              <a:ext uri="{FF2B5EF4-FFF2-40B4-BE49-F238E27FC236}">
                <a16:creationId xmlns:a16="http://schemas.microsoft.com/office/drawing/2014/main" id="{1443CAB0-0A76-B053-2960-DE7E55A7A72D}"/>
              </a:ext>
            </a:extLst>
          </p:cNvPr>
          <p:cNvSpPr>
            <a:spLocks/>
          </p:cNvSpPr>
          <p:nvPr/>
        </p:nvSpPr>
        <p:spPr bwMode="auto">
          <a:xfrm flipV="1">
            <a:off x="2339975" y="4868863"/>
            <a:ext cx="2743200" cy="520700"/>
          </a:xfrm>
          <a:custGeom>
            <a:avLst/>
            <a:gdLst>
              <a:gd name="T0" fmla="*/ 0 w 21600"/>
              <a:gd name="T1" fmla="*/ 0 h 23719"/>
              <a:gd name="T2" fmla="*/ 2147483646 w 21600"/>
              <a:gd name="T3" fmla="*/ 2147483646 h 23719"/>
              <a:gd name="T4" fmla="*/ 0 w 21600"/>
              <a:gd name="T5" fmla="*/ 2147483646 h 23719"/>
              <a:gd name="T6" fmla="*/ 0 60000 65536"/>
              <a:gd name="T7" fmla="*/ 0 60000 65536"/>
              <a:gd name="T8" fmla="*/ 0 60000 65536"/>
              <a:gd name="T9" fmla="*/ 0 w 21600"/>
              <a:gd name="T10" fmla="*/ 0 h 23719"/>
              <a:gd name="T11" fmla="*/ 21600 w 21600"/>
              <a:gd name="T12" fmla="*/ 23719 h 237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71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07"/>
                  <a:pt x="21565" y="23014"/>
                  <a:pt x="21495" y="23718"/>
                </a:cubicBezTo>
              </a:path>
              <a:path w="21600" h="2371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307"/>
                  <a:pt x="21565" y="23014"/>
                  <a:pt x="21495" y="2371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9956" name="Line 20">
            <a:extLst>
              <a:ext uri="{FF2B5EF4-FFF2-40B4-BE49-F238E27FC236}">
                <a16:creationId xmlns:a16="http://schemas.microsoft.com/office/drawing/2014/main" id="{D28848F1-CB97-7E5D-D9F1-23E6AB2CB0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39975" y="4437063"/>
            <a:ext cx="609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7" name="Line 21">
            <a:extLst>
              <a:ext uri="{FF2B5EF4-FFF2-40B4-BE49-F238E27FC236}">
                <a16:creationId xmlns:a16="http://schemas.microsoft.com/office/drawing/2014/main" id="{1106F143-6A20-24FD-B4F8-3437881D7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4300" y="3500438"/>
            <a:ext cx="381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8" name="Line 22">
            <a:extLst>
              <a:ext uri="{FF2B5EF4-FFF2-40B4-BE49-F238E27FC236}">
                <a16:creationId xmlns:a16="http://schemas.microsoft.com/office/drawing/2014/main" id="{4F32C3C2-5B73-540D-8DC7-D1EBE3416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3800" y="3141663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59" name="Text Box 23">
            <a:extLst>
              <a:ext uri="{FF2B5EF4-FFF2-40B4-BE49-F238E27FC236}">
                <a16:creationId xmlns:a16="http://schemas.microsoft.com/office/drawing/2014/main" id="{72A64B50-C985-EB7E-0C45-FC1674446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2492375"/>
            <a:ext cx="1295400" cy="8223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Barang Jadi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60" name="Line 24">
            <a:extLst>
              <a:ext uri="{FF2B5EF4-FFF2-40B4-BE49-F238E27FC236}">
                <a16:creationId xmlns:a16="http://schemas.microsoft.com/office/drawing/2014/main" id="{C41F2980-1B31-9BA8-F0BB-9848D087564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30686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62" name="Text Box 26">
            <a:extLst>
              <a:ext uri="{FF2B5EF4-FFF2-40B4-BE49-F238E27FC236}">
                <a16:creationId xmlns:a16="http://schemas.microsoft.com/office/drawing/2014/main" id="{4E6AF1B6-3073-5165-2307-FA31A276D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933825"/>
            <a:ext cx="1430338" cy="85883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Harga Pokok Penjualan</a:t>
            </a:r>
            <a:endParaRPr lang="id-ID" altLang="en-US" sz="1800">
              <a:solidFill>
                <a:schemeClr val="tx1"/>
              </a:solidFill>
            </a:endParaRPr>
          </a:p>
        </p:txBody>
      </p:sp>
      <p:sp>
        <p:nvSpPr>
          <p:cNvPr id="39963" name="Line 27">
            <a:extLst>
              <a:ext uri="{FF2B5EF4-FFF2-40B4-BE49-F238E27FC236}">
                <a16:creationId xmlns:a16="http://schemas.microsoft.com/office/drawing/2014/main" id="{F2297EC2-984E-7D60-455A-10EC5828AD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3573463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9961" name="Line 25">
            <a:extLst>
              <a:ext uri="{FF2B5EF4-FFF2-40B4-BE49-F238E27FC236}">
                <a16:creationId xmlns:a16="http://schemas.microsoft.com/office/drawing/2014/main" id="{01C57DF5-017B-939B-702D-FEB8E31FB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7988" y="335756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75"/>
                                        <p:tgtEl>
                                          <p:spTgt spid="39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 autoUpdateAnimBg="0"/>
      <p:bldP spid="39939" grpId="0" animBg="1" autoUpdateAnimBg="0"/>
      <p:bldP spid="39940" grpId="0" animBg="1" autoUpdateAnimBg="0"/>
      <p:bldP spid="39946" grpId="0" animBg="1" autoUpdateAnimBg="0"/>
      <p:bldP spid="39948" grpId="0" build="p" autoUpdateAnimBg="0"/>
      <p:bldP spid="39950" grpId="0" animBg="1" autoUpdateAnimBg="0"/>
      <p:bldP spid="39953" grpId="0" animBg="1" autoUpdateAnimBg="0"/>
      <p:bldP spid="39954" grpId="0" build="p" autoUpdateAnimBg="0"/>
      <p:bldP spid="39959" grpId="0" animBg="1" autoUpdateAnimBg="0"/>
      <p:bldP spid="3996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4B7D0-63C6-1D41-75D2-2FADC188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ALIRAN BIAYA PRODUKSI DALAM REKENING BUKU BESAR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3B2477-89C5-2E87-0DE2-CAA81907B93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1905000"/>
          <a:ext cx="2667000" cy="139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66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dirty="0" err="1"/>
                        <a:t>Persediaan</a:t>
                      </a:r>
                      <a:r>
                        <a:rPr lang="en-US" sz="2500" dirty="0"/>
                        <a:t> </a:t>
                      </a:r>
                      <a:r>
                        <a:rPr lang="en-US" sz="2500" dirty="0" err="1"/>
                        <a:t>Bahan</a:t>
                      </a:r>
                      <a:r>
                        <a:rPr lang="en-US" sz="2500" dirty="0"/>
                        <a:t> Baku</a:t>
                      </a:r>
                    </a:p>
                  </a:txBody>
                  <a:tcPr marT="62328" marB="6232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631"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8" marB="62328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8" marB="623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59729AD-0B23-3744-0D76-546E00CD6DE5}"/>
              </a:ext>
            </a:extLst>
          </p:cNvPr>
          <p:cNvGraphicFramePr>
            <a:graphicFrameLocks/>
          </p:cNvGraphicFramePr>
          <p:nvPr/>
        </p:nvGraphicFramePr>
        <p:xfrm>
          <a:off x="152400" y="3505200"/>
          <a:ext cx="2743200" cy="1011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6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dirty="0" err="1"/>
                        <a:t>Gaji</a:t>
                      </a:r>
                      <a:r>
                        <a:rPr lang="en-US" sz="2500" dirty="0"/>
                        <a:t> Dan </a:t>
                      </a:r>
                      <a:r>
                        <a:rPr lang="en-US" sz="2500" dirty="0" err="1"/>
                        <a:t>Upah</a:t>
                      </a:r>
                      <a:endParaRPr lang="en-US" sz="2500" dirty="0"/>
                    </a:p>
                  </a:txBody>
                  <a:tcPr marT="62325" marB="62325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619"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5" marB="62325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5" marB="623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49FAE3D-E0C5-80D6-35B7-7F2AA7CBAE18}"/>
              </a:ext>
            </a:extLst>
          </p:cNvPr>
          <p:cNvGraphicFramePr>
            <a:graphicFrameLocks/>
          </p:cNvGraphicFramePr>
          <p:nvPr/>
        </p:nvGraphicFramePr>
        <p:xfrm>
          <a:off x="152400" y="4876800"/>
          <a:ext cx="2971800" cy="1992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078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Biaya</a:t>
                      </a:r>
                      <a:r>
                        <a:rPr lang="en-US" sz="2800" dirty="0"/>
                        <a:t> Overhead  </a:t>
                      </a:r>
                      <a:r>
                        <a:rPr lang="en-US" sz="2800" dirty="0" err="1"/>
                        <a:t>Pabrik</a:t>
                      </a:r>
                      <a:r>
                        <a:rPr lang="en-US" sz="2800" dirty="0"/>
                        <a:t> Yang </a:t>
                      </a:r>
                      <a:r>
                        <a:rPr lang="en-US" sz="2800" dirty="0" err="1"/>
                        <a:t>Dibebankan</a:t>
                      </a:r>
                      <a:endParaRPr lang="en-US" sz="2800" dirty="0"/>
                    </a:p>
                  </a:txBody>
                  <a:tcPr marT="70462" marB="7046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27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T="70462" marB="70462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T="70462" marB="704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DDB0EEE8-9400-6D09-7366-B8975368526D}"/>
              </a:ext>
            </a:extLst>
          </p:cNvPr>
          <p:cNvGraphicFramePr>
            <a:graphicFrameLocks/>
          </p:cNvGraphicFramePr>
          <p:nvPr/>
        </p:nvGraphicFramePr>
        <p:xfrm>
          <a:off x="3200400" y="1752600"/>
          <a:ext cx="2819400" cy="1746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33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100" dirty="0" err="1"/>
                        <a:t>Barang</a:t>
                      </a:r>
                      <a:r>
                        <a:rPr lang="en-US" sz="3100" dirty="0"/>
                        <a:t> </a:t>
                      </a:r>
                      <a:r>
                        <a:rPr lang="en-US" sz="3100" dirty="0" err="1"/>
                        <a:t>Dalam</a:t>
                      </a:r>
                      <a:r>
                        <a:rPr lang="en-US" sz="3100" dirty="0"/>
                        <a:t> </a:t>
                      </a:r>
                      <a:r>
                        <a:rPr lang="en-US" sz="3100" dirty="0" err="1"/>
                        <a:t>Proses</a:t>
                      </a:r>
                      <a:endParaRPr lang="en-US" sz="3100" dirty="0"/>
                    </a:p>
                  </a:txBody>
                  <a:tcPr marT="79259" marB="79259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81">
                <a:tc>
                  <a:txBody>
                    <a:bodyPr/>
                    <a:lstStyle/>
                    <a:p>
                      <a:endParaRPr lang="en-US" sz="3100" dirty="0"/>
                    </a:p>
                  </a:txBody>
                  <a:tcPr marT="79259" marB="79259"/>
                </a:tc>
                <a:tc>
                  <a:txBody>
                    <a:bodyPr/>
                    <a:lstStyle/>
                    <a:p>
                      <a:endParaRPr lang="en-US" sz="3100" dirty="0"/>
                    </a:p>
                  </a:txBody>
                  <a:tcPr marT="79259" marB="7925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6AFC493A-1BB3-FF1D-BAA9-A61ADEED4380}"/>
              </a:ext>
            </a:extLst>
          </p:cNvPr>
          <p:cNvGraphicFramePr>
            <a:graphicFrameLocks/>
          </p:cNvGraphicFramePr>
          <p:nvPr/>
        </p:nvGraphicFramePr>
        <p:xfrm>
          <a:off x="6324600" y="1752600"/>
          <a:ext cx="2819400" cy="139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66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dirty="0" err="1"/>
                        <a:t>Persediaan</a:t>
                      </a:r>
                      <a:r>
                        <a:rPr lang="en-US" sz="2500" dirty="0"/>
                        <a:t> </a:t>
                      </a:r>
                      <a:r>
                        <a:rPr lang="en-US" sz="2500" dirty="0" err="1"/>
                        <a:t>Produk</a:t>
                      </a:r>
                      <a:r>
                        <a:rPr lang="en-US" sz="2500" dirty="0"/>
                        <a:t> </a:t>
                      </a:r>
                      <a:r>
                        <a:rPr lang="en-US" sz="2500" dirty="0" err="1"/>
                        <a:t>Jadi</a:t>
                      </a:r>
                      <a:endParaRPr lang="en-US" sz="2500" dirty="0"/>
                    </a:p>
                  </a:txBody>
                  <a:tcPr marT="62328" marB="6232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631"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8" marB="62328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T="62328" marB="623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46B977E-1A28-A7F8-C70F-615C5CB53520}"/>
              </a:ext>
            </a:extLst>
          </p:cNvPr>
          <p:cNvCxnSpPr/>
          <p:nvPr/>
        </p:nvCxnSpPr>
        <p:spPr>
          <a:xfrm flipV="1">
            <a:off x="2362200" y="2286000"/>
            <a:ext cx="1143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8A86C3E-0C78-3F69-DE66-D8DD482FF4D0}"/>
              </a:ext>
            </a:extLst>
          </p:cNvPr>
          <p:cNvCxnSpPr/>
          <p:nvPr/>
        </p:nvCxnSpPr>
        <p:spPr>
          <a:xfrm rot="5400000" flipH="1" flipV="1">
            <a:off x="2095500" y="2552700"/>
            <a:ext cx="18288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1DD9CF-38E8-7E34-9902-BC81439FB146}"/>
              </a:ext>
            </a:extLst>
          </p:cNvPr>
          <p:cNvCxnSpPr/>
          <p:nvPr/>
        </p:nvCxnSpPr>
        <p:spPr>
          <a:xfrm rot="5400000" flipH="1" flipV="1">
            <a:off x="1524000" y="3276600"/>
            <a:ext cx="3352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0C54B31-88C8-D9CC-C7FC-2DD1735C2B7B}"/>
              </a:ext>
            </a:extLst>
          </p:cNvPr>
          <p:cNvCxnSpPr/>
          <p:nvPr/>
        </p:nvCxnSpPr>
        <p:spPr>
          <a:xfrm>
            <a:off x="5334000" y="22860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8C8F6-8940-261B-B673-14A02B9DA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pesanan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7B74C-3D39-74D5-CE3C-DC53492ED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individual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2: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: BOP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dimuka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per unit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unit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D3170-FCB1-30AE-A5B2-63D3ECF3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per </a:t>
            </a:r>
            <a:r>
              <a:rPr lang="en-US" dirty="0" err="1"/>
              <a:t>pesanan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475F4-69B1-6A78-4F25-D548328E1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pemesan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pesanan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realisasi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pesanan</a:t>
            </a: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neraca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id="{2F0797FC-D5B6-F346-1664-FDE38353B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  <a:solidFill>
            <a:srgbClr val="FFD581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/>
              <a:t>Hubungan Pengumpulan biaya, Pengukuran biaya, dan Pembebanan Biaya</a:t>
            </a:r>
          </a:p>
        </p:txBody>
      </p:sp>
      <p:sp>
        <p:nvSpPr>
          <p:cNvPr id="12290" name="Footer Placeholder 3">
            <a:extLst>
              <a:ext uri="{FF2B5EF4-FFF2-40B4-BE49-F238E27FC236}">
                <a16:creationId xmlns:a16="http://schemas.microsoft.com/office/drawing/2014/main" id="{CFE9AD6F-D97C-0ED7-80A7-82B2D3DE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9DD64294-62C9-1536-159D-A87440C9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FF1D61-8F61-4D34-8A27-BEC7F8B0F4D0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CC3347BA-D717-6B53-6602-B43418226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1400175"/>
            <a:ext cx="19970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chemeClr val="tx1"/>
                </a:solidFill>
              </a:rPr>
              <a:t>Pengumpulan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u="sng">
                <a:solidFill>
                  <a:schemeClr val="tx1"/>
                </a:solidFill>
              </a:rPr>
              <a:t>Biaya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u="sng">
              <a:solidFill>
                <a:schemeClr val="tx1"/>
              </a:solidFill>
            </a:endParaRPr>
          </a:p>
        </p:txBody>
      </p:sp>
      <p:sp>
        <p:nvSpPr>
          <p:cNvPr id="18438" name="Text Box 4">
            <a:extLst>
              <a:ext uri="{FF2B5EF4-FFF2-40B4-BE49-F238E27FC236}">
                <a16:creationId xmlns:a16="http://schemas.microsoft.com/office/drawing/2014/main" id="{BBD7C68F-68E5-2FDA-1962-E332AC08D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295400"/>
            <a:ext cx="2286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chemeClr val="tx1"/>
                </a:solidFill>
              </a:rPr>
              <a:t>Pengukuran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u="sng">
                <a:solidFill>
                  <a:schemeClr val="tx1"/>
                </a:solidFill>
              </a:rPr>
              <a:t>Biaya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>
              <a:solidFill>
                <a:schemeClr val="tx1"/>
              </a:solidFill>
            </a:endParaRPr>
          </a:p>
        </p:txBody>
      </p:sp>
      <p:sp>
        <p:nvSpPr>
          <p:cNvPr id="18439" name="Text Box 5">
            <a:extLst>
              <a:ext uri="{FF2B5EF4-FFF2-40B4-BE49-F238E27FC236}">
                <a16:creationId xmlns:a16="http://schemas.microsoft.com/office/drawing/2014/main" id="{EF07D5DB-68E3-489D-2342-4DE5D32DD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295400"/>
            <a:ext cx="2590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chemeClr val="tx1"/>
                </a:solidFill>
              </a:rPr>
              <a:t>Pembebanan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u="sng">
                <a:solidFill>
                  <a:schemeClr val="tx1"/>
                </a:solidFill>
              </a:rPr>
              <a:t>Biaya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>
              <a:solidFill>
                <a:schemeClr val="tx1"/>
              </a:solidFill>
            </a:endParaRPr>
          </a:p>
        </p:txBody>
      </p:sp>
      <p:sp>
        <p:nvSpPr>
          <p:cNvPr id="18440" name="Line 6">
            <a:extLst>
              <a:ext uri="{FF2B5EF4-FFF2-40B4-BE49-F238E27FC236}">
                <a16:creationId xmlns:a16="http://schemas.microsoft.com/office/drawing/2014/main" id="{9B7A74F8-38F7-91A0-D403-DFABC0851B0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341438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8441" name="Text Box 7">
            <a:extLst>
              <a:ext uri="{FF2B5EF4-FFF2-40B4-BE49-F238E27FC236}">
                <a16:creationId xmlns:a16="http://schemas.microsoft.com/office/drawing/2014/main" id="{9759D1BE-FC35-228A-4B91-9AD5F02CA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0574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Pencatatan Biaya:    Klasifikasi Biaya:           Pembebanan ke Objek: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D24C00FD-0D02-DD21-D917-86D8E43596CC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743200"/>
            <a:ext cx="2438400" cy="2895600"/>
            <a:chOff x="3936" y="1728"/>
            <a:chExt cx="1536" cy="1824"/>
          </a:xfrm>
        </p:grpSpPr>
        <p:sp>
          <p:nvSpPr>
            <p:cNvPr id="36873" name="AutoShape 9">
              <a:extLst>
                <a:ext uri="{FF2B5EF4-FFF2-40B4-BE49-F238E27FC236}">
                  <a16:creationId xmlns:a16="http://schemas.microsoft.com/office/drawing/2014/main" id="{1FFAE7C6-4977-DE40-6078-C89D8E4C9C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736"/>
              <a:ext cx="1536" cy="816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FF9933"/>
                </a:gs>
                <a:gs pos="50000">
                  <a:srgbClr val="FF6600"/>
                </a:gs>
                <a:gs pos="100000">
                  <a:srgbClr val="FF9933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itchFamily="18" charset="0"/>
                </a:rPr>
                <a:t>Produk 2</a:t>
              </a:r>
            </a:p>
          </p:txBody>
        </p:sp>
        <p:sp>
          <p:nvSpPr>
            <p:cNvPr id="36874" name="AutoShape 10">
              <a:extLst>
                <a:ext uri="{FF2B5EF4-FFF2-40B4-BE49-F238E27FC236}">
                  <a16:creationId xmlns:a16="http://schemas.microsoft.com/office/drawing/2014/main" id="{097AAAA8-C993-24F1-38A2-69D508C29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1728"/>
              <a:ext cx="1536" cy="816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CCECFF"/>
                </a:gs>
                <a:gs pos="50000">
                  <a:srgbClr val="0066CC"/>
                </a:gs>
                <a:gs pos="100000">
                  <a:srgbClr val="CCECFF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itchFamily="18" charset="0"/>
                </a:rPr>
                <a:t>Produk 1</a:t>
              </a:r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0A9652D7-EA60-A242-BD2E-5ED5F8B4DCBA}"/>
              </a:ext>
            </a:extLst>
          </p:cNvPr>
          <p:cNvGrpSpPr>
            <a:grpSpLocks/>
          </p:cNvGrpSpPr>
          <p:nvPr/>
        </p:nvGrpSpPr>
        <p:grpSpPr bwMode="auto">
          <a:xfrm>
            <a:off x="138113" y="2743200"/>
            <a:ext cx="5348287" cy="762000"/>
            <a:chOff x="87" y="1728"/>
            <a:chExt cx="3369" cy="480"/>
          </a:xfrm>
        </p:grpSpPr>
        <p:sp>
          <p:nvSpPr>
            <p:cNvPr id="18466" name="Text Box 12">
              <a:extLst>
                <a:ext uri="{FF2B5EF4-FFF2-40B4-BE49-F238E27FC236}">
                  <a16:creationId xmlns:a16="http://schemas.microsoft.com/office/drawing/2014/main" id="{C961E7D2-A059-8790-D23D-A4FB0C67B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" y="1744"/>
              <a:ext cx="19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Pembelian Bahan</a:t>
              </a:r>
            </a:p>
          </p:txBody>
        </p:sp>
        <p:sp>
          <p:nvSpPr>
            <p:cNvPr id="36877" name="AutoShape 13">
              <a:extLst>
                <a:ext uri="{FF2B5EF4-FFF2-40B4-BE49-F238E27FC236}">
                  <a16:creationId xmlns:a16="http://schemas.microsoft.com/office/drawing/2014/main" id="{060C0657-8E6F-271A-02DA-CC1263037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536" cy="48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8C0067"/>
                </a:gs>
                <a:gs pos="50000">
                  <a:srgbClr val="CC99FF"/>
                </a:gs>
                <a:gs pos="100000">
                  <a:srgbClr val="8C0067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itchFamily="18" charset="0"/>
                </a:rPr>
                <a:t>Bahan Baku</a:t>
              </a:r>
            </a:p>
          </p:txBody>
        </p:sp>
        <p:sp>
          <p:nvSpPr>
            <p:cNvPr id="18468" name="Line 14">
              <a:extLst>
                <a:ext uri="{FF2B5EF4-FFF2-40B4-BE49-F238E27FC236}">
                  <a16:creationId xmlns:a16="http://schemas.microsoft.com/office/drawing/2014/main" id="{643907E2-4719-4E87-35A7-E5B13222E1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920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E1825A2F-1FC3-4DFD-24B3-376F3D9BFCC9}"/>
              </a:ext>
            </a:extLst>
          </p:cNvPr>
          <p:cNvGrpSpPr>
            <a:grpSpLocks/>
          </p:cNvGrpSpPr>
          <p:nvPr/>
        </p:nvGrpSpPr>
        <p:grpSpPr bwMode="auto">
          <a:xfrm>
            <a:off x="138113" y="3305175"/>
            <a:ext cx="5348287" cy="1114425"/>
            <a:chOff x="87" y="2082"/>
            <a:chExt cx="3369" cy="702"/>
          </a:xfrm>
        </p:grpSpPr>
        <p:sp>
          <p:nvSpPr>
            <p:cNvPr id="18462" name="Text Box 16">
              <a:extLst>
                <a:ext uri="{FF2B5EF4-FFF2-40B4-BE49-F238E27FC236}">
                  <a16:creationId xmlns:a16="http://schemas.microsoft.com/office/drawing/2014/main" id="{FAB98AF2-C8F9-FEEE-90D0-B6EA406E1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" y="2082"/>
              <a:ext cx="1929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Gaji TK</a:t>
              </a:r>
            </a:p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Gaji TK bag finishing</a:t>
              </a:r>
            </a:p>
          </p:txBody>
        </p:sp>
        <p:sp>
          <p:nvSpPr>
            <p:cNvPr id="36881" name="AutoShape 17">
              <a:extLst>
                <a:ext uri="{FF2B5EF4-FFF2-40B4-BE49-F238E27FC236}">
                  <a16:creationId xmlns:a16="http://schemas.microsoft.com/office/drawing/2014/main" id="{36730E94-9527-96E3-E75A-C70CAC97D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304"/>
              <a:ext cx="1536" cy="48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66FFCC"/>
                </a:gs>
                <a:gs pos="50000">
                  <a:srgbClr val="009900"/>
                </a:gs>
                <a:gs pos="100000">
                  <a:srgbClr val="66FFCC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itchFamily="18" charset="0"/>
                </a:rPr>
                <a:t>TK Langsung</a:t>
              </a:r>
            </a:p>
          </p:txBody>
        </p:sp>
        <p:sp>
          <p:nvSpPr>
            <p:cNvPr id="18464" name="Line 18">
              <a:extLst>
                <a:ext uri="{FF2B5EF4-FFF2-40B4-BE49-F238E27FC236}">
                  <a16:creationId xmlns:a16="http://schemas.microsoft.com/office/drawing/2014/main" id="{5F9E5AD9-AD7F-A7D9-CAD4-CF1BD33CC5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256"/>
              <a:ext cx="384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65" name="Line 19">
              <a:extLst>
                <a:ext uri="{FF2B5EF4-FFF2-40B4-BE49-F238E27FC236}">
                  <a16:creationId xmlns:a16="http://schemas.microsoft.com/office/drawing/2014/main" id="{025A85DB-6B69-3200-3CD3-1B61A802C2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496"/>
              <a:ext cx="52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  <p:grpSp>
        <p:nvGrpSpPr>
          <p:cNvPr id="5" name="Group 20">
            <a:extLst>
              <a:ext uri="{FF2B5EF4-FFF2-40B4-BE49-F238E27FC236}">
                <a16:creationId xmlns:a16="http://schemas.microsoft.com/office/drawing/2014/main" id="{D62E039E-5EC9-742F-750D-06272024FBE7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191000"/>
            <a:ext cx="5334000" cy="2133600"/>
            <a:chOff x="96" y="2640"/>
            <a:chExt cx="3360" cy="1344"/>
          </a:xfrm>
        </p:grpSpPr>
        <p:sp>
          <p:nvSpPr>
            <p:cNvPr id="36885" name="AutoShape 21">
              <a:extLst>
                <a:ext uri="{FF2B5EF4-FFF2-40B4-BE49-F238E27FC236}">
                  <a16:creationId xmlns:a16="http://schemas.microsoft.com/office/drawing/2014/main" id="{57BA8F7C-C491-331B-57BB-209CB98B2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880"/>
              <a:ext cx="1536" cy="1104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FF7C80"/>
                </a:gs>
                <a:gs pos="50000">
                  <a:srgbClr val="FF0000"/>
                </a:gs>
                <a:gs pos="100000">
                  <a:srgbClr val="FF7C8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itchFamily="18" charset="0"/>
                </a:rPr>
                <a:t>Overhead</a:t>
              </a:r>
            </a:p>
          </p:txBody>
        </p:sp>
        <p:sp>
          <p:nvSpPr>
            <p:cNvPr id="18456" name="Text Box 22">
              <a:extLst>
                <a:ext uri="{FF2B5EF4-FFF2-40B4-BE49-F238E27FC236}">
                  <a16:creationId xmlns:a16="http://schemas.microsoft.com/office/drawing/2014/main" id="{2786BA9A-3192-1531-3245-50BBC2A2C2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640"/>
              <a:ext cx="1824" cy="1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Gaji mandor</a:t>
              </a:r>
            </a:p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Depresiasi</a:t>
              </a:r>
            </a:p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Bahan habis pakai</a:t>
              </a:r>
            </a:p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tx1"/>
                  </a:solidFill>
                </a:rPr>
                <a:t>PBB</a:t>
              </a:r>
            </a:p>
            <a:p>
              <a:pPr>
                <a:spcBef>
                  <a:spcPct val="30000"/>
                </a:spcBef>
                <a:buClrTx/>
                <a:buSzTx/>
                <a:buFontTx/>
                <a:buNone/>
              </a:pPr>
              <a:endParaRPr lang="en-US" altLang="en-US" sz="1800" b="1">
                <a:solidFill>
                  <a:schemeClr val="tx1"/>
                </a:solidFill>
              </a:endParaRPr>
            </a:p>
          </p:txBody>
        </p:sp>
        <p:sp>
          <p:nvSpPr>
            <p:cNvPr id="18457" name="Line 23">
              <a:extLst>
                <a:ext uri="{FF2B5EF4-FFF2-40B4-BE49-F238E27FC236}">
                  <a16:creationId xmlns:a16="http://schemas.microsoft.com/office/drawing/2014/main" id="{3C4919FD-5360-CD2E-6912-D95ED2B3F9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024"/>
              <a:ext cx="91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58" name="Line 24">
              <a:extLst>
                <a:ext uri="{FF2B5EF4-FFF2-40B4-BE49-F238E27FC236}">
                  <a16:creationId xmlns:a16="http://schemas.microsoft.com/office/drawing/2014/main" id="{2B866029-A927-D1DA-2748-9D4380EBF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312"/>
              <a:ext cx="120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59" name="Line 25">
              <a:extLst>
                <a:ext uri="{FF2B5EF4-FFF2-40B4-BE49-F238E27FC236}">
                  <a16:creationId xmlns:a16="http://schemas.microsoft.com/office/drawing/2014/main" id="{7D79984B-0596-0CD4-D4E1-DE75D2155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3552"/>
              <a:ext cx="768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60" name="Line 26">
              <a:extLst>
                <a:ext uri="{FF2B5EF4-FFF2-40B4-BE49-F238E27FC236}">
                  <a16:creationId xmlns:a16="http://schemas.microsoft.com/office/drawing/2014/main" id="{A44F9EF9-6DB7-B095-4EE9-D14E5D609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792"/>
              <a:ext cx="91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61" name="Line 27">
              <a:extLst>
                <a:ext uri="{FF2B5EF4-FFF2-40B4-BE49-F238E27FC236}">
                  <a16:creationId xmlns:a16="http://schemas.microsoft.com/office/drawing/2014/main" id="{0B6CEE21-7418-439D-F72E-020A47391B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78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  <p:grpSp>
        <p:nvGrpSpPr>
          <p:cNvPr id="6" name="Group 28">
            <a:extLst>
              <a:ext uri="{FF2B5EF4-FFF2-40B4-BE49-F238E27FC236}">
                <a16:creationId xmlns:a16="http://schemas.microsoft.com/office/drawing/2014/main" id="{49816C4D-12D6-AF49-DB43-44DE63D88740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3200400"/>
            <a:ext cx="762000" cy="1143000"/>
            <a:chOff x="3456" y="2016"/>
            <a:chExt cx="480" cy="720"/>
          </a:xfrm>
        </p:grpSpPr>
        <p:sp>
          <p:nvSpPr>
            <p:cNvPr id="18453" name="Line 29">
              <a:extLst>
                <a:ext uri="{FF2B5EF4-FFF2-40B4-BE49-F238E27FC236}">
                  <a16:creationId xmlns:a16="http://schemas.microsoft.com/office/drawing/2014/main" id="{9E23CB90-4754-35F0-7DB5-C61F7C7FCE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016"/>
              <a:ext cx="480" cy="0"/>
            </a:xfrm>
            <a:prstGeom prst="line">
              <a:avLst/>
            </a:prstGeom>
            <a:noFill/>
            <a:ln w="12700">
              <a:solidFill>
                <a:srgbClr val="8C006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54" name="Line 30">
              <a:extLst>
                <a:ext uri="{FF2B5EF4-FFF2-40B4-BE49-F238E27FC236}">
                  <a16:creationId xmlns:a16="http://schemas.microsoft.com/office/drawing/2014/main" id="{71AD2973-A9E6-CB32-29E4-BC8B4B7C2B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12"/>
              <a:ext cx="480" cy="624"/>
            </a:xfrm>
            <a:prstGeom prst="line">
              <a:avLst/>
            </a:prstGeom>
            <a:noFill/>
            <a:ln w="12700">
              <a:solidFill>
                <a:srgbClr val="8C006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  <p:grpSp>
        <p:nvGrpSpPr>
          <p:cNvPr id="7" name="Group 31">
            <a:extLst>
              <a:ext uri="{FF2B5EF4-FFF2-40B4-BE49-F238E27FC236}">
                <a16:creationId xmlns:a16="http://schemas.microsoft.com/office/drawing/2014/main" id="{4E0CC7A8-076B-34C6-3EC5-17E3E8418B49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3505200"/>
            <a:ext cx="762000" cy="1219200"/>
            <a:chOff x="3456" y="2208"/>
            <a:chExt cx="480" cy="768"/>
          </a:xfrm>
        </p:grpSpPr>
        <p:sp>
          <p:nvSpPr>
            <p:cNvPr id="18451" name="Line 32">
              <a:extLst>
                <a:ext uri="{FF2B5EF4-FFF2-40B4-BE49-F238E27FC236}">
                  <a16:creationId xmlns:a16="http://schemas.microsoft.com/office/drawing/2014/main" id="{4D279426-90F4-D355-0527-C1BBD76264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" y="2208"/>
              <a:ext cx="480" cy="24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52" name="Line 33">
              <a:extLst>
                <a:ext uri="{FF2B5EF4-FFF2-40B4-BE49-F238E27FC236}">
                  <a16:creationId xmlns:a16="http://schemas.microsoft.com/office/drawing/2014/main" id="{EED66EF7-607A-0B4A-9319-11DAB188B7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640"/>
              <a:ext cx="480" cy="336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  <p:grpSp>
        <p:nvGrpSpPr>
          <p:cNvPr id="8" name="Group 34">
            <a:extLst>
              <a:ext uri="{FF2B5EF4-FFF2-40B4-BE49-F238E27FC236}">
                <a16:creationId xmlns:a16="http://schemas.microsoft.com/office/drawing/2014/main" id="{3C31DB0B-F7BA-E9B8-E52A-BCDAEA7956BA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4038600"/>
            <a:ext cx="762000" cy="1219200"/>
            <a:chOff x="3456" y="2544"/>
            <a:chExt cx="480" cy="768"/>
          </a:xfrm>
        </p:grpSpPr>
        <p:sp>
          <p:nvSpPr>
            <p:cNvPr id="18449" name="Line 35">
              <a:extLst>
                <a:ext uri="{FF2B5EF4-FFF2-40B4-BE49-F238E27FC236}">
                  <a16:creationId xmlns:a16="http://schemas.microsoft.com/office/drawing/2014/main" id="{AE3EA5E0-8D5B-C4F0-07C7-2D01B7072D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" y="2544"/>
              <a:ext cx="48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  <p:sp>
          <p:nvSpPr>
            <p:cNvPr id="18450" name="Line 36">
              <a:extLst>
                <a:ext uri="{FF2B5EF4-FFF2-40B4-BE49-F238E27FC236}">
                  <a16:creationId xmlns:a16="http://schemas.microsoft.com/office/drawing/2014/main" id="{C6B88B87-90A3-F0A2-4FFF-A288888710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" y="3216"/>
              <a:ext cx="480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id-ID"/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>
            <a:extLst>
              <a:ext uri="{FF2B5EF4-FFF2-40B4-BE49-F238E27FC236}">
                <a16:creationId xmlns:a16="http://schemas.microsoft.com/office/drawing/2014/main" id="{7EDFB912-7883-7795-D354-021BDBA7E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  <a:solidFill>
            <a:schemeClr val="hlink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>
                <a:solidFill>
                  <a:schemeClr val="bg1"/>
                </a:solidFill>
              </a:rPr>
              <a:t>Biaya Overhead Pabrik (BOP)</a:t>
            </a:r>
            <a:endParaRPr lang="id-ID" sz="3200">
              <a:solidFill>
                <a:schemeClr val="bg1"/>
              </a:solidFill>
            </a:endParaRPr>
          </a:p>
        </p:txBody>
      </p:sp>
      <p:sp>
        <p:nvSpPr>
          <p:cNvPr id="13314" name="Footer Placeholder 3">
            <a:extLst>
              <a:ext uri="{FF2B5EF4-FFF2-40B4-BE49-F238E27FC236}">
                <a16:creationId xmlns:a16="http://schemas.microsoft.com/office/drawing/2014/main" id="{F1EFCC8D-33EF-1C4F-EE44-96BF2F2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Akuntansi Biaya - Daljono</a:t>
            </a:r>
          </a:p>
        </p:txBody>
      </p:sp>
      <p:sp>
        <p:nvSpPr>
          <p:cNvPr id="19460" name="Slide Number Placeholder 4">
            <a:extLst>
              <a:ext uri="{FF2B5EF4-FFF2-40B4-BE49-F238E27FC236}">
                <a16:creationId xmlns:a16="http://schemas.microsoft.com/office/drawing/2014/main" id="{055EC833-ABAA-7BB5-8409-045F5271A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8CEC44-5964-4DFE-9DCA-CFA9253B1FDF}" type="slidenum">
              <a:rPr lang="id-ID" altLang="en-US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id-ID" altLang="en-US" sz="1200">
              <a:solidFill>
                <a:srgbClr val="D38E27"/>
              </a:solidFill>
            </a:endParaRPr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878C6E18-0C94-9EAF-3CAC-0D8909056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524000"/>
            <a:ext cx="6542087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800">
                <a:solidFill>
                  <a:schemeClr val="tx1"/>
                </a:solidFill>
              </a:rPr>
              <a:t>Biaya Bahan Penolong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800">
                <a:solidFill>
                  <a:schemeClr val="tx1"/>
                </a:solidFill>
              </a:rPr>
              <a:t>Biaya Tenaga Kerja Tidak Langsung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800">
                <a:solidFill>
                  <a:schemeClr val="tx1"/>
                </a:solidFill>
              </a:rPr>
              <a:t>Depresiasi Pabrik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800">
                <a:solidFill>
                  <a:schemeClr val="tx1"/>
                </a:solidFill>
              </a:rPr>
              <a:t>Bahan Habis Pakai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800">
                <a:solidFill>
                  <a:schemeClr val="tx1"/>
                </a:solidFill>
              </a:rPr>
              <a:t>Dsb.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d-ID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394</TotalTime>
  <Words>1550</Words>
  <Application>Microsoft Office PowerPoint</Application>
  <PresentationFormat>On-screen Show (4:3)</PresentationFormat>
  <Paragraphs>261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Arial Narrow</vt:lpstr>
      <vt:lpstr>Garamond</vt:lpstr>
      <vt:lpstr>Wingdings</vt:lpstr>
      <vt:lpstr>Trek</vt:lpstr>
      <vt:lpstr>Paintbrush Picture</vt:lpstr>
      <vt:lpstr>METODE HARGA POKOK PESANAN (FULL COSTING)</vt:lpstr>
      <vt:lpstr>Pembebanan Biaya ke Produk</vt:lpstr>
      <vt:lpstr>ARUS FISIK PERUSAHAAN MANUFAKTUR</vt:lpstr>
      <vt:lpstr>ARUS BIAYA PERUSAHAAN MANUFAKTUR</vt:lpstr>
      <vt:lpstr>ALIRAN BIAYA PRODUKSI DALAM REKENING BUKU BESAR</vt:lpstr>
      <vt:lpstr>Karakteristik harga pokok pesanan</vt:lpstr>
      <vt:lpstr>Manfaat informasi harga pokok produksi per pesanan</vt:lpstr>
      <vt:lpstr>Hubungan Pengumpulan biaya, Pengukuran biaya, dan Pembebanan Biaya</vt:lpstr>
      <vt:lpstr>Biaya Overhead Pabrik (BOP)</vt:lpstr>
      <vt:lpstr>Pembebanan BOP Ke Produk</vt:lpstr>
      <vt:lpstr>Kartu Perhitungan Harga Pokok Pesanan</vt:lpstr>
      <vt:lpstr>Contoh soal:</vt:lpstr>
      <vt:lpstr>Berikut adalah kegiatan produksi dan kegiatan lain untuk memenuhi pesanan tersebut:</vt:lpstr>
      <vt:lpstr>Jurnal :</vt:lpstr>
      <vt:lpstr>PowerPoint Presentation</vt:lpstr>
      <vt:lpstr>PowerPoint Presentation</vt:lpstr>
      <vt:lpstr>Jurnal:</vt:lpstr>
      <vt:lpstr>Pencatatan biaya tenaga kerja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Pencatatan Harga pokok produk dalam proses</vt:lpstr>
      <vt:lpstr>Pencatatan harga pokok produk yang dijual</vt:lpstr>
    </vt:vector>
  </TitlesOfParts>
  <Company>Latifah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HARGA POKOK PESANAN (FULL COSTING)</dc:title>
  <dc:creator>Lyna</dc:creator>
  <cp:lastModifiedBy>Indah Febriliant Anyupi</cp:lastModifiedBy>
  <cp:revision>14</cp:revision>
  <dcterms:created xsi:type="dcterms:W3CDTF">2010-03-11T07:33:13Z</dcterms:created>
  <dcterms:modified xsi:type="dcterms:W3CDTF">2023-09-20T16:32:14Z</dcterms:modified>
</cp:coreProperties>
</file>