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94" r:id="rId3"/>
    <p:sldId id="258" r:id="rId4"/>
    <p:sldId id="293" r:id="rId5"/>
    <p:sldId id="259" r:id="rId6"/>
    <p:sldId id="295" r:id="rId7"/>
    <p:sldId id="296" r:id="rId8"/>
    <p:sldId id="297" r:id="rId9"/>
    <p:sldId id="303" r:id="rId10"/>
    <p:sldId id="304" r:id="rId11"/>
    <p:sldId id="298" r:id="rId12"/>
    <p:sldId id="299" r:id="rId13"/>
    <p:sldId id="300" r:id="rId14"/>
    <p:sldId id="261" r:id="rId15"/>
    <p:sldId id="262" r:id="rId16"/>
    <p:sldId id="263" r:id="rId17"/>
    <p:sldId id="264" r:id="rId18"/>
    <p:sldId id="265" r:id="rId19"/>
    <p:sldId id="287" r:id="rId20"/>
    <p:sldId id="266" r:id="rId21"/>
    <p:sldId id="268" r:id="rId22"/>
    <p:sldId id="269" r:id="rId23"/>
    <p:sldId id="270" r:id="rId24"/>
    <p:sldId id="272" r:id="rId25"/>
    <p:sldId id="277" r:id="rId26"/>
    <p:sldId id="276" r:id="rId27"/>
    <p:sldId id="301" r:id="rId28"/>
    <p:sldId id="302" r:id="rId29"/>
    <p:sldId id="274" r:id="rId30"/>
    <p:sldId id="275" r:id="rId31"/>
    <p:sldId id="284" r:id="rId32"/>
    <p:sldId id="285" r:id="rId33"/>
    <p:sldId id="288" r:id="rId34"/>
    <p:sldId id="280" r:id="rId35"/>
    <p:sldId id="289" r:id="rId36"/>
    <p:sldId id="281" r:id="rId37"/>
    <p:sldId id="282" r:id="rId38"/>
    <p:sldId id="283" r:id="rId39"/>
    <p:sldId id="291" r:id="rId40"/>
    <p:sldId id="292"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69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3AD0E26-9996-47E2-B7D1-A7FBC05A9459}"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US"/>
        </a:p>
      </dgm:t>
    </dgm:pt>
    <dgm:pt modelId="{7FBF16FB-EDC9-493E-B177-5D8EED219389}">
      <dgm:prSet/>
      <dgm:spPr/>
      <dgm:t>
        <a:bodyPr/>
        <a:lstStyle/>
        <a:p>
          <a:r>
            <a:rPr lang="en-US"/>
            <a:t>Definisi Harga Pokok Variabel</a:t>
          </a:r>
        </a:p>
      </dgm:t>
    </dgm:pt>
    <dgm:pt modelId="{65CCB430-F238-4DCB-8620-4125970905E9}" type="parTrans" cxnId="{A3D7E44A-D082-41E2-9791-11EDBBAEAF54}">
      <dgm:prSet/>
      <dgm:spPr/>
      <dgm:t>
        <a:bodyPr/>
        <a:lstStyle/>
        <a:p>
          <a:endParaRPr lang="en-US"/>
        </a:p>
      </dgm:t>
    </dgm:pt>
    <dgm:pt modelId="{F3797FC0-1A5D-4A89-AC16-6B0785E56B00}" type="sibTrans" cxnId="{A3D7E44A-D082-41E2-9791-11EDBBAEAF54}">
      <dgm:prSet/>
      <dgm:spPr/>
      <dgm:t>
        <a:bodyPr/>
        <a:lstStyle/>
        <a:p>
          <a:endParaRPr lang="en-US"/>
        </a:p>
      </dgm:t>
    </dgm:pt>
    <dgm:pt modelId="{A9E67D1D-5409-49CE-A84C-508478A9480C}">
      <dgm:prSet/>
      <dgm:spPr/>
      <dgm:t>
        <a:bodyPr/>
        <a:lstStyle/>
        <a:p>
          <a:r>
            <a:rPr lang="en-US"/>
            <a:t>Manfaat informasi Harga Pokok Variabel</a:t>
          </a:r>
        </a:p>
      </dgm:t>
    </dgm:pt>
    <dgm:pt modelId="{A71C7939-D651-4649-B09E-400F1AA7AF24}" type="parTrans" cxnId="{105BEC55-A344-475A-9B11-2CDB609A3546}">
      <dgm:prSet/>
      <dgm:spPr/>
      <dgm:t>
        <a:bodyPr/>
        <a:lstStyle/>
        <a:p>
          <a:endParaRPr lang="en-US"/>
        </a:p>
      </dgm:t>
    </dgm:pt>
    <dgm:pt modelId="{BFAE3997-B51E-4DBE-B729-4B6EC817233F}" type="sibTrans" cxnId="{105BEC55-A344-475A-9B11-2CDB609A3546}">
      <dgm:prSet/>
      <dgm:spPr/>
      <dgm:t>
        <a:bodyPr/>
        <a:lstStyle/>
        <a:p>
          <a:endParaRPr lang="en-US"/>
        </a:p>
      </dgm:t>
    </dgm:pt>
    <dgm:pt modelId="{5C85765A-75EA-490F-90F9-6459005B1AAC}">
      <dgm:prSet/>
      <dgm:spPr/>
      <dgm:t>
        <a:bodyPr/>
        <a:lstStyle/>
        <a:p>
          <a:r>
            <a:rPr lang="en-US"/>
            <a:t>Konsep Biaya Periode</a:t>
          </a:r>
        </a:p>
      </dgm:t>
    </dgm:pt>
    <dgm:pt modelId="{9BD29252-49F7-406B-9BEA-6CFDE7A05D11}" type="parTrans" cxnId="{9F54EC50-EA51-4C91-BBBC-0DCC0B8FCA3E}">
      <dgm:prSet/>
      <dgm:spPr/>
      <dgm:t>
        <a:bodyPr/>
        <a:lstStyle/>
        <a:p>
          <a:endParaRPr lang="en-US"/>
        </a:p>
      </dgm:t>
    </dgm:pt>
    <dgm:pt modelId="{FEB12E75-99A2-47E8-BF31-E4288BFFF909}" type="sibTrans" cxnId="{9F54EC50-EA51-4C91-BBBC-0DCC0B8FCA3E}">
      <dgm:prSet/>
      <dgm:spPr/>
      <dgm:t>
        <a:bodyPr/>
        <a:lstStyle/>
        <a:p>
          <a:endParaRPr lang="en-US"/>
        </a:p>
      </dgm:t>
    </dgm:pt>
    <dgm:pt modelId="{47401A22-94F2-4AB2-A551-1A1DB5CF021B}">
      <dgm:prSet/>
      <dgm:spPr/>
      <dgm:t>
        <a:bodyPr/>
        <a:lstStyle/>
        <a:p>
          <a:r>
            <a:rPr lang="en-US"/>
            <a:t>Kelemahan dan keunggulan metode  </a:t>
          </a:r>
          <a:r>
            <a:rPr lang="en-US" i="1"/>
            <a:t>Variabel Costing</a:t>
          </a:r>
          <a:endParaRPr lang="en-US"/>
        </a:p>
      </dgm:t>
    </dgm:pt>
    <dgm:pt modelId="{43D598F4-AE48-417A-B74E-7B58EA0DF1B9}" type="parTrans" cxnId="{AFA95D92-3CE8-4DD2-8452-742D00F2608D}">
      <dgm:prSet/>
      <dgm:spPr/>
      <dgm:t>
        <a:bodyPr/>
        <a:lstStyle/>
        <a:p>
          <a:endParaRPr lang="en-US"/>
        </a:p>
      </dgm:t>
    </dgm:pt>
    <dgm:pt modelId="{8A08C00F-C9C2-48E2-8E36-7508862D0B53}" type="sibTrans" cxnId="{AFA95D92-3CE8-4DD2-8452-742D00F2608D}">
      <dgm:prSet/>
      <dgm:spPr/>
      <dgm:t>
        <a:bodyPr/>
        <a:lstStyle/>
        <a:p>
          <a:endParaRPr lang="en-US"/>
        </a:p>
      </dgm:t>
    </dgm:pt>
    <dgm:pt modelId="{E8B8B37D-2C34-4909-BE0C-ECBE57AB9716}">
      <dgm:prSet/>
      <dgm:spPr/>
      <dgm:t>
        <a:bodyPr/>
        <a:lstStyle/>
        <a:p>
          <a:r>
            <a:rPr lang="en-US"/>
            <a:t>Penentuan Harga Pokok Produksi Variabel</a:t>
          </a:r>
        </a:p>
      </dgm:t>
    </dgm:pt>
    <dgm:pt modelId="{EAE34EDC-DDA2-4D11-BDB1-C6E275BBD2AE}" type="parTrans" cxnId="{CB3A6D21-DDF3-40A5-BCA0-91B68478E094}">
      <dgm:prSet/>
      <dgm:spPr/>
      <dgm:t>
        <a:bodyPr/>
        <a:lstStyle/>
        <a:p>
          <a:endParaRPr lang="en-US"/>
        </a:p>
      </dgm:t>
    </dgm:pt>
    <dgm:pt modelId="{09B09C75-BC23-485C-9E02-DC32763DC8BE}" type="sibTrans" cxnId="{CB3A6D21-DDF3-40A5-BCA0-91B68478E094}">
      <dgm:prSet/>
      <dgm:spPr/>
      <dgm:t>
        <a:bodyPr/>
        <a:lstStyle/>
        <a:p>
          <a:endParaRPr lang="en-US"/>
        </a:p>
      </dgm:t>
    </dgm:pt>
    <dgm:pt modelId="{04400A45-C1C8-43A9-93A6-F2C404EBA866}">
      <dgm:prSet/>
      <dgm:spPr/>
      <dgm:t>
        <a:bodyPr/>
        <a:lstStyle/>
        <a:p>
          <a:r>
            <a:rPr lang="en-US"/>
            <a:t>Perbandingan Harga Pokok </a:t>
          </a:r>
          <a:r>
            <a:rPr lang="en-US" i="1"/>
            <a:t>Variabel Costing</a:t>
          </a:r>
          <a:r>
            <a:rPr lang="en-US"/>
            <a:t>  dan </a:t>
          </a:r>
          <a:r>
            <a:rPr lang="en-US" i="1"/>
            <a:t>Full Costing</a:t>
          </a:r>
          <a:r>
            <a:rPr lang="en-US"/>
            <a:t> dari sisi perolehan Laba</a:t>
          </a:r>
        </a:p>
      </dgm:t>
    </dgm:pt>
    <dgm:pt modelId="{4B6DD460-94B2-47CD-B502-0109805CEADB}" type="parTrans" cxnId="{ABFB112D-9B70-439F-A3A9-8A8A31DDF16C}">
      <dgm:prSet/>
      <dgm:spPr/>
      <dgm:t>
        <a:bodyPr/>
        <a:lstStyle/>
        <a:p>
          <a:endParaRPr lang="en-US"/>
        </a:p>
      </dgm:t>
    </dgm:pt>
    <dgm:pt modelId="{74FF1F51-6F1A-440F-A9B4-BFC3AA3F3A0D}" type="sibTrans" cxnId="{ABFB112D-9B70-439F-A3A9-8A8A31DDF16C}">
      <dgm:prSet/>
      <dgm:spPr/>
      <dgm:t>
        <a:bodyPr/>
        <a:lstStyle/>
        <a:p>
          <a:endParaRPr lang="en-US"/>
        </a:p>
      </dgm:t>
    </dgm:pt>
    <dgm:pt modelId="{C6D77FA1-D45B-456A-80E1-6EF2F7A09D9F}" type="pres">
      <dgm:prSet presAssocID="{F3AD0E26-9996-47E2-B7D1-A7FBC05A9459}" presName="linear" presStyleCnt="0">
        <dgm:presLayoutVars>
          <dgm:animLvl val="lvl"/>
          <dgm:resizeHandles val="exact"/>
        </dgm:presLayoutVars>
      </dgm:prSet>
      <dgm:spPr/>
    </dgm:pt>
    <dgm:pt modelId="{351B352F-212E-4988-A055-E893ACF37D1B}" type="pres">
      <dgm:prSet presAssocID="{7FBF16FB-EDC9-493E-B177-5D8EED219389}" presName="parentText" presStyleLbl="node1" presStyleIdx="0" presStyleCnt="6">
        <dgm:presLayoutVars>
          <dgm:chMax val="0"/>
          <dgm:bulletEnabled val="1"/>
        </dgm:presLayoutVars>
      </dgm:prSet>
      <dgm:spPr/>
    </dgm:pt>
    <dgm:pt modelId="{F535B91F-2538-4207-BDAA-6B9B67AA0111}" type="pres">
      <dgm:prSet presAssocID="{F3797FC0-1A5D-4A89-AC16-6B0785E56B00}" presName="spacer" presStyleCnt="0"/>
      <dgm:spPr/>
    </dgm:pt>
    <dgm:pt modelId="{7AF552B0-47A3-4E2C-90BB-8B322091C332}" type="pres">
      <dgm:prSet presAssocID="{A9E67D1D-5409-49CE-A84C-508478A9480C}" presName="parentText" presStyleLbl="node1" presStyleIdx="1" presStyleCnt="6">
        <dgm:presLayoutVars>
          <dgm:chMax val="0"/>
          <dgm:bulletEnabled val="1"/>
        </dgm:presLayoutVars>
      </dgm:prSet>
      <dgm:spPr/>
    </dgm:pt>
    <dgm:pt modelId="{819DB0E7-8620-4C9B-8572-E34B27489B66}" type="pres">
      <dgm:prSet presAssocID="{BFAE3997-B51E-4DBE-B729-4B6EC817233F}" presName="spacer" presStyleCnt="0"/>
      <dgm:spPr/>
    </dgm:pt>
    <dgm:pt modelId="{58286DEA-7924-4B65-88C5-221D95951660}" type="pres">
      <dgm:prSet presAssocID="{5C85765A-75EA-490F-90F9-6459005B1AAC}" presName="parentText" presStyleLbl="node1" presStyleIdx="2" presStyleCnt="6">
        <dgm:presLayoutVars>
          <dgm:chMax val="0"/>
          <dgm:bulletEnabled val="1"/>
        </dgm:presLayoutVars>
      </dgm:prSet>
      <dgm:spPr/>
    </dgm:pt>
    <dgm:pt modelId="{954B76A6-CE68-4661-9B2C-934AF5A3EB8F}" type="pres">
      <dgm:prSet presAssocID="{FEB12E75-99A2-47E8-BF31-E4288BFFF909}" presName="spacer" presStyleCnt="0"/>
      <dgm:spPr/>
    </dgm:pt>
    <dgm:pt modelId="{2BEC4A19-45E8-4AF5-8618-BE920803774C}" type="pres">
      <dgm:prSet presAssocID="{47401A22-94F2-4AB2-A551-1A1DB5CF021B}" presName="parentText" presStyleLbl="node1" presStyleIdx="3" presStyleCnt="6">
        <dgm:presLayoutVars>
          <dgm:chMax val="0"/>
          <dgm:bulletEnabled val="1"/>
        </dgm:presLayoutVars>
      </dgm:prSet>
      <dgm:spPr/>
    </dgm:pt>
    <dgm:pt modelId="{5161CCFA-A9DE-4568-9591-9C7C4046A4FB}" type="pres">
      <dgm:prSet presAssocID="{8A08C00F-C9C2-48E2-8E36-7508862D0B53}" presName="spacer" presStyleCnt="0"/>
      <dgm:spPr/>
    </dgm:pt>
    <dgm:pt modelId="{D263439A-D091-462E-9E4B-CF9F28F07449}" type="pres">
      <dgm:prSet presAssocID="{E8B8B37D-2C34-4909-BE0C-ECBE57AB9716}" presName="parentText" presStyleLbl="node1" presStyleIdx="4" presStyleCnt="6">
        <dgm:presLayoutVars>
          <dgm:chMax val="0"/>
          <dgm:bulletEnabled val="1"/>
        </dgm:presLayoutVars>
      </dgm:prSet>
      <dgm:spPr/>
    </dgm:pt>
    <dgm:pt modelId="{4FCC669E-A6BC-4197-94E1-29AABA0CCC29}" type="pres">
      <dgm:prSet presAssocID="{09B09C75-BC23-485C-9E02-DC32763DC8BE}" presName="spacer" presStyleCnt="0"/>
      <dgm:spPr/>
    </dgm:pt>
    <dgm:pt modelId="{3AB91C4F-CEAA-4B52-8678-E8F8738D08CD}" type="pres">
      <dgm:prSet presAssocID="{04400A45-C1C8-43A9-93A6-F2C404EBA866}" presName="parentText" presStyleLbl="node1" presStyleIdx="5" presStyleCnt="6">
        <dgm:presLayoutVars>
          <dgm:chMax val="0"/>
          <dgm:bulletEnabled val="1"/>
        </dgm:presLayoutVars>
      </dgm:prSet>
      <dgm:spPr/>
    </dgm:pt>
  </dgm:ptLst>
  <dgm:cxnLst>
    <dgm:cxn modelId="{3E322714-E4CF-4263-BF6F-0CB7A222FE9B}" type="presOf" srcId="{47401A22-94F2-4AB2-A551-1A1DB5CF021B}" destId="{2BEC4A19-45E8-4AF5-8618-BE920803774C}" srcOrd="0" destOrd="0" presId="urn:microsoft.com/office/officeart/2005/8/layout/vList2"/>
    <dgm:cxn modelId="{0F3F5920-97AB-4F3D-A521-2619E8A58A55}" type="presOf" srcId="{04400A45-C1C8-43A9-93A6-F2C404EBA866}" destId="{3AB91C4F-CEAA-4B52-8678-E8F8738D08CD}" srcOrd="0" destOrd="0" presId="urn:microsoft.com/office/officeart/2005/8/layout/vList2"/>
    <dgm:cxn modelId="{CB3A6D21-DDF3-40A5-BCA0-91B68478E094}" srcId="{F3AD0E26-9996-47E2-B7D1-A7FBC05A9459}" destId="{E8B8B37D-2C34-4909-BE0C-ECBE57AB9716}" srcOrd="4" destOrd="0" parTransId="{EAE34EDC-DDA2-4D11-BDB1-C6E275BBD2AE}" sibTransId="{09B09C75-BC23-485C-9E02-DC32763DC8BE}"/>
    <dgm:cxn modelId="{B9144A22-A908-4B6B-B87D-D5AF0FB7637A}" type="presOf" srcId="{F3AD0E26-9996-47E2-B7D1-A7FBC05A9459}" destId="{C6D77FA1-D45B-456A-80E1-6EF2F7A09D9F}" srcOrd="0" destOrd="0" presId="urn:microsoft.com/office/officeart/2005/8/layout/vList2"/>
    <dgm:cxn modelId="{ABFB112D-9B70-439F-A3A9-8A8A31DDF16C}" srcId="{F3AD0E26-9996-47E2-B7D1-A7FBC05A9459}" destId="{04400A45-C1C8-43A9-93A6-F2C404EBA866}" srcOrd="5" destOrd="0" parTransId="{4B6DD460-94B2-47CD-B502-0109805CEADB}" sibTransId="{74FF1F51-6F1A-440F-A9B4-BFC3AA3F3A0D}"/>
    <dgm:cxn modelId="{12800635-693E-4EA6-864F-87E1429D3D7A}" type="presOf" srcId="{A9E67D1D-5409-49CE-A84C-508478A9480C}" destId="{7AF552B0-47A3-4E2C-90BB-8B322091C332}" srcOrd="0" destOrd="0" presId="urn:microsoft.com/office/officeart/2005/8/layout/vList2"/>
    <dgm:cxn modelId="{07CD4D3A-97A6-4EAE-9D69-B52FBE72748D}" type="presOf" srcId="{5C85765A-75EA-490F-90F9-6459005B1AAC}" destId="{58286DEA-7924-4B65-88C5-221D95951660}" srcOrd="0" destOrd="0" presId="urn:microsoft.com/office/officeart/2005/8/layout/vList2"/>
    <dgm:cxn modelId="{A3D7E44A-D082-41E2-9791-11EDBBAEAF54}" srcId="{F3AD0E26-9996-47E2-B7D1-A7FBC05A9459}" destId="{7FBF16FB-EDC9-493E-B177-5D8EED219389}" srcOrd="0" destOrd="0" parTransId="{65CCB430-F238-4DCB-8620-4125970905E9}" sibTransId="{F3797FC0-1A5D-4A89-AC16-6B0785E56B00}"/>
    <dgm:cxn modelId="{9F54EC50-EA51-4C91-BBBC-0DCC0B8FCA3E}" srcId="{F3AD0E26-9996-47E2-B7D1-A7FBC05A9459}" destId="{5C85765A-75EA-490F-90F9-6459005B1AAC}" srcOrd="2" destOrd="0" parTransId="{9BD29252-49F7-406B-9BEA-6CFDE7A05D11}" sibTransId="{FEB12E75-99A2-47E8-BF31-E4288BFFF909}"/>
    <dgm:cxn modelId="{105BEC55-A344-475A-9B11-2CDB609A3546}" srcId="{F3AD0E26-9996-47E2-B7D1-A7FBC05A9459}" destId="{A9E67D1D-5409-49CE-A84C-508478A9480C}" srcOrd="1" destOrd="0" parTransId="{A71C7939-D651-4649-B09E-400F1AA7AF24}" sibTransId="{BFAE3997-B51E-4DBE-B729-4B6EC817233F}"/>
    <dgm:cxn modelId="{EF91E185-4156-498B-B689-1FA745F5A9F6}" type="presOf" srcId="{7FBF16FB-EDC9-493E-B177-5D8EED219389}" destId="{351B352F-212E-4988-A055-E893ACF37D1B}" srcOrd="0" destOrd="0" presId="urn:microsoft.com/office/officeart/2005/8/layout/vList2"/>
    <dgm:cxn modelId="{AFA95D92-3CE8-4DD2-8452-742D00F2608D}" srcId="{F3AD0E26-9996-47E2-B7D1-A7FBC05A9459}" destId="{47401A22-94F2-4AB2-A551-1A1DB5CF021B}" srcOrd="3" destOrd="0" parTransId="{43D598F4-AE48-417A-B74E-7B58EA0DF1B9}" sibTransId="{8A08C00F-C9C2-48E2-8E36-7508862D0B53}"/>
    <dgm:cxn modelId="{CB3358DC-807E-44E1-942A-27C3EA01B991}" type="presOf" srcId="{E8B8B37D-2C34-4909-BE0C-ECBE57AB9716}" destId="{D263439A-D091-462E-9E4B-CF9F28F07449}" srcOrd="0" destOrd="0" presId="urn:microsoft.com/office/officeart/2005/8/layout/vList2"/>
    <dgm:cxn modelId="{B629E3CF-E5EA-4663-A018-A91F8CD0C13E}" type="presParOf" srcId="{C6D77FA1-D45B-456A-80E1-6EF2F7A09D9F}" destId="{351B352F-212E-4988-A055-E893ACF37D1B}" srcOrd="0" destOrd="0" presId="urn:microsoft.com/office/officeart/2005/8/layout/vList2"/>
    <dgm:cxn modelId="{4182AE12-0CC0-4770-A53F-E1E67271F79D}" type="presParOf" srcId="{C6D77FA1-D45B-456A-80E1-6EF2F7A09D9F}" destId="{F535B91F-2538-4207-BDAA-6B9B67AA0111}" srcOrd="1" destOrd="0" presId="urn:microsoft.com/office/officeart/2005/8/layout/vList2"/>
    <dgm:cxn modelId="{9DF50EC6-2990-448E-A05B-D2A478778E92}" type="presParOf" srcId="{C6D77FA1-D45B-456A-80E1-6EF2F7A09D9F}" destId="{7AF552B0-47A3-4E2C-90BB-8B322091C332}" srcOrd="2" destOrd="0" presId="urn:microsoft.com/office/officeart/2005/8/layout/vList2"/>
    <dgm:cxn modelId="{56244954-DF81-4BDA-8FB9-C4D3AA4EA196}" type="presParOf" srcId="{C6D77FA1-D45B-456A-80E1-6EF2F7A09D9F}" destId="{819DB0E7-8620-4C9B-8572-E34B27489B66}" srcOrd="3" destOrd="0" presId="urn:microsoft.com/office/officeart/2005/8/layout/vList2"/>
    <dgm:cxn modelId="{DA69E590-9D45-4A7A-807A-F96B36424B9C}" type="presParOf" srcId="{C6D77FA1-D45B-456A-80E1-6EF2F7A09D9F}" destId="{58286DEA-7924-4B65-88C5-221D95951660}" srcOrd="4" destOrd="0" presId="urn:microsoft.com/office/officeart/2005/8/layout/vList2"/>
    <dgm:cxn modelId="{71ABD975-D486-4198-A021-BBEAF82E45E0}" type="presParOf" srcId="{C6D77FA1-D45B-456A-80E1-6EF2F7A09D9F}" destId="{954B76A6-CE68-4661-9B2C-934AF5A3EB8F}" srcOrd="5" destOrd="0" presId="urn:microsoft.com/office/officeart/2005/8/layout/vList2"/>
    <dgm:cxn modelId="{14067836-9EC6-46D7-91A9-992645CB65C4}" type="presParOf" srcId="{C6D77FA1-D45B-456A-80E1-6EF2F7A09D9F}" destId="{2BEC4A19-45E8-4AF5-8618-BE920803774C}" srcOrd="6" destOrd="0" presId="urn:microsoft.com/office/officeart/2005/8/layout/vList2"/>
    <dgm:cxn modelId="{392EAB40-C2D6-4C34-8A53-5E872C3004F2}" type="presParOf" srcId="{C6D77FA1-D45B-456A-80E1-6EF2F7A09D9F}" destId="{5161CCFA-A9DE-4568-9591-9C7C4046A4FB}" srcOrd="7" destOrd="0" presId="urn:microsoft.com/office/officeart/2005/8/layout/vList2"/>
    <dgm:cxn modelId="{3CD73459-034C-4832-ACD4-32255764849B}" type="presParOf" srcId="{C6D77FA1-D45B-456A-80E1-6EF2F7A09D9F}" destId="{D263439A-D091-462E-9E4B-CF9F28F07449}" srcOrd="8" destOrd="0" presId="urn:microsoft.com/office/officeart/2005/8/layout/vList2"/>
    <dgm:cxn modelId="{49043345-4787-444B-AD83-C926D7F6675C}" type="presParOf" srcId="{C6D77FA1-D45B-456A-80E1-6EF2F7A09D9F}" destId="{4FCC669E-A6BC-4197-94E1-29AABA0CCC29}" srcOrd="9" destOrd="0" presId="urn:microsoft.com/office/officeart/2005/8/layout/vList2"/>
    <dgm:cxn modelId="{D02B42A3-5815-4A89-BE2D-E8B9473CCD9B}" type="presParOf" srcId="{C6D77FA1-D45B-456A-80E1-6EF2F7A09D9F}" destId="{3AB91C4F-CEAA-4B52-8678-E8F8738D08CD}"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B97BDC2-5A4B-4CB3-91FD-FB5D22589EA2}"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US"/>
        </a:p>
      </dgm:t>
    </dgm:pt>
    <dgm:pt modelId="{BAF2125D-EDA0-48AC-8428-EB29F58E7759}">
      <dgm:prSet/>
      <dgm:spPr/>
      <dgm:t>
        <a:bodyPr/>
        <a:lstStyle/>
        <a:p>
          <a:r>
            <a:rPr lang="id-ID"/>
            <a:t>Membantu manajemen mengetahui batas kontribusi untuk perencanaan laba melalui analisa hubungan biaya volume laba untuk pengambil keputusan jangka pendek</a:t>
          </a:r>
          <a:endParaRPr lang="en-US"/>
        </a:p>
      </dgm:t>
    </dgm:pt>
    <dgm:pt modelId="{A72F54DC-4D85-4C41-80AE-2A17A688D209}" type="parTrans" cxnId="{4289347B-AD12-4759-BE62-A312F7F49D52}">
      <dgm:prSet/>
      <dgm:spPr/>
      <dgm:t>
        <a:bodyPr/>
        <a:lstStyle/>
        <a:p>
          <a:endParaRPr lang="en-US"/>
        </a:p>
      </dgm:t>
    </dgm:pt>
    <dgm:pt modelId="{F2C983E8-4D9D-41D4-ADF2-959762CD7CCB}" type="sibTrans" cxnId="{4289347B-AD12-4759-BE62-A312F7F49D52}">
      <dgm:prSet/>
      <dgm:spPr/>
      <dgm:t>
        <a:bodyPr/>
        <a:lstStyle/>
        <a:p>
          <a:endParaRPr lang="en-US"/>
        </a:p>
      </dgm:t>
    </dgm:pt>
    <dgm:pt modelId="{9ABC0191-8D97-4BC5-957C-78F2B7FCD532}">
      <dgm:prSet/>
      <dgm:spPr/>
      <dgm:t>
        <a:bodyPr/>
        <a:lstStyle/>
        <a:p>
          <a:r>
            <a:rPr lang="id-ID"/>
            <a:t>Memudahkan manjemen mengendalikan kondisi operasional yang sedang berjalan serta menetapkan penilaian dan pertanggungjawaban kepada departemen atau divisi tertentu di dalam perusahaan.</a:t>
          </a:r>
          <a:endParaRPr lang="en-US"/>
        </a:p>
      </dgm:t>
    </dgm:pt>
    <dgm:pt modelId="{63FB1D6D-9931-46C0-83E9-A955AE2F535D}" type="parTrans" cxnId="{CC3A8529-38AA-4053-AB84-1F5126FDDC1D}">
      <dgm:prSet/>
      <dgm:spPr/>
      <dgm:t>
        <a:bodyPr/>
        <a:lstStyle/>
        <a:p>
          <a:endParaRPr lang="en-US"/>
        </a:p>
      </dgm:t>
    </dgm:pt>
    <dgm:pt modelId="{29CCE535-D2E5-4D11-A123-63854D272DCB}" type="sibTrans" cxnId="{CC3A8529-38AA-4053-AB84-1F5126FDDC1D}">
      <dgm:prSet/>
      <dgm:spPr/>
      <dgm:t>
        <a:bodyPr/>
        <a:lstStyle/>
        <a:p>
          <a:endParaRPr lang="en-US"/>
        </a:p>
      </dgm:t>
    </dgm:pt>
    <dgm:pt modelId="{709096E8-C713-41C6-BFFE-B1562F049687}" type="pres">
      <dgm:prSet presAssocID="{FB97BDC2-5A4B-4CB3-91FD-FB5D22589EA2}" presName="linear" presStyleCnt="0">
        <dgm:presLayoutVars>
          <dgm:animLvl val="lvl"/>
          <dgm:resizeHandles val="exact"/>
        </dgm:presLayoutVars>
      </dgm:prSet>
      <dgm:spPr/>
    </dgm:pt>
    <dgm:pt modelId="{44B24B00-1151-4BB4-8F06-A052AA4592CA}" type="pres">
      <dgm:prSet presAssocID="{BAF2125D-EDA0-48AC-8428-EB29F58E7759}" presName="parentText" presStyleLbl="node1" presStyleIdx="0" presStyleCnt="2">
        <dgm:presLayoutVars>
          <dgm:chMax val="0"/>
          <dgm:bulletEnabled val="1"/>
        </dgm:presLayoutVars>
      </dgm:prSet>
      <dgm:spPr/>
    </dgm:pt>
    <dgm:pt modelId="{0170377E-46B2-4E81-B867-88945C5149C6}" type="pres">
      <dgm:prSet presAssocID="{F2C983E8-4D9D-41D4-ADF2-959762CD7CCB}" presName="spacer" presStyleCnt="0"/>
      <dgm:spPr/>
    </dgm:pt>
    <dgm:pt modelId="{F3606A34-E464-4978-A10E-CDA8618CC589}" type="pres">
      <dgm:prSet presAssocID="{9ABC0191-8D97-4BC5-957C-78F2B7FCD532}" presName="parentText" presStyleLbl="node1" presStyleIdx="1" presStyleCnt="2">
        <dgm:presLayoutVars>
          <dgm:chMax val="0"/>
          <dgm:bulletEnabled val="1"/>
        </dgm:presLayoutVars>
      </dgm:prSet>
      <dgm:spPr/>
    </dgm:pt>
  </dgm:ptLst>
  <dgm:cxnLst>
    <dgm:cxn modelId="{CC3A8529-38AA-4053-AB84-1F5126FDDC1D}" srcId="{FB97BDC2-5A4B-4CB3-91FD-FB5D22589EA2}" destId="{9ABC0191-8D97-4BC5-957C-78F2B7FCD532}" srcOrd="1" destOrd="0" parTransId="{63FB1D6D-9931-46C0-83E9-A955AE2F535D}" sibTransId="{29CCE535-D2E5-4D11-A123-63854D272DCB}"/>
    <dgm:cxn modelId="{C1716F2D-1521-49B2-964E-BA878B430F57}" type="presOf" srcId="{BAF2125D-EDA0-48AC-8428-EB29F58E7759}" destId="{44B24B00-1151-4BB4-8F06-A052AA4592CA}" srcOrd="0" destOrd="0" presId="urn:microsoft.com/office/officeart/2005/8/layout/vList2"/>
    <dgm:cxn modelId="{4289347B-AD12-4759-BE62-A312F7F49D52}" srcId="{FB97BDC2-5A4B-4CB3-91FD-FB5D22589EA2}" destId="{BAF2125D-EDA0-48AC-8428-EB29F58E7759}" srcOrd="0" destOrd="0" parTransId="{A72F54DC-4D85-4C41-80AE-2A17A688D209}" sibTransId="{F2C983E8-4D9D-41D4-ADF2-959762CD7CCB}"/>
    <dgm:cxn modelId="{D1C7A4D2-44D8-4440-AD70-1D4B16E300B9}" type="presOf" srcId="{9ABC0191-8D97-4BC5-957C-78F2B7FCD532}" destId="{F3606A34-E464-4978-A10E-CDA8618CC589}" srcOrd="0" destOrd="0" presId="urn:microsoft.com/office/officeart/2005/8/layout/vList2"/>
    <dgm:cxn modelId="{BF905CF6-F9B0-4DE8-A35B-1A9670AD733D}" type="presOf" srcId="{FB97BDC2-5A4B-4CB3-91FD-FB5D22589EA2}" destId="{709096E8-C713-41C6-BFFE-B1562F049687}" srcOrd="0" destOrd="0" presId="urn:microsoft.com/office/officeart/2005/8/layout/vList2"/>
    <dgm:cxn modelId="{108DFE3E-2878-48B7-936D-9CCAEF9FDEBB}" type="presParOf" srcId="{709096E8-C713-41C6-BFFE-B1562F049687}" destId="{44B24B00-1151-4BB4-8F06-A052AA4592CA}" srcOrd="0" destOrd="0" presId="urn:microsoft.com/office/officeart/2005/8/layout/vList2"/>
    <dgm:cxn modelId="{9B03605D-2EA9-429A-B935-D7CB46CF47D6}" type="presParOf" srcId="{709096E8-C713-41C6-BFFE-B1562F049687}" destId="{0170377E-46B2-4E81-B867-88945C5149C6}" srcOrd="1" destOrd="0" presId="urn:microsoft.com/office/officeart/2005/8/layout/vList2"/>
    <dgm:cxn modelId="{FEA36D9E-7CB0-487E-8F48-EB01F5601692}" type="presParOf" srcId="{709096E8-C713-41C6-BFFE-B1562F049687}" destId="{F3606A34-E464-4978-A10E-CDA8618CC589}"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D0D513A-F4B0-4543-916F-B10EE6BD5372}"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5EFE4563-07EB-4CB4-BC63-E52A0A615D42}">
      <dgm:prSet/>
      <dgm:spPr/>
      <dgm:t>
        <a:bodyPr/>
        <a:lstStyle/>
        <a:p>
          <a:r>
            <a:rPr lang="id-ID"/>
            <a:t>Manfaat </a:t>
          </a:r>
          <a:r>
            <a:rPr lang="id-ID" i="1"/>
            <a:t>metode variable costing</a:t>
          </a:r>
          <a:r>
            <a:rPr lang="id-ID"/>
            <a:t> bagi manajemen:</a:t>
          </a:r>
          <a:endParaRPr lang="en-US"/>
        </a:p>
      </dgm:t>
    </dgm:pt>
    <dgm:pt modelId="{8CF04F85-ED49-48D8-831C-2036539E9D82}" type="parTrans" cxnId="{3B5EB1FF-A543-441A-8508-DB7EBE577FC0}">
      <dgm:prSet/>
      <dgm:spPr/>
      <dgm:t>
        <a:bodyPr/>
        <a:lstStyle/>
        <a:p>
          <a:endParaRPr lang="en-US"/>
        </a:p>
      </dgm:t>
    </dgm:pt>
    <dgm:pt modelId="{3F50F621-F0A6-4B37-BFA7-79312C6306A9}" type="sibTrans" cxnId="{3B5EB1FF-A543-441A-8508-DB7EBE577FC0}">
      <dgm:prSet/>
      <dgm:spPr/>
      <dgm:t>
        <a:bodyPr/>
        <a:lstStyle/>
        <a:p>
          <a:endParaRPr lang="en-US"/>
        </a:p>
      </dgm:t>
    </dgm:pt>
    <dgm:pt modelId="{F0086828-02A8-420D-A5EE-937ECFDD00C6}">
      <dgm:prSet/>
      <dgm:spPr/>
      <dgm:t>
        <a:bodyPr/>
        <a:lstStyle/>
        <a:p>
          <a:r>
            <a:rPr lang="id-ID"/>
            <a:t>Untuk perencanaan laba jangka pendek</a:t>
          </a:r>
          <a:endParaRPr lang="en-US"/>
        </a:p>
      </dgm:t>
    </dgm:pt>
    <dgm:pt modelId="{639FB9E9-B0AE-4414-A098-FC68058B6EC2}" type="parTrans" cxnId="{5ADB3436-1614-4C1E-912A-CAECAED5681D}">
      <dgm:prSet/>
      <dgm:spPr/>
      <dgm:t>
        <a:bodyPr/>
        <a:lstStyle/>
        <a:p>
          <a:endParaRPr lang="en-US"/>
        </a:p>
      </dgm:t>
    </dgm:pt>
    <dgm:pt modelId="{4BDBC19C-A1E1-4F29-B46B-B1CD6D1A64E6}" type="sibTrans" cxnId="{5ADB3436-1614-4C1E-912A-CAECAED5681D}">
      <dgm:prSet/>
      <dgm:spPr/>
      <dgm:t>
        <a:bodyPr/>
        <a:lstStyle/>
        <a:p>
          <a:endParaRPr lang="en-US"/>
        </a:p>
      </dgm:t>
    </dgm:pt>
    <dgm:pt modelId="{19AC3F9B-D65F-4FA6-9117-A14B415D6722}">
      <dgm:prSet/>
      <dgm:spPr/>
      <dgm:t>
        <a:bodyPr/>
        <a:lstStyle/>
        <a:p>
          <a:r>
            <a:rPr lang="id-ID"/>
            <a:t>Untuk pengendalian biaya</a:t>
          </a:r>
          <a:endParaRPr lang="en-US"/>
        </a:p>
      </dgm:t>
    </dgm:pt>
    <dgm:pt modelId="{755FCE9C-8434-4C34-8D7B-01D175D3775A}" type="parTrans" cxnId="{25F70E04-653F-4B13-A23D-81DFCE798D70}">
      <dgm:prSet/>
      <dgm:spPr/>
      <dgm:t>
        <a:bodyPr/>
        <a:lstStyle/>
        <a:p>
          <a:endParaRPr lang="en-US"/>
        </a:p>
      </dgm:t>
    </dgm:pt>
    <dgm:pt modelId="{E43DB0ED-C789-4716-8279-5C573E283947}" type="sibTrans" cxnId="{25F70E04-653F-4B13-A23D-81DFCE798D70}">
      <dgm:prSet/>
      <dgm:spPr/>
      <dgm:t>
        <a:bodyPr/>
        <a:lstStyle/>
        <a:p>
          <a:endParaRPr lang="en-US"/>
        </a:p>
      </dgm:t>
    </dgm:pt>
    <dgm:pt modelId="{D8B28DC1-916C-4CB4-9810-4DA39CE966DA}">
      <dgm:prSet/>
      <dgm:spPr/>
      <dgm:t>
        <a:bodyPr/>
        <a:lstStyle/>
        <a:p>
          <a:r>
            <a:rPr lang="id-ID"/>
            <a:t>Untuk pengambilan keputusan</a:t>
          </a:r>
          <a:endParaRPr lang="en-US"/>
        </a:p>
      </dgm:t>
    </dgm:pt>
    <dgm:pt modelId="{B8F9E265-5F39-4894-B5D8-E43A37525676}" type="parTrans" cxnId="{772B7F71-F358-48D6-B186-5BDE679FDB1E}">
      <dgm:prSet/>
      <dgm:spPr/>
      <dgm:t>
        <a:bodyPr/>
        <a:lstStyle/>
        <a:p>
          <a:endParaRPr lang="en-US"/>
        </a:p>
      </dgm:t>
    </dgm:pt>
    <dgm:pt modelId="{A7B0F9B0-A50F-475C-8DF9-AE9CD20AFF13}" type="sibTrans" cxnId="{772B7F71-F358-48D6-B186-5BDE679FDB1E}">
      <dgm:prSet/>
      <dgm:spPr/>
      <dgm:t>
        <a:bodyPr/>
        <a:lstStyle/>
        <a:p>
          <a:endParaRPr lang="en-US"/>
        </a:p>
      </dgm:t>
    </dgm:pt>
    <dgm:pt modelId="{08E0BD2A-AB49-4D2B-AE4F-1419B11B0EDC}" type="pres">
      <dgm:prSet presAssocID="{2D0D513A-F4B0-4543-916F-B10EE6BD5372}" presName="linear" presStyleCnt="0">
        <dgm:presLayoutVars>
          <dgm:animLvl val="lvl"/>
          <dgm:resizeHandles val="exact"/>
        </dgm:presLayoutVars>
      </dgm:prSet>
      <dgm:spPr/>
    </dgm:pt>
    <dgm:pt modelId="{94FCEB8A-49F0-4E33-ACD5-4A102F8FD9F2}" type="pres">
      <dgm:prSet presAssocID="{5EFE4563-07EB-4CB4-BC63-E52A0A615D42}" presName="parentText" presStyleLbl="node1" presStyleIdx="0" presStyleCnt="1">
        <dgm:presLayoutVars>
          <dgm:chMax val="0"/>
          <dgm:bulletEnabled val="1"/>
        </dgm:presLayoutVars>
      </dgm:prSet>
      <dgm:spPr/>
    </dgm:pt>
    <dgm:pt modelId="{95D842E5-4BEB-4DD6-B97B-BF684E0EBBDF}" type="pres">
      <dgm:prSet presAssocID="{5EFE4563-07EB-4CB4-BC63-E52A0A615D42}" presName="childText" presStyleLbl="revTx" presStyleIdx="0" presStyleCnt="1">
        <dgm:presLayoutVars>
          <dgm:bulletEnabled val="1"/>
        </dgm:presLayoutVars>
      </dgm:prSet>
      <dgm:spPr/>
    </dgm:pt>
  </dgm:ptLst>
  <dgm:cxnLst>
    <dgm:cxn modelId="{25F70E04-653F-4B13-A23D-81DFCE798D70}" srcId="{5EFE4563-07EB-4CB4-BC63-E52A0A615D42}" destId="{19AC3F9B-D65F-4FA6-9117-A14B415D6722}" srcOrd="1" destOrd="0" parTransId="{755FCE9C-8434-4C34-8D7B-01D175D3775A}" sibTransId="{E43DB0ED-C789-4716-8279-5C573E283947}"/>
    <dgm:cxn modelId="{5ADB3436-1614-4C1E-912A-CAECAED5681D}" srcId="{5EFE4563-07EB-4CB4-BC63-E52A0A615D42}" destId="{F0086828-02A8-420D-A5EE-937ECFDD00C6}" srcOrd="0" destOrd="0" parTransId="{639FB9E9-B0AE-4414-A098-FC68058B6EC2}" sibTransId="{4BDBC19C-A1E1-4F29-B46B-B1CD6D1A64E6}"/>
    <dgm:cxn modelId="{5F0C0F3D-CA13-4797-AD1E-1985A3306CAC}" type="presOf" srcId="{F0086828-02A8-420D-A5EE-937ECFDD00C6}" destId="{95D842E5-4BEB-4DD6-B97B-BF684E0EBBDF}" srcOrd="0" destOrd="0" presId="urn:microsoft.com/office/officeart/2005/8/layout/vList2"/>
    <dgm:cxn modelId="{E1A7646E-8DD2-4994-8465-48454C6D0552}" type="presOf" srcId="{5EFE4563-07EB-4CB4-BC63-E52A0A615D42}" destId="{94FCEB8A-49F0-4E33-ACD5-4A102F8FD9F2}" srcOrd="0" destOrd="0" presId="urn:microsoft.com/office/officeart/2005/8/layout/vList2"/>
    <dgm:cxn modelId="{8D1F4B6F-EA6D-418C-AEFF-FEC23247EF10}" type="presOf" srcId="{19AC3F9B-D65F-4FA6-9117-A14B415D6722}" destId="{95D842E5-4BEB-4DD6-B97B-BF684E0EBBDF}" srcOrd="0" destOrd="1" presId="urn:microsoft.com/office/officeart/2005/8/layout/vList2"/>
    <dgm:cxn modelId="{772B7F71-F358-48D6-B186-5BDE679FDB1E}" srcId="{5EFE4563-07EB-4CB4-BC63-E52A0A615D42}" destId="{D8B28DC1-916C-4CB4-9810-4DA39CE966DA}" srcOrd="2" destOrd="0" parTransId="{B8F9E265-5F39-4894-B5D8-E43A37525676}" sibTransId="{A7B0F9B0-A50F-475C-8DF9-AE9CD20AFF13}"/>
    <dgm:cxn modelId="{383BDD56-089E-4D57-95C8-121D1A9D883F}" type="presOf" srcId="{D8B28DC1-916C-4CB4-9810-4DA39CE966DA}" destId="{95D842E5-4BEB-4DD6-B97B-BF684E0EBBDF}" srcOrd="0" destOrd="2" presId="urn:microsoft.com/office/officeart/2005/8/layout/vList2"/>
    <dgm:cxn modelId="{A78F327E-6CD7-40AD-AB79-5FB072E22FBC}" type="presOf" srcId="{2D0D513A-F4B0-4543-916F-B10EE6BD5372}" destId="{08E0BD2A-AB49-4D2B-AE4F-1419B11B0EDC}" srcOrd="0" destOrd="0" presId="urn:microsoft.com/office/officeart/2005/8/layout/vList2"/>
    <dgm:cxn modelId="{3B5EB1FF-A543-441A-8508-DB7EBE577FC0}" srcId="{2D0D513A-F4B0-4543-916F-B10EE6BD5372}" destId="{5EFE4563-07EB-4CB4-BC63-E52A0A615D42}" srcOrd="0" destOrd="0" parTransId="{8CF04F85-ED49-48D8-831C-2036539E9D82}" sibTransId="{3F50F621-F0A6-4B37-BFA7-79312C6306A9}"/>
    <dgm:cxn modelId="{78E2978D-6CD6-4516-915D-3D769544747A}" type="presParOf" srcId="{08E0BD2A-AB49-4D2B-AE4F-1419B11B0EDC}" destId="{94FCEB8A-49F0-4E33-ACD5-4A102F8FD9F2}" srcOrd="0" destOrd="0" presId="urn:microsoft.com/office/officeart/2005/8/layout/vList2"/>
    <dgm:cxn modelId="{367311CA-315E-48DA-9095-8B707E6EA5C1}" type="presParOf" srcId="{08E0BD2A-AB49-4D2B-AE4F-1419B11B0EDC}" destId="{95D842E5-4BEB-4DD6-B97B-BF684E0EBBDF}"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C56DD3E-416D-4248-B894-16DA2455DB40}"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312337A7-C2B2-40CB-BE07-483CE7C8C171}">
      <dgm:prSet/>
      <dgm:spPr/>
      <dgm:t>
        <a:bodyPr/>
        <a:lstStyle/>
        <a:p>
          <a:r>
            <a:rPr lang="id-ID" b="1"/>
            <a:t>Perbedaan besar laba antara </a:t>
          </a:r>
          <a:r>
            <a:rPr lang="id-ID" i="1"/>
            <a:t>full costing </a:t>
          </a:r>
          <a:r>
            <a:rPr lang="id-ID" b="1"/>
            <a:t>dengan </a:t>
          </a:r>
          <a:r>
            <a:rPr lang="id-ID" i="1"/>
            <a:t>variabel costing</a:t>
          </a:r>
          <a:r>
            <a:rPr lang="id-ID" b="1"/>
            <a:t>, tergantung kepada besarnya perlakuan biaya produksi tetap yang ditunda pembebanannya ke dalam rugi laba.</a:t>
          </a:r>
          <a:endParaRPr lang="en-US"/>
        </a:p>
      </dgm:t>
    </dgm:pt>
    <dgm:pt modelId="{8941C09E-9F31-46AF-9A33-F8E35AA8A8CE}" type="parTrans" cxnId="{6243A60B-B5F6-46F2-89EC-412EEC2F263F}">
      <dgm:prSet/>
      <dgm:spPr/>
      <dgm:t>
        <a:bodyPr/>
        <a:lstStyle/>
        <a:p>
          <a:endParaRPr lang="en-US"/>
        </a:p>
      </dgm:t>
    </dgm:pt>
    <dgm:pt modelId="{26BC948E-012C-4C3B-B10F-C6053A6424C7}" type="sibTrans" cxnId="{6243A60B-B5F6-46F2-89EC-412EEC2F263F}">
      <dgm:prSet/>
      <dgm:spPr/>
      <dgm:t>
        <a:bodyPr/>
        <a:lstStyle/>
        <a:p>
          <a:endParaRPr lang="en-US"/>
        </a:p>
      </dgm:t>
    </dgm:pt>
    <dgm:pt modelId="{C095D9B0-C94B-46C2-9192-1439B5FA18D3}">
      <dgm:prSet/>
      <dgm:spPr/>
      <dgm:t>
        <a:bodyPr/>
        <a:lstStyle/>
        <a:p>
          <a:r>
            <a:rPr lang="id-ID" b="1"/>
            <a:t>Perbedaan tersebut dapat diketahui dengan perhitungan selisih BOP yang melekat pada persedian awal dan akhir</a:t>
          </a:r>
          <a:endParaRPr lang="en-US"/>
        </a:p>
      </dgm:t>
    </dgm:pt>
    <dgm:pt modelId="{E6907D9D-B46E-41F5-9CEC-5DDA3A3C3FDF}" type="parTrans" cxnId="{9DCC7A18-B785-4CD9-8C9C-6DD8E3B47B8F}">
      <dgm:prSet/>
      <dgm:spPr/>
      <dgm:t>
        <a:bodyPr/>
        <a:lstStyle/>
        <a:p>
          <a:endParaRPr lang="en-US"/>
        </a:p>
      </dgm:t>
    </dgm:pt>
    <dgm:pt modelId="{33D269EB-760F-44A2-AAF0-556D916AE444}" type="sibTrans" cxnId="{9DCC7A18-B785-4CD9-8C9C-6DD8E3B47B8F}">
      <dgm:prSet/>
      <dgm:spPr/>
      <dgm:t>
        <a:bodyPr/>
        <a:lstStyle/>
        <a:p>
          <a:endParaRPr lang="en-US"/>
        </a:p>
      </dgm:t>
    </dgm:pt>
    <dgm:pt modelId="{4B77327B-27E8-448D-8868-57458ABEABB4}" type="pres">
      <dgm:prSet presAssocID="{CC56DD3E-416D-4248-B894-16DA2455DB40}" presName="linear" presStyleCnt="0">
        <dgm:presLayoutVars>
          <dgm:animLvl val="lvl"/>
          <dgm:resizeHandles val="exact"/>
        </dgm:presLayoutVars>
      </dgm:prSet>
      <dgm:spPr/>
    </dgm:pt>
    <dgm:pt modelId="{18FA0423-3437-4747-8E98-778BC7F6319A}" type="pres">
      <dgm:prSet presAssocID="{312337A7-C2B2-40CB-BE07-483CE7C8C171}" presName="parentText" presStyleLbl="node1" presStyleIdx="0" presStyleCnt="2">
        <dgm:presLayoutVars>
          <dgm:chMax val="0"/>
          <dgm:bulletEnabled val="1"/>
        </dgm:presLayoutVars>
      </dgm:prSet>
      <dgm:spPr/>
    </dgm:pt>
    <dgm:pt modelId="{C5D98826-1758-425C-9864-56253D922A08}" type="pres">
      <dgm:prSet presAssocID="{26BC948E-012C-4C3B-B10F-C6053A6424C7}" presName="spacer" presStyleCnt="0"/>
      <dgm:spPr/>
    </dgm:pt>
    <dgm:pt modelId="{6F1B78A4-32D4-492C-ABCA-C2788BF087BA}" type="pres">
      <dgm:prSet presAssocID="{C095D9B0-C94B-46C2-9192-1439B5FA18D3}" presName="parentText" presStyleLbl="node1" presStyleIdx="1" presStyleCnt="2">
        <dgm:presLayoutVars>
          <dgm:chMax val="0"/>
          <dgm:bulletEnabled val="1"/>
        </dgm:presLayoutVars>
      </dgm:prSet>
      <dgm:spPr/>
    </dgm:pt>
  </dgm:ptLst>
  <dgm:cxnLst>
    <dgm:cxn modelId="{6243A60B-B5F6-46F2-89EC-412EEC2F263F}" srcId="{CC56DD3E-416D-4248-B894-16DA2455DB40}" destId="{312337A7-C2B2-40CB-BE07-483CE7C8C171}" srcOrd="0" destOrd="0" parTransId="{8941C09E-9F31-46AF-9A33-F8E35AA8A8CE}" sibTransId="{26BC948E-012C-4C3B-B10F-C6053A6424C7}"/>
    <dgm:cxn modelId="{9DCC7A18-B785-4CD9-8C9C-6DD8E3B47B8F}" srcId="{CC56DD3E-416D-4248-B894-16DA2455DB40}" destId="{C095D9B0-C94B-46C2-9192-1439B5FA18D3}" srcOrd="1" destOrd="0" parTransId="{E6907D9D-B46E-41F5-9CEC-5DDA3A3C3FDF}" sibTransId="{33D269EB-760F-44A2-AAF0-556D916AE444}"/>
    <dgm:cxn modelId="{8FDC9FA2-7113-404A-A8D2-FA18B463491C}" type="presOf" srcId="{CC56DD3E-416D-4248-B894-16DA2455DB40}" destId="{4B77327B-27E8-448D-8868-57458ABEABB4}" srcOrd="0" destOrd="0" presId="urn:microsoft.com/office/officeart/2005/8/layout/vList2"/>
    <dgm:cxn modelId="{B075CEE4-7E37-4A01-A1E7-FD0E95761103}" type="presOf" srcId="{C095D9B0-C94B-46C2-9192-1439B5FA18D3}" destId="{6F1B78A4-32D4-492C-ABCA-C2788BF087BA}" srcOrd="0" destOrd="0" presId="urn:microsoft.com/office/officeart/2005/8/layout/vList2"/>
    <dgm:cxn modelId="{17B511EB-84FC-4DE3-9685-6F933AB46B33}" type="presOf" srcId="{312337A7-C2B2-40CB-BE07-483CE7C8C171}" destId="{18FA0423-3437-4747-8E98-778BC7F6319A}" srcOrd="0" destOrd="0" presId="urn:microsoft.com/office/officeart/2005/8/layout/vList2"/>
    <dgm:cxn modelId="{2B45A29B-24F3-4D45-BCF9-A38D4057B624}" type="presParOf" srcId="{4B77327B-27E8-448D-8868-57458ABEABB4}" destId="{18FA0423-3437-4747-8E98-778BC7F6319A}" srcOrd="0" destOrd="0" presId="urn:microsoft.com/office/officeart/2005/8/layout/vList2"/>
    <dgm:cxn modelId="{3996C0A4-1C8A-4DF5-ABF1-FCFC9B3C3DB7}" type="presParOf" srcId="{4B77327B-27E8-448D-8868-57458ABEABB4}" destId="{C5D98826-1758-425C-9864-56253D922A08}" srcOrd="1" destOrd="0" presId="urn:microsoft.com/office/officeart/2005/8/layout/vList2"/>
    <dgm:cxn modelId="{718A619E-70EB-4877-BA02-A20B0BEAC4F8}" type="presParOf" srcId="{4B77327B-27E8-448D-8868-57458ABEABB4}" destId="{6F1B78A4-32D4-492C-ABCA-C2788BF087BA}"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1076835-0339-4CE0-A2FA-6713B7FBDC28}"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59A45AF2-C47B-4420-980F-A2BB7EB282C0}">
      <dgm:prSet/>
      <dgm:spPr/>
      <dgm:t>
        <a:bodyPr/>
        <a:lstStyle/>
        <a:p>
          <a:r>
            <a:rPr lang="id-ID"/>
            <a:t>Pemisahan biaya ke dalam biaya variabel dan biaya tetap sulit dilaksanakan, karena jarang sekali suatu biaya benar-benar variabel atau benar-benar tetap.</a:t>
          </a:r>
          <a:endParaRPr lang="en-US"/>
        </a:p>
      </dgm:t>
    </dgm:pt>
    <dgm:pt modelId="{DF578549-F7BC-45E3-B897-22DC368869C5}" type="parTrans" cxnId="{109EAB09-04FA-4E6F-82DE-E76EF99F6120}">
      <dgm:prSet/>
      <dgm:spPr/>
      <dgm:t>
        <a:bodyPr/>
        <a:lstStyle/>
        <a:p>
          <a:endParaRPr lang="en-US"/>
        </a:p>
      </dgm:t>
    </dgm:pt>
    <dgm:pt modelId="{A3ED6422-4F18-4073-A013-711C90A9CD0F}" type="sibTrans" cxnId="{109EAB09-04FA-4E6F-82DE-E76EF99F6120}">
      <dgm:prSet/>
      <dgm:spPr/>
      <dgm:t>
        <a:bodyPr/>
        <a:lstStyle/>
        <a:p>
          <a:endParaRPr lang="en-US"/>
        </a:p>
      </dgm:t>
    </dgm:pt>
    <dgm:pt modelId="{CCB9DBB0-F9F7-4240-B752-B43A663DC262}">
      <dgm:prSet/>
      <dgm:spPr/>
      <dgm:t>
        <a:bodyPr/>
        <a:lstStyle/>
        <a:p>
          <a:r>
            <a:rPr lang="id-ID"/>
            <a:t>Metode </a:t>
          </a:r>
          <a:r>
            <a:rPr lang="id-ID" i="1"/>
            <a:t>variabel costing </a:t>
          </a:r>
          <a:r>
            <a:rPr lang="id-ID"/>
            <a:t>dianggap tidak sesuai dengan prinsip akuntansi yang lazim, sehingga laporan keuangan untuk kepentingan pajak dan masyarakat umum harus dibuat atas dasar metode </a:t>
          </a:r>
          <a:r>
            <a:rPr lang="id-ID" i="1"/>
            <a:t>full costing.</a:t>
          </a:r>
          <a:endParaRPr lang="en-US"/>
        </a:p>
      </dgm:t>
    </dgm:pt>
    <dgm:pt modelId="{91607C9F-483E-4B57-8017-1DD2A5F55741}" type="parTrans" cxnId="{9B0775D5-D4C1-47A5-A792-243BBC02F36F}">
      <dgm:prSet/>
      <dgm:spPr/>
      <dgm:t>
        <a:bodyPr/>
        <a:lstStyle/>
        <a:p>
          <a:endParaRPr lang="en-US"/>
        </a:p>
      </dgm:t>
    </dgm:pt>
    <dgm:pt modelId="{9A75C14C-8EF1-4766-8FE0-94D968791610}" type="sibTrans" cxnId="{9B0775D5-D4C1-47A5-A792-243BBC02F36F}">
      <dgm:prSet/>
      <dgm:spPr/>
      <dgm:t>
        <a:bodyPr/>
        <a:lstStyle/>
        <a:p>
          <a:endParaRPr lang="en-US"/>
        </a:p>
      </dgm:t>
    </dgm:pt>
    <dgm:pt modelId="{CBD04EE7-59FC-45EB-9C39-6DB2C5AFB512}" type="pres">
      <dgm:prSet presAssocID="{F1076835-0339-4CE0-A2FA-6713B7FBDC28}" presName="linear" presStyleCnt="0">
        <dgm:presLayoutVars>
          <dgm:animLvl val="lvl"/>
          <dgm:resizeHandles val="exact"/>
        </dgm:presLayoutVars>
      </dgm:prSet>
      <dgm:spPr/>
    </dgm:pt>
    <dgm:pt modelId="{3C8EC61F-F318-4251-A6FA-003561EB89F5}" type="pres">
      <dgm:prSet presAssocID="{59A45AF2-C47B-4420-980F-A2BB7EB282C0}" presName="parentText" presStyleLbl="node1" presStyleIdx="0" presStyleCnt="2">
        <dgm:presLayoutVars>
          <dgm:chMax val="0"/>
          <dgm:bulletEnabled val="1"/>
        </dgm:presLayoutVars>
      </dgm:prSet>
      <dgm:spPr/>
    </dgm:pt>
    <dgm:pt modelId="{B1A9C190-AAE5-4E27-B807-957260F748CB}" type="pres">
      <dgm:prSet presAssocID="{A3ED6422-4F18-4073-A013-711C90A9CD0F}" presName="spacer" presStyleCnt="0"/>
      <dgm:spPr/>
    </dgm:pt>
    <dgm:pt modelId="{AA501629-2AC6-41EB-ACE9-42755E3C380F}" type="pres">
      <dgm:prSet presAssocID="{CCB9DBB0-F9F7-4240-B752-B43A663DC262}" presName="parentText" presStyleLbl="node1" presStyleIdx="1" presStyleCnt="2">
        <dgm:presLayoutVars>
          <dgm:chMax val="0"/>
          <dgm:bulletEnabled val="1"/>
        </dgm:presLayoutVars>
      </dgm:prSet>
      <dgm:spPr/>
    </dgm:pt>
  </dgm:ptLst>
  <dgm:cxnLst>
    <dgm:cxn modelId="{88443400-3645-4744-B400-A328DC980E87}" type="presOf" srcId="{CCB9DBB0-F9F7-4240-B752-B43A663DC262}" destId="{AA501629-2AC6-41EB-ACE9-42755E3C380F}" srcOrd="0" destOrd="0" presId="urn:microsoft.com/office/officeart/2005/8/layout/vList2"/>
    <dgm:cxn modelId="{109EAB09-04FA-4E6F-82DE-E76EF99F6120}" srcId="{F1076835-0339-4CE0-A2FA-6713B7FBDC28}" destId="{59A45AF2-C47B-4420-980F-A2BB7EB282C0}" srcOrd="0" destOrd="0" parTransId="{DF578549-F7BC-45E3-B897-22DC368869C5}" sibTransId="{A3ED6422-4F18-4073-A013-711C90A9CD0F}"/>
    <dgm:cxn modelId="{D4310610-00A6-47EB-98AB-9F6DF8366D5B}" type="presOf" srcId="{F1076835-0339-4CE0-A2FA-6713B7FBDC28}" destId="{CBD04EE7-59FC-45EB-9C39-6DB2C5AFB512}" srcOrd="0" destOrd="0" presId="urn:microsoft.com/office/officeart/2005/8/layout/vList2"/>
    <dgm:cxn modelId="{4500CFBC-215B-4669-BFA9-4E068A4B4CAE}" type="presOf" srcId="{59A45AF2-C47B-4420-980F-A2BB7EB282C0}" destId="{3C8EC61F-F318-4251-A6FA-003561EB89F5}" srcOrd="0" destOrd="0" presId="urn:microsoft.com/office/officeart/2005/8/layout/vList2"/>
    <dgm:cxn modelId="{9B0775D5-D4C1-47A5-A792-243BBC02F36F}" srcId="{F1076835-0339-4CE0-A2FA-6713B7FBDC28}" destId="{CCB9DBB0-F9F7-4240-B752-B43A663DC262}" srcOrd="1" destOrd="0" parTransId="{91607C9F-483E-4B57-8017-1DD2A5F55741}" sibTransId="{9A75C14C-8EF1-4766-8FE0-94D968791610}"/>
    <dgm:cxn modelId="{257C9D2C-8155-46CF-B9DD-B6EEBDA3255F}" type="presParOf" srcId="{CBD04EE7-59FC-45EB-9C39-6DB2C5AFB512}" destId="{3C8EC61F-F318-4251-A6FA-003561EB89F5}" srcOrd="0" destOrd="0" presId="urn:microsoft.com/office/officeart/2005/8/layout/vList2"/>
    <dgm:cxn modelId="{60C2D1AF-ED55-4C3F-8933-EA23CF33B910}" type="presParOf" srcId="{CBD04EE7-59FC-45EB-9C39-6DB2C5AFB512}" destId="{B1A9C190-AAE5-4E27-B807-957260F748CB}" srcOrd="1" destOrd="0" presId="urn:microsoft.com/office/officeart/2005/8/layout/vList2"/>
    <dgm:cxn modelId="{00ACFE34-CA65-4E1F-A746-DA9C596FF281}" type="presParOf" srcId="{CBD04EE7-59FC-45EB-9C39-6DB2C5AFB512}" destId="{AA501629-2AC6-41EB-ACE9-42755E3C380F}"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38AFAA6-FA76-42A7-8037-9D5E871D8A7C}"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8D352895-58B6-4F30-A029-1CD058392741}">
      <dgm:prSet/>
      <dgm:spPr/>
      <dgm:t>
        <a:bodyPr/>
        <a:lstStyle/>
        <a:p>
          <a:r>
            <a:rPr lang="id-ID" b="1"/>
            <a:t>Penentuan Titik Impas atau Pulang Pokok</a:t>
          </a:r>
          <a:endParaRPr lang="en-US"/>
        </a:p>
      </dgm:t>
    </dgm:pt>
    <dgm:pt modelId="{2DF6F6A3-68AA-4C3B-A1E9-BFDBFE0CEACC}" type="parTrans" cxnId="{3D9F1FAE-76E2-4691-ACC4-879C07BF1657}">
      <dgm:prSet/>
      <dgm:spPr/>
      <dgm:t>
        <a:bodyPr/>
        <a:lstStyle/>
        <a:p>
          <a:endParaRPr lang="en-US"/>
        </a:p>
      </dgm:t>
    </dgm:pt>
    <dgm:pt modelId="{FB50E295-92A4-4D39-8E81-30A725884587}" type="sibTrans" cxnId="{3D9F1FAE-76E2-4691-ACC4-879C07BF1657}">
      <dgm:prSet/>
      <dgm:spPr/>
      <dgm:t>
        <a:bodyPr/>
        <a:lstStyle/>
        <a:p>
          <a:endParaRPr lang="en-US"/>
        </a:p>
      </dgm:t>
    </dgm:pt>
    <dgm:pt modelId="{B1317904-A877-4BE7-9DE8-0EEE4D0B8292}">
      <dgm:prSet/>
      <dgm:spPr/>
      <dgm:t>
        <a:bodyPr/>
        <a:lstStyle/>
        <a:p>
          <a:r>
            <a:rPr lang="en-US"/>
            <a:t>P</a:t>
          </a:r>
          <a:r>
            <a:rPr lang="id-ID"/>
            <a:t>erhitungan sederhana untuk menentukan suatu keadaan perusahaan tidak mengalami laba dan juga tidak mengalami rugi</a:t>
          </a:r>
          <a:endParaRPr lang="en-US"/>
        </a:p>
      </dgm:t>
    </dgm:pt>
    <dgm:pt modelId="{88E46F8F-8A02-4165-B8B2-FE04837AA35C}" type="parTrans" cxnId="{CF632B50-02ED-4091-8576-B5C1D5BC3BC7}">
      <dgm:prSet/>
      <dgm:spPr/>
      <dgm:t>
        <a:bodyPr/>
        <a:lstStyle/>
        <a:p>
          <a:endParaRPr lang="en-US"/>
        </a:p>
      </dgm:t>
    </dgm:pt>
    <dgm:pt modelId="{F33DE755-7A41-421E-9D2E-FF3DB299EA55}" type="sibTrans" cxnId="{CF632B50-02ED-4091-8576-B5C1D5BC3BC7}">
      <dgm:prSet/>
      <dgm:spPr/>
      <dgm:t>
        <a:bodyPr/>
        <a:lstStyle/>
        <a:p>
          <a:endParaRPr lang="en-US"/>
        </a:p>
      </dgm:t>
    </dgm:pt>
    <dgm:pt modelId="{B93BECD3-266D-4F92-9273-DCDCBC14128D}">
      <dgm:prSet/>
      <dgm:spPr/>
      <dgm:t>
        <a:bodyPr/>
        <a:lstStyle/>
        <a:p>
          <a:r>
            <a:rPr lang="en-US" b="1"/>
            <a:t>A</a:t>
          </a:r>
          <a:r>
            <a:rPr lang="id-ID" b="1"/>
            <a:t>lat Pengendalian Manajemen</a:t>
          </a:r>
          <a:endParaRPr lang="en-US"/>
        </a:p>
      </dgm:t>
    </dgm:pt>
    <dgm:pt modelId="{BCDDB7DF-1538-49FE-A200-49A9CFCEA3F9}" type="parTrans" cxnId="{373ABD65-5B31-4372-B818-462565F6BB20}">
      <dgm:prSet/>
      <dgm:spPr/>
      <dgm:t>
        <a:bodyPr/>
        <a:lstStyle/>
        <a:p>
          <a:endParaRPr lang="en-US"/>
        </a:p>
      </dgm:t>
    </dgm:pt>
    <dgm:pt modelId="{D5BE8356-8B66-4D7B-8E2F-01DE0D45D137}" type="sibTrans" cxnId="{373ABD65-5B31-4372-B818-462565F6BB20}">
      <dgm:prSet/>
      <dgm:spPr/>
      <dgm:t>
        <a:bodyPr/>
        <a:lstStyle/>
        <a:p>
          <a:endParaRPr lang="en-US"/>
        </a:p>
      </dgm:t>
    </dgm:pt>
    <dgm:pt modelId="{75C90A64-2314-46CD-920A-3EC605B728A6}">
      <dgm:prSet/>
      <dgm:spPr/>
      <dgm:t>
        <a:bodyPr/>
        <a:lstStyle/>
        <a:p>
          <a:r>
            <a:rPr lang="en-US" i="1"/>
            <a:t>V</a:t>
          </a:r>
          <a:r>
            <a:rPr lang="id-ID" i="1"/>
            <a:t>ariabel costing </a:t>
          </a:r>
          <a:r>
            <a:rPr lang="id-ID"/>
            <a:t>jauh lebih efektif dari pada </a:t>
          </a:r>
          <a:r>
            <a:rPr lang="id-ID" i="1"/>
            <a:t>full costing </a:t>
          </a:r>
          <a:r>
            <a:rPr lang="id-ID"/>
            <a:t>untuk pengendalian manajemen </a:t>
          </a:r>
          <a:endParaRPr lang="en-US"/>
        </a:p>
      </dgm:t>
    </dgm:pt>
    <dgm:pt modelId="{B52B51F6-A283-4AD3-9ACD-F8F9C408986A}" type="parTrans" cxnId="{49309634-C8B2-428A-AB7F-2E3456438B0C}">
      <dgm:prSet/>
      <dgm:spPr/>
      <dgm:t>
        <a:bodyPr/>
        <a:lstStyle/>
        <a:p>
          <a:endParaRPr lang="en-US"/>
        </a:p>
      </dgm:t>
    </dgm:pt>
    <dgm:pt modelId="{AC00AE25-61D3-4FF8-B6F7-B91B0CCF3166}" type="sibTrans" cxnId="{49309634-C8B2-428A-AB7F-2E3456438B0C}">
      <dgm:prSet/>
      <dgm:spPr/>
      <dgm:t>
        <a:bodyPr/>
        <a:lstStyle/>
        <a:p>
          <a:endParaRPr lang="en-US"/>
        </a:p>
      </dgm:t>
    </dgm:pt>
    <dgm:pt modelId="{3039F7AD-C7D6-4833-8847-B1EC94BFB7E2}" type="pres">
      <dgm:prSet presAssocID="{F38AFAA6-FA76-42A7-8037-9D5E871D8A7C}" presName="linear" presStyleCnt="0">
        <dgm:presLayoutVars>
          <dgm:animLvl val="lvl"/>
          <dgm:resizeHandles val="exact"/>
        </dgm:presLayoutVars>
      </dgm:prSet>
      <dgm:spPr/>
    </dgm:pt>
    <dgm:pt modelId="{96AE4640-0031-439C-89EF-47E5D9140495}" type="pres">
      <dgm:prSet presAssocID="{8D352895-58B6-4F30-A029-1CD058392741}" presName="parentText" presStyleLbl="node1" presStyleIdx="0" presStyleCnt="2">
        <dgm:presLayoutVars>
          <dgm:chMax val="0"/>
          <dgm:bulletEnabled val="1"/>
        </dgm:presLayoutVars>
      </dgm:prSet>
      <dgm:spPr/>
    </dgm:pt>
    <dgm:pt modelId="{92840DC3-1EC6-4A61-98C7-DB3BFB7E920C}" type="pres">
      <dgm:prSet presAssocID="{8D352895-58B6-4F30-A029-1CD058392741}" presName="childText" presStyleLbl="revTx" presStyleIdx="0" presStyleCnt="2">
        <dgm:presLayoutVars>
          <dgm:bulletEnabled val="1"/>
        </dgm:presLayoutVars>
      </dgm:prSet>
      <dgm:spPr/>
    </dgm:pt>
    <dgm:pt modelId="{2EE52685-6233-4328-9A52-A5734683E2AF}" type="pres">
      <dgm:prSet presAssocID="{B93BECD3-266D-4F92-9273-DCDCBC14128D}" presName="parentText" presStyleLbl="node1" presStyleIdx="1" presStyleCnt="2">
        <dgm:presLayoutVars>
          <dgm:chMax val="0"/>
          <dgm:bulletEnabled val="1"/>
        </dgm:presLayoutVars>
      </dgm:prSet>
      <dgm:spPr/>
    </dgm:pt>
    <dgm:pt modelId="{1734AA09-D92D-4E48-9203-A8B2593E829A}" type="pres">
      <dgm:prSet presAssocID="{B93BECD3-266D-4F92-9273-DCDCBC14128D}" presName="childText" presStyleLbl="revTx" presStyleIdx="1" presStyleCnt="2">
        <dgm:presLayoutVars>
          <dgm:bulletEnabled val="1"/>
        </dgm:presLayoutVars>
      </dgm:prSet>
      <dgm:spPr/>
    </dgm:pt>
  </dgm:ptLst>
  <dgm:cxnLst>
    <dgm:cxn modelId="{64F5A025-D6CD-47FE-A13E-DDD5814B0732}" type="presOf" srcId="{F38AFAA6-FA76-42A7-8037-9D5E871D8A7C}" destId="{3039F7AD-C7D6-4833-8847-B1EC94BFB7E2}" srcOrd="0" destOrd="0" presId="urn:microsoft.com/office/officeart/2005/8/layout/vList2"/>
    <dgm:cxn modelId="{49309634-C8B2-428A-AB7F-2E3456438B0C}" srcId="{B93BECD3-266D-4F92-9273-DCDCBC14128D}" destId="{75C90A64-2314-46CD-920A-3EC605B728A6}" srcOrd="0" destOrd="0" parTransId="{B52B51F6-A283-4AD3-9ACD-F8F9C408986A}" sibTransId="{AC00AE25-61D3-4FF8-B6F7-B91B0CCF3166}"/>
    <dgm:cxn modelId="{373ABD65-5B31-4372-B818-462565F6BB20}" srcId="{F38AFAA6-FA76-42A7-8037-9D5E871D8A7C}" destId="{B93BECD3-266D-4F92-9273-DCDCBC14128D}" srcOrd="1" destOrd="0" parTransId="{BCDDB7DF-1538-49FE-A200-49A9CFCEA3F9}" sibTransId="{D5BE8356-8B66-4D7B-8E2F-01DE0D45D137}"/>
    <dgm:cxn modelId="{CF632B50-02ED-4091-8576-B5C1D5BC3BC7}" srcId="{8D352895-58B6-4F30-A029-1CD058392741}" destId="{B1317904-A877-4BE7-9DE8-0EEE4D0B8292}" srcOrd="0" destOrd="0" parTransId="{88E46F8F-8A02-4165-B8B2-FE04837AA35C}" sibTransId="{F33DE755-7A41-421E-9D2E-FF3DB299EA55}"/>
    <dgm:cxn modelId="{3D9F1FAE-76E2-4691-ACC4-879C07BF1657}" srcId="{F38AFAA6-FA76-42A7-8037-9D5E871D8A7C}" destId="{8D352895-58B6-4F30-A029-1CD058392741}" srcOrd="0" destOrd="0" parTransId="{2DF6F6A3-68AA-4C3B-A1E9-BFDBFE0CEACC}" sibTransId="{FB50E295-92A4-4D39-8E81-30A725884587}"/>
    <dgm:cxn modelId="{D2006DB1-98EE-4B6C-87F9-CC476726470E}" type="presOf" srcId="{8D352895-58B6-4F30-A029-1CD058392741}" destId="{96AE4640-0031-439C-89EF-47E5D9140495}" srcOrd="0" destOrd="0" presId="urn:microsoft.com/office/officeart/2005/8/layout/vList2"/>
    <dgm:cxn modelId="{AD80BCC3-E370-4138-95C7-F922BAB71F0A}" type="presOf" srcId="{75C90A64-2314-46CD-920A-3EC605B728A6}" destId="{1734AA09-D92D-4E48-9203-A8B2593E829A}" srcOrd="0" destOrd="0" presId="urn:microsoft.com/office/officeart/2005/8/layout/vList2"/>
    <dgm:cxn modelId="{6962CAEC-E761-4555-B351-1358C3749DB7}" type="presOf" srcId="{B1317904-A877-4BE7-9DE8-0EEE4D0B8292}" destId="{92840DC3-1EC6-4A61-98C7-DB3BFB7E920C}" srcOrd="0" destOrd="0" presId="urn:microsoft.com/office/officeart/2005/8/layout/vList2"/>
    <dgm:cxn modelId="{AF0C54FE-AB0C-41D8-B3A4-FF9E0B3FE9D6}" type="presOf" srcId="{B93BECD3-266D-4F92-9273-DCDCBC14128D}" destId="{2EE52685-6233-4328-9A52-A5734683E2AF}" srcOrd="0" destOrd="0" presId="urn:microsoft.com/office/officeart/2005/8/layout/vList2"/>
    <dgm:cxn modelId="{D29CBD67-369E-47B3-A722-8688389AC875}" type="presParOf" srcId="{3039F7AD-C7D6-4833-8847-B1EC94BFB7E2}" destId="{96AE4640-0031-439C-89EF-47E5D9140495}" srcOrd="0" destOrd="0" presId="urn:microsoft.com/office/officeart/2005/8/layout/vList2"/>
    <dgm:cxn modelId="{043D5CD0-8618-4D1E-A88C-CC5775E7A876}" type="presParOf" srcId="{3039F7AD-C7D6-4833-8847-B1EC94BFB7E2}" destId="{92840DC3-1EC6-4A61-98C7-DB3BFB7E920C}" srcOrd="1" destOrd="0" presId="urn:microsoft.com/office/officeart/2005/8/layout/vList2"/>
    <dgm:cxn modelId="{EA74BA82-4078-412E-94A6-41F055B68F76}" type="presParOf" srcId="{3039F7AD-C7D6-4833-8847-B1EC94BFB7E2}" destId="{2EE52685-6233-4328-9A52-A5734683E2AF}" srcOrd="2" destOrd="0" presId="urn:microsoft.com/office/officeart/2005/8/layout/vList2"/>
    <dgm:cxn modelId="{2F4460E7-23EC-486E-B939-B250B9427799}" type="presParOf" srcId="{3039F7AD-C7D6-4833-8847-B1EC94BFB7E2}" destId="{1734AA09-D92D-4E48-9203-A8B2593E829A}"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4188C3F-D164-481E-8358-46BD3A39DB8E}"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6943C12F-F5FB-472B-978C-5BABDCDF1559}">
      <dgm:prSet/>
      <dgm:spPr/>
      <dgm:t>
        <a:bodyPr/>
        <a:lstStyle/>
        <a:p>
          <a:r>
            <a:rPr lang="en-US" b="1"/>
            <a:t>Bila Produksi = Penjualan sehingga tidak terjadi perubahan terhadap persediaan, maka Laba </a:t>
          </a:r>
          <a:r>
            <a:rPr lang="id-ID" b="1" i="1"/>
            <a:t>Full Costing</a:t>
          </a:r>
          <a:r>
            <a:rPr lang="en-US" b="1"/>
            <a:t>=Laba </a:t>
          </a:r>
          <a:r>
            <a:rPr lang="en-US" b="1" i="1"/>
            <a:t>Variabl</a:t>
          </a:r>
          <a:r>
            <a:rPr lang="en-US" b="1"/>
            <a:t>e.</a:t>
          </a:r>
          <a:endParaRPr lang="en-US"/>
        </a:p>
      </dgm:t>
    </dgm:pt>
    <dgm:pt modelId="{55CDF2A9-D9EB-4FB0-AF8C-68A1A7BA5BEB}" type="parTrans" cxnId="{4FBA2F9A-2B98-4282-A32C-E2E9163BE536}">
      <dgm:prSet/>
      <dgm:spPr/>
      <dgm:t>
        <a:bodyPr/>
        <a:lstStyle/>
        <a:p>
          <a:endParaRPr lang="en-US"/>
        </a:p>
      </dgm:t>
    </dgm:pt>
    <dgm:pt modelId="{5B4C00DC-ABA8-4EA7-8A04-B7407D057560}" type="sibTrans" cxnId="{4FBA2F9A-2B98-4282-A32C-E2E9163BE536}">
      <dgm:prSet/>
      <dgm:spPr/>
      <dgm:t>
        <a:bodyPr/>
        <a:lstStyle/>
        <a:p>
          <a:endParaRPr lang="en-US"/>
        </a:p>
      </dgm:t>
    </dgm:pt>
    <dgm:pt modelId="{B6D2876D-1E6B-4E86-BBF8-96D0140C8676}">
      <dgm:prSet/>
      <dgm:spPr/>
      <dgm:t>
        <a:bodyPr/>
        <a:lstStyle/>
        <a:p>
          <a:r>
            <a:rPr lang="en-US" b="1"/>
            <a:t>Bila Produksi &gt; Penjualan sehingga terjadi peningkatan persediaan, maka </a:t>
          </a:r>
          <a:r>
            <a:rPr lang="en-US" b="1" i="1"/>
            <a:t>Laba </a:t>
          </a:r>
          <a:r>
            <a:rPr lang="id-ID" b="1" i="1"/>
            <a:t>Full Costing</a:t>
          </a:r>
          <a:r>
            <a:rPr lang="en-US" b="1"/>
            <a:t> &gt; Laba </a:t>
          </a:r>
          <a:r>
            <a:rPr lang="en-US" b="1" i="1"/>
            <a:t>Variable Costing</a:t>
          </a:r>
          <a:r>
            <a:rPr lang="en-US" b="1"/>
            <a:t>.</a:t>
          </a:r>
          <a:endParaRPr lang="en-US"/>
        </a:p>
      </dgm:t>
    </dgm:pt>
    <dgm:pt modelId="{EACF6601-5191-42E7-83DC-C58C6CCA793C}" type="parTrans" cxnId="{559969D6-5D44-44B4-AE28-D9F7C1FDD19C}">
      <dgm:prSet/>
      <dgm:spPr/>
      <dgm:t>
        <a:bodyPr/>
        <a:lstStyle/>
        <a:p>
          <a:endParaRPr lang="en-US"/>
        </a:p>
      </dgm:t>
    </dgm:pt>
    <dgm:pt modelId="{1FB0CEF4-6471-4391-95CB-DAD21DDE077C}" type="sibTrans" cxnId="{559969D6-5D44-44B4-AE28-D9F7C1FDD19C}">
      <dgm:prSet/>
      <dgm:spPr/>
      <dgm:t>
        <a:bodyPr/>
        <a:lstStyle/>
        <a:p>
          <a:endParaRPr lang="en-US"/>
        </a:p>
      </dgm:t>
    </dgm:pt>
    <dgm:pt modelId="{2D1F9066-E494-42AC-A98C-C0E5B8CD36CC}">
      <dgm:prSet/>
      <dgm:spPr/>
      <dgm:t>
        <a:bodyPr/>
        <a:lstStyle/>
        <a:p>
          <a:r>
            <a:rPr lang="en-US" b="1"/>
            <a:t>Bila Produksi &lt; Penjualan sehingga terjadi penurunan persediaan, maka Laba </a:t>
          </a:r>
          <a:r>
            <a:rPr lang="id-ID" b="1" i="1"/>
            <a:t>Full costing</a:t>
          </a:r>
          <a:r>
            <a:rPr lang="en-US" b="1" i="1"/>
            <a:t> </a:t>
          </a:r>
          <a:r>
            <a:rPr lang="en-US" b="1"/>
            <a:t>&lt; Laba </a:t>
          </a:r>
          <a:r>
            <a:rPr lang="en-US" b="1" i="1"/>
            <a:t>Variable Costing</a:t>
          </a:r>
          <a:r>
            <a:rPr lang="en-US" b="1"/>
            <a:t>.</a:t>
          </a:r>
          <a:endParaRPr lang="en-US"/>
        </a:p>
      </dgm:t>
    </dgm:pt>
    <dgm:pt modelId="{ECA5E951-C0BD-4C45-9F35-E57B0CF83071}" type="parTrans" cxnId="{99B1D47F-EF7A-4F7E-A9B9-41F2A0FF6102}">
      <dgm:prSet/>
      <dgm:spPr/>
      <dgm:t>
        <a:bodyPr/>
        <a:lstStyle/>
        <a:p>
          <a:endParaRPr lang="en-US"/>
        </a:p>
      </dgm:t>
    </dgm:pt>
    <dgm:pt modelId="{F6BBC154-FD12-4F3F-8089-49936FD70408}" type="sibTrans" cxnId="{99B1D47F-EF7A-4F7E-A9B9-41F2A0FF6102}">
      <dgm:prSet/>
      <dgm:spPr/>
      <dgm:t>
        <a:bodyPr/>
        <a:lstStyle/>
        <a:p>
          <a:endParaRPr lang="en-US"/>
        </a:p>
      </dgm:t>
    </dgm:pt>
    <dgm:pt modelId="{D5C9B6BA-F659-4697-BC7B-7469F96FF65A}" type="pres">
      <dgm:prSet presAssocID="{44188C3F-D164-481E-8358-46BD3A39DB8E}" presName="linear" presStyleCnt="0">
        <dgm:presLayoutVars>
          <dgm:animLvl val="lvl"/>
          <dgm:resizeHandles val="exact"/>
        </dgm:presLayoutVars>
      </dgm:prSet>
      <dgm:spPr/>
    </dgm:pt>
    <dgm:pt modelId="{D483EA85-8EE5-4634-AE19-F3F51F7DF41A}" type="pres">
      <dgm:prSet presAssocID="{6943C12F-F5FB-472B-978C-5BABDCDF1559}" presName="parentText" presStyleLbl="node1" presStyleIdx="0" presStyleCnt="3">
        <dgm:presLayoutVars>
          <dgm:chMax val="0"/>
          <dgm:bulletEnabled val="1"/>
        </dgm:presLayoutVars>
      </dgm:prSet>
      <dgm:spPr/>
    </dgm:pt>
    <dgm:pt modelId="{A2F84554-B2CC-43E4-823D-D6097BF2FD8F}" type="pres">
      <dgm:prSet presAssocID="{5B4C00DC-ABA8-4EA7-8A04-B7407D057560}" presName="spacer" presStyleCnt="0"/>
      <dgm:spPr/>
    </dgm:pt>
    <dgm:pt modelId="{306EB5A5-2649-4609-818E-DD880324B080}" type="pres">
      <dgm:prSet presAssocID="{B6D2876D-1E6B-4E86-BBF8-96D0140C8676}" presName="parentText" presStyleLbl="node1" presStyleIdx="1" presStyleCnt="3">
        <dgm:presLayoutVars>
          <dgm:chMax val="0"/>
          <dgm:bulletEnabled val="1"/>
        </dgm:presLayoutVars>
      </dgm:prSet>
      <dgm:spPr/>
    </dgm:pt>
    <dgm:pt modelId="{37BF7B0E-F80C-4B8D-AF2B-ECF8C37B06DC}" type="pres">
      <dgm:prSet presAssocID="{1FB0CEF4-6471-4391-95CB-DAD21DDE077C}" presName="spacer" presStyleCnt="0"/>
      <dgm:spPr/>
    </dgm:pt>
    <dgm:pt modelId="{38530DE6-CB64-4576-949C-4365200515FB}" type="pres">
      <dgm:prSet presAssocID="{2D1F9066-E494-42AC-A98C-C0E5B8CD36CC}" presName="parentText" presStyleLbl="node1" presStyleIdx="2" presStyleCnt="3">
        <dgm:presLayoutVars>
          <dgm:chMax val="0"/>
          <dgm:bulletEnabled val="1"/>
        </dgm:presLayoutVars>
      </dgm:prSet>
      <dgm:spPr/>
    </dgm:pt>
  </dgm:ptLst>
  <dgm:cxnLst>
    <dgm:cxn modelId="{1C8BAC29-B7AF-4760-9310-2B7719DE63E7}" type="presOf" srcId="{44188C3F-D164-481E-8358-46BD3A39DB8E}" destId="{D5C9B6BA-F659-4697-BC7B-7469F96FF65A}" srcOrd="0" destOrd="0" presId="urn:microsoft.com/office/officeart/2005/8/layout/vList2"/>
    <dgm:cxn modelId="{A25C085B-9ED6-415E-AE3B-EC173B935C70}" type="presOf" srcId="{B6D2876D-1E6B-4E86-BBF8-96D0140C8676}" destId="{306EB5A5-2649-4609-818E-DD880324B080}" srcOrd="0" destOrd="0" presId="urn:microsoft.com/office/officeart/2005/8/layout/vList2"/>
    <dgm:cxn modelId="{976F0D76-1554-4175-80DA-2E2DA7507879}" type="presOf" srcId="{6943C12F-F5FB-472B-978C-5BABDCDF1559}" destId="{D483EA85-8EE5-4634-AE19-F3F51F7DF41A}" srcOrd="0" destOrd="0" presId="urn:microsoft.com/office/officeart/2005/8/layout/vList2"/>
    <dgm:cxn modelId="{99B1D47F-EF7A-4F7E-A9B9-41F2A0FF6102}" srcId="{44188C3F-D164-481E-8358-46BD3A39DB8E}" destId="{2D1F9066-E494-42AC-A98C-C0E5B8CD36CC}" srcOrd="2" destOrd="0" parTransId="{ECA5E951-C0BD-4C45-9F35-E57B0CF83071}" sibTransId="{F6BBC154-FD12-4F3F-8089-49936FD70408}"/>
    <dgm:cxn modelId="{4FBA2F9A-2B98-4282-A32C-E2E9163BE536}" srcId="{44188C3F-D164-481E-8358-46BD3A39DB8E}" destId="{6943C12F-F5FB-472B-978C-5BABDCDF1559}" srcOrd="0" destOrd="0" parTransId="{55CDF2A9-D9EB-4FB0-AF8C-68A1A7BA5BEB}" sibTransId="{5B4C00DC-ABA8-4EA7-8A04-B7407D057560}"/>
    <dgm:cxn modelId="{559969D6-5D44-44B4-AE28-D9F7C1FDD19C}" srcId="{44188C3F-D164-481E-8358-46BD3A39DB8E}" destId="{B6D2876D-1E6B-4E86-BBF8-96D0140C8676}" srcOrd="1" destOrd="0" parTransId="{EACF6601-5191-42E7-83DC-C58C6CCA793C}" sibTransId="{1FB0CEF4-6471-4391-95CB-DAD21DDE077C}"/>
    <dgm:cxn modelId="{5FABD8FE-F29E-43BE-A2E8-55A4155EBE9A}" type="presOf" srcId="{2D1F9066-E494-42AC-A98C-C0E5B8CD36CC}" destId="{38530DE6-CB64-4576-949C-4365200515FB}" srcOrd="0" destOrd="0" presId="urn:microsoft.com/office/officeart/2005/8/layout/vList2"/>
    <dgm:cxn modelId="{D4542365-3764-470B-B72C-77EC685FAB1B}" type="presParOf" srcId="{D5C9B6BA-F659-4697-BC7B-7469F96FF65A}" destId="{D483EA85-8EE5-4634-AE19-F3F51F7DF41A}" srcOrd="0" destOrd="0" presId="urn:microsoft.com/office/officeart/2005/8/layout/vList2"/>
    <dgm:cxn modelId="{30C9E656-80BD-44D7-B0F6-F15CAC15630B}" type="presParOf" srcId="{D5C9B6BA-F659-4697-BC7B-7469F96FF65A}" destId="{A2F84554-B2CC-43E4-823D-D6097BF2FD8F}" srcOrd="1" destOrd="0" presId="urn:microsoft.com/office/officeart/2005/8/layout/vList2"/>
    <dgm:cxn modelId="{935C2EC1-2E26-4967-98EA-DE5E2E47E7A9}" type="presParOf" srcId="{D5C9B6BA-F659-4697-BC7B-7469F96FF65A}" destId="{306EB5A5-2649-4609-818E-DD880324B080}" srcOrd="2" destOrd="0" presId="urn:microsoft.com/office/officeart/2005/8/layout/vList2"/>
    <dgm:cxn modelId="{8C798E01-9B58-4CFC-BD30-F8287A40FF03}" type="presParOf" srcId="{D5C9B6BA-F659-4697-BC7B-7469F96FF65A}" destId="{37BF7B0E-F80C-4B8D-AF2B-ECF8C37B06DC}" srcOrd="3" destOrd="0" presId="urn:microsoft.com/office/officeart/2005/8/layout/vList2"/>
    <dgm:cxn modelId="{0AE5E81C-EFE6-4E5F-B7F7-76D86BA7BF63}" type="presParOf" srcId="{D5C9B6BA-F659-4697-BC7B-7469F96FF65A}" destId="{38530DE6-CB64-4576-949C-4365200515FB}"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1B352F-212E-4988-A055-E893ACF37D1B}">
      <dsp:nvSpPr>
        <dsp:cNvPr id="0" name=""/>
        <dsp:cNvSpPr/>
      </dsp:nvSpPr>
      <dsp:spPr>
        <a:xfrm>
          <a:off x="0" y="114185"/>
          <a:ext cx="6900512" cy="834228"/>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Definisi Harga Pokok Variabel</a:t>
          </a:r>
        </a:p>
      </dsp:txBody>
      <dsp:txXfrm>
        <a:off x="40724" y="154909"/>
        <a:ext cx="6819064" cy="752780"/>
      </dsp:txXfrm>
    </dsp:sp>
    <dsp:sp modelId="{7AF552B0-47A3-4E2C-90BB-8B322091C332}">
      <dsp:nvSpPr>
        <dsp:cNvPr id="0" name=""/>
        <dsp:cNvSpPr/>
      </dsp:nvSpPr>
      <dsp:spPr>
        <a:xfrm>
          <a:off x="0" y="1008893"/>
          <a:ext cx="6900512" cy="834228"/>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Manfaat informasi Harga Pokok Variabel</a:t>
          </a:r>
        </a:p>
      </dsp:txBody>
      <dsp:txXfrm>
        <a:off x="40724" y="1049617"/>
        <a:ext cx="6819064" cy="752780"/>
      </dsp:txXfrm>
    </dsp:sp>
    <dsp:sp modelId="{58286DEA-7924-4B65-88C5-221D95951660}">
      <dsp:nvSpPr>
        <dsp:cNvPr id="0" name=""/>
        <dsp:cNvSpPr/>
      </dsp:nvSpPr>
      <dsp:spPr>
        <a:xfrm>
          <a:off x="0" y="1903602"/>
          <a:ext cx="6900512" cy="834228"/>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Konsep Biaya Periode</a:t>
          </a:r>
        </a:p>
      </dsp:txBody>
      <dsp:txXfrm>
        <a:off x="40724" y="1944326"/>
        <a:ext cx="6819064" cy="752780"/>
      </dsp:txXfrm>
    </dsp:sp>
    <dsp:sp modelId="{2BEC4A19-45E8-4AF5-8618-BE920803774C}">
      <dsp:nvSpPr>
        <dsp:cNvPr id="0" name=""/>
        <dsp:cNvSpPr/>
      </dsp:nvSpPr>
      <dsp:spPr>
        <a:xfrm>
          <a:off x="0" y="2798310"/>
          <a:ext cx="6900512" cy="834228"/>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Kelemahan dan keunggulan metode  </a:t>
          </a:r>
          <a:r>
            <a:rPr lang="en-US" sz="2100" i="1" kern="1200"/>
            <a:t>Variabel Costing</a:t>
          </a:r>
          <a:endParaRPr lang="en-US" sz="2100" kern="1200"/>
        </a:p>
      </dsp:txBody>
      <dsp:txXfrm>
        <a:off x="40724" y="2839034"/>
        <a:ext cx="6819064" cy="752780"/>
      </dsp:txXfrm>
    </dsp:sp>
    <dsp:sp modelId="{D263439A-D091-462E-9E4B-CF9F28F07449}">
      <dsp:nvSpPr>
        <dsp:cNvPr id="0" name=""/>
        <dsp:cNvSpPr/>
      </dsp:nvSpPr>
      <dsp:spPr>
        <a:xfrm>
          <a:off x="0" y="3693018"/>
          <a:ext cx="6900512" cy="834228"/>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Penentuan Harga Pokok Produksi Variabel</a:t>
          </a:r>
        </a:p>
      </dsp:txBody>
      <dsp:txXfrm>
        <a:off x="40724" y="3733742"/>
        <a:ext cx="6819064" cy="752780"/>
      </dsp:txXfrm>
    </dsp:sp>
    <dsp:sp modelId="{3AB91C4F-CEAA-4B52-8678-E8F8738D08CD}">
      <dsp:nvSpPr>
        <dsp:cNvPr id="0" name=""/>
        <dsp:cNvSpPr/>
      </dsp:nvSpPr>
      <dsp:spPr>
        <a:xfrm>
          <a:off x="0" y="4587727"/>
          <a:ext cx="6900512" cy="834228"/>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kern="1200"/>
            <a:t>Perbandingan Harga Pokok </a:t>
          </a:r>
          <a:r>
            <a:rPr lang="en-US" sz="2100" i="1" kern="1200"/>
            <a:t>Variabel Costing</a:t>
          </a:r>
          <a:r>
            <a:rPr lang="en-US" sz="2100" kern="1200"/>
            <a:t>  dan </a:t>
          </a:r>
          <a:r>
            <a:rPr lang="en-US" sz="2100" i="1" kern="1200"/>
            <a:t>Full Costing</a:t>
          </a:r>
          <a:r>
            <a:rPr lang="en-US" sz="2100" kern="1200"/>
            <a:t> dari sisi perolehan Laba</a:t>
          </a:r>
        </a:p>
      </dsp:txBody>
      <dsp:txXfrm>
        <a:off x="40724" y="4628451"/>
        <a:ext cx="6819064" cy="7527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B24B00-1151-4BB4-8F06-A052AA4592CA}">
      <dsp:nvSpPr>
        <dsp:cNvPr id="0" name=""/>
        <dsp:cNvSpPr/>
      </dsp:nvSpPr>
      <dsp:spPr>
        <a:xfrm>
          <a:off x="0" y="180326"/>
          <a:ext cx="5029199" cy="2261902"/>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id-ID" sz="2200" kern="1200"/>
            <a:t>Membantu manajemen mengetahui batas kontribusi untuk perencanaan laba melalui analisa hubungan biaya volume laba untuk pengambil keputusan jangka pendek</a:t>
          </a:r>
          <a:endParaRPr lang="en-US" sz="2200" kern="1200"/>
        </a:p>
      </dsp:txBody>
      <dsp:txXfrm>
        <a:off x="110417" y="290743"/>
        <a:ext cx="4808365" cy="2041068"/>
      </dsp:txXfrm>
    </dsp:sp>
    <dsp:sp modelId="{F3606A34-E464-4978-A10E-CDA8618CC589}">
      <dsp:nvSpPr>
        <dsp:cNvPr id="0" name=""/>
        <dsp:cNvSpPr/>
      </dsp:nvSpPr>
      <dsp:spPr>
        <a:xfrm>
          <a:off x="0" y="2505589"/>
          <a:ext cx="5029199" cy="2261902"/>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id-ID" sz="2200" kern="1200"/>
            <a:t>Memudahkan manjemen mengendalikan kondisi operasional yang sedang berjalan serta menetapkan penilaian dan pertanggungjawaban kepada departemen atau divisi tertentu di dalam perusahaan.</a:t>
          </a:r>
          <a:endParaRPr lang="en-US" sz="2200" kern="1200"/>
        </a:p>
      </dsp:txBody>
      <dsp:txXfrm>
        <a:off x="110417" y="2616006"/>
        <a:ext cx="4808365" cy="204106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FCEB8A-49F0-4E33-ACD5-4A102F8FD9F2}">
      <dsp:nvSpPr>
        <dsp:cNvPr id="0" name=""/>
        <dsp:cNvSpPr/>
      </dsp:nvSpPr>
      <dsp:spPr>
        <a:xfrm>
          <a:off x="0" y="271718"/>
          <a:ext cx="5257800" cy="230957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l" defTabSz="1866900">
            <a:lnSpc>
              <a:spcPct val="90000"/>
            </a:lnSpc>
            <a:spcBef>
              <a:spcPct val="0"/>
            </a:spcBef>
            <a:spcAft>
              <a:spcPct val="35000"/>
            </a:spcAft>
            <a:buNone/>
          </a:pPr>
          <a:r>
            <a:rPr lang="id-ID" sz="4200" kern="1200"/>
            <a:t>Manfaat </a:t>
          </a:r>
          <a:r>
            <a:rPr lang="id-ID" sz="4200" i="1" kern="1200"/>
            <a:t>metode variable costing</a:t>
          </a:r>
          <a:r>
            <a:rPr lang="id-ID" sz="4200" kern="1200"/>
            <a:t> bagi manajemen:</a:t>
          </a:r>
          <a:endParaRPr lang="en-US" sz="4200" kern="1200"/>
        </a:p>
      </dsp:txBody>
      <dsp:txXfrm>
        <a:off x="112744" y="384462"/>
        <a:ext cx="5032312" cy="2084091"/>
      </dsp:txXfrm>
    </dsp:sp>
    <dsp:sp modelId="{95D842E5-4BEB-4DD6-B97B-BF684E0EBBDF}">
      <dsp:nvSpPr>
        <dsp:cNvPr id="0" name=""/>
        <dsp:cNvSpPr/>
      </dsp:nvSpPr>
      <dsp:spPr>
        <a:xfrm>
          <a:off x="0" y="2581298"/>
          <a:ext cx="5257800" cy="26516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6935" tIns="53340" rIns="298704" bIns="53340" numCol="1" spcCol="1270" anchor="t" anchorCtr="0">
          <a:noAutofit/>
        </a:bodyPr>
        <a:lstStyle/>
        <a:p>
          <a:pPr marL="285750" lvl="1" indent="-285750" algn="l" defTabSz="1466850">
            <a:lnSpc>
              <a:spcPct val="90000"/>
            </a:lnSpc>
            <a:spcBef>
              <a:spcPct val="0"/>
            </a:spcBef>
            <a:spcAft>
              <a:spcPct val="20000"/>
            </a:spcAft>
            <a:buChar char="•"/>
          </a:pPr>
          <a:r>
            <a:rPr lang="id-ID" sz="3300" kern="1200"/>
            <a:t>Untuk perencanaan laba jangka pendek</a:t>
          </a:r>
          <a:endParaRPr lang="en-US" sz="3300" kern="1200"/>
        </a:p>
        <a:p>
          <a:pPr marL="285750" lvl="1" indent="-285750" algn="l" defTabSz="1466850">
            <a:lnSpc>
              <a:spcPct val="90000"/>
            </a:lnSpc>
            <a:spcBef>
              <a:spcPct val="0"/>
            </a:spcBef>
            <a:spcAft>
              <a:spcPct val="20000"/>
            </a:spcAft>
            <a:buChar char="•"/>
          </a:pPr>
          <a:r>
            <a:rPr lang="id-ID" sz="3300" kern="1200"/>
            <a:t>Untuk pengendalian biaya</a:t>
          </a:r>
          <a:endParaRPr lang="en-US" sz="3300" kern="1200"/>
        </a:p>
        <a:p>
          <a:pPr marL="285750" lvl="1" indent="-285750" algn="l" defTabSz="1466850">
            <a:lnSpc>
              <a:spcPct val="90000"/>
            </a:lnSpc>
            <a:spcBef>
              <a:spcPct val="0"/>
            </a:spcBef>
            <a:spcAft>
              <a:spcPct val="20000"/>
            </a:spcAft>
            <a:buChar char="•"/>
          </a:pPr>
          <a:r>
            <a:rPr lang="id-ID" sz="3300" kern="1200"/>
            <a:t>Untuk pengambilan keputusan</a:t>
          </a:r>
          <a:endParaRPr lang="en-US" sz="3300" kern="1200"/>
        </a:p>
      </dsp:txBody>
      <dsp:txXfrm>
        <a:off x="0" y="2581298"/>
        <a:ext cx="5257800" cy="265167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FA0423-3437-4747-8E98-778BC7F6319A}">
      <dsp:nvSpPr>
        <dsp:cNvPr id="0" name=""/>
        <dsp:cNvSpPr/>
      </dsp:nvSpPr>
      <dsp:spPr>
        <a:xfrm>
          <a:off x="0" y="72708"/>
          <a:ext cx="5029199" cy="236808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id-ID" sz="2300" b="1" kern="1200"/>
            <a:t>Perbedaan besar laba antara </a:t>
          </a:r>
          <a:r>
            <a:rPr lang="id-ID" sz="2300" i="1" kern="1200"/>
            <a:t>full costing </a:t>
          </a:r>
          <a:r>
            <a:rPr lang="id-ID" sz="2300" b="1" kern="1200"/>
            <a:t>dengan </a:t>
          </a:r>
          <a:r>
            <a:rPr lang="id-ID" sz="2300" i="1" kern="1200"/>
            <a:t>variabel costing</a:t>
          </a:r>
          <a:r>
            <a:rPr lang="id-ID" sz="2300" b="1" kern="1200"/>
            <a:t>, tergantung kepada besarnya perlakuan biaya produksi tetap yang ditunda pembebanannya ke dalam rugi laba.</a:t>
          </a:r>
          <a:endParaRPr lang="en-US" sz="2300" kern="1200"/>
        </a:p>
      </dsp:txBody>
      <dsp:txXfrm>
        <a:off x="115600" y="188308"/>
        <a:ext cx="4797999" cy="2136880"/>
      </dsp:txXfrm>
    </dsp:sp>
    <dsp:sp modelId="{6F1B78A4-32D4-492C-ABCA-C2788BF087BA}">
      <dsp:nvSpPr>
        <dsp:cNvPr id="0" name=""/>
        <dsp:cNvSpPr/>
      </dsp:nvSpPr>
      <dsp:spPr>
        <a:xfrm>
          <a:off x="0" y="2507029"/>
          <a:ext cx="5029199" cy="236808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id-ID" sz="2300" b="1" kern="1200"/>
            <a:t>Perbedaan tersebut dapat diketahui dengan perhitungan selisih BOP yang melekat pada persedian awal dan akhir</a:t>
          </a:r>
          <a:endParaRPr lang="en-US" sz="2300" kern="1200"/>
        </a:p>
      </dsp:txBody>
      <dsp:txXfrm>
        <a:off x="115600" y="2622629"/>
        <a:ext cx="4797999" cy="213688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8EC61F-F318-4251-A6FA-003561EB89F5}">
      <dsp:nvSpPr>
        <dsp:cNvPr id="0" name=""/>
        <dsp:cNvSpPr/>
      </dsp:nvSpPr>
      <dsp:spPr>
        <a:xfrm>
          <a:off x="0" y="250253"/>
          <a:ext cx="5257800" cy="246752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id-ID" sz="2400" kern="1200"/>
            <a:t>Pemisahan biaya ke dalam biaya variabel dan biaya tetap sulit dilaksanakan, karena jarang sekali suatu biaya benar-benar variabel atau benar-benar tetap.</a:t>
          </a:r>
          <a:endParaRPr lang="en-US" sz="2400" kern="1200"/>
        </a:p>
      </dsp:txBody>
      <dsp:txXfrm>
        <a:off x="120455" y="370708"/>
        <a:ext cx="5016890" cy="2226619"/>
      </dsp:txXfrm>
    </dsp:sp>
    <dsp:sp modelId="{AA501629-2AC6-41EB-ACE9-42755E3C380F}">
      <dsp:nvSpPr>
        <dsp:cNvPr id="0" name=""/>
        <dsp:cNvSpPr/>
      </dsp:nvSpPr>
      <dsp:spPr>
        <a:xfrm>
          <a:off x="0" y="2786903"/>
          <a:ext cx="5257800" cy="2467529"/>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id-ID" sz="2400" kern="1200"/>
            <a:t>Metode </a:t>
          </a:r>
          <a:r>
            <a:rPr lang="id-ID" sz="2400" i="1" kern="1200"/>
            <a:t>variabel costing </a:t>
          </a:r>
          <a:r>
            <a:rPr lang="id-ID" sz="2400" kern="1200"/>
            <a:t>dianggap tidak sesuai dengan prinsip akuntansi yang lazim, sehingga laporan keuangan untuk kepentingan pajak dan masyarakat umum harus dibuat atas dasar metode </a:t>
          </a:r>
          <a:r>
            <a:rPr lang="id-ID" sz="2400" i="1" kern="1200"/>
            <a:t>full costing.</a:t>
          </a:r>
          <a:endParaRPr lang="en-US" sz="2400" kern="1200"/>
        </a:p>
      </dsp:txBody>
      <dsp:txXfrm>
        <a:off x="120455" y="2907358"/>
        <a:ext cx="5016890" cy="222661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AE4640-0031-439C-89EF-47E5D9140495}">
      <dsp:nvSpPr>
        <dsp:cNvPr id="0" name=""/>
        <dsp:cNvSpPr/>
      </dsp:nvSpPr>
      <dsp:spPr>
        <a:xfrm>
          <a:off x="0" y="69558"/>
          <a:ext cx="5029199" cy="119340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id-ID" sz="3000" b="1" kern="1200"/>
            <a:t>Penentuan Titik Impas atau Pulang Pokok</a:t>
          </a:r>
          <a:endParaRPr lang="en-US" sz="3000" kern="1200"/>
        </a:p>
      </dsp:txBody>
      <dsp:txXfrm>
        <a:off x="58257" y="127815"/>
        <a:ext cx="4912685" cy="1076886"/>
      </dsp:txXfrm>
    </dsp:sp>
    <dsp:sp modelId="{92840DC3-1EC6-4A61-98C7-DB3BFB7E920C}">
      <dsp:nvSpPr>
        <dsp:cNvPr id="0" name=""/>
        <dsp:cNvSpPr/>
      </dsp:nvSpPr>
      <dsp:spPr>
        <a:xfrm>
          <a:off x="0" y="1262958"/>
          <a:ext cx="5029199" cy="1366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677" tIns="38100" rIns="213360" bIns="38100" numCol="1" spcCol="1270" anchor="t" anchorCtr="0">
          <a:noAutofit/>
        </a:bodyPr>
        <a:lstStyle/>
        <a:p>
          <a:pPr marL="228600" lvl="1" indent="-228600" algn="l" defTabSz="1022350">
            <a:lnSpc>
              <a:spcPct val="90000"/>
            </a:lnSpc>
            <a:spcBef>
              <a:spcPct val="0"/>
            </a:spcBef>
            <a:spcAft>
              <a:spcPct val="20000"/>
            </a:spcAft>
            <a:buChar char="•"/>
          </a:pPr>
          <a:r>
            <a:rPr lang="en-US" sz="2300" kern="1200"/>
            <a:t>P</a:t>
          </a:r>
          <a:r>
            <a:rPr lang="id-ID" sz="2300" kern="1200"/>
            <a:t>erhitungan sederhana untuk menentukan suatu keadaan perusahaan tidak mengalami laba dan juga tidak mengalami rugi</a:t>
          </a:r>
          <a:endParaRPr lang="en-US" sz="2300" kern="1200"/>
        </a:p>
      </dsp:txBody>
      <dsp:txXfrm>
        <a:off x="0" y="1262958"/>
        <a:ext cx="5029199" cy="1366200"/>
      </dsp:txXfrm>
    </dsp:sp>
    <dsp:sp modelId="{2EE52685-6233-4328-9A52-A5734683E2AF}">
      <dsp:nvSpPr>
        <dsp:cNvPr id="0" name=""/>
        <dsp:cNvSpPr/>
      </dsp:nvSpPr>
      <dsp:spPr>
        <a:xfrm>
          <a:off x="0" y="2629159"/>
          <a:ext cx="5029199" cy="119340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b="1" kern="1200"/>
            <a:t>A</a:t>
          </a:r>
          <a:r>
            <a:rPr lang="id-ID" sz="3000" b="1" kern="1200"/>
            <a:t>lat Pengendalian Manajemen</a:t>
          </a:r>
          <a:endParaRPr lang="en-US" sz="3000" kern="1200"/>
        </a:p>
      </dsp:txBody>
      <dsp:txXfrm>
        <a:off x="58257" y="2687416"/>
        <a:ext cx="4912685" cy="1076886"/>
      </dsp:txXfrm>
    </dsp:sp>
    <dsp:sp modelId="{1734AA09-D92D-4E48-9203-A8B2593E829A}">
      <dsp:nvSpPr>
        <dsp:cNvPr id="0" name=""/>
        <dsp:cNvSpPr/>
      </dsp:nvSpPr>
      <dsp:spPr>
        <a:xfrm>
          <a:off x="0" y="3822559"/>
          <a:ext cx="5029199" cy="10557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677" tIns="38100" rIns="213360" bIns="38100" numCol="1" spcCol="1270" anchor="t" anchorCtr="0">
          <a:noAutofit/>
        </a:bodyPr>
        <a:lstStyle/>
        <a:p>
          <a:pPr marL="228600" lvl="1" indent="-228600" algn="l" defTabSz="1022350">
            <a:lnSpc>
              <a:spcPct val="90000"/>
            </a:lnSpc>
            <a:spcBef>
              <a:spcPct val="0"/>
            </a:spcBef>
            <a:spcAft>
              <a:spcPct val="20000"/>
            </a:spcAft>
            <a:buChar char="•"/>
          </a:pPr>
          <a:r>
            <a:rPr lang="en-US" sz="2300" i="1" kern="1200"/>
            <a:t>V</a:t>
          </a:r>
          <a:r>
            <a:rPr lang="id-ID" sz="2300" i="1" kern="1200"/>
            <a:t>ariabel costing </a:t>
          </a:r>
          <a:r>
            <a:rPr lang="id-ID" sz="2300" kern="1200"/>
            <a:t>jauh lebih efektif dari pada </a:t>
          </a:r>
          <a:r>
            <a:rPr lang="id-ID" sz="2300" i="1" kern="1200"/>
            <a:t>full costing </a:t>
          </a:r>
          <a:r>
            <a:rPr lang="id-ID" sz="2300" kern="1200"/>
            <a:t>untuk pengendalian manajemen </a:t>
          </a:r>
          <a:endParaRPr lang="en-US" sz="2300" kern="1200"/>
        </a:p>
      </dsp:txBody>
      <dsp:txXfrm>
        <a:off x="0" y="3822559"/>
        <a:ext cx="5029199" cy="10557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83EA85-8EE5-4634-AE19-F3F51F7DF41A}">
      <dsp:nvSpPr>
        <dsp:cNvPr id="0" name=""/>
        <dsp:cNvSpPr/>
      </dsp:nvSpPr>
      <dsp:spPr>
        <a:xfrm>
          <a:off x="0" y="85503"/>
          <a:ext cx="5029199" cy="155003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1" kern="1200"/>
            <a:t>Bila Produksi = Penjualan sehingga tidak terjadi perubahan terhadap persediaan, maka Laba </a:t>
          </a:r>
          <a:r>
            <a:rPr lang="id-ID" sz="2200" b="1" i="1" kern="1200"/>
            <a:t>Full Costing</a:t>
          </a:r>
          <a:r>
            <a:rPr lang="en-US" sz="2200" b="1" kern="1200"/>
            <a:t>=Laba </a:t>
          </a:r>
          <a:r>
            <a:rPr lang="en-US" sz="2200" b="1" i="1" kern="1200"/>
            <a:t>Variabl</a:t>
          </a:r>
          <a:r>
            <a:rPr lang="en-US" sz="2200" b="1" kern="1200"/>
            <a:t>e.</a:t>
          </a:r>
          <a:endParaRPr lang="en-US" sz="2200" kern="1200"/>
        </a:p>
      </dsp:txBody>
      <dsp:txXfrm>
        <a:off x="75666" y="161169"/>
        <a:ext cx="4877867" cy="1398698"/>
      </dsp:txXfrm>
    </dsp:sp>
    <dsp:sp modelId="{306EB5A5-2649-4609-818E-DD880324B080}">
      <dsp:nvSpPr>
        <dsp:cNvPr id="0" name=""/>
        <dsp:cNvSpPr/>
      </dsp:nvSpPr>
      <dsp:spPr>
        <a:xfrm>
          <a:off x="0" y="1698893"/>
          <a:ext cx="5029199" cy="1550030"/>
        </a:xfrm>
        <a:prstGeom prst="roundRect">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1" kern="1200"/>
            <a:t>Bila Produksi &gt; Penjualan sehingga terjadi peningkatan persediaan, maka </a:t>
          </a:r>
          <a:r>
            <a:rPr lang="en-US" sz="2200" b="1" i="1" kern="1200"/>
            <a:t>Laba </a:t>
          </a:r>
          <a:r>
            <a:rPr lang="id-ID" sz="2200" b="1" i="1" kern="1200"/>
            <a:t>Full Costing</a:t>
          </a:r>
          <a:r>
            <a:rPr lang="en-US" sz="2200" b="1" kern="1200"/>
            <a:t> &gt; Laba </a:t>
          </a:r>
          <a:r>
            <a:rPr lang="en-US" sz="2200" b="1" i="1" kern="1200"/>
            <a:t>Variable Costing</a:t>
          </a:r>
          <a:r>
            <a:rPr lang="en-US" sz="2200" b="1" kern="1200"/>
            <a:t>.</a:t>
          </a:r>
          <a:endParaRPr lang="en-US" sz="2200" kern="1200"/>
        </a:p>
      </dsp:txBody>
      <dsp:txXfrm>
        <a:off x="75666" y="1774559"/>
        <a:ext cx="4877867" cy="1398698"/>
      </dsp:txXfrm>
    </dsp:sp>
    <dsp:sp modelId="{38530DE6-CB64-4576-949C-4365200515FB}">
      <dsp:nvSpPr>
        <dsp:cNvPr id="0" name=""/>
        <dsp:cNvSpPr/>
      </dsp:nvSpPr>
      <dsp:spPr>
        <a:xfrm>
          <a:off x="0" y="3312284"/>
          <a:ext cx="5029199" cy="1550030"/>
        </a:xfrm>
        <a:prstGeom prst="round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1" kern="1200"/>
            <a:t>Bila Produksi &lt; Penjualan sehingga terjadi penurunan persediaan, maka Laba </a:t>
          </a:r>
          <a:r>
            <a:rPr lang="id-ID" sz="2200" b="1" i="1" kern="1200"/>
            <a:t>Full costing</a:t>
          </a:r>
          <a:r>
            <a:rPr lang="en-US" sz="2200" b="1" i="1" kern="1200"/>
            <a:t> </a:t>
          </a:r>
          <a:r>
            <a:rPr lang="en-US" sz="2200" b="1" kern="1200"/>
            <a:t>&lt; Laba </a:t>
          </a:r>
          <a:r>
            <a:rPr lang="en-US" sz="2200" b="1" i="1" kern="1200"/>
            <a:t>Variable Costing</a:t>
          </a:r>
          <a:r>
            <a:rPr lang="en-US" sz="2200" b="1" kern="1200"/>
            <a:t>.</a:t>
          </a:r>
          <a:endParaRPr lang="en-US" sz="2200" kern="1200"/>
        </a:p>
      </dsp:txBody>
      <dsp:txXfrm>
        <a:off x="75666" y="3387950"/>
        <a:ext cx="4877867" cy="139869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958BCD-F38C-46D5-A6DA-BAB43B3408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F96450F-FCF0-4642-9975-32C49B5682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B29C597-2B87-453E-BCD2-FC58E89E2201}"/>
              </a:ext>
            </a:extLst>
          </p:cNvPr>
          <p:cNvSpPr>
            <a:spLocks noGrp="1"/>
          </p:cNvSpPr>
          <p:nvPr>
            <p:ph type="dt" sz="half" idx="10"/>
          </p:nvPr>
        </p:nvSpPr>
        <p:spPr/>
        <p:txBody>
          <a:bodyPr/>
          <a:lstStyle/>
          <a:p>
            <a:fld id="{0E7A946D-4D23-4F16-A46C-A38116072E15}" type="datetimeFigureOut">
              <a:rPr lang="en-US" smtClean="0"/>
              <a:t>9/20/2023</a:t>
            </a:fld>
            <a:endParaRPr lang="en-US"/>
          </a:p>
        </p:txBody>
      </p:sp>
      <p:sp>
        <p:nvSpPr>
          <p:cNvPr id="5" name="Footer Placeholder 4">
            <a:extLst>
              <a:ext uri="{FF2B5EF4-FFF2-40B4-BE49-F238E27FC236}">
                <a16:creationId xmlns:a16="http://schemas.microsoft.com/office/drawing/2014/main" id="{9A8DC04F-A3C0-4C73-962C-F179D703ED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496561-9E50-46E7-A746-23A419EB04D9}"/>
              </a:ext>
            </a:extLst>
          </p:cNvPr>
          <p:cNvSpPr>
            <a:spLocks noGrp="1"/>
          </p:cNvSpPr>
          <p:nvPr>
            <p:ph type="sldNum" sz="quarter" idx="12"/>
          </p:nvPr>
        </p:nvSpPr>
        <p:spPr/>
        <p:txBody>
          <a:bodyPr/>
          <a:lstStyle/>
          <a:p>
            <a:fld id="{8DD0937F-BFCE-4081-A318-5C13CD0CD607}" type="slidenum">
              <a:rPr lang="en-US" smtClean="0"/>
              <a:t>‹#›</a:t>
            </a:fld>
            <a:endParaRPr lang="en-US"/>
          </a:p>
        </p:txBody>
      </p:sp>
    </p:spTree>
    <p:extLst>
      <p:ext uri="{BB962C8B-B14F-4D97-AF65-F5344CB8AC3E}">
        <p14:creationId xmlns:p14="http://schemas.microsoft.com/office/powerpoint/2010/main" val="2930554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09388-B693-41AB-88BC-49C65F70C31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C285B76-37E7-47CD-B7C2-1E15BB19AA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5D869D-8224-4444-85CF-95F85F133034}"/>
              </a:ext>
            </a:extLst>
          </p:cNvPr>
          <p:cNvSpPr>
            <a:spLocks noGrp="1"/>
          </p:cNvSpPr>
          <p:nvPr>
            <p:ph type="dt" sz="half" idx="10"/>
          </p:nvPr>
        </p:nvSpPr>
        <p:spPr/>
        <p:txBody>
          <a:bodyPr/>
          <a:lstStyle/>
          <a:p>
            <a:fld id="{0E7A946D-4D23-4F16-A46C-A38116072E15}" type="datetimeFigureOut">
              <a:rPr lang="en-US" smtClean="0"/>
              <a:t>9/20/2023</a:t>
            </a:fld>
            <a:endParaRPr lang="en-US"/>
          </a:p>
        </p:txBody>
      </p:sp>
      <p:sp>
        <p:nvSpPr>
          <p:cNvPr id="5" name="Footer Placeholder 4">
            <a:extLst>
              <a:ext uri="{FF2B5EF4-FFF2-40B4-BE49-F238E27FC236}">
                <a16:creationId xmlns:a16="http://schemas.microsoft.com/office/drawing/2014/main" id="{D11ED468-9FD9-4C2F-8F3F-528DA4C1F8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825D4B-676F-41DF-909D-F2320CF9E25F}"/>
              </a:ext>
            </a:extLst>
          </p:cNvPr>
          <p:cNvSpPr>
            <a:spLocks noGrp="1"/>
          </p:cNvSpPr>
          <p:nvPr>
            <p:ph type="sldNum" sz="quarter" idx="12"/>
          </p:nvPr>
        </p:nvSpPr>
        <p:spPr/>
        <p:txBody>
          <a:bodyPr/>
          <a:lstStyle/>
          <a:p>
            <a:fld id="{8DD0937F-BFCE-4081-A318-5C13CD0CD607}" type="slidenum">
              <a:rPr lang="en-US" smtClean="0"/>
              <a:t>‹#›</a:t>
            </a:fld>
            <a:endParaRPr lang="en-US"/>
          </a:p>
        </p:txBody>
      </p:sp>
    </p:spTree>
    <p:extLst>
      <p:ext uri="{BB962C8B-B14F-4D97-AF65-F5344CB8AC3E}">
        <p14:creationId xmlns:p14="http://schemas.microsoft.com/office/powerpoint/2010/main" val="2415072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394BD27-E321-453C-BF5B-67865895EC3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1C0AE7F-88AB-45E8-87C3-8AE9395C81C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D0729F-72F2-426A-9619-5C4C045DB4CE}"/>
              </a:ext>
            </a:extLst>
          </p:cNvPr>
          <p:cNvSpPr>
            <a:spLocks noGrp="1"/>
          </p:cNvSpPr>
          <p:nvPr>
            <p:ph type="dt" sz="half" idx="10"/>
          </p:nvPr>
        </p:nvSpPr>
        <p:spPr/>
        <p:txBody>
          <a:bodyPr/>
          <a:lstStyle/>
          <a:p>
            <a:fld id="{0E7A946D-4D23-4F16-A46C-A38116072E15}" type="datetimeFigureOut">
              <a:rPr lang="en-US" smtClean="0"/>
              <a:t>9/20/2023</a:t>
            </a:fld>
            <a:endParaRPr lang="en-US"/>
          </a:p>
        </p:txBody>
      </p:sp>
      <p:sp>
        <p:nvSpPr>
          <p:cNvPr id="5" name="Footer Placeholder 4">
            <a:extLst>
              <a:ext uri="{FF2B5EF4-FFF2-40B4-BE49-F238E27FC236}">
                <a16:creationId xmlns:a16="http://schemas.microsoft.com/office/drawing/2014/main" id="{3B6B040F-A93B-401F-9651-AD5C1A090B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66EE40-3A78-4629-BA42-8DCCBB2A0284}"/>
              </a:ext>
            </a:extLst>
          </p:cNvPr>
          <p:cNvSpPr>
            <a:spLocks noGrp="1"/>
          </p:cNvSpPr>
          <p:nvPr>
            <p:ph type="sldNum" sz="quarter" idx="12"/>
          </p:nvPr>
        </p:nvSpPr>
        <p:spPr/>
        <p:txBody>
          <a:bodyPr/>
          <a:lstStyle/>
          <a:p>
            <a:fld id="{8DD0937F-BFCE-4081-A318-5C13CD0CD607}" type="slidenum">
              <a:rPr lang="en-US" smtClean="0"/>
              <a:t>‹#›</a:t>
            </a:fld>
            <a:endParaRPr lang="en-US"/>
          </a:p>
        </p:txBody>
      </p:sp>
    </p:spTree>
    <p:extLst>
      <p:ext uri="{BB962C8B-B14F-4D97-AF65-F5344CB8AC3E}">
        <p14:creationId xmlns:p14="http://schemas.microsoft.com/office/powerpoint/2010/main" val="34912728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9838267" cy="1143000"/>
          </a:xfrm>
        </p:spPr>
        <p:txBody>
          <a:bodyPr/>
          <a:lstStyle/>
          <a:p>
            <a:r>
              <a:rPr lang="en-US"/>
              <a:t>Click to edit Master title style</a:t>
            </a:r>
            <a:endParaRPr lang="id-ID"/>
          </a:p>
        </p:txBody>
      </p:sp>
      <p:sp>
        <p:nvSpPr>
          <p:cNvPr id="3" name="Text Placeholder 2"/>
          <p:cNvSpPr>
            <a:spLocks noGrp="1"/>
          </p:cNvSpPr>
          <p:nvPr>
            <p:ph type="body" sz="half" idx="1"/>
          </p:nvPr>
        </p:nvSpPr>
        <p:spPr>
          <a:xfrm>
            <a:off x="1079500" y="2214563"/>
            <a:ext cx="5202767" cy="38814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half" idx="2"/>
          </p:nvPr>
        </p:nvSpPr>
        <p:spPr>
          <a:xfrm>
            <a:off x="6485467" y="2214563"/>
            <a:ext cx="5204884" cy="38814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Rectangle 108">
            <a:extLst>
              <a:ext uri="{FF2B5EF4-FFF2-40B4-BE49-F238E27FC236}">
                <a16:creationId xmlns:a16="http://schemas.microsoft.com/office/drawing/2014/main" id="{62BBCDE8-67BF-4F41-AC95-ABC7E0DEDDED}"/>
              </a:ext>
            </a:extLst>
          </p:cNvPr>
          <p:cNvSpPr>
            <a:spLocks noGrp="1" noChangeArrowheads="1"/>
          </p:cNvSpPr>
          <p:nvPr>
            <p:ph type="dt" sz="half" idx="10"/>
          </p:nvPr>
        </p:nvSpPr>
        <p:spPr/>
        <p:txBody>
          <a:bodyPr/>
          <a:lstStyle>
            <a:lvl1pPr>
              <a:defRPr/>
            </a:lvl1pPr>
          </a:lstStyle>
          <a:p>
            <a:pPr>
              <a:defRPr/>
            </a:pPr>
            <a:fld id="{C8550E50-2324-4609-9231-8A4F27426BC1}" type="datetime1">
              <a:rPr lang="id-ID"/>
              <a:pPr>
                <a:defRPr/>
              </a:pPr>
              <a:t>20/09/2023</a:t>
            </a:fld>
            <a:endParaRPr lang="en-US"/>
          </a:p>
        </p:txBody>
      </p:sp>
      <p:sp>
        <p:nvSpPr>
          <p:cNvPr id="6" name="Rectangle 109">
            <a:extLst>
              <a:ext uri="{FF2B5EF4-FFF2-40B4-BE49-F238E27FC236}">
                <a16:creationId xmlns:a16="http://schemas.microsoft.com/office/drawing/2014/main" id="{656492E5-4A44-44A3-9E05-7208EA14B485}"/>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110">
            <a:extLst>
              <a:ext uri="{FF2B5EF4-FFF2-40B4-BE49-F238E27FC236}">
                <a16:creationId xmlns:a16="http://schemas.microsoft.com/office/drawing/2014/main" id="{3DD9D5EB-5476-46AC-8064-72BFAEC000BF}"/>
              </a:ext>
            </a:extLst>
          </p:cNvPr>
          <p:cNvSpPr>
            <a:spLocks noGrp="1" noChangeArrowheads="1"/>
          </p:cNvSpPr>
          <p:nvPr>
            <p:ph type="sldNum" sz="quarter" idx="12"/>
          </p:nvPr>
        </p:nvSpPr>
        <p:spPr/>
        <p:txBody>
          <a:bodyPr/>
          <a:lstStyle>
            <a:lvl1pPr>
              <a:defRPr/>
            </a:lvl1pPr>
          </a:lstStyle>
          <a:p>
            <a:fld id="{5A8A9DD1-022E-4349-B673-750C5B5744CD}" type="slidenum">
              <a:rPr lang="en-US" altLang="en-US"/>
              <a:pPr/>
              <a:t>‹#›</a:t>
            </a:fld>
            <a:endParaRPr lang="en-US" altLang="en-US"/>
          </a:p>
        </p:txBody>
      </p:sp>
    </p:spTree>
    <p:extLst>
      <p:ext uri="{BB962C8B-B14F-4D97-AF65-F5344CB8AC3E}">
        <p14:creationId xmlns:p14="http://schemas.microsoft.com/office/powerpoint/2010/main" val="1847570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4E0561-16D7-4B0D-AB87-83534BFF199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57D23FD-6AF5-4977-92BD-4E32F9E05BB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316FFD-0552-44F8-A264-A836006F7A5C}"/>
              </a:ext>
            </a:extLst>
          </p:cNvPr>
          <p:cNvSpPr>
            <a:spLocks noGrp="1"/>
          </p:cNvSpPr>
          <p:nvPr>
            <p:ph type="dt" sz="half" idx="10"/>
          </p:nvPr>
        </p:nvSpPr>
        <p:spPr/>
        <p:txBody>
          <a:bodyPr/>
          <a:lstStyle/>
          <a:p>
            <a:fld id="{0E7A946D-4D23-4F16-A46C-A38116072E15}" type="datetimeFigureOut">
              <a:rPr lang="en-US" smtClean="0"/>
              <a:t>9/20/2023</a:t>
            </a:fld>
            <a:endParaRPr lang="en-US"/>
          </a:p>
        </p:txBody>
      </p:sp>
      <p:sp>
        <p:nvSpPr>
          <p:cNvPr id="5" name="Footer Placeholder 4">
            <a:extLst>
              <a:ext uri="{FF2B5EF4-FFF2-40B4-BE49-F238E27FC236}">
                <a16:creationId xmlns:a16="http://schemas.microsoft.com/office/drawing/2014/main" id="{7B0F50B7-EB0E-4802-BD2B-4BFB1D621D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CB4BEA-0E3E-4039-A493-D0C30E58C20C}"/>
              </a:ext>
            </a:extLst>
          </p:cNvPr>
          <p:cNvSpPr>
            <a:spLocks noGrp="1"/>
          </p:cNvSpPr>
          <p:nvPr>
            <p:ph type="sldNum" sz="quarter" idx="12"/>
          </p:nvPr>
        </p:nvSpPr>
        <p:spPr/>
        <p:txBody>
          <a:bodyPr/>
          <a:lstStyle/>
          <a:p>
            <a:fld id="{8DD0937F-BFCE-4081-A318-5C13CD0CD607}" type="slidenum">
              <a:rPr lang="en-US" smtClean="0"/>
              <a:t>‹#›</a:t>
            </a:fld>
            <a:endParaRPr lang="en-US"/>
          </a:p>
        </p:txBody>
      </p:sp>
    </p:spTree>
    <p:extLst>
      <p:ext uri="{BB962C8B-B14F-4D97-AF65-F5344CB8AC3E}">
        <p14:creationId xmlns:p14="http://schemas.microsoft.com/office/powerpoint/2010/main" val="2250193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F8C705-4E2C-4E6E-8722-C884A3A1EB9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7323685-C2AC-4EC6-99BA-09F7DF2BDB5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39E95A2-CE15-4681-BBDF-B327F6C18BD5}"/>
              </a:ext>
            </a:extLst>
          </p:cNvPr>
          <p:cNvSpPr>
            <a:spLocks noGrp="1"/>
          </p:cNvSpPr>
          <p:nvPr>
            <p:ph type="dt" sz="half" idx="10"/>
          </p:nvPr>
        </p:nvSpPr>
        <p:spPr/>
        <p:txBody>
          <a:bodyPr/>
          <a:lstStyle/>
          <a:p>
            <a:fld id="{0E7A946D-4D23-4F16-A46C-A38116072E15}" type="datetimeFigureOut">
              <a:rPr lang="en-US" smtClean="0"/>
              <a:t>9/20/2023</a:t>
            </a:fld>
            <a:endParaRPr lang="en-US"/>
          </a:p>
        </p:txBody>
      </p:sp>
      <p:sp>
        <p:nvSpPr>
          <p:cNvPr id="5" name="Footer Placeholder 4">
            <a:extLst>
              <a:ext uri="{FF2B5EF4-FFF2-40B4-BE49-F238E27FC236}">
                <a16:creationId xmlns:a16="http://schemas.microsoft.com/office/drawing/2014/main" id="{8DB3E2DC-8624-431B-AB5B-5141467C7C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93BCC1-0FF6-4E8D-8084-482E25127738}"/>
              </a:ext>
            </a:extLst>
          </p:cNvPr>
          <p:cNvSpPr>
            <a:spLocks noGrp="1"/>
          </p:cNvSpPr>
          <p:nvPr>
            <p:ph type="sldNum" sz="quarter" idx="12"/>
          </p:nvPr>
        </p:nvSpPr>
        <p:spPr/>
        <p:txBody>
          <a:bodyPr/>
          <a:lstStyle/>
          <a:p>
            <a:fld id="{8DD0937F-BFCE-4081-A318-5C13CD0CD607}" type="slidenum">
              <a:rPr lang="en-US" smtClean="0"/>
              <a:t>‹#›</a:t>
            </a:fld>
            <a:endParaRPr lang="en-US"/>
          </a:p>
        </p:txBody>
      </p:sp>
    </p:spTree>
    <p:extLst>
      <p:ext uri="{BB962C8B-B14F-4D97-AF65-F5344CB8AC3E}">
        <p14:creationId xmlns:p14="http://schemas.microsoft.com/office/powerpoint/2010/main" val="3729280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EA0E8-2197-4EAE-ABB3-19D32F010F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02E16A3-8544-48BA-8169-12D74B51A2F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31FA9E8-E3D4-4C67-8C17-5A1ED4AE2EE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F920094-8087-40A5-9C30-3798AC153263}"/>
              </a:ext>
            </a:extLst>
          </p:cNvPr>
          <p:cNvSpPr>
            <a:spLocks noGrp="1"/>
          </p:cNvSpPr>
          <p:nvPr>
            <p:ph type="dt" sz="half" idx="10"/>
          </p:nvPr>
        </p:nvSpPr>
        <p:spPr/>
        <p:txBody>
          <a:bodyPr/>
          <a:lstStyle/>
          <a:p>
            <a:fld id="{0E7A946D-4D23-4F16-A46C-A38116072E15}" type="datetimeFigureOut">
              <a:rPr lang="en-US" smtClean="0"/>
              <a:t>9/20/2023</a:t>
            </a:fld>
            <a:endParaRPr lang="en-US"/>
          </a:p>
        </p:txBody>
      </p:sp>
      <p:sp>
        <p:nvSpPr>
          <p:cNvPr id="6" name="Footer Placeholder 5">
            <a:extLst>
              <a:ext uri="{FF2B5EF4-FFF2-40B4-BE49-F238E27FC236}">
                <a16:creationId xmlns:a16="http://schemas.microsoft.com/office/drawing/2014/main" id="{DB2ECC6F-DE62-4832-85EF-5F20D23B74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3AD5263-FF1D-47C9-A6D0-6A7DF1527D13}"/>
              </a:ext>
            </a:extLst>
          </p:cNvPr>
          <p:cNvSpPr>
            <a:spLocks noGrp="1"/>
          </p:cNvSpPr>
          <p:nvPr>
            <p:ph type="sldNum" sz="quarter" idx="12"/>
          </p:nvPr>
        </p:nvSpPr>
        <p:spPr/>
        <p:txBody>
          <a:bodyPr/>
          <a:lstStyle/>
          <a:p>
            <a:fld id="{8DD0937F-BFCE-4081-A318-5C13CD0CD607}" type="slidenum">
              <a:rPr lang="en-US" smtClean="0"/>
              <a:t>‹#›</a:t>
            </a:fld>
            <a:endParaRPr lang="en-US"/>
          </a:p>
        </p:txBody>
      </p:sp>
    </p:spTree>
    <p:extLst>
      <p:ext uri="{BB962C8B-B14F-4D97-AF65-F5344CB8AC3E}">
        <p14:creationId xmlns:p14="http://schemas.microsoft.com/office/powerpoint/2010/main" val="41235831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89169-DE26-4FFE-85FE-DF88AE54740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FFA5797-D2A8-4B5F-BB90-2AF67299496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AC944F8-DAE4-4785-93B2-C85D5E62AF1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1BEAFB6-68E3-4DD8-9400-862E2B5ECB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24C2588-C4D6-401E-B24F-293ABA35121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15EEEF2-178A-448E-A02D-BFB7E5059B0B}"/>
              </a:ext>
            </a:extLst>
          </p:cNvPr>
          <p:cNvSpPr>
            <a:spLocks noGrp="1"/>
          </p:cNvSpPr>
          <p:nvPr>
            <p:ph type="dt" sz="half" idx="10"/>
          </p:nvPr>
        </p:nvSpPr>
        <p:spPr/>
        <p:txBody>
          <a:bodyPr/>
          <a:lstStyle/>
          <a:p>
            <a:fld id="{0E7A946D-4D23-4F16-A46C-A38116072E15}" type="datetimeFigureOut">
              <a:rPr lang="en-US" smtClean="0"/>
              <a:t>9/20/2023</a:t>
            </a:fld>
            <a:endParaRPr lang="en-US"/>
          </a:p>
        </p:txBody>
      </p:sp>
      <p:sp>
        <p:nvSpPr>
          <p:cNvPr id="8" name="Footer Placeholder 7">
            <a:extLst>
              <a:ext uri="{FF2B5EF4-FFF2-40B4-BE49-F238E27FC236}">
                <a16:creationId xmlns:a16="http://schemas.microsoft.com/office/drawing/2014/main" id="{18F2DC8B-F528-4FD7-992B-38B984D94A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567FE4A-B84A-4FE0-A238-D61104F8D68E}"/>
              </a:ext>
            </a:extLst>
          </p:cNvPr>
          <p:cNvSpPr>
            <a:spLocks noGrp="1"/>
          </p:cNvSpPr>
          <p:nvPr>
            <p:ph type="sldNum" sz="quarter" idx="12"/>
          </p:nvPr>
        </p:nvSpPr>
        <p:spPr/>
        <p:txBody>
          <a:bodyPr/>
          <a:lstStyle/>
          <a:p>
            <a:fld id="{8DD0937F-BFCE-4081-A318-5C13CD0CD607}" type="slidenum">
              <a:rPr lang="en-US" smtClean="0"/>
              <a:t>‹#›</a:t>
            </a:fld>
            <a:endParaRPr lang="en-US"/>
          </a:p>
        </p:txBody>
      </p:sp>
    </p:spTree>
    <p:extLst>
      <p:ext uri="{BB962C8B-B14F-4D97-AF65-F5344CB8AC3E}">
        <p14:creationId xmlns:p14="http://schemas.microsoft.com/office/powerpoint/2010/main" val="216868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7C2DA-FCD0-42D8-86BC-528170E7A79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2DC7145-8147-4FBD-A0A8-75520075430F}"/>
              </a:ext>
            </a:extLst>
          </p:cNvPr>
          <p:cNvSpPr>
            <a:spLocks noGrp="1"/>
          </p:cNvSpPr>
          <p:nvPr>
            <p:ph type="dt" sz="half" idx="10"/>
          </p:nvPr>
        </p:nvSpPr>
        <p:spPr/>
        <p:txBody>
          <a:bodyPr/>
          <a:lstStyle/>
          <a:p>
            <a:fld id="{0E7A946D-4D23-4F16-A46C-A38116072E15}" type="datetimeFigureOut">
              <a:rPr lang="en-US" smtClean="0"/>
              <a:t>9/20/2023</a:t>
            </a:fld>
            <a:endParaRPr lang="en-US"/>
          </a:p>
        </p:txBody>
      </p:sp>
      <p:sp>
        <p:nvSpPr>
          <p:cNvPr id="4" name="Footer Placeholder 3">
            <a:extLst>
              <a:ext uri="{FF2B5EF4-FFF2-40B4-BE49-F238E27FC236}">
                <a16:creationId xmlns:a16="http://schemas.microsoft.com/office/drawing/2014/main" id="{F2ABC194-565D-45A7-8161-AA9AC4EA63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9DECE3A-A945-4C64-B48F-A884FD0EE475}"/>
              </a:ext>
            </a:extLst>
          </p:cNvPr>
          <p:cNvSpPr>
            <a:spLocks noGrp="1"/>
          </p:cNvSpPr>
          <p:nvPr>
            <p:ph type="sldNum" sz="quarter" idx="12"/>
          </p:nvPr>
        </p:nvSpPr>
        <p:spPr/>
        <p:txBody>
          <a:bodyPr/>
          <a:lstStyle/>
          <a:p>
            <a:fld id="{8DD0937F-BFCE-4081-A318-5C13CD0CD607}" type="slidenum">
              <a:rPr lang="en-US" smtClean="0"/>
              <a:t>‹#›</a:t>
            </a:fld>
            <a:endParaRPr lang="en-US"/>
          </a:p>
        </p:txBody>
      </p:sp>
    </p:spTree>
    <p:extLst>
      <p:ext uri="{BB962C8B-B14F-4D97-AF65-F5344CB8AC3E}">
        <p14:creationId xmlns:p14="http://schemas.microsoft.com/office/powerpoint/2010/main" val="1562750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A948C79-D3DA-4DDB-AB0D-11BFCAB5D013}"/>
              </a:ext>
            </a:extLst>
          </p:cNvPr>
          <p:cNvSpPr>
            <a:spLocks noGrp="1"/>
          </p:cNvSpPr>
          <p:nvPr>
            <p:ph type="dt" sz="half" idx="10"/>
          </p:nvPr>
        </p:nvSpPr>
        <p:spPr/>
        <p:txBody>
          <a:bodyPr/>
          <a:lstStyle/>
          <a:p>
            <a:fld id="{0E7A946D-4D23-4F16-A46C-A38116072E15}" type="datetimeFigureOut">
              <a:rPr lang="en-US" smtClean="0"/>
              <a:t>9/20/2023</a:t>
            </a:fld>
            <a:endParaRPr lang="en-US"/>
          </a:p>
        </p:txBody>
      </p:sp>
      <p:sp>
        <p:nvSpPr>
          <p:cNvPr id="3" name="Footer Placeholder 2">
            <a:extLst>
              <a:ext uri="{FF2B5EF4-FFF2-40B4-BE49-F238E27FC236}">
                <a16:creationId xmlns:a16="http://schemas.microsoft.com/office/drawing/2014/main" id="{BE30C62A-9486-4D2E-9AC7-E7824B8301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D2CD54F-45B3-41AF-97E2-3470840EB4B1}"/>
              </a:ext>
            </a:extLst>
          </p:cNvPr>
          <p:cNvSpPr>
            <a:spLocks noGrp="1"/>
          </p:cNvSpPr>
          <p:nvPr>
            <p:ph type="sldNum" sz="quarter" idx="12"/>
          </p:nvPr>
        </p:nvSpPr>
        <p:spPr/>
        <p:txBody>
          <a:bodyPr/>
          <a:lstStyle/>
          <a:p>
            <a:fld id="{8DD0937F-BFCE-4081-A318-5C13CD0CD607}" type="slidenum">
              <a:rPr lang="en-US" smtClean="0"/>
              <a:t>‹#›</a:t>
            </a:fld>
            <a:endParaRPr lang="en-US"/>
          </a:p>
        </p:txBody>
      </p:sp>
    </p:spTree>
    <p:extLst>
      <p:ext uri="{BB962C8B-B14F-4D97-AF65-F5344CB8AC3E}">
        <p14:creationId xmlns:p14="http://schemas.microsoft.com/office/powerpoint/2010/main" val="682923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8C474-2AFC-4A15-AC71-D065599074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42274A6-28B3-4B36-8AE9-B3BDAC5F46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EA5A266-52B5-4BBF-882C-9E2E86452F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EC1634-28CC-4A77-83FD-A30EE45174F0}"/>
              </a:ext>
            </a:extLst>
          </p:cNvPr>
          <p:cNvSpPr>
            <a:spLocks noGrp="1"/>
          </p:cNvSpPr>
          <p:nvPr>
            <p:ph type="dt" sz="half" idx="10"/>
          </p:nvPr>
        </p:nvSpPr>
        <p:spPr/>
        <p:txBody>
          <a:bodyPr/>
          <a:lstStyle/>
          <a:p>
            <a:fld id="{0E7A946D-4D23-4F16-A46C-A38116072E15}" type="datetimeFigureOut">
              <a:rPr lang="en-US" smtClean="0"/>
              <a:t>9/20/2023</a:t>
            </a:fld>
            <a:endParaRPr lang="en-US"/>
          </a:p>
        </p:txBody>
      </p:sp>
      <p:sp>
        <p:nvSpPr>
          <p:cNvPr id="6" name="Footer Placeholder 5">
            <a:extLst>
              <a:ext uri="{FF2B5EF4-FFF2-40B4-BE49-F238E27FC236}">
                <a16:creationId xmlns:a16="http://schemas.microsoft.com/office/drawing/2014/main" id="{F845F069-5CB2-4257-BADB-BD13F7EB54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BAB9DE-B469-4393-9C4A-8FF78BB88EA8}"/>
              </a:ext>
            </a:extLst>
          </p:cNvPr>
          <p:cNvSpPr>
            <a:spLocks noGrp="1"/>
          </p:cNvSpPr>
          <p:nvPr>
            <p:ph type="sldNum" sz="quarter" idx="12"/>
          </p:nvPr>
        </p:nvSpPr>
        <p:spPr/>
        <p:txBody>
          <a:bodyPr/>
          <a:lstStyle/>
          <a:p>
            <a:fld id="{8DD0937F-BFCE-4081-A318-5C13CD0CD607}" type="slidenum">
              <a:rPr lang="en-US" smtClean="0"/>
              <a:t>‹#›</a:t>
            </a:fld>
            <a:endParaRPr lang="en-US"/>
          </a:p>
        </p:txBody>
      </p:sp>
    </p:spTree>
    <p:extLst>
      <p:ext uri="{BB962C8B-B14F-4D97-AF65-F5344CB8AC3E}">
        <p14:creationId xmlns:p14="http://schemas.microsoft.com/office/powerpoint/2010/main" val="2638769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29E7A-E443-49DA-9F56-FEA9D7E2D1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DE6C34D-7DA1-4DE8-9EAD-0C885F2A7F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BD2B547-E2C9-49C8-8EA9-00C174B3E4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5622EC-AF4A-4AFB-B077-D49DEED1116C}"/>
              </a:ext>
            </a:extLst>
          </p:cNvPr>
          <p:cNvSpPr>
            <a:spLocks noGrp="1"/>
          </p:cNvSpPr>
          <p:nvPr>
            <p:ph type="dt" sz="half" idx="10"/>
          </p:nvPr>
        </p:nvSpPr>
        <p:spPr/>
        <p:txBody>
          <a:bodyPr/>
          <a:lstStyle/>
          <a:p>
            <a:fld id="{0E7A946D-4D23-4F16-A46C-A38116072E15}" type="datetimeFigureOut">
              <a:rPr lang="en-US" smtClean="0"/>
              <a:t>9/20/2023</a:t>
            </a:fld>
            <a:endParaRPr lang="en-US"/>
          </a:p>
        </p:txBody>
      </p:sp>
      <p:sp>
        <p:nvSpPr>
          <p:cNvPr id="6" name="Footer Placeholder 5">
            <a:extLst>
              <a:ext uri="{FF2B5EF4-FFF2-40B4-BE49-F238E27FC236}">
                <a16:creationId xmlns:a16="http://schemas.microsoft.com/office/drawing/2014/main" id="{3C1E5995-8158-4138-A4CD-80AC5E7A55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F697AD3-9EFF-4114-82E4-8699F1AD616B}"/>
              </a:ext>
            </a:extLst>
          </p:cNvPr>
          <p:cNvSpPr>
            <a:spLocks noGrp="1"/>
          </p:cNvSpPr>
          <p:nvPr>
            <p:ph type="sldNum" sz="quarter" idx="12"/>
          </p:nvPr>
        </p:nvSpPr>
        <p:spPr/>
        <p:txBody>
          <a:bodyPr/>
          <a:lstStyle/>
          <a:p>
            <a:fld id="{8DD0937F-BFCE-4081-A318-5C13CD0CD607}" type="slidenum">
              <a:rPr lang="en-US" smtClean="0"/>
              <a:t>‹#›</a:t>
            </a:fld>
            <a:endParaRPr lang="en-US"/>
          </a:p>
        </p:txBody>
      </p:sp>
    </p:spTree>
    <p:extLst>
      <p:ext uri="{BB962C8B-B14F-4D97-AF65-F5344CB8AC3E}">
        <p14:creationId xmlns:p14="http://schemas.microsoft.com/office/powerpoint/2010/main" val="1731615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A27258-F252-45C1-8E86-D9256891FE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E2987DD-54DB-4EAF-9E99-2975C5B513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0CD02C-4635-4BE3-9DD6-A5D8AF9683F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7A946D-4D23-4F16-A46C-A38116072E15}" type="datetimeFigureOut">
              <a:rPr lang="en-US" smtClean="0"/>
              <a:t>9/20/2023</a:t>
            </a:fld>
            <a:endParaRPr lang="en-US"/>
          </a:p>
        </p:txBody>
      </p:sp>
      <p:sp>
        <p:nvSpPr>
          <p:cNvPr id="5" name="Footer Placeholder 4">
            <a:extLst>
              <a:ext uri="{FF2B5EF4-FFF2-40B4-BE49-F238E27FC236}">
                <a16:creationId xmlns:a16="http://schemas.microsoft.com/office/drawing/2014/main" id="{D13C6344-7ADE-4FD5-A515-FF8B130095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2DB0099-1712-411A-BD62-A18B120B1F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0937F-BFCE-4081-A318-5C13CD0CD607}" type="slidenum">
              <a:rPr lang="en-US" smtClean="0"/>
              <a:t>‹#›</a:t>
            </a:fld>
            <a:endParaRPr lang="en-US"/>
          </a:p>
        </p:txBody>
      </p:sp>
    </p:spTree>
    <p:extLst>
      <p:ext uri="{BB962C8B-B14F-4D97-AF65-F5344CB8AC3E}">
        <p14:creationId xmlns:p14="http://schemas.microsoft.com/office/powerpoint/2010/main" val="29406278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0E38786B-4568-4EA2-A9DA-CD8BC9D4455A}"/>
              </a:ext>
            </a:extLst>
          </p:cNvPr>
          <p:cNvPicPr>
            <a:picLocks noChangeAspect="1"/>
          </p:cNvPicPr>
          <p:nvPr/>
        </p:nvPicPr>
        <p:blipFill rotWithShape="1">
          <a:blip r:embed="rId3"/>
          <a:srcRect l="2066" r="13561" b="-1"/>
          <a:stretch/>
        </p:blipFill>
        <p:spPr>
          <a:xfrm>
            <a:off x="3523488" y="10"/>
            <a:ext cx="8668512" cy="6857990"/>
          </a:xfrm>
          <a:prstGeom prst="rect">
            <a:avLst/>
          </a:prstGeom>
        </p:spPr>
      </p:pic>
      <p:sp>
        <p:nvSpPr>
          <p:cNvPr id="16" name="Rectangle 15">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7EE3AF8-3701-4001-8592-1ED36755E2D4}"/>
              </a:ext>
            </a:extLst>
          </p:cNvPr>
          <p:cNvSpPr>
            <a:spLocks noGrp="1"/>
          </p:cNvSpPr>
          <p:nvPr>
            <p:ph type="ctrTitle"/>
          </p:nvPr>
        </p:nvSpPr>
        <p:spPr>
          <a:xfrm>
            <a:off x="477981" y="1122363"/>
            <a:ext cx="4023360" cy="3204134"/>
          </a:xfrm>
        </p:spPr>
        <p:txBody>
          <a:bodyPr anchor="b">
            <a:normAutofit/>
          </a:bodyPr>
          <a:lstStyle/>
          <a:p>
            <a:pPr algn="l">
              <a:defRPr/>
            </a:pPr>
            <a:r>
              <a:rPr lang="en-US" sz="4800" b="1" dirty="0"/>
              <a:t>VARIABLE COSTING</a:t>
            </a:r>
            <a:endParaRPr lang="id-ID" sz="4800" b="1" dirty="0"/>
          </a:p>
        </p:txBody>
      </p:sp>
      <p:sp>
        <p:nvSpPr>
          <p:cNvPr id="8" name="Subtitle 7">
            <a:extLst>
              <a:ext uri="{FF2B5EF4-FFF2-40B4-BE49-F238E27FC236}">
                <a16:creationId xmlns:a16="http://schemas.microsoft.com/office/drawing/2014/main" id="{A6654971-EFF9-4B67-AECE-8DFD83BDD2E5}"/>
              </a:ext>
            </a:extLst>
          </p:cNvPr>
          <p:cNvSpPr>
            <a:spLocks noGrp="1"/>
          </p:cNvSpPr>
          <p:nvPr>
            <p:ph type="subTitle" idx="1"/>
          </p:nvPr>
        </p:nvSpPr>
        <p:spPr>
          <a:xfrm>
            <a:off x="477980" y="4872922"/>
            <a:ext cx="4023359" cy="1208141"/>
          </a:xfrm>
        </p:spPr>
        <p:txBody>
          <a:bodyPr>
            <a:normAutofit/>
          </a:bodyPr>
          <a:lstStyle/>
          <a:p>
            <a:pPr algn="l"/>
            <a:endParaRPr lang="en-US" sz="2000"/>
          </a:p>
        </p:txBody>
      </p:sp>
      <p:sp>
        <p:nvSpPr>
          <p:cNvPr id="18" name="Rectangle 17">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0" name="Rectangle 19">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827600-61BE-4A30-80F7-E3028F73AAB1}"/>
              </a:ext>
            </a:extLst>
          </p:cNvPr>
          <p:cNvSpPr>
            <a:spLocks noGrp="1"/>
          </p:cNvSpPr>
          <p:nvPr>
            <p:ph sz="quarter" idx="1"/>
          </p:nvPr>
        </p:nvSpPr>
        <p:spPr>
          <a:xfrm>
            <a:off x="2136775" y="785814"/>
            <a:ext cx="8153400" cy="5786437"/>
          </a:xfrm>
        </p:spPr>
        <p:style>
          <a:lnRef idx="1">
            <a:schemeClr val="accent5"/>
          </a:lnRef>
          <a:fillRef idx="2">
            <a:schemeClr val="accent5"/>
          </a:fillRef>
          <a:effectRef idx="1">
            <a:schemeClr val="accent5"/>
          </a:effectRef>
          <a:fontRef idx="minor">
            <a:schemeClr val="dk1"/>
          </a:fontRef>
        </p:style>
        <p:txBody>
          <a:bodyPr>
            <a:normAutofit lnSpcReduction="10000"/>
          </a:bodyPr>
          <a:lstStyle/>
          <a:p>
            <a:pPr marL="320040" indent="-320040" algn="just">
              <a:buFont typeface="Wingdings"/>
              <a:buChar char=""/>
              <a:defRPr/>
            </a:pPr>
            <a:r>
              <a:rPr lang="id-ID" dirty="0"/>
              <a:t>Contoh alternatif lain terkait laba perusahaan, misal dengan ratio laba kontribusi sebesar 40% manajemen puncak memperkirakan dengan menaikkan anggaran biaya iklan sebesar Rp 11.000.000 akan menaikkan hasil penjualan sebesar Rp 35.000.000. Alternatif ini dapat diuji kelayakannya:</a:t>
            </a:r>
          </a:p>
          <a:p>
            <a:pPr marL="320040" indent="-320040" algn="just">
              <a:buNone/>
              <a:defRPr/>
            </a:pPr>
            <a:r>
              <a:rPr lang="id-ID" dirty="0"/>
              <a:t>	Kenaikan laba kontribusi:</a:t>
            </a:r>
          </a:p>
          <a:p>
            <a:pPr marL="320040" indent="-320040" algn="just">
              <a:buNone/>
              <a:defRPr/>
            </a:pPr>
            <a:r>
              <a:rPr lang="id-ID" dirty="0"/>
              <a:t> 	(40%xRp 35.000.000)	=		Rp 14.000.000</a:t>
            </a:r>
          </a:p>
          <a:p>
            <a:pPr marL="320040" indent="-320040" algn="just">
              <a:buNone/>
              <a:defRPr/>
            </a:pPr>
            <a:r>
              <a:rPr lang="id-ID" dirty="0"/>
              <a:t>	Kenaikan biaya iklan	=		     11.000.000</a:t>
            </a:r>
          </a:p>
          <a:p>
            <a:pPr marL="320040" indent="-320040" algn="just">
              <a:spcBef>
                <a:spcPts val="0"/>
              </a:spcBef>
              <a:buNone/>
              <a:defRPr/>
            </a:pPr>
            <a:r>
              <a:rPr lang="id-ID" dirty="0"/>
              <a:t>	</a:t>
            </a:r>
          </a:p>
          <a:p>
            <a:pPr marL="320040" indent="-320040" algn="just">
              <a:buNone/>
              <a:defRPr/>
            </a:pPr>
            <a:r>
              <a:rPr lang="id-ID" dirty="0"/>
              <a:t>	Dampak kenaikan biaya iklan terhadap</a:t>
            </a:r>
          </a:p>
          <a:p>
            <a:pPr marL="320040" indent="-320040" algn="just">
              <a:buNone/>
              <a:defRPr/>
            </a:pPr>
            <a:r>
              <a:rPr lang="id-ID" dirty="0"/>
              <a:t>	laba bersih			=		Rp   3.000.000 </a:t>
            </a:r>
          </a:p>
        </p:txBody>
      </p:sp>
      <p:cxnSp>
        <p:nvCxnSpPr>
          <p:cNvPr id="5" name="Straight Connector 4">
            <a:extLst>
              <a:ext uri="{FF2B5EF4-FFF2-40B4-BE49-F238E27FC236}">
                <a16:creationId xmlns:a16="http://schemas.microsoft.com/office/drawing/2014/main" id="{D7E1C845-BB75-4EDA-A6DC-BABD33FD2B00}"/>
              </a:ext>
            </a:extLst>
          </p:cNvPr>
          <p:cNvCxnSpPr/>
          <p:nvPr/>
        </p:nvCxnSpPr>
        <p:spPr>
          <a:xfrm>
            <a:off x="7596189" y="4929189"/>
            <a:ext cx="2643187" cy="1587"/>
          </a:xfrm>
          <a:prstGeom prst="line">
            <a:avLst/>
          </a:prstGeom>
        </p:spPr>
        <p:style>
          <a:lnRef idx="1">
            <a:schemeClr val="dk1"/>
          </a:lnRef>
          <a:fillRef idx="0">
            <a:schemeClr val="dk1"/>
          </a:fillRef>
          <a:effectRef idx="0">
            <a:schemeClr val="dk1"/>
          </a:effectRef>
          <a:fontRef idx="minor">
            <a:schemeClr val="tx1"/>
          </a:fontRef>
        </p:style>
      </p:cxnSp>
      <p:sp>
        <p:nvSpPr>
          <p:cNvPr id="4" name="Slide Number Placeholder 3">
            <a:extLst>
              <a:ext uri="{FF2B5EF4-FFF2-40B4-BE49-F238E27FC236}">
                <a16:creationId xmlns:a16="http://schemas.microsoft.com/office/drawing/2014/main" id="{251F6F07-0138-4552-940A-81DF6C691275}"/>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379E5F7F-02C1-4C72-AF08-33FC076BE00F}" type="slidenum">
              <a:rPr lang="id-ID" altLang="en-US">
                <a:solidFill>
                  <a:srgbClr val="FFFFFF"/>
                </a:solidFill>
                <a:latin typeface="Tw Cen MT" panose="020B0602020104020603" pitchFamily="34" charset="0"/>
              </a:rPr>
              <a:pPr eaLnBrk="1" hangingPunct="1">
                <a:lnSpc>
                  <a:spcPct val="80000"/>
                </a:lnSpc>
              </a:pPr>
              <a:t>10</a:t>
            </a:fld>
            <a:endParaRPr lang="id-ID" altLang="en-US">
              <a:solidFill>
                <a:srgbClr val="FFFFFF"/>
              </a:solidFill>
              <a:latin typeface="Tw Cen MT" panose="020B0602020104020603"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4"/>
              </a:gs>
              <a:gs pos="25000">
                <a:schemeClr val="accent4"/>
              </a:gs>
              <a:gs pos="94000">
                <a:schemeClr val="accent2"/>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5" name="Picture 74">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0482" name="Title 1">
            <a:extLst>
              <a:ext uri="{FF2B5EF4-FFF2-40B4-BE49-F238E27FC236}">
                <a16:creationId xmlns:a16="http://schemas.microsoft.com/office/drawing/2014/main" id="{E9909185-3447-4BBB-A0E4-8492EA98EDDE}"/>
              </a:ext>
            </a:extLst>
          </p:cNvPr>
          <p:cNvSpPr>
            <a:spLocks noGrp="1"/>
          </p:cNvSpPr>
          <p:nvPr>
            <p:ph type="title"/>
          </p:nvPr>
        </p:nvSpPr>
        <p:spPr>
          <a:xfrm>
            <a:off x="640079" y="2053641"/>
            <a:ext cx="3669161" cy="2760098"/>
          </a:xfrm>
        </p:spPr>
        <p:txBody>
          <a:bodyPr>
            <a:normAutofit/>
          </a:bodyPr>
          <a:lstStyle/>
          <a:p>
            <a:r>
              <a:rPr lang="id-ID" altLang="en-US" sz="4100" b="1">
                <a:solidFill>
                  <a:srgbClr val="FFFFFF"/>
                </a:solidFill>
                <a:latin typeface="Arial" panose="020B0604020202020204" pitchFamily="34" charset="0"/>
                <a:cs typeface="Arial" panose="020B0604020202020204" pitchFamily="34" charset="0"/>
              </a:rPr>
              <a:t>Pengendalian biaya</a:t>
            </a:r>
          </a:p>
        </p:txBody>
      </p:sp>
      <p:sp>
        <p:nvSpPr>
          <p:cNvPr id="3" name="Content Placeholder 2">
            <a:extLst>
              <a:ext uri="{FF2B5EF4-FFF2-40B4-BE49-F238E27FC236}">
                <a16:creationId xmlns:a16="http://schemas.microsoft.com/office/drawing/2014/main" id="{A34D5224-3071-41AC-ABC6-CD2047A44E99}"/>
              </a:ext>
            </a:extLst>
          </p:cNvPr>
          <p:cNvSpPr>
            <a:spLocks noGrp="1"/>
          </p:cNvSpPr>
          <p:nvPr>
            <p:ph sz="quarter" idx="1"/>
          </p:nvPr>
        </p:nvSpPr>
        <p:spPr>
          <a:xfrm>
            <a:off x="6090574" y="801866"/>
            <a:ext cx="5306084" cy="5230634"/>
          </a:xfrm>
        </p:spPr>
        <p:style>
          <a:lnRef idx="1">
            <a:schemeClr val="accent5"/>
          </a:lnRef>
          <a:fillRef idx="2">
            <a:schemeClr val="accent5"/>
          </a:fillRef>
          <a:effectRef idx="1">
            <a:schemeClr val="accent5"/>
          </a:effectRef>
          <a:fontRef idx="minor">
            <a:schemeClr val="dk1"/>
          </a:fontRef>
        </p:style>
        <p:txBody>
          <a:bodyPr anchor="ctr">
            <a:normAutofit/>
          </a:bodyPr>
          <a:lstStyle/>
          <a:p>
            <a:pPr marL="320040" indent="-320040">
              <a:buFont typeface="Wingdings"/>
              <a:buChar char=""/>
              <a:defRPr/>
            </a:pPr>
            <a:r>
              <a:rPr lang="id-ID" sz="2400">
                <a:solidFill>
                  <a:srgbClr val="000000"/>
                </a:solidFill>
              </a:rPr>
              <a:t>Dalam </a:t>
            </a:r>
            <a:r>
              <a:rPr lang="id-ID" sz="2400" i="1">
                <a:solidFill>
                  <a:srgbClr val="000000"/>
                </a:solidFill>
              </a:rPr>
              <a:t>Variable Costing, period costs </a:t>
            </a:r>
            <a:r>
              <a:rPr lang="id-ID" sz="2400">
                <a:solidFill>
                  <a:srgbClr val="000000"/>
                </a:solidFill>
              </a:rPr>
              <a:t>yang terdiri dari biaya tetap dikumpulkan dan disajikan secara terpisah dalam laporan laba rugi sebagai pengurang terhadap laba kontribusi. Biaya tetap terdiri atas </a:t>
            </a:r>
            <a:r>
              <a:rPr lang="id-ID" sz="2400" i="1">
                <a:solidFill>
                  <a:srgbClr val="000000"/>
                </a:solidFill>
              </a:rPr>
              <a:t>Discretionary Fixed Costs </a:t>
            </a:r>
            <a:r>
              <a:rPr lang="id-ID" sz="2400">
                <a:solidFill>
                  <a:srgbClr val="000000"/>
                </a:solidFill>
              </a:rPr>
              <a:t>dan </a:t>
            </a:r>
            <a:r>
              <a:rPr lang="id-ID" sz="2400" i="1">
                <a:solidFill>
                  <a:srgbClr val="000000"/>
                </a:solidFill>
              </a:rPr>
              <a:t>Committed Fixed Costs.</a:t>
            </a:r>
          </a:p>
          <a:p>
            <a:pPr marL="320040" indent="-320040">
              <a:spcBef>
                <a:spcPts val="0"/>
              </a:spcBef>
              <a:buFont typeface="Wingdings"/>
              <a:buChar char=""/>
              <a:defRPr/>
            </a:pPr>
            <a:endParaRPr lang="id-ID" sz="2400">
              <a:solidFill>
                <a:srgbClr val="000000"/>
              </a:solidFill>
            </a:endParaRPr>
          </a:p>
          <a:p>
            <a:pPr marL="320040" indent="-320040">
              <a:spcBef>
                <a:spcPts val="0"/>
              </a:spcBef>
              <a:buFont typeface="Wingdings"/>
              <a:buChar char=""/>
              <a:defRPr/>
            </a:pPr>
            <a:r>
              <a:rPr lang="id-ID" sz="2400" i="1">
                <a:solidFill>
                  <a:srgbClr val="000000"/>
                </a:solidFill>
              </a:rPr>
              <a:t>Discretionary Fixed Costs </a:t>
            </a:r>
            <a:r>
              <a:rPr lang="id-ID" sz="2400">
                <a:solidFill>
                  <a:srgbClr val="000000"/>
                </a:solidFill>
              </a:rPr>
              <a:t>: biaya yang berperilaku tetap karena kebijakan manajemen dan dalam jangka pendek dapat dikendalikan manajemen, contoh biaya iklan.</a:t>
            </a:r>
          </a:p>
          <a:p>
            <a:pPr marL="320040" indent="-320040">
              <a:buFont typeface="Wingdings"/>
              <a:buChar char=""/>
              <a:defRPr/>
            </a:pPr>
            <a:endParaRPr lang="id-ID" sz="2400">
              <a:solidFill>
                <a:srgbClr val="000000"/>
              </a:solidFill>
            </a:endParaRPr>
          </a:p>
        </p:txBody>
      </p:sp>
      <p:sp>
        <p:nvSpPr>
          <p:cNvPr id="4" name="Slide Number Placeholder 3">
            <a:extLst>
              <a:ext uri="{FF2B5EF4-FFF2-40B4-BE49-F238E27FC236}">
                <a16:creationId xmlns:a16="http://schemas.microsoft.com/office/drawing/2014/main" id="{4FDB0CD0-8056-46C3-A5EB-B888B986A50C}"/>
              </a:ext>
            </a:extLst>
          </p:cNvPr>
          <p:cNvSpPr>
            <a:spLocks noGrp="1"/>
          </p:cNvSpPr>
          <p:nvPr>
            <p:ph type="sldNum" sz="quarter" idx="12"/>
          </p:nvPr>
        </p:nvSpPr>
        <p:spPr>
          <a:xfrm>
            <a:off x="10825930" y="6223702"/>
            <a:ext cx="570728" cy="314067"/>
          </a:xfrm>
        </p:spPr>
        <p:txBody>
          <a:bodyP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600"/>
              </a:spcAft>
            </a:pPr>
            <a:fld id="{E163D6BB-DB5D-4672-B34A-8A7EA88CDC71}" type="slidenum">
              <a:rPr lang="id-ID" altLang="en-US" sz="1000">
                <a:solidFill>
                  <a:srgbClr val="898989"/>
                </a:solidFill>
                <a:latin typeface="Tw Cen MT" panose="020B0602020104020603" pitchFamily="34" charset="0"/>
              </a:rPr>
              <a:pPr eaLnBrk="1" hangingPunct="1">
                <a:spcAft>
                  <a:spcPts val="600"/>
                </a:spcAft>
              </a:pPr>
              <a:t>11</a:t>
            </a:fld>
            <a:endParaRPr lang="id-ID" altLang="en-US" sz="1000">
              <a:solidFill>
                <a:srgbClr val="898989"/>
              </a:solidFill>
              <a:latin typeface="Tw Cen MT" panose="020B0602020104020603"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4"/>
              </a:gs>
              <a:gs pos="25000">
                <a:schemeClr val="accent4"/>
              </a:gs>
              <a:gs pos="94000">
                <a:schemeClr val="accent2"/>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Content Placeholder 2">
            <a:extLst>
              <a:ext uri="{FF2B5EF4-FFF2-40B4-BE49-F238E27FC236}">
                <a16:creationId xmlns:a16="http://schemas.microsoft.com/office/drawing/2014/main" id="{6D5B64E4-E356-4AA1-B6E4-9304059EC900}"/>
              </a:ext>
            </a:extLst>
          </p:cNvPr>
          <p:cNvSpPr>
            <a:spLocks noGrp="1"/>
          </p:cNvSpPr>
          <p:nvPr>
            <p:ph sz="quarter" idx="1"/>
          </p:nvPr>
        </p:nvSpPr>
        <p:spPr>
          <a:xfrm>
            <a:off x="6090574" y="801866"/>
            <a:ext cx="5306084" cy="5230634"/>
          </a:xfrm>
        </p:spPr>
        <p:style>
          <a:lnRef idx="1">
            <a:schemeClr val="accent5"/>
          </a:lnRef>
          <a:fillRef idx="2">
            <a:schemeClr val="accent5"/>
          </a:fillRef>
          <a:effectRef idx="1">
            <a:schemeClr val="accent5"/>
          </a:effectRef>
          <a:fontRef idx="minor">
            <a:schemeClr val="dk1"/>
          </a:fontRef>
        </p:style>
        <p:txBody>
          <a:bodyPr anchor="ctr">
            <a:normAutofit/>
          </a:bodyPr>
          <a:lstStyle/>
          <a:p>
            <a:pPr marL="320040" indent="-320040">
              <a:buFont typeface="Wingdings"/>
              <a:buChar char=""/>
              <a:defRPr/>
            </a:pPr>
            <a:r>
              <a:rPr lang="id-ID" sz="2000" i="1">
                <a:solidFill>
                  <a:srgbClr val="000000"/>
                </a:solidFill>
              </a:rPr>
              <a:t>Committed Fixed Costs</a:t>
            </a:r>
            <a:r>
              <a:rPr lang="id-ID" sz="2000">
                <a:solidFill>
                  <a:srgbClr val="000000"/>
                </a:solidFill>
              </a:rPr>
              <a:t>: biaya tetap yang dikeluarkan, yang tidak dapat dikurangi guna mempertahankan kemampuan perusahaan dalam memenuhi tujuan jangka panjang perusahaan (timbul dari kepemilikan pabrik, ekuipmen dan organisasi pokok) dan dalam jangka pendek tidak dapat dikendalikan oleh manajemen. Contoh : biaya depresiasi, sewa, asuransi dan gaji karyawan inti.</a:t>
            </a:r>
          </a:p>
          <a:p>
            <a:pPr marL="320040" indent="-320040">
              <a:spcBef>
                <a:spcPts val="0"/>
              </a:spcBef>
              <a:buFont typeface="Wingdings"/>
              <a:buChar char=""/>
              <a:defRPr/>
            </a:pPr>
            <a:endParaRPr lang="id-ID" sz="2000">
              <a:solidFill>
                <a:srgbClr val="000000"/>
              </a:solidFill>
            </a:endParaRPr>
          </a:p>
          <a:p>
            <a:pPr marL="320040" indent="-320040">
              <a:buFont typeface="Wingdings"/>
              <a:buChar char=""/>
              <a:defRPr/>
            </a:pPr>
            <a:r>
              <a:rPr lang="id-ID" sz="2000">
                <a:solidFill>
                  <a:srgbClr val="000000"/>
                </a:solidFill>
              </a:rPr>
              <a:t>Dengan dipisahkannya biaya tetap dalam laporan laba rugi </a:t>
            </a:r>
            <a:r>
              <a:rPr lang="id-ID" sz="2000" i="1">
                <a:solidFill>
                  <a:srgbClr val="000000"/>
                </a:solidFill>
              </a:rPr>
              <a:t>Variable Costing</a:t>
            </a:r>
            <a:r>
              <a:rPr lang="id-ID" sz="2000">
                <a:solidFill>
                  <a:srgbClr val="000000"/>
                </a:solidFill>
              </a:rPr>
              <a:t>, manajemen dapat memperoleh informasi </a:t>
            </a:r>
            <a:r>
              <a:rPr lang="id-ID" sz="2000" i="1">
                <a:solidFill>
                  <a:srgbClr val="000000"/>
                </a:solidFill>
              </a:rPr>
              <a:t>discretionary fixed costs </a:t>
            </a:r>
            <a:r>
              <a:rPr lang="id-ID" sz="2000">
                <a:solidFill>
                  <a:srgbClr val="000000"/>
                </a:solidFill>
              </a:rPr>
              <a:t>terpisah dari </a:t>
            </a:r>
            <a:r>
              <a:rPr lang="id-ID" sz="2000" i="1">
                <a:solidFill>
                  <a:srgbClr val="000000"/>
                </a:solidFill>
              </a:rPr>
              <a:t>Committed fixed costs</a:t>
            </a:r>
            <a:r>
              <a:rPr lang="id-ID" sz="2000">
                <a:solidFill>
                  <a:srgbClr val="000000"/>
                </a:solidFill>
              </a:rPr>
              <a:t>, sehingga pengendalian biaya tetap dalam jangka pendek dapat dilakukan oleh manajemen.</a:t>
            </a:r>
          </a:p>
          <a:p>
            <a:pPr marL="320040" indent="-320040">
              <a:buFont typeface="Wingdings"/>
              <a:buChar char=""/>
              <a:defRPr/>
            </a:pPr>
            <a:endParaRPr lang="id-ID" sz="2000">
              <a:solidFill>
                <a:srgbClr val="000000"/>
              </a:solidFill>
            </a:endParaRPr>
          </a:p>
        </p:txBody>
      </p:sp>
      <p:sp>
        <p:nvSpPr>
          <p:cNvPr id="4" name="Slide Number Placeholder 3">
            <a:extLst>
              <a:ext uri="{FF2B5EF4-FFF2-40B4-BE49-F238E27FC236}">
                <a16:creationId xmlns:a16="http://schemas.microsoft.com/office/drawing/2014/main" id="{DCB29CDF-AC03-4101-9DA4-03F702DB1576}"/>
              </a:ext>
            </a:extLst>
          </p:cNvPr>
          <p:cNvSpPr>
            <a:spLocks noGrp="1"/>
          </p:cNvSpPr>
          <p:nvPr>
            <p:ph type="sldNum" sz="quarter" idx="12"/>
          </p:nvPr>
        </p:nvSpPr>
        <p:spPr>
          <a:xfrm>
            <a:off x="10825930" y="6223702"/>
            <a:ext cx="570728" cy="314067"/>
          </a:xfrm>
        </p:spPr>
        <p:txBody>
          <a:bodyP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600"/>
              </a:spcAft>
            </a:pPr>
            <a:fld id="{FD227113-F840-469F-A436-453ECAC09723}" type="slidenum">
              <a:rPr lang="id-ID" altLang="en-US" sz="1000">
                <a:solidFill>
                  <a:srgbClr val="898989"/>
                </a:solidFill>
                <a:latin typeface="Tw Cen MT" panose="020B0602020104020603" pitchFamily="34" charset="0"/>
              </a:rPr>
              <a:pPr eaLnBrk="1" hangingPunct="1">
                <a:spcAft>
                  <a:spcPts val="600"/>
                </a:spcAft>
              </a:pPr>
              <a:t>12</a:t>
            </a:fld>
            <a:endParaRPr lang="id-ID" altLang="en-US" sz="1000">
              <a:solidFill>
                <a:srgbClr val="898989"/>
              </a:solidFill>
              <a:latin typeface="Tw Cen MT" panose="020B0602020104020603"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4"/>
              </a:gs>
              <a:gs pos="25000">
                <a:schemeClr val="accent4"/>
              </a:gs>
              <a:gs pos="94000">
                <a:schemeClr val="accent2"/>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3" name="Picture 72">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2530" name="Title 1">
            <a:extLst>
              <a:ext uri="{FF2B5EF4-FFF2-40B4-BE49-F238E27FC236}">
                <a16:creationId xmlns:a16="http://schemas.microsoft.com/office/drawing/2014/main" id="{FEEA46C2-7456-4EA2-9C67-5FF0297E924D}"/>
              </a:ext>
            </a:extLst>
          </p:cNvPr>
          <p:cNvSpPr>
            <a:spLocks noGrp="1"/>
          </p:cNvSpPr>
          <p:nvPr>
            <p:ph type="title"/>
          </p:nvPr>
        </p:nvSpPr>
        <p:spPr>
          <a:xfrm>
            <a:off x="1179226" y="826680"/>
            <a:ext cx="9833548" cy="1325563"/>
          </a:xfrm>
        </p:spPr>
        <p:txBody>
          <a:bodyPr>
            <a:normAutofit/>
          </a:bodyPr>
          <a:lstStyle/>
          <a:p>
            <a:pPr algn="ctr"/>
            <a:r>
              <a:rPr lang="id-ID" altLang="en-US" sz="4000" b="1">
                <a:solidFill>
                  <a:srgbClr val="FFFFFF"/>
                </a:solidFill>
              </a:rPr>
              <a:t>PENGAMBILAN KEPUTUSAN</a:t>
            </a:r>
          </a:p>
        </p:txBody>
      </p:sp>
      <p:sp>
        <p:nvSpPr>
          <p:cNvPr id="3" name="Content Placeholder 2">
            <a:extLst>
              <a:ext uri="{FF2B5EF4-FFF2-40B4-BE49-F238E27FC236}">
                <a16:creationId xmlns:a16="http://schemas.microsoft.com/office/drawing/2014/main" id="{54AC4AD9-0426-4577-B3D6-4A732834A705}"/>
              </a:ext>
            </a:extLst>
          </p:cNvPr>
          <p:cNvSpPr>
            <a:spLocks noGrp="1"/>
          </p:cNvSpPr>
          <p:nvPr>
            <p:ph sz="quarter" idx="1"/>
          </p:nvPr>
        </p:nvSpPr>
        <p:spPr>
          <a:xfrm>
            <a:off x="1179226" y="3092970"/>
            <a:ext cx="9833548" cy="2693976"/>
          </a:xfrm>
        </p:spPr>
        <p:style>
          <a:lnRef idx="1">
            <a:schemeClr val="accent5"/>
          </a:lnRef>
          <a:fillRef idx="2">
            <a:schemeClr val="accent5"/>
          </a:fillRef>
          <a:effectRef idx="1">
            <a:schemeClr val="accent5"/>
          </a:effectRef>
          <a:fontRef idx="minor">
            <a:schemeClr val="dk1"/>
          </a:fontRef>
        </p:style>
        <p:txBody>
          <a:bodyPr>
            <a:normAutofit/>
          </a:bodyPr>
          <a:lstStyle/>
          <a:p>
            <a:pPr marL="320040" indent="-320040">
              <a:spcAft>
                <a:spcPts val="600"/>
              </a:spcAft>
              <a:buFont typeface="Wingdings"/>
              <a:buChar char=""/>
              <a:defRPr/>
            </a:pPr>
            <a:r>
              <a:rPr lang="id-ID" sz="2000" i="1">
                <a:solidFill>
                  <a:srgbClr val="000000"/>
                </a:solidFill>
                <a:latin typeface="Arial" pitchFamily="34" charset="0"/>
                <a:cs typeface="Arial" pitchFamily="34" charset="0"/>
              </a:rPr>
              <a:t>Variable costing </a:t>
            </a:r>
            <a:r>
              <a:rPr lang="id-ID" sz="2000">
                <a:solidFill>
                  <a:srgbClr val="000000"/>
                </a:solidFill>
                <a:latin typeface="Arial" pitchFamily="34" charset="0"/>
                <a:cs typeface="Arial" pitchFamily="34" charset="0"/>
              </a:rPr>
              <a:t>menyajikan data yang bermanfaat untuk pembuatan keputusan jangka pendek, khususnya untuk penentuan harga jual jangka pendek.</a:t>
            </a:r>
          </a:p>
          <a:p>
            <a:pPr marL="320040" indent="-320040">
              <a:buFont typeface="Wingdings"/>
              <a:buChar char=""/>
              <a:defRPr/>
            </a:pPr>
            <a:r>
              <a:rPr lang="id-ID" sz="2000">
                <a:solidFill>
                  <a:srgbClr val="000000"/>
                </a:solidFill>
                <a:latin typeface="Arial" pitchFamily="34" charset="0"/>
                <a:cs typeface="Arial" pitchFamily="34" charset="0"/>
              </a:rPr>
              <a:t>Dalam metode </a:t>
            </a:r>
            <a:r>
              <a:rPr lang="id-ID" sz="2000" i="1">
                <a:solidFill>
                  <a:srgbClr val="000000"/>
                </a:solidFill>
                <a:latin typeface="Arial" pitchFamily="34" charset="0"/>
                <a:cs typeface="Arial" pitchFamily="34" charset="0"/>
              </a:rPr>
              <a:t>variabel costing </a:t>
            </a:r>
            <a:r>
              <a:rPr lang="id-ID" sz="2000">
                <a:solidFill>
                  <a:srgbClr val="000000"/>
                </a:solidFill>
                <a:latin typeface="Arial" pitchFamily="34" charset="0"/>
                <a:cs typeface="Arial" pitchFamily="34" charset="0"/>
              </a:rPr>
              <a:t>apabila harga jual telah menghasilkan laba kontribusi guna menutup biaya tetap adalah lebih baik daripada harga jual yang tidak menghasilkan laba kontribusi sama sekali.</a:t>
            </a:r>
          </a:p>
        </p:txBody>
      </p:sp>
      <p:sp>
        <p:nvSpPr>
          <p:cNvPr id="4" name="Slide Number Placeholder 3">
            <a:extLst>
              <a:ext uri="{FF2B5EF4-FFF2-40B4-BE49-F238E27FC236}">
                <a16:creationId xmlns:a16="http://schemas.microsoft.com/office/drawing/2014/main" id="{E57D80B4-BA84-44A5-A02C-942F16F79BD7}"/>
              </a:ext>
            </a:extLst>
          </p:cNvPr>
          <p:cNvSpPr>
            <a:spLocks noGrp="1"/>
          </p:cNvSpPr>
          <p:nvPr>
            <p:ph type="sldNum" sz="quarter" idx="12"/>
          </p:nvPr>
        </p:nvSpPr>
        <p:spPr>
          <a:xfrm>
            <a:off x="10825930" y="6223702"/>
            <a:ext cx="570728" cy="314067"/>
          </a:xfrm>
        </p:spPr>
        <p:txBody>
          <a:bodyP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600"/>
              </a:spcAft>
            </a:pPr>
            <a:fld id="{5836553D-4ADC-4BD8-BC2B-E059000829B2}" type="slidenum">
              <a:rPr lang="id-ID" altLang="en-US" sz="1000">
                <a:solidFill>
                  <a:srgbClr val="898989"/>
                </a:solidFill>
                <a:latin typeface="Tw Cen MT" panose="020B0602020104020603" pitchFamily="34" charset="0"/>
              </a:rPr>
              <a:pPr eaLnBrk="1" hangingPunct="1">
                <a:spcAft>
                  <a:spcPts val="600"/>
                </a:spcAft>
              </a:pPr>
              <a:t>13</a:t>
            </a:fld>
            <a:endParaRPr lang="id-ID" altLang="en-US" sz="1000">
              <a:solidFill>
                <a:srgbClr val="898989"/>
              </a:solidFill>
              <a:latin typeface="Tw Cen MT" panose="020B0602020104020603"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6" name="Rectangle 135">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Rectangle 137">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4"/>
              </a:gs>
              <a:gs pos="25000">
                <a:schemeClr val="accent4"/>
              </a:gs>
              <a:gs pos="94000">
                <a:schemeClr val="accent2"/>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0" name="Picture 139">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029" name="Rectangle 2">
            <a:extLst>
              <a:ext uri="{FF2B5EF4-FFF2-40B4-BE49-F238E27FC236}">
                <a16:creationId xmlns:a16="http://schemas.microsoft.com/office/drawing/2014/main" id="{05255DFF-A21E-44A9-9F8B-F7CE1E5E10D6}"/>
              </a:ext>
            </a:extLst>
          </p:cNvPr>
          <p:cNvSpPr>
            <a:spLocks noGrp="1" noChangeArrowheads="1"/>
          </p:cNvSpPr>
          <p:nvPr>
            <p:ph type="title"/>
          </p:nvPr>
        </p:nvSpPr>
        <p:spPr>
          <a:xfrm>
            <a:off x="640079" y="2053641"/>
            <a:ext cx="3669161" cy="2760098"/>
          </a:xfrm>
        </p:spPr>
        <p:txBody>
          <a:bodyPr vert="horz" lIns="91440" tIns="45720" rIns="91440" bIns="45720" rtlCol="0" anchor="ctr">
            <a:normAutofit/>
          </a:bodyPr>
          <a:lstStyle/>
          <a:p>
            <a:pPr marL="320040" indent="-320040">
              <a:defRPr/>
            </a:pPr>
            <a:r>
              <a:rPr lang="en-US" sz="3700" b="1" kern="1200">
                <a:solidFill>
                  <a:srgbClr val="FFFFFF"/>
                </a:solidFill>
                <a:latin typeface="+mj-lt"/>
                <a:ea typeface="+mj-ea"/>
                <a:cs typeface="+mj-cs"/>
              </a:rPr>
              <a:t>Dalam metode Variabel costing ini biaya produk mencakup:</a:t>
            </a:r>
          </a:p>
        </p:txBody>
      </p:sp>
      <p:sp>
        <p:nvSpPr>
          <p:cNvPr id="23555" name="Rectangle 3">
            <a:extLst>
              <a:ext uri="{FF2B5EF4-FFF2-40B4-BE49-F238E27FC236}">
                <a16:creationId xmlns:a16="http://schemas.microsoft.com/office/drawing/2014/main" id="{037C00C3-27D1-4B86-A5CE-E3D9CC4EF321}"/>
              </a:ext>
            </a:extLst>
          </p:cNvPr>
          <p:cNvSpPr>
            <a:spLocks noGrp="1" noChangeArrowheads="1"/>
          </p:cNvSpPr>
          <p:nvPr>
            <p:ph type="body" sz="half" idx="1"/>
          </p:nvPr>
        </p:nvSpPr>
        <p:spPr>
          <a:xfrm>
            <a:off x="6090574" y="801866"/>
            <a:ext cx="5306084" cy="5230634"/>
          </a:xfrm>
        </p:spPr>
        <p:txBody>
          <a:bodyPr vert="horz" lIns="91440" tIns="45720" rIns="91440" bIns="45720" rtlCol="0" anchor="ctr">
            <a:normAutofit/>
          </a:bodyPr>
          <a:lstStyle/>
          <a:p>
            <a:r>
              <a:rPr lang="en-US" altLang="en-US" sz="2400">
                <a:solidFill>
                  <a:srgbClr val="000000"/>
                </a:solidFill>
              </a:rPr>
              <a:t>BIAYA BAHAN BAKU</a:t>
            </a:r>
          </a:p>
          <a:p>
            <a:r>
              <a:rPr lang="en-US" altLang="en-US" sz="2400">
                <a:solidFill>
                  <a:srgbClr val="000000"/>
                </a:solidFill>
              </a:rPr>
              <a:t>BIAYA TENAGA KERJA LANGSUNG</a:t>
            </a:r>
          </a:p>
          <a:p>
            <a:r>
              <a:rPr lang="en-US" altLang="en-US" sz="2400">
                <a:solidFill>
                  <a:srgbClr val="000000"/>
                </a:solidFill>
              </a:rPr>
              <a:t>BIAYA OVERHEAD PABRIK</a:t>
            </a:r>
          </a:p>
        </p:txBody>
      </p:sp>
      <p:sp>
        <p:nvSpPr>
          <p:cNvPr id="3" name="Slide Number Placeholder 6">
            <a:extLst>
              <a:ext uri="{FF2B5EF4-FFF2-40B4-BE49-F238E27FC236}">
                <a16:creationId xmlns:a16="http://schemas.microsoft.com/office/drawing/2014/main" id="{9BF287A0-057E-4ABE-AE60-54B01FBB5511}"/>
              </a:ext>
            </a:extLst>
          </p:cNvPr>
          <p:cNvSpPr>
            <a:spLocks noGrp="1"/>
          </p:cNvSpPr>
          <p:nvPr>
            <p:ph type="sldNum" sz="quarter" idx="12"/>
          </p:nvPr>
        </p:nvSpPr>
        <p:spPr>
          <a:xfrm>
            <a:off x="10825930" y="6223702"/>
            <a:ext cx="570728" cy="314067"/>
          </a:xfrm>
        </p:spPr>
        <p:txBody>
          <a:bodyPr vert="horz" lIns="91440" tIns="45720" rIns="91440" bIns="45720" rtlCol="0" anchor="ct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600"/>
              </a:spcAft>
            </a:pPr>
            <a:fld id="{6D20891F-91E2-45DD-A5F5-E730553B77E4}" type="slidenum">
              <a:rPr lang="en-US" altLang="en-US" sz="1000">
                <a:solidFill>
                  <a:srgbClr val="898989"/>
                </a:solidFill>
                <a:latin typeface="+mn-lt"/>
                <a:cs typeface="+mn-cs"/>
              </a:rPr>
              <a:pPr eaLnBrk="1" hangingPunct="1">
                <a:spcAft>
                  <a:spcPts val="600"/>
                </a:spcAft>
              </a:pPr>
              <a:t>14</a:t>
            </a:fld>
            <a:endParaRPr lang="en-US" altLang="en-US" sz="1000">
              <a:solidFill>
                <a:srgbClr val="898989"/>
              </a:solidFill>
              <a:latin typeface="+mn-lt"/>
              <a:cs typeface="+mn-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ounded Rectangle 12">
            <a:extLst>
              <a:ext uri="{FF2B5EF4-FFF2-40B4-BE49-F238E27FC236}">
                <a16:creationId xmlns:a16="http://schemas.microsoft.com/office/drawing/2014/main" id="{B2A9898B-AAFD-4E5E-ACA9-E1E4210904CD}"/>
              </a:ext>
            </a:extLst>
          </p:cNvPr>
          <p:cNvSpPr/>
          <p:nvPr/>
        </p:nvSpPr>
        <p:spPr>
          <a:xfrm>
            <a:off x="2667000" y="4286251"/>
            <a:ext cx="6858000" cy="10715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15363" name="Slide Number Placeholder 3">
            <a:extLst>
              <a:ext uri="{FF2B5EF4-FFF2-40B4-BE49-F238E27FC236}">
                <a16:creationId xmlns:a16="http://schemas.microsoft.com/office/drawing/2014/main" id="{81C3DC27-547C-4D3D-AE8F-7603302A72F4}"/>
              </a:ext>
            </a:extLst>
          </p:cNvPr>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FFE9F74-01B1-4FB8-8F77-66744D5AB116}" type="slidenum">
              <a:rPr lang="en-US" altLang="en-US">
                <a:solidFill>
                  <a:schemeClr val="tx2"/>
                </a:solidFill>
                <a:latin typeface="Tw Cen MT" panose="020B0602020104020603" pitchFamily="34" charset="0"/>
              </a:rPr>
              <a:pPr eaLnBrk="1" hangingPunct="1"/>
              <a:t>15</a:t>
            </a:fld>
            <a:endParaRPr lang="en-US" altLang="en-US">
              <a:solidFill>
                <a:schemeClr val="tx2"/>
              </a:solidFill>
              <a:latin typeface="Tw Cen MT" panose="020B0602020104020603" pitchFamily="34" charset="0"/>
            </a:endParaRPr>
          </a:p>
        </p:txBody>
      </p:sp>
      <p:sp>
        <p:nvSpPr>
          <p:cNvPr id="24580" name="Rectangle 2">
            <a:extLst>
              <a:ext uri="{FF2B5EF4-FFF2-40B4-BE49-F238E27FC236}">
                <a16:creationId xmlns:a16="http://schemas.microsoft.com/office/drawing/2014/main" id="{778AD3F8-D5AC-4AB8-A066-66F5B15AB51C}"/>
              </a:ext>
            </a:extLst>
          </p:cNvPr>
          <p:cNvSpPr>
            <a:spLocks noGrp="1" noChangeArrowheads="1"/>
          </p:cNvSpPr>
          <p:nvPr>
            <p:ph type="title" idx="4294967295"/>
          </p:nvPr>
        </p:nvSpPr>
        <p:spPr>
          <a:xfrm>
            <a:off x="2503488" y="428626"/>
            <a:ext cx="7378700" cy="1000125"/>
          </a:xfrm>
        </p:spPr>
        <p:txBody>
          <a:bodyPr/>
          <a:lstStyle/>
          <a:p>
            <a:pPr eaLnBrk="1" hangingPunct="1"/>
            <a:r>
              <a:rPr lang="en-US" altLang="en-US" b="1">
                <a:solidFill>
                  <a:schemeClr val="tx1"/>
                </a:solidFill>
              </a:rPr>
              <a:t>BIAYA BAHAN BAKU</a:t>
            </a:r>
          </a:p>
        </p:txBody>
      </p:sp>
      <p:sp>
        <p:nvSpPr>
          <p:cNvPr id="24581" name="Rectangle 6">
            <a:extLst>
              <a:ext uri="{FF2B5EF4-FFF2-40B4-BE49-F238E27FC236}">
                <a16:creationId xmlns:a16="http://schemas.microsoft.com/office/drawing/2014/main" id="{D0542D35-8440-488A-A50B-7E6EF862EA93}"/>
              </a:ext>
            </a:extLst>
          </p:cNvPr>
          <p:cNvSpPr>
            <a:spLocks noChangeArrowheads="1"/>
          </p:cNvSpPr>
          <p:nvPr/>
        </p:nvSpPr>
        <p:spPr bwMode="auto">
          <a:xfrm>
            <a:off x="2624138" y="2514600"/>
            <a:ext cx="3186112" cy="1295400"/>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000" b="1">
                <a:latin typeface="Tw Cen MT" panose="020B0602020104020603" pitchFamily="34" charset="0"/>
              </a:rPr>
              <a:t>HP BAHAN BAKU</a:t>
            </a:r>
            <a:r>
              <a:rPr lang="id-ID" altLang="en-US" sz="2000" b="1">
                <a:latin typeface="Tw Cen MT" panose="020B0602020104020603" pitchFamily="34" charset="0"/>
              </a:rPr>
              <a:t> =</a:t>
            </a:r>
            <a:endParaRPr lang="en-US" altLang="en-US" sz="2000" b="1">
              <a:latin typeface="Tw Cen MT" panose="020B0602020104020603" pitchFamily="34" charset="0"/>
            </a:endParaRPr>
          </a:p>
          <a:p>
            <a:pPr algn="ctr" eaLnBrk="1" hangingPunct="1"/>
            <a:r>
              <a:rPr lang="id-ID" altLang="en-US" sz="2000" b="1">
                <a:latin typeface="Tw Cen MT" panose="020B0602020104020603" pitchFamily="34" charset="0"/>
              </a:rPr>
              <a:t>Harga faktur + Biaya Lainnya</a:t>
            </a:r>
          </a:p>
          <a:p>
            <a:pPr algn="ctr" eaLnBrk="1" hangingPunct="1"/>
            <a:r>
              <a:rPr lang="id-ID" altLang="en-US" sz="2000" b="1">
                <a:latin typeface="Tw Cen MT" panose="020B0602020104020603" pitchFamily="34" charset="0"/>
              </a:rPr>
              <a:t>Dari bahan baku</a:t>
            </a:r>
            <a:endParaRPr lang="en-US" altLang="en-US" sz="2000" b="1">
              <a:latin typeface="Tw Cen MT" panose="020B0602020104020603" pitchFamily="34" charset="0"/>
            </a:endParaRPr>
          </a:p>
        </p:txBody>
      </p:sp>
      <p:sp>
        <p:nvSpPr>
          <p:cNvPr id="24582" name="Rectangle 7">
            <a:extLst>
              <a:ext uri="{FF2B5EF4-FFF2-40B4-BE49-F238E27FC236}">
                <a16:creationId xmlns:a16="http://schemas.microsoft.com/office/drawing/2014/main" id="{231D66EF-395F-46A2-9B91-C561EA34E768}"/>
              </a:ext>
            </a:extLst>
          </p:cNvPr>
          <p:cNvSpPr>
            <a:spLocks noChangeArrowheads="1"/>
          </p:cNvSpPr>
          <p:nvPr/>
        </p:nvSpPr>
        <p:spPr bwMode="auto">
          <a:xfrm>
            <a:off x="6477000" y="2514600"/>
            <a:ext cx="3048000" cy="1295400"/>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a:latin typeface="Tw Cen MT" panose="020B0602020104020603" pitchFamily="34" charset="0"/>
              </a:rPr>
              <a:t>HP BAHAN BAKU</a:t>
            </a:r>
            <a:r>
              <a:rPr lang="id-ID" altLang="en-US" sz="2400" b="1">
                <a:latin typeface="Tw Cen MT" panose="020B0602020104020603" pitchFamily="34" charset="0"/>
              </a:rPr>
              <a:t> =</a:t>
            </a:r>
          </a:p>
          <a:p>
            <a:pPr algn="ctr" eaLnBrk="1" hangingPunct="1"/>
            <a:r>
              <a:rPr lang="id-ID" altLang="en-US" sz="2400" b="1">
                <a:latin typeface="Tw Cen MT" panose="020B0602020104020603" pitchFamily="34" charset="0"/>
              </a:rPr>
              <a:t>Harga Faktur dari</a:t>
            </a:r>
          </a:p>
          <a:p>
            <a:pPr algn="ctr" eaLnBrk="1" hangingPunct="1"/>
            <a:r>
              <a:rPr lang="id-ID" altLang="en-US" sz="2400" b="1">
                <a:latin typeface="Tw Cen MT" panose="020B0602020104020603" pitchFamily="34" charset="0"/>
              </a:rPr>
              <a:t>Bahan baku</a:t>
            </a:r>
            <a:endParaRPr lang="en-US" altLang="en-US" sz="2400" b="1">
              <a:latin typeface="Tw Cen MT" panose="020B0602020104020603" pitchFamily="34" charset="0"/>
            </a:endParaRPr>
          </a:p>
        </p:txBody>
      </p:sp>
      <p:sp>
        <p:nvSpPr>
          <p:cNvPr id="24583" name="Line 12">
            <a:extLst>
              <a:ext uri="{FF2B5EF4-FFF2-40B4-BE49-F238E27FC236}">
                <a16:creationId xmlns:a16="http://schemas.microsoft.com/office/drawing/2014/main" id="{0FEF511E-4F23-4C11-A461-0DFB2915D130}"/>
              </a:ext>
            </a:extLst>
          </p:cNvPr>
          <p:cNvSpPr>
            <a:spLocks noChangeShapeType="1"/>
          </p:cNvSpPr>
          <p:nvPr/>
        </p:nvSpPr>
        <p:spPr bwMode="auto">
          <a:xfrm>
            <a:off x="4114800" y="3810000"/>
            <a:ext cx="0" cy="457200"/>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4584" name="Line 13">
            <a:extLst>
              <a:ext uri="{FF2B5EF4-FFF2-40B4-BE49-F238E27FC236}">
                <a16:creationId xmlns:a16="http://schemas.microsoft.com/office/drawing/2014/main" id="{0BAC5D6E-1EC1-4A0D-AA57-FAA708A3A9C0}"/>
              </a:ext>
            </a:extLst>
          </p:cNvPr>
          <p:cNvSpPr>
            <a:spLocks noChangeShapeType="1"/>
          </p:cNvSpPr>
          <p:nvPr/>
        </p:nvSpPr>
        <p:spPr bwMode="auto">
          <a:xfrm>
            <a:off x="7848600" y="3810000"/>
            <a:ext cx="0" cy="457200"/>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4585" name="Text Box 14">
            <a:extLst>
              <a:ext uri="{FF2B5EF4-FFF2-40B4-BE49-F238E27FC236}">
                <a16:creationId xmlns:a16="http://schemas.microsoft.com/office/drawing/2014/main" id="{1B103892-BE1F-402F-BA6A-EDEA0FD547BB}"/>
              </a:ext>
            </a:extLst>
          </p:cNvPr>
          <p:cNvSpPr txBox="1">
            <a:spLocks noChangeArrowheads="1"/>
          </p:cNvSpPr>
          <p:nvPr/>
        </p:nvSpPr>
        <p:spPr bwMode="auto">
          <a:xfrm>
            <a:off x="2803526" y="4357688"/>
            <a:ext cx="291941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b="1">
                <a:latin typeface="Tw Cen MT" panose="020B0602020104020603" pitchFamily="34" charset="0"/>
              </a:rPr>
              <a:t>ELEMEN BI</a:t>
            </a:r>
            <a:r>
              <a:rPr lang="id-ID" altLang="en-US" sz="2000" b="1">
                <a:latin typeface="Tw Cen MT" panose="020B0602020104020603" pitchFamily="34" charset="0"/>
              </a:rPr>
              <a:t>AYA</a:t>
            </a:r>
            <a:r>
              <a:rPr lang="en-US" altLang="en-US" sz="2000" b="1">
                <a:latin typeface="Tw Cen MT" panose="020B0602020104020603" pitchFamily="34" charset="0"/>
              </a:rPr>
              <a:t> VARIABEL</a:t>
            </a:r>
          </a:p>
          <a:p>
            <a:pPr eaLnBrk="1" hangingPunct="1"/>
            <a:r>
              <a:rPr lang="en-US" altLang="en-US" sz="2000" b="1">
                <a:latin typeface="Tw Cen MT" panose="020B0602020104020603" pitchFamily="34" charset="0"/>
              </a:rPr>
              <a:t>MELIPUTI B</a:t>
            </a:r>
            <a:r>
              <a:rPr lang="id-ID" altLang="en-US" sz="2000" b="1">
                <a:latin typeface="Tw Cen MT" panose="020B0602020104020603" pitchFamily="34" charset="0"/>
              </a:rPr>
              <a:t>AHAN </a:t>
            </a:r>
            <a:r>
              <a:rPr lang="en-US" altLang="en-US" sz="2000" b="1">
                <a:latin typeface="Tw Cen MT" panose="020B0602020104020603" pitchFamily="34" charset="0"/>
              </a:rPr>
              <a:t>B</a:t>
            </a:r>
            <a:r>
              <a:rPr lang="id-ID" altLang="en-US" sz="2000" b="1">
                <a:latin typeface="Tw Cen MT" panose="020B0602020104020603" pitchFamily="34" charset="0"/>
              </a:rPr>
              <a:t>AKU,</a:t>
            </a:r>
          </a:p>
          <a:p>
            <a:pPr eaLnBrk="1" hangingPunct="1"/>
            <a:r>
              <a:rPr lang="en-US" altLang="en-US" sz="2000" b="1">
                <a:latin typeface="Tw Cen MT" panose="020B0602020104020603" pitchFamily="34" charset="0"/>
              </a:rPr>
              <a:t>BI</a:t>
            </a:r>
            <a:r>
              <a:rPr lang="id-ID" altLang="en-US" sz="2000" b="1">
                <a:latin typeface="Tw Cen MT" panose="020B0602020104020603" pitchFamily="34" charset="0"/>
              </a:rPr>
              <a:t>AYA</a:t>
            </a:r>
            <a:r>
              <a:rPr lang="en-US" altLang="en-US" sz="2000" b="1">
                <a:latin typeface="Tw Cen MT" panose="020B0602020104020603" pitchFamily="34" charset="0"/>
              </a:rPr>
              <a:t> LAIN VARIABEL</a:t>
            </a:r>
          </a:p>
        </p:txBody>
      </p:sp>
      <p:sp>
        <p:nvSpPr>
          <p:cNvPr id="24586" name="Text Box 15">
            <a:extLst>
              <a:ext uri="{FF2B5EF4-FFF2-40B4-BE49-F238E27FC236}">
                <a16:creationId xmlns:a16="http://schemas.microsoft.com/office/drawing/2014/main" id="{D171004C-5178-45C0-AA07-34BDA12F93DF}"/>
              </a:ext>
            </a:extLst>
          </p:cNvPr>
          <p:cNvSpPr txBox="1">
            <a:spLocks noChangeArrowheads="1"/>
          </p:cNvSpPr>
          <p:nvPr/>
        </p:nvSpPr>
        <p:spPr bwMode="auto">
          <a:xfrm>
            <a:off x="6613526" y="4281488"/>
            <a:ext cx="2919413" cy="98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b="1">
                <a:latin typeface="Tw Cen MT" panose="020B0602020104020603" pitchFamily="34" charset="0"/>
              </a:rPr>
              <a:t>SEMUA MENJADI</a:t>
            </a:r>
          </a:p>
          <a:p>
            <a:pPr eaLnBrk="1" hangingPunct="1"/>
            <a:r>
              <a:rPr lang="en-US" altLang="en-US" sz="2000" b="1">
                <a:latin typeface="Tw Cen MT" panose="020B0602020104020603" pitchFamily="34" charset="0"/>
              </a:rPr>
              <a:t>ELEMEN BI</a:t>
            </a:r>
            <a:r>
              <a:rPr lang="id-ID" altLang="en-US" sz="2000" b="1">
                <a:latin typeface="Tw Cen MT" panose="020B0602020104020603" pitchFamily="34" charset="0"/>
              </a:rPr>
              <a:t>AYA</a:t>
            </a:r>
            <a:r>
              <a:rPr lang="en-US" altLang="en-US" sz="2000" b="1">
                <a:latin typeface="Tw Cen MT" panose="020B0602020104020603" pitchFamily="34" charset="0"/>
              </a:rPr>
              <a:t> VARIABEL</a:t>
            </a:r>
          </a:p>
          <a:p>
            <a:pPr eaLnBrk="1" hangingPunct="1"/>
            <a:endParaRPr lang="en-US" altLang="en-US" b="1">
              <a:latin typeface="Tw Cen MT" panose="020B0602020104020603" pitchFamily="34" charset="0"/>
            </a:endParaRPr>
          </a:p>
        </p:txBody>
      </p:sp>
      <p:sp>
        <p:nvSpPr>
          <p:cNvPr id="24587" name="TextBox 9">
            <a:extLst>
              <a:ext uri="{FF2B5EF4-FFF2-40B4-BE49-F238E27FC236}">
                <a16:creationId xmlns:a16="http://schemas.microsoft.com/office/drawing/2014/main" id="{B8B1F1D2-E22A-4633-990F-439BF9D444FF}"/>
              </a:ext>
            </a:extLst>
          </p:cNvPr>
          <p:cNvSpPr txBox="1">
            <a:spLocks noChangeArrowheads="1"/>
          </p:cNvSpPr>
          <p:nvPr/>
        </p:nvSpPr>
        <p:spPr bwMode="auto">
          <a:xfrm>
            <a:off x="2452688" y="1619251"/>
            <a:ext cx="79295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d-ID" altLang="en-US" sz="2800" b="1"/>
              <a:t>Pengertian Harga Pokok Bahan Baku</a:t>
            </a:r>
          </a:p>
        </p:txBody>
      </p:sp>
      <p:sp>
        <p:nvSpPr>
          <p:cNvPr id="24588" name="TextBox 10">
            <a:extLst>
              <a:ext uri="{FF2B5EF4-FFF2-40B4-BE49-F238E27FC236}">
                <a16:creationId xmlns:a16="http://schemas.microsoft.com/office/drawing/2014/main" id="{2326FD90-D691-45D5-A83E-B2B29509EA5B}"/>
              </a:ext>
            </a:extLst>
          </p:cNvPr>
          <p:cNvSpPr txBox="1">
            <a:spLocks noChangeArrowheads="1"/>
          </p:cNvSpPr>
          <p:nvPr/>
        </p:nvSpPr>
        <p:spPr bwMode="auto">
          <a:xfrm>
            <a:off x="2667001" y="5715000"/>
            <a:ext cx="7572375"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d-ID" altLang="en-US" sz="2800" b="1"/>
              <a:t>Kelompok elemen harga pokok bahan baku berdasarkan tingkat variabilitasnya</a:t>
            </a:r>
          </a:p>
        </p:txBody>
      </p:sp>
      <p:sp>
        <p:nvSpPr>
          <p:cNvPr id="14" name="Left Brace 13">
            <a:extLst>
              <a:ext uri="{FF2B5EF4-FFF2-40B4-BE49-F238E27FC236}">
                <a16:creationId xmlns:a16="http://schemas.microsoft.com/office/drawing/2014/main" id="{4E7DC3AA-DA3A-4630-9916-FC1BDE1D7321}"/>
              </a:ext>
            </a:extLst>
          </p:cNvPr>
          <p:cNvSpPr/>
          <p:nvPr/>
        </p:nvSpPr>
        <p:spPr>
          <a:xfrm rot="5400000">
            <a:off x="6203156" y="2178844"/>
            <a:ext cx="357188" cy="6858000"/>
          </a:xfrm>
          <a:prstGeom prst="leftBrace">
            <a:avLst>
              <a:gd name="adj1" fmla="val 0"/>
              <a:gd name="adj2" fmla="val 51749"/>
            </a:avLst>
          </a:prstGeom>
        </p:spPr>
        <p:style>
          <a:lnRef idx="2">
            <a:schemeClr val="dk1"/>
          </a:lnRef>
          <a:fillRef idx="0">
            <a:schemeClr val="dk1"/>
          </a:fillRef>
          <a:effectRef idx="1">
            <a:schemeClr val="dk1"/>
          </a:effectRef>
          <a:fontRef idx="minor">
            <a:schemeClr val="tx1"/>
          </a:fontRef>
        </p:style>
        <p:txBody>
          <a:bodyPr anchor="ctr"/>
          <a:lstStyle/>
          <a:p>
            <a:pPr algn="ctr">
              <a:defRPr/>
            </a:pPr>
            <a:endParaRPr lang="id-ID"/>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Slide Number Placeholder 3">
            <a:extLst>
              <a:ext uri="{FF2B5EF4-FFF2-40B4-BE49-F238E27FC236}">
                <a16:creationId xmlns:a16="http://schemas.microsoft.com/office/drawing/2014/main" id="{6241C112-ACB2-4CA5-A69C-499F51C1712A}"/>
              </a:ext>
            </a:extLst>
          </p:cNvPr>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64F0317-3338-4241-A849-50A37FB8FB36}" type="slidenum">
              <a:rPr lang="en-US" altLang="en-US">
                <a:solidFill>
                  <a:schemeClr val="tx2"/>
                </a:solidFill>
                <a:latin typeface="Tw Cen MT" panose="020B0602020104020603" pitchFamily="34" charset="0"/>
              </a:rPr>
              <a:pPr eaLnBrk="1" hangingPunct="1"/>
              <a:t>16</a:t>
            </a:fld>
            <a:endParaRPr lang="en-US" altLang="en-US">
              <a:solidFill>
                <a:schemeClr val="tx2"/>
              </a:solidFill>
              <a:latin typeface="Tw Cen MT" panose="020B0602020104020603" pitchFamily="34" charset="0"/>
            </a:endParaRPr>
          </a:p>
        </p:txBody>
      </p:sp>
      <p:sp>
        <p:nvSpPr>
          <p:cNvPr id="7172" name="Rectangle 1026">
            <a:extLst>
              <a:ext uri="{FF2B5EF4-FFF2-40B4-BE49-F238E27FC236}">
                <a16:creationId xmlns:a16="http://schemas.microsoft.com/office/drawing/2014/main" id="{CCF47F2D-450D-4473-AA62-7D79384CE078}"/>
              </a:ext>
            </a:extLst>
          </p:cNvPr>
          <p:cNvSpPr>
            <a:spLocks noGrp="1" noChangeArrowheads="1"/>
          </p:cNvSpPr>
          <p:nvPr>
            <p:ph type="title" idx="4294967295"/>
          </p:nvPr>
        </p:nvSpPr>
        <p:spPr>
          <a:xfrm>
            <a:off x="2166938" y="285750"/>
            <a:ext cx="8001000" cy="1143000"/>
          </a:xfrm>
        </p:spPr>
        <p:txBody>
          <a:bodyPr>
            <a:normAutofit/>
          </a:bodyPr>
          <a:lstStyle/>
          <a:p>
            <a:pPr>
              <a:defRPr/>
            </a:pPr>
            <a:r>
              <a:rPr lang="en-US" b="1" dirty="0">
                <a:solidFill>
                  <a:schemeClr val="tx1"/>
                </a:solidFill>
              </a:rPr>
              <a:t>BIAYA TENAGA KERJA LANGSUNG</a:t>
            </a:r>
          </a:p>
        </p:txBody>
      </p:sp>
      <p:sp>
        <p:nvSpPr>
          <p:cNvPr id="25604" name="Rectangle 1028">
            <a:extLst>
              <a:ext uri="{FF2B5EF4-FFF2-40B4-BE49-F238E27FC236}">
                <a16:creationId xmlns:a16="http://schemas.microsoft.com/office/drawing/2014/main" id="{71931C20-19FA-4B26-A9B3-263222004AC8}"/>
              </a:ext>
            </a:extLst>
          </p:cNvPr>
          <p:cNvSpPr>
            <a:spLocks noChangeArrowheads="1"/>
          </p:cNvSpPr>
          <p:nvPr/>
        </p:nvSpPr>
        <p:spPr bwMode="auto">
          <a:xfrm>
            <a:off x="2895600" y="2362200"/>
            <a:ext cx="2971800" cy="1066800"/>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a:latin typeface="Tw Cen MT" panose="020B0602020104020603" pitchFamily="34" charset="0"/>
              </a:rPr>
              <a:t>SISTEM UPAH PER </a:t>
            </a:r>
          </a:p>
          <a:p>
            <a:pPr algn="ctr" eaLnBrk="1" hangingPunct="1"/>
            <a:r>
              <a:rPr lang="en-US" altLang="en-US" sz="2400" b="1">
                <a:latin typeface="Tw Cen MT" panose="020B0602020104020603" pitchFamily="34" charset="0"/>
              </a:rPr>
              <a:t>POTONG</a:t>
            </a:r>
            <a:r>
              <a:rPr lang="id-ID" altLang="en-US" sz="2400" b="1">
                <a:latin typeface="Tw Cen MT" panose="020B0602020104020603" pitchFamily="34" charset="0"/>
              </a:rPr>
              <a:t> PRODUK</a:t>
            </a:r>
            <a:endParaRPr lang="en-US" altLang="en-US" sz="2400" b="1">
              <a:latin typeface="Tw Cen MT" panose="020B0602020104020603" pitchFamily="34" charset="0"/>
            </a:endParaRPr>
          </a:p>
        </p:txBody>
      </p:sp>
      <p:sp>
        <p:nvSpPr>
          <p:cNvPr id="25605" name="Rectangle 1029">
            <a:extLst>
              <a:ext uri="{FF2B5EF4-FFF2-40B4-BE49-F238E27FC236}">
                <a16:creationId xmlns:a16="http://schemas.microsoft.com/office/drawing/2014/main" id="{90402327-0812-4A77-B6A4-3E091269BFD0}"/>
              </a:ext>
            </a:extLst>
          </p:cNvPr>
          <p:cNvSpPr>
            <a:spLocks noChangeArrowheads="1"/>
          </p:cNvSpPr>
          <p:nvPr/>
        </p:nvSpPr>
        <p:spPr bwMode="auto">
          <a:xfrm>
            <a:off x="2895600" y="3886200"/>
            <a:ext cx="2971800" cy="1066800"/>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a:latin typeface="Tw Cen MT" panose="020B0602020104020603" pitchFamily="34" charset="0"/>
              </a:rPr>
              <a:t>SISTEM UPAH PER</a:t>
            </a:r>
            <a:r>
              <a:rPr lang="id-ID" altLang="en-US" sz="2400" b="1">
                <a:latin typeface="Tw Cen MT" panose="020B0602020104020603" pitchFamily="34" charset="0"/>
              </a:rPr>
              <a:t> </a:t>
            </a:r>
            <a:r>
              <a:rPr lang="en-US" altLang="en-US" sz="2400" b="1">
                <a:latin typeface="Tw Cen MT" panose="020B0602020104020603" pitchFamily="34" charset="0"/>
              </a:rPr>
              <a:t>JAM</a:t>
            </a:r>
            <a:r>
              <a:rPr lang="id-ID" altLang="en-US" sz="2400" b="1">
                <a:latin typeface="Tw Cen MT" panose="020B0602020104020603" pitchFamily="34" charset="0"/>
              </a:rPr>
              <a:t> </a:t>
            </a:r>
          </a:p>
          <a:p>
            <a:pPr algn="ctr" eaLnBrk="1" hangingPunct="1"/>
            <a:r>
              <a:rPr lang="id-ID" altLang="en-US" sz="2400" b="1">
                <a:latin typeface="Tw Cen MT" panose="020B0602020104020603" pitchFamily="34" charset="0"/>
              </a:rPr>
              <a:t>KERJA LANGSUNG</a:t>
            </a:r>
            <a:endParaRPr lang="en-US" altLang="en-US" sz="2400" b="1">
              <a:latin typeface="Tw Cen MT" panose="020B0602020104020603" pitchFamily="34" charset="0"/>
            </a:endParaRPr>
          </a:p>
        </p:txBody>
      </p:sp>
      <p:sp>
        <p:nvSpPr>
          <p:cNvPr id="25606" name="Rectangle 1030">
            <a:extLst>
              <a:ext uri="{FF2B5EF4-FFF2-40B4-BE49-F238E27FC236}">
                <a16:creationId xmlns:a16="http://schemas.microsoft.com/office/drawing/2014/main" id="{578B1405-406A-47B1-BA8E-29FE1A8FA054}"/>
              </a:ext>
            </a:extLst>
          </p:cNvPr>
          <p:cNvSpPr>
            <a:spLocks noChangeArrowheads="1"/>
          </p:cNvSpPr>
          <p:nvPr/>
        </p:nvSpPr>
        <p:spPr bwMode="auto">
          <a:xfrm>
            <a:off x="2895600" y="5410200"/>
            <a:ext cx="2971800" cy="1066800"/>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a:latin typeface="Tw Cen MT" panose="020B0602020104020603" pitchFamily="34" charset="0"/>
              </a:rPr>
              <a:t>SISTEM UPAH </a:t>
            </a:r>
          </a:p>
          <a:p>
            <a:pPr algn="ctr" eaLnBrk="1" hangingPunct="1"/>
            <a:r>
              <a:rPr lang="en-US" altLang="en-US" sz="2400" b="1">
                <a:latin typeface="Tw Cen MT" panose="020B0602020104020603" pitchFamily="34" charset="0"/>
              </a:rPr>
              <a:t>TETAP</a:t>
            </a:r>
            <a:r>
              <a:rPr lang="id-ID" altLang="en-US" sz="2400" b="1">
                <a:latin typeface="Tw Cen MT" panose="020B0602020104020603" pitchFamily="34" charset="0"/>
              </a:rPr>
              <a:t> PER BULAN</a:t>
            </a:r>
            <a:endParaRPr lang="en-US" altLang="en-US" sz="2400" b="1">
              <a:latin typeface="Tw Cen MT" panose="020B0602020104020603" pitchFamily="34" charset="0"/>
            </a:endParaRPr>
          </a:p>
        </p:txBody>
      </p:sp>
      <p:sp>
        <p:nvSpPr>
          <p:cNvPr id="25607" name="Line 1033">
            <a:extLst>
              <a:ext uri="{FF2B5EF4-FFF2-40B4-BE49-F238E27FC236}">
                <a16:creationId xmlns:a16="http://schemas.microsoft.com/office/drawing/2014/main" id="{13756039-EDA7-406B-BDCF-9BF4D5E59B03}"/>
              </a:ext>
            </a:extLst>
          </p:cNvPr>
          <p:cNvSpPr>
            <a:spLocks noChangeShapeType="1"/>
          </p:cNvSpPr>
          <p:nvPr/>
        </p:nvSpPr>
        <p:spPr bwMode="auto">
          <a:xfrm>
            <a:off x="6024563" y="2997200"/>
            <a:ext cx="990600" cy="685800"/>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5608" name="Text Box 1035">
            <a:extLst>
              <a:ext uri="{FF2B5EF4-FFF2-40B4-BE49-F238E27FC236}">
                <a16:creationId xmlns:a16="http://schemas.microsoft.com/office/drawing/2014/main" id="{18B5AF4C-E396-46BF-A444-67EBCC069CD7}"/>
              </a:ext>
            </a:extLst>
          </p:cNvPr>
          <p:cNvSpPr txBox="1">
            <a:spLocks noChangeArrowheads="1"/>
          </p:cNvSpPr>
          <p:nvPr/>
        </p:nvSpPr>
        <p:spPr bwMode="auto">
          <a:xfrm>
            <a:off x="7050088" y="3571876"/>
            <a:ext cx="31178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latin typeface="Tw Cen MT" panose="020B0602020104020603" pitchFamily="34" charset="0"/>
              </a:rPr>
              <a:t>Elemen Biaya Produksi</a:t>
            </a:r>
          </a:p>
        </p:txBody>
      </p:sp>
      <p:sp>
        <p:nvSpPr>
          <p:cNvPr id="25609" name="Line 1036">
            <a:extLst>
              <a:ext uri="{FF2B5EF4-FFF2-40B4-BE49-F238E27FC236}">
                <a16:creationId xmlns:a16="http://schemas.microsoft.com/office/drawing/2014/main" id="{5C9C7978-9DC5-41D2-9C27-25B5BC4568CA}"/>
              </a:ext>
            </a:extLst>
          </p:cNvPr>
          <p:cNvSpPr>
            <a:spLocks noChangeShapeType="1"/>
          </p:cNvSpPr>
          <p:nvPr/>
        </p:nvSpPr>
        <p:spPr bwMode="auto">
          <a:xfrm>
            <a:off x="5867400" y="5943600"/>
            <a:ext cx="838200" cy="0"/>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5610" name="Text Box 1037">
            <a:extLst>
              <a:ext uri="{FF2B5EF4-FFF2-40B4-BE49-F238E27FC236}">
                <a16:creationId xmlns:a16="http://schemas.microsoft.com/office/drawing/2014/main" id="{E1D8335B-F096-46C6-BF13-8C01F1338925}"/>
              </a:ext>
            </a:extLst>
          </p:cNvPr>
          <p:cNvSpPr txBox="1">
            <a:spLocks noChangeArrowheads="1"/>
          </p:cNvSpPr>
          <p:nvPr/>
        </p:nvSpPr>
        <p:spPr bwMode="auto">
          <a:xfrm>
            <a:off x="6816725" y="5661026"/>
            <a:ext cx="342265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latin typeface="Tw Cen MT" panose="020B0602020104020603" pitchFamily="34" charset="0"/>
              </a:rPr>
              <a:t>Biaya Tetap </a:t>
            </a:r>
            <a:r>
              <a:rPr lang="en-US" altLang="en-US" sz="2400" b="1">
                <a:latin typeface="Tw Cen MT" panose="020B0602020104020603" pitchFamily="34" charset="0"/>
                <a:sym typeface="Wingdings" panose="05000000000000000000" pitchFamily="2" charset="2"/>
              </a:rPr>
              <a:t> Period Cost</a:t>
            </a:r>
            <a:endParaRPr lang="en-US" altLang="en-US" sz="2400" b="1">
              <a:latin typeface="Tw Cen MT" panose="020B0602020104020603" pitchFamily="34" charset="0"/>
            </a:endParaRPr>
          </a:p>
        </p:txBody>
      </p:sp>
      <p:sp>
        <p:nvSpPr>
          <p:cNvPr id="25611" name="Line 1038">
            <a:extLst>
              <a:ext uri="{FF2B5EF4-FFF2-40B4-BE49-F238E27FC236}">
                <a16:creationId xmlns:a16="http://schemas.microsoft.com/office/drawing/2014/main" id="{C2D1F735-9601-4235-83CC-20B5B3973DA5}"/>
              </a:ext>
            </a:extLst>
          </p:cNvPr>
          <p:cNvSpPr>
            <a:spLocks noChangeShapeType="1"/>
          </p:cNvSpPr>
          <p:nvPr/>
        </p:nvSpPr>
        <p:spPr bwMode="auto">
          <a:xfrm flipV="1">
            <a:off x="6096001" y="4005263"/>
            <a:ext cx="936625" cy="647700"/>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5612" name="TextBox 11">
            <a:extLst>
              <a:ext uri="{FF2B5EF4-FFF2-40B4-BE49-F238E27FC236}">
                <a16:creationId xmlns:a16="http://schemas.microsoft.com/office/drawing/2014/main" id="{FBD78932-B138-4F2D-A21D-652CC3092978}"/>
              </a:ext>
            </a:extLst>
          </p:cNvPr>
          <p:cNvSpPr txBox="1">
            <a:spLocks noChangeArrowheads="1"/>
          </p:cNvSpPr>
          <p:nvPr/>
        </p:nvSpPr>
        <p:spPr bwMode="auto">
          <a:xfrm>
            <a:off x="2166938" y="1365251"/>
            <a:ext cx="7929562"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d-ID" altLang="en-US" sz="2600" b="1"/>
              <a:t>Sistem Penggajian Perusahaan Dapat Golongkan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Slide Number Placeholder 3">
            <a:extLst>
              <a:ext uri="{FF2B5EF4-FFF2-40B4-BE49-F238E27FC236}">
                <a16:creationId xmlns:a16="http://schemas.microsoft.com/office/drawing/2014/main" id="{C1C3DB36-3B80-4C97-8C8B-32B1F535FD5F}"/>
              </a:ext>
            </a:extLst>
          </p:cNvPr>
          <p:cNvSpPr>
            <a:spLocks noGrp="1"/>
          </p:cNvSpPr>
          <p:nvPr>
            <p:ph type="sldNum" sz="quarter" idx="12"/>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A695DB48-467C-485A-BC62-69120DD140F8}" type="slidenum">
              <a:rPr lang="en-US" altLang="en-US">
                <a:solidFill>
                  <a:schemeClr val="tx2"/>
                </a:solidFill>
                <a:latin typeface="Tw Cen MT" panose="020B0602020104020603" pitchFamily="34" charset="0"/>
              </a:rPr>
              <a:pPr eaLnBrk="1" hangingPunct="1"/>
              <a:t>17</a:t>
            </a:fld>
            <a:endParaRPr lang="en-US" altLang="en-US">
              <a:solidFill>
                <a:schemeClr val="tx2"/>
              </a:solidFill>
              <a:latin typeface="Tw Cen MT" panose="020B0602020104020603" pitchFamily="34" charset="0"/>
            </a:endParaRPr>
          </a:p>
        </p:txBody>
      </p:sp>
      <p:sp>
        <p:nvSpPr>
          <p:cNvPr id="26627" name="Rectangle 2">
            <a:extLst>
              <a:ext uri="{FF2B5EF4-FFF2-40B4-BE49-F238E27FC236}">
                <a16:creationId xmlns:a16="http://schemas.microsoft.com/office/drawing/2014/main" id="{E4478C91-8E81-4870-8422-100D3B341C5D}"/>
              </a:ext>
            </a:extLst>
          </p:cNvPr>
          <p:cNvSpPr>
            <a:spLocks noGrp="1" noChangeArrowheads="1"/>
          </p:cNvSpPr>
          <p:nvPr>
            <p:ph type="title" idx="4294967295"/>
          </p:nvPr>
        </p:nvSpPr>
        <p:spPr>
          <a:xfrm>
            <a:off x="2667000" y="500063"/>
            <a:ext cx="7378700" cy="1143000"/>
          </a:xfrm>
        </p:spPr>
        <p:txBody>
          <a:bodyPr/>
          <a:lstStyle/>
          <a:p>
            <a:pPr eaLnBrk="1" hangingPunct="1"/>
            <a:r>
              <a:rPr lang="en-US" altLang="en-US" b="1">
                <a:solidFill>
                  <a:schemeClr val="tx1"/>
                </a:solidFill>
              </a:rPr>
              <a:t>BIAYA OVERHEAD PABRIK</a:t>
            </a:r>
            <a:r>
              <a:rPr lang="id-ID" altLang="en-US" b="1">
                <a:solidFill>
                  <a:schemeClr val="tx1"/>
                </a:solidFill>
              </a:rPr>
              <a:t> </a:t>
            </a:r>
            <a:endParaRPr lang="en-US" altLang="en-US" b="1">
              <a:solidFill>
                <a:schemeClr val="tx1"/>
              </a:solidFill>
            </a:endParaRPr>
          </a:p>
        </p:txBody>
      </p:sp>
      <p:sp>
        <p:nvSpPr>
          <p:cNvPr id="26628" name="Rectangle 4">
            <a:extLst>
              <a:ext uri="{FF2B5EF4-FFF2-40B4-BE49-F238E27FC236}">
                <a16:creationId xmlns:a16="http://schemas.microsoft.com/office/drawing/2014/main" id="{34A5145B-68A0-4B0D-9317-2551564A74A3}"/>
              </a:ext>
            </a:extLst>
          </p:cNvPr>
          <p:cNvSpPr>
            <a:spLocks noChangeArrowheads="1"/>
          </p:cNvSpPr>
          <p:nvPr/>
        </p:nvSpPr>
        <p:spPr bwMode="auto">
          <a:xfrm>
            <a:off x="2971800" y="2743200"/>
            <a:ext cx="2514600" cy="1219200"/>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a:latin typeface="Tw Cen MT" panose="020B0602020104020603" pitchFamily="34" charset="0"/>
              </a:rPr>
              <a:t>BOP VARIABEL</a:t>
            </a:r>
          </a:p>
        </p:txBody>
      </p:sp>
      <p:sp>
        <p:nvSpPr>
          <p:cNvPr id="26629" name="Rectangle 5">
            <a:extLst>
              <a:ext uri="{FF2B5EF4-FFF2-40B4-BE49-F238E27FC236}">
                <a16:creationId xmlns:a16="http://schemas.microsoft.com/office/drawing/2014/main" id="{DE4A8C78-9B81-4C5A-896D-2D91273072A9}"/>
              </a:ext>
            </a:extLst>
          </p:cNvPr>
          <p:cNvSpPr>
            <a:spLocks noChangeArrowheads="1"/>
          </p:cNvSpPr>
          <p:nvPr/>
        </p:nvSpPr>
        <p:spPr bwMode="auto">
          <a:xfrm>
            <a:off x="6781800" y="2743200"/>
            <a:ext cx="2590800" cy="1219200"/>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a:latin typeface="Tw Cen MT" panose="020B0602020104020603" pitchFamily="34" charset="0"/>
              </a:rPr>
              <a:t>BOP TETAP</a:t>
            </a:r>
          </a:p>
        </p:txBody>
      </p:sp>
      <p:sp>
        <p:nvSpPr>
          <p:cNvPr id="26630" name="Line 8">
            <a:extLst>
              <a:ext uri="{FF2B5EF4-FFF2-40B4-BE49-F238E27FC236}">
                <a16:creationId xmlns:a16="http://schemas.microsoft.com/office/drawing/2014/main" id="{FDA1C2E9-B24E-4B5E-9499-DDABD66B3BF3}"/>
              </a:ext>
            </a:extLst>
          </p:cNvPr>
          <p:cNvSpPr>
            <a:spLocks noChangeShapeType="1"/>
          </p:cNvSpPr>
          <p:nvPr/>
        </p:nvSpPr>
        <p:spPr bwMode="auto">
          <a:xfrm>
            <a:off x="4191000" y="3962400"/>
            <a:ext cx="0" cy="533400"/>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6631" name="Line 9">
            <a:extLst>
              <a:ext uri="{FF2B5EF4-FFF2-40B4-BE49-F238E27FC236}">
                <a16:creationId xmlns:a16="http://schemas.microsoft.com/office/drawing/2014/main" id="{9B7C9E57-9B8B-4F35-BFB5-117CBDD2484A}"/>
              </a:ext>
            </a:extLst>
          </p:cNvPr>
          <p:cNvSpPr>
            <a:spLocks noChangeShapeType="1"/>
          </p:cNvSpPr>
          <p:nvPr/>
        </p:nvSpPr>
        <p:spPr bwMode="auto">
          <a:xfrm>
            <a:off x="8077200" y="3962400"/>
            <a:ext cx="0" cy="609600"/>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26632" name="Text Box 10">
            <a:extLst>
              <a:ext uri="{FF2B5EF4-FFF2-40B4-BE49-F238E27FC236}">
                <a16:creationId xmlns:a16="http://schemas.microsoft.com/office/drawing/2014/main" id="{6A5F6F2B-D778-47A7-B574-37D4CAB1C609}"/>
              </a:ext>
            </a:extLst>
          </p:cNvPr>
          <p:cNvSpPr txBox="1">
            <a:spLocks noChangeArrowheads="1"/>
          </p:cNvSpPr>
          <p:nvPr/>
        </p:nvSpPr>
        <p:spPr bwMode="auto">
          <a:xfrm>
            <a:off x="2809876" y="4460875"/>
            <a:ext cx="27860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b="1">
                <a:latin typeface="Tw Cen MT" panose="020B0602020104020603" pitchFamily="34" charset="0"/>
              </a:rPr>
              <a:t>ELEMEN BIAYA</a:t>
            </a:r>
            <a:r>
              <a:rPr lang="id-ID" altLang="en-US" b="1">
                <a:latin typeface="Tw Cen MT" panose="020B0602020104020603" pitchFamily="34" charset="0"/>
              </a:rPr>
              <a:t> </a:t>
            </a:r>
            <a:r>
              <a:rPr lang="en-US" altLang="en-US" b="1">
                <a:latin typeface="Tw Cen MT" panose="020B0602020104020603" pitchFamily="34" charset="0"/>
              </a:rPr>
              <a:t>PRODUKSI</a:t>
            </a:r>
          </a:p>
        </p:txBody>
      </p:sp>
      <p:sp>
        <p:nvSpPr>
          <p:cNvPr id="26633" name="Text Box 12">
            <a:extLst>
              <a:ext uri="{FF2B5EF4-FFF2-40B4-BE49-F238E27FC236}">
                <a16:creationId xmlns:a16="http://schemas.microsoft.com/office/drawing/2014/main" id="{01FE30C7-61DB-471C-BB41-BEFB05E76045}"/>
              </a:ext>
            </a:extLst>
          </p:cNvPr>
          <p:cNvSpPr txBox="1">
            <a:spLocks noChangeArrowheads="1"/>
          </p:cNvSpPr>
          <p:nvPr/>
        </p:nvSpPr>
        <p:spPr bwMode="auto">
          <a:xfrm>
            <a:off x="7096125" y="4572000"/>
            <a:ext cx="20002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b="1">
                <a:latin typeface="Tw Cen MT" panose="020B0602020104020603" pitchFamily="34" charset="0"/>
              </a:rPr>
              <a:t>BIAYA PERIODE</a:t>
            </a:r>
          </a:p>
        </p:txBody>
      </p:sp>
      <p:sp>
        <p:nvSpPr>
          <p:cNvPr id="26634" name="TextBox 10">
            <a:extLst>
              <a:ext uri="{FF2B5EF4-FFF2-40B4-BE49-F238E27FC236}">
                <a16:creationId xmlns:a16="http://schemas.microsoft.com/office/drawing/2014/main" id="{2ED7FEF2-B5BF-4D82-80BA-9C4D0767DF80}"/>
              </a:ext>
            </a:extLst>
          </p:cNvPr>
          <p:cNvSpPr txBox="1">
            <a:spLocks noChangeArrowheads="1"/>
          </p:cNvSpPr>
          <p:nvPr/>
        </p:nvSpPr>
        <p:spPr bwMode="auto">
          <a:xfrm>
            <a:off x="1809751" y="1571625"/>
            <a:ext cx="8215313"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id-ID" altLang="en-US" sz="2800" b="1"/>
              <a:t>Biaya </a:t>
            </a:r>
            <a:r>
              <a:rPr lang="id-ID" altLang="en-US" sz="2800" b="1" i="1"/>
              <a:t>Overhead</a:t>
            </a:r>
            <a:r>
              <a:rPr lang="id-ID" altLang="en-US" sz="2800" b="1"/>
              <a:t> Pabrik Atas Dasar Tingkah Laku Dikelompokan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9" name="Rectangle 198">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4"/>
              </a:gs>
              <a:gs pos="25000">
                <a:schemeClr val="accent4"/>
              </a:gs>
              <a:gs pos="94000">
                <a:schemeClr val="accent2"/>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1" name="Picture 200">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7650" name="Rectangle 2">
            <a:extLst>
              <a:ext uri="{FF2B5EF4-FFF2-40B4-BE49-F238E27FC236}">
                <a16:creationId xmlns:a16="http://schemas.microsoft.com/office/drawing/2014/main" id="{8FDBCF33-D613-4AEE-98C3-F1BF9164DFF9}"/>
              </a:ext>
            </a:extLst>
          </p:cNvPr>
          <p:cNvSpPr>
            <a:spLocks noGrp="1" noChangeArrowheads="1"/>
          </p:cNvSpPr>
          <p:nvPr>
            <p:ph type="title"/>
          </p:nvPr>
        </p:nvSpPr>
        <p:spPr>
          <a:xfrm>
            <a:off x="1179226" y="826680"/>
            <a:ext cx="9833548" cy="1325563"/>
          </a:xfrm>
        </p:spPr>
        <p:txBody>
          <a:bodyPr>
            <a:normAutofit/>
          </a:bodyPr>
          <a:lstStyle/>
          <a:p>
            <a:pPr algn="ctr" eaLnBrk="1" hangingPunct="1"/>
            <a:r>
              <a:rPr lang="en-US" altLang="en-US" sz="4000" b="1">
                <a:solidFill>
                  <a:srgbClr val="FFFFFF"/>
                </a:solidFill>
              </a:rPr>
              <a:t>PERBEDAAN VARIABEL</a:t>
            </a:r>
            <a:r>
              <a:rPr lang="id-ID" altLang="en-US" sz="4000" b="1">
                <a:solidFill>
                  <a:srgbClr val="FFFFFF"/>
                </a:solidFill>
              </a:rPr>
              <a:t> </a:t>
            </a:r>
            <a:r>
              <a:rPr lang="en-US" altLang="en-US" sz="4000" b="1">
                <a:solidFill>
                  <a:srgbClr val="FFFFFF"/>
                </a:solidFill>
              </a:rPr>
              <a:t>COSTING DAN FULL COSTING</a:t>
            </a:r>
          </a:p>
        </p:txBody>
      </p:sp>
      <p:sp>
        <p:nvSpPr>
          <p:cNvPr id="18437" name="Rectangle 3">
            <a:extLst>
              <a:ext uri="{FF2B5EF4-FFF2-40B4-BE49-F238E27FC236}">
                <a16:creationId xmlns:a16="http://schemas.microsoft.com/office/drawing/2014/main" id="{079109F2-FE94-4D49-BC09-1F3999918935}"/>
              </a:ext>
            </a:extLst>
          </p:cNvPr>
          <p:cNvSpPr>
            <a:spLocks noGrp="1" noChangeArrowheads="1"/>
          </p:cNvSpPr>
          <p:nvPr>
            <p:ph sz="quarter" idx="1"/>
          </p:nvPr>
        </p:nvSpPr>
        <p:spPr>
          <a:xfrm>
            <a:off x="1179226" y="3092970"/>
            <a:ext cx="9833548" cy="2693976"/>
          </a:xfrm>
        </p:spPr>
        <p:txBody>
          <a:bodyPr>
            <a:normAutofit/>
          </a:bodyPr>
          <a:lstStyle/>
          <a:p>
            <a:pPr marL="609600" indent="-609600">
              <a:buNone/>
              <a:defRPr/>
            </a:pPr>
            <a:r>
              <a:rPr lang="en-US" sz="2000" b="1">
                <a:solidFill>
                  <a:srgbClr val="000000"/>
                </a:solidFill>
              </a:rPr>
              <a:t>DILIHAT DARI SEGI :</a:t>
            </a:r>
          </a:p>
          <a:p>
            <a:pPr marL="441325" indent="-441325">
              <a:buFont typeface="Wingdings" panose="05000000000000000000" pitchFamily="2" charset="2"/>
              <a:buAutoNum type="arabicPeriod"/>
              <a:defRPr/>
            </a:pPr>
            <a:r>
              <a:rPr lang="en-US" sz="2000" b="1">
                <a:solidFill>
                  <a:srgbClr val="000000"/>
                </a:solidFill>
              </a:rPr>
              <a:t>Penentuan Harga Pokok Produk</a:t>
            </a:r>
          </a:p>
          <a:p>
            <a:pPr marL="441325" indent="-441325">
              <a:buFont typeface="Wingdings" panose="05000000000000000000" pitchFamily="2" charset="2"/>
              <a:buAutoNum type="arabicPeriod"/>
              <a:defRPr/>
            </a:pPr>
            <a:r>
              <a:rPr lang="en-US" sz="2000" b="1">
                <a:solidFill>
                  <a:srgbClr val="000000"/>
                </a:solidFill>
              </a:rPr>
              <a:t>Penentuan Harga Pokok Persediaan</a:t>
            </a:r>
          </a:p>
          <a:p>
            <a:pPr marL="441325" indent="-441325">
              <a:buFont typeface="Wingdings" panose="05000000000000000000" pitchFamily="2" charset="2"/>
              <a:buAutoNum type="arabicPeriod"/>
              <a:defRPr/>
            </a:pPr>
            <a:r>
              <a:rPr lang="en-US" sz="2000" b="1">
                <a:solidFill>
                  <a:srgbClr val="000000"/>
                </a:solidFill>
              </a:rPr>
              <a:t>Pengakuan “</a:t>
            </a:r>
            <a:r>
              <a:rPr lang="en-US" sz="2000" i="1">
                <a:solidFill>
                  <a:srgbClr val="000000"/>
                </a:solidFill>
              </a:rPr>
              <a:t>Period Cost</a:t>
            </a:r>
            <a:r>
              <a:rPr lang="en-US" sz="2000" b="1">
                <a:solidFill>
                  <a:srgbClr val="000000"/>
                </a:solidFill>
              </a:rPr>
              <a:t>”</a:t>
            </a:r>
          </a:p>
          <a:p>
            <a:pPr marL="441325" indent="-441325">
              <a:buFont typeface="Wingdings" panose="05000000000000000000" pitchFamily="2" charset="2"/>
              <a:buAutoNum type="arabicPeriod"/>
              <a:defRPr/>
            </a:pPr>
            <a:r>
              <a:rPr lang="en-US" sz="2000" b="1">
                <a:solidFill>
                  <a:srgbClr val="000000"/>
                </a:solidFill>
              </a:rPr>
              <a:t>Pendekatan Pengelompokkan biaya</a:t>
            </a:r>
          </a:p>
          <a:p>
            <a:pPr marL="441325" indent="-441325">
              <a:buFont typeface="Wingdings" panose="05000000000000000000" pitchFamily="2" charset="2"/>
              <a:buAutoNum type="arabicPeriod"/>
              <a:defRPr/>
            </a:pPr>
            <a:r>
              <a:rPr lang="en-US" sz="2000" b="1">
                <a:solidFill>
                  <a:srgbClr val="000000"/>
                </a:solidFill>
              </a:rPr>
              <a:t>Penyajian Laporan Rugi/Laba</a:t>
            </a:r>
          </a:p>
        </p:txBody>
      </p:sp>
      <p:sp>
        <p:nvSpPr>
          <p:cNvPr id="11267" name="Slide Number Placeholder 5">
            <a:extLst>
              <a:ext uri="{FF2B5EF4-FFF2-40B4-BE49-F238E27FC236}">
                <a16:creationId xmlns:a16="http://schemas.microsoft.com/office/drawing/2014/main" id="{7290AAE0-655F-435C-87F5-7F519167A327}"/>
              </a:ext>
            </a:extLst>
          </p:cNvPr>
          <p:cNvSpPr>
            <a:spLocks noGrp="1"/>
          </p:cNvSpPr>
          <p:nvPr>
            <p:ph type="sldNum" sz="quarter" idx="12"/>
          </p:nvPr>
        </p:nvSpPr>
        <p:spPr>
          <a:xfrm>
            <a:off x="10825930" y="6223702"/>
            <a:ext cx="570728" cy="314067"/>
          </a:xfrm>
        </p:spPr>
        <p:txBody>
          <a:bodyP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600"/>
              </a:spcAft>
            </a:pPr>
            <a:fld id="{40360F91-F395-4D18-B683-954F5A89C88E}" type="slidenum">
              <a:rPr lang="en-US" altLang="en-US" sz="1000">
                <a:solidFill>
                  <a:srgbClr val="898989"/>
                </a:solidFill>
                <a:latin typeface="Tw Cen MT" panose="020B0602020104020603" pitchFamily="34" charset="0"/>
              </a:rPr>
              <a:pPr eaLnBrk="1" hangingPunct="1">
                <a:spcAft>
                  <a:spcPts val="600"/>
                </a:spcAft>
              </a:pPr>
              <a:t>18</a:t>
            </a:fld>
            <a:endParaRPr lang="en-US" altLang="en-US" sz="1000">
              <a:solidFill>
                <a:srgbClr val="898989"/>
              </a:solidFill>
              <a:latin typeface="Tw Cen MT" panose="020B0602020104020603"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1045B59B-615E-4718-A150-42DE5D03E1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Rectangle 72">
            <a:extLst>
              <a:ext uri="{FF2B5EF4-FFF2-40B4-BE49-F238E27FC236}">
                <a16:creationId xmlns:a16="http://schemas.microsoft.com/office/drawing/2014/main" id="{D6CF29CD-38B8-4924-BA11-6D6051748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61518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674" name="Title 1">
            <a:extLst>
              <a:ext uri="{FF2B5EF4-FFF2-40B4-BE49-F238E27FC236}">
                <a16:creationId xmlns:a16="http://schemas.microsoft.com/office/drawing/2014/main" id="{0EC452B8-CF9F-4A1E-8B66-4B51B592B259}"/>
              </a:ext>
            </a:extLst>
          </p:cNvPr>
          <p:cNvSpPr>
            <a:spLocks noGrp="1"/>
          </p:cNvSpPr>
          <p:nvPr>
            <p:ph type="title"/>
          </p:nvPr>
        </p:nvSpPr>
        <p:spPr>
          <a:xfrm>
            <a:off x="707011" y="365760"/>
            <a:ext cx="10765410" cy="1207269"/>
          </a:xfrm>
        </p:spPr>
        <p:txBody>
          <a:bodyPr vert="horz" lIns="91440" tIns="45720" rIns="91440" bIns="45720" rtlCol="0" anchor="b">
            <a:normAutofit/>
          </a:bodyPr>
          <a:lstStyle/>
          <a:p>
            <a:pPr algn="ctr"/>
            <a:r>
              <a:rPr lang="en-US" altLang="en-US" sz="5600" b="1" kern="1200">
                <a:solidFill>
                  <a:srgbClr val="FFFFFF"/>
                </a:solidFill>
                <a:latin typeface="+mj-lt"/>
                <a:ea typeface="+mj-ea"/>
                <a:cs typeface="+mj-cs"/>
              </a:rPr>
              <a:t>PENENTUAN HARGA POKOK PRODUK</a:t>
            </a:r>
            <a:endParaRPr lang="en-US" altLang="en-US" sz="5600" kern="1200">
              <a:solidFill>
                <a:srgbClr val="FFFFFF"/>
              </a:solidFill>
              <a:latin typeface="+mj-lt"/>
              <a:ea typeface="+mj-ea"/>
              <a:cs typeface="+mj-cs"/>
            </a:endParaRPr>
          </a:p>
        </p:txBody>
      </p:sp>
      <p:sp>
        <p:nvSpPr>
          <p:cNvPr id="4" name="Slide Number Placeholder 3">
            <a:extLst>
              <a:ext uri="{FF2B5EF4-FFF2-40B4-BE49-F238E27FC236}">
                <a16:creationId xmlns:a16="http://schemas.microsoft.com/office/drawing/2014/main" id="{6399F111-7B1F-4317-AE06-A950D96F950C}"/>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600"/>
              </a:spcAft>
            </a:pPr>
            <a:fld id="{F1C3C950-859F-49CF-874C-55D6FA1DB320}" type="slidenum">
              <a:rPr lang="en-US" altLang="en-US">
                <a:solidFill>
                  <a:srgbClr val="898989"/>
                </a:solidFill>
                <a:latin typeface="+mn-lt"/>
                <a:cs typeface="+mn-cs"/>
              </a:rPr>
              <a:pPr eaLnBrk="1" hangingPunct="1">
                <a:spcAft>
                  <a:spcPts val="600"/>
                </a:spcAft>
              </a:pPr>
              <a:t>19</a:t>
            </a:fld>
            <a:endParaRPr lang="en-US" altLang="en-US">
              <a:solidFill>
                <a:srgbClr val="898989"/>
              </a:solidFill>
              <a:latin typeface="+mn-lt"/>
              <a:cs typeface="+mn-cs"/>
            </a:endParaRPr>
          </a:p>
        </p:txBody>
      </p:sp>
      <p:graphicFrame>
        <p:nvGraphicFramePr>
          <p:cNvPr id="5" name="Content Placeholder 3">
            <a:extLst>
              <a:ext uri="{FF2B5EF4-FFF2-40B4-BE49-F238E27FC236}">
                <a16:creationId xmlns:a16="http://schemas.microsoft.com/office/drawing/2014/main" id="{E44C407C-BA08-4753-B537-6E793E80EBCB}"/>
              </a:ext>
            </a:extLst>
          </p:cNvPr>
          <p:cNvGraphicFramePr>
            <a:graphicFrameLocks/>
          </p:cNvGraphicFramePr>
          <p:nvPr>
            <p:extLst>
              <p:ext uri="{D42A27DB-BD31-4B8C-83A1-F6EECF244321}">
                <p14:modId xmlns:p14="http://schemas.microsoft.com/office/powerpoint/2010/main" val="673956494"/>
              </p:ext>
            </p:extLst>
          </p:nvPr>
        </p:nvGraphicFramePr>
        <p:xfrm>
          <a:off x="650449" y="3002875"/>
          <a:ext cx="10901473" cy="3157923"/>
        </p:xfrm>
        <a:graphic>
          <a:graphicData uri="http://schemas.openxmlformats.org/drawingml/2006/table">
            <a:tbl>
              <a:tblPr firstRow="1" bandRow="1">
                <a:tableStyleId>{69012ECD-51FC-41F1-AA8D-1B2483CD663E}</a:tableStyleId>
              </a:tblPr>
              <a:tblGrid>
                <a:gridCol w="5200896">
                  <a:extLst>
                    <a:ext uri="{9D8B030D-6E8A-4147-A177-3AD203B41FA5}">
                      <a16:colId xmlns:a16="http://schemas.microsoft.com/office/drawing/2014/main" val="20000"/>
                    </a:ext>
                  </a:extLst>
                </a:gridCol>
                <a:gridCol w="2915041">
                  <a:extLst>
                    <a:ext uri="{9D8B030D-6E8A-4147-A177-3AD203B41FA5}">
                      <a16:colId xmlns:a16="http://schemas.microsoft.com/office/drawing/2014/main" val="20001"/>
                    </a:ext>
                  </a:extLst>
                </a:gridCol>
                <a:gridCol w="2785536">
                  <a:extLst>
                    <a:ext uri="{9D8B030D-6E8A-4147-A177-3AD203B41FA5}">
                      <a16:colId xmlns:a16="http://schemas.microsoft.com/office/drawing/2014/main" val="20002"/>
                    </a:ext>
                  </a:extLst>
                </a:gridCol>
              </a:tblGrid>
              <a:tr h="924696">
                <a:tc>
                  <a:txBody>
                    <a:bodyPr/>
                    <a:lstStyle/>
                    <a:p>
                      <a:pPr algn="ctr"/>
                      <a:r>
                        <a:rPr lang="id-ID" sz="2900" b="1"/>
                        <a:t>Elemen biaya</a:t>
                      </a:r>
                      <a:endParaRPr lang="id-ID" sz="2900" b="1" i="0">
                        <a:solidFill>
                          <a:srgbClr val="535353"/>
                        </a:solidFill>
                        <a:latin typeface="Arial"/>
                      </a:endParaRPr>
                    </a:p>
                  </a:txBody>
                  <a:tcPr marL="98140" marR="98140" marT="0" marB="0"/>
                </a:tc>
                <a:tc>
                  <a:txBody>
                    <a:bodyPr/>
                    <a:lstStyle/>
                    <a:p>
                      <a:pPr algn="ctr"/>
                      <a:r>
                        <a:rPr lang="id-ID" sz="2900" b="1"/>
                        <a:t>Full costing</a:t>
                      </a:r>
                      <a:endParaRPr lang="id-ID" sz="2900" b="1" i="0">
                        <a:solidFill>
                          <a:srgbClr val="535353"/>
                        </a:solidFill>
                        <a:latin typeface="Arial"/>
                      </a:endParaRPr>
                    </a:p>
                  </a:txBody>
                  <a:tcPr marL="98140" marR="98140" marT="0" marB="0"/>
                </a:tc>
                <a:tc>
                  <a:txBody>
                    <a:bodyPr/>
                    <a:lstStyle/>
                    <a:p>
                      <a:pPr algn="ctr"/>
                      <a:r>
                        <a:rPr lang="id-ID" sz="2900" b="1"/>
                        <a:t>Variable costing</a:t>
                      </a:r>
                      <a:endParaRPr lang="id-ID" sz="2900" b="1" i="0">
                        <a:solidFill>
                          <a:srgbClr val="535353"/>
                        </a:solidFill>
                        <a:latin typeface="Arial"/>
                      </a:endParaRPr>
                    </a:p>
                  </a:txBody>
                  <a:tcPr marL="98140" marR="98140" marT="0" marB="0"/>
                </a:tc>
                <a:extLst>
                  <a:ext uri="{0D108BD9-81ED-4DB2-BD59-A6C34878D82A}">
                    <a16:rowId xmlns:a16="http://schemas.microsoft.com/office/drawing/2014/main" val="10000"/>
                  </a:ext>
                </a:extLst>
              </a:tr>
              <a:tr h="2233227">
                <a:tc>
                  <a:txBody>
                    <a:bodyPr/>
                    <a:lstStyle/>
                    <a:p>
                      <a:pPr algn="just"/>
                      <a:r>
                        <a:rPr lang="id-ID" sz="2900" b="1"/>
                        <a:t>BBB(raw material cost)</a:t>
                      </a:r>
                    </a:p>
                    <a:p>
                      <a:pPr algn="just"/>
                      <a:r>
                        <a:rPr lang="id-ID" sz="2900" b="1"/>
                        <a:t>BTKL(direct labor cost)</a:t>
                      </a:r>
                    </a:p>
                    <a:p>
                      <a:pPr algn="just"/>
                      <a:r>
                        <a:rPr lang="id-ID" sz="2900" b="1"/>
                        <a:t>BOP variabel (variable FOH)</a:t>
                      </a:r>
                    </a:p>
                    <a:p>
                      <a:pPr algn="just"/>
                      <a:r>
                        <a:rPr lang="id-ID" sz="2900" b="1"/>
                        <a:t>BOP tetap (fixed FOH)</a:t>
                      </a:r>
                    </a:p>
                    <a:p>
                      <a:pPr algn="just"/>
                      <a:r>
                        <a:rPr lang="id-ID" sz="2900" b="1"/>
                        <a:t>Jumlah Harga Pokok Produk</a:t>
                      </a:r>
                      <a:endParaRPr lang="id-ID" sz="2900" b="1" i="0">
                        <a:solidFill>
                          <a:srgbClr val="535353"/>
                        </a:solidFill>
                        <a:latin typeface="Arial"/>
                      </a:endParaRPr>
                    </a:p>
                  </a:txBody>
                  <a:tcPr marL="98140" marR="98140" marT="0" marB="0"/>
                </a:tc>
                <a:tc>
                  <a:txBody>
                    <a:bodyPr/>
                    <a:lstStyle/>
                    <a:p>
                      <a:pPr algn="ctr"/>
                      <a:r>
                        <a:rPr lang="id-ID" sz="2900" b="1"/>
                        <a:t>Rp.xxx</a:t>
                      </a:r>
                    </a:p>
                    <a:p>
                      <a:pPr algn="ctr"/>
                      <a:r>
                        <a:rPr lang="id-ID" sz="2900" b="1"/>
                        <a:t>Rp.xxx</a:t>
                      </a:r>
                    </a:p>
                    <a:p>
                      <a:pPr algn="ctr"/>
                      <a:r>
                        <a:rPr lang="id-ID" sz="2900" b="1"/>
                        <a:t>Rp.xxx</a:t>
                      </a:r>
                    </a:p>
                    <a:p>
                      <a:pPr algn="ctr"/>
                      <a:r>
                        <a:rPr lang="id-ID" sz="2900" b="1" u="sng"/>
                        <a:t>Rp.xxx</a:t>
                      </a:r>
                    </a:p>
                    <a:p>
                      <a:pPr algn="ctr"/>
                      <a:r>
                        <a:rPr lang="id-ID" sz="2900" b="1"/>
                        <a:t>Rp. xxx</a:t>
                      </a:r>
                      <a:endParaRPr lang="id-ID" sz="2900" b="1" i="0">
                        <a:solidFill>
                          <a:srgbClr val="535353"/>
                        </a:solidFill>
                        <a:latin typeface="Arial"/>
                      </a:endParaRPr>
                    </a:p>
                  </a:txBody>
                  <a:tcPr marL="98140" marR="98140" marT="0" marB="0"/>
                </a:tc>
                <a:tc>
                  <a:txBody>
                    <a:bodyPr/>
                    <a:lstStyle/>
                    <a:p>
                      <a:pPr algn="ctr"/>
                      <a:r>
                        <a:rPr lang="id-ID" sz="2900" b="1"/>
                        <a:t>Rp.xxx</a:t>
                      </a:r>
                    </a:p>
                    <a:p>
                      <a:pPr algn="ctr"/>
                      <a:r>
                        <a:rPr lang="id-ID" sz="2900" b="1"/>
                        <a:t>Rp.xxx</a:t>
                      </a:r>
                    </a:p>
                    <a:p>
                      <a:pPr algn="ctr"/>
                      <a:r>
                        <a:rPr lang="id-ID" sz="2900" b="1"/>
                        <a:t>Rp.xxx</a:t>
                      </a:r>
                    </a:p>
                    <a:p>
                      <a:pPr algn="ctr"/>
                      <a:r>
                        <a:rPr lang="id-ID" sz="2900" b="1" u="sng"/>
                        <a:t>_</a:t>
                      </a:r>
                    </a:p>
                    <a:p>
                      <a:pPr algn="ctr"/>
                      <a:r>
                        <a:rPr lang="id-ID" sz="2900" b="1"/>
                        <a:t>Rp.xxx</a:t>
                      </a:r>
                      <a:endParaRPr lang="id-ID" sz="2900" b="1" i="0">
                        <a:solidFill>
                          <a:srgbClr val="535353"/>
                        </a:solidFill>
                        <a:latin typeface="Arial"/>
                      </a:endParaRPr>
                    </a:p>
                  </a:txBody>
                  <a:tcPr marL="98140" marR="98140" marT="0" marB="0"/>
                </a:tc>
                <a:extLst>
                  <a:ext uri="{0D108BD9-81ED-4DB2-BD59-A6C34878D82A}">
                    <a16:rowId xmlns:a16="http://schemas.microsoft.com/office/drawing/2014/main" val="10001"/>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3" name="Rectangle 72">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66" name="Title 1">
            <a:extLst>
              <a:ext uri="{FF2B5EF4-FFF2-40B4-BE49-F238E27FC236}">
                <a16:creationId xmlns:a16="http://schemas.microsoft.com/office/drawing/2014/main" id="{5D7F2391-7E51-4EB4-A151-31D26E0E67B7}"/>
              </a:ext>
            </a:extLst>
          </p:cNvPr>
          <p:cNvSpPr>
            <a:spLocks noGrp="1"/>
          </p:cNvSpPr>
          <p:nvPr>
            <p:ph type="title"/>
          </p:nvPr>
        </p:nvSpPr>
        <p:spPr>
          <a:xfrm>
            <a:off x="635000" y="640823"/>
            <a:ext cx="3418659" cy="5583148"/>
          </a:xfrm>
        </p:spPr>
        <p:txBody>
          <a:bodyPr anchor="ctr">
            <a:normAutofit/>
          </a:bodyPr>
          <a:lstStyle/>
          <a:p>
            <a:r>
              <a:rPr lang="id-ID" altLang="en-US" sz="5400" b="1"/>
              <a:t>Pokok Bahasan</a:t>
            </a:r>
          </a:p>
        </p:txBody>
      </p:sp>
      <p:sp>
        <p:nvSpPr>
          <p:cNvPr id="75"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3">
            <a:extLst>
              <a:ext uri="{FF2B5EF4-FFF2-40B4-BE49-F238E27FC236}">
                <a16:creationId xmlns:a16="http://schemas.microsoft.com/office/drawing/2014/main" id="{4FF52CF5-424A-4EEC-803F-DD0AAAF3D3DC}"/>
              </a:ext>
            </a:extLst>
          </p:cNvPr>
          <p:cNvSpPr>
            <a:spLocks noGrp="1"/>
          </p:cNvSpPr>
          <p:nvPr>
            <p:ph type="sldNum" sz="quarter" idx="12"/>
          </p:nvPr>
        </p:nvSpPr>
        <p:spPr>
          <a:xfrm>
            <a:off x="8610600" y="6356350"/>
            <a:ext cx="2743200" cy="365125"/>
          </a:xfrm>
        </p:spPr>
        <p:txBody>
          <a:bodyP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600"/>
              </a:spcAft>
            </a:pPr>
            <a:fld id="{659E20FA-2DE1-4086-9773-0BEA1B00341C}" type="slidenum">
              <a:rPr lang="id-ID" altLang="en-US">
                <a:latin typeface="Tw Cen MT" panose="020B0602020104020603" pitchFamily="34" charset="0"/>
              </a:rPr>
              <a:pPr eaLnBrk="1" hangingPunct="1">
                <a:spcAft>
                  <a:spcPts val="600"/>
                </a:spcAft>
              </a:pPr>
              <a:t>2</a:t>
            </a:fld>
            <a:endParaRPr lang="id-ID" altLang="en-US">
              <a:latin typeface="Tw Cen MT" panose="020B0602020104020603" pitchFamily="34" charset="0"/>
            </a:endParaRPr>
          </a:p>
        </p:txBody>
      </p:sp>
      <p:graphicFrame>
        <p:nvGraphicFramePr>
          <p:cNvPr id="11269" name="Content Placeholder 2">
            <a:extLst>
              <a:ext uri="{FF2B5EF4-FFF2-40B4-BE49-F238E27FC236}">
                <a16:creationId xmlns:a16="http://schemas.microsoft.com/office/drawing/2014/main" id="{0FF90C47-991E-4093-8AD4-FD8B2D167995}"/>
              </a:ext>
            </a:extLst>
          </p:cNvPr>
          <p:cNvGraphicFramePr>
            <a:graphicFrameLocks noGrp="1"/>
          </p:cNvGraphicFramePr>
          <p:nvPr>
            <p:ph sz="quarter" idx="1"/>
            <p:extLst>
              <p:ext uri="{D42A27DB-BD31-4B8C-83A1-F6EECF244321}">
                <p14:modId xmlns:p14="http://schemas.microsoft.com/office/powerpoint/2010/main" val="2174693004"/>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914C125C-F059-4A56-8457-083AC54EDA94}"/>
              </a:ext>
            </a:extLst>
          </p:cNvPr>
          <p:cNvSpPr>
            <a:spLocks noGrp="1" noChangeArrowheads="1"/>
          </p:cNvSpPr>
          <p:nvPr>
            <p:ph type="title"/>
          </p:nvPr>
        </p:nvSpPr>
        <p:spPr/>
        <p:txBody>
          <a:bodyPr/>
          <a:lstStyle/>
          <a:p>
            <a:pPr eaLnBrk="1" hangingPunct="1"/>
            <a:r>
              <a:rPr lang="en-US" altLang="en-US" sz="3200" b="1"/>
              <a:t>PENENTUAN H</a:t>
            </a:r>
            <a:r>
              <a:rPr lang="id-ID" altLang="en-US" sz="3200" b="1"/>
              <a:t>ARGA </a:t>
            </a:r>
            <a:r>
              <a:rPr lang="en-US" altLang="en-US" sz="3200" b="1"/>
              <a:t>P</a:t>
            </a:r>
            <a:r>
              <a:rPr lang="id-ID" altLang="en-US" sz="3200" b="1"/>
              <a:t>OKOK </a:t>
            </a:r>
            <a:r>
              <a:rPr lang="en-US" altLang="en-US" sz="3200" b="1"/>
              <a:t>PERSEDIAAN</a:t>
            </a:r>
          </a:p>
        </p:txBody>
      </p:sp>
      <p:sp>
        <p:nvSpPr>
          <p:cNvPr id="29699" name="Rectangle 3">
            <a:extLst>
              <a:ext uri="{FF2B5EF4-FFF2-40B4-BE49-F238E27FC236}">
                <a16:creationId xmlns:a16="http://schemas.microsoft.com/office/drawing/2014/main" id="{F4DC97A1-A294-4DEA-822B-47D07BB11632}"/>
              </a:ext>
            </a:extLst>
          </p:cNvPr>
          <p:cNvSpPr>
            <a:spLocks noGrp="1" noChangeArrowheads="1"/>
          </p:cNvSpPr>
          <p:nvPr>
            <p:ph sz="quarter" idx="1"/>
          </p:nvPr>
        </p:nvSpPr>
        <p:spPr>
          <a:xfrm>
            <a:off x="2024064" y="1589088"/>
            <a:ext cx="3995737" cy="4572000"/>
          </a:xfrm>
        </p:spPr>
        <p:txBody>
          <a:bodyPr/>
          <a:lstStyle/>
          <a:p>
            <a:pPr eaLnBrk="1" hangingPunct="1">
              <a:buFont typeface="Wingdings" panose="05000000000000000000" pitchFamily="2" charset="2"/>
              <a:buNone/>
            </a:pPr>
            <a:r>
              <a:rPr lang="en-US" altLang="en-US" sz="3200" b="1"/>
              <a:t>Full Costing</a:t>
            </a:r>
          </a:p>
          <a:p>
            <a:pPr eaLnBrk="1" hangingPunct="1">
              <a:buFont typeface="Wingdings" panose="05000000000000000000" pitchFamily="2" charset="2"/>
              <a:buNone/>
            </a:pPr>
            <a:r>
              <a:rPr lang="en-US" altLang="en-US" sz="3200"/>
              <a:t>	</a:t>
            </a:r>
            <a:r>
              <a:rPr lang="en-US" altLang="en-US" sz="3200">
                <a:sym typeface="Wingdings" panose="05000000000000000000" pitchFamily="2" charset="2"/>
              </a:rPr>
              <a:t> </a:t>
            </a:r>
            <a:r>
              <a:rPr lang="en-US" altLang="en-US" sz="3200"/>
              <a:t>Sebagian biaya overhead pabrik tetap </a:t>
            </a:r>
            <a:r>
              <a:rPr lang="en-US" altLang="en-US" sz="3200" b="1">
                <a:solidFill>
                  <a:srgbClr val="FF0000"/>
                </a:solidFill>
              </a:rPr>
              <a:t>MASIH MELEKAT </a:t>
            </a:r>
            <a:r>
              <a:rPr lang="en-US" altLang="en-US" sz="3200"/>
              <a:t>pada persediaan sampai produk laku terjual.</a:t>
            </a:r>
          </a:p>
        </p:txBody>
      </p:sp>
      <p:sp>
        <p:nvSpPr>
          <p:cNvPr id="29700" name="Rectangle 4">
            <a:extLst>
              <a:ext uri="{FF2B5EF4-FFF2-40B4-BE49-F238E27FC236}">
                <a16:creationId xmlns:a16="http://schemas.microsoft.com/office/drawing/2014/main" id="{D69E1B62-FEA2-4D1E-97B6-D410BE558166}"/>
              </a:ext>
            </a:extLst>
          </p:cNvPr>
          <p:cNvSpPr>
            <a:spLocks noGrp="1" noChangeArrowheads="1"/>
          </p:cNvSpPr>
          <p:nvPr>
            <p:ph sz="quarter" idx="2"/>
          </p:nvPr>
        </p:nvSpPr>
        <p:spPr>
          <a:xfrm>
            <a:off x="6369050" y="1589088"/>
            <a:ext cx="3886200" cy="4572000"/>
          </a:xfrm>
        </p:spPr>
        <p:txBody>
          <a:bodyPr/>
          <a:lstStyle/>
          <a:p>
            <a:pPr eaLnBrk="1" hangingPunct="1">
              <a:buFont typeface="Wingdings" panose="05000000000000000000" pitchFamily="2" charset="2"/>
              <a:buNone/>
            </a:pPr>
            <a:r>
              <a:rPr lang="en-US" altLang="en-US" sz="3200" b="1" dirty="0"/>
              <a:t>Variable Costing</a:t>
            </a:r>
          </a:p>
          <a:p>
            <a:pPr eaLnBrk="1" hangingPunct="1">
              <a:buFont typeface="Wingdings" panose="05000000000000000000" pitchFamily="2" charset="2"/>
              <a:buNone/>
            </a:pPr>
            <a:r>
              <a:rPr lang="en-US" altLang="en-US" sz="3200" dirty="0"/>
              <a:t>	</a:t>
            </a:r>
            <a:r>
              <a:rPr lang="en-US" altLang="en-US" sz="3200" dirty="0">
                <a:sym typeface="Wingdings" panose="05000000000000000000" pitchFamily="2" charset="2"/>
              </a:rPr>
              <a:t> </a:t>
            </a:r>
            <a:r>
              <a:rPr lang="en-US" altLang="en-US" sz="3200" dirty="0" err="1"/>
              <a:t>Biaya</a:t>
            </a:r>
            <a:r>
              <a:rPr lang="en-US" altLang="en-US" sz="3200" dirty="0"/>
              <a:t> overhead </a:t>
            </a:r>
            <a:r>
              <a:rPr lang="en-US" altLang="en-US" sz="3200" dirty="0" err="1"/>
              <a:t>pabrik</a:t>
            </a:r>
            <a:r>
              <a:rPr lang="en-US" altLang="en-US" sz="3200" dirty="0"/>
              <a:t> </a:t>
            </a:r>
            <a:r>
              <a:rPr lang="en-US" altLang="en-US" sz="3200" dirty="0" err="1"/>
              <a:t>tetap</a:t>
            </a:r>
            <a:r>
              <a:rPr lang="en-US" altLang="en-US" sz="3200" dirty="0"/>
              <a:t> </a:t>
            </a:r>
            <a:r>
              <a:rPr lang="en-US" altLang="en-US" sz="3200" b="1" dirty="0">
                <a:solidFill>
                  <a:srgbClr val="FF0000"/>
                </a:solidFill>
              </a:rPr>
              <a:t>DIBEBANKAN</a:t>
            </a:r>
            <a:r>
              <a:rPr lang="en-US" altLang="en-US" sz="3200" dirty="0"/>
              <a:t> pada Period Cost </a:t>
            </a:r>
            <a:r>
              <a:rPr lang="en-US" altLang="en-US" sz="3200" dirty="0" err="1"/>
              <a:t>sehingga</a:t>
            </a:r>
            <a:r>
              <a:rPr lang="en-US" altLang="en-US" sz="3200" dirty="0"/>
              <a:t> </a:t>
            </a:r>
            <a:r>
              <a:rPr lang="en-US" altLang="en-US" sz="3200" b="1" dirty="0">
                <a:solidFill>
                  <a:srgbClr val="FF0000"/>
                </a:solidFill>
              </a:rPr>
              <a:t>TIDAK MELEKAT </a:t>
            </a:r>
            <a:r>
              <a:rPr lang="en-US" altLang="en-US" sz="3200" dirty="0"/>
              <a:t> pada </a:t>
            </a:r>
            <a:r>
              <a:rPr lang="en-US" altLang="en-US" sz="3200" dirty="0" err="1"/>
              <a:t>persediaan</a:t>
            </a:r>
            <a:r>
              <a:rPr lang="en-US" altLang="en-US" sz="3200" dirty="0"/>
              <a:t> </a:t>
            </a:r>
          </a:p>
        </p:txBody>
      </p:sp>
      <p:sp>
        <p:nvSpPr>
          <p:cNvPr id="20485" name="Slide Number Placeholder 6">
            <a:extLst>
              <a:ext uri="{FF2B5EF4-FFF2-40B4-BE49-F238E27FC236}">
                <a16:creationId xmlns:a16="http://schemas.microsoft.com/office/drawing/2014/main" id="{26A910E6-31BB-47B5-AF7F-DC0DBE9E5D55}"/>
              </a:ext>
            </a:extLst>
          </p:cNvPr>
          <p:cNvSpPr>
            <a:spLocks noGrp="1"/>
          </p:cNvSpPr>
          <p:nvPr>
            <p:ph type="sldNum" sz="quarter" idx="11"/>
          </p:nvPr>
        </p:nvSpPr>
        <p:spPr bwMode="auto">
          <a:xfrm>
            <a:off x="8113714" y="6376988"/>
            <a:ext cx="2193925" cy="457200"/>
          </a:xfrm>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B240AB1-919D-4980-AE37-8F1152DB023B}" type="slidenum">
              <a:rPr lang="en-US" altLang="en-US">
                <a:solidFill>
                  <a:srgbClr val="FFFFFF"/>
                </a:solidFill>
                <a:latin typeface="Tw Cen MT" panose="020B0602020104020603" pitchFamily="34" charset="0"/>
              </a:rPr>
              <a:pPr eaLnBrk="1" hangingPunct="1"/>
              <a:t>20</a:t>
            </a:fld>
            <a:endParaRPr lang="en-US" altLang="en-US">
              <a:solidFill>
                <a:srgbClr val="FFFFFF"/>
              </a:solidFill>
              <a:latin typeface="Tw Cen MT" panose="020B0602020104020603" pitchFamily="34" charset="0"/>
            </a:endParaRPr>
          </a:p>
        </p:txBody>
      </p:sp>
      <p:sp>
        <p:nvSpPr>
          <p:cNvPr id="29702" name="Rectangle 5">
            <a:extLst>
              <a:ext uri="{FF2B5EF4-FFF2-40B4-BE49-F238E27FC236}">
                <a16:creationId xmlns:a16="http://schemas.microsoft.com/office/drawing/2014/main" id="{DD1021AE-086A-4ADF-B1EC-004B4390FE52}"/>
              </a:ext>
            </a:extLst>
          </p:cNvPr>
          <p:cNvSpPr>
            <a:spLocks noChangeArrowheads="1"/>
          </p:cNvSpPr>
          <p:nvPr/>
        </p:nvSpPr>
        <p:spPr bwMode="auto">
          <a:xfrm>
            <a:off x="2166939" y="2205038"/>
            <a:ext cx="3857625" cy="3505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sz="3200">
              <a:latin typeface="Tw Cen MT" panose="020B0602020104020603" pitchFamily="34" charset="0"/>
            </a:endParaRPr>
          </a:p>
        </p:txBody>
      </p:sp>
      <p:sp>
        <p:nvSpPr>
          <p:cNvPr id="29703" name="Rectangle 6">
            <a:extLst>
              <a:ext uri="{FF2B5EF4-FFF2-40B4-BE49-F238E27FC236}">
                <a16:creationId xmlns:a16="http://schemas.microsoft.com/office/drawing/2014/main" id="{5B70DADE-DB27-442A-878B-C27DE21B2799}"/>
              </a:ext>
            </a:extLst>
          </p:cNvPr>
          <p:cNvSpPr>
            <a:spLocks noChangeArrowheads="1"/>
          </p:cNvSpPr>
          <p:nvPr/>
        </p:nvSpPr>
        <p:spPr bwMode="auto">
          <a:xfrm>
            <a:off x="6381750" y="2205038"/>
            <a:ext cx="3816350" cy="3505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Tw Cen MT" panose="020B0602020104020603"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9" name="Rectangle 198">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1" name="Rectangle 200">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4"/>
              </a:gs>
              <a:gs pos="25000">
                <a:schemeClr val="accent4"/>
              </a:gs>
              <a:gs pos="94000">
                <a:schemeClr val="accent2"/>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3" name="Picture 202">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722" name="Rectangle 2">
            <a:extLst>
              <a:ext uri="{FF2B5EF4-FFF2-40B4-BE49-F238E27FC236}">
                <a16:creationId xmlns:a16="http://schemas.microsoft.com/office/drawing/2014/main" id="{A8985B2D-E836-4E5A-8E07-4C09FDDFB204}"/>
              </a:ext>
            </a:extLst>
          </p:cNvPr>
          <p:cNvSpPr>
            <a:spLocks noGrp="1" noChangeArrowheads="1"/>
          </p:cNvSpPr>
          <p:nvPr>
            <p:ph type="title"/>
          </p:nvPr>
        </p:nvSpPr>
        <p:spPr>
          <a:xfrm>
            <a:off x="640079" y="2053641"/>
            <a:ext cx="3669161" cy="2760098"/>
          </a:xfrm>
        </p:spPr>
        <p:txBody>
          <a:bodyPr>
            <a:normAutofit/>
          </a:bodyPr>
          <a:lstStyle/>
          <a:p>
            <a:pPr eaLnBrk="1" hangingPunct="1"/>
            <a:r>
              <a:rPr lang="en-US" altLang="en-US" b="1">
                <a:solidFill>
                  <a:srgbClr val="FFFFFF"/>
                </a:solidFill>
              </a:rPr>
              <a:t>PENYAJIAN D</a:t>
            </a:r>
            <a:r>
              <a:rPr lang="id-ID" altLang="en-US" b="1">
                <a:solidFill>
                  <a:srgbClr val="FFFFFF"/>
                </a:solidFill>
              </a:rPr>
              <a:t>A</a:t>
            </a:r>
            <a:r>
              <a:rPr lang="en-US" altLang="en-US" b="1">
                <a:solidFill>
                  <a:srgbClr val="FFFFFF"/>
                </a:solidFill>
              </a:rPr>
              <a:t>L</a:t>
            </a:r>
            <a:r>
              <a:rPr lang="id-ID" altLang="en-US" b="1">
                <a:solidFill>
                  <a:srgbClr val="FFFFFF"/>
                </a:solidFill>
              </a:rPr>
              <a:t>A</a:t>
            </a:r>
            <a:r>
              <a:rPr lang="en-US" altLang="en-US" b="1">
                <a:solidFill>
                  <a:srgbClr val="FFFFFF"/>
                </a:solidFill>
              </a:rPr>
              <a:t>M LAP</a:t>
            </a:r>
            <a:r>
              <a:rPr lang="id-ID" altLang="en-US" b="1">
                <a:solidFill>
                  <a:srgbClr val="FFFFFF"/>
                </a:solidFill>
              </a:rPr>
              <a:t>ORAN </a:t>
            </a:r>
            <a:r>
              <a:rPr lang="en-US" altLang="en-US" b="1">
                <a:solidFill>
                  <a:srgbClr val="FFFFFF"/>
                </a:solidFill>
              </a:rPr>
              <a:t>L</a:t>
            </a:r>
            <a:r>
              <a:rPr lang="id-ID" altLang="en-US" b="1">
                <a:solidFill>
                  <a:srgbClr val="FFFFFF"/>
                </a:solidFill>
              </a:rPr>
              <a:t>ABA RUGI</a:t>
            </a:r>
            <a:endParaRPr lang="en-US" altLang="en-US" b="1">
              <a:solidFill>
                <a:srgbClr val="FFFFFF"/>
              </a:solidFill>
            </a:endParaRPr>
          </a:p>
        </p:txBody>
      </p:sp>
      <p:sp>
        <p:nvSpPr>
          <p:cNvPr id="22532" name="Rectangle 3">
            <a:extLst>
              <a:ext uri="{FF2B5EF4-FFF2-40B4-BE49-F238E27FC236}">
                <a16:creationId xmlns:a16="http://schemas.microsoft.com/office/drawing/2014/main" id="{0B9840CD-CB03-4A8E-8BD9-A3327754FAAB}"/>
              </a:ext>
            </a:extLst>
          </p:cNvPr>
          <p:cNvSpPr>
            <a:spLocks noGrp="1" noChangeArrowheads="1"/>
          </p:cNvSpPr>
          <p:nvPr>
            <p:ph sz="quarter" idx="1"/>
          </p:nvPr>
        </p:nvSpPr>
        <p:spPr>
          <a:xfrm>
            <a:off x="6090574" y="801866"/>
            <a:ext cx="5306084" cy="5230634"/>
          </a:xfrm>
        </p:spPr>
        <p:txBody>
          <a:bodyPr anchor="ctr">
            <a:normAutofit/>
          </a:bodyPr>
          <a:lstStyle/>
          <a:p>
            <a:pPr marL="0" indent="0">
              <a:buNone/>
              <a:defRPr/>
            </a:pPr>
            <a:r>
              <a:rPr lang="en-US" sz="2400" b="1">
                <a:solidFill>
                  <a:srgbClr val="000000"/>
                </a:solidFill>
              </a:rPr>
              <a:t>PERBEDAAN H</a:t>
            </a:r>
            <a:r>
              <a:rPr lang="id-ID" sz="2400" b="1">
                <a:solidFill>
                  <a:srgbClr val="000000"/>
                </a:solidFill>
              </a:rPr>
              <a:t>ARGA </a:t>
            </a:r>
            <a:r>
              <a:rPr lang="en-US" sz="2400" b="1">
                <a:solidFill>
                  <a:srgbClr val="000000"/>
                </a:solidFill>
              </a:rPr>
              <a:t>P</a:t>
            </a:r>
            <a:r>
              <a:rPr lang="id-ID" sz="2400" b="1">
                <a:solidFill>
                  <a:srgbClr val="000000"/>
                </a:solidFill>
              </a:rPr>
              <a:t>OKOK</a:t>
            </a:r>
            <a:r>
              <a:rPr lang="en-US" sz="2400" b="1">
                <a:solidFill>
                  <a:srgbClr val="000000"/>
                </a:solidFill>
              </a:rPr>
              <a:t> PENUH DAN H</a:t>
            </a:r>
            <a:r>
              <a:rPr lang="id-ID" sz="2400" b="1">
                <a:solidFill>
                  <a:srgbClr val="000000"/>
                </a:solidFill>
              </a:rPr>
              <a:t>ARGA </a:t>
            </a:r>
            <a:r>
              <a:rPr lang="en-US" sz="2400" b="1">
                <a:solidFill>
                  <a:srgbClr val="000000"/>
                </a:solidFill>
              </a:rPr>
              <a:t>P</a:t>
            </a:r>
            <a:r>
              <a:rPr lang="id-ID" sz="2400" b="1">
                <a:solidFill>
                  <a:srgbClr val="000000"/>
                </a:solidFill>
              </a:rPr>
              <a:t>OKOK</a:t>
            </a:r>
            <a:r>
              <a:rPr lang="en-US" sz="2400" b="1">
                <a:solidFill>
                  <a:srgbClr val="000000"/>
                </a:solidFill>
              </a:rPr>
              <a:t> VARIABEL D</a:t>
            </a:r>
            <a:r>
              <a:rPr lang="id-ID" sz="2400" b="1">
                <a:solidFill>
                  <a:srgbClr val="000000"/>
                </a:solidFill>
              </a:rPr>
              <a:t>APA</a:t>
            </a:r>
            <a:r>
              <a:rPr lang="en-US" sz="2400" b="1">
                <a:solidFill>
                  <a:srgbClr val="000000"/>
                </a:solidFill>
              </a:rPr>
              <a:t>T DITINJAU DARI SEGI:</a:t>
            </a:r>
          </a:p>
          <a:p>
            <a:pPr marL="449263" lvl="1" indent="-358775">
              <a:buFont typeface="Wingdings" pitchFamily="2" charset="2"/>
              <a:buChar char="q"/>
              <a:defRPr/>
            </a:pPr>
            <a:r>
              <a:rPr lang="en-US">
                <a:solidFill>
                  <a:srgbClr val="000000"/>
                </a:solidFill>
              </a:rPr>
              <a:t>PENGGOLONGAN BIAYA DI DALAM LAP RUGI LABA</a:t>
            </a:r>
          </a:p>
          <a:p>
            <a:pPr marL="449263" lvl="1" indent="-358775">
              <a:buFont typeface="Wingdings" pitchFamily="2" charset="2"/>
              <a:buChar char="q"/>
              <a:defRPr/>
            </a:pPr>
            <a:r>
              <a:rPr lang="en-US">
                <a:solidFill>
                  <a:srgbClr val="000000"/>
                </a:solidFill>
              </a:rPr>
              <a:t>STRUKTUR ATAU SUSUNAN PENYAJIAN LAP RUGI LABA</a:t>
            </a:r>
          </a:p>
          <a:p>
            <a:pPr marL="449263" lvl="1" indent="-358775">
              <a:buFont typeface="Wingdings" pitchFamily="2" charset="2"/>
              <a:buChar char="q"/>
              <a:defRPr/>
            </a:pPr>
            <a:r>
              <a:rPr lang="en-US">
                <a:solidFill>
                  <a:srgbClr val="000000"/>
                </a:solidFill>
              </a:rPr>
              <a:t>BESARNYA LABA BERSIH</a:t>
            </a:r>
          </a:p>
          <a:p>
            <a:pPr eaLnBrk="1" hangingPunct="1">
              <a:buFontTx/>
              <a:buChar char="o"/>
              <a:defRPr/>
            </a:pPr>
            <a:endParaRPr lang="en-US" sz="2400" b="1">
              <a:solidFill>
                <a:srgbClr val="000000"/>
              </a:solidFill>
            </a:endParaRPr>
          </a:p>
          <a:p>
            <a:pPr eaLnBrk="1" hangingPunct="1">
              <a:buFontTx/>
              <a:buChar char="o"/>
              <a:defRPr/>
            </a:pPr>
            <a:endParaRPr lang="en-US" sz="2400" b="1">
              <a:solidFill>
                <a:srgbClr val="000000"/>
              </a:solidFill>
            </a:endParaRPr>
          </a:p>
        </p:txBody>
      </p:sp>
      <p:sp>
        <p:nvSpPr>
          <p:cNvPr id="14339" name="Slide Number Placeholder 5">
            <a:extLst>
              <a:ext uri="{FF2B5EF4-FFF2-40B4-BE49-F238E27FC236}">
                <a16:creationId xmlns:a16="http://schemas.microsoft.com/office/drawing/2014/main" id="{532B32AC-E6F6-47A1-95A3-CA78C59BBBF6}"/>
              </a:ext>
            </a:extLst>
          </p:cNvPr>
          <p:cNvSpPr>
            <a:spLocks noGrp="1"/>
          </p:cNvSpPr>
          <p:nvPr>
            <p:ph type="sldNum" sz="quarter" idx="12"/>
          </p:nvPr>
        </p:nvSpPr>
        <p:spPr>
          <a:xfrm>
            <a:off x="10825930" y="6223702"/>
            <a:ext cx="570728" cy="314067"/>
          </a:xfrm>
        </p:spPr>
        <p:txBody>
          <a:bodyP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600"/>
              </a:spcAft>
            </a:pPr>
            <a:fld id="{93768A2A-B6D3-49DB-8CEA-EC8D4981F4C6}" type="slidenum">
              <a:rPr lang="en-US" altLang="en-US" sz="1000">
                <a:solidFill>
                  <a:srgbClr val="898989"/>
                </a:solidFill>
                <a:latin typeface="Tw Cen MT" panose="020B0602020104020603" pitchFamily="34" charset="0"/>
              </a:rPr>
              <a:pPr eaLnBrk="1" hangingPunct="1">
                <a:spcAft>
                  <a:spcPts val="600"/>
                </a:spcAft>
              </a:pPr>
              <a:t>21</a:t>
            </a:fld>
            <a:endParaRPr lang="en-US" altLang="en-US" sz="1000">
              <a:solidFill>
                <a:srgbClr val="898989"/>
              </a:solidFill>
              <a:latin typeface="Tw Cen MT" panose="020B0602020104020603"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7" name="Freeform: Shape 136">
            <a:extLst>
              <a:ext uri="{FF2B5EF4-FFF2-40B4-BE49-F238E27FC236}">
                <a16:creationId xmlns:a16="http://schemas.microsoft.com/office/drawing/2014/main" id="{42285737-90EE-47DC-AC80-8AE156B11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139" name="Group 138">
            <a:extLst>
              <a:ext uri="{FF2B5EF4-FFF2-40B4-BE49-F238E27FC236}">
                <a16:creationId xmlns:a16="http://schemas.microsoft.com/office/drawing/2014/main" id="{B57BDC17-F1B3-455F-BBF1-680AA1F25C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140" name="Freeform 6">
              <a:extLst>
                <a:ext uri="{FF2B5EF4-FFF2-40B4-BE49-F238E27FC236}">
                  <a16:creationId xmlns:a16="http://schemas.microsoft.com/office/drawing/2014/main" id="{64E2FA9A-FEF7-4501-B0EB-5E45EDD217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txBody>
            <a:bodyPr/>
            <a:lstStyle/>
            <a:p>
              <a:endParaRPr lang="id-ID"/>
            </a:p>
          </p:txBody>
        </p:sp>
        <p:sp>
          <p:nvSpPr>
            <p:cNvPr id="141" name="Freeform 7">
              <a:extLst>
                <a:ext uri="{FF2B5EF4-FFF2-40B4-BE49-F238E27FC236}">
                  <a16:creationId xmlns:a16="http://schemas.microsoft.com/office/drawing/2014/main" id="{BC38192B-B4CB-47D4-A3B1-10010247F1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595959"/>
            </a:solidFill>
            <a:ln>
              <a:noFill/>
            </a:ln>
          </p:spPr>
          <p:txBody>
            <a:bodyPr/>
            <a:lstStyle/>
            <a:p>
              <a:endParaRPr lang="id-ID"/>
            </a:p>
          </p:txBody>
        </p:sp>
        <p:sp>
          <p:nvSpPr>
            <p:cNvPr id="142" name="Freeform 8">
              <a:extLst>
                <a:ext uri="{FF2B5EF4-FFF2-40B4-BE49-F238E27FC236}">
                  <a16:creationId xmlns:a16="http://schemas.microsoft.com/office/drawing/2014/main" id="{96330E33-E171-4B0F-82B5-AF7230399B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262626"/>
            </a:solidFill>
            <a:ln>
              <a:noFill/>
            </a:ln>
          </p:spPr>
          <p:txBody>
            <a:bodyPr/>
            <a:lstStyle/>
            <a:p>
              <a:endParaRPr lang="id-ID"/>
            </a:p>
          </p:txBody>
        </p:sp>
        <p:sp>
          <p:nvSpPr>
            <p:cNvPr id="143" name="Freeform 9">
              <a:extLst>
                <a:ext uri="{FF2B5EF4-FFF2-40B4-BE49-F238E27FC236}">
                  <a16:creationId xmlns:a16="http://schemas.microsoft.com/office/drawing/2014/main" id="{332B1723-69BF-42D7-B757-0FA059E15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txBody>
            <a:bodyPr/>
            <a:lstStyle/>
            <a:p>
              <a:endParaRPr lang="id-ID"/>
            </a:p>
          </p:txBody>
        </p:sp>
        <p:sp>
          <p:nvSpPr>
            <p:cNvPr id="144" name="Freeform 10">
              <a:extLst>
                <a:ext uri="{FF2B5EF4-FFF2-40B4-BE49-F238E27FC236}">
                  <a16:creationId xmlns:a16="http://schemas.microsoft.com/office/drawing/2014/main" id="{F115D62D-1E96-48D1-A78D-D370A0BFB9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txBody>
            <a:bodyPr/>
            <a:lstStyle/>
            <a:p>
              <a:endParaRPr lang="id-ID"/>
            </a:p>
          </p:txBody>
        </p:sp>
        <p:sp>
          <p:nvSpPr>
            <p:cNvPr id="145" name="Freeform 11">
              <a:extLst>
                <a:ext uri="{FF2B5EF4-FFF2-40B4-BE49-F238E27FC236}">
                  <a16:creationId xmlns:a16="http://schemas.microsoft.com/office/drawing/2014/main" id="{91C2876A-169D-4822-A766-C00578C88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404040"/>
            </a:solidFill>
            <a:ln>
              <a:noFill/>
            </a:ln>
          </p:spPr>
          <p:txBody>
            <a:bodyPr/>
            <a:lstStyle/>
            <a:p>
              <a:endParaRPr lang="id-ID"/>
            </a:p>
          </p:txBody>
        </p:sp>
      </p:grpSp>
      <p:sp>
        <p:nvSpPr>
          <p:cNvPr id="31746" name="Rectangle 2">
            <a:extLst>
              <a:ext uri="{FF2B5EF4-FFF2-40B4-BE49-F238E27FC236}">
                <a16:creationId xmlns:a16="http://schemas.microsoft.com/office/drawing/2014/main" id="{FEE5C2BC-01A6-4ECA-90D2-CDD2F3984C96}"/>
              </a:ext>
            </a:extLst>
          </p:cNvPr>
          <p:cNvSpPr>
            <a:spLocks noGrp="1" noChangeArrowheads="1"/>
          </p:cNvSpPr>
          <p:nvPr>
            <p:ph type="title"/>
          </p:nvPr>
        </p:nvSpPr>
        <p:spPr>
          <a:xfrm>
            <a:off x="535020" y="685800"/>
            <a:ext cx="2780271" cy="5105400"/>
          </a:xfrm>
        </p:spPr>
        <p:txBody>
          <a:bodyPr vert="horz" lIns="91440" tIns="45720" rIns="91440" bIns="45720" rtlCol="0" anchor="ctr">
            <a:normAutofit/>
          </a:bodyPr>
          <a:lstStyle/>
          <a:p>
            <a:r>
              <a:rPr lang="en-US" altLang="en-US" sz="2800" b="1" kern="1200">
                <a:solidFill>
                  <a:srgbClr val="FFFFFF"/>
                </a:solidFill>
                <a:latin typeface="+mj-lt"/>
                <a:ea typeface="+mj-ea"/>
                <a:cs typeface="+mj-cs"/>
              </a:rPr>
              <a:t>PENGGOLONGAN BIAYA</a:t>
            </a:r>
          </a:p>
        </p:txBody>
      </p:sp>
      <p:sp>
        <p:nvSpPr>
          <p:cNvPr id="31747" name="Rectangle 3">
            <a:extLst>
              <a:ext uri="{FF2B5EF4-FFF2-40B4-BE49-F238E27FC236}">
                <a16:creationId xmlns:a16="http://schemas.microsoft.com/office/drawing/2014/main" id="{8E9757C6-EF02-48E4-B42F-6F4BF9820C1D}"/>
              </a:ext>
            </a:extLst>
          </p:cNvPr>
          <p:cNvSpPr>
            <a:spLocks noGrp="1" noChangeArrowheads="1"/>
          </p:cNvSpPr>
          <p:nvPr>
            <p:ph sz="quarter" idx="1"/>
          </p:nvPr>
        </p:nvSpPr>
        <p:spPr>
          <a:xfrm>
            <a:off x="5003800" y="685800"/>
            <a:ext cx="6489700" cy="2489200"/>
          </a:xfrm>
        </p:spPr>
        <p:txBody>
          <a:bodyPr wrap="square" anchor="t">
            <a:normAutofit/>
          </a:bodyPr>
          <a:lstStyle/>
          <a:p>
            <a:pPr eaLnBrk="1" hangingPunct="1">
              <a:buFont typeface="Wingdings" panose="05000000000000000000" pitchFamily="2" charset="2"/>
              <a:buNone/>
              <a:defRPr/>
            </a:pPr>
            <a:r>
              <a:rPr lang="en-US" b="1" u="sng"/>
              <a:t>Full Costing</a:t>
            </a:r>
          </a:p>
          <a:p>
            <a:pPr marL="177800" indent="-177800">
              <a:buNone/>
              <a:defRPr/>
            </a:pPr>
            <a:r>
              <a:rPr lang="en-US"/>
              <a:t>	</a:t>
            </a:r>
            <a:r>
              <a:rPr lang="en-US" err="1"/>
              <a:t>Biaya</a:t>
            </a:r>
            <a:r>
              <a:rPr lang="en-US"/>
              <a:t> </a:t>
            </a:r>
            <a:r>
              <a:rPr lang="en-US" err="1"/>
              <a:t>digolongkan</a:t>
            </a:r>
            <a:r>
              <a:rPr lang="en-US"/>
              <a:t> </a:t>
            </a:r>
            <a:r>
              <a:rPr lang="en-US" err="1"/>
              <a:t>dengan</a:t>
            </a:r>
            <a:r>
              <a:rPr lang="en-US"/>
              <a:t> </a:t>
            </a:r>
            <a:r>
              <a:rPr lang="en-US" b="1" err="1">
                <a:solidFill>
                  <a:srgbClr val="FF0000"/>
                </a:solidFill>
              </a:rPr>
              <a:t>pendekatan</a:t>
            </a:r>
            <a:r>
              <a:rPr lang="en-US" b="1">
                <a:solidFill>
                  <a:srgbClr val="FF0000"/>
                </a:solidFill>
              </a:rPr>
              <a:t> </a:t>
            </a:r>
            <a:r>
              <a:rPr lang="en-US" b="1" err="1">
                <a:solidFill>
                  <a:srgbClr val="FF0000"/>
                </a:solidFill>
              </a:rPr>
              <a:t>Fungsi</a:t>
            </a:r>
            <a:r>
              <a:rPr lang="en-US">
                <a:solidFill>
                  <a:srgbClr val="FF0000"/>
                </a:solidFill>
              </a:rPr>
              <a:t> </a:t>
            </a:r>
            <a:r>
              <a:rPr lang="en-US">
                <a:sym typeface="Wingdings" pitchFamily="2" charset="2"/>
              </a:rPr>
              <a:t> </a:t>
            </a:r>
            <a:r>
              <a:rPr lang="en-US" err="1">
                <a:sym typeface="Wingdings" pitchFamily="2" charset="2"/>
              </a:rPr>
              <a:t>Biaya</a:t>
            </a:r>
            <a:r>
              <a:rPr lang="en-US">
                <a:sym typeface="Wingdings" pitchFamily="2" charset="2"/>
              </a:rPr>
              <a:t> </a:t>
            </a:r>
            <a:r>
              <a:rPr lang="en-US" err="1">
                <a:sym typeface="Wingdings" pitchFamily="2" charset="2"/>
              </a:rPr>
              <a:t>digolongkan</a:t>
            </a:r>
            <a:r>
              <a:rPr lang="en-US">
                <a:sym typeface="Wingdings" pitchFamily="2" charset="2"/>
              </a:rPr>
              <a:t> </a:t>
            </a:r>
            <a:r>
              <a:rPr lang="en-US" err="1">
                <a:sym typeface="Wingdings" pitchFamily="2" charset="2"/>
              </a:rPr>
              <a:t>menjadi</a:t>
            </a:r>
            <a:r>
              <a:rPr lang="en-US">
                <a:sym typeface="Wingdings" pitchFamily="2" charset="2"/>
              </a:rPr>
              <a:t> </a:t>
            </a:r>
            <a:r>
              <a:rPr lang="en-US" err="1">
                <a:sym typeface="Wingdings" pitchFamily="2" charset="2"/>
              </a:rPr>
              <a:t>biaya</a:t>
            </a:r>
            <a:r>
              <a:rPr lang="en-US">
                <a:sym typeface="Wingdings" pitchFamily="2" charset="2"/>
              </a:rPr>
              <a:t> </a:t>
            </a:r>
            <a:r>
              <a:rPr lang="en-US" err="1">
                <a:sym typeface="Wingdings" pitchFamily="2" charset="2"/>
              </a:rPr>
              <a:t>produksi</a:t>
            </a:r>
            <a:r>
              <a:rPr lang="en-US">
                <a:sym typeface="Wingdings" pitchFamily="2" charset="2"/>
              </a:rPr>
              <a:t> </a:t>
            </a:r>
            <a:r>
              <a:rPr lang="en-US" err="1">
                <a:sym typeface="Wingdings" pitchFamily="2" charset="2"/>
              </a:rPr>
              <a:t>dan</a:t>
            </a:r>
            <a:r>
              <a:rPr lang="en-US">
                <a:sym typeface="Wingdings" pitchFamily="2" charset="2"/>
              </a:rPr>
              <a:t> </a:t>
            </a:r>
            <a:r>
              <a:rPr lang="en-US" err="1">
                <a:sym typeface="Wingdings" pitchFamily="2" charset="2"/>
              </a:rPr>
              <a:t>biaya</a:t>
            </a:r>
            <a:r>
              <a:rPr lang="en-US">
                <a:sym typeface="Wingdings" pitchFamily="2" charset="2"/>
              </a:rPr>
              <a:t> non </a:t>
            </a:r>
            <a:r>
              <a:rPr lang="en-US" err="1">
                <a:sym typeface="Wingdings" pitchFamily="2" charset="2"/>
              </a:rPr>
              <a:t>produksi</a:t>
            </a:r>
            <a:r>
              <a:rPr lang="en-US">
                <a:sym typeface="Wingdings" pitchFamily="2" charset="2"/>
              </a:rPr>
              <a:t>.</a:t>
            </a:r>
            <a:endParaRPr lang="en-US"/>
          </a:p>
        </p:txBody>
      </p:sp>
      <p:sp>
        <p:nvSpPr>
          <p:cNvPr id="31748" name="Rectangle 4">
            <a:extLst>
              <a:ext uri="{FF2B5EF4-FFF2-40B4-BE49-F238E27FC236}">
                <a16:creationId xmlns:a16="http://schemas.microsoft.com/office/drawing/2014/main" id="{06C6C4D0-D3D0-4108-AAD4-F1D96A42E685}"/>
              </a:ext>
            </a:extLst>
          </p:cNvPr>
          <p:cNvSpPr>
            <a:spLocks noGrp="1" noChangeArrowheads="1"/>
          </p:cNvSpPr>
          <p:nvPr>
            <p:ph sz="quarter" idx="2"/>
          </p:nvPr>
        </p:nvSpPr>
        <p:spPr>
          <a:xfrm>
            <a:off x="5003800" y="3238500"/>
            <a:ext cx="6489700" cy="2540000"/>
          </a:xfrm>
        </p:spPr>
        <p:txBody>
          <a:bodyPr wrap="square" anchor="t">
            <a:normAutofit/>
          </a:bodyPr>
          <a:lstStyle/>
          <a:p>
            <a:pPr eaLnBrk="1" hangingPunct="1">
              <a:buFont typeface="Wingdings" panose="05000000000000000000" pitchFamily="2" charset="2"/>
              <a:buNone/>
              <a:defRPr/>
            </a:pPr>
            <a:r>
              <a:rPr lang="en-US" b="1" u="sng"/>
              <a:t>Variable Costing</a:t>
            </a:r>
          </a:p>
          <a:p>
            <a:pPr marL="273050" indent="-273050">
              <a:buNone/>
              <a:defRPr/>
            </a:pPr>
            <a:r>
              <a:rPr lang="en-US"/>
              <a:t>	</a:t>
            </a:r>
            <a:r>
              <a:rPr lang="en-US" err="1"/>
              <a:t>Biaya</a:t>
            </a:r>
            <a:r>
              <a:rPr lang="en-US"/>
              <a:t> </a:t>
            </a:r>
            <a:r>
              <a:rPr lang="en-US" err="1"/>
              <a:t>digolongkan</a:t>
            </a:r>
            <a:r>
              <a:rPr lang="en-US"/>
              <a:t> </a:t>
            </a:r>
            <a:r>
              <a:rPr lang="en-US" err="1"/>
              <a:t>dengan</a:t>
            </a:r>
            <a:r>
              <a:rPr lang="en-US"/>
              <a:t> </a:t>
            </a:r>
            <a:r>
              <a:rPr lang="en-US" b="1" err="1">
                <a:solidFill>
                  <a:srgbClr val="FF0000"/>
                </a:solidFill>
              </a:rPr>
              <a:t>pendekatan</a:t>
            </a:r>
            <a:r>
              <a:rPr lang="en-US" b="1">
                <a:solidFill>
                  <a:srgbClr val="FF0000"/>
                </a:solidFill>
              </a:rPr>
              <a:t> </a:t>
            </a:r>
            <a:r>
              <a:rPr lang="en-US" b="1" err="1">
                <a:solidFill>
                  <a:srgbClr val="FF0000"/>
                </a:solidFill>
              </a:rPr>
              <a:t>Variabelitas</a:t>
            </a:r>
            <a:r>
              <a:rPr lang="en-US">
                <a:solidFill>
                  <a:srgbClr val="FF0000"/>
                </a:solidFill>
              </a:rPr>
              <a:t> </a:t>
            </a:r>
            <a:r>
              <a:rPr lang="en-US">
                <a:sym typeface="Wingdings" pitchFamily="2" charset="2"/>
              </a:rPr>
              <a:t> </a:t>
            </a:r>
            <a:r>
              <a:rPr lang="en-US" err="1">
                <a:sym typeface="Wingdings" pitchFamily="2" charset="2"/>
              </a:rPr>
              <a:t>Biaya</a:t>
            </a:r>
            <a:r>
              <a:rPr lang="en-US">
                <a:sym typeface="Wingdings" pitchFamily="2" charset="2"/>
              </a:rPr>
              <a:t> </a:t>
            </a:r>
            <a:r>
              <a:rPr lang="en-US" err="1">
                <a:sym typeface="Wingdings" pitchFamily="2" charset="2"/>
              </a:rPr>
              <a:t>digolongkan</a:t>
            </a:r>
            <a:r>
              <a:rPr lang="en-US">
                <a:sym typeface="Wingdings" pitchFamily="2" charset="2"/>
              </a:rPr>
              <a:t> </a:t>
            </a:r>
            <a:r>
              <a:rPr lang="en-US" err="1">
                <a:sym typeface="Wingdings" pitchFamily="2" charset="2"/>
              </a:rPr>
              <a:t>menjadi</a:t>
            </a:r>
            <a:r>
              <a:rPr lang="en-US">
                <a:sym typeface="Wingdings" pitchFamily="2" charset="2"/>
              </a:rPr>
              <a:t> </a:t>
            </a:r>
            <a:r>
              <a:rPr lang="en-US" err="1">
                <a:sym typeface="Wingdings" pitchFamily="2" charset="2"/>
              </a:rPr>
              <a:t>biaya</a:t>
            </a:r>
            <a:r>
              <a:rPr lang="en-US">
                <a:sym typeface="Wingdings" pitchFamily="2" charset="2"/>
              </a:rPr>
              <a:t> </a:t>
            </a:r>
            <a:r>
              <a:rPr lang="en-US" err="1">
                <a:sym typeface="Wingdings" pitchFamily="2" charset="2"/>
              </a:rPr>
              <a:t>variabel</a:t>
            </a:r>
            <a:r>
              <a:rPr lang="en-US">
                <a:sym typeface="Wingdings" pitchFamily="2" charset="2"/>
              </a:rPr>
              <a:t> </a:t>
            </a:r>
            <a:r>
              <a:rPr lang="en-US" err="1">
                <a:sym typeface="Wingdings" pitchFamily="2" charset="2"/>
              </a:rPr>
              <a:t>dan</a:t>
            </a:r>
            <a:r>
              <a:rPr lang="en-US">
                <a:sym typeface="Wingdings" pitchFamily="2" charset="2"/>
              </a:rPr>
              <a:t> </a:t>
            </a:r>
            <a:r>
              <a:rPr lang="en-US" err="1">
                <a:sym typeface="Wingdings" pitchFamily="2" charset="2"/>
              </a:rPr>
              <a:t>biaya</a:t>
            </a:r>
            <a:r>
              <a:rPr lang="en-US">
                <a:sym typeface="Wingdings" pitchFamily="2" charset="2"/>
              </a:rPr>
              <a:t> </a:t>
            </a:r>
            <a:r>
              <a:rPr lang="en-US" err="1">
                <a:sym typeface="Wingdings" pitchFamily="2" charset="2"/>
              </a:rPr>
              <a:t>tetap</a:t>
            </a:r>
            <a:endParaRPr lang="en-US"/>
          </a:p>
        </p:txBody>
      </p:sp>
      <p:sp>
        <p:nvSpPr>
          <p:cNvPr id="22533" name="Slide Number Placeholder 6">
            <a:extLst>
              <a:ext uri="{FF2B5EF4-FFF2-40B4-BE49-F238E27FC236}">
                <a16:creationId xmlns:a16="http://schemas.microsoft.com/office/drawing/2014/main" id="{8C3BDB38-422B-41D1-BAC9-77CE8044AF06}"/>
              </a:ext>
            </a:extLst>
          </p:cNvPr>
          <p:cNvSpPr>
            <a:spLocks noGrp="1"/>
          </p:cNvSpPr>
          <p:nvPr>
            <p:ph type="sldNum" sz="quarter" idx="11"/>
          </p:nvPr>
        </p:nvSpPr>
        <p:spPr bwMode="auto">
          <a:xfrm>
            <a:off x="10265568" y="6309360"/>
            <a:ext cx="1088231" cy="365125"/>
          </a:xfrm>
        </p:spPr>
        <p:txBody>
          <a:bodyPr vert="horz" lIns="91440" tIns="45720" rIns="91440" bIns="45720" rtlCol="0" anchor="ct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spcAft>
                <a:spcPts val="600"/>
              </a:spcAft>
            </a:pPr>
            <a:fld id="{B368F201-42C4-483F-9CD9-B4E1FE4AEA24}" type="slidenum">
              <a:rPr lang="en-US" altLang="en-US">
                <a:solidFill>
                  <a:prstClr val="black">
                    <a:tint val="75000"/>
                  </a:prstClr>
                </a:solidFill>
                <a:latin typeface="+mn-lt"/>
                <a:cs typeface="+mn-cs"/>
              </a:rPr>
              <a:pPr algn="r" eaLnBrk="1" hangingPunct="1">
                <a:spcAft>
                  <a:spcPts val="600"/>
                </a:spcAft>
              </a:pPr>
              <a:t>22</a:t>
            </a:fld>
            <a:endParaRPr lang="en-US" altLang="en-US">
              <a:solidFill>
                <a:prstClr val="black">
                  <a:tint val="75000"/>
                </a:prstClr>
              </a:solidFill>
              <a:latin typeface="+mn-lt"/>
              <a:cs typeface="+mn-cs"/>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ADA12C09-E820-43D8-A4AD-457A8A25E5A3}"/>
              </a:ext>
            </a:extLst>
          </p:cNvPr>
          <p:cNvSpPr>
            <a:spLocks noGrp="1" noChangeArrowheads="1"/>
          </p:cNvSpPr>
          <p:nvPr>
            <p:ph type="title"/>
          </p:nvPr>
        </p:nvSpPr>
        <p:spPr>
          <a:xfrm>
            <a:off x="2136775" y="228600"/>
            <a:ext cx="8153400" cy="990600"/>
          </a:xfrm>
        </p:spPr>
        <p:txBody>
          <a:bodyPr/>
          <a:lstStyle/>
          <a:p>
            <a:pPr eaLnBrk="1" hangingPunct="1"/>
            <a:r>
              <a:rPr lang="en-US" altLang="en-US" sz="4000" b="1"/>
              <a:t>Pendekatan Fungsi</a:t>
            </a:r>
          </a:p>
        </p:txBody>
      </p:sp>
      <p:sp>
        <p:nvSpPr>
          <p:cNvPr id="16387" name="Slide Number Placeholder 5">
            <a:extLst>
              <a:ext uri="{FF2B5EF4-FFF2-40B4-BE49-F238E27FC236}">
                <a16:creationId xmlns:a16="http://schemas.microsoft.com/office/drawing/2014/main" id="{A73088B7-6E4E-4052-9C20-638321F93E62}"/>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E75498DD-F62D-435E-AD08-478AE98C2B05}" type="slidenum">
              <a:rPr lang="en-US" altLang="en-US">
                <a:solidFill>
                  <a:srgbClr val="FFFFFF"/>
                </a:solidFill>
                <a:latin typeface="Tw Cen MT" panose="020B0602020104020603" pitchFamily="34" charset="0"/>
              </a:rPr>
              <a:pPr eaLnBrk="1" hangingPunct="1">
                <a:lnSpc>
                  <a:spcPct val="80000"/>
                </a:lnSpc>
              </a:pPr>
              <a:t>23</a:t>
            </a:fld>
            <a:endParaRPr lang="en-US" altLang="en-US">
              <a:solidFill>
                <a:srgbClr val="FFFFFF"/>
              </a:solidFill>
              <a:latin typeface="Tw Cen MT" panose="020B0602020104020603" pitchFamily="34" charset="0"/>
            </a:endParaRPr>
          </a:p>
        </p:txBody>
      </p:sp>
      <p:sp>
        <p:nvSpPr>
          <p:cNvPr id="32772" name="Rectangle 3">
            <a:extLst>
              <a:ext uri="{FF2B5EF4-FFF2-40B4-BE49-F238E27FC236}">
                <a16:creationId xmlns:a16="http://schemas.microsoft.com/office/drawing/2014/main" id="{662BC6F6-7A11-47D7-AF75-822BCCC816BD}"/>
              </a:ext>
            </a:extLst>
          </p:cNvPr>
          <p:cNvSpPr>
            <a:spLocks noGrp="1" noChangeArrowheads="1"/>
          </p:cNvSpPr>
          <p:nvPr>
            <p:ph sz="quarter" idx="1"/>
          </p:nvPr>
        </p:nvSpPr>
        <p:spPr>
          <a:xfrm>
            <a:off x="2166938" y="1714500"/>
            <a:ext cx="8153400" cy="4281488"/>
          </a:xfrm>
        </p:spPr>
        <p:txBody>
          <a:bodyPr/>
          <a:lstStyle/>
          <a:p>
            <a:pPr eaLnBrk="1" hangingPunct="1">
              <a:buFont typeface="Wingdings" panose="05000000000000000000" pitchFamily="2" charset="2"/>
              <a:buNone/>
            </a:pPr>
            <a:endParaRPr lang="en-US" altLang="en-US"/>
          </a:p>
          <a:p>
            <a:pPr eaLnBrk="1" hangingPunct="1">
              <a:buFont typeface="Wingdings" panose="05000000000000000000" pitchFamily="2" charset="2"/>
              <a:buNone/>
            </a:pPr>
            <a:endParaRPr lang="en-US" altLang="en-US"/>
          </a:p>
          <a:p>
            <a:pPr eaLnBrk="1" hangingPunct="1">
              <a:buFont typeface="Wingdings" panose="05000000000000000000" pitchFamily="2" charset="2"/>
              <a:buNone/>
            </a:pPr>
            <a:endParaRPr lang="id-ID" altLang="en-US"/>
          </a:p>
          <a:p>
            <a:pPr eaLnBrk="1" hangingPunct="1">
              <a:buFont typeface="Wingdings" panose="05000000000000000000" pitchFamily="2" charset="2"/>
              <a:buNone/>
            </a:pPr>
            <a:r>
              <a:rPr lang="en-US" altLang="en-US" b="1"/>
              <a:t>Biaya</a:t>
            </a:r>
          </a:p>
        </p:txBody>
      </p:sp>
      <p:sp>
        <p:nvSpPr>
          <p:cNvPr id="32773" name="Line 4">
            <a:extLst>
              <a:ext uri="{FF2B5EF4-FFF2-40B4-BE49-F238E27FC236}">
                <a16:creationId xmlns:a16="http://schemas.microsoft.com/office/drawing/2014/main" id="{40356238-92AF-44CC-9834-4764DA64CCA6}"/>
              </a:ext>
            </a:extLst>
          </p:cNvPr>
          <p:cNvSpPr>
            <a:spLocks noChangeShapeType="1"/>
          </p:cNvSpPr>
          <p:nvPr/>
        </p:nvSpPr>
        <p:spPr bwMode="auto">
          <a:xfrm flipV="1">
            <a:off x="3503613" y="2852738"/>
            <a:ext cx="215900" cy="792162"/>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2774" name="Line 5">
            <a:extLst>
              <a:ext uri="{FF2B5EF4-FFF2-40B4-BE49-F238E27FC236}">
                <a16:creationId xmlns:a16="http://schemas.microsoft.com/office/drawing/2014/main" id="{72A2459E-F395-4E90-BFDB-DD91E1E7634A}"/>
              </a:ext>
            </a:extLst>
          </p:cNvPr>
          <p:cNvSpPr>
            <a:spLocks noChangeShapeType="1"/>
          </p:cNvSpPr>
          <p:nvPr/>
        </p:nvSpPr>
        <p:spPr bwMode="auto">
          <a:xfrm>
            <a:off x="3503614" y="3644900"/>
            <a:ext cx="288925" cy="647700"/>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2775" name="Text Box 6">
            <a:extLst>
              <a:ext uri="{FF2B5EF4-FFF2-40B4-BE49-F238E27FC236}">
                <a16:creationId xmlns:a16="http://schemas.microsoft.com/office/drawing/2014/main" id="{BF0795B4-16F8-4F84-B89C-CA2C77E3C299}"/>
              </a:ext>
            </a:extLst>
          </p:cNvPr>
          <p:cNvSpPr txBox="1">
            <a:spLocks noChangeArrowheads="1"/>
          </p:cNvSpPr>
          <p:nvPr/>
        </p:nvSpPr>
        <p:spPr bwMode="auto">
          <a:xfrm>
            <a:off x="3916363" y="2657475"/>
            <a:ext cx="110966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b="1">
                <a:latin typeface="Tw Cen MT" panose="020B0602020104020603" pitchFamily="34" charset="0"/>
              </a:rPr>
              <a:t>Produksi</a:t>
            </a:r>
          </a:p>
        </p:txBody>
      </p:sp>
      <p:sp>
        <p:nvSpPr>
          <p:cNvPr id="32776" name="Text Box 7">
            <a:extLst>
              <a:ext uri="{FF2B5EF4-FFF2-40B4-BE49-F238E27FC236}">
                <a16:creationId xmlns:a16="http://schemas.microsoft.com/office/drawing/2014/main" id="{A80A2A24-73AA-40AE-9E78-F147005B796B}"/>
              </a:ext>
            </a:extLst>
          </p:cNvPr>
          <p:cNvSpPr txBox="1">
            <a:spLocks noChangeArrowheads="1"/>
          </p:cNvSpPr>
          <p:nvPr/>
        </p:nvSpPr>
        <p:spPr bwMode="auto">
          <a:xfrm>
            <a:off x="3935414" y="4149725"/>
            <a:ext cx="162718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b="1">
                <a:latin typeface="Tw Cen MT" panose="020B0602020104020603" pitchFamily="34" charset="0"/>
              </a:rPr>
              <a:t>Non Produksi</a:t>
            </a:r>
          </a:p>
        </p:txBody>
      </p:sp>
      <p:sp>
        <p:nvSpPr>
          <p:cNvPr id="32777" name="Line 8">
            <a:extLst>
              <a:ext uri="{FF2B5EF4-FFF2-40B4-BE49-F238E27FC236}">
                <a16:creationId xmlns:a16="http://schemas.microsoft.com/office/drawing/2014/main" id="{1788A012-FBF0-4019-BC53-74E2007C0A20}"/>
              </a:ext>
            </a:extLst>
          </p:cNvPr>
          <p:cNvSpPr>
            <a:spLocks noChangeShapeType="1"/>
          </p:cNvSpPr>
          <p:nvPr/>
        </p:nvSpPr>
        <p:spPr bwMode="auto">
          <a:xfrm flipV="1">
            <a:off x="5375275" y="2420938"/>
            <a:ext cx="287338" cy="431800"/>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2778" name="Line 9">
            <a:extLst>
              <a:ext uri="{FF2B5EF4-FFF2-40B4-BE49-F238E27FC236}">
                <a16:creationId xmlns:a16="http://schemas.microsoft.com/office/drawing/2014/main" id="{2553F666-AD51-4C09-8A4A-D437163F3D43}"/>
              </a:ext>
            </a:extLst>
          </p:cNvPr>
          <p:cNvSpPr>
            <a:spLocks noChangeShapeType="1"/>
          </p:cNvSpPr>
          <p:nvPr/>
        </p:nvSpPr>
        <p:spPr bwMode="auto">
          <a:xfrm>
            <a:off x="5375275" y="2924175"/>
            <a:ext cx="287338" cy="433388"/>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2779" name="Text Box 10">
            <a:extLst>
              <a:ext uri="{FF2B5EF4-FFF2-40B4-BE49-F238E27FC236}">
                <a16:creationId xmlns:a16="http://schemas.microsoft.com/office/drawing/2014/main" id="{72A108B9-9738-4B30-B376-16A7DAD4AAF3}"/>
              </a:ext>
            </a:extLst>
          </p:cNvPr>
          <p:cNvSpPr txBox="1">
            <a:spLocks noChangeArrowheads="1"/>
          </p:cNvSpPr>
          <p:nvPr/>
        </p:nvSpPr>
        <p:spPr bwMode="auto">
          <a:xfrm>
            <a:off x="5716589" y="2225675"/>
            <a:ext cx="239553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b="1">
                <a:latin typeface="Tw Cen MT" panose="020B0602020104020603" pitchFamily="34" charset="0"/>
              </a:rPr>
              <a:t>Produksi tetap</a:t>
            </a:r>
          </a:p>
        </p:txBody>
      </p:sp>
      <p:sp>
        <p:nvSpPr>
          <p:cNvPr id="32780" name="Text Box 11">
            <a:extLst>
              <a:ext uri="{FF2B5EF4-FFF2-40B4-BE49-F238E27FC236}">
                <a16:creationId xmlns:a16="http://schemas.microsoft.com/office/drawing/2014/main" id="{F48F7B7F-F2D0-48F2-956A-0FCF9AA1E939}"/>
              </a:ext>
            </a:extLst>
          </p:cNvPr>
          <p:cNvSpPr txBox="1">
            <a:spLocks noChangeArrowheads="1"/>
          </p:cNvSpPr>
          <p:nvPr/>
        </p:nvSpPr>
        <p:spPr bwMode="auto">
          <a:xfrm>
            <a:off x="5716588" y="3089275"/>
            <a:ext cx="205581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b="1">
                <a:latin typeface="Tw Cen MT" panose="020B0602020104020603" pitchFamily="34" charset="0"/>
              </a:rPr>
              <a:t>Produksi variabel</a:t>
            </a:r>
          </a:p>
        </p:txBody>
      </p:sp>
      <p:sp>
        <p:nvSpPr>
          <p:cNvPr id="32781" name="Line 12">
            <a:extLst>
              <a:ext uri="{FF2B5EF4-FFF2-40B4-BE49-F238E27FC236}">
                <a16:creationId xmlns:a16="http://schemas.microsoft.com/office/drawing/2014/main" id="{D4B53126-96BF-4B13-A15C-6F8D2523CB54}"/>
              </a:ext>
            </a:extLst>
          </p:cNvPr>
          <p:cNvSpPr>
            <a:spLocks noChangeShapeType="1"/>
          </p:cNvSpPr>
          <p:nvPr/>
        </p:nvSpPr>
        <p:spPr bwMode="auto">
          <a:xfrm flipV="1">
            <a:off x="5880100" y="4005263"/>
            <a:ext cx="287338" cy="360362"/>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2782" name="Line 14">
            <a:extLst>
              <a:ext uri="{FF2B5EF4-FFF2-40B4-BE49-F238E27FC236}">
                <a16:creationId xmlns:a16="http://schemas.microsoft.com/office/drawing/2014/main" id="{9AAFBB25-20EB-4FC6-9B00-69D01DCD100D}"/>
              </a:ext>
            </a:extLst>
          </p:cNvPr>
          <p:cNvSpPr>
            <a:spLocks noChangeShapeType="1"/>
          </p:cNvSpPr>
          <p:nvPr/>
        </p:nvSpPr>
        <p:spPr bwMode="auto">
          <a:xfrm>
            <a:off x="5880100" y="4365625"/>
            <a:ext cx="215900" cy="503238"/>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2783" name="Text Box 15">
            <a:extLst>
              <a:ext uri="{FF2B5EF4-FFF2-40B4-BE49-F238E27FC236}">
                <a16:creationId xmlns:a16="http://schemas.microsoft.com/office/drawing/2014/main" id="{D0B97977-30C8-44EF-9BB9-754AAF199ACB}"/>
              </a:ext>
            </a:extLst>
          </p:cNvPr>
          <p:cNvSpPr txBox="1">
            <a:spLocks noChangeArrowheads="1"/>
          </p:cNvSpPr>
          <p:nvPr/>
        </p:nvSpPr>
        <p:spPr bwMode="auto">
          <a:xfrm>
            <a:off x="6311901" y="3789363"/>
            <a:ext cx="22256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b="1">
                <a:latin typeface="Tw Cen MT" panose="020B0602020104020603" pitchFamily="34" charset="0"/>
              </a:rPr>
              <a:t>Non Produksi tetap</a:t>
            </a:r>
          </a:p>
        </p:txBody>
      </p:sp>
      <p:sp>
        <p:nvSpPr>
          <p:cNvPr id="32784" name="Text Box 16">
            <a:extLst>
              <a:ext uri="{FF2B5EF4-FFF2-40B4-BE49-F238E27FC236}">
                <a16:creationId xmlns:a16="http://schemas.microsoft.com/office/drawing/2014/main" id="{97AB1D37-F180-49C5-AAE3-C31745474558}"/>
              </a:ext>
            </a:extLst>
          </p:cNvPr>
          <p:cNvSpPr txBox="1">
            <a:spLocks noChangeArrowheads="1"/>
          </p:cNvSpPr>
          <p:nvPr/>
        </p:nvSpPr>
        <p:spPr bwMode="auto">
          <a:xfrm>
            <a:off x="6219825" y="4602163"/>
            <a:ext cx="257333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b="1">
                <a:latin typeface="Tw Cen MT" panose="020B0602020104020603" pitchFamily="34" charset="0"/>
              </a:rPr>
              <a:t>Non Produksi variabel</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E6663252-B936-4498-BB02-E429BA5A9CBB}"/>
              </a:ext>
            </a:extLst>
          </p:cNvPr>
          <p:cNvSpPr>
            <a:spLocks noGrp="1" noChangeArrowheads="1"/>
          </p:cNvSpPr>
          <p:nvPr>
            <p:ph type="title"/>
          </p:nvPr>
        </p:nvSpPr>
        <p:spPr>
          <a:xfrm>
            <a:off x="2136775" y="228600"/>
            <a:ext cx="8153400" cy="990600"/>
          </a:xfrm>
        </p:spPr>
        <p:txBody>
          <a:bodyPr/>
          <a:lstStyle/>
          <a:p>
            <a:pPr eaLnBrk="1" hangingPunct="1"/>
            <a:r>
              <a:rPr lang="en-US" altLang="en-US" b="1">
                <a:solidFill>
                  <a:schemeClr val="tx1"/>
                </a:solidFill>
              </a:rPr>
              <a:t>Pendekatan Variabelitas</a:t>
            </a:r>
          </a:p>
        </p:txBody>
      </p:sp>
      <p:sp>
        <p:nvSpPr>
          <p:cNvPr id="17411" name="Slide Number Placeholder 5">
            <a:extLst>
              <a:ext uri="{FF2B5EF4-FFF2-40B4-BE49-F238E27FC236}">
                <a16:creationId xmlns:a16="http://schemas.microsoft.com/office/drawing/2014/main" id="{53AA62F7-5A26-41B2-97AA-ED417DAD39AD}"/>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4B4F91B9-A881-4E42-AF20-E595AB9269E3}" type="slidenum">
              <a:rPr lang="en-US" altLang="en-US">
                <a:solidFill>
                  <a:srgbClr val="FFFFFF"/>
                </a:solidFill>
                <a:latin typeface="Tw Cen MT" panose="020B0602020104020603" pitchFamily="34" charset="0"/>
              </a:rPr>
              <a:pPr eaLnBrk="1" hangingPunct="1">
                <a:lnSpc>
                  <a:spcPct val="80000"/>
                </a:lnSpc>
              </a:pPr>
              <a:t>24</a:t>
            </a:fld>
            <a:endParaRPr lang="en-US" altLang="en-US">
              <a:solidFill>
                <a:srgbClr val="FFFFFF"/>
              </a:solidFill>
              <a:latin typeface="Tw Cen MT" panose="020B0602020104020603" pitchFamily="34" charset="0"/>
            </a:endParaRPr>
          </a:p>
        </p:txBody>
      </p:sp>
      <p:sp>
        <p:nvSpPr>
          <p:cNvPr id="33796" name="Rectangle 3">
            <a:extLst>
              <a:ext uri="{FF2B5EF4-FFF2-40B4-BE49-F238E27FC236}">
                <a16:creationId xmlns:a16="http://schemas.microsoft.com/office/drawing/2014/main" id="{A54D8C9C-8A07-4A0A-9553-C15BED66AD5B}"/>
              </a:ext>
            </a:extLst>
          </p:cNvPr>
          <p:cNvSpPr>
            <a:spLocks noGrp="1" noChangeArrowheads="1"/>
          </p:cNvSpPr>
          <p:nvPr>
            <p:ph sz="quarter" idx="1"/>
          </p:nvPr>
        </p:nvSpPr>
        <p:spPr>
          <a:xfrm>
            <a:off x="2136775" y="1857376"/>
            <a:ext cx="8153400" cy="4429125"/>
          </a:xfrm>
        </p:spPr>
        <p:txBody>
          <a:bodyPr/>
          <a:lstStyle/>
          <a:p>
            <a:pPr eaLnBrk="1" hangingPunct="1">
              <a:buFont typeface="Wingdings" panose="05000000000000000000" pitchFamily="2" charset="2"/>
              <a:buNone/>
            </a:pPr>
            <a:endParaRPr lang="en-US" altLang="en-US"/>
          </a:p>
          <a:p>
            <a:pPr eaLnBrk="1" hangingPunct="1">
              <a:buFont typeface="Wingdings" panose="05000000000000000000" pitchFamily="2" charset="2"/>
              <a:buNone/>
            </a:pPr>
            <a:endParaRPr lang="en-US" altLang="en-US"/>
          </a:p>
          <a:p>
            <a:pPr eaLnBrk="1" hangingPunct="1">
              <a:buFont typeface="Wingdings" panose="05000000000000000000" pitchFamily="2" charset="2"/>
              <a:buNone/>
            </a:pPr>
            <a:endParaRPr lang="en-US" altLang="en-US"/>
          </a:p>
          <a:p>
            <a:pPr eaLnBrk="1" hangingPunct="1">
              <a:buFont typeface="Wingdings" panose="05000000000000000000" pitchFamily="2" charset="2"/>
              <a:buNone/>
            </a:pPr>
            <a:endParaRPr lang="id-ID" altLang="en-US"/>
          </a:p>
          <a:p>
            <a:pPr eaLnBrk="1" hangingPunct="1">
              <a:buFont typeface="Wingdings" panose="05000000000000000000" pitchFamily="2" charset="2"/>
              <a:buNone/>
            </a:pPr>
            <a:r>
              <a:rPr lang="en-US" altLang="en-US" b="1"/>
              <a:t>Biaya</a:t>
            </a:r>
          </a:p>
        </p:txBody>
      </p:sp>
      <p:sp>
        <p:nvSpPr>
          <p:cNvPr id="33797" name="Line 4">
            <a:extLst>
              <a:ext uri="{FF2B5EF4-FFF2-40B4-BE49-F238E27FC236}">
                <a16:creationId xmlns:a16="http://schemas.microsoft.com/office/drawing/2014/main" id="{1D4FD6F4-C98A-46B4-8493-0B6C9E3F30AA}"/>
              </a:ext>
            </a:extLst>
          </p:cNvPr>
          <p:cNvSpPr>
            <a:spLocks noChangeShapeType="1"/>
          </p:cNvSpPr>
          <p:nvPr/>
        </p:nvSpPr>
        <p:spPr bwMode="auto">
          <a:xfrm flipV="1">
            <a:off x="3432175" y="3141664"/>
            <a:ext cx="503238" cy="1150937"/>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3798" name="Line 7">
            <a:extLst>
              <a:ext uri="{FF2B5EF4-FFF2-40B4-BE49-F238E27FC236}">
                <a16:creationId xmlns:a16="http://schemas.microsoft.com/office/drawing/2014/main" id="{32B632DE-4BC7-4D98-A1EF-1BB2112FAF69}"/>
              </a:ext>
            </a:extLst>
          </p:cNvPr>
          <p:cNvSpPr>
            <a:spLocks noChangeShapeType="1"/>
          </p:cNvSpPr>
          <p:nvPr/>
        </p:nvSpPr>
        <p:spPr bwMode="auto">
          <a:xfrm>
            <a:off x="3432175" y="4292600"/>
            <a:ext cx="503238" cy="1081088"/>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3799" name="Text Box 8">
            <a:extLst>
              <a:ext uri="{FF2B5EF4-FFF2-40B4-BE49-F238E27FC236}">
                <a16:creationId xmlns:a16="http://schemas.microsoft.com/office/drawing/2014/main" id="{62CE3BF3-CEA0-4FD8-8151-76DAF56ACD20}"/>
              </a:ext>
            </a:extLst>
          </p:cNvPr>
          <p:cNvSpPr txBox="1">
            <a:spLocks noChangeArrowheads="1"/>
          </p:cNvSpPr>
          <p:nvPr/>
        </p:nvSpPr>
        <p:spPr bwMode="auto">
          <a:xfrm>
            <a:off x="3987800" y="2873376"/>
            <a:ext cx="125888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latin typeface="Tw Cen MT" panose="020B0602020104020603" pitchFamily="34" charset="0"/>
              </a:rPr>
              <a:t>Variabel</a:t>
            </a:r>
          </a:p>
        </p:txBody>
      </p:sp>
      <p:sp>
        <p:nvSpPr>
          <p:cNvPr id="33800" name="Text Box 9">
            <a:extLst>
              <a:ext uri="{FF2B5EF4-FFF2-40B4-BE49-F238E27FC236}">
                <a16:creationId xmlns:a16="http://schemas.microsoft.com/office/drawing/2014/main" id="{6EA96F27-809F-4039-87C7-CA73E342E532}"/>
              </a:ext>
            </a:extLst>
          </p:cNvPr>
          <p:cNvSpPr txBox="1">
            <a:spLocks noChangeArrowheads="1"/>
          </p:cNvSpPr>
          <p:nvPr/>
        </p:nvSpPr>
        <p:spPr bwMode="auto">
          <a:xfrm>
            <a:off x="4079876" y="5084763"/>
            <a:ext cx="8731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latin typeface="Tw Cen MT" panose="020B0602020104020603" pitchFamily="34" charset="0"/>
              </a:rPr>
              <a:t>Tetap</a:t>
            </a:r>
          </a:p>
        </p:txBody>
      </p:sp>
      <p:sp>
        <p:nvSpPr>
          <p:cNvPr id="33801" name="Line 12">
            <a:extLst>
              <a:ext uri="{FF2B5EF4-FFF2-40B4-BE49-F238E27FC236}">
                <a16:creationId xmlns:a16="http://schemas.microsoft.com/office/drawing/2014/main" id="{9A760A2F-8144-4032-A530-8175D4164C16}"/>
              </a:ext>
            </a:extLst>
          </p:cNvPr>
          <p:cNvSpPr>
            <a:spLocks noChangeShapeType="1"/>
          </p:cNvSpPr>
          <p:nvPr/>
        </p:nvSpPr>
        <p:spPr bwMode="auto">
          <a:xfrm flipV="1">
            <a:off x="5303838" y="2708275"/>
            <a:ext cx="576262" cy="433388"/>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3802" name="Line 13">
            <a:extLst>
              <a:ext uri="{FF2B5EF4-FFF2-40B4-BE49-F238E27FC236}">
                <a16:creationId xmlns:a16="http://schemas.microsoft.com/office/drawing/2014/main" id="{2A9B69F9-70C7-4478-9B29-3FD817C70B43}"/>
              </a:ext>
            </a:extLst>
          </p:cNvPr>
          <p:cNvSpPr>
            <a:spLocks noChangeShapeType="1"/>
          </p:cNvSpPr>
          <p:nvPr/>
        </p:nvSpPr>
        <p:spPr bwMode="auto">
          <a:xfrm>
            <a:off x="5303839" y="3141664"/>
            <a:ext cx="504825" cy="503237"/>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3803" name="Text Box 14">
            <a:extLst>
              <a:ext uri="{FF2B5EF4-FFF2-40B4-BE49-F238E27FC236}">
                <a16:creationId xmlns:a16="http://schemas.microsoft.com/office/drawing/2014/main" id="{358D425F-93DF-46FA-A4FE-650B840C3B08}"/>
              </a:ext>
            </a:extLst>
          </p:cNvPr>
          <p:cNvSpPr txBox="1">
            <a:spLocks noChangeArrowheads="1"/>
          </p:cNvSpPr>
          <p:nvPr/>
        </p:nvSpPr>
        <p:spPr bwMode="auto">
          <a:xfrm>
            <a:off x="6003926" y="2368551"/>
            <a:ext cx="24495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latin typeface="Tw Cen MT" panose="020B0602020104020603" pitchFamily="34" charset="0"/>
              </a:rPr>
              <a:t>Produksi Variabel</a:t>
            </a:r>
          </a:p>
        </p:txBody>
      </p:sp>
      <p:sp>
        <p:nvSpPr>
          <p:cNvPr id="33804" name="Text Box 15">
            <a:extLst>
              <a:ext uri="{FF2B5EF4-FFF2-40B4-BE49-F238E27FC236}">
                <a16:creationId xmlns:a16="http://schemas.microsoft.com/office/drawing/2014/main" id="{1BCB054A-75CB-4A17-A52C-8318246082E9}"/>
              </a:ext>
            </a:extLst>
          </p:cNvPr>
          <p:cNvSpPr txBox="1">
            <a:spLocks noChangeArrowheads="1"/>
          </p:cNvSpPr>
          <p:nvPr/>
        </p:nvSpPr>
        <p:spPr bwMode="auto">
          <a:xfrm>
            <a:off x="5951539" y="3429001"/>
            <a:ext cx="30702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latin typeface="Tw Cen MT" panose="020B0602020104020603" pitchFamily="34" charset="0"/>
              </a:rPr>
              <a:t>Non Produksi Variabel</a:t>
            </a:r>
          </a:p>
        </p:txBody>
      </p:sp>
      <p:sp>
        <p:nvSpPr>
          <p:cNvPr id="33805" name="Line 16">
            <a:extLst>
              <a:ext uri="{FF2B5EF4-FFF2-40B4-BE49-F238E27FC236}">
                <a16:creationId xmlns:a16="http://schemas.microsoft.com/office/drawing/2014/main" id="{9A1A3171-B35F-4209-8790-725E60FF943F}"/>
              </a:ext>
            </a:extLst>
          </p:cNvPr>
          <p:cNvSpPr>
            <a:spLocks noChangeShapeType="1"/>
          </p:cNvSpPr>
          <p:nvPr/>
        </p:nvSpPr>
        <p:spPr bwMode="auto">
          <a:xfrm flipV="1">
            <a:off x="5087938" y="4941888"/>
            <a:ext cx="576262" cy="431800"/>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3806" name="Line 17">
            <a:extLst>
              <a:ext uri="{FF2B5EF4-FFF2-40B4-BE49-F238E27FC236}">
                <a16:creationId xmlns:a16="http://schemas.microsoft.com/office/drawing/2014/main" id="{D3092908-7CBE-498A-B6EE-3CFFA805A23C}"/>
              </a:ext>
            </a:extLst>
          </p:cNvPr>
          <p:cNvSpPr>
            <a:spLocks noChangeShapeType="1"/>
          </p:cNvSpPr>
          <p:nvPr/>
        </p:nvSpPr>
        <p:spPr bwMode="auto">
          <a:xfrm>
            <a:off x="5087938" y="5373688"/>
            <a:ext cx="431800" cy="576262"/>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33807" name="Text Box 18">
            <a:extLst>
              <a:ext uri="{FF2B5EF4-FFF2-40B4-BE49-F238E27FC236}">
                <a16:creationId xmlns:a16="http://schemas.microsoft.com/office/drawing/2014/main" id="{9E41C756-4037-4F68-ADE5-59AEAF8A4F28}"/>
              </a:ext>
            </a:extLst>
          </p:cNvPr>
          <p:cNvSpPr txBox="1">
            <a:spLocks noChangeArrowheads="1"/>
          </p:cNvSpPr>
          <p:nvPr/>
        </p:nvSpPr>
        <p:spPr bwMode="auto">
          <a:xfrm>
            <a:off x="5859463" y="4745038"/>
            <a:ext cx="20637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latin typeface="Tw Cen MT" panose="020B0602020104020603" pitchFamily="34" charset="0"/>
              </a:rPr>
              <a:t>Produksi Tetap</a:t>
            </a:r>
          </a:p>
        </p:txBody>
      </p:sp>
      <p:sp>
        <p:nvSpPr>
          <p:cNvPr id="33808" name="Text Box 19">
            <a:extLst>
              <a:ext uri="{FF2B5EF4-FFF2-40B4-BE49-F238E27FC236}">
                <a16:creationId xmlns:a16="http://schemas.microsoft.com/office/drawing/2014/main" id="{33B80ECF-1CEE-465C-8286-8CF4E50A7E59}"/>
              </a:ext>
            </a:extLst>
          </p:cNvPr>
          <p:cNvSpPr txBox="1">
            <a:spLocks noChangeArrowheads="1"/>
          </p:cNvSpPr>
          <p:nvPr/>
        </p:nvSpPr>
        <p:spPr bwMode="auto">
          <a:xfrm>
            <a:off x="5880101" y="5805488"/>
            <a:ext cx="268446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latin typeface="Tw Cen MT" panose="020B0602020104020603" pitchFamily="34" charset="0"/>
              </a:rPr>
              <a:t>Non Produksi Tetap</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4"/>
              </a:gs>
              <a:gs pos="25000">
                <a:schemeClr val="accent4"/>
              </a:gs>
              <a:gs pos="94000">
                <a:schemeClr val="accent2"/>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6" name="Picture 75">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4818" name="Title 1">
            <a:extLst>
              <a:ext uri="{FF2B5EF4-FFF2-40B4-BE49-F238E27FC236}">
                <a16:creationId xmlns:a16="http://schemas.microsoft.com/office/drawing/2014/main" id="{05507B3C-81BE-47C2-AD70-0673CCACA911}"/>
              </a:ext>
            </a:extLst>
          </p:cNvPr>
          <p:cNvSpPr>
            <a:spLocks noGrp="1"/>
          </p:cNvSpPr>
          <p:nvPr>
            <p:ph type="title"/>
          </p:nvPr>
        </p:nvSpPr>
        <p:spPr>
          <a:xfrm>
            <a:off x="640079" y="2053641"/>
            <a:ext cx="3669161" cy="2760098"/>
          </a:xfrm>
        </p:spPr>
        <p:txBody>
          <a:bodyPr>
            <a:normAutofit/>
          </a:bodyPr>
          <a:lstStyle/>
          <a:p>
            <a:pPr eaLnBrk="1" hangingPunct="1"/>
            <a:r>
              <a:rPr lang="en-US" altLang="en-US" b="1">
                <a:solidFill>
                  <a:srgbClr val="FFFFFF"/>
                </a:solidFill>
              </a:rPr>
              <a:t>STRUKTUR ATAU SUSUNAN PENYAJIAN LAP RUGI LABA</a:t>
            </a:r>
            <a:endParaRPr lang="id-ID" altLang="en-US" b="1">
              <a:solidFill>
                <a:srgbClr val="FFFFFF"/>
              </a:solidFill>
            </a:endParaRPr>
          </a:p>
        </p:txBody>
      </p:sp>
      <p:sp>
        <p:nvSpPr>
          <p:cNvPr id="34819" name="Content Placeholder 2">
            <a:extLst>
              <a:ext uri="{FF2B5EF4-FFF2-40B4-BE49-F238E27FC236}">
                <a16:creationId xmlns:a16="http://schemas.microsoft.com/office/drawing/2014/main" id="{2943B89F-FD6E-47CB-9E16-BED368F5FCC7}"/>
              </a:ext>
            </a:extLst>
          </p:cNvPr>
          <p:cNvSpPr>
            <a:spLocks noGrp="1"/>
          </p:cNvSpPr>
          <p:nvPr>
            <p:ph sz="quarter" idx="1"/>
          </p:nvPr>
        </p:nvSpPr>
        <p:spPr>
          <a:xfrm>
            <a:off x="6090574" y="801866"/>
            <a:ext cx="5306084" cy="5230634"/>
          </a:xfrm>
        </p:spPr>
        <p:txBody>
          <a:bodyPr anchor="ctr">
            <a:normAutofit/>
          </a:bodyPr>
          <a:lstStyle/>
          <a:p>
            <a:pPr eaLnBrk="1" hangingPunct="1"/>
            <a:r>
              <a:rPr lang="en-US" altLang="en-US" sz="2400" b="1">
                <a:solidFill>
                  <a:srgbClr val="000000"/>
                </a:solidFill>
              </a:rPr>
              <a:t>Pada </a:t>
            </a:r>
            <a:r>
              <a:rPr lang="en-US" altLang="en-US" sz="2400" i="1">
                <a:solidFill>
                  <a:srgbClr val="000000"/>
                </a:solidFill>
              </a:rPr>
              <a:t>Variable Costing </a:t>
            </a:r>
            <a:r>
              <a:rPr lang="en-US" altLang="en-US" sz="2400" b="1">
                <a:solidFill>
                  <a:srgbClr val="000000"/>
                </a:solidFill>
              </a:rPr>
              <a:t>ada item </a:t>
            </a:r>
            <a:r>
              <a:rPr lang="en-US" altLang="en-US" sz="2400" i="1">
                <a:solidFill>
                  <a:srgbClr val="000000"/>
                </a:solidFill>
              </a:rPr>
              <a:t>Contribution Margin </a:t>
            </a:r>
            <a:r>
              <a:rPr lang="en-US" altLang="en-US" sz="2400" b="1">
                <a:solidFill>
                  <a:srgbClr val="000000"/>
                </a:solidFill>
              </a:rPr>
              <a:t>(</a:t>
            </a:r>
            <a:r>
              <a:rPr lang="id-ID" altLang="en-US" sz="2400" b="1">
                <a:solidFill>
                  <a:srgbClr val="000000"/>
                </a:solidFill>
              </a:rPr>
              <a:t>l</a:t>
            </a:r>
            <a:r>
              <a:rPr lang="en-US" altLang="en-US" sz="2400" b="1">
                <a:solidFill>
                  <a:srgbClr val="000000"/>
                </a:solidFill>
              </a:rPr>
              <a:t>aba </a:t>
            </a:r>
            <a:r>
              <a:rPr lang="id-ID" altLang="en-US" sz="2400" b="1">
                <a:solidFill>
                  <a:srgbClr val="000000"/>
                </a:solidFill>
              </a:rPr>
              <a:t>k</a:t>
            </a:r>
            <a:r>
              <a:rPr lang="en-US" altLang="en-US" sz="2400" b="1">
                <a:solidFill>
                  <a:srgbClr val="000000"/>
                </a:solidFill>
              </a:rPr>
              <a:t>ontribusi) yaitu selisih </a:t>
            </a:r>
            <a:r>
              <a:rPr lang="id-ID" altLang="en-US" sz="2400" b="1">
                <a:solidFill>
                  <a:srgbClr val="000000"/>
                </a:solidFill>
              </a:rPr>
              <a:t>p</a:t>
            </a:r>
            <a:r>
              <a:rPr lang="en-US" altLang="en-US" sz="2400" b="1">
                <a:solidFill>
                  <a:srgbClr val="000000"/>
                </a:solidFill>
              </a:rPr>
              <a:t>enjualan dengan biaya-biaya variabel, sedangkan pada </a:t>
            </a:r>
            <a:r>
              <a:rPr lang="en-US" altLang="en-US" sz="2400" i="1">
                <a:solidFill>
                  <a:srgbClr val="000000"/>
                </a:solidFill>
              </a:rPr>
              <a:t>Full Costing </a:t>
            </a:r>
            <a:r>
              <a:rPr lang="en-US" altLang="en-US" sz="2400" b="1">
                <a:solidFill>
                  <a:srgbClr val="000000"/>
                </a:solidFill>
              </a:rPr>
              <a:t>tidak ada.</a:t>
            </a:r>
            <a:endParaRPr lang="id-ID" altLang="en-US" sz="2400" b="1">
              <a:solidFill>
                <a:srgbClr val="000000"/>
              </a:solidFill>
            </a:endParaRPr>
          </a:p>
        </p:txBody>
      </p:sp>
      <p:sp>
        <p:nvSpPr>
          <p:cNvPr id="4" name="Slide Number Placeholder 3">
            <a:extLst>
              <a:ext uri="{FF2B5EF4-FFF2-40B4-BE49-F238E27FC236}">
                <a16:creationId xmlns:a16="http://schemas.microsoft.com/office/drawing/2014/main" id="{48D53F55-71C7-43F6-B0D0-946172FDA5A0}"/>
              </a:ext>
            </a:extLst>
          </p:cNvPr>
          <p:cNvSpPr>
            <a:spLocks noGrp="1"/>
          </p:cNvSpPr>
          <p:nvPr>
            <p:ph type="sldNum" sz="quarter" idx="12"/>
          </p:nvPr>
        </p:nvSpPr>
        <p:spPr>
          <a:xfrm>
            <a:off x="10825930" y="6223702"/>
            <a:ext cx="570728" cy="314067"/>
          </a:xfrm>
        </p:spPr>
        <p:txBody>
          <a:bodyP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600"/>
              </a:spcAft>
            </a:pPr>
            <a:fld id="{6460CD8A-4F03-44A7-8E79-ACDA90C3B8BD}" type="slidenum">
              <a:rPr lang="id-ID" altLang="en-US" sz="1000">
                <a:solidFill>
                  <a:srgbClr val="898989"/>
                </a:solidFill>
                <a:latin typeface="Tw Cen MT" panose="020B0602020104020603" pitchFamily="34" charset="0"/>
              </a:rPr>
              <a:pPr eaLnBrk="1" hangingPunct="1">
                <a:spcAft>
                  <a:spcPts val="600"/>
                </a:spcAft>
              </a:pPr>
              <a:t>25</a:t>
            </a:fld>
            <a:endParaRPr lang="id-ID" altLang="en-US" sz="1000">
              <a:solidFill>
                <a:srgbClr val="898989"/>
              </a:solidFill>
              <a:latin typeface="Tw Cen MT" panose="020B0602020104020603"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 name="Rectangle 72">
            <a:extLst>
              <a:ext uri="{FF2B5EF4-FFF2-40B4-BE49-F238E27FC236}">
                <a16:creationId xmlns:a16="http://schemas.microsoft.com/office/drawing/2014/main" id="{457D4A72-F4F1-498A-B083-59E8C50B78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accent4"/>
              </a:gs>
              <a:gs pos="25000">
                <a:schemeClr val="accent4"/>
              </a:gs>
              <a:gs pos="94000">
                <a:schemeClr val="accent2"/>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5" name="Picture 74">
            <a:extLst>
              <a:ext uri="{FF2B5EF4-FFF2-40B4-BE49-F238E27FC236}">
                <a16:creationId xmlns:a16="http://schemas.microsoft.com/office/drawing/2014/main" id="{C7FF3303-6FC3-4637-A201-B4CCC1C992C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220636" cy="6858000"/>
          </a:xfrm>
          <a:prstGeom prst="rect">
            <a:avLst/>
          </a:prstGeom>
        </p:spPr>
      </p:pic>
      <p:sp>
        <p:nvSpPr>
          <p:cNvPr id="35842" name="Title 1">
            <a:extLst>
              <a:ext uri="{FF2B5EF4-FFF2-40B4-BE49-F238E27FC236}">
                <a16:creationId xmlns:a16="http://schemas.microsoft.com/office/drawing/2014/main" id="{FAF58189-D726-4AED-9068-7E6278CDD4D9}"/>
              </a:ext>
            </a:extLst>
          </p:cNvPr>
          <p:cNvSpPr>
            <a:spLocks noGrp="1"/>
          </p:cNvSpPr>
          <p:nvPr>
            <p:ph type="title"/>
          </p:nvPr>
        </p:nvSpPr>
        <p:spPr>
          <a:xfrm>
            <a:off x="640079" y="2023236"/>
            <a:ext cx="3659777" cy="2820908"/>
          </a:xfrm>
        </p:spPr>
        <p:txBody>
          <a:bodyPr>
            <a:normAutofit/>
          </a:bodyPr>
          <a:lstStyle/>
          <a:p>
            <a:pPr marL="342900" indent="-342900"/>
            <a:r>
              <a:rPr lang="en-US" altLang="en-US" sz="4000" b="1">
                <a:solidFill>
                  <a:srgbClr val="FFFFFF"/>
                </a:solidFill>
              </a:rPr>
              <a:t>BESARNYA LABA BERSIH</a:t>
            </a:r>
          </a:p>
        </p:txBody>
      </p:sp>
      <p:sp>
        <p:nvSpPr>
          <p:cNvPr id="4" name="Slide Number Placeholder 3">
            <a:extLst>
              <a:ext uri="{FF2B5EF4-FFF2-40B4-BE49-F238E27FC236}">
                <a16:creationId xmlns:a16="http://schemas.microsoft.com/office/drawing/2014/main" id="{73961269-7E32-4BEB-88D7-E0EEFBB5F24C}"/>
              </a:ext>
            </a:extLst>
          </p:cNvPr>
          <p:cNvSpPr>
            <a:spLocks noGrp="1"/>
          </p:cNvSpPr>
          <p:nvPr>
            <p:ph type="sldNum" sz="quarter" idx="12"/>
          </p:nvPr>
        </p:nvSpPr>
        <p:spPr>
          <a:xfrm>
            <a:off x="10825930" y="6223702"/>
            <a:ext cx="570728" cy="314067"/>
          </a:xfrm>
        </p:spPr>
        <p:txBody>
          <a:bodyP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600"/>
              </a:spcAft>
            </a:pPr>
            <a:fld id="{BA55426A-8899-4DAC-99F5-0CC21A8A421E}" type="slidenum">
              <a:rPr lang="id-ID" altLang="en-US" sz="1000">
                <a:solidFill>
                  <a:srgbClr val="898989"/>
                </a:solidFill>
                <a:latin typeface="Tw Cen MT" panose="020B0602020104020603" pitchFamily="34" charset="0"/>
              </a:rPr>
              <a:pPr eaLnBrk="1" hangingPunct="1">
                <a:spcAft>
                  <a:spcPts val="600"/>
                </a:spcAft>
              </a:pPr>
              <a:t>26</a:t>
            </a:fld>
            <a:endParaRPr lang="id-ID" altLang="en-US" sz="1000">
              <a:solidFill>
                <a:srgbClr val="898989"/>
              </a:solidFill>
              <a:latin typeface="Tw Cen MT" panose="020B0602020104020603" pitchFamily="34" charset="0"/>
            </a:endParaRPr>
          </a:p>
        </p:txBody>
      </p:sp>
      <p:graphicFrame>
        <p:nvGraphicFramePr>
          <p:cNvPr id="35845" name="Content Placeholder 2">
            <a:extLst>
              <a:ext uri="{FF2B5EF4-FFF2-40B4-BE49-F238E27FC236}">
                <a16:creationId xmlns:a16="http://schemas.microsoft.com/office/drawing/2014/main" id="{87B3F1C1-AA4B-4017-9245-119EBCF00105}"/>
              </a:ext>
            </a:extLst>
          </p:cNvPr>
          <p:cNvGraphicFramePr>
            <a:graphicFrameLocks noGrp="1"/>
          </p:cNvGraphicFramePr>
          <p:nvPr>
            <p:ph sz="quarter" idx="1"/>
            <p:extLst>
              <p:ext uri="{D42A27DB-BD31-4B8C-83A1-F6EECF244321}">
                <p14:modId xmlns:p14="http://schemas.microsoft.com/office/powerpoint/2010/main" val="573538449"/>
              </p:ext>
            </p:extLst>
          </p:nvPr>
        </p:nvGraphicFramePr>
        <p:xfrm>
          <a:off x="6355080" y="955653"/>
          <a:ext cx="5029200" cy="49478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7D8BE115-19CB-4F72-8EAD-0D29C96D52F9}"/>
              </a:ext>
            </a:extLst>
          </p:cNvPr>
          <p:cNvSpPr>
            <a:spLocks noGrp="1"/>
          </p:cNvSpPr>
          <p:nvPr>
            <p:ph type="title"/>
          </p:nvPr>
        </p:nvSpPr>
        <p:spPr>
          <a:xfrm>
            <a:off x="519545" y="621792"/>
            <a:ext cx="5181503" cy="5504688"/>
          </a:xfrm>
        </p:spPr>
        <p:txBody>
          <a:bodyPr>
            <a:normAutofit/>
          </a:bodyPr>
          <a:lstStyle/>
          <a:p>
            <a:r>
              <a:rPr lang="id-ID" altLang="en-US" sz="4800" b="1"/>
              <a:t>KELEMAHAN METODE VARIABEL COSTING</a:t>
            </a:r>
          </a:p>
        </p:txBody>
      </p:sp>
      <p:sp>
        <p:nvSpPr>
          <p:cNvPr id="4" name="Slide Number Placeholder 3">
            <a:extLst>
              <a:ext uri="{FF2B5EF4-FFF2-40B4-BE49-F238E27FC236}">
                <a16:creationId xmlns:a16="http://schemas.microsoft.com/office/drawing/2014/main" id="{4566E808-CC88-4B7C-837F-F1BC9D614072}"/>
              </a:ext>
            </a:extLst>
          </p:cNvPr>
          <p:cNvSpPr>
            <a:spLocks noGrp="1"/>
          </p:cNvSpPr>
          <p:nvPr>
            <p:ph type="sldNum" sz="quarter" idx="12"/>
          </p:nvPr>
        </p:nvSpPr>
        <p:spPr>
          <a:xfrm>
            <a:off x="8610600" y="6356350"/>
            <a:ext cx="2743200" cy="365125"/>
          </a:xfrm>
        </p:spPr>
        <p:txBody>
          <a:bodyP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600"/>
              </a:spcAft>
            </a:pPr>
            <a:fld id="{29102198-0CAE-4044-85FC-6A6E22462A84}" type="slidenum">
              <a:rPr lang="id-ID" altLang="en-US">
                <a:latin typeface="Tw Cen MT" panose="020B0602020104020603" pitchFamily="34" charset="0"/>
              </a:rPr>
              <a:pPr eaLnBrk="1" hangingPunct="1">
                <a:spcAft>
                  <a:spcPts val="600"/>
                </a:spcAft>
              </a:pPr>
              <a:t>27</a:t>
            </a:fld>
            <a:endParaRPr lang="id-ID" altLang="en-US">
              <a:latin typeface="Tw Cen MT" panose="020B0602020104020603" pitchFamily="34" charset="0"/>
            </a:endParaRPr>
          </a:p>
        </p:txBody>
      </p:sp>
      <p:graphicFrame>
        <p:nvGraphicFramePr>
          <p:cNvPr id="36868" name="Content Placeholder 2">
            <a:extLst>
              <a:ext uri="{FF2B5EF4-FFF2-40B4-BE49-F238E27FC236}">
                <a16:creationId xmlns:a16="http://schemas.microsoft.com/office/drawing/2014/main" id="{EF5E1184-440C-4900-8064-83C6FD56E788}"/>
              </a:ext>
            </a:extLst>
          </p:cNvPr>
          <p:cNvGraphicFramePr>
            <a:graphicFrameLocks noGrp="1"/>
          </p:cNvGraphicFramePr>
          <p:nvPr>
            <p:ph sz="quarter" idx="1"/>
            <p:extLst>
              <p:ext uri="{D42A27DB-BD31-4B8C-83A1-F6EECF244321}">
                <p14:modId xmlns:p14="http://schemas.microsoft.com/office/powerpoint/2010/main" val="3844160222"/>
              </p:ext>
            </p:extLst>
          </p:nvPr>
        </p:nvGraphicFramePr>
        <p:xfrm>
          <a:off x="6099048" y="621792"/>
          <a:ext cx="525780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3" name="Rectangle 72">
            <a:extLst>
              <a:ext uri="{FF2B5EF4-FFF2-40B4-BE49-F238E27FC236}">
                <a16:creationId xmlns:a16="http://schemas.microsoft.com/office/drawing/2014/main" id="{6A1473A6-3F22-483E-8A30-80B9D2B1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5" name="Group 74">
            <a:extLst>
              <a:ext uri="{FF2B5EF4-FFF2-40B4-BE49-F238E27FC236}">
                <a16:creationId xmlns:a16="http://schemas.microsoft.com/office/drawing/2014/main" id="{AA1375E3-3E53-4D75-BAB7-E5929BFCB25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34368" y="563918"/>
            <a:ext cx="4119932" cy="5978614"/>
            <a:chOff x="7513372" y="803186"/>
            <a:chExt cx="4163968" cy="5978614"/>
          </a:xfrm>
        </p:grpSpPr>
        <p:sp>
          <p:nvSpPr>
            <p:cNvPr id="76" name="Freeform 6">
              <a:extLst>
                <a:ext uri="{FF2B5EF4-FFF2-40B4-BE49-F238E27FC236}">
                  <a16:creationId xmlns:a16="http://schemas.microsoft.com/office/drawing/2014/main" id="{0BBEEF67-3DDF-46CF-8CD5-EA5F0E4FB07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9586" y="1070835"/>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7" name="Freeform 7">
              <a:extLst>
                <a:ext uri="{FF2B5EF4-FFF2-40B4-BE49-F238E27FC236}">
                  <a16:creationId xmlns:a16="http://schemas.microsoft.com/office/drawing/2014/main" id="{8FAC1C95-F817-487C-B8B2-CF141FBB1C2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8949" y="803186"/>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78" name="Rectangle 8">
              <a:extLst>
                <a:ext uri="{FF2B5EF4-FFF2-40B4-BE49-F238E27FC236}">
                  <a16:creationId xmlns:a16="http://schemas.microsoft.com/office/drawing/2014/main" id="{C2C5363A-D941-4AA1-8D38-D7E44A1E2E0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7513372" y="804101"/>
              <a:ext cx="388023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37892" name="Title 1">
            <a:extLst>
              <a:ext uri="{FF2B5EF4-FFF2-40B4-BE49-F238E27FC236}">
                <a16:creationId xmlns:a16="http://schemas.microsoft.com/office/drawing/2014/main" id="{F74D7D2C-8298-4097-8C4B-40A70AAC6458}"/>
              </a:ext>
            </a:extLst>
          </p:cNvPr>
          <p:cNvSpPr>
            <a:spLocks noGrp="1"/>
          </p:cNvSpPr>
          <p:nvPr>
            <p:ph type="title"/>
          </p:nvPr>
        </p:nvSpPr>
        <p:spPr>
          <a:xfrm>
            <a:off x="1098468" y="885651"/>
            <a:ext cx="3229803" cy="4624603"/>
          </a:xfrm>
        </p:spPr>
        <p:txBody>
          <a:bodyPr>
            <a:normAutofit/>
          </a:bodyPr>
          <a:lstStyle/>
          <a:p>
            <a:r>
              <a:rPr lang="id-ID" altLang="en-US" b="1">
                <a:solidFill>
                  <a:srgbClr val="FFFFFF"/>
                </a:solidFill>
              </a:rPr>
              <a:t>KELEMAHAN METODE VARIABEL COSTING</a:t>
            </a:r>
          </a:p>
        </p:txBody>
      </p:sp>
      <p:sp>
        <p:nvSpPr>
          <p:cNvPr id="3" name="Content Placeholder 2">
            <a:extLst>
              <a:ext uri="{FF2B5EF4-FFF2-40B4-BE49-F238E27FC236}">
                <a16:creationId xmlns:a16="http://schemas.microsoft.com/office/drawing/2014/main" id="{84F8BFA3-A46F-49DE-9D0E-D6826071F305}"/>
              </a:ext>
            </a:extLst>
          </p:cNvPr>
          <p:cNvSpPr>
            <a:spLocks noGrp="1"/>
          </p:cNvSpPr>
          <p:nvPr>
            <p:ph sz="quarter" idx="1"/>
          </p:nvPr>
        </p:nvSpPr>
        <p:spPr>
          <a:xfrm>
            <a:off x="4978708" y="885651"/>
            <a:ext cx="6525220" cy="4616849"/>
          </a:xfrm>
        </p:spPr>
        <p:style>
          <a:lnRef idx="1">
            <a:schemeClr val="accent5"/>
          </a:lnRef>
          <a:fillRef idx="2">
            <a:schemeClr val="accent5"/>
          </a:fillRef>
          <a:effectRef idx="1">
            <a:schemeClr val="accent5"/>
          </a:effectRef>
          <a:fontRef idx="minor">
            <a:schemeClr val="dk1"/>
          </a:fontRef>
        </p:style>
        <p:txBody>
          <a:bodyPr anchor="ctr">
            <a:normAutofit/>
          </a:bodyPr>
          <a:lstStyle/>
          <a:p>
            <a:pPr marL="514350" indent="-514350">
              <a:spcAft>
                <a:spcPts val="1200"/>
              </a:spcAft>
              <a:buFont typeface="+mj-lt"/>
              <a:buAutoNum type="arabicPeriod" startAt="3"/>
              <a:defRPr/>
            </a:pPr>
            <a:r>
              <a:rPr lang="id-ID" sz="2000">
                <a:latin typeface="Arial" pitchFamily="34" charset="0"/>
                <a:cs typeface="Arial" pitchFamily="34" charset="0"/>
              </a:rPr>
              <a:t>Dalam metode </a:t>
            </a:r>
            <a:r>
              <a:rPr lang="id-ID" sz="2000" i="1">
                <a:latin typeface="Arial" pitchFamily="34" charset="0"/>
                <a:cs typeface="Arial" pitchFamily="34" charset="0"/>
              </a:rPr>
              <a:t>variable costing</a:t>
            </a:r>
            <a:r>
              <a:rPr lang="id-ID" sz="2000">
                <a:latin typeface="Arial" pitchFamily="34" charset="0"/>
                <a:cs typeface="Arial" pitchFamily="34" charset="0"/>
              </a:rPr>
              <a:t>, naik turunnya laba dihubungkan dengan perubahan-perubahan dalam penjualannya. Sehingga untuk perusahaan yang kegiatan usahanya bersifat musiman, </a:t>
            </a:r>
            <a:r>
              <a:rPr lang="id-ID" sz="2000" i="1">
                <a:latin typeface="Arial" pitchFamily="34" charset="0"/>
                <a:cs typeface="Arial" pitchFamily="34" charset="0"/>
              </a:rPr>
              <a:t>variable costing </a:t>
            </a:r>
            <a:r>
              <a:rPr lang="id-ID" sz="2000">
                <a:latin typeface="Arial" pitchFamily="34" charset="0"/>
                <a:cs typeface="Arial" pitchFamily="34" charset="0"/>
              </a:rPr>
              <a:t>akan menyajikan kerugian yang berlebihan dalam periode tertentu, sedangkan dalam periode lainnya akan menyajikan laba yang tidak normal.</a:t>
            </a:r>
          </a:p>
          <a:p>
            <a:pPr marL="514350" indent="-514350">
              <a:buFont typeface="+mj-lt"/>
              <a:buAutoNum type="arabicPeriod" startAt="3"/>
              <a:defRPr/>
            </a:pPr>
            <a:r>
              <a:rPr lang="id-ID" sz="2000">
                <a:latin typeface="Arial" pitchFamily="34" charset="0"/>
                <a:cs typeface="Arial" pitchFamily="34" charset="0"/>
              </a:rPr>
              <a:t>Tidak diperhitungkannya biaya </a:t>
            </a:r>
            <a:r>
              <a:rPr lang="id-ID" sz="2000" i="1">
                <a:latin typeface="Arial" pitchFamily="34" charset="0"/>
                <a:cs typeface="Arial" pitchFamily="34" charset="0"/>
              </a:rPr>
              <a:t>overhead </a:t>
            </a:r>
            <a:r>
              <a:rPr lang="id-ID" sz="2000">
                <a:latin typeface="Arial" pitchFamily="34" charset="0"/>
                <a:cs typeface="Arial" pitchFamily="34" charset="0"/>
              </a:rPr>
              <a:t>pabrik tetap dalam persediaan dan harga pokok persediaan akan mengakibatkan nilai persediaan lebih rendah,  sehingga akan mengurangi modal kerja yang dilaporkan untuk tujuan analisis keuangan.</a:t>
            </a:r>
          </a:p>
        </p:txBody>
      </p:sp>
      <p:sp>
        <p:nvSpPr>
          <p:cNvPr id="4" name="Slide Number Placeholder 3">
            <a:extLst>
              <a:ext uri="{FF2B5EF4-FFF2-40B4-BE49-F238E27FC236}">
                <a16:creationId xmlns:a16="http://schemas.microsoft.com/office/drawing/2014/main" id="{CE4C53D5-9A21-41BF-8D84-1DD6725BEDBB}"/>
              </a:ext>
            </a:extLst>
          </p:cNvPr>
          <p:cNvSpPr>
            <a:spLocks noGrp="1"/>
          </p:cNvSpPr>
          <p:nvPr>
            <p:ph type="sldNum" sz="quarter" idx="12"/>
          </p:nvPr>
        </p:nvSpPr>
        <p:spPr>
          <a:xfrm>
            <a:off x="10707624" y="6382512"/>
            <a:ext cx="685800" cy="320040"/>
          </a:xfrm>
        </p:spPr>
        <p:txBody>
          <a:bodyP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600"/>
              </a:spcAft>
            </a:pPr>
            <a:fld id="{C3B5B4DA-AC29-49D9-9DC1-0CAFC0EA4213}" type="slidenum">
              <a:rPr lang="id-ID" altLang="en-US" sz="1000">
                <a:latin typeface="Tw Cen MT" panose="020B0602020104020603" pitchFamily="34" charset="0"/>
              </a:rPr>
              <a:pPr eaLnBrk="1" hangingPunct="1">
                <a:spcAft>
                  <a:spcPts val="600"/>
                </a:spcAft>
              </a:pPr>
              <a:t>28</a:t>
            </a:fld>
            <a:endParaRPr lang="id-ID" altLang="en-US" sz="1000">
              <a:latin typeface="Tw Cen MT" panose="020B0602020104020603"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4"/>
              </a:gs>
              <a:gs pos="25000">
                <a:schemeClr val="accent4"/>
              </a:gs>
              <a:gs pos="94000">
                <a:schemeClr val="accent2"/>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6" name="Picture 75">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8914" name="Title 1">
            <a:extLst>
              <a:ext uri="{FF2B5EF4-FFF2-40B4-BE49-F238E27FC236}">
                <a16:creationId xmlns:a16="http://schemas.microsoft.com/office/drawing/2014/main" id="{236C3D3A-16B7-48B5-9B88-E994DF947ACD}"/>
              </a:ext>
            </a:extLst>
          </p:cNvPr>
          <p:cNvSpPr>
            <a:spLocks noGrp="1"/>
          </p:cNvSpPr>
          <p:nvPr>
            <p:ph type="title"/>
          </p:nvPr>
        </p:nvSpPr>
        <p:spPr>
          <a:xfrm>
            <a:off x="640079" y="2053641"/>
            <a:ext cx="3669161" cy="2760098"/>
          </a:xfrm>
        </p:spPr>
        <p:txBody>
          <a:bodyPr>
            <a:normAutofit/>
          </a:bodyPr>
          <a:lstStyle/>
          <a:p>
            <a:pPr eaLnBrk="1" hangingPunct="1"/>
            <a:r>
              <a:rPr lang="id-ID" altLang="en-US" b="1">
                <a:solidFill>
                  <a:srgbClr val="FFFFFF"/>
                </a:solidFill>
              </a:rPr>
              <a:t>Keunggulan</a:t>
            </a:r>
            <a:r>
              <a:rPr lang="en-US" altLang="en-US" b="1">
                <a:solidFill>
                  <a:srgbClr val="FFFFFF"/>
                </a:solidFill>
              </a:rPr>
              <a:t> Variable Costing</a:t>
            </a:r>
            <a:endParaRPr lang="id-ID" altLang="en-US" b="1">
              <a:solidFill>
                <a:srgbClr val="FFFFFF"/>
              </a:solidFill>
            </a:endParaRPr>
          </a:p>
        </p:txBody>
      </p:sp>
      <p:sp>
        <p:nvSpPr>
          <p:cNvPr id="38915" name="Content Placeholder 2">
            <a:extLst>
              <a:ext uri="{FF2B5EF4-FFF2-40B4-BE49-F238E27FC236}">
                <a16:creationId xmlns:a16="http://schemas.microsoft.com/office/drawing/2014/main" id="{708B2A7D-4FFE-421E-8ABC-BD5E4EF4345E}"/>
              </a:ext>
            </a:extLst>
          </p:cNvPr>
          <p:cNvSpPr>
            <a:spLocks noGrp="1"/>
          </p:cNvSpPr>
          <p:nvPr>
            <p:ph sz="quarter" idx="1"/>
          </p:nvPr>
        </p:nvSpPr>
        <p:spPr>
          <a:xfrm>
            <a:off x="6090574" y="801866"/>
            <a:ext cx="5306084" cy="5230634"/>
          </a:xfrm>
        </p:spPr>
        <p:txBody>
          <a:bodyPr anchor="ctr">
            <a:normAutofit/>
          </a:bodyPr>
          <a:lstStyle/>
          <a:p>
            <a:pPr eaLnBrk="1" hangingPunct="1"/>
            <a:r>
              <a:rPr lang="id-ID" altLang="en-US" sz="1900" b="1">
                <a:solidFill>
                  <a:srgbClr val="000000"/>
                </a:solidFill>
                <a:latin typeface="Comic Sans MS" panose="030F0702030302020204" pitchFamily="66" charset="0"/>
              </a:rPr>
              <a:t>Alat perancanaan operasi</a:t>
            </a:r>
          </a:p>
          <a:p>
            <a:pPr eaLnBrk="1" hangingPunct="1">
              <a:buFont typeface="Wingdings" panose="05000000000000000000" pitchFamily="2" charset="2"/>
              <a:buNone/>
            </a:pPr>
            <a:r>
              <a:rPr lang="id-ID" altLang="en-US" sz="1900">
                <a:solidFill>
                  <a:srgbClr val="000000"/>
                </a:solidFill>
                <a:latin typeface="Comic Sans MS" panose="030F0702030302020204" pitchFamily="66" charset="0"/>
              </a:rPr>
              <a:t>	</a:t>
            </a:r>
            <a:r>
              <a:rPr lang="en-US" altLang="en-US" sz="1900" i="1">
                <a:solidFill>
                  <a:srgbClr val="000000"/>
                </a:solidFill>
                <a:latin typeface="Comic Sans MS" panose="030F0702030302020204" pitchFamily="66" charset="0"/>
              </a:rPr>
              <a:t>Variable Costing </a:t>
            </a:r>
            <a:r>
              <a:rPr lang="id-ID" altLang="en-US" sz="1900">
                <a:solidFill>
                  <a:srgbClr val="000000"/>
                </a:solidFill>
                <a:latin typeface="Comic Sans MS" panose="030F0702030302020204" pitchFamily="66" charset="0"/>
              </a:rPr>
              <a:t>lebih mudah menghimpun data untuk perencanaan laba yang telah ditetapkan.</a:t>
            </a:r>
          </a:p>
          <a:p>
            <a:pPr>
              <a:spcBef>
                <a:spcPts val="1200"/>
              </a:spcBef>
            </a:pPr>
            <a:r>
              <a:rPr lang="en-US" altLang="en-US" sz="1900">
                <a:solidFill>
                  <a:srgbClr val="000000"/>
                </a:solidFill>
                <a:latin typeface="Comic Sans MS" panose="030F0702030302020204" pitchFamily="66" charset="0"/>
              </a:rPr>
              <a:t>P</a:t>
            </a:r>
            <a:r>
              <a:rPr lang="id-ID" altLang="en-US" sz="1900" b="1">
                <a:solidFill>
                  <a:srgbClr val="000000"/>
                </a:solidFill>
                <a:latin typeface="Comic Sans MS" panose="030F0702030302020204" pitchFamily="66" charset="0"/>
              </a:rPr>
              <a:t>enetapan harga jual</a:t>
            </a:r>
          </a:p>
          <a:p>
            <a:pPr eaLnBrk="1" hangingPunct="1">
              <a:buFont typeface="Wingdings" panose="05000000000000000000" pitchFamily="2" charset="2"/>
              <a:buNone/>
            </a:pPr>
            <a:r>
              <a:rPr lang="id-ID" altLang="en-US" sz="1900">
                <a:solidFill>
                  <a:srgbClr val="000000"/>
                </a:solidFill>
                <a:latin typeface="Comic Sans MS" panose="030F0702030302020204" pitchFamily="66" charset="0"/>
              </a:rPr>
              <a:t>	</a:t>
            </a:r>
            <a:r>
              <a:rPr lang="en-US" altLang="en-US" sz="1900">
                <a:solidFill>
                  <a:srgbClr val="000000"/>
                </a:solidFill>
                <a:latin typeface="Comic Sans MS" panose="030F0702030302020204" pitchFamily="66" charset="0"/>
              </a:rPr>
              <a:t>P</a:t>
            </a:r>
            <a:r>
              <a:rPr lang="id-ID" altLang="en-US" sz="1900">
                <a:solidFill>
                  <a:srgbClr val="000000"/>
                </a:solidFill>
                <a:latin typeface="Comic Sans MS" panose="030F0702030302020204" pitchFamily="66" charset="0"/>
              </a:rPr>
              <a:t>enetapan harga jual dapat lebih mudah dilakukan dengan konsep margin kontribusi akan memudahkan untuk menetapkan harga jual yang dapat menutup biaya tetap </a:t>
            </a:r>
          </a:p>
          <a:p>
            <a:pPr>
              <a:spcBef>
                <a:spcPts val="1200"/>
              </a:spcBef>
            </a:pPr>
            <a:r>
              <a:rPr lang="id-ID" altLang="en-US" sz="1900" b="1">
                <a:solidFill>
                  <a:srgbClr val="000000"/>
                </a:solidFill>
                <a:latin typeface="Comic Sans MS" panose="030F0702030302020204" pitchFamily="66" charset="0"/>
              </a:rPr>
              <a:t>Alat Bantu Pengambilan keputusan Manajemen</a:t>
            </a:r>
          </a:p>
          <a:p>
            <a:pPr eaLnBrk="1" hangingPunct="1">
              <a:buFont typeface="Wingdings" panose="05000000000000000000" pitchFamily="2" charset="2"/>
              <a:buNone/>
            </a:pPr>
            <a:r>
              <a:rPr lang="id-ID" altLang="en-US" sz="1900">
                <a:solidFill>
                  <a:srgbClr val="000000"/>
                </a:solidFill>
                <a:latin typeface="Comic Sans MS" panose="030F0702030302020204" pitchFamily="66" charset="0"/>
              </a:rPr>
              <a:t>	</a:t>
            </a:r>
            <a:r>
              <a:rPr lang="sv-SE" altLang="en-US" sz="1900">
                <a:solidFill>
                  <a:srgbClr val="000000"/>
                </a:solidFill>
                <a:latin typeface="Comic Sans MS" panose="030F0702030302020204" pitchFamily="66" charset="0"/>
              </a:rPr>
              <a:t>Metode </a:t>
            </a:r>
            <a:r>
              <a:rPr lang="sv-SE" altLang="en-US" sz="1900" i="1">
                <a:solidFill>
                  <a:srgbClr val="000000"/>
                </a:solidFill>
                <a:latin typeface="Comic Sans MS" panose="030F0702030302020204" pitchFamily="66" charset="0"/>
              </a:rPr>
              <a:t>variable costing</a:t>
            </a:r>
            <a:r>
              <a:rPr lang="id-ID" altLang="en-US" sz="1900">
                <a:solidFill>
                  <a:srgbClr val="000000"/>
                </a:solidFill>
                <a:latin typeface="Comic Sans MS" panose="030F0702030302020204" pitchFamily="66" charset="0"/>
              </a:rPr>
              <a:t>, biaya dipisahkan kedalam biaya tetap dan biaya variabel yang memungkinkan manjemen dapat memahami pengaruh yang akan timbul dari biaya priodik terhadap laba</a:t>
            </a:r>
          </a:p>
        </p:txBody>
      </p:sp>
      <p:sp>
        <p:nvSpPr>
          <p:cNvPr id="4" name="Slide Number Placeholder 3">
            <a:extLst>
              <a:ext uri="{FF2B5EF4-FFF2-40B4-BE49-F238E27FC236}">
                <a16:creationId xmlns:a16="http://schemas.microsoft.com/office/drawing/2014/main" id="{63B5AD3F-5271-4348-8929-1773E5D46FE7}"/>
              </a:ext>
            </a:extLst>
          </p:cNvPr>
          <p:cNvSpPr>
            <a:spLocks noGrp="1"/>
          </p:cNvSpPr>
          <p:nvPr>
            <p:ph type="sldNum" sz="quarter" idx="12"/>
          </p:nvPr>
        </p:nvSpPr>
        <p:spPr>
          <a:xfrm>
            <a:off x="10825930" y="6223702"/>
            <a:ext cx="570728" cy="314067"/>
          </a:xfrm>
        </p:spPr>
        <p:txBody>
          <a:bodyP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600"/>
              </a:spcAft>
            </a:pPr>
            <a:fld id="{FBA03120-9568-4A21-B937-1BAA7A6F276E}" type="slidenum">
              <a:rPr lang="id-ID" altLang="en-US" sz="1000">
                <a:solidFill>
                  <a:srgbClr val="898989"/>
                </a:solidFill>
                <a:latin typeface="Tw Cen MT" panose="020B0602020104020603" pitchFamily="34" charset="0"/>
              </a:rPr>
              <a:pPr eaLnBrk="1" hangingPunct="1">
                <a:spcAft>
                  <a:spcPts val="600"/>
                </a:spcAft>
              </a:pPr>
              <a:t>29</a:t>
            </a:fld>
            <a:endParaRPr lang="id-ID" altLang="en-US" sz="1000">
              <a:solidFill>
                <a:srgbClr val="898989"/>
              </a:solidFill>
              <a:latin typeface="Tw Cen MT" panose="020B0602020104020603"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4"/>
              </a:gs>
              <a:gs pos="25000">
                <a:schemeClr val="accent4"/>
              </a:gs>
              <a:gs pos="94000">
                <a:schemeClr val="accent2"/>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4" name="Picture 73">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2290" name="Rectangle 2">
            <a:extLst>
              <a:ext uri="{FF2B5EF4-FFF2-40B4-BE49-F238E27FC236}">
                <a16:creationId xmlns:a16="http://schemas.microsoft.com/office/drawing/2014/main" id="{014D4ECD-A60D-4B16-861D-142EC3F6F718}"/>
              </a:ext>
            </a:extLst>
          </p:cNvPr>
          <p:cNvSpPr>
            <a:spLocks noGrp="1" noChangeArrowheads="1"/>
          </p:cNvSpPr>
          <p:nvPr>
            <p:ph type="title"/>
          </p:nvPr>
        </p:nvSpPr>
        <p:spPr>
          <a:xfrm>
            <a:off x="1179226" y="826680"/>
            <a:ext cx="9833548" cy="1325563"/>
          </a:xfrm>
        </p:spPr>
        <p:txBody>
          <a:bodyPr>
            <a:normAutofit/>
          </a:bodyPr>
          <a:lstStyle/>
          <a:p>
            <a:pPr algn="ctr" eaLnBrk="1" hangingPunct="1"/>
            <a:r>
              <a:rPr lang="en-US" altLang="en-US" sz="4000" b="1">
                <a:solidFill>
                  <a:srgbClr val="FFFFFF"/>
                </a:solidFill>
                <a:latin typeface="Arial" panose="020B0604020202020204" pitchFamily="34" charset="0"/>
                <a:cs typeface="Arial" panose="020B0604020202020204" pitchFamily="34" charset="0"/>
              </a:rPr>
              <a:t>D</a:t>
            </a:r>
            <a:r>
              <a:rPr lang="id-ID" altLang="en-US" sz="4000" b="1">
                <a:solidFill>
                  <a:srgbClr val="FFFFFF"/>
                </a:solidFill>
                <a:latin typeface="Arial" panose="020B0604020202020204" pitchFamily="34" charset="0"/>
                <a:cs typeface="Arial" panose="020B0604020202020204" pitchFamily="34" charset="0"/>
              </a:rPr>
              <a:t>efenisi</a:t>
            </a:r>
            <a:r>
              <a:rPr lang="en-US" altLang="en-US" sz="4000" b="1">
                <a:solidFill>
                  <a:srgbClr val="FFFFFF"/>
                </a:solidFill>
                <a:latin typeface="Arial" panose="020B0604020202020204" pitchFamily="34" charset="0"/>
                <a:cs typeface="Arial" panose="020B0604020202020204" pitchFamily="34" charset="0"/>
              </a:rPr>
              <a:t> </a:t>
            </a:r>
            <a:r>
              <a:rPr lang="id-ID" altLang="en-US" sz="4000" b="1">
                <a:solidFill>
                  <a:srgbClr val="FFFFFF"/>
                </a:solidFill>
                <a:latin typeface="Arial" panose="020B0604020202020204" pitchFamily="34" charset="0"/>
                <a:cs typeface="Arial" panose="020B0604020202020204" pitchFamily="34" charset="0"/>
              </a:rPr>
              <a:t>Variabel Costing</a:t>
            </a:r>
            <a:endParaRPr lang="en-US" altLang="en-US" sz="4000" b="1">
              <a:solidFill>
                <a:srgbClr val="FFFFFF"/>
              </a:solidFill>
              <a:latin typeface="Arial" panose="020B0604020202020204" pitchFamily="34" charset="0"/>
              <a:cs typeface="Arial" panose="020B0604020202020204" pitchFamily="34" charset="0"/>
            </a:endParaRPr>
          </a:p>
        </p:txBody>
      </p:sp>
      <p:sp>
        <p:nvSpPr>
          <p:cNvPr id="12291" name="Rectangle 3">
            <a:extLst>
              <a:ext uri="{FF2B5EF4-FFF2-40B4-BE49-F238E27FC236}">
                <a16:creationId xmlns:a16="http://schemas.microsoft.com/office/drawing/2014/main" id="{17133DC0-BD7F-4BEB-BD5D-CF8AD81B177A}"/>
              </a:ext>
            </a:extLst>
          </p:cNvPr>
          <p:cNvSpPr>
            <a:spLocks noGrp="1" noChangeArrowheads="1"/>
          </p:cNvSpPr>
          <p:nvPr>
            <p:ph sz="quarter" idx="1"/>
          </p:nvPr>
        </p:nvSpPr>
        <p:spPr>
          <a:xfrm>
            <a:off x="1179226" y="3092970"/>
            <a:ext cx="9833548" cy="2693976"/>
          </a:xfrm>
        </p:spPr>
        <p:txBody>
          <a:bodyPr>
            <a:normAutofit/>
          </a:bodyPr>
          <a:lstStyle/>
          <a:p>
            <a:pPr eaLnBrk="1" hangingPunct="1">
              <a:buFont typeface="Wingdings" panose="05000000000000000000" pitchFamily="2" charset="2"/>
              <a:buNone/>
            </a:pPr>
            <a:r>
              <a:rPr lang="en-US" altLang="en-US" sz="2000">
                <a:solidFill>
                  <a:srgbClr val="000000"/>
                </a:solidFill>
                <a:latin typeface="Arial" panose="020B0604020202020204" pitchFamily="34" charset="0"/>
                <a:cs typeface="Arial" panose="020B0604020202020204" pitchFamily="34" charset="0"/>
              </a:rPr>
              <a:t>A</a:t>
            </a:r>
            <a:r>
              <a:rPr lang="id-ID" altLang="en-US" sz="2000">
                <a:solidFill>
                  <a:srgbClr val="000000"/>
                </a:solidFill>
                <a:latin typeface="Arial" panose="020B0604020202020204" pitchFamily="34" charset="0"/>
                <a:cs typeface="Arial" panose="020B0604020202020204" pitchFamily="34" charset="0"/>
              </a:rPr>
              <a:t>dalah</a:t>
            </a:r>
            <a:r>
              <a:rPr lang="en-US" altLang="en-US" sz="2000">
                <a:solidFill>
                  <a:srgbClr val="000000"/>
                </a:solidFill>
                <a:latin typeface="Arial" panose="020B0604020202020204" pitchFamily="34" charset="0"/>
                <a:cs typeface="Arial" panose="020B0604020202020204" pitchFamily="34" charset="0"/>
              </a:rPr>
              <a:t> :</a:t>
            </a:r>
          </a:p>
          <a:p>
            <a:pPr eaLnBrk="1" hangingPunct="1">
              <a:buFont typeface="Wingdings" panose="05000000000000000000" pitchFamily="2" charset="2"/>
              <a:buChar char="q"/>
            </a:pPr>
            <a:r>
              <a:rPr lang="en-US" altLang="en-US" sz="2000">
                <a:solidFill>
                  <a:srgbClr val="000000"/>
                </a:solidFill>
                <a:latin typeface="Arial" panose="020B0604020202020204" pitchFamily="34" charset="0"/>
                <a:cs typeface="Arial" panose="020B0604020202020204" pitchFamily="34" charset="0"/>
              </a:rPr>
              <a:t>Su</a:t>
            </a:r>
            <a:r>
              <a:rPr lang="id-ID" altLang="en-US" sz="2000">
                <a:solidFill>
                  <a:srgbClr val="000000"/>
                </a:solidFill>
                <a:latin typeface="Arial" panose="020B0604020202020204" pitchFamily="34" charset="0"/>
                <a:cs typeface="Arial" panose="020B0604020202020204" pitchFamily="34" charset="0"/>
              </a:rPr>
              <a:t>atu konsep penentuan harga pokok yang hanya memasukan unsur biaya yang bersifat variabel ke dalam harga pokok produksi</a:t>
            </a:r>
            <a:endParaRPr lang="en-US" altLang="en-US" sz="2000">
              <a:solidFill>
                <a:srgbClr val="000000"/>
              </a:solidFill>
              <a:latin typeface="Arial" panose="020B0604020202020204" pitchFamily="34" charset="0"/>
              <a:cs typeface="Arial" panose="020B0604020202020204" pitchFamily="34" charset="0"/>
            </a:endParaRPr>
          </a:p>
          <a:p>
            <a:pPr>
              <a:spcBef>
                <a:spcPts val="1200"/>
              </a:spcBef>
              <a:buFont typeface="Wingdings" panose="05000000000000000000" pitchFamily="2" charset="2"/>
              <a:buChar char="q"/>
            </a:pPr>
            <a:r>
              <a:rPr lang="en-US" altLang="en-US" sz="2000">
                <a:solidFill>
                  <a:srgbClr val="000000"/>
                </a:solidFill>
                <a:latin typeface="Arial" panose="020B0604020202020204" pitchFamily="34" charset="0"/>
                <a:cs typeface="Arial" panose="020B0604020202020204" pitchFamily="34" charset="0"/>
              </a:rPr>
              <a:t>B</a:t>
            </a:r>
            <a:r>
              <a:rPr lang="id-ID" altLang="en-US" sz="2000">
                <a:solidFill>
                  <a:srgbClr val="000000"/>
                </a:solidFill>
                <a:latin typeface="Arial" panose="020B0604020202020204" pitchFamily="34" charset="0"/>
                <a:cs typeface="Arial" panose="020B0604020202020204" pitchFamily="34" charset="0"/>
              </a:rPr>
              <a:t>iaya produksi tetap dianggap sebagai biaya priode</a:t>
            </a:r>
            <a:r>
              <a:rPr lang="en-US" altLang="en-US" sz="2000">
                <a:solidFill>
                  <a:srgbClr val="000000"/>
                </a:solidFill>
                <a:latin typeface="Arial" panose="020B0604020202020204" pitchFamily="34" charset="0"/>
                <a:cs typeface="Arial" panose="020B0604020202020204" pitchFamily="34" charset="0"/>
              </a:rPr>
              <a:t> </a:t>
            </a:r>
            <a:r>
              <a:rPr lang="en-US" altLang="en-US" sz="2000" i="1">
                <a:solidFill>
                  <a:srgbClr val="000000"/>
                </a:solidFill>
                <a:latin typeface="Arial" panose="020B0604020202020204" pitchFamily="34" charset="0"/>
                <a:cs typeface="Arial" panose="020B0604020202020204" pitchFamily="34" charset="0"/>
              </a:rPr>
              <a:t>(</a:t>
            </a:r>
            <a:r>
              <a:rPr lang="id-ID" altLang="en-US" sz="2000" i="1">
                <a:solidFill>
                  <a:srgbClr val="000000"/>
                </a:solidFill>
                <a:latin typeface="Arial" panose="020B0604020202020204" pitchFamily="34" charset="0"/>
                <a:cs typeface="Arial" panose="020B0604020202020204" pitchFamily="34" charset="0"/>
              </a:rPr>
              <a:t>p</a:t>
            </a:r>
            <a:r>
              <a:rPr lang="en-US" altLang="en-US" sz="2000" i="1">
                <a:solidFill>
                  <a:srgbClr val="000000"/>
                </a:solidFill>
                <a:latin typeface="Arial" panose="020B0604020202020204" pitchFamily="34" charset="0"/>
                <a:cs typeface="Arial" panose="020B0604020202020204" pitchFamily="34" charset="0"/>
              </a:rPr>
              <a:t>eriod </a:t>
            </a:r>
            <a:r>
              <a:rPr lang="id-ID" altLang="en-US" sz="2000" i="1">
                <a:solidFill>
                  <a:srgbClr val="000000"/>
                </a:solidFill>
                <a:latin typeface="Arial" panose="020B0604020202020204" pitchFamily="34" charset="0"/>
                <a:cs typeface="Arial" panose="020B0604020202020204" pitchFamily="34" charset="0"/>
              </a:rPr>
              <a:t>c</a:t>
            </a:r>
            <a:r>
              <a:rPr lang="en-US" altLang="en-US" sz="2000" i="1">
                <a:solidFill>
                  <a:srgbClr val="000000"/>
                </a:solidFill>
                <a:latin typeface="Arial" panose="020B0604020202020204" pitchFamily="34" charset="0"/>
                <a:cs typeface="Arial" panose="020B0604020202020204" pitchFamily="34" charset="0"/>
              </a:rPr>
              <a:t>ost)  </a:t>
            </a:r>
            <a:r>
              <a:rPr lang="id-ID" altLang="en-US" sz="2000">
                <a:solidFill>
                  <a:srgbClr val="000000"/>
                </a:solidFill>
                <a:latin typeface="Arial" panose="020B0604020202020204" pitchFamily="34" charset="0"/>
                <a:cs typeface="Arial" panose="020B0604020202020204" pitchFamily="34" charset="0"/>
              </a:rPr>
              <a:t>yang langsung dibebankan kepada rugi laba periode terjadinya dan tidak diperlakukan sebagai biaya produksi.</a:t>
            </a:r>
            <a:endParaRPr lang="en-US" altLang="en-US" sz="2000">
              <a:solidFill>
                <a:srgbClr val="000000"/>
              </a:solidFill>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495C8275-CE24-4B6E-B664-8C53C0E916A0}"/>
              </a:ext>
            </a:extLst>
          </p:cNvPr>
          <p:cNvSpPr>
            <a:spLocks noGrp="1"/>
          </p:cNvSpPr>
          <p:nvPr>
            <p:ph type="sldNum" sz="quarter" idx="12"/>
          </p:nvPr>
        </p:nvSpPr>
        <p:spPr>
          <a:xfrm>
            <a:off x="10825930" y="6223702"/>
            <a:ext cx="570728" cy="314067"/>
          </a:xfrm>
        </p:spPr>
        <p:txBody>
          <a:bodyP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600"/>
              </a:spcAft>
            </a:pPr>
            <a:fld id="{4E3113E2-236C-4971-AECE-172E5495C0D5}" type="slidenum">
              <a:rPr lang="id-ID" altLang="en-US" sz="1000">
                <a:solidFill>
                  <a:srgbClr val="898989"/>
                </a:solidFill>
                <a:latin typeface="Tw Cen MT" panose="020B0602020104020603" pitchFamily="34" charset="0"/>
              </a:rPr>
              <a:pPr eaLnBrk="1" hangingPunct="1">
                <a:spcAft>
                  <a:spcPts val="600"/>
                </a:spcAft>
              </a:pPr>
              <a:t>3</a:t>
            </a:fld>
            <a:endParaRPr lang="id-ID" altLang="en-US" sz="1000">
              <a:solidFill>
                <a:srgbClr val="898989"/>
              </a:solidFill>
              <a:latin typeface="Tw Cen MT" panose="020B0602020104020603" pitchFamily="34" charset="0"/>
            </a:endParaRP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457D4A72-F4F1-498A-B083-59E8C50B78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accent4"/>
              </a:gs>
              <a:gs pos="25000">
                <a:schemeClr val="accent4"/>
              </a:gs>
              <a:gs pos="94000">
                <a:schemeClr val="accent2"/>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4" name="Picture 73">
            <a:extLst>
              <a:ext uri="{FF2B5EF4-FFF2-40B4-BE49-F238E27FC236}">
                <a16:creationId xmlns:a16="http://schemas.microsoft.com/office/drawing/2014/main" id="{C7FF3303-6FC3-4637-A201-B4CCC1C992C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220636" cy="6858000"/>
          </a:xfrm>
          <a:prstGeom prst="rect">
            <a:avLst/>
          </a:prstGeom>
        </p:spPr>
      </p:pic>
      <p:sp>
        <p:nvSpPr>
          <p:cNvPr id="39938" name="Title 1">
            <a:extLst>
              <a:ext uri="{FF2B5EF4-FFF2-40B4-BE49-F238E27FC236}">
                <a16:creationId xmlns:a16="http://schemas.microsoft.com/office/drawing/2014/main" id="{316D5DCE-3271-48A1-AFCE-098A8378EDF7}"/>
              </a:ext>
            </a:extLst>
          </p:cNvPr>
          <p:cNvSpPr>
            <a:spLocks noGrp="1"/>
          </p:cNvSpPr>
          <p:nvPr>
            <p:ph type="title"/>
          </p:nvPr>
        </p:nvSpPr>
        <p:spPr>
          <a:xfrm>
            <a:off x="640079" y="2023236"/>
            <a:ext cx="3659777" cy="2820908"/>
          </a:xfrm>
        </p:spPr>
        <p:txBody>
          <a:bodyPr>
            <a:normAutofit/>
          </a:bodyPr>
          <a:lstStyle/>
          <a:p>
            <a:pPr eaLnBrk="1" hangingPunct="1"/>
            <a:r>
              <a:rPr lang="id-ID" altLang="en-US" sz="4000" b="1">
                <a:solidFill>
                  <a:srgbClr val="FFFFFF"/>
                </a:solidFill>
              </a:rPr>
              <a:t>Keunggulan</a:t>
            </a:r>
            <a:r>
              <a:rPr lang="en-US" altLang="en-US" sz="4000" b="1">
                <a:solidFill>
                  <a:srgbClr val="FFFFFF"/>
                </a:solidFill>
              </a:rPr>
              <a:t> Variable Costing</a:t>
            </a:r>
            <a:endParaRPr lang="id-ID" altLang="en-US" sz="4000" b="1">
              <a:solidFill>
                <a:srgbClr val="FFFFFF"/>
              </a:solidFill>
            </a:endParaRPr>
          </a:p>
        </p:txBody>
      </p:sp>
      <p:sp>
        <p:nvSpPr>
          <p:cNvPr id="4" name="Slide Number Placeholder 3">
            <a:extLst>
              <a:ext uri="{FF2B5EF4-FFF2-40B4-BE49-F238E27FC236}">
                <a16:creationId xmlns:a16="http://schemas.microsoft.com/office/drawing/2014/main" id="{7902CAAC-A24F-4D0F-848D-32B13DD21912}"/>
              </a:ext>
            </a:extLst>
          </p:cNvPr>
          <p:cNvSpPr>
            <a:spLocks noGrp="1"/>
          </p:cNvSpPr>
          <p:nvPr>
            <p:ph type="sldNum" sz="quarter" idx="12"/>
          </p:nvPr>
        </p:nvSpPr>
        <p:spPr>
          <a:xfrm>
            <a:off x="10825930" y="6223702"/>
            <a:ext cx="570728" cy="314067"/>
          </a:xfrm>
        </p:spPr>
        <p:txBody>
          <a:bodyP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600"/>
              </a:spcAft>
            </a:pPr>
            <a:fld id="{8563D476-86F4-4B47-BB1D-9E15B1BA8B96}" type="slidenum">
              <a:rPr lang="id-ID" altLang="en-US" sz="1000">
                <a:solidFill>
                  <a:srgbClr val="898989"/>
                </a:solidFill>
                <a:latin typeface="Tw Cen MT" panose="020B0602020104020603" pitchFamily="34" charset="0"/>
              </a:rPr>
              <a:pPr eaLnBrk="1" hangingPunct="1">
                <a:spcAft>
                  <a:spcPts val="600"/>
                </a:spcAft>
              </a:pPr>
              <a:t>30</a:t>
            </a:fld>
            <a:endParaRPr lang="id-ID" altLang="en-US" sz="1000">
              <a:solidFill>
                <a:srgbClr val="898989"/>
              </a:solidFill>
              <a:latin typeface="Tw Cen MT" panose="020B0602020104020603" pitchFamily="34" charset="0"/>
            </a:endParaRPr>
          </a:p>
        </p:txBody>
      </p:sp>
      <p:graphicFrame>
        <p:nvGraphicFramePr>
          <p:cNvPr id="39940" name="Content Placeholder 2">
            <a:extLst>
              <a:ext uri="{FF2B5EF4-FFF2-40B4-BE49-F238E27FC236}">
                <a16:creationId xmlns:a16="http://schemas.microsoft.com/office/drawing/2014/main" id="{47539072-8DC3-4AFC-BBCB-24997CFECFCA}"/>
              </a:ext>
            </a:extLst>
          </p:cNvPr>
          <p:cNvGraphicFramePr>
            <a:graphicFrameLocks noGrp="1"/>
          </p:cNvGraphicFramePr>
          <p:nvPr>
            <p:ph sz="quarter" idx="1"/>
            <p:extLst>
              <p:ext uri="{D42A27DB-BD31-4B8C-83A1-F6EECF244321}">
                <p14:modId xmlns:p14="http://schemas.microsoft.com/office/powerpoint/2010/main" val="2118554845"/>
              </p:ext>
            </p:extLst>
          </p:nvPr>
        </p:nvGraphicFramePr>
        <p:xfrm>
          <a:off x="6355080" y="955653"/>
          <a:ext cx="5029200" cy="49478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4"/>
              </a:gs>
              <a:gs pos="25000">
                <a:schemeClr val="accent4"/>
              </a:gs>
              <a:gs pos="94000">
                <a:schemeClr val="accent2"/>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4" name="Picture 73">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78689816-1748-4658-BC88-531A97F1FB07}"/>
              </a:ext>
            </a:extLst>
          </p:cNvPr>
          <p:cNvSpPr>
            <a:spLocks noGrp="1"/>
          </p:cNvSpPr>
          <p:nvPr>
            <p:ph type="title"/>
          </p:nvPr>
        </p:nvSpPr>
        <p:spPr>
          <a:xfrm>
            <a:off x="1179226" y="826680"/>
            <a:ext cx="9833548" cy="1325563"/>
          </a:xfrm>
        </p:spPr>
        <p:txBody>
          <a:bodyPr>
            <a:normAutofit/>
          </a:bodyPr>
          <a:lstStyle/>
          <a:p>
            <a:pPr algn="ctr">
              <a:defRPr/>
            </a:pPr>
            <a:r>
              <a:rPr lang="id-ID" sz="4000" b="1">
                <a:solidFill>
                  <a:srgbClr val="FFFFFF"/>
                </a:solidFill>
              </a:rPr>
              <a:t>Penentuan Harga Pokok Produksi Variabel</a:t>
            </a:r>
          </a:p>
        </p:txBody>
      </p:sp>
      <p:sp>
        <p:nvSpPr>
          <p:cNvPr id="40963" name="Content Placeholder 2">
            <a:extLst>
              <a:ext uri="{FF2B5EF4-FFF2-40B4-BE49-F238E27FC236}">
                <a16:creationId xmlns:a16="http://schemas.microsoft.com/office/drawing/2014/main" id="{B82FCF39-F0F5-4AD0-99A6-69456C412675}"/>
              </a:ext>
            </a:extLst>
          </p:cNvPr>
          <p:cNvSpPr>
            <a:spLocks noGrp="1"/>
          </p:cNvSpPr>
          <p:nvPr>
            <p:ph sz="quarter" idx="1"/>
          </p:nvPr>
        </p:nvSpPr>
        <p:spPr>
          <a:xfrm>
            <a:off x="1179226" y="3092970"/>
            <a:ext cx="9833548" cy="2693976"/>
          </a:xfrm>
        </p:spPr>
        <p:txBody>
          <a:bodyPr>
            <a:normAutofit/>
          </a:bodyPr>
          <a:lstStyle/>
          <a:p>
            <a:pPr>
              <a:spcAft>
                <a:spcPts val="1200"/>
              </a:spcAft>
            </a:pPr>
            <a:r>
              <a:rPr lang="en-US" altLang="en-US" sz="2000" dirty="0" err="1">
                <a:solidFill>
                  <a:srgbClr val="000000"/>
                </a:solidFill>
              </a:rPr>
              <a:t>Dikenal</a:t>
            </a:r>
            <a:r>
              <a:rPr lang="en-US" altLang="en-US" sz="2000" dirty="0">
                <a:solidFill>
                  <a:srgbClr val="000000"/>
                </a:solidFill>
              </a:rPr>
              <a:t> juga </a:t>
            </a:r>
            <a:r>
              <a:rPr lang="en-US" altLang="en-US" sz="2000" dirty="0" err="1">
                <a:solidFill>
                  <a:srgbClr val="000000"/>
                </a:solidFill>
              </a:rPr>
              <a:t>dengan</a:t>
            </a:r>
            <a:r>
              <a:rPr lang="en-US" altLang="en-US" sz="2000" dirty="0">
                <a:solidFill>
                  <a:srgbClr val="000000"/>
                </a:solidFill>
              </a:rPr>
              <a:t> </a:t>
            </a:r>
            <a:r>
              <a:rPr lang="en-US" altLang="en-US" sz="2000" dirty="0" err="1">
                <a:solidFill>
                  <a:srgbClr val="000000"/>
                </a:solidFill>
              </a:rPr>
              <a:t>istilah</a:t>
            </a:r>
            <a:r>
              <a:rPr lang="en-US" altLang="en-US" sz="2000" dirty="0">
                <a:solidFill>
                  <a:srgbClr val="000000"/>
                </a:solidFill>
              </a:rPr>
              <a:t> : </a:t>
            </a:r>
            <a:r>
              <a:rPr lang="en-US" altLang="en-US" sz="2000" i="1" dirty="0">
                <a:solidFill>
                  <a:srgbClr val="000000"/>
                </a:solidFill>
              </a:rPr>
              <a:t>direct costing </a:t>
            </a:r>
            <a:endParaRPr lang="id-ID" altLang="en-US" sz="2000" dirty="0">
              <a:solidFill>
                <a:srgbClr val="000000"/>
              </a:solidFill>
            </a:endParaRPr>
          </a:p>
          <a:p>
            <a:pPr eaLnBrk="1" hangingPunct="1"/>
            <a:r>
              <a:rPr lang="en-US" altLang="en-US" sz="2000" dirty="0">
                <a:solidFill>
                  <a:srgbClr val="000000"/>
                </a:solidFill>
              </a:rPr>
              <a:t>Harga </a:t>
            </a:r>
            <a:r>
              <a:rPr lang="en-US" altLang="en-US" sz="2000" dirty="0" err="1">
                <a:solidFill>
                  <a:srgbClr val="000000"/>
                </a:solidFill>
              </a:rPr>
              <a:t>Pokok</a:t>
            </a:r>
            <a:r>
              <a:rPr lang="en-US" altLang="en-US" sz="2000" dirty="0">
                <a:solidFill>
                  <a:srgbClr val="000000"/>
                </a:solidFill>
              </a:rPr>
              <a:t> </a:t>
            </a:r>
            <a:r>
              <a:rPr lang="en-US" altLang="en-US" sz="2000" dirty="0" err="1">
                <a:solidFill>
                  <a:srgbClr val="000000"/>
                </a:solidFill>
              </a:rPr>
              <a:t>Produksi</a:t>
            </a:r>
            <a:r>
              <a:rPr lang="en-US" altLang="en-US" sz="2000" dirty="0">
                <a:solidFill>
                  <a:srgbClr val="000000"/>
                </a:solidFill>
              </a:rPr>
              <a:t> : </a:t>
            </a:r>
            <a:endParaRPr lang="id-ID" altLang="en-US" sz="2000" dirty="0">
              <a:solidFill>
                <a:srgbClr val="000000"/>
              </a:solidFill>
            </a:endParaRPr>
          </a:p>
          <a:p>
            <a:pPr lvl="1" eaLnBrk="1" hangingPunct="1"/>
            <a:r>
              <a:rPr lang="en-US" altLang="en-US" sz="2000" dirty="0" err="1">
                <a:solidFill>
                  <a:srgbClr val="000000"/>
                </a:solidFill>
              </a:rPr>
              <a:t>Biaya</a:t>
            </a:r>
            <a:r>
              <a:rPr lang="en-US" altLang="en-US" sz="2000" dirty="0">
                <a:solidFill>
                  <a:srgbClr val="000000"/>
                </a:solidFill>
              </a:rPr>
              <a:t> </a:t>
            </a:r>
            <a:r>
              <a:rPr lang="en-US" altLang="en-US" sz="2000" dirty="0" err="1">
                <a:solidFill>
                  <a:srgbClr val="000000"/>
                </a:solidFill>
              </a:rPr>
              <a:t>bahan</a:t>
            </a:r>
            <a:r>
              <a:rPr lang="en-US" altLang="en-US" sz="2000" dirty="0">
                <a:solidFill>
                  <a:srgbClr val="000000"/>
                </a:solidFill>
              </a:rPr>
              <a:t> </a:t>
            </a:r>
            <a:r>
              <a:rPr lang="en-US" altLang="en-US" sz="2000" dirty="0" err="1">
                <a:solidFill>
                  <a:srgbClr val="000000"/>
                </a:solidFill>
              </a:rPr>
              <a:t>baku</a:t>
            </a:r>
            <a:r>
              <a:rPr lang="en-US" altLang="en-US" sz="2000" dirty="0">
                <a:solidFill>
                  <a:srgbClr val="000000"/>
                </a:solidFill>
              </a:rPr>
              <a:t> 		   </a:t>
            </a:r>
            <a:r>
              <a:rPr lang="id-ID" altLang="en-US" sz="2000" dirty="0">
                <a:solidFill>
                  <a:srgbClr val="000000"/>
                </a:solidFill>
              </a:rPr>
              <a:t>	</a:t>
            </a:r>
            <a:r>
              <a:rPr lang="en-US" altLang="en-US" sz="2000" dirty="0">
                <a:solidFill>
                  <a:srgbClr val="000000"/>
                </a:solidFill>
              </a:rPr>
              <a:t>Rp.  </a:t>
            </a:r>
            <a:r>
              <a:rPr lang="en-US" altLang="en-US" sz="2000" dirty="0" err="1">
                <a:solidFill>
                  <a:srgbClr val="000000"/>
                </a:solidFill>
              </a:rPr>
              <a:t>xxx.xxx</a:t>
            </a:r>
            <a:endParaRPr lang="id-ID" altLang="en-US" sz="2000" dirty="0">
              <a:solidFill>
                <a:srgbClr val="000000"/>
              </a:solidFill>
            </a:endParaRPr>
          </a:p>
          <a:p>
            <a:pPr lvl="1" eaLnBrk="1" hangingPunct="1"/>
            <a:r>
              <a:rPr lang="en-US" altLang="en-US" sz="2000" dirty="0" err="1">
                <a:solidFill>
                  <a:srgbClr val="000000"/>
                </a:solidFill>
              </a:rPr>
              <a:t>Biaya</a:t>
            </a:r>
            <a:r>
              <a:rPr lang="en-US" altLang="en-US" sz="2000" dirty="0">
                <a:solidFill>
                  <a:srgbClr val="000000"/>
                </a:solidFill>
              </a:rPr>
              <a:t> </a:t>
            </a:r>
            <a:r>
              <a:rPr lang="en-US" altLang="en-US" sz="2000" dirty="0" err="1">
                <a:solidFill>
                  <a:srgbClr val="000000"/>
                </a:solidFill>
              </a:rPr>
              <a:t>tenaga</a:t>
            </a:r>
            <a:r>
              <a:rPr lang="en-US" altLang="en-US" sz="2000" dirty="0">
                <a:solidFill>
                  <a:srgbClr val="000000"/>
                </a:solidFill>
              </a:rPr>
              <a:t> </a:t>
            </a:r>
            <a:r>
              <a:rPr lang="en-US" altLang="en-US" sz="2000" dirty="0" err="1">
                <a:solidFill>
                  <a:srgbClr val="000000"/>
                </a:solidFill>
              </a:rPr>
              <a:t>kerja</a:t>
            </a:r>
            <a:r>
              <a:rPr lang="en-US" altLang="en-US" sz="2000" dirty="0">
                <a:solidFill>
                  <a:srgbClr val="000000"/>
                </a:solidFill>
              </a:rPr>
              <a:t> </a:t>
            </a:r>
            <a:r>
              <a:rPr lang="en-US" altLang="en-US" sz="2000" dirty="0" err="1">
                <a:solidFill>
                  <a:srgbClr val="000000"/>
                </a:solidFill>
              </a:rPr>
              <a:t>langsung</a:t>
            </a:r>
            <a:r>
              <a:rPr lang="en-US" altLang="en-US" sz="2000" dirty="0">
                <a:solidFill>
                  <a:srgbClr val="000000"/>
                </a:solidFill>
              </a:rPr>
              <a:t> 		Rp.  </a:t>
            </a:r>
            <a:r>
              <a:rPr lang="en-US" altLang="en-US" sz="2000" dirty="0" err="1">
                <a:solidFill>
                  <a:srgbClr val="000000"/>
                </a:solidFill>
              </a:rPr>
              <a:t>xxx.xxx</a:t>
            </a:r>
            <a:endParaRPr lang="id-ID" altLang="en-US" sz="2000" dirty="0">
              <a:solidFill>
                <a:srgbClr val="000000"/>
              </a:solidFill>
            </a:endParaRPr>
          </a:p>
          <a:p>
            <a:pPr lvl="1" eaLnBrk="1" hangingPunct="1"/>
            <a:r>
              <a:rPr lang="en-US" altLang="en-US" sz="2000" dirty="0" err="1">
                <a:solidFill>
                  <a:srgbClr val="000000"/>
                </a:solidFill>
              </a:rPr>
              <a:t>Biaya</a:t>
            </a:r>
            <a:r>
              <a:rPr lang="en-US" altLang="en-US" sz="2000" dirty="0">
                <a:solidFill>
                  <a:srgbClr val="000000"/>
                </a:solidFill>
              </a:rPr>
              <a:t> overhead </a:t>
            </a:r>
            <a:r>
              <a:rPr lang="en-US" altLang="en-US" sz="2000" dirty="0" err="1">
                <a:solidFill>
                  <a:srgbClr val="000000"/>
                </a:solidFill>
              </a:rPr>
              <a:t>pabrik</a:t>
            </a:r>
            <a:r>
              <a:rPr lang="en-US" altLang="en-US" sz="2000" dirty="0">
                <a:solidFill>
                  <a:srgbClr val="000000"/>
                </a:solidFill>
              </a:rPr>
              <a:t> </a:t>
            </a:r>
            <a:r>
              <a:rPr lang="en-US" altLang="en-US" sz="2000" dirty="0" err="1">
                <a:solidFill>
                  <a:srgbClr val="000000"/>
                </a:solidFill>
              </a:rPr>
              <a:t>variabel</a:t>
            </a:r>
            <a:r>
              <a:rPr lang="en-US" altLang="en-US" sz="2000" dirty="0">
                <a:solidFill>
                  <a:srgbClr val="000000"/>
                </a:solidFill>
              </a:rPr>
              <a:t>  </a:t>
            </a:r>
            <a:r>
              <a:rPr lang="id-ID" altLang="en-US" sz="2000" dirty="0">
                <a:solidFill>
                  <a:srgbClr val="000000"/>
                </a:solidFill>
              </a:rPr>
              <a:t>	</a:t>
            </a:r>
            <a:r>
              <a:rPr lang="en-US" altLang="en-US" sz="2000" u="sng" dirty="0">
                <a:solidFill>
                  <a:srgbClr val="000000"/>
                </a:solidFill>
              </a:rPr>
              <a:t>Rp.  </a:t>
            </a:r>
            <a:r>
              <a:rPr lang="en-US" altLang="en-US" sz="2000" u="sng" dirty="0" err="1">
                <a:solidFill>
                  <a:srgbClr val="000000"/>
                </a:solidFill>
              </a:rPr>
              <a:t>xxx.xxx</a:t>
            </a:r>
            <a:endParaRPr lang="id-ID" altLang="en-US" sz="2000" dirty="0">
              <a:solidFill>
                <a:srgbClr val="000000"/>
              </a:solidFill>
            </a:endParaRPr>
          </a:p>
          <a:p>
            <a:pPr lvl="1" eaLnBrk="1" hangingPunct="1"/>
            <a:r>
              <a:rPr lang="en-US" altLang="en-US" sz="2000" b="1" dirty="0">
                <a:solidFill>
                  <a:srgbClr val="000000"/>
                </a:solidFill>
              </a:rPr>
              <a:t> </a:t>
            </a:r>
            <a:r>
              <a:rPr lang="en-US" altLang="en-US" sz="2000" dirty="0">
                <a:solidFill>
                  <a:srgbClr val="000000"/>
                </a:solidFill>
              </a:rPr>
              <a:t>Harga </a:t>
            </a:r>
            <a:r>
              <a:rPr lang="en-US" altLang="en-US" sz="2000" dirty="0" err="1">
                <a:solidFill>
                  <a:srgbClr val="000000"/>
                </a:solidFill>
              </a:rPr>
              <a:t>Pokok</a:t>
            </a:r>
            <a:r>
              <a:rPr lang="en-US" altLang="en-US" sz="2000" dirty="0">
                <a:solidFill>
                  <a:srgbClr val="000000"/>
                </a:solidFill>
              </a:rPr>
              <a:t> </a:t>
            </a:r>
            <a:r>
              <a:rPr lang="en-US" altLang="en-US" sz="2000" dirty="0" err="1">
                <a:solidFill>
                  <a:srgbClr val="000000"/>
                </a:solidFill>
              </a:rPr>
              <a:t>Produk</a:t>
            </a:r>
            <a:r>
              <a:rPr lang="en-US" altLang="en-US" sz="2000" dirty="0">
                <a:solidFill>
                  <a:srgbClr val="000000"/>
                </a:solidFill>
              </a:rPr>
              <a:t> 		</a:t>
            </a:r>
            <a:r>
              <a:rPr lang="en-US" altLang="en-US" sz="2000" u="sng" dirty="0">
                <a:solidFill>
                  <a:srgbClr val="000000"/>
                </a:solidFill>
              </a:rPr>
              <a:t>Rp.  </a:t>
            </a:r>
            <a:r>
              <a:rPr lang="en-US" altLang="en-US" sz="2000" u="sng" dirty="0" err="1">
                <a:solidFill>
                  <a:srgbClr val="000000"/>
                </a:solidFill>
              </a:rPr>
              <a:t>xxx.xxx</a:t>
            </a:r>
            <a:endParaRPr lang="id-ID" altLang="en-US" sz="2000" dirty="0">
              <a:solidFill>
                <a:srgbClr val="000000"/>
              </a:solidFill>
            </a:endParaRPr>
          </a:p>
          <a:p>
            <a:pPr eaLnBrk="1" hangingPunct="1"/>
            <a:endParaRPr lang="id-ID" altLang="en-US" sz="2000" dirty="0">
              <a:solidFill>
                <a:srgbClr val="000000"/>
              </a:solidFill>
            </a:endParaRPr>
          </a:p>
        </p:txBody>
      </p:sp>
      <p:sp>
        <p:nvSpPr>
          <p:cNvPr id="4" name="Slide Number Placeholder 3">
            <a:extLst>
              <a:ext uri="{FF2B5EF4-FFF2-40B4-BE49-F238E27FC236}">
                <a16:creationId xmlns:a16="http://schemas.microsoft.com/office/drawing/2014/main" id="{2241B1EA-1589-4CBC-9169-72FEDEBA83D4}"/>
              </a:ext>
            </a:extLst>
          </p:cNvPr>
          <p:cNvSpPr>
            <a:spLocks noGrp="1"/>
          </p:cNvSpPr>
          <p:nvPr>
            <p:ph type="sldNum" sz="quarter" idx="12"/>
          </p:nvPr>
        </p:nvSpPr>
        <p:spPr>
          <a:xfrm>
            <a:off x="10825930" y="6223702"/>
            <a:ext cx="570728" cy="314067"/>
          </a:xfrm>
        </p:spPr>
        <p:txBody>
          <a:bodyP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600"/>
              </a:spcAft>
            </a:pPr>
            <a:fld id="{0D828A0A-2D26-456A-B492-12BF673635EF}" type="slidenum">
              <a:rPr lang="id-ID" altLang="en-US" sz="1000">
                <a:solidFill>
                  <a:srgbClr val="898989"/>
                </a:solidFill>
                <a:latin typeface="Tw Cen MT" panose="020B0602020104020603" pitchFamily="34" charset="0"/>
              </a:rPr>
              <a:pPr eaLnBrk="1" hangingPunct="1">
                <a:spcAft>
                  <a:spcPts val="600"/>
                </a:spcAft>
              </a:pPr>
              <a:t>31</a:t>
            </a:fld>
            <a:endParaRPr lang="id-ID" altLang="en-US" sz="1000">
              <a:solidFill>
                <a:srgbClr val="898989"/>
              </a:solidFill>
              <a:latin typeface="Tw Cen MT" panose="020B0602020104020603"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4"/>
              </a:gs>
              <a:gs pos="25000">
                <a:schemeClr val="accent4"/>
              </a:gs>
              <a:gs pos="94000">
                <a:schemeClr val="accent2"/>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6" name="Picture 75">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17274C34-3488-47D8-B0B4-AAD60A64C073}"/>
              </a:ext>
            </a:extLst>
          </p:cNvPr>
          <p:cNvSpPr>
            <a:spLocks noGrp="1"/>
          </p:cNvSpPr>
          <p:nvPr>
            <p:ph type="title"/>
          </p:nvPr>
        </p:nvSpPr>
        <p:spPr>
          <a:xfrm>
            <a:off x="640079" y="2053641"/>
            <a:ext cx="3669161" cy="2760098"/>
          </a:xfrm>
        </p:spPr>
        <p:txBody>
          <a:bodyPr>
            <a:normAutofit/>
          </a:bodyPr>
          <a:lstStyle/>
          <a:p>
            <a:pPr>
              <a:defRPr/>
            </a:pPr>
            <a:r>
              <a:rPr lang="id-ID" b="1">
                <a:solidFill>
                  <a:srgbClr val="FFFFFF"/>
                </a:solidFill>
              </a:rPr>
              <a:t>Penentuan Harga Pokok Produksi Variabel</a:t>
            </a:r>
          </a:p>
        </p:txBody>
      </p:sp>
      <p:sp>
        <p:nvSpPr>
          <p:cNvPr id="41987" name="Content Placeholder 2">
            <a:extLst>
              <a:ext uri="{FF2B5EF4-FFF2-40B4-BE49-F238E27FC236}">
                <a16:creationId xmlns:a16="http://schemas.microsoft.com/office/drawing/2014/main" id="{99D21BA4-7654-41A5-BDBC-85CA010F5974}"/>
              </a:ext>
            </a:extLst>
          </p:cNvPr>
          <p:cNvSpPr>
            <a:spLocks noGrp="1"/>
          </p:cNvSpPr>
          <p:nvPr>
            <p:ph sz="quarter" idx="1"/>
          </p:nvPr>
        </p:nvSpPr>
        <p:spPr>
          <a:xfrm>
            <a:off x="6090574" y="801866"/>
            <a:ext cx="5306084" cy="5230634"/>
          </a:xfrm>
        </p:spPr>
        <p:txBody>
          <a:bodyPr anchor="ctr">
            <a:normAutofit/>
          </a:bodyPr>
          <a:lstStyle/>
          <a:p>
            <a:pPr eaLnBrk="1" hangingPunct="1"/>
            <a:r>
              <a:rPr lang="en-US" altLang="en-US" sz="2000" b="1">
                <a:solidFill>
                  <a:srgbClr val="000000"/>
                </a:solidFill>
              </a:rPr>
              <a:t>Dengan menggunakan Metode Variable Costing, </a:t>
            </a:r>
            <a:endParaRPr lang="id-ID" altLang="en-US" sz="2000" b="1">
              <a:solidFill>
                <a:srgbClr val="000000"/>
              </a:solidFill>
            </a:endParaRPr>
          </a:p>
          <a:p>
            <a:pPr lvl="1" eaLnBrk="1" hangingPunct="1"/>
            <a:r>
              <a:rPr lang="en-US" altLang="en-US" sz="2000">
                <a:solidFill>
                  <a:srgbClr val="000000"/>
                </a:solidFill>
              </a:rPr>
              <a:t>Biaya Overhead pabrik tetap diperlakukan sebagai period costs dan bukan sebagai unsur harga pokok produk, sehingga biaya overhead pabrik tetap dibebankan sebagai biaya dalam periode terjadinya.</a:t>
            </a:r>
            <a:endParaRPr lang="id-ID" altLang="en-US" sz="2000">
              <a:solidFill>
                <a:srgbClr val="000000"/>
              </a:solidFill>
            </a:endParaRPr>
          </a:p>
          <a:p>
            <a:pPr lvl="1" eaLnBrk="1" hangingPunct="1"/>
            <a:r>
              <a:rPr lang="en-US" altLang="en-US" sz="2000">
                <a:solidFill>
                  <a:srgbClr val="000000"/>
                </a:solidFill>
              </a:rPr>
              <a:t>Dalam kaitannya dengan produk yang belum laku dijual, BOP tetap tidak melekat pada persediaan tersebut tetapi langsung dianggap sebagai biaya dalam periode terjadinya.</a:t>
            </a:r>
            <a:endParaRPr lang="id-ID" altLang="en-US" sz="2000">
              <a:solidFill>
                <a:srgbClr val="000000"/>
              </a:solidFill>
            </a:endParaRPr>
          </a:p>
          <a:p>
            <a:pPr lvl="1" eaLnBrk="1" hangingPunct="1"/>
            <a:r>
              <a:rPr lang="en-US" altLang="en-US" sz="2000">
                <a:solidFill>
                  <a:srgbClr val="000000"/>
                </a:solidFill>
              </a:rPr>
              <a:t>Penundaan pembebanan suatu biaya hanya bermanfaat jika dengan penundaan tersebut diharapkan dapat dihindari terjadinya biaya yang sama periode yang akan datang.</a:t>
            </a:r>
            <a:endParaRPr lang="id-ID" altLang="en-US" sz="2000">
              <a:solidFill>
                <a:srgbClr val="000000"/>
              </a:solidFill>
            </a:endParaRPr>
          </a:p>
          <a:p>
            <a:pPr eaLnBrk="1" hangingPunct="1"/>
            <a:endParaRPr lang="id-ID" altLang="en-US" sz="2000">
              <a:solidFill>
                <a:srgbClr val="000000"/>
              </a:solidFill>
            </a:endParaRPr>
          </a:p>
        </p:txBody>
      </p:sp>
      <p:sp>
        <p:nvSpPr>
          <p:cNvPr id="4" name="Slide Number Placeholder 3">
            <a:extLst>
              <a:ext uri="{FF2B5EF4-FFF2-40B4-BE49-F238E27FC236}">
                <a16:creationId xmlns:a16="http://schemas.microsoft.com/office/drawing/2014/main" id="{AB03287B-CAD1-487F-81AD-4C88F2FF5038}"/>
              </a:ext>
            </a:extLst>
          </p:cNvPr>
          <p:cNvSpPr>
            <a:spLocks noGrp="1"/>
          </p:cNvSpPr>
          <p:nvPr>
            <p:ph type="sldNum" sz="quarter" idx="12"/>
          </p:nvPr>
        </p:nvSpPr>
        <p:spPr>
          <a:xfrm>
            <a:off x="10825930" y="6223702"/>
            <a:ext cx="570728" cy="314067"/>
          </a:xfrm>
        </p:spPr>
        <p:txBody>
          <a:bodyP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600"/>
              </a:spcAft>
            </a:pPr>
            <a:fld id="{F4BE92D4-17ED-4CF5-BD62-B3F88B8C19F1}" type="slidenum">
              <a:rPr lang="id-ID" altLang="en-US" sz="1000">
                <a:solidFill>
                  <a:srgbClr val="898989"/>
                </a:solidFill>
                <a:latin typeface="Tw Cen MT" panose="020B0602020104020603" pitchFamily="34" charset="0"/>
              </a:rPr>
              <a:pPr eaLnBrk="1" hangingPunct="1">
                <a:spcAft>
                  <a:spcPts val="600"/>
                </a:spcAft>
              </a:pPr>
              <a:t>32</a:t>
            </a:fld>
            <a:endParaRPr lang="id-ID" altLang="en-US" sz="1000">
              <a:solidFill>
                <a:srgbClr val="898989"/>
              </a:solidFill>
              <a:latin typeface="Tw Cen MT" panose="020B0602020104020603"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a:extLst>
              <a:ext uri="{FF2B5EF4-FFF2-40B4-BE49-F238E27FC236}">
                <a16:creationId xmlns:a16="http://schemas.microsoft.com/office/drawing/2014/main" id="{1E757471-B4BD-4961-806C-C263FB4216AB}"/>
              </a:ext>
            </a:extLst>
          </p:cNvPr>
          <p:cNvSpPr>
            <a:spLocks noGrp="1"/>
          </p:cNvSpPr>
          <p:nvPr>
            <p:ph type="title"/>
          </p:nvPr>
        </p:nvSpPr>
        <p:spPr/>
        <p:txBody>
          <a:bodyPr/>
          <a:lstStyle/>
          <a:p>
            <a:pPr eaLnBrk="1" hangingPunct="1"/>
            <a:r>
              <a:rPr lang="id-ID" altLang="en-US" sz="3600" b="1"/>
              <a:t>Perbandingan Harga Pokok Variabel dan Full Costing dari Sisi Perolehan Laba</a:t>
            </a:r>
          </a:p>
        </p:txBody>
      </p:sp>
      <p:graphicFrame>
        <p:nvGraphicFramePr>
          <p:cNvPr id="3" name="Table 2">
            <a:extLst>
              <a:ext uri="{FF2B5EF4-FFF2-40B4-BE49-F238E27FC236}">
                <a16:creationId xmlns:a16="http://schemas.microsoft.com/office/drawing/2014/main" id="{AF10C3D7-FD66-4683-A6DA-63D80F7156B5}"/>
              </a:ext>
            </a:extLst>
          </p:cNvPr>
          <p:cNvGraphicFramePr>
            <a:graphicFrameLocks noGrp="1"/>
          </p:cNvGraphicFramePr>
          <p:nvPr>
            <p:extLst>
              <p:ext uri="{D42A27DB-BD31-4B8C-83A1-F6EECF244321}">
                <p14:modId xmlns:p14="http://schemas.microsoft.com/office/powerpoint/2010/main" val="1646170608"/>
              </p:ext>
            </p:extLst>
          </p:nvPr>
        </p:nvGraphicFramePr>
        <p:xfrm>
          <a:off x="2166938" y="1728788"/>
          <a:ext cx="7715252" cy="4307188"/>
        </p:xfrm>
        <a:graphic>
          <a:graphicData uri="http://schemas.openxmlformats.org/drawingml/2006/table">
            <a:tbl>
              <a:tblPr/>
              <a:tblGrid>
                <a:gridCol w="2357402">
                  <a:extLst>
                    <a:ext uri="{9D8B030D-6E8A-4147-A177-3AD203B41FA5}">
                      <a16:colId xmlns:a16="http://schemas.microsoft.com/office/drawing/2014/main" val="20000"/>
                    </a:ext>
                  </a:extLst>
                </a:gridCol>
                <a:gridCol w="428624">
                  <a:extLst>
                    <a:ext uri="{9D8B030D-6E8A-4147-A177-3AD203B41FA5}">
                      <a16:colId xmlns:a16="http://schemas.microsoft.com/office/drawing/2014/main" val="20001"/>
                    </a:ext>
                  </a:extLst>
                </a:gridCol>
                <a:gridCol w="614174">
                  <a:extLst>
                    <a:ext uri="{9D8B030D-6E8A-4147-A177-3AD203B41FA5}">
                      <a16:colId xmlns:a16="http://schemas.microsoft.com/office/drawing/2014/main" val="20002"/>
                    </a:ext>
                  </a:extLst>
                </a:gridCol>
                <a:gridCol w="3461188">
                  <a:extLst>
                    <a:ext uri="{9D8B030D-6E8A-4147-A177-3AD203B41FA5}">
                      <a16:colId xmlns:a16="http://schemas.microsoft.com/office/drawing/2014/main" val="20003"/>
                    </a:ext>
                  </a:extLst>
                </a:gridCol>
                <a:gridCol w="426932">
                  <a:extLst>
                    <a:ext uri="{9D8B030D-6E8A-4147-A177-3AD203B41FA5}">
                      <a16:colId xmlns:a16="http://schemas.microsoft.com/office/drawing/2014/main" val="20004"/>
                    </a:ext>
                  </a:extLst>
                </a:gridCol>
                <a:gridCol w="426932">
                  <a:extLst>
                    <a:ext uri="{9D8B030D-6E8A-4147-A177-3AD203B41FA5}">
                      <a16:colId xmlns:a16="http://schemas.microsoft.com/office/drawing/2014/main" val="20005"/>
                    </a:ext>
                  </a:extLst>
                </a:gridCol>
              </a:tblGrid>
              <a:tr h="253346">
                <a:tc gridSpan="3">
                  <a:txBody>
                    <a:bodyPr/>
                    <a:lstStyle/>
                    <a:p>
                      <a:pPr algn="ctr" fontAlgn="b"/>
                      <a:r>
                        <a:rPr lang="id-ID" sz="1600" b="1" i="0" u="none" strike="noStrike" dirty="0">
                          <a:solidFill>
                            <a:srgbClr val="000000"/>
                          </a:solidFill>
                          <a:latin typeface="Calibri"/>
                        </a:rPr>
                        <a:t>Laporan Rugi Laba </a:t>
                      </a:r>
                    </a:p>
                  </a:txBody>
                  <a:tcPr marL="9525" marR="9525" marT="9524"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D99795"/>
                    </a:solidFill>
                  </a:tcPr>
                </a:tc>
                <a:tc hMerge="1">
                  <a:txBody>
                    <a:bodyPr/>
                    <a:lstStyle/>
                    <a:p>
                      <a:endParaRPr lang="id-ID"/>
                    </a:p>
                  </a:txBody>
                  <a:tcPr/>
                </a:tc>
                <a:tc hMerge="1">
                  <a:txBody>
                    <a:bodyPr/>
                    <a:lstStyle/>
                    <a:p>
                      <a:endParaRPr lang="id-ID"/>
                    </a:p>
                  </a:txBody>
                  <a:tcPr/>
                </a:tc>
                <a:tc gridSpan="3">
                  <a:txBody>
                    <a:bodyPr/>
                    <a:lstStyle/>
                    <a:p>
                      <a:pPr algn="ctr" fontAlgn="b"/>
                      <a:r>
                        <a:rPr lang="id-ID" sz="1600" b="1" i="0" u="none" strike="noStrike">
                          <a:solidFill>
                            <a:srgbClr val="000000"/>
                          </a:solidFill>
                          <a:latin typeface="Calibri"/>
                        </a:rPr>
                        <a:t>Laporan Rugi Laba </a:t>
                      </a:r>
                    </a:p>
                  </a:txBody>
                  <a:tcPr marL="9525" marR="9525" marT="9524"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D99795"/>
                    </a:solidFill>
                  </a:tcPr>
                </a:tc>
                <a:tc hMerge="1">
                  <a:txBody>
                    <a:bodyPr/>
                    <a:lstStyle/>
                    <a:p>
                      <a:endParaRPr lang="id-ID"/>
                    </a:p>
                  </a:txBody>
                  <a:tcPr/>
                </a:tc>
                <a:tc hMerge="1">
                  <a:txBody>
                    <a:bodyPr/>
                    <a:lstStyle/>
                    <a:p>
                      <a:endParaRPr lang="id-ID"/>
                    </a:p>
                  </a:txBody>
                  <a:tcPr/>
                </a:tc>
                <a:extLst>
                  <a:ext uri="{0D108BD9-81ED-4DB2-BD59-A6C34878D82A}">
                    <a16:rowId xmlns:a16="http://schemas.microsoft.com/office/drawing/2014/main" val="10000"/>
                  </a:ext>
                </a:extLst>
              </a:tr>
              <a:tr h="253346">
                <a:tc gridSpan="3">
                  <a:txBody>
                    <a:bodyPr/>
                    <a:lstStyle/>
                    <a:p>
                      <a:pPr algn="ctr" fontAlgn="b"/>
                      <a:r>
                        <a:rPr lang="id-ID" sz="1600" b="1" i="0" u="none" strike="noStrike">
                          <a:solidFill>
                            <a:srgbClr val="000000"/>
                          </a:solidFill>
                          <a:latin typeface="Calibri"/>
                        </a:rPr>
                        <a:t>Full Costing</a:t>
                      </a:r>
                    </a:p>
                  </a:txBody>
                  <a:tcPr marL="9525" marR="9525" marT="9524" marB="0" anchor="b">
                    <a:lnL w="6350" cap="flat" cmpd="sng" algn="ctr">
                      <a:solidFill>
                        <a:srgbClr val="000000"/>
                      </a:solidFill>
                      <a:prstDash val="solid"/>
                      <a:round/>
                      <a:headEnd type="none" w="med" len="med"/>
                      <a:tailEnd type="none" w="med" len="med"/>
                    </a:lnL>
                    <a:lnR>
                      <a:noFill/>
                    </a:lnR>
                    <a:lnT>
                      <a:noFill/>
                    </a:lnT>
                    <a:lnB>
                      <a:noFill/>
                    </a:lnB>
                    <a:solidFill>
                      <a:srgbClr val="D99795"/>
                    </a:solidFill>
                  </a:tcPr>
                </a:tc>
                <a:tc hMerge="1">
                  <a:txBody>
                    <a:bodyPr/>
                    <a:lstStyle/>
                    <a:p>
                      <a:endParaRPr lang="id-ID"/>
                    </a:p>
                  </a:txBody>
                  <a:tcPr/>
                </a:tc>
                <a:tc hMerge="1">
                  <a:txBody>
                    <a:bodyPr/>
                    <a:lstStyle/>
                    <a:p>
                      <a:endParaRPr lang="id-ID"/>
                    </a:p>
                  </a:txBody>
                  <a:tcPr/>
                </a:tc>
                <a:tc gridSpan="3">
                  <a:txBody>
                    <a:bodyPr/>
                    <a:lstStyle/>
                    <a:p>
                      <a:pPr algn="ctr" fontAlgn="b"/>
                      <a:r>
                        <a:rPr lang="id-ID" sz="1600" b="1" i="0" u="none" strike="noStrike" dirty="0">
                          <a:solidFill>
                            <a:srgbClr val="000000"/>
                          </a:solidFill>
                          <a:latin typeface="Calibri"/>
                        </a:rPr>
                        <a:t>Variabel Costing</a:t>
                      </a:r>
                    </a:p>
                  </a:txBody>
                  <a:tcPr marL="9525" marR="9525" marT="9524" marB="0" anchor="b">
                    <a:lnL>
                      <a:noFill/>
                    </a:lnL>
                    <a:lnR w="6350" cap="flat" cmpd="sng" algn="ctr">
                      <a:solidFill>
                        <a:srgbClr val="000000"/>
                      </a:solidFill>
                      <a:prstDash val="solid"/>
                      <a:round/>
                      <a:headEnd type="none" w="med" len="med"/>
                      <a:tailEnd type="none" w="med" len="med"/>
                    </a:lnR>
                    <a:lnT>
                      <a:noFill/>
                    </a:lnT>
                    <a:lnB>
                      <a:noFill/>
                    </a:lnB>
                    <a:solidFill>
                      <a:srgbClr val="D99795"/>
                    </a:solidFill>
                  </a:tcPr>
                </a:tc>
                <a:tc hMerge="1">
                  <a:txBody>
                    <a:bodyPr/>
                    <a:lstStyle/>
                    <a:p>
                      <a:endParaRPr lang="id-ID"/>
                    </a:p>
                  </a:txBody>
                  <a:tcPr/>
                </a:tc>
                <a:tc hMerge="1">
                  <a:txBody>
                    <a:bodyPr/>
                    <a:lstStyle/>
                    <a:p>
                      <a:endParaRPr lang="id-ID"/>
                    </a:p>
                  </a:txBody>
                  <a:tcPr/>
                </a:tc>
                <a:extLst>
                  <a:ext uri="{0D108BD9-81ED-4DB2-BD59-A6C34878D82A}">
                    <a16:rowId xmlns:a16="http://schemas.microsoft.com/office/drawing/2014/main" val="10001"/>
                  </a:ext>
                </a:extLst>
              </a:tr>
              <a:tr h="253346">
                <a:tc>
                  <a:txBody>
                    <a:bodyPr/>
                    <a:lstStyle/>
                    <a:p>
                      <a:pPr algn="l" fontAlgn="b"/>
                      <a:r>
                        <a:rPr lang="id-ID" sz="1600" b="0" i="0" u="none" strike="noStrike">
                          <a:solidFill>
                            <a:srgbClr val="000000"/>
                          </a:solidFill>
                          <a:latin typeface="Calibri"/>
                        </a:rPr>
                        <a:t>Penjualan</a:t>
                      </a:r>
                    </a:p>
                  </a:txBody>
                  <a:tcPr marL="9525" marR="9525" marT="9524"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id-ID" sz="1600" b="0" i="0" u="none" strike="noStrike">
                        <a:solidFill>
                          <a:srgbClr val="000000"/>
                        </a:solidFill>
                        <a:latin typeface="Calibri"/>
                      </a:endParaRPr>
                    </a:p>
                  </a:txBody>
                  <a:tcPr marL="9525" marR="9525" marT="9524" marB="0" anchor="b">
                    <a:lnL>
                      <a:noFill/>
                    </a:lnL>
                    <a:lnR>
                      <a:noFill/>
                    </a:lnR>
                    <a:lnT>
                      <a:noFill/>
                    </a:lnT>
                    <a:lnB>
                      <a:noFill/>
                    </a:lnB>
                  </a:tcPr>
                </a:tc>
                <a:tc>
                  <a:txBody>
                    <a:bodyPr/>
                    <a:lstStyle/>
                    <a:p>
                      <a:pPr algn="l" fontAlgn="b"/>
                      <a:r>
                        <a:rPr lang="id-ID" sz="1600" b="0" i="0" u="none" strike="noStrike">
                          <a:solidFill>
                            <a:srgbClr val="000000"/>
                          </a:solidFill>
                          <a:latin typeface="Calibri"/>
                        </a:rPr>
                        <a:t>xxx</a:t>
                      </a:r>
                    </a:p>
                  </a:txBody>
                  <a:tcPr marL="9525" marR="9525" marT="9524" marB="0" anchor="b">
                    <a:lnL>
                      <a:noFill/>
                    </a:lnL>
                    <a:lnR>
                      <a:noFill/>
                    </a:lnR>
                    <a:lnT>
                      <a:noFill/>
                    </a:lnT>
                    <a:lnB>
                      <a:noFill/>
                    </a:lnB>
                  </a:tcPr>
                </a:tc>
                <a:tc>
                  <a:txBody>
                    <a:bodyPr/>
                    <a:lstStyle/>
                    <a:p>
                      <a:pPr algn="l" fontAlgn="b"/>
                      <a:r>
                        <a:rPr lang="id-ID" sz="1600" b="0" i="0" u="none" strike="noStrike" dirty="0">
                          <a:solidFill>
                            <a:srgbClr val="000000"/>
                          </a:solidFill>
                          <a:latin typeface="Calibri"/>
                        </a:rPr>
                        <a:t>Penjualan</a:t>
                      </a:r>
                    </a:p>
                  </a:txBody>
                  <a:tcPr marL="9525" marR="9525" marT="9524" marB="0" anchor="b">
                    <a:lnL>
                      <a:noFill/>
                    </a:lnL>
                    <a:lnR>
                      <a:noFill/>
                    </a:lnR>
                    <a:lnT>
                      <a:noFill/>
                    </a:lnT>
                    <a:lnB>
                      <a:noFill/>
                    </a:lnB>
                  </a:tcPr>
                </a:tc>
                <a:tc>
                  <a:txBody>
                    <a:bodyPr/>
                    <a:lstStyle/>
                    <a:p>
                      <a:pPr algn="l" fontAlgn="b"/>
                      <a:endParaRPr lang="id-ID" sz="1600" b="0" i="0" u="none" strike="noStrike">
                        <a:solidFill>
                          <a:srgbClr val="000000"/>
                        </a:solidFill>
                        <a:latin typeface="Calibri"/>
                      </a:endParaRPr>
                    </a:p>
                  </a:txBody>
                  <a:tcPr marL="9525" marR="9525" marT="9524" marB="0" anchor="b">
                    <a:lnL>
                      <a:noFill/>
                    </a:lnL>
                    <a:lnR>
                      <a:noFill/>
                    </a:lnR>
                    <a:lnT>
                      <a:noFill/>
                    </a:lnT>
                    <a:lnB>
                      <a:noFill/>
                    </a:lnB>
                  </a:tcPr>
                </a:tc>
                <a:tc>
                  <a:txBody>
                    <a:bodyPr/>
                    <a:lstStyle/>
                    <a:p>
                      <a:pPr algn="l" fontAlgn="b"/>
                      <a:r>
                        <a:rPr lang="id-ID" sz="1600" b="0" i="0" u="none" strike="noStrike">
                          <a:solidFill>
                            <a:srgbClr val="000000"/>
                          </a:solidFill>
                          <a:latin typeface="Calibri"/>
                        </a:rPr>
                        <a:t>xxx</a:t>
                      </a:r>
                    </a:p>
                  </a:txBody>
                  <a:tcPr marL="9525" marR="9525" marT="9524"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2"/>
                  </a:ext>
                </a:extLst>
              </a:tr>
              <a:tr h="253346">
                <a:tc>
                  <a:txBody>
                    <a:bodyPr/>
                    <a:lstStyle/>
                    <a:p>
                      <a:pPr algn="l" fontAlgn="b"/>
                      <a:r>
                        <a:rPr lang="id-ID" sz="1600" b="0" i="0" u="none" strike="noStrike" dirty="0">
                          <a:solidFill>
                            <a:srgbClr val="000000"/>
                          </a:solidFill>
                          <a:latin typeface="Calibri"/>
                        </a:rPr>
                        <a:t>Harga Pokok Penjualan</a:t>
                      </a:r>
                    </a:p>
                  </a:txBody>
                  <a:tcPr marL="9525" marR="9525" marT="9524"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id-ID" sz="1600" b="0" i="0" u="none" strike="noStrike">
                        <a:solidFill>
                          <a:srgbClr val="000000"/>
                        </a:solidFill>
                        <a:latin typeface="Calibri"/>
                      </a:endParaRPr>
                    </a:p>
                  </a:txBody>
                  <a:tcPr marL="9525" marR="9525" marT="9524" marB="0" anchor="b">
                    <a:lnL>
                      <a:noFill/>
                    </a:lnL>
                    <a:lnR>
                      <a:noFill/>
                    </a:lnR>
                    <a:lnT>
                      <a:noFill/>
                    </a:lnT>
                    <a:lnB>
                      <a:noFill/>
                    </a:lnB>
                  </a:tcPr>
                </a:tc>
                <a:tc>
                  <a:txBody>
                    <a:bodyPr/>
                    <a:lstStyle/>
                    <a:p>
                      <a:pPr algn="l" fontAlgn="b"/>
                      <a:r>
                        <a:rPr lang="id-ID" sz="1600" b="0" i="0" u="sng" strike="noStrike">
                          <a:solidFill>
                            <a:srgbClr val="000000"/>
                          </a:solidFill>
                          <a:latin typeface="Calibri"/>
                        </a:rPr>
                        <a:t>xxx</a:t>
                      </a:r>
                    </a:p>
                  </a:txBody>
                  <a:tcPr marL="9525" marR="9525" marT="9524" marB="0" anchor="b">
                    <a:lnL>
                      <a:noFill/>
                    </a:lnL>
                    <a:lnR>
                      <a:noFill/>
                    </a:lnR>
                    <a:lnT>
                      <a:noFill/>
                    </a:lnT>
                    <a:lnB>
                      <a:noFill/>
                    </a:lnB>
                  </a:tcPr>
                </a:tc>
                <a:tc>
                  <a:txBody>
                    <a:bodyPr/>
                    <a:lstStyle/>
                    <a:p>
                      <a:pPr algn="l" fontAlgn="b"/>
                      <a:r>
                        <a:rPr lang="id-ID" sz="1600" b="0" i="0" u="none" strike="noStrike" dirty="0">
                          <a:solidFill>
                            <a:srgbClr val="000000"/>
                          </a:solidFill>
                          <a:latin typeface="Calibri"/>
                        </a:rPr>
                        <a:t>Harga Pokok Penjualan Variabel</a:t>
                      </a:r>
                    </a:p>
                  </a:txBody>
                  <a:tcPr marL="9525" marR="9525" marT="9524" marB="0" anchor="b">
                    <a:lnL>
                      <a:noFill/>
                    </a:lnL>
                    <a:lnR>
                      <a:noFill/>
                    </a:lnR>
                    <a:lnT>
                      <a:noFill/>
                    </a:lnT>
                    <a:lnB>
                      <a:noFill/>
                    </a:lnB>
                  </a:tcPr>
                </a:tc>
                <a:tc>
                  <a:txBody>
                    <a:bodyPr/>
                    <a:lstStyle/>
                    <a:p>
                      <a:pPr algn="l" fontAlgn="b"/>
                      <a:endParaRPr lang="id-ID" sz="1600" b="0" i="0" u="none" strike="noStrike">
                        <a:solidFill>
                          <a:srgbClr val="000000"/>
                        </a:solidFill>
                        <a:latin typeface="Calibri"/>
                      </a:endParaRPr>
                    </a:p>
                  </a:txBody>
                  <a:tcPr marL="9525" marR="9525" marT="9524" marB="0" anchor="b">
                    <a:lnL>
                      <a:noFill/>
                    </a:lnL>
                    <a:lnR>
                      <a:noFill/>
                    </a:lnR>
                    <a:lnT>
                      <a:noFill/>
                    </a:lnT>
                    <a:lnB>
                      <a:noFill/>
                    </a:lnB>
                  </a:tcPr>
                </a:tc>
                <a:tc>
                  <a:txBody>
                    <a:bodyPr/>
                    <a:lstStyle/>
                    <a:p>
                      <a:pPr algn="l" fontAlgn="b"/>
                      <a:r>
                        <a:rPr lang="id-ID" sz="1600" b="0" i="0" u="sng" strike="noStrike">
                          <a:solidFill>
                            <a:srgbClr val="000000"/>
                          </a:solidFill>
                          <a:latin typeface="Calibri"/>
                        </a:rPr>
                        <a:t>xxx</a:t>
                      </a:r>
                    </a:p>
                  </a:txBody>
                  <a:tcPr marL="9525" marR="9525" marT="9524"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3"/>
                  </a:ext>
                </a:extLst>
              </a:tr>
              <a:tr h="253346">
                <a:tc>
                  <a:txBody>
                    <a:bodyPr/>
                    <a:lstStyle/>
                    <a:p>
                      <a:pPr algn="l" fontAlgn="b"/>
                      <a:r>
                        <a:rPr lang="id-ID" sz="1600" b="1" i="0" u="none" strike="noStrike">
                          <a:solidFill>
                            <a:srgbClr val="000000"/>
                          </a:solidFill>
                          <a:latin typeface="Calibri"/>
                        </a:rPr>
                        <a:t>Laba Kotor</a:t>
                      </a:r>
                    </a:p>
                  </a:txBody>
                  <a:tcPr marL="9525" marR="9525" marT="9524"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id-ID" sz="1600" b="0" i="0" u="none" strike="noStrike">
                        <a:solidFill>
                          <a:srgbClr val="000000"/>
                        </a:solidFill>
                        <a:latin typeface="Calibri"/>
                      </a:endParaRPr>
                    </a:p>
                  </a:txBody>
                  <a:tcPr marL="9525" marR="9525" marT="9524" marB="0" anchor="b">
                    <a:lnL>
                      <a:noFill/>
                    </a:lnL>
                    <a:lnR>
                      <a:noFill/>
                    </a:lnR>
                    <a:lnT>
                      <a:noFill/>
                    </a:lnT>
                    <a:lnB>
                      <a:noFill/>
                    </a:lnB>
                  </a:tcPr>
                </a:tc>
                <a:tc>
                  <a:txBody>
                    <a:bodyPr/>
                    <a:lstStyle/>
                    <a:p>
                      <a:pPr algn="l" fontAlgn="b"/>
                      <a:r>
                        <a:rPr lang="id-ID" sz="1600" b="1" i="0" u="none" strike="noStrike">
                          <a:solidFill>
                            <a:srgbClr val="000000"/>
                          </a:solidFill>
                          <a:latin typeface="Calibri"/>
                        </a:rPr>
                        <a:t>xxx</a:t>
                      </a:r>
                    </a:p>
                  </a:txBody>
                  <a:tcPr marL="9525" marR="9525" marT="9524" marB="0" anchor="b">
                    <a:lnL>
                      <a:noFill/>
                    </a:lnL>
                    <a:lnR>
                      <a:noFill/>
                    </a:lnR>
                    <a:lnT>
                      <a:noFill/>
                    </a:lnT>
                    <a:lnB>
                      <a:noFill/>
                    </a:lnB>
                  </a:tcPr>
                </a:tc>
                <a:tc>
                  <a:txBody>
                    <a:bodyPr/>
                    <a:lstStyle/>
                    <a:p>
                      <a:pPr algn="l" fontAlgn="b"/>
                      <a:r>
                        <a:rPr lang="id-ID" sz="1600" b="1" i="0" u="none" strike="noStrike" dirty="0">
                          <a:solidFill>
                            <a:srgbClr val="000000"/>
                          </a:solidFill>
                          <a:latin typeface="Calibri"/>
                        </a:rPr>
                        <a:t>Margin kontribusi kotor</a:t>
                      </a:r>
                    </a:p>
                  </a:txBody>
                  <a:tcPr marL="9525" marR="9525" marT="9524" marB="0" anchor="b">
                    <a:lnL>
                      <a:noFill/>
                    </a:lnL>
                    <a:lnR>
                      <a:noFill/>
                    </a:lnR>
                    <a:lnT>
                      <a:noFill/>
                    </a:lnT>
                    <a:lnB>
                      <a:noFill/>
                    </a:lnB>
                  </a:tcPr>
                </a:tc>
                <a:tc>
                  <a:txBody>
                    <a:bodyPr/>
                    <a:lstStyle/>
                    <a:p>
                      <a:pPr algn="l" fontAlgn="b"/>
                      <a:endParaRPr lang="id-ID" sz="1600" b="0" i="0" u="none" strike="noStrike">
                        <a:solidFill>
                          <a:srgbClr val="000000"/>
                        </a:solidFill>
                        <a:latin typeface="Calibri"/>
                      </a:endParaRPr>
                    </a:p>
                  </a:txBody>
                  <a:tcPr marL="9525" marR="9525" marT="9524" marB="0" anchor="b">
                    <a:lnL>
                      <a:noFill/>
                    </a:lnL>
                    <a:lnR>
                      <a:noFill/>
                    </a:lnR>
                    <a:lnT>
                      <a:noFill/>
                    </a:lnT>
                    <a:lnB>
                      <a:noFill/>
                    </a:lnB>
                  </a:tcPr>
                </a:tc>
                <a:tc>
                  <a:txBody>
                    <a:bodyPr/>
                    <a:lstStyle/>
                    <a:p>
                      <a:pPr algn="l" fontAlgn="b"/>
                      <a:r>
                        <a:rPr lang="id-ID" sz="1600" b="1" i="0" u="none" strike="noStrike">
                          <a:solidFill>
                            <a:srgbClr val="000000"/>
                          </a:solidFill>
                          <a:latin typeface="Calibri"/>
                        </a:rPr>
                        <a:t>xxx</a:t>
                      </a:r>
                    </a:p>
                  </a:txBody>
                  <a:tcPr marL="9525" marR="9525" marT="9524"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4"/>
                  </a:ext>
                </a:extLst>
              </a:tr>
              <a:tr h="253346">
                <a:tc>
                  <a:txBody>
                    <a:bodyPr/>
                    <a:lstStyle/>
                    <a:p>
                      <a:pPr algn="l" fontAlgn="b"/>
                      <a:r>
                        <a:rPr lang="id-ID" sz="16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id-ID" sz="1600" b="0" i="0" u="none" strike="noStrike">
                        <a:solidFill>
                          <a:srgbClr val="000000"/>
                        </a:solidFill>
                        <a:latin typeface="Calibri"/>
                      </a:endParaRPr>
                    </a:p>
                  </a:txBody>
                  <a:tcPr marL="9525" marR="9525" marT="9524" marB="0" anchor="b">
                    <a:lnL>
                      <a:noFill/>
                    </a:lnL>
                    <a:lnR>
                      <a:noFill/>
                    </a:lnR>
                    <a:lnT>
                      <a:noFill/>
                    </a:lnT>
                    <a:lnB>
                      <a:noFill/>
                    </a:lnB>
                  </a:tcPr>
                </a:tc>
                <a:tc>
                  <a:txBody>
                    <a:bodyPr/>
                    <a:lstStyle/>
                    <a:p>
                      <a:pPr algn="l" fontAlgn="b"/>
                      <a:endParaRPr lang="id-ID" sz="1600" b="0" i="0" u="none" strike="noStrike">
                        <a:solidFill>
                          <a:srgbClr val="000000"/>
                        </a:solidFill>
                        <a:latin typeface="Calibri"/>
                      </a:endParaRPr>
                    </a:p>
                  </a:txBody>
                  <a:tcPr marL="9525" marR="9525" marT="9524" marB="0" anchor="b">
                    <a:lnL>
                      <a:noFill/>
                    </a:lnL>
                    <a:lnR>
                      <a:noFill/>
                    </a:lnR>
                    <a:lnT>
                      <a:noFill/>
                    </a:lnT>
                    <a:lnB>
                      <a:noFill/>
                    </a:lnB>
                  </a:tcPr>
                </a:tc>
                <a:tc>
                  <a:txBody>
                    <a:bodyPr/>
                    <a:lstStyle/>
                    <a:p>
                      <a:pPr algn="l" fontAlgn="b"/>
                      <a:endParaRPr lang="id-ID" sz="1600" b="0" i="0" u="none" strike="noStrike" dirty="0">
                        <a:solidFill>
                          <a:srgbClr val="000000"/>
                        </a:solidFill>
                        <a:latin typeface="Calibri"/>
                      </a:endParaRPr>
                    </a:p>
                  </a:txBody>
                  <a:tcPr marL="9525" marR="9525" marT="9524" marB="0" anchor="b">
                    <a:lnL>
                      <a:noFill/>
                    </a:lnL>
                    <a:lnR>
                      <a:noFill/>
                    </a:lnR>
                    <a:lnT>
                      <a:noFill/>
                    </a:lnT>
                    <a:lnB>
                      <a:noFill/>
                    </a:lnB>
                  </a:tcPr>
                </a:tc>
                <a:tc>
                  <a:txBody>
                    <a:bodyPr/>
                    <a:lstStyle/>
                    <a:p>
                      <a:pPr algn="l" fontAlgn="b"/>
                      <a:endParaRPr lang="id-ID" sz="1600" b="0" i="0" u="none" strike="noStrike">
                        <a:solidFill>
                          <a:srgbClr val="000000"/>
                        </a:solidFill>
                        <a:latin typeface="Calibri"/>
                      </a:endParaRPr>
                    </a:p>
                  </a:txBody>
                  <a:tcPr marL="9525" marR="9525" marT="9524" marB="0" anchor="b">
                    <a:lnL>
                      <a:noFill/>
                    </a:lnL>
                    <a:lnR>
                      <a:noFill/>
                    </a:lnR>
                    <a:lnT>
                      <a:noFill/>
                    </a:lnT>
                    <a:lnB>
                      <a:noFill/>
                    </a:lnB>
                  </a:tcPr>
                </a:tc>
                <a:tc>
                  <a:txBody>
                    <a:bodyPr/>
                    <a:lstStyle/>
                    <a:p>
                      <a:pPr algn="l" fontAlgn="b"/>
                      <a:r>
                        <a:rPr lang="id-ID" sz="1600" b="0" i="0" u="none" strike="noStrike">
                          <a:solidFill>
                            <a:srgbClr val="000000"/>
                          </a:solidFill>
                          <a:latin typeface="Calibri"/>
                        </a:rPr>
                        <a:t> </a:t>
                      </a:r>
                    </a:p>
                  </a:txBody>
                  <a:tcPr marL="9525" marR="9525" marT="9524"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5"/>
                  </a:ext>
                </a:extLst>
              </a:tr>
              <a:tr h="253346">
                <a:tc>
                  <a:txBody>
                    <a:bodyPr/>
                    <a:lstStyle/>
                    <a:p>
                      <a:pPr algn="l" fontAlgn="b"/>
                      <a:r>
                        <a:rPr lang="id-ID" sz="1600" b="0" i="0" u="none" strike="noStrike">
                          <a:solidFill>
                            <a:srgbClr val="000000"/>
                          </a:solidFill>
                          <a:latin typeface="Calibri"/>
                        </a:rPr>
                        <a:t>Biaya Komersial</a:t>
                      </a:r>
                    </a:p>
                  </a:txBody>
                  <a:tcPr marL="9525" marR="9525" marT="9524"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id-ID" sz="1600" b="0" i="0" u="none" strike="noStrike">
                        <a:solidFill>
                          <a:srgbClr val="000000"/>
                        </a:solidFill>
                        <a:latin typeface="Calibri"/>
                      </a:endParaRPr>
                    </a:p>
                  </a:txBody>
                  <a:tcPr marL="9525" marR="9525" marT="9524" marB="0" anchor="b">
                    <a:lnL>
                      <a:noFill/>
                    </a:lnL>
                    <a:lnR>
                      <a:noFill/>
                    </a:lnR>
                    <a:lnT>
                      <a:noFill/>
                    </a:lnT>
                    <a:lnB>
                      <a:noFill/>
                    </a:lnB>
                  </a:tcPr>
                </a:tc>
                <a:tc>
                  <a:txBody>
                    <a:bodyPr/>
                    <a:lstStyle/>
                    <a:p>
                      <a:pPr algn="l" fontAlgn="b"/>
                      <a:endParaRPr lang="id-ID" sz="1600" b="0" i="0" u="none" strike="noStrike">
                        <a:solidFill>
                          <a:srgbClr val="000000"/>
                        </a:solidFill>
                        <a:latin typeface="Calibri"/>
                      </a:endParaRPr>
                    </a:p>
                  </a:txBody>
                  <a:tcPr marL="9525" marR="9525" marT="9524" marB="0" anchor="b">
                    <a:lnL>
                      <a:noFill/>
                    </a:lnL>
                    <a:lnR>
                      <a:noFill/>
                    </a:lnR>
                    <a:lnT>
                      <a:noFill/>
                    </a:lnT>
                    <a:lnB>
                      <a:noFill/>
                    </a:lnB>
                  </a:tcPr>
                </a:tc>
                <a:tc>
                  <a:txBody>
                    <a:bodyPr/>
                    <a:lstStyle/>
                    <a:p>
                      <a:pPr algn="l" fontAlgn="b"/>
                      <a:r>
                        <a:rPr lang="id-ID" sz="1600" b="0" i="0" u="none" strike="noStrike" dirty="0">
                          <a:solidFill>
                            <a:srgbClr val="000000"/>
                          </a:solidFill>
                          <a:latin typeface="Calibri"/>
                        </a:rPr>
                        <a:t>Biaya Komersial variabel</a:t>
                      </a:r>
                    </a:p>
                  </a:txBody>
                  <a:tcPr marL="9525" marR="9525" marT="9524" marB="0" anchor="b">
                    <a:lnL>
                      <a:noFill/>
                    </a:lnL>
                    <a:lnR>
                      <a:noFill/>
                    </a:lnR>
                    <a:lnT>
                      <a:noFill/>
                    </a:lnT>
                    <a:lnB>
                      <a:noFill/>
                    </a:lnB>
                  </a:tcPr>
                </a:tc>
                <a:tc>
                  <a:txBody>
                    <a:bodyPr/>
                    <a:lstStyle/>
                    <a:p>
                      <a:pPr algn="l" fontAlgn="b"/>
                      <a:endParaRPr lang="id-ID" sz="1600" b="0" i="0" u="none" strike="noStrike">
                        <a:solidFill>
                          <a:srgbClr val="000000"/>
                        </a:solidFill>
                        <a:latin typeface="Calibri"/>
                      </a:endParaRPr>
                    </a:p>
                  </a:txBody>
                  <a:tcPr marL="9525" marR="9525" marT="9524" marB="0" anchor="b">
                    <a:lnL>
                      <a:noFill/>
                    </a:lnL>
                    <a:lnR>
                      <a:noFill/>
                    </a:lnR>
                    <a:lnT>
                      <a:noFill/>
                    </a:lnT>
                    <a:lnB>
                      <a:noFill/>
                    </a:lnB>
                  </a:tcPr>
                </a:tc>
                <a:tc>
                  <a:txBody>
                    <a:bodyPr/>
                    <a:lstStyle/>
                    <a:p>
                      <a:pPr algn="l" fontAlgn="b"/>
                      <a:r>
                        <a:rPr lang="id-ID" sz="1600" b="0" i="0" u="none" strike="noStrike">
                          <a:solidFill>
                            <a:srgbClr val="000000"/>
                          </a:solidFill>
                          <a:latin typeface="Calibri"/>
                        </a:rPr>
                        <a:t> </a:t>
                      </a:r>
                    </a:p>
                  </a:txBody>
                  <a:tcPr marL="9525" marR="9525" marT="9524"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6"/>
                  </a:ext>
                </a:extLst>
              </a:tr>
              <a:tr h="253346">
                <a:tc>
                  <a:txBody>
                    <a:bodyPr/>
                    <a:lstStyle/>
                    <a:p>
                      <a:pPr algn="l" fontAlgn="b"/>
                      <a:r>
                        <a:rPr lang="id-ID" sz="1600" b="0" i="0" u="none" strike="noStrike">
                          <a:solidFill>
                            <a:srgbClr val="000000"/>
                          </a:solidFill>
                          <a:latin typeface="Calibri"/>
                        </a:rPr>
                        <a:t>- Pemasaran</a:t>
                      </a:r>
                    </a:p>
                  </a:txBody>
                  <a:tcPr marL="9525" marR="9525" marT="9524"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id-ID" sz="1600" b="0" i="0" u="none" strike="noStrike">
                          <a:solidFill>
                            <a:srgbClr val="000000"/>
                          </a:solidFill>
                          <a:latin typeface="Calibri"/>
                        </a:rPr>
                        <a:t>xxx</a:t>
                      </a:r>
                    </a:p>
                  </a:txBody>
                  <a:tcPr marL="9525" marR="9525" marT="9524" marB="0" anchor="b">
                    <a:lnL>
                      <a:noFill/>
                    </a:lnL>
                    <a:lnR>
                      <a:noFill/>
                    </a:lnR>
                    <a:lnT>
                      <a:noFill/>
                    </a:lnT>
                    <a:lnB>
                      <a:noFill/>
                    </a:lnB>
                  </a:tcPr>
                </a:tc>
                <a:tc>
                  <a:txBody>
                    <a:bodyPr/>
                    <a:lstStyle/>
                    <a:p>
                      <a:pPr algn="l" fontAlgn="b"/>
                      <a:endParaRPr lang="id-ID" sz="1600" b="0" i="0" u="none" strike="noStrike">
                        <a:solidFill>
                          <a:srgbClr val="000000"/>
                        </a:solidFill>
                        <a:latin typeface="Calibri"/>
                      </a:endParaRPr>
                    </a:p>
                  </a:txBody>
                  <a:tcPr marL="9525" marR="9525" marT="9524" marB="0" anchor="b">
                    <a:lnL>
                      <a:noFill/>
                    </a:lnL>
                    <a:lnR>
                      <a:noFill/>
                    </a:lnR>
                    <a:lnT>
                      <a:noFill/>
                    </a:lnT>
                    <a:lnB>
                      <a:noFill/>
                    </a:lnB>
                  </a:tcPr>
                </a:tc>
                <a:tc>
                  <a:txBody>
                    <a:bodyPr/>
                    <a:lstStyle/>
                    <a:p>
                      <a:pPr algn="l" fontAlgn="b"/>
                      <a:r>
                        <a:rPr lang="id-ID" sz="1600" b="0" i="0" u="none" strike="noStrike" dirty="0">
                          <a:solidFill>
                            <a:srgbClr val="000000"/>
                          </a:solidFill>
                          <a:latin typeface="Calibri"/>
                        </a:rPr>
                        <a:t>- Pemasaran variabel</a:t>
                      </a:r>
                    </a:p>
                  </a:txBody>
                  <a:tcPr marL="9525" marR="9525" marT="9524" marB="0" anchor="b">
                    <a:lnL>
                      <a:noFill/>
                    </a:lnL>
                    <a:lnR>
                      <a:noFill/>
                    </a:lnR>
                    <a:lnT>
                      <a:noFill/>
                    </a:lnT>
                    <a:lnB>
                      <a:noFill/>
                    </a:lnB>
                  </a:tcPr>
                </a:tc>
                <a:tc>
                  <a:txBody>
                    <a:bodyPr/>
                    <a:lstStyle/>
                    <a:p>
                      <a:pPr algn="l" fontAlgn="b"/>
                      <a:r>
                        <a:rPr lang="id-ID" sz="1600" b="0" i="0" u="none" strike="noStrike">
                          <a:solidFill>
                            <a:srgbClr val="000000"/>
                          </a:solidFill>
                          <a:latin typeface="Calibri"/>
                        </a:rPr>
                        <a:t>xxx</a:t>
                      </a:r>
                    </a:p>
                  </a:txBody>
                  <a:tcPr marL="9525" marR="9525" marT="9524" marB="0" anchor="b">
                    <a:lnL>
                      <a:noFill/>
                    </a:lnL>
                    <a:lnR>
                      <a:noFill/>
                    </a:lnR>
                    <a:lnT>
                      <a:noFill/>
                    </a:lnT>
                    <a:lnB>
                      <a:noFill/>
                    </a:lnB>
                  </a:tcPr>
                </a:tc>
                <a:tc>
                  <a:txBody>
                    <a:bodyPr/>
                    <a:lstStyle/>
                    <a:p>
                      <a:pPr algn="l" fontAlgn="b"/>
                      <a:r>
                        <a:rPr lang="id-ID" sz="1600" b="0" i="0" u="none" strike="noStrike">
                          <a:solidFill>
                            <a:srgbClr val="000000"/>
                          </a:solidFill>
                          <a:latin typeface="Calibri"/>
                        </a:rPr>
                        <a:t> </a:t>
                      </a:r>
                    </a:p>
                  </a:txBody>
                  <a:tcPr marL="9525" marR="9525" marT="9524"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7"/>
                  </a:ext>
                </a:extLst>
              </a:tr>
              <a:tr h="253346">
                <a:tc>
                  <a:txBody>
                    <a:bodyPr/>
                    <a:lstStyle/>
                    <a:p>
                      <a:pPr algn="l" fontAlgn="b"/>
                      <a:r>
                        <a:rPr lang="id-ID" sz="1600" b="0" i="0" u="none" strike="noStrike">
                          <a:solidFill>
                            <a:srgbClr val="000000"/>
                          </a:solidFill>
                          <a:latin typeface="Calibri"/>
                        </a:rPr>
                        <a:t>- Administrasi</a:t>
                      </a:r>
                    </a:p>
                  </a:txBody>
                  <a:tcPr marL="9525" marR="9525" marT="9524"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r>
                        <a:rPr lang="id-ID" sz="1600" b="0" i="0" u="sng" strike="noStrike">
                          <a:solidFill>
                            <a:srgbClr val="000000"/>
                          </a:solidFill>
                          <a:latin typeface="Calibri"/>
                        </a:rPr>
                        <a:t>xxx</a:t>
                      </a:r>
                    </a:p>
                  </a:txBody>
                  <a:tcPr marL="9525" marR="9525" marT="9524" marB="0" anchor="b">
                    <a:lnL>
                      <a:noFill/>
                    </a:lnL>
                    <a:lnR>
                      <a:noFill/>
                    </a:lnR>
                    <a:lnT>
                      <a:noFill/>
                    </a:lnT>
                    <a:lnB>
                      <a:noFill/>
                    </a:lnB>
                  </a:tcPr>
                </a:tc>
                <a:tc>
                  <a:txBody>
                    <a:bodyPr/>
                    <a:lstStyle/>
                    <a:p>
                      <a:pPr algn="l" fontAlgn="b"/>
                      <a:r>
                        <a:rPr lang="id-ID" sz="1600" b="0" i="0" u="sng" strike="noStrike">
                          <a:solidFill>
                            <a:srgbClr val="000000"/>
                          </a:solidFill>
                          <a:latin typeface="Calibri"/>
                        </a:rPr>
                        <a:t>xxx</a:t>
                      </a:r>
                    </a:p>
                  </a:txBody>
                  <a:tcPr marL="9525" marR="9525" marT="9524" marB="0" anchor="b">
                    <a:lnL>
                      <a:noFill/>
                    </a:lnL>
                    <a:lnR>
                      <a:noFill/>
                    </a:lnR>
                    <a:lnT>
                      <a:noFill/>
                    </a:lnT>
                    <a:lnB>
                      <a:noFill/>
                    </a:lnB>
                  </a:tcPr>
                </a:tc>
                <a:tc>
                  <a:txBody>
                    <a:bodyPr/>
                    <a:lstStyle/>
                    <a:p>
                      <a:pPr algn="l" fontAlgn="b"/>
                      <a:r>
                        <a:rPr lang="id-ID" sz="1600" b="0" i="0" u="none" strike="noStrike" dirty="0">
                          <a:solidFill>
                            <a:srgbClr val="000000"/>
                          </a:solidFill>
                          <a:latin typeface="Calibri"/>
                        </a:rPr>
                        <a:t>- Administrasi variabel</a:t>
                      </a:r>
                    </a:p>
                  </a:txBody>
                  <a:tcPr marL="9525" marR="9525" marT="9524" marB="0" anchor="b">
                    <a:lnL>
                      <a:noFill/>
                    </a:lnL>
                    <a:lnR>
                      <a:noFill/>
                    </a:lnR>
                    <a:lnT>
                      <a:noFill/>
                    </a:lnT>
                    <a:lnB>
                      <a:noFill/>
                    </a:lnB>
                  </a:tcPr>
                </a:tc>
                <a:tc>
                  <a:txBody>
                    <a:bodyPr/>
                    <a:lstStyle/>
                    <a:p>
                      <a:pPr algn="l" fontAlgn="b"/>
                      <a:r>
                        <a:rPr lang="id-ID" sz="1600" b="0" i="0" u="sng" strike="noStrike">
                          <a:solidFill>
                            <a:srgbClr val="000000"/>
                          </a:solidFill>
                          <a:latin typeface="Calibri"/>
                        </a:rPr>
                        <a:t>xxx</a:t>
                      </a:r>
                    </a:p>
                  </a:txBody>
                  <a:tcPr marL="9525" marR="9525" marT="9524" marB="0" anchor="b">
                    <a:lnL>
                      <a:noFill/>
                    </a:lnL>
                    <a:lnR>
                      <a:noFill/>
                    </a:lnR>
                    <a:lnT>
                      <a:noFill/>
                    </a:lnT>
                    <a:lnB>
                      <a:noFill/>
                    </a:lnB>
                  </a:tcPr>
                </a:tc>
                <a:tc>
                  <a:txBody>
                    <a:bodyPr/>
                    <a:lstStyle/>
                    <a:p>
                      <a:pPr algn="l" fontAlgn="b"/>
                      <a:r>
                        <a:rPr lang="id-ID" sz="1600" b="0" i="0" u="sng" strike="noStrike">
                          <a:solidFill>
                            <a:srgbClr val="000000"/>
                          </a:solidFill>
                          <a:latin typeface="Calibri"/>
                        </a:rPr>
                        <a:t>xxx</a:t>
                      </a:r>
                    </a:p>
                  </a:txBody>
                  <a:tcPr marL="9525" marR="9525" marT="9524"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8"/>
                  </a:ext>
                </a:extLst>
              </a:tr>
              <a:tr h="253346">
                <a:tc>
                  <a:txBody>
                    <a:bodyPr/>
                    <a:lstStyle/>
                    <a:p>
                      <a:pPr algn="l" fontAlgn="b"/>
                      <a:r>
                        <a:rPr lang="id-ID" sz="1600" b="1" i="0" u="none" strike="noStrike" dirty="0">
                          <a:solidFill>
                            <a:srgbClr val="000000"/>
                          </a:solidFill>
                          <a:latin typeface="Calibri"/>
                        </a:rPr>
                        <a:t>Laba Usaha</a:t>
                      </a:r>
                    </a:p>
                  </a:txBody>
                  <a:tcPr marL="9525" marR="9525" marT="9524"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id-ID" sz="1600" b="0" i="0" u="none" strike="noStrike">
                        <a:solidFill>
                          <a:srgbClr val="000000"/>
                        </a:solidFill>
                        <a:latin typeface="Calibri"/>
                      </a:endParaRPr>
                    </a:p>
                  </a:txBody>
                  <a:tcPr marL="9525" marR="9525" marT="9524" marB="0" anchor="b">
                    <a:lnL>
                      <a:noFill/>
                    </a:lnL>
                    <a:lnR>
                      <a:noFill/>
                    </a:lnR>
                    <a:lnT>
                      <a:noFill/>
                    </a:lnT>
                    <a:lnB>
                      <a:noFill/>
                    </a:lnB>
                  </a:tcPr>
                </a:tc>
                <a:tc>
                  <a:txBody>
                    <a:bodyPr/>
                    <a:lstStyle/>
                    <a:p>
                      <a:pPr algn="l" fontAlgn="b"/>
                      <a:r>
                        <a:rPr lang="id-ID" sz="1600" b="1" i="0" u="none" strike="noStrike">
                          <a:solidFill>
                            <a:srgbClr val="000000"/>
                          </a:solidFill>
                          <a:latin typeface="Calibri"/>
                        </a:rPr>
                        <a:t>xxx</a:t>
                      </a:r>
                    </a:p>
                  </a:txBody>
                  <a:tcPr marL="9525" marR="9525" marT="9524" marB="0" anchor="b">
                    <a:lnL>
                      <a:noFill/>
                    </a:lnL>
                    <a:lnR>
                      <a:noFill/>
                    </a:lnR>
                    <a:lnT>
                      <a:noFill/>
                    </a:lnT>
                    <a:lnB>
                      <a:noFill/>
                    </a:lnB>
                  </a:tcPr>
                </a:tc>
                <a:tc>
                  <a:txBody>
                    <a:bodyPr/>
                    <a:lstStyle/>
                    <a:p>
                      <a:pPr algn="l" fontAlgn="b"/>
                      <a:r>
                        <a:rPr lang="id-ID" sz="1600" b="1" i="0" u="none" strike="noStrike" dirty="0">
                          <a:solidFill>
                            <a:srgbClr val="000000"/>
                          </a:solidFill>
                          <a:latin typeface="Calibri"/>
                        </a:rPr>
                        <a:t>Margin Kontribusi bersih</a:t>
                      </a:r>
                    </a:p>
                  </a:txBody>
                  <a:tcPr marL="9525" marR="9525" marT="9524" marB="0" anchor="b">
                    <a:lnL>
                      <a:noFill/>
                    </a:lnL>
                    <a:lnR>
                      <a:noFill/>
                    </a:lnR>
                    <a:lnT>
                      <a:noFill/>
                    </a:lnT>
                    <a:lnB>
                      <a:noFill/>
                    </a:lnB>
                  </a:tcPr>
                </a:tc>
                <a:tc>
                  <a:txBody>
                    <a:bodyPr/>
                    <a:lstStyle/>
                    <a:p>
                      <a:pPr algn="l" fontAlgn="b"/>
                      <a:endParaRPr lang="id-ID" sz="1600" b="1" i="0" u="none" strike="noStrike">
                        <a:solidFill>
                          <a:srgbClr val="000000"/>
                        </a:solidFill>
                        <a:latin typeface="Calibri"/>
                      </a:endParaRPr>
                    </a:p>
                  </a:txBody>
                  <a:tcPr marL="9525" marR="9525" marT="9524" marB="0" anchor="b">
                    <a:lnL>
                      <a:noFill/>
                    </a:lnL>
                    <a:lnR>
                      <a:noFill/>
                    </a:lnR>
                    <a:lnT>
                      <a:noFill/>
                    </a:lnT>
                    <a:lnB>
                      <a:noFill/>
                    </a:lnB>
                  </a:tcPr>
                </a:tc>
                <a:tc>
                  <a:txBody>
                    <a:bodyPr/>
                    <a:lstStyle/>
                    <a:p>
                      <a:pPr algn="l" fontAlgn="b"/>
                      <a:r>
                        <a:rPr lang="id-ID" sz="1600" b="1" i="0" u="none" strike="noStrike">
                          <a:solidFill>
                            <a:srgbClr val="000000"/>
                          </a:solidFill>
                          <a:latin typeface="Calibri"/>
                        </a:rPr>
                        <a:t>xxx</a:t>
                      </a:r>
                    </a:p>
                  </a:txBody>
                  <a:tcPr marL="9525" marR="9525" marT="9524"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09"/>
                  </a:ext>
                </a:extLst>
              </a:tr>
              <a:tr h="253346">
                <a:tc>
                  <a:txBody>
                    <a:bodyPr/>
                    <a:lstStyle/>
                    <a:p>
                      <a:pPr algn="l" fontAlgn="b"/>
                      <a:r>
                        <a:rPr lang="id-ID" sz="1600" b="0" i="0" u="none" strike="noStrike">
                          <a:solidFill>
                            <a:srgbClr val="000000"/>
                          </a:solidFill>
                          <a:latin typeface="Calibri"/>
                        </a:rPr>
                        <a:t>Biaya Keuangan</a:t>
                      </a:r>
                    </a:p>
                  </a:txBody>
                  <a:tcPr marL="9525" marR="9525" marT="9524"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id-ID" sz="1600" b="0" i="0" u="none" strike="noStrike">
                        <a:solidFill>
                          <a:srgbClr val="000000"/>
                        </a:solidFill>
                        <a:latin typeface="Calibri"/>
                      </a:endParaRPr>
                    </a:p>
                  </a:txBody>
                  <a:tcPr marL="9525" marR="9525" marT="9524" marB="0" anchor="b">
                    <a:lnL>
                      <a:noFill/>
                    </a:lnL>
                    <a:lnR>
                      <a:noFill/>
                    </a:lnR>
                    <a:lnT>
                      <a:noFill/>
                    </a:lnT>
                    <a:lnB>
                      <a:noFill/>
                    </a:lnB>
                  </a:tcPr>
                </a:tc>
                <a:tc>
                  <a:txBody>
                    <a:bodyPr/>
                    <a:lstStyle/>
                    <a:p>
                      <a:pPr algn="l" fontAlgn="b"/>
                      <a:endParaRPr lang="id-ID" sz="1600" b="0" i="0" u="none" strike="noStrike">
                        <a:solidFill>
                          <a:srgbClr val="000000"/>
                        </a:solidFill>
                        <a:latin typeface="Calibri"/>
                      </a:endParaRPr>
                    </a:p>
                  </a:txBody>
                  <a:tcPr marL="9525" marR="9525" marT="9524" marB="0" anchor="b">
                    <a:lnL>
                      <a:noFill/>
                    </a:lnL>
                    <a:lnR>
                      <a:noFill/>
                    </a:lnR>
                    <a:lnT>
                      <a:noFill/>
                    </a:lnT>
                    <a:lnB>
                      <a:noFill/>
                    </a:lnB>
                  </a:tcPr>
                </a:tc>
                <a:tc>
                  <a:txBody>
                    <a:bodyPr/>
                    <a:lstStyle/>
                    <a:p>
                      <a:pPr algn="l" fontAlgn="b"/>
                      <a:r>
                        <a:rPr lang="id-ID" sz="1600" b="0" i="0" u="none" strike="noStrike" dirty="0">
                          <a:solidFill>
                            <a:srgbClr val="000000"/>
                          </a:solidFill>
                          <a:latin typeface="Calibri"/>
                        </a:rPr>
                        <a:t>Biaya Tetap</a:t>
                      </a:r>
                    </a:p>
                  </a:txBody>
                  <a:tcPr marL="9525" marR="9525" marT="9524" marB="0" anchor="b">
                    <a:lnL>
                      <a:noFill/>
                    </a:lnL>
                    <a:lnR>
                      <a:noFill/>
                    </a:lnR>
                    <a:lnT>
                      <a:noFill/>
                    </a:lnT>
                    <a:lnB>
                      <a:noFill/>
                    </a:lnB>
                  </a:tcPr>
                </a:tc>
                <a:tc>
                  <a:txBody>
                    <a:bodyPr/>
                    <a:lstStyle/>
                    <a:p>
                      <a:pPr algn="l" fontAlgn="b"/>
                      <a:endParaRPr lang="id-ID" sz="1600" b="0" i="0" u="none" strike="noStrike">
                        <a:solidFill>
                          <a:srgbClr val="000000"/>
                        </a:solidFill>
                        <a:latin typeface="Calibri"/>
                      </a:endParaRPr>
                    </a:p>
                  </a:txBody>
                  <a:tcPr marL="9525" marR="9525" marT="9524" marB="0" anchor="b">
                    <a:lnL>
                      <a:noFill/>
                    </a:lnL>
                    <a:lnR>
                      <a:noFill/>
                    </a:lnR>
                    <a:lnT>
                      <a:noFill/>
                    </a:lnT>
                    <a:lnB>
                      <a:noFill/>
                    </a:lnB>
                  </a:tcPr>
                </a:tc>
                <a:tc>
                  <a:txBody>
                    <a:bodyPr/>
                    <a:lstStyle/>
                    <a:p>
                      <a:pPr algn="l" fontAlgn="b"/>
                      <a:r>
                        <a:rPr lang="id-ID" sz="1600" b="0" i="0" u="none" strike="noStrike">
                          <a:solidFill>
                            <a:srgbClr val="000000"/>
                          </a:solidFill>
                          <a:latin typeface="Calibri"/>
                        </a:rPr>
                        <a:t> </a:t>
                      </a:r>
                    </a:p>
                  </a:txBody>
                  <a:tcPr marL="9525" marR="9525" marT="9524"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0"/>
                  </a:ext>
                </a:extLst>
              </a:tr>
              <a:tr h="253346">
                <a:tc>
                  <a:txBody>
                    <a:bodyPr/>
                    <a:lstStyle/>
                    <a:p>
                      <a:pPr algn="l" fontAlgn="b"/>
                      <a:r>
                        <a:rPr lang="id-ID" sz="1600" b="0" i="0" u="none" strike="noStrike">
                          <a:solidFill>
                            <a:srgbClr val="000000"/>
                          </a:solidFill>
                          <a:latin typeface="Calibri"/>
                        </a:rPr>
                        <a:t>- Biaya Bunga</a:t>
                      </a:r>
                    </a:p>
                  </a:txBody>
                  <a:tcPr marL="9525" marR="9525" marT="9524"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id-ID" sz="1600" b="0" i="0" u="none" strike="noStrike">
                        <a:solidFill>
                          <a:srgbClr val="000000"/>
                        </a:solidFill>
                        <a:latin typeface="Calibri"/>
                      </a:endParaRPr>
                    </a:p>
                  </a:txBody>
                  <a:tcPr marL="9525" marR="9525" marT="9524" marB="0" anchor="b">
                    <a:lnL>
                      <a:noFill/>
                    </a:lnL>
                    <a:lnR>
                      <a:noFill/>
                    </a:lnR>
                    <a:lnT>
                      <a:noFill/>
                    </a:lnT>
                    <a:lnB>
                      <a:noFill/>
                    </a:lnB>
                  </a:tcPr>
                </a:tc>
                <a:tc>
                  <a:txBody>
                    <a:bodyPr/>
                    <a:lstStyle/>
                    <a:p>
                      <a:pPr algn="l" fontAlgn="b"/>
                      <a:r>
                        <a:rPr lang="id-ID" sz="1600" b="0" i="0" u="sng" strike="noStrike">
                          <a:solidFill>
                            <a:srgbClr val="000000"/>
                          </a:solidFill>
                          <a:latin typeface="Calibri"/>
                        </a:rPr>
                        <a:t>xxx</a:t>
                      </a:r>
                    </a:p>
                  </a:txBody>
                  <a:tcPr marL="9525" marR="9525" marT="9524" marB="0" anchor="b">
                    <a:lnL>
                      <a:noFill/>
                    </a:lnL>
                    <a:lnR>
                      <a:noFill/>
                    </a:lnR>
                    <a:lnT>
                      <a:noFill/>
                    </a:lnT>
                    <a:lnB>
                      <a:noFill/>
                    </a:lnB>
                  </a:tcPr>
                </a:tc>
                <a:tc>
                  <a:txBody>
                    <a:bodyPr/>
                    <a:lstStyle/>
                    <a:p>
                      <a:pPr algn="l" fontAlgn="b"/>
                      <a:r>
                        <a:rPr lang="id-ID" sz="1600" b="0" i="0" u="none" strike="noStrike" dirty="0">
                          <a:solidFill>
                            <a:srgbClr val="000000"/>
                          </a:solidFill>
                          <a:latin typeface="Calibri"/>
                        </a:rPr>
                        <a:t>- Overhead pabrik tetap</a:t>
                      </a:r>
                    </a:p>
                  </a:txBody>
                  <a:tcPr marL="9525" marR="9525" marT="9524" marB="0" anchor="b">
                    <a:lnL>
                      <a:noFill/>
                    </a:lnL>
                    <a:lnR>
                      <a:noFill/>
                    </a:lnR>
                    <a:lnT>
                      <a:noFill/>
                    </a:lnT>
                    <a:lnB>
                      <a:noFill/>
                    </a:lnB>
                  </a:tcPr>
                </a:tc>
                <a:tc>
                  <a:txBody>
                    <a:bodyPr/>
                    <a:lstStyle/>
                    <a:p>
                      <a:pPr algn="l" fontAlgn="b"/>
                      <a:r>
                        <a:rPr lang="id-ID" sz="1600" b="0" i="0" u="none" strike="noStrike">
                          <a:solidFill>
                            <a:srgbClr val="000000"/>
                          </a:solidFill>
                          <a:latin typeface="Calibri"/>
                        </a:rPr>
                        <a:t>xxx</a:t>
                      </a:r>
                    </a:p>
                  </a:txBody>
                  <a:tcPr marL="9525" marR="9525" marT="9524" marB="0" anchor="b">
                    <a:lnL>
                      <a:noFill/>
                    </a:lnL>
                    <a:lnR>
                      <a:noFill/>
                    </a:lnR>
                    <a:lnT>
                      <a:noFill/>
                    </a:lnT>
                    <a:lnB>
                      <a:noFill/>
                    </a:lnB>
                  </a:tcPr>
                </a:tc>
                <a:tc>
                  <a:txBody>
                    <a:bodyPr/>
                    <a:lstStyle/>
                    <a:p>
                      <a:pPr algn="l" fontAlgn="b"/>
                      <a:r>
                        <a:rPr lang="id-ID" sz="1600" b="0" i="0" u="none" strike="noStrike">
                          <a:solidFill>
                            <a:srgbClr val="000000"/>
                          </a:solidFill>
                          <a:latin typeface="Calibri"/>
                        </a:rPr>
                        <a:t> </a:t>
                      </a:r>
                    </a:p>
                  </a:txBody>
                  <a:tcPr marL="9525" marR="9525" marT="9524"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1"/>
                  </a:ext>
                </a:extLst>
              </a:tr>
              <a:tr h="253346">
                <a:tc>
                  <a:txBody>
                    <a:bodyPr/>
                    <a:lstStyle/>
                    <a:p>
                      <a:pPr algn="l" fontAlgn="b"/>
                      <a:r>
                        <a:rPr lang="id-ID" sz="1600" b="1" i="0" u="none" strike="noStrike">
                          <a:solidFill>
                            <a:srgbClr val="000000"/>
                          </a:solidFill>
                          <a:latin typeface="Calibri"/>
                        </a:rPr>
                        <a:t>Laba Bersih</a:t>
                      </a:r>
                    </a:p>
                  </a:txBody>
                  <a:tcPr marL="9525" marR="9525" marT="9524"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id-ID" sz="1600" b="1" i="0" u="none" strike="noStrike">
                        <a:solidFill>
                          <a:srgbClr val="000000"/>
                        </a:solidFill>
                        <a:latin typeface="Calibri"/>
                      </a:endParaRPr>
                    </a:p>
                  </a:txBody>
                  <a:tcPr marL="9525" marR="9525" marT="9524" marB="0" anchor="b">
                    <a:lnL>
                      <a:noFill/>
                    </a:lnL>
                    <a:lnR>
                      <a:noFill/>
                    </a:lnR>
                    <a:lnT>
                      <a:noFill/>
                    </a:lnT>
                    <a:lnB>
                      <a:noFill/>
                    </a:lnB>
                  </a:tcPr>
                </a:tc>
                <a:tc>
                  <a:txBody>
                    <a:bodyPr/>
                    <a:lstStyle/>
                    <a:p>
                      <a:pPr algn="l" fontAlgn="b"/>
                      <a:r>
                        <a:rPr lang="id-ID" sz="1600" b="1" i="0" u="sng" strike="noStrike">
                          <a:solidFill>
                            <a:srgbClr val="000000"/>
                          </a:solidFill>
                          <a:latin typeface="Calibri"/>
                        </a:rPr>
                        <a:t>xxx</a:t>
                      </a:r>
                    </a:p>
                  </a:txBody>
                  <a:tcPr marL="9525" marR="9525" marT="9524" marB="0" anchor="b">
                    <a:lnL>
                      <a:noFill/>
                    </a:lnL>
                    <a:lnR>
                      <a:noFill/>
                    </a:lnR>
                    <a:lnT>
                      <a:noFill/>
                    </a:lnT>
                    <a:lnB>
                      <a:noFill/>
                    </a:lnB>
                  </a:tcPr>
                </a:tc>
                <a:tc>
                  <a:txBody>
                    <a:bodyPr/>
                    <a:lstStyle/>
                    <a:p>
                      <a:pPr algn="l" fontAlgn="b"/>
                      <a:r>
                        <a:rPr lang="id-ID" sz="1600" b="0" i="0" u="none" strike="noStrike" dirty="0">
                          <a:solidFill>
                            <a:srgbClr val="000000"/>
                          </a:solidFill>
                          <a:latin typeface="Calibri"/>
                        </a:rPr>
                        <a:t>- Pemasaran tetap</a:t>
                      </a:r>
                    </a:p>
                  </a:txBody>
                  <a:tcPr marL="9525" marR="9525" marT="9524" marB="0" anchor="b">
                    <a:lnL>
                      <a:noFill/>
                    </a:lnL>
                    <a:lnR>
                      <a:noFill/>
                    </a:lnR>
                    <a:lnT>
                      <a:noFill/>
                    </a:lnT>
                    <a:lnB>
                      <a:noFill/>
                    </a:lnB>
                  </a:tcPr>
                </a:tc>
                <a:tc>
                  <a:txBody>
                    <a:bodyPr/>
                    <a:lstStyle/>
                    <a:p>
                      <a:pPr algn="l" fontAlgn="b"/>
                      <a:r>
                        <a:rPr lang="id-ID" sz="1600" b="0" i="0" u="none" strike="noStrike">
                          <a:solidFill>
                            <a:srgbClr val="000000"/>
                          </a:solidFill>
                          <a:latin typeface="Calibri"/>
                        </a:rPr>
                        <a:t>xxx</a:t>
                      </a:r>
                    </a:p>
                  </a:txBody>
                  <a:tcPr marL="9525" marR="9525" marT="9524" marB="0" anchor="b">
                    <a:lnL>
                      <a:noFill/>
                    </a:lnL>
                    <a:lnR>
                      <a:noFill/>
                    </a:lnR>
                    <a:lnT>
                      <a:noFill/>
                    </a:lnT>
                    <a:lnB>
                      <a:noFill/>
                    </a:lnB>
                  </a:tcPr>
                </a:tc>
                <a:tc>
                  <a:txBody>
                    <a:bodyPr/>
                    <a:lstStyle/>
                    <a:p>
                      <a:pPr algn="l" fontAlgn="b"/>
                      <a:r>
                        <a:rPr lang="id-ID" sz="1600" b="0" i="0" u="none" strike="noStrike">
                          <a:solidFill>
                            <a:srgbClr val="000000"/>
                          </a:solidFill>
                          <a:latin typeface="Calibri"/>
                        </a:rPr>
                        <a:t> </a:t>
                      </a:r>
                    </a:p>
                  </a:txBody>
                  <a:tcPr marL="9525" marR="9525" marT="9524"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2"/>
                  </a:ext>
                </a:extLst>
              </a:tr>
              <a:tr h="253346">
                <a:tc>
                  <a:txBody>
                    <a:bodyPr/>
                    <a:lstStyle/>
                    <a:p>
                      <a:pPr algn="l" fontAlgn="b"/>
                      <a:r>
                        <a:rPr lang="id-ID" sz="16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id-ID" sz="1600" b="0" i="0" u="none" strike="noStrike">
                        <a:solidFill>
                          <a:srgbClr val="000000"/>
                        </a:solidFill>
                        <a:latin typeface="Calibri"/>
                      </a:endParaRPr>
                    </a:p>
                  </a:txBody>
                  <a:tcPr marL="9525" marR="9525" marT="9524" marB="0" anchor="b">
                    <a:lnL>
                      <a:noFill/>
                    </a:lnL>
                    <a:lnR>
                      <a:noFill/>
                    </a:lnR>
                    <a:lnT>
                      <a:noFill/>
                    </a:lnT>
                    <a:lnB>
                      <a:noFill/>
                    </a:lnB>
                  </a:tcPr>
                </a:tc>
                <a:tc>
                  <a:txBody>
                    <a:bodyPr/>
                    <a:lstStyle/>
                    <a:p>
                      <a:pPr algn="l" fontAlgn="b"/>
                      <a:endParaRPr lang="id-ID" sz="1600" b="0" i="0" u="none" strike="noStrike">
                        <a:solidFill>
                          <a:srgbClr val="000000"/>
                        </a:solidFill>
                        <a:latin typeface="Calibri"/>
                      </a:endParaRPr>
                    </a:p>
                  </a:txBody>
                  <a:tcPr marL="9525" marR="9525" marT="9524" marB="0" anchor="b">
                    <a:lnL>
                      <a:noFill/>
                    </a:lnL>
                    <a:lnR>
                      <a:noFill/>
                    </a:lnR>
                    <a:lnT>
                      <a:noFill/>
                    </a:lnT>
                    <a:lnB>
                      <a:noFill/>
                    </a:lnB>
                  </a:tcPr>
                </a:tc>
                <a:tc>
                  <a:txBody>
                    <a:bodyPr/>
                    <a:lstStyle/>
                    <a:p>
                      <a:pPr algn="l" fontAlgn="b"/>
                      <a:r>
                        <a:rPr lang="id-ID" sz="1600" b="0" i="0" u="none" strike="noStrike" dirty="0">
                          <a:solidFill>
                            <a:srgbClr val="000000"/>
                          </a:solidFill>
                          <a:latin typeface="Calibri"/>
                        </a:rPr>
                        <a:t>- Administrasi tetap</a:t>
                      </a:r>
                    </a:p>
                  </a:txBody>
                  <a:tcPr marL="9525" marR="9525" marT="9524" marB="0" anchor="b">
                    <a:lnL>
                      <a:noFill/>
                    </a:lnL>
                    <a:lnR>
                      <a:noFill/>
                    </a:lnR>
                    <a:lnT>
                      <a:noFill/>
                    </a:lnT>
                    <a:lnB>
                      <a:noFill/>
                    </a:lnB>
                  </a:tcPr>
                </a:tc>
                <a:tc>
                  <a:txBody>
                    <a:bodyPr/>
                    <a:lstStyle/>
                    <a:p>
                      <a:pPr algn="l" fontAlgn="b"/>
                      <a:r>
                        <a:rPr lang="id-ID" sz="1600" b="0" i="0" u="none" strike="noStrike" dirty="0">
                          <a:solidFill>
                            <a:srgbClr val="000000"/>
                          </a:solidFill>
                          <a:latin typeface="Calibri"/>
                        </a:rPr>
                        <a:t>xxx</a:t>
                      </a:r>
                    </a:p>
                  </a:txBody>
                  <a:tcPr marL="9525" marR="9525" marT="9524" marB="0" anchor="b">
                    <a:lnL>
                      <a:noFill/>
                    </a:lnL>
                    <a:lnR>
                      <a:noFill/>
                    </a:lnR>
                    <a:lnT>
                      <a:noFill/>
                    </a:lnT>
                    <a:lnB>
                      <a:noFill/>
                    </a:lnB>
                  </a:tcPr>
                </a:tc>
                <a:tc>
                  <a:txBody>
                    <a:bodyPr/>
                    <a:lstStyle/>
                    <a:p>
                      <a:pPr algn="l" fontAlgn="b"/>
                      <a:r>
                        <a:rPr lang="id-ID" sz="1600" b="0" i="0" u="none" strike="noStrike">
                          <a:solidFill>
                            <a:srgbClr val="000000"/>
                          </a:solidFill>
                          <a:latin typeface="Calibri"/>
                        </a:rPr>
                        <a:t> </a:t>
                      </a:r>
                    </a:p>
                  </a:txBody>
                  <a:tcPr marL="9525" marR="9525" marT="9524"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3"/>
                  </a:ext>
                </a:extLst>
              </a:tr>
              <a:tr h="253346">
                <a:tc>
                  <a:txBody>
                    <a:bodyPr/>
                    <a:lstStyle/>
                    <a:p>
                      <a:pPr algn="l" fontAlgn="b"/>
                      <a:r>
                        <a:rPr lang="id-ID" sz="16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id-ID" sz="1600" b="0" i="0" u="none" strike="noStrike">
                        <a:solidFill>
                          <a:srgbClr val="000000"/>
                        </a:solidFill>
                        <a:latin typeface="Calibri"/>
                      </a:endParaRPr>
                    </a:p>
                  </a:txBody>
                  <a:tcPr marL="9525" marR="9525" marT="9524" marB="0" anchor="b">
                    <a:lnL>
                      <a:noFill/>
                    </a:lnL>
                    <a:lnR>
                      <a:noFill/>
                    </a:lnR>
                    <a:lnT>
                      <a:noFill/>
                    </a:lnT>
                    <a:lnB>
                      <a:noFill/>
                    </a:lnB>
                  </a:tcPr>
                </a:tc>
                <a:tc>
                  <a:txBody>
                    <a:bodyPr/>
                    <a:lstStyle/>
                    <a:p>
                      <a:pPr algn="l" fontAlgn="b"/>
                      <a:endParaRPr lang="id-ID" sz="1600" b="0" i="0" u="none" strike="noStrike">
                        <a:solidFill>
                          <a:srgbClr val="000000"/>
                        </a:solidFill>
                        <a:latin typeface="Calibri"/>
                      </a:endParaRPr>
                    </a:p>
                  </a:txBody>
                  <a:tcPr marL="9525" marR="9525" marT="9524" marB="0" anchor="b">
                    <a:lnL>
                      <a:noFill/>
                    </a:lnL>
                    <a:lnR>
                      <a:noFill/>
                    </a:lnR>
                    <a:lnT>
                      <a:noFill/>
                    </a:lnT>
                    <a:lnB>
                      <a:noFill/>
                    </a:lnB>
                  </a:tcPr>
                </a:tc>
                <a:tc>
                  <a:txBody>
                    <a:bodyPr/>
                    <a:lstStyle/>
                    <a:p>
                      <a:pPr algn="l" fontAlgn="b"/>
                      <a:r>
                        <a:rPr lang="id-ID" sz="1600" b="0" i="0" u="none" strike="noStrike">
                          <a:solidFill>
                            <a:srgbClr val="000000"/>
                          </a:solidFill>
                          <a:latin typeface="Calibri"/>
                        </a:rPr>
                        <a:t>- Biaya Bunga</a:t>
                      </a:r>
                    </a:p>
                  </a:txBody>
                  <a:tcPr marL="9525" marR="9525" marT="9524" marB="0" anchor="b">
                    <a:lnL>
                      <a:noFill/>
                    </a:lnL>
                    <a:lnR>
                      <a:noFill/>
                    </a:lnR>
                    <a:lnT>
                      <a:noFill/>
                    </a:lnT>
                    <a:lnB>
                      <a:noFill/>
                    </a:lnB>
                  </a:tcPr>
                </a:tc>
                <a:tc>
                  <a:txBody>
                    <a:bodyPr/>
                    <a:lstStyle/>
                    <a:p>
                      <a:pPr algn="l" fontAlgn="b"/>
                      <a:r>
                        <a:rPr lang="id-ID" sz="1600" b="0" i="0" u="sng" strike="noStrike" dirty="0">
                          <a:solidFill>
                            <a:srgbClr val="000000"/>
                          </a:solidFill>
                          <a:latin typeface="Calibri"/>
                        </a:rPr>
                        <a:t>xxx</a:t>
                      </a:r>
                    </a:p>
                  </a:txBody>
                  <a:tcPr marL="9525" marR="9525" marT="9524" marB="0" anchor="b">
                    <a:lnL>
                      <a:noFill/>
                    </a:lnL>
                    <a:lnR>
                      <a:noFill/>
                    </a:lnR>
                    <a:lnT>
                      <a:noFill/>
                    </a:lnT>
                    <a:lnB>
                      <a:noFill/>
                    </a:lnB>
                  </a:tcPr>
                </a:tc>
                <a:tc>
                  <a:txBody>
                    <a:bodyPr/>
                    <a:lstStyle/>
                    <a:p>
                      <a:pPr algn="l" fontAlgn="b"/>
                      <a:r>
                        <a:rPr lang="id-ID" sz="1600" b="0" i="0" u="sng" strike="noStrike">
                          <a:solidFill>
                            <a:srgbClr val="000000"/>
                          </a:solidFill>
                          <a:latin typeface="Calibri"/>
                        </a:rPr>
                        <a:t>xxx</a:t>
                      </a:r>
                    </a:p>
                  </a:txBody>
                  <a:tcPr marL="9525" marR="9525" marT="9524"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4"/>
                  </a:ext>
                </a:extLst>
              </a:tr>
              <a:tr h="253346">
                <a:tc>
                  <a:txBody>
                    <a:bodyPr/>
                    <a:lstStyle/>
                    <a:p>
                      <a:pPr algn="l" fontAlgn="b"/>
                      <a:r>
                        <a:rPr lang="id-ID" sz="16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id-ID" sz="1600" b="0" i="0" u="none" strike="noStrike">
                        <a:solidFill>
                          <a:srgbClr val="000000"/>
                        </a:solidFill>
                        <a:latin typeface="Calibri"/>
                      </a:endParaRPr>
                    </a:p>
                  </a:txBody>
                  <a:tcPr marL="9525" marR="9525" marT="9524" marB="0" anchor="b">
                    <a:lnL>
                      <a:noFill/>
                    </a:lnL>
                    <a:lnR>
                      <a:noFill/>
                    </a:lnR>
                    <a:lnT>
                      <a:noFill/>
                    </a:lnT>
                    <a:lnB>
                      <a:noFill/>
                    </a:lnB>
                  </a:tcPr>
                </a:tc>
                <a:tc>
                  <a:txBody>
                    <a:bodyPr/>
                    <a:lstStyle/>
                    <a:p>
                      <a:pPr algn="l" fontAlgn="b"/>
                      <a:endParaRPr lang="id-ID" sz="1600" b="0" i="0" u="none" strike="noStrike">
                        <a:solidFill>
                          <a:srgbClr val="000000"/>
                        </a:solidFill>
                        <a:latin typeface="Calibri"/>
                      </a:endParaRPr>
                    </a:p>
                  </a:txBody>
                  <a:tcPr marL="9525" marR="9525" marT="9524" marB="0" anchor="b">
                    <a:lnL>
                      <a:noFill/>
                    </a:lnL>
                    <a:lnR>
                      <a:noFill/>
                    </a:lnR>
                    <a:lnT>
                      <a:noFill/>
                    </a:lnT>
                    <a:lnB>
                      <a:noFill/>
                    </a:lnB>
                  </a:tcPr>
                </a:tc>
                <a:tc>
                  <a:txBody>
                    <a:bodyPr/>
                    <a:lstStyle/>
                    <a:p>
                      <a:pPr algn="l" fontAlgn="b"/>
                      <a:r>
                        <a:rPr lang="id-ID" sz="1600" b="1" i="0" u="none" strike="noStrike">
                          <a:solidFill>
                            <a:srgbClr val="000000"/>
                          </a:solidFill>
                          <a:latin typeface="Calibri"/>
                        </a:rPr>
                        <a:t>Laba Bersih</a:t>
                      </a:r>
                    </a:p>
                  </a:txBody>
                  <a:tcPr marL="9525" marR="9525" marT="9524" marB="0" anchor="b">
                    <a:lnL>
                      <a:noFill/>
                    </a:lnL>
                    <a:lnR>
                      <a:noFill/>
                    </a:lnR>
                    <a:lnT>
                      <a:noFill/>
                    </a:lnT>
                    <a:lnB>
                      <a:noFill/>
                    </a:lnB>
                  </a:tcPr>
                </a:tc>
                <a:tc>
                  <a:txBody>
                    <a:bodyPr/>
                    <a:lstStyle/>
                    <a:p>
                      <a:pPr algn="l" fontAlgn="b"/>
                      <a:endParaRPr lang="id-ID" sz="1600" b="0" i="0" u="none" strike="noStrike" dirty="0">
                        <a:solidFill>
                          <a:srgbClr val="000000"/>
                        </a:solidFill>
                        <a:latin typeface="Calibri"/>
                      </a:endParaRPr>
                    </a:p>
                  </a:txBody>
                  <a:tcPr marL="9525" marR="9525" marT="9524" marB="0" anchor="b">
                    <a:lnL>
                      <a:noFill/>
                    </a:lnL>
                    <a:lnR>
                      <a:noFill/>
                    </a:lnR>
                    <a:lnT>
                      <a:noFill/>
                    </a:lnT>
                    <a:lnB>
                      <a:noFill/>
                    </a:lnB>
                  </a:tcPr>
                </a:tc>
                <a:tc>
                  <a:txBody>
                    <a:bodyPr/>
                    <a:lstStyle/>
                    <a:p>
                      <a:pPr algn="l" fontAlgn="b"/>
                      <a:r>
                        <a:rPr lang="id-ID" sz="1600" b="1" i="0" u="sng" strike="noStrike" dirty="0">
                          <a:solidFill>
                            <a:srgbClr val="000000"/>
                          </a:solidFill>
                          <a:latin typeface="Calibri"/>
                        </a:rPr>
                        <a:t>xxx</a:t>
                      </a:r>
                    </a:p>
                  </a:txBody>
                  <a:tcPr marL="9525" marR="9525" marT="9524" marB="0" anchor="b">
                    <a:lnL>
                      <a:noFill/>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0015"/>
                  </a:ext>
                </a:extLst>
              </a:tr>
              <a:tr h="253346">
                <a:tc>
                  <a:txBody>
                    <a:bodyPr/>
                    <a:lstStyle/>
                    <a:p>
                      <a:pPr algn="l" fontAlgn="b"/>
                      <a:r>
                        <a:rPr lang="id-ID" sz="16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id-ID" sz="1600" b="0" i="0" u="none" strike="noStrike">
                          <a:solidFill>
                            <a:srgbClr val="000000"/>
                          </a:solidFill>
                          <a:latin typeface="Calibri"/>
                        </a:rPr>
                        <a:t> </a:t>
                      </a:r>
                    </a:p>
                  </a:txBody>
                  <a:tcPr marL="9525" marR="9525" marT="9524"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id-ID" sz="1600" b="0" i="0" u="none" strike="noStrike">
                          <a:solidFill>
                            <a:srgbClr val="000000"/>
                          </a:solidFill>
                          <a:latin typeface="Calibri"/>
                        </a:rPr>
                        <a:t> </a:t>
                      </a:r>
                    </a:p>
                  </a:txBody>
                  <a:tcPr marL="9525" marR="9525" marT="9524"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id-ID" sz="1600" b="0" i="0" u="none" strike="noStrike">
                          <a:solidFill>
                            <a:srgbClr val="000000"/>
                          </a:solidFill>
                          <a:latin typeface="Calibri"/>
                        </a:rPr>
                        <a:t> </a:t>
                      </a:r>
                    </a:p>
                  </a:txBody>
                  <a:tcPr marL="9525" marR="9525" marT="9524"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id-ID" sz="1600" b="0" i="0" u="none" strike="noStrike">
                          <a:solidFill>
                            <a:srgbClr val="000000"/>
                          </a:solidFill>
                          <a:latin typeface="Calibri"/>
                        </a:rPr>
                        <a:t> </a:t>
                      </a:r>
                    </a:p>
                  </a:txBody>
                  <a:tcPr marL="9525" marR="9525" marT="9524"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id-ID" sz="1600" b="0" i="0" u="none" strike="noStrike" dirty="0">
                          <a:solidFill>
                            <a:srgbClr val="000000"/>
                          </a:solidFill>
                          <a:latin typeface="Calibri"/>
                        </a:rPr>
                        <a:t> </a:t>
                      </a:r>
                    </a:p>
                  </a:txBody>
                  <a:tcPr marL="9525" marR="9525" marT="9524"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bl>
          </a:graphicData>
        </a:graphic>
      </p:graphicFrame>
      <p:sp>
        <p:nvSpPr>
          <p:cNvPr id="4" name="Slide Number Placeholder 3">
            <a:extLst>
              <a:ext uri="{FF2B5EF4-FFF2-40B4-BE49-F238E27FC236}">
                <a16:creationId xmlns:a16="http://schemas.microsoft.com/office/drawing/2014/main" id="{E979A486-1818-44BC-9C90-6447A0890AD9}"/>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2792D9A1-BE5C-485A-8501-5C58FE596757}" type="slidenum">
              <a:rPr lang="id-ID" altLang="en-US">
                <a:solidFill>
                  <a:srgbClr val="FFFFFF"/>
                </a:solidFill>
                <a:latin typeface="Tw Cen MT" panose="020B0602020104020603" pitchFamily="34" charset="0"/>
              </a:rPr>
              <a:pPr eaLnBrk="1" hangingPunct="1">
                <a:lnSpc>
                  <a:spcPct val="80000"/>
                </a:lnSpc>
              </a:pPr>
              <a:t>33</a:t>
            </a:fld>
            <a:endParaRPr lang="id-ID" altLang="en-US">
              <a:solidFill>
                <a:srgbClr val="FFFFFF"/>
              </a:solidFill>
              <a:latin typeface="Tw Cen MT" panose="020B0602020104020603"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 name="Rectangle 72">
            <a:extLst>
              <a:ext uri="{FF2B5EF4-FFF2-40B4-BE49-F238E27FC236}">
                <a16:creationId xmlns:a16="http://schemas.microsoft.com/office/drawing/2014/main" id="{457D4A72-F4F1-498A-B083-59E8C50B78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accent4"/>
              </a:gs>
              <a:gs pos="25000">
                <a:schemeClr val="accent4"/>
              </a:gs>
              <a:gs pos="94000">
                <a:schemeClr val="accent2"/>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5" name="Picture 74">
            <a:extLst>
              <a:ext uri="{FF2B5EF4-FFF2-40B4-BE49-F238E27FC236}">
                <a16:creationId xmlns:a16="http://schemas.microsoft.com/office/drawing/2014/main" id="{C7FF3303-6FC3-4637-A201-B4CCC1C992C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220636" cy="6858000"/>
          </a:xfrm>
          <a:prstGeom prst="rect">
            <a:avLst/>
          </a:prstGeom>
        </p:spPr>
      </p:pic>
      <p:sp>
        <p:nvSpPr>
          <p:cNvPr id="44034" name="Rectangle 2">
            <a:extLst>
              <a:ext uri="{FF2B5EF4-FFF2-40B4-BE49-F238E27FC236}">
                <a16:creationId xmlns:a16="http://schemas.microsoft.com/office/drawing/2014/main" id="{1DABFF42-1B7B-4BF3-AB83-72C7E77CD427}"/>
              </a:ext>
            </a:extLst>
          </p:cNvPr>
          <p:cNvSpPr>
            <a:spLocks noGrp="1" noChangeArrowheads="1"/>
          </p:cNvSpPr>
          <p:nvPr>
            <p:ph type="title"/>
          </p:nvPr>
        </p:nvSpPr>
        <p:spPr>
          <a:xfrm>
            <a:off x="640079" y="2023236"/>
            <a:ext cx="3659777" cy="2820908"/>
          </a:xfrm>
        </p:spPr>
        <p:txBody>
          <a:bodyPr>
            <a:normAutofit/>
          </a:bodyPr>
          <a:lstStyle/>
          <a:p>
            <a:pPr eaLnBrk="1" hangingPunct="1"/>
            <a:r>
              <a:rPr lang="en-US" altLang="en-US" sz="4000" b="1">
                <a:solidFill>
                  <a:srgbClr val="FFFFFF"/>
                </a:solidFill>
              </a:rPr>
              <a:t>Dampak Terhadap Laba</a:t>
            </a:r>
          </a:p>
        </p:txBody>
      </p:sp>
      <p:sp>
        <p:nvSpPr>
          <p:cNvPr id="4" name="Slide Number Placeholder 3">
            <a:extLst>
              <a:ext uri="{FF2B5EF4-FFF2-40B4-BE49-F238E27FC236}">
                <a16:creationId xmlns:a16="http://schemas.microsoft.com/office/drawing/2014/main" id="{50A50CB4-455E-4068-AA24-63C4FF3F3C77}"/>
              </a:ext>
            </a:extLst>
          </p:cNvPr>
          <p:cNvSpPr>
            <a:spLocks noGrp="1"/>
          </p:cNvSpPr>
          <p:nvPr>
            <p:ph type="sldNum" sz="quarter" idx="12"/>
          </p:nvPr>
        </p:nvSpPr>
        <p:spPr>
          <a:xfrm>
            <a:off x="10825930" y="6223702"/>
            <a:ext cx="570728" cy="314067"/>
          </a:xfrm>
        </p:spPr>
        <p:txBody>
          <a:bodyP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600"/>
              </a:spcAft>
            </a:pPr>
            <a:fld id="{99EC1C2B-7CB7-44FE-A86B-657D49453281}" type="slidenum">
              <a:rPr lang="id-ID" altLang="en-US" sz="1000">
                <a:solidFill>
                  <a:srgbClr val="898989"/>
                </a:solidFill>
                <a:latin typeface="Tw Cen MT" panose="020B0602020104020603" pitchFamily="34" charset="0"/>
              </a:rPr>
              <a:pPr eaLnBrk="1" hangingPunct="1">
                <a:spcAft>
                  <a:spcPts val="600"/>
                </a:spcAft>
              </a:pPr>
              <a:t>34</a:t>
            </a:fld>
            <a:endParaRPr lang="id-ID" altLang="en-US" sz="1000">
              <a:solidFill>
                <a:srgbClr val="898989"/>
              </a:solidFill>
              <a:latin typeface="Tw Cen MT" panose="020B0602020104020603" pitchFamily="34" charset="0"/>
            </a:endParaRPr>
          </a:p>
        </p:txBody>
      </p:sp>
      <p:graphicFrame>
        <p:nvGraphicFramePr>
          <p:cNvPr id="44037" name="Rectangle 3">
            <a:extLst>
              <a:ext uri="{FF2B5EF4-FFF2-40B4-BE49-F238E27FC236}">
                <a16:creationId xmlns:a16="http://schemas.microsoft.com/office/drawing/2014/main" id="{E8DA8AC5-72D8-4284-87DE-97DC93E948DE}"/>
              </a:ext>
            </a:extLst>
          </p:cNvPr>
          <p:cNvGraphicFramePr>
            <a:graphicFrameLocks noGrp="1"/>
          </p:cNvGraphicFramePr>
          <p:nvPr>
            <p:ph sz="quarter" idx="1"/>
            <p:extLst>
              <p:ext uri="{D42A27DB-BD31-4B8C-83A1-F6EECF244321}">
                <p14:modId xmlns:p14="http://schemas.microsoft.com/office/powerpoint/2010/main" val="1306113381"/>
              </p:ext>
            </p:extLst>
          </p:nvPr>
        </p:nvGraphicFramePr>
        <p:xfrm>
          <a:off x="6355080" y="955653"/>
          <a:ext cx="5029200" cy="49478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a:extLst>
              <a:ext uri="{FF2B5EF4-FFF2-40B4-BE49-F238E27FC236}">
                <a16:creationId xmlns:a16="http://schemas.microsoft.com/office/drawing/2014/main" id="{1FCD7C90-1F3A-4E89-B662-139542CA9F6B}"/>
              </a:ext>
            </a:extLst>
          </p:cNvPr>
          <p:cNvSpPr>
            <a:spLocks noGrp="1"/>
          </p:cNvSpPr>
          <p:nvPr>
            <p:ph type="title"/>
          </p:nvPr>
        </p:nvSpPr>
        <p:spPr>
          <a:xfrm>
            <a:off x="2136775" y="228600"/>
            <a:ext cx="8153400" cy="990600"/>
          </a:xfrm>
        </p:spPr>
        <p:txBody>
          <a:bodyPr/>
          <a:lstStyle/>
          <a:p>
            <a:pPr eaLnBrk="1" hangingPunct="1"/>
            <a:r>
              <a:rPr lang="en-US" altLang="en-US" b="1">
                <a:solidFill>
                  <a:schemeClr val="tx1"/>
                </a:solidFill>
              </a:rPr>
              <a:t>Contoh perhitungan</a:t>
            </a:r>
            <a:endParaRPr lang="id-ID" altLang="en-US"/>
          </a:p>
        </p:txBody>
      </p:sp>
      <p:graphicFrame>
        <p:nvGraphicFramePr>
          <p:cNvPr id="4" name="Content Placeholder 3">
            <a:extLst>
              <a:ext uri="{FF2B5EF4-FFF2-40B4-BE49-F238E27FC236}">
                <a16:creationId xmlns:a16="http://schemas.microsoft.com/office/drawing/2014/main" id="{B7AB2FE8-BFE0-4C53-9973-852462FB6928}"/>
              </a:ext>
            </a:extLst>
          </p:cNvPr>
          <p:cNvGraphicFramePr>
            <a:graphicFrameLocks noGrp="1"/>
          </p:cNvGraphicFramePr>
          <p:nvPr>
            <p:ph sz="quarter" idx="1"/>
            <p:extLst>
              <p:ext uri="{D42A27DB-BD31-4B8C-83A1-F6EECF244321}">
                <p14:modId xmlns:p14="http://schemas.microsoft.com/office/powerpoint/2010/main" val="116846763"/>
              </p:ext>
            </p:extLst>
          </p:nvPr>
        </p:nvGraphicFramePr>
        <p:xfrm>
          <a:off x="2595563" y="2357439"/>
          <a:ext cx="6500812" cy="3294057"/>
        </p:xfrm>
        <a:graphic>
          <a:graphicData uri="http://schemas.openxmlformats.org/drawingml/2006/table">
            <a:tbl>
              <a:tblPr/>
              <a:tblGrid>
                <a:gridCol w="3284382">
                  <a:extLst>
                    <a:ext uri="{9D8B030D-6E8A-4147-A177-3AD203B41FA5}">
                      <a16:colId xmlns:a16="http://schemas.microsoft.com/office/drawing/2014/main" val="20000"/>
                    </a:ext>
                  </a:extLst>
                </a:gridCol>
                <a:gridCol w="1608215">
                  <a:extLst>
                    <a:ext uri="{9D8B030D-6E8A-4147-A177-3AD203B41FA5}">
                      <a16:colId xmlns:a16="http://schemas.microsoft.com/office/drawing/2014/main" val="20001"/>
                    </a:ext>
                  </a:extLst>
                </a:gridCol>
                <a:gridCol w="1608215">
                  <a:extLst>
                    <a:ext uri="{9D8B030D-6E8A-4147-A177-3AD203B41FA5}">
                      <a16:colId xmlns:a16="http://schemas.microsoft.com/office/drawing/2014/main" val="20002"/>
                    </a:ext>
                  </a:extLst>
                </a:gridCol>
              </a:tblGrid>
              <a:tr h="253389">
                <a:tc>
                  <a:txBody>
                    <a:bodyPr/>
                    <a:lstStyle/>
                    <a:p>
                      <a:pPr algn="l" fontAlgn="b"/>
                      <a:r>
                        <a:rPr lang="id-ID" sz="1400" b="0" i="0" u="none" strike="noStrike" dirty="0">
                          <a:solidFill>
                            <a:srgbClr val="000000"/>
                          </a:solidFill>
                          <a:latin typeface="Calibri"/>
                        </a:rPr>
                        <a:t> </a:t>
                      </a:r>
                    </a:p>
                  </a:txBody>
                  <a:tcPr marL="9525" marR="9525" marT="9526" marB="0" anchor="b">
                    <a:lnL>
                      <a:noFill/>
                    </a:lnL>
                    <a:lnR>
                      <a:noFill/>
                    </a:lnR>
                    <a:lnT>
                      <a:noFill/>
                    </a:lnT>
                    <a:lnB>
                      <a:noFill/>
                    </a:lnB>
                    <a:solidFill>
                      <a:srgbClr val="FFFF00"/>
                    </a:solidFill>
                  </a:tcPr>
                </a:tc>
                <a:tc>
                  <a:txBody>
                    <a:bodyPr/>
                    <a:lstStyle/>
                    <a:p>
                      <a:pPr algn="ctr" fontAlgn="b"/>
                      <a:r>
                        <a:rPr lang="id-ID" sz="1600" b="1" i="0" u="none" strike="noStrike" dirty="0">
                          <a:solidFill>
                            <a:srgbClr val="000000"/>
                          </a:solidFill>
                          <a:latin typeface="Calibri"/>
                        </a:rPr>
                        <a:t>Tahun 20</a:t>
                      </a:r>
                      <a:r>
                        <a:rPr lang="en-US" sz="1600" b="1" i="0" u="none" strike="noStrike" dirty="0">
                          <a:solidFill>
                            <a:srgbClr val="000000"/>
                          </a:solidFill>
                          <a:latin typeface="Calibri"/>
                        </a:rPr>
                        <a:t>21</a:t>
                      </a:r>
                      <a:endParaRPr lang="id-ID" sz="1600" b="1" i="0" u="none" strike="noStrike" dirty="0">
                        <a:solidFill>
                          <a:srgbClr val="000000"/>
                        </a:solidFill>
                        <a:latin typeface="Calibri"/>
                      </a:endParaRPr>
                    </a:p>
                  </a:txBody>
                  <a:tcPr marL="9525" marR="9525" marT="9526" marB="0" anchor="b">
                    <a:lnL>
                      <a:noFill/>
                    </a:lnL>
                    <a:lnR>
                      <a:noFill/>
                    </a:lnR>
                    <a:lnT>
                      <a:noFill/>
                    </a:lnT>
                    <a:lnB>
                      <a:noFill/>
                    </a:lnB>
                    <a:solidFill>
                      <a:srgbClr val="FFFF00"/>
                    </a:solidFill>
                  </a:tcPr>
                </a:tc>
                <a:tc>
                  <a:txBody>
                    <a:bodyPr/>
                    <a:lstStyle/>
                    <a:p>
                      <a:pPr algn="ctr" fontAlgn="b"/>
                      <a:r>
                        <a:rPr lang="id-ID" sz="1600" b="1" i="0" u="none" strike="noStrike" dirty="0">
                          <a:solidFill>
                            <a:srgbClr val="000000"/>
                          </a:solidFill>
                          <a:latin typeface="Calibri"/>
                        </a:rPr>
                        <a:t>Tahun 20</a:t>
                      </a:r>
                      <a:r>
                        <a:rPr lang="en-US" sz="1600" b="1" i="0" u="none" strike="noStrike" dirty="0">
                          <a:solidFill>
                            <a:srgbClr val="000000"/>
                          </a:solidFill>
                          <a:latin typeface="Calibri"/>
                        </a:rPr>
                        <a:t>22</a:t>
                      </a:r>
                      <a:endParaRPr lang="id-ID" sz="1600" b="1" i="0" u="none" strike="noStrike" dirty="0">
                        <a:solidFill>
                          <a:srgbClr val="000000"/>
                        </a:solidFill>
                        <a:latin typeface="Calibri"/>
                      </a:endParaRPr>
                    </a:p>
                  </a:txBody>
                  <a:tcPr marL="9525" marR="9525" marT="9526" marB="0" anchor="b">
                    <a:lnL>
                      <a:noFill/>
                    </a:lnL>
                    <a:lnR>
                      <a:noFill/>
                    </a:lnR>
                    <a:lnT>
                      <a:noFill/>
                    </a:lnT>
                    <a:lnB>
                      <a:noFill/>
                    </a:lnB>
                    <a:solidFill>
                      <a:srgbClr val="FFFF00"/>
                    </a:solidFill>
                  </a:tcPr>
                </a:tc>
                <a:extLst>
                  <a:ext uri="{0D108BD9-81ED-4DB2-BD59-A6C34878D82A}">
                    <a16:rowId xmlns:a16="http://schemas.microsoft.com/office/drawing/2014/main" val="10000"/>
                  </a:ext>
                </a:extLst>
              </a:tr>
              <a:tr h="253389">
                <a:tc>
                  <a:txBody>
                    <a:bodyPr/>
                    <a:lstStyle/>
                    <a:p>
                      <a:pPr algn="l" fontAlgn="b"/>
                      <a:r>
                        <a:rPr lang="id-ID" sz="1600" b="1" i="0" u="none" strike="noStrike" dirty="0">
                          <a:solidFill>
                            <a:srgbClr val="000000"/>
                          </a:solidFill>
                          <a:latin typeface="Arial"/>
                        </a:rPr>
                        <a:t>Volume Produksi</a:t>
                      </a:r>
                    </a:p>
                  </a:txBody>
                  <a:tcPr marL="9525" marR="9525" marT="9526" marB="0" anchor="b">
                    <a:lnL>
                      <a:noFill/>
                    </a:lnL>
                    <a:lnR>
                      <a:noFill/>
                    </a:lnR>
                    <a:lnT>
                      <a:noFill/>
                    </a:lnT>
                    <a:lnB>
                      <a:noFill/>
                    </a:lnB>
                  </a:tcPr>
                </a:tc>
                <a:tc>
                  <a:txBody>
                    <a:bodyPr/>
                    <a:lstStyle/>
                    <a:p>
                      <a:pPr algn="r" fontAlgn="b"/>
                      <a:r>
                        <a:rPr lang="id-ID" sz="1600" b="1" i="0" u="none" strike="noStrike" dirty="0">
                          <a:solidFill>
                            <a:srgbClr val="000000"/>
                          </a:solidFill>
                          <a:latin typeface="Arial"/>
                        </a:rPr>
                        <a:t>1000 Unit</a:t>
                      </a:r>
                    </a:p>
                  </a:txBody>
                  <a:tcPr marL="9525" marR="9525" marT="9526" marB="0" anchor="b">
                    <a:lnL>
                      <a:noFill/>
                    </a:lnL>
                    <a:lnR>
                      <a:noFill/>
                    </a:lnR>
                    <a:lnT>
                      <a:noFill/>
                    </a:lnT>
                    <a:lnB>
                      <a:noFill/>
                    </a:lnB>
                  </a:tcPr>
                </a:tc>
                <a:tc>
                  <a:txBody>
                    <a:bodyPr/>
                    <a:lstStyle/>
                    <a:p>
                      <a:pPr algn="r" fontAlgn="b"/>
                      <a:r>
                        <a:rPr lang="id-ID" sz="1600" b="1" i="0" u="none" strike="noStrike" dirty="0">
                          <a:solidFill>
                            <a:srgbClr val="000000"/>
                          </a:solidFill>
                          <a:latin typeface="Arial"/>
                        </a:rPr>
                        <a:t>800 Unit</a:t>
                      </a:r>
                    </a:p>
                  </a:txBody>
                  <a:tcPr marL="9525" marR="9525" marT="9526" marB="0" anchor="b">
                    <a:lnL>
                      <a:noFill/>
                    </a:lnL>
                    <a:lnR>
                      <a:noFill/>
                    </a:lnR>
                    <a:lnT>
                      <a:noFill/>
                    </a:lnT>
                    <a:lnB>
                      <a:noFill/>
                    </a:lnB>
                  </a:tcPr>
                </a:tc>
                <a:extLst>
                  <a:ext uri="{0D108BD9-81ED-4DB2-BD59-A6C34878D82A}">
                    <a16:rowId xmlns:a16="http://schemas.microsoft.com/office/drawing/2014/main" val="10001"/>
                  </a:ext>
                </a:extLst>
              </a:tr>
              <a:tr h="253389">
                <a:tc>
                  <a:txBody>
                    <a:bodyPr/>
                    <a:lstStyle/>
                    <a:p>
                      <a:pPr algn="l" fontAlgn="b"/>
                      <a:r>
                        <a:rPr lang="id-ID" sz="1600" b="1" i="0" u="none" strike="noStrike" dirty="0">
                          <a:solidFill>
                            <a:srgbClr val="000000"/>
                          </a:solidFill>
                          <a:latin typeface="Arial"/>
                        </a:rPr>
                        <a:t>Volume Penjualan</a:t>
                      </a:r>
                    </a:p>
                  </a:txBody>
                  <a:tcPr marL="9525" marR="9525" marT="9526" marB="0" anchor="b">
                    <a:lnL>
                      <a:noFill/>
                    </a:lnL>
                    <a:lnR>
                      <a:noFill/>
                    </a:lnR>
                    <a:lnT>
                      <a:noFill/>
                    </a:lnT>
                    <a:lnB>
                      <a:noFill/>
                    </a:lnB>
                  </a:tcPr>
                </a:tc>
                <a:tc>
                  <a:txBody>
                    <a:bodyPr/>
                    <a:lstStyle/>
                    <a:p>
                      <a:pPr algn="r" fontAlgn="b"/>
                      <a:r>
                        <a:rPr lang="id-ID" sz="1600" b="1" i="0" u="none" strike="noStrike" dirty="0">
                          <a:solidFill>
                            <a:srgbClr val="000000"/>
                          </a:solidFill>
                          <a:latin typeface="Arial"/>
                        </a:rPr>
                        <a:t>800 Unit</a:t>
                      </a:r>
                    </a:p>
                  </a:txBody>
                  <a:tcPr marL="9525" marR="9525" marT="9526" marB="0" anchor="b">
                    <a:lnL>
                      <a:noFill/>
                    </a:lnL>
                    <a:lnR>
                      <a:noFill/>
                    </a:lnR>
                    <a:lnT>
                      <a:noFill/>
                    </a:lnT>
                    <a:lnB>
                      <a:noFill/>
                    </a:lnB>
                  </a:tcPr>
                </a:tc>
                <a:tc>
                  <a:txBody>
                    <a:bodyPr/>
                    <a:lstStyle/>
                    <a:p>
                      <a:pPr algn="r" fontAlgn="b"/>
                      <a:r>
                        <a:rPr lang="id-ID" sz="1600" b="1" i="0" u="none" strike="noStrike" dirty="0">
                          <a:solidFill>
                            <a:srgbClr val="000000"/>
                          </a:solidFill>
                          <a:latin typeface="Arial"/>
                        </a:rPr>
                        <a:t>1000 Unit</a:t>
                      </a:r>
                    </a:p>
                  </a:txBody>
                  <a:tcPr marL="9525" marR="9525" marT="9526" marB="0" anchor="b">
                    <a:lnL>
                      <a:noFill/>
                    </a:lnL>
                    <a:lnR>
                      <a:noFill/>
                    </a:lnR>
                    <a:lnT>
                      <a:noFill/>
                    </a:lnT>
                    <a:lnB>
                      <a:noFill/>
                    </a:lnB>
                  </a:tcPr>
                </a:tc>
                <a:extLst>
                  <a:ext uri="{0D108BD9-81ED-4DB2-BD59-A6C34878D82A}">
                    <a16:rowId xmlns:a16="http://schemas.microsoft.com/office/drawing/2014/main" val="10002"/>
                  </a:ext>
                </a:extLst>
              </a:tr>
              <a:tr h="253389">
                <a:tc>
                  <a:txBody>
                    <a:bodyPr/>
                    <a:lstStyle/>
                    <a:p>
                      <a:pPr algn="l" fontAlgn="b"/>
                      <a:r>
                        <a:rPr lang="id-ID" sz="1600" b="1" i="0" u="none" strike="noStrike" dirty="0">
                          <a:solidFill>
                            <a:srgbClr val="000000"/>
                          </a:solidFill>
                          <a:latin typeface="Arial"/>
                        </a:rPr>
                        <a:t>Harga Jual per unit</a:t>
                      </a:r>
                    </a:p>
                  </a:txBody>
                  <a:tcPr marL="9525" marR="9525" marT="9526" marB="0" anchor="b">
                    <a:lnL>
                      <a:noFill/>
                    </a:lnL>
                    <a:lnR>
                      <a:noFill/>
                    </a:lnR>
                    <a:lnT>
                      <a:noFill/>
                    </a:lnT>
                    <a:lnB>
                      <a:noFill/>
                    </a:lnB>
                  </a:tcPr>
                </a:tc>
                <a:tc>
                  <a:txBody>
                    <a:bodyPr/>
                    <a:lstStyle/>
                    <a:p>
                      <a:pPr algn="r" fontAlgn="b"/>
                      <a:r>
                        <a:rPr lang="id-ID" sz="1600" b="1" i="0" u="none" strike="noStrike">
                          <a:solidFill>
                            <a:srgbClr val="000000"/>
                          </a:solidFill>
                          <a:latin typeface="Arial"/>
                        </a:rPr>
                        <a:t> Rp        350 </a:t>
                      </a:r>
                    </a:p>
                  </a:txBody>
                  <a:tcPr marL="9525" marR="9525" marT="9526" marB="0" anchor="b">
                    <a:lnL>
                      <a:noFill/>
                    </a:lnL>
                    <a:lnR>
                      <a:noFill/>
                    </a:lnR>
                    <a:lnT>
                      <a:noFill/>
                    </a:lnT>
                    <a:lnB>
                      <a:noFill/>
                    </a:lnB>
                  </a:tcPr>
                </a:tc>
                <a:tc>
                  <a:txBody>
                    <a:bodyPr/>
                    <a:lstStyle/>
                    <a:p>
                      <a:pPr algn="r" fontAlgn="b"/>
                      <a:r>
                        <a:rPr lang="id-ID" sz="1600" b="1" i="0" u="none" strike="noStrike" dirty="0">
                          <a:solidFill>
                            <a:srgbClr val="000000"/>
                          </a:solidFill>
                          <a:latin typeface="Arial"/>
                        </a:rPr>
                        <a:t> Rp        350 </a:t>
                      </a:r>
                    </a:p>
                  </a:txBody>
                  <a:tcPr marL="9525" marR="9525" marT="9526" marB="0" anchor="b">
                    <a:lnL>
                      <a:noFill/>
                    </a:lnL>
                    <a:lnR>
                      <a:noFill/>
                    </a:lnR>
                    <a:lnT>
                      <a:noFill/>
                    </a:lnT>
                    <a:lnB>
                      <a:noFill/>
                    </a:lnB>
                  </a:tcPr>
                </a:tc>
                <a:extLst>
                  <a:ext uri="{0D108BD9-81ED-4DB2-BD59-A6C34878D82A}">
                    <a16:rowId xmlns:a16="http://schemas.microsoft.com/office/drawing/2014/main" val="10003"/>
                  </a:ext>
                </a:extLst>
              </a:tr>
              <a:tr h="253389">
                <a:tc>
                  <a:txBody>
                    <a:bodyPr/>
                    <a:lstStyle/>
                    <a:p>
                      <a:pPr algn="l" fontAlgn="b"/>
                      <a:r>
                        <a:rPr lang="id-ID" sz="1600" b="1" i="0" u="none" strike="noStrike" dirty="0">
                          <a:solidFill>
                            <a:srgbClr val="000000"/>
                          </a:solidFill>
                          <a:latin typeface="Arial"/>
                        </a:rPr>
                        <a:t>Biaya produksi</a:t>
                      </a:r>
                    </a:p>
                  </a:txBody>
                  <a:tcPr marL="9525" marR="9525" marT="9526" marB="0" anchor="b">
                    <a:lnL>
                      <a:noFill/>
                    </a:lnL>
                    <a:lnR>
                      <a:noFill/>
                    </a:lnR>
                    <a:lnT>
                      <a:noFill/>
                    </a:lnT>
                    <a:lnB>
                      <a:noFill/>
                    </a:lnB>
                  </a:tcPr>
                </a:tc>
                <a:tc>
                  <a:txBody>
                    <a:bodyPr/>
                    <a:lstStyle/>
                    <a:p>
                      <a:pPr algn="r" fontAlgn="b"/>
                      <a:endParaRPr lang="id-ID" sz="1600" b="1" i="0" u="none" strike="noStrike">
                        <a:solidFill>
                          <a:srgbClr val="000000"/>
                        </a:solidFill>
                        <a:latin typeface="Arial"/>
                      </a:endParaRPr>
                    </a:p>
                  </a:txBody>
                  <a:tcPr marL="9525" marR="9525" marT="9526" marB="0" anchor="b">
                    <a:lnL>
                      <a:noFill/>
                    </a:lnL>
                    <a:lnR>
                      <a:noFill/>
                    </a:lnR>
                    <a:lnT>
                      <a:noFill/>
                    </a:lnT>
                    <a:lnB>
                      <a:noFill/>
                    </a:lnB>
                  </a:tcPr>
                </a:tc>
                <a:tc>
                  <a:txBody>
                    <a:bodyPr/>
                    <a:lstStyle/>
                    <a:p>
                      <a:pPr algn="r" fontAlgn="b"/>
                      <a:endParaRPr lang="id-ID" sz="1600" b="1" i="0" u="none" strike="noStrike" dirty="0">
                        <a:solidFill>
                          <a:srgbClr val="000000"/>
                        </a:solidFill>
                        <a:latin typeface="Arial"/>
                      </a:endParaRPr>
                    </a:p>
                  </a:txBody>
                  <a:tcPr marL="9525" marR="9525" marT="9526" marB="0" anchor="b">
                    <a:lnL>
                      <a:noFill/>
                    </a:lnL>
                    <a:lnR>
                      <a:noFill/>
                    </a:lnR>
                    <a:lnT>
                      <a:noFill/>
                    </a:lnT>
                    <a:lnB>
                      <a:noFill/>
                    </a:lnB>
                  </a:tcPr>
                </a:tc>
                <a:extLst>
                  <a:ext uri="{0D108BD9-81ED-4DB2-BD59-A6C34878D82A}">
                    <a16:rowId xmlns:a16="http://schemas.microsoft.com/office/drawing/2014/main" val="10004"/>
                  </a:ext>
                </a:extLst>
              </a:tr>
              <a:tr h="253389">
                <a:tc>
                  <a:txBody>
                    <a:bodyPr/>
                    <a:lstStyle/>
                    <a:p>
                      <a:pPr algn="l" fontAlgn="b"/>
                      <a:r>
                        <a:rPr lang="id-ID" sz="1600" b="1" i="0" u="none" strike="noStrike">
                          <a:solidFill>
                            <a:srgbClr val="000000"/>
                          </a:solidFill>
                          <a:latin typeface="Arial"/>
                        </a:rPr>
                        <a:t>- Variabel</a:t>
                      </a:r>
                    </a:p>
                  </a:txBody>
                  <a:tcPr marL="9525" marR="9525" marT="9526" marB="0" anchor="b">
                    <a:lnL>
                      <a:noFill/>
                    </a:lnL>
                    <a:lnR>
                      <a:noFill/>
                    </a:lnR>
                    <a:lnT>
                      <a:noFill/>
                    </a:lnT>
                    <a:lnB>
                      <a:noFill/>
                    </a:lnB>
                  </a:tcPr>
                </a:tc>
                <a:tc>
                  <a:txBody>
                    <a:bodyPr/>
                    <a:lstStyle/>
                    <a:p>
                      <a:pPr algn="r" fontAlgn="b"/>
                      <a:endParaRPr lang="id-ID" sz="1600" b="1" i="0" u="none" strike="noStrike" dirty="0">
                        <a:solidFill>
                          <a:srgbClr val="000000"/>
                        </a:solidFill>
                        <a:latin typeface="Arial"/>
                      </a:endParaRPr>
                    </a:p>
                  </a:txBody>
                  <a:tcPr marL="9525" marR="9525" marT="9526" marB="0" anchor="b">
                    <a:lnL>
                      <a:noFill/>
                    </a:lnL>
                    <a:lnR>
                      <a:noFill/>
                    </a:lnR>
                    <a:lnT>
                      <a:noFill/>
                    </a:lnT>
                    <a:lnB>
                      <a:noFill/>
                    </a:lnB>
                  </a:tcPr>
                </a:tc>
                <a:tc>
                  <a:txBody>
                    <a:bodyPr/>
                    <a:lstStyle/>
                    <a:p>
                      <a:pPr algn="r" fontAlgn="b"/>
                      <a:endParaRPr lang="id-ID" sz="1600" b="1" i="0" u="none" strike="noStrike" dirty="0">
                        <a:solidFill>
                          <a:srgbClr val="000000"/>
                        </a:solidFill>
                        <a:latin typeface="Arial"/>
                      </a:endParaRPr>
                    </a:p>
                  </a:txBody>
                  <a:tcPr marL="9525" marR="9525" marT="9526" marB="0" anchor="b">
                    <a:lnL>
                      <a:noFill/>
                    </a:lnL>
                    <a:lnR>
                      <a:noFill/>
                    </a:lnR>
                    <a:lnT>
                      <a:noFill/>
                    </a:lnT>
                    <a:lnB>
                      <a:noFill/>
                    </a:lnB>
                  </a:tcPr>
                </a:tc>
                <a:extLst>
                  <a:ext uri="{0D108BD9-81ED-4DB2-BD59-A6C34878D82A}">
                    <a16:rowId xmlns:a16="http://schemas.microsoft.com/office/drawing/2014/main" val="10005"/>
                  </a:ext>
                </a:extLst>
              </a:tr>
              <a:tr h="253389">
                <a:tc>
                  <a:txBody>
                    <a:bodyPr/>
                    <a:lstStyle/>
                    <a:p>
                      <a:pPr algn="l" fontAlgn="b"/>
                      <a:r>
                        <a:rPr lang="id-ID" sz="1600" b="1" i="0" u="none" strike="noStrike" dirty="0">
                          <a:solidFill>
                            <a:srgbClr val="000000"/>
                          </a:solidFill>
                          <a:latin typeface="Arial"/>
                        </a:rPr>
                        <a:t>   - Bahan baku per unit</a:t>
                      </a:r>
                    </a:p>
                  </a:txBody>
                  <a:tcPr marL="9525" marR="9525" marT="9526" marB="0" anchor="b">
                    <a:lnL>
                      <a:noFill/>
                    </a:lnL>
                    <a:lnR>
                      <a:noFill/>
                    </a:lnR>
                    <a:lnT>
                      <a:noFill/>
                    </a:lnT>
                    <a:lnB>
                      <a:noFill/>
                    </a:lnB>
                  </a:tcPr>
                </a:tc>
                <a:tc>
                  <a:txBody>
                    <a:bodyPr/>
                    <a:lstStyle/>
                    <a:p>
                      <a:pPr algn="r" fontAlgn="b"/>
                      <a:r>
                        <a:rPr lang="id-ID" sz="1600" b="1" i="0" u="none" strike="noStrike" dirty="0">
                          <a:solidFill>
                            <a:srgbClr val="000000"/>
                          </a:solidFill>
                          <a:latin typeface="Arial"/>
                        </a:rPr>
                        <a:t> Rp          75 </a:t>
                      </a:r>
                    </a:p>
                  </a:txBody>
                  <a:tcPr marL="9525" marR="9525" marT="9526" marB="0" anchor="b">
                    <a:lnL>
                      <a:noFill/>
                    </a:lnL>
                    <a:lnR>
                      <a:noFill/>
                    </a:lnR>
                    <a:lnT>
                      <a:noFill/>
                    </a:lnT>
                    <a:lnB>
                      <a:noFill/>
                    </a:lnB>
                  </a:tcPr>
                </a:tc>
                <a:tc>
                  <a:txBody>
                    <a:bodyPr/>
                    <a:lstStyle/>
                    <a:p>
                      <a:pPr algn="r" fontAlgn="b"/>
                      <a:r>
                        <a:rPr lang="id-ID" sz="1600" b="1" i="0" u="none" strike="noStrike" dirty="0">
                          <a:solidFill>
                            <a:srgbClr val="000000"/>
                          </a:solidFill>
                          <a:latin typeface="Arial"/>
                        </a:rPr>
                        <a:t> Rp          75 </a:t>
                      </a:r>
                    </a:p>
                  </a:txBody>
                  <a:tcPr marL="9525" marR="9525" marT="9526" marB="0" anchor="b">
                    <a:lnL>
                      <a:noFill/>
                    </a:lnL>
                    <a:lnR>
                      <a:noFill/>
                    </a:lnR>
                    <a:lnT>
                      <a:noFill/>
                    </a:lnT>
                    <a:lnB>
                      <a:noFill/>
                    </a:lnB>
                  </a:tcPr>
                </a:tc>
                <a:extLst>
                  <a:ext uri="{0D108BD9-81ED-4DB2-BD59-A6C34878D82A}">
                    <a16:rowId xmlns:a16="http://schemas.microsoft.com/office/drawing/2014/main" val="10006"/>
                  </a:ext>
                </a:extLst>
              </a:tr>
              <a:tr h="253389">
                <a:tc>
                  <a:txBody>
                    <a:bodyPr/>
                    <a:lstStyle/>
                    <a:p>
                      <a:pPr algn="l" fontAlgn="b"/>
                      <a:r>
                        <a:rPr lang="id-ID" sz="1600" b="1" i="0" u="none" strike="noStrike">
                          <a:solidFill>
                            <a:srgbClr val="000000"/>
                          </a:solidFill>
                          <a:latin typeface="Arial"/>
                        </a:rPr>
                        <a:t>   - Tenaga Kerja per unit</a:t>
                      </a:r>
                    </a:p>
                  </a:txBody>
                  <a:tcPr marL="9525" marR="9525" marT="9526" marB="0" anchor="b">
                    <a:lnL>
                      <a:noFill/>
                    </a:lnL>
                    <a:lnR>
                      <a:noFill/>
                    </a:lnR>
                    <a:lnT>
                      <a:noFill/>
                    </a:lnT>
                    <a:lnB>
                      <a:noFill/>
                    </a:lnB>
                  </a:tcPr>
                </a:tc>
                <a:tc>
                  <a:txBody>
                    <a:bodyPr/>
                    <a:lstStyle/>
                    <a:p>
                      <a:pPr algn="r" fontAlgn="b"/>
                      <a:r>
                        <a:rPr lang="id-ID" sz="1600" b="1" i="0" u="none" strike="noStrike">
                          <a:solidFill>
                            <a:srgbClr val="000000"/>
                          </a:solidFill>
                          <a:latin typeface="Arial"/>
                        </a:rPr>
                        <a:t> Rp          41 </a:t>
                      </a:r>
                    </a:p>
                  </a:txBody>
                  <a:tcPr marL="9525" marR="9525" marT="9526" marB="0" anchor="b">
                    <a:lnL>
                      <a:noFill/>
                    </a:lnL>
                    <a:lnR>
                      <a:noFill/>
                    </a:lnR>
                    <a:lnT>
                      <a:noFill/>
                    </a:lnT>
                    <a:lnB>
                      <a:noFill/>
                    </a:lnB>
                  </a:tcPr>
                </a:tc>
                <a:tc>
                  <a:txBody>
                    <a:bodyPr/>
                    <a:lstStyle/>
                    <a:p>
                      <a:pPr algn="r" fontAlgn="b"/>
                      <a:r>
                        <a:rPr lang="id-ID" sz="1600" b="1" i="0" u="none" strike="noStrike" dirty="0">
                          <a:solidFill>
                            <a:srgbClr val="000000"/>
                          </a:solidFill>
                          <a:latin typeface="Arial"/>
                        </a:rPr>
                        <a:t> Rp          41 </a:t>
                      </a:r>
                    </a:p>
                  </a:txBody>
                  <a:tcPr marL="9525" marR="9525" marT="9526" marB="0" anchor="b">
                    <a:lnL>
                      <a:noFill/>
                    </a:lnL>
                    <a:lnR>
                      <a:noFill/>
                    </a:lnR>
                    <a:lnT>
                      <a:noFill/>
                    </a:lnT>
                    <a:lnB>
                      <a:noFill/>
                    </a:lnB>
                  </a:tcPr>
                </a:tc>
                <a:extLst>
                  <a:ext uri="{0D108BD9-81ED-4DB2-BD59-A6C34878D82A}">
                    <a16:rowId xmlns:a16="http://schemas.microsoft.com/office/drawing/2014/main" val="10007"/>
                  </a:ext>
                </a:extLst>
              </a:tr>
              <a:tr h="253389">
                <a:tc>
                  <a:txBody>
                    <a:bodyPr/>
                    <a:lstStyle/>
                    <a:p>
                      <a:pPr algn="l" fontAlgn="b"/>
                      <a:r>
                        <a:rPr lang="id-ID" sz="1600" b="1" i="0" u="none" strike="noStrike">
                          <a:solidFill>
                            <a:srgbClr val="000000"/>
                          </a:solidFill>
                          <a:latin typeface="Arial"/>
                        </a:rPr>
                        <a:t>   - Tarif Overhead Pabrik </a:t>
                      </a:r>
                    </a:p>
                  </a:txBody>
                  <a:tcPr marL="9525" marR="9525" marT="9526" marB="0" anchor="b">
                    <a:lnL>
                      <a:noFill/>
                    </a:lnL>
                    <a:lnR>
                      <a:noFill/>
                    </a:lnR>
                    <a:lnT>
                      <a:noFill/>
                    </a:lnT>
                    <a:lnB>
                      <a:noFill/>
                    </a:lnB>
                  </a:tcPr>
                </a:tc>
                <a:tc>
                  <a:txBody>
                    <a:bodyPr/>
                    <a:lstStyle/>
                    <a:p>
                      <a:pPr algn="r" fontAlgn="b"/>
                      <a:r>
                        <a:rPr lang="id-ID" sz="1600" b="1" i="0" u="none" strike="noStrike" dirty="0">
                          <a:solidFill>
                            <a:srgbClr val="000000"/>
                          </a:solidFill>
                          <a:latin typeface="Arial"/>
                        </a:rPr>
                        <a:t> Rp          30 </a:t>
                      </a:r>
                    </a:p>
                  </a:txBody>
                  <a:tcPr marL="9525" marR="9525" marT="9526" marB="0" anchor="b">
                    <a:lnL>
                      <a:noFill/>
                    </a:lnL>
                    <a:lnR>
                      <a:noFill/>
                    </a:lnR>
                    <a:lnT>
                      <a:noFill/>
                    </a:lnT>
                    <a:lnB>
                      <a:noFill/>
                    </a:lnB>
                  </a:tcPr>
                </a:tc>
                <a:tc>
                  <a:txBody>
                    <a:bodyPr/>
                    <a:lstStyle/>
                    <a:p>
                      <a:pPr algn="r" fontAlgn="b"/>
                      <a:r>
                        <a:rPr lang="id-ID" sz="1600" b="1" i="0" u="none" strike="noStrike" dirty="0">
                          <a:solidFill>
                            <a:srgbClr val="000000"/>
                          </a:solidFill>
                          <a:latin typeface="Arial"/>
                        </a:rPr>
                        <a:t> Rp          30 </a:t>
                      </a:r>
                    </a:p>
                  </a:txBody>
                  <a:tcPr marL="9525" marR="9525" marT="9526" marB="0" anchor="b">
                    <a:lnL>
                      <a:noFill/>
                    </a:lnL>
                    <a:lnR>
                      <a:noFill/>
                    </a:lnR>
                    <a:lnT>
                      <a:noFill/>
                    </a:lnT>
                    <a:lnB>
                      <a:noFill/>
                    </a:lnB>
                  </a:tcPr>
                </a:tc>
                <a:extLst>
                  <a:ext uri="{0D108BD9-81ED-4DB2-BD59-A6C34878D82A}">
                    <a16:rowId xmlns:a16="http://schemas.microsoft.com/office/drawing/2014/main" val="10008"/>
                  </a:ext>
                </a:extLst>
              </a:tr>
              <a:tr h="253389">
                <a:tc>
                  <a:txBody>
                    <a:bodyPr/>
                    <a:lstStyle/>
                    <a:p>
                      <a:pPr algn="l" fontAlgn="b"/>
                      <a:r>
                        <a:rPr lang="id-ID" sz="1600" b="1" i="0" u="none" strike="noStrike" dirty="0">
                          <a:solidFill>
                            <a:srgbClr val="000000"/>
                          </a:solidFill>
                          <a:latin typeface="Arial"/>
                        </a:rPr>
                        <a:t>   - Administrasi &amp; Penjualan</a:t>
                      </a:r>
                    </a:p>
                  </a:txBody>
                  <a:tcPr marL="9525" marR="9525" marT="9526" marB="0" anchor="b">
                    <a:lnL>
                      <a:noFill/>
                    </a:lnL>
                    <a:lnR>
                      <a:noFill/>
                    </a:lnR>
                    <a:lnT>
                      <a:noFill/>
                    </a:lnT>
                    <a:lnB>
                      <a:noFill/>
                    </a:lnB>
                  </a:tcPr>
                </a:tc>
                <a:tc>
                  <a:txBody>
                    <a:bodyPr/>
                    <a:lstStyle/>
                    <a:p>
                      <a:pPr algn="r" fontAlgn="b"/>
                      <a:r>
                        <a:rPr lang="id-ID" sz="1600" b="1" i="0" u="none" strike="noStrike">
                          <a:solidFill>
                            <a:srgbClr val="000000"/>
                          </a:solidFill>
                          <a:latin typeface="Arial"/>
                        </a:rPr>
                        <a:t> Rp          12 </a:t>
                      </a:r>
                    </a:p>
                  </a:txBody>
                  <a:tcPr marL="9525" marR="9525" marT="9526" marB="0" anchor="b">
                    <a:lnL>
                      <a:noFill/>
                    </a:lnL>
                    <a:lnR>
                      <a:noFill/>
                    </a:lnR>
                    <a:lnT>
                      <a:noFill/>
                    </a:lnT>
                    <a:lnB>
                      <a:noFill/>
                    </a:lnB>
                  </a:tcPr>
                </a:tc>
                <a:tc>
                  <a:txBody>
                    <a:bodyPr/>
                    <a:lstStyle/>
                    <a:p>
                      <a:pPr algn="r" fontAlgn="b"/>
                      <a:r>
                        <a:rPr lang="id-ID" sz="1600" b="1" i="0" u="none" strike="noStrike" dirty="0">
                          <a:solidFill>
                            <a:srgbClr val="000000"/>
                          </a:solidFill>
                          <a:latin typeface="Arial"/>
                        </a:rPr>
                        <a:t> Rp          12 </a:t>
                      </a:r>
                    </a:p>
                  </a:txBody>
                  <a:tcPr marL="9525" marR="9525" marT="9526" marB="0" anchor="b">
                    <a:lnL>
                      <a:noFill/>
                    </a:lnL>
                    <a:lnR>
                      <a:noFill/>
                    </a:lnR>
                    <a:lnT>
                      <a:noFill/>
                    </a:lnT>
                    <a:lnB>
                      <a:noFill/>
                    </a:lnB>
                  </a:tcPr>
                </a:tc>
                <a:extLst>
                  <a:ext uri="{0D108BD9-81ED-4DB2-BD59-A6C34878D82A}">
                    <a16:rowId xmlns:a16="http://schemas.microsoft.com/office/drawing/2014/main" val="10009"/>
                  </a:ext>
                </a:extLst>
              </a:tr>
              <a:tr h="253389">
                <a:tc>
                  <a:txBody>
                    <a:bodyPr/>
                    <a:lstStyle/>
                    <a:p>
                      <a:pPr algn="l" fontAlgn="b"/>
                      <a:r>
                        <a:rPr lang="id-ID" sz="1600" b="1" i="0" u="none" strike="noStrike">
                          <a:solidFill>
                            <a:srgbClr val="000000"/>
                          </a:solidFill>
                          <a:latin typeface="Arial"/>
                        </a:rPr>
                        <a:t>- Tetap per tahun</a:t>
                      </a:r>
                    </a:p>
                  </a:txBody>
                  <a:tcPr marL="9525" marR="9525" marT="9526" marB="0" anchor="b">
                    <a:lnL>
                      <a:noFill/>
                    </a:lnL>
                    <a:lnR>
                      <a:noFill/>
                    </a:lnR>
                    <a:lnT>
                      <a:noFill/>
                    </a:lnT>
                    <a:lnB>
                      <a:noFill/>
                    </a:lnB>
                  </a:tcPr>
                </a:tc>
                <a:tc>
                  <a:txBody>
                    <a:bodyPr/>
                    <a:lstStyle/>
                    <a:p>
                      <a:pPr algn="r" fontAlgn="b"/>
                      <a:endParaRPr lang="id-ID" sz="1600" b="1" i="0" u="none" strike="noStrike" dirty="0">
                        <a:solidFill>
                          <a:srgbClr val="000000"/>
                        </a:solidFill>
                        <a:latin typeface="Calibri"/>
                      </a:endParaRPr>
                    </a:p>
                  </a:txBody>
                  <a:tcPr marL="9525" marR="9525" marT="9526" marB="0" anchor="b">
                    <a:lnL>
                      <a:noFill/>
                    </a:lnL>
                    <a:lnR>
                      <a:noFill/>
                    </a:lnR>
                    <a:lnT>
                      <a:noFill/>
                    </a:lnT>
                    <a:lnB>
                      <a:noFill/>
                    </a:lnB>
                  </a:tcPr>
                </a:tc>
                <a:tc>
                  <a:txBody>
                    <a:bodyPr/>
                    <a:lstStyle/>
                    <a:p>
                      <a:pPr algn="r" fontAlgn="b"/>
                      <a:endParaRPr lang="id-ID" sz="1600" b="1" i="0" u="none" strike="noStrike" dirty="0">
                        <a:solidFill>
                          <a:srgbClr val="000000"/>
                        </a:solidFill>
                        <a:latin typeface="Calibri"/>
                      </a:endParaRPr>
                    </a:p>
                  </a:txBody>
                  <a:tcPr marL="9525" marR="9525" marT="9526" marB="0" anchor="b">
                    <a:lnL>
                      <a:noFill/>
                    </a:lnL>
                    <a:lnR>
                      <a:noFill/>
                    </a:lnR>
                    <a:lnT>
                      <a:noFill/>
                    </a:lnT>
                    <a:lnB>
                      <a:noFill/>
                    </a:lnB>
                  </a:tcPr>
                </a:tc>
                <a:extLst>
                  <a:ext uri="{0D108BD9-81ED-4DB2-BD59-A6C34878D82A}">
                    <a16:rowId xmlns:a16="http://schemas.microsoft.com/office/drawing/2014/main" val="10010"/>
                  </a:ext>
                </a:extLst>
              </a:tr>
              <a:tr h="253389">
                <a:tc>
                  <a:txBody>
                    <a:bodyPr/>
                    <a:lstStyle/>
                    <a:p>
                      <a:pPr algn="l" fontAlgn="b"/>
                      <a:r>
                        <a:rPr lang="id-ID" sz="1600" b="1" i="0" u="none" strike="noStrike">
                          <a:solidFill>
                            <a:srgbClr val="000000"/>
                          </a:solidFill>
                          <a:latin typeface="Arial"/>
                        </a:rPr>
                        <a:t>   - Overhead Pabrik </a:t>
                      </a:r>
                    </a:p>
                  </a:txBody>
                  <a:tcPr marL="9525" marR="9525" marT="9526" marB="0" anchor="b">
                    <a:lnL>
                      <a:noFill/>
                    </a:lnL>
                    <a:lnR>
                      <a:noFill/>
                    </a:lnR>
                    <a:lnT>
                      <a:noFill/>
                    </a:lnT>
                    <a:lnB>
                      <a:noFill/>
                    </a:lnB>
                  </a:tcPr>
                </a:tc>
                <a:tc>
                  <a:txBody>
                    <a:bodyPr/>
                    <a:lstStyle/>
                    <a:p>
                      <a:pPr algn="r" fontAlgn="b"/>
                      <a:r>
                        <a:rPr lang="id-ID" sz="1600" b="1" i="0" u="none" strike="noStrike" dirty="0">
                          <a:solidFill>
                            <a:srgbClr val="000000"/>
                          </a:solidFill>
                          <a:latin typeface="Arial"/>
                        </a:rPr>
                        <a:t> Rp  92.000 </a:t>
                      </a:r>
                    </a:p>
                  </a:txBody>
                  <a:tcPr marL="9525" marR="9525" marT="9526" marB="0" anchor="b">
                    <a:lnL>
                      <a:noFill/>
                    </a:lnL>
                    <a:lnR>
                      <a:noFill/>
                    </a:lnR>
                    <a:lnT>
                      <a:noFill/>
                    </a:lnT>
                    <a:lnB>
                      <a:noFill/>
                    </a:lnB>
                  </a:tcPr>
                </a:tc>
                <a:tc>
                  <a:txBody>
                    <a:bodyPr/>
                    <a:lstStyle/>
                    <a:p>
                      <a:pPr algn="r" fontAlgn="b"/>
                      <a:r>
                        <a:rPr lang="id-ID" sz="1600" b="1" i="0" u="none" strike="noStrike" dirty="0">
                          <a:solidFill>
                            <a:srgbClr val="000000"/>
                          </a:solidFill>
                          <a:latin typeface="Arial"/>
                        </a:rPr>
                        <a:t> Rp  92.000 </a:t>
                      </a:r>
                    </a:p>
                  </a:txBody>
                  <a:tcPr marL="9525" marR="9525" marT="9526" marB="0" anchor="b">
                    <a:lnL>
                      <a:noFill/>
                    </a:lnL>
                    <a:lnR>
                      <a:noFill/>
                    </a:lnR>
                    <a:lnT>
                      <a:noFill/>
                    </a:lnT>
                    <a:lnB>
                      <a:noFill/>
                    </a:lnB>
                  </a:tcPr>
                </a:tc>
                <a:extLst>
                  <a:ext uri="{0D108BD9-81ED-4DB2-BD59-A6C34878D82A}">
                    <a16:rowId xmlns:a16="http://schemas.microsoft.com/office/drawing/2014/main" val="10011"/>
                  </a:ext>
                </a:extLst>
              </a:tr>
              <a:tr h="253389">
                <a:tc>
                  <a:txBody>
                    <a:bodyPr/>
                    <a:lstStyle/>
                    <a:p>
                      <a:pPr algn="l" fontAlgn="b"/>
                      <a:r>
                        <a:rPr lang="id-ID" sz="1600" b="1" i="0" u="none" strike="noStrike">
                          <a:solidFill>
                            <a:srgbClr val="000000"/>
                          </a:solidFill>
                          <a:latin typeface="Arial"/>
                        </a:rPr>
                        <a:t>   - Administrasi &amp; Penjualan</a:t>
                      </a:r>
                    </a:p>
                  </a:txBody>
                  <a:tcPr marL="9525" marR="9525" marT="9526" marB="0" anchor="b">
                    <a:lnL>
                      <a:noFill/>
                    </a:lnL>
                    <a:lnR>
                      <a:noFill/>
                    </a:lnR>
                    <a:lnT>
                      <a:noFill/>
                    </a:lnT>
                    <a:lnB>
                      <a:noFill/>
                    </a:lnB>
                  </a:tcPr>
                </a:tc>
                <a:tc>
                  <a:txBody>
                    <a:bodyPr/>
                    <a:lstStyle/>
                    <a:p>
                      <a:pPr algn="r" fontAlgn="b"/>
                      <a:r>
                        <a:rPr lang="id-ID" sz="1600" b="1" i="0" u="none" strike="noStrike" dirty="0">
                          <a:solidFill>
                            <a:srgbClr val="000000"/>
                          </a:solidFill>
                          <a:latin typeface="Arial"/>
                        </a:rPr>
                        <a:t> Rp  50.000 </a:t>
                      </a:r>
                    </a:p>
                  </a:txBody>
                  <a:tcPr marL="9525" marR="9525" marT="9526" marB="0" anchor="b">
                    <a:lnL>
                      <a:noFill/>
                    </a:lnL>
                    <a:lnR>
                      <a:noFill/>
                    </a:lnR>
                    <a:lnT>
                      <a:noFill/>
                    </a:lnT>
                    <a:lnB>
                      <a:noFill/>
                    </a:lnB>
                  </a:tcPr>
                </a:tc>
                <a:tc>
                  <a:txBody>
                    <a:bodyPr/>
                    <a:lstStyle/>
                    <a:p>
                      <a:pPr algn="r" fontAlgn="b"/>
                      <a:r>
                        <a:rPr lang="id-ID" sz="1600" b="1" i="0" u="none" strike="noStrike" dirty="0">
                          <a:solidFill>
                            <a:srgbClr val="000000"/>
                          </a:solidFill>
                          <a:latin typeface="Arial"/>
                        </a:rPr>
                        <a:t> Rp  50.000 </a:t>
                      </a:r>
                    </a:p>
                  </a:txBody>
                  <a:tcPr marL="9525" marR="9525" marT="9526" marB="0" anchor="b">
                    <a:lnL>
                      <a:noFill/>
                    </a:lnL>
                    <a:lnR>
                      <a:noFill/>
                    </a:lnR>
                    <a:lnT>
                      <a:noFill/>
                    </a:lnT>
                    <a:lnB>
                      <a:noFill/>
                    </a:lnB>
                  </a:tcPr>
                </a:tc>
                <a:extLst>
                  <a:ext uri="{0D108BD9-81ED-4DB2-BD59-A6C34878D82A}">
                    <a16:rowId xmlns:a16="http://schemas.microsoft.com/office/drawing/2014/main" val="10012"/>
                  </a:ext>
                </a:extLst>
              </a:tr>
            </a:tbl>
          </a:graphicData>
        </a:graphic>
      </p:graphicFrame>
      <p:sp>
        <p:nvSpPr>
          <p:cNvPr id="45099" name="TextBox 4">
            <a:extLst>
              <a:ext uri="{FF2B5EF4-FFF2-40B4-BE49-F238E27FC236}">
                <a16:creationId xmlns:a16="http://schemas.microsoft.com/office/drawing/2014/main" id="{588C80AF-659F-4671-8EC0-9942E1B32EE4}"/>
              </a:ext>
            </a:extLst>
          </p:cNvPr>
          <p:cNvSpPr txBox="1">
            <a:spLocks noChangeArrowheads="1"/>
          </p:cNvSpPr>
          <p:nvPr/>
        </p:nvSpPr>
        <p:spPr bwMode="auto">
          <a:xfrm>
            <a:off x="2238376" y="1500188"/>
            <a:ext cx="785812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d-ID" altLang="en-US" sz="2400" dirty="0">
                <a:latin typeface="Tw Cen MT" panose="020B0602020104020603" pitchFamily="34" charset="0"/>
              </a:rPr>
              <a:t>Data mengenai produksi, biaya dan penjualan selama tahun 2</a:t>
            </a:r>
            <a:r>
              <a:rPr lang="en-US" altLang="en-US" sz="2400" dirty="0">
                <a:latin typeface="Tw Cen MT" panose="020B0602020104020603" pitchFamily="34" charset="0"/>
              </a:rPr>
              <a:t>021</a:t>
            </a:r>
            <a:r>
              <a:rPr lang="id-ID" altLang="en-US" sz="2400" dirty="0">
                <a:latin typeface="Tw Cen MT" panose="020B0602020104020603" pitchFamily="34" charset="0"/>
              </a:rPr>
              <a:t> dan tahun 20</a:t>
            </a:r>
            <a:r>
              <a:rPr lang="en-US" altLang="en-US" sz="2400" dirty="0">
                <a:latin typeface="Tw Cen MT" panose="020B0602020104020603" pitchFamily="34" charset="0"/>
              </a:rPr>
              <a:t>22</a:t>
            </a:r>
            <a:r>
              <a:rPr lang="id-ID" altLang="en-US" sz="2400" dirty="0">
                <a:latin typeface="Tw Cen MT" panose="020B0602020104020603" pitchFamily="34" charset="0"/>
              </a:rPr>
              <a:t> sebagai berikut:</a:t>
            </a:r>
          </a:p>
        </p:txBody>
      </p:sp>
      <p:sp>
        <p:nvSpPr>
          <p:cNvPr id="45100" name="TextBox 5">
            <a:extLst>
              <a:ext uri="{FF2B5EF4-FFF2-40B4-BE49-F238E27FC236}">
                <a16:creationId xmlns:a16="http://schemas.microsoft.com/office/drawing/2014/main" id="{1D91D7E5-4E71-4D2A-B105-7B26CBDDD4F9}"/>
              </a:ext>
            </a:extLst>
          </p:cNvPr>
          <p:cNvSpPr txBox="1">
            <a:spLocks noChangeArrowheads="1"/>
          </p:cNvSpPr>
          <p:nvPr/>
        </p:nvSpPr>
        <p:spPr bwMode="auto">
          <a:xfrm>
            <a:off x="2381251" y="5786438"/>
            <a:ext cx="75723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id-ID" altLang="en-US" sz="2400">
                <a:latin typeface="Tw Cen MT" panose="020B0602020104020603" pitchFamily="34" charset="0"/>
              </a:rPr>
              <a:t>Berdasarkan data tersebut dapat disusun rugilaba metode full costing dan variabel coting masing-masing tahun</a:t>
            </a:r>
          </a:p>
        </p:txBody>
      </p:sp>
      <p:sp>
        <p:nvSpPr>
          <p:cNvPr id="6" name="Slide Number Placeholder 5">
            <a:extLst>
              <a:ext uri="{FF2B5EF4-FFF2-40B4-BE49-F238E27FC236}">
                <a16:creationId xmlns:a16="http://schemas.microsoft.com/office/drawing/2014/main" id="{49A100F5-6CD1-4C7D-8463-975C9D9559DC}"/>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9F834200-CCCD-4BB6-B396-6CBF8943520E}" type="slidenum">
              <a:rPr lang="id-ID" altLang="en-US">
                <a:solidFill>
                  <a:srgbClr val="FFFFFF"/>
                </a:solidFill>
                <a:latin typeface="Tw Cen MT" panose="020B0602020104020603" pitchFamily="34" charset="0"/>
              </a:rPr>
              <a:pPr eaLnBrk="1" hangingPunct="1">
                <a:lnSpc>
                  <a:spcPct val="80000"/>
                </a:lnSpc>
              </a:pPr>
              <a:t>35</a:t>
            </a:fld>
            <a:endParaRPr lang="id-ID" altLang="en-US">
              <a:solidFill>
                <a:srgbClr val="FFFFFF"/>
              </a:solidFill>
              <a:latin typeface="Tw Cen MT" panose="020B0602020104020603"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71678B54-7C7A-4BEF-A866-B7BAB87F1FBE}"/>
              </a:ext>
            </a:extLst>
          </p:cNvPr>
          <p:cNvSpPr>
            <a:spLocks noGrp="1" noChangeArrowheads="1"/>
          </p:cNvSpPr>
          <p:nvPr>
            <p:ph type="title"/>
          </p:nvPr>
        </p:nvSpPr>
        <p:spPr>
          <a:xfrm>
            <a:off x="2136775" y="228600"/>
            <a:ext cx="8153400" cy="990600"/>
          </a:xfrm>
        </p:spPr>
        <p:txBody>
          <a:bodyPr/>
          <a:lstStyle/>
          <a:p>
            <a:pPr eaLnBrk="1" hangingPunct="1"/>
            <a:r>
              <a:rPr lang="en-US" altLang="en-US" sz="4000" b="1"/>
              <a:t>Laporan Rugi Laba(</a:t>
            </a:r>
            <a:r>
              <a:rPr lang="id-ID" altLang="en-US" sz="4000" b="1"/>
              <a:t>Full Costing</a:t>
            </a:r>
            <a:r>
              <a:rPr lang="en-US" altLang="en-US" sz="4000" b="1"/>
              <a:t>)</a:t>
            </a:r>
          </a:p>
        </p:txBody>
      </p:sp>
      <p:graphicFrame>
        <p:nvGraphicFramePr>
          <p:cNvPr id="5" name="Content Placeholder 4">
            <a:extLst>
              <a:ext uri="{FF2B5EF4-FFF2-40B4-BE49-F238E27FC236}">
                <a16:creationId xmlns:a16="http://schemas.microsoft.com/office/drawing/2014/main" id="{E6EB94C8-CF6E-43FC-B54D-9276A9D64617}"/>
              </a:ext>
            </a:extLst>
          </p:cNvPr>
          <p:cNvGraphicFramePr>
            <a:graphicFrameLocks noGrp="1"/>
          </p:cNvGraphicFramePr>
          <p:nvPr>
            <p:ph sz="quarter" idx="1"/>
            <p:extLst>
              <p:ext uri="{D42A27DB-BD31-4B8C-83A1-F6EECF244321}">
                <p14:modId xmlns:p14="http://schemas.microsoft.com/office/powerpoint/2010/main" val="4282799144"/>
              </p:ext>
            </p:extLst>
          </p:nvPr>
        </p:nvGraphicFramePr>
        <p:xfrm>
          <a:off x="2595564" y="1785938"/>
          <a:ext cx="7000875" cy="4560894"/>
        </p:xfrm>
        <a:graphic>
          <a:graphicData uri="http://schemas.openxmlformats.org/drawingml/2006/table">
            <a:tbl>
              <a:tblPr/>
              <a:tblGrid>
                <a:gridCol w="2919629">
                  <a:extLst>
                    <a:ext uri="{9D8B030D-6E8A-4147-A177-3AD203B41FA5}">
                      <a16:colId xmlns:a16="http://schemas.microsoft.com/office/drawing/2014/main" val="20000"/>
                    </a:ext>
                  </a:extLst>
                </a:gridCol>
                <a:gridCol w="1803066">
                  <a:extLst>
                    <a:ext uri="{9D8B030D-6E8A-4147-A177-3AD203B41FA5}">
                      <a16:colId xmlns:a16="http://schemas.microsoft.com/office/drawing/2014/main" val="20001"/>
                    </a:ext>
                  </a:extLst>
                </a:gridCol>
                <a:gridCol w="2278180">
                  <a:extLst>
                    <a:ext uri="{9D8B030D-6E8A-4147-A177-3AD203B41FA5}">
                      <a16:colId xmlns:a16="http://schemas.microsoft.com/office/drawing/2014/main" val="20002"/>
                    </a:ext>
                  </a:extLst>
                </a:gridCol>
              </a:tblGrid>
              <a:tr h="253383">
                <a:tc>
                  <a:txBody>
                    <a:bodyPr/>
                    <a:lstStyle/>
                    <a:p>
                      <a:pPr algn="l" fontAlgn="b"/>
                      <a:endParaRPr lang="id-ID" sz="1600" b="0" i="0" u="none" strike="noStrike" dirty="0">
                        <a:solidFill>
                          <a:srgbClr val="000000"/>
                        </a:solidFill>
                        <a:latin typeface="Calibri"/>
                      </a:endParaRPr>
                    </a:p>
                  </a:txBody>
                  <a:tcPr marL="9525" marR="9525" marT="9526" marB="0" anchor="b">
                    <a:lnL>
                      <a:noFill/>
                    </a:lnL>
                    <a:lnR>
                      <a:noFill/>
                    </a:lnR>
                    <a:lnT>
                      <a:noFill/>
                    </a:lnT>
                    <a:lnB>
                      <a:noFill/>
                    </a:lnB>
                  </a:tcPr>
                </a:tc>
                <a:tc>
                  <a:txBody>
                    <a:bodyPr/>
                    <a:lstStyle/>
                    <a:p>
                      <a:pPr algn="ctr" fontAlgn="b"/>
                      <a:r>
                        <a:rPr lang="id-ID" sz="1600" b="1" i="0" u="none" strike="noStrike" dirty="0">
                          <a:solidFill>
                            <a:srgbClr val="000000"/>
                          </a:solidFill>
                          <a:latin typeface="Calibri"/>
                        </a:rPr>
                        <a:t>Tahun 20</a:t>
                      </a:r>
                      <a:r>
                        <a:rPr lang="en-US" sz="1600" b="1" i="0" u="none" strike="noStrike" dirty="0">
                          <a:solidFill>
                            <a:srgbClr val="000000"/>
                          </a:solidFill>
                          <a:latin typeface="Calibri"/>
                        </a:rPr>
                        <a:t>21</a:t>
                      </a:r>
                      <a:endParaRPr lang="id-ID" sz="1600" b="1" i="0" u="none" strike="noStrike" dirty="0">
                        <a:solidFill>
                          <a:srgbClr val="000000"/>
                        </a:solidFill>
                        <a:latin typeface="Calibri"/>
                      </a:endParaRPr>
                    </a:p>
                  </a:txBody>
                  <a:tcPr marL="9525" marR="9525" marT="9526" marB="0" anchor="b">
                    <a:lnL>
                      <a:noFill/>
                    </a:lnL>
                    <a:lnR>
                      <a:noFill/>
                    </a:lnR>
                    <a:lnT>
                      <a:noFill/>
                    </a:lnT>
                    <a:lnB>
                      <a:noFill/>
                    </a:lnB>
                    <a:solidFill>
                      <a:srgbClr val="FFFF00"/>
                    </a:solidFill>
                  </a:tcPr>
                </a:tc>
                <a:tc>
                  <a:txBody>
                    <a:bodyPr/>
                    <a:lstStyle/>
                    <a:p>
                      <a:pPr algn="ctr" fontAlgn="b"/>
                      <a:r>
                        <a:rPr lang="id-ID" sz="1600" b="1" i="0" u="none" strike="noStrike" dirty="0">
                          <a:solidFill>
                            <a:srgbClr val="000000"/>
                          </a:solidFill>
                          <a:latin typeface="Calibri"/>
                        </a:rPr>
                        <a:t>Tahun 20</a:t>
                      </a:r>
                      <a:r>
                        <a:rPr lang="en-US" sz="1600" b="1" i="0" u="none" strike="noStrike" dirty="0">
                          <a:solidFill>
                            <a:srgbClr val="000000"/>
                          </a:solidFill>
                          <a:latin typeface="Calibri"/>
                        </a:rPr>
                        <a:t>22</a:t>
                      </a:r>
                      <a:endParaRPr lang="id-ID" sz="1600" b="1" i="0" u="none" strike="noStrike" dirty="0">
                        <a:solidFill>
                          <a:srgbClr val="000000"/>
                        </a:solidFill>
                        <a:latin typeface="Calibri"/>
                      </a:endParaRPr>
                    </a:p>
                  </a:txBody>
                  <a:tcPr marL="9525" marR="9525" marT="9526" marB="0" anchor="b">
                    <a:lnL>
                      <a:noFill/>
                    </a:lnL>
                    <a:lnR>
                      <a:noFill/>
                    </a:lnR>
                    <a:lnT>
                      <a:noFill/>
                    </a:lnT>
                    <a:lnB>
                      <a:noFill/>
                    </a:lnB>
                    <a:solidFill>
                      <a:srgbClr val="FFFF00"/>
                    </a:solidFill>
                  </a:tcPr>
                </a:tc>
                <a:extLst>
                  <a:ext uri="{0D108BD9-81ED-4DB2-BD59-A6C34878D82A}">
                    <a16:rowId xmlns:a16="http://schemas.microsoft.com/office/drawing/2014/main" val="10000"/>
                  </a:ext>
                </a:extLst>
              </a:tr>
              <a:tr h="253383">
                <a:tc>
                  <a:txBody>
                    <a:bodyPr/>
                    <a:lstStyle/>
                    <a:p>
                      <a:pPr algn="l" fontAlgn="b"/>
                      <a:r>
                        <a:rPr lang="id-ID" sz="1600" b="1" i="0" u="none" strike="noStrike" dirty="0">
                          <a:solidFill>
                            <a:srgbClr val="000000"/>
                          </a:solidFill>
                          <a:latin typeface="Calibri"/>
                        </a:rPr>
                        <a:t>Penjualan</a:t>
                      </a:r>
                    </a:p>
                  </a:txBody>
                  <a:tcPr marL="9525" marR="9525" marT="9526" marB="0" anchor="b">
                    <a:lnL>
                      <a:noFill/>
                    </a:lnL>
                    <a:lnR>
                      <a:noFill/>
                    </a:lnR>
                    <a:lnT>
                      <a:noFill/>
                    </a:lnT>
                    <a:lnB>
                      <a:noFill/>
                    </a:lnB>
                  </a:tcPr>
                </a:tc>
                <a:tc>
                  <a:txBody>
                    <a:bodyPr/>
                    <a:lstStyle/>
                    <a:p>
                      <a:pPr algn="ctr" fontAlgn="b"/>
                      <a:r>
                        <a:rPr lang="id-ID" sz="1600" b="0" i="0" u="none" strike="noStrike" dirty="0">
                          <a:solidFill>
                            <a:srgbClr val="000000"/>
                          </a:solidFill>
                          <a:latin typeface="Calibri"/>
                        </a:rPr>
                        <a:t> Rp   280.000 </a:t>
                      </a:r>
                    </a:p>
                  </a:txBody>
                  <a:tcPr marL="9525" marR="9525" marT="952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id-ID" sz="1600" b="0" i="0" u="none" strike="noStrike" dirty="0">
                          <a:solidFill>
                            <a:srgbClr val="000000"/>
                          </a:solidFill>
                          <a:latin typeface="Calibri"/>
                        </a:rPr>
                        <a:t> Rp   350.000 </a:t>
                      </a:r>
                    </a:p>
                  </a:txBody>
                  <a:tcPr marL="9525" marR="9525" marT="9526"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53383">
                <a:tc>
                  <a:txBody>
                    <a:bodyPr/>
                    <a:lstStyle/>
                    <a:p>
                      <a:pPr algn="l" fontAlgn="b"/>
                      <a:r>
                        <a:rPr lang="id-ID" sz="1600" b="0" i="0" u="none" strike="noStrike" dirty="0">
                          <a:solidFill>
                            <a:srgbClr val="000000"/>
                          </a:solidFill>
                          <a:latin typeface="Calibri"/>
                        </a:rPr>
                        <a:t>Harga Pokok Penjualan</a:t>
                      </a:r>
                    </a:p>
                  </a:txBody>
                  <a:tcPr marL="9525" marR="9525" marT="9526" marB="0" anchor="b">
                    <a:lnL>
                      <a:noFill/>
                    </a:lnL>
                    <a:lnR>
                      <a:noFill/>
                    </a:lnR>
                    <a:lnT>
                      <a:noFill/>
                    </a:lnT>
                    <a:lnB>
                      <a:noFill/>
                    </a:lnB>
                  </a:tcPr>
                </a:tc>
                <a:tc>
                  <a:txBody>
                    <a:bodyPr/>
                    <a:lstStyle/>
                    <a:p>
                      <a:pPr algn="ctr" fontAlgn="b"/>
                      <a:endParaRPr lang="id-ID" sz="1600" b="0" i="0" u="none" strike="noStrike" dirty="0">
                        <a:solidFill>
                          <a:srgbClr val="000000"/>
                        </a:solidFill>
                        <a:latin typeface="Calibri"/>
                      </a:endParaRPr>
                    </a:p>
                  </a:txBody>
                  <a:tcPr marL="9525" marR="9525" marT="952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id-ID" sz="1600" b="0" i="0" u="none" strike="noStrike" dirty="0">
                        <a:solidFill>
                          <a:srgbClr val="000000"/>
                        </a:solidFill>
                        <a:latin typeface="Calibri"/>
                      </a:endParaRPr>
                    </a:p>
                  </a:txBody>
                  <a:tcPr marL="9525" marR="9525" marT="9526"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2"/>
                  </a:ext>
                </a:extLst>
              </a:tr>
              <a:tr h="253383">
                <a:tc>
                  <a:txBody>
                    <a:bodyPr/>
                    <a:lstStyle/>
                    <a:p>
                      <a:pPr algn="l" fontAlgn="b"/>
                      <a:r>
                        <a:rPr lang="id-ID" sz="1600" b="0" i="0" u="none" strike="noStrike">
                          <a:solidFill>
                            <a:srgbClr val="000000"/>
                          </a:solidFill>
                          <a:latin typeface="Calibri"/>
                        </a:rPr>
                        <a:t>Persedian awal</a:t>
                      </a:r>
                    </a:p>
                  </a:txBody>
                  <a:tcPr marL="9525" marR="9525" marT="9526" marB="0" anchor="b">
                    <a:lnL>
                      <a:noFill/>
                    </a:lnL>
                    <a:lnR>
                      <a:noFill/>
                    </a:lnR>
                    <a:lnT>
                      <a:noFill/>
                    </a:lnT>
                    <a:lnB>
                      <a:noFill/>
                    </a:lnB>
                  </a:tcPr>
                </a:tc>
                <a:tc>
                  <a:txBody>
                    <a:bodyPr/>
                    <a:lstStyle/>
                    <a:p>
                      <a:pPr algn="ctr" fontAlgn="b"/>
                      <a:r>
                        <a:rPr lang="id-ID" sz="1600" b="0" i="0" u="none" strike="noStrike" dirty="0">
                          <a:solidFill>
                            <a:srgbClr val="000000"/>
                          </a:solidFill>
                          <a:latin typeface="Calibri"/>
                        </a:rPr>
                        <a:t>0</a:t>
                      </a:r>
                    </a:p>
                  </a:txBody>
                  <a:tcPr marL="9525" marR="9525" marT="9526" marB="0" anchor="b">
                    <a:lnL>
                      <a:noFill/>
                    </a:lnL>
                    <a:lnR>
                      <a:noFill/>
                    </a:lnR>
                    <a:lnT>
                      <a:noFill/>
                    </a:lnT>
                    <a:lnB>
                      <a:noFill/>
                    </a:lnB>
                  </a:tcPr>
                </a:tc>
                <a:tc>
                  <a:txBody>
                    <a:bodyPr/>
                    <a:lstStyle/>
                    <a:p>
                      <a:pPr algn="ctr" fontAlgn="b"/>
                      <a:r>
                        <a:rPr lang="id-ID" sz="1600" b="0" i="0" u="none" strike="noStrike" dirty="0">
                          <a:solidFill>
                            <a:srgbClr val="000000"/>
                          </a:solidFill>
                          <a:latin typeface="Calibri"/>
                        </a:rPr>
                        <a:t> Rp     47.600 </a:t>
                      </a:r>
                    </a:p>
                  </a:txBody>
                  <a:tcPr marL="9525" marR="9525" marT="9526" marB="0" anchor="b">
                    <a:lnL>
                      <a:noFill/>
                    </a:lnL>
                    <a:lnR>
                      <a:noFill/>
                    </a:lnR>
                    <a:lnT>
                      <a:noFill/>
                    </a:lnT>
                    <a:lnB>
                      <a:noFill/>
                    </a:lnB>
                  </a:tcPr>
                </a:tc>
                <a:extLst>
                  <a:ext uri="{0D108BD9-81ED-4DB2-BD59-A6C34878D82A}">
                    <a16:rowId xmlns:a16="http://schemas.microsoft.com/office/drawing/2014/main" val="10003"/>
                  </a:ext>
                </a:extLst>
              </a:tr>
              <a:tr h="253383">
                <a:tc>
                  <a:txBody>
                    <a:bodyPr/>
                    <a:lstStyle/>
                    <a:p>
                      <a:pPr algn="l" fontAlgn="b"/>
                      <a:r>
                        <a:rPr lang="id-ID" sz="1600" b="0" i="0" u="none" strike="noStrike" dirty="0">
                          <a:solidFill>
                            <a:srgbClr val="000000"/>
                          </a:solidFill>
                          <a:latin typeface="Calibri"/>
                        </a:rPr>
                        <a:t> - Bahan Baku</a:t>
                      </a:r>
                    </a:p>
                  </a:txBody>
                  <a:tcPr marL="9525" marR="9525" marT="9526" marB="0" anchor="b">
                    <a:lnL>
                      <a:noFill/>
                    </a:lnL>
                    <a:lnR>
                      <a:noFill/>
                    </a:lnR>
                    <a:lnT>
                      <a:noFill/>
                    </a:lnT>
                    <a:lnB>
                      <a:noFill/>
                    </a:lnB>
                  </a:tcPr>
                </a:tc>
                <a:tc>
                  <a:txBody>
                    <a:bodyPr/>
                    <a:lstStyle/>
                    <a:p>
                      <a:pPr algn="ctr" fontAlgn="b"/>
                      <a:r>
                        <a:rPr lang="id-ID" sz="1600" b="0" i="0" u="none" strike="noStrike" dirty="0">
                          <a:solidFill>
                            <a:srgbClr val="000000"/>
                          </a:solidFill>
                          <a:latin typeface="Calibri"/>
                        </a:rPr>
                        <a:t> Rp     75.000 </a:t>
                      </a:r>
                    </a:p>
                  </a:txBody>
                  <a:tcPr marL="9525" marR="9525" marT="9526" marB="0" anchor="b">
                    <a:lnL>
                      <a:noFill/>
                    </a:lnL>
                    <a:lnR>
                      <a:noFill/>
                    </a:lnR>
                    <a:lnT>
                      <a:noFill/>
                    </a:lnT>
                    <a:lnB>
                      <a:noFill/>
                    </a:lnB>
                  </a:tcPr>
                </a:tc>
                <a:tc>
                  <a:txBody>
                    <a:bodyPr/>
                    <a:lstStyle/>
                    <a:p>
                      <a:pPr algn="ctr" fontAlgn="b"/>
                      <a:r>
                        <a:rPr lang="id-ID" sz="1600" b="0" i="0" u="none" strike="noStrike" dirty="0">
                          <a:solidFill>
                            <a:srgbClr val="000000"/>
                          </a:solidFill>
                          <a:latin typeface="Calibri"/>
                        </a:rPr>
                        <a:t> Rp     60.000 </a:t>
                      </a:r>
                    </a:p>
                  </a:txBody>
                  <a:tcPr marL="9525" marR="9525" marT="9526" marB="0" anchor="b">
                    <a:lnL>
                      <a:noFill/>
                    </a:lnL>
                    <a:lnR>
                      <a:noFill/>
                    </a:lnR>
                    <a:lnT>
                      <a:noFill/>
                    </a:lnT>
                    <a:lnB>
                      <a:noFill/>
                    </a:lnB>
                  </a:tcPr>
                </a:tc>
                <a:extLst>
                  <a:ext uri="{0D108BD9-81ED-4DB2-BD59-A6C34878D82A}">
                    <a16:rowId xmlns:a16="http://schemas.microsoft.com/office/drawing/2014/main" val="10004"/>
                  </a:ext>
                </a:extLst>
              </a:tr>
              <a:tr h="253383">
                <a:tc>
                  <a:txBody>
                    <a:bodyPr/>
                    <a:lstStyle/>
                    <a:p>
                      <a:pPr algn="l" fontAlgn="b"/>
                      <a:r>
                        <a:rPr lang="id-ID" sz="1600" b="0" i="0" u="none" strike="noStrike">
                          <a:solidFill>
                            <a:srgbClr val="000000"/>
                          </a:solidFill>
                          <a:latin typeface="Calibri"/>
                        </a:rPr>
                        <a:t> - Tenaga kerja</a:t>
                      </a:r>
                    </a:p>
                  </a:txBody>
                  <a:tcPr marL="9525" marR="9525" marT="9526" marB="0" anchor="b">
                    <a:lnL>
                      <a:noFill/>
                    </a:lnL>
                    <a:lnR>
                      <a:noFill/>
                    </a:lnR>
                    <a:lnT>
                      <a:noFill/>
                    </a:lnT>
                    <a:lnB>
                      <a:noFill/>
                    </a:lnB>
                  </a:tcPr>
                </a:tc>
                <a:tc>
                  <a:txBody>
                    <a:bodyPr/>
                    <a:lstStyle/>
                    <a:p>
                      <a:pPr algn="ctr" fontAlgn="b"/>
                      <a:r>
                        <a:rPr lang="id-ID" sz="1600" b="0" i="0" u="none" strike="noStrike" dirty="0">
                          <a:solidFill>
                            <a:srgbClr val="000000"/>
                          </a:solidFill>
                          <a:latin typeface="Calibri"/>
                        </a:rPr>
                        <a:t> Rp     41.000 </a:t>
                      </a:r>
                    </a:p>
                  </a:txBody>
                  <a:tcPr marL="9525" marR="9525" marT="9526" marB="0" anchor="b">
                    <a:lnL>
                      <a:noFill/>
                    </a:lnL>
                    <a:lnR>
                      <a:noFill/>
                    </a:lnR>
                    <a:lnT>
                      <a:noFill/>
                    </a:lnT>
                    <a:lnB>
                      <a:noFill/>
                    </a:lnB>
                  </a:tcPr>
                </a:tc>
                <a:tc>
                  <a:txBody>
                    <a:bodyPr/>
                    <a:lstStyle/>
                    <a:p>
                      <a:pPr algn="ctr" fontAlgn="b"/>
                      <a:r>
                        <a:rPr lang="id-ID" sz="1600" b="0" i="0" u="none" strike="noStrike" dirty="0">
                          <a:solidFill>
                            <a:srgbClr val="000000"/>
                          </a:solidFill>
                          <a:latin typeface="Calibri"/>
                        </a:rPr>
                        <a:t> Rp     32.800 </a:t>
                      </a:r>
                    </a:p>
                  </a:txBody>
                  <a:tcPr marL="9525" marR="9525" marT="9526" marB="0" anchor="b">
                    <a:lnL>
                      <a:noFill/>
                    </a:lnL>
                    <a:lnR>
                      <a:noFill/>
                    </a:lnR>
                    <a:lnT>
                      <a:noFill/>
                    </a:lnT>
                    <a:lnB>
                      <a:noFill/>
                    </a:lnB>
                  </a:tcPr>
                </a:tc>
                <a:extLst>
                  <a:ext uri="{0D108BD9-81ED-4DB2-BD59-A6C34878D82A}">
                    <a16:rowId xmlns:a16="http://schemas.microsoft.com/office/drawing/2014/main" val="10005"/>
                  </a:ext>
                </a:extLst>
              </a:tr>
              <a:tr h="253383">
                <a:tc>
                  <a:txBody>
                    <a:bodyPr/>
                    <a:lstStyle/>
                    <a:p>
                      <a:pPr algn="l" fontAlgn="b"/>
                      <a:r>
                        <a:rPr lang="id-ID" sz="1600" b="0" i="0" u="none" strike="noStrike">
                          <a:solidFill>
                            <a:srgbClr val="000000"/>
                          </a:solidFill>
                          <a:latin typeface="Calibri"/>
                        </a:rPr>
                        <a:t> - Overhed pabrik variabel</a:t>
                      </a:r>
                    </a:p>
                  </a:txBody>
                  <a:tcPr marL="9525" marR="9525" marT="9526" marB="0" anchor="b">
                    <a:lnL>
                      <a:noFill/>
                    </a:lnL>
                    <a:lnR>
                      <a:noFill/>
                    </a:lnR>
                    <a:lnT>
                      <a:noFill/>
                    </a:lnT>
                    <a:lnB>
                      <a:noFill/>
                    </a:lnB>
                  </a:tcPr>
                </a:tc>
                <a:tc>
                  <a:txBody>
                    <a:bodyPr/>
                    <a:lstStyle/>
                    <a:p>
                      <a:pPr algn="ctr" fontAlgn="b"/>
                      <a:r>
                        <a:rPr lang="id-ID" sz="1600" b="0" i="0" u="none" strike="noStrike" dirty="0">
                          <a:solidFill>
                            <a:srgbClr val="000000"/>
                          </a:solidFill>
                          <a:latin typeface="Calibri"/>
                        </a:rPr>
                        <a:t> Rp     30.000 </a:t>
                      </a:r>
                    </a:p>
                  </a:txBody>
                  <a:tcPr marL="9525" marR="9525" marT="9526" marB="0" anchor="b">
                    <a:lnL>
                      <a:noFill/>
                    </a:lnL>
                    <a:lnR>
                      <a:noFill/>
                    </a:lnR>
                    <a:lnT>
                      <a:noFill/>
                    </a:lnT>
                    <a:lnB>
                      <a:noFill/>
                    </a:lnB>
                  </a:tcPr>
                </a:tc>
                <a:tc>
                  <a:txBody>
                    <a:bodyPr/>
                    <a:lstStyle/>
                    <a:p>
                      <a:pPr algn="ctr" fontAlgn="b"/>
                      <a:r>
                        <a:rPr lang="id-ID" sz="1600" b="0" i="0" u="none" strike="noStrike" dirty="0">
                          <a:solidFill>
                            <a:srgbClr val="000000"/>
                          </a:solidFill>
                          <a:latin typeface="Calibri"/>
                        </a:rPr>
                        <a:t> Rp     24.000 </a:t>
                      </a:r>
                    </a:p>
                  </a:txBody>
                  <a:tcPr marL="9525" marR="9525" marT="9526" marB="0" anchor="b">
                    <a:lnL>
                      <a:noFill/>
                    </a:lnL>
                    <a:lnR>
                      <a:noFill/>
                    </a:lnR>
                    <a:lnT>
                      <a:noFill/>
                    </a:lnT>
                    <a:lnB>
                      <a:noFill/>
                    </a:lnB>
                  </a:tcPr>
                </a:tc>
                <a:extLst>
                  <a:ext uri="{0D108BD9-81ED-4DB2-BD59-A6C34878D82A}">
                    <a16:rowId xmlns:a16="http://schemas.microsoft.com/office/drawing/2014/main" val="10006"/>
                  </a:ext>
                </a:extLst>
              </a:tr>
              <a:tr h="253383">
                <a:tc>
                  <a:txBody>
                    <a:bodyPr/>
                    <a:lstStyle/>
                    <a:p>
                      <a:pPr algn="l" fontAlgn="b"/>
                      <a:r>
                        <a:rPr lang="id-ID" sz="1600" b="0" i="0" u="none" strike="noStrike">
                          <a:solidFill>
                            <a:srgbClr val="000000"/>
                          </a:solidFill>
                          <a:latin typeface="Calibri"/>
                        </a:rPr>
                        <a:t> - Overhead Pabrik tetap</a:t>
                      </a:r>
                    </a:p>
                  </a:txBody>
                  <a:tcPr marL="9525" marR="9525" marT="9526" marB="0" anchor="b">
                    <a:lnL>
                      <a:noFill/>
                    </a:lnL>
                    <a:lnR>
                      <a:noFill/>
                    </a:lnR>
                    <a:lnT>
                      <a:noFill/>
                    </a:lnT>
                    <a:lnB>
                      <a:noFill/>
                    </a:lnB>
                  </a:tcPr>
                </a:tc>
                <a:tc>
                  <a:txBody>
                    <a:bodyPr/>
                    <a:lstStyle/>
                    <a:p>
                      <a:pPr algn="ctr" fontAlgn="b"/>
                      <a:r>
                        <a:rPr lang="id-ID" sz="1600" b="0" i="0" u="none" strike="noStrike" dirty="0">
                          <a:solidFill>
                            <a:srgbClr val="000000"/>
                          </a:solidFill>
                          <a:latin typeface="Calibri"/>
                        </a:rPr>
                        <a:t> Rp     92.000 </a:t>
                      </a:r>
                    </a:p>
                  </a:txBody>
                  <a:tcPr marL="9525" marR="9525" marT="952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id-ID" sz="1600" b="0" i="0" u="none" strike="noStrike" dirty="0">
                          <a:solidFill>
                            <a:srgbClr val="000000"/>
                          </a:solidFill>
                          <a:latin typeface="Calibri"/>
                        </a:rPr>
                        <a:t> Rp     92.000 </a:t>
                      </a:r>
                    </a:p>
                  </a:txBody>
                  <a:tcPr marL="9525" marR="9525" marT="9526"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53383">
                <a:tc>
                  <a:txBody>
                    <a:bodyPr/>
                    <a:lstStyle/>
                    <a:p>
                      <a:pPr algn="l" fontAlgn="b"/>
                      <a:r>
                        <a:rPr lang="id-ID" sz="1600" b="0" i="0" u="none" strike="noStrike">
                          <a:solidFill>
                            <a:srgbClr val="000000"/>
                          </a:solidFill>
                          <a:latin typeface="Calibri"/>
                        </a:rPr>
                        <a:t>  Total biaya Produksi</a:t>
                      </a:r>
                    </a:p>
                  </a:txBody>
                  <a:tcPr marL="9525" marR="9525" marT="9526" marB="0" anchor="b">
                    <a:lnL>
                      <a:noFill/>
                    </a:lnL>
                    <a:lnR>
                      <a:noFill/>
                    </a:lnR>
                    <a:lnT>
                      <a:noFill/>
                    </a:lnT>
                    <a:lnB>
                      <a:noFill/>
                    </a:lnB>
                  </a:tcPr>
                </a:tc>
                <a:tc>
                  <a:txBody>
                    <a:bodyPr/>
                    <a:lstStyle/>
                    <a:p>
                      <a:pPr algn="ctr" fontAlgn="b"/>
                      <a:r>
                        <a:rPr lang="id-ID" sz="1600" b="0" i="0" u="none" strike="noStrike" dirty="0">
                          <a:solidFill>
                            <a:srgbClr val="000000"/>
                          </a:solidFill>
                          <a:latin typeface="Calibri"/>
                        </a:rPr>
                        <a:t> Rp  238.000 </a:t>
                      </a:r>
                    </a:p>
                  </a:txBody>
                  <a:tcPr marL="9525" marR="9525" marT="95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d-ID" sz="1600" b="0" i="0" u="none" strike="noStrike" dirty="0">
                          <a:solidFill>
                            <a:srgbClr val="000000"/>
                          </a:solidFill>
                          <a:latin typeface="Calibri"/>
                        </a:rPr>
                        <a:t> Rp  208.800 </a:t>
                      </a:r>
                    </a:p>
                  </a:txBody>
                  <a:tcPr marL="9525" marR="9525" marT="95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53383">
                <a:tc>
                  <a:txBody>
                    <a:bodyPr/>
                    <a:lstStyle/>
                    <a:p>
                      <a:pPr algn="l" fontAlgn="b"/>
                      <a:r>
                        <a:rPr lang="id-ID" sz="1600" b="1" i="0" u="none" strike="noStrike" dirty="0">
                          <a:solidFill>
                            <a:srgbClr val="000000"/>
                          </a:solidFill>
                          <a:latin typeface="Calibri"/>
                        </a:rPr>
                        <a:t>Barang Siap Dijual</a:t>
                      </a:r>
                    </a:p>
                  </a:txBody>
                  <a:tcPr marL="9525" marR="9525" marT="9526" marB="0" anchor="b">
                    <a:lnL>
                      <a:noFill/>
                    </a:lnL>
                    <a:lnR>
                      <a:noFill/>
                    </a:lnR>
                    <a:lnT>
                      <a:noFill/>
                    </a:lnT>
                    <a:lnB>
                      <a:noFill/>
                    </a:lnB>
                  </a:tcPr>
                </a:tc>
                <a:tc>
                  <a:txBody>
                    <a:bodyPr/>
                    <a:lstStyle/>
                    <a:p>
                      <a:pPr algn="ctr" fontAlgn="b"/>
                      <a:r>
                        <a:rPr lang="id-ID" sz="1600" b="1" i="0" u="none" strike="noStrike" dirty="0">
                          <a:solidFill>
                            <a:srgbClr val="000000"/>
                          </a:solidFill>
                          <a:latin typeface="Calibri"/>
                        </a:rPr>
                        <a:t> Rp  238.000 </a:t>
                      </a:r>
                    </a:p>
                  </a:txBody>
                  <a:tcPr marL="9525" marR="9525" marT="95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d-ID" sz="1600" b="1" i="0" u="none" strike="noStrike" dirty="0">
                          <a:solidFill>
                            <a:srgbClr val="000000"/>
                          </a:solidFill>
                          <a:latin typeface="Calibri"/>
                        </a:rPr>
                        <a:t> Rp  256.400 </a:t>
                      </a:r>
                    </a:p>
                  </a:txBody>
                  <a:tcPr marL="9525" marR="9525" marT="95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53383">
                <a:tc>
                  <a:txBody>
                    <a:bodyPr/>
                    <a:lstStyle/>
                    <a:p>
                      <a:pPr algn="l" fontAlgn="b"/>
                      <a:r>
                        <a:rPr lang="id-ID" sz="1600" b="0" i="0" u="none" strike="noStrike" dirty="0">
                          <a:solidFill>
                            <a:srgbClr val="000000"/>
                          </a:solidFill>
                          <a:latin typeface="Calibri"/>
                        </a:rPr>
                        <a:t>Persedian akhir</a:t>
                      </a:r>
                    </a:p>
                  </a:txBody>
                  <a:tcPr marL="9525" marR="9525" marT="9526" marB="0" anchor="b">
                    <a:lnL>
                      <a:noFill/>
                    </a:lnL>
                    <a:lnR>
                      <a:noFill/>
                    </a:lnR>
                    <a:lnT>
                      <a:noFill/>
                    </a:lnT>
                    <a:lnB>
                      <a:noFill/>
                    </a:lnB>
                  </a:tcPr>
                </a:tc>
                <a:tc>
                  <a:txBody>
                    <a:bodyPr/>
                    <a:lstStyle/>
                    <a:p>
                      <a:pPr algn="ctr" fontAlgn="b"/>
                      <a:r>
                        <a:rPr lang="id-ID" sz="1600" b="0" i="0" u="none" strike="noStrike" dirty="0">
                          <a:solidFill>
                            <a:srgbClr val="000000"/>
                          </a:solidFill>
                          <a:latin typeface="Calibri"/>
                        </a:rPr>
                        <a:t> Rp     47.600 </a:t>
                      </a:r>
                    </a:p>
                  </a:txBody>
                  <a:tcPr marL="9525" marR="9525" marT="95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endParaRPr lang="id-ID" sz="1600" b="0" i="0" u="none" strike="noStrike" dirty="0">
                        <a:solidFill>
                          <a:srgbClr val="000000"/>
                        </a:solidFill>
                        <a:latin typeface="Calibri"/>
                      </a:endParaRPr>
                    </a:p>
                  </a:txBody>
                  <a:tcPr marL="9525" marR="9525" marT="95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53383">
                <a:tc>
                  <a:txBody>
                    <a:bodyPr/>
                    <a:lstStyle/>
                    <a:p>
                      <a:pPr algn="l" fontAlgn="b"/>
                      <a:r>
                        <a:rPr lang="id-ID" sz="1600" b="1" i="0" u="none" strike="noStrike">
                          <a:solidFill>
                            <a:srgbClr val="000000"/>
                          </a:solidFill>
                          <a:latin typeface="Calibri"/>
                        </a:rPr>
                        <a:t>Harga Pokok Penjualan</a:t>
                      </a:r>
                    </a:p>
                  </a:txBody>
                  <a:tcPr marL="9525" marR="9525" marT="9526" marB="0" anchor="b">
                    <a:lnL>
                      <a:noFill/>
                    </a:lnL>
                    <a:lnR>
                      <a:noFill/>
                    </a:lnR>
                    <a:lnT>
                      <a:noFill/>
                    </a:lnT>
                    <a:lnB>
                      <a:noFill/>
                    </a:lnB>
                  </a:tcPr>
                </a:tc>
                <a:tc>
                  <a:txBody>
                    <a:bodyPr/>
                    <a:lstStyle/>
                    <a:p>
                      <a:pPr algn="ctr" fontAlgn="b"/>
                      <a:r>
                        <a:rPr lang="id-ID" sz="1600" b="1" i="0" u="none" strike="noStrike" dirty="0">
                          <a:solidFill>
                            <a:srgbClr val="000000"/>
                          </a:solidFill>
                          <a:latin typeface="Calibri"/>
                        </a:rPr>
                        <a:t> Rp  190.400 </a:t>
                      </a:r>
                    </a:p>
                  </a:txBody>
                  <a:tcPr marL="9525" marR="9525" marT="95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d-ID" sz="1600" b="1" i="0" u="none" strike="noStrike" dirty="0">
                          <a:solidFill>
                            <a:srgbClr val="000000"/>
                          </a:solidFill>
                          <a:latin typeface="Calibri"/>
                        </a:rPr>
                        <a:t> Rp  256.400 </a:t>
                      </a:r>
                    </a:p>
                  </a:txBody>
                  <a:tcPr marL="9525" marR="9525" marT="95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253383">
                <a:tc>
                  <a:txBody>
                    <a:bodyPr/>
                    <a:lstStyle/>
                    <a:p>
                      <a:pPr algn="l" fontAlgn="b"/>
                      <a:r>
                        <a:rPr lang="id-ID" sz="1600" b="0" i="0" u="none" strike="noStrike">
                          <a:solidFill>
                            <a:srgbClr val="000000"/>
                          </a:solidFill>
                          <a:latin typeface="Calibri"/>
                        </a:rPr>
                        <a:t>Laba Kotor</a:t>
                      </a:r>
                    </a:p>
                  </a:txBody>
                  <a:tcPr marL="9525" marR="9525" marT="9526" marB="0" anchor="b">
                    <a:lnL>
                      <a:noFill/>
                    </a:lnL>
                    <a:lnR>
                      <a:noFill/>
                    </a:lnR>
                    <a:lnT>
                      <a:noFill/>
                    </a:lnT>
                    <a:lnB>
                      <a:noFill/>
                    </a:lnB>
                  </a:tcPr>
                </a:tc>
                <a:tc>
                  <a:txBody>
                    <a:bodyPr/>
                    <a:lstStyle/>
                    <a:p>
                      <a:pPr algn="ctr" fontAlgn="b"/>
                      <a:r>
                        <a:rPr lang="id-ID" sz="1600" b="0" i="0" u="none" strike="noStrike">
                          <a:solidFill>
                            <a:srgbClr val="000000"/>
                          </a:solidFill>
                          <a:latin typeface="Calibri"/>
                        </a:rPr>
                        <a:t> Rp     89.600 </a:t>
                      </a:r>
                    </a:p>
                  </a:txBody>
                  <a:tcPr marL="9525" marR="9525" marT="952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id-ID" sz="1600" b="0" i="0" u="none" strike="noStrike" dirty="0">
                          <a:solidFill>
                            <a:srgbClr val="000000"/>
                          </a:solidFill>
                          <a:latin typeface="Calibri"/>
                        </a:rPr>
                        <a:t> Rp     93.600 </a:t>
                      </a:r>
                    </a:p>
                  </a:txBody>
                  <a:tcPr marL="9525" marR="9525" marT="9526"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12"/>
                  </a:ext>
                </a:extLst>
              </a:tr>
              <a:tr h="253383">
                <a:tc gridSpan="2">
                  <a:txBody>
                    <a:bodyPr/>
                    <a:lstStyle/>
                    <a:p>
                      <a:pPr algn="l" fontAlgn="b"/>
                      <a:r>
                        <a:rPr lang="id-ID" sz="1600" b="0" i="0" u="none" strike="noStrike" dirty="0">
                          <a:solidFill>
                            <a:srgbClr val="000000"/>
                          </a:solidFill>
                          <a:latin typeface="Calibri"/>
                        </a:rPr>
                        <a:t>Biaya Administrasi&amp;Penjualan</a:t>
                      </a:r>
                    </a:p>
                  </a:txBody>
                  <a:tcPr marL="9525" marR="9525" marT="9526" marB="0" anchor="b">
                    <a:lnL>
                      <a:noFill/>
                    </a:lnL>
                    <a:lnR>
                      <a:noFill/>
                    </a:lnR>
                    <a:lnT>
                      <a:noFill/>
                    </a:lnT>
                    <a:lnB>
                      <a:noFill/>
                    </a:lnB>
                  </a:tcPr>
                </a:tc>
                <a:tc hMerge="1">
                  <a:txBody>
                    <a:bodyPr/>
                    <a:lstStyle/>
                    <a:p>
                      <a:endParaRPr lang="id-ID"/>
                    </a:p>
                  </a:txBody>
                  <a:tcPr/>
                </a:tc>
                <a:tc>
                  <a:txBody>
                    <a:bodyPr/>
                    <a:lstStyle/>
                    <a:p>
                      <a:pPr algn="ctr" fontAlgn="b"/>
                      <a:endParaRPr lang="id-ID" sz="1600" b="0" i="0" u="none" strike="noStrike" dirty="0">
                        <a:solidFill>
                          <a:srgbClr val="000000"/>
                        </a:solidFill>
                        <a:latin typeface="Calibri"/>
                      </a:endParaRPr>
                    </a:p>
                  </a:txBody>
                  <a:tcPr marL="9525" marR="9525" marT="9526" marB="0" anchor="b">
                    <a:lnL>
                      <a:noFill/>
                    </a:lnL>
                    <a:lnR>
                      <a:noFill/>
                    </a:lnR>
                    <a:lnT>
                      <a:noFill/>
                    </a:lnT>
                    <a:lnB>
                      <a:noFill/>
                    </a:lnB>
                  </a:tcPr>
                </a:tc>
                <a:extLst>
                  <a:ext uri="{0D108BD9-81ED-4DB2-BD59-A6C34878D82A}">
                    <a16:rowId xmlns:a16="http://schemas.microsoft.com/office/drawing/2014/main" val="10013"/>
                  </a:ext>
                </a:extLst>
              </a:tr>
              <a:tr h="253383">
                <a:tc>
                  <a:txBody>
                    <a:bodyPr/>
                    <a:lstStyle/>
                    <a:p>
                      <a:pPr algn="l" fontAlgn="b"/>
                      <a:r>
                        <a:rPr lang="id-ID" sz="1600" b="0" i="0" u="none" strike="noStrike" dirty="0">
                          <a:solidFill>
                            <a:srgbClr val="000000"/>
                          </a:solidFill>
                          <a:latin typeface="Calibri"/>
                        </a:rPr>
                        <a:t> - Variabel</a:t>
                      </a:r>
                    </a:p>
                  </a:txBody>
                  <a:tcPr marL="9525" marR="9525" marT="9526" marB="0" anchor="b">
                    <a:lnL>
                      <a:noFill/>
                    </a:lnL>
                    <a:lnR>
                      <a:noFill/>
                    </a:lnR>
                    <a:lnT>
                      <a:noFill/>
                    </a:lnT>
                    <a:lnB>
                      <a:noFill/>
                    </a:lnB>
                  </a:tcPr>
                </a:tc>
                <a:tc>
                  <a:txBody>
                    <a:bodyPr/>
                    <a:lstStyle/>
                    <a:p>
                      <a:pPr algn="ctr" fontAlgn="b"/>
                      <a:r>
                        <a:rPr lang="id-ID" sz="1600" b="0" i="0" u="none" strike="noStrike" dirty="0">
                          <a:solidFill>
                            <a:srgbClr val="000000"/>
                          </a:solidFill>
                          <a:latin typeface="Calibri"/>
                        </a:rPr>
                        <a:t> Rp       9.600 </a:t>
                      </a:r>
                    </a:p>
                  </a:txBody>
                  <a:tcPr marL="9525" marR="9525" marT="9526" marB="0" anchor="b">
                    <a:lnL>
                      <a:noFill/>
                    </a:lnL>
                    <a:lnR>
                      <a:noFill/>
                    </a:lnR>
                    <a:lnT>
                      <a:noFill/>
                    </a:lnT>
                    <a:lnB>
                      <a:noFill/>
                    </a:lnB>
                  </a:tcPr>
                </a:tc>
                <a:tc>
                  <a:txBody>
                    <a:bodyPr/>
                    <a:lstStyle/>
                    <a:p>
                      <a:pPr algn="ctr" fontAlgn="b"/>
                      <a:r>
                        <a:rPr lang="id-ID" sz="1600" b="0" i="0" u="none" strike="noStrike" dirty="0">
                          <a:solidFill>
                            <a:srgbClr val="000000"/>
                          </a:solidFill>
                          <a:latin typeface="Calibri"/>
                        </a:rPr>
                        <a:t> Rp     12.000 </a:t>
                      </a:r>
                    </a:p>
                  </a:txBody>
                  <a:tcPr marL="9525" marR="9525" marT="9526" marB="0" anchor="b">
                    <a:lnL>
                      <a:noFill/>
                    </a:lnL>
                    <a:lnR>
                      <a:noFill/>
                    </a:lnR>
                    <a:lnT>
                      <a:noFill/>
                    </a:lnT>
                    <a:lnB>
                      <a:noFill/>
                    </a:lnB>
                  </a:tcPr>
                </a:tc>
                <a:extLst>
                  <a:ext uri="{0D108BD9-81ED-4DB2-BD59-A6C34878D82A}">
                    <a16:rowId xmlns:a16="http://schemas.microsoft.com/office/drawing/2014/main" val="10014"/>
                  </a:ext>
                </a:extLst>
              </a:tr>
              <a:tr h="253383">
                <a:tc>
                  <a:txBody>
                    <a:bodyPr/>
                    <a:lstStyle/>
                    <a:p>
                      <a:pPr algn="l" fontAlgn="b"/>
                      <a:r>
                        <a:rPr lang="id-ID" sz="1600" b="0" i="0" u="none" strike="noStrike">
                          <a:solidFill>
                            <a:srgbClr val="000000"/>
                          </a:solidFill>
                          <a:latin typeface="Calibri"/>
                        </a:rPr>
                        <a:t> - Tetap</a:t>
                      </a:r>
                    </a:p>
                  </a:txBody>
                  <a:tcPr marL="9525" marR="9525" marT="9526" marB="0" anchor="b">
                    <a:lnL>
                      <a:noFill/>
                    </a:lnL>
                    <a:lnR>
                      <a:noFill/>
                    </a:lnR>
                    <a:lnT>
                      <a:noFill/>
                    </a:lnT>
                    <a:lnB>
                      <a:noFill/>
                    </a:lnB>
                  </a:tcPr>
                </a:tc>
                <a:tc>
                  <a:txBody>
                    <a:bodyPr/>
                    <a:lstStyle/>
                    <a:p>
                      <a:pPr algn="ctr" fontAlgn="b"/>
                      <a:r>
                        <a:rPr lang="id-ID" sz="1600" b="0" i="0" u="none" strike="noStrike">
                          <a:solidFill>
                            <a:srgbClr val="000000"/>
                          </a:solidFill>
                          <a:latin typeface="Calibri"/>
                        </a:rPr>
                        <a:t> Rp     50.000 </a:t>
                      </a:r>
                    </a:p>
                  </a:txBody>
                  <a:tcPr marL="9525" marR="9525" marT="952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id-ID" sz="1600" b="0" i="0" u="none" strike="noStrike" dirty="0">
                          <a:solidFill>
                            <a:srgbClr val="000000"/>
                          </a:solidFill>
                          <a:latin typeface="Calibri"/>
                        </a:rPr>
                        <a:t> Rp     50.000 </a:t>
                      </a:r>
                    </a:p>
                  </a:txBody>
                  <a:tcPr marL="9525" marR="9525" marT="9526"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253383">
                <a:tc>
                  <a:txBody>
                    <a:bodyPr/>
                    <a:lstStyle/>
                    <a:p>
                      <a:pPr algn="l" fontAlgn="b"/>
                      <a:r>
                        <a:rPr lang="id-ID" sz="1600" b="1" i="0" u="none" strike="noStrike">
                          <a:solidFill>
                            <a:srgbClr val="000000"/>
                          </a:solidFill>
                          <a:latin typeface="Calibri"/>
                        </a:rPr>
                        <a:t> Jumlah By Adm &amp; penjualan</a:t>
                      </a:r>
                    </a:p>
                  </a:txBody>
                  <a:tcPr marL="9525" marR="9525" marT="9526" marB="0" anchor="b">
                    <a:lnL>
                      <a:noFill/>
                    </a:lnL>
                    <a:lnR>
                      <a:noFill/>
                    </a:lnR>
                    <a:lnT>
                      <a:noFill/>
                    </a:lnT>
                    <a:lnB>
                      <a:noFill/>
                    </a:lnB>
                  </a:tcPr>
                </a:tc>
                <a:tc>
                  <a:txBody>
                    <a:bodyPr/>
                    <a:lstStyle/>
                    <a:p>
                      <a:pPr algn="ctr" fontAlgn="b"/>
                      <a:r>
                        <a:rPr lang="id-ID" sz="1600" b="1" i="0" u="none" strike="noStrike">
                          <a:solidFill>
                            <a:srgbClr val="000000"/>
                          </a:solidFill>
                          <a:latin typeface="Calibri"/>
                        </a:rPr>
                        <a:t> Rp    59.600 </a:t>
                      </a:r>
                    </a:p>
                  </a:txBody>
                  <a:tcPr marL="9525" marR="9525" marT="95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d-ID" sz="1600" b="1" i="0" u="none" strike="noStrike" dirty="0">
                          <a:solidFill>
                            <a:srgbClr val="000000"/>
                          </a:solidFill>
                          <a:latin typeface="Calibri"/>
                        </a:rPr>
                        <a:t> Rp    62.000 </a:t>
                      </a:r>
                    </a:p>
                  </a:txBody>
                  <a:tcPr marL="9525" marR="9525" marT="95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253383">
                <a:tc>
                  <a:txBody>
                    <a:bodyPr/>
                    <a:lstStyle/>
                    <a:p>
                      <a:pPr algn="l" fontAlgn="b"/>
                      <a:r>
                        <a:rPr lang="id-ID" sz="1600" b="1" i="0" u="none" strike="noStrike">
                          <a:solidFill>
                            <a:srgbClr val="000000"/>
                          </a:solidFill>
                          <a:latin typeface="Calibri"/>
                        </a:rPr>
                        <a:t>Laba Bersih</a:t>
                      </a:r>
                    </a:p>
                  </a:txBody>
                  <a:tcPr marL="9525" marR="9525" marT="9526" marB="0" anchor="b">
                    <a:lnL>
                      <a:noFill/>
                    </a:lnL>
                    <a:lnR>
                      <a:noFill/>
                    </a:lnR>
                    <a:lnT>
                      <a:noFill/>
                    </a:lnT>
                    <a:lnB>
                      <a:noFill/>
                    </a:lnB>
                  </a:tcPr>
                </a:tc>
                <a:tc>
                  <a:txBody>
                    <a:bodyPr/>
                    <a:lstStyle/>
                    <a:p>
                      <a:pPr algn="ctr" fontAlgn="b"/>
                      <a:r>
                        <a:rPr lang="id-ID" sz="1600" b="1" i="0" u="none" strike="noStrike" dirty="0">
                          <a:solidFill>
                            <a:srgbClr val="000000"/>
                          </a:solidFill>
                          <a:latin typeface="Calibri"/>
                        </a:rPr>
                        <a:t> Rp    30.000 </a:t>
                      </a:r>
                    </a:p>
                  </a:txBody>
                  <a:tcPr marL="9525" marR="9525" marT="9526"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id-ID" sz="1600" b="1" i="0" u="none" strike="noStrike" dirty="0">
                          <a:solidFill>
                            <a:srgbClr val="000000"/>
                          </a:solidFill>
                          <a:latin typeface="Calibri"/>
                        </a:rPr>
                        <a:t> Rp    31.600 </a:t>
                      </a:r>
                    </a:p>
                  </a:txBody>
                  <a:tcPr marL="9525" marR="9525" marT="9526"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bl>
          </a:graphicData>
        </a:graphic>
      </p:graphicFrame>
      <p:sp>
        <p:nvSpPr>
          <p:cNvPr id="4" name="Slide Number Placeholder 3">
            <a:extLst>
              <a:ext uri="{FF2B5EF4-FFF2-40B4-BE49-F238E27FC236}">
                <a16:creationId xmlns:a16="http://schemas.microsoft.com/office/drawing/2014/main" id="{FAA6FC74-E02B-4E56-B7EA-93DCF436C167}"/>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D7A03FD9-E9F8-4994-B9D3-03D4C5F82108}" type="slidenum">
              <a:rPr lang="id-ID" altLang="en-US">
                <a:solidFill>
                  <a:srgbClr val="FFFFFF"/>
                </a:solidFill>
                <a:latin typeface="Tw Cen MT" panose="020B0602020104020603" pitchFamily="34" charset="0"/>
              </a:rPr>
              <a:pPr eaLnBrk="1" hangingPunct="1">
                <a:lnSpc>
                  <a:spcPct val="80000"/>
                </a:lnSpc>
              </a:pPr>
              <a:t>36</a:t>
            </a:fld>
            <a:endParaRPr lang="id-ID" altLang="en-US">
              <a:solidFill>
                <a:srgbClr val="FFFFFF"/>
              </a:solidFill>
              <a:latin typeface="Tw Cen MT" panose="020B0602020104020603"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C27F1703-3451-4995-ACDB-A7919DC01FBE}"/>
              </a:ext>
            </a:extLst>
          </p:cNvPr>
          <p:cNvSpPr>
            <a:spLocks noGrp="1" noChangeArrowheads="1"/>
          </p:cNvSpPr>
          <p:nvPr>
            <p:ph type="title"/>
          </p:nvPr>
        </p:nvSpPr>
        <p:spPr>
          <a:xfrm>
            <a:off x="2136775" y="228600"/>
            <a:ext cx="8153400" cy="990600"/>
          </a:xfrm>
        </p:spPr>
        <p:txBody>
          <a:bodyPr/>
          <a:lstStyle/>
          <a:p>
            <a:pPr eaLnBrk="1" hangingPunct="1"/>
            <a:r>
              <a:rPr lang="en-US" altLang="en-US" sz="4000" b="1"/>
              <a:t>Laporan Rugi Laba(</a:t>
            </a:r>
            <a:r>
              <a:rPr lang="id-ID" altLang="en-US" sz="4000" b="1"/>
              <a:t>Variabel Costing</a:t>
            </a:r>
            <a:r>
              <a:rPr lang="en-US" altLang="en-US" sz="4000" b="1"/>
              <a:t>) </a:t>
            </a:r>
          </a:p>
        </p:txBody>
      </p:sp>
      <p:graphicFrame>
        <p:nvGraphicFramePr>
          <p:cNvPr id="4" name="Content Placeholder 3">
            <a:extLst>
              <a:ext uri="{FF2B5EF4-FFF2-40B4-BE49-F238E27FC236}">
                <a16:creationId xmlns:a16="http://schemas.microsoft.com/office/drawing/2014/main" id="{38199169-583E-4A40-AC4A-00C17FAA1D61}"/>
              </a:ext>
            </a:extLst>
          </p:cNvPr>
          <p:cNvGraphicFramePr>
            <a:graphicFrameLocks noGrp="1"/>
          </p:cNvGraphicFramePr>
          <p:nvPr>
            <p:ph sz="quarter" idx="1"/>
            <p:extLst>
              <p:ext uri="{D42A27DB-BD31-4B8C-83A1-F6EECF244321}">
                <p14:modId xmlns:p14="http://schemas.microsoft.com/office/powerpoint/2010/main" val="3619868"/>
              </p:ext>
            </p:extLst>
          </p:nvPr>
        </p:nvGraphicFramePr>
        <p:xfrm>
          <a:off x="2381250" y="1574801"/>
          <a:ext cx="7358062" cy="5068895"/>
        </p:xfrm>
        <a:graphic>
          <a:graphicData uri="http://schemas.openxmlformats.org/drawingml/2006/table">
            <a:tbl>
              <a:tblPr/>
              <a:tblGrid>
                <a:gridCol w="4004390">
                  <a:extLst>
                    <a:ext uri="{9D8B030D-6E8A-4147-A177-3AD203B41FA5}">
                      <a16:colId xmlns:a16="http://schemas.microsoft.com/office/drawing/2014/main" val="20000"/>
                    </a:ext>
                  </a:extLst>
                </a:gridCol>
                <a:gridCol w="1676836">
                  <a:extLst>
                    <a:ext uri="{9D8B030D-6E8A-4147-A177-3AD203B41FA5}">
                      <a16:colId xmlns:a16="http://schemas.microsoft.com/office/drawing/2014/main" val="20001"/>
                    </a:ext>
                  </a:extLst>
                </a:gridCol>
                <a:gridCol w="1676836">
                  <a:extLst>
                    <a:ext uri="{9D8B030D-6E8A-4147-A177-3AD203B41FA5}">
                      <a16:colId xmlns:a16="http://schemas.microsoft.com/office/drawing/2014/main" val="20002"/>
                    </a:ext>
                  </a:extLst>
                </a:gridCol>
              </a:tblGrid>
              <a:tr h="253397">
                <a:tc>
                  <a:txBody>
                    <a:bodyPr/>
                    <a:lstStyle/>
                    <a:p>
                      <a:pPr algn="l" fontAlgn="b"/>
                      <a:endParaRPr lang="id-ID" sz="1600" b="0" i="0" u="none" strike="noStrike" dirty="0">
                        <a:solidFill>
                          <a:srgbClr val="000000"/>
                        </a:solidFill>
                        <a:latin typeface="Calibri"/>
                      </a:endParaRPr>
                    </a:p>
                  </a:txBody>
                  <a:tcPr marL="9525" marR="9525" marT="9526" marB="0" anchor="b">
                    <a:lnL>
                      <a:noFill/>
                    </a:lnL>
                    <a:lnR>
                      <a:noFill/>
                    </a:lnR>
                    <a:lnT>
                      <a:noFill/>
                    </a:lnT>
                    <a:lnB>
                      <a:noFill/>
                    </a:lnB>
                  </a:tcPr>
                </a:tc>
                <a:tc>
                  <a:txBody>
                    <a:bodyPr/>
                    <a:lstStyle/>
                    <a:p>
                      <a:pPr algn="ctr" fontAlgn="b"/>
                      <a:r>
                        <a:rPr lang="id-ID" sz="1600" b="1" i="0" u="none" strike="noStrike" dirty="0">
                          <a:solidFill>
                            <a:srgbClr val="000000"/>
                          </a:solidFill>
                          <a:latin typeface="Calibri"/>
                        </a:rPr>
                        <a:t>Tahun 20</a:t>
                      </a:r>
                      <a:r>
                        <a:rPr lang="en-US" sz="1600" b="1" i="0" u="none" strike="noStrike" dirty="0">
                          <a:solidFill>
                            <a:srgbClr val="000000"/>
                          </a:solidFill>
                          <a:latin typeface="Calibri"/>
                        </a:rPr>
                        <a:t>21</a:t>
                      </a:r>
                      <a:endParaRPr lang="id-ID" sz="1600" b="1" i="0" u="none" strike="noStrike" dirty="0">
                        <a:solidFill>
                          <a:srgbClr val="000000"/>
                        </a:solidFill>
                        <a:latin typeface="Calibri"/>
                      </a:endParaRPr>
                    </a:p>
                  </a:txBody>
                  <a:tcPr marL="9525" marR="9525" marT="9526" marB="0" anchor="b">
                    <a:lnL>
                      <a:noFill/>
                    </a:lnL>
                    <a:lnR>
                      <a:noFill/>
                    </a:lnR>
                    <a:lnT>
                      <a:noFill/>
                    </a:lnT>
                    <a:lnB>
                      <a:noFill/>
                    </a:lnB>
                    <a:solidFill>
                      <a:srgbClr val="FFFF00"/>
                    </a:solidFill>
                  </a:tcPr>
                </a:tc>
                <a:tc>
                  <a:txBody>
                    <a:bodyPr/>
                    <a:lstStyle/>
                    <a:p>
                      <a:pPr algn="ctr" fontAlgn="b"/>
                      <a:r>
                        <a:rPr lang="id-ID" sz="1600" b="1" i="0" u="none" strike="noStrike" dirty="0">
                          <a:solidFill>
                            <a:srgbClr val="000000"/>
                          </a:solidFill>
                          <a:latin typeface="Calibri"/>
                        </a:rPr>
                        <a:t>Tahun 20</a:t>
                      </a:r>
                      <a:r>
                        <a:rPr lang="en-US" sz="1600" b="1" i="0" u="none" strike="noStrike" dirty="0">
                          <a:solidFill>
                            <a:srgbClr val="000000"/>
                          </a:solidFill>
                          <a:latin typeface="Calibri"/>
                        </a:rPr>
                        <a:t>22</a:t>
                      </a:r>
                      <a:endParaRPr lang="id-ID" sz="1600" b="1" i="0" u="none" strike="noStrike" dirty="0">
                        <a:solidFill>
                          <a:srgbClr val="000000"/>
                        </a:solidFill>
                        <a:latin typeface="Calibri"/>
                      </a:endParaRPr>
                    </a:p>
                  </a:txBody>
                  <a:tcPr marL="9525" marR="9525" marT="9526" marB="0" anchor="b">
                    <a:lnL>
                      <a:noFill/>
                    </a:lnL>
                    <a:lnR>
                      <a:noFill/>
                    </a:lnR>
                    <a:lnT>
                      <a:noFill/>
                    </a:lnT>
                    <a:lnB>
                      <a:noFill/>
                    </a:lnB>
                    <a:solidFill>
                      <a:srgbClr val="FFFF00"/>
                    </a:solidFill>
                  </a:tcPr>
                </a:tc>
                <a:extLst>
                  <a:ext uri="{0D108BD9-81ED-4DB2-BD59-A6C34878D82A}">
                    <a16:rowId xmlns:a16="http://schemas.microsoft.com/office/drawing/2014/main" val="10000"/>
                  </a:ext>
                </a:extLst>
              </a:tr>
              <a:tr h="253397">
                <a:tc>
                  <a:txBody>
                    <a:bodyPr/>
                    <a:lstStyle/>
                    <a:p>
                      <a:pPr algn="l" fontAlgn="b"/>
                      <a:r>
                        <a:rPr lang="id-ID" sz="1600" b="1" i="0" u="none" strike="noStrike" dirty="0">
                          <a:solidFill>
                            <a:srgbClr val="000000"/>
                          </a:solidFill>
                          <a:latin typeface="Calibri"/>
                        </a:rPr>
                        <a:t>Penjualan</a:t>
                      </a:r>
                    </a:p>
                  </a:txBody>
                  <a:tcPr marL="9525" marR="9525" marT="9526" marB="0" anchor="b">
                    <a:lnL>
                      <a:noFill/>
                    </a:lnL>
                    <a:lnR>
                      <a:noFill/>
                    </a:lnR>
                    <a:lnT>
                      <a:noFill/>
                    </a:lnT>
                    <a:lnB>
                      <a:noFill/>
                    </a:lnB>
                  </a:tcPr>
                </a:tc>
                <a:tc>
                  <a:txBody>
                    <a:bodyPr/>
                    <a:lstStyle/>
                    <a:p>
                      <a:pPr algn="ctr" fontAlgn="b"/>
                      <a:r>
                        <a:rPr lang="id-ID" sz="1600" b="0" i="0" u="none" strike="noStrike" dirty="0">
                          <a:solidFill>
                            <a:srgbClr val="000000"/>
                          </a:solidFill>
                          <a:latin typeface="Calibri"/>
                        </a:rPr>
                        <a:t> Rp 280.000 </a:t>
                      </a:r>
                    </a:p>
                  </a:txBody>
                  <a:tcPr marL="9525" marR="9525" marT="952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id-ID" sz="1600" b="0" i="0" u="none" strike="noStrike" dirty="0">
                          <a:solidFill>
                            <a:srgbClr val="000000"/>
                          </a:solidFill>
                          <a:latin typeface="Calibri"/>
                        </a:rPr>
                        <a:t> Rp 350.000 </a:t>
                      </a:r>
                    </a:p>
                  </a:txBody>
                  <a:tcPr marL="9525" marR="9525" marT="9526"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53397">
                <a:tc>
                  <a:txBody>
                    <a:bodyPr/>
                    <a:lstStyle/>
                    <a:p>
                      <a:pPr algn="l" fontAlgn="b"/>
                      <a:r>
                        <a:rPr lang="id-ID" sz="1600" b="0" i="0" u="none" strike="noStrike" dirty="0">
                          <a:solidFill>
                            <a:srgbClr val="000000"/>
                          </a:solidFill>
                          <a:latin typeface="Calibri"/>
                        </a:rPr>
                        <a:t>Harga Pokok Penjualan</a:t>
                      </a:r>
                    </a:p>
                  </a:txBody>
                  <a:tcPr marL="9525" marR="9525" marT="9526" marB="0" anchor="b">
                    <a:lnL>
                      <a:noFill/>
                    </a:lnL>
                    <a:lnR>
                      <a:noFill/>
                    </a:lnR>
                    <a:lnT>
                      <a:noFill/>
                    </a:lnT>
                    <a:lnB>
                      <a:noFill/>
                    </a:lnB>
                  </a:tcPr>
                </a:tc>
                <a:tc>
                  <a:txBody>
                    <a:bodyPr/>
                    <a:lstStyle/>
                    <a:p>
                      <a:pPr algn="ctr" fontAlgn="b"/>
                      <a:endParaRPr lang="id-ID" sz="1600" b="0" i="0" u="none" strike="noStrike" dirty="0">
                        <a:solidFill>
                          <a:srgbClr val="000000"/>
                        </a:solidFill>
                        <a:latin typeface="Calibri"/>
                      </a:endParaRPr>
                    </a:p>
                  </a:txBody>
                  <a:tcPr marL="9525" marR="9525" marT="952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id-ID" sz="1600" b="0" i="0" u="none" strike="noStrike" dirty="0">
                        <a:solidFill>
                          <a:srgbClr val="000000"/>
                        </a:solidFill>
                        <a:latin typeface="Calibri"/>
                      </a:endParaRPr>
                    </a:p>
                  </a:txBody>
                  <a:tcPr marL="9525" marR="9525" marT="9526"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2"/>
                  </a:ext>
                </a:extLst>
              </a:tr>
              <a:tr h="253397">
                <a:tc>
                  <a:txBody>
                    <a:bodyPr/>
                    <a:lstStyle/>
                    <a:p>
                      <a:pPr algn="l" fontAlgn="b"/>
                      <a:r>
                        <a:rPr lang="id-ID" sz="1600" b="0" i="0" u="none" strike="noStrike" dirty="0">
                          <a:solidFill>
                            <a:srgbClr val="000000"/>
                          </a:solidFill>
                          <a:latin typeface="Calibri"/>
                        </a:rPr>
                        <a:t>Persedian awal</a:t>
                      </a:r>
                    </a:p>
                  </a:txBody>
                  <a:tcPr marL="9525" marR="9525" marT="9526" marB="0" anchor="b">
                    <a:lnL>
                      <a:noFill/>
                    </a:lnL>
                    <a:lnR>
                      <a:noFill/>
                    </a:lnR>
                    <a:lnT>
                      <a:noFill/>
                    </a:lnT>
                    <a:lnB>
                      <a:noFill/>
                    </a:lnB>
                  </a:tcPr>
                </a:tc>
                <a:tc>
                  <a:txBody>
                    <a:bodyPr/>
                    <a:lstStyle/>
                    <a:p>
                      <a:pPr algn="ctr" fontAlgn="b"/>
                      <a:r>
                        <a:rPr lang="id-ID" sz="1600" b="0" i="0" u="none" strike="noStrike" dirty="0">
                          <a:solidFill>
                            <a:srgbClr val="000000"/>
                          </a:solidFill>
                          <a:latin typeface="Calibri"/>
                        </a:rPr>
                        <a:t>0</a:t>
                      </a:r>
                    </a:p>
                  </a:txBody>
                  <a:tcPr marL="9525" marR="9525" marT="9526" marB="0" anchor="b">
                    <a:lnL>
                      <a:noFill/>
                    </a:lnL>
                    <a:lnR>
                      <a:noFill/>
                    </a:lnR>
                    <a:lnT>
                      <a:noFill/>
                    </a:lnT>
                    <a:lnB>
                      <a:noFill/>
                    </a:lnB>
                  </a:tcPr>
                </a:tc>
                <a:tc>
                  <a:txBody>
                    <a:bodyPr/>
                    <a:lstStyle/>
                    <a:p>
                      <a:pPr algn="ctr" fontAlgn="b"/>
                      <a:r>
                        <a:rPr lang="id-ID" sz="1600" b="0" i="0" u="none" strike="noStrike" dirty="0">
                          <a:solidFill>
                            <a:srgbClr val="000000"/>
                          </a:solidFill>
                          <a:latin typeface="Calibri"/>
                        </a:rPr>
                        <a:t> Rp   29.200 </a:t>
                      </a:r>
                    </a:p>
                  </a:txBody>
                  <a:tcPr marL="9525" marR="9525" marT="9526" marB="0" anchor="b">
                    <a:lnL>
                      <a:noFill/>
                    </a:lnL>
                    <a:lnR>
                      <a:noFill/>
                    </a:lnR>
                    <a:lnT>
                      <a:noFill/>
                    </a:lnT>
                    <a:lnB>
                      <a:noFill/>
                    </a:lnB>
                  </a:tcPr>
                </a:tc>
                <a:extLst>
                  <a:ext uri="{0D108BD9-81ED-4DB2-BD59-A6C34878D82A}">
                    <a16:rowId xmlns:a16="http://schemas.microsoft.com/office/drawing/2014/main" val="10003"/>
                  </a:ext>
                </a:extLst>
              </a:tr>
              <a:tr h="253397">
                <a:tc>
                  <a:txBody>
                    <a:bodyPr/>
                    <a:lstStyle/>
                    <a:p>
                      <a:pPr algn="l" fontAlgn="b"/>
                      <a:r>
                        <a:rPr lang="id-ID" sz="1600" b="0" i="0" u="none" strike="noStrike" dirty="0">
                          <a:solidFill>
                            <a:srgbClr val="000000"/>
                          </a:solidFill>
                          <a:latin typeface="Calibri"/>
                        </a:rPr>
                        <a:t> - Bahan Baku</a:t>
                      </a:r>
                    </a:p>
                  </a:txBody>
                  <a:tcPr marL="9525" marR="9525" marT="9526" marB="0" anchor="b">
                    <a:lnL>
                      <a:noFill/>
                    </a:lnL>
                    <a:lnR>
                      <a:noFill/>
                    </a:lnR>
                    <a:lnT>
                      <a:noFill/>
                    </a:lnT>
                    <a:lnB>
                      <a:noFill/>
                    </a:lnB>
                  </a:tcPr>
                </a:tc>
                <a:tc>
                  <a:txBody>
                    <a:bodyPr/>
                    <a:lstStyle/>
                    <a:p>
                      <a:pPr algn="ctr" fontAlgn="b"/>
                      <a:r>
                        <a:rPr lang="id-ID" sz="1600" b="0" i="0" u="none" strike="noStrike" dirty="0">
                          <a:solidFill>
                            <a:srgbClr val="000000"/>
                          </a:solidFill>
                          <a:latin typeface="Calibri"/>
                        </a:rPr>
                        <a:t> Rp   75.000 </a:t>
                      </a:r>
                    </a:p>
                  </a:txBody>
                  <a:tcPr marL="9525" marR="9525" marT="9526" marB="0" anchor="b">
                    <a:lnL>
                      <a:noFill/>
                    </a:lnL>
                    <a:lnR>
                      <a:noFill/>
                    </a:lnR>
                    <a:lnT>
                      <a:noFill/>
                    </a:lnT>
                    <a:lnB>
                      <a:noFill/>
                    </a:lnB>
                  </a:tcPr>
                </a:tc>
                <a:tc>
                  <a:txBody>
                    <a:bodyPr/>
                    <a:lstStyle/>
                    <a:p>
                      <a:pPr algn="ctr" fontAlgn="b"/>
                      <a:r>
                        <a:rPr lang="id-ID" sz="1600" b="0" i="0" u="none" strike="noStrike" dirty="0">
                          <a:solidFill>
                            <a:srgbClr val="000000"/>
                          </a:solidFill>
                          <a:latin typeface="Calibri"/>
                        </a:rPr>
                        <a:t> Rp   60.000 </a:t>
                      </a:r>
                    </a:p>
                  </a:txBody>
                  <a:tcPr marL="9525" marR="9525" marT="9526" marB="0" anchor="b">
                    <a:lnL>
                      <a:noFill/>
                    </a:lnL>
                    <a:lnR>
                      <a:noFill/>
                    </a:lnR>
                    <a:lnT>
                      <a:noFill/>
                    </a:lnT>
                    <a:lnB>
                      <a:noFill/>
                    </a:lnB>
                  </a:tcPr>
                </a:tc>
                <a:extLst>
                  <a:ext uri="{0D108BD9-81ED-4DB2-BD59-A6C34878D82A}">
                    <a16:rowId xmlns:a16="http://schemas.microsoft.com/office/drawing/2014/main" val="10004"/>
                  </a:ext>
                </a:extLst>
              </a:tr>
              <a:tr h="253397">
                <a:tc>
                  <a:txBody>
                    <a:bodyPr/>
                    <a:lstStyle/>
                    <a:p>
                      <a:pPr algn="l" fontAlgn="b"/>
                      <a:r>
                        <a:rPr lang="id-ID" sz="1600" b="0" i="0" u="none" strike="noStrike" dirty="0">
                          <a:solidFill>
                            <a:srgbClr val="000000"/>
                          </a:solidFill>
                          <a:latin typeface="Calibri"/>
                        </a:rPr>
                        <a:t> - Tenaga kerja</a:t>
                      </a:r>
                    </a:p>
                  </a:txBody>
                  <a:tcPr marL="9525" marR="9525" marT="9526" marB="0" anchor="b">
                    <a:lnL>
                      <a:noFill/>
                    </a:lnL>
                    <a:lnR>
                      <a:noFill/>
                    </a:lnR>
                    <a:lnT>
                      <a:noFill/>
                    </a:lnT>
                    <a:lnB>
                      <a:noFill/>
                    </a:lnB>
                  </a:tcPr>
                </a:tc>
                <a:tc>
                  <a:txBody>
                    <a:bodyPr/>
                    <a:lstStyle/>
                    <a:p>
                      <a:pPr algn="ctr" fontAlgn="b"/>
                      <a:r>
                        <a:rPr lang="id-ID" sz="1600" b="0" i="0" u="none" strike="noStrike" dirty="0">
                          <a:solidFill>
                            <a:srgbClr val="000000"/>
                          </a:solidFill>
                          <a:latin typeface="Calibri"/>
                        </a:rPr>
                        <a:t> Rp   41.000 </a:t>
                      </a:r>
                    </a:p>
                  </a:txBody>
                  <a:tcPr marL="9525" marR="9525" marT="9526" marB="0" anchor="b">
                    <a:lnL>
                      <a:noFill/>
                    </a:lnL>
                    <a:lnR>
                      <a:noFill/>
                    </a:lnR>
                    <a:lnT>
                      <a:noFill/>
                    </a:lnT>
                    <a:lnB>
                      <a:noFill/>
                    </a:lnB>
                  </a:tcPr>
                </a:tc>
                <a:tc>
                  <a:txBody>
                    <a:bodyPr/>
                    <a:lstStyle/>
                    <a:p>
                      <a:pPr algn="ctr" fontAlgn="b"/>
                      <a:r>
                        <a:rPr lang="id-ID" sz="1600" b="0" i="0" u="none" strike="noStrike" dirty="0">
                          <a:solidFill>
                            <a:srgbClr val="000000"/>
                          </a:solidFill>
                          <a:latin typeface="Calibri"/>
                        </a:rPr>
                        <a:t> Rp   32.800 </a:t>
                      </a:r>
                    </a:p>
                  </a:txBody>
                  <a:tcPr marL="9525" marR="9525" marT="9526" marB="0" anchor="b">
                    <a:lnL>
                      <a:noFill/>
                    </a:lnL>
                    <a:lnR>
                      <a:noFill/>
                    </a:lnR>
                    <a:lnT>
                      <a:noFill/>
                    </a:lnT>
                    <a:lnB>
                      <a:noFill/>
                    </a:lnB>
                  </a:tcPr>
                </a:tc>
                <a:extLst>
                  <a:ext uri="{0D108BD9-81ED-4DB2-BD59-A6C34878D82A}">
                    <a16:rowId xmlns:a16="http://schemas.microsoft.com/office/drawing/2014/main" val="10005"/>
                  </a:ext>
                </a:extLst>
              </a:tr>
              <a:tr h="253397">
                <a:tc>
                  <a:txBody>
                    <a:bodyPr/>
                    <a:lstStyle/>
                    <a:p>
                      <a:pPr algn="l" fontAlgn="b"/>
                      <a:r>
                        <a:rPr lang="id-ID" sz="1600" b="0" i="0" u="none" strike="noStrike" dirty="0">
                          <a:solidFill>
                            <a:srgbClr val="000000"/>
                          </a:solidFill>
                          <a:latin typeface="Calibri"/>
                        </a:rPr>
                        <a:t> - Overhed pabrik variabel</a:t>
                      </a:r>
                    </a:p>
                  </a:txBody>
                  <a:tcPr marL="9525" marR="9525" marT="9526" marB="0" anchor="b">
                    <a:lnL>
                      <a:noFill/>
                    </a:lnL>
                    <a:lnR>
                      <a:noFill/>
                    </a:lnR>
                    <a:lnT>
                      <a:noFill/>
                    </a:lnT>
                    <a:lnB>
                      <a:noFill/>
                    </a:lnB>
                  </a:tcPr>
                </a:tc>
                <a:tc>
                  <a:txBody>
                    <a:bodyPr/>
                    <a:lstStyle/>
                    <a:p>
                      <a:pPr algn="ctr" fontAlgn="b"/>
                      <a:r>
                        <a:rPr lang="id-ID" sz="1600" b="0" i="0" u="none" strike="noStrike" dirty="0">
                          <a:solidFill>
                            <a:srgbClr val="000000"/>
                          </a:solidFill>
                          <a:latin typeface="Calibri"/>
                        </a:rPr>
                        <a:t> Rp   30.000 </a:t>
                      </a:r>
                    </a:p>
                  </a:txBody>
                  <a:tcPr marL="9525" marR="9525" marT="952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id-ID" sz="1600" b="0" i="0" u="none" strike="noStrike" dirty="0">
                          <a:solidFill>
                            <a:srgbClr val="000000"/>
                          </a:solidFill>
                          <a:latin typeface="Calibri"/>
                        </a:rPr>
                        <a:t> Rp   24.000 </a:t>
                      </a:r>
                    </a:p>
                  </a:txBody>
                  <a:tcPr marL="9525" marR="9525" marT="9526"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53397">
                <a:tc>
                  <a:txBody>
                    <a:bodyPr/>
                    <a:lstStyle/>
                    <a:p>
                      <a:pPr algn="l" fontAlgn="b"/>
                      <a:r>
                        <a:rPr lang="id-ID" sz="1600" b="0" i="0" u="none" strike="noStrike" dirty="0">
                          <a:solidFill>
                            <a:srgbClr val="000000"/>
                          </a:solidFill>
                          <a:latin typeface="Calibri"/>
                        </a:rPr>
                        <a:t>  Total biaya Produksi</a:t>
                      </a:r>
                    </a:p>
                  </a:txBody>
                  <a:tcPr marL="9525" marR="9525" marT="9526" marB="0" anchor="b">
                    <a:lnL>
                      <a:noFill/>
                    </a:lnL>
                    <a:lnR>
                      <a:noFill/>
                    </a:lnR>
                    <a:lnT>
                      <a:noFill/>
                    </a:lnT>
                    <a:lnB>
                      <a:noFill/>
                    </a:lnB>
                  </a:tcPr>
                </a:tc>
                <a:tc>
                  <a:txBody>
                    <a:bodyPr/>
                    <a:lstStyle/>
                    <a:p>
                      <a:pPr algn="ctr" fontAlgn="b"/>
                      <a:r>
                        <a:rPr lang="id-ID" sz="1600" b="0" i="0" u="none" strike="noStrike" dirty="0">
                          <a:solidFill>
                            <a:srgbClr val="000000"/>
                          </a:solidFill>
                          <a:latin typeface="Calibri"/>
                        </a:rPr>
                        <a:t> Rp 146.000 </a:t>
                      </a:r>
                    </a:p>
                  </a:txBody>
                  <a:tcPr marL="9525" marR="9525" marT="95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d-ID" sz="1600" b="0" i="0" u="none" strike="noStrike" dirty="0">
                          <a:solidFill>
                            <a:srgbClr val="000000"/>
                          </a:solidFill>
                          <a:latin typeface="Calibri"/>
                        </a:rPr>
                        <a:t> Rp 116.800 </a:t>
                      </a:r>
                    </a:p>
                  </a:txBody>
                  <a:tcPr marL="9525" marR="9525" marT="95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53397">
                <a:tc>
                  <a:txBody>
                    <a:bodyPr/>
                    <a:lstStyle/>
                    <a:p>
                      <a:pPr algn="l" fontAlgn="b"/>
                      <a:r>
                        <a:rPr lang="id-ID" sz="1600" b="1" i="0" u="none" strike="noStrike" dirty="0">
                          <a:solidFill>
                            <a:srgbClr val="000000"/>
                          </a:solidFill>
                          <a:latin typeface="Calibri"/>
                        </a:rPr>
                        <a:t>Barang Siap Dijual</a:t>
                      </a:r>
                    </a:p>
                  </a:txBody>
                  <a:tcPr marL="9525" marR="9525" marT="9526" marB="0" anchor="b">
                    <a:lnL>
                      <a:noFill/>
                    </a:lnL>
                    <a:lnR>
                      <a:noFill/>
                    </a:lnR>
                    <a:lnT>
                      <a:noFill/>
                    </a:lnT>
                    <a:lnB>
                      <a:noFill/>
                    </a:lnB>
                  </a:tcPr>
                </a:tc>
                <a:tc>
                  <a:txBody>
                    <a:bodyPr/>
                    <a:lstStyle/>
                    <a:p>
                      <a:pPr algn="ctr" fontAlgn="b"/>
                      <a:r>
                        <a:rPr lang="id-ID" sz="1600" b="1" i="0" u="none" strike="noStrike" dirty="0">
                          <a:solidFill>
                            <a:srgbClr val="000000"/>
                          </a:solidFill>
                          <a:latin typeface="Calibri"/>
                        </a:rPr>
                        <a:t> Rp 146.000 </a:t>
                      </a:r>
                    </a:p>
                  </a:txBody>
                  <a:tcPr marL="9525" marR="9525" marT="952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id-ID" sz="1600" b="1" i="0" u="none" strike="noStrike" dirty="0">
                          <a:solidFill>
                            <a:srgbClr val="000000"/>
                          </a:solidFill>
                          <a:latin typeface="Calibri"/>
                        </a:rPr>
                        <a:t> Rp 146.000 </a:t>
                      </a:r>
                    </a:p>
                  </a:txBody>
                  <a:tcPr marL="9525" marR="9525" marT="9526"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8"/>
                  </a:ext>
                </a:extLst>
              </a:tr>
              <a:tr h="253397">
                <a:tc>
                  <a:txBody>
                    <a:bodyPr/>
                    <a:lstStyle/>
                    <a:p>
                      <a:pPr algn="l" fontAlgn="b"/>
                      <a:r>
                        <a:rPr lang="id-ID" sz="1600" b="0" i="0" u="none" strike="noStrike" dirty="0">
                          <a:solidFill>
                            <a:srgbClr val="000000"/>
                          </a:solidFill>
                          <a:latin typeface="Calibri"/>
                        </a:rPr>
                        <a:t>Persedian akhir</a:t>
                      </a:r>
                    </a:p>
                  </a:txBody>
                  <a:tcPr marL="9525" marR="9525" marT="9526" marB="0" anchor="b">
                    <a:lnL>
                      <a:noFill/>
                    </a:lnL>
                    <a:lnR>
                      <a:noFill/>
                    </a:lnR>
                    <a:lnT>
                      <a:noFill/>
                    </a:lnT>
                    <a:lnB>
                      <a:noFill/>
                    </a:lnB>
                  </a:tcPr>
                </a:tc>
                <a:tc>
                  <a:txBody>
                    <a:bodyPr/>
                    <a:lstStyle/>
                    <a:p>
                      <a:pPr algn="ctr" fontAlgn="b"/>
                      <a:r>
                        <a:rPr lang="id-ID" sz="1600" b="0" i="0" u="none" strike="noStrike" dirty="0">
                          <a:solidFill>
                            <a:srgbClr val="000000"/>
                          </a:solidFill>
                          <a:latin typeface="Calibri"/>
                        </a:rPr>
                        <a:t> Rp   29.200 </a:t>
                      </a:r>
                    </a:p>
                  </a:txBody>
                  <a:tcPr marL="9525" marR="9525" marT="952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id-ID" sz="1600" b="0" i="0" u="none" strike="noStrike" dirty="0">
                        <a:solidFill>
                          <a:srgbClr val="000000"/>
                        </a:solidFill>
                        <a:latin typeface="Calibri"/>
                      </a:endParaRPr>
                    </a:p>
                  </a:txBody>
                  <a:tcPr marL="9525" marR="9525" marT="9526"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53397">
                <a:tc>
                  <a:txBody>
                    <a:bodyPr/>
                    <a:lstStyle/>
                    <a:p>
                      <a:pPr algn="l" fontAlgn="b"/>
                      <a:r>
                        <a:rPr lang="id-ID" sz="1600" b="1" i="0" u="none" strike="noStrike" dirty="0">
                          <a:solidFill>
                            <a:srgbClr val="000000"/>
                          </a:solidFill>
                          <a:latin typeface="Calibri"/>
                        </a:rPr>
                        <a:t>Harga Pokok Penjualan</a:t>
                      </a:r>
                    </a:p>
                  </a:txBody>
                  <a:tcPr marL="9525" marR="9525" marT="9526" marB="0" anchor="b">
                    <a:lnL>
                      <a:noFill/>
                    </a:lnL>
                    <a:lnR>
                      <a:noFill/>
                    </a:lnR>
                    <a:lnT>
                      <a:noFill/>
                    </a:lnT>
                    <a:lnB>
                      <a:noFill/>
                    </a:lnB>
                  </a:tcPr>
                </a:tc>
                <a:tc>
                  <a:txBody>
                    <a:bodyPr/>
                    <a:lstStyle/>
                    <a:p>
                      <a:pPr algn="ctr" fontAlgn="b"/>
                      <a:r>
                        <a:rPr lang="id-ID" sz="1600" b="1" i="0" u="none" strike="noStrike" dirty="0">
                          <a:solidFill>
                            <a:srgbClr val="000000"/>
                          </a:solidFill>
                          <a:latin typeface="Calibri"/>
                        </a:rPr>
                        <a:t> Rp 116.800 </a:t>
                      </a:r>
                    </a:p>
                  </a:txBody>
                  <a:tcPr marL="9525" marR="9525" marT="95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d-ID" sz="1600" b="1" i="0" u="none" strike="noStrike" dirty="0">
                          <a:solidFill>
                            <a:srgbClr val="000000"/>
                          </a:solidFill>
                          <a:latin typeface="Calibri"/>
                        </a:rPr>
                        <a:t> Rp 146.000 </a:t>
                      </a:r>
                    </a:p>
                  </a:txBody>
                  <a:tcPr marL="9525" marR="9525" marT="95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53397">
                <a:tc>
                  <a:txBody>
                    <a:bodyPr/>
                    <a:lstStyle/>
                    <a:p>
                      <a:pPr algn="l" fontAlgn="b"/>
                      <a:r>
                        <a:rPr lang="id-ID" sz="1600" b="0" i="0" u="none" strike="noStrike" dirty="0">
                          <a:solidFill>
                            <a:srgbClr val="000000"/>
                          </a:solidFill>
                          <a:latin typeface="Calibri"/>
                        </a:rPr>
                        <a:t>Margin Kontribusi Kotor</a:t>
                      </a:r>
                    </a:p>
                  </a:txBody>
                  <a:tcPr marL="9525" marR="9525" marT="9526" marB="0" anchor="b">
                    <a:lnL>
                      <a:noFill/>
                    </a:lnL>
                    <a:lnR>
                      <a:noFill/>
                    </a:lnR>
                    <a:lnT>
                      <a:noFill/>
                    </a:lnT>
                    <a:lnB>
                      <a:noFill/>
                    </a:lnB>
                  </a:tcPr>
                </a:tc>
                <a:tc>
                  <a:txBody>
                    <a:bodyPr/>
                    <a:lstStyle/>
                    <a:p>
                      <a:pPr algn="ctr" fontAlgn="b"/>
                      <a:r>
                        <a:rPr lang="id-ID" sz="1600" b="0" i="0" u="none" strike="noStrike" dirty="0">
                          <a:solidFill>
                            <a:srgbClr val="000000"/>
                          </a:solidFill>
                          <a:latin typeface="Calibri"/>
                        </a:rPr>
                        <a:t> Rp 163.200 </a:t>
                      </a:r>
                    </a:p>
                  </a:txBody>
                  <a:tcPr marL="9525" marR="9525" marT="95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d-ID" sz="1600" b="0" i="0" u="none" strike="noStrike" dirty="0">
                          <a:solidFill>
                            <a:srgbClr val="000000"/>
                          </a:solidFill>
                          <a:latin typeface="Calibri"/>
                        </a:rPr>
                        <a:t> Rp 204.000 </a:t>
                      </a:r>
                    </a:p>
                  </a:txBody>
                  <a:tcPr marL="9525" marR="9525" marT="95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254352">
                <a:tc>
                  <a:txBody>
                    <a:bodyPr/>
                    <a:lstStyle/>
                    <a:p>
                      <a:pPr algn="l" fontAlgn="b"/>
                      <a:r>
                        <a:rPr lang="id-ID" sz="1600" b="0" i="0" u="none" strike="noStrike" dirty="0">
                          <a:solidFill>
                            <a:srgbClr val="000000"/>
                          </a:solidFill>
                          <a:latin typeface="Calibri"/>
                        </a:rPr>
                        <a:t>Biaya Administrasi&amp;Penjualan</a:t>
                      </a:r>
                    </a:p>
                  </a:txBody>
                  <a:tcPr marL="9525" marR="9525" marT="9526" marB="0" anchor="b">
                    <a:lnL>
                      <a:noFill/>
                    </a:lnL>
                    <a:lnR>
                      <a:noFill/>
                    </a:lnR>
                    <a:lnT>
                      <a:noFill/>
                    </a:lnT>
                    <a:lnB>
                      <a:noFill/>
                    </a:lnB>
                  </a:tcPr>
                </a:tc>
                <a:tc>
                  <a:txBody>
                    <a:bodyPr/>
                    <a:lstStyle/>
                    <a:p>
                      <a:pPr algn="ctr" fontAlgn="b"/>
                      <a:endParaRPr lang="id-ID" sz="1600" b="0" i="0" u="none" strike="noStrike" dirty="0">
                        <a:solidFill>
                          <a:srgbClr val="000000"/>
                        </a:solidFill>
                        <a:latin typeface="Calibri"/>
                      </a:endParaRPr>
                    </a:p>
                  </a:txBody>
                  <a:tcPr marL="9525" marR="9525" marT="952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id-ID" sz="1600" b="0" i="0" u="none" strike="noStrike" dirty="0">
                        <a:solidFill>
                          <a:srgbClr val="000000"/>
                        </a:solidFill>
                        <a:latin typeface="Calibri"/>
                      </a:endParaRPr>
                    </a:p>
                  </a:txBody>
                  <a:tcPr marL="9525" marR="9525" marT="9526"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12"/>
                  </a:ext>
                </a:extLst>
              </a:tr>
              <a:tr h="253397">
                <a:tc>
                  <a:txBody>
                    <a:bodyPr/>
                    <a:lstStyle/>
                    <a:p>
                      <a:pPr algn="l" fontAlgn="b"/>
                      <a:r>
                        <a:rPr lang="id-ID" sz="1600" b="0" i="0" u="none" strike="noStrike" dirty="0">
                          <a:solidFill>
                            <a:srgbClr val="000000"/>
                          </a:solidFill>
                          <a:latin typeface="Calibri"/>
                        </a:rPr>
                        <a:t> - Variabel</a:t>
                      </a:r>
                    </a:p>
                  </a:txBody>
                  <a:tcPr marL="9525" marR="9525" marT="9526" marB="0" anchor="b">
                    <a:lnL>
                      <a:noFill/>
                    </a:lnL>
                    <a:lnR>
                      <a:noFill/>
                    </a:lnR>
                    <a:lnT>
                      <a:noFill/>
                    </a:lnT>
                    <a:lnB>
                      <a:noFill/>
                    </a:lnB>
                  </a:tcPr>
                </a:tc>
                <a:tc>
                  <a:txBody>
                    <a:bodyPr/>
                    <a:lstStyle/>
                    <a:p>
                      <a:pPr algn="ctr" fontAlgn="b"/>
                      <a:r>
                        <a:rPr lang="id-ID" sz="1600" b="0" i="0" u="none" strike="noStrike" dirty="0">
                          <a:solidFill>
                            <a:srgbClr val="000000"/>
                          </a:solidFill>
                          <a:latin typeface="Calibri"/>
                        </a:rPr>
                        <a:t> Rp     9.600 </a:t>
                      </a:r>
                    </a:p>
                  </a:txBody>
                  <a:tcPr marL="9525" marR="9525" marT="952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id-ID" sz="1600" b="0" i="0" u="none" strike="noStrike" dirty="0">
                          <a:solidFill>
                            <a:srgbClr val="000000"/>
                          </a:solidFill>
                          <a:latin typeface="Calibri"/>
                        </a:rPr>
                        <a:t> Rp   12.000 </a:t>
                      </a:r>
                    </a:p>
                  </a:txBody>
                  <a:tcPr marL="9525" marR="9525" marT="9526"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253397">
                <a:tc>
                  <a:txBody>
                    <a:bodyPr/>
                    <a:lstStyle/>
                    <a:p>
                      <a:pPr algn="l" fontAlgn="b"/>
                      <a:r>
                        <a:rPr lang="id-ID" sz="1600" b="1" i="0" u="none" strike="noStrike" dirty="0">
                          <a:solidFill>
                            <a:srgbClr val="000000"/>
                          </a:solidFill>
                          <a:latin typeface="Calibri"/>
                        </a:rPr>
                        <a:t>Margin Kontribusi Bersih</a:t>
                      </a:r>
                    </a:p>
                  </a:txBody>
                  <a:tcPr marL="9525" marR="9525" marT="9526" marB="0" anchor="b">
                    <a:lnL>
                      <a:noFill/>
                    </a:lnL>
                    <a:lnR>
                      <a:noFill/>
                    </a:lnR>
                    <a:lnT>
                      <a:noFill/>
                    </a:lnT>
                    <a:lnB>
                      <a:noFill/>
                    </a:lnB>
                  </a:tcPr>
                </a:tc>
                <a:tc>
                  <a:txBody>
                    <a:bodyPr/>
                    <a:lstStyle/>
                    <a:p>
                      <a:pPr algn="ctr" fontAlgn="b"/>
                      <a:r>
                        <a:rPr lang="id-ID" sz="1400" b="1" i="0" u="none" strike="noStrike" dirty="0">
                          <a:solidFill>
                            <a:srgbClr val="000000"/>
                          </a:solidFill>
                          <a:latin typeface="Calibri"/>
                        </a:rPr>
                        <a:t> Rp     153.600 </a:t>
                      </a:r>
                    </a:p>
                  </a:txBody>
                  <a:tcPr marL="9525" marR="9525" marT="95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d-ID" sz="1400" b="1" i="0" u="none" strike="noStrike" dirty="0">
                          <a:solidFill>
                            <a:srgbClr val="000000"/>
                          </a:solidFill>
                          <a:latin typeface="Calibri"/>
                        </a:rPr>
                        <a:t> Rp     192.000 </a:t>
                      </a:r>
                    </a:p>
                  </a:txBody>
                  <a:tcPr marL="9525" marR="9525" marT="95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253397">
                <a:tc>
                  <a:txBody>
                    <a:bodyPr/>
                    <a:lstStyle/>
                    <a:p>
                      <a:pPr algn="l" fontAlgn="b"/>
                      <a:r>
                        <a:rPr lang="id-ID" sz="1600" b="0" i="0" u="none" strike="noStrike" dirty="0">
                          <a:solidFill>
                            <a:srgbClr val="000000"/>
                          </a:solidFill>
                          <a:latin typeface="Calibri"/>
                        </a:rPr>
                        <a:t>Biaya Tetap</a:t>
                      </a:r>
                    </a:p>
                  </a:txBody>
                  <a:tcPr marL="9525" marR="9525" marT="9526" marB="0" anchor="b">
                    <a:lnL>
                      <a:noFill/>
                    </a:lnL>
                    <a:lnR>
                      <a:noFill/>
                    </a:lnR>
                    <a:lnT>
                      <a:noFill/>
                    </a:lnT>
                    <a:lnB>
                      <a:noFill/>
                    </a:lnB>
                  </a:tcPr>
                </a:tc>
                <a:tc>
                  <a:txBody>
                    <a:bodyPr/>
                    <a:lstStyle/>
                    <a:p>
                      <a:pPr algn="ctr" fontAlgn="b"/>
                      <a:endParaRPr lang="id-ID" sz="1400" b="0" i="0" u="none" strike="noStrike" dirty="0">
                        <a:solidFill>
                          <a:srgbClr val="000000"/>
                        </a:solidFill>
                        <a:latin typeface="Calibri"/>
                      </a:endParaRPr>
                    </a:p>
                  </a:txBody>
                  <a:tcPr marL="9525" marR="9525" marT="952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endParaRPr lang="id-ID" sz="1400" b="0" i="0" u="none" strike="noStrike" dirty="0">
                        <a:solidFill>
                          <a:srgbClr val="000000"/>
                        </a:solidFill>
                        <a:latin typeface="Calibri"/>
                      </a:endParaRPr>
                    </a:p>
                  </a:txBody>
                  <a:tcPr marL="9525" marR="9525" marT="9526"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15"/>
                  </a:ext>
                </a:extLst>
              </a:tr>
              <a:tr h="253397">
                <a:tc>
                  <a:txBody>
                    <a:bodyPr/>
                    <a:lstStyle/>
                    <a:p>
                      <a:pPr algn="l" fontAlgn="b"/>
                      <a:r>
                        <a:rPr lang="id-ID" sz="1600" b="0" i="0" u="none" strike="noStrike" dirty="0">
                          <a:solidFill>
                            <a:srgbClr val="000000"/>
                          </a:solidFill>
                          <a:latin typeface="Calibri"/>
                        </a:rPr>
                        <a:t> - Overhead Pabrik tetap</a:t>
                      </a:r>
                    </a:p>
                  </a:txBody>
                  <a:tcPr marL="9525" marR="9525" marT="9526" marB="0" anchor="b">
                    <a:lnL>
                      <a:noFill/>
                    </a:lnL>
                    <a:lnR>
                      <a:noFill/>
                    </a:lnR>
                    <a:lnT>
                      <a:noFill/>
                    </a:lnT>
                    <a:lnB>
                      <a:noFill/>
                    </a:lnB>
                  </a:tcPr>
                </a:tc>
                <a:tc>
                  <a:txBody>
                    <a:bodyPr/>
                    <a:lstStyle/>
                    <a:p>
                      <a:pPr algn="ctr" fontAlgn="b"/>
                      <a:r>
                        <a:rPr lang="id-ID" sz="1600" b="0" i="0" u="none" strike="noStrike">
                          <a:solidFill>
                            <a:srgbClr val="000000"/>
                          </a:solidFill>
                          <a:latin typeface="Calibri"/>
                        </a:rPr>
                        <a:t> Rp   92.000 </a:t>
                      </a:r>
                    </a:p>
                  </a:txBody>
                  <a:tcPr marL="9525" marR="9525" marT="9526" marB="0" anchor="b">
                    <a:lnL>
                      <a:noFill/>
                    </a:lnL>
                    <a:lnR>
                      <a:noFill/>
                    </a:lnR>
                    <a:lnT>
                      <a:noFill/>
                    </a:lnT>
                    <a:lnB>
                      <a:noFill/>
                    </a:lnB>
                  </a:tcPr>
                </a:tc>
                <a:tc>
                  <a:txBody>
                    <a:bodyPr/>
                    <a:lstStyle/>
                    <a:p>
                      <a:pPr algn="ctr" fontAlgn="b"/>
                      <a:r>
                        <a:rPr lang="id-ID" sz="1600" b="0" i="0" u="none" strike="noStrike" dirty="0">
                          <a:solidFill>
                            <a:srgbClr val="000000"/>
                          </a:solidFill>
                          <a:latin typeface="Calibri"/>
                        </a:rPr>
                        <a:t> Rp   92.000 </a:t>
                      </a:r>
                    </a:p>
                  </a:txBody>
                  <a:tcPr marL="9525" marR="9525" marT="9526" marB="0" anchor="b">
                    <a:lnL>
                      <a:noFill/>
                    </a:lnL>
                    <a:lnR>
                      <a:noFill/>
                    </a:lnR>
                    <a:lnT>
                      <a:noFill/>
                    </a:lnT>
                    <a:lnB>
                      <a:noFill/>
                    </a:lnB>
                  </a:tcPr>
                </a:tc>
                <a:extLst>
                  <a:ext uri="{0D108BD9-81ED-4DB2-BD59-A6C34878D82A}">
                    <a16:rowId xmlns:a16="http://schemas.microsoft.com/office/drawing/2014/main" val="10016"/>
                  </a:ext>
                </a:extLst>
              </a:tr>
              <a:tr h="253397">
                <a:tc>
                  <a:txBody>
                    <a:bodyPr/>
                    <a:lstStyle/>
                    <a:p>
                      <a:pPr algn="l" fontAlgn="b"/>
                      <a:r>
                        <a:rPr lang="id-ID" sz="1600" b="0" i="0" u="none" strike="noStrike" dirty="0">
                          <a:solidFill>
                            <a:srgbClr val="000000"/>
                          </a:solidFill>
                          <a:latin typeface="Calibri"/>
                        </a:rPr>
                        <a:t> - Administrasi&amp;Penjualan</a:t>
                      </a:r>
                    </a:p>
                  </a:txBody>
                  <a:tcPr marL="9525" marR="9525" marT="9526" marB="0" anchor="b">
                    <a:lnL>
                      <a:noFill/>
                    </a:lnL>
                    <a:lnR>
                      <a:noFill/>
                    </a:lnR>
                    <a:lnT>
                      <a:noFill/>
                    </a:lnT>
                    <a:lnB>
                      <a:noFill/>
                    </a:lnB>
                  </a:tcPr>
                </a:tc>
                <a:tc>
                  <a:txBody>
                    <a:bodyPr/>
                    <a:lstStyle/>
                    <a:p>
                      <a:pPr algn="ctr" fontAlgn="b"/>
                      <a:r>
                        <a:rPr lang="id-ID" sz="1600" b="0" i="0" u="none" strike="noStrike">
                          <a:solidFill>
                            <a:srgbClr val="000000"/>
                          </a:solidFill>
                          <a:latin typeface="Calibri"/>
                        </a:rPr>
                        <a:t> Rp   50.000 </a:t>
                      </a:r>
                    </a:p>
                  </a:txBody>
                  <a:tcPr marL="9525" marR="9525" marT="952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id-ID" sz="1600" b="0" i="0" u="none" strike="noStrike" dirty="0">
                          <a:solidFill>
                            <a:srgbClr val="000000"/>
                          </a:solidFill>
                          <a:latin typeface="Calibri"/>
                        </a:rPr>
                        <a:t> Rp   50.000 </a:t>
                      </a:r>
                    </a:p>
                  </a:txBody>
                  <a:tcPr marL="9525" marR="9525" marT="9526"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253397">
                <a:tc>
                  <a:txBody>
                    <a:bodyPr/>
                    <a:lstStyle/>
                    <a:p>
                      <a:pPr algn="l" fontAlgn="b"/>
                      <a:r>
                        <a:rPr lang="id-ID" sz="1600" b="1" i="0" u="none" strike="noStrike" dirty="0">
                          <a:solidFill>
                            <a:srgbClr val="000000"/>
                          </a:solidFill>
                          <a:latin typeface="Calibri"/>
                        </a:rPr>
                        <a:t> Jumlah Biaya Tetap</a:t>
                      </a:r>
                    </a:p>
                  </a:txBody>
                  <a:tcPr marL="9525" marR="9525" marT="9526" marB="0" anchor="b">
                    <a:lnL>
                      <a:noFill/>
                    </a:lnL>
                    <a:lnR>
                      <a:noFill/>
                    </a:lnR>
                    <a:lnT>
                      <a:noFill/>
                    </a:lnT>
                    <a:lnB>
                      <a:noFill/>
                    </a:lnB>
                  </a:tcPr>
                </a:tc>
                <a:tc>
                  <a:txBody>
                    <a:bodyPr/>
                    <a:lstStyle/>
                    <a:p>
                      <a:pPr algn="ctr" fontAlgn="b"/>
                      <a:r>
                        <a:rPr lang="id-ID" sz="1600" b="1" i="0" u="none" strike="noStrike">
                          <a:solidFill>
                            <a:srgbClr val="000000"/>
                          </a:solidFill>
                          <a:latin typeface="Calibri"/>
                        </a:rPr>
                        <a:t> Rp 142.000 </a:t>
                      </a:r>
                    </a:p>
                  </a:txBody>
                  <a:tcPr marL="9525" marR="9525" marT="95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id-ID" sz="1600" b="1" i="0" u="none" strike="noStrike" dirty="0">
                          <a:solidFill>
                            <a:srgbClr val="000000"/>
                          </a:solidFill>
                          <a:latin typeface="Calibri"/>
                        </a:rPr>
                        <a:t> Rp 142.000 </a:t>
                      </a:r>
                    </a:p>
                  </a:txBody>
                  <a:tcPr marL="9525" marR="9525" marT="952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
                  </a:ext>
                </a:extLst>
              </a:tr>
              <a:tr h="253397">
                <a:tc>
                  <a:txBody>
                    <a:bodyPr/>
                    <a:lstStyle/>
                    <a:p>
                      <a:pPr algn="l" fontAlgn="b"/>
                      <a:r>
                        <a:rPr lang="id-ID" sz="1600" b="1" i="0" u="none" strike="noStrike" dirty="0">
                          <a:solidFill>
                            <a:srgbClr val="000000"/>
                          </a:solidFill>
                          <a:latin typeface="Calibri"/>
                        </a:rPr>
                        <a:t>Laba Bersih</a:t>
                      </a:r>
                    </a:p>
                  </a:txBody>
                  <a:tcPr marL="9525" marR="9525" marT="9526" marB="0" anchor="b">
                    <a:lnL>
                      <a:noFill/>
                    </a:lnL>
                    <a:lnR>
                      <a:noFill/>
                    </a:lnR>
                    <a:lnT>
                      <a:noFill/>
                    </a:lnT>
                    <a:lnB>
                      <a:noFill/>
                    </a:lnB>
                  </a:tcPr>
                </a:tc>
                <a:tc>
                  <a:txBody>
                    <a:bodyPr/>
                    <a:lstStyle/>
                    <a:p>
                      <a:pPr algn="ctr" fontAlgn="b"/>
                      <a:r>
                        <a:rPr lang="id-ID" sz="1600" b="1" i="0" u="none" strike="noStrike" dirty="0">
                          <a:solidFill>
                            <a:srgbClr val="000000"/>
                          </a:solidFill>
                          <a:latin typeface="Calibri"/>
                        </a:rPr>
                        <a:t> Rp   11.600 </a:t>
                      </a:r>
                    </a:p>
                  </a:txBody>
                  <a:tcPr marL="9525" marR="9525" marT="9526"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id-ID" sz="1600" b="1" i="0" u="none" strike="noStrike" dirty="0">
                          <a:solidFill>
                            <a:srgbClr val="000000"/>
                          </a:solidFill>
                          <a:latin typeface="Calibri"/>
                        </a:rPr>
                        <a:t> Rp   50.000 </a:t>
                      </a:r>
                    </a:p>
                  </a:txBody>
                  <a:tcPr marL="9525" marR="9525" marT="9526"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9"/>
                  </a:ext>
                </a:extLst>
              </a:tr>
            </a:tbl>
          </a:graphicData>
        </a:graphic>
      </p:graphicFrame>
      <p:sp>
        <p:nvSpPr>
          <p:cNvPr id="5" name="Slide Number Placeholder 4">
            <a:extLst>
              <a:ext uri="{FF2B5EF4-FFF2-40B4-BE49-F238E27FC236}">
                <a16:creationId xmlns:a16="http://schemas.microsoft.com/office/drawing/2014/main" id="{2A907386-46FC-40EE-BE25-86CCE726DBBA}"/>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3A6B4FD3-4070-484E-9FFD-8E46AF02A23F}" type="slidenum">
              <a:rPr lang="id-ID" altLang="en-US">
                <a:solidFill>
                  <a:srgbClr val="FFFFFF"/>
                </a:solidFill>
                <a:latin typeface="Tw Cen MT" panose="020B0602020104020603" pitchFamily="34" charset="0"/>
              </a:rPr>
              <a:pPr eaLnBrk="1" hangingPunct="1">
                <a:lnSpc>
                  <a:spcPct val="80000"/>
                </a:lnSpc>
              </a:pPr>
              <a:t>37</a:t>
            </a:fld>
            <a:endParaRPr lang="id-ID" altLang="en-US">
              <a:solidFill>
                <a:srgbClr val="FFFFFF"/>
              </a:solidFill>
              <a:latin typeface="Tw Cen MT" panose="020B0602020104020603"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4"/>
              </a:gs>
              <a:gs pos="25000">
                <a:schemeClr val="accent4"/>
              </a:gs>
              <a:gs pos="94000">
                <a:schemeClr val="accent2"/>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6" name="Picture 75">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8130" name="Rectangle 2">
            <a:extLst>
              <a:ext uri="{FF2B5EF4-FFF2-40B4-BE49-F238E27FC236}">
                <a16:creationId xmlns:a16="http://schemas.microsoft.com/office/drawing/2014/main" id="{8E7D1846-9DD6-4E41-90FB-30AB95E50576}"/>
              </a:ext>
            </a:extLst>
          </p:cNvPr>
          <p:cNvSpPr>
            <a:spLocks noGrp="1" noChangeArrowheads="1"/>
          </p:cNvSpPr>
          <p:nvPr>
            <p:ph type="title"/>
          </p:nvPr>
        </p:nvSpPr>
        <p:spPr>
          <a:xfrm>
            <a:off x="640079" y="2053641"/>
            <a:ext cx="3669161" cy="2760098"/>
          </a:xfrm>
        </p:spPr>
        <p:txBody>
          <a:bodyPr>
            <a:normAutofit/>
          </a:bodyPr>
          <a:lstStyle/>
          <a:p>
            <a:pPr eaLnBrk="1" hangingPunct="1"/>
            <a:r>
              <a:rPr lang="en-US" altLang="en-US" b="1">
                <a:solidFill>
                  <a:srgbClr val="FFFFFF"/>
                </a:solidFill>
              </a:rPr>
              <a:t>Perbedaan Laba</a:t>
            </a:r>
          </a:p>
        </p:txBody>
      </p:sp>
      <p:sp>
        <p:nvSpPr>
          <p:cNvPr id="48131" name="Rectangle 3">
            <a:extLst>
              <a:ext uri="{FF2B5EF4-FFF2-40B4-BE49-F238E27FC236}">
                <a16:creationId xmlns:a16="http://schemas.microsoft.com/office/drawing/2014/main" id="{4D754451-2879-4DCD-98AB-37BD113FC431}"/>
              </a:ext>
            </a:extLst>
          </p:cNvPr>
          <p:cNvSpPr>
            <a:spLocks noGrp="1" noChangeArrowheads="1"/>
          </p:cNvSpPr>
          <p:nvPr>
            <p:ph sz="quarter" idx="1"/>
          </p:nvPr>
        </p:nvSpPr>
        <p:spPr>
          <a:xfrm>
            <a:off x="6090574" y="801866"/>
            <a:ext cx="5306084" cy="5230634"/>
          </a:xfrm>
        </p:spPr>
        <p:txBody>
          <a:bodyPr anchor="ctr">
            <a:normAutofit/>
          </a:bodyPr>
          <a:lstStyle/>
          <a:p>
            <a:pPr>
              <a:spcAft>
                <a:spcPts val="1200"/>
              </a:spcAft>
            </a:pPr>
            <a:r>
              <a:rPr lang="en-US" altLang="en-US" sz="2400" dirty="0">
                <a:solidFill>
                  <a:srgbClr val="000000"/>
                </a:solidFill>
              </a:rPr>
              <a:t>Pada </a:t>
            </a:r>
            <a:r>
              <a:rPr lang="id-ID" altLang="en-US" sz="2400" dirty="0">
                <a:solidFill>
                  <a:srgbClr val="000000"/>
                </a:solidFill>
              </a:rPr>
              <a:t>tahun 20</a:t>
            </a:r>
            <a:r>
              <a:rPr lang="en-US" altLang="en-US" sz="2400" dirty="0">
                <a:solidFill>
                  <a:srgbClr val="000000"/>
                </a:solidFill>
              </a:rPr>
              <a:t>21 </a:t>
            </a:r>
            <a:r>
              <a:rPr lang="en-US" altLang="en-US" sz="2400" dirty="0" err="1">
                <a:solidFill>
                  <a:srgbClr val="000000"/>
                </a:solidFill>
              </a:rPr>
              <a:t>ternyata</a:t>
            </a:r>
            <a:r>
              <a:rPr lang="en-US" altLang="en-US" sz="2400" dirty="0">
                <a:solidFill>
                  <a:srgbClr val="000000"/>
                </a:solidFill>
              </a:rPr>
              <a:t> </a:t>
            </a:r>
            <a:r>
              <a:rPr lang="en-US" altLang="en-US" sz="2400" dirty="0" err="1">
                <a:solidFill>
                  <a:srgbClr val="000000"/>
                </a:solidFill>
              </a:rPr>
              <a:t>laba</a:t>
            </a:r>
            <a:r>
              <a:rPr lang="en-US" altLang="en-US" sz="2400" dirty="0">
                <a:solidFill>
                  <a:srgbClr val="000000"/>
                </a:solidFill>
              </a:rPr>
              <a:t> </a:t>
            </a:r>
            <a:r>
              <a:rPr lang="en-US" altLang="en-US" sz="2400" dirty="0" err="1">
                <a:solidFill>
                  <a:srgbClr val="000000"/>
                </a:solidFill>
              </a:rPr>
              <a:t>neto</a:t>
            </a:r>
            <a:r>
              <a:rPr lang="en-US" altLang="en-US" sz="2400" dirty="0">
                <a:solidFill>
                  <a:srgbClr val="000000"/>
                </a:solidFill>
              </a:rPr>
              <a:t> Absorption Costing </a:t>
            </a:r>
            <a:r>
              <a:rPr lang="en-US" altLang="en-US" sz="2400" dirty="0" err="1">
                <a:solidFill>
                  <a:srgbClr val="000000"/>
                </a:solidFill>
              </a:rPr>
              <a:t>lebih</a:t>
            </a:r>
            <a:r>
              <a:rPr lang="en-US" altLang="en-US" sz="2400" dirty="0">
                <a:solidFill>
                  <a:srgbClr val="000000"/>
                </a:solidFill>
              </a:rPr>
              <a:t> </a:t>
            </a:r>
            <a:r>
              <a:rPr lang="en-US" altLang="en-US" sz="2400" dirty="0" err="1">
                <a:solidFill>
                  <a:srgbClr val="000000"/>
                </a:solidFill>
              </a:rPr>
              <a:t>besar</a:t>
            </a:r>
            <a:r>
              <a:rPr lang="en-US" altLang="en-US" sz="2400" dirty="0">
                <a:solidFill>
                  <a:srgbClr val="000000"/>
                </a:solidFill>
              </a:rPr>
              <a:t> </a:t>
            </a:r>
            <a:r>
              <a:rPr lang="en-US" altLang="en-US" sz="2400" dirty="0" err="1">
                <a:solidFill>
                  <a:srgbClr val="000000"/>
                </a:solidFill>
              </a:rPr>
              <a:t>daripada</a:t>
            </a:r>
            <a:r>
              <a:rPr lang="en-US" altLang="en-US" sz="2400" dirty="0">
                <a:solidFill>
                  <a:srgbClr val="000000"/>
                </a:solidFill>
              </a:rPr>
              <a:t> </a:t>
            </a:r>
            <a:r>
              <a:rPr lang="en-US" altLang="en-US" sz="2400" dirty="0" err="1">
                <a:solidFill>
                  <a:srgbClr val="000000"/>
                </a:solidFill>
              </a:rPr>
              <a:t>laba</a:t>
            </a:r>
            <a:r>
              <a:rPr lang="en-US" altLang="en-US" sz="2400" dirty="0">
                <a:solidFill>
                  <a:srgbClr val="000000"/>
                </a:solidFill>
              </a:rPr>
              <a:t> </a:t>
            </a:r>
            <a:r>
              <a:rPr lang="en-US" altLang="en-US" sz="2400" dirty="0" err="1">
                <a:solidFill>
                  <a:srgbClr val="000000"/>
                </a:solidFill>
              </a:rPr>
              <a:t>neto</a:t>
            </a:r>
            <a:r>
              <a:rPr lang="en-US" altLang="en-US" sz="2400" dirty="0">
                <a:solidFill>
                  <a:srgbClr val="000000"/>
                </a:solidFill>
              </a:rPr>
              <a:t> Variable Costing </a:t>
            </a:r>
            <a:r>
              <a:rPr lang="en-US" altLang="en-US" sz="2400" dirty="0" err="1">
                <a:solidFill>
                  <a:srgbClr val="000000"/>
                </a:solidFill>
              </a:rPr>
              <a:t>sebesar</a:t>
            </a:r>
            <a:r>
              <a:rPr lang="en-US" altLang="en-US" sz="2400" dirty="0">
                <a:solidFill>
                  <a:srgbClr val="000000"/>
                </a:solidFill>
              </a:rPr>
              <a:t> Rp.</a:t>
            </a:r>
            <a:r>
              <a:rPr lang="id-ID" altLang="en-US" sz="2400" dirty="0">
                <a:solidFill>
                  <a:srgbClr val="000000"/>
                </a:solidFill>
              </a:rPr>
              <a:t>18</a:t>
            </a:r>
            <a:r>
              <a:rPr lang="en-US" altLang="en-US" sz="2400" dirty="0">
                <a:solidFill>
                  <a:srgbClr val="000000"/>
                </a:solidFill>
              </a:rPr>
              <a:t>.</a:t>
            </a:r>
            <a:r>
              <a:rPr lang="id-ID" altLang="en-US" sz="2400" dirty="0">
                <a:solidFill>
                  <a:srgbClr val="000000"/>
                </a:solidFill>
              </a:rPr>
              <a:t>4</a:t>
            </a:r>
            <a:r>
              <a:rPr lang="en-US" altLang="en-US" sz="2400" dirty="0">
                <a:solidFill>
                  <a:srgbClr val="000000"/>
                </a:solidFill>
              </a:rPr>
              <a:t>00,-</a:t>
            </a:r>
            <a:endParaRPr lang="id-ID" altLang="en-US" sz="2400" dirty="0">
              <a:solidFill>
                <a:srgbClr val="000000"/>
              </a:solidFill>
            </a:endParaRPr>
          </a:p>
          <a:p>
            <a:pPr>
              <a:spcAft>
                <a:spcPts val="1200"/>
              </a:spcAft>
            </a:pPr>
            <a:r>
              <a:rPr lang="en-US" altLang="en-US" sz="2400" dirty="0" err="1">
                <a:solidFill>
                  <a:srgbClr val="000000"/>
                </a:solidFill>
              </a:rPr>
              <a:t>Perbedaan</a:t>
            </a:r>
            <a:r>
              <a:rPr lang="en-US" altLang="en-US" sz="2400" dirty="0">
                <a:solidFill>
                  <a:srgbClr val="000000"/>
                </a:solidFill>
              </a:rPr>
              <a:t> </a:t>
            </a:r>
            <a:r>
              <a:rPr lang="en-US" altLang="en-US" sz="2400" dirty="0" err="1">
                <a:solidFill>
                  <a:srgbClr val="000000"/>
                </a:solidFill>
              </a:rPr>
              <a:t>ini</a:t>
            </a:r>
            <a:r>
              <a:rPr lang="en-US" altLang="en-US" sz="2400" dirty="0">
                <a:solidFill>
                  <a:srgbClr val="000000"/>
                </a:solidFill>
              </a:rPr>
              <a:t> </a:t>
            </a:r>
            <a:r>
              <a:rPr lang="en-US" altLang="en-US" sz="2400" dirty="0" err="1">
                <a:solidFill>
                  <a:srgbClr val="000000"/>
                </a:solidFill>
              </a:rPr>
              <a:t>timbul</a:t>
            </a:r>
            <a:r>
              <a:rPr lang="en-US" altLang="en-US" sz="2400" dirty="0">
                <a:solidFill>
                  <a:srgbClr val="000000"/>
                </a:solidFill>
              </a:rPr>
              <a:t> </a:t>
            </a:r>
            <a:r>
              <a:rPr lang="en-US" altLang="en-US" sz="2400" dirty="0" err="1">
                <a:solidFill>
                  <a:srgbClr val="000000"/>
                </a:solidFill>
              </a:rPr>
              <a:t>karena</a:t>
            </a:r>
            <a:r>
              <a:rPr lang="en-US" altLang="en-US" sz="2400" dirty="0">
                <a:solidFill>
                  <a:srgbClr val="000000"/>
                </a:solidFill>
              </a:rPr>
              <a:t> </a:t>
            </a:r>
            <a:r>
              <a:rPr lang="en-US" altLang="en-US" sz="2400" dirty="0" err="1">
                <a:solidFill>
                  <a:srgbClr val="000000"/>
                </a:solidFill>
              </a:rPr>
              <a:t>adanya</a:t>
            </a:r>
            <a:r>
              <a:rPr lang="en-US" altLang="en-US" sz="2400" dirty="0">
                <a:solidFill>
                  <a:srgbClr val="000000"/>
                </a:solidFill>
              </a:rPr>
              <a:t> </a:t>
            </a:r>
            <a:r>
              <a:rPr lang="en-US" altLang="en-US" sz="2400" dirty="0" err="1">
                <a:solidFill>
                  <a:srgbClr val="000000"/>
                </a:solidFill>
              </a:rPr>
              <a:t>penangguhan</a:t>
            </a:r>
            <a:r>
              <a:rPr lang="en-US" altLang="en-US" sz="2400" dirty="0">
                <a:solidFill>
                  <a:srgbClr val="000000"/>
                </a:solidFill>
              </a:rPr>
              <a:t> BOP </a:t>
            </a:r>
            <a:r>
              <a:rPr lang="en-US" altLang="en-US" sz="2400" dirty="0" err="1">
                <a:solidFill>
                  <a:srgbClr val="000000"/>
                </a:solidFill>
              </a:rPr>
              <a:t>tetap</a:t>
            </a:r>
            <a:r>
              <a:rPr lang="en-US" altLang="en-US" sz="2400" dirty="0">
                <a:solidFill>
                  <a:srgbClr val="000000"/>
                </a:solidFill>
              </a:rPr>
              <a:t> pada </a:t>
            </a:r>
            <a:r>
              <a:rPr lang="en-US" altLang="en-US" sz="2400" dirty="0" err="1">
                <a:solidFill>
                  <a:srgbClr val="000000"/>
                </a:solidFill>
              </a:rPr>
              <a:t>persediaan</a:t>
            </a:r>
            <a:r>
              <a:rPr lang="en-US" altLang="en-US" sz="2400" dirty="0">
                <a:solidFill>
                  <a:srgbClr val="000000"/>
                </a:solidFill>
              </a:rPr>
              <a:t> </a:t>
            </a:r>
            <a:r>
              <a:rPr lang="en-US" altLang="en-US" sz="2400" dirty="0" err="1">
                <a:solidFill>
                  <a:srgbClr val="000000"/>
                </a:solidFill>
              </a:rPr>
              <a:t>akhir</a:t>
            </a:r>
            <a:r>
              <a:rPr lang="en-US" altLang="en-US" sz="2400" dirty="0">
                <a:solidFill>
                  <a:srgbClr val="000000"/>
                </a:solidFill>
              </a:rPr>
              <a:t> </a:t>
            </a:r>
            <a:r>
              <a:rPr lang="en-US" altLang="en-US" sz="2400" dirty="0" err="1">
                <a:solidFill>
                  <a:srgbClr val="000000"/>
                </a:solidFill>
              </a:rPr>
              <a:t>sebesar</a:t>
            </a:r>
            <a:r>
              <a:rPr lang="en-US" altLang="en-US" sz="2400" dirty="0">
                <a:solidFill>
                  <a:srgbClr val="000000"/>
                </a:solidFill>
              </a:rPr>
              <a:t> (Rp.</a:t>
            </a:r>
            <a:r>
              <a:rPr lang="id-ID" altLang="en-US" sz="2400" dirty="0">
                <a:solidFill>
                  <a:srgbClr val="000000"/>
                </a:solidFill>
              </a:rPr>
              <a:t>92</a:t>
            </a:r>
            <a:r>
              <a:rPr lang="en-US" altLang="en-US" sz="2400" dirty="0">
                <a:solidFill>
                  <a:srgbClr val="000000"/>
                </a:solidFill>
              </a:rPr>
              <a:t>.000 : </a:t>
            </a:r>
            <a:r>
              <a:rPr lang="id-ID" altLang="en-US" sz="2400" dirty="0">
                <a:solidFill>
                  <a:srgbClr val="000000"/>
                </a:solidFill>
              </a:rPr>
              <a:t>1</a:t>
            </a:r>
            <a:r>
              <a:rPr lang="en-US" altLang="en-US" sz="2400" dirty="0">
                <a:solidFill>
                  <a:srgbClr val="000000"/>
                </a:solidFill>
              </a:rPr>
              <a:t>.000)x200unit =Rp.1</a:t>
            </a:r>
            <a:r>
              <a:rPr lang="id-ID" altLang="en-US" sz="2400" dirty="0">
                <a:solidFill>
                  <a:srgbClr val="000000"/>
                </a:solidFill>
              </a:rPr>
              <a:t>8</a:t>
            </a:r>
            <a:r>
              <a:rPr lang="en-US" altLang="en-US" sz="2400" dirty="0">
                <a:solidFill>
                  <a:srgbClr val="000000"/>
                </a:solidFill>
              </a:rPr>
              <a:t>.</a:t>
            </a:r>
            <a:r>
              <a:rPr lang="id-ID" altLang="en-US" sz="2400" dirty="0">
                <a:solidFill>
                  <a:srgbClr val="000000"/>
                </a:solidFill>
              </a:rPr>
              <a:t>4</a:t>
            </a:r>
            <a:r>
              <a:rPr lang="en-US" altLang="en-US" sz="2400" dirty="0">
                <a:solidFill>
                  <a:srgbClr val="000000"/>
                </a:solidFill>
              </a:rPr>
              <a:t>00,-</a:t>
            </a:r>
          </a:p>
        </p:txBody>
      </p:sp>
      <p:sp>
        <p:nvSpPr>
          <p:cNvPr id="4" name="Slide Number Placeholder 3">
            <a:extLst>
              <a:ext uri="{FF2B5EF4-FFF2-40B4-BE49-F238E27FC236}">
                <a16:creationId xmlns:a16="http://schemas.microsoft.com/office/drawing/2014/main" id="{DE35BC6A-2443-4546-A0B3-05A0D27725FE}"/>
              </a:ext>
            </a:extLst>
          </p:cNvPr>
          <p:cNvSpPr>
            <a:spLocks noGrp="1"/>
          </p:cNvSpPr>
          <p:nvPr>
            <p:ph type="sldNum" sz="quarter" idx="12"/>
          </p:nvPr>
        </p:nvSpPr>
        <p:spPr>
          <a:xfrm>
            <a:off x="10825930" y="6223702"/>
            <a:ext cx="570728" cy="314067"/>
          </a:xfrm>
        </p:spPr>
        <p:txBody>
          <a:bodyP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600"/>
              </a:spcAft>
            </a:pPr>
            <a:fld id="{FC3FB3D4-8C20-4BE2-A009-27D7053EF73C}" type="slidenum">
              <a:rPr lang="id-ID" altLang="en-US" sz="1000">
                <a:solidFill>
                  <a:srgbClr val="898989"/>
                </a:solidFill>
                <a:latin typeface="Tw Cen MT" panose="020B0602020104020603" pitchFamily="34" charset="0"/>
              </a:rPr>
              <a:pPr eaLnBrk="1" hangingPunct="1">
                <a:spcAft>
                  <a:spcPts val="600"/>
                </a:spcAft>
              </a:pPr>
              <a:t>38</a:t>
            </a:fld>
            <a:endParaRPr lang="id-ID" altLang="en-US" sz="1000">
              <a:solidFill>
                <a:srgbClr val="898989"/>
              </a:solidFill>
              <a:latin typeface="Tw Cen MT" panose="020B0602020104020603"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4"/>
              </a:gs>
              <a:gs pos="25000">
                <a:schemeClr val="accent4"/>
              </a:gs>
              <a:gs pos="94000">
                <a:schemeClr val="accent2"/>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6" name="Picture 75">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9154" name="Rectangle 2">
            <a:extLst>
              <a:ext uri="{FF2B5EF4-FFF2-40B4-BE49-F238E27FC236}">
                <a16:creationId xmlns:a16="http://schemas.microsoft.com/office/drawing/2014/main" id="{B0E85B20-469F-4125-A892-33C49C123DCB}"/>
              </a:ext>
            </a:extLst>
          </p:cNvPr>
          <p:cNvSpPr>
            <a:spLocks noGrp="1" noChangeArrowheads="1"/>
          </p:cNvSpPr>
          <p:nvPr>
            <p:ph type="title"/>
          </p:nvPr>
        </p:nvSpPr>
        <p:spPr>
          <a:xfrm>
            <a:off x="640079" y="2053641"/>
            <a:ext cx="3669161" cy="2760098"/>
          </a:xfrm>
        </p:spPr>
        <p:txBody>
          <a:bodyPr>
            <a:normAutofit/>
          </a:bodyPr>
          <a:lstStyle/>
          <a:p>
            <a:pPr eaLnBrk="1" hangingPunct="1"/>
            <a:r>
              <a:rPr lang="en-US" altLang="en-US" b="1">
                <a:solidFill>
                  <a:srgbClr val="FFFFFF"/>
                </a:solidFill>
              </a:rPr>
              <a:t>Perbedaan Laba</a:t>
            </a:r>
          </a:p>
        </p:txBody>
      </p:sp>
      <p:sp>
        <p:nvSpPr>
          <p:cNvPr id="49155" name="Rectangle 3">
            <a:extLst>
              <a:ext uri="{FF2B5EF4-FFF2-40B4-BE49-F238E27FC236}">
                <a16:creationId xmlns:a16="http://schemas.microsoft.com/office/drawing/2014/main" id="{17B23625-DA98-4583-A7F2-ADB7458A10DD}"/>
              </a:ext>
            </a:extLst>
          </p:cNvPr>
          <p:cNvSpPr>
            <a:spLocks noGrp="1" noChangeArrowheads="1"/>
          </p:cNvSpPr>
          <p:nvPr>
            <p:ph sz="quarter" idx="1"/>
          </p:nvPr>
        </p:nvSpPr>
        <p:spPr>
          <a:xfrm>
            <a:off x="6090574" y="801866"/>
            <a:ext cx="5306084" cy="5230634"/>
          </a:xfrm>
        </p:spPr>
        <p:txBody>
          <a:bodyPr anchor="ctr">
            <a:normAutofit/>
          </a:bodyPr>
          <a:lstStyle/>
          <a:p>
            <a:pPr eaLnBrk="1" hangingPunct="1"/>
            <a:r>
              <a:rPr lang="en-US" altLang="en-US" sz="2400" dirty="0">
                <a:solidFill>
                  <a:srgbClr val="000000"/>
                </a:solidFill>
              </a:rPr>
              <a:t>Pada </a:t>
            </a:r>
            <a:r>
              <a:rPr lang="id-ID" altLang="en-US" sz="2400" dirty="0">
                <a:solidFill>
                  <a:srgbClr val="000000"/>
                </a:solidFill>
              </a:rPr>
              <a:t>tahun 20</a:t>
            </a:r>
            <a:r>
              <a:rPr lang="en-US" altLang="en-US" sz="2400" dirty="0">
                <a:solidFill>
                  <a:srgbClr val="000000"/>
                </a:solidFill>
              </a:rPr>
              <a:t>22</a:t>
            </a:r>
            <a:r>
              <a:rPr lang="id-ID" altLang="en-US" sz="2400" dirty="0">
                <a:solidFill>
                  <a:srgbClr val="000000"/>
                </a:solidFill>
              </a:rPr>
              <a:t> </a:t>
            </a:r>
            <a:r>
              <a:rPr lang="en-US" altLang="en-US" sz="2400" dirty="0" err="1">
                <a:solidFill>
                  <a:srgbClr val="000000"/>
                </a:solidFill>
              </a:rPr>
              <a:t>ternyata</a:t>
            </a:r>
            <a:r>
              <a:rPr lang="en-US" altLang="en-US" sz="2400" dirty="0">
                <a:solidFill>
                  <a:srgbClr val="000000"/>
                </a:solidFill>
              </a:rPr>
              <a:t> </a:t>
            </a:r>
            <a:r>
              <a:rPr lang="en-US" altLang="en-US" sz="2400" dirty="0" err="1">
                <a:solidFill>
                  <a:srgbClr val="000000"/>
                </a:solidFill>
              </a:rPr>
              <a:t>laba</a:t>
            </a:r>
            <a:r>
              <a:rPr lang="en-US" altLang="en-US" sz="2400" dirty="0">
                <a:solidFill>
                  <a:srgbClr val="000000"/>
                </a:solidFill>
              </a:rPr>
              <a:t> </a:t>
            </a:r>
            <a:r>
              <a:rPr lang="en-US" altLang="en-US" sz="2400" dirty="0" err="1">
                <a:solidFill>
                  <a:srgbClr val="000000"/>
                </a:solidFill>
              </a:rPr>
              <a:t>neto</a:t>
            </a:r>
            <a:r>
              <a:rPr lang="en-US" altLang="en-US" sz="2400" dirty="0">
                <a:solidFill>
                  <a:srgbClr val="000000"/>
                </a:solidFill>
              </a:rPr>
              <a:t> </a:t>
            </a:r>
            <a:r>
              <a:rPr lang="id-ID" altLang="en-US" sz="2400" i="1" dirty="0" err="1">
                <a:solidFill>
                  <a:srgbClr val="000000"/>
                </a:solidFill>
              </a:rPr>
              <a:t>Full</a:t>
            </a:r>
            <a:r>
              <a:rPr lang="en-US" altLang="en-US" sz="2400" i="1" dirty="0">
                <a:solidFill>
                  <a:srgbClr val="000000"/>
                </a:solidFill>
              </a:rPr>
              <a:t> costing </a:t>
            </a:r>
            <a:r>
              <a:rPr lang="en-US" altLang="en-US" sz="2400" dirty="0" err="1">
                <a:solidFill>
                  <a:srgbClr val="000000"/>
                </a:solidFill>
              </a:rPr>
              <a:t>lebih</a:t>
            </a:r>
            <a:r>
              <a:rPr lang="en-US" altLang="en-US" sz="2400" dirty="0">
                <a:solidFill>
                  <a:srgbClr val="000000"/>
                </a:solidFill>
              </a:rPr>
              <a:t> </a:t>
            </a:r>
            <a:r>
              <a:rPr lang="en-US" altLang="en-US" sz="2400" dirty="0" err="1">
                <a:solidFill>
                  <a:srgbClr val="000000"/>
                </a:solidFill>
              </a:rPr>
              <a:t>rendah</a:t>
            </a:r>
            <a:r>
              <a:rPr lang="en-US" altLang="en-US" sz="2400" dirty="0">
                <a:solidFill>
                  <a:srgbClr val="000000"/>
                </a:solidFill>
              </a:rPr>
              <a:t> </a:t>
            </a:r>
            <a:r>
              <a:rPr lang="en-US" altLang="en-US" sz="2400" dirty="0" err="1">
                <a:solidFill>
                  <a:srgbClr val="000000"/>
                </a:solidFill>
              </a:rPr>
              <a:t>daripada</a:t>
            </a:r>
            <a:r>
              <a:rPr lang="en-US" altLang="en-US" sz="2400" dirty="0">
                <a:solidFill>
                  <a:srgbClr val="000000"/>
                </a:solidFill>
              </a:rPr>
              <a:t> Variable costing </a:t>
            </a:r>
            <a:r>
              <a:rPr lang="en-US" altLang="en-US" sz="2400" dirty="0" err="1">
                <a:solidFill>
                  <a:srgbClr val="000000"/>
                </a:solidFill>
              </a:rPr>
              <a:t>sebesar</a:t>
            </a:r>
            <a:r>
              <a:rPr lang="en-US" altLang="en-US" sz="2400" dirty="0">
                <a:solidFill>
                  <a:srgbClr val="000000"/>
                </a:solidFill>
              </a:rPr>
              <a:t> Rp.</a:t>
            </a:r>
            <a:r>
              <a:rPr lang="id-ID" altLang="en-US" sz="2400" dirty="0">
                <a:solidFill>
                  <a:srgbClr val="000000"/>
                </a:solidFill>
              </a:rPr>
              <a:t>18</a:t>
            </a:r>
            <a:r>
              <a:rPr lang="en-US" altLang="en-US" sz="2400" dirty="0">
                <a:solidFill>
                  <a:srgbClr val="000000"/>
                </a:solidFill>
              </a:rPr>
              <a:t>.</a:t>
            </a:r>
            <a:r>
              <a:rPr lang="id-ID" altLang="en-US" sz="2400" dirty="0">
                <a:solidFill>
                  <a:srgbClr val="000000"/>
                </a:solidFill>
              </a:rPr>
              <a:t>4</a:t>
            </a:r>
            <a:r>
              <a:rPr lang="en-US" altLang="en-US" sz="2400" dirty="0">
                <a:solidFill>
                  <a:srgbClr val="000000"/>
                </a:solidFill>
              </a:rPr>
              <a:t>00,-</a:t>
            </a:r>
            <a:r>
              <a:rPr lang="id-ID" altLang="en-US" sz="2400" dirty="0">
                <a:solidFill>
                  <a:srgbClr val="000000"/>
                </a:solidFill>
              </a:rPr>
              <a:t> </a:t>
            </a:r>
            <a:r>
              <a:rPr lang="en-US" altLang="en-US" sz="2400" dirty="0">
                <a:solidFill>
                  <a:srgbClr val="000000"/>
                </a:solidFill>
              </a:rPr>
              <a:t>Hal </a:t>
            </a:r>
            <a:r>
              <a:rPr lang="en-US" altLang="en-US" sz="2400" dirty="0" err="1">
                <a:solidFill>
                  <a:srgbClr val="000000"/>
                </a:solidFill>
              </a:rPr>
              <a:t>ini</a:t>
            </a:r>
            <a:r>
              <a:rPr lang="en-US" altLang="en-US" sz="2400" dirty="0">
                <a:solidFill>
                  <a:srgbClr val="000000"/>
                </a:solidFill>
              </a:rPr>
              <a:t> </a:t>
            </a:r>
            <a:r>
              <a:rPr lang="en-US" altLang="en-US" sz="2400" dirty="0" err="1">
                <a:solidFill>
                  <a:srgbClr val="000000"/>
                </a:solidFill>
              </a:rPr>
              <a:t>terjadi</a:t>
            </a:r>
            <a:r>
              <a:rPr lang="en-US" altLang="en-US" sz="2400" dirty="0">
                <a:solidFill>
                  <a:srgbClr val="000000"/>
                </a:solidFill>
              </a:rPr>
              <a:t> </a:t>
            </a:r>
            <a:r>
              <a:rPr lang="en-US" altLang="en-US" sz="2400" dirty="0" err="1">
                <a:solidFill>
                  <a:srgbClr val="000000"/>
                </a:solidFill>
              </a:rPr>
              <a:t>adanya</a:t>
            </a:r>
            <a:r>
              <a:rPr lang="en-US" altLang="en-US" sz="2400" dirty="0">
                <a:solidFill>
                  <a:srgbClr val="000000"/>
                </a:solidFill>
              </a:rPr>
              <a:t> </a:t>
            </a:r>
            <a:r>
              <a:rPr lang="en-US" altLang="en-US" sz="2400" dirty="0" err="1">
                <a:solidFill>
                  <a:srgbClr val="000000"/>
                </a:solidFill>
              </a:rPr>
              <a:t>pengeluaran</a:t>
            </a:r>
            <a:r>
              <a:rPr lang="en-US" altLang="en-US" sz="2400" dirty="0">
                <a:solidFill>
                  <a:srgbClr val="000000"/>
                </a:solidFill>
              </a:rPr>
              <a:t> BOP </a:t>
            </a:r>
            <a:r>
              <a:rPr lang="en-US" altLang="en-US" sz="2400" dirty="0" err="1">
                <a:solidFill>
                  <a:srgbClr val="000000"/>
                </a:solidFill>
              </a:rPr>
              <a:t>Tetap</a:t>
            </a:r>
            <a:r>
              <a:rPr lang="en-US" altLang="en-US" sz="2400" dirty="0">
                <a:solidFill>
                  <a:srgbClr val="000000"/>
                </a:solidFill>
              </a:rPr>
              <a:t> </a:t>
            </a:r>
            <a:r>
              <a:rPr lang="en-US" altLang="en-US" sz="2400" dirty="0" err="1">
                <a:solidFill>
                  <a:srgbClr val="000000"/>
                </a:solidFill>
              </a:rPr>
              <a:t>dalam</a:t>
            </a:r>
            <a:r>
              <a:rPr lang="en-US" altLang="en-US" sz="2400" dirty="0">
                <a:solidFill>
                  <a:srgbClr val="000000"/>
                </a:solidFill>
              </a:rPr>
              <a:t> </a:t>
            </a:r>
            <a:r>
              <a:rPr lang="en-US" altLang="en-US" sz="2400" dirty="0" err="1">
                <a:solidFill>
                  <a:srgbClr val="000000"/>
                </a:solidFill>
              </a:rPr>
              <a:t>persediaan</a:t>
            </a:r>
            <a:r>
              <a:rPr lang="en-US" altLang="en-US" sz="2400" dirty="0">
                <a:solidFill>
                  <a:srgbClr val="000000"/>
                </a:solidFill>
              </a:rPr>
              <a:t> </a:t>
            </a:r>
            <a:r>
              <a:rPr lang="en-US" altLang="en-US" sz="2400" dirty="0" err="1">
                <a:solidFill>
                  <a:srgbClr val="000000"/>
                </a:solidFill>
              </a:rPr>
              <a:t>awal</a:t>
            </a:r>
            <a:r>
              <a:rPr lang="en-US" altLang="en-US" sz="2400" dirty="0">
                <a:solidFill>
                  <a:srgbClr val="000000"/>
                </a:solidFill>
              </a:rPr>
              <a:t>.</a:t>
            </a:r>
          </a:p>
          <a:p>
            <a:pPr eaLnBrk="1" hangingPunct="1"/>
            <a:r>
              <a:rPr lang="en-US" altLang="en-US" sz="2400" dirty="0" err="1">
                <a:solidFill>
                  <a:srgbClr val="000000"/>
                </a:solidFill>
              </a:rPr>
              <a:t>Pendekatan</a:t>
            </a:r>
            <a:r>
              <a:rPr lang="en-US" altLang="en-US" sz="2400" dirty="0">
                <a:solidFill>
                  <a:srgbClr val="000000"/>
                </a:solidFill>
              </a:rPr>
              <a:t> </a:t>
            </a:r>
            <a:r>
              <a:rPr lang="id-ID" altLang="en-US" sz="2400" dirty="0" err="1">
                <a:solidFill>
                  <a:srgbClr val="000000"/>
                </a:solidFill>
              </a:rPr>
              <a:t>Full</a:t>
            </a:r>
            <a:r>
              <a:rPr lang="en-US" altLang="en-US" sz="2400" dirty="0">
                <a:solidFill>
                  <a:srgbClr val="000000"/>
                </a:solidFill>
              </a:rPr>
              <a:t> Costing=</a:t>
            </a:r>
            <a:r>
              <a:rPr lang="en-US" altLang="en-US" sz="2400" dirty="0" err="1">
                <a:solidFill>
                  <a:srgbClr val="000000"/>
                </a:solidFill>
              </a:rPr>
              <a:t>Penjualan</a:t>
            </a:r>
            <a:endParaRPr lang="en-US" altLang="en-US" sz="2400" dirty="0">
              <a:solidFill>
                <a:srgbClr val="000000"/>
              </a:solidFill>
            </a:endParaRPr>
          </a:p>
          <a:p>
            <a:pPr eaLnBrk="1" hangingPunct="1"/>
            <a:r>
              <a:rPr lang="en-US" altLang="en-US" sz="2400" dirty="0" err="1">
                <a:solidFill>
                  <a:srgbClr val="000000"/>
                </a:solidFill>
              </a:rPr>
              <a:t>Pendekatan</a:t>
            </a:r>
            <a:r>
              <a:rPr lang="en-US" altLang="en-US" sz="2400" dirty="0">
                <a:solidFill>
                  <a:srgbClr val="000000"/>
                </a:solidFill>
              </a:rPr>
              <a:t> Variable Costing= </a:t>
            </a:r>
            <a:r>
              <a:rPr lang="en-US" altLang="en-US" sz="2400" dirty="0" err="1">
                <a:solidFill>
                  <a:srgbClr val="000000"/>
                </a:solidFill>
              </a:rPr>
              <a:t>Produksi</a:t>
            </a:r>
            <a:endParaRPr lang="en-US" altLang="en-US" sz="2400" dirty="0">
              <a:solidFill>
                <a:srgbClr val="000000"/>
              </a:solidFill>
            </a:endParaRPr>
          </a:p>
        </p:txBody>
      </p:sp>
      <p:sp>
        <p:nvSpPr>
          <p:cNvPr id="4" name="Slide Number Placeholder 3">
            <a:extLst>
              <a:ext uri="{FF2B5EF4-FFF2-40B4-BE49-F238E27FC236}">
                <a16:creationId xmlns:a16="http://schemas.microsoft.com/office/drawing/2014/main" id="{7A333629-E1FE-4BD2-A826-5E2A6B5CE163}"/>
              </a:ext>
            </a:extLst>
          </p:cNvPr>
          <p:cNvSpPr>
            <a:spLocks noGrp="1"/>
          </p:cNvSpPr>
          <p:nvPr>
            <p:ph type="sldNum" sz="quarter" idx="12"/>
          </p:nvPr>
        </p:nvSpPr>
        <p:spPr>
          <a:xfrm>
            <a:off x="10825930" y="6223702"/>
            <a:ext cx="570728" cy="314067"/>
          </a:xfrm>
        </p:spPr>
        <p:txBody>
          <a:bodyP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600"/>
              </a:spcAft>
            </a:pPr>
            <a:fld id="{AE64C0C5-DDD7-4A92-BC44-7D4D4F3059B2}" type="slidenum">
              <a:rPr lang="id-ID" altLang="en-US" sz="1000">
                <a:solidFill>
                  <a:srgbClr val="898989"/>
                </a:solidFill>
                <a:latin typeface="Tw Cen MT" panose="020B0602020104020603" pitchFamily="34" charset="0"/>
              </a:rPr>
              <a:pPr eaLnBrk="1" hangingPunct="1">
                <a:spcAft>
                  <a:spcPts val="600"/>
                </a:spcAft>
              </a:pPr>
              <a:t>39</a:t>
            </a:fld>
            <a:endParaRPr lang="id-ID" altLang="en-US" sz="1000">
              <a:solidFill>
                <a:srgbClr val="898989"/>
              </a:solidFill>
              <a:latin typeface="Tw Cen MT" panose="020B0602020104020603"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4"/>
              </a:gs>
              <a:gs pos="25000">
                <a:schemeClr val="accent4"/>
              </a:gs>
              <a:gs pos="94000">
                <a:schemeClr val="accent2"/>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6" name="Picture 75">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3314" name="Rectangle 2">
            <a:extLst>
              <a:ext uri="{FF2B5EF4-FFF2-40B4-BE49-F238E27FC236}">
                <a16:creationId xmlns:a16="http://schemas.microsoft.com/office/drawing/2014/main" id="{21169FC2-C057-441B-AAC8-392C2AF2887A}"/>
              </a:ext>
            </a:extLst>
          </p:cNvPr>
          <p:cNvSpPr>
            <a:spLocks noGrp="1" noChangeArrowheads="1"/>
          </p:cNvSpPr>
          <p:nvPr>
            <p:ph type="title"/>
          </p:nvPr>
        </p:nvSpPr>
        <p:spPr>
          <a:xfrm>
            <a:off x="640079" y="2053641"/>
            <a:ext cx="3669161" cy="2760098"/>
          </a:xfrm>
        </p:spPr>
        <p:txBody>
          <a:bodyPr>
            <a:normAutofit/>
          </a:bodyPr>
          <a:lstStyle/>
          <a:p>
            <a:pPr eaLnBrk="1" hangingPunct="1"/>
            <a:r>
              <a:rPr lang="en-US" altLang="en-US" b="1" i="1">
                <a:solidFill>
                  <a:srgbClr val="FFFFFF"/>
                </a:solidFill>
                <a:latin typeface="Arial" panose="020B0604020202020204" pitchFamily="34" charset="0"/>
                <a:cs typeface="Arial" panose="020B0604020202020204" pitchFamily="34" charset="0"/>
              </a:rPr>
              <a:t>Variable Costing versus </a:t>
            </a:r>
            <a:r>
              <a:rPr lang="id-ID" altLang="en-US" b="1" i="1">
                <a:solidFill>
                  <a:srgbClr val="FFFFFF"/>
                </a:solidFill>
                <a:latin typeface="Arial" panose="020B0604020202020204" pitchFamily="34" charset="0"/>
                <a:cs typeface="Arial" panose="020B0604020202020204" pitchFamily="34" charset="0"/>
              </a:rPr>
              <a:t>Full</a:t>
            </a:r>
            <a:r>
              <a:rPr lang="en-US" altLang="en-US" b="1" i="1">
                <a:solidFill>
                  <a:srgbClr val="FFFFFF"/>
                </a:solidFill>
                <a:latin typeface="Arial" panose="020B0604020202020204" pitchFamily="34" charset="0"/>
                <a:cs typeface="Arial" panose="020B0604020202020204" pitchFamily="34" charset="0"/>
              </a:rPr>
              <a:t> Costing</a:t>
            </a:r>
          </a:p>
        </p:txBody>
      </p:sp>
      <p:sp>
        <p:nvSpPr>
          <p:cNvPr id="13315" name="Rectangle 3">
            <a:extLst>
              <a:ext uri="{FF2B5EF4-FFF2-40B4-BE49-F238E27FC236}">
                <a16:creationId xmlns:a16="http://schemas.microsoft.com/office/drawing/2014/main" id="{94A993FE-DE5B-4BA1-A563-1663E5E526C2}"/>
              </a:ext>
            </a:extLst>
          </p:cNvPr>
          <p:cNvSpPr>
            <a:spLocks noGrp="1" noChangeArrowheads="1"/>
          </p:cNvSpPr>
          <p:nvPr>
            <p:ph sz="quarter" idx="1"/>
          </p:nvPr>
        </p:nvSpPr>
        <p:spPr>
          <a:xfrm>
            <a:off x="6090574" y="801866"/>
            <a:ext cx="5306084" cy="5230634"/>
          </a:xfrm>
        </p:spPr>
        <p:txBody>
          <a:bodyPr anchor="ctr">
            <a:normAutofit/>
          </a:bodyPr>
          <a:lstStyle/>
          <a:p>
            <a:pPr eaLnBrk="1" hangingPunct="1">
              <a:spcBef>
                <a:spcPct val="0"/>
              </a:spcBef>
            </a:pPr>
            <a:r>
              <a:rPr lang="id-ID" altLang="en-US" sz="2400" b="1" i="1">
                <a:solidFill>
                  <a:srgbClr val="000000"/>
                </a:solidFill>
                <a:latin typeface="Arial" panose="020B0604020202020204" pitchFamily="34" charset="0"/>
                <a:cs typeface="Arial" panose="020B0604020202020204" pitchFamily="34" charset="0"/>
              </a:rPr>
              <a:t>Full</a:t>
            </a:r>
            <a:r>
              <a:rPr lang="en-US" altLang="en-US" sz="2400" b="1" i="1">
                <a:solidFill>
                  <a:srgbClr val="000000"/>
                </a:solidFill>
                <a:latin typeface="Arial" panose="020B0604020202020204" pitchFamily="34" charset="0"/>
                <a:cs typeface="Arial" panose="020B0604020202020204" pitchFamily="34" charset="0"/>
              </a:rPr>
              <a:t> Costing :</a:t>
            </a:r>
          </a:p>
          <a:p>
            <a:pPr>
              <a:spcBef>
                <a:spcPct val="0"/>
              </a:spcBef>
              <a:spcAft>
                <a:spcPts val="600"/>
              </a:spcAft>
              <a:buNone/>
            </a:pPr>
            <a:r>
              <a:rPr lang="en-US" altLang="en-US" sz="2400">
                <a:solidFill>
                  <a:srgbClr val="000000"/>
                </a:solidFill>
                <a:latin typeface="Arial" panose="020B0604020202020204" pitchFamily="34" charset="0"/>
                <a:cs typeface="Arial" panose="020B0604020202020204" pitchFamily="34" charset="0"/>
              </a:rPr>
              <a:t>   Kalkulasi biaya yang menentukan bahwa yang termasuk biaya produksi adalah bahan langsung, tenaga kerja langsung dan biaya overhead pabrik baik tetap maupun variabel.</a:t>
            </a:r>
          </a:p>
          <a:p>
            <a:pPr eaLnBrk="1" hangingPunct="1">
              <a:spcBef>
                <a:spcPct val="0"/>
              </a:spcBef>
            </a:pPr>
            <a:r>
              <a:rPr lang="en-US" altLang="en-US" sz="2400" b="1" i="1">
                <a:solidFill>
                  <a:srgbClr val="000000"/>
                </a:solidFill>
                <a:latin typeface="Arial" panose="020B0604020202020204" pitchFamily="34" charset="0"/>
                <a:cs typeface="Arial" panose="020B0604020202020204" pitchFamily="34" charset="0"/>
              </a:rPr>
              <a:t>Variable Costing :</a:t>
            </a:r>
          </a:p>
          <a:p>
            <a:pPr eaLnBrk="1" hangingPunct="1">
              <a:spcBef>
                <a:spcPct val="0"/>
              </a:spcBef>
              <a:buFont typeface="Wingdings" panose="05000000000000000000" pitchFamily="2" charset="2"/>
              <a:buNone/>
            </a:pPr>
            <a:r>
              <a:rPr lang="en-US" altLang="en-US" sz="2400">
                <a:solidFill>
                  <a:srgbClr val="000000"/>
                </a:solidFill>
                <a:latin typeface="Arial" panose="020B0604020202020204" pitchFamily="34" charset="0"/>
                <a:cs typeface="Arial" panose="020B0604020202020204" pitchFamily="34" charset="0"/>
              </a:rPr>
              <a:t>   Kalkulasi biaya yang menentukan bahwa yang termasuk biaya produksi adalah bahan langsung, tenaga kerja langsung dan biaya overhead pabrik variabel.</a:t>
            </a:r>
            <a:r>
              <a:rPr lang="id-ID" altLang="en-US" sz="2400">
                <a:solidFill>
                  <a:srgbClr val="000000"/>
                </a:solidFill>
                <a:latin typeface="Arial" panose="020B0604020202020204" pitchFamily="34" charset="0"/>
                <a:cs typeface="Arial" panose="020B0604020202020204" pitchFamily="34" charset="0"/>
              </a:rPr>
              <a:t> </a:t>
            </a:r>
            <a:r>
              <a:rPr lang="en-US" altLang="en-US" sz="2400">
                <a:solidFill>
                  <a:srgbClr val="000000"/>
                </a:solidFill>
                <a:latin typeface="Arial" panose="020B0604020202020204" pitchFamily="34" charset="0"/>
                <a:cs typeface="Arial" panose="020B0604020202020204" pitchFamily="34" charset="0"/>
              </a:rPr>
              <a:t>Sedangkan BOP </a:t>
            </a:r>
            <a:r>
              <a:rPr lang="id-ID" altLang="en-US" sz="2400">
                <a:solidFill>
                  <a:srgbClr val="000000"/>
                </a:solidFill>
                <a:latin typeface="Arial" panose="020B0604020202020204" pitchFamily="34" charset="0"/>
                <a:cs typeface="Arial" panose="020B0604020202020204" pitchFamily="34" charset="0"/>
              </a:rPr>
              <a:t>t</a:t>
            </a:r>
            <a:r>
              <a:rPr lang="en-US" altLang="en-US" sz="2400">
                <a:solidFill>
                  <a:srgbClr val="000000"/>
                </a:solidFill>
                <a:latin typeface="Arial" panose="020B0604020202020204" pitchFamily="34" charset="0"/>
                <a:cs typeface="Arial" panose="020B0604020202020204" pitchFamily="34" charset="0"/>
              </a:rPr>
              <a:t>etap termasuk biaya periodik.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F33F5BA2-298C-4D79-866D-3D01354A6EDB}"/>
              </a:ext>
            </a:extLst>
          </p:cNvPr>
          <p:cNvSpPr>
            <a:spLocks noGrp="1" noChangeArrowheads="1"/>
          </p:cNvSpPr>
          <p:nvPr>
            <p:ph type="title"/>
          </p:nvPr>
        </p:nvSpPr>
        <p:spPr>
          <a:xfrm>
            <a:off x="2136775" y="228600"/>
            <a:ext cx="8153400" cy="990600"/>
          </a:xfrm>
        </p:spPr>
        <p:txBody>
          <a:bodyPr>
            <a:normAutofit fontScale="90000"/>
          </a:bodyPr>
          <a:lstStyle/>
          <a:p>
            <a:pPr>
              <a:defRPr/>
            </a:pPr>
            <a:r>
              <a:rPr lang="en-US" sz="4000" b="1" dirty="0"/>
              <a:t>Reconciliation Of </a:t>
            </a:r>
            <a:r>
              <a:rPr lang="id-ID" sz="4000" b="1" dirty="0"/>
              <a:t>Full</a:t>
            </a:r>
            <a:r>
              <a:rPr lang="en-US" sz="4000" b="1" dirty="0"/>
              <a:t> and Variable Costing Net Income (NI)</a:t>
            </a:r>
          </a:p>
        </p:txBody>
      </p:sp>
      <p:sp>
        <p:nvSpPr>
          <p:cNvPr id="50179" name="Rectangle 3">
            <a:extLst>
              <a:ext uri="{FF2B5EF4-FFF2-40B4-BE49-F238E27FC236}">
                <a16:creationId xmlns:a16="http://schemas.microsoft.com/office/drawing/2014/main" id="{6109166C-F68B-4361-AB83-177F04B5F15D}"/>
              </a:ext>
            </a:extLst>
          </p:cNvPr>
          <p:cNvSpPr>
            <a:spLocks noGrp="1" noChangeArrowheads="1"/>
          </p:cNvSpPr>
          <p:nvPr>
            <p:ph sz="quarter" idx="1"/>
          </p:nvPr>
        </p:nvSpPr>
        <p:spPr>
          <a:xfrm>
            <a:off x="2136775" y="1600200"/>
            <a:ext cx="8153400" cy="4495800"/>
          </a:xfrm>
        </p:spPr>
        <p:txBody>
          <a:bodyPr/>
          <a:lstStyle/>
          <a:p>
            <a:pPr eaLnBrk="1" hangingPunct="1">
              <a:lnSpc>
                <a:spcPct val="80000"/>
              </a:lnSpc>
              <a:buFont typeface="Wingdings" panose="05000000000000000000" pitchFamily="2" charset="2"/>
              <a:buNone/>
            </a:pPr>
            <a:r>
              <a:rPr lang="en-US" altLang="en-US" dirty="0"/>
              <a:t>                               </a:t>
            </a:r>
            <a:r>
              <a:rPr lang="id-ID" altLang="en-US" sz="3200" dirty="0"/>
              <a:t>Tahun 20</a:t>
            </a:r>
            <a:r>
              <a:rPr lang="en-US" altLang="en-US" sz="3200" dirty="0"/>
              <a:t>21  </a:t>
            </a:r>
            <a:r>
              <a:rPr lang="id-ID" altLang="en-US" sz="3200" dirty="0"/>
              <a:t>Tahun 20</a:t>
            </a:r>
            <a:r>
              <a:rPr lang="en-US" altLang="en-US" sz="3200" dirty="0"/>
              <a:t>22</a:t>
            </a:r>
            <a:endParaRPr lang="en-US" altLang="en-US" dirty="0"/>
          </a:p>
          <a:p>
            <a:pPr eaLnBrk="1" fontAlgn="b" hangingPunct="1"/>
            <a:r>
              <a:rPr lang="en-US" altLang="en-US" dirty="0"/>
              <a:t>Variable Costing-NI </a:t>
            </a:r>
            <a:r>
              <a:rPr lang="id-ID" altLang="en-US" b="1" dirty="0"/>
              <a:t>Rp   11.600  Rp  50.000 </a:t>
            </a:r>
            <a:endParaRPr lang="en-US" altLang="en-US" dirty="0"/>
          </a:p>
          <a:p>
            <a:pPr eaLnBrk="1" hangingPunct="1">
              <a:lnSpc>
                <a:spcPct val="80000"/>
              </a:lnSpc>
            </a:pPr>
            <a:r>
              <a:rPr lang="en-US" altLang="en-US" dirty="0"/>
              <a:t>Add:</a:t>
            </a:r>
          </a:p>
          <a:p>
            <a:pPr eaLnBrk="1" hangingPunct="1">
              <a:lnSpc>
                <a:spcPct val="80000"/>
              </a:lnSpc>
              <a:buFont typeface="Wingdings" panose="05000000000000000000" pitchFamily="2" charset="2"/>
              <a:buNone/>
            </a:pPr>
            <a:r>
              <a:rPr lang="en-US" altLang="en-US" dirty="0"/>
              <a:t>   Fixed-FOH Cost          </a:t>
            </a:r>
          </a:p>
          <a:p>
            <a:pPr eaLnBrk="1" hangingPunct="1">
              <a:lnSpc>
                <a:spcPct val="80000"/>
              </a:lnSpc>
              <a:buFont typeface="Wingdings" panose="05000000000000000000" pitchFamily="2" charset="2"/>
              <a:buNone/>
            </a:pPr>
            <a:r>
              <a:rPr lang="en-US" altLang="en-US" dirty="0"/>
              <a:t>   (200 </a:t>
            </a:r>
            <a:r>
              <a:rPr lang="en-US" altLang="en-US" dirty="0" err="1"/>
              <a:t>unitxRp</a:t>
            </a:r>
            <a:r>
              <a:rPr lang="en-US" altLang="en-US" dirty="0"/>
              <a:t>.</a:t>
            </a:r>
            <a:r>
              <a:rPr lang="id-ID" altLang="en-US" dirty="0"/>
              <a:t>92</a:t>
            </a:r>
            <a:r>
              <a:rPr lang="en-US" altLang="en-US" dirty="0"/>
              <a:t>)        </a:t>
            </a:r>
            <a:r>
              <a:rPr lang="id-ID" altLang="en-US" dirty="0"/>
              <a:t>    </a:t>
            </a:r>
            <a:r>
              <a:rPr lang="en-US" altLang="en-US" dirty="0"/>
              <a:t>1</a:t>
            </a:r>
            <a:r>
              <a:rPr lang="id-ID" altLang="en-US" dirty="0"/>
              <a:t>8</a:t>
            </a:r>
            <a:r>
              <a:rPr lang="en-US" altLang="en-US" dirty="0"/>
              <a:t>.</a:t>
            </a:r>
            <a:r>
              <a:rPr lang="id-ID" altLang="en-US" dirty="0"/>
              <a:t>4</a:t>
            </a:r>
            <a:r>
              <a:rPr lang="en-US" altLang="en-US" dirty="0"/>
              <a:t>00   </a:t>
            </a:r>
          </a:p>
          <a:p>
            <a:pPr eaLnBrk="1" hangingPunct="1">
              <a:lnSpc>
                <a:spcPct val="80000"/>
              </a:lnSpc>
              <a:buFont typeface="Wingdings" panose="05000000000000000000" pitchFamily="2" charset="2"/>
              <a:buNone/>
            </a:pPr>
            <a:r>
              <a:rPr lang="en-US" altLang="en-US" dirty="0"/>
              <a:t>   Deduct:</a:t>
            </a:r>
          </a:p>
          <a:p>
            <a:pPr eaLnBrk="1" hangingPunct="1">
              <a:lnSpc>
                <a:spcPct val="80000"/>
              </a:lnSpc>
              <a:buFont typeface="Wingdings" panose="05000000000000000000" pitchFamily="2" charset="2"/>
              <a:buNone/>
            </a:pPr>
            <a:r>
              <a:rPr lang="en-US" altLang="en-US" dirty="0"/>
              <a:t>   Fixed-FOH Cost</a:t>
            </a:r>
          </a:p>
          <a:p>
            <a:pPr eaLnBrk="1" hangingPunct="1">
              <a:lnSpc>
                <a:spcPct val="80000"/>
              </a:lnSpc>
              <a:buFont typeface="Wingdings" panose="05000000000000000000" pitchFamily="2" charset="2"/>
              <a:buNone/>
            </a:pPr>
            <a:r>
              <a:rPr lang="en-US" altLang="en-US" dirty="0"/>
              <a:t>   (200 </a:t>
            </a:r>
            <a:r>
              <a:rPr lang="en-US" altLang="en-US" dirty="0" err="1"/>
              <a:t>unitxRp</a:t>
            </a:r>
            <a:r>
              <a:rPr lang="en-US" altLang="en-US" dirty="0"/>
              <a:t>.</a:t>
            </a:r>
            <a:r>
              <a:rPr lang="id-ID" altLang="en-US" dirty="0"/>
              <a:t>92</a:t>
            </a:r>
            <a:r>
              <a:rPr lang="en-US" altLang="en-US" dirty="0"/>
              <a:t>)                         </a:t>
            </a:r>
            <a:r>
              <a:rPr lang="id-ID" altLang="en-US" dirty="0"/>
              <a:t>       </a:t>
            </a:r>
            <a:r>
              <a:rPr lang="en-US" altLang="en-US" dirty="0"/>
              <a:t>1</a:t>
            </a:r>
            <a:r>
              <a:rPr lang="id-ID" altLang="en-US" dirty="0"/>
              <a:t>8</a:t>
            </a:r>
            <a:r>
              <a:rPr lang="en-US" altLang="en-US" dirty="0"/>
              <a:t>.</a:t>
            </a:r>
            <a:r>
              <a:rPr lang="id-ID" altLang="en-US" dirty="0"/>
              <a:t>4</a:t>
            </a:r>
            <a:r>
              <a:rPr lang="en-US" altLang="en-US" dirty="0"/>
              <a:t>00</a:t>
            </a:r>
          </a:p>
          <a:p>
            <a:pPr eaLnBrk="1" fontAlgn="b" hangingPunct="1"/>
            <a:r>
              <a:rPr lang="en-US" altLang="en-US" dirty="0"/>
              <a:t>Absorption Costing </a:t>
            </a:r>
            <a:r>
              <a:rPr lang="id-ID" altLang="en-US" b="1" dirty="0"/>
              <a:t>Rp    30.000   Rp   31.600 </a:t>
            </a:r>
            <a:endParaRPr lang="en-US" altLang="en-US" dirty="0"/>
          </a:p>
        </p:txBody>
      </p:sp>
      <p:sp>
        <p:nvSpPr>
          <p:cNvPr id="4" name="Slide Number Placeholder 3">
            <a:extLst>
              <a:ext uri="{FF2B5EF4-FFF2-40B4-BE49-F238E27FC236}">
                <a16:creationId xmlns:a16="http://schemas.microsoft.com/office/drawing/2014/main" id="{2CCDE5E2-A602-4F5A-A16C-4845CD1AFFFF}"/>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8C17A7F8-E271-40CF-B2B2-5066624FD872}" type="slidenum">
              <a:rPr lang="id-ID" altLang="en-US">
                <a:solidFill>
                  <a:srgbClr val="FFFFFF"/>
                </a:solidFill>
                <a:latin typeface="Tw Cen MT" panose="020B0602020104020603" pitchFamily="34" charset="0"/>
              </a:rPr>
              <a:pPr eaLnBrk="1" hangingPunct="1">
                <a:lnSpc>
                  <a:spcPct val="80000"/>
                </a:lnSpc>
              </a:pPr>
              <a:t>40</a:t>
            </a:fld>
            <a:endParaRPr lang="id-ID" altLang="en-US">
              <a:solidFill>
                <a:srgbClr val="FFFFFF"/>
              </a:solidFill>
              <a:latin typeface="Tw Cen MT" panose="020B0602020104020603"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 name="Rectangle 72">
            <a:extLst>
              <a:ext uri="{FF2B5EF4-FFF2-40B4-BE49-F238E27FC236}">
                <a16:creationId xmlns:a16="http://schemas.microsoft.com/office/drawing/2014/main" id="{457D4A72-F4F1-498A-B083-59E8C50B78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0">
                <a:schemeClr val="accent4"/>
              </a:gs>
              <a:gs pos="25000">
                <a:schemeClr val="accent4"/>
              </a:gs>
              <a:gs pos="94000">
                <a:schemeClr val="accent2"/>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5" name="Picture 74">
            <a:extLst>
              <a:ext uri="{FF2B5EF4-FFF2-40B4-BE49-F238E27FC236}">
                <a16:creationId xmlns:a16="http://schemas.microsoft.com/office/drawing/2014/main" id="{C7FF3303-6FC3-4637-A201-B4CCC1C992C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220636" cy="6858000"/>
          </a:xfrm>
          <a:prstGeom prst="rect">
            <a:avLst/>
          </a:prstGeom>
        </p:spPr>
      </p:pic>
      <p:sp>
        <p:nvSpPr>
          <p:cNvPr id="14338" name="Rectangle 2">
            <a:extLst>
              <a:ext uri="{FF2B5EF4-FFF2-40B4-BE49-F238E27FC236}">
                <a16:creationId xmlns:a16="http://schemas.microsoft.com/office/drawing/2014/main" id="{6C9274BF-8138-43A3-B8B0-68146260F23D}"/>
              </a:ext>
            </a:extLst>
          </p:cNvPr>
          <p:cNvSpPr>
            <a:spLocks noGrp="1" noChangeArrowheads="1"/>
          </p:cNvSpPr>
          <p:nvPr>
            <p:ph type="title"/>
          </p:nvPr>
        </p:nvSpPr>
        <p:spPr>
          <a:xfrm>
            <a:off x="640079" y="2023236"/>
            <a:ext cx="3659777" cy="2820908"/>
          </a:xfrm>
        </p:spPr>
        <p:txBody>
          <a:bodyPr>
            <a:normAutofit/>
          </a:bodyPr>
          <a:lstStyle/>
          <a:p>
            <a:pPr eaLnBrk="1" hangingPunct="1"/>
            <a:r>
              <a:rPr lang="en-US" altLang="en-US" sz="4000" b="1">
                <a:solidFill>
                  <a:srgbClr val="FFFFFF"/>
                </a:solidFill>
                <a:latin typeface="Comic Sans MS" panose="030F0702030302020204" pitchFamily="66" charset="0"/>
              </a:rPr>
              <a:t>TUJUAN </a:t>
            </a:r>
            <a:br>
              <a:rPr lang="en-US" altLang="en-US" sz="4000" b="1">
                <a:solidFill>
                  <a:srgbClr val="FFFFFF"/>
                </a:solidFill>
                <a:latin typeface="Comic Sans MS" panose="030F0702030302020204" pitchFamily="66" charset="0"/>
              </a:rPr>
            </a:br>
            <a:r>
              <a:rPr lang="en-US" altLang="en-US" sz="4000" b="1">
                <a:solidFill>
                  <a:srgbClr val="FFFFFF"/>
                </a:solidFill>
                <a:latin typeface="Comic Sans MS" panose="030F0702030302020204" pitchFamily="66" charset="0"/>
              </a:rPr>
              <a:t>HARGA POKOK VARIABEL</a:t>
            </a:r>
          </a:p>
        </p:txBody>
      </p:sp>
      <p:sp>
        <p:nvSpPr>
          <p:cNvPr id="5" name="Slide Number Placeholder 4">
            <a:extLst>
              <a:ext uri="{FF2B5EF4-FFF2-40B4-BE49-F238E27FC236}">
                <a16:creationId xmlns:a16="http://schemas.microsoft.com/office/drawing/2014/main" id="{5369E523-7F4E-4AAD-8DE1-3460D4CF21F7}"/>
              </a:ext>
            </a:extLst>
          </p:cNvPr>
          <p:cNvSpPr>
            <a:spLocks noGrp="1"/>
          </p:cNvSpPr>
          <p:nvPr>
            <p:ph type="sldNum" sz="quarter" idx="12"/>
          </p:nvPr>
        </p:nvSpPr>
        <p:spPr>
          <a:xfrm>
            <a:off x="10825930" y="6223702"/>
            <a:ext cx="570728" cy="314067"/>
          </a:xfrm>
        </p:spPr>
        <p:txBody>
          <a:bodyP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600"/>
              </a:spcAft>
            </a:pPr>
            <a:fld id="{D418151C-5E86-43C9-A70C-E0124C58CC71}" type="slidenum">
              <a:rPr lang="id-ID" altLang="en-US" sz="1000">
                <a:solidFill>
                  <a:srgbClr val="898989"/>
                </a:solidFill>
                <a:latin typeface="Tw Cen MT" panose="020B0602020104020603" pitchFamily="34" charset="0"/>
              </a:rPr>
              <a:pPr eaLnBrk="1" hangingPunct="1">
                <a:spcAft>
                  <a:spcPts val="600"/>
                </a:spcAft>
              </a:pPr>
              <a:t>5</a:t>
            </a:fld>
            <a:endParaRPr lang="id-ID" altLang="en-US" sz="1000">
              <a:solidFill>
                <a:srgbClr val="898989"/>
              </a:solidFill>
              <a:latin typeface="Tw Cen MT" panose="020B0602020104020603" pitchFamily="34" charset="0"/>
            </a:endParaRPr>
          </a:p>
        </p:txBody>
      </p:sp>
      <p:graphicFrame>
        <p:nvGraphicFramePr>
          <p:cNvPr id="14341" name="Rectangle 3">
            <a:extLst>
              <a:ext uri="{FF2B5EF4-FFF2-40B4-BE49-F238E27FC236}">
                <a16:creationId xmlns:a16="http://schemas.microsoft.com/office/drawing/2014/main" id="{2C460D85-2353-4004-B21D-201A68B3B9CE}"/>
              </a:ext>
            </a:extLst>
          </p:cNvPr>
          <p:cNvGraphicFramePr>
            <a:graphicFrameLocks noGrp="1"/>
          </p:cNvGraphicFramePr>
          <p:nvPr>
            <p:ph sz="quarter" idx="1"/>
            <p:extLst>
              <p:ext uri="{D42A27DB-BD31-4B8C-83A1-F6EECF244321}">
                <p14:modId xmlns:p14="http://schemas.microsoft.com/office/powerpoint/2010/main" val="3240547123"/>
              </p:ext>
            </p:extLst>
          </p:nvPr>
        </p:nvGraphicFramePr>
        <p:xfrm>
          <a:off x="6355080" y="955653"/>
          <a:ext cx="5029200" cy="49478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5F4F09FC-C462-49AD-973B-77F2954B537A}"/>
              </a:ext>
            </a:extLst>
          </p:cNvPr>
          <p:cNvSpPr>
            <a:spLocks noGrp="1"/>
          </p:cNvSpPr>
          <p:nvPr>
            <p:ph type="title"/>
          </p:nvPr>
        </p:nvSpPr>
        <p:spPr>
          <a:xfrm>
            <a:off x="519545" y="621792"/>
            <a:ext cx="5181503" cy="5504688"/>
          </a:xfrm>
        </p:spPr>
        <p:txBody>
          <a:bodyPr>
            <a:normAutofit/>
          </a:bodyPr>
          <a:lstStyle/>
          <a:p>
            <a:r>
              <a:rPr lang="id-ID" altLang="en-US" sz="4800" b="1"/>
              <a:t>MANFAAT INFORMASI YANG DIHASILKAN OLEH </a:t>
            </a:r>
            <a:r>
              <a:rPr lang="id-ID" altLang="en-US" sz="4800" b="1" i="1"/>
              <a:t>METODE VARIABLE COSTING</a:t>
            </a:r>
          </a:p>
        </p:txBody>
      </p:sp>
      <p:sp>
        <p:nvSpPr>
          <p:cNvPr id="4" name="Slide Number Placeholder 3">
            <a:extLst>
              <a:ext uri="{FF2B5EF4-FFF2-40B4-BE49-F238E27FC236}">
                <a16:creationId xmlns:a16="http://schemas.microsoft.com/office/drawing/2014/main" id="{D0202C2C-1504-4E68-A2DA-E0AF0716E9B8}"/>
              </a:ext>
            </a:extLst>
          </p:cNvPr>
          <p:cNvSpPr>
            <a:spLocks noGrp="1"/>
          </p:cNvSpPr>
          <p:nvPr>
            <p:ph type="sldNum" sz="quarter" idx="12"/>
          </p:nvPr>
        </p:nvSpPr>
        <p:spPr>
          <a:xfrm>
            <a:off x="8610600" y="6356350"/>
            <a:ext cx="2743200" cy="365125"/>
          </a:xfrm>
        </p:spPr>
        <p:txBody>
          <a:bodyP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600"/>
              </a:spcAft>
            </a:pPr>
            <a:fld id="{B71786C8-74A7-47D4-AE20-E43929CEA033}" type="slidenum">
              <a:rPr lang="id-ID" altLang="en-US">
                <a:latin typeface="Tw Cen MT" panose="020B0602020104020603" pitchFamily="34" charset="0"/>
              </a:rPr>
              <a:pPr eaLnBrk="1" hangingPunct="1">
                <a:spcAft>
                  <a:spcPts val="600"/>
                </a:spcAft>
              </a:pPr>
              <a:t>6</a:t>
            </a:fld>
            <a:endParaRPr lang="id-ID" altLang="en-US">
              <a:latin typeface="Tw Cen MT" panose="020B0602020104020603" pitchFamily="34" charset="0"/>
            </a:endParaRPr>
          </a:p>
        </p:txBody>
      </p:sp>
      <p:graphicFrame>
        <p:nvGraphicFramePr>
          <p:cNvPr id="15364" name="Content Placeholder 2">
            <a:extLst>
              <a:ext uri="{FF2B5EF4-FFF2-40B4-BE49-F238E27FC236}">
                <a16:creationId xmlns:a16="http://schemas.microsoft.com/office/drawing/2014/main" id="{470CBF1D-E117-4DE8-97FD-C1996B26A9D6}"/>
              </a:ext>
            </a:extLst>
          </p:cNvPr>
          <p:cNvGraphicFramePr>
            <a:graphicFrameLocks noGrp="1"/>
          </p:cNvGraphicFramePr>
          <p:nvPr>
            <p:ph sz="quarter" idx="1"/>
            <p:extLst>
              <p:ext uri="{D42A27DB-BD31-4B8C-83A1-F6EECF244321}">
                <p14:modId xmlns:p14="http://schemas.microsoft.com/office/powerpoint/2010/main" val="693083002"/>
              </p:ext>
            </p:extLst>
          </p:nvPr>
        </p:nvGraphicFramePr>
        <p:xfrm>
          <a:off x="6099048" y="621792"/>
          <a:ext cx="525780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4"/>
              </a:gs>
              <a:gs pos="25000">
                <a:schemeClr val="accent4"/>
              </a:gs>
              <a:gs pos="94000">
                <a:schemeClr val="accent2"/>
              </a:gs>
              <a:gs pos="100000">
                <a:schemeClr val="accent2"/>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3" name="Picture 72">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6386" name="Title 1">
            <a:extLst>
              <a:ext uri="{FF2B5EF4-FFF2-40B4-BE49-F238E27FC236}">
                <a16:creationId xmlns:a16="http://schemas.microsoft.com/office/drawing/2014/main" id="{7C4C118A-72BA-4D59-A37F-2013164D998C}"/>
              </a:ext>
            </a:extLst>
          </p:cNvPr>
          <p:cNvSpPr>
            <a:spLocks noGrp="1"/>
          </p:cNvSpPr>
          <p:nvPr>
            <p:ph type="title"/>
          </p:nvPr>
        </p:nvSpPr>
        <p:spPr>
          <a:xfrm>
            <a:off x="1179226" y="826680"/>
            <a:ext cx="9833548" cy="1325563"/>
          </a:xfrm>
        </p:spPr>
        <p:txBody>
          <a:bodyPr>
            <a:normAutofit/>
          </a:bodyPr>
          <a:lstStyle/>
          <a:p>
            <a:pPr algn="ctr"/>
            <a:r>
              <a:rPr lang="id-ID" altLang="en-US" sz="4000" b="1">
                <a:solidFill>
                  <a:srgbClr val="FFFFFF"/>
                </a:solidFill>
                <a:latin typeface="Arial" panose="020B0604020202020204" pitchFamily="34" charset="0"/>
                <a:cs typeface="Arial" panose="020B0604020202020204" pitchFamily="34" charset="0"/>
              </a:rPr>
              <a:t>Perencanaan laba jangka pendek</a:t>
            </a:r>
          </a:p>
        </p:txBody>
      </p:sp>
      <p:sp>
        <p:nvSpPr>
          <p:cNvPr id="3" name="Content Placeholder 2">
            <a:extLst>
              <a:ext uri="{FF2B5EF4-FFF2-40B4-BE49-F238E27FC236}">
                <a16:creationId xmlns:a16="http://schemas.microsoft.com/office/drawing/2014/main" id="{DCB3E283-B6CF-4912-B358-BB4A95FAF3B8}"/>
              </a:ext>
            </a:extLst>
          </p:cNvPr>
          <p:cNvSpPr>
            <a:spLocks noGrp="1"/>
          </p:cNvSpPr>
          <p:nvPr>
            <p:ph sz="quarter" idx="1"/>
          </p:nvPr>
        </p:nvSpPr>
        <p:spPr>
          <a:xfrm>
            <a:off x="1179226" y="3092970"/>
            <a:ext cx="9833548" cy="2693976"/>
          </a:xfrm>
        </p:spPr>
        <p:style>
          <a:lnRef idx="1">
            <a:schemeClr val="accent5"/>
          </a:lnRef>
          <a:fillRef idx="2">
            <a:schemeClr val="accent5"/>
          </a:fillRef>
          <a:effectRef idx="1">
            <a:schemeClr val="accent5"/>
          </a:effectRef>
          <a:fontRef idx="minor">
            <a:schemeClr val="dk1"/>
          </a:fontRef>
        </p:style>
        <p:txBody>
          <a:bodyPr>
            <a:normAutofit/>
          </a:bodyPr>
          <a:lstStyle/>
          <a:p>
            <a:pPr marL="320040" indent="-320040">
              <a:buFont typeface="Wingdings"/>
              <a:buChar char=""/>
              <a:defRPr/>
            </a:pPr>
            <a:r>
              <a:rPr lang="id-ID" sz="2000">
                <a:solidFill>
                  <a:srgbClr val="000000"/>
                </a:solidFill>
                <a:latin typeface="Arial" pitchFamily="34" charset="0"/>
                <a:cs typeface="Arial" pitchFamily="34" charset="0"/>
              </a:rPr>
              <a:t>Dalam penyusunan anggaran, manajemen berkepentingan untuk menguji dampak setiap alternatif yang akan dipilih terhadap laba perusahaan. </a:t>
            </a:r>
          </a:p>
          <a:p>
            <a:pPr marL="320040" indent="-320040">
              <a:buFont typeface="Wingdings"/>
              <a:buChar char=""/>
              <a:defRPr/>
            </a:pPr>
            <a:r>
              <a:rPr lang="id-ID" sz="2000">
                <a:solidFill>
                  <a:srgbClr val="000000"/>
                </a:solidFill>
                <a:latin typeface="Arial" pitchFamily="34" charset="0"/>
                <a:cs typeface="Arial" pitchFamily="34" charset="0"/>
              </a:rPr>
              <a:t>Karena dalam jangka pendek biaya tetap tidak berubah, maka informasi yang relevan dengan perencanaan laba jangka pendek adalah informasi yang berdampak terhadap hasil penjualan dan biaya variabel yang merupakan komponen untuk menghitung laba kontribusi dan ratio laba kontribusi</a:t>
            </a:r>
          </a:p>
          <a:p>
            <a:pPr marL="320040" indent="-320040">
              <a:buFont typeface="Wingdings"/>
              <a:buChar char=""/>
              <a:defRPr/>
            </a:pPr>
            <a:endParaRPr lang="id-ID" sz="2000">
              <a:solidFill>
                <a:srgbClr val="000000"/>
              </a:solidFill>
              <a:latin typeface="Arial" pitchFamily="34" charset="0"/>
              <a:cs typeface="Arial" pitchFamily="34" charset="0"/>
            </a:endParaRPr>
          </a:p>
        </p:txBody>
      </p:sp>
      <p:sp>
        <p:nvSpPr>
          <p:cNvPr id="4" name="Slide Number Placeholder 3">
            <a:extLst>
              <a:ext uri="{FF2B5EF4-FFF2-40B4-BE49-F238E27FC236}">
                <a16:creationId xmlns:a16="http://schemas.microsoft.com/office/drawing/2014/main" id="{ADDBF177-8C7F-4198-A531-5C743AB30968}"/>
              </a:ext>
            </a:extLst>
          </p:cNvPr>
          <p:cNvSpPr>
            <a:spLocks noGrp="1"/>
          </p:cNvSpPr>
          <p:nvPr>
            <p:ph type="sldNum" sz="quarter" idx="12"/>
          </p:nvPr>
        </p:nvSpPr>
        <p:spPr>
          <a:xfrm>
            <a:off x="10825930" y="6223702"/>
            <a:ext cx="570728" cy="314067"/>
          </a:xfrm>
        </p:spPr>
        <p:txBody>
          <a:bodyP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600"/>
              </a:spcAft>
            </a:pPr>
            <a:fld id="{0FAB4ACB-71DA-4A8A-AA73-38BD0F2BECE7}" type="slidenum">
              <a:rPr lang="id-ID" altLang="en-US" sz="1000">
                <a:solidFill>
                  <a:srgbClr val="898989"/>
                </a:solidFill>
                <a:latin typeface="Tw Cen MT" panose="020B0602020104020603" pitchFamily="34" charset="0"/>
              </a:rPr>
              <a:pPr eaLnBrk="1" hangingPunct="1">
                <a:spcAft>
                  <a:spcPts val="600"/>
                </a:spcAft>
              </a:pPr>
              <a:t>7</a:t>
            </a:fld>
            <a:endParaRPr lang="id-ID" altLang="en-US" sz="1000">
              <a:solidFill>
                <a:srgbClr val="898989"/>
              </a:solidFill>
              <a:latin typeface="Tw Cen MT" panose="020B0602020104020603"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3E11EAE-3B2D-4934-B2F0-EBEBE27C4552}"/>
              </a:ext>
            </a:extLst>
          </p:cNvPr>
          <p:cNvSpPr>
            <a:spLocks noGrp="1"/>
          </p:cNvSpPr>
          <p:nvPr>
            <p:ph type="title"/>
          </p:nvPr>
        </p:nvSpPr>
        <p:spPr>
          <a:xfrm>
            <a:off x="2238375" y="228601"/>
            <a:ext cx="8051800" cy="842963"/>
          </a:xfrm>
        </p:spPr>
        <p:txBody>
          <a:bodyPr>
            <a:normAutofit fontScale="90000"/>
          </a:bodyPr>
          <a:lstStyle/>
          <a:p>
            <a:pPr algn="ctr"/>
            <a:r>
              <a:rPr lang="id-ID" altLang="en-US" sz="3200" b="1"/>
              <a:t>Contoh perhitungan ratio laba kontribusi &amp; </a:t>
            </a:r>
            <a:r>
              <a:rPr lang="id-ID" altLang="en-US" sz="3200" b="1" i="1"/>
              <a:t>operating leverage</a:t>
            </a:r>
          </a:p>
        </p:txBody>
      </p:sp>
      <p:sp>
        <p:nvSpPr>
          <p:cNvPr id="4" name="Folded Corner 3">
            <a:extLst>
              <a:ext uri="{FF2B5EF4-FFF2-40B4-BE49-F238E27FC236}">
                <a16:creationId xmlns:a16="http://schemas.microsoft.com/office/drawing/2014/main" id="{1FBDA661-D06B-4B5F-8227-F424FBA34812}"/>
              </a:ext>
            </a:extLst>
          </p:cNvPr>
          <p:cNvSpPr/>
          <p:nvPr/>
        </p:nvSpPr>
        <p:spPr>
          <a:xfrm>
            <a:off x="2667000" y="1785938"/>
            <a:ext cx="2357438" cy="500062"/>
          </a:xfrm>
          <a:prstGeom prst="foldedCorner">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id-ID" sz="2800" dirty="0">
                <a:solidFill>
                  <a:schemeClr val="tx1"/>
                </a:solidFill>
              </a:rPr>
              <a:t>Hasil Penjualan</a:t>
            </a:r>
          </a:p>
        </p:txBody>
      </p:sp>
      <p:sp>
        <p:nvSpPr>
          <p:cNvPr id="5" name="Folded Corner 4">
            <a:extLst>
              <a:ext uri="{FF2B5EF4-FFF2-40B4-BE49-F238E27FC236}">
                <a16:creationId xmlns:a16="http://schemas.microsoft.com/office/drawing/2014/main" id="{20F198EA-2C61-40B0-9DE4-DC05AFC568BD}"/>
              </a:ext>
            </a:extLst>
          </p:cNvPr>
          <p:cNvSpPr/>
          <p:nvPr/>
        </p:nvSpPr>
        <p:spPr>
          <a:xfrm>
            <a:off x="2667001" y="2357439"/>
            <a:ext cx="2428875" cy="642937"/>
          </a:xfrm>
          <a:prstGeom prst="foldedCorner">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id-ID" sz="2800" dirty="0">
                <a:solidFill>
                  <a:schemeClr val="tx1"/>
                </a:solidFill>
              </a:rPr>
              <a:t>Biaya Variabel</a:t>
            </a:r>
          </a:p>
        </p:txBody>
      </p:sp>
      <p:sp>
        <p:nvSpPr>
          <p:cNvPr id="6" name="Folded Corner 5">
            <a:extLst>
              <a:ext uri="{FF2B5EF4-FFF2-40B4-BE49-F238E27FC236}">
                <a16:creationId xmlns:a16="http://schemas.microsoft.com/office/drawing/2014/main" id="{D09BA07C-E33E-4304-BCFD-674673165B61}"/>
              </a:ext>
            </a:extLst>
          </p:cNvPr>
          <p:cNvSpPr/>
          <p:nvPr/>
        </p:nvSpPr>
        <p:spPr>
          <a:xfrm>
            <a:off x="2667001" y="3286125"/>
            <a:ext cx="2500313" cy="571500"/>
          </a:xfrm>
          <a:prstGeom prst="foldedCorner">
            <a:avLst>
              <a:gd name="adj" fmla="val 5000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id-ID" sz="2800" dirty="0">
                <a:solidFill>
                  <a:schemeClr val="tx1"/>
                </a:solidFill>
              </a:rPr>
              <a:t>Laba Kontribusi</a:t>
            </a:r>
          </a:p>
        </p:txBody>
      </p:sp>
      <p:sp>
        <p:nvSpPr>
          <p:cNvPr id="7" name="Rectangle 6">
            <a:extLst>
              <a:ext uri="{FF2B5EF4-FFF2-40B4-BE49-F238E27FC236}">
                <a16:creationId xmlns:a16="http://schemas.microsoft.com/office/drawing/2014/main" id="{3BA385DF-A4F3-4639-8D2B-3F10854932F0}"/>
              </a:ext>
            </a:extLst>
          </p:cNvPr>
          <p:cNvSpPr/>
          <p:nvPr/>
        </p:nvSpPr>
        <p:spPr>
          <a:xfrm>
            <a:off x="2667000" y="3929063"/>
            <a:ext cx="2286000" cy="5715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id-ID" sz="2800" dirty="0">
                <a:solidFill>
                  <a:schemeClr val="tx1"/>
                </a:solidFill>
              </a:rPr>
              <a:t>Biaya  Tetap</a:t>
            </a:r>
          </a:p>
        </p:txBody>
      </p:sp>
      <p:sp>
        <p:nvSpPr>
          <p:cNvPr id="8" name="Rectangle 7">
            <a:extLst>
              <a:ext uri="{FF2B5EF4-FFF2-40B4-BE49-F238E27FC236}">
                <a16:creationId xmlns:a16="http://schemas.microsoft.com/office/drawing/2014/main" id="{026B3088-9CB9-4607-97AF-A640E4A0676B}"/>
              </a:ext>
            </a:extLst>
          </p:cNvPr>
          <p:cNvSpPr/>
          <p:nvPr/>
        </p:nvSpPr>
        <p:spPr>
          <a:xfrm>
            <a:off x="2667001" y="4714875"/>
            <a:ext cx="2143125" cy="5715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id-ID" sz="2800" dirty="0">
                <a:solidFill>
                  <a:schemeClr val="tx1"/>
                </a:solidFill>
              </a:rPr>
              <a:t>Laba Bersih</a:t>
            </a:r>
          </a:p>
        </p:txBody>
      </p:sp>
      <p:sp>
        <p:nvSpPr>
          <p:cNvPr id="9" name="Rectangle 8">
            <a:extLst>
              <a:ext uri="{FF2B5EF4-FFF2-40B4-BE49-F238E27FC236}">
                <a16:creationId xmlns:a16="http://schemas.microsoft.com/office/drawing/2014/main" id="{2928AEE3-519D-465C-B0E1-6BD023B2007A}"/>
              </a:ext>
            </a:extLst>
          </p:cNvPr>
          <p:cNvSpPr/>
          <p:nvPr/>
        </p:nvSpPr>
        <p:spPr>
          <a:xfrm>
            <a:off x="5381625" y="1785939"/>
            <a:ext cx="1714500" cy="428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id-ID" sz="2800" dirty="0">
                <a:solidFill>
                  <a:schemeClr val="tx1"/>
                </a:solidFill>
              </a:rPr>
              <a:t>Rp 100</a:t>
            </a:r>
          </a:p>
        </p:txBody>
      </p:sp>
      <p:sp>
        <p:nvSpPr>
          <p:cNvPr id="10" name="Rectangle 9">
            <a:extLst>
              <a:ext uri="{FF2B5EF4-FFF2-40B4-BE49-F238E27FC236}">
                <a16:creationId xmlns:a16="http://schemas.microsoft.com/office/drawing/2014/main" id="{1A779AF0-C7BD-4221-A5A3-62054EDB532E}"/>
              </a:ext>
            </a:extLst>
          </p:cNvPr>
          <p:cNvSpPr/>
          <p:nvPr/>
        </p:nvSpPr>
        <p:spPr>
          <a:xfrm>
            <a:off x="5381626" y="2357438"/>
            <a:ext cx="1643063" cy="5000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id-ID" sz="2800" dirty="0">
                <a:solidFill>
                  <a:schemeClr val="tx1"/>
                </a:solidFill>
              </a:rPr>
              <a:t>60</a:t>
            </a:r>
          </a:p>
        </p:txBody>
      </p:sp>
      <p:sp>
        <p:nvSpPr>
          <p:cNvPr id="11" name="Rectangle 10">
            <a:extLst>
              <a:ext uri="{FF2B5EF4-FFF2-40B4-BE49-F238E27FC236}">
                <a16:creationId xmlns:a16="http://schemas.microsoft.com/office/drawing/2014/main" id="{BD0F9423-8BE8-4EFD-97DC-9481834AF091}"/>
              </a:ext>
            </a:extLst>
          </p:cNvPr>
          <p:cNvSpPr/>
          <p:nvPr/>
        </p:nvSpPr>
        <p:spPr>
          <a:xfrm>
            <a:off x="5453063" y="3214688"/>
            <a:ext cx="1643062" cy="5715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id-ID" sz="2800" dirty="0">
                <a:solidFill>
                  <a:schemeClr val="tx1"/>
                </a:solidFill>
              </a:rPr>
              <a:t>Rp 40</a:t>
            </a:r>
          </a:p>
        </p:txBody>
      </p:sp>
      <p:sp>
        <p:nvSpPr>
          <p:cNvPr id="12" name="Rectangle 11">
            <a:extLst>
              <a:ext uri="{FF2B5EF4-FFF2-40B4-BE49-F238E27FC236}">
                <a16:creationId xmlns:a16="http://schemas.microsoft.com/office/drawing/2014/main" id="{D31A261B-0846-4A71-A7C5-CCF5D4B5FD96}"/>
              </a:ext>
            </a:extLst>
          </p:cNvPr>
          <p:cNvSpPr/>
          <p:nvPr/>
        </p:nvSpPr>
        <p:spPr>
          <a:xfrm>
            <a:off x="5453063" y="4000501"/>
            <a:ext cx="1643062" cy="5000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id-ID" sz="2800" dirty="0">
                <a:solidFill>
                  <a:schemeClr val="tx1"/>
                </a:solidFill>
              </a:rPr>
              <a:t>Rp 30</a:t>
            </a:r>
          </a:p>
        </p:txBody>
      </p:sp>
      <p:sp>
        <p:nvSpPr>
          <p:cNvPr id="13" name="Rectangle 12">
            <a:extLst>
              <a:ext uri="{FF2B5EF4-FFF2-40B4-BE49-F238E27FC236}">
                <a16:creationId xmlns:a16="http://schemas.microsoft.com/office/drawing/2014/main" id="{FF36F90C-B199-4564-9D07-6AE93EFCE684}"/>
              </a:ext>
            </a:extLst>
          </p:cNvPr>
          <p:cNvSpPr/>
          <p:nvPr/>
        </p:nvSpPr>
        <p:spPr>
          <a:xfrm>
            <a:off x="5310189" y="4786313"/>
            <a:ext cx="1785937" cy="5000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id-ID" sz="2800" dirty="0">
                <a:solidFill>
                  <a:schemeClr val="tx1"/>
                </a:solidFill>
              </a:rPr>
              <a:t>Rp 10</a:t>
            </a:r>
          </a:p>
        </p:txBody>
      </p:sp>
      <p:sp>
        <p:nvSpPr>
          <p:cNvPr id="14" name="Right Brace 13">
            <a:extLst>
              <a:ext uri="{FF2B5EF4-FFF2-40B4-BE49-F238E27FC236}">
                <a16:creationId xmlns:a16="http://schemas.microsoft.com/office/drawing/2014/main" id="{E94F727F-11B2-4781-A7B1-9CB9466EE190}"/>
              </a:ext>
            </a:extLst>
          </p:cNvPr>
          <p:cNvSpPr/>
          <p:nvPr/>
        </p:nvSpPr>
        <p:spPr>
          <a:xfrm>
            <a:off x="7239000" y="1928813"/>
            <a:ext cx="642938" cy="1428750"/>
          </a:xfrm>
          <a:prstGeom prst="rightBrace">
            <a:avLst/>
          </a:prstGeom>
        </p:spPr>
        <p:style>
          <a:lnRef idx="1">
            <a:schemeClr val="dk1"/>
          </a:lnRef>
          <a:fillRef idx="0">
            <a:schemeClr val="dk1"/>
          </a:fillRef>
          <a:effectRef idx="0">
            <a:schemeClr val="dk1"/>
          </a:effectRef>
          <a:fontRef idx="minor">
            <a:schemeClr val="tx1"/>
          </a:fontRef>
        </p:style>
        <p:txBody>
          <a:bodyPr anchor="ctr"/>
          <a:lstStyle/>
          <a:p>
            <a:pPr algn="ctr">
              <a:defRPr/>
            </a:pPr>
            <a:endParaRPr lang="id-ID"/>
          </a:p>
        </p:txBody>
      </p:sp>
      <p:sp>
        <p:nvSpPr>
          <p:cNvPr id="15" name="Right Brace 14">
            <a:extLst>
              <a:ext uri="{FF2B5EF4-FFF2-40B4-BE49-F238E27FC236}">
                <a16:creationId xmlns:a16="http://schemas.microsoft.com/office/drawing/2014/main" id="{52429E33-33D0-433E-9446-0293E33C0135}"/>
              </a:ext>
            </a:extLst>
          </p:cNvPr>
          <p:cNvSpPr/>
          <p:nvPr/>
        </p:nvSpPr>
        <p:spPr>
          <a:xfrm>
            <a:off x="7310439" y="3643314"/>
            <a:ext cx="642937" cy="1571625"/>
          </a:xfrm>
          <a:prstGeom prst="rightBrace">
            <a:avLst/>
          </a:prstGeom>
        </p:spPr>
        <p:style>
          <a:lnRef idx="1">
            <a:schemeClr val="dk1"/>
          </a:lnRef>
          <a:fillRef idx="0">
            <a:schemeClr val="dk1"/>
          </a:fillRef>
          <a:effectRef idx="0">
            <a:schemeClr val="dk1"/>
          </a:effectRef>
          <a:fontRef idx="minor">
            <a:schemeClr val="tx1"/>
          </a:fontRef>
        </p:style>
        <p:txBody>
          <a:bodyPr anchor="ctr"/>
          <a:lstStyle/>
          <a:p>
            <a:pPr algn="ctr">
              <a:defRPr/>
            </a:pPr>
            <a:endParaRPr lang="id-ID"/>
          </a:p>
        </p:txBody>
      </p:sp>
      <p:sp>
        <p:nvSpPr>
          <p:cNvPr id="16" name="Rectangle 15">
            <a:extLst>
              <a:ext uri="{FF2B5EF4-FFF2-40B4-BE49-F238E27FC236}">
                <a16:creationId xmlns:a16="http://schemas.microsoft.com/office/drawing/2014/main" id="{D069CA9A-DDC3-4F8E-BAF3-C7C7942EE364}"/>
              </a:ext>
            </a:extLst>
          </p:cNvPr>
          <p:cNvSpPr/>
          <p:nvPr/>
        </p:nvSpPr>
        <p:spPr>
          <a:xfrm>
            <a:off x="8239125" y="1928813"/>
            <a:ext cx="1785938" cy="13573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800" dirty="0">
                <a:solidFill>
                  <a:schemeClr val="tx1"/>
                </a:solidFill>
              </a:rPr>
              <a:t>Ratio Laba  Kontribusi = 40 : 100</a:t>
            </a:r>
          </a:p>
        </p:txBody>
      </p:sp>
      <p:sp>
        <p:nvSpPr>
          <p:cNvPr id="17" name="Rectangle 16">
            <a:extLst>
              <a:ext uri="{FF2B5EF4-FFF2-40B4-BE49-F238E27FC236}">
                <a16:creationId xmlns:a16="http://schemas.microsoft.com/office/drawing/2014/main" id="{0567A3F8-2A94-43A7-B484-E859F491CA80}"/>
              </a:ext>
            </a:extLst>
          </p:cNvPr>
          <p:cNvSpPr/>
          <p:nvPr/>
        </p:nvSpPr>
        <p:spPr>
          <a:xfrm>
            <a:off x="8239125" y="3643313"/>
            <a:ext cx="1714500" cy="17145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800" dirty="0">
                <a:solidFill>
                  <a:schemeClr val="tx1"/>
                </a:solidFill>
              </a:rPr>
              <a:t>Ratio </a:t>
            </a:r>
            <a:r>
              <a:rPr lang="id-ID" sz="2800" i="1" dirty="0">
                <a:solidFill>
                  <a:schemeClr val="tx1"/>
                </a:solidFill>
              </a:rPr>
              <a:t>Operating Leverage </a:t>
            </a:r>
            <a:r>
              <a:rPr lang="id-ID" sz="2800" dirty="0">
                <a:solidFill>
                  <a:schemeClr val="tx1"/>
                </a:solidFill>
              </a:rPr>
              <a:t>= 40 : 10</a:t>
            </a:r>
          </a:p>
        </p:txBody>
      </p:sp>
      <p:cxnSp>
        <p:nvCxnSpPr>
          <p:cNvPr id="19" name="Straight Connector 18">
            <a:extLst>
              <a:ext uri="{FF2B5EF4-FFF2-40B4-BE49-F238E27FC236}">
                <a16:creationId xmlns:a16="http://schemas.microsoft.com/office/drawing/2014/main" id="{DE70DEF6-42E5-411B-8241-D5BC479F9AC6}"/>
              </a:ext>
            </a:extLst>
          </p:cNvPr>
          <p:cNvCxnSpPr/>
          <p:nvPr/>
        </p:nvCxnSpPr>
        <p:spPr>
          <a:xfrm>
            <a:off x="5810250" y="3071814"/>
            <a:ext cx="1428750" cy="1587"/>
          </a:xfrm>
          <a:prstGeom prst="line">
            <a:avLst/>
          </a:prstGeom>
        </p:spPr>
        <p:style>
          <a:lnRef idx="1">
            <a:schemeClr val="dk1"/>
          </a:lnRef>
          <a:fillRef idx="0">
            <a:schemeClr val="dk1"/>
          </a:fillRef>
          <a:effectRef idx="0">
            <a:schemeClr val="dk1"/>
          </a:effectRef>
          <a:fontRef idx="minor">
            <a:schemeClr val="tx1"/>
          </a:fontRef>
        </p:style>
      </p:cxnSp>
      <p:cxnSp>
        <p:nvCxnSpPr>
          <p:cNvPr id="21" name="Straight Connector 20">
            <a:extLst>
              <a:ext uri="{FF2B5EF4-FFF2-40B4-BE49-F238E27FC236}">
                <a16:creationId xmlns:a16="http://schemas.microsoft.com/office/drawing/2014/main" id="{8E863846-9CC5-40CD-8FA4-4BA0E406BF43}"/>
              </a:ext>
            </a:extLst>
          </p:cNvPr>
          <p:cNvCxnSpPr/>
          <p:nvPr/>
        </p:nvCxnSpPr>
        <p:spPr>
          <a:xfrm>
            <a:off x="5953125" y="4786314"/>
            <a:ext cx="1428750" cy="1587"/>
          </a:xfrm>
          <a:prstGeom prst="line">
            <a:avLst/>
          </a:prstGeom>
        </p:spPr>
        <p:style>
          <a:lnRef idx="1">
            <a:schemeClr val="dk1"/>
          </a:lnRef>
          <a:fillRef idx="0">
            <a:schemeClr val="dk1"/>
          </a:fillRef>
          <a:effectRef idx="0">
            <a:schemeClr val="dk1"/>
          </a:effectRef>
          <a:fontRef idx="minor">
            <a:schemeClr val="tx1"/>
          </a:fontRef>
        </p:style>
      </p:cxnSp>
      <p:sp>
        <p:nvSpPr>
          <p:cNvPr id="20" name="Slide Number Placeholder 19">
            <a:extLst>
              <a:ext uri="{FF2B5EF4-FFF2-40B4-BE49-F238E27FC236}">
                <a16:creationId xmlns:a16="http://schemas.microsoft.com/office/drawing/2014/main" id="{1F3E1745-17E1-4259-B3A0-5C07DAF0E6E9}"/>
              </a:ext>
            </a:extLst>
          </p:cNvPr>
          <p:cNvSpPr>
            <a:spLocks noGrp="1"/>
          </p:cNvSpPr>
          <p:nvPr>
            <p:ph type="sldNum" sz="quarter" idx="12"/>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80000"/>
              </a:lnSpc>
            </a:pPr>
            <a:fld id="{056D9490-9BC4-4B5F-BFF4-F8805DCB2A60}" type="slidenum">
              <a:rPr lang="id-ID" altLang="en-US">
                <a:solidFill>
                  <a:srgbClr val="FFFFFF"/>
                </a:solidFill>
                <a:latin typeface="Tw Cen MT" panose="020B0602020104020603" pitchFamily="34" charset="0"/>
              </a:rPr>
              <a:pPr eaLnBrk="1" hangingPunct="1">
                <a:lnSpc>
                  <a:spcPct val="80000"/>
                </a:lnSpc>
              </a:pPr>
              <a:t>8</a:t>
            </a:fld>
            <a:endParaRPr lang="id-ID" altLang="en-US">
              <a:solidFill>
                <a:srgbClr val="FFFFFF"/>
              </a:solidFill>
              <a:latin typeface="Tw Cen MT" panose="020B0602020104020603"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9367E58D-ED80-4DE5-809A-0D5B4C288543}"/>
              </a:ext>
            </a:extLst>
          </p:cNvPr>
          <p:cNvSpPr>
            <a:spLocks noGrp="1"/>
          </p:cNvSpPr>
          <p:nvPr>
            <p:ph sz="quarter" idx="1"/>
          </p:nvPr>
        </p:nvSpPr>
        <p:spPr>
          <a:xfrm>
            <a:off x="838200" y="1929384"/>
            <a:ext cx="10515600" cy="4251960"/>
          </a:xfrm>
        </p:spPr>
        <p:style>
          <a:lnRef idx="1">
            <a:schemeClr val="accent5"/>
          </a:lnRef>
          <a:fillRef idx="2">
            <a:schemeClr val="accent5"/>
          </a:fillRef>
          <a:effectRef idx="1">
            <a:schemeClr val="accent5"/>
          </a:effectRef>
          <a:fontRef idx="minor">
            <a:schemeClr val="dk1"/>
          </a:fontRef>
        </p:style>
        <p:txBody>
          <a:bodyPr>
            <a:normAutofit/>
          </a:bodyPr>
          <a:lstStyle/>
          <a:p>
            <a:pPr marL="320040" indent="-320040">
              <a:buFont typeface="Wingdings"/>
              <a:buChar char=""/>
              <a:defRPr/>
            </a:pPr>
            <a:r>
              <a:rPr lang="id-ID" sz="2200"/>
              <a:t>Misal dalam menyusun anggaran, manajemen puncak mempertimbangkan rencana untuk menaikkan harga jual produk sebesar 10% dan diperkirakan tidak akan mengurangi kuantitas produk yang akan dijual. </a:t>
            </a:r>
          </a:p>
          <a:p>
            <a:pPr marL="320040" indent="-320040">
              <a:buFont typeface="Wingdings"/>
              <a:buChar char=""/>
              <a:defRPr/>
            </a:pPr>
            <a:r>
              <a:rPr lang="id-ID" sz="2200"/>
              <a:t>Jika biaya variabel dan biaya tetap tidak mengalami perubahan, dampak kenaikan harga jual tersebut terhadap laba jangka pendek adalah:</a:t>
            </a:r>
          </a:p>
          <a:p>
            <a:pPr marL="320040" indent="-320040">
              <a:buNone/>
              <a:defRPr/>
            </a:pPr>
            <a:r>
              <a:rPr lang="id-ID" sz="2200"/>
              <a:t>		ratio laba kontribusi x persentase kenaikan  	harga jual</a:t>
            </a:r>
          </a:p>
          <a:p>
            <a:pPr marL="320040" indent="-320040">
              <a:buFont typeface="Wingdings" panose="05000000000000000000" pitchFamily="2" charset="2"/>
              <a:buChar char="q"/>
              <a:defRPr/>
            </a:pPr>
            <a:r>
              <a:rPr lang="id-ID" sz="2200"/>
              <a:t>Jika ratio laba kontribusi = 40%, dengan adanya rencana kenaikan harga jual produk sebesar 10% akan menaikkan laba bersih sebesar 4% (40% x 10%).</a:t>
            </a:r>
          </a:p>
        </p:txBody>
      </p:sp>
      <p:sp>
        <p:nvSpPr>
          <p:cNvPr id="4" name="Slide Number Placeholder 3">
            <a:extLst>
              <a:ext uri="{FF2B5EF4-FFF2-40B4-BE49-F238E27FC236}">
                <a16:creationId xmlns:a16="http://schemas.microsoft.com/office/drawing/2014/main" id="{41112B0C-4F81-4277-AA50-DD11697E2EF9}"/>
              </a:ext>
            </a:extLst>
          </p:cNvPr>
          <p:cNvSpPr>
            <a:spLocks noGrp="1"/>
          </p:cNvSpPr>
          <p:nvPr>
            <p:ph type="sldNum" sz="quarter" idx="12"/>
          </p:nvPr>
        </p:nvSpPr>
        <p:spPr>
          <a:xfrm>
            <a:off x="8610600" y="6356350"/>
            <a:ext cx="2743200" cy="365125"/>
          </a:xfrm>
        </p:spPr>
        <p:txBody>
          <a:bodyP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600"/>
              </a:spcAft>
            </a:pPr>
            <a:fld id="{DCD7DC43-9CF7-4DAD-89E1-26B4FC98B830}" type="slidenum">
              <a:rPr lang="id-ID" altLang="en-US">
                <a:latin typeface="Tw Cen MT" panose="020B0602020104020603" pitchFamily="34" charset="0"/>
              </a:rPr>
              <a:pPr eaLnBrk="1" hangingPunct="1">
                <a:spcAft>
                  <a:spcPts val="600"/>
                </a:spcAft>
              </a:pPr>
              <a:t>9</a:t>
            </a:fld>
            <a:endParaRPr lang="id-ID" altLang="en-US">
              <a:latin typeface="Tw Cen MT" panose="020B0602020104020603"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22</TotalTime>
  <Words>2425</Words>
  <Application>Microsoft Office PowerPoint</Application>
  <PresentationFormat>Widescreen</PresentationFormat>
  <Paragraphs>459</Paragraphs>
  <Slides>40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40</vt:i4>
      </vt:variant>
    </vt:vector>
  </HeadingPairs>
  <TitlesOfParts>
    <vt:vector size="47" baseType="lpstr">
      <vt:lpstr>Arial</vt:lpstr>
      <vt:lpstr>Calibri</vt:lpstr>
      <vt:lpstr>Calibri Light</vt:lpstr>
      <vt:lpstr>Comic Sans MS</vt:lpstr>
      <vt:lpstr>Tw Cen MT</vt:lpstr>
      <vt:lpstr>Wingdings</vt:lpstr>
      <vt:lpstr>Office Theme</vt:lpstr>
      <vt:lpstr>VARIABLE COSTING</vt:lpstr>
      <vt:lpstr>Pokok Bahasan</vt:lpstr>
      <vt:lpstr>Defenisi Variabel Costing</vt:lpstr>
      <vt:lpstr>Variable Costing versus Full Costing</vt:lpstr>
      <vt:lpstr>TUJUAN  HARGA POKOK VARIABEL</vt:lpstr>
      <vt:lpstr>MANFAAT INFORMASI YANG DIHASILKAN OLEH METODE VARIABLE COSTING</vt:lpstr>
      <vt:lpstr>Perencanaan laba jangka pendek</vt:lpstr>
      <vt:lpstr>Contoh perhitungan ratio laba kontribusi &amp; operating leverage</vt:lpstr>
      <vt:lpstr>PowerPoint Presentation</vt:lpstr>
      <vt:lpstr>PowerPoint Presentation</vt:lpstr>
      <vt:lpstr>Pengendalian biaya</vt:lpstr>
      <vt:lpstr>PowerPoint Presentation</vt:lpstr>
      <vt:lpstr>PENGAMBILAN KEPUTUSAN</vt:lpstr>
      <vt:lpstr>Dalam metode Variabel costing ini biaya produk mencakup:</vt:lpstr>
      <vt:lpstr>BIAYA BAHAN BAKU</vt:lpstr>
      <vt:lpstr>BIAYA TENAGA KERJA LANGSUNG</vt:lpstr>
      <vt:lpstr>BIAYA OVERHEAD PABRIK </vt:lpstr>
      <vt:lpstr>PERBEDAAN VARIABEL COSTING DAN FULL COSTING</vt:lpstr>
      <vt:lpstr>PENENTUAN HARGA POKOK PRODUK</vt:lpstr>
      <vt:lpstr>PENENTUAN HARGA POKOK PERSEDIAAN</vt:lpstr>
      <vt:lpstr>PENYAJIAN DALAM LAPORAN LABA RUGI</vt:lpstr>
      <vt:lpstr>PENGGOLONGAN BIAYA</vt:lpstr>
      <vt:lpstr>Pendekatan Fungsi</vt:lpstr>
      <vt:lpstr>Pendekatan Variabelitas</vt:lpstr>
      <vt:lpstr>STRUKTUR ATAU SUSUNAN PENYAJIAN LAP RUGI LABA</vt:lpstr>
      <vt:lpstr>BESARNYA LABA BERSIH</vt:lpstr>
      <vt:lpstr>KELEMAHAN METODE VARIABEL COSTING</vt:lpstr>
      <vt:lpstr>KELEMAHAN METODE VARIABEL COSTING</vt:lpstr>
      <vt:lpstr>Keunggulan Variable Costing</vt:lpstr>
      <vt:lpstr>Keunggulan Variable Costing</vt:lpstr>
      <vt:lpstr>Penentuan Harga Pokok Produksi Variabel</vt:lpstr>
      <vt:lpstr>Penentuan Harga Pokok Produksi Variabel</vt:lpstr>
      <vt:lpstr>Perbandingan Harga Pokok Variabel dan Full Costing dari Sisi Perolehan Laba</vt:lpstr>
      <vt:lpstr>Dampak Terhadap Laba</vt:lpstr>
      <vt:lpstr>Contoh perhitungan</vt:lpstr>
      <vt:lpstr>Laporan Rugi Laba(Full Costing)</vt:lpstr>
      <vt:lpstr>Laporan Rugi Laba(Variabel Costing) </vt:lpstr>
      <vt:lpstr>Perbedaan Laba</vt:lpstr>
      <vt:lpstr>Perbedaan Laba</vt:lpstr>
      <vt:lpstr>Reconciliation Of Full and Variable Costing Net Income (NI)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VARIABLE COSTING</dc:title>
  <dc:creator>hendri mulyadi</dc:creator>
  <cp:lastModifiedBy>Indah Febriliant Anyupi</cp:lastModifiedBy>
  <cp:revision>3</cp:revision>
  <dcterms:created xsi:type="dcterms:W3CDTF">2021-01-04T22:56:01Z</dcterms:created>
  <dcterms:modified xsi:type="dcterms:W3CDTF">2023-09-20T16:28:39Z</dcterms:modified>
</cp:coreProperties>
</file>