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28"/>
  </p:notesMasterIdLst>
  <p:sldIdLst>
    <p:sldId id="288" r:id="rId2"/>
    <p:sldId id="274" r:id="rId3"/>
    <p:sldId id="275" r:id="rId4"/>
    <p:sldId id="273" r:id="rId5"/>
    <p:sldId id="281" r:id="rId6"/>
    <p:sldId id="282" r:id="rId7"/>
    <p:sldId id="283" r:id="rId8"/>
    <p:sldId id="284" r:id="rId9"/>
    <p:sldId id="285" r:id="rId10"/>
    <p:sldId id="272" r:id="rId11"/>
    <p:sldId id="257" r:id="rId12"/>
    <p:sldId id="258" r:id="rId13"/>
    <p:sldId id="259" r:id="rId14"/>
    <p:sldId id="260" r:id="rId15"/>
    <p:sldId id="261" r:id="rId16"/>
    <p:sldId id="262" r:id="rId17"/>
    <p:sldId id="263" r:id="rId18"/>
    <p:sldId id="264" r:id="rId19"/>
    <p:sldId id="265" r:id="rId20"/>
    <p:sldId id="266" r:id="rId21"/>
    <p:sldId id="276" r:id="rId22"/>
    <p:sldId id="277" r:id="rId23"/>
    <p:sldId id="278" r:id="rId24"/>
    <p:sldId id="279" r:id="rId25"/>
    <p:sldId id="280" r:id="rId26"/>
    <p:sldId id="287"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autoAdjust="0"/>
  </p:normalViewPr>
  <p:slideViewPr>
    <p:cSldViewPr snapToGrid="0">
      <p:cViewPr varScale="1">
        <p:scale>
          <a:sx n="69" d="100"/>
          <a:sy n="69" d="100"/>
        </p:scale>
        <p:origin x="498" y="66"/>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9/20/2023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7E5513F0-347D-955B-3633-1EA55F0EDC9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48602F-5F45-4509-9501-000104A7D6F1}" type="slidenum">
              <a:rPr lang="id-ID" altLang="en-US">
                <a:latin typeface="Times New Roman" panose="02020603050405020304" pitchFamily="18" charset="0"/>
              </a:rPr>
              <a:pPr>
                <a:spcBef>
                  <a:spcPct val="0"/>
                </a:spcBef>
              </a:pPr>
              <a:t>3</a:t>
            </a:fld>
            <a:endParaRPr lang="id-ID" altLang="en-US">
              <a:latin typeface="Times New Roman" panose="02020603050405020304" pitchFamily="18" charset="0"/>
            </a:endParaRPr>
          </a:p>
        </p:txBody>
      </p:sp>
      <p:sp>
        <p:nvSpPr>
          <p:cNvPr id="8195" name="Rectangle 2">
            <a:extLst>
              <a:ext uri="{FF2B5EF4-FFF2-40B4-BE49-F238E27FC236}">
                <a16:creationId xmlns:a16="http://schemas.microsoft.com/office/drawing/2014/main" id="{FF907B51-90AB-5776-ECF8-D0ADC635CC8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6" name="Rectangle 3">
            <a:extLst>
              <a:ext uri="{FF2B5EF4-FFF2-40B4-BE49-F238E27FC236}">
                <a16:creationId xmlns:a16="http://schemas.microsoft.com/office/drawing/2014/main" id="{A3F38717-9618-68AF-A057-A9E55F96845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7606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99765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EB90BD-B6CE-46B7-997F-7313B992CCDC}"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15402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6E9DEC-419B-4CC5-A080-3B06BD5A8291}"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9414320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6E9DEC-419B-4CC5-A080-3B06BD5A8291}"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5371926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4B24536-994D-4021-A283-9F449C0DB509}" type="datetimeFigureOut">
              <a:rPr lang="en-US" smtClean="0"/>
              <a:pPr/>
              <a:t>9/20/2023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72981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BBB78-C96F-47B7-AB17-D852CA960AC9}" type="datetimeFigureOut">
              <a:rPr lang="en-US" smtClean="0"/>
              <a:pPr/>
              <a:t>9/20/2023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5921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67714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7932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2DE42F4-6EEF-4EF7-8ED4-2208F0F89A08}"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3167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9094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0676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9/20/2023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9911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E99F462-093F-4566-844B-4C71F2739DA5}" type="datetimeFigureOut">
              <a:rPr lang="en-US" smtClean="0"/>
              <a:pPr/>
              <a:t>9/20/2023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1924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D24A7AC-904D-4781-85BA-7D10C17ED021}" type="datetimeFigureOut">
              <a:rPr lang="en-US" smtClean="0"/>
              <a:pPr/>
              <a:t>9/20/2023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53556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331444B-B92B-4E27-8C94-BB93EAF5CB18}" type="datetimeFigureOut">
              <a:rPr lang="en-US" smtClean="0"/>
              <a:pPr/>
              <a:t>9/20/2023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36132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60854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6E9DEC-419B-4CC5-A080-3B06BD5A8291}" type="datetimeFigureOut">
              <a:rPr lang="en-US" smtClean="0"/>
              <a:pPr/>
              <a:t>9/20/2023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37458518"/>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733709"/>
            <a:ext cx="8144134" cy="1284109"/>
          </a:xfrm>
        </p:spPr>
        <p:txBody>
          <a:bodyPr/>
          <a:lstStyle/>
          <a:p>
            <a:pPr algn="ctr" eaLnBrk="1" hangingPunct="1">
              <a:spcBef>
                <a:spcPct val="0"/>
              </a:spcBef>
              <a:buFontTx/>
              <a:buNone/>
            </a:pPr>
            <a:r>
              <a:rPr lang="en-US" altLang="en-US" sz="3200" b="1" dirty="0">
                <a:latin typeface="Trebuchet MS" panose="020B0603020202020204" pitchFamily="34" charset="0"/>
              </a:rPr>
              <a:t>FULL  COSTING</a:t>
            </a:r>
            <a:br>
              <a:rPr lang="en-US" altLang="en-US" sz="3200" b="1" dirty="0">
                <a:latin typeface="Trebuchet MS" panose="020B0603020202020204" pitchFamily="34" charset="0"/>
              </a:rPr>
            </a:br>
            <a:r>
              <a:rPr lang="en-US" altLang="en-US" sz="3200" b="1" dirty="0">
                <a:latin typeface="Trebuchet MS" panose="020B0603020202020204" pitchFamily="34" charset="0"/>
              </a:rPr>
              <a:t>AND </a:t>
            </a:r>
            <a:br>
              <a:rPr lang="en-US" altLang="en-US" sz="3200" b="1" dirty="0">
                <a:latin typeface="Trebuchet MS" panose="020B0603020202020204" pitchFamily="34" charset="0"/>
              </a:rPr>
            </a:br>
            <a:r>
              <a:rPr lang="en-US" altLang="en-US" sz="3200" b="1" dirty="0">
                <a:latin typeface="Trebuchet MS" panose="020B0603020202020204" pitchFamily="34" charset="0"/>
              </a:rPr>
              <a:t>VARIABLE COSTING</a:t>
            </a:r>
            <a:endParaRPr lang="id-ID" sz="3200" dirty="0"/>
          </a:p>
        </p:txBody>
      </p:sp>
      <p:sp>
        <p:nvSpPr>
          <p:cNvPr id="3" name="Subtitle 2"/>
          <p:cNvSpPr>
            <a:spLocks noGrp="1"/>
          </p:cNvSpPr>
          <p:nvPr>
            <p:ph type="subTitle" idx="1"/>
          </p:nvPr>
        </p:nvSpPr>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04975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C5D4D11-5717-427E-30CD-69E803474F5D}"/>
              </a:ext>
            </a:extLst>
          </p:cNvPr>
          <p:cNvSpPr>
            <a:spLocks noGrp="1" noChangeArrowheads="1"/>
          </p:cNvSpPr>
          <p:nvPr>
            <p:ph type="title"/>
          </p:nvPr>
        </p:nvSpPr>
        <p:spPr/>
        <p:txBody>
          <a:bodyPr/>
          <a:lstStyle/>
          <a:p>
            <a:pPr eaLnBrk="1" hangingPunct="1"/>
            <a:r>
              <a:rPr lang="en-US" altLang="id-ID"/>
              <a:t>Dampak Terhadap Laba</a:t>
            </a:r>
          </a:p>
        </p:txBody>
      </p:sp>
      <p:sp>
        <p:nvSpPr>
          <p:cNvPr id="15363" name="Rectangle 3">
            <a:extLst>
              <a:ext uri="{FF2B5EF4-FFF2-40B4-BE49-F238E27FC236}">
                <a16:creationId xmlns:a16="http://schemas.microsoft.com/office/drawing/2014/main" id="{58BDBE45-1211-6B3B-85DB-91F05618121D}"/>
              </a:ext>
            </a:extLst>
          </p:cNvPr>
          <p:cNvSpPr>
            <a:spLocks noGrp="1" noChangeArrowheads="1"/>
          </p:cNvSpPr>
          <p:nvPr>
            <p:ph idx="1"/>
          </p:nvPr>
        </p:nvSpPr>
        <p:spPr/>
        <p:txBody>
          <a:bodyPr>
            <a:normAutofit/>
          </a:bodyPr>
          <a:lstStyle/>
          <a:p>
            <a:pPr eaLnBrk="1" hangingPunct="1"/>
            <a:r>
              <a:rPr lang="en-US" altLang="id-ID" sz="2800"/>
              <a:t>Bila Produksi = Penjualan sehingga tidak terjadi perubahan terhadap persediaan, maka Laba Absorption=Laba Variable.</a:t>
            </a:r>
          </a:p>
          <a:p>
            <a:pPr eaLnBrk="1" hangingPunct="1"/>
            <a:r>
              <a:rPr lang="en-US" altLang="id-ID" sz="2800"/>
              <a:t>Bila Produksi &gt; Penjualan sehingga terjadi peningkatan persediaan, maka Laba Absorption &gt; Laba Variable Costing.</a:t>
            </a:r>
          </a:p>
          <a:p>
            <a:pPr eaLnBrk="1" hangingPunct="1"/>
            <a:r>
              <a:rPr lang="en-US" altLang="id-ID" sz="2800"/>
              <a:t>Bila Produksi &lt; Penjualan sehingga terjadi penurunan persediaan, maka Laba Absorption &lt; Laba Variable Costing.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D600998-F9DC-D36E-63AE-9969BE11C363}"/>
              </a:ext>
            </a:extLst>
          </p:cNvPr>
          <p:cNvSpPr>
            <a:spLocks noGrp="1" noChangeArrowheads="1"/>
          </p:cNvSpPr>
          <p:nvPr>
            <p:ph type="title"/>
          </p:nvPr>
        </p:nvSpPr>
        <p:spPr/>
        <p:txBody>
          <a:bodyPr/>
          <a:lstStyle/>
          <a:p>
            <a:r>
              <a:rPr lang="en-US" altLang="en-US"/>
              <a:t>1. FULL COSTING </a:t>
            </a:r>
          </a:p>
        </p:txBody>
      </p:sp>
      <p:sp>
        <p:nvSpPr>
          <p:cNvPr id="16387" name="Content Placeholder 2">
            <a:extLst>
              <a:ext uri="{FF2B5EF4-FFF2-40B4-BE49-F238E27FC236}">
                <a16:creationId xmlns:a16="http://schemas.microsoft.com/office/drawing/2014/main" id="{27C4DFC7-B523-C86E-54E6-C83F8B7E6273}"/>
              </a:ext>
            </a:extLst>
          </p:cNvPr>
          <p:cNvSpPr>
            <a:spLocks noGrp="1" noChangeArrowheads="1"/>
          </p:cNvSpPr>
          <p:nvPr>
            <p:ph idx="1"/>
          </p:nvPr>
        </p:nvSpPr>
        <p:spPr/>
        <p:txBody>
          <a:bodyPr/>
          <a:lstStyle/>
          <a:p>
            <a:pPr algn="just">
              <a:lnSpc>
                <a:spcPct val="150000"/>
              </a:lnSpc>
              <a:buFontTx/>
              <a:buNone/>
            </a:pPr>
            <a:r>
              <a:rPr lang="id-ID" altLang="en-US"/>
              <a:t>Full Costing merupakan metode penentuan harga pokok produksi yang memperhitungkan semua unsur biaya produksi ke dalam harga pokok produksi yang terdiri dari biaya bahan baku, biaya tenaga kerja langsung dan biaya overhead pabrik baik yang berprilaku variabel maupun tetap.</a:t>
            </a:r>
            <a:endParaRPr lang="en-US" altLang="en-US"/>
          </a:p>
          <a:p>
            <a:pPr algn="just">
              <a:lnSpc>
                <a:spcPct val="150000"/>
              </a:lnSpc>
              <a:buFontTx/>
              <a:buNone/>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71919612-4796-4523-20EE-60F4C71299E1}"/>
              </a:ext>
            </a:extLst>
          </p:cNvPr>
          <p:cNvSpPr>
            <a:spLocks noGrp="1" noChangeArrowheads="1"/>
          </p:cNvSpPr>
          <p:nvPr>
            <p:ph idx="1"/>
          </p:nvPr>
        </p:nvSpPr>
        <p:spPr>
          <a:xfrm>
            <a:off x="2590800" y="571500"/>
            <a:ext cx="7620000" cy="5295900"/>
          </a:xfrm>
        </p:spPr>
        <p:txBody>
          <a:bodyPr>
            <a:normAutofit/>
          </a:bodyPr>
          <a:lstStyle/>
          <a:p>
            <a:pPr>
              <a:buFontTx/>
              <a:buNone/>
            </a:pPr>
            <a:endParaRPr lang="en-US" altLang="en-US" dirty="0">
              <a:solidFill>
                <a:srgbClr val="FF0000"/>
              </a:solidFill>
            </a:endParaRPr>
          </a:p>
          <a:p>
            <a:pPr>
              <a:buFontTx/>
              <a:buNone/>
            </a:pPr>
            <a:endParaRPr lang="en-US" altLang="en-US" dirty="0">
              <a:solidFill>
                <a:srgbClr val="FF0000"/>
              </a:solidFill>
            </a:endParaRPr>
          </a:p>
          <a:p>
            <a:pPr>
              <a:buFontTx/>
              <a:buNone/>
            </a:pPr>
            <a:endParaRPr lang="en-US" altLang="en-US" dirty="0">
              <a:solidFill>
                <a:srgbClr val="FF0000"/>
              </a:solidFill>
            </a:endParaRPr>
          </a:p>
          <a:p>
            <a:pPr>
              <a:buFontTx/>
              <a:buNone/>
            </a:pPr>
            <a:r>
              <a:rPr lang="en-US" altLang="en-US" dirty="0">
                <a:solidFill>
                  <a:srgbClr val="FF0000"/>
                </a:solidFill>
              </a:rPr>
              <a:t>Harga </a:t>
            </a:r>
            <a:r>
              <a:rPr lang="en-US" altLang="en-US" dirty="0" err="1">
                <a:solidFill>
                  <a:srgbClr val="FF0000"/>
                </a:solidFill>
              </a:rPr>
              <a:t>Pokok</a:t>
            </a:r>
            <a:r>
              <a:rPr lang="en-US" altLang="en-US" dirty="0">
                <a:solidFill>
                  <a:srgbClr val="FF0000"/>
                </a:solidFill>
              </a:rPr>
              <a:t> </a:t>
            </a:r>
            <a:r>
              <a:rPr lang="en-US" altLang="en-US" dirty="0" err="1">
                <a:solidFill>
                  <a:srgbClr val="FF0000"/>
                </a:solidFill>
              </a:rPr>
              <a:t>Produksi</a:t>
            </a:r>
            <a:r>
              <a:rPr lang="en-US" altLang="en-US" dirty="0">
                <a:solidFill>
                  <a:srgbClr val="FF0000"/>
                </a:solidFill>
              </a:rPr>
              <a:t> :</a:t>
            </a:r>
          </a:p>
          <a:p>
            <a:pPr>
              <a:buFontTx/>
              <a:buNone/>
            </a:pPr>
            <a:r>
              <a:rPr lang="en-US" altLang="en-US" dirty="0" err="1"/>
              <a:t>Biaya</a:t>
            </a:r>
            <a:r>
              <a:rPr lang="en-US" altLang="en-US" dirty="0"/>
              <a:t> </a:t>
            </a:r>
            <a:r>
              <a:rPr lang="en-US" altLang="en-US" dirty="0" err="1"/>
              <a:t>bahan</a:t>
            </a:r>
            <a:r>
              <a:rPr lang="en-US" altLang="en-US" dirty="0"/>
              <a:t> </a:t>
            </a:r>
            <a:r>
              <a:rPr lang="en-US" altLang="en-US" dirty="0" err="1"/>
              <a:t>baku</a:t>
            </a:r>
            <a:r>
              <a:rPr lang="en-US" altLang="en-US" dirty="0"/>
              <a:t>                                           Rp.  </a:t>
            </a:r>
            <a:r>
              <a:rPr lang="en-US" altLang="en-US" dirty="0" err="1"/>
              <a:t>xxx.xxx</a:t>
            </a:r>
            <a:endParaRPr lang="en-US" altLang="en-US" dirty="0"/>
          </a:p>
          <a:p>
            <a:pPr>
              <a:buFontTx/>
              <a:buNone/>
            </a:pPr>
            <a:r>
              <a:rPr lang="en-US" altLang="en-US" dirty="0" err="1"/>
              <a:t>Biaya</a:t>
            </a:r>
            <a:r>
              <a:rPr lang="en-US" altLang="en-US" dirty="0"/>
              <a:t> </a:t>
            </a:r>
            <a:r>
              <a:rPr lang="en-US" altLang="en-US" dirty="0" err="1"/>
              <a:t>tenaga</a:t>
            </a:r>
            <a:r>
              <a:rPr lang="en-US" altLang="en-US" dirty="0"/>
              <a:t> </a:t>
            </a:r>
            <a:r>
              <a:rPr lang="en-US" altLang="en-US" dirty="0" err="1"/>
              <a:t>kerja</a:t>
            </a:r>
            <a:r>
              <a:rPr lang="en-US" altLang="en-US" dirty="0"/>
              <a:t> </a:t>
            </a:r>
            <a:r>
              <a:rPr lang="en-US" altLang="en-US" dirty="0" err="1"/>
              <a:t>langsung</a:t>
            </a:r>
            <a:r>
              <a:rPr lang="en-US" altLang="en-US" dirty="0"/>
              <a:t>                           Rp.  </a:t>
            </a:r>
            <a:r>
              <a:rPr lang="en-US" altLang="en-US" dirty="0" err="1"/>
              <a:t>xxx.xxx</a:t>
            </a:r>
            <a:endParaRPr lang="en-US" altLang="en-US" dirty="0"/>
          </a:p>
          <a:p>
            <a:pPr>
              <a:buFontTx/>
              <a:buNone/>
            </a:pPr>
            <a:r>
              <a:rPr lang="en-US" altLang="en-US" dirty="0" err="1"/>
              <a:t>Biaya</a:t>
            </a:r>
            <a:r>
              <a:rPr lang="en-US" altLang="en-US" dirty="0"/>
              <a:t> overhead </a:t>
            </a:r>
            <a:r>
              <a:rPr lang="en-US" altLang="en-US" dirty="0" err="1"/>
              <a:t>pabrik</a:t>
            </a:r>
            <a:r>
              <a:rPr lang="en-US" altLang="en-US" dirty="0"/>
              <a:t> </a:t>
            </a:r>
            <a:r>
              <a:rPr lang="en-US" altLang="en-US" dirty="0" err="1"/>
              <a:t>tetap</a:t>
            </a:r>
            <a:r>
              <a:rPr lang="en-US" altLang="en-US" dirty="0"/>
              <a:t>                           Rp.  </a:t>
            </a:r>
            <a:r>
              <a:rPr lang="en-US" altLang="en-US" dirty="0" err="1"/>
              <a:t>xxx.xxx</a:t>
            </a:r>
            <a:endParaRPr lang="en-US" altLang="en-US" dirty="0"/>
          </a:p>
          <a:p>
            <a:pPr>
              <a:buFontTx/>
              <a:buNone/>
            </a:pPr>
            <a:r>
              <a:rPr lang="en-US" altLang="en-US" dirty="0" err="1"/>
              <a:t>Biaya</a:t>
            </a:r>
            <a:r>
              <a:rPr lang="en-US" altLang="en-US" dirty="0"/>
              <a:t> overhead </a:t>
            </a:r>
            <a:r>
              <a:rPr lang="en-US" altLang="en-US" dirty="0" err="1"/>
              <a:t>pabrik</a:t>
            </a:r>
            <a:r>
              <a:rPr lang="en-US" altLang="en-US" dirty="0"/>
              <a:t> </a:t>
            </a:r>
            <a:r>
              <a:rPr lang="en-US" altLang="en-US" dirty="0" err="1"/>
              <a:t>variabel</a:t>
            </a:r>
            <a:r>
              <a:rPr lang="en-US" altLang="en-US" dirty="0"/>
              <a:t>                      </a:t>
            </a:r>
            <a:r>
              <a:rPr lang="en-US" altLang="en-US" u="sng" dirty="0"/>
              <a:t>Rp.  </a:t>
            </a:r>
            <a:r>
              <a:rPr lang="en-US" altLang="en-US" u="sng" dirty="0" err="1"/>
              <a:t>xxx.xxx</a:t>
            </a:r>
            <a:endParaRPr lang="en-US" altLang="en-US" dirty="0"/>
          </a:p>
          <a:p>
            <a:pPr>
              <a:buFontTx/>
              <a:buNone/>
            </a:pPr>
            <a:r>
              <a:rPr lang="en-US" altLang="en-US" dirty="0">
                <a:solidFill>
                  <a:srgbClr val="FF0000"/>
                </a:solidFill>
              </a:rPr>
              <a:t>Harga </a:t>
            </a:r>
            <a:r>
              <a:rPr lang="en-US" altLang="en-US" dirty="0" err="1">
                <a:solidFill>
                  <a:srgbClr val="FF0000"/>
                </a:solidFill>
              </a:rPr>
              <a:t>Pokok</a:t>
            </a:r>
            <a:r>
              <a:rPr lang="en-US" altLang="en-US" dirty="0">
                <a:solidFill>
                  <a:srgbClr val="FF0000"/>
                </a:solidFill>
              </a:rPr>
              <a:t> </a:t>
            </a:r>
            <a:r>
              <a:rPr lang="en-US" altLang="en-US" dirty="0" err="1">
                <a:solidFill>
                  <a:srgbClr val="FF0000"/>
                </a:solidFill>
              </a:rPr>
              <a:t>Produk</a:t>
            </a:r>
            <a:r>
              <a:rPr lang="en-US" altLang="en-US" dirty="0">
                <a:solidFill>
                  <a:srgbClr val="FF0000"/>
                </a:solidFill>
              </a:rPr>
              <a:t>                                          </a:t>
            </a:r>
            <a:r>
              <a:rPr lang="en-US" altLang="en-US" u="sng" dirty="0">
                <a:solidFill>
                  <a:srgbClr val="FF0000"/>
                </a:solidFill>
              </a:rPr>
              <a:t>Rp.  </a:t>
            </a:r>
            <a:r>
              <a:rPr lang="en-US" altLang="en-US" u="sng" dirty="0" err="1">
                <a:solidFill>
                  <a:srgbClr val="FF0000"/>
                </a:solidFill>
              </a:rPr>
              <a:t>xxx.xxx</a:t>
            </a:r>
            <a:endParaRPr lang="en-US" altLang="en-US" dirty="0">
              <a:solidFill>
                <a:srgbClr val="FF0000"/>
              </a:solidFill>
            </a:endParaRPr>
          </a:p>
          <a:p>
            <a:pPr>
              <a:buFontTx/>
              <a:buNone/>
            </a:pP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FE91B3F3-365B-225F-2A0D-9B406D88CE47}"/>
              </a:ext>
            </a:extLst>
          </p:cNvPr>
          <p:cNvSpPr>
            <a:spLocks noGrp="1" noChangeArrowheads="1"/>
          </p:cNvSpPr>
          <p:nvPr>
            <p:ph type="title"/>
          </p:nvPr>
        </p:nvSpPr>
        <p:spPr/>
        <p:txBody>
          <a:bodyPr/>
          <a:lstStyle/>
          <a:p>
            <a:r>
              <a:rPr lang="en-US" altLang="en-US" sz="2800"/>
              <a:t>Dengan menggunakan Metode Full Costing, </a:t>
            </a:r>
            <a:r>
              <a:rPr lang="en-US" altLang="en-US" sz="2800">
                <a:solidFill>
                  <a:srgbClr val="FF0000"/>
                </a:solidFill>
              </a:rPr>
              <a:t>maka:</a:t>
            </a:r>
            <a:br>
              <a:rPr lang="en-US" altLang="en-US" sz="2800">
                <a:solidFill>
                  <a:srgbClr val="FF0000"/>
                </a:solidFill>
              </a:rPr>
            </a:br>
            <a:endParaRPr lang="en-US" altLang="en-US" sz="2800">
              <a:solidFill>
                <a:srgbClr val="FF0000"/>
              </a:solidFill>
            </a:endParaRPr>
          </a:p>
        </p:txBody>
      </p:sp>
      <p:sp>
        <p:nvSpPr>
          <p:cNvPr id="3" name="Content Placeholder 2">
            <a:extLst>
              <a:ext uri="{FF2B5EF4-FFF2-40B4-BE49-F238E27FC236}">
                <a16:creationId xmlns:a16="http://schemas.microsoft.com/office/drawing/2014/main" id="{CCD30D6D-351F-8FAD-4EDE-D4FC8D9EBA0A}"/>
              </a:ext>
            </a:extLst>
          </p:cNvPr>
          <p:cNvSpPr>
            <a:spLocks noGrp="1"/>
          </p:cNvSpPr>
          <p:nvPr>
            <p:ph idx="1"/>
          </p:nvPr>
        </p:nvSpPr>
        <p:spPr>
          <a:xfrm>
            <a:off x="2590800" y="1071564"/>
            <a:ext cx="7620000" cy="5500687"/>
          </a:xfrm>
        </p:spPr>
        <p:txBody>
          <a:bodyPr/>
          <a:lstStyle/>
          <a:p>
            <a:pPr marL="514350" indent="-514350" algn="just">
              <a:buFont typeface="+mj-lt"/>
              <a:buAutoNum type="arabicPeriod"/>
              <a:defRPr/>
            </a:pPr>
            <a:r>
              <a:rPr lang="en-US" dirty="0" err="1"/>
              <a:t>Biaya</a:t>
            </a:r>
            <a:r>
              <a:rPr lang="en-US" dirty="0"/>
              <a:t> Overhead </a:t>
            </a:r>
            <a:r>
              <a:rPr lang="en-US" dirty="0" err="1"/>
              <a:t>pabrik</a:t>
            </a:r>
            <a:r>
              <a:rPr lang="en-US" dirty="0"/>
              <a:t> </a:t>
            </a:r>
            <a:r>
              <a:rPr lang="en-US" dirty="0" err="1"/>
              <a:t>baik</a:t>
            </a:r>
            <a:r>
              <a:rPr lang="en-US" dirty="0"/>
              <a:t> yang </a:t>
            </a:r>
            <a:r>
              <a:rPr lang="en-US" dirty="0" err="1"/>
              <a:t>variabel</a:t>
            </a:r>
            <a:r>
              <a:rPr lang="en-US" dirty="0"/>
              <a:t> </a:t>
            </a:r>
            <a:r>
              <a:rPr lang="en-US" dirty="0" err="1"/>
              <a:t>maupun</a:t>
            </a:r>
            <a:r>
              <a:rPr lang="en-US" dirty="0"/>
              <a:t> </a:t>
            </a:r>
            <a:r>
              <a:rPr lang="en-US" dirty="0" err="1"/>
              <a:t>tetap</a:t>
            </a:r>
            <a:r>
              <a:rPr lang="en-US" dirty="0"/>
              <a:t>, </a:t>
            </a:r>
            <a:r>
              <a:rPr lang="en-US" b="1" i="1" dirty="0" err="1">
                <a:solidFill>
                  <a:srgbClr val="00B050"/>
                </a:solidFill>
              </a:rPr>
              <a:t>dibebankan</a:t>
            </a:r>
            <a:r>
              <a:rPr lang="en-US" b="1" i="1" dirty="0">
                <a:solidFill>
                  <a:srgbClr val="00B050"/>
                </a:solidFill>
              </a:rPr>
              <a:t> </a:t>
            </a:r>
            <a:r>
              <a:rPr lang="en-US" b="1" i="1" dirty="0" err="1">
                <a:solidFill>
                  <a:srgbClr val="00B050"/>
                </a:solidFill>
              </a:rPr>
              <a:t>kepada</a:t>
            </a:r>
            <a:r>
              <a:rPr lang="en-US" b="1" i="1" dirty="0">
                <a:solidFill>
                  <a:srgbClr val="00B050"/>
                </a:solidFill>
              </a:rPr>
              <a:t> </a:t>
            </a:r>
            <a:r>
              <a:rPr lang="en-US" b="1" i="1" dirty="0" err="1">
                <a:solidFill>
                  <a:srgbClr val="00B050"/>
                </a:solidFill>
              </a:rPr>
              <a:t>produk</a:t>
            </a:r>
            <a:r>
              <a:rPr lang="en-US" b="1" i="1" dirty="0">
                <a:solidFill>
                  <a:srgbClr val="00B050"/>
                </a:solidFill>
              </a:rPr>
              <a:t> </a:t>
            </a:r>
            <a:r>
              <a:rPr lang="en-US" b="1" i="1" dirty="0" err="1">
                <a:solidFill>
                  <a:srgbClr val="00B050"/>
                </a:solidFill>
              </a:rPr>
              <a:t>atas</a:t>
            </a:r>
            <a:r>
              <a:rPr lang="en-US" b="1" i="1" dirty="0">
                <a:solidFill>
                  <a:srgbClr val="00B050"/>
                </a:solidFill>
              </a:rPr>
              <a:t> </a:t>
            </a:r>
            <a:r>
              <a:rPr lang="en-US" b="1" i="1" dirty="0" err="1">
                <a:solidFill>
                  <a:srgbClr val="00B050"/>
                </a:solidFill>
              </a:rPr>
              <a:t>dasar</a:t>
            </a:r>
            <a:r>
              <a:rPr lang="en-US" b="1" i="1" dirty="0">
                <a:solidFill>
                  <a:srgbClr val="00B050"/>
                </a:solidFill>
              </a:rPr>
              <a:t> </a:t>
            </a:r>
            <a:r>
              <a:rPr lang="en-US" b="1" i="1" dirty="0" err="1">
                <a:solidFill>
                  <a:srgbClr val="00B050"/>
                </a:solidFill>
              </a:rPr>
              <a:t>tarif</a:t>
            </a:r>
            <a:r>
              <a:rPr lang="en-US" b="1" i="1" dirty="0">
                <a:solidFill>
                  <a:srgbClr val="00B050"/>
                </a:solidFill>
              </a:rPr>
              <a:t> yang </a:t>
            </a:r>
            <a:r>
              <a:rPr lang="en-US" b="1" i="1" dirty="0" err="1">
                <a:solidFill>
                  <a:srgbClr val="00B050"/>
                </a:solidFill>
              </a:rPr>
              <a:t>ditentukan</a:t>
            </a:r>
            <a:r>
              <a:rPr lang="en-US" b="1" dirty="0">
                <a:solidFill>
                  <a:srgbClr val="00B050"/>
                </a:solidFill>
              </a:rPr>
              <a:t> </a:t>
            </a:r>
            <a:r>
              <a:rPr lang="en-US" b="1" dirty="0" err="1">
                <a:solidFill>
                  <a:srgbClr val="00B050"/>
                </a:solidFill>
              </a:rPr>
              <a:t>di</a:t>
            </a:r>
            <a:r>
              <a:rPr lang="en-US" b="1" dirty="0">
                <a:solidFill>
                  <a:srgbClr val="00B050"/>
                </a:solidFill>
              </a:rPr>
              <a:t> </a:t>
            </a:r>
            <a:r>
              <a:rPr lang="en-US" b="1" dirty="0" err="1">
                <a:solidFill>
                  <a:srgbClr val="00B050"/>
                </a:solidFill>
              </a:rPr>
              <a:t>muka</a:t>
            </a:r>
            <a:endParaRPr lang="en-US" b="1" i="1" dirty="0">
              <a:solidFill>
                <a:srgbClr val="00B050"/>
              </a:solidFill>
            </a:endParaRPr>
          </a:p>
          <a:p>
            <a:pPr marL="514350" indent="-514350" algn="just">
              <a:buFont typeface="+mj-lt"/>
              <a:buAutoNum type="arabicPeriod"/>
              <a:defRPr/>
            </a:pPr>
            <a:r>
              <a:rPr lang="en-US" dirty="0" err="1"/>
              <a:t>Selisih</a:t>
            </a:r>
            <a:r>
              <a:rPr lang="en-US" dirty="0"/>
              <a:t> BOP </a:t>
            </a:r>
            <a:r>
              <a:rPr lang="en-US" dirty="0" err="1"/>
              <a:t>akan</a:t>
            </a:r>
            <a:r>
              <a:rPr lang="en-US" dirty="0"/>
              <a:t> </a:t>
            </a:r>
            <a:r>
              <a:rPr lang="en-US" dirty="0" err="1"/>
              <a:t>timbul</a:t>
            </a:r>
            <a:r>
              <a:rPr lang="en-US" dirty="0"/>
              <a:t> </a:t>
            </a:r>
            <a:r>
              <a:rPr lang="en-US" dirty="0" err="1"/>
              <a:t>apabila</a:t>
            </a:r>
            <a:r>
              <a:rPr lang="en-US" dirty="0"/>
              <a:t> BOP yang </a:t>
            </a:r>
            <a:r>
              <a:rPr lang="en-US" dirty="0" err="1"/>
              <a:t>dibebankan</a:t>
            </a:r>
            <a:r>
              <a:rPr lang="en-US" dirty="0"/>
              <a:t> </a:t>
            </a:r>
            <a:r>
              <a:rPr lang="en-US" b="1" i="1" dirty="0" err="1">
                <a:solidFill>
                  <a:srgbClr val="00B050"/>
                </a:solidFill>
              </a:rPr>
              <a:t>berbeda</a:t>
            </a:r>
            <a:r>
              <a:rPr lang="en-US" b="1" i="1" dirty="0">
                <a:solidFill>
                  <a:srgbClr val="00B050"/>
                </a:solidFill>
              </a:rPr>
              <a:t> </a:t>
            </a:r>
            <a:r>
              <a:rPr lang="en-US" dirty="0" err="1"/>
              <a:t>dengan</a:t>
            </a:r>
            <a:r>
              <a:rPr lang="en-US" dirty="0"/>
              <a:t> BOP yang </a:t>
            </a:r>
            <a:r>
              <a:rPr lang="en-US" dirty="0" err="1"/>
              <a:t>sesungguh</a:t>
            </a:r>
            <a:r>
              <a:rPr lang="en-US" dirty="0"/>
              <a:t>- </a:t>
            </a:r>
            <a:r>
              <a:rPr lang="en-US" dirty="0" err="1"/>
              <a:t>nya</a:t>
            </a:r>
            <a:r>
              <a:rPr lang="en-US" dirty="0"/>
              <a:t>  </a:t>
            </a:r>
            <a:r>
              <a:rPr lang="en-US" dirty="0" err="1"/>
              <a:t>terjadi</a:t>
            </a:r>
            <a:r>
              <a:rPr lang="en-US" dirty="0"/>
              <a:t>.</a:t>
            </a:r>
          </a:p>
          <a:p>
            <a:pPr marL="514350" indent="-514350" algn="just">
              <a:buFont typeface="+mj-lt"/>
              <a:buAutoNum type="arabicPeriod"/>
              <a:defRPr/>
            </a:pPr>
            <a:r>
              <a:rPr lang="en-US" dirty="0" err="1"/>
              <a:t>Jika</a:t>
            </a:r>
            <a:r>
              <a:rPr lang="en-US" dirty="0"/>
              <a:t> </a:t>
            </a:r>
            <a:r>
              <a:rPr lang="en-US" dirty="0" err="1"/>
              <a:t>semua</a:t>
            </a:r>
            <a:r>
              <a:rPr lang="en-US" dirty="0"/>
              <a:t> </a:t>
            </a:r>
            <a:r>
              <a:rPr lang="en-US" dirty="0" err="1"/>
              <a:t>produk</a:t>
            </a:r>
            <a:r>
              <a:rPr lang="en-US" dirty="0"/>
              <a:t> yang </a:t>
            </a:r>
            <a:r>
              <a:rPr lang="en-US" dirty="0" err="1"/>
              <a:t>diolah</a:t>
            </a:r>
            <a:r>
              <a:rPr lang="en-US" dirty="0"/>
              <a:t> </a:t>
            </a:r>
            <a:r>
              <a:rPr lang="en-US" dirty="0" err="1"/>
              <a:t>dalam</a:t>
            </a:r>
            <a:r>
              <a:rPr lang="en-US" dirty="0"/>
              <a:t> </a:t>
            </a:r>
            <a:r>
              <a:rPr lang="en-US" dirty="0" err="1"/>
              <a:t>periode</a:t>
            </a:r>
            <a:r>
              <a:rPr lang="en-US" dirty="0"/>
              <a:t> </a:t>
            </a:r>
            <a:r>
              <a:rPr lang="en-US" dirty="0" err="1"/>
              <a:t>tersebut</a:t>
            </a:r>
            <a:r>
              <a:rPr lang="en-US" dirty="0"/>
              <a:t> </a:t>
            </a:r>
            <a:r>
              <a:rPr lang="en-US" dirty="0" err="1"/>
              <a:t>belum</a:t>
            </a:r>
            <a:r>
              <a:rPr lang="en-US" dirty="0"/>
              <a:t> </a:t>
            </a:r>
            <a:r>
              <a:rPr lang="en-US" dirty="0" err="1"/>
              <a:t>laku</a:t>
            </a:r>
            <a:r>
              <a:rPr lang="en-US" dirty="0"/>
              <a:t> </a:t>
            </a:r>
            <a:r>
              <a:rPr lang="en-US" dirty="0" err="1"/>
              <a:t>dijual</a:t>
            </a:r>
            <a:r>
              <a:rPr lang="en-US" dirty="0"/>
              <a:t>, </a:t>
            </a:r>
            <a:r>
              <a:rPr lang="en-US" dirty="0" err="1"/>
              <a:t>maka</a:t>
            </a:r>
            <a:r>
              <a:rPr lang="en-US" dirty="0"/>
              <a:t> </a:t>
            </a:r>
            <a:r>
              <a:rPr lang="en-US" dirty="0" err="1"/>
              <a:t>pembebanan</a:t>
            </a:r>
            <a:r>
              <a:rPr lang="en-US" dirty="0"/>
              <a:t> </a:t>
            </a:r>
            <a:r>
              <a:rPr lang="en-US" dirty="0" err="1"/>
              <a:t>biaya</a:t>
            </a:r>
            <a:r>
              <a:rPr lang="en-US" dirty="0"/>
              <a:t> overhead </a:t>
            </a:r>
            <a:r>
              <a:rPr lang="en-US" dirty="0" err="1"/>
              <a:t>pabrik</a:t>
            </a:r>
            <a:r>
              <a:rPr lang="en-US" dirty="0"/>
              <a:t> </a:t>
            </a:r>
            <a:r>
              <a:rPr lang="en-US" dirty="0" err="1"/>
              <a:t>lebih</a:t>
            </a:r>
            <a:r>
              <a:rPr lang="en-US" dirty="0"/>
              <a:t> </a:t>
            </a:r>
            <a:r>
              <a:rPr lang="en-US" dirty="0" err="1"/>
              <a:t>atau</a:t>
            </a:r>
            <a:r>
              <a:rPr lang="en-US" dirty="0"/>
              <a:t> </a:t>
            </a:r>
            <a:r>
              <a:rPr lang="en-US" dirty="0" err="1"/>
              <a:t>kurang</a:t>
            </a:r>
            <a:r>
              <a:rPr lang="en-US" dirty="0"/>
              <a:t> </a:t>
            </a:r>
            <a:r>
              <a:rPr lang="en-US" dirty="0" err="1"/>
              <a:t>tsb</a:t>
            </a:r>
            <a:r>
              <a:rPr lang="en-US" dirty="0"/>
              <a:t> </a:t>
            </a:r>
            <a:r>
              <a:rPr lang="en-US" dirty="0" err="1"/>
              <a:t>digunakan</a:t>
            </a:r>
            <a:r>
              <a:rPr lang="en-US" dirty="0"/>
              <a:t> </a:t>
            </a:r>
            <a:r>
              <a:rPr lang="en-US" dirty="0" err="1"/>
              <a:t>untuk</a:t>
            </a:r>
            <a:r>
              <a:rPr lang="en-US" dirty="0"/>
              <a:t> </a:t>
            </a:r>
            <a:r>
              <a:rPr lang="en-US" dirty="0" err="1"/>
              <a:t>mengurangi</a:t>
            </a:r>
            <a:r>
              <a:rPr lang="en-US" dirty="0"/>
              <a:t> </a:t>
            </a:r>
            <a:r>
              <a:rPr lang="en-US" dirty="0" err="1"/>
              <a:t>atau</a:t>
            </a:r>
            <a:r>
              <a:rPr lang="en-US" dirty="0"/>
              <a:t> </a:t>
            </a:r>
            <a:r>
              <a:rPr lang="en-US" dirty="0" err="1"/>
              <a:t>menambah</a:t>
            </a:r>
            <a:r>
              <a:rPr lang="en-US" dirty="0"/>
              <a:t> </a:t>
            </a:r>
            <a:r>
              <a:rPr lang="en-US" dirty="0" err="1"/>
              <a:t>harga</a:t>
            </a:r>
            <a:r>
              <a:rPr lang="en-US" dirty="0"/>
              <a:t> </a:t>
            </a:r>
            <a:r>
              <a:rPr lang="en-US" dirty="0" err="1"/>
              <a:t>pokok</a:t>
            </a:r>
            <a:r>
              <a:rPr lang="en-US" dirty="0"/>
              <a:t> yang </a:t>
            </a:r>
            <a:r>
              <a:rPr lang="en-US" dirty="0" err="1"/>
              <a:t>masih</a:t>
            </a:r>
            <a:r>
              <a:rPr lang="en-US" dirty="0"/>
              <a:t> </a:t>
            </a:r>
            <a:r>
              <a:rPr lang="en-US" dirty="0" err="1"/>
              <a:t>dalam</a:t>
            </a:r>
            <a:r>
              <a:rPr lang="en-US" dirty="0"/>
              <a:t> </a:t>
            </a:r>
            <a:r>
              <a:rPr lang="en-US" dirty="0" err="1"/>
              <a:t>persediaan</a:t>
            </a:r>
            <a:r>
              <a:rPr lang="en-US" dirty="0"/>
              <a:t> (</a:t>
            </a:r>
            <a:r>
              <a:rPr lang="en-US" dirty="0" err="1"/>
              <a:t>baik</a:t>
            </a:r>
            <a:r>
              <a:rPr lang="en-US" dirty="0"/>
              <a:t> </a:t>
            </a:r>
            <a:r>
              <a:rPr lang="en-US" dirty="0" err="1"/>
              <a:t>produk</a:t>
            </a:r>
            <a:r>
              <a:rPr lang="en-US" dirty="0"/>
              <a:t> </a:t>
            </a:r>
            <a:r>
              <a:rPr lang="en-US" dirty="0" err="1"/>
              <a:t>dalam</a:t>
            </a:r>
            <a:r>
              <a:rPr lang="en-US" dirty="0"/>
              <a:t> </a:t>
            </a:r>
            <a:r>
              <a:rPr lang="en-US" dirty="0" err="1"/>
              <a:t>proses</a:t>
            </a:r>
            <a:r>
              <a:rPr lang="en-US" dirty="0"/>
              <a:t> </a:t>
            </a:r>
            <a:r>
              <a:rPr lang="en-US" dirty="0" err="1"/>
              <a:t>maupun</a:t>
            </a:r>
            <a:r>
              <a:rPr lang="en-US" dirty="0"/>
              <a:t> </a:t>
            </a:r>
            <a:r>
              <a:rPr lang="en-US" dirty="0" err="1"/>
              <a:t>produk</a:t>
            </a:r>
            <a:r>
              <a:rPr lang="en-US" dirty="0"/>
              <a:t> </a:t>
            </a:r>
            <a:r>
              <a:rPr lang="en-US" dirty="0" err="1"/>
              <a:t>jadi</a:t>
            </a:r>
            <a:r>
              <a:rPr lang="en-US" dirty="0"/>
              <a:t>)</a:t>
            </a:r>
          </a:p>
          <a:p>
            <a:pPr algn="just">
              <a:buFontTx/>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3">
                                            <p:txEl>
                                              <p:pRg st="1" end="1"/>
                                            </p:txEl>
                                          </p:spTgt>
                                        </p:tgtEl>
                                        <p:attrNameLst>
                                          <p:attrName>ppt_x</p:attrName>
                                        </p:attrNameLst>
                                      </p:cBhvr>
                                    </p:anim>
                                    <p:anim from="0" to="-1.0" calcmode="lin" valueType="num">
                                      <p:cBhvr>
                                        <p:cTn id="16" dur="200" decel="50000" autoRev="1" fill="hold">
                                          <p:stCondLst>
                                            <p:cond delay="600"/>
                                          </p:stCondLst>
                                        </p:cTn>
                                        <p:tgtEl>
                                          <p:spTgt spid="3">
                                            <p:txEl>
                                              <p:pRg st="1" end="1"/>
                                            </p:txEl>
                                          </p:spTgt>
                                        </p:tgtEl>
                                        <p:attrNameLst>
                                          <p:attrName>xshear</p:attrName>
                                        </p:attrNameLst>
                                      </p:cBhvr>
                                    </p:anim>
                                    <p:animScale>
                                      <p:cBhvr>
                                        <p:cTn id="17" dur="200" decel="100000" autoRev="1" fill="hold">
                                          <p:stCondLst>
                                            <p:cond delay="600"/>
                                          </p:stCondLst>
                                        </p:cTn>
                                        <p:tgtEl>
                                          <p:spTgt spid="3">
                                            <p:txEl>
                                              <p:pRg st="1" end="1"/>
                                            </p:txEl>
                                          </p:spTgt>
                                        </p:tgtEl>
                                      </p:cBhvr>
                                      <p:from x="100000" y="100000"/>
                                      <p:to x="80000" y="100000"/>
                                    </p:animScale>
                                    <p:anim by="(#ppt_h/3+#ppt_w*0.1)" calcmode="lin" valueType="num">
                                      <p:cBhvr additive="sum">
                                        <p:cTn id="18"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3">
                                            <p:txEl>
                                              <p:pRg st="2" end="2"/>
                                            </p:txEl>
                                          </p:spTgt>
                                        </p:tgtEl>
                                        <p:attrNameLst>
                                          <p:attrName>ppt_x</p:attrName>
                                        </p:attrNameLst>
                                      </p:cBhvr>
                                    </p:anim>
                                    <p:anim from="0" to="-1.0" calcmode="lin" valueType="num">
                                      <p:cBhvr>
                                        <p:cTn id="24" dur="200" decel="50000" autoRev="1" fill="hold">
                                          <p:stCondLst>
                                            <p:cond delay="600"/>
                                          </p:stCondLst>
                                        </p:cTn>
                                        <p:tgtEl>
                                          <p:spTgt spid="3">
                                            <p:txEl>
                                              <p:pRg st="2" end="2"/>
                                            </p:txEl>
                                          </p:spTgt>
                                        </p:tgtEl>
                                        <p:attrNameLst>
                                          <p:attrName>xshear</p:attrName>
                                        </p:attrNameLst>
                                      </p:cBhvr>
                                    </p:anim>
                                    <p:animScale>
                                      <p:cBhvr>
                                        <p:cTn id="25" dur="200" decel="100000" autoRev="1" fill="hold">
                                          <p:stCondLst>
                                            <p:cond delay="600"/>
                                          </p:stCondLst>
                                        </p:cTn>
                                        <p:tgtEl>
                                          <p:spTgt spid="3">
                                            <p:txEl>
                                              <p:pRg st="2" end="2"/>
                                            </p:txEl>
                                          </p:spTgt>
                                        </p:tgtEl>
                                      </p:cBhvr>
                                      <p:from x="100000" y="100000"/>
                                      <p:to x="80000" y="100000"/>
                                    </p:animScale>
                                    <p:anim by="(#ppt_h/3+#ppt_w*0.1)" calcmode="lin" valueType="num">
                                      <p:cBhvr additive="sum">
                                        <p:cTn id="26" dur="200" decel="100000" autoRev="1" fill="hold">
                                          <p:stCondLst>
                                            <p:cond delay="600"/>
                                          </p:stCondLst>
                                        </p:cTn>
                                        <p:tgtEl>
                                          <p:spTgt spid="3">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E5CF05F3-319F-7075-FF46-9BACAF5E638F}"/>
              </a:ext>
            </a:extLst>
          </p:cNvPr>
          <p:cNvSpPr>
            <a:spLocks noGrp="1" noChangeArrowheads="1"/>
          </p:cNvSpPr>
          <p:nvPr>
            <p:ph idx="1"/>
          </p:nvPr>
        </p:nvSpPr>
        <p:spPr>
          <a:xfrm>
            <a:off x="2590800" y="642938"/>
            <a:ext cx="7620000" cy="5224462"/>
          </a:xfrm>
        </p:spPr>
        <p:txBody>
          <a:bodyPr>
            <a:normAutofit fontScale="92500" lnSpcReduction="20000"/>
          </a:bodyPr>
          <a:lstStyle/>
          <a:p>
            <a:pPr algn="just">
              <a:lnSpc>
                <a:spcPct val="150000"/>
              </a:lnSpc>
            </a:pPr>
            <a:r>
              <a:rPr lang="en-US" altLang="en-US" sz="2800" b="1" u="sng"/>
              <a:t>Catatan : </a:t>
            </a:r>
            <a:endParaRPr lang="en-US" altLang="en-US" sz="2800"/>
          </a:p>
          <a:p>
            <a:pPr algn="just">
              <a:lnSpc>
                <a:spcPct val="150000"/>
              </a:lnSpc>
            </a:pPr>
            <a:r>
              <a:rPr lang="en-US" altLang="en-US" sz="2800"/>
              <a:t>Pembebanan BOP lebih (overapplied factory overhead), terjadi jika jml BOP yang dibebankan </a:t>
            </a:r>
            <a:r>
              <a:rPr lang="en-US" altLang="en-US" sz="2800" b="1" i="1">
                <a:solidFill>
                  <a:srgbClr val="00B050"/>
                </a:solidFill>
              </a:rPr>
              <a:t>lebih besar</a:t>
            </a:r>
            <a:r>
              <a:rPr lang="en-US" altLang="en-US" sz="2800" b="1">
                <a:solidFill>
                  <a:srgbClr val="00B050"/>
                </a:solidFill>
              </a:rPr>
              <a:t> </a:t>
            </a:r>
            <a:r>
              <a:rPr lang="en-US" altLang="en-US" sz="2800"/>
              <a:t>dari BOP yang sesungguhnya terjadi.</a:t>
            </a:r>
          </a:p>
          <a:p>
            <a:pPr algn="just">
              <a:lnSpc>
                <a:spcPct val="150000"/>
              </a:lnSpc>
            </a:pPr>
            <a:r>
              <a:rPr lang="en-US" altLang="en-US" sz="2800"/>
              <a:t>Pembebanan BOP kurang (underapplied factory overhead), terjadi jika jml BOP yang dibebankan </a:t>
            </a:r>
            <a:r>
              <a:rPr lang="en-US" altLang="en-US" sz="2800" b="1" i="1">
                <a:solidFill>
                  <a:srgbClr val="00B050"/>
                </a:solidFill>
              </a:rPr>
              <a:t>lebih kecil</a:t>
            </a:r>
            <a:r>
              <a:rPr lang="en-US" altLang="en-US" sz="2800" b="1">
                <a:solidFill>
                  <a:srgbClr val="00B050"/>
                </a:solidFill>
              </a:rPr>
              <a:t> </a:t>
            </a:r>
            <a:r>
              <a:rPr lang="en-US" altLang="en-US" sz="2800"/>
              <a:t>dari BOP yang sesungguhnya terjadi.</a:t>
            </a:r>
          </a:p>
          <a:p>
            <a:pPr algn="just">
              <a:lnSpc>
                <a:spcPct val="150000"/>
              </a:lnSpc>
              <a:buFontTx/>
              <a:buNone/>
            </a:pPr>
            <a:endParaRPr lang="en-US"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FD264B99-B12C-39AC-F7DF-45A362A23FB6}"/>
              </a:ext>
            </a:extLst>
          </p:cNvPr>
          <p:cNvSpPr>
            <a:spLocks noGrp="1" noChangeArrowheads="1"/>
          </p:cNvSpPr>
          <p:nvPr>
            <p:ph type="title"/>
          </p:nvPr>
        </p:nvSpPr>
        <p:spPr/>
        <p:txBody>
          <a:bodyPr/>
          <a:lstStyle/>
          <a:p>
            <a:r>
              <a:rPr lang="en-US" altLang="en-US"/>
              <a:t>2. Variabel Costing</a:t>
            </a:r>
          </a:p>
        </p:txBody>
      </p:sp>
      <p:sp>
        <p:nvSpPr>
          <p:cNvPr id="20483" name="Content Placeholder 2">
            <a:extLst>
              <a:ext uri="{FF2B5EF4-FFF2-40B4-BE49-F238E27FC236}">
                <a16:creationId xmlns:a16="http://schemas.microsoft.com/office/drawing/2014/main" id="{1F7930DD-28C9-3487-8E81-7DDC0E34A14E}"/>
              </a:ext>
            </a:extLst>
          </p:cNvPr>
          <p:cNvSpPr>
            <a:spLocks noGrp="1" noChangeArrowheads="1"/>
          </p:cNvSpPr>
          <p:nvPr>
            <p:ph idx="1"/>
          </p:nvPr>
        </p:nvSpPr>
        <p:spPr/>
        <p:txBody>
          <a:bodyPr/>
          <a:lstStyle/>
          <a:p>
            <a:pPr algn="just">
              <a:lnSpc>
                <a:spcPct val="150000"/>
              </a:lnSpc>
            </a:pPr>
            <a:r>
              <a:rPr lang="en-US" altLang="en-US" dirty="0" err="1"/>
              <a:t>Merupakan</a:t>
            </a:r>
            <a:r>
              <a:rPr lang="en-US" altLang="en-US" dirty="0"/>
              <a:t> </a:t>
            </a:r>
            <a:r>
              <a:rPr lang="en-US" altLang="en-US" dirty="0" err="1"/>
              <a:t>suatu</a:t>
            </a:r>
            <a:r>
              <a:rPr lang="en-US" altLang="en-US" dirty="0"/>
              <a:t> </a:t>
            </a:r>
            <a:r>
              <a:rPr lang="en-US" altLang="en-US" dirty="0" err="1"/>
              <a:t>metode</a:t>
            </a:r>
            <a:r>
              <a:rPr lang="en-US" altLang="en-US" dirty="0"/>
              <a:t> </a:t>
            </a:r>
            <a:r>
              <a:rPr lang="en-US" altLang="en-US" dirty="0" err="1"/>
              <a:t>penentuan</a:t>
            </a:r>
            <a:r>
              <a:rPr lang="en-US" altLang="en-US" dirty="0"/>
              <a:t> </a:t>
            </a:r>
            <a:r>
              <a:rPr lang="en-US" altLang="en-US" dirty="0" err="1"/>
              <a:t>harga</a:t>
            </a:r>
            <a:r>
              <a:rPr lang="en-US" altLang="en-US" dirty="0"/>
              <a:t> </a:t>
            </a:r>
            <a:r>
              <a:rPr lang="en-US" altLang="en-US" dirty="0" err="1"/>
              <a:t>pokok</a:t>
            </a:r>
            <a:r>
              <a:rPr lang="en-US" altLang="en-US" dirty="0"/>
              <a:t> </a:t>
            </a:r>
            <a:r>
              <a:rPr lang="en-US" altLang="en-US" dirty="0" err="1"/>
              <a:t>produksi</a:t>
            </a:r>
            <a:r>
              <a:rPr lang="en-US" altLang="en-US" dirty="0"/>
              <a:t> yang </a:t>
            </a:r>
            <a:r>
              <a:rPr lang="en-US" altLang="en-US" dirty="0" err="1"/>
              <a:t>hanya</a:t>
            </a:r>
            <a:r>
              <a:rPr lang="en-US" altLang="en-US" dirty="0"/>
              <a:t> </a:t>
            </a:r>
            <a:r>
              <a:rPr lang="en-US" altLang="en-US" dirty="0" err="1"/>
              <a:t>memperhitungkan</a:t>
            </a:r>
            <a:r>
              <a:rPr lang="en-US" altLang="en-US" dirty="0"/>
              <a:t> </a:t>
            </a:r>
            <a:r>
              <a:rPr lang="en-US" altLang="en-US" dirty="0" err="1"/>
              <a:t>biaya</a:t>
            </a:r>
            <a:r>
              <a:rPr lang="en-US" altLang="en-US" dirty="0"/>
              <a:t> </a:t>
            </a:r>
            <a:r>
              <a:rPr lang="en-US" altLang="en-US" dirty="0" err="1"/>
              <a:t>produksi</a:t>
            </a:r>
            <a:r>
              <a:rPr lang="en-US" altLang="en-US" dirty="0"/>
              <a:t> </a:t>
            </a:r>
            <a:r>
              <a:rPr lang="en-US" altLang="en-US" dirty="0" err="1"/>
              <a:t>variabel</a:t>
            </a:r>
            <a:r>
              <a:rPr lang="en-US" altLang="en-US" dirty="0"/>
              <a:t> </a:t>
            </a:r>
            <a:r>
              <a:rPr lang="en-US" altLang="en-US" dirty="0" err="1"/>
              <a:t>saja</a:t>
            </a:r>
            <a:r>
              <a:rPr lang="en-US" altLang="en-US" dirty="0"/>
              <a:t>. </a:t>
            </a:r>
            <a:r>
              <a:rPr lang="en-US" altLang="en-US" dirty="0" err="1"/>
              <a:t>Dikenal</a:t>
            </a:r>
            <a:r>
              <a:rPr lang="en-US" altLang="en-US" dirty="0"/>
              <a:t> juga </a:t>
            </a:r>
            <a:r>
              <a:rPr lang="en-US" altLang="en-US" dirty="0" err="1"/>
              <a:t>dengan</a:t>
            </a:r>
            <a:r>
              <a:rPr lang="en-US" altLang="en-US" dirty="0"/>
              <a:t> </a:t>
            </a:r>
            <a:r>
              <a:rPr lang="en-US" altLang="en-US" dirty="0" err="1"/>
              <a:t>istilah</a:t>
            </a:r>
            <a:r>
              <a:rPr lang="en-US" altLang="en-US" dirty="0"/>
              <a:t> : </a:t>
            </a:r>
            <a:r>
              <a:rPr lang="en-US" altLang="en-US" i="1" dirty="0"/>
              <a:t>direct costing </a:t>
            </a: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D226DD2-BA92-A843-25D6-6D1EAC4B09C3}"/>
              </a:ext>
            </a:extLst>
          </p:cNvPr>
          <p:cNvSpPr>
            <a:spLocks noGrp="1" noChangeArrowheads="1"/>
          </p:cNvSpPr>
          <p:nvPr>
            <p:ph type="title"/>
          </p:nvPr>
        </p:nvSpPr>
        <p:spPr/>
        <p:txBody>
          <a:bodyPr/>
          <a:lstStyle/>
          <a:p>
            <a:endParaRPr lang="en-US" altLang="en-US"/>
          </a:p>
        </p:txBody>
      </p:sp>
      <p:sp>
        <p:nvSpPr>
          <p:cNvPr id="21507" name="Content Placeholder 2">
            <a:extLst>
              <a:ext uri="{FF2B5EF4-FFF2-40B4-BE49-F238E27FC236}">
                <a16:creationId xmlns:a16="http://schemas.microsoft.com/office/drawing/2014/main" id="{C0D15C99-2FCD-B1C4-0CF3-E3A9B9A07428}"/>
              </a:ext>
            </a:extLst>
          </p:cNvPr>
          <p:cNvSpPr>
            <a:spLocks noGrp="1" noChangeArrowheads="1"/>
          </p:cNvSpPr>
          <p:nvPr>
            <p:ph idx="1"/>
          </p:nvPr>
        </p:nvSpPr>
        <p:spPr/>
        <p:txBody>
          <a:bodyPr/>
          <a:lstStyle/>
          <a:p>
            <a:pPr>
              <a:buFontTx/>
              <a:buNone/>
            </a:pPr>
            <a:r>
              <a:rPr lang="en-US" altLang="en-US" dirty="0"/>
              <a:t>Harga </a:t>
            </a:r>
            <a:r>
              <a:rPr lang="en-US" altLang="en-US" dirty="0" err="1"/>
              <a:t>Pokok</a:t>
            </a:r>
            <a:r>
              <a:rPr lang="en-US" altLang="en-US" dirty="0"/>
              <a:t> </a:t>
            </a:r>
            <a:r>
              <a:rPr lang="en-US" altLang="en-US" dirty="0" err="1"/>
              <a:t>Produksi</a:t>
            </a:r>
            <a:r>
              <a:rPr lang="en-US" altLang="en-US" dirty="0"/>
              <a:t> :</a:t>
            </a:r>
          </a:p>
          <a:p>
            <a:pPr>
              <a:buFontTx/>
              <a:buNone/>
            </a:pPr>
            <a:r>
              <a:rPr lang="en-US" altLang="en-US" dirty="0" err="1"/>
              <a:t>Biaya</a:t>
            </a:r>
            <a:r>
              <a:rPr lang="en-US" altLang="en-US" dirty="0"/>
              <a:t> </a:t>
            </a:r>
            <a:r>
              <a:rPr lang="en-US" altLang="en-US" dirty="0" err="1"/>
              <a:t>bahan</a:t>
            </a:r>
            <a:r>
              <a:rPr lang="en-US" altLang="en-US" dirty="0"/>
              <a:t> </a:t>
            </a:r>
            <a:r>
              <a:rPr lang="en-US" altLang="en-US" dirty="0" err="1"/>
              <a:t>baku</a:t>
            </a:r>
            <a:r>
              <a:rPr lang="en-US" altLang="en-US" dirty="0"/>
              <a:t>                                               Rp.  </a:t>
            </a:r>
            <a:r>
              <a:rPr lang="en-US" altLang="en-US" dirty="0" err="1"/>
              <a:t>xxx.xxx</a:t>
            </a:r>
            <a:endParaRPr lang="en-US" altLang="en-US" dirty="0"/>
          </a:p>
          <a:p>
            <a:pPr>
              <a:buFontTx/>
              <a:buNone/>
            </a:pPr>
            <a:r>
              <a:rPr lang="en-US" altLang="en-US" dirty="0" err="1"/>
              <a:t>Biaya</a:t>
            </a:r>
            <a:r>
              <a:rPr lang="en-US" altLang="en-US" dirty="0"/>
              <a:t> </a:t>
            </a:r>
            <a:r>
              <a:rPr lang="en-US" altLang="en-US" dirty="0" err="1"/>
              <a:t>tenaga</a:t>
            </a:r>
            <a:r>
              <a:rPr lang="en-US" altLang="en-US" dirty="0"/>
              <a:t> </a:t>
            </a:r>
            <a:r>
              <a:rPr lang="en-US" altLang="en-US" dirty="0" err="1"/>
              <a:t>kerja</a:t>
            </a:r>
            <a:r>
              <a:rPr lang="en-US" altLang="en-US" dirty="0"/>
              <a:t> </a:t>
            </a:r>
            <a:r>
              <a:rPr lang="en-US" altLang="en-US" dirty="0" err="1"/>
              <a:t>langsung</a:t>
            </a:r>
            <a:r>
              <a:rPr lang="en-US" altLang="en-US" dirty="0"/>
              <a:t>                               Rp.  </a:t>
            </a:r>
            <a:r>
              <a:rPr lang="en-US" altLang="en-US" dirty="0" err="1"/>
              <a:t>xxx.xxx</a:t>
            </a:r>
            <a:endParaRPr lang="en-US" altLang="en-US" dirty="0"/>
          </a:p>
          <a:p>
            <a:pPr>
              <a:buFontTx/>
              <a:buNone/>
            </a:pPr>
            <a:r>
              <a:rPr lang="en-US" altLang="en-US" dirty="0" err="1"/>
              <a:t>Biaya</a:t>
            </a:r>
            <a:r>
              <a:rPr lang="en-US" altLang="en-US" dirty="0"/>
              <a:t> overhead </a:t>
            </a:r>
            <a:r>
              <a:rPr lang="en-US" altLang="en-US" dirty="0" err="1"/>
              <a:t>pabrik</a:t>
            </a:r>
            <a:r>
              <a:rPr lang="en-US" altLang="en-US" dirty="0"/>
              <a:t> </a:t>
            </a:r>
            <a:r>
              <a:rPr lang="en-US" altLang="en-US" dirty="0" err="1"/>
              <a:t>variabel</a:t>
            </a:r>
            <a:r>
              <a:rPr lang="en-US" altLang="en-US" dirty="0"/>
              <a:t>                          </a:t>
            </a:r>
            <a:r>
              <a:rPr lang="en-US" altLang="en-US" u="sng" dirty="0"/>
              <a:t>Rp.  </a:t>
            </a:r>
            <a:r>
              <a:rPr lang="en-US" altLang="en-US" u="sng" dirty="0" err="1"/>
              <a:t>xxx.xxx</a:t>
            </a:r>
            <a:endParaRPr lang="en-US" altLang="en-US" dirty="0"/>
          </a:p>
          <a:p>
            <a:pPr>
              <a:buFontTx/>
              <a:buNone/>
            </a:pPr>
            <a:r>
              <a:rPr lang="en-US" altLang="en-US" dirty="0">
                <a:solidFill>
                  <a:srgbClr val="FF0066"/>
                </a:solidFill>
              </a:rPr>
              <a:t>Harga </a:t>
            </a:r>
            <a:r>
              <a:rPr lang="en-US" altLang="en-US" dirty="0" err="1">
                <a:solidFill>
                  <a:srgbClr val="FF0066"/>
                </a:solidFill>
              </a:rPr>
              <a:t>Pokok</a:t>
            </a:r>
            <a:r>
              <a:rPr lang="en-US" altLang="en-US" dirty="0">
                <a:solidFill>
                  <a:srgbClr val="FF0066"/>
                </a:solidFill>
              </a:rPr>
              <a:t> </a:t>
            </a:r>
            <a:r>
              <a:rPr lang="en-US" altLang="en-US" dirty="0" err="1">
                <a:solidFill>
                  <a:srgbClr val="FF0066"/>
                </a:solidFill>
              </a:rPr>
              <a:t>Produk</a:t>
            </a:r>
            <a:r>
              <a:rPr lang="en-US" altLang="en-US" dirty="0">
                <a:solidFill>
                  <a:srgbClr val="FF0066"/>
                </a:solidFill>
              </a:rPr>
              <a:t>                                              </a:t>
            </a:r>
            <a:r>
              <a:rPr lang="en-US" altLang="en-US" u="sng" dirty="0">
                <a:solidFill>
                  <a:srgbClr val="FF0066"/>
                </a:solidFill>
              </a:rPr>
              <a:t>Rp.  </a:t>
            </a:r>
            <a:r>
              <a:rPr lang="en-US" altLang="en-US" u="sng" dirty="0" err="1">
                <a:solidFill>
                  <a:srgbClr val="FF0066"/>
                </a:solidFill>
              </a:rPr>
              <a:t>xxx.xxx</a:t>
            </a:r>
            <a:endParaRPr lang="en-US" altLang="en-US" dirty="0">
              <a:solidFill>
                <a:srgbClr val="FF0066"/>
              </a:solidFill>
            </a:endParaRPr>
          </a:p>
          <a:p>
            <a:pPr>
              <a:buFontTx/>
              <a:buNone/>
            </a:pPr>
            <a:endParaRPr lang="en-US" altLang="en-US" dirty="0">
              <a:solidFill>
                <a:srgbClr val="FF0066"/>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09960C-329D-55C7-6F08-BA78A863D11E}"/>
              </a:ext>
            </a:extLst>
          </p:cNvPr>
          <p:cNvSpPr>
            <a:spLocks noGrp="1"/>
          </p:cNvSpPr>
          <p:nvPr>
            <p:ph idx="1"/>
          </p:nvPr>
        </p:nvSpPr>
        <p:spPr>
          <a:xfrm>
            <a:off x="2590800" y="500064"/>
            <a:ext cx="7620000" cy="5367337"/>
          </a:xfrm>
        </p:spPr>
        <p:txBody>
          <a:bodyPr/>
          <a:lstStyle/>
          <a:p>
            <a:pPr algn="just">
              <a:lnSpc>
                <a:spcPct val="150000"/>
              </a:lnSpc>
              <a:buFontTx/>
              <a:buNone/>
              <a:defRPr/>
            </a:pPr>
            <a:r>
              <a:rPr lang="en-US" dirty="0" err="1"/>
              <a:t>Dengan</a:t>
            </a:r>
            <a:r>
              <a:rPr lang="en-US" dirty="0"/>
              <a:t> </a:t>
            </a:r>
            <a:r>
              <a:rPr lang="en-US" dirty="0" err="1"/>
              <a:t>menggunakan</a:t>
            </a:r>
            <a:r>
              <a:rPr lang="en-US" dirty="0"/>
              <a:t> </a:t>
            </a:r>
            <a:r>
              <a:rPr lang="en-US" dirty="0" err="1"/>
              <a:t>Metode</a:t>
            </a:r>
            <a:r>
              <a:rPr lang="en-US" dirty="0"/>
              <a:t> Variable Costing, </a:t>
            </a:r>
            <a:r>
              <a:rPr lang="en-US" dirty="0" err="1"/>
              <a:t>maka</a:t>
            </a:r>
            <a:r>
              <a:rPr lang="en-US" dirty="0"/>
              <a:t>:</a:t>
            </a:r>
          </a:p>
          <a:p>
            <a:pPr marL="457200" indent="-457200" algn="just">
              <a:lnSpc>
                <a:spcPct val="150000"/>
              </a:lnSpc>
              <a:buFont typeface="+mj-lt"/>
              <a:buAutoNum type="arabicPeriod"/>
              <a:defRPr/>
            </a:pPr>
            <a:r>
              <a:rPr lang="en-US" dirty="0" err="1"/>
              <a:t>Biaya</a:t>
            </a:r>
            <a:r>
              <a:rPr lang="en-US" dirty="0"/>
              <a:t> Overhead </a:t>
            </a:r>
            <a:r>
              <a:rPr lang="en-US" dirty="0" err="1"/>
              <a:t>pabrik</a:t>
            </a:r>
            <a:r>
              <a:rPr lang="en-US" dirty="0"/>
              <a:t> </a:t>
            </a:r>
            <a:r>
              <a:rPr lang="en-US" dirty="0" err="1"/>
              <a:t>tetap</a:t>
            </a:r>
            <a:r>
              <a:rPr lang="en-US" dirty="0"/>
              <a:t> </a:t>
            </a:r>
            <a:r>
              <a:rPr lang="en-US" dirty="0" err="1"/>
              <a:t>diperlakukan</a:t>
            </a:r>
            <a:r>
              <a:rPr lang="en-US" dirty="0"/>
              <a:t> </a:t>
            </a:r>
            <a:r>
              <a:rPr lang="en-US" dirty="0" err="1"/>
              <a:t>sebagai</a:t>
            </a:r>
            <a:r>
              <a:rPr lang="en-US" dirty="0"/>
              <a:t> period costs </a:t>
            </a:r>
            <a:r>
              <a:rPr lang="en-US" dirty="0" err="1"/>
              <a:t>sehingga</a:t>
            </a:r>
            <a:r>
              <a:rPr lang="en-US" dirty="0"/>
              <a:t> </a:t>
            </a:r>
            <a:r>
              <a:rPr lang="en-US" dirty="0" err="1"/>
              <a:t>biaya</a:t>
            </a:r>
            <a:r>
              <a:rPr lang="en-US" dirty="0"/>
              <a:t> overhead </a:t>
            </a:r>
            <a:r>
              <a:rPr lang="en-US" dirty="0" err="1"/>
              <a:t>pabrik</a:t>
            </a:r>
            <a:r>
              <a:rPr lang="en-US" dirty="0"/>
              <a:t> </a:t>
            </a:r>
            <a:r>
              <a:rPr lang="en-US" dirty="0" err="1"/>
              <a:t>tetap</a:t>
            </a:r>
            <a:r>
              <a:rPr lang="en-US" dirty="0"/>
              <a:t> </a:t>
            </a:r>
            <a:r>
              <a:rPr lang="en-US" dirty="0" err="1"/>
              <a:t>dibebankan</a:t>
            </a:r>
            <a:r>
              <a:rPr lang="en-US" dirty="0"/>
              <a:t> </a:t>
            </a:r>
            <a:r>
              <a:rPr lang="en-US" dirty="0" err="1"/>
              <a:t>sebagai</a:t>
            </a:r>
            <a:r>
              <a:rPr lang="en-US" dirty="0"/>
              <a:t> </a:t>
            </a:r>
            <a:r>
              <a:rPr lang="en-US" dirty="0" err="1"/>
              <a:t>biaya</a:t>
            </a:r>
            <a:r>
              <a:rPr lang="en-US" dirty="0"/>
              <a:t> </a:t>
            </a:r>
            <a:r>
              <a:rPr lang="en-US" dirty="0" err="1"/>
              <a:t>dalam</a:t>
            </a:r>
            <a:r>
              <a:rPr lang="en-US" dirty="0"/>
              <a:t> </a:t>
            </a:r>
            <a:r>
              <a:rPr lang="en-US" dirty="0" err="1"/>
              <a:t>periode</a:t>
            </a:r>
            <a:r>
              <a:rPr lang="en-US" dirty="0"/>
              <a:t> </a:t>
            </a:r>
            <a:r>
              <a:rPr lang="en-US" dirty="0" err="1"/>
              <a:t>terjadinya</a:t>
            </a:r>
            <a:r>
              <a:rPr lang="en-US" dirty="0"/>
              <a:t>.</a:t>
            </a:r>
          </a:p>
          <a:p>
            <a:pPr marL="457200" indent="-457200" algn="just">
              <a:lnSpc>
                <a:spcPct val="150000"/>
              </a:lnSpc>
              <a:buFont typeface="+mj-lt"/>
              <a:buAutoNum type="arabicPeriod"/>
              <a:defRPr/>
            </a:pPr>
            <a:r>
              <a:rPr lang="en-US" dirty="0" err="1"/>
              <a:t>Dalam</a:t>
            </a:r>
            <a:r>
              <a:rPr lang="en-US" dirty="0"/>
              <a:t> </a:t>
            </a:r>
            <a:r>
              <a:rPr lang="en-US" dirty="0" err="1"/>
              <a:t>kaitannya</a:t>
            </a:r>
            <a:r>
              <a:rPr lang="en-US" dirty="0"/>
              <a:t> </a:t>
            </a:r>
            <a:r>
              <a:rPr lang="en-US" dirty="0" err="1"/>
              <a:t>dengan</a:t>
            </a:r>
            <a:r>
              <a:rPr lang="en-US" dirty="0"/>
              <a:t> </a:t>
            </a:r>
            <a:r>
              <a:rPr lang="en-US" dirty="0" err="1"/>
              <a:t>produk</a:t>
            </a:r>
            <a:r>
              <a:rPr lang="en-US" dirty="0"/>
              <a:t> yang </a:t>
            </a:r>
            <a:r>
              <a:rPr lang="en-US" dirty="0" err="1"/>
              <a:t>belum</a:t>
            </a:r>
            <a:r>
              <a:rPr lang="en-US" dirty="0"/>
              <a:t> </a:t>
            </a:r>
            <a:r>
              <a:rPr lang="en-US" dirty="0" err="1"/>
              <a:t>laku</a:t>
            </a:r>
            <a:r>
              <a:rPr lang="en-US" dirty="0"/>
              <a:t> </a:t>
            </a:r>
            <a:r>
              <a:rPr lang="en-US" dirty="0" err="1"/>
              <a:t>dijual</a:t>
            </a:r>
            <a:r>
              <a:rPr lang="en-US" dirty="0"/>
              <a:t>, BOP </a:t>
            </a:r>
            <a:r>
              <a:rPr lang="en-US" dirty="0" err="1"/>
              <a:t>tetap</a:t>
            </a:r>
            <a:r>
              <a:rPr lang="en-US" dirty="0"/>
              <a:t> </a:t>
            </a:r>
            <a:r>
              <a:rPr lang="en-US" dirty="0" err="1"/>
              <a:t>tidak</a:t>
            </a:r>
            <a:r>
              <a:rPr lang="en-US" dirty="0"/>
              <a:t> </a:t>
            </a:r>
            <a:r>
              <a:rPr lang="en-US" dirty="0" err="1"/>
              <a:t>melekat</a:t>
            </a:r>
            <a:r>
              <a:rPr lang="en-US" dirty="0"/>
              <a:t> </a:t>
            </a:r>
            <a:r>
              <a:rPr lang="en-US" dirty="0" err="1"/>
              <a:t>pada</a:t>
            </a:r>
            <a:r>
              <a:rPr lang="en-US" dirty="0"/>
              <a:t> </a:t>
            </a:r>
            <a:r>
              <a:rPr lang="en-US" dirty="0" err="1"/>
              <a:t>persediaan</a:t>
            </a:r>
            <a:r>
              <a:rPr lang="en-US" dirty="0"/>
              <a:t> </a:t>
            </a:r>
            <a:r>
              <a:rPr lang="en-US" dirty="0" err="1"/>
              <a:t>tersebut</a:t>
            </a:r>
            <a:r>
              <a:rPr lang="en-US" dirty="0"/>
              <a:t> </a:t>
            </a:r>
            <a:r>
              <a:rPr lang="en-US" dirty="0" err="1"/>
              <a:t>tetapi</a:t>
            </a:r>
            <a:r>
              <a:rPr lang="en-US" dirty="0"/>
              <a:t> </a:t>
            </a:r>
            <a:r>
              <a:rPr lang="en-US" dirty="0" err="1"/>
              <a:t>langsung</a:t>
            </a:r>
            <a:r>
              <a:rPr lang="en-US" dirty="0"/>
              <a:t> </a:t>
            </a:r>
            <a:r>
              <a:rPr lang="en-US" dirty="0" err="1"/>
              <a:t>dianggap</a:t>
            </a:r>
            <a:r>
              <a:rPr lang="en-US" dirty="0"/>
              <a:t> </a:t>
            </a:r>
            <a:r>
              <a:rPr lang="en-US" dirty="0" err="1"/>
              <a:t>sebagai</a:t>
            </a:r>
            <a:r>
              <a:rPr lang="en-US" dirty="0"/>
              <a:t> </a:t>
            </a:r>
            <a:r>
              <a:rPr lang="en-US" dirty="0" err="1"/>
              <a:t>biaya</a:t>
            </a:r>
            <a:r>
              <a:rPr lang="en-US" dirty="0"/>
              <a:t> </a:t>
            </a:r>
            <a:r>
              <a:rPr lang="en-US" dirty="0" err="1"/>
              <a:t>dalam</a:t>
            </a:r>
            <a:r>
              <a:rPr lang="en-US" dirty="0"/>
              <a:t> </a:t>
            </a:r>
            <a:r>
              <a:rPr lang="en-US" dirty="0" err="1"/>
              <a:t>periode</a:t>
            </a:r>
            <a:r>
              <a:rPr lang="en-US" dirty="0"/>
              <a:t> </a:t>
            </a:r>
            <a:r>
              <a:rPr lang="en-US" dirty="0" err="1"/>
              <a:t>terjadinya</a:t>
            </a:r>
            <a:r>
              <a:rPr lang="en-US" dirty="0"/>
              <a:t>.</a:t>
            </a:r>
          </a:p>
          <a:p>
            <a:pPr algn="just">
              <a:buFontTx/>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from="(-#ppt_w/2)" to="(#ppt_x)" calcmode="lin" valueType="num">
                                      <p:cBhvr>
                                        <p:cTn id="7" dur="600" fill="hold">
                                          <p:stCondLst>
                                            <p:cond delay="0"/>
                                          </p:stCondLst>
                                        </p:cTn>
                                        <p:tgtEl>
                                          <p:spTgt spid="3">
                                            <p:txEl>
                                              <p:pRg st="1" end="1"/>
                                            </p:txEl>
                                          </p:spTgt>
                                        </p:tgtEl>
                                        <p:attrNameLst>
                                          <p:attrName>ppt_x</p:attrName>
                                        </p:attrNameLst>
                                      </p:cBhvr>
                                    </p:anim>
                                    <p:anim from="0" to="-1.0" calcmode="lin" valueType="num">
                                      <p:cBhvr>
                                        <p:cTn id="8" dur="200" decel="50000" autoRev="1" fill="hold">
                                          <p:stCondLst>
                                            <p:cond delay="600"/>
                                          </p:stCondLst>
                                        </p:cTn>
                                        <p:tgtEl>
                                          <p:spTgt spid="3">
                                            <p:txEl>
                                              <p:pRg st="1" end="1"/>
                                            </p:txEl>
                                          </p:spTgt>
                                        </p:tgtEl>
                                        <p:attrNameLst>
                                          <p:attrName>xshear</p:attrName>
                                        </p:attrNameLst>
                                      </p:cBhvr>
                                    </p:anim>
                                    <p:animScale>
                                      <p:cBhvr>
                                        <p:cTn id="9" dur="200" decel="100000" autoRev="1" fill="hold">
                                          <p:stCondLst>
                                            <p:cond delay="600"/>
                                          </p:stCondLst>
                                        </p:cTn>
                                        <p:tgtEl>
                                          <p:spTgt spid="3">
                                            <p:txEl>
                                              <p:pRg st="1" end="1"/>
                                            </p:txEl>
                                          </p:spTgt>
                                        </p:tgtEl>
                                      </p:cBhvr>
                                      <p:from x="100000" y="100000"/>
                                      <p:to x="80000" y="100000"/>
                                    </p:animScale>
                                    <p:anim by="(#ppt_h/3+#ppt_w*0.1)" calcmode="lin" valueType="num">
                                      <p:cBhvr additive="sum">
                                        <p:cTn id="10"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from="(-#ppt_w/2)" to="(#ppt_x)" calcmode="lin" valueType="num">
                                      <p:cBhvr>
                                        <p:cTn id="15" dur="600" fill="hold">
                                          <p:stCondLst>
                                            <p:cond delay="0"/>
                                          </p:stCondLst>
                                        </p:cTn>
                                        <p:tgtEl>
                                          <p:spTgt spid="3">
                                            <p:txEl>
                                              <p:pRg st="2" end="2"/>
                                            </p:txEl>
                                          </p:spTgt>
                                        </p:tgtEl>
                                        <p:attrNameLst>
                                          <p:attrName>ppt_x</p:attrName>
                                        </p:attrNameLst>
                                      </p:cBhvr>
                                    </p:anim>
                                    <p:anim from="0" to="-1.0" calcmode="lin" valueType="num">
                                      <p:cBhvr>
                                        <p:cTn id="16" dur="200" decel="50000" autoRev="1" fill="hold">
                                          <p:stCondLst>
                                            <p:cond delay="600"/>
                                          </p:stCondLst>
                                        </p:cTn>
                                        <p:tgtEl>
                                          <p:spTgt spid="3">
                                            <p:txEl>
                                              <p:pRg st="2" end="2"/>
                                            </p:txEl>
                                          </p:spTgt>
                                        </p:tgtEl>
                                        <p:attrNameLst>
                                          <p:attrName>xshear</p:attrName>
                                        </p:attrNameLst>
                                      </p:cBhvr>
                                    </p:anim>
                                    <p:animScale>
                                      <p:cBhvr>
                                        <p:cTn id="17" dur="200" decel="100000" autoRev="1" fill="hold">
                                          <p:stCondLst>
                                            <p:cond delay="600"/>
                                          </p:stCondLst>
                                        </p:cTn>
                                        <p:tgtEl>
                                          <p:spTgt spid="3">
                                            <p:txEl>
                                              <p:pRg st="2" end="2"/>
                                            </p:txEl>
                                          </p:spTgt>
                                        </p:tgtEl>
                                      </p:cBhvr>
                                      <p:from x="100000" y="100000"/>
                                      <p:to x="80000" y="100000"/>
                                    </p:animScale>
                                    <p:anim by="(#ppt_h/3+#ppt_w*0.1)" calcmode="lin" valueType="num">
                                      <p:cBhvr additive="sum">
                                        <p:cTn id="18" dur="200" decel="100000" autoRev="1" fill="hold">
                                          <p:stCondLst>
                                            <p:cond delay="600"/>
                                          </p:stCondLst>
                                        </p:cTn>
                                        <p:tgtEl>
                                          <p:spTgt spid="3">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87C6F464-E455-3D86-436D-5FEFDB99A42D}"/>
              </a:ext>
            </a:extLst>
          </p:cNvPr>
          <p:cNvSpPr>
            <a:spLocks noGrp="1" noChangeArrowheads="1"/>
          </p:cNvSpPr>
          <p:nvPr>
            <p:ph idx="1"/>
          </p:nvPr>
        </p:nvSpPr>
        <p:spPr>
          <a:xfrm>
            <a:off x="2590800" y="571500"/>
            <a:ext cx="7620000" cy="5295900"/>
          </a:xfrm>
        </p:spPr>
        <p:txBody>
          <a:bodyPr>
            <a:normAutofit/>
          </a:bodyPr>
          <a:lstStyle/>
          <a:p>
            <a:pPr algn="just"/>
            <a:r>
              <a:rPr lang="en-US" altLang="en-US" b="1" dirty="0" err="1"/>
              <a:t>Perbedaan</a:t>
            </a:r>
            <a:r>
              <a:rPr lang="en-US" altLang="en-US" b="1" dirty="0"/>
              <a:t> </a:t>
            </a:r>
            <a:r>
              <a:rPr lang="en-US" altLang="en-US" b="1" dirty="0" err="1"/>
              <a:t>antara</a:t>
            </a:r>
            <a:r>
              <a:rPr lang="en-US" altLang="en-US" b="1" dirty="0"/>
              <a:t> Harga </a:t>
            </a:r>
            <a:r>
              <a:rPr lang="en-US" altLang="en-US" b="1" dirty="0" err="1"/>
              <a:t>Pokok</a:t>
            </a:r>
            <a:r>
              <a:rPr lang="en-US" altLang="en-US" b="1" dirty="0"/>
              <a:t> </a:t>
            </a:r>
            <a:r>
              <a:rPr lang="en-US" altLang="en-US" b="1" dirty="0" err="1"/>
              <a:t>Penuh</a:t>
            </a:r>
            <a:r>
              <a:rPr lang="en-US" altLang="en-US" b="1" dirty="0"/>
              <a:t> dan Harga </a:t>
            </a:r>
            <a:r>
              <a:rPr lang="en-US" altLang="en-US" b="1" dirty="0" err="1"/>
              <a:t>Pokok</a:t>
            </a:r>
            <a:r>
              <a:rPr lang="en-US" altLang="en-US" b="1" dirty="0"/>
              <a:t> </a:t>
            </a:r>
            <a:r>
              <a:rPr lang="en-US" altLang="en-US" b="1" dirty="0" err="1"/>
              <a:t>Variabel</a:t>
            </a:r>
            <a:endParaRPr lang="en-US" altLang="en-US" b="1" dirty="0"/>
          </a:p>
          <a:p>
            <a:pPr algn="just">
              <a:buFontTx/>
              <a:buNone/>
            </a:pPr>
            <a:endParaRPr lang="en-US" altLang="en-US" dirty="0"/>
          </a:p>
          <a:p>
            <a:pPr algn="just">
              <a:lnSpc>
                <a:spcPct val="150000"/>
              </a:lnSpc>
              <a:buFontTx/>
              <a:buNone/>
            </a:pPr>
            <a:r>
              <a:rPr lang="en-US" altLang="en-US" dirty="0"/>
              <a:t>	Pada </a:t>
            </a:r>
            <a:r>
              <a:rPr lang="en-US" altLang="en-US" dirty="0" err="1"/>
              <a:t>dasarnya</a:t>
            </a:r>
            <a:r>
              <a:rPr lang="en-US" altLang="en-US" dirty="0"/>
              <a:t>, </a:t>
            </a:r>
            <a:r>
              <a:rPr lang="en-US" altLang="en-US" dirty="0" err="1"/>
              <a:t>perbedaan</a:t>
            </a:r>
            <a:r>
              <a:rPr lang="en-US" altLang="en-US" dirty="0"/>
              <a:t> </a:t>
            </a:r>
            <a:r>
              <a:rPr lang="en-US" altLang="en-US" dirty="0" err="1"/>
              <a:t>kedua</a:t>
            </a:r>
            <a:r>
              <a:rPr lang="en-US" altLang="en-US" dirty="0"/>
              <a:t> </a:t>
            </a:r>
            <a:r>
              <a:rPr lang="en-US" altLang="en-US" dirty="0" err="1"/>
              <a:t>metode</a:t>
            </a:r>
            <a:r>
              <a:rPr lang="en-US" altLang="en-US" dirty="0"/>
              <a:t> </a:t>
            </a:r>
            <a:r>
              <a:rPr lang="en-US" altLang="en-US" dirty="0" err="1"/>
              <a:t>tersebut</a:t>
            </a:r>
            <a:r>
              <a:rPr lang="en-US" altLang="en-US" dirty="0"/>
              <a:t> </a:t>
            </a:r>
            <a:r>
              <a:rPr lang="en-US" altLang="en-US" dirty="0" err="1"/>
              <a:t>terletak</a:t>
            </a:r>
            <a:r>
              <a:rPr lang="en-US" altLang="en-US" dirty="0"/>
              <a:t> pada </a:t>
            </a:r>
            <a:r>
              <a:rPr lang="en-US" altLang="en-US" b="1" i="1" dirty="0" err="1">
                <a:solidFill>
                  <a:srgbClr val="FF0066"/>
                </a:solidFill>
              </a:rPr>
              <a:t>waktu</a:t>
            </a:r>
            <a:r>
              <a:rPr lang="en-US" altLang="en-US" b="1" i="1" dirty="0">
                <a:solidFill>
                  <a:srgbClr val="FF0066"/>
                </a:solidFill>
              </a:rPr>
              <a:t> (timing) </a:t>
            </a:r>
            <a:r>
              <a:rPr lang="en-US" altLang="en-US" b="1" i="1" dirty="0" err="1">
                <a:solidFill>
                  <a:srgbClr val="FF0066"/>
                </a:solidFill>
              </a:rPr>
              <a:t>perlakuan</a:t>
            </a:r>
            <a:r>
              <a:rPr lang="en-US" altLang="en-US" b="1" i="1" dirty="0">
                <a:solidFill>
                  <a:srgbClr val="FF0066"/>
                </a:solidFill>
              </a:rPr>
              <a:t> fixed overhead cost. </a:t>
            </a:r>
            <a:r>
              <a:rPr lang="en-US" altLang="en-US" b="1" dirty="0">
                <a:solidFill>
                  <a:srgbClr val="00B050"/>
                </a:solidFill>
              </a:rPr>
              <a:t>Variable Costing</a:t>
            </a:r>
            <a:r>
              <a:rPr lang="en-US" altLang="en-US" dirty="0"/>
              <a:t>, </a:t>
            </a:r>
            <a:r>
              <a:rPr lang="en-US" altLang="en-US" dirty="0" err="1"/>
              <a:t>beranggapan</a:t>
            </a:r>
            <a:r>
              <a:rPr lang="en-US" altLang="en-US" dirty="0"/>
              <a:t> </a:t>
            </a:r>
            <a:r>
              <a:rPr lang="en-US" altLang="en-US" dirty="0" err="1"/>
              <a:t>bahwa</a:t>
            </a:r>
            <a:r>
              <a:rPr lang="en-US" altLang="en-US" dirty="0"/>
              <a:t> fixed overhead cost </a:t>
            </a:r>
            <a:r>
              <a:rPr lang="en-US" altLang="en-US" b="1" dirty="0" err="1">
                <a:solidFill>
                  <a:srgbClr val="00B050"/>
                </a:solidFill>
              </a:rPr>
              <a:t>dibebankan</a:t>
            </a:r>
            <a:r>
              <a:rPr lang="en-US" altLang="en-US" b="1" dirty="0">
                <a:solidFill>
                  <a:srgbClr val="00B050"/>
                </a:solidFill>
              </a:rPr>
              <a:t> pada </a:t>
            </a:r>
            <a:r>
              <a:rPr lang="en-US" altLang="en-US" b="1" dirty="0" err="1">
                <a:solidFill>
                  <a:srgbClr val="00B050"/>
                </a:solidFill>
              </a:rPr>
              <a:t>periode</a:t>
            </a:r>
            <a:r>
              <a:rPr lang="en-US" altLang="en-US" b="1" dirty="0">
                <a:solidFill>
                  <a:srgbClr val="00B050"/>
                </a:solidFill>
              </a:rPr>
              <a:t> </a:t>
            </a:r>
            <a:r>
              <a:rPr lang="en-US" altLang="en-US" b="1" dirty="0" err="1">
                <a:solidFill>
                  <a:srgbClr val="00B050"/>
                </a:solidFill>
              </a:rPr>
              <a:t>terjadinya</a:t>
            </a:r>
            <a:r>
              <a:rPr lang="en-US" altLang="en-US" b="1" dirty="0">
                <a:solidFill>
                  <a:srgbClr val="00B050"/>
                </a:solidFill>
              </a:rPr>
              <a:t>.</a:t>
            </a:r>
            <a:r>
              <a:rPr lang="en-US" altLang="en-US" dirty="0"/>
              <a:t> </a:t>
            </a:r>
            <a:r>
              <a:rPr lang="en-US" altLang="en-US" dirty="0" err="1"/>
              <a:t>Namun</a:t>
            </a:r>
            <a:r>
              <a:rPr lang="en-US" altLang="en-US" dirty="0"/>
              <a:t> </a:t>
            </a:r>
            <a:r>
              <a:rPr lang="en-US" altLang="en-US" b="1" dirty="0">
                <a:solidFill>
                  <a:srgbClr val="00B0F0"/>
                </a:solidFill>
              </a:rPr>
              <a:t>absorption costing, </a:t>
            </a:r>
            <a:r>
              <a:rPr lang="en-US" altLang="en-US" dirty="0"/>
              <a:t>fixed overhead cost </a:t>
            </a:r>
            <a:r>
              <a:rPr lang="en-US" altLang="en-US" dirty="0" err="1"/>
              <a:t>harus</a:t>
            </a:r>
            <a:r>
              <a:rPr lang="en-US" altLang="en-US" dirty="0"/>
              <a:t> </a:t>
            </a:r>
            <a:r>
              <a:rPr lang="en-US" altLang="en-US" b="1" dirty="0" err="1">
                <a:solidFill>
                  <a:srgbClr val="00B0F0"/>
                </a:solidFill>
              </a:rPr>
              <a:t>dibebankan</a:t>
            </a:r>
            <a:r>
              <a:rPr lang="en-US" altLang="en-US" b="1" dirty="0">
                <a:solidFill>
                  <a:srgbClr val="00B0F0"/>
                </a:solidFill>
              </a:rPr>
              <a:t> dan </a:t>
            </a:r>
            <a:r>
              <a:rPr lang="en-US" altLang="en-US" b="1" dirty="0" err="1">
                <a:solidFill>
                  <a:srgbClr val="00B0F0"/>
                </a:solidFill>
              </a:rPr>
              <a:t>dikurangkan</a:t>
            </a:r>
            <a:r>
              <a:rPr lang="en-US" altLang="en-US" b="1" dirty="0">
                <a:solidFill>
                  <a:srgbClr val="00B0F0"/>
                </a:solidFill>
              </a:rPr>
              <a:t> </a:t>
            </a:r>
            <a:r>
              <a:rPr lang="en-US" altLang="en-US" b="1" dirty="0" err="1">
                <a:solidFill>
                  <a:srgbClr val="00B0F0"/>
                </a:solidFill>
              </a:rPr>
              <a:t>dari</a:t>
            </a:r>
            <a:r>
              <a:rPr lang="en-US" altLang="en-US" b="1" dirty="0">
                <a:solidFill>
                  <a:srgbClr val="00B0F0"/>
                </a:solidFill>
              </a:rPr>
              <a:t> </a:t>
            </a:r>
            <a:r>
              <a:rPr lang="en-US" altLang="en-US" b="1" dirty="0" err="1">
                <a:solidFill>
                  <a:srgbClr val="00B0F0"/>
                </a:solidFill>
              </a:rPr>
              <a:t>pendapatan</a:t>
            </a:r>
            <a:r>
              <a:rPr lang="en-US" altLang="en-US" b="1" dirty="0">
                <a:solidFill>
                  <a:srgbClr val="00B0F0"/>
                </a:solidFill>
              </a:rPr>
              <a:t> </a:t>
            </a:r>
            <a:r>
              <a:rPr lang="en-US" altLang="en-US" b="1" dirty="0" err="1">
                <a:solidFill>
                  <a:srgbClr val="00B0F0"/>
                </a:solidFill>
              </a:rPr>
              <a:t>untuk</a:t>
            </a:r>
            <a:r>
              <a:rPr lang="en-US" altLang="en-US" b="1" dirty="0">
                <a:solidFill>
                  <a:srgbClr val="00B0F0"/>
                </a:solidFill>
              </a:rPr>
              <a:t> </a:t>
            </a:r>
            <a:r>
              <a:rPr lang="en-US" altLang="en-US" b="1" dirty="0" err="1">
                <a:solidFill>
                  <a:srgbClr val="00B0F0"/>
                </a:solidFill>
              </a:rPr>
              <a:t>setiap</a:t>
            </a:r>
            <a:r>
              <a:rPr lang="en-US" altLang="en-US" b="1" dirty="0">
                <a:solidFill>
                  <a:srgbClr val="00B0F0"/>
                </a:solidFill>
              </a:rPr>
              <a:t> unit yang </a:t>
            </a:r>
            <a:r>
              <a:rPr lang="en-US" altLang="en-US" b="1" dirty="0" err="1">
                <a:solidFill>
                  <a:srgbClr val="00B0F0"/>
                </a:solidFill>
              </a:rPr>
              <a:t>terjual</a:t>
            </a:r>
            <a:r>
              <a:rPr lang="en-US" altLang="en-US" b="1" dirty="0">
                <a:solidFill>
                  <a:srgbClr val="00B0F0"/>
                </a:solidFill>
              </a:rPr>
              <a:t>. </a:t>
            </a:r>
          </a:p>
          <a:p>
            <a:pPr algn="just">
              <a:buFontTx/>
              <a:buNone/>
            </a:pPr>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a:extLst>
              <a:ext uri="{FF2B5EF4-FFF2-40B4-BE49-F238E27FC236}">
                <a16:creationId xmlns:a16="http://schemas.microsoft.com/office/drawing/2014/main" id="{A582B25D-BAAF-5A7A-A944-8C36C90099E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55914" y="692150"/>
            <a:ext cx="7343775" cy="5329238"/>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CA94EEF7-0D94-8463-22B4-0B5546794FBA}"/>
              </a:ext>
            </a:extLst>
          </p:cNvPr>
          <p:cNvSpPr>
            <a:spLocks noChangeArrowheads="1"/>
          </p:cNvSpPr>
          <p:nvPr/>
        </p:nvSpPr>
        <p:spPr bwMode="auto">
          <a:xfrm flipH="1">
            <a:off x="2495550" y="1125538"/>
            <a:ext cx="72009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4000" i="1"/>
              <a:t>Biaya variabel adalah biaya yang bila dikaitkan dengan volume secara per unit akan selalu tetap meskipun volume produksi berubah-ubah,akan tetapi secara total biaya tersebut jumlahnya akan berubah sesuai dengan proporsi perubahan aktivitas.</a:t>
            </a:r>
            <a:endParaRPr lang="en-US" altLang="en-US" sz="4000"/>
          </a:p>
        </p:txBody>
      </p:sp>
      <p:sp>
        <p:nvSpPr>
          <p:cNvPr id="21507" name="Rectangle 4">
            <a:extLst>
              <a:ext uri="{FF2B5EF4-FFF2-40B4-BE49-F238E27FC236}">
                <a16:creationId xmlns:a16="http://schemas.microsoft.com/office/drawing/2014/main" id="{B69A65A2-640E-6A63-D56D-568B467ABEB2}"/>
              </a:ext>
            </a:extLst>
          </p:cNvPr>
          <p:cNvSpPr>
            <a:spLocks noGrp="1" noChangeArrowheads="1"/>
          </p:cNvSpPr>
          <p:nvPr>
            <p:ph type="title" idx="4294967295"/>
          </p:nvPr>
        </p:nvSpPr>
        <p:spPr>
          <a:xfrm>
            <a:off x="4418013" y="260350"/>
            <a:ext cx="7773987" cy="576263"/>
          </a:xfrm>
          <a:solidFill>
            <a:schemeClr val="accent2"/>
          </a:solidFill>
        </p:spPr>
        <p:txBody>
          <a:bodyPr rtlCol="0">
            <a:normAutofit fontScale="90000"/>
          </a:bodyPr>
          <a:lstStyle/>
          <a:p>
            <a:pPr>
              <a:defRPr/>
            </a:pPr>
            <a:r>
              <a:rPr lang="en-US">
                <a:solidFill>
                  <a:schemeClr val="bg1"/>
                </a:solidFill>
              </a:rPr>
              <a:t>BIAYA  VARIABEL</a:t>
            </a:r>
            <a:endParaRPr lang="id-ID">
              <a:solidFill>
                <a:schemeClr val="bg1"/>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1506">
                                            <p:txEl>
                                              <p:pRg st="0" end="0"/>
                                            </p:txEl>
                                          </p:spTgt>
                                        </p:tgtEl>
                                        <p:attrNameLst>
                                          <p:attrName>ppt_x</p:attrName>
                                        </p:attrNameLst>
                                      </p:cBhvr>
                                    </p:anim>
                                    <p:anim from="0" to="-1.0" calcmode="lin" valueType="num">
                                      <p:cBhvr>
                                        <p:cTn id="8" dur="200" decel="50000" autoRev="1" fill="hold">
                                          <p:stCondLst>
                                            <p:cond delay="600"/>
                                          </p:stCondLst>
                                        </p:cTn>
                                        <p:tgtEl>
                                          <p:spTgt spid="21506">
                                            <p:txEl>
                                              <p:pRg st="0" end="0"/>
                                            </p:txEl>
                                          </p:spTgt>
                                        </p:tgtEl>
                                        <p:attrNameLst>
                                          <p:attrName>xshear</p:attrName>
                                        </p:attrNameLst>
                                      </p:cBhvr>
                                    </p:anim>
                                    <p:animScale>
                                      <p:cBhvr>
                                        <p:cTn id="9" dur="200" decel="100000" autoRev="1" fill="hold">
                                          <p:stCondLst>
                                            <p:cond delay="600"/>
                                          </p:stCondLst>
                                        </p:cTn>
                                        <p:tgtEl>
                                          <p:spTgt spid="21506">
                                            <p:txEl>
                                              <p:pRg st="0" end="0"/>
                                            </p:txEl>
                                          </p:spTgt>
                                        </p:tgtEl>
                                      </p:cBhvr>
                                      <p:from x="100000" y="100000"/>
                                      <p:to x="80000" y="100000"/>
                                    </p:animScale>
                                    <p:anim by="(#ppt_h/3+#ppt_w*0.1)" calcmode="lin" valueType="num">
                                      <p:cBhvr additive="sum">
                                        <p:cTn id="10" dur="200" decel="100000" autoRev="1" fill="hold">
                                          <p:stCondLst>
                                            <p:cond delay="600"/>
                                          </p:stCondLst>
                                        </p:cTn>
                                        <p:tgtEl>
                                          <p:spTgt spid="21506">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63E670EC-FC1D-D185-565B-D513D1EF2006}"/>
              </a:ext>
            </a:extLst>
          </p:cNvPr>
          <p:cNvSpPr>
            <a:spLocks noGrp="1" noChangeArrowheads="1"/>
          </p:cNvSpPr>
          <p:nvPr>
            <p:ph type="title"/>
          </p:nvPr>
        </p:nvSpPr>
        <p:spPr/>
        <p:txBody>
          <a:bodyPr/>
          <a:lstStyle/>
          <a:p>
            <a:r>
              <a:rPr lang="en-US" altLang="en-US" sz="2800" b="1"/>
              <a:t>Contoh Perhitungan Full Costing dan Variabel Costing</a:t>
            </a:r>
            <a:br>
              <a:rPr lang="en-US" altLang="en-US" sz="2800"/>
            </a:br>
            <a:endParaRPr lang="en-US" altLang="en-US" sz="2800"/>
          </a:p>
        </p:txBody>
      </p:sp>
      <p:pic>
        <p:nvPicPr>
          <p:cNvPr id="25603" name="Picture 2">
            <a:extLst>
              <a:ext uri="{FF2B5EF4-FFF2-40B4-BE49-F238E27FC236}">
                <a16:creationId xmlns:a16="http://schemas.microsoft.com/office/drawing/2014/main" id="{BE836545-A06D-1AD5-3E1A-A405C2F8159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81189" y="1571625"/>
            <a:ext cx="8643937" cy="4129088"/>
          </a:xfr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a:extLst>
              <a:ext uri="{FF2B5EF4-FFF2-40B4-BE49-F238E27FC236}">
                <a16:creationId xmlns:a16="http://schemas.microsoft.com/office/drawing/2014/main" id="{4C30183A-223A-3370-8557-FEE5B35ED4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1451" y="512764"/>
            <a:ext cx="7445375" cy="58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a:extLst>
              <a:ext uri="{FF2B5EF4-FFF2-40B4-BE49-F238E27FC236}">
                <a16:creationId xmlns:a16="http://schemas.microsoft.com/office/drawing/2014/main" id="{CD0FDD5E-060D-34D1-5626-162B78CFA2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188914"/>
            <a:ext cx="7777162" cy="640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a:extLst>
              <a:ext uri="{FF2B5EF4-FFF2-40B4-BE49-F238E27FC236}">
                <a16:creationId xmlns:a16="http://schemas.microsoft.com/office/drawing/2014/main" id="{AF4DE07A-7C09-DD3F-9C3C-E2F8FB24B4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333375"/>
            <a:ext cx="7777162" cy="619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a:extLst>
              <a:ext uri="{FF2B5EF4-FFF2-40B4-BE49-F238E27FC236}">
                <a16:creationId xmlns:a16="http://schemas.microsoft.com/office/drawing/2014/main" id="{2ECDF5DB-3949-5747-11F2-A1F5B4AAC5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013" y="333376"/>
            <a:ext cx="7632700" cy="611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a:extLst>
              <a:ext uri="{FF2B5EF4-FFF2-40B4-BE49-F238E27FC236}">
                <a16:creationId xmlns:a16="http://schemas.microsoft.com/office/drawing/2014/main" id="{3C7DE2A2-8809-E91C-E288-8F6A7747F7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013" y="333375"/>
            <a:ext cx="7632700" cy="619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a:extLst>
              <a:ext uri="{FF2B5EF4-FFF2-40B4-BE49-F238E27FC236}">
                <a16:creationId xmlns:a16="http://schemas.microsoft.com/office/drawing/2014/main" id="{368B21E9-D60A-8C17-4819-0E420D3BF5C6}"/>
              </a:ext>
            </a:extLst>
          </p:cNvPr>
          <p:cNvSpPr txBox="1">
            <a:spLocks noChangeArrowheads="1"/>
          </p:cNvSpPr>
          <p:nvPr/>
        </p:nvSpPr>
        <p:spPr bwMode="auto">
          <a:xfrm>
            <a:off x="4008438" y="762000"/>
            <a:ext cx="4464050" cy="704850"/>
          </a:xfrm>
          <a:prstGeom prst="rect">
            <a:avLst/>
          </a:prstGeom>
          <a:solidFill>
            <a:srgbClr val="CC9900"/>
          </a:solidFill>
          <a:ln w="9525">
            <a:solidFill>
              <a:schemeClr val="tx1"/>
            </a:solidFill>
            <a:miter lim="800000"/>
            <a:headEnd/>
            <a:tailEnd/>
          </a:ln>
          <a:effectLst>
            <a:outerShdw dist="107763" dir="2700000" algn="ctr" rotWithShape="0">
              <a:schemeClr val="tx1"/>
            </a:outerShdw>
          </a:effectLst>
        </p:spPr>
        <p:txBody>
          <a:bodyPr>
            <a:spAutoFit/>
          </a:bodyPr>
          <a:lstStyle/>
          <a:p>
            <a:pPr algn="ctr">
              <a:lnSpc>
                <a:spcPct val="90000"/>
              </a:lnSpc>
              <a:spcBef>
                <a:spcPct val="50000"/>
              </a:spcBef>
              <a:defRPr/>
            </a:pPr>
            <a:r>
              <a:rPr lang="en-US" sz="4400">
                <a:solidFill>
                  <a:schemeClr val="bg1"/>
                </a:solidFill>
                <a:effectLst>
                  <a:outerShdw blurRad="38100" dist="38100" dir="2700000" algn="tl">
                    <a:srgbClr val="000000"/>
                  </a:outerShdw>
                </a:effectLst>
              </a:rPr>
              <a:t>BIAYA  TETAP</a:t>
            </a:r>
          </a:p>
        </p:txBody>
      </p:sp>
      <p:sp>
        <p:nvSpPr>
          <p:cNvPr id="24579" name="Rectangle 3">
            <a:extLst>
              <a:ext uri="{FF2B5EF4-FFF2-40B4-BE49-F238E27FC236}">
                <a16:creationId xmlns:a16="http://schemas.microsoft.com/office/drawing/2014/main" id="{5A464D43-4554-73CB-D77F-CD5709206174}"/>
              </a:ext>
            </a:extLst>
          </p:cNvPr>
          <p:cNvSpPr>
            <a:spLocks noChangeArrowheads="1"/>
          </p:cNvSpPr>
          <p:nvPr/>
        </p:nvSpPr>
        <p:spPr bwMode="auto">
          <a:xfrm flipH="1">
            <a:off x="3505201" y="1916114"/>
            <a:ext cx="5686425" cy="302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4000" i="1"/>
              <a:t>Biaya Tetap adalah biaya yang secara total tidak berubah jumlahnya meskipun jumlah produksi berubah.</a:t>
            </a:r>
            <a:endParaRPr lang="en-US" altLang="en-US" sz="400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4579">
                                            <p:txEl>
                                              <p:pRg st="0" end="0"/>
                                            </p:txEl>
                                          </p:spTgt>
                                        </p:tgtEl>
                                        <p:attrNameLst>
                                          <p:attrName>ppt_x</p:attrName>
                                        </p:attrNameLst>
                                      </p:cBhvr>
                                    </p:anim>
                                    <p:anim from="0" to="-1.0" calcmode="lin" valueType="num">
                                      <p:cBhvr>
                                        <p:cTn id="8" dur="200" decel="50000" autoRev="1" fill="hold">
                                          <p:stCondLst>
                                            <p:cond delay="600"/>
                                          </p:stCondLst>
                                        </p:cTn>
                                        <p:tgtEl>
                                          <p:spTgt spid="24579">
                                            <p:txEl>
                                              <p:pRg st="0" end="0"/>
                                            </p:txEl>
                                          </p:spTgt>
                                        </p:tgtEl>
                                        <p:attrNameLst>
                                          <p:attrName>xshear</p:attrName>
                                        </p:attrNameLst>
                                      </p:cBhvr>
                                    </p:anim>
                                    <p:animScale>
                                      <p:cBhvr>
                                        <p:cTn id="9" dur="200" decel="100000" autoRev="1" fill="hold">
                                          <p:stCondLst>
                                            <p:cond delay="600"/>
                                          </p:stCondLst>
                                        </p:cTn>
                                        <p:tgtEl>
                                          <p:spTgt spid="24579">
                                            <p:txEl>
                                              <p:pRg st="0" end="0"/>
                                            </p:txEl>
                                          </p:spTgt>
                                        </p:tgtEl>
                                      </p:cBhvr>
                                      <p:from x="100000" y="100000"/>
                                      <p:to x="80000" y="100000"/>
                                    </p:animScale>
                                    <p:anim by="(#ppt_h/3+#ppt_w*0.1)" calcmode="lin" valueType="num">
                                      <p:cBhvr additive="sum">
                                        <p:cTn id="10" dur="200" decel="100000" autoRev="1" fill="hold">
                                          <p:stCondLst>
                                            <p:cond delay="600"/>
                                          </p:stCondLst>
                                        </p:cTn>
                                        <p:tgtEl>
                                          <p:spTgt spid="24579">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02016C6-D1C3-69AF-0F77-ECDFE5D494DE}"/>
              </a:ext>
            </a:extLst>
          </p:cNvPr>
          <p:cNvSpPr>
            <a:spLocks noGrp="1" noChangeArrowheads="1"/>
          </p:cNvSpPr>
          <p:nvPr>
            <p:ph type="title"/>
          </p:nvPr>
        </p:nvSpPr>
        <p:spPr/>
        <p:txBody>
          <a:bodyPr/>
          <a:lstStyle/>
          <a:p>
            <a:r>
              <a:rPr lang="en-US" altLang="en-US"/>
              <a:t>Pendahuluan</a:t>
            </a:r>
          </a:p>
        </p:txBody>
      </p:sp>
      <p:sp>
        <p:nvSpPr>
          <p:cNvPr id="3" name="Content Placeholder 2">
            <a:extLst>
              <a:ext uri="{FF2B5EF4-FFF2-40B4-BE49-F238E27FC236}">
                <a16:creationId xmlns:a16="http://schemas.microsoft.com/office/drawing/2014/main" id="{D984FB62-A069-6D21-2F28-5106946CE7BF}"/>
              </a:ext>
            </a:extLst>
          </p:cNvPr>
          <p:cNvSpPr>
            <a:spLocks noGrp="1" noChangeArrowheads="1"/>
          </p:cNvSpPr>
          <p:nvPr>
            <p:ph idx="1"/>
          </p:nvPr>
        </p:nvSpPr>
        <p:spPr/>
        <p:txBody>
          <a:bodyPr/>
          <a:lstStyle/>
          <a:p>
            <a:pPr>
              <a:buFontTx/>
              <a:buNone/>
            </a:pPr>
            <a:r>
              <a:rPr lang="en-US" altLang="en-US"/>
              <a:t>Metode full costing maupun variabel costing merupakan metode penentuan harga pokok produksi</a:t>
            </a:r>
          </a:p>
          <a:p>
            <a:pPr>
              <a:buFontTx/>
              <a:buNone/>
            </a:pPr>
            <a:endParaRPr lang="en-US" altLang="en-US"/>
          </a:p>
          <a:p>
            <a:pPr algn="just">
              <a:buFontTx/>
              <a:buNone/>
            </a:pPr>
            <a:r>
              <a:rPr lang="en-US" altLang="en-US" sz="2800" i="1"/>
              <a:t>Full costing= absorption=conventional costing</a:t>
            </a:r>
          </a:p>
          <a:p>
            <a:pPr algn="just">
              <a:buFontTx/>
              <a:buNone/>
            </a:pPr>
            <a:r>
              <a:rPr lang="en-US" altLang="en-US" sz="2800" i="1"/>
              <a:t>Variabel costing = direct costing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from="(-#ppt_w/2)" to="(#ppt_x)" calcmode="lin" valueType="num">
                                      <p:cBhvr>
                                        <p:cTn id="15" dur="600" fill="hold">
                                          <p:stCondLst>
                                            <p:cond delay="0"/>
                                          </p:stCondLst>
                                        </p:cTn>
                                        <p:tgtEl>
                                          <p:spTgt spid="3">
                                            <p:txEl>
                                              <p:pRg st="2" end="2"/>
                                            </p:txEl>
                                          </p:spTgt>
                                        </p:tgtEl>
                                        <p:attrNameLst>
                                          <p:attrName>ppt_x</p:attrName>
                                        </p:attrNameLst>
                                      </p:cBhvr>
                                    </p:anim>
                                    <p:anim from="0" to="-1.0" calcmode="lin" valueType="num">
                                      <p:cBhvr>
                                        <p:cTn id="16" dur="200" decel="50000" autoRev="1" fill="hold">
                                          <p:stCondLst>
                                            <p:cond delay="600"/>
                                          </p:stCondLst>
                                        </p:cTn>
                                        <p:tgtEl>
                                          <p:spTgt spid="3">
                                            <p:txEl>
                                              <p:pRg st="2" end="2"/>
                                            </p:txEl>
                                          </p:spTgt>
                                        </p:tgtEl>
                                        <p:attrNameLst>
                                          <p:attrName>xshear</p:attrName>
                                        </p:attrNameLst>
                                      </p:cBhvr>
                                    </p:anim>
                                    <p:animScale>
                                      <p:cBhvr>
                                        <p:cTn id="17" dur="200" decel="100000" autoRev="1" fill="hold">
                                          <p:stCondLst>
                                            <p:cond delay="600"/>
                                          </p:stCondLst>
                                        </p:cTn>
                                        <p:tgtEl>
                                          <p:spTgt spid="3">
                                            <p:txEl>
                                              <p:pRg st="2" end="2"/>
                                            </p:txEl>
                                          </p:spTgt>
                                        </p:tgtEl>
                                      </p:cBhvr>
                                      <p:from x="100000" y="100000"/>
                                      <p:to x="80000" y="100000"/>
                                    </p:animScale>
                                    <p:anim by="(#ppt_h/3+#ppt_w*0.1)" calcmode="lin" valueType="num">
                                      <p:cBhvr additive="sum">
                                        <p:cTn id="18" dur="200" decel="100000" autoRev="1" fill="hold">
                                          <p:stCondLst>
                                            <p:cond delay="600"/>
                                          </p:stCondLst>
                                        </p:cTn>
                                        <p:tgtEl>
                                          <p:spTgt spid="3">
                                            <p:txEl>
                                              <p:pRg st="2" end="2"/>
                                            </p:txEl>
                                          </p:spTgt>
                                        </p:tgtEl>
                                        <p:attrNameLst>
                                          <p:attrName>ppt_x</p:attrName>
                                        </p:attrNameLst>
                                      </p:cBhvr>
                                    </p:anim>
                                  </p:childTnLst>
                                </p:cTn>
                              </p:par>
                              <p:par>
                                <p:cTn id="19" presetID="34"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from="(-#ppt_w/2)" to="(#ppt_x)" calcmode="lin" valueType="num">
                                      <p:cBhvr>
                                        <p:cTn id="21" dur="600" fill="hold">
                                          <p:stCondLst>
                                            <p:cond delay="0"/>
                                          </p:stCondLst>
                                        </p:cTn>
                                        <p:tgtEl>
                                          <p:spTgt spid="3">
                                            <p:txEl>
                                              <p:pRg st="3" end="3"/>
                                            </p:txEl>
                                          </p:spTgt>
                                        </p:tgtEl>
                                        <p:attrNameLst>
                                          <p:attrName>ppt_x</p:attrName>
                                        </p:attrNameLst>
                                      </p:cBhvr>
                                    </p:anim>
                                    <p:anim from="0" to="-1.0" calcmode="lin" valueType="num">
                                      <p:cBhvr>
                                        <p:cTn id="22" dur="200" decel="50000" autoRev="1" fill="hold">
                                          <p:stCondLst>
                                            <p:cond delay="600"/>
                                          </p:stCondLst>
                                        </p:cTn>
                                        <p:tgtEl>
                                          <p:spTgt spid="3">
                                            <p:txEl>
                                              <p:pRg st="3" end="3"/>
                                            </p:txEl>
                                          </p:spTgt>
                                        </p:tgtEl>
                                        <p:attrNameLst>
                                          <p:attrName>xshear</p:attrName>
                                        </p:attrNameLst>
                                      </p:cBhvr>
                                    </p:anim>
                                    <p:animScale>
                                      <p:cBhvr>
                                        <p:cTn id="23" dur="200" decel="100000" autoRev="1" fill="hold">
                                          <p:stCondLst>
                                            <p:cond delay="600"/>
                                          </p:stCondLst>
                                        </p:cTn>
                                        <p:tgtEl>
                                          <p:spTgt spid="3">
                                            <p:txEl>
                                              <p:pRg st="3" end="3"/>
                                            </p:txEl>
                                          </p:spTgt>
                                        </p:tgtEl>
                                      </p:cBhvr>
                                      <p:from x="100000" y="100000"/>
                                      <p:to x="80000" y="100000"/>
                                    </p:animScale>
                                    <p:anim by="(#ppt_h/3+#ppt_w*0.1)" calcmode="lin" valueType="num">
                                      <p:cBhvr additive="sum">
                                        <p:cTn id="24" dur="200" decel="100000" autoRev="1" fill="hold">
                                          <p:stCondLst>
                                            <p:cond delay="6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A277401D-AE90-F2D6-6F77-CB793F150A09}"/>
              </a:ext>
            </a:extLst>
          </p:cNvPr>
          <p:cNvSpPr>
            <a:spLocks noGrp="1" noChangeArrowheads="1"/>
          </p:cNvSpPr>
          <p:nvPr>
            <p:ph type="title"/>
          </p:nvPr>
        </p:nvSpPr>
        <p:spPr/>
        <p:txBody>
          <a:bodyPr>
            <a:normAutofit fontScale="90000"/>
          </a:bodyPr>
          <a:lstStyle/>
          <a:p>
            <a:pPr eaLnBrk="1" hangingPunct="1"/>
            <a:r>
              <a:rPr lang="en-US" altLang="id-ID" sz="3200" b="1">
                <a:latin typeface="Comic Sans MS" panose="030F0702030302020204" pitchFamily="66" charset="0"/>
              </a:rPr>
              <a:t>FULL COSTING </a:t>
            </a:r>
            <a:br>
              <a:rPr lang="en-US" altLang="id-ID" sz="3200" b="1">
                <a:latin typeface="Comic Sans MS" panose="030F0702030302020204" pitchFamily="66" charset="0"/>
              </a:rPr>
            </a:br>
            <a:r>
              <a:rPr lang="en-US" altLang="id-ID" sz="3200" b="1">
                <a:latin typeface="Comic Sans MS" panose="030F0702030302020204" pitchFamily="66" charset="0"/>
              </a:rPr>
              <a:t>VS </a:t>
            </a:r>
            <a:br>
              <a:rPr lang="en-US" altLang="id-ID" sz="3200" b="1">
                <a:latin typeface="Comic Sans MS" panose="030F0702030302020204" pitchFamily="66" charset="0"/>
              </a:rPr>
            </a:br>
            <a:r>
              <a:rPr lang="en-US" altLang="id-ID" sz="3200" b="1">
                <a:latin typeface="Comic Sans MS" panose="030F0702030302020204" pitchFamily="66" charset="0"/>
              </a:rPr>
              <a:t>VARIABEL COSTING</a:t>
            </a:r>
          </a:p>
        </p:txBody>
      </p:sp>
      <p:sp>
        <p:nvSpPr>
          <p:cNvPr id="569350" name="Rectangle 6">
            <a:extLst>
              <a:ext uri="{FF2B5EF4-FFF2-40B4-BE49-F238E27FC236}">
                <a16:creationId xmlns:a16="http://schemas.microsoft.com/office/drawing/2014/main" id="{E1085E77-82BC-B3C7-EE1D-1757F951078E}"/>
              </a:ext>
            </a:extLst>
          </p:cNvPr>
          <p:cNvSpPr>
            <a:spLocks noGrp="1" noChangeArrowheads="1"/>
          </p:cNvSpPr>
          <p:nvPr>
            <p:ph sz="half" idx="1"/>
          </p:nvPr>
        </p:nvSpPr>
        <p:spPr>
          <a:xfrm>
            <a:off x="2667000" y="1981200"/>
            <a:ext cx="3810000" cy="4114800"/>
          </a:xfrm>
        </p:spPr>
        <p:txBody>
          <a:bodyPr/>
          <a:lstStyle/>
          <a:p>
            <a:pPr eaLnBrk="1" hangingPunct="1">
              <a:buFont typeface="Wingdings" panose="05000000000000000000" pitchFamily="2" charset="2"/>
              <a:buNone/>
            </a:pPr>
            <a:r>
              <a:rPr lang="en-US" altLang="id-ID" sz="2000" b="1" dirty="0">
                <a:latin typeface="Book Antiqua" panose="02040602050305030304" pitchFamily="18" charset="0"/>
              </a:rPr>
              <a:t>HARGA POKOK PENUH</a:t>
            </a:r>
          </a:p>
          <a:p>
            <a:pPr eaLnBrk="1" hangingPunct="1">
              <a:buFont typeface="Wingdings" panose="05000000000000000000" pitchFamily="2" charset="2"/>
              <a:buChar char="ü"/>
            </a:pPr>
            <a:r>
              <a:rPr lang="en-US" altLang="id-ID" sz="1800" b="1" dirty="0">
                <a:latin typeface="Book Antiqua" panose="02040602050305030304" pitchFamily="18" charset="0"/>
              </a:rPr>
              <a:t>PENGGOLONGAN BIAYA</a:t>
            </a:r>
          </a:p>
          <a:p>
            <a:pPr eaLnBrk="1" hangingPunct="1">
              <a:buFont typeface="Wingdings" panose="05000000000000000000" pitchFamily="2" charset="2"/>
              <a:buNone/>
            </a:pPr>
            <a:r>
              <a:rPr lang="en-US" altLang="id-ID" sz="1800" b="1" dirty="0">
                <a:latin typeface="Book Antiqua" panose="02040602050305030304" pitchFamily="18" charset="0"/>
              </a:rPr>
              <a:t>	MENURUT FUNGSINYA</a:t>
            </a:r>
          </a:p>
          <a:p>
            <a:pPr eaLnBrk="1" hangingPunct="1">
              <a:buFont typeface="Wingdings" panose="05000000000000000000" pitchFamily="2" charset="2"/>
              <a:buChar char="ü"/>
            </a:pPr>
            <a:r>
              <a:rPr lang="en-US" altLang="id-ID" sz="1800" b="1" dirty="0">
                <a:latin typeface="Book Antiqua" panose="02040602050305030304" pitchFamily="18" charset="0"/>
              </a:rPr>
              <a:t>BIAYA TETAP MENJADI UNSUR HARGA POKOK PRODUKSI</a:t>
            </a:r>
          </a:p>
          <a:p>
            <a:pPr eaLnBrk="1" hangingPunct="1">
              <a:buFont typeface="Wingdings" panose="05000000000000000000" pitchFamily="2" charset="2"/>
              <a:buChar char="ü"/>
            </a:pPr>
            <a:r>
              <a:rPr lang="en-US" altLang="id-ID" sz="1800" b="1" dirty="0">
                <a:latin typeface="Book Antiqua" panose="02040602050305030304" pitchFamily="18" charset="0"/>
              </a:rPr>
              <a:t>PENYUSUNAN LAPORAN RUGI LABA TANPA MENCARI CONTRIBUTION MARGIN</a:t>
            </a:r>
          </a:p>
          <a:p>
            <a:pPr eaLnBrk="1" hangingPunct="1">
              <a:buFont typeface="Wingdings" panose="05000000000000000000" pitchFamily="2" charset="2"/>
              <a:buChar char="{"/>
            </a:pPr>
            <a:endParaRPr lang="en-US" altLang="id-ID" sz="1800" b="1" dirty="0">
              <a:latin typeface="Book Antiqua" panose="02040602050305030304" pitchFamily="18" charset="0"/>
            </a:endParaRPr>
          </a:p>
        </p:txBody>
      </p:sp>
      <p:sp>
        <p:nvSpPr>
          <p:cNvPr id="10244" name="Rectangle 8">
            <a:extLst>
              <a:ext uri="{FF2B5EF4-FFF2-40B4-BE49-F238E27FC236}">
                <a16:creationId xmlns:a16="http://schemas.microsoft.com/office/drawing/2014/main" id="{35A90051-1505-370C-7DFB-4D811D60E3EC}"/>
              </a:ext>
            </a:extLst>
          </p:cNvPr>
          <p:cNvSpPr>
            <a:spLocks noGrp="1" noChangeArrowheads="1"/>
          </p:cNvSpPr>
          <p:nvPr>
            <p:ph sz="half" idx="2"/>
          </p:nvPr>
        </p:nvSpPr>
        <p:spPr>
          <a:xfrm>
            <a:off x="6477000" y="1938477"/>
            <a:ext cx="4396341" cy="4200245"/>
          </a:xfrm>
        </p:spPr>
        <p:txBody>
          <a:bodyPr/>
          <a:lstStyle/>
          <a:p>
            <a:pPr eaLnBrk="1" hangingPunct="1">
              <a:buFont typeface="Wingdings" panose="05000000000000000000" pitchFamily="2" charset="2"/>
              <a:buNone/>
            </a:pPr>
            <a:r>
              <a:rPr lang="en-US" altLang="id-ID" sz="2000" b="1" dirty="0">
                <a:latin typeface="Book Antiqua" panose="02040602050305030304" pitchFamily="18" charset="0"/>
              </a:rPr>
              <a:t>HARGA POKOK VARIABEL</a:t>
            </a:r>
          </a:p>
          <a:p>
            <a:pPr eaLnBrk="1" hangingPunct="1">
              <a:buFont typeface="Wingdings" panose="05000000000000000000" pitchFamily="2" charset="2"/>
              <a:buChar char="ü"/>
            </a:pPr>
            <a:r>
              <a:rPr lang="en-US" altLang="id-ID" sz="1800" b="1" dirty="0">
                <a:latin typeface="Book Antiqua" panose="02040602050305030304" pitchFamily="18" charset="0"/>
              </a:rPr>
              <a:t>PENGGOLONGAN BIAYA MENURUT PRILAKUNYA</a:t>
            </a:r>
          </a:p>
          <a:p>
            <a:pPr eaLnBrk="1" hangingPunct="1">
              <a:buFont typeface="Wingdings" panose="05000000000000000000" pitchFamily="2" charset="2"/>
              <a:buChar char="ü"/>
            </a:pPr>
            <a:r>
              <a:rPr lang="en-US" altLang="id-ID" sz="1800" b="1" dirty="0">
                <a:latin typeface="Book Antiqua" panose="02040602050305030304" pitchFamily="18" charset="0"/>
              </a:rPr>
              <a:t>BIAYA TETAP MENJADI UNSUR BIAYA PERIODE</a:t>
            </a:r>
          </a:p>
          <a:p>
            <a:pPr eaLnBrk="1" hangingPunct="1">
              <a:buFont typeface="Wingdings" panose="05000000000000000000" pitchFamily="2" charset="2"/>
              <a:buNone/>
            </a:pPr>
            <a:endParaRPr lang="en-US" altLang="id-ID" sz="1800" b="1" dirty="0">
              <a:latin typeface="Book Antiqua" panose="02040602050305030304" pitchFamily="18" charset="0"/>
            </a:endParaRPr>
          </a:p>
          <a:p>
            <a:pPr eaLnBrk="1" hangingPunct="1">
              <a:buFont typeface="Wingdings" panose="05000000000000000000" pitchFamily="2" charset="2"/>
              <a:buChar char="ü"/>
            </a:pPr>
            <a:r>
              <a:rPr lang="en-US" altLang="id-ID" sz="1800" b="1" dirty="0">
                <a:latin typeface="Book Antiqua" panose="02040602050305030304" pitchFamily="18" charset="0"/>
              </a:rPr>
              <a:t>PENYUSUNAN RUGI LABA DENGAN MENCARI CONTRIBUTION MARGIN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500">
                                          <p:stCondLst>
                                            <p:cond delay="0"/>
                                          </p:stCondLst>
                                        </p:cTn>
                                        <p:tgtEl>
                                          <p:spTgt spid="56935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1" presetClass="entr" presetSubtype="0" fill="hold" nodeType="clickEffect">
                                  <p:stCondLst>
                                    <p:cond delay="0"/>
                                  </p:stCondLst>
                                  <p:childTnLst>
                                    <p:set>
                                      <p:cBhvr>
                                        <p:cTn id="10" dur="500">
                                          <p:stCondLst>
                                            <p:cond delay="0"/>
                                          </p:stCondLst>
                                        </p:cTn>
                                        <p:tgtEl>
                                          <p:spTgt spid="56935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1" presetClass="entr" presetSubtype="0" fill="hold" nodeType="clickEffect">
                                  <p:stCondLst>
                                    <p:cond delay="0"/>
                                  </p:stCondLst>
                                  <p:childTnLst>
                                    <p:set>
                                      <p:cBhvr>
                                        <p:cTn id="14" dur="500">
                                          <p:stCondLst>
                                            <p:cond delay="0"/>
                                          </p:stCondLst>
                                        </p:cTn>
                                        <p:tgtEl>
                                          <p:spTgt spid="56935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1" presetClass="entr" presetSubtype="0" fill="hold" nodeType="clickEffect">
                                  <p:stCondLst>
                                    <p:cond delay="0"/>
                                  </p:stCondLst>
                                  <p:childTnLst>
                                    <p:set>
                                      <p:cBhvr>
                                        <p:cTn id="18" dur="500">
                                          <p:stCondLst>
                                            <p:cond delay="0"/>
                                          </p:stCondLst>
                                        </p:cTn>
                                        <p:tgtEl>
                                          <p:spTgt spid="569350">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1" presetClass="entr" presetSubtype="0" fill="hold" nodeType="clickEffect">
                                  <p:stCondLst>
                                    <p:cond delay="0"/>
                                  </p:stCondLst>
                                  <p:childTnLst>
                                    <p:set>
                                      <p:cBhvr>
                                        <p:cTn id="22" dur="500">
                                          <p:stCondLst>
                                            <p:cond delay="0"/>
                                          </p:stCondLst>
                                        </p:cTn>
                                        <p:tgtEl>
                                          <p:spTgt spid="56935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350"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D1B9A0D-CEC5-61FB-1E17-F48D7CC6706F}"/>
              </a:ext>
            </a:extLst>
          </p:cNvPr>
          <p:cNvSpPr>
            <a:spLocks noGrp="1" noChangeArrowheads="1"/>
          </p:cNvSpPr>
          <p:nvPr>
            <p:ph type="title"/>
          </p:nvPr>
        </p:nvSpPr>
        <p:spPr>
          <a:xfrm>
            <a:off x="2697163" y="533400"/>
            <a:ext cx="7772400" cy="1219200"/>
          </a:xfrm>
        </p:spPr>
        <p:txBody>
          <a:bodyPr/>
          <a:lstStyle/>
          <a:p>
            <a:pPr eaLnBrk="1" hangingPunct="1"/>
            <a:r>
              <a:rPr lang="en-US" altLang="id-ID" sz="3200" b="1">
                <a:latin typeface="Comic Sans MS" panose="030F0702030302020204" pitchFamily="66" charset="0"/>
              </a:rPr>
              <a:t>MUNCULNYA </a:t>
            </a:r>
            <a:br>
              <a:rPr lang="en-US" altLang="id-ID" sz="3200" b="1">
                <a:latin typeface="Comic Sans MS" panose="030F0702030302020204" pitchFamily="66" charset="0"/>
              </a:rPr>
            </a:br>
            <a:r>
              <a:rPr lang="en-US" altLang="id-ID" sz="3200" b="1">
                <a:latin typeface="Comic Sans MS" panose="030F0702030302020204" pitchFamily="66" charset="0"/>
              </a:rPr>
              <a:t>VARIABEL COSTING</a:t>
            </a:r>
          </a:p>
        </p:txBody>
      </p:sp>
      <p:sp>
        <p:nvSpPr>
          <p:cNvPr id="11267" name="Rectangle 3">
            <a:extLst>
              <a:ext uri="{FF2B5EF4-FFF2-40B4-BE49-F238E27FC236}">
                <a16:creationId xmlns:a16="http://schemas.microsoft.com/office/drawing/2014/main" id="{B6C81DDD-D836-53D4-0969-5CFBABA5B65A}"/>
              </a:ext>
            </a:extLst>
          </p:cNvPr>
          <p:cNvSpPr>
            <a:spLocks noGrp="1" noChangeArrowheads="1"/>
          </p:cNvSpPr>
          <p:nvPr>
            <p:ph idx="1"/>
          </p:nvPr>
        </p:nvSpPr>
        <p:spPr>
          <a:xfrm>
            <a:off x="2514600" y="2133600"/>
            <a:ext cx="7772400" cy="4114800"/>
          </a:xfrm>
        </p:spPr>
        <p:txBody>
          <a:bodyPr/>
          <a:lstStyle/>
          <a:p>
            <a:pPr eaLnBrk="1" hangingPunct="1">
              <a:buFontTx/>
              <a:buChar char="o"/>
            </a:pPr>
            <a:r>
              <a:rPr lang="en-US" altLang="id-ID" sz="2000"/>
              <a:t>JUMLAH PRODUKSI TIDAK SEPERTI PADA TAFSIRAN PRODUKSI NORMAL SEHINGGA BOP DIBEBANKAN BISA LEBIH ATAU KURANG DIBEBANKAN</a:t>
            </a:r>
          </a:p>
          <a:p>
            <a:pPr eaLnBrk="1" hangingPunct="1">
              <a:buFontTx/>
              <a:buChar char="o"/>
            </a:pPr>
            <a:r>
              <a:rPr lang="en-US" altLang="id-ID" sz="2000"/>
              <a:t>JUMLAH YANG DIPRODUKSI TIDAK SAMA DENGAN JUMLAH YANG DIJUAL SEHINGGA BIAYA BERSIFAT TETAP AKAN MENEMPEL PADA PERSEDIAAN SAMPAI PERSEDIAAN TERJUAL.</a:t>
            </a:r>
          </a:p>
          <a:p>
            <a:pPr eaLnBrk="1" hangingPunct="1">
              <a:buFontTx/>
              <a:buChar char="o"/>
            </a:pPr>
            <a:r>
              <a:rPr lang="en-US" altLang="id-ID" sz="2000"/>
              <a:t>PIHAK INTERNAL MEMERLUKAN INFORMASI YANG DISUSUN DENGAN METODE HARGA POKOK VARIABEL </a:t>
            </a:r>
            <a:r>
              <a:rPr lang="en-US" altLang="id-ID"/>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EFE20BA-E876-3CB5-A023-F045C7478927}"/>
              </a:ext>
            </a:extLst>
          </p:cNvPr>
          <p:cNvSpPr>
            <a:spLocks noGrp="1" noChangeArrowheads="1"/>
          </p:cNvSpPr>
          <p:nvPr>
            <p:ph type="title"/>
          </p:nvPr>
        </p:nvSpPr>
        <p:spPr>
          <a:xfrm>
            <a:off x="2971800" y="457200"/>
            <a:ext cx="7315200" cy="1143000"/>
          </a:xfrm>
        </p:spPr>
        <p:txBody>
          <a:bodyPr/>
          <a:lstStyle/>
          <a:p>
            <a:pPr eaLnBrk="1" hangingPunct="1"/>
            <a:r>
              <a:rPr lang="en-US" altLang="id-ID" sz="3200" b="1">
                <a:latin typeface="Comic Sans MS" panose="030F0702030302020204" pitchFamily="66" charset="0"/>
              </a:rPr>
              <a:t>TUJUAN </a:t>
            </a:r>
            <a:br>
              <a:rPr lang="en-US" altLang="id-ID" sz="3200" b="1">
                <a:latin typeface="Comic Sans MS" panose="030F0702030302020204" pitchFamily="66" charset="0"/>
              </a:rPr>
            </a:br>
            <a:r>
              <a:rPr lang="en-US" altLang="id-ID" sz="3200" b="1">
                <a:latin typeface="Comic Sans MS" panose="030F0702030302020204" pitchFamily="66" charset="0"/>
              </a:rPr>
              <a:t>HARGA POKOK VARIABEL</a:t>
            </a:r>
          </a:p>
        </p:txBody>
      </p:sp>
      <p:sp>
        <p:nvSpPr>
          <p:cNvPr id="12291" name="Rectangle 3">
            <a:extLst>
              <a:ext uri="{FF2B5EF4-FFF2-40B4-BE49-F238E27FC236}">
                <a16:creationId xmlns:a16="http://schemas.microsoft.com/office/drawing/2014/main" id="{1DA4255E-E0EB-A6B9-AD1E-DBB8EACE26A2}"/>
              </a:ext>
            </a:extLst>
          </p:cNvPr>
          <p:cNvSpPr>
            <a:spLocks noGrp="1" noChangeArrowheads="1"/>
          </p:cNvSpPr>
          <p:nvPr>
            <p:ph idx="1"/>
          </p:nvPr>
        </p:nvSpPr>
        <p:spPr>
          <a:xfrm>
            <a:off x="2697163" y="2057400"/>
            <a:ext cx="7772400" cy="2209800"/>
          </a:xfrm>
        </p:spPr>
        <p:txBody>
          <a:bodyPr/>
          <a:lstStyle/>
          <a:p>
            <a:pPr eaLnBrk="1" hangingPunct="1">
              <a:lnSpc>
                <a:spcPct val="90000"/>
              </a:lnSpc>
            </a:pPr>
            <a:r>
              <a:rPr lang="en-US" altLang="id-ID" sz="1800"/>
              <a:t>MEMBANTU MANAJEMEN MENGETAHUI BATAS KONTRIBUSI UNTUK PERENCANAAN LABA MELALUI ANALISA HUBUNGAN BIAYA VOLUME LABA UNTUK PENGAMBILAN KEPUTUSAN JANGKA PENDEK</a:t>
            </a:r>
          </a:p>
          <a:p>
            <a:pPr eaLnBrk="1" hangingPunct="1">
              <a:lnSpc>
                <a:spcPct val="90000"/>
              </a:lnSpc>
            </a:pPr>
            <a:r>
              <a:rPr lang="en-US" altLang="id-ID" sz="1800"/>
              <a:t>MEMUDAHKAN MANAJEMEN MENGENDALIKAN KONDISI OPERASIONAL YANG SEDANG BERJALAN SERTA MENETAPKAN PENILAIAN DAN PERTANGGUNGJAWABAN KEPADA DEPARTEMEN ATAU DIVISI TERTENTU DI DALAM PERUSAHAAN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693BDFD-F522-86D7-D411-C6877294FD0C}"/>
              </a:ext>
            </a:extLst>
          </p:cNvPr>
          <p:cNvSpPr>
            <a:spLocks noGrp="1" noChangeArrowheads="1"/>
          </p:cNvSpPr>
          <p:nvPr>
            <p:ph type="title"/>
          </p:nvPr>
        </p:nvSpPr>
        <p:spPr/>
        <p:txBody>
          <a:bodyPr/>
          <a:lstStyle/>
          <a:p>
            <a:pPr eaLnBrk="1" hangingPunct="1"/>
            <a:r>
              <a:rPr lang="en-US" altLang="id-ID" sz="2800" b="1">
                <a:latin typeface="Comic Sans MS" panose="030F0702030302020204" pitchFamily="66" charset="0"/>
              </a:rPr>
              <a:t>MANFAAT METODE HARGA POKOK VARIABEL</a:t>
            </a:r>
          </a:p>
        </p:txBody>
      </p:sp>
      <p:sp>
        <p:nvSpPr>
          <p:cNvPr id="13315" name="Rectangle 3">
            <a:extLst>
              <a:ext uri="{FF2B5EF4-FFF2-40B4-BE49-F238E27FC236}">
                <a16:creationId xmlns:a16="http://schemas.microsoft.com/office/drawing/2014/main" id="{9E0D3988-2B77-D48E-C53F-E115ED539AF5}"/>
              </a:ext>
            </a:extLst>
          </p:cNvPr>
          <p:cNvSpPr>
            <a:spLocks noGrp="1" noChangeArrowheads="1"/>
          </p:cNvSpPr>
          <p:nvPr>
            <p:ph idx="1"/>
          </p:nvPr>
        </p:nvSpPr>
        <p:spPr>
          <a:xfrm>
            <a:off x="1316183" y="2133600"/>
            <a:ext cx="9153382" cy="4271682"/>
          </a:xfrm>
        </p:spPr>
        <p:txBody>
          <a:bodyPr>
            <a:normAutofit/>
          </a:bodyPr>
          <a:lstStyle/>
          <a:p>
            <a:pPr eaLnBrk="1" hangingPunct="1">
              <a:lnSpc>
                <a:spcPct val="90000"/>
              </a:lnSpc>
              <a:buFont typeface="Wingdings" panose="05000000000000000000" pitchFamily="2" charset="2"/>
              <a:buNone/>
            </a:pPr>
            <a:r>
              <a:rPr lang="en-US" altLang="id-ID" b="1" dirty="0"/>
              <a:t>PIHAK INTERNAL</a:t>
            </a:r>
          </a:p>
          <a:p>
            <a:pPr eaLnBrk="1" hangingPunct="1">
              <a:lnSpc>
                <a:spcPct val="90000"/>
              </a:lnSpc>
              <a:buFont typeface="Wingdings" panose="05000000000000000000" pitchFamily="2" charset="2"/>
              <a:buChar char="Ø"/>
            </a:pPr>
            <a:r>
              <a:rPr lang="en-US" altLang="id-ID" dirty="0"/>
              <a:t>PERENCANAAN LABA JANGKA PENDEK</a:t>
            </a:r>
          </a:p>
          <a:p>
            <a:pPr eaLnBrk="1" hangingPunct="1">
              <a:lnSpc>
                <a:spcPct val="90000"/>
              </a:lnSpc>
              <a:buFont typeface="Wingdings" panose="05000000000000000000" pitchFamily="2" charset="2"/>
              <a:buChar char="Ø"/>
            </a:pPr>
            <a:r>
              <a:rPr lang="en-US" altLang="id-ID" dirty="0"/>
              <a:t>PENENTUAN HARGA JUAL</a:t>
            </a:r>
          </a:p>
          <a:p>
            <a:pPr eaLnBrk="1" hangingPunct="1">
              <a:lnSpc>
                <a:spcPct val="90000"/>
              </a:lnSpc>
              <a:buFont typeface="Wingdings" panose="05000000000000000000" pitchFamily="2" charset="2"/>
              <a:buChar char="Ø"/>
            </a:pPr>
            <a:r>
              <a:rPr lang="en-US" altLang="id-ID" dirty="0"/>
              <a:t>PENGAMBILAN KEPUTUSAN</a:t>
            </a:r>
          </a:p>
          <a:p>
            <a:pPr eaLnBrk="1" hangingPunct="1">
              <a:lnSpc>
                <a:spcPct val="90000"/>
              </a:lnSpc>
              <a:buFont typeface="Wingdings" panose="05000000000000000000" pitchFamily="2" charset="2"/>
              <a:buChar char="Ø"/>
            </a:pPr>
            <a:r>
              <a:rPr lang="en-US" altLang="id-ID" dirty="0"/>
              <a:t>PENGENDALIAN BIAYA</a:t>
            </a:r>
          </a:p>
          <a:p>
            <a:pPr eaLnBrk="1" hangingPunct="1">
              <a:lnSpc>
                <a:spcPct val="90000"/>
              </a:lnSpc>
              <a:buFont typeface="Wingdings" panose="05000000000000000000" pitchFamily="2" charset="2"/>
              <a:buNone/>
            </a:pPr>
            <a:r>
              <a:rPr lang="en-US" altLang="id-ID" b="1" dirty="0"/>
              <a:t>PIHAK EXTERNAL</a:t>
            </a:r>
          </a:p>
          <a:p>
            <a:pPr eaLnBrk="1" hangingPunct="1">
              <a:lnSpc>
                <a:spcPct val="90000"/>
              </a:lnSpc>
              <a:buFont typeface="Wingdings" panose="05000000000000000000" pitchFamily="2" charset="2"/>
              <a:buChar char="Ø"/>
            </a:pPr>
            <a:r>
              <a:rPr lang="en-US" altLang="id-ID" dirty="0"/>
              <a:t>PENENTUAH HARGA POKOK PERSEDIAAN</a:t>
            </a:r>
          </a:p>
          <a:p>
            <a:pPr eaLnBrk="1" hangingPunct="1">
              <a:lnSpc>
                <a:spcPct val="90000"/>
              </a:lnSpc>
              <a:buFont typeface="Wingdings" panose="05000000000000000000" pitchFamily="2" charset="2"/>
              <a:buChar char="Ø"/>
            </a:pPr>
            <a:r>
              <a:rPr lang="en-US" altLang="id-ID" dirty="0"/>
              <a:t>PENENTUAN</a:t>
            </a:r>
            <a:r>
              <a:rPr lang="en-US" altLang="id-ID" sz="2000" dirty="0"/>
              <a:t> LABA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2DCEB79-FD46-0620-A275-7687228F8A6C}"/>
              </a:ext>
            </a:extLst>
          </p:cNvPr>
          <p:cNvSpPr>
            <a:spLocks noGrp="1" noChangeArrowheads="1"/>
          </p:cNvSpPr>
          <p:nvPr>
            <p:ph type="title"/>
          </p:nvPr>
        </p:nvSpPr>
        <p:spPr/>
        <p:txBody>
          <a:bodyPr/>
          <a:lstStyle/>
          <a:p>
            <a:pPr eaLnBrk="1" hangingPunct="1"/>
            <a:r>
              <a:rPr lang="en-US" altLang="id-ID" sz="2800" b="1">
                <a:latin typeface="Comic Sans MS" panose="030F0702030302020204" pitchFamily="66" charset="0"/>
              </a:rPr>
              <a:t>KELEMAHAN </a:t>
            </a:r>
            <a:br>
              <a:rPr lang="en-US" altLang="id-ID" sz="2800" b="1">
                <a:latin typeface="Comic Sans MS" panose="030F0702030302020204" pitchFamily="66" charset="0"/>
              </a:rPr>
            </a:br>
            <a:r>
              <a:rPr lang="en-US" altLang="id-ID" sz="2800" b="1">
                <a:latin typeface="Comic Sans MS" panose="030F0702030302020204" pitchFamily="66" charset="0"/>
              </a:rPr>
              <a:t>HARGA POKOK VARIABEL</a:t>
            </a:r>
          </a:p>
        </p:txBody>
      </p:sp>
      <p:sp>
        <p:nvSpPr>
          <p:cNvPr id="14339" name="Rectangle 3">
            <a:extLst>
              <a:ext uri="{FF2B5EF4-FFF2-40B4-BE49-F238E27FC236}">
                <a16:creationId xmlns:a16="http://schemas.microsoft.com/office/drawing/2014/main" id="{49138CF1-8F46-C855-4317-6B9B8619E608}"/>
              </a:ext>
            </a:extLst>
          </p:cNvPr>
          <p:cNvSpPr>
            <a:spLocks noGrp="1" noChangeArrowheads="1"/>
          </p:cNvSpPr>
          <p:nvPr>
            <p:ph idx="1"/>
          </p:nvPr>
        </p:nvSpPr>
        <p:spPr>
          <a:xfrm>
            <a:off x="2667000" y="1981200"/>
            <a:ext cx="7437438" cy="4114800"/>
          </a:xfrm>
        </p:spPr>
        <p:txBody>
          <a:bodyPr/>
          <a:lstStyle/>
          <a:p>
            <a:pPr eaLnBrk="1" hangingPunct="1">
              <a:buFont typeface="Wingdings" panose="05000000000000000000" pitchFamily="2" charset="2"/>
              <a:buChar char="v"/>
            </a:pPr>
            <a:r>
              <a:rPr lang="en-US" altLang="id-ID">
                <a:latin typeface="Comic Sans MS" panose="030F0702030302020204" pitchFamily="66" charset="0"/>
              </a:rPr>
              <a:t>SUKAR MENGGOLONGKAN BIAYA KE DALAM BIAYA TETAP DAN VARIABEL</a:t>
            </a:r>
          </a:p>
          <a:p>
            <a:pPr eaLnBrk="1" hangingPunct="1">
              <a:buFont typeface="Wingdings" panose="05000000000000000000" pitchFamily="2" charset="2"/>
              <a:buChar char="v"/>
            </a:pPr>
            <a:r>
              <a:rPr lang="en-US" altLang="id-ID">
                <a:latin typeface="Comic Sans MS" panose="030F0702030302020204" pitchFamily="66" charset="0"/>
              </a:rPr>
              <a:t>TIDAK SESUAI DENGAN PSAK</a:t>
            </a:r>
          </a:p>
          <a:p>
            <a:pPr eaLnBrk="1" hangingPunct="1">
              <a:buFont typeface="Wingdings" panose="05000000000000000000" pitchFamily="2" charset="2"/>
              <a:buChar char="v"/>
            </a:pPr>
            <a:r>
              <a:rPr lang="en-US" altLang="id-ID">
                <a:latin typeface="Comic Sans MS" panose="030F0702030302020204" pitchFamily="66" charset="0"/>
              </a:rPr>
              <a:t>INFORMASI YANG DIHASILKAN HANYA DIGUNAKAN UNTUK PIHAK INTERN </a:t>
            </a:r>
          </a:p>
          <a:p>
            <a:pPr eaLnBrk="1" hangingPunct="1">
              <a:buFont typeface="Wingdings" panose="05000000000000000000" pitchFamily="2" charset="2"/>
              <a:buNone/>
            </a:pPr>
            <a:r>
              <a:rPr lang="en-US" altLang="id-ID">
                <a:latin typeface="Comic Sans MS" panose="030F0702030302020204" pitchFamily="66" charset="0"/>
              </a:rPr>
              <a:t>     </a:t>
            </a:r>
            <a:r>
              <a:rPr lang="en-US" altLang="id-ID">
                <a:latin typeface="Comic Sans MS" panose="030F0702030302020204" pitchFamily="66" charset="0"/>
                <a:sym typeface="Wingdings" panose="05000000000000000000" pitchFamily="2" charset="2"/>
              </a:rPr>
              <a:t> DIBUAT ADJUSTMENT</a:t>
            </a:r>
            <a:endParaRPr lang="en-US" altLang="id-ID">
              <a:latin typeface="Comic Sans MS" panose="030F0702030302020204"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1206</TotalTime>
  <Words>766</Words>
  <Application>Microsoft Office PowerPoint</Application>
  <PresentationFormat>Widescreen</PresentationFormat>
  <Paragraphs>81</Paragraphs>
  <Slides>26</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Arial</vt:lpstr>
      <vt:lpstr>Book Antiqua</vt:lpstr>
      <vt:lpstr>Calibri</vt:lpstr>
      <vt:lpstr>Century Gothic</vt:lpstr>
      <vt:lpstr>Comic Sans MS</vt:lpstr>
      <vt:lpstr>Times New Roman</vt:lpstr>
      <vt:lpstr>Trebuchet MS</vt:lpstr>
      <vt:lpstr>Wingdings</vt:lpstr>
      <vt:lpstr>Wingdings 3</vt:lpstr>
      <vt:lpstr>Ion</vt:lpstr>
      <vt:lpstr>FULL  COSTING AND  VARIABLE COSTING</vt:lpstr>
      <vt:lpstr>BIAYA  VARIABEL</vt:lpstr>
      <vt:lpstr>PowerPoint Presentation</vt:lpstr>
      <vt:lpstr>Pendahuluan</vt:lpstr>
      <vt:lpstr>FULL COSTING  VS  VARIABEL COSTING</vt:lpstr>
      <vt:lpstr>MUNCULNYA  VARIABEL COSTING</vt:lpstr>
      <vt:lpstr>TUJUAN  HARGA POKOK VARIABEL</vt:lpstr>
      <vt:lpstr>MANFAAT METODE HARGA POKOK VARIABEL</vt:lpstr>
      <vt:lpstr>KELEMAHAN  HARGA POKOK VARIABEL</vt:lpstr>
      <vt:lpstr>Dampak Terhadap Laba</vt:lpstr>
      <vt:lpstr>1. FULL COSTING </vt:lpstr>
      <vt:lpstr>PowerPoint Presentation</vt:lpstr>
      <vt:lpstr>Dengan menggunakan Metode Full Costing, maka: </vt:lpstr>
      <vt:lpstr>PowerPoint Presentation</vt:lpstr>
      <vt:lpstr>2. Variabel Costing</vt:lpstr>
      <vt:lpstr>PowerPoint Presentation</vt:lpstr>
      <vt:lpstr>PowerPoint Presentation</vt:lpstr>
      <vt:lpstr>PowerPoint Presentation</vt:lpstr>
      <vt:lpstr>PowerPoint Presentation</vt:lpstr>
      <vt:lpstr>Contoh Perhitungan Full Costing dan Variabel Costing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Indah Febriliant Anyupi</cp:lastModifiedBy>
  <cp:revision>89</cp:revision>
  <dcterms:created xsi:type="dcterms:W3CDTF">2013-07-15T20:24:27Z</dcterms:created>
  <dcterms:modified xsi:type="dcterms:W3CDTF">2023-09-20T16:16:23Z</dcterms:modified>
</cp:coreProperties>
</file>