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0" r:id="rId1"/>
  </p:sldMasterIdLst>
  <p:notesMasterIdLst>
    <p:notesMasterId r:id="rId35"/>
  </p:notesMasterIdLst>
  <p:sldIdLst>
    <p:sldId id="256" r:id="rId2"/>
    <p:sldId id="480" r:id="rId3"/>
    <p:sldId id="481" r:id="rId4"/>
    <p:sldId id="263" r:id="rId5"/>
    <p:sldId id="264" r:id="rId6"/>
    <p:sldId id="265" r:id="rId7"/>
    <p:sldId id="266" r:id="rId8"/>
    <p:sldId id="267" r:id="rId9"/>
    <p:sldId id="268" r:id="rId10"/>
    <p:sldId id="269" r:id="rId11"/>
    <p:sldId id="270" r:id="rId12"/>
    <p:sldId id="271" r:id="rId13"/>
    <p:sldId id="476" r:id="rId14"/>
    <p:sldId id="272" r:id="rId15"/>
    <p:sldId id="273" r:id="rId16"/>
    <p:sldId id="274" r:id="rId17"/>
    <p:sldId id="275" r:id="rId18"/>
    <p:sldId id="482" r:id="rId19"/>
    <p:sldId id="276" r:id="rId20"/>
    <p:sldId id="277" r:id="rId21"/>
    <p:sldId id="422" r:id="rId22"/>
    <p:sldId id="423" r:id="rId23"/>
    <p:sldId id="278" r:id="rId24"/>
    <p:sldId id="425" r:id="rId25"/>
    <p:sldId id="426" r:id="rId26"/>
    <p:sldId id="279" r:id="rId27"/>
    <p:sldId id="427" r:id="rId28"/>
    <p:sldId id="280" r:id="rId29"/>
    <p:sldId id="281" r:id="rId30"/>
    <p:sldId id="282" r:id="rId31"/>
    <p:sldId id="283" r:id="rId32"/>
    <p:sldId id="284" r:id="rId33"/>
    <p:sldId id="287"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1" autoAdjust="0"/>
    <p:restoredTop sz="94660" autoAdjust="0"/>
  </p:normalViewPr>
  <p:slideViewPr>
    <p:cSldViewPr snapToGrid="0">
      <p:cViewPr varScale="1">
        <p:scale>
          <a:sx n="69" d="100"/>
          <a:sy n="69" d="100"/>
        </p:scale>
        <p:origin x="498" y="66"/>
      </p:cViewPr>
      <p:guideLst>
        <p:guide orient="horz" pos="2160"/>
        <p:guide pos="3840"/>
      </p:guideLst>
    </p:cSldViewPr>
  </p:slideViewPr>
  <p:outlineViewPr>
    <p:cViewPr>
      <p:scale>
        <a:sx n="33" d="100"/>
        <a:sy n="33" d="100"/>
      </p:scale>
      <p:origin x="0" y="1638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95CF14-D832-4312-A19D-113D896806A4}" type="datetimeFigureOut">
              <a:rPr lang="en-US"/>
              <a:pPr/>
              <a:t>9/12/2023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2187DE-10BB-4290-BB8B-C8BEC12FBFAC}" type="slidenum">
              <a:rPr lang="en-US"/>
              <a:pPr/>
              <a:t>‹#›</a:t>
            </a:fld>
            <a:endParaRPr lang="en-US"/>
          </a:p>
        </p:txBody>
      </p:sp>
    </p:spTree>
    <p:extLst>
      <p:ext uri="{BB962C8B-B14F-4D97-AF65-F5344CB8AC3E}">
        <p14:creationId xmlns:p14="http://schemas.microsoft.com/office/powerpoint/2010/main" val="2535792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2187DE-10BB-4290-BB8B-C8BEC12FBFAC}" type="slidenum">
              <a:rPr lang="en-US"/>
              <a:pPr/>
              <a:t>1</a:t>
            </a:fld>
            <a:endParaRPr lang="en-US"/>
          </a:p>
        </p:txBody>
      </p:sp>
    </p:spTree>
    <p:extLst>
      <p:ext uri="{BB962C8B-B14F-4D97-AF65-F5344CB8AC3E}">
        <p14:creationId xmlns:p14="http://schemas.microsoft.com/office/powerpoint/2010/main" val="13425854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pPr/>
              <a:t>9/12/2023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91879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6E9DEC-419B-4CC5-A080-3B06BD5A8291}" type="datetimeFigureOut">
              <a:rPr lang="en-US" smtClean="0"/>
              <a:pPr/>
              <a:t>9/12/2023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9837115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smtClean="0"/>
              <a:pPr/>
              <a:t>9/12/2023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606070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6E9DEC-419B-4CC5-A080-3B06BD5A8291}" type="datetimeFigureOut">
              <a:rPr lang="en-US" smtClean="0"/>
              <a:pPr/>
              <a:t>9/12/2023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07531980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D6E9DEC-419B-4CC5-A080-3B06BD5A8291}" type="datetimeFigureOut">
              <a:rPr lang="en-US" smtClean="0"/>
              <a:pPr/>
              <a:t>9/12/2023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82216706"/>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9D6E9DEC-419B-4CC5-A080-3B06BD5A8291}" type="datetimeFigureOut">
              <a:rPr lang="en-US" smtClean="0"/>
              <a:pPr/>
              <a:t>9/12/2023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9081772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9D6E9DEC-419B-4CC5-A080-3B06BD5A8291}" type="datetimeFigureOut">
              <a:rPr lang="en-US" smtClean="0"/>
              <a:pPr/>
              <a:t>9/12/2023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13783934"/>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pPr/>
              <a:t>9/12/2023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215124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smtClean="0"/>
              <a:pPr/>
              <a:t>9/12/2023</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50560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pPr/>
              <a:t>9/12/2023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40361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pPr/>
              <a:t>9/12/2023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87666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pPr/>
              <a:t>9/12/2023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16732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pPr/>
              <a:t>9/12/2023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45170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pPr/>
              <a:t>9/12/2023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62942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smtClean="0"/>
              <a:pPr/>
              <a:t>9/12/2023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42645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smtClean="0"/>
              <a:pPr/>
              <a:t>9/12/2023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90062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smtClean="0"/>
              <a:pPr/>
              <a:t>9/12/2023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3273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smtClean="0"/>
              <a:pPr/>
              <a:t>9/12/2023</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11927207"/>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1038" y="681038"/>
            <a:ext cx="8143875" cy="3555711"/>
          </a:xfrm>
        </p:spPr>
        <p:txBody>
          <a:bodyPr>
            <a:normAutofit fontScale="90000"/>
          </a:bodyPr>
          <a:lstStyle/>
          <a:p>
            <a:pPr algn="ctr"/>
            <a:br>
              <a:rPr lang="en-US" sz="2800" dirty="0"/>
            </a:br>
            <a:br>
              <a:rPr lang="en-US" sz="2800" dirty="0"/>
            </a:br>
            <a:br>
              <a:rPr lang="en-US" dirty="0"/>
            </a:br>
            <a:br>
              <a:rPr lang="en-US" dirty="0"/>
            </a:br>
            <a:r>
              <a:rPr lang="en-US" dirty="0">
                <a:solidFill>
                  <a:srgbClr val="FFFFFF"/>
                </a:solidFill>
                <a:latin typeface="Trebuchet MS"/>
              </a:rPr>
              <a:t>KONSEP, KLASIFIKASI DAN PERILAKU BIAYA</a:t>
            </a:r>
          </a:p>
        </p:txBody>
      </p:sp>
      <p:sp>
        <p:nvSpPr>
          <p:cNvPr id="3" name="Subtitle 2">
            <a:extLst>
              <a:ext uri="{FF2B5EF4-FFF2-40B4-BE49-F238E27FC236}">
                <a16:creationId xmlns:a16="http://schemas.microsoft.com/office/drawing/2014/main" id="{97F9B459-A093-700D-79C2-05584A47D14F}"/>
              </a:ext>
            </a:extLst>
          </p:cNvPr>
          <p:cNvSpPr>
            <a:spLocks noGrp="1"/>
          </p:cNvSpPr>
          <p:nvPr>
            <p:ph type="subTitle" idx="1"/>
          </p:nvPr>
        </p:nvSpPr>
        <p:spPr>
          <a:xfrm>
            <a:off x="680322" y="4394039"/>
            <a:ext cx="8144134" cy="1117687"/>
          </a:xfrm>
        </p:spPr>
        <p:txBody>
          <a:bodyPr>
            <a:normAutofit/>
          </a:bodyPr>
          <a:lstStyle/>
          <a:p>
            <a:pPr algn="ctr"/>
            <a:r>
              <a:rPr lang="en-US" sz="4000" dirty="0"/>
              <a:t>Toni </a:t>
            </a:r>
            <a:r>
              <a:rPr lang="en-US" sz="4000" dirty="0" err="1"/>
              <a:t>Prasetiyo</a:t>
            </a:r>
            <a:r>
              <a:rPr lang="en-US" sz="4000" dirty="0"/>
              <a:t>, S.E., M.Ak.</a:t>
            </a:r>
            <a:endParaRPr lang="id-ID" sz="4000" dirty="0"/>
          </a:p>
        </p:txBody>
      </p:sp>
    </p:spTree>
    <p:extLst>
      <p:ext uri="{BB962C8B-B14F-4D97-AF65-F5344CB8AC3E}">
        <p14:creationId xmlns:p14="http://schemas.microsoft.com/office/powerpoint/2010/main" val="2211856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a:extLst>
              <a:ext uri="{FF2B5EF4-FFF2-40B4-BE49-F238E27FC236}">
                <a16:creationId xmlns:a16="http://schemas.microsoft.com/office/drawing/2014/main" id="{73CBE19A-F2AB-C86F-C03C-BBFDC0302507}"/>
              </a:ext>
            </a:extLst>
          </p:cNvPr>
          <p:cNvSpPr>
            <a:spLocks noGrp="1" noChangeArrowheads="1"/>
          </p:cNvSpPr>
          <p:nvPr>
            <p:ph type="title"/>
          </p:nvPr>
        </p:nvSpPr>
        <p:spPr>
          <a:xfrm>
            <a:off x="2455864" y="637309"/>
            <a:ext cx="7221537" cy="872405"/>
          </a:xfrm>
        </p:spPr>
        <p:txBody>
          <a:bodyPr/>
          <a:lstStyle/>
          <a:p>
            <a:pPr eaLnBrk="1" hangingPunct="1"/>
            <a:r>
              <a:rPr lang="en-US" altLang="en-US" b="1" dirty="0">
                <a:solidFill>
                  <a:srgbClr val="CC3300"/>
                </a:solidFill>
              </a:rPr>
              <a:t>b. Tenaga </a:t>
            </a:r>
            <a:r>
              <a:rPr lang="en-US" altLang="en-US" b="1" dirty="0" err="1">
                <a:solidFill>
                  <a:srgbClr val="CC3300"/>
                </a:solidFill>
              </a:rPr>
              <a:t>Kerja</a:t>
            </a:r>
            <a:r>
              <a:rPr lang="en-US" altLang="en-US" b="1" dirty="0">
                <a:solidFill>
                  <a:srgbClr val="CC3300"/>
                </a:solidFill>
              </a:rPr>
              <a:t> </a:t>
            </a:r>
            <a:r>
              <a:rPr lang="en-US" altLang="en-US" b="1" dirty="0" err="1">
                <a:solidFill>
                  <a:srgbClr val="CC3300"/>
                </a:solidFill>
              </a:rPr>
              <a:t>Tidak</a:t>
            </a:r>
            <a:r>
              <a:rPr lang="en-US" altLang="en-US" b="1" dirty="0">
                <a:solidFill>
                  <a:srgbClr val="CC3300"/>
                </a:solidFill>
              </a:rPr>
              <a:t> </a:t>
            </a:r>
            <a:r>
              <a:rPr lang="en-US" altLang="en-US" b="1" dirty="0" err="1">
                <a:solidFill>
                  <a:srgbClr val="CC3300"/>
                </a:solidFill>
              </a:rPr>
              <a:t>Langsung</a:t>
            </a:r>
            <a:endParaRPr lang="en-GB" altLang="en-US" b="1" dirty="0">
              <a:solidFill>
                <a:srgbClr val="CC3300"/>
              </a:solidFill>
            </a:endParaRPr>
          </a:p>
        </p:txBody>
      </p:sp>
      <p:sp>
        <p:nvSpPr>
          <p:cNvPr id="17412" name="Rectangle 3">
            <a:extLst>
              <a:ext uri="{FF2B5EF4-FFF2-40B4-BE49-F238E27FC236}">
                <a16:creationId xmlns:a16="http://schemas.microsoft.com/office/drawing/2014/main" id="{0C61A784-E2CD-29C8-373E-536C41A626A5}"/>
              </a:ext>
            </a:extLst>
          </p:cNvPr>
          <p:cNvSpPr>
            <a:spLocks noGrp="1" noChangeArrowheads="1"/>
          </p:cNvSpPr>
          <p:nvPr>
            <p:ph type="body" idx="1"/>
          </p:nvPr>
        </p:nvSpPr>
        <p:spPr>
          <a:xfrm>
            <a:off x="1822162" y="2223655"/>
            <a:ext cx="7661275" cy="4343400"/>
          </a:xfrm>
        </p:spPr>
        <p:txBody>
          <a:bodyPr>
            <a:normAutofit fontScale="92500" lnSpcReduction="20000"/>
          </a:bodyPr>
          <a:lstStyle/>
          <a:p>
            <a:pPr eaLnBrk="1" hangingPunct="1">
              <a:lnSpc>
                <a:spcPct val="80000"/>
              </a:lnSpc>
              <a:buFont typeface="Wingdings" panose="05000000000000000000" pitchFamily="2" charset="2"/>
              <a:buNone/>
            </a:pPr>
            <a:r>
              <a:rPr lang="en-US" altLang="en-US" sz="2000" dirty="0"/>
              <a:t>Tenaga </a:t>
            </a:r>
            <a:r>
              <a:rPr lang="en-US" altLang="en-US" sz="2000" dirty="0" err="1"/>
              <a:t>kerja</a:t>
            </a:r>
            <a:r>
              <a:rPr lang="en-US" altLang="en-US" sz="2000" dirty="0"/>
              <a:t> </a:t>
            </a:r>
            <a:r>
              <a:rPr lang="en-US" altLang="en-US" sz="2000" dirty="0" err="1"/>
              <a:t>tidak</a:t>
            </a:r>
            <a:r>
              <a:rPr lang="en-US" altLang="en-US" sz="2000" dirty="0"/>
              <a:t> </a:t>
            </a:r>
            <a:r>
              <a:rPr lang="en-US" altLang="en-US" sz="2000" dirty="0" err="1"/>
              <a:t>langsung</a:t>
            </a:r>
            <a:r>
              <a:rPr lang="en-US" altLang="en-US" sz="2000" dirty="0"/>
              <a:t> </a:t>
            </a:r>
            <a:r>
              <a:rPr lang="en-US" altLang="en-US" sz="2000" dirty="0" err="1"/>
              <a:t>adalah</a:t>
            </a:r>
            <a:r>
              <a:rPr lang="en-US" altLang="en-US" sz="2000" dirty="0"/>
              <a:t> </a:t>
            </a:r>
            <a:r>
              <a:rPr lang="en-US" altLang="en-US" sz="2000" dirty="0" err="1"/>
              <a:t>tenaga</a:t>
            </a:r>
            <a:r>
              <a:rPr lang="en-US" altLang="en-US" sz="2000" dirty="0"/>
              <a:t> </a:t>
            </a:r>
            <a:r>
              <a:rPr lang="en-US" altLang="en-US" sz="2000" dirty="0" err="1"/>
              <a:t>kerja</a:t>
            </a:r>
            <a:r>
              <a:rPr lang="en-US" altLang="en-US" sz="2000" dirty="0"/>
              <a:t> yang </a:t>
            </a:r>
            <a:r>
              <a:rPr lang="en-US" altLang="en-US" sz="2000" dirty="0" err="1"/>
              <a:t>membantu</a:t>
            </a:r>
            <a:r>
              <a:rPr lang="en-US" altLang="en-US" sz="2000" dirty="0"/>
              <a:t> </a:t>
            </a:r>
          </a:p>
          <a:p>
            <a:pPr eaLnBrk="1" hangingPunct="1">
              <a:lnSpc>
                <a:spcPct val="80000"/>
              </a:lnSpc>
              <a:buFont typeface="Wingdings" panose="05000000000000000000" pitchFamily="2" charset="2"/>
              <a:buNone/>
            </a:pPr>
            <a:r>
              <a:rPr lang="en-US" altLang="en-US" sz="2000" dirty="0" err="1"/>
              <a:t>dalam</a:t>
            </a:r>
            <a:r>
              <a:rPr lang="en-US" altLang="en-US" sz="2000" dirty="0"/>
              <a:t> </a:t>
            </a:r>
            <a:r>
              <a:rPr lang="en-US" altLang="en-US" sz="2000" dirty="0" err="1"/>
              <a:t>pengolahan</a:t>
            </a:r>
            <a:r>
              <a:rPr lang="en-US" altLang="en-US" sz="2000" dirty="0"/>
              <a:t> </a:t>
            </a:r>
            <a:r>
              <a:rPr lang="en-US" altLang="en-US" sz="2000" dirty="0" err="1"/>
              <a:t>produk</a:t>
            </a:r>
            <a:r>
              <a:rPr lang="en-US" altLang="en-US" sz="2000" dirty="0"/>
              <a:t> </a:t>
            </a:r>
            <a:r>
              <a:rPr lang="en-US" altLang="en-US" sz="2000" dirty="0" err="1"/>
              <a:t>selesai</a:t>
            </a:r>
            <a:r>
              <a:rPr lang="en-US" altLang="en-US" sz="2000" dirty="0"/>
              <a:t>, </a:t>
            </a:r>
            <a:r>
              <a:rPr lang="en-US" altLang="en-US" sz="2000" dirty="0" err="1"/>
              <a:t>tetapi</a:t>
            </a:r>
            <a:r>
              <a:rPr lang="en-US" altLang="en-US" sz="2000" dirty="0"/>
              <a:t> </a:t>
            </a:r>
            <a:r>
              <a:rPr lang="en-US" altLang="en-US" sz="2000" dirty="0" err="1"/>
              <a:t>tidak</a:t>
            </a:r>
            <a:r>
              <a:rPr lang="en-US" altLang="en-US" sz="2000" dirty="0"/>
              <a:t> </a:t>
            </a:r>
            <a:r>
              <a:rPr lang="en-US" altLang="en-US" sz="2000" dirty="0" err="1"/>
              <a:t>dapat</a:t>
            </a:r>
            <a:r>
              <a:rPr lang="en-US" altLang="en-US" sz="2000" dirty="0"/>
              <a:t> </a:t>
            </a:r>
            <a:r>
              <a:rPr lang="en-US" altLang="en-US" sz="2000" dirty="0" err="1"/>
              <a:t>ditelusuri</a:t>
            </a:r>
            <a:r>
              <a:rPr lang="en-US" altLang="en-US" sz="2000" dirty="0"/>
              <a:t> </a:t>
            </a:r>
          </a:p>
          <a:p>
            <a:pPr eaLnBrk="1" hangingPunct="1">
              <a:lnSpc>
                <a:spcPct val="80000"/>
              </a:lnSpc>
              <a:buFont typeface="Wingdings" panose="05000000000000000000" pitchFamily="2" charset="2"/>
              <a:buNone/>
            </a:pPr>
            <a:r>
              <a:rPr lang="en-US" altLang="en-US" sz="2000" dirty="0" err="1"/>
              <a:t>kepada</a:t>
            </a:r>
            <a:r>
              <a:rPr lang="en-US" altLang="en-US" sz="2000" dirty="0"/>
              <a:t> </a:t>
            </a:r>
            <a:r>
              <a:rPr lang="en-US" altLang="en-US" sz="2000" dirty="0" err="1"/>
              <a:t>produk</a:t>
            </a:r>
            <a:r>
              <a:rPr lang="en-US" altLang="en-US" sz="2000" dirty="0"/>
              <a:t> </a:t>
            </a:r>
            <a:r>
              <a:rPr lang="en-US" altLang="en-US" sz="2000" dirty="0" err="1"/>
              <a:t>selesai</a:t>
            </a:r>
            <a:r>
              <a:rPr lang="en-US" altLang="en-US" sz="2000" dirty="0"/>
              <a:t>.</a:t>
            </a:r>
          </a:p>
          <a:p>
            <a:pPr eaLnBrk="1" hangingPunct="1">
              <a:lnSpc>
                <a:spcPct val="80000"/>
              </a:lnSpc>
              <a:buFont typeface="Wingdings" panose="05000000000000000000" pitchFamily="2" charset="2"/>
              <a:buNone/>
            </a:pPr>
            <a:endParaRPr lang="en-US" altLang="en-US" sz="2000" dirty="0"/>
          </a:p>
          <a:p>
            <a:pPr eaLnBrk="1" hangingPunct="1">
              <a:lnSpc>
                <a:spcPct val="80000"/>
              </a:lnSpc>
              <a:buFont typeface="Wingdings" panose="05000000000000000000" pitchFamily="2" charset="2"/>
              <a:buNone/>
            </a:pPr>
            <a:r>
              <a:rPr lang="en-US" altLang="en-US" sz="2000" dirty="0" err="1"/>
              <a:t>Contoh</a:t>
            </a:r>
            <a:r>
              <a:rPr lang="en-US" altLang="en-US" sz="2000" dirty="0"/>
              <a:t> :</a:t>
            </a:r>
          </a:p>
          <a:p>
            <a:pPr eaLnBrk="1" hangingPunct="1">
              <a:lnSpc>
                <a:spcPct val="80000"/>
              </a:lnSpc>
              <a:buSzPct val="85000"/>
              <a:buFontTx/>
              <a:buChar char="•"/>
            </a:pPr>
            <a:r>
              <a:rPr lang="en-US" altLang="en-US" sz="2000" dirty="0" err="1"/>
              <a:t>Gaji</a:t>
            </a:r>
            <a:r>
              <a:rPr lang="en-US" altLang="en-US" sz="2000" dirty="0"/>
              <a:t> </a:t>
            </a:r>
            <a:r>
              <a:rPr lang="en-US" altLang="en-US" sz="2000" dirty="0" err="1"/>
              <a:t>satpam</a:t>
            </a:r>
            <a:r>
              <a:rPr lang="en-US" altLang="en-US" sz="2000" dirty="0"/>
              <a:t> </a:t>
            </a:r>
            <a:r>
              <a:rPr lang="en-US" altLang="en-US" sz="2000" dirty="0" err="1"/>
              <a:t>pabrik</a:t>
            </a:r>
            <a:r>
              <a:rPr lang="en-US" altLang="en-US" sz="2000" dirty="0"/>
              <a:t>.</a:t>
            </a:r>
          </a:p>
          <a:p>
            <a:pPr eaLnBrk="1" hangingPunct="1">
              <a:lnSpc>
                <a:spcPct val="80000"/>
              </a:lnSpc>
              <a:buSzPct val="85000"/>
              <a:buFontTx/>
              <a:buChar char="•"/>
            </a:pPr>
            <a:r>
              <a:rPr lang="en-US" altLang="en-US" sz="2000" dirty="0" err="1"/>
              <a:t>Gaji</a:t>
            </a:r>
            <a:r>
              <a:rPr lang="en-US" altLang="en-US" sz="2000" dirty="0"/>
              <a:t> </a:t>
            </a:r>
            <a:r>
              <a:rPr lang="en-US" altLang="en-US" sz="2000" dirty="0" err="1"/>
              <a:t>pengawas</a:t>
            </a:r>
            <a:r>
              <a:rPr lang="en-US" altLang="en-US" sz="2000" dirty="0"/>
              <a:t> </a:t>
            </a:r>
            <a:r>
              <a:rPr lang="en-US" altLang="en-US" sz="2000" dirty="0" err="1"/>
              <a:t>pabrik</a:t>
            </a:r>
            <a:r>
              <a:rPr lang="en-US" altLang="en-US" sz="2000" dirty="0"/>
              <a:t>.</a:t>
            </a:r>
          </a:p>
          <a:p>
            <a:pPr eaLnBrk="1" hangingPunct="1">
              <a:lnSpc>
                <a:spcPct val="80000"/>
              </a:lnSpc>
              <a:buSzPct val="85000"/>
              <a:buFontTx/>
              <a:buChar char="•"/>
            </a:pPr>
            <a:r>
              <a:rPr lang="en-US" altLang="en-US" sz="2000" dirty="0" err="1"/>
              <a:t>Pekerja</a:t>
            </a:r>
            <a:r>
              <a:rPr lang="en-US" altLang="en-US" sz="2000" dirty="0"/>
              <a:t> </a:t>
            </a:r>
            <a:r>
              <a:rPr lang="en-US" altLang="en-US" sz="2000" dirty="0" err="1"/>
              <a:t>bagian</a:t>
            </a:r>
            <a:r>
              <a:rPr lang="en-US" altLang="en-US" sz="2000" dirty="0"/>
              <a:t> </a:t>
            </a:r>
            <a:r>
              <a:rPr lang="en-US" altLang="en-US" sz="2000" dirty="0" err="1"/>
              <a:t>pemeliharaan</a:t>
            </a:r>
            <a:r>
              <a:rPr lang="en-US" altLang="en-US" sz="2000" dirty="0"/>
              <a:t>.</a:t>
            </a:r>
          </a:p>
          <a:p>
            <a:pPr eaLnBrk="1" hangingPunct="1">
              <a:lnSpc>
                <a:spcPct val="80000"/>
              </a:lnSpc>
              <a:buSzPct val="85000"/>
              <a:buFontTx/>
              <a:buChar char="•"/>
            </a:pPr>
            <a:r>
              <a:rPr lang="en-US" altLang="en-US" sz="2000" dirty="0" err="1"/>
              <a:t>Penyimpanan</a:t>
            </a:r>
            <a:r>
              <a:rPr lang="en-US" altLang="en-US" sz="2000" dirty="0"/>
              <a:t> </a:t>
            </a:r>
            <a:r>
              <a:rPr lang="en-US" altLang="en-US" sz="2000" dirty="0" err="1"/>
              <a:t>dokumen</a:t>
            </a:r>
            <a:r>
              <a:rPr lang="en-US" altLang="en-US" sz="2000" dirty="0"/>
              <a:t> </a:t>
            </a:r>
            <a:r>
              <a:rPr lang="en-US" altLang="en-US" sz="2000" dirty="0" err="1"/>
              <a:t>pabrik</a:t>
            </a:r>
            <a:r>
              <a:rPr lang="en-US" altLang="en-US" sz="2000" dirty="0"/>
              <a:t>.</a:t>
            </a:r>
          </a:p>
          <a:p>
            <a:pPr eaLnBrk="1" hangingPunct="1">
              <a:lnSpc>
                <a:spcPct val="80000"/>
              </a:lnSpc>
              <a:buSzPct val="85000"/>
              <a:buFontTx/>
              <a:buChar char="•"/>
            </a:pPr>
            <a:r>
              <a:rPr lang="en-US" altLang="en-US" sz="2000" dirty="0" err="1"/>
              <a:t>Gaji</a:t>
            </a:r>
            <a:r>
              <a:rPr lang="en-US" altLang="en-US" sz="2000" dirty="0"/>
              <a:t> operator </a:t>
            </a:r>
            <a:r>
              <a:rPr lang="en-US" altLang="en-US" sz="2000" dirty="0" err="1"/>
              <a:t>telepon</a:t>
            </a:r>
            <a:r>
              <a:rPr lang="en-US" altLang="en-US" sz="2000" dirty="0"/>
              <a:t> </a:t>
            </a:r>
            <a:r>
              <a:rPr lang="en-US" altLang="en-US" sz="2000" dirty="0" err="1"/>
              <a:t>pabrik</a:t>
            </a:r>
            <a:r>
              <a:rPr lang="en-US" altLang="en-US" sz="2000" dirty="0"/>
              <a:t>.</a:t>
            </a:r>
          </a:p>
          <a:p>
            <a:pPr eaLnBrk="1" hangingPunct="1">
              <a:lnSpc>
                <a:spcPct val="80000"/>
              </a:lnSpc>
              <a:buSzPct val="85000"/>
              <a:buFontTx/>
              <a:buChar char="•"/>
            </a:pPr>
            <a:r>
              <a:rPr lang="en-US" altLang="en-US" sz="2000" dirty="0" err="1"/>
              <a:t>Pegawai</a:t>
            </a:r>
            <a:r>
              <a:rPr lang="en-US" altLang="en-US" sz="2000" dirty="0"/>
              <a:t> </a:t>
            </a:r>
            <a:r>
              <a:rPr lang="en-US" altLang="en-US" sz="2000" dirty="0" err="1"/>
              <a:t>pabrik</a:t>
            </a:r>
            <a:r>
              <a:rPr lang="en-US" altLang="en-US" sz="2000" dirty="0"/>
              <a:t>.</a:t>
            </a:r>
          </a:p>
          <a:p>
            <a:pPr eaLnBrk="1" hangingPunct="1">
              <a:lnSpc>
                <a:spcPct val="80000"/>
              </a:lnSpc>
              <a:buSzPct val="85000"/>
              <a:buFontTx/>
              <a:buChar char="•"/>
            </a:pPr>
            <a:r>
              <a:rPr lang="en-US" altLang="en-US" sz="2000" dirty="0" err="1"/>
              <a:t>Pegawai</a:t>
            </a:r>
            <a:r>
              <a:rPr lang="en-US" altLang="en-US" sz="2000" dirty="0"/>
              <a:t> </a:t>
            </a:r>
            <a:r>
              <a:rPr lang="en-US" altLang="en-US" sz="2000" dirty="0" err="1"/>
              <a:t>bagian</a:t>
            </a:r>
            <a:r>
              <a:rPr lang="en-US" altLang="en-US" sz="2000" dirty="0"/>
              <a:t> </a:t>
            </a:r>
            <a:r>
              <a:rPr lang="en-US" altLang="en-US" sz="2000" dirty="0" err="1"/>
              <a:t>gudang</a:t>
            </a:r>
            <a:r>
              <a:rPr lang="en-US" altLang="en-US" sz="2000" dirty="0"/>
              <a:t> </a:t>
            </a:r>
            <a:r>
              <a:rPr lang="en-US" altLang="en-US" sz="2000" dirty="0" err="1"/>
              <a:t>pabrik</a:t>
            </a:r>
            <a:r>
              <a:rPr lang="en-US" altLang="en-US" sz="2000" dirty="0"/>
              <a:t>.</a:t>
            </a:r>
          </a:p>
          <a:p>
            <a:pPr eaLnBrk="1" hangingPunct="1">
              <a:lnSpc>
                <a:spcPct val="80000"/>
              </a:lnSpc>
              <a:buSzPct val="85000"/>
              <a:buFontTx/>
              <a:buChar char="•"/>
            </a:pPr>
            <a:r>
              <a:rPr lang="en-US" altLang="en-US" sz="2000" dirty="0" err="1"/>
              <a:t>Gaji</a:t>
            </a:r>
            <a:r>
              <a:rPr lang="en-US" altLang="en-US" sz="2000" dirty="0"/>
              <a:t> </a:t>
            </a:r>
            <a:r>
              <a:rPr lang="en-US" altLang="en-US" sz="2000" dirty="0" err="1"/>
              <a:t>resepsionis</a:t>
            </a:r>
            <a:r>
              <a:rPr lang="en-US" altLang="en-US" sz="2000" dirty="0"/>
              <a:t> </a:t>
            </a:r>
            <a:r>
              <a:rPr lang="en-US" altLang="en-US" sz="2000" dirty="0" err="1"/>
              <a:t>pabrik</a:t>
            </a:r>
            <a:r>
              <a:rPr lang="en-US" altLang="en-US" sz="2000" dirty="0"/>
              <a:t>.</a:t>
            </a:r>
          </a:p>
          <a:p>
            <a:pPr eaLnBrk="1" hangingPunct="1">
              <a:lnSpc>
                <a:spcPct val="80000"/>
              </a:lnSpc>
              <a:buSzPct val="85000"/>
              <a:buFontTx/>
              <a:buChar char="•"/>
            </a:pPr>
            <a:r>
              <a:rPr lang="en-US" altLang="en-US" sz="2000" dirty="0" err="1"/>
              <a:t>Pegawai</a:t>
            </a:r>
            <a:r>
              <a:rPr lang="en-US" altLang="en-US" sz="2000" dirty="0"/>
              <a:t> yang </a:t>
            </a:r>
            <a:r>
              <a:rPr lang="en-US" altLang="en-US" sz="2000" dirty="0" err="1"/>
              <a:t>menangani</a:t>
            </a:r>
            <a:r>
              <a:rPr lang="en-US" altLang="en-US" sz="2000" dirty="0"/>
              <a:t> </a:t>
            </a:r>
            <a:r>
              <a:rPr lang="en-US" altLang="en-US" sz="2000" dirty="0" err="1"/>
              <a:t>barang</a:t>
            </a:r>
            <a:r>
              <a:rPr lang="en-US" altLang="en-US" sz="2000" dirty="0"/>
              <a:t>.</a:t>
            </a:r>
            <a:endParaRPr lang="en-GB" alt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a:extLst>
              <a:ext uri="{FF2B5EF4-FFF2-40B4-BE49-F238E27FC236}">
                <a16:creationId xmlns:a16="http://schemas.microsoft.com/office/drawing/2014/main" id="{3EB96D8D-16FE-8E41-AD02-91859964EB8F}"/>
              </a:ext>
            </a:extLst>
          </p:cNvPr>
          <p:cNvSpPr>
            <a:spLocks noGrp="1" noChangeArrowheads="1"/>
          </p:cNvSpPr>
          <p:nvPr>
            <p:ph type="title"/>
          </p:nvPr>
        </p:nvSpPr>
        <p:spPr>
          <a:xfrm>
            <a:off x="2455864" y="706582"/>
            <a:ext cx="7450137" cy="1066800"/>
          </a:xfrm>
        </p:spPr>
        <p:txBody>
          <a:bodyPr/>
          <a:lstStyle/>
          <a:p>
            <a:pPr eaLnBrk="1" hangingPunct="1"/>
            <a:r>
              <a:rPr lang="en-US" altLang="en-US" b="1" dirty="0">
                <a:solidFill>
                  <a:srgbClr val="CC3300"/>
                </a:solidFill>
              </a:rPr>
              <a:t>b. </a:t>
            </a:r>
            <a:r>
              <a:rPr lang="en-US" altLang="en-US" b="1" dirty="0" err="1">
                <a:solidFill>
                  <a:srgbClr val="CC3300"/>
                </a:solidFill>
              </a:rPr>
              <a:t>Biaya</a:t>
            </a:r>
            <a:r>
              <a:rPr lang="en-US" altLang="en-US" b="1" dirty="0">
                <a:solidFill>
                  <a:srgbClr val="CC3300"/>
                </a:solidFill>
              </a:rPr>
              <a:t> </a:t>
            </a:r>
            <a:r>
              <a:rPr lang="en-US" altLang="en-US" b="1" dirty="0" err="1">
                <a:solidFill>
                  <a:srgbClr val="CC3300"/>
                </a:solidFill>
              </a:rPr>
              <a:t>Tidak</a:t>
            </a:r>
            <a:r>
              <a:rPr lang="en-US" altLang="en-US" b="1" dirty="0">
                <a:solidFill>
                  <a:srgbClr val="CC3300"/>
                </a:solidFill>
              </a:rPr>
              <a:t> </a:t>
            </a:r>
            <a:r>
              <a:rPr lang="en-US" altLang="en-US" b="1" dirty="0" err="1">
                <a:solidFill>
                  <a:srgbClr val="CC3300"/>
                </a:solidFill>
              </a:rPr>
              <a:t>Langsung</a:t>
            </a:r>
            <a:r>
              <a:rPr lang="en-US" altLang="en-US" b="1" dirty="0">
                <a:solidFill>
                  <a:srgbClr val="CC3300"/>
                </a:solidFill>
              </a:rPr>
              <a:t> </a:t>
            </a:r>
            <a:r>
              <a:rPr lang="en-US" altLang="en-US" b="1" dirty="0" err="1">
                <a:solidFill>
                  <a:srgbClr val="CC3300"/>
                </a:solidFill>
              </a:rPr>
              <a:t>Lainnya</a:t>
            </a:r>
            <a:endParaRPr lang="en-GB" altLang="en-US" b="1" dirty="0">
              <a:solidFill>
                <a:srgbClr val="CC3300"/>
              </a:solidFill>
            </a:endParaRPr>
          </a:p>
        </p:txBody>
      </p:sp>
      <p:sp>
        <p:nvSpPr>
          <p:cNvPr id="18436" name="Rectangle 3">
            <a:extLst>
              <a:ext uri="{FF2B5EF4-FFF2-40B4-BE49-F238E27FC236}">
                <a16:creationId xmlns:a16="http://schemas.microsoft.com/office/drawing/2014/main" id="{94DB0D2B-2F5A-F499-E5C0-1BCD80284A43}"/>
              </a:ext>
            </a:extLst>
          </p:cNvPr>
          <p:cNvSpPr>
            <a:spLocks noGrp="1" noChangeArrowheads="1"/>
          </p:cNvSpPr>
          <p:nvPr>
            <p:ph type="body" idx="1"/>
          </p:nvPr>
        </p:nvSpPr>
        <p:spPr>
          <a:xfrm>
            <a:off x="2256632" y="2064327"/>
            <a:ext cx="7848600" cy="4495800"/>
          </a:xfrm>
        </p:spPr>
        <p:txBody>
          <a:bodyPr>
            <a:normAutofit fontScale="92500" lnSpcReduction="20000"/>
          </a:bodyPr>
          <a:lstStyle/>
          <a:p>
            <a:pPr eaLnBrk="1" hangingPunct="1">
              <a:lnSpc>
                <a:spcPct val="80000"/>
              </a:lnSpc>
              <a:buFont typeface="Wingdings" panose="05000000000000000000" pitchFamily="2" charset="2"/>
              <a:buNone/>
            </a:pPr>
            <a:r>
              <a:rPr lang="en-US" altLang="en-US" sz="2000" dirty="0" err="1"/>
              <a:t>Biaya</a:t>
            </a:r>
            <a:r>
              <a:rPr lang="en-US" altLang="en-US" sz="2000" dirty="0"/>
              <a:t> </a:t>
            </a:r>
            <a:r>
              <a:rPr lang="en-US" altLang="en-US" sz="2000" dirty="0" err="1"/>
              <a:t>tidak</a:t>
            </a:r>
            <a:r>
              <a:rPr lang="en-US" altLang="en-US" sz="2000" dirty="0"/>
              <a:t> </a:t>
            </a:r>
            <a:r>
              <a:rPr lang="en-US" altLang="en-US" sz="2000" dirty="0" err="1"/>
              <a:t>langsung</a:t>
            </a:r>
            <a:r>
              <a:rPr lang="en-US" altLang="en-US" sz="2000" dirty="0"/>
              <a:t> </a:t>
            </a:r>
            <a:r>
              <a:rPr lang="en-US" altLang="en-US" sz="2000" dirty="0" err="1"/>
              <a:t>lainnya</a:t>
            </a:r>
            <a:r>
              <a:rPr lang="en-US" altLang="en-US" sz="2000" dirty="0"/>
              <a:t> </a:t>
            </a:r>
            <a:r>
              <a:rPr lang="en-US" altLang="en-US" sz="2000" dirty="0" err="1"/>
              <a:t>adalah</a:t>
            </a:r>
            <a:r>
              <a:rPr lang="en-US" altLang="en-US" sz="2000" dirty="0"/>
              <a:t> </a:t>
            </a:r>
            <a:r>
              <a:rPr lang="en-US" altLang="en-US" sz="2000" dirty="0" err="1"/>
              <a:t>biaya</a:t>
            </a:r>
            <a:r>
              <a:rPr lang="en-US" altLang="en-US" sz="2000" dirty="0"/>
              <a:t> </a:t>
            </a:r>
            <a:r>
              <a:rPr lang="en-US" altLang="en-US" sz="2000" dirty="0" err="1"/>
              <a:t>selain</a:t>
            </a:r>
            <a:r>
              <a:rPr lang="en-US" altLang="en-US" sz="2000" dirty="0"/>
              <a:t> </a:t>
            </a:r>
            <a:r>
              <a:rPr lang="en-US" altLang="en-US" sz="2000" dirty="0" err="1"/>
              <a:t>bahan</a:t>
            </a:r>
            <a:r>
              <a:rPr lang="en-US" altLang="en-US" sz="2000" dirty="0"/>
              <a:t> </a:t>
            </a:r>
            <a:r>
              <a:rPr lang="en-US" altLang="en-US" sz="2000" dirty="0" err="1"/>
              <a:t>tidak</a:t>
            </a:r>
            <a:r>
              <a:rPr lang="en-US" altLang="en-US" sz="2000" dirty="0"/>
              <a:t> </a:t>
            </a:r>
          </a:p>
          <a:p>
            <a:pPr eaLnBrk="1" hangingPunct="1">
              <a:lnSpc>
                <a:spcPct val="80000"/>
              </a:lnSpc>
              <a:buFont typeface="Wingdings" panose="05000000000000000000" pitchFamily="2" charset="2"/>
              <a:buNone/>
            </a:pPr>
            <a:r>
              <a:rPr lang="en-US" altLang="en-US" sz="2000" dirty="0" err="1"/>
              <a:t>langsung</a:t>
            </a:r>
            <a:r>
              <a:rPr lang="en-US" altLang="en-US" sz="2000" dirty="0"/>
              <a:t> dan </a:t>
            </a:r>
            <a:r>
              <a:rPr lang="en-US" altLang="en-US" sz="2000" dirty="0" err="1"/>
              <a:t>tenaga</a:t>
            </a:r>
            <a:r>
              <a:rPr lang="en-US" altLang="en-US" sz="2000" dirty="0"/>
              <a:t> </a:t>
            </a:r>
            <a:r>
              <a:rPr lang="en-US" altLang="en-US" sz="2000" dirty="0" err="1"/>
              <a:t>kerja</a:t>
            </a:r>
            <a:r>
              <a:rPr lang="en-US" altLang="en-US" sz="2000" dirty="0"/>
              <a:t> </a:t>
            </a:r>
            <a:r>
              <a:rPr lang="en-US" altLang="en-US" sz="2000" dirty="0" err="1"/>
              <a:t>tidak</a:t>
            </a:r>
            <a:r>
              <a:rPr lang="en-US" altLang="en-US" sz="2000" dirty="0"/>
              <a:t> </a:t>
            </a:r>
            <a:r>
              <a:rPr lang="en-US" altLang="en-US" sz="2000" dirty="0" err="1"/>
              <a:t>langsung</a:t>
            </a:r>
            <a:r>
              <a:rPr lang="en-US" altLang="en-US" sz="2000" dirty="0"/>
              <a:t> yang </a:t>
            </a:r>
            <a:r>
              <a:rPr lang="en-US" altLang="en-US" sz="2000" dirty="0" err="1"/>
              <a:t>membantu</a:t>
            </a:r>
            <a:r>
              <a:rPr lang="en-US" altLang="en-US" sz="2000" dirty="0"/>
              <a:t> </a:t>
            </a:r>
            <a:r>
              <a:rPr lang="en-US" altLang="en-US" sz="2000" dirty="0" err="1"/>
              <a:t>dalam</a:t>
            </a:r>
            <a:r>
              <a:rPr lang="en-US" altLang="en-US" sz="2000" dirty="0"/>
              <a:t> </a:t>
            </a:r>
          </a:p>
          <a:p>
            <a:pPr eaLnBrk="1" hangingPunct="1">
              <a:lnSpc>
                <a:spcPct val="80000"/>
              </a:lnSpc>
              <a:buFont typeface="Wingdings" panose="05000000000000000000" pitchFamily="2" charset="2"/>
              <a:buNone/>
            </a:pPr>
            <a:r>
              <a:rPr lang="en-US" altLang="en-US" sz="2000" dirty="0" err="1"/>
              <a:t>pengolahan</a:t>
            </a:r>
            <a:r>
              <a:rPr lang="en-US" altLang="en-US" sz="2000" dirty="0"/>
              <a:t> </a:t>
            </a:r>
            <a:r>
              <a:rPr lang="en-US" altLang="en-US" sz="2000" dirty="0" err="1"/>
              <a:t>produk</a:t>
            </a:r>
            <a:r>
              <a:rPr lang="en-US" altLang="en-US" sz="2000" dirty="0"/>
              <a:t> </a:t>
            </a:r>
            <a:r>
              <a:rPr lang="en-US" altLang="en-US" sz="2000" dirty="0" err="1"/>
              <a:t>selesai</a:t>
            </a:r>
            <a:r>
              <a:rPr lang="en-US" altLang="en-US" sz="2000" dirty="0"/>
              <a:t>, </a:t>
            </a:r>
            <a:r>
              <a:rPr lang="en-US" altLang="en-US" sz="2000" dirty="0" err="1"/>
              <a:t>tetapi</a:t>
            </a:r>
            <a:r>
              <a:rPr lang="en-US" altLang="en-US" sz="2000" dirty="0"/>
              <a:t> </a:t>
            </a:r>
            <a:r>
              <a:rPr lang="en-US" altLang="en-US" sz="2000" dirty="0" err="1"/>
              <a:t>tidak</a:t>
            </a:r>
            <a:r>
              <a:rPr lang="en-US" altLang="en-US" sz="2000" dirty="0"/>
              <a:t> </a:t>
            </a:r>
            <a:r>
              <a:rPr lang="en-US" altLang="en-US" sz="2000" dirty="0" err="1"/>
              <a:t>dapat</a:t>
            </a:r>
            <a:r>
              <a:rPr lang="en-US" altLang="en-US" sz="2000" dirty="0"/>
              <a:t> </a:t>
            </a:r>
            <a:r>
              <a:rPr lang="en-US" altLang="en-US" sz="2000" dirty="0" err="1"/>
              <a:t>ditelusuri</a:t>
            </a:r>
            <a:r>
              <a:rPr lang="en-US" altLang="en-US" sz="2000" dirty="0"/>
              <a:t> </a:t>
            </a:r>
            <a:r>
              <a:rPr lang="en-US" altLang="en-US" sz="2000" dirty="0" err="1"/>
              <a:t>kepada</a:t>
            </a:r>
            <a:r>
              <a:rPr lang="en-US" altLang="en-US" sz="2000" dirty="0"/>
              <a:t> </a:t>
            </a:r>
          </a:p>
          <a:p>
            <a:pPr eaLnBrk="1" hangingPunct="1">
              <a:lnSpc>
                <a:spcPct val="80000"/>
              </a:lnSpc>
              <a:buFont typeface="Wingdings" panose="05000000000000000000" pitchFamily="2" charset="2"/>
              <a:buNone/>
            </a:pPr>
            <a:r>
              <a:rPr lang="en-US" altLang="en-US" sz="2000" dirty="0" err="1"/>
              <a:t>produk</a:t>
            </a:r>
            <a:r>
              <a:rPr lang="en-US" altLang="en-US" sz="2000" dirty="0"/>
              <a:t> </a:t>
            </a:r>
            <a:r>
              <a:rPr lang="en-US" altLang="en-US" sz="2000" dirty="0" err="1"/>
              <a:t>selesai</a:t>
            </a:r>
            <a:r>
              <a:rPr lang="en-US" altLang="en-US" sz="2000" dirty="0"/>
              <a:t>.</a:t>
            </a:r>
          </a:p>
          <a:p>
            <a:pPr eaLnBrk="1" hangingPunct="1">
              <a:lnSpc>
                <a:spcPct val="80000"/>
              </a:lnSpc>
              <a:buFont typeface="Wingdings" panose="05000000000000000000" pitchFamily="2" charset="2"/>
              <a:buNone/>
            </a:pPr>
            <a:r>
              <a:rPr lang="en-US" altLang="en-US" sz="2000" dirty="0" err="1"/>
              <a:t>Contoh</a:t>
            </a:r>
            <a:r>
              <a:rPr lang="en-US" altLang="en-US" sz="2000" dirty="0"/>
              <a:t> :</a:t>
            </a:r>
          </a:p>
          <a:p>
            <a:pPr eaLnBrk="1" hangingPunct="1">
              <a:lnSpc>
                <a:spcPct val="80000"/>
              </a:lnSpc>
              <a:buSzPct val="85000"/>
              <a:buFontTx/>
              <a:buChar char="•"/>
            </a:pPr>
            <a:r>
              <a:rPr lang="en-US" altLang="en-US" sz="2000" dirty="0" err="1"/>
              <a:t>Pajak</a:t>
            </a:r>
            <a:r>
              <a:rPr lang="en-US" altLang="en-US" sz="2000" dirty="0"/>
              <a:t> </a:t>
            </a:r>
            <a:r>
              <a:rPr lang="en-US" altLang="en-US" sz="2000" dirty="0" err="1"/>
              <a:t>bumi</a:t>
            </a:r>
            <a:r>
              <a:rPr lang="en-US" altLang="en-US" sz="2000" dirty="0"/>
              <a:t> dan </a:t>
            </a:r>
            <a:r>
              <a:rPr lang="en-US" altLang="en-US" sz="2000" dirty="0" err="1"/>
              <a:t>bangunan</a:t>
            </a:r>
            <a:r>
              <a:rPr lang="en-US" altLang="en-US" sz="2000" dirty="0"/>
              <a:t> </a:t>
            </a:r>
            <a:r>
              <a:rPr lang="en-US" altLang="en-US" sz="2000" dirty="0" err="1"/>
              <a:t>pabrik</a:t>
            </a:r>
            <a:r>
              <a:rPr lang="en-US" altLang="en-US" sz="2000" dirty="0"/>
              <a:t>.</a:t>
            </a:r>
          </a:p>
          <a:p>
            <a:pPr eaLnBrk="1" hangingPunct="1">
              <a:lnSpc>
                <a:spcPct val="80000"/>
              </a:lnSpc>
              <a:buSzPct val="85000"/>
              <a:buFontTx/>
              <a:buChar char="•"/>
            </a:pPr>
            <a:r>
              <a:rPr lang="en-US" altLang="en-US" sz="2000" dirty="0"/>
              <a:t>Listrik </a:t>
            </a:r>
            <a:r>
              <a:rPr lang="en-US" altLang="en-US" sz="2000" dirty="0" err="1"/>
              <a:t>pabrik</a:t>
            </a:r>
            <a:r>
              <a:rPr lang="en-US" altLang="en-US" sz="2000" dirty="0"/>
              <a:t>.</a:t>
            </a:r>
          </a:p>
          <a:p>
            <a:pPr eaLnBrk="1" hangingPunct="1">
              <a:lnSpc>
                <a:spcPct val="80000"/>
              </a:lnSpc>
              <a:buSzPct val="85000"/>
              <a:buFontTx/>
              <a:buChar char="•"/>
            </a:pPr>
            <a:r>
              <a:rPr lang="en-US" altLang="en-US" sz="2000" dirty="0"/>
              <a:t>Air dan </a:t>
            </a:r>
            <a:r>
              <a:rPr lang="en-US" altLang="en-US" sz="2000" dirty="0" err="1"/>
              <a:t>telepon</a:t>
            </a:r>
            <a:r>
              <a:rPr lang="en-US" altLang="en-US" sz="2000" dirty="0"/>
              <a:t> </a:t>
            </a:r>
            <a:r>
              <a:rPr lang="en-US" altLang="en-US" sz="2000" dirty="0" err="1"/>
              <a:t>pabrik</a:t>
            </a:r>
            <a:r>
              <a:rPr lang="en-US" altLang="en-US" sz="2000" dirty="0"/>
              <a:t>.</a:t>
            </a:r>
          </a:p>
          <a:p>
            <a:pPr eaLnBrk="1" hangingPunct="1">
              <a:lnSpc>
                <a:spcPct val="80000"/>
              </a:lnSpc>
              <a:buSzPct val="85000"/>
              <a:buFontTx/>
              <a:buChar char="•"/>
            </a:pPr>
            <a:r>
              <a:rPr lang="en-US" altLang="en-US" sz="2000" dirty="0"/>
              <a:t>Sewa </a:t>
            </a:r>
            <a:r>
              <a:rPr lang="en-US" altLang="en-US" sz="2000" dirty="0" err="1"/>
              <a:t>pabrik</a:t>
            </a:r>
            <a:r>
              <a:rPr lang="en-US" altLang="en-US" sz="2000" dirty="0"/>
              <a:t>.</a:t>
            </a:r>
          </a:p>
          <a:p>
            <a:pPr eaLnBrk="1" hangingPunct="1">
              <a:lnSpc>
                <a:spcPct val="80000"/>
              </a:lnSpc>
              <a:buSzPct val="85000"/>
              <a:buFontTx/>
              <a:buChar char="•"/>
            </a:pPr>
            <a:r>
              <a:rPr lang="en-US" altLang="en-US" sz="2000" dirty="0" err="1"/>
              <a:t>Asuransi</a:t>
            </a:r>
            <a:r>
              <a:rPr lang="en-US" altLang="en-US" sz="2000" dirty="0"/>
              <a:t> </a:t>
            </a:r>
            <a:r>
              <a:rPr lang="en-US" altLang="en-US" sz="2000" dirty="0" err="1"/>
              <a:t>pabrik</a:t>
            </a:r>
            <a:r>
              <a:rPr lang="en-US" altLang="en-US" sz="2000" dirty="0"/>
              <a:t>.</a:t>
            </a:r>
          </a:p>
          <a:p>
            <a:pPr eaLnBrk="1" hangingPunct="1">
              <a:lnSpc>
                <a:spcPct val="80000"/>
              </a:lnSpc>
              <a:buSzPct val="85000"/>
              <a:buFontTx/>
              <a:buChar char="•"/>
            </a:pPr>
            <a:r>
              <a:rPr lang="en-US" altLang="en-US" sz="2000" dirty="0" err="1"/>
              <a:t>Penyusutan</a:t>
            </a:r>
            <a:r>
              <a:rPr lang="en-US" altLang="en-US" sz="2000" dirty="0"/>
              <a:t> </a:t>
            </a:r>
            <a:r>
              <a:rPr lang="en-US" altLang="en-US" sz="2000" dirty="0" err="1"/>
              <a:t>pabrik</a:t>
            </a:r>
            <a:r>
              <a:rPr lang="en-US" altLang="en-US" sz="2000" dirty="0"/>
              <a:t>.</a:t>
            </a:r>
          </a:p>
          <a:p>
            <a:pPr eaLnBrk="1" hangingPunct="1">
              <a:lnSpc>
                <a:spcPct val="80000"/>
              </a:lnSpc>
              <a:buSzPct val="85000"/>
              <a:buFontTx/>
              <a:buChar char="•"/>
            </a:pPr>
            <a:r>
              <a:rPr lang="en-US" altLang="en-US" sz="2000" dirty="0" err="1"/>
              <a:t>Peralatan</a:t>
            </a:r>
            <a:r>
              <a:rPr lang="en-US" altLang="en-US" sz="2000" dirty="0"/>
              <a:t> </a:t>
            </a:r>
            <a:r>
              <a:rPr lang="en-US" altLang="en-US" sz="2000" dirty="0" err="1"/>
              <a:t>pabrik</a:t>
            </a:r>
            <a:r>
              <a:rPr lang="en-US" altLang="en-US" sz="2000" dirty="0"/>
              <a:t>.</a:t>
            </a:r>
          </a:p>
          <a:p>
            <a:pPr eaLnBrk="1" hangingPunct="1">
              <a:lnSpc>
                <a:spcPct val="80000"/>
              </a:lnSpc>
              <a:buSzPct val="85000"/>
              <a:buFontTx/>
              <a:buChar char="•"/>
            </a:pPr>
            <a:r>
              <a:rPr lang="en-US" altLang="en-US" sz="2000" dirty="0" err="1"/>
              <a:t>Pemeliharaan</a:t>
            </a:r>
            <a:r>
              <a:rPr lang="en-US" altLang="en-US" sz="2000" dirty="0"/>
              <a:t> </a:t>
            </a:r>
            <a:r>
              <a:rPr lang="en-US" altLang="en-US" sz="2000" dirty="0" err="1"/>
              <a:t>mesin</a:t>
            </a:r>
            <a:r>
              <a:rPr lang="en-US" altLang="en-US" sz="2000" dirty="0"/>
              <a:t> dan </a:t>
            </a:r>
            <a:r>
              <a:rPr lang="en-US" altLang="en-US" sz="2000" dirty="0" err="1"/>
              <a:t>pabrik</a:t>
            </a:r>
            <a:r>
              <a:rPr lang="en-US" altLang="en-US" sz="2000" dirty="0"/>
              <a:t>.</a:t>
            </a:r>
          </a:p>
          <a:p>
            <a:pPr eaLnBrk="1" hangingPunct="1">
              <a:lnSpc>
                <a:spcPct val="80000"/>
              </a:lnSpc>
              <a:buSzPct val="85000"/>
              <a:buFontTx/>
              <a:buChar char="•"/>
            </a:pPr>
            <a:r>
              <a:rPr lang="en-US" altLang="en-US" sz="2000" dirty="0" err="1"/>
              <a:t>Gaji</a:t>
            </a:r>
            <a:r>
              <a:rPr lang="en-US" altLang="en-US" sz="2000" dirty="0"/>
              <a:t> </a:t>
            </a:r>
            <a:r>
              <a:rPr lang="en-US" altLang="en-US" sz="2000" dirty="0" err="1"/>
              <a:t>akuntan</a:t>
            </a:r>
            <a:r>
              <a:rPr lang="en-US" altLang="en-US" sz="2000" dirty="0"/>
              <a:t> </a:t>
            </a:r>
            <a:r>
              <a:rPr lang="en-US" altLang="en-US" sz="2000" dirty="0" err="1"/>
              <a:t>pabrik</a:t>
            </a:r>
            <a:r>
              <a:rPr lang="en-US" altLang="en-US" sz="2000" dirty="0"/>
              <a:t>.</a:t>
            </a:r>
          </a:p>
          <a:p>
            <a:pPr eaLnBrk="1" hangingPunct="1">
              <a:lnSpc>
                <a:spcPct val="80000"/>
              </a:lnSpc>
              <a:buSzPct val="85000"/>
              <a:buFontTx/>
              <a:buChar char="•"/>
            </a:pPr>
            <a:r>
              <a:rPr lang="en-US" altLang="en-US" sz="2000" dirty="0" err="1"/>
              <a:t>Reparasi</a:t>
            </a:r>
            <a:r>
              <a:rPr lang="en-US" altLang="en-US" sz="2000" dirty="0"/>
              <a:t> </a:t>
            </a:r>
            <a:r>
              <a:rPr lang="en-US" altLang="en-US" sz="2000" dirty="0" err="1"/>
              <a:t>mesin</a:t>
            </a:r>
            <a:r>
              <a:rPr lang="en-US" altLang="en-US" sz="2000" dirty="0"/>
              <a:t> dan </a:t>
            </a:r>
            <a:r>
              <a:rPr lang="en-US" altLang="en-US" sz="2000" dirty="0" err="1"/>
              <a:t>peralatan</a:t>
            </a:r>
            <a:r>
              <a:rPr lang="en-US" altLang="en-US" sz="2000" dirty="0"/>
              <a:t> </a:t>
            </a:r>
            <a:r>
              <a:rPr lang="en-US" altLang="en-US" sz="2000" dirty="0" err="1"/>
              <a:t>pabrik</a:t>
            </a:r>
            <a:r>
              <a:rPr lang="en-US" altLang="en-US" sz="2000" dirty="0"/>
              <a:t>.</a:t>
            </a:r>
            <a:endParaRPr lang="en-GB" alt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a:extLst>
              <a:ext uri="{FF2B5EF4-FFF2-40B4-BE49-F238E27FC236}">
                <a16:creationId xmlns:a16="http://schemas.microsoft.com/office/drawing/2014/main" id="{7D83FD64-1445-F8FB-DD88-02B14B3FEA00}"/>
              </a:ext>
            </a:extLst>
          </p:cNvPr>
          <p:cNvSpPr>
            <a:spLocks noGrp="1" noChangeArrowheads="1"/>
          </p:cNvSpPr>
          <p:nvPr>
            <p:ph type="title"/>
          </p:nvPr>
        </p:nvSpPr>
        <p:spPr/>
        <p:txBody>
          <a:bodyPr/>
          <a:lstStyle/>
          <a:p>
            <a:pPr eaLnBrk="1" hangingPunct="1"/>
            <a:r>
              <a:rPr lang="en-US" altLang="en-US" sz="5400" b="1">
                <a:solidFill>
                  <a:srgbClr val="CC3300"/>
                </a:solidFill>
              </a:rPr>
              <a:t>Terminologi Biaya</a:t>
            </a:r>
            <a:endParaRPr lang="en-GB" altLang="en-US" sz="5400" b="1">
              <a:solidFill>
                <a:srgbClr val="CC3300"/>
              </a:solidFill>
            </a:endParaRPr>
          </a:p>
        </p:txBody>
      </p:sp>
      <p:sp>
        <p:nvSpPr>
          <p:cNvPr id="19460" name="Rectangle 3">
            <a:extLst>
              <a:ext uri="{FF2B5EF4-FFF2-40B4-BE49-F238E27FC236}">
                <a16:creationId xmlns:a16="http://schemas.microsoft.com/office/drawing/2014/main" id="{4203B634-01F0-CA14-C31F-EDF56C32E051}"/>
              </a:ext>
            </a:extLst>
          </p:cNvPr>
          <p:cNvSpPr>
            <a:spLocks noGrp="1" noChangeArrowheads="1"/>
          </p:cNvSpPr>
          <p:nvPr>
            <p:ph type="body" idx="1"/>
          </p:nvPr>
        </p:nvSpPr>
        <p:spPr/>
        <p:txBody>
          <a:bodyPr>
            <a:normAutofit fontScale="92500"/>
          </a:bodyPr>
          <a:lstStyle/>
          <a:p>
            <a:pPr marL="609600" indent="-609600">
              <a:buNone/>
            </a:pPr>
            <a:r>
              <a:rPr lang="en-US" altLang="en-US"/>
              <a:t>Dua dari tiga unsur utama biaya produksi dapat </a:t>
            </a:r>
          </a:p>
          <a:p>
            <a:pPr marL="609600" indent="-609600">
              <a:buNone/>
            </a:pPr>
            <a:r>
              <a:rPr lang="en-US" altLang="en-US"/>
              <a:t>digolongkan secara terminologi sebagai berikut :</a:t>
            </a:r>
          </a:p>
          <a:p>
            <a:pPr marL="609600" indent="-609600">
              <a:buNone/>
            </a:pPr>
            <a:r>
              <a:rPr lang="en-US" altLang="en-US"/>
              <a:t>1.	Biaya utama.</a:t>
            </a:r>
          </a:p>
          <a:p>
            <a:pPr marL="609600" indent="-609600">
              <a:buNone/>
            </a:pPr>
            <a:r>
              <a:rPr lang="en-US" altLang="en-US"/>
              <a:t>	Biaya utama adalah gabungan antara biaya bahan baku langsung dan biaya tenaga kerja langsung.</a:t>
            </a:r>
          </a:p>
          <a:p>
            <a:pPr marL="609600" indent="-609600">
              <a:buNone/>
            </a:pPr>
            <a:r>
              <a:rPr lang="en-US" altLang="en-US"/>
              <a:t>2.	Biaya konversi.</a:t>
            </a:r>
          </a:p>
          <a:p>
            <a:pPr marL="609600" indent="-609600">
              <a:buNone/>
            </a:pPr>
            <a:r>
              <a:rPr lang="en-US" altLang="en-US"/>
              <a:t>	Biaya konversi adalah biaya yang digunakan untuk merubah bahan baku langsung menjadi produk selesai. Biaya ini merupakan gabungan antara biaya tenaga kerja langsung dan biaya overhead pabrik.</a:t>
            </a:r>
            <a:endParaRPr lang="en-GB"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Oval 5">
            <a:extLst>
              <a:ext uri="{FF2B5EF4-FFF2-40B4-BE49-F238E27FC236}">
                <a16:creationId xmlns:a16="http://schemas.microsoft.com/office/drawing/2014/main" id="{BE0FFB5E-33B2-E6B5-978F-335C95E55C11}"/>
              </a:ext>
            </a:extLst>
          </p:cNvPr>
          <p:cNvSpPr>
            <a:spLocks noChangeArrowheads="1"/>
          </p:cNvSpPr>
          <p:nvPr/>
        </p:nvSpPr>
        <p:spPr bwMode="auto">
          <a:xfrm>
            <a:off x="2362200" y="2362200"/>
            <a:ext cx="4419600" cy="2362200"/>
          </a:xfrm>
          <a:prstGeom prst="ellipse">
            <a:avLst/>
          </a:prstGeom>
          <a:solidFill>
            <a:srgbClr val="CCFF66"/>
          </a:solidFill>
          <a:ln w="38100">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sp>
        <p:nvSpPr>
          <p:cNvPr id="21512" name="Oval 8">
            <a:extLst>
              <a:ext uri="{FF2B5EF4-FFF2-40B4-BE49-F238E27FC236}">
                <a16:creationId xmlns:a16="http://schemas.microsoft.com/office/drawing/2014/main" id="{88655B94-5EAA-43B1-26C3-53A4BF28D7DC}"/>
              </a:ext>
            </a:extLst>
          </p:cNvPr>
          <p:cNvSpPr>
            <a:spLocks noChangeArrowheads="1"/>
          </p:cNvSpPr>
          <p:nvPr/>
        </p:nvSpPr>
        <p:spPr bwMode="auto">
          <a:xfrm>
            <a:off x="5257800" y="2286000"/>
            <a:ext cx="3886200" cy="2438400"/>
          </a:xfrm>
          <a:prstGeom prst="ellipse">
            <a:avLst/>
          </a:prstGeom>
          <a:solidFill>
            <a:srgbClr val="FF9999">
              <a:alpha val="50195"/>
            </a:srgbClr>
          </a:solidFill>
          <a:ln w="38100">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p>
        </p:txBody>
      </p:sp>
      <p:sp>
        <p:nvSpPr>
          <p:cNvPr id="51207" name="Rectangle 2">
            <a:extLst>
              <a:ext uri="{FF2B5EF4-FFF2-40B4-BE49-F238E27FC236}">
                <a16:creationId xmlns:a16="http://schemas.microsoft.com/office/drawing/2014/main" id="{6C46FD3C-AC9F-8C07-5B83-F020F2494352}"/>
              </a:ext>
            </a:extLst>
          </p:cNvPr>
          <p:cNvSpPr>
            <a:spLocks noGrp="1" noChangeArrowheads="1"/>
          </p:cNvSpPr>
          <p:nvPr>
            <p:ph type="title"/>
          </p:nvPr>
        </p:nvSpPr>
        <p:spPr>
          <a:xfrm>
            <a:off x="2711450" y="609600"/>
            <a:ext cx="6624638" cy="1143000"/>
          </a:xfrm>
          <a:solidFill>
            <a:schemeClr val="hlink"/>
          </a:solidFill>
          <a:effectLst>
            <a:outerShdw dist="107763" dir="2700000" algn="ctr" rotWithShape="0">
              <a:schemeClr val="bg2">
                <a:alpha val="50000"/>
              </a:schemeClr>
            </a:outerShdw>
          </a:effectLst>
        </p:spPr>
        <p:txBody>
          <a:bodyPr/>
          <a:lstStyle/>
          <a:p>
            <a:r>
              <a:rPr lang="en-US" altLang="en-US">
                <a:solidFill>
                  <a:schemeClr val="bg1"/>
                </a:solidFill>
              </a:rPr>
              <a:t>BIAYA PRODUKSI</a:t>
            </a:r>
            <a:endParaRPr lang="id-ID" altLang="en-US">
              <a:solidFill>
                <a:schemeClr val="bg1"/>
              </a:solidFill>
            </a:endParaRPr>
          </a:p>
        </p:txBody>
      </p:sp>
      <p:sp>
        <p:nvSpPr>
          <p:cNvPr id="21507" name="Text Box 3">
            <a:extLst>
              <a:ext uri="{FF2B5EF4-FFF2-40B4-BE49-F238E27FC236}">
                <a16:creationId xmlns:a16="http://schemas.microsoft.com/office/drawing/2014/main" id="{C00D9768-7A84-26C0-F8B3-12AE1B092E75}"/>
              </a:ext>
            </a:extLst>
          </p:cNvPr>
          <p:cNvSpPr txBox="1">
            <a:spLocks noChangeArrowheads="1"/>
          </p:cNvSpPr>
          <p:nvPr/>
        </p:nvSpPr>
        <p:spPr bwMode="auto">
          <a:xfrm>
            <a:off x="2514600" y="3124201"/>
            <a:ext cx="1219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2000"/>
              <a:t>BB</a:t>
            </a:r>
            <a:endParaRPr lang="id-ID" altLang="en-US" sz="2000"/>
          </a:p>
        </p:txBody>
      </p:sp>
      <p:sp>
        <p:nvSpPr>
          <p:cNvPr id="21508" name="Text Box 4">
            <a:extLst>
              <a:ext uri="{FF2B5EF4-FFF2-40B4-BE49-F238E27FC236}">
                <a16:creationId xmlns:a16="http://schemas.microsoft.com/office/drawing/2014/main" id="{9BC36F78-F310-1C6F-A3AF-ABD166683FC5}"/>
              </a:ext>
            </a:extLst>
          </p:cNvPr>
          <p:cNvSpPr txBox="1">
            <a:spLocks noChangeArrowheads="1"/>
          </p:cNvSpPr>
          <p:nvPr/>
        </p:nvSpPr>
        <p:spPr bwMode="auto">
          <a:xfrm>
            <a:off x="5375275" y="2924175"/>
            <a:ext cx="1219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id-ID" altLang="en-US" sz="1800" b="1"/>
              <a:t>BTKL</a:t>
            </a:r>
          </a:p>
        </p:txBody>
      </p:sp>
      <p:sp>
        <p:nvSpPr>
          <p:cNvPr id="21510" name="Text Box 6">
            <a:extLst>
              <a:ext uri="{FF2B5EF4-FFF2-40B4-BE49-F238E27FC236}">
                <a16:creationId xmlns:a16="http://schemas.microsoft.com/office/drawing/2014/main" id="{07572865-7C65-9B82-0CFC-1C97C5DAE353}"/>
              </a:ext>
            </a:extLst>
          </p:cNvPr>
          <p:cNvSpPr txBox="1">
            <a:spLocks noChangeArrowheads="1"/>
          </p:cNvSpPr>
          <p:nvPr/>
        </p:nvSpPr>
        <p:spPr bwMode="auto">
          <a:xfrm>
            <a:off x="2927350" y="4868863"/>
            <a:ext cx="18732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a:t>Biaya Utama</a:t>
            </a:r>
            <a:endParaRPr lang="id-ID" altLang="en-US" sz="1800"/>
          </a:p>
        </p:txBody>
      </p:sp>
      <p:sp>
        <p:nvSpPr>
          <p:cNvPr id="21511" name="Text Box 7">
            <a:extLst>
              <a:ext uri="{FF2B5EF4-FFF2-40B4-BE49-F238E27FC236}">
                <a16:creationId xmlns:a16="http://schemas.microsoft.com/office/drawing/2014/main" id="{18D8C964-A3BC-EF68-2FCE-28501450ED30}"/>
              </a:ext>
            </a:extLst>
          </p:cNvPr>
          <p:cNvSpPr txBox="1">
            <a:spLocks noChangeArrowheads="1"/>
          </p:cNvSpPr>
          <p:nvPr/>
        </p:nvSpPr>
        <p:spPr bwMode="auto">
          <a:xfrm>
            <a:off x="7620000" y="3200400"/>
            <a:ext cx="1143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b="1"/>
              <a:t>BOP</a:t>
            </a:r>
            <a:endParaRPr lang="id-ID" altLang="en-US" sz="1800" b="1"/>
          </a:p>
        </p:txBody>
      </p:sp>
      <p:sp>
        <p:nvSpPr>
          <p:cNvPr id="21513" name="Text Box 9">
            <a:extLst>
              <a:ext uri="{FF2B5EF4-FFF2-40B4-BE49-F238E27FC236}">
                <a16:creationId xmlns:a16="http://schemas.microsoft.com/office/drawing/2014/main" id="{974978E9-92BE-D38E-D328-90C6645DC6EA}"/>
              </a:ext>
            </a:extLst>
          </p:cNvPr>
          <p:cNvSpPr txBox="1">
            <a:spLocks noChangeArrowheads="1"/>
          </p:cNvSpPr>
          <p:nvPr/>
        </p:nvSpPr>
        <p:spPr bwMode="auto">
          <a:xfrm>
            <a:off x="8256588" y="4365625"/>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1800"/>
              <a:t>Biaya Konversi</a:t>
            </a:r>
            <a:endParaRPr lang="id-ID" altLang="en-US" sz="1800"/>
          </a:p>
        </p:txBody>
      </p:sp>
    </p:spTree>
    <p:extLst>
      <p:ext uri="{BB962C8B-B14F-4D97-AF65-F5344CB8AC3E}">
        <p14:creationId xmlns:p14="http://schemas.microsoft.com/office/powerpoint/2010/main" val="10421371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iterate type="lt">
                                    <p:tmPct val="100000"/>
                                  </p:iterate>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up)">
                                      <p:cBhvr>
                                        <p:cTn id="7" dur="75"/>
                                        <p:tgtEl>
                                          <p:spTgt spid="215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iterate type="lt">
                                    <p:tmPct val="100000"/>
                                  </p:iterate>
                                  <p:childTnLst>
                                    <p:set>
                                      <p:cBhvr>
                                        <p:cTn id="11" dur="1" fill="hold">
                                          <p:stCondLst>
                                            <p:cond delay="0"/>
                                          </p:stCondLst>
                                        </p:cTn>
                                        <p:tgtEl>
                                          <p:spTgt spid="21508">
                                            <p:txEl>
                                              <p:pRg st="0" end="0"/>
                                            </p:txEl>
                                          </p:spTgt>
                                        </p:tgtEl>
                                        <p:attrNameLst>
                                          <p:attrName>style.visibility</p:attrName>
                                        </p:attrNameLst>
                                      </p:cBhvr>
                                      <p:to>
                                        <p:strVal val="visible"/>
                                      </p:to>
                                    </p:set>
                                    <p:animEffect transition="in" filter="wipe(up)">
                                      <p:cBhvr>
                                        <p:cTn id="12" dur="75"/>
                                        <p:tgtEl>
                                          <p:spTgt spid="21508">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1509"/>
                                        </p:tgtEl>
                                        <p:attrNameLst>
                                          <p:attrName>style.visibility</p:attrName>
                                        </p:attrNameLst>
                                      </p:cBhvr>
                                      <p:to>
                                        <p:strVal val="visible"/>
                                      </p:to>
                                    </p:set>
                                  </p:childTnLst>
                                </p:cTn>
                              </p:par>
                            </p:childTnLst>
                          </p:cTn>
                        </p:par>
                        <p:par>
                          <p:cTn id="17" fill="hold" nodeType="afterGroup">
                            <p:stCondLst>
                              <p:cond delay="0"/>
                            </p:stCondLst>
                            <p:childTnLst>
                              <p:par>
                                <p:cTn id="18" presetID="22" presetClass="entr" presetSubtype="1" fill="hold" nodeType="afterEffect">
                                  <p:stCondLst>
                                    <p:cond delay="0"/>
                                  </p:stCondLst>
                                  <p:iterate type="lt">
                                    <p:tmPct val="100000"/>
                                  </p:iterate>
                                  <p:childTnLst>
                                    <p:set>
                                      <p:cBhvr>
                                        <p:cTn id="19" dur="1" fill="hold">
                                          <p:stCondLst>
                                            <p:cond delay="0"/>
                                          </p:stCondLst>
                                        </p:cTn>
                                        <p:tgtEl>
                                          <p:spTgt spid="21510">
                                            <p:txEl>
                                              <p:pRg st="0" end="0"/>
                                            </p:txEl>
                                          </p:spTgt>
                                        </p:tgtEl>
                                        <p:attrNameLst>
                                          <p:attrName>style.visibility</p:attrName>
                                        </p:attrNameLst>
                                      </p:cBhvr>
                                      <p:to>
                                        <p:strVal val="visible"/>
                                      </p:to>
                                    </p:set>
                                    <p:animEffect transition="in" filter="wipe(up)">
                                      <p:cBhvr>
                                        <p:cTn id="20" dur="75"/>
                                        <p:tgtEl>
                                          <p:spTgt spid="21510">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1" fill="hold" nodeType="clickEffect">
                                  <p:stCondLst>
                                    <p:cond delay="0"/>
                                  </p:stCondLst>
                                  <p:iterate type="lt">
                                    <p:tmPct val="100000"/>
                                  </p:iterate>
                                  <p:childTnLst>
                                    <p:set>
                                      <p:cBhvr>
                                        <p:cTn id="24" dur="1" fill="hold">
                                          <p:stCondLst>
                                            <p:cond delay="0"/>
                                          </p:stCondLst>
                                        </p:cTn>
                                        <p:tgtEl>
                                          <p:spTgt spid="21511">
                                            <p:txEl>
                                              <p:pRg st="0" end="0"/>
                                            </p:txEl>
                                          </p:spTgt>
                                        </p:tgtEl>
                                        <p:attrNameLst>
                                          <p:attrName>style.visibility</p:attrName>
                                        </p:attrNameLst>
                                      </p:cBhvr>
                                      <p:to>
                                        <p:strVal val="visible"/>
                                      </p:to>
                                    </p:set>
                                    <p:animEffect transition="in" filter="wipe(up)">
                                      <p:cBhvr>
                                        <p:cTn id="25" dur="75"/>
                                        <p:tgtEl>
                                          <p:spTgt spid="21511">
                                            <p:txEl>
                                              <p:pRg st="0" end="0"/>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2" fill="hold" nodeType="clickEffect">
                                  <p:stCondLst>
                                    <p:cond delay="0"/>
                                  </p:stCondLst>
                                  <p:childTnLst>
                                    <p:set>
                                      <p:cBhvr>
                                        <p:cTn id="29" dur="1" fill="hold">
                                          <p:stCondLst>
                                            <p:cond delay="0"/>
                                          </p:stCondLst>
                                        </p:cTn>
                                        <p:tgtEl>
                                          <p:spTgt spid="21512"/>
                                        </p:tgtEl>
                                        <p:attrNameLst>
                                          <p:attrName>style.visibility</p:attrName>
                                        </p:attrNameLst>
                                      </p:cBhvr>
                                      <p:to>
                                        <p:strVal val="visible"/>
                                      </p:to>
                                    </p:set>
                                    <p:anim calcmode="lin" valueType="num">
                                      <p:cBhvr additive="base">
                                        <p:cTn id="30" dur="500" fill="hold"/>
                                        <p:tgtEl>
                                          <p:spTgt spid="21512"/>
                                        </p:tgtEl>
                                        <p:attrNameLst>
                                          <p:attrName>ppt_x</p:attrName>
                                        </p:attrNameLst>
                                      </p:cBhvr>
                                      <p:tavLst>
                                        <p:tav tm="0">
                                          <p:val>
                                            <p:strVal val="1+#ppt_w/2"/>
                                          </p:val>
                                        </p:tav>
                                        <p:tav tm="100000">
                                          <p:val>
                                            <p:strVal val="#ppt_x"/>
                                          </p:val>
                                        </p:tav>
                                      </p:tavLst>
                                    </p:anim>
                                    <p:anim calcmode="lin" valueType="num">
                                      <p:cBhvr additive="base">
                                        <p:cTn id="31" dur="500" fill="hold"/>
                                        <p:tgtEl>
                                          <p:spTgt spid="21512"/>
                                        </p:tgtEl>
                                        <p:attrNameLst>
                                          <p:attrName>ppt_y</p:attrName>
                                        </p:attrNameLst>
                                      </p:cBhvr>
                                      <p:tavLst>
                                        <p:tav tm="0">
                                          <p:val>
                                            <p:strVal val="#ppt_y"/>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1" fill="hold" nodeType="clickEffect">
                                  <p:stCondLst>
                                    <p:cond delay="0"/>
                                  </p:stCondLst>
                                  <p:iterate type="lt">
                                    <p:tmPct val="100000"/>
                                  </p:iterate>
                                  <p:childTnLst>
                                    <p:set>
                                      <p:cBhvr>
                                        <p:cTn id="35" dur="1" fill="hold">
                                          <p:stCondLst>
                                            <p:cond delay="0"/>
                                          </p:stCondLst>
                                        </p:cTn>
                                        <p:tgtEl>
                                          <p:spTgt spid="21513">
                                            <p:txEl>
                                              <p:pRg st="0" end="0"/>
                                            </p:txEl>
                                          </p:spTgt>
                                        </p:tgtEl>
                                        <p:attrNameLst>
                                          <p:attrName>style.visibility</p:attrName>
                                        </p:attrNameLst>
                                      </p:cBhvr>
                                      <p:to>
                                        <p:strVal val="visible"/>
                                      </p:to>
                                    </p:set>
                                    <p:animEffect transition="in" filter="wipe(up)">
                                      <p:cBhvr>
                                        <p:cTn id="36" dur="75"/>
                                        <p:tgtEl>
                                          <p:spTgt spid="215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animBg="1"/>
      <p:bldP spid="21512" grpId="0" animBg="1"/>
      <p:bldP spid="21507" grpId="0" build="p" autoUpdateAnimBg="0"/>
      <p:bldP spid="21508" grpId="0" build="p" autoUpdateAnimBg="0"/>
      <p:bldP spid="21510" grpId="0" build="p" autoUpdateAnimBg="0"/>
      <p:bldP spid="21511" grpId="0" build="p" autoUpdateAnimBg="0"/>
      <p:bldP spid="21513"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a:extLst>
              <a:ext uri="{FF2B5EF4-FFF2-40B4-BE49-F238E27FC236}">
                <a16:creationId xmlns:a16="http://schemas.microsoft.com/office/drawing/2014/main" id="{7A0206DC-C928-EA5F-EE2E-CA1E5FDB4757}"/>
              </a:ext>
            </a:extLst>
          </p:cNvPr>
          <p:cNvSpPr>
            <a:spLocks noGrp="1" noChangeArrowheads="1"/>
          </p:cNvSpPr>
          <p:nvPr>
            <p:ph type="title"/>
          </p:nvPr>
        </p:nvSpPr>
        <p:spPr>
          <a:xfrm>
            <a:off x="1838382" y="592183"/>
            <a:ext cx="7297737" cy="1412875"/>
          </a:xfrm>
        </p:spPr>
        <p:txBody>
          <a:bodyPr/>
          <a:lstStyle/>
          <a:p>
            <a:pPr eaLnBrk="1" hangingPunct="1"/>
            <a:r>
              <a:rPr lang="en-US" altLang="en-US" sz="4400" b="1" dirty="0" err="1">
                <a:solidFill>
                  <a:srgbClr val="CC3300"/>
                </a:solidFill>
              </a:rPr>
              <a:t>Biaya</a:t>
            </a:r>
            <a:r>
              <a:rPr lang="en-US" altLang="en-US" sz="4400" b="1" dirty="0">
                <a:solidFill>
                  <a:srgbClr val="CC3300"/>
                </a:solidFill>
              </a:rPr>
              <a:t> </a:t>
            </a:r>
            <a:r>
              <a:rPr lang="en-US" altLang="en-US" sz="4400" b="1" dirty="0" err="1">
                <a:solidFill>
                  <a:srgbClr val="CC3300"/>
                </a:solidFill>
              </a:rPr>
              <a:t>dalam</a:t>
            </a:r>
            <a:r>
              <a:rPr lang="en-US" altLang="en-US" sz="4400" b="1" dirty="0">
                <a:solidFill>
                  <a:srgbClr val="CC3300"/>
                </a:solidFill>
              </a:rPr>
              <a:t> </a:t>
            </a:r>
            <a:br>
              <a:rPr lang="en-US" altLang="en-US" sz="4400" b="1" dirty="0">
                <a:solidFill>
                  <a:srgbClr val="CC3300"/>
                </a:solidFill>
              </a:rPr>
            </a:br>
            <a:r>
              <a:rPr lang="en-US" altLang="en-US" sz="4400" b="1" dirty="0" err="1">
                <a:solidFill>
                  <a:srgbClr val="CC3300"/>
                </a:solidFill>
              </a:rPr>
              <a:t>Hubungan</a:t>
            </a:r>
            <a:r>
              <a:rPr lang="en-US" altLang="en-US" sz="4400" b="1" dirty="0">
                <a:solidFill>
                  <a:srgbClr val="CC3300"/>
                </a:solidFill>
              </a:rPr>
              <a:t> </a:t>
            </a:r>
            <a:r>
              <a:rPr lang="en-US" altLang="en-US" sz="4400" b="1" dirty="0" err="1">
                <a:solidFill>
                  <a:srgbClr val="CC3300"/>
                </a:solidFill>
              </a:rPr>
              <a:t>dengan</a:t>
            </a:r>
            <a:r>
              <a:rPr lang="en-US" altLang="en-US" sz="4400" b="1" dirty="0">
                <a:solidFill>
                  <a:srgbClr val="CC3300"/>
                </a:solidFill>
              </a:rPr>
              <a:t> </a:t>
            </a:r>
            <a:r>
              <a:rPr lang="en-US" altLang="en-US" sz="4400" b="1" dirty="0" err="1">
                <a:solidFill>
                  <a:srgbClr val="CC3300"/>
                </a:solidFill>
              </a:rPr>
              <a:t>Produk</a:t>
            </a:r>
            <a:endParaRPr lang="en-GB" altLang="en-US" sz="4400" b="1" dirty="0">
              <a:solidFill>
                <a:srgbClr val="CC3300"/>
              </a:solidFill>
            </a:endParaRPr>
          </a:p>
        </p:txBody>
      </p:sp>
      <p:sp>
        <p:nvSpPr>
          <p:cNvPr id="20484" name="Rectangle 3">
            <a:extLst>
              <a:ext uri="{FF2B5EF4-FFF2-40B4-BE49-F238E27FC236}">
                <a16:creationId xmlns:a16="http://schemas.microsoft.com/office/drawing/2014/main" id="{CD3CBBBF-F434-82CD-A6B1-4C199B2AD2DE}"/>
              </a:ext>
            </a:extLst>
          </p:cNvPr>
          <p:cNvSpPr>
            <a:spLocks noGrp="1" noChangeArrowheads="1"/>
          </p:cNvSpPr>
          <p:nvPr>
            <p:ph type="body" idx="1"/>
          </p:nvPr>
        </p:nvSpPr>
        <p:spPr/>
        <p:txBody>
          <a:bodyPr>
            <a:normAutofit fontScale="92500" lnSpcReduction="10000"/>
          </a:bodyPr>
          <a:lstStyle/>
          <a:p>
            <a:pPr eaLnBrk="1" hangingPunct="1">
              <a:lnSpc>
                <a:spcPct val="90000"/>
              </a:lnSpc>
              <a:buFont typeface="Wingdings" panose="05000000000000000000" pitchFamily="2" charset="2"/>
              <a:buNone/>
            </a:pPr>
            <a:r>
              <a:rPr lang="en-US" altLang="en-US"/>
              <a:t>Biaya non produksi adalah biaya yang tidak </a:t>
            </a:r>
          </a:p>
          <a:p>
            <a:pPr eaLnBrk="1" hangingPunct="1">
              <a:lnSpc>
                <a:spcPct val="90000"/>
              </a:lnSpc>
              <a:buFont typeface="Wingdings" panose="05000000000000000000" pitchFamily="2" charset="2"/>
              <a:buNone/>
            </a:pPr>
            <a:r>
              <a:rPr lang="en-US" altLang="en-US"/>
              <a:t>berhubungan dengan proses produksi. Biaya non </a:t>
            </a:r>
          </a:p>
          <a:p>
            <a:pPr eaLnBrk="1" hangingPunct="1">
              <a:lnSpc>
                <a:spcPct val="90000"/>
              </a:lnSpc>
              <a:buFont typeface="Wingdings" panose="05000000000000000000" pitchFamily="2" charset="2"/>
              <a:buNone/>
            </a:pPr>
            <a:r>
              <a:rPr lang="en-US" altLang="en-US"/>
              <a:t>produksi ini disebut dengan biaya komersial atau biaya </a:t>
            </a:r>
          </a:p>
          <a:p>
            <a:pPr eaLnBrk="1" hangingPunct="1">
              <a:lnSpc>
                <a:spcPct val="90000"/>
              </a:lnSpc>
              <a:buFont typeface="Wingdings" panose="05000000000000000000" pitchFamily="2" charset="2"/>
              <a:buNone/>
            </a:pPr>
            <a:r>
              <a:rPr lang="en-US" altLang="en-US"/>
              <a:t>operasi. Biaya komersial atau oprasi ini juga </a:t>
            </a:r>
          </a:p>
          <a:p>
            <a:pPr eaLnBrk="1" hangingPunct="1">
              <a:lnSpc>
                <a:spcPct val="90000"/>
              </a:lnSpc>
              <a:buFont typeface="Wingdings" panose="05000000000000000000" pitchFamily="2" charset="2"/>
              <a:buNone/>
            </a:pPr>
            <a:r>
              <a:rPr lang="en-US" altLang="en-US"/>
              <a:t>digolongkan sebagai biaya periode yaitu biaya-biaya </a:t>
            </a:r>
          </a:p>
          <a:p>
            <a:pPr eaLnBrk="1" hangingPunct="1">
              <a:lnSpc>
                <a:spcPct val="90000"/>
              </a:lnSpc>
              <a:buFont typeface="Wingdings" panose="05000000000000000000" pitchFamily="2" charset="2"/>
              <a:buNone/>
            </a:pPr>
            <a:r>
              <a:rPr lang="en-US" altLang="en-US"/>
              <a:t>yang dapat dihubungkan dengan interval waktu.</a:t>
            </a:r>
          </a:p>
          <a:p>
            <a:pPr eaLnBrk="1" hangingPunct="1">
              <a:lnSpc>
                <a:spcPct val="90000"/>
              </a:lnSpc>
              <a:buFont typeface="Wingdings" panose="05000000000000000000" pitchFamily="2" charset="2"/>
              <a:buNone/>
            </a:pPr>
            <a:endParaRPr lang="en-US" altLang="en-US"/>
          </a:p>
          <a:p>
            <a:pPr eaLnBrk="1" hangingPunct="1">
              <a:lnSpc>
                <a:spcPct val="90000"/>
              </a:lnSpc>
              <a:buFont typeface="Wingdings" panose="05000000000000000000" pitchFamily="2" charset="2"/>
              <a:buNone/>
            </a:pPr>
            <a:r>
              <a:rPr lang="en-US" altLang="en-US"/>
              <a:t>Biaya ini terdiri dari beban pemasaran, beban </a:t>
            </a:r>
          </a:p>
          <a:p>
            <a:pPr eaLnBrk="1" hangingPunct="1">
              <a:lnSpc>
                <a:spcPct val="90000"/>
              </a:lnSpc>
              <a:buFont typeface="Wingdings" panose="05000000000000000000" pitchFamily="2" charset="2"/>
              <a:buNone/>
            </a:pPr>
            <a:r>
              <a:rPr lang="en-US" altLang="en-US"/>
              <a:t>administrasi, dan beban keuangan.</a:t>
            </a:r>
            <a:endParaRPr lang="en-GB"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a:extLst>
              <a:ext uri="{FF2B5EF4-FFF2-40B4-BE49-F238E27FC236}">
                <a16:creationId xmlns:a16="http://schemas.microsoft.com/office/drawing/2014/main" id="{44623B6C-C6DC-E124-18E1-532C50AC9EC6}"/>
              </a:ext>
            </a:extLst>
          </p:cNvPr>
          <p:cNvSpPr>
            <a:spLocks noGrp="1" noChangeArrowheads="1"/>
          </p:cNvSpPr>
          <p:nvPr>
            <p:ph type="title"/>
          </p:nvPr>
        </p:nvSpPr>
        <p:spPr/>
        <p:txBody>
          <a:bodyPr/>
          <a:lstStyle/>
          <a:p>
            <a:pPr eaLnBrk="1" hangingPunct="1"/>
            <a:r>
              <a:rPr lang="en-US" altLang="en-US" b="1">
                <a:solidFill>
                  <a:srgbClr val="CC3300"/>
                </a:solidFill>
              </a:rPr>
              <a:t>1. Beban Pemasaran</a:t>
            </a:r>
            <a:endParaRPr lang="en-GB" altLang="en-US" b="1">
              <a:solidFill>
                <a:srgbClr val="CC3300"/>
              </a:solidFill>
            </a:endParaRPr>
          </a:p>
        </p:txBody>
      </p:sp>
      <p:sp>
        <p:nvSpPr>
          <p:cNvPr id="21508" name="Rectangle 3">
            <a:extLst>
              <a:ext uri="{FF2B5EF4-FFF2-40B4-BE49-F238E27FC236}">
                <a16:creationId xmlns:a16="http://schemas.microsoft.com/office/drawing/2014/main" id="{849CB07F-C172-3C3B-AF58-1867719AC385}"/>
              </a:ext>
            </a:extLst>
          </p:cNvPr>
          <p:cNvSpPr>
            <a:spLocks noGrp="1" noChangeArrowheads="1"/>
          </p:cNvSpPr>
          <p:nvPr>
            <p:ph type="body" idx="1"/>
          </p:nvPr>
        </p:nvSpPr>
        <p:spPr>
          <a:xfrm>
            <a:off x="1475798" y="2195946"/>
            <a:ext cx="7661275" cy="4343400"/>
          </a:xfrm>
        </p:spPr>
        <p:txBody>
          <a:bodyPr>
            <a:normAutofit fontScale="92500" lnSpcReduction="20000"/>
          </a:bodyPr>
          <a:lstStyle/>
          <a:p>
            <a:pPr eaLnBrk="1" hangingPunct="1">
              <a:lnSpc>
                <a:spcPct val="80000"/>
              </a:lnSpc>
              <a:buFont typeface="Wingdings" panose="05000000000000000000" pitchFamily="2" charset="2"/>
              <a:buNone/>
            </a:pPr>
            <a:r>
              <a:rPr lang="en-US" altLang="en-US" sz="2000"/>
              <a:t>Beban pemasaran atau biaya penjualan adalah biaya yang </a:t>
            </a:r>
          </a:p>
          <a:p>
            <a:pPr eaLnBrk="1" hangingPunct="1">
              <a:lnSpc>
                <a:spcPct val="80000"/>
              </a:lnSpc>
              <a:buFont typeface="Wingdings" panose="05000000000000000000" pitchFamily="2" charset="2"/>
              <a:buNone/>
            </a:pPr>
            <a:r>
              <a:rPr lang="en-US" altLang="en-US" sz="2000"/>
              <a:t>dikeluarkan apabila produk selesai dan siap dipasarkan ke </a:t>
            </a:r>
          </a:p>
          <a:p>
            <a:pPr eaLnBrk="1" hangingPunct="1">
              <a:lnSpc>
                <a:spcPct val="80000"/>
              </a:lnSpc>
              <a:buFont typeface="Wingdings" panose="05000000000000000000" pitchFamily="2" charset="2"/>
              <a:buNone/>
            </a:pPr>
            <a:r>
              <a:rPr lang="en-US" altLang="en-US" sz="2000"/>
              <a:t>konsumen.</a:t>
            </a:r>
          </a:p>
          <a:p>
            <a:pPr eaLnBrk="1" hangingPunct="1">
              <a:lnSpc>
                <a:spcPct val="80000"/>
              </a:lnSpc>
              <a:buFont typeface="Wingdings" panose="05000000000000000000" pitchFamily="2" charset="2"/>
              <a:buNone/>
            </a:pPr>
            <a:endParaRPr lang="en-US" altLang="en-US" sz="2000"/>
          </a:p>
          <a:p>
            <a:pPr eaLnBrk="1" hangingPunct="1">
              <a:lnSpc>
                <a:spcPct val="80000"/>
              </a:lnSpc>
              <a:buFont typeface="Wingdings" panose="05000000000000000000" pitchFamily="2" charset="2"/>
              <a:buNone/>
            </a:pPr>
            <a:r>
              <a:rPr lang="en-US" altLang="en-US" sz="2000"/>
              <a:t>Contoh :</a:t>
            </a:r>
          </a:p>
          <a:p>
            <a:pPr eaLnBrk="1" hangingPunct="1">
              <a:lnSpc>
                <a:spcPct val="80000"/>
              </a:lnSpc>
              <a:buSzPct val="85000"/>
              <a:buFontTx/>
              <a:buChar char="•"/>
            </a:pPr>
            <a:r>
              <a:rPr lang="en-US" altLang="en-US" sz="2000"/>
              <a:t>Beban iklan.</a:t>
            </a:r>
          </a:p>
          <a:p>
            <a:pPr eaLnBrk="1" hangingPunct="1">
              <a:lnSpc>
                <a:spcPct val="80000"/>
              </a:lnSpc>
              <a:buSzPct val="85000"/>
              <a:buFontTx/>
              <a:buChar char="•"/>
            </a:pPr>
            <a:r>
              <a:rPr lang="en-US" altLang="en-US" sz="2000"/>
              <a:t>Promosi.</a:t>
            </a:r>
          </a:p>
          <a:p>
            <a:pPr eaLnBrk="1" hangingPunct="1">
              <a:lnSpc>
                <a:spcPct val="80000"/>
              </a:lnSpc>
              <a:buSzPct val="85000"/>
              <a:buFontTx/>
              <a:buChar char="•"/>
            </a:pPr>
            <a:r>
              <a:rPr lang="en-US" altLang="en-US" sz="2000"/>
              <a:t>Komisi penjualan.</a:t>
            </a:r>
          </a:p>
          <a:p>
            <a:pPr eaLnBrk="1" hangingPunct="1">
              <a:lnSpc>
                <a:spcPct val="80000"/>
              </a:lnSpc>
              <a:buSzPct val="85000"/>
              <a:buFontTx/>
              <a:buChar char="•"/>
            </a:pPr>
            <a:r>
              <a:rPr lang="en-US" altLang="en-US" sz="2000"/>
              <a:t>Pengiriman barang.</a:t>
            </a:r>
          </a:p>
          <a:p>
            <a:pPr eaLnBrk="1" hangingPunct="1">
              <a:lnSpc>
                <a:spcPct val="80000"/>
              </a:lnSpc>
              <a:buSzPct val="85000"/>
              <a:buFontTx/>
              <a:buChar char="•"/>
            </a:pPr>
            <a:r>
              <a:rPr lang="en-US" altLang="en-US" sz="2000"/>
              <a:t>Sampel barang gratis.</a:t>
            </a:r>
          </a:p>
          <a:p>
            <a:pPr eaLnBrk="1" hangingPunct="1">
              <a:lnSpc>
                <a:spcPct val="80000"/>
              </a:lnSpc>
              <a:buSzPct val="85000"/>
              <a:buFontTx/>
              <a:buChar char="•"/>
            </a:pPr>
            <a:r>
              <a:rPr lang="en-US" altLang="en-US" sz="2000"/>
              <a:t>Biaya alat tulis.</a:t>
            </a:r>
          </a:p>
          <a:p>
            <a:pPr eaLnBrk="1" hangingPunct="1">
              <a:lnSpc>
                <a:spcPct val="80000"/>
              </a:lnSpc>
              <a:buSzPct val="85000"/>
              <a:buFontTx/>
              <a:buChar char="•"/>
            </a:pPr>
            <a:r>
              <a:rPr lang="en-US" altLang="en-US" sz="2000"/>
              <a:t>Gaji bagian penjualan.</a:t>
            </a:r>
          </a:p>
          <a:p>
            <a:pPr eaLnBrk="1" hangingPunct="1">
              <a:lnSpc>
                <a:spcPct val="80000"/>
              </a:lnSpc>
              <a:buSzPct val="85000"/>
              <a:buFontTx/>
              <a:buChar char="•"/>
            </a:pPr>
            <a:r>
              <a:rPr lang="en-US" altLang="en-US" sz="2000"/>
              <a:t>Telepon </a:t>
            </a:r>
          </a:p>
          <a:p>
            <a:pPr eaLnBrk="1" hangingPunct="1">
              <a:lnSpc>
                <a:spcPct val="80000"/>
              </a:lnSpc>
              <a:buSzPct val="85000"/>
              <a:buFontTx/>
              <a:buChar char="•"/>
            </a:pPr>
            <a:r>
              <a:rPr lang="en-US" altLang="en-US" sz="2000"/>
              <a:t>Biaya penjualan</a:t>
            </a:r>
            <a:endParaRPr lang="en-GB" altLang="en-US" sz="2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a:extLst>
              <a:ext uri="{FF2B5EF4-FFF2-40B4-BE49-F238E27FC236}">
                <a16:creationId xmlns:a16="http://schemas.microsoft.com/office/drawing/2014/main" id="{8FCB4DBA-156F-EF10-06F2-B41A6B0C10D4}"/>
              </a:ext>
            </a:extLst>
          </p:cNvPr>
          <p:cNvSpPr>
            <a:spLocks noGrp="1" noChangeArrowheads="1"/>
          </p:cNvSpPr>
          <p:nvPr>
            <p:ph type="title"/>
          </p:nvPr>
        </p:nvSpPr>
        <p:spPr/>
        <p:txBody>
          <a:bodyPr/>
          <a:lstStyle/>
          <a:p>
            <a:pPr eaLnBrk="1" hangingPunct="1"/>
            <a:r>
              <a:rPr lang="en-US" altLang="en-US" b="1">
                <a:solidFill>
                  <a:srgbClr val="CC3300"/>
                </a:solidFill>
              </a:rPr>
              <a:t>2. Beban Administrasi</a:t>
            </a:r>
            <a:endParaRPr lang="en-GB" altLang="en-US" b="1">
              <a:solidFill>
                <a:srgbClr val="CC3300"/>
              </a:solidFill>
            </a:endParaRPr>
          </a:p>
        </p:txBody>
      </p:sp>
      <p:sp>
        <p:nvSpPr>
          <p:cNvPr id="22532" name="Rectangle 3">
            <a:extLst>
              <a:ext uri="{FF2B5EF4-FFF2-40B4-BE49-F238E27FC236}">
                <a16:creationId xmlns:a16="http://schemas.microsoft.com/office/drawing/2014/main" id="{4CD9B5EC-60CB-B26F-5C17-A0EB4F74D6B5}"/>
              </a:ext>
            </a:extLst>
          </p:cNvPr>
          <p:cNvSpPr>
            <a:spLocks noGrp="1" noChangeArrowheads="1"/>
          </p:cNvSpPr>
          <p:nvPr>
            <p:ph type="body" idx="1"/>
          </p:nvPr>
        </p:nvSpPr>
        <p:spPr>
          <a:xfrm>
            <a:off x="1087872" y="2126673"/>
            <a:ext cx="7661275" cy="4343400"/>
          </a:xfrm>
        </p:spPr>
        <p:txBody>
          <a:bodyPr>
            <a:normAutofit fontScale="92500" lnSpcReduction="10000"/>
          </a:bodyPr>
          <a:lstStyle/>
          <a:p>
            <a:pPr eaLnBrk="1" hangingPunct="1">
              <a:lnSpc>
                <a:spcPct val="80000"/>
              </a:lnSpc>
              <a:buFont typeface="Wingdings" panose="05000000000000000000" pitchFamily="2" charset="2"/>
              <a:buNone/>
            </a:pPr>
            <a:r>
              <a:rPr lang="en-US" altLang="en-US" sz="2300" dirty="0"/>
              <a:t>Beban </a:t>
            </a:r>
            <a:r>
              <a:rPr lang="en-US" altLang="en-US" sz="2300" dirty="0" err="1"/>
              <a:t>administrasi</a:t>
            </a:r>
            <a:r>
              <a:rPr lang="en-US" altLang="en-US" sz="2300" dirty="0"/>
              <a:t> </a:t>
            </a:r>
            <a:r>
              <a:rPr lang="en-US" altLang="en-US" sz="2300" dirty="0" err="1"/>
              <a:t>adalah</a:t>
            </a:r>
            <a:r>
              <a:rPr lang="en-US" altLang="en-US" sz="2300" dirty="0"/>
              <a:t> </a:t>
            </a:r>
            <a:r>
              <a:rPr lang="en-US" altLang="en-US" sz="2300" dirty="0" err="1"/>
              <a:t>biaya</a:t>
            </a:r>
            <a:r>
              <a:rPr lang="en-US" altLang="en-US" sz="2300" dirty="0"/>
              <a:t> yang </a:t>
            </a:r>
            <a:r>
              <a:rPr lang="en-US" altLang="en-US" sz="2300" dirty="0" err="1"/>
              <a:t>dikeluarkan</a:t>
            </a:r>
            <a:r>
              <a:rPr lang="en-US" altLang="en-US" sz="2300" dirty="0"/>
              <a:t> </a:t>
            </a:r>
          </a:p>
          <a:p>
            <a:pPr eaLnBrk="1" hangingPunct="1">
              <a:lnSpc>
                <a:spcPct val="80000"/>
              </a:lnSpc>
              <a:buFont typeface="Wingdings" panose="05000000000000000000" pitchFamily="2" charset="2"/>
              <a:buNone/>
            </a:pPr>
            <a:r>
              <a:rPr lang="en-US" altLang="en-US" sz="2300" dirty="0" err="1"/>
              <a:t>dalam</a:t>
            </a:r>
            <a:r>
              <a:rPr lang="en-US" altLang="en-US" sz="2300" dirty="0"/>
              <a:t> </a:t>
            </a:r>
            <a:r>
              <a:rPr lang="en-US" altLang="en-US" sz="2300" dirty="0" err="1"/>
              <a:t>hubungan</a:t>
            </a:r>
            <a:r>
              <a:rPr lang="en-US" altLang="en-US" sz="2300" dirty="0"/>
              <a:t> </a:t>
            </a:r>
            <a:r>
              <a:rPr lang="en-US" altLang="en-US" sz="2300" dirty="0" err="1"/>
              <a:t>dengan</a:t>
            </a:r>
            <a:r>
              <a:rPr lang="en-US" altLang="en-US" sz="2300" dirty="0"/>
              <a:t> </a:t>
            </a:r>
            <a:r>
              <a:rPr lang="en-US" altLang="en-US" sz="2300" dirty="0" err="1"/>
              <a:t>kegiatan</a:t>
            </a:r>
            <a:r>
              <a:rPr lang="en-US" altLang="en-US" sz="2300" dirty="0"/>
              <a:t> </a:t>
            </a:r>
            <a:r>
              <a:rPr lang="en-US" altLang="en-US" sz="2300" dirty="0" err="1"/>
              <a:t>penentu</a:t>
            </a:r>
            <a:r>
              <a:rPr lang="en-US" altLang="en-US" sz="2300" dirty="0"/>
              <a:t> </a:t>
            </a:r>
            <a:r>
              <a:rPr lang="en-US" altLang="en-US" sz="2300" dirty="0" err="1"/>
              <a:t>kebijakan</a:t>
            </a:r>
            <a:r>
              <a:rPr lang="en-US" altLang="en-US" sz="2300" dirty="0"/>
              <a:t>, </a:t>
            </a:r>
          </a:p>
          <a:p>
            <a:pPr eaLnBrk="1" hangingPunct="1">
              <a:lnSpc>
                <a:spcPct val="80000"/>
              </a:lnSpc>
              <a:buFont typeface="Wingdings" panose="05000000000000000000" pitchFamily="2" charset="2"/>
              <a:buNone/>
            </a:pPr>
            <a:r>
              <a:rPr lang="en-US" altLang="en-US" sz="2300" dirty="0" err="1"/>
              <a:t>pengarahan</a:t>
            </a:r>
            <a:r>
              <a:rPr lang="en-US" altLang="en-US" sz="2300" dirty="0"/>
              <a:t>, </a:t>
            </a:r>
            <a:r>
              <a:rPr lang="en-US" altLang="en-US" sz="2300" dirty="0" err="1"/>
              <a:t>pengawasan</a:t>
            </a:r>
            <a:r>
              <a:rPr lang="en-US" altLang="en-US" sz="2300" dirty="0"/>
              <a:t>, </a:t>
            </a:r>
            <a:r>
              <a:rPr lang="en-US" altLang="en-US" sz="2300" dirty="0" err="1"/>
              <a:t>kegiatan</a:t>
            </a:r>
            <a:r>
              <a:rPr lang="en-US" altLang="en-US" sz="2300" dirty="0"/>
              <a:t> </a:t>
            </a:r>
            <a:r>
              <a:rPr lang="en-US" altLang="en-US" sz="2300" dirty="0" err="1"/>
              <a:t>perusahaan</a:t>
            </a:r>
            <a:r>
              <a:rPr lang="en-US" altLang="en-US" sz="2300" dirty="0"/>
              <a:t> </a:t>
            </a:r>
          </a:p>
          <a:p>
            <a:pPr eaLnBrk="1" hangingPunct="1">
              <a:lnSpc>
                <a:spcPct val="80000"/>
              </a:lnSpc>
              <a:buFont typeface="Wingdings" panose="05000000000000000000" pitchFamily="2" charset="2"/>
              <a:buNone/>
            </a:pPr>
            <a:r>
              <a:rPr lang="en-US" altLang="en-US" sz="2300" dirty="0" err="1"/>
              <a:t>secara</a:t>
            </a:r>
            <a:r>
              <a:rPr lang="en-US" altLang="en-US" sz="2300" dirty="0"/>
              <a:t> </a:t>
            </a:r>
            <a:r>
              <a:rPr lang="en-US" altLang="en-US" sz="2300" dirty="0" err="1"/>
              <a:t>keseluruhan</a:t>
            </a:r>
            <a:r>
              <a:rPr lang="en-US" altLang="en-US" sz="2300" dirty="0"/>
              <a:t> agar </a:t>
            </a:r>
            <a:r>
              <a:rPr lang="en-US" altLang="en-US" sz="2300" dirty="0" err="1"/>
              <a:t>dapat</a:t>
            </a:r>
            <a:r>
              <a:rPr lang="en-US" altLang="en-US" sz="2300" dirty="0"/>
              <a:t> </a:t>
            </a:r>
            <a:r>
              <a:rPr lang="en-US" altLang="en-US" sz="2300" dirty="0" err="1"/>
              <a:t>berjalan</a:t>
            </a:r>
            <a:r>
              <a:rPr lang="en-US" altLang="en-US" sz="2300" dirty="0"/>
              <a:t> </a:t>
            </a:r>
            <a:r>
              <a:rPr lang="en-US" altLang="en-US" sz="2300" dirty="0" err="1"/>
              <a:t>dengan</a:t>
            </a:r>
            <a:r>
              <a:rPr lang="en-US" altLang="en-US" sz="2300" dirty="0"/>
              <a:t> </a:t>
            </a:r>
            <a:r>
              <a:rPr lang="en-US" altLang="en-US" sz="2300" dirty="0" err="1"/>
              <a:t>efektif</a:t>
            </a:r>
            <a:r>
              <a:rPr lang="en-US" altLang="en-US" sz="2300" dirty="0"/>
              <a:t> </a:t>
            </a:r>
          </a:p>
          <a:p>
            <a:pPr eaLnBrk="1" hangingPunct="1">
              <a:lnSpc>
                <a:spcPct val="80000"/>
              </a:lnSpc>
              <a:buFont typeface="Wingdings" panose="05000000000000000000" pitchFamily="2" charset="2"/>
              <a:buNone/>
            </a:pPr>
            <a:r>
              <a:rPr lang="en-US" altLang="en-US" sz="2300" dirty="0"/>
              <a:t>dan </a:t>
            </a:r>
            <a:r>
              <a:rPr lang="en-US" altLang="en-US" sz="2300" dirty="0" err="1"/>
              <a:t>efisien</a:t>
            </a:r>
            <a:r>
              <a:rPr lang="en-US" altLang="en-US" sz="2300" dirty="0"/>
              <a:t>.</a:t>
            </a:r>
          </a:p>
          <a:p>
            <a:pPr eaLnBrk="1" hangingPunct="1">
              <a:lnSpc>
                <a:spcPct val="80000"/>
              </a:lnSpc>
              <a:buFont typeface="Wingdings" panose="05000000000000000000" pitchFamily="2" charset="2"/>
              <a:buNone/>
            </a:pPr>
            <a:endParaRPr lang="en-US" altLang="en-US" sz="2300" dirty="0"/>
          </a:p>
          <a:p>
            <a:pPr eaLnBrk="1" hangingPunct="1">
              <a:lnSpc>
                <a:spcPct val="80000"/>
              </a:lnSpc>
              <a:buFont typeface="Wingdings" panose="05000000000000000000" pitchFamily="2" charset="2"/>
              <a:buNone/>
            </a:pPr>
            <a:r>
              <a:rPr lang="en-US" altLang="en-US" sz="2300" dirty="0" err="1"/>
              <a:t>Contoh</a:t>
            </a:r>
            <a:r>
              <a:rPr lang="en-US" altLang="en-US" sz="2300" dirty="0"/>
              <a:t> :</a:t>
            </a:r>
          </a:p>
          <a:p>
            <a:pPr eaLnBrk="1" hangingPunct="1">
              <a:lnSpc>
                <a:spcPct val="80000"/>
              </a:lnSpc>
              <a:buSzPct val="85000"/>
              <a:buFontTx/>
              <a:buChar char="•"/>
            </a:pPr>
            <a:r>
              <a:rPr lang="en-US" altLang="en-US" sz="2300" dirty="0" err="1"/>
              <a:t>Gaji</a:t>
            </a:r>
            <a:r>
              <a:rPr lang="en-US" altLang="en-US" sz="2300" dirty="0"/>
              <a:t> </a:t>
            </a:r>
            <a:r>
              <a:rPr lang="en-US" altLang="en-US" sz="2300" dirty="0" err="1"/>
              <a:t>administrasi</a:t>
            </a:r>
            <a:r>
              <a:rPr lang="en-US" altLang="en-US" sz="2300" dirty="0"/>
              <a:t> </a:t>
            </a:r>
            <a:r>
              <a:rPr lang="en-US" altLang="en-US" sz="2300" dirty="0" err="1"/>
              <a:t>kantor</a:t>
            </a:r>
            <a:r>
              <a:rPr lang="en-US" altLang="en-US" sz="2300" dirty="0"/>
              <a:t>.</a:t>
            </a:r>
          </a:p>
          <a:p>
            <a:pPr eaLnBrk="1" hangingPunct="1">
              <a:lnSpc>
                <a:spcPct val="80000"/>
              </a:lnSpc>
              <a:buSzPct val="85000"/>
              <a:buFontTx/>
              <a:buChar char="•"/>
            </a:pPr>
            <a:r>
              <a:rPr lang="en-US" altLang="en-US" sz="2300" dirty="0"/>
              <a:t>Sewa </a:t>
            </a:r>
            <a:r>
              <a:rPr lang="en-US" altLang="en-US" sz="2300" dirty="0" err="1"/>
              <a:t>kantor</a:t>
            </a:r>
            <a:r>
              <a:rPr lang="en-US" altLang="en-US" sz="2300" dirty="0"/>
              <a:t>.</a:t>
            </a:r>
          </a:p>
          <a:p>
            <a:pPr eaLnBrk="1" hangingPunct="1">
              <a:lnSpc>
                <a:spcPct val="80000"/>
              </a:lnSpc>
              <a:buSzPct val="85000"/>
              <a:buFontTx/>
              <a:buChar char="•"/>
            </a:pPr>
            <a:r>
              <a:rPr lang="en-US" altLang="en-US" sz="2300" dirty="0" err="1"/>
              <a:t>Penyusutan</a:t>
            </a:r>
            <a:r>
              <a:rPr lang="en-US" altLang="en-US" sz="2300" dirty="0"/>
              <a:t> </a:t>
            </a:r>
            <a:r>
              <a:rPr lang="en-US" altLang="en-US" sz="2300" dirty="0" err="1"/>
              <a:t>kantor</a:t>
            </a:r>
            <a:r>
              <a:rPr lang="en-US" altLang="en-US" sz="2300" dirty="0"/>
              <a:t>.</a:t>
            </a:r>
          </a:p>
          <a:p>
            <a:pPr eaLnBrk="1" hangingPunct="1">
              <a:lnSpc>
                <a:spcPct val="80000"/>
              </a:lnSpc>
              <a:buSzPct val="85000"/>
              <a:buFontTx/>
              <a:buChar char="•"/>
            </a:pPr>
            <a:r>
              <a:rPr lang="en-US" altLang="en-US" sz="2300" dirty="0" err="1"/>
              <a:t>Biaya</a:t>
            </a:r>
            <a:r>
              <a:rPr lang="en-US" altLang="en-US" sz="2300" dirty="0"/>
              <a:t> </a:t>
            </a:r>
            <a:r>
              <a:rPr lang="en-US" altLang="en-US" sz="2300" dirty="0" err="1"/>
              <a:t>piutang</a:t>
            </a:r>
            <a:r>
              <a:rPr lang="en-US" altLang="en-US" sz="2300" dirty="0"/>
              <a:t> </a:t>
            </a:r>
            <a:r>
              <a:rPr lang="en-US" altLang="en-US" sz="2300" dirty="0" err="1"/>
              <a:t>tak</a:t>
            </a:r>
            <a:r>
              <a:rPr lang="en-US" altLang="en-US" sz="2300" dirty="0"/>
              <a:t> </a:t>
            </a:r>
            <a:r>
              <a:rPr lang="en-US" altLang="en-US" sz="2300" dirty="0" err="1"/>
              <a:t>tertagih</a:t>
            </a:r>
            <a:r>
              <a:rPr lang="en-US" altLang="en-US" sz="2300" dirty="0"/>
              <a:t>.</a:t>
            </a:r>
          </a:p>
          <a:p>
            <a:pPr eaLnBrk="1" hangingPunct="1">
              <a:lnSpc>
                <a:spcPct val="80000"/>
              </a:lnSpc>
              <a:buSzPct val="85000"/>
              <a:buFontTx/>
              <a:buChar char="•"/>
            </a:pPr>
            <a:r>
              <a:rPr lang="en-US" altLang="en-US" sz="2300" dirty="0" err="1"/>
              <a:t>Biaya</a:t>
            </a:r>
            <a:r>
              <a:rPr lang="en-US" altLang="en-US" sz="2300" dirty="0"/>
              <a:t> </a:t>
            </a:r>
            <a:r>
              <a:rPr lang="en-US" altLang="en-US" sz="2300" dirty="0" err="1"/>
              <a:t>urusan</a:t>
            </a:r>
            <a:r>
              <a:rPr lang="en-US" altLang="en-US" sz="2300" dirty="0"/>
              <a:t> </a:t>
            </a:r>
            <a:r>
              <a:rPr lang="en-US" altLang="en-US" sz="2300" dirty="0" err="1"/>
              <a:t>kantor</a:t>
            </a:r>
            <a:r>
              <a:rPr lang="en-US" altLang="en-US" sz="2300" dirty="0"/>
              <a:t>.</a:t>
            </a:r>
          </a:p>
          <a:p>
            <a:pPr eaLnBrk="1" hangingPunct="1">
              <a:lnSpc>
                <a:spcPct val="80000"/>
              </a:lnSpc>
              <a:buSzPct val="85000"/>
              <a:buFontTx/>
              <a:buNone/>
            </a:pPr>
            <a:endParaRPr lang="en-GB" altLang="en-US" sz="23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a:extLst>
              <a:ext uri="{FF2B5EF4-FFF2-40B4-BE49-F238E27FC236}">
                <a16:creationId xmlns:a16="http://schemas.microsoft.com/office/drawing/2014/main" id="{4F6A9571-39C9-5045-8344-E0AAA5C753C3}"/>
              </a:ext>
            </a:extLst>
          </p:cNvPr>
          <p:cNvSpPr>
            <a:spLocks noGrp="1" noChangeArrowheads="1"/>
          </p:cNvSpPr>
          <p:nvPr>
            <p:ph type="title"/>
          </p:nvPr>
        </p:nvSpPr>
        <p:spPr/>
        <p:txBody>
          <a:bodyPr/>
          <a:lstStyle/>
          <a:p>
            <a:pPr eaLnBrk="1" hangingPunct="1"/>
            <a:r>
              <a:rPr lang="en-US" altLang="en-US" b="1">
                <a:solidFill>
                  <a:srgbClr val="CC3300"/>
                </a:solidFill>
              </a:rPr>
              <a:t>2. Beban Keuangan</a:t>
            </a:r>
            <a:endParaRPr lang="en-GB" altLang="en-US" b="1">
              <a:solidFill>
                <a:srgbClr val="CC3300"/>
              </a:solidFill>
            </a:endParaRPr>
          </a:p>
        </p:txBody>
      </p:sp>
      <p:sp>
        <p:nvSpPr>
          <p:cNvPr id="23556" name="Rectangle 3">
            <a:extLst>
              <a:ext uri="{FF2B5EF4-FFF2-40B4-BE49-F238E27FC236}">
                <a16:creationId xmlns:a16="http://schemas.microsoft.com/office/drawing/2014/main" id="{2B7BAF3B-73A4-E62D-392F-A31D0CF24AAB}"/>
              </a:ext>
            </a:extLst>
          </p:cNvPr>
          <p:cNvSpPr>
            <a:spLocks noGrp="1" noChangeArrowheads="1"/>
          </p:cNvSpPr>
          <p:nvPr>
            <p:ph type="body" idx="1"/>
          </p:nvPr>
        </p:nvSpPr>
        <p:spPr/>
        <p:txBody>
          <a:bodyPr/>
          <a:lstStyle/>
          <a:p>
            <a:pPr eaLnBrk="1" hangingPunct="1">
              <a:buFont typeface="Wingdings" panose="05000000000000000000" pitchFamily="2" charset="2"/>
              <a:buNone/>
            </a:pPr>
            <a:r>
              <a:rPr lang="en-US" altLang="en-US"/>
              <a:t>Beban keuangan adalah biaya yang </a:t>
            </a:r>
          </a:p>
          <a:p>
            <a:pPr eaLnBrk="1" hangingPunct="1">
              <a:buFont typeface="Wingdings" panose="05000000000000000000" pitchFamily="2" charset="2"/>
              <a:buNone/>
            </a:pPr>
            <a:r>
              <a:rPr lang="en-US" altLang="en-US"/>
              <a:t>muncul dalam melaksanakan fungsi-</a:t>
            </a:r>
          </a:p>
          <a:p>
            <a:pPr eaLnBrk="1" hangingPunct="1">
              <a:buFont typeface="Wingdings" panose="05000000000000000000" pitchFamily="2" charset="2"/>
              <a:buNone/>
            </a:pPr>
            <a:r>
              <a:rPr lang="en-US" altLang="en-US"/>
              <a:t>fungsi keuangan.</a:t>
            </a:r>
          </a:p>
          <a:p>
            <a:pPr eaLnBrk="1" hangingPunct="1">
              <a:buFont typeface="Wingdings" panose="05000000000000000000" pitchFamily="2" charset="2"/>
              <a:buNone/>
            </a:pPr>
            <a:endParaRPr lang="en-US" altLang="en-US"/>
          </a:p>
          <a:p>
            <a:pPr eaLnBrk="1" hangingPunct="1">
              <a:buFont typeface="Wingdings" panose="05000000000000000000" pitchFamily="2" charset="2"/>
              <a:buNone/>
            </a:pPr>
            <a:r>
              <a:rPr lang="en-US" altLang="en-US"/>
              <a:t>Contoh :</a:t>
            </a:r>
          </a:p>
          <a:p>
            <a:pPr eaLnBrk="1" hangingPunct="1">
              <a:buSzPct val="85000"/>
              <a:buFontTx/>
              <a:buChar char="•"/>
            </a:pPr>
            <a:r>
              <a:rPr lang="en-US" altLang="en-US"/>
              <a:t>Beban bunga.</a:t>
            </a:r>
            <a:endParaRPr lang="en-GB"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4F08605D-7656-8AE1-F52B-3F71675DAEF3}"/>
              </a:ext>
            </a:extLst>
          </p:cNvPr>
          <p:cNvSpPr>
            <a:spLocks noChangeArrowheads="1"/>
          </p:cNvSpPr>
          <p:nvPr/>
        </p:nvSpPr>
        <p:spPr bwMode="auto">
          <a:xfrm>
            <a:off x="3048000" y="381000"/>
            <a:ext cx="6096000" cy="762000"/>
          </a:xfrm>
          <a:prstGeom prst="rect">
            <a:avLst/>
          </a:prstGeom>
          <a:solidFill>
            <a:srgbClr val="990000"/>
          </a:solidFill>
          <a:ln w="12700">
            <a:solidFill>
              <a:schemeClr val="tx1"/>
            </a:solidFill>
            <a:miter lim="800000"/>
            <a:headEnd/>
            <a:tailEnd/>
          </a:ln>
          <a:effectLst>
            <a:outerShdw dist="107763" dir="2700000" algn="ctr" rotWithShape="0">
              <a:schemeClr val="tx1"/>
            </a:outerShdw>
          </a:effectLst>
        </p:spPr>
        <p:txBody>
          <a:bodyPr lIns="90488" tIns="44450" rIns="90488" bIns="44450" anchor="ctr"/>
          <a:lstStyle/>
          <a:p>
            <a:pPr algn="ctr">
              <a:defRPr/>
            </a:pPr>
            <a:r>
              <a:rPr lang="en-US" sz="4000">
                <a:solidFill>
                  <a:schemeClr val="bg1"/>
                </a:solidFill>
                <a:effectLst>
                  <a:outerShdw blurRad="38100" dist="38100" dir="2700000" algn="tl">
                    <a:srgbClr val="000000"/>
                  </a:outerShdw>
                </a:effectLst>
              </a:rPr>
              <a:t>Non</a:t>
            </a:r>
            <a:r>
              <a:rPr lang="id-ID" sz="4000">
                <a:solidFill>
                  <a:schemeClr val="bg1"/>
                </a:solidFill>
                <a:effectLst>
                  <a:outerShdw blurRad="38100" dist="38100" dir="2700000" algn="tl">
                    <a:srgbClr val="000000"/>
                  </a:outerShdw>
                </a:effectLst>
              </a:rPr>
              <a:t> </a:t>
            </a:r>
            <a:r>
              <a:rPr lang="en-US" sz="4000">
                <a:solidFill>
                  <a:schemeClr val="bg1"/>
                </a:solidFill>
                <a:effectLst>
                  <a:outerShdw blurRad="38100" dist="38100" dir="2700000" algn="tl">
                    <a:srgbClr val="000000"/>
                  </a:outerShdw>
                </a:effectLst>
              </a:rPr>
              <a:t>production Costs</a:t>
            </a:r>
          </a:p>
        </p:txBody>
      </p:sp>
      <p:grpSp>
        <p:nvGrpSpPr>
          <p:cNvPr id="50181" name="Group 3">
            <a:extLst>
              <a:ext uri="{FF2B5EF4-FFF2-40B4-BE49-F238E27FC236}">
                <a16:creationId xmlns:a16="http://schemas.microsoft.com/office/drawing/2014/main" id="{C2707AFB-6AA1-0152-B705-966C861F1291}"/>
              </a:ext>
            </a:extLst>
          </p:cNvPr>
          <p:cNvGrpSpPr>
            <a:grpSpLocks/>
          </p:cNvGrpSpPr>
          <p:nvPr/>
        </p:nvGrpSpPr>
        <p:grpSpPr bwMode="auto">
          <a:xfrm>
            <a:off x="3792538" y="4142509"/>
            <a:ext cx="2667000" cy="2715492"/>
            <a:chOff x="2014" y="1083"/>
            <a:chExt cx="1713" cy="2150"/>
          </a:xfrm>
        </p:grpSpPr>
        <p:sp>
          <p:nvSpPr>
            <p:cNvPr id="50183" name="Freeform 4">
              <a:extLst>
                <a:ext uri="{FF2B5EF4-FFF2-40B4-BE49-F238E27FC236}">
                  <a16:creationId xmlns:a16="http://schemas.microsoft.com/office/drawing/2014/main" id="{321C89C6-63BF-BFC7-ED69-8AA716FB8DCA}"/>
                </a:ext>
              </a:extLst>
            </p:cNvPr>
            <p:cNvSpPr>
              <a:spLocks/>
            </p:cNvSpPr>
            <p:nvPr/>
          </p:nvSpPr>
          <p:spPr bwMode="auto">
            <a:xfrm>
              <a:off x="2971" y="1083"/>
              <a:ext cx="716" cy="511"/>
            </a:xfrm>
            <a:custGeom>
              <a:avLst/>
              <a:gdLst>
                <a:gd name="T0" fmla="*/ 161 w 1431"/>
                <a:gd name="T1" fmla="*/ 127 h 1023"/>
                <a:gd name="T2" fmla="*/ 123 w 1431"/>
                <a:gd name="T3" fmla="*/ 92 h 1023"/>
                <a:gd name="T4" fmla="*/ 32 w 1431"/>
                <a:gd name="T5" fmla="*/ 51 h 1023"/>
                <a:gd name="T6" fmla="*/ 0 w 1431"/>
                <a:gd name="T7" fmla="*/ 50 h 1023"/>
                <a:gd name="T8" fmla="*/ 3 w 1431"/>
                <a:gd name="T9" fmla="*/ 47 h 1023"/>
                <a:gd name="T10" fmla="*/ 30 w 1431"/>
                <a:gd name="T11" fmla="*/ 40 h 1023"/>
                <a:gd name="T12" fmla="*/ 43 w 1431"/>
                <a:gd name="T13" fmla="*/ 26 h 1023"/>
                <a:gd name="T14" fmla="*/ 45 w 1431"/>
                <a:gd name="T15" fmla="*/ 18 h 1023"/>
                <a:gd name="T16" fmla="*/ 83 w 1431"/>
                <a:gd name="T17" fmla="*/ 1 h 1023"/>
                <a:gd name="T18" fmla="*/ 96 w 1431"/>
                <a:gd name="T19" fmla="*/ 0 h 1023"/>
                <a:gd name="T20" fmla="*/ 125 w 1431"/>
                <a:gd name="T21" fmla="*/ 16 h 1023"/>
                <a:gd name="T22" fmla="*/ 145 w 1431"/>
                <a:gd name="T23" fmla="*/ 22 h 1023"/>
                <a:gd name="T24" fmla="*/ 179 w 1431"/>
                <a:gd name="T25" fmla="*/ 91 h 1023"/>
                <a:gd name="T26" fmla="*/ 176 w 1431"/>
                <a:gd name="T27" fmla="*/ 121 h 1023"/>
                <a:gd name="T28" fmla="*/ 161 w 1431"/>
                <a:gd name="T29" fmla="*/ 127 h 1023"/>
                <a:gd name="T30" fmla="*/ 161 w 1431"/>
                <a:gd name="T31" fmla="*/ 127 h 102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431"/>
                <a:gd name="T49" fmla="*/ 0 h 1023"/>
                <a:gd name="T50" fmla="*/ 1431 w 1431"/>
                <a:gd name="T51" fmla="*/ 1023 h 102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431" h="1023">
                  <a:moveTo>
                    <a:pt x="1287" y="1023"/>
                  </a:moveTo>
                  <a:lnTo>
                    <a:pt x="981" y="742"/>
                  </a:lnTo>
                  <a:lnTo>
                    <a:pt x="252" y="409"/>
                  </a:lnTo>
                  <a:lnTo>
                    <a:pt x="0" y="403"/>
                  </a:lnTo>
                  <a:lnTo>
                    <a:pt x="19" y="382"/>
                  </a:lnTo>
                  <a:lnTo>
                    <a:pt x="239" y="323"/>
                  </a:lnTo>
                  <a:lnTo>
                    <a:pt x="338" y="215"/>
                  </a:lnTo>
                  <a:lnTo>
                    <a:pt x="357" y="145"/>
                  </a:lnTo>
                  <a:lnTo>
                    <a:pt x="663" y="12"/>
                  </a:lnTo>
                  <a:lnTo>
                    <a:pt x="764" y="0"/>
                  </a:lnTo>
                  <a:lnTo>
                    <a:pt x="1000" y="130"/>
                  </a:lnTo>
                  <a:lnTo>
                    <a:pt x="1157" y="181"/>
                  </a:lnTo>
                  <a:lnTo>
                    <a:pt x="1431" y="732"/>
                  </a:lnTo>
                  <a:lnTo>
                    <a:pt x="1405" y="974"/>
                  </a:lnTo>
                  <a:lnTo>
                    <a:pt x="1287" y="10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184" name="Freeform 5">
              <a:extLst>
                <a:ext uri="{FF2B5EF4-FFF2-40B4-BE49-F238E27FC236}">
                  <a16:creationId xmlns:a16="http://schemas.microsoft.com/office/drawing/2014/main" id="{40F8718D-098A-1DE5-0247-A3A27222108F}"/>
                </a:ext>
              </a:extLst>
            </p:cNvPr>
            <p:cNvSpPr>
              <a:spLocks/>
            </p:cNvSpPr>
            <p:nvPr/>
          </p:nvSpPr>
          <p:spPr bwMode="auto">
            <a:xfrm>
              <a:off x="3233" y="1105"/>
              <a:ext cx="434" cy="500"/>
            </a:xfrm>
            <a:custGeom>
              <a:avLst/>
              <a:gdLst>
                <a:gd name="T0" fmla="*/ 34 w 869"/>
                <a:gd name="T1" fmla="*/ 53 h 1000"/>
                <a:gd name="T2" fmla="*/ 73 w 869"/>
                <a:gd name="T3" fmla="*/ 65 h 1000"/>
                <a:gd name="T4" fmla="*/ 51 w 869"/>
                <a:gd name="T5" fmla="*/ 40 h 1000"/>
                <a:gd name="T6" fmla="*/ 79 w 869"/>
                <a:gd name="T7" fmla="*/ 47 h 1000"/>
                <a:gd name="T8" fmla="*/ 73 w 869"/>
                <a:gd name="T9" fmla="*/ 25 h 1000"/>
                <a:gd name="T10" fmla="*/ 55 w 869"/>
                <a:gd name="T11" fmla="*/ 18 h 1000"/>
                <a:gd name="T12" fmla="*/ 39 w 869"/>
                <a:gd name="T13" fmla="*/ 0 h 1000"/>
                <a:gd name="T14" fmla="*/ 60 w 869"/>
                <a:gd name="T15" fmla="*/ 13 h 1000"/>
                <a:gd name="T16" fmla="*/ 81 w 869"/>
                <a:gd name="T17" fmla="*/ 18 h 1000"/>
                <a:gd name="T18" fmla="*/ 88 w 869"/>
                <a:gd name="T19" fmla="*/ 41 h 1000"/>
                <a:gd name="T20" fmla="*/ 106 w 869"/>
                <a:gd name="T21" fmla="*/ 64 h 1000"/>
                <a:gd name="T22" fmla="*/ 108 w 869"/>
                <a:gd name="T23" fmla="*/ 119 h 1000"/>
                <a:gd name="T24" fmla="*/ 90 w 869"/>
                <a:gd name="T25" fmla="*/ 125 h 1000"/>
                <a:gd name="T26" fmla="*/ 0 w 869"/>
                <a:gd name="T27" fmla="*/ 54 h 1000"/>
                <a:gd name="T28" fmla="*/ 48 w 869"/>
                <a:gd name="T29" fmla="*/ 73 h 1000"/>
                <a:gd name="T30" fmla="*/ 74 w 869"/>
                <a:gd name="T31" fmla="*/ 83 h 1000"/>
                <a:gd name="T32" fmla="*/ 34 w 869"/>
                <a:gd name="T33" fmla="*/ 53 h 1000"/>
                <a:gd name="T34" fmla="*/ 34 w 869"/>
                <a:gd name="T35" fmla="*/ 53 h 100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869"/>
                <a:gd name="T55" fmla="*/ 0 h 1000"/>
                <a:gd name="T56" fmla="*/ 869 w 869"/>
                <a:gd name="T57" fmla="*/ 1000 h 100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869" h="1000">
                  <a:moveTo>
                    <a:pt x="274" y="420"/>
                  </a:moveTo>
                  <a:lnTo>
                    <a:pt x="586" y="519"/>
                  </a:lnTo>
                  <a:lnTo>
                    <a:pt x="411" y="314"/>
                  </a:lnTo>
                  <a:lnTo>
                    <a:pt x="639" y="374"/>
                  </a:lnTo>
                  <a:lnTo>
                    <a:pt x="586" y="198"/>
                  </a:lnTo>
                  <a:lnTo>
                    <a:pt x="441" y="144"/>
                  </a:lnTo>
                  <a:lnTo>
                    <a:pt x="312" y="0"/>
                  </a:lnTo>
                  <a:lnTo>
                    <a:pt x="487" y="99"/>
                  </a:lnTo>
                  <a:lnTo>
                    <a:pt x="649" y="144"/>
                  </a:lnTo>
                  <a:lnTo>
                    <a:pt x="709" y="321"/>
                  </a:lnTo>
                  <a:lnTo>
                    <a:pt x="854" y="511"/>
                  </a:lnTo>
                  <a:lnTo>
                    <a:pt x="869" y="947"/>
                  </a:lnTo>
                  <a:lnTo>
                    <a:pt x="725" y="1000"/>
                  </a:lnTo>
                  <a:lnTo>
                    <a:pt x="0" y="428"/>
                  </a:lnTo>
                  <a:lnTo>
                    <a:pt x="388" y="580"/>
                  </a:lnTo>
                  <a:lnTo>
                    <a:pt x="594" y="663"/>
                  </a:lnTo>
                  <a:lnTo>
                    <a:pt x="274" y="420"/>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185" name="Freeform 6">
              <a:extLst>
                <a:ext uri="{FF2B5EF4-FFF2-40B4-BE49-F238E27FC236}">
                  <a16:creationId xmlns:a16="http://schemas.microsoft.com/office/drawing/2014/main" id="{37F5BD07-BF11-628A-AC90-D8A470822092}"/>
                </a:ext>
              </a:extLst>
            </p:cNvPr>
            <p:cNvSpPr>
              <a:spLocks/>
            </p:cNvSpPr>
            <p:nvPr/>
          </p:nvSpPr>
          <p:spPr bwMode="auto">
            <a:xfrm>
              <a:off x="2016" y="1924"/>
              <a:ext cx="1670" cy="1206"/>
            </a:xfrm>
            <a:custGeom>
              <a:avLst/>
              <a:gdLst>
                <a:gd name="T0" fmla="*/ 408 w 3340"/>
                <a:gd name="T1" fmla="*/ 151 h 2412"/>
                <a:gd name="T2" fmla="*/ 366 w 3340"/>
                <a:gd name="T3" fmla="*/ 114 h 2412"/>
                <a:gd name="T4" fmla="*/ 318 w 3340"/>
                <a:gd name="T5" fmla="*/ 45 h 2412"/>
                <a:gd name="T6" fmla="*/ 211 w 3340"/>
                <a:gd name="T7" fmla="*/ 0 h 2412"/>
                <a:gd name="T8" fmla="*/ 181 w 3340"/>
                <a:gd name="T9" fmla="*/ 15 h 2412"/>
                <a:gd name="T10" fmla="*/ 139 w 3340"/>
                <a:gd name="T11" fmla="*/ 24 h 2412"/>
                <a:gd name="T12" fmla="*/ 0 w 3340"/>
                <a:gd name="T13" fmla="*/ 32 h 2412"/>
                <a:gd name="T14" fmla="*/ 0 w 3340"/>
                <a:gd name="T15" fmla="*/ 302 h 2412"/>
                <a:gd name="T16" fmla="*/ 418 w 3340"/>
                <a:gd name="T17" fmla="*/ 302 h 2412"/>
                <a:gd name="T18" fmla="*/ 408 w 3340"/>
                <a:gd name="T19" fmla="*/ 151 h 2412"/>
                <a:gd name="T20" fmla="*/ 408 w 3340"/>
                <a:gd name="T21" fmla="*/ 151 h 24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340"/>
                <a:gd name="T34" fmla="*/ 0 h 2412"/>
                <a:gd name="T35" fmla="*/ 3340 w 3340"/>
                <a:gd name="T36" fmla="*/ 2412 h 241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340" h="2412">
                  <a:moveTo>
                    <a:pt x="3264" y="1205"/>
                  </a:moveTo>
                  <a:lnTo>
                    <a:pt x="2928" y="906"/>
                  </a:lnTo>
                  <a:lnTo>
                    <a:pt x="2540" y="353"/>
                  </a:lnTo>
                  <a:lnTo>
                    <a:pt x="1688" y="0"/>
                  </a:lnTo>
                  <a:lnTo>
                    <a:pt x="1447" y="119"/>
                  </a:lnTo>
                  <a:lnTo>
                    <a:pt x="1110" y="188"/>
                  </a:lnTo>
                  <a:lnTo>
                    <a:pt x="0" y="252"/>
                  </a:lnTo>
                  <a:lnTo>
                    <a:pt x="0" y="2412"/>
                  </a:lnTo>
                  <a:lnTo>
                    <a:pt x="3340" y="2412"/>
                  </a:lnTo>
                  <a:lnTo>
                    <a:pt x="3264" y="1205"/>
                  </a:lnTo>
                  <a:close/>
                </a:path>
              </a:pathLst>
            </a:custGeom>
            <a:solidFill>
              <a:srgbClr val="E5E5E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186" name="Freeform 7">
              <a:extLst>
                <a:ext uri="{FF2B5EF4-FFF2-40B4-BE49-F238E27FC236}">
                  <a16:creationId xmlns:a16="http://schemas.microsoft.com/office/drawing/2014/main" id="{0B0C0EF7-5ED9-FD92-B165-F7CCCCF992C2}"/>
                </a:ext>
              </a:extLst>
            </p:cNvPr>
            <p:cNvSpPr>
              <a:spLocks/>
            </p:cNvSpPr>
            <p:nvPr/>
          </p:nvSpPr>
          <p:spPr bwMode="auto">
            <a:xfrm>
              <a:off x="2981" y="2097"/>
              <a:ext cx="675" cy="1034"/>
            </a:xfrm>
            <a:custGeom>
              <a:avLst/>
              <a:gdLst>
                <a:gd name="T0" fmla="*/ 17 w 1349"/>
                <a:gd name="T1" fmla="*/ 48 h 2069"/>
                <a:gd name="T2" fmla="*/ 42 w 1349"/>
                <a:gd name="T3" fmla="*/ 43 h 2069"/>
                <a:gd name="T4" fmla="*/ 54 w 1349"/>
                <a:gd name="T5" fmla="*/ 52 h 2069"/>
                <a:gd name="T6" fmla="*/ 11 w 1349"/>
                <a:gd name="T7" fmla="*/ 92 h 2069"/>
                <a:gd name="T8" fmla="*/ 0 w 1349"/>
                <a:gd name="T9" fmla="*/ 122 h 2069"/>
                <a:gd name="T10" fmla="*/ 47 w 1349"/>
                <a:gd name="T11" fmla="*/ 97 h 2069"/>
                <a:gd name="T12" fmla="*/ 9 w 1349"/>
                <a:gd name="T13" fmla="*/ 138 h 2069"/>
                <a:gd name="T14" fmla="*/ 53 w 1349"/>
                <a:gd name="T15" fmla="*/ 118 h 2069"/>
                <a:gd name="T16" fmla="*/ 42 w 1349"/>
                <a:gd name="T17" fmla="*/ 161 h 2069"/>
                <a:gd name="T18" fmla="*/ 78 w 1349"/>
                <a:gd name="T19" fmla="*/ 142 h 2069"/>
                <a:gd name="T20" fmla="*/ 119 w 1349"/>
                <a:gd name="T21" fmla="*/ 126 h 2069"/>
                <a:gd name="T22" fmla="*/ 130 w 1349"/>
                <a:gd name="T23" fmla="*/ 109 h 2069"/>
                <a:gd name="T24" fmla="*/ 152 w 1349"/>
                <a:gd name="T25" fmla="*/ 109 h 2069"/>
                <a:gd name="T26" fmla="*/ 146 w 1349"/>
                <a:gd name="T27" fmla="*/ 170 h 2069"/>
                <a:gd name="T28" fmla="*/ 104 w 1349"/>
                <a:gd name="T29" fmla="*/ 225 h 2069"/>
                <a:gd name="T30" fmla="*/ 73 w 1349"/>
                <a:gd name="T31" fmla="*/ 223 h 2069"/>
                <a:gd name="T32" fmla="*/ 55 w 1349"/>
                <a:gd name="T33" fmla="*/ 258 h 2069"/>
                <a:gd name="T34" fmla="*/ 164 w 1349"/>
                <a:gd name="T35" fmla="*/ 257 h 2069"/>
                <a:gd name="T36" fmla="*/ 169 w 1349"/>
                <a:gd name="T37" fmla="*/ 115 h 2069"/>
                <a:gd name="T38" fmla="*/ 165 w 1349"/>
                <a:gd name="T39" fmla="*/ 104 h 2069"/>
                <a:gd name="T40" fmla="*/ 101 w 1349"/>
                <a:gd name="T41" fmla="*/ 44 h 2069"/>
                <a:gd name="T42" fmla="*/ 77 w 1349"/>
                <a:gd name="T43" fmla="*/ 0 h 2069"/>
                <a:gd name="T44" fmla="*/ 38 w 1349"/>
                <a:gd name="T45" fmla="*/ 39 h 2069"/>
                <a:gd name="T46" fmla="*/ 17 w 1349"/>
                <a:gd name="T47" fmla="*/ 48 h 2069"/>
                <a:gd name="T48" fmla="*/ 17 w 1349"/>
                <a:gd name="T49" fmla="*/ 48 h 206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49"/>
                <a:gd name="T76" fmla="*/ 0 h 2069"/>
                <a:gd name="T77" fmla="*/ 1349 w 1349"/>
                <a:gd name="T78" fmla="*/ 2069 h 206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49" h="2069">
                  <a:moveTo>
                    <a:pt x="129" y="388"/>
                  </a:moveTo>
                  <a:lnTo>
                    <a:pt x="336" y="350"/>
                  </a:lnTo>
                  <a:lnTo>
                    <a:pt x="427" y="421"/>
                  </a:lnTo>
                  <a:lnTo>
                    <a:pt x="83" y="740"/>
                  </a:lnTo>
                  <a:lnTo>
                    <a:pt x="0" y="978"/>
                  </a:lnTo>
                  <a:lnTo>
                    <a:pt x="374" y="778"/>
                  </a:lnTo>
                  <a:lnTo>
                    <a:pt x="68" y="1107"/>
                  </a:lnTo>
                  <a:lnTo>
                    <a:pt x="420" y="947"/>
                  </a:lnTo>
                  <a:lnTo>
                    <a:pt x="336" y="1289"/>
                  </a:lnTo>
                  <a:lnTo>
                    <a:pt x="617" y="1137"/>
                  </a:lnTo>
                  <a:lnTo>
                    <a:pt x="952" y="1008"/>
                  </a:lnTo>
                  <a:lnTo>
                    <a:pt x="1036" y="877"/>
                  </a:lnTo>
                  <a:lnTo>
                    <a:pt x="1212" y="877"/>
                  </a:lnTo>
                  <a:lnTo>
                    <a:pt x="1167" y="1365"/>
                  </a:lnTo>
                  <a:lnTo>
                    <a:pt x="830" y="1801"/>
                  </a:lnTo>
                  <a:lnTo>
                    <a:pt x="579" y="1785"/>
                  </a:lnTo>
                  <a:lnTo>
                    <a:pt x="435" y="2069"/>
                  </a:lnTo>
                  <a:lnTo>
                    <a:pt x="1311" y="2061"/>
                  </a:lnTo>
                  <a:lnTo>
                    <a:pt x="1349" y="922"/>
                  </a:lnTo>
                  <a:lnTo>
                    <a:pt x="1319" y="839"/>
                  </a:lnTo>
                  <a:lnTo>
                    <a:pt x="808" y="358"/>
                  </a:lnTo>
                  <a:lnTo>
                    <a:pt x="610" y="0"/>
                  </a:lnTo>
                  <a:lnTo>
                    <a:pt x="298" y="312"/>
                  </a:lnTo>
                  <a:lnTo>
                    <a:pt x="129" y="388"/>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187" name="Freeform 8">
              <a:extLst>
                <a:ext uri="{FF2B5EF4-FFF2-40B4-BE49-F238E27FC236}">
                  <a16:creationId xmlns:a16="http://schemas.microsoft.com/office/drawing/2014/main" id="{7D3F66E8-3192-F587-15F2-C22813F6C19C}"/>
                </a:ext>
              </a:extLst>
            </p:cNvPr>
            <p:cNvSpPr>
              <a:spLocks/>
            </p:cNvSpPr>
            <p:nvPr/>
          </p:nvSpPr>
          <p:spPr bwMode="auto">
            <a:xfrm>
              <a:off x="2800" y="1326"/>
              <a:ext cx="708" cy="975"/>
            </a:xfrm>
            <a:custGeom>
              <a:avLst/>
              <a:gdLst>
                <a:gd name="T0" fmla="*/ 72 w 1417"/>
                <a:gd name="T1" fmla="*/ 0 h 1950"/>
                <a:gd name="T2" fmla="*/ 64 w 1417"/>
                <a:gd name="T3" fmla="*/ 5 h 1950"/>
                <a:gd name="T4" fmla="*/ 42 w 1417"/>
                <a:gd name="T5" fmla="*/ 37 h 1950"/>
                <a:gd name="T6" fmla="*/ 37 w 1417"/>
                <a:gd name="T7" fmla="*/ 51 h 1950"/>
                <a:gd name="T8" fmla="*/ 34 w 1417"/>
                <a:gd name="T9" fmla="*/ 62 h 1950"/>
                <a:gd name="T10" fmla="*/ 29 w 1417"/>
                <a:gd name="T11" fmla="*/ 90 h 1950"/>
                <a:gd name="T12" fmla="*/ 26 w 1417"/>
                <a:gd name="T13" fmla="*/ 122 h 1950"/>
                <a:gd name="T14" fmla="*/ 26 w 1417"/>
                <a:gd name="T15" fmla="*/ 141 h 1950"/>
                <a:gd name="T16" fmla="*/ 15 w 1417"/>
                <a:gd name="T17" fmla="*/ 155 h 1950"/>
                <a:gd name="T18" fmla="*/ 6 w 1417"/>
                <a:gd name="T19" fmla="*/ 164 h 1950"/>
                <a:gd name="T20" fmla="*/ 1 w 1417"/>
                <a:gd name="T21" fmla="*/ 179 h 1950"/>
                <a:gd name="T22" fmla="*/ 0 w 1417"/>
                <a:gd name="T23" fmla="*/ 203 h 1950"/>
                <a:gd name="T24" fmla="*/ 3 w 1417"/>
                <a:gd name="T25" fmla="*/ 220 h 1950"/>
                <a:gd name="T26" fmla="*/ 22 w 1417"/>
                <a:gd name="T27" fmla="*/ 225 h 1950"/>
                <a:gd name="T28" fmla="*/ 35 w 1417"/>
                <a:gd name="T29" fmla="*/ 233 h 1950"/>
                <a:gd name="T30" fmla="*/ 35 w 1417"/>
                <a:gd name="T31" fmla="*/ 238 h 1950"/>
                <a:gd name="T32" fmla="*/ 31 w 1417"/>
                <a:gd name="T33" fmla="*/ 242 h 1950"/>
                <a:gd name="T34" fmla="*/ 26 w 1417"/>
                <a:gd name="T35" fmla="*/ 244 h 1950"/>
                <a:gd name="T36" fmla="*/ 43 w 1417"/>
                <a:gd name="T37" fmla="*/ 244 h 1950"/>
                <a:gd name="T38" fmla="*/ 63 w 1417"/>
                <a:gd name="T39" fmla="*/ 241 h 1950"/>
                <a:gd name="T40" fmla="*/ 79 w 1417"/>
                <a:gd name="T41" fmla="*/ 237 h 1950"/>
                <a:gd name="T42" fmla="*/ 116 w 1417"/>
                <a:gd name="T43" fmla="*/ 211 h 1950"/>
                <a:gd name="T44" fmla="*/ 141 w 1417"/>
                <a:gd name="T45" fmla="*/ 141 h 1950"/>
                <a:gd name="T46" fmla="*/ 177 w 1417"/>
                <a:gd name="T47" fmla="*/ 95 h 1950"/>
                <a:gd name="T48" fmla="*/ 166 w 1417"/>
                <a:gd name="T49" fmla="*/ 47 h 1950"/>
                <a:gd name="T50" fmla="*/ 72 w 1417"/>
                <a:gd name="T51" fmla="*/ 0 h 1950"/>
                <a:gd name="T52" fmla="*/ 72 w 1417"/>
                <a:gd name="T53" fmla="*/ 0 h 195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417"/>
                <a:gd name="T82" fmla="*/ 0 h 1950"/>
                <a:gd name="T83" fmla="*/ 1417 w 1417"/>
                <a:gd name="T84" fmla="*/ 1950 h 1950"/>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417" h="1950">
                  <a:moveTo>
                    <a:pt x="576" y="0"/>
                  </a:moveTo>
                  <a:lnTo>
                    <a:pt x="516" y="36"/>
                  </a:lnTo>
                  <a:lnTo>
                    <a:pt x="343" y="291"/>
                  </a:lnTo>
                  <a:lnTo>
                    <a:pt x="297" y="401"/>
                  </a:lnTo>
                  <a:lnTo>
                    <a:pt x="278" y="496"/>
                  </a:lnTo>
                  <a:lnTo>
                    <a:pt x="236" y="717"/>
                  </a:lnTo>
                  <a:lnTo>
                    <a:pt x="215" y="973"/>
                  </a:lnTo>
                  <a:lnTo>
                    <a:pt x="209" y="1127"/>
                  </a:lnTo>
                  <a:lnTo>
                    <a:pt x="126" y="1237"/>
                  </a:lnTo>
                  <a:lnTo>
                    <a:pt x="50" y="1312"/>
                  </a:lnTo>
                  <a:lnTo>
                    <a:pt x="12" y="1431"/>
                  </a:lnTo>
                  <a:lnTo>
                    <a:pt x="0" y="1618"/>
                  </a:lnTo>
                  <a:lnTo>
                    <a:pt x="31" y="1753"/>
                  </a:lnTo>
                  <a:lnTo>
                    <a:pt x="177" y="1796"/>
                  </a:lnTo>
                  <a:lnTo>
                    <a:pt x="284" y="1857"/>
                  </a:lnTo>
                  <a:lnTo>
                    <a:pt x="284" y="1899"/>
                  </a:lnTo>
                  <a:lnTo>
                    <a:pt x="249" y="1933"/>
                  </a:lnTo>
                  <a:lnTo>
                    <a:pt x="211" y="1950"/>
                  </a:lnTo>
                  <a:lnTo>
                    <a:pt x="348" y="1950"/>
                  </a:lnTo>
                  <a:lnTo>
                    <a:pt x="508" y="1926"/>
                  </a:lnTo>
                  <a:lnTo>
                    <a:pt x="635" y="1889"/>
                  </a:lnTo>
                  <a:lnTo>
                    <a:pt x="928" y="1688"/>
                  </a:lnTo>
                  <a:lnTo>
                    <a:pt x="1132" y="1123"/>
                  </a:lnTo>
                  <a:lnTo>
                    <a:pt x="1417" y="753"/>
                  </a:lnTo>
                  <a:lnTo>
                    <a:pt x="1329" y="376"/>
                  </a:lnTo>
                  <a:lnTo>
                    <a:pt x="576" y="0"/>
                  </a:lnTo>
                  <a:close/>
                </a:path>
              </a:pathLst>
            </a:custGeom>
            <a:solidFill>
              <a:srgbClr val="FFB5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188" name="Freeform 9">
              <a:extLst>
                <a:ext uri="{FF2B5EF4-FFF2-40B4-BE49-F238E27FC236}">
                  <a16:creationId xmlns:a16="http://schemas.microsoft.com/office/drawing/2014/main" id="{BD8DC267-0B54-101E-9624-5117A67FE075}"/>
                </a:ext>
              </a:extLst>
            </p:cNvPr>
            <p:cNvSpPr>
              <a:spLocks/>
            </p:cNvSpPr>
            <p:nvPr/>
          </p:nvSpPr>
          <p:spPr bwMode="auto">
            <a:xfrm>
              <a:off x="2055" y="2184"/>
              <a:ext cx="887" cy="634"/>
            </a:xfrm>
            <a:custGeom>
              <a:avLst/>
              <a:gdLst>
                <a:gd name="T0" fmla="*/ 0 w 1774"/>
                <a:gd name="T1" fmla="*/ 159 h 1268"/>
                <a:gd name="T2" fmla="*/ 220 w 1774"/>
                <a:gd name="T3" fmla="*/ 150 h 1268"/>
                <a:gd name="T4" fmla="*/ 222 w 1774"/>
                <a:gd name="T5" fmla="*/ 19 h 1268"/>
                <a:gd name="T6" fmla="*/ 208 w 1774"/>
                <a:gd name="T7" fmla="*/ 10 h 1268"/>
                <a:gd name="T8" fmla="*/ 180 w 1774"/>
                <a:gd name="T9" fmla="*/ 3 h 1268"/>
                <a:gd name="T10" fmla="*/ 151 w 1774"/>
                <a:gd name="T11" fmla="*/ 0 h 1268"/>
                <a:gd name="T12" fmla="*/ 69 w 1774"/>
                <a:gd name="T13" fmla="*/ 0 h 1268"/>
                <a:gd name="T14" fmla="*/ 35 w 1774"/>
                <a:gd name="T15" fmla="*/ 5 h 1268"/>
                <a:gd name="T16" fmla="*/ 9 w 1774"/>
                <a:gd name="T17" fmla="*/ 11 h 1268"/>
                <a:gd name="T18" fmla="*/ 3 w 1774"/>
                <a:gd name="T19" fmla="*/ 17 h 1268"/>
                <a:gd name="T20" fmla="*/ 2 w 1774"/>
                <a:gd name="T21" fmla="*/ 21 h 1268"/>
                <a:gd name="T22" fmla="*/ 0 w 1774"/>
                <a:gd name="T23" fmla="*/ 159 h 1268"/>
                <a:gd name="T24" fmla="*/ 0 w 1774"/>
                <a:gd name="T25" fmla="*/ 159 h 126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74"/>
                <a:gd name="T40" fmla="*/ 0 h 1268"/>
                <a:gd name="T41" fmla="*/ 1774 w 1774"/>
                <a:gd name="T42" fmla="*/ 1268 h 126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74" h="1268">
                  <a:moveTo>
                    <a:pt x="0" y="1268"/>
                  </a:moveTo>
                  <a:lnTo>
                    <a:pt x="1753" y="1200"/>
                  </a:lnTo>
                  <a:lnTo>
                    <a:pt x="1774" y="145"/>
                  </a:lnTo>
                  <a:lnTo>
                    <a:pt x="1660" y="80"/>
                  </a:lnTo>
                  <a:lnTo>
                    <a:pt x="1437" y="23"/>
                  </a:lnTo>
                  <a:lnTo>
                    <a:pt x="1203" y="0"/>
                  </a:lnTo>
                  <a:lnTo>
                    <a:pt x="549" y="0"/>
                  </a:lnTo>
                  <a:lnTo>
                    <a:pt x="277" y="35"/>
                  </a:lnTo>
                  <a:lnTo>
                    <a:pt x="70" y="88"/>
                  </a:lnTo>
                  <a:lnTo>
                    <a:pt x="17" y="132"/>
                  </a:lnTo>
                  <a:lnTo>
                    <a:pt x="9" y="168"/>
                  </a:lnTo>
                  <a:lnTo>
                    <a:pt x="0" y="1268"/>
                  </a:lnTo>
                  <a:close/>
                </a:path>
              </a:pathLst>
            </a:custGeom>
            <a:solidFill>
              <a:srgbClr val="B2FA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189" name="Freeform 10">
              <a:extLst>
                <a:ext uri="{FF2B5EF4-FFF2-40B4-BE49-F238E27FC236}">
                  <a16:creationId xmlns:a16="http://schemas.microsoft.com/office/drawing/2014/main" id="{BDE03203-D366-2170-5E83-A064C67CAE03}"/>
                </a:ext>
              </a:extLst>
            </p:cNvPr>
            <p:cNvSpPr>
              <a:spLocks/>
            </p:cNvSpPr>
            <p:nvPr/>
          </p:nvSpPr>
          <p:spPr bwMode="auto">
            <a:xfrm>
              <a:off x="2078" y="2272"/>
              <a:ext cx="865" cy="668"/>
            </a:xfrm>
            <a:custGeom>
              <a:avLst/>
              <a:gdLst>
                <a:gd name="T0" fmla="*/ 0 w 1730"/>
                <a:gd name="T1" fmla="*/ 8 h 1337"/>
                <a:gd name="T2" fmla="*/ 1 w 1730"/>
                <a:gd name="T3" fmla="*/ 126 h 1337"/>
                <a:gd name="T4" fmla="*/ 140 w 1730"/>
                <a:gd name="T5" fmla="*/ 167 h 1337"/>
                <a:gd name="T6" fmla="*/ 217 w 1730"/>
                <a:gd name="T7" fmla="*/ 132 h 1337"/>
                <a:gd name="T8" fmla="*/ 216 w 1730"/>
                <a:gd name="T9" fmla="*/ 0 h 1337"/>
                <a:gd name="T10" fmla="*/ 211 w 1730"/>
                <a:gd name="T11" fmla="*/ 10 h 1337"/>
                <a:gd name="T12" fmla="*/ 202 w 1730"/>
                <a:gd name="T13" fmla="*/ 15 h 1337"/>
                <a:gd name="T14" fmla="*/ 187 w 1730"/>
                <a:gd name="T15" fmla="*/ 19 h 1337"/>
                <a:gd name="T16" fmla="*/ 148 w 1730"/>
                <a:gd name="T17" fmla="*/ 23 h 1337"/>
                <a:gd name="T18" fmla="*/ 117 w 1730"/>
                <a:gd name="T19" fmla="*/ 25 h 1337"/>
                <a:gd name="T20" fmla="*/ 65 w 1730"/>
                <a:gd name="T21" fmla="*/ 25 h 1337"/>
                <a:gd name="T22" fmla="*/ 40 w 1730"/>
                <a:gd name="T23" fmla="*/ 21 h 1337"/>
                <a:gd name="T24" fmla="*/ 15 w 1730"/>
                <a:gd name="T25" fmla="*/ 15 h 1337"/>
                <a:gd name="T26" fmla="*/ 0 w 1730"/>
                <a:gd name="T27" fmla="*/ 8 h 1337"/>
                <a:gd name="T28" fmla="*/ 0 w 1730"/>
                <a:gd name="T29" fmla="*/ 8 h 133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730"/>
                <a:gd name="T46" fmla="*/ 0 h 1337"/>
                <a:gd name="T47" fmla="*/ 1730 w 1730"/>
                <a:gd name="T48" fmla="*/ 1337 h 133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730" h="1337">
                  <a:moveTo>
                    <a:pt x="0" y="71"/>
                  </a:moveTo>
                  <a:lnTo>
                    <a:pt x="8" y="1008"/>
                  </a:lnTo>
                  <a:lnTo>
                    <a:pt x="1120" y="1337"/>
                  </a:lnTo>
                  <a:lnTo>
                    <a:pt x="1730" y="1061"/>
                  </a:lnTo>
                  <a:lnTo>
                    <a:pt x="1723" y="0"/>
                  </a:lnTo>
                  <a:lnTo>
                    <a:pt x="1685" y="86"/>
                  </a:lnTo>
                  <a:lnTo>
                    <a:pt x="1609" y="124"/>
                  </a:lnTo>
                  <a:lnTo>
                    <a:pt x="1495" y="154"/>
                  </a:lnTo>
                  <a:lnTo>
                    <a:pt x="1181" y="185"/>
                  </a:lnTo>
                  <a:lnTo>
                    <a:pt x="930" y="200"/>
                  </a:lnTo>
                  <a:lnTo>
                    <a:pt x="519" y="200"/>
                  </a:lnTo>
                  <a:lnTo>
                    <a:pt x="320" y="169"/>
                  </a:lnTo>
                  <a:lnTo>
                    <a:pt x="114" y="124"/>
                  </a:lnTo>
                  <a:lnTo>
                    <a:pt x="0" y="71"/>
                  </a:lnTo>
                  <a:close/>
                </a:path>
              </a:pathLst>
            </a:custGeom>
            <a:solidFill>
              <a:srgbClr val="00D9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190" name="Freeform 11">
              <a:extLst>
                <a:ext uri="{FF2B5EF4-FFF2-40B4-BE49-F238E27FC236}">
                  <a16:creationId xmlns:a16="http://schemas.microsoft.com/office/drawing/2014/main" id="{40552F0E-E106-C66E-9984-D453748BDE23}"/>
                </a:ext>
              </a:extLst>
            </p:cNvPr>
            <p:cNvSpPr>
              <a:spLocks/>
            </p:cNvSpPr>
            <p:nvPr/>
          </p:nvSpPr>
          <p:spPr bwMode="auto">
            <a:xfrm>
              <a:off x="2942" y="2327"/>
              <a:ext cx="560" cy="675"/>
            </a:xfrm>
            <a:custGeom>
              <a:avLst/>
              <a:gdLst>
                <a:gd name="T0" fmla="*/ 0 w 1119"/>
                <a:gd name="T1" fmla="*/ 114 h 1350"/>
                <a:gd name="T2" fmla="*/ 6 w 1119"/>
                <a:gd name="T3" fmla="*/ 110 h 1350"/>
                <a:gd name="T4" fmla="*/ 11 w 1119"/>
                <a:gd name="T5" fmla="*/ 112 h 1350"/>
                <a:gd name="T6" fmla="*/ 25 w 1119"/>
                <a:gd name="T7" fmla="*/ 99 h 1350"/>
                <a:gd name="T8" fmla="*/ 110 w 1119"/>
                <a:gd name="T9" fmla="*/ 15 h 1350"/>
                <a:gd name="T10" fmla="*/ 127 w 1119"/>
                <a:gd name="T11" fmla="*/ 0 h 1350"/>
                <a:gd name="T12" fmla="*/ 140 w 1119"/>
                <a:gd name="T13" fmla="*/ 15 h 1350"/>
                <a:gd name="T14" fmla="*/ 27 w 1119"/>
                <a:gd name="T15" fmla="*/ 126 h 1350"/>
                <a:gd name="T16" fmla="*/ 30 w 1119"/>
                <a:gd name="T17" fmla="*/ 132 h 1350"/>
                <a:gd name="T18" fmla="*/ 27 w 1119"/>
                <a:gd name="T19" fmla="*/ 143 h 1350"/>
                <a:gd name="T20" fmla="*/ 14 w 1119"/>
                <a:gd name="T21" fmla="*/ 159 h 1350"/>
                <a:gd name="T22" fmla="*/ 8 w 1119"/>
                <a:gd name="T23" fmla="*/ 159 h 1350"/>
                <a:gd name="T24" fmla="*/ 0 w 1119"/>
                <a:gd name="T25" fmla="*/ 169 h 1350"/>
                <a:gd name="T26" fmla="*/ 0 w 1119"/>
                <a:gd name="T27" fmla="*/ 114 h 1350"/>
                <a:gd name="T28" fmla="*/ 0 w 1119"/>
                <a:gd name="T29" fmla="*/ 114 h 135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119"/>
                <a:gd name="T46" fmla="*/ 0 h 1350"/>
                <a:gd name="T47" fmla="*/ 1119 w 1119"/>
                <a:gd name="T48" fmla="*/ 1350 h 135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119" h="1350">
                  <a:moveTo>
                    <a:pt x="0" y="907"/>
                  </a:moveTo>
                  <a:lnTo>
                    <a:pt x="41" y="875"/>
                  </a:lnTo>
                  <a:lnTo>
                    <a:pt x="85" y="896"/>
                  </a:lnTo>
                  <a:lnTo>
                    <a:pt x="195" y="787"/>
                  </a:lnTo>
                  <a:lnTo>
                    <a:pt x="876" y="120"/>
                  </a:lnTo>
                  <a:lnTo>
                    <a:pt x="1015" y="0"/>
                  </a:lnTo>
                  <a:lnTo>
                    <a:pt x="1119" y="120"/>
                  </a:lnTo>
                  <a:lnTo>
                    <a:pt x="213" y="1008"/>
                  </a:lnTo>
                  <a:lnTo>
                    <a:pt x="239" y="1052"/>
                  </a:lnTo>
                  <a:lnTo>
                    <a:pt x="213" y="1139"/>
                  </a:lnTo>
                  <a:lnTo>
                    <a:pt x="112" y="1272"/>
                  </a:lnTo>
                  <a:lnTo>
                    <a:pt x="59" y="1272"/>
                  </a:lnTo>
                  <a:lnTo>
                    <a:pt x="0" y="1350"/>
                  </a:lnTo>
                  <a:lnTo>
                    <a:pt x="0" y="907"/>
                  </a:lnTo>
                  <a:close/>
                </a:path>
              </a:pathLst>
            </a:custGeom>
            <a:solidFill>
              <a:srgbClr val="A84A3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191" name="Freeform 12">
              <a:extLst>
                <a:ext uri="{FF2B5EF4-FFF2-40B4-BE49-F238E27FC236}">
                  <a16:creationId xmlns:a16="http://schemas.microsoft.com/office/drawing/2014/main" id="{F0F993BA-83FE-76D0-9312-293EC4FA4E1C}"/>
                </a:ext>
              </a:extLst>
            </p:cNvPr>
            <p:cNvSpPr>
              <a:spLocks/>
            </p:cNvSpPr>
            <p:nvPr/>
          </p:nvSpPr>
          <p:spPr bwMode="auto">
            <a:xfrm>
              <a:off x="2016" y="1610"/>
              <a:ext cx="473" cy="629"/>
            </a:xfrm>
            <a:custGeom>
              <a:avLst/>
              <a:gdLst>
                <a:gd name="T0" fmla="*/ 61 w 947"/>
                <a:gd name="T1" fmla="*/ 121 h 1259"/>
                <a:gd name="T2" fmla="*/ 39 w 947"/>
                <a:gd name="T3" fmla="*/ 139 h 1259"/>
                <a:gd name="T4" fmla="*/ 0 w 947"/>
                <a:gd name="T5" fmla="*/ 157 h 1259"/>
                <a:gd name="T6" fmla="*/ 0 w 947"/>
                <a:gd name="T7" fmla="*/ 82 h 1259"/>
                <a:gd name="T8" fmla="*/ 10 w 947"/>
                <a:gd name="T9" fmla="*/ 62 h 1259"/>
                <a:gd name="T10" fmla="*/ 5 w 947"/>
                <a:gd name="T11" fmla="*/ 44 h 1259"/>
                <a:gd name="T12" fmla="*/ 21 w 947"/>
                <a:gd name="T13" fmla="*/ 23 h 1259"/>
                <a:gd name="T14" fmla="*/ 22 w 947"/>
                <a:gd name="T15" fmla="*/ 17 h 1259"/>
                <a:gd name="T16" fmla="*/ 30 w 947"/>
                <a:gd name="T17" fmla="*/ 15 h 1259"/>
                <a:gd name="T18" fmla="*/ 39 w 947"/>
                <a:gd name="T19" fmla="*/ 15 h 1259"/>
                <a:gd name="T20" fmla="*/ 46 w 947"/>
                <a:gd name="T21" fmla="*/ 8 h 1259"/>
                <a:gd name="T22" fmla="*/ 75 w 947"/>
                <a:gd name="T23" fmla="*/ 0 h 1259"/>
                <a:gd name="T24" fmla="*/ 82 w 947"/>
                <a:gd name="T25" fmla="*/ 0 h 1259"/>
                <a:gd name="T26" fmla="*/ 91 w 947"/>
                <a:gd name="T27" fmla="*/ 5 h 1259"/>
                <a:gd name="T28" fmla="*/ 108 w 947"/>
                <a:gd name="T29" fmla="*/ 48 h 1259"/>
                <a:gd name="T30" fmla="*/ 118 w 947"/>
                <a:gd name="T31" fmla="*/ 55 h 1259"/>
                <a:gd name="T32" fmla="*/ 118 w 947"/>
                <a:gd name="T33" fmla="*/ 60 h 1259"/>
                <a:gd name="T34" fmla="*/ 108 w 947"/>
                <a:gd name="T35" fmla="*/ 73 h 1259"/>
                <a:gd name="T36" fmla="*/ 72 w 947"/>
                <a:gd name="T37" fmla="*/ 85 h 1259"/>
                <a:gd name="T38" fmla="*/ 64 w 947"/>
                <a:gd name="T39" fmla="*/ 91 h 1259"/>
                <a:gd name="T40" fmla="*/ 64 w 947"/>
                <a:gd name="T41" fmla="*/ 100 h 1259"/>
                <a:gd name="T42" fmla="*/ 68 w 947"/>
                <a:gd name="T43" fmla="*/ 118 h 1259"/>
                <a:gd name="T44" fmla="*/ 64 w 947"/>
                <a:gd name="T45" fmla="*/ 121 h 1259"/>
                <a:gd name="T46" fmla="*/ 61 w 947"/>
                <a:gd name="T47" fmla="*/ 121 h 1259"/>
                <a:gd name="T48" fmla="*/ 61 w 947"/>
                <a:gd name="T49" fmla="*/ 121 h 125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47"/>
                <a:gd name="T76" fmla="*/ 0 h 1259"/>
                <a:gd name="T77" fmla="*/ 947 w 947"/>
                <a:gd name="T78" fmla="*/ 1259 h 125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47" h="1259">
                  <a:moveTo>
                    <a:pt x="490" y="970"/>
                  </a:moveTo>
                  <a:lnTo>
                    <a:pt x="319" y="1116"/>
                  </a:lnTo>
                  <a:lnTo>
                    <a:pt x="0" y="1259"/>
                  </a:lnTo>
                  <a:lnTo>
                    <a:pt x="0" y="662"/>
                  </a:lnTo>
                  <a:lnTo>
                    <a:pt x="87" y="496"/>
                  </a:lnTo>
                  <a:lnTo>
                    <a:pt x="44" y="354"/>
                  </a:lnTo>
                  <a:lnTo>
                    <a:pt x="171" y="189"/>
                  </a:lnTo>
                  <a:lnTo>
                    <a:pt x="182" y="143"/>
                  </a:lnTo>
                  <a:lnTo>
                    <a:pt x="241" y="120"/>
                  </a:lnTo>
                  <a:lnTo>
                    <a:pt x="319" y="120"/>
                  </a:lnTo>
                  <a:lnTo>
                    <a:pt x="372" y="67"/>
                  </a:lnTo>
                  <a:lnTo>
                    <a:pt x="601" y="0"/>
                  </a:lnTo>
                  <a:lnTo>
                    <a:pt x="663" y="0"/>
                  </a:lnTo>
                  <a:lnTo>
                    <a:pt x="732" y="44"/>
                  </a:lnTo>
                  <a:lnTo>
                    <a:pt x="867" y="388"/>
                  </a:lnTo>
                  <a:lnTo>
                    <a:pt x="947" y="441"/>
                  </a:lnTo>
                  <a:lnTo>
                    <a:pt x="947" y="487"/>
                  </a:lnTo>
                  <a:lnTo>
                    <a:pt x="867" y="586"/>
                  </a:lnTo>
                  <a:lnTo>
                    <a:pt x="578" y="687"/>
                  </a:lnTo>
                  <a:lnTo>
                    <a:pt x="517" y="728"/>
                  </a:lnTo>
                  <a:lnTo>
                    <a:pt x="517" y="806"/>
                  </a:lnTo>
                  <a:lnTo>
                    <a:pt x="551" y="949"/>
                  </a:lnTo>
                  <a:lnTo>
                    <a:pt x="517" y="970"/>
                  </a:lnTo>
                  <a:lnTo>
                    <a:pt x="490" y="970"/>
                  </a:lnTo>
                  <a:close/>
                </a:path>
              </a:pathLst>
            </a:custGeom>
            <a:solidFill>
              <a:srgbClr val="FFB5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192" name="Freeform 13">
              <a:extLst>
                <a:ext uri="{FF2B5EF4-FFF2-40B4-BE49-F238E27FC236}">
                  <a16:creationId xmlns:a16="http://schemas.microsoft.com/office/drawing/2014/main" id="{20D36BC5-57BF-0D11-6982-8169754C0D5E}"/>
                </a:ext>
              </a:extLst>
            </p:cNvPr>
            <p:cNvSpPr>
              <a:spLocks/>
            </p:cNvSpPr>
            <p:nvPr/>
          </p:nvSpPr>
          <p:spPr bwMode="auto">
            <a:xfrm>
              <a:off x="2274" y="1940"/>
              <a:ext cx="383" cy="233"/>
            </a:xfrm>
            <a:custGeom>
              <a:avLst/>
              <a:gdLst>
                <a:gd name="T0" fmla="*/ 14 w 764"/>
                <a:gd name="T1" fmla="*/ 0 h 466"/>
                <a:gd name="T2" fmla="*/ 4 w 764"/>
                <a:gd name="T3" fmla="*/ 4 h 466"/>
                <a:gd name="T4" fmla="*/ 0 w 764"/>
                <a:gd name="T5" fmla="*/ 11 h 466"/>
                <a:gd name="T6" fmla="*/ 1 w 764"/>
                <a:gd name="T7" fmla="*/ 21 h 466"/>
                <a:gd name="T8" fmla="*/ 12 w 764"/>
                <a:gd name="T9" fmla="*/ 59 h 466"/>
                <a:gd name="T10" fmla="*/ 96 w 764"/>
                <a:gd name="T11" fmla="*/ 59 h 466"/>
                <a:gd name="T12" fmla="*/ 78 w 764"/>
                <a:gd name="T13" fmla="*/ 9 h 466"/>
                <a:gd name="T14" fmla="*/ 57 w 764"/>
                <a:gd name="T15" fmla="*/ 0 h 466"/>
                <a:gd name="T16" fmla="*/ 14 w 764"/>
                <a:gd name="T17" fmla="*/ 0 h 466"/>
                <a:gd name="T18" fmla="*/ 14 w 764"/>
                <a:gd name="T19" fmla="*/ 0 h 46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64"/>
                <a:gd name="T31" fmla="*/ 0 h 466"/>
                <a:gd name="T32" fmla="*/ 764 w 764"/>
                <a:gd name="T33" fmla="*/ 466 h 46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64" h="466">
                  <a:moveTo>
                    <a:pt x="110" y="0"/>
                  </a:moveTo>
                  <a:lnTo>
                    <a:pt x="25" y="32"/>
                  </a:lnTo>
                  <a:lnTo>
                    <a:pt x="0" y="87"/>
                  </a:lnTo>
                  <a:lnTo>
                    <a:pt x="8" y="167"/>
                  </a:lnTo>
                  <a:lnTo>
                    <a:pt x="93" y="466"/>
                  </a:lnTo>
                  <a:lnTo>
                    <a:pt x="764" y="466"/>
                  </a:lnTo>
                  <a:lnTo>
                    <a:pt x="622" y="66"/>
                  </a:lnTo>
                  <a:lnTo>
                    <a:pt x="454" y="0"/>
                  </a:lnTo>
                  <a:lnTo>
                    <a:pt x="110" y="0"/>
                  </a:lnTo>
                  <a:close/>
                </a:path>
              </a:pathLst>
            </a:custGeom>
            <a:solidFill>
              <a:srgbClr val="B2FA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193" name="Freeform 14">
              <a:extLst>
                <a:ext uri="{FF2B5EF4-FFF2-40B4-BE49-F238E27FC236}">
                  <a16:creationId xmlns:a16="http://schemas.microsoft.com/office/drawing/2014/main" id="{71F8B405-C4C1-4DE5-9739-E3542FEE1811}"/>
                </a:ext>
              </a:extLst>
            </p:cNvPr>
            <p:cNvSpPr>
              <a:spLocks/>
            </p:cNvSpPr>
            <p:nvPr/>
          </p:nvSpPr>
          <p:spPr bwMode="auto">
            <a:xfrm>
              <a:off x="2305" y="1953"/>
              <a:ext cx="219" cy="248"/>
            </a:xfrm>
            <a:custGeom>
              <a:avLst/>
              <a:gdLst>
                <a:gd name="T0" fmla="*/ 0 w 439"/>
                <a:gd name="T1" fmla="*/ 39 h 496"/>
                <a:gd name="T2" fmla="*/ 29 w 439"/>
                <a:gd name="T3" fmla="*/ 0 h 496"/>
                <a:gd name="T4" fmla="*/ 54 w 439"/>
                <a:gd name="T5" fmla="*/ 0 h 496"/>
                <a:gd name="T6" fmla="*/ 6 w 439"/>
                <a:gd name="T7" fmla="*/ 62 h 496"/>
                <a:gd name="T8" fmla="*/ 0 w 439"/>
                <a:gd name="T9" fmla="*/ 39 h 496"/>
                <a:gd name="T10" fmla="*/ 0 w 439"/>
                <a:gd name="T11" fmla="*/ 39 h 496"/>
                <a:gd name="T12" fmla="*/ 0 60000 65536"/>
                <a:gd name="T13" fmla="*/ 0 60000 65536"/>
                <a:gd name="T14" fmla="*/ 0 60000 65536"/>
                <a:gd name="T15" fmla="*/ 0 60000 65536"/>
                <a:gd name="T16" fmla="*/ 0 60000 65536"/>
                <a:gd name="T17" fmla="*/ 0 60000 65536"/>
                <a:gd name="T18" fmla="*/ 0 w 439"/>
                <a:gd name="T19" fmla="*/ 0 h 496"/>
                <a:gd name="T20" fmla="*/ 439 w 439"/>
                <a:gd name="T21" fmla="*/ 496 h 496"/>
              </a:gdLst>
              <a:ahLst/>
              <a:cxnLst>
                <a:cxn ang="T12">
                  <a:pos x="T0" y="T1"/>
                </a:cxn>
                <a:cxn ang="T13">
                  <a:pos x="T2" y="T3"/>
                </a:cxn>
                <a:cxn ang="T14">
                  <a:pos x="T4" y="T5"/>
                </a:cxn>
                <a:cxn ang="T15">
                  <a:pos x="T6" y="T7"/>
                </a:cxn>
                <a:cxn ang="T16">
                  <a:pos x="T8" y="T9"/>
                </a:cxn>
                <a:cxn ang="T17">
                  <a:pos x="T10" y="T11"/>
                </a:cxn>
              </a:cxnLst>
              <a:rect l="T18" t="T19" r="T20" b="T21"/>
              <a:pathLst>
                <a:path w="439" h="496">
                  <a:moveTo>
                    <a:pt x="0" y="308"/>
                  </a:moveTo>
                  <a:lnTo>
                    <a:pt x="239" y="0"/>
                  </a:lnTo>
                  <a:lnTo>
                    <a:pt x="439" y="0"/>
                  </a:lnTo>
                  <a:lnTo>
                    <a:pt x="49" y="496"/>
                  </a:lnTo>
                  <a:lnTo>
                    <a:pt x="0" y="30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194" name="Freeform 15">
              <a:extLst>
                <a:ext uri="{FF2B5EF4-FFF2-40B4-BE49-F238E27FC236}">
                  <a16:creationId xmlns:a16="http://schemas.microsoft.com/office/drawing/2014/main" id="{8A0BC9CC-1FBE-1003-932D-A84D6D150ECF}"/>
                </a:ext>
              </a:extLst>
            </p:cNvPr>
            <p:cNvSpPr>
              <a:spLocks/>
            </p:cNvSpPr>
            <p:nvPr/>
          </p:nvSpPr>
          <p:spPr bwMode="auto">
            <a:xfrm>
              <a:off x="2577" y="2084"/>
              <a:ext cx="62" cy="55"/>
            </a:xfrm>
            <a:custGeom>
              <a:avLst/>
              <a:gdLst>
                <a:gd name="T0" fmla="*/ 0 w 125"/>
                <a:gd name="T1" fmla="*/ 14 h 110"/>
                <a:gd name="T2" fmla="*/ 10 w 125"/>
                <a:gd name="T3" fmla="*/ 0 h 110"/>
                <a:gd name="T4" fmla="*/ 15 w 125"/>
                <a:gd name="T5" fmla="*/ 14 h 110"/>
                <a:gd name="T6" fmla="*/ 0 w 125"/>
                <a:gd name="T7" fmla="*/ 14 h 110"/>
                <a:gd name="T8" fmla="*/ 0 w 125"/>
                <a:gd name="T9" fmla="*/ 14 h 110"/>
                <a:gd name="T10" fmla="*/ 0 60000 65536"/>
                <a:gd name="T11" fmla="*/ 0 60000 65536"/>
                <a:gd name="T12" fmla="*/ 0 60000 65536"/>
                <a:gd name="T13" fmla="*/ 0 60000 65536"/>
                <a:gd name="T14" fmla="*/ 0 60000 65536"/>
                <a:gd name="T15" fmla="*/ 0 w 125"/>
                <a:gd name="T16" fmla="*/ 0 h 110"/>
                <a:gd name="T17" fmla="*/ 125 w 125"/>
                <a:gd name="T18" fmla="*/ 110 h 110"/>
              </a:gdLst>
              <a:ahLst/>
              <a:cxnLst>
                <a:cxn ang="T10">
                  <a:pos x="T0" y="T1"/>
                </a:cxn>
                <a:cxn ang="T11">
                  <a:pos x="T2" y="T3"/>
                </a:cxn>
                <a:cxn ang="T12">
                  <a:pos x="T4" y="T5"/>
                </a:cxn>
                <a:cxn ang="T13">
                  <a:pos x="T6" y="T7"/>
                </a:cxn>
                <a:cxn ang="T14">
                  <a:pos x="T8" y="T9"/>
                </a:cxn>
              </a:cxnLst>
              <a:rect l="T15" t="T16" r="T17" b="T18"/>
              <a:pathLst>
                <a:path w="125" h="110">
                  <a:moveTo>
                    <a:pt x="0" y="110"/>
                  </a:moveTo>
                  <a:lnTo>
                    <a:pt x="81" y="0"/>
                  </a:lnTo>
                  <a:lnTo>
                    <a:pt x="125" y="110"/>
                  </a:lnTo>
                  <a:lnTo>
                    <a:pt x="0" y="1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195" name="Freeform 16">
              <a:extLst>
                <a:ext uri="{FF2B5EF4-FFF2-40B4-BE49-F238E27FC236}">
                  <a16:creationId xmlns:a16="http://schemas.microsoft.com/office/drawing/2014/main" id="{175AB5FB-DEDE-5F92-2288-6240A1172907}"/>
                </a:ext>
              </a:extLst>
            </p:cNvPr>
            <p:cNvSpPr>
              <a:spLocks/>
            </p:cNvSpPr>
            <p:nvPr/>
          </p:nvSpPr>
          <p:spPr bwMode="auto">
            <a:xfrm>
              <a:off x="2292" y="1953"/>
              <a:ext cx="106" cy="126"/>
            </a:xfrm>
            <a:custGeom>
              <a:avLst/>
              <a:gdLst>
                <a:gd name="T0" fmla="*/ 2 w 213"/>
                <a:gd name="T1" fmla="*/ 32 h 252"/>
                <a:gd name="T2" fmla="*/ 26 w 213"/>
                <a:gd name="T3" fmla="*/ 0 h 252"/>
                <a:gd name="T4" fmla="*/ 18 w 213"/>
                <a:gd name="T5" fmla="*/ 0 h 252"/>
                <a:gd name="T6" fmla="*/ 0 w 213"/>
                <a:gd name="T7" fmla="*/ 24 h 252"/>
                <a:gd name="T8" fmla="*/ 2 w 213"/>
                <a:gd name="T9" fmla="*/ 32 h 252"/>
                <a:gd name="T10" fmla="*/ 2 w 213"/>
                <a:gd name="T11" fmla="*/ 32 h 252"/>
                <a:gd name="T12" fmla="*/ 0 60000 65536"/>
                <a:gd name="T13" fmla="*/ 0 60000 65536"/>
                <a:gd name="T14" fmla="*/ 0 60000 65536"/>
                <a:gd name="T15" fmla="*/ 0 60000 65536"/>
                <a:gd name="T16" fmla="*/ 0 60000 65536"/>
                <a:gd name="T17" fmla="*/ 0 60000 65536"/>
                <a:gd name="T18" fmla="*/ 0 w 213"/>
                <a:gd name="T19" fmla="*/ 0 h 252"/>
                <a:gd name="T20" fmla="*/ 213 w 213"/>
                <a:gd name="T21" fmla="*/ 252 h 252"/>
              </a:gdLst>
              <a:ahLst/>
              <a:cxnLst>
                <a:cxn ang="T12">
                  <a:pos x="T0" y="T1"/>
                </a:cxn>
                <a:cxn ang="T13">
                  <a:pos x="T2" y="T3"/>
                </a:cxn>
                <a:cxn ang="T14">
                  <a:pos x="T4" y="T5"/>
                </a:cxn>
                <a:cxn ang="T15">
                  <a:pos x="T6" y="T7"/>
                </a:cxn>
                <a:cxn ang="T16">
                  <a:pos x="T8" y="T9"/>
                </a:cxn>
                <a:cxn ang="T17">
                  <a:pos x="T10" y="T11"/>
                </a:cxn>
              </a:cxnLst>
              <a:rect l="T18" t="T19" r="T20" b="T21"/>
              <a:pathLst>
                <a:path w="213" h="252">
                  <a:moveTo>
                    <a:pt x="17" y="252"/>
                  </a:moveTo>
                  <a:lnTo>
                    <a:pt x="213" y="0"/>
                  </a:lnTo>
                  <a:lnTo>
                    <a:pt x="147" y="0"/>
                  </a:lnTo>
                  <a:lnTo>
                    <a:pt x="0" y="186"/>
                  </a:lnTo>
                  <a:lnTo>
                    <a:pt x="17" y="252"/>
                  </a:lnTo>
                  <a:close/>
                </a:path>
              </a:pathLst>
            </a:custGeom>
            <a:solidFill>
              <a:srgbClr val="73E5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196" name="Freeform 17">
              <a:extLst>
                <a:ext uri="{FF2B5EF4-FFF2-40B4-BE49-F238E27FC236}">
                  <a16:creationId xmlns:a16="http://schemas.microsoft.com/office/drawing/2014/main" id="{35E3FFF1-D5F7-7748-B408-2E0547B64337}"/>
                </a:ext>
              </a:extLst>
            </p:cNvPr>
            <p:cNvSpPr>
              <a:spLocks/>
            </p:cNvSpPr>
            <p:nvPr/>
          </p:nvSpPr>
          <p:spPr bwMode="auto">
            <a:xfrm>
              <a:off x="2439" y="1969"/>
              <a:ext cx="162" cy="177"/>
            </a:xfrm>
            <a:custGeom>
              <a:avLst/>
              <a:gdLst>
                <a:gd name="T0" fmla="*/ 0 w 325"/>
                <a:gd name="T1" fmla="*/ 43 h 353"/>
                <a:gd name="T2" fmla="*/ 33 w 325"/>
                <a:gd name="T3" fmla="*/ 0 h 353"/>
                <a:gd name="T4" fmla="*/ 37 w 325"/>
                <a:gd name="T5" fmla="*/ 3 h 353"/>
                <a:gd name="T6" fmla="*/ 40 w 325"/>
                <a:gd name="T7" fmla="*/ 14 h 353"/>
                <a:gd name="T8" fmla="*/ 16 w 325"/>
                <a:gd name="T9" fmla="*/ 45 h 353"/>
                <a:gd name="T10" fmla="*/ 0 w 325"/>
                <a:gd name="T11" fmla="*/ 43 h 353"/>
                <a:gd name="T12" fmla="*/ 0 w 325"/>
                <a:gd name="T13" fmla="*/ 43 h 353"/>
                <a:gd name="T14" fmla="*/ 0 60000 65536"/>
                <a:gd name="T15" fmla="*/ 0 60000 65536"/>
                <a:gd name="T16" fmla="*/ 0 60000 65536"/>
                <a:gd name="T17" fmla="*/ 0 60000 65536"/>
                <a:gd name="T18" fmla="*/ 0 60000 65536"/>
                <a:gd name="T19" fmla="*/ 0 60000 65536"/>
                <a:gd name="T20" fmla="*/ 0 60000 65536"/>
                <a:gd name="T21" fmla="*/ 0 w 325"/>
                <a:gd name="T22" fmla="*/ 0 h 353"/>
                <a:gd name="T23" fmla="*/ 325 w 325"/>
                <a:gd name="T24" fmla="*/ 353 h 35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5" h="353">
                  <a:moveTo>
                    <a:pt x="0" y="340"/>
                  </a:moveTo>
                  <a:lnTo>
                    <a:pt x="264" y="0"/>
                  </a:lnTo>
                  <a:lnTo>
                    <a:pt x="298" y="21"/>
                  </a:lnTo>
                  <a:lnTo>
                    <a:pt x="325" y="110"/>
                  </a:lnTo>
                  <a:lnTo>
                    <a:pt x="135" y="353"/>
                  </a:lnTo>
                  <a:lnTo>
                    <a:pt x="0" y="340"/>
                  </a:lnTo>
                  <a:close/>
                </a:path>
              </a:pathLst>
            </a:custGeom>
            <a:solidFill>
              <a:srgbClr val="73E5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197" name="Freeform 18">
              <a:extLst>
                <a:ext uri="{FF2B5EF4-FFF2-40B4-BE49-F238E27FC236}">
                  <a16:creationId xmlns:a16="http://schemas.microsoft.com/office/drawing/2014/main" id="{5A2CD4C7-8CE1-8A9F-57FA-9B1FDF04CA0F}"/>
                </a:ext>
              </a:extLst>
            </p:cNvPr>
            <p:cNvSpPr>
              <a:spLocks/>
            </p:cNvSpPr>
            <p:nvPr/>
          </p:nvSpPr>
          <p:spPr bwMode="auto">
            <a:xfrm>
              <a:off x="2283" y="1444"/>
              <a:ext cx="115" cy="137"/>
            </a:xfrm>
            <a:custGeom>
              <a:avLst/>
              <a:gdLst>
                <a:gd name="T0" fmla="*/ 29 w 230"/>
                <a:gd name="T1" fmla="*/ 35 h 273"/>
                <a:gd name="T2" fmla="*/ 25 w 230"/>
                <a:gd name="T3" fmla="*/ 8 h 273"/>
                <a:gd name="T4" fmla="*/ 20 w 230"/>
                <a:gd name="T5" fmla="*/ 3 h 273"/>
                <a:gd name="T6" fmla="*/ 12 w 230"/>
                <a:gd name="T7" fmla="*/ 0 h 273"/>
                <a:gd name="T8" fmla="*/ 9 w 230"/>
                <a:gd name="T9" fmla="*/ 0 h 273"/>
                <a:gd name="T10" fmla="*/ 4 w 230"/>
                <a:gd name="T11" fmla="*/ 3 h 273"/>
                <a:gd name="T12" fmla="*/ 1 w 230"/>
                <a:gd name="T13" fmla="*/ 13 h 273"/>
                <a:gd name="T14" fmla="*/ 0 w 230"/>
                <a:gd name="T15" fmla="*/ 25 h 273"/>
                <a:gd name="T16" fmla="*/ 0 w 230"/>
                <a:gd name="T17" fmla="*/ 35 h 273"/>
                <a:gd name="T18" fmla="*/ 29 w 230"/>
                <a:gd name="T19" fmla="*/ 35 h 273"/>
                <a:gd name="T20" fmla="*/ 29 w 230"/>
                <a:gd name="T21" fmla="*/ 35 h 27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0"/>
                <a:gd name="T34" fmla="*/ 0 h 273"/>
                <a:gd name="T35" fmla="*/ 230 w 230"/>
                <a:gd name="T36" fmla="*/ 273 h 27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0" h="273">
                  <a:moveTo>
                    <a:pt x="230" y="273"/>
                  </a:moveTo>
                  <a:lnTo>
                    <a:pt x="198" y="64"/>
                  </a:lnTo>
                  <a:lnTo>
                    <a:pt x="154" y="21"/>
                  </a:lnTo>
                  <a:lnTo>
                    <a:pt x="93" y="0"/>
                  </a:lnTo>
                  <a:lnTo>
                    <a:pt x="67" y="0"/>
                  </a:lnTo>
                  <a:lnTo>
                    <a:pt x="27" y="21"/>
                  </a:lnTo>
                  <a:lnTo>
                    <a:pt x="8" y="98"/>
                  </a:lnTo>
                  <a:lnTo>
                    <a:pt x="0" y="197"/>
                  </a:lnTo>
                  <a:lnTo>
                    <a:pt x="0" y="273"/>
                  </a:lnTo>
                  <a:lnTo>
                    <a:pt x="230" y="273"/>
                  </a:lnTo>
                  <a:close/>
                </a:path>
              </a:pathLst>
            </a:custGeom>
            <a:solidFill>
              <a:srgbClr val="FF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198" name="Freeform 19">
              <a:extLst>
                <a:ext uri="{FF2B5EF4-FFF2-40B4-BE49-F238E27FC236}">
                  <a16:creationId xmlns:a16="http://schemas.microsoft.com/office/drawing/2014/main" id="{CEA3F615-FEEF-7B5E-0CB1-AFD19602E534}"/>
                </a:ext>
              </a:extLst>
            </p:cNvPr>
            <p:cNvSpPr>
              <a:spLocks/>
            </p:cNvSpPr>
            <p:nvPr/>
          </p:nvSpPr>
          <p:spPr bwMode="auto">
            <a:xfrm>
              <a:off x="3360" y="1828"/>
              <a:ext cx="181" cy="149"/>
            </a:xfrm>
            <a:custGeom>
              <a:avLst/>
              <a:gdLst>
                <a:gd name="T0" fmla="*/ 15 w 361"/>
                <a:gd name="T1" fmla="*/ 0 h 298"/>
                <a:gd name="T2" fmla="*/ 0 w 361"/>
                <a:gd name="T3" fmla="*/ 27 h 298"/>
                <a:gd name="T4" fmla="*/ 6 w 361"/>
                <a:gd name="T5" fmla="*/ 38 h 298"/>
                <a:gd name="T6" fmla="*/ 25 w 361"/>
                <a:gd name="T7" fmla="*/ 38 h 298"/>
                <a:gd name="T8" fmla="*/ 38 w 361"/>
                <a:gd name="T9" fmla="*/ 32 h 298"/>
                <a:gd name="T10" fmla="*/ 38 w 361"/>
                <a:gd name="T11" fmla="*/ 22 h 298"/>
                <a:gd name="T12" fmla="*/ 46 w 361"/>
                <a:gd name="T13" fmla="*/ 7 h 298"/>
                <a:gd name="T14" fmla="*/ 15 w 361"/>
                <a:gd name="T15" fmla="*/ 0 h 298"/>
                <a:gd name="T16" fmla="*/ 15 w 361"/>
                <a:gd name="T17" fmla="*/ 0 h 29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61"/>
                <a:gd name="T28" fmla="*/ 0 h 298"/>
                <a:gd name="T29" fmla="*/ 361 w 361"/>
                <a:gd name="T30" fmla="*/ 298 h 29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61" h="298">
                  <a:moveTo>
                    <a:pt x="116" y="0"/>
                  </a:moveTo>
                  <a:lnTo>
                    <a:pt x="0" y="214"/>
                  </a:lnTo>
                  <a:lnTo>
                    <a:pt x="46" y="298"/>
                  </a:lnTo>
                  <a:lnTo>
                    <a:pt x="196" y="298"/>
                  </a:lnTo>
                  <a:lnTo>
                    <a:pt x="297" y="254"/>
                  </a:lnTo>
                  <a:lnTo>
                    <a:pt x="297" y="171"/>
                  </a:lnTo>
                  <a:lnTo>
                    <a:pt x="361" y="49"/>
                  </a:lnTo>
                  <a:lnTo>
                    <a:pt x="116" y="0"/>
                  </a:lnTo>
                  <a:close/>
                </a:path>
              </a:pathLst>
            </a:custGeom>
            <a:solidFill>
              <a:srgbClr val="70230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199" name="Freeform 20">
              <a:extLst>
                <a:ext uri="{FF2B5EF4-FFF2-40B4-BE49-F238E27FC236}">
                  <a16:creationId xmlns:a16="http://schemas.microsoft.com/office/drawing/2014/main" id="{05D89476-E6CA-C86B-59C0-688F7D9866A3}"/>
                </a:ext>
              </a:extLst>
            </p:cNvPr>
            <p:cNvSpPr>
              <a:spLocks/>
            </p:cNvSpPr>
            <p:nvPr/>
          </p:nvSpPr>
          <p:spPr bwMode="auto">
            <a:xfrm>
              <a:off x="3004" y="1774"/>
              <a:ext cx="213" cy="106"/>
            </a:xfrm>
            <a:custGeom>
              <a:avLst/>
              <a:gdLst>
                <a:gd name="T0" fmla="*/ 3 w 426"/>
                <a:gd name="T1" fmla="*/ 0 h 211"/>
                <a:gd name="T2" fmla="*/ 13 w 426"/>
                <a:gd name="T3" fmla="*/ 8 h 211"/>
                <a:gd name="T4" fmla="*/ 33 w 426"/>
                <a:gd name="T5" fmla="*/ 15 h 211"/>
                <a:gd name="T6" fmla="*/ 48 w 426"/>
                <a:gd name="T7" fmla="*/ 20 h 211"/>
                <a:gd name="T8" fmla="*/ 54 w 426"/>
                <a:gd name="T9" fmla="*/ 26 h 211"/>
                <a:gd name="T10" fmla="*/ 40 w 426"/>
                <a:gd name="T11" fmla="*/ 27 h 211"/>
                <a:gd name="T12" fmla="*/ 26 w 426"/>
                <a:gd name="T13" fmla="*/ 25 h 211"/>
                <a:gd name="T14" fmla="*/ 8 w 426"/>
                <a:gd name="T15" fmla="*/ 15 h 211"/>
                <a:gd name="T16" fmla="*/ 5 w 426"/>
                <a:gd name="T17" fmla="*/ 9 h 211"/>
                <a:gd name="T18" fmla="*/ 0 w 426"/>
                <a:gd name="T19" fmla="*/ 5 h 211"/>
                <a:gd name="T20" fmla="*/ 3 w 426"/>
                <a:gd name="T21" fmla="*/ 0 h 211"/>
                <a:gd name="T22" fmla="*/ 3 w 426"/>
                <a:gd name="T23" fmla="*/ 0 h 2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26"/>
                <a:gd name="T37" fmla="*/ 0 h 211"/>
                <a:gd name="T38" fmla="*/ 426 w 426"/>
                <a:gd name="T39" fmla="*/ 211 h 21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26" h="211">
                  <a:moveTo>
                    <a:pt x="23" y="0"/>
                  </a:moveTo>
                  <a:lnTo>
                    <a:pt x="101" y="59"/>
                  </a:lnTo>
                  <a:lnTo>
                    <a:pt x="261" y="116"/>
                  </a:lnTo>
                  <a:lnTo>
                    <a:pt x="384" y="158"/>
                  </a:lnTo>
                  <a:lnTo>
                    <a:pt x="426" y="202"/>
                  </a:lnTo>
                  <a:lnTo>
                    <a:pt x="320" y="211"/>
                  </a:lnTo>
                  <a:lnTo>
                    <a:pt x="202" y="194"/>
                  </a:lnTo>
                  <a:lnTo>
                    <a:pt x="63" y="116"/>
                  </a:lnTo>
                  <a:lnTo>
                    <a:pt x="36" y="65"/>
                  </a:lnTo>
                  <a:lnTo>
                    <a:pt x="0" y="34"/>
                  </a:lnTo>
                  <a:lnTo>
                    <a:pt x="2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00" name="Freeform 21">
              <a:extLst>
                <a:ext uri="{FF2B5EF4-FFF2-40B4-BE49-F238E27FC236}">
                  <a16:creationId xmlns:a16="http://schemas.microsoft.com/office/drawing/2014/main" id="{B4094FED-A40D-44D6-C051-F3F5F9D25E13}"/>
                </a:ext>
              </a:extLst>
            </p:cNvPr>
            <p:cNvSpPr>
              <a:spLocks/>
            </p:cNvSpPr>
            <p:nvPr/>
          </p:nvSpPr>
          <p:spPr bwMode="auto">
            <a:xfrm>
              <a:off x="3266" y="1624"/>
              <a:ext cx="80" cy="47"/>
            </a:xfrm>
            <a:custGeom>
              <a:avLst/>
              <a:gdLst>
                <a:gd name="T0" fmla="*/ 0 w 160"/>
                <a:gd name="T1" fmla="*/ 5 h 93"/>
                <a:gd name="T2" fmla="*/ 10 w 160"/>
                <a:gd name="T3" fmla="*/ 10 h 93"/>
                <a:gd name="T4" fmla="*/ 20 w 160"/>
                <a:gd name="T5" fmla="*/ 12 h 93"/>
                <a:gd name="T6" fmla="*/ 15 w 160"/>
                <a:gd name="T7" fmla="*/ 5 h 93"/>
                <a:gd name="T8" fmla="*/ 7 w 160"/>
                <a:gd name="T9" fmla="*/ 0 h 93"/>
                <a:gd name="T10" fmla="*/ 0 w 160"/>
                <a:gd name="T11" fmla="*/ 5 h 93"/>
                <a:gd name="T12" fmla="*/ 0 w 160"/>
                <a:gd name="T13" fmla="*/ 5 h 93"/>
                <a:gd name="T14" fmla="*/ 0 60000 65536"/>
                <a:gd name="T15" fmla="*/ 0 60000 65536"/>
                <a:gd name="T16" fmla="*/ 0 60000 65536"/>
                <a:gd name="T17" fmla="*/ 0 60000 65536"/>
                <a:gd name="T18" fmla="*/ 0 60000 65536"/>
                <a:gd name="T19" fmla="*/ 0 60000 65536"/>
                <a:gd name="T20" fmla="*/ 0 60000 65536"/>
                <a:gd name="T21" fmla="*/ 0 w 160"/>
                <a:gd name="T22" fmla="*/ 0 h 93"/>
                <a:gd name="T23" fmla="*/ 160 w 160"/>
                <a:gd name="T24" fmla="*/ 93 h 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60" h="93">
                  <a:moveTo>
                    <a:pt x="0" y="36"/>
                  </a:moveTo>
                  <a:lnTo>
                    <a:pt x="80" y="76"/>
                  </a:lnTo>
                  <a:lnTo>
                    <a:pt x="160" y="93"/>
                  </a:lnTo>
                  <a:lnTo>
                    <a:pt x="120" y="36"/>
                  </a:lnTo>
                  <a:lnTo>
                    <a:pt x="51" y="0"/>
                  </a:lnTo>
                  <a:lnTo>
                    <a:pt x="0"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01" name="Freeform 22">
              <a:extLst>
                <a:ext uri="{FF2B5EF4-FFF2-40B4-BE49-F238E27FC236}">
                  <a16:creationId xmlns:a16="http://schemas.microsoft.com/office/drawing/2014/main" id="{A82207DD-06F0-450F-22AB-CAC04B49A794}"/>
                </a:ext>
              </a:extLst>
            </p:cNvPr>
            <p:cNvSpPr>
              <a:spLocks/>
            </p:cNvSpPr>
            <p:nvPr/>
          </p:nvSpPr>
          <p:spPr bwMode="auto">
            <a:xfrm>
              <a:off x="3050" y="1505"/>
              <a:ext cx="93" cy="60"/>
            </a:xfrm>
            <a:custGeom>
              <a:avLst/>
              <a:gdLst>
                <a:gd name="T0" fmla="*/ 3 w 187"/>
                <a:gd name="T1" fmla="*/ 0 h 120"/>
                <a:gd name="T2" fmla="*/ 0 w 187"/>
                <a:gd name="T3" fmla="*/ 0 h 120"/>
                <a:gd name="T4" fmla="*/ 1 w 187"/>
                <a:gd name="T5" fmla="*/ 5 h 120"/>
                <a:gd name="T6" fmla="*/ 4 w 187"/>
                <a:gd name="T7" fmla="*/ 9 h 120"/>
                <a:gd name="T8" fmla="*/ 9 w 187"/>
                <a:gd name="T9" fmla="*/ 11 h 120"/>
                <a:gd name="T10" fmla="*/ 17 w 187"/>
                <a:gd name="T11" fmla="*/ 15 h 120"/>
                <a:gd name="T12" fmla="*/ 23 w 187"/>
                <a:gd name="T13" fmla="*/ 15 h 120"/>
                <a:gd name="T14" fmla="*/ 17 w 187"/>
                <a:gd name="T15" fmla="*/ 8 h 120"/>
                <a:gd name="T16" fmla="*/ 3 w 187"/>
                <a:gd name="T17" fmla="*/ 0 h 120"/>
                <a:gd name="T18" fmla="*/ 3 w 187"/>
                <a:gd name="T19" fmla="*/ 0 h 1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87"/>
                <a:gd name="T31" fmla="*/ 0 h 120"/>
                <a:gd name="T32" fmla="*/ 187 w 187"/>
                <a:gd name="T33" fmla="*/ 120 h 12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87" h="120">
                  <a:moveTo>
                    <a:pt x="29" y="0"/>
                  </a:moveTo>
                  <a:lnTo>
                    <a:pt x="0" y="0"/>
                  </a:lnTo>
                  <a:lnTo>
                    <a:pt x="8" y="33"/>
                  </a:lnTo>
                  <a:lnTo>
                    <a:pt x="35" y="67"/>
                  </a:lnTo>
                  <a:lnTo>
                    <a:pt x="76" y="86"/>
                  </a:lnTo>
                  <a:lnTo>
                    <a:pt x="139" y="120"/>
                  </a:lnTo>
                  <a:lnTo>
                    <a:pt x="187" y="120"/>
                  </a:lnTo>
                  <a:lnTo>
                    <a:pt x="139" y="59"/>
                  </a:lnTo>
                  <a:lnTo>
                    <a:pt x="2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02" name="Freeform 23">
              <a:extLst>
                <a:ext uri="{FF2B5EF4-FFF2-40B4-BE49-F238E27FC236}">
                  <a16:creationId xmlns:a16="http://schemas.microsoft.com/office/drawing/2014/main" id="{06A44CB9-657D-8B44-5201-F1A39959B926}"/>
                </a:ext>
              </a:extLst>
            </p:cNvPr>
            <p:cNvSpPr>
              <a:spLocks/>
            </p:cNvSpPr>
            <p:nvPr/>
          </p:nvSpPr>
          <p:spPr bwMode="auto">
            <a:xfrm>
              <a:off x="3025" y="1435"/>
              <a:ext cx="150" cy="96"/>
            </a:xfrm>
            <a:custGeom>
              <a:avLst/>
              <a:gdLst>
                <a:gd name="T0" fmla="*/ 0 w 298"/>
                <a:gd name="T1" fmla="*/ 7 h 192"/>
                <a:gd name="T2" fmla="*/ 8 w 298"/>
                <a:gd name="T3" fmla="*/ 0 h 192"/>
                <a:gd name="T4" fmla="*/ 16 w 298"/>
                <a:gd name="T5" fmla="*/ 0 h 192"/>
                <a:gd name="T6" fmla="*/ 37 w 298"/>
                <a:gd name="T7" fmla="*/ 18 h 192"/>
                <a:gd name="T8" fmla="*/ 38 w 298"/>
                <a:gd name="T9" fmla="*/ 22 h 192"/>
                <a:gd name="T10" fmla="*/ 34 w 298"/>
                <a:gd name="T11" fmla="*/ 20 h 192"/>
                <a:gd name="T12" fmla="*/ 32 w 298"/>
                <a:gd name="T13" fmla="*/ 22 h 192"/>
                <a:gd name="T14" fmla="*/ 33 w 298"/>
                <a:gd name="T15" fmla="*/ 24 h 192"/>
                <a:gd name="T16" fmla="*/ 20 w 298"/>
                <a:gd name="T17" fmla="*/ 8 h 192"/>
                <a:gd name="T18" fmla="*/ 13 w 298"/>
                <a:gd name="T19" fmla="*/ 7 h 192"/>
                <a:gd name="T20" fmla="*/ 3 w 298"/>
                <a:gd name="T21" fmla="*/ 8 h 192"/>
                <a:gd name="T22" fmla="*/ 0 w 298"/>
                <a:gd name="T23" fmla="*/ 7 h 192"/>
                <a:gd name="T24" fmla="*/ 0 w 298"/>
                <a:gd name="T25" fmla="*/ 7 h 19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98"/>
                <a:gd name="T40" fmla="*/ 0 h 192"/>
                <a:gd name="T41" fmla="*/ 298 w 298"/>
                <a:gd name="T42" fmla="*/ 192 h 19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98" h="192">
                  <a:moveTo>
                    <a:pt x="0" y="53"/>
                  </a:moveTo>
                  <a:lnTo>
                    <a:pt x="57" y="0"/>
                  </a:lnTo>
                  <a:lnTo>
                    <a:pt x="125" y="0"/>
                  </a:lnTo>
                  <a:lnTo>
                    <a:pt x="295" y="140"/>
                  </a:lnTo>
                  <a:lnTo>
                    <a:pt x="298" y="171"/>
                  </a:lnTo>
                  <a:lnTo>
                    <a:pt x="266" y="157"/>
                  </a:lnTo>
                  <a:lnTo>
                    <a:pt x="253" y="171"/>
                  </a:lnTo>
                  <a:lnTo>
                    <a:pt x="257" y="192"/>
                  </a:lnTo>
                  <a:lnTo>
                    <a:pt x="152" y="60"/>
                  </a:lnTo>
                  <a:lnTo>
                    <a:pt x="97" y="49"/>
                  </a:lnTo>
                  <a:lnTo>
                    <a:pt x="19" y="60"/>
                  </a:lnTo>
                  <a:lnTo>
                    <a:pt x="0" y="5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03" name="Freeform 24">
              <a:extLst>
                <a:ext uri="{FF2B5EF4-FFF2-40B4-BE49-F238E27FC236}">
                  <a16:creationId xmlns:a16="http://schemas.microsoft.com/office/drawing/2014/main" id="{8CA2D72D-8EEC-0B8C-62D0-3A8EE5B31AC1}"/>
                </a:ext>
              </a:extLst>
            </p:cNvPr>
            <p:cNvSpPr>
              <a:spLocks/>
            </p:cNvSpPr>
            <p:nvPr/>
          </p:nvSpPr>
          <p:spPr bwMode="auto">
            <a:xfrm>
              <a:off x="3052" y="1509"/>
              <a:ext cx="100" cy="57"/>
            </a:xfrm>
            <a:custGeom>
              <a:avLst/>
              <a:gdLst>
                <a:gd name="T0" fmla="*/ 0 w 200"/>
                <a:gd name="T1" fmla="*/ 3 h 114"/>
                <a:gd name="T2" fmla="*/ 3 w 200"/>
                <a:gd name="T3" fmla="*/ 6 h 114"/>
                <a:gd name="T4" fmla="*/ 7 w 200"/>
                <a:gd name="T5" fmla="*/ 6 h 114"/>
                <a:gd name="T6" fmla="*/ 7 w 200"/>
                <a:gd name="T7" fmla="*/ 3 h 114"/>
                <a:gd name="T8" fmla="*/ 2 w 200"/>
                <a:gd name="T9" fmla="*/ 0 h 114"/>
                <a:gd name="T10" fmla="*/ 8 w 200"/>
                <a:gd name="T11" fmla="*/ 0 h 114"/>
                <a:gd name="T12" fmla="*/ 19 w 200"/>
                <a:gd name="T13" fmla="*/ 6 h 114"/>
                <a:gd name="T14" fmla="*/ 25 w 200"/>
                <a:gd name="T15" fmla="*/ 15 h 114"/>
                <a:gd name="T16" fmla="*/ 22 w 200"/>
                <a:gd name="T17" fmla="*/ 15 h 114"/>
                <a:gd name="T18" fmla="*/ 17 w 200"/>
                <a:gd name="T19" fmla="*/ 9 h 114"/>
                <a:gd name="T20" fmla="*/ 12 w 200"/>
                <a:gd name="T21" fmla="*/ 5 h 114"/>
                <a:gd name="T22" fmla="*/ 9 w 200"/>
                <a:gd name="T23" fmla="*/ 10 h 114"/>
                <a:gd name="T24" fmla="*/ 2 w 200"/>
                <a:gd name="T25" fmla="*/ 8 h 114"/>
                <a:gd name="T26" fmla="*/ 0 w 200"/>
                <a:gd name="T27" fmla="*/ 3 h 114"/>
                <a:gd name="T28" fmla="*/ 0 w 200"/>
                <a:gd name="T29" fmla="*/ 3 h 11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00"/>
                <a:gd name="T46" fmla="*/ 0 h 114"/>
                <a:gd name="T47" fmla="*/ 200 w 200"/>
                <a:gd name="T48" fmla="*/ 114 h 11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00" h="114">
                  <a:moveTo>
                    <a:pt x="0" y="17"/>
                  </a:moveTo>
                  <a:lnTo>
                    <a:pt x="21" y="44"/>
                  </a:lnTo>
                  <a:lnTo>
                    <a:pt x="50" y="44"/>
                  </a:lnTo>
                  <a:lnTo>
                    <a:pt x="55" y="17"/>
                  </a:lnTo>
                  <a:lnTo>
                    <a:pt x="13" y="0"/>
                  </a:lnTo>
                  <a:lnTo>
                    <a:pt x="57" y="0"/>
                  </a:lnTo>
                  <a:lnTo>
                    <a:pt x="148" y="44"/>
                  </a:lnTo>
                  <a:lnTo>
                    <a:pt x="200" y="114"/>
                  </a:lnTo>
                  <a:lnTo>
                    <a:pt x="173" y="114"/>
                  </a:lnTo>
                  <a:lnTo>
                    <a:pt x="131" y="66"/>
                  </a:lnTo>
                  <a:lnTo>
                    <a:pt x="91" y="40"/>
                  </a:lnTo>
                  <a:lnTo>
                    <a:pt x="67" y="80"/>
                  </a:lnTo>
                  <a:lnTo>
                    <a:pt x="12" y="57"/>
                  </a:lnTo>
                  <a:lnTo>
                    <a:pt x="0" y="1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04" name="Freeform 25">
              <a:extLst>
                <a:ext uri="{FF2B5EF4-FFF2-40B4-BE49-F238E27FC236}">
                  <a16:creationId xmlns:a16="http://schemas.microsoft.com/office/drawing/2014/main" id="{AF51C4DF-3B99-2364-32D6-3EF03947ADE7}"/>
                </a:ext>
              </a:extLst>
            </p:cNvPr>
            <p:cNvSpPr>
              <a:spLocks/>
            </p:cNvSpPr>
            <p:nvPr/>
          </p:nvSpPr>
          <p:spPr bwMode="auto">
            <a:xfrm>
              <a:off x="3050" y="1566"/>
              <a:ext cx="93" cy="42"/>
            </a:xfrm>
            <a:custGeom>
              <a:avLst/>
              <a:gdLst>
                <a:gd name="T0" fmla="*/ 19 w 187"/>
                <a:gd name="T1" fmla="*/ 3 h 84"/>
                <a:gd name="T2" fmla="*/ 15 w 187"/>
                <a:gd name="T3" fmla="*/ 2 h 84"/>
                <a:gd name="T4" fmla="*/ 8 w 187"/>
                <a:gd name="T5" fmla="*/ 4 h 84"/>
                <a:gd name="T6" fmla="*/ 5 w 187"/>
                <a:gd name="T7" fmla="*/ 4 h 84"/>
                <a:gd name="T8" fmla="*/ 0 w 187"/>
                <a:gd name="T9" fmla="*/ 0 h 84"/>
                <a:gd name="T10" fmla="*/ 5 w 187"/>
                <a:gd name="T11" fmla="*/ 5 h 84"/>
                <a:gd name="T12" fmla="*/ 14 w 187"/>
                <a:gd name="T13" fmla="*/ 9 h 84"/>
                <a:gd name="T14" fmla="*/ 14 w 187"/>
                <a:gd name="T15" fmla="*/ 7 h 84"/>
                <a:gd name="T16" fmla="*/ 23 w 187"/>
                <a:gd name="T17" fmla="*/ 11 h 84"/>
                <a:gd name="T18" fmla="*/ 17 w 187"/>
                <a:gd name="T19" fmla="*/ 5 h 84"/>
                <a:gd name="T20" fmla="*/ 19 w 187"/>
                <a:gd name="T21" fmla="*/ 3 h 84"/>
                <a:gd name="T22" fmla="*/ 19 w 187"/>
                <a:gd name="T23" fmla="*/ 3 h 8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7"/>
                <a:gd name="T37" fmla="*/ 0 h 84"/>
                <a:gd name="T38" fmla="*/ 187 w 187"/>
                <a:gd name="T39" fmla="*/ 84 h 8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7" h="84">
                  <a:moveTo>
                    <a:pt x="158" y="17"/>
                  </a:moveTo>
                  <a:lnTo>
                    <a:pt x="126" y="13"/>
                  </a:lnTo>
                  <a:lnTo>
                    <a:pt x="67" y="30"/>
                  </a:lnTo>
                  <a:lnTo>
                    <a:pt x="40" y="30"/>
                  </a:lnTo>
                  <a:lnTo>
                    <a:pt x="0" y="0"/>
                  </a:lnTo>
                  <a:lnTo>
                    <a:pt x="40" y="40"/>
                  </a:lnTo>
                  <a:lnTo>
                    <a:pt x="116" y="72"/>
                  </a:lnTo>
                  <a:lnTo>
                    <a:pt x="116" y="53"/>
                  </a:lnTo>
                  <a:lnTo>
                    <a:pt x="187" y="84"/>
                  </a:lnTo>
                  <a:lnTo>
                    <a:pt x="143" y="34"/>
                  </a:lnTo>
                  <a:lnTo>
                    <a:pt x="158" y="1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05" name="Freeform 26">
              <a:extLst>
                <a:ext uri="{FF2B5EF4-FFF2-40B4-BE49-F238E27FC236}">
                  <a16:creationId xmlns:a16="http://schemas.microsoft.com/office/drawing/2014/main" id="{068A19AD-B97A-B80F-EC6E-7F7792182876}"/>
                </a:ext>
              </a:extLst>
            </p:cNvPr>
            <p:cNvSpPr>
              <a:spLocks/>
            </p:cNvSpPr>
            <p:nvPr/>
          </p:nvSpPr>
          <p:spPr bwMode="auto">
            <a:xfrm>
              <a:off x="3118" y="1527"/>
              <a:ext cx="310" cy="315"/>
            </a:xfrm>
            <a:custGeom>
              <a:avLst/>
              <a:gdLst>
                <a:gd name="T0" fmla="*/ 33 w 622"/>
                <a:gd name="T1" fmla="*/ 0 h 629"/>
                <a:gd name="T2" fmla="*/ 41 w 622"/>
                <a:gd name="T3" fmla="*/ 9 h 629"/>
                <a:gd name="T4" fmla="*/ 43 w 622"/>
                <a:gd name="T5" fmla="*/ 3 h 629"/>
                <a:gd name="T6" fmla="*/ 50 w 622"/>
                <a:gd name="T7" fmla="*/ 4 h 629"/>
                <a:gd name="T8" fmla="*/ 53 w 622"/>
                <a:gd name="T9" fmla="*/ 11 h 629"/>
                <a:gd name="T10" fmla="*/ 69 w 622"/>
                <a:gd name="T11" fmla="*/ 17 h 629"/>
                <a:gd name="T12" fmla="*/ 77 w 622"/>
                <a:gd name="T13" fmla="*/ 30 h 629"/>
                <a:gd name="T14" fmla="*/ 76 w 622"/>
                <a:gd name="T15" fmla="*/ 30 h 629"/>
                <a:gd name="T16" fmla="*/ 68 w 622"/>
                <a:gd name="T17" fmla="*/ 23 h 629"/>
                <a:gd name="T18" fmla="*/ 61 w 622"/>
                <a:gd name="T19" fmla="*/ 21 h 629"/>
                <a:gd name="T20" fmla="*/ 53 w 622"/>
                <a:gd name="T21" fmla="*/ 18 h 629"/>
                <a:gd name="T22" fmla="*/ 49 w 622"/>
                <a:gd name="T23" fmla="*/ 13 h 629"/>
                <a:gd name="T24" fmla="*/ 42 w 622"/>
                <a:gd name="T25" fmla="*/ 19 h 629"/>
                <a:gd name="T26" fmla="*/ 45 w 622"/>
                <a:gd name="T27" fmla="*/ 22 h 629"/>
                <a:gd name="T28" fmla="*/ 41 w 622"/>
                <a:gd name="T29" fmla="*/ 22 h 629"/>
                <a:gd name="T30" fmla="*/ 40 w 622"/>
                <a:gd name="T31" fmla="*/ 24 h 629"/>
                <a:gd name="T32" fmla="*/ 44 w 622"/>
                <a:gd name="T33" fmla="*/ 24 h 629"/>
                <a:gd name="T34" fmla="*/ 53 w 622"/>
                <a:gd name="T35" fmla="*/ 29 h 629"/>
                <a:gd name="T36" fmla="*/ 53 w 622"/>
                <a:gd name="T37" fmla="*/ 32 h 629"/>
                <a:gd name="T38" fmla="*/ 56 w 622"/>
                <a:gd name="T39" fmla="*/ 34 h 629"/>
                <a:gd name="T40" fmla="*/ 57 w 622"/>
                <a:gd name="T41" fmla="*/ 38 h 629"/>
                <a:gd name="T42" fmla="*/ 53 w 622"/>
                <a:gd name="T43" fmla="*/ 36 h 629"/>
                <a:gd name="T44" fmla="*/ 51 w 622"/>
                <a:gd name="T45" fmla="*/ 31 h 629"/>
                <a:gd name="T46" fmla="*/ 49 w 622"/>
                <a:gd name="T47" fmla="*/ 29 h 629"/>
                <a:gd name="T48" fmla="*/ 46 w 622"/>
                <a:gd name="T49" fmla="*/ 34 h 629"/>
                <a:gd name="T50" fmla="*/ 41 w 622"/>
                <a:gd name="T51" fmla="*/ 32 h 629"/>
                <a:gd name="T52" fmla="*/ 41 w 622"/>
                <a:gd name="T53" fmla="*/ 27 h 629"/>
                <a:gd name="T54" fmla="*/ 37 w 622"/>
                <a:gd name="T55" fmla="*/ 29 h 629"/>
                <a:gd name="T56" fmla="*/ 35 w 622"/>
                <a:gd name="T57" fmla="*/ 31 h 629"/>
                <a:gd name="T58" fmla="*/ 34 w 622"/>
                <a:gd name="T59" fmla="*/ 30 h 629"/>
                <a:gd name="T60" fmla="*/ 35 w 622"/>
                <a:gd name="T61" fmla="*/ 25 h 629"/>
                <a:gd name="T62" fmla="*/ 32 w 622"/>
                <a:gd name="T63" fmla="*/ 24 h 629"/>
                <a:gd name="T64" fmla="*/ 26 w 622"/>
                <a:gd name="T65" fmla="*/ 24 h 629"/>
                <a:gd name="T66" fmla="*/ 29 w 622"/>
                <a:gd name="T67" fmla="*/ 37 h 629"/>
                <a:gd name="T68" fmla="*/ 24 w 622"/>
                <a:gd name="T69" fmla="*/ 50 h 629"/>
                <a:gd name="T70" fmla="*/ 20 w 622"/>
                <a:gd name="T71" fmla="*/ 42 h 629"/>
                <a:gd name="T72" fmla="*/ 19 w 622"/>
                <a:gd name="T73" fmla="*/ 50 h 629"/>
                <a:gd name="T74" fmla="*/ 22 w 622"/>
                <a:gd name="T75" fmla="*/ 55 h 629"/>
                <a:gd name="T76" fmla="*/ 20 w 622"/>
                <a:gd name="T77" fmla="*/ 59 h 629"/>
                <a:gd name="T78" fmla="*/ 26 w 622"/>
                <a:gd name="T79" fmla="*/ 56 h 629"/>
                <a:gd name="T80" fmla="*/ 28 w 622"/>
                <a:gd name="T81" fmla="*/ 79 h 629"/>
                <a:gd name="T82" fmla="*/ 21 w 622"/>
                <a:gd name="T83" fmla="*/ 61 h 629"/>
                <a:gd name="T84" fmla="*/ 19 w 622"/>
                <a:gd name="T85" fmla="*/ 61 h 629"/>
                <a:gd name="T86" fmla="*/ 18 w 622"/>
                <a:gd name="T87" fmla="*/ 66 h 629"/>
                <a:gd name="T88" fmla="*/ 15 w 622"/>
                <a:gd name="T89" fmla="*/ 68 h 629"/>
                <a:gd name="T90" fmla="*/ 17 w 622"/>
                <a:gd name="T91" fmla="*/ 62 h 629"/>
                <a:gd name="T92" fmla="*/ 16 w 622"/>
                <a:gd name="T93" fmla="*/ 60 h 629"/>
                <a:gd name="T94" fmla="*/ 11 w 622"/>
                <a:gd name="T95" fmla="*/ 59 h 629"/>
                <a:gd name="T96" fmla="*/ 0 w 622"/>
                <a:gd name="T97" fmla="*/ 62 h 629"/>
                <a:gd name="T98" fmla="*/ 11 w 622"/>
                <a:gd name="T99" fmla="*/ 55 h 629"/>
                <a:gd name="T100" fmla="*/ 17 w 622"/>
                <a:gd name="T101" fmla="*/ 35 h 629"/>
                <a:gd name="T102" fmla="*/ 11 w 622"/>
                <a:gd name="T103" fmla="*/ 38 h 629"/>
                <a:gd name="T104" fmla="*/ 18 w 622"/>
                <a:gd name="T105" fmla="*/ 32 h 629"/>
                <a:gd name="T106" fmla="*/ 18 w 622"/>
                <a:gd name="T107" fmla="*/ 26 h 629"/>
                <a:gd name="T108" fmla="*/ 25 w 622"/>
                <a:gd name="T109" fmla="*/ 15 h 629"/>
                <a:gd name="T110" fmla="*/ 33 w 622"/>
                <a:gd name="T111" fmla="*/ 16 h 629"/>
                <a:gd name="T112" fmla="*/ 30 w 622"/>
                <a:gd name="T113" fmla="*/ 5 h 629"/>
                <a:gd name="T114" fmla="*/ 36 w 622"/>
                <a:gd name="T115" fmla="*/ 14 h 629"/>
                <a:gd name="T116" fmla="*/ 37 w 622"/>
                <a:gd name="T117" fmla="*/ 11 h 629"/>
                <a:gd name="T118" fmla="*/ 33 w 622"/>
                <a:gd name="T119" fmla="*/ 0 h 629"/>
                <a:gd name="T120" fmla="*/ 33 w 622"/>
                <a:gd name="T121" fmla="*/ 0 h 62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22"/>
                <a:gd name="T184" fmla="*/ 0 h 629"/>
                <a:gd name="T185" fmla="*/ 622 w 622"/>
                <a:gd name="T186" fmla="*/ 629 h 62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22" h="629">
                  <a:moveTo>
                    <a:pt x="270" y="0"/>
                  </a:moveTo>
                  <a:lnTo>
                    <a:pt x="329" y="70"/>
                  </a:lnTo>
                  <a:lnTo>
                    <a:pt x="352" y="17"/>
                  </a:lnTo>
                  <a:lnTo>
                    <a:pt x="401" y="30"/>
                  </a:lnTo>
                  <a:lnTo>
                    <a:pt x="430" y="84"/>
                  </a:lnTo>
                  <a:lnTo>
                    <a:pt x="554" y="131"/>
                  </a:lnTo>
                  <a:lnTo>
                    <a:pt x="622" y="236"/>
                  </a:lnTo>
                  <a:lnTo>
                    <a:pt x="611" y="238"/>
                  </a:lnTo>
                  <a:lnTo>
                    <a:pt x="546" y="179"/>
                  </a:lnTo>
                  <a:lnTo>
                    <a:pt x="493" y="165"/>
                  </a:lnTo>
                  <a:lnTo>
                    <a:pt x="430" y="144"/>
                  </a:lnTo>
                  <a:lnTo>
                    <a:pt x="398" y="101"/>
                  </a:lnTo>
                  <a:lnTo>
                    <a:pt x="341" y="150"/>
                  </a:lnTo>
                  <a:lnTo>
                    <a:pt x="363" y="175"/>
                  </a:lnTo>
                  <a:lnTo>
                    <a:pt x="333" y="175"/>
                  </a:lnTo>
                  <a:lnTo>
                    <a:pt x="324" y="192"/>
                  </a:lnTo>
                  <a:lnTo>
                    <a:pt x="360" y="188"/>
                  </a:lnTo>
                  <a:lnTo>
                    <a:pt x="426" y="232"/>
                  </a:lnTo>
                  <a:lnTo>
                    <a:pt x="430" y="253"/>
                  </a:lnTo>
                  <a:lnTo>
                    <a:pt x="451" y="268"/>
                  </a:lnTo>
                  <a:lnTo>
                    <a:pt x="462" y="298"/>
                  </a:lnTo>
                  <a:lnTo>
                    <a:pt x="430" y="283"/>
                  </a:lnTo>
                  <a:lnTo>
                    <a:pt x="411" y="243"/>
                  </a:lnTo>
                  <a:lnTo>
                    <a:pt x="398" y="232"/>
                  </a:lnTo>
                  <a:lnTo>
                    <a:pt x="375" y="266"/>
                  </a:lnTo>
                  <a:lnTo>
                    <a:pt x="329" y="249"/>
                  </a:lnTo>
                  <a:lnTo>
                    <a:pt x="329" y="213"/>
                  </a:lnTo>
                  <a:lnTo>
                    <a:pt x="301" y="226"/>
                  </a:lnTo>
                  <a:lnTo>
                    <a:pt x="280" y="243"/>
                  </a:lnTo>
                  <a:lnTo>
                    <a:pt x="272" y="236"/>
                  </a:lnTo>
                  <a:lnTo>
                    <a:pt x="287" y="200"/>
                  </a:lnTo>
                  <a:lnTo>
                    <a:pt x="259" y="192"/>
                  </a:lnTo>
                  <a:lnTo>
                    <a:pt x="213" y="192"/>
                  </a:lnTo>
                  <a:lnTo>
                    <a:pt x="236" y="293"/>
                  </a:lnTo>
                  <a:lnTo>
                    <a:pt x="196" y="399"/>
                  </a:lnTo>
                  <a:lnTo>
                    <a:pt x="162" y="336"/>
                  </a:lnTo>
                  <a:lnTo>
                    <a:pt x="156" y="399"/>
                  </a:lnTo>
                  <a:lnTo>
                    <a:pt x="177" y="433"/>
                  </a:lnTo>
                  <a:lnTo>
                    <a:pt x="166" y="466"/>
                  </a:lnTo>
                  <a:lnTo>
                    <a:pt x="211" y="447"/>
                  </a:lnTo>
                  <a:lnTo>
                    <a:pt x="225" y="629"/>
                  </a:lnTo>
                  <a:lnTo>
                    <a:pt x="175" y="487"/>
                  </a:lnTo>
                  <a:lnTo>
                    <a:pt x="152" y="483"/>
                  </a:lnTo>
                  <a:lnTo>
                    <a:pt x="150" y="521"/>
                  </a:lnTo>
                  <a:lnTo>
                    <a:pt x="126" y="542"/>
                  </a:lnTo>
                  <a:lnTo>
                    <a:pt x="143" y="496"/>
                  </a:lnTo>
                  <a:lnTo>
                    <a:pt x="131" y="473"/>
                  </a:lnTo>
                  <a:lnTo>
                    <a:pt x="88" y="470"/>
                  </a:lnTo>
                  <a:lnTo>
                    <a:pt x="0" y="490"/>
                  </a:lnTo>
                  <a:lnTo>
                    <a:pt x="90" y="433"/>
                  </a:lnTo>
                  <a:lnTo>
                    <a:pt x="143" y="276"/>
                  </a:lnTo>
                  <a:lnTo>
                    <a:pt x="92" y="297"/>
                  </a:lnTo>
                  <a:lnTo>
                    <a:pt x="149" y="249"/>
                  </a:lnTo>
                  <a:lnTo>
                    <a:pt x="149" y="205"/>
                  </a:lnTo>
                  <a:lnTo>
                    <a:pt x="204" y="120"/>
                  </a:lnTo>
                  <a:lnTo>
                    <a:pt x="270" y="125"/>
                  </a:lnTo>
                  <a:lnTo>
                    <a:pt x="240" y="34"/>
                  </a:lnTo>
                  <a:lnTo>
                    <a:pt x="289" y="112"/>
                  </a:lnTo>
                  <a:lnTo>
                    <a:pt x="303" y="84"/>
                  </a:lnTo>
                  <a:lnTo>
                    <a:pt x="27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06" name="Freeform 27">
              <a:extLst>
                <a:ext uri="{FF2B5EF4-FFF2-40B4-BE49-F238E27FC236}">
                  <a16:creationId xmlns:a16="http://schemas.microsoft.com/office/drawing/2014/main" id="{332F37A2-C7E3-0367-A7F4-6A9C354E9679}"/>
                </a:ext>
              </a:extLst>
            </p:cNvPr>
            <p:cNvSpPr>
              <a:spLocks/>
            </p:cNvSpPr>
            <p:nvPr/>
          </p:nvSpPr>
          <p:spPr bwMode="auto">
            <a:xfrm>
              <a:off x="3270" y="1646"/>
              <a:ext cx="24" cy="15"/>
            </a:xfrm>
            <a:custGeom>
              <a:avLst/>
              <a:gdLst>
                <a:gd name="T0" fmla="*/ 0 w 48"/>
                <a:gd name="T1" fmla="*/ 0 h 30"/>
                <a:gd name="T2" fmla="*/ 6 w 48"/>
                <a:gd name="T3" fmla="*/ 4 h 30"/>
                <a:gd name="T4" fmla="*/ 6 w 48"/>
                <a:gd name="T5" fmla="*/ 2 h 30"/>
                <a:gd name="T6" fmla="*/ 0 w 48"/>
                <a:gd name="T7" fmla="*/ 0 h 30"/>
                <a:gd name="T8" fmla="*/ 0 w 48"/>
                <a:gd name="T9" fmla="*/ 0 h 30"/>
                <a:gd name="T10" fmla="*/ 0 60000 65536"/>
                <a:gd name="T11" fmla="*/ 0 60000 65536"/>
                <a:gd name="T12" fmla="*/ 0 60000 65536"/>
                <a:gd name="T13" fmla="*/ 0 60000 65536"/>
                <a:gd name="T14" fmla="*/ 0 60000 65536"/>
                <a:gd name="T15" fmla="*/ 0 w 48"/>
                <a:gd name="T16" fmla="*/ 0 h 30"/>
                <a:gd name="T17" fmla="*/ 48 w 48"/>
                <a:gd name="T18" fmla="*/ 30 h 30"/>
              </a:gdLst>
              <a:ahLst/>
              <a:cxnLst>
                <a:cxn ang="T10">
                  <a:pos x="T0" y="T1"/>
                </a:cxn>
                <a:cxn ang="T11">
                  <a:pos x="T2" y="T3"/>
                </a:cxn>
                <a:cxn ang="T12">
                  <a:pos x="T4" y="T5"/>
                </a:cxn>
                <a:cxn ang="T13">
                  <a:pos x="T6" y="T7"/>
                </a:cxn>
                <a:cxn ang="T14">
                  <a:pos x="T8" y="T9"/>
                </a:cxn>
              </a:cxnLst>
              <a:rect l="T15" t="T16" r="T17" b="T18"/>
              <a:pathLst>
                <a:path w="48" h="30">
                  <a:moveTo>
                    <a:pt x="0" y="0"/>
                  </a:moveTo>
                  <a:lnTo>
                    <a:pt x="48" y="30"/>
                  </a:lnTo>
                  <a:lnTo>
                    <a:pt x="48" y="11"/>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07" name="Freeform 28">
              <a:extLst>
                <a:ext uri="{FF2B5EF4-FFF2-40B4-BE49-F238E27FC236}">
                  <a16:creationId xmlns:a16="http://schemas.microsoft.com/office/drawing/2014/main" id="{14147634-1CBA-2870-3A1B-BDA78F4A9D6D}"/>
                </a:ext>
              </a:extLst>
            </p:cNvPr>
            <p:cNvSpPr>
              <a:spLocks/>
            </p:cNvSpPr>
            <p:nvPr/>
          </p:nvSpPr>
          <p:spPr bwMode="auto">
            <a:xfrm>
              <a:off x="3322" y="1616"/>
              <a:ext cx="41" cy="54"/>
            </a:xfrm>
            <a:custGeom>
              <a:avLst/>
              <a:gdLst>
                <a:gd name="T0" fmla="*/ 0 w 82"/>
                <a:gd name="T1" fmla="*/ 0 h 106"/>
                <a:gd name="T2" fmla="*/ 3 w 82"/>
                <a:gd name="T3" fmla="*/ 3 h 106"/>
                <a:gd name="T4" fmla="*/ 7 w 82"/>
                <a:gd name="T5" fmla="*/ 7 h 106"/>
                <a:gd name="T6" fmla="*/ 11 w 82"/>
                <a:gd name="T7" fmla="*/ 14 h 106"/>
                <a:gd name="T8" fmla="*/ 9 w 82"/>
                <a:gd name="T9" fmla="*/ 5 h 106"/>
                <a:gd name="T10" fmla="*/ 0 w 82"/>
                <a:gd name="T11" fmla="*/ 0 h 106"/>
                <a:gd name="T12" fmla="*/ 0 w 82"/>
                <a:gd name="T13" fmla="*/ 0 h 106"/>
                <a:gd name="T14" fmla="*/ 0 60000 65536"/>
                <a:gd name="T15" fmla="*/ 0 60000 65536"/>
                <a:gd name="T16" fmla="*/ 0 60000 65536"/>
                <a:gd name="T17" fmla="*/ 0 60000 65536"/>
                <a:gd name="T18" fmla="*/ 0 60000 65536"/>
                <a:gd name="T19" fmla="*/ 0 60000 65536"/>
                <a:gd name="T20" fmla="*/ 0 60000 65536"/>
                <a:gd name="T21" fmla="*/ 0 w 82"/>
                <a:gd name="T22" fmla="*/ 0 h 106"/>
                <a:gd name="T23" fmla="*/ 82 w 82"/>
                <a:gd name="T24" fmla="*/ 106 h 10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2" h="106">
                  <a:moveTo>
                    <a:pt x="0" y="0"/>
                  </a:moveTo>
                  <a:lnTo>
                    <a:pt x="21" y="21"/>
                  </a:lnTo>
                  <a:lnTo>
                    <a:pt x="55" y="53"/>
                  </a:lnTo>
                  <a:lnTo>
                    <a:pt x="82" y="106"/>
                  </a:lnTo>
                  <a:lnTo>
                    <a:pt x="65" y="4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08" name="Freeform 29">
              <a:extLst>
                <a:ext uri="{FF2B5EF4-FFF2-40B4-BE49-F238E27FC236}">
                  <a16:creationId xmlns:a16="http://schemas.microsoft.com/office/drawing/2014/main" id="{C5B96C39-2EDA-E789-ED21-9C3672438165}"/>
                </a:ext>
              </a:extLst>
            </p:cNvPr>
            <p:cNvSpPr>
              <a:spLocks/>
            </p:cNvSpPr>
            <p:nvPr/>
          </p:nvSpPr>
          <p:spPr bwMode="auto">
            <a:xfrm>
              <a:off x="3256" y="1665"/>
              <a:ext cx="62" cy="42"/>
            </a:xfrm>
            <a:custGeom>
              <a:avLst/>
              <a:gdLst>
                <a:gd name="T0" fmla="*/ 0 w 123"/>
                <a:gd name="T1" fmla="*/ 0 h 83"/>
                <a:gd name="T2" fmla="*/ 1 w 123"/>
                <a:gd name="T3" fmla="*/ 4 h 83"/>
                <a:gd name="T4" fmla="*/ 6 w 123"/>
                <a:gd name="T5" fmla="*/ 9 h 83"/>
                <a:gd name="T6" fmla="*/ 16 w 123"/>
                <a:gd name="T7" fmla="*/ 11 h 83"/>
                <a:gd name="T8" fmla="*/ 6 w 123"/>
                <a:gd name="T9" fmla="*/ 7 h 83"/>
                <a:gd name="T10" fmla="*/ 0 w 123"/>
                <a:gd name="T11" fmla="*/ 0 h 83"/>
                <a:gd name="T12" fmla="*/ 0 w 123"/>
                <a:gd name="T13" fmla="*/ 0 h 83"/>
                <a:gd name="T14" fmla="*/ 0 60000 65536"/>
                <a:gd name="T15" fmla="*/ 0 60000 65536"/>
                <a:gd name="T16" fmla="*/ 0 60000 65536"/>
                <a:gd name="T17" fmla="*/ 0 60000 65536"/>
                <a:gd name="T18" fmla="*/ 0 60000 65536"/>
                <a:gd name="T19" fmla="*/ 0 60000 65536"/>
                <a:gd name="T20" fmla="*/ 0 60000 65536"/>
                <a:gd name="T21" fmla="*/ 0 w 123"/>
                <a:gd name="T22" fmla="*/ 0 h 83"/>
                <a:gd name="T23" fmla="*/ 123 w 123"/>
                <a:gd name="T24" fmla="*/ 83 h 8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3" h="83">
                  <a:moveTo>
                    <a:pt x="0" y="0"/>
                  </a:moveTo>
                  <a:lnTo>
                    <a:pt x="4" y="28"/>
                  </a:lnTo>
                  <a:lnTo>
                    <a:pt x="46" y="70"/>
                  </a:lnTo>
                  <a:lnTo>
                    <a:pt x="123" y="83"/>
                  </a:lnTo>
                  <a:lnTo>
                    <a:pt x="46" y="49"/>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09" name="Freeform 30">
              <a:extLst>
                <a:ext uri="{FF2B5EF4-FFF2-40B4-BE49-F238E27FC236}">
                  <a16:creationId xmlns:a16="http://schemas.microsoft.com/office/drawing/2014/main" id="{D8744B30-C713-411D-DB37-0308E552415B}"/>
                </a:ext>
              </a:extLst>
            </p:cNvPr>
            <p:cNvSpPr>
              <a:spLocks/>
            </p:cNvSpPr>
            <p:nvPr/>
          </p:nvSpPr>
          <p:spPr bwMode="auto">
            <a:xfrm>
              <a:off x="2969" y="1640"/>
              <a:ext cx="131" cy="88"/>
            </a:xfrm>
            <a:custGeom>
              <a:avLst/>
              <a:gdLst>
                <a:gd name="T0" fmla="*/ 33 w 260"/>
                <a:gd name="T1" fmla="*/ 2 h 177"/>
                <a:gd name="T2" fmla="*/ 27 w 260"/>
                <a:gd name="T3" fmla="*/ 8 h 177"/>
                <a:gd name="T4" fmla="*/ 23 w 260"/>
                <a:gd name="T5" fmla="*/ 8 h 177"/>
                <a:gd name="T6" fmla="*/ 21 w 260"/>
                <a:gd name="T7" fmla="*/ 16 h 177"/>
                <a:gd name="T8" fmla="*/ 13 w 260"/>
                <a:gd name="T9" fmla="*/ 16 h 177"/>
                <a:gd name="T10" fmla="*/ 0 w 260"/>
                <a:gd name="T11" fmla="*/ 22 h 177"/>
                <a:gd name="T12" fmla="*/ 5 w 260"/>
                <a:gd name="T13" fmla="*/ 16 h 177"/>
                <a:gd name="T14" fmla="*/ 18 w 260"/>
                <a:gd name="T15" fmla="*/ 10 h 177"/>
                <a:gd name="T16" fmla="*/ 23 w 260"/>
                <a:gd name="T17" fmla="*/ 2 h 177"/>
                <a:gd name="T18" fmla="*/ 29 w 260"/>
                <a:gd name="T19" fmla="*/ 0 h 177"/>
                <a:gd name="T20" fmla="*/ 33 w 260"/>
                <a:gd name="T21" fmla="*/ 2 h 177"/>
                <a:gd name="T22" fmla="*/ 33 w 260"/>
                <a:gd name="T23" fmla="*/ 2 h 17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60"/>
                <a:gd name="T37" fmla="*/ 0 h 177"/>
                <a:gd name="T38" fmla="*/ 260 w 260"/>
                <a:gd name="T39" fmla="*/ 177 h 17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60" h="177">
                  <a:moveTo>
                    <a:pt x="260" y="17"/>
                  </a:moveTo>
                  <a:lnTo>
                    <a:pt x="215" y="67"/>
                  </a:lnTo>
                  <a:lnTo>
                    <a:pt x="180" y="71"/>
                  </a:lnTo>
                  <a:lnTo>
                    <a:pt x="165" y="129"/>
                  </a:lnTo>
                  <a:lnTo>
                    <a:pt x="104" y="129"/>
                  </a:lnTo>
                  <a:lnTo>
                    <a:pt x="0" y="177"/>
                  </a:lnTo>
                  <a:lnTo>
                    <a:pt x="38" y="133"/>
                  </a:lnTo>
                  <a:lnTo>
                    <a:pt x="139" y="82"/>
                  </a:lnTo>
                  <a:lnTo>
                    <a:pt x="178" y="17"/>
                  </a:lnTo>
                  <a:lnTo>
                    <a:pt x="228" y="0"/>
                  </a:lnTo>
                  <a:lnTo>
                    <a:pt x="260" y="1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10" name="Freeform 31">
              <a:extLst>
                <a:ext uri="{FF2B5EF4-FFF2-40B4-BE49-F238E27FC236}">
                  <a16:creationId xmlns:a16="http://schemas.microsoft.com/office/drawing/2014/main" id="{B6841D23-D1F3-8F68-5D0C-B188A2D59811}"/>
                </a:ext>
              </a:extLst>
            </p:cNvPr>
            <p:cNvSpPr>
              <a:spLocks/>
            </p:cNvSpPr>
            <p:nvPr/>
          </p:nvSpPr>
          <p:spPr bwMode="auto">
            <a:xfrm>
              <a:off x="2947" y="1720"/>
              <a:ext cx="231" cy="164"/>
            </a:xfrm>
            <a:custGeom>
              <a:avLst/>
              <a:gdLst>
                <a:gd name="T0" fmla="*/ 41 w 462"/>
                <a:gd name="T1" fmla="*/ 12 h 329"/>
                <a:gd name="T2" fmla="*/ 37 w 462"/>
                <a:gd name="T3" fmla="*/ 12 h 329"/>
                <a:gd name="T4" fmla="*/ 31 w 462"/>
                <a:gd name="T5" fmla="*/ 5 h 329"/>
                <a:gd name="T6" fmla="*/ 31 w 462"/>
                <a:gd name="T7" fmla="*/ 0 h 329"/>
                <a:gd name="T8" fmla="*/ 25 w 462"/>
                <a:gd name="T9" fmla="*/ 2 h 329"/>
                <a:gd name="T10" fmla="*/ 19 w 462"/>
                <a:gd name="T11" fmla="*/ 2 h 329"/>
                <a:gd name="T12" fmla="*/ 16 w 462"/>
                <a:gd name="T13" fmla="*/ 1 h 329"/>
                <a:gd name="T14" fmla="*/ 1 w 462"/>
                <a:gd name="T15" fmla="*/ 5 h 329"/>
                <a:gd name="T16" fmla="*/ 0 w 462"/>
                <a:gd name="T17" fmla="*/ 8 h 329"/>
                <a:gd name="T18" fmla="*/ 10 w 462"/>
                <a:gd name="T19" fmla="*/ 12 h 329"/>
                <a:gd name="T20" fmla="*/ 8 w 462"/>
                <a:gd name="T21" fmla="*/ 16 h 329"/>
                <a:gd name="T22" fmla="*/ 13 w 462"/>
                <a:gd name="T23" fmla="*/ 23 h 329"/>
                <a:gd name="T24" fmla="*/ 17 w 462"/>
                <a:gd name="T25" fmla="*/ 22 h 329"/>
                <a:gd name="T26" fmla="*/ 25 w 462"/>
                <a:gd name="T27" fmla="*/ 32 h 329"/>
                <a:gd name="T28" fmla="*/ 39 w 462"/>
                <a:gd name="T29" fmla="*/ 41 h 329"/>
                <a:gd name="T30" fmla="*/ 58 w 462"/>
                <a:gd name="T31" fmla="*/ 41 h 329"/>
                <a:gd name="T32" fmla="*/ 56 w 462"/>
                <a:gd name="T33" fmla="*/ 39 h 329"/>
                <a:gd name="T34" fmla="*/ 48 w 462"/>
                <a:gd name="T35" fmla="*/ 39 h 329"/>
                <a:gd name="T36" fmla="*/ 35 w 462"/>
                <a:gd name="T37" fmla="*/ 34 h 329"/>
                <a:gd name="T38" fmla="*/ 32 w 462"/>
                <a:gd name="T39" fmla="*/ 31 h 329"/>
                <a:gd name="T40" fmla="*/ 25 w 462"/>
                <a:gd name="T41" fmla="*/ 29 h 329"/>
                <a:gd name="T42" fmla="*/ 22 w 462"/>
                <a:gd name="T43" fmla="*/ 26 h 329"/>
                <a:gd name="T44" fmla="*/ 21 w 462"/>
                <a:gd name="T45" fmla="*/ 22 h 329"/>
                <a:gd name="T46" fmla="*/ 14 w 462"/>
                <a:gd name="T47" fmla="*/ 18 h 329"/>
                <a:gd name="T48" fmla="*/ 18 w 462"/>
                <a:gd name="T49" fmla="*/ 13 h 329"/>
                <a:gd name="T50" fmla="*/ 23 w 462"/>
                <a:gd name="T51" fmla="*/ 18 h 329"/>
                <a:gd name="T52" fmla="*/ 28 w 462"/>
                <a:gd name="T53" fmla="*/ 18 h 329"/>
                <a:gd name="T54" fmla="*/ 31 w 462"/>
                <a:gd name="T55" fmla="*/ 21 h 329"/>
                <a:gd name="T56" fmla="*/ 36 w 462"/>
                <a:gd name="T57" fmla="*/ 18 h 329"/>
                <a:gd name="T58" fmla="*/ 41 w 462"/>
                <a:gd name="T59" fmla="*/ 17 h 329"/>
                <a:gd name="T60" fmla="*/ 41 w 462"/>
                <a:gd name="T61" fmla="*/ 12 h 329"/>
                <a:gd name="T62" fmla="*/ 41 w 462"/>
                <a:gd name="T63" fmla="*/ 12 h 32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62"/>
                <a:gd name="T97" fmla="*/ 0 h 329"/>
                <a:gd name="T98" fmla="*/ 462 w 462"/>
                <a:gd name="T99" fmla="*/ 329 h 32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62" h="329">
                  <a:moveTo>
                    <a:pt x="323" y="101"/>
                  </a:moveTo>
                  <a:lnTo>
                    <a:pt x="289" y="101"/>
                  </a:lnTo>
                  <a:lnTo>
                    <a:pt x="245" y="47"/>
                  </a:lnTo>
                  <a:lnTo>
                    <a:pt x="245" y="0"/>
                  </a:lnTo>
                  <a:lnTo>
                    <a:pt x="198" y="23"/>
                  </a:lnTo>
                  <a:lnTo>
                    <a:pt x="150" y="23"/>
                  </a:lnTo>
                  <a:lnTo>
                    <a:pt x="126" y="13"/>
                  </a:lnTo>
                  <a:lnTo>
                    <a:pt x="6" y="47"/>
                  </a:lnTo>
                  <a:lnTo>
                    <a:pt x="0" y="70"/>
                  </a:lnTo>
                  <a:lnTo>
                    <a:pt x="78" y="97"/>
                  </a:lnTo>
                  <a:lnTo>
                    <a:pt x="59" y="131"/>
                  </a:lnTo>
                  <a:lnTo>
                    <a:pt x="103" y="188"/>
                  </a:lnTo>
                  <a:lnTo>
                    <a:pt x="133" y="179"/>
                  </a:lnTo>
                  <a:lnTo>
                    <a:pt x="194" y="262"/>
                  </a:lnTo>
                  <a:lnTo>
                    <a:pt x="310" y="329"/>
                  </a:lnTo>
                  <a:lnTo>
                    <a:pt x="462" y="329"/>
                  </a:lnTo>
                  <a:lnTo>
                    <a:pt x="443" y="315"/>
                  </a:lnTo>
                  <a:lnTo>
                    <a:pt x="380" y="315"/>
                  </a:lnTo>
                  <a:lnTo>
                    <a:pt x="278" y="279"/>
                  </a:lnTo>
                  <a:lnTo>
                    <a:pt x="255" y="249"/>
                  </a:lnTo>
                  <a:lnTo>
                    <a:pt x="198" y="236"/>
                  </a:lnTo>
                  <a:lnTo>
                    <a:pt x="171" y="209"/>
                  </a:lnTo>
                  <a:lnTo>
                    <a:pt x="164" y="179"/>
                  </a:lnTo>
                  <a:lnTo>
                    <a:pt x="112" y="144"/>
                  </a:lnTo>
                  <a:lnTo>
                    <a:pt x="137" y="110"/>
                  </a:lnTo>
                  <a:lnTo>
                    <a:pt x="183" y="144"/>
                  </a:lnTo>
                  <a:lnTo>
                    <a:pt x="223" y="144"/>
                  </a:lnTo>
                  <a:lnTo>
                    <a:pt x="245" y="171"/>
                  </a:lnTo>
                  <a:lnTo>
                    <a:pt x="285" y="144"/>
                  </a:lnTo>
                  <a:lnTo>
                    <a:pt x="327" y="139"/>
                  </a:lnTo>
                  <a:lnTo>
                    <a:pt x="323" y="1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11" name="Freeform 32">
              <a:extLst>
                <a:ext uri="{FF2B5EF4-FFF2-40B4-BE49-F238E27FC236}">
                  <a16:creationId xmlns:a16="http://schemas.microsoft.com/office/drawing/2014/main" id="{C2DD4A30-82B3-CA7A-D5E4-FDDB3B58D8E7}"/>
                </a:ext>
              </a:extLst>
            </p:cNvPr>
            <p:cNvSpPr>
              <a:spLocks/>
            </p:cNvSpPr>
            <p:nvPr/>
          </p:nvSpPr>
          <p:spPr bwMode="auto">
            <a:xfrm>
              <a:off x="3098" y="1777"/>
              <a:ext cx="126" cy="124"/>
            </a:xfrm>
            <a:custGeom>
              <a:avLst/>
              <a:gdLst>
                <a:gd name="T0" fmla="*/ 0 w 253"/>
                <a:gd name="T1" fmla="*/ 6 h 247"/>
                <a:gd name="T2" fmla="*/ 6 w 253"/>
                <a:gd name="T3" fmla="*/ 1 h 247"/>
                <a:gd name="T4" fmla="*/ 13 w 253"/>
                <a:gd name="T5" fmla="*/ 0 h 247"/>
                <a:gd name="T6" fmla="*/ 26 w 253"/>
                <a:gd name="T7" fmla="*/ 11 h 247"/>
                <a:gd name="T8" fmla="*/ 31 w 253"/>
                <a:gd name="T9" fmla="*/ 19 h 247"/>
                <a:gd name="T10" fmla="*/ 31 w 253"/>
                <a:gd name="T11" fmla="*/ 26 h 247"/>
                <a:gd name="T12" fmla="*/ 30 w 253"/>
                <a:gd name="T13" fmla="*/ 31 h 247"/>
                <a:gd name="T14" fmla="*/ 29 w 253"/>
                <a:gd name="T15" fmla="*/ 26 h 247"/>
                <a:gd name="T16" fmla="*/ 21 w 253"/>
                <a:gd name="T17" fmla="*/ 18 h 247"/>
                <a:gd name="T18" fmla="*/ 11 w 253"/>
                <a:gd name="T19" fmla="*/ 15 h 247"/>
                <a:gd name="T20" fmla="*/ 7 w 253"/>
                <a:gd name="T21" fmla="*/ 16 h 247"/>
                <a:gd name="T22" fmla="*/ 5 w 253"/>
                <a:gd name="T23" fmla="*/ 10 h 247"/>
                <a:gd name="T24" fmla="*/ 2 w 253"/>
                <a:gd name="T25" fmla="*/ 13 h 247"/>
                <a:gd name="T26" fmla="*/ 1 w 253"/>
                <a:gd name="T27" fmla="*/ 10 h 247"/>
                <a:gd name="T28" fmla="*/ 0 w 253"/>
                <a:gd name="T29" fmla="*/ 6 h 247"/>
                <a:gd name="T30" fmla="*/ 0 w 253"/>
                <a:gd name="T31" fmla="*/ 6 h 24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53"/>
                <a:gd name="T49" fmla="*/ 0 h 247"/>
                <a:gd name="T50" fmla="*/ 253 w 253"/>
                <a:gd name="T51" fmla="*/ 247 h 24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53" h="247">
                  <a:moveTo>
                    <a:pt x="0" y="47"/>
                  </a:moveTo>
                  <a:lnTo>
                    <a:pt x="48" y="4"/>
                  </a:lnTo>
                  <a:lnTo>
                    <a:pt x="109" y="0"/>
                  </a:lnTo>
                  <a:lnTo>
                    <a:pt x="210" y="84"/>
                  </a:lnTo>
                  <a:lnTo>
                    <a:pt x="253" y="148"/>
                  </a:lnTo>
                  <a:lnTo>
                    <a:pt x="253" y="205"/>
                  </a:lnTo>
                  <a:lnTo>
                    <a:pt x="240" y="247"/>
                  </a:lnTo>
                  <a:lnTo>
                    <a:pt x="236" y="201"/>
                  </a:lnTo>
                  <a:lnTo>
                    <a:pt x="175" y="144"/>
                  </a:lnTo>
                  <a:lnTo>
                    <a:pt x="92" y="118"/>
                  </a:lnTo>
                  <a:lnTo>
                    <a:pt x="63" y="122"/>
                  </a:lnTo>
                  <a:lnTo>
                    <a:pt x="40" y="74"/>
                  </a:lnTo>
                  <a:lnTo>
                    <a:pt x="21" y="103"/>
                  </a:lnTo>
                  <a:lnTo>
                    <a:pt x="8" y="74"/>
                  </a:lnTo>
                  <a:lnTo>
                    <a:pt x="0" y="4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12" name="Freeform 33">
              <a:extLst>
                <a:ext uri="{FF2B5EF4-FFF2-40B4-BE49-F238E27FC236}">
                  <a16:creationId xmlns:a16="http://schemas.microsoft.com/office/drawing/2014/main" id="{31DD75AC-1472-142F-6FD5-E882176A3119}"/>
                </a:ext>
              </a:extLst>
            </p:cNvPr>
            <p:cNvSpPr>
              <a:spLocks/>
            </p:cNvSpPr>
            <p:nvPr/>
          </p:nvSpPr>
          <p:spPr bwMode="auto">
            <a:xfrm>
              <a:off x="2919" y="1303"/>
              <a:ext cx="213" cy="231"/>
            </a:xfrm>
            <a:custGeom>
              <a:avLst/>
              <a:gdLst>
                <a:gd name="T0" fmla="*/ 54 w 426"/>
                <a:gd name="T1" fmla="*/ 3 h 462"/>
                <a:gd name="T2" fmla="*/ 38 w 426"/>
                <a:gd name="T3" fmla="*/ 11 h 462"/>
                <a:gd name="T4" fmla="*/ 25 w 426"/>
                <a:gd name="T5" fmla="*/ 32 h 462"/>
                <a:gd name="T6" fmla="*/ 14 w 426"/>
                <a:gd name="T7" fmla="*/ 43 h 462"/>
                <a:gd name="T8" fmla="*/ 7 w 426"/>
                <a:gd name="T9" fmla="*/ 58 h 462"/>
                <a:gd name="T10" fmla="*/ 6 w 426"/>
                <a:gd name="T11" fmla="*/ 36 h 462"/>
                <a:gd name="T12" fmla="*/ 1 w 426"/>
                <a:gd name="T13" fmla="*/ 30 h 462"/>
                <a:gd name="T14" fmla="*/ 0 w 426"/>
                <a:gd name="T15" fmla="*/ 24 h 462"/>
                <a:gd name="T16" fmla="*/ 12 w 426"/>
                <a:gd name="T17" fmla="*/ 16 h 462"/>
                <a:gd name="T18" fmla="*/ 28 w 426"/>
                <a:gd name="T19" fmla="*/ 12 h 462"/>
                <a:gd name="T20" fmla="*/ 35 w 426"/>
                <a:gd name="T21" fmla="*/ 4 h 462"/>
                <a:gd name="T22" fmla="*/ 51 w 426"/>
                <a:gd name="T23" fmla="*/ 0 h 462"/>
                <a:gd name="T24" fmla="*/ 54 w 426"/>
                <a:gd name="T25" fmla="*/ 3 h 462"/>
                <a:gd name="T26" fmla="*/ 54 w 426"/>
                <a:gd name="T27" fmla="*/ 3 h 46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26"/>
                <a:gd name="T43" fmla="*/ 0 h 462"/>
                <a:gd name="T44" fmla="*/ 426 w 426"/>
                <a:gd name="T45" fmla="*/ 462 h 46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26" h="462">
                  <a:moveTo>
                    <a:pt x="426" y="23"/>
                  </a:moveTo>
                  <a:lnTo>
                    <a:pt x="297" y="88"/>
                  </a:lnTo>
                  <a:lnTo>
                    <a:pt x="194" y="255"/>
                  </a:lnTo>
                  <a:lnTo>
                    <a:pt x="110" y="344"/>
                  </a:lnTo>
                  <a:lnTo>
                    <a:pt x="55" y="462"/>
                  </a:lnTo>
                  <a:lnTo>
                    <a:pt x="46" y="287"/>
                  </a:lnTo>
                  <a:lnTo>
                    <a:pt x="6" y="234"/>
                  </a:lnTo>
                  <a:lnTo>
                    <a:pt x="0" y="187"/>
                  </a:lnTo>
                  <a:lnTo>
                    <a:pt x="91" y="126"/>
                  </a:lnTo>
                  <a:lnTo>
                    <a:pt x="220" y="90"/>
                  </a:lnTo>
                  <a:lnTo>
                    <a:pt x="278" y="31"/>
                  </a:lnTo>
                  <a:lnTo>
                    <a:pt x="405" y="0"/>
                  </a:lnTo>
                  <a:lnTo>
                    <a:pt x="426" y="2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13" name="Freeform 34">
              <a:extLst>
                <a:ext uri="{FF2B5EF4-FFF2-40B4-BE49-F238E27FC236}">
                  <a16:creationId xmlns:a16="http://schemas.microsoft.com/office/drawing/2014/main" id="{62EFCF9E-0126-CB21-B06B-562D1372623A}"/>
                </a:ext>
              </a:extLst>
            </p:cNvPr>
            <p:cNvSpPr>
              <a:spLocks/>
            </p:cNvSpPr>
            <p:nvPr/>
          </p:nvSpPr>
          <p:spPr bwMode="auto">
            <a:xfrm>
              <a:off x="3015" y="1190"/>
              <a:ext cx="239" cy="80"/>
            </a:xfrm>
            <a:custGeom>
              <a:avLst/>
              <a:gdLst>
                <a:gd name="T0" fmla="*/ 0 w 477"/>
                <a:gd name="T1" fmla="*/ 20 h 162"/>
                <a:gd name="T2" fmla="*/ 25 w 477"/>
                <a:gd name="T3" fmla="*/ 16 h 162"/>
                <a:gd name="T4" fmla="*/ 43 w 477"/>
                <a:gd name="T5" fmla="*/ 9 h 162"/>
                <a:gd name="T6" fmla="*/ 60 w 477"/>
                <a:gd name="T7" fmla="*/ 6 h 162"/>
                <a:gd name="T8" fmla="*/ 37 w 477"/>
                <a:gd name="T9" fmla="*/ 0 h 162"/>
                <a:gd name="T10" fmla="*/ 32 w 477"/>
                <a:gd name="T11" fmla="*/ 0 h 162"/>
                <a:gd name="T12" fmla="*/ 19 w 477"/>
                <a:gd name="T13" fmla="*/ 13 h 162"/>
                <a:gd name="T14" fmla="*/ 0 w 477"/>
                <a:gd name="T15" fmla="*/ 20 h 162"/>
                <a:gd name="T16" fmla="*/ 0 w 477"/>
                <a:gd name="T17" fmla="*/ 20 h 16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77"/>
                <a:gd name="T28" fmla="*/ 0 h 162"/>
                <a:gd name="T29" fmla="*/ 477 w 477"/>
                <a:gd name="T30" fmla="*/ 162 h 16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77" h="162">
                  <a:moveTo>
                    <a:pt x="0" y="162"/>
                  </a:moveTo>
                  <a:lnTo>
                    <a:pt x="196" y="129"/>
                  </a:lnTo>
                  <a:lnTo>
                    <a:pt x="340" y="72"/>
                  </a:lnTo>
                  <a:lnTo>
                    <a:pt x="477" y="48"/>
                  </a:lnTo>
                  <a:lnTo>
                    <a:pt x="293" y="0"/>
                  </a:lnTo>
                  <a:lnTo>
                    <a:pt x="253" y="0"/>
                  </a:lnTo>
                  <a:lnTo>
                    <a:pt x="146" y="105"/>
                  </a:lnTo>
                  <a:lnTo>
                    <a:pt x="0" y="16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14" name="Freeform 35">
              <a:extLst>
                <a:ext uri="{FF2B5EF4-FFF2-40B4-BE49-F238E27FC236}">
                  <a16:creationId xmlns:a16="http://schemas.microsoft.com/office/drawing/2014/main" id="{131F18CC-6784-2B39-2FD0-F8140C942A87}"/>
                </a:ext>
              </a:extLst>
            </p:cNvPr>
            <p:cNvSpPr>
              <a:spLocks/>
            </p:cNvSpPr>
            <p:nvPr/>
          </p:nvSpPr>
          <p:spPr bwMode="auto">
            <a:xfrm>
              <a:off x="3141" y="1109"/>
              <a:ext cx="218" cy="47"/>
            </a:xfrm>
            <a:custGeom>
              <a:avLst/>
              <a:gdLst>
                <a:gd name="T0" fmla="*/ 0 w 435"/>
                <a:gd name="T1" fmla="*/ 11 h 95"/>
                <a:gd name="T2" fmla="*/ 31 w 435"/>
                <a:gd name="T3" fmla="*/ 0 h 95"/>
                <a:gd name="T4" fmla="*/ 39 w 435"/>
                <a:gd name="T5" fmla="*/ 4 h 95"/>
                <a:gd name="T6" fmla="*/ 49 w 435"/>
                <a:gd name="T7" fmla="*/ 5 h 95"/>
                <a:gd name="T8" fmla="*/ 55 w 435"/>
                <a:gd name="T9" fmla="*/ 11 h 95"/>
                <a:gd name="T10" fmla="*/ 0 w 435"/>
                <a:gd name="T11" fmla="*/ 11 h 95"/>
                <a:gd name="T12" fmla="*/ 0 w 435"/>
                <a:gd name="T13" fmla="*/ 11 h 95"/>
                <a:gd name="T14" fmla="*/ 0 60000 65536"/>
                <a:gd name="T15" fmla="*/ 0 60000 65536"/>
                <a:gd name="T16" fmla="*/ 0 60000 65536"/>
                <a:gd name="T17" fmla="*/ 0 60000 65536"/>
                <a:gd name="T18" fmla="*/ 0 60000 65536"/>
                <a:gd name="T19" fmla="*/ 0 60000 65536"/>
                <a:gd name="T20" fmla="*/ 0 60000 65536"/>
                <a:gd name="T21" fmla="*/ 0 w 435"/>
                <a:gd name="T22" fmla="*/ 0 h 95"/>
                <a:gd name="T23" fmla="*/ 435 w 435"/>
                <a:gd name="T24" fmla="*/ 95 h 9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35" h="95">
                  <a:moveTo>
                    <a:pt x="0" y="95"/>
                  </a:moveTo>
                  <a:lnTo>
                    <a:pt x="247" y="0"/>
                  </a:lnTo>
                  <a:lnTo>
                    <a:pt x="310" y="38"/>
                  </a:lnTo>
                  <a:lnTo>
                    <a:pt x="390" y="45"/>
                  </a:lnTo>
                  <a:lnTo>
                    <a:pt x="435" y="95"/>
                  </a:lnTo>
                  <a:lnTo>
                    <a:pt x="0" y="9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15" name="Freeform 36">
              <a:extLst>
                <a:ext uri="{FF2B5EF4-FFF2-40B4-BE49-F238E27FC236}">
                  <a16:creationId xmlns:a16="http://schemas.microsoft.com/office/drawing/2014/main" id="{26A4F226-043A-325F-87EB-C36A85BE9FFA}"/>
                </a:ext>
              </a:extLst>
            </p:cNvPr>
            <p:cNvSpPr>
              <a:spLocks/>
            </p:cNvSpPr>
            <p:nvPr/>
          </p:nvSpPr>
          <p:spPr bwMode="auto">
            <a:xfrm>
              <a:off x="3309" y="1218"/>
              <a:ext cx="245" cy="125"/>
            </a:xfrm>
            <a:custGeom>
              <a:avLst/>
              <a:gdLst>
                <a:gd name="T0" fmla="*/ 0 w 491"/>
                <a:gd name="T1" fmla="*/ 0 h 249"/>
                <a:gd name="T2" fmla="*/ 29 w 491"/>
                <a:gd name="T3" fmla="*/ 11 h 249"/>
                <a:gd name="T4" fmla="*/ 61 w 491"/>
                <a:gd name="T5" fmla="*/ 32 h 249"/>
                <a:gd name="T6" fmla="*/ 49 w 491"/>
                <a:gd name="T7" fmla="*/ 17 h 249"/>
                <a:gd name="T8" fmla="*/ 25 w 491"/>
                <a:gd name="T9" fmla="*/ 6 h 249"/>
                <a:gd name="T10" fmla="*/ 0 w 491"/>
                <a:gd name="T11" fmla="*/ 0 h 249"/>
                <a:gd name="T12" fmla="*/ 0 w 491"/>
                <a:gd name="T13" fmla="*/ 0 h 249"/>
                <a:gd name="T14" fmla="*/ 0 60000 65536"/>
                <a:gd name="T15" fmla="*/ 0 60000 65536"/>
                <a:gd name="T16" fmla="*/ 0 60000 65536"/>
                <a:gd name="T17" fmla="*/ 0 60000 65536"/>
                <a:gd name="T18" fmla="*/ 0 60000 65536"/>
                <a:gd name="T19" fmla="*/ 0 60000 65536"/>
                <a:gd name="T20" fmla="*/ 0 60000 65536"/>
                <a:gd name="T21" fmla="*/ 0 w 491"/>
                <a:gd name="T22" fmla="*/ 0 h 249"/>
                <a:gd name="T23" fmla="*/ 491 w 491"/>
                <a:gd name="T24" fmla="*/ 249 h 2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91" h="249">
                  <a:moveTo>
                    <a:pt x="0" y="0"/>
                  </a:moveTo>
                  <a:lnTo>
                    <a:pt x="238" y="88"/>
                  </a:lnTo>
                  <a:lnTo>
                    <a:pt x="491" y="249"/>
                  </a:lnTo>
                  <a:lnTo>
                    <a:pt x="396" y="129"/>
                  </a:lnTo>
                  <a:lnTo>
                    <a:pt x="200" y="48"/>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16" name="Freeform 37">
              <a:extLst>
                <a:ext uri="{FF2B5EF4-FFF2-40B4-BE49-F238E27FC236}">
                  <a16:creationId xmlns:a16="http://schemas.microsoft.com/office/drawing/2014/main" id="{093BCB4E-EEC2-1B24-6A91-BD186BAAC01C}"/>
                </a:ext>
              </a:extLst>
            </p:cNvPr>
            <p:cNvSpPr>
              <a:spLocks/>
            </p:cNvSpPr>
            <p:nvPr/>
          </p:nvSpPr>
          <p:spPr bwMode="auto">
            <a:xfrm>
              <a:off x="2965" y="1089"/>
              <a:ext cx="762" cy="1210"/>
            </a:xfrm>
            <a:custGeom>
              <a:avLst/>
              <a:gdLst>
                <a:gd name="T0" fmla="*/ 7 w 1525"/>
                <a:gd name="T1" fmla="*/ 52 h 2419"/>
                <a:gd name="T2" fmla="*/ 36 w 1525"/>
                <a:gd name="T3" fmla="*/ 77 h 2419"/>
                <a:gd name="T4" fmla="*/ 121 w 1525"/>
                <a:gd name="T5" fmla="*/ 132 h 2419"/>
                <a:gd name="T6" fmla="*/ 109 w 1525"/>
                <a:gd name="T7" fmla="*/ 132 h 2419"/>
                <a:gd name="T8" fmla="*/ 108 w 1525"/>
                <a:gd name="T9" fmla="*/ 178 h 2419"/>
                <a:gd name="T10" fmla="*/ 81 w 1525"/>
                <a:gd name="T11" fmla="*/ 197 h 2419"/>
                <a:gd name="T12" fmla="*/ 85 w 1525"/>
                <a:gd name="T13" fmla="*/ 211 h 2419"/>
                <a:gd name="T14" fmla="*/ 60 w 1525"/>
                <a:gd name="T15" fmla="*/ 229 h 2419"/>
                <a:gd name="T16" fmla="*/ 35 w 1525"/>
                <a:gd name="T17" fmla="*/ 230 h 2419"/>
                <a:gd name="T18" fmla="*/ 15 w 1525"/>
                <a:gd name="T19" fmla="*/ 235 h 2419"/>
                <a:gd name="T20" fmla="*/ 22 w 1525"/>
                <a:gd name="T21" fmla="*/ 249 h 2419"/>
                <a:gd name="T22" fmla="*/ 35 w 1525"/>
                <a:gd name="T23" fmla="*/ 256 h 2419"/>
                <a:gd name="T24" fmla="*/ 1 w 1525"/>
                <a:gd name="T25" fmla="*/ 276 h 2419"/>
                <a:gd name="T26" fmla="*/ 50 w 1525"/>
                <a:gd name="T27" fmla="*/ 264 h 2419"/>
                <a:gd name="T28" fmla="*/ 13 w 1525"/>
                <a:gd name="T29" fmla="*/ 303 h 2419"/>
                <a:gd name="T30" fmla="*/ 75 w 1525"/>
                <a:gd name="T31" fmla="*/ 273 h 2419"/>
                <a:gd name="T32" fmla="*/ 123 w 1525"/>
                <a:gd name="T33" fmla="*/ 225 h 2419"/>
                <a:gd name="T34" fmla="*/ 133 w 1525"/>
                <a:gd name="T35" fmla="*/ 208 h 2419"/>
                <a:gd name="T36" fmla="*/ 118 w 1525"/>
                <a:gd name="T37" fmla="*/ 221 h 2419"/>
                <a:gd name="T38" fmla="*/ 105 w 1525"/>
                <a:gd name="T39" fmla="*/ 221 h 2419"/>
                <a:gd name="T40" fmla="*/ 102 w 1525"/>
                <a:gd name="T41" fmla="*/ 211 h 2419"/>
                <a:gd name="T42" fmla="*/ 115 w 1525"/>
                <a:gd name="T43" fmla="*/ 201 h 2419"/>
                <a:gd name="T44" fmla="*/ 141 w 1525"/>
                <a:gd name="T45" fmla="*/ 192 h 2419"/>
                <a:gd name="T46" fmla="*/ 146 w 1525"/>
                <a:gd name="T47" fmla="*/ 192 h 2419"/>
                <a:gd name="T48" fmla="*/ 163 w 1525"/>
                <a:gd name="T49" fmla="*/ 181 h 2419"/>
                <a:gd name="T50" fmla="*/ 181 w 1525"/>
                <a:gd name="T51" fmla="*/ 156 h 2419"/>
                <a:gd name="T52" fmla="*/ 170 w 1525"/>
                <a:gd name="T53" fmla="*/ 139 h 2419"/>
                <a:gd name="T54" fmla="*/ 181 w 1525"/>
                <a:gd name="T55" fmla="*/ 113 h 2419"/>
                <a:gd name="T56" fmla="*/ 185 w 1525"/>
                <a:gd name="T57" fmla="*/ 63 h 2419"/>
                <a:gd name="T58" fmla="*/ 159 w 1525"/>
                <a:gd name="T59" fmla="*/ 39 h 2419"/>
                <a:gd name="T60" fmla="*/ 124 w 1525"/>
                <a:gd name="T61" fmla="*/ 14 h 2419"/>
                <a:gd name="T62" fmla="*/ 124 w 1525"/>
                <a:gd name="T63" fmla="*/ 17 h 2419"/>
                <a:gd name="T64" fmla="*/ 150 w 1525"/>
                <a:gd name="T65" fmla="*/ 42 h 2419"/>
                <a:gd name="T66" fmla="*/ 164 w 1525"/>
                <a:gd name="T67" fmla="*/ 69 h 2419"/>
                <a:gd name="T68" fmla="*/ 164 w 1525"/>
                <a:gd name="T69" fmla="*/ 83 h 2419"/>
                <a:gd name="T70" fmla="*/ 172 w 1525"/>
                <a:gd name="T71" fmla="*/ 114 h 2419"/>
                <a:gd name="T72" fmla="*/ 139 w 1525"/>
                <a:gd name="T73" fmla="*/ 86 h 2419"/>
                <a:gd name="T74" fmla="*/ 163 w 1525"/>
                <a:gd name="T75" fmla="*/ 123 h 2419"/>
                <a:gd name="T76" fmla="*/ 66 w 1525"/>
                <a:gd name="T77" fmla="*/ 58 h 2419"/>
                <a:gd name="T78" fmla="*/ 1 w 1525"/>
                <a:gd name="T79" fmla="*/ 50 h 241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525"/>
                <a:gd name="T121" fmla="*/ 0 h 2419"/>
                <a:gd name="T122" fmla="*/ 1525 w 1525"/>
                <a:gd name="T123" fmla="*/ 2419 h 241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525" h="2419">
                  <a:moveTo>
                    <a:pt x="10" y="393"/>
                  </a:moveTo>
                  <a:lnTo>
                    <a:pt x="59" y="416"/>
                  </a:lnTo>
                  <a:lnTo>
                    <a:pt x="190" y="416"/>
                  </a:lnTo>
                  <a:lnTo>
                    <a:pt x="291" y="612"/>
                  </a:lnTo>
                  <a:lnTo>
                    <a:pt x="852" y="868"/>
                  </a:lnTo>
                  <a:lnTo>
                    <a:pt x="972" y="1055"/>
                  </a:lnTo>
                  <a:lnTo>
                    <a:pt x="920" y="1095"/>
                  </a:lnTo>
                  <a:lnTo>
                    <a:pt x="877" y="1055"/>
                  </a:lnTo>
                  <a:lnTo>
                    <a:pt x="901" y="1216"/>
                  </a:lnTo>
                  <a:lnTo>
                    <a:pt x="865" y="1418"/>
                  </a:lnTo>
                  <a:lnTo>
                    <a:pt x="789" y="1518"/>
                  </a:lnTo>
                  <a:lnTo>
                    <a:pt x="650" y="1572"/>
                  </a:lnTo>
                  <a:lnTo>
                    <a:pt x="593" y="1644"/>
                  </a:lnTo>
                  <a:lnTo>
                    <a:pt x="683" y="1686"/>
                  </a:lnTo>
                  <a:lnTo>
                    <a:pt x="631" y="1840"/>
                  </a:lnTo>
                  <a:lnTo>
                    <a:pt x="481" y="1832"/>
                  </a:lnTo>
                  <a:lnTo>
                    <a:pt x="394" y="1790"/>
                  </a:lnTo>
                  <a:lnTo>
                    <a:pt x="280" y="1840"/>
                  </a:lnTo>
                  <a:lnTo>
                    <a:pt x="209" y="1878"/>
                  </a:lnTo>
                  <a:lnTo>
                    <a:pt x="120" y="1878"/>
                  </a:lnTo>
                  <a:lnTo>
                    <a:pt x="0" y="1840"/>
                  </a:lnTo>
                  <a:lnTo>
                    <a:pt x="183" y="1992"/>
                  </a:lnTo>
                  <a:lnTo>
                    <a:pt x="335" y="2001"/>
                  </a:lnTo>
                  <a:lnTo>
                    <a:pt x="280" y="2041"/>
                  </a:lnTo>
                  <a:lnTo>
                    <a:pt x="90" y="2074"/>
                  </a:lnTo>
                  <a:lnTo>
                    <a:pt x="15" y="2201"/>
                  </a:lnTo>
                  <a:lnTo>
                    <a:pt x="190" y="2258"/>
                  </a:lnTo>
                  <a:lnTo>
                    <a:pt x="407" y="2106"/>
                  </a:lnTo>
                  <a:lnTo>
                    <a:pt x="283" y="2324"/>
                  </a:lnTo>
                  <a:lnTo>
                    <a:pt x="109" y="2419"/>
                  </a:lnTo>
                  <a:lnTo>
                    <a:pt x="297" y="2380"/>
                  </a:lnTo>
                  <a:lnTo>
                    <a:pt x="607" y="2178"/>
                  </a:lnTo>
                  <a:lnTo>
                    <a:pt x="751" y="1815"/>
                  </a:lnTo>
                  <a:lnTo>
                    <a:pt x="985" y="1800"/>
                  </a:lnTo>
                  <a:lnTo>
                    <a:pt x="1084" y="1748"/>
                  </a:lnTo>
                  <a:lnTo>
                    <a:pt x="1067" y="1661"/>
                  </a:lnTo>
                  <a:lnTo>
                    <a:pt x="1053" y="1741"/>
                  </a:lnTo>
                  <a:lnTo>
                    <a:pt x="951" y="1767"/>
                  </a:lnTo>
                  <a:lnTo>
                    <a:pt x="913" y="1728"/>
                  </a:lnTo>
                  <a:lnTo>
                    <a:pt x="844" y="1767"/>
                  </a:lnTo>
                  <a:lnTo>
                    <a:pt x="888" y="1661"/>
                  </a:lnTo>
                  <a:lnTo>
                    <a:pt x="822" y="1686"/>
                  </a:lnTo>
                  <a:lnTo>
                    <a:pt x="920" y="1524"/>
                  </a:lnTo>
                  <a:lnTo>
                    <a:pt x="926" y="1606"/>
                  </a:lnTo>
                  <a:lnTo>
                    <a:pt x="951" y="1661"/>
                  </a:lnTo>
                  <a:lnTo>
                    <a:pt x="1128" y="1534"/>
                  </a:lnTo>
                  <a:lnTo>
                    <a:pt x="1105" y="1621"/>
                  </a:lnTo>
                  <a:lnTo>
                    <a:pt x="1171" y="1534"/>
                  </a:lnTo>
                  <a:lnTo>
                    <a:pt x="1198" y="1467"/>
                  </a:lnTo>
                  <a:lnTo>
                    <a:pt x="1304" y="1444"/>
                  </a:lnTo>
                  <a:lnTo>
                    <a:pt x="1369" y="1395"/>
                  </a:lnTo>
                  <a:lnTo>
                    <a:pt x="1449" y="1243"/>
                  </a:lnTo>
                  <a:lnTo>
                    <a:pt x="1388" y="1216"/>
                  </a:lnTo>
                  <a:lnTo>
                    <a:pt x="1361" y="1106"/>
                  </a:lnTo>
                  <a:lnTo>
                    <a:pt x="1449" y="1039"/>
                  </a:lnTo>
                  <a:lnTo>
                    <a:pt x="1449" y="903"/>
                  </a:lnTo>
                  <a:lnTo>
                    <a:pt x="1525" y="749"/>
                  </a:lnTo>
                  <a:lnTo>
                    <a:pt x="1481" y="500"/>
                  </a:lnTo>
                  <a:lnTo>
                    <a:pt x="1401" y="387"/>
                  </a:lnTo>
                  <a:lnTo>
                    <a:pt x="1274" y="311"/>
                  </a:lnTo>
                  <a:lnTo>
                    <a:pt x="1179" y="169"/>
                  </a:lnTo>
                  <a:lnTo>
                    <a:pt x="998" y="112"/>
                  </a:lnTo>
                  <a:lnTo>
                    <a:pt x="778" y="0"/>
                  </a:lnTo>
                  <a:lnTo>
                    <a:pt x="998" y="129"/>
                  </a:lnTo>
                  <a:lnTo>
                    <a:pt x="1166" y="184"/>
                  </a:lnTo>
                  <a:lnTo>
                    <a:pt x="1206" y="336"/>
                  </a:lnTo>
                  <a:lnTo>
                    <a:pt x="1312" y="500"/>
                  </a:lnTo>
                  <a:lnTo>
                    <a:pt x="1312" y="549"/>
                  </a:lnTo>
                  <a:lnTo>
                    <a:pt x="1128" y="458"/>
                  </a:lnTo>
                  <a:lnTo>
                    <a:pt x="1312" y="659"/>
                  </a:lnTo>
                  <a:lnTo>
                    <a:pt x="1379" y="830"/>
                  </a:lnTo>
                  <a:lnTo>
                    <a:pt x="1379" y="910"/>
                  </a:lnTo>
                  <a:lnTo>
                    <a:pt x="1304" y="815"/>
                  </a:lnTo>
                  <a:lnTo>
                    <a:pt x="1118" y="686"/>
                  </a:lnTo>
                  <a:lnTo>
                    <a:pt x="1242" y="789"/>
                  </a:lnTo>
                  <a:lnTo>
                    <a:pt x="1304" y="982"/>
                  </a:lnTo>
                  <a:lnTo>
                    <a:pt x="1008" y="716"/>
                  </a:lnTo>
                  <a:lnTo>
                    <a:pt x="531" y="458"/>
                  </a:lnTo>
                  <a:lnTo>
                    <a:pt x="261" y="387"/>
                  </a:lnTo>
                  <a:lnTo>
                    <a:pt x="10" y="3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17" name="Freeform 38">
              <a:extLst>
                <a:ext uri="{FF2B5EF4-FFF2-40B4-BE49-F238E27FC236}">
                  <a16:creationId xmlns:a16="http://schemas.microsoft.com/office/drawing/2014/main" id="{35D08DB5-9582-B154-081A-D3FCC235383B}"/>
                </a:ext>
              </a:extLst>
            </p:cNvPr>
            <p:cNvSpPr>
              <a:spLocks/>
            </p:cNvSpPr>
            <p:nvPr/>
          </p:nvSpPr>
          <p:spPr bwMode="auto">
            <a:xfrm>
              <a:off x="3006" y="1871"/>
              <a:ext cx="82" cy="57"/>
            </a:xfrm>
            <a:custGeom>
              <a:avLst/>
              <a:gdLst>
                <a:gd name="T0" fmla="*/ 3 w 163"/>
                <a:gd name="T1" fmla="*/ 0 h 114"/>
                <a:gd name="T2" fmla="*/ 21 w 163"/>
                <a:gd name="T3" fmla="*/ 10 h 114"/>
                <a:gd name="T4" fmla="*/ 10 w 163"/>
                <a:gd name="T5" fmla="*/ 15 h 114"/>
                <a:gd name="T6" fmla="*/ 0 w 163"/>
                <a:gd name="T7" fmla="*/ 8 h 114"/>
                <a:gd name="T8" fmla="*/ 3 w 163"/>
                <a:gd name="T9" fmla="*/ 0 h 114"/>
                <a:gd name="T10" fmla="*/ 3 w 163"/>
                <a:gd name="T11" fmla="*/ 0 h 114"/>
                <a:gd name="T12" fmla="*/ 0 60000 65536"/>
                <a:gd name="T13" fmla="*/ 0 60000 65536"/>
                <a:gd name="T14" fmla="*/ 0 60000 65536"/>
                <a:gd name="T15" fmla="*/ 0 60000 65536"/>
                <a:gd name="T16" fmla="*/ 0 60000 65536"/>
                <a:gd name="T17" fmla="*/ 0 60000 65536"/>
                <a:gd name="T18" fmla="*/ 0 w 163"/>
                <a:gd name="T19" fmla="*/ 0 h 114"/>
                <a:gd name="T20" fmla="*/ 163 w 163"/>
                <a:gd name="T21" fmla="*/ 114 h 114"/>
              </a:gdLst>
              <a:ahLst/>
              <a:cxnLst>
                <a:cxn ang="T12">
                  <a:pos x="T0" y="T1"/>
                </a:cxn>
                <a:cxn ang="T13">
                  <a:pos x="T2" y="T3"/>
                </a:cxn>
                <a:cxn ang="T14">
                  <a:pos x="T4" y="T5"/>
                </a:cxn>
                <a:cxn ang="T15">
                  <a:pos x="T6" y="T7"/>
                </a:cxn>
                <a:cxn ang="T16">
                  <a:pos x="T8" y="T9"/>
                </a:cxn>
                <a:cxn ang="T17">
                  <a:pos x="T10" y="T11"/>
                </a:cxn>
              </a:cxnLst>
              <a:rect l="T18" t="T19" r="T20" b="T21"/>
              <a:pathLst>
                <a:path w="163" h="114">
                  <a:moveTo>
                    <a:pt x="17" y="0"/>
                  </a:moveTo>
                  <a:lnTo>
                    <a:pt x="163" y="80"/>
                  </a:lnTo>
                  <a:lnTo>
                    <a:pt x="80" y="114"/>
                  </a:lnTo>
                  <a:lnTo>
                    <a:pt x="0" y="57"/>
                  </a:lnTo>
                  <a:lnTo>
                    <a:pt x="1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18" name="Freeform 39">
              <a:extLst>
                <a:ext uri="{FF2B5EF4-FFF2-40B4-BE49-F238E27FC236}">
                  <a16:creationId xmlns:a16="http://schemas.microsoft.com/office/drawing/2014/main" id="{78A8B635-5A85-6F39-6F56-2058AC13C048}"/>
                </a:ext>
              </a:extLst>
            </p:cNvPr>
            <p:cNvSpPr>
              <a:spLocks/>
            </p:cNvSpPr>
            <p:nvPr/>
          </p:nvSpPr>
          <p:spPr bwMode="auto">
            <a:xfrm>
              <a:off x="2878" y="2193"/>
              <a:ext cx="77" cy="37"/>
            </a:xfrm>
            <a:custGeom>
              <a:avLst/>
              <a:gdLst>
                <a:gd name="T0" fmla="*/ 20 w 154"/>
                <a:gd name="T1" fmla="*/ 0 h 75"/>
                <a:gd name="T2" fmla="*/ 9 w 154"/>
                <a:gd name="T3" fmla="*/ 0 h 75"/>
                <a:gd name="T4" fmla="*/ 0 w 154"/>
                <a:gd name="T5" fmla="*/ 7 h 75"/>
                <a:gd name="T6" fmla="*/ 5 w 154"/>
                <a:gd name="T7" fmla="*/ 9 h 75"/>
                <a:gd name="T8" fmla="*/ 8 w 154"/>
                <a:gd name="T9" fmla="*/ 7 h 75"/>
                <a:gd name="T10" fmla="*/ 9 w 154"/>
                <a:gd name="T11" fmla="*/ 2 h 75"/>
                <a:gd name="T12" fmla="*/ 20 w 154"/>
                <a:gd name="T13" fmla="*/ 0 h 75"/>
                <a:gd name="T14" fmla="*/ 20 w 154"/>
                <a:gd name="T15" fmla="*/ 0 h 75"/>
                <a:gd name="T16" fmla="*/ 0 60000 65536"/>
                <a:gd name="T17" fmla="*/ 0 60000 65536"/>
                <a:gd name="T18" fmla="*/ 0 60000 65536"/>
                <a:gd name="T19" fmla="*/ 0 60000 65536"/>
                <a:gd name="T20" fmla="*/ 0 60000 65536"/>
                <a:gd name="T21" fmla="*/ 0 60000 65536"/>
                <a:gd name="T22" fmla="*/ 0 60000 65536"/>
                <a:gd name="T23" fmla="*/ 0 60000 65536"/>
                <a:gd name="T24" fmla="*/ 0 w 154"/>
                <a:gd name="T25" fmla="*/ 0 h 75"/>
                <a:gd name="T26" fmla="*/ 154 w 154"/>
                <a:gd name="T27" fmla="*/ 75 h 7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4" h="75">
                  <a:moveTo>
                    <a:pt x="154" y="0"/>
                  </a:moveTo>
                  <a:lnTo>
                    <a:pt x="72" y="0"/>
                  </a:lnTo>
                  <a:lnTo>
                    <a:pt x="0" y="61"/>
                  </a:lnTo>
                  <a:lnTo>
                    <a:pt x="40" y="75"/>
                  </a:lnTo>
                  <a:lnTo>
                    <a:pt x="59" y="61"/>
                  </a:lnTo>
                  <a:lnTo>
                    <a:pt x="72" y="21"/>
                  </a:lnTo>
                  <a:lnTo>
                    <a:pt x="15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19" name="Freeform 40">
              <a:extLst>
                <a:ext uri="{FF2B5EF4-FFF2-40B4-BE49-F238E27FC236}">
                  <a16:creationId xmlns:a16="http://schemas.microsoft.com/office/drawing/2014/main" id="{43EB77E2-204B-DD68-C923-DAD1EAF80525}"/>
                </a:ext>
              </a:extLst>
            </p:cNvPr>
            <p:cNvSpPr>
              <a:spLocks/>
            </p:cNvSpPr>
            <p:nvPr/>
          </p:nvSpPr>
          <p:spPr bwMode="auto">
            <a:xfrm>
              <a:off x="2592" y="1979"/>
              <a:ext cx="157" cy="46"/>
            </a:xfrm>
            <a:custGeom>
              <a:avLst/>
              <a:gdLst>
                <a:gd name="T0" fmla="*/ 0 w 314"/>
                <a:gd name="T1" fmla="*/ 6 h 91"/>
                <a:gd name="T2" fmla="*/ 13 w 314"/>
                <a:gd name="T3" fmla="*/ 6 h 91"/>
                <a:gd name="T4" fmla="*/ 40 w 314"/>
                <a:gd name="T5" fmla="*/ 0 h 91"/>
                <a:gd name="T6" fmla="*/ 21 w 314"/>
                <a:gd name="T7" fmla="*/ 8 h 91"/>
                <a:gd name="T8" fmla="*/ 3 w 314"/>
                <a:gd name="T9" fmla="*/ 12 h 91"/>
                <a:gd name="T10" fmla="*/ 0 w 314"/>
                <a:gd name="T11" fmla="*/ 6 h 91"/>
                <a:gd name="T12" fmla="*/ 0 w 314"/>
                <a:gd name="T13" fmla="*/ 6 h 91"/>
                <a:gd name="T14" fmla="*/ 0 60000 65536"/>
                <a:gd name="T15" fmla="*/ 0 60000 65536"/>
                <a:gd name="T16" fmla="*/ 0 60000 65536"/>
                <a:gd name="T17" fmla="*/ 0 60000 65536"/>
                <a:gd name="T18" fmla="*/ 0 60000 65536"/>
                <a:gd name="T19" fmla="*/ 0 60000 65536"/>
                <a:gd name="T20" fmla="*/ 0 60000 65536"/>
                <a:gd name="T21" fmla="*/ 0 w 314"/>
                <a:gd name="T22" fmla="*/ 0 h 91"/>
                <a:gd name="T23" fmla="*/ 314 w 314"/>
                <a:gd name="T24" fmla="*/ 91 h 9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4" h="91">
                  <a:moveTo>
                    <a:pt x="0" y="45"/>
                  </a:moveTo>
                  <a:lnTo>
                    <a:pt x="99" y="45"/>
                  </a:lnTo>
                  <a:lnTo>
                    <a:pt x="314" y="0"/>
                  </a:lnTo>
                  <a:lnTo>
                    <a:pt x="162" y="63"/>
                  </a:lnTo>
                  <a:lnTo>
                    <a:pt x="19" y="91"/>
                  </a:lnTo>
                  <a:lnTo>
                    <a:pt x="0"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20" name="Freeform 41">
              <a:extLst>
                <a:ext uri="{FF2B5EF4-FFF2-40B4-BE49-F238E27FC236}">
                  <a16:creationId xmlns:a16="http://schemas.microsoft.com/office/drawing/2014/main" id="{3AA38830-8127-40CA-55D3-2D959372070B}"/>
                </a:ext>
              </a:extLst>
            </p:cNvPr>
            <p:cNvSpPr>
              <a:spLocks/>
            </p:cNvSpPr>
            <p:nvPr/>
          </p:nvSpPr>
          <p:spPr bwMode="auto">
            <a:xfrm>
              <a:off x="3189" y="2116"/>
              <a:ext cx="285" cy="243"/>
            </a:xfrm>
            <a:custGeom>
              <a:avLst/>
              <a:gdLst>
                <a:gd name="T0" fmla="*/ 28 w 570"/>
                <a:gd name="T1" fmla="*/ 0 h 484"/>
                <a:gd name="T2" fmla="*/ 30 w 570"/>
                <a:gd name="T3" fmla="*/ 13 h 484"/>
                <a:gd name="T4" fmla="*/ 27 w 570"/>
                <a:gd name="T5" fmla="*/ 27 h 484"/>
                <a:gd name="T6" fmla="*/ 0 w 570"/>
                <a:gd name="T7" fmla="*/ 51 h 484"/>
                <a:gd name="T8" fmla="*/ 34 w 570"/>
                <a:gd name="T9" fmla="*/ 34 h 484"/>
                <a:gd name="T10" fmla="*/ 36 w 570"/>
                <a:gd name="T11" fmla="*/ 44 h 484"/>
                <a:gd name="T12" fmla="*/ 55 w 570"/>
                <a:gd name="T13" fmla="*/ 47 h 484"/>
                <a:gd name="T14" fmla="*/ 72 w 570"/>
                <a:gd name="T15" fmla="*/ 61 h 484"/>
                <a:gd name="T16" fmla="*/ 48 w 570"/>
                <a:gd name="T17" fmla="*/ 25 h 484"/>
                <a:gd name="T18" fmla="*/ 28 w 570"/>
                <a:gd name="T19" fmla="*/ 0 h 484"/>
                <a:gd name="T20" fmla="*/ 28 w 570"/>
                <a:gd name="T21" fmla="*/ 0 h 48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70"/>
                <a:gd name="T34" fmla="*/ 0 h 484"/>
                <a:gd name="T35" fmla="*/ 570 w 570"/>
                <a:gd name="T36" fmla="*/ 484 h 48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70" h="484">
                  <a:moveTo>
                    <a:pt x="217" y="0"/>
                  </a:moveTo>
                  <a:lnTo>
                    <a:pt x="239" y="102"/>
                  </a:lnTo>
                  <a:lnTo>
                    <a:pt x="215" y="214"/>
                  </a:lnTo>
                  <a:lnTo>
                    <a:pt x="0" y="404"/>
                  </a:lnTo>
                  <a:lnTo>
                    <a:pt x="268" y="266"/>
                  </a:lnTo>
                  <a:lnTo>
                    <a:pt x="287" y="351"/>
                  </a:lnTo>
                  <a:lnTo>
                    <a:pt x="433" y="374"/>
                  </a:lnTo>
                  <a:lnTo>
                    <a:pt x="570" y="484"/>
                  </a:lnTo>
                  <a:lnTo>
                    <a:pt x="378" y="197"/>
                  </a:lnTo>
                  <a:lnTo>
                    <a:pt x="21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21" name="Freeform 42">
              <a:extLst>
                <a:ext uri="{FF2B5EF4-FFF2-40B4-BE49-F238E27FC236}">
                  <a16:creationId xmlns:a16="http://schemas.microsoft.com/office/drawing/2014/main" id="{C30083E7-5ABE-E02F-C044-48C8D78467D6}"/>
                </a:ext>
              </a:extLst>
            </p:cNvPr>
            <p:cNvSpPr>
              <a:spLocks/>
            </p:cNvSpPr>
            <p:nvPr/>
          </p:nvSpPr>
          <p:spPr bwMode="auto">
            <a:xfrm>
              <a:off x="3464" y="2531"/>
              <a:ext cx="226" cy="599"/>
            </a:xfrm>
            <a:custGeom>
              <a:avLst/>
              <a:gdLst>
                <a:gd name="T0" fmla="*/ 45 w 453"/>
                <a:gd name="T1" fmla="*/ 0 h 1200"/>
                <a:gd name="T2" fmla="*/ 31 w 453"/>
                <a:gd name="T3" fmla="*/ 62 h 1200"/>
                <a:gd name="T4" fmla="*/ 0 w 453"/>
                <a:gd name="T5" fmla="*/ 124 h 1200"/>
                <a:gd name="T6" fmla="*/ 30 w 453"/>
                <a:gd name="T7" fmla="*/ 84 h 1200"/>
                <a:gd name="T8" fmla="*/ 37 w 453"/>
                <a:gd name="T9" fmla="*/ 70 h 1200"/>
                <a:gd name="T10" fmla="*/ 35 w 453"/>
                <a:gd name="T11" fmla="*/ 91 h 1200"/>
                <a:gd name="T12" fmla="*/ 9 w 453"/>
                <a:gd name="T13" fmla="*/ 149 h 1200"/>
                <a:gd name="T14" fmla="*/ 56 w 453"/>
                <a:gd name="T15" fmla="*/ 149 h 1200"/>
                <a:gd name="T16" fmla="*/ 56 w 453"/>
                <a:gd name="T17" fmla="*/ 47 h 1200"/>
                <a:gd name="T18" fmla="*/ 50 w 453"/>
                <a:gd name="T19" fmla="*/ 11 h 1200"/>
                <a:gd name="T20" fmla="*/ 45 w 453"/>
                <a:gd name="T21" fmla="*/ 0 h 1200"/>
                <a:gd name="T22" fmla="*/ 45 w 453"/>
                <a:gd name="T23" fmla="*/ 0 h 12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53"/>
                <a:gd name="T37" fmla="*/ 0 h 1200"/>
                <a:gd name="T38" fmla="*/ 453 w 453"/>
                <a:gd name="T39" fmla="*/ 1200 h 12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53" h="1200">
                  <a:moveTo>
                    <a:pt x="363" y="0"/>
                  </a:moveTo>
                  <a:lnTo>
                    <a:pt x="253" y="502"/>
                  </a:lnTo>
                  <a:lnTo>
                    <a:pt x="0" y="998"/>
                  </a:lnTo>
                  <a:lnTo>
                    <a:pt x="247" y="675"/>
                  </a:lnTo>
                  <a:lnTo>
                    <a:pt x="299" y="563"/>
                  </a:lnTo>
                  <a:lnTo>
                    <a:pt x="282" y="736"/>
                  </a:lnTo>
                  <a:lnTo>
                    <a:pt x="76" y="1200"/>
                  </a:lnTo>
                  <a:lnTo>
                    <a:pt x="453" y="1200"/>
                  </a:lnTo>
                  <a:lnTo>
                    <a:pt x="453" y="380"/>
                  </a:lnTo>
                  <a:lnTo>
                    <a:pt x="400" y="90"/>
                  </a:lnTo>
                  <a:lnTo>
                    <a:pt x="36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22" name="Freeform 43">
              <a:extLst>
                <a:ext uri="{FF2B5EF4-FFF2-40B4-BE49-F238E27FC236}">
                  <a16:creationId xmlns:a16="http://schemas.microsoft.com/office/drawing/2014/main" id="{94B226B9-1D89-665C-3C99-AF04D88C6F90}"/>
                </a:ext>
              </a:extLst>
            </p:cNvPr>
            <p:cNvSpPr>
              <a:spLocks/>
            </p:cNvSpPr>
            <p:nvPr/>
          </p:nvSpPr>
          <p:spPr bwMode="auto">
            <a:xfrm>
              <a:off x="3221" y="2884"/>
              <a:ext cx="175" cy="178"/>
            </a:xfrm>
            <a:custGeom>
              <a:avLst/>
              <a:gdLst>
                <a:gd name="T0" fmla="*/ 31 w 349"/>
                <a:gd name="T1" fmla="*/ 27 h 356"/>
                <a:gd name="T2" fmla="*/ 12 w 349"/>
                <a:gd name="T3" fmla="*/ 44 h 356"/>
                <a:gd name="T4" fmla="*/ 34 w 349"/>
                <a:gd name="T5" fmla="*/ 29 h 356"/>
                <a:gd name="T6" fmla="*/ 20 w 349"/>
                <a:gd name="T7" fmla="*/ 45 h 356"/>
                <a:gd name="T8" fmla="*/ 44 w 349"/>
                <a:gd name="T9" fmla="*/ 29 h 356"/>
                <a:gd name="T10" fmla="*/ 30 w 349"/>
                <a:gd name="T11" fmla="*/ 21 h 356"/>
                <a:gd name="T12" fmla="*/ 7 w 349"/>
                <a:gd name="T13" fmla="*/ 0 h 356"/>
                <a:gd name="T14" fmla="*/ 0 w 349"/>
                <a:gd name="T15" fmla="*/ 0 h 356"/>
                <a:gd name="T16" fmla="*/ 12 w 349"/>
                <a:gd name="T17" fmla="*/ 24 h 356"/>
                <a:gd name="T18" fmla="*/ 7 w 349"/>
                <a:gd name="T19" fmla="*/ 32 h 356"/>
                <a:gd name="T20" fmla="*/ 20 w 349"/>
                <a:gd name="T21" fmla="*/ 25 h 356"/>
                <a:gd name="T22" fmla="*/ 13 w 349"/>
                <a:gd name="T23" fmla="*/ 34 h 356"/>
                <a:gd name="T24" fmla="*/ 31 w 349"/>
                <a:gd name="T25" fmla="*/ 27 h 356"/>
                <a:gd name="T26" fmla="*/ 31 w 349"/>
                <a:gd name="T27" fmla="*/ 27 h 35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49"/>
                <a:gd name="T43" fmla="*/ 0 h 356"/>
                <a:gd name="T44" fmla="*/ 349 w 349"/>
                <a:gd name="T45" fmla="*/ 356 h 35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49" h="356">
                  <a:moveTo>
                    <a:pt x="243" y="209"/>
                  </a:moveTo>
                  <a:lnTo>
                    <a:pt x="93" y="346"/>
                  </a:lnTo>
                  <a:lnTo>
                    <a:pt x="270" y="232"/>
                  </a:lnTo>
                  <a:lnTo>
                    <a:pt x="159" y="356"/>
                  </a:lnTo>
                  <a:lnTo>
                    <a:pt x="349" y="227"/>
                  </a:lnTo>
                  <a:lnTo>
                    <a:pt x="235" y="162"/>
                  </a:lnTo>
                  <a:lnTo>
                    <a:pt x="49" y="0"/>
                  </a:lnTo>
                  <a:lnTo>
                    <a:pt x="0" y="0"/>
                  </a:lnTo>
                  <a:lnTo>
                    <a:pt x="93" y="189"/>
                  </a:lnTo>
                  <a:lnTo>
                    <a:pt x="49" y="253"/>
                  </a:lnTo>
                  <a:lnTo>
                    <a:pt x="159" y="194"/>
                  </a:lnTo>
                  <a:lnTo>
                    <a:pt x="104" y="268"/>
                  </a:lnTo>
                  <a:lnTo>
                    <a:pt x="243" y="20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23" name="Freeform 44">
              <a:extLst>
                <a:ext uri="{FF2B5EF4-FFF2-40B4-BE49-F238E27FC236}">
                  <a16:creationId xmlns:a16="http://schemas.microsoft.com/office/drawing/2014/main" id="{1D542290-E2F6-8435-BDDE-1ADF2A5E1214}"/>
                </a:ext>
              </a:extLst>
            </p:cNvPr>
            <p:cNvSpPr>
              <a:spLocks/>
            </p:cNvSpPr>
            <p:nvPr/>
          </p:nvSpPr>
          <p:spPr bwMode="auto">
            <a:xfrm>
              <a:off x="2941" y="2322"/>
              <a:ext cx="286" cy="296"/>
            </a:xfrm>
            <a:custGeom>
              <a:avLst/>
              <a:gdLst>
                <a:gd name="T0" fmla="*/ 0 w 572"/>
                <a:gd name="T1" fmla="*/ 62 h 591"/>
                <a:gd name="T2" fmla="*/ 19 w 572"/>
                <a:gd name="T3" fmla="*/ 37 h 591"/>
                <a:gd name="T4" fmla="*/ 72 w 572"/>
                <a:gd name="T5" fmla="*/ 0 h 591"/>
                <a:gd name="T6" fmla="*/ 11 w 572"/>
                <a:gd name="T7" fmla="*/ 69 h 591"/>
                <a:gd name="T8" fmla="*/ 0 w 572"/>
                <a:gd name="T9" fmla="*/ 74 h 591"/>
                <a:gd name="T10" fmla="*/ 0 w 572"/>
                <a:gd name="T11" fmla="*/ 62 h 591"/>
                <a:gd name="T12" fmla="*/ 0 w 572"/>
                <a:gd name="T13" fmla="*/ 62 h 591"/>
                <a:gd name="T14" fmla="*/ 0 60000 65536"/>
                <a:gd name="T15" fmla="*/ 0 60000 65536"/>
                <a:gd name="T16" fmla="*/ 0 60000 65536"/>
                <a:gd name="T17" fmla="*/ 0 60000 65536"/>
                <a:gd name="T18" fmla="*/ 0 60000 65536"/>
                <a:gd name="T19" fmla="*/ 0 60000 65536"/>
                <a:gd name="T20" fmla="*/ 0 60000 65536"/>
                <a:gd name="T21" fmla="*/ 0 w 572"/>
                <a:gd name="T22" fmla="*/ 0 h 591"/>
                <a:gd name="T23" fmla="*/ 572 w 572"/>
                <a:gd name="T24" fmla="*/ 591 h 59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2" h="591">
                  <a:moveTo>
                    <a:pt x="0" y="489"/>
                  </a:moveTo>
                  <a:lnTo>
                    <a:pt x="152" y="293"/>
                  </a:lnTo>
                  <a:lnTo>
                    <a:pt x="572" y="0"/>
                  </a:lnTo>
                  <a:lnTo>
                    <a:pt x="81" y="547"/>
                  </a:lnTo>
                  <a:lnTo>
                    <a:pt x="0" y="591"/>
                  </a:lnTo>
                  <a:lnTo>
                    <a:pt x="0" y="48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24" name="Freeform 45">
              <a:extLst>
                <a:ext uri="{FF2B5EF4-FFF2-40B4-BE49-F238E27FC236}">
                  <a16:creationId xmlns:a16="http://schemas.microsoft.com/office/drawing/2014/main" id="{8B231D6B-77D6-89D0-EC36-E30A943FC0D7}"/>
                </a:ext>
              </a:extLst>
            </p:cNvPr>
            <p:cNvSpPr>
              <a:spLocks/>
            </p:cNvSpPr>
            <p:nvPr/>
          </p:nvSpPr>
          <p:spPr bwMode="auto">
            <a:xfrm>
              <a:off x="2941" y="2483"/>
              <a:ext cx="236" cy="232"/>
            </a:xfrm>
            <a:custGeom>
              <a:avLst/>
              <a:gdLst>
                <a:gd name="T0" fmla="*/ 0 w 471"/>
                <a:gd name="T1" fmla="*/ 48 h 464"/>
                <a:gd name="T2" fmla="*/ 59 w 471"/>
                <a:gd name="T3" fmla="*/ 0 h 464"/>
                <a:gd name="T4" fmla="*/ 16 w 471"/>
                <a:gd name="T5" fmla="*/ 50 h 464"/>
                <a:gd name="T6" fmla="*/ 0 w 471"/>
                <a:gd name="T7" fmla="*/ 58 h 464"/>
                <a:gd name="T8" fmla="*/ 0 w 471"/>
                <a:gd name="T9" fmla="*/ 48 h 464"/>
                <a:gd name="T10" fmla="*/ 0 w 471"/>
                <a:gd name="T11" fmla="*/ 48 h 464"/>
                <a:gd name="T12" fmla="*/ 0 60000 65536"/>
                <a:gd name="T13" fmla="*/ 0 60000 65536"/>
                <a:gd name="T14" fmla="*/ 0 60000 65536"/>
                <a:gd name="T15" fmla="*/ 0 60000 65536"/>
                <a:gd name="T16" fmla="*/ 0 60000 65536"/>
                <a:gd name="T17" fmla="*/ 0 60000 65536"/>
                <a:gd name="T18" fmla="*/ 0 w 471"/>
                <a:gd name="T19" fmla="*/ 0 h 464"/>
                <a:gd name="T20" fmla="*/ 471 w 471"/>
                <a:gd name="T21" fmla="*/ 464 h 464"/>
              </a:gdLst>
              <a:ahLst/>
              <a:cxnLst>
                <a:cxn ang="T12">
                  <a:pos x="T0" y="T1"/>
                </a:cxn>
                <a:cxn ang="T13">
                  <a:pos x="T2" y="T3"/>
                </a:cxn>
                <a:cxn ang="T14">
                  <a:pos x="T4" y="T5"/>
                </a:cxn>
                <a:cxn ang="T15">
                  <a:pos x="T6" y="T7"/>
                </a:cxn>
                <a:cxn ang="T16">
                  <a:pos x="T8" y="T9"/>
                </a:cxn>
                <a:cxn ang="T17">
                  <a:pos x="T10" y="T11"/>
                </a:cxn>
              </a:cxnLst>
              <a:rect l="T18" t="T19" r="T20" b="T21"/>
              <a:pathLst>
                <a:path w="471" h="464">
                  <a:moveTo>
                    <a:pt x="0" y="380"/>
                  </a:moveTo>
                  <a:lnTo>
                    <a:pt x="471" y="0"/>
                  </a:lnTo>
                  <a:lnTo>
                    <a:pt x="125" y="396"/>
                  </a:lnTo>
                  <a:lnTo>
                    <a:pt x="0" y="464"/>
                  </a:lnTo>
                  <a:lnTo>
                    <a:pt x="0" y="3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25" name="Freeform 46">
              <a:extLst>
                <a:ext uri="{FF2B5EF4-FFF2-40B4-BE49-F238E27FC236}">
                  <a16:creationId xmlns:a16="http://schemas.microsoft.com/office/drawing/2014/main" id="{D4D9532E-1BE8-FC25-F0C4-7F8D0E3ADDE1}"/>
                </a:ext>
              </a:extLst>
            </p:cNvPr>
            <p:cNvSpPr>
              <a:spLocks/>
            </p:cNvSpPr>
            <p:nvPr/>
          </p:nvSpPr>
          <p:spPr bwMode="auto">
            <a:xfrm>
              <a:off x="2952" y="2774"/>
              <a:ext cx="87" cy="163"/>
            </a:xfrm>
            <a:custGeom>
              <a:avLst/>
              <a:gdLst>
                <a:gd name="T0" fmla="*/ 0 w 174"/>
                <a:gd name="T1" fmla="*/ 2 h 327"/>
                <a:gd name="T2" fmla="*/ 19 w 174"/>
                <a:gd name="T3" fmla="*/ 20 h 327"/>
                <a:gd name="T4" fmla="*/ 6 w 174"/>
                <a:gd name="T5" fmla="*/ 37 h 327"/>
                <a:gd name="T6" fmla="*/ 8 w 174"/>
                <a:gd name="T7" fmla="*/ 40 h 327"/>
                <a:gd name="T8" fmla="*/ 22 w 174"/>
                <a:gd name="T9" fmla="*/ 23 h 327"/>
                <a:gd name="T10" fmla="*/ 22 w 174"/>
                <a:gd name="T11" fmla="*/ 18 h 327"/>
                <a:gd name="T12" fmla="*/ 3 w 174"/>
                <a:gd name="T13" fmla="*/ 0 h 327"/>
                <a:gd name="T14" fmla="*/ 0 w 174"/>
                <a:gd name="T15" fmla="*/ 2 h 327"/>
                <a:gd name="T16" fmla="*/ 0 w 174"/>
                <a:gd name="T17" fmla="*/ 2 h 3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74"/>
                <a:gd name="T28" fmla="*/ 0 h 327"/>
                <a:gd name="T29" fmla="*/ 174 w 174"/>
                <a:gd name="T30" fmla="*/ 327 h 3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74" h="327">
                  <a:moveTo>
                    <a:pt x="0" y="21"/>
                  </a:moveTo>
                  <a:lnTo>
                    <a:pt x="145" y="165"/>
                  </a:lnTo>
                  <a:lnTo>
                    <a:pt x="42" y="300"/>
                  </a:lnTo>
                  <a:lnTo>
                    <a:pt x="59" y="327"/>
                  </a:lnTo>
                  <a:lnTo>
                    <a:pt x="174" y="190"/>
                  </a:lnTo>
                  <a:lnTo>
                    <a:pt x="174" y="150"/>
                  </a:lnTo>
                  <a:lnTo>
                    <a:pt x="18" y="0"/>
                  </a:lnTo>
                  <a:lnTo>
                    <a:pt x="0"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26" name="Freeform 47">
              <a:extLst>
                <a:ext uri="{FF2B5EF4-FFF2-40B4-BE49-F238E27FC236}">
                  <a16:creationId xmlns:a16="http://schemas.microsoft.com/office/drawing/2014/main" id="{A27CEABB-A048-EFB8-827E-ABCBEF408F77}"/>
                </a:ext>
              </a:extLst>
            </p:cNvPr>
            <p:cNvSpPr>
              <a:spLocks/>
            </p:cNvSpPr>
            <p:nvPr/>
          </p:nvSpPr>
          <p:spPr bwMode="auto">
            <a:xfrm>
              <a:off x="2934" y="2914"/>
              <a:ext cx="47" cy="104"/>
            </a:xfrm>
            <a:custGeom>
              <a:avLst/>
              <a:gdLst>
                <a:gd name="T0" fmla="*/ 2 w 94"/>
                <a:gd name="T1" fmla="*/ 0 h 209"/>
                <a:gd name="T2" fmla="*/ 12 w 94"/>
                <a:gd name="T3" fmla="*/ 9 h 209"/>
                <a:gd name="T4" fmla="*/ 0 w 94"/>
                <a:gd name="T5" fmla="*/ 26 h 209"/>
                <a:gd name="T6" fmla="*/ 0 w 94"/>
                <a:gd name="T7" fmla="*/ 22 h 209"/>
                <a:gd name="T8" fmla="*/ 9 w 94"/>
                <a:gd name="T9" fmla="*/ 9 h 209"/>
                <a:gd name="T10" fmla="*/ 2 w 94"/>
                <a:gd name="T11" fmla="*/ 2 h 209"/>
                <a:gd name="T12" fmla="*/ 2 w 94"/>
                <a:gd name="T13" fmla="*/ 0 h 209"/>
                <a:gd name="T14" fmla="*/ 2 w 94"/>
                <a:gd name="T15" fmla="*/ 0 h 209"/>
                <a:gd name="T16" fmla="*/ 0 60000 65536"/>
                <a:gd name="T17" fmla="*/ 0 60000 65536"/>
                <a:gd name="T18" fmla="*/ 0 60000 65536"/>
                <a:gd name="T19" fmla="*/ 0 60000 65536"/>
                <a:gd name="T20" fmla="*/ 0 60000 65536"/>
                <a:gd name="T21" fmla="*/ 0 60000 65536"/>
                <a:gd name="T22" fmla="*/ 0 60000 65536"/>
                <a:gd name="T23" fmla="*/ 0 60000 65536"/>
                <a:gd name="T24" fmla="*/ 0 w 94"/>
                <a:gd name="T25" fmla="*/ 0 h 209"/>
                <a:gd name="T26" fmla="*/ 94 w 94"/>
                <a:gd name="T27" fmla="*/ 209 h 20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09">
                  <a:moveTo>
                    <a:pt x="10" y="0"/>
                  </a:moveTo>
                  <a:lnTo>
                    <a:pt x="94" y="73"/>
                  </a:lnTo>
                  <a:lnTo>
                    <a:pt x="0" y="209"/>
                  </a:lnTo>
                  <a:lnTo>
                    <a:pt x="0" y="179"/>
                  </a:lnTo>
                  <a:lnTo>
                    <a:pt x="71" y="76"/>
                  </a:lnTo>
                  <a:lnTo>
                    <a:pt x="10" y="17"/>
                  </a:ln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27" name="Freeform 48">
              <a:extLst>
                <a:ext uri="{FF2B5EF4-FFF2-40B4-BE49-F238E27FC236}">
                  <a16:creationId xmlns:a16="http://schemas.microsoft.com/office/drawing/2014/main" id="{AD0D3ADF-6510-4AE9-70DD-7CBC753BD677}"/>
                </a:ext>
              </a:extLst>
            </p:cNvPr>
            <p:cNvSpPr>
              <a:spLocks/>
            </p:cNvSpPr>
            <p:nvPr/>
          </p:nvSpPr>
          <p:spPr bwMode="auto">
            <a:xfrm>
              <a:off x="3000" y="2886"/>
              <a:ext cx="50" cy="69"/>
            </a:xfrm>
            <a:custGeom>
              <a:avLst/>
              <a:gdLst>
                <a:gd name="T0" fmla="*/ 0 w 100"/>
                <a:gd name="T1" fmla="*/ 17 h 139"/>
                <a:gd name="T2" fmla="*/ 5 w 100"/>
                <a:gd name="T3" fmla="*/ 17 h 139"/>
                <a:gd name="T4" fmla="*/ 13 w 100"/>
                <a:gd name="T5" fmla="*/ 5 h 139"/>
                <a:gd name="T6" fmla="*/ 13 w 100"/>
                <a:gd name="T7" fmla="*/ 0 h 139"/>
                <a:gd name="T8" fmla="*/ 0 w 100"/>
                <a:gd name="T9" fmla="*/ 17 h 139"/>
                <a:gd name="T10" fmla="*/ 0 w 100"/>
                <a:gd name="T11" fmla="*/ 17 h 139"/>
                <a:gd name="T12" fmla="*/ 0 60000 65536"/>
                <a:gd name="T13" fmla="*/ 0 60000 65536"/>
                <a:gd name="T14" fmla="*/ 0 60000 65536"/>
                <a:gd name="T15" fmla="*/ 0 60000 65536"/>
                <a:gd name="T16" fmla="*/ 0 60000 65536"/>
                <a:gd name="T17" fmla="*/ 0 60000 65536"/>
                <a:gd name="T18" fmla="*/ 0 w 100"/>
                <a:gd name="T19" fmla="*/ 0 h 139"/>
                <a:gd name="T20" fmla="*/ 100 w 100"/>
                <a:gd name="T21" fmla="*/ 139 h 139"/>
              </a:gdLst>
              <a:ahLst/>
              <a:cxnLst>
                <a:cxn ang="T12">
                  <a:pos x="T0" y="T1"/>
                </a:cxn>
                <a:cxn ang="T13">
                  <a:pos x="T2" y="T3"/>
                </a:cxn>
                <a:cxn ang="T14">
                  <a:pos x="T4" y="T5"/>
                </a:cxn>
                <a:cxn ang="T15">
                  <a:pos x="T6" y="T7"/>
                </a:cxn>
                <a:cxn ang="T16">
                  <a:pos x="T8" y="T9"/>
                </a:cxn>
                <a:cxn ang="T17">
                  <a:pos x="T10" y="T11"/>
                </a:cxn>
              </a:cxnLst>
              <a:rect l="T18" t="T19" r="T20" b="T21"/>
              <a:pathLst>
                <a:path w="100" h="139">
                  <a:moveTo>
                    <a:pt x="0" y="139"/>
                  </a:moveTo>
                  <a:lnTo>
                    <a:pt x="34" y="139"/>
                  </a:lnTo>
                  <a:lnTo>
                    <a:pt x="100" y="42"/>
                  </a:lnTo>
                  <a:lnTo>
                    <a:pt x="100" y="0"/>
                  </a:lnTo>
                  <a:lnTo>
                    <a:pt x="0" y="13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28" name="Freeform 49">
              <a:extLst>
                <a:ext uri="{FF2B5EF4-FFF2-40B4-BE49-F238E27FC236}">
                  <a16:creationId xmlns:a16="http://schemas.microsoft.com/office/drawing/2014/main" id="{55130A17-5891-8C3C-92EE-6602FABF01CE}"/>
                </a:ext>
              </a:extLst>
            </p:cNvPr>
            <p:cNvSpPr>
              <a:spLocks/>
            </p:cNvSpPr>
            <p:nvPr/>
          </p:nvSpPr>
          <p:spPr bwMode="auto">
            <a:xfrm>
              <a:off x="3045" y="2394"/>
              <a:ext cx="448" cy="441"/>
            </a:xfrm>
            <a:custGeom>
              <a:avLst/>
              <a:gdLst>
                <a:gd name="T0" fmla="*/ 0 w 895"/>
                <a:gd name="T1" fmla="*/ 111 h 882"/>
                <a:gd name="T2" fmla="*/ 6 w 895"/>
                <a:gd name="T3" fmla="*/ 102 h 882"/>
                <a:gd name="T4" fmla="*/ 103 w 895"/>
                <a:gd name="T5" fmla="*/ 5 h 882"/>
                <a:gd name="T6" fmla="*/ 112 w 895"/>
                <a:gd name="T7" fmla="*/ 0 h 882"/>
                <a:gd name="T8" fmla="*/ 23 w 895"/>
                <a:gd name="T9" fmla="*/ 93 h 882"/>
                <a:gd name="T10" fmla="*/ 0 w 895"/>
                <a:gd name="T11" fmla="*/ 111 h 882"/>
                <a:gd name="T12" fmla="*/ 0 w 895"/>
                <a:gd name="T13" fmla="*/ 111 h 882"/>
                <a:gd name="T14" fmla="*/ 0 60000 65536"/>
                <a:gd name="T15" fmla="*/ 0 60000 65536"/>
                <a:gd name="T16" fmla="*/ 0 60000 65536"/>
                <a:gd name="T17" fmla="*/ 0 60000 65536"/>
                <a:gd name="T18" fmla="*/ 0 60000 65536"/>
                <a:gd name="T19" fmla="*/ 0 60000 65536"/>
                <a:gd name="T20" fmla="*/ 0 60000 65536"/>
                <a:gd name="T21" fmla="*/ 0 w 895"/>
                <a:gd name="T22" fmla="*/ 0 h 882"/>
                <a:gd name="T23" fmla="*/ 895 w 895"/>
                <a:gd name="T24" fmla="*/ 882 h 88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95" h="882">
                  <a:moveTo>
                    <a:pt x="0" y="882"/>
                  </a:moveTo>
                  <a:lnTo>
                    <a:pt x="47" y="815"/>
                  </a:lnTo>
                  <a:lnTo>
                    <a:pt x="817" y="39"/>
                  </a:lnTo>
                  <a:lnTo>
                    <a:pt x="895" y="0"/>
                  </a:lnTo>
                  <a:lnTo>
                    <a:pt x="177" y="741"/>
                  </a:lnTo>
                  <a:lnTo>
                    <a:pt x="0" y="8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29" name="Freeform 50">
              <a:extLst>
                <a:ext uri="{FF2B5EF4-FFF2-40B4-BE49-F238E27FC236}">
                  <a16:creationId xmlns:a16="http://schemas.microsoft.com/office/drawing/2014/main" id="{16F700B8-D056-067A-7C6D-0D55B6050C31}"/>
                </a:ext>
              </a:extLst>
            </p:cNvPr>
            <p:cNvSpPr>
              <a:spLocks/>
            </p:cNvSpPr>
            <p:nvPr/>
          </p:nvSpPr>
          <p:spPr bwMode="auto">
            <a:xfrm>
              <a:off x="2014" y="1697"/>
              <a:ext cx="666" cy="536"/>
            </a:xfrm>
            <a:custGeom>
              <a:avLst/>
              <a:gdLst>
                <a:gd name="T0" fmla="*/ 0 w 1333"/>
                <a:gd name="T1" fmla="*/ 82 h 1072"/>
                <a:gd name="T2" fmla="*/ 0 w 1333"/>
                <a:gd name="T3" fmla="*/ 58 h 1072"/>
                <a:gd name="T4" fmla="*/ 8 w 1333"/>
                <a:gd name="T5" fmla="*/ 42 h 1072"/>
                <a:gd name="T6" fmla="*/ 4 w 1333"/>
                <a:gd name="T7" fmla="*/ 28 h 1072"/>
                <a:gd name="T8" fmla="*/ 4 w 1333"/>
                <a:gd name="T9" fmla="*/ 23 h 1072"/>
                <a:gd name="T10" fmla="*/ 11 w 1333"/>
                <a:gd name="T11" fmla="*/ 12 h 1072"/>
                <a:gd name="T12" fmla="*/ 21 w 1333"/>
                <a:gd name="T13" fmla="*/ 2 h 1072"/>
                <a:gd name="T14" fmla="*/ 19 w 1333"/>
                <a:gd name="T15" fmla="*/ 13 h 1072"/>
                <a:gd name="T16" fmla="*/ 11 w 1333"/>
                <a:gd name="T17" fmla="*/ 19 h 1072"/>
                <a:gd name="T18" fmla="*/ 9 w 1333"/>
                <a:gd name="T19" fmla="*/ 28 h 1072"/>
                <a:gd name="T20" fmla="*/ 14 w 1333"/>
                <a:gd name="T21" fmla="*/ 39 h 1072"/>
                <a:gd name="T22" fmla="*/ 52 w 1333"/>
                <a:gd name="T23" fmla="*/ 62 h 1072"/>
                <a:gd name="T24" fmla="*/ 63 w 1333"/>
                <a:gd name="T25" fmla="*/ 72 h 1072"/>
                <a:gd name="T26" fmla="*/ 64 w 1333"/>
                <a:gd name="T27" fmla="*/ 66 h 1072"/>
                <a:gd name="T28" fmla="*/ 77 w 1333"/>
                <a:gd name="T29" fmla="*/ 61 h 1072"/>
                <a:gd name="T30" fmla="*/ 67 w 1333"/>
                <a:gd name="T31" fmla="*/ 49 h 1072"/>
                <a:gd name="T32" fmla="*/ 55 w 1333"/>
                <a:gd name="T33" fmla="*/ 34 h 1072"/>
                <a:gd name="T34" fmla="*/ 30 w 1333"/>
                <a:gd name="T35" fmla="*/ 22 h 1072"/>
                <a:gd name="T36" fmla="*/ 29 w 1333"/>
                <a:gd name="T37" fmla="*/ 19 h 1072"/>
                <a:gd name="T38" fmla="*/ 56 w 1333"/>
                <a:gd name="T39" fmla="*/ 32 h 1072"/>
                <a:gd name="T40" fmla="*/ 70 w 1333"/>
                <a:gd name="T41" fmla="*/ 51 h 1072"/>
                <a:gd name="T42" fmla="*/ 80 w 1333"/>
                <a:gd name="T43" fmla="*/ 57 h 1072"/>
                <a:gd name="T44" fmla="*/ 87 w 1333"/>
                <a:gd name="T45" fmla="*/ 48 h 1072"/>
                <a:gd name="T46" fmla="*/ 74 w 1333"/>
                <a:gd name="T47" fmla="*/ 18 h 1072"/>
                <a:gd name="T48" fmla="*/ 67 w 1333"/>
                <a:gd name="T49" fmla="*/ 13 h 1072"/>
                <a:gd name="T50" fmla="*/ 49 w 1333"/>
                <a:gd name="T51" fmla="*/ 0 h 1072"/>
                <a:gd name="T52" fmla="*/ 58 w 1333"/>
                <a:gd name="T53" fmla="*/ 0 h 1072"/>
                <a:gd name="T54" fmla="*/ 79 w 1333"/>
                <a:gd name="T55" fmla="*/ 15 h 1072"/>
                <a:gd name="T56" fmla="*/ 84 w 1333"/>
                <a:gd name="T57" fmla="*/ 32 h 1072"/>
                <a:gd name="T58" fmla="*/ 98 w 1333"/>
                <a:gd name="T59" fmla="*/ 44 h 1072"/>
                <a:gd name="T60" fmla="*/ 105 w 1333"/>
                <a:gd name="T61" fmla="*/ 44 h 1072"/>
                <a:gd name="T62" fmla="*/ 110 w 1333"/>
                <a:gd name="T63" fmla="*/ 40 h 1072"/>
                <a:gd name="T64" fmla="*/ 108 w 1333"/>
                <a:gd name="T65" fmla="*/ 45 h 1072"/>
                <a:gd name="T66" fmla="*/ 113 w 1333"/>
                <a:gd name="T67" fmla="*/ 53 h 1072"/>
                <a:gd name="T68" fmla="*/ 123 w 1333"/>
                <a:gd name="T69" fmla="*/ 61 h 1072"/>
                <a:gd name="T70" fmla="*/ 132 w 1333"/>
                <a:gd name="T71" fmla="*/ 64 h 1072"/>
                <a:gd name="T72" fmla="*/ 142 w 1333"/>
                <a:gd name="T73" fmla="*/ 69 h 1072"/>
                <a:gd name="T74" fmla="*/ 143 w 1333"/>
                <a:gd name="T75" fmla="*/ 71 h 1072"/>
                <a:gd name="T76" fmla="*/ 138 w 1333"/>
                <a:gd name="T77" fmla="*/ 68 h 1072"/>
                <a:gd name="T78" fmla="*/ 126 w 1333"/>
                <a:gd name="T79" fmla="*/ 65 h 1072"/>
                <a:gd name="T80" fmla="*/ 76 w 1333"/>
                <a:gd name="T81" fmla="*/ 65 h 1072"/>
                <a:gd name="T82" fmla="*/ 68 w 1333"/>
                <a:gd name="T83" fmla="*/ 68 h 1072"/>
                <a:gd name="T84" fmla="*/ 65 w 1333"/>
                <a:gd name="T85" fmla="*/ 73 h 1072"/>
                <a:gd name="T86" fmla="*/ 76 w 1333"/>
                <a:gd name="T87" fmla="*/ 115 h 1072"/>
                <a:gd name="T88" fmla="*/ 86 w 1333"/>
                <a:gd name="T89" fmla="*/ 112 h 1072"/>
                <a:gd name="T90" fmla="*/ 150 w 1333"/>
                <a:gd name="T91" fmla="*/ 112 h 1072"/>
                <a:gd name="T92" fmla="*/ 154 w 1333"/>
                <a:gd name="T93" fmla="*/ 112 h 1072"/>
                <a:gd name="T94" fmla="*/ 145 w 1333"/>
                <a:gd name="T95" fmla="*/ 77 h 1072"/>
                <a:gd name="T96" fmla="*/ 166 w 1333"/>
                <a:gd name="T97" fmla="*/ 133 h 1072"/>
                <a:gd name="T98" fmla="*/ 74 w 1333"/>
                <a:gd name="T99" fmla="*/ 134 h 1072"/>
                <a:gd name="T100" fmla="*/ 71 w 1333"/>
                <a:gd name="T101" fmla="*/ 112 h 1072"/>
                <a:gd name="T102" fmla="*/ 62 w 1333"/>
                <a:gd name="T103" fmla="*/ 77 h 1072"/>
                <a:gd name="T104" fmla="*/ 62 w 1333"/>
                <a:gd name="T105" fmla="*/ 75 h 1072"/>
                <a:gd name="T106" fmla="*/ 48 w 1333"/>
                <a:gd name="T107" fmla="*/ 64 h 1072"/>
                <a:gd name="T108" fmla="*/ 14 w 1333"/>
                <a:gd name="T109" fmla="*/ 47 h 1072"/>
                <a:gd name="T110" fmla="*/ 10 w 1333"/>
                <a:gd name="T111" fmla="*/ 47 h 1072"/>
                <a:gd name="T112" fmla="*/ 5 w 1333"/>
                <a:gd name="T113" fmla="*/ 57 h 1072"/>
                <a:gd name="T114" fmla="*/ 6 w 1333"/>
                <a:gd name="T115" fmla="*/ 67 h 1072"/>
                <a:gd name="T116" fmla="*/ 4 w 1333"/>
                <a:gd name="T117" fmla="*/ 64 h 1072"/>
                <a:gd name="T118" fmla="*/ 3 w 1333"/>
                <a:gd name="T119" fmla="*/ 77 h 1072"/>
                <a:gd name="T120" fmla="*/ 0 w 1333"/>
                <a:gd name="T121" fmla="*/ 82 h 1072"/>
                <a:gd name="T122" fmla="*/ 0 w 1333"/>
                <a:gd name="T123" fmla="*/ 82 h 10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333"/>
                <a:gd name="T187" fmla="*/ 0 h 1072"/>
                <a:gd name="T188" fmla="*/ 1333 w 1333"/>
                <a:gd name="T189" fmla="*/ 1072 h 10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333" h="1072">
                  <a:moveTo>
                    <a:pt x="4" y="656"/>
                  </a:moveTo>
                  <a:lnTo>
                    <a:pt x="0" y="464"/>
                  </a:lnTo>
                  <a:lnTo>
                    <a:pt x="68" y="333"/>
                  </a:lnTo>
                  <a:lnTo>
                    <a:pt x="34" y="217"/>
                  </a:lnTo>
                  <a:lnTo>
                    <a:pt x="34" y="177"/>
                  </a:lnTo>
                  <a:lnTo>
                    <a:pt x="95" y="90"/>
                  </a:lnTo>
                  <a:lnTo>
                    <a:pt x="171" y="14"/>
                  </a:lnTo>
                  <a:lnTo>
                    <a:pt x="156" y="101"/>
                  </a:lnTo>
                  <a:lnTo>
                    <a:pt x="91" y="145"/>
                  </a:lnTo>
                  <a:lnTo>
                    <a:pt x="72" y="221"/>
                  </a:lnTo>
                  <a:lnTo>
                    <a:pt x="116" y="308"/>
                  </a:lnTo>
                  <a:lnTo>
                    <a:pt x="418" y="494"/>
                  </a:lnTo>
                  <a:lnTo>
                    <a:pt x="506" y="572"/>
                  </a:lnTo>
                  <a:lnTo>
                    <a:pt x="515" y="525"/>
                  </a:lnTo>
                  <a:lnTo>
                    <a:pt x="616" y="483"/>
                  </a:lnTo>
                  <a:lnTo>
                    <a:pt x="536" y="392"/>
                  </a:lnTo>
                  <a:lnTo>
                    <a:pt x="447" y="270"/>
                  </a:lnTo>
                  <a:lnTo>
                    <a:pt x="243" y="171"/>
                  </a:lnTo>
                  <a:lnTo>
                    <a:pt x="236" y="145"/>
                  </a:lnTo>
                  <a:lnTo>
                    <a:pt x="452" y="253"/>
                  </a:lnTo>
                  <a:lnTo>
                    <a:pt x="567" y="401"/>
                  </a:lnTo>
                  <a:lnTo>
                    <a:pt x="641" y="451"/>
                  </a:lnTo>
                  <a:lnTo>
                    <a:pt x="703" y="380"/>
                  </a:lnTo>
                  <a:lnTo>
                    <a:pt x="593" y="141"/>
                  </a:lnTo>
                  <a:lnTo>
                    <a:pt x="540" y="97"/>
                  </a:lnTo>
                  <a:lnTo>
                    <a:pt x="395" y="0"/>
                  </a:lnTo>
                  <a:lnTo>
                    <a:pt x="471" y="0"/>
                  </a:lnTo>
                  <a:lnTo>
                    <a:pt x="633" y="116"/>
                  </a:lnTo>
                  <a:lnTo>
                    <a:pt x="677" y="249"/>
                  </a:lnTo>
                  <a:lnTo>
                    <a:pt x="789" y="352"/>
                  </a:lnTo>
                  <a:lnTo>
                    <a:pt x="842" y="352"/>
                  </a:lnTo>
                  <a:lnTo>
                    <a:pt x="882" y="316"/>
                  </a:lnTo>
                  <a:lnTo>
                    <a:pt x="865" y="360"/>
                  </a:lnTo>
                  <a:lnTo>
                    <a:pt x="909" y="418"/>
                  </a:lnTo>
                  <a:lnTo>
                    <a:pt x="989" y="483"/>
                  </a:lnTo>
                  <a:lnTo>
                    <a:pt x="1063" y="512"/>
                  </a:lnTo>
                  <a:lnTo>
                    <a:pt x="1143" y="551"/>
                  </a:lnTo>
                  <a:lnTo>
                    <a:pt x="1145" y="567"/>
                  </a:lnTo>
                  <a:lnTo>
                    <a:pt x="1107" y="544"/>
                  </a:lnTo>
                  <a:lnTo>
                    <a:pt x="1008" y="517"/>
                  </a:lnTo>
                  <a:lnTo>
                    <a:pt x="612" y="517"/>
                  </a:lnTo>
                  <a:lnTo>
                    <a:pt x="544" y="544"/>
                  </a:lnTo>
                  <a:lnTo>
                    <a:pt x="525" y="584"/>
                  </a:lnTo>
                  <a:lnTo>
                    <a:pt x="612" y="918"/>
                  </a:lnTo>
                  <a:lnTo>
                    <a:pt x="692" y="892"/>
                  </a:lnTo>
                  <a:lnTo>
                    <a:pt x="1200" y="892"/>
                  </a:lnTo>
                  <a:lnTo>
                    <a:pt x="1232" y="896"/>
                  </a:lnTo>
                  <a:lnTo>
                    <a:pt x="1160" y="610"/>
                  </a:lnTo>
                  <a:lnTo>
                    <a:pt x="1333" y="1061"/>
                  </a:lnTo>
                  <a:lnTo>
                    <a:pt x="597" y="1072"/>
                  </a:lnTo>
                  <a:lnTo>
                    <a:pt x="574" y="892"/>
                  </a:lnTo>
                  <a:lnTo>
                    <a:pt x="500" y="610"/>
                  </a:lnTo>
                  <a:lnTo>
                    <a:pt x="496" y="595"/>
                  </a:lnTo>
                  <a:lnTo>
                    <a:pt x="390" y="508"/>
                  </a:lnTo>
                  <a:lnTo>
                    <a:pt x="116" y="369"/>
                  </a:lnTo>
                  <a:lnTo>
                    <a:pt x="82" y="369"/>
                  </a:lnTo>
                  <a:lnTo>
                    <a:pt x="42" y="456"/>
                  </a:lnTo>
                  <a:lnTo>
                    <a:pt x="53" y="529"/>
                  </a:lnTo>
                  <a:lnTo>
                    <a:pt x="34" y="508"/>
                  </a:lnTo>
                  <a:lnTo>
                    <a:pt x="25" y="616"/>
                  </a:lnTo>
                  <a:lnTo>
                    <a:pt x="4" y="65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30" name="Freeform 51">
              <a:extLst>
                <a:ext uri="{FF2B5EF4-FFF2-40B4-BE49-F238E27FC236}">
                  <a16:creationId xmlns:a16="http://schemas.microsoft.com/office/drawing/2014/main" id="{7A251B5C-1401-4B62-A07E-A3C86BC4FD90}"/>
                </a:ext>
              </a:extLst>
            </p:cNvPr>
            <p:cNvSpPr>
              <a:spLocks/>
            </p:cNvSpPr>
            <p:nvPr/>
          </p:nvSpPr>
          <p:spPr bwMode="auto">
            <a:xfrm>
              <a:off x="2161" y="1445"/>
              <a:ext cx="332" cy="456"/>
            </a:xfrm>
            <a:custGeom>
              <a:avLst/>
              <a:gdLst>
                <a:gd name="T0" fmla="*/ 14 w 663"/>
                <a:gd name="T1" fmla="*/ 63 h 910"/>
                <a:gd name="T2" fmla="*/ 11 w 663"/>
                <a:gd name="T3" fmla="*/ 52 h 910"/>
                <a:gd name="T4" fmla="*/ 41 w 663"/>
                <a:gd name="T5" fmla="*/ 44 h 910"/>
                <a:gd name="T6" fmla="*/ 51 w 663"/>
                <a:gd name="T7" fmla="*/ 47 h 910"/>
                <a:gd name="T8" fmla="*/ 73 w 663"/>
                <a:gd name="T9" fmla="*/ 99 h 910"/>
                <a:gd name="T10" fmla="*/ 74 w 663"/>
                <a:gd name="T11" fmla="*/ 93 h 910"/>
                <a:gd name="T12" fmla="*/ 83 w 663"/>
                <a:gd name="T13" fmla="*/ 97 h 910"/>
                <a:gd name="T14" fmla="*/ 83 w 663"/>
                <a:gd name="T15" fmla="*/ 102 h 910"/>
                <a:gd name="T16" fmla="*/ 73 w 663"/>
                <a:gd name="T17" fmla="*/ 115 h 910"/>
                <a:gd name="T18" fmla="*/ 83 w 663"/>
                <a:gd name="T19" fmla="*/ 103 h 910"/>
                <a:gd name="T20" fmla="*/ 83 w 663"/>
                <a:gd name="T21" fmla="*/ 97 h 910"/>
                <a:gd name="T22" fmla="*/ 72 w 663"/>
                <a:gd name="T23" fmla="*/ 88 h 910"/>
                <a:gd name="T24" fmla="*/ 63 w 663"/>
                <a:gd name="T25" fmla="*/ 67 h 910"/>
                <a:gd name="T26" fmla="*/ 59 w 663"/>
                <a:gd name="T27" fmla="*/ 36 h 910"/>
                <a:gd name="T28" fmla="*/ 55 w 663"/>
                <a:gd name="T29" fmla="*/ 29 h 910"/>
                <a:gd name="T30" fmla="*/ 46 w 663"/>
                <a:gd name="T31" fmla="*/ 25 h 910"/>
                <a:gd name="T32" fmla="*/ 39 w 663"/>
                <a:gd name="T33" fmla="*/ 25 h 910"/>
                <a:gd name="T34" fmla="*/ 32 w 663"/>
                <a:gd name="T35" fmla="*/ 31 h 910"/>
                <a:gd name="T36" fmla="*/ 31 w 663"/>
                <a:gd name="T37" fmla="*/ 20 h 910"/>
                <a:gd name="T38" fmla="*/ 33 w 663"/>
                <a:gd name="T39" fmla="*/ 8 h 910"/>
                <a:gd name="T40" fmla="*/ 38 w 663"/>
                <a:gd name="T41" fmla="*/ 0 h 910"/>
                <a:gd name="T42" fmla="*/ 33 w 663"/>
                <a:gd name="T43" fmla="*/ 4 h 910"/>
                <a:gd name="T44" fmla="*/ 28 w 663"/>
                <a:gd name="T45" fmla="*/ 21 h 910"/>
                <a:gd name="T46" fmla="*/ 29 w 663"/>
                <a:gd name="T47" fmla="*/ 43 h 910"/>
                <a:gd name="T48" fmla="*/ 3 w 663"/>
                <a:gd name="T49" fmla="*/ 50 h 910"/>
                <a:gd name="T50" fmla="*/ 0 w 663"/>
                <a:gd name="T51" fmla="*/ 56 h 910"/>
                <a:gd name="T52" fmla="*/ 14 w 663"/>
                <a:gd name="T53" fmla="*/ 63 h 910"/>
                <a:gd name="T54" fmla="*/ 14 w 663"/>
                <a:gd name="T55" fmla="*/ 63 h 91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63"/>
                <a:gd name="T85" fmla="*/ 0 h 910"/>
                <a:gd name="T86" fmla="*/ 663 w 663"/>
                <a:gd name="T87" fmla="*/ 910 h 91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63" h="910">
                  <a:moveTo>
                    <a:pt x="108" y="499"/>
                  </a:moveTo>
                  <a:lnTo>
                    <a:pt x="83" y="412"/>
                  </a:lnTo>
                  <a:lnTo>
                    <a:pt x="325" y="345"/>
                  </a:lnTo>
                  <a:lnTo>
                    <a:pt x="403" y="372"/>
                  </a:lnTo>
                  <a:lnTo>
                    <a:pt x="583" y="785"/>
                  </a:lnTo>
                  <a:lnTo>
                    <a:pt x="587" y="739"/>
                  </a:lnTo>
                  <a:lnTo>
                    <a:pt x="658" y="773"/>
                  </a:lnTo>
                  <a:lnTo>
                    <a:pt x="658" y="811"/>
                  </a:lnTo>
                  <a:lnTo>
                    <a:pt x="583" y="910"/>
                  </a:lnTo>
                  <a:lnTo>
                    <a:pt x="663" y="823"/>
                  </a:lnTo>
                  <a:lnTo>
                    <a:pt x="663" y="773"/>
                  </a:lnTo>
                  <a:lnTo>
                    <a:pt x="576" y="703"/>
                  </a:lnTo>
                  <a:lnTo>
                    <a:pt x="498" y="528"/>
                  </a:lnTo>
                  <a:lnTo>
                    <a:pt x="471" y="281"/>
                  </a:lnTo>
                  <a:lnTo>
                    <a:pt x="433" y="226"/>
                  </a:lnTo>
                  <a:lnTo>
                    <a:pt x="363" y="197"/>
                  </a:lnTo>
                  <a:lnTo>
                    <a:pt x="308" y="197"/>
                  </a:lnTo>
                  <a:lnTo>
                    <a:pt x="254" y="241"/>
                  </a:lnTo>
                  <a:lnTo>
                    <a:pt x="245" y="159"/>
                  </a:lnTo>
                  <a:lnTo>
                    <a:pt x="258" y="64"/>
                  </a:lnTo>
                  <a:lnTo>
                    <a:pt x="298" y="0"/>
                  </a:lnTo>
                  <a:lnTo>
                    <a:pt x="258" y="32"/>
                  </a:lnTo>
                  <a:lnTo>
                    <a:pt x="220" y="165"/>
                  </a:lnTo>
                  <a:lnTo>
                    <a:pt x="232" y="340"/>
                  </a:lnTo>
                  <a:lnTo>
                    <a:pt x="23" y="395"/>
                  </a:lnTo>
                  <a:lnTo>
                    <a:pt x="0" y="448"/>
                  </a:lnTo>
                  <a:lnTo>
                    <a:pt x="108" y="49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31" name="Freeform 52">
              <a:extLst>
                <a:ext uri="{FF2B5EF4-FFF2-40B4-BE49-F238E27FC236}">
                  <a16:creationId xmlns:a16="http://schemas.microsoft.com/office/drawing/2014/main" id="{9D8704BF-082B-F256-3123-B5527EF5EFDF}"/>
                </a:ext>
              </a:extLst>
            </p:cNvPr>
            <p:cNvSpPr>
              <a:spLocks/>
            </p:cNvSpPr>
            <p:nvPr/>
          </p:nvSpPr>
          <p:spPr bwMode="auto">
            <a:xfrm>
              <a:off x="2046" y="1969"/>
              <a:ext cx="251" cy="160"/>
            </a:xfrm>
            <a:custGeom>
              <a:avLst/>
              <a:gdLst>
                <a:gd name="T0" fmla="*/ 0 w 502"/>
                <a:gd name="T1" fmla="*/ 1 h 319"/>
                <a:gd name="T2" fmla="*/ 12 w 502"/>
                <a:gd name="T3" fmla="*/ 11 h 319"/>
                <a:gd name="T4" fmla="*/ 16 w 502"/>
                <a:gd name="T5" fmla="*/ 10 h 319"/>
                <a:gd name="T6" fmla="*/ 12 w 502"/>
                <a:gd name="T7" fmla="*/ 0 h 319"/>
                <a:gd name="T8" fmla="*/ 22 w 502"/>
                <a:gd name="T9" fmla="*/ 13 h 319"/>
                <a:gd name="T10" fmla="*/ 63 w 502"/>
                <a:gd name="T11" fmla="*/ 32 h 319"/>
                <a:gd name="T12" fmla="*/ 56 w 502"/>
                <a:gd name="T13" fmla="*/ 32 h 319"/>
                <a:gd name="T14" fmla="*/ 32 w 502"/>
                <a:gd name="T15" fmla="*/ 20 h 319"/>
                <a:gd name="T16" fmla="*/ 24 w 502"/>
                <a:gd name="T17" fmla="*/ 33 h 319"/>
                <a:gd name="T18" fmla="*/ 7 w 502"/>
                <a:gd name="T19" fmla="*/ 40 h 319"/>
                <a:gd name="T20" fmla="*/ 15 w 502"/>
                <a:gd name="T21" fmla="*/ 31 h 319"/>
                <a:gd name="T22" fmla="*/ 13 w 502"/>
                <a:gd name="T23" fmla="*/ 18 h 319"/>
                <a:gd name="T24" fmla="*/ 4 w 502"/>
                <a:gd name="T25" fmla="*/ 9 h 319"/>
                <a:gd name="T26" fmla="*/ 0 w 502"/>
                <a:gd name="T27" fmla="*/ 1 h 319"/>
                <a:gd name="T28" fmla="*/ 0 w 502"/>
                <a:gd name="T29" fmla="*/ 1 h 31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502"/>
                <a:gd name="T46" fmla="*/ 0 h 319"/>
                <a:gd name="T47" fmla="*/ 502 w 502"/>
                <a:gd name="T48" fmla="*/ 319 h 31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502" h="319">
                  <a:moveTo>
                    <a:pt x="0" y="7"/>
                  </a:moveTo>
                  <a:lnTo>
                    <a:pt x="93" y="84"/>
                  </a:lnTo>
                  <a:lnTo>
                    <a:pt x="123" y="80"/>
                  </a:lnTo>
                  <a:lnTo>
                    <a:pt x="91" y="0"/>
                  </a:lnTo>
                  <a:lnTo>
                    <a:pt x="175" y="104"/>
                  </a:lnTo>
                  <a:lnTo>
                    <a:pt x="502" y="249"/>
                  </a:lnTo>
                  <a:lnTo>
                    <a:pt x="441" y="251"/>
                  </a:lnTo>
                  <a:lnTo>
                    <a:pt x="253" y="160"/>
                  </a:lnTo>
                  <a:lnTo>
                    <a:pt x="188" y="258"/>
                  </a:lnTo>
                  <a:lnTo>
                    <a:pt x="51" y="319"/>
                  </a:lnTo>
                  <a:lnTo>
                    <a:pt x="118" y="243"/>
                  </a:lnTo>
                  <a:lnTo>
                    <a:pt x="102" y="144"/>
                  </a:lnTo>
                  <a:lnTo>
                    <a:pt x="30" y="65"/>
                  </a:lnTo>
                  <a:lnTo>
                    <a:pt x="0"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32" name="Freeform 53">
              <a:extLst>
                <a:ext uri="{FF2B5EF4-FFF2-40B4-BE49-F238E27FC236}">
                  <a16:creationId xmlns:a16="http://schemas.microsoft.com/office/drawing/2014/main" id="{DF77E0BF-4B46-3C3D-A8A9-1D1C6173C381}"/>
                </a:ext>
              </a:extLst>
            </p:cNvPr>
            <p:cNvSpPr>
              <a:spLocks/>
            </p:cNvSpPr>
            <p:nvPr/>
          </p:nvSpPr>
          <p:spPr bwMode="auto">
            <a:xfrm>
              <a:off x="2312" y="1490"/>
              <a:ext cx="12" cy="32"/>
            </a:xfrm>
            <a:custGeom>
              <a:avLst/>
              <a:gdLst>
                <a:gd name="T0" fmla="*/ 0 w 23"/>
                <a:gd name="T1" fmla="*/ 8 h 64"/>
                <a:gd name="T2" fmla="*/ 3 w 23"/>
                <a:gd name="T3" fmla="*/ 5 h 64"/>
                <a:gd name="T4" fmla="*/ 3 w 23"/>
                <a:gd name="T5" fmla="*/ 2 h 64"/>
                <a:gd name="T6" fmla="*/ 1 w 23"/>
                <a:gd name="T7" fmla="*/ 0 h 64"/>
                <a:gd name="T8" fmla="*/ 0 w 23"/>
                <a:gd name="T9" fmla="*/ 8 h 64"/>
                <a:gd name="T10" fmla="*/ 0 w 23"/>
                <a:gd name="T11" fmla="*/ 8 h 64"/>
                <a:gd name="T12" fmla="*/ 0 60000 65536"/>
                <a:gd name="T13" fmla="*/ 0 60000 65536"/>
                <a:gd name="T14" fmla="*/ 0 60000 65536"/>
                <a:gd name="T15" fmla="*/ 0 60000 65536"/>
                <a:gd name="T16" fmla="*/ 0 60000 65536"/>
                <a:gd name="T17" fmla="*/ 0 60000 65536"/>
                <a:gd name="T18" fmla="*/ 0 w 23"/>
                <a:gd name="T19" fmla="*/ 0 h 64"/>
                <a:gd name="T20" fmla="*/ 23 w 23"/>
                <a:gd name="T21" fmla="*/ 64 h 64"/>
              </a:gdLst>
              <a:ahLst/>
              <a:cxnLst>
                <a:cxn ang="T12">
                  <a:pos x="T0" y="T1"/>
                </a:cxn>
                <a:cxn ang="T13">
                  <a:pos x="T2" y="T3"/>
                </a:cxn>
                <a:cxn ang="T14">
                  <a:pos x="T4" y="T5"/>
                </a:cxn>
                <a:cxn ang="T15">
                  <a:pos x="T6" y="T7"/>
                </a:cxn>
                <a:cxn ang="T16">
                  <a:pos x="T8" y="T9"/>
                </a:cxn>
                <a:cxn ang="T17">
                  <a:pos x="T10" y="T11"/>
                </a:cxn>
              </a:cxnLst>
              <a:rect l="T18" t="T19" r="T20" b="T21"/>
              <a:pathLst>
                <a:path w="23" h="64">
                  <a:moveTo>
                    <a:pt x="0" y="64"/>
                  </a:moveTo>
                  <a:lnTo>
                    <a:pt x="23" y="38"/>
                  </a:lnTo>
                  <a:lnTo>
                    <a:pt x="23" y="15"/>
                  </a:lnTo>
                  <a:lnTo>
                    <a:pt x="2" y="0"/>
                  </a:lnTo>
                  <a:lnTo>
                    <a:pt x="0"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33" name="Freeform 54">
              <a:extLst>
                <a:ext uri="{FF2B5EF4-FFF2-40B4-BE49-F238E27FC236}">
                  <a16:creationId xmlns:a16="http://schemas.microsoft.com/office/drawing/2014/main" id="{E99B1B0D-7DB9-82DC-A50C-124253F0655C}"/>
                </a:ext>
              </a:extLst>
            </p:cNvPr>
            <p:cNvSpPr>
              <a:spLocks/>
            </p:cNvSpPr>
            <p:nvPr/>
          </p:nvSpPr>
          <p:spPr bwMode="auto">
            <a:xfrm>
              <a:off x="2279" y="1944"/>
              <a:ext cx="98" cy="116"/>
            </a:xfrm>
            <a:custGeom>
              <a:avLst/>
              <a:gdLst>
                <a:gd name="T0" fmla="*/ 19 w 196"/>
                <a:gd name="T1" fmla="*/ 0 h 232"/>
                <a:gd name="T2" fmla="*/ 0 w 196"/>
                <a:gd name="T3" fmla="*/ 24 h 232"/>
                <a:gd name="T4" fmla="*/ 2 w 196"/>
                <a:gd name="T5" fmla="*/ 29 h 232"/>
                <a:gd name="T6" fmla="*/ 25 w 196"/>
                <a:gd name="T7" fmla="*/ 0 h 232"/>
                <a:gd name="T8" fmla="*/ 19 w 196"/>
                <a:gd name="T9" fmla="*/ 0 h 232"/>
                <a:gd name="T10" fmla="*/ 19 w 196"/>
                <a:gd name="T11" fmla="*/ 0 h 232"/>
                <a:gd name="T12" fmla="*/ 0 60000 65536"/>
                <a:gd name="T13" fmla="*/ 0 60000 65536"/>
                <a:gd name="T14" fmla="*/ 0 60000 65536"/>
                <a:gd name="T15" fmla="*/ 0 60000 65536"/>
                <a:gd name="T16" fmla="*/ 0 60000 65536"/>
                <a:gd name="T17" fmla="*/ 0 60000 65536"/>
                <a:gd name="T18" fmla="*/ 0 w 196"/>
                <a:gd name="T19" fmla="*/ 0 h 232"/>
                <a:gd name="T20" fmla="*/ 196 w 196"/>
                <a:gd name="T21" fmla="*/ 232 h 232"/>
              </a:gdLst>
              <a:ahLst/>
              <a:cxnLst>
                <a:cxn ang="T12">
                  <a:pos x="T0" y="T1"/>
                </a:cxn>
                <a:cxn ang="T13">
                  <a:pos x="T2" y="T3"/>
                </a:cxn>
                <a:cxn ang="T14">
                  <a:pos x="T4" y="T5"/>
                </a:cxn>
                <a:cxn ang="T15">
                  <a:pos x="T6" y="T7"/>
                </a:cxn>
                <a:cxn ang="T16">
                  <a:pos x="T8" y="T9"/>
                </a:cxn>
                <a:cxn ang="T17">
                  <a:pos x="T10" y="T11"/>
                </a:cxn>
              </a:cxnLst>
              <a:rect l="T18" t="T19" r="T20" b="T21"/>
              <a:pathLst>
                <a:path w="196" h="232">
                  <a:moveTo>
                    <a:pt x="147" y="0"/>
                  </a:moveTo>
                  <a:lnTo>
                    <a:pt x="0" y="189"/>
                  </a:lnTo>
                  <a:lnTo>
                    <a:pt x="14" y="232"/>
                  </a:lnTo>
                  <a:lnTo>
                    <a:pt x="196" y="0"/>
                  </a:lnTo>
                  <a:lnTo>
                    <a:pt x="14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34" name="Freeform 55">
              <a:extLst>
                <a:ext uri="{FF2B5EF4-FFF2-40B4-BE49-F238E27FC236}">
                  <a16:creationId xmlns:a16="http://schemas.microsoft.com/office/drawing/2014/main" id="{B30FCDFD-7374-0D48-EB43-092B01651A79}"/>
                </a:ext>
              </a:extLst>
            </p:cNvPr>
            <p:cNvSpPr>
              <a:spLocks/>
            </p:cNvSpPr>
            <p:nvPr/>
          </p:nvSpPr>
          <p:spPr bwMode="auto">
            <a:xfrm>
              <a:off x="2500" y="2014"/>
              <a:ext cx="106" cy="135"/>
            </a:xfrm>
            <a:custGeom>
              <a:avLst/>
              <a:gdLst>
                <a:gd name="T0" fmla="*/ 0 w 212"/>
                <a:gd name="T1" fmla="*/ 34 h 270"/>
                <a:gd name="T2" fmla="*/ 27 w 212"/>
                <a:gd name="T3" fmla="*/ 0 h 270"/>
                <a:gd name="T4" fmla="*/ 27 w 212"/>
                <a:gd name="T5" fmla="*/ 3 h 270"/>
                <a:gd name="T6" fmla="*/ 3 w 212"/>
                <a:gd name="T7" fmla="*/ 33 h 270"/>
                <a:gd name="T8" fmla="*/ 0 w 212"/>
                <a:gd name="T9" fmla="*/ 34 h 270"/>
                <a:gd name="T10" fmla="*/ 0 w 212"/>
                <a:gd name="T11" fmla="*/ 34 h 270"/>
                <a:gd name="T12" fmla="*/ 0 60000 65536"/>
                <a:gd name="T13" fmla="*/ 0 60000 65536"/>
                <a:gd name="T14" fmla="*/ 0 60000 65536"/>
                <a:gd name="T15" fmla="*/ 0 60000 65536"/>
                <a:gd name="T16" fmla="*/ 0 60000 65536"/>
                <a:gd name="T17" fmla="*/ 0 60000 65536"/>
                <a:gd name="T18" fmla="*/ 0 w 212"/>
                <a:gd name="T19" fmla="*/ 0 h 270"/>
                <a:gd name="T20" fmla="*/ 212 w 212"/>
                <a:gd name="T21" fmla="*/ 270 h 270"/>
              </a:gdLst>
              <a:ahLst/>
              <a:cxnLst>
                <a:cxn ang="T12">
                  <a:pos x="T0" y="T1"/>
                </a:cxn>
                <a:cxn ang="T13">
                  <a:pos x="T2" y="T3"/>
                </a:cxn>
                <a:cxn ang="T14">
                  <a:pos x="T4" y="T5"/>
                </a:cxn>
                <a:cxn ang="T15">
                  <a:pos x="T6" y="T7"/>
                </a:cxn>
                <a:cxn ang="T16">
                  <a:pos x="T8" y="T9"/>
                </a:cxn>
                <a:cxn ang="T17">
                  <a:pos x="T10" y="T11"/>
                </a:cxn>
              </a:cxnLst>
              <a:rect l="T18" t="T19" r="T20" b="T21"/>
              <a:pathLst>
                <a:path w="212" h="270">
                  <a:moveTo>
                    <a:pt x="0" y="270"/>
                  </a:moveTo>
                  <a:lnTo>
                    <a:pt x="212" y="0"/>
                  </a:lnTo>
                  <a:lnTo>
                    <a:pt x="212" y="23"/>
                  </a:lnTo>
                  <a:lnTo>
                    <a:pt x="24" y="263"/>
                  </a:lnTo>
                  <a:lnTo>
                    <a:pt x="0" y="27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35" name="Freeform 56">
              <a:extLst>
                <a:ext uri="{FF2B5EF4-FFF2-40B4-BE49-F238E27FC236}">
                  <a16:creationId xmlns:a16="http://schemas.microsoft.com/office/drawing/2014/main" id="{B56A6FFC-0733-93CC-C379-CFA7368F3DC7}"/>
                </a:ext>
              </a:extLst>
            </p:cNvPr>
            <p:cNvSpPr>
              <a:spLocks/>
            </p:cNvSpPr>
            <p:nvPr/>
          </p:nvSpPr>
          <p:spPr bwMode="auto">
            <a:xfrm>
              <a:off x="2533" y="2049"/>
              <a:ext cx="87" cy="96"/>
            </a:xfrm>
            <a:custGeom>
              <a:avLst/>
              <a:gdLst>
                <a:gd name="T0" fmla="*/ 19 w 173"/>
                <a:gd name="T1" fmla="*/ 0 h 192"/>
                <a:gd name="T2" fmla="*/ 0 w 173"/>
                <a:gd name="T3" fmla="*/ 24 h 192"/>
                <a:gd name="T4" fmla="*/ 12 w 173"/>
                <a:gd name="T5" fmla="*/ 24 h 192"/>
                <a:gd name="T6" fmla="*/ 22 w 173"/>
                <a:gd name="T7" fmla="*/ 11 h 192"/>
                <a:gd name="T8" fmla="*/ 19 w 173"/>
                <a:gd name="T9" fmla="*/ 0 h 192"/>
                <a:gd name="T10" fmla="*/ 19 w 173"/>
                <a:gd name="T11" fmla="*/ 0 h 192"/>
                <a:gd name="T12" fmla="*/ 0 60000 65536"/>
                <a:gd name="T13" fmla="*/ 0 60000 65536"/>
                <a:gd name="T14" fmla="*/ 0 60000 65536"/>
                <a:gd name="T15" fmla="*/ 0 60000 65536"/>
                <a:gd name="T16" fmla="*/ 0 60000 65536"/>
                <a:gd name="T17" fmla="*/ 0 60000 65536"/>
                <a:gd name="T18" fmla="*/ 0 w 173"/>
                <a:gd name="T19" fmla="*/ 0 h 192"/>
                <a:gd name="T20" fmla="*/ 173 w 173"/>
                <a:gd name="T21" fmla="*/ 192 h 192"/>
              </a:gdLst>
              <a:ahLst/>
              <a:cxnLst>
                <a:cxn ang="T12">
                  <a:pos x="T0" y="T1"/>
                </a:cxn>
                <a:cxn ang="T13">
                  <a:pos x="T2" y="T3"/>
                </a:cxn>
                <a:cxn ang="T14">
                  <a:pos x="T4" y="T5"/>
                </a:cxn>
                <a:cxn ang="T15">
                  <a:pos x="T6" y="T7"/>
                </a:cxn>
                <a:cxn ang="T16">
                  <a:pos x="T8" y="T9"/>
                </a:cxn>
                <a:cxn ang="T17">
                  <a:pos x="T10" y="T11"/>
                </a:cxn>
              </a:cxnLst>
              <a:rect l="T18" t="T19" r="T20" b="T21"/>
              <a:pathLst>
                <a:path w="173" h="192">
                  <a:moveTo>
                    <a:pt x="148" y="0"/>
                  </a:moveTo>
                  <a:lnTo>
                    <a:pt x="0" y="192"/>
                  </a:lnTo>
                  <a:lnTo>
                    <a:pt x="89" y="192"/>
                  </a:lnTo>
                  <a:lnTo>
                    <a:pt x="173" y="83"/>
                  </a:lnTo>
                  <a:lnTo>
                    <a:pt x="14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36" name="Freeform 57">
              <a:extLst>
                <a:ext uri="{FF2B5EF4-FFF2-40B4-BE49-F238E27FC236}">
                  <a16:creationId xmlns:a16="http://schemas.microsoft.com/office/drawing/2014/main" id="{CC28C52D-E28E-6B37-1451-F64DEBE5C8D4}"/>
                </a:ext>
              </a:extLst>
            </p:cNvPr>
            <p:cNvSpPr>
              <a:spLocks/>
            </p:cNvSpPr>
            <p:nvPr/>
          </p:nvSpPr>
          <p:spPr bwMode="auto">
            <a:xfrm>
              <a:off x="2124" y="2208"/>
              <a:ext cx="750" cy="114"/>
            </a:xfrm>
            <a:custGeom>
              <a:avLst/>
              <a:gdLst>
                <a:gd name="T0" fmla="*/ 49 w 1500"/>
                <a:gd name="T1" fmla="*/ 0 h 228"/>
                <a:gd name="T2" fmla="*/ 34 w 1500"/>
                <a:gd name="T3" fmla="*/ 2 h 228"/>
                <a:gd name="T4" fmla="*/ 21 w 1500"/>
                <a:gd name="T5" fmla="*/ 5 h 228"/>
                <a:gd name="T6" fmla="*/ 10 w 1500"/>
                <a:gd name="T7" fmla="*/ 7 h 228"/>
                <a:gd name="T8" fmla="*/ 2 w 1500"/>
                <a:gd name="T9" fmla="*/ 11 h 228"/>
                <a:gd name="T10" fmla="*/ 0 w 1500"/>
                <a:gd name="T11" fmla="*/ 15 h 228"/>
                <a:gd name="T12" fmla="*/ 4 w 1500"/>
                <a:gd name="T13" fmla="*/ 18 h 228"/>
                <a:gd name="T14" fmla="*/ 10 w 1500"/>
                <a:gd name="T15" fmla="*/ 21 h 228"/>
                <a:gd name="T16" fmla="*/ 22 w 1500"/>
                <a:gd name="T17" fmla="*/ 23 h 228"/>
                <a:gd name="T18" fmla="*/ 41 w 1500"/>
                <a:gd name="T19" fmla="*/ 26 h 228"/>
                <a:gd name="T20" fmla="*/ 73 w 1500"/>
                <a:gd name="T21" fmla="*/ 29 h 228"/>
                <a:gd name="T22" fmla="*/ 109 w 1500"/>
                <a:gd name="T23" fmla="*/ 29 h 228"/>
                <a:gd name="T24" fmla="*/ 138 w 1500"/>
                <a:gd name="T25" fmla="*/ 27 h 228"/>
                <a:gd name="T26" fmla="*/ 166 w 1500"/>
                <a:gd name="T27" fmla="*/ 24 h 228"/>
                <a:gd name="T28" fmla="*/ 178 w 1500"/>
                <a:gd name="T29" fmla="*/ 21 h 228"/>
                <a:gd name="T30" fmla="*/ 185 w 1500"/>
                <a:gd name="T31" fmla="*/ 18 h 228"/>
                <a:gd name="T32" fmla="*/ 188 w 1500"/>
                <a:gd name="T33" fmla="*/ 15 h 228"/>
                <a:gd name="T34" fmla="*/ 188 w 1500"/>
                <a:gd name="T35" fmla="*/ 12 h 228"/>
                <a:gd name="T36" fmla="*/ 181 w 1500"/>
                <a:gd name="T37" fmla="*/ 9 h 228"/>
                <a:gd name="T38" fmla="*/ 170 w 1500"/>
                <a:gd name="T39" fmla="*/ 6 h 228"/>
                <a:gd name="T40" fmla="*/ 159 w 1500"/>
                <a:gd name="T41" fmla="*/ 4 h 228"/>
                <a:gd name="T42" fmla="*/ 147 w 1500"/>
                <a:gd name="T43" fmla="*/ 2 h 228"/>
                <a:gd name="T44" fmla="*/ 136 w 1500"/>
                <a:gd name="T45" fmla="*/ 2 h 228"/>
                <a:gd name="T46" fmla="*/ 49 w 1500"/>
                <a:gd name="T47" fmla="*/ 0 h 228"/>
                <a:gd name="T48" fmla="*/ 49 w 1500"/>
                <a:gd name="T49" fmla="*/ 0 h 22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500"/>
                <a:gd name="T76" fmla="*/ 0 h 228"/>
                <a:gd name="T77" fmla="*/ 1500 w 1500"/>
                <a:gd name="T78" fmla="*/ 228 h 22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500" h="228">
                  <a:moveTo>
                    <a:pt x="391" y="0"/>
                  </a:moveTo>
                  <a:lnTo>
                    <a:pt x="270" y="15"/>
                  </a:lnTo>
                  <a:lnTo>
                    <a:pt x="165" y="34"/>
                  </a:lnTo>
                  <a:lnTo>
                    <a:pt x="77" y="53"/>
                  </a:lnTo>
                  <a:lnTo>
                    <a:pt x="15" y="82"/>
                  </a:lnTo>
                  <a:lnTo>
                    <a:pt x="0" y="116"/>
                  </a:lnTo>
                  <a:lnTo>
                    <a:pt x="26" y="142"/>
                  </a:lnTo>
                  <a:lnTo>
                    <a:pt x="74" y="165"/>
                  </a:lnTo>
                  <a:lnTo>
                    <a:pt x="169" y="184"/>
                  </a:lnTo>
                  <a:lnTo>
                    <a:pt x="328" y="205"/>
                  </a:lnTo>
                  <a:lnTo>
                    <a:pt x="583" y="228"/>
                  </a:lnTo>
                  <a:lnTo>
                    <a:pt x="870" y="228"/>
                  </a:lnTo>
                  <a:lnTo>
                    <a:pt x="1100" y="213"/>
                  </a:lnTo>
                  <a:lnTo>
                    <a:pt x="1321" y="188"/>
                  </a:lnTo>
                  <a:lnTo>
                    <a:pt x="1422" y="165"/>
                  </a:lnTo>
                  <a:lnTo>
                    <a:pt x="1479" y="142"/>
                  </a:lnTo>
                  <a:lnTo>
                    <a:pt x="1500" y="116"/>
                  </a:lnTo>
                  <a:lnTo>
                    <a:pt x="1498" y="89"/>
                  </a:lnTo>
                  <a:lnTo>
                    <a:pt x="1448" y="65"/>
                  </a:lnTo>
                  <a:lnTo>
                    <a:pt x="1359" y="46"/>
                  </a:lnTo>
                  <a:lnTo>
                    <a:pt x="1266" y="27"/>
                  </a:lnTo>
                  <a:lnTo>
                    <a:pt x="1173" y="11"/>
                  </a:lnTo>
                  <a:lnTo>
                    <a:pt x="1083" y="11"/>
                  </a:lnTo>
                  <a:lnTo>
                    <a:pt x="39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37" name="Freeform 58">
              <a:extLst>
                <a:ext uri="{FF2B5EF4-FFF2-40B4-BE49-F238E27FC236}">
                  <a16:creationId xmlns:a16="http://schemas.microsoft.com/office/drawing/2014/main" id="{BA4F30B0-66E5-1F97-F635-54A556636D77}"/>
                </a:ext>
              </a:extLst>
            </p:cNvPr>
            <p:cNvSpPr>
              <a:spLocks/>
            </p:cNvSpPr>
            <p:nvPr/>
          </p:nvSpPr>
          <p:spPr bwMode="auto">
            <a:xfrm>
              <a:off x="2058" y="2181"/>
              <a:ext cx="270" cy="123"/>
            </a:xfrm>
            <a:custGeom>
              <a:avLst/>
              <a:gdLst>
                <a:gd name="T0" fmla="*/ 63 w 540"/>
                <a:gd name="T1" fmla="*/ 0 h 247"/>
                <a:gd name="T2" fmla="*/ 46 w 540"/>
                <a:gd name="T3" fmla="*/ 2 h 247"/>
                <a:gd name="T4" fmla="*/ 33 w 540"/>
                <a:gd name="T5" fmla="*/ 5 h 247"/>
                <a:gd name="T6" fmla="*/ 16 w 540"/>
                <a:gd name="T7" fmla="*/ 9 h 247"/>
                <a:gd name="T8" fmla="*/ 8 w 540"/>
                <a:gd name="T9" fmla="*/ 11 h 247"/>
                <a:gd name="T10" fmla="*/ 2 w 540"/>
                <a:gd name="T11" fmla="*/ 15 h 247"/>
                <a:gd name="T12" fmla="*/ 0 w 540"/>
                <a:gd name="T13" fmla="*/ 21 h 247"/>
                <a:gd name="T14" fmla="*/ 5 w 540"/>
                <a:gd name="T15" fmla="*/ 26 h 247"/>
                <a:gd name="T16" fmla="*/ 17 w 540"/>
                <a:gd name="T17" fmla="*/ 30 h 247"/>
                <a:gd name="T18" fmla="*/ 9 w 540"/>
                <a:gd name="T19" fmla="*/ 25 h 247"/>
                <a:gd name="T20" fmla="*/ 5 w 540"/>
                <a:gd name="T21" fmla="*/ 19 h 247"/>
                <a:gd name="T22" fmla="*/ 10 w 540"/>
                <a:gd name="T23" fmla="*/ 14 h 247"/>
                <a:gd name="T24" fmla="*/ 20 w 540"/>
                <a:gd name="T25" fmla="*/ 10 h 247"/>
                <a:gd name="T26" fmla="*/ 39 w 540"/>
                <a:gd name="T27" fmla="*/ 6 h 247"/>
                <a:gd name="T28" fmla="*/ 57 w 540"/>
                <a:gd name="T29" fmla="*/ 4 h 247"/>
                <a:gd name="T30" fmla="*/ 68 w 540"/>
                <a:gd name="T31" fmla="*/ 5 h 247"/>
                <a:gd name="T32" fmla="*/ 63 w 540"/>
                <a:gd name="T33" fmla="*/ 0 h 247"/>
                <a:gd name="T34" fmla="*/ 63 w 540"/>
                <a:gd name="T35" fmla="*/ 0 h 24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40"/>
                <a:gd name="T55" fmla="*/ 0 h 247"/>
                <a:gd name="T56" fmla="*/ 540 w 540"/>
                <a:gd name="T57" fmla="*/ 247 h 24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40" h="247">
                  <a:moveTo>
                    <a:pt x="504" y="0"/>
                  </a:moveTo>
                  <a:lnTo>
                    <a:pt x="365" y="23"/>
                  </a:lnTo>
                  <a:lnTo>
                    <a:pt x="257" y="40"/>
                  </a:lnTo>
                  <a:lnTo>
                    <a:pt x="126" y="74"/>
                  </a:lnTo>
                  <a:lnTo>
                    <a:pt x="59" y="93"/>
                  </a:lnTo>
                  <a:lnTo>
                    <a:pt x="10" y="123"/>
                  </a:lnTo>
                  <a:lnTo>
                    <a:pt x="0" y="171"/>
                  </a:lnTo>
                  <a:lnTo>
                    <a:pt x="37" y="209"/>
                  </a:lnTo>
                  <a:lnTo>
                    <a:pt x="130" y="247"/>
                  </a:lnTo>
                  <a:lnTo>
                    <a:pt x="71" y="205"/>
                  </a:lnTo>
                  <a:lnTo>
                    <a:pt x="37" y="159"/>
                  </a:lnTo>
                  <a:lnTo>
                    <a:pt x="75" y="116"/>
                  </a:lnTo>
                  <a:lnTo>
                    <a:pt x="160" y="85"/>
                  </a:lnTo>
                  <a:lnTo>
                    <a:pt x="308" y="51"/>
                  </a:lnTo>
                  <a:lnTo>
                    <a:pt x="451" y="34"/>
                  </a:lnTo>
                  <a:lnTo>
                    <a:pt x="540" y="40"/>
                  </a:lnTo>
                  <a:lnTo>
                    <a:pt x="50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38" name="Freeform 59">
              <a:extLst>
                <a:ext uri="{FF2B5EF4-FFF2-40B4-BE49-F238E27FC236}">
                  <a16:creationId xmlns:a16="http://schemas.microsoft.com/office/drawing/2014/main" id="{0D288B14-5546-7D1D-D1E5-0C6B690D859D}"/>
                </a:ext>
              </a:extLst>
            </p:cNvPr>
            <p:cNvSpPr>
              <a:spLocks/>
            </p:cNvSpPr>
            <p:nvPr/>
          </p:nvSpPr>
          <p:spPr bwMode="auto">
            <a:xfrm>
              <a:off x="2216" y="2183"/>
              <a:ext cx="728" cy="588"/>
            </a:xfrm>
            <a:custGeom>
              <a:avLst/>
              <a:gdLst>
                <a:gd name="T0" fmla="*/ 110 w 1456"/>
                <a:gd name="T1" fmla="*/ 0 h 1176"/>
                <a:gd name="T2" fmla="*/ 138 w 1456"/>
                <a:gd name="T3" fmla="*/ 3 h 1176"/>
                <a:gd name="T4" fmla="*/ 159 w 1456"/>
                <a:gd name="T5" fmla="*/ 7 h 1176"/>
                <a:gd name="T6" fmla="*/ 171 w 1456"/>
                <a:gd name="T7" fmla="*/ 11 h 1176"/>
                <a:gd name="T8" fmla="*/ 177 w 1456"/>
                <a:gd name="T9" fmla="*/ 14 h 1176"/>
                <a:gd name="T10" fmla="*/ 182 w 1456"/>
                <a:gd name="T11" fmla="*/ 18 h 1176"/>
                <a:gd name="T12" fmla="*/ 182 w 1456"/>
                <a:gd name="T13" fmla="*/ 147 h 1176"/>
                <a:gd name="T14" fmla="*/ 180 w 1456"/>
                <a:gd name="T15" fmla="*/ 24 h 1176"/>
                <a:gd name="T16" fmla="*/ 176 w 1456"/>
                <a:gd name="T17" fmla="*/ 28 h 1176"/>
                <a:gd name="T18" fmla="*/ 169 w 1456"/>
                <a:gd name="T19" fmla="*/ 32 h 1176"/>
                <a:gd name="T20" fmla="*/ 160 w 1456"/>
                <a:gd name="T21" fmla="*/ 36 h 1176"/>
                <a:gd name="T22" fmla="*/ 136 w 1456"/>
                <a:gd name="T23" fmla="*/ 40 h 1176"/>
                <a:gd name="T24" fmla="*/ 102 w 1456"/>
                <a:gd name="T25" fmla="*/ 42 h 1176"/>
                <a:gd name="T26" fmla="*/ 62 w 1456"/>
                <a:gd name="T27" fmla="*/ 43 h 1176"/>
                <a:gd name="T28" fmla="*/ 29 w 1456"/>
                <a:gd name="T29" fmla="*/ 41 h 1176"/>
                <a:gd name="T30" fmla="*/ 0 w 1456"/>
                <a:gd name="T31" fmla="*/ 37 h 1176"/>
                <a:gd name="T32" fmla="*/ 28 w 1456"/>
                <a:gd name="T33" fmla="*/ 39 h 1176"/>
                <a:gd name="T34" fmla="*/ 58 w 1456"/>
                <a:gd name="T35" fmla="*/ 41 h 1176"/>
                <a:gd name="T36" fmla="*/ 99 w 1456"/>
                <a:gd name="T37" fmla="*/ 40 h 1176"/>
                <a:gd name="T38" fmla="*/ 132 w 1456"/>
                <a:gd name="T39" fmla="*/ 38 h 1176"/>
                <a:gd name="T40" fmla="*/ 155 w 1456"/>
                <a:gd name="T41" fmla="*/ 34 h 1176"/>
                <a:gd name="T42" fmla="*/ 167 w 1456"/>
                <a:gd name="T43" fmla="*/ 31 h 1176"/>
                <a:gd name="T44" fmla="*/ 173 w 1456"/>
                <a:gd name="T45" fmla="*/ 27 h 1176"/>
                <a:gd name="T46" fmla="*/ 177 w 1456"/>
                <a:gd name="T47" fmla="*/ 20 h 1176"/>
                <a:gd name="T48" fmla="*/ 169 w 1456"/>
                <a:gd name="T49" fmla="*/ 21 h 1176"/>
                <a:gd name="T50" fmla="*/ 168 w 1456"/>
                <a:gd name="T51" fmla="*/ 17 h 1176"/>
                <a:gd name="T52" fmla="*/ 162 w 1456"/>
                <a:gd name="T53" fmla="*/ 13 h 1176"/>
                <a:gd name="T54" fmla="*/ 150 w 1456"/>
                <a:gd name="T55" fmla="*/ 10 h 1176"/>
                <a:gd name="T56" fmla="*/ 135 w 1456"/>
                <a:gd name="T57" fmla="*/ 7 h 1176"/>
                <a:gd name="T58" fmla="*/ 123 w 1456"/>
                <a:gd name="T59" fmla="*/ 11 h 1176"/>
                <a:gd name="T60" fmla="*/ 111 w 1456"/>
                <a:gd name="T61" fmla="*/ 11 h 1176"/>
                <a:gd name="T62" fmla="*/ 110 w 1456"/>
                <a:gd name="T63" fmla="*/ 0 h 1176"/>
                <a:gd name="T64" fmla="*/ 110 w 1456"/>
                <a:gd name="T65" fmla="*/ 0 h 117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456"/>
                <a:gd name="T100" fmla="*/ 0 h 1176"/>
                <a:gd name="T101" fmla="*/ 1456 w 1456"/>
                <a:gd name="T102" fmla="*/ 1176 h 117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456" h="1176">
                  <a:moveTo>
                    <a:pt x="875" y="0"/>
                  </a:moveTo>
                  <a:lnTo>
                    <a:pt x="1099" y="22"/>
                  </a:lnTo>
                  <a:lnTo>
                    <a:pt x="1270" y="51"/>
                  </a:lnTo>
                  <a:lnTo>
                    <a:pt x="1363" y="81"/>
                  </a:lnTo>
                  <a:lnTo>
                    <a:pt x="1413" y="112"/>
                  </a:lnTo>
                  <a:lnTo>
                    <a:pt x="1456" y="140"/>
                  </a:lnTo>
                  <a:lnTo>
                    <a:pt x="1449" y="1176"/>
                  </a:lnTo>
                  <a:lnTo>
                    <a:pt x="1434" y="190"/>
                  </a:lnTo>
                  <a:lnTo>
                    <a:pt x="1405" y="220"/>
                  </a:lnTo>
                  <a:lnTo>
                    <a:pt x="1352" y="256"/>
                  </a:lnTo>
                  <a:lnTo>
                    <a:pt x="1274" y="283"/>
                  </a:lnTo>
                  <a:lnTo>
                    <a:pt x="1084" y="313"/>
                  </a:lnTo>
                  <a:lnTo>
                    <a:pt x="810" y="332"/>
                  </a:lnTo>
                  <a:lnTo>
                    <a:pt x="491" y="340"/>
                  </a:lnTo>
                  <a:lnTo>
                    <a:pt x="228" y="325"/>
                  </a:lnTo>
                  <a:lnTo>
                    <a:pt x="0" y="294"/>
                  </a:lnTo>
                  <a:lnTo>
                    <a:pt x="217" y="309"/>
                  </a:lnTo>
                  <a:lnTo>
                    <a:pt x="464" y="325"/>
                  </a:lnTo>
                  <a:lnTo>
                    <a:pt x="789" y="317"/>
                  </a:lnTo>
                  <a:lnTo>
                    <a:pt x="1050" y="298"/>
                  </a:lnTo>
                  <a:lnTo>
                    <a:pt x="1240" y="268"/>
                  </a:lnTo>
                  <a:lnTo>
                    <a:pt x="1329" y="247"/>
                  </a:lnTo>
                  <a:lnTo>
                    <a:pt x="1382" y="209"/>
                  </a:lnTo>
                  <a:lnTo>
                    <a:pt x="1409" y="155"/>
                  </a:lnTo>
                  <a:lnTo>
                    <a:pt x="1352" y="167"/>
                  </a:lnTo>
                  <a:lnTo>
                    <a:pt x="1340" y="133"/>
                  </a:lnTo>
                  <a:lnTo>
                    <a:pt x="1293" y="100"/>
                  </a:lnTo>
                  <a:lnTo>
                    <a:pt x="1196" y="78"/>
                  </a:lnTo>
                  <a:lnTo>
                    <a:pt x="1076" y="51"/>
                  </a:lnTo>
                  <a:lnTo>
                    <a:pt x="979" y="85"/>
                  </a:lnTo>
                  <a:lnTo>
                    <a:pt x="886" y="81"/>
                  </a:lnTo>
                  <a:lnTo>
                    <a:pt x="87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39" name="Freeform 60">
              <a:extLst>
                <a:ext uri="{FF2B5EF4-FFF2-40B4-BE49-F238E27FC236}">
                  <a16:creationId xmlns:a16="http://schemas.microsoft.com/office/drawing/2014/main" id="{F53D2A5C-A2F5-44FC-6A01-85E157B1E7ED}"/>
                </a:ext>
              </a:extLst>
            </p:cNvPr>
            <p:cNvSpPr>
              <a:spLocks/>
            </p:cNvSpPr>
            <p:nvPr/>
          </p:nvSpPr>
          <p:spPr bwMode="auto">
            <a:xfrm>
              <a:off x="2108" y="2456"/>
              <a:ext cx="820" cy="404"/>
            </a:xfrm>
            <a:custGeom>
              <a:avLst/>
              <a:gdLst>
                <a:gd name="T0" fmla="*/ 0 w 1639"/>
                <a:gd name="T1" fmla="*/ 4 h 810"/>
                <a:gd name="T2" fmla="*/ 203 w 1639"/>
                <a:gd name="T3" fmla="*/ 0 h 810"/>
                <a:gd name="T4" fmla="*/ 205 w 1639"/>
                <a:gd name="T5" fmla="*/ 75 h 810"/>
                <a:gd name="T6" fmla="*/ 59 w 1639"/>
                <a:gd name="T7" fmla="*/ 101 h 810"/>
                <a:gd name="T8" fmla="*/ 0 w 1639"/>
                <a:gd name="T9" fmla="*/ 4 h 810"/>
                <a:gd name="T10" fmla="*/ 0 w 1639"/>
                <a:gd name="T11" fmla="*/ 4 h 810"/>
                <a:gd name="T12" fmla="*/ 0 60000 65536"/>
                <a:gd name="T13" fmla="*/ 0 60000 65536"/>
                <a:gd name="T14" fmla="*/ 0 60000 65536"/>
                <a:gd name="T15" fmla="*/ 0 60000 65536"/>
                <a:gd name="T16" fmla="*/ 0 60000 65536"/>
                <a:gd name="T17" fmla="*/ 0 60000 65536"/>
                <a:gd name="T18" fmla="*/ 0 w 1639"/>
                <a:gd name="T19" fmla="*/ 0 h 810"/>
                <a:gd name="T20" fmla="*/ 1639 w 1639"/>
                <a:gd name="T21" fmla="*/ 810 h 810"/>
              </a:gdLst>
              <a:ahLst/>
              <a:cxnLst>
                <a:cxn ang="T12">
                  <a:pos x="T0" y="T1"/>
                </a:cxn>
                <a:cxn ang="T13">
                  <a:pos x="T2" y="T3"/>
                </a:cxn>
                <a:cxn ang="T14">
                  <a:pos x="T4" y="T5"/>
                </a:cxn>
                <a:cxn ang="T15">
                  <a:pos x="T6" y="T7"/>
                </a:cxn>
                <a:cxn ang="T16">
                  <a:pos x="T8" y="T9"/>
                </a:cxn>
                <a:cxn ang="T17">
                  <a:pos x="T10" y="T11"/>
                </a:cxn>
              </a:cxnLst>
              <a:rect l="T18" t="T19" r="T20" b="T21"/>
              <a:pathLst>
                <a:path w="1639" h="810">
                  <a:moveTo>
                    <a:pt x="0" y="38"/>
                  </a:moveTo>
                  <a:lnTo>
                    <a:pt x="1624" y="0"/>
                  </a:lnTo>
                  <a:lnTo>
                    <a:pt x="1639" y="603"/>
                  </a:lnTo>
                  <a:lnTo>
                    <a:pt x="472" y="810"/>
                  </a:lnTo>
                  <a:lnTo>
                    <a:pt x="0" y="38"/>
                  </a:lnTo>
                  <a:close/>
                </a:path>
              </a:pathLst>
            </a:custGeom>
            <a:solidFill>
              <a:srgbClr val="0059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40" name="Freeform 61">
              <a:extLst>
                <a:ext uri="{FF2B5EF4-FFF2-40B4-BE49-F238E27FC236}">
                  <a16:creationId xmlns:a16="http://schemas.microsoft.com/office/drawing/2014/main" id="{881B159F-25FE-CB5B-9A5B-3EFC2034E729}"/>
                </a:ext>
              </a:extLst>
            </p:cNvPr>
            <p:cNvSpPr>
              <a:spLocks/>
            </p:cNvSpPr>
            <p:nvPr/>
          </p:nvSpPr>
          <p:spPr bwMode="auto">
            <a:xfrm>
              <a:off x="2056" y="2361"/>
              <a:ext cx="888" cy="188"/>
            </a:xfrm>
            <a:custGeom>
              <a:avLst/>
              <a:gdLst>
                <a:gd name="T0" fmla="*/ 0 w 1775"/>
                <a:gd name="T1" fmla="*/ 0 h 376"/>
                <a:gd name="T2" fmla="*/ 4 w 1775"/>
                <a:gd name="T3" fmla="*/ 5 h 376"/>
                <a:gd name="T4" fmla="*/ 13 w 1775"/>
                <a:gd name="T5" fmla="*/ 9 h 376"/>
                <a:gd name="T6" fmla="*/ 26 w 1775"/>
                <a:gd name="T7" fmla="*/ 14 h 376"/>
                <a:gd name="T8" fmla="*/ 53 w 1775"/>
                <a:gd name="T9" fmla="*/ 18 h 376"/>
                <a:gd name="T10" fmla="*/ 91 w 1775"/>
                <a:gd name="T11" fmla="*/ 21 h 376"/>
                <a:gd name="T12" fmla="*/ 143 w 1775"/>
                <a:gd name="T13" fmla="*/ 21 h 376"/>
                <a:gd name="T14" fmla="*/ 176 w 1775"/>
                <a:gd name="T15" fmla="*/ 18 h 376"/>
                <a:gd name="T16" fmla="*/ 192 w 1775"/>
                <a:gd name="T17" fmla="*/ 15 h 376"/>
                <a:gd name="T18" fmla="*/ 208 w 1775"/>
                <a:gd name="T19" fmla="*/ 11 h 376"/>
                <a:gd name="T20" fmla="*/ 217 w 1775"/>
                <a:gd name="T21" fmla="*/ 7 h 376"/>
                <a:gd name="T22" fmla="*/ 222 w 1775"/>
                <a:gd name="T23" fmla="*/ 1 h 376"/>
                <a:gd name="T24" fmla="*/ 222 w 1775"/>
                <a:gd name="T25" fmla="*/ 26 h 376"/>
                <a:gd name="T26" fmla="*/ 220 w 1775"/>
                <a:gd name="T27" fmla="*/ 30 h 376"/>
                <a:gd name="T28" fmla="*/ 215 w 1775"/>
                <a:gd name="T29" fmla="*/ 34 h 376"/>
                <a:gd name="T30" fmla="*/ 202 w 1775"/>
                <a:gd name="T31" fmla="*/ 39 h 376"/>
                <a:gd name="T32" fmla="*/ 179 w 1775"/>
                <a:gd name="T33" fmla="*/ 43 h 376"/>
                <a:gd name="T34" fmla="*/ 146 w 1775"/>
                <a:gd name="T35" fmla="*/ 47 h 376"/>
                <a:gd name="T36" fmla="*/ 80 w 1775"/>
                <a:gd name="T37" fmla="*/ 47 h 376"/>
                <a:gd name="T38" fmla="*/ 46 w 1775"/>
                <a:gd name="T39" fmla="*/ 44 h 376"/>
                <a:gd name="T40" fmla="*/ 24 w 1775"/>
                <a:gd name="T41" fmla="*/ 40 h 376"/>
                <a:gd name="T42" fmla="*/ 9 w 1775"/>
                <a:gd name="T43" fmla="*/ 35 h 376"/>
                <a:gd name="T44" fmla="*/ 4 w 1775"/>
                <a:gd name="T45" fmla="*/ 32 h 376"/>
                <a:gd name="T46" fmla="*/ 0 w 1775"/>
                <a:gd name="T47" fmla="*/ 28 h 376"/>
                <a:gd name="T48" fmla="*/ 0 w 1775"/>
                <a:gd name="T49" fmla="*/ 0 h 376"/>
                <a:gd name="T50" fmla="*/ 0 w 1775"/>
                <a:gd name="T51" fmla="*/ 0 h 37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775"/>
                <a:gd name="T79" fmla="*/ 0 h 376"/>
                <a:gd name="T80" fmla="*/ 1775 w 1775"/>
                <a:gd name="T81" fmla="*/ 376 h 37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775" h="376">
                  <a:moveTo>
                    <a:pt x="0" y="0"/>
                  </a:moveTo>
                  <a:lnTo>
                    <a:pt x="28" y="40"/>
                  </a:lnTo>
                  <a:lnTo>
                    <a:pt x="97" y="70"/>
                  </a:lnTo>
                  <a:lnTo>
                    <a:pt x="203" y="105"/>
                  </a:lnTo>
                  <a:lnTo>
                    <a:pt x="424" y="141"/>
                  </a:lnTo>
                  <a:lnTo>
                    <a:pt x="722" y="167"/>
                  </a:lnTo>
                  <a:lnTo>
                    <a:pt x="1137" y="163"/>
                  </a:lnTo>
                  <a:lnTo>
                    <a:pt x="1407" y="137"/>
                  </a:lnTo>
                  <a:lnTo>
                    <a:pt x="1536" y="114"/>
                  </a:lnTo>
                  <a:lnTo>
                    <a:pt x="1663" y="86"/>
                  </a:lnTo>
                  <a:lnTo>
                    <a:pt x="1732" y="55"/>
                  </a:lnTo>
                  <a:lnTo>
                    <a:pt x="1775" y="4"/>
                  </a:lnTo>
                  <a:lnTo>
                    <a:pt x="1775" y="202"/>
                  </a:lnTo>
                  <a:lnTo>
                    <a:pt x="1756" y="238"/>
                  </a:lnTo>
                  <a:lnTo>
                    <a:pt x="1713" y="272"/>
                  </a:lnTo>
                  <a:lnTo>
                    <a:pt x="1616" y="310"/>
                  </a:lnTo>
                  <a:lnTo>
                    <a:pt x="1429" y="342"/>
                  </a:lnTo>
                  <a:lnTo>
                    <a:pt x="1167" y="376"/>
                  </a:lnTo>
                  <a:lnTo>
                    <a:pt x="633" y="376"/>
                  </a:lnTo>
                  <a:lnTo>
                    <a:pt x="368" y="346"/>
                  </a:lnTo>
                  <a:lnTo>
                    <a:pt x="190" y="314"/>
                  </a:lnTo>
                  <a:lnTo>
                    <a:pt x="70" y="276"/>
                  </a:lnTo>
                  <a:lnTo>
                    <a:pt x="28" y="249"/>
                  </a:lnTo>
                  <a:lnTo>
                    <a:pt x="0" y="222"/>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41" name="Freeform 62">
              <a:extLst>
                <a:ext uri="{FF2B5EF4-FFF2-40B4-BE49-F238E27FC236}">
                  <a16:creationId xmlns:a16="http://schemas.microsoft.com/office/drawing/2014/main" id="{10C4626C-C8F2-2DE1-E851-2F5A3E2256DA}"/>
                </a:ext>
              </a:extLst>
            </p:cNvPr>
            <p:cNvSpPr>
              <a:spLocks/>
            </p:cNvSpPr>
            <p:nvPr/>
          </p:nvSpPr>
          <p:spPr bwMode="auto">
            <a:xfrm>
              <a:off x="2056" y="2696"/>
              <a:ext cx="888" cy="537"/>
            </a:xfrm>
            <a:custGeom>
              <a:avLst/>
              <a:gdLst>
                <a:gd name="T0" fmla="*/ 1 w 1775"/>
                <a:gd name="T1" fmla="*/ 0 h 1074"/>
                <a:gd name="T2" fmla="*/ 3 w 1775"/>
                <a:gd name="T3" fmla="*/ 5 h 1074"/>
                <a:gd name="T4" fmla="*/ 10 w 1775"/>
                <a:gd name="T5" fmla="*/ 9 h 1074"/>
                <a:gd name="T6" fmla="*/ 23 w 1775"/>
                <a:gd name="T7" fmla="*/ 13 h 1074"/>
                <a:gd name="T8" fmla="*/ 45 w 1775"/>
                <a:gd name="T9" fmla="*/ 18 h 1074"/>
                <a:gd name="T10" fmla="*/ 76 w 1775"/>
                <a:gd name="T11" fmla="*/ 21 h 1074"/>
                <a:gd name="T12" fmla="*/ 119 w 1775"/>
                <a:gd name="T13" fmla="*/ 22 h 1074"/>
                <a:gd name="T14" fmla="*/ 169 w 1775"/>
                <a:gd name="T15" fmla="*/ 18 h 1074"/>
                <a:gd name="T16" fmla="*/ 192 w 1775"/>
                <a:gd name="T17" fmla="*/ 14 h 1074"/>
                <a:gd name="T18" fmla="*/ 206 w 1775"/>
                <a:gd name="T19" fmla="*/ 11 h 1074"/>
                <a:gd name="T20" fmla="*/ 217 w 1775"/>
                <a:gd name="T21" fmla="*/ 7 h 1074"/>
                <a:gd name="T22" fmla="*/ 222 w 1775"/>
                <a:gd name="T23" fmla="*/ 1 h 1074"/>
                <a:gd name="T24" fmla="*/ 221 w 1775"/>
                <a:gd name="T25" fmla="*/ 113 h 1074"/>
                <a:gd name="T26" fmla="*/ 220 w 1775"/>
                <a:gd name="T27" fmla="*/ 118 h 1074"/>
                <a:gd name="T28" fmla="*/ 214 w 1775"/>
                <a:gd name="T29" fmla="*/ 122 h 1074"/>
                <a:gd name="T30" fmla="*/ 199 w 1775"/>
                <a:gd name="T31" fmla="*/ 127 h 1074"/>
                <a:gd name="T32" fmla="*/ 179 w 1775"/>
                <a:gd name="T33" fmla="*/ 131 h 1074"/>
                <a:gd name="T34" fmla="*/ 146 w 1775"/>
                <a:gd name="T35" fmla="*/ 134 h 1074"/>
                <a:gd name="T36" fmla="*/ 80 w 1775"/>
                <a:gd name="T37" fmla="*/ 135 h 1074"/>
                <a:gd name="T38" fmla="*/ 56 w 1775"/>
                <a:gd name="T39" fmla="*/ 133 h 1074"/>
                <a:gd name="T40" fmla="*/ 36 w 1775"/>
                <a:gd name="T41" fmla="*/ 129 h 1074"/>
                <a:gd name="T42" fmla="*/ 22 w 1775"/>
                <a:gd name="T43" fmla="*/ 127 h 1074"/>
                <a:gd name="T44" fmla="*/ 12 w 1775"/>
                <a:gd name="T45" fmla="*/ 123 h 1074"/>
                <a:gd name="T46" fmla="*/ 4 w 1775"/>
                <a:gd name="T47" fmla="*/ 119 h 1074"/>
                <a:gd name="T48" fmla="*/ 0 w 1775"/>
                <a:gd name="T49" fmla="*/ 115 h 1074"/>
                <a:gd name="T50" fmla="*/ 1 w 1775"/>
                <a:gd name="T51" fmla="*/ 0 h 1074"/>
                <a:gd name="T52" fmla="*/ 1 w 1775"/>
                <a:gd name="T53" fmla="*/ 0 h 107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775"/>
                <a:gd name="T82" fmla="*/ 0 h 1074"/>
                <a:gd name="T83" fmla="*/ 1775 w 1775"/>
                <a:gd name="T84" fmla="*/ 1074 h 107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775" h="1074">
                  <a:moveTo>
                    <a:pt x="3" y="0"/>
                  </a:moveTo>
                  <a:lnTo>
                    <a:pt x="17" y="34"/>
                  </a:lnTo>
                  <a:lnTo>
                    <a:pt x="78" y="68"/>
                  </a:lnTo>
                  <a:lnTo>
                    <a:pt x="178" y="101"/>
                  </a:lnTo>
                  <a:lnTo>
                    <a:pt x="353" y="139"/>
                  </a:lnTo>
                  <a:lnTo>
                    <a:pt x="608" y="162"/>
                  </a:lnTo>
                  <a:lnTo>
                    <a:pt x="946" y="169"/>
                  </a:lnTo>
                  <a:lnTo>
                    <a:pt x="1346" y="143"/>
                  </a:lnTo>
                  <a:lnTo>
                    <a:pt x="1534" y="112"/>
                  </a:lnTo>
                  <a:lnTo>
                    <a:pt x="1644" y="87"/>
                  </a:lnTo>
                  <a:lnTo>
                    <a:pt x="1735" y="49"/>
                  </a:lnTo>
                  <a:lnTo>
                    <a:pt x="1775" y="8"/>
                  </a:lnTo>
                  <a:lnTo>
                    <a:pt x="1768" y="897"/>
                  </a:lnTo>
                  <a:lnTo>
                    <a:pt x="1756" y="939"/>
                  </a:lnTo>
                  <a:lnTo>
                    <a:pt x="1709" y="969"/>
                  </a:lnTo>
                  <a:lnTo>
                    <a:pt x="1585" y="1013"/>
                  </a:lnTo>
                  <a:lnTo>
                    <a:pt x="1426" y="1047"/>
                  </a:lnTo>
                  <a:lnTo>
                    <a:pt x="1167" y="1070"/>
                  </a:lnTo>
                  <a:lnTo>
                    <a:pt x="633" y="1074"/>
                  </a:lnTo>
                  <a:lnTo>
                    <a:pt x="446" y="1063"/>
                  </a:lnTo>
                  <a:lnTo>
                    <a:pt x="287" y="1032"/>
                  </a:lnTo>
                  <a:lnTo>
                    <a:pt x="171" y="1013"/>
                  </a:lnTo>
                  <a:lnTo>
                    <a:pt x="89" y="983"/>
                  </a:lnTo>
                  <a:lnTo>
                    <a:pt x="28" y="950"/>
                  </a:lnTo>
                  <a:lnTo>
                    <a:pt x="0" y="916"/>
                  </a:lnTo>
                  <a:lnTo>
                    <a:pt x="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42" name="Freeform 63">
              <a:extLst>
                <a:ext uri="{FF2B5EF4-FFF2-40B4-BE49-F238E27FC236}">
                  <a16:creationId xmlns:a16="http://schemas.microsoft.com/office/drawing/2014/main" id="{8C7E1921-0E5E-07DE-6783-66CC2912DD22}"/>
                </a:ext>
              </a:extLst>
            </p:cNvPr>
            <p:cNvSpPr>
              <a:spLocks/>
            </p:cNvSpPr>
            <p:nvPr/>
          </p:nvSpPr>
          <p:spPr bwMode="auto">
            <a:xfrm>
              <a:off x="2816" y="2571"/>
              <a:ext cx="83" cy="116"/>
            </a:xfrm>
            <a:custGeom>
              <a:avLst/>
              <a:gdLst>
                <a:gd name="T0" fmla="*/ 21 w 165"/>
                <a:gd name="T1" fmla="*/ 24 h 232"/>
                <a:gd name="T2" fmla="*/ 21 w 165"/>
                <a:gd name="T3" fmla="*/ 9 h 232"/>
                <a:gd name="T4" fmla="*/ 17 w 165"/>
                <a:gd name="T5" fmla="*/ 0 h 232"/>
                <a:gd name="T6" fmla="*/ 8 w 165"/>
                <a:gd name="T7" fmla="*/ 0 h 232"/>
                <a:gd name="T8" fmla="*/ 0 w 165"/>
                <a:gd name="T9" fmla="*/ 10 h 232"/>
                <a:gd name="T10" fmla="*/ 6 w 165"/>
                <a:gd name="T11" fmla="*/ 29 h 232"/>
                <a:gd name="T12" fmla="*/ 15 w 165"/>
                <a:gd name="T13" fmla="*/ 29 h 232"/>
                <a:gd name="T14" fmla="*/ 21 w 165"/>
                <a:gd name="T15" fmla="*/ 24 h 232"/>
                <a:gd name="T16" fmla="*/ 21 w 165"/>
                <a:gd name="T17" fmla="*/ 24 h 23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5"/>
                <a:gd name="T28" fmla="*/ 0 h 232"/>
                <a:gd name="T29" fmla="*/ 165 w 165"/>
                <a:gd name="T30" fmla="*/ 232 h 23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5" h="232">
                  <a:moveTo>
                    <a:pt x="165" y="188"/>
                  </a:moveTo>
                  <a:lnTo>
                    <a:pt x="165" y="69"/>
                  </a:lnTo>
                  <a:lnTo>
                    <a:pt x="131" y="0"/>
                  </a:lnTo>
                  <a:lnTo>
                    <a:pt x="60" y="0"/>
                  </a:lnTo>
                  <a:lnTo>
                    <a:pt x="0" y="78"/>
                  </a:lnTo>
                  <a:lnTo>
                    <a:pt x="43" y="232"/>
                  </a:lnTo>
                  <a:lnTo>
                    <a:pt x="114" y="232"/>
                  </a:lnTo>
                  <a:lnTo>
                    <a:pt x="165" y="188"/>
                  </a:lnTo>
                  <a:close/>
                </a:path>
              </a:pathLst>
            </a:custGeom>
            <a:solidFill>
              <a:srgbClr val="B2FA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43" name="Freeform 64">
              <a:extLst>
                <a:ext uri="{FF2B5EF4-FFF2-40B4-BE49-F238E27FC236}">
                  <a16:creationId xmlns:a16="http://schemas.microsoft.com/office/drawing/2014/main" id="{B64DA5AF-68D1-492A-5299-50E725FD3A9C}"/>
                </a:ext>
              </a:extLst>
            </p:cNvPr>
            <p:cNvSpPr>
              <a:spLocks/>
            </p:cNvSpPr>
            <p:nvPr/>
          </p:nvSpPr>
          <p:spPr bwMode="auto">
            <a:xfrm>
              <a:off x="2846" y="2596"/>
              <a:ext cx="38" cy="55"/>
            </a:xfrm>
            <a:custGeom>
              <a:avLst/>
              <a:gdLst>
                <a:gd name="T0" fmla="*/ 10 w 76"/>
                <a:gd name="T1" fmla="*/ 3 h 111"/>
                <a:gd name="T2" fmla="*/ 7 w 76"/>
                <a:gd name="T3" fmla="*/ 0 h 111"/>
                <a:gd name="T4" fmla="*/ 4 w 76"/>
                <a:gd name="T5" fmla="*/ 0 h 111"/>
                <a:gd name="T6" fmla="*/ 1 w 76"/>
                <a:gd name="T7" fmla="*/ 4 h 111"/>
                <a:gd name="T8" fmla="*/ 0 w 76"/>
                <a:gd name="T9" fmla="*/ 10 h 111"/>
                <a:gd name="T10" fmla="*/ 3 w 76"/>
                <a:gd name="T11" fmla="*/ 13 h 111"/>
                <a:gd name="T12" fmla="*/ 7 w 76"/>
                <a:gd name="T13" fmla="*/ 13 h 111"/>
                <a:gd name="T14" fmla="*/ 8 w 76"/>
                <a:gd name="T15" fmla="*/ 11 h 111"/>
                <a:gd name="T16" fmla="*/ 6 w 76"/>
                <a:gd name="T17" fmla="*/ 11 h 111"/>
                <a:gd name="T18" fmla="*/ 5 w 76"/>
                <a:gd name="T19" fmla="*/ 7 h 111"/>
                <a:gd name="T20" fmla="*/ 6 w 76"/>
                <a:gd name="T21" fmla="*/ 3 h 111"/>
                <a:gd name="T22" fmla="*/ 9 w 76"/>
                <a:gd name="T23" fmla="*/ 6 h 111"/>
                <a:gd name="T24" fmla="*/ 10 w 76"/>
                <a:gd name="T25" fmla="*/ 3 h 111"/>
                <a:gd name="T26" fmla="*/ 10 w 76"/>
                <a:gd name="T27" fmla="*/ 3 h 11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6"/>
                <a:gd name="T43" fmla="*/ 0 h 111"/>
                <a:gd name="T44" fmla="*/ 76 w 76"/>
                <a:gd name="T45" fmla="*/ 111 h 11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6" h="111">
                  <a:moveTo>
                    <a:pt x="76" y="31"/>
                  </a:moveTo>
                  <a:lnTo>
                    <a:pt x="51" y="4"/>
                  </a:lnTo>
                  <a:lnTo>
                    <a:pt x="26" y="0"/>
                  </a:lnTo>
                  <a:lnTo>
                    <a:pt x="1" y="35"/>
                  </a:lnTo>
                  <a:lnTo>
                    <a:pt x="0" y="82"/>
                  </a:lnTo>
                  <a:lnTo>
                    <a:pt x="17" y="111"/>
                  </a:lnTo>
                  <a:lnTo>
                    <a:pt x="51" y="111"/>
                  </a:lnTo>
                  <a:lnTo>
                    <a:pt x="64" y="92"/>
                  </a:lnTo>
                  <a:lnTo>
                    <a:pt x="41" y="88"/>
                  </a:lnTo>
                  <a:lnTo>
                    <a:pt x="34" y="63"/>
                  </a:lnTo>
                  <a:lnTo>
                    <a:pt x="47" y="31"/>
                  </a:lnTo>
                  <a:lnTo>
                    <a:pt x="70" y="54"/>
                  </a:lnTo>
                  <a:lnTo>
                    <a:pt x="76" y="3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44" name="Freeform 65">
              <a:extLst>
                <a:ext uri="{FF2B5EF4-FFF2-40B4-BE49-F238E27FC236}">
                  <a16:creationId xmlns:a16="http://schemas.microsoft.com/office/drawing/2014/main" id="{7545833E-58E0-26B0-8E25-DB36D87B43AF}"/>
                </a:ext>
              </a:extLst>
            </p:cNvPr>
            <p:cNvSpPr>
              <a:spLocks/>
            </p:cNvSpPr>
            <p:nvPr/>
          </p:nvSpPr>
          <p:spPr bwMode="auto">
            <a:xfrm>
              <a:off x="2806" y="2559"/>
              <a:ext cx="196" cy="319"/>
            </a:xfrm>
            <a:custGeom>
              <a:avLst/>
              <a:gdLst>
                <a:gd name="T0" fmla="*/ 23 w 391"/>
                <a:gd name="T1" fmla="*/ 26 h 639"/>
                <a:gd name="T2" fmla="*/ 16 w 391"/>
                <a:gd name="T3" fmla="*/ 30 h 639"/>
                <a:gd name="T4" fmla="*/ 12 w 391"/>
                <a:gd name="T5" fmla="*/ 30 h 639"/>
                <a:gd name="T6" fmla="*/ 7 w 391"/>
                <a:gd name="T7" fmla="*/ 24 h 639"/>
                <a:gd name="T8" fmla="*/ 5 w 391"/>
                <a:gd name="T9" fmla="*/ 12 h 639"/>
                <a:gd name="T10" fmla="*/ 9 w 391"/>
                <a:gd name="T11" fmla="*/ 5 h 639"/>
                <a:gd name="T12" fmla="*/ 14 w 391"/>
                <a:gd name="T13" fmla="*/ 4 h 639"/>
                <a:gd name="T14" fmla="*/ 18 w 391"/>
                <a:gd name="T15" fmla="*/ 4 h 639"/>
                <a:gd name="T16" fmla="*/ 21 w 391"/>
                <a:gd name="T17" fmla="*/ 6 h 639"/>
                <a:gd name="T18" fmla="*/ 24 w 391"/>
                <a:gd name="T19" fmla="*/ 11 h 639"/>
                <a:gd name="T20" fmla="*/ 23 w 391"/>
                <a:gd name="T21" fmla="*/ 4 h 639"/>
                <a:gd name="T22" fmla="*/ 20 w 391"/>
                <a:gd name="T23" fmla="*/ 0 h 639"/>
                <a:gd name="T24" fmla="*/ 11 w 391"/>
                <a:gd name="T25" fmla="*/ 0 h 639"/>
                <a:gd name="T26" fmla="*/ 3 w 391"/>
                <a:gd name="T27" fmla="*/ 4 h 639"/>
                <a:gd name="T28" fmla="*/ 0 w 391"/>
                <a:gd name="T29" fmla="*/ 12 h 639"/>
                <a:gd name="T30" fmla="*/ 5 w 391"/>
                <a:gd name="T31" fmla="*/ 31 h 639"/>
                <a:gd name="T32" fmla="*/ 11 w 391"/>
                <a:gd name="T33" fmla="*/ 35 h 639"/>
                <a:gd name="T34" fmla="*/ 18 w 391"/>
                <a:gd name="T35" fmla="*/ 33 h 639"/>
                <a:gd name="T36" fmla="*/ 22 w 391"/>
                <a:gd name="T37" fmla="*/ 30 h 639"/>
                <a:gd name="T38" fmla="*/ 38 w 391"/>
                <a:gd name="T39" fmla="*/ 53 h 639"/>
                <a:gd name="T40" fmla="*/ 44 w 391"/>
                <a:gd name="T41" fmla="*/ 65 h 639"/>
                <a:gd name="T42" fmla="*/ 43 w 391"/>
                <a:gd name="T43" fmla="*/ 73 h 639"/>
                <a:gd name="T44" fmla="*/ 40 w 391"/>
                <a:gd name="T45" fmla="*/ 75 h 639"/>
                <a:gd name="T46" fmla="*/ 36 w 391"/>
                <a:gd name="T47" fmla="*/ 75 h 639"/>
                <a:gd name="T48" fmla="*/ 29 w 391"/>
                <a:gd name="T49" fmla="*/ 73 h 639"/>
                <a:gd name="T50" fmla="*/ 33 w 391"/>
                <a:gd name="T51" fmla="*/ 78 h 639"/>
                <a:gd name="T52" fmla="*/ 38 w 391"/>
                <a:gd name="T53" fmla="*/ 79 h 639"/>
                <a:gd name="T54" fmla="*/ 43 w 391"/>
                <a:gd name="T55" fmla="*/ 79 h 639"/>
                <a:gd name="T56" fmla="*/ 47 w 391"/>
                <a:gd name="T57" fmla="*/ 76 h 639"/>
                <a:gd name="T58" fmla="*/ 48 w 391"/>
                <a:gd name="T59" fmla="*/ 72 h 639"/>
                <a:gd name="T60" fmla="*/ 49 w 391"/>
                <a:gd name="T61" fmla="*/ 66 h 639"/>
                <a:gd name="T62" fmla="*/ 48 w 391"/>
                <a:gd name="T63" fmla="*/ 60 h 639"/>
                <a:gd name="T64" fmla="*/ 43 w 391"/>
                <a:gd name="T65" fmla="*/ 50 h 639"/>
                <a:gd name="T66" fmla="*/ 37 w 391"/>
                <a:gd name="T67" fmla="*/ 42 h 639"/>
                <a:gd name="T68" fmla="*/ 23 w 391"/>
                <a:gd name="T69" fmla="*/ 26 h 639"/>
                <a:gd name="T70" fmla="*/ 23 w 391"/>
                <a:gd name="T71" fmla="*/ 26 h 63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91"/>
                <a:gd name="T109" fmla="*/ 0 h 639"/>
                <a:gd name="T110" fmla="*/ 391 w 391"/>
                <a:gd name="T111" fmla="*/ 639 h 63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91" h="639">
                  <a:moveTo>
                    <a:pt x="182" y="209"/>
                  </a:moveTo>
                  <a:lnTo>
                    <a:pt x="127" y="244"/>
                  </a:lnTo>
                  <a:lnTo>
                    <a:pt x="91" y="244"/>
                  </a:lnTo>
                  <a:lnTo>
                    <a:pt x="53" y="196"/>
                  </a:lnTo>
                  <a:lnTo>
                    <a:pt x="36" y="97"/>
                  </a:lnTo>
                  <a:lnTo>
                    <a:pt x="68" y="46"/>
                  </a:lnTo>
                  <a:lnTo>
                    <a:pt x="106" y="35"/>
                  </a:lnTo>
                  <a:lnTo>
                    <a:pt x="140" y="35"/>
                  </a:lnTo>
                  <a:lnTo>
                    <a:pt x="163" y="50"/>
                  </a:lnTo>
                  <a:lnTo>
                    <a:pt x="186" y="90"/>
                  </a:lnTo>
                  <a:lnTo>
                    <a:pt x="178" y="38"/>
                  </a:lnTo>
                  <a:lnTo>
                    <a:pt x="156" y="0"/>
                  </a:lnTo>
                  <a:lnTo>
                    <a:pt x="85" y="0"/>
                  </a:lnTo>
                  <a:lnTo>
                    <a:pt x="24" y="35"/>
                  </a:lnTo>
                  <a:lnTo>
                    <a:pt x="0" y="97"/>
                  </a:lnTo>
                  <a:lnTo>
                    <a:pt x="34" y="255"/>
                  </a:lnTo>
                  <a:lnTo>
                    <a:pt x="85" y="280"/>
                  </a:lnTo>
                  <a:lnTo>
                    <a:pt x="140" y="268"/>
                  </a:lnTo>
                  <a:lnTo>
                    <a:pt x="171" y="244"/>
                  </a:lnTo>
                  <a:lnTo>
                    <a:pt x="304" y="426"/>
                  </a:lnTo>
                  <a:lnTo>
                    <a:pt x="351" y="521"/>
                  </a:lnTo>
                  <a:lnTo>
                    <a:pt x="342" y="588"/>
                  </a:lnTo>
                  <a:lnTo>
                    <a:pt x="319" y="601"/>
                  </a:lnTo>
                  <a:lnTo>
                    <a:pt x="287" y="605"/>
                  </a:lnTo>
                  <a:lnTo>
                    <a:pt x="230" y="591"/>
                  </a:lnTo>
                  <a:lnTo>
                    <a:pt x="262" y="631"/>
                  </a:lnTo>
                  <a:lnTo>
                    <a:pt x="302" y="639"/>
                  </a:lnTo>
                  <a:lnTo>
                    <a:pt x="340" y="635"/>
                  </a:lnTo>
                  <a:lnTo>
                    <a:pt x="370" y="610"/>
                  </a:lnTo>
                  <a:lnTo>
                    <a:pt x="384" y="576"/>
                  </a:lnTo>
                  <a:lnTo>
                    <a:pt x="391" y="529"/>
                  </a:lnTo>
                  <a:lnTo>
                    <a:pt x="384" y="485"/>
                  </a:lnTo>
                  <a:lnTo>
                    <a:pt x="342" y="405"/>
                  </a:lnTo>
                  <a:lnTo>
                    <a:pt x="296" y="339"/>
                  </a:lnTo>
                  <a:lnTo>
                    <a:pt x="182" y="20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45" name="Freeform 66">
              <a:extLst>
                <a:ext uri="{FF2B5EF4-FFF2-40B4-BE49-F238E27FC236}">
                  <a16:creationId xmlns:a16="http://schemas.microsoft.com/office/drawing/2014/main" id="{602B66D2-E754-7A08-7462-46C4D347F381}"/>
                </a:ext>
              </a:extLst>
            </p:cNvPr>
            <p:cNvSpPr>
              <a:spLocks/>
            </p:cNvSpPr>
            <p:nvPr/>
          </p:nvSpPr>
          <p:spPr bwMode="auto">
            <a:xfrm>
              <a:off x="2021" y="2082"/>
              <a:ext cx="247" cy="152"/>
            </a:xfrm>
            <a:custGeom>
              <a:avLst/>
              <a:gdLst>
                <a:gd name="T0" fmla="*/ 0 w 495"/>
                <a:gd name="T1" fmla="*/ 38 h 304"/>
                <a:gd name="T2" fmla="*/ 45 w 495"/>
                <a:gd name="T3" fmla="*/ 20 h 304"/>
                <a:gd name="T4" fmla="*/ 61 w 495"/>
                <a:gd name="T5" fmla="*/ 2 h 304"/>
                <a:gd name="T6" fmla="*/ 54 w 495"/>
                <a:gd name="T7" fmla="*/ 0 h 304"/>
                <a:gd name="T8" fmla="*/ 40 w 495"/>
                <a:gd name="T9" fmla="*/ 16 h 304"/>
                <a:gd name="T10" fmla="*/ 0 w 495"/>
                <a:gd name="T11" fmla="*/ 38 h 304"/>
                <a:gd name="T12" fmla="*/ 0 w 495"/>
                <a:gd name="T13" fmla="*/ 38 h 304"/>
                <a:gd name="T14" fmla="*/ 0 60000 65536"/>
                <a:gd name="T15" fmla="*/ 0 60000 65536"/>
                <a:gd name="T16" fmla="*/ 0 60000 65536"/>
                <a:gd name="T17" fmla="*/ 0 60000 65536"/>
                <a:gd name="T18" fmla="*/ 0 60000 65536"/>
                <a:gd name="T19" fmla="*/ 0 60000 65536"/>
                <a:gd name="T20" fmla="*/ 0 60000 65536"/>
                <a:gd name="T21" fmla="*/ 0 w 495"/>
                <a:gd name="T22" fmla="*/ 0 h 304"/>
                <a:gd name="T23" fmla="*/ 495 w 495"/>
                <a:gd name="T24" fmla="*/ 304 h 30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95" h="304">
                  <a:moveTo>
                    <a:pt x="0" y="304"/>
                  </a:moveTo>
                  <a:lnTo>
                    <a:pt x="365" y="160"/>
                  </a:lnTo>
                  <a:lnTo>
                    <a:pt x="495" y="15"/>
                  </a:lnTo>
                  <a:lnTo>
                    <a:pt x="434" y="0"/>
                  </a:lnTo>
                  <a:lnTo>
                    <a:pt x="327" y="122"/>
                  </a:lnTo>
                  <a:lnTo>
                    <a:pt x="0" y="3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46" name="Freeform 67">
              <a:extLst>
                <a:ext uri="{FF2B5EF4-FFF2-40B4-BE49-F238E27FC236}">
                  <a16:creationId xmlns:a16="http://schemas.microsoft.com/office/drawing/2014/main" id="{A76C1FB8-A11B-E3E0-F33B-A899DA2C9F44}"/>
                </a:ext>
              </a:extLst>
            </p:cNvPr>
            <p:cNvSpPr>
              <a:spLocks/>
            </p:cNvSpPr>
            <p:nvPr/>
          </p:nvSpPr>
          <p:spPr bwMode="auto">
            <a:xfrm>
              <a:off x="2760" y="1929"/>
              <a:ext cx="103" cy="229"/>
            </a:xfrm>
            <a:custGeom>
              <a:avLst/>
              <a:gdLst>
                <a:gd name="T0" fmla="*/ 26 w 206"/>
                <a:gd name="T1" fmla="*/ 0 h 458"/>
                <a:gd name="T2" fmla="*/ 17 w 206"/>
                <a:gd name="T3" fmla="*/ 3 h 458"/>
                <a:gd name="T4" fmla="*/ 3 w 206"/>
                <a:gd name="T5" fmla="*/ 17 h 458"/>
                <a:gd name="T6" fmla="*/ 0 w 206"/>
                <a:gd name="T7" fmla="*/ 38 h 458"/>
                <a:gd name="T8" fmla="*/ 9 w 206"/>
                <a:gd name="T9" fmla="*/ 58 h 458"/>
                <a:gd name="T10" fmla="*/ 12 w 206"/>
                <a:gd name="T11" fmla="*/ 26 h 458"/>
                <a:gd name="T12" fmla="*/ 16 w 206"/>
                <a:gd name="T13" fmla="*/ 12 h 458"/>
                <a:gd name="T14" fmla="*/ 26 w 206"/>
                <a:gd name="T15" fmla="*/ 0 h 458"/>
                <a:gd name="T16" fmla="*/ 26 w 206"/>
                <a:gd name="T17" fmla="*/ 0 h 45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6"/>
                <a:gd name="T28" fmla="*/ 0 h 458"/>
                <a:gd name="T29" fmla="*/ 206 w 206"/>
                <a:gd name="T30" fmla="*/ 458 h 45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6" h="458">
                  <a:moveTo>
                    <a:pt x="206" y="0"/>
                  </a:moveTo>
                  <a:lnTo>
                    <a:pt x="130" y="23"/>
                  </a:lnTo>
                  <a:lnTo>
                    <a:pt x="23" y="129"/>
                  </a:lnTo>
                  <a:lnTo>
                    <a:pt x="0" y="298"/>
                  </a:lnTo>
                  <a:lnTo>
                    <a:pt x="69" y="458"/>
                  </a:lnTo>
                  <a:lnTo>
                    <a:pt x="92" y="207"/>
                  </a:lnTo>
                  <a:lnTo>
                    <a:pt x="122" y="91"/>
                  </a:lnTo>
                  <a:lnTo>
                    <a:pt x="206" y="0"/>
                  </a:lnTo>
                  <a:close/>
                </a:path>
              </a:pathLst>
            </a:custGeom>
            <a:solidFill>
              <a:srgbClr val="B2B2B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47" name="Freeform 68">
              <a:extLst>
                <a:ext uri="{FF2B5EF4-FFF2-40B4-BE49-F238E27FC236}">
                  <a16:creationId xmlns:a16="http://schemas.microsoft.com/office/drawing/2014/main" id="{BF7113E3-B9BE-629A-A1D9-4122B235A3BC}"/>
                </a:ext>
              </a:extLst>
            </p:cNvPr>
            <p:cNvSpPr>
              <a:spLocks/>
            </p:cNvSpPr>
            <p:nvPr/>
          </p:nvSpPr>
          <p:spPr bwMode="auto">
            <a:xfrm>
              <a:off x="3034" y="2326"/>
              <a:ext cx="572" cy="402"/>
            </a:xfrm>
            <a:custGeom>
              <a:avLst/>
              <a:gdLst>
                <a:gd name="T0" fmla="*/ 0 w 1145"/>
                <a:gd name="T1" fmla="*/ 101 h 804"/>
                <a:gd name="T2" fmla="*/ 45 w 1145"/>
                <a:gd name="T3" fmla="*/ 52 h 804"/>
                <a:gd name="T4" fmla="*/ 87 w 1145"/>
                <a:gd name="T5" fmla="*/ 12 h 804"/>
                <a:gd name="T6" fmla="*/ 102 w 1145"/>
                <a:gd name="T7" fmla="*/ 0 h 804"/>
                <a:gd name="T8" fmla="*/ 108 w 1145"/>
                <a:gd name="T9" fmla="*/ 2 h 804"/>
                <a:gd name="T10" fmla="*/ 119 w 1145"/>
                <a:gd name="T11" fmla="*/ 16 h 804"/>
                <a:gd name="T12" fmla="*/ 143 w 1145"/>
                <a:gd name="T13" fmla="*/ 41 h 804"/>
                <a:gd name="T14" fmla="*/ 116 w 1145"/>
                <a:gd name="T15" fmla="*/ 19 h 804"/>
                <a:gd name="T16" fmla="*/ 102 w 1145"/>
                <a:gd name="T17" fmla="*/ 25 h 804"/>
                <a:gd name="T18" fmla="*/ 107 w 1145"/>
                <a:gd name="T19" fmla="*/ 17 h 804"/>
                <a:gd name="T20" fmla="*/ 87 w 1145"/>
                <a:gd name="T21" fmla="*/ 18 h 804"/>
                <a:gd name="T22" fmla="*/ 38 w 1145"/>
                <a:gd name="T23" fmla="*/ 66 h 804"/>
                <a:gd name="T24" fmla="*/ 0 w 1145"/>
                <a:gd name="T25" fmla="*/ 101 h 804"/>
                <a:gd name="T26" fmla="*/ 0 w 1145"/>
                <a:gd name="T27" fmla="*/ 101 h 80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145"/>
                <a:gd name="T43" fmla="*/ 0 h 804"/>
                <a:gd name="T44" fmla="*/ 1145 w 1145"/>
                <a:gd name="T45" fmla="*/ 804 h 80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145" h="804">
                  <a:moveTo>
                    <a:pt x="0" y="804"/>
                  </a:moveTo>
                  <a:lnTo>
                    <a:pt x="367" y="410"/>
                  </a:lnTo>
                  <a:lnTo>
                    <a:pt x="702" y="91"/>
                  </a:lnTo>
                  <a:lnTo>
                    <a:pt x="816" y="0"/>
                  </a:lnTo>
                  <a:lnTo>
                    <a:pt x="869" y="15"/>
                  </a:lnTo>
                  <a:lnTo>
                    <a:pt x="956" y="121"/>
                  </a:lnTo>
                  <a:lnTo>
                    <a:pt x="1145" y="327"/>
                  </a:lnTo>
                  <a:lnTo>
                    <a:pt x="930" y="152"/>
                  </a:lnTo>
                  <a:lnTo>
                    <a:pt x="819" y="197"/>
                  </a:lnTo>
                  <a:lnTo>
                    <a:pt x="861" y="133"/>
                  </a:lnTo>
                  <a:lnTo>
                    <a:pt x="702" y="144"/>
                  </a:lnTo>
                  <a:lnTo>
                    <a:pt x="306" y="522"/>
                  </a:lnTo>
                  <a:lnTo>
                    <a:pt x="0" y="80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50248" name="Freeform 69">
              <a:extLst>
                <a:ext uri="{FF2B5EF4-FFF2-40B4-BE49-F238E27FC236}">
                  <a16:creationId xmlns:a16="http://schemas.microsoft.com/office/drawing/2014/main" id="{2790D260-2D46-6F39-420F-00C90FB6456F}"/>
                </a:ext>
              </a:extLst>
            </p:cNvPr>
            <p:cNvSpPr>
              <a:spLocks/>
            </p:cNvSpPr>
            <p:nvPr/>
          </p:nvSpPr>
          <p:spPr bwMode="auto">
            <a:xfrm>
              <a:off x="2766" y="1582"/>
              <a:ext cx="175" cy="606"/>
            </a:xfrm>
            <a:custGeom>
              <a:avLst/>
              <a:gdLst>
                <a:gd name="T0" fmla="*/ 44 w 350"/>
                <a:gd name="T1" fmla="*/ 0 h 1213"/>
                <a:gd name="T2" fmla="*/ 38 w 350"/>
                <a:gd name="T3" fmla="*/ 25 h 1213"/>
                <a:gd name="T4" fmla="*/ 37 w 350"/>
                <a:gd name="T5" fmla="*/ 63 h 1213"/>
                <a:gd name="T6" fmla="*/ 34 w 350"/>
                <a:gd name="T7" fmla="*/ 84 h 1213"/>
                <a:gd name="T8" fmla="*/ 36 w 350"/>
                <a:gd name="T9" fmla="*/ 97 h 1213"/>
                <a:gd name="T10" fmla="*/ 40 w 350"/>
                <a:gd name="T11" fmla="*/ 102 h 1213"/>
                <a:gd name="T12" fmla="*/ 34 w 350"/>
                <a:gd name="T13" fmla="*/ 100 h 1213"/>
                <a:gd name="T14" fmla="*/ 27 w 350"/>
                <a:gd name="T15" fmla="*/ 113 h 1213"/>
                <a:gd name="T16" fmla="*/ 13 w 350"/>
                <a:gd name="T17" fmla="*/ 116 h 1213"/>
                <a:gd name="T18" fmla="*/ 10 w 350"/>
                <a:gd name="T19" fmla="*/ 136 h 1213"/>
                <a:gd name="T20" fmla="*/ 12 w 350"/>
                <a:gd name="T21" fmla="*/ 151 h 1213"/>
                <a:gd name="T22" fmla="*/ 0 w 350"/>
                <a:gd name="T23" fmla="*/ 126 h 1213"/>
                <a:gd name="T24" fmla="*/ 6 w 350"/>
                <a:gd name="T25" fmla="*/ 131 h 1213"/>
                <a:gd name="T26" fmla="*/ 8 w 350"/>
                <a:gd name="T27" fmla="*/ 107 h 1213"/>
                <a:gd name="T28" fmla="*/ 16 w 350"/>
                <a:gd name="T29" fmla="*/ 93 h 1213"/>
                <a:gd name="T30" fmla="*/ 22 w 350"/>
                <a:gd name="T31" fmla="*/ 89 h 1213"/>
                <a:gd name="T32" fmla="*/ 19 w 350"/>
                <a:gd name="T33" fmla="*/ 88 h 1213"/>
                <a:gd name="T34" fmla="*/ 4 w 350"/>
                <a:gd name="T35" fmla="*/ 95 h 1213"/>
                <a:gd name="T36" fmla="*/ 21 w 350"/>
                <a:gd name="T37" fmla="*/ 83 h 1213"/>
                <a:gd name="T38" fmla="*/ 29 w 350"/>
                <a:gd name="T39" fmla="*/ 79 h 1213"/>
                <a:gd name="T40" fmla="*/ 33 w 350"/>
                <a:gd name="T41" fmla="*/ 79 h 1213"/>
                <a:gd name="T42" fmla="*/ 33 w 350"/>
                <a:gd name="T43" fmla="*/ 57 h 1213"/>
                <a:gd name="T44" fmla="*/ 37 w 350"/>
                <a:gd name="T45" fmla="*/ 20 h 1213"/>
                <a:gd name="T46" fmla="*/ 44 w 350"/>
                <a:gd name="T47" fmla="*/ 0 h 1213"/>
                <a:gd name="T48" fmla="*/ 44 w 350"/>
                <a:gd name="T49" fmla="*/ 0 h 121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50"/>
                <a:gd name="T76" fmla="*/ 0 h 1213"/>
                <a:gd name="T77" fmla="*/ 350 w 350"/>
                <a:gd name="T78" fmla="*/ 1213 h 121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50" h="1213">
                  <a:moveTo>
                    <a:pt x="350" y="0"/>
                  </a:moveTo>
                  <a:lnTo>
                    <a:pt x="304" y="206"/>
                  </a:lnTo>
                  <a:lnTo>
                    <a:pt x="296" y="504"/>
                  </a:lnTo>
                  <a:lnTo>
                    <a:pt x="270" y="675"/>
                  </a:lnTo>
                  <a:lnTo>
                    <a:pt x="285" y="778"/>
                  </a:lnTo>
                  <a:lnTo>
                    <a:pt x="319" y="820"/>
                  </a:lnTo>
                  <a:lnTo>
                    <a:pt x="270" y="800"/>
                  </a:lnTo>
                  <a:lnTo>
                    <a:pt x="213" y="911"/>
                  </a:lnTo>
                  <a:lnTo>
                    <a:pt x="104" y="935"/>
                  </a:lnTo>
                  <a:lnTo>
                    <a:pt x="80" y="1091"/>
                  </a:lnTo>
                  <a:lnTo>
                    <a:pt x="91" y="1213"/>
                  </a:lnTo>
                  <a:lnTo>
                    <a:pt x="0" y="1011"/>
                  </a:lnTo>
                  <a:lnTo>
                    <a:pt x="42" y="1053"/>
                  </a:lnTo>
                  <a:lnTo>
                    <a:pt x="64" y="858"/>
                  </a:lnTo>
                  <a:lnTo>
                    <a:pt x="125" y="751"/>
                  </a:lnTo>
                  <a:lnTo>
                    <a:pt x="175" y="717"/>
                  </a:lnTo>
                  <a:lnTo>
                    <a:pt x="148" y="705"/>
                  </a:lnTo>
                  <a:lnTo>
                    <a:pt x="30" y="762"/>
                  </a:lnTo>
                  <a:lnTo>
                    <a:pt x="167" y="667"/>
                  </a:lnTo>
                  <a:lnTo>
                    <a:pt x="228" y="637"/>
                  </a:lnTo>
                  <a:lnTo>
                    <a:pt x="258" y="635"/>
                  </a:lnTo>
                  <a:lnTo>
                    <a:pt x="262" y="462"/>
                  </a:lnTo>
                  <a:lnTo>
                    <a:pt x="296" y="164"/>
                  </a:lnTo>
                  <a:lnTo>
                    <a:pt x="35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grpSp>
      <p:sp>
        <p:nvSpPr>
          <p:cNvPr id="42054" name="AutoShape 70">
            <a:extLst>
              <a:ext uri="{FF2B5EF4-FFF2-40B4-BE49-F238E27FC236}">
                <a16:creationId xmlns:a16="http://schemas.microsoft.com/office/drawing/2014/main" id="{ED6E91CE-470F-8E06-B28D-9F9108760613}"/>
              </a:ext>
            </a:extLst>
          </p:cNvPr>
          <p:cNvSpPr>
            <a:spLocks noChangeArrowheads="1"/>
          </p:cNvSpPr>
          <p:nvPr/>
        </p:nvSpPr>
        <p:spPr bwMode="auto">
          <a:xfrm>
            <a:off x="5366582" y="1307132"/>
            <a:ext cx="4572000" cy="2362200"/>
          </a:xfrm>
          <a:prstGeom prst="wedgeRoundRectCallout">
            <a:avLst>
              <a:gd name="adj1" fmla="val -41352"/>
              <a:gd name="adj2" fmla="val 66935"/>
              <a:gd name="adj3" fmla="val 16667"/>
            </a:avLst>
          </a:prstGeom>
          <a:solidFill>
            <a:schemeClr val="bg1"/>
          </a:solidFill>
          <a:ln w="12700">
            <a:solidFill>
              <a:schemeClr val="tx1"/>
            </a:solidFill>
            <a:miter lim="800000"/>
            <a:headEnd/>
            <a:tailEnd/>
          </a:ln>
          <a:effectLst>
            <a:outerShdw dist="107763" dir="2700000" algn="ctr" rotWithShape="0">
              <a:schemeClr val="tx1"/>
            </a:outerShdw>
          </a:effectLst>
        </p:spPr>
        <p:txBody>
          <a:bodyPr anchor="ctr"/>
          <a:lstStyle/>
          <a:p>
            <a:pPr algn="ctr">
              <a:defRPr/>
            </a:pPr>
            <a:r>
              <a:rPr lang="en-US" sz="2800" dirty="0"/>
              <a:t>Pada Lap </a:t>
            </a:r>
            <a:r>
              <a:rPr lang="en-US" sz="2800" dirty="0" err="1"/>
              <a:t>Keuangan</a:t>
            </a:r>
            <a:r>
              <a:rPr lang="en-US" sz="2800" dirty="0"/>
              <a:t>, </a:t>
            </a:r>
            <a:r>
              <a:rPr lang="en-US" sz="2800" dirty="0" err="1"/>
              <a:t>biaya</a:t>
            </a:r>
            <a:r>
              <a:rPr lang="en-US" sz="2800" dirty="0"/>
              <a:t> </a:t>
            </a:r>
            <a:r>
              <a:rPr lang="en-US" sz="2800" dirty="0">
                <a:solidFill>
                  <a:schemeClr val="hlink"/>
                </a:solidFill>
              </a:rPr>
              <a:t>marketing &amp; </a:t>
            </a:r>
            <a:r>
              <a:rPr lang="en-US" sz="2800" dirty="0" err="1">
                <a:solidFill>
                  <a:schemeClr val="hlink"/>
                </a:solidFill>
              </a:rPr>
              <a:t>biaya</a:t>
            </a:r>
            <a:r>
              <a:rPr lang="en-US" sz="2800" dirty="0">
                <a:solidFill>
                  <a:schemeClr val="hlink"/>
                </a:solidFill>
              </a:rPr>
              <a:t> </a:t>
            </a:r>
            <a:r>
              <a:rPr lang="en-US" sz="2800" dirty="0" err="1">
                <a:solidFill>
                  <a:schemeClr val="hlink"/>
                </a:solidFill>
              </a:rPr>
              <a:t>administrasi</a:t>
            </a:r>
            <a:r>
              <a:rPr lang="en-US" sz="2800" dirty="0">
                <a:solidFill>
                  <a:schemeClr val="hlink"/>
                </a:solidFill>
              </a:rPr>
              <a:t> </a:t>
            </a:r>
            <a:r>
              <a:rPr lang="en-US" sz="2800" dirty="0" err="1">
                <a:solidFill>
                  <a:schemeClr val="hlink"/>
                </a:solidFill>
              </a:rPr>
              <a:t>tdk</a:t>
            </a:r>
            <a:r>
              <a:rPr lang="en-US" sz="2800" dirty="0">
                <a:solidFill>
                  <a:schemeClr val="hlink"/>
                </a:solidFill>
              </a:rPr>
              <a:t> </a:t>
            </a:r>
            <a:r>
              <a:rPr lang="en-US" sz="2800" dirty="0" err="1">
                <a:solidFill>
                  <a:schemeClr val="hlink"/>
                </a:solidFill>
              </a:rPr>
              <a:t>termasuk</a:t>
            </a:r>
            <a:r>
              <a:rPr lang="en-US" sz="2800" dirty="0">
                <a:solidFill>
                  <a:schemeClr val="hlink"/>
                </a:solidFill>
              </a:rPr>
              <a:t> </a:t>
            </a:r>
            <a:r>
              <a:rPr lang="en-US" sz="2800" dirty="0" err="1">
                <a:solidFill>
                  <a:schemeClr val="hlink"/>
                </a:solidFill>
              </a:rPr>
              <a:t>dlm</a:t>
            </a:r>
            <a:r>
              <a:rPr lang="en-US" sz="2800" dirty="0">
                <a:solidFill>
                  <a:schemeClr val="hlink"/>
                </a:solidFill>
              </a:rPr>
              <a:t> </a:t>
            </a:r>
            <a:r>
              <a:rPr lang="en-US" sz="2800" dirty="0" err="1">
                <a:solidFill>
                  <a:schemeClr val="hlink"/>
                </a:solidFill>
              </a:rPr>
              <a:t>persediaan</a:t>
            </a:r>
            <a:r>
              <a:rPr lang="en-US" sz="2800" dirty="0"/>
              <a:t>.  Biaya2 </a:t>
            </a:r>
            <a:r>
              <a:rPr lang="en-US" sz="2800" dirty="0" err="1"/>
              <a:t>tsb</a:t>
            </a:r>
            <a:r>
              <a:rPr lang="en-US" sz="2800" dirty="0"/>
              <a:t> </a:t>
            </a:r>
            <a:r>
              <a:rPr lang="en-US" sz="2800" dirty="0" err="1"/>
              <a:t>termasuk</a:t>
            </a:r>
            <a:r>
              <a:rPr lang="en-US" sz="2800" dirty="0"/>
              <a:t> </a:t>
            </a:r>
            <a:r>
              <a:rPr lang="en-US" sz="2800" dirty="0" err="1"/>
              <a:t>biaya</a:t>
            </a:r>
            <a:r>
              <a:rPr lang="en-US" sz="2800" dirty="0"/>
              <a:t> </a:t>
            </a:r>
            <a:r>
              <a:rPr lang="en-US" sz="2800" dirty="0" err="1"/>
              <a:t>periode</a:t>
            </a:r>
            <a:r>
              <a:rPr lang="en-US" sz="2800" dirty="0"/>
              <a:t>.</a:t>
            </a:r>
          </a:p>
        </p:txBody>
      </p:sp>
    </p:spTree>
    <p:extLst>
      <p:ext uri="{BB962C8B-B14F-4D97-AF65-F5344CB8AC3E}">
        <p14:creationId xmlns:p14="http://schemas.microsoft.com/office/powerpoint/2010/main" val="3291417542"/>
      </p:ext>
    </p:extLst>
  </p:cSld>
  <p:clrMapOvr>
    <a:masterClrMapping/>
  </p:clrMapOvr>
  <p:transition>
    <p:checke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a:extLst>
              <a:ext uri="{FF2B5EF4-FFF2-40B4-BE49-F238E27FC236}">
                <a16:creationId xmlns:a16="http://schemas.microsoft.com/office/drawing/2014/main" id="{7EE118D8-95BD-8113-1A96-30E1E496985E}"/>
              </a:ext>
            </a:extLst>
          </p:cNvPr>
          <p:cNvSpPr>
            <a:spLocks noGrp="1" noChangeArrowheads="1"/>
          </p:cNvSpPr>
          <p:nvPr>
            <p:ph type="title"/>
          </p:nvPr>
        </p:nvSpPr>
        <p:spPr>
          <a:xfrm>
            <a:off x="1486046" y="592183"/>
            <a:ext cx="7373937" cy="1412875"/>
          </a:xfrm>
        </p:spPr>
        <p:txBody>
          <a:bodyPr/>
          <a:lstStyle/>
          <a:p>
            <a:pPr eaLnBrk="1" hangingPunct="1"/>
            <a:r>
              <a:rPr lang="en-US" altLang="en-US" b="1" dirty="0" err="1">
                <a:solidFill>
                  <a:srgbClr val="CC3300"/>
                </a:solidFill>
              </a:rPr>
              <a:t>Biaya</a:t>
            </a:r>
            <a:r>
              <a:rPr lang="en-US" altLang="en-US" b="1" dirty="0">
                <a:solidFill>
                  <a:srgbClr val="CC3300"/>
                </a:solidFill>
              </a:rPr>
              <a:t> </a:t>
            </a:r>
            <a:r>
              <a:rPr lang="en-US" altLang="en-US" b="1" dirty="0" err="1">
                <a:solidFill>
                  <a:srgbClr val="CC3300"/>
                </a:solidFill>
              </a:rPr>
              <a:t>dalam</a:t>
            </a:r>
            <a:r>
              <a:rPr lang="en-US" altLang="en-US" b="1" dirty="0">
                <a:solidFill>
                  <a:srgbClr val="CC3300"/>
                </a:solidFill>
              </a:rPr>
              <a:t> </a:t>
            </a:r>
            <a:r>
              <a:rPr lang="en-US" altLang="en-US" b="1" dirty="0" err="1">
                <a:solidFill>
                  <a:srgbClr val="CC3300"/>
                </a:solidFill>
              </a:rPr>
              <a:t>Hubungan</a:t>
            </a:r>
            <a:r>
              <a:rPr lang="en-US" altLang="en-US" b="1" dirty="0">
                <a:solidFill>
                  <a:srgbClr val="CC3300"/>
                </a:solidFill>
              </a:rPr>
              <a:t> </a:t>
            </a:r>
            <a:r>
              <a:rPr lang="en-US" altLang="en-US" b="1" dirty="0" err="1">
                <a:solidFill>
                  <a:srgbClr val="CC3300"/>
                </a:solidFill>
              </a:rPr>
              <a:t>dengan</a:t>
            </a:r>
            <a:r>
              <a:rPr lang="en-US" altLang="en-US" b="1" dirty="0">
                <a:solidFill>
                  <a:srgbClr val="CC3300"/>
                </a:solidFill>
              </a:rPr>
              <a:t> Volume </a:t>
            </a:r>
            <a:r>
              <a:rPr lang="en-US" altLang="en-US" b="1" dirty="0" err="1">
                <a:solidFill>
                  <a:srgbClr val="CC3300"/>
                </a:solidFill>
              </a:rPr>
              <a:t>Produksi</a:t>
            </a:r>
            <a:endParaRPr lang="en-GB" altLang="en-US" b="1" dirty="0">
              <a:solidFill>
                <a:srgbClr val="CC3300"/>
              </a:solidFill>
            </a:endParaRPr>
          </a:p>
        </p:txBody>
      </p:sp>
      <p:sp>
        <p:nvSpPr>
          <p:cNvPr id="24580" name="Rectangle 3">
            <a:extLst>
              <a:ext uri="{FF2B5EF4-FFF2-40B4-BE49-F238E27FC236}">
                <a16:creationId xmlns:a16="http://schemas.microsoft.com/office/drawing/2014/main" id="{F73F6368-E706-6408-EB1A-FEC5FE0446C7}"/>
              </a:ext>
            </a:extLst>
          </p:cNvPr>
          <p:cNvSpPr>
            <a:spLocks noGrp="1" noChangeArrowheads="1"/>
          </p:cNvSpPr>
          <p:nvPr>
            <p:ph type="body" idx="1"/>
          </p:nvPr>
        </p:nvSpPr>
        <p:spPr/>
        <p:txBody>
          <a:bodyPr/>
          <a:lstStyle/>
          <a:p>
            <a:pPr marL="609600" indent="-609600">
              <a:buNone/>
            </a:pPr>
            <a:r>
              <a:rPr lang="en-US" altLang="en-US"/>
              <a:t>Biaya dalam hubungan dengan volume </a:t>
            </a:r>
          </a:p>
          <a:p>
            <a:pPr marL="609600" indent="-609600">
              <a:buNone/>
            </a:pPr>
            <a:r>
              <a:rPr lang="en-US" altLang="en-US"/>
              <a:t>atau perilaku biaya dapat dikelompokkan </a:t>
            </a:r>
          </a:p>
          <a:p>
            <a:pPr marL="609600" indent="-609600">
              <a:buNone/>
            </a:pPr>
            <a:r>
              <a:rPr lang="en-US" altLang="en-US"/>
              <a:t>menjadi :</a:t>
            </a:r>
          </a:p>
          <a:p>
            <a:pPr marL="609600" indent="-609600">
              <a:buSzPct val="85000"/>
              <a:buFont typeface="Wingdings" panose="05000000000000000000" pitchFamily="2" charset="2"/>
              <a:buAutoNum type="arabicPeriod"/>
            </a:pPr>
            <a:r>
              <a:rPr lang="en-US" altLang="en-US"/>
              <a:t>Biaya variabel.</a:t>
            </a:r>
          </a:p>
          <a:p>
            <a:pPr marL="609600" indent="-609600">
              <a:buSzPct val="85000"/>
              <a:buFont typeface="Wingdings" panose="05000000000000000000" pitchFamily="2" charset="2"/>
              <a:buAutoNum type="arabicPeriod"/>
            </a:pPr>
            <a:r>
              <a:rPr lang="en-US" altLang="en-US"/>
              <a:t>Biaya tetap.</a:t>
            </a:r>
          </a:p>
          <a:p>
            <a:pPr marL="609600" indent="-609600">
              <a:buSzPct val="85000"/>
              <a:buFont typeface="Wingdings" panose="05000000000000000000" pitchFamily="2" charset="2"/>
              <a:buAutoNum type="arabicPeriod"/>
            </a:pPr>
            <a:r>
              <a:rPr lang="en-US" altLang="en-US"/>
              <a:t>Biaya semi.</a:t>
            </a:r>
            <a:endParaRPr lang="en-GB"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DA51CB-397A-4338-086D-3D1915C47279}"/>
              </a:ext>
            </a:extLst>
          </p:cNvPr>
          <p:cNvSpPr>
            <a:spLocks noGrp="1"/>
          </p:cNvSpPr>
          <p:nvPr>
            <p:ph idx="1"/>
          </p:nvPr>
        </p:nvSpPr>
        <p:spPr>
          <a:xfrm>
            <a:off x="568036" y="2050472"/>
            <a:ext cx="9890414" cy="4578927"/>
          </a:xfrm>
        </p:spPr>
        <p:txBody>
          <a:bodyPr>
            <a:normAutofit fontScale="92500" lnSpcReduction="10000"/>
          </a:bodyPr>
          <a:lstStyle/>
          <a:p>
            <a:pPr marL="365760" indent="-283464" algn="just">
              <a:buFont typeface="Wingdings 2"/>
              <a:buChar char=""/>
              <a:defRPr/>
            </a:pPr>
            <a:r>
              <a:rPr lang="fi-FI" dirty="0"/>
              <a:t>Akuntansi biaya adalah proses pencatatan, penggolongan, peringkasan dan penyajian biaya pembuatan dan penjualan produk atau jasa, dengan cara-cara tertentu, serta penafsiaran terhadapnya. </a:t>
            </a:r>
          </a:p>
          <a:p>
            <a:pPr marL="365760" indent="-283464" algn="just">
              <a:buNone/>
              <a:defRPr/>
            </a:pPr>
            <a:endParaRPr lang="fi-FI" dirty="0"/>
          </a:p>
          <a:p>
            <a:pPr marL="365760" indent="-283464" algn="just">
              <a:buFont typeface="Wingdings 2"/>
              <a:buChar char=""/>
              <a:defRPr/>
            </a:pPr>
            <a:r>
              <a:rPr lang="fi-FI" dirty="0"/>
              <a:t>Akuntansi biaya menghasilkan informasi biaya untuk memenuhi berbagai macam tujuan.</a:t>
            </a:r>
          </a:p>
          <a:p>
            <a:pPr marL="693738" lvl="1" indent="-292100" algn="just">
              <a:buFont typeface="+mj-lt"/>
              <a:buAutoNum type="arabicPeriod"/>
              <a:defRPr/>
            </a:pPr>
            <a:r>
              <a:rPr lang="fi-FI" dirty="0"/>
              <a:t>Untuk tujuan penentuan harga pokok produksi,  akuntansi biaya menyajikan biaya yang telah terjadi di masa lalu.</a:t>
            </a:r>
          </a:p>
          <a:p>
            <a:pPr marL="693738" lvl="1" indent="-292100" algn="just">
              <a:buFont typeface="+mj-lt"/>
              <a:buAutoNum type="arabicPeriod"/>
              <a:defRPr/>
            </a:pPr>
            <a:r>
              <a:rPr lang="fi-FI" dirty="0"/>
              <a:t>Untuk tujuan pengendalian biaya, akuntansi biaya menyajikan informasi biaya yang diperkirakan akan terjadi dengan biaya yang sesungguhnya terjadi, kemudian menyajikan analisis terhadap penyimpangannya. </a:t>
            </a:r>
          </a:p>
          <a:p>
            <a:pPr marL="693738" lvl="1" indent="-292100" algn="just">
              <a:buFont typeface="+mj-lt"/>
              <a:buAutoNum type="arabicPeriod"/>
              <a:defRPr/>
            </a:pPr>
            <a:r>
              <a:rPr lang="fi-FI" dirty="0"/>
              <a:t>Untuk tujuan pengambilan keputusan khusus, akuntansi biaya menyajikan biaya yang relevan dengan keputusan yang akan diambil, dan biaya yang relevan dengan pengambilan keputusan khusus ini selalu berhubungan dengan biaya masa yang akan datang.</a:t>
            </a:r>
            <a:endParaRPr lang="en-US" dirty="0"/>
          </a:p>
        </p:txBody>
      </p:sp>
      <p:sp>
        <p:nvSpPr>
          <p:cNvPr id="4" name="Title 1">
            <a:extLst>
              <a:ext uri="{FF2B5EF4-FFF2-40B4-BE49-F238E27FC236}">
                <a16:creationId xmlns:a16="http://schemas.microsoft.com/office/drawing/2014/main" id="{6E3B3381-F7D2-D9FA-B9C1-E48CA860465F}"/>
              </a:ext>
            </a:extLst>
          </p:cNvPr>
          <p:cNvSpPr txBox="1">
            <a:spLocks/>
          </p:cNvSpPr>
          <p:nvPr/>
        </p:nvSpPr>
        <p:spPr>
          <a:xfrm>
            <a:off x="2851150" y="884238"/>
            <a:ext cx="6489700" cy="715962"/>
          </a:xfrm>
          <a:prstGeom prst="rect">
            <a:avLst/>
          </a:prstGeom>
        </p:spPr>
        <p:txBody>
          <a:bodyPr anchor="ctr">
            <a:normAutofit fontScale="97500" lnSpcReduction="10000"/>
          </a:bodyPr>
          <a:lstStyle/>
          <a:p>
            <a:pPr>
              <a:defRPr/>
            </a:pPr>
            <a:r>
              <a:rPr lang="en-US" sz="4300" dirty="0" err="1">
                <a:solidFill>
                  <a:schemeClr val="tx2">
                    <a:satMod val="130000"/>
                  </a:schemeClr>
                </a:solidFill>
                <a:effectLst>
                  <a:outerShdw blurRad="50000" dist="30000" dir="5400000" algn="tl" rotWithShape="0">
                    <a:srgbClr val="000000">
                      <a:alpha val="30000"/>
                    </a:srgbClr>
                  </a:outerShdw>
                </a:effectLst>
                <a:latin typeface="+mj-lt"/>
                <a:ea typeface="+mj-ea"/>
                <a:cs typeface="+mj-cs"/>
              </a:rPr>
              <a:t>Konsep</a:t>
            </a:r>
            <a:r>
              <a:rPr lang="en-US" sz="43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r>
              <a:rPr lang="en-US" sz="4300" dirty="0" err="1">
                <a:solidFill>
                  <a:schemeClr val="tx2">
                    <a:satMod val="130000"/>
                  </a:schemeClr>
                </a:solidFill>
                <a:effectLst>
                  <a:outerShdw blurRad="50000" dist="30000" dir="5400000" algn="tl" rotWithShape="0">
                    <a:srgbClr val="000000">
                      <a:alpha val="30000"/>
                    </a:srgbClr>
                  </a:outerShdw>
                </a:effectLst>
                <a:latin typeface="+mj-lt"/>
                <a:ea typeface="+mj-ea"/>
                <a:cs typeface="+mj-cs"/>
              </a:rPr>
              <a:t>Akuntansi</a:t>
            </a:r>
            <a:r>
              <a:rPr lang="en-US" sz="43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r>
              <a:rPr lang="en-US" sz="4300" dirty="0" err="1">
                <a:solidFill>
                  <a:schemeClr val="tx2">
                    <a:satMod val="130000"/>
                  </a:schemeClr>
                </a:solidFill>
                <a:effectLst>
                  <a:outerShdw blurRad="50000" dist="30000" dir="5400000" algn="tl" rotWithShape="0">
                    <a:srgbClr val="000000">
                      <a:alpha val="30000"/>
                    </a:srgbClr>
                  </a:outerShdw>
                </a:effectLst>
                <a:latin typeface="+mj-lt"/>
                <a:ea typeface="+mj-ea"/>
                <a:cs typeface="+mj-cs"/>
              </a:rPr>
              <a:t>Biaya</a:t>
            </a:r>
            <a:endParaRPr lang="en-US" sz="43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ransition>
    <p:pull dir="l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a:extLst>
              <a:ext uri="{FF2B5EF4-FFF2-40B4-BE49-F238E27FC236}">
                <a16:creationId xmlns:a16="http://schemas.microsoft.com/office/drawing/2014/main" id="{55A16FBA-FCEA-AC68-42D1-B98B09E73FF4}"/>
              </a:ext>
            </a:extLst>
          </p:cNvPr>
          <p:cNvSpPr>
            <a:spLocks noGrp="1" noChangeArrowheads="1"/>
          </p:cNvSpPr>
          <p:nvPr>
            <p:ph type="title"/>
          </p:nvPr>
        </p:nvSpPr>
        <p:spPr>
          <a:xfrm>
            <a:off x="1747910" y="512475"/>
            <a:ext cx="7158037" cy="1350962"/>
          </a:xfrm>
        </p:spPr>
        <p:txBody>
          <a:bodyPr/>
          <a:lstStyle/>
          <a:p>
            <a:pPr eaLnBrk="1" hangingPunct="1"/>
            <a:r>
              <a:rPr lang="en-US" altLang="en-US" b="1" dirty="0">
                <a:solidFill>
                  <a:srgbClr val="CC3300"/>
                </a:solidFill>
              </a:rPr>
              <a:t>1. </a:t>
            </a:r>
            <a:r>
              <a:rPr lang="en-US" altLang="en-US" b="1" dirty="0" err="1">
                <a:solidFill>
                  <a:srgbClr val="CC3300"/>
                </a:solidFill>
              </a:rPr>
              <a:t>Biaya</a:t>
            </a:r>
            <a:r>
              <a:rPr lang="en-US" altLang="en-US" b="1" dirty="0">
                <a:solidFill>
                  <a:srgbClr val="CC3300"/>
                </a:solidFill>
              </a:rPr>
              <a:t> </a:t>
            </a:r>
            <a:r>
              <a:rPr lang="en-US" altLang="en-US" b="1" dirty="0" err="1">
                <a:solidFill>
                  <a:srgbClr val="CC3300"/>
                </a:solidFill>
              </a:rPr>
              <a:t>Variabel</a:t>
            </a:r>
            <a:endParaRPr lang="en-GB" altLang="en-US" b="1" dirty="0">
              <a:solidFill>
                <a:srgbClr val="CC3300"/>
              </a:solidFill>
            </a:endParaRPr>
          </a:p>
        </p:txBody>
      </p:sp>
      <p:sp>
        <p:nvSpPr>
          <p:cNvPr id="25604" name="Rectangle 3">
            <a:extLst>
              <a:ext uri="{FF2B5EF4-FFF2-40B4-BE49-F238E27FC236}">
                <a16:creationId xmlns:a16="http://schemas.microsoft.com/office/drawing/2014/main" id="{7FFBBEDF-E992-D91E-A752-37A018C36D58}"/>
              </a:ext>
            </a:extLst>
          </p:cNvPr>
          <p:cNvSpPr>
            <a:spLocks noGrp="1" noChangeArrowheads="1"/>
          </p:cNvSpPr>
          <p:nvPr>
            <p:ph type="body" idx="1"/>
          </p:nvPr>
        </p:nvSpPr>
        <p:spPr>
          <a:xfrm>
            <a:off x="1496292" y="2064328"/>
            <a:ext cx="7661275" cy="4419600"/>
          </a:xfrm>
        </p:spPr>
        <p:txBody>
          <a:bodyPr>
            <a:normAutofit fontScale="92500" lnSpcReduction="10000"/>
          </a:bodyPr>
          <a:lstStyle/>
          <a:p>
            <a:pPr eaLnBrk="1" hangingPunct="1">
              <a:lnSpc>
                <a:spcPct val="80000"/>
              </a:lnSpc>
              <a:buFont typeface="Wingdings" panose="05000000000000000000" pitchFamily="2" charset="2"/>
              <a:buNone/>
            </a:pPr>
            <a:r>
              <a:rPr lang="en-US" altLang="en-US" sz="2200" dirty="0" err="1"/>
              <a:t>Biaya</a:t>
            </a:r>
            <a:r>
              <a:rPr lang="en-US" altLang="en-US" sz="2200" dirty="0"/>
              <a:t> </a:t>
            </a:r>
            <a:r>
              <a:rPr lang="en-US" altLang="en-US" sz="2200" dirty="0" err="1"/>
              <a:t>variabel</a:t>
            </a:r>
            <a:r>
              <a:rPr lang="en-US" altLang="en-US" sz="2200" dirty="0"/>
              <a:t> </a:t>
            </a:r>
            <a:r>
              <a:rPr lang="en-US" altLang="en-US" sz="2200" dirty="0" err="1"/>
              <a:t>adalah</a:t>
            </a:r>
            <a:r>
              <a:rPr lang="en-US" altLang="en-US" sz="2200" dirty="0"/>
              <a:t> </a:t>
            </a:r>
            <a:r>
              <a:rPr lang="en-US" altLang="en-US" sz="2200" dirty="0" err="1"/>
              <a:t>biaya</a:t>
            </a:r>
            <a:r>
              <a:rPr lang="en-US" altLang="en-US" sz="2200" dirty="0"/>
              <a:t> yang </a:t>
            </a:r>
            <a:r>
              <a:rPr lang="en-US" altLang="en-US" sz="2200" dirty="0" err="1"/>
              <a:t>berubah</a:t>
            </a:r>
            <a:r>
              <a:rPr lang="en-US" altLang="en-US" sz="2200" dirty="0"/>
              <a:t> </a:t>
            </a:r>
            <a:r>
              <a:rPr lang="en-US" altLang="en-US" sz="2200" dirty="0" err="1"/>
              <a:t>sebanding</a:t>
            </a:r>
            <a:r>
              <a:rPr lang="en-US" altLang="en-US" sz="2200" dirty="0"/>
              <a:t> </a:t>
            </a:r>
          </a:p>
          <a:p>
            <a:pPr eaLnBrk="1" hangingPunct="1">
              <a:lnSpc>
                <a:spcPct val="80000"/>
              </a:lnSpc>
              <a:buFont typeface="Wingdings" panose="05000000000000000000" pitchFamily="2" charset="2"/>
              <a:buNone/>
            </a:pPr>
            <a:r>
              <a:rPr lang="en-US" altLang="en-US" sz="2200" dirty="0" err="1"/>
              <a:t>dengan</a:t>
            </a:r>
            <a:r>
              <a:rPr lang="en-US" altLang="en-US" sz="2200" dirty="0"/>
              <a:t> </a:t>
            </a:r>
            <a:r>
              <a:rPr lang="en-US" altLang="en-US" sz="2200" dirty="0" err="1"/>
              <a:t>perubahan</a:t>
            </a:r>
            <a:r>
              <a:rPr lang="en-US" altLang="en-US" sz="2200" dirty="0"/>
              <a:t> volume </a:t>
            </a:r>
            <a:r>
              <a:rPr lang="en-US" altLang="en-US" sz="2200" dirty="0" err="1"/>
              <a:t>produksi</a:t>
            </a:r>
            <a:r>
              <a:rPr lang="en-US" altLang="en-US" sz="2200" dirty="0"/>
              <a:t> </a:t>
            </a:r>
            <a:r>
              <a:rPr lang="en-US" altLang="en-US" sz="2200" dirty="0" err="1"/>
              <a:t>dalam</a:t>
            </a:r>
            <a:r>
              <a:rPr lang="en-US" altLang="en-US" sz="2200" dirty="0"/>
              <a:t> </a:t>
            </a:r>
            <a:r>
              <a:rPr lang="en-US" altLang="en-US" sz="2200" dirty="0" err="1"/>
              <a:t>rentang</a:t>
            </a:r>
            <a:r>
              <a:rPr lang="en-US" altLang="en-US" sz="2200" dirty="0"/>
              <a:t> </a:t>
            </a:r>
            <a:r>
              <a:rPr lang="en-US" altLang="en-US" sz="2200" dirty="0" err="1"/>
              <a:t>relevan</a:t>
            </a:r>
            <a:r>
              <a:rPr lang="en-US" altLang="en-US" sz="2200" dirty="0"/>
              <a:t>, </a:t>
            </a:r>
          </a:p>
          <a:p>
            <a:pPr eaLnBrk="1" hangingPunct="1">
              <a:lnSpc>
                <a:spcPct val="80000"/>
              </a:lnSpc>
              <a:buFont typeface="Wingdings" panose="05000000000000000000" pitchFamily="2" charset="2"/>
              <a:buNone/>
            </a:pPr>
            <a:r>
              <a:rPr lang="en-US" altLang="en-US" sz="2200" dirty="0" err="1"/>
              <a:t>tetapi</a:t>
            </a:r>
            <a:r>
              <a:rPr lang="en-US" altLang="en-US" sz="2200" dirty="0"/>
              <a:t> </a:t>
            </a:r>
            <a:r>
              <a:rPr lang="en-US" altLang="en-US" sz="2200" dirty="0" err="1"/>
              <a:t>secara</a:t>
            </a:r>
            <a:r>
              <a:rPr lang="en-US" altLang="en-US" sz="2200" dirty="0"/>
              <a:t> per unit </a:t>
            </a:r>
            <a:r>
              <a:rPr lang="en-US" altLang="en-US" sz="2200" dirty="0" err="1"/>
              <a:t>tetap</a:t>
            </a:r>
            <a:r>
              <a:rPr lang="en-US" altLang="en-US" sz="2200" dirty="0"/>
              <a:t>.</a:t>
            </a:r>
          </a:p>
          <a:p>
            <a:pPr eaLnBrk="1" hangingPunct="1">
              <a:lnSpc>
                <a:spcPct val="80000"/>
              </a:lnSpc>
              <a:buFont typeface="Wingdings" panose="05000000000000000000" pitchFamily="2" charset="2"/>
              <a:buNone/>
            </a:pPr>
            <a:r>
              <a:rPr lang="en-US" altLang="en-US" sz="2200" dirty="0" err="1"/>
              <a:t>Contoh</a:t>
            </a:r>
            <a:r>
              <a:rPr lang="en-US" altLang="en-US" sz="2200" dirty="0"/>
              <a:t> :</a:t>
            </a:r>
          </a:p>
          <a:p>
            <a:pPr eaLnBrk="1" hangingPunct="1">
              <a:lnSpc>
                <a:spcPct val="80000"/>
              </a:lnSpc>
              <a:buSzPct val="85000"/>
              <a:buFontTx/>
              <a:buChar char="•"/>
            </a:pPr>
            <a:r>
              <a:rPr lang="en-US" altLang="en-US" sz="2200" dirty="0" err="1"/>
              <a:t>Perlengkapan</a:t>
            </a:r>
            <a:r>
              <a:rPr lang="en-US" altLang="en-US" sz="2200" dirty="0"/>
              <a:t>.</a:t>
            </a:r>
          </a:p>
          <a:p>
            <a:pPr eaLnBrk="1" hangingPunct="1">
              <a:lnSpc>
                <a:spcPct val="80000"/>
              </a:lnSpc>
              <a:buSzPct val="85000"/>
              <a:buFontTx/>
              <a:buChar char="•"/>
            </a:pPr>
            <a:r>
              <a:rPr lang="en-US" altLang="en-US" sz="2200" dirty="0" err="1"/>
              <a:t>Bahan</a:t>
            </a:r>
            <a:r>
              <a:rPr lang="en-US" altLang="en-US" sz="2200" dirty="0"/>
              <a:t> </a:t>
            </a:r>
            <a:r>
              <a:rPr lang="en-US" altLang="en-US" sz="2200" dirty="0" err="1"/>
              <a:t>bakar</a:t>
            </a:r>
            <a:r>
              <a:rPr lang="en-US" altLang="en-US" sz="2200" dirty="0"/>
              <a:t>.</a:t>
            </a:r>
          </a:p>
          <a:p>
            <a:pPr eaLnBrk="1" hangingPunct="1">
              <a:lnSpc>
                <a:spcPct val="80000"/>
              </a:lnSpc>
              <a:buSzPct val="85000"/>
              <a:buFontTx/>
              <a:buChar char="•"/>
            </a:pPr>
            <a:r>
              <a:rPr lang="en-US" altLang="en-US" sz="2200" dirty="0" err="1"/>
              <a:t>Peralatan</a:t>
            </a:r>
            <a:r>
              <a:rPr lang="en-US" altLang="en-US" sz="2200" dirty="0"/>
              <a:t> </a:t>
            </a:r>
            <a:r>
              <a:rPr lang="en-US" altLang="en-US" sz="2200" dirty="0" err="1"/>
              <a:t>kecil</a:t>
            </a:r>
            <a:r>
              <a:rPr lang="en-US" altLang="en-US" sz="2200" dirty="0"/>
              <a:t>.</a:t>
            </a:r>
          </a:p>
          <a:p>
            <a:pPr eaLnBrk="1" hangingPunct="1">
              <a:lnSpc>
                <a:spcPct val="80000"/>
              </a:lnSpc>
              <a:buSzPct val="85000"/>
              <a:buFontTx/>
              <a:buChar char="•"/>
            </a:pPr>
            <a:r>
              <a:rPr lang="en-US" altLang="en-US" sz="2200" dirty="0" err="1"/>
              <a:t>Kerusakan</a:t>
            </a:r>
            <a:r>
              <a:rPr lang="en-US" altLang="en-US" sz="2200" dirty="0"/>
              <a:t> </a:t>
            </a:r>
            <a:r>
              <a:rPr lang="en-US" altLang="en-US" sz="2200" dirty="0" err="1"/>
              <a:t>bahan</a:t>
            </a:r>
            <a:r>
              <a:rPr lang="en-US" altLang="en-US" sz="2200" dirty="0"/>
              <a:t>.</a:t>
            </a:r>
          </a:p>
          <a:p>
            <a:pPr eaLnBrk="1" hangingPunct="1">
              <a:lnSpc>
                <a:spcPct val="80000"/>
              </a:lnSpc>
              <a:buSzPct val="85000"/>
              <a:buFontTx/>
              <a:buChar char="•"/>
            </a:pPr>
            <a:r>
              <a:rPr lang="en-US" altLang="en-US" sz="2200" dirty="0" err="1"/>
              <a:t>Sisa</a:t>
            </a:r>
            <a:r>
              <a:rPr lang="en-US" altLang="en-US" sz="2200" dirty="0"/>
              <a:t> dan </a:t>
            </a:r>
            <a:r>
              <a:rPr lang="en-US" altLang="en-US" sz="2200" dirty="0" err="1"/>
              <a:t>beban</a:t>
            </a:r>
            <a:r>
              <a:rPr lang="en-US" altLang="en-US" sz="2200" dirty="0"/>
              <a:t> </a:t>
            </a:r>
            <a:r>
              <a:rPr lang="en-US" altLang="en-US" sz="2200" dirty="0" err="1"/>
              <a:t>reklamasi</a:t>
            </a:r>
            <a:r>
              <a:rPr lang="en-US" altLang="en-US" sz="2200" dirty="0"/>
              <a:t>.</a:t>
            </a:r>
          </a:p>
          <a:p>
            <a:pPr eaLnBrk="1" hangingPunct="1">
              <a:lnSpc>
                <a:spcPct val="80000"/>
              </a:lnSpc>
              <a:buSzPct val="85000"/>
              <a:buFontTx/>
              <a:buChar char="•"/>
            </a:pPr>
            <a:r>
              <a:rPr lang="en-US" altLang="en-US" sz="2200" dirty="0"/>
              <a:t>Royalty.</a:t>
            </a:r>
          </a:p>
          <a:p>
            <a:pPr eaLnBrk="1" hangingPunct="1">
              <a:lnSpc>
                <a:spcPct val="80000"/>
              </a:lnSpc>
              <a:buSzPct val="85000"/>
              <a:buFontTx/>
              <a:buChar char="•"/>
            </a:pPr>
            <a:r>
              <a:rPr lang="en-US" altLang="en-US" sz="2200" dirty="0" err="1"/>
              <a:t>Biaya</a:t>
            </a:r>
            <a:r>
              <a:rPr lang="en-US" altLang="en-US" sz="2200" dirty="0"/>
              <a:t> </a:t>
            </a:r>
            <a:r>
              <a:rPr lang="en-US" altLang="en-US" sz="2200" dirty="0" err="1"/>
              <a:t>komunikasi</a:t>
            </a:r>
            <a:r>
              <a:rPr lang="en-US" altLang="en-US" sz="2200" dirty="0"/>
              <a:t>.</a:t>
            </a:r>
          </a:p>
          <a:p>
            <a:pPr eaLnBrk="1" hangingPunct="1">
              <a:lnSpc>
                <a:spcPct val="80000"/>
              </a:lnSpc>
              <a:buSzPct val="85000"/>
              <a:buFontTx/>
              <a:buChar char="•"/>
            </a:pPr>
            <a:r>
              <a:rPr lang="en-US" altLang="en-US" sz="2200" dirty="0" err="1"/>
              <a:t>Upah</a:t>
            </a:r>
            <a:r>
              <a:rPr lang="en-US" altLang="en-US" sz="2200" dirty="0"/>
              <a:t> </a:t>
            </a:r>
            <a:r>
              <a:rPr lang="en-US" altLang="en-US" sz="2200" dirty="0" err="1"/>
              <a:t>lembur</a:t>
            </a:r>
            <a:r>
              <a:rPr lang="en-US" altLang="en-US" sz="2200" dirty="0"/>
              <a:t>.</a:t>
            </a:r>
          </a:p>
          <a:p>
            <a:pPr eaLnBrk="1" hangingPunct="1">
              <a:lnSpc>
                <a:spcPct val="80000"/>
              </a:lnSpc>
              <a:buSzPct val="85000"/>
              <a:buFontTx/>
              <a:buChar char="•"/>
            </a:pPr>
            <a:r>
              <a:rPr lang="en-US" altLang="en-US" sz="2200" dirty="0" err="1"/>
              <a:t>Biaya</a:t>
            </a:r>
            <a:r>
              <a:rPr lang="en-US" altLang="en-US" sz="2200" dirty="0"/>
              <a:t> </a:t>
            </a:r>
            <a:r>
              <a:rPr lang="en-US" altLang="en-US" sz="2200" dirty="0" err="1"/>
              <a:t>pengangkutan</a:t>
            </a:r>
            <a:r>
              <a:rPr lang="en-US" altLang="en-US" sz="2200" dirty="0"/>
              <a:t> </a:t>
            </a:r>
            <a:r>
              <a:rPr lang="en-US" altLang="en-US" sz="2200" dirty="0" err="1"/>
              <a:t>dalam</a:t>
            </a:r>
            <a:r>
              <a:rPr lang="en-US" altLang="en-US" sz="2200" dirty="0"/>
              <a:t> </a:t>
            </a:r>
            <a:r>
              <a:rPr lang="en-US" altLang="en-US" sz="2200" dirty="0" err="1"/>
              <a:t>pabrik</a:t>
            </a:r>
            <a:r>
              <a:rPr lang="en-US" altLang="en-US" sz="2200" dirty="0"/>
              <a:t>.</a:t>
            </a:r>
            <a:endParaRPr lang="en-GB" altLang="en-US" sz="2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64BA7048-B6E3-BFBF-B669-1C379CD013F3}"/>
              </a:ext>
            </a:extLst>
          </p:cNvPr>
          <p:cNvSpPr>
            <a:spLocks noGrp="1" noChangeArrowheads="1"/>
          </p:cNvSpPr>
          <p:nvPr>
            <p:ph type="title"/>
          </p:nvPr>
        </p:nvSpPr>
        <p:spPr>
          <a:xfrm>
            <a:off x="2711451" y="609600"/>
            <a:ext cx="6697663" cy="685800"/>
          </a:xfrm>
          <a:solidFill>
            <a:schemeClr val="accent2"/>
          </a:solidFill>
          <a:effectLst>
            <a:outerShdw dist="107763" dir="2700000" algn="ctr" rotWithShape="0">
              <a:schemeClr val="bg2">
                <a:alpha val="50000"/>
              </a:schemeClr>
            </a:outerShdw>
          </a:effectLst>
        </p:spPr>
        <p:txBody>
          <a:bodyPr rtlCol="0">
            <a:normAutofit/>
          </a:bodyPr>
          <a:lstStyle/>
          <a:p>
            <a:pPr>
              <a:defRPr/>
            </a:pPr>
            <a:r>
              <a:rPr lang="en-US">
                <a:solidFill>
                  <a:schemeClr val="bg1"/>
                </a:solidFill>
              </a:rPr>
              <a:t>BIAYA VARIABEL</a:t>
            </a:r>
            <a:endParaRPr lang="id-ID">
              <a:solidFill>
                <a:schemeClr val="bg1"/>
              </a:solidFill>
            </a:endParaRPr>
          </a:p>
        </p:txBody>
      </p:sp>
      <p:sp>
        <p:nvSpPr>
          <p:cNvPr id="55302" name="Rectangle 4">
            <a:extLst>
              <a:ext uri="{FF2B5EF4-FFF2-40B4-BE49-F238E27FC236}">
                <a16:creationId xmlns:a16="http://schemas.microsoft.com/office/drawing/2014/main" id="{48D46C1D-8D62-A425-F49B-63C5269B6FFA}"/>
              </a:ext>
            </a:extLst>
          </p:cNvPr>
          <p:cNvSpPr>
            <a:spLocks noChangeArrowheads="1"/>
          </p:cNvSpPr>
          <p:nvPr/>
        </p:nvSpPr>
        <p:spPr bwMode="auto">
          <a:xfrm>
            <a:off x="4810125" y="2276475"/>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00000"/>
              </a:solidFill>
            </a:endParaRPr>
          </a:p>
        </p:txBody>
      </p:sp>
      <p:pic>
        <p:nvPicPr>
          <p:cNvPr id="55303" name="Picture 3">
            <a:extLst>
              <a:ext uri="{FF2B5EF4-FFF2-40B4-BE49-F238E27FC236}">
                <a16:creationId xmlns:a16="http://schemas.microsoft.com/office/drawing/2014/main" id="{564C1195-0BB9-63AD-C458-7ECB885308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1600200"/>
            <a:ext cx="6629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78934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49D4F568-3D4F-2326-DCEC-8F9C584AB5FF}"/>
              </a:ext>
            </a:extLst>
          </p:cNvPr>
          <p:cNvSpPr>
            <a:spLocks noGrp="1" noChangeArrowheads="1"/>
          </p:cNvSpPr>
          <p:nvPr>
            <p:ph type="title"/>
          </p:nvPr>
        </p:nvSpPr>
        <p:spPr>
          <a:xfrm>
            <a:off x="2209800" y="609600"/>
            <a:ext cx="7772400" cy="609600"/>
          </a:xfrm>
          <a:solidFill>
            <a:schemeClr val="accent2"/>
          </a:solidFill>
          <a:effectLst>
            <a:outerShdw dist="107763" dir="2700000" algn="ctr" rotWithShape="0">
              <a:schemeClr val="bg2">
                <a:alpha val="50000"/>
              </a:schemeClr>
            </a:outerShdw>
          </a:effectLst>
        </p:spPr>
        <p:txBody>
          <a:bodyPr rtlCol="0">
            <a:normAutofit/>
          </a:bodyPr>
          <a:lstStyle/>
          <a:p>
            <a:pPr>
              <a:defRPr/>
            </a:pPr>
            <a:r>
              <a:rPr lang="en-US">
                <a:solidFill>
                  <a:schemeClr val="bg1"/>
                </a:solidFill>
              </a:rPr>
              <a:t>GRAFIK BIAYA VARIABEL</a:t>
            </a:r>
            <a:endParaRPr lang="id-ID">
              <a:solidFill>
                <a:schemeClr val="bg1"/>
              </a:solidFill>
            </a:endParaRPr>
          </a:p>
        </p:txBody>
      </p:sp>
      <p:sp>
        <p:nvSpPr>
          <p:cNvPr id="56326" name="Rectangle 4">
            <a:extLst>
              <a:ext uri="{FF2B5EF4-FFF2-40B4-BE49-F238E27FC236}">
                <a16:creationId xmlns:a16="http://schemas.microsoft.com/office/drawing/2014/main" id="{13F3861D-FF5D-C79E-40F0-91D8F14195FA}"/>
              </a:ext>
            </a:extLst>
          </p:cNvPr>
          <p:cNvSpPr>
            <a:spLocks noChangeArrowheads="1"/>
          </p:cNvSpPr>
          <p:nvPr/>
        </p:nvSpPr>
        <p:spPr bwMode="auto">
          <a:xfrm>
            <a:off x="3300413" y="2343150"/>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00000"/>
              </a:solidFill>
            </a:endParaRPr>
          </a:p>
        </p:txBody>
      </p:sp>
      <p:pic>
        <p:nvPicPr>
          <p:cNvPr id="56327" name="Picture 3">
            <a:extLst>
              <a:ext uri="{FF2B5EF4-FFF2-40B4-BE49-F238E27FC236}">
                <a16:creationId xmlns:a16="http://schemas.microsoft.com/office/drawing/2014/main" id="{FC52723F-058E-8DE1-DEEA-76A01D58AD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1828800"/>
            <a:ext cx="74676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63561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a:extLst>
              <a:ext uri="{FF2B5EF4-FFF2-40B4-BE49-F238E27FC236}">
                <a16:creationId xmlns:a16="http://schemas.microsoft.com/office/drawing/2014/main" id="{7E6DBEEB-73D5-8EE8-A567-69561DD4BF55}"/>
              </a:ext>
            </a:extLst>
          </p:cNvPr>
          <p:cNvSpPr>
            <a:spLocks noGrp="1" noChangeArrowheads="1"/>
          </p:cNvSpPr>
          <p:nvPr>
            <p:ph type="title"/>
          </p:nvPr>
        </p:nvSpPr>
        <p:spPr>
          <a:xfrm>
            <a:off x="1998664" y="581747"/>
            <a:ext cx="7158037" cy="1274762"/>
          </a:xfrm>
        </p:spPr>
        <p:txBody>
          <a:bodyPr/>
          <a:lstStyle/>
          <a:p>
            <a:pPr eaLnBrk="1" hangingPunct="1"/>
            <a:r>
              <a:rPr lang="en-US" altLang="en-US" b="1" dirty="0">
                <a:solidFill>
                  <a:srgbClr val="CC3300"/>
                </a:solidFill>
              </a:rPr>
              <a:t>2. </a:t>
            </a:r>
            <a:r>
              <a:rPr lang="en-US" altLang="en-US" b="1" dirty="0" err="1">
                <a:solidFill>
                  <a:srgbClr val="CC3300"/>
                </a:solidFill>
              </a:rPr>
              <a:t>Biaya</a:t>
            </a:r>
            <a:r>
              <a:rPr lang="en-US" altLang="en-US" b="1" dirty="0">
                <a:solidFill>
                  <a:srgbClr val="CC3300"/>
                </a:solidFill>
              </a:rPr>
              <a:t> </a:t>
            </a:r>
            <a:r>
              <a:rPr lang="en-US" altLang="en-US" b="1" dirty="0" err="1">
                <a:solidFill>
                  <a:srgbClr val="CC3300"/>
                </a:solidFill>
              </a:rPr>
              <a:t>Tetap</a:t>
            </a:r>
            <a:endParaRPr lang="en-GB" altLang="en-US" b="1" dirty="0">
              <a:solidFill>
                <a:srgbClr val="CC3300"/>
              </a:solidFill>
            </a:endParaRPr>
          </a:p>
        </p:txBody>
      </p:sp>
      <p:sp>
        <p:nvSpPr>
          <p:cNvPr id="26628" name="Rectangle 3">
            <a:extLst>
              <a:ext uri="{FF2B5EF4-FFF2-40B4-BE49-F238E27FC236}">
                <a16:creationId xmlns:a16="http://schemas.microsoft.com/office/drawing/2014/main" id="{10F61353-9262-3F6B-9418-624FB77B4998}"/>
              </a:ext>
            </a:extLst>
          </p:cNvPr>
          <p:cNvSpPr>
            <a:spLocks noGrp="1" noChangeArrowheads="1"/>
          </p:cNvSpPr>
          <p:nvPr>
            <p:ph type="body" idx="1"/>
          </p:nvPr>
        </p:nvSpPr>
        <p:spPr>
          <a:xfrm>
            <a:off x="1149927" y="2189018"/>
            <a:ext cx="7848600" cy="4419600"/>
          </a:xfrm>
        </p:spPr>
        <p:txBody>
          <a:bodyPr>
            <a:normAutofit fontScale="92500" lnSpcReduction="10000"/>
          </a:bodyPr>
          <a:lstStyle/>
          <a:p>
            <a:pPr eaLnBrk="1" hangingPunct="1">
              <a:lnSpc>
                <a:spcPct val="80000"/>
              </a:lnSpc>
              <a:buFont typeface="Wingdings" panose="05000000000000000000" pitchFamily="2" charset="2"/>
              <a:buNone/>
            </a:pPr>
            <a:r>
              <a:rPr lang="en-US" altLang="en-US" sz="2000" dirty="0" err="1"/>
              <a:t>Biaya</a:t>
            </a:r>
            <a:r>
              <a:rPr lang="en-US" altLang="en-US" sz="2000" dirty="0"/>
              <a:t> </a:t>
            </a:r>
            <a:r>
              <a:rPr lang="en-US" altLang="en-US" sz="2000" dirty="0" err="1"/>
              <a:t>tetap</a:t>
            </a:r>
            <a:r>
              <a:rPr lang="en-US" altLang="en-US" sz="2000" dirty="0"/>
              <a:t> </a:t>
            </a:r>
            <a:r>
              <a:rPr lang="en-US" altLang="en-US" sz="2000" dirty="0" err="1"/>
              <a:t>adalah</a:t>
            </a:r>
            <a:r>
              <a:rPr lang="en-US" altLang="en-US" sz="2000" dirty="0"/>
              <a:t> </a:t>
            </a:r>
            <a:r>
              <a:rPr lang="en-US" altLang="en-US" sz="2000" dirty="0" err="1"/>
              <a:t>biaya</a:t>
            </a:r>
            <a:r>
              <a:rPr lang="en-US" altLang="en-US" sz="2000" dirty="0"/>
              <a:t> yang </a:t>
            </a:r>
            <a:r>
              <a:rPr lang="en-US" altLang="en-US" sz="2000" dirty="0" err="1"/>
              <a:t>secara</a:t>
            </a:r>
            <a:r>
              <a:rPr lang="en-US" altLang="en-US" sz="2000" dirty="0"/>
              <a:t> </a:t>
            </a:r>
            <a:r>
              <a:rPr lang="en-US" altLang="en-US" sz="2000" dirty="0" err="1"/>
              <a:t>totalitas</a:t>
            </a:r>
            <a:r>
              <a:rPr lang="en-US" altLang="en-US" sz="2000" dirty="0"/>
              <a:t> </a:t>
            </a:r>
            <a:r>
              <a:rPr lang="en-US" altLang="en-US" sz="2000" dirty="0" err="1"/>
              <a:t>bersifat</a:t>
            </a:r>
            <a:r>
              <a:rPr lang="en-US" altLang="en-US" sz="2000" dirty="0"/>
              <a:t> </a:t>
            </a:r>
            <a:r>
              <a:rPr lang="en-US" altLang="en-US" sz="2000" dirty="0" err="1"/>
              <a:t>tetap</a:t>
            </a:r>
            <a:r>
              <a:rPr lang="en-US" altLang="en-US" sz="2000" dirty="0"/>
              <a:t> </a:t>
            </a:r>
            <a:r>
              <a:rPr lang="en-US" altLang="en-US" sz="2000" dirty="0" err="1"/>
              <a:t>dalam</a:t>
            </a:r>
            <a:r>
              <a:rPr lang="en-US" altLang="en-US" sz="2000" dirty="0"/>
              <a:t> </a:t>
            </a:r>
          </a:p>
          <a:p>
            <a:pPr eaLnBrk="1" hangingPunct="1">
              <a:lnSpc>
                <a:spcPct val="80000"/>
              </a:lnSpc>
              <a:buFont typeface="Wingdings" panose="05000000000000000000" pitchFamily="2" charset="2"/>
              <a:buNone/>
            </a:pPr>
            <a:r>
              <a:rPr lang="en-US" altLang="en-US" sz="2000" dirty="0" err="1"/>
              <a:t>rentang</a:t>
            </a:r>
            <a:r>
              <a:rPr lang="en-US" altLang="en-US" sz="2000" dirty="0"/>
              <a:t> </a:t>
            </a:r>
            <a:r>
              <a:rPr lang="en-US" altLang="en-US" sz="2000" dirty="0" err="1"/>
              <a:t>relevan</a:t>
            </a:r>
            <a:r>
              <a:rPr lang="en-US" altLang="en-US" sz="2000" dirty="0"/>
              <a:t> </a:t>
            </a:r>
            <a:r>
              <a:rPr lang="en-US" altLang="en-US" sz="2000" dirty="0" err="1"/>
              <a:t>tertentu</a:t>
            </a:r>
            <a:r>
              <a:rPr lang="en-US" altLang="en-US" sz="2000" dirty="0"/>
              <a:t>, </a:t>
            </a:r>
            <a:r>
              <a:rPr lang="en-US" altLang="en-US" sz="2000" dirty="0" err="1"/>
              <a:t>tetapi</a:t>
            </a:r>
            <a:r>
              <a:rPr lang="en-US" altLang="en-US" sz="2000" dirty="0"/>
              <a:t> </a:t>
            </a:r>
            <a:r>
              <a:rPr lang="en-US" altLang="en-US" sz="2000" dirty="0" err="1"/>
              <a:t>secara</a:t>
            </a:r>
            <a:r>
              <a:rPr lang="en-US" altLang="en-US" sz="2000" dirty="0"/>
              <a:t> per unit </a:t>
            </a:r>
            <a:r>
              <a:rPr lang="en-US" altLang="en-US" sz="2000" dirty="0" err="1"/>
              <a:t>berubah</a:t>
            </a:r>
            <a:r>
              <a:rPr lang="en-US" altLang="en-US" sz="2000" dirty="0"/>
              <a:t>.</a:t>
            </a:r>
          </a:p>
          <a:p>
            <a:pPr eaLnBrk="1" hangingPunct="1">
              <a:lnSpc>
                <a:spcPct val="80000"/>
              </a:lnSpc>
              <a:buFont typeface="Wingdings" panose="05000000000000000000" pitchFamily="2" charset="2"/>
              <a:buNone/>
            </a:pPr>
            <a:endParaRPr lang="en-US" altLang="en-US" sz="2000" dirty="0"/>
          </a:p>
          <a:p>
            <a:pPr eaLnBrk="1" hangingPunct="1">
              <a:lnSpc>
                <a:spcPct val="80000"/>
              </a:lnSpc>
              <a:buFont typeface="Wingdings" panose="05000000000000000000" pitchFamily="2" charset="2"/>
              <a:buNone/>
            </a:pPr>
            <a:r>
              <a:rPr lang="en-US" altLang="en-US" sz="2000" dirty="0" err="1"/>
              <a:t>Contoh</a:t>
            </a:r>
            <a:r>
              <a:rPr lang="en-US" altLang="en-US" sz="2000" dirty="0"/>
              <a:t> :</a:t>
            </a:r>
          </a:p>
          <a:p>
            <a:pPr eaLnBrk="1" hangingPunct="1">
              <a:lnSpc>
                <a:spcPct val="80000"/>
              </a:lnSpc>
              <a:buSzPct val="85000"/>
              <a:buFontTx/>
              <a:buChar char="•"/>
            </a:pPr>
            <a:r>
              <a:rPr lang="en-US" altLang="en-US" sz="2000" dirty="0" err="1"/>
              <a:t>Gaji</a:t>
            </a:r>
            <a:r>
              <a:rPr lang="en-US" altLang="en-US" sz="2000" dirty="0"/>
              <a:t> </a:t>
            </a:r>
            <a:r>
              <a:rPr lang="en-US" altLang="en-US" sz="2000" dirty="0" err="1"/>
              <a:t>eksekutif</a:t>
            </a:r>
            <a:r>
              <a:rPr lang="en-US" altLang="en-US" sz="2000" dirty="0"/>
              <a:t> </a:t>
            </a:r>
            <a:r>
              <a:rPr lang="en-US" altLang="en-US" sz="2000" dirty="0" err="1"/>
              <a:t>produksi</a:t>
            </a:r>
            <a:r>
              <a:rPr lang="en-US" altLang="en-US" sz="2000" dirty="0"/>
              <a:t>.</a:t>
            </a:r>
          </a:p>
          <a:p>
            <a:pPr eaLnBrk="1" hangingPunct="1">
              <a:lnSpc>
                <a:spcPct val="80000"/>
              </a:lnSpc>
              <a:buSzPct val="85000"/>
              <a:buFontTx/>
              <a:buChar char="•"/>
            </a:pPr>
            <a:r>
              <a:rPr lang="en-US" altLang="en-US" sz="2000" dirty="0" err="1"/>
              <a:t>Penyusutan</a:t>
            </a:r>
            <a:r>
              <a:rPr lang="en-US" altLang="en-US" sz="2000" dirty="0"/>
              <a:t> </a:t>
            </a:r>
            <a:r>
              <a:rPr lang="en-US" altLang="en-US" sz="2000" dirty="0" err="1"/>
              <a:t>jika</a:t>
            </a:r>
            <a:r>
              <a:rPr lang="en-US" altLang="en-US" sz="2000" dirty="0"/>
              <a:t> </a:t>
            </a:r>
            <a:r>
              <a:rPr lang="en-US" altLang="en-US" sz="2000" dirty="0" err="1"/>
              <a:t>menggunakan</a:t>
            </a:r>
            <a:r>
              <a:rPr lang="en-US" altLang="en-US" sz="2000" dirty="0"/>
              <a:t> </a:t>
            </a:r>
            <a:r>
              <a:rPr lang="en-US" altLang="en-US" sz="2000" dirty="0" err="1"/>
              <a:t>metode</a:t>
            </a:r>
            <a:r>
              <a:rPr lang="en-US" altLang="en-US" sz="2000" dirty="0"/>
              <a:t> garis </a:t>
            </a:r>
            <a:r>
              <a:rPr lang="en-US" altLang="en-US" sz="2000" dirty="0" err="1"/>
              <a:t>lurus</a:t>
            </a:r>
            <a:r>
              <a:rPr lang="en-US" altLang="en-US" sz="2000" dirty="0"/>
              <a:t>.</a:t>
            </a:r>
          </a:p>
          <a:p>
            <a:pPr eaLnBrk="1" hangingPunct="1">
              <a:lnSpc>
                <a:spcPct val="80000"/>
              </a:lnSpc>
              <a:buSzPct val="85000"/>
              <a:buFontTx/>
              <a:buChar char="•"/>
            </a:pPr>
            <a:r>
              <a:rPr lang="en-US" altLang="en-US" sz="2000" dirty="0" err="1"/>
              <a:t>Pajak</a:t>
            </a:r>
            <a:r>
              <a:rPr lang="en-US" altLang="en-US" sz="2000" dirty="0"/>
              <a:t> </a:t>
            </a:r>
            <a:r>
              <a:rPr lang="en-US" altLang="en-US" sz="2000" dirty="0" err="1"/>
              <a:t>properti</a:t>
            </a:r>
            <a:r>
              <a:rPr lang="en-US" altLang="en-US" sz="2000" dirty="0"/>
              <a:t>.</a:t>
            </a:r>
          </a:p>
          <a:p>
            <a:pPr eaLnBrk="1" hangingPunct="1">
              <a:lnSpc>
                <a:spcPct val="80000"/>
              </a:lnSpc>
              <a:buSzPct val="85000"/>
              <a:buFontTx/>
              <a:buChar char="•"/>
            </a:pPr>
            <a:r>
              <a:rPr lang="en-US" altLang="en-US" sz="2000" dirty="0" err="1"/>
              <a:t>Amortisasi</a:t>
            </a:r>
            <a:r>
              <a:rPr lang="en-US" altLang="en-US" sz="2000" dirty="0"/>
              <a:t> paten.</a:t>
            </a:r>
          </a:p>
          <a:p>
            <a:pPr eaLnBrk="1" hangingPunct="1">
              <a:lnSpc>
                <a:spcPct val="80000"/>
              </a:lnSpc>
              <a:buSzPct val="85000"/>
              <a:buFontTx/>
              <a:buChar char="•"/>
            </a:pPr>
            <a:r>
              <a:rPr lang="en-US" altLang="en-US" sz="2000" dirty="0" err="1"/>
              <a:t>Gaji</a:t>
            </a:r>
            <a:r>
              <a:rPr lang="en-US" altLang="en-US" sz="2000" dirty="0"/>
              <a:t> supervisor.</a:t>
            </a:r>
          </a:p>
          <a:p>
            <a:pPr eaLnBrk="1" hangingPunct="1">
              <a:lnSpc>
                <a:spcPct val="80000"/>
              </a:lnSpc>
              <a:buSzPct val="85000"/>
              <a:buFontTx/>
              <a:buChar char="•"/>
            </a:pPr>
            <a:r>
              <a:rPr lang="en-US" altLang="en-US" sz="2000" dirty="0" err="1"/>
              <a:t>Asuransi</a:t>
            </a:r>
            <a:r>
              <a:rPr lang="en-US" altLang="en-US" sz="2000" dirty="0"/>
              <a:t> </a:t>
            </a:r>
            <a:r>
              <a:rPr lang="en-US" altLang="en-US" sz="2000" dirty="0" err="1"/>
              <a:t>properti</a:t>
            </a:r>
            <a:r>
              <a:rPr lang="en-US" altLang="en-US" sz="2000" dirty="0"/>
              <a:t> dan </a:t>
            </a:r>
            <a:r>
              <a:rPr lang="en-US" altLang="en-US" sz="2000" dirty="0" err="1"/>
              <a:t>kewajiban</a:t>
            </a:r>
            <a:r>
              <a:rPr lang="en-US" altLang="en-US" sz="2000" dirty="0"/>
              <a:t>.</a:t>
            </a:r>
          </a:p>
          <a:p>
            <a:pPr eaLnBrk="1" hangingPunct="1">
              <a:lnSpc>
                <a:spcPct val="80000"/>
              </a:lnSpc>
              <a:buSzPct val="85000"/>
              <a:buFontTx/>
              <a:buChar char="•"/>
            </a:pPr>
            <a:r>
              <a:rPr lang="en-US" altLang="en-US" sz="2000" dirty="0" err="1"/>
              <a:t>Gaji</a:t>
            </a:r>
            <a:r>
              <a:rPr lang="en-US" altLang="en-US" sz="2000" dirty="0"/>
              <a:t> </a:t>
            </a:r>
            <a:r>
              <a:rPr lang="en-US" altLang="en-US" sz="2000" dirty="0" err="1"/>
              <a:t>satpam</a:t>
            </a:r>
            <a:r>
              <a:rPr lang="en-US" altLang="en-US" sz="2000" dirty="0"/>
              <a:t> dan </a:t>
            </a:r>
            <a:r>
              <a:rPr lang="en-US" altLang="en-US" sz="2000" dirty="0" err="1"/>
              <a:t>pegawai</a:t>
            </a:r>
            <a:r>
              <a:rPr lang="en-US" altLang="en-US" sz="2000" dirty="0"/>
              <a:t> </a:t>
            </a:r>
            <a:r>
              <a:rPr lang="en-US" altLang="en-US" sz="2000" dirty="0" err="1"/>
              <a:t>kebersihan</a:t>
            </a:r>
            <a:r>
              <a:rPr lang="en-US" altLang="en-US" sz="2000" dirty="0"/>
              <a:t>.</a:t>
            </a:r>
          </a:p>
          <a:p>
            <a:pPr eaLnBrk="1" hangingPunct="1">
              <a:lnSpc>
                <a:spcPct val="80000"/>
              </a:lnSpc>
              <a:buSzPct val="85000"/>
              <a:buFontTx/>
              <a:buChar char="•"/>
            </a:pPr>
            <a:r>
              <a:rPr lang="en-US" altLang="en-US" sz="2000" dirty="0" err="1"/>
              <a:t>Pemeliharaan</a:t>
            </a:r>
            <a:r>
              <a:rPr lang="en-US" altLang="en-US" sz="2000" dirty="0"/>
              <a:t> dan </a:t>
            </a:r>
            <a:r>
              <a:rPr lang="en-US" altLang="en-US" sz="2000" dirty="0" err="1"/>
              <a:t>perbaikan</a:t>
            </a:r>
            <a:r>
              <a:rPr lang="en-US" altLang="en-US" sz="2000" dirty="0"/>
              <a:t> </a:t>
            </a:r>
            <a:r>
              <a:rPr lang="en-US" altLang="en-US" sz="2000" dirty="0" err="1"/>
              <a:t>gedung</a:t>
            </a:r>
            <a:r>
              <a:rPr lang="en-US" altLang="en-US" sz="2000" dirty="0"/>
              <a:t> dan </a:t>
            </a:r>
            <a:r>
              <a:rPr lang="en-US" altLang="en-US" sz="2000" dirty="0" err="1"/>
              <a:t>bangunan</a:t>
            </a:r>
            <a:r>
              <a:rPr lang="en-US" altLang="en-US" sz="2000" dirty="0"/>
              <a:t>.</a:t>
            </a:r>
          </a:p>
          <a:p>
            <a:pPr eaLnBrk="1" hangingPunct="1">
              <a:lnSpc>
                <a:spcPct val="80000"/>
              </a:lnSpc>
              <a:buSzPct val="85000"/>
              <a:buFontTx/>
              <a:buChar char="•"/>
            </a:pPr>
            <a:r>
              <a:rPr lang="en-US" altLang="en-US" sz="2000" dirty="0"/>
              <a:t>Sewa.</a:t>
            </a:r>
            <a:endParaRPr lang="en-GB" altLang="en-US"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27603382-3DF8-0CB4-56F7-24A62F53ADBF}"/>
              </a:ext>
            </a:extLst>
          </p:cNvPr>
          <p:cNvSpPr>
            <a:spLocks noGrp="1" noChangeArrowheads="1"/>
          </p:cNvSpPr>
          <p:nvPr>
            <p:ph type="title"/>
          </p:nvPr>
        </p:nvSpPr>
        <p:spPr>
          <a:xfrm>
            <a:off x="2209800" y="609600"/>
            <a:ext cx="7772400" cy="609600"/>
          </a:xfrm>
          <a:solidFill>
            <a:srgbClr val="CC9900"/>
          </a:solidFill>
          <a:effectLst>
            <a:outerShdw dist="107763" dir="2700000" algn="ctr" rotWithShape="0">
              <a:schemeClr val="bg2">
                <a:alpha val="50000"/>
              </a:schemeClr>
            </a:outerShdw>
          </a:effectLst>
        </p:spPr>
        <p:txBody>
          <a:bodyPr rtlCol="0">
            <a:normAutofit/>
          </a:bodyPr>
          <a:lstStyle/>
          <a:p>
            <a:pPr>
              <a:defRPr/>
            </a:pPr>
            <a:r>
              <a:rPr lang="en-US">
                <a:solidFill>
                  <a:schemeClr val="bg1"/>
                </a:solidFill>
              </a:rPr>
              <a:t>BIAYA TETAP</a:t>
            </a:r>
            <a:endParaRPr lang="id-ID">
              <a:solidFill>
                <a:schemeClr val="bg1"/>
              </a:solidFill>
            </a:endParaRPr>
          </a:p>
        </p:txBody>
      </p:sp>
      <p:sp>
        <p:nvSpPr>
          <p:cNvPr id="59398" name="Rectangle 4">
            <a:extLst>
              <a:ext uri="{FF2B5EF4-FFF2-40B4-BE49-F238E27FC236}">
                <a16:creationId xmlns:a16="http://schemas.microsoft.com/office/drawing/2014/main" id="{8EEFE317-6264-9B44-BB3A-B9FD1692DC4B}"/>
              </a:ext>
            </a:extLst>
          </p:cNvPr>
          <p:cNvSpPr>
            <a:spLocks noChangeArrowheads="1"/>
          </p:cNvSpPr>
          <p:nvPr/>
        </p:nvSpPr>
        <p:spPr bwMode="auto">
          <a:xfrm>
            <a:off x="4953000" y="2638425"/>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00000"/>
              </a:solidFill>
            </a:endParaRPr>
          </a:p>
        </p:txBody>
      </p:sp>
      <p:pic>
        <p:nvPicPr>
          <p:cNvPr id="59399" name="Picture 3">
            <a:extLst>
              <a:ext uri="{FF2B5EF4-FFF2-40B4-BE49-F238E27FC236}">
                <a16:creationId xmlns:a16="http://schemas.microsoft.com/office/drawing/2014/main" id="{368CEA91-FF8A-69C9-1965-BB15982E4A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1600200"/>
            <a:ext cx="68580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4904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78B36E55-D5B8-F59C-2337-0B6E08B4814A}"/>
              </a:ext>
            </a:extLst>
          </p:cNvPr>
          <p:cNvSpPr>
            <a:spLocks noGrp="1" noChangeArrowheads="1"/>
          </p:cNvSpPr>
          <p:nvPr>
            <p:ph type="title"/>
          </p:nvPr>
        </p:nvSpPr>
        <p:spPr>
          <a:xfrm>
            <a:off x="2209800" y="609600"/>
            <a:ext cx="7772400" cy="685800"/>
          </a:xfrm>
          <a:solidFill>
            <a:srgbClr val="CC9900"/>
          </a:solidFill>
          <a:effectLst>
            <a:outerShdw dist="107763" dir="2700000" algn="ctr" rotWithShape="0">
              <a:schemeClr val="bg2">
                <a:alpha val="50000"/>
              </a:schemeClr>
            </a:outerShdw>
          </a:effectLst>
        </p:spPr>
        <p:txBody>
          <a:bodyPr rtlCol="0">
            <a:normAutofit/>
          </a:bodyPr>
          <a:lstStyle/>
          <a:p>
            <a:pPr>
              <a:defRPr/>
            </a:pPr>
            <a:r>
              <a:rPr lang="en-US">
                <a:solidFill>
                  <a:schemeClr val="bg1"/>
                </a:solidFill>
              </a:rPr>
              <a:t>BIAYA TETAP</a:t>
            </a:r>
            <a:endParaRPr lang="id-ID">
              <a:solidFill>
                <a:schemeClr val="bg1"/>
              </a:solidFill>
            </a:endParaRPr>
          </a:p>
        </p:txBody>
      </p:sp>
      <p:sp>
        <p:nvSpPr>
          <p:cNvPr id="60422" name="Rectangle 4">
            <a:extLst>
              <a:ext uri="{FF2B5EF4-FFF2-40B4-BE49-F238E27FC236}">
                <a16:creationId xmlns:a16="http://schemas.microsoft.com/office/drawing/2014/main" id="{86CDAF10-2083-C282-06C8-1A2AF13B6E7D}"/>
              </a:ext>
            </a:extLst>
          </p:cNvPr>
          <p:cNvSpPr>
            <a:spLocks noChangeArrowheads="1"/>
          </p:cNvSpPr>
          <p:nvPr/>
        </p:nvSpPr>
        <p:spPr bwMode="auto">
          <a:xfrm>
            <a:off x="3324225" y="2395538"/>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solidFill>
                <a:srgbClr val="000000"/>
              </a:solidFill>
            </a:endParaRPr>
          </a:p>
        </p:txBody>
      </p:sp>
      <p:pic>
        <p:nvPicPr>
          <p:cNvPr id="60423" name="Picture 3">
            <a:extLst>
              <a:ext uri="{FF2B5EF4-FFF2-40B4-BE49-F238E27FC236}">
                <a16:creationId xmlns:a16="http://schemas.microsoft.com/office/drawing/2014/main" id="{97C5824B-8E98-C86C-8BA1-E5774A00A4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1676400"/>
            <a:ext cx="76200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34757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a:extLst>
              <a:ext uri="{FF2B5EF4-FFF2-40B4-BE49-F238E27FC236}">
                <a16:creationId xmlns:a16="http://schemas.microsoft.com/office/drawing/2014/main" id="{3A9D47E7-4C19-F42E-07BB-2449EED66060}"/>
              </a:ext>
            </a:extLst>
          </p:cNvPr>
          <p:cNvSpPr>
            <a:spLocks noGrp="1" noChangeArrowheads="1"/>
          </p:cNvSpPr>
          <p:nvPr>
            <p:ph type="title"/>
          </p:nvPr>
        </p:nvSpPr>
        <p:spPr>
          <a:xfrm>
            <a:off x="1903917" y="569254"/>
            <a:ext cx="7158037" cy="1274762"/>
          </a:xfrm>
        </p:spPr>
        <p:txBody>
          <a:bodyPr/>
          <a:lstStyle/>
          <a:p>
            <a:pPr eaLnBrk="1" hangingPunct="1"/>
            <a:r>
              <a:rPr lang="en-US" altLang="en-US" b="1" dirty="0">
                <a:solidFill>
                  <a:srgbClr val="CC3300"/>
                </a:solidFill>
              </a:rPr>
              <a:t>3. </a:t>
            </a:r>
            <a:r>
              <a:rPr lang="en-US" altLang="en-US" b="1" dirty="0" err="1">
                <a:solidFill>
                  <a:srgbClr val="CC3300"/>
                </a:solidFill>
              </a:rPr>
              <a:t>Biaya</a:t>
            </a:r>
            <a:r>
              <a:rPr lang="en-US" altLang="en-US" b="1" dirty="0">
                <a:solidFill>
                  <a:srgbClr val="CC3300"/>
                </a:solidFill>
              </a:rPr>
              <a:t> Semi</a:t>
            </a:r>
            <a:endParaRPr lang="en-GB" altLang="en-US" b="1" dirty="0">
              <a:solidFill>
                <a:srgbClr val="CC3300"/>
              </a:solidFill>
            </a:endParaRPr>
          </a:p>
        </p:txBody>
      </p:sp>
      <p:sp>
        <p:nvSpPr>
          <p:cNvPr id="27652" name="Rectangle 3">
            <a:extLst>
              <a:ext uri="{FF2B5EF4-FFF2-40B4-BE49-F238E27FC236}">
                <a16:creationId xmlns:a16="http://schemas.microsoft.com/office/drawing/2014/main" id="{B75127DC-C8C8-140F-CBCC-699346AAC3A4}"/>
              </a:ext>
            </a:extLst>
          </p:cNvPr>
          <p:cNvSpPr>
            <a:spLocks noGrp="1" noChangeArrowheads="1"/>
          </p:cNvSpPr>
          <p:nvPr>
            <p:ph type="body" idx="1"/>
          </p:nvPr>
        </p:nvSpPr>
        <p:spPr>
          <a:xfrm>
            <a:off x="1482436" y="2341562"/>
            <a:ext cx="8001000" cy="4419600"/>
          </a:xfrm>
        </p:spPr>
        <p:txBody>
          <a:bodyPr>
            <a:normAutofit fontScale="92500" lnSpcReduction="20000"/>
          </a:bodyPr>
          <a:lstStyle/>
          <a:p>
            <a:pPr marL="533400" indent="-533400">
              <a:lnSpc>
                <a:spcPct val="80000"/>
              </a:lnSpc>
              <a:buNone/>
            </a:pPr>
            <a:r>
              <a:rPr lang="en-US" altLang="en-US" sz="2000" dirty="0" err="1"/>
              <a:t>Biaya</a:t>
            </a:r>
            <a:r>
              <a:rPr lang="en-US" altLang="en-US" sz="2000" dirty="0"/>
              <a:t> semi </a:t>
            </a:r>
            <a:r>
              <a:rPr lang="en-US" altLang="en-US" sz="2000" dirty="0" err="1"/>
              <a:t>adalah</a:t>
            </a:r>
            <a:r>
              <a:rPr lang="en-US" altLang="en-US" sz="2000" dirty="0"/>
              <a:t> </a:t>
            </a:r>
            <a:r>
              <a:rPr lang="en-US" altLang="en-US" sz="2000" dirty="0" err="1"/>
              <a:t>biaya</a:t>
            </a:r>
            <a:r>
              <a:rPr lang="en-US" altLang="en-US" sz="2000" dirty="0"/>
              <a:t> yang di </a:t>
            </a:r>
            <a:r>
              <a:rPr lang="en-US" altLang="en-US" sz="2000" dirty="0" err="1"/>
              <a:t>dalamnya</a:t>
            </a:r>
            <a:r>
              <a:rPr lang="en-US" altLang="en-US" sz="2000" dirty="0"/>
              <a:t> </a:t>
            </a:r>
            <a:r>
              <a:rPr lang="en-US" altLang="en-US" sz="2000" dirty="0" err="1"/>
              <a:t>mengandung</a:t>
            </a:r>
            <a:r>
              <a:rPr lang="en-US" altLang="en-US" sz="2000" dirty="0"/>
              <a:t> </a:t>
            </a:r>
            <a:r>
              <a:rPr lang="en-US" altLang="en-US" sz="2000" dirty="0" err="1"/>
              <a:t>unsur</a:t>
            </a:r>
            <a:r>
              <a:rPr lang="en-US" altLang="en-US" sz="2000" dirty="0"/>
              <a:t> </a:t>
            </a:r>
            <a:r>
              <a:rPr lang="en-US" altLang="en-US" sz="2000" dirty="0" err="1"/>
              <a:t>tetap</a:t>
            </a:r>
            <a:r>
              <a:rPr lang="en-US" altLang="en-US" sz="2000" dirty="0"/>
              <a:t> </a:t>
            </a:r>
          </a:p>
          <a:p>
            <a:pPr marL="533400" indent="-533400">
              <a:lnSpc>
                <a:spcPct val="80000"/>
              </a:lnSpc>
              <a:buNone/>
            </a:pPr>
            <a:r>
              <a:rPr lang="en-US" altLang="en-US" sz="2000" dirty="0"/>
              <a:t>dan </a:t>
            </a:r>
            <a:r>
              <a:rPr lang="en-US" altLang="en-US" sz="2000" dirty="0" err="1"/>
              <a:t>unsur</a:t>
            </a:r>
            <a:r>
              <a:rPr lang="en-US" altLang="en-US" sz="2000" dirty="0"/>
              <a:t> </a:t>
            </a:r>
            <a:r>
              <a:rPr lang="en-US" altLang="en-US" sz="2000" dirty="0" err="1"/>
              <a:t>variabel</a:t>
            </a:r>
            <a:r>
              <a:rPr lang="en-US" altLang="en-US" sz="2000" dirty="0"/>
              <a:t>. </a:t>
            </a:r>
            <a:r>
              <a:rPr lang="en-US" altLang="en-US" sz="2000" dirty="0" err="1"/>
              <a:t>Biaya</a:t>
            </a:r>
            <a:r>
              <a:rPr lang="en-US" altLang="en-US" sz="2000" dirty="0"/>
              <a:t> semi </a:t>
            </a:r>
            <a:r>
              <a:rPr lang="en-US" altLang="en-US" sz="2000" dirty="0" err="1"/>
              <a:t>dikelompokkan</a:t>
            </a:r>
            <a:r>
              <a:rPr lang="en-US" altLang="en-US" sz="2000" dirty="0"/>
              <a:t> </a:t>
            </a:r>
            <a:r>
              <a:rPr lang="en-US" altLang="en-US" sz="2000" dirty="0" err="1"/>
              <a:t>dalam</a:t>
            </a:r>
            <a:r>
              <a:rPr lang="en-US" altLang="en-US" sz="2000" dirty="0"/>
              <a:t> dua </a:t>
            </a:r>
            <a:r>
              <a:rPr lang="en-US" altLang="en-US" sz="2000" dirty="0" err="1"/>
              <a:t>elemen</a:t>
            </a:r>
            <a:r>
              <a:rPr lang="en-US" altLang="en-US" sz="2000" dirty="0"/>
              <a:t> </a:t>
            </a:r>
          </a:p>
          <a:p>
            <a:pPr marL="533400" indent="-533400">
              <a:lnSpc>
                <a:spcPct val="80000"/>
              </a:lnSpc>
              <a:buNone/>
            </a:pPr>
            <a:r>
              <a:rPr lang="en-US" altLang="en-US" sz="2000" dirty="0" err="1"/>
              <a:t>biaya</a:t>
            </a:r>
            <a:r>
              <a:rPr lang="en-US" altLang="en-US" sz="2000" dirty="0"/>
              <a:t> :</a:t>
            </a:r>
          </a:p>
          <a:p>
            <a:pPr marL="533400" indent="-533400">
              <a:lnSpc>
                <a:spcPct val="80000"/>
              </a:lnSpc>
              <a:buNone/>
            </a:pPr>
            <a:r>
              <a:rPr lang="en-US" altLang="en-US" sz="2000" dirty="0"/>
              <a:t>a.	</a:t>
            </a:r>
            <a:r>
              <a:rPr lang="en-US" altLang="en-US" sz="2000" dirty="0" err="1"/>
              <a:t>Biaya</a:t>
            </a:r>
            <a:r>
              <a:rPr lang="en-US" altLang="en-US" sz="2000" dirty="0"/>
              <a:t> semi </a:t>
            </a:r>
            <a:r>
              <a:rPr lang="en-US" altLang="en-US" sz="2000" dirty="0" err="1"/>
              <a:t>variabel</a:t>
            </a:r>
            <a:r>
              <a:rPr lang="en-US" altLang="en-US" sz="2000" dirty="0"/>
              <a:t>, </a:t>
            </a:r>
            <a:r>
              <a:rPr lang="en-US" altLang="en-US" sz="2000" dirty="0" err="1"/>
              <a:t>yaitu</a:t>
            </a:r>
            <a:r>
              <a:rPr lang="en-US" altLang="en-US" sz="2000" dirty="0"/>
              <a:t> </a:t>
            </a:r>
            <a:r>
              <a:rPr lang="en-US" altLang="en-US" sz="2000" dirty="0" err="1"/>
              <a:t>biaya</a:t>
            </a:r>
            <a:r>
              <a:rPr lang="en-US" altLang="en-US" sz="2000" dirty="0"/>
              <a:t> yang di </a:t>
            </a:r>
            <a:r>
              <a:rPr lang="en-US" altLang="en-US" sz="2000" dirty="0" err="1"/>
              <a:t>dalamnya</a:t>
            </a:r>
            <a:r>
              <a:rPr lang="en-US" altLang="en-US" sz="2000" dirty="0"/>
              <a:t> </a:t>
            </a:r>
            <a:r>
              <a:rPr lang="en-US" altLang="en-US" sz="2000" dirty="0" err="1"/>
              <a:t>mengandung</a:t>
            </a:r>
            <a:r>
              <a:rPr lang="en-US" altLang="en-US" sz="2000" dirty="0"/>
              <a:t> </a:t>
            </a:r>
            <a:r>
              <a:rPr lang="en-US" altLang="en-US" sz="2000" dirty="0" err="1"/>
              <a:t>unsur</a:t>
            </a:r>
            <a:r>
              <a:rPr lang="en-US" altLang="en-US" sz="2000" dirty="0"/>
              <a:t> </a:t>
            </a:r>
            <a:r>
              <a:rPr lang="en-US" altLang="en-US" sz="2000" dirty="0" err="1"/>
              <a:t>tetap</a:t>
            </a:r>
            <a:r>
              <a:rPr lang="en-US" altLang="en-US" sz="2000" dirty="0"/>
              <a:t> dan </a:t>
            </a:r>
            <a:r>
              <a:rPr lang="en-US" altLang="en-US" sz="2000" dirty="0" err="1"/>
              <a:t>memperhatikan</a:t>
            </a:r>
            <a:r>
              <a:rPr lang="en-US" altLang="en-US" sz="2000" dirty="0"/>
              <a:t> </a:t>
            </a:r>
            <a:r>
              <a:rPr lang="en-US" altLang="en-US" sz="2000" dirty="0" err="1"/>
              <a:t>karakter</a:t>
            </a:r>
            <a:r>
              <a:rPr lang="en-US" altLang="en-US" sz="2000" dirty="0"/>
              <a:t> </a:t>
            </a:r>
            <a:r>
              <a:rPr lang="en-US" altLang="en-US" sz="2000" dirty="0" err="1"/>
              <a:t>tetap</a:t>
            </a:r>
            <a:r>
              <a:rPr lang="en-US" altLang="en-US" sz="2000" dirty="0"/>
              <a:t> dan </a:t>
            </a:r>
            <a:r>
              <a:rPr lang="en-US" altLang="en-US" sz="2000" dirty="0" err="1"/>
              <a:t>variabel</a:t>
            </a:r>
            <a:r>
              <a:rPr lang="en-US" altLang="en-US" sz="2000" dirty="0"/>
              <a:t>.</a:t>
            </a:r>
          </a:p>
          <a:p>
            <a:pPr marL="533400" indent="-533400">
              <a:lnSpc>
                <a:spcPct val="80000"/>
              </a:lnSpc>
              <a:buNone/>
            </a:pPr>
            <a:r>
              <a:rPr lang="en-US" altLang="en-US" sz="2000" dirty="0"/>
              <a:t>	</a:t>
            </a:r>
            <a:r>
              <a:rPr lang="en-US" altLang="en-US" sz="2000" dirty="0" err="1"/>
              <a:t>Contoh</a:t>
            </a:r>
            <a:r>
              <a:rPr lang="en-US" altLang="en-US" sz="2000" dirty="0"/>
              <a:t> :</a:t>
            </a:r>
          </a:p>
          <a:p>
            <a:pPr marL="533400" indent="-533400">
              <a:lnSpc>
                <a:spcPct val="80000"/>
              </a:lnSpc>
              <a:buNone/>
            </a:pPr>
            <a:r>
              <a:rPr lang="en-US" altLang="en-US" sz="2000" dirty="0"/>
              <a:t>	- </a:t>
            </a:r>
            <a:r>
              <a:rPr lang="en-US" altLang="en-US" sz="2000" dirty="0" err="1"/>
              <a:t>Biaya</a:t>
            </a:r>
            <a:r>
              <a:rPr lang="en-US" altLang="en-US" sz="2000" dirty="0"/>
              <a:t> </a:t>
            </a:r>
            <a:r>
              <a:rPr lang="en-US" altLang="en-US" sz="2000" dirty="0" err="1"/>
              <a:t>listrik</a:t>
            </a:r>
            <a:r>
              <a:rPr lang="en-US" altLang="en-US" sz="2000" dirty="0"/>
              <a:t>, </a:t>
            </a:r>
            <a:r>
              <a:rPr lang="en-US" altLang="en-US" sz="2000" dirty="0" err="1"/>
              <a:t>telepon</a:t>
            </a:r>
            <a:r>
              <a:rPr lang="en-US" altLang="en-US" sz="2000" dirty="0"/>
              <a:t> dan air.</a:t>
            </a:r>
          </a:p>
          <a:p>
            <a:pPr marL="533400" indent="-533400">
              <a:lnSpc>
                <a:spcPct val="80000"/>
              </a:lnSpc>
              <a:buNone/>
            </a:pPr>
            <a:r>
              <a:rPr lang="en-US" altLang="en-US" sz="2000" dirty="0"/>
              <a:t>	- </a:t>
            </a:r>
            <a:r>
              <a:rPr lang="en-US" altLang="en-US" sz="2000" dirty="0" err="1"/>
              <a:t>Bensin</a:t>
            </a:r>
            <a:r>
              <a:rPr lang="en-US" altLang="en-US" sz="2000" dirty="0"/>
              <a:t>.</a:t>
            </a:r>
          </a:p>
          <a:p>
            <a:pPr marL="533400" indent="-533400">
              <a:lnSpc>
                <a:spcPct val="80000"/>
              </a:lnSpc>
              <a:buNone/>
            </a:pPr>
            <a:r>
              <a:rPr lang="en-US" altLang="en-US" sz="2000" dirty="0"/>
              <a:t>	- </a:t>
            </a:r>
            <a:r>
              <a:rPr lang="en-US" altLang="en-US" sz="2000" dirty="0" err="1"/>
              <a:t>Perlengkapan</a:t>
            </a:r>
            <a:r>
              <a:rPr lang="en-US" altLang="en-US" sz="2000" dirty="0"/>
              <a:t>.</a:t>
            </a:r>
          </a:p>
          <a:p>
            <a:pPr marL="533400" indent="-533400">
              <a:lnSpc>
                <a:spcPct val="80000"/>
              </a:lnSpc>
              <a:buNone/>
            </a:pPr>
            <a:r>
              <a:rPr lang="en-US" altLang="en-US" sz="2000" dirty="0"/>
              <a:t>	- </a:t>
            </a:r>
            <a:r>
              <a:rPr lang="en-US" altLang="en-US" sz="2000" dirty="0" err="1"/>
              <a:t>Asuransi</a:t>
            </a:r>
            <a:r>
              <a:rPr lang="en-US" altLang="en-US" sz="2000" dirty="0"/>
              <a:t> </a:t>
            </a:r>
            <a:r>
              <a:rPr lang="en-US" altLang="en-US" sz="2000" dirty="0" err="1"/>
              <a:t>jiwa</a:t>
            </a:r>
            <a:r>
              <a:rPr lang="en-US" altLang="en-US" sz="2000" dirty="0"/>
              <a:t> </a:t>
            </a:r>
            <a:r>
              <a:rPr lang="en-US" altLang="en-US" sz="2000" dirty="0" err="1"/>
              <a:t>kelompok</a:t>
            </a:r>
            <a:r>
              <a:rPr lang="en-US" altLang="en-US" sz="2000" dirty="0"/>
              <a:t> </a:t>
            </a:r>
            <a:r>
              <a:rPr lang="en-US" altLang="en-US" sz="2000" dirty="0" err="1"/>
              <a:t>karyawan</a:t>
            </a:r>
            <a:r>
              <a:rPr lang="en-US" altLang="en-US" sz="2000" dirty="0"/>
              <a:t>.</a:t>
            </a:r>
          </a:p>
          <a:p>
            <a:pPr marL="533400" indent="-533400">
              <a:lnSpc>
                <a:spcPct val="80000"/>
              </a:lnSpc>
              <a:buNone/>
            </a:pPr>
            <a:r>
              <a:rPr lang="en-US" altLang="en-US" sz="2000" dirty="0"/>
              <a:t>	- </a:t>
            </a:r>
            <a:r>
              <a:rPr lang="en-US" altLang="en-US" sz="2000" dirty="0" err="1"/>
              <a:t>Pajak</a:t>
            </a:r>
            <a:r>
              <a:rPr lang="en-US" altLang="en-US" sz="2000" dirty="0"/>
              <a:t> </a:t>
            </a:r>
            <a:r>
              <a:rPr lang="en-US" altLang="en-US" sz="2000" dirty="0" err="1"/>
              <a:t>penghasilan</a:t>
            </a:r>
            <a:r>
              <a:rPr lang="en-US" altLang="en-US" sz="2000" dirty="0"/>
              <a:t>.	</a:t>
            </a:r>
          </a:p>
          <a:p>
            <a:pPr marL="533400" indent="-533400">
              <a:lnSpc>
                <a:spcPct val="80000"/>
              </a:lnSpc>
              <a:buNone/>
            </a:pPr>
            <a:r>
              <a:rPr lang="en-US" altLang="en-US" sz="2000" dirty="0"/>
              <a:t>b.	</a:t>
            </a:r>
            <a:r>
              <a:rPr lang="en-US" altLang="en-US" sz="2000" dirty="0" err="1"/>
              <a:t>Biaya</a:t>
            </a:r>
            <a:r>
              <a:rPr lang="en-US" altLang="en-US" sz="2000" dirty="0"/>
              <a:t> semi </a:t>
            </a:r>
            <a:r>
              <a:rPr lang="en-US" altLang="en-US" sz="2000" dirty="0" err="1"/>
              <a:t>tetap</a:t>
            </a:r>
            <a:r>
              <a:rPr lang="en-US" altLang="en-US" sz="2000" dirty="0"/>
              <a:t>, </a:t>
            </a:r>
            <a:r>
              <a:rPr lang="en-US" altLang="en-US" sz="2000" dirty="0" err="1"/>
              <a:t>yaitu</a:t>
            </a:r>
            <a:r>
              <a:rPr lang="en-US" altLang="en-US" sz="2000" dirty="0"/>
              <a:t> </a:t>
            </a:r>
            <a:r>
              <a:rPr lang="en-US" altLang="en-US" sz="2000" dirty="0" err="1"/>
              <a:t>biaya</a:t>
            </a:r>
            <a:r>
              <a:rPr lang="en-US" altLang="en-US" sz="2000" dirty="0"/>
              <a:t> yang </a:t>
            </a:r>
            <a:r>
              <a:rPr lang="en-US" altLang="en-US" sz="2000" dirty="0" err="1"/>
              <a:t>berubah</a:t>
            </a:r>
            <a:r>
              <a:rPr lang="en-US" altLang="en-US" sz="2000" dirty="0"/>
              <a:t> dan volume </a:t>
            </a:r>
            <a:r>
              <a:rPr lang="en-US" altLang="en-US" sz="2000" dirty="0" err="1"/>
              <a:t>secara</a:t>
            </a:r>
            <a:r>
              <a:rPr lang="en-US" altLang="en-US" sz="2000" dirty="0"/>
              <a:t> </a:t>
            </a:r>
            <a:r>
              <a:rPr lang="en-US" altLang="en-US" sz="2000" dirty="0" err="1"/>
              <a:t>bertahap</a:t>
            </a:r>
            <a:r>
              <a:rPr lang="en-US" altLang="en-US" sz="2000" dirty="0"/>
              <a:t>.</a:t>
            </a:r>
          </a:p>
          <a:p>
            <a:pPr marL="533400" indent="-533400">
              <a:lnSpc>
                <a:spcPct val="80000"/>
              </a:lnSpc>
              <a:buNone/>
            </a:pPr>
            <a:r>
              <a:rPr lang="en-US" altLang="en-US" sz="2000" dirty="0"/>
              <a:t>	</a:t>
            </a:r>
            <a:r>
              <a:rPr lang="en-US" altLang="en-US" sz="2000" dirty="0" err="1"/>
              <a:t>Contoh</a:t>
            </a:r>
            <a:r>
              <a:rPr lang="en-US" altLang="en-US" sz="2000" dirty="0"/>
              <a:t> :</a:t>
            </a:r>
          </a:p>
          <a:p>
            <a:pPr marL="533400" indent="-533400">
              <a:lnSpc>
                <a:spcPct val="80000"/>
              </a:lnSpc>
              <a:buSzPct val="85000"/>
              <a:buNone/>
            </a:pPr>
            <a:r>
              <a:rPr lang="en-US" altLang="en-US" sz="2000" dirty="0"/>
              <a:t>	- </a:t>
            </a:r>
            <a:r>
              <a:rPr lang="en-US" altLang="en-US" sz="2000" dirty="0" err="1"/>
              <a:t>Gaji</a:t>
            </a:r>
            <a:r>
              <a:rPr lang="en-US" altLang="en-US" sz="2000" dirty="0"/>
              <a:t> </a:t>
            </a:r>
            <a:r>
              <a:rPr lang="en-US" altLang="en-US" sz="2000" dirty="0" err="1"/>
              <a:t>penyelia</a:t>
            </a:r>
            <a:r>
              <a:rPr lang="en-US" altLang="en-US" sz="2000" dirty="0"/>
              <a:t>.</a:t>
            </a:r>
            <a:endParaRPr lang="en-GB" altLang="en-US"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256B4E31-8564-A090-2167-FCDE27496298}"/>
              </a:ext>
            </a:extLst>
          </p:cNvPr>
          <p:cNvSpPr>
            <a:spLocks noGrp="1" noChangeArrowheads="1"/>
          </p:cNvSpPr>
          <p:nvPr>
            <p:ph type="title"/>
          </p:nvPr>
        </p:nvSpPr>
        <p:spPr>
          <a:xfrm>
            <a:off x="2209800" y="609600"/>
            <a:ext cx="7772400" cy="609600"/>
          </a:xfrm>
          <a:solidFill>
            <a:schemeClr val="folHlink"/>
          </a:solidFill>
          <a:effectLst>
            <a:outerShdw dist="107763" dir="2700000" algn="ctr" rotWithShape="0">
              <a:schemeClr val="bg2">
                <a:alpha val="50000"/>
              </a:schemeClr>
            </a:outerShdw>
          </a:effectLst>
        </p:spPr>
        <p:txBody>
          <a:bodyPr rtlCol="0">
            <a:normAutofit/>
          </a:bodyPr>
          <a:lstStyle/>
          <a:p>
            <a:pPr>
              <a:defRPr/>
            </a:pPr>
            <a:r>
              <a:rPr lang="en-US">
                <a:solidFill>
                  <a:schemeClr val="bg1"/>
                </a:solidFill>
              </a:rPr>
              <a:t>BIAYA SEMI VARIABEL</a:t>
            </a:r>
            <a:endParaRPr lang="id-ID">
              <a:solidFill>
                <a:schemeClr val="bg1"/>
              </a:solidFill>
            </a:endParaRPr>
          </a:p>
        </p:txBody>
      </p:sp>
      <p:sp>
        <p:nvSpPr>
          <p:cNvPr id="61446" name="Text Box 14">
            <a:extLst>
              <a:ext uri="{FF2B5EF4-FFF2-40B4-BE49-F238E27FC236}">
                <a16:creationId xmlns:a16="http://schemas.microsoft.com/office/drawing/2014/main" id="{19995306-452B-6FEC-8B58-FBB706B0CE78}"/>
              </a:ext>
            </a:extLst>
          </p:cNvPr>
          <p:cNvSpPr txBox="1">
            <a:spLocks noChangeArrowheads="1"/>
          </p:cNvSpPr>
          <p:nvPr/>
        </p:nvSpPr>
        <p:spPr bwMode="auto">
          <a:xfrm>
            <a:off x="2782888" y="4724400"/>
            <a:ext cx="457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a:solidFill>
                  <a:srgbClr val="000000"/>
                </a:solidFill>
              </a:rPr>
              <a:t>0</a:t>
            </a:r>
            <a:endParaRPr lang="id-ID" altLang="en-US" sz="1800">
              <a:solidFill>
                <a:srgbClr val="000000"/>
              </a:solidFill>
            </a:endParaRPr>
          </a:p>
        </p:txBody>
      </p:sp>
      <p:sp>
        <p:nvSpPr>
          <p:cNvPr id="28687" name="Line 15">
            <a:extLst>
              <a:ext uri="{FF2B5EF4-FFF2-40B4-BE49-F238E27FC236}">
                <a16:creationId xmlns:a16="http://schemas.microsoft.com/office/drawing/2014/main" id="{1E4C80EB-4434-8DFF-D393-F21366646C02}"/>
              </a:ext>
            </a:extLst>
          </p:cNvPr>
          <p:cNvSpPr>
            <a:spLocks noChangeShapeType="1"/>
          </p:cNvSpPr>
          <p:nvPr/>
        </p:nvSpPr>
        <p:spPr bwMode="auto">
          <a:xfrm>
            <a:off x="3287713" y="4941888"/>
            <a:ext cx="480060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8688" name="Text Box 16">
            <a:extLst>
              <a:ext uri="{FF2B5EF4-FFF2-40B4-BE49-F238E27FC236}">
                <a16:creationId xmlns:a16="http://schemas.microsoft.com/office/drawing/2014/main" id="{B85DA962-676D-5D01-6C30-84850382FA13}"/>
              </a:ext>
            </a:extLst>
          </p:cNvPr>
          <p:cNvSpPr txBox="1">
            <a:spLocks noChangeArrowheads="1"/>
          </p:cNvSpPr>
          <p:nvPr/>
        </p:nvSpPr>
        <p:spPr bwMode="auto">
          <a:xfrm>
            <a:off x="6167438" y="4941888"/>
            <a:ext cx="2590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a:solidFill>
                  <a:srgbClr val="000000"/>
                </a:solidFill>
              </a:rPr>
              <a:t>Aktivitas (unit)    X</a:t>
            </a:r>
            <a:endParaRPr lang="id-ID" altLang="en-US" sz="1800">
              <a:solidFill>
                <a:srgbClr val="000000"/>
              </a:solidFill>
            </a:endParaRPr>
          </a:p>
        </p:txBody>
      </p:sp>
      <p:sp>
        <p:nvSpPr>
          <p:cNvPr id="28689" name="Line 17">
            <a:extLst>
              <a:ext uri="{FF2B5EF4-FFF2-40B4-BE49-F238E27FC236}">
                <a16:creationId xmlns:a16="http://schemas.microsoft.com/office/drawing/2014/main" id="{BBEF033E-0CCA-5499-9991-850B30385B61}"/>
              </a:ext>
            </a:extLst>
          </p:cNvPr>
          <p:cNvSpPr>
            <a:spLocks noChangeShapeType="1"/>
          </p:cNvSpPr>
          <p:nvPr/>
        </p:nvSpPr>
        <p:spPr bwMode="auto">
          <a:xfrm flipH="1" flipV="1">
            <a:off x="3276601" y="1981200"/>
            <a:ext cx="11113" cy="296068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8690" name="Text Box 18">
            <a:extLst>
              <a:ext uri="{FF2B5EF4-FFF2-40B4-BE49-F238E27FC236}">
                <a16:creationId xmlns:a16="http://schemas.microsoft.com/office/drawing/2014/main" id="{F7642789-8BCF-6116-ED20-A2DB658CEB80}"/>
              </a:ext>
            </a:extLst>
          </p:cNvPr>
          <p:cNvSpPr txBox="1">
            <a:spLocks noChangeArrowheads="1"/>
          </p:cNvSpPr>
          <p:nvPr/>
        </p:nvSpPr>
        <p:spPr bwMode="auto">
          <a:xfrm>
            <a:off x="1774826" y="1600200"/>
            <a:ext cx="16541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a:solidFill>
                  <a:srgbClr val="000000"/>
                </a:solidFill>
              </a:rPr>
              <a:t>Biaya (Y)</a:t>
            </a:r>
            <a:endParaRPr lang="id-ID" altLang="en-US" sz="1800">
              <a:solidFill>
                <a:srgbClr val="000000"/>
              </a:solidFill>
            </a:endParaRPr>
          </a:p>
        </p:txBody>
      </p:sp>
      <p:sp>
        <p:nvSpPr>
          <p:cNvPr id="28691" name="Text Box 19">
            <a:extLst>
              <a:ext uri="{FF2B5EF4-FFF2-40B4-BE49-F238E27FC236}">
                <a16:creationId xmlns:a16="http://schemas.microsoft.com/office/drawing/2014/main" id="{4E6166DD-F6C4-22CA-912F-A526682C3E86}"/>
              </a:ext>
            </a:extLst>
          </p:cNvPr>
          <p:cNvSpPr txBox="1">
            <a:spLocks noChangeArrowheads="1"/>
          </p:cNvSpPr>
          <p:nvPr/>
        </p:nvSpPr>
        <p:spPr bwMode="auto">
          <a:xfrm>
            <a:off x="2782888" y="3860800"/>
            <a:ext cx="381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a:solidFill>
                  <a:srgbClr val="000000"/>
                </a:solidFill>
              </a:rPr>
              <a:t>a</a:t>
            </a:r>
            <a:endParaRPr lang="id-ID" altLang="en-US" sz="1800">
              <a:solidFill>
                <a:srgbClr val="000000"/>
              </a:solidFill>
            </a:endParaRPr>
          </a:p>
        </p:txBody>
      </p:sp>
      <p:sp>
        <p:nvSpPr>
          <p:cNvPr id="28692" name="Line 20">
            <a:extLst>
              <a:ext uri="{FF2B5EF4-FFF2-40B4-BE49-F238E27FC236}">
                <a16:creationId xmlns:a16="http://schemas.microsoft.com/office/drawing/2014/main" id="{C9B62DBF-E8B3-26A1-A04B-1B4EB119AA2B}"/>
              </a:ext>
            </a:extLst>
          </p:cNvPr>
          <p:cNvSpPr>
            <a:spLocks noChangeShapeType="1"/>
          </p:cNvSpPr>
          <p:nvPr/>
        </p:nvSpPr>
        <p:spPr bwMode="auto">
          <a:xfrm flipV="1">
            <a:off x="3287713" y="2133600"/>
            <a:ext cx="4038600" cy="198120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8693" name="Text Box 21">
            <a:extLst>
              <a:ext uri="{FF2B5EF4-FFF2-40B4-BE49-F238E27FC236}">
                <a16:creationId xmlns:a16="http://schemas.microsoft.com/office/drawing/2014/main" id="{B1FF0939-5233-4058-6279-D357123E7F04}"/>
              </a:ext>
            </a:extLst>
          </p:cNvPr>
          <p:cNvSpPr txBox="1">
            <a:spLocks noChangeArrowheads="1"/>
          </p:cNvSpPr>
          <p:nvPr/>
        </p:nvSpPr>
        <p:spPr bwMode="auto">
          <a:xfrm>
            <a:off x="6816725" y="2349500"/>
            <a:ext cx="2209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a:solidFill>
                  <a:srgbClr val="000000"/>
                </a:solidFill>
              </a:rPr>
              <a:t>Y = a + b X</a:t>
            </a:r>
            <a:endParaRPr lang="id-ID" altLang="en-US" sz="1800">
              <a:solidFill>
                <a:srgbClr val="000000"/>
              </a:solidFill>
            </a:endParaRPr>
          </a:p>
        </p:txBody>
      </p:sp>
      <p:sp>
        <p:nvSpPr>
          <p:cNvPr id="28694" name="Line 22">
            <a:extLst>
              <a:ext uri="{FF2B5EF4-FFF2-40B4-BE49-F238E27FC236}">
                <a16:creationId xmlns:a16="http://schemas.microsoft.com/office/drawing/2014/main" id="{C4043787-CBA1-6C33-7BC9-5B4C4BA44EE5}"/>
              </a:ext>
            </a:extLst>
          </p:cNvPr>
          <p:cNvSpPr>
            <a:spLocks noChangeShapeType="1"/>
          </p:cNvSpPr>
          <p:nvPr/>
        </p:nvSpPr>
        <p:spPr bwMode="auto">
          <a:xfrm>
            <a:off x="5232400" y="32131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8695" name="Line 23">
            <a:extLst>
              <a:ext uri="{FF2B5EF4-FFF2-40B4-BE49-F238E27FC236}">
                <a16:creationId xmlns:a16="http://schemas.microsoft.com/office/drawing/2014/main" id="{DF9816B9-F77F-782F-71D6-E3E3CED5DF5E}"/>
              </a:ext>
            </a:extLst>
          </p:cNvPr>
          <p:cNvSpPr>
            <a:spLocks noChangeShapeType="1"/>
          </p:cNvSpPr>
          <p:nvPr/>
        </p:nvSpPr>
        <p:spPr bwMode="auto">
          <a:xfrm>
            <a:off x="4367213" y="3644900"/>
            <a:ext cx="838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8696" name="Text Box 24">
            <a:extLst>
              <a:ext uri="{FF2B5EF4-FFF2-40B4-BE49-F238E27FC236}">
                <a16:creationId xmlns:a16="http://schemas.microsoft.com/office/drawing/2014/main" id="{3D2D66E9-827F-4370-EC87-34D30BDED30D}"/>
              </a:ext>
            </a:extLst>
          </p:cNvPr>
          <p:cNvSpPr txBox="1">
            <a:spLocks noChangeArrowheads="1"/>
          </p:cNvSpPr>
          <p:nvPr/>
        </p:nvSpPr>
        <p:spPr bwMode="auto">
          <a:xfrm>
            <a:off x="5303838" y="3213100"/>
            <a:ext cx="457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800">
                <a:solidFill>
                  <a:srgbClr val="000000"/>
                </a:solidFill>
              </a:rPr>
              <a:t>b</a:t>
            </a:r>
            <a:endParaRPr lang="id-ID" altLang="en-US" sz="1800">
              <a:solidFill>
                <a:srgbClr val="000000"/>
              </a:solidFill>
            </a:endParaRPr>
          </a:p>
        </p:txBody>
      </p:sp>
    </p:spTree>
    <p:extLst>
      <p:ext uri="{BB962C8B-B14F-4D97-AF65-F5344CB8AC3E}">
        <p14:creationId xmlns:p14="http://schemas.microsoft.com/office/powerpoint/2010/main" val="41310107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8687"/>
                                        </p:tgtEl>
                                        <p:attrNameLst>
                                          <p:attrName>style.visibility</p:attrName>
                                        </p:attrNameLst>
                                      </p:cBhvr>
                                      <p:to>
                                        <p:strVal val="visible"/>
                                      </p:to>
                                    </p:set>
                                    <p:animEffect transition="in" filter="strips(downRight)">
                                      <p:cBhvr>
                                        <p:cTn id="7" dur="500"/>
                                        <p:tgtEl>
                                          <p:spTgt spid="2868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iterate type="lt">
                                    <p:tmPct val="100000"/>
                                  </p:iterate>
                                  <p:childTnLst>
                                    <p:set>
                                      <p:cBhvr>
                                        <p:cTn id="11" dur="1" fill="hold">
                                          <p:stCondLst>
                                            <p:cond delay="0"/>
                                          </p:stCondLst>
                                        </p:cTn>
                                        <p:tgtEl>
                                          <p:spTgt spid="28688">
                                            <p:txEl>
                                              <p:pRg st="0" end="0"/>
                                            </p:txEl>
                                          </p:spTgt>
                                        </p:tgtEl>
                                        <p:attrNameLst>
                                          <p:attrName>style.visibility</p:attrName>
                                        </p:attrNameLst>
                                      </p:cBhvr>
                                      <p:to>
                                        <p:strVal val="visible"/>
                                      </p:to>
                                    </p:set>
                                    <p:animEffect transition="in" filter="wipe(up)">
                                      <p:cBhvr>
                                        <p:cTn id="12" dur="75"/>
                                        <p:tgtEl>
                                          <p:spTgt spid="28688">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9" fill="hold" nodeType="clickEffect">
                                  <p:stCondLst>
                                    <p:cond delay="0"/>
                                  </p:stCondLst>
                                  <p:childTnLst>
                                    <p:set>
                                      <p:cBhvr>
                                        <p:cTn id="16" dur="1" fill="hold">
                                          <p:stCondLst>
                                            <p:cond delay="0"/>
                                          </p:stCondLst>
                                        </p:cTn>
                                        <p:tgtEl>
                                          <p:spTgt spid="28689"/>
                                        </p:tgtEl>
                                        <p:attrNameLst>
                                          <p:attrName>style.visibility</p:attrName>
                                        </p:attrNameLst>
                                      </p:cBhvr>
                                      <p:to>
                                        <p:strVal val="visible"/>
                                      </p:to>
                                    </p:set>
                                    <p:animEffect transition="in" filter="strips(upLeft)">
                                      <p:cBhvr>
                                        <p:cTn id="17" dur="500"/>
                                        <p:tgtEl>
                                          <p:spTgt spid="2868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iterate type="lt">
                                    <p:tmPct val="100000"/>
                                  </p:iterate>
                                  <p:childTnLst>
                                    <p:set>
                                      <p:cBhvr>
                                        <p:cTn id="21" dur="1" fill="hold">
                                          <p:stCondLst>
                                            <p:cond delay="0"/>
                                          </p:stCondLst>
                                        </p:cTn>
                                        <p:tgtEl>
                                          <p:spTgt spid="28690">
                                            <p:txEl>
                                              <p:pRg st="0" end="0"/>
                                            </p:txEl>
                                          </p:spTgt>
                                        </p:tgtEl>
                                        <p:attrNameLst>
                                          <p:attrName>style.visibility</p:attrName>
                                        </p:attrNameLst>
                                      </p:cBhvr>
                                      <p:to>
                                        <p:strVal val="visible"/>
                                      </p:to>
                                    </p:set>
                                    <p:animEffect transition="in" filter="wipe(up)">
                                      <p:cBhvr>
                                        <p:cTn id="22" dur="75"/>
                                        <p:tgtEl>
                                          <p:spTgt spid="28690">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iterate type="lt">
                                    <p:tmPct val="100000"/>
                                  </p:iterate>
                                  <p:childTnLst>
                                    <p:set>
                                      <p:cBhvr>
                                        <p:cTn id="26" dur="1" fill="hold">
                                          <p:stCondLst>
                                            <p:cond delay="0"/>
                                          </p:stCondLst>
                                        </p:cTn>
                                        <p:tgtEl>
                                          <p:spTgt spid="28691">
                                            <p:txEl>
                                              <p:pRg st="0" end="0"/>
                                            </p:txEl>
                                          </p:spTgt>
                                        </p:tgtEl>
                                        <p:attrNameLst>
                                          <p:attrName>style.visibility</p:attrName>
                                        </p:attrNameLst>
                                      </p:cBhvr>
                                      <p:to>
                                        <p:strVal val="visible"/>
                                      </p:to>
                                    </p:set>
                                    <p:animEffect transition="in" filter="wipe(up)">
                                      <p:cBhvr>
                                        <p:cTn id="27" dur="75"/>
                                        <p:tgtEl>
                                          <p:spTgt spid="28691">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3" fill="hold" nodeType="clickEffect">
                                  <p:stCondLst>
                                    <p:cond delay="0"/>
                                  </p:stCondLst>
                                  <p:childTnLst>
                                    <p:set>
                                      <p:cBhvr>
                                        <p:cTn id="31" dur="1" fill="hold">
                                          <p:stCondLst>
                                            <p:cond delay="0"/>
                                          </p:stCondLst>
                                        </p:cTn>
                                        <p:tgtEl>
                                          <p:spTgt spid="28692"/>
                                        </p:tgtEl>
                                        <p:attrNameLst>
                                          <p:attrName>style.visibility</p:attrName>
                                        </p:attrNameLst>
                                      </p:cBhvr>
                                      <p:to>
                                        <p:strVal val="visible"/>
                                      </p:to>
                                    </p:set>
                                    <p:animEffect transition="in" filter="strips(upRight)">
                                      <p:cBhvr>
                                        <p:cTn id="32" dur="500"/>
                                        <p:tgtEl>
                                          <p:spTgt spid="2869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nodeType="clickEffect">
                                  <p:stCondLst>
                                    <p:cond delay="0"/>
                                  </p:stCondLst>
                                  <p:iterate type="lt">
                                    <p:tmPct val="100000"/>
                                  </p:iterate>
                                  <p:childTnLst>
                                    <p:set>
                                      <p:cBhvr>
                                        <p:cTn id="36" dur="1" fill="hold">
                                          <p:stCondLst>
                                            <p:cond delay="0"/>
                                          </p:stCondLst>
                                        </p:cTn>
                                        <p:tgtEl>
                                          <p:spTgt spid="28693">
                                            <p:txEl>
                                              <p:pRg st="0" end="0"/>
                                            </p:txEl>
                                          </p:spTgt>
                                        </p:tgtEl>
                                        <p:attrNameLst>
                                          <p:attrName>style.visibility</p:attrName>
                                        </p:attrNameLst>
                                      </p:cBhvr>
                                      <p:to>
                                        <p:strVal val="visible"/>
                                      </p:to>
                                    </p:set>
                                    <p:animEffect transition="in" filter="wipe(up)">
                                      <p:cBhvr>
                                        <p:cTn id="37" dur="75"/>
                                        <p:tgtEl>
                                          <p:spTgt spid="28693">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8" presetClass="entr" presetSubtype="12" fill="hold" nodeType="clickEffect">
                                  <p:stCondLst>
                                    <p:cond delay="0"/>
                                  </p:stCondLst>
                                  <p:childTnLst>
                                    <p:set>
                                      <p:cBhvr>
                                        <p:cTn id="41" dur="1" fill="hold">
                                          <p:stCondLst>
                                            <p:cond delay="0"/>
                                          </p:stCondLst>
                                        </p:cTn>
                                        <p:tgtEl>
                                          <p:spTgt spid="28694"/>
                                        </p:tgtEl>
                                        <p:attrNameLst>
                                          <p:attrName>style.visibility</p:attrName>
                                        </p:attrNameLst>
                                      </p:cBhvr>
                                      <p:to>
                                        <p:strVal val="visible"/>
                                      </p:to>
                                    </p:set>
                                    <p:animEffect transition="in" filter="strips(downLeft)">
                                      <p:cBhvr>
                                        <p:cTn id="42" dur="500"/>
                                        <p:tgtEl>
                                          <p:spTgt spid="2869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8" presetClass="entr" presetSubtype="12" fill="hold" nodeType="clickEffect">
                                  <p:stCondLst>
                                    <p:cond delay="0"/>
                                  </p:stCondLst>
                                  <p:childTnLst>
                                    <p:set>
                                      <p:cBhvr>
                                        <p:cTn id="46" dur="1" fill="hold">
                                          <p:stCondLst>
                                            <p:cond delay="0"/>
                                          </p:stCondLst>
                                        </p:cTn>
                                        <p:tgtEl>
                                          <p:spTgt spid="28695"/>
                                        </p:tgtEl>
                                        <p:attrNameLst>
                                          <p:attrName>style.visibility</p:attrName>
                                        </p:attrNameLst>
                                      </p:cBhvr>
                                      <p:to>
                                        <p:strVal val="visible"/>
                                      </p:to>
                                    </p:set>
                                    <p:animEffect transition="in" filter="strips(downLeft)">
                                      <p:cBhvr>
                                        <p:cTn id="47" dur="500"/>
                                        <p:tgtEl>
                                          <p:spTgt spid="2869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1" fill="hold" nodeType="clickEffect">
                                  <p:stCondLst>
                                    <p:cond delay="0"/>
                                  </p:stCondLst>
                                  <p:iterate type="lt">
                                    <p:tmPct val="100000"/>
                                  </p:iterate>
                                  <p:childTnLst>
                                    <p:set>
                                      <p:cBhvr>
                                        <p:cTn id="51" dur="1" fill="hold">
                                          <p:stCondLst>
                                            <p:cond delay="0"/>
                                          </p:stCondLst>
                                        </p:cTn>
                                        <p:tgtEl>
                                          <p:spTgt spid="28696">
                                            <p:txEl>
                                              <p:pRg st="0" end="0"/>
                                            </p:txEl>
                                          </p:spTgt>
                                        </p:tgtEl>
                                        <p:attrNameLst>
                                          <p:attrName>style.visibility</p:attrName>
                                        </p:attrNameLst>
                                      </p:cBhvr>
                                      <p:to>
                                        <p:strVal val="visible"/>
                                      </p:to>
                                    </p:set>
                                    <p:animEffect transition="in" filter="wipe(up)">
                                      <p:cBhvr>
                                        <p:cTn id="52" dur="75"/>
                                        <p:tgtEl>
                                          <p:spTgt spid="2869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8" grpId="0" build="p" autoUpdateAnimBg="0"/>
      <p:bldP spid="28690" grpId="0" build="p" autoUpdateAnimBg="0"/>
      <p:bldP spid="28691" grpId="0" build="p" autoUpdateAnimBg="0"/>
      <p:bldP spid="28693" grpId="0" build="p" autoUpdateAnimBg="0"/>
      <p:bldP spid="28696"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a:extLst>
              <a:ext uri="{FF2B5EF4-FFF2-40B4-BE49-F238E27FC236}">
                <a16:creationId xmlns:a16="http://schemas.microsoft.com/office/drawing/2014/main" id="{FACE1220-972D-EA7C-85D9-631BE7DF9033}"/>
              </a:ext>
            </a:extLst>
          </p:cNvPr>
          <p:cNvSpPr>
            <a:spLocks noGrp="1" noChangeArrowheads="1"/>
          </p:cNvSpPr>
          <p:nvPr>
            <p:ph type="title"/>
          </p:nvPr>
        </p:nvSpPr>
        <p:spPr/>
        <p:txBody>
          <a:bodyPr/>
          <a:lstStyle/>
          <a:p>
            <a:pPr eaLnBrk="1" hangingPunct="1"/>
            <a:r>
              <a:rPr lang="en-US" altLang="en-US" b="1">
                <a:solidFill>
                  <a:srgbClr val="CC3300"/>
                </a:solidFill>
              </a:rPr>
              <a:t>Biaya dalam Hubungan dengan Departemen Produksi</a:t>
            </a:r>
            <a:endParaRPr lang="en-GB" altLang="en-US" b="1">
              <a:solidFill>
                <a:srgbClr val="CC3300"/>
              </a:solidFill>
            </a:endParaRPr>
          </a:p>
        </p:txBody>
      </p:sp>
      <p:sp>
        <p:nvSpPr>
          <p:cNvPr id="28676" name="Rectangle 3">
            <a:extLst>
              <a:ext uri="{FF2B5EF4-FFF2-40B4-BE49-F238E27FC236}">
                <a16:creationId xmlns:a16="http://schemas.microsoft.com/office/drawing/2014/main" id="{4D91BB0E-D976-B990-022A-8496314A4BE7}"/>
              </a:ext>
            </a:extLst>
          </p:cNvPr>
          <p:cNvSpPr>
            <a:spLocks noGrp="1" noChangeArrowheads="1"/>
          </p:cNvSpPr>
          <p:nvPr>
            <p:ph type="body" idx="1"/>
          </p:nvPr>
        </p:nvSpPr>
        <p:spPr>
          <a:xfrm>
            <a:off x="1170999" y="2175163"/>
            <a:ext cx="7661275" cy="4419600"/>
          </a:xfrm>
        </p:spPr>
        <p:txBody>
          <a:bodyPr>
            <a:normAutofit fontScale="92500" lnSpcReduction="10000"/>
          </a:bodyPr>
          <a:lstStyle/>
          <a:p>
            <a:pPr marL="533400" indent="-533400">
              <a:lnSpc>
                <a:spcPct val="80000"/>
              </a:lnSpc>
              <a:buNone/>
            </a:pPr>
            <a:r>
              <a:rPr lang="en-US" altLang="en-US" sz="2000" dirty="0"/>
              <a:t>Perusahaan </a:t>
            </a:r>
            <a:r>
              <a:rPr lang="en-US" altLang="en-US" sz="2000" dirty="0" err="1"/>
              <a:t>pabrik</a:t>
            </a:r>
            <a:r>
              <a:rPr lang="en-US" altLang="en-US" sz="2000" dirty="0"/>
              <a:t> </a:t>
            </a:r>
            <a:r>
              <a:rPr lang="en-US" altLang="en-US" sz="2000" dirty="0" err="1"/>
              <a:t>dapat</a:t>
            </a:r>
            <a:r>
              <a:rPr lang="en-US" altLang="en-US" sz="2000" dirty="0"/>
              <a:t> </a:t>
            </a:r>
            <a:r>
              <a:rPr lang="en-US" altLang="en-US" sz="2000" dirty="0" err="1"/>
              <a:t>dikelompokkan</a:t>
            </a:r>
            <a:r>
              <a:rPr lang="en-US" altLang="en-US" sz="2000" dirty="0"/>
              <a:t> </a:t>
            </a:r>
            <a:r>
              <a:rPr lang="en-US" altLang="en-US" sz="2000" dirty="0" err="1"/>
              <a:t>menjadi</a:t>
            </a:r>
            <a:r>
              <a:rPr lang="en-US" altLang="en-US" sz="2000" dirty="0"/>
              <a:t> </a:t>
            </a:r>
            <a:r>
              <a:rPr lang="en-US" altLang="en-US" sz="2000" dirty="0" err="1"/>
              <a:t>segmen</a:t>
            </a:r>
            <a:r>
              <a:rPr lang="en-US" altLang="en-US" sz="2000" dirty="0"/>
              <a:t>-</a:t>
            </a:r>
          </a:p>
          <a:p>
            <a:pPr marL="533400" indent="-533400">
              <a:lnSpc>
                <a:spcPct val="80000"/>
              </a:lnSpc>
              <a:buNone/>
            </a:pPr>
            <a:r>
              <a:rPr lang="en-US" altLang="en-US" sz="2000" dirty="0" err="1"/>
              <a:t>segmen</a:t>
            </a:r>
            <a:r>
              <a:rPr lang="en-US" altLang="en-US" sz="2000" dirty="0"/>
              <a:t> </a:t>
            </a:r>
            <a:r>
              <a:rPr lang="en-US" altLang="en-US" sz="2000" dirty="0" err="1"/>
              <a:t>dengan</a:t>
            </a:r>
            <a:r>
              <a:rPr lang="en-US" altLang="en-US" sz="2000" dirty="0"/>
              <a:t> </a:t>
            </a:r>
            <a:r>
              <a:rPr lang="en-US" altLang="en-US" sz="2000" dirty="0" err="1"/>
              <a:t>berbagai</a:t>
            </a:r>
            <a:r>
              <a:rPr lang="en-US" altLang="en-US" sz="2000" dirty="0"/>
              <a:t> </a:t>
            </a:r>
            <a:r>
              <a:rPr lang="en-US" altLang="en-US" sz="2000" dirty="0" err="1"/>
              <a:t>nama</a:t>
            </a:r>
            <a:r>
              <a:rPr lang="en-US" altLang="en-US" sz="2000" dirty="0"/>
              <a:t> </a:t>
            </a:r>
            <a:r>
              <a:rPr lang="en-US" altLang="en-US" sz="2000" dirty="0" err="1"/>
              <a:t>seperti</a:t>
            </a:r>
            <a:r>
              <a:rPr lang="en-US" altLang="en-US" sz="2000" dirty="0"/>
              <a:t>, </a:t>
            </a:r>
            <a:r>
              <a:rPr lang="en-US" altLang="en-US" sz="2000" dirty="0" err="1"/>
              <a:t>departemen</a:t>
            </a:r>
            <a:r>
              <a:rPr lang="en-US" altLang="en-US" sz="2000" dirty="0"/>
              <a:t>, </a:t>
            </a:r>
            <a:r>
              <a:rPr lang="en-US" altLang="en-US" sz="2000" dirty="0" err="1"/>
              <a:t>kelompok</a:t>
            </a:r>
            <a:r>
              <a:rPr lang="en-US" altLang="en-US" sz="2000" dirty="0"/>
              <a:t> </a:t>
            </a:r>
          </a:p>
          <a:p>
            <a:pPr marL="533400" indent="-533400">
              <a:lnSpc>
                <a:spcPct val="80000"/>
              </a:lnSpc>
              <a:buNone/>
            </a:pPr>
            <a:r>
              <a:rPr lang="en-US" altLang="en-US" sz="2000" dirty="0" err="1"/>
              <a:t>biaya</a:t>
            </a:r>
            <a:r>
              <a:rPr lang="en-US" altLang="en-US" sz="2000" dirty="0"/>
              <a:t>, </a:t>
            </a:r>
            <a:r>
              <a:rPr lang="en-US" altLang="en-US" sz="2000" dirty="0" err="1"/>
              <a:t>pusat</a:t>
            </a:r>
            <a:r>
              <a:rPr lang="en-US" altLang="en-US" sz="2000" dirty="0"/>
              <a:t> </a:t>
            </a:r>
            <a:r>
              <a:rPr lang="en-US" altLang="en-US" sz="2000" dirty="0" err="1"/>
              <a:t>biaya</a:t>
            </a:r>
            <a:r>
              <a:rPr lang="en-US" altLang="en-US" sz="2000" dirty="0"/>
              <a:t>, unit </a:t>
            </a:r>
            <a:r>
              <a:rPr lang="en-US" altLang="en-US" sz="2000" dirty="0" err="1"/>
              <a:t>kerja</a:t>
            </a:r>
            <a:r>
              <a:rPr lang="en-US" altLang="en-US" sz="2000" dirty="0"/>
              <a:t> </a:t>
            </a:r>
            <a:r>
              <a:rPr lang="en-US" altLang="en-US" sz="2000" dirty="0" err="1"/>
              <a:t>atau</a:t>
            </a:r>
            <a:r>
              <a:rPr lang="en-US" altLang="en-US" sz="2000" dirty="0"/>
              <a:t> </a:t>
            </a:r>
            <a:r>
              <a:rPr lang="en-US" altLang="en-US" sz="2000" dirty="0" err="1"/>
              <a:t>kerja</a:t>
            </a:r>
            <a:r>
              <a:rPr lang="en-US" altLang="en-US" sz="2000" dirty="0"/>
              <a:t> yang </a:t>
            </a:r>
            <a:r>
              <a:rPr lang="en-US" altLang="en-US" sz="2000" dirty="0" err="1"/>
              <a:t>dapat</a:t>
            </a:r>
            <a:r>
              <a:rPr lang="en-US" altLang="en-US" sz="2000" dirty="0"/>
              <a:t> </a:t>
            </a:r>
            <a:r>
              <a:rPr lang="en-US" altLang="en-US" sz="2000" dirty="0" err="1"/>
              <a:t>digunakan</a:t>
            </a:r>
            <a:r>
              <a:rPr lang="en-US" altLang="en-US" sz="2000" dirty="0"/>
              <a:t> </a:t>
            </a:r>
          </a:p>
          <a:p>
            <a:pPr marL="533400" indent="-533400">
              <a:lnSpc>
                <a:spcPct val="80000"/>
              </a:lnSpc>
              <a:buNone/>
            </a:pPr>
            <a:r>
              <a:rPr lang="en-US" altLang="en-US" sz="2000" dirty="0" err="1"/>
              <a:t>dalam</a:t>
            </a:r>
            <a:r>
              <a:rPr lang="en-US" altLang="en-US" sz="2000" dirty="0"/>
              <a:t> </a:t>
            </a:r>
            <a:r>
              <a:rPr lang="en-US" altLang="en-US" sz="2000" dirty="0" err="1"/>
              <a:t>mengelompokkan</a:t>
            </a:r>
            <a:r>
              <a:rPr lang="en-US" altLang="en-US" sz="2000" dirty="0"/>
              <a:t> </a:t>
            </a:r>
            <a:r>
              <a:rPr lang="en-US" altLang="en-US" sz="2000" dirty="0" err="1"/>
              <a:t>biaya</a:t>
            </a:r>
            <a:r>
              <a:rPr lang="en-US" altLang="en-US" sz="2000" dirty="0"/>
              <a:t> </a:t>
            </a:r>
            <a:r>
              <a:rPr lang="en-US" altLang="en-US" sz="2000" dirty="0" err="1"/>
              <a:t>menjadi</a:t>
            </a:r>
            <a:r>
              <a:rPr lang="en-US" altLang="en-US" sz="2000" dirty="0"/>
              <a:t> </a:t>
            </a:r>
            <a:r>
              <a:rPr lang="en-US" altLang="en-US" sz="2000" dirty="0" err="1"/>
              <a:t>biaya</a:t>
            </a:r>
            <a:r>
              <a:rPr lang="en-US" altLang="en-US" sz="2000" dirty="0"/>
              <a:t> </a:t>
            </a:r>
            <a:r>
              <a:rPr lang="en-US" altLang="en-US" sz="2000" dirty="0" err="1"/>
              <a:t>langsung</a:t>
            </a:r>
            <a:r>
              <a:rPr lang="en-US" altLang="en-US" sz="2000" dirty="0"/>
              <a:t> </a:t>
            </a:r>
          </a:p>
          <a:p>
            <a:pPr marL="533400" indent="-533400">
              <a:lnSpc>
                <a:spcPct val="80000"/>
              </a:lnSpc>
              <a:buNone/>
            </a:pPr>
            <a:r>
              <a:rPr lang="en-US" altLang="en-US" sz="2000" dirty="0" err="1"/>
              <a:t>departemen</a:t>
            </a:r>
            <a:r>
              <a:rPr lang="en-US" altLang="en-US" sz="2000" dirty="0"/>
              <a:t> dan </a:t>
            </a:r>
            <a:r>
              <a:rPr lang="en-US" altLang="en-US" sz="2000" dirty="0" err="1"/>
              <a:t>biaya</a:t>
            </a:r>
            <a:r>
              <a:rPr lang="en-US" altLang="en-US" sz="2000" dirty="0"/>
              <a:t> </a:t>
            </a:r>
            <a:r>
              <a:rPr lang="en-US" altLang="en-US" sz="2000" dirty="0" err="1"/>
              <a:t>tidak</a:t>
            </a:r>
            <a:r>
              <a:rPr lang="en-US" altLang="en-US" sz="2000" dirty="0"/>
              <a:t> </a:t>
            </a:r>
            <a:r>
              <a:rPr lang="en-US" altLang="en-US" sz="2000" dirty="0" err="1"/>
              <a:t>langsung</a:t>
            </a:r>
            <a:r>
              <a:rPr lang="en-US" altLang="en-US" sz="2000" dirty="0"/>
              <a:t> </a:t>
            </a:r>
            <a:r>
              <a:rPr lang="en-US" altLang="en-US" sz="2000" dirty="0" err="1"/>
              <a:t>departemen</a:t>
            </a:r>
            <a:r>
              <a:rPr lang="en-US" altLang="en-US" sz="2000" dirty="0"/>
              <a:t>.</a:t>
            </a:r>
          </a:p>
          <a:p>
            <a:pPr marL="533400" indent="-533400">
              <a:lnSpc>
                <a:spcPct val="80000"/>
              </a:lnSpc>
              <a:buNone/>
            </a:pPr>
            <a:endParaRPr lang="en-US" altLang="en-US" sz="2000" dirty="0"/>
          </a:p>
          <a:p>
            <a:pPr marL="533400" indent="-533400">
              <a:lnSpc>
                <a:spcPct val="80000"/>
              </a:lnSpc>
              <a:buNone/>
            </a:pPr>
            <a:r>
              <a:rPr lang="en-US" altLang="en-US" sz="2000" dirty="0"/>
              <a:t>1.	</a:t>
            </a:r>
            <a:r>
              <a:rPr lang="en-US" altLang="en-US" sz="2000" dirty="0" err="1"/>
              <a:t>Biaya</a:t>
            </a:r>
            <a:r>
              <a:rPr lang="en-US" altLang="en-US" sz="2000" dirty="0"/>
              <a:t> </a:t>
            </a:r>
            <a:r>
              <a:rPr lang="en-US" altLang="en-US" sz="2000" dirty="0" err="1"/>
              <a:t>langsung</a:t>
            </a:r>
            <a:r>
              <a:rPr lang="en-US" altLang="en-US" sz="2000" dirty="0"/>
              <a:t> </a:t>
            </a:r>
            <a:r>
              <a:rPr lang="en-US" altLang="en-US" sz="2000" dirty="0" err="1"/>
              <a:t>departemen</a:t>
            </a:r>
            <a:r>
              <a:rPr lang="en-US" altLang="en-US" sz="2000" dirty="0"/>
              <a:t>, </a:t>
            </a:r>
            <a:r>
              <a:rPr lang="en-US" altLang="en-US" sz="2000" dirty="0" err="1"/>
              <a:t>adalah</a:t>
            </a:r>
            <a:r>
              <a:rPr lang="en-US" altLang="en-US" sz="2000" dirty="0"/>
              <a:t> </a:t>
            </a:r>
            <a:r>
              <a:rPr lang="en-US" altLang="en-US" sz="2000" dirty="0" err="1"/>
              <a:t>biaya</a:t>
            </a:r>
            <a:r>
              <a:rPr lang="en-US" altLang="en-US" sz="2000" dirty="0"/>
              <a:t> yang </a:t>
            </a:r>
            <a:r>
              <a:rPr lang="en-US" altLang="en-US" sz="2000" dirty="0" err="1"/>
              <a:t>dapat</a:t>
            </a:r>
            <a:r>
              <a:rPr lang="en-US" altLang="en-US" sz="2000" dirty="0"/>
              <a:t> </a:t>
            </a:r>
            <a:r>
              <a:rPr lang="en-US" altLang="en-US" sz="2000" dirty="0" err="1"/>
              <a:t>ditelusuri</a:t>
            </a:r>
            <a:r>
              <a:rPr lang="en-US" altLang="en-US" sz="2000" dirty="0"/>
              <a:t> </a:t>
            </a:r>
            <a:r>
              <a:rPr lang="en-US" altLang="en-US" sz="2000" dirty="0" err="1"/>
              <a:t>secara</a:t>
            </a:r>
            <a:r>
              <a:rPr lang="en-US" altLang="en-US" sz="2000" dirty="0"/>
              <a:t> </a:t>
            </a:r>
            <a:r>
              <a:rPr lang="en-US" altLang="en-US" sz="2000" dirty="0" err="1"/>
              <a:t>langsung</a:t>
            </a:r>
            <a:r>
              <a:rPr lang="en-US" altLang="en-US" sz="2000" dirty="0"/>
              <a:t> </a:t>
            </a:r>
            <a:r>
              <a:rPr lang="en-US" altLang="en-US" sz="2000" dirty="0" err="1"/>
              <a:t>ke</a:t>
            </a:r>
            <a:r>
              <a:rPr lang="en-US" altLang="en-US" sz="2000" dirty="0"/>
              <a:t> </a:t>
            </a:r>
            <a:r>
              <a:rPr lang="en-US" altLang="en-US" sz="2000" dirty="0" err="1"/>
              <a:t>departemen</a:t>
            </a:r>
            <a:r>
              <a:rPr lang="en-US" altLang="en-US" sz="2000" dirty="0"/>
              <a:t> </a:t>
            </a:r>
            <a:r>
              <a:rPr lang="en-US" altLang="en-US" sz="2000" dirty="0" err="1"/>
              <a:t>bersangkutan</a:t>
            </a:r>
            <a:r>
              <a:rPr lang="en-US" altLang="en-US" sz="2000" dirty="0"/>
              <a:t>.</a:t>
            </a:r>
          </a:p>
          <a:p>
            <a:pPr marL="533400" indent="-533400">
              <a:lnSpc>
                <a:spcPct val="80000"/>
              </a:lnSpc>
              <a:buNone/>
            </a:pPr>
            <a:r>
              <a:rPr lang="en-US" altLang="en-US" sz="2000" dirty="0"/>
              <a:t>	</a:t>
            </a:r>
            <a:r>
              <a:rPr lang="en-US" altLang="en-US" sz="2000" dirty="0" err="1"/>
              <a:t>Contoh</a:t>
            </a:r>
            <a:r>
              <a:rPr lang="en-US" altLang="en-US" sz="2000" dirty="0"/>
              <a:t> : </a:t>
            </a:r>
            <a:r>
              <a:rPr lang="en-US" altLang="en-US" sz="2000" dirty="0" err="1"/>
              <a:t>Gaji</a:t>
            </a:r>
            <a:r>
              <a:rPr lang="en-US" altLang="en-US" sz="2000" dirty="0"/>
              <a:t> </a:t>
            </a:r>
            <a:r>
              <a:rPr lang="en-US" altLang="en-US" sz="2000" dirty="0" err="1"/>
              <a:t>mandor</a:t>
            </a:r>
            <a:r>
              <a:rPr lang="en-US" altLang="en-US" sz="2000" dirty="0"/>
              <a:t> </a:t>
            </a:r>
            <a:r>
              <a:rPr lang="en-US" altLang="en-US" sz="2000" dirty="0" err="1"/>
              <a:t>pabrik</a:t>
            </a:r>
            <a:r>
              <a:rPr lang="en-US" altLang="en-US" sz="2000" dirty="0"/>
              <a:t> yang </a:t>
            </a:r>
            <a:r>
              <a:rPr lang="en-US" altLang="en-US" sz="2000" dirty="0" err="1"/>
              <a:t>digunakan</a:t>
            </a:r>
            <a:r>
              <a:rPr lang="en-US" altLang="en-US" sz="2000" dirty="0"/>
              <a:t> oleh </a:t>
            </a:r>
            <a:r>
              <a:rPr lang="en-US" altLang="en-US" sz="2000" dirty="0" err="1"/>
              <a:t>departemen</a:t>
            </a:r>
            <a:r>
              <a:rPr lang="en-US" altLang="en-US" sz="2000" dirty="0"/>
              <a:t> </a:t>
            </a:r>
            <a:r>
              <a:rPr lang="en-US" altLang="en-US" sz="2000" dirty="0" err="1"/>
              <a:t>bersangkutan</a:t>
            </a:r>
            <a:r>
              <a:rPr lang="en-US" altLang="en-US" sz="2000" dirty="0"/>
              <a:t>.</a:t>
            </a:r>
          </a:p>
          <a:p>
            <a:pPr marL="533400" indent="-533400">
              <a:lnSpc>
                <a:spcPct val="80000"/>
              </a:lnSpc>
              <a:buNone/>
            </a:pPr>
            <a:r>
              <a:rPr lang="en-US" altLang="en-US" sz="2000" dirty="0"/>
              <a:t>2.	</a:t>
            </a:r>
            <a:r>
              <a:rPr lang="en-US" altLang="en-US" sz="2000" dirty="0" err="1"/>
              <a:t>Biaya</a:t>
            </a:r>
            <a:r>
              <a:rPr lang="en-US" altLang="en-US" sz="2000" dirty="0"/>
              <a:t> </a:t>
            </a:r>
            <a:r>
              <a:rPr lang="en-US" altLang="en-US" sz="2000" dirty="0" err="1"/>
              <a:t>tidak</a:t>
            </a:r>
            <a:r>
              <a:rPr lang="en-US" altLang="en-US" sz="2000" dirty="0"/>
              <a:t> </a:t>
            </a:r>
            <a:r>
              <a:rPr lang="en-US" altLang="en-US" sz="2000" dirty="0" err="1"/>
              <a:t>langsung</a:t>
            </a:r>
            <a:r>
              <a:rPr lang="en-US" altLang="en-US" sz="2000" dirty="0"/>
              <a:t> </a:t>
            </a:r>
            <a:r>
              <a:rPr lang="en-US" altLang="en-US" sz="2000" dirty="0" err="1"/>
              <a:t>departemen</a:t>
            </a:r>
            <a:r>
              <a:rPr lang="en-US" altLang="en-US" sz="2000" dirty="0"/>
              <a:t> </a:t>
            </a:r>
            <a:r>
              <a:rPr lang="en-US" altLang="en-US" sz="2000" dirty="0" err="1"/>
              <a:t>adalah</a:t>
            </a:r>
            <a:r>
              <a:rPr lang="en-US" altLang="en-US" sz="2000" dirty="0"/>
              <a:t> </a:t>
            </a:r>
            <a:r>
              <a:rPr lang="en-US" altLang="en-US" sz="2000" dirty="0" err="1"/>
              <a:t>biaya</a:t>
            </a:r>
            <a:r>
              <a:rPr lang="en-US" altLang="en-US" sz="2000" dirty="0"/>
              <a:t> yang </a:t>
            </a:r>
            <a:r>
              <a:rPr lang="en-US" altLang="en-US" sz="2000" dirty="0" err="1"/>
              <a:t>tidak</a:t>
            </a:r>
            <a:r>
              <a:rPr lang="en-US" altLang="en-US" sz="2000" dirty="0"/>
              <a:t> </a:t>
            </a:r>
            <a:r>
              <a:rPr lang="en-US" altLang="en-US" sz="2000" dirty="0" err="1"/>
              <a:t>dapat</a:t>
            </a:r>
            <a:r>
              <a:rPr lang="en-US" altLang="en-US" sz="2000" dirty="0"/>
              <a:t> </a:t>
            </a:r>
            <a:r>
              <a:rPr lang="en-US" altLang="en-US" sz="2000" dirty="0" err="1"/>
              <a:t>ditelusuri</a:t>
            </a:r>
            <a:r>
              <a:rPr lang="en-US" altLang="en-US" sz="2000" dirty="0"/>
              <a:t> </a:t>
            </a:r>
            <a:r>
              <a:rPr lang="en-US" altLang="en-US" sz="2000" dirty="0" err="1"/>
              <a:t>secara</a:t>
            </a:r>
            <a:r>
              <a:rPr lang="en-US" altLang="en-US" sz="2000" dirty="0"/>
              <a:t> </a:t>
            </a:r>
            <a:r>
              <a:rPr lang="en-US" altLang="en-US" sz="2000" dirty="0" err="1"/>
              <a:t>langsung</a:t>
            </a:r>
            <a:r>
              <a:rPr lang="en-US" altLang="en-US" sz="2000" dirty="0"/>
              <a:t> </a:t>
            </a:r>
            <a:r>
              <a:rPr lang="en-US" altLang="en-US" sz="2000" dirty="0" err="1"/>
              <a:t>ke</a:t>
            </a:r>
            <a:r>
              <a:rPr lang="en-US" altLang="en-US" sz="2000" dirty="0"/>
              <a:t> </a:t>
            </a:r>
            <a:r>
              <a:rPr lang="en-US" altLang="en-US" sz="2000" dirty="0" err="1"/>
              <a:t>departemen</a:t>
            </a:r>
            <a:r>
              <a:rPr lang="en-US" altLang="en-US" sz="2000" dirty="0"/>
              <a:t> </a:t>
            </a:r>
            <a:r>
              <a:rPr lang="en-US" altLang="en-US" sz="2000" dirty="0" err="1"/>
              <a:t>bersangkutan</a:t>
            </a:r>
            <a:r>
              <a:rPr lang="en-US" altLang="en-US" sz="2000" dirty="0"/>
              <a:t>.</a:t>
            </a:r>
          </a:p>
          <a:p>
            <a:pPr marL="533400" indent="-533400">
              <a:lnSpc>
                <a:spcPct val="80000"/>
              </a:lnSpc>
              <a:buNone/>
            </a:pPr>
            <a:r>
              <a:rPr lang="en-US" altLang="en-US" sz="2000" dirty="0"/>
              <a:t>	</a:t>
            </a:r>
            <a:r>
              <a:rPr lang="en-US" altLang="en-US" sz="2000" dirty="0" err="1"/>
              <a:t>Contoh</a:t>
            </a:r>
            <a:r>
              <a:rPr lang="en-US" altLang="en-US" sz="2000" dirty="0"/>
              <a:t> : </a:t>
            </a:r>
            <a:r>
              <a:rPr lang="en-US" altLang="en-US" sz="2000" dirty="0" err="1"/>
              <a:t>Biaya</a:t>
            </a:r>
            <a:r>
              <a:rPr lang="en-US" altLang="en-US" sz="2000" dirty="0"/>
              <a:t> </a:t>
            </a:r>
            <a:r>
              <a:rPr lang="en-US" altLang="en-US" sz="2000" dirty="0" err="1"/>
              <a:t>penyusutan</a:t>
            </a:r>
            <a:r>
              <a:rPr lang="en-US" altLang="en-US" sz="2000" dirty="0"/>
              <a:t> dan </a:t>
            </a:r>
            <a:r>
              <a:rPr lang="en-US" altLang="en-US" sz="2000" dirty="0" err="1"/>
              <a:t>biaya</a:t>
            </a:r>
            <a:r>
              <a:rPr lang="en-US" altLang="en-US" sz="2000" dirty="0"/>
              <a:t> </a:t>
            </a:r>
            <a:r>
              <a:rPr lang="en-US" altLang="en-US" sz="2000" dirty="0" err="1"/>
              <a:t>asuransi</a:t>
            </a:r>
            <a:r>
              <a:rPr lang="en-US" altLang="en-US" sz="2000" dirty="0"/>
              <a:t> yang </a:t>
            </a:r>
            <a:r>
              <a:rPr lang="en-US" altLang="en-US" sz="2000" dirty="0" err="1"/>
              <a:t>digunakan</a:t>
            </a:r>
            <a:r>
              <a:rPr lang="en-US" altLang="en-US" sz="2000" dirty="0"/>
              <a:t> oleh masing-masing </a:t>
            </a:r>
            <a:r>
              <a:rPr lang="en-US" altLang="en-US" sz="2000" dirty="0" err="1"/>
              <a:t>departemen</a:t>
            </a:r>
            <a:r>
              <a:rPr lang="en-US" altLang="en-US" sz="2000" dirty="0"/>
              <a:t>.</a:t>
            </a:r>
            <a:endParaRPr lang="en-GB" altLang="en-US"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a:extLst>
              <a:ext uri="{FF2B5EF4-FFF2-40B4-BE49-F238E27FC236}">
                <a16:creationId xmlns:a16="http://schemas.microsoft.com/office/drawing/2014/main" id="{033CC3B4-9AF3-6C55-31B9-6BC84457BEFA}"/>
              </a:ext>
            </a:extLst>
          </p:cNvPr>
          <p:cNvSpPr>
            <a:spLocks noGrp="1" noChangeArrowheads="1"/>
          </p:cNvSpPr>
          <p:nvPr>
            <p:ph type="title"/>
          </p:nvPr>
        </p:nvSpPr>
        <p:spPr/>
        <p:txBody>
          <a:bodyPr/>
          <a:lstStyle/>
          <a:p>
            <a:pPr eaLnBrk="1" hangingPunct="1"/>
            <a:r>
              <a:rPr lang="en-US" altLang="en-US" b="1">
                <a:solidFill>
                  <a:srgbClr val="CC3300"/>
                </a:solidFill>
              </a:rPr>
              <a:t>Biaya dalam Hubungan dengan Periode Waktu</a:t>
            </a:r>
            <a:endParaRPr lang="en-GB" altLang="en-US" b="1">
              <a:solidFill>
                <a:srgbClr val="CC3300"/>
              </a:solidFill>
            </a:endParaRPr>
          </a:p>
        </p:txBody>
      </p:sp>
      <p:sp>
        <p:nvSpPr>
          <p:cNvPr id="29700" name="Rectangle 3">
            <a:extLst>
              <a:ext uri="{FF2B5EF4-FFF2-40B4-BE49-F238E27FC236}">
                <a16:creationId xmlns:a16="http://schemas.microsoft.com/office/drawing/2014/main" id="{4FB09B76-03B1-959F-A7DC-83F9ADA581E9}"/>
              </a:ext>
            </a:extLst>
          </p:cNvPr>
          <p:cNvSpPr>
            <a:spLocks noGrp="1" noChangeArrowheads="1"/>
          </p:cNvSpPr>
          <p:nvPr>
            <p:ph type="body" idx="1"/>
          </p:nvPr>
        </p:nvSpPr>
        <p:spPr>
          <a:xfrm>
            <a:off x="1018599" y="2223654"/>
            <a:ext cx="7661275" cy="4343400"/>
          </a:xfrm>
        </p:spPr>
        <p:txBody>
          <a:bodyPr/>
          <a:lstStyle/>
          <a:p>
            <a:pPr marL="609600" indent="-609600">
              <a:lnSpc>
                <a:spcPct val="80000"/>
              </a:lnSpc>
              <a:buNone/>
            </a:pPr>
            <a:r>
              <a:rPr lang="en-US" altLang="en-US" dirty="0"/>
              <a:t>1.	</a:t>
            </a:r>
            <a:r>
              <a:rPr lang="en-US" altLang="en-US" dirty="0" err="1"/>
              <a:t>Biaya</a:t>
            </a:r>
            <a:r>
              <a:rPr lang="en-US" altLang="en-US" dirty="0"/>
              <a:t> </a:t>
            </a:r>
            <a:r>
              <a:rPr lang="en-US" altLang="en-US" dirty="0" err="1"/>
              <a:t>pengeluaran</a:t>
            </a:r>
            <a:r>
              <a:rPr lang="en-US" altLang="en-US" dirty="0"/>
              <a:t> modal, </a:t>
            </a:r>
            <a:r>
              <a:rPr lang="en-US" altLang="en-US" dirty="0" err="1"/>
              <a:t>yaitu</a:t>
            </a:r>
            <a:r>
              <a:rPr lang="en-US" altLang="en-US" dirty="0"/>
              <a:t> </a:t>
            </a:r>
            <a:r>
              <a:rPr lang="en-US" altLang="en-US" dirty="0" err="1"/>
              <a:t>biaya</a:t>
            </a:r>
            <a:r>
              <a:rPr lang="en-US" altLang="en-US" dirty="0"/>
              <a:t> yang </a:t>
            </a:r>
            <a:r>
              <a:rPr lang="en-US" altLang="en-US" dirty="0" err="1"/>
              <a:t>dikeluarkan</a:t>
            </a:r>
            <a:r>
              <a:rPr lang="en-US" altLang="en-US" dirty="0"/>
              <a:t> </a:t>
            </a:r>
            <a:r>
              <a:rPr lang="en-US" altLang="en-US" dirty="0" err="1"/>
              <a:t>untuk</a:t>
            </a:r>
            <a:r>
              <a:rPr lang="en-US" altLang="en-US" dirty="0"/>
              <a:t> </a:t>
            </a:r>
            <a:r>
              <a:rPr lang="en-US" altLang="en-US" dirty="0" err="1"/>
              <a:t>memberikan</a:t>
            </a:r>
            <a:r>
              <a:rPr lang="en-US" altLang="en-US" dirty="0"/>
              <a:t> </a:t>
            </a:r>
            <a:r>
              <a:rPr lang="en-US" altLang="en-US" dirty="0" err="1"/>
              <a:t>manfaat</a:t>
            </a:r>
            <a:r>
              <a:rPr lang="en-US" altLang="en-US" dirty="0"/>
              <a:t> di masa </a:t>
            </a:r>
            <a:r>
              <a:rPr lang="en-US" altLang="en-US" dirty="0" err="1"/>
              <a:t>depan</a:t>
            </a:r>
            <a:r>
              <a:rPr lang="en-US" altLang="en-US" dirty="0"/>
              <a:t> dan </a:t>
            </a:r>
            <a:r>
              <a:rPr lang="en-US" altLang="en-US" dirty="0" err="1"/>
              <a:t>dalam</a:t>
            </a:r>
            <a:r>
              <a:rPr lang="en-US" altLang="en-US" dirty="0"/>
              <a:t> </a:t>
            </a:r>
            <a:r>
              <a:rPr lang="en-US" altLang="en-US" dirty="0" err="1"/>
              <a:t>jangka</a:t>
            </a:r>
            <a:r>
              <a:rPr lang="en-US" altLang="en-US" dirty="0"/>
              <a:t> </a:t>
            </a:r>
            <a:r>
              <a:rPr lang="en-US" altLang="en-US" dirty="0" err="1"/>
              <a:t>waktu</a:t>
            </a:r>
            <a:r>
              <a:rPr lang="en-US" altLang="en-US" dirty="0"/>
              <a:t> yang </a:t>
            </a:r>
            <a:r>
              <a:rPr lang="en-US" altLang="en-US" dirty="0" err="1"/>
              <a:t>panjang</a:t>
            </a:r>
            <a:r>
              <a:rPr lang="en-US" altLang="en-US" dirty="0"/>
              <a:t> dan </a:t>
            </a:r>
            <a:r>
              <a:rPr lang="en-US" altLang="en-US" dirty="0" err="1"/>
              <a:t>dilaporkan</a:t>
            </a:r>
            <a:r>
              <a:rPr lang="en-US" altLang="en-US" dirty="0"/>
              <a:t> </a:t>
            </a:r>
            <a:r>
              <a:rPr lang="en-US" altLang="en-US" dirty="0" err="1"/>
              <a:t>sebagai</a:t>
            </a:r>
            <a:r>
              <a:rPr lang="en-US" altLang="en-US" dirty="0"/>
              <a:t> </a:t>
            </a:r>
            <a:r>
              <a:rPr lang="en-US" altLang="en-US" dirty="0" err="1"/>
              <a:t>aktiva</a:t>
            </a:r>
            <a:r>
              <a:rPr lang="en-US" altLang="en-US" dirty="0"/>
              <a:t>.</a:t>
            </a:r>
          </a:p>
          <a:p>
            <a:pPr marL="609600" indent="-609600">
              <a:lnSpc>
                <a:spcPct val="80000"/>
              </a:lnSpc>
              <a:buNone/>
            </a:pPr>
            <a:r>
              <a:rPr lang="en-US" altLang="en-US" dirty="0"/>
              <a:t>	</a:t>
            </a:r>
            <a:r>
              <a:rPr lang="en-US" altLang="en-US" dirty="0" err="1"/>
              <a:t>Contoh</a:t>
            </a:r>
            <a:r>
              <a:rPr lang="en-US" altLang="en-US" dirty="0"/>
              <a:t> : </a:t>
            </a:r>
            <a:r>
              <a:rPr lang="en-US" altLang="en-US" dirty="0" err="1"/>
              <a:t>Pembelian</a:t>
            </a:r>
            <a:r>
              <a:rPr lang="en-US" altLang="en-US" dirty="0"/>
              <a:t> </a:t>
            </a:r>
            <a:r>
              <a:rPr lang="en-US" altLang="en-US" dirty="0" err="1"/>
              <a:t>mesin</a:t>
            </a:r>
            <a:r>
              <a:rPr lang="en-US" altLang="en-US" dirty="0"/>
              <a:t> dan </a:t>
            </a:r>
            <a:r>
              <a:rPr lang="en-US" altLang="en-US" dirty="0" err="1"/>
              <a:t>peralatan</a:t>
            </a:r>
            <a:r>
              <a:rPr lang="en-US" altLang="en-US" dirty="0"/>
              <a:t>.</a:t>
            </a:r>
          </a:p>
          <a:p>
            <a:pPr marL="609600" indent="-609600">
              <a:lnSpc>
                <a:spcPct val="80000"/>
              </a:lnSpc>
              <a:buNone/>
            </a:pPr>
            <a:r>
              <a:rPr lang="en-US" altLang="en-US" dirty="0"/>
              <a:t>2.	</a:t>
            </a:r>
            <a:r>
              <a:rPr lang="en-US" altLang="en-US" dirty="0" err="1"/>
              <a:t>Biaya</a:t>
            </a:r>
            <a:r>
              <a:rPr lang="en-US" altLang="en-US" dirty="0"/>
              <a:t> </a:t>
            </a:r>
            <a:r>
              <a:rPr lang="en-US" altLang="en-US" dirty="0" err="1"/>
              <a:t>pengeluaran</a:t>
            </a:r>
            <a:r>
              <a:rPr lang="en-US" altLang="en-US" dirty="0"/>
              <a:t> </a:t>
            </a:r>
            <a:r>
              <a:rPr lang="en-US" altLang="en-US" dirty="0" err="1"/>
              <a:t>pendapatan</a:t>
            </a:r>
            <a:r>
              <a:rPr lang="en-US" altLang="en-US" dirty="0"/>
              <a:t>, </a:t>
            </a:r>
            <a:r>
              <a:rPr lang="en-US" altLang="en-US" dirty="0" err="1"/>
              <a:t>yaitu</a:t>
            </a:r>
            <a:r>
              <a:rPr lang="en-US" altLang="en-US" dirty="0"/>
              <a:t> </a:t>
            </a:r>
            <a:r>
              <a:rPr lang="en-US" altLang="en-US" dirty="0" err="1"/>
              <a:t>biaya</a:t>
            </a:r>
            <a:r>
              <a:rPr lang="en-US" altLang="en-US" dirty="0"/>
              <a:t> yang </a:t>
            </a:r>
            <a:r>
              <a:rPr lang="en-US" altLang="en-US" dirty="0" err="1"/>
              <a:t>memberikan</a:t>
            </a:r>
            <a:r>
              <a:rPr lang="en-US" altLang="en-US" dirty="0"/>
              <a:t> </a:t>
            </a:r>
            <a:r>
              <a:rPr lang="en-US" altLang="en-US" dirty="0" err="1"/>
              <a:t>manfaat</a:t>
            </a:r>
            <a:r>
              <a:rPr lang="en-US" altLang="en-US" dirty="0"/>
              <a:t> </a:t>
            </a:r>
            <a:r>
              <a:rPr lang="en-US" altLang="en-US" dirty="0" err="1"/>
              <a:t>untuk</a:t>
            </a:r>
            <a:r>
              <a:rPr lang="en-US" altLang="en-US" dirty="0"/>
              <a:t> </a:t>
            </a:r>
            <a:r>
              <a:rPr lang="en-US" altLang="en-US" dirty="0" err="1"/>
              <a:t>periode</a:t>
            </a:r>
            <a:r>
              <a:rPr lang="en-US" altLang="en-US" dirty="0"/>
              <a:t> </a:t>
            </a:r>
            <a:r>
              <a:rPr lang="en-US" altLang="en-US" dirty="0" err="1"/>
              <a:t>sekarang</a:t>
            </a:r>
            <a:r>
              <a:rPr lang="en-US" altLang="en-US" dirty="0"/>
              <a:t> dan </a:t>
            </a:r>
            <a:r>
              <a:rPr lang="en-US" altLang="en-US" dirty="0" err="1"/>
              <a:t>dilaporkan</a:t>
            </a:r>
            <a:r>
              <a:rPr lang="en-US" altLang="en-US" dirty="0"/>
              <a:t> </a:t>
            </a:r>
            <a:r>
              <a:rPr lang="en-US" altLang="en-US" dirty="0" err="1"/>
              <a:t>sebagai</a:t>
            </a:r>
            <a:r>
              <a:rPr lang="en-US" altLang="en-US" dirty="0"/>
              <a:t> </a:t>
            </a:r>
            <a:r>
              <a:rPr lang="en-US" altLang="en-US" dirty="0" err="1"/>
              <a:t>beban</a:t>
            </a:r>
            <a:r>
              <a:rPr lang="en-US" altLang="en-US" dirty="0"/>
              <a:t>.</a:t>
            </a:r>
          </a:p>
          <a:p>
            <a:pPr marL="609600" indent="-609600">
              <a:lnSpc>
                <a:spcPct val="80000"/>
              </a:lnSpc>
              <a:buNone/>
            </a:pPr>
            <a:r>
              <a:rPr lang="en-US" altLang="en-US" dirty="0"/>
              <a:t>	</a:t>
            </a:r>
            <a:r>
              <a:rPr lang="en-US" altLang="en-US" dirty="0" err="1"/>
              <a:t>Contoh</a:t>
            </a:r>
            <a:r>
              <a:rPr lang="en-US" altLang="en-US" dirty="0"/>
              <a:t> : </a:t>
            </a:r>
            <a:r>
              <a:rPr lang="en-US" altLang="en-US" dirty="0" err="1"/>
              <a:t>Mesin</a:t>
            </a:r>
            <a:r>
              <a:rPr lang="en-US" altLang="en-US" dirty="0"/>
              <a:t> </a:t>
            </a:r>
            <a:r>
              <a:rPr lang="en-US" altLang="en-US" dirty="0" err="1"/>
              <a:t>atau</a:t>
            </a:r>
            <a:r>
              <a:rPr lang="en-US" altLang="en-US" dirty="0"/>
              <a:t> </a:t>
            </a:r>
            <a:r>
              <a:rPr lang="en-US" altLang="en-US" dirty="0" err="1"/>
              <a:t>peralatan</a:t>
            </a:r>
            <a:r>
              <a:rPr lang="en-US" altLang="en-US" dirty="0"/>
              <a:t> yang </a:t>
            </a:r>
            <a:r>
              <a:rPr lang="en-US" altLang="en-US" dirty="0" err="1"/>
              <a:t>dibeli</a:t>
            </a:r>
            <a:r>
              <a:rPr lang="en-US" altLang="en-US" dirty="0"/>
              <a:t> </a:t>
            </a:r>
            <a:r>
              <a:rPr lang="en-US" altLang="en-US" dirty="0" err="1"/>
              <a:t>apabila</a:t>
            </a:r>
            <a:r>
              <a:rPr lang="en-US" altLang="en-US" dirty="0"/>
              <a:t> di </a:t>
            </a:r>
            <a:r>
              <a:rPr lang="en-US" altLang="en-US" dirty="0" err="1"/>
              <a:t>konsumsi</a:t>
            </a:r>
            <a:r>
              <a:rPr lang="en-US" altLang="en-US" dirty="0"/>
              <a:t> </a:t>
            </a:r>
            <a:r>
              <a:rPr lang="en-US" altLang="en-US" dirty="0" err="1"/>
              <a:t>akan</a:t>
            </a:r>
            <a:r>
              <a:rPr lang="en-US" altLang="en-US" dirty="0"/>
              <a:t> </a:t>
            </a:r>
            <a:r>
              <a:rPr lang="en-US" altLang="en-US" dirty="0" err="1"/>
              <a:t>kehilangan</a:t>
            </a:r>
            <a:r>
              <a:rPr lang="en-US" altLang="en-US" dirty="0"/>
              <a:t> </a:t>
            </a:r>
            <a:r>
              <a:rPr lang="en-US" altLang="en-US" dirty="0" err="1"/>
              <a:t>kegunaan</a:t>
            </a:r>
            <a:r>
              <a:rPr lang="en-US" altLang="en-US" dirty="0"/>
              <a:t> dan </a:t>
            </a:r>
            <a:r>
              <a:rPr lang="en-US" altLang="en-US" dirty="0" err="1"/>
              <a:t>menimbulkan</a:t>
            </a:r>
            <a:r>
              <a:rPr lang="en-US" altLang="en-US" dirty="0"/>
              <a:t> </a:t>
            </a:r>
            <a:r>
              <a:rPr lang="en-US" altLang="en-US" dirty="0" err="1"/>
              <a:t>penyusutan</a:t>
            </a:r>
            <a:r>
              <a:rPr lang="en-US" altLang="en-US" dirty="0"/>
              <a:t>. </a:t>
            </a:r>
            <a:r>
              <a:rPr lang="en-US" altLang="en-US" dirty="0" err="1"/>
              <a:t>Penyusutan</a:t>
            </a:r>
            <a:r>
              <a:rPr lang="en-US" altLang="en-US" dirty="0"/>
              <a:t> </a:t>
            </a:r>
            <a:r>
              <a:rPr lang="en-US" altLang="en-US" dirty="0" err="1"/>
              <a:t>ini</a:t>
            </a:r>
            <a:r>
              <a:rPr lang="en-US" altLang="en-US" dirty="0"/>
              <a:t> </a:t>
            </a:r>
            <a:r>
              <a:rPr lang="en-US" altLang="en-US" dirty="0" err="1"/>
              <a:t>disebut</a:t>
            </a:r>
            <a:r>
              <a:rPr lang="en-US" altLang="en-US" dirty="0"/>
              <a:t> </a:t>
            </a:r>
            <a:r>
              <a:rPr lang="en-US" altLang="en-US" dirty="0" err="1"/>
              <a:t>pengeluaran</a:t>
            </a:r>
            <a:r>
              <a:rPr lang="en-US" altLang="en-US" dirty="0"/>
              <a:t> </a:t>
            </a:r>
            <a:r>
              <a:rPr lang="en-US" altLang="en-US" dirty="0" err="1"/>
              <a:t>pendapatan</a:t>
            </a:r>
            <a:r>
              <a:rPr lang="en-US" altLang="en-US" dirty="0"/>
              <a:t> yang </a:t>
            </a:r>
            <a:r>
              <a:rPr lang="en-US" altLang="en-US" dirty="0" err="1"/>
              <a:t>akan</a:t>
            </a:r>
            <a:r>
              <a:rPr lang="en-US" altLang="en-US" dirty="0"/>
              <a:t> </a:t>
            </a:r>
            <a:r>
              <a:rPr lang="en-US" altLang="en-US" dirty="0" err="1"/>
              <a:t>dilaporkan</a:t>
            </a:r>
            <a:r>
              <a:rPr lang="en-US" altLang="en-US" dirty="0"/>
              <a:t> </a:t>
            </a:r>
            <a:r>
              <a:rPr lang="en-US" altLang="en-US" dirty="0" err="1"/>
              <a:t>sebagai</a:t>
            </a:r>
            <a:r>
              <a:rPr lang="en-US" altLang="en-US" dirty="0"/>
              <a:t> </a:t>
            </a:r>
            <a:r>
              <a:rPr lang="en-US" altLang="en-US" dirty="0" err="1"/>
              <a:t>beban</a:t>
            </a:r>
            <a:r>
              <a:rPr lang="en-US" altLang="en-US" dirty="0"/>
              <a:t>.</a:t>
            </a:r>
            <a:endParaRPr lang="en-GB"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766DB-6666-7CD8-6E72-62DD5D6855FC}"/>
              </a:ext>
            </a:extLst>
          </p:cNvPr>
          <p:cNvSpPr>
            <a:spLocks noGrp="1"/>
          </p:cNvSpPr>
          <p:nvPr>
            <p:ph type="title"/>
          </p:nvPr>
        </p:nvSpPr>
        <p:spPr>
          <a:xfrm>
            <a:off x="1896845" y="630382"/>
            <a:ext cx="7497763" cy="1143000"/>
          </a:xfrm>
        </p:spPr>
        <p:txBody>
          <a:bodyPr/>
          <a:lstStyle/>
          <a:p>
            <a:pPr>
              <a:defRPr/>
            </a:pPr>
            <a:r>
              <a:rPr lang="en-US" dirty="0" err="1">
                <a:solidFill>
                  <a:schemeClr val="tx2">
                    <a:satMod val="130000"/>
                  </a:schemeClr>
                </a:solidFill>
              </a:rPr>
              <a:t>Konsep</a:t>
            </a:r>
            <a:r>
              <a:rPr lang="en-US" dirty="0">
                <a:solidFill>
                  <a:schemeClr val="tx2">
                    <a:satMod val="130000"/>
                  </a:schemeClr>
                </a:solidFill>
              </a:rPr>
              <a:t> </a:t>
            </a:r>
            <a:r>
              <a:rPr lang="en-US" dirty="0" err="1">
                <a:solidFill>
                  <a:schemeClr val="tx2">
                    <a:satMod val="130000"/>
                  </a:schemeClr>
                </a:solidFill>
              </a:rPr>
              <a:t>Biaya</a:t>
            </a:r>
            <a:endParaRPr lang="en-US" dirty="0">
              <a:solidFill>
                <a:schemeClr val="tx2">
                  <a:satMod val="130000"/>
                </a:schemeClr>
              </a:solidFill>
            </a:endParaRPr>
          </a:p>
        </p:txBody>
      </p:sp>
      <p:sp>
        <p:nvSpPr>
          <p:cNvPr id="3" name="Content Placeholder 2">
            <a:extLst>
              <a:ext uri="{FF2B5EF4-FFF2-40B4-BE49-F238E27FC236}">
                <a16:creationId xmlns:a16="http://schemas.microsoft.com/office/drawing/2014/main" id="{C8E50DC9-090D-F931-26A0-762862075851}"/>
              </a:ext>
            </a:extLst>
          </p:cNvPr>
          <p:cNvSpPr>
            <a:spLocks noGrp="1"/>
          </p:cNvSpPr>
          <p:nvPr>
            <p:ph idx="1"/>
          </p:nvPr>
        </p:nvSpPr>
        <p:spPr>
          <a:xfrm>
            <a:off x="983673" y="2078182"/>
            <a:ext cx="9324109" cy="4475018"/>
          </a:xfrm>
        </p:spPr>
        <p:txBody>
          <a:bodyPr>
            <a:normAutofit/>
          </a:bodyPr>
          <a:lstStyle/>
          <a:p>
            <a:pPr marL="117475" indent="-34925" algn="just">
              <a:buNone/>
              <a:defRPr/>
            </a:pPr>
            <a:r>
              <a:rPr lang="fi-FI" dirty="0"/>
              <a:t>Biaya merupakan objek yang diproses oleh akuntansi biaya. Dalam arti luas biaya adalah pengorbanan sumber ekonomi, yang diukur dalam satuan uang, yang telah terjadi atau yang kemungkinan akan terjadi untuk tujuan tertentu. </a:t>
            </a:r>
          </a:p>
          <a:p>
            <a:pPr marL="117475" indent="-34925" algn="just">
              <a:lnSpc>
                <a:spcPct val="110000"/>
              </a:lnSpc>
              <a:buNone/>
              <a:defRPr/>
            </a:pPr>
            <a:endParaRPr lang="fi-FI" sz="1600" dirty="0"/>
          </a:p>
          <a:p>
            <a:pPr marL="117475" indent="-34925" algn="just">
              <a:buNone/>
              <a:defRPr/>
            </a:pPr>
            <a:r>
              <a:rPr lang="fi-FI" dirty="0"/>
              <a:t>Akuntan mendefinisikan biaya (cost) sebagai sumber daya yang dikorbankan (sacrified)  atau dilepaskan (forgone) untuk        mencapai tujuan tertentu. (Horngren, 2008)</a:t>
            </a:r>
          </a:p>
        </p:txBody>
      </p:sp>
      <p:sp>
        <p:nvSpPr>
          <p:cNvPr id="8" name="Date Placeholder 9">
            <a:extLst>
              <a:ext uri="{FF2B5EF4-FFF2-40B4-BE49-F238E27FC236}">
                <a16:creationId xmlns:a16="http://schemas.microsoft.com/office/drawing/2014/main" id="{5843219E-F97F-E27E-A88F-6BAAF0E9B102}"/>
              </a:ext>
            </a:extLst>
          </p:cNvPr>
          <p:cNvSpPr txBox="1">
            <a:spLocks/>
          </p:cNvSpPr>
          <p:nvPr/>
        </p:nvSpPr>
        <p:spPr>
          <a:xfrm>
            <a:off x="8534400" y="6381750"/>
            <a:ext cx="2133600" cy="476250"/>
          </a:xfrm>
          <a:prstGeom prst="rect">
            <a:avLst/>
          </a:prstGeom>
        </p:spPr>
        <p:txBody>
          <a:bodyPr anchor="b"/>
          <a:lstStyle/>
          <a:p>
            <a:pPr algn="r">
              <a:defRPr/>
            </a:pPr>
            <a:fld id="{C01E28A0-EEDC-457E-A30C-55B8C3D2FD26}" type="datetime1">
              <a:rPr lang="en-US" sz="1200">
                <a:solidFill>
                  <a:srgbClr val="FF0000"/>
                </a:solidFill>
              </a:rPr>
              <a:pPr algn="r">
                <a:defRPr/>
              </a:pPr>
              <a:t>9/12/2023</a:t>
            </a:fld>
            <a:endParaRPr lang="en-US" sz="1200" dirty="0">
              <a:solidFill>
                <a:srgbClr val="FF0000"/>
              </a:solidFill>
            </a:endParaRPr>
          </a:p>
        </p:txBody>
      </p:sp>
    </p:spTree>
  </p:cSld>
  <p:clrMapOvr>
    <a:masterClrMapping/>
  </p:clrMapOvr>
  <p:transition>
    <p:diamon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a:extLst>
              <a:ext uri="{FF2B5EF4-FFF2-40B4-BE49-F238E27FC236}">
                <a16:creationId xmlns:a16="http://schemas.microsoft.com/office/drawing/2014/main" id="{2DBE55B7-7D88-8FC3-F1EF-037FB24A0FB6}"/>
              </a:ext>
            </a:extLst>
          </p:cNvPr>
          <p:cNvSpPr>
            <a:spLocks noGrp="1" noChangeArrowheads="1"/>
          </p:cNvSpPr>
          <p:nvPr>
            <p:ph type="title"/>
          </p:nvPr>
        </p:nvSpPr>
        <p:spPr>
          <a:xfrm>
            <a:off x="2073634" y="581747"/>
            <a:ext cx="7158037" cy="1198562"/>
          </a:xfrm>
        </p:spPr>
        <p:txBody>
          <a:bodyPr/>
          <a:lstStyle/>
          <a:p>
            <a:pPr eaLnBrk="1" hangingPunct="1"/>
            <a:r>
              <a:rPr lang="en-US" altLang="en-US" b="1" dirty="0" err="1">
                <a:solidFill>
                  <a:srgbClr val="CC3300"/>
                </a:solidFill>
              </a:rPr>
              <a:t>Biaya</a:t>
            </a:r>
            <a:r>
              <a:rPr lang="en-US" altLang="en-US" b="1" dirty="0">
                <a:solidFill>
                  <a:srgbClr val="CC3300"/>
                </a:solidFill>
              </a:rPr>
              <a:t> </a:t>
            </a:r>
            <a:r>
              <a:rPr lang="en-US" altLang="en-US" b="1" dirty="0" err="1">
                <a:solidFill>
                  <a:srgbClr val="CC3300"/>
                </a:solidFill>
              </a:rPr>
              <a:t>dalam</a:t>
            </a:r>
            <a:r>
              <a:rPr lang="en-US" altLang="en-US" b="1" dirty="0">
                <a:solidFill>
                  <a:srgbClr val="CC3300"/>
                </a:solidFill>
              </a:rPr>
              <a:t> </a:t>
            </a:r>
            <a:r>
              <a:rPr lang="en-US" altLang="en-US" b="1" dirty="0" err="1">
                <a:solidFill>
                  <a:srgbClr val="CC3300"/>
                </a:solidFill>
              </a:rPr>
              <a:t>Hubungan</a:t>
            </a:r>
            <a:r>
              <a:rPr lang="en-US" altLang="en-US" b="1" dirty="0">
                <a:solidFill>
                  <a:srgbClr val="CC3300"/>
                </a:solidFill>
              </a:rPr>
              <a:t> </a:t>
            </a:r>
            <a:r>
              <a:rPr lang="en-US" altLang="en-US" b="1" dirty="0" err="1">
                <a:solidFill>
                  <a:srgbClr val="CC3300"/>
                </a:solidFill>
              </a:rPr>
              <a:t>dengan</a:t>
            </a:r>
            <a:r>
              <a:rPr lang="en-US" altLang="en-US" b="1" dirty="0">
                <a:solidFill>
                  <a:srgbClr val="CC3300"/>
                </a:solidFill>
              </a:rPr>
              <a:t> </a:t>
            </a:r>
            <a:r>
              <a:rPr lang="en-US" altLang="en-US" b="1" dirty="0" err="1">
                <a:solidFill>
                  <a:srgbClr val="CC3300"/>
                </a:solidFill>
              </a:rPr>
              <a:t>Pengambilan</a:t>
            </a:r>
            <a:r>
              <a:rPr lang="en-US" altLang="en-US" b="1" dirty="0">
                <a:solidFill>
                  <a:srgbClr val="CC3300"/>
                </a:solidFill>
              </a:rPr>
              <a:t> Keputusan</a:t>
            </a:r>
            <a:endParaRPr lang="en-GB" altLang="en-US" b="1" dirty="0">
              <a:solidFill>
                <a:srgbClr val="CC3300"/>
              </a:solidFill>
            </a:endParaRPr>
          </a:p>
        </p:txBody>
      </p:sp>
      <p:sp>
        <p:nvSpPr>
          <p:cNvPr id="30724" name="Rectangle 3">
            <a:extLst>
              <a:ext uri="{FF2B5EF4-FFF2-40B4-BE49-F238E27FC236}">
                <a16:creationId xmlns:a16="http://schemas.microsoft.com/office/drawing/2014/main" id="{2B78700B-3699-B570-BFB3-1AFBF040BF60}"/>
              </a:ext>
            </a:extLst>
          </p:cNvPr>
          <p:cNvSpPr>
            <a:spLocks noGrp="1" noChangeArrowheads="1"/>
          </p:cNvSpPr>
          <p:nvPr>
            <p:ph type="body" idx="1"/>
          </p:nvPr>
        </p:nvSpPr>
        <p:spPr>
          <a:xfrm>
            <a:off x="1260763" y="2064327"/>
            <a:ext cx="8783781" cy="4419600"/>
          </a:xfrm>
        </p:spPr>
        <p:txBody>
          <a:bodyPr>
            <a:normAutofit fontScale="85000" lnSpcReduction="20000"/>
          </a:bodyPr>
          <a:lstStyle/>
          <a:p>
            <a:pPr marL="609600" indent="-609600">
              <a:lnSpc>
                <a:spcPct val="80000"/>
              </a:lnSpc>
              <a:buNone/>
            </a:pPr>
            <a:r>
              <a:rPr lang="en-US" altLang="en-US" sz="1800" dirty="0" err="1"/>
              <a:t>Biaya</a:t>
            </a:r>
            <a:r>
              <a:rPr lang="en-US" altLang="en-US" sz="1800" dirty="0"/>
              <a:t> </a:t>
            </a:r>
            <a:r>
              <a:rPr lang="en-US" altLang="en-US" sz="1800" dirty="0" err="1"/>
              <a:t>relevan</a:t>
            </a:r>
            <a:r>
              <a:rPr lang="en-US" altLang="en-US" sz="1800" dirty="0"/>
              <a:t>, </a:t>
            </a:r>
            <a:r>
              <a:rPr lang="en-US" altLang="en-US" sz="1800" dirty="0" err="1"/>
              <a:t>yaitu</a:t>
            </a:r>
            <a:r>
              <a:rPr lang="en-US" altLang="en-US" sz="1800" dirty="0"/>
              <a:t> </a:t>
            </a:r>
            <a:r>
              <a:rPr lang="en-US" altLang="en-US" sz="1800" dirty="0" err="1"/>
              <a:t>biaya</a:t>
            </a:r>
            <a:r>
              <a:rPr lang="en-US" altLang="en-US" sz="1800" dirty="0"/>
              <a:t> masa </a:t>
            </a:r>
            <a:r>
              <a:rPr lang="en-US" altLang="en-US" sz="1800" dirty="0" err="1"/>
              <a:t>akan</a:t>
            </a:r>
            <a:r>
              <a:rPr lang="en-US" altLang="en-US" sz="1800" dirty="0"/>
              <a:t> </a:t>
            </a:r>
            <a:r>
              <a:rPr lang="en-US" altLang="en-US" sz="1800" dirty="0" err="1"/>
              <a:t>datang</a:t>
            </a:r>
            <a:r>
              <a:rPr lang="en-US" altLang="en-US" sz="1800" dirty="0"/>
              <a:t> yang </a:t>
            </a:r>
            <a:r>
              <a:rPr lang="en-US" altLang="en-US" sz="1800" dirty="0" err="1"/>
              <a:t>berbeda</a:t>
            </a:r>
            <a:r>
              <a:rPr lang="en-US" altLang="en-US" sz="1800" dirty="0"/>
              <a:t> </a:t>
            </a:r>
            <a:r>
              <a:rPr lang="en-US" altLang="en-US" sz="1800" dirty="0" err="1"/>
              <a:t>dalam</a:t>
            </a:r>
            <a:r>
              <a:rPr lang="en-US" altLang="en-US" sz="1800" dirty="0"/>
              <a:t> </a:t>
            </a:r>
          </a:p>
          <a:p>
            <a:pPr marL="609600" indent="-609600">
              <a:lnSpc>
                <a:spcPct val="80000"/>
              </a:lnSpc>
              <a:buNone/>
            </a:pPr>
            <a:r>
              <a:rPr lang="en-US" altLang="en-US" sz="1800" dirty="0" err="1"/>
              <a:t>beberapa</a:t>
            </a:r>
            <a:r>
              <a:rPr lang="en-US" altLang="en-US" sz="1800" dirty="0"/>
              <a:t> </a:t>
            </a:r>
            <a:r>
              <a:rPr lang="en-US" altLang="en-US" sz="1800" dirty="0" err="1"/>
              <a:t>alternatif</a:t>
            </a:r>
            <a:r>
              <a:rPr lang="en-US" altLang="en-US" sz="1800" dirty="0"/>
              <a:t>.	</a:t>
            </a:r>
          </a:p>
          <a:p>
            <a:pPr marL="609600" indent="-609600">
              <a:lnSpc>
                <a:spcPct val="80000"/>
              </a:lnSpc>
              <a:buNone/>
            </a:pPr>
            <a:r>
              <a:rPr lang="en-US" altLang="en-US" sz="1800" dirty="0"/>
              <a:t>a. </a:t>
            </a:r>
            <a:r>
              <a:rPr lang="en-US" altLang="en-US" sz="1800" dirty="0" err="1"/>
              <a:t>Biaya</a:t>
            </a:r>
            <a:r>
              <a:rPr lang="en-US" altLang="en-US" sz="1800" dirty="0"/>
              <a:t> </a:t>
            </a:r>
            <a:r>
              <a:rPr lang="en-US" altLang="en-US" sz="1800" dirty="0" err="1"/>
              <a:t>diferensial</a:t>
            </a:r>
            <a:r>
              <a:rPr lang="en-US" altLang="en-US" sz="1800" dirty="0"/>
              <a:t>, </a:t>
            </a:r>
            <a:r>
              <a:rPr lang="en-US" altLang="en-US" sz="1800" dirty="0" err="1"/>
              <a:t>selisih</a:t>
            </a:r>
            <a:r>
              <a:rPr lang="en-US" altLang="en-US" sz="1800" dirty="0"/>
              <a:t> </a:t>
            </a:r>
            <a:r>
              <a:rPr lang="en-US" altLang="en-US" sz="1800" dirty="0" err="1"/>
              <a:t>biaya</a:t>
            </a:r>
            <a:r>
              <a:rPr lang="en-US" altLang="en-US" sz="1800" dirty="0"/>
              <a:t> yang  </a:t>
            </a:r>
            <a:r>
              <a:rPr lang="en-US" altLang="en-US" sz="1800" dirty="0" err="1"/>
              <a:t>berbeda</a:t>
            </a:r>
            <a:r>
              <a:rPr lang="en-US" altLang="en-US" sz="1800" dirty="0"/>
              <a:t> </a:t>
            </a:r>
            <a:r>
              <a:rPr lang="en-US" altLang="en-US" sz="1800" dirty="0" err="1"/>
              <a:t>dalam</a:t>
            </a:r>
            <a:r>
              <a:rPr lang="en-US" altLang="en-US" sz="1800" dirty="0"/>
              <a:t> </a:t>
            </a:r>
            <a:r>
              <a:rPr lang="en-US" altLang="en-US" sz="1800" dirty="0" err="1"/>
              <a:t>beberapa</a:t>
            </a:r>
            <a:r>
              <a:rPr lang="en-US" altLang="en-US" sz="1800" dirty="0"/>
              <a:t> </a:t>
            </a:r>
            <a:r>
              <a:rPr lang="en-US" altLang="en-US" sz="1800" dirty="0" err="1"/>
              <a:t>alternatif</a:t>
            </a:r>
            <a:r>
              <a:rPr lang="en-US" altLang="en-US" sz="1800" dirty="0"/>
              <a:t> </a:t>
            </a:r>
          </a:p>
          <a:p>
            <a:pPr marL="609600" indent="-609600">
              <a:lnSpc>
                <a:spcPct val="80000"/>
              </a:lnSpc>
              <a:buNone/>
            </a:pPr>
            <a:r>
              <a:rPr lang="en-US" altLang="en-US" sz="1800" dirty="0"/>
              <a:t>    </a:t>
            </a:r>
            <a:r>
              <a:rPr lang="en-US" altLang="en-US" sz="1800" dirty="0" err="1"/>
              <a:t>pilihan</a:t>
            </a:r>
            <a:r>
              <a:rPr lang="en-US" altLang="en-US" sz="1800" dirty="0"/>
              <a:t>. </a:t>
            </a:r>
            <a:r>
              <a:rPr lang="en-US" altLang="en-US" sz="1800" dirty="0" err="1"/>
              <a:t>Biaya</a:t>
            </a:r>
            <a:r>
              <a:rPr lang="en-US" altLang="en-US" sz="1800" dirty="0"/>
              <a:t> </a:t>
            </a:r>
            <a:r>
              <a:rPr lang="en-US" altLang="en-US" sz="1800" dirty="0" err="1"/>
              <a:t>diferensial</a:t>
            </a:r>
            <a:r>
              <a:rPr lang="en-US" altLang="en-US" sz="1800" dirty="0"/>
              <a:t> </a:t>
            </a:r>
            <a:r>
              <a:rPr lang="en-US" altLang="en-US" sz="1800" dirty="0" err="1"/>
              <a:t>disebut</a:t>
            </a:r>
            <a:r>
              <a:rPr lang="en-US" altLang="en-US" sz="1800" dirty="0"/>
              <a:t> juga </a:t>
            </a:r>
            <a:r>
              <a:rPr lang="en-US" altLang="en-US" sz="1800" dirty="0" err="1"/>
              <a:t>biaya</a:t>
            </a:r>
            <a:r>
              <a:rPr lang="en-US" altLang="en-US" sz="1800" dirty="0"/>
              <a:t> marginal </a:t>
            </a:r>
          </a:p>
          <a:p>
            <a:pPr marL="609600" indent="-609600">
              <a:lnSpc>
                <a:spcPct val="80000"/>
              </a:lnSpc>
              <a:buNone/>
            </a:pPr>
            <a:r>
              <a:rPr lang="en-US" altLang="en-US" sz="1800" dirty="0"/>
              <a:t>    </a:t>
            </a:r>
            <a:r>
              <a:rPr lang="en-US" altLang="en-US" sz="1800" dirty="0" err="1"/>
              <a:t>atau</a:t>
            </a:r>
            <a:r>
              <a:rPr lang="en-US" altLang="en-US" sz="1800" dirty="0"/>
              <a:t> </a:t>
            </a:r>
            <a:r>
              <a:rPr lang="en-US" altLang="en-US" sz="1800" dirty="0" err="1"/>
              <a:t>biaya</a:t>
            </a:r>
            <a:r>
              <a:rPr lang="en-US" altLang="en-US" sz="1800" dirty="0"/>
              <a:t> incremental.	</a:t>
            </a:r>
          </a:p>
          <a:p>
            <a:pPr marL="609600" indent="-609600">
              <a:lnSpc>
                <a:spcPct val="80000"/>
              </a:lnSpc>
              <a:buNone/>
            </a:pPr>
            <a:r>
              <a:rPr lang="en-US" altLang="en-US" sz="1800" dirty="0"/>
              <a:t>b. </a:t>
            </a:r>
            <a:r>
              <a:rPr lang="en-US" altLang="en-US" sz="1800" dirty="0" err="1"/>
              <a:t>Biaya</a:t>
            </a:r>
            <a:r>
              <a:rPr lang="en-US" altLang="en-US" sz="1800" dirty="0"/>
              <a:t> </a:t>
            </a:r>
            <a:r>
              <a:rPr lang="en-US" altLang="en-US" sz="1800" dirty="0" err="1"/>
              <a:t>kesempatan</a:t>
            </a:r>
            <a:r>
              <a:rPr lang="en-US" altLang="en-US" sz="1800" dirty="0"/>
              <a:t>, </a:t>
            </a:r>
            <a:r>
              <a:rPr lang="en-US" altLang="en-US" sz="1800" dirty="0" err="1"/>
              <a:t>yaitu</a:t>
            </a:r>
            <a:r>
              <a:rPr lang="en-US" altLang="en-US" sz="1800" dirty="0"/>
              <a:t> </a:t>
            </a:r>
            <a:r>
              <a:rPr lang="en-US" altLang="en-US" sz="1800" dirty="0" err="1"/>
              <a:t>kesempatan</a:t>
            </a:r>
            <a:r>
              <a:rPr lang="en-US" altLang="en-US" sz="1800" dirty="0"/>
              <a:t> yang </a:t>
            </a:r>
            <a:r>
              <a:rPr lang="en-US" altLang="en-US" sz="1800" dirty="0" err="1"/>
              <a:t>dikorbankan</a:t>
            </a:r>
            <a:r>
              <a:rPr lang="en-US" altLang="en-US" sz="1800" dirty="0"/>
              <a:t> </a:t>
            </a:r>
            <a:r>
              <a:rPr lang="en-US" altLang="en-US" sz="1800" dirty="0" err="1"/>
              <a:t>dalam</a:t>
            </a:r>
            <a:r>
              <a:rPr lang="en-US" altLang="en-US" sz="1800" dirty="0"/>
              <a:t> </a:t>
            </a:r>
          </a:p>
          <a:p>
            <a:pPr marL="609600" indent="-609600">
              <a:lnSpc>
                <a:spcPct val="80000"/>
              </a:lnSpc>
              <a:buNone/>
            </a:pPr>
            <a:r>
              <a:rPr lang="en-US" altLang="en-US" sz="1800" dirty="0"/>
              <a:t>    </a:t>
            </a:r>
            <a:r>
              <a:rPr lang="en-US" altLang="en-US" sz="1800" dirty="0" err="1"/>
              <a:t>memilih</a:t>
            </a:r>
            <a:r>
              <a:rPr lang="en-US" altLang="en-US" sz="1800" dirty="0"/>
              <a:t> </a:t>
            </a:r>
            <a:r>
              <a:rPr lang="en-US" altLang="en-US" sz="1800" dirty="0" err="1"/>
              <a:t>suatu</a:t>
            </a:r>
            <a:r>
              <a:rPr lang="en-US" altLang="en-US" sz="1800" dirty="0"/>
              <a:t> </a:t>
            </a:r>
            <a:r>
              <a:rPr lang="en-US" altLang="en-US" sz="1800" dirty="0" err="1"/>
              <a:t>alternatif</a:t>
            </a:r>
            <a:r>
              <a:rPr lang="en-US" altLang="en-US" sz="1800" dirty="0"/>
              <a:t>.	</a:t>
            </a:r>
          </a:p>
          <a:p>
            <a:pPr marL="609600" indent="-609600">
              <a:lnSpc>
                <a:spcPct val="80000"/>
              </a:lnSpc>
              <a:buNone/>
            </a:pPr>
            <a:r>
              <a:rPr lang="en-US" altLang="en-US" sz="1800" dirty="0"/>
              <a:t>c. </a:t>
            </a:r>
            <a:r>
              <a:rPr lang="en-US" altLang="en-US" sz="1800" dirty="0" err="1"/>
              <a:t>Biaya</a:t>
            </a:r>
            <a:r>
              <a:rPr lang="en-US" altLang="en-US" sz="1800" dirty="0"/>
              <a:t> </a:t>
            </a:r>
            <a:r>
              <a:rPr lang="en-US" altLang="en-US" sz="1800" dirty="0" err="1"/>
              <a:t>tersamar</a:t>
            </a:r>
            <a:r>
              <a:rPr lang="en-US" altLang="en-US" sz="1800" dirty="0"/>
              <a:t>, </a:t>
            </a:r>
            <a:r>
              <a:rPr lang="en-US" altLang="en-US" sz="1800" dirty="0" err="1"/>
              <a:t>yaitu</a:t>
            </a:r>
            <a:r>
              <a:rPr lang="en-US" altLang="en-US" sz="1800" dirty="0"/>
              <a:t> </a:t>
            </a:r>
            <a:r>
              <a:rPr lang="en-US" altLang="en-US" sz="1800" dirty="0" err="1"/>
              <a:t>biaya</a:t>
            </a:r>
            <a:r>
              <a:rPr lang="en-US" altLang="en-US" sz="1800" dirty="0"/>
              <a:t> yang </a:t>
            </a:r>
            <a:r>
              <a:rPr lang="en-US" altLang="en-US" sz="1800" dirty="0" err="1"/>
              <a:t>tidak</a:t>
            </a:r>
            <a:r>
              <a:rPr lang="en-US" altLang="en-US" sz="1800" dirty="0"/>
              <a:t> </a:t>
            </a:r>
            <a:r>
              <a:rPr lang="en-US" altLang="en-US" sz="1800" dirty="0" err="1"/>
              <a:t>kelihatan</a:t>
            </a:r>
            <a:r>
              <a:rPr lang="en-US" altLang="en-US" sz="1800" dirty="0"/>
              <a:t> </a:t>
            </a:r>
            <a:r>
              <a:rPr lang="en-US" altLang="en-US" sz="1800" dirty="0" err="1"/>
              <a:t>dalam</a:t>
            </a:r>
            <a:r>
              <a:rPr lang="en-US" altLang="en-US" sz="1800" dirty="0"/>
              <a:t> </a:t>
            </a:r>
            <a:r>
              <a:rPr lang="en-US" altLang="en-US" sz="1800" dirty="0" err="1"/>
              <a:t>catatan</a:t>
            </a:r>
            <a:r>
              <a:rPr lang="en-US" altLang="en-US" sz="1800" dirty="0"/>
              <a:t> </a:t>
            </a:r>
          </a:p>
          <a:p>
            <a:pPr marL="609600" indent="-609600">
              <a:lnSpc>
                <a:spcPct val="80000"/>
              </a:lnSpc>
              <a:buNone/>
            </a:pPr>
            <a:r>
              <a:rPr lang="en-US" altLang="en-US" sz="1800" dirty="0"/>
              <a:t>    </a:t>
            </a:r>
            <a:r>
              <a:rPr lang="en-US" altLang="en-US" sz="1800" dirty="0" err="1"/>
              <a:t>akuntansi</a:t>
            </a:r>
            <a:r>
              <a:rPr lang="en-US" altLang="en-US" sz="1800" dirty="0"/>
              <a:t> </a:t>
            </a:r>
            <a:r>
              <a:rPr lang="en-US" altLang="en-US" sz="1800" dirty="0" err="1"/>
              <a:t>tetapi</a:t>
            </a:r>
            <a:r>
              <a:rPr lang="en-US" altLang="en-US" sz="1800" dirty="0"/>
              <a:t> </a:t>
            </a:r>
            <a:r>
              <a:rPr lang="en-US" altLang="en-US" sz="1800" dirty="0" err="1"/>
              <a:t>mempengaruhi</a:t>
            </a:r>
            <a:r>
              <a:rPr lang="en-US" altLang="en-US" sz="1800" dirty="0"/>
              <a:t> </a:t>
            </a:r>
            <a:r>
              <a:rPr lang="en-US" altLang="en-US" sz="1800" dirty="0" err="1"/>
              <a:t>dalam</a:t>
            </a:r>
            <a:r>
              <a:rPr lang="en-US" altLang="en-US" sz="1800" dirty="0"/>
              <a:t> </a:t>
            </a:r>
            <a:r>
              <a:rPr lang="en-US" altLang="en-US" sz="1800" dirty="0" err="1"/>
              <a:t>pengambilan</a:t>
            </a:r>
            <a:r>
              <a:rPr lang="en-US" altLang="en-US" sz="1800" dirty="0"/>
              <a:t> </a:t>
            </a:r>
            <a:r>
              <a:rPr lang="en-US" altLang="en-US" sz="1800" dirty="0" err="1"/>
              <a:t>keputusan</a:t>
            </a:r>
            <a:r>
              <a:rPr lang="en-US" altLang="en-US" sz="1800" dirty="0"/>
              <a:t>.</a:t>
            </a:r>
          </a:p>
          <a:p>
            <a:pPr marL="609600" indent="-609600">
              <a:lnSpc>
                <a:spcPct val="80000"/>
              </a:lnSpc>
              <a:buNone/>
            </a:pPr>
            <a:r>
              <a:rPr lang="en-US" altLang="en-US" sz="1800" dirty="0"/>
              <a:t>    </a:t>
            </a:r>
            <a:r>
              <a:rPr lang="en-US" altLang="en-US" sz="1800" dirty="0" err="1"/>
              <a:t>Contoh</a:t>
            </a:r>
            <a:r>
              <a:rPr lang="en-US" altLang="en-US" sz="1800" dirty="0"/>
              <a:t> : </a:t>
            </a:r>
            <a:r>
              <a:rPr lang="en-US" altLang="en-US" sz="1800" dirty="0" err="1"/>
              <a:t>biaya</a:t>
            </a:r>
            <a:r>
              <a:rPr lang="en-US" altLang="en-US" sz="1800" dirty="0"/>
              <a:t> </a:t>
            </a:r>
            <a:r>
              <a:rPr lang="en-US" altLang="en-US" sz="1800" dirty="0" err="1"/>
              <a:t>bunga</a:t>
            </a:r>
            <a:r>
              <a:rPr lang="en-US" altLang="en-US" sz="1800" dirty="0"/>
              <a:t>.	</a:t>
            </a:r>
          </a:p>
          <a:p>
            <a:pPr marL="609600" indent="-609600">
              <a:lnSpc>
                <a:spcPct val="80000"/>
              </a:lnSpc>
              <a:buNone/>
            </a:pPr>
            <a:r>
              <a:rPr lang="en-US" altLang="en-US" sz="1800" dirty="0"/>
              <a:t>d. </a:t>
            </a:r>
            <a:r>
              <a:rPr lang="en-US" altLang="en-US" sz="1800" dirty="0" err="1"/>
              <a:t>Biaya</a:t>
            </a:r>
            <a:r>
              <a:rPr lang="en-US" altLang="en-US" sz="1800" dirty="0"/>
              <a:t> </a:t>
            </a:r>
            <a:r>
              <a:rPr lang="en-US" altLang="en-US" sz="1800" dirty="0" err="1"/>
              <a:t>nyata</a:t>
            </a:r>
            <a:r>
              <a:rPr lang="en-US" altLang="en-US" sz="1800" dirty="0"/>
              <a:t>, </a:t>
            </a:r>
            <a:r>
              <a:rPr lang="en-US" altLang="en-US" sz="1800" dirty="0" err="1"/>
              <a:t>yaitu</a:t>
            </a:r>
            <a:r>
              <a:rPr lang="en-US" altLang="en-US" sz="1800" dirty="0"/>
              <a:t> </a:t>
            </a:r>
            <a:r>
              <a:rPr lang="en-US" altLang="en-US" sz="1800" dirty="0" err="1"/>
              <a:t>biaya</a:t>
            </a:r>
            <a:r>
              <a:rPr lang="en-US" altLang="en-US" sz="1800" dirty="0"/>
              <a:t> yang </a:t>
            </a:r>
            <a:r>
              <a:rPr lang="en-US" altLang="en-US" sz="1800" dirty="0" err="1"/>
              <a:t>benar-benar</a:t>
            </a:r>
            <a:r>
              <a:rPr lang="en-US" altLang="en-US" sz="1800" dirty="0"/>
              <a:t> </a:t>
            </a:r>
            <a:r>
              <a:rPr lang="en-US" altLang="en-US" sz="1800" dirty="0" err="1"/>
              <a:t>dikeluarkan</a:t>
            </a:r>
            <a:r>
              <a:rPr lang="en-US" altLang="en-US" sz="1800" dirty="0"/>
              <a:t> </a:t>
            </a:r>
            <a:r>
              <a:rPr lang="en-US" altLang="en-US" sz="1800" dirty="0" err="1"/>
              <a:t>akibat</a:t>
            </a:r>
            <a:r>
              <a:rPr lang="en-US" altLang="en-US" sz="1800" dirty="0"/>
              <a:t> </a:t>
            </a:r>
          </a:p>
          <a:p>
            <a:pPr marL="609600" indent="-609600">
              <a:lnSpc>
                <a:spcPct val="80000"/>
              </a:lnSpc>
              <a:buNone/>
            </a:pPr>
            <a:r>
              <a:rPr lang="en-US" altLang="en-US" sz="1800" dirty="0"/>
              <a:t>    </a:t>
            </a:r>
            <a:r>
              <a:rPr lang="en-US" altLang="en-US" sz="1800" dirty="0" err="1"/>
              <a:t>memilih</a:t>
            </a:r>
            <a:r>
              <a:rPr lang="en-US" altLang="en-US" sz="1800" dirty="0"/>
              <a:t> </a:t>
            </a:r>
            <a:r>
              <a:rPr lang="en-US" altLang="en-US" sz="1800" dirty="0" err="1"/>
              <a:t>suatu</a:t>
            </a:r>
            <a:r>
              <a:rPr lang="en-US" altLang="en-US" sz="1800" dirty="0"/>
              <a:t> </a:t>
            </a:r>
            <a:r>
              <a:rPr lang="en-US" altLang="en-US" sz="1800" dirty="0" err="1"/>
              <a:t>alternatif</a:t>
            </a:r>
            <a:r>
              <a:rPr lang="en-US" altLang="en-US" sz="1800" dirty="0"/>
              <a:t>. </a:t>
            </a:r>
            <a:r>
              <a:rPr lang="en-US" altLang="en-US" sz="1800" dirty="0" err="1"/>
              <a:t>Contoh</a:t>
            </a:r>
            <a:r>
              <a:rPr lang="en-US" altLang="en-US" sz="1800" dirty="0"/>
              <a:t> : </a:t>
            </a:r>
            <a:r>
              <a:rPr lang="en-US" altLang="en-US" sz="1800" dirty="0" err="1"/>
              <a:t>biaya</a:t>
            </a:r>
            <a:r>
              <a:rPr lang="en-US" altLang="en-US" sz="1800" dirty="0"/>
              <a:t> yang </a:t>
            </a:r>
            <a:r>
              <a:rPr lang="en-US" altLang="en-US" sz="1800" dirty="0" err="1"/>
              <a:t>dikeluarkan</a:t>
            </a:r>
            <a:r>
              <a:rPr lang="en-US" altLang="en-US" sz="1800" dirty="0"/>
              <a:t> </a:t>
            </a:r>
            <a:r>
              <a:rPr lang="en-US" altLang="en-US" sz="1800" dirty="0" err="1"/>
              <a:t>akibat</a:t>
            </a:r>
            <a:r>
              <a:rPr lang="en-US" altLang="en-US" sz="1800" dirty="0"/>
              <a:t> </a:t>
            </a:r>
          </a:p>
          <a:p>
            <a:pPr marL="609600" indent="-609600">
              <a:lnSpc>
                <a:spcPct val="80000"/>
              </a:lnSpc>
              <a:buNone/>
            </a:pPr>
            <a:r>
              <a:rPr lang="en-US" altLang="en-US" sz="1800" dirty="0"/>
              <a:t>    </a:t>
            </a:r>
            <a:r>
              <a:rPr lang="en-US" altLang="en-US" sz="1800" dirty="0" err="1"/>
              <a:t>menerima</a:t>
            </a:r>
            <a:r>
              <a:rPr lang="en-US" altLang="en-US" sz="1800" dirty="0"/>
              <a:t> </a:t>
            </a:r>
            <a:r>
              <a:rPr lang="en-US" altLang="en-US" sz="1800" dirty="0" err="1"/>
              <a:t>pesanan</a:t>
            </a:r>
            <a:r>
              <a:rPr lang="en-US" altLang="en-US" sz="1800" dirty="0"/>
              <a:t> </a:t>
            </a:r>
            <a:r>
              <a:rPr lang="en-US" altLang="en-US" sz="1800" dirty="0" err="1"/>
              <a:t>dari</a:t>
            </a:r>
            <a:r>
              <a:rPr lang="en-US" altLang="en-US" sz="1800" dirty="0"/>
              <a:t> </a:t>
            </a:r>
            <a:r>
              <a:rPr lang="en-US" altLang="en-US" sz="1800" dirty="0" err="1"/>
              <a:t>luar</a:t>
            </a:r>
            <a:r>
              <a:rPr lang="en-US" altLang="en-US" sz="1800" dirty="0"/>
              <a:t>.</a:t>
            </a:r>
          </a:p>
          <a:p>
            <a:pPr marL="609600" indent="-609600">
              <a:lnSpc>
                <a:spcPct val="80000"/>
              </a:lnSpc>
              <a:buNone/>
            </a:pPr>
            <a:r>
              <a:rPr lang="en-US" altLang="en-US" sz="1800" dirty="0"/>
              <a:t>e. </a:t>
            </a:r>
            <a:r>
              <a:rPr lang="en-US" altLang="en-US" sz="1800" dirty="0" err="1"/>
              <a:t>Biaya</a:t>
            </a:r>
            <a:r>
              <a:rPr lang="en-US" altLang="en-US" sz="1800" dirty="0"/>
              <a:t> yang </a:t>
            </a:r>
            <a:r>
              <a:rPr lang="en-US" altLang="en-US" sz="1800" dirty="0" err="1"/>
              <a:t>dapat</a:t>
            </a:r>
            <a:r>
              <a:rPr lang="en-US" altLang="en-US" sz="1800" dirty="0"/>
              <a:t> </a:t>
            </a:r>
            <a:r>
              <a:rPr lang="en-US" altLang="en-US" sz="1800" dirty="0" err="1"/>
              <a:t>dilacak</a:t>
            </a:r>
            <a:r>
              <a:rPr lang="en-US" altLang="en-US" sz="1800" dirty="0"/>
              <a:t>, </a:t>
            </a:r>
            <a:r>
              <a:rPr lang="en-US" altLang="en-US" sz="1800" dirty="0" err="1"/>
              <a:t>yaitu</a:t>
            </a:r>
            <a:r>
              <a:rPr lang="en-US" altLang="en-US" sz="1800" dirty="0"/>
              <a:t> </a:t>
            </a:r>
            <a:r>
              <a:rPr lang="en-US" altLang="en-US" sz="1800" dirty="0" err="1"/>
              <a:t>biaya</a:t>
            </a:r>
            <a:r>
              <a:rPr lang="en-US" altLang="en-US" sz="1800" dirty="0"/>
              <a:t> yang </a:t>
            </a:r>
            <a:r>
              <a:rPr lang="en-US" altLang="en-US" sz="1800" dirty="0" err="1"/>
              <a:t>dapat</a:t>
            </a:r>
            <a:r>
              <a:rPr lang="en-US" altLang="en-US" sz="1800" dirty="0"/>
              <a:t> </a:t>
            </a:r>
            <a:r>
              <a:rPr lang="en-US" altLang="en-US" sz="1800" dirty="0" err="1"/>
              <a:t>dilacak</a:t>
            </a:r>
            <a:r>
              <a:rPr lang="en-US" altLang="en-US" sz="1800" dirty="0"/>
              <a:t> </a:t>
            </a:r>
            <a:r>
              <a:rPr lang="en-US" altLang="en-US" sz="1800" dirty="0" err="1"/>
              <a:t>ke</a:t>
            </a:r>
            <a:r>
              <a:rPr lang="en-US" altLang="en-US" sz="1800" dirty="0"/>
              <a:t> </a:t>
            </a:r>
          </a:p>
          <a:p>
            <a:pPr marL="609600" indent="-609600">
              <a:lnSpc>
                <a:spcPct val="80000"/>
              </a:lnSpc>
              <a:buNone/>
            </a:pPr>
            <a:r>
              <a:rPr lang="en-US" altLang="en-US" sz="1800" dirty="0"/>
              <a:t>    </a:t>
            </a:r>
            <a:r>
              <a:rPr lang="en-US" altLang="en-US" sz="1800" dirty="0" err="1"/>
              <a:t>produk</a:t>
            </a:r>
            <a:r>
              <a:rPr lang="en-US" altLang="en-US" sz="1800" dirty="0"/>
              <a:t> </a:t>
            </a:r>
            <a:r>
              <a:rPr lang="en-US" altLang="en-US" sz="1800" dirty="0" err="1"/>
              <a:t>selesai</a:t>
            </a:r>
            <a:r>
              <a:rPr lang="en-US" altLang="en-US" sz="1800" dirty="0"/>
              <a:t>. </a:t>
            </a:r>
            <a:r>
              <a:rPr lang="en-US" altLang="en-US" sz="1800" dirty="0" err="1"/>
              <a:t>Contoh</a:t>
            </a:r>
            <a:r>
              <a:rPr lang="en-US" altLang="en-US" sz="1800" dirty="0"/>
              <a:t> : </a:t>
            </a:r>
            <a:r>
              <a:rPr lang="en-US" altLang="en-US" sz="1800" dirty="0" err="1"/>
              <a:t>Biaya</a:t>
            </a:r>
            <a:r>
              <a:rPr lang="en-US" altLang="en-US" sz="1800" dirty="0"/>
              <a:t> </a:t>
            </a:r>
            <a:r>
              <a:rPr lang="en-US" altLang="en-US" sz="1800" dirty="0" err="1"/>
              <a:t>bahan</a:t>
            </a:r>
            <a:r>
              <a:rPr lang="en-US" altLang="en-US" sz="1800" dirty="0"/>
              <a:t> </a:t>
            </a:r>
            <a:r>
              <a:rPr lang="en-US" altLang="en-US" sz="1800" dirty="0" err="1"/>
              <a:t>baku</a:t>
            </a:r>
            <a:r>
              <a:rPr lang="en-US" altLang="en-US" sz="1800" dirty="0"/>
              <a:t> </a:t>
            </a:r>
            <a:r>
              <a:rPr lang="en-US" altLang="en-US" sz="1800" dirty="0" err="1"/>
              <a:t>langsung</a:t>
            </a:r>
            <a:r>
              <a:rPr lang="en-US" altLang="en-US" sz="1800" dirty="0"/>
              <a:t> dan </a:t>
            </a:r>
            <a:r>
              <a:rPr lang="en-US" altLang="en-US" sz="1800" dirty="0" err="1"/>
              <a:t>tenaga</a:t>
            </a:r>
            <a:r>
              <a:rPr lang="en-US" altLang="en-US" sz="1800" dirty="0"/>
              <a:t> </a:t>
            </a:r>
            <a:r>
              <a:rPr lang="en-US" altLang="en-US" sz="1800" dirty="0" err="1"/>
              <a:t>kerja</a:t>
            </a:r>
            <a:r>
              <a:rPr lang="en-US" altLang="en-US" sz="1800" dirty="0"/>
              <a:t> </a:t>
            </a:r>
          </a:p>
          <a:p>
            <a:pPr marL="609600" indent="-609600">
              <a:lnSpc>
                <a:spcPct val="80000"/>
              </a:lnSpc>
              <a:buNone/>
            </a:pPr>
            <a:r>
              <a:rPr lang="en-US" altLang="en-US" sz="1800" dirty="0"/>
              <a:t>    </a:t>
            </a:r>
            <a:r>
              <a:rPr lang="en-US" altLang="en-US" sz="1800" dirty="0" err="1"/>
              <a:t>langsung</a:t>
            </a:r>
            <a:r>
              <a:rPr lang="en-US" altLang="en-US" sz="1800" dirty="0"/>
              <a:t>.</a:t>
            </a:r>
          </a:p>
          <a:p>
            <a:pPr marL="609600" indent="-609600">
              <a:lnSpc>
                <a:spcPct val="80000"/>
              </a:lnSpc>
              <a:buNone/>
            </a:pPr>
            <a:r>
              <a:rPr lang="en-US" altLang="en-US" sz="800" dirty="0"/>
              <a:t>	</a:t>
            </a:r>
            <a:endParaRPr lang="en-GB" altLang="en-US" sz="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a:extLst>
              <a:ext uri="{FF2B5EF4-FFF2-40B4-BE49-F238E27FC236}">
                <a16:creationId xmlns:a16="http://schemas.microsoft.com/office/drawing/2014/main" id="{406DA5C0-1767-A26C-E321-6BEB64B58EE6}"/>
              </a:ext>
            </a:extLst>
          </p:cNvPr>
          <p:cNvSpPr>
            <a:spLocks noGrp="1" noChangeArrowheads="1"/>
          </p:cNvSpPr>
          <p:nvPr>
            <p:ph type="title"/>
          </p:nvPr>
        </p:nvSpPr>
        <p:spPr/>
        <p:txBody>
          <a:bodyPr/>
          <a:lstStyle/>
          <a:p>
            <a:pPr eaLnBrk="1" hangingPunct="1"/>
            <a:r>
              <a:rPr lang="en-US" altLang="en-US" b="1">
                <a:solidFill>
                  <a:srgbClr val="CC3300"/>
                </a:solidFill>
              </a:rPr>
              <a:t>Biaya dalam Hubungan dengan Pengambilan Keputusan</a:t>
            </a:r>
            <a:endParaRPr lang="en-GB" altLang="en-US" b="1">
              <a:solidFill>
                <a:srgbClr val="CC3300"/>
              </a:solidFill>
            </a:endParaRPr>
          </a:p>
        </p:txBody>
      </p:sp>
      <p:sp>
        <p:nvSpPr>
          <p:cNvPr id="31748" name="Rectangle 3">
            <a:extLst>
              <a:ext uri="{FF2B5EF4-FFF2-40B4-BE49-F238E27FC236}">
                <a16:creationId xmlns:a16="http://schemas.microsoft.com/office/drawing/2014/main" id="{9AC799A6-4368-FDF0-667E-059AFE33E4C7}"/>
              </a:ext>
            </a:extLst>
          </p:cNvPr>
          <p:cNvSpPr>
            <a:spLocks noGrp="1" noChangeArrowheads="1"/>
          </p:cNvSpPr>
          <p:nvPr>
            <p:ph type="body" idx="1"/>
          </p:nvPr>
        </p:nvSpPr>
        <p:spPr>
          <a:xfrm>
            <a:off x="1364963" y="2175163"/>
            <a:ext cx="7661275" cy="4419600"/>
          </a:xfrm>
        </p:spPr>
        <p:txBody>
          <a:bodyPr>
            <a:normAutofit lnSpcReduction="10000"/>
          </a:bodyPr>
          <a:lstStyle/>
          <a:p>
            <a:pPr marL="609600" indent="-609600">
              <a:lnSpc>
                <a:spcPct val="80000"/>
              </a:lnSpc>
              <a:buNone/>
            </a:pPr>
            <a:r>
              <a:rPr lang="en-US" altLang="en-US" sz="2800" dirty="0" err="1"/>
              <a:t>Biaya</a:t>
            </a:r>
            <a:r>
              <a:rPr lang="en-US" altLang="en-US" sz="2800" dirty="0"/>
              <a:t> </a:t>
            </a:r>
            <a:r>
              <a:rPr lang="en-US" altLang="en-US" sz="2800" dirty="0" err="1"/>
              <a:t>tidak</a:t>
            </a:r>
            <a:r>
              <a:rPr lang="en-US" altLang="en-US" sz="2800" dirty="0"/>
              <a:t> </a:t>
            </a:r>
            <a:r>
              <a:rPr lang="en-US" altLang="en-US" sz="2800" dirty="0" err="1"/>
              <a:t>relevan</a:t>
            </a:r>
            <a:r>
              <a:rPr lang="en-US" altLang="en-US" sz="2800" dirty="0"/>
              <a:t>, </a:t>
            </a:r>
            <a:r>
              <a:rPr lang="en-US" altLang="en-US" sz="2800" dirty="0" err="1"/>
              <a:t>yaitu</a:t>
            </a:r>
            <a:r>
              <a:rPr lang="en-US" altLang="en-US" sz="2800" dirty="0"/>
              <a:t> </a:t>
            </a:r>
            <a:r>
              <a:rPr lang="en-US" altLang="en-US" sz="2800" dirty="0" err="1"/>
              <a:t>biaya</a:t>
            </a:r>
            <a:r>
              <a:rPr lang="en-US" altLang="en-US" sz="2800" dirty="0"/>
              <a:t> yang </a:t>
            </a:r>
          </a:p>
          <a:p>
            <a:pPr marL="609600" indent="-609600">
              <a:lnSpc>
                <a:spcPct val="80000"/>
              </a:lnSpc>
              <a:buNone/>
            </a:pPr>
            <a:r>
              <a:rPr lang="en-US" altLang="en-US" sz="2800" dirty="0" err="1"/>
              <a:t>dikeluarkan</a:t>
            </a:r>
            <a:r>
              <a:rPr lang="en-US" altLang="en-US" sz="2800" dirty="0"/>
              <a:t> </a:t>
            </a:r>
            <a:r>
              <a:rPr lang="en-US" altLang="en-US" sz="2800" dirty="0" err="1"/>
              <a:t>tapi</a:t>
            </a:r>
            <a:r>
              <a:rPr lang="en-US" altLang="en-US" sz="2800" dirty="0"/>
              <a:t> </a:t>
            </a:r>
            <a:r>
              <a:rPr lang="en-US" altLang="en-US" sz="2800" dirty="0" err="1"/>
              <a:t>tidak</a:t>
            </a:r>
            <a:r>
              <a:rPr lang="en-US" altLang="en-US" sz="2800" dirty="0"/>
              <a:t> </a:t>
            </a:r>
            <a:r>
              <a:rPr lang="en-US" altLang="en-US" sz="2800" dirty="0" err="1"/>
              <a:t>mempengaruhi</a:t>
            </a:r>
            <a:r>
              <a:rPr lang="en-US" altLang="en-US" sz="2800" dirty="0"/>
              <a:t> </a:t>
            </a:r>
          </a:p>
          <a:p>
            <a:pPr marL="609600" indent="-609600">
              <a:lnSpc>
                <a:spcPct val="80000"/>
              </a:lnSpc>
              <a:buNone/>
            </a:pPr>
            <a:r>
              <a:rPr lang="en-US" altLang="en-US" sz="2800" dirty="0" err="1"/>
              <a:t>keputusan</a:t>
            </a:r>
            <a:r>
              <a:rPr lang="en-US" altLang="en-US" sz="2800" dirty="0"/>
              <a:t> </a:t>
            </a:r>
            <a:r>
              <a:rPr lang="en-US" altLang="en-US" sz="2800" dirty="0" err="1"/>
              <a:t>apapun</a:t>
            </a:r>
            <a:r>
              <a:rPr lang="en-US" altLang="en-US" sz="2800" dirty="0"/>
              <a:t>.</a:t>
            </a:r>
          </a:p>
          <a:p>
            <a:pPr marL="609600" indent="-609600">
              <a:lnSpc>
                <a:spcPct val="80000"/>
              </a:lnSpc>
              <a:buNone/>
            </a:pPr>
            <a:r>
              <a:rPr lang="en-US" altLang="en-US" sz="2800" dirty="0"/>
              <a:t>1.	</a:t>
            </a:r>
            <a:r>
              <a:rPr lang="en-US" altLang="en-US" sz="2800" dirty="0" err="1"/>
              <a:t>Biaya</a:t>
            </a:r>
            <a:r>
              <a:rPr lang="en-US" altLang="en-US" sz="2800" dirty="0"/>
              <a:t> masa </a:t>
            </a:r>
            <a:r>
              <a:rPr lang="en-US" altLang="en-US" sz="2800" dirty="0" err="1"/>
              <a:t>lalu</a:t>
            </a:r>
            <a:r>
              <a:rPr lang="en-US" altLang="en-US" sz="2800" dirty="0"/>
              <a:t> </a:t>
            </a:r>
            <a:r>
              <a:rPr lang="en-US" altLang="en-US" sz="2800" dirty="0" err="1"/>
              <a:t>atau</a:t>
            </a:r>
            <a:r>
              <a:rPr lang="en-US" altLang="en-US" sz="2800" dirty="0"/>
              <a:t> </a:t>
            </a:r>
            <a:r>
              <a:rPr lang="en-US" altLang="en-US" sz="2800" dirty="0" err="1"/>
              <a:t>biaya</a:t>
            </a:r>
            <a:r>
              <a:rPr lang="en-US" altLang="en-US" sz="2800" dirty="0"/>
              <a:t> </a:t>
            </a:r>
            <a:r>
              <a:rPr lang="en-US" altLang="en-US" sz="2800" dirty="0" err="1"/>
              <a:t>histori</a:t>
            </a:r>
            <a:r>
              <a:rPr lang="en-US" altLang="en-US" sz="2800" dirty="0"/>
              <a:t>, </a:t>
            </a:r>
            <a:r>
              <a:rPr lang="en-US" altLang="en-US" sz="2800" dirty="0" err="1"/>
              <a:t>yaitu</a:t>
            </a:r>
            <a:r>
              <a:rPr lang="en-US" altLang="en-US" sz="2800" dirty="0"/>
              <a:t> </a:t>
            </a:r>
            <a:r>
              <a:rPr lang="en-US" altLang="en-US" sz="2800" dirty="0" err="1"/>
              <a:t>biaya</a:t>
            </a:r>
            <a:r>
              <a:rPr lang="en-US" altLang="en-US" sz="2800" dirty="0"/>
              <a:t> yang </a:t>
            </a:r>
            <a:r>
              <a:rPr lang="en-US" altLang="en-US" sz="2800" dirty="0" err="1"/>
              <a:t>sudah</a:t>
            </a:r>
            <a:r>
              <a:rPr lang="en-US" altLang="en-US" sz="2800" dirty="0"/>
              <a:t> </a:t>
            </a:r>
            <a:r>
              <a:rPr lang="en-US" altLang="en-US" sz="2800" dirty="0" err="1"/>
              <a:t>dikeluarkan</a:t>
            </a:r>
            <a:r>
              <a:rPr lang="en-US" altLang="en-US" sz="2800" dirty="0"/>
              <a:t> </a:t>
            </a:r>
            <a:r>
              <a:rPr lang="en-US" altLang="en-US" sz="2800" dirty="0" err="1"/>
              <a:t>tetapi</a:t>
            </a:r>
            <a:r>
              <a:rPr lang="en-US" altLang="en-US" sz="2800" dirty="0"/>
              <a:t> </a:t>
            </a:r>
            <a:r>
              <a:rPr lang="en-US" altLang="en-US" sz="2800" dirty="0" err="1"/>
              <a:t>tidak</a:t>
            </a:r>
            <a:r>
              <a:rPr lang="en-US" altLang="en-US" sz="2800" dirty="0"/>
              <a:t> </a:t>
            </a:r>
            <a:r>
              <a:rPr lang="en-US" altLang="en-US" sz="2800" dirty="0" err="1"/>
              <a:t>mempengaruhi</a:t>
            </a:r>
            <a:r>
              <a:rPr lang="en-US" altLang="en-US" sz="2800" dirty="0"/>
              <a:t> </a:t>
            </a:r>
            <a:r>
              <a:rPr lang="en-US" altLang="en-US" sz="2800" dirty="0" err="1"/>
              <a:t>keputusan</a:t>
            </a:r>
            <a:r>
              <a:rPr lang="en-US" altLang="en-US" sz="2800" dirty="0"/>
              <a:t> </a:t>
            </a:r>
            <a:r>
              <a:rPr lang="en-US" altLang="en-US" sz="2800" dirty="0" err="1"/>
              <a:t>apapun</a:t>
            </a:r>
            <a:r>
              <a:rPr lang="en-US" altLang="en-US" sz="2800" dirty="0"/>
              <a:t>. </a:t>
            </a:r>
          </a:p>
          <a:p>
            <a:pPr marL="609600" indent="-609600">
              <a:lnSpc>
                <a:spcPct val="80000"/>
              </a:lnSpc>
              <a:buNone/>
            </a:pPr>
            <a:r>
              <a:rPr lang="en-US" altLang="en-US" sz="2800" dirty="0"/>
              <a:t>	</a:t>
            </a:r>
            <a:r>
              <a:rPr lang="en-US" altLang="en-US" sz="2800" dirty="0" err="1"/>
              <a:t>Contoh</a:t>
            </a:r>
            <a:r>
              <a:rPr lang="en-US" altLang="en-US" sz="2800" dirty="0"/>
              <a:t> : </a:t>
            </a:r>
            <a:r>
              <a:rPr lang="en-US" altLang="en-US" sz="2800" dirty="0" err="1"/>
              <a:t>Pembelian</a:t>
            </a:r>
            <a:r>
              <a:rPr lang="en-US" altLang="en-US" sz="2800" dirty="0"/>
              <a:t> </a:t>
            </a:r>
            <a:r>
              <a:rPr lang="en-US" altLang="en-US" sz="2800" dirty="0" err="1"/>
              <a:t>mesin</a:t>
            </a:r>
            <a:r>
              <a:rPr lang="en-US" altLang="en-US" sz="2800" dirty="0"/>
              <a:t>.</a:t>
            </a:r>
          </a:p>
          <a:p>
            <a:pPr marL="609600" indent="-609600">
              <a:lnSpc>
                <a:spcPct val="80000"/>
              </a:lnSpc>
              <a:buNone/>
            </a:pPr>
            <a:r>
              <a:rPr lang="en-US" altLang="en-US" sz="2800" dirty="0"/>
              <a:t>2.	</a:t>
            </a:r>
            <a:r>
              <a:rPr lang="en-US" altLang="en-US" sz="2800" dirty="0" err="1"/>
              <a:t>Biaya</a:t>
            </a:r>
            <a:r>
              <a:rPr lang="en-US" altLang="en-US" sz="2800" dirty="0"/>
              <a:t> </a:t>
            </a:r>
            <a:r>
              <a:rPr lang="en-US" altLang="en-US" sz="2800" dirty="0" err="1"/>
              <a:t>terbenam</a:t>
            </a:r>
            <a:r>
              <a:rPr lang="en-US" altLang="en-US" sz="2800" dirty="0"/>
              <a:t>, </a:t>
            </a:r>
            <a:r>
              <a:rPr lang="en-US" altLang="en-US" sz="2800" dirty="0" err="1"/>
              <a:t>yaitu</a:t>
            </a:r>
            <a:r>
              <a:rPr lang="en-US" altLang="en-US" sz="2800" dirty="0"/>
              <a:t> </a:t>
            </a:r>
            <a:r>
              <a:rPr lang="en-US" altLang="en-US" sz="2800" dirty="0" err="1"/>
              <a:t>biaya</a:t>
            </a:r>
            <a:r>
              <a:rPr lang="en-US" altLang="en-US" sz="2800" dirty="0"/>
              <a:t> yang </a:t>
            </a:r>
            <a:r>
              <a:rPr lang="en-US" altLang="en-US" sz="2800" dirty="0" err="1"/>
              <a:t>tidak</a:t>
            </a:r>
            <a:r>
              <a:rPr lang="en-US" altLang="en-US" sz="2800" dirty="0"/>
              <a:t> </a:t>
            </a:r>
            <a:r>
              <a:rPr lang="en-US" altLang="en-US" sz="2800" dirty="0" err="1"/>
              <a:t>dapat</a:t>
            </a:r>
            <a:r>
              <a:rPr lang="en-US" altLang="en-US" sz="2800" dirty="0"/>
              <a:t> </a:t>
            </a:r>
            <a:r>
              <a:rPr lang="en-US" altLang="en-US" sz="2800" dirty="0" err="1"/>
              <a:t>kembali</a:t>
            </a:r>
            <a:r>
              <a:rPr lang="en-US" altLang="en-US" sz="2800" dirty="0"/>
              <a:t>. </a:t>
            </a:r>
            <a:r>
              <a:rPr lang="en-US" altLang="en-US" sz="2800" dirty="0" err="1"/>
              <a:t>Contoh</a:t>
            </a:r>
            <a:r>
              <a:rPr lang="en-US" altLang="en-US" sz="2800" dirty="0"/>
              <a:t> : </a:t>
            </a:r>
            <a:r>
              <a:rPr lang="en-US" altLang="en-US" sz="2800" dirty="0" err="1"/>
              <a:t>kelebihan</a:t>
            </a:r>
            <a:r>
              <a:rPr lang="en-US" altLang="en-US" sz="2800" dirty="0"/>
              <a:t> </a:t>
            </a:r>
            <a:r>
              <a:rPr lang="en-US" altLang="en-US" sz="2800" dirty="0" err="1"/>
              <a:t>nilai</a:t>
            </a:r>
            <a:r>
              <a:rPr lang="en-US" altLang="en-US" sz="2800" dirty="0"/>
              <a:t> </a:t>
            </a:r>
            <a:r>
              <a:rPr lang="en-US" altLang="en-US" sz="2800" dirty="0" err="1"/>
              <a:t>buku</a:t>
            </a:r>
            <a:r>
              <a:rPr lang="en-US" altLang="en-US" sz="2800" dirty="0"/>
              <a:t> </a:t>
            </a:r>
            <a:r>
              <a:rPr lang="en-US" altLang="en-US" sz="2800" dirty="0" err="1"/>
              <a:t>atas</a:t>
            </a:r>
            <a:r>
              <a:rPr lang="en-US" altLang="en-US" sz="2800" dirty="0"/>
              <a:t> </a:t>
            </a:r>
            <a:r>
              <a:rPr lang="en-US" altLang="en-US" sz="2800" dirty="0" err="1"/>
              <a:t>sisa</a:t>
            </a:r>
            <a:r>
              <a:rPr lang="en-US" altLang="en-US" sz="2800" dirty="0"/>
              <a:t>, supervisor </a:t>
            </a:r>
            <a:r>
              <a:rPr lang="en-US" altLang="en-US" sz="2800" dirty="0" err="1"/>
              <a:t>pabrik</a:t>
            </a:r>
            <a:r>
              <a:rPr lang="en-US" altLang="en-US" sz="2800" dirty="0"/>
              <a:t> dan </a:t>
            </a:r>
            <a:r>
              <a:rPr lang="en-US" altLang="en-US" sz="2800" dirty="0" err="1"/>
              <a:t>penyusutan</a:t>
            </a:r>
            <a:r>
              <a:rPr lang="en-US" altLang="en-US" sz="2800" dirty="0"/>
              <a:t> </a:t>
            </a:r>
            <a:r>
              <a:rPr lang="en-US" altLang="en-US" sz="2800" dirty="0" err="1"/>
              <a:t>bangunan</a:t>
            </a:r>
            <a:r>
              <a:rPr lang="en-US" altLang="en-US" sz="2800" dirty="0"/>
              <a:t>.</a:t>
            </a:r>
            <a:endParaRPr lang="en-GB" altLang="en-US"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a:extLst>
              <a:ext uri="{FF2B5EF4-FFF2-40B4-BE49-F238E27FC236}">
                <a16:creationId xmlns:a16="http://schemas.microsoft.com/office/drawing/2014/main" id="{F7921A9F-E867-FE01-8B01-DFEAB5C44621}"/>
              </a:ext>
            </a:extLst>
          </p:cNvPr>
          <p:cNvSpPr>
            <a:spLocks noGrp="1" noChangeArrowheads="1"/>
          </p:cNvSpPr>
          <p:nvPr>
            <p:ph type="title"/>
          </p:nvPr>
        </p:nvSpPr>
        <p:spPr>
          <a:xfrm>
            <a:off x="2440781" y="685800"/>
            <a:ext cx="7174274" cy="671945"/>
          </a:xfrm>
        </p:spPr>
        <p:txBody>
          <a:bodyPr>
            <a:normAutofit fontScale="90000"/>
          </a:bodyPr>
          <a:lstStyle/>
          <a:p>
            <a:pPr eaLnBrk="1" hangingPunct="1"/>
            <a:r>
              <a:rPr lang="en-US" altLang="en-US" sz="5400" b="1" dirty="0">
                <a:solidFill>
                  <a:srgbClr val="CC3300"/>
                </a:solidFill>
              </a:rPr>
              <a:t>Skema </a:t>
            </a:r>
            <a:r>
              <a:rPr lang="en-US" altLang="en-US" sz="5400" b="1" dirty="0" err="1">
                <a:solidFill>
                  <a:srgbClr val="CC3300"/>
                </a:solidFill>
              </a:rPr>
              <a:t>Biaya</a:t>
            </a:r>
            <a:endParaRPr lang="en-GB" altLang="en-US" sz="5400" b="1" dirty="0">
              <a:solidFill>
                <a:srgbClr val="CC3300"/>
              </a:solidFill>
            </a:endParaRPr>
          </a:p>
        </p:txBody>
      </p:sp>
      <p:sp>
        <p:nvSpPr>
          <p:cNvPr id="32772" name="Rectangle 3">
            <a:extLst>
              <a:ext uri="{FF2B5EF4-FFF2-40B4-BE49-F238E27FC236}">
                <a16:creationId xmlns:a16="http://schemas.microsoft.com/office/drawing/2014/main" id="{D5A74806-C156-0E30-CF5B-C479BC7B4816}"/>
              </a:ext>
            </a:extLst>
          </p:cNvPr>
          <p:cNvSpPr>
            <a:spLocks noGrp="1" noChangeArrowheads="1"/>
          </p:cNvSpPr>
          <p:nvPr>
            <p:ph type="body" idx="1"/>
          </p:nvPr>
        </p:nvSpPr>
        <p:spPr>
          <a:xfrm>
            <a:off x="540327" y="1600200"/>
            <a:ext cx="9746673" cy="5049982"/>
          </a:xfrm>
        </p:spPr>
        <p:txBody>
          <a:bodyPr/>
          <a:lstStyle/>
          <a:p>
            <a:pPr eaLnBrk="1" hangingPunct="1">
              <a:buFont typeface="Wingdings" panose="05000000000000000000" pitchFamily="2" charset="2"/>
              <a:buNone/>
            </a:pPr>
            <a:endParaRPr lang="en-US" altLang="en-US" sz="800" dirty="0"/>
          </a:p>
        </p:txBody>
      </p:sp>
      <p:sp>
        <p:nvSpPr>
          <p:cNvPr id="32773" name="Rectangle 4">
            <a:extLst>
              <a:ext uri="{FF2B5EF4-FFF2-40B4-BE49-F238E27FC236}">
                <a16:creationId xmlns:a16="http://schemas.microsoft.com/office/drawing/2014/main" id="{BA03E0C7-9895-7904-9D88-A2F9C435E664}"/>
              </a:ext>
            </a:extLst>
          </p:cNvPr>
          <p:cNvSpPr>
            <a:spLocks noChangeArrowheads="1"/>
          </p:cNvSpPr>
          <p:nvPr/>
        </p:nvSpPr>
        <p:spPr bwMode="auto">
          <a:xfrm>
            <a:off x="2057400" y="2022476"/>
            <a:ext cx="1447800" cy="56831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b="1" dirty="0" err="1">
                <a:solidFill>
                  <a:schemeClr val="bg1"/>
                </a:solidFill>
              </a:rPr>
              <a:t>Bahan</a:t>
            </a:r>
            <a:endParaRPr lang="en-US" altLang="en-US" b="1" dirty="0">
              <a:solidFill>
                <a:schemeClr val="bg1"/>
              </a:solidFill>
            </a:endParaRPr>
          </a:p>
          <a:p>
            <a:pPr algn="ctr" eaLnBrk="1" hangingPunct="1"/>
            <a:r>
              <a:rPr lang="en-US" altLang="en-US" b="1" dirty="0" err="1">
                <a:solidFill>
                  <a:schemeClr val="bg1"/>
                </a:solidFill>
              </a:rPr>
              <a:t>Langsung</a:t>
            </a:r>
            <a:endParaRPr lang="en-GB" altLang="en-US" b="1" dirty="0">
              <a:solidFill>
                <a:schemeClr val="bg1"/>
              </a:solidFill>
            </a:endParaRPr>
          </a:p>
        </p:txBody>
      </p:sp>
      <p:sp>
        <p:nvSpPr>
          <p:cNvPr id="32774" name="Line 5">
            <a:extLst>
              <a:ext uri="{FF2B5EF4-FFF2-40B4-BE49-F238E27FC236}">
                <a16:creationId xmlns:a16="http://schemas.microsoft.com/office/drawing/2014/main" id="{39920487-6E1A-C3C1-0C29-2A21149F947D}"/>
              </a:ext>
            </a:extLst>
          </p:cNvPr>
          <p:cNvSpPr>
            <a:spLocks noChangeShapeType="1"/>
          </p:cNvSpPr>
          <p:nvPr/>
        </p:nvSpPr>
        <p:spPr bwMode="auto">
          <a:xfrm>
            <a:off x="8229600" y="1752600"/>
            <a:ext cx="0" cy="426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75" name="Rectangle 6">
            <a:extLst>
              <a:ext uri="{FF2B5EF4-FFF2-40B4-BE49-F238E27FC236}">
                <a16:creationId xmlns:a16="http://schemas.microsoft.com/office/drawing/2014/main" id="{35589E38-0AA7-4C71-1BCF-DC7817EF44D2}"/>
              </a:ext>
            </a:extLst>
          </p:cNvPr>
          <p:cNvSpPr>
            <a:spLocks noChangeArrowheads="1"/>
          </p:cNvSpPr>
          <p:nvPr/>
        </p:nvSpPr>
        <p:spPr bwMode="auto">
          <a:xfrm>
            <a:off x="4191000" y="1981200"/>
            <a:ext cx="1447800" cy="60958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b="1" dirty="0" err="1">
                <a:solidFill>
                  <a:schemeClr val="bg1"/>
                </a:solidFill>
              </a:rPr>
              <a:t>Pekerja</a:t>
            </a:r>
            <a:endParaRPr lang="en-US" altLang="en-US" b="1" dirty="0">
              <a:solidFill>
                <a:schemeClr val="bg1"/>
              </a:solidFill>
            </a:endParaRPr>
          </a:p>
          <a:p>
            <a:pPr algn="ctr" eaLnBrk="1" hangingPunct="1"/>
            <a:r>
              <a:rPr lang="en-US" altLang="en-US" b="1" dirty="0" err="1">
                <a:solidFill>
                  <a:schemeClr val="bg1"/>
                </a:solidFill>
              </a:rPr>
              <a:t>Langsung</a:t>
            </a:r>
            <a:endParaRPr lang="en-GB" altLang="en-US" b="1" dirty="0">
              <a:solidFill>
                <a:schemeClr val="bg1"/>
              </a:solidFill>
            </a:endParaRPr>
          </a:p>
        </p:txBody>
      </p:sp>
      <p:sp>
        <p:nvSpPr>
          <p:cNvPr id="32776" name="Rectangle 7">
            <a:extLst>
              <a:ext uri="{FF2B5EF4-FFF2-40B4-BE49-F238E27FC236}">
                <a16:creationId xmlns:a16="http://schemas.microsoft.com/office/drawing/2014/main" id="{61CC83F5-0481-4072-C421-BA67315EFFD1}"/>
              </a:ext>
            </a:extLst>
          </p:cNvPr>
          <p:cNvSpPr>
            <a:spLocks noChangeArrowheads="1"/>
          </p:cNvSpPr>
          <p:nvPr/>
        </p:nvSpPr>
        <p:spPr bwMode="auto">
          <a:xfrm>
            <a:off x="8458200" y="1875558"/>
            <a:ext cx="1447800" cy="7620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b="1" dirty="0" err="1">
                <a:solidFill>
                  <a:schemeClr val="bg1"/>
                </a:solidFill>
              </a:rPr>
              <a:t>Biaya</a:t>
            </a:r>
            <a:endParaRPr lang="en-US" altLang="en-US" b="1" dirty="0">
              <a:solidFill>
                <a:schemeClr val="bg1"/>
              </a:solidFill>
            </a:endParaRPr>
          </a:p>
          <a:p>
            <a:pPr algn="ctr" eaLnBrk="1" hangingPunct="1"/>
            <a:r>
              <a:rPr lang="en-US" altLang="en-US" b="1" dirty="0">
                <a:solidFill>
                  <a:schemeClr val="bg1"/>
                </a:solidFill>
              </a:rPr>
              <a:t>Utama</a:t>
            </a:r>
            <a:endParaRPr lang="en-GB" altLang="en-US" b="1" dirty="0">
              <a:solidFill>
                <a:schemeClr val="bg1"/>
              </a:solidFill>
            </a:endParaRPr>
          </a:p>
        </p:txBody>
      </p:sp>
      <p:sp>
        <p:nvSpPr>
          <p:cNvPr id="32777" name="Line 8">
            <a:extLst>
              <a:ext uri="{FF2B5EF4-FFF2-40B4-BE49-F238E27FC236}">
                <a16:creationId xmlns:a16="http://schemas.microsoft.com/office/drawing/2014/main" id="{A1420157-3639-1FE2-668A-30060C5CD353}"/>
              </a:ext>
            </a:extLst>
          </p:cNvPr>
          <p:cNvSpPr>
            <a:spLocks noChangeShapeType="1"/>
          </p:cNvSpPr>
          <p:nvPr/>
        </p:nvSpPr>
        <p:spPr bwMode="auto">
          <a:xfrm>
            <a:off x="3657600" y="20574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78" name="Line 9">
            <a:extLst>
              <a:ext uri="{FF2B5EF4-FFF2-40B4-BE49-F238E27FC236}">
                <a16:creationId xmlns:a16="http://schemas.microsoft.com/office/drawing/2014/main" id="{E552B494-E0A0-B3DA-4912-F0AC6A1D39F2}"/>
              </a:ext>
            </a:extLst>
          </p:cNvPr>
          <p:cNvSpPr>
            <a:spLocks noChangeShapeType="1"/>
          </p:cNvSpPr>
          <p:nvPr/>
        </p:nvSpPr>
        <p:spPr bwMode="auto">
          <a:xfrm>
            <a:off x="3810000" y="19050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79" name="Line 10">
            <a:extLst>
              <a:ext uri="{FF2B5EF4-FFF2-40B4-BE49-F238E27FC236}">
                <a16:creationId xmlns:a16="http://schemas.microsoft.com/office/drawing/2014/main" id="{DB9BF74D-4D39-A722-A94B-F77BA8F40E64}"/>
              </a:ext>
            </a:extLst>
          </p:cNvPr>
          <p:cNvSpPr>
            <a:spLocks noChangeShapeType="1"/>
          </p:cNvSpPr>
          <p:nvPr/>
        </p:nvSpPr>
        <p:spPr bwMode="auto">
          <a:xfrm>
            <a:off x="7848600" y="2209800"/>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80" name="Rectangle 12">
            <a:extLst>
              <a:ext uri="{FF2B5EF4-FFF2-40B4-BE49-F238E27FC236}">
                <a16:creationId xmlns:a16="http://schemas.microsoft.com/office/drawing/2014/main" id="{243A4E9A-68D9-66EC-CF94-726CC3E7D4DA}"/>
              </a:ext>
            </a:extLst>
          </p:cNvPr>
          <p:cNvSpPr>
            <a:spLocks noChangeArrowheads="1"/>
          </p:cNvSpPr>
          <p:nvPr/>
        </p:nvSpPr>
        <p:spPr bwMode="auto">
          <a:xfrm>
            <a:off x="2057400" y="2895600"/>
            <a:ext cx="1447800" cy="8382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b="1" dirty="0" err="1">
                <a:solidFill>
                  <a:schemeClr val="bg1"/>
                </a:solidFill>
              </a:rPr>
              <a:t>Bahan</a:t>
            </a:r>
            <a:endParaRPr lang="en-US" altLang="en-US" b="1" dirty="0">
              <a:solidFill>
                <a:schemeClr val="bg1"/>
              </a:solidFill>
            </a:endParaRPr>
          </a:p>
          <a:p>
            <a:pPr algn="ctr" eaLnBrk="1" hangingPunct="1"/>
            <a:r>
              <a:rPr lang="en-US" altLang="en-US" b="1" dirty="0" err="1">
                <a:solidFill>
                  <a:schemeClr val="bg1"/>
                </a:solidFill>
              </a:rPr>
              <a:t>Tidak</a:t>
            </a:r>
            <a:endParaRPr lang="en-US" altLang="en-US" b="1" dirty="0">
              <a:solidFill>
                <a:schemeClr val="bg1"/>
              </a:solidFill>
            </a:endParaRPr>
          </a:p>
          <a:p>
            <a:pPr algn="ctr" eaLnBrk="1" hangingPunct="1"/>
            <a:r>
              <a:rPr lang="en-US" altLang="en-US" b="1" dirty="0" err="1">
                <a:solidFill>
                  <a:schemeClr val="bg1"/>
                </a:solidFill>
              </a:rPr>
              <a:t>Langsung</a:t>
            </a:r>
            <a:endParaRPr lang="en-GB" altLang="en-US" b="1" dirty="0">
              <a:solidFill>
                <a:schemeClr val="bg1"/>
              </a:solidFill>
            </a:endParaRPr>
          </a:p>
        </p:txBody>
      </p:sp>
      <p:sp>
        <p:nvSpPr>
          <p:cNvPr id="32781" name="Rectangle 16">
            <a:extLst>
              <a:ext uri="{FF2B5EF4-FFF2-40B4-BE49-F238E27FC236}">
                <a16:creationId xmlns:a16="http://schemas.microsoft.com/office/drawing/2014/main" id="{0FC8BD64-1453-8911-B65D-1AEAA8CD2DA9}"/>
              </a:ext>
            </a:extLst>
          </p:cNvPr>
          <p:cNvSpPr>
            <a:spLocks noChangeArrowheads="1"/>
          </p:cNvSpPr>
          <p:nvPr/>
        </p:nvSpPr>
        <p:spPr bwMode="auto">
          <a:xfrm>
            <a:off x="4191000" y="2971800"/>
            <a:ext cx="1447800" cy="8382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b="1" dirty="0" err="1">
                <a:solidFill>
                  <a:schemeClr val="bg1"/>
                </a:solidFill>
              </a:rPr>
              <a:t>Pekerja</a:t>
            </a:r>
            <a:endParaRPr lang="en-US" altLang="en-US" b="1" dirty="0">
              <a:solidFill>
                <a:schemeClr val="bg1"/>
              </a:solidFill>
            </a:endParaRPr>
          </a:p>
          <a:p>
            <a:pPr algn="ctr" eaLnBrk="1" hangingPunct="1"/>
            <a:r>
              <a:rPr lang="en-US" altLang="en-US" b="1" dirty="0" err="1">
                <a:solidFill>
                  <a:schemeClr val="bg1"/>
                </a:solidFill>
              </a:rPr>
              <a:t>Tidak</a:t>
            </a:r>
            <a:endParaRPr lang="en-US" altLang="en-US" b="1" dirty="0">
              <a:solidFill>
                <a:schemeClr val="bg1"/>
              </a:solidFill>
            </a:endParaRPr>
          </a:p>
          <a:p>
            <a:pPr algn="ctr" eaLnBrk="1" hangingPunct="1"/>
            <a:r>
              <a:rPr lang="en-US" altLang="en-US" b="1" dirty="0" err="1">
                <a:solidFill>
                  <a:schemeClr val="bg1"/>
                </a:solidFill>
              </a:rPr>
              <a:t>Langsung</a:t>
            </a:r>
            <a:endParaRPr lang="en-GB" altLang="en-US" b="1" dirty="0">
              <a:solidFill>
                <a:schemeClr val="bg1"/>
              </a:solidFill>
            </a:endParaRPr>
          </a:p>
        </p:txBody>
      </p:sp>
      <p:sp>
        <p:nvSpPr>
          <p:cNvPr id="32782" name="Rectangle 19">
            <a:extLst>
              <a:ext uri="{FF2B5EF4-FFF2-40B4-BE49-F238E27FC236}">
                <a16:creationId xmlns:a16="http://schemas.microsoft.com/office/drawing/2014/main" id="{8264A12A-3B22-1F8D-1BB1-609B5DB0B88F}"/>
              </a:ext>
            </a:extLst>
          </p:cNvPr>
          <p:cNvSpPr>
            <a:spLocks noChangeArrowheads="1"/>
          </p:cNvSpPr>
          <p:nvPr/>
        </p:nvSpPr>
        <p:spPr bwMode="auto">
          <a:xfrm>
            <a:off x="6324600" y="2971800"/>
            <a:ext cx="1447800" cy="8382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b="1" dirty="0" err="1">
                <a:solidFill>
                  <a:schemeClr val="bg1"/>
                </a:solidFill>
              </a:rPr>
              <a:t>Biaya</a:t>
            </a:r>
            <a:endParaRPr lang="en-US" altLang="en-US" b="1" dirty="0">
              <a:solidFill>
                <a:schemeClr val="bg1"/>
              </a:solidFill>
            </a:endParaRPr>
          </a:p>
          <a:p>
            <a:pPr algn="ctr" eaLnBrk="1" hangingPunct="1"/>
            <a:r>
              <a:rPr lang="en-US" altLang="en-US" b="1" dirty="0" err="1">
                <a:solidFill>
                  <a:schemeClr val="bg1"/>
                </a:solidFill>
              </a:rPr>
              <a:t>Tidak</a:t>
            </a:r>
            <a:endParaRPr lang="en-US" altLang="en-US" b="1" dirty="0">
              <a:solidFill>
                <a:schemeClr val="bg1"/>
              </a:solidFill>
            </a:endParaRPr>
          </a:p>
          <a:p>
            <a:pPr algn="ctr" eaLnBrk="1" hangingPunct="1"/>
            <a:r>
              <a:rPr lang="en-US" altLang="en-US" b="1" dirty="0" err="1">
                <a:solidFill>
                  <a:schemeClr val="bg1"/>
                </a:solidFill>
              </a:rPr>
              <a:t>Langsung</a:t>
            </a:r>
            <a:endParaRPr lang="en-GB" altLang="en-US" b="1" dirty="0">
              <a:solidFill>
                <a:schemeClr val="bg1"/>
              </a:solidFill>
            </a:endParaRPr>
          </a:p>
        </p:txBody>
      </p:sp>
      <p:sp>
        <p:nvSpPr>
          <p:cNvPr id="32783" name="Rectangle 20">
            <a:extLst>
              <a:ext uri="{FF2B5EF4-FFF2-40B4-BE49-F238E27FC236}">
                <a16:creationId xmlns:a16="http://schemas.microsoft.com/office/drawing/2014/main" id="{F0981C6F-1E63-345A-A056-0EB1D46F0769}"/>
              </a:ext>
            </a:extLst>
          </p:cNvPr>
          <p:cNvSpPr>
            <a:spLocks noChangeArrowheads="1"/>
          </p:cNvSpPr>
          <p:nvPr/>
        </p:nvSpPr>
        <p:spPr bwMode="auto">
          <a:xfrm>
            <a:off x="8458200" y="3120736"/>
            <a:ext cx="1447800" cy="803564"/>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b="1" dirty="0" err="1">
                <a:solidFill>
                  <a:schemeClr val="bg1"/>
                </a:solidFill>
              </a:rPr>
              <a:t>Biaya</a:t>
            </a:r>
            <a:endParaRPr lang="en-US" altLang="en-US" b="1" dirty="0">
              <a:solidFill>
                <a:schemeClr val="bg1"/>
              </a:solidFill>
            </a:endParaRPr>
          </a:p>
          <a:p>
            <a:pPr algn="ctr" eaLnBrk="1" hangingPunct="1"/>
            <a:r>
              <a:rPr lang="en-US" altLang="en-US" b="1" dirty="0">
                <a:solidFill>
                  <a:schemeClr val="bg1"/>
                </a:solidFill>
              </a:rPr>
              <a:t>Overhead</a:t>
            </a:r>
            <a:endParaRPr lang="en-GB" altLang="en-US" b="1" dirty="0">
              <a:solidFill>
                <a:schemeClr val="bg1"/>
              </a:solidFill>
            </a:endParaRPr>
          </a:p>
        </p:txBody>
      </p:sp>
      <p:sp>
        <p:nvSpPr>
          <p:cNvPr id="32784" name="Line 21">
            <a:extLst>
              <a:ext uri="{FF2B5EF4-FFF2-40B4-BE49-F238E27FC236}">
                <a16:creationId xmlns:a16="http://schemas.microsoft.com/office/drawing/2014/main" id="{D960846B-6B67-EA05-4FEF-3A1CDFBC1847}"/>
              </a:ext>
            </a:extLst>
          </p:cNvPr>
          <p:cNvSpPr>
            <a:spLocks noChangeShapeType="1"/>
          </p:cNvSpPr>
          <p:nvPr/>
        </p:nvSpPr>
        <p:spPr bwMode="auto">
          <a:xfrm>
            <a:off x="3810000" y="31242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85" name="Line 22">
            <a:extLst>
              <a:ext uri="{FF2B5EF4-FFF2-40B4-BE49-F238E27FC236}">
                <a16:creationId xmlns:a16="http://schemas.microsoft.com/office/drawing/2014/main" id="{955A4954-E975-E4E4-3081-A1DC8F5582EF}"/>
              </a:ext>
            </a:extLst>
          </p:cNvPr>
          <p:cNvSpPr>
            <a:spLocks noChangeShapeType="1"/>
          </p:cNvSpPr>
          <p:nvPr/>
        </p:nvSpPr>
        <p:spPr bwMode="auto">
          <a:xfrm>
            <a:off x="3657600" y="32766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86" name="Line 23">
            <a:extLst>
              <a:ext uri="{FF2B5EF4-FFF2-40B4-BE49-F238E27FC236}">
                <a16:creationId xmlns:a16="http://schemas.microsoft.com/office/drawing/2014/main" id="{C91D8F77-C837-20C6-7318-BAD4BF37B7F2}"/>
              </a:ext>
            </a:extLst>
          </p:cNvPr>
          <p:cNvSpPr>
            <a:spLocks noChangeShapeType="1"/>
          </p:cNvSpPr>
          <p:nvPr/>
        </p:nvSpPr>
        <p:spPr bwMode="auto">
          <a:xfrm>
            <a:off x="5867400" y="32766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87" name="Line 24">
            <a:extLst>
              <a:ext uri="{FF2B5EF4-FFF2-40B4-BE49-F238E27FC236}">
                <a16:creationId xmlns:a16="http://schemas.microsoft.com/office/drawing/2014/main" id="{9D94350B-623F-8D06-CE2C-3F87C60A32F5}"/>
              </a:ext>
            </a:extLst>
          </p:cNvPr>
          <p:cNvSpPr>
            <a:spLocks noChangeShapeType="1"/>
          </p:cNvSpPr>
          <p:nvPr/>
        </p:nvSpPr>
        <p:spPr bwMode="auto">
          <a:xfrm>
            <a:off x="6019800" y="31242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88" name="Line 25">
            <a:extLst>
              <a:ext uri="{FF2B5EF4-FFF2-40B4-BE49-F238E27FC236}">
                <a16:creationId xmlns:a16="http://schemas.microsoft.com/office/drawing/2014/main" id="{821870BF-6B36-BAD7-E7D7-EAC23DCC1CC1}"/>
              </a:ext>
            </a:extLst>
          </p:cNvPr>
          <p:cNvSpPr>
            <a:spLocks noChangeShapeType="1"/>
          </p:cNvSpPr>
          <p:nvPr/>
        </p:nvSpPr>
        <p:spPr bwMode="auto">
          <a:xfrm>
            <a:off x="7876309" y="2438400"/>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89" name="Line 26">
            <a:extLst>
              <a:ext uri="{FF2B5EF4-FFF2-40B4-BE49-F238E27FC236}">
                <a16:creationId xmlns:a16="http://schemas.microsoft.com/office/drawing/2014/main" id="{7D240286-B39F-A380-AC34-792B3F5C1740}"/>
              </a:ext>
            </a:extLst>
          </p:cNvPr>
          <p:cNvSpPr>
            <a:spLocks noChangeShapeType="1"/>
          </p:cNvSpPr>
          <p:nvPr/>
        </p:nvSpPr>
        <p:spPr bwMode="auto">
          <a:xfrm>
            <a:off x="7924800" y="3276600"/>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90" name="Line 27">
            <a:extLst>
              <a:ext uri="{FF2B5EF4-FFF2-40B4-BE49-F238E27FC236}">
                <a16:creationId xmlns:a16="http://schemas.microsoft.com/office/drawing/2014/main" id="{16C70F7D-B6E6-7954-916E-8BE321EB21FC}"/>
              </a:ext>
            </a:extLst>
          </p:cNvPr>
          <p:cNvSpPr>
            <a:spLocks noChangeShapeType="1"/>
          </p:cNvSpPr>
          <p:nvPr/>
        </p:nvSpPr>
        <p:spPr bwMode="auto">
          <a:xfrm>
            <a:off x="7924800" y="3429000"/>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91" name="Line 28">
            <a:extLst>
              <a:ext uri="{FF2B5EF4-FFF2-40B4-BE49-F238E27FC236}">
                <a16:creationId xmlns:a16="http://schemas.microsoft.com/office/drawing/2014/main" id="{31C9036A-DB03-0619-227E-35D83E41CB0C}"/>
              </a:ext>
            </a:extLst>
          </p:cNvPr>
          <p:cNvSpPr>
            <a:spLocks noChangeShapeType="1"/>
          </p:cNvSpPr>
          <p:nvPr/>
        </p:nvSpPr>
        <p:spPr bwMode="auto">
          <a:xfrm>
            <a:off x="9220200" y="27432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92" name="Line 29">
            <a:extLst>
              <a:ext uri="{FF2B5EF4-FFF2-40B4-BE49-F238E27FC236}">
                <a16:creationId xmlns:a16="http://schemas.microsoft.com/office/drawing/2014/main" id="{B4583AE7-AFB8-84A4-AA96-C9785A20CD80}"/>
              </a:ext>
            </a:extLst>
          </p:cNvPr>
          <p:cNvSpPr>
            <a:spLocks noChangeShapeType="1"/>
          </p:cNvSpPr>
          <p:nvPr/>
        </p:nvSpPr>
        <p:spPr bwMode="auto">
          <a:xfrm>
            <a:off x="9067800" y="28956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93" name="Rectangle 30">
            <a:extLst>
              <a:ext uri="{FF2B5EF4-FFF2-40B4-BE49-F238E27FC236}">
                <a16:creationId xmlns:a16="http://schemas.microsoft.com/office/drawing/2014/main" id="{0DF9CE22-52F7-D903-F17D-F1ACA51228A4}"/>
              </a:ext>
            </a:extLst>
          </p:cNvPr>
          <p:cNvSpPr>
            <a:spLocks noChangeArrowheads="1"/>
          </p:cNvSpPr>
          <p:nvPr/>
        </p:nvSpPr>
        <p:spPr bwMode="auto">
          <a:xfrm>
            <a:off x="2053937" y="4613564"/>
            <a:ext cx="1447800" cy="6096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b="1" dirty="0">
                <a:solidFill>
                  <a:schemeClr val="bg1"/>
                </a:solidFill>
              </a:rPr>
              <a:t>Beban</a:t>
            </a:r>
          </a:p>
          <a:p>
            <a:pPr algn="ctr" eaLnBrk="1" hangingPunct="1"/>
            <a:r>
              <a:rPr lang="en-US" altLang="en-US" b="1" dirty="0" err="1">
                <a:solidFill>
                  <a:schemeClr val="bg1"/>
                </a:solidFill>
              </a:rPr>
              <a:t>Pemasaran</a:t>
            </a:r>
            <a:endParaRPr lang="en-GB" altLang="en-US" b="1" dirty="0">
              <a:solidFill>
                <a:schemeClr val="bg1"/>
              </a:solidFill>
            </a:endParaRPr>
          </a:p>
        </p:txBody>
      </p:sp>
      <p:sp>
        <p:nvSpPr>
          <p:cNvPr id="32794" name="Rectangle 31">
            <a:extLst>
              <a:ext uri="{FF2B5EF4-FFF2-40B4-BE49-F238E27FC236}">
                <a16:creationId xmlns:a16="http://schemas.microsoft.com/office/drawing/2014/main" id="{4DC9DEB6-0949-29A4-A405-3ED01E6D0D75}"/>
              </a:ext>
            </a:extLst>
          </p:cNvPr>
          <p:cNvSpPr>
            <a:spLocks noChangeArrowheads="1"/>
          </p:cNvSpPr>
          <p:nvPr/>
        </p:nvSpPr>
        <p:spPr bwMode="auto">
          <a:xfrm>
            <a:off x="4236027" y="4620491"/>
            <a:ext cx="1447800" cy="6096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b="1" dirty="0">
                <a:solidFill>
                  <a:schemeClr val="bg1"/>
                </a:solidFill>
              </a:rPr>
              <a:t>Beban</a:t>
            </a:r>
          </a:p>
          <a:p>
            <a:pPr algn="ctr" eaLnBrk="1" hangingPunct="1"/>
            <a:r>
              <a:rPr lang="en-US" altLang="en-US" b="1" dirty="0" err="1">
                <a:solidFill>
                  <a:schemeClr val="bg1"/>
                </a:solidFill>
              </a:rPr>
              <a:t>Administrasi</a:t>
            </a:r>
            <a:endParaRPr lang="en-GB" altLang="en-US" b="1" dirty="0">
              <a:solidFill>
                <a:schemeClr val="bg1"/>
              </a:solidFill>
            </a:endParaRPr>
          </a:p>
        </p:txBody>
      </p:sp>
      <p:sp>
        <p:nvSpPr>
          <p:cNvPr id="32795" name="Line 32">
            <a:extLst>
              <a:ext uri="{FF2B5EF4-FFF2-40B4-BE49-F238E27FC236}">
                <a16:creationId xmlns:a16="http://schemas.microsoft.com/office/drawing/2014/main" id="{3338C293-D7B8-9514-9166-17E8CE72E1B8}"/>
              </a:ext>
            </a:extLst>
          </p:cNvPr>
          <p:cNvSpPr>
            <a:spLocks noChangeShapeType="1"/>
          </p:cNvSpPr>
          <p:nvPr/>
        </p:nvSpPr>
        <p:spPr bwMode="auto">
          <a:xfrm>
            <a:off x="3629891" y="49530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96" name="Line 33">
            <a:extLst>
              <a:ext uri="{FF2B5EF4-FFF2-40B4-BE49-F238E27FC236}">
                <a16:creationId xmlns:a16="http://schemas.microsoft.com/office/drawing/2014/main" id="{2B6B11B7-B278-5153-B1CD-E2A17FA0C513}"/>
              </a:ext>
            </a:extLst>
          </p:cNvPr>
          <p:cNvSpPr>
            <a:spLocks noChangeShapeType="1"/>
          </p:cNvSpPr>
          <p:nvPr/>
        </p:nvSpPr>
        <p:spPr bwMode="auto">
          <a:xfrm>
            <a:off x="3782291" y="4772891"/>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97" name="Line 36">
            <a:extLst>
              <a:ext uri="{FF2B5EF4-FFF2-40B4-BE49-F238E27FC236}">
                <a16:creationId xmlns:a16="http://schemas.microsoft.com/office/drawing/2014/main" id="{7CA5A669-B9BD-65CB-A532-99532E2FC4C6}"/>
              </a:ext>
            </a:extLst>
          </p:cNvPr>
          <p:cNvSpPr>
            <a:spLocks noChangeShapeType="1"/>
          </p:cNvSpPr>
          <p:nvPr/>
        </p:nvSpPr>
        <p:spPr bwMode="auto">
          <a:xfrm>
            <a:off x="7924800" y="4831771"/>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98" name="Line 37">
            <a:extLst>
              <a:ext uri="{FF2B5EF4-FFF2-40B4-BE49-F238E27FC236}">
                <a16:creationId xmlns:a16="http://schemas.microsoft.com/office/drawing/2014/main" id="{D1A5F8CA-CD07-0F98-DAD3-09290E1CCBF1}"/>
              </a:ext>
            </a:extLst>
          </p:cNvPr>
          <p:cNvSpPr>
            <a:spLocks noChangeShapeType="1"/>
          </p:cNvSpPr>
          <p:nvPr/>
        </p:nvSpPr>
        <p:spPr bwMode="auto">
          <a:xfrm>
            <a:off x="7924800" y="4953000"/>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799" name="Rectangle 38">
            <a:extLst>
              <a:ext uri="{FF2B5EF4-FFF2-40B4-BE49-F238E27FC236}">
                <a16:creationId xmlns:a16="http://schemas.microsoft.com/office/drawing/2014/main" id="{38C10489-BF10-E7E9-5758-F0EA6EC29546}"/>
              </a:ext>
            </a:extLst>
          </p:cNvPr>
          <p:cNvSpPr>
            <a:spLocks noChangeArrowheads="1"/>
          </p:cNvSpPr>
          <p:nvPr/>
        </p:nvSpPr>
        <p:spPr bwMode="auto">
          <a:xfrm>
            <a:off x="8458200" y="4596244"/>
            <a:ext cx="1447800" cy="6096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b="1" dirty="0">
                <a:solidFill>
                  <a:schemeClr val="bg1"/>
                </a:solidFill>
              </a:rPr>
              <a:t>Beban</a:t>
            </a:r>
          </a:p>
          <a:p>
            <a:pPr algn="ctr" eaLnBrk="1" hangingPunct="1"/>
            <a:r>
              <a:rPr lang="en-US" altLang="en-US" b="1" dirty="0" err="1">
                <a:solidFill>
                  <a:schemeClr val="bg1"/>
                </a:solidFill>
              </a:rPr>
              <a:t>Komersial</a:t>
            </a:r>
            <a:endParaRPr lang="en-GB" altLang="en-US" b="1" dirty="0">
              <a:solidFill>
                <a:schemeClr val="bg1"/>
              </a:solidFill>
            </a:endParaRPr>
          </a:p>
        </p:txBody>
      </p:sp>
      <p:sp>
        <p:nvSpPr>
          <p:cNvPr id="32800" name="Line 39">
            <a:extLst>
              <a:ext uri="{FF2B5EF4-FFF2-40B4-BE49-F238E27FC236}">
                <a16:creationId xmlns:a16="http://schemas.microsoft.com/office/drawing/2014/main" id="{DF1D806C-C44B-3BE3-949F-A7581B1CEEDA}"/>
              </a:ext>
            </a:extLst>
          </p:cNvPr>
          <p:cNvSpPr>
            <a:spLocks noChangeShapeType="1"/>
          </p:cNvSpPr>
          <p:nvPr/>
        </p:nvSpPr>
        <p:spPr bwMode="auto">
          <a:xfrm>
            <a:off x="9067800" y="43434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801" name="Line 40">
            <a:extLst>
              <a:ext uri="{FF2B5EF4-FFF2-40B4-BE49-F238E27FC236}">
                <a16:creationId xmlns:a16="http://schemas.microsoft.com/office/drawing/2014/main" id="{138F8DE1-D2C0-CC2C-D83C-AF258189F1C5}"/>
              </a:ext>
            </a:extLst>
          </p:cNvPr>
          <p:cNvSpPr>
            <a:spLocks noChangeShapeType="1"/>
          </p:cNvSpPr>
          <p:nvPr/>
        </p:nvSpPr>
        <p:spPr bwMode="auto">
          <a:xfrm>
            <a:off x="9220200" y="4218709"/>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802" name="Line 41">
            <a:extLst>
              <a:ext uri="{FF2B5EF4-FFF2-40B4-BE49-F238E27FC236}">
                <a16:creationId xmlns:a16="http://schemas.microsoft.com/office/drawing/2014/main" id="{8AB13CAE-9654-DBFB-ADEE-DD77B8B6F64F}"/>
              </a:ext>
            </a:extLst>
          </p:cNvPr>
          <p:cNvSpPr>
            <a:spLocks noChangeShapeType="1"/>
          </p:cNvSpPr>
          <p:nvPr/>
        </p:nvSpPr>
        <p:spPr bwMode="auto">
          <a:xfrm>
            <a:off x="9144000" y="5458690"/>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803" name="Line 42">
            <a:extLst>
              <a:ext uri="{FF2B5EF4-FFF2-40B4-BE49-F238E27FC236}">
                <a16:creationId xmlns:a16="http://schemas.microsoft.com/office/drawing/2014/main" id="{D1740006-30C0-D646-8ADB-BA4B41A95B4D}"/>
              </a:ext>
            </a:extLst>
          </p:cNvPr>
          <p:cNvSpPr>
            <a:spLocks noChangeShapeType="1"/>
          </p:cNvSpPr>
          <p:nvPr/>
        </p:nvSpPr>
        <p:spPr bwMode="auto">
          <a:xfrm>
            <a:off x="9144000" y="5500254"/>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d-ID"/>
          </a:p>
        </p:txBody>
      </p:sp>
      <p:sp>
        <p:nvSpPr>
          <p:cNvPr id="32804" name="Rectangle 43">
            <a:extLst>
              <a:ext uri="{FF2B5EF4-FFF2-40B4-BE49-F238E27FC236}">
                <a16:creationId xmlns:a16="http://schemas.microsoft.com/office/drawing/2014/main" id="{C2E3C260-C41D-B918-DD21-806EC9D5E415}"/>
              </a:ext>
            </a:extLst>
          </p:cNvPr>
          <p:cNvSpPr>
            <a:spLocks noChangeArrowheads="1"/>
          </p:cNvSpPr>
          <p:nvPr/>
        </p:nvSpPr>
        <p:spPr bwMode="auto">
          <a:xfrm>
            <a:off x="8458200" y="5715000"/>
            <a:ext cx="1447800" cy="6096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b="1" dirty="0">
                <a:solidFill>
                  <a:schemeClr val="bg1"/>
                </a:solidFill>
              </a:rPr>
              <a:t>Beban</a:t>
            </a:r>
          </a:p>
          <a:p>
            <a:pPr algn="ctr" eaLnBrk="1" hangingPunct="1"/>
            <a:r>
              <a:rPr lang="en-US" altLang="en-US" b="1" dirty="0" err="1">
                <a:solidFill>
                  <a:schemeClr val="bg1"/>
                </a:solidFill>
              </a:rPr>
              <a:t>Operasional</a:t>
            </a:r>
            <a:endParaRPr lang="en-GB" altLang="en-US" b="1" dirty="0">
              <a:solidFill>
                <a:schemeClr val="bg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half" idx="2"/>
          </p:nvPr>
        </p:nvSpPr>
        <p:spPr/>
        <p:txBody>
          <a:bodyPr>
            <a:normAutofit/>
          </a:bodyPr>
          <a:lstStyle/>
          <a:p>
            <a:pPr algn="ctr"/>
            <a:r>
              <a:rPr lang="id-ID" sz="6000" b="1" dirty="0"/>
              <a:t>TERIMA KASIH</a:t>
            </a:r>
          </a:p>
        </p:txBody>
      </p:sp>
    </p:spTree>
    <p:extLst>
      <p:ext uri="{BB962C8B-B14F-4D97-AF65-F5344CB8AC3E}">
        <p14:creationId xmlns:p14="http://schemas.microsoft.com/office/powerpoint/2010/main" val="1549535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a:extLst>
              <a:ext uri="{FF2B5EF4-FFF2-40B4-BE49-F238E27FC236}">
                <a16:creationId xmlns:a16="http://schemas.microsoft.com/office/drawing/2014/main" id="{F94CB0A1-0E63-0AA1-AC7C-6224518A59ED}"/>
              </a:ext>
            </a:extLst>
          </p:cNvPr>
          <p:cNvSpPr>
            <a:spLocks noGrp="1" noChangeArrowheads="1"/>
          </p:cNvSpPr>
          <p:nvPr>
            <p:ph type="title"/>
          </p:nvPr>
        </p:nvSpPr>
        <p:spPr/>
        <p:txBody>
          <a:bodyPr/>
          <a:lstStyle/>
          <a:p>
            <a:pPr eaLnBrk="1" hangingPunct="1"/>
            <a:r>
              <a:rPr lang="en-US" altLang="en-US" sz="5400" b="1">
                <a:solidFill>
                  <a:srgbClr val="CC3300"/>
                </a:solidFill>
              </a:rPr>
              <a:t>Klasifikasi Biaya</a:t>
            </a:r>
            <a:endParaRPr lang="en-GB" altLang="en-US" sz="5400" b="1">
              <a:solidFill>
                <a:srgbClr val="CC3300"/>
              </a:solidFill>
            </a:endParaRPr>
          </a:p>
        </p:txBody>
      </p:sp>
      <p:sp>
        <p:nvSpPr>
          <p:cNvPr id="11268" name="Rectangle 3">
            <a:extLst>
              <a:ext uri="{FF2B5EF4-FFF2-40B4-BE49-F238E27FC236}">
                <a16:creationId xmlns:a16="http://schemas.microsoft.com/office/drawing/2014/main" id="{3D5171BA-97ED-8B88-E2FE-344DE9AEB555}"/>
              </a:ext>
            </a:extLst>
          </p:cNvPr>
          <p:cNvSpPr>
            <a:spLocks noGrp="1" noChangeArrowheads="1"/>
          </p:cNvSpPr>
          <p:nvPr>
            <p:ph type="body" idx="1"/>
          </p:nvPr>
        </p:nvSpPr>
        <p:spPr>
          <a:xfrm>
            <a:off x="2286000" y="2092036"/>
            <a:ext cx="7848600" cy="4364182"/>
          </a:xfrm>
        </p:spPr>
        <p:txBody>
          <a:bodyPr>
            <a:normAutofit fontScale="92500" lnSpcReduction="10000"/>
          </a:bodyPr>
          <a:lstStyle/>
          <a:p>
            <a:pPr marL="533400" indent="-533400">
              <a:lnSpc>
                <a:spcPct val="80000"/>
              </a:lnSpc>
              <a:buNone/>
            </a:pPr>
            <a:r>
              <a:rPr lang="en-US" altLang="en-US" sz="2300" dirty="0" err="1"/>
              <a:t>Klasifikasi</a:t>
            </a:r>
            <a:r>
              <a:rPr lang="en-US" altLang="en-US" sz="2300" dirty="0"/>
              <a:t> </a:t>
            </a:r>
            <a:r>
              <a:rPr lang="en-US" altLang="en-US" sz="2300" dirty="0" err="1"/>
              <a:t>biaya</a:t>
            </a:r>
            <a:r>
              <a:rPr lang="en-US" altLang="en-US" sz="2300" dirty="0"/>
              <a:t> </a:t>
            </a:r>
            <a:r>
              <a:rPr lang="en-US" altLang="en-US" sz="2300" dirty="0" err="1"/>
              <a:t>atau</a:t>
            </a:r>
            <a:r>
              <a:rPr lang="en-US" altLang="en-US" sz="2300" dirty="0"/>
              <a:t> </a:t>
            </a:r>
            <a:r>
              <a:rPr lang="en-US" altLang="en-US" sz="2300" dirty="0" err="1"/>
              <a:t>penggolongan</a:t>
            </a:r>
            <a:r>
              <a:rPr lang="en-US" altLang="en-US" sz="2300" dirty="0"/>
              <a:t> </a:t>
            </a:r>
            <a:r>
              <a:rPr lang="en-US" altLang="en-US" sz="2300" dirty="0" err="1"/>
              <a:t>biaya</a:t>
            </a:r>
            <a:r>
              <a:rPr lang="en-US" altLang="en-US" sz="2300" dirty="0"/>
              <a:t> </a:t>
            </a:r>
            <a:r>
              <a:rPr lang="en-US" altLang="en-US" sz="2300" dirty="0" err="1"/>
              <a:t>adalah</a:t>
            </a:r>
            <a:r>
              <a:rPr lang="en-US" altLang="en-US" sz="2300" dirty="0"/>
              <a:t> </a:t>
            </a:r>
            <a:r>
              <a:rPr lang="en-US" altLang="en-US" sz="2300" dirty="0" err="1"/>
              <a:t>suatu</a:t>
            </a:r>
            <a:r>
              <a:rPr lang="en-US" altLang="en-US" sz="2300" dirty="0"/>
              <a:t> </a:t>
            </a:r>
          </a:p>
          <a:p>
            <a:pPr marL="533400" indent="-533400">
              <a:lnSpc>
                <a:spcPct val="80000"/>
              </a:lnSpc>
              <a:buNone/>
            </a:pPr>
            <a:r>
              <a:rPr lang="en-US" altLang="en-US" sz="2300" dirty="0"/>
              <a:t>proses </a:t>
            </a:r>
            <a:r>
              <a:rPr lang="en-US" altLang="en-US" sz="2300" dirty="0" err="1"/>
              <a:t>pengelompokkan</a:t>
            </a:r>
            <a:r>
              <a:rPr lang="en-US" altLang="en-US" sz="2300" dirty="0"/>
              <a:t> </a:t>
            </a:r>
            <a:r>
              <a:rPr lang="en-US" altLang="en-US" sz="2300" dirty="0" err="1"/>
              <a:t>biaya</a:t>
            </a:r>
            <a:r>
              <a:rPr lang="en-US" altLang="en-US" sz="2300" dirty="0"/>
              <a:t> </a:t>
            </a:r>
            <a:r>
              <a:rPr lang="en-US" altLang="en-US" sz="2300" dirty="0" err="1"/>
              <a:t>secara</a:t>
            </a:r>
            <a:r>
              <a:rPr lang="en-US" altLang="en-US" sz="2300" dirty="0"/>
              <a:t> </a:t>
            </a:r>
            <a:r>
              <a:rPr lang="en-US" altLang="en-US" sz="2300" dirty="0" err="1"/>
              <a:t>sistematis</a:t>
            </a:r>
            <a:r>
              <a:rPr lang="en-US" altLang="en-US" sz="2300" dirty="0"/>
              <a:t> </a:t>
            </a:r>
            <a:r>
              <a:rPr lang="en-US" altLang="en-US" sz="2300" dirty="0" err="1"/>
              <a:t>atas</a:t>
            </a:r>
            <a:r>
              <a:rPr lang="en-US" altLang="en-US" sz="2300" dirty="0"/>
              <a:t> </a:t>
            </a:r>
          </a:p>
          <a:p>
            <a:pPr marL="533400" indent="-533400">
              <a:lnSpc>
                <a:spcPct val="80000"/>
              </a:lnSpc>
              <a:buNone/>
            </a:pPr>
            <a:r>
              <a:rPr lang="en-US" altLang="en-US" sz="2300" dirty="0" err="1"/>
              <a:t>keseluruhan</a:t>
            </a:r>
            <a:r>
              <a:rPr lang="en-US" altLang="en-US" sz="2300" dirty="0"/>
              <a:t> </a:t>
            </a:r>
            <a:r>
              <a:rPr lang="en-US" altLang="en-US" sz="2300" dirty="0" err="1"/>
              <a:t>elemen</a:t>
            </a:r>
            <a:r>
              <a:rPr lang="en-US" altLang="en-US" sz="2300" dirty="0"/>
              <a:t> </a:t>
            </a:r>
            <a:r>
              <a:rPr lang="en-US" altLang="en-US" sz="2300" dirty="0" err="1"/>
              <a:t>biaya</a:t>
            </a:r>
            <a:r>
              <a:rPr lang="en-US" altLang="en-US" sz="2300" dirty="0"/>
              <a:t> yang </a:t>
            </a:r>
            <a:r>
              <a:rPr lang="en-US" altLang="en-US" sz="2300" dirty="0" err="1"/>
              <a:t>ada</a:t>
            </a:r>
            <a:r>
              <a:rPr lang="en-US" altLang="en-US" sz="2300" dirty="0"/>
              <a:t> </a:t>
            </a:r>
            <a:r>
              <a:rPr lang="en-US" altLang="en-US" sz="2300" dirty="0" err="1"/>
              <a:t>ke</a:t>
            </a:r>
            <a:r>
              <a:rPr lang="en-US" altLang="en-US" sz="2300" dirty="0"/>
              <a:t> </a:t>
            </a:r>
            <a:r>
              <a:rPr lang="en-US" altLang="en-US" sz="2300" dirty="0" err="1"/>
              <a:t>dalam</a:t>
            </a:r>
            <a:r>
              <a:rPr lang="en-US" altLang="en-US" sz="2300" dirty="0"/>
              <a:t> </a:t>
            </a:r>
            <a:r>
              <a:rPr lang="en-US" altLang="en-US" sz="2300" dirty="0" err="1"/>
              <a:t>golongan</a:t>
            </a:r>
            <a:r>
              <a:rPr lang="en-US" altLang="en-US" sz="2300" dirty="0"/>
              <a:t>-</a:t>
            </a:r>
          </a:p>
          <a:p>
            <a:pPr marL="533400" indent="-533400">
              <a:lnSpc>
                <a:spcPct val="80000"/>
              </a:lnSpc>
              <a:buNone/>
            </a:pPr>
            <a:r>
              <a:rPr lang="en-US" altLang="en-US" sz="2300" dirty="0" err="1"/>
              <a:t>golongan</a:t>
            </a:r>
            <a:r>
              <a:rPr lang="en-US" altLang="en-US" sz="2300" dirty="0"/>
              <a:t> </a:t>
            </a:r>
            <a:r>
              <a:rPr lang="en-US" altLang="en-US" sz="2300" dirty="0" err="1"/>
              <a:t>tertentu</a:t>
            </a:r>
            <a:r>
              <a:rPr lang="en-US" altLang="en-US" sz="2300" dirty="0"/>
              <a:t> yang </a:t>
            </a:r>
            <a:r>
              <a:rPr lang="en-US" altLang="en-US" sz="2300" dirty="0" err="1"/>
              <a:t>lebih</a:t>
            </a:r>
            <a:r>
              <a:rPr lang="en-US" altLang="en-US" sz="2300" dirty="0"/>
              <a:t> </a:t>
            </a:r>
            <a:r>
              <a:rPr lang="en-US" altLang="en-US" sz="2300" dirty="0" err="1"/>
              <a:t>ringkas</a:t>
            </a:r>
            <a:r>
              <a:rPr lang="en-US" altLang="en-US" sz="2300" dirty="0"/>
              <a:t> </a:t>
            </a:r>
            <a:r>
              <a:rPr lang="en-US" altLang="en-US" sz="2300" dirty="0" err="1"/>
              <a:t>untuk</a:t>
            </a:r>
            <a:r>
              <a:rPr lang="en-US" altLang="en-US" sz="2300" dirty="0"/>
              <a:t> </a:t>
            </a:r>
            <a:r>
              <a:rPr lang="en-US" altLang="en-US" sz="2300" dirty="0" err="1"/>
              <a:t>memberikan</a:t>
            </a:r>
            <a:r>
              <a:rPr lang="en-US" altLang="en-US" sz="2300" dirty="0"/>
              <a:t> </a:t>
            </a:r>
          </a:p>
          <a:p>
            <a:pPr marL="533400" indent="-533400">
              <a:lnSpc>
                <a:spcPct val="80000"/>
              </a:lnSpc>
              <a:buNone/>
            </a:pPr>
            <a:r>
              <a:rPr lang="en-US" altLang="en-US" sz="2300" dirty="0" err="1"/>
              <a:t>informasi</a:t>
            </a:r>
            <a:r>
              <a:rPr lang="en-US" altLang="en-US" sz="2300" dirty="0"/>
              <a:t>.</a:t>
            </a:r>
          </a:p>
          <a:p>
            <a:pPr marL="533400" indent="-533400">
              <a:lnSpc>
                <a:spcPct val="80000"/>
              </a:lnSpc>
              <a:buNone/>
            </a:pPr>
            <a:endParaRPr lang="en-US" altLang="en-US" sz="2300" dirty="0"/>
          </a:p>
          <a:p>
            <a:pPr marL="533400" indent="-533400">
              <a:lnSpc>
                <a:spcPct val="80000"/>
              </a:lnSpc>
              <a:buNone/>
            </a:pPr>
            <a:r>
              <a:rPr lang="en-US" altLang="en-US" sz="2300" dirty="0" err="1"/>
              <a:t>Klasifikasi</a:t>
            </a:r>
            <a:r>
              <a:rPr lang="en-US" altLang="en-US" sz="2300" dirty="0"/>
              <a:t> </a:t>
            </a:r>
            <a:r>
              <a:rPr lang="en-US" altLang="en-US" sz="2300" dirty="0" err="1"/>
              <a:t>biaya</a:t>
            </a:r>
            <a:r>
              <a:rPr lang="en-US" altLang="en-US" sz="2300" dirty="0"/>
              <a:t> yang </a:t>
            </a:r>
            <a:r>
              <a:rPr lang="en-US" altLang="en-US" sz="2300" dirty="0" err="1"/>
              <a:t>umum</a:t>
            </a:r>
            <a:r>
              <a:rPr lang="en-US" altLang="en-US" sz="2300" dirty="0"/>
              <a:t> </a:t>
            </a:r>
            <a:r>
              <a:rPr lang="en-US" altLang="en-US" sz="2300" dirty="0" err="1"/>
              <a:t>digunakan</a:t>
            </a:r>
            <a:r>
              <a:rPr lang="en-US" altLang="en-US" sz="2300" dirty="0"/>
              <a:t> :</a:t>
            </a:r>
          </a:p>
          <a:p>
            <a:pPr marL="533400" indent="-533400">
              <a:lnSpc>
                <a:spcPct val="80000"/>
              </a:lnSpc>
              <a:buNone/>
            </a:pPr>
            <a:r>
              <a:rPr lang="en-US" altLang="en-US" sz="2300" dirty="0"/>
              <a:t>1.	</a:t>
            </a:r>
            <a:r>
              <a:rPr lang="en-US" altLang="en-US" sz="2300" dirty="0" err="1"/>
              <a:t>Produk</a:t>
            </a:r>
            <a:r>
              <a:rPr lang="en-US" altLang="en-US" sz="2300" dirty="0"/>
              <a:t>.</a:t>
            </a:r>
          </a:p>
          <a:p>
            <a:pPr marL="533400" indent="-533400">
              <a:lnSpc>
                <a:spcPct val="80000"/>
              </a:lnSpc>
              <a:buNone/>
            </a:pPr>
            <a:r>
              <a:rPr lang="en-US" altLang="en-US" sz="2300" dirty="0"/>
              <a:t>2.	Volume </a:t>
            </a:r>
            <a:r>
              <a:rPr lang="en-US" altLang="en-US" sz="2300" dirty="0" err="1"/>
              <a:t>produksi</a:t>
            </a:r>
            <a:r>
              <a:rPr lang="en-US" altLang="en-US" sz="2300" dirty="0"/>
              <a:t>.</a:t>
            </a:r>
          </a:p>
          <a:p>
            <a:pPr marL="533400" indent="-533400">
              <a:lnSpc>
                <a:spcPct val="80000"/>
              </a:lnSpc>
              <a:buNone/>
            </a:pPr>
            <a:r>
              <a:rPr lang="en-US" altLang="en-US" sz="2300" dirty="0"/>
              <a:t>3.	</a:t>
            </a:r>
            <a:r>
              <a:rPr lang="en-US" altLang="en-US" sz="2300" dirty="0" err="1"/>
              <a:t>Departemen</a:t>
            </a:r>
            <a:r>
              <a:rPr lang="en-US" altLang="en-US" sz="2300" dirty="0"/>
              <a:t> dan </a:t>
            </a:r>
            <a:r>
              <a:rPr lang="en-US" altLang="en-US" sz="2300" dirty="0" err="1"/>
              <a:t>pusat</a:t>
            </a:r>
            <a:r>
              <a:rPr lang="en-US" altLang="en-US" sz="2300" dirty="0"/>
              <a:t> </a:t>
            </a:r>
            <a:r>
              <a:rPr lang="en-US" altLang="en-US" sz="2300" dirty="0" err="1"/>
              <a:t>biaya</a:t>
            </a:r>
            <a:r>
              <a:rPr lang="en-US" altLang="en-US" sz="2300" dirty="0"/>
              <a:t>.</a:t>
            </a:r>
          </a:p>
          <a:p>
            <a:pPr marL="533400" indent="-533400">
              <a:lnSpc>
                <a:spcPct val="80000"/>
              </a:lnSpc>
              <a:buNone/>
            </a:pPr>
            <a:r>
              <a:rPr lang="en-US" altLang="en-US" sz="2300" dirty="0"/>
              <a:t>4.	</a:t>
            </a:r>
            <a:r>
              <a:rPr lang="en-US" altLang="en-US" sz="2300" dirty="0" err="1"/>
              <a:t>Periode</a:t>
            </a:r>
            <a:r>
              <a:rPr lang="en-US" altLang="en-US" sz="2300" dirty="0"/>
              <a:t> </a:t>
            </a:r>
            <a:r>
              <a:rPr lang="en-US" altLang="en-US" sz="2300" dirty="0" err="1"/>
              <a:t>akuntansi</a:t>
            </a:r>
            <a:r>
              <a:rPr lang="en-US" altLang="en-US" sz="2300" dirty="0"/>
              <a:t>.</a:t>
            </a:r>
          </a:p>
          <a:p>
            <a:pPr marL="533400" indent="-533400">
              <a:lnSpc>
                <a:spcPct val="80000"/>
              </a:lnSpc>
              <a:buNone/>
            </a:pPr>
            <a:r>
              <a:rPr lang="en-US" altLang="en-US" sz="2300" dirty="0"/>
              <a:t>5.	</a:t>
            </a:r>
            <a:r>
              <a:rPr lang="en-US" altLang="en-US" sz="2300" dirty="0" err="1"/>
              <a:t>Pengambilan</a:t>
            </a:r>
            <a:r>
              <a:rPr lang="en-US" altLang="en-US" sz="2300" dirty="0"/>
              <a:t> </a:t>
            </a:r>
            <a:r>
              <a:rPr lang="en-US" altLang="en-US" sz="2300" dirty="0" err="1"/>
              <a:t>keputusan</a:t>
            </a:r>
            <a:r>
              <a:rPr lang="en-US" altLang="en-US" sz="2300" dirty="0"/>
              <a:t>.</a:t>
            </a:r>
            <a:endParaRPr lang="en-GB" altLang="en-US" sz="2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3C275D09-7F0A-6879-A1B8-E3E6AD23DDBE}"/>
              </a:ext>
            </a:extLst>
          </p:cNvPr>
          <p:cNvSpPr>
            <a:spLocks noGrp="1" noChangeArrowheads="1"/>
          </p:cNvSpPr>
          <p:nvPr>
            <p:ph type="title"/>
          </p:nvPr>
        </p:nvSpPr>
        <p:spPr>
          <a:xfrm>
            <a:off x="2455864" y="720436"/>
            <a:ext cx="7297737" cy="997528"/>
          </a:xfrm>
        </p:spPr>
        <p:txBody>
          <a:bodyPr>
            <a:normAutofit fontScale="90000"/>
          </a:bodyPr>
          <a:lstStyle/>
          <a:p>
            <a:pPr eaLnBrk="1" hangingPunct="1"/>
            <a:r>
              <a:rPr lang="en-US" altLang="en-US" sz="4400" b="1" dirty="0" err="1">
                <a:solidFill>
                  <a:srgbClr val="CC3300"/>
                </a:solidFill>
              </a:rPr>
              <a:t>Biaya</a:t>
            </a:r>
            <a:r>
              <a:rPr lang="en-US" altLang="en-US" sz="4400" b="1" dirty="0">
                <a:solidFill>
                  <a:srgbClr val="CC3300"/>
                </a:solidFill>
              </a:rPr>
              <a:t> </a:t>
            </a:r>
            <a:r>
              <a:rPr lang="en-US" altLang="en-US" sz="4400" b="1" dirty="0" err="1">
                <a:solidFill>
                  <a:srgbClr val="CC3300"/>
                </a:solidFill>
              </a:rPr>
              <a:t>dalam</a:t>
            </a:r>
            <a:r>
              <a:rPr lang="en-US" altLang="en-US" sz="4400" b="1" dirty="0">
                <a:solidFill>
                  <a:srgbClr val="CC3300"/>
                </a:solidFill>
              </a:rPr>
              <a:t> </a:t>
            </a:r>
            <a:br>
              <a:rPr lang="en-US" altLang="en-US" sz="4400" b="1" dirty="0">
                <a:solidFill>
                  <a:srgbClr val="CC3300"/>
                </a:solidFill>
              </a:rPr>
            </a:br>
            <a:r>
              <a:rPr lang="en-US" altLang="en-US" sz="4400" b="1" dirty="0" err="1">
                <a:solidFill>
                  <a:srgbClr val="CC3300"/>
                </a:solidFill>
              </a:rPr>
              <a:t>Hubungan</a:t>
            </a:r>
            <a:r>
              <a:rPr lang="en-US" altLang="en-US" sz="4400" b="1" dirty="0">
                <a:solidFill>
                  <a:srgbClr val="CC3300"/>
                </a:solidFill>
              </a:rPr>
              <a:t> </a:t>
            </a:r>
            <a:r>
              <a:rPr lang="en-US" altLang="en-US" sz="4400" b="1" dirty="0" err="1">
                <a:solidFill>
                  <a:srgbClr val="CC3300"/>
                </a:solidFill>
              </a:rPr>
              <a:t>dengan</a:t>
            </a:r>
            <a:r>
              <a:rPr lang="en-US" altLang="en-US" sz="4400" b="1" dirty="0">
                <a:solidFill>
                  <a:srgbClr val="CC3300"/>
                </a:solidFill>
              </a:rPr>
              <a:t> </a:t>
            </a:r>
            <a:r>
              <a:rPr lang="en-US" altLang="en-US" sz="4400" b="1" dirty="0" err="1">
                <a:solidFill>
                  <a:srgbClr val="CC3300"/>
                </a:solidFill>
              </a:rPr>
              <a:t>Produk</a:t>
            </a:r>
            <a:endParaRPr lang="en-GB" altLang="en-US" sz="4400" b="1" dirty="0">
              <a:solidFill>
                <a:srgbClr val="CC3300"/>
              </a:solidFill>
            </a:endParaRPr>
          </a:p>
        </p:txBody>
      </p:sp>
      <p:sp>
        <p:nvSpPr>
          <p:cNvPr id="12292" name="Rectangle 3">
            <a:extLst>
              <a:ext uri="{FF2B5EF4-FFF2-40B4-BE49-F238E27FC236}">
                <a16:creationId xmlns:a16="http://schemas.microsoft.com/office/drawing/2014/main" id="{D49123F9-B6E1-EAB2-56B0-BCA733C94AAB}"/>
              </a:ext>
            </a:extLst>
          </p:cNvPr>
          <p:cNvSpPr>
            <a:spLocks noGrp="1" noChangeArrowheads="1"/>
          </p:cNvSpPr>
          <p:nvPr>
            <p:ph type="body" idx="1"/>
          </p:nvPr>
        </p:nvSpPr>
        <p:spPr>
          <a:xfrm>
            <a:off x="2473326" y="2161309"/>
            <a:ext cx="7661275" cy="4364181"/>
          </a:xfrm>
        </p:spPr>
        <p:txBody>
          <a:bodyPr>
            <a:normAutofit fontScale="92500" lnSpcReduction="10000"/>
          </a:bodyPr>
          <a:lstStyle/>
          <a:p>
            <a:pPr eaLnBrk="1" hangingPunct="1">
              <a:lnSpc>
                <a:spcPct val="80000"/>
              </a:lnSpc>
              <a:buFont typeface="Wingdings" panose="05000000000000000000" pitchFamily="2" charset="2"/>
              <a:buNone/>
            </a:pPr>
            <a:r>
              <a:rPr lang="en-US" altLang="en-US" sz="2300" dirty="0" err="1"/>
              <a:t>Biaya</a:t>
            </a:r>
            <a:r>
              <a:rPr lang="en-US" altLang="en-US" sz="2300" dirty="0"/>
              <a:t> </a:t>
            </a:r>
            <a:r>
              <a:rPr lang="en-US" altLang="en-US" sz="2300" dirty="0" err="1"/>
              <a:t>dalam</a:t>
            </a:r>
            <a:r>
              <a:rPr lang="en-US" altLang="en-US" sz="2300" dirty="0"/>
              <a:t> </a:t>
            </a:r>
            <a:r>
              <a:rPr lang="en-US" altLang="en-US" sz="2300" dirty="0" err="1"/>
              <a:t>hubungan</a:t>
            </a:r>
            <a:r>
              <a:rPr lang="en-US" altLang="en-US" sz="2300" dirty="0"/>
              <a:t> </a:t>
            </a:r>
            <a:r>
              <a:rPr lang="en-US" altLang="en-US" sz="2300" dirty="0" err="1"/>
              <a:t>dengan</a:t>
            </a:r>
            <a:r>
              <a:rPr lang="en-US" altLang="en-US" sz="2300" dirty="0"/>
              <a:t> </a:t>
            </a:r>
            <a:r>
              <a:rPr lang="en-US" altLang="en-US" sz="2300" dirty="0" err="1"/>
              <a:t>produk</a:t>
            </a:r>
            <a:r>
              <a:rPr lang="en-US" altLang="en-US" sz="2300" dirty="0"/>
              <a:t> </a:t>
            </a:r>
            <a:r>
              <a:rPr lang="en-US" altLang="en-US" sz="2300" dirty="0" err="1"/>
              <a:t>dapat</a:t>
            </a:r>
            <a:r>
              <a:rPr lang="en-US" altLang="en-US" sz="2300" dirty="0"/>
              <a:t> </a:t>
            </a:r>
          </a:p>
          <a:p>
            <a:pPr eaLnBrk="1" hangingPunct="1">
              <a:lnSpc>
                <a:spcPct val="80000"/>
              </a:lnSpc>
              <a:buFont typeface="Wingdings" panose="05000000000000000000" pitchFamily="2" charset="2"/>
              <a:buNone/>
            </a:pPr>
            <a:r>
              <a:rPr lang="en-US" altLang="en-US" sz="2300" dirty="0" err="1"/>
              <a:t>dikelompokkan</a:t>
            </a:r>
            <a:r>
              <a:rPr lang="en-US" altLang="en-US" sz="2300" dirty="0"/>
              <a:t> </a:t>
            </a:r>
            <a:r>
              <a:rPr lang="en-US" altLang="en-US" sz="2300" dirty="0" err="1"/>
              <a:t>menjadi</a:t>
            </a:r>
            <a:r>
              <a:rPr lang="en-US" altLang="en-US" sz="2300" dirty="0"/>
              <a:t> </a:t>
            </a:r>
            <a:r>
              <a:rPr lang="en-US" altLang="en-US" sz="2300" dirty="0" err="1"/>
              <a:t>biaya</a:t>
            </a:r>
            <a:r>
              <a:rPr lang="en-US" altLang="en-US" sz="2300" dirty="0"/>
              <a:t> </a:t>
            </a:r>
            <a:r>
              <a:rPr lang="en-US" altLang="en-US" sz="2300" dirty="0" err="1"/>
              <a:t>Produksi</a:t>
            </a:r>
            <a:r>
              <a:rPr lang="en-US" altLang="en-US" sz="2300" dirty="0"/>
              <a:t> dan </a:t>
            </a:r>
            <a:r>
              <a:rPr lang="en-US" altLang="en-US" sz="2300" dirty="0" err="1"/>
              <a:t>biaya</a:t>
            </a:r>
            <a:r>
              <a:rPr lang="en-US" altLang="en-US" sz="2300" dirty="0"/>
              <a:t> Non </a:t>
            </a:r>
          </a:p>
          <a:p>
            <a:pPr eaLnBrk="1" hangingPunct="1">
              <a:lnSpc>
                <a:spcPct val="80000"/>
              </a:lnSpc>
              <a:buFont typeface="Wingdings" panose="05000000000000000000" pitchFamily="2" charset="2"/>
              <a:buNone/>
            </a:pPr>
            <a:r>
              <a:rPr lang="en-US" altLang="en-US" sz="2300" dirty="0" err="1"/>
              <a:t>Produksi</a:t>
            </a:r>
            <a:r>
              <a:rPr lang="en-US" altLang="en-US" sz="2300" dirty="0"/>
              <a:t>.</a:t>
            </a:r>
          </a:p>
          <a:p>
            <a:pPr eaLnBrk="1" hangingPunct="1">
              <a:lnSpc>
                <a:spcPct val="80000"/>
              </a:lnSpc>
              <a:buFont typeface="Wingdings" panose="05000000000000000000" pitchFamily="2" charset="2"/>
              <a:buNone/>
            </a:pPr>
            <a:endParaRPr lang="en-US" altLang="en-US" sz="2300" dirty="0"/>
          </a:p>
          <a:p>
            <a:pPr eaLnBrk="1" hangingPunct="1">
              <a:lnSpc>
                <a:spcPct val="80000"/>
              </a:lnSpc>
              <a:buFont typeface="Wingdings" panose="05000000000000000000" pitchFamily="2" charset="2"/>
              <a:buNone/>
            </a:pPr>
            <a:r>
              <a:rPr lang="en-US" altLang="en-US" sz="2300" dirty="0" err="1"/>
              <a:t>Biaya</a:t>
            </a:r>
            <a:r>
              <a:rPr lang="en-US" altLang="en-US" sz="2300" dirty="0"/>
              <a:t> </a:t>
            </a:r>
            <a:r>
              <a:rPr lang="en-US" altLang="en-US" sz="2300" dirty="0" err="1"/>
              <a:t>produksi</a:t>
            </a:r>
            <a:r>
              <a:rPr lang="en-US" altLang="en-US" sz="2300" dirty="0"/>
              <a:t> </a:t>
            </a:r>
            <a:r>
              <a:rPr lang="en-US" altLang="en-US" sz="2300" dirty="0" err="1"/>
              <a:t>adalah</a:t>
            </a:r>
            <a:r>
              <a:rPr lang="en-US" altLang="en-US" sz="2300" dirty="0"/>
              <a:t> </a:t>
            </a:r>
            <a:r>
              <a:rPr lang="en-US" altLang="en-US" sz="2300" dirty="0" err="1"/>
              <a:t>biaya</a:t>
            </a:r>
            <a:r>
              <a:rPr lang="en-US" altLang="en-US" sz="2300" dirty="0"/>
              <a:t> yang </a:t>
            </a:r>
            <a:r>
              <a:rPr lang="en-US" altLang="en-US" sz="2300" dirty="0" err="1"/>
              <a:t>digunakan</a:t>
            </a:r>
            <a:r>
              <a:rPr lang="en-US" altLang="en-US" sz="2300" dirty="0"/>
              <a:t> </a:t>
            </a:r>
            <a:r>
              <a:rPr lang="en-US" altLang="en-US" sz="2300" dirty="0" err="1"/>
              <a:t>dalam</a:t>
            </a:r>
            <a:r>
              <a:rPr lang="en-US" altLang="en-US" sz="2300" dirty="0"/>
              <a:t> </a:t>
            </a:r>
          </a:p>
          <a:p>
            <a:pPr eaLnBrk="1" hangingPunct="1">
              <a:lnSpc>
                <a:spcPct val="80000"/>
              </a:lnSpc>
              <a:buFont typeface="Wingdings" panose="05000000000000000000" pitchFamily="2" charset="2"/>
              <a:buNone/>
            </a:pPr>
            <a:r>
              <a:rPr lang="en-US" altLang="en-US" sz="2300" dirty="0"/>
              <a:t>proses </a:t>
            </a:r>
            <a:r>
              <a:rPr lang="en-US" altLang="en-US" sz="2300" dirty="0" err="1"/>
              <a:t>produksi</a:t>
            </a:r>
            <a:r>
              <a:rPr lang="en-US" altLang="en-US" sz="2300" dirty="0"/>
              <a:t> </a:t>
            </a:r>
            <a:r>
              <a:rPr lang="en-US" altLang="en-US" sz="2300" dirty="0" err="1"/>
              <a:t>terdiri</a:t>
            </a:r>
            <a:r>
              <a:rPr lang="en-US" altLang="en-US" sz="2300" dirty="0"/>
              <a:t> </a:t>
            </a:r>
            <a:r>
              <a:rPr lang="en-US" altLang="en-US" sz="2300" dirty="0" err="1"/>
              <a:t>dari</a:t>
            </a:r>
            <a:r>
              <a:rPr lang="en-US" altLang="en-US" sz="2300" dirty="0"/>
              <a:t> </a:t>
            </a:r>
            <a:r>
              <a:rPr lang="en-US" altLang="en-US" sz="2300" dirty="0" err="1"/>
              <a:t>bahan</a:t>
            </a:r>
            <a:r>
              <a:rPr lang="en-US" altLang="en-US" sz="2300" dirty="0"/>
              <a:t> </a:t>
            </a:r>
            <a:r>
              <a:rPr lang="en-US" altLang="en-US" sz="2300" dirty="0" err="1"/>
              <a:t>baku</a:t>
            </a:r>
            <a:r>
              <a:rPr lang="en-US" altLang="en-US" sz="2300" dirty="0"/>
              <a:t> </a:t>
            </a:r>
            <a:r>
              <a:rPr lang="en-US" altLang="en-US" sz="2300" dirty="0" err="1"/>
              <a:t>langsung</a:t>
            </a:r>
            <a:r>
              <a:rPr lang="en-US" altLang="en-US" sz="2300" dirty="0"/>
              <a:t>, </a:t>
            </a:r>
          </a:p>
          <a:p>
            <a:pPr eaLnBrk="1" hangingPunct="1">
              <a:lnSpc>
                <a:spcPct val="80000"/>
              </a:lnSpc>
              <a:buFont typeface="Wingdings" panose="05000000000000000000" pitchFamily="2" charset="2"/>
              <a:buNone/>
            </a:pPr>
            <a:r>
              <a:rPr lang="en-US" altLang="en-US" sz="2300" dirty="0" err="1"/>
              <a:t>tenaga</a:t>
            </a:r>
            <a:r>
              <a:rPr lang="en-US" altLang="en-US" sz="2300" dirty="0"/>
              <a:t> </a:t>
            </a:r>
            <a:r>
              <a:rPr lang="en-US" altLang="en-US" sz="2300" dirty="0" err="1"/>
              <a:t>kerja</a:t>
            </a:r>
            <a:r>
              <a:rPr lang="en-US" altLang="en-US" sz="2300" dirty="0"/>
              <a:t> </a:t>
            </a:r>
            <a:r>
              <a:rPr lang="en-US" altLang="en-US" sz="2300" dirty="0" err="1"/>
              <a:t>langsung</a:t>
            </a:r>
            <a:r>
              <a:rPr lang="en-US" altLang="en-US" sz="2300" dirty="0"/>
              <a:t>, dan </a:t>
            </a:r>
            <a:r>
              <a:rPr lang="en-US" altLang="en-US" sz="2300" dirty="0" err="1"/>
              <a:t>biaya</a:t>
            </a:r>
            <a:r>
              <a:rPr lang="en-US" altLang="en-US" sz="2300" dirty="0"/>
              <a:t> overhead </a:t>
            </a:r>
            <a:r>
              <a:rPr lang="en-US" altLang="en-US" sz="2300" dirty="0" err="1"/>
              <a:t>pabrik</a:t>
            </a:r>
            <a:r>
              <a:rPr lang="en-US" altLang="en-US" sz="2300" dirty="0"/>
              <a:t>. </a:t>
            </a:r>
          </a:p>
          <a:p>
            <a:pPr eaLnBrk="1" hangingPunct="1">
              <a:lnSpc>
                <a:spcPct val="80000"/>
              </a:lnSpc>
              <a:buFont typeface="Wingdings" panose="05000000000000000000" pitchFamily="2" charset="2"/>
              <a:buNone/>
            </a:pPr>
            <a:endParaRPr lang="en-US" altLang="en-US" sz="2300" dirty="0"/>
          </a:p>
          <a:p>
            <a:pPr eaLnBrk="1" hangingPunct="1">
              <a:lnSpc>
                <a:spcPct val="80000"/>
              </a:lnSpc>
              <a:buFont typeface="Wingdings" panose="05000000000000000000" pitchFamily="2" charset="2"/>
              <a:buNone/>
            </a:pPr>
            <a:r>
              <a:rPr lang="en-US" altLang="en-US" sz="2300" dirty="0" err="1"/>
              <a:t>Biaya</a:t>
            </a:r>
            <a:r>
              <a:rPr lang="en-US" altLang="en-US" sz="2300" dirty="0"/>
              <a:t> </a:t>
            </a:r>
            <a:r>
              <a:rPr lang="en-US" altLang="en-US" sz="2300" dirty="0" err="1"/>
              <a:t>produksi</a:t>
            </a:r>
            <a:r>
              <a:rPr lang="en-US" altLang="en-US" sz="2300" dirty="0"/>
              <a:t> </a:t>
            </a:r>
            <a:r>
              <a:rPr lang="en-US" altLang="en-US" sz="2300" dirty="0" err="1"/>
              <a:t>ini</a:t>
            </a:r>
            <a:r>
              <a:rPr lang="en-US" altLang="en-US" sz="2300" dirty="0"/>
              <a:t> </a:t>
            </a:r>
            <a:r>
              <a:rPr lang="en-US" altLang="en-US" sz="2300" dirty="0" err="1"/>
              <a:t>disebut</a:t>
            </a:r>
            <a:r>
              <a:rPr lang="en-US" altLang="en-US" sz="2300" dirty="0"/>
              <a:t> juga </a:t>
            </a:r>
            <a:r>
              <a:rPr lang="en-US" altLang="en-US" sz="2300" dirty="0" err="1"/>
              <a:t>dengan</a:t>
            </a:r>
            <a:r>
              <a:rPr lang="en-US" altLang="en-US" sz="2300" dirty="0"/>
              <a:t> </a:t>
            </a:r>
            <a:r>
              <a:rPr lang="en-US" altLang="en-US" sz="2300" dirty="0" err="1"/>
              <a:t>biaya</a:t>
            </a:r>
            <a:r>
              <a:rPr lang="en-US" altLang="en-US" sz="2300" dirty="0"/>
              <a:t> </a:t>
            </a:r>
            <a:r>
              <a:rPr lang="en-US" altLang="en-US" sz="2300" dirty="0" err="1"/>
              <a:t>produk</a:t>
            </a:r>
            <a:r>
              <a:rPr lang="en-US" altLang="en-US" sz="2300" dirty="0"/>
              <a:t> </a:t>
            </a:r>
          </a:p>
          <a:p>
            <a:pPr eaLnBrk="1" hangingPunct="1">
              <a:lnSpc>
                <a:spcPct val="80000"/>
              </a:lnSpc>
              <a:buFont typeface="Wingdings" panose="05000000000000000000" pitchFamily="2" charset="2"/>
              <a:buNone/>
            </a:pPr>
            <a:r>
              <a:rPr lang="en-US" altLang="en-US" sz="2300" dirty="0" err="1"/>
              <a:t>yaitu</a:t>
            </a:r>
            <a:r>
              <a:rPr lang="en-US" altLang="en-US" sz="2300" dirty="0"/>
              <a:t> </a:t>
            </a:r>
            <a:r>
              <a:rPr lang="en-US" altLang="en-US" sz="2300" dirty="0" err="1"/>
              <a:t>biaya-biaya</a:t>
            </a:r>
            <a:r>
              <a:rPr lang="en-US" altLang="en-US" sz="2300" dirty="0"/>
              <a:t> yang </a:t>
            </a:r>
            <a:r>
              <a:rPr lang="en-US" altLang="en-US" sz="2300" dirty="0" err="1"/>
              <a:t>dapat</a:t>
            </a:r>
            <a:r>
              <a:rPr lang="en-US" altLang="en-US" sz="2300" dirty="0"/>
              <a:t> </a:t>
            </a:r>
            <a:r>
              <a:rPr lang="en-US" altLang="en-US" sz="2300" dirty="0" err="1"/>
              <a:t>dihubungkan</a:t>
            </a:r>
            <a:r>
              <a:rPr lang="en-US" altLang="en-US" sz="2300" dirty="0"/>
              <a:t> </a:t>
            </a:r>
            <a:r>
              <a:rPr lang="en-US" altLang="en-US" sz="2300" dirty="0" err="1"/>
              <a:t>dengan</a:t>
            </a:r>
            <a:r>
              <a:rPr lang="en-US" altLang="en-US" sz="2300" dirty="0"/>
              <a:t> </a:t>
            </a:r>
          </a:p>
          <a:p>
            <a:pPr eaLnBrk="1" hangingPunct="1">
              <a:lnSpc>
                <a:spcPct val="80000"/>
              </a:lnSpc>
              <a:buFont typeface="Wingdings" panose="05000000000000000000" pitchFamily="2" charset="2"/>
              <a:buNone/>
            </a:pPr>
            <a:r>
              <a:rPr lang="en-US" altLang="en-US" sz="2300" dirty="0" err="1"/>
              <a:t>suatu</a:t>
            </a:r>
            <a:r>
              <a:rPr lang="en-US" altLang="en-US" sz="2300" dirty="0"/>
              <a:t> </a:t>
            </a:r>
            <a:r>
              <a:rPr lang="en-US" altLang="en-US" sz="2300" dirty="0" err="1"/>
              <a:t>produk</a:t>
            </a:r>
            <a:r>
              <a:rPr lang="en-US" altLang="en-US" sz="2300" dirty="0"/>
              <a:t>, </a:t>
            </a:r>
            <a:r>
              <a:rPr lang="en-US" altLang="en-US" sz="2300" dirty="0" err="1"/>
              <a:t>dimana</a:t>
            </a:r>
            <a:r>
              <a:rPr lang="en-US" altLang="en-US" sz="2300" dirty="0"/>
              <a:t> </a:t>
            </a:r>
            <a:r>
              <a:rPr lang="en-US" altLang="en-US" sz="2300" dirty="0" err="1"/>
              <a:t>biaya</a:t>
            </a:r>
            <a:r>
              <a:rPr lang="en-US" altLang="en-US" sz="2300" dirty="0"/>
              <a:t> </a:t>
            </a:r>
            <a:r>
              <a:rPr lang="en-US" altLang="en-US" sz="2300" dirty="0" err="1"/>
              <a:t>ini</a:t>
            </a:r>
            <a:r>
              <a:rPr lang="en-US" altLang="en-US" sz="2300" dirty="0"/>
              <a:t> </a:t>
            </a:r>
            <a:r>
              <a:rPr lang="en-US" altLang="en-US" sz="2300" dirty="0" err="1"/>
              <a:t>merupakan</a:t>
            </a:r>
            <a:r>
              <a:rPr lang="en-US" altLang="en-US" sz="2300" dirty="0"/>
              <a:t> </a:t>
            </a:r>
            <a:r>
              <a:rPr lang="en-US" altLang="en-US" sz="2300" dirty="0" err="1"/>
              <a:t>bagian</a:t>
            </a:r>
            <a:r>
              <a:rPr lang="en-US" altLang="en-US" sz="2300" dirty="0"/>
              <a:t> </a:t>
            </a:r>
            <a:r>
              <a:rPr lang="en-US" altLang="en-US" sz="2300" dirty="0" err="1"/>
              <a:t>dari</a:t>
            </a:r>
            <a:r>
              <a:rPr lang="en-US" altLang="en-US" sz="2300" dirty="0"/>
              <a:t> </a:t>
            </a:r>
          </a:p>
          <a:p>
            <a:pPr eaLnBrk="1" hangingPunct="1">
              <a:lnSpc>
                <a:spcPct val="80000"/>
              </a:lnSpc>
              <a:buFont typeface="Wingdings" panose="05000000000000000000" pitchFamily="2" charset="2"/>
              <a:buNone/>
            </a:pPr>
            <a:r>
              <a:rPr lang="en-US" altLang="en-US" sz="2300" dirty="0" err="1"/>
              <a:t>persediaan</a:t>
            </a:r>
            <a:r>
              <a:rPr lang="en-US" altLang="en-US" sz="2300" dirty="0"/>
              <a:t>.</a:t>
            </a:r>
            <a:endParaRPr lang="en-GB" altLang="en-US" sz="2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a:extLst>
              <a:ext uri="{FF2B5EF4-FFF2-40B4-BE49-F238E27FC236}">
                <a16:creationId xmlns:a16="http://schemas.microsoft.com/office/drawing/2014/main" id="{409569F3-0A77-5F31-94E3-76E3264073D3}"/>
              </a:ext>
            </a:extLst>
          </p:cNvPr>
          <p:cNvSpPr>
            <a:spLocks noGrp="1" noChangeArrowheads="1"/>
          </p:cNvSpPr>
          <p:nvPr>
            <p:ph type="title"/>
          </p:nvPr>
        </p:nvSpPr>
        <p:spPr/>
        <p:txBody>
          <a:bodyPr/>
          <a:lstStyle/>
          <a:p>
            <a:pPr eaLnBrk="1" hangingPunct="1"/>
            <a:r>
              <a:rPr lang="en-US" altLang="en-US" b="1">
                <a:solidFill>
                  <a:srgbClr val="CC3300"/>
                </a:solidFill>
              </a:rPr>
              <a:t>1. Biaya Bahan Baku Langsung</a:t>
            </a:r>
            <a:endParaRPr lang="en-GB" altLang="en-US" b="1">
              <a:solidFill>
                <a:srgbClr val="CC3300"/>
              </a:solidFill>
            </a:endParaRPr>
          </a:p>
        </p:txBody>
      </p:sp>
      <p:sp>
        <p:nvSpPr>
          <p:cNvPr id="13316" name="Rectangle 3">
            <a:extLst>
              <a:ext uri="{FF2B5EF4-FFF2-40B4-BE49-F238E27FC236}">
                <a16:creationId xmlns:a16="http://schemas.microsoft.com/office/drawing/2014/main" id="{6E3A5832-6C40-38C8-47E4-4EA7A7077164}"/>
              </a:ext>
            </a:extLst>
          </p:cNvPr>
          <p:cNvSpPr>
            <a:spLocks noGrp="1" noChangeArrowheads="1"/>
          </p:cNvSpPr>
          <p:nvPr>
            <p:ph type="body" idx="1"/>
          </p:nvPr>
        </p:nvSpPr>
        <p:spPr/>
        <p:txBody>
          <a:bodyPr>
            <a:normAutofit fontScale="92500" lnSpcReduction="20000"/>
          </a:bodyPr>
          <a:lstStyle/>
          <a:p>
            <a:pPr eaLnBrk="1" hangingPunct="1">
              <a:lnSpc>
                <a:spcPct val="80000"/>
              </a:lnSpc>
              <a:buFont typeface="Wingdings" panose="05000000000000000000" pitchFamily="2" charset="2"/>
              <a:buNone/>
            </a:pPr>
            <a:r>
              <a:rPr lang="en-US" altLang="en-US"/>
              <a:t>Biaya bahan baku langsung adalah bahan baku yang </a:t>
            </a:r>
          </a:p>
          <a:p>
            <a:pPr eaLnBrk="1" hangingPunct="1">
              <a:lnSpc>
                <a:spcPct val="80000"/>
              </a:lnSpc>
              <a:buFont typeface="Wingdings" panose="05000000000000000000" pitchFamily="2" charset="2"/>
              <a:buNone/>
            </a:pPr>
            <a:r>
              <a:rPr lang="en-US" altLang="en-US"/>
              <a:t>merupakan bagian yang tidak dapat dipisahkan dari </a:t>
            </a:r>
          </a:p>
          <a:p>
            <a:pPr eaLnBrk="1" hangingPunct="1">
              <a:lnSpc>
                <a:spcPct val="80000"/>
              </a:lnSpc>
              <a:buFont typeface="Wingdings" panose="05000000000000000000" pitchFamily="2" charset="2"/>
              <a:buNone/>
            </a:pPr>
            <a:r>
              <a:rPr lang="en-US" altLang="en-US"/>
              <a:t>produk selesai dan dapat ditelusuri kepada produk </a:t>
            </a:r>
          </a:p>
          <a:p>
            <a:pPr eaLnBrk="1" hangingPunct="1">
              <a:lnSpc>
                <a:spcPct val="80000"/>
              </a:lnSpc>
              <a:buFont typeface="Wingdings" panose="05000000000000000000" pitchFamily="2" charset="2"/>
              <a:buNone/>
            </a:pPr>
            <a:r>
              <a:rPr lang="en-US" altLang="en-US"/>
              <a:t>selesai.</a:t>
            </a:r>
          </a:p>
          <a:p>
            <a:pPr eaLnBrk="1" hangingPunct="1">
              <a:lnSpc>
                <a:spcPct val="80000"/>
              </a:lnSpc>
              <a:buFont typeface="Wingdings" panose="05000000000000000000" pitchFamily="2" charset="2"/>
              <a:buNone/>
            </a:pPr>
            <a:r>
              <a:rPr lang="en-US" altLang="en-US"/>
              <a:t>Contoh :</a:t>
            </a:r>
          </a:p>
          <a:p>
            <a:pPr eaLnBrk="1" hangingPunct="1">
              <a:lnSpc>
                <a:spcPct val="80000"/>
              </a:lnSpc>
              <a:buSzPct val="85000"/>
              <a:buFontTx/>
              <a:buChar char="•"/>
            </a:pPr>
            <a:r>
              <a:rPr lang="en-US" altLang="en-US"/>
              <a:t>Kayu dalam pembuatan mebel.</a:t>
            </a:r>
          </a:p>
          <a:p>
            <a:pPr eaLnBrk="1" hangingPunct="1">
              <a:lnSpc>
                <a:spcPct val="80000"/>
              </a:lnSpc>
              <a:buSzPct val="85000"/>
              <a:buFontTx/>
              <a:buChar char="•"/>
            </a:pPr>
            <a:r>
              <a:rPr lang="en-US" altLang="en-US"/>
              <a:t>Kain dalam pembuatan pakaian.</a:t>
            </a:r>
          </a:p>
          <a:p>
            <a:pPr eaLnBrk="1" hangingPunct="1">
              <a:lnSpc>
                <a:spcPct val="80000"/>
              </a:lnSpc>
              <a:buSzPct val="85000"/>
              <a:buFontTx/>
              <a:buChar char="•"/>
            </a:pPr>
            <a:r>
              <a:rPr lang="en-US" altLang="en-US"/>
              <a:t>Karet dalam pembuatan ban.</a:t>
            </a:r>
          </a:p>
          <a:p>
            <a:pPr eaLnBrk="1" hangingPunct="1">
              <a:lnSpc>
                <a:spcPct val="80000"/>
              </a:lnSpc>
              <a:buSzPct val="85000"/>
              <a:buFontTx/>
              <a:buChar char="•"/>
            </a:pPr>
            <a:r>
              <a:rPr lang="en-US" altLang="en-US"/>
              <a:t>Minyak mentah dalam pembuatan bensin.</a:t>
            </a:r>
          </a:p>
          <a:p>
            <a:pPr eaLnBrk="1" hangingPunct="1">
              <a:lnSpc>
                <a:spcPct val="80000"/>
              </a:lnSpc>
              <a:buSzPct val="85000"/>
              <a:buFontTx/>
              <a:buChar char="•"/>
            </a:pPr>
            <a:r>
              <a:rPr lang="en-US" altLang="en-US"/>
              <a:t>Kulit dalam pembuatan sepatu.</a:t>
            </a:r>
          </a:p>
          <a:p>
            <a:pPr eaLnBrk="1" hangingPunct="1">
              <a:lnSpc>
                <a:spcPct val="80000"/>
              </a:lnSpc>
              <a:buSzPct val="85000"/>
              <a:buFontTx/>
              <a:buChar char="•"/>
            </a:pPr>
            <a:r>
              <a:rPr lang="en-US" altLang="en-US"/>
              <a:t>Tepung dalam pembuatan kue.</a:t>
            </a:r>
          </a:p>
          <a:p>
            <a:pPr eaLnBrk="1" hangingPunct="1">
              <a:lnSpc>
                <a:spcPct val="80000"/>
              </a:lnSpc>
              <a:buFontTx/>
              <a:buChar char="•"/>
            </a:pPr>
            <a:endParaRPr lang="en-GB"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a:extLst>
              <a:ext uri="{FF2B5EF4-FFF2-40B4-BE49-F238E27FC236}">
                <a16:creationId xmlns:a16="http://schemas.microsoft.com/office/drawing/2014/main" id="{829F34E3-AB02-A07C-36E7-BBACAB960FC7}"/>
              </a:ext>
            </a:extLst>
          </p:cNvPr>
          <p:cNvSpPr>
            <a:spLocks noGrp="1" noChangeArrowheads="1"/>
          </p:cNvSpPr>
          <p:nvPr>
            <p:ph type="title"/>
          </p:nvPr>
        </p:nvSpPr>
        <p:spPr>
          <a:xfrm>
            <a:off x="2455864" y="753227"/>
            <a:ext cx="7297737" cy="978591"/>
          </a:xfrm>
        </p:spPr>
        <p:txBody>
          <a:bodyPr/>
          <a:lstStyle/>
          <a:p>
            <a:pPr eaLnBrk="1" hangingPunct="1"/>
            <a:r>
              <a:rPr lang="en-US" altLang="en-US" b="1" dirty="0">
                <a:solidFill>
                  <a:srgbClr val="CC3300"/>
                </a:solidFill>
              </a:rPr>
              <a:t>2. </a:t>
            </a:r>
            <a:r>
              <a:rPr lang="en-US" altLang="en-US" b="1" dirty="0" err="1">
                <a:solidFill>
                  <a:srgbClr val="CC3300"/>
                </a:solidFill>
              </a:rPr>
              <a:t>Biaya</a:t>
            </a:r>
            <a:r>
              <a:rPr lang="en-US" altLang="en-US" b="1" dirty="0">
                <a:solidFill>
                  <a:srgbClr val="CC3300"/>
                </a:solidFill>
              </a:rPr>
              <a:t> Tenaga </a:t>
            </a:r>
            <a:r>
              <a:rPr lang="en-US" altLang="en-US" b="1" dirty="0" err="1">
                <a:solidFill>
                  <a:srgbClr val="CC3300"/>
                </a:solidFill>
              </a:rPr>
              <a:t>Kerja</a:t>
            </a:r>
            <a:r>
              <a:rPr lang="en-US" altLang="en-US" b="1" dirty="0">
                <a:solidFill>
                  <a:srgbClr val="CC3300"/>
                </a:solidFill>
              </a:rPr>
              <a:t> </a:t>
            </a:r>
            <a:r>
              <a:rPr lang="en-US" altLang="en-US" b="1" dirty="0" err="1">
                <a:solidFill>
                  <a:srgbClr val="CC3300"/>
                </a:solidFill>
              </a:rPr>
              <a:t>Langsung</a:t>
            </a:r>
            <a:endParaRPr lang="en-GB" altLang="en-US" b="1" dirty="0">
              <a:solidFill>
                <a:srgbClr val="CC3300"/>
              </a:solidFill>
            </a:endParaRPr>
          </a:p>
        </p:txBody>
      </p:sp>
      <p:sp>
        <p:nvSpPr>
          <p:cNvPr id="14340" name="Rectangle 3">
            <a:extLst>
              <a:ext uri="{FF2B5EF4-FFF2-40B4-BE49-F238E27FC236}">
                <a16:creationId xmlns:a16="http://schemas.microsoft.com/office/drawing/2014/main" id="{A7E9CA88-2ED7-BF67-93EA-812B641FBC38}"/>
              </a:ext>
            </a:extLst>
          </p:cNvPr>
          <p:cNvSpPr>
            <a:spLocks noGrp="1" noChangeArrowheads="1"/>
          </p:cNvSpPr>
          <p:nvPr>
            <p:ph type="body" idx="1"/>
          </p:nvPr>
        </p:nvSpPr>
        <p:spPr/>
        <p:txBody>
          <a:bodyPr>
            <a:normAutofit fontScale="92500" lnSpcReduction="10000"/>
          </a:bodyPr>
          <a:lstStyle/>
          <a:p>
            <a:pPr eaLnBrk="1" hangingPunct="1">
              <a:lnSpc>
                <a:spcPct val="80000"/>
              </a:lnSpc>
              <a:buFont typeface="Wingdings" panose="05000000000000000000" pitchFamily="2" charset="2"/>
              <a:buNone/>
            </a:pPr>
            <a:r>
              <a:rPr lang="en-US" altLang="en-US" dirty="0"/>
              <a:t>Tenaga </a:t>
            </a:r>
            <a:r>
              <a:rPr lang="en-US" altLang="en-US" dirty="0" err="1"/>
              <a:t>kerja</a:t>
            </a:r>
            <a:r>
              <a:rPr lang="en-US" altLang="en-US" dirty="0"/>
              <a:t> </a:t>
            </a:r>
            <a:r>
              <a:rPr lang="en-US" altLang="en-US" dirty="0" err="1"/>
              <a:t>langsung</a:t>
            </a:r>
            <a:r>
              <a:rPr lang="en-US" altLang="en-US" dirty="0"/>
              <a:t> </a:t>
            </a:r>
            <a:r>
              <a:rPr lang="en-US" altLang="en-US" dirty="0" err="1"/>
              <a:t>adalah</a:t>
            </a:r>
            <a:r>
              <a:rPr lang="en-US" altLang="en-US" dirty="0"/>
              <a:t> </a:t>
            </a:r>
            <a:r>
              <a:rPr lang="en-US" altLang="en-US" dirty="0" err="1"/>
              <a:t>tenaga</a:t>
            </a:r>
            <a:r>
              <a:rPr lang="en-US" altLang="en-US" dirty="0"/>
              <a:t> </a:t>
            </a:r>
            <a:r>
              <a:rPr lang="en-US" altLang="en-US" dirty="0" err="1"/>
              <a:t>kerja</a:t>
            </a:r>
            <a:r>
              <a:rPr lang="en-US" altLang="en-US" dirty="0"/>
              <a:t> yang </a:t>
            </a:r>
          </a:p>
          <a:p>
            <a:pPr eaLnBrk="1" hangingPunct="1">
              <a:lnSpc>
                <a:spcPct val="80000"/>
              </a:lnSpc>
              <a:buFont typeface="Wingdings" panose="05000000000000000000" pitchFamily="2" charset="2"/>
              <a:buNone/>
            </a:pPr>
            <a:r>
              <a:rPr lang="en-US" altLang="en-US" dirty="0" err="1"/>
              <a:t>digunakan</a:t>
            </a:r>
            <a:r>
              <a:rPr lang="en-US" altLang="en-US" dirty="0"/>
              <a:t> </a:t>
            </a:r>
            <a:r>
              <a:rPr lang="en-US" altLang="en-US" dirty="0" err="1"/>
              <a:t>dalam</a:t>
            </a:r>
            <a:r>
              <a:rPr lang="en-US" altLang="en-US" dirty="0"/>
              <a:t> </a:t>
            </a:r>
            <a:r>
              <a:rPr lang="en-US" altLang="en-US" dirty="0" err="1"/>
              <a:t>merubah</a:t>
            </a:r>
            <a:r>
              <a:rPr lang="en-US" altLang="en-US" dirty="0"/>
              <a:t> </a:t>
            </a:r>
            <a:r>
              <a:rPr lang="en-US" altLang="en-US" dirty="0" err="1"/>
              <a:t>atau</a:t>
            </a:r>
            <a:r>
              <a:rPr lang="en-US" altLang="en-US" dirty="0"/>
              <a:t> </a:t>
            </a:r>
            <a:r>
              <a:rPr lang="en-US" altLang="en-US" dirty="0" err="1"/>
              <a:t>mengkonversi</a:t>
            </a:r>
            <a:r>
              <a:rPr lang="en-US" altLang="en-US" dirty="0"/>
              <a:t> </a:t>
            </a:r>
            <a:r>
              <a:rPr lang="en-US" altLang="en-US" dirty="0" err="1"/>
              <a:t>bahan</a:t>
            </a:r>
            <a:r>
              <a:rPr lang="en-US" altLang="en-US" dirty="0"/>
              <a:t> </a:t>
            </a:r>
          </a:p>
          <a:p>
            <a:pPr eaLnBrk="1" hangingPunct="1">
              <a:lnSpc>
                <a:spcPct val="80000"/>
              </a:lnSpc>
              <a:buFont typeface="Wingdings" panose="05000000000000000000" pitchFamily="2" charset="2"/>
              <a:buNone/>
            </a:pPr>
            <a:r>
              <a:rPr lang="en-US" altLang="en-US" dirty="0" err="1"/>
              <a:t>baku</a:t>
            </a:r>
            <a:r>
              <a:rPr lang="en-US" altLang="en-US" dirty="0"/>
              <a:t> </a:t>
            </a:r>
            <a:r>
              <a:rPr lang="en-US" altLang="en-US" dirty="0" err="1"/>
              <a:t>menjadi</a:t>
            </a:r>
            <a:r>
              <a:rPr lang="en-US" altLang="en-US" dirty="0"/>
              <a:t> </a:t>
            </a:r>
            <a:r>
              <a:rPr lang="en-US" altLang="en-US" dirty="0" err="1"/>
              <a:t>produk</a:t>
            </a:r>
            <a:r>
              <a:rPr lang="en-US" altLang="en-US" dirty="0"/>
              <a:t> </a:t>
            </a:r>
            <a:r>
              <a:rPr lang="en-US" altLang="en-US" dirty="0" err="1"/>
              <a:t>selesai</a:t>
            </a:r>
            <a:r>
              <a:rPr lang="en-US" altLang="en-US" dirty="0"/>
              <a:t> dan </a:t>
            </a:r>
            <a:r>
              <a:rPr lang="en-US" altLang="en-US" dirty="0" err="1"/>
              <a:t>dapat</a:t>
            </a:r>
            <a:r>
              <a:rPr lang="en-US" altLang="en-US" dirty="0"/>
              <a:t> </a:t>
            </a:r>
            <a:r>
              <a:rPr lang="en-US" altLang="en-US" dirty="0" err="1"/>
              <a:t>ditelusuri</a:t>
            </a:r>
            <a:r>
              <a:rPr lang="en-US" altLang="en-US" dirty="0"/>
              <a:t> </a:t>
            </a:r>
          </a:p>
          <a:p>
            <a:pPr eaLnBrk="1" hangingPunct="1">
              <a:lnSpc>
                <a:spcPct val="80000"/>
              </a:lnSpc>
              <a:buFont typeface="Wingdings" panose="05000000000000000000" pitchFamily="2" charset="2"/>
              <a:buNone/>
            </a:pPr>
            <a:r>
              <a:rPr lang="en-US" altLang="en-US" dirty="0" err="1"/>
              <a:t>secara</a:t>
            </a:r>
            <a:r>
              <a:rPr lang="en-US" altLang="en-US" dirty="0"/>
              <a:t> </a:t>
            </a:r>
            <a:r>
              <a:rPr lang="en-US" altLang="en-US" dirty="0" err="1"/>
              <a:t>langsung</a:t>
            </a:r>
            <a:r>
              <a:rPr lang="en-US" altLang="en-US" dirty="0"/>
              <a:t> </a:t>
            </a:r>
            <a:r>
              <a:rPr lang="en-US" altLang="en-US" dirty="0" err="1"/>
              <a:t>kepada</a:t>
            </a:r>
            <a:r>
              <a:rPr lang="en-US" altLang="en-US" dirty="0"/>
              <a:t> </a:t>
            </a:r>
            <a:r>
              <a:rPr lang="en-US" altLang="en-US" dirty="0" err="1"/>
              <a:t>produk</a:t>
            </a:r>
            <a:r>
              <a:rPr lang="en-US" altLang="en-US" dirty="0"/>
              <a:t> </a:t>
            </a:r>
            <a:r>
              <a:rPr lang="en-US" altLang="en-US" dirty="0" err="1"/>
              <a:t>selesai</a:t>
            </a:r>
            <a:r>
              <a:rPr lang="en-US" altLang="en-US" dirty="0"/>
              <a:t>.</a:t>
            </a:r>
          </a:p>
          <a:p>
            <a:pPr eaLnBrk="1" hangingPunct="1">
              <a:lnSpc>
                <a:spcPct val="80000"/>
              </a:lnSpc>
              <a:buFont typeface="Wingdings" panose="05000000000000000000" pitchFamily="2" charset="2"/>
              <a:buNone/>
            </a:pPr>
            <a:r>
              <a:rPr lang="en-US" altLang="en-US" dirty="0" err="1"/>
              <a:t>Contoh</a:t>
            </a:r>
            <a:r>
              <a:rPr lang="en-US" altLang="en-US" dirty="0"/>
              <a:t> :</a:t>
            </a:r>
          </a:p>
          <a:p>
            <a:pPr eaLnBrk="1" hangingPunct="1">
              <a:lnSpc>
                <a:spcPct val="80000"/>
              </a:lnSpc>
              <a:buSzPct val="85000"/>
              <a:buFontTx/>
              <a:buChar char="•"/>
            </a:pPr>
            <a:r>
              <a:rPr lang="en-US" altLang="en-US" dirty="0" err="1"/>
              <a:t>Upah</a:t>
            </a:r>
            <a:r>
              <a:rPr lang="en-US" altLang="en-US" dirty="0"/>
              <a:t> </a:t>
            </a:r>
            <a:r>
              <a:rPr lang="en-US" altLang="en-US" dirty="0" err="1"/>
              <a:t>koki</a:t>
            </a:r>
            <a:r>
              <a:rPr lang="en-US" altLang="en-US" dirty="0"/>
              <a:t> </a:t>
            </a:r>
            <a:r>
              <a:rPr lang="en-US" altLang="en-US" dirty="0" err="1"/>
              <a:t>kue</a:t>
            </a:r>
            <a:r>
              <a:rPr lang="en-US" altLang="en-US" dirty="0"/>
              <a:t>.</a:t>
            </a:r>
          </a:p>
          <a:p>
            <a:pPr eaLnBrk="1" hangingPunct="1">
              <a:lnSpc>
                <a:spcPct val="80000"/>
              </a:lnSpc>
              <a:buSzPct val="85000"/>
              <a:buFontTx/>
              <a:buChar char="•"/>
            </a:pPr>
            <a:r>
              <a:rPr lang="en-US" altLang="en-US" dirty="0" err="1"/>
              <a:t>Upah</a:t>
            </a:r>
            <a:r>
              <a:rPr lang="en-US" altLang="en-US" dirty="0"/>
              <a:t> </a:t>
            </a:r>
            <a:r>
              <a:rPr lang="en-US" altLang="en-US" dirty="0" err="1"/>
              <a:t>tukang</a:t>
            </a:r>
            <a:r>
              <a:rPr lang="en-US" altLang="en-US" dirty="0"/>
              <a:t> serut dan </a:t>
            </a:r>
            <a:r>
              <a:rPr lang="en-US" altLang="en-US" dirty="0" err="1"/>
              <a:t>potong</a:t>
            </a:r>
            <a:r>
              <a:rPr lang="en-US" altLang="en-US" dirty="0"/>
              <a:t> </a:t>
            </a:r>
            <a:r>
              <a:rPr lang="en-US" altLang="en-US" dirty="0" err="1"/>
              <a:t>kayu</a:t>
            </a:r>
            <a:r>
              <a:rPr lang="en-US" altLang="en-US" dirty="0"/>
              <a:t> </a:t>
            </a:r>
            <a:r>
              <a:rPr lang="en-US" altLang="en-US" dirty="0" err="1"/>
              <a:t>dalam</a:t>
            </a:r>
            <a:r>
              <a:rPr lang="en-US" altLang="en-US" dirty="0"/>
              <a:t> </a:t>
            </a:r>
            <a:r>
              <a:rPr lang="en-US" altLang="en-US" dirty="0" err="1"/>
              <a:t>pembuatan</a:t>
            </a:r>
            <a:r>
              <a:rPr lang="en-US" altLang="en-US" dirty="0"/>
              <a:t> </a:t>
            </a:r>
            <a:r>
              <a:rPr lang="en-US" altLang="en-US" dirty="0" err="1"/>
              <a:t>mebel</a:t>
            </a:r>
            <a:r>
              <a:rPr lang="en-US" altLang="en-US" dirty="0"/>
              <a:t>.</a:t>
            </a:r>
          </a:p>
          <a:p>
            <a:pPr eaLnBrk="1" hangingPunct="1">
              <a:lnSpc>
                <a:spcPct val="80000"/>
              </a:lnSpc>
              <a:buSzPct val="85000"/>
              <a:buFontTx/>
              <a:buChar char="•"/>
            </a:pPr>
            <a:r>
              <a:rPr lang="en-US" altLang="en-US" dirty="0" err="1"/>
              <a:t>Tukang</a:t>
            </a:r>
            <a:r>
              <a:rPr lang="en-US" altLang="en-US" dirty="0"/>
              <a:t> </a:t>
            </a:r>
            <a:r>
              <a:rPr lang="en-US" altLang="en-US" dirty="0" err="1"/>
              <a:t>jahit</a:t>
            </a:r>
            <a:r>
              <a:rPr lang="en-US" altLang="en-US" dirty="0"/>
              <a:t>, </a:t>
            </a:r>
            <a:r>
              <a:rPr lang="en-US" altLang="en-US" dirty="0" err="1"/>
              <a:t>bordir</a:t>
            </a:r>
            <a:r>
              <a:rPr lang="en-US" altLang="en-US" dirty="0"/>
              <a:t> </a:t>
            </a:r>
            <a:r>
              <a:rPr lang="en-US" altLang="en-US" dirty="0" err="1"/>
              <a:t>dalam</a:t>
            </a:r>
            <a:r>
              <a:rPr lang="en-US" altLang="en-US" dirty="0"/>
              <a:t> </a:t>
            </a:r>
            <a:r>
              <a:rPr lang="en-US" altLang="en-US" dirty="0" err="1"/>
              <a:t>pembuatan</a:t>
            </a:r>
            <a:r>
              <a:rPr lang="en-US" altLang="en-US" dirty="0"/>
              <a:t> </a:t>
            </a:r>
            <a:r>
              <a:rPr lang="en-US" altLang="en-US" dirty="0" err="1"/>
              <a:t>pakaian</a:t>
            </a:r>
            <a:r>
              <a:rPr lang="en-US" altLang="en-US" dirty="0"/>
              <a:t>.</a:t>
            </a:r>
          </a:p>
          <a:p>
            <a:pPr eaLnBrk="1" hangingPunct="1">
              <a:lnSpc>
                <a:spcPct val="80000"/>
              </a:lnSpc>
              <a:buSzPct val="85000"/>
              <a:buFontTx/>
              <a:buChar char="•"/>
            </a:pPr>
            <a:r>
              <a:rPr lang="en-US" altLang="en-US" dirty="0" err="1"/>
              <a:t>Tukang</a:t>
            </a:r>
            <a:r>
              <a:rPr lang="en-US" altLang="en-US" dirty="0"/>
              <a:t> linting </a:t>
            </a:r>
            <a:r>
              <a:rPr lang="en-US" altLang="en-US" dirty="0" err="1"/>
              <a:t>rokok</a:t>
            </a:r>
            <a:r>
              <a:rPr lang="en-US" altLang="en-US" dirty="0"/>
              <a:t> </a:t>
            </a:r>
            <a:r>
              <a:rPr lang="en-US" altLang="en-US" dirty="0" err="1"/>
              <a:t>dalam</a:t>
            </a:r>
            <a:r>
              <a:rPr lang="en-US" altLang="en-US" dirty="0"/>
              <a:t> </a:t>
            </a:r>
            <a:r>
              <a:rPr lang="en-US" altLang="en-US" dirty="0" err="1"/>
              <a:t>pabrik</a:t>
            </a:r>
            <a:r>
              <a:rPr lang="en-US" altLang="en-US" dirty="0"/>
              <a:t> </a:t>
            </a:r>
            <a:r>
              <a:rPr lang="en-US" altLang="en-US" dirty="0" err="1"/>
              <a:t>rokok</a:t>
            </a:r>
            <a:r>
              <a:rPr lang="en-US" altLang="en-US" dirty="0"/>
              <a:t>.</a:t>
            </a:r>
          </a:p>
          <a:p>
            <a:pPr eaLnBrk="1" hangingPunct="1">
              <a:lnSpc>
                <a:spcPct val="80000"/>
              </a:lnSpc>
              <a:buSzPct val="85000"/>
              <a:buFontTx/>
              <a:buChar char="•"/>
            </a:pPr>
            <a:r>
              <a:rPr lang="en-US" altLang="en-US" dirty="0"/>
              <a:t>Operator </a:t>
            </a:r>
            <a:r>
              <a:rPr lang="en-US" altLang="en-US" dirty="0" err="1"/>
              <a:t>mesin</a:t>
            </a:r>
            <a:r>
              <a:rPr lang="en-US" altLang="en-US" dirty="0"/>
              <a:t> </a:t>
            </a:r>
            <a:r>
              <a:rPr lang="en-US" altLang="en-US" dirty="0" err="1"/>
              <a:t>jika</a:t>
            </a:r>
            <a:r>
              <a:rPr lang="en-US" altLang="en-US" dirty="0"/>
              <a:t> </a:t>
            </a:r>
            <a:r>
              <a:rPr lang="en-US" altLang="en-US" dirty="0" err="1"/>
              <a:t>menggunakan</a:t>
            </a:r>
            <a:r>
              <a:rPr lang="en-US" altLang="en-US" dirty="0"/>
              <a:t> </a:t>
            </a:r>
            <a:r>
              <a:rPr lang="en-US" altLang="en-US" dirty="0" err="1"/>
              <a:t>mesin</a:t>
            </a:r>
            <a:r>
              <a:rPr lang="en-US" altLang="en-US" dirty="0"/>
              <a:t>.</a:t>
            </a:r>
            <a:endParaRPr lang="en-GB"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a:extLst>
              <a:ext uri="{FF2B5EF4-FFF2-40B4-BE49-F238E27FC236}">
                <a16:creationId xmlns:a16="http://schemas.microsoft.com/office/drawing/2014/main" id="{90B2C45B-9800-5142-B2E4-F56DA4A67DF4}"/>
              </a:ext>
            </a:extLst>
          </p:cNvPr>
          <p:cNvSpPr>
            <a:spLocks noGrp="1" noChangeArrowheads="1"/>
          </p:cNvSpPr>
          <p:nvPr>
            <p:ph type="title"/>
          </p:nvPr>
        </p:nvSpPr>
        <p:spPr/>
        <p:txBody>
          <a:bodyPr/>
          <a:lstStyle/>
          <a:p>
            <a:pPr eaLnBrk="1" hangingPunct="1"/>
            <a:r>
              <a:rPr lang="en-US" altLang="en-US" b="1">
                <a:solidFill>
                  <a:srgbClr val="CC3300"/>
                </a:solidFill>
              </a:rPr>
              <a:t>3. Biaya Overhead Pabrik</a:t>
            </a:r>
            <a:endParaRPr lang="en-GB" altLang="en-US" b="1">
              <a:solidFill>
                <a:srgbClr val="CC3300"/>
              </a:solidFill>
            </a:endParaRPr>
          </a:p>
        </p:txBody>
      </p:sp>
      <p:sp>
        <p:nvSpPr>
          <p:cNvPr id="15364" name="Rectangle 3">
            <a:extLst>
              <a:ext uri="{FF2B5EF4-FFF2-40B4-BE49-F238E27FC236}">
                <a16:creationId xmlns:a16="http://schemas.microsoft.com/office/drawing/2014/main" id="{7436E6C5-CD8D-EE64-FA99-48A76D5278ED}"/>
              </a:ext>
            </a:extLst>
          </p:cNvPr>
          <p:cNvSpPr>
            <a:spLocks noGrp="1" noChangeArrowheads="1"/>
          </p:cNvSpPr>
          <p:nvPr>
            <p:ph type="body" idx="1"/>
          </p:nvPr>
        </p:nvSpPr>
        <p:spPr>
          <a:xfrm>
            <a:off x="2473326" y="2036618"/>
            <a:ext cx="7661275" cy="4475018"/>
          </a:xfrm>
        </p:spPr>
        <p:txBody>
          <a:bodyPr>
            <a:normAutofit/>
          </a:bodyPr>
          <a:lstStyle/>
          <a:p>
            <a:pPr marL="533400" indent="-533400">
              <a:lnSpc>
                <a:spcPct val="80000"/>
              </a:lnSpc>
              <a:buNone/>
            </a:pPr>
            <a:r>
              <a:rPr lang="en-US" altLang="en-US" dirty="0" err="1"/>
              <a:t>Biaya</a:t>
            </a:r>
            <a:r>
              <a:rPr lang="en-US" altLang="en-US" dirty="0"/>
              <a:t> overhead </a:t>
            </a:r>
            <a:r>
              <a:rPr lang="en-US" altLang="en-US" dirty="0" err="1"/>
              <a:t>pabrik</a:t>
            </a:r>
            <a:r>
              <a:rPr lang="en-US" altLang="en-US" dirty="0"/>
              <a:t> </a:t>
            </a:r>
            <a:r>
              <a:rPr lang="en-US" altLang="en-US" dirty="0" err="1"/>
              <a:t>adalah</a:t>
            </a:r>
            <a:r>
              <a:rPr lang="en-US" altLang="en-US" dirty="0"/>
              <a:t> </a:t>
            </a:r>
            <a:r>
              <a:rPr lang="en-US" altLang="en-US" dirty="0" err="1"/>
              <a:t>biaya</a:t>
            </a:r>
            <a:r>
              <a:rPr lang="en-US" altLang="en-US" dirty="0"/>
              <a:t> </a:t>
            </a:r>
            <a:r>
              <a:rPr lang="en-US" altLang="en-US" dirty="0" err="1"/>
              <a:t>selain</a:t>
            </a:r>
            <a:r>
              <a:rPr lang="en-US" altLang="en-US" dirty="0"/>
              <a:t> </a:t>
            </a:r>
            <a:r>
              <a:rPr lang="en-US" altLang="en-US" dirty="0" err="1"/>
              <a:t>bahan</a:t>
            </a:r>
            <a:r>
              <a:rPr lang="en-US" altLang="en-US" dirty="0"/>
              <a:t> </a:t>
            </a:r>
            <a:r>
              <a:rPr lang="en-US" altLang="en-US" dirty="0" err="1"/>
              <a:t>baku</a:t>
            </a:r>
            <a:r>
              <a:rPr lang="en-US" altLang="en-US" dirty="0"/>
              <a:t> </a:t>
            </a:r>
          </a:p>
          <a:p>
            <a:pPr marL="533400" indent="-533400">
              <a:lnSpc>
                <a:spcPct val="80000"/>
              </a:lnSpc>
              <a:buNone/>
            </a:pPr>
            <a:r>
              <a:rPr lang="en-US" altLang="en-US" dirty="0" err="1"/>
              <a:t>langsung</a:t>
            </a:r>
            <a:r>
              <a:rPr lang="en-US" altLang="en-US" dirty="0"/>
              <a:t> dan </a:t>
            </a:r>
            <a:r>
              <a:rPr lang="en-US" altLang="en-US" dirty="0" err="1"/>
              <a:t>tenaga</a:t>
            </a:r>
            <a:r>
              <a:rPr lang="en-US" altLang="en-US" dirty="0"/>
              <a:t> </a:t>
            </a:r>
            <a:r>
              <a:rPr lang="en-US" altLang="en-US" dirty="0" err="1"/>
              <a:t>kerja</a:t>
            </a:r>
            <a:r>
              <a:rPr lang="en-US" altLang="en-US" dirty="0"/>
              <a:t> </a:t>
            </a:r>
            <a:r>
              <a:rPr lang="en-US" altLang="en-US" dirty="0" err="1"/>
              <a:t>langsung</a:t>
            </a:r>
            <a:r>
              <a:rPr lang="en-US" altLang="en-US" dirty="0"/>
              <a:t> </a:t>
            </a:r>
            <a:r>
              <a:rPr lang="en-US" altLang="en-US" dirty="0" err="1"/>
              <a:t>tetapi</a:t>
            </a:r>
            <a:r>
              <a:rPr lang="en-US" altLang="en-US" dirty="0"/>
              <a:t> </a:t>
            </a:r>
            <a:r>
              <a:rPr lang="en-US" altLang="en-US" dirty="0" err="1"/>
              <a:t>membantu</a:t>
            </a:r>
            <a:r>
              <a:rPr lang="en-US" altLang="en-US" dirty="0"/>
              <a:t> </a:t>
            </a:r>
          </a:p>
          <a:p>
            <a:pPr marL="533400" indent="-533400">
              <a:lnSpc>
                <a:spcPct val="80000"/>
              </a:lnSpc>
              <a:buNone/>
            </a:pPr>
            <a:r>
              <a:rPr lang="en-US" altLang="en-US" dirty="0" err="1"/>
              <a:t>dalam</a:t>
            </a:r>
            <a:r>
              <a:rPr lang="en-US" altLang="en-US" dirty="0"/>
              <a:t> </a:t>
            </a:r>
            <a:r>
              <a:rPr lang="en-US" altLang="en-US" dirty="0" err="1"/>
              <a:t>merubah</a:t>
            </a:r>
            <a:r>
              <a:rPr lang="en-US" altLang="en-US" dirty="0"/>
              <a:t> </a:t>
            </a:r>
            <a:r>
              <a:rPr lang="en-US" altLang="en-US" dirty="0" err="1"/>
              <a:t>bahan</a:t>
            </a:r>
            <a:r>
              <a:rPr lang="en-US" altLang="en-US" dirty="0"/>
              <a:t> </a:t>
            </a:r>
            <a:r>
              <a:rPr lang="en-US" altLang="en-US" dirty="0" err="1"/>
              <a:t>menjadi</a:t>
            </a:r>
            <a:r>
              <a:rPr lang="en-US" altLang="en-US" dirty="0"/>
              <a:t> </a:t>
            </a:r>
            <a:r>
              <a:rPr lang="en-US" altLang="en-US" dirty="0" err="1"/>
              <a:t>produk</a:t>
            </a:r>
            <a:r>
              <a:rPr lang="en-US" altLang="en-US" dirty="0"/>
              <a:t> </a:t>
            </a:r>
            <a:r>
              <a:rPr lang="en-US" altLang="en-US" dirty="0" err="1"/>
              <a:t>selesai</a:t>
            </a:r>
            <a:r>
              <a:rPr lang="en-US" altLang="en-US" dirty="0"/>
              <a:t>. </a:t>
            </a:r>
            <a:r>
              <a:rPr lang="en-US" altLang="en-US" dirty="0" err="1"/>
              <a:t>Biaya</a:t>
            </a:r>
            <a:r>
              <a:rPr lang="en-US" altLang="en-US" dirty="0"/>
              <a:t> </a:t>
            </a:r>
          </a:p>
          <a:p>
            <a:pPr marL="533400" indent="-533400">
              <a:lnSpc>
                <a:spcPct val="80000"/>
              </a:lnSpc>
              <a:buNone/>
            </a:pPr>
            <a:r>
              <a:rPr lang="en-US" altLang="en-US" dirty="0" err="1"/>
              <a:t>ini</a:t>
            </a:r>
            <a:r>
              <a:rPr lang="en-US" altLang="en-US" dirty="0"/>
              <a:t> </a:t>
            </a:r>
            <a:r>
              <a:rPr lang="en-US" altLang="en-US" dirty="0" err="1"/>
              <a:t>tidak</a:t>
            </a:r>
            <a:r>
              <a:rPr lang="en-US" altLang="en-US" dirty="0"/>
              <a:t> </a:t>
            </a:r>
            <a:r>
              <a:rPr lang="en-US" altLang="en-US" dirty="0" err="1"/>
              <a:t>dapat</a:t>
            </a:r>
            <a:r>
              <a:rPr lang="en-US" altLang="en-US" dirty="0"/>
              <a:t> </a:t>
            </a:r>
            <a:r>
              <a:rPr lang="en-US" altLang="en-US" dirty="0" err="1"/>
              <a:t>ditelusuri</a:t>
            </a:r>
            <a:r>
              <a:rPr lang="en-US" altLang="en-US" dirty="0"/>
              <a:t> </a:t>
            </a:r>
            <a:r>
              <a:rPr lang="en-US" altLang="en-US" dirty="0" err="1"/>
              <a:t>secara</a:t>
            </a:r>
            <a:r>
              <a:rPr lang="en-US" altLang="en-US" dirty="0"/>
              <a:t> </a:t>
            </a:r>
            <a:r>
              <a:rPr lang="en-US" altLang="en-US" dirty="0" err="1"/>
              <a:t>langsung</a:t>
            </a:r>
            <a:r>
              <a:rPr lang="en-US" altLang="en-US" dirty="0"/>
              <a:t> </a:t>
            </a:r>
            <a:r>
              <a:rPr lang="en-US" altLang="en-US" dirty="0" err="1"/>
              <a:t>kepada</a:t>
            </a:r>
            <a:r>
              <a:rPr lang="en-US" altLang="en-US" dirty="0"/>
              <a:t> </a:t>
            </a:r>
          </a:p>
          <a:p>
            <a:pPr marL="533400" indent="-533400">
              <a:lnSpc>
                <a:spcPct val="80000"/>
              </a:lnSpc>
              <a:buNone/>
            </a:pPr>
            <a:r>
              <a:rPr lang="en-US" altLang="en-US" dirty="0" err="1"/>
              <a:t>produk</a:t>
            </a:r>
            <a:r>
              <a:rPr lang="en-US" altLang="en-US" dirty="0"/>
              <a:t> </a:t>
            </a:r>
            <a:r>
              <a:rPr lang="en-US" altLang="en-US" dirty="0" err="1"/>
              <a:t>selesai</a:t>
            </a:r>
            <a:r>
              <a:rPr lang="en-US" altLang="en-US" dirty="0"/>
              <a:t>.</a:t>
            </a:r>
          </a:p>
          <a:p>
            <a:pPr marL="533400" indent="-533400">
              <a:lnSpc>
                <a:spcPct val="80000"/>
              </a:lnSpc>
              <a:buNone/>
            </a:pPr>
            <a:endParaRPr lang="en-US" altLang="en-US" dirty="0"/>
          </a:p>
          <a:p>
            <a:pPr marL="533400" indent="-533400">
              <a:lnSpc>
                <a:spcPct val="80000"/>
              </a:lnSpc>
              <a:buNone/>
            </a:pPr>
            <a:r>
              <a:rPr lang="en-US" altLang="en-US" dirty="0" err="1"/>
              <a:t>Biaya</a:t>
            </a:r>
            <a:r>
              <a:rPr lang="en-US" altLang="en-US" dirty="0"/>
              <a:t> overhead </a:t>
            </a:r>
            <a:r>
              <a:rPr lang="en-US" altLang="en-US" dirty="0" err="1"/>
              <a:t>dapat</a:t>
            </a:r>
            <a:r>
              <a:rPr lang="en-US" altLang="en-US" dirty="0"/>
              <a:t> </a:t>
            </a:r>
            <a:r>
              <a:rPr lang="en-US" altLang="en-US" dirty="0" err="1"/>
              <a:t>dikelompokkan</a:t>
            </a:r>
            <a:r>
              <a:rPr lang="en-US" altLang="en-US" dirty="0"/>
              <a:t> </a:t>
            </a:r>
            <a:r>
              <a:rPr lang="en-US" altLang="en-US" dirty="0" err="1"/>
              <a:t>menjadi</a:t>
            </a:r>
            <a:r>
              <a:rPr lang="en-US" altLang="en-US" dirty="0"/>
              <a:t> :</a:t>
            </a:r>
          </a:p>
          <a:p>
            <a:pPr marL="533400" indent="-533400">
              <a:lnSpc>
                <a:spcPct val="80000"/>
              </a:lnSpc>
              <a:buSzPct val="85000"/>
              <a:buFont typeface="Wingdings" panose="05000000000000000000" pitchFamily="2" charset="2"/>
              <a:buAutoNum type="alphaLcPeriod"/>
            </a:pPr>
            <a:r>
              <a:rPr lang="en-US" altLang="en-US" dirty="0" err="1"/>
              <a:t>Bahan</a:t>
            </a:r>
            <a:r>
              <a:rPr lang="en-US" altLang="en-US" dirty="0"/>
              <a:t> </a:t>
            </a:r>
            <a:r>
              <a:rPr lang="en-US" altLang="en-US" dirty="0" err="1"/>
              <a:t>tidak</a:t>
            </a:r>
            <a:r>
              <a:rPr lang="en-US" altLang="en-US" dirty="0"/>
              <a:t> </a:t>
            </a:r>
            <a:r>
              <a:rPr lang="en-US" altLang="en-US" dirty="0" err="1"/>
              <a:t>langsung</a:t>
            </a:r>
            <a:r>
              <a:rPr lang="en-US" altLang="en-US" dirty="0"/>
              <a:t> (</a:t>
            </a:r>
            <a:r>
              <a:rPr lang="en-US" altLang="en-US" dirty="0" err="1"/>
              <a:t>bahan</a:t>
            </a:r>
            <a:r>
              <a:rPr lang="en-US" altLang="en-US" dirty="0"/>
              <a:t> </a:t>
            </a:r>
            <a:r>
              <a:rPr lang="en-US" altLang="en-US" dirty="0" err="1"/>
              <a:t>pembantu</a:t>
            </a:r>
            <a:r>
              <a:rPr lang="en-US" altLang="en-US" dirty="0"/>
              <a:t> </a:t>
            </a:r>
            <a:r>
              <a:rPr lang="en-US" altLang="en-US" dirty="0" err="1"/>
              <a:t>atau</a:t>
            </a:r>
            <a:r>
              <a:rPr lang="en-US" altLang="en-US" dirty="0"/>
              <a:t> </a:t>
            </a:r>
            <a:r>
              <a:rPr lang="en-US" altLang="en-US" dirty="0" err="1"/>
              <a:t>penolong</a:t>
            </a:r>
            <a:r>
              <a:rPr lang="en-US" altLang="en-US" dirty="0"/>
              <a:t>).</a:t>
            </a:r>
          </a:p>
          <a:p>
            <a:pPr marL="533400" indent="-533400">
              <a:lnSpc>
                <a:spcPct val="80000"/>
              </a:lnSpc>
              <a:buSzPct val="85000"/>
              <a:buFont typeface="Wingdings" panose="05000000000000000000" pitchFamily="2" charset="2"/>
              <a:buAutoNum type="alphaLcPeriod"/>
            </a:pPr>
            <a:r>
              <a:rPr lang="en-US" altLang="en-US" dirty="0"/>
              <a:t>Tenaga </a:t>
            </a:r>
            <a:r>
              <a:rPr lang="en-US" altLang="en-US" dirty="0" err="1"/>
              <a:t>kerja</a:t>
            </a:r>
            <a:r>
              <a:rPr lang="en-US" altLang="en-US" dirty="0"/>
              <a:t> </a:t>
            </a:r>
            <a:r>
              <a:rPr lang="en-US" altLang="en-US" dirty="0" err="1"/>
              <a:t>tidak</a:t>
            </a:r>
            <a:r>
              <a:rPr lang="en-US" altLang="en-US" dirty="0"/>
              <a:t> </a:t>
            </a:r>
            <a:r>
              <a:rPr lang="en-US" altLang="en-US" dirty="0" err="1"/>
              <a:t>langsung</a:t>
            </a:r>
            <a:r>
              <a:rPr lang="en-US" altLang="en-US" dirty="0"/>
              <a:t>.</a:t>
            </a:r>
          </a:p>
          <a:p>
            <a:pPr marL="533400" indent="-533400">
              <a:lnSpc>
                <a:spcPct val="80000"/>
              </a:lnSpc>
              <a:buSzPct val="85000"/>
              <a:buFont typeface="Wingdings" panose="05000000000000000000" pitchFamily="2" charset="2"/>
              <a:buAutoNum type="alphaLcPeriod"/>
            </a:pPr>
            <a:r>
              <a:rPr lang="en-US" altLang="en-US" dirty="0" err="1"/>
              <a:t>Biaya</a:t>
            </a:r>
            <a:r>
              <a:rPr lang="en-US" altLang="en-US" dirty="0"/>
              <a:t> </a:t>
            </a:r>
            <a:r>
              <a:rPr lang="en-US" altLang="en-US" dirty="0" err="1"/>
              <a:t>tidak</a:t>
            </a:r>
            <a:r>
              <a:rPr lang="en-US" altLang="en-US" dirty="0"/>
              <a:t> </a:t>
            </a:r>
            <a:r>
              <a:rPr lang="en-US" altLang="en-US" dirty="0" err="1"/>
              <a:t>langsung</a:t>
            </a:r>
            <a:r>
              <a:rPr lang="en-US" altLang="en-US" dirty="0"/>
              <a:t> </a:t>
            </a:r>
            <a:r>
              <a:rPr lang="en-US" altLang="en-US" dirty="0" err="1"/>
              <a:t>lainnya</a:t>
            </a:r>
            <a:r>
              <a:rPr lang="en-US" altLang="en-US" dirty="0"/>
              <a:t>.</a:t>
            </a:r>
          </a:p>
          <a:p>
            <a:pPr marL="533400" indent="-533400">
              <a:lnSpc>
                <a:spcPct val="80000"/>
              </a:lnSpc>
              <a:buSzPct val="85000"/>
              <a:buNone/>
            </a:pPr>
            <a:endParaRPr lang="en-GB"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a:extLst>
              <a:ext uri="{FF2B5EF4-FFF2-40B4-BE49-F238E27FC236}">
                <a16:creationId xmlns:a16="http://schemas.microsoft.com/office/drawing/2014/main" id="{BE48645D-679C-1407-B32D-29B35A035ECB}"/>
              </a:ext>
            </a:extLst>
          </p:cNvPr>
          <p:cNvSpPr>
            <a:spLocks noGrp="1" noChangeArrowheads="1"/>
          </p:cNvSpPr>
          <p:nvPr>
            <p:ph type="title"/>
          </p:nvPr>
        </p:nvSpPr>
        <p:spPr/>
        <p:txBody>
          <a:bodyPr/>
          <a:lstStyle/>
          <a:p>
            <a:pPr eaLnBrk="1" hangingPunct="1"/>
            <a:r>
              <a:rPr lang="en-US" altLang="en-US" b="1">
                <a:solidFill>
                  <a:srgbClr val="CC3300"/>
                </a:solidFill>
              </a:rPr>
              <a:t>a. Bahan Tidak Langsung</a:t>
            </a:r>
            <a:endParaRPr lang="en-GB" altLang="en-US" b="1">
              <a:solidFill>
                <a:srgbClr val="CC3300"/>
              </a:solidFill>
            </a:endParaRPr>
          </a:p>
        </p:txBody>
      </p:sp>
      <p:sp>
        <p:nvSpPr>
          <p:cNvPr id="16388" name="Rectangle 3">
            <a:extLst>
              <a:ext uri="{FF2B5EF4-FFF2-40B4-BE49-F238E27FC236}">
                <a16:creationId xmlns:a16="http://schemas.microsoft.com/office/drawing/2014/main" id="{9CD65993-9096-3168-4074-76BC04C04DA9}"/>
              </a:ext>
            </a:extLst>
          </p:cNvPr>
          <p:cNvSpPr>
            <a:spLocks noGrp="1" noChangeArrowheads="1"/>
          </p:cNvSpPr>
          <p:nvPr>
            <p:ph type="body" idx="1"/>
          </p:nvPr>
        </p:nvSpPr>
        <p:spPr>
          <a:xfrm>
            <a:off x="1656613" y="2112819"/>
            <a:ext cx="7661275" cy="4343400"/>
          </a:xfrm>
        </p:spPr>
        <p:txBody>
          <a:bodyPr>
            <a:normAutofit fontScale="92500" lnSpcReduction="10000"/>
          </a:bodyPr>
          <a:lstStyle/>
          <a:p>
            <a:pPr eaLnBrk="1" hangingPunct="1">
              <a:lnSpc>
                <a:spcPct val="80000"/>
              </a:lnSpc>
              <a:buFont typeface="Wingdings" panose="05000000000000000000" pitchFamily="2" charset="2"/>
              <a:buNone/>
            </a:pPr>
            <a:r>
              <a:rPr lang="en-US" altLang="en-US" sz="2000" dirty="0" err="1"/>
              <a:t>Bahan</a:t>
            </a:r>
            <a:r>
              <a:rPr lang="en-US" altLang="en-US" sz="2000" dirty="0"/>
              <a:t> </a:t>
            </a:r>
            <a:r>
              <a:rPr lang="en-US" altLang="en-US" sz="2000" dirty="0" err="1"/>
              <a:t>tidak</a:t>
            </a:r>
            <a:r>
              <a:rPr lang="en-US" altLang="en-US" sz="2000" dirty="0"/>
              <a:t> </a:t>
            </a:r>
            <a:r>
              <a:rPr lang="en-US" altLang="en-US" sz="2000" dirty="0" err="1"/>
              <a:t>langsung</a:t>
            </a:r>
            <a:r>
              <a:rPr lang="en-US" altLang="en-US" sz="2000" dirty="0"/>
              <a:t> </a:t>
            </a:r>
            <a:r>
              <a:rPr lang="en-US" altLang="en-US" sz="2000" dirty="0" err="1"/>
              <a:t>adalah</a:t>
            </a:r>
            <a:r>
              <a:rPr lang="en-US" altLang="en-US" sz="2000" dirty="0"/>
              <a:t> </a:t>
            </a:r>
            <a:r>
              <a:rPr lang="en-US" altLang="en-US" sz="2000" dirty="0" err="1"/>
              <a:t>bahan</a:t>
            </a:r>
            <a:r>
              <a:rPr lang="en-US" altLang="en-US" sz="2000" dirty="0"/>
              <a:t> yang </a:t>
            </a:r>
            <a:r>
              <a:rPr lang="en-US" altLang="en-US" sz="2000" dirty="0" err="1"/>
              <a:t>digunakan</a:t>
            </a:r>
            <a:r>
              <a:rPr lang="en-US" altLang="en-US" sz="2000" dirty="0"/>
              <a:t> </a:t>
            </a:r>
            <a:r>
              <a:rPr lang="en-US" altLang="en-US" sz="2000" dirty="0" err="1"/>
              <a:t>dalam</a:t>
            </a:r>
            <a:r>
              <a:rPr lang="en-US" altLang="en-US" sz="2000" dirty="0"/>
              <a:t> </a:t>
            </a:r>
          </a:p>
          <a:p>
            <a:pPr eaLnBrk="1" hangingPunct="1">
              <a:lnSpc>
                <a:spcPct val="80000"/>
              </a:lnSpc>
              <a:buFont typeface="Wingdings" panose="05000000000000000000" pitchFamily="2" charset="2"/>
              <a:buNone/>
            </a:pPr>
            <a:r>
              <a:rPr lang="en-US" altLang="en-US" sz="2000" dirty="0" err="1"/>
              <a:t>penyelesaian</a:t>
            </a:r>
            <a:r>
              <a:rPr lang="en-US" altLang="en-US" sz="2000" dirty="0"/>
              <a:t> </a:t>
            </a:r>
            <a:r>
              <a:rPr lang="en-US" altLang="en-US" sz="2000" dirty="0" err="1"/>
              <a:t>produk</a:t>
            </a:r>
            <a:r>
              <a:rPr lang="en-US" altLang="en-US" sz="2000" dirty="0"/>
              <a:t> </a:t>
            </a:r>
            <a:r>
              <a:rPr lang="en-US" altLang="en-US" sz="2000" dirty="0" err="1"/>
              <a:t>tetapi</a:t>
            </a:r>
            <a:r>
              <a:rPr lang="en-US" altLang="en-US" sz="2000" dirty="0"/>
              <a:t> </a:t>
            </a:r>
            <a:r>
              <a:rPr lang="en-US" altLang="en-US" sz="2000" dirty="0" err="1"/>
              <a:t>pemakaiannya</a:t>
            </a:r>
            <a:r>
              <a:rPr lang="en-US" altLang="en-US" sz="2000" dirty="0"/>
              <a:t> </a:t>
            </a:r>
            <a:r>
              <a:rPr lang="en-US" altLang="en-US" sz="2000" dirty="0" err="1"/>
              <a:t>relatif</a:t>
            </a:r>
            <a:r>
              <a:rPr lang="en-US" altLang="en-US" sz="2000" dirty="0"/>
              <a:t> </a:t>
            </a:r>
            <a:r>
              <a:rPr lang="en-US" altLang="en-US" sz="2000" dirty="0" err="1"/>
              <a:t>lebih</a:t>
            </a:r>
            <a:r>
              <a:rPr lang="en-US" altLang="en-US" sz="2000" dirty="0"/>
              <a:t> </a:t>
            </a:r>
            <a:r>
              <a:rPr lang="en-US" altLang="en-US" sz="2000" dirty="0" err="1"/>
              <a:t>kecil</a:t>
            </a:r>
            <a:r>
              <a:rPr lang="en-US" altLang="en-US" sz="2000" dirty="0"/>
              <a:t> dan </a:t>
            </a:r>
          </a:p>
          <a:p>
            <a:pPr eaLnBrk="1" hangingPunct="1">
              <a:lnSpc>
                <a:spcPct val="80000"/>
              </a:lnSpc>
              <a:buFont typeface="Wingdings" panose="05000000000000000000" pitchFamily="2" charset="2"/>
              <a:buNone/>
            </a:pPr>
            <a:r>
              <a:rPr lang="en-US" altLang="en-US" sz="2000" dirty="0" err="1"/>
              <a:t>biaya</a:t>
            </a:r>
            <a:r>
              <a:rPr lang="en-US" altLang="en-US" sz="2000" dirty="0"/>
              <a:t> </a:t>
            </a:r>
            <a:r>
              <a:rPr lang="en-US" altLang="en-US" sz="2000" dirty="0" err="1"/>
              <a:t>ini</a:t>
            </a:r>
            <a:r>
              <a:rPr lang="en-US" altLang="en-US" sz="2000" dirty="0"/>
              <a:t> </a:t>
            </a:r>
            <a:r>
              <a:rPr lang="en-US" altLang="en-US" sz="2000" dirty="0" err="1"/>
              <a:t>tidak</a:t>
            </a:r>
            <a:r>
              <a:rPr lang="en-US" altLang="en-US" sz="2000" dirty="0"/>
              <a:t> </a:t>
            </a:r>
            <a:r>
              <a:rPr lang="en-US" altLang="en-US" sz="2000" dirty="0" err="1"/>
              <a:t>dapat</a:t>
            </a:r>
            <a:r>
              <a:rPr lang="en-US" altLang="en-US" sz="2000" dirty="0"/>
              <a:t> </a:t>
            </a:r>
            <a:r>
              <a:rPr lang="en-US" altLang="en-US" sz="2000" dirty="0" err="1"/>
              <a:t>ditelusuri</a:t>
            </a:r>
            <a:r>
              <a:rPr lang="en-US" altLang="en-US" sz="2000" dirty="0"/>
              <a:t> </a:t>
            </a:r>
            <a:r>
              <a:rPr lang="en-US" altLang="en-US" sz="2000" dirty="0" err="1"/>
              <a:t>secara</a:t>
            </a:r>
            <a:r>
              <a:rPr lang="en-US" altLang="en-US" sz="2000" dirty="0"/>
              <a:t> </a:t>
            </a:r>
            <a:r>
              <a:rPr lang="en-US" altLang="en-US" sz="2000" dirty="0" err="1"/>
              <a:t>langsung</a:t>
            </a:r>
            <a:r>
              <a:rPr lang="en-US" altLang="en-US" sz="2000" dirty="0"/>
              <a:t> </a:t>
            </a:r>
            <a:r>
              <a:rPr lang="en-US" altLang="en-US" sz="2000" dirty="0" err="1"/>
              <a:t>kepada</a:t>
            </a:r>
            <a:r>
              <a:rPr lang="en-US" altLang="en-US" sz="2000" dirty="0"/>
              <a:t> </a:t>
            </a:r>
            <a:r>
              <a:rPr lang="en-US" altLang="en-US" sz="2000" dirty="0" err="1"/>
              <a:t>produk</a:t>
            </a:r>
            <a:r>
              <a:rPr lang="en-US" altLang="en-US" sz="2000" dirty="0"/>
              <a:t> </a:t>
            </a:r>
          </a:p>
          <a:p>
            <a:pPr eaLnBrk="1" hangingPunct="1">
              <a:lnSpc>
                <a:spcPct val="80000"/>
              </a:lnSpc>
              <a:buFont typeface="Wingdings" panose="05000000000000000000" pitchFamily="2" charset="2"/>
              <a:buNone/>
            </a:pPr>
            <a:r>
              <a:rPr lang="en-US" altLang="en-US" sz="2000" dirty="0" err="1"/>
              <a:t>selesai</a:t>
            </a:r>
            <a:r>
              <a:rPr lang="en-US" altLang="en-US" sz="2000" dirty="0"/>
              <a:t>.</a:t>
            </a:r>
          </a:p>
          <a:p>
            <a:pPr eaLnBrk="1" hangingPunct="1">
              <a:lnSpc>
                <a:spcPct val="80000"/>
              </a:lnSpc>
              <a:buFont typeface="Wingdings" panose="05000000000000000000" pitchFamily="2" charset="2"/>
              <a:buNone/>
            </a:pPr>
            <a:endParaRPr lang="en-US" altLang="en-US" sz="2000" dirty="0"/>
          </a:p>
          <a:p>
            <a:pPr eaLnBrk="1" hangingPunct="1">
              <a:lnSpc>
                <a:spcPct val="80000"/>
              </a:lnSpc>
              <a:buFont typeface="Wingdings" panose="05000000000000000000" pitchFamily="2" charset="2"/>
              <a:buNone/>
            </a:pPr>
            <a:r>
              <a:rPr lang="en-US" altLang="en-US" sz="2000" dirty="0" err="1"/>
              <a:t>Contoh</a:t>
            </a:r>
            <a:r>
              <a:rPr lang="en-US" altLang="en-US" sz="2000" dirty="0"/>
              <a:t> :</a:t>
            </a:r>
          </a:p>
          <a:p>
            <a:pPr eaLnBrk="1" hangingPunct="1">
              <a:lnSpc>
                <a:spcPct val="80000"/>
              </a:lnSpc>
              <a:buSzPct val="85000"/>
              <a:buFontTx/>
              <a:buChar char="•"/>
            </a:pPr>
            <a:r>
              <a:rPr lang="en-US" altLang="en-US" sz="2000" dirty="0" err="1"/>
              <a:t>Amplas</a:t>
            </a:r>
            <a:r>
              <a:rPr lang="en-US" altLang="en-US" sz="2000" dirty="0"/>
              <a:t>.</a:t>
            </a:r>
          </a:p>
          <a:p>
            <a:pPr eaLnBrk="1" hangingPunct="1">
              <a:lnSpc>
                <a:spcPct val="80000"/>
              </a:lnSpc>
              <a:buSzPct val="85000"/>
              <a:buFontTx/>
              <a:buChar char="•"/>
            </a:pPr>
            <a:r>
              <a:rPr lang="en-US" altLang="en-US" sz="2000" dirty="0"/>
              <a:t>Pola </a:t>
            </a:r>
            <a:r>
              <a:rPr lang="en-US" altLang="en-US" sz="2000" dirty="0" err="1"/>
              <a:t>kertas</a:t>
            </a:r>
            <a:r>
              <a:rPr lang="en-US" altLang="en-US" sz="2000" dirty="0"/>
              <a:t>.</a:t>
            </a:r>
          </a:p>
          <a:p>
            <a:pPr eaLnBrk="1" hangingPunct="1">
              <a:lnSpc>
                <a:spcPct val="80000"/>
              </a:lnSpc>
              <a:buSzPct val="85000"/>
              <a:buFontTx/>
              <a:buChar char="•"/>
            </a:pPr>
            <a:r>
              <a:rPr lang="en-US" altLang="en-US" sz="2000" dirty="0"/>
              <a:t>Oli dan </a:t>
            </a:r>
            <a:r>
              <a:rPr lang="en-US" altLang="en-US" sz="2000" dirty="0" err="1"/>
              <a:t>minyak</a:t>
            </a:r>
            <a:r>
              <a:rPr lang="en-US" altLang="en-US" sz="2000" dirty="0"/>
              <a:t> </a:t>
            </a:r>
            <a:r>
              <a:rPr lang="en-US" altLang="en-US" sz="2000" dirty="0" err="1"/>
              <a:t>pelumas</a:t>
            </a:r>
            <a:r>
              <a:rPr lang="en-US" altLang="en-US" sz="2000" dirty="0"/>
              <a:t>.</a:t>
            </a:r>
          </a:p>
          <a:p>
            <a:pPr eaLnBrk="1" hangingPunct="1">
              <a:lnSpc>
                <a:spcPct val="80000"/>
              </a:lnSpc>
              <a:buSzPct val="85000"/>
              <a:buFontTx/>
              <a:buChar char="•"/>
            </a:pPr>
            <a:r>
              <a:rPr lang="en-US" altLang="en-US" sz="2000" dirty="0"/>
              <a:t>Paku, </a:t>
            </a:r>
            <a:r>
              <a:rPr lang="en-US" altLang="en-US" sz="2000" dirty="0" err="1"/>
              <a:t>sekrup</a:t>
            </a:r>
            <a:r>
              <a:rPr lang="en-US" altLang="en-US" sz="2000" dirty="0"/>
              <a:t>, dan </a:t>
            </a:r>
            <a:r>
              <a:rPr lang="en-US" altLang="en-US" sz="2000" dirty="0" err="1"/>
              <a:t>mur</a:t>
            </a:r>
            <a:r>
              <a:rPr lang="en-US" altLang="en-US" sz="2000" dirty="0"/>
              <a:t>.</a:t>
            </a:r>
          </a:p>
          <a:p>
            <a:pPr eaLnBrk="1" hangingPunct="1">
              <a:lnSpc>
                <a:spcPct val="80000"/>
              </a:lnSpc>
              <a:buSzPct val="85000"/>
              <a:buFontTx/>
              <a:buChar char="•"/>
            </a:pPr>
            <a:r>
              <a:rPr lang="en-US" altLang="en-US" sz="2000" dirty="0"/>
              <a:t>Staples.</a:t>
            </a:r>
          </a:p>
          <a:p>
            <a:pPr eaLnBrk="1" hangingPunct="1">
              <a:lnSpc>
                <a:spcPct val="80000"/>
              </a:lnSpc>
              <a:buSzPct val="85000"/>
              <a:buFontTx/>
              <a:buChar char="•"/>
            </a:pPr>
            <a:r>
              <a:rPr lang="en-US" altLang="en-US" sz="2000" dirty="0" err="1"/>
              <a:t>Asesoris</a:t>
            </a:r>
            <a:r>
              <a:rPr lang="en-US" altLang="en-US" sz="2000" dirty="0"/>
              <a:t> </a:t>
            </a:r>
            <a:r>
              <a:rPr lang="en-US" altLang="en-US" sz="2000" dirty="0" err="1"/>
              <a:t>pakaian</a:t>
            </a:r>
            <a:r>
              <a:rPr lang="en-US" altLang="en-US" sz="2000" dirty="0"/>
              <a:t>.</a:t>
            </a:r>
          </a:p>
          <a:p>
            <a:pPr eaLnBrk="1" hangingPunct="1">
              <a:lnSpc>
                <a:spcPct val="80000"/>
              </a:lnSpc>
              <a:buSzPct val="85000"/>
              <a:buFontTx/>
              <a:buChar char="•"/>
            </a:pPr>
            <a:r>
              <a:rPr lang="en-US" altLang="en-US" sz="2000" dirty="0" err="1"/>
              <a:t>Vanili</a:t>
            </a:r>
            <a:r>
              <a:rPr lang="en-US" altLang="en-US" sz="2000" dirty="0"/>
              <a:t>, garam, </a:t>
            </a:r>
            <a:r>
              <a:rPr lang="en-US" altLang="en-US" sz="2000" dirty="0" err="1"/>
              <a:t>pelembut</a:t>
            </a:r>
            <a:r>
              <a:rPr lang="en-US" altLang="en-US" sz="2000" dirty="0"/>
              <a:t>, </a:t>
            </a:r>
            <a:r>
              <a:rPr lang="en-US" altLang="en-US" sz="2000" dirty="0" err="1"/>
              <a:t>pewarna</a:t>
            </a:r>
            <a:r>
              <a:rPr lang="en-US" altLang="en-US" sz="2000" dirty="0"/>
              <a:t>, </a:t>
            </a:r>
            <a:r>
              <a:rPr lang="en-US" altLang="en-US" sz="2000" dirty="0" err="1"/>
              <a:t>pewangi</a:t>
            </a:r>
            <a:r>
              <a:rPr lang="en-US" altLang="en-US" sz="2000" dirty="0"/>
              <a:t> pada </a:t>
            </a:r>
            <a:r>
              <a:rPr lang="en-US" altLang="en-US" sz="2000" dirty="0" err="1"/>
              <a:t>kue</a:t>
            </a:r>
            <a:r>
              <a:rPr lang="en-US" altLang="en-US" sz="2000" dirty="0"/>
              <a:t>.</a:t>
            </a:r>
            <a:endParaRPr lang="en-GB" altLang="en-US" sz="2000" dirty="0"/>
          </a:p>
        </p:txBody>
      </p:sp>
    </p:spTree>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mplate>
  <TotalTime>1236</TotalTime>
  <Words>1790</Words>
  <Application>Microsoft Office PowerPoint</Application>
  <PresentationFormat>Widescreen</PresentationFormat>
  <Paragraphs>308</Paragraphs>
  <Slides>33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Trebuchet MS</vt:lpstr>
      <vt:lpstr>Wingdings</vt:lpstr>
      <vt:lpstr>Wingdings 2</vt:lpstr>
      <vt:lpstr>Berlin</vt:lpstr>
      <vt:lpstr>    KONSEP, KLASIFIKASI DAN PERILAKU BIAYA</vt:lpstr>
      <vt:lpstr>PowerPoint Presentation</vt:lpstr>
      <vt:lpstr>Konsep Biaya</vt:lpstr>
      <vt:lpstr>Klasifikasi Biaya</vt:lpstr>
      <vt:lpstr>Biaya dalam  Hubungan dengan Produk</vt:lpstr>
      <vt:lpstr>1. Biaya Bahan Baku Langsung</vt:lpstr>
      <vt:lpstr>2. Biaya Tenaga Kerja Langsung</vt:lpstr>
      <vt:lpstr>3. Biaya Overhead Pabrik</vt:lpstr>
      <vt:lpstr>a. Bahan Tidak Langsung</vt:lpstr>
      <vt:lpstr>b. Tenaga Kerja Tidak Langsung</vt:lpstr>
      <vt:lpstr>b. Biaya Tidak Langsung Lainnya</vt:lpstr>
      <vt:lpstr>Terminologi Biaya</vt:lpstr>
      <vt:lpstr>BIAYA PRODUKSI</vt:lpstr>
      <vt:lpstr>Biaya dalam  Hubungan dengan Produk</vt:lpstr>
      <vt:lpstr>1. Beban Pemasaran</vt:lpstr>
      <vt:lpstr>2. Beban Administrasi</vt:lpstr>
      <vt:lpstr>2. Beban Keuangan</vt:lpstr>
      <vt:lpstr>PowerPoint Presentation</vt:lpstr>
      <vt:lpstr>Biaya dalam Hubungan dengan Volume Produksi</vt:lpstr>
      <vt:lpstr>1. Biaya Variabel</vt:lpstr>
      <vt:lpstr>BIAYA VARIABEL</vt:lpstr>
      <vt:lpstr>GRAFIK BIAYA VARIABEL</vt:lpstr>
      <vt:lpstr>2. Biaya Tetap</vt:lpstr>
      <vt:lpstr>BIAYA TETAP</vt:lpstr>
      <vt:lpstr>BIAYA TETAP</vt:lpstr>
      <vt:lpstr>3. Biaya Semi</vt:lpstr>
      <vt:lpstr>BIAYA SEMI VARIABEL</vt:lpstr>
      <vt:lpstr>Biaya dalam Hubungan dengan Departemen Produksi</vt:lpstr>
      <vt:lpstr>Biaya dalam Hubungan dengan Periode Waktu</vt:lpstr>
      <vt:lpstr>Biaya dalam Hubungan dengan Pengambilan Keputusan</vt:lpstr>
      <vt:lpstr>Biaya dalam Hubungan dengan Pengambilan Keputusan</vt:lpstr>
      <vt:lpstr>Skema Biaya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notebook</dc:creator>
  <cp:lastModifiedBy>Toni Prasetiyo</cp:lastModifiedBy>
  <cp:revision>90</cp:revision>
  <dcterms:created xsi:type="dcterms:W3CDTF">2013-07-15T20:24:27Z</dcterms:created>
  <dcterms:modified xsi:type="dcterms:W3CDTF">2023-09-12T16:13:01Z</dcterms:modified>
</cp:coreProperties>
</file>